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71" r:id="rId9"/>
    <p:sldId id="292" r:id="rId10"/>
    <p:sldId id="283" r:id="rId11"/>
    <p:sldId id="284" r:id="rId12"/>
    <p:sldId id="285" r:id="rId13"/>
    <p:sldId id="286" r:id="rId14"/>
    <p:sldId id="287" r:id="rId15"/>
    <p:sldId id="294" r:id="rId16"/>
    <p:sldId id="290" r:id="rId17"/>
    <p:sldId id="295" r:id="rId18"/>
    <p:sldId id="262" r:id="rId19"/>
    <p:sldId id="263" r:id="rId20"/>
    <p:sldId id="264" r:id="rId21"/>
    <p:sldId id="265" r:id="rId22"/>
    <p:sldId id="266" r:id="rId23"/>
    <p:sldId id="267" r:id="rId24"/>
    <p:sldId id="269" r:id="rId25"/>
    <p:sldId id="281" r:id="rId26"/>
    <p:sldId id="282" r:id="rId27"/>
    <p:sldId id="272" r:id="rId28"/>
    <p:sldId id="273" r:id="rId29"/>
    <p:sldId id="274" r:id="rId30"/>
    <p:sldId id="275" r:id="rId31"/>
    <p:sldId id="276" r:id="rId32"/>
    <p:sldId id="277" r:id="rId33"/>
    <p:sldId id="278"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84984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400818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62485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97874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AD1EF-AD7A-4365-8A64-37BB2D6C6777}" type="datetimeFigureOut">
              <a:rPr lang="en-US" smtClean="0"/>
              <a:t>4/20/2014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64795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241957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AD1EF-AD7A-4365-8A64-37BB2D6C6777}" type="datetimeFigureOut">
              <a:rPr lang="en-US" smtClean="0"/>
              <a:t>4/20/2014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33862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AD1EF-AD7A-4365-8A64-37BB2D6C6777}" type="datetimeFigureOut">
              <a:rPr lang="en-US" smtClean="0"/>
              <a:t>4/20/2014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120421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AD1EF-AD7A-4365-8A64-37BB2D6C6777}" type="datetimeFigureOut">
              <a:rPr lang="en-US" smtClean="0"/>
              <a:t>4/20/2014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51777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225293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AD1EF-AD7A-4365-8A64-37BB2D6C6777}" type="datetimeFigureOut">
              <a:rPr lang="en-US" smtClean="0"/>
              <a:t>4/20/2014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3023-1541-4CCE-B756-BB6B85DE2C1F}" type="slidenum">
              <a:rPr lang="en-US" smtClean="0"/>
              <a:t>‹#›</a:t>
            </a:fld>
            <a:endParaRPr lang="en-US"/>
          </a:p>
        </p:txBody>
      </p:sp>
    </p:spTree>
    <p:extLst>
      <p:ext uri="{BB962C8B-B14F-4D97-AF65-F5344CB8AC3E}">
        <p14:creationId xmlns:p14="http://schemas.microsoft.com/office/powerpoint/2010/main" val="398396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D1EF-AD7A-4365-8A64-37BB2D6C6777}" type="datetimeFigureOut">
              <a:rPr lang="en-US" smtClean="0"/>
              <a:t>4/20/2014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23023-1541-4CCE-B756-BB6B85DE2C1F}" type="slidenum">
              <a:rPr lang="en-US" smtClean="0"/>
              <a:t>‹#›</a:t>
            </a:fld>
            <a:endParaRPr lang="en-US"/>
          </a:p>
        </p:txBody>
      </p:sp>
    </p:spTree>
    <p:extLst>
      <p:ext uri="{BB962C8B-B14F-4D97-AF65-F5344CB8AC3E}">
        <p14:creationId xmlns:p14="http://schemas.microsoft.com/office/powerpoint/2010/main" val="258821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Population Income Crime And Business Data</a:t>
            </a:r>
            <a:endParaRPr lang="en-US" dirty="0"/>
          </a:p>
        </p:txBody>
      </p:sp>
      <p:sp>
        <p:nvSpPr>
          <p:cNvPr id="4" name="Content Placeholder 3"/>
          <p:cNvSpPr>
            <a:spLocks noGrp="1"/>
          </p:cNvSpPr>
          <p:nvPr>
            <p:ph idx="1"/>
          </p:nvPr>
        </p:nvSpPr>
        <p:spPr>
          <a:xfrm>
            <a:off x="9899073" y="4485698"/>
            <a:ext cx="1558636" cy="1679575"/>
          </a:xfrm>
        </p:spPr>
        <p:txBody>
          <a:bodyPr>
            <a:normAutofit fontScale="92500" lnSpcReduction="20000"/>
          </a:bodyPr>
          <a:lstStyle/>
          <a:p>
            <a:r>
              <a:rPr lang="en-US" dirty="0" smtClean="0"/>
              <a:t>Hong</a:t>
            </a:r>
          </a:p>
          <a:p>
            <a:r>
              <a:rPr lang="en-US" dirty="0" smtClean="0"/>
              <a:t>Lei</a:t>
            </a:r>
          </a:p>
          <a:p>
            <a:r>
              <a:rPr lang="en-US" dirty="0" err="1" smtClean="0"/>
              <a:t>Megha</a:t>
            </a:r>
            <a:endParaRPr lang="en-US" dirty="0" smtClean="0"/>
          </a:p>
          <a:p>
            <a:r>
              <a:rPr lang="en-US" dirty="0" err="1" smtClean="0"/>
              <a:t>Raghav</a:t>
            </a:r>
            <a:endParaRPr lang="en-US" dirty="0"/>
          </a:p>
        </p:txBody>
      </p:sp>
    </p:spTree>
    <p:extLst>
      <p:ext uri="{BB962C8B-B14F-4D97-AF65-F5344CB8AC3E}">
        <p14:creationId xmlns:p14="http://schemas.microsoft.com/office/powerpoint/2010/main" val="165388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Choropleth Map</a:t>
            </a:r>
            <a:endParaRPr lang="en-US" dirty="0"/>
          </a:p>
        </p:txBody>
      </p:sp>
      <p:sp>
        <p:nvSpPr>
          <p:cNvPr id="4" name="Content Placeholder 3"/>
          <p:cNvSpPr>
            <a:spLocks noGrp="1"/>
          </p:cNvSpPr>
          <p:nvPr>
            <p:ph sz="half" idx="1"/>
          </p:nvPr>
        </p:nvSpPr>
        <p:spPr/>
        <p:txBody>
          <a:bodyPr/>
          <a:lstStyle/>
          <a:p>
            <a:r>
              <a:rPr lang="en-US" sz="2000" dirty="0" smtClean="0"/>
              <a:t>The visualization starts with a choropleth map.</a:t>
            </a:r>
          </a:p>
          <a:p>
            <a:r>
              <a:rPr lang="en-US" sz="2000" dirty="0" smtClean="0"/>
              <a:t>Choropleth Map gives an overview of the distribution of population, income, crime number, and review count of restaurant in Phoenix area.</a:t>
            </a:r>
          </a:p>
          <a:p>
            <a:r>
              <a:rPr lang="en-US" sz="2000" dirty="0" smtClean="0"/>
              <a:t>Then we will allow user to select on certain areas of map to get more details of that particular area.</a:t>
            </a:r>
            <a:endParaRPr lang="en-US" sz="2000"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2168" y="1825625"/>
            <a:ext cx="472166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06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Menu Selection</a:t>
            </a:r>
            <a:endParaRPr lang="en-US" dirty="0"/>
          </a:p>
        </p:txBody>
      </p:sp>
      <p:pic>
        <p:nvPicPr>
          <p:cNvPr id="2051"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705494" y="1882183"/>
            <a:ext cx="22288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20459" y="1893193"/>
            <a:ext cx="2369713" cy="2585323"/>
          </a:xfrm>
          <a:prstGeom prst="rect">
            <a:avLst/>
          </a:prstGeom>
          <a:noFill/>
        </p:spPr>
        <p:txBody>
          <a:bodyPr wrap="square" rtlCol="0">
            <a:spAutoFit/>
          </a:bodyPr>
          <a:lstStyle/>
          <a:p>
            <a:r>
              <a:rPr lang="en-US" dirty="0" smtClean="0"/>
              <a:t>We allow the user to select 4 sets of data:</a:t>
            </a:r>
          </a:p>
          <a:p>
            <a:pPr marL="342900" indent="-342900">
              <a:buFont typeface="+mj-lt"/>
              <a:buAutoNum type="arabicPeriod"/>
            </a:pPr>
            <a:r>
              <a:rPr lang="en-US" dirty="0" smtClean="0"/>
              <a:t>Population</a:t>
            </a:r>
          </a:p>
          <a:p>
            <a:pPr marL="342900" indent="-342900">
              <a:buFont typeface="+mj-lt"/>
              <a:buAutoNum type="arabicPeriod"/>
            </a:pPr>
            <a:r>
              <a:rPr lang="en-US" dirty="0" smtClean="0"/>
              <a:t>Income</a:t>
            </a:r>
          </a:p>
          <a:p>
            <a:pPr marL="342900" indent="-342900">
              <a:buFont typeface="+mj-lt"/>
              <a:buAutoNum type="arabicPeriod"/>
            </a:pPr>
            <a:r>
              <a:rPr lang="en-US" dirty="0" smtClean="0"/>
              <a:t>Crime Number in One area </a:t>
            </a:r>
          </a:p>
          <a:p>
            <a:pPr marL="342900" indent="-342900">
              <a:buFont typeface="+mj-lt"/>
              <a:buAutoNum type="arabicPeriod"/>
            </a:pPr>
            <a:r>
              <a:rPr lang="en-US" dirty="0" smtClean="0"/>
              <a:t>Review Count of All Restaurants in one area </a:t>
            </a:r>
            <a:endParaRPr lang="en-US" dirty="0"/>
          </a:p>
        </p:txBody>
      </p:sp>
      <p:pic>
        <p:nvPicPr>
          <p:cNvPr id="205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717164" y="3089242"/>
            <a:ext cx="22098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362164" y="1893193"/>
            <a:ext cx="2756078" cy="1323439"/>
          </a:xfrm>
          <a:prstGeom prst="rect">
            <a:avLst/>
          </a:prstGeom>
          <a:noFill/>
        </p:spPr>
        <p:txBody>
          <a:bodyPr wrap="square" rtlCol="0">
            <a:spAutoFit/>
          </a:bodyPr>
          <a:lstStyle/>
          <a:p>
            <a:r>
              <a:rPr lang="en-US" sz="2000" dirty="0" smtClean="0"/>
              <a:t>We also allow user to switch between equal and quantile color scheme.</a:t>
            </a:r>
            <a:endParaRPr lang="en-US" sz="2000" dirty="0"/>
          </a:p>
        </p:txBody>
      </p:sp>
    </p:spTree>
    <p:extLst>
      <p:ext uri="{BB962C8B-B14F-4D97-AF65-F5344CB8AC3E}">
        <p14:creationId xmlns:p14="http://schemas.microsoft.com/office/powerpoint/2010/main" val="1257017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Area Selection</a:t>
            </a:r>
            <a:endParaRPr lang="en-US" dirty="0"/>
          </a:p>
        </p:txBody>
      </p:sp>
      <p:sp>
        <p:nvSpPr>
          <p:cNvPr id="3" name="Content Placeholder 2"/>
          <p:cNvSpPr>
            <a:spLocks noGrp="1"/>
          </p:cNvSpPr>
          <p:nvPr>
            <p:ph sz="half" idx="1"/>
          </p:nvPr>
        </p:nvSpPr>
        <p:spPr>
          <a:xfrm>
            <a:off x="838199" y="1825625"/>
            <a:ext cx="4596685" cy="4072899"/>
          </a:xfrm>
        </p:spPr>
        <p:txBody>
          <a:bodyPr>
            <a:normAutofit/>
          </a:bodyPr>
          <a:lstStyle/>
          <a:p>
            <a:r>
              <a:rPr lang="en-US" sz="2000" dirty="0" smtClean="0"/>
              <a:t>Each tile in the map represents a Census </a:t>
            </a:r>
            <a:r>
              <a:rPr lang="en-US" sz="2000" dirty="0"/>
              <a:t>T</a:t>
            </a:r>
            <a:r>
              <a:rPr lang="en-US" sz="2000" dirty="0" smtClean="0"/>
              <a:t>ract.</a:t>
            </a:r>
          </a:p>
          <a:p>
            <a:r>
              <a:rPr lang="en-US" sz="2000" dirty="0" smtClean="0"/>
              <a:t>Each time when user selects a tile, it will reveal some information about the Census Tract.</a:t>
            </a:r>
          </a:p>
          <a:p>
            <a:r>
              <a:rPr lang="en-US" sz="2000" dirty="0" smtClean="0"/>
              <a:t>Also the Geo Id will be sent to other module for further processing.</a:t>
            </a:r>
          </a:p>
          <a:p>
            <a:endParaRPr lang="en-US" sz="2000" dirty="0"/>
          </a:p>
        </p:txBody>
      </p:sp>
      <p:sp>
        <p:nvSpPr>
          <p:cNvPr id="5" name="Content Placeholder 4"/>
          <p:cNvSpPr>
            <a:spLocks noGrp="1"/>
          </p:cNvSpPr>
          <p:nvPr>
            <p:ph sz="half" idx="2"/>
          </p:nvPr>
        </p:nvSpPr>
        <p:spPr/>
        <p:txBody>
          <a:bodyPr>
            <a:normAutofit/>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874" y="1975097"/>
            <a:ext cx="2868433"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754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Selection</a:t>
            </a:r>
            <a:endParaRPr lang="en-US" dirty="0"/>
          </a:p>
        </p:txBody>
      </p:sp>
      <p:sp>
        <p:nvSpPr>
          <p:cNvPr id="3" name="Content Placeholder 2"/>
          <p:cNvSpPr>
            <a:spLocks noGrp="1"/>
          </p:cNvSpPr>
          <p:nvPr>
            <p:ph sz="half" idx="1"/>
          </p:nvPr>
        </p:nvSpPr>
        <p:spPr>
          <a:xfrm>
            <a:off x="838200" y="2485623"/>
            <a:ext cx="5181600" cy="3691339"/>
          </a:xfrm>
        </p:spPr>
        <p:txBody>
          <a:bodyPr>
            <a:normAutofit/>
          </a:bodyPr>
          <a:lstStyle/>
          <a:p>
            <a:r>
              <a:rPr lang="en-US" sz="2000" dirty="0" smtClean="0"/>
              <a:t>The slide bar will allow user to select a time range between 2012 and 2013.</a:t>
            </a:r>
          </a:p>
          <a:p>
            <a:r>
              <a:rPr lang="en-US" sz="2000" dirty="0" smtClean="0"/>
              <a:t>We will calculate the sum of crime number and review count in each Census Tract within that time range.</a:t>
            </a:r>
          </a:p>
          <a:p>
            <a:r>
              <a:rPr lang="en-US" sz="2000" dirty="0" smtClean="0"/>
              <a:t>The map then will visualize the data based on the selected classification scheme.</a:t>
            </a:r>
            <a:endParaRPr lang="en-US" sz="2000"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40347" y="1742108"/>
            <a:ext cx="5181600" cy="52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424" y="1723354"/>
            <a:ext cx="3609975"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901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Selection</a:t>
            </a:r>
            <a:br>
              <a:rPr lang="en-US" dirty="0" smtClean="0"/>
            </a:br>
            <a:r>
              <a:rPr lang="en-US" sz="2400" dirty="0" smtClean="0"/>
              <a:t>Fixed and Dynamic Legend</a:t>
            </a:r>
            <a:endParaRPr lang="en-US" dirty="0"/>
          </a:p>
        </p:txBody>
      </p:sp>
      <p:sp>
        <p:nvSpPr>
          <p:cNvPr id="4" name="Content Placeholder 3"/>
          <p:cNvSpPr>
            <a:spLocks noGrp="1"/>
          </p:cNvSpPr>
          <p:nvPr>
            <p:ph sz="half" idx="2"/>
          </p:nvPr>
        </p:nvSpPr>
        <p:spPr/>
        <p:txBody>
          <a:bodyPr/>
          <a:lstStyle/>
          <a:p>
            <a:endParaRPr lang="en-US"/>
          </a:p>
        </p:txBody>
      </p:sp>
      <p:pic>
        <p:nvPicPr>
          <p:cNvPr id="5123"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164132" y="2828526"/>
            <a:ext cx="12192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339" y="1790163"/>
            <a:ext cx="3077783" cy="328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62885" y="1790163"/>
            <a:ext cx="445609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Initially, we calculated the intervals in the legend based on the full time range.</a:t>
            </a:r>
          </a:p>
          <a:p>
            <a:pPr marL="285750" indent="-285750">
              <a:buFont typeface="Arial" panose="020B0604020202020204" pitchFamily="34" charset="0"/>
              <a:buChar char="•"/>
            </a:pPr>
            <a:r>
              <a:rPr lang="en-US" dirty="0" smtClean="0"/>
              <a:t>One problem we encounter is when the selected time range is very small (e.g. 1 month),  the original intervals do not work very well anymore.</a:t>
            </a:r>
          </a:p>
          <a:p>
            <a:pPr marL="285750" indent="-285750">
              <a:buFont typeface="Arial" panose="020B0604020202020204" pitchFamily="34" charset="0"/>
              <a:buChar char="•"/>
            </a:pPr>
            <a:r>
              <a:rPr lang="en-US" dirty="0" smtClean="0"/>
              <a:t>As shown in the figure, most of the Census Tracts will fall into the lower range in the intervals.</a:t>
            </a:r>
            <a:endParaRPr lang="en-US" dirty="0"/>
          </a:p>
        </p:txBody>
      </p:sp>
    </p:spTree>
    <p:extLst>
      <p:ext uri="{BB962C8B-B14F-4D97-AF65-F5344CB8AC3E}">
        <p14:creationId xmlns:p14="http://schemas.microsoft.com/office/powerpoint/2010/main" val="1645261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72" y="2645603"/>
            <a:ext cx="4512963" cy="386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885" y="2625745"/>
            <a:ext cx="4536143" cy="388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ctr"/>
            <a:r>
              <a:rPr lang="en-US" dirty="0" smtClean="0"/>
              <a:t>Time Selection</a:t>
            </a:r>
            <a:br>
              <a:rPr lang="en-US" dirty="0" smtClean="0"/>
            </a:br>
            <a:r>
              <a:rPr lang="en-US" sz="2400" dirty="0" smtClean="0"/>
              <a:t>Fixed and Dynamic Legend</a:t>
            </a:r>
            <a:endParaRPr lang="en-US" dirty="0"/>
          </a:p>
        </p:txBody>
      </p:sp>
      <p:pic>
        <p:nvPicPr>
          <p:cNvPr id="5123" name="Picture 3"/>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862885" y="2307626"/>
            <a:ext cx="12192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62885" y="1642245"/>
            <a:ext cx="44560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fix the problem, we allow user to toggle between fixed and dynamic legend.</a:t>
            </a:r>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86" y="2615182"/>
            <a:ext cx="4536142"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86" y="2615182"/>
            <a:ext cx="4536143"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115" y="2625746"/>
            <a:ext cx="4536142" cy="388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872" y="2288576"/>
            <a:ext cx="112395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7115" y="2625747"/>
            <a:ext cx="4536142" cy="388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885" y="2615182"/>
            <a:ext cx="4536142" cy="38859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6999" y="2645602"/>
            <a:ext cx="4512963" cy="386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1873" y="2645603"/>
            <a:ext cx="4512962" cy="3872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1872" y="2645603"/>
            <a:ext cx="4528090" cy="3879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29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Time Chart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721" y="3664528"/>
            <a:ext cx="57435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70721" y="1551709"/>
            <a:ext cx="3578369"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Time chart will show the change crime number and review count for one particular Census Tract</a:t>
            </a:r>
          </a:p>
          <a:p>
            <a:pPr marL="285750" indent="-285750">
              <a:buFont typeface="Arial" panose="020B0604020202020204" pitchFamily="34" charset="0"/>
              <a:buChar char="•"/>
            </a:pPr>
            <a:r>
              <a:rPr lang="en-US" dirty="0" smtClean="0"/>
              <a:t>Red line represents crime number and green line represents review count</a:t>
            </a:r>
            <a:endParaRPr lang="en-US" dirty="0"/>
          </a:p>
        </p:txBody>
      </p:sp>
      <p:sp>
        <p:nvSpPr>
          <p:cNvPr id="7" name="TextBox 6"/>
          <p:cNvSpPr txBox="1"/>
          <p:nvPr/>
        </p:nvSpPr>
        <p:spPr>
          <a:xfrm>
            <a:off x="6908801" y="1551709"/>
            <a:ext cx="312189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User can also use the slide bar to select certain time range. So the time chart will visualize the change within that time range.</a:t>
            </a:r>
            <a:endParaRPr lang="en-US" dirty="0"/>
          </a:p>
        </p:txBody>
      </p:sp>
    </p:spTree>
    <p:extLst>
      <p:ext uri="{BB962C8B-B14F-4D97-AF65-F5344CB8AC3E}">
        <p14:creationId xmlns:p14="http://schemas.microsoft.com/office/powerpoint/2010/main" val="1184592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Scaling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19" y="4037733"/>
            <a:ext cx="56292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61619" y="1565564"/>
            <a:ext cx="478198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used linear scale for both x and y axis.</a:t>
            </a:r>
          </a:p>
          <a:p>
            <a:pPr marL="285750" indent="-285750">
              <a:buFont typeface="Arial" panose="020B0604020202020204" pitchFamily="34" charset="0"/>
              <a:buChar char="•"/>
            </a:pPr>
            <a:r>
              <a:rPr lang="en-US" dirty="0" smtClean="0"/>
              <a:t>In order to always show both lines in the graph, the scale of x and y axis will dynamically change based on user selection.</a:t>
            </a:r>
          </a:p>
          <a:p>
            <a:pPr marL="285750" indent="-285750">
              <a:buFont typeface="Arial" panose="020B0604020202020204" pitchFamily="34" charset="0"/>
              <a:buChar char="•"/>
            </a:pPr>
            <a:r>
              <a:rPr lang="en-US" dirty="0" smtClean="0"/>
              <a:t>x-axis will always have 20 sample points within the selected time range, but interval between each time stamp will change dynamically, the value in each time stamp is the average over that interval.</a:t>
            </a:r>
            <a:endParaRPr lang="en-US" dirty="0"/>
          </a:p>
        </p:txBody>
      </p:sp>
      <p:sp>
        <p:nvSpPr>
          <p:cNvPr id="7" name="TextBox 6"/>
          <p:cNvSpPr txBox="1"/>
          <p:nvPr/>
        </p:nvSpPr>
        <p:spPr>
          <a:xfrm>
            <a:off x="6790895" y="1565564"/>
            <a:ext cx="430659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use separate y-axis for crime and review lines, the scaling of both y –axis will change based on the min and max value of crime and review value.</a:t>
            </a:r>
            <a:endParaRPr lang="en-US" dirty="0"/>
          </a:p>
        </p:txBody>
      </p:sp>
    </p:spTree>
    <p:extLst>
      <p:ext uri="{BB962C8B-B14F-4D97-AF65-F5344CB8AC3E}">
        <p14:creationId xmlns:p14="http://schemas.microsoft.com/office/powerpoint/2010/main" val="2872744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Lei Chen</a:t>
            </a:r>
            <a:endParaRPr lang="en-US" dirty="0"/>
          </a:p>
        </p:txBody>
      </p:sp>
      <p:sp>
        <p:nvSpPr>
          <p:cNvPr id="3" name="Content Placeholder 2"/>
          <p:cNvSpPr>
            <a:spLocks noGrp="1"/>
          </p:cNvSpPr>
          <p:nvPr>
            <p:ph idx="1"/>
          </p:nvPr>
        </p:nvSpPr>
        <p:spPr/>
        <p:txBody>
          <a:bodyPr/>
          <a:lstStyle/>
          <a:p>
            <a:r>
              <a:rPr lang="en-US" dirty="0" smtClean="0"/>
              <a:t>Chernoff Faces</a:t>
            </a:r>
          </a:p>
          <a:p>
            <a:r>
              <a:rPr lang="en-US" dirty="0" smtClean="0"/>
              <a:t>Proportional Symbol map</a:t>
            </a:r>
            <a:endParaRPr lang="en-US" dirty="0"/>
          </a:p>
          <a:p>
            <a:r>
              <a:rPr lang="en-US" dirty="0" smtClean="0"/>
              <a:t>Parallel Coordinates Graph</a:t>
            </a:r>
          </a:p>
          <a:p>
            <a:pPr marL="0" indent="0">
              <a:buNone/>
            </a:pPr>
            <a:endParaRPr lang="en-US" dirty="0" smtClean="0"/>
          </a:p>
        </p:txBody>
      </p:sp>
    </p:spTree>
    <p:extLst>
      <p:ext uri="{BB962C8B-B14F-4D97-AF65-F5344CB8AC3E}">
        <p14:creationId xmlns:p14="http://schemas.microsoft.com/office/powerpoint/2010/main" val="299323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a:t>
            </a:r>
            <a:r>
              <a:rPr lang="en-US" dirty="0"/>
              <a:t>F</a:t>
            </a:r>
            <a:r>
              <a:rPr lang="en-US" dirty="0" smtClean="0"/>
              <a:t>aces</a:t>
            </a:r>
            <a:endParaRPr lang="en-US" dirty="0"/>
          </a:p>
        </p:txBody>
      </p:sp>
      <p:sp>
        <p:nvSpPr>
          <p:cNvPr id="5" name="TextBox 4"/>
          <p:cNvSpPr txBox="1"/>
          <p:nvPr/>
        </p:nvSpPr>
        <p:spPr>
          <a:xfrm>
            <a:off x="1981200" y="1417638"/>
            <a:ext cx="6312434" cy="2246769"/>
          </a:xfrm>
          <a:prstGeom prst="rect">
            <a:avLst/>
          </a:prstGeom>
          <a:noFill/>
        </p:spPr>
        <p:txBody>
          <a:bodyPr wrap="none" rtlCol="0">
            <a:spAutoFit/>
          </a:bodyPr>
          <a:lstStyle/>
          <a:p>
            <a:r>
              <a:rPr lang="en-US" sz="2000" dirty="0"/>
              <a:t>Use Chernoff Faces to show the data of every census tracts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Encoding strategy</a:t>
            </a:r>
          </a:p>
          <a:p>
            <a:pPr marL="285750" indent="-285750">
              <a:buFont typeface="Arial" panose="020B0604020202020204" pitchFamily="34" charset="0"/>
              <a:buChar char="•"/>
            </a:pPr>
            <a:r>
              <a:rPr lang="en-US" sz="2000" dirty="0" smtClean="0"/>
              <a:t>Implementation</a:t>
            </a:r>
            <a:endParaRPr lang="en-US" sz="2000" dirty="0"/>
          </a:p>
          <a:p>
            <a:pPr marL="285750" indent="-285750">
              <a:buFont typeface="Arial" panose="020B0604020202020204" pitchFamily="34" charset="0"/>
              <a:buChar char="•"/>
            </a:pPr>
            <a:r>
              <a:rPr lang="en-US" sz="2000" dirty="0" smtClean="0"/>
              <a:t>Proportional symbol map</a:t>
            </a:r>
            <a:endParaRPr lang="en-US" sz="2000" dirty="0"/>
          </a:p>
        </p:txBody>
      </p:sp>
      <p:pic>
        <p:nvPicPr>
          <p:cNvPr id="12" name="Content Placeholder 3"/>
          <p:cNvPicPr>
            <a:picLocks noGrp="1" noChangeAspect="1"/>
          </p:cNvPicPr>
          <p:nvPr>
            <p:ph idx="1"/>
          </p:nvPr>
        </p:nvPicPr>
        <p:blipFill>
          <a:blip r:embed="rId2"/>
          <a:stretch>
            <a:fillRect/>
          </a:stretch>
        </p:blipFill>
        <p:spPr>
          <a:xfrm>
            <a:off x="6394983" y="2421588"/>
            <a:ext cx="2857234" cy="2605410"/>
          </a:xfrm>
          <a:prstGeom prst="rect">
            <a:avLst/>
          </a:prstGeom>
        </p:spPr>
      </p:pic>
    </p:spTree>
    <p:extLst>
      <p:ext uri="{BB962C8B-B14F-4D97-AF65-F5344CB8AC3E}">
        <p14:creationId xmlns:p14="http://schemas.microsoft.com/office/powerpoint/2010/main" val="183130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32000" y="324856"/>
            <a:ext cx="3481342" cy="707886"/>
          </a:xfrm>
          <a:prstGeom prst="rect">
            <a:avLst/>
          </a:prstGeom>
          <a:noFill/>
        </p:spPr>
        <p:txBody>
          <a:bodyPr wrap="none" rtlCol="0">
            <a:spAutoFit/>
          </a:bodyPr>
          <a:lstStyle/>
          <a:p>
            <a:r>
              <a:rPr lang="en-US" sz="4000" dirty="0"/>
              <a:t>INTRODUCTION</a:t>
            </a:r>
            <a:endParaRPr lang="en-US" dirty="0"/>
          </a:p>
        </p:txBody>
      </p:sp>
      <p:sp>
        <p:nvSpPr>
          <p:cNvPr id="8" name="Rectangle 7"/>
          <p:cNvSpPr/>
          <p:nvPr/>
        </p:nvSpPr>
        <p:spPr>
          <a:xfrm>
            <a:off x="2318804" y="1604326"/>
            <a:ext cx="7209692" cy="3693319"/>
          </a:xfrm>
          <a:prstGeom prst="rect">
            <a:avLst/>
          </a:prstGeom>
        </p:spPr>
        <p:txBody>
          <a:bodyPr wrap="square">
            <a:spAutoFit/>
          </a:bodyPr>
          <a:lstStyle/>
          <a:p>
            <a:r>
              <a:rPr lang="en-US" dirty="0"/>
              <a:t>The goal of the project is to come up with a visualization that can be used to explore income, population, crime </a:t>
            </a:r>
            <a:r>
              <a:rPr lang="en-US" dirty="0" smtClean="0"/>
              <a:t>and </a:t>
            </a:r>
            <a:r>
              <a:rPr lang="en-US" dirty="0" smtClean="0"/>
              <a:t>business  </a:t>
            </a:r>
            <a:r>
              <a:rPr lang="en-US" dirty="0"/>
              <a:t>data.</a:t>
            </a:r>
          </a:p>
          <a:p>
            <a:endParaRPr lang="en-US" dirty="0"/>
          </a:p>
          <a:p>
            <a:r>
              <a:rPr lang="en-US" dirty="0"/>
              <a:t> </a:t>
            </a:r>
          </a:p>
          <a:p>
            <a:r>
              <a:rPr lang="en-US" b="1" dirty="0"/>
              <a:t>Data Visualization Process:</a:t>
            </a:r>
          </a:p>
          <a:p>
            <a:endParaRPr lang="en-US" dirty="0"/>
          </a:p>
          <a:p>
            <a:pPr marL="742950" lvl="1" indent="-285750">
              <a:buFont typeface="Arial"/>
              <a:buChar char="•"/>
            </a:pPr>
            <a:r>
              <a:rPr lang="en-US" dirty="0"/>
              <a:t>Data Extraction</a:t>
            </a:r>
          </a:p>
          <a:p>
            <a:pPr marL="742950" lvl="1" indent="-285750">
              <a:buFont typeface="Arial"/>
              <a:buChar char="•"/>
            </a:pPr>
            <a:r>
              <a:rPr lang="en-US" dirty="0"/>
              <a:t>Data Preprocessing</a:t>
            </a:r>
          </a:p>
          <a:p>
            <a:pPr marL="742950" lvl="1" indent="-285750">
              <a:buFont typeface="Arial"/>
              <a:buChar char="•"/>
            </a:pPr>
            <a:r>
              <a:rPr lang="en-US" dirty="0"/>
              <a:t>Data Analysis </a:t>
            </a:r>
          </a:p>
          <a:p>
            <a:pPr marL="742950" lvl="1" indent="-285750">
              <a:buFont typeface="Arial"/>
              <a:buChar char="•"/>
            </a:pPr>
            <a:r>
              <a:rPr lang="en-US" dirty="0"/>
              <a:t>Data Visualization</a:t>
            </a:r>
          </a:p>
          <a:p>
            <a:pPr marL="285750" indent="-285750">
              <a:buFont typeface="Arial"/>
              <a:buChar char="•"/>
            </a:pPr>
            <a:endParaRPr lang="en-US" dirty="0"/>
          </a:p>
          <a:p>
            <a:pPr marL="285750" indent="-285750">
              <a:buFont typeface="Arial"/>
              <a:buChar char="•"/>
            </a:pPr>
            <a:endParaRPr lang="en-US" dirty="0"/>
          </a:p>
          <a:p>
            <a:endParaRPr lang="en-US" dirty="0"/>
          </a:p>
        </p:txBody>
      </p:sp>
    </p:spTree>
    <p:extLst>
      <p:ext uri="{BB962C8B-B14F-4D97-AF65-F5344CB8AC3E}">
        <p14:creationId xmlns:p14="http://schemas.microsoft.com/office/powerpoint/2010/main" val="3725942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 Encoding</a:t>
            </a:r>
            <a:endParaRPr lang="en-US" dirty="0"/>
          </a:p>
        </p:txBody>
      </p:sp>
      <p:pic>
        <p:nvPicPr>
          <p:cNvPr id="4" name="Content Placeholder 3"/>
          <p:cNvPicPr>
            <a:picLocks noGrp="1" noChangeAspect="1"/>
          </p:cNvPicPr>
          <p:nvPr>
            <p:ph idx="1"/>
          </p:nvPr>
        </p:nvPicPr>
        <p:blipFill>
          <a:blip r:embed="rId2"/>
          <a:stretch>
            <a:fillRect/>
          </a:stretch>
        </p:blipFill>
        <p:spPr>
          <a:xfrm>
            <a:off x="2965923" y="1972888"/>
            <a:ext cx="699572" cy="738874"/>
          </a:xfrm>
          <a:prstGeom prst="rect">
            <a:avLst/>
          </a:prstGeom>
        </p:spPr>
      </p:pic>
      <p:pic>
        <p:nvPicPr>
          <p:cNvPr id="5" name="Picture 4"/>
          <p:cNvPicPr>
            <a:picLocks noChangeAspect="1"/>
          </p:cNvPicPr>
          <p:nvPr/>
        </p:nvPicPr>
        <p:blipFill>
          <a:blip r:embed="rId2"/>
          <a:stretch>
            <a:fillRect/>
          </a:stretch>
        </p:blipFill>
        <p:spPr>
          <a:xfrm>
            <a:off x="7799391" y="1531666"/>
            <a:ext cx="1695450" cy="1790700"/>
          </a:xfrm>
          <a:prstGeom prst="rect">
            <a:avLst/>
          </a:prstGeom>
        </p:spPr>
      </p:pic>
      <p:sp>
        <p:nvSpPr>
          <p:cNvPr id="6" name="TextBox 5"/>
          <p:cNvSpPr txBox="1"/>
          <p:nvPr/>
        </p:nvSpPr>
        <p:spPr>
          <a:xfrm>
            <a:off x="5076398" y="2142270"/>
            <a:ext cx="1312090" cy="400110"/>
          </a:xfrm>
          <a:prstGeom prst="rect">
            <a:avLst/>
          </a:prstGeom>
          <a:noFill/>
        </p:spPr>
        <p:txBody>
          <a:bodyPr wrap="none" rtlCol="0">
            <a:spAutoFit/>
          </a:bodyPr>
          <a:lstStyle/>
          <a:p>
            <a:r>
              <a:rPr lang="en-US" sz="2000" dirty="0"/>
              <a:t>Population</a:t>
            </a:r>
          </a:p>
        </p:txBody>
      </p:sp>
      <p:pic>
        <p:nvPicPr>
          <p:cNvPr id="7" name="Picture 6"/>
          <p:cNvPicPr>
            <a:picLocks noChangeAspect="1"/>
          </p:cNvPicPr>
          <p:nvPr/>
        </p:nvPicPr>
        <p:blipFill>
          <a:blip r:embed="rId3"/>
          <a:stretch>
            <a:fillRect/>
          </a:stretch>
        </p:blipFill>
        <p:spPr>
          <a:xfrm>
            <a:off x="2786494" y="3436394"/>
            <a:ext cx="6332575" cy="957688"/>
          </a:xfrm>
          <a:prstGeom prst="rect">
            <a:avLst/>
          </a:prstGeom>
        </p:spPr>
      </p:pic>
      <p:sp>
        <p:nvSpPr>
          <p:cNvPr id="8" name="TextBox 7"/>
          <p:cNvSpPr txBox="1"/>
          <p:nvPr/>
        </p:nvSpPr>
        <p:spPr>
          <a:xfrm>
            <a:off x="5253241" y="3717682"/>
            <a:ext cx="958404" cy="400110"/>
          </a:xfrm>
          <a:prstGeom prst="rect">
            <a:avLst/>
          </a:prstGeom>
          <a:noFill/>
        </p:spPr>
        <p:txBody>
          <a:bodyPr wrap="none" rtlCol="0">
            <a:spAutoFit/>
          </a:bodyPr>
          <a:lstStyle/>
          <a:p>
            <a:r>
              <a:rPr lang="en-US" sz="2000" dirty="0"/>
              <a:t>Income</a:t>
            </a:r>
          </a:p>
        </p:txBody>
      </p:sp>
      <p:pic>
        <p:nvPicPr>
          <p:cNvPr id="9" name="Picture 8"/>
          <p:cNvPicPr>
            <a:picLocks noChangeAspect="1"/>
          </p:cNvPicPr>
          <p:nvPr/>
        </p:nvPicPr>
        <p:blipFill>
          <a:blip r:embed="rId4"/>
          <a:stretch>
            <a:fillRect/>
          </a:stretch>
        </p:blipFill>
        <p:spPr>
          <a:xfrm>
            <a:off x="2786494" y="5118715"/>
            <a:ext cx="6332575" cy="945321"/>
          </a:xfrm>
          <a:prstGeom prst="rect">
            <a:avLst/>
          </a:prstGeom>
        </p:spPr>
      </p:pic>
      <p:sp>
        <p:nvSpPr>
          <p:cNvPr id="10" name="TextBox 9"/>
          <p:cNvSpPr txBox="1"/>
          <p:nvPr/>
        </p:nvSpPr>
        <p:spPr>
          <a:xfrm>
            <a:off x="5050334" y="5391319"/>
            <a:ext cx="1465209" cy="400110"/>
          </a:xfrm>
          <a:prstGeom prst="rect">
            <a:avLst/>
          </a:prstGeom>
          <a:noFill/>
        </p:spPr>
        <p:txBody>
          <a:bodyPr wrap="none" rtlCol="0">
            <a:spAutoFit/>
          </a:bodyPr>
          <a:lstStyle/>
          <a:p>
            <a:r>
              <a:rPr lang="en-US" sz="2000" dirty="0"/>
              <a:t>Total Crimes</a:t>
            </a:r>
          </a:p>
        </p:txBody>
      </p:sp>
    </p:spTree>
    <p:extLst>
      <p:ext uri="{BB962C8B-B14F-4D97-AF65-F5344CB8AC3E}">
        <p14:creationId xmlns:p14="http://schemas.microsoft.com/office/powerpoint/2010/main" val="621730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 Encoding</a:t>
            </a:r>
            <a:endParaRPr lang="en-US" dirty="0"/>
          </a:p>
        </p:txBody>
      </p:sp>
      <p:pic>
        <p:nvPicPr>
          <p:cNvPr id="5" name="Picture 4"/>
          <p:cNvPicPr>
            <a:picLocks noChangeAspect="1"/>
          </p:cNvPicPr>
          <p:nvPr/>
        </p:nvPicPr>
        <p:blipFill>
          <a:blip r:embed="rId2"/>
          <a:stretch>
            <a:fillRect/>
          </a:stretch>
        </p:blipFill>
        <p:spPr>
          <a:xfrm>
            <a:off x="2929713" y="2213934"/>
            <a:ext cx="6332575" cy="1170909"/>
          </a:xfrm>
          <a:prstGeom prst="rect">
            <a:avLst/>
          </a:prstGeom>
        </p:spPr>
      </p:pic>
      <p:sp>
        <p:nvSpPr>
          <p:cNvPr id="6" name="TextBox 5"/>
          <p:cNvSpPr txBox="1"/>
          <p:nvPr/>
        </p:nvSpPr>
        <p:spPr>
          <a:xfrm>
            <a:off x="5294337" y="2614721"/>
            <a:ext cx="1693092" cy="369332"/>
          </a:xfrm>
          <a:prstGeom prst="rect">
            <a:avLst/>
          </a:prstGeom>
          <a:noFill/>
        </p:spPr>
        <p:txBody>
          <a:bodyPr wrap="none" rtlCol="0">
            <a:spAutoFit/>
          </a:bodyPr>
          <a:lstStyle/>
          <a:p>
            <a:r>
              <a:rPr lang="en-US" dirty="0"/>
              <a:t>Violence Crimes</a:t>
            </a:r>
          </a:p>
        </p:txBody>
      </p:sp>
      <p:pic>
        <p:nvPicPr>
          <p:cNvPr id="7" name="Picture 6"/>
          <p:cNvPicPr>
            <a:picLocks noChangeAspect="1"/>
          </p:cNvPicPr>
          <p:nvPr/>
        </p:nvPicPr>
        <p:blipFill>
          <a:blip r:embed="rId3"/>
          <a:stretch>
            <a:fillRect/>
          </a:stretch>
        </p:blipFill>
        <p:spPr>
          <a:xfrm>
            <a:off x="2929713" y="4977433"/>
            <a:ext cx="6332575" cy="953117"/>
          </a:xfrm>
          <a:prstGeom prst="rect">
            <a:avLst/>
          </a:prstGeom>
        </p:spPr>
      </p:pic>
      <p:pic>
        <p:nvPicPr>
          <p:cNvPr id="8" name="Picture 7"/>
          <p:cNvPicPr>
            <a:picLocks noChangeAspect="1"/>
          </p:cNvPicPr>
          <p:nvPr/>
        </p:nvPicPr>
        <p:blipFill>
          <a:blip r:embed="rId4"/>
          <a:stretch>
            <a:fillRect/>
          </a:stretch>
        </p:blipFill>
        <p:spPr>
          <a:xfrm>
            <a:off x="2929713" y="3715348"/>
            <a:ext cx="6332575" cy="931578"/>
          </a:xfrm>
          <a:prstGeom prst="rect">
            <a:avLst/>
          </a:prstGeom>
        </p:spPr>
      </p:pic>
      <p:sp>
        <p:nvSpPr>
          <p:cNvPr id="9" name="TextBox 8"/>
          <p:cNvSpPr txBox="1"/>
          <p:nvPr/>
        </p:nvSpPr>
        <p:spPr>
          <a:xfrm>
            <a:off x="5371923" y="3996471"/>
            <a:ext cx="1448153" cy="369332"/>
          </a:xfrm>
          <a:prstGeom prst="rect">
            <a:avLst/>
          </a:prstGeom>
          <a:noFill/>
        </p:spPr>
        <p:txBody>
          <a:bodyPr wrap="none" rtlCol="0">
            <a:spAutoFit/>
          </a:bodyPr>
          <a:lstStyle/>
          <a:p>
            <a:r>
              <a:rPr lang="en-US" dirty="0"/>
              <a:t>Total Reviews</a:t>
            </a:r>
          </a:p>
        </p:txBody>
      </p:sp>
      <p:sp>
        <p:nvSpPr>
          <p:cNvPr id="10" name="TextBox 9"/>
          <p:cNvSpPr txBox="1"/>
          <p:nvPr/>
        </p:nvSpPr>
        <p:spPr>
          <a:xfrm>
            <a:off x="5416806" y="5269324"/>
            <a:ext cx="1586396" cy="369332"/>
          </a:xfrm>
          <a:prstGeom prst="rect">
            <a:avLst/>
          </a:prstGeom>
          <a:noFill/>
        </p:spPr>
        <p:txBody>
          <a:bodyPr wrap="none" rtlCol="0">
            <a:spAutoFit/>
          </a:bodyPr>
          <a:lstStyle/>
          <a:p>
            <a:r>
              <a:rPr lang="en-US" dirty="0"/>
              <a:t>Average Rating</a:t>
            </a:r>
          </a:p>
        </p:txBody>
      </p:sp>
    </p:spTree>
    <p:extLst>
      <p:ext uri="{BB962C8B-B14F-4D97-AF65-F5344CB8AC3E}">
        <p14:creationId xmlns:p14="http://schemas.microsoft.com/office/powerpoint/2010/main" val="3276730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Chernoff Faces Implementation</a:t>
            </a:r>
            <a:endParaRPr lang="en-US" dirty="0"/>
          </a:p>
        </p:txBody>
      </p:sp>
      <p:pic>
        <p:nvPicPr>
          <p:cNvPr id="4" name="Picture 3"/>
          <p:cNvPicPr>
            <a:picLocks noChangeAspect="1"/>
          </p:cNvPicPr>
          <p:nvPr/>
        </p:nvPicPr>
        <p:blipFill>
          <a:blip r:embed="rId2"/>
          <a:stretch>
            <a:fillRect/>
          </a:stretch>
        </p:blipFill>
        <p:spPr>
          <a:xfrm>
            <a:off x="1981200" y="1417638"/>
            <a:ext cx="8229600" cy="1191048"/>
          </a:xfrm>
          <a:prstGeom prst="rect">
            <a:avLst/>
          </a:prstGeom>
        </p:spPr>
      </p:pic>
      <p:sp>
        <p:nvSpPr>
          <p:cNvPr id="5" name="TextBox 4"/>
          <p:cNvSpPr txBox="1"/>
          <p:nvPr/>
        </p:nvSpPr>
        <p:spPr>
          <a:xfrm>
            <a:off x="1981200" y="2991335"/>
            <a:ext cx="5518434"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Use </a:t>
            </a:r>
            <a:r>
              <a:rPr lang="en-US" sz="2400" dirty="0" err="1"/>
              <a:t>Javascript</a:t>
            </a:r>
            <a:r>
              <a:rPr lang="en-US" sz="2400" dirty="0"/>
              <a:t> to draw on html &lt;canvas&gt;</a:t>
            </a:r>
          </a:p>
          <a:p>
            <a:pPr marL="342900" indent="-342900">
              <a:buFont typeface="Arial" panose="020B0604020202020204" pitchFamily="34" charset="0"/>
              <a:buChar char="•"/>
            </a:pPr>
            <a:r>
              <a:rPr lang="en-US" sz="2400" dirty="0"/>
              <a:t>Use Leaflet library to combine with map</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52064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 Graph</a:t>
            </a:r>
            <a:endParaRPr lang="en-US" dirty="0"/>
          </a:p>
        </p:txBody>
      </p:sp>
      <p:sp>
        <p:nvSpPr>
          <p:cNvPr id="6" name="TextBox 5"/>
          <p:cNvSpPr txBox="1"/>
          <p:nvPr/>
        </p:nvSpPr>
        <p:spPr>
          <a:xfrm>
            <a:off x="1981201" y="1417639"/>
            <a:ext cx="6267485" cy="2062103"/>
          </a:xfrm>
          <a:prstGeom prst="rect">
            <a:avLst/>
          </a:prstGeom>
          <a:noFill/>
        </p:spPr>
        <p:txBody>
          <a:bodyPr wrap="none" rtlCol="0">
            <a:spAutoFit/>
          </a:bodyPr>
          <a:lstStyle/>
          <a:p>
            <a:r>
              <a:rPr lang="en-US" sz="2000" dirty="0"/>
              <a:t>Show the following 6 numbers of the selected census tract</a:t>
            </a:r>
          </a:p>
          <a:p>
            <a:pPr marL="285750" indent="-285750">
              <a:buFont typeface="Arial" panose="020B0604020202020204" pitchFamily="34" charset="0"/>
              <a:buChar char="•"/>
            </a:pPr>
            <a:r>
              <a:rPr lang="en-US" dirty="0"/>
              <a:t>Population</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Total Crimes</a:t>
            </a:r>
          </a:p>
          <a:p>
            <a:pPr marL="285750" indent="-285750">
              <a:buFont typeface="Arial" panose="020B0604020202020204" pitchFamily="34" charset="0"/>
              <a:buChar char="•"/>
            </a:pPr>
            <a:r>
              <a:rPr lang="en-US" dirty="0"/>
              <a:t>Violence Crimes</a:t>
            </a:r>
          </a:p>
          <a:p>
            <a:pPr marL="285750" indent="-285750">
              <a:buFont typeface="Arial" panose="020B0604020202020204" pitchFamily="34" charset="0"/>
              <a:buChar char="•"/>
            </a:pPr>
            <a:r>
              <a:rPr lang="en-US" dirty="0"/>
              <a:t>Total Reviews</a:t>
            </a:r>
          </a:p>
          <a:p>
            <a:pPr marL="285750" indent="-285750">
              <a:buFont typeface="Arial" panose="020B0604020202020204" pitchFamily="34" charset="0"/>
              <a:buChar char="•"/>
            </a:pPr>
            <a:r>
              <a:rPr lang="en-US" dirty="0"/>
              <a:t>Average Rating</a:t>
            </a:r>
          </a:p>
        </p:txBody>
      </p:sp>
      <p:pic>
        <p:nvPicPr>
          <p:cNvPr id="9" name="Picture 8"/>
          <p:cNvPicPr>
            <a:picLocks noChangeAspect="1"/>
          </p:cNvPicPr>
          <p:nvPr/>
        </p:nvPicPr>
        <p:blipFill>
          <a:blip r:embed="rId2"/>
          <a:stretch>
            <a:fillRect/>
          </a:stretch>
        </p:blipFill>
        <p:spPr>
          <a:xfrm>
            <a:off x="5764393" y="2124666"/>
            <a:ext cx="4336239" cy="2710150"/>
          </a:xfrm>
          <a:prstGeom prst="rect">
            <a:avLst/>
          </a:prstGeom>
        </p:spPr>
      </p:pic>
      <p:sp>
        <p:nvSpPr>
          <p:cNvPr id="10" name="TextBox 9"/>
          <p:cNvSpPr txBox="1"/>
          <p:nvPr/>
        </p:nvSpPr>
        <p:spPr>
          <a:xfrm>
            <a:off x="1981200" y="4499608"/>
            <a:ext cx="7282150" cy="1508105"/>
          </a:xfrm>
          <a:prstGeom prst="rect">
            <a:avLst/>
          </a:prstGeom>
          <a:noFill/>
        </p:spPr>
        <p:txBody>
          <a:bodyPr wrap="square" rtlCol="0">
            <a:spAutoFit/>
          </a:bodyPr>
          <a:lstStyle/>
          <a:p>
            <a:r>
              <a:rPr lang="en-US" sz="2000" dirty="0"/>
              <a:t>Lines</a:t>
            </a:r>
            <a:r>
              <a:rPr lang="en-US" dirty="0"/>
              <a:t>:</a:t>
            </a:r>
          </a:p>
          <a:p>
            <a:pPr marL="285750" indent="-285750">
              <a:buFont typeface="Arial" panose="020B0604020202020204" pitchFamily="34" charset="0"/>
              <a:buChar char="•"/>
            </a:pPr>
            <a:r>
              <a:rPr lang="en-US" dirty="0" err="1"/>
              <a:t>avg</a:t>
            </a:r>
            <a:r>
              <a:rPr lang="en-US" dirty="0"/>
              <a:t> = average</a:t>
            </a:r>
          </a:p>
          <a:p>
            <a:pPr marL="285750" indent="-285750">
              <a:buFont typeface="Arial" panose="020B0604020202020204" pitchFamily="34" charset="0"/>
              <a:buChar char="•"/>
            </a:pPr>
            <a:r>
              <a:rPr lang="en-US" dirty="0"/>
              <a:t>med = median</a:t>
            </a:r>
          </a:p>
          <a:p>
            <a:pPr marL="285750" indent="-285750">
              <a:buFont typeface="Arial" panose="020B0604020202020204" pitchFamily="34" charset="0"/>
              <a:buChar char="•"/>
            </a:pPr>
            <a:r>
              <a:rPr lang="en-US" dirty="0"/>
              <a:t>cur = current selected census tract</a:t>
            </a:r>
          </a:p>
          <a:p>
            <a:r>
              <a:rPr lang="en-US" dirty="0"/>
              <a:t>The average and median lines are based on all the census tracts. </a:t>
            </a:r>
          </a:p>
        </p:txBody>
      </p:sp>
    </p:spTree>
    <p:extLst>
      <p:ext uri="{BB962C8B-B14F-4D97-AF65-F5344CB8AC3E}">
        <p14:creationId xmlns:p14="http://schemas.microsoft.com/office/powerpoint/2010/main" val="2173344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type by hours</a:t>
            </a:r>
            <a:endParaRPr lang="en-US" dirty="0"/>
          </a:p>
        </p:txBody>
      </p:sp>
      <p:pic>
        <p:nvPicPr>
          <p:cNvPr id="7" name="Content Placeholder 6"/>
          <p:cNvPicPr>
            <a:picLocks noGrp="1" noChangeAspect="1"/>
          </p:cNvPicPr>
          <p:nvPr>
            <p:ph idx="1"/>
          </p:nvPr>
        </p:nvPicPr>
        <p:blipFill>
          <a:blip r:embed="rId2"/>
          <a:stretch>
            <a:fillRect/>
          </a:stretch>
        </p:blipFill>
        <p:spPr>
          <a:xfrm>
            <a:off x="2516592" y="1600201"/>
            <a:ext cx="7158816" cy="4525963"/>
          </a:xfrm>
          <a:prstGeom prst="rect">
            <a:avLst/>
          </a:prstGeom>
        </p:spPr>
      </p:pic>
      <p:sp>
        <p:nvSpPr>
          <p:cNvPr id="8" name="TextBox 7"/>
          <p:cNvSpPr txBox="1"/>
          <p:nvPr/>
        </p:nvSpPr>
        <p:spPr>
          <a:xfrm>
            <a:off x="2220817" y="6126164"/>
            <a:ext cx="2663358" cy="276999"/>
          </a:xfrm>
          <a:prstGeom prst="rect">
            <a:avLst/>
          </a:prstGeom>
          <a:noFill/>
        </p:spPr>
        <p:txBody>
          <a:bodyPr wrap="none" rtlCol="0">
            <a:spAutoFit/>
          </a:bodyPr>
          <a:lstStyle/>
          <a:p>
            <a:r>
              <a:rPr lang="en-US" sz="1200" dirty="0"/>
              <a:t>NOTE: -1 means no exact time specified</a:t>
            </a:r>
          </a:p>
        </p:txBody>
      </p:sp>
    </p:spTree>
    <p:extLst>
      <p:ext uri="{BB962C8B-B14F-4D97-AF65-F5344CB8AC3E}">
        <p14:creationId xmlns:p14="http://schemas.microsoft.com/office/powerpoint/2010/main" val="527612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Raghav</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5232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Mosaic </a:t>
            </a:r>
            <a:r>
              <a:rPr lang="en-US" dirty="0" smtClean="0"/>
              <a:t>Plot</a:t>
            </a:r>
            <a:endParaRPr lang="en-US" dirty="0"/>
          </a:p>
        </p:txBody>
      </p:sp>
      <p:pic>
        <p:nvPicPr>
          <p:cNvPr id="5" name="Picture 4"/>
          <p:cNvPicPr>
            <a:picLocks noChangeAspect="1"/>
          </p:cNvPicPr>
          <p:nvPr/>
        </p:nvPicPr>
        <p:blipFill>
          <a:blip r:embed="rId2"/>
          <a:stretch>
            <a:fillRect/>
          </a:stretch>
        </p:blipFill>
        <p:spPr>
          <a:xfrm>
            <a:off x="6372226" y="2371841"/>
            <a:ext cx="3838575" cy="2305050"/>
          </a:xfrm>
          <a:prstGeom prst="rect">
            <a:avLst/>
          </a:prstGeom>
        </p:spPr>
      </p:pic>
      <p:sp>
        <p:nvSpPr>
          <p:cNvPr id="6" name="TextBox 5"/>
          <p:cNvSpPr txBox="1"/>
          <p:nvPr/>
        </p:nvSpPr>
        <p:spPr>
          <a:xfrm>
            <a:off x="2129928" y="1417638"/>
            <a:ext cx="7442102" cy="3724096"/>
          </a:xfrm>
          <a:prstGeom prst="rect">
            <a:avLst/>
          </a:prstGeom>
          <a:noFill/>
        </p:spPr>
        <p:txBody>
          <a:bodyPr wrap="none" rtlCol="0">
            <a:spAutoFit/>
          </a:bodyPr>
          <a:lstStyle/>
          <a:p>
            <a:r>
              <a:rPr lang="en-US" sz="2000" dirty="0"/>
              <a:t>Show the top 5 most reviewed restaurants in the selected census tract</a:t>
            </a:r>
          </a:p>
          <a:p>
            <a:endParaRPr lang="en-US" dirty="0"/>
          </a:p>
          <a:p>
            <a:r>
              <a:rPr lang="en-US" dirty="0"/>
              <a:t>Split:</a:t>
            </a:r>
          </a:p>
          <a:p>
            <a:pPr marL="342900" indent="-342900">
              <a:buAutoNum type="arabicPeriod"/>
            </a:pPr>
            <a:r>
              <a:rPr lang="en-US" dirty="0"/>
              <a:t>Vertically split by total reviews</a:t>
            </a:r>
          </a:p>
          <a:p>
            <a:pPr marL="342900" indent="-342900">
              <a:buAutoNum type="arabicPeriod"/>
            </a:pPr>
            <a:r>
              <a:rPr lang="en-US" dirty="0"/>
              <a:t>Horizontally split by review ratings</a:t>
            </a:r>
          </a:p>
          <a:p>
            <a:endParaRPr lang="en-US" dirty="0"/>
          </a:p>
          <a:p>
            <a:r>
              <a:rPr lang="en-US" dirty="0"/>
              <a:t>Features:</a:t>
            </a:r>
          </a:p>
          <a:p>
            <a:pPr marL="285750" indent="-285750">
              <a:buFont typeface="Arial" panose="020B0604020202020204" pitchFamily="34" charset="0"/>
              <a:buChar char="•"/>
            </a:pPr>
            <a:r>
              <a:rPr lang="en-US" dirty="0"/>
              <a:t>Single selection</a:t>
            </a:r>
          </a:p>
          <a:p>
            <a:pPr marL="285750" indent="-285750">
              <a:buFont typeface="Arial" panose="020B0604020202020204" pitchFamily="34" charset="0"/>
              <a:buChar char="•"/>
            </a:pPr>
            <a:r>
              <a:rPr lang="en-US" dirty="0"/>
              <a:t>Popup name</a:t>
            </a:r>
          </a:p>
          <a:p>
            <a:pPr marL="285750" indent="-285750">
              <a:buFont typeface="Arial" panose="020B0604020202020204" pitchFamily="34" charset="0"/>
              <a:buChar char="•"/>
            </a:pPr>
            <a:r>
              <a:rPr lang="en-US" dirty="0"/>
              <a:t>Update by time range</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09214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Cloud</a:t>
            </a:r>
            <a:endParaRPr lang="en-US" dirty="0"/>
          </a:p>
        </p:txBody>
      </p:sp>
      <p:sp>
        <p:nvSpPr>
          <p:cNvPr id="3" name="Content Placeholder 2"/>
          <p:cNvSpPr>
            <a:spLocks noGrp="1"/>
          </p:cNvSpPr>
          <p:nvPr>
            <p:ph idx="1"/>
          </p:nvPr>
        </p:nvSpPr>
        <p:spPr/>
        <p:txBody>
          <a:bodyPr/>
          <a:lstStyle/>
          <a:p>
            <a:r>
              <a:rPr lang="en-US" b="1" dirty="0" smtClean="0"/>
              <a:t>Data Extraction:</a:t>
            </a:r>
          </a:p>
          <a:p>
            <a:pPr marL="0" indent="0">
              <a:buNone/>
            </a:pPr>
            <a:r>
              <a:rPr lang="en-US" dirty="0"/>
              <a:t>	</a:t>
            </a:r>
            <a:r>
              <a:rPr lang="en-US" dirty="0" smtClean="0"/>
              <a:t>What data we need ? </a:t>
            </a:r>
          </a:p>
          <a:p>
            <a:pPr marL="0" indent="0">
              <a:buNone/>
            </a:pPr>
            <a:endParaRPr lang="en-US" dirty="0" smtClean="0"/>
          </a:p>
          <a:p>
            <a:pPr marL="0" indent="0">
              <a:buNone/>
            </a:pPr>
            <a:endParaRPr lang="en-US" dirty="0"/>
          </a:p>
        </p:txBody>
      </p:sp>
      <p:grpSp>
        <p:nvGrpSpPr>
          <p:cNvPr id="6" name="Group 5"/>
          <p:cNvGrpSpPr/>
          <p:nvPr/>
        </p:nvGrpSpPr>
        <p:grpSpPr>
          <a:xfrm>
            <a:off x="2327861" y="2793354"/>
            <a:ext cx="7723373" cy="2614982"/>
            <a:chOff x="803860" y="2793354"/>
            <a:chExt cx="7723373" cy="2614982"/>
          </a:xfrm>
        </p:grpSpPr>
        <p:pic>
          <p:nvPicPr>
            <p:cNvPr id="4" name="Picture 3"/>
            <p:cNvPicPr>
              <a:picLocks noChangeAspect="1"/>
            </p:cNvPicPr>
            <p:nvPr/>
          </p:nvPicPr>
          <p:blipFill>
            <a:blip r:embed="rId2"/>
            <a:stretch>
              <a:fillRect/>
            </a:stretch>
          </p:blipFill>
          <p:spPr>
            <a:xfrm>
              <a:off x="1340981" y="3279301"/>
              <a:ext cx="6151070" cy="2129035"/>
            </a:xfrm>
            <a:prstGeom prst="rect">
              <a:avLst/>
            </a:prstGeom>
          </p:spPr>
        </p:pic>
        <p:pic>
          <p:nvPicPr>
            <p:cNvPr id="5" name="Picture 4"/>
            <p:cNvPicPr>
              <a:picLocks noChangeAspect="1"/>
            </p:cNvPicPr>
            <p:nvPr/>
          </p:nvPicPr>
          <p:blipFill>
            <a:blip r:embed="rId3"/>
            <a:stretch>
              <a:fillRect/>
            </a:stretch>
          </p:blipFill>
          <p:spPr>
            <a:xfrm>
              <a:off x="803860" y="2793354"/>
              <a:ext cx="7723373" cy="453797"/>
            </a:xfrm>
            <a:prstGeom prst="rect">
              <a:avLst/>
            </a:prstGeom>
          </p:spPr>
        </p:pic>
      </p:grpSp>
    </p:spTree>
    <p:extLst>
      <p:ext uri="{BB962C8B-B14F-4D97-AF65-F5344CB8AC3E}">
        <p14:creationId xmlns:p14="http://schemas.microsoft.com/office/powerpoint/2010/main" val="1077481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225051"/>
            <a:ext cx="8042276" cy="5718551"/>
          </a:xfrm>
        </p:spPr>
        <p:txBody>
          <a:bodyPr>
            <a:normAutofit lnSpcReduction="10000"/>
          </a:bodyPr>
          <a:lstStyle/>
          <a:p>
            <a:r>
              <a:rPr lang="en-US" dirty="0" smtClean="0"/>
              <a:t>How do we get this data ?</a:t>
            </a:r>
          </a:p>
          <a:p>
            <a:pPr lvl="1"/>
            <a:r>
              <a:rPr lang="en-US" dirty="0"/>
              <a:t>	</a:t>
            </a:r>
            <a:r>
              <a:rPr lang="en-US" dirty="0" smtClean="0"/>
              <a:t>No API support </a:t>
            </a:r>
          </a:p>
          <a:p>
            <a:pPr marL="679450" lvl="1" indent="-342900"/>
            <a:r>
              <a:rPr lang="en-US" dirty="0"/>
              <a:t>	</a:t>
            </a:r>
            <a:r>
              <a:rPr lang="en-US" dirty="0" smtClean="0"/>
              <a:t>Use a scraper program (but this is just for personal </a:t>
            </a:r>
          </a:p>
          <a:p>
            <a:pPr marL="336550" lvl="1" indent="0">
              <a:buNone/>
            </a:pPr>
            <a:r>
              <a:rPr lang="en-US" dirty="0"/>
              <a:t> </a:t>
            </a:r>
            <a:r>
              <a:rPr lang="en-US" dirty="0" smtClean="0"/>
              <a:t>      use and data is not distributed)</a:t>
            </a:r>
          </a:p>
          <a:p>
            <a:pPr marL="336550" lvl="1" indent="0">
              <a:buNone/>
            </a:pPr>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679450" lvl="1" indent="-342900"/>
            <a:endParaRPr lang="en-US" dirty="0" smtClean="0"/>
          </a:p>
          <a:p>
            <a:pPr marL="679450" lvl="1" indent="-342900"/>
            <a:endParaRPr lang="en-US" dirty="0"/>
          </a:p>
          <a:p>
            <a:pPr marL="336550" lvl="1" indent="0">
              <a:buNone/>
            </a:pPr>
            <a:endParaRPr lang="en-US" dirty="0" smtClean="0"/>
          </a:p>
          <a:p>
            <a:pPr marL="336550" lvl="1" indent="0">
              <a:buNone/>
            </a:pPr>
            <a:r>
              <a:rPr lang="en-US" dirty="0" smtClean="0"/>
              <a:t>The </a:t>
            </a:r>
            <a:r>
              <a:rPr lang="en-US" dirty="0"/>
              <a:t>total reviews now become 99049. </a:t>
            </a:r>
          </a:p>
          <a:p>
            <a:pPr marL="336550" lvl="1" indent="0">
              <a:buNone/>
            </a:pPr>
            <a:endParaRPr lang="en-US" dirty="0"/>
          </a:p>
          <a:p>
            <a:pPr marL="336550" lvl="1" indent="0">
              <a:buNone/>
            </a:pPr>
            <a:endParaRPr lang="en-US" dirty="0"/>
          </a:p>
        </p:txBody>
      </p:sp>
      <p:pic>
        <p:nvPicPr>
          <p:cNvPr id="2" name="Picture 1"/>
          <p:cNvPicPr>
            <a:picLocks noChangeAspect="1"/>
          </p:cNvPicPr>
          <p:nvPr/>
        </p:nvPicPr>
        <p:blipFill>
          <a:blip r:embed="rId2"/>
          <a:stretch>
            <a:fillRect/>
          </a:stretch>
        </p:blipFill>
        <p:spPr>
          <a:xfrm>
            <a:off x="2073275" y="2326919"/>
            <a:ext cx="8042276" cy="2885578"/>
          </a:xfrm>
          <a:prstGeom prst="rect">
            <a:avLst/>
          </a:prstGeom>
        </p:spPr>
      </p:pic>
    </p:spTree>
    <p:extLst>
      <p:ext uri="{BB962C8B-B14F-4D97-AF65-F5344CB8AC3E}">
        <p14:creationId xmlns:p14="http://schemas.microsoft.com/office/powerpoint/2010/main" val="3322388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837" y="892365"/>
            <a:ext cx="8042276" cy="6213823"/>
          </a:xfrm>
        </p:spPr>
        <p:txBody>
          <a:bodyPr/>
          <a:lstStyle/>
          <a:p>
            <a:r>
              <a:rPr lang="en-US" b="1" dirty="0" smtClean="0"/>
              <a:t>Data Preprocessing </a:t>
            </a:r>
            <a:endParaRPr lang="en-US" dirty="0" smtClean="0"/>
          </a:p>
          <a:p>
            <a:pPr lvl="1" algn="just"/>
            <a:r>
              <a:rPr lang="en-US" dirty="0" smtClean="0"/>
              <a:t>Tag cloud needs only the most frequent words</a:t>
            </a:r>
          </a:p>
          <a:p>
            <a:pPr lvl="1" algn="just"/>
            <a:r>
              <a:rPr lang="en-US" dirty="0" smtClean="0"/>
              <a:t>First, group the reviews together by restaurant for each of 24 months, the format of the data is as follows:</a:t>
            </a:r>
          </a:p>
          <a:p>
            <a:pPr marL="457200" lvl="1" indent="0" algn="just">
              <a:buNone/>
            </a:pPr>
            <a:r>
              <a:rPr lang="en-US" dirty="0" smtClean="0"/>
              <a:t>	</a:t>
            </a:r>
          </a:p>
          <a:p>
            <a:pPr marL="457200" lvl="1" indent="0" algn="just">
              <a:buNone/>
            </a:pPr>
            <a:r>
              <a:rPr lang="en-US" dirty="0" smtClean="0"/>
              <a:t>	&lt;Business ID&gt;  &lt; Date&gt; &lt;Review Content&gt;</a:t>
            </a:r>
          </a:p>
          <a:p>
            <a:pPr lvl="1" algn="just"/>
            <a:endParaRPr lang="en-US" dirty="0" smtClean="0"/>
          </a:p>
          <a:p>
            <a:pPr lvl="1" algn="just"/>
            <a:r>
              <a:rPr lang="en-US" dirty="0" smtClean="0"/>
              <a:t>We create a total of 24 files in the process</a:t>
            </a:r>
          </a:p>
          <a:p>
            <a:pPr lvl="1" algn="just"/>
            <a:r>
              <a:rPr lang="en-US" dirty="0" smtClean="0"/>
              <a:t>Advantage: Processing each of these files is faster than processing the whole file</a:t>
            </a:r>
          </a:p>
          <a:p>
            <a:pPr lvl="1" algn="just"/>
            <a:endParaRPr lang="en-US" dirty="0" smtClean="0"/>
          </a:p>
          <a:p>
            <a:pPr lvl="1" algn="just"/>
            <a:endParaRPr lang="en-US" dirty="0" smtClean="0"/>
          </a:p>
          <a:p>
            <a:pPr marL="349250" lvl="1" indent="0">
              <a:buNone/>
            </a:pPr>
            <a:endParaRPr lang="en-US" dirty="0"/>
          </a:p>
        </p:txBody>
      </p:sp>
    </p:spTree>
    <p:extLst>
      <p:ext uri="{BB962C8B-B14F-4D97-AF65-F5344CB8AC3E}">
        <p14:creationId xmlns:p14="http://schemas.microsoft.com/office/powerpoint/2010/main" val="1927774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8007" y="1289104"/>
            <a:ext cx="7580923" cy="4247317"/>
          </a:xfrm>
          <a:prstGeom prst="rect">
            <a:avLst/>
          </a:prstGeom>
        </p:spPr>
        <p:txBody>
          <a:bodyPr wrap="square">
            <a:spAutoFit/>
          </a:bodyPr>
          <a:lstStyle/>
          <a:p>
            <a:r>
              <a:rPr lang="en-US" b="1" dirty="0"/>
              <a:t>DEFINITIONS:</a:t>
            </a:r>
          </a:p>
          <a:p>
            <a:r>
              <a:rPr lang="en-US" b="1" dirty="0"/>
              <a:t>	Census Tract</a:t>
            </a:r>
          </a:p>
          <a:p>
            <a:r>
              <a:rPr lang="en-US" dirty="0"/>
              <a:t>	A census tract is a geographic region defined for the purpose of 	taking a census (from Wikipedia).</a:t>
            </a:r>
          </a:p>
          <a:p>
            <a:endParaRPr lang="en-US" b="1" dirty="0"/>
          </a:p>
          <a:p>
            <a:r>
              <a:rPr lang="en-US" b="1" dirty="0"/>
              <a:t>	</a:t>
            </a:r>
            <a:r>
              <a:rPr lang="en-US" b="1" dirty="0" err="1"/>
              <a:t>GeoId</a:t>
            </a:r>
            <a:endParaRPr lang="en-US" b="1" dirty="0"/>
          </a:p>
          <a:p>
            <a:r>
              <a:rPr lang="en-US" dirty="0"/>
              <a:t>	For each census tract there is a unique id associated to it.</a:t>
            </a:r>
          </a:p>
          <a:p>
            <a:endParaRPr lang="en-US" dirty="0"/>
          </a:p>
          <a:p>
            <a:r>
              <a:rPr lang="en-US" b="1" dirty="0"/>
              <a:t>Time Range</a:t>
            </a:r>
          </a:p>
          <a:p>
            <a:r>
              <a:rPr lang="en-US" dirty="0"/>
              <a:t>Time range selected for the purpose of visualization is </a:t>
            </a:r>
            <a:r>
              <a:rPr lang="en-US"/>
              <a:t>from </a:t>
            </a:r>
            <a:r>
              <a:rPr lang="en-US" b="1" smtClean="0"/>
              <a:t>January </a:t>
            </a:r>
            <a:r>
              <a:rPr lang="en-US" b="1" dirty="0"/>
              <a:t>2012-Decemeber 2013.</a:t>
            </a:r>
          </a:p>
          <a:p>
            <a:endParaRPr lang="en-US" dirty="0"/>
          </a:p>
          <a:p>
            <a:r>
              <a:rPr lang="en-US" b="1" dirty="0"/>
              <a:t>Geographical Range</a:t>
            </a:r>
          </a:p>
          <a:p>
            <a:r>
              <a:rPr lang="en-US" dirty="0"/>
              <a:t>The geographic range chosen for the purpose of visualization is </a:t>
            </a:r>
            <a:r>
              <a:rPr lang="en-US" b="1" dirty="0"/>
              <a:t>Phoenix</a:t>
            </a:r>
            <a:r>
              <a:rPr lang="en-US" dirty="0"/>
              <a:t>.</a:t>
            </a:r>
          </a:p>
          <a:p>
            <a:endParaRPr lang="en-US" dirty="0"/>
          </a:p>
        </p:txBody>
      </p:sp>
      <p:sp>
        <p:nvSpPr>
          <p:cNvPr id="2" name="Rectangle 1"/>
          <p:cNvSpPr/>
          <p:nvPr/>
        </p:nvSpPr>
        <p:spPr>
          <a:xfrm>
            <a:off x="2048007" y="280798"/>
            <a:ext cx="2878865" cy="584775"/>
          </a:xfrm>
          <a:prstGeom prst="rect">
            <a:avLst/>
          </a:prstGeom>
        </p:spPr>
        <p:txBody>
          <a:bodyPr wrap="none">
            <a:spAutoFit/>
          </a:bodyPr>
          <a:lstStyle/>
          <a:p>
            <a:r>
              <a:rPr lang="en-US" sz="3200" b="1" dirty="0"/>
              <a:t>INTRODUCTION</a:t>
            </a:r>
            <a:endParaRPr lang="en-US" b="1" dirty="0"/>
          </a:p>
        </p:txBody>
      </p:sp>
    </p:spTree>
    <p:extLst>
      <p:ext uri="{BB962C8B-B14F-4D97-AF65-F5344CB8AC3E}">
        <p14:creationId xmlns:p14="http://schemas.microsoft.com/office/powerpoint/2010/main" val="2819014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581650"/>
            <a:ext cx="8042276" cy="6062386"/>
          </a:xfrm>
        </p:spPr>
        <p:txBody>
          <a:bodyPr/>
          <a:lstStyle/>
          <a:p>
            <a:r>
              <a:rPr lang="en-US" b="1" dirty="0"/>
              <a:t>Data Preprocessing </a:t>
            </a:r>
            <a:r>
              <a:rPr lang="en-US" dirty="0"/>
              <a:t>(contd.,)</a:t>
            </a:r>
          </a:p>
          <a:p>
            <a:pPr lvl="1"/>
            <a:r>
              <a:rPr lang="en-US" dirty="0" smtClean="0"/>
              <a:t>Next, group each of these months by business id</a:t>
            </a:r>
          </a:p>
          <a:p>
            <a:pPr lvl="2"/>
            <a:r>
              <a:rPr lang="en-US" dirty="0" smtClean="0"/>
              <a:t>The data has business id as the key and review content as the value</a:t>
            </a:r>
          </a:p>
          <a:p>
            <a:pPr lvl="2"/>
            <a:r>
              <a:rPr lang="en-US" dirty="0" smtClean="0"/>
              <a:t>&lt;Business ID&gt; &lt;Review Content&gt;</a:t>
            </a:r>
            <a:endParaRPr lang="en-US" dirty="0"/>
          </a:p>
          <a:p>
            <a:pPr marL="349250" lvl="1" indent="0">
              <a:buNone/>
            </a:pPr>
            <a:endParaRPr lang="en-US" dirty="0" smtClean="0"/>
          </a:p>
          <a:p>
            <a:pPr marL="349250" lvl="1" indent="0">
              <a:buNone/>
            </a:pPr>
            <a:endParaRPr lang="en-US" dirty="0" smtClean="0"/>
          </a:p>
          <a:p>
            <a:pPr lvl="1"/>
            <a:r>
              <a:rPr lang="en-US" dirty="0" smtClean="0"/>
              <a:t>Now, perform a word count on the above file</a:t>
            </a:r>
          </a:p>
          <a:p>
            <a:pPr lvl="2"/>
            <a:r>
              <a:rPr lang="en-US" dirty="0" smtClean="0"/>
              <a:t>The data now has business id as the key and top 20 frequently used words as the value</a:t>
            </a:r>
          </a:p>
          <a:p>
            <a:pPr lvl="2"/>
            <a:r>
              <a:rPr lang="en-US" dirty="0" smtClean="0"/>
              <a:t>&lt;Business ID&gt; &lt;W1_C1;W2_C2:….&gt;</a:t>
            </a:r>
          </a:p>
          <a:p>
            <a:pPr lvl="1"/>
            <a:endParaRPr lang="en-US" dirty="0" smtClean="0"/>
          </a:p>
          <a:p>
            <a:pPr lvl="1"/>
            <a:endParaRPr lang="en-US" dirty="0"/>
          </a:p>
        </p:txBody>
      </p:sp>
    </p:spTree>
    <p:extLst>
      <p:ext uri="{BB962C8B-B14F-4D97-AF65-F5344CB8AC3E}">
        <p14:creationId xmlns:p14="http://schemas.microsoft.com/office/powerpoint/2010/main" val="3022081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889001"/>
            <a:ext cx="8042276" cy="5054601"/>
          </a:xfrm>
        </p:spPr>
        <p:txBody>
          <a:bodyPr/>
          <a:lstStyle/>
          <a:p>
            <a:r>
              <a:rPr lang="en-US" b="1" dirty="0"/>
              <a:t>Data Preprocessing </a:t>
            </a:r>
            <a:r>
              <a:rPr lang="en-US" dirty="0"/>
              <a:t>(contd.,)</a:t>
            </a:r>
          </a:p>
          <a:p>
            <a:pPr lvl="1"/>
            <a:r>
              <a:rPr lang="en-US" dirty="0" smtClean="0"/>
              <a:t>Merge these files to form one big table</a:t>
            </a:r>
          </a:p>
          <a:p>
            <a:pPr marL="974725" lvl="2" indent="-342900"/>
            <a:r>
              <a:rPr lang="en-US" dirty="0" smtClean="0"/>
              <a:t>There are a more that 4000 restaurants in Phoenix area</a:t>
            </a:r>
          </a:p>
          <a:p>
            <a:pPr lvl="2"/>
            <a:r>
              <a:rPr lang="en-US" dirty="0" smtClean="0"/>
              <a:t>&lt;Business ID&gt; &lt;Month1&gt; &lt;Month2&gt;&lt;Month3&gt;……</a:t>
            </a:r>
            <a:endParaRPr lang="en-US" dirty="0"/>
          </a:p>
          <a:p>
            <a:pPr marL="349250" lvl="1" indent="0">
              <a:buNone/>
            </a:pPr>
            <a:endParaRPr lang="en-US" dirty="0" smtClean="0"/>
          </a:p>
          <a:p>
            <a:pPr lvl="1"/>
            <a:r>
              <a:rPr lang="en-US" dirty="0" smtClean="0"/>
              <a:t>Convert this file into a .js file to use it in visualization</a:t>
            </a:r>
          </a:p>
          <a:p>
            <a:pPr lvl="2"/>
            <a:r>
              <a:rPr lang="en-US" dirty="0" smtClean="0"/>
              <a:t>The data is stored in the form of an array with each element for a business id.</a:t>
            </a:r>
          </a:p>
          <a:p>
            <a:pPr lvl="2"/>
            <a:r>
              <a:rPr lang="en-US" dirty="0" smtClean="0"/>
              <a:t> WordCount [“Business ID”] = [“Month1”,”Month2”,…….]</a:t>
            </a:r>
          </a:p>
          <a:p>
            <a:pPr lvl="1"/>
            <a:endParaRPr lang="en-US" dirty="0"/>
          </a:p>
          <a:p>
            <a:pPr marL="349250" lvl="1" indent="0">
              <a:buNone/>
            </a:pPr>
            <a:endParaRPr lang="en-US" dirty="0"/>
          </a:p>
        </p:txBody>
      </p:sp>
    </p:spTree>
    <p:extLst>
      <p:ext uri="{BB962C8B-B14F-4D97-AF65-F5344CB8AC3E}">
        <p14:creationId xmlns:p14="http://schemas.microsoft.com/office/powerpoint/2010/main" val="109479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578557"/>
            <a:ext cx="8042276" cy="5365045"/>
          </a:xfrm>
        </p:spPr>
        <p:txBody>
          <a:bodyPr/>
          <a:lstStyle/>
          <a:p>
            <a:r>
              <a:rPr lang="en-US" b="1" dirty="0" smtClean="0"/>
              <a:t>Data Visualization</a:t>
            </a:r>
          </a:p>
          <a:p>
            <a:pPr lvl="1"/>
            <a:r>
              <a:rPr lang="en-US" dirty="0" smtClean="0"/>
              <a:t>Inputs</a:t>
            </a:r>
          </a:p>
          <a:p>
            <a:pPr marL="1089025" lvl="2" indent="-457200">
              <a:buFont typeface="+mj-lt"/>
              <a:buAutoNum type="arabicPeriod"/>
            </a:pPr>
            <a:r>
              <a:rPr lang="en-US" dirty="0" smtClean="0"/>
              <a:t>From Mosaic plot (Business I</a:t>
            </a:r>
            <a:r>
              <a:rPr lang="en-US" dirty="0"/>
              <a:t>D</a:t>
            </a:r>
            <a:r>
              <a:rPr lang="en-US" dirty="0" smtClean="0"/>
              <a:t>)</a:t>
            </a:r>
          </a:p>
          <a:p>
            <a:pPr marL="1089025" lvl="2" indent="-457200">
              <a:buFont typeface="+mj-lt"/>
              <a:buAutoNum type="arabicPeriod"/>
            </a:pPr>
            <a:r>
              <a:rPr lang="en-US" dirty="0" smtClean="0"/>
              <a:t>From slider (time range)</a:t>
            </a:r>
          </a:p>
          <a:p>
            <a:pPr lvl="1"/>
            <a:r>
              <a:rPr lang="en-US" dirty="0" smtClean="0"/>
              <a:t>Any changes generate a new tag cloud</a:t>
            </a:r>
          </a:p>
          <a:p>
            <a:pPr lvl="1"/>
            <a:r>
              <a:rPr lang="en-US" dirty="0" smtClean="0"/>
              <a:t>Visual variable used is the size of the word, which encodes the frequency of the word</a:t>
            </a:r>
          </a:p>
          <a:p>
            <a:pPr lvl="1"/>
            <a:r>
              <a:rPr lang="en-US" dirty="0" smtClean="0"/>
              <a:t>Color </a:t>
            </a:r>
            <a:r>
              <a:rPr lang="en-US" dirty="0"/>
              <a:t>has no </a:t>
            </a:r>
            <a:r>
              <a:rPr lang="en-US" dirty="0" smtClean="0"/>
              <a:t>encoding </a:t>
            </a:r>
            <a:r>
              <a:rPr lang="en-US" dirty="0"/>
              <a:t>and is random (rainbow color scheme)</a:t>
            </a:r>
          </a:p>
          <a:p>
            <a:pPr lvl="1"/>
            <a:r>
              <a:rPr lang="en-US" dirty="0" smtClean="0"/>
              <a:t>Orientation of the word is changed to better utilize the screen space</a:t>
            </a:r>
            <a:endParaRPr lang="en-US" dirty="0"/>
          </a:p>
        </p:txBody>
      </p:sp>
    </p:spTree>
    <p:extLst>
      <p:ext uri="{BB962C8B-B14F-4D97-AF65-F5344CB8AC3E}">
        <p14:creationId xmlns:p14="http://schemas.microsoft.com/office/powerpoint/2010/main" val="1258229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677333"/>
            <a:ext cx="8042276" cy="5266268"/>
          </a:xfrm>
        </p:spPr>
        <p:txBody>
          <a:bodyPr/>
          <a:lstStyle/>
          <a:p>
            <a:r>
              <a:rPr lang="en-US" dirty="0" smtClean="0"/>
              <a:t>How we do it ?</a:t>
            </a:r>
          </a:p>
          <a:p>
            <a:pPr lvl="1" algn="just"/>
            <a:r>
              <a:rPr lang="en-US" dirty="0" smtClean="0"/>
              <a:t>Hash Table to get the top 20 words for the given business id and time range</a:t>
            </a:r>
          </a:p>
          <a:p>
            <a:pPr lvl="1" algn="just"/>
            <a:r>
              <a:rPr lang="en-US" dirty="0" smtClean="0"/>
              <a:t>Create a canvas and append these top 20 words with decreasing order of sizes and random colors and orientation</a:t>
            </a:r>
          </a:p>
          <a:p>
            <a:pPr lvl="1" algn="just"/>
            <a:r>
              <a:rPr lang="en-US" dirty="0" smtClean="0"/>
              <a:t>The draw() function from d3.js library is then used to draw the words on to the screen</a:t>
            </a:r>
            <a:endParaRPr lang="en-US" dirty="0"/>
          </a:p>
        </p:txBody>
      </p:sp>
    </p:spTree>
    <p:extLst>
      <p:ext uri="{BB962C8B-B14F-4D97-AF65-F5344CB8AC3E}">
        <p14:creationId xmlns:p14="http://schemas.microsoft.com/office/powerpoint/2010/main" val="972033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275" y="385801"/>
            <a:ext cx="8042276" cy="5557801"/>
          </a:xfrm>
        </p:spPr>
        <p:txBody>
          <a:bodyPr/>
          <a:lstStyle/>
          <a:p>
            <a:r>
              <a:rPr lang="en-US" b="1" dirty="0"/>
              <a:t>Data </a:t>
            </a:r>
            <a:r>
              <a:rPr lang="en-US" b="1" dirty="0" smtClean="0"/>
              <a:t>Visualization (contd.,)</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pPr marL="0" indent="0" algn="ctr">
              <a:buNone/>
            </a:pPr>
            <a:r>
              <a:rPr lang="en-US" sz="1200" b="1" dirty="0"/>
              <a:t>TAG CLOUD FOR GALLAGHER’S SPORTS GRILL</a:t>
            </a:r>
          </a:p>
          <a:p>
            <a:endParaRPr lang="en-US" dirty="0"/>
          </a:p>
        </p:txBody>
      </p:sp>
      <p:pic>
        <p:nvPicPr>
          <p:cNvPr id="5" name="Picture 4"/>
          <p:cNvPicPr>
            <a:picLocks noChangeAspect="1"/>
          </p:cNvPicPr>
          <p:nvPr/>
        </p:nvPicPr>
        <p:blipFill>
          <a:blip r:embed="rId2"/>
          <a:stretch>
            <a:fillRect/>
          </a:stretch>
        </p:blipFill>
        <p:spPr>
          <a:xfrm>
            <a:off x="2384985" y="990601"/>
            <a:ext cx="7730567" cy="4201627"/>
          </a:xfrm>
          <a:prstGeom prst="rect">
            <a:avLst/>
          </a:prstGeom>
        </p:spPr>
      </p:pic>
    </p:spTree>
    <p:extLst>
      <p:ext uri="{BB962C8B-B14F-4D97-AF65-F5344CB8AC3E}">
        <p14:creationId xmlns:p14="http://schemas.microsoft.com/office/powerpoint/2010/main" val="739571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Uses:</a:t>
            </a:r>
          </a:p>
          <a:p>
            <a:pPr lvl="1"/>
            <a:r>
              <a:rPr lang="en-US" dirty="0" smtClean="0"/>
              <a:t>Gives the overview of a particular place</a:t>
            </a:r>
          </a:p>
          <a:p>
            <a:pPr lvl="1"/>
            <a:r>
              <a:rPr lang="en-US" dirty="0" smtClean="0"/>
              <a:t>Avoid extensive web search to locate what’s best and trending in a particular restaurant</a:t>
            </a:r>
          </a:p>
          <a:p>
            <a:pPr lvl="1"/>
            <a:endParaRPr lang="en-US" dirty="0"/>
          </a:p>
        </p:txBody>
      </p:sp>
    </p:spTree>
    <p:extLst>
      <p:ext uri="{BB962C8B-B14F-4D97-AF65-F5344CB8AC3E}">
        <p14:creationId xmlns:p14="http://schemas.microsoft.com/office/powerpoint/2010/main" val="312671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9294" y="1028455"/>
            <a:ext cx="8858707" cy="5355312"/>
          </a:xfrm>
          <a:prstGeom prst="rect">
            <a:avLst/>
          </a:prstGeom>
        </p:spPr>
        <p:txBody>
          <a:bodyPr wrap="none">
            <a:spAutoFit/>
          </a:bodyPr>
          <a:lstStyle/>
          <a:p>
            <a:r>
              <a:rPr lang="en-US" b="1" dirty="0"/>
              <a:t>Original Population and Income data </a:t>
            </a:r>
          </a:p>
          <a:p>
            <a:pPr marL="285750" indent="-285750">
              <a:buFont typeface="Arial"/>
              <a:buChar char="•"/>
            </a:pPr>
            <a:r>
              <a:rPr lang="en-US" dirty="0"/>
              <a:t>Population and Income data was extracted from </a:t>
            </a:r>
            <a:r>
              <a:rPr lang="en-US" dirty="0" err="1"/>
              <a:t>factfinder</a:t>
            </a:r>
            <a:r>
              <a:rPr lang="en-US" dirty="0"/>
              <a:t> of census.gov in the format of:</a:t>
            </a:r>
          </a:p>
          <a:p>
            <a:pPr lvl="2"/>
            <a:r>
              <a:rPr lang="en-US" dirty="0"/>
              <a:t>&lt;</a:t>
            </a:r>
            <a:r>
              <a:rPr lang="en-US" dirty="0" err="1"/>
              <a:t>GeoId</a:t>
            </a:r>
            <a:r>
              <a:rPr lang="en-US" dirty="0"/>
              <a:t>&gt;	&lt;Value&gt;</a:t>
            </a:r>
          </a:p>
          <a:p>
            <a:r>
              <a:rPr lang="en-US" dirty="0"/>
              <a:t>This data has 535 unique </a:t>
            </a:r>
            <a:r>
              <a:rPr lang="en-US" dirty="0" err="1"/>
              <a:t>GeoIds</a:t>
            </a:r>
            <a:endParaRPr lang="en-US" dirty="0"/>
          </a:p>
          <a:p>
            <a:pPr lvl="0"/>
            <a:endParaRPr lang="en-US" b="1" dirty="0"/>
          </a:p>
          <a:p>
            <a:pPr lvl="0"/>
            <a:r>
              <a:rPr lang="en-US" b="1" dirty="0"/>
              <a:t>Crime data</a:t>
            </a:r>
          </a:p>
          <a:p>
            <a:pPr marL="285750" indent="-285750">
              <a:buFont typeface="Arial"/>
              <a:buChar char="•"/>
            </a:pPr>
            <a:r>
              <a:rPr lang="en-US" dirty="0"/>
              <a:t>Crime data was extracted from spotcrime.com in the format of:</a:t>
            </a:r>
          </a:p>
          <a:p>
            <a:r>
              <a:rPr lang="en-US" i="1" dirty="0"/>
              <a:t>	</a:t>
            </a:r>
            <a:r>
              <a:rPr lang="en-US" dirty="0"/>
              <a:t>&lt;TYPE&gt;   &lt;DATE &amp; TIME&gt;    &lt;ADDRESS&gt;</a:t>
            </a:r>
          </a:p>
          <a:p>
            <a:r>
              <a:rPr lang="en-US" dirty="0"/>
              <a:t>This data has 161434  number of crime records</a:t>
            </a:r>
          </a:p>
          <a:p>
            <a:pPr lvl="0"/>
            <a:endParaRPr lang="en-US" b="1" dirty="0"/>
          </a:p>
          <a:p>
            <a:pPr lvl="0"/>
            <a:r>
              <a:rPr lang="en-US" b="1" dirty="0"/>
              <a:t>Yelp Business data</a:t>
            </a:r>
            <a:endParaRPr lang="en-US" dirty="0"/>
          </a:p>
          <a:p>
            <a:pPr marL="285750" indent="-285750">
              <a:buFont typeface="Arial"/>
              <a:buChar char="•"/>
            </a:pPr>
            <a:r>
              <a:rPr lang="en-US" dirty="0"/>
              <a:t>The business data was extracted from yelp in the format of</a:t>
            </a:r>
          </a:p>
          <a:p>
            <a:pPr lvl="0"/>
            <a:r>
              <a:rPr lang="en-US" dirty="0"/>
              <a:t>     	&lt;ID&gt;  	&lt;Name&gt;   &lt;Street Address&gt; </a:t>
            </a:r>
          </a:p>
          <a:p>
            <a:pPr lvl="0"/>
            <a:r>
              <a:rPr lang="en-US" dirty="0"/>
              <a:t>This data has 4406 number of records.</a:t>
            </a:r>
          </a:p>
          <a:p>
            <a:pPr lvl="0"/>
            <a:endParaRPr lang="en-US" b="1" dirty="0"/>
          </a:p>
          <a:p>
            <a:pPr lvl="0"/>
            <a:r>
              <a:rPr lang="en-US" b="1" dirty="0"/>
              <a:t>Yelp Reviews data</a:t>
            </a:r>
          </a:p>
          <a:p>
            <a:pPr marL="285750" indent="-285750">
              <a:buFont typeface="Arial"/>
              <a:buChar char="•"/>
            </a:pPr>
            <a:r>
              <a:rPr lang="en-US" dirty="0"/>
              <a:t>The reviews from yelp in the format of:</a:t>
            </a:r>
          </a:p>
          <a:p>
            <a:r>
              <a:rPr lang="en-US" dirty="0"/>
              <a:t>	&lt;</a:t>
            </a:r>
            <a:r>
              <a:rPr lang="en-US" dirty="0" err="1"/>
              <a:t>BusinessID</a:t>
            </a:r>
            <a:r>
              <a:rPr lang="en-US" dirty="0"/>
              <a:t>&gt;   &lt;Stars&gt;    &lt;Date&gt;     &lt;</a:t>
            </a:r>
            <a:r>
              <a:rPr lang="en-US" dirty="0" err="1"/>
              <a:t>Review_Content</a:t>
            </a:r>
            <a:r>
              <a:rPr lang="en-US" dirty="0"/>
              <a:t>&gt;</a:t>
            </a:r>
          </a:p>
          <a:p>
            <a:r>
              <a:rPr lang="en-US" dirty="0"/>
              <a:t>This data has 96689 number of records.			</a:t>
            </a:r>
          </a:p>
        </p:txBody>
      </p:sp>
      <p:sp>
        <p:nvSpPr>
          <p:cNvPr id="6" name="TextBox 5"/>
          <p:cNvSpPr txBox="1"/>
          <p:nvPr/>
        </p:nvSpPr>
        <p:spPr>
          <a:xfrm>
            <a:off x="1701426" y="168258"/>
            <a:ext cx="2894510" cy="584775"/>
          </a:xfrm>
          <a:prstGeom prst="rect">
            <a:avLst/>
          </a:prstGeom>
          <a:noFill/>
        </p:spPr>
        <p:txBody>
          <a:bodyPr wrap="none" rtlCol="0">
            <a:spAutoFit/>
          </a:bodyPr>
          <a:lstStyle/>
          <a:p>
            <a:r>
              <a:rPr lang="en-US" sz="3200" b="1" dirty="0"/>
              <a:t>Data Extraction</a:t>
            </a:r>
          </a:p>
        </p:txBody>
      </p:sp>
    </p:spTree>
    <p:extLst>
      <p:ext uri="{BB962C8B-B14F-4D97-AF65-F5344CB8AC3E}">
        <p14:creationId xmlns:p14="http://schemas.microsoft.com/office/powerpoint/2010/main" val="390775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52551" y="584517"/>
            <a:ext cx="1005004" cy="927166"/>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2252551" y="1982804"/>
            <a:ext cx="1005004" cy="907009"/>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2252551" y="3335771"/>
            <a:ext cx="1005003" cy="846542"/>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2252551" y="4817225"/>
            <a:ext cx="1010567" cy="948777"/>
          </a:xfrm>
          <a:prstGeom prst="rect">
            <a:avLst/>
          </a:prstGeom>
          <a:ln>
            <a:solidFill>
              <a:schemeClr val="tx1"/>
            </a:solidFill>
          </a:ln>
        </p:spPr>
      </p:pic>
      <p:cxnSp>
        <p:nvCxnSpPr>
          <p:cNvPr id="12" name="Straight Arrow Connector 11"/>
          <p:cNvCxnSpPr/>
          <p:nvPr/>
        </p:nvCxnSpPr>
        <p:spPr>
          <a:xfrm>
            <a:off x="3263119" y="1088412"/>
            <a:ext cx="4267853" cy="40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27" idx="1"/>
          </p:cNvCxnSpPr>
          <p:nvPr/>
        </p:nvCxnSpPr>
        <p:spPr>
          <a:xfrm flipV="1">
            <a:off x="3257555" y="1496564"/>
            <a:ext cx="4273416" cy="8415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3"/>
            <a:endCxn id="27" idx="1"/>
          </p:cNvCxnSpPr>
          <p:nvPr/>
        </p:nvCxnSpPr>
        <p:spPr>
          <a:xfrm flipV="1">
            <a:off x="3257553" y="1496564"/>
            <a:ext cx="4273418" cy="226247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7530972" y="816305"/>
            <a:ext cx="1451349" cy="13605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Table1</a:t>
            </a:r>
            <a:endParaRPr lang="en-US" b="1" dirty="0"/>
          </a:p>
        </p:txBody>
      </p:sp>
      <p:sp>
        <p:nvSpPr>
          <p:cNvPr id="28" name="Rectangle 27"/>
          <p:cNvSpPr/>
          <p:nvPr/>
        </p:nvSpPr>
        <p:spPr>
          <a:xfrm>
            <a:off x="7530972" y="2801656"/>
            <a:ext cx="1451349" cy="1249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Table2</a:t>
            </a:r>
            <a:endParaRPr lang="en-US" b="1" dirty="0"/>
          </a:p>
        </p:txBody>
      </p:sp>
      <p:sp>
        <p:nvSpPr>
          <p:cNvPr id="29" name="Rectangle 28"/>
          <p:cNvSpPr/>
          <p:nvPr/>
        </p:nvSpPr>
        <p:spPr>
          <a:xfrm>
            <a:off x="7530972" y="4696288"/>
            <a:ext cx="1451349" cy="1249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Table3</a:t>
            </a:r>
            <a:endParaRPr lang="en-US" b="1" dirty="0"/>
          </a:p>
        </p:txBody>
      </p:sp>
      <p:cxnSp>
        <p:nvCxnSpPr>
          <p:cNvPr id="34" name="Straight Arrow Connector 33"/>
          <p:cNvCxnSpPr>
            <a:endCxn id="27" idx="1"/>
          </p:cNvCxnSpPr>
          <p:nvPr/>
        </p:nvCxnSpPr>
        <p:spPr>
          <a:xfrm flipV="1">
            <a:off x="3263119" y="1496565"/>
            <a:ext cx="4267853" cy="38098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0" idx="3"/>
          </p:cNvCxnSpPr>
          <p:nvPr/>
        </p:nvCxnSpPr>
        <p:spPr>
          <a:xfrm>
            <a:off x="3263117" y="5291613"/>
            <a:ext cx="4267854" cy="147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3"/>
            <a:endCxn id="28" idx="1"/>
          </p:cNvCxnSpPr>
          <p:nvPr/>
        </p:nvCxnSpPr>
        <p:spPr>
          <a:xfrm flipV="1">
            <a:off x="3263117" y="3426487"/>
            <a:ext cx="4267854" cy="186512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29" idx="1"/>
          </p:cNvCxnSpPr>
          <p:nvPr/>
        </p:nvCxnSpPr>
        <p:spPr>
          <a:xfrm>
            <a:off x="3257553" y="3759043"/>
            <a:ext cx="4273418" cy="15620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90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8098" y="263942"/>
            <a:ext cx="1896272" cy="584776"/>
          </a:xfrm>
          <a:prstGeom prst="rect">
            <a:avLst/>
          </a:prstGeom>
          <a:noFill/>
        </p:spPr>
        <p:txBody>
          <a:bodyPr wrap="none" rtlCol="0">
            <a:spAutoFit/>
          </a:bodyPr>
          <a:lstStyle/>
          <a:p>
            <a:r>
              <a:rPr lang="en-US" sz="3200" b="1" dirty="0"/>
              <a:t>Final Data</a:t>
            </a:r>
          </a:p>
        </p:txBody>
      </p:sp>
      <p:sp>
        <p:nvSpPr>
          <p:cNvPr id="5" name="TextBox 4"/>
          <p:cNvSpPr txBox="1"/>
          <p:nvPr/>
        </p:nvSpPr>
        <p:spPr>
          <a:xfrm>
            <a:off x="2244369" y="877994"/>
            <a:ext cx="6939526" cy="5355313"/>
          </a:xfrm>
          <a:prstGeom prst="rect">
            <a:avLst/>
          </a:prstGeom>
          <a:noFill/>
        </p:spPr>
        <p:txBody>
          <a:bodyPr wrap="square" rtlCol="0">
            <a:spAutoFit/>
          </a:bodyPr>
          <a:lstStyle/>
          <a:p>
            <a:endParaRPr lang="en-US" dirty="0"/>
          </a:p>
          <a:p>
            <a:r>
              <a:rPr lang="en-US" b="1" dirty="0"/>
              <a:t>Table1</a:t>
            </a:r>
            <a:r>
              <a:rPr lang="en-US" dirty="0"/>
              <a:t>:</a:t>
            </a:r>
          </a:p>
          <a:p>
            <a:r>
              <a:rPr lang="en-US" dirty="0"/>
              <a:t>	Uses &lt;</a:t>
            </a:r>
            <a:r>
              <a:rPr lang="en-US" dirty="0" err="1"/>
              <a:t>GeoId</a:t>
            </a:r>
            <a:r>
              <a:rPr lang="en-US" dirty="0"/>
              <a:t>&gt; as the key and has the following columns</a:t>
            </a:r>
          </a:p>
          <a:p>
            <a:r>
              <a:rPr lang="en-US" dirty="0"/>
              <a:t>	&lt;Income&gt;</a:t>
            </a:r>
          </a:p>
          <a:p>
            <a:r>
              <a:rPr lang="en-US" dirty="0"/>
              <a:t>	&lt;Population&gt;</a:t>
            </a:r>
          </a:p>
          <a:p>
            <a:r>
              <a:rPr lang="en-US" dirty="0"/>
              <a:t>	&lt;Crime for each Month&gt;</a:t>
            </a:r>
          </a:p>
          <a:p>
            <a:r>
              <a:rPr lang="en-US" dirty="0"/>
              <a:t>	&lt;Reviews for each Month&gt;</a:t>
            </a:r>
          </a:p>
          <a:p>
            <a:r>
              <a:rPr lang="en-US" dirty="0"/>
              <a:t>	&lt;Stars for each Month&gt;</a:t>
            </a:r>
          </a:p>
          <a:p>
            <a:endParaRPr lang="en-US" dirty="0"/>
          </a:p>
          <a:p>
            <a:r>
              <a:rPr lang="en-US" b="1" dirty="0"/>
              <a:t>Table 2:</a:t>
            </a:r>
          </a:p>
          <a:p>
            <a:r>
              <a:rPr lang="en-US" dirty="0"/>
              <a:t>	Uses &lt;</a:t>
            </a:r>
            <a:r>
              <a:rPr lang="en-US" dirty="0" err="1"/>
              <a:t>BusinessID</a:t>
            </a:r>
            <a:r>
              <a:rPr lang="en-US" dirty="0"/>
              <a:t>&gt; as the key and has the following columns</a:t>
            </a:r>
          </a:p>
          <a:p>
            <a:r>
              <a:rPr lang="en-US" dirty="0"/>
              <a:t>	&lt;Stars for each Month&gt;</a:t>
            </a:r>
          </a:p>
          <a:p>
            <a:r>
              <a:rPr lang="en-US" dirty="0"/>
              <a:t>	&lt;Top 20 Word Count for each Month&gt;</a:t>
            </a:r>
          </a:p>
          <a:p>
            <a:endParaRPr lang="en-US" dirty="0"/>
          </a:p>
          <a:p>
            <a:r>
              <a:rPr lang="en-US" b="1" dirty="0"/>
              <a:t>Table 3:</a:t>
            </a:r>
          </a:p>
          <a:p>
            <a:r>
              <a:rPr lang="en-US" dirty="0"/>
              <a:t>	Uses the &lt;Day&gt; as the key and has the following columns</a:t>
            </a:r>
          </a:p>
          <a:p>
            <a:r>
              <a:rPr lang="en-US" dirty="0"/>
              <a:t>	&lt;Crime for each </a:t>
            </a:r>
            <a:r>
              <a:rPr lang="en-US" dirty="0" err="1"/>
              <a:t>GeoId</a:t>
            </a:r>
            <a:r>
              <a:rPr lang="en-US" dirty="0"/>
              <a:t>&gt;</a:t>
            </a:r>
          </a:p>
          <a:p>
            <a:r>
              <a:rPr lang="en-US" dirty="0"/>
              <a:t>	&lt;Review for each </a:t>
            </a:r>
            <a:r>
              <a:rPr lang="en-US" dirty="0" err="1"/>
              <a:t>GeoId</a:t>
            </a:r>
            <a:r>
              <a:rPr lang="en-US" dirty="0"/>
              <a:t>&gt;</a:t>
            </a:r>
          </a:p>
          <a:p>
            <a:endParaRPr lang="en-US" dirty="0"/>
          </a:p>
        </p:txBody>
      </p:sp>
    </p:spTree>
    <p:extLst>
      <p:ext uri="{BB962C8B-B14F-4D97-AF65-F5344CB8AC3E}">
        <p14:creationId xmlns:p14="http://schemas.microsoft.com/office/powerpoint/2010/main" val="3057263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5075" y="927167"/>
            <a:ext cx="7634495" cy="5769121"/>
          </a:xfrm>
          <a:prstGeom prst="rect">
            <a:avLst/>
          </a:prstGeom>
        </p:spPr>
      </p:pic>
      <p:sp>
        <p:nvSpPr>
          <p:cNvPr id="6" name="TextBox 5"/>
          <p:cNvSpPr txBox="1"/>
          <p:nvPr/>
        </p:nvSpPr>
        <p:spPr>
          <a:xfrm>
            <a:off x="2275074" y="262025"/>
            <a:ext cx="1816122" cy="584776"/>
          </a:xfrm>
          <a:prstGeom prst="rect">
            <a:avLst/>
          </a:prstGeom>
          <a:noFill/>
        </p:spPr>
        <p:txBody>
          <a:bodyPr wrap="none" rtlCol="0">
            <a:spAutoFit/>
          </a:bodyPr>
          <a:lstStyle/>
          <a:p>
            <a:r>
              <a:rPr lang="en-US" sz="3200" b="1" dirty="0"/>
              <a:t>Overview</a:t>
            </a:r>
          </a:p>
        </p:txBody>
      </p:sp>
      <p:sp>
        <p:nvSpPr>
          <p:cNvPr id="8" name="Oval 7"/>
          <p:cNvSpPr/>
          <p:nvPr/>
        </p:nvSpPr>
        <p:spPr>
          <a:xfrm>
            <a:off x="2436563" y="865162"/>
            <a:ext cx="1125557" cy="379744"/>
          </a:xfrm>
          <a:prstGeom prst="ellipse">
            <a:avLst/>
          </a:prstGeom>
          <a:noFill/>
          <a:ln w="57150" cap="flat" cmpd="sng">
            <a:solidFill>
              <a:srgbClr val="FF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7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3.7037E-6 L 0.11094 0.00209 " pathEditMode="relative" rAng="0" ptsTypes="AA">
                                      <p:cBhvr>
                                        <p:cTn id="6" dur="2000" fill="hold"/>
                                        <p:tgtEl>
                                          <p:spTgt spid="8"/>
                                        </p:tgtEl>
                                        <p:attrNameLst>
                                          <p:attrName>ppt_x</p:attrName>
                                          <p:attrName>ppt_y</p:attrName>
                                        </p:attrNameLst>
                                      </p:cBhvr>
                                      <p:rCtr x="5538" y="9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11094 0.00209 L 0.22431 0.00047 " pathEditMode="relative" rAng="0" ptsTypes="AA">
                                      <p:cBhvr>
                                        <p:cTn id="10" dur="2000" fill="hold"/>
                                        <p:tgtEl>
                                          <p:spTgt spid="8"/>
                                        </p:tgtEl>
                                        <p:attrNameLst>
                                          <p:attrName>ppt_x</p:attrName>
                                          <p:attrName>ppt_y</p:attrName>
                                        </p:attrNameLst>
                                      </p:cBhvr>
                                      <p:rCtr x="5660" y="-9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22431 0.00047 L 0.3507 0.00047 " pathEditMode="relative" rAng="0" ptsTypes="AA">
                                      <p:cBhvr>
                                        <p:cTn id="14" dur="2000" fill="hold"/>
                                        <p:tgtEl>
                                          <p:spTgt spid="8"/>
                                        </p:tgtEl>
                                        <p:attrNameLst>
                                          <p:attrName>ppt_x</p:attrName>
                                          <p:attrName>ppt_y</p:attrName>
                                        </p:attrNameLst>
                                      </p:cBhvr>
                                      <p:rCtr x="6319"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3507 0.00047 L 0.229 0.18033 " pathEditMode="relative" rAng="0" ptsTypes="AA">
                                      <p:cBhvr>
                                        <p:cTn id="18" dur="2000" fill="hold"/>
                                        <p:tgtEl>
                                          <p:spTgt spid="8"/>
                                        </p:tgtEl>
                                        <p:attrNameLst>
                                          <p:attrName>ppt_x</p:attrName>
                                          <p:attrName>ppt_y</p:attrName>
                                        </p:attrNameLst>
                                      </p:cBhvr>
                                      <p:rCtr x="-6094" y="898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0.229 0.18033 L 0.15191 0.56111 " pathEditMode="relative" rAng="0" ptsTypes="AA">
                                      <p:cBhvr>
                                        <p:cTn id="22" dur="2000" fill="hold"/>
                                        <p:tgtEl>
                                          <p:spTgt spid="8"/>
                                        </p:tgtEl>
                                        <p:attrNameLst>
                                          <p:attrName>ppt_x</p:attrName>
                                          <p:attrName>ppt_y</p:attrName>
                                        </p:attrNameLst>
                                      </p:cBhvr>
                                      <p:rCtr x="-3854" y="1902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5" nodeType="clickEffect">
                                  <p:stCondLst>
                                    <p:cond delay="0"/>
                                  </p:stCondLst>
                                  <p:childTnLst>
                                    <p:animMotion origin="layout" path="M 0.15191 0.56111 L 0.50382 0.34584 " pathEditMode="relative" rAng="0" ptsTypes="AA">
                                      <p:cBhvr>
                                        <p:cTn id="26" dur="2000" fill="hold"/>
                                        <p:tgtEl>
                                          <p:spTgt spid="8"/>
                                        </p:tgtEl>
                                        <p:attrNameLst>
                                          <p:attrName>ppt_x</p:attrName>
                                          <p:attrName>ppt_y</p:attrName>
                                        </p:attrNameLst>
                                      </p:cBhvr>
                                      <p:rCtr x="17587" y="-1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54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Control Flow</a:t>
            </a:r>
            <a:endParaRPr lang="en-US" dirty="0"/>
          </a:p>
        </p:txBody>
      </p:sp>
      <p:pic>
        <p:nvPicPr>
          <p:cNvPr id="2050" name="Picture 2" descr="D:\My Documents\kenns\Google Drive\Data Viz Project\images\ui.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6891" y="1423843"/>
            <a:ext cx="6813836" cy="514897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5749637" y="1551710"/>
            <a:ext cx="969818" cy="159327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137564" y="3144982"/>
            <a:ext cx="554182" cy="2660073"/>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19455" y="3144982"/>
            <a:ext cx="2784763" cy="955963"/>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691746" y="2576945"/>
            <a:ext cx="2812472" cy="56803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691746" y="3144982"/>
            <a:ext cx="2951018" cy="2660073"/>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4400" y="1551710"/>
            <a:ext cx="3048000" cy="923330"/>
          </a:xfrm>
          <a:prstGeom prst="rect">
            <a:avLst/>
          </a:prstGeom>
          <a:noFill/>
        </p:spPr>
        <p:txBody>
          <a:bodyPr wrap="square" rtlCol="0">
            <a:spAutoFit/>
          </a:bodyPr>
          <a:lstStyle/>
          <a:p>
            <a:r>
              <a:rPr lang="en-US" dirty="0" smtClean="0"/>
              <a:t>The time and area selection is the starting point of the control flow.</a:t>
            </a:r>
            <a:endParaRPr lang="en-US" dirty="0"/>
          </a:p>
        </p:txBody>
      </p:sp>
    </p:spTree>
    <p:extLst>
      <p:ext uri="{BB962C8B-B14F-4D97-AF65-F5344CB8AC3E}">
        <p14:creationId xmlns:p14="http://schemas.microsoft.com/office/powerpoint/2010/main" val="3966670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1061</Words>
  <Application>Microsoft Office PowerPoint</Application>
  <PresentationFormat>Custom</PresentationFormat>
  <Paragraphs>228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Visualizing Population Income Crime And Business Data</vt:lpstr>
      <vt:lpstr>PowerPoint Presentation</vt:lpstr>
      <vt:lpstr>PowerPoint Presentation</vt:lpstr>
      <vt:lpstr>PowerPoint Presentation</vt:lpstr>
      <vt:lpstr>PowerPoint Presentation</vt:lpstr>
      <vt:lpstr>PowerPoint Presentation</vt:lpstr>
      <vt:lpstr>PowerPoint Presentation</vt:lpstr>
      <vt:lpstr>Hong</vt:lpstr>
      <vt:lpstr>Control Flow</vt:lpstr>
      <vt:lpstr>Choropleth Map</vt:lpstr>
      <vt:lpstr>Menu Selection</vt:lpstr>
      <vt:lpstr>Area Selection</vt:lpstr>
      <vt:lpstr>Time Selection</vt:lpstr>
      <vt:lpstr>Time Selection Fixed and Dynamic Legend</vt:lpstr>
      <vt:lpstr>Time Selection Fixed and Dynamic Legend</vt:lpstr>
      <vt:lpstr>Time Chart</vt:lpstr>
      <vt:lpstr>Scaling</vt:lpstr>
      <vt:lpstr>Lei Chen</vt:lpstr>
      <vt:lpstr>Chernoff Faces</vt:lpstr>
      <vt:lpstr>Chernoff Faces Encoding</vt:lpstr>
      <vt:lpstr>Chernoff Faces Encoding</vt:lpstr>
      <vt:lpstr>Chernoff Faces Implementation</vt:lpstr>
      <vt:lpstr>Parallel Coordinates Graph</vt:lpstr>
      <vt:lpstr>Crime type by hours</vt:lpstr>
      <vt:lpstr>Raghav</vt:lpstr>
      <vt:lpstr>Mosaic Plot</vt:lpstr>
      <vt:lpstr>Tag Cloud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Megha</dc:title>
  <dc:creator>leo chen</dc:creator>
  <cp:lastModifiedBy>kenns</cp:lastModifiedBy>
  <cp:revision>26</cp:revision>
  <dcterms:created xsi:type="dcterms:W3CDTF">2014-04-20T23:12:01Z</dcterms:created>
  <dcterms:modified xsi:type="dcterms:W3CDTF">2014-04-21T02:00:54Z</dcterms:modified>
</cp:coreProperties>
</file>