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71" r:id="rId9"/>
    <p:sldId id="292" r:id="rId10"/>
    <p:sldId id="283" r:id="rId11"/>
    <p:sldId id="284" r:id="rId12"/>
    <p:sldId id="285" r:id="rId13"/>
    <p:sldId id="286" r:id="rId14"/>
    <p:sldId id="287" r:id="rId15"/>
    <p:sldId id="294" r:id="rId16"/>
    <p:sldId id="290" r:id="rId17"/>
    <p:sldId id="295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81" r:id="rId26"/>
    <p:sldId id="282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D1EF-AD7A-4365-8A64-37BB2D6C6777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Population Income Crime And Business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99073" y="4485698"/>
            <a:ext cx="1558636" cy="1679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Hong</a:t>
            </a:r>
          </a:p>
          <a:p>
            <a:r>
              <a:rPr lang="en-US" dirty="0" smtClean="0"/>
              <a:t>Lei</a:t>
            </a:r>
          </a:p>
          <a:p>
            <a:r>
              <a:rPr lang="en-US" dirty="0" err="1" smtClean="0"/>
              <a:t>Megha</a:t>
            </a:r>
            <a:endParaRPr lang="en-US" dirty="0" smtClean="0"/>
          </a:p>
          <a:p>
            <a:r>
              <a:rPr lang="en-US" dirty="0" err="1" smtClean="0"/>
              <a:t>Raghav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Choropleth 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The visualization starts with a choropleth map.</a:t>
            </a:r>
          </a:p>
          <a:p>
            <a:r>
              <a:rPr lang="en-US" sz="2000" dirty="0" smtClean="0"/>
              <a:t>Choropleth Map gives an overview of the distribution of population, income, crime number, and review count of restaurant in Phoenix area.</a:t>
            </a:r>
          </a:p>
          <a:p>
            <a:r>
              <a:rPr lang="en-US" sz="2000" dirty="0" smtClean="0"/>
              <a:t>Then we will allow user to select on certain areas of map to get more details of that particular area.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68" y="1825625"/>
            <a:ext cx="472166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Menu Selection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94" y="1882183"/>
            <a:ext cx="2228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0459" y="1893193"/>
            <a:ext cx="2369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allow the user to select 4 sets of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Crime </a:t>
            </a:r>
            <a:r>
              <a:rPr lang="en-US" dirty="0" smtClean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Review </a:t>
            </a:r>
            <a:r>
              <a:rPr lang="en-US" dirty="0" smtClean="0"/>
              <a:t>Count of All Restaurants in one area 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64" y="3089242"/>
            <a:ext cx="2209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2164" y="1893193"/>
            <a:ext cx="2756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also allow user to switch between equal and quantile color scheme.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70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596685" cy="40728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tile in the map represents a Census </a:t>
            </a:r>
            <a:r>
              <a:rPr lang="en-US" sz="2000" dirty="0"/>
              <a:t>T</a:t>
            </a:r>
            <a:r>
              <a:rPr lang="en-US" sz="2000" dirty="0" smtClean="0"/>
              <a:t>ract.</a:t>
            </a:r>
          </a:p>
          <a:p>
            <a:r>
              <a:rPr lang="en-US" sz="2000" dirty="0" smtClean="0"/>
              <a:t>Each time when user selects a tile, it will reveal some information about the Census Tract.</a:t>
            </a:r>
          </a:p>
          <a:p>
            <a:r>
              <a:rPr lang="en-US" sz="2000" dirty="0" smtClean="0"/>
              <a:t>Also the Geo Id will be sent to other module for further processing.</a:t>
            </a:r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74" y="1975097"/>
            <a:ext cx="286843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85623"/>
            <a:ext cx="5181600" cy="36913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slide bar will allow user to select a time range between </a:t>
            </a:r>
            <a:r>
              <a:rPr lang="en-US" sz="2000" dirty="0" smtClean="0"/>
              <a:t>year </a:t>
            </a:r>
            <a:r>
              <a:rPr lang="en-US" sz="2000" dirty="0" smtClean="0"/>
              <a:t>2012 </a:t>
            </a:r>
            <a:r>
              <a:rPr lang="en-US" sz="2000" dirty="0" smtClean="0"/>
              <a:t>and 2013.</a:t>
            </a:r>
          </a:p>
          <a:p>
            <a:r>
              <a:rPr lang="en-US" sz="2000" dirty="0" smtClean="0"/>
              <a:t>We will calculate the sum of crime number and review count in each Census Tract within that time range.</a:t>
            </a:r>
          </a:p>
          <a:p>
            <a:r>
              <a:rPr lang="en-US" sz="2000" dirty="0" smtClean="0"/>
              <a:t>The map then will visualize the data based on the selected classification scheme.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7" y="1742108"/>
            <a:ext cx="5181600" cy="52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24" y="1723354"/>
            <a:ext cx="36099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br>
              <a:rPr lang="en-US" dirty="0" smtClean="0"/>
            </a:br>
            <a:r>
              <a:rPr lang="en-US" sz="2400" dirty="0" smtClean="0"/>
              <a:t>Fixed and Dynamic Legend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32" y="2828526"/>
            <a:ext cx="1219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39" y="1790163"/>
            <a:ext cx="3077783" cy="32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885" y="1790163"/>
            <a:ext cx="4456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Initially, we calculated the intervals in the legend based on the full time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problem we encounter is when the selected time range is very small (e.g. 1 month),  the original intervals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 smtClean="0"/>
              <a:t>not work very well anymore.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shown in the figure, most of the Census Tracts will fall into the lower range in the intervals.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645603"/>
            <a:ext cx="4512963" cy="3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625745"/>
            <a:ext cx="4536143" cy="38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br>
              <a:rPr lang="en-US" dirty="0" smtClean="0"/>
            </a:br>
            <a:r>
              <a:rPr lang="en-US" sz="2400" dirty="0" smtClean="0"/>
              <a:t>Fixed and Dynamic Legend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307626"/>
            <a:ext cx="1219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885" y="1642245"/>
            <a:ext cx="44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fix the problem, we allow user to toggle between fixed and dynamic legend.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2615182"/>
            <a:ext cx="4536142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2615182"/>
            <a:ext cx="4536143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" y="2625746"/>
            <a:ext cx="4536142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288576"/>
            <a:ext cx="11239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" y="2625747"/>
            <a:ext cx="4536142" cy="3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615182"/>
            <a:ext cx="4536142" cy="3885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645602"/>
            <a:ext cx="4512963" cy="3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3" y="2645603"/>
            <a:ext cx="4512962" cy="38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645603"/>
            <a:ext cx="4528090" cy="387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2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1" y="3664528"/>
            <a:ext cx="5743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0721" y="1551709"/>
            <a:ext cx="3578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Time chart will show the change crime number and review count for one particular Census 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line represents crime number and green line represents review 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8801" y="1551709"/>
            <a:ext cx="312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also use the slide bar to select certain time range. So the time chart will visualize the change within that time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19" y="4150887"/>
            <a:ext cx="5629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1619" y="1565564"/>
            <a:ext cx="4781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used linear scale for both x and y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always show both lines in the graph, the scale of x and y axis will dynamically change based on user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x-axis will always have 20 sample points within the selected time range, but </a:t>
            </a:r>
            <a:r>
              <a:rPr lang="en-US" dirty="0" smtClean="0"/>
              <a:t>the interval </a:t>
            </a:r>
            <a:r>
              <a:rPr lang="en-US" dirty="0" smtClean="0"/>
              <a:t>between each </a:t>
            </a:r>
            <a:r>
              <a:rPr lang="en-US" dirty="0" smtClean="0"/>
              <a:t>sample point will </a:t>
            </a:r>
            <a:r>
              <a:rPr lang="en-US" dirty="0" smtClean="0"/>
              <a:t>change dynamically, the value in each </a:t>
            </a:r>
            <a:r>
              <a:rPr lang="en-US" dirty="0" smtClean="0"/>
              <a:t>sample point </a:t>
            </a:r>
            <a:r>
              <a:rPr lang="en-US" dirty="0" smtClean="0"/>
              <a:t>is the </a:t>
            </a:r>
            <a:r>
              <a:rPr lang="en-US" dirty="0" smtClean="0"/>
              <a:t>average of data </a:t>
            </a:r>
            <a:r>
              <a:rPr lang="en-US" dirty="0" smtClean="0"/>
              <a:t>over that interval.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0895" y="1565564"/>
            <a:ext cx="4306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separate y-axis for crime and review lines, the scaling of both y –</a:t>
            </a:r>
            <a:r>
              <a:rPr lang="en-US" dirty="0" smtClean="0"/>
              <a:t>axis </a:t>
            </a:r>
            <a:r>
              <a:rPr lang="en-US" dirty="0" smtClean="0"/>
              <a:t>will change based on the min and max value of </a:t>
            </a:r>
            <a:r>
              <a:rPr lang="en-US" dirty="0" smtClean="0"/>
              <a:t>selected sample points within the time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Lei 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Chernoff Faces</a:t>
            </a:r>
          </a:p>
          <a:p>
            <a:r>
              <a:rPr lang="en-US" dirty="0" smtClean="0"/>
              <a:t>Proportional Symbol map</a:t>
            </a:r>
            <a:endParaRPr lang="en-US" dirty="0"/>
          </a:p>
          <a:p>
            <a:r>
              <a:rPr lang="en-US" dirty="0" smtClean="0"/>
              <a:t>Parallel Coordinates Graph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2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</a:t>
            </a:r>
            <a:r>
              <a:rPr lang="en-US" dirty="0"/>
              <a:t>F</a:t>
            </a:r>
            <a:r>
              <a:rPr lang="en-US" dirty="0" smtClean="0"/>
              <a:t>aces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417638"/>
            <a:ext cx="6312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Chernoff Faces to show the data of every census 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Encoding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Proportional symbol map</a:t>
            </a:r>
            <a:endParaRPr lang="en-US" sz="2000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983" y="2421588"/>
            <a:ext cx="2857234" cy="26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000" y="324856"/>
            <a:ext cx="3481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8804" y="1604326"/>
            <a:ext cx="7209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the project is to come up with a visualization that can be used to explore income, population, crime </a:t>
            </a:r>
            <a:r>
              <a:rPr lang="en-US" dirty="0" smtClean="0"/>
              <a:t>and business  </a:t>
            </a:r>
            <a:r>
              <a:rPr lang="en-US" dirty="0"/>
              <a:t>data.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dirty="0"/>
              <a:t>Data Visualization Process: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Data Extraction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Data Preprocessing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Data Analysis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Data Visualization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Encoding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923" y="1972888"/>
            <a:ext cx="699572" cy="73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91" y="1531666"/>
            <a:ext cx="1695450" cy="1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398" y="2142270"/>
            <a:ext cx="1312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94" y="3436394"/>
            <a:ext cx="6332575" cy="957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3241" y="3717682"/>
            <a:ext cx="958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Income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494" y="5118715"/>
            <a:ext cx="6332575" cy="945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0334" y="5391319"/>
            <a:ext cx="146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 Crimes</a:t>
            </a:r>
          </a:p>
        </p:txBody>
      </p:sp>
    </p:spTree>
    <p:extLst>
      <p:ext uri="{BB962C8B-B14F-4D97-AF65-F5344CB8AC3E}">
        <p14:creationId xmlns:p14="http://schemas.microsoft.com/office/powerpoint/2010/main" val="6217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Encoding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713" y="2213934"/>
            <a:ext cx="6332575" cy="117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4337" y="261472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Violence Crimes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713" y="4977433"/>
            <a:ext cx="6332575" cy="953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713" y="3715348"/>
            <a:ext cx="6332575" cy="9315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1923" y="3996471"/>
            <a:ext cx="144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Reviews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6806" y="5269324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32767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8229600" cy="1191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2991335"/>
            <a:ext cx="551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Javascript</a:t>
            </a:r>
            <a:r>
              <a:rPr lang="en-US" sz="2400" dirty="0"/>
              <a:t> to draw on html &lt;canvas&gt;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Leaflet library to combine with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0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Coordinates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1" y="1417639"/>
            <a:ext cx="62674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 the following 6 numbers of the selected census 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Violence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93" y="2124666"/>
            <a:ext cx="4336239" cy="271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4499608"/>
            <a:ext cx="72821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=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=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 = current selected census tract</a:t>
            </a:r>
          </a:p>
          <a:p>
            <a:r>
              <a:rPr lang="en-US" dirty="0"/>
              <a:t>The average and median lines are based on all the census tracts. </a:t>
            </a:r>
          </a:p>
        </p:txBody>
      </p:sp>
    </p:spTree>
    <p:extLst>
      <p:ext uri="{BB962C8B-B14F-4D97-AF65-F5344CB8AC3E}">
        <p14:creationId xmlns:p14="http://schemas.microsoft.com/office/powerpoint/2010/main" val="2173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type by hours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592" y="1600201"/>
            <a:ext cx="7158816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0817" y="6126164"/>
            <a:ext cx="266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-1 means no exact time specified</a:t>
            </a:r>
          </a:p>
        </p:txBody>
      </p:sp>
    </p:spTree>
    <p:extLst>
      <p:ext uri="{BB962C8B-B14F-4D97-AF65-F5344CB8AC3E}">
        <p14:creationId xmlns:p14="http://schemas.microsoft.com/office/powerpoint/2010/main" val="5276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Raghav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6" y="2371841"/>
            <a:ext cx="3838575" cy="230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9928" y="1417638"/>
            <a:ext cx="744210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 the top 5 most reviewed restaurants in the selected census tract</a:t>
            </a:r>
          </a:p>
          <a:p>
            <a:endParaRPr lang="en-US" dirty="0"/>
          </a:p>
          <a:p>
            <a:r>
              <a:rPr lang="en-US" dirty="0"/>
              <a:t>Split:</a:t>
            </a:r>
          </a:p>
          <a:p>
            <a:pPr marL="342900" indent="-342900">
              <a:buAutoNum type="arabicPeriod"/>
            </a:pPr>
            <a:r>
              <a:rPr lang="en-US" dirty="0"/>
              <a:t>Vertically split by total reviews</a:t>
            </a:r>
          </a:p>
          <a:p>
            <a:pPr marL="342900" indent="-342900">
              <a:buAutoNum type="arabicPeriod"/>
            </a:pPr>
            <a:r>
              <a:rPr lang="en-US" dirty="0"/>
              <a:t>Horizontally split by review ratings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by time range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Extraction: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data we need 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7861" y="2793354"/>
            <a:ext cx="7723373" cy="2614982"/>
            <a:chOff x="803860" y="2793354"/>
            <a:chExt cx="7723373" cy="2614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81" y="3279301"/>
              <a:ext cx="6151070" cy="21290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860" y="2793354"/>
              <a:ext cx="7723373" cy="453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4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225051"/>
            <a:ext cx="8042276" cy="57185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get this data ?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No API support </a:t>
            </a:r>
          </a:p>
          <a:p>
            <a:pPr marL="679450" lvl="1" indent="-342900"/>
            <a:r>
              <a:rPr lang="en-US" dirty="0"/>
              <a:t>	</a:t>
            </a:r>
            <a:r>
              <a:rPr lang="en-US" dirty="0" smtClean="0"/>
              <a:t>Use a scraper program (but this is just for personal </a:t>
            </a:r>
          </a:p>
          <a:p>
            <a:pPr marL="3365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use and data is not distributed)</a:t>
            </a:r>
          </a:p>
          <a:p>
            <a:pPr marL="336550" lvl="1" indent="0">
              <a:buNone/>
            </a:pPr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336550" lvl="1" indent="0">
              <a:buNone/>
            </a:pPr>
            <a:endParaRPr lang="en-US" dirty="0" smtClean="0"/>
          </a:p>
          <a:p>
            <a:pPr marL="336550" lvl="1" indent="0">
              <a:buNone/>
            </a:pPr>
            <a:r>
              <a:rPr lang="en-US" dirty="0" smtClean="0"/>
              <a:t>The </a:t>
            </a:r>
            <a:r>
              <a:rPr lang="en-US" dirty="0"/>
              <a:t>total reviews now become 99049. </a:t>
            </a:r>
          </a:p>
          <a:p>
            <a:pPr marL="336550" lvl="1" indent="0">
              <a:buNone/>
            </a:pPr>
            <a:endParaRPr lang="en-US" dirty="0"/>
          </a:p>
          <a:p>
            <a:pPr marL="33655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2326919"/>
            <a:ext cx="8042276" cy="28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837" y="892365"/>
            <a:ext cx="8042276" cy="6213823"/>
          </a:xfrm>
        </p:spPr>
        <p:txBody>
          <a:bodyPr/>
          <a:lstStyle/>
          <a:p>
            <a:r>
              <a:rPr lang="en-US" b="1" dirty="0" smtClean="0"/>
              <a:t>Data Preprocessing </a:t>
            </a:r>
            <a:endParaRPr lang="en-US" dirty="0" smtClean="0"/>
          </a:p>
          <a:p>
            <a:pPr lvl="1" algn="just"/>
            <a:r>
              <a:rPr lang="en-US" dirty="0" smtClean="0"/>
              <a:t>Tag cloud needs only the most frequent words</a:t>
            </a:r>
          </a:p>
          <a:p>
            <a:pPr lvl="1" algn="just"/>
            <a:r>
              <a:rPr lang="en-US" dirty="0" smtClean="0"/>
              <a:t>First, group the reviews together by restaurant for each of 24 months, the format of the data is as follows: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	&lt;Business ID&gt;  &lt; Date&gt; &lt;Review Content&gt;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We create a total of 24 files in the process</a:t>
            </a:r>
          </a:p>
          <a:p>
            <a:pPr lvl="1" algn="just"/>
            <a:r>
              <a:rPr lang="en-US" dirty="0" smtClean="0"/>
              <a:t>Advantage: Processing each of these files is faster than processing the whole file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8007" y="1289104"/>
            <a:ext cx="75809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DEFINITIONS:</a:t>
            </a:r>
          </a:p>
          <a:p>
            <a:r>
              <a:rPr lang="en-US" b="1" dirty="0"/>
              <a:t>	Census Tract</a:t>
            </a:r>
          </a:p>
          <a:p>
            <a:r>
              <a:rPr lang="en-US" dirty="0"/>
              <a:t>	A census tract is a geographic region defined for the purpose of 	taking a census (from Wikipedia).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GeoId</a:t>
            </a:r>
            <a:endParaRPr lang="en-US" b="1" dirty="0"/>
          </a:p>
          <a:p>
            <a:r>
              <a:rPr lang="en-US" dirty="0"/>
              <a:t>	For each census tract there is a unique id associated to it.</a:t>
            </a:r>
          </a:p>
          <a:p>
            <a:endParaRPr lang="en-US" dirty="0"/>
          </a:p>
          <a:p>
            <a:r>
              <a:rPr lang="en-US" b="1" dirty="0"/>
              <a:t>Time Range</a:t>
            </a:r>
          </a:p>
          <a:p>
            <a:r>
              <a:rPr lang="en-US" dirty="0"/>
              <a:t>Time range selected for the purpose of visualization is from </a:t>
            </a:r>
            <a:r>
              <a:rPr lang="en-US" b="1" dirty="0" smtClean="0"/>
              <a:t>January </a:t>
            </a:r>
            <a:r>
              <a:rPr lang="en-US" b="1" dirty="0"/>
              <a:t>2012-Decemeber 2013.</a:t>
            </a:r>
          </a:p>
          <a:p>
            <a:endParaRPr lang="en-US" dirty="0"/>
          </a:p>
          <a:p>
            <a:r>
              <a:rPr lang="en-US" b="1" dirty="0"/>
              <a:t>Geographical Range</a:t>
            </a:r>
          </a:p>
          <a:p>
            <a:r>
              <a:rPr lang="en-US" dirty="0"/>
              <a:t>The geographic range chosen for the purpose of visualization is </a:t>
            </a:r>
            <a:r>
              <a:rPr lang="en-US" b="1" dirty="0"/>
              <a:t>Phoenix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48007" y="280798"/>
            <a:ext cx="2878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0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81650"/>
            <a:ext cx="8042276" cy="6062386"/>
          </a:xfrm>
        </p:spPr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(contd.,)</a:t>
            </a:r>
          </a:p>
          <a:p>
            <a:pPr lvl="1"/>
            <a:r>
              <a:rPr lang="en-US" dirty="0" smtClean="0"/>
              <a:t>Next, group each of these months by business id</a:t>
            </a:r>
          </a:p>
          <a:p>
            <a:pPr lvl="2"/>
            <a:r>
              <a:rPr lang="en-US" dirty="0" smtClean="0"/>
              <a:t>The data has business id as the key and review content as the value</a:t>
            </a:r>
          </a:p>
          <a:p>
            <a:pPr lvl="2"/>
            <a:r>
              <a:rPr lang="en-US" dirty="0" smtClean="0"/>
              <a:t>&lt;Business ID&gt; &lt;Review Content&gt;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Now, perform a word count on the above file</a:t>
            </a:r>
          </a:p>
          <a:p>
            <a:pPr lvl="2"/>
            <a:r>
              <a:rPr lang="en-US" dirty="0" smtClean="0"/>
              <a:t>The data now has business id as the key and top 20 frequently used words as the value</a:t>
            </a:r>
          </a:p>
          <a:p>
            <a:pPr lvl="2"/>
            <a:r>
              <a:rPr lang="en-US" dirty="0" smtClean="0"/>
              <a:t>&lt;Business ID&gt; &lt;W1_C1;W2_C2:….&gt;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889001"/>
            <a:ext cx="8042276" cy="5054601"/>
          </a:xfrm>
        </p:spPr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(contd.,)</a:t>
            </a:r>
          </a:p>
          <a:p>
            <a:pPr lvl="1"/>
            <a:r>
              <a:rPr lang="en-US" dirty="0" smtClean="0"/>
              <a:t>Merge these files to form one big table</a:t>
            </a:r>
          </a:p>
          <a:p>
            <a:pPr marL="974725" lvl="2" indent="-342900"/>
            <a:r>
              <a:rPr lang="en-US" dirty="0" smtClean="0"/>
              <a:t>There are a more that 4000 restaurants in Phoenix area</a:t>
            </a:r>
          </a:p>
          <a:p>
            <a:pPr lvl="2"/>
            <a:r>
              <a:rPr lang="en-US" dirty="0" smtClean="0"/>
              <a:t>&lt;Business ID&gt; &lt;Month1&gt; &lt;Month2&gt;&lt;Month3&gt;……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Convert this file into a .js file to use it in visualization</a:t>
            </a:r>
          </a:p>
          <a:p>
            <a:pPr lvl="2"/>
            <a:r>
              <a:rPr lang="en-US" dirty="0" smtClean="0"/>
              <a:t>The data is stored in the form of an array with each element for a business id.</a:t>
            </a:r>
          </a:p>
          <a:p>
            <a:pPr lvl="2"/>
            <a:r>
              <a:rPr lang="en-US" dirty="0" smtClean="0"/>
              <a:t> WordCount [“Business ID”] = [“Month1”,”Month2”,…….]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78557"/>
            <a:ext cx="8042276" cy="5365045"/>
          </a:xfrm>
        </p:spPr>
        <p:txBody>
          <a:bodyPr/>
          <a:lstStyle/>
          <a:p>
            <a:r>
              <a:rPr lang="en-US" b="1" dirty="0" smtClean="0"/>
              <a:t>Data Visualization</a:t>
            </a:r>
          </a:p>
          <a:p>
            <a:pPr lvl="1"/>
            <a:r>
              <a:rPr lang="en-US" dirty="0" smtClean="0"/>
              <a:t>Inputs</a:t>
            </a:r>
          </a:p>
          <a:p>
            <a:pPr marL="1089025" lvl="2" indent="-457200">
              <a:buFont typeface="+mj-lt"/>
              <a:buAutoNum type="arabicPeriod"/>
            </a:pPr>
            <a:r>
              <a:rPr lang="en-US" dirty="0" smtClean="0"/>
              <a:t>From Mosaic plot (Business I</a:t>
            </a:r>
            <a:r>
              <a:rPr lang="en-US" dirty="0"/>
              <a:t>D</a:t>
            </a:r>
            <a:r>
              <a:rPr lang="en-US" dirty="0" smtClean="0"/>
              <a:t>)</a:t>
            </a:r>
          </a:p>
          <a:p>
            <a:pPr marL="1089025" lvl="2" indent="-457200">
              <a:buFont typeface="+mj-lt"/>
              <a:buAutoNum type="arabicPeriod"/>
            </a:pPr>
            <a:r>
              <a:rPr lang="en-US" dirty="0" smtClean="0"/>
              <a:t>From slider (time range)</a:t>
            </a:r>
          </a:p>
          <a:p>
            <a:pPr lvl="1"/>
            <a:r>
              <a:rPr lang="en-US" dirty="0" smtClean="0"/>
              <a:t>Any changes generate a new tag cloud</a:t>
            </a:r>
          </a:p>
          <a:p>
            <a:pPr lvl="1"/>
            <a:r>
              <a:rPr lang="en-US" dirty="0" smtClean="0"/>
              <a:t>Visual variable used is the size of the word, which encodes the frequency of the word</a:t>
            </a:r>
          </a:p>
          <a:p>
            <a:pPr lvl="1"/>
            <a:r>
              <a:rPr lang="en-US" dirty="0" smtClean="0"/>
              <a:t>Color </a:t>
            </a:r>
            <a:r>
              <a:rPr lang="en-US" dirty="0"/>
              <a:t>has no </a:t>
            </a:r>
            <a:r>
              <a:rPr lang="en-US" dirty="0" smtClean="0"/>
              <a:t>encoding </a:t>
            </a:r>
            <a:r>
              <a:rPr lang="en-US" dirty="0"/>
              <a:t>and is random (rainbow color scheme)</a:t>
            </a:r>
          </a:p>
          <a:p>
            <a:pPr lvl="1"/>
            <a:r>
              <a:rPr lang="en-US" dirty="0" smtClean="0"/>
              <a:t>Orientation of the word is changed to better utilize the screen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677333"/>
            <a:ext cx="8042276" cy="5266268"/>
          </a:xfrm>
        </p:spPr>
        <p:txBody>
          <a:bodyPr/>
          <a:lstStyle/>
          <a:p>
            <a:r>
              <a:rPr lang="en-US" dirty="0" smtClean="0"/>
              <a:t>How we do it ?</a:t>
            </a:r>
          </a:p>
          <a:p>
            <a:pPr lvl="1" algn="just"/>
            <a:r>
              <a:rPr lang="en-US" dirty="0" smtClean="0"/>
              <a:t>Hash Table to get the top 20 words for the given business id and time range</a:t>
            </a:r>
          </a:p>
          <a:p>
            <a:pPr lvl="1" algn="just"/>
            <a:r>
              <a:rPr lang="en-US" dirty="0" smtClean="0"/>
              <a:t>Create a canvas and append these top 20 words with decreasing order of sizes and random colors and orientation</a:t>
            </a:r>
          </a:p>
          <a:p>
            <a:pPr lvl="1" algn="just"/>
            <a:r>
              <a:rPr lang="en-US" dirty="0" smtClean="0"/>
              <a:t>The draw() function from d3.js library is then used to draw the words on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385801"/>
            <a:ext cx="8042276" cy="5557801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Visualization (contd.,)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1200" b="1" dirty="0"/>
              <a:t>TAG CLOUD FOR GALLAGHER’S SPORTS GRILL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5" y="990601"/>
            <a:ext cx="7730567" cy="42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Gives the overview of a particular place</a:t>
            </a:r>
          </a:p>
          <a:p>
            <a:pPr lvl="1"/>
            <a:r>
              <a:rPr lang="en-US" dirty="0" smtClean="0"/>
              <a:t>Avoid extensive web search to locate what’s best and trending in a particular restaurant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9294" y="1028455"/>
            <a:ext cx="885870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Original Population and Income data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Population and Income data was extracted from </a:t>
            </a:r>
            <a:r>
              <a:rPr lang="en-US" dirty="0" err="1"/>
              <a:t>factfinder</a:t>
            </a:r>
            <a:r>
              <a:rPr lang="en-US" dirty="0"/>
              <a:t> of census.gov in the format of: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GeoId</a:t>
            </a:r>
            <a:r>
              <a:rPr lang="en-US" dirty="0"/>
              <a:t>&gt;	&lt;Value&gt;</a:t>
            </a:r>
          </a:p>
          <a:p>
            <a:r>
              <a:rPr lang="en-US" dirty="0"/>
              <a:t>This data has 535 unique </a:t>
            </a:r>
            <a:r>
              <a:rPr lang="en-US" dirty="0" err="1"/>
              <a:t>GeoIds</a:t>
            </a:r>
            <a:endParaRPr lang="en-US" dirty="0"/>
          </a:p>
          <a:p>
            <a:pPr lvl="0"/>
            <a:endParaRPr lang="en-US" b="1" dirty="0"/>
          </a:p>
          <a:p>
            <a:pPr lvl="0"/>
            <a:r>
              <a:rPr lang="en-US" b="1" dirty="0"/>
              <a:t>Crime data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Crime data was extracted from spotcrime.com in the format of:</a:t>
            </a:r>
          </a:p>
          <a:p>
            <a:r>
              <a:rPr lang="en-US" i="1" dirty="0"/>
              <a:t>	</a:t>
            </a:r>
            <a:r>
              <a:rPr lang="en-US" dirty="0"/>
              <a:t>&lt;TYPE&gt;   &lt;DATE &amp; TIME&gt;    &lt;ADDRESS&gt;</a:t>
            </a:r>
          </a:p>
          <a:p>
            <a:r>
              <a:rPr lang="en-US" dirty="0"/>
              <a:t>This data has 161434  number of crime records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Yelp Business data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business data was extracted from yelp in the format of</a:t>
            </a:r>
          </a:p>
          <a:p>
            <a:pPr lvl="0"/>
            <a:r>
              <a:rPr lang="en-US" dirty="0"/>
              <a:t>     	&lt;ID&gt;  	&lt;Name&gt;   &lt;Street Address&gt; </a:t>
            </a:r>
          </a:p>
          <a:p>
            <a:pPr lvl="0"/>
            <a:r>
              <a:rPr lang="en-US" dirty="0"/>
              <a:t>This data has 4406 number of records.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Yelp Reviews data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reviews from yelp in the format of:</a:t>
            </a:r>
          </a:p>
          <a:p>
            <a:r>
              <a:rPr lang="en-US" dirty="0"/>
              <a:t>	&lt;</a:t>
            </a:r>
            <a:r>
              <a:rPr lang="en-US" dirty="0" err="1"/>
              <a:t>BusinessID</a:t>
            </a:r>
            <a:r>
              <a:rPr lang="en-US" dirty="0"/>
              <a:t>&gt;   &lt;Stars&gt;    &lt;Date&gt;     &lt;</a:t>
            </a:r>
            <a:r>
              <a:rPr lang="en-US" dirty="0" err="1"/>
              <a:t>Review_Content</a:t>
            </a:r>
            <a:r>
              <a:rPr lang="en-US" dirty="0"/>
              <a:t>&gt;</a:t>
            </a:r>
          </a:p>
          <a:p>
            <a:r>
              <a:rPr lang="en-US" dirty="0"/>
              <a:t>This data has 96689 number of records.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1426" y="168258"/>
            <a:ext cx="289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9077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51" y="584517"/>
            <a:ext cx="1005004" cy="92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51" y="1982804"/>
            <a:ext cx="1005004" cy="907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51" y="3335771"/>
            <a:ext cx="1005003" cy="846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551" y="4817225"/>
            <a:ext cx="1010567" cy="9487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263119" y="1088412"/>
            <a:ext cx="4267853" cy="40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7" idx="1"/>
          </p:cNvCxnSpPr>
          <p:nvPr/>
        </p:nvCxnSpPr>
        <p:spPr>
          <a:xfrm flipV="1">
            <a:off x="3257555" y="1496564"/>
            <a:ext cx="4273416" cy="841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27" idx="1"/>
          </p:cNvCxnSpPr>
          <p:nvPr/>
        </p:nvCxnSpPr>
        <p:spPr>
          <a:xfrm flipV="1">
            <a:off x="3257553" y="1496564"/>
            <a:ext cx="4273418" cy="2262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30972" y="816305"/>
            <a:ext cx="1451349" cy="1360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Table1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7530972" y="2801656"/>
            <a:ext cx="1451349" cy="1249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Table2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530972" y="4696288"/>
            <a:ext cx="1451349" cy="1249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Table3</a:t>
            </a:r>
            <a:endParaRPr lang="en-US" b="1" dirty="0"/>
          </a:p>
        </p:txBody>
      </p:sp>
      <p:cxnSp>
        <p:nvCxnSpPr>
          <p:cNvPr id="34" name="Straight Arrow Connector 33"/>
          <p:cNvCxnSpPr>
            <a:endCxn id="27" idx="1"/>
          </p:cNvCxnSpPr>
          <p:nvPr/>
        </p:nvCxnSpPr>
        <p:spPr>
          <a:xfrm flipV="1">
            <a:off x="3263119" y="1496565"/>
            <a:ext cx="4267853" cy="3809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</p:cNvCxnSpPr>
          <p:nvPr/>
        </p:nvCxnSpPr>
        <p:spPr>
          <a:xfrm>
            <a:off x="3263117" y="5291613"/>
            <a:ext cx="4267854" cy="1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28" idx="1"/>
          </p:cNvCxnSpPr>
          <p:nvPr/>
        </p:nvCxnSpPr>
        <p:spPr>
          <a:xfrm flipV="1">
            <a:off x="3263117" y="3426487"/>
            <a:ext cx="4267854" cy="1865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3"/>
            <a:endCxn id="29" idx="1"/>
          </p:cNvCxnSpPr>
          <p:nvPr/>
        </p:nvCxnSpPr>
        <p:spPr>
          <a:xfrm>
            <a:off x="3257553" y="3759043"/>
            <a:ext cx="4273418" cy="1562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098" y="263942"/>
            <a:ext cx="1896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Final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4369" y="877994"/>
            <a:ext cx="693952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Table1</a:t>
            </a:r>
            <a:r>
              <a:rPr lang="en-US" dirty="0"/>
              <a:t>:</a:t>
            </a:r>
          </a:p>
          <a:p>
            <a:r>
              <a:rPr lang="en-US" dirty="0"/>
              <a:t>	Uses &lt;</a:t>
            </a:r>
            <a:r>
              <a:rPr lang="en-US" dirty="0" err="1"/>
              <a:t>GeoId</a:t>
            </a:r>
            <a:r>
              <a:rPr lang="en-US" dirty="0"/>
              <a:t>&gt; as the key and has the following columns</a:t>
            </a:r>
          </a:p>
          <a:p>
            <a:r>
              <a:rPr lang="en-US" dirty="0"/>
              <a:t>	&lt;Income&gt;</a:t>
            </a:r>
          </a:p>
          <a:p>
            <a:r>
              <a:rPr lang="en-US" dirty="0"/>
              <a:t>	&lt;Population&gt;</a:t>
            </a:r>
          </a:p>
          <a:p>
            <a:r>
              <a:rPr lang="en-US" dirty="0"/>
              <a:t>	&lt;Crime for each Month&gt;</a:t>
            </a:r>
          </a:p>
          <a:p>
            <a:r>
              <a:rPr lang="en-US" dirty="0"/>
              <a:t>	&lt;Reviews for each Month&gt;</a:t>
            </a:r>
          </a:p>
          <a:p>
            <a:r>
              <a:rPr lang="en-US" dirty="0"/>
              <a:t>	&lt;Stars for each Month&gt;</a:t>
            </a:r>
          </a:p>
          <a:p>
            <a:endParaRPr lang="en-US" dirty="0"/>
          </a:p>
          <a:p>
            <a:r>
              <a:rPr lang="en-US" b="1" dirty="0"/>
              <a:t>Table 2:</a:t>
            </a:r>
          </a:p>
          <a:p>
            <a:r>
              <a:rPr lang="en-US" dirty="0"/>
              <a:t>	Uses &lt;</a:t>
            </a:r>
            <a:r>
              <a:rPr lang="en-US" dirty="0" err="1"/>
              <a:t>BusinessID</a:t>
            </a:r>
            <a:r>
              <a:rPr lang="en-US" dirty="0"/>
              <a:t>&gt; as the key and has the following columns</a:t>
            </a:r>
          </a:p>
          <a:p>
            <a:r>
              <a:rPr lang="en-US" dirty="0"/>
              <a:t>	&lt;Stars for each Month&gt;</a:t>
            </a:r>
          </a:p>
          <a:p>
            <a:r>
              <a:rPr lang="en-US" dirty="0"/>
              <a:t>	&lt;Top 20 Word Count for each Month&gt;</a:t>
            </a:r>
          </a:p>
          <a:p>
            <a:endParaRPr lang="en-US" dirty="0"/>
          </a:p>
          <a:p>
            <a:r>
              <a:rPr lang="en-US" b="1" dirty="0"/>
              <a:t>Table 3:</a:t>
            </a:r>
          </a:p>
          <a:p>
            <a:r>
              <a:rPr lang="en-US" dirty="0"/>
              <a:t>	Uses the &lt;Day&gt; as the key and has the following columns</a:t>
            </a:r>
          </a:p>
          <a:p>
            <a:r>
              <a:rPr lang="en-US" dirty="0"/>
              <a:t>	&lt;Crime for each </a:t>
            </a:r>
            <a:r>
              <a:rPr lang="en-US" dirty="0" err="1"/>
              <a:t>GeoId</a:t>
            </a:r>
            <a:r>
              <a:rPr lang="en-US" dirty="0"/>
              <a:t>&gt;</a:t>
            </a:r>
          </a:p>
          <a:p>
            <a:r>
              <a:rPr lang="en-US" dirty="0"/>
              <a:t>	&lt;Review for each </a:t>
            </a:r>
            <a:r>
              <a:rPr lang="en-US" dirty="0" err="1"/>
              <a:t>GeoId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75" y="927167"/>
            <a:ext cx="7634495" cy="5769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5074" y="262025"/>
            <a:ext cx="18161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sp>
        <p:nvSpPr>
          <p:cNvPr id="8" name="Oval 7"/>
          <p:cNvSpPr/>
          <p:nvPr/>
        </p:nvSpPr>
        <p:spPr>
          <a:xfrm>
            <a:off x="2436563" y="865162"/>
            <a:ext cx="1125557" cy="379744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11094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94 0.00209 L 0.22431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1 0.00047 L 0.3507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7 0.00047 L 0.229 0.180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0.18033 L 0.15191 0.5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91 0.56111 L 0.50382 0.345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Flow</a:t>
            </a:r>
            <a:endParaRPr lang="en-US" dirty="0"/>
          </a:p>
        </p:txBody>
      </p:sp>
      <p:pic>
        <p:nvPicPr>
          <p:cNvPr id="2050" name="Picture 2" descr="D:\My Documents\kenns\Google Drive\Data Viz Project\images\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91" y="1423843"/>
            <a:ext cx="6813836" cy="51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749637" y="1551710"/>
            <a:ext cx="969818" cy="15932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37564" y="3144982"/>
            <a:ext cx="554182" cy="266007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19455" y="3144982"/>
            <a:ext cx="2784763" cy="95596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91746" y="2576945"/>
            <a:ext cx="2812472" cy="5680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91746" y="3144982"/>
            <a:ext cx="2951018" cy="266007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155171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time and area selection is the starting point of the control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1065</Words>
  <Application>Microsoft Office PowerPoint</Application>
  <PresentationFormat>Widescreen</PresentationFormat>
  <Paragraphs>228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Visualizing Population Income Crime And Business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Hong</vt:lpstr>
      <vt:lpstr>Control Flow</vt:lpstr>
      <vt:lpstr>Choropleth Map</vt:lpstr>
      <vt:lpstr>Menu Selection</vt:lpstr>
      <vt:lpstr>Area Selection</vt:lpstr>
      <vt:lpstr>Time Selection</vt:lpstr>
      <vt:lpstr>Time Selection Fixed and Dynamic Legend</vt:lpstr>
      <vt:lpstr>Time Selection Fixed and Dynamic Legend</vt:lpstr>
      <vt:lpstr>Time Chart</vt:lpstr>
      <vt:lpstr>Scaling</vt:lpstr>
      <vt:lpstr>Lei Chen</vt:lpstr>
      <vt:lpstr>Chernoff Faces</vt:lpstr>
      <vt:lpstr>Chernoff Faces Encoding</vt:lpstr>
      <vt:lpstr>Chernoff Faces Encoding</vt:lpstr>
      <vt:lpstr>Chernoff Faces Implementation</vt:lpstr>
      <vt:lpstr>Parallel Coordinates Graph</vt:lpstr>
      <vt:lpstr>Crime type by hours</vt:lpstr>
      <vt:lpstr>Raghav</vt:lpstr>
      <vt:lpstr>Mosaic Plot</vt:lpstr>
      <vt:lpstr>Tag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Megha</dc:title>
  <dc:creator>leo chen</dc:creator>
  <cp:lastModifiedBy>hong wang</cp:lastModifiedBy>
  <cp:revision>34</cp:revision>
  <dcterms:created xsi:type="dcterms:W3CDTF">2014-04-20T23:12:01Z</dcterms:created>
  <dcterms:modified xsi:type="dcterms:W3CDTF">2014-04-21T04:42:00Z</dcterms:modified>
</cp:coreProperties>
</file>