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6" r:id="rId3"/>
    <p:sldId id="297" r:id="rId4"/>
    <p:sldId id="298" r:id="rId5"/>
    <p:sldId id="299" r:id="rId6"/>
    <p:sldId id="300" r:id="rId7"/>
    <p:sldId id="301" r:id="rId8"/>
    <p:sldId id="261" r:id="rId9"/>
    <p:sldId id="283" r:id="rId10"/>
    <p:sldId id="284" r:id="rId11"/>
    <p:sldId id="285" r:id="rId12"/>
    <p:sldId id="286" r:id="rId13"/>
    <p:sldId id="287" r:id="rId14"/>
    <p:sldId id="294" r:id="rId15"/>
    <p:sldId id="290" r:id="rId16"/>
    <p:sldId id="295" r:id="rId17"/>
    <p:sldId id="302" r:id="rId18"/>
    <p:sldId id="303" r:id="rId19"/>
    <p:sldId id="304" r:id="rId20"/>
    <p:sldId id="305" r:id="rId21"/>
    <p:sldId id="267" r:id="rId22"/>
    <p:sldId id="269" r:id="rId23"/>
    <p:sldId id="282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D1EF-AD7A-4365-8A64-37BB2D6C677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023-1541-4CCE-B756-BB6B85DE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</a:t>
            </a:r>
            <a:r>
              <a:rPr lang="en-US" altLang="zh-CN" dirty="0" smtClean="0"/>
              <a:t>ation of p</a:t>
            </a:r>
            <a:r>
              <a:rPr lang="en-US" dirty="0" smtClean="0"/>
              <a:t>opulation, income, </a:t>
            </a:r>
            <a:r>
              <a:rPr lang="en-US" dirty="0"/>
              <a:t>c</a:t>
            </a:r>
            <a:r>
              <a:rPr lang="en-US" dirty="0" smtClean="0"/>
              <a:t>rime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b</a:t>
            </a:r>
            <a:r>
              <a:rPr lang="en-US" dirty="0" smtClean="0"/>
              <a:t>usiness data in Phoenix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9762" y="4056040"/>
            <a:ext cx="2964038" cy="16795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Hongxiang</a:t>
            </a:r>
            <a:r>
              <a:rPr lang="en-US" dirty="0" smtClean="0"/>
              <a:t> Wang </a:t>
            </a:r>
            <a:endParaRPr lang="en-US" dirty="0" smtClean="0"/>
          </a:p>
          <a:p>
            <a:r>
              <a:rPr lang="en-US" dirty="0" smtClean="0"/>
              <a:t>Lei Chen</a:t>
            </a:r>
            <a:endParaRPr lang="en-US" dirty="0" smtClean="0"/>
          </a:p>
          <a:p>
            <a:r>
              <a:rPr lang="en-US" dirty="0" err="1" smtClean="0"/>
              <a:t>Megha</a:t>
            </a:r>
            <a:r>
              <a:rPr lang="en-US" dirty="0" smtClean="0"/>
              <a:t> Tiwari</a:t>
            </a:r>
            <a:endParaRPr lang="en-US" dirty="0" smtClean="0"/>
          </a:p>
          <a:p>
            <a:r>
              <a:rPr lang="en-US" dirty="0" err="1" smtClean="0"/>
              <a:t>Raghav</a:t>
            </a:r>
            <a:r>
              <a:rPr lang="en-US" dirty="0" smtClean="0"/>
              <a:t> Raja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Menu Selection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37" y="2228145"/>
            <a:ext cx="2228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0459" y="1893193"/>
            <a:ext cx="41566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can select one of the 4 data sets: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Population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Income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Crime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Review 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37" y="4062047"/>
            <a:ext cx="2209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0459" y="3865982"/>
            <a:ext cx="4965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can select one of the 2 classifications: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Equal interval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Quantile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Area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596685" cy="40728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tile in the map represents a census tract.</a:t>
            </a:r>
          </a:p>
          <a:p>
            <a:r>
              <a:rPr lang="en-US" sz="2000" dirty="0" smtClean="0"/>
              <a:t>When a tile is selected, its information will be displayed in the info panel</a:t>
            </a:r>
          </a:p>
          <a:p>
            <a:r>
              <a:rPr lang="en-US" sz="2000" dirty="0" smtClean="0"/>
              <a:t>After selection the Geoid will be sent to other modules for synchronization.</a:t>
            </a:r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74" y="1975097"/>
            <a:ext cx="286843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7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85623"/>
            <a:ext cx="5181600" cy="36913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slide bar will allow user to select a time range.</a:t>
            </a:r>
          </a:p>
          <a:p>
            <a:r>
              <a:rPr lang="en-US" sz="2000" dirty="0" smtClean="0"/>
              <a:t>We will calculate the sum of the crime count and review count in each census tract within the selected time range.</a:t>
            </a:r>
          </a:p>
          <a:p>
            <a:r>
              <a:rPr lang="en-US" sz="2000" dirty="0" smtClean="0"/>
              <a:t>The map then will visualize the data based on the selected classification scheme.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7" y="1742108"/>
            <a:ext cx="5181600" cy="52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24" y="1723354"/>
            <a:ext cx="36099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9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Selection</a:t>
            </a:r>
            <a:br>
              <a:rPr lang="en-US" dirty="0" smtClean="0"/>
            </a:br>
            <a:r>
              <a:rPr lang="en-US" sz="2400" dirty="0" smtClean="0"/>
              <a:t>Fixed and Dynamic Legend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32" y="2828526"/>
            <a:ext cx="1219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39" y="1790163"/>
            <a:ext cx="3077783" cy="328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2885" y="1790163"/>
            <a:ext cx="4456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Initially, we calculated the intervals in the legend based on the full time range as a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problem we encountered was when the selected time range is very small (e.g. 1 month),  the default intervals would not work very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shown in the figure, most of the census tracts fall into the lower end of the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2" y="2645603"/>
            <a:ext cx="4512963" cy="386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625745"/>
            <a:ext cx="4536143" cy="38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Selection</a:t>
            </a:r>
            <a:br>
              <a:rPr lang="en-US" dirty="0" smtClean="0"/>
            </a:br>
            <a:r>
              <a:rPr lang="en-US" sz="2400" dirty="0" smtClean="0"/>
              <a:t>Fixed and Dynamic Legend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307626"/>
            <a:ext cx="1219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2885" y="1642245"/>
            <a:ext cx="44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fix the problem, we introduced fixed and dynamic classification (legend)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" y="2615182"/>
            <a:ext cx="4536142" cy="38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" y="2615182"/>
            <a:ext cx="4536143" cy="38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" y="2625746"/>
            <a:ext cx="4536142" cy="38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2" y="2288576"/>
            <a:ext cx="11239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" y="2625747"/>
            <a:ext cx="4536142" cy="388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615182"/>
            <a:ext cx="4536142" cy="3885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645602"/>
            <a:ext cx="4512963" cy="386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3" y="2645603"/>
            <a:ext cx="4512962" cy="387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72" y="2645603"/>
            <a:ext cx="4528090" cy="387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29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21" y="3664528"/>
            <a:ext cx="57435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0721" y="1551709"/>
            <a:ext cx="35783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Time chart will show the change of crime count and review count for the selected census 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line represents crime count and green line represents review count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8801" y="1551709"/>
            <a:ext cx="312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also use the slide bar to change the time range. The time chart will update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19" y="4150887"/>
            <a:ext cx="5629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1619" y="1565564"/>
            <a:ext cx="4781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used linear scale for both x and y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order to always show both lines in the graph, the scale of x and y axis will dynamically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x-axis will always have 20 sample points within the selected time range, but the interval between each two sample points will change. </a:t>
            </a:r>
            <a:r>
              <a:rPr lang="en-US" dirty="0"/>
              <a:t>T</a:t>
            </a:r>
            <a:r>
              <a:rPr lang="en-US" dirty="0" smtClean="0"/>
              <a:t>he value at each sample point is the average of the value within its interval.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0895" y="1565564"/>
            <a:ext cx="4306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 separate y-axis for crime and review counts, the scaling of both y –axis will change based on the min and max value of the selected sample points within the time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Chernoff </a:t>
            </a:r>
            <a:r>
              <a:rPr lang="en-US" dirty="0"/>
              <a:t>Faces </a:t>
            </a:r>
            <a:r>
              <a:rPr lang="en-US" dirty="0" smtClean="0"/>
              <a:t>are used to </a:t>
            </a:r>
            <a:r>
              <a:rPr lang="en-US" dirty="0"/>
              <a:t>show the data of every census tracts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Encoding strategy</a:t>
            </a:r>
          </a:p>
          <a:p>
            <a:pPr marL="285750" indent="-285750"/>
            <a:r>
              <a:rPr lang="en-US" dirty="0"/>
              <a:t>Implementation</a:t>
            </a:r>
          </a:p>
          <a:p>
            <a:pPr marL="285750" indent="-285750"/>
            <a:r>
              <a:rPr lang="en-US" dirty="0"/>
              <a:t>Proportional symbol map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12" y="2683937"/>
            <a:ext cx="3947674" cy="34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Chernoff Faces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147371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Population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Income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Crimes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571" y="2034363"/>
            <a:ext cx="7334431" cy="97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71" y="3599235"/>
            <a:ext cx="7334431" cy="946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70" y="5136637"/>
            <a:ext cx="7334431" cy="90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Faces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Violence Crimes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Reviews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70" y="1994053"/>
            <a:ext cx="7334430" cy="1048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70" y="5142105"/>
            <a:ext cx="7334430" cy="95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370" y="3651096"/>
            <a:ext cx="7334430" cy="9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project consists of 4 major steps</a:t>
            </a:r>
            <a:r>
              <a:rPr lang="en-US" dirty="0" smtClean="0"/>
              <a:t>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Extraction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Analysis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Chernoff Faces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Use </a:t>
            </a:r>
            <a:r>
              <a:rPr lang="en-US" dirty="0" err="1"/>
              <a:t>Javascript</a:t>
            </a:r>
            <a:r>
              <a:rPr lang="en-US" dirty="0"/>
              <a:t> to draw on html &lt;canvas&gt;</a:t>
            </a:r>
          </a:p>
          <a:p>
            <a:pPr marL="342900" indent="-342900"/>
            <a:r>
              <a:rPr lang="en-US" dirty="0"/>
              <a:t>Use Leaflet library to </a:t>
            </a:r>
            <a:r>
              <a:rPr lang="en-US" dirty="0" smtClean="0"/>
              <a:t>integrate with map</a:t>
            </a:r>
            <a:endParaRPr lang="en-US" dirty="0"/>
          </a:p>
          <a:p>
            <a:pPr marL="342900" indent="-342900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2537"/>
            <a:ext cx="8206648" cy="1190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96" y="4342769"/>
            <a:ext cx="2881255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Coordinates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1" y="1417639"/>
            <a:ext cx="62674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Show the following 6 numbers of the selected census 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Violence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Rating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4499608"/>
            <a:ext cx="72821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=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=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 = current selected census tract</a:t>
            </a:r>
          </a:p>
          <a:p>
            <a:r>
              <a:rPr lang="en-US" dirty="0"/>
              <a:t>The average and median lines are based on all the census tracts.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75" y="2108833"/>
            <a:ext cx="4361640" cy="27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type by hours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592" y="1600201"/>
            <a:ext cx="7158816" cy="4525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0817" y="6126164"/>
            <a:ext cx="2663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-1 means no exact time specified</a:t>
            </a:r>
          </a:p>
        </p:txBody>
      </p:sp>
    </p:spTree>
    <p:extLst>
      <p:ext uri="{BB962C8B-B14F-4D97-AF65-F5344CB8AC3E}">
        <p14:creationId xmlns:p14="http://schemas.microsoft.com/office/powerpoint/2010/main" val="5276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6" y="2371841"/>
            <a:ext cx="3838575" cy="2305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9928" y="1417638"/>
            <a:ext cx="744210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Show the top 5 most reviewed restaurants in the selected census tract</a:t>
            </a:r>
          </a:p>
          <a:p>
            <a:endParaRPr lang="en-US" dirty="0"/>
          </a:p>
          <a:p>
            <a:r>
              <a:rPr lang="en-US" dirty="0"/>
              <a:t>Split:</a:t>
            </a:r>
          </a:p>
          <a:p>
            <a:pPr marL="342900" indent="-342900">
              <a:buAutoNum type="arabicPeriod"/>
            </a:pPr>
            <a:r>
              <a:rPr lang="en-US" dirty="0"/>
              <a:t>Vertically split by total </a:t>
            </a:r>
            <a:r>
              <a:rPr lang="en-US" dirty="0" smtClean="0"/>
              <a:t>review count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Horizontally split by review </a:t>
            </a:r>
            <a:r>
              <a:rPr lang="en-US" dirty="0" smtClean="0"/>
              <a:t>rating 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by time range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Extraction: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data we need 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099814"/>
            <a:ext cx="7724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225051"/>
            <a:ext cx="8042276" cy="57185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 we get this data ?</a:t>
            </a:r>
          </a:p>
          <a:p>
            <a:pPr lvl="1"/>
            <a:r>
              <a:rPr lang="en-US" dirty="0" smtClean="0"/>
              <a:t>No API support </a:t>
            </a:r>
          </a:p>
          <a:p>
            <a:pPr lvl="1"/>
            <a:r>
              <a:rPr lang="en-US" dirty="0" smtClean="0"/>
              <a:t>Use a scraper program (but this is just for personal </a:t>
            </a:r>
          </a:p>
          <a:p>
            <a:pPr marL="3365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use and data is not distributed)</a:t>
            </a:r>
          </a:p>
          <a:p>
            <a:pPr marL="336550" lvl="1" indent="0">
              <a:buNone/>
            </a:pPr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679450" lvl="1" indent="-342900"/>
            <a:endParaRPr lang="en-US" dirty="0" smtClean="0"/>
          </a:p>
          <a:p>
            <a:pPr marL="679450" lvl="1" indent="-342900"/>
            <a:endParaRPr lang="en-US" dirty="0"/>
          </a:p>
          <a:p>
            <a:pPr marL="336550" lvl="1" indent="0">
              <a:buNone/>
            </a:pPr>
            <a:endParaRPr lang="en-US" dirty="0" smtClean="0"/>
          </a:p>
          <a:p>
            <a:pPr marL="336550" lvl="1" indent="0">
              <a:buNone/>
            </a:pPr>
            <a:r>
              <a:rPr lang="en-US" dirty="0" smtClean="0"/>
              <a:t>The </a:t>
            </a:r>
            <a:r>
              <a:rPr lang="en-US" dirty="0"/>
              <a:t>total reviews now become 99049. </a:t>
            </a:r>
          </a:p>
          <a:p>
            <a:pPr marL="336550" lvl="1" indent="0">
              <a:buNone/>
            </a:pPr>
            <a:endParaRPr lang="en-US" dirty="0"/>
          </a:p>
          <a:p>
            <a:pPr marL="336550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2326919"/>
            <a:ext cx="8042276" cy="28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837" y="892365"/>
            <a:ext cx="8042276" cy="6213823"/>
          </a:xfrm>
        </p:spPr>
        <p:txBody>
          <a:bodyPr/>
          <a:lstStyle/>
          <a:p>
            <a:r>
              <a:rPr lang="en-US" b="1" dirty="0" smtClean="0"/>
              <a:t>Data Preprocessing </a:t>
            </a:r>
            <a:endParaRPr lang="en-US" dirty="0" smtClean="0"/>
          </a:p>
          <a:p>
            <a:pPr lvl="1" algn="just"/>
            <a:r>
              <a:rPr lang="en-US" dirty="0" smtClean="0"/>
              <a:t>Tag cloud needs only the most frequent words</a:t>
            </a:r>
          </a:p>
          <a:p>
            <a:pPr lvl="1" algn="just"/>
            <a:r>
              <a:rPr lang="en-US" dirty="0" smtClean="0"/>
              <a:t>First, group the reviews together by restaurant for each of 24 months, the format of the data is as follows: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</a:p>
          <a:p>
            <a:pPr marL="457200" lvl="1" indent="0" algn="just">
              <a:buNone/>
            </a:pPr>
            <a:r>
              <a:rPr lang="en-US" dirty="0" smtClean="0"/>
              <a:t>	&lt;BusinessID&gt;  &lt; Date&gt; &lt;Review Content&gt;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We create a total of 24 files in the process</a:t>
            </a:r>
          </a:p>
          <a:p>
            <a:pPr lvl="1" algn="just"/>
            <a:r>
              <a:rPr lang="en-US" dirty="0" smtClean="0"/>
              <a:t>Advantage: Processing each of these files is faster than processing the whole file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581650"/>
            <a:ext cx="8042276" cy="6062386"/>
          </a:xfrm>
        </p:spPr>
        <p:txBody>
          <a:bodyPr/>
          <a:lstStyle/>
          <a:p>
            <a:r>
              <a:rPr lang="en-US" b="1" dirty="0"/>
              <a:t>Data Preprocessing </a:t>
            </a:r>
            <a:r>
              <a:rPr lang="en-US" dirty="0"/>
              <a:t>(contd.,)</a:t>
            </a:r>
          </a:p>
          <a:p>
            <a:pPr lvl="1"/>
            <a:r>
              <a:rPr lang="en-US" dirty="0" smtClean="0"/>
              <a:t>Next, group each of these months by business id</a:t>
            </a:r>
          </a:p>
          <a:p>
            <a:pPr lvl="2"/>
            <a:r>
              <a:rPr lang="en-US" dirty="0" smtClean="0"/>
              <a:t>The data has business id as the key and review content as the value</a:t>
            </a:r>
          </a:p>
          <a:p>
            <a:pPr lvl="2"/>
            <a:r>
              <a:rPr lang="en-US" dirty="0" smtClean="0"/>
              <a:t>&lt;BusinessID&gt; &lt;Review Content&gt;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Now, perform a word count on the above file</a:t>
            </a:r>
          </a:p>
          <a:p>
            <a:pPr lvl="2"/>
            <a:r>
              <a:rPr lang="en-US" dirty="0" smtClean="0"/>
              <a:t>The data now has business id as the key and top 20 frequently used words as the value</a:t>
            </a:r>
          </a:p>
          <a:p>
            <a:pPr lvl="2"/>
            <a:r>
              <a:rPr lang="en-US" dirty="0" smtClean="0"/>
              <a:t>&lt;BusinessID&gt; &lt;W1_C1;W2_C2:….&gt;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889001"/>
            <a:ext cx="8042276" cy="5054601"/>
          </a:xfrm>
        </p:spPr>
        <p:txBody>
          <a:bodyPr/>
          <a:lstStyle/>
          <a:p>
            <a:r>
              <a:rPr lang="en-US" b="1" dirty="0"/>
              <a:t>Data Preprocessing </a:t>
            </a:r>
            <a:r>
              <a:rPr lang="en-US" dirty="0"/>
              <a:t>(contd.,)</a:t>
            </a:r>
          </a:p>
          <a:p>
            <a:pPr lvl="1"/>
            <a:r>
              <a:rPr lang="en-US" dirty="0" smtClean="0"/>
              <a:t>Merge these files to form a big table</a:t>
            </a:r>
          </a:p>
          <a:p>
            <a:pPr marL="974725" lvl="2" indent="-342900"/>
            <a:r>
              <a:rPr lang="en-US" dirty="0" smtClean="0"/>
              <a:t>There are a more that 4000 restaurants in Phoenix area</a:t>
            </a:r>
          </a:p>
          <a:p>
            <a:pPr lvl="2"/>
            <a:r>
              <a:rPr lang="en-US" dirty="0" smtClean="0"/>
              <a:t>&lt;BusinessID&gt; &lt;Month1&gt; &lt;Month2&gt;&lt;Month3&gt;……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Convert this file into a .js file that can be used in web page</a:t>
            </a:r>
          </a:p>
          <a:p>
            <a:pPr lvl="2"/>
            <a:r>
              <a:rPr lang="en-US" dirty="0" smtClean="0"/>
              <a:t>The data is stored in the form of an array</a:t>
            </a:r>
          </a:p>
          <a:p>
            <a:pPr lvl="2"/>
            <a:r>
              <a:rPr lang="en-US" dirty="0" smtClean="0"/>
              <a:t> WordCount [“BusinessID”] = [“Month1”,”Month2”,…….]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578557"/>
            <a:ext cx="8042276" cy="5365045"/>
          </a:xfrm>
        </p:spPr>
        <p:txBody>
          <a:bodyPr/>
          <a:lstStyle/>
          <a:p>
            <a:r>
              <a:rPr lang="en-US" b="1" dirty="0" smtClean="0"/>
              <a:t>Data Visualization</a:t>
            </a:r>
          </a:p>
          <a:p>
            <a:pPr lvl="1"/>
            <a:r>
              <a:rPr lang="en-US" dirty="0" smtClean="0"/>
              <a:t>Inputs</a:t>
            </a:r>
          </a:p>
          <a:p>
            <a:pPr marL="1089025" lvl="2" indent="-457200">
              <a:buFont typeface="+mj-lt"/>
              <a:buAutoNum type="arabicPeriod"/>
            </a:pPr>
            <a:r>
              <a:rPr lang="en-US" dirty="0" smtClean="0"/>
              <a:t>From Mosaic plot (BusinessID)</a:t>
            </a:r>
          </a:p>
          <a:p>
            <a:pPr marL="1089025" lvl="2" indent="-457200">
              <a:buFont typeface="+mj-lt"/>
              <a:buAutoNum type="arabicPeriod"/>
            </a:pPr>
            <a:r>
              <a:rPr lang="en-US" dirty="0" smtClean="0"/>
              <a:t>From slider (time range)</a:t>
            </a:r>
          </a:p>
          <a:p>
            <a:pPr lvl="1"/>
            <a:r>
              <a:rPr lang="en-US" dirty="0" smtClean="0"/>
              <a:t>Any changes generate a new tag cloud</a:t>
            </a:r>
          </a:p>
          <a:p>
            <a:pPr lvl="1"/>
            <a:r>
              <a:rPr lang="en-US" dirty="0" smtClean="0"/>
              <a:t>Visual variable used is the size of the word, which encodes the frequency of the word</a:t>
            </a:r>
          </a:p>
          <a:p>
            <a:pPr lvl="1"/>
            <a:r>
              <a:rPr lang="en-US" dirty="0" smtClean="0"/>
              <a:t>Color </a:t>
            </a:r>
            <a:r>
              <a:rPr lang="en-US" dirty="0"/>
              <a:t>has no </a:t>
            </a:r>
            <a:r>
              <a:rPr lang="en-US" dirty="0" smtClean="0"/>
              <a:t>encoding </a:t>
            </a:r>
            <a:r>
              <a:rPr lang="en-US" dirty="0"/>
              <a:t>and is random (rainbow color scheme)</a:t>
            </a:r>
          </a:p>
          <a:p>
            <a:pPr lvl="1"/>
            <a:r>
              <a:rPr lang="en-US" dirty="0" smtClean="0"/>
              <a:t>Orientation of the word is changed to better fit the screen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Time range:</a:t>
            </a:r>
          </a:p>
          <a:p>
            <a:pPr lvl="1"/>
            <a:r>
              <a:rPr lang="en-US" dirty="0" smtClean="0"/>
              <a:t>2012 – 2013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Geographical range:</a:t>
            </a:r>
          </a:p>
          <a:p>
            <a:pPr lvl="1"/>
            <a:r>
              <a:rPr lang="en-US" dirty="0" smtClean="0"/>
              <a:t>Phoenix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Keys:</a:t>
            </a:r>
          </a:p>
          <a:p>
            <a:pPr lvl="1"/>
            <a:r>
              <a:rPr lang="en-US" dirty="0" smtClean="0"/>
              <a:t>Census Tract (Geoid)</a:t>
            </a:r>
          </a:p>
          <a:p>
            <a:pPr lvl="1"/>
            <a:r>
              <a:rPr lang="en-US" dirty="0" smtClean="0"/>
              <a:t>BusinessID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677333"/>
            <a:ext cx="8042276" cy="5266268"/>
          </a:xfrm>
        </p:spPr>
        <p:txBody>
          <a:bodyPr/>
          <a:lstStyle/>
          <a:p>
            <a:r>
              <a:rPr lang="en-US" dirty="0" smtClean="0"/>
              <a:t>How we do it ?</a:t>
            </a:r>
          </a:p>
          <a:p>
            <a:pPr lvl="1" algn="just"/>
            <a:r>
              <a:rPr lang="en-US" dirty="0" smtClean="0"/>
              <a:t>Hash Table to get the top 20 words for the given business id and time range</a:t>
            </a:r>
          </a:p>
          <a:p>
            <a:pPr lvl="1" algn="just"/>
            <a:r>
              <a:rPr lang="en-US" dirty="0" smtClean="0"/>
              <a:t>Create a canvas and append these top 20 words with decreasing order of sizes and random colors and orientation</a:t>
            </a:r>
          </a:p>
          <a:p>
            <a:pPr lvl="1" algn="just"/>
            <a:r>
              <a:rPr lang="en-US" dirty="0" smtClean="0"/>
              <a:t>The draw() function from d3.js library is then used to draw the words on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385801"/>
            <a:ext cx="8042276" cy="5557801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Visualization (contd.,)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sz="1200" b="1" dirty="0"/>
              <a:t>TAG CLOUD FOR GALLAGHER’S SPORTS GRILL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85" y="990601"/>
            <a:ext cx="7730567" cy="42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Gives the overview of a particular place</a:t>
            </a:r>
          </a:p>
          <a:p>
            <a:pPr lvl="1"/>
            <a:r>
              <a:rPr lang="en-US" dirty="0" smtClean="0"/>
              <a:t>Avoid extensive web search to locate what’s best and trending in a particular restaurant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4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Population and income data:</a:t>
            </a:r>
          </a:p>
          <a:p>
            <a:pPr lvl="1"/>
            <a:r>
              <a:rPr lang="en-US" sz="2000" dirty="0" smtClean="0"/>
              <a:t>Downloaded from census.gov</a:t>
            </a:r>
          </a:p>
          <a:p>
            <a:pPr lvl="1"/>
            <a:r>
              <a:rPr lang="en-US" sz="2000" dirty="0" smtClean="0"/>
              <a:t>&lt;Geoid&gt; &lt;Value&gt;</a:t>
            </a:r>
          </a:p>
          <a:p>
            <a:pPr lvl="1"/>
            <a:r>
              <a:rPr lang="en-US" sz="2000" dirty="0" smtClean="0"/>
              <a:t>535 records</a:t>
            </a:r>
          </a:p>
          <a:p>
            <a:pPr marL="0" indent="0">
              <a:buNone/>
            </a:pPr>
            <a:r>
              <a:rPr lang="en-US" sz="2400" b="1" dirty="0" smtClean="0"/>
              <a:t>Crime data:</a:t>
            </a:r>
          </a:p>
          <a:p>
            <a:pPr lvl="1"/>
            <a:r>
              <a:rPr lang="en-US" sz="2000" dirty="0" smtClean="0"/>
              <a:t>Scraped from spotcrime.com(*)</a:t>
            </a:r>
          </a:p>
          <a:p>
            <a:pPr lvl="1"/>
            <a:r>
              <a:rPr lang="en-US" sz="2000" dirty="0" smtClean="0"/>
              <a:t>&lt;Type&gt; &lt;Date Time&gt; &lt;Address&gt;</a:t>
            </a:r>
          </a:p>
          <a:p>
            <a:pPr lvl="1"/>
            <a:r>
              <a:rPr lang="en-US" sz="2000" dirty="0" smtClean="0"/>
              <a:t>161434 records</a:t>
            </a:r>
          </a:p>
          <a:p>
            <a:pPr marL="0" indent="0">
              <a:buNone/>
            </a:pPr>
            <a:r>
              <a:rPr lang="en-US" sz="2400" b="1" dirty="0" smtClean="0"/>
              <a:t>Business and review data:</a:t>
            </a:r>
          </a:p>
          <a:p>
            <a:pPr lvl="1"/>
            <a:r>
              <a:rPr lang="en-US" sz="2000" dirty="0" smtClean="0"/>
              <a:t>Downloaded and scraped from yelp.com(*)</a:t>
            </a:r>
          </a:p>
          <a:p>
            <a:pPr lvl="1"/>
            <a:r>
              <a:rPr lang="en-US" sz="2000" dirty="0" smtClean="0"/>
              <a:t>&lt;BusinessID&gt; &lt;Name&gt; &lt; Address&gt;</a:t>
            </a:r>
          </a:p>
          <a:p>
            <a:pPr lvl="1"/>
            <a:r>
              <a:rPr lang="en-US" sz="2000" dirty="0" smtClean="0"/>
              <a:t>&lt;BusinessID&gt; &lt; Date&gt; &lt;Rating&gt; &lt;Review content&gt;</a:t>
            </a:r>
          </a:p>
          <a:p>
            <a:pPr lvl="1"/>
            <a:r>
              <a:rPr lang="en-US" sz="2000" dirty="0" smtClean="0"/>
              <a:t>96689 records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44848" y="6301648"/>
            <a:ext cx="2096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(*) For personal study use only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39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preprocessing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01" y="1690688"/>
            <a:ext cx="1005004" cy="927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01" y="2930184"/>
            <a:ext cx="1005004" cy="907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502" y="4134148"/>
            <a:ext cx="1005003" cy="846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501" y="5277645"/>
            <a:ext cx="1010567" cy="9487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Straight Arrow Connector 28"/>
          <p:cNvCxnSpPr/>
          <p:nvPr/>
        </p:nvCxnSpPr>
        <p:spPr>
          <a:xfrm>
            <a:off x="3230069" y="2194583"/>
            <a:ext cx="4447696" cy="125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24505" y="2492993"/>
            <a:ext cx="4449389" cy="9512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</p:cNvCxnSpPr>
          <p:nvPr/>
        </p:nvCxnSpPr>
        <p:spPr>
          <a:xfrm flipV="1">
            <a:off x="3224505" y="2695941"/>
            <a:ext cx="4449389" cy="18614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77766" y="2116496"/>
            <a:ext cx="1091662" cy="972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Table1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7677765" y="3593636"/>
            <a:ext cx="1091662" cy="963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Table2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7681636" y="5025014"/>
            <a:ext cx="1087792" cy="951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Table3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28" idx="3"/>
          </p:cNvCxnSpPr>
          <p:nvPr/>
        </p:nvCxnSpPr>
        <p:spPr>
          <a:xfrm flipV="1">
            <a:off x="3230068" y="2852097"/>
            <a:ext cx="4443826" cy="28999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</p:cNvCxnSpPr>
          <p:nvPr/>
        </p:nvCxnSpPr>
        <p:spPr>
          <a:xfrm flipV="1">
            <a:off x="3230068" y="5632846"/>
            <a:ext cx="4443826" cy="119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33" idx="1"/>
          </p:cNvCxnSpPr>
          <p:nvPr/>
        </p:nvCxnSpPr>
        <p:spPr>
          <a:xfrm flipV="1">
            <a:off x="3230068" y="4075528"/>
            <a:ext cx="4447697" cy="1676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</p:cNvCxnSpPr>
          <p:nvPr/>
        </p:nvCxnSpPr>
        <p:spPr>
          <a:xfrm>
            <a:off x="3224505" y="4557419"/>
            <a:ext cx="4449389" cy="8188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9405" y="1954216"/>
            <a:ext cx="183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Population data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091" y="3183633"/>
            <a:ext cx="1478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Income data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08070" y="4357364"/>
            <a:ext cx="132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Crime data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80471" y="5632846"/>
            <a:ext cx="1451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Review data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769427" y="240677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Geoid based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8769427" y="387547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BusinessID based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8769427" y="5306851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 based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527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5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Table1 (Geoid based)</a:t>
            </a:r>
          </a:p>
          <a:p>
            <a:pPr lvl="1"/>
            <a:r>
              <a:rPr lang="en-US" sz="2000" dirty="0" smtClean="0"/>
              <a:t>&lt;income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smtClean="0"/>
              <a:t>&lt;population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smtClean="0"/>
              <a:t>&lt;crime count for </a:t>
            </a:r>
            <a:r>
              <a:rPr lang="en-US" sz="2000" dirty="0"/>
              <a:t>each Month&gt;</a:t>
            </a:r>
          </a:p>
          <a:p>
            <a:pPr lvl="1"/>
            <a:r>
              <a:rPr lang="en-US" sz="2000" dirty="0" smtClean="0"/>
              <a:t>&lt;review count for </a:t>
            </a:r>
            <a:r>
              <a:rPr lang="en-US" sz="2000" dirty="0"/>
              <a:t>each Month&gt;</a:t>
            </a:r>
          </a:p>
          <a:p>
            <a:pPr lvl="1"/>
            <a:r>
              <a:rPr lang="en-US" sz="2000" dirty="0" smtClean="0"/>
              <a:t>&lt;star(rating) count </a:t>
            </a:r>
            <a:r>
              <a:rPr lang="en-US" sz="2000" dirty="0"/>
              <a:t>for each Month</a:t>
            </a:r>
            <a:r>
              <a:rPr lang="en-US" sz="2000" dirty="0" smtClean="0"/>
              <a:t>&gt;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Table2 (BusinessID based)</a:t>
            </a:r>
          </a:p>
          <a:p>
            <a:pPr lvl="1"/>
            <a:r>
              <a:rPr lang="en-US" sz="2000" dirty="0" smtClean="0"/>
              <a:t>&lt;star(rating) count for each month&gt;</a:t>
            </a:r>
          </a:p>
          <a:p>
            <a:pPr lvl="1"/>
            <a:r>
              <a:rPr lang="en-US" sz="2000" dirty="0" smtClean="0"/>
              <a:t>&lt;top words count for each month&gt;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Table3 (Time based)</a:t>
            </a:r>
          </a:p>
          <a:p>
            <a:pPr lvl="1"/>
            <a:r>
              <a:rPr lang="en-US" sz="2000" dirty="0" smtClean="0"/>
              <a:t>&lt;crime count for each day&gt;</a:t>
            </a:r>
          </a:p>
          <a:p>
            <a:pPr lvl="1"/>
            <a:r>
              <a:rPr lang="en-US" sz="2000" dirty="0" smtClean="0"/>
              <a:t>&lt;review count for each day&gt;</a:t>
            </a:r>
            <a:endParaRPr lang="en-US" sz="2000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Control flow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d</a:t>
            </a:r>
            <a:r>
              <a:rPr lang="en-US" dirty="0" smtClean="0"/>
              <a:t>ata set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classification 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time range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census tract</a:t>
            </a:r>
          </a:p>
          <a:p>
            <a:pPr marL="514350" indent="-514350">
              <a:buAutoNum type="arabicPeriod"/>
            </a:pPr>
            <a:r>
              <a:rPr lang="en-US" dirty="0" smtClean="0"/>
              <a:t>Choose business</a:t>
            </a:r>
            <a:endParaRPr lang="en-US" dirty="0"/>
          </a:p>
        </p:txBody>
      </p:sp>
      <p:pic>
        <p:nvPicPr>
          <p:cNvPr id="4" name="Picture 2" descr="D:\My Documents\kenns\Google Drive\Data Viz Project\images\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64" y="1690688"/>
            <a:ext cx="6813836" cy="51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742710" y="1818555"/>
            <a:ext cx="969818" cy="159327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4819" y="3411827"/>
            <a:ext cx="584491" cy="25757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12528" y="3411827"/>
            <a:ext cx="2784763" cy="95596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84819" y="2843790"/>
            <a:ext cx="2812472" cy="56803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84819" y="3411827"/>
            <a:ext cx="2951018" cy="266007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86747" y="3411826"/>
            <a:ext cx="1898072" cy="182363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18" y="332257"/>
            <a:ext cx="8223999" cy="62145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28091" y="182116"/>
            <a:ext cx="1331206" cy="578047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8778E-17 L 0.08164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0.00023 L 0.17018 -0.002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18 -0.00278 L 0.27057 -0.0027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0.00278 L 0.18021 0.175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21 0.17546 L 0.12148 0.6060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48 0.60602 L 0.40338 0.371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Choropleth 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The visualization starts with a Choropleth map.</a:t>
            </a:r>
          </a:p>
          <a:p>
            <a:r>
              <a:rPr lang="en-US" sz="2000" dirty="0" smtClean="0"/>
              <a:t>The Choropleth Map gives an overview of the distribution of the population, income, crime, and review count in Phoenix area.</a:t>
            </a:r>
          </a:p>
          <a:p>
            <a:r>
              <a:rPr lang="en-US" sz="2000" dirty="0" smtClean="0"/>
              <a:t>Then we will allow user to select one of the areas to get more details.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68" y="1825625"/>
            <a:ext cx="472166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0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1187</Words>
  <Application>Microsoft Office PowerPoint</Application>
  <PresentationFormat>Widescreen</PresentationFormat>
  <Paragraphs>232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Office Theme</vt:lpstr>
      <vt:lpstr>Visualization of population, income, crime and business data in Phoenix</vt:lpstr>
      <vt:lpstr>Overview</vt:lpstr>
      <vt:lpstr>Data Extraction</vt:lpstr>
      <vt:lpstr>Data Extraction</vt:lpstr>
      <vt:lpstr>Data analysis and preprocessing</vt:lpstr>
      <vt:lpstr>Data preprocessing result</vt:lpstr>
      <vt:lpstr>Visualization</vt:lpstr>
      <vt:lpstr>PowerPoint Presentation</vt:lpstr>
      <vt:lpstr>Choropleth Map</vt:lpstr>
      <vt:lpstr>Menu Selection</vt:lpstr>
      <vt:lpstr>Area Selection</vt:lpstr>
      <vt:lpstr>Time Selection</vt:lpstr>
      <vt:lpstr>Time Selection Fixed and Dynamic Legend</vt:lpstr>
      <vt:lpstr>Time Selection Fixed and Dynamic Legend</vt:lpstr>
      <vt:lpstr>Time Chart</vt:lpstr>
      <vt:lpstr>Scaling</vt:lpstr>
      <vt:lpstr>Chernoff Faces</vt:lpstr>
      <vt:lpstr>Chernoff Faces Encoding</vt:lpstr>
      <vt:lpstr>Chernoff Faces Encoding</vt:lpstr>
      <vt:lpstr>Chernoff Faces Implementation</vt:lpstr>
      <vt:lpstr>Parallel Coordinates Graph</vt:lpstr>
      <vt:lpstr>Crime type by hours</vt:lpstr>
      <vt:lpstr>Mosaic Plot</vt:lpstr>
      <vt:lpstr>Tag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Megha</dc:title>
  <dc:creator>leo chen</dc:creator>
  <cp:lastModifiedBy>leo chen</cp:lastModifiedBy>
  <cp:revision>53</cp:revision>
  <dcterms:created xsi:type="dcterms:W3CDTF">2014-04-20T23:12:01Z</dcterms:created>
  <dcterms:modified xsi:type="dcterms:W3CDTF">2014-04-21T21:34:36Z</dcterms:modified>
</cp:coreProperties>
</file>