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7" r:id="rId10"/>
    <p:sldId id="268" r:id="rId11"/>
    <p:sldId id="26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316CB-C504-434F-83A0-7989ED10B06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388B017-A678-4513-88BD-3F396C671F7D}">
      <dgm:prSet/>
      <dgm:spPr/>
      <dgm:t>
        <a:bodyPr/>
        <a:lstStyle/>
        <a:p>
          <a:pPr>
            <a:defRPr cap="all"/>
          </a:pPr>
          <a:r>
            <a:rPr lang="en-US" dirty="0"/>
            <a:t>- </a:t>
          </a:r>
          <a:r>
            <a:rPr lang="en-US" dirty="0" err="1"/>
            <a:t>Pourquoi</a:t>
          </a:r>
          <a:r>
            <a:rPr lang="en-US" dirty="0"/>
            <a:t> </a:t>
          </a:r>
          <a:r>
            <a:rPr lang="en-US" dirty="0" err="1"/>
            <a:t>analyser</a:t>
          </a:r>
          <a:r>
            <a:rPr lang="en-US" dirty="0"/>
            <a:t> </a:t>
          </a:r>
          <a:r>
            <a:rPr lang="en-US" dirty="0" err="1"/>
            <a:t>l'impact</a:t>
          </a:r>
          <a:r>
            <a:rPr lang="en-US" dirty="0"/>
            <a:t> des </a:t>
          </a:r>
          <a:r>
            <a:rPr lang="en-US" dirty="0" err="1"/>
            <a:t>facteurs</a:t>
          </a:r>
          <a:r>
            <a:rPr lang="en-US" dirty="0"/>
            <a:t> externes sur la </a:t>
          </a:r>
          <a:r>
            <a:rPr lang="en-US" dirty="0" err="1"/>
            <a:t>mobilité</a:t>
          </a:r>
          <a:r>
            <a:rPr lang="en-US" dirty="0"/>
            <a:t> ?</a:t>
          </a:r>
        </a:p>
      </dgm:t>
    </dgm:pt>
    <dgm:pt modelId="{F4D73C26-9644-4404-AC80-F3E6B709F8E2}" type="parTrans" cxnId="{FE7A3214-E165-42DB-A262-82BB30586DA0}">
      <dgm:prSet/>
      <dgm:spPr/>
      <dgm:t>
        <a:bodyPr/>
        <a:lstStyle/>
        <a:p>
          <a:endParaRPr lang="en-US"/>
        </a:p>
      </dgm:t>
    </dgm:pt>
    <dgm:pt modelId="{8CE0769F-4EEC-406F-B0FA-C4AA842673CE}" type="sibTrans" cxnId="{FE7A3214-E165-42DB-A262-82BB30586DA0}">
      <dgm:prSet/>
      <dgm:spPr/>
      <dgm:t>
        <a:bodyPr/>
        <a:lstStyle/>
        <a:p>
          <a:endParaRPr lang="en-US"/>
        </a:p>
      </dgm:t>
    </dgm:pt>
    <dgm:pt modelId="{9F8FBCF4-619B-4DFD-93D0-9054AD8AAE15}">
      <dgm:prSet/>
      <dgm:spPr/>
      <dgm:t>
        <a:bodyPr/>
        <a:lstStyle/>
        <a:p>
          <a:pPr>
            <a:defRPr cap="all"/>
          </a:pPr>
          <a:r>
            <a:rPr lang="en-US" dirty="0"/>
            <a:t>- </a:t>
          </a:r>
          <a:r>
            <a:rPr lang="en-US" dirty="0" err="1"/>
            <a:t>Exemples</a:t>
          </a:r>
          <a:r>
            <a:rPr lang="en-US" dirty="0"/>
            <a:t> de </a:t>
          </a:r>
          <a:r>
            <a:rPr lang="en-US" dirty="0" err="1"/>
            <a:t>facteurs</a:t>
          </a:r>
          <a:r>
            <a:rPr lang="en-US" dirty="0"/>
            <a:t> </a:t>
          </a:r>
          <a:r>
            <a:rPr lang="en-US" dirty="0" err="1"/>
            <a:t>étudiés</a:t>
          </a:r>
          <a:r>
            <a:rPr lang="en-US" dirty="0"/>
            <a:t> : </a:t>
          </a:r>
          <a:r>
            <a:rPr lang="en-US" dirty="0" err="1"/>
            <a:t>météo</a:t>
          </a:r>
          <a:r>
            <a:rPr lang="en-US" dirty="0"/>
            <a:t>, </a:t>
          </a:r>
          <a:r>
            <a:rPr lang="en-US" dirty="0" err="1"/>
            <a:t>événements</a:t>
          </a:r>
          <a:r>
            <a:rPr lang="en-US" dirty="0"/>
            <a:t> publics, fermetures de routes</a:t>
          </a:r>
        </a:p>
      </dgm:t>
    </dgm:pt>
    <dgm:pt modelId="{1314EDE5-F4E8-4480-A8F9-3C28C1181DA4}" type="parTrans" cxnId="{C359A415-408B-42E1-AE93-3854A54BE5A6}">
      <dgm:prSet/>
      <dgm:spPr/>
      <dgm:t>
        <a:bodyPr/>
        <a:lstStyle/>
        <a:p>
          <a:endParaRPr lang="en-US"/>
        </a:p>
      </dgm:t>
    </dgm:pt>
    <dgm:pt modelId="{15ACA34E-F5EA-40DD-AD9B-A06EB1A5C077}" type="sibTrans" cxnId="{C359A415-408B-42E1-AE93-3854A54BE5A6}">
      <dgm:prSet/>
      <dgm:spPr/>
      <dgm:t>
        <a:bodyPr/>
        <a:lstStyle/>
        <a:p>
          <a:endParaRPr lang="en-US"/>
        </a:p>
      </dgm:t>
    </dgm:pt>
    <dgm:pt modelId="{0276D4AB-628B-4F1F-BD61-B3A9C2C380B4}">
      <dgm:prSet/>
      <dgm:spPr/>
      <dgm:t>
        <a:bodyPr/>
        <a:lstStyle/>
        <a:p>
          <a:pPr>
            <a:defRPr cap="all"/>
          </a:pPr>
          <a:r>
            <a:rPr lang="en-US" dirty="0"/>
            <a:t>- Importance pour la gestion de la </a:t>
          </a:r>
          <a:r>
            <a:rPr lang="en-US" dirty="0" err="1"/>
            <a:t>mobilité</a:t>
          </a:r>
          <a:r>
            <a:rPr lang="en-US" dirty="0"/>
            <a:t> </a:t>
          </a:r>
          <a:r>
            <a:rPr lang="en-US" dirty="0" err="1"/>
            <a:t>urbaine</a:t>
          </a:r>
          <a:endParaRPr lang="en-US" dirty="0"/>
        </a:p>
      </dgm:t>
    </dgm:pt>
    <dgm:pt modelId="{08B1AF49-BDA6-4242-A984-96BFDD311BD2}" type="parTrans" cxnId="{98B4A86A-67A9-41BA-9722-ED8E4FBB00B2}">
      <dgm:prSet/>
      <dgm:spPr/>
      <dgm:t>
        <a:bodyPr/>
        <a:lstStyle/>
        <a:p>
          <a:endParaRPr lang="en-US"/>
        </a:p>
      </dgm:t>
    </dgm:pt>
    <dgm:pt modelId="{55C25ECD-06C2-493B-B27F-F348DD16186E}" type="sibTrans" cxnId="{98B4A86A-67A9-41BA-9722-ED8E4FBB00B2}">
      <dgm:prSet/>
      <dgm:spPr/>
      <dgm:t>
        <a:bodyPr/>
        <a:lstStyle/>
        <a:p>
          <a:endParaRPr lang="en-US"/>
        </a:p>
      </dgm:t>
    </dgm:pt>
    <dgm:pt modelId="{26E4ED45-1FC5-48DC-B03C-8C15B9986328}" type="pres">
      <dgm:prSet presAssocID="{7C0316CB-C504-434F-83A0-7989ED10B062}" presName="root" presStyleCnt="0">
        <dgm:presLayoutVars>
          <dgm:dir/>
          <dgm:resizeHandles val="exact"/>
        </dgm:presLayoutVars>
      </dgm:prSet>
      <dgm:spPr/>
    </dgm:pt>
    <dgm:pt modelId="{875AEE4A-248D-40C0-8D74-F1D1983F27DF}" type="pres">
      <dgm:prSet presAssocID="{9388B017-A678-4513-88BD-3F396C671F7D}" presName="compNode" presStyleCnt="0"/>
      <dgm:spPr/>
    </dgm:pt>
    <dgm:pt modelId="{49869A95-4E80-4355-BD92-022D9C69BBC8}" type="pres">
      <dgm:prSet presAssocID="{9388B017-A678-4513-88BD-3F396C671F7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E8DD824-8590-4665-A64F-67537672BC10}" type="pres">
      <dgm:prSet presAssocID="{9388B017-A678-4513-88BD-3F396C671F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9CAF15-AAE1-46D0-869F-C261589B5512}" type="pres">
      <dgm:prSet presAssocID="{9388B017-A678-4513-88BD-3F396C671F7D}" presName="spaceRect" presStyleCnt="0"/>
      <dgm:spPr/>
    </dgm:pt>
    <dgm:pt modelId="{3E1EBB8C-E2A4-4AD6-85DA-7F32CB8AB293}" type="pres">
      <dgm:prSet presAssocID="{9388B017-A678-4513-88BD-3F396C671F7D}" presName="textRect" presStyleLbl="revTx" presStyleIdx="0" presStyleCnt="3">
        <dgm:presLayoutVars>
          <dgm:chMax val="1"/>
          <dgm:chPref val="1"/>
        </dgm:presLayoutVars>
      </dgm:prSet>
      <dgm:spPr/>
    </dgm:pt>
    <dgm:pt modelId="{788BD276-5E7F-422B-B60F-155BC80B2C33}" type="pres">
      <dgm:prSet presAssocID="{8CE0769F-4EEC-406F-B0FA-C4AA842673CE}" presName="sibTrans" presStyleCnt="0"/>
      <dgm:spPr/>
    </dgm:pt>
    <dgm:pt modelId="{4CDAC584-F580-4F19-AF03-114550F77211}" type="pres">
      <dgm:prSet presAssocID="{9F8FBCF4-619B-4DFD-93D0-9054AD8AAE15}" presName="compNode" presStyleCnt="0"/>
      <dgm:spPr/>
    </dgm:pt>
    <dgm:pt modelId="{2950788C-9DFE-43E7-982D-F75BA0771134}" type="pres">
      <dgm:prSet presAssocID="{9F8FBCF4-619B-4DFD-93D0-9054AD8AAE1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DE16CD4-BDB9-4094-A22E-842268B0A0B1}" type="pres">
      <dgm:prSet presAssocID="{9F8FBCF4-619B-4DFD-93D0-9054AD8AAE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talon"/>
        </a:ext>
      </dgm:extLst>
    </dgm:pt>
    <dgm:pt modelId="{21554A3F-4C01-4B1F-904E-393C1B6A79C1}" type="pres">
      <dgm:prSet presAssocID="{9F8FBCF4-619B-4DFD-93D0-9054AD8AAE15}" presName="spaceRect" presStyleCnt="0"/>
      <dgm:spPr/>
    </dgm:pt>
    <dgm:pt modelId="{ED067251-CB3B-4807-9B4F-0C0A27FF65F8}" type="pres">
      <dgm:prSet presAssocID="{9F8FBCF4-619B-4DFD-93D0-9054AD8AAE15}" presName="textRect" presStyleLbl="revTx" presStyleIdx="1" presStyleCnt="3">
        <dgm:presLayoutVars>
          <dgm:chMax val="1"/>
          <dgm:chPref val="1"/>
        </dgm:presLayoutVars>
      </dgm:prSet>
      <dgm:spPr/>
    </dgm:pt>
    <dgm:pt modelId="{0DF09CBD-E794-41EF-B63E-9B565174D400}" type="pres">
      <dgm:prSet presAssocID="{15ACA34E-F5EA-40DD-AD9B-A06EB1A5C077}" presName="sibTrans" presStyleCnt="0"/>
      <dgm:spPr/>
    </dgm:pt>
    <dgm:pt modelId="{138D57E2-4D7B-45B9-A839-19D410AFE57C}" type="pres">
      <dgm:prSet presAssocID="{0276D4AB-628B-4F1F-BD61-B3A9C2C380B4}" presName="compNode" presStyleCnt="0"/>
      <dgm:spPr/>
    </dgm:pt>
    <dgm:pt modelId="{AC5A3FE5-F2D1-46D8-893A-53CB43A1B657}" type="pres">
      <dgm:prSet presAssocID="{0276D4AB-628B-4F1F-BD61-B3A9C2C380B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48235F3-7834-487F-8BC6-2120633CD435}" type="pres">
      <dgm:prSet presAssocID="{0276D4AB-628B-4F1F-BD61-B3A9C2C380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385A284C-9600-4541-A9F2-78FC37B58381}" type="pres">
      <dgm:prSet presAssocID="{0276D4AB-628B-4F1F-BD61-B3A9C2C380B4}" presName="spaceRect" presStyleCnt="0"/>
      <dgm:spPr/>
    </dgm:pt>
    <dgm:pt modelId="{B77A94CA-EA85-4088-AD85-62471B0A3056}" type="pres">
      <dgm:prSet presAssocID="{0276D4AB-628B-4F1F-BD61-B3A9C2C380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7A3214-E165-42DB-A262-82BB30586DA0}" srcId="{7C0316CB-C504-434F-83A0-7989ED10B062}" destId="{9388B017-A678-4513-88BD-3F396C671F7D}" srcOrd="0" destOrd="0" parTransId="{F4D73C26-9644-4404-AC80-F3E6B709F8E2}" sibTransId="{8CE0769F-4EEC-406F-B0FA-C4AA842673CE}"/>
    <dgm:cxn modelId="{C359A415-408B-42E1-AE93-3854A54BE5A6}" srcId="{7C0316CB-C504-434F-83A0-7989ED10B062}" destId="{9F8FBCF4-619B-4DFD-93D0-9054AD8AAE15}" srcOrd="1" destOrd="0" parTransId="{1314EDE5-F4E8-4480-A8F9-3C28C1181DA4}" sibTransId="{15ACA34E-F5EA-40DD-AD9B-A06EB1A5C077}"/>
    <dgm:cxn modelId="{9552B344-B38E-4347-867D-BE3A814C5B89}" type="presOf" srcId="{9388B017-A678-4513-88BD-3F396C671F7D}" destId="{3E1EBB8C-E2A4-4AD6-85DA-7F32CB8AB293}" srcOrd="0" destOrd="0" presId="urn:microsoft.com/office/officeart/2018/5/layout/IconLeafLabelList"/>
    <dgm:cxn modelId="{98B4A86A-67A9-41BA-9722-ED8E4FBB00B2}" srcId="{7C0316CB-C504-434F-83A0-7989ED10B062}" destId="{0276D4AB-628B-4F1F-BD61-B3A9C2C380B4}" srcOrd="2" destOrd="0" parTransId="{08B1AF49-BDA6-4242-A984-96BFDD311BD2}" sibTransId="{55C25ECD-06C2-493B-B27F-F348DD16186E}"/>
    <dgm:cxn modelId="{63096587-9384-4EE9-8A23-2AB0A9D40269}" type="presOf" srcId="{9F8FBCF4-619B-4DFD-93D0-9054AD8AAE15}" destId="{ED067251-CB3B-4807-9B4F-0C0A27FF65F8}" srcOrd="0" destOrd="0" presId="urn:microsoft.com/office/officeart/2018/5/layout/IconLeafLabelList"/>
    <dgm:cxn modelId="{AB65B08B-8EF0-4A54-B9BA-E10FE9D77818}" type="presOf" srcId="{7C0316CB-C504-434F-83A0-7989ED10B062}" destId="{26E4ED45-1FC5-48DC-B03C-8C15B9986328}" srcOrd="0" destOrd="0" presId="urn:microsoft.com/office/officeart/2018/5/layout/IconLeafLabelList"/>
    <dgm:cxn modelId="{215668B9-98B3-40D3-AC6B-6FC61B593A0C}" type="presOf" srcId="{0276D4AB-628B-4F1F-BD61-B3A9C2C380B4}" destId="{B77A94CA-EA85-4088-AD85-62471B0A3056}" srcOrd="0" destOrd="0" presId="urn:microsoft.com/office/officeart/2018/5/layout/IconLeafLabelList"/>
    <dgm:cxn modelId="{399879ED-B3F4-46F2-8047-0A16708D897C}" type="presParOf" srcId="{26E4ED45-1FC5-48DC-B03C-8C15B9986328}" destId="{875AEE4A-248D-40C0-8D74-F1D1983F27DF}" srcOrd="0" destOrd="0" presId="urn:microsoft.com/office/officeart/2018/5/layout/IconLeafLabelList"/>
    <dgm:cxn modelId="{7675CC09-6F90-4A60-BCD3-DCAF00A21EA7}" type="presParOf" srcId="{875AEE4A-248D-40C0-8D74-F1D1983F27DF}" destId="{49869A95-4E80-4355-BD92-022D9C69BBC8}" srcOrd="0" destOrd="0" presId="urn:microsoft.com/office/officeart/2018/5/layout/IconLeafLabelList"/>
    <dgm:cxn modelId="{E629AC18-DD74-441C-9E54-0373979C2562}" type="presParOf" srcId="{875AEE4A-248D-40C0-8D74-F1D1983F27DF}" destId="{2E8DD824-8590-4665-A64F-67537672BC10}" srcOrd="1" destOrd="0" presId="urn:microsoft.com/office/officeart/2018/5/layout/IconLeafLabelList"/>
    <dgm:cxn modelId="{86F22646-8E16-4CD0-8382-8C06234363AE}" type="presParOf" srcId="{875AEE4A-248D-40C0-8D74-F1D1983F27DF}" destId="{D49CAF15-AAE1-46D0-869F-C261589B5512}" srcOrd="2" destOrd="0" presId="urn:microsoft.com/office/officeart/2018/5/layout/IconLeafLabelList"/>
    <dgm:cxn modelId="{E06E3A49-13F5-406E-A237-6D21C000B341}" type="presParOf" srcId="{875AEE4A-248D-40C0-8D74-F1D1983F27DF}" destId="{3E1EBB8C-E2A4-4AD6-85DA-7F32CB8AB293}" srcOrd="3" destOrd="0" presId="urn:microsoft.com/office/officeart/2018/5/layout/IconLeafLabelList"/>
    <dgm:cxn modelId="{807DD9A1-B184-4626-A9B0-D97A1B81644E}" type="presParOf" srcId="{26E4ED45-1FC5-48DC-B03C-8C15B9986328}" destId="{788BD276-5E7F-422B-B60F-155BC80B2C33}" srcOrd="1" destOrd="0" presId="urn:microsoft.com/office/officeart/2018/5/layout/IconLeafLabelList"/>
    <dgm:cxn modelId="{6D8DA056-F3D8-423C-94D3-8BD60A45D0EF}" type="presParOf" srcId="{26E4ED45-1FC5-48DC-B03C-8C15B9986328}" destId="{4CDAC584-F580-4F19-AF03-114550F77211}" srcOrd="2" destOrd="0" presId="urn:microsoft.com/office/officeart/2018/5/layout/IconLeafLabelList"/>
    <dgm:cxn modelId="{D97F5ED4-7764-412D-BE20-AD724C937963}" type="presParOf" srcId="{4CDAC584-F580-4F19-AF03-114550F77211}" destId="{2950788C-9DFE-43E7-982D-F75BA0771134}" srcOrd="0" destOrd="0" presId="urn:microsoft.com/office/officeart/2018/5/layout/IconLeafLabelList"/>
    <dgm:cxn modelId="{883C28CD-E7AD-441E-8154-A91575B95B77}" type="presParOf" srcId="{4CDAC584-F580-4F19-AF03-114550F77211}" destId="{FDE16CD4-BDB9-4094-A22E-842268B0A0B1}" srcOrd="1" destOrd="0" presId="urn:microsoft.com/office/officeart/2018/5/layout/IconLeafLabelList"/>
    <dgm:cxn modelId="{C15EE3F1-B306-4F86-9DA7-D5350D01E7F8}" type="presParOf" srcId="{4CDAC584-F580-4F19-AF03-114550F77211}" destId="{21554A3F-4C01-4B1F-904E-393C1B6A79C1}" srcOrd="2" destOrd="0" presId="urn:microsoft.com/office/officeart/2018/5/layout/IconLeafLabelList"/>
    <dgm:cxn modelId="{A69047D4-8C2F-4533-9F2B-6FACB020D224}" type="presParOf" srcId="{4CDAC584-F580-4F19-AF03-114550F77211}" destId="{ED067251-CB3B-4807-9B4F-0C0A27FF65F8}" srcOrd="3" destOrd="0" presId="urn:microsoft.com/office/officeart/2018/5/layout/IconLeafLabelList"/>
    <dgm:cxn modelId="{61FC8352-7CDC-49AA-8A5B-0A03186C3D4A}" type="presParOf" srcId="{26E4ED45-1FC5-48DC-B03C-8C15B9986328}" destId="{0DF09CBD-E794-41EF-B63E-9B565174D400}" srcOrd="3" destOrd="0" presId="urn:microsoft.com/office/officeart/2018/5/layout/IconLeafLabelList"/>
    <dgm:cxn modelId="{3CAE9F1A-C31A-4B49-8BA3-0C96007429B1}" type="presParOf" srcId="{26E4ED45-1FC5-48DC-B03C-8C15B9986328}" destId="{138D57E2-4D7B-45B9-A839-19D410AFE57C}" srcOrd="4" destOrd="0" presId="urn:microsoft.com/office/officeart/2018/5/layout/IconLeafLabelList"/>
    <dgm:cxn modelId="{F4E4CA9B-1158-42E5-9315-D87838DAB5BB}" type="presParOf" srcId="{138D57E2-4D7B-45B9-A839-19D410AFE57C}" destId="{AC5A3FE5-F2D1-46D8-893A-53CB43A1B657}" srcOrd="0" destOrd="0" presId="urn:microsoft.com/office/officeart/2018/5/layout/IconLeafLabelList"/>
    <dgm:cxn modelId="{82F8E677-F606-4560-B486-7FB86AC5C11A}" type="presParOf" srcId="{138D57E2-4D7B-45B9-A839-19D410AFE57C}" destId="{048235F3-7834-487F-8BC6-2120633CD435}" srcOrd="1" destOrd="0" presId="urn:microsoft.com/office/officeart/2018/5/layout/IconLeafLabelList"/>
    <dgm:cxn modelId="{6A8DFC1F-25AA-4100-B760-16F2A995A6AD}" type="presParOf" srcId="{138D57E2-4D7B-45B9-A839-19D410AFE57C}" destId="{385A284C-9600-4541-A9F2-78FC37B58381}" srcOrd="2" destOrd="0" presId="urn:microsoft.com/office/officeart/2018/5/layout/IconLeafLabelList"/>
    <dgm:cxn modelId="{2A6D857D-5627-45C9-B25A-6AABEC71EB0C}" type="presParOf" srcId="{138D57E2-4D7B-45B9-A839-19D410AFE57C}" destId="{B77A94CA-EA85-4088-AD85-62471B0A305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C669FB-A71E-497A-91A3-A38D073AA10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81EC9B-7388-4B96-B503-92A6FAACBDB0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Collecte</a:t>
          </a:r>
          <a:r>
            <a:rPr lang="en-US" dirty="0"/>
            <a:t> des données : </a:t>
          </a:r>
          <a:r>
            <a:rPr lang="en-US" dirty="0" err="1"/>
            <a:t>utilisation</a:t>
          </a:r>
          <a:r>
            <a:rPr lang="en-US" dirty="0"/>
            <a:t> de </a:t>
          </a:r>
          <a:r>
            <a:rPr lang="en-US" dirty="0" err="1"/>
            <a:t>l’API</a:t>
          </a:r>
          <a:r>
            <a:rPr lang="en-US" dirty="0"/>
            <a:t> Rennes Metropole pour le </a:t>
          </a:r>
          <a:r>
            <a:rPr lang="en-US" dirty="0" err="1"/>
            <a:t>nombre</a:t>
          </a:r>
          <a:r>
            <a:rPr lang="en-US" dirty="0"/>
            <a:t> des </a:t>
          </a:r>
          <a:r>
            <a:rPr lang="en-US" dirty="0" err="1"/>
            <a:t>vélos</a:t>
          </a:r>
          <a:r>
            <a:rPr lang="en-US" dirty="0"/>
            <a:t> et utilization du module python “</a:t>
          </a:r>
          <a:r>
            <a:rPr lang="en-US" dirty="0" err="1"/>
            <a:t>meteostat</a:t>
          </a:r>
          <a:r>
            <a:rPr lang="en-US" dirty="0"/>
            <a:t>”  pour </a:t>
          </a:r>
          <a:r>
            <a:rPr lang="en-US" dirty="0" err="1"/>
            <a:t>récupérer</a:t>
          </a:r>
          <a:r>
            <a:rPr lang="en-US" dirty="0"/>
            <a:t> les données sur la </a:t>
          </a:r>
          <a:r>
            <a:rPr lang="en-US" dirty="0" err="1"/>
            <a:t>température</a:t>
          </a:r>
          <a:endParaRPr lang="en-US" dirty="0"/>
        </a:p>
      </dgm:t>
    </dgm:pt>
    <dgm:pt modelId="{84D899EC-12F2-4AEE-995F-92F076014DD6}" type="parTrans" cxnId="{E2485282-8FF0-4E70-A992-66462979F6E6}">
      <dgm:prSet/>
      <dgm:spPr/>
      <dgm:t>
        <a:bodyPr/>
        <a:lstStyle/>
        <a:p>
          <a:endParaRPr lang="en-US"/>
        </a:p>
      </dgm:t>
    </dgm:pt>
    <dgm:pt modelId="{34ABD116-432C-4DF8-878C-A8BDF8BE8007}" type="sibTrans" cxnId="{E2485282-8FF0-4E70-A992-66462979F6E6}">
      <dgm:prSet/>
      <dgm:spPr/>
      <dgm:t>
        <a:bodyPr/>
        <a:lstStyle/>
        <a:p>
          <a:endParaRPr lang="en-US"/>
        </a:p>
      </dgm:t>
    </dgm:pt>
    <dgm:pt modelId="{4DAC82ED-8CE5-44CA-A1A0-78077C142F76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Nettoyage</a:t>
          </a:r>
          <a:r>
            <a:rPr lang="en-US" dirty="0"/>
            <a:t> et exploration </a:t>
          </a:r>
          <a:r>
            <a:rPr lang="en-US" dirty="0" err="1"/>
            <a:t>sommaire</a:t>
          </a:r>
          <a:r>
            <a:rPr lang="en-US" dirty="0"/>
            <a:t> des données sur un notebook </a:t>
          </a:r>
          <a:r>
            <a:rPr lang="en-US" dirty="0" err="1"/>
            <a:t>jupyter</a:t>
          </a:r>
          <a:r>
            <a:rPr lang="en-US" dirty="0"/>
            <a:t> </a:t>
          </a:r>
        </a:p>
        <a:p>
          <a:r>
            <a:rPr lang="en-US" dirty="0"/>
            <a:t>- Importation des données dans PostgreSQL pour agrégation et jointure des tables</a:t>
          </a:r>
        </a:p>
      </dgm:t>
    </dgm:pt>
    <dgm:pt modelId="{EB730CAA-9C71-490C-95C9-140EDEFE0502}" type="parTrans" cxnId="{1DFA0AF9-B678-4E42-AA2F-2A8D29D7D657}">
      <dgm:prSet/>
      <dgm:spPr/>
      <dgm:t>
        <a:bodyPr/>
        <a:lstStyle/>
        <a:p>
          <a:endParaRPr lang="en-US"/>
        </a:p>
      </dgm:t>
    </dgm:pt>
    <dgm:pt modelId="{AFD78958-B715-4D53-BA72-5278B0D123CD}" type="sibTrans" cxnId="{1DFA0AF9-B678-4E42-AA2F-2A8D29D7D657}">
      <dgm:prSet/>
      <dgm:spPr/>
      <dgm:t>
        <a:bodyPr/>
        <a:lstStyle/>
        <a:p>
          <a:endParaRPr lang="en-US"/>
        </a:p>
      </dgm:t>
    </dgm:pt>
    <dgm:pt modelId="{5BCABF6C-C3FC-4D29-A460-52A89F40C785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Visualisation</a:t>
          </a:r>
          <a:r>
            <a:rPr lang="en-US" dirty="0"/>
            <a:t> et creation de </a:t>
          </a:r>
          <a:r>
            <a:rPr lang="en-US" dirty="0" err="1"/>
            <a:t>graphique</a:t>
          </a:r>
          <a:r>
            <a:rPr lang="en-US" dirty="0"/>
            <a:t> et dashboard sur Kibana</a:t>
          </a:r>
        </a:p>
      </dgm:t>
    </dgm:pt>
    <dgm:pt modelId="{96379FA5-FFA0-4510-911A-6DD35B416F7F}" type="parTrans" cxnId="{8940E75B-EEDE-4F67-9B35-2D71B4A0AFB2}">
      <dgm:prSet/>
      <dgm:spPr/>
      <dgm:t>
        <a:bodyPr/>
        <a:lstStyle/>
        <a:p>
          <a:endParaRPr lang="en-US"/>
        </a:p>
      </dgm:t>
    </dgm:pt>
    <dgm:pt modelId="{45DB5095-0A93-45A4-857E-33BA505D4E40}" type="sibTrans" cxnId="{8940E75B-EEDE-4F67-9B35-2D71B4A0AFB2}">
      <dgm:prSet/>
      <dgm:spPr/>
      <dgm:t>
        <a:bodyPr/>
        <a:lstStyle/>
        <a:p>
          <a:endParaRPr lang="en-US"/>
        </a:p>
      </dgm:t>
    </dgm:pt>
    <dgm:pt modelId="{A0167259-5F3A-40F4-99F0-8B733515B146}" type="pres">
      <dgm:prSet presAssocID="{E7C669FB-A71E-497A-91A3-A38D073AA10B}" presName="outerComposite" presStyleCnt="0">
        <dgm:presLayoutVars>
          <dgm:chMax val="5"/>
          <dgm:dir/>
          <dgm:resizeHandles val="exact"/>
        </dgm:presLayoutVars>
      </dgm:prSet>
      <dgm:spPr/>
    </dgm:pt>
    <dgm:pt modelId="{063B7664-B4DA-41CB-AC62-8D8750B26641}" type="pres">
      <dgm:prSet presAssocID="{E7C669FB-A71E-497A-91A3-A38D073AA10B}" presName="dummyMaxCanvas" presStyleCnt="0">
        <dgm:presLayoutVars/>
      </dgm:prSet>
      <dgm:spPr/>
    </dgm:pt>
    <dgm:pt modelId="{212C8ADA-9517-4197-ACF9-38D33EBE513F}" type="pres">
      <dgm:prSet presAssocID="{E7C669FB-A71E-497A-91A3-A38D073AA10B}" presName="ThreeNodes_1" presStyleLbl="node1" presStyleIdx="0" presStyleCnt="3">
        <dgm:presLayoutVars>
          <dgm:bulletEnabled val="1"/>
        </dgm:presLayoutVars>
      </dgm:prSet>
      <dgm:spPr/>
    </dgm:pt>
    <dgm:pt modelId="{EF6CDD46-0147-46B9-8425-B7348949A212}" type="pres">
      <dgm:prSet presAssocID="{E7C669FB-A71E-497A-91A3-A38D073AA10B}" presName="ThreeNodes_2" presStyleLbl="node1" presStyleIdx="1" presStyleCnt="3">
        <dgm:presLayoutVars>
          <dgm:bulletEnabled val="1"/>
        </dgm:presLayoutVars>
      </dgm:prSet>
      <dgm:spPr/>
    </dgm:pt>
    <dgm:pt modelId="{97D7C2CC-AE79-4B32-9412-BC86DE6D3FD0}" type="pres">
      <dgm:prSet presAssocID="{E7C669FB-A71E-497A-91A3-A38D073AA10B}" presName="ThreeNodes_3" presStyleLbl="node1" presStyleIdx="2" presStyleCnt="3">
        <dgm:presLayoutVars>
          <dgm:bulletEnabled val="1"/>
        </dgm:presLayoutVars>
      </dgm:prSet>
      <dgm:spPr/>
    </dgm:pt>
    <dgm:pt modelId="{8DD1DA3A-76E5-47CD-8A8C-67657989F389}" type="pres">
      <dgm:prSet presAssocID="{E7C669FB-A71E-497A-91A3-A38D073AA10B}" presName="ThreeConn_1-2" presStyleLbl="fgAccFollowNode1" presStyleIdx="0" presStyleCnt="2">
        <dgm:presLayoutVars>
          <dgm:bulletEnabled val="1"/>
        </dgm:presLayoutVars>
      </dgm:prSet>
      <dgm:spPr/>
    </dgm:pt>
    <dgm:pt modelId="{4BE0943B-8148-450A-BA90-89B90653D196}" type="pres">
      <dgm:prSet presAssocID="{E7C669FB-A71E-497A-91A3-A38D073AA10B}" presName="ThreeConn_2-3" presStyleLbl="fgAccFollowNode1" presStyleIdx="1" presStyleCnt="2">
        <dgm:presLayoutVars>
          <dgm:bulletEnabled val="1"/>
        </dgm:presLayoutVars>
      </dgm:prSet>
      <dgm:spPr/>
    </dgm:pt>
    <dgm:pt modelId="{ADA9107C-7316-4CD6-95AB-315D184FFD69}" type="pres">
      <dgm:prSet presAssocID="{E7C669FB-A71E-497A-91A3-A38D073AA10B}" presName="ThreeNodes_1_text" presStyleLbl="node1" presStyleIdx="2" presStyleCnt="3">
        <dgm:presLayoutVars>
          <dgm:bulletEnabled val="1"/>
        </dgm:presLayoutVars>
      </dgm:prSet>
      <dgm:spPr/>
    </dgm:pt>
    <dgm:pt modelId="{0A3D1562-6DB4-4CBF-B53A-8EE13FAE0758}" type="pres">
      <dgm:prSet presAssocID="{E7C669FB-A71E-497A-91A3-A38D073AA10B}" presName="ThreeNodes_2_text" presStyleLbl="node1" presStyleIdx="2" presStyleCnt="3">
        <dgm:presLayoutVars>
          <dgm:bulletEnabled val="1"/>
        </dgm:presLayoutVars>
      </dgm:prSet>
      <dgm:spPr/>
    </dgm:pt>
    <dgm:pt modelId="{F612C29D-2CDF-4980-A498-81008B802101}" type="pres">
      <dgm:prSet presAssocID="{E7C669FB-A71E-497A-91A3-A38D073AA10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AF71805-D038-4454-A3FC-8336404085EF}" type="presOf" srcId="{34ABD116-432C-4DF8-878C-A8BDF8BE8007}" destId="{8DD1DA3A-76E5-47CD-8A8C-67657989F389}" srcOrd="0" destOrd="0" presId="urn:microsoft.com/office/officeart/2005/8/layout/vProcess5"/>
    <dgm:cxn modelId="{CDF86D1C-9FFE-4D09-ACD2-0C6F82D50067}" type="presOf" srcId="{E7C669FB-A71E-497A-91A3-A38D073AA10B}" destId="{A0167259-5F3A-40F4-99F0-8B733515B146}" srcOrd="0" destOrd="0" presId="urn:microsoft.com/office/officeart/2005/8/layout/vProcess5"/>
    <dgm:cxn modelId="{8940E75B-EEDE-4F67-9B35-2D71B4A0AFB2}" srcId="{E7C669FB-A71E-497A-91A3-A38D073AA10B}" destId="{5BCABF6C-C3FC-4D29-A460-52A89F40C785}" srcOrd="2" destOrd="0" parTransId="{96379FA5-FFA0-4510-911A-6DD35B416F7F}" sibTransId="{45DB5095-0A93-45A4-857E-33BA505D4E40}"/>
    <dgm:cxn modelId="{720EF644-7381-41F4-9241-FE1BC4E4CAD4}" type="presOf" srcId="{4DAC82ED-8CE5-44CA-A1A0-78077C142F76}" destId="{EF6CDD46-0147-46B9-8425-B7348949A212}" srcOrd="0" destOrd="0" presId="urn:microsoft.com/office/officeart/2005/8/layout/vProcess5"/>
    <dgm:cxn modelId="{1AA55748-49AA-42A5-BE76-CB5FA9FE70CC}" type="presOf" srcId="{5BCABF6C-C3FC-4D29-A460-52A89F40C785}" destId="{F612C29D-2CDF-4980-A498-81008B802101}" srcOrd="1" destOrd="0" presId="urn:microsoft.com/office/officeart/2005/8/layout/vProcess5"/>
    <dgm:cxn modelId="{E2485282-8FF0-4E70-A992-66462979F6E6}" srcId="{E7C669FB-A71E-497A-91A3-A38D073AA10B}" destId="{6C81EC9B-7388-4B96-B503-92A6FAACBDB0}" srcOrd="0" destOrd="0" parTransId="{84D899EC-12F2-4AEE-995F-92F076014DD6}" sibTransId="{34ABD116-432C-4DF8-878C-A8BDF8BE8007}"/>
    <dgm:cxn modelId="{FB549CB2-3742-4A6C-B9EB-DA20A476EFCE}" type="presOf" srcId="{AFD78958-B715-4D53-BA72-5278B0D123CD}" destId="{4BE0943B-8148-450A-BA90-89B90653D196}" srcOrd="0" destOrd="0" presId="urn:microsoft.com/office/officeart/2005/8/layout/vProcess5"/>
    <dgm:cxn modelId="{AE4D05BD-FBE1-40F8-8FF9-BA5016FCEA51}" type="presOf" srcId="{6C81EC9B-7388-4B96-B503-92A6FAACBDB0}" destId="{ADA9107C-7316-4CD6-95AB-315D184FFD69}" srcOrd="1" destOrd="0" presId="urn:microsoft.com/office/officeart/2005/8/layout/vProcess5"/>
    <dgm:cxn modelId="{439114C7-9994-4C87-A94B-06B7E5039522}" type="presOf" srcId="{5BCABF6C-C3FC-4D29-A460-52A89F40C785}" destId="{97D7C2CC-AE79-4B32-9412-BC86DE6D3FD0}" srcOrd="0" destOrd="0" presId="urn:microsoft.com/office/officeart/2005/8/layout/vProcess5"/>
    <dgm:cxn modelId="{E80FADCB-BA5D-498A-AB81-D6132D83A221}" type="presOf" srcId="{4DAC82ED-8CE5-44CA-A1A0-78077C142F76}" destId="{0A3D1562-6DB4-4CBF-B53A-8EE13FAE0758}" srcOrd="1" destOrd="0" presId="urn:microsoft.com/office/officeart/2005/8/layout/vProcess5"/>
    <dgm:cxn modelId="{61E8CCDB-C542-4431-9A08-190AB90B231C}" type="presOf" srcId="{6C81EC9B-7388-4B96-B503-92A6FAACBDB0}" destId="{212C8ADA-9517-4197-ACF9-38D33EBE513F}" srcOrd="0" destOrd="0" presId="urn:microsoft.com/office/officeart/2005/8/layout/vProcess5"/>
    <dgm:cxn modelId="{1DFA0AF9-B678-4E42-AA2F-2A8D29D7D657}" srcId="{E7C669FB-A71E-497A-91A3-A38D073AA10B}" destId="{4DAC82ED-8CE5-44CA-A1A0-78077C142F76}" srcOrd="1" destOrd="0" parTransId="{EB730CAA-9C71-490C-95C9-140EDEFE0502}" sibTransId="{AFD78958-B715-4D53-BA72-5278B0D123CD}"/>
    <dgm:cxn modelId="{C5D4A619-26F7-432A-8D4E-76C44F96EF14}" type="presParOf" srcId="{A0167259-5F3A-40F4-99F0-8B733515B146}" destId="{063B7664-B4DA-41CB-AC62-8D8750B26641}" srcOrd="0" destOrd="0" presId="urn:microsoft.com/office/officeart/2005/8/layout/vProcess5"/>
    <dgm:cxn modelId="{7A6DE4D5-B36C-48BC-908E-D2223A7F13F1}" type="presParOf" srcId="{A0167259-5F3A-40F4-99F0-8B733515B146}" destId="{212C8ADA-9517-4197-ACF9-38D33EBE513F}" srcOrd="1" destOrd="0" presId="urn:microsoft.com/office/officeart/2005/8/layout/vProcess5"/>
    <dgm:cxn modelId="{E53D8C4A-E0C9-492B-8658-0ACCD83E0C32}" type="presParOf" srcId="{A0167259-5F3A-40F4-99F0-8B733515B146}" destId="{EF6CDD46-0147-46B9-8425-B7348949A212}" srcOrd="2" destOrd="0" presId="urn:microsoft.com/office/officeart/2005/8/layout/vProcess5"/>
    <dgm:cxn modelId="{E2C684FA-B318-4865-85FC-5C9A1BAA14B1}" type="presParOf" srcId="{A0167259-5F3A-40F4-99F0-8B733515B146}" destId="{97D7C2CC-AE79-4B32-9412-BC86DE6D3FD0}" srcOrd="3" destOrd="0" presId="urn:microsoft.com/office/officeart/2005/8/layout/vProcess5"/>
    <dgm:cxn modelId="{1BB3A9B8-F2CF-417E-A986-5CFF15E8BA46}" type="presParOf" srcId="{A0167259-5F3A-40F4-99F0-8B733515B146}" destId="{8DD1DA3A-76E5-47CD-8A8C-67657989F389}" srcOrd="4" destOrd="0" presId="urn:microsoft.com/office/officeart/2005/8/layout/vProcess5"/>
    <dgm:cxn modelId="{95816533-75B4-4C1F-BD32-4E167B487EC8}" type="presParOf" srcId="{A0167259-5F3A-40F4-99F0-8B733515B146}" destId="{4BE0943B-8148-450A-BA90-89B90653D196}" srcOrd="5" destOrd="0" presId="urn:microsoft.com/office/officeart/2005/8/layout/vProcess5"/>
    <dgm:cxn modelId="{C090830A-C3AB-46DB-9C55-3AC71DECBE94}" type="presParOf" srcId="{A0167259-5F3A-40F4-99F0-8B733515B146}" destId="{ADA9107C-7316-4CD6-95AB-315D184FFD69}" srcOrd="6" destOrd="0" presId="urn:microsoft.com/office/officeart/2005/8/layout/vProcess5"/>
    <dgm:cxn modelId="{A78D1882-CC7E-4F1C-9057-54D2CA9B3EDB}" type="presParOf" srcId="{A0167259-5F3A-40F4-99F0-8B733515B146}" destId="{0A3D1562-6DB4-4CBF-B53A-8EE13FAE0758}" srcOrd="7" destOrd="0" presId="urn:microsoft.com/office/officeart/2005/8/layout/vProcess5"/>
    <dgm:cxn modelId="{205D1321-2588-4720-9A81-2258742E90CD}" type="presParOf" srcId="{A0167259-5F3A-40F4-99F0-8B733515B146}" destId="{F612C29D-2CDF-4980-A498-81008B80210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C669FB-A71E-497A-91A3-A38D073AA1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AC82ED-8CE5-44CA-A1A0-78077C142F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Nettoyage et exploration sommaire des données sur un notebook jupyter </a:t>
          </a:r>
          <a:endParaRPr lang="en-US" dirty="0"/>
        </a:p>
      </dgm:t>
    </dgm:pt>
    <dgm:pt modelId="{EB730CAA-9C71-490C-95C9-140EDEFE0502}" type="parTrans" cxnId="{1DFA0AF9-B678-4E42-AA2F-2A8D29D7D657}">
      <dgm:prSet/>
      <dgm:spPr/>
      <dgm:t>
        <a:bodyPr/>
        <a:lstStyle/>
        <a:p>
          <a:endParaRPr lang="en-US"/>
        </a:p>
      </dgm:t>
    </dgm:pt>
    <dgm:pt modelId="{AFD78958-B715-4D53-BA72-5278B0D123CD}" type="sibTrans" cxnId="{1DFA0AF9-B678-4E42-AA2F-2A8D29D7D6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02AB7F-3BF0-4775-B826-CF4F0764A0CE}" type="pres">
      <dgm:prSet presAssocID="{E7C669FB-A71E-497A-91A3-A38D073AA10B}" presName="linear" presStyleCnt="0">
        <dgm:presLayoutVars>
          <dgm:animLvl val="lvl"/>
          <dgm:resizeHandles val="exact"/>
        </dgm:presLayoutVars>
      </dgm:prSet>
      <dgm:spPr/>
    </dgm:pt>
    <dgm:pt modelId="{BD1B6635-FD1E-4F0D-BD7A-5A6129379282}" type="pres">
      <dgm:prSet presAssocID="{4DAC82ED-8CE5-44CA-A1A0-78077C142F7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F199858-03A2-4084-9109-210B477AE355}" type="presOf" srcId="{4DAC82ED-8CE5-44CA-A1A0-78077C142F76}" destId="{BD1B6635-FD1E-4F0D-BD7A-5A6129379282}" srcOrd="0" destOrd="0" presId="urn:microsoft.com/office/officeart/2005/8/layout/vList2"/>
    <dgm:cxn modelId="{E18670C1-1888-4943-AC32-D924C2BB49CA}" type="presOf" srcId="{E7C669FB-A71E-497A-91A3-A38D073AA10B}" destId="{4402AB7F-3BF0-4775-B826-CF4F0764A0CE}" srcOrd="0" destOrd="0" presId="urn:microsoft.com/office/officeart/2005/8/layout/vList2"/>
    <dgm:cxn modelId="{1DFA0AF9-B678-4E42-AA2F-2A8D29D7D657}" srcId="{E7C669FB-A71E-497A-91A3-A38D073AA10B}" destId="{4DAC82ED-8CE5-44CA-A1A0-78077C142F76}" srcOrd="0" destOrd="0" parTransId="{EB730CAA-9C71-490C-95C9-140EDEFE0502}" sibTransId="{AFD78958-B715-4D53-BA72-5278B0D123CD}"/>
    <dgm:cxn modelId="{2AFB58A8-0E5B-4CE2-8E8A-E133C1989ACC}" type="presParOf" srcId="{4402AB7F-3BF0-4775-B826-CF4F0764A0CE}" destId="{BD1B6635-FD1E-4F0D-BD7A-5A61293792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C669FB-A71E-497A-91A3-A38D073AA1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AC82ED-8CE5-44CA-A1A0-78077C142F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dirty="0" err="1"/>
            <a:t>Nettoyage</a:t>
          </a:r>
          <a:r>
            <a:rPr lang="en-US" dirty="0"/>
            <a:t> et exploration </a:t>
          </a:r>
          <a:r>
            <a:rPr lang="en-US" dirty="0" err="1"/>
            <a:t>sommaire</a:t>
          </a:r>
          <a:r>
            <a:rPr lang="en-US" dirty="0"/>
            <a:t> des données sur un notebook </a:t>
          </a:r>
          <a:r>
            <a:rPr lang="en-US" dirty="0" err="1"/>
            <a:t>jupyter</a:t>
          </a:r>
          <a:r>
            <a:rPr lang="en-US" dirty="0"/>
            <a:t> </a:t>
          </a:r>
        </a:p>
      </dgm:t>
    </dgm:pt>
    <dgm:pt modelId="{EB730CAA-9C71-490C-95C9-140EDEFE0502}" type="parTrans" cxnId="{1DFA0AF9-B678-4E42-AA2F-2A8D29D7D657}">
      <dgm:prSet/>
      <dgm:spPr/>
      <dgm:t>
        <a:bodyPr/>
        <a:lstStyle/>
        <a:p>
          <a:endParaRPr lang="en-US"/>
        </a:p>
      </dgm:t>
    </dgm:pt>
    <dgm:pt modelId="{AFD78958-B715-4D53-BA72-5278B0D123CD}" type="sibTrans" cxnId="{1DFA0AF9-B678-4E42-AA2F-2A8D29D7D6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02AB7F-3BF0-4775-B826-CF4F0764A0CE}" type="pres">
      <dgm:prSet presAssocID="{E7C669FB-A71E-497A-91A3-A38D073AA10B}" presName="linear" presStyleCnt="0">
        <dgm:presLayoutVars>
          <dgm:animLvl val="lvl"/>
          <dgm:resizeHandles val="exact"/>
        </dgm:presLayoutVars>
      </dgm:prSet>
      <dgm:spPr/>
    </dgm:pt>
    <dgm:pt modelId="{BD1B6635-FD1E-4F0D-BD7A-5A6129379282}" type="pres">
      <dgm:prSet presAssocID="{4DAC82ED-8CE5-44CA-A1A0-78077C142F7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F5DFA2E-4C28-4468-97C5-66BE159C563A}" type="presOf" srcId="{E7C669FB-A71E-497A-91A3-A38D073AA10B}" destId="{4402AB7F-3BF0-4775-B826-CF4F0764A0CE}" srcOrd="0" destOrd="0" presId="urn:microsoft.com/office/officeart/2005/8/layout/vList2"/>
    <dgm:cxn modelId="{B5E954AD-F4FF-48FB-B702-B4D316EB45D2}" type="presOf" srcId="{4DAC82ED-8CE5-44CA-A1A0-78077C142F76}" destId="{BD1B6635-FD1E-4F0D-BD7A-5A6129379282}" srcOrd="0" destOrd="0" presId="urn:microsoft.com/office/officeart/2005/8/layout/vList2"/>
    <dgm:cxn modelId="{1DFA0AF9-B678-4E42-AA2F-2A8D29D7D657}" srcId="{E7C669FB-A71E-497A-91A3-A38D073AA10B}" destId="{4DAC82ED-8CE5-44CA-A1A0-78077C142F76}" srcOrd="0" destOrd="0" parTransId="{EB730CAA-9C71-490C-95C9-140EDEFE0502}" sibTransId="{AFD78958-B715-4D53-BA72-5278B0D123CD}"/>
    <dgm:cxn modelId="{200545B7-7E83-42C0-A3F9-D9E9D0B9375A}" type="presParOf" srcId="{4402AB7F-3BF0-4775-B826-CF4F0764A0CE}" destId="{BD1B6635-FD1E-4F0D-BD7A-5A61293792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C669FB-A71E-497A-91A3-A38D073AA1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AC82ED-8CE5-44CA-A1A0-78077C142F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Tables chargés dans SQL</a:t>
          </a:r>
        </a:p>
      </dgm:t>
    </dgm:pt>
    <dgm:pt modelId="{EB730CAA-9C71-490C-95C9-140EDEFE0502}" type="parTrans" cxnId="{1DFA0AF9-B678-4E42-AA2F-2A8D29D7D657}">
      <dgm:prSet/>
      <dgm:spPr/>
      <dgm:t>
        <a:bodyPr/>
        <a:lstStyle/>
        <a:p>
          <a:endParaRPr lang="en-US"/>
        </a:p>
      </dgm:t>
    </dgm:pt>
    <dgm:pt modelId="{AFD78958-B715-4D53-BA72-5278B0D123CD}" type="sibTrans" cxnId="{1DFA0AF9-B678-4E42-AA2F-2A8D29D7D6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02AB7F-3BF0-4775-B826-CF4F0764A0CE}" type="pres">
      <dgm:prSet presAssocID="{E7C669FB-A71E-497A-91A3-A38D073AA10B}" presName="linear" presStyleCnt="0">
        <dgm:presLayoutVars>
          <dgm:animLvl val="lvl"/>
          <dgm:resizeHandles val="exact"/>
        </dgm:presLayoutVars>
      </dgm:prSet>
      <dgm:spPr/>
    </dgm:pt>
    <dgm:pt modelId="{BD1B6635-FD1E-4F0D-BD7A-5A6129379282}" type="pres">
      <dgm:prSet presAssocID="{4DAC82ED-8CE5-44CA-A1A0-78077C142F76}" presName="parentText" presStyleLbl="node1" presStyleIdx="0" presStyleCnt="1" custScaleX="88639" custScaleY="52393">
        <dgm:presLayoutVars>
          <dgm:chMax val="0"/>
          <dgm:bulletEnabled val="1"/>
        </dgm:presLayoutVars>
      </dgm:prSet>
      <dgm:spPr/>
    </dgm:pt>
  </dgm:ptLst>
  <dgm:cxnLst>
    <dgm:cxn modelId="{4F5DFA2E-4C28-4468-97C5-66BE159C563A}" type="presOf" srcId="{E7C669FB-A71E-497A-91A3-A38D073AA10B}" destId="{4402AB7F-3BF0-4775-B826-CF4F0764A0CE}" srcOrd="0" destOrd="0" presId="urn:microsoft.com/office/officeart/2005/8/layout/vList2"/>
    <dgm:cxn modelId="{B5E954AD-F4FF-48FB-B702-B4D316EB45D2}" type="presOf" srcId="{4DAC82ED-8CE5-44CA-A1A0-78077C142F76}" destId="{BD1B6635-FD1E-4F0D-BD7A-5A6129379282}" srcOrd="0" destOrd="0" presId="urn:microsoft.com/office/officeart/2005/8/layout/vList2"/>
    <dgm:cxn modelId="{1DFA0AF9-B678-4E42-AA2F-2A8D29D7D657}" srcId="{E7C669FB-A71E-497A-91A3-A38D073AA10B}" destId="{4DAC82ED-8CE5-44CA-A1A0-78077C142F76}" srcOrd="0" destOrd="0" parTransId="{EB730CAA-9C71-490C-95C9-140EDEFE0502}" sibTransId="{AFD78958-B715-4D53-BA72-5278B0D123CD}"/>
    <dgm:cxn modelId="{200545B7-7E83-42C0-A3F9-D9E9D0B9375A}" type="presParOf" srcId="{4402AB7F-3BF0-4775-B826-CF4F0764A0CE}" destId="{BD1B6635-FD1E-4F0D-BD7A-5A61293792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C669FB-A71E-497A-91A3-A38D073AA1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AC82ED-8CE5-44CA-A1A0-78077C142F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Aggregation des données </a:t>
          </a:r>
          <a:r>
            <a:rPr lang="en-US" dirty="0" err="1"/>
            <a:t>vélos</a:t>
          </a:r>
          <a:r>
            <a:rPr lang="en-US" dirty="0"/>
            <a:t> par date </a:t>
          </a:r>
          <a:r>
            <a:rPr lang="en-US" dirty="0" err="1"/>
            <a:t>puis</a:t>
          </a:r>
          <a:r>
            <a:rPr lang="en-US" dirty="0"/>
            <a:t> jointure avec la table </a:t>
          </a:r>
          <a:r>
            <a:rPr lang="en-US" dirty="0" err="1"/>
            <a:t>météo</a:t>
          </a:r>
          <a:r>
            <a:rPr lang="en-US" dirty="0"/>
            <a:t> sur les dates</a:t>
          </a:r>
        </a:p>
      </dgm:t>
    </dgm:pt>
    <dgm:pt modelId="{EB730CAA-9C71-490C-95C9-140EDEFE0502}" type="parTrans" cxnId="{1DFA0AF9-B678-4E42-AA2F-2A8D29D7D657}">
      <dgm:prSet/>
      <dgm:spPr/>
      <dgm:t>
        <a:bodyPr/>
        <a:lstStyle/>
        <a:p>
          <a:endParaRPr lang="en-US"/>
        </a:p>
      </dgm:t>
    </dgm:pt>
    <dgm:pt modelId="{AFD78958-B715-4D53-BA72-5278B0D123CD}" type="sibTrans" cxnId="{1DFA0AF9-B678-4E42-AA2F-2A8D29D7D6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02AB7F-3BF0-4775-B826-CF4F0764A0CE}" type="pres">
      <dgm:prSet presAssocID="{E7C669FB-A71E-497A-91A3-A38D073AA10B}" presName="linear" presStyleCnt="0">
        <dgm:presLayoutVars>
          <dgm:animLvl val="lvl"/>
          <dgm:resizeHandles val="exact"/>
        </dgm:presLayoutVars>
      </dgm:prSet>
      <dgm:spPr/>
    </dgm:pt>
    <dgm:pt modelId="{BD1B6635-FD1E-4F0D-BD7A-5A6129379282}" type="pres">
      <dgm:prSet presAssocID="{4DAC82ED-8CE5-44CA-A1A0-78077C142F76}" presName="parentText" presStyleLbl="node1" presStyleIdx="0" presStyleCnt="1" custScaleX="88639" custScaleY="52393">
        <dgm:presLayoutVars>
          <dgm:chMax val="0"/>
          <dgm:bulletEnabled val="1"/>
        </dgm:presLayoutVars>
      </dgm:prSet>
      <dgm:spPr/>
    </dgm:pt>
  </dgm:ptLst>
  <dgm:cxnLst>
    <dgm:cxn modelId="{4F5DFA2E-4C28-4468-97C5-66BE159C563A}" type="presOf" srcId="{E7C669FB-A71E-497A-91A3-A38D073AA10B}" destId="{4402AB7F-3BF0-4775-B826-CF4F0764A0CE}" srcOrd="0" destOrd="0" presId="urn:microsoft.com/office/officeart/2005/8/layout/vList2"/>
    <dgm:cxn modelId="{B5E954AD-F4FF-48FB-B702-B4D316EB45D2}" type="presOf" srcId="{4DAC82ED-8CE5-44CA-A1A0-78077C142F76}" destId="{BD1B6635-FD1E-4F0D-BD7A-5A6129379282}" srcOrd="0" destOrd="0" presId="urn:microsoft.com/office/officeart/2005/8/layout/vList2"/>
    <dgm:cxn modelId="{1DFA0AF9-B678-4E42-AA2F-2A8D29D7D657}" srcId="{E7C669FB-A71E-497A-91A3-A38D073AA10B}" destId="{4DAC82ED-8CE5-44CA-A1A0-78077C142F76}" srcOrd="0" destOrd="0" parTransId="{EB730CAA-9C71-490C-95C9-140EDEFE0502}" sibTransId="{AFD78958-B715-4D53-BA72-5278B0D123CD}"/>
    <dgm:cxn modelId="{200545B7-7E83-42C0-A3F9-D9E9D0B9375A}" type="presParOf" srcId="{4402AB7F-3BF0-4775-B826-CF4F0764A0CE}" destId="{BD1B6635-FD1E-4F0D-BD7A-5A61293792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69A95-4E80-4355-BD92-022D9C69BBC8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DD824-8590-4665-A64F-67537672BC10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EBB8C-E2A4-4AD6-85DA-7F32CB8AB293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- </a:t>
          </a:r>
          <a:r>
            <a:rPr lang="en-US" sz="1200" kern="1200" dirty="0" err="1"/>
            <a:t>Pourquoi</a:t>
          </a:r>
          <a:r>
            <a:rPr lang="en-US" sz="1200" kern="1200" dirty="0"/>
            <a:t> </a:t>
          </a:r>
          <a:r>
            <a:rPr lang="en-US" sz="1200" kern="1200" dirty="0" err="1"/>
            <a:t>analyser</a:t>
          </a:r>
          <a:r>
            <a:rPr lang="en-US" sz="1200" kern="1200" dirty="0"/>
            <a:t> </a:t>
          </a:r>
          <a:r>
            <a:rPr lang="en-US" sz="1200" kern="1200" dirty="0" err="1"/>
            <a:t>l'impact</a:t>
          </a:r>
          <a:r>
            <a:rPr lang="en-US" sz="1200" kern="1200" dirty="0"/>
            <a:t> des </a:t>
          </a:r>
          <a:r>
            <a:rPr lang="en-US" sz="1200" kern="1200" dirty="0" err="1"/>
            <a:t>facteurs</a:t>
          </a:r>
          <a:r>
            <a:rPr lang="en-US" sz="1200" kern="1200" dirty="0"/>
            <a:t> externes sur la </a:t>
          </a:r>
          <a:r>
            <a:rPr lang="en-US" sz="1200" kern="1200" dirty="0" err="1"/>
            <a:t>mobilité</a:t>
          </a:r>
          <a:r>
            <a:rPr lang="en-US" sz="1200" kern="1200" dirty="0"/>
            <a:t> ?</a:t>
          </a:r>
        </a:p>
      </dsp:txBody>
      <dsp:txXfrm>
        <a:off x="46529" y="2703902"/>
        <a:ext cx="2418750" cy="720000"/>
      </dsp:txXfrm>
    </dsp:sp>
    <dsp:sp modelId="{2950788C-9DFE-43E7-982D-F75BA0771134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16CD4-BDB9-4094-A22E-842268B0A0B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67251-CB3B-4807-9B4F-0C0A27FF65F8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- </a:t>
          </a:r>
          <a:r>
            <a:rPr lang="en-US" sz="1200" kern="1200" dirty="0" err="1"/>
            <a:t>Exemples</a:t>
          </a:r>
          <a:r>
            <a:rPr lang="en-US" sz="1200" kern="1200" dirty="0"/>
            <a:t> de </a:t>
          </a:r>
          <a:r>
            <a:rPr lang="en-US" sz="1200" kern="1200" dirty="0" err="1"/>
            <a:t>facteurs</a:t>
          </a:r>
          <a:r>
            <a:rPr lang="en-US" sz="1200" kern="1200" dirty="0"/>
            <a:t> </a:t>
          </a:r>
          <a:r>
            <a:rPr lang="en-US" sz="1200" kern="1200" dirty="0" err="1"/>
            <a:t>étudiés</a:t>
          </a:r>
          <a:r>
            <a:rPr lang="en-US" sz="1200" kern="1200" dirty="0"/>
            <a:t> : </a:t>
          </a:r>
          <a:r>
            <a:rPr lang="en-US" sz="1200" kern="1200" dirty="0" err="1"/>
            <a:t>météo</a:t>
          </a:r>
          <a:r>
            <a:rPr lang="en-US" sz="1200" kern="1200" dirty="0"/>
            <a:t>, </a:t>
          </a:r>
          <a:r>
            <a:rPr lang="en-US" sz="1200" kern="1200" dirty="0" err="1"/>
            <a:t>événements</a:t>
          </a:r>
          <a:r>
            <a:rPr lang="en-US" sz="1200" kern="1200" dirty="0"/>
            <a:t> publics, fermetures de routes</a:t>
          </a:r>
        </a:p>
      </dsp:txBody>
      <dsp:txXfrm>
        <a:off x="2888560" y="2703902"/>
        <a:ext cx="2418750" cy="720000"/>
      </dsp:txXfrm>
    </dsp:sp>
    <dsp:sp modelId="{AC5A3FE5-F2D1-46D8-893A-53CB43A1B657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235F3-7834-487F-8BC6-2120633CD435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94CA-EA85-4088-AD85-62471B0A3056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- Importance pour la gestion de la </a:t>
          </a:r>
          <a:r>
            <a:rPr lang="en-US" sz="1200" kern="1200" dirty="0" err="1"/>
            <a:t>mobilité</a:t>
          </a:r>
          <a:r>
            <a:rPr lang="en-US" sz="1200" kern="1200" dirty="0"/>
            <a:t> </a:t>
          </a:r>
          <a:r>
            <a:rPr lang="en-US" sz="1200" kern="1200" dirty="0" err="1"/>
            <a:t>urbaine</a:t>
          </a:r>
          <a:endParaRPr lang="en-US" sz="1200" kern="1200" dirty="0"/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C8ADA-9517-4197-ACF9-38D33EBE513F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Collecte</a:t>
          </a:r>
          <a:r>
            <a:rPr lang="en-US" sz="1700" kern="1200" dirty="0"/>
            <a:t> des données : </a:t>
          </a:r>
          <a:r>
            <a:rPr lang="en-US" sz="1700" kern="1200" dirty="0" err="1"/>
            <a:t>utilisation</a:t>
          </a:r>
          <a:r>
            <a:rPr lang="en-US" sz="1700" kern="1200" dirty="0"/>
            <a:t> de </a:t>
          </a:r>
          <a:r>
            <a:rPr lang="en-US" sz="1700" kern="1200" dirty="0" err="1"/>
            <a:t>l’API</a:t>
          </a:r>
          <a:r>
            <a:rPr lang="en-US" sz="1700" kern="1200" dirty="0"/>
            <a:t> Rennes Metropole pour le </a:t>
          </a:r>
          <a:r>
            <a:rPr lang="en-US" sz="1700" kern="1200" dirty="0" err="1"/>
            <a:t>nombre</a:t>
          </a:r>
          <a:r>
            <a:rPr lang="en-US" sz="1700" kern="1200" dirty="0"/>
            <a:t> des </a:t>
          </a:r>
          <a:r>
            <a:rPr lang="en-US" sz="1700" kern="1200" dirty="0" err="1"/>
            <a:t>vélos</a:t>
          </a:r>
          <a:r>
            <a:rPr lang="en-US" sz="1700" kern="1200" dirty="0"/>
            <a:t> et utilization du module python “</a:t>
          </a:r>
          <a:r>
            <a:rPr lang="en-US" sz="1700" kern="1200" dirty="0" err="1"/>
            <a:t>meteostat</a:t>
          </a:r>
          <a:r>
            <a:rPr lang="en-US" sz="1700" kern="1200" dirty="0"/>
            <a:t>”  pour </a:t>
          </a:r>
          <a:r>
            <a:rPr lang="en-US" sz="1700" kern="1200" dirty="0" err="1"/>
            <a:t>récupérer</a:t>
          </a:r>
          <a:r>
            <a:rPr lang="en-US" sz="1700" kern="1200" dirty="0"/>
            <a:t> les données sur la </a:t>
          </a:r>
          <a:r>
            <a:rPr lang="en-US" sz="1700" kern="1200" dirty="0" err="1"/>
            <a:t>température</a:t>
          </a:r>
          <a:endParaRPr lang="en-US" sz="1700" kern="1200" dirty="0"/>
        </a:p>
      </dsp:txBody>
      <dsp:txXfrm>
        <a:off x="36841" y="36841"/>
        <a:ext cx="5609181" cy="1184159"/>
      </dsp:txXfrm>
    </dsp:sp>
    <dsp:sp modelId="{EF6CDD46-0147-46B9-8425-B7348949A212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Nettoyage</a:t>
          </a:r>
          <a:r>
            <a:rPr lang="en-US" sz="1700" kern="1200" dirty="0"/>
            <a:t> et exploration </a:t>
          </a:r>
          <a:r>
            <a:rPr lang="en-US" sz="1700" kern="1200" dirty="0" err="1"/>
            <a:t>sommaire</a:t>
          </a:r>
          <a:r>
            <a:rPr lang="en-US" sz="1700" kern="1200" dirty="0"/>
            <a:t> des données sur un notebook </a:t>
          </a:r>
          <a:r>
            <a:rPr lang="en-US" sz="1700" kern="1200" dirty="0" err="1"/>
            <a:t>jupyter</a:t>
          </a:r>
          <a:r>
            <a:rPr lang="en-US" sz="1700" kern="1200" dirty="0"/>
            <a:t>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Importation des données dans PostgreSQL pour agrégation et jointure des tables</a:t>
          </a:r>
        </a:p>
      </dsp:txBody>
      <dsp:txXfrm>
        <a:off x="651531" y="1504322"/>
        <a:ext cx="5460521" cy="1184159"/>
      </dsp:txXfrm>
    </dsp:sp>
    <dsp:sp modelId="{97D7C2CC-AE79-4B32-9412-BC86DE6D3FD0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Visualisation</a:t>
          </a:r>
          <a:r>
            <a:rPr lang="en-US" sz="1700" kern="1200" dirty="0"/>
            <a:t> et creation de </a:t>
          </a:r>
          <a:r>
            <a:rPr lang="en-US" sz="1700" kern="1200" dirty="0" err="1"/>
            <a:t>graphique</a:t>
          </a:r>
          <a:r>
            <a:rPr lang="en-US" sz="1700" kern="1200" dirty="0"/>
            <a:t> et dashboard sur Kibana</a:t>
          </a:r>
        </a:p>
      </dsp:txBody>
      <dsp:txXfrm>
        <a:off x="1266221" y="2971804"/>
        <a:ext cx="5460521" cy="1184159"/>
      </dsp:txXfrm>
    </dsp:sp>
    <dsp:sp modelId="{8DD1DA3A-76E5-47CD-8A8C-67657989F389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4BE0943B-8148-450A-BA90-89B90653D196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B6635-FD1E-4F0D-BD7A-5A6129379282}">
      <dsp:nvSpPr>
        <dsp:cNvPr id="0" name=""/>
        <dsp:cNvSpPr/>
      </dsp:nvSpPr>
      <dsp:spPr>
        <a:xfrm>
          <a:off x="0" y="19391"/>
          <a:ext cx="7900416" cy="1082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Nettoyage et exploration sommaire des données sur un notebook jupyter </a:t>
          </a:r>
          <a:endParaRPr lang="en-US" sz="2500" kern="1200" dirty="0"/>
        </a:p>
      </dsp:txBody>
      <dsp:txXfrm>
        <a:off x="52831" y="72222"/>
        <a:ext cx="7794754" cy="9765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B6635-FD1E-4F0D-BD7A-5A6129379282}">
      <dsp:nvSpPr>
        <dsp:cNvPr id="0" name=""/>
        <dsp:cNvSpPr/>
      </dsp:nvSpPr>
      <dsp:spPr>
        <a:xfrm>
          <a:off x="0" y="19391"/>
          <a:ext cx="7900416" cy="1082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</a:t>
          </a:r>
          <a:r>
            <a:rPr lang="en-US" sz="2500" kern="1200" dirty="0" err="1"/>
            <a:t>Nettoyage</a:t>
          </a:r>
          <a:r>
            <a:rPr lang="en-US" sz="2500" kern="1200" dirty="0"/>
            <a:t> et exploration </a:t>
          </a:r>
          <a:r>
            <a:rPr lang="en-US" sz="2500" kern="1200" dirty="0" err="1"/>
            <a:t>sommaire</a:t>
          </a:r>
          <a:r>
            <a:rPr lang="en-US" sz="2500" kern="1200" dirty="0"/>
            <a:t> des données sur un notebook </a:t>
          </a:r>
          <a:r>
            <a:rPr lang="en-US" sz="2500" kern="1200" dirty="0" err="1"/>
            <a:t>jupyter</a:t>
          </a:r>
          <a:r>
            <a:rPr lang="en-US" sz="2500" kern="1200" dirty="0"/>
            <a:t> </a:t>
          </a:r>
        </a:p>
      </dsp:txBody>
      <dsp:txXfrm>
        <a:off x="52831" y="72222"/>
        <a:ext cx="7794754" cy="9765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B6635-FD1E-4F0D-BD7A-5A6129379282}">
      <dsp:nvSpPr>
        <dsp:cNvPr id="0" name=""/>
        <dsp:cNvSpPr/>
      </dsp:nvSpPr>
      <dsp:spPr>
        <a:xfrm>
          <a:off x="448783" y="203139"/>
          <a:ext cx="7002849" cy="714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Tables chargés dans SQL</a:t>
          </a:r>
        </a:p>
      </dsp:txBody>
      <dsp:txXfrm>
        <a:off x="483674" y="238030"/>
        <a:ext cx="6933067" cy="6449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B6635-FD1E-4F0D-BD7A-5A6129379282}">
      <dsp:nvSpPr>
        <dsp:cNvPr id="0" name=""/>
        <dsp:cNvSpPr/>
      </dsp:nvSpPr>
      <dsp:spPr>
        <a:xfrm>
          <a:off x="423290" y="132791"/>
          <a:ext cx="6605052" cy="6577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Aggregation des données </a:t>
          </a:r>
          <a:r>
            <a:rPr lang="en-US" sz="1500" kern="1200" dirty="0" err="1"/>
            <a:t>vélos</a:t>
          </a:r>
          <a:r>
            <a:rPr lang="en-US" sz="1500" kern="1200" dirty="0"/>
            <a:t> par date </a:t>
          </a:r>
          <a:r>
            <a:rPr lang="en-US" sz="1500" kern="1200" dirty="0" err="1"/>
            <a:t>puis</a:t>
          </a:r>
          <a:r>
            <a:rPr lang="en-US" sz="1500" kern="1200" dirty="0"/>
            <a:t> jointure avec la table </a:t>
          </a:r>
          <a:r>
            <a:rPr lang="en-US" sz="1500" kern="1200" dirty="0" err="1"/>
            <a:t>météo</a:t>
          </a:r>
          <a:r>
            <a:rPr lang="en-US" sz="1500" kern="1200" dirty="0"/>
            <a:t> sur les dates</a:t>
          </a:r>
        </a:p>
      </dsp:txBody>
      <dsp:txXfrm>
        <a:off x="455399" y="164900"/>
        <a:ext cx="6540834" cy="593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812CC-642C-13F3-8DDB-64F58C7E7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BEFE4D-7916-25FD-F18A-88E36C7BD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6A7757-5C8C-7297-CE36-8D4BD03E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735CE4-902A-BEA7-FF08-11BD7FE5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6B85D-7549-08D6-B9DF-8FCDDF0B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8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B1CFA-1853-853B-8438-C37414A1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AE7659-2E76-1C81-03F8-9612A863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1DB75D-7DFF-65E9-9707-D789B64A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81F488-7161-0D3B-9FAA-FAAEC03D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30BE37-207A-2596-B629-59590E60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2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4D8901-258E-F3D3-7229-FA4E020E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688D02-F923-EAFA-E03B-CA5A6033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0BBDBF-3D73-FF5C-F704-FE3B22D2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262EB-D261-75A7-F8E3-A57847AA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81DD6-FE63-AAC1-ED1B-71F7CFEF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1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F4491-D2FB-B064-47F4-BDFC8B9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88683-D3E9-5E49-5551-003ADFA4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4A9081-5FAB-13DB-3F8E-39FC649F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F6046A-8508-4F98-B05E-685BB785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AAB5F-E3B9-A44C-F3DB-AE70938B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7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E2BC1-2533-CAF6-CCFD-4D3D9C62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AB9E8-6630-0877-6A81-922FB274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A91E57-6E3D-0629-9C35-D1DB1666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38A7E7-F057-60B0-11D6-77C47CC5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803E7E-44E9-E4B5-81C5-6384ADD7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DB4D4-F41C-9AC0-8ADB-8CBD7EC8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A5ED6-A517-D5FF-C87E-502CA06AA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49175E-27D2-B8B9-50D4-CBE6DF7B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2A73E7-CF73-2862-C1D3-CA0320FA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9D761-03AC-8755-26AA-3CF34F68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64ACC-5B46-48D1-01EC-903A6EC6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13F4E-109C-B2F3-F019-6F9E2670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167363-6461-C974-05D6-34C6C0D1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4D22B7-11A4-BA1C-4EFB-B2876F5B7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D3816D-9102-CCB1-01C1-85451E402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F6AA5D-7690-BF94-0647-69E2119ED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7C51F4-29E2-F893-376A-422CCBA6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7F17C2-51FE-7C8E-AFD6-7FEDE9CC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F875BE-442A-9335-9AFF-47C9FF8B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7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D0D2F-9CA2-5269-93CB-ED520093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7C0BA8-171C-95AB-37B5-B6B39B1C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7D9C75-2565-7164-7DEA-61A0F94D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616E9-48D2-F116-2922-DA7CD637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726402-E460-1117-2EF9-C5096D73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0B5CFE-74BD-34A8-BE7E-1ACEF703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7CC785-C3B2-48D4-D791-0E451E38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3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B258F-4FD0-0417-AECD-8AA068A3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FC8C1-D403-BF2E-0F3B-5801933A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30E6F8-6B7C-FE9C-521C-CC6FA53A6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7F51DF-AF64-FDF5-2B85-29503397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08337B-CF9A-AE68-1A0E-E7DB0A01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F82FD-19DB-940D-C5E9-1C9F46CD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2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7D71D-52B3-010A-6915-7FC793EF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1E4D66-9EA3-B406-CBC8-B46A48104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DD97C5-3B8A-687A-A0B1-0127BA140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7A8C45-F64A-0F4F-D332-60C3DBEA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D611AB-8DF2-ACC5-62BF-FFD8215D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4364DA-823F-350A-23C1-44BAD128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570149-3E73-AAA5-ABED-4836A97F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E04231-321E-9F00-8287-9A0945D39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2C961-8186-E5B2-9AE7-C04E7F8B1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E99043-23B0-C009-D4D5-A03E5995C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D8F640-419E-03D1-BD27-C892BF04E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fr-FR" sz="4300" dirty="0"/>
              <a:t>Projet d'Analyse de Données : Impact de Facteurs Externes sur une Activité de Mobilité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r>
              <a:rPr dirty="0" err="1"/>
              <a:t>Présentation</a:t>
            </a:r>
            <a:r>
              <a:rPr dirty="0"/>
              <a:t> des </a:t>
            </a:r>
            <a:r>
              <a:rPr dirty="0" err="1"/>
              <a:t>objectifs</a:t>
            </a:r>
            <a:r>
              <a:rPr dirty="0"/>
              <a:t>, de la </a:t>
            </a:r>
            <a:r>
              <a:rPr dirty="0" err="1"/>
              <a:t>méthodologie</a:t>
            </a:r>
            <a:r>
              <a:rPr dirty="0"/>
              <a:t> et des </a:t>
            </a:r>
            <a:r>
              <a:rPr dirty="0" err="1"/>
              <a:t>résultats</a:t>
            </a:r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CHARLES Léo</a:t>
            </a:r>
          </a:p>
        </p:txBody>
      </p:sp>
      <p:pic>
        <p:nvPicPr>
          <p:cNvPr id="5" name="Picture 4" descr="Conception abstraite avec lignes et symboles financiers">
            <a:extLst>
              <a:ext uri="{FF2B5EF4-FFF2-40B4-BE49-F238E27FC236}">
                <a16:creationId xmlns:a16="http://schemas.microsoft.com/office/drawing/2014/main" id="{911298B7-F1EC-3A8B-54A7-B3A2E97E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19" r="3351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1AC059-593E-5FCF-5666-0748282AD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1E661DA-970E-A99F-32AC-5333593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EEFD3-936B-861F-0ACA-0E30BEF3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29" y="5308887"/>
            <a:ext cx="4744940" cy="5887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 defTabSz="914400"/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Tableau de bord Kibana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512979-54E3-423D-10B9-1B095D4DB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C62CCB-5368-92AF-32C2-98DBF5BA2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exte, diagramme, Tracé, capture d’écran&#10;&#10;Description générée automatiquement">
            <a:extLst>
              <a:ext uri="{FF2B5EF4-FFF2-40B4-BE49-F238E27FC236}">
                <a16:creationId xmlns:a16="http://schemas.microsoft.com/office/drawing/2014/main" id="{0205238A-2B10-34CA-263D-366A84698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93" y="1115415"/>
            <a:ext cx="8395641" cy="3372455"/>
          </a:xfrm>
        </p:spPr>
      </p:pic>
    </p:spTree>
    <p:extLst>
      <p:ext uri="{BB962C8B-B14F-4D97-AF65-F5344CB8AC3E}">
        <p14:creationId xmlns:p14="http://schemas.microsoft.com/office/powerpoint/2010/main" val="179381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Difficultés rencontrées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169E4B-1A28-4735-3E94-FA285EBE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Première utilisation des outils Elastique </a:t>
            </a:r>
            <a:r>
              <a:rPr lang="fr-FR" dirty="0" err="1"/>
              <a:t>search,Kibana</a:t>
            </a:r>
            <a:r>
              <a:rPr lang="fr-FR" dirty="0"/>
              <a:t>, Docker</a:t>
            </a:r>
          </a:p>
          <a:p>
            <a:r>
              <a:rPr lang="fr-FR" dirty="0"/>
              <a:t>Difficulté pour requêter les API à cause des limitations : en solution, récupération des données météo grâce à une librairie python et récupération des données API sur le site internet de l’API</a:t>
            </a:r>
          </a:p>
          <a:p>
            <a:r>
              <a:rPr lang="fr-FR" dirty="0"/>
              <a:t>Travail seul avec peu de temps effectif</a:t>
            </a:r>
          </a:p>
          <a:p>
            <a:r>
              <a:rPr lang="fr-FR" dirty="0"/>
              <a:t>Soucis de connexion et de programmation des différents outils qui m’ont ralentis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1.Problématique et Contexte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2E860F-900C-D9E5-AB39-8824DD1E9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4283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2.Démarche et Méthodologie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BF3DFF-5B0A-A417-07F9-EBB02DD8A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35085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A4DD5E-82A9-334D-9A6C-E99C7028D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BF4B63-AA74-6924-6C55-4C8856438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193616-CDE0-28F8-DB2C-95DA8F8D3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BA70B-04DD-E262-FFE8-F805CF538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9739A8-76DF-C96D-3E39-CF95C6903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95B24-F78F-A954-7623-B2E634AE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2.Démarche et Méthodologie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24B956-3466-A30A-0E1A-6F5197B62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932009"/>
              </p:ext>
            </p:extLst>
          </p:nvPr>
        </p:nvGraphicFramePr>
        <p:xfrm>
          <a:off x="475489" y="1585590"/>
          <a:ext cx="7900416" cy="1121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 descr="Une image contenant texte, Appareils électroniques, capture d’écran, Police&#10;&#10;Description générée automatiquement">
            <a:extLst>
              <a:ext uri="{FF2B5EF4-FFF2-40B4-BE49-F238E27FC236}">
                <a16:creationId xmlns:a16="http://schemas.microsoft.com/office/drawing/2014/main" id="{6BE5BC4A-5D81-A2DB-324E-7946BA90C5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24" y="2992673"/>
            <a:ext cx="4480560" cy="3034219"/>
          </a:xfrm>
          <a:prstGeom prst="rect">
            <a:avLst/>
          </a:prstGeom>
        </p:spPr>
      </p:pic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134F21F-C57C-FABA-6AB6-E3871B4050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4880" y="3237017"/>
            <a:ext cx="4197096" cy="27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8D9B66-D49F-9763-B0BD-7E9E15522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F959D6-D1B5-258C-6AC3-CE8B294C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7B8CD-A4EF-9799-CAA5-BCA9ED2EF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F320C-AF65-015F-AB0F-AA575FE3F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3E73DE-6BDA-075E-B6F8-E1B19E71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94F7A-C6F0-24C3-4463-D1C8AE56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2.Démarche et Méthodologie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7D417A-466A-3835-4E1D-661DC98AE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48753"/>
              </p:ext>
            </p:extLst>
          </p:nvPr>
        </p:nvGraphicFramePr>
        <p:xfrm>
          <a:off x="475489" y="1585590"/>
          <a:ext cx="7900416" cy="1121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 descr="Une image contenant texte, capture d’écran, logiciel, Rectangle&#10;&#10;Description générée automatiquement">
            <a:extLst>
              <a:ext uri="{FF2B5EF4-FFF2-40B4-BE49-F238E27FC236}">
                <a16:creationId xmlns:a16="http://schemas.microsoft.com/office/drawing/2014/main" id="{82420258-2C57-63E8-BF28-C8D02D9ED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1335" y="2945503"/>
            <a:ext cx="4867540" cy="278856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1B0F983-DA28-140C-A0D5-2FA7D3DD003A}"/>
              </a:ext>
            </a:extLst>
          </p:cNvPr>
          <p:cNvSpPr txBox="1"/>
          <p:nvPr/>
        </p:nvSpPr>
        <p:spPr>
          <a:xfrm>
            <a:off x="807779" y="3566374"/>
            <a:ext cx="267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pré analyse avec la libraire </a:t>
            </a:r>
            <a:r>
              <a:rPr lang="fr-FR" dirty="0" err="1"/>
              <a:t>matplotlib</a:t>
            </a:r>
            <a:r>
              <a:rPr lang="fr-FR" dirty="0"/>
              <a:t> sur python</a:t>
            </a:r>
          </a:p>
        </p:txBody>
      </p:sp>
    </p:spTree>
    <p:extLst>
      <p:ext uri="{BB962C8B-B14F-4D97-AF65-F5344CB8AC3E}">
        <p14:creationId xmlns:p14="http://schemas.microsoft.com/office/powerpoint/2010/main" val="421733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D57C8-7379-6F85-3DEB-880C6299E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221C62-609F-F7B5-C308-681336D22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3C72B-5E05-DCC0-D873-A3E9D2538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2C41C0-D3D3-B9C8-A8C2-647219C9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768782-41F0-35E3-164A-86CAFAED6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2C2DB-270D-C8A6-6D39-C0DD3C7F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2.Démarche et Méthodologie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1BBFCC-915A-0B36-AD68-256F2A41A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769104"/>
              </p:ext>
            </p:extLst>
          </p:nvPr>
        </p:nvGraphicFramePr>
        <p:xfrm>
          <a:off x="475489" y="1585590"/>
          <a:ext cx="7900416" cy="1121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8014371-F4FC-3438-F338-7AFBFE906987}"/>
              </a:ext>
            </a:extLst>
          </p:cNvPr>
          <p:cNvSpPr txBox="1"/>
          <p:nvPr/>
        </p:nvSpPr>
        <p:spPr>
          <a:xfrm>
            <a:off x="807779" y="3566374"/>
            <a:ext cx="267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pré analyse avec la libraire </a:t>
            </a:r>
            <a:r>
              <a:rPr lang="fr-FR" dirty="0" err="1"/>
              <a:t>matplotlib</a:t>
            </a:r>
            <a:r>
              <a:rPr lang="fr-FR" dirty="0"/>
              <a:t> sur python</a:t>
            </a:r>
          </a:p>
        </p:txBody>
      </p:sp>
      <p:pic>
        <p:nvPicPr>
          <p:cNvPr id="7" name="Image 6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8AC03D94-0F6A-DBC8-D233-8AB0C3EF6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082" y="2843783"/>
            <a:ext cx="2342020" cy="4029921"/>
          </a:xfrm>
          <a:prstGeom prst="rect">
            <a:avLst/>
          </a:prstGeom>
        </p:spPr>
      </p:pic>
      <p:pic>
        <p:nvPicPr>
          <p:cNvPr id="10" name="Image 9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B419CA1A-F540-BDA7-D013-773924A91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062" y="2706274"/>
            <a:ext cx="2342020" cy="4120830"/>
          </a:xfrm>
          <a:prstGeom prst="rect">
            <a:avLst/>
          </a:prstGeom>
        </p:spPr>
      </p:pic>
      <p:pic>
        <p:nvPicPr>
          <p:cNvPr id="14" name="Image 13" descr="Une image contenant texte, capture d’écran, nombre&#10;&#10;Description générée automatiquement">
            <a:extLst>
              <a:ext uri="{FF2B5EF4-FFF2-40B4-BE49-F238E27FC236}">
                <a16:creationId xmlns:a16="http://schemas.microsoft.com/office/drawing/2014/main" id="{A5E6F3F5-E2FD-7CF4-DA7F-CD195A8028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7471" y="2843783"/>
            <a:ext cx="2239651" cy="402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C9EEC1-137E-BAD8-96D0-105C49B0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A600F4-7D56-42A8-4A00-493196C75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F7384-1574-AE5B-28D2-1F2E57EB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1E44FA-AE8E-E372-3E4A-0391D59FE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605C5-5C83-8F33-DC2F-B0FE071C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617DA-A9DA-0453-34D1-E1AF0091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2.Démarche et Méthodologie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D87D1-72EF-1A26-8432-0C075066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208859"/>
              </p:ext>
            </p:extLst>
          </p:nvPr>
        </p:nvGraphicFramePr>
        <p:xfrm>
          <a:off x="475489" y="1585590"/>
          <a:ext cx="7451633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B942BF16-0CDC-A372-30EF-3724DAC96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6354" y="2408336"/>
            <a:ext cx="3204057" cy="4349080"/>
          </a:xfrm>
          <a:prstGeom prst="rect">
            <a:avLst/>
          </a:prstGeom>
        </p:spPr>
      </p:pic>
      <p:pic>
        <p:nvPicPr>
          <p:cNvPr id="12" name="Image 11" descr="Une image contenant texte, capture d’écran, Police, affichage&#10;&#10;Description générée automatiquement">
            <a:extLst>
              <a:ext uri="{FF2B5EF4-FFF2-40B4-BE49-F238E27FC236}">
                <a16:creationId xmlns:a16="http://schemas.microsoft.com/office/drawing/2014/main" id="{2C22C845-5567-D624-FB65-2E09AB951E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800" y="2671722"/>
            <a:ext cx="356284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8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Visualisation des Données dans kibana</a:t>
            </a:r>
          </a:p>
        </p:txBody>
      </p:sp>
      <p:pic>
        <p:nvPicPr>
          <p:cNvPr id="8" name="Espace réservé du contenu 7" descr="Une image contenant capture d’écran, texte, Rectangle, ligne&#10;&#10;Description générée automatiquement">
            <a:extLst>
              <a:ext uri="{FF2B5EF4-FFF2-40B4-BE49-F238E27FC236}">
                <a16:creationId xmlns:a16="http://schemas.microsoft.com/office/drawing/2014/main" id="{28AA1FD6-7F2C-C5A4-50C1-10321608C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916" y="457200"/>
            <a:ext cx="7015888" cy="345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F060278-F7E1-B14B-DDEF-CDB94EB7321A}"/>
              </a:ext>
            </a:extLst>
          </p:cNvPr>
          <p:cNvSpPr txBox="1"/>
          <p:nvPr/>
        </p:nvSpPr>
        <p:spPr>
          <a:xfrm>
            <a:off x="3934811" y="4230094"/>
            <a:ext cx="4676451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Ce </a:t>
            </a:r>
            <a:r>
              <a:rPr lang="en-US" sz="1700" dirty="0" err="1"/>
              <a:t>graphique</a:t>
            </a:r>
            <a:r>
              <a:rPr lang="en-US" sz="1700" dirty="0"/>
              <a:t> </a:t>
            </a:r>
            <a:r>
              <a:rPr lang="en-US" sz="1700" dirty="0" err="1"/>
              <a:t>représente</a:t>
            </a:r>
            <a:r>
              <a:rPr lang="en-US" sz="1700" dirty="0"/>
              <a:t> le </a:t>
            </a:r>
            <a:r>
              <a:rPr lang="en-US" sz="1700" dirty="0" err="1"/>
              <a:t>nombre</a:t>
            </a:r>
            <a:r>
              <a:rPr lang="en-US" sz="1700" dirty="0"/>
              <a:t> </a:t>
            </a:r>
            <a:r>
              <a:rPr lang="en-US" sz="1700" dirty="0" err="1"/>
              <a:t>moyen</a:t>
            </a:r>
            <a:r>
              <a:rPr lang="en-US" sz="1700" dirty="0"/>
              <a:t> de données pour les plages de </a:t>
            </a:r>
            <a:r>
              <a:rPr lang="en-US" sz="1700" dirty="0" err="1"/>
              <a:t>températures</a:t>
            </a:r>
            <a:r>
              <a:rPr lang="en-US" sz="1700" dirty="0"/>
              <a:t>. Nous </a:t>
            </a:r>
            <a:r>
              <a:rPr lang="en-US" sz="1700" dirty="0" err="1"/>
              <a:t>pouvons</a:t>
            </a:r>
            <a:r>
              <a:rPr lang="en-US" sz="1700" dirty="0"/>
              <a:t> déjà identifier </a:t>
            </a:r>
            <a:r>
              <a:rPr lang="en-US" sz="1700" dirty="0" err="1"/>
              <a:t>qu’il</a:t>
            </a:r>
            <a:r>
              <a:rPr lang="en-US" sz="1700" dirty="0"/>
              <a:t> </a:t>
            </a:r>
            <a:r>
              <a:rPr lang="en-US" sz="1700" dirty="0" err="1"/>
              <a:t>n’y</a:t>
            </a:r>
            <a:r>
              <a:rPr lang="en-US" sz="1700" dirty="0"/>
              <a:t> a pas de </a:t>
            </a:r>
            <a:r>
              <a:rPr lang="en-US" sz="1700" dirty="0" err="1"/>
              <a:t>réelle</a:t>
            </a:r>
            <a:r>
              <a:rPr lang="en-US" sz="1700" dirty="0"/>
              <a:t> </a:t>
            </a:r>
            <a:r>
              <a:rPr lang="en-US" sz="1700" dirty="0" err="1"/>
              <a:t>corrélation</a:t>
            </a:r>
            <a:r>
              <a:rPr lang="en-US" sz="1700" dirty="0"/>
              <a:t> entre la </a:t>
            </a:r>
            <a:r>
              <a:rPr lang="en-US" sz="1700" dirty="0" err="1"/>
              <a:t>température</a:t>
            </a:r>
            <a:r>
              <a:rPr lang="en-US" sz="1700" dirty="0"/>
              <a:t> et le flux de </a:t>
            </a:r>
            <a:r>
              <a:rPr lang="en-US" sz="1700" dirty="0" err="1"/>
              <a:t>vélos</a:t>
            </a:r>
            <a:r>
              <a:rPr lang="en-US" sz="1700" dirty="0"/>
              <a:t>. Que les </a:t>
            </a:r>
            <a:r>
              <a:rPr lang="en-US" sz="1700" dirty="0" err="1"/>
              <a:t>températures</a:t>
            </a:r>
            <a:r>
              <a:rPr lang="en-US" sz="1700" dirty="0"/>
              <a:t> </a:t>
            </a:r>
            <a:r>
              <a:rPr lang="en-US" sz="1700" dirty="0" err="1"/>
              <a:t>soient</a:t>
            </a:r>
            <a:r>
              <a:rPr lang="en-US" sz="1700" dirty="0"/>
              <a:t> </a:t>
            </a:r>
            <a:r>
              <a:rPr lang="en-US" sz="1700" dirty="0" err="1"/>
              <a:t>négatives</a:t>
            </a:r>
            <a:r>
              <a:rPr lang="en-US" sz="1700" dirty="0"/>
              <a:t> </a:t>
            </a:r>
            <a:r>
              <a:rPr lang="en-US" sz="1700" dirty="0" err="1"/>
              <a:t>ou</a:t>
            </a:r>
            <a:r>
              <a:rPr lang="en-US" sz="1700" dirty="0"/>
              <a:t> positive, le </a:t>
            </a:r>
            <a:r>
              <a:rPr lang="en-US" sz="1700" dirty="0" err="1"/>
              <a:t>nombre</a:t>
            </a:r>
            <a:r>
              <a:rPr lang="en-US" sz="1700" dirty="0"/>
              <a:t> </a:t>
            </a:r>
            <a:r>
              <a:rPr lang="en-US" sz="1700" dirty="0" err="1"/>
              <a:t>moyen</a:t>
            </a:r>
            <a:r>
              <a:rPr lang="en-US" sz="1700" dirty="0"/>
              <a:t> de </a:t>
            </a:r>
            <a:r>
              <a:rPr lang="en-US" sz="1700" dirty="0" err="1"/>
              <a:t>vélos</a:t>
            </a:r>
            <a:r>
              <a:rPr lang="en-US" sz="1700" dirty="0"/>
              <a:t> ne </a:t>
            </a:r>
            <a:r>
              <a:rPr lang="en-US" sz="1700" dirty="0" err="1"/>
              <a:t>diffères</a:t>
            </a:r>
            <a:r>
              <a:rPr lang="en-US" sz="1700" dirty="0"/>
              <a:t> pas.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F9F187-0BE1-5381-3513-6D79CC4E3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4A82B5-3E6C-0129-43E0-4194B1C17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236A1-9C44-D260-C48D-EDD6FA2B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Visualisation des Données dans kibana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2E1CBB-21F0-D724-9822-5A349396AA82}"/>
              </a:ext>
            </a:extLst>
          </p:cNvPr>
          <p:cNvSpPr txBox="1"/>
          <p:nvPr/>
        </p:nvSpPr>
        <p:spPr>
          <a:xfrm>
            <a:off x="3934811" y="4230094"/>
            <a:ext cx="4676451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Cette</a:t>
            </a:r>
            <a:r>
              <a:rPr lang="en-US" sz="1700" dirty="0"/>
              <a:t> Heat Map qui </a:t>
            </a:r>
            <a:r>
              <a:rPr lang="en-US" sz="1700" dirty="0" err="1"/>
              <a:t>représente</a:t>
            </a:r>
            <a:r>
              <a:rPr lang="en-US" sz="1700" dirty="0"/>
              <a:t> le </a:t>
            </a:r>
            <a:r>
              <a:rPr lang="en-US" sz="1700" dirty="0" err="1"/>
              <a:t>nombre</a:t>
            </a:r>
            <a:r>
              <a:rPr lang="en-US" sz="1700" dirty="0"/>
              <a:t> </a:t>
            </a:r>
            <a:r>
              <a:rPr lang="en-US" sz="1700" dirty="0" err="1"/>
              <a:t>moyen</a:t>
            </a:r>
            <a:r>
              <a:rPr lang="en-US" sz="1700" dirty="0"/>
              <a:t> de </a:t>
            </a:r>
            <a:r>
              <a:rPr lang="en-US" sz="1700" dirty="0" err="1"/>
              <a:t>vélo</a:t>
            </a:r>
            <a:r>
              <a:rPr lang="en-US" sz="1700" dirty="0"/>
              <a:t> avec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ordonné</a:t>
            </a:r>
            <a:r>
              <a:rPr lang="en-US" sz="1700" dirty="0"/>
              <a:t> les precipitations Moyenne (</a:t>
            </a:r>
            <a:r>
              <a:rPr lang="en-US" sz="1700" dirty="0" err="1"/>
              <a:t>en</a:t>
            </a:r>
            <a:r>
              <a:rPr lang="en-US" sz="1700" dirty="0"/>
              <a:t> mm) et </a:t>
            </a:r>
            <a:r>
              <a:rPr lang="en-US" sz="1700" dirty="0" err="1"/>
              <a:t>en</a:t>
            </a:r>
            <a:r>
              <a:rPr lang="en-US" sz="1700" dirty="0"/>
              <a:t> abscise la temperature (</a:t>
            </a:r>
            <a:r>
              <a:rPr lang="en-US" sz="1700" dirty="0" err="1"/>
              <a:t>en</a:t>
            </a:r>
            <a:r>
              <a:rPr lang="en-US" sz="1700" dirty="0"/>
              <a:t> C°) nous fait </a:t>
            </a:r>
            <a:r>
              <a:rPr lang="en-US" sz="1700" dirty="0" err="1"/>
              <a:t>remarquer</a:t>
            </a:r>
            <a:r>
              <a:rPr lang="en-US" sz="1700" dirty="0"/>
              <a:t> que </a:t>
            </a:r>
            <a:r>
              <a:rPr lang="en-US" sz="1700" dirty="0" err="1"/>
              <a:t>lorsqu’il</a:t>
            </a:r>
            <a:r>
              <a:rPr lang="en-US" sz="1700" dirty="0"/>
              <a:t> ne </a:t>
            </a:r>
            <a:r>
              <a:rPr lang="en-US" sz="1700" dirty="0" err="1"/>
              <a:t>pleut</a:t>
            </a:r>
            <a:r>
              <a:rPr lang="en-US" sz="1700" dirty="0"/>
              <a:t> pas, les gens </a:t>
            </a:r>
            <a:r>
              <a:rPr lang="en-US" sz="1700" dirty="0" err="1"/>
              <a:t>prennet</a:t>
            </a:r>
            <a:r>
              <a:rPr lang="en-US" sz="1700" dirty="0"/>
              <a:t> beaucoup plus le </a:t>
            </a:r>
            <a:r>
              <a:rPr lang="en-US" sz="1700" dirty="0" err="1"/>
              <a:t>vélo</a:t>
            </a:r>
            <a:r>
              <a:rPr lang="en-US" sz="1700" dirty="0"/>
              <a:t>, </a:t>
            </a:r>
            <a:r>
              <a:rPr lang="en-US" sz="1700" dirty="0" err="1"/>
              <a:t>qu’importe</a:t>
            </a:r>
            <a:r>
              <a:rPr lang="en-US" sz="1700" dirty="0"/>
              <a:t> les temperatures.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A2ED42-EE0B-D07D-D151-19DA9FB1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FFB7A6-F9FA-D0A1-4298-CD373FDF9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 descr="Une image contenant capture d’écran, carré, texte, diagramme&#10;&#10;Description générée automatiquement">
            <a:extLst>
              <a:ext uri="{FF2B5EF4-FFF2-40B4-BE49-F238E27FC236}">
                <a16:creationId xmlns:a16="http://schemas.microsoft.com/office/drawing/2014/main" id="{3351F112-58D2-A05D-C25B-A430C48A9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67" y="247358"/>
            <a:ext cx="7239066" cy="3606877"/>
          </a:xfrm>
        </p:spPr>
      </p:pic>
    </p:spTree>
    <p:extLst>
      <p:ext uri="{BB962C8B-B14F-4D97-AF65-F5344CB8AC3E}">
        <p14:creationId xmlns:p14="http://schemas.microsoft.com/office/powerpoint/2010/main" val="2596211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399</Words>
  <Application>Microsoft Office PowerPoint</Application>
  <PresentationFormat>Affichage à l'écran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Thème Office</vt:lpstr>
      <vt:lpstr>Projet d'Analyse de Données : Impact de Facteurs Externes sur une Activité de Mobilité</vt:lpstr>
      <vt:lpstr>1.Problématique et Contexte</vt:lpstr>
      <vt:lpstr>2.Démarche et Méthodologie</vt:lpstr>
      <vt:lpstr>2.Démarche et Méthodologie</vt:lpstr>
      <vt:lpstr>2.Démarche et Méthodologie</vt:lpstr>
      <vt:lpstr>2.Démarche et Méthodologie</vt:lpstr>
      <vt:lpstr>2.Démarche et Méthodologie</vt:lpstr>
      <vt:lpstr>3. Visualisation des Données dans kibana</vt:lpstr>
      <vt:lpstr>3. Visualisation des Données dans kibana</vt:lpstr>
      <vt:lpstr>3. Tableau de bord Kibana</vt:lpstr>
      <vt:lpstr>Difficultés rencontrées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Léo CHARLES</dc:creator>
  <cp:keywords/>
  <dc:description>generated using python-pptx</dc:description>
  <cp:lastModifiedBy>Léo CHARLES</cp:lastModifiedBy>
  <cp:revision>2</cp:revision>
  <dcterms:created xsi:type="dcterms:W3CDTF">2013-01-27T09:14:16Z</dcterms:created>
  <dcterms:modified xsi:type="dcterms:W3CDTF">2024-11-26T23:29:05Z</dcterms:modified>
  <cp:category/>
</cp:coreProperties>
</file>