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975" r:id="rId2"/>
    <p:sldId id="1028" r:id="rId3"/>
    <p:sldId id="1030" r:id="rId4"/>
    <p:sldId id="979" r:id="rId5"/>
    <p:sldId id="1039" r:id="rId6"/>
    <p:sldId id="1040" r:id="rId7"/>
    <p:sldId id="1043" r:id="rId8"/>
    <p:sldId id="1045" r:id="rId9"/>
    <p:sldId id="1044" r:id="rId10"/>
    <p:sldId id="1047" r:id="rId11"/>
    <p:sldId id="1046" r:id="rId12"/>
    <p:sldId id="1048" r:id="rId13"/>
    <p:sldId id="1049" r:id="rId14"/>
    <p:sldId id="1051" r:id="rId15"/>
    <p:sldId id="1054" r:id="rId16"/>
    <p:sldId id="1050" r:id="rId17"/>
    <p:sldId id="1052" r:id="rId18"/>
    <p:sldId id="1053" r:id="rId19"/>
    <p:sldId id="1055" r:id="rId20"/>
    <p:sldId id="1041" r:id="rId21"/>
    <p:sldId id="1059" r:id="rId22"/>
    <p:sldId id="1060" r:id="rId23"/>
    <p:sldId id="1058" r:id="rId24"/>
    <p:sldId id="1061" r:id="rId25"/>
    <p:sldId id="1057" r:id="rId26"/>
    <p:sldId id="1062" r:id="rId27"/>
    <p:sldId id="1056" r:id="rId28"/>
    <p:sldId id="1063" r:id="rId29"/>
    <p:sldId id="1038" r:id="rId30"/>
    <p:sldId id="876" r:id="rId3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922706"/>
    <a:srgbClr val="133984"/>
    <a:srgbClr val="12357C"/>
    <a:srgbClr val="93052E"/>
    <a:srgbClr val="13258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50000" autoAdjust="0"/>
  </p:normalViewPr>
  <p:slideViewPr>
    <p:cSldViewPr snapToObjects="1">
      <p:cViewPr varScale="1">
        <p:scale>
          <a:sx n="52" d="100"/>
          <a:sy n="52" d="100"/>
        </p:scale>
        <p:origin x="2968" y="18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69F38C-F389-9947-B6E3-45B3DA1DF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999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C8F923-0A76-3E41-980D-56CDF2B30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933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FE9A5089-360B-AE44-B3F8-559D4E7E635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9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0E31215-7D4D-0A40-BB8D-C718458708A2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35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0"/>
              </a:rPr>
              <a:t>首先，</a:t>
            </a:r>
            <a:r>
              <a:rPr lang="en-US" altLang="zh-CN" dirty="0" smtClean="0">
                <a:ea typeface="宋体" charset="0"/>
              </a:rPr>
              <a:t>Sync</a:t>
            </a:r>
            <a:r>
              <a:rPr lang="zh-CN" altLang="en-US" dirty="0" smtClean="0">
                <a:ea typeface="宋体" charset="0"/>
              </a:rPr>
              <a:t>报文与</a:t>
            </a:r>
            <a:r>
              <a:rPr lang="en-US" altLang="zh-CN" dirty="0" err="1" smtClean="0">
                <a:ea typeface="宋体" charset="0"/>
              </a:rPr>
              <a:t>Delay_Req</a:t>
            </a:r>
            <a:r>
              <a:rPr lang="zh-CN" altLang="en-US" dirty="0" smtClean="0">
                <a:ea typeface="宋体" charset="0"/>
              </a:rPr>
              <a:t>报文可以获得主从偏差和从主偏差，将这两个偏差值依次经过均值滤波和低通滤波后，输入到</a:t>
            </a:r>
            <a:r>
              <a:rPr lang="en-US" altLang="zh-CN" dirty="0" smtClean="0">
                <a:ea typeface="宋体" charset="0"/>
              </a:rPr>
              <a:t>pi</a:t>
            </a:r>
            <a:r>
              <a:rPr lang="zh-CN" altLang="en-US" dirty="0" smtClean="0">
                <a:ea typeface="宋体" charset="0"/>
              </a:rPr>
              <a:t>控制器中，由该</a:t>
            </a:r>
            <a:r>
              <a:rPr lang="en-US" altLang="zh-CN" dirty="0" smtClean="0">
                <a:ea typeface="宋体" charset="0"/>
              </a:rPr>
              <a:t>pi</a:t>
            </a:r>
            <a:r>
              <a:rPr lang="zh-CN" altLang="en-US" dirty="0" smtClean="0">
                <a:ea typeface="宋体" charset="0"/>
              </a:rPr>
              <a:t>控制器来对从时钟进行校正。</a:t>
            </a:r>
            <a:endParaRPr lang="zh-CN" altLang="en-US" dirty="0">
              <a:ea typeface="宋体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5F39D42-ABB7-564D-A892-786ED0BD94AA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06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0"/>
              </a:rPr>
              <a:t>由于我们将时延样本存储在了本地，因此，我们每次可以取连续三个时延值给控制器取进行调节。随着时间变化该取值器不断前移。然后，由上文分析我们知道时钟同步系统中存在暂时性的时延突变，这种突变会影响到从时钟的稳定性，因此当我们检测到时延突变后就切换模型，直到系统时延重新进入稳定。</a:t>
            </a:r>
            <a:endParaRPr lang="zh-CN" altLang="en-US" dirty="0">
              <a:ea typeface="宋体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5F39D42-ABB7-564D-A892-786ED0BD94AA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1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0"/>
              </a:rPr>
              <a:t>首先采用突变检测器，对历史样本检测判断是否发生阶跃噪声。模型</a:t>
            </a:r>
            <a:r>
              <a:rPr lang="en-US" altLang="zh-CN" dirty="0" smtClean="0">
                <a:ea typeface="宋体" charset="0"/>
              </a:rPr>
              <a:t>1</a:t>
            </a:r>
            <a:r>
              <a:rPr lang="zh-CN" altLang="en-US" dirty="0" smtClean="0">
                <a:ea typeface="宋体" charset="0"/>
              </a:rPr>
              <a:t>使用常规的</a:t>
            </a:r>
            <a:r>
              <a:rPr lang="en-US" altLang="zh-CN" dirty="0" err="1" smtClean="0">
                <a:ea typeface="宋体" charset="0"/>
              </a:rPr>
              <a:t>pid</a:t>
            </a:r>
            <a:r>
              <a:rPr lang="zh-CN" altLang="en-US" dirty="0" smtClean="0">
                <a:ea typeface="宋体" charset="0"/>
              </a:rPr>
              <a:t>控制，模型</a:t>
            </a:r>
            <a:r>
              <a:rPr lang="en-US" altLang="zh-CN" dirty="0" smtClean="0">
                <a:ea typeface="宋体" charset="0"/>
              </a:rPr>
              <a:t>2</a:t>
            </a:r>
            <a:r>
              <a:rPr lang="zh-CN" altLang="en-US" dirty="0" smtClean="0">
                <a:ea typeface="宋体" charset="0"/>
              </a:rPr>
              <a:t>即保持输入值不变。直到系统的输入重新稳定下来才恢复到模型</a:t>
            </a:r>
            <a:r>
              <a:rPr lang="en-US" altLang="zh-CN" dirty="0" smtClean="0">
                <a:ea typeface="宋体" charset="0"/>
              </a:rPr>
              <a:t>1.</a:t>
            </a:r>
            <a:endParaRPr lang="zh-CN" altLang="en-US" dirty="0">
              <a:ea typeface="宋体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5F39D42-ABB7-564D-A892-786ED0BD94AA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84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5F39D42-ABB7-564D-A892-786ED0BD94AA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07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>
                <a:ea typeface="宋体" charset="0"/>
              </a:rPr>
              <a:t>透明时钟可以累计报文在设备内的驻留时间，可以忽视排队堵塞的影响；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ea typeface="宋体" charset="0"/>
              </a:rPr>
              <a:t>不同拓扑结构下的纯粹线路传输时间都是极其微小的，所以在透明时钟下可以忽视起影响。</a:t>
            </a:r>
            <a:endParaRPr lang="zh-CN" altLang="en-US" dirty="0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2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时间窗长度为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收敛速度相对较快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左右就进入收敛了。当长度为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收敛速度相对较慢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直到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6s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才进入收敛。但是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可以看出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时的收敛后的精度比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时的收敛后精 度更高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这是因为采用更多的样本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可以得到更为精确的回归直线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不过这需要花费更 多的时间。 </a:t>
            </a:r>
            <a:endParaRPr lang="zh-CN" altLang="en-US" dirty="0" smtClean="0"/>
          </a:p>
          <a:p>
            <a:endParaRPr lang="zh-CN" altLang="en-US" dirty="0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8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>
                <a:ea typeface="宋体" charset="0"/>
              </a:rPr>
              <a:t>未采用动态阈值法时，如图</a:t>
            </a:r>
            <a:r>
              <a:rPr lang="en-US" altLang="zh-CN" dirty="0" smtClean="0">
                <a:ea typeface="宋体" charset="0"/>
              </a:rPr>
              <a:t>1</a:t>
            </a:r>
            <a:r>
              <a:rPr lang="zh-CN" altLang="en-US" dirty="0" smtClean="0">
                <a:ea typeface="宋体" charset="0"/>
              </a:rPr>
              <a:t>，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在同步系统运行到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8s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添加一个时延突变后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同步值立即跃变到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-290ns - 220ns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之间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采用动态阈值法后，该波动区间在 －</a:t>
            </a:r>
            <a:r>
              <a:rPr lang="en-US" altLang="zh-CN" dirty="0" smtClean="0"/>
              <a:t>200ns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ns</a:t>
            </a:r>
            <a:r>
              <a:rPr lang="zh-CN" altLang="en-US" dirty="0" smtClean="0"/>
              <a:t> 之间，有了明显的限制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减小控制量后，同步系统对于暂时性突变有了更为严格的限制，参考图三</a:t>
            </a:r>
          </a:p>
          <a:p>
            <a:endParaRPr lang="zh-CN" altLang="en-US" dirty="0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947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smtClean="0">
                <a:ea typeface="宋体" charset="0"/>
              </a:rPr>
              <a:t>1.</a:t>
            </a:r>
            <a:r>
              <a:rPr lang="zh-CN" altLang="en-US" dirty="0" smtClean="0">
                <a:ea typeface="宋体" charset="0"/>
              </a:rPr>
              <a:t> 在</a:t>
            </a:r>
            <a:r>
              <a:rPr lang="en-US" altLang="zh-CN" dirty="0" smtClean="0">
                <a:ea typeface="宋体" charset="0"/>
              </a:rPr>
              <a:t>8s</a:t>
            </a:r>
            <a:r>
              <a:rPr lang="zh-CN" altLang="en-US" dirty="0" smtClean="0">
                <a:ea typeface="宋体" charset="0"/>
              </a:rPr>
              <a:t>时加入持久变化量。未采用实时检测时，如图一，持续了将近</a:t>
            </a:r>
            <a:r>
              <a:rPr lang="en-US" altLang="zh-CN" dirty="0" smtClean="0">
                <a:ea typeface="宋体" charset="0"/>
              </a:rPr>
              <a:t>10s</a:t>
            </a:r>
            <a:r>
              <a:rPr lang="zh-CN" altLang="en-US" dirty="0" smtClean="0">
                <a:ea typeface="宋体" charset="0"/>
              </a:rPr>
              <a:t>才开始恢复稳定；</a:t>
            </a:r>
          </a:p>
          <a:p>
            <a:r>
              <a:rPr lang="en-US" altLang="zh-CN" dirty="0" smtClean="0">
                <a:ea typeface="宋体" charset="0"/>
              </a:rPr>
              <a:t>2.</a:t>
            </a:r>
            <a:r>
              <a:rPr lang="zh-CN" altLang="en-US" dirty="0" smtClean="0">
                <a:ea typeface="宋体" charset="0"/>
              </a:rPr>
              <a:t> 采用实时检测算法后，持续</a:t>
            </a:r>
            <a:r>
              <a:rPr lang="en-US" altLang="zh-CN" dirty="0" smtClean="0">
                <a:ea typeface="宋体" charset="0"/>
              </a:rPr>
              <a:t>6s</a:t>
            </a:r>
            <a:r>
              <a:rPr lang="zh-CN" altLang="en-US" dirty="0" smtClean="0">
                <a:ea typeface="宋体" charset="0"/>
              </a:rPr>
              <a:t>左右即恢复正常，而且波动更加小；</a:t>
            </a:r>
          </a:p>
          <a:p>
            <a:r>
              <a:rPr lang="en-US" altLang="zh-CN" dirty="0" smtClean="0">
                <a:ea typeface="宋体" charset="0"/>
              </a:rPr>
              <a:t>3.</a:t>
            </a:r>
            <a:r>
              <a:rPr lang="zh-CN" altLang="en-US" baseline="0" dirty="0" smtClean="0">
                <a:ea typeface="宋体" charset="0"/>
              </a:rPr>
              <a:t> 降低忍耐度</a:t>
            </a:r>
            <a:r>
              <a:rPr lang="en-US" altLang="zh-CN" baseline="0" dirty="0" smtClean="0">
                <a:ea typeface="宋体" charset="0"/>
              </a:rPr>
              <a:t>w</a:t>
            </a:r>
            <a:r>
              <a:rPr lang="zh-CN" altLang="en-US" baseline="0" dirty="0" smtClean="0">
                <a:ea typeface="宋体" charset="0"/>
              </a:rPr>
              <a:t>为</a:t>
            </a:r>
            <a:r>
              <a:rPr lang="en-US" altLang="zh-CN" baseline="0" dirty="0" smtClean="0">
                <a:ea typeface="宋体" charset="0"/>
              </a:rPr>
              <a:t>1.2</a:t>
            </a:r>
            <a:r>
              <a:rPr lang="zh-CN" altLang="en-US" baseline="0" dirty="0" smtClean="0">
                <a:ea typeface="宋体" charset="0"/>
              </a:rPr>
              <a:t>后，可以看出系统很快就检测出了持久性变化，也就是说可以更早发现持久性变化并进行校正。</a:t>
            </a:r>
            <a:endParaRPr lang="zh-CN" altLang="en-US" dirty="0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761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0"/>
              </a:rPr>
              <a:t>阶跃噪声会使的时钟同步系统有更为频繁的抖动，而新的控制方法能够使的从时钟系统运行得更加平稳，具备更好的稳定性。</a:t>
            </a:r>
            <a:endParaRPr lang="zh-CN" altLang="en-US" dirty="0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89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0DC0A93-4BA7-C540-8DCE-2D029EC918EC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94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138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439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5E8AB8B-EFD5-1B40-904F-2C7DE94ACBA2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7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ea typeface="宋体" charset="0"/>
              </a:rPr>
              <a:t>首先，</a:t>
            </a:r>
            <a:r>
              <a:rPr lang="en-US" altLang="zh-CN">
                <a:ea typeface="宋体" charset="0"/>
              </a:rPr>
              <a:t>ptp</a:t>
            </a:r>
            <a:r>
              <a:rPr lang="zh-CN" altLang="en-US">
                <a:ea typeface="宋体" charset="0"/>
              </a:rPr>
              <a:t>在应用中主要存在下面几点问题。</a:t>
            </a:r>
            <a:endParaRPr lang="en-US" altLang="zh-CN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针对这些问题，当前已经有一些研究。对于时间戳精确度，可以采用硬件时间戳从而减小协议栈时间，因此本文不会从这点进行研究；对于链路不对称，</a:t>
            </a:r>
            <a:r>
              <a:rPr lang="en-US" altLang="zh-CN">
                <a:ea typeface="宋体" charset="0"/>
              </a:rPr>
              <a:t>ptp</a:t>
            </a:r>
            <a:r>
              <a:rPr lang="zh-CN" altLang="en-US">
                <a:ea typeface="宋体" charset="0"/>
              </a:rPr>
              <a:t>第二版中提出透明时钟，但是</a:t>
            </a:r>
            <a:r>
              <a:rPr lang="en-US" altLang="zh-CN">
                <a:ea typeface="宋体" charset="0"/>
              </a:rPr>
              <a:t>2008</a:t>
            </a:r>
            <a:r>
              <a:rPr lang="zh-CN" altLang="en-US">
                <a:ea typeface="宋体" charset="0"/>
              </a:rPr>
              <a:t>年才提出，不能覆盖全部工业应用；自适应滤波算法可以较好处理时延，但无法检测网络拓扑结构的变化；也有通过监控网络报文来观测其概率分布，但是真实工业环境下的报文流量很难用单独的概率来定义；对于从时钟控制一般采用传统的</a:t>
            </a:r>
            <a:r>
              <a:rPr lang="en-US" altLang="zh-CN">
                <a:ea typeface="宋体" charset="0"/>
              </a:rPr>
              <a:t>pi</a:t>
            </a:r>
            <a:r>
              <a:rPr lang="zh-CN" altLang="en-US">
                <a:ea typeface="宋体" charset="0"/>
              </a:rPr>
              <a:t>控制器，不过网络中暂时性时延突变仍然会有较大的波动，导致从时钟不够稳定。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D2544E70-155E-4149-BB4A-026598708A9B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75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CN" altLang="en-US">
                <a:ea typeface="宋体" charset="0"/>
              </a:rPr>
              <a:t>由于传输时延的随机性和不确定性会直接导致链路的不对称性，从而破坏主从时钟的计算精度。因此，本文将把传输时延拆分成三部分：。。。，根据各部分的数学特性，从统计角度进行处理来提高同步精度；</a:t>
            </a:r>
            <a:endParaRPr lang="en-US" altLang="zh-CN">
              <a:ea typeface="宋体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ea typeface="宋体" charset="0"/>
              </a:rPr>
              <a:t>对于从时钟校正，由于链路中存在暂时性时延突变，为了减小这类噪声对从时钟稳定性的破坏，文中将采用多模控制来进行优化；</a:t>
            </a:r>
            <a:endParaRPr lang="en-US" altLang="zh-CN">
              <a:ea typeface="宋体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ea typeface="宋体" charset="0"/>
              </a:rPr>
              <a:t>为了减小从时钟漂移，文中将利用统计样本来计算主从频率偏差并对从时钟频率进行校正；</a:t>
            </a:r>
            <a:endParaRPr lang="en-US" altLang="zh-CN">
              <a:ea typeface="宋体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ea typeface="宋体" charset="0"/>
              </a:rPr>
              <a:t>由于</a:t>
            </a:r>
            <a:r>
              <a:rPr lang="en-US" altLang="zh-CN">
                <a:ea typeface="宋体" charset="0"/>
              </a:rPr>
              <a:t>ptpv2</a:t>
            </a:r>
            <a:r>
              <a:rPr lang="zh-CN" altLang="en-US">
                <a:ea typeface="宋体" charset="0"/>
              </a:rPr>
              <a:t>中提出了透明时钟的概念，为了让统计方法能够应用于这类场合，文中对边界时钟和透明时钟进行分析，并对统计算法进行了调整。</a:t>
            </a:r>
            <a:endParaRPr lang="en-US" altLang="zh-CN">
              <a:ea typeface="宋体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ea typeface="宋体" charset="0"/>
              </a:rPr>
              <a:t>利用</a:t>
            </a:r>
            <a:r>
              <a:rPr lang="en-US" altLang="zh-CN">
                <a:ea typeface="宋体" charset="0"/>
              </a:rPr>
              <a:t>stateflow</a:t>
            </a:r>
            <a:r>
              <a:rPr lang="zh-CN" altLang="en-US">
                <a:ea typeface="宋体" charset="0"/>
              </a:rPr>
              <a:t>搭建的仿真系统对上述算法仿真验证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D2C4F07-6319-6E45-8CB3-34695D3BEC17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46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2AB74B0-3673-024A-9BB8-377EC37EFC76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63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6487CA9F-7C82-E447-B3E5-B64AB899B89C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16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AE45858-1734-2044-B862-232B7D88B261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80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A52F42A-5C37-5F48-8E28-DB39894B5B10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32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F9D9DE52-C5C3-8749-B972-874A2E8E1885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05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523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2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0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0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4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650" y="1143000"/>
            <a:ext cx="8839200" cy="1927225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3600">
                <a:solidFill>
                  <a:schemeClr val="tx1"/>
                </a:solidFill>
                <a:latin typeface="宋体" charset="0"/>
                <a:ea typeface="宋体" charset="0"/>
              </a:rPr>
              <a:t>IEEE1588</a:t>
            </a:r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</a:rPr>
              <a:t>的时钟同步精度研究</a:t>
            </a:r>
            <a:endParaRPr lang="zh-CN" altLang="zh-CN" sz="360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5123" name="副标题 1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600200"/>
          </a:xfrm>
        </p:spPr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宋体" charset="0"/>
                <a:ea typeface="宋体" charset="0"/>
              </a:rPr>
              <a:t>答辩人：尹捷</a:t>
            </a:r>
            <a:endParaRPr lang="en-US" altLang="zh-CN" sz="20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宋体" charset="0"/>
                <a:ea typeface="宋体" charset="0"/>
              </a:rPr>
              <a:t>专业：控制科学与工程</a:t>
            </a:r>
            <a:endParaRPr lang="en-US" altLang="zh-CN" sz="20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宋体" charset="0"/>
                <a:ea typeface="宋体" charset="0"/>
              </a:rPr>
              <a:t>导师：胡立生  教授</a:t>
            </a:r>
            <a:endParaRPr lang="en-US" altLang="zh-CN" sz="20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宋体" charset="0"/>
                <a:ea typeface="宋体" charset="0"/>
              </a:rPr>
              <a:t>答辩时间：</a:t>
            </a:r>
            <a:r>
              <a:rPr lang="en-US" altLang="zh-CN" sz="2000" b="1">
                <a:solidFill>
                  <a:schemeClr val="tx1"/>
                </a:solidFill>
                <a:latin typeface="宋体" charset="0"/>
                <a:ea typeface="宋体" charset="0"/>
              </a:rPr>
              <a:t>2016.06.01</a:t>
            </a:r>
            <a:endParaRPr lang="zh-CN" altLang="en-US" sz="2000" b="1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论文结构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712787"/>
          </a:xfrm>
        </p:spPr>
        <p:txBody>
          <a:bodyPr/>
          <a:lstStyle/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第一章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绪论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第二章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时间序列样本统计方法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第三章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charset="0"/>
                <a:ea typeface="宋体" charset="0"/>
              </a:rPr>
              <a:t>基于统计的链路延时误差优化方法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第四章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PID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的时钟同步校正策略及仿真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第五章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总结与展望</a:t>
            </a:r>
          </a:p>
          <a:p>
            <a:pPr marL="719138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链路延时数学模型</a:t>
            </a:r>
          </a:p>
        </p:txBody>
      </p:sp>
      <p:sp>
        <p:nvSpPr>
          <p:cNvPr id="4" name="双大括号 3"/>
          <p:cNvSpPr/>
          <p:nvPr/>
        </p:nvSpPr>
        <p:spPr bwMode="auto">
          <a:xfrm>
            <a:off x="3124200" y="2044700"/>
            <a:ext cx="6688138" cy="3151188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圆角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879" y="3345556"/>
            <a:ext cx="2917367" cy="513191"/>
          </a:xfrm>
          <a:prstGeom prst="roundRect">
            <a:avLst/>
          </a:prstGeom>
          <a:blipFill rotWithShape="0">
            <a:blip r:embed="rId3"/>
            <a:stretch>
              <a:fillRect l="-1863" t="-5682" b="-14773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33800" y="2194724"/>
            <a:ext cx="2263546" cy="493598"/>
          </a:xfrm>
          <a:prstGeom prst="rect">
            <a:avLst/>
          </a:prstGeom>
          <a:blipFill rotWithShape="0">
            <a:blip r:embed="rId4"/>
            <a:stretch>
              <a:fillRect l="-3200" t="-9412" b="-15294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56847" y="3337140"/>
            <a:ext cx="2328115" cy="492380"/>
          </a:xfrm>
          <a:prstGeom prst="rect">
            <a:avLst/>
          </a:prstGeom>
          <a:blipFill rotWithShape="0">
            <a:blip r:embed="rId5"/>
            <a:stretch>
              <a:fillRect l="-3109" t="-9412" b="-15294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57246" y="4473315"/>
            <a:ext cx="2801001" cy="492380"/>
          </a:xfrm>
          <a:prstGeom prst="rect">
            <a:avLst/>
          </a:prstGeom>
          <a:blipFill rotWithShape="0">
            <a:blip r:embed="rId6"/>
            <a:stretch>
              <a:fillRect l="-2371" t="-10588" b="-14118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2600" y="1074244"/>
            <a:ext cx="4355808" cy="491417"/>
          </a:xfrm>
          <a:prstGeom prst="rect">
            <a:avLst/>
          </a:prstGeom>
          <a:blipFill rotWithShape="0">
            <a:blip r:embed="rId7"/>
            <a:stretch>
              <a:fillRect b="-987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6218238" y="3497263"/>
            <a:ext cx="914400" cy="24606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6675438" y="4595813"/>
            <a:ext cx="457200" cy="24606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265988" y="3346450"/>
            <a:ext cx="1752600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暂时性突变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7265988" y="4491038"/>
            <a:ext cx="1752600" cy="5127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持久性变化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固有时延抖动优化</a:t>
            </a:r>
          </a:p>
        </p:txBody>
      </p:sp>
      <p:sp>
        <p:nvSpPr>
          <p:cNvPr id="3" name="圆角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18336" y="1828800"/>
            <a:ext cx="2307328" cy="546108"/>
          </a:xfrm>
          <a:prstGeom prst="roundRect">
            <a:avLst/>
          </a:prstGeom>
          <a:blipFill rotWithShape="0">
            <a:blip r:embed="rId3"/>
            <a:stretch>
              <a:fillRect l="-2356" t="-4255" b="-8511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下箭头 1"/>
          <p:cNvSpPr/>
          <p:nvPr/>
        </p:nvSpPr>
        <p:spPr bwMode="auto">
          <a:xfrm>
            <a:off x="4343400" y="2611445"/>
            <a:ext cx="457200" cy="1447800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602038" y="4311650"/>
            <a:ext cx="2066925" cy="5143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最小二乘拟合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19675" y="3054350"/>
            <a:ext cx="141287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时延样本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暂时性时延变化</a:t>
            </a:r>
            <a:r>
              <a:rPr lang="en-US" altLang="zh-CN" dirty="0"/>
              <a:t>—</a:t>
            </a:r>
            <a:r>
              <a:rPr lang="zh-CN" altLang="en-US" dirty="0"/>
              <a:t>动态阈值法</a:t>
            </a:r>
          </a:p>
        </p:txBody>
      </p:sp>
      <p:sp>
        <p:nvSpPr>
          <p:cNvPr id="3" name="圆角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09227" y="1169980"/>
            <a:ext cx="2373146" cy="544761"/>
          </a:xfrm>
          <a:prstGeom prst="roundRect">
            <a:avLst/>
          </a:prstGeom>
          <a:blipFill rotWithShape="0">
            <a:blip r:embed="rId3"/>
            <a:stretch>
              <a:fillRect l="-2290" t="-4301" b="-9677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873625" y="1881188"/>
            <a:ext cx="2592388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长度为</a:t>
            </a:r>
            <a:r>
              <a:rPr lang="en-US" altLang="zh-CN" dirty="0"/>
              <a:t>m</a:t>
            </a:r>
            <a:r>
              <a:rPr lang="zh-CN" altLang="en-US" dirty="0"/>
              <a:t>的时间窗</a:t>
            </a:r>
          </a:p>
        </p:txBody>
      </p:sp>
      <p:sp>
        <p:nvSpPr>
          <p:cNvPr id="8" name="圆角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17392" y="2617091"/>
            <a:ext cx="1947977" cy="513191"/>
          </a:xfrm>
          <a:prstGeom prst="roundRect">
            <a:avLst/>
          </a:prstGeom>
          <a:blipFill rotWithShape="0">
            <a:blip r:embed="rId4"/>
            <a:stretch>
              <a:fillRect l="-2778" t="-4545" b="-15909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圆角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86619" y="4456301"/>
            <a:ext cx="1780262" cy="513191"/>
          </a:xfrm>
          <a:prstGeom prst="roundRect">
            <a:avLst/>
          </a:prstGeom>
          <a:blipFill rotWithShape="0">
            <a:blip r:embed="rId5"/>
            <a:stretch>
              <a:fillRect l="-3041" t="-4545" b="-15909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4500" y="3297356"/>
          <a:ext cx="6096000" cy="39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9217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6"/>
                      <a:stretch>
                        <a:fillRect l="-500" t="-7576" r="-402500" b="-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6"/>
                      <a:stretch>
                        <a:fillRect l="-100500" t="-7576" r="-302500" b="-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6"/>
                      <a:stretch>
                        <a:fillRect l="-301000" t="-7576" r="-102000" b="-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6"/>
                      <a:stretch>
                        <a:fillRect l="-401000" t="-7576" r="-2000" b="-16667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 bwMode="auto">
          <a:xfrm>
            <a:off x="4191000" y="1856637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4142972" y="3761132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290249" y="3856606"/>
            <a:ext cx="2063107" cy="463846"/>
          </a:xfrm>
          <a:prstGeom prst="rect">
            <a:avLst/>
          </a:prstGeom>
          <a:blipFill rotWithShape="0">
            <a:blip r:embed="rId7"/>
            <a:stretch>
              <a:fillRect l="-3801" t="-11250" b="-21250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圆角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88353" y="5776155"/>
            <a:ext cx="2195038" cy="513191"/>
          </a:xfrm>
          <a:prstGeom prst="roundRect">
            <a:avLst/>
          </a:prstGeom>
          <a:blipFill rotWithShape="0">
            <a:blip r:embed="rId8"/>
            <a:stretch>
              <a:fillRect l="-2473" t="-5682" b="-14773"/>
            </a:stretch>
          </a:blipFill>
          <a:ln>
            <a:headEnd type="none" w="med" len="med"/>
            <a:tailEnd type="none" w="med" len="med"/>
          </a:ln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4152094" y="5080986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14996" y="5105252"/>
            <a:ext cx="1412864" cy="4638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截止函数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zh-CN" altLang="en-US" dirty="0" smtClean="0"/>
              <a:t>                持久性时延变化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滑动时间窗实时检测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Alternate Process 1"/>
              <p:cNvSpPr/>
              <p:nvPr/>
            </p:nvSpPr>
            <p:spPr bwMode="auto">
              <a:xfrm>
                <a:off x="3324529" y="1127215"/>
                <a:ext cx="2828090" cy="544761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拓扑结构变化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  <m:t>𝑝𝑢𝑟𝑒</m:t>
                        </m:r>
                      </m:sub>
                    </m:sSub>
                  </m:oMath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2" name="Alternate Process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4529" y="1127215"/>
                <a:ext cx="2828090" cy="544761"/>
              </a:xfrm>
              <a:prstGeom prst="flowChartAlternateProcess">
                <a:avLst/>
              </a:prstGeom>
              <a:blipFill rotWithShape="0">
                <a:blip r:embed="rId3"/>
                <a:stretch>
                  <a:fillRect l="-1923" t="-4301" b="-13978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10"/>
          <p:cNvSpPr/>
          <p:nvPr/>
        </p:nvSpPr>
        <p:spPr bwMode="auto">
          <a:xfrm>
            <a:off x="4286250" y="1752600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 bwMode="auto">
          <a:xfrm>
            <a:off x="4944241" y="1821577"/>
            <a:ext cx="3378146" cy="4638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dirty="0"/>
              <a:t>长度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m</a:t>
            </a:r>
            <a:r>
              <a:rPr lang="zh-CN" altLang="en-US" dirty="0" smtClean="0"/>
              <a:t> 的</a:t>
            </a:r>
            <a:r>
              <a:rPr lang="zh-CN" altLang="en-US" dirty="0" smtClean="0">
                <a:solidFill>
                  <a:srgbClr val="FF0000"/>
                </a:solidFill>
              </a:rPr>
              <a:t>滑动</a:t>
            </a:r>
            <a:r>
              <a:rPr lang="zh-CN" altLang="en-US" dirty="0" smtClean="0"/>
              <a:t>时间</a:t>
            </a:r>
            <a:r>
              <a:rPr lang="zh-CN" altLang="en-US" dirty="0"/>
              <a:t>窗</a:t>
            </a:r>
          </a:p>
        </p:txBody>
      </p:sp>
      <p:graphicFrame>
        <p:nvGraphicFramePr>
          <p:cNvPr id="1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16200"/>
              </p:ext>
            </p:extLst>
          </p:nvPr>
        </p:nvGraphicFramePr>
        <p:xfrm>
          <a:off x="1690573" y="3017497"/>
          <a:ext cx="6096000" cy="39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92176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4"/>
                      <a:stretch>
                        <a:fillRect l="-500" t="-7576" r="-402500" b="-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100500" t="-7576" r="-302500" b="-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301000" t="-7576" r="-102000" b="-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4"/>
                      <a:stretch>
                        <a:fillRect l="-401000" t="-7576" r="-2000" b="-16667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lternate Process 10"/>
              <p:cNvSpPr/>
              <p:nvPr/>
            </p:nvSpPr>
            <p:spPr bwMode="auto">
              <a:xfrm>
                <a:off x="3773571" y="2435024"/>
                <a:ext cx="1930004" cy="513191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时延样本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  <m:t> </m:t>
                        </m:r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  <m:t>𝑘𝑖</m:t>
                        </m:r>
                      </m:sub>
                    </m:sSub>
                  </m:oMath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1" name="Alternate Proces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3571" y="2435024"/>
                <a:ext cx="1930004" cy="513191"/>
              </a:xfrm>
              <a:prstGeom prst="flowChartAlternateProcess">
                <a:avLst/>
              </a:prstGeom>
              <a:blipFill rotWithShape="0">
                <a:blip r:embed="rId5"/>
                <a:stretch>
                  <a:fillRect l="-2804" t="-77528" b="-10674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H="1">
            <a:off x="914400" y="3173441"/>
            <a:ext cx="5334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7970727" y="3209120"/>
            <a:ext cx="5334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下箭头 10"/>
          <p:cNvSpPr/>
          <p:nvPr/>
        </p:nvSpPr>
        <p:spPr bwMode="auto">
          <a:xfrm>
            <a:off x="4319301" y="3504086"/>
            <a:ext cx="438150" cy="342155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lternate Process 16"/>
              <p:cNvSpPr/>
              <p:nvPr/>
            </p:nvSpPr>
            <p:spPr bwMode="auto">
              <a:xfrm>
                <a:off x="2830883" y="3933930"/>
                <a:ext cx="3815379" cy="513191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时延样本拟合直线斜率</a:t>
                </a:r>
                <a:r>
                  <a:rPr kumimoji="0" lang="en-US" altLang="zh-CN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zh-CN" sz="24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charset="0"/>
                                <a:ea typeface="黑体" pitchFamily="2" charset="-122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charset="0"/>
                                <a:ea typeface="黑体" pitchFamily="2" charset="-122"/>
                              </a:rPr>
                              <m:t>𝑘𝑖</m:t>
                            </m:r>
                          </m:sub>
                        </m:sSub>
                      </m:e>
                    </m:acc>
                  </m:oMath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7" name="Alternate Proces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883" y="3933930"/>
                <a:ext cx="3815379" cy="513191"/>
              </a:xfrm>
              <a:prstGeom prst="flowChartAlternateProcess">
                <a:avLst/>
              </a:prstGeom>
              <a:blipFill rotWithShape="0">
                <a:blip r:embed="rId6"/>
                <a:stretch>
                  <a:fillRect l="-1111" t="-4494" b="-19101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lternate Process 18"/>
              <p:cNvSpPr/>
              <p:nvPr/>
            </p:nvSpPr>
            <p:spPr bwMode="auto">
              <a:xfrm>
                <a:off x="1652766" y="4988701"/>
                <a:ext cx="6209370" cy="513191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历史时延样本拟合直线斜率波动平均方差</a:t>
                </a:r>
                <a:r>
                  <a:rPr kumimoji="0" lang="en-US" altLang="zh-CN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黑体" pitchFamily="2" charset="-122"/>
                          </a:rPr>
                          <m:t>𝐷𝑇</m:t>
                        </m:r>
                      </m:e>
                    </m:acc>
                  </m:oMath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9" name="Alternate Proces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766" y="4988701"/>
                <a:ext cx="6209370" cy="513191"/>
              </a:xfrm>
              <a:prstGeom prst="flowChartAlternateProcess">
                <a:avLst/>
              </a:prstGeom>
              <a:blipFill rotWithShape="0">
                <a:blip r:embed="rId7"/>
                <a:stretch>
                  <a:fillRect l="-782" t="-4494" b="-19101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0"/>
          <p:cNvSpPr/>
          <p:nvPr/>
        </p:nvSpPr>
        <p:spPr bwMode="auto">
          <a:xfrm>
            <a:off x="4335730" y="4584116"/>
            <a:ext cx="472540" cy="342155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10"/>
          <p:cNvSpPr/>
          <p:nvPr/>
        </p:nvSpPr>
        <p:spPr bwMode="auto">
          <a:xfrm>
            <a:off x="4340646" y="5587764"/>
            <a:ext cx="472540" cy="342155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Alternate Process 21"/>
          <p:cNvSpPr/>
          <p:nvPr/>
        </p:nvSpPr>
        <p:spPr bwMode="auto">
          <a:xfrm>
            <a:off x="3811451" y="6024614"/>
            <a:ext cx="1453856" cy="5131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检测结果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论文结构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712787"/>
          </a:xfrm>
        </p:spPr>
        <p:txBody>
          <a:bodyPr/>
          <a:lstStyle/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第一章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绪论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第二章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时间序列样本统计方法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第三章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基于统计的链路延时误差优化方法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第四章 </a:t>
            </a:r>
            <a:r>
              <a:rPr lang="en-US" altLang="zh-CN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PID</a:t>
            </a:r>
            <a:r>
              <a:rPr lang="zh-CN" altLang="en-US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的时钟同步校正策略及仿真</a:t>
            </a:r>
            <a:endParaRPr lang="en-US" altLang="zh-CN" sz="2400" b="1" dirty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第五章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总结与展望</a:t>
            </a:r>
          </a:p>
          <a:p>
            <a:pPr marL="719138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54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通用时钟伺服系统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328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基于统计方法的控制器原理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3464"/>
            <a:ext cx="5156200" cy="2631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57600"/>
            <a:ext cx="5508625" cy="2552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0670" y="608298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8102" y="6082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964" y="608298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III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控制器结构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7" y="1295400"/>
            <a:ext cx="8486886" cy="34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从时钟频率漂移优化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99552"/>
                  </p:ext>
                </p:extLst>
              </p:nvPr>
            </p:nvGraphicFramePr>
            <p:xfrm>
              <a:off x="3276600" y="1457733"/>
              <a:ext cx="4191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  <a:gridCol w="838200"/>
                    <a:gridCol w="838200"/>
                    <a:gridCol w="838200"/>
                    <a:gridCol w="838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𝒓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𝒓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𝒓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𝒓𝒏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99552"/>
                  </p:ext>
                </p:extLst>
              </p:nvPr>
            </p:nvGraphicFramePr>
            <p:xfrm>
              <a:off x="3276600" y="1457733"/>
              <a:ext cx="4191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  <a:gridCol w="838200"/>
                    <a:gridCol w="838200"/>
                    <a:gridCol w="838200"/>
                    <a:gridCol w="83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" t="-8197" r="-4021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60" t="-8197" r="-3051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202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275" t="-8197" r="-362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" t="-108197" r="-4021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60" t="-108197" r="-30510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8197" r="-202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275" t="-108197" r="-362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 bwMode="auto">
          <a:xfrm>
            <a:off x="762000" y="1457733"/>
            <a:ext cx="2118450" cy="3715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 sz="1800" dirty="0" smtClean="0"/>
              <a:t>Sync</a:t>
            </a:r>
            <a:r>
              <a:rPr lang="zh-CN" altLang="en-US" sz="1800" dirty="0" smtClean="0"/>
              <a:t>报文</a:t>
            </a:r>
            <a:r>
              <a:rPr lang="zh-CN" altLang="en-US" sz="1800" dirty="0" smtClean="0">
                <a:solidFill>
                  <a:srgbClr val="FF0000"/>
                </a:solidFill>
              </a:rPr>
              <a:t>发送</a:t>
            </a:r>
            <a:r>
              <a:rPr lang="zh-CN" altLang="en-US" sz="1800" dirty="0" smtClean="0"/>
              <a:t>时间</a:t>
            </a:r>
            <a:endParaRPr lang="zh-CN" altLang="en-US" sz="1800" dirty="0"/>
          </a:p>
        </p:txBody>
      </p:sp>
      <p:sp>
        <p:nvSpPr>
          <p:cNvPr id="6" name="矩形 4"/>
          <p:cNvSpPr/>
          <p:nvPr/>
        </p:nvSpPr>
        <p:spPr bwMode="auto">
          <a:xfrm>
            <a:off x="762000" y="1847657"/>
            <a:ext cx="2118450" cy="3715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 sz="1800" dirty="0" smtClean="0"/>
              <a:t>Sync</a:t>
            </a:r>
            <a:r>
              <a:rPr lang="zh-CN" altLang="en-US" sz="1800" dirty="0" smtClean="0"/>
              <a:t>报文</a:t>
            </a:r>
            <a:r>
              <a:rPr lang="zh-CN" altLang="en-US" sz="1800" dirty="0" smtClean="0">
                <a:solidFill>
                  <a:srgbClr val="FF0000"/>
                </a:solidFill>
              </a:rPr>
              <a:t>接收</a:t>
            </a:r>
            <a:r>
              <a:rPr lang="zh-CN" altLang="en-US" sz="1800" dirty="0" smtClean="0"/>
              <a:t>时间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439554"/>
                  </p:ext>
                </p:extLst>
              </p:nvPr>
            </p:nvGraphicFramePr>
            <p:xfrm>
              <a:off x="3281979" y="3124200"/>
              <a:ext cx="4191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  <a:gridCol w="838200"/>
                    <a:gridCol w="838200"/>
                    <a:gridCol w="838200"/>
                    <a:gridCol w="838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𝒎𝒏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𝒔𝒏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439554"/>
                  </p:ext>
                </p:extLst>
              </p:nvPr>
            </p:nvGraphicFramePr>
            <p:xfrm>
              <a:off x="3281979" y="3124200"/>
              <a:ext cx="4191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  <a:gridCol w="838200"/>
                    <a:gridCol w="838200"/>
                    <a:gridCol w="838200"/>
                    <a:gridCol w="83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25" t="-8065" r="-40217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460" t="-8065" r="-30510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8065" r="-20289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275" t="-8065" r="-3623" b="-1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25" t="-109836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460" t="-109836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09836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275" t="-109836" r="-3623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矩形 4"/>
          <p:cNvSpPr/>
          <p:nvPr/>
        </p:nvSpPr>
        <p:spPr bwMode="auto">
          <a:xfrm>
            <a:off x="767379" y="3124200"/>
            <a:ext cx="2118450" cy="3715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sz="1800" dirty="0" smtClean="0"/>
              <a:t>主时钟</a:t>
            </a:r>
            <a:r>
              <a:rPr lang="zh-CN" altLang="en-US" sz="1800" dirty="0" smtClean="0">
                <a:solidFill>
                  <a:srgbClr val="FF0000"/>
                </a:solidFill>
              </a:rPr>
              <a:t>发送</a:t>
            </a:r>
            <a:r>
              <a:rPr lang="zh-CN" altLang="en-US" sz="1800" dirty="0" smtClean="0"/>
              <a:t>周期</a:t>
            </a:r>
            <a:endParaRPr lang="zh-CN" altLang="en-US" sz="1800" dirty="0"/>
          </a:p>
        </p:txBody>
      </p:sp>
      <p:sp>
        <p:nvSpPr>
          <p:cNvPr id="9" name="矩形 4"/>
          <p:cNvSpPr/>
          <p:nvPr/>
        </p:nvSpPr>
        <p:spPr bwMode="auto">
          <a:xfrm>
            <a:off x="767379" y="3514124"/>
            <a:ext cx="2118450" cy="3715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sz="1800" dirty="0" smtClean="0"/>
              <a:t>从时钟</a:t>
            </a:r>
            <a:r>
              <a:rPr lang="zh-CN" altLang="en-US" sz="1800" dirty="0" smtClean="0">
                <a:solidFill>
                  <a:srgbClr val="FF0000"/>
                </a:solidFill>
              </a:rPr>
              <a:t>接收</a:t>
            </a:r>
            <a:r>
              <a:rPr lang="zh-CN" altLang="en-US" sz="1800" dirty="0" smtClean="0"/>
              <a:t>周期</a:t>
            </a:r>
            <a:endParaRPr lang="zh-CN" altLang="en-US" sz="1800" dirty="0"/>
          </a:p>
        </p:txBody>
      </p:sp>
      <p:sp>
        <p:nvSpPr>
          <p:cNvPr id="10" name="下箭头 10"/>
          <p:cNvSpPr/>
          <p:nvPr/>
        </p:nvSpPr>
        <p:spPr bwMode="auto">
          <a:xfrm>
            <a:off x="4286250" y="2350022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270786" y="4016490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lternate Process 11"/>
              <p:cNvSpPr/>
              <p:nvPr/>
            </p:nvSpPr>
            <p:spPr bwMode="auto">
              <a:xfrm>
                <a:off x="3669059" y="4796942"/>
                <a:ext cx="1952225" cy="513191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频率差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𝑑𝑒𝑙𝑡𝑎</m:t>
                        </m:r>
                      </m:sub>
                    </m:sSub>
                  </m:oMath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2" name="Alternate Proces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9059" y="4796942"/>
                <a:ext cx="1952225" cy="513191"/>
              </a:xfrm>
              <a:prstGeom prst="flowChartAlternateProcess">
                <a:avLst/>
              </a:prstGeom>
              <a:blipFill rotWithShape="0">
                <a:blip r:embed="rId5"/>
                <a:stretch>
                  <a:fillRect l="-3086" t="-5682" b="-19318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论文结构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712787"/>
          </a:xfrm>
        </p:spPr>
        <p:txBody>
          <a:bodyPr/>
          <a:lstStyle/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第一章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绪论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第二章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charset="0"/>
                <a:ea typeface="宋体" charset="0"/>
              </a:rPr>
              <a:t>时间序列样本统计方法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第三章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charset="0"/>
                <a:ea typeface="宋体" charset="0"/>
              </a:rPr>
              <a:t>基于统计的链路延时误差优化方法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第四章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PID</a:t>
            </a:r>
            <a:r>
              <a:rPr lang="zh-CN" altLang="en-US" sz="2400" b="1">
                <a:solidFill>
                  <a:schemeClr val="tx1"/>
                </a:solidFill>
                <a:latin typeface="宋体" charset="0"/>
                <a:ea typeface="宋体" charset="0"/>
              </a:rPr>
              <a:t>的时钟同步校正策略及仿真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第五章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总结与展望</a:t>
            </a:r>
          </a:p>
          <a:p>
            <a:pPr marL="719138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Brace 2"/>
          <p:cNvSpPr/>
          <p:nvPr/>
        </p:nvSpPr>
        <p:spPr bwMode="auto">
          <a:xfrm rot="5400000">
            <a:off x="1374346" y="3444144"/>
            <a:ext cx="6395305" cy="2667000"/>
          </a:xfrm>
          <a:prstGeom prst="bracePair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统计方法在透明时钟的应用</a:t>
            </a:r>
            <a:endParaRPr lang="zh-CN" altLang="en-US" dirty="0"/>
          </a:p>
        </p:txBody>
      </p:sp>
      <p:sp>
        <p:nvSpPr>
          <p:cNvPr id="12" name="Alternate Process 11"/>
          <p:cNvSpPr/>
          <p:nvPr/>
        </p:nvSpPr>
        <p:spPr bwMode="auto">
          <a:xfrm>
            <a:off x="2996072" y="1066800"/>
            <a:ext cx="3151855" cy="5131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边界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时钟 与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透明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时钟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4"/>
          <p:cNvSpPr/>
          <p:nvPr/>
        </p:nvSpPr>
        <p:spPr bwMode="auto">
          <a:xfrm>
            <a:off x="2057400" y="2126428"/>
            <a:ext cx="2336194" cy="4638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dirty="0" smtClean="0"/>
              <a:t>设备内驻留时间</a:t>
            </a:r>
            <a:endParaRPr lang="zh-CN" altLang="en-US" dirty="0"/>
          </a:p>
        </p:txBody>
      </p:sp>
      <p:sp>
        <p:nvSpPr>
          <p:cNvPr id="14" name="矩形 4"/>
          <p:cNvSpPr/>
          <p:nvPr/>
        </p:nvSpPr>
        <p:spPr bwMode="auto">
          <a:xfrm>
            <a:off x="4953000" y="2122842"/>
            <a:ext cx="2951747" cy="4638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dirty="0" smtClean="0"/>
              <a:t>不同拓扑结构下传输</a:t>
            </a:r>
            <a:endParaRPr lang="zh-CN" altLang="en-US" dirty="0"/>
          </a:p>
        </p:txBody>
      </p:sp>
      <p:sp>
        <p:nvSpPr>
          <p:cNvPr id="17" name="下箭头 10"/>
          <p:cNvSpPr/>
          <p:nvPr/>
        </p:nvSpPr>
        <p:spPr bwMode="auto">
          <a:xfrm>
            <a:off x="5950555" y="2743200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下箭头 10"/>
          <p:cNvSpPr/>
          <p:nvPr/>
        </p:nvSpPr>
        <p:spPr bwMode="auto">
          <a:xfrm>
            <a:off x="2907692" y="2743200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Alternate Process 18"/>
          <p:cNvSpPr/>
          <p:nvPr/>
        </p:nvSpPr>
        <p:spPr bwMode="auto">
          <a:xfrm>
            <a:off x="2057400" y="4846786"/>
            <a:ext cx="2381381" cy="5131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暂时性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时延突变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4"/>
          <p:cNvSpPr/>
          <p:nvPr/>
        </p:nvSpPr>
        <p:spPr bwMode="auto">
          <a:xfrm>
            <a:off x="2519067" y="3486607"/>
            <a:ext cx="1412864" cy="4638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dirty="0" smtClean="0"/>
              <a:t>排队堵塞</a:t>
            </a:r>
            <a:endParaRPr lang="zh-CN" altLang="en-US" dirty="0"/>
          </a:p>
        </p:txBody>
      </p:sp>
      <p:sp>
        <p:nvSpPr>
          <p:cNvPr id="21" name="下箭头 10"/>
          <p:cNvSpPr/>
          <p:nvPr/>
        </p:nvSpPr>
        <p:spPr bwMode="auto">
          <a:xfrm>
            <a:off x="2907692" y="4096672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Alternate Process 21"/>
          <p:cNvSpPr/>
          <p:nvPr/>
        </p:nvSpPr>
        <p:spPr bwMode="auto">
          <a:xfrm>
            <a:off x="5113927" y="4846786"/>
            <a:ext cx="2381381" cy="5131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持久性时延变化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4"/>
          <p:cNvSpPr/>
          <p:nvPr/>
        </p:nvSpPr>
        <p:spPr bwMode="auto">
          <a:xfrm>
            <a:off x="5267820" y="3486607"/>
            <a:ext cx="2028417" cy="4638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dirty="0" smtClean="0"/>
              <a:t>拓扑结构变化</a:t>
            </a:r>
            <a:endParaRPr lang="zh-CN" altLang="en-US" dirty="0"/>
          </a:p>
        </p:txBody>
      </p:sp>
      <p:sp>
        <p:nvSpPr>
          <p:cNvPr id="24" name="下箭头 10"/>
          <p:cNvSpPr/>
          <p:nvPr/>
        </p:nvSpPr>
        <p:spPr bwMode="auto">
          <a:xfrm>
            <a:off x="5964217" y="4096672"/>
            <a:ext cx="571500" cy="62356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lternate Process 24"/>
          <p:cNvSpPr/>
          <p:nvPr/>
        </p:nvSpPr>
        <p:spPr bwMode="auto">
          <a:xfrm>
            <a:off x="2498569" y="5688861"/>
            <a:ext cx="1453856" cy="5131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时延抖动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Alternate Process 25"/>
          <p:cNvSpPr/>
          <p:nvPr/>
        </p:nvSpPr>
        <p:spPr bwMode="auto">
          <a:xfrm>
            <a:off x="5427660" y="5688861"/>
            <a:ext cx="1753922" cy="51319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从时钟漂移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固有延时算法仿真结果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68363"/>
            <a:ext cx="3962400" cy="24825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350903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>
                <a:ea typeface="黑体" pitchFamily="2" charset="-122"/>
              </a:rPr>
              <a:t>添加正态分布的随机抖动后的同步曲线</a:t>
            </a:r>
            <a:endParaRPr lang="en-US" sz="1600" dirty="0"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13" y="868363"/>
            <a:ext cx="3870552" cy="2392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94245" y="3284409"/>
                <a:ext cx="43183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600" dirty="0" smtClean="0">
                    <a:ea typeface="黑体" pitchFamily="2" charset="-122"/>
                  </a:rPr>
                  <a:t>采用最小二乘，时间窗长度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𝑚</m:t>
                    </m:r>
                    <m:r>
                      <a:rPr lang="en-US" altLang="zh-CN" sz="1600" b="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=10</m:t>
                    </m:r>
                  </m:oMath>
                </a14:m>
                <a:r>
                  <a:rPr lang="zh-CN" altLang="en-US" sz="1600" dirty="0" smtClean="0">
                    <a:ea typeface="黑体" pitchFamily="2" charset="-122"/>
                  </a:rPr>
                  <a:t>的</a:t>
                </a:r>
                <a:r>
                  <a:rPr lang="zh-CN" altLang="en-US" sz="1600" dirty="0">
                    <a:ea typeface="黑体" pitchFamily="2" charset="-122"/>
                  </a:rPr>
                  <a:t>同步曲线</a:t>
                </a:r>
                <a:endParaRPr lang="en-US" sz="160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245" y="3284409"/>
                <a:ext cx="431838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82" t="-7273" r="-28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52" y="3646908"/>
            <a:ext cx="4240321" cy="2560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60072" y="6129448"/>
                <a:ext cx="41712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600" dirty="0" smtClean="0">
                    <a:ea typeface="黑体" pitchFamily="2" charset="-122"/>
                  </a:rPr>
                  <a:t>采用最小二乘，时间窗长度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𝑚</m:t>
                    </m:r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=30</m:t>
                    </m:r>
                  </m:oMath>
                </a14:m>
                <a:r>
                  <a:rPr lang="zh-CN" altLang="en-US" sz="1600" dirty="0" smtClean="0">
                    <a:ea typeface="黑体" pitchFamily="2" charset="-122"/>
                  </a:rPr>
                  <a:t>的</a:t>
                </a:r>
                <a:r>
                  <a:rPr lang="zh-CN" altLang="en-US" sz="1600" dirty="0">
                    <a:ea typeface="黑体" pitchFamily="2" charset="-122"/>
                  </a:rPr>
                  <a:t>同步曲线</a:t>
                </a:r>
                <a:endParaRPr lang="en-US" sz="160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072" y="6129448"/>
                <a:ext cx="4171201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       暂时性时延突变动态阈值法仿真结果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4" y="868363"/>
            <a:ext cx="4126231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3350903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 smtClean="0">
                <a:ea typeface="黑体" pitchFamily="2" charset="-122"/>
              </a:rPr>
              <a:t>添加暂时性时延突变后的同步曲线</a:t>
            </a:r>
            <a:endParaRPr lang="en-US" sz="1600" dirty="0">
              <a:ea typeface="黑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51" y="3651991"/>
            <a:ext cx="4191000" cy="2554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11426" y="3350903"/>
                <a:ext cx="41471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600" dirty="0" smtClean="0">
                    <a:ea typeface="黑体" pitchFamily="2" charset="-122"/>
                  </a:rPr>
                  <a:t>采用动态阈值法，控制量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=3</m:t>
                    </m:r>
                  </m:oMath>
                </a14:m>
                <a:r>
                  <a:rPr lang="zh-CN" altLang="en-US" sz="1600" dirty="0" smtClean="0">
                    <a:ea typeface="黑体" pitchFamily="2" charset="-122"/>
                  </a:rPr>
                  <a:t>时的同步曲线</a:t>
                </a:r>
                <a:endParaRPr lang="en-US" sz="160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26" y="3350903"/>
                <a:ext cx="414718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588" t="-7273" r="-294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22" y="767831"/>
            <a:ext cx="4300370" cy="2620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94622" y="6122617"/>
                <a:ext cx="41471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600" dirty="0" smtClean="0">
                    <a:ea typeface="黑体" pitchFamily="2" charset="-122"/>
                  </a:rPr>
                  <a:t>采用动态阈值法，控制量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=1.5</m:t>
                    </m:r>
                  </m:oMath>
                </a14:m>
                <a:r>
                  <a:rPr lang="zh-CN" altLang="en-US" sz="1600" dirty="0" smtClean="0">
                    <a:ea typeface="黑体" pitchFamily="2" charset="-122"/>
                  </a:rPr>
                  <a:t>时的同步曲线</a:t>
                </a:r>
                <a:endParaRPr lang="en-US" sz="160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22" y="6122617"/>
                <a:ext cx="4147185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en-US" dirty="0" smtClean="0"/>
              <a:t>      持久性时延变化实时检测仿真结果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868363"/>
            <a:ext cx="4051300" cy="25976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3350903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 smtClean="0">
                <a:ea typeface="黑体" pitchFamily="2" charset="-122"/>
              </a:rPr>
              <a:t>添加持久性时延变化后的同步曲线</a:t>
            </a:r>
            <a:endParaRPr lang="en-US" sz="1600" dirty="0">
              <a:ea typeface="黑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823852"/>
            <a:ext cx="4038600" cy="2589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3300" y="3350903"/>
                <a:ext cx="41910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600" dirty="0" smtClean="0">
                    <a:ea typeface="黑体" pitchFamily="2" charset="-122"/>
                  </a:rPr>
                  <a:t>采用实时检测法，忍耐度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𝑤</m:t>
                    </m:r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=1.5</m:t>
                    </m:r>
                  </m:oMath>
                </a14:m>
                <a:r>
                  <a:rPr lang="zh-CN" altLang="en-US" sz="1600" dirty="0" smtClean="0">
                    <a:ea typeface="黑体" pitchFamily="2" charset="-122"/>
                  </a:rPr>
                  <a:t>的同步曲线</a:t>
                </a:r>
                <a:endParaRPr lang="en-US" sz="160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00" y="3350903"/>
                <a:ext cx="4191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658977"/>
            <a:ext cx="4238048" cy="2582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42924" y="6131611"/>
                <a:ext cx="41910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600" dirty="0" smtClean="0">
                    <a:ea typeface="黑体" pitchFamily="2" charset="-122"/>
                  </a:rPr>
                  <a:t>采用实时检测法，忍耐度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𝑤</m:t>
                    </m:r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charset="0"/>
                        <a:ea typeface="黑体" pitchFamily="2" charset="-122"/>
                      </a:rPr>
                      <m:t>=1.2</m:t>
                    </m:r>
                  </m:oMath>
                </a14:m>
                <a:r>
                  <a:rPr lang="zh-CN" altLang="en-US" sz="1600" dirty="0" smtClean="0">
                    <a:ea typeface="黑体" pitchFamily="2" charset="-122"/>
                  </a:rPr>
                  <a:t>的同步曲线</a:t>
                </a:r>
                <a:endParaRPr lang="en-US" sz="160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924" y="6131611"/>
                <a:ext cx="419100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8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从时钟控制策略仿真结果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" y="868363"/>
            <a:ext cx="4235450" cy="27157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9720" y="3584073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 smtClean="0">
                <a:ea typeface="黑体" pitchFamily="2" charset="-122"/>
              </a:rPr>
              <a:t>常规</a:t>
            </a:r>
            <a:r>
              <a:rPr lang="en-US" altLang="zh-CN" sz="1600" dirty="0" smtClean="0">
                <a:ea typeface="黑体" pitchFamily="2" charset="-122"/>
              </a:rPr>
              <a:t>PID</a:t>
            </a:r>
            <a:r>
              <a:rPr lang="zh-CN" altLang="en-US" sz="1600" dirty="0" smtClean="0">
                <a:ea typeface="黑体" pitchFamily="2" charset="-122"/>
              </a:rPr>
              <a:t>应对阶跃变化的同步曲线</a:t>
            </a:r>
            <a:endParaRPr lang="en-US" sz="1600" dirty="0">
              <a:ea typeface="黑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13" y="869597"/>
            <a:ext cx="4231599" cy="2713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4312" y="3582838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 smtClean="0">
                <a:ea typeface="黑体" pitchFamily="2" charset="-122"/>
              </a:rPr>
              <a:t>多模型</a:t>
            </a:r>
            <a:r>
              <a:rPr lang="en-US" altLang="zh-CN" sz="1600" dirty="0" smtClean="0">
                <a:ea typeface="黑体" pitchFamily="2" charset="-122"/>
              </a:rPr>
              <a:t>PID</a:t>
            </a:r>
            <a:r>
              <a:rPr lang="zh-CN" altLang="en-US" sz="1600" dirty="0" smtClean="0">
                <a:ea typeface="黑体" pitchFamily="2" charset="-122"/>
              </a:rPr>
              <a:t>应对阶跃变化的同步曲线</a:t>
            </a:r>
            <a:endParaRPr lang="en-US" sz="16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从时钟频率补偿仿真结果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0" y="956770"/>
            <a:ext cx="4343400" cy="2784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9720" y="3584073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 smtClean="0">
                <a:ea typeface="黑体" pitchFamily="2" charset="-122"/>
              </a:rPr>
              <a:t>添加晶振源漂移后的主从偏差</a:t>
            </a:r>
            <a:endParaRPr lang="en-US" sz="1600" dirty="0">
              <a:ea typeface="黑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46" y="899769"/>
            <a:ext cx="4432300" cy="28419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776" y="3629420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 smtClean="0">
                <a:ea typeface="黑体" pitchFamily="2" charset="-122"/>
              </a:rPr>
              <a:t>晶振源漂移补偿后的主从偏差</a:t>
            </a:r>
            <a:endParaRPr lang="en-US" sz="16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0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论文结构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712787"/>
          </a:xfrm>
        </p:spPr>
        <p:txBody>
          <a:bodyPr/>
          <a:lstStyle/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第一章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绪论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第二章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时间序列样本统计方法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第三章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基于统计的链路延时误差优化方法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第四章 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PID</a:t>
            </a:r>
            <a:r>
              <a:rPr lang="zh-CN" altLang="en-US" sz="2400" b="1" dirty="0">
                <a:solidFill>
                  <a:srgbClr val="BFBFBF"/>
                </a:solidFill>
                <a:latin typeface="宋体" charset="0"/>
                <a:ea typeface="宋体" charset="0"/>
              </a:rPr>
              <a:t>的时钟同步校正策略及仿真</a:t>
            </a:r>
            <a:endParaRPr lang="en-US" altLang="zh-CN" sz="2400" b="1" dirty="0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第五章 </a:t>
            </a:r>
            <a:r>
              <a:rPr lang="en-US" altLang="zh-CN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总结与展望</a:t>
            </a:r>
          </a:p>
          <a:p>
            <a:pPr marL="719138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312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8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    攻读硕士期间发表论文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3435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华文新魏" charset="0"/>
                <a:ea typeface="华文新魏" charset="0"/>
              </a:rPr>
              <a:t>论文</a:t>
            </a:r>
            <a:endParaRPr lang="en-US" altLang="zh-CN" dirty="0">
              <a:solidFill>
                <a:schemeClr val="tx1"/>
              </a:solidFill>
              <a:latin typeface="华文新魏" charset="0"/>
              <a:ea typeface="华文新魏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统计</a:t>
            </a:r>
            <a:r>
              <a:rPr lang="zh-CN" altLang="en-US" sz="1800" dirty="0"/>
              <a:t>方法在 </a:t>
            </a:r>
            <a:r>
              <a:rPr lang="en-US" altLang="zh-CN" sz="1800" dirty="0"/>
              <a:t>IEEE1588 </a:t>
            </a:r>
            <a:r>
              <a:rPr lang="zh-CN" altLang="en-US" sz="1800" dirty="0"/>
              <a:t>时钟同步协议中的</a:t>
            </a:r>
            <a:r>
              <a:rPr lang="zh-CN" altLang="en-US" sz="1800" dirty="0" smtClean="0"/>
              <a:t>应用：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charset="0"/>
                <a:ea typeface="宋体" charset="0"/>
                <a:cs typeface="Times New Roman" charset="0"/>
              </a:rPr>
              <a:t>化工</a:t>
            </a:r>
            <a:r>
              <a:rPr lang="zh-CN" altLang="en-US" sz="1800" b="1" dirty="0">
                <a:solidFill>
                  <a:schemeClr val="tx1"/>
                </a:solidFill>
                <a:latin typeface="宋体" charset="0"/>
                <a:ea typeface="宋体" charset="0"/>
                <a:cs typeface="Times New Roman" charset="0"/>
              </a:rPr>
              <a:t>自动化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charset="0"/>
                <a:ea typeface="宋体" charset="0"/>
                <a:cs typeface="Times New Roman" charset="0"/>
              </a:rPr>
              <a:t>仪表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charset="0"/>
                <a:ea typeface="宋体" charset="0"/>
                <a:cs typeface="Times New Roman" charset="0"/>
              </a:rPr>
              <a:t>》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charset="0"/>
                <a:ea typeface="宋体" charset="0"/>
                <a:cs typeface="Times New Roman" charset="0"/>
              </a:rPr>
              <a:t>第一作者</a:t>
            </a:r>
            <a:endParaRPr lang="en-US" altLang="zh-CN" sz="1800" b="1" dirty="0">
              <a:solidFill>
                <a:schemeClr val="tx1"/>
              </a:solidFill>
              <a:latin typeface="宋体" charset="0"/>
              <a:ea typeface="宋体" charset="0"/>
              <a:cs typeface="Times New Roman" charset="0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Arial" charset="0"/>
                <a:ea typeface="黑体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Arial" charset="0"/>
                <a:ea typeface="黑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论文结构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712787"/>
          </a:xfrm>
        </p:spPr>
        <p:txBody>
          <a:bodyPr/>
          <a:lstStyle/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第一章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绪论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第二章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时间序列样本统计方法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第三章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基于统计的链路延时误差优化方法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第四章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PID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的时钟同步校正策略及仿真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第五章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总结与展望</a:t>
            </a:r>
          </a:p>
          <a:p>
            <a:pPr marL="719138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谢	谢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" y="4038600"/>
            <a:ext cx="20732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工业时钟同步技术现状</a:t>
            </a:r>
          </a:p>
        </p:txBody>
      </p:sp>
      <p:sp>
        <p:nvSpPr>
          <p:cNvPr id="6" name="双大括号 5"/>
          <p:cNvSpPr/>
          <p:nvPr/>
        </p:nvSpPr>
        <p:spPr bwMode="auto">
          <a:xfrm>
            <a:off x="609600" y="1563688"/>
            <a:ext cx="5181600" cy="2716212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363663" y="1533525"/>
            <a:ext cx="1487487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/>
              <a:t>GPS</a:t>
            </a:r>
            <a:r>
              <a:rPr lang="zh-CN" altLang="en-US"/>
              <a:t>同步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1363663" y="2622550"/>
            <a:ext cx="3479800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包时钟</a:t>
            </a:r>
            <a:r>
              <a:rPr lang="en-US" altLang="zh-CN"/>
              <a:t>(NTP/SNTP)</a:t>
            </a:r>
            <a:r>
              <a:rPr lang="zh-CN" altLang="en-US"/>
              <a:t>同步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1372794" y="3766709"/>
            <a:ext cx="3655211" cy="51319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 dirty="0"/>
              <a:t>精确时钟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(IEEE1588)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761163" y="1557338"/>
            <a:ext cx="141287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设备价格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761163" y="2601913"/>
            <a:ext cx="141287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国防安全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757988" y="3646488"/>
            <a:ext cx="141287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同步精度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双大括号 2"/>
          <p:cNvSpPr/>
          <p:nvPr/>
        </p:nvSpPr>
        <p:spPr bwMode="auto">
          <a:xfrm>
            <a:off x="5105400" y="1073150"/>
            <a:ext cx="4953000" cy="4419600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精确时钟同步技术应用现状</a:t>
            </a:r>
          </a:p>
        </p:txBody>
      </p:sp>
      <p:pic>
        <p:nvPicPr>
          <p:cNvPr id="11268" name="Picture 2" descr="http://www.elecfans.com/article/UploadPic/2010-2/201023925397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1363"/>
            <a:ext cx="48768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5946775" y="1395413"/>
            <a:ext cx="2068513" cy="5127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时间戳精确度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5946775" y="2212975"/>
            <a:ext cx="2068513" cy="5143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链路不对称性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946775" y="3027363"/>
            <a:ext cx="2670175" cy="5127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网络延时固有抖动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951538" y="3927475"/>
            <a:ext cx="2381250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从时钟晶振漂移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951538" y="4826000"/>
            <a:ext cx="2381250" cy="5143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从时钟校正策略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双大括号 1"/>
          <p:cNvSpPr/>
          <p:nvPr/>
        </p:nvSpPr>
        <p:spPr bwMode="auto">
          <a:xfrm>
            <a:off x="5503863" y="909638"/>
            <a:ext cx="4402137" cy="1874837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本文研究内容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82613" y="1514475"/>
            <a:ext cx="4845050" cy="5143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网络传输时延的随机性和不确定性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04838" y="2582863"/>
            <a:ext cx="3600450" cy="5127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从时钟校正控制策略优化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04838" y="3649663"/>
            <a:ext cx="5721350" cy="5127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统计方法在从时钟漂移及透明时钟的应用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71500" y="4718050"/>
            <a:ext cx="1454150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算法仿真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054725" y="868363"/>
            <a:ext cx="2643188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网络时延固有抖动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054725" y="1623219"/>
            <a:ext cx="2336800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暂时性时延突变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054725" y="2378075"/>
            <a:ext cx="2336800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持久性时延变化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论文结构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712787"/>
          </a:xfrm>
        </p:spPr>
        <p:txBody>
          <a:bodyPr/>
          <a:lstStyle/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第一章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绪论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第二章 </a:t>
            </a:r>
            <a:r>
              <a:rPr lang="en-US" altLang="zh-CN" sz="2400" b="1">
                <a:solidFill>
                  <a:schemeClr val="tx1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charset="0"/>
                <a:ea typeface="宋体" charset="0"/>
              </a:rPr>
              <a:t>时间序列样本统计方法</a:t>
            </a:r>
            <a:endParaRPr lang="en-US" altLang="zh-CN" sz="2400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第三章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基于统计的链路延时误差优化方法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第四章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基于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PID</a:t>
            </a:r>
            <a:r>
              <a:rPr lang="zh-CN" altLang="en-US" sz="2400" b="1">
                <a:solidFill>
                  <a:srgbClr val="BFBFBF"/>
                </a:solidFill>
                <a:latin typeface="宋体" charset="0"/>
                <a:ea typeface="宋体" charset="0"/>
              </a:rPr>
              <a:t>的时钟同步校正策略及仿真</a:t>
            </a:r>
            <a:endParaRPr lang="en-US" altLang="zh-CN" sz="2400" b="1">
              <a:solidFill>
                <a:srgbClr val="BFBFBF"/>
              </a:solidFill>
              <a:latin typeface="宋体" charset="0"/>
              <a:ea typeface="宋体" charset="0"/>
            </a:endParaRPr>
          </a:p>
          <a:p>
            <a:pPr marL="7191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第五章 </a:t>
            </a:r>
            <a:r>
              <a:rPr lang="en-US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 </a:t>
            </a:r>
            <a:r>
              <a:rPr lang="zh-CN" altLang="zh-CN" sz="2400" b="1">
                <a:solidFill>
                  <a:srgbClr val="BFBFBF"/>
                </a:solidFill>
                <a:latin typeface="宋体" charset="0"/>
                <a:ea typeface="宋体" charset="0"/>
              </a:rPr>
              <a:t>总结与展望</a:t>
            </a:r>
          </a:p>
          <a:p>
            <a:pPr marL="719138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ungsuh" charset="0"/>
                <a:ea typeface="Gungsuh" charset="0"/>
                <a:cs typeface="Ebrima" charset="0"/>
              </a:rPr>
              <a:t>IEEE1588</a:t>
            </a:r>
            <a:r>
              <a:rPr lang="zh-CN" altLang="en-US">
                <a:cs typeface="Ebrima" charset="0"/>
              </a:rPr>
              <a:t>时钟同步原理</a:t>
            </a: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971550"/>
            <a:ext cx="58928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双大括号 3"/>
          <p:cNvSpPr/>
          <p:nvPr/>
        </p:nvSpPr>
        <p:spPr bwMode="auto">
          <a:xfrm>
            <a:off x="5791200" y="2057400"/>
            <a:ext cx="4402138" cy="1874838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24600" y="2336800"/>
            <a:ext cx="2028825" cy="46513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时钟相位同步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324600" y="3195638"/>
            <a:ext cx="202882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时钟频率同步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双大括号 12"/>
          <p:cNvSpPr/>
          <p:nvPr/>
        </p:nvSpPr>
        <p:spPr bwMode="auto">
          <a:xfrm>
            <a:off x="3106738" y="3009900"/>
            <a:ext cx="6553200" cy="1874838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" name="双大括号 8"/>
          <p:cNvSpPr/>
          <p:nvPr/>
        </p:nvSpPr>
        <p:spPr bwMode="auto">
          <a:xfrm>
            <a:off x="3124200" y="911225"/>
            <a:ext cx="6553200" cy="1874838"/>
          </a:xfrm>
          <a:prstGeom prst="bracePair">
            <a:avLst/>
          </a:prstGeom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84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同步精度影响因素</a:t>
            </a:r>
          </a:p>
        </p:txBody>
      </p:sp>
      <p:pic>
        <p:nvPicPr>
          <p:cNvPr id="1843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717550"/>
            <a:ext cx="35385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3700463"/>
            <a:ext cx="3211512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96863" y="3576638"/>
            <a:ext cx="2668587" cy="5127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链路延时不对称性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96863" y="5149850"/>
            <a:ext cx="2381250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从时钟频率漂移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304800" y="1600200"/>
            <a:ext cx="2652713" cy="5127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/>
              <a:t>PTP</a:t>
            </a:r>
            <a:r>
              <a:rPr lang="zh-CN" altLang="en-US"/>
              <a:t>报文传输周期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573463" y="962025"/>
            <a:ext cx="2184400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/>
              <a:t>Announce</a:t>
            </a:r>
            <a:r>
              <a:rPr lang="zh-CN" altLang="en-US"/>
              <a:t>报文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600450" y="1616075"/>
            <a:ext cx="1481138" cy="46513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/>
              <a:t>Sync</a:t>
            </a:r>
            <a:r>
              <a:rPr lang="zh-CN" altLang="en-US"/>
              <a:t>报文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600450" y="2286000"/>
            <a:ext cx="2322513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en-US" altLang="zh-CN"/>
              <a:t>Delay_Req</a:t>
            </a:r>
            <a:r>
              <a:rPr lang="zh-CN" altLang="en-US"/>
              <a:t>报文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600450" y="3021013"/>
            <a:ext cx="141287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传输抖动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605213" y="3697288"/>
            <a:ext cx="141287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排队堵塞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3605213" y="4367213"/>
            <a:ext cx="2028825" cy="4635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</a:defRPr>
            </a:lvl9pPr>
          </a:lstStyle>
          <a:p>
            <a:pPr eaLnBrk="1" hangingPunct="1"/>
            <a:r>
              <a:rPr lang="zh-CN" altLang="en-US"/>
              <a:t>拓扑结构变化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rotWithShape="0">
          <a:blip xmlns:r="http://schemas.openxmlformats.org/officeDocument/2006/relationships" r:embed="rId1"/>
          <a:stretch>
            <a:fillRect l="-2473" t="-5682" b="-14773"/>
          </a:stretch>
        </a:blipFill>
        <a:ln>
          <a:headEnd type="none" w="med" len="med"/>
          <a:tailEnd type="none" w="med" len="med"/>
        </a:ln>
        <a:extLst/>
      </a:spPr>
      <a:bodyPr/>
      <a:lstStyle>
        <a:defPPr>
          <a:defRPr>
            <a:noFill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答辩" id="{DD8A7B5E-B050-7448-99C7-07441FA1376A}" vid="{15737CEA-1C7A-3848-947B-B2BFD9C3BE5C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</Template>
  <TotalTime>0</TotalTime>
  <Words>1578</Words>
  <Application>Microsoft Macintosh PowerPoint</Application>
  <PresentationFormat>On-screen Show (4:3)</PresentationFormat>
  <Paragraphs>212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Cambria Math</vt:lpstr>
      <vt:lpstr>Gungsuh</vt:lpstr>
      <vt:lpstr>华文新魏</vt:lpstr>
      <vt:lpstr>宋体</vt:lpstr>
      <vt:lpstr>黑体</vt:lpstr>
      <vt:lpstr>Arial</vt:lpstr>
      <vt:lpstr>Ebrima</vt:lpstr>
      <vt:lpstr>Times New Roman</vt:lpstr>
      <vt:lpstr>1_自定义设计方案</vt:lpstr>
      <vt:lpstr>基于IEEE1588的时钟同步精度研究</vt:lpstr>
      <vt:lpstr>论文结构</vt:lpstr>
      <vt:lpstr>论文结构</vt:lpstr>
      <vt:lpstr>工业时钟同步技术现状</vt:lpstr>
      <vt:lpstr>精确时钟同步技术应用现状</vt:lpstr>
      <vt:lpstr>本文研究内容</vt:lpstr>
      <vt:lpstr>论文结构</vt:lpstr>
      <vt:lpstr>IEEE1588时钟同步原理</vt:lpstr>
      <vt:lpstr>同步精度影响因素</vt:lpstr>
      <vt:lpstr>论文结构</vt:lpstr>
      <vt:lpstr>链路延时数学模型</vt:lpstr>
      <vt:lpstr>固有时延抖动优化</vt:lpstr>
      <vt:lpstr>暂时性时延变化—动态阈值法</vt:lpstr>
      <vt:lpstr>                持久性时延变化—滑动时间窗实时检测</vt:lpstr>
      <vt:lpstr>论文结构</vt:lpstr>
      <vt:lpstr>通用时钟伺服系统</vt:lpstr>
      <vt:lpstr>基于统计方法的控制器原理</vt:lpstr>
      <vt:lpstr>控制器结构</vt:lpstr>
      <vt:lpstr>从时钟频率漂移优化</vt:lpstr>
      <vt:lpstr>统计方法在透明时钟的应用</vt:lpstr>
      <vt:lpstr>固有延时算法仿真结果</vt:lpstr>
      <vt:lpstr>         暂时性时延突变动态阈值法仿真结果</vt:lpstr>
      <vt:lpstr>       持久性时延变化实时检测仿真结果</vt:lpstr>
      <vt:lpstr>从时钟控制策略仿真结果</vt:lpstr>
      <vt:lpstr>从时钟频率补偿仿真结果</vt:lpstr>
      <vt:lpstr>论文结构</vt:lpstr>
      <vt:lpstr>总结</vt:lpstr>
      <vt:lpstr>展望</vt:lpstr>
      <vt:lpstr>      攻读硕士期间发表论文</vt:lpstr>
      <vt:lpstr>谢 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基于IEEE1588的时钟同步精度研究</dc:title>
  <dc:creator>Microsoft Office User</dc:creator>
  <cp:lastModifiedBy>Microsoft Office User</cp:lastModifiedBy>
  <cp:revision>1</cp:revision>
  <cp:lastPrinted>1601-01-01T00:00:00Z</cp:lastPrinted>
  <dcterms:created xsi:type="dcterms:W3CDTF">2016-05-22T13:28:04Z</dcterms:created>
  <dcterms:modified xsi:type="dcterms:W3CDTF">2016-05-22T13:28:32Z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