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99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24E6165-E7BB-4561-9BAF-729C49924B10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3C92323-F36C-413B-AA00-5C6E00A1222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ds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7" y="-105648"/>
            <a:ext cx="7283539" cy="864096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Título del proyecto – Informe avance 01</a:t>
            </a:r>
            <a:endParaRPr lang="es-CO" sz="6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5" y="614432"/>
            <a:ext cx="2376264" cy="2016224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O" sz="2000" b="1" dirty="0" smtClean="0">
                <a:latin typeface="Arial Narrow" panose="020B0606020202030204" pitchFamily="34" charset="0"/>
              </a:rPr>
              <a:t>Alcance</a:t>
            </a:r>
            <a:r>
              <a:rPr lang="es-CO" sz="2000" dirty="0" smtClean="0">
                <a:latin typeface="Arial Narrow" panose="020B0606020202030204" pitchFamily="34" charset="0"/>
              </a:rPr>
              <a:t>:</a:t>
            </a:r>
          </a:p>
          <a:p>
            <a:pPr marL="285750" indent="-285750">
              <a:spcBef>
                <a:spcPts val="0"/>
              </a:spcBef>
            </a:pPr>
            <a:r>
              <a:rPr lang="es-CO" sz="1600" dirty="0" smtClean="0">
                <a:latin typeface="Arial Narrow" panose="020B0606020202030204" pitchFamily="34" charset="0"/>
              </a:rPr>
              <a:t>Listado de características que definen el alcance.</a:t>
            </a:r>
          </a:p>
          <a:p>
            <a:pPr marL="285750" indent="-285750">
              <a:spcBef>
                <a:spcPts val="0"/>
              </a:spcBef>
            </a:pPr>
            <a:r>
              <a:rPr lang="es-CO" sz="1600" dirty="0" smtClean="0">
                <a:latin typeface="Arial Narrow" panose="020B0606020202030204" pitchFamily="34" charset="0"/>
              </a:rPr>
              <a:t>A nivel macro</a:t>
            </a:r>
          </a:p>
          <a:p>
            <a:pPr marL="285750" indent="-285750">
              <a:spcBef>
                <a:spcPts val="0"/>
              </a:spcBef>
            </a:pPr>
            <a:r>
              <a:rPr lang="es-CO" sz="1600" dirty="0" smtClean="0">
                <a:latin typeface="Arial Narrow" panose="020B0606020202030204" pitchFamily="34" charset="0"/>
              </a:rPr>
              <a:t>Aprobadas por el equipo</a:t>
            </a:r>
          </a:p>
          <a:p>
            <a:pPr marL="285750" indent="-285750">
              <a:spcBef>
                <a:spcPts val="0"/>
              </a:spcBef>
            </a:pPr>
            <a:endParaRPr lang="es-CO" sz="1600" b="1" dirty="0" smtClean="0"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O" sz="2000" b="1" dirty="0" smtClean="0">
                <a:latin typeface="Arial Narrow" panose="020B0606020202030204" pitchFamily="34" charset="0"/>
              </a:rPr>
              <a:t>Fecha límite</a:t>
            </a:r>
            <a:r>
              <a:rPr lang="es-CO" sz="1600" b="1" dirty="0" smtClean="0">
                <a:latin typeface="Arial Narrow" panose="020B0606020202030204" pitchFamily="34" charset="0"/>
              </a:rPr>
              <a:t>: </a:t>
            </a:r>
            <a:r>
              <a:rPr lang="es-CO" sz="1600" dirty="0" smtClean="0">
                <a:latin typeface="Arial Narrow" panose="020B0606020202030204" pitchFamily="34" charset="0"/>
              </a:rPr>
              <a:t>1-may-2018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699795" y="614432"/>
            <a:ext cx="3384376" cy="2016224"/>
          </a:xfrm>
          <a:prstGeom prst="rect">
            <a:avLst/>
          </a:prstGeom>
          <a:solidFill>
            <a:srgbClr val="FF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Brush Script MT" pitchFamily="66" charset="0"/>
              <a:buNone/>
            </a:pPr>
            <a:r>
              <a:rPr lang="es-CO" sz="2000" b="1" dirty="0" err="1">
                <a:latin typeface="Arial Narrow" panose="020B0606020202030204" pitchFamily="34" charset="0"/>
              </a:rPr>
              <a:t>Issues</a:t>
            </a:r>
            <a:r>
              <a:rPr lang="es-CO" sz="2000" dirty="0" smtClean="0">
                <a:latin typeface="Arial Narrow" panose="020B0606020202030204" pitchFamily="34" charset="0"/>
              </a:rPr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b="1" dirty="0" smtClean="0">
                <a:latin typeface="Arial Narrow" panose="020B0606020202030204" pitchFamily="34" charset="0"/>
              </a:rPr>
              <a:t>Lista de situaciones que requieren atención del </a:t>
            </a:r>
            <a:r>
              <a:rPr lang="es-CO" sz="1600" b="1" dirty="0" err="1" smtClean="0">
                <a:latin typeface="Arial Narrow" panose="020B0606020202030204" pitchFamily="34" charset="0"/>
              </a:rPr>
              <a:t>equpo</a:t>
            </a:r>
            <a:endParaRPr lang="es-CO" sz="1600" b="1" dirty="0" smtClean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Situación crítica ocurrida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dirty="0" smtClean="0">
                <a:latin typeface="Arial Narrow" panose="020B0606020202030204" pitchFamily="34" charset="0"/>
              </a:rPr>
              <a:t>Situación para revisar</a:t>
            </a:r>
          </a:p>
          <a:p>
            <a:pPr marL="0" indent="0">
              <a:spcBef>
                <a:spcPts val="0"/>
              </a:spcBef>
              <a:buFont typeface="Brush Script MT" pitchFamily="66" charset="0"/>
              <a:buNone/>
            </a:pPr>
            <a:r>
              <a:rPr lang="es-CO" sz="2000" b="1" dirty="0" smtClean="0">
                <a:latin typeface="Arial Narrow" panose="020B0606020202030204" pitchFamily="34" charset="0"/>
              </a:rPr>
              <a:t>Riesgos</a:t>
            </a:r>
            <a:r>
              <a:rPr lang="es-CO" sz="1600" dirty="0" smtClean="0">
                <a:latin typeface="Arial Narrow" panose="020B0606020202030204" pitchFamily="34" charset="0"/>
              </a:rPr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700" dirty="0" smtClean="0">
                <a:latin typeface="Arial Narrow" panose="020B0606020202030204" pitchFamily="34" charset="0"/>
              </a:rPr>
              <a:t>Listado de los riesgos actuales.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9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Riesgo en proceso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700" dirty="0" smtClean="0">
                <a:latin typeface="Arial Narrow" panose="020B0606020202030204" pitchFamily="34" charset="0"/>
              </a:rPr>
              <a:t>Riesgo posible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79515" y="2702664"/>
            <a:ext cx="2880320" cy="1512168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Brush Script MT" pitchFamily="66" charset="0"/>
              <a:buNone/>
            </a:pPr>
            <a:r>
              <a:rPr lang="es-CO" sz="2000" b="1" dirty="0">
                <a:latin typeface="Arial Narrow" panose="020B0606020202030204" pitchFamily="34" charset="0"/>
              </a:rPr>
              <a:t>Logros </a:t>
            </a:r>
            <a:r>
              <a:rPr lang="es-CO" sz="2000" b="1" dirty="0" smtClean="0">
                <a:latin typeface="Arial Narrow" panose="020B0606020202030204" pitchFamily="34" charset="0"/>
              </a:rPr>
              <a:t>del período: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dirty="0" smtClean="0">
                <a:latin typeface="Arial Narrow" panose="020B0606020202030204" pitchFamily="34" charset="0"/>
              </a:rPr>
              <a:t>Listado de logros alcanzados en el período presentado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800" b="1" dirty="0" smtClean="0">
                <a:latin typeface="Arial Narrow" panose="020B0606020202030204" pitchFamily="34" charset="0"/>
              </a:rPr>
              <a:t>Logro importante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dirty="0" smtClean="0">
                <a:latin typeface="Arial Narrow" panose="020B0606020202030204" pitchFamily="34" charset="0"/>
              </a:rPr>
              <a:t>Logro alcanzado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s-CO" sz="1600" dirty="0" smtClean="0">
              <a:latin typeface="Arial Narrow" panose="020B0606020202030204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03851" y="2702664"/>
            <a:ext cx="2880320" cy="1512168"/>
          </a:xfrm>
          <a:prstGeom prst="rect">
            <a:avLst/>
          </a:prstGeom>
          <a:solidFill>
            <a:srgbClr val="FF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CO" sz="2000" b="1" dirty="0">
                <a:latin typeface="Arial Narrow" panose="020B0606020202030204" pitchFamily="34" charset="0"/>
              </a:rPr>
              <a:t>Qué sigue: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dirty="0" smtClean="0">
                <a:latin typeface="Arial Narrow" panose="020B0606020202030204" pitchFamily="34" charset="0"/>
              </a:rPr>
              <a:t>Listado de próximas etapas, actividades críticas, entregables.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600" b="1" dirty="0" smtClean="0">
                <a:latin typeface="Arial Narrow" panose="020B0606020202030204" pitchFamily="34" charset="0"/>
              </a:rPr>
              <a:t>Algo importante para todos.</a:t>
            </a:r>
            <a:endParaRPr lang="es-CO" sz="18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s-CO" sz="1800" dirty="0" smtClean="0">
                <a:latin typeface="Arial Narrow" panose="020B0606020202030204" pitchFamily="34" charset="0"/>
              </a:rPr>
              <a:t>Tener en cuenta esto.</a:t>
            </a:r>
            <a:endParaRPr lang="es-CO" sz="1600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73734"/>
              </p:ext>
            </p:extLst>
          </p:nvPr>
        </p:nvGraphicFramePr>
        <p:xfrm>
          <a:off x="179515" y="4286840"/>
          <a:ext cx="885698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/>
                <a:gridCol w="984109"/>
                <a:gridCol w="984109"/>
                <a:gridCol w="984109"/>
                <a:gridCol w="984109"/>
                <a:gridCol w="984109"/>
                <a:gridCol w="984109"/>
                <a:gridCol w="984109"/>
                <a:gridCol w="984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2-abr</a:t>
                      </a:r>
                      <a:endParaRPr lang="es-CO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9-abr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16-abr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23-abr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30-abr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7-may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14-may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21-may</a:t>
                      </a:r>
                      <a:endParaRPr lang="es-CO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28-may</a:t>
                      </a:r>
                      <a:endParaRPr lang="es-CO" sz="1600" dirty="0"/>
                    </a:p>
                  </a:txBody>
                  <a:tcPr anchor="ctr"/>
                </a:tc>
              </a:tr>
              <a:tr h="205224"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s-CO" sz="12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Tarea cerca  a vencerse.</a:t>
                      </a:r>
                      <a:endParaRPr kumimoji="0" lang="es-CO" sz="1200" b="1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effectLst/>
                        </a:rPr>
                        <a:t>Instalación equipos (SAT)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effectLst/>
                        </a:rPr>
                        <a:t>Pruebas y ajustes</a:t>
                      </a:r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b="1" dirty="0" smtClean="0">
                          <a:solidFill>
                            <a:srgbClr val="FF0000"/>
                          </a:solidFill>
                          <a:effectLst/>
                        </a:rPr>
                        <a:t>ENTREGA</a:t>
                      </a:r>
                      <a:endParaRPr lang="es-CO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180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 smtClean="0">
                          <a:solidFill>
                            <a:srgbClr val="00B050"/>
                          </a:solidFill>
                          <a:effectLst/>
                        </a:rPr>
                        <a:t>Tarea cumplida</a:t>
                      </a: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 smtClean="0">
                          <a:solidFill>
                            <a:srgbClr val="FFC000"/>
                          </a:solidFill>
                          <a:effectLst/>
                        </a:rPr>
                        <a:t>Tarea</a:t>
                      </a:r>
                      <a:r>
                        <a:rPr lang="es-CO" sz="1200" b="1" baseline="0" dirty="0" smtClean="0">
                          <a:solidFill>
                            <a:srgbClr val="FFC000"/>
                          </a:solidFill>
                          <a:effectLst/>
                        </a:rPr>
                        <a:t> importante</a:t>
                      </a:r>
                      <a:endParaRPr lang="es-CO" sz="1200" b="1" dirty="0" smtClean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solidFill>
                            <a:srgbClr val="00B050"/>
                          </a:solidFill>
                          <a:effectLst/>
                        </a:rPr>
                        <a:t>Tarea</a:t>
                      </a:r>
                      <a:r>
                        <a:rPr lang="es-CO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CO" sz="1200" b="1" dirty="0" smtClean="0">
                          <a:solidFill>
                            <a:srgbClr val="00B050"/>
                          </a:solidFill>
                          <a:effectLst/>
                        </a:rPr>
                        <a:t>cumplida</a:t>
                      </a:r>
                      <a:endParaRPr lang="es-CO" sz="12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Tarea</a:t>
                      </a:r>
                      <a:r>
                        <a:rPr lang="es-CO" sz="12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crítica próxima a vencerse</a:t>
                      </a:r>
                      <a:endParaRPr lang="es-CO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Configuración de equipos (FAT)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Instalación de equipos (SAT)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s-CO" sz="1200" b="1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Tarea</a:t>
                      </a:r>
                      <a:r>
                        <a:rPr kumimoji="0" lang="es-CO" sz="1200" b="1" kern="12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vencida</a:t>
                      </a:r>
                      <a:endParaRPr kumimoji="0" lang="es-CO" sz="1200" b="1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O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</a:t>
                      </a:r>
                      <a:r>
                        <a:rPr kumimoji="0" lang="es-CO" sz="12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gerencial</a:t>
                      </a:r>
                      <a:endParaRPr kumimoji="0" lang="es-CO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0" lang="es-CO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6228187" y="573196"/>
            <a:ext cx="2736304" cy="3570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Arial Narrow" panose="020B0606020202030204" pitchFamily="34" charset="0"/>
              </a:rPr>
              <a:t>Tareas </a:t>
            </a:r>
            <a:r>
              <a:rPr lang="es-CO" sz="2000" b="1" dirty="0" smtClean="0">
                <a:latin typeface="Arial Narrow" panose="020B0606020202030204" pitchFamily="34" charset="0"/>
              </a:rPr>
              <a:t>asignadas</a:t>
            </a:r>
            <a:endParaRPr lang="es-CO" sz="2000" b="1" dirty="0">
              <a:latin typeface="Arial Narrow" panose="020B0606020202030204" pitchFamily="34" charset="0"/>
            </a:endParaRPr>
          </a:p>
          <a:p>
            <a:pPr algn="ctr"/>
            <a:r>
              <a:rPr lang="es-CO" sz="1400" dirty="0" smtClean="0">
                <a:latin typeface="Arial Narrow" panose="020B0606020202030204" pitchFamily="34" charset="0"/>
              </a:rPr>
              <a:t>(Tarea, Responsable, Fecha)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b="1" dirty="0">
                <a:solidFill>
                  <a:srgbClr val="00B050"/>
                </a:solidFill>
                <a:latin typeface="Arial Narrow" panose="020B0606020202030204" pitchFamily="34" charset="0"/>
                <a:sym typeface="Symbol"/>
              </a:rPr>
              <a:t>  </a:t>
            </a:r>
            <a:r>
              <a:rPr lang="es-CO" sz="1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Tarea cumplida en el tiempo asignado, Nombre del responsable, 30-mar.</a:t>
            </a:r>
            <a:endParaRPr lang="es-CO" sz="16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600" b="1" dirty="0">
                <a:solidFill>
                  <a:srgbClr val="00B050"/>
                </a:solidFill>
                <a:latin typeface="Arial Narrow" panose="020B0606020202030204" pitchFamily="34" charset="0"/>
                <a:sym typeface="Symbol"/>
              </a:rPr>
              <a:t>  </a:t>
            </a:r>
            <a:r>
              <a:rPr lang="es-CO" sz="1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Tarea importante cumplida, Responsable, 6-abr.</a:t>
            </a:r>
            <a:endParaRPr lang="es-CO" sz="16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360363" indent="-360363">
              <a:buFont typeface="+mj-lt"/>
              <a:buAutoNum type="arabicPeriod"/>
              <a:tabLst>
                <a:tab pos="360363" algn="l"/>
              </a:tabLst>
            </a:pPr>
            <a:r>
              <a:rPr lang="es-CO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sym typeface="Symbol"/>
              </a:rPr>
              <a:t>Tarea vencida no cumplida</a:t>
            </a:r>
            <a:r>
              <a:rPr lang="es-CO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,  Nombre responsable, 2-abr. </a:t>
            </a:r>
          </a:p>
          <a:p>
            <a:pPr marL="360363" indent="-360363">
              <a:buFont typeface="+mj-lt"/>
              <a:buAutoNum type="arabicPeriod"/>
              <a:tabLst>
                <a:tab pos="360363" algn="l"/>
              </a:tabLst>
            </a:pPr>
            <a:r>
              <a:rPr lang="es-CO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Próxima tarea,  Nombre responsable, 5-may.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Próxima tarea crítica</a:t>
            </a:r>
            <a:r>
              <a:rPr lang="es-CO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s-CO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Responsable</a:t>
            </a:r>
            <a:r>
              <a:rPr lang="es-CO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, 5-may</a:t>
            </a:r>
            <a:r>
              <a:rPr lang="es-CO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  <a:endParaRPr lang="es-CO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91047" y="203864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latin typeface="Arial Narrow" panose="020B0606020202030204" pitchFamily="34" charset="0"/>
              </a:rPr>
              <a:t>Rev. </a:t>
            </a:r>
            <a:r>
              <a:rPr lang="es-CO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9-abr-2018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47228" y="648648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hlinkClick r:id="rId2"/>
              </a:rPr>
              <a:t>RedSST.com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0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208</Words>
  <Application>Microsoft Office PowerPoint</Application>
  <PresentationFormat>Presentación en pantalla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 Narrow</vt:lpstr>
      <vt:lpstr>Brush Script MT</vt:lpstr>
      <vt:lpstr>Georgia</vt:lpstr>
      <vt:lpstr>Symbol</vt:lpstr>
      <vt:lpstr>Trebuchet MS</vt:lpstr>
      <vt:lpstr>Wingdings 2</vt:lpstr>
      <vt:lpstr>Urbano</vt:lpstr>
      <vt:lpstr>Título del proyecto – Informe avance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RedSST.com</dc:creator>
  <dc:description>Formato para la presentación de informe de avance de proyecto (1 hoja).</dc:description>
  <cp:lastModifiedBy>Leonardo CJ</cp:lastModifiedBy>
  <cp:revision>43</cp:revision>
  <dcterms:created xsi:type="dcterms:W3CDTF">2015-11-04T18:37:41Z</dcterms:created>
  <dcterms:modified xsi:type="dcterms:W3CDTF">2018-04-24T20:06:02Z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