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62" r:id="rId5"/>
    <p:sldId id="259"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52" d="100"/>
          <a:sy n="52" d="100"/>
        </p:scale>
        <p:origin x="64" y="9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12/6/2022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1494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789749-A4CD-447F-8298-2B7988C91CEA}" type="datetime1">
              <a:rPr lang="en-US" smtClean="0"/>
              <a:t>12/6/2022</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9865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0444D3-C0BA-4587-A56C-581AB9F841BE}" type="datetime1">
              <a:rPr lang="en-US" smtClean="0"/>
              <a:t>12/6/2022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000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12/6/2022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522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12/6/2022</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0544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D239B2-65BC-4C2A-A62B-3EABFE9590E4}" type="datetime1">
              <a:rPr lang="en-US" smtClean="0"/>
              <a:t>12/6/2022</a:t>
            </a:fld>
            <a:endParaRPr lang="en-US"/>
          </a:p>
        </p:txBody>
      </p:sp>
      <p:sp>
        <p:nvSpPr>
          <p:cNvPr id="9" name="Footer Placeholder 8"/>
          <p:cNvSpPr>
            <a:spLocks noGrp="1"/>
          </p:cNvSpPr>
          <p:nvPr>
            <p:ph type="ftr" sz="quarter" idx="11"/>
          </p:nvPr>
        </p:nvSpPr>
        <p:spPr/>
        <p:txBody>
          <a:bodyPr/>
          <a:lstStyle/>
          <a:p>
            <a:r>
              <a:rPr lang="en-US"/>
              <a:t>Sample Footer Text</a:t>
            </a:r>
          </a:p>
        </p:txBody>
      </p:sp>
      <p:sp>
        <p:nvSpPr>
          <p:cNvPr id="10" name="Slide Number Placeholder 9"/>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9803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5E05F5A-E4A3-476F-A89E-C2B73F2431E4}" type="datetime1">
              <a:rPr lang="en-US" smtClean="0"/>
              <a:t>12/6/2022</a:t>
            </a:fld>
            <a:endParaRPr lang="en-US"/>
          </a:p>
        </p:txBody>
      </p:sp>
      <p:sp>
        <p:nvSpPr>
          <p:cNvPr id="11" name="Footer Placeholder 10"/>
          <p:cNvSpPr>
            <a:spLocks noGrp="1"/>
          </p:cNvSpPr>
          <p:nvPr>
            <p:ph type="ftr" sz="quarter" idx="11"/>
          </p:nvPr>
        </p:nvSpPr>
        <p:spPr/>
        <p:txBody>
          <a:bodyPr/>
          <a:lstStyle/>
          <a:p>
            <a:r>
              <a:rPr lang="en-US"/>
              <a:t>Sample Footer Text</a:t>
            </a:r>
          </a:p>
        </p:txBody>
      </p:sp>
      <p:sp>
        <p:nvSpPr>
          <p:cNvPr id="12" name="Slide Number Placeholder 11"/>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7458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3761515-4A26-4F31-9F61-5A10B1FABBFC}" type="datetime1">
              <a:rPr lang="en-US" smtClean="0"/>
              <a:t>12/6/2022</a:t>
            </a:fld>
            <a:endParaRPr lang="en-US"/>
          </a:p>
        </p:txBody>
      </p:sp>
      <p:sp>
        <p:nvSpPr>
          <p:cNvPr id="7" name="Footer Placeholder 6"/>
          <p:cNvSpPr>
            <a:spLocks noGrp="1"/>
          </p:cNvSpPr>
          <p:nvPr>
            <p:ph type="ftr" sz="quarter" idx="11"/>
          </p:nvPr>
        </p:nvSpPr>
        <p:spPr/>
        <p:txBody>
          <a:bodyPr/>
          <a:lstStyle/>
          <a:p>
            <a:r>
              <a:rPr lang="en-US"/>
              <a:t>Sample Footer Text</a:t>
            </a:r>
          </a:p>
        </p:txBody>
      </p:sp>
      <p:sp>
        <p:nvSpPr>
          <p:cNvPr id="8" name="Slide Number Placeholder 7"/>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5570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75DC65-7D1F-4BAB-9695-F7E734143E14}" type="datetime1">
              <a:rPr lang="en-US" smtClean="0"/>
              <a:t>12/6/2022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87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624077-BD55-4036-8E92-6558FDF3B653}" type="datetime1">
              <a:rPr lang="en-US" smtClean="0"/>
              <a:t>12/6/2022</a:t>
            </a:fld>
            <a:endParaRPr lang="en-US"/>
          </a:p>
        </p:txBody>
      </p:sp>
      <p:sp>
        <p:nvSpPr>
          <p:cNvPr id="9" name="Footer Placeholder 8"/>
          <p:cNvSpPr>
            <a:spLocks noGrp="1"/>
          </p:cNvSpPr>
          <p:nvPr>
            <p:ph type="ftr" sz="quarter" idx="11"/>
          </p:nvPr>
        </p:nvSpPr>
        <p:spPr/>
        <p:txBody>
          <a:bodyPr/>
          <a:lstStyle/>
          <a:p>
            <a:r>
              <a:rPr lang="en-US"/>
              <a:t>Sample Footer Text</a:t>
            </a:r>
          </a:p>
        </p:txBody>
      </p:sp>
      <p:sp>
        <p:nvSpPr>
          <p:cNvPr id="10" name="Slide Number Placeholder 9"/>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779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04225F2-7107-4609-BCC2-77C63064A5E8}" type="datetime1">
              <a:rPr lang="en-US" smtClean="0"/>
              <a:t>12/6/2022</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Sample Footer Text</a:t>
            </a:r>
          </a:p>
        </p:txBody>
      </p:sp>
      <p:sp>
        <p:nvSpPr>
          <p:cNvPr id="10" name="Slide Number Placeholder 9"/>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3FE42E8-8B57-452D-A122-4DCE9AC771EF}" type="datetime1">
              <a:rPr lang="en-US" smtClean="0"/>
              <a:t>12/6/2022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7275251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19BE-2490-D4EF-F000-AE96581F4D54}"/>
              </a:ext>
            </a:extLst>
          </p:cNvPr>
          <p:cNvSpPr>
            <a:spLocks noGrp="1"/>
          </p:cNvSpPr>
          <p:nvPr>
            <p:ph type="ctrTitle"/>
          </p:nvPr>
        </p:nvSpPr>
        <p:spPr>
          <a:xfrm>
            <a:off x="1371599" y="1223889"/>
            <a:ext cx="2705101" cy="2508139"/>
          </a:xfrm>
        </p:spPr>
        <p:txBody>
          <a:bodyPr>
            <a:normAutofit/>
          </a:bodyPr>
          <a:lstStyle/>
          <a:p>
            <a:endParaRPr lang="en-US" sz="3200"/>
          </a:p>
        </p:txBody>
      </p:sp>
      <p:sp>
        <p:nvSpPr>
          <p:cNvPr id="3" name="Subtitle 2">
            <a:extLst>
              <a:ext uri="{FF2B5EF4-FFF2-40B4-BE49-F238E27FC236}">
                <a16:creationId xmlns:a16="http://schemas.microsoft.com/office/drawing/2014/main" id="{2AC0805A-DDCB-D4E9-F092-302779D6DFCB}"/>
              </a:ext>
            </a:extLst>
          </p:cNvPr>
          <p:cNvSpPr>
            <a:spLocks noGrp="1"/>
          </p:cNvSpPr>
          <p:nvPr>
            <p:ph type="subTitle" idx="1"/>
          </p:nvPr>
        </p:nvSpPr>
        <p:spPr>
          <a:xfrm>
            <a:off x="1371600" y="4114800"/>
            <a:ext cx="2705100" cy="1371601"/>
          </a:xfrm>
        </p:spPr>
        <p:txBody>
          <a:bodyPr>
            <a:normAutofit/>
          </a:bodyPr>
          <a:lstStyle/>
          <a:p>
            <a:endParaRPr lang="en-US" sz="2000" dirty="0"/>
          </a:p>
        </p:txBody>
      </p:sp>
    </p:spTree>
    <p:extLst>
      <p:ext uri="{BB962C8B-B14F-4D97-AF65-F5344CB8AC3E}">
        <p14:creationId xmlns:p14="http://schemas.microsoft.com/office/powerpoint/2010/main" val="396405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DA02-5F41-FD42-7CD9-D800A1C27AE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4481BF-71E8-FD41-ADA9-E134C6F0B2C7}"/>
              </a:ext>
            </a:extLst>
          </p:cNvPr>
          <p:cNvSpPr>
            <a:spLocks noGrp="1"/>
          </p:cNvSpPr>
          <p:nvPr>
            <p:ph idx="1"/>
          </p:nvPr>
        </p:nvSpPr>
        <p:spPr/>
        <p:txBody>
          <a:bodyPr/>
          <a:lstStyle/>
          <a:p>
            <a:r>
              <a:rPr lang="en-US" dirty="0"/>
              <a:t>Our knowledge graph is a network of 800-900 movie directors, the movies they directed, the awards they won, as well as the cast of the movies these directors worked on.</a:t>
            </a:r>
          </a:p>
          <a:p>
            <a:r>
              <a:rPr lang="en-US" dirty="0"/>
              <a:t>Want to see if there are opportunities to create novel working relationships between actors based on commonly-shared working directors.</a:t>
            </a:r>
          </a:p>
        </p:txBody>
      </p:sp>
    </p:spTree>
    <p:extLst>
      <p:ext uri="{BB962C8B-B14F-4D97-AF65-F5344CB8AC3E}">
        <p14:creationId xmlns:p14="http://schemas.microsoft.com/office/powerpoint/2010/main" val="10544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3E4D-A1A0-2E65-6691-8833731423D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6119F524-6735-1965-399A-EF42D09C8028}"/>
              </a:ext>
            </a:extLst>
          </p:cNvPr>
          <p:cNvSpPr>
            <a:spLocks noGrp="1"/>
          </p:cNvSpPr>
          <p:nvPr>
            <p:ph idx="1"/>
          </p:nvPr>
        </p:nvSpPr>
        <p:spPr/>
        <p:txBody>
          <a:bodyPr>
            <a:normAutofit/>
          </a:bodyPr>
          <a:lstStyle/>
          <a:p>
            <a:r>
              <a:rPr lang="en-US" dirty="0"/>
              <a:t>Information divided across multiple CSV files</a:t>
            </a:r>
          </a:p>
          <a:p>
            <a:pPr lvl="1"/>
            <a:r>
              <a:rPr lang="en-US" dirty="0"/>
              <a:t>900_acclaimed_directors_awards.csv – A little under 900 directors and a breakdown of the count of awards they won and were nominated for. No id field. Names structured differently.</a:t>
            </a:r>
          </a:p>
          <a:p>
            <a:pPr lvl="1"/>
            <a:r>
              <a:rPr lang="en-US" dirty="0"/>
              <a:t>AllMoviesCastingRaw.csv – The top 5 actors, the director, editor, producer, and screenplay writer, as well as their respective gender (if specified). Movie id field.</a:t>
            </a:r>
          </a:p>
          <a:p>
            <a:pPr lvl="1"/>
            <a:r>
              <a:rPr lang="en-US" dirty="0"/>
              <a:t>AllMoviesDetailsCleaned.csv – Details pertaining specifically to movies, including an overview. Movie id field.</a:t>
            </a:r>
          </a:p>
          <a:p>
            <a:pPr lvl="1"/>
            <a:r>
              <a:rPr lang="en-US" dirty="0"/>
              <a:t>220k_awards_by_directors.csv – Awards won by directors. No id field.</a:t>
            </a:r>
          </a:p>
          <a:p>
            <a:r>
              <a:rPr lang="en-US" dirty="0"/>
              <a:t>The files were sourced from Kaggle, which in-turn were retrieved and processed data from MovieDb.org</a:t>
            </a:r>
          </a:p>
          <a:p>
            <a:r>
              <a:rPr lang="en-US" dirty="0"/>
              <a:t>https://www.kaggle.com/datasets/stephanerappeneau/350-000-movies-from-themoviedborg</a:t>
            </a:r>
          </a:p>
        </p:txBody>
      </p:sp>
    </p:spTree>
    <p:extLst>
      <p:ext uri="{BB962C8B-B14F-4D97-AF65-F5344CB8AC3E}">
        <p14:creationId xmlns:p14="http://schemas.microsoft.com/office/powerpoint/2010/main" val="263684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3E4D-A1A0-2E65-6691-8833731423DC}"/>
              </a:ext>
            </a:extLst>
          </p:cNvPr>
          <p:cNvSpPr>
            <a:spLocks noGrp="1"/>
          </p:cNvSpPr>
          <p:nvPr>
            <p:ph type="title"/>
          </p:nvPr>
        </p:nvSpPr>
        <p:spPr/>
        <p:txBody>
          <a:bodyPr/>
          <a:lstStyle/>
          <a:p>
            <a:r>
              <a:rPr lang="en-US" dirty="0"/>
              <a:t>Data Source Roles</a:t>
            </a:r>
          </a:p>
        </p:txBody>
      </p:sp>
      <p:sp>
        <p:nvSpPr>
          <p:cNvPr id="3" name="Content Placeholder 2">
            <a:extLst>
              <a:ext uri="{FF2B5EF4-FFF2-40B4-BE49-F238E27FC236}">
                <a16:creationId xmlns:a16="http://schemas.microsoft.com/office/drawing/2014/main" id="{6119F524-6735-1965-399A-EF42D09C8028}"/>
              </a:ext>
            </a:extLst>
          </p:cNvPr>
          <p:cNvSpPr>
            <a:spLocks noGrp="1"/>
          </p:cNvSpPr>
          <p:nvPr>
            <p:ph idx="1"/>
          </p:nvPr>
        </p:nvSpPr>
        <p:spPr/>
        <p:txBody>
          <a:bodyPr>
            <a:normAutofit fontScale="85000" lnSpcReduction="10000"/>
          </a:bodyPr>
          <a:lstStyle/>
          <a:p>
            <a:r>
              <a:rPr lang="en-US" dirty="0"/>
              <a:t>900_acclaimed_directors_awards.csv – Provides a filter of names for deciding what movies to process into our knowledge graph</a:t>
            </a:r>
          </a:p>
          <a:p>
            <a:r>
              <a:rPr lang="en-US" dirty="0"/>
              <a:t>AllMoviesCastingRaw.csv – Generates nodes for actors and directors as a “Person” type, 5 actors per tuple and 1 director per tuple maximum. The person’s name and the tuple’s movie ID form the endpoints of the “Acted In” and “Directed” relationships from persons to movies.</a:t>
            </a:r>
          </a:p>
          <a:p>
            <a:r>
              <a:rPr lang="en-US" dirty="0"/>
              <a:t>AllMoviesDetailsCleaned.csv – Each tuple directly generates a “Movie” type node. The company name information in each tuple is also used to form a maximum of 1 “Company” type node per tuple, which links from the name to the movie ID to form the “Produced” relationship. We will also train and generate several “Topic” nodes based upon the overview column across all the selected movies.</a:t>
            </a:r>
          </a:p>
          <a:p>
            <a:r>
              <a:rPr lang="en-US" dirty="0"/>
              <a:t>220k_awards_by_directors.csv – Forms the “Award” nodes from the unique values of award category column. Each tuple is used to form a “Won” or “Nominated” relationship from a director “Person” to the award.</a:t>
            </a:r>
          </a:p>
          <a:p>
            <a:r>
              <a:rPr lang="en-US" dirty="0"/>
              <a:t>The files were sourced from Kaggle, which in-turn were retrieved and processed data from MovieDb.org</a:t>
            </a:r>
          </a:p>
          <a:p>
            <a:r>
              <a:rPr lang="en-US" dirty="0"/>
              <a:t>https://www.kaggle.com/datasets/stephanerappeneau/350-000-movies-from-themoviedborg</a:t>
            </a:r>
          </a:p>
        </p:txBody>
      </p:sp>
    </p:spTree>
    <p:extLst>
      <p:ext uri="{BB962C8B-B14F-4D97-AF65-F5344CB8AC3E}">
        <p14:creationId xmlns:p14="http://schemas.microsoft.com/office/powerpoint/2010/main" val="405894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2B7-B37C-1AF7-B7C1-733BD0E9F73B}"/>
              </a:ext>
            </a:extLst>
          </p:cNvPr>
          <p:cNvSpPr>
            <a:spLocks noGrp="1"/>
          </p:cNvSpPr>
          <p:nvPr>
            <p:ph type="title"/>
          </p:nvPr>
        </p:nvSpPr>
        <p:spPr/>
        <p:txBody>
          <a:bodyPr/>
          <a:lstStyle/>
          <a:p>
            <a:r>
              <a:rPr lang="en-US" dirty="0"/>
              <a:t>Methodology Challenges</a:t>
            </a:r>
          </a:p>
        </p:txBody>
      </p:sp>
      <p:sp>
        <p:nvSpPr>
          <p:cNvPr id="3" name="Content Placeholder 2">
            <a:extLst>
              <a:ext uri="{FF2B5EF4-FFF2-40B4-BE49-F238E27FC236}">
                <a16:creationId xmlns:a16="http://schemas.microsoft.com/office/drawing/2014/main" id="{391E6E09-BF80-63DF-7B8C-2DC3253A56BE}"/>
              </a:ext>
            </a:extLst>
          </p:cNvPr>
          <p:cNvSpPr>
            <a:spLocks noGrp="1"/>
          </p:cNvSpPr>
          <p:nvPr>
            <p:ph idx="1"/>
          </p:nvPr>
        </p:nvSpPr>
        <p:spPr/>
        <p:txBody>
          <a:bodyPr>
            <a:normAutofit fontScale="92500" lnSpcReduction="20000"/>
          </a:bodyPr>
          <a:lstStyle/>
          <a:p>
            <a:r>
              <a:rPr lang="en-US" dirty="0"/>
              <a:t>350,000 movies is a lot to process, on top of their respective cast, the 220,000 awards, and linking it all together.</a:t>
            </a:r>
          </a:p>
          <a:p>
            <a:r>
              <a:rPr lang="en-US" dirty="0"/>
              <a:t>To expedite the process, we filtered the movies down to those whose director is in the 900 acclaimed actors file.</a:t>
            </a:r>
          </a:p>
          <a:p>
            <a:pPr lvl="1"/>
            <a:r>
              <a:rPr lang="en-US" dirty="0"/>
              <a:t>Limitations to this process is that it omits directors who served exclusively in other casting roles within our data set.</a:t>
            </a:r>
          </a:p>
          <a:p>
            <a:pPr lvl="1"/>
            <a:r>
              <a:rPr lang="en-US" dirty="0"/>
              <a:t>In addition, it’s been determined that the acclaimed directors’ names have a minority of cases where name ordering, capitalization, and accenting differ from the rest of the data sets (i.e. Jane Van Doe vs . </a:t>
            </a:r>
            <a:r>
              <a:rPr lang="en-US" dirty="0" err="1"/>
              <a:t>Döe</a:t>
            </a:r>
            <a:r>
              <a:rPr lang="en-US" dirty="0"/>
              <a:t> Jane van).</a:t>
            </a:r>
          </a:p>
          <a:p>
            <a:r>
              <a:rPr lang="en-US" dirty="0"/>
              <a:t>The way the company, company, topic, and awards information are organized disallow for a direct import into Neo4j.</a:t>
            </a:r>
          </a:p>
          <a:p>
            <a:pPr lvl="1"/>
            <a:r>
              <a:rPr lang="en-US" dirty="0"/>
              <a:t>Cast – The information for 6 nodes are stacked together for each tuple in the cast data set.</a:t>
            </a:r>
          </a:p>
          <a:p>
            <a:pPr lvl="1"/>
            <a:r>
              <a:rPr lang="en-US" dirty="0"/>
              <a:t>Company – In the movie data set, company names can repeat between movies, and so we can’t just make a new node for every tuple for companies. It must be extracted from the movies data set.</a:t>
            </a:r>
          </a:p>
          <a:p>
            <a:pPr lvl="1"/>
            <a:r>
              <a:rPr lang="en-US" dirty="0"/>
              <a:t>Topics – They do not exist as an attribute in any of the data sets. They must be generated and then mapped to the most fitting films.</a:t>
            </a:r>
          </a:p>
          <a:p>
            <a:pPr lvl="1"/>
            <a:r>
              <a:rPr lang="en-US" dirty="0"/>
              <a:t>Awards – An award may be won or nominated multiple times by a director. We can’t use the tuples directly and must compress all the years into a single relationship for each category.</a:t>
            </a:r>
          </a:p>
        </p:txBody>
      </p:sp>
    </p:spTree>
    <p:extLst>
      <p:ext uri="{BB962C8B-B14F-4D97-AF65-F5344CB8AC3E}">
        <p14:creationId xmlns:p14="http://schemas.microsoft.com/office/powerpoint/2010/main" val="278376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C5D9-E412-11AA-2AF6-32F2D8EA7CAE}"/>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8D23BE8-3539-86EF-2875-6E4CB2B5ECD3}"/>
              </a:ext>
            </a:extLst>
          </p:cNvPr>
          <p:cNvSpPr>
            <a:spLocks noGrp="1"/>
          </p:cNvSpPr>
          <p:nvPr>
            <p:ph idx="1"/>
          </p:nvPr>
        </p:nvSpPr>
        <p:spPr/>
        <p:txBody>
          <a:bodyPr/>
          <a:lstStyle/>
          <a:p>
            <a:r>
              <a:rPr lang="en-US" dirty="0"/>
              <a:t>The names of people in all tables were standardized to a </a:t>
            </a:r>
          </a:p>
          <a:p>
            <a:r>
              <a:rPr lang="en-US" dirty="0"/>
              <a:t>For the 900 acclaimed directors, a </a:t>
            </a:r>
            <a:r>
              <a:rPr lang="en-US" dirty="0" err="1"/>
              <a:t>jaccard</a:t>
            </a:r>
            <a:r>
              <a:rPr lang="en-US" dirty="0"/>
              <a:t> similarity score was used to determine if the directors in the cast dataset were approximately equal to any inside the smaller data set. Those movies with directors that met the criteria were then selected. The same was then applied to the awards data set.</a:t>
            </a:r>
          </a:p>
          <a:p>
            <a:endParaRPr lang="en-US" dirty="0"/>
          </a:p>
        </p:txBody>
      </p:sp>
    </p:spTree>
    <p:extLst>
      <p:ext uri="{BB962C8B-B14F-4D97-AF65-F5344CB8AC3E}">
        <p14:creationId xmlns:p14="http://schemas.microsoft.com/office/powerpoint/2010/main" val="205745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011C-2732-616F-CB84-14F746F09807}"/>
              </a:ext>
            </a:extLst>
          </p:cNvPr>
          <p:cNvSpPr>
            <a:spLocks noGrp="1"/>
          </p:cNvSpPr>
          <p:nvPr>
            <p:ph type="title"/>
          </p:nvPr>
        </p:nvSpPr>
        <p:spPr/>
        <p:txBody>
          <a:bodyPr/>
          <a:lstStyle/>
          <a:p>
            <a:r>
              <a:rPr lang="en-US" b="0" i="0" dirty="0">
                <a:effectLst/>
                <a:latin typeface="Arial" panose="020B0604020202020204" pitchFamily="34" charset="0"/>
              </a:rPr>
              <a:t>Demonstration</a:t>
            </a:r>
            <a:endParaRPr lang="en-US" dirty="0"/>
          </a:p>
        </p:txBody>
      </p:sp>
      <p:sp>
        <p:nvSpPr>
          <p:cNvPr id="3" name="Content Placeholder 2">
            <a:extLst>
              <a:ext uri="{FF2B5EF4-FFF2-40B4-BE49-F238E27FC236}">
                <a16:creationId xmlns:a16="http://schemas.microsoft.com/office/drawing/2014/main" id="{8C7E3EF0-E1F6-261D-3246-0B420C7AD4A7}"/>
              </a:ext>
            </a:extLst>
          </p:cNvPr>
          <p:cNvSpPr>
            <a:spLocks noGrp="1"/>
          </p:cNvSpPr>
          <p:nvPr>
            <p:ph idx="1"/>
          </p:nvPr>
        </p:nvSpPr>
        <p:spPr/>
        <p:txBody>
          <a:bodyPr>
            <a:normAutofit lnSpcReduction="10000"/>
          </a:bodyPr>
          <a:lstStyle/>
          <a:p>
            <a:r>
              <a:rPr lang="en-US" dirty="0"/>
              <a:t>Which directors have the most of awards in a genre ?</a:t>
            </a:r>
          </a:p>
          <a:p>
            <a:r>
              <a:rPr lang="en-US" dirty="0"/>
              <a:t>Find actors who worked with the same director but not in the same movie ?</a:t>
            </a:r>
          </a:p>
          <a:p>
            <a:r>
              <a:rPr lang="en-US" dirty="0"/>
              <a:t>Find actors who won awards with the same director in the same movie genre ?</a:t>
            </a:r>
          </a:p>
          <a:p>
            <a:r>
              <a:rPr lang="en-US" dirty="0"/>
              <a:t>Which actors should work together in a movie ?</a:t>
            </a:r>
          </a:p>
          <a:p>
            <a:r>
              <a:rPr lang="en-US" dirty="0"/>
              <a:t>We could start by finding actors that never worked together but have worked with multiple actors in common. So IF actor A and B have worked with actor C and director X and have won awards with director X in genre Y.</a:t>
            </a:r>
          </a:p>
          <a:p>
            <a:r>
              <a:rPr lang="en-US" dirty="0"/>
              <a:t>A and B have never worked in a movie together.</a:t>
            </a:r>
          </a:p>
          <a:p>
            <a:r>
              <a:rPr lang="en-US" dirty="0"/>
              <a:t>Actors must speak at least one common language (determined by original language of movies worked in)</a:t>
            </a:r>
          </a:p>
          <a:p>
            <a:r>
              <a:rPr lang="en-US" dirty="0"/>
              <a:t>Give the top 10 actors by # of finds for that specific actor.</a:t>
            </a:r>
          </a:p>
          <a:p>
            <a:r>
              <a:rPr lang="en-US" dirty="0"/>
              <a:t>Which actors work ONLY with directors who won 1 award or less.</a:t>
            </a:r>
          </a:p>
        </p:txBody>
      </p:sp>
    </p:spTree>
    <p:extLst>
      <p:ext uri="{BB962C8B-B14F-4D97-AF65-F5344CB8AC3E}">
        <p14:creationId xmlns:p14="http://schemas.microsoft.com/office/powerpoint/2010/main" val="46647486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456</TotalTime>
  <Words>925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 2</vt:lpstr>
      <vt:lpstr>Frame</vt:lpstr>
      <vt:lpstr>PowerPoint Presentation</vt:lpstr>
      <vt:lpstr>Introduction</vt:lpstr>
      <vt:lpstr>Data Sources</vt:lpstr>
      <vt:lpstr>Data Source Roles</vt:lpstr>
      <vt:lpstr>Methodology Challenges</vt:lpstr>
      <vt:lpstr>Preprocessing</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Coughlin</dc:creator>
  <cp:lastModifiedBy>Robert Coughlin</cp:lastModifiedBy>
  <cp:revision>10</cp:revision>
  <dcterms:created xsi:type="dcterms:W3CDTF">2022-12-01T03:14:23Z</dcterms:created>
  <dcterms:modified xsi:type="dcterms:W3CDTF">2022-12-07T08:49:47Z</dcterms:modified>
</cp:coreProperties>
</file>