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69200" cy="10699750"/>
  <p:notesSz cx="7569200" cy="10699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9947" y="784100"/>
            <a:ext cx="2821940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38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Universidade Regional</a:t>
            </a:r>
            <a:r>
              <a:rPr sz="1200" spc="5" dirty="0">
                <a:latin typeface="Times New Roman"/>
                <a:cs typeface="Times New Roman"/>
              </a:rPr>
              <a:t> 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Blumenau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FURB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Departamento</a:t>
            </a:r>
            <a:r>
              <a:rPr sz="1200" dirty="0">
                <a:latin typeface="Times New Roman"/>
                <a:cs typeface="Times New Roman"/>
              </a:rPr>
              <a:t> de </a:t>
            </a:r>
            <a:r>
              <a:rPr sz="1200" spc="-5" dirty="0">
                <a:latin typeface="Times New Roman"/>
                <a:cs typeface="Times New Roman"/>
              </a:rPr>
              <a:t>Sistemas</a:t>
            </a:r>
            <a:r>
              <a:rPr sz="1200" dirty="0">
                <a:latin typeface="Times New Roman"/>
                <a:cs typeface="Times New Roman"/>
              </a:rPr>
              <a:t> e</a:t>
            </a:r>
            <a:r>
              <a:rPr sz="1200" spc="-5" dirty="0">
                <a:latin typeface="Times New Roman"/>
                <a:cs typeface="Times New Roman"/>
              </a:rPr>
              <a:t> Computação </a:t>
            </a:r>
            <a:r>
              <a:rPr sz="1200" dirty="0">
                <a:latin typeface="Times New Roman"/>
                <a:cs typeface="Times New Roman"/>
              </a:rPr>
              <a:t> Curso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Ciência</a:t>
            </a:r>
            <a:r>
              <a:rPr sz="1200" dirty="0">
                <a:latin typeface="Times New Roman"/>
                <a:cs typeface="Times New Roman"/>
              </a:rPr>
              <a:t> da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Computação</a:t>
            </a:r>
            <a:endParaRPr sz="120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Times New Roman"/>
                <a:cs typeface="Times New Roman"/>
              </a:rPr>
              <a:t>Projeto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4368" y="4217032"/>
            <a:ext cx="67500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565">
              <a:lnSpc>
                <a:spcPct val="1442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Fair </a:t>
            </a:r>
            <a:r>
              <a:rPr sz="1200" dirty="0">
                <a:latin typeface="Times New Roman"/>
                <a:cs typeface="Times New Roman"/>
              </a:rPr>
              <a:t>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-10" dirty="0">
                <a:latin typeface="Times New Roman"/>
                <a:cs typeface="Times New Roman"/>
              </a:rPr>
              <a:t>ã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528" y="7127750"/>
            <a:ext cx="192468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" algn="ctr">
              <a:lnSpc>
                <a:spcPct val="1436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Breno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Spagnolo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Rosa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Felipe Marques </a:t>
            </a:r>
            <a:r>
              <a:rPr sz="1200" dirty="0">
                <a:latin typeface="Times New Roman"/>
                <a:cs typeface="Times New Roman"/>
              </a:rPr>
              <a:t>Hamann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Gustavo André </a:t>
            </a:r>
            <a:r>
              <a:rPr sz="1200" dirty="0">
                <a:latin typeface="Times New Roman"/>
                <a:cs typeface="Times New Roman"/>
              </a:rPr>
              <a:t>Bulhmann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Henrique </a:t>
            </a:r>
            <a:r>
              <a:rPr sz="1200" dirty="0">
                <a:latin typeface="Times New Roman"/>
                <a:cs typeface="Times New Roman"/>
              </a:rPr>
              <a:t>Haruda </a:t>
            </a:r>
            <a:r>
              <a:rPr sz="1200" spc="-5" dirty="0">
                <a:latin typeface="Times New Roman"/>
                <a:cs typeface="Times New Roman"/>
              </a:rPr>
              <a:t>Gollnick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Leonardo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Cognacco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Conceição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865123"/>
            <a:ext cx="5201920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1.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INTRODUÇÃO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34950" marR="5080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Para pessoas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buscam adquirir produtos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feira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para feirantes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procuram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ampliar seu alcance </a:t>
            </a:r>
            <a:r>
              <a:rPr sz="1200" dirty="0">
                <a:latin typeface="Times New Roman"/>
                <a:cs typeface="Times New Roman"/>
              </a:rPr>
              <a:t>de venda o </a:t>
            </a:r>
            <a:r>
              <a:rPr sz="1200" spc="-5" dirty="0">
                <a:latin typeface="Times New Roman"/>
                <a:cs typeface="Times New Roman"/>
              </a:rPr>
              <a:t>Fair </a:t>
            </a:r>
            <a:r>
              <a:rPr sz="1200" dirty="0">
                <a:latin typeface="Times New Roman"/>
                <a:cs typeface="Times New Roman"/>
              </a:rPr>
              <a:t>é um aplicativo </a:t>
            </a:r>
            <a:r>
              <a:rPr sz="1200" spc="-5" dirty="0">
                <a:latin typeface="Times New Roman"/>
                <a:cs typeface="Times New Roman"/>
              </a:rPr>
              <a:t>para </a:t>
            </a:r>
            <a:r>
              <a:rPr sz="1200" dirty="0">
                <a:latin typeface="Times New Roman"/>
                <a:cs typeface="Times New Roman"/>
              </a:rPr>
              <a:t>dispositivos </a:t>
            </a:r>
            <a:r>
              <a:rPr sz="1200" spc="-5" dirty="0">
                <a:latin typeface="Times New Roman"/>
                <a:cs typeface="Times New Roman"/>
              </a:rPr>
              <a:t>móveis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possibilita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sejam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oferecidos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categoria.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Diferente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mercados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como</a:t>
            </a:r>
            <a:r>
              <a:rPr sz="1200" dirty="0">
                <a:latin typeface="Times New Roman"/>
                <a:cs typeface="Times New Roman"/>
              </a:rPr>
              <a:t> da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Cooper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exemplo,</a:t>
            </a:r>
            <a:r>
              <a:rPr sz="1200" dirty="0">
                <a:latin typeface="Times New Roman"/>
                <a:cs typeface="Times New Roman"/>
              </a:rPr>
              <a:t> 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marketplace,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seja, </a:t>
            </a:r>
            <a:r>
              <a:rPr sz="1200" spc="-5" dirty="0">
                <a:latin typeface="Times New Roman"/>
                <a:cs typeface="Times New Roman"/>
              </a:rPr>
              <a:t>não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realiza </a:t>
            </a:r>
            <a:r>
              <a:rPr sz="1200" dirty="0">
                <a:latin typeface="Times New Roman"/>
                <a:cs typeface="Times New Roman"/>
              </a:rPr>
              <a:t>a venda direta de </a:t>
            </a:r>
            <a:r>
              <a:rPr sz="1200" spc="-5" dirty="0">
                <a:latin typeface="Times New Roman"/>
                <a:cs typeface="Times New Roman"/>
              </a:rPr>
              <a:t>produtos, apenas realizando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contato </a:t>
            </a:r>
            <a:r>
              <a:rPr sz="1200" dirty="0">
                <a:latin typeface="Times New Roman"/>
                <a:cs typeface="Times New Roman"/>
              </a:rPr>
              <a:t>entre feirante 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consumidor.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37969" y="3348861"/>
          <a:ext cx="4948555" cy="344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405">
                <a:tc>
                  <a:txBody>
                    <a:bodyPr/>
                    <a:lstStyle/>
                    <a:p>
                      <a:pPr marL="71120">
                        <a:lnSpc>
                          <a:spcPts val="135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É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0020" indent="-88900">
                        <a:lnSpc>
                          <a:spcPct val="100000"/>
                        </a:lnSpc>
                        <a:buChar char="-"/>
                        <a:tabLst>
                          <a:tab pos="16002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Aplicativo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móvel.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Times New Roman"/>
                        <a:buChar char="-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0020" indent="-88900">
                        <a:lnSpc>
                          <a:spcPct val="100000"/>
                        </a:lnSpc>
                        <a:buChar char="-"/>
                        <a:tabLst>
                          <a:tab pos="16002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Disponível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 Android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Times New Roman"/>
                        <a:buChar char="-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0020" indent="-88900">
                        <a:lnSpc>
                          <a:spcPct val="100000"/>
                        </a:lnSpc>
                        <a:buChar char="-"/>
                        <a:tabLst>
                          <a:tab pos="16002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internet.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NÃO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É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6845" indent="-90805">
                        <a:lnSpc>
                          <a:spcPct val="100000"/>
                        </a:lnSpc>
                        <a:buChar char="-"/>
                        <a:tabLst>
                          <a:tab pos="15748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Não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é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uma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loja.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Times New Roman"/>
                        <a:buChar char="-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6845" indent="-90805">
                        <a:lnSpc>
                          <a:spcPct val="100000"/>
                        </a:lnSpc>
                        <a:buChar char="-"/>
                        <a:tabLst>
                          <a:tab pos="15748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Não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é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delivery.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6105">
                <a:tc>
                  <a:txBody>
                    <a:bodyPr/>
                    <a:lstStyle/>
                    <a:p>
                      <a:pPr marL="71120">
                        <a:lnSpc>
                          <a:spcPts val="137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FAZ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0020" indent="-8890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16002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Anuncia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produtos.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Times New Roman"/>
                        <a:buChar char="-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60020" indent="-88900">
                        <a:lnSpc>
                          <a:spcPct val="100000"/>
                        </a:lnSpc>
                        <a:buChar char="-"/>
                        <a:tabLst>
                          <a:tab pos="16002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Possibilita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encomendas.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imes New Roman"/>
                        <a:buChar char="-"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1120" marR="71755">
                        <a:lnSpc>
                          <a:spcPct val="142500"/>
                        </a:lnSpc>
                        <a:buChar char="-"/>
                        <a:tabLst>
                          <a:tab pos="16637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Possibilita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venda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pessoas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fisicas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juridicas.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NÃO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FAZ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6845" indent="-9080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15748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Não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faz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venda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direta.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Times New Roman"/>
                        <a:buChar char="-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6845" indent="-90805">
                        <a:lnSpc>
                          <a:spcPct val="100000"/>
                        </a:lnSpc>
                        <a:buChar char="-"/>
                        <a:tabLst>
                          <a:tab pos="15748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Não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faz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revenda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produtos.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642" y="7393682"/>
            <a:ext cx="3072130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2.</a:t>
            </a:r>
            <a:r>
              <a:rPr sz="1200" b="1" spc="2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OBJETIVOS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24000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Facilitar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comércio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produtos de </a:t>
            </a:r>
            <a:r>
              <a:rPr sz="1200" spc="-5" dirty="0">
                <a:latin typeface="Times New Roman"/>
                <a:cs typeface="Times New Roman"/>
              </a:rPr>
              <a:t>feira.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Aumentar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alcance </a:t>
            </a:r>
            <a:r>
              <a:rPr sz="1200" dirty="0">
                <a:latin typeface="Times New Roman"/>
                <a:cs typeface="Times New Roman"/>
              </a:rPr>
              <a:t>de venda dos </a:t>
            </a:r>
            <a:r>
              <a:rPr sz="1200" spc="-5" dirty="0">
                <a:latin typeface="Times New Roman"/>
                <a:cs typeface="Times New Roman"/>
              </a:rPr>
              <a:t>feirantes.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Auxiliar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encomenda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2" y="865123"/>
            <a:ext cx="5429250" cy="328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2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PERSONAS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4200"/>
              </a:lnSpc>
            </a:pPr>
            <a:r>
              <a:rPr sz="1200" spc="-5" dirty="0">
                <a:latin typeface="Times New Roman"/>
                <a:cs typeface="Times New Roman"/>
              </a:rPr>
              <a:t>Severino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agricultor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familiar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procurando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produção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alface.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Maria, </a:t>
            </a:r>
            <a:r>
              <a:rPr sz="1200" dirty="0">
                <a:latin typeface="Times New Roman"/>
                <a:cs typeface="Times New Roman"/>
              </a:rPr>
              <a:t>30 </a:t>
            </a:r>
            <a:r>
              <a:rPr sz="1200" spc="-5" dirty="0">
                <a:latin typeface="Times New Roman"/>
                <a:cs typeface="Times New Roman"/>
              </a:rPr>
              <a:t>anos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coordenadora </a:t>
            </a:r>
            <a:r>
              <a:rPr sz="1200" dirty="0">
                <a:latin typeface="Times New Roman"/>
                <a:cs typeface="Times New Roman"/>
              </a:rPr>
              <a:t>de infraestrutura de uma </a:t>
            </a:r>
            <a:r>
              <a:rPr sz="1200" spc="-5" dirty="0">
                <a:latin typeface="Times New Roman"/>
                <a:cs typeface="Times New Roman"/>
              </a:rPr>
              <a:t>empresa </a:t>
            </a:r>
            <a:r>
              <a:rPr sz="1200" dirty="0">
                <a:latin typeface="Times New Roman"/>
                <a:cs typeface="Times New Roman"/>
              </a:rPr>
              <a:t>do ramo </a:t>
            </a:r>
            <a:r>
              <a:rPr sz="1200" spc="-5" dirty="0">
                <a:latin typeface="Times New Roman"/>
                <a:cs typeface="Times New Roman"/>
              </a:rPr>
              <a:t>Metarlugico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procura comprar </a:t>
            </a:r>
            <a:r>
              <a:rPr sz="1200" dirty="0">
                <a:latin typeface="Times New Roman"/>
                <a:cs typeface="Times New Roman"/>
              </a:rPr>
              <a:t>produtos de </a:t>
            </a:r>
            <a:r>
              <a:rPr sz="1200" spc="-5" dirty="0">
                <a:latin typeface="Times New Roman"/>
                <a:cs typeface="Times New Roman"/>
              </a:rPr>
              <a:t>feira </a:t>
            </a:r>
            <a:r>
              <a:rPr sz="1200" dirty="0">
                <a:latin typeface="Times New Roman"/>
                <a:cs typeface="Times New Roman"/>
              </a:rPr>
              <a:t>mas </a:t>
            </a:r>
            <a:r>
              <a:rPr sz="1200" spc="-5" dirty="0">
                <a:latin typeface="Times New Roman"/>
                <a:cs typeface="Times New Roman"/>
              </a:rPr>
              <a:t>não </a:t>
            </a:r>
            <a:r>
              <a:rPr sz="1200" dirty="0">
                <a:latin typeface="Times New Roman"/>
                <a:cs typeface="Times New Roman"/>
              </a:rPr>
              <a:t>consegue ir </a:t>
            </a:r>
            <a:r>
              <a:rPr sz="1200" spc="-5" dirty="0">
                <a:latin typeface="Times New Roman"/>
                <a:cs typeface="Times New Roman"/>
              </a:rPr>
              <a:t>até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5" dirty="0">
                <a:latin typeface="Times New Roman"/>
                <a:cs typeface="Times New Roman"/>
              </a:rPr>
              <a:t>local </a:t>
            </a:r>
            <a:r>
              <a:rPr sz="1200" dirty="0">
                <a:latin typeface="Times New Roman"/>
                <a:cs typeface="Times New Roman"/>
              </a:rPr>
              <a:t>de venda </a:t>
            </a:r>
            <a:r>
              <a:rPr sz="1200" spc="-5" dirty="0">
                <a:latin typeface="Times New Roman"/>
                <a:cs typeface="Times New Roman"/>
              </a:rPr>
              <a:t>em </a:t>
            </a:r>
            <a:r>
              <a:rPr sz="1200" dirty="0">
                <a:latin typeface="Times New Roman"/>
                <a:cs typeface="Times New Roman"/>
              </a:rPr>
              <a:t>horário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500"/>
              </a:lnSpc>
            </a:pPr>
            <a:r>
              <a:rPr sz="1200" spc="-5" dirty="0">
                <a:latin typeface="Times New Roman"/>
                <a:cs typeface="Times New Roman"/>
              </a:rPr>
              <a:t>Renato,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35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músico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humorista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gostaria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encomendar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feira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maneira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semanal.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Cleusa, aposentada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5" dirty="0">
                <a:latin typeface="Times New Roman"/>
                <a:cs typeface="Times New Roman"/>
              </a:rPr>
              <a:t>40 </a:t>
            </a:r>
            <a:r>
              <a:rPr sz="1200" spc="-5" dirty="0">
                <a:latin typeface="Times New Roman"/>
                <a:cs typeface="Times New Roman"/>
              </a:rPr>
              <a:t>anos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gostaria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comercializar seus </a:t>
            </a:r>
            <a:r>
              <a:rPr sz="1200" dirty="0">
                <a:latin typeface="Times New Roman"/>
                <a:cs typeface="Times New Roman"/>
              </a:rPr>
              <a:t>produtos mas </a:t>
            </a:r>
            <a:r>
              <a:rPr sz="1200" spc="-10" dirty="0">
                <a:latin typeface="Times New Roman"/>
                <a:cs typeface="Times New Roman"/>
              </a:rPr>
              <a:t>não </a:t>
            </a:r>
            <a:r>
              <a:rPr sz="1200" spc="-5" dirty="0">
                <a:latin typeface="Times New Roman"/>
                <a:cs typeface="Times New Roman"/>
              </a:rPr>
              <a:t> consegue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presencialmente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5" dirty="0">
                <a:latin typeface="Times New Roman"/>
                <a:cs typeface="Times New Roman"/>
              </a:rPr>
              <a:t> feira </a:t>
            </a:r>
            <a:r>
              <a:rPr sz="1200" dirty="0">
                <a:latin typeface="Times New Roman"/>
                <a:cs typeface="Times New Roman"/>
              </a:rPr>
              <a:t>devido à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invalidez.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4832728"/>
            <a:ext cx="136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5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USER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STORIES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2342" y="5383655"/>
          <a:ext cx="5405755" cy="290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69850">
                        <a:lnSpc>
                          <a:spcPts val="135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Cliente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Comerciante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520">
                <a:tc>
                  <a:txBody>
                    <a:bodyPr/>
                    <a:lstStyle/>
                    <a:p>
                      <a:pPr marL="170180" indent="-100965" algn="just">
                        <a:lnSpc>
                          <a:spcPts val="1390"/>
                        </a:lnSpc>
                        <a:buChar char="-"/>
                        <a:tabLst>
                          <a:tab pos="17081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sz="12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cliente,</a:t>
                      </a:r>
                      <a:r>
                        <a:rPr sz="1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quero</a:t>
                      </a:r>
                      <a:r>
                        <a:rPr sz="12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poder</a:t>
                      </a:r>
                      <a:r>
                        <a:rPr sz="1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encomendar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60325" algn="just">
                        <a:lnSpc>
                          <a:spcPts val="208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produtos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que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geral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tem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pouca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disponibilidade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feiras.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 marR="60325" algn="just">
                        <a:lnSpc>
                          <a:spcPct val="143700"/>
                        </a:lnSpc>
                        <a:buChar char="-"/>
                        <a:tabLst>
                          <a:tab pos="18923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cliente,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quero poder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receber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os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produtos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minha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casa,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sem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necessidade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até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feiras.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 indent="-101600">
                        <a:lnSpc>
                          <a:spcPts val="1390"/>
                        </a:lnSpc>
                        <a:buChar char="-"/>
                        <a:tabLst>
                          <a:tab pos="1695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Como</a:t>
                      </a:r>
                      <a:r>
                        <a:rPr sz="12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comerciante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independente,</a:t>
                      </a:r>
                      <a:r>
                        <a:rPr sz="1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quero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uma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forma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oferecer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meus</a:t>
                      </a:r>
                      <a:r>
                        <a:rPr sz="1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produtos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61594">
                        <a:lnSpc>
                          <a:spcPct val="1433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conseguir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aumentar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minhas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vendas.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8580" marR="60960" algn="just">
                        <a:lnSpc>
                          <a:spcPct val="144000"/>
                        </a:lnSpc>
                        <a:buChar char="-"/>
                        <a:tabLst>
                          <a:tab pos="16954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comerciante independente,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quero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uma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forma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segura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receber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o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pagamento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meus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clientes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que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efetuaram compras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online.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863600"/>
            <a:ext cx="2206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5.</a:t>
            </a:r>
            <a:r>
              <a:rPr sz="1200" b="1" spc="5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REQUISITOS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FUNCIONAIS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2" y="1593850"/>
            <a:ext cx="5043805" cy="255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deverá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cadastro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comerciantes.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deverá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cadastro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comerciante.</a:t>
            </a:r>
            <a:endParaRPr sz="1200">
              <a:latin typeface="Times New Roman"/>
              <a:cs typeface="Times New Roman"/>
            </a:endParaRPr>
          </a:p>
          <a:p>
            <a:pPr marL="12700" marR="46990">
              <a:lnSpc>
                <a:spcPct val="1442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deverá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permitir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cadastro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pagamento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aceitas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pelo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comerciante.</a:t>
            </a:r>
            <a:endParaRPr sz="1200">
              <a:latin typeface="Times New Roman"/>
              <a:cs typeface="Times New Roman"/>
            </a:endParaRPr>
          </a:p>
          <a:p>
            <a:pPr marL="12700" marR="805815">
              <a:lnSpc>
                <a:spcPts val="2870"/>
              </a:lnSpc>
              <a:spcBef>
                <a:spcPts val="330"/>
              </a:spcBef>
            </a:pP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deverá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busca</a:t>
            </a:r>
            <a:r>
              <a:rPr sz="1200" dirty="0">
                <a:latin typeface="Times New Roman"/>
                <a:cs typeface="Times New Roman"/>
              </a:rPr>
              <a:t> por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</a:t>
            </a:r>
            <a:r>
              <a:rPr sz="1200" spc="-5" dirty="0">
                <a:latin typeface="Times New Roman"/>
                <a:cs typeface="Times New Roman"/>
              </a:rPr>
              <a:t> comerciante.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aplicativo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deverá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permitir 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encomenda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produtos.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aplicativo </a:t>
            </a:r>
            <a:r>
              <a:rPr sz="1200" dirty="0">
                <a:latin typeface="Times New Roman"/>
                <a:cs typeface="Times New Roman"/>
              </a:rPr>
              <a:t>deverá permitir a compra programada de produtos </a:t>
            </a:r>
            <a:r>
              <a:rPr sz="1200" spc="-5" dirty="0">
                <a:latin typeface="Times New Roman"/>
                <a:cs typeface="Times New Roman"/>
              </a:rPr>
              <a:t>com </a:t>
            </a:r>
            <a:r>
              <a:rPr sz="1200" dirty="0">
                <a:latin typeface="Times New Roman"/>
                <a:cs typeface="Times New Roman"/>
              </a:rPr>
              <a:t>periodicidade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pelo</a:t>
            </a:r>
            <a:r>
              <a:rPr sz="1200" dirty="0">
                <a:latin typeface="Times New Roman"/>
                <a:cs typeface="Times New Roman"/>
              </a:rPr>
              <a:t> usuário.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9" y="4671185"/>
            <a:ext cx="5411470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6.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REQUISITOS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NÃO-FUNCIONAIS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deverá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colocar</a:t>
            </a:r>
            <a:r>
              <a:rPr sz="1200" dirty="0">
                <a:latin typeface="Times New Roman"/>
                <a:cs typeface="Times New Roman"/>
              </a:rPr>
              <a:t> fotos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oferecidos.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aplicativo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terá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comerciante.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790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comerciante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poderá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colocar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pequena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descrição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sua,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dando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resumo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oferecidos</a:t>
            </a:r>
            <a:r>
              <a:rPr sz="1200" dirty="0">
                <a:latin typeface="Times New Roman"/>
                <a:cs typeface="Times New Roman"/>
              </a:rPr>
              <a:t> e outras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informações</a:t>
            </a:r>
            <a:r>
              <a:rPr sz="1200" dirty="0">
                <a:latin typeface="Times New Roman"/>
                <a:cs typeface="Times New Roman"/>
              </a:rPr>
              <a:t> que </a:t>
            </a:r>
            <a:r>
              <a:rPr sz="1200" spc="-5" dirty="0">
                <a:latin typeface="Times New Roman"/>
                <a:cs typeface="Times New Roman"/>
              </a:rPr>
              <a:t>julgar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necessário.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disponibilizado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forma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gratuita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815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deverá</a:t>
            </a:r>
            <a:r>
              <a:rPr sz="1200" dirty="0">
                <a:latin typeface="Times New Roman"/>
                <a:cs typeface="Times New Roman"/>
              </a:rPr>
              <a:t> 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dirty="0">
                <a:latin typeface="Times New Roman"/>
                <a:cs typeface="Times New Roman"/>
              </a:rPr>
              <a:t> simples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intuitiva tanto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usuários,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às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pessoas</a:t>
            </a:r>
            <a:r>
              <a:rPr sz="1200" dirty="0">
                <a:latin typeface="Times New Roman"/>
                <a:cs typeface="Times New Roman"/>
              </a:rPr>
              <a:t> que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estiverem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anunciando</a:t>
            </a:r>
            <a:r>
              <a:rPr sz="1200" dirty="0">
                <a:latin typeface="Times New Roman"/>
                <a:cs typeface="Times New Roman"/>
              </a:rPr>
              <a:t> produtos.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 deverá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possuir uma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6" y="8376664"/>
            <a:ext cx="19138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7.</a:t>
            </a:r>
            <a:r>
              <a:rPr sz="1200" b="1" spc="5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REGRAS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NEGÓCIO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38" y="9024418"/>
            <a:ext cx="541464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comerciante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terá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acesso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dados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pessoais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usuários.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informações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são fornecidas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apenas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2" y="784100"/>
            <a:ext cx="5429885" cy="2433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permitirá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diferentes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tipos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pagamento,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PIX,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refeição,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dinheiro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cartões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crédito. Ficará </a:t>
            </a:r>
            <a:r>
              <a:rPr sz="1200" dirty="0">
                <a:latin typeface="Times New Roman"/>
                <a:cs typeface="Times New Roman"/>
              </a:rPr>
              <a:t>a critério do </a:t>
            </a:r>
            <a:r>
              <a:rPr sz="1200" spc="-5" dirty="0">
                <a:latin typeface="Times New Roman"/>
                <a:cs typeface="Times New Roman"/>
              </a:rPr>
              <a:t>comerciante </a:t>
            </a:r>
            <a:r>
              <a:rPr sz="1200" dirty="0">
                <a:latin typeface="Times New Roman"/>
                <a:cs typeface="Times New Roman"/>
              </a:rPr>
              <a:t>decidir quais meios de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pagamento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aceitará.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Será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possível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realizar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pagamento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físico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diretamente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pelo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aplicativo.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43300"/>
              </a:lnSpc>
              <a:spcBef>
                <a:spcPts val="805"/>
              </a:spcBef>
            </a:pPr>
            <a:r>
              <a:rPr sz="1200" spc="-5" dirty="0">
                <a:latin typeface="Times New Roman"/>
                <a:cs typeface="Times New Roman"/>
              </a:rPr>
              <a:t>Será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possível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retirar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documentos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diretamente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comerciante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ou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receber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delivery.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43300"/>
              </a:lnSpc>
              <a:spcBef>
                <a:spcPts val="815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exclusivo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comerciantes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independentes,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não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permitindo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pessoas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jurídicas</a:t>
            </a:r>
            <a:r>
              <a:rPr sz="1200" dirty="0">
                <a:latin typeface="Times New Roman"/>
                <a:cs typeface="Times New Roman"/>
              </a:rPr>
              <a:t> ou </a:t>
            </a:r>
            <a:r>
              <a:rPr sz="1200" spc="-5" dirty="0">
                <a:latin typeface="Times New Roman"/>
                <a:cs typeface="Times New Roman"/>
              </a:rPr>
              <a:t>restaurantes,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exemplo.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3738497"/>
            <a:ext cx="134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8.</a:t>
            </a:r>
            <a:r>
              <a:rPr sz="1200" b="1" spc="5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LEAN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CANVAS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935" y="4173854"/>
            <a:ext cx="5196839" cy="3456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863600"/>
            <a:ext cx="1170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9.</a:t>
            </a:r>
            <a:r>
              <a:rPr sz="1200" b="1" spc="5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PROTÓTIPO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4527927"/>
            <a:ext cx="2526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10.</a:t>
            </a:r>
            <a:r>
              <a:rPr sz="1200" b="1" spc="-5" dirty="0">
                <a:latin typeface="Times New Roman"/>
                <a:cs typeface="Times New Roman"/>
              </a:rPr>
              <a:t> DIAGRAMA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CASOS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4991734"/>
            <a:ext cx="5314314" cy="3678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1333499"/>
            <a:ext cx="5399785" cy="2530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865123"/>
            <a:ext cx="2526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11.</a:t>
            </a:r>
            <a:r>
              <a:rPr sz="1200" b="1" spc="-5" dirty="0">
                <a:latin typeface="Times New Roman"/>
                <a:cs typeface="Times New Roman"/>
              </a:rPr>
              <a:t> DIAGRAMA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CASOS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2" y="7067171"/>
            <a:ext cx="5431790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12. </a:t>
            </a:r>
            <a:r>
              <a:rPr sz="1200" b="1" spc="-5" dirty="0">
                <a:latin typeface="Times New Roman"/>
                <a:cs typeface="Times New Roman"/>
              </a:rPr>
              <a:t>DESCRIÇÃO DE CASOS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Este </a:t>
            </a:r>
            <a:r>
              <a:rPr sz="1200" spc="-5" dirty="0">
                <a:latin typeface="Times New Roman"/>
                <a:cs typeface="Times New Roman"/>
              </a:rPr>
              <a:t>caso </a:t>
            </a:r>
            <a:r>
              <a:rPr sz="1200" dirty="0">
                <a:latin typeface="Times New Roman"/>
                <a:cs typeface="Times New Roman"/>
              </a:rPr>
              <a:t>de uso </a:t>
            </a:r>
            <a:r>
              <a:rPr sz="1200" spc="-5" dirty="0">
                <a:latin typeface="Times New Roman"/>
                <a:cs typeface="Times New Roman"/>
              </a:rPr>
              <a:t>inicia quando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consumidor </a:t>
            </a:r>
            <a:r>
              <a:rPr sz="1200" dirty="0">
                <a:latin typeface="Times New Roman"/>
                <a:cs typeface="Times New Roman"/>
              </a:rPr>
              <a:t>abre o </a:t>
            </a:r>
            <a:r>
              <a:rPr sz="1200" spc="-5" dirty="0">
                <a:latin typeface="Times New Roman"/>
                <a:cs typeface="Times New Roman"/>
              </a:rPr>
              <a:t>aplicativo Fair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busca </a:t>
            </a:r>
            <a:r>
              <a:rPr sz="1200" dirty="0">
                <a:latin typeface="Times New Roman"/>
                <a:cs typeface="Times New Roman"/>
              </a:rPr>
              <a:t>por um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</a:t>
            </a:r>
            <a:r>
              <a:rPr sz="1200" dirty="0">
                <a:latin typeface="Times New Roman"/>
                <a:cs typeface="Times New Roman"/>
              </a:rPr>
              <a:t> 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interesse.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Após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busca,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sistema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mostra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específico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foi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pesquisado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juntamente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similares.</a:t>
            </a:r>
            <a:r>
              <a:rPr sz="1200" dirty="0">
                <a:latin typeface="Times New Roman"/>
                <a:cs typeface="Times New Roman"/>
              </a:rPr>
              <a:t> É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apresentado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então</a:t>
            </a:r>
            <a:r>
              <a:rPr sz="1200" dirty="0">
                <a:latin typeface="Times New Roman"/>
                <a:cs typeface="Times New Roman"/>
              </a:rPr>
              <a:t> ao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consumidor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possíveis vendedores </a:t>
            </a:r>
            <a:r>
              <a:rPr sz="1200" dirty="0">
                <a:latin typeface="Times New Roman"/>
                <a:cs typeface="Times New Roman"/>
              </a:rPr>
              <a:t>juntamente </a:t>
            </a:r>
            <a:r>
              <a:rPr sz="1200" spc="-5" dirty="0">
                <a:latin typeface="Times New Roman"/>
                <a:cs typeface="Times New Roman"/>
              </a:rPr>
              <a:t>com seus </a:t>
            </a:r>
            <a:r>
              <a:rPr sz="1200" dirty="0">
                <a:latin typeface="Times New Roman"/>
                <a:cs typeface="Times New Roman"/>
              </a:rPr>
              <a:t>preços e </a:t>
            </a:r>
            <a:r>
              <a:rPr sz="1200" spc="-5" dirty="0">
                <a:latin typeface="Times New Roman"/>
                <a:cs typeface="Times New Roman"/>
              </a:rPr>
              <a:t>suas distâncias relativas </a:t>
            </a:r>
            <a:r>
              <a:rPr sz="1200" dirty="0">
                <a:latin typeface="Times New Roman"/>
                <a:cs typeface="Times New Roman"/>
              </a:rPr>
              <a:t>a posição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atual deste.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cliente seleciona então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quantidade, data </a:t>
            </a:r>
            <a:r>
              <a:rPr sz="1200" dirty="0">
                <a:latin typeface="Times New Roman"/>
                <a:cs typeface="Times New Roman"/>
              </a:rPr>
              <a:t>e horario </a:t>
            </a:r>
            <a:r>
              <a:rPr sz="1200" spc="5" dirty="0">
                <a:latin typeface="Times New Roman"/>
                <a:cs typeface="Times New Roman"/>
              </a:rPr>
              <a:t>da </a:t>
            </a:r>
            <a:r>
              <a:rPr sz="1200" dirty="0">
                <a:latin typeface="Times New Roman"/>
                <a:cs typeface="Times New Roman"/>
              </a:rPr>
              <a:t>entrega e </a:t>
            </a:r>
            <a:r>
              <a:rPr sz="1200" spc="-5" dirty="0">
                <a:latin typeface="Times New Roman"/>
                <a:cs typeface="Times New Roman"/>
              </a:rPr>
              <a:t>seleciona </a:t>
            </a:r>
            <a:r>
              <a:rPr sz="1200" dirty="0">
                <a:latin typeface="Times New Roman"/>
                <a:cs typeface="Times New Roman"/>
              </a:rPr>
              <a:t> que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vai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agendada,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após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pedido.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vendedor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aprova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pedido,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envia ao </a:t>
            </a:r>
            <a:r>
              <a:rPr sz="1200" dirty="0">
                <a:latin typeface="Times New Roman"/>
                <a:cs typeface="Times New Roman"/>
              </a:rPr>
              <a:t>consumidor, O sistema </a:t>
            </a:r>
            <a:r>
              <a:rPr sz="1200" spc="-5" dirty="0">
                <a:latin typeface="Times New Roman"/>
                <a:cs typeface="Times New Roman"/>
              </a:rPr>
              <a:t>envia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notificação, </a:t>
            </a:r>
            <a:r>
              <a:rPr sz="1200" dirty="0">
                <a:latin typeface="Times New Roman"/>
                <a:cs typeface="Times New Roman"/>
              </a:rPr>
              <a:t>ao consumidor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informando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pedido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saiu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entrega.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585" y="1883409"/>
            <a:ext cx="5184012" cy="48933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2" y="785624"/>
            <a:ext cx="5431790" cy="327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438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Este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caso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inicia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quando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vendedor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Fair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intuito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cadastrar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produto </a:t>
            </a:r>
            <a:r>
              <a:rPr sz="1200" dirty="0">
                <a:latin typeface="Times New Roman"/>
                <a:cs typeface="Times New Roman"/>
              </a:rPr>
              <a:t>para vender. O </a:t>
            </a:r>
            <a:r>
              <a:rPr sz="1200" spc="-5" dirty="0">
                <a:latin typeface="Times New Roman"/>
                <a:cs typeface="Times New Roman"/>
              </a:rPr>
              <a:t>Sistema apresenta </a:t>
            </a:r>
            <a:r>
              <a:rPr sz="1200" dirty="0">
                <a:latin typeface="Times New Roman"/>
                <a:cs typeface="Times New Roman"/>
              </a:rPr>
              <a:t>uma tela </a:t>
            </a:r>
            <a:r>
              <a:rPr sz="1200" spc="-5" dirty="0">
                <a:latin typeface="Times New Roman"/>
                <a:cs typeface="Times New Roman"/>
              </a:rPr>
              <a:t>com as </a:t>
            </a:r>
            <a:r>
              <a:rPr sz="1200" dirty="0">
                <a:latin typeface="Times New Roman"/>
                <a:cs typeface="Times New Roman"/>
              </a:rPr>
              <a:t>informações do </a:t>
            </a:r>
            <a:r>
              <a:rPr sz="1200" spc="-5" dirty="0">
                <a:latin typeface="Times New Roman"/>
                <a:cs typeface="Times New Roman"/>
              </a:rPr>
              <a:t>produto,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 dados como: </a:t>
            </a:r>
            <a:r>
              <a:rPr sz="1200" dirty="0">
                <a:latin typeface="Times New Roman"/>
                <a:cs typeface="Times New Roman"/>
              </a:rPr>
              <a:t>tipo, </a:t>
            </a:r>
            <a:r>
              <a:rPr sz="1200" spc="-5" dirty="0">
                <a:latin typeface="Times New Roman"/>
                <a:cs typeface="Times New Roman"/>
              </a:rPr>
              <a:t>nome, peso, validade </a:t>
            </a:r>
            <a:r>
              <a:rPr sz="1200" dirty="0">
                <a:latin typeface="Times New Roman"/>
                <a:cs typeface="Times New Roman"/>
              </a:rPr>
              <a:t>e foto. O </a:t>
            </a:r>
            <a:r>
              <a:rPr sz="1200" spc="-5" dirty="0">
                <a:latin typeface="Times New Roman"/>
                <a:cs typeface="Times New Roman"/>
              </a:rPr>
              <a:t>vendedor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apresentado então com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 tela de </a:t>
            </a:r>
            <a:r>
              <a:rPr sz="1200" spc="-5" dirty="0">
                <a:latin typeface="Times New Roman"/>
                <a:cs typeface="Times New Roman"/>
              </a:rPr>
              <a:t>confirmação,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ao confirmar, </a:t>
            </a:r>
            <a:r>
              <a:rPr sz="1200" dirty="0">
                <a:latin typeface="Times New Roman"/>
                <a:cs typeface="Times New Roman"/>
              </a:rPr>
              <a:t>cadastra o </a:t>
            </a:r>
            <a:r>
              <a:rPr sz="1200" spc="-5" dirty="0">
                <a:latin typeface="Times New Roman"/>
                <a:cs typeface="Times New Roman"/>
              </a:rPr>
              <a:t>este </a:t>
            </a:r>
            <a:r>
              <a:rPr sz="1200" dirty="0">
                <a:latin typeface="Times New Roman"/>
                <a:cs typeface="Times New Roman"/>
              </a:rPr>
              <a:t>na lista de </a:t>
            </a:r>
            <a:r>
              <a:rPr sz="1200" spc="-5" dirty="0">
                <a:latin typeface="Times New Roman"/>
                <a:cs typeface="Times New Roman"/>
              </a:rPr>
              <a:t>produtos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vendedor.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Este </a:t>
            </a:r>
            <a:r>
              <a:rPr sz="1200" spc="-5" dirty="0">
                <a:latin typeface="Times New Roman"/>
                <a:cs typeface="Times New Roman"/>
              </a:rPr>
              <a:t>caso </a:t>
            </a:r>
            <a:r>
              <a:rPr sz="1200" dirty="0">
                <a:latin typeface="Times New Roman"/>
                <a:cs typeface="Times New Roman"/>
              </a:rPr>
              <a:t>de uso se </a:t>
            </a:r>
            <a:r>
              <a:rPr sz="1200" spc="-5" dirty="0">
                <a:latin typeface="Times New Roman"/>
                <a:cs typeface="Times New Roman"/>
              </a:rPr>
              <a:t>inicia quando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consumidor efetua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pedido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solicita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seja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entrega recorrente. </a:t>
            </a:r>
            <a:r>
              <a:rPr sz="1200" dirty="0">
                <a:latin typeface="Times New Roman"/>
                <a:cs typeface="Times New Roman"/>
              </a:rPr>
              <a:t>O Sistema </a:t>
            </a:r>
            <a:r>
              <a:rPr sz="1200" spc="-5" dirty="0">
                <a:latin typeface="Times New Roman"/>
                <a:cs typeface="Times New Roman"/>
              </a:rPr>
              <a:t>então apresenta </a:t>
            </a:r>
            <a:r>
              <a:rPr sz="1200" dirty="0">
                <a:latin typeface="Times New Roman"/>
                <a:cs typeface="Times New Roman"/>
              </a:rPr>
              <a:t>uma tela </a:t>
            </a:r>
            <a:r>
              <a:rPr sz="1200" spc="-5" dirty="0">
                <a:latin typeface="Times New Roman"/>
                <a:cs typeface="Times New Roman"/>
              </a:rPr>
              <a:t>solicitando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periodicidade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recorrência, juntamente </a:t>
            </a:r>
            <a:r>
              <a:rPr sz="1200" dirty="0">
                <a:latin typeface="Times New Roman"/>
                <a:cs typeface="Times New Roman"/>
              </a:rPr>
              <a:t>com o </a:t>
            </a:r>
            <a:r>
              <a:rPr sz="1200" spc="-5" dirty="0">
                <a:latin typeface="Times New Roman"/>
                <a:cs typeface="Times New Roman"/>
              </a:rPr>
              <a:t>número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entregas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serão efetuadas. </a:t>
            </a:r>
            <a:r>
              <a:rPr sz="1200" dirty="0">
                <a:latin typeface="Times New Roman"/>
                <a:cs typeface="Times New Roman"/>
              </a:rPr>
              <a:t>O Sistema </a:t>
            </a:r>
            <a:r>
              <a:rPr sz="1200" spc="-5" dirty="0">
                <a:latin typeface="Times New Roman"/>
                <a:cs typeface="Times New Roman"/>
              </a:rPr>
              <a:t>então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apresenta </a:t>
            </a:r>
            <a:r>
              <a:rPr sz="1200" dirty="0">
                <a:latin typeface="Times New Roman"/>
                <a:cs typeface="Times New Roman"/>
              </a:rPr>
              <a:t>uma tela de </a:t>
            </a:r>
            <a:r>
              <a:rPr sz="1200" spc="-5" dirty="0">
                <a:latin typeface="Times New Roman"/>
                <a:cs typeface="Times New Roman"/>
              </a:rPr>
              <a:t>confirmação.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cliente </a:t>
            </a:r>
            <a:r>
              <a:rPr sz="1200" dirty="0">
                <a:latin typeface="Times New Roman"/>
                <a:cs typeface="Times New Roman"/>
              </a:rPr>
              <a:t>confirma o pedido. O </a:t>
            </a:r>
            <a:r>
              <a:rPr sz="1200" spc="-5" dirty="0">
                <a:latin typeface="Times New Roman"/>
                <a:cs typeface="Times New Roman"/>
              </a:rPr>
              <a:t>Sistema </a:t>
            </a:r>
            <a:r>
              <a:rPr sz="1200" dirty="0">
                <a:latin typeface="Times New Roman"/>
                <a:cs typeface="Times New Roman"/>
              </a:rPr>
              <a:t>enviará uma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notificação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informações</a:t>
            </a:r>
            <a:r>
              <a:rPr sz="1200" dirty="0">
                <a:latin typeface="Times New Roman"/>
                <a:cs typeface="Times New Roman"/>
              </a:rPr>
              <a:t> sobre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pedido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 dia </a:t>
            </a:r>
            <a:r>
              <a:rPr sz="1200" spc="-5" dirty="0">
                <a:latin typeface="Times New Roman"/>
                <a:cs typeface="Times New Roman"/>
              </a:rPr>
              <a:t>antes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 </a:t>
            </a:r>
            <a:r>
              <a:rPr sz="1200" spc="-5" dirty="0">
                <a:latin typeface="Times New Roman"/>
                <a:cs typeface="Times New Roman"/>
              </a:rPr>
              <a:t>entrega.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13.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DIAGRAMA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CLASSES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775" y="4504689"/>
            <a:ext cx="4526279" cy="4193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865123"/>
            <a:ext cx="203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14.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DIAGRAMA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ESTADO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114" y="5360288"/>
            <a:ext cx="5482590" cy="487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GLOSSÁRIO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8105" marR="8890">
              <a:lnSpc>
                <a:spcPct val="143300"/>
              </a:lnSpc>
            </a:pPr>
            <a:r>
              <a:rPr sz="1200" spc="-5" dirty="0">
                <a:latin typeface="Times New Roman"/>
                <a:cs typeface="Times New Roman"/>
              </a:rPr>
              <a:t>Agricultura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familiar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cultivo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terra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realizado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pequenos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proprietários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rurais,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tendo</a:t>
            </a:r>
            <a:r>
              <a:rPr sz="1200" spc="-5" dirty="0">
                <a:latin typeface="Times New Roman"/>
                <a:cs typeface="Times New Roman"/>
              </a:rPr>
              <a:t> como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mão</a:t>
            </a:r>
            <a:r>
              <a:rPr sz="1200" dirty="0">
                <a:latin typeface="Times New Roman"/>
                <a:cs typeface="Times New Roman"/>
              </a:rPr>
              <a:t> de</a:t>
            </a:r>
            <a:r>
              <a:rPr sz="1200" spc="-5" dirty="0">
                <a:latin typeface="Times New Roman"/>
                <a:cs typeface="Times New Roman"/>
              </a:rPr>
              <a:t> obra,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essencialmente,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núcleo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familiar.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App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palavra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aplicativo.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78105" marR="5715">
              <a:lnSpc>
                <a:spcPct val="144200"/>
              </a:lnSpc>
            </a:pPr>
            <a:r>
              <a:rPr sz="1200" spc="-5" dirty="0">
                <a:latin typeface="Times New Roman"/>
                <a:cs typeface="Times New Roman"/>
              </a:rPr>
              <a:t>Artesanato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Artesanato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próprio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trabalho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manual,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utilizando-se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matéria-prima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natural,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produção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artesão.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78105" marR="5080">
              <a:lnSpc>
                <a:spcPct val="142500"/>
              </a:lnSpc>
            </a:pPr>
            <a:r>
              <a:rPr sz="1200" spc="-5" dirty="0">
                <a:latin typeface="Times New Roman"/>
                <a:cs typeface="Times New Roman"/>
              </a:rPr>
              <a:t>Feira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feira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espaço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público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pessoas,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épocas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predeterminados.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8105" marR="386080">
              <a:lnSpc>
                <a:spcPct val="1433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Feirante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Feirante</a:t>
            </a:r>
            <a:r>
              <a:rPr sz="1200" dirty="0">
                <a:latin typeface="Times New Roman"/>
                <a:cs typeface="Times New Roman"/>
              </a:rPr>
              <a:t> é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profissional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responsável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trabalhar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feiras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livres,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comercializando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dirty="0">
                <a:latin typeface="Times New Roman"/>
                <a:cs typeface="Times New Roman"/>
              </a:rPr>
              <a:t> alimentícios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afins.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8105" marR="238125">
              <a:lnSpc>
                <a:spcPct val="143300"/>
              </a:lnSpc>
              <a:tabLst>
                <a:tab pos="2565400" algn="l"/>
              </a:tabLst>
            </a:pPr>
            <a:r>
              <a:rPr sz="1200" dirty="0">
                <a:latin typeface="Times New Roman"/>
                <a:cs typeface="Times New Roman"/>
              </a:rPr>
              <a:t>Produtos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agroecológicos</a:t>
            </a:r>
            <a:r>
              <a:rPr sz="1200" spc="5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	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são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produzidos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ambiente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princípios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agroecológicos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contemplam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responsável</a:t>
            </a:r>
            <a:r>
              <a:rPr sz="1200" spc="5" dirty="0">
                <a:latin typeface="Times New Roman"/>
                <a:cs typeface="Times New Roman"/>
              </a:rPr>
              <a:t> da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matéria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78105" marR="508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Produtos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coloniais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produtos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tradicionalmente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processados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estabelecimento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agrícola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pelos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agricultores</a:t>
            </a:r>
            <a:r>
              <a:rPr sz="1200" dirty="0">
                <a:latin typeface="Times New Roman"/>
                <a:cs typeface="Times New Roman"/>
              </a:rPr>
              <a:t> de origem italiana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alemã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os </a:t>
            </a:r>
            <a:r>
              <a:rPr sz="1200" spc="-5" dirty="0">
                <a:latin typeface="Times New Roman"/>
                <a:cs typeface="Times New Roman"/>
              </a:rPr>
              <a:t>“colonos”.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032" y="1584190"/>
            <a:ext cx="4986132" cy="3160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1081</Words>
  <Application>Microsoft Office PowerPoint</Application>
  <PresentationFormat>Personalizar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Laís Krüger</dc:creator>
  <cp:lastModifiedBy>Felipe Marques Hamann</cp:lastModifiedBy>
  <cp:revision>1</cp:revision>
  <dcterms:created xsi:type="dcterms:W3CDTF">2022-03-22T22:14:14Z</dcterms:created>
  <dcterms:modified xsi:type="dcterms:W3CDTF">2022-03-22T22:15:32Z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2022-03-22T00:00:00Z</vt:filetime>
  </property>
</Properties>
</file>