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21"/>
  </p:notesMasterIdLst>
  <p:sldIdLst>
    <p:sldId id="256" r:id="rId2"/>
    <p:sldId id="277" r:id="rId3"/>
    <p:sldId id="257" r:id="rId4"/>
    <p:sldId id="258" r:id="rId5"/>
    <p:sldId id="259" r:id="rId6"/>
    <p:sldId id="260" r:id="rId7"/>
    <p:sldId id="273" r:id="rId8"/>
    <p:sldId id="272" r:id="rId9"/>
    <p:sldId id="262" r:id="rId10"/>
    <p:sldId id="263" r:id="rId11"/>
    <p:sldId id="264" r:id="rId12"/>
    <p:sldId id="274" r:id="rId13"/>
    <p:sldId id="265" r:id="rId14"/>
    <p:sldId id="266" r:id="rId15"/>
    <p:sldId id="267" r:id="rId16"/>
    <p:sldId id="269" r:id="rId17"/>
    <p:sldId id="270" r:id="rId18"/>
    <p:sldId id="278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F27475"/>
    <a:srgbClr val="FFBF54"/>
    <a:srgbClr val="00B3C6"/>
    <a:srgbClr val="7C4A91"/>
    <a:srgbClr val="FFFFFF"/>
    <a:srgbClr val="FBFBFB"/>
    <a:srgbClr val="985CB0"/>
    <a:srgbClr val="E8E6EA"/>
    <a:srgbClr val="DED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7"/>
    <p:restoredTop sz="94604"/>
  </p:normalViewPr>
  <p:slideViewPr>
    <p:cSldViewPr snapToGrid="0" snapToObjects="1">
      <p:cViewPr>
        <p:scale>
          <a:sx n="108" d="100"/>
          <a:sy n="108" d="100"/>
        </p:scale>
        <p:origin x="2304" y="1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196E0-3644-5041-9957-8FE095C692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18EC2-00F5-D444-8C03-454FF3340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1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spark.apache.org</a:t>
            </a:r>
            <a:r>
              <a:rPr kumimoji="1" lang="en-US" altLang="zh-CN" dirty="0" smtClean="0"/>
              <a:t>/docs/1.6.0/programming-</a:t>
            </a:r>
            <a:r>
              <a:rPr kumimoji="1" lang="en-US" altLang="zh-CN" dirty="0" err="1" smtClean="0"/>
              <a:t>guide.html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spark.apache.org</a:t>
            </a:r>
            <a:r>
              <a:rPr kumimoji="1" lang="en-US" altLang="zh-CN" dirty="0" smtClean="0"/>
              <a:t>/docs/latest/</a:t>
            </a:r>
            <a:r>
              <a:rPr kumimoji="1" lang="en-US" altLang="zh-CN" dirty="0" err="1" smtClean="0"/>
              <a:t>api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scala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index.html#org.apache.spark.rdd.RDD</a:t>
            </a:r>
            <a:endParaRPr kumimoji="1" lang="zh-CN" altLang="en-US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spark.apache.org</a:t>
            </a:r>
            <a:r>
              <a:rPr kumimoji="1" lang="en-US" altLang="zh-CN" dirty="0" smtClean="0"/>
              <a:t>/docs/latest/</a:t>
            </a:r>
            <a:r>
              <a:rPr kumimoji="1" lang="en-US" altLang="zh-CN" dirty="0" err="1" smtClean="0"/>
              <a:t>api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scala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index.html#org.apache.spark.rdd.PairRDDFunctions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18EC2-00F5-D444-8C03-454FF334035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97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7C9-872D-4444-B27B-C9F91F1CF1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BA1B-3E9D-C640-BBAC-FD6BF0E1B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标题占位符 1"/>
          <p:cNvSpPr txBox="1">
            <a:spLocks/>
          </p:cNvSpPr>
          <p:nvPr userDrawn="1"/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54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7C9-872D-4444-B27B-C9F91F1CF1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BA1B-3E9D-C640-BBAC-FD6BF0E1B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0" y="195105"/>
            <a:ext cx="11391900" cy="569433"/>
            <a:chOff x="0" y="195105"/>
            <a:chExt cx="11391900" cy="569433"/>
          </a:xfrm>
        </p:grpSpPr>
        <p:cxnSp>
          <p:nvCxnSpPr>
            <p:cNvPr id="8" name="直接连接符 6"/>
            <p:cNvCxnSpPr/>
            <p:nvPr userDrawn="1"/>
          </p:nvCxnSpPr>
          <p:spPr>
            <a:xfrm flipV="1">
              <a:off x="3025297" y="479822"/>
              <a:ext cx="8366603" cy="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7"/>
            <p:cNvGrpSpPr/>
            <p:nvPr userDrawn="1"/>
          </p:nvGrpSpPr>
          <p:grpSpPr>
            <a:xfrm>
              <a:off x="0" y="195105"/>
              <a:ext cx="3126179" cy="569433"/>
              <a:chOff x="0" y="194743"/>
              <a:chExt cx="3126179" cy="569433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73209" y="194743"/>
                <a:ext cx="2952970" cy="569433"/>
              </a:xfrm>
              <a:prstGeom prst="roundRect">
                <a:avLst>
                  <a:gd name="adj" fmla="val 9976"/>
                </a:avLst>
              </a:prstGeom>
              <a:solidFill>
                <a:srgbClr val="01ACBE"/>
              </a:solidFill>
              <a:ln w="19050">
                <a:gradFill flip="none" rotWithShape="1">
                  <a:gsLst>
                    <a:gs pos="88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  <a:gs pos="71000">
                      <a:schemeClr val="bg1">
                        <a:lumMod val="85000"/>
                      </a:schemeClr>
                    </a:gs>
                    <a:gs pos="55000">
                      <a:schemeClr val="bg1"/>
                    </a:gs>
                    <a:gs pos="37000">
                      <a:schemeClr val="bg1">
                        <a:lumMod val="85000"/>
                      </a:schemeClr>
                    </a:gs>
                    <a:gs pos="22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200000" scaled="0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1" name="组合 9"/>
              <p:cNvGrpSpPr/>
              <p:nvPr/>
            </p:nvGrpSpPr>
            <p:grpSpPr>
              <a:xfrm>
                <a:off x="0" y="290669"/>
                <a:ext cx="424561" cy="355906"/>
                <a:chOff x="469900" y="728859"/>
                <a:chExt cx="424561" cy="355906"/>
              </a:xfrm>
            </p:grpSpPr>
            <p:sp>
              <p:nvSpPr>
                <p:cNvPr id="12" name="椭圆 11"/>
                <p:cNvSpPr/>
                <p:nvPr/>
              </p:nvSpPr>
              <p:spPr>
                <a:xfrm rot="16200000">
                  <a:off x="738264" y="928568"/>
                  <a:ext cx="156198" cy="156196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 rot="16200000">
                  <a:off x="752463" y="942770"/>
                  <a:ext cx="127798" cy="127797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 rot="16200000">
                  <a:off x="738264" y="728860"/>
                  <a:ext cx="156198" cy="156196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 rot="16200000">
                  <a:off x="752463" y="743063"/>
                  <a:ext cx="127798" cy="127797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 rot="16200000">
                  <a:off x="636543" y="859458"/>
                  <a:ext cx="18656" cy="35194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270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 rot="16200000">
                  <a:off x="636543" y="809416"/>
                  <a:ext cx="18656" cy="35194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270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 rot="16200000">
                  <a:off x="636543" y="655035"/>
                  <a:ext cx="18656" cy="35194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270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 rot="16200000">
                  <a:off x="636543" y="604992"/>
                  <a:ext cx="18656" cy="35194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270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20" name="标题占位符 1"/>
          <p:cNvSpPr txBox="1">
            <a:spLocks/>
          </p:cNvSpPr>
          <p:nvPr userDrawn="1"/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40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7C9-872D-4444-B27B-C9F91F1CF1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BA1B-3E9D-C640-BBAC-FD6BF0E1B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0" y="195105"/>
            <a:ext cx="11391900" cy="569433"/>
            <a:chOff x="0" y="195105"/>
            <a:chExt cx="11391900" cy="569433"/>
          </a:xfrm>
        </p:grpSpPr>
        <p:cxnSp>
          <p:nvCxnSpPr>
            <p:cNvPr id="8" name="直接连接符 6"/>
            <p:cNvCxnSpPr/>
            <p:nvPr userDrawn="1"/>
          </p:nvCxnSpPr>
          <p:spPr>
            <a:xfrm flipV="1">
              <a:off x="3025297" y="479822"/>
              <a:ext cx="8366603" cy="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7"/>
            <p:cNvGrpSpPr/>
            <p:nvPr userDrawn="1"/>
          </p:nvGrpSpPr>
          <p:grpSpPr>
            <a:xfrm>
              <a:off x="0" y="195105"/>
              <a:ext cx="3126179" cy="569433"/>
              <a:chOff x="0" y="194743"/>
              <a:chExt cx="3126179" cy="569433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73209" y="194743"/>
                <a:ext cx="2952970" cy="569433"/>
              </a:xfrm>
              <a:prstGeom prst="roundRect">
                <a:avLst>
                  <a:gd name="adj" fmla="val 9976"/>
                </a:avLst>
              </a:prstGeom>
              <a:solidFill>
                <a:srgbClr val="01ACBE"/>
              </a:solidFill>
              <a:ln w="19050">
                <a:gradFill flip="none" rotWithShape="1">
                  <a:gsLst>
                    <a:gs pos="88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  <a:gs pos="71000">
                      <a:schemeClr val="bg1">
                        <a:lumMod val="85000"/>
                      </a:schemeClr>
                    </a:gs>
                    <a:gs pos="55000">
                      <a:schemeClr val="bg1"/>
                    </a:gs>
                    <a:gs pos="37000">
                      <a:schemeClr val="bg1">
                        <a:lumMod val="85000"/>
                      </a:schemeClr>
                    </a:gs>
                    <a:gs pos="22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200000" scaled="0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1" name="组合 9"/>
              <p:cNvGrpSpPr/>
              <p:nvPr/>
            </p:nvGrpSpPr>
            <p:grpSpPr>
              <a:xfrm>
                <a:off x="0" y="290669"/>
                <a:ext cx="424561" cy="355906"/>
                <a:chOff x="469900" y="728859"/>
                <a:chExt cx="424561" cy="355906"/>
              </a:xfrm>
            </p:grpSpPr>
            <p:sp>
              <p:nvSpPr>
                <p:cNvPr id="12" name="椭圆 11"/>
                <p:cNvSpPr/>
                <p:nvPr/>
              </p:nvSpPr>
              <p:spPr>
                <a:xfrm rot="16200000">
                  <a:off x="738264" y="928568"/>
                  <a:ext cx="156198" cy="156196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 rot="16200000">
                  <a:off x="752463" y="942770"/>
                  <a:ext cx="127798" cy="127797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 rot="16200000">
                  <a:off x="738264" y="728860"/>
                  <a:ext cx="156198" cy="156196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 rot="16200000">
                  <a:off x="752463" y="743063"/>
                  <a:ext cx="127798" cy="127797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 rot="16200000">
                  <a:off x="636543" y="859458"/>
                  <a:ext cx="18656" cy="35194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270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 rot="16200000">
                  <a:off x="636543" y="809416"/>
                  <a:ext cx="18656" cy="35194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270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 rot="16200000">
                  <a:off x="636543" y="655035"/>
                  <a:ext cx="18656" cy="35194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270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 rot="16200000">
                  <a:off x="636543" y="604992"/>
                  <a:ext cx="18656" cy="35194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270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20" name="标题占位符 1"/>
          <p:cNvSpPr txBox="1">
            <a:spLocks/>
          </p:cNvSpPr>
          <p:nvPr userDrawn="1"/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93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435F3-CE51-FE47-901D-12AFFB0ECEA9}" type="datetime1">
              <a:rPr kumimoji="0" lang="en-JM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24/11/2016</a:t>
            </a:fld>
            <a:endParaRPr kumimoji="0" lang="en-JM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7B18ED-D931-45F4-8873-1BEDAB4DC03E}" type="slidenum">
              <a:rPr kumimoji="0" lang="en-JM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mpact" panose="020B080603090205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JM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195105"/>
            <a:ext cx="11391900" cy="569433"/>
            <a:chOff x="0" y="195105"/>
            <a:chExt cx="11391900" cy="569433"/>
          </a:xfrm>
        </p:grpSpPr>
        <p:cxnSp>
          <p:nvCxnSpPr>
            <p:cNvPr id="7" name="直接连接符 6"/>
            <p:cNvCxnSpPr/>
            <p:nvPr userDrawn="1"/>
          </p:nvCxnSpPr>
          <p:spPr>
            <a:xfrm flipV="1">
              <a:off x="3025297" y="479822"/>
              <a:ext cx="8366603" cy="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 userDrawn="1"/>
          </p:nvGrpSpPr>
          <p:grpSpPr>
            <a:xfrm>
              <a:off x="0" y="195105"/>
              <a:ext cx="3126179" cy="569433"/>
              <a:chOff x="0" y="194743"/>
              <a:chExt cx="3126179" cy="569433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173209" y="194743"/>
                <a:ext cx="2952970" cy="569433"/>
              </a:xfrm>
              <a:prstGeom prst="roundRect">
                <a:avLst>
                  <a:gd name="adj" fmla="val 9976"/>
                </a:avLst>
              </a:prstGeom>
              <a:solidFill>
                <a:srgbClr val="01ACBE"/>
              </a:solidFill>
              <a:ln w="19050">
                <a:gradFill flip="none" rotWithShape="1">
                  <a:gsLst>
                    <a:gs pos="88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  <a:gs pos="71000">
                      <a:schemeClr val="bg1">
                        <a:lumMod val="85000"/>
                      </a:schemeClr>
                    </a:gs>
                    <a:gs pos="55000">
                      <a:schemeClr val="bg1"/>
                    </a:gs>
                    <a:gs pos="37000">
                      <a:schemeClr val="bg1">
                        <a:lumMod val="85000"/>
                      </a:schemeClr>
                    </a:gs>
                    <a:gs pos="22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200000" scaled="0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0" y="290669"/>
                <a:ext cx="424561" cy="355906"/>
                <a:chOff x="469900" y="728859"/>
                <a:chExt cx="424561" cy="355906"/>
              </a:xfrm>
            </p:grpSpPr>
            <p:sp>
              <p:nvSpPr>
                <p:cNvPr id="11" name="椭圆 10"/>
                <p:cNvSpPr/>
                <p:nvPr/>
              </p:nvSpPr>
              <p:spPr>
                <a:xfrm rot="16200000">
                  <a:off x="738264" y="928568"/>
                  <a:ext cx="156198" cy="156196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 rot="16200000">
                  <a:off x="752463" y="942770"/>
                  <a:ext cx="127798" cy="127797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 rot="16200000">
                  <a:off x="738264" y="728860"/>
                  <a:ext cx="156198" cy="156196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 rot="16200000">
                  <a:off x="752463" y="743063"/>
                  <a:ext cx="127798" cy="127797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 rot="16200000">
                  <a:off x="636543" y="859458"/>
                  <a:ext cx="18656" cy="35194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270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 rot="16200000">
                  <a:off x="636543" y="809416"/>
                  <a:ext cx="18656" cy="35194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270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 rot="16200000">
                  <a:off x="636543" y="655035"/>
                  <a:ext cx="18656" cy="35194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270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 rot="16200000">
                  <a:off x="636543" y="604992"/>
                  <a:ext cx="18656" cy="35194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270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8351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7C9-872D-4444-B27B-C9F91F1CF1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BA1B-3E9D-C640-BBAC-FD6BF0E1B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标题占位符 1"/>
          <p:cNvSpPr txBox="1">
            <a:spLocks/>
          </p:cNvSpPr>
          <p:nvPr userDrawn="1"/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64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7C9-872D-4444-B27B-C9F91F1CF1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BA1B-3E9D-C640-BBAC-FD6BF0E1B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标题占位符 1"/>
          <p:cNvSpPr txBox="1">
            <a:spLocks/>
          </p:cNvSpPr>
          <p:nvPr userDrawn="1"/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9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7C9-872D-4444-B27B-C9F91F1CF1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BA1B-3E9D-C640-BBAC-FD6BF0E1B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1" name="标题占位符 1"/>
          <p:cNvSpPr txBox="1">
            <a:spLocks/>
          </p:cNvSpPr>
          <p:nvPr userDrawn="1"/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9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7C9-872D-4444-B27B-C9F91F1CF1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BA1B-3E9D-C640-BBAC-FD6BF0E1B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3" name="标题占位符 1"/>
          <p:cNvSpPr txBox="1">
            <a:spLocks/>
          </p:cNvSpPr>
          <p:nvPr userDrawn="1"/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15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7C9-872D-4444-B27B-C9F91F1CF1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BA1B-3E9D-C640-BBAC-FD6BF0E1B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9" name="标题占位符 1"/>
          <p:cNvSpPr txBox="1">
            <a:spLocks/>
          </p:cNvSpPr>
          <p:nvPr userDrawn="1"/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13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7C9-872D-4444-B27B-C9F91F1CF1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BA1B-3E9D-C640-BBAC-FD6BF0E1B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标题占位符 1"/>
          <p:cNvSpPr>
            <a:spLocks noGrp="1"/>
          </p:cNvSpPr>
          <p:nvPr>
            <p:ph type="title"/>
          </p:nvPr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5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7C9-872D-4444-B27B-C9F91F1CF1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BA1B-3E9D-C640-BBAC-FD6BF0E1B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1" name="标题占位符 1"/>
          <p:cNvSpPr txBox="1">
            <a:spLocks/>
          </p:cNvSpPr>
          <p:nvPr userDrawn="1"/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59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7C9-872D-4444-B27B-C9F91F1CF1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BA1B-3E9D-C640-BBAC-FD6BF0E1B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1" name="标题占位符 1"/>
          <p:cNvSpPr txBox="1">
            <a:spLocks/>
          </p:cNvSpPr>
          <p:nvPr userDrawn="1"/>
        </p:nvSpPr>
        <p:spPr>
          <a:xfrm>
            <a:off x="416312" y="206333"/>
            <a:ext cx="3050788" cy="54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56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D17C9-872D-4444-B27B-C9F91F1CF1C2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FBA1B-3E9D-C640-BBAC-FD6BF0E1B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078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大数据技术分享</a:t>
            </a:r>
            <a:endParaRPr kumimoji="1"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5688622" y="4765431"/>
            <a:ext cx="4979377" cy="507214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中间</a:t>
            </a:r>
            <a:r>
              <a:rPr kumimoji="1" lang="zh-CN" altLang="en-US" smtClean="0"/>
              <a:t>件 吴林</a:t>
            </a:r>
            <a:endParaRPr kumimoji="1"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085112" y="615878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git@github.com:leocook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spark_demo.git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3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大数据</a:t>
            </a:r>
            <a:r>
              <a:rPr kumimoji="1" lang="zh-CN" altLang="en-US" dirty="0" smtClean="0"/>
              <a:t>技术栈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015153" cy="4351338"/>
          </a:xfrm>
        </p:spPr>
        <p:txBody>
          <a:bodyPr>
            <a:normAutofit fontScale="55000" lnSpcReduction="20000"/>
          </a:bodyPr>
          <a:lstStyle/>
          <a:p>
            <a:r>
              <a:rPr kumimoji="1" lang="zh-CN" altLang="en-US" dirty="0" smtClean="0"/>
              <a:t>数据采集</a:t>
            </a:r>
          </a:p>
          <a:p>
            <a:pPr lvl="1"/>
            <a:r>
              <a:rPr kumimoji="1" lang="en-US" altLang="zh-CN" dirty="0" smtClean="0"/>
              <a:t>Flume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Logstash</a:t>
            </a:r>
            <a:endParaRPr kumimoji="1" lang="zh-CN" altLang="en-US" dirty="0" smtClean="0"/>
          </a:p>
          <a:p>
            <a:pPr lvl="1"/>
            <a:r>
              <a:rPr lang="en-US" altLang="zh-CN" dirty="0" err="1" smtClean="0"/>
              <a:t>Fluentd</a:t>
            </a:r>
            <a:endParaRPr lang="zh-CN" altLang="en-US" dirty="0" smtClean="0"/>
          </a:p>
          <a:p>
            <a:r>
              <a:rPr kumimoji="1" lang="zh-CN" altLang="en-US" dirty="0" smtClean="0"/>
              <a:t>消息队列</a:t>
            </a:r>
          </a:p>
          <a:p>
            <a:pPr lvl="1"/>
            <a:r>
              <a:rPr kumimoji="1" lang="en-US" altLang="zh-CN" dirty="0" smtClean="0"/>
              <a:t>Kafka</a:t>
            </a:r>
            <a:endParaRPr kumimoji="1" lang="zh-CN" altLang="en-US" dirty="0" smtClean="0"/>
          </a:p>
          <a:p>
            <a:r>
              <a:rPr kumimoji="1" lang="zh-CN" altLang="en-US" dirty="0" smtClean="0"/>
              <a:t>数据存储</a:t>
            </a:r>
          </a:p>
          <a:p>
            <a:pPr lvl="1"/>
            <a:r>
              <a:rPr kumimoji="1" lang="en-US" altLang="zh-CN" dirty="0" smtClean="0"/>
              <a:t>HDFS</a:t>
            </a:r>
            <a:endParaRPr kumimoji="1" lang="zh-CN" altLang="en-US" dirty="0"/>
          </a:p>
          <a:p>
            <a:pPr lvl="1"/>
            <a:r>
              <a:rPr kumimoji="1" lang="en-US" altLang="zh-CN" dirty="0" err="1" smtClean="0"/>
              <a:t>Alluxio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前</a:t>
            </a:r>
            <a:r>
              <a:rPr kumimoji="1" lang="en-US" altLang="zh-CN" dirty="0" smtClean="0"/>
              <a:t>tachyon)</a:t>
            </a:r>
            <a:endParaRPr kumimoji="1" lang="zh-CN" altLang="en-US" dirty="0" smtClean="0"/>
          </a:p>
          <a:p>
            <a:r>
              <a:rPr kumimoji="1" lang="zh-CN" altLang="en-US" dirty="0" smtClean="0"/>
              <a:t>资源调度</a:t>
            </a:r>
          </a:p>
          <a:p>
            <a:pPr lvl="1"/>
            <a:r>
              <a:rPr kumimoji="1" lang="en-US" altLang="zh-CN" dirty="0" smtClean="0"/>
              <a:t>Yarn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Mesos</a:t>
            </a:r>
            <a:endParaRPr kumimoji="1" lang="zh-CN" altLang="en-US" dirty="0" smtClean="0"/>
          </a:p>
          <a:p>
            <a:r>
              <a:rPr kumimoji="1" lang="zh-CN" altLang="en-US" dirty="0" smtClean="0"/>
              <a:t>数据计算</a:t>
            </a:r>
          </a:p>
          <a:p>
            <a:pPr lvl="1"/>
            <a:r>
              <a:rPr kumimoji="1" lang="zh-CN" altLang="en-US" dirty="0" smtClean="0"/>
              <a:t>离线计算</a:t>
            </a:r>
          </a:p>
          <a:p>
            <a:pPr lvl="2"/>
            <a:r>
              <a:rPr kumimoji="1" lang="en-US" altLang="zh-CN" dirty="0" err="1" smtClean="0"/>
              <a:t>Mapreduce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Spark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实时计算</a:t>
            </a:r>
          </a:p>
          <a:p>
            <a:pPr lvl="2"/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streaming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Storm</a:t>
            </a:r>
            <a:endParaRPr kumimoji="1" lang="zh-CN" altLang="en-US" dirty="0" smtClean="0"/>
          </a:p>
          <a:p>
            <a:pPr lvl="2"/>
            <a:r>
              <a:rPr kumimoji="1" lang="en-US" altLang="zh-CN" dirty="0" err="1" smtClean="0"/>
              <a:t>Flink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47239" y="1690688"/>
            <a:ext cx="40151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作业调度</a:t>
            </a:r>
          </a:p>
          <a:p>
            <a:pPr lvl="1"/>
            <a:r>
              <a:rPr kumimoji="1" lang="en-US" altLang="zh-CN" dirty="0" err="1" smtClean="0"/>
              <a:t>oozie</a:t>
            </a:r>
            <a:endParaRPr kumimoji="1" lang="zh-CN" altLang="en-US" dirty="0" smtClean="0"/>
          </a:p>
          <a:p>
            <a:pPr lvl="1"/>
            <a:r>
              <a:rPr kumimoji="1" lang="en-US" altLang="zh-CN" sz="2300" dirty="0" err="1"/>
              <a:t>Hamake</a:t>
            </a:r>
            <a:endParaRPr kumimoji="1" lang="zh-CN" altLang="en-US" sz="2300" dirty="0"/>
          </a:p>
          <a:p>
            <a:pPr lvl="1"/>
            <a:r>
              <a:rPr kumimoji="1" lang="en-US" altLang="zh-CN" sz="2300" dirty="0"/>
              <a:t>Azkaban</a:t>
            </a:r>
            <a:endParaRPr kumimoji="1" lang="zh-CN" altLang="en-US" sz="2300" dirty="0"/>
          </a:p>
          <a:p>
            <a:pPr lvl="1"/>
            <a:r>
              <a:rPr kumimoji="1" lang="en-US" altLang="zh-CN" sz="2300" dirty="0" smtClean="0"/>
              <a:t>Cascading</a:t>
            </a:r>
            <a:endParaRPr kumimoji="1" lang="zh-CN" altLang="en-US" sz="2300" dirty="0" smtClean="0"/>
          </a:p>
          <a:p>
            <a:pPr lvl="1"/>
            <a:endParaRPr kumimoji="1" lang="zh-CN" altLang="en-US" sz="2300" dirty="0"/>
          </a:p>
          <a:p>
            <a:r>
              <a:rPr kumimoji="1" lang="zh-CN" altLang="en-US" dirty="0" smtClean="0"/>
              <a:t>数据库</a:t>
            </a:r>
          </a:p>
          <a:p>
            <a:pPr lvl="1"/>
            <a:r>
              <a:rPr kumimoji="1" lang="en-US" altLang="zh-CN" dirty="0" err="1" smtClean="0"/>
              <a:t>Hbase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Cassandra</a:t>
            </a:r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r>
              <a:rPr kumimoji="1" lang="zh-CN" altLang="en-US" dirty="0" smtClean="0"/>
              <a:t>搜索技术</a:t>
            </a:r>
          </a:p>
          <a:p>
            <a:pPr lvl="1"/>
            <a:r>
              <a:rPr kumimoji="1" lang="en-US" altLang="zh-CN" dirty="0" err="1" smtClean="0"/>
              <a:t>Elasticsearch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Solr</a:t>
            </a:r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r>
              <a:rPr kumimoji="1" lang="zh-CN" altLang="en-US" dirty="0" smtClean="0"/>
              <a:t>数据挖掘</a:t>
            </a:r>
          </a:p>
          <a:p>
            <a:pPr lvl="1"/>
            <a:r>
              <a:rPr kumimoji="1" lang="en-US" altLang="zh-CN" dirty="0" smtClean="0"/>
              <a:t>Mahout</a:t>
            </a:r>
            <a:endParaRPr kumimoji="1" lang="zh-CN" altLang="en-US" dirty="0"/>
          </a:p>
          <a:p>
            <a:pPr lvl="1"/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mllib</a:t>
            </a: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大数据技术方案</a:t>
            </a:r>
            <a:endParaRPr kumimoji="1" lang="zh-CN" altLang="en-US" dirty="0"/>
          </a:p>
        </p:txBody>
      </p:sp>
      <p:grpSp>
        <p:nvGrpSpPr>
          <p:cNvPr id="138" name="组 137"/>
          <p:cNvGrpSpPr/>
          <p:nvPr/>
        </p:nvGrpSpPr>
        <p:grpSpPr>
          <a:xfrm>
            <a:off x="838200" y="1690688"/>
            <a:ext cx="10443784" cy="4391721"/>
            <a:chOff x="838200" y="1690688"/>
            <a:chExt cx="10443784" cy="4391721"/>
          </a:xfrm>
        </p:grpSpPr>
        <p:sp>
          <p:nvSpPr>
            <p:cNvPr id="8" name="圆角矩形 7"/>
            <p:cNvSpPr/>
            <p:nvPr/>
          </p:nvSpPr>
          <p:spPr>
            <a:xfrm>
              <a:off x="838200" y="1690688"/>
              <a:ext cx="2252284" cy="4374038"/>
            </a:xfrm>
            <a:prstGeom prst="roundRect">
              <a:avLst>
                <a:gd name="adj" fmla="val 10535"/>
              </a:avLst>
            </a:prstGeom>
            <a:solidFill>
              <a:srgbClr val="F7F7F7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568700" y="1690688"/>
              <a:ext cx="2252284" cy="4374038"/>
            </a:xfrm>
            <a:prstGeom prst="roundRect">
              <a:avLst>
                <a:gd name="adj" fmla="val 10535"/>
              </a:avLst>
            </a:prstGeom>
            <a:solidFill>
              <a:srgbClr val="F7F7F7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299200" y="1690688"/>
              <a:ext cx="2252284" cy="4374038"/>
            </a:xfrm>
            <a:prstGeom prst="roundRect">
              <a:avLst>
                <a:gd name="adj" fmla="val 10535"/>
              </a:avLst>
            </a:prstGeom>
            <a:solidFill>
              <a:srgbClr val="F7F7F7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" name="组合 19"/>
            <p:cNvGrpSpPr/>
            <p:nvPr/>
          </p:nvGrpSpPr>
          <p:grpSpPr>
            <a:xfrm>
              <a:off x="2876267" y="2086085"/>
              <a:ext cx="926499" cy="158012"/>
              <a:chOff x="4111386" y="2043778"/>
              <a:chExt cx="926499" cy="158012"/>
            </a:xfrm>
          </p:grpSpPr>
          <p:grpSp>
            <p:nvGrpSpPr>
              <p:cNvPr id="89" name="组合 11"/>
              <p:cNvGrpSpPr/>
              <p:nvPr/>
            </p:nvGrpSpPr>
            <p:grpSpPr>
              <a:xfrm>
                <a:off x="4879875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95" name="椭圆 94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0" name="组合 12"/>
              <p:cNvGrpSpPr/>
              <p:nvPr/>
            </p:nvGrpSpPr>
            <p:grpSpPr>
              <a:xfrm>
                <a:off x="4111386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93" name="椭圆 92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1" name="圆角矩形 90"/>
              <p:cNvSpPr/>
              <p:nvPr/>
            </p:nvSpPr>
            <p:spPr>
              <a:xfrm rot="16200000" flipH="1" flipV="1">
                <a:off x="4563173" y="1773812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圆角矩形 91"/>
              <p:cNvSpPr/>
              <p:nvPr/>
            </p:nvSpPr>
            <p:spPr>
              <a:xfrm rot="16200000" flipH="1" flipV="1">
                <a:off x="4563173" y="1728247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2" name="组合 20"/>
            <p:cNvGrpSpPr/>
            <p:nvPr/>
          </p:nvGrpSpPr>
          <p:grpSpPr>
            <a:xfrm>
              <a:off x="5596843" y="2086085"/>
              <a:ext cx="926499" cy="158012"/>
              <a:chOff x="4111386" y="2043778"/>
              <a:chExt cx="926499" cy="158012"/>
            </a:xfrm>
          </p:grpSpPr>
          <p:grpSp>
            <p:nvGrpSpPr>
              <p:cNvPr id="81" name="组合 21"/>
              <p:cNvGrpSpPr/>
              <p:nvPr/>
            </p:nvGrpSpPr>
            <p:grpSpPr>
              <a:xfrm>
                <a:off x="4879875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87" name="椭圆 86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8" name="椭圆 87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82" name="组合 22"/>
              <p:cNvGrpSpPr/>
              <p:nvPr/>
            </p:nvGrpSpPr>
            <p:grpSpPr>
              <a:xfrm>
                <a:off x="4111386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85" name="椭圆 84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83" name="圆角矩形 82"/>
              <p:cNvSpPr/>
              <p:nvPr/>
            </p:nvSpPr>
            <p:spPr>
              <a:xfrm rot="16200000" flipH="1" flipV="1">
                <a:off x="4563173" y="1773812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 rot="16200000" flipH="1" flipV="1">
                <a:off x="4563173" y="1728247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3" name="组合 29"/>
            <p:cNvGrpSpPr/>
            <p:nvPr/>
          </p:nvGrpSpPr>
          <p:grpSpPr>
            <a:xfrm>
              <a:off x="2876267" y="5550083"/>
              <a:ext cx="926499" cy="158012"/>
              <a:chOff x="4111386" y="2043778"/>
              <a:chExt cx="926499" cy="158012"/>
            </a:xfrm>
          </p:grpSpPr>
          <p:grpSp>
            <p:nvGrpSpPr>
              <p:cNvPr id="73" name="组合 30"/>
              <p:cNvGrpSpPr/>
              <p:nvPr/>
            </p:nvGrpSpPr>
            <p:grpSpPr>
              <a:xfrm>
                <a:off x="4879875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79" name="椭圆 78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74" name="组合 31"/>
              <p:cNvGrpSpPr/>
              <p:nvPr/>
            </p:nvGrpSpPr>
            <p:grpSpPr>
              <a:xfrm>
                <a:off x="4111386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77" name="椭圆 76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75" name="圆角矩形 74"/>
              <p:cNvSpPr/>
              <p:nvPr/>
            </p:nvSpPr>
            <p:spPr>
              <a:xfrm rot="16200000" flipH="1" flipV="1">
                <a:off x="4563173" y="1773812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 rot="16200000" flipH="1" flipV="1">
                <a:off x="4563173" y="1728247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" name="组合 38"/>
            <p:cNvGrpSpPr/>
            <p:nvPr/>
          </p:nvGrpSpPr>
          <p:grpSpPr>
            <a:xfrm>
              <a:off x="5596843" y="5550083"/>
              <a:ext cx="926499" cy="158012"/>
              <a:chOff x="4111386" y="2043778"/>
              <a:chExt cx="926499" cy="158012"/>
            </a:xfrm>
          </p:grpSpPr>
          <p:grpSp>
            <p:nvGrpSpPr>
              <p:cNvPr id="65" name="组合 39"/>
              <p:cNvGrpSpPr/>
              <p:nvPr/>
            </p:nvGrpSpPr>
            <p:grpSpPr>
              <a:xfrm>
                <a:off x="4879875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71" name="椭圆 70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2" name="椭圆 71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66" name="组合 40"/>
              <p:cNvGrpSpPr/>
              <p:nvPr/>
            </p:nvGrpSpPr>
            <p:grpSpPr>
              <a:xfrm>
                <a:off x="4111386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69" name="椭圆 68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7" name="圆角矩形 66"/>
              <p:cNvSpPr/>
              <p:nvPr/>
            </p:nvSpPr>
            <p:spPr>
              <a:xfrm rot="16200000" flipH="1" flipV="1">
                <a:off x="4563173" y="1773812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H="1" flipV="1">
                <a:off x="4563173" y="1728247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" name="组合 49"/>
            <p:cNvGrpSpPr/>
            <p:nvPr/>
          </p:nvGrpSpPr>
          <p:grpSpPr>
            <a:xfrm>
              <a:off x="1089502" y="1978937"/>
              <a:ext cx="1749680" cy="596843"/>
              <a:chOff x="2198560" y="1644530"/>
              <a:chExt cx="1749680" cy="596843"/>
            </a:xfrm>
          </p:grpSpPr>
          <p:pic>
            <p:nvPicPr>
              <p:cNvPr id="63" name="图片 62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</p:spPr>
          </p:pic>
        </p:grpSp>
        <p:grpSp>
          <p:nvGrpSpPr>
            <p:cNvPr id="16" name="组合 54"/>
            <p:cNvGrpSpPr/>
            <p:nvPr/>
          </p:nvGrpSpPr>
          <p:grpSpPr>
            <a:xfrm>
              <a:off x="1089502" y="5111252"/>
              <a:ext cx="1749680" cy="596843"/>
              <a:chOff x="2198560" y="1644530"/>
              <a:chExt cx="1749680" cy="596843"/>
            </a:xfrm>
          </p:grpSpPr>
          <p:pic>
            <p:nvPicPr>
              <p:cNvPr id="61" name="图片 60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</p:spPr>
          </p:pic>
          <p:pic>
            <p:nvPicPr>
              <p:cNvPr id="62" name="图片 61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</p:spPr>
          </p:pic>
        </p:grpSp>
        <p:grpSp>
          <p:nvGrpSpPr>
            <p:cNvPr id="17" name="组合 65"/>
            <p:cNvGrpSpPr/>
            <p:nvPr/>
          </p:nvGrpSpPr>
          <p:grpSpPr>
            <a:xfrm>
              <a:off x="838200" y="3801023"/>
              <a:ext cx="2252284" cy="853540"/>
              <a:chOff x="1947258" y="3466616"/>
              <a:chExt cx="2252284" cy="85354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947258" y="3471751"/>
                <a:ext cx="2252284" cy="843078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947258" y="3466616"/>
                <a:ext cx="2252284" cy="189695"/>
              </a:xfrm>
              <a:prstGeom prst="rect">
                <a:avLst/>
              </a:prstGeom>
              <a:gradFill>
                <a:gsLst>
                  <a:gs pos="65000">
                    <a:schemeClr val="tx1">
                      <a:alpha val="3000"/>
                    </a:schemeClr>
                  </a:gs>
                  <a:gs pos="0">
                    <a:schemeClr val="tx1">
                      <a:alpha val="31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947258" y="4130461"/>
                <a:ext cx="2252284" cy="189695"/>
              </a:xfrm>
              <a:prstGeom prst="rect">
                <a:avLst/>
              </a:prstGeom>
              <a:gradFill>
                <a:gsLst>
                  <a:gs pos="45000">
                    <a:schemeClr val="tx1">
                      <a:alpha val="3000"/>
                    </a:schemeClr>
                  </a:gs>
                  <a:gs pos="100000">
                    <a:schemeClr val="tx1">
                      <a:alpha val="30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" name="组合 75"/>
            <p:cNvGrpSpPr/>
            <p:nvPr/>
          </p:nvGrpSpPr>
          <p:grpSpPr>
            <a:xfrm>
              <a:off x="3568700" y="3801023"/>
              <a:ext cx="2252284" cy="853540"/>
              <a:chOff x="1947258" y="3466616"/>
              <a:chExt cx="2252284" cy="85354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1947258" y="3471751"/>
                <a:ext cx="2252284" cy="843078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947258" y="3466616"/>
                <a:ext cx="2252284" cy="189695"/>
              </a:xfrm>
              <a:prstGeom prst="rect">
                <a:avLst/>
              </a:prstGeom>
              <a:gradFill>
                <a:gsLst>
                  <a:gs pos="65000">
                    <a:schemeClr val="tx1">
                      <a:alpha val="3000"/>
                    </a:schemeClr>
                  </a:gs>
                  <a:gs pos="0">
                    <a:schemeClr val="tx1">
                      <a:alpha val="31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947258" y="4130461"/>
                <a:ext cx="2252284" cy="189695"/>
              </a:xfrm>
              <a:prstGeom prst="rect">
                <a:avLst/>
              </a:prstGeom>
              <a:gradFill>
                <a:gsLst>
                  <a:gs pos="45000">
                    <a:schemeClr val="tx1">
                      <a:alpha val="3000"/>
                    </a:schemeClr>
                  </a:gs>
                  <a:gs pos="100000">
                    <a:schemeClr val="tx1">
                      <a:alpha val="30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" name="组合 79"/>
            <p:cNvGrpSpPr/>
            <p:nvPr/>
          </p:nvGrpSpPr>
          <p:grpSpPr>
            <a:xfrm>
              <a:off x="6299200" y="3801023"/>
              <a:ext cx="2252284" cy="853540"/>
              <a:chOff x="1947258" y="3466616"/>
              <a:chExt cx="2252284" cy="853540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1947258" y="3471751"/>
                <a:ext cx="2252284" cy="843078"/>
              </a:xfrm>
              <a:prstGeom prst="rect">
                <a:avLst/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947258" y="3466616"/>
                <a:ext cx="2252284" cy="189695"/>
              </a:xfrm>
              <a:prstGeom prst="rect">
                <a:avLst/>
              </a:prstGeom>
              <a:gradFill>
                <a:gsLst>
                  <a:gs pos="65000">
                    <a:schemeClr val="tx1">
                      <a:alpha val="3000"/>
                    </a:scheme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947258" y="4130461"/>
                <a:ext cx="2252284" cy="189695"/>
              </a:xfrm>
              <a:prstGeom prst="rect">
                <a:avLst/>
              </a:prstGeom>
              <a:gradFill>
                <a:gsLst>
                  <a:gs pos="45000">
                    <a:schemeClr val="tx1">
                      <a:alpha val="3000"/>
                    </a:schemeClr>
                  </a:gs>
                  <a:gs pos="100000">
                    <a:schemeClr val="tx1">
                      <a:alpha val="20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" name="组合 84"/>
            <p:cNvGrpSpPr/>
            <p:nvPr/>
          </p:nvGrpSpPr>
          <p:grpSpPr>
            <a:xfrm>
              <a:off x="3834417" y="1978937"/>
              <a:ext cx="1749680" cy="596843"/>
              <a:chOff x="2198560" y="1644530"/>
              <a:chExt cx="1749680" cy="596843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</p:spPr>
          </p:pic>
          <p:pic>
            <p:nvPicPr>
              <p:cNvPr id="51" name="图片 50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</p:spPr>
          </p:pic>
        </p:grpSp>
        <p:grpSp>
          <p:nvGrpSpPr>
            <p:cNvPr id="21" name="组合 87"/>
            <p:cNvGrpSpPr/>
            <p:nvPr/>
          </p:nvGrpSpPr>
          <p:grpSpPr>
            <a:xfrm>
              <a:off x="3834417" y="5111252"/>
              <a:ext cx="1749680" cy="596843"/>
              <a:chOff x="2198560" y="1644530"/>
              <a:chExt cx="1749680" cy="596843"/>
            </a:xfrm>
          </p:grpSpPr>
          <p:pic>
            <p:nvPicPr>
              <p:cNvPr id="48" name="图片 47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</p:spPr>
          </p:pic>
          <p:pic>
            <p:nvPicPr>
              <p:cNvPr id="49" name="图片 48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</p:spPr>
          </p:pic>
        </p:grpSp>
        <p:grpSp>
          <p:nvGrpSpPr>
            <p:cNvPr id="22" name="组合 104"/>
            <p:cNvGrpSpPr/>
            <p:nvPr/>
          </p:nvGrpSpPr>
          <p:grpSpPr>
            <a:xfrm>
              <a:off x="6537957" y="1978937"/>
              <a:ext cx="1749680" cy="596843"/>
              <a:chOff x="2198560" y="1644530"/>
              <a:chExt cx="1749680" cy="596843"/>
            </a:xfrm>
          </p:grpSpPr>
          <p:pic>
            <p:nvPicPr>
              <p:cNvPr id="46" name="图片 45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</p:spPr>
          </p:pic>
          <p:pic>
            <p:nvPicPr>
              <p:cNvPr id="47" name="图片 46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</p:spPr>
          </p:pic>
        </p:grpSp>
        <p:grpSp>
          <p:nvGrpSpPr>
            <p:cNvPr id="23" name="组合 107"/>
            <p:cNvGrpSpPr/>
            <p:nvPr/>
          </p:nvGrpSpPr>
          <p:grpSpPr>
            <a:xfrm>
              <a:off x="6537957" y="5111252"/>
              <a:ext cx="1749680" cy="596843"/>
              <a:chOff x="2198560" y="1644530"/>
              <a:chExt cx="1749680" cy="596843"/>
            </a:xfrm>
          </p:grpSpPr>
          <p:pic>
            <p:nvPicPr>
              <p:cNvPr id="44" name="图片 43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</p:spPr>
          </p:pic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</p:spPr>
          </p:pic>
        </p:grpSp>
        <p:sp>
          <p:nvSpPr>
            <p:cNvPr id="24" name="文本框 23"/>
            <p:cNvSpPr txBox="1"/>
            <p:nvPr/>
          </p:nvSpPr>
          <p:spPr>
            <a:xfrm>
              <a:off x="1484917" y="3867783"/>
              <a:ext cx="9588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101600" dist="508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01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01600" dist="508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215417" y="3867783"/>
              <a:ext cx="9588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101600" dist="508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01600" dist="508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945917" y="3867783"/>
              <a:ext cx="9588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101600" dist="508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01600" dist="508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2780" y="2090760"/>
              <a:ext cx="1923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SQL</a:t>
              </a:r>
              <a:r>
                <a:rPr lang="zh-CN" altLang="en-US" dirty="0" smtClean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 </a:t>
              </a:r>
              <a:r>
                <a:rPr lang="en-US" altLang="zh-CN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on</a:t>
              </a:r>
              <a:r>
                <a:rPr lang="zh-CN" altLang="en-US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 </a:t>
              </a:r>
              <a:r>
                <a:rPr lang="en-US" altLang="zh-CN" dirty="0" err="1" smtClean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hadoop</a:t>
              </a:r>
              <a:endParaRPr lang="zh-CN" altLang="en-US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746112" y="2090760"/>
              <a:ext cx="1923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离线</a:t>
              </a:r>
              <a:r>
                <a:rPr lang="zh-CN" altLang="en-US" dirty="0" smtClean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计算</a:t>
              </a:r>
              <a:endParaRPr lang="zh-CN" altLang="en-US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451235" y="2090760"/>
              <a:ext cx="1923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B850"/>
                  </a:solidFill>
                  <a:effectLst/>
                  <a:uLnTx/>
                  <a:uFillTx/>
                  <a:latin typeface="时尚中黑简体" panose="01010104010101010101" pitchFamily="2" charset="-122"/>
                  <a:ea typeface="时尚中黑简体" panose="01010104010101010101" pitchFamily="2" charset="-122"/>
                  <a:cs typeface="+mn-cs"/>
                </a:rPr>
                <a:t>实时计算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B850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0958" y="2695061"/>
              <a:ext cx="17867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Hive 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(on </a:t>
              </a:r>
              <a:r>
                <a:rPr lang="en-US" altLang="zh-CN" sz="1200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mr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200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tez</a:t>
              </a: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/spark</a:t>
              </a:r>
              <a:r>
                <a: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en-US" altLang="zh-CN" sz="12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SparkSql</a:t>
              </a:r>
              <a:endPara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Impala</a:t>
              </a:r>
              <a:endPara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Presto</a:t>
              </a:r>
              <a:endPara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Drill</a:t>
              </a:r>
              <a:endPara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915184" y="2805849"/>
              <a:ext cx="15593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Spark/MR</a:t>
              </a:r>
              <a:endPara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Hive</a:t>
              </a:r>
              <a:endPara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en-US" altLang="zh-CN" sz="12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Oozie</a:t>
              </a:r>
              <a:endPara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633138" y="2805849"/>
              <a:ext cx="15593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 streaming</a:t>
              </a:r>
              <a:endPara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en-US" altLang="zh-CN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Storm</a:t>
              </a:r>
              <a:endPara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</a:t>
              </a:r>
              <a:endPara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33" name="组合 119"/>
            <p:cNvGrpSpPr/>
            <p:nvPr/>
          </p:nvGrpSpPr>
          <p:grpSpPr>
            <a:xfrm>
              <a:off x="4619388" y="5252599"/>
              <a:ext cx="255324" cy="311215"/>
              <a:chOff x="3683997" y="856343"/>
              <a:chExt cx="576394" cy="702571"/>
            </a:xfrm>
            <a:solidFill>
              <a:srgbClr val="01ACBE"/>
            </a:solidFill>
          </p:grpSpPr>
          <p:sp>
            <p:nvSpPr>
              <p:cNvPr id="42" name="Freeform 34"/>
              <p:cNvSpPr>
                <a:spLocks noEditPoints="1"/>
              </p:cNvSpPr>
              <p:nvPr/>
            </p:nvSpPr>
            <p:spPr bwMode="auto">
              <a:xfrm>
                <a:off x="3683997" y="856343"/>
                <a:ext cx="576394" cy="702571"/>
              </a:xfrm>
              <a:custGeom>
                <a:avLst/>
                <a:gdLst>
                  <a:gd name="T0" fmla="*/ 16 w 667"/>
                  <a:gd name="T1" fmla="*/ 176 h 813"/>
                  <a:gd name="T2" fmla="*/ 175 w 667"/>
                  <a:gd name="T3" fmla="*/ 16 h 813"/>
                  <a:gd name="T4" fmla="*/ 214 w 667"/>
                  <a:gd name="T5" fmla="*/ 0 h 813"/>
                  <a:gd name="T6" fmla="*/ 613 w 667"/>
                  <a:gd name="T7" fmla="*/ 0 h 813"/>
                  <a:gd name="T8" fmla="*/ 667 w 667"/>
                  <a:gd name="T9" fmla="*/ 54 h 813"/>
                  <a:gd name="T10" fmla="*/ 667 w 667"/>
                  <a:gd name="T11" fmla="*/ 759 h 813"/>
                  <a:gd name="T12" fmla="*/ 613 w 667"/>
                  <a:gd name="T13" fmla="*/ 813 h 813"/>
                  <a:gd name="T14" fmla="*/ 54 w 667"/>
                  <a:gd name="T15" fmla="*/ 813 h 813"/>
                  <a:gd name="T16" fmla="*/ 0 w 667"/>
                  <a:gd name="T17" fmla="*/ 759 h 813"/>
                  <a:gd name="T18" fmla="*/ 0 w 667"/>
                  <a:gd name="T19" fmla="*/ 214 h 813"/>
                  <a:gd name="T20" fmla="*/ 16 w 667"/>
                  <a:gd name="T21" fmla="*/ 176 h 813"/>
                  <a:gd name="T22" fmla="*/ 194 w 667"/>
                  <a:gd name="T23" fmla="*/ 229 h 813"/>
                  <a:gd name="T24" fmla="*/ 57 w 667"/>
                  <a:gd name="T25" fmla="*/ 229 h 813"/>
                  <a:gd name="T26" fmla="*/ 57 w 667"/>
                  <a:gd name="T27" fmla="*/ 756 h 813"/>
                  <a:gd name="T28" fmla="*/ 610 w 667"/>
                  <a:gd name="T29" fmla="*/ 756 h 813"/>
                  <a:gd name="T30" fmla="*/ 610 w 667"/>
                  <a:gd name="T31" fmla="*/ 57 h 813"/>
                  <a:gd name="T32" fmla="*/ 238 w 667"/>
                  <a:gd name="T33" fmla="*/ 57 h 813"/>
                  <a:gd name="T34" fmla="*/ 238 w 667"/>
                  <a:gd name="T35" fmla="*/ 185 h 813"/>
                  <a:gd name="T36" fmla="*/ 194 w 667"/>
                  <a:gd name="T37" fmla="*/ 229 h 813"/>
                  <a:gd name="T38" fmla="*/ 82 w 667"/>
                  <a:gd name="T39" fmla="*/ 191 h 813"/>
                  <a:gd name="T40" fmla="*/ 194 w 667"/>
                  <a:gd name="T41" fmla="*/ 191 h 813"/>
                  <a:gd name="T42" fmla="*/ 200 w 667"/>
                  <a:gd name="T43" fmla="*/ 185 h 813"/>
                  <a:gd name="T44" fmla="*/ 200 w 667"/>
                  <a:gd name="T45" fmla="*/ 72 h 813"/>
                  <a:gd name="T46" fmla="*/ 82 w 667"/>
                  <a:gd name="T47" fmla="*/ 191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67" h="813">
                    <a:moveTo>
                      <a:pt x="16" y="176"/>
                    </a:moveTo>
                    <a:cubicBezTo>
                      <a:pt x="175" y="16"/>
                      <a:pt x="175" y="16"/>
                      <a:pt x="175" y="16"/>
                    </a:cubicBezTo>
                    <a:cubicBezTo>
                      <a:pt x="186" y="6"/>
                      <a:pt x="199" y="0"/>
                      <a:pt x="214" y="0"/>
                    </a:cubicBezTo>
                    <a:cubicBezTo>
                      <a:pt x="613" y="0"/>
                      <a:pt x="613" y="0"/>
                      <a:pt x="613" y="0"/>
                    </a:cubicBezTo>
                    <a:cubicBezTo>
                      <a:pt x="643" y="0"/>
                      <a:pt x="667" y="24"/>
                      <a:pt x="667" y="54"/>
                    </a:cubicBezTo>
                    <a:cubicBezTo>
                      <a:pt x="667" y="759"/>
                      <a:pt x="667" y="759"/>
                      <a:pt x="667" y="759"/>
                    </a:cubicBezTo>
                    <a:cubicBezTo>
                      <a:pt x="667" y="789"/>
                      <a:pt x="643" y="813"/>
                      <a:pt x="613" y="813"/>
                    </a:cubicBezTo>
                    <a:cubicBezTo>
                      <a:pt x="54" y="813"/>
                      <a:pt x="54" y="813"/>
                      <a:pt x="54" y="813"/>
                    </a:cubicBezTo>
                    <a:cubicBezTo>
                      <a:pt x="24" y="813"/>
                      <a:pt x="0" y="789"/>
                      <a:pt x="0" y="759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00"/>
                      <a:pt x="5" y="186"/>
                      <a:pt x="16" y="176"/>
                    </a:cubicBezTo>
                    <a:close/>
                    <a:moveTo>
                      <a:pt x="194" y="229"/>
                    </a:moveTo>
                    <a:cubicBezTo>
                      <a:pt x="57" y="229"/>
                      <a:pt x="57" y="229"/>
                      <a:pt x="57" y="229"/>
                    </a:cubicBezTo>
                    <a:cubicBezTo>
                      <a:pt x="57" y="756"/>
                      <a:pt x="57" y="756"/>
                      <a:pt x="57" y="756"/>
                    </a:cubicBezTo>
                    <a:cubicBezTo>
                      <a:pt x="610" y="756"/>
                      <a:pt x="610" y="756"/>
                      <a:pt x="610" y="756"/>
                    </a:cubicBezTo>
                    <a:cubicBezTo>
                      <a:pt x="610" y="57"/>
                      <a:pt x="610" y="57"/>
                      <a:pt x="610" y="57"/>
                    </a:cubicBezTo>
                    <a:cubicBezTo>
                      <a:pt x="238" y="57"/>
                      <a:pt x="238" y="57"/>
                      <a:pt x="238" y="57"/>
                    </a:cubicBezTo>
                    <a:cubicBezTo>
                      <a:pt x="238" y="185"/>
                      <a:pt x="238" y="185"/>
                      <a:pt x="238" y="185"/>
                    </a:cubicBezTo>
                    <a:cubicBezTo>
                      <a:pt x="238" y="210"/>
                      <a:pt x="218" y="229"/>
                      <a:pt x="194" y="229"/>
                    </a:cubicBezTo>
                    <a:close/>
                    <a:moveTo>
                      <a:pt x="82" y="191"/>
                    </a:moveTo>
                    <a:cubicBezTo>
                      <a:pt x="194" y="191"/>
                      <a:pt x="194" y="191"/>
                      <a:pt x="194" y="191"/>
                    </a:cubicBezTo>
                    <a:cubicBezTo>
                      <a:pt x="197" y="191"/>
                      <a:pt x="200" y="188"/>
                      <a:pt x="200" y="185"/>
                    </a:cubicBezTo>
                    <a:cubicBezTo>
                      <a:pt x="200" y="72"/>
                      <a:pt x="200" y="72"/>
                      <a:pt x="200" y="72"/>
                    </a:cubicBezTo>
                    <a:cubicBezTo>
                      <a:pt x="82" y="191"/>
                      <a:pt x="82" y="191"/>
                      <a:pt x="8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Freeform 35"/>
              <p:cNvSpPr>
                <a:spLocks noEditPoints="1"/>
              </p:cNvSpPr>
              <p:nvPr/>
            </p:nvSpPr>
            <p:spPr bwMode="auto">
              <a:xfrm>
                <a:off x="3765921" y="1015436"/>
                <a:ext cx="412546" cy="433758"/>
              </a:xfrm>
              <a:custGeom>
                <a:avLst/>
                <a:gdLst>
                  <a:gd name="T0" fmla="*/ 170 w 477"/>
                  <a:gd name="T1" fmla="*/ 429 h 502"/>
                  <a:gd name="T2" fmla="*/ 86 w 477"/>
                  <a:gd name="T3" fmla="*/ 502 h 502"/>
                  <a:gd name="T4" fmla="*/ 0 w 477"/>
                  <a:gd name="T5" fmla="*/ 416 h 502"/>
                  <a:gd name="T6" fmla="*/ 72 w 477"/>
                  <a:gd name="T7" fmla="*/ 330 h 502"/>
                  <a:gd name="T8" fmla="*/ 63 w 477"/>
                  <a:gd name="T9" fmla="*/ 258 h 502"/>
                  <a:gd name="T10" fmla="*/ 144 w 477"/>
                  <a:gd name="T11" fmla="*/ 143 h 502"/>
                  <a:gd name="T12" fmla="*/ 254 w 477"/>
                  <a:gd name="T13" fmla="*/ 20 h 502"/>
                  <a:gd name="T14" fmla="*/ 458 w 477"/>
                  <a:gd name="T15" fmla="*/ 0 h 502"/>
                  <a:gd name="T16" fmla="*/ 477 w 477"/>
                  <a:gd name="T17" fmla="*/ 153 h 502"/>
                  <a:gd name="T18" fmla="*/ 398 w 477"/>
                  <a:gd name="T19" fmla="*/ 172 h 502"/>
                  <a:gd name="T20" fmla="*/ 438 w 477"/>
                  <a:gd name="T21" fmla="*/ 223 h 502"/>
                  <a:gd name="T22" fmla="*/ 404 w 477"/>
                  <a:gd name="T23" fmla="*/ 245 h 502"/>
                  <a:gd name="T24" fmla="*/ 452 w 477"/>
                  <a:gd name="T25" fmla="*/ 355 h 502"/>
                  <a:gd name="T26" fmla="*/ 452 w 477"/>
                  <a:gd name="T27" fmla="*/ 477 h 502"/>
                  <a:gd name="T28" fmla="*/ 330 w 477"/>
                  <a:gd name="T29" fmla="*/ 477 h 502"/>
                  <a:gd name="T30" fmla="*/ 256 w 477"/>
                  <a:gd name="T31" fmla="*/ 464 h 502"/>
                  <a:gd name="T32" fmla="*/ 235 w 477"/>
                  <a:gd name="T33" fmla="*/ 429 h 502"/>
                  <a:gd name="T34" fmla="*/ 162 w 477"/>
                  <a:gd name="T35" fmla="*/ 160 h 502"/>
                  <a:gd name="T36" fmla="*/ 135 w 477"/>
                  <a:gd name="T37" fmla="*/ 275 h 502"/>
                  <a:gd name="T38" fmla="*/ 101 w 477"/>
                  <a:gd name="T39" fmla="*/ 331 h 502"/>
                  <a:gd name="T40" fmla="*/ 171 w 477"/>
                  <a:gd name="T41" fmla="*/ 404 h 502"/>
                  <a:gd name="T42" fmla="*/ 235 w 477"/>
                  <a:gd name="T43" fmla="*/ 378 h 502"/>
                  <a:gd name="T44" fmla="*/ 306 w 477"/>
                  <a:gd name="T45" fmla="*/ 408 h 502"/>
                  <a:gd name="T46" fmla="*/ 378 w 477"/>
                  <a:gd name="T47" fmla="*/ 330 h 502"/>
                  <a:gd name="T48" fmla="*/ 353 w 477"/>
                  <a:gd name="T49" fmla="*/ 245 h 502"/>
                  <a:gd name="T50" fmla="*/ 382 w 477"/>
                  <a:gd name="T51" fmla="*/ 174 h 502"/>
                  <a:gd name="T52" fmla="*/ 273 w 477"/>
                  <a:gd name="T53" fmla="*/ 172 h 502"/>
                  <a:gd name="T54" fmla="*/ 254 w 477"/>
                  <a:gd name="T55" fmla="*/ 101 h 502"/>
                  <a:gd name="T56" fmla="*/ 292 w 477"/>
                  <a:gd name="T57" fmla="*/ 38 h 502"/>
                  <a:gd name="T58" fmla="*/ 439 w 477"/>
                  <a:gd name="T59" fmla="*/ 134 h 502"/>
                  <a:gd name="T60" fmla="*/ 425 w 477"/>
                  <a:gd name="T61" fmla="*/ 382 h 502"/>
                  <a:gd name="T62" fmla="*/ 357 w 477"/>
                  <a:gd name="T63" fmla="*/ 382 h 502"/>
                  <a:gd name="T64" fmla="*/ 357 w 477"/>
                  <a:gd name="T65" fmla="*/ 450 h 502"/>
                  <a:gd name="T66" fmla="*/ 425 w 477"/>
                  <a:gd name="T67" fmla="*/ 450 h 502"/>
                  <a:gd name="T68" fmla="*/ 425 w 477"/>
                  <a:gd name="T69" fmla="*/ 382 h 502"/>
                  <a:gd name="T70" fmla="*/ 86 w 477"/>
                  <a:gd name="T71" fmla="*/ 367 h 502"/>
                  <a:gd name="T72" fmla="*/ 38 w 477"/>
                  <a:gd name="T73" fmla="*/ 416 h 502"/>
                  <a:gd name="T74" fmla="*/ 86 w 477"/>
                  <a:gd name="T75" fmla="*/ 464 h 502"/>
                  <a:gd name="T76" fmla="*/ 134 w 477"/>
                  <a:gd name="T77" fmla="*/ 416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7" h="502">
                    <a:moveTo>
                      <a:pt x="235" y="429"/>
                    </a:moveTo>
                    <a:cubicBezTo>
                      <a:pt x="170" y="429"/>
                      <a:pt x="170" y="429"/>
                      <a:pt x="170" y="429"/>
                    </a:cubicBezTo>
                    <a:cubicBezTo>
                      <a:pt x="168" y="448"/>
                      <a:pt x="159" y="464"/>
                      <a:pt x="146" y="477"/>
                    </a:cubicBezTo>
                    <a:cubicBezTo>
                      <a:pt x="131" y="493"/>
                      <a:pt x="109" y="502"/>
                      <a:pt x="86" y="502"/>
                    </a:cubicBezTo>
                    <a:cubicBezTo>
                      <a:pt x="62" y="502"/>
                      <a:pt x="41" y="493"/>
                      <a:pt x="25" y="477"/>
                    </a:cubicBezTo>
                    <a:cubicBezTo>
                      <a:pt x="10" y="461"/>
                      <a:pt x="0" y="440"/>
                      <a:pt x="0" y="416"/>
                    </a:cubicBezTo>
                    <a:cubicBezTo>
                      <a:pt x="0" y="392"/>
                      <a:pt x="10" y="370"/>
                      <a:pt x="25" y="355"/>
                    </a:cubicBezTo>
                    <a:cubicBezTo>
                      <a:pt x="38" y="342"/>
                      <a:pt x="54" y="333"/>
                      <a:pt x="72" y="330"/>
                    </a:cubicBezTo>
                    <a:cubicBezTo>
                      <a:pt x="48" y="277"/>
                      <a:pt x="48" y="277"/>
                      <a:pt x="48" y="277"/>
                    </a:cubicBezTo>
                    <a:cubicBezTo>
                      <a:pt x="43" y="269"/>
                      <a:pt x="48" y="255"/>
                      <a:pt x="63" y="258"/>
                    </a:cubicBezTo>
                    <a:cubicBezTo>
                      <a:pt x="84" y="263"/>
                      <a:pt x="84" y="263"/>
                      <a:pt x="84" y="263"/>
                    </a:cubicBezTo>
                    <a:cubicBezTo>
                      <a:pt x="94" y="216"/>
                      <a:pt x="115" y="175"/>
                      <a:pt x="144" y="143"/>
                    </a:cubicBezTo>
                    <a:cubicBezTo>
                      <a:pt x="174" y="108"/>
                      <a:pt x="212" y="84"/>
                      <a:pt x="254" y="75"/>
                    </a:cubicBezTo>
                    <a:cubicBezTo>
                      <a:pt x="254" y="20"/>
                      <a:pt x="254" y="20"/>
                      <a:pt x="254" y="20"/>
                    </a:cubicBezTo>
                    <a:cubicBezTo>
                      <a:pt x="254" y="9"/>
                      <a:pt x="264" y="0"/>
                      <a:pt x="275" y="0"/>
                    </a:cubicBezTo>
                    <a:cubicBezTo>
                      <a:pt x="458" y="0"/>
                      <a:pt x="458" y="0"/>
                      <a:pt x="458" y="0"/>
                    </a:cubicBezTo>
                    <a:cubicBezTo>
                      <a:pt x="468" y="0"/>
                      <a:pt x="477" y="9"/>
                      <a:pt x="477" y="19"/>
                    </a:cubicBezTo>
                    <a:cubicBezTo>
                      <a:pt x="477" y="153"/>
                      <a:pt x="477" y="153"/>
                      <a:pt x="477" y="153"/>
                    </a:cubicBezTo>
                    <a:cubicBezTo>
                      <a:pt x="477" y="163"/>
                      <a:pt x="468" y="172"/>
                      <a:pt x="458" y="172"/>
                    </a:cubicBezTo>
                    <a:cubicBezTo>
                      <a:pt x="398" y="172"/>
                      <a:pt x="398" y="172"/>
                      <a:pt x="398" y="172"/>
                    </a:cubicBezTo>
                    <a:cubicBezTo>
                      <a:pt x="398" y="172"/>
                      <a:pt x="399" y="173"/>
                      <a:pt x="399" y="174"/>
                    </a:cubicBezTo>
                    <a:cubicBezTo>
                      <a:pt x="438" y="223"/>
                      <a:pt x="438" y="223"/>
                      <a:pt x="438" y="223"/>
                    </a:cubicBezTo>
                    <a:cubicBezTo>
                      <a:pt x="444" y="229"/>
                      <a:pt x="443" y="245"/>
                      <a:pt x="428" y="245"/>
                    </a:cubicBezTo>
                    <a:cubicBezTo>
                      <a:pt x="404" y="245"/>
                      <a:pt x="404" y="245"/>
                      <a:pt x="404" y="245"/>
                    </a:cubicBezTo>
                    <a:cubicBezTo>
                      <a:pt x="404" y="330"/>
                      <a:pt x="404" y="330"/>
                      <a:pt x="404" y="330"/>
                    </a:cubicBezTo>
                    <a:cubicBezTo>
                      <a:pt x="422" y="333"/>
                      <a:pt x="439" y="342"/>
                      <a:pt x="452" y="355"/>
                    </a:cubicBezTo>
                    <a:cubicBezTo>
                      <a:pt x="467" y="370"/>
                      <a:pt x="477" y="392"/>
                      <a:pt x="477" y="416"/>
                    </a:cubicBezTo>
                    <a:cubicBezTo>
                      <a:pt x="477" y="440"/>
                      <a:pt x="467" y="461"/>
                      <a:pt x="452" y="477"/>
                    </a:cubicBezTo>
                    <a:cubicBezTo>
                      <a:pt x="436" y="493"/>
                      <a:pt x="415" y="502"/>
                      <a:pt x="391" y="502"/>
                    </a:cubicBezTo>
                    <a:cubicBezTo>
                      <a:pt x="367" y="502"/>
                      <a:pt x="346" y="493"/>
                      <a:pt x="330" y="477"/>
                    </a:cubicBezTo>
                    <a:cubicBezTo>
                      <a:pt x="317" y="463"/>
                      <a:pt x="308" y="445"/>
                      <a:pt x="306" y="425"/>
                    </a:cubicBezTo>
                    <a:cubicBezTo>
                      <a:pt x="256" y="464"/>
                      <a:pt x="256" y="464"/>
                      <a:pt x="256" y="464"/>
                    </a:cubicBezTo>
                    <a:cubicBezTo>
                      <a:pt x="249" y="470"/>
                      <a:pt x="235" y="469"/>
                      <a:pt x="235" y="453"/>
                    </a:cubicBezTo>
                    <a:cubicBezTo>
                      <a:pt x="235" y="429"/>
                      <a:pt x="235" y="429"/>
                      <a:pt x="235" y="429"/>
                    </a:cubicBezTo>
                    <a:close/>
                    <a:moveTo>
                      <a:pt x="254" y="101"/>
                    </a:moveTo>
                    <a:cubicBezTo>
                      <a:pt x="219" y="110"/>
                      <a:pt x="188" y="131"/>
                      <a:pt x="162" y="160"/>
                    </a:cubicBezTo>
                    <a:cubicBezTo>
                      <a:pt x="137" y="189"/>
                      <a:pt x="118" y="226"/>
                      <a:pt x="109" y="269"/>
                    </a:cubicBezTo>
                    <a:cubicBezTo>
                      <a:pt x="135" y="275"/>
                      <a:pt x="135" y="275"/>
                      <a:pt x="135" y="275"/>
                    </a:cubicBezTo>
                    <a:cubicBezTo>
                      <a:pt x="148" y="278"/>
                      <a:pt x="147" y="292"/>
                      <a:pt x="140" y="298"/>
                    </a:cubicBezTo>
                    <a:cubicBezTo>
                      <a:pt x="101" y="331"/>
                      <a:pt x="101" y="331"/>
                      <a:pt x="101" y="331"/>
                    </a:cubicBezTo>
                    <a:cubicBezTo>
                      <a:pt x="118" y="334"/>
                      <a:pt x="134" y="342"/>
                      <a:pt x="146" y="355"/>
                    </a:cubicBezTo>
                    <a:cubicBezTo>
                      <a:pt x="159" y="368"/>
                      <a:pt x="168" y="385"/>
                      <a:pt x="171" y="404"/>
                    </a:cubicBezTo>
                    <a:cubicBezTo>
                      <a:pt x="235" y="404"/>
                      <a:pt x="235" y="404"/>
                      <a:pt x="235" y="404"/>
                    </a:cubicBezTo>
                    <a:cubicBezTo>
                      <a:pt x="235" y="378"/>
                      <a:pt x="235" y="378"/>
                      <a:pt x="235" y="378"/>
                    </a:cubicBezTo>
                    <a:cubicBezTo>
                      <a:pt x="235" y="365"/>
                      <a:pt x="248" y="363"/>
                      <a:pt x="256" y="369"/>
                    </a:cubicBezTo>
                    <a:cubicBezTo>
                      <a:pt x="306" y="408"/>
                      <a:pt x="306" y="408"/>
                      <a:pt x="306" y="408"/>
                    </a:cubicBezTo>
                    <a:cubicBezTo>
                      <a:pt x="308" y="387"/>
                      <a:pt x="317" y="368"/>
                      <a:pt x="330" y="355"/>
                    </a:cubicBezTo>
                    <a:cubicBezTo>
                      <a:pt x="343" y="342"/>
                      <a:pt x="360" y="333"/>
                      <a:pt x="378" y="330"/>
                    </a:cubicBezTo>
                    <a:cubicBezTo>
                      <a:pt x="378" y="245"/>
                      <a:pt x="378" y="245"/>
                      <a:pt x="378" y="245"/>
                    </a:cubicBezTo>
                    <a:cubicBezTo>
                      <a:pt x="353" y="245"/>
                      <a:pt x="353" y="245"/>
                      <a:pt x="353" y="245"/>
                    </a:cubicBezTo>
                    <a:cubicBezTo>
                      <a:pt x="340" y="245"/>
                      <a:pt x="338" y="230"/>
                      <a:pt x="344" y="223"/>
                    </a:cubicBezTo>
                    <a:cubicBezTo>
                      <a:pt x="382" y="174"/>
                      <a:pt x="382" y="174"/>
                      <a:pt x="382" y="174"/>
                    </a:cubicBezTo>
                    <a:cubicBezTo>
                      <a:pt x="383" y="173"/>
                      <a:pt x="383" y="172"/>
                      <a:pt x="384" y="172"/>
                    </a:cubicBezTo>
                    <a:cubicBezTo>
                      <a:pt x="273" y="172"/>
                      <a:pt x="273" y="172"/>
                      <a:pt x="273" y="172"/>
                    </a:cubicBezTo>
                    <a:cubicBezTo>
                      <a:pt x="263" y="172"/>
                      <a:pt x="254" y="164"/>
                      <a:pt x="254" y="153"/>
                    </a:cubicBezTo>
                    <a:cubicBezTo>
                      <a:pt x="254" y="101"/>
                      <a:pt x="254" y="101"/>
                      <a:pt x="254" y="101"/>
                    </a:cubicBezTo>
                    <a:close/>
                    <a:moveTo>
                      <a:pt x="439" y="38"/>
                    </a:moveTo>
                    <a:cubicBezTo>
                      <a:pt x="292" y="38"/>
                      <a:pt x="292" y="38"/>
                      <a:pt x="292" y="38"/>
                    </a:cubicBezTo>
                    <a:cubicBezTo>
                      <a:pt x="292" y="134"/>
                      <a:pt x="292" y="134"/>
                      <a:pt x="292" y="134"/>
                    </a:cubicBezTo>
                    <a:cubicBezTo>
                      <a:pt x="439" y="134"/>
                      <a:pt x="439" y="134"/>
                      <a:pt x="439" y="134"/>
                    </a:cubicBezTo>
                    <a:cubicBezTo>
                      <a:pt x="439" y="38"/>
                      <a:pt x="439" y="38"/>
                      <a:pt x="439" y="38"/>
                    </a:cubicBezTo>
                    <a:close/>
                    <a:moveTo>
                      <a:pt x="425" y="382"/>
                    </a:moveTo>
                    <a:cubicBezTo>
                      <a:pt x="416" y="373"/>
                      <a:pt x="404" y="367"/>
                      <a:pt x="391" y="367"/>
                    </a:cubicBezTo>
                    <a:cubicBezTo>
                      <a:pt x="378" y="367"/>
                      <a:pt x="366" y="373"/>
                      <a:pt x="357" y="382"/>
                    </a:cubicBezTo>
                    <a:cubicBezTo>
                      <a:pt x="349" y="390"/>
                      <a:pt x="343" y="402"/>
                      <a:pt x="343" y="416"/>
                    </a:cubicBezTo>
                    <a:cubicBezTo>
                      <a:pt x="343" y="429"/>
                      <a:pt x="349" y="441"/>
                      <a:pt x="357" y="450"/>
                    </a:cubicBezTo>
                    <a:cubicBezTo>
                      <a:pt x="366" y="459"/>
                      <a:pt x="378" y="464"/>
                      <a:pt x="391" y="464"/>
                    </a:cubicBezTo>
                    <a:cubicBezTo>
                      <a:pt x="404" y="464"/>
                      <a:pt x="416" y="459"/>
                      <a:pt x="425" y="450"/>
                    </a:cubicBezTo>
                    <a:cubicBezTo>
                      <a:pt x="434" y="441"/>
                      <a:pt x="439" y="429"/>
                      <a:pt x="439" y="416"/>
                    </a:cubicBezTo>
                    <a:cubicBezTo>
                      <a:pt x="439" y="402"/>
                      <a:pt x="434" y="390"/>
                      <a:pt x="425" y="382"/>
                    </a:cubicBezTo>
                    <a:close/>
                    <a:moveTo>
                      <a:pt x="120" y="382"/>
                    </a:moveTo>
                    <a:cubicBezTo>
                      <a:pt x="111" y="373"/>
                      <a:pt x="99" y="367"/>
                      <a:pt x="86" y="367"/>
                    </a:cubicBezTo>
                    <a:cubicBezTo>
                      <a:pt x="73" y="367"/>
                      <a:pt x="61" y="373"/>
                      <a:pt x="52" y="382"/>
                    </a:cubicBezTo>
                    <a:cubicBezTo>
                      <a:pt x="43" y="390"/>
                      <a:pt x="38" y="402"/>
                      <a:pt x="38" y="416"/>
                    </a:cubicBezTo>
                    <a:cubicBezTo>
                      <a:pt x="38" y="429"/>
                      <a:pt x="43" y="441"/>
                      <a:pt x="52" y="450"/>
                    </a:cubicBezTo>
                    <a:cubicBezTo>
                      <a:pt x="61" y="459"/>
                      <a:pt x="73" y="464"/>
                      <a:pt x="86" y="464"/>
                    </a:cubicBezTo>
                    <a:cubicBezTo>
                      <a:pt x="99" y="464"/>
                      <a:pt x="111" y="459"/>
                      <a:pt x="120" y="450"/>
                    </a:cubicBezTo>
                    <a:cubicBezTo>
                      <a:pt x="128" y="441"/>
                      <a:pt x="134" y="429"/>
                      <a:pt x="134" y="416"/>
                    </a:cubicBezTo>
                    <a:cubicBezTo>
                      <a:pt x="134" y="402"/>
                      <a:pt x="128" y="390"/>
                      <a:pt x="120" y="3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4" name="组合 122"/>
            <p:cNvGrpSpPr/>
            <p:nvPr/>
          </p:nvGrpSpPr>
          <p:grpSpPr>
            <a:xfrm>
              <a:off x="1854794" y="5268058"/>
              <a:ext cx="314959" cy="292265"/>
              <a:chOff x="7903081" y="894379"/>
              <a:chExt cx="675141" cy="626498"/>
            </a:xfrm>
            <a:solidFill>
              <a:srgbClr val="E87071"/>
            </a:solidFill>
          </p:grpSpPr>
          <p:sp>
            <p:nvSpPr>
              <p:cNvPr id="39" name="Freeform 36"/>
              <p:cNvSpPr>
                <a:spLocks noEditPoints="1"/>
              </p:cNvSpPr>
              <p:nvPr/>
            </p:nvSpPr>
            <p:spPr bwMode="auto">
              <a:xfrm>
                <a:off x="7990491" y="894379"/>
                <a:ext cx="321479" cy="213587"/>
              </a:xfrm>
              <a:custGeom>
                <a:avLst/>
                <a:gdLst>
                  <a:gd name="T0" fmla="*/ 133 w 372"/>
                  <a:gd name="T1" fmla="*/ 185 h 247"/>
                  <a:gd name="T2" fmla="*/ 118 w 372"/>
                  <a:gd name="T3" fmla="*/ 152 h 247"/>
                  <a:gd name="T4" fmla="*/ 136 w 372"/>
                  <a:gd name="T5" fmla="*/ 115 h 247"/>
                  <a:gd name="T6" fmla="*/ 180 w 372"/>
                  <a:gd name="T7" fmla="*/ 100 h 247"/>
                  <a:gd name="T8" fmla="*/ 180 w 372"/>
                  <a:gd name="T9" fmla="*/ 84 h 247"/>
                  <a:gd name="T10" fmla="*/ 205 w 372"/>
                  <a:gd name="T11" fmla="*/ 84 h 247"/>
                  <a:gd name="T12" fmla="*/ 205 w 372"/>
                  <a:gd name="T13" fmla="*/ 99 h 247"/>
                  <a:gd name="T14" fmla="*/ 246 w 372"/>
                  <a:gd name="T15" fmla="*/ 114 h 247"/>
                  <a:gd name="T16" fmla="*/ 263 w 372"/>
                  <a:gd name="T17" fmla="*/ 152 h 247"/>
                  <a:gd name="T18" fmla="*/ 221 w 372"/>
                  <a:gd name="T19" fmla="*/ 152 h 247"/>
                  <a:gd name="T20" fmla="*/ 215 w 372"/>
                  <a:gd name="T21" fmla="*/ 136 h 247"/>
                  <a:gd name="T22" fmla="*/ 167 w 372"/>
                  <a:gd name="T23" fmla="*/ 134 h 247"/>
                  <a:gd name="T24" fmla="*/ 167 w 372"/>
                  <a:gd name="T25" fmla="*/ 156 h 247"/>
                  <a:gd name="T26" fmla="*/ 217 w 372"/>
                  <a:gd name="T27" fmla="*/ 171 h 247"/>
                  <a:gd name="T28" fmla="*/ 251 w 372"/>
                  <a:gd name="T29" fmla="*/ 188 h 247"/>
                  <a:gd name="T30" fmla="*/ 266 w 372"/>
                  <a:gd name="T31" fmla="*/ 223 h 247"/>
                  <a:gd name="T32" fmla="*/ 265 w 372"/>
                  <a:gd name="T33" fmla="*/ 234 h 247"/>
                  <a:gd name="T34" fmla="*/ 259 w 372"/>
                  <a:gd name="T35" fmla="*/ 246 h 247"/>
                  <a:gd name="T36" fmla="*/ 222 w 372"/>
                  <a:gd name="T37" fmla="*/ 230 h 247"/>
                  <a:gd name="T38" fmla="*/ 217 w 372"/>
                  <a:gd name="T39" fmla="*/ 217 h 247"/>
                  <a:gd name="T40" fmla="*/ 133 w 372"/>
                  <a:gd name="T41" fmla="*/ 185 h 247"/>
                  <a:gd name="T42" fmla="*/ 191 w 372"/>
                  <a:gd name="T43" fmla="*/ 39 h 247"/>
                  <a:gd name="T44" fmla="*/ 83 w 372"/>
                  <a:gd name="T45" fmla="*/ 83 h 247"/>
                  <a:gd name="T46" fmla="*/ 39 w 372"/>
                  <a:gd name="T47" fmla="*/ 191 h 247"/>
                  <a:gd name="T48" fmla="*/ 44 w 372"/>
                  <a:gd name="T49" fmla="*/ 231 h 247"/>
                  <a:gd name="T50" fmla="*/ 9 w 372"/>
                  <a:gd name="T51" fmla="*/ 247 h 247"/>
                  <a:gd name="T52" fmla="*/ 0 w 372"/>
                  <a:gd name="T53" fmla="*/ 191 h 247"/>
                  <a:gd name="T54" fmla="*/ 56 w 372"/>
                  <a:gd name="T55" fmla="*/ 56 h 247"/>
                  <a:gd name="T56" fmla="*/ 191 w 372"/>
                  <a:gd name="T57" fmla="*/ 0 h 247"/>
                  <a:gd name="T58" fmla="*/ 326 w 372"/>
                  <a:gd name="T59" fmla="*/ 56 h 247"/>
                  <a:gd name="T60" fmla="*/ 372 w 372"/>
                  <a:gd name="T61" fmla="*/ 132 h 247"/>
                  <a:gd name="T62" fmla="*/ 339 w 372"/>
                  <a:gd name="T63" fmla="*/ 152 h 247"/>
                  <a:gd name="T64" fmla="*/ 299 w 372"/>
                  <a:gd name="T65" fmla="*/ 83 h 247"/>
                  <a:gd name="T66" fmla="*/ 191 w 372"/>
                  <a:gd name="T67" fmla="*/ 39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2" h="247">
                    <a:moveTo>
                      <a:pt x="133" y="185"/>
                    </a:moveTo>
                    <a:cubicBezTo>
                      <a:pt x="123" y="177"/>
                      <a:pt x="118" y="166"/>
                      <a:pt x="118" y="152"/>
                    </a:cubicBezTo>
                    <a:cubicBezTo>
                      <a:pt x="118" y="136"/>
                      <a:pt x="124" y="124"/>
                      <a:pt x="136" y="115"/>
                    </a:cubicBezTo>
                    <a:cubicBezTo>
                      <a:pt x="147" y="105"/>
                      <a:pt x="160" y="100"/>
                      <a:pt x="180" y="100"/>
                    </a:cubicBezTo>
                    <a:cubicBezTo>
                      <a:pt x="180" y="84"/>
                      <a:pt x="180" y="84"/>
                      <a:pt x="180" y="84"/>
                    </a:cubicBezTo>
                    <a:cubicBezTo>
                      <a:pt x="205" y="84"/>
                      <a:pt x="205" y="84"/>
                      <a:pt x="205" y="84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24" y="100"/>
                      <a:pt x="235" y="104"/>
                      <a:pt x="246" y="114"/>
                    </a:cubicBezTo>
                    <a:cubicBezTo>
                      <a:pt x="257" y="123"/>
                      <a:pt x="262" y="136"/>
                      <a:pt x="263" y="152"/>
                    </a:cubicBezTo>
                    <a:cubicBezTo>
                      <a:pt x="221" y="152"/>
                      <a:pt x="221" y="152"/>
                      <a:pt x="221" y="152"/>
                    </a:cubicBezTo>
                    <a:cubicBezTo>
                      <a:pt x="220" y="145"/>
                      <a:pt x="218" y="140"/>
                      <a:pt x="215" y="136"/>
                    </a:cubicBezTo>
                    <a:cubicBezTo>
                      <a:pt x="208" y="128"/>
                      <a:pt x="176" y="128"/>
                      <a:pt x="167" y="134"/>
                    </a:cubicBezTo>
                    <a:cubicBezTo>
                      <a:pt x="161" y="139"/>
                      <a:pt x="160" y="151"/>
                      <a:pt x="167" y="156"/>
                    </a:cubicBezTo>
                    <a:cubicBezTo>
                      <a:pt x="175" y="162"/>
                      <a:pt x="205" y="167"/>
                      <a:pt x="217" y="171"/>
                    </a:cubicBezTo>
                    <a:cubicBezTo>
                      <a:pt x="232" y="176"/>
                      <a:pt x="244" y="181"/>
                      <a:pt x="251" y="188"/>
                    </a:cubicBezTo>
                    <a:cubicBezTo>
                      <a:pt x="261" y="197"/>
                      <a:pt x="266" y="208"/>
                      <a:pt x="266" y="223"/>
                    </a:cubicBezTo>
                    <a:cubicBezTo>
                      <a:pt x="266" y="227"/>
                      <a:pt x="266" y="231"/>
                      <a:pt x="265" y="234"/>
                    </a:cubicBezTo>
                    <a:cubicBezTo>
                      <a:pt x="263" y="238"/>
                      <a:pt x="261" y="242"/>
                      <a:pt x="259" y="246"/>
                    </a:cubicBezTo>
                    <a:cubicBezTo>
                      <a:pt x="247" y="240"/>
                      <a:pt x="235" y="235"/>
                      <a:pt x="222" y="230"/>
                    </a:cubicBezTo>
                    <a:cubicBezTo>
                      <a:pt x="223" y="225"/>
                      <a:pt x="221" y="220"/>
                      <a:pt x="217" y="217"/>
                    </a:cubicBezTo>
                    <a:cubicBezTo>
                      <a:pt x="200" y="204"/>
                      <a:pt x="158" y="207"/>
                      <a:pt x="133" y="185"/>
                    </a:cubicBezTo>
                    <a:close/>
                    <a:moveTo>
                      <a:pt x="191" y="39"/>
                    </a:moveTo>
                    <a:cubicBezTo>
                      <a:pt x="149" y="39"/>
                      <a:pt x="111" y="56"/>
                      <a:pt x="83" y="83"/>
                    </a:cubicBezTo>
                    <a:cubicBezTo>
                      <a:pt x="56" y="111"/>
                      <a:pt x="39" y="149"/>
                      <a:pt x="39" y="191"/>
                    </a:cubicBezTo>
                    <a:cubicBezTo>
                      <a:pt x="39" y="205"/>
                      <a:pt x="40" y="219"/>
                      <a:pt x="44" y="231"/>
                    </a:cubicBezTo>
                    <a:cubicBezTo>
                      <a:pt x="32" y="236"/>
                      <a:pt x="20" y="241"/>
                      <a:pt x="9" y="247"/>
                    </a:cubicBezTo>
                    <a:cubicBezTo>
                      <a:pt x="3" y="229"/>
                      <a:pt x="0" y="210"/>
                      <a:pt x="0" y="191"/>
                    </a:cubicBezTo>
                    <a:cubicBezTo>
                      <a:pt x="0" y="138"/>
                      <a:pt x="22" y="91"/>
                      <a:pt x="56" y="56"/>
                    </a:cubicBezTo>
                    <a:cubicBezTo>
                      <a:pt x="91" y="22"/>
                      <a:pt x="138" y="0"/>
                      <a:pt x="191" y="0"/>
                    </a:cubicBezTo>
                    <a:cubicBezTo>
                      <a:pt x="244" y="0"/>
                      <a:pt x="291" y="22"/>
                      <a:pt x="326" y="56"/>
                    </a:cubicBezTo>
                    <a:cubicBezTo>
                      <a:pt x="347" y="77"/>
                      <a:pt x="363" y="103"/>
                      <a:pt x="372" y="132"/>
                    </a:cubicBezTo>
                    <a:cubicBezTo>
                      <a:pt x="361" y="138"/>
                      <a:pt x="349" y="145"/>
                      <a:pt x="339" y="152"/>
                    </a:cubicBezTo>
                    <a:cubicBezTo>
                      <a:pt x="332" y="126"/>
                      <a:pt x="318" y="102"/>
                      <a:pt x="299" y="83"/>
                    </a:cubicBezTo>
                    <a:cubicBezTo>
                      <a:pt x="271" y="56"/>
                      <a:pt x="233" y="39"/>
                      <a:pt x="191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37"/>
              <p:cNvSpPr>
                <a:spLocks noEditPoints="1"/>
              </p:cNvSpPr>
              <p:nvPr/>
            </p:nvSpPr>
            <p:spPr bwMode="auto">
              <a:xfrm>
                <a:off x="8242846" y="1021288"/>
                <a:ext cx="335376" cy="351103"/>
              </a:xfrm>
              <a:custGeom>
                <a:avLst/>
                <a:gdLst>
                  <a:gd name="T0" fmla="*/ 41 w 388"/>
                  <a:gd name="T1" fmla="*/ 59 h 406"/>
                  <a:gd name="T2" fmla="*/ 185 w 388"/>
                  <a:gd name="T3" fmla="*/ 0 h 406"/>
                  <a:gd name="T4" fmla="*/ 329 w 388"/>
                  <a:gd name="T5" fmla="*/ 59 h 406"/>
                  <a:gd name="T6" fmla="*/ 388 w 388"/>
                  <a:gd name="T7" fmla="*/ 203 h 406"/>
                  <a:gd name="T8" fmla="*/ 329 w 388"/>
                  <a:gd name="T9" fmla="*/ 347 h 406"/>
                  <a:gd name="T10" fmla="*/ 185 w 388"/>
                  <a:gd name="T11" fmla="*/ 406 h 406"/>
                  <a:gd name="T12" fmla="*/ 111 w 388"/>
                  <a:gd name="T13" fmla="*/ 393 h 406"/>
                  <a:gd name="T14" fmla="*/ 116 w 388"/>
                  <a:gd name="T15" fmla="*/ 342 h 406"/>
                  <a:gd name="T16" fmla="*/ 36 w 388"/>
                  <a:gd name="T17" fmla="*/ 149 h 406"/>
                  <a:gd name="T18" fmla="*/ 0 w 388"/>
                  <a:gd name="T19" fmla="*/ 119 h 406"/>
                  <a:gd name="T20" fmla="*/ 41 w 388"/>
                  <a:gd name="T21" fmla="*/ 59 h 406"/>
                  <a:gd name="T22" fmla="*/ 123 w 388"/>
                  <a:gd name="T23" fmla="*/ 197 h 406"/>
                  <a:gd name="T24" fmla="*/ 107 w 388"/>
                  <a:gd name="T25" fmla="*/ 161 h 406"/>
                  <a:gd name="T26" fmla="*/ 126 w 388"/>
                  <a:gd name="T27" fmla="*/ 121 h 406"/>
                  <a:gd name="T28" fmla="*/ 173 w 388"/>
                  <a:gd name="T29" fmla="*/ 105 h 406"/>
                  <a:gd name="T30" fmla="*/ 173 w 388"/>
                  <a:gd name="T31" fmla="*/ 88 h 406"/>
                  <a:gd name="T32" fmla="*/ 200 w 388"/>
                  <a:gd name="T33" fmla="*/ 88 h 406"/>
                  <a:gd name="T34" fmla="*/ 200 w 388"/>
                  <a:gd name="T35" fmla="*/ 104 h 406"/>
                  <a:gd name="T36" fmla="*/ 244 w 388"/>
                  <a:gd name="T37" fmla="*/ 120 h 406"/>
                  <a:gd name="T38" fmla="*/ 262 w 388"/>
                  <a:gd name="T39" fmla="*/ 161 h 406"/>
                  <a:gd name="T40" fmla="*/ 217 w 388"/>
                  <a:gd name="T41" fmla="*/ 161 h 406"/>
                  <a:gd name="T42" fmla="*/ 211 w 388"/>
                  <a:gd name="T43" fmla="*/ 144 h 406"/>
                  <a:gd name="T44" fmla="*/ 160 w 388"/>
                  <a:gd name="T45" fmla="*/ 142 h 406"/>
                  <a:gd name="T46" fmla="*/ 159 w 388"/>
                  <a:gd name="T47" fmla="*/ 165 h 406"/>
                  <a:gd name="T48" fmla="*/ 213 w 388"/>
                  <a:gd name="T49" fmla="*/ 181 h 406"/>
                  <a:gd name="T50" fmla="*/ 250 w 388"/>
                  <a:gd name="T51" fmla="*/ 200 h 406"/>
                  <a:gd name="T52" fmla="*/ 265 w 388"/>
                  <a:gd name="T53" fmla="*/ 237 h 406"/>
                  <a:gd name="T54" fmla="*/ 248 w 388"/>
                  <a:gd name="T55" fmla="*/ 279 h 406"/>
                  <a:gd name="T56" fmla="*/ 198 w 388"/>
                  <a:gd name="T57" fmla="*/ 296 h 406"/>
                  <a:gd name="T58" fmla="*/ 198 w 388"/>
                  <a:gd name="T59" fmla="*/ 318 h 406"/>
                  <a:gd name="T60" fmla="*/ 172 w 388"/>
                  <a:gd name="T61" fmla="*/ 318 h 406"/>
                  <a:gd name="T62" fmla="*/ 172 w 388"/>
                  <a:gd name="T63" fmla="*/ 296 h 406"/>
                  <a:gd name="T64" fmla="*/ 123 w 388"/>
                  <a:gd name="T65" fmla="*/ 279 h 406"/>
                  <a:gd name="T66" fmla="*/ 105 w 388"/>
                  <a:gd name="T67" fmla="*/ 233 h 406"/>
                  <a:gd name="T68" fmla="*/ 152 w 388"/>
                  <a:gd name="T69" fmla="*/ 233 h 406"/>
                  <a:gd name="T70" fmla="*/ 158 w 388"/>
                  <a:gd name="T71" fmla="*/ 254 h 406"/>
                  <a:gd name="T72" fmla="*/ 212 w 388"/>
                  <a:gd name="T73" fmla="*/ 256 h 406"/>
                  <a:gd name="T74" fmla="*/ 213 w 388"/>
                  <a:gd name="T75" fmla="*/ 231 h 406"/>
                  <a:gd name="T76" fmla="*/ 123 w 388"/>
                  <a:gd name="T77" fmla="*/ 197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8" h="406">
                    <a:moveTo>
                      <a:pt x="41" y="59"/>
                    </a:moveTo>
                    <a:cubicBezTo>
                      <a:pt x="78" y="22"/>
                      <a:pt x="129" y="0"/>
                      <a:pt x="185" y="0"/>
                    </a:cubicBezTo>
                    <a:cubicBezTo>
                      <a:pt x="241" y="0"/>
                      <a:pt x="292" y="22"/>
                      <a:pt x="329" y="59"/>
                    </a:cubicBezTo>
                    <a:cubicBezTo>
                      <a:pt x="366" y="96"/>
                      <a:pt x="388" y="147"/>
                      <a:pt x="388" y="203"/>
                    </a:cubicBezTo>
                    <a:cubicBezTo>
                      <a:pt x="388" y="259"/>
                      <a:pt x="366" y="310"/>
                      <a:pt x="329" y="347"/>
                    </a:cubicBezTo>
                    <a:cubicBezTo>
                      <a:pt x="292" y="384"/>
                      <a:pt x="241" y="406"/>
                      <a:pt x="185" y="406"/>
                    </a:cubicBezTo>
                    <a:cubicBezTo>
                      <a:pt x="159" y="406"/>
                      <a:pt x="134" y="401"/>
                      <a:pt x="111" y="393"/>
                    </a:cubicBezTo>
                    <a:cubicBezTo>
                      <a:pt x="114" y="376"/>
                      <a:pt x="116" y="359"/>
                      <a:pt x="116" y="342"/>
                    </a:cubicBezTo>
                    <a:cubicBezTo>
                      <a:pt x="116" y="270"/>
                      <a:pt x="87" y="200"/>
                      <a:pt x="36" y="149"/>
                    </a:cubicBezTo>
                    <a:cubicBezTo>
                      <a:pt x="25" y="138"/>
                      <a:pt x="13" y="128"/>
                      <a:pt x="0" y="119"/>
                    </a:cubicBezTo>
                    <a:cubicBezTo>
                      <a:pt x="10" y="96"/>
                      <a:pt x="24" y="76"/>
                      <a:pt x="41" y="59"/>
                    </a:cubicBezTo>
                    <a:close/>
                    <a:moveTo>
                      <a:pt x="123" y="197"/>
                    </a:moveTo>
                    <a:cubicBezTo>
                      <a:pt x="112" y="188"/>
                      <a:pt x="107" y="176"/>
                      <a:pt x="107" y="161"/>
                    </a:cubicBezTo>
                    <a:cubicBezTo>
                      <a:pt x="107" y="144"/>
                      <a:pt x="113" y="131"/>
                      <a:pt x="126" y="121"/>
                    </a:cubicBezTo>
                    <a:cubicBezTo>
                      <a:pt x="138" y="111"/>
                      <a:pt x="152" y="105"/>
                      <a:pt x="173" y="105"/>
                    </a:cubicBezTo>
                    <a:cubicBezTo>
                      <a:pt x="173" y="88"/>
                      <a:pt x="173" y="88"/>
                      <a:pt x="173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104"/>
                      <a:pt x="200" y="104"/>
                      <a:pt x="200" y="104"/>
                    </a:cubicBezTo>
                    <a:cubicBezTo>
                      <a:pt x="220" y="105"/>
                      <a:pt x="233" y="110"/>
                      <a:pt x="244" y="120"/>
                    </a:cubicBezTo>
                    <a:cubicBezTo>
                      <a:pt x="255" y="130"/>
                      <a:pt x="261" y="143"/>
                      <a:pt x="262" y="161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16" y="154"/>
                      <a:pt x="214" y="148"/>
                      <a:pt x="211" y="144"/>
                    </a:cubicBezTo>
                    <a:cubicBezTo>
                      <a:pt x="203" y="135"/>
                      <a:pt x="168" y="135"/>
                      <a:pt x="160" y="142"/>
                    </a:cubicBezTo>
                    <a:cubicBezTo>
                      <a:pt x="152" y="147"/>
                      <a:pt x="152" y="160"/>
                      <a:pt x="159" y="165"/>
                    </a:cubicBezTo>
                    <a:cubicBezTo>
                      <a:pt x="168" y="172"/>
                      <a:pt x="200" y="177"/>
                      <a:pt x="213" y="181"/>
                    </a:cubicBezTo>
                    <a:cubicBezTo>
                      <a:pt x="229" y="186"/>
                      <a:pt x="242" y="193"/>
                      <a:pt x="250" y="200"/>
                    </a:cubicBezTo>
                    <a:cubicBezTo>
                      <a:pt x="260" y="209"/>
                      <a:pt x="265" y="221"/>
                      <a:pt x="265" y="237"/>
                    </a:cubicBezTo>
                    <a:cubicBezTo>
                      <a:pt x="265" y="256"/>
                      <a:pt x="260" y="270"/>
                      <a:pt x="248" y="279"/>
                    </a:cubicBezTo>
                    <a:cubicBezTo>
                      <a:pt x="236" y="289"/>
                      <a:pt x="222" y="295"/>
                      <a:pt x="198" y="296"/>
                    </a:cubicBezTo>
                    <a:cubicBezTo>
                      <a:pt x="198" y="318"/>
                      <a:pt x="198" y="318"/>
                      <a:pt x="198" y="318"/>
                    </a:cubicBezTo>
                    <a:cubicBezTo>
                      <a:pt x="172" y="318"/>
                      <a:pt x="172" y="318"/>
                      <a:pt x="172" y="318"/>
                    </a:cubicBezTo>
                    <a:cubicBezTo>
                      <a:pt x="172" y="296"/>
                      <a:pt x="172" y="296"/>
                      <a:pt x="172" y="296"/>
                    </a:cubicBezTo>
                    <a:cubicBezTo>
                      <a:pt x="150" y="295"/>
                      <a:pt x="136" y="290"/>
                      <a:pt x="123" y="279"/>
                    </a:cubicBezTo>
                    <a:cubicBezTo>
                      <a:pt x="111" y="268"/>
                      <a:pt x="105" y="252"/>
                      <a:pt x="105" y="233"/>
                    </a:cubicBezTo>
                    <a:cubicBezTo>
                      <a:pt x="152" y="233"/>
                      <a:pt x="152" y="233"/>
                      <a:pt x="152" y="233"/>
                    </a:cubicBezTo>
                    <a:cubicBezTo>
                      <a:pt x="153" y="243"/>
                      <a:pt x="155" y="250"/>
                      <a:pt x="158" y="254"/>
                    </a:cubicBezTo>
                    <a:cubicBezTo>
                      <a:pt x="167" y="265"/>
                      <a:pt x="203" y="263"/>
                      <a:pt x="212" y="256"/>
                    </a:cubicBezTo>
                    <a:cubicBezTo>
                      <a:pt x="220" y="251"/>
                      <a:pt x="221" y="237"/>
                      <a:pt x="213" y="231"/>
                    </a:cubicBezTo>
                    <a:cubicBezTo>
                      <a:pt x="195" y="216"/>
                      <a:pt x="150" y="220"/>
                      <a:pt x="123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38"/>
              <p:cNvSpPr>
                <a:spLocks noEditPoints="1"/>
              </p:cNvSpPr>
              <p:nvPr/>
            </p:nvSpPr>
            <p:spPr bwMode="auto">
              <a:xfrm>
                <a:off x="7903081" y="1114915"/>
                <a:ext cx="406328" cy="405962"/>
              </a:xfrm>
              <a:custGeom>
                <a:avLst/>
                <a:gdLst>
                  <a:gd name="T0" fmla="*/ 235 w 470"/>
                  <a:gd name="T1" fmla="*/ 57 h 470"/>
                  <a:gd name="T2" fmla="*/ 109 w 470"/>
                  <a:gd name="T3" fmla="*/ 109 h 470"/>
                  <a:gd name="T4" fmla="*/ 57 w 470"/>
                  <a:gd name="T5" fmla="*/ 235 h 470"/>
                  <a:gd name="T6" fmla="*/ 109 w 470"/>
                  <a:gd name="T7" fmla="*/ 361 h 470"/>
                  <a:gd name="T8" fmla="*/ 235 w 470"/>
                  <a:gd name="T9" fmla="*/ 413 h 470"/>
                  <a:gd name="T10" fmla="*/ 361 w 470"/>
                  <a:gd name="T11" fmla="*/ 361 h 470"/>
                  <a:gd name="T12" fmla="*/ 413 w 470"/>
                  <a:gd name="T13" fmla="*/ 235 h 470"/>
                  <a:gd name="T14" fmla="*/ 361 w 470"/>
                  <a:gd name="T15" fmla="*/ 109 h 470"/>
                  <a:gd name="T16" fmla="*/ 235 w 470"/>
                  <a:gd name="T17" fmla="*/ 57 h 470"/>
                  <a:gd name="T18" fmla="*/ 170 w 470"/>
                  <a:gd name="T19" fmla="*/ 228 h 470"/>
                  <a:gd name="T20" fmla="*/ 154 w 470"/>
                  <a:gd name="T21" fmla="*/ 191 h 470"/>
                  <a:gd name="T22" fmla="*/ 173 w 470"/>
                  <a:gd name="T23" fmla="*/ 149 h 470"/>
                  <a:gd name="T24" fmla="*/ 222 w 470"/>
                  <a:gd name="T25" fmla="*/ 132 h 470"/>
                  <a:gd name="T26" fmla="*/ 222 w 470"/>
                  <a:gd name="T27" fmla="*/ 114 h 470"/>
                  <a:gd name="T28" fmla="*/ 251 w 470"/>
                  <a:gd name="T29" fmla="*/ 114 h 470"/>
                  <a:gd name="T30" fmla="*/ 251 w 470"/>
                  <a:gd name="T31" fmla="*/ 132 h 470"/>
                  <a:gd name="T32" fmla="*/ 296 w 470"/>
                  <a:gd name="T33" fmla="*/ 148 h 470"/>
                  <a:gd name="T34" fmla="*/ 314 w 470"/>
                  <a:gd name="T35" fmla="*/ 190 h 470"/>
                  <a:gd name="T36" fmla="*/ 267 w 470"/>
                  <a:gd name="T37" fmla="*/ 190 h 470"/>
                  <a:gd name="T38" fmla="*/ 262 w 470"/>
                  <a:gd name="T39" fmla="*/ 173 h 470"/>
                  <a:gd name="T40" fmla="*/ 208 w 470"/>
                  <a:gd name="T41" fmla="*/ 171 h 470"/>
                  <a:gd name="T42" fmla="*/ 208 w 470"/>
                  <a:gd name="T43" fmla="*/ 196 h 470"/>
                  <a:gd name="T44" fmla="*/ 264 w 470"/>
                  <a:gd name="T45" fmla="*/ 212 h 470"/>
                  <a:gd name="T46" fmla="*/ 302 w 470"/>
                  <a:gd name="T47" fmla="*/ 231 h 470"/>
                  <a:gd name="T48" fmla="*/ 318 w 470"/>
                  <a:gd name="T49" fmla="*/ 271 h 470"/>
                  <a:gd name="T50" fmla="*/ 300 w 470"/>
                  <a:gd name="T51" fmla="*/ 314 h 470"/>
                  <a:gd name="T52" fmla="*/ 248 w 470"/>
                  <a:gd name="T53" fmla="*/ 333 h 470"/>
                  <a:gd name="T54" fmla="*/ 248 w 470"/>
                  <a:gd name="T55" fmla="*/ 355 h 470"/>
                  <a:gd name="T56" fmla="*/ 219 w 470"/>
                  <a:gd name="T57" fmla="*/ 355 h 470"/>
                  <a:gd name="T58" fmla="*/ 219 w 470"/>
                  <a:gd name="T59" fmla="*/ 333 h 470"/>
                  <a:gd name="T60" fmla="*/ 171 w 470"/>
                  <a:gd name="T61" fmla="*/ 313 h 470"/>
                  <a:gd name="T62" fmla="*/ 151 w 470"/>
                  <a:gd name="T63" fmla="*/ 266 h 470"/>
                  <a:gd name="T64" fmla="*/ 201 w 470"/>
                  <a:gd name="T65" fmla="*/ 266 h 470"/>
                  <a:gd name="T66" fmla="*/ 207 w 470"/>
                  <a:gd name="T67" fmla="*/ 288 h 470"/>
                  <a:gd name="T68" fmla="*/ 263 w 470"/>
                  <a:gd name="T69" fmla="*/ 290 h 470"/>
                  <a:gd name="T70" fmla="*/ 264 w 470"/>
                  <a:gd name="T71" fmla="*/ 264 h 470"/>
                  <a:gd name="T72" fmla="*/ 170 w 470"/>
                  <a:gd name="T73" fmla="*/ 228 h 470"/>
                  <a:gd name="T74" fmla="*/ 69 w 470"/>
                  <a:gd name="T75" fmla="*/ 69 h 470"/>
                  <a:gd name="T76" fmla="*/ 235 w 470"/>
                  <a:gd name="T77" fmla="*/ 0 h 470"/>
                  <a:gd name="T78" fmla="*/ 401 w 470"/>
                  <a:gd name="T79" fmla="*/ 69 h 470"/>
                  <a:gd name="T80" fmla="*/ 470 w 470"/>
                  <a:gd name="T81" fmla="*/ 235 h 470"/>
                  <a:gd name="T82" fmla="*/ 401 w 470"/>
                  <a:gd name="T83" fmla="*/ 401 h 470"/>
                  <a:gd name="T84" fmla="*/ 235 w 470"/>
                  <a:gd name="T85" fmla="*/ 470 h 470"/>
                  <a:gd name="T86" fmla="*/ 69 w 470"/>
                  <a:gd name="T87" fmla="*/ 401 h 470"/>
                  <a:gd name="T88" fmla="*/ 0 w 470"/>
                  <a:gd name="T89" fmla="*/ 235 h 470"/>
                  <a:gd name="T90" fmla="*/ 69 w 470"/>
                  <a:gd name="T91" fmla="*/ 69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0" h="470">
                    <a:moveTo>
                      <a:pt x="235" y="57"/>
                    </a:moveTo>
                    <a:cubicBezTo>
                      <a:pt x="186" y="57"/>
                      <a:pt x="141" y="77"/>
                      <a:pt x="109" y="109"/>
                    </a:cubicBezTo>
                    <a:cubicBezTo>
                      <a:pt x="77" y="141"/>
                      <a:pt x="57" y="186"/>
                      <a:pt x="57" y="235"/>
                    </a:cubicBezTo>
                    <a:cubicBezTo>
                      <a:pt x="57" y="284"/>
                      <a:pt x="77" y="328"/>
                      <a:pt x="109" y="361"/>
                    </a:cubicBezTo>
                    <a:cubicBezTo>
                      <a:pt x="141" y="393"/>
                      <a:pt x="186" y="413"/>
                      <a:pt x="235" y="413"/>
                    </a:cubicBezTo>
                    <a:cubicBezTo>
                      <a:pt x="284" y="413"/>
                      <a:pt x="328" y="393"/>
                      <a:pt x="361" y="361"/>
                    </a:cubicBezTo>
                    <a:cubicBezTo>
                      <a:pt x="393" y="328"/>
                      <a:pt x="413" y="284"/>
                      <a:pt x="413" y="235"/>
                    </a:cubicBezTo>
                    <a:cubicBezTo>
                      <a:pt x="413" y="186"/>
                      <a:pt x="393" y="141"/>
                      <a:pt x="361" y="109"/>
                    </a:cubicBezTo>
                    <a:cubicBezTo>
                      <a:pt x="328" y="77"/>
                      <a:pt x="284" y="57"/>
                      <a:pt x="235" y="57"/>
                    </a:cubicBezTo>
                    <a:close/>
                    <a:moveTo>
                      <a:pt x="170" y="228"/>
                    </a:moveTo>
                    <a:cubicBezTo>
                      <a:pt x="159" y="219"/>
                      <a:pt x="154" y="207"/>
                      <a:pt x="154" y="191"/>
                    </a:cubicBezTo>
                    <a:cubicBezTo>
                      <a:pt x="154" y="174"/>
                      <a:pt x="160" y="160"/>
                      <a:pt x="173" y="149"/>
                    </a:cubicBezTo>
                    <a:cubicBezTo>
                      <a:pt x="186" y="139"/>
                      <a:pt x="200" y="133"/>
                      <a:pt x="222" y="132"/>
                    </a:cubicBezTo>
                    <a:cubicBezTo>
                      <a:pt x="222" y="114"/>
                      <a:pt x="222" y="114"/>
                      <a:pt x="222" y="114"/>
                    </a:cubicBezTo>
                    <a:cubicBezTo>
                      <a:pt x="251" y="114"/>
                      <a:pt x="251" y="114"/>
                      <a:pt x="251" y="114"/>
                    </a:cubicBezTo>
                    <a:cubicBezTo>
                      <a:pt x="251" y="132"/>
                      <a:pt x="251" y="132"/>
                      <a:pt x="251" y="132"/>
                    </a:cubicBezTo>
                    <a:cubicBezTo>
                      <a:pt x="272" y="133"/>
                      <a:pt x="284" y="138"/>
                      <a:pt x="296" y="148"/>
                    </a:cubicBezTo>
                    <a:cubicBezTo>
                      <a:pt x="308" y="158"/>
                      <a:pt x="313" y="172"/>
                      <a:pt x="314" y="190"/>
                    </a:cubicBezTo>
                    <a:cubicBezTo>
                      <a:pt x="267" y="190"/>
                      <a:pt x="267" y="190"/>
                      <a:pt x="267" y="190"/>
                    </a:cubicBezTo>
                    <a:cubicBezTo>
                      <a:pt x="266" y="182"/>
                      <a:pt x="265" y="177"/>
                      <a:pt x="262" y="173"/>
                    </a:cubicBezTo>
                    <a:cubicBezTo>
                      <a:pt x="254" y="164"/>
                      <a:pt x="218" y="164"/>
                      <a:pt x="208" y="171"/>
                    </a:cubicBezTo>
                    <a:cubicBezTo>
                      <a:pt x="201" y="177"/>
                      <a:pt x="200" y="190"/>
                      <a:pt x="208" y="196"/>
                    </a:cubicBezTo>
                    <a:cubicBezTo>
                      <a:pt x="217" y="203"/>
                      <a:pt x="250" y="208"/>
                      <a:pt x="264" y="212"/>
                    </a:cubicBezTo>
                    <a:cubicBezTo>
                      <a:pt x="281" y="218"/>
                      <a:pt x="294" y="224"/>
                      <a:pt x="302" y="231"/>
                    </a:cubicBezTo>
                    <a:cubicBezTo>
                      <a:pt x="313" y="241"/>
                      <a:pt x="318" y="254"/>
                      <a:pt x="318" y="271"/>
                    </a:cubicBezTo>
                    <a:cubicBezTo>
                      <a:pt x="319" y="290"/>
                      <a:pt x="312" y="304"/>
                      <a:pt x="300" y="314"/>
                    </a:cubicBezTo>
                    <a:cubicBezTo>
                      <a:pt x="288" y="325"/>
                      <a:pt x="272" y="332"/>
                      <a:pt x="248" y="333"/>
                    </a:cubicBezTo>
                    <a:cubicBezTo>
                      <a:pt x="248" y="355"/>
                      <a:pt x="248" y="355"/>
                      <a:pt x="248" y="355"/>
                    </a:cubicBezTo>
                    <a:cubicBezTo>
                      <a:pt x="219" y="355"/>
                      <a:pt x="219" y="355"/>
                      <a:pt x="219" y="355"/>
                    </a:cubicBezTo>
                    <a:cubicBezTo>
                      <a:pt x="219" y="333"/>
                      <a:pt x="219" y="333"/>
                      <a:pt x="219" y="333"/>
                    </a:cubicBezTo>
                    <a:cubicBezTo>
                      <a:pt x="196" y="333"/>
                      <a:pt x="183" y="325"/>
                      <a:pt x="171" y="313"/>
                    </a:cubicBezTo>
                    <a:cubicBezTo>
                      <a:pt x="158" y="302"/>
                      <a:pt x="151" y="286"/>
                      <a:pt x="151" y="266"/>
                    </a:cubicBezTo>
                    <a:cubicBezTo>
                      <a:pt x="201" y="266"/>
                      <a:pt x="201" y="266"/>
                      <a:pt x="201" y="266"/>
                    </a:cubicBezTo>
                    <a:cubicBezTo>
                      <a:pt x="202" y="276"/>
                      <a:pt x="204" y="283"/>
                      <a:pt x="207" y="288"/>
                    </a:cubicBezTo>
                    <a:cubicBezTo>
                      <a:pt x="216" y="299"/>
                      <a:pt x="254" y="297"/>
                      <a:pt x="263" y="290"/>
                    </a:cubicBezTo>
                    <a:cubicBezTo>
                      <a:pt x="272" y="284"/>
                      <a:pt x="272" y="271"/>
                      <a:pt x="264" y="264"/>
                    </a:cubicBezTo>
                    <a:cubicBezTo>
                      <a:pt x="245" y="249"/>
                      <a:pt x="198" y="252"/>
                      <a:pt x="170" y="228"/>
                    </a:cubicBezTo>
                    <a:close/>
                    <a:moveTo>
                      <a:pt x="69" y="69"/>
                    </a:moveTo>
                    <a:cubicBezTo>
                      <a:pt x="111" y="26"/>
                      <a:pt x="170" y="0"/>
                      <a:pt x="235" y="0"/>
                    </a:cubicBezTo>
                    <a:cubicBezTo>
                      <a:pt x="300" y="0"/>
                      <a:pt x="359" y="26"/>
                      <a:pt x="401" y="69"/>
                    </a:cubicBezTo>
                    <a:cubicBezTo>
                      <a:pt x="444" y="111"/>
                      <a:pt x="470" y="170"/>
                      <a:pt x="470" y="235"/>
                    </a:cubicBezTo>
                    <a:cubicBezTo>
                      <a:pt x="470" y="300"/>
                      <a:pt x="444" y="359"/>
                      <a:pt x="401" y="401"/>
                    </a:cubicBezTo>
                    <a:cubicBezTo>
                      <a:pt x="359" y="444"/>
                      <a:pt x="300" y="470"/>
                      <a:pt x="235" y="470"/>
                    </a:cubicBezTo>
                    <a:cubicBezTo>
                      <a:pt x="170" y="470"/>
                      <a:pt x="111" y="444"/>
                      <a:pt x="69" y="401"/>
                    </a:cubicBezTo>
                    <a:cubicBezTo>
                      <a:pt x="26" y="359"/>
                      <a:pt x="0" y="300"/>
                      <a:pt x="0" y="235"/>
                    </a:cubicBezTo>
                    <a:cubicBezTo>
                      <a:pt x="0" y="170"/>
                      <a:pt x="26" y="111"/>
                      <a:pt x="6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5" name="组合 126"/>
            <p:cNvGrpSpPr/>
            <p:nvPr/>
          </p:nvGrpSpPr>
          <p:grpSpPr>
            <a:xfrm>
              <a:off x="7285007" y="5266047"/>
              <a:ext cx="303233" cy="297959"/>
              <a:chOff x="5037571" y="856343"/>
              <a:chExt cx="715006" cy="702571"/>
            </a:xfrm>
            <a:solidFill>
              <a:srgbClr val="FFB850"/>
            </a:solidFill>
          </p:grpSpPr>
          <p:sp>
            <p:nvSpPr>
              <p:cNvPr id="36" name="Freeform 39"/>
              <p:cNvSpPr>
                <a:spLocks/>
              </p:cNvSpPr>
              <p:nvPr/>
            </p:nvSpPr>
            <p:spPr bwMode="auto">
              <a:xfrm>
                <a:off x="5468769" y="856343"/>
                <a:ext cx="244675" cy="244675"/>
              </a:xfrm>
              <a:custGeom>
                <a:avLst/>
                <a:gdLst>
                  <a:gd name="T0" fmla="*/ 19 w 283"/>
                  <a:gd name="T1" fmla="*/ 0 h 283"/>
                  <a:gd name="T2" fmla="*/ 264 w 283"/>
                  <a:gd name="T3" fmla="*/ 0 h 283"/>
                  <a:gd name="T4" fmla="*/ 276 w 283"/>
                  <a:gd name="T5" fmla="*/ 4 h 283"/>
                  <a:gd name="T6" fmla="*/ 224 w 283"/>
                  <a:gd name="T7" fmla="*/ 38 h 283"/>
                  <a:gd name="T8" fmla="*/ 97 w 283"/>
                  <a:gd name="T9" fmla="*/ 38 h 283"/>
                  <a:gd name="T10" fmla="*/ 90 w 283"/>
                  <a:gd name="T11" fmla="*/ 38 h 283"/>
                  <a:gd name="T12" fmla="*/ 38 w 283"/>
                  <a:gd name="T13" fmla="*/ 38 h 283"/>
                  <a:gd name="T14" fmla="*/ 38 w 283"/>
                  <a:gd name="T15" fmla="*/ 245 h 283"/>
                  <a:gd name="T16" fmla="*/ 103 w 283"/>
                  <a:gd name="T17" fmla="*/ 245 h 283"/>
                  <a:gd name="T18" fmla="*/ 127 w 283"/>
                  <a:gd name="T19" fmla="*/ 245 h 283"/>
                  <a:gd name="T20" fmla="*/ 245 w 283"/>
                  <a:gd name="T21" fmla="*/ 245 h 283"/>
                  <a:gd name="T22" fmla="*/ 245 w 283"/>
                  <a:gd name="T23" fmla="*/ 152 h 283"/>
                  <a:gd name="T24" fmla="*/ 283 w 283"/>
                  <a:gd name="T25" fmla="*/ 115 h 283"/>
                  <a:gd name="T26" fmla="*/ 283 w 283"/>
                  <a:gd name="T27" fmla="*/ 264 h 283"/>
                  <a:gd name="T28" fmla="*/ 264 w 283"/>
                  <a:gd name="T29" fmla="*/ 283 h 283"/>
                  <a:gd name="T30" fmla="*/ 19 w 283"/>
                  <a:gd name="T31" fmla="*/ 283 h 283"/>
                  <a:gd name="T32" fmla="*/ 0 w 283"/>
                  <a:gd name="T33" fmla="*/ 264 h 283"/>
                  <a:gd name="T34" fmla="*/ 0 w 283"/>
                  <a:gd name="T35" fmla="*/ 19 h 283"/>
                  <a:gd name="T36" fmla="*/ 19 w 283"/>
                  <a:gd name="T37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3" h="283">
                    <a:moveTo>
                      <a:pt x="19" y="0"/>
                    </a:moveTo>
                    <a:cubicBezTo>
                      <a:pt x="264" y="0"/>
                      <a:pt x="264" y="0"/>
                      <a:pt x="264" y="0"/>
                    </a:cubicBezTo>
                    <a:cubicBezTo>
                      <a:pt x="269" y="0"/>
                      <a:pt x="273" y="2"/>
                      <a:pt x="276" y="4"/>
                    </a:cubicBezTo>
                    <a:cubicBezTo>
                      <a:pt x="259" y="16"/>
                      <a:pt x="242" y="27"/>
                      <a:pt x="224" y="38"/>
                    </a:cubicBezTo>
                    <a:cubicBezTo>
                      <a:pt x="97" y="38"/>
                      <a:pt x="97" y="38"/>
                      <a:pt x="97" y="38"/>
                    </a:cubicBezTo>
                    <a:cubicBezTo>
                      <a:pt x="95" y="38"/>
                      <a:pt x="92" y="38"/>
                      <a:pt x="90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245"/>
                      <a:pt x="38" y="245"/>
                      <a:pt x="38" y="245"/>
                    </a:cubicBezTo>
                    <a:cubicBezTo>
                      <a:pt x="103" y="245"/>
                      <a:pt x="103" y="245"/>
                      <a:pt x="103" y="245"/>
                    </a:cubicBezTo>
                    <a:cubicBezTo>
                      <a:pt x="111" y="247"/>
                      <a:pt x="119" y="247"/>
                      <a:pt x="127" y="245"/>
                    </a:cubicBezTo>
                    <a:cubicBezTo>
                      <a:pt x="245" y="245"/>
                      <a:pt x="245" y="245"/>
                      <a:pt x="245" y="245"/>
                    </a:cubicBezTo>
                    <a:cubicBezTo>
                      <a:pt x="245" y="152"/>
                      <a:pt x="245" y="152"/>
                      <a:pt x="245" y="152"/>
                    </a:cubicBezTo>
                    <a:cubicBezTo>
                      <a:pt x="258" y="140"/>
                      <a:pt x="270" y="128"/>
                      <a:pt x="283" y="115"/>
                    </a:cubicBezTo>
                    <a:cubicBezTo>
                      <a:pt x="283" y="264"/>
                      <a:pt x="283" y="264"/>
                      <a:pt x="283" y="264"/>
                    </a:cubicBezTo>
                    <a:cubicBezTo>
                      <a:pt x="283" y="274"/>
                      <a:pt x="275" y="283"/>
                      <a:pt x="264" y="283"/>
                    </a:cubicBezTo>
                    <a:cubicBezTo>
                      <a:pt x="19" y="283"/>
                      <a:pt x="19" y="283"/>
                      <a:pt x="19" y="283"/>
                    </a:cubicBezTo>
                    <a:cubicBezTo>
                      <a:pt x="9" y="283"/>
                      <a:pt x="0" y="274"/>
                      <a:pt x="0" y="26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Freeform 40"/>
              <p:cNvSpPr>
                <a:spLocks noEditPoints="1"/>
              </p:cNvSpPr>
              <p:nvPr/>
            </p:nvSpPr>
            <p:spPr bwMode="auto">
              <a:xfrm>
                <a:off x="5037571" y="889259"/>
                <a:ext cx="423518" cy="669655"/>
              </a:xfrm>
              <a:custGeom>
                <a:avLst/>
                <a:gdLst>
                  <a:gd name="T0" fmla="*/ 253 w 490"/>
                  <a:gd name="T1" fmla="*/ 737 h 775"/>
                  <a:gd name="T2" fmla="*/ 211 w 490"/>
                  <a:gd name="T3" fmla="*/ 775 h 775"/>
                  <a:gd name="T4" fmla="*/ 175 w 490"/>
                  <a:gd name="T5" fmla="*/ 762 h 775"/>
                  <a:gd name="T6" fmla="*/ 161 w 490"/>
                  <a:gd name="T7" fmla="*/ 762 h 775"/>
                  <a:gd name="T8" fmla="*/ 125 w 490"/>
                  <a:gd name="T9" fmla="*/ 775 h 775"/>
                  <a:gd name="T10" fmla="*/ 84 w 490"/>
                  <a:gd name="T11" fmla="*/ 737 h 775"/>
                  <a:gd name="T12" fmla="*/ 76 w 490"/>
                  <a:gd name="T13" fmla="*/ 475 h 775"/>
                  <a:gd name="T14" fmla="*/ 65 w 490"/>
                  <a:gd name="T15" fmla="*/ 474 h 775"/>
                  <a:gd name="T16" fmla="*/ 21 w 490"/>
                  <a:gd name="T17" fmla="*/ 441 h 775"/>
                  <a:gd name="T18" fmla="*/ 19 w 490"/>
                  <a:gd name="T19" fmla="*/ 217 h 775"/>
                  <a:gd name="T20" fmla="*/ 48 w 490"/>
                  <a:gd name="T21" fmla="*/ 192 h 775"/>
                  <a:gd name="T22" fmla="*/ 121 w 490"/>
                  <a:gd name="T23" fmla="*/ 183 h 775"/>
                  <a:gd name="T24" fmla="*/ 132 w 490"/>
                  <a:gd name="T25" fmla="*/ 189 h 775"/>
                  <a:gd name="T26" fmla="*/ 168 w 490"/>
                  <a:gd name="T27" fmla="*/ 243 h 775"/>
                  <a:gd name="T28" fmla="*/ 204 w 490"/>
                  <a:gd name="T29" fmla="*/ 189 h 775"/>
                  <a:gd name="T30" fmla="*/ 216 w 490"/>
                  <a:gd name="T31" fmla="*/ 183 h 775"/>
                  <a:gd name="T32" fmla="*/ 257 w 490"/>
                  <a:gd name="T33" fmla="*/ 188 h 775"/>
                  <a:gd name="T34" fmla="*/ 293 w 490"/>
                  <a:gd name="T35" fmla="*/ 205 h 775"/>
                  <a:gd name="T36" fmla="*/ 331 w 490"/>
                  <a:gd name="T37" fmla="*/ 251 h 775"/>
                  <a:gd name="T38" fmla="*/ 339 w 490"/>
                  <a:gd name="T39" fmla="*/ 259 h 775"/>
                  <a:gd name="T40" fmla="*/ 355 w 490"/>
                  <a:gd name="T41" fmla="*/ 261 h 775"/>
                  <a:gd name="T42" fmla="*/ 362 w 490"/>
                  <a:gd name="T43" fmla="*/ 256 h 775"/>
                  <a:gd name="T44" fmla="*/ 406 w 490"/>
                  <a:gd name="T45" fmla="*/ 223 h 775"/>
                  <a:gd name="T46" fmla="*/ 452 w 490"/>
                  <a:gd name="T47" fmla="*/ 284 h 775"/>
                  <a:gd name="T48" fmla="*/ 405 w 490"/>
                  <a:gd name="T49" fmla="*/ 318 h 775"/>
                  <a:gd name="T50" fmla="*/ 357 w 490"/>
                  <a:gd name="T51" fmla="*/ 346 h 775"/>
                  <a:gd name="T52" fmla="*/ 321 w 490"/>
                  <a:gd name="T53" fmla="*/ 343 h 775"/>
                  <a:gd name="T54" fmla="*/ 275 w 490"/>
                  <a:gd name="T55" fmla="*/ 302 h 775"/>
                  <a:gd name="T56" fmla="*/ 265 w 490"/>
                  <a:gd name="T57" fmla="*/ 291 h 775"/>
                  <a:gd name="T58" fmla="*/ 253 w 490"/>
                  <a:gd name="T59" fmla="*/ 737 h 775"/>
                  <a:gd name="T60" fmla="*/ 170 w 490"/>
                  <a:gd name="T61" fmla="*/ 1 h 775"/>
                  <a:gd name="T62" fmla="*/ 236 w 490"/>
                  <a:gd name="T63" fmla="*/ 74 h 775"/>
                  <a:gd name="T64" fmla="*/ 167 w 490"/>
                  <a:gd name="T65" fmla="*/ 159 h 775"/>
                  <a:gd name="T66" fmla="*/ 100 w 490"/>
                  <a:gd name="T67" fmla="*/ 71 h 775"/>
                  <a:gd name="T68" fmla="*/ 170 w 490"/>
                  <a:gd name="T69" fmla="*/ 1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0" h="775">
                    <a:moveTo>
                      <a:pt x="253" y="737"/>
                    </a:moveTo>
                    <a:cubicBezTo>
                      <a:pt x="252" y="758"/>
                      <a:pt x="230" y="775"/>
                      <a:pt x="211" y="775"/>
                    </a:cubicBezTo>
                    <a:cubicBezTo>
                      <a:pt x="198" y="775"/>
                      <a:pt x="182" y="770"/>
                      <a:pt x="175" y="762"/>
                    </a:cubicBezTo>
                    <a:cubicBezTo>
                      <a:pt x="172" y="757"/>
                      <a:pt x="165" y="757"/>
                      <a:pt x="161" y="762"/>
                    </a:cubicBezTo>
                    <a:cubicBezTo>
                      <a:pt x="155" y="770"/>
                      <a:pt x="138" y="775"/>
                      <a:pt x="125" y="775"/>
                    </a:cubicBezTo>
                    <a:cubicBezTo>
                      <a:pt x="106" y="775"/>
                      <a:pt x="85" y="758"/>
                      <a:pt x="84" y="737"/>
                    </a:cubicBezTo>
                    <a:cubicBezTo>
                      <a:pt x="76" y="475"/>
                      <a:pt x="76" y="475"/>
                      <a:pt x="76" y="475"/>
                    </a:cubicBezTo>
                    <a:cubicBezTo>
                      <a:pt x="65" y="474"/>
                      <a:pt x="65" y="474"/>
                      <a:pt x="65" y="474"/>
                    </a:cubicBezTo>
                    <a:cubicBezTo>
                      <a:pt x="47" y="472"/>
                      <a:pt x="24" y="459"/>
                      <a:pt x="21" y="441"/>
                    </a:cubicBezTo>
                    <a:cubicBezTo>
                      <a:pt x="0" y="331"/>
                      <a:pt x="4" y="332"/>
                      <a:pt x="19" y="217"/>
                    </a:cubicBezTo>
                    <a:cubicBezTo>
                      <a:pt x="21" y="209"/>
                      <a:pt x="31" y="194"/>
                      <a:pt x="48" y="192"/>
                    </a:cubicBezTo>
                    <a:cubicBezTo>
                      <a:pt x="121" y="183"/>
                      <a:pt x="121" y="183"/>
                      <a:pt x="121" y="183"/>
                    </a:cubicBezTo>
                    <a:cubicBezTo>
                      <a:pt x="125" y="183"/>
                      <a:pt x="130" y="185"/>
                      <a:pt x="132" y="189"/>
                    </a:cubicBezTo>
                    <a:cubicBezTo>
                      <a:pt x="168" y="243"/>
                      <a:pt x="168" y="243"/>
                      <a:pt x="168" y="243"/>
                    </a:cubicBezTo>
                    <a:cubicBezTo>
                      <a:pt x="204" y="189"/>
                      <a:pt x="204" y="189"/>
                      <a:pt x="204" y="189"/>
                    </a:cubicBezTo>
                    <a:cubicBezTo>
                      <a:pt x="207" y="185"/>
                      <a:pt x="211" y="183"/>
                      <a:pt x="216" y="183"/>
                    </a:cubicBezTo>
                    <a:cubicBezTo>
                      <a:pt x="257" y="188"/>
                      <a:pt x="257" y="188"/>
                      <a:pt x="257" y="188"/>
                    </a:cubicBezTo>
                    <a:cubicBezTo>
                      <a:pt x="278" y="191"/>
                      <a:pt x="285" y="196"/>
                      <a:pt x="293" y="205"/>
                    </a:cubicBezTo>
                    <a:cubicBezTo>
                      <a:pt x="307" y="223"/>
                      <a:pt x="320" y="239"/>
                      <a:pt x="331" y="251"/>
                    </a:cubicBezTo>
                    <a:cubicBezTo>
                      <a:pt x="334" y="254"/>
                      <a:pt x="336" y="257"/>
                      <a:pt x="339" y="259"/>
                    </a:cubicBezTo>
                    <a:cubicBezTo>
                      <a:pt x="343" y="264"/>
                      <a:pt x="350" y="264"/>
                      <a:pt x="355" y="261"/>
                    </a:cubicBezTo>
                    <a:cubicBezTo>
                      <a:pt x="357" y="259"/>
                      <a:pt x="360" y="258"/>
                      <a:pt x="362" y="256"/>
                    </a:cubicBezTo>
                    <a:cubicBezTo>
                      <a:pt x="373" y="248"/>
                      <a:pt x="393" y="233"/>
                      <a:pt x="406" y="223"/>
                    </a:cubicBezTo>
                    <a:cubicBezTo>
                      <a:pt x="442" y="195"/>
                      <a:pt x="490" y="255"/>
                      <a:pt x="452" y="284"/>
                    </a:cubicBezTo>
                    <a:cubicBezTo>
                      <a:pt x="438" y="294"/>
                      <a:pt x="418" y="310"/>
                      <a:pt x="405" y="318"/>
                    </a:cubicBezTo>
                    <a:cubicBezTo>
                      <a:pt x="386" y="332"/>
                      <a:pt x="369" y="342"/>
                      <a:pt x="357" y="346"/>
                    </a:cubicBezTo>
                    <a:cubicBezTo>
                      <a:pt x="346" y="351"/>
                      <a:pt x="332" y="351"/>
                      <a:pt x="321" y="343"/>
                    </a:cubicBezTo>
                    <a:cubicBezTo>
                      <a:pt x="305" y="333"/>
                      <a:pt x="291" y="320"/>
                      <a:pt x="275" y="302"/>
                    </a:cubicBezTo>
                    <a:cubicBezTo>
                      <a:pt x="272" y="299"/>
                      <a:pt x="269" y="295"/>
                      <a:pt x="265" y="291"/>
                    </a:cubicBezTo>
                    <a:cubicBezTo>
                      <a:pt x="253" y="737"/>
                      <a:pt x="253" y="737"/>
                      <a:pt x="253" y="737"/>
                    </a:cubicBezTo>
                    <a:close/>
                    <a:moveTo>
                      <a:pt x="170" y="1"/>
                    </a:moveTo>
                    <a:cubicBezTo>
                      <a:pt x="207" y="2"/>
                      <a:pt x="237" y="34"/>
                      <a:pt x="236" y="74"/>
                    </a:cubicBezTo>
                    <a:cubicBezTo>
                      <a:pt x="235" y="113"/>
                      <a:pt x="204" y="160"/>
                      <a:pt x="167" y="159"/>
                    </a:cubicBezTo>
                    <a:cubicBezTo>
                      <a:pt x="129" y="159"/>
                      <a:pt x="100" y="110"/>
                      <a:pt x="100" y="71"/>
                    </a:cubicBezTo>
                    <a:cubicBezTo>
                      <a:pt x="101" y="32"/>
                      <a:pt x="132" y="0"/>
                      <a:pt x="17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Freeform 41"/>
              <p:cNvSpPr>
                <a:spLocks/>
              </p:cNvSpPr>
              <p:nvPr/>
            </p:nvSpPr>
            <p:spPr bwMode="auto">
              <a:xfrm>
                <a:off x="5532772" y="870972"/>
                <a:ext cx="219805" cy="176283"/>
              </a:xfrm>
              <a:custGeom>
                <a:avLst/>
                <a:gdLst>
                  <a:gd name="T0" fmla="*/ 35 w 254"/>
                  <a:gd name="T1" fmla="*/ 62 h 204"/>
                  <a:gd name="T2" fmla="*/ 0 w 254"/>
                  <a:gd name="T3" fmla="*/ 66 h 204"/>
                  <a:gd name="T4" fmla="*/ 11 w 254"/>
                  <a:gd name="T5" fmla="*/ 171 h 204"/>
                  <a:gd name="T6" fmla="*/ 48 w 254"/>
                  <a:gd name="T7" fmla="*/ 195 h 204"/>
                  <a:gd name="T8" fmla="*/ 243 w 254"/>
                  <a:gd name="T9" fmla="*/ 20 h 204"/>
                  <a:gd name="T10" fmla="*/ 230 w 254"/>
                  <a:gd name="T11" fmla="*/ 7 h 204"/>
                  <a:gd name="T12" fmla="*/ 53 w 254"/>
                  <a:gd name="T13" fmla="*/ 116 h 204"/>
                  <a:gd name="T14" fmla="*/ 35 w 254"/>
                  <a:gd name="T15" fmla="*/ 6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204">
                    <a:moveTo>
                      <a:pt x="35" y="62"/>
                    </a:moveTo>
                    <a:cubicBezTo>
                      <a:pt x="31" y="48"/>
                      <a:pt x="0" y="51"/>
                      <a:pt x="0" y="66"/>
                    </a:cubicBezTo>
                    <a:cubicBezTo>
                      <a:pt x="0" y="113"/>
                      <a:pt x="4" y="130"/>
                      <a:pt x="11" y="171"/>
                    </a:cubicBezTo>
                    <a:cubicBezTo>
                      <a:pt x="14" y="186"/>
                      <a:pt x="36" y="204"/>
                      <a:pt x="48" y="195"/>
                    </a:cubicBezTo>
                    <a:cubicBezTo>
                      <a:pt x="133" y="135"/>
                      <a:pt x="169" y="92"/>
                      <a:pt x="243" y="20"/>
                    </a:cubicBezTo>
                    <a:cubicBezTo>
                      <a:pt x="254" y="9"/>
                      <a:pt x="240" y="0"/>
                      <a:pt x="230" y="7"/>
                    </a:cubicBezTo>
                    <a:cubicBezTo>
                      <a:pt x="158" y="56"/>
                      <a:pt x="123" y="73"/>
                      <a:pt x="53" y="116"/>
                    </a:cubicBezTo>
                    <a:cubicBezTo>
                      <a:pt x="42" y="95"/>
                      <a:pt x="40" y="80"/>
                      <a:pt x="3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7" name="圆角矩形 96"/>
            <p:cNvSpPr/>
            <p:nvPr/>
          </p:nvSpPr>
          <p:spPr>
            <a:xfrm>
              <a:off x="9029700" y="1708371"/>
              <a:ext cx="2252284" cy="4374038"/>
            </a:xfrm>
            <a:prstGeom prst="roundRect">
              <a:avLst>
                <a:gd name="adj" fmla="val 10535"/>
              </a:avLst>
            </a:prstGeom>
            <a:solidFill>
              <a:srgbClr val="F7F7F7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8" name="组合 79"/>
            <p:cNvGrpSpPr/>
            <p:nvPr/>
          </p:nvGrpSpPr>
          <p:grpSpPr>
            <a:xfrm>
              <a:off x="9029700" y="3818706"/>
              <a:ext cx="2252284" cy="853540"/>
              <a:chOff x="1947258" y="3466616"/>
              <a:chExt cx="2252284" cy="853540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1947258" y="3471751"/>
                <a:ext cx="2252284" cy="843078"/>
              </a:xfrm>
              <a:prstGeom prst="rect">
                <a:avLst/>
              </a:prstGeom>
              <a:solidFill>
                <a:srgbClr val="7C4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947258" y="3466616"/>
                <a:ext cx="2252284" cy="189695"/>
              </a:xfrm>
              <a:prstGeom prst="rect">
                <a:avLst/>
              </a:prstGeom>
              <a:gradFill>
                <a:gsLst>
                  <a:gs pos="65000">
                    <a:schemeClr val="tx1">
                      <a:alpha val="3000"/>
                    </a:scheme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947258" y="4130461"/>
                <a:ext cx="2252284" cy="189695"/>
              </a:xfrm>
              <a:prstGeom prst="rect">
                <a:avLst/>
              </a:prstGeom>
              <a:gradFill>
                <a:gsLst>
                  <a:gs pos="45000">
                    <a:schemeClr val="tx1">
                      <a:alpha val="3000"/>
                    </a:schemeClr>
                  </a:gs>
                  <a:gs pos="100000">
                    <a:schemeClr val="tx1">
                      <a:alpha val="20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2" name="组合 104"/>
            <p:cNvGrpSpPr/>
            <p:nvPr/>
          </p:nvGrpSpPr>
          <p:grpSpPr>
            <a:xfrm>
              <a:off x="9268457" y="1996620"/>
              <a:ext cx="1749680" cy="596843"/>
              <a:chOff x="2198560" y="1644530"/>
              <a:chExt cx="1749680" cy="596843"/>
            </a:xfrm>
          </p:grpSpPr>
          <p:pic>
            <p:nvPicPr>
              <p:cNvPr id="103" name="图片 102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</p:spPr>
          </p:pic>
          <p:pic>
            <p:nvPicPr>
              <p:cNvPr id="104" name="图片 103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</p:spPr>
          </p:pic>
        </p:grpSp>
        <p:grpSp>
          <p:nvGrpSpPr>
            <p:cNvPr id="105" name="组合 107"/>
            <p:cNvGrpSpPr/>
            <p:nvPr/>
          </p:nvGrpSpPr>
          <p:grpSpPr>
            <a:xfrm>
              <a:off x="9268457" y="5128935"/>
              <a:ext cx="1749680" cy="596843"/>
              <a:chOff x="2198560" y="1644530"/>
              <a:chExt cx="1749680" cy="596843"/>
            </a:xfrm>
          </p:grpSpPr>
          <p:pic>
            <p:nvPicPr>
              <p:cNvPr id="106" name="图片 105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>
                <a:off x="2198560" y="1644530"/>
                <a:ext cx="1749680" cy="92018"/>
              </a:xfrm>
              <a:prstGeom prst="rect">
                <a:avLst/>
              </a:prstGeom>
            </p:spPr>
          </p:pic>
          <p:pic>
            <p:nvPicPr>
              <p:cNvPr id="107" name="图片 106"/>
              <p:cNvPicPr>
                <a:picLocks noChangeAspect="1"/>
              </p:cNvPicPr>
              <p:nvPr/>
            </p:nvPicPr>
            <p:blipFill rotWithShape="1">
              <a:blip r:embed="rId2">
                <a:grayscl/>
                <a:extLst/>
              </a:blip>
              <a:srcRect b="72279"/>
              <a:stretch/>
            </p:blipFill>
            <p:spPr>
              <a:xfrm flipH="1" flipV="1">
                <a:off x="2198560" y="2149355"/>
                <a:ext cx="1749680" cy="92018"/>
              </a:xfrm>
              <a:prstGeom prst="rect">
                <a:avLst/>
              </a:prstGeom>
            </p:spPr>
          </p:pic>
        </p:grpSp>
        <p:sp>
          <p:nvSpPr>
            <p:cNvPr id="108" name="文本框 107"/>
            <p:cNvSpPr txBox="1"/>
            <p:nvPr/>
          </p:nvSpPr>
          <p:spPr>
            <a:xfrm>
              <a:off x="9676417" y="3885466"/>
              <a:ext cx="9588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101600" dist="508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04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01600" dist="508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9181735" y="2108443"/>
              <a:ext cx="1923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C4A91"/>
                  </a:solidFill>
                  <a:effectLst/>
                  <a:uLnTx/>
                  <a:uFillTx/>
                  <a:latin typeface="时尚中黑简体" panose="01010104010101010101" pitchFamily="2" charset="-122"/>
                  <a:ea typeface="时尚中黑简体" panose="01010104010101010101" pitchFamily="2" charset="-122"/>
                  <a:cs typeface="+mn-cs"/>
                </a:rPr>
                <a:t>数据挖掘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C4A91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9363638" y="2823532"/>
              <a:ext cx="1559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Mahout</a:t>
              </a:r>
              <a:endPara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Spark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0" lang="en-US" altLang="zh-CN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MLlib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15" name="组合 20"/>
            <p:cNvGrpSpPr/>
            <p:nvPr/>
          </p:nvGrpSpPr>
          <p:grpSpPr>
            <a:xfrm>
              <a:off x="8343019" y="2061703"/>
              <a:ext cx="926499" cy="158012"/>
              <a:chOff x="4111386" y="2043778"/>
              <a:chExt cx="926499" cy="158012"/>
            </a:xfrm>
          </p:grpSpPr>
          <p:grpSp>
            <p:nvGrpSpPr>
              <p:cNvPr id="116" name="组合 21"/>
              <p:cNvGrpSpPr/>
              <p:nvPr/>
            </p:nvGrpSpPr>
            <p:grpSpPr>
              <a:xfrm>
                <a:off x="4879875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122" name="椭圆 121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3" name="椭圆 122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17" name="组合 22"/>
              <p:cNvGrpSpPr/>
              <p:nvPr/>
            </p:nvGrpSpPr>
            <p:grpSpPr>
              <a:xfrm>
                <a:off x="4111386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120" name="椭圆 119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1" name="椭圆 120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18" name="圆角矩形 117"/>
              <p:cNvSpPr/>
              <p:nvPr/>
            </p:nvSpPr>
            <p:spPr>
              <a:xfrm rot="16200000" flipH="1" flipV="1">
                <a:off x="4563173" y="1773812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9" name="圆角矩形 118"/>
              <p:cNvSpPr/>
              <p:nvPr/>
            </p:nvSpPr>
            <p:spPr>
              <a:xfrm rot="16200000" flipH="1" flipV="1">
                <a:off x="4563173" y="1728247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24" name="组合 20"/>
            <p:cNvGrpSpPr/>
            <p:nvPr/>
          </p:nvGrpSpPr>
          <p:grpSpPr>
            <a:xfrm>
              <a:off x="8344707" y="5545913"/>
              <a:ext cx="926499" cy="158012"/>
              <a:chOff x="4111386" y="2043778"/>
              <a:chExt cx="926499" cy="158012"/>
            </a:xfrm>
          </p:grpSpPr>
          <p:grpSp>
            <p:nvGrpSpPr>
              <p:cNvPr id="125" name="组合 21"/>
              <p:cNvGrpSpPr/>
              <p:nvPr/>
            </p:nvGrpSpPr>
            <p:grpSpPr>
              <a:xfrm>
                <a:off x="4879875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131" name="椭圆 130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2" name="椭圆 131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26" name="组合 22"/>
              <p:cNvGrpSpPr/>
              <p:nvPr/>
            </p:nvGrpSpPr>
            <p:grpSpPr>
              <a:xfrm>
                <a:off x="4111386" y="2043778"/>
                <a:ext cx="158010" cy="158012"/>
                <a:chOff x="4486616" y="3001075"/>
                <a:chExt cx="274695" cy="274699"/>
              </a:xfrm>
            </p:grpSpPr>
            <p:sp>
              <p:nvSpPr>
                <p:cNvPr id="129" name="椭圆 128"/>
                <p:cNvSpPr/>
                <p:nvPr/>
              </p:nvSpPr>
              <p:spPr>
                <a:xfrm rot="16200000">
                  <a:off x="4486614" y="3001077"/>
                  <a:ext cx="274699" cy="274695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0" name="椭圆 129"/>
                <p:cNvSpPr/>
                <p:nvPr/>
              </p:nvSpPr>
              <p:spPr>
                <a:xfrm rot="16200000">
                  <a:off x="4511585" y="3026055"/>
                  <a:ext cx="224753" cy="22475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7" name="圆角矩形 126"/>
              <p:cNvSpPr/>
              <p:nvPr/>
            </p:nvSpPr>
            <p:spPr>
              <a:xfrm rot="16200000" flipH="1" flipV="1">
                <a:off x="4563173" y="1773812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8" name="圆角矩形 127"/>
              <p:cNvSpPr/>
              <p:nvPr/>
            </p:nvSpPr>
            <p:spPr>
              <a:xfrm rot="16200000" flipH="1" flipV="1">
                <a:off x="4563173" y="1728247"/>
                <a:ext cx="22409" cy="74892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33" name="组合 141"/>
            <p:cNvGrpSpPr/>
            <p:nvPr/>
          </p:nvGrpSpPr>
          <p:grpSpPr>
            <a:xfrm>
              <a:off x="10029984" y="5347012"/>
              <a:ext cx="226623" cy="204364"/>
              <a:chOff x="4873626" y="1965325"/>
              <a:chExt cx="269876" cy="293688"/>
            </a:xfrm>
            <a:solidFill>
              <a:srgbClr val="7C4A91"/>
            </a:solidFill>
            <a:scene3d>
              <a:camera prst="perspectiveFront">
                <a:rot lat="0" lon="1799990" rev="0"/>
              </a:camera>
              <a:lightRig rig="threePt" dir="t"/>
            </a:scene3d>
          </p:grpSpPr>
          <p:sp>
            <p:nvSpPr>
              <p:cNvPr id="134" name="Freeform 502"/>
              <p:cNvSpPr>
                <a:spLocks/>
              </p:cNvSpPr>
              <p:nvPr/>
            </p:nvSpPr>
            <p:spPr bwMode="auto">
              <a:xfrm>
                <a:off x="4873626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35" name="Freeform 503"/>
              <p:cNvSpPr>
                <a:spLocks/>
              </p:cNvSpPr>
              <p:nvPr/>
            </p:nvSpPr>
            <p:spPr bwMode="auto">
              <a:xfrm>
                <a:off x="4884739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36" name="Freeform 504"/>
              <p:cNvSpPr>
                <a:spLocks/>
              </p:cNvSpPr>
              <p:nvPr/>
            </p:nvSpPr>
            <p:spPr bwMode="auto">
              <a:xfrm>
                <a:off x="4940301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37" name="Freeform 505"/>
              <p:cNvSpPr>
                <a:spLocks/>
              </p:cNvSpPr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1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大数据在中间件应用情况</a:t>
            </a:r>
          </a:p>
        </p:txBody>
      </p:sp>
      <p:grpSp>
        <p:nvGrpSpPr>
          <p:cNvPr id="4" name="组合 27"/>
          <p:cNvGrpSpPr/>
          <p:nvPr/>
        </p:nvGrpSpPr>
        <p:grpSpPr>
          <a:xfrm>
            <a:off x="1720674" y="2752955"/>
            <a:ext cx="1968852" cy="2283874"/>
            <a:chOff x="4298179" y="1526584"/>
            <a:chExt cx="3595642" cy="4170954"/>
          </a:xfrm>
          <a:effectLst/>
        </p:grpSpPr>
        <p:sp>
          <p:nvSpPr>
            <p:cNvPr id="5" name="六边形 11"/>
            <p:cNvSpPr/>
            <p:nvPr/>
          </p:nvSpPr>
          <p:spPr>
            <a:xfrm rot="5400000">
              <a:off x="5646544" y="3450262"/>
              <a:ext cx="898911" cy="3595642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" fmla="*/ 0 w 3272035"/>
                <a:gd name="connsiteY0" fmla="*/ 3595642 h 3595642"/>
                <a:gd name="connsiteX1" fmla="*/ 0 w 3272035"/>
                <a:gd name="connsiteY1" fmla="*/ 0 h 3595642"/>
                <a:gd name="connsiteX2" fmla="*/ 2373124 w 3272035"/>
                <a:gd name="connsiteY2" fmla="*/ 0 h 3595642"/>
                <a:gd name="connsiteX3" fmla="*/ 3272035 w 3272035"/>
                <a:gd name="connsiteY3" fmla="*/ 1797821 h 3595642"/>
                <a:gd name="connsiteX4" fmla="*/ 2373124 w 3272035"/>
                <a:gd name="connsiteY4" fmla="*/ 3595642 h 3595642"/>
                <a:gd name="connsiteX5" fmla="*/ 0 w 3272035"/>
                <a:gd name="connsiteY5" fmla="*/ 3595642 h 3595642"/>
                <a:gd name="connsiteX0" fmla="*/ 2373124 w 3272035"/>
                <a:gd name="connsiteY0" fmla="*/ 3595642 h 3595642"/>
                <a:gd name="connsiteX1" fmla="*/ 0 w 3272035"/>
                <a:gd name="connsiteY1" fmla="*/ 0 h 3595642"/>
                <a:gd name="connsiteX2" fmla="*/ 2373124 w 3272035"/>
                <a:gd name="connsiteY2" fmla="*/ 0 h 3595642"/>
                <a:gd name="connsiteX3" fmla="*/ 3272035 w 3272035"/>
                <a:gd name="connsiteY3" fmla="*/ 1797821 h 3595642"/>
                <a:gd name="connsiteX4" fmla="*/ 2373124 w 3272035"/>
                <a:gd name="connsiteY4" fmla="*/ 3595642 h 3595642"/>
                <a:gd name="connsiteX0" fmla="*/ 0 w 898911"/>
                <a:gd name="connsiteY0" fmla="*/ 3595642 h 3595642"/>
                <a:gd name="connsiteX1" fmla="*/ 0 w 898911"/>
                <a:gd name="connsiteY1" fmla="*/ 0 h 3595642"/>
                <a:gd name="connsiteX2" fmla="*/ 898911 w 898911"/>
                <a:gd name="connsiteY2" fmla="*/ 1797821 h 3595642"/>
                <a:gd name="connsiteX3" fmla="*/ 0 w 898911"/>
                <a:gd name="connsiteY3" fmla="*/ 3595642 h 359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8911" h="3595642">
                  <a:moveTo>
                    <a:pt x="0" y="3595642"/>
                  </a:moveTo>
                  <a:lnTo>
                    <a:pt x="0" y="0"/>
                  </a:lnTo>
                  <a:lnTo>
                    <a:pt x="898911" y="1797821"/>
                  </a:lnTo>
                  <a:lnTo>
                    <a:pt x="0" y="3595642"/>
                  </a:lnTo>
                  <a:close/>
                </a:path>
              </a:pathLst>
            </a:custGeom>
            <a:gradFill>
              <a:gsLst>
                <a:gs pos="50000">
                  <a:srgbClr val="A26000"/>
                </a:gs>
                <a:gs pos="50000">
                  <a:srgbClr val="E287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六边形 12"/>
            <p:cNvSpPr/>
            <p:nvPr/>
          </p:nvSpPr>
          <p:spPr>
            <a:xfrm rot="5400000">
              <a:off x="3573931" y="2263695"/>
              <a:ext cx="3272035" cy="1797821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" fmla="*/ 0 w 4170946"/>
                <a:gd name="connsiteY0" fmla="*/ 1797821 h 3595642"/>
                <a:gd name="connsiteX1" fmla="*/ 3272035 w 4170946"/>
                <a:gd name="connsiteY1" fmla="*/ 0 h 3595642"/>
                <a:gd name="connsiteX2" fmla="*/ 4170946 w 4170946"/>
                <a:gd name="connsiteY2" fmla="*/ 1797821 h 3595642"/>
                <a:gd name="connsiteX3" fmla="*/ 3272035 w 4170946"/>
                <a:gd name="connsiteY3" fmla="*/ 3595642 h 3595642"/>
                <a:gd name="connsiteX4" fmla="*/ 898911 w 4170946"/>
                <a:gd name="connsiteY4" fmla="*/ 3595642 h 3595642"/>
                <a:gd name="connsiteX5" fmla="*/ 0 w 4170946"/>
                <a:gd name="connsiteY5" fmla="*/ 1797821 h 3595642"/>
                <a:gd name="connsiteX0" fmla="*/ 0 w 4170946"/>
                <a:gd name="connsiteY0" fmla="*/ 0 h 1797821"/>
                <a:gd name="connsiteX1" fmla="*/ 4170946 w 4170946"/>
                <a:gd name="connsiteY1" fmla="*/ 0 h 1797821"/>
                <a:gd name="connsiteX2" fmla="*/ 3272035 w 4170946"/>
                <a:gd name="connsiteY2" fmla="*/ 1797821 h 1797821"/>
                <a:gd name="connsiteX3" fmla="*/ 898911 w 4170946"/>
                <a:gd name="connsiteY3" fmla="*/ 1797821 h 1797821"/>
                <a:gd name="connsiteX4" fmla="*/ 0 w 4170946"/>
                <a:gd name="connsiteY4" fmla="*/ 0 h 1797821"/>
                <a:gd name="connsiteX0" fmla="*/ 0 w 3272035"/>
                <a:gd name="connsiteY0" fmla="*/ 0 h 1797821"/>
                <a:gd name="connsiteX1" fmla="*/ 3272035 w 3272035"/>
                <a:gd name="connsiteY1" fmla="*/ 1797821 h 1797821"/>
                <a:gd name="connsiteX2" fmla="*/ 898911 w 3272035"/>
                <a:gd name="connsiteY2" fmla="*/ 1797821 h 1797821"/>
                <a:gd name="connsiteX3" fmla="*/ 0 w 3272035"/>
                <a:gd name="connsiteY3" fmla="*/ 0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2035" h="1797821">
                  <a:moveTo>
                    <a:pt x="0" y="0"/>
                  </a:moveTo>
                  <a:lnTo>
                    <a:pt x="3272035" y="1797821"/>
                  </a:lnTo>
                  <a:lnTo>
                    <a:pt x="898911" y="17978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0000">
                  <a:srgbClr val="FFBD5B"/>
                </a:gs>
                <a:gs pos="50000">
                  <a:srgbClr val="FFCC81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六边形 13"/>
            <p:cNvSpPr/>
            <p:nvPr/>
          </p:nvSpPr>
          <p:spPr>
            <a:xfrm rot="5400000">
              <a:off x="5346828" y="2263691"/>
              <a:ext cx="3272035" cy="1797821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3272035 w 3272035"/>
                <a:gd name="connsiteY3" fmla="*/ 3595642 h 3595642"/>
                <a:gd name="connsiteX4" fmla="*/ 898911 w 3272035"/>
                <a:gd name="connsiteY4" fmla="*/ 3595642 h 3595642"/>
                <a:gd name="connsiteX5" fmla="*/ 0 w 3272035"/>
                <a:gd name="connsiteY5" fmla="*/ 1797821 h 3595642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898911 w 3272035"/>
                <a:gd name="connsiteY3" fmla="*/ 3595642 h 3595642"/>
                <a:gd name="connsiteX4" fmla="*/ 0 w 3272035"/>
                <a:gd name="connsiteY4" fmla="*/ 1797821 h 3595642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968958 w 3272035"/>
                <a:gd name="connsiteY3" fmla="*/ 3436980 h 3595642"/>
                <a:gd name="connsiteX4" fmla="*/ 898911 w 3272035"/>
                <a:gd name="connsiteY4" fmla="*/ 3595642 h 3595642"/>
                <a:gd name="connsiteX5" fmla="*/ 0 w 3272035"/>
                <a:gd name="connsiteY5" fmla="*/ 1797821 h 3595642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898911 w 3272035"/>
                <a:gd name="connsiteY3" fmla="*/ 3595642 h 3595642"/>
                <a:gd name="connsiteX4" fmla="*/ 0 w 3272035"/>
                <a:gd name="connsiteY4" fmla="*/ 1797821 h 3595642"/>
                <a:gd name="connsiteX0" fmla="*/ 0 w 3272035"/>
                <a:gd name="connsiteY0" fmla="*/ 1797821 h 1797821"/>
                <a:gd name="connsiteX1" fmla="*/ 898911 w 3272035"/>
                <a:gd name="connsiteY1" fmla="*/ 0 h 1797821"/>
                <a:gd name="connsiteX2" fmla="*/ 3272035 w 3272035"/>
                <a:gd name="connsiteY2" fmla="*/ 0 h 1797821"/>
                <a:gd name="connsiteX3" fmla="*/ 0 w 3272035"/>
                <a:gd name="connsiteY3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2035" h="1797821">
                  <a:moveTo>
                    <a:pt x="0" y="1797821"/>
                  </a:moveTo>
                  <a:lnTo>
                    <a:pt x="898911" y="0"/>
                  </a:lnTo>
                  <a:lnTo>
                    <a:pt x="3272035" y="0"/>
                  </a:lnTo>
                  <a:lnTo>
                    <a:pt x="0" y="1797821"/>
                  </a:lnTo>
                  <a:close/>
                </a:path>
              </a:pathLst>
            </a:custGeom>
            <a:gradFill>
              <a:gsLst>
                <a:gs pos="50000">
                  <a:srgbClr val="D07C00"/>
                </a:gs>
                <a:gs pos="50000">
                  <a:srgbClr val="FFAA2D"/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任意多边形 20"/>
            <p:cNvSpPr/>
            <p:nvPr/>
          </p:nvSpPr>
          <p:spPr>
            <a:xfrm rot="5400000">
              <a:off x="5276801" y="1458066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FFBD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任意多边形 21"/>
            <p:cNvSpPr/>
            <p:nvPr/>
          </p:nvSpPr>
          <p:spPr>
            <a:xfrm rot="16200000" flipV="1">
              <a:off x="5276802" y="3094084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FF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23"/>
            <p:cNvSpPr/>
            <p:nvPr/>
          </p:nvSpPr>
          <p:spPr>
            <a:xfrm rot="5400000">
              <a:off x="4385034" y="3081702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FFB5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任意多边形 24"/>
            <p:cNvSpPr/>
            <p:nvPr/>
          </p:nvSpPr>
          <p:spPr>
            <a:xfrm rot="5400000">
              <a:off x="6170950" y="3081702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28"/>
          <p:cNvGrpSpPr/>
          <p:nvPr/>
        </p:nvGrpSpPr>
        <p:grpSpPr>
          <a:xfrm>
            <a:off x="3998208" y="2752955"/>
            <a:ext cx="1968852" cy="2283874"/>
            <a:chOff x="4298179" y="1526584"/>
            <a:chExt cx="3595642" cy="4170954"/>
          </a:xfrm>
          <a:solidFill>
            <a:srgbClr val="01ACBE"/>
          </a:solidFill>
        </p:grpSpPr>
        <p:sp>
          <p:nvSpPr>
            <p:cNvPr id="13" name="六边形 11"/>
            <p:cNvSpPr/>
            <p:nvPr/>
          </p:nvSpPr>
          <p:spPr>
            <a:xfrm rot="5400000">
              <a:off x="5646544" y="3450262"/>
              <a:ext cx="898911" cy="3595642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" fmla="*/ 0 w 3272035"/>
                <a:gd name="connsiteY0" fmla="*/ 3595642 h 3595642"/>
                <a:gd name="connsiteX1" fmla="*/ 0 w 3272035"/>
                <a:gd name="connsiteY1" fmla="*/ 0 h 3595642"/>
                <a:gd name="connsiteX2" fmla="*/ 2373124 w 3272035"/>
                <a:gd name="connsiteY2" fmla="*/ 0 h 3595642"/>
                <a:gd name="connsiteX3" fmla="*/ 3272035 w 3272035"/>
                <a:gd name="connsiteY3" fmla="*/ 1797821 h 3595642"/>
                <a:gd name="connsiteX4" fmla="*/ 2373124 w 3272035"/>
                <a:gd name="connsiteY4" fmla="*/ 3595642 h 3595642"/>
                <a:gd name="connsiteX5" fmla="*/ 0 w 3272035"/>
                <a:gd name="connsiteY5" fmla="*/ 3595642 h 3595642"/>
                <a:gd name="connsiteX0" fmla="*/ 2373124 w 3272035"/>
                <a:gd name="connsiteY0" fmla="*/ 3595642 h 3595642"/>
                <a:gd name="connsiteX1" fmla="*/ 0 w 3272035"/>
                <a:gd name="connsiteY1" fmla="*/ 0 h 3595642"/>
                <a:gd name="connsiteX2" fmla="*/ 2373124 w 3272035"/>
                <a:gd name="connsiteY2" fmla="*/ 0 h 3595642"/>
                <a:gd name="connsiteX3" fmla="*/ 3272035 w 3272035"/>
                <a:gd name="connsiteY3" fmla="*/ 1797821 h 3595642"/>
                <a:gd name="connsiteX4" fmla="*/ 2373124 w 3272035"/>
                <a:gd name="connsiteY4" fmla="*/ 3595642 h 3595642"/>
                <a:gd name="connsiteX0" fmla="*/ 0 w 898911"/>
                <a:gd name="connsiteY0" fmla="*/ 3595642 h 3595642"/>
                <a:gd name="connsiteX1" fmla="*/ 0 w 898911"/>
                <a:gd name="connsiteY1" fmla="*/ 0 h 3595642"/>
                <a:gd name="connsiteX2" fmla="*/ 898911 w 898911"/>
                <a:gd name="connsiteY2" fmla="*/ 1797821 h 3595642"/>
                <a:gd name="connsiteX3" fmla="*/ 0 w 898911"/>
                <a:gd name="connsiteY3" fmla="*/ 3595642 h 359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8911" h="3595642">
                  <a:moveTo>
                    <a:pt x="0" y="3595642"/>
                  </a:moveTo>
                  <a:lnTo>
                    <a:pt x="0" y="0"/>
                  </a:lnTo>
                  <a:lnTo>
                    <a:pt x="898911" y="1797821"/>
                  </a:lnTo>
                  <a:lnTo>
                    <a:pt x="0" y="3595642"/>
                  </a:lnTo>
                  <a:close/>
                </a:path>
              </a:pathLst>
            </a:custGeom>
            <a:gradFill>
              <a:gsLst>
                <a:gs pos="50000">
                  <a:srgbClr val="018B99"/>
                </a:gs>
                <a:gs pos="50000">
                  <a:srgbClr val="01A9BB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六边形 12"/>
            <p:cNvSpPr/>
            <p:nvPr/>
          </p:nvSpPr>
          <p:spPr>
            <a:xfrm rot="5400000">
              <a:off x="3573931" y="2263695"/>
              <a:ext cx="3272035" cy="1797821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" fmla="*/ 0 w 4170946"/>
                <a:gd name="connsiteY0" fmla="*/ 1797821 h 3595642"/>
                <a:gd name="connsiteX1" fmla="*/ 3272035 w 4170946"/>
                <a:gd name="connsiteY1" fmla="*/ 0 h 3595642"/>
                <a:gd name="connsiteX2" fmla="*/ 4170946 w 4170946"/>
                <a:gd name="connsiteY2" fmla="*/ 1797821 h 3595642"/>
                <a:gd name="connsiteX3" fmla="*/ 3272035 w 4170946"/>
                <a:gd name="connsiteY3" fmla="*/ 3595642 h 3595642"/>
                <a:gd name="connsiteX4" fmla="*/ 898911 w 4170946"/>
                <a:gd name="connsiteY4" fmla="*/ 3595642 h 3595642"/>
                <a:gd name="connsiteX5" fmla="*/ 0 w 4170946"/>
                <a:gd name="connsiteY5" fmla="*/ 1797821 h 3595642"/>
                <a:gd name="connsiteX0" fmla="*/ 0 w 4170946"/>
                <a:gd name="connsiteY0" fmla="*/ 0 h 1797821"/>
                <a:gd name="connsiteX1" fmla="*/ 4170946 w 4170946"/>
                <a:gd name="connsiteY1" fmla="*/ 0 h 1797821"/>
                <a:gd name="connsiteX2" fmla="*/ 3272035 w 4170946"/>
                <a:gd name="connsiteY2" fmla="*/ 1797821 h 1797821"/>
                <a:gd name="connsiteX3" fmla="*/ 898911 w 4170946"/>
                <a:gd name="connsiteY3" fmla="*/ 1797821 h 1797821"/>
                <a:gd name="connsiteX4" fmla="*/ 0 w 4170946"/>
                <a:gd name="connsiteY4" fmla="*/ 0 h 1797821"/>
                <a:gd name="connsiteX0" fmla="*/ 0 w 3272035"/>
                <a:gd name="connsiteY0" fmla="*/ 0 h 1797821"/>
                <a:gd name="connsiteX1" fmla="*/ 3272035 w 3272035"/>
                <a:gd name="connsiteY1" fmla="*/ 1797821 h 1797821"/>
                <a:gd name="connsiteX2" fmla="*/ 898911 w 3272035"/>
                <a:gd name="connsiteY2" fmla="*/ 1797821 h 1797821"/>
                <a:gd name="connsiteX3" fmla="*/ 0 w 3272035"/>
                <a:gd name="connsiteY3" fmla="*/ 0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2035" h="1797821">
                  <a:moveTo>
                    <a:pt x="0" y="0"/>
                  </a:moveTo>
                  <a:lnTo>
                    <a:pt x="3272035" y="1797821"/>
                  </a:lnTo>
                  <a:lnTo>
                    <a:pt x="898911" y="17978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0000">
                  <a:srgbClr val="01E1F9"/>
                </a:gs>
                <a:gs pos="50000">
                  <a:srgbClr val="30EAFE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六边形 13"/>
            <p:cNvSpPr/>
            <p:nvPr/>
          </p:nvSpPr>
          <p:spPr>
            <a:xfrm rot="5400000">
              <a:off x="5346828" y="2263691"/>
              <a:ext cx="3272035" cy="1797821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3272035 w 3272035"/>
                <a:gd name="connsiteY3" fmla="*/ 3595642 h 3595642"/>
                <a:gd name="connsiteX4" fmla="*/ 898911 w 3272035"/>
                <a:gd name="connsiteY4" fmla="*/ 3595642 h 3595642"/>
                <a:gd name="connsiteX5" fmla="*/ 0 w 3272035"/>
                <a:gd name="connsiteY5" fmla="*/ 1797821 h 3595642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898911 w 3272035"/>
                <a:gd name="connsiteY3" fmla="*/ 3595642 h 3595642"/>
                <a:gd name="connsiteX4" fmla="*/ 0 w 3272035"/>
                <a:gd name="connsiteY4" fmla="*/ 1797821 h 3595642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968958 w 3272035"/>
                <a:gd name="connsiteY3" fmla="*/ 3436980 h 3595642"/>
                <a:gd name="connsiteX4" fmla="*/ 898911 w 3272035"/>
                <a:gd name="connsiteY4" fmla="*/ 3595642 h 3595642"/>
                <a:gd name="connsiteX5" fmla="*/ 0 w 3272035"/>
                <a:gd name="connsiteY5" fmla="*/ 1797821 h 3595642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898911 w 3272035"/>
                <a:gd name="connsiteY3" fmla="*/ 3595642 h 3595642"/>
                <a:gd name="connsiteX4" fmla="*/ 0 w 3272035"/>
                <a:gd name="connsiteY4" fmla="*/ 1797821 h 3595642"/>
                <a:gd name="connsiteX0" fmla="*/ 0 w 3272035"/>
                <a:gd name="connsiteY0" fmla="*/ 1797821 h 1797821"/>
                <a:gd name="connsiteX1" fmla="*/ 898911 w 3272035"/>
                <a:gd name="connsiteY1" fmla="*/ 0 h 1797821"/>
                <a:gd name="connsiteX2" fmla="*/ 3272035 w 3272035"/>
                <a:gd name="connsiteY2" fmla="*/ 0 h 1797821"/>
                <a:gd name="connsiteX3" fmla="*/ 0 w 3272035"/>
                <a:gd name="connsiteY3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2035" h="1797821">
                  <a:moveTo>
                    <a:pt x="0" y="1797821"/>
                  </a:moveTo>
                  <a:lnTo>
                    <a:pt x="898911" y="0"/>
                  </a:lnTo>
                  <a:lnTo>
                    <a:pt x="3272035" y="0"/>
                  </a:lnTo>
                  <a:lnTo>
                    <a:pt x="0" y="1797821"/>
                  </a:lnTo>
                  <a:close/>
                </a:path>
              </a:pathLst>
            </a:custGeom>
            <a:gradFill>
              <a:gsLst>
                <a:gs pos="50000">
                  <a:srgbClr val="01A6B7"/>
                </a:gs>
                <a:gs pos="50000">
                  <a:srgbClr val="01C1D5"/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32"/>
            <p:cNvSpPr/>
            <p:nvPr/>
          </p:nvSpPr>
          <p:spPr>
            <a:xfrm rot="5400000">
              <a:off x="5276801" y="1458066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01DE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任意多边形 33"/>
            <p:cNvSpPr/>
            <p:nvPr/>
          </p:nvSpPr>
          <p:spPr>
            <a:xfrm rot="16200000" flipV="1">
              <a:off x="5276802" y="3094084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01C8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 34"/>
            <p:cNvSpPr/>
            <p:nvPr/>
          </p:nvSpPr>
          <p:spPr>
            <a:xfrm rot="5400000">
              <a:off x="4385034" y="3081702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01C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 35"/>
            <p:cNvSpPr/>
            <p:nvPr/>
          </p:nvSpPr>
          <p:spPr>
            <a:xfrm rot="5400000">
              <a:off x="6170950" y="3081702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01B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组合 36"/>
          <p:cNvGrpSpPr/>
          <p:nvPr/>
        </p:nvGrpSpPr>
        <p:grpSpPr>
          <a:xfrm>
            <a:off x="6275741" y="2752955"/>
            <a:ext cx="1968852" cy="2283874"/>
            <a:chOff x="4298179" y="1526584"/>
            <a:chExt cx="3595642" cy="4170954"/>
          </a:xfrm>
          <a:solidFill>
            <a:srgbClr val="E87071"/>
          </a:solidFill>
        </p:grpSpPr>
        <p:sp>
          <p:nvSpPr>
            <p:cNvPr id="21" name="六边形 11"/>
            <p:cNvSpPr/>
            <p:nvPr/>
          </p:nvSpPr>
          <p:spPr>
            <a:xfrm rot="5400000">
              <a:off x="5646544" y="3450262"/>
              <a:ext cx="898911" cy="3595642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" fmla="*/ 0 w 3272035"/>
                <a:gd name="connsiteY0" fmla="*/ 3595642 h 3595642"/>
                <a:gd name="connsiteX1" fmla="*/ 0 w 3272035"/>
                <a:gd name="connsiteY1" fmla="*/ 0 h 3595642"/>
                <a:gd name="connsiteX2" fmla="*/ 2373124 w 3272035"/>
                <a:gd name="connsiteY2" fmla="*/ 0 h 3595642"/>
                <a:gd name="connsiteX3" fmla="*/ 3272035 w 3272035"/>
                <a:gd name="connsiteY3" fmla="*/ 1797821 h 3595642"/>
                <a:gd name="connsiteX4" fmla="*/ 2373124 w 3272035"/>
                <a:gd name="connsiteY4" fmla="*/ 3595642 h 3595642"/>
                <a:gd name="connsiteX5" fmla="*/ 0 w 3272035"/>
                <a:gd name="connsiteY5" fmla="*/ 3595642 h 3595642"/>
                <a:gd name="connsiteX0" fmla="*/ 2373124 w 3272035"/>
                <a:gd name="connsiteY0" fmla="*/ 3595642 h 3595642"/>
                <a:gd name="connsiteX1" fmla="*/ 0 w 3272035"/>
                <a:gd name="connsiteY1" fmla="*/ 0 h 3595642"/>
                <a:gd name="connsiteX2" fmla="*/ 2373124 w 3272035"/>
                <a:gd name="connsiteY2" fmla="*/ 0 h 3595642"/>
                <a:gd name="connsiteX3" fmla="*/ 3272035 w 3272035"/>
                <a:gd name="connsiteY3" fmla="*/ 1797821 h 3595642"/>
                <a:gd name="connsiteX4" fmla="*/ 2373124 w 3272035"/>
                <a:gd name="connsiteY4" fmla="*/ 3595642 h 3595642"/>
                <a:gd name="connsiteX0" fmla="*/ 0 w 898911"/>
                <a:gd name="connsiteY0" fmla="*/ 3595642 h 3595642"/>
                <a:gd name="connsiteX1" fmla="*/ 0 w 898911"/>
                <a:gd name="connsiteY1" fmla="*/ 0 h 3595642"/>
                <a:gd name="connsiteX2" fmla="*/ 898911 w 898911"/>
                <a:gd name="connsiteY2" fmla="*/ 1797821 h 3595642"/>
                <a:gd name="connsiteX3" fmla="*/ 0 w 898911"/>
                <a:gd name="connsiteY3" fmla="*/ 3595642 h 359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8911" h="3595642">
                  <a:moveTo>
                    <a:pt x="0" y="3595642"/>
                  </a:moveTo>
                  <a:lnTo>
                    <a:pt x="0" y="0"/>
                  </a:lnTo>
                  <a:lnTo>
                    <a:pt x="898911" y="1797821"/>
                  </a:lnTo>
                  <a:lnTo>
                    <a:pt x="0" y="3595642"/>
                  </a:lnTo>
                  <a:close/>
                </a:path>
              </a:pathLst>
            </a:custGeom>
            <a:gradFill>
              <a:gsLst>
                <a:gs pos="50000">
                  <a:srgbClr val="CE2424"/>
                </a:gs>
                <a:gs pos="50000">
                  <a:srgbClr val="E04C4C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六边形 12"/>
            <p:cNvSpPr/>
            <p:nvPr/>
          </p:nvSpPr>
          <p:spPr>
            <a:xfrm rot="5400000">
              <a:off x="3573931" y="2263695"/>
              <a:ext cx="3272035" cy="1797821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" fmla="*/ 0 w 4170946"/>
                <a:gd name="connsiteY0" fmla="*/ 1797821 h 3595642"/>
                <a:gd name="connsiteX1" fmla="*/ 3272035 w 4170946"/>
                <a:gd name="connsiteY1" fmla="*/ 0 h 3595642"/>
                <a:gd name="connsiteX2" fmla="*/ 4170946 w 4170946"/>
                <a:gd name="connsiteY2" fmla="*/ 1797821 h 3595642"/>
                <a:gd name="connsiteX3" fmla="*/ 3272035 w 4170946"/>
                <a:gd name="connsiteY3" fmla="*/ 3595642 h 3595642"/>
                <a:gd name="connsiteX4" fmla="*/ 898911 w 4170946"/>
                <a:gd name="connsiteY4" fmla="*/ 3595642 h 3595642"/>
                <a:gd name="connsiteX5" fmla="*/ 0 w 4170946"/>
                <a:gd name="connsiteY5" fmla="*/ 1797821 h 3595642"/>
                <a:gd name="connsiteX0" fmla="*/ 0 w 4170946"/>
                <a:gd name="connsiteY0" fmla="*/ 0 h 1797821"/>
                <a:gd name="connsiteX1" fmla="*/ 4170946 w 4170946"/>
                <a:gd name="connsiteY1" fmla="*/ 0 h 1797821"/>
                <a:gd name="connsiteX2" fmla="*/ 3272035 w 4170946"/>
                <a:gd name="connsiteY2" fmla="*/ 1797821 h 1797821"/>
                <a:gd name="connsiteX3" fmla="*/ 898911 w 4170946"/>
                <a:gd name="connsiteY3" fmla="*/ 1797821 h 1797821"/>
                <a:gd name="connsiteX4" fmla="*/ 0 w 4170946"/>
                <a:gd name="connsiteY4" fmla="*/ 0 h 1797821"/>
                <a:gd name="connsiteX0" fmla="*/ 0 w 3272035"/>
                <a:gd name="connsiteY0" fmla="*/ 0 h 1797821"/>
                <a:gd name="connsiteX1" fmla="*/ 3272035 w 3272035"/>
                <a:gd name="connsiteY1" fmla="*/ 1797821 h 1797821"/>
                <a:gd name="connsiteX2" fmla="*/ 898911 w 3272035"/>
                <a:gd name="connsiteY2" fmla="*/ 1797821 h 1797821"/>
                <a:gd name="connsiteX3" fmla="*/ 0 w 3272035"/>
                <a:gd name="connsiteY3" fmla="*/ 0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2035" h="1797821">
                  <a:moveTo>
                    <a:pt x="0" y="0"/>
                  </a:moveTo>
                  <a:lnTo>
                    <a:pt x="3272035" y="1797821"/>
                  </a:lnTo>
                  <a:lnTo>
                    <a:pt x="898911" y="17978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0000">
                  <a:srgbClr val="ED9797"/>
                </a:gs>
                <a:gs pos="50000">
                  <a:srgbClr val="F0A6A6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六边形 13"/>
            <p:cNvSpPr/>
            <p:nvPr/>
          </p:nvSpPr>
          <p:spPr>
            <a:xfrm rot="5400000">
              <a:off x="5346828" y="2263691"/>
              <a:ext cx="3272035" cy="1797821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3272035 w 3272035"/>
                <a:gd name="connsiteY3" fmla="*/ 3595642 h 3595642"/>
                <a:gd name="connsiteX4" fmla="*/ 898911 w 3272035"/>
                <a:gd name="connsiteY4" fmla="*/ 3595642 h 3595642"/>
                <a:gd name="connsiteX5" fmla="*/ 0 w 3272035"/>
                <a:gd name="connsiteY5" fmla="*/ 1797821 h 3595642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898911 w 3272035"/>
                <a:gd name="connsiteY3" fmla="*/ 3595642 h 3595642"/>
                <a:gd name="connsiteX4" fmla="*/ 0 w 3272035"/>
                <a:gd name="connsiteY4" fmla="*/ 1797821 h 3595642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968958 w 3272035"/>
                <a:gd name="connsiteY3" fmla="*/ 3436980 h 3595642"/>
                <a:gd name="connsiteX4" fmla="*/ 898911 w 3272035"/>
                <a:gd name="connsiteY4" fmla="*/ 3595642 h 3595642"/>
                <a:gd name="connsiteX5" fmla="*/ 0 w 3272035"/>
                <a:gd name="connsiteY5" fmla="*/ 1797821 h 3595642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898911 w 3272035"/>
                <a:gd name="connsiteY3" fmla="*/ 3595642 h 3595642"/>
                <a:gd name="connsiteX4" fmla="*/ 0 w 3272035"/>
                <a:gd name="connsiteY4" fmla="*/ 1797821 h 3595642"/>
                <a:gd name="connsiteX0" fmla="*/ 0 w 3272035"/>
                <a:gd name="connsiteY0" fmla="*/ 1797821 h 1797821"/>
                <a:gd name="connsiteX1" fmla="*/ 898911 w 3272035"/>
                <a:gd name="connsiteY1" fmla="*/ 0 h 1797821"/>
                <a:gd name="connsiteX2" fmla="*/ 3272035 w 3272035"/>
                <a:gd name="connsiteY2" fmla="*/ 0 h 1797821"/>
                <a:gd name="connsiteX3" fmla="*/ 0 w 3272035"/>
                <a:gd name="connsiteY3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2035" h="1797821">
                  <a:moveTo>
                    <a:pt x="0" y="1797821"/>
                  </a:moveTo>
                  <a:lnTo>
                    <a:pt x="898911" y="0"/>
                  </a:lnTo>
                  <a:lnTo>
                    <a:pt x="3272035" y="0"/>
                  </a:lnTo>
                  <a:lnTo>
                    <a:pt x="0" y="1797821"/>
                  </a:lnTo>
                  <a:close/>
                </a:path>
              </a:pathLst>
            </a:custGeom>
            <a:gradFill>
              <a:gsLst>
                <a:gs pos="50000">
                  <a:srgbClr val="E04C4C"/>
                </a:gs>
                <a:gs pos="50000">
                  <a:srgbClr val="E87C7C"/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任意多边形 40"/>
            <p:cNvSpPr/>
            <p:nvPr/>
          </p:nvSpPr>
          <p:spPr>
            <a:xfrm rot="5400000">
              <a:off x="5276801" y="1458066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EF9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任意多边形 41"/>
            <p:cNvSpPr/>
            <p:nvPr/>
          </p:nvSpPr>
          <p:spPr>
            <a:xfrm rot="16200000" flipV="1">
              <a:off x="5276802" y="3094084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E8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任意多边形 42"/>
            <p:cNvSpPr/>
            <p:nvPr/>
          </p:nvSpPr>
          <p:spPr>
            <a:xfrm rot="5400000">
              <a:off x="4385034" y="3081702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EB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任意多边形 43"/>
            <p:cNvSpPr/>
            <p:nvPr/>
          </p:nvSpPr>
          <p:spPr>
            <a:xfrm rot="5400000">
              <a:off x="6170950" y="3081702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E4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" name="组合 44"/>
          <p:cNvGrpSpPr/>
          <p:nvPr/>
        </p:nvGrpSpPr>
        <p:grpSpPr>
          <a:xfrm>
            <a:off x="8553274" y="2752955"/>
            <a:ext cx="1968852" cy="2283874"/>
            <a:chOff x="4298179" y="1526584"/>
            <a:chExt cx="3595642" cy="4170954"/>
          </a:xfrm>
          <a:solidFill>
            <a:srgbClr val="663A77"/>
          </a:solidFill>
        </p:grpSpPr>
        <p:sp>
          <p:nvSpPr>
            <p:cNvPr id="29" name="六边形 11"/>
            <p:cNvSpPr/>
            <p:nvPr/>
          </p:nvSpPr>
          <p:spPr>
            <a:xfrm rot="5400000">
              <a:off x="5646544" y="3450262"/>
              <a:ext cx="898911" cy="3595642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" fmla="*/ 0 w 3272035"/>
                <a:gd name="connsiteY0" fmla="*/ 3595642 h 3595642"/>
                <a:gd name="connsiteX1" fmla="*/ 0 w 3272035"/>
                <a:gd name="connsiteY1" fmla="*/ 0 h 3595642"/>
                <a:gd name="connsiteX2" fmla="*/ 2373124 w 3272035"/>
                <a:gd name="connsiteY2" fmla="*/ 0 h 3595642"/>
                <a:gd name="connsiteX3" fmla="*/ 3272035 w 3272035"/>
                <a:gd name="connsiteY3" fmla="*/ 1797821 h 3595642"/>
                <a:gd name="connsiteX4" fmla="*/ 2373124 w 3272035"/>
                <a:gd name="connsiteY4" fmla="*/ 3595642 h 3595642"/>
                <a:gd name="connsiteX5" fmla="*/ 0 w 3272035"/>
                <a:gd name="connsiteY5" fmla="*/ 3595642 h 3595642"/>
                <a:gd name="connsiteX0" fmla="*/ 2373124 w 3272035"/>
                <a:gd name="connsiteY0" fmla="*/ 3595642 h 3595642"/>
                <a:gd name="connsiteX1" fmla="*/ 0 w 3272035"/>
                <a:gd name="connsiteY1" fmla="*/ 0 h 3595642"/>
                <a:gd name="connsiteX2" fmla="*/ 2373124 w 3272035"/>
                <a:gd name="connsiteY2" fmla="*/ 0 h 3595642"/>
                <a:gd name="connsiteX3" fmla="*/ 3272035 w 3272035"/>
                <a:gd name="connsiteY3" fmla="*/ 1797821 h 3595642"/>
                <a:gd name="connsiteX4" fmla="*/ 2373124 w 3272035"/>
                <a:gd name="connsiteY4" fmla="*/ 3595642 h 3595642"/>
                <a:gd name="connsiteX0" fmla="*/ 0 w 898911"/>
                <a:gd name="connsiteY0" fmla="*/ 3595642 h 3595642"/>
                <a:gd name="connsiteX1" fmla="*/ 0 w 898911"/>
                <a:gd name="connsiteY1" fmla="*/ 0 h 3595642"/>
                <a:gd name="connsiteX2" fmla="*/ 898911 w 898911"/>
                <a:gd name="connsiteY2" fmla="*/ 1797821 h 3595642"/>
                <a:gd name="connsiteX3" fmla="*/ 0 w 898911"/>
                <a:gd name="connsiteY3" fmla="*/ 3595642 h 359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8911" h="3595642">
                  <a:moveTo>
                    <a:pt x="0" y="3595642"/>
                  </a:moveTo>
                  <a:lnTo>
                    <a:pt x="0" y="0"/>
                  </a:lnTo>
                  <a:lnTo>
                    <a:pt x="898911" y="1797821"/>
                  </a:lnTo>
                  <a:lnTo>
                    <a:pt x="0" y="359564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六边形 12"/>
            <p:cNvSpPr/>
            <p:nvPr/>
          </p:nvSpPr>
          <p:spPr>
            <a:xfrm rot="5400000">
              <a:off x="3573931" y="2263695"/>
              <a:ext cx="3272035" cy="1797821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" fmla="*/ 0 w 4170946"/>
                <a:gd name="connsiteY0" fmla="*/ 1797821 h 3595642"/>
                <a:gd name="connsiteX1" fmla="*/ 3272035 w 4170946"/>
                <a:gd name="connsiteY1" fmla="*/ 0 h 3595642"/>
                <a:gd name="connsiteX2" fmla="*/ 4170946 w 4170946"/>
                <a:gd name="connsiteY2" fmla="*/ 1797821 h 3595642"/>
                <a:gd name="connsiteX3" fmla="*/ 3272035 w 4170946"/>
                <a:gd name="connsiteY3" fmla="*/ 3595642 h 3595642"/>
                <a:gd name="connsiteX4" fmla="*/ 898911 w 4170946"/>
                <a:gd name="connsiteY4" fmla="*/ 3595642 h 3595642"/>
                <a:gd name="connsiteX5" fmla="*/ 0 w 4170946"/>
                <a:gd name="connsiteY5" fmla="*/ 1797821 h 3595642"/>
                <a:gd name="connsiteX0" fmla="*/ 0 w 4170946"/>
                <a:gd name="connsiteY0" fmla="*/ 0 h 1797821"/>
                <a:gd name="connsiteX1" fmla="*/ 4170946 w 4170946"/>
                <a:gd name="connsiteY1" fmla="*/ 0 h 1797821"/>
                <a:gd name="connsiteX2" fmla="*/ 3272035 w 4170946"/>
                <a:gd name="connsiteY2" fmla="*/ 1797821 h 1797821"/>
                <a:gd name="connsiteX3" fmla="*/ 898911 w 4170946"/>
                <a:gd name="connsiteY3" fmla="*/ 1797821 h 1797821"/>
                <a:gd name="connsiteX4" fmla="*/ 0 w 4170946"/>
                <a:gd name="connsiteY4" fmla="*/ 0 h 1797821"/>
                <a:gd name="connsiteX0" fmla="*/ 0 w 3272035"/>
                <a:gd name="connsiteY0" fmla="*/ 0 h 1797821"/>
                <a:gd name="connsiteX1" fmla="*/ 3272035 w 3272035"/>
                <a:gd name="connsiteY1" fmla="*/ 1797821 h 1797821"/>
                <a:gd name="connsiteX2" fmla="*/ 898911 w 3272035"/>
                <a:gd name="connsiteY2" fmla="*/ 1797821 h 1797821"/>
                <a:gd name="connsiteX3" fmla="*/ 0 w 3272035"/>
                <a:gd name="connsiteY3" fmla="*/ 0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2035" h="1797821">
                  <a:moveTo>
                    <a:pt x="0" y="0"/>
                  </a:moveTo>
                  <a:lnTo>
                    <a:pt x="3272035" y="1797821"/>
                  </a:lnTo>
                  <a:lnTo>
                    <a:pt x="898911" y="17978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0000">
                  <a:srgbClr val="BC95CB"/>
                </a:gs>
                <a:gs pos="50000">
                  <a:srgbClr val="C2A0D0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六边形 13"/>
            <p:cNvSpPr/>
            <p:nvPr/>
          </p:nvSpPr>
          <p:spPr>
            <a:xfrm rot="5400000">
              <a:off x="5346828" y="2263691"/>
              <a:ext cx="3272035" cy="1797821"/>
            </a:xfrm>
            <a:custGeom>
              <a:avLst/>
              <a:gdLst>
                <a:gd name="connsiteX0" fmla="*/ 0 w 4170946"/>
                <a:gd name="connsiteY0" fmla="*/ 1797822 h 3595644"/>
                <a:gd name="connsiteX1" fmla="*/ 898911 w 4170946"/>
                <a:gd name="connsiteY1" fmla="*/ 1 h 3595644"/>
                <a:gd name="connsiteX2" fmla="*/ 3272035 w 4170946"/>
                <a:gd name="connsiteY2" fmla="*/ 1 h 3595644"/>
                <a:gd name="connsiteX3" fmla="*/ 4170946 w 4170946"/>
                <a:gd name="connsiteY3" fmla="*/ 1797822 h 3595644"/>
                <a:gd name="connsiteX4" fmla="*/ 3272035 w 4170946"/>
                <a:gd name="connsiteY4" fmla="*/ 3595643 h 3595644"/>
                <a:gd name="connsiteX5" fmla="*/ 898911 w 4170946"/>
                <a:gd name="connsiteY5" fmla="*/ 3595643 h 3595644"/>
                <a:gd name="connsiteX6" fmla="*/ 0 w 4170946"/>
                <a:gd name="connsiteY6" fmla="*/ 1797822 h 3595644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3272035 w 3272035"/>
                <a:gd name="connsiteY3" fmla="*/ 3595642 h 3595642"/>
                <a:gd name="connsiteX4" fmla="*/ 898911 w 3272035"/>
                <a:gd name="connsiteY4" fmla="*/ 3595642 h 3595642"/>
                <a:gd name="connsiteX5" fmla="*/ 0 w 3272035"/>
                <a:gd name="connsiteY5" fmla="*/ 1797821 h 3595642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898911 w 3272035"/>
                <a:gd name="connsiteY3" fmla="*/ 3595642 h 3595642"/>
                <a:gd name="connsiteX4" fmla="*/ 0 w 3272035"/>
                <a:gd name="connsiteY4" fmla="*/ 1797821 h 3595642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968958 w 3272035"/>
                <a:gd name="connsiteY3" fmla="*/ 3436980 h 3595642"/>
                <a:gd name="connsiteX4" fmla="*/ 898911 w 3272035"/>
                <a:gd name="connsiteY4" fmla="*/ 3595642 h 3595642"/>
                <a:gd name="connsiteX5" fmla="*/ 0 w 3272035"/>
                <a:gd name="connsiteY5" fmla="*/ 1797821 h 3595642"/>
                <a:gd name="connsiteX0" fmla="*/ 0 w 3272035"/>
                <a:gd name="connsiteY0" fmla="*/ 1797821 h 3595642"/>
                <a:gd name="connsiteX1" fmla="*/ 898911 w 3272035"/>
                <a:gd name="connsiteY1" fmla="*/ 0 h 3595642"/>
                <a:gd name="connsiteX2" fmla="*/ 3272035 w 3272035"/>
                <a:gd name="connsiteY2" fmla="*/ 0 h 3595642"/>
                <a:gd name="connsiteX3" fmla="*/ 898911 w 3272035"/>
                <a:gd name="connsiteY3" fmla="*/ 3595642 h 3595642"/>
                <a:gd name="connsiteX4" fmla="*/ 0 w 3272035"/>
                <a:gd name="connsiteY4" fmla="*/ 1797821 h 3595642"/>
                <a:gd name="connsiteX0" fmla="*/ 0 w 3272035"/>
                <a:gd name="connsiteY0" fmla="*/ 1797821 h 1797821"/>
                <a:gd name="connsiteX1" fmla="*/ 898911 w 3272035"/>
                <a:gd name="connsiteY1" fmla="*/ 0 h 1797821"/>
                <a:gd name="connsiteX2" fmla="*/ 3272035 w 3272035"/>
                <a:gd name="connsiteY2" fmla="*/ 0 h 1797821"/>
                <a:gd name="connsiteX3" fmla="*/ 0 w 3272035"/>
                <a:gd name="connsiteY3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2035" h="1797821">
                  <a:moveTo>
                    <a:pt x="0" y="1797821"/>
                  </a:moveTo>
                  <a:lnTo>
                    <a:pt x="898911" y="0"/>
                  </a:lnTo>
                  <a:lnTo>
                    <a:pt x="3272035" y="0"/>
                  </a:lnTo>
                  <a:lnTo>
                    <a:pt x="0" y="1797821"/>
                  </a:lnTo>
                  <a:close/>
                </a:path>
              </a:pathLst>
            </a:custGeom>
            <a:gradFill>
              <a:gsLst>
                <a:gs pos="50000">
                  <a:srgbClr val="7D4793"/>
                </a:gs>
                <a:gs pos="50000">
                  <a:srgbClr val="A26DB7"/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任意多边形 48"/>
            <p:cNvSpPr/>
            <p:nvPr/>
          </p:nvSpPr>
          <p:spPr>
            <a:xfrm rot="5400000">
              <a:off x="5276801" y="1458066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BA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任意多边形 49"/>
            <p:cNvSpPr/>
            <p:nvPr/>
          </p:nvSpPr>
          <p:spPr>
            <a:xfrm rot="16200000" flipV="1">
              <a:off x="5276802" y="3094084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AA7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任意多边形 50"/>
            <p:cNvSpPr/>
            <p:nvPr/>
          </p:nvSpPr>
          <p:spPr>
            <a:xfrm rot="5400000">
              <a:off x="4385034" y="3081702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B084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任意多边形 51"/>
            <p:cNvSpPr/>
            <p:nvPr/>
          </p:nvSpPr>
          <p:spPr>
            <a:xfrm rot="5400000">
              <a:off x="6170950" y="3081702"/>
              <a:ext cx="1636018" cy="1797821"/>
            </a:xfrm>
            <a:custGeom>
              <a:avLst/>
              <a:gdLst>
                <a:gd name="connsiteX0" fmla="*/ 0 w 1636018"/>
                <a:gd name="connsiteY0" fmla="*/ 898910 h 1797821"/>
                <a:gd name="connsiteX1" fmla="*/ 1636018 w 1636018"/>
                <a:gd name="connsiteY1" fmla="*/ 0 h 1797821"/>
                <a:gd name="connsiteX2" fmla="*/ 1636018 w 1636018"/>
                <a:gd name="connsiteY2" fmla="*/ 1797821 h 17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6018" h="1797821">
                  <a:moveTo>
                    <a:pt x="0" y="898910"/>
                  </a:moveTo>
                  <a:lnTo>
                    <a:pt x="1636018" y="0"/>
                  </a:lnTo>
                  <a:lnTo>
                    <a:pt x="1636018" y="1797821"/>
                  </a:lnTo>
                  <a:close/>
                </a:path>
              </a:pathLst>
            </a:custGeom>
            <a:solidFill>
              <a:srgbClr val="9A5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59"/>
          <p:cNvGrpSpPr/>
          <p:nvPr/>
        </p:nvGrpSpPr>
        <p:grpSpPr>
          <a:xfrm>
            <a:off x="2372379" y="3669877"/>
            <a:ext cx="651018" cy="539038"/>
            <a:chOff x="1460111" y="2419508"/>
            <a:chExt cx="1048472" cy="539038"/>
          </a:xfrm>
        </p:grpSpPr>
        <p:sp>
          <p:nvSpPr>
            <p:cNvPr id="37" name="文本框 36"/>
            <p:cNvSpPr txBox="1"/>
            <p:nvPr/>
          </p:nvSpPr>
          <p:spPr>
            <a:xfrm>
              <a:off x="1460111" y="2419508"/>
              <a:ext cx="1030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478069" y="2727714"/>
              <a:ext cx="10305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Hei Pro" panose="020B0500000000000000" pitchFamily="34" charset="-122"/>
                  <a:ea typeface="LiHei Pro" panose="020B0500000000000000" pitchFamily="34" charset="-122"/>
                  <a:cs typeface="+mn-cs"/>
                </a:rPr>
                <a:t>OPTION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Hei Pro" panose="020B0500000000000000" pitchFamily="34" charset="-122"/>
                <a:ea typeface="LiHei Pro" panose="020B0500000000000000" pitchFamily="34" charset="-122"/>
                <a:cs typeface="+mn-cs"/>
              </a:endParaRPr>
            </a:p>
          </p:txBody>
        </p:sp>
      </p:grpSp>
      <p:grpSp>
        <p:nvGrpSpPr>
          <p:cNvPr id="39" name="组合 62"/>
          <p:cNvGrpSpPr/>
          <p:nvPr/>
        </p:nvGrpSpPr>
        <p:grpSpPr>
          <a:xfrm>
            <a:off x="4658434" y="3669877"/>
            <a:ext cx="651018" cy="539038"/>
            <a:chOff x="1460111" y="2419508"/>
            <a:chExt cx="1048472" cy="539038"/>
          </a:xfrm>
        </p:grpSpPr>
        <p:sp>
          <p:nvSpPr>
            <p:cNvPr id="40" name="文本框 39"/>
            <p:cNvSpPr txBox="1"/>
            <p:nvPr/>
          </p:nvSpPr>
          <p:spPr>
            <a:xfrm>
              <a:off x="1460111" y="2419508"/>
              <a:ext cx="1030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478069" y="2727714"/>
              <a:ext cx="10305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Hei Pro" panose="020B0500000000000000" pitchFamily="34" charset="-122"/>
                  <a:ea typeface="LiHei Pro" panose="020B0500000000000000" pitchFamily="34" charset="-122"/>
                  <a:cs typeface="+mn-cs"/>
                </a:rPr>
                <a:t>OPTION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Hei Pro" panose="020B0500000000000000" pitchFamily="34" charset="-122"/>
                <a:ea typeface="LiHei Pro" panose="020B0500000000000000" pitchFamily="34" charset="-122"/>
                <a:cs typeface="+mn-cs"/>
              </a:endParaRPr>
            </a:p>
          </p:txBody>
        </p:sp>
      </p:grpSp>
      <p:grpSp>
        <p:nvGrpSpPr>
          <p:cNvPr id="42" name="组合 65"/>
          <p:cNvGrpSpPr/>
          <p:nvPr/>
        </p:nvGrpSpPr>
        <p:grpSpPr>
          <a:xfrm>
            <a:off x="6931399" y="3669877"/>
            <a:ext cx="651018" cy="539038"/>
            <a:chOff x="1460111" y="2419508"/>
            <a:chExt cx="1048472" cy="539038"/>
          </a:xfrm>
        </p:grpSpPr>
        <p:sp>
          <p:nvSpPr>
            <p:cNvPr id="43" name="文本框 42"/>
            <p:cNvSpPr txBox="1"/>
            <p:nvPr/>
          </p:nvSpPr>
          <p:spPr>
            <a:xfrm>
              <a:off x="1460111" y="2419508"/>
              <a:ext cx="1030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478069" y="2727714"/>
              <a:ext cx="10305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Hei Pro" panose="020B0500000000000000" pitchFamily="34" charset="-122"/>
                  <a:ea typeface="LiHei Pro" panose="020B0500000000000000" pitchFamily="34" charset="-122"/>
                  <a:cs typeface="+mn-cs"/>
                </a:rPr>
                <a:t>OPTION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Hei Pro" panose="020B0500000000000000" pitchFamily="34" charset="-122"/>
                <a:ea typeface="LiHei Pro" panose="020B0500000000000000" pitchFamily="34" charset="-122"/>
                <a:cs typeface="+mn-cs"/>
              </a:endParaRPr>
            </a:p>
          </p:txBody>
        </p:sp>
      </p:grpSp>
      <p:grpSp>
        <p:nvGrpSpPr>
          <p:cNvPr id="45" name="组合 68"/>
          <p:cNvGrpSpPr/>
          <p:nvPr/>
        </p:nvGrpSpPr>
        <p:grpSpPr>
          <a:xfrm>
            <a:off x="9208932" y="3669877"/>
            <a:ext cx="651018" cy="539038"/>
            <a:chOff x="1460111" y="2419508"/>
            <a:chExt cx="1048472" cy="539038"/>
          </a:xfrm>
        </p:grpSpPr>
        <p:sp>
          <p:nvSpPr>
            <p:cNvPr id="46" name="文本框 45"/>
            <p:cNvSpPr txBox="1"/>
            <p:nvPr/>
          </p:nvSpPr>
          <p:spPr>
            <a:xfrm>
              <a:off x="1460111" y="2419508"/>
              <a:ext cx="1030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04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478069" y="2727714"/>
              <a:ext cx="10305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Hei Pro" panose="020B0500000000000000" pitchFamily="34" charset="-122"/>
                  <a:ea typeface="LiHei Pro" panose="020B0500000000000000" pitchFamily="34" charset="-122"/>
                  <a:cs typeface="+mn-cs"/>
                </a:rPr>
                <a:t>OPTION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Hei Pro" panose="020B0500000000000000" pitchFamily="34" charset="-122"/>
                <a:ea typeface="LiHei Pro" panose="020B0500000000000000" pitchFamily="34" charset="-122"/>
                <a:cs typeface="+mn-cs"/>
              </a:endParaRPr>
            </a:p>
          </p:txBody>
        </p:sp>
      </p:grpSp>
      <p:grpSp>
        <p:nvGrpSpPr>
          <p:cNvPr id="48" name="Group 8"/>
          <p:cNvGrpSpPr>
            <a:grpSpLocks noChangeAspect="1"/>
          </p:cNvGrpSpPr>
          <p:nvPr/>
        </p:nvGrpSpPr>
        <p:grpSpPr bwMode="auto">
          <a:xfrm>
            <a:off x="2549548" y="3248779"/>
            <a:ext cx="298404" cy="301626"/>
            <a:chOff x="4313" y="1262"/>
            <a:chExt cx="463" cy="468"/>
          </a:xfrm>
          <a:solidFill>
            <a:schemeClr val="bg1"/>
          </a:solidFill>
        </p:grpSpPr>
        <p:sp>
          <p:nvSpPr>
            <p:cNvPr id="49" name="Rectangle 9"/>
            <p:cNvSpPr>
              <a:spLocks noChangeArrowheads="1"/>
            </p:cNvSpPr>
            <p:nvPr/>
          </p:nvSpPr>
          <p:spPr bwMode="auto">
            <a:xfrm>
              <a:off x="4603" y="1387"/>
              <a:ext cx="77" cy="3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4699" y="1349"/>
              <a:ext cx="77" cy="3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4515" y="1447"/>
              <a:ext cx="76" cy="2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4423" y="1486"/>
              <a:ext cx="80" cy="2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4335" y="1565"/>
              <a:ext cx="76" cy="1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4313" y="1277"/>
              <a:ext cx="298" cy="247"/>
            </a:xfrm>
            <a:custGeom>
              <a:avLst/>
              <a:gdLst>
                <a:gd name="T0" fmla="*/ 0 w 298"/>
                <a:gd name="T1" fmla="*/ 240 h 247"/>
                <a:gd name="T2" fmla="*/ 290 w 298"/>
                <a:gd name="T3" fmla="*/ 0 h 247"/>
                <a:gd name="T4" fmla="*/ 298 w 298"/>
                <a:gd name="T5" fmla="*/ 7 h 247"/>
                <a:gd name="T6" fmla="*/ 7 w 298"/>
                <a:gd name="T7" fmla="*/ 247 h 247"/>
                <a:gd name="T8" fmla="*/ 0 w 298"/>
                <a:gd name="T9" fmla="*/ 240 h 247"/>
                <a:gd name="T10" fmla="*/ 0 w 298"/>
                <a:gd name="T11" fmla="*/ 24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247">
                  <a:moveTo>
                    <a:pt x="0" y="240"/>
                  </a:moveTo>
                  <a:lnTo>
                    <a:pt x="290" y="0"/>
                  </a:lnTo>
                  <a:lnTo>
                    <a:pt x="298" y="7"/>
                  </a:lnTo>
                  <a:lnTo>
                    <a:pt x="7" y="247"/>
                  </a:lnTo>
                  <a:lnTo>
                    <a:pt x="0" y="240"/>
                  </a:lnTo>
                  <a:lnTo>
                    <a:pt x="0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4567" y="1262"/>
              <a:ext cx="65" cy="58"/>
            </a:xfrm>
            <a:custGeom>
              <a:avLst/>
              <a:gdLst>
                <a:gd name="T0" fmla="*/ 0 w 65"/>
                <a:gd name="T1" fmla="*/ 3 h 58"/>
                <a:gd name="T2" fmla="*/ 65 w 65"/>
                <a:gd name="T3" fmla="*/ 0 h 58"/>
                <a:gd name="T4" fmla="*/ 36 w 65"/>
                <a:gd name="T5" fmla="*/ 58 h 58"/>
                <a:gd name="T6" fmla="*/ 0 w 65"/>
                <a:gd name="T7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58">
                  <a:moveTo>
                    <a:pt x="0" y="3"/>
                  </a:moveTo>
                  <a:lnTo>
                    <a:pt x="65" y="0"/>
                  </a:lnTo>
                  <a:lnTo>
                    <a:pt x="36" y="58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6" name="Freeform 19"/>
          <p:cNvSpPr>
            <a:spLocks/>
          </p:cNvSpPr>
          <p:nvPr/>
        </p:nvSpPr>
        <p:spPr bwMode="auto">
          <a:xfrm>
            <a:off x="4890733" y="3203148"/>
            <a:ext cx="200734" cy="392888"/>
          </a:xfrm>
          <a:custGeom>
            <a:avLst/>
            <a:gdLst>
              <a:gd name="T0" fmla="*/ 38 w 96"/>
              <a:gd name="T1" fmla="*/ 191 h 191"/>
              <a:gd name="T2" fmla="*/ 38 w 96"/>
              <a:gd name="T3" fmla="*/ 168 h 191"/>
              <a:gd name="T4" fmla="*/ 0 w 96"/>
              <a:gd name="T5" fmla="*/ 158 h 191"/>
              <a:gd name="T6" fmla="*/ 6 w 96"/>
              <a:gd name="T7" fmla="*/ 136 h 191"/>
              <a:gd name="T8" fmla="*/ 43 w 96"/>
              <a:gd name="T9" fmla="*/ 146 h 191"/>
              <a:gd name="T10" fmla="*/ 67 w 96"/>
              <a:gd name="T11" fmla="*/ 128 h 191"/>
              <a:gd name="T12" fmla="*/ 42 w 96"/>
              <a:gd name="T13" fmla="*/ 104 h 191"/>
              <a:gd name="T14" fmla="*/ 2 w 96"/>
              <a:gd name="T15" fmla="*/ 63 h 191"/>
              <a:gd name="T16" fmla="*/ 39 w 96"/>
              <a:gd name="T17" fmla="*/ 23 h 191"/>
              <a:gd name="T18" fmla="*/ 39 w 96"/>
              <a:gd name="T19" fmla="*/ 0 h 191"/>
              <a:gd name="T20" fmla="*/ 58 w 96"/>
              <a:gd name="T21" fmla="*/ 0 h 191"/>
              <a:gd name="T22" fmla="*/ 58 w 96"/>
              <a:gd name="T23" fmla="*/ 22 h 191"/>
              <a:gd name="T24" fmla="*/ 90 w 96"/>
              <a:gd name="T25" fmla="*/ 30 h 191"/>
              <a:gd name="T26" fmla="*/ 84 w 96"/>
              <a:gd name="T27" fmla="*/ 51 h 191"/>
              <a:gd name="T28" fmla="*/ 52 w 96"/>
              <a:gd name="T29" fmla="*/ 43 h 191"/>
              <a:gd name="T30" fmla="*/ 30 w 96"/>
              <a:gd name="T31" fmla="*/ 59 h 191"/>
              <a:gd name="T32" fmla="*/ 59 w 96"/>
              <a:gd name="T33" fmla="*/ 82 h 191"/>
              <a:gd name="T34" fmla="*/ 96 w 96"/>
              <a:gd name="T35" fmla="*/ 125 h 191"/>
              <a:gd name="T36" fmla="*/ 57 w 96"/>
              <a:gd name="T37" fmla="*/ 167 h 191"/>
              <a:gd name="T38" fmla="*/ 57 w 96"/>
              <a:gd name="T39" fmla="*/ 191 h 191"/>
              <a:gd name="T40" fmla="*/ 38 w 96"/>
              <a:gd name="T41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" h="191">
                <a:moveTo>
                  <a:pt x="38" y="191"/>
                </a:moveTo>
                <a:cubicBezTo>
                  <a:pt x="38" y="168"/>
                  <a:pt x="38" y="168"/>
                  <a:pt x="38" y="168"/>
                </a:cubicBezTo>
                <a:cubicBezTo>
                  <a:pt x="23" y="168"/>
                  <a:pt x="9" y="163"/>
                  <a:pt x="0" y="158"/>
                </a:cubicBezTo>
                <a:cubicBezTo>
                  <a:pt x="6" y="136"/>
                  <a:pt x="6" y="136"/>
                  <a:pt x="6" y="136"/>
                </a:cubicBezTo>
                <a:cubicBezTo>
                  <a:pt x="16" y="141"/>
                  <a:pt x="29" y="146"/>
                  <a:pt x="43" y="146"/>
                </a:cubicBezTo>
                <a:cubicBezTo>
                  <a:pt x="57" y="146"/>
                  <a:pt x="67" y="139"/>
                  <a:pt x="67" y="128"/>
                </a:cubicBezTo>
                <a:cubicBezTo>
                  <a:pt x="67" y="117"/>
                  <a:pt x="59" y="111"/>
                  <a:pt x="42" y="104"/>
                </a:cubicBezTo>
                <a:cubicBezTo>
                  <a:pt x="18" y="95"/>
                  <a:pt x="2" y="84"/>
                  <a:pt x="2" y="63"/>
                </a:cubicBezTo>
                <a:cubicBezTo>
                  <a:pt x="2" y="43"/>
                  <a:pt x="16" y="27"/>
                  <a:pt x="39" y="23"/>
                </a:cubicBezTo>
                <a:cubicBezTo>
                  <a:pt x="39" y="0"/>
                  <a:pt x="39" y="0"/>
                  <a:pt x="39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73" y="22"/>
                  <a:pt x="83" y="26"/>
                  <a:pt x="90" y="30"/>
                </a:cubicBezTo>
                <a:cubicBezTo>
                  <a:pt x="84" y="51"/>
                  <a:pt x="84" y="51"/>
                  <a:pt x="84" y="51"/>
                </a:cubicBezTo>
                <a:cubicBezTo>
                  <a:pt x="79" y="49"/>
                  <a:pt x="68" y="43"/>
                  <a:pt x="52" y="43"/>
                </a:cubicBezTo>
                <a:cubicBezTo>
                  <a:pt x="36" y="43"/>
                  <a:pt x="30" y="52"/>
                  <a:pt x="30" y="59"/>
                </a:cubicBezTo>
                <a:cubicBezTo>
                  <a:pt x="30" y="69"/>
                  <a:pt x="39" y="74"/>
                  <a:pt x="59" y="82"/>
                </a:cubicBezTo>
                <a:cubicBezTo>
                  <a:pt x="85" y="92"/>
                  <a:pt x="96" y="105"/>
                  <a:pt x="96" y="125"/>
                </a:cubicBezTo>
                <a:cubicBezTo>
                  <a:pt x="96" y="145"/>
                  <a:pt x="83" y="162"/>
                  <a:pt x="57" y="167"/>
                </a:cubicBezTo>
                <a:cubicBezTo>
                  <a:pt x="57" y="191"/>
                  <a:pt x="57" y="191"/>
                  <a:pt x="57" y="191"/>
                </a:cubicBezTo>
                <a:lnTo>
                  <a:pt x="38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7" name="Group 22"/>
          <p:cNvGrpSpPr>
            <a:grpSpLocks noChangeAspect="1"/>
          </p:cNvGrpSpPr>
          <p:nvPr/>
        </p:nvGrpSpPr>
        <p:grpSpPr bwMode="auto">
          <a:xfrm>
            <a:off x="7120676" y="3255868"/>
            <a:ext cx="287448" cy="287448"/>
            <a:chOff x="3617" y="1935"/>
            <a:chExt cx="446" cy="446"/>
          </a:xfrm>
          <a:solidFill>
            <a:schemeClr val="bg1"/>
          </a:solidFill>
        </p:grpSpPr>
        <p:sp>
          <p:nvSpPr>
            <p:cNvPr id="58" name="Freeform 23"/>
            <p:cNvSpPr>
              <a:spLocks noEditPoints="1"/>
            </p:cNvSpPr>
            <p:nvPr/>
          </p:nvSpPr>
          <p:spPr bwMode="auto">
            <a:xfrm>
              <a:off x="3617" y="1935"/>
              <a:ext cx="446" cy="446"/>
            </a:xfrm>
            <a:custGeom>
              <a:avLst/>
              <a:gdLst>
                <a:gd name="T0" fmla="*/ 93 w 186"/>
                <a:gd name="T1" fmla="*/ 0 h 186"/>
                <a:gd name="T2" fmla="*/ 0 w 186"/>
                <a:gd name="T3" fmla="*/ 93 h 186"/>
                <a:gd name="T4" fmla="*/ 93 w 186"/>
                <a:gd name="T5" fmla="*/ 186 h 186"/>
                <a:gd name="T6" fmla="*/ 186 w 186"/>
                <a:gd name="T7" fmla="*/ 93 h 186"/>
                <a:gd name="T8" fmla="*/ 93 w 186"/>
                <a:gd name="T9" fmla="*/ 0 h 186"/>
                <a:gd name="T10" fmla="*/ 93 w 186"/>
                <a:gd name="T11" fmla="*/ 169 h 186"/>
                <a:gd name="T12" fmla="*/ 18 w 186"/>
                <a:gd name="T13" fmla="*/ 93 h 186"/>
                <a:gd name="T14" fmla="*/ 93 w 186"/>
                <a:gd name="T15" fmla="*/ 18 h 186"/>
                <a:gd name="T16" fmla="*/ 169 w 186"/>
                <a:gd name="T17" fmla="*/ 93 h 186"/>
                <a:gd name="T18" fmla="*/ 93 w 186"/>
                <a:gd name="T19" fmla="*/ 16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6"/>
                    <a:pt x="93" y="186"/>
                  </a:cubicBezTo>
                  <a:cubicBezTo>
                    <a:pt x="144" y="186"/>
                    <a:pt x="186" y="145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lose/>
                  <a:moveTo>
                    <a:pt x="93" y="169"/>
                  </a:moveTo>
                  <a:cubicBezTo>
                    <a:pt x="52" y="169"/>
                    <a:pt x="18" y="135"/>
                    <a:pt x="18" y="93"/>
                  </a:cubicBezTo>
                  <a:cubicBezTo>
                    <a:pt x="18" y="52"/>
                    <a:pt x="52" y="18"/>
                    <a:pt x="93" y="18"/>
                  </a:cubicBezTo>
                  <a:cubicBezTo>
                    <a:pt x="135" y="18"/>
                    <a:pt x="169" y="52"/>
                    <a:pt x="169" y="93"/>
                  </a:cubicBezTo>
                  <a:cubicBezTo>
                    <a:pt x="169" y="135"/>
                    <a:pt x="135" y="169"/>
                    <a:pt x="93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24"/>
            <p:cNvSpPr>
              <a:spLocks/>
            </p:cNvSpPr>
            <p:nvPr/>
          </p:nvSpPr>
          <p:spPr bwMode="auto">
            <a:xfrm>
              <a:off x="3823" y="1990"/>
              <a:ext cx="175" cy="184"/>
            </a:xfrm>
            <a:custGeom>
              <a:avLst/>
              <a:gdLst>
                <a:gd name="T0" fmla="*/ 34 w 175"/>
                <a:gd name="T1" fmla="*/ 151 h 184"/>
                <a:gd name="T2" fmla="*/ 34 w 175"/>
                <a:gd name="T3" fmla="*/ 0 h 184"/>
                <a:gd name="T4" fmla="*/ 0 w 175"/>
                <a:gd name="T5" fmla="*/ 0 h 184"/>
                <a:gd name="T6" fmla="*/ 0 w 175"/>
                <a:gd name="T7" fmla="*/ 184 h 184"/>
                <a:gd name="T8" fmla="*/ 22 w 175"/>
                <a:gd name="T9" fmla="*/ 184 h 184"/>
                <a:gd name="T10" fmla="*/ 34 w 175"/>
                <a:gd name="T11" fmla="*/ 184 h 184"/>
                <a:gd name="T12" fmla="*/ 175 w 175"/>
                <a:gd name="T13" fmla="*/ 184 h 184"/>
                <a:gd name="T14" fmla="*/ 175 w 175"/>
                <a:gd name="T15" fmla="*/ 151 h 184"/>
                <a:gd name="T16" fmla="*/ 34 w 175"/>
                <a:gd name="T17" fmla="*/ 15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4">
                  <a:moveTo>
                    <a:pt x="34" y="151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184"/>
                  </a:lnTo>
                  <a:lnTo>
                    <a:pt x="22" y="184"/>
                  </a:lnTo>
                  <a:lnTo>
                    <a:pt x="34" y="184"/>
                  </a:lnTo>
                  <a:lnTo>
                    <a:pt x="175" y="184"/>
                  </a:lnTo>
                  <a:lnTo>
                    <a:pt x="175" y="151"/>
                  </a:lnTo>
                  <a:lnTo>
                    <a:pt x="34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0" name="Freeform 28"/>
          <p:cNvSpPr>
            <a:spLocks noEditPoints="1"/>
          </p:cNvSpPr>
          <p:nvPr/>
        </p:nvSpPr>
        <p:spPr bwMode="auto">
          <a:xfrm>
            <a:off x="9332250" y="3233174"/>
            <a:ext cx="410900" cy="332836"/>
          </a:xfrm>
          <a:custGeom>
            <a:avLst/>
            <a:gdLst>
              <a:gd name="T0" fmla="*/ 114 w 200"/>
              <a:gd name="T1" fmla="*/ 17 h 161"/>
              <a:gd name="T2" fmla="*/ 18 w 200"/>
              <a:gd name="T3" fmla="*/ 50 h 161"/>
              <a:gd name="T4" fmla="*/ 51 w 200"/>
              <a:gd name="T5" fmla="*/ 146 h 161"/>
              <a:gd name="T6" fmla="*/ 138 w 200"/>
              <a:gd name="T7" fmla="*/ 127 h 161"/>
              <a:gd name="T8" fmla="*/ 186 w 200"/>
              <a:gd name="T9" fmla="*/ 150 h 161"/>
              <a:gd name="T10" fmla="*/ 200 w 200"/>
              <a:gd name="T11" fmla="*/ 122 h 161"/>
              <a:gd name="T12" fmla="*/ 152 w 200"/>
              <a:gd name="T13" fmla="*/ 98 h 161"/>
              <a:gd name="T14" fmla="*/ 114 w 200"/>
              <a:gd name="T15" fmla="*/ 17 h 161"/>
              <a:gd name="T16" fmla="*/ 127 w 200"/>
              <a:gd name="T17" fmla="*/ 103 h 161"/>
              <a:gd name="T18" fmla="*/ 61 w 200"/>
              <a:gd name="T19" fmla="*/ 126 h 161"/>
              <a:gd name="T20" fmla="*/ 38 w 200"/>
              <a:gd name="T21" fmla="*/ 60 h 161"/>
              <a:gd name="T22" fmla="*/ 104 w 200"/>
              <a:gd name="T23" fmla="*/ 37 h 161"/>
              <a:gd name="T24" fmla="*/ 127 w 200"/>
              <a:gd name="T25" fmla="*/ 103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" h="161">
                <a:moveTo>
                  <a:pt x="114" y="17"/>
                </a:moveTo>
                <a:cubicBezTo>
                  <a:pt x="78" y="0"/>
                  <a:pt x="35" y="15"/>
                  <a:pt x="18" y="50"/>
                </a:cubicBezTo>
                <a:cubicBezTo>
                  <a:pt x="0" y="86"/>
                  <a:pt x="15" y="129"/>
                  <a:pt x="51" y="146"/>
                </a:cubicBezTo>
                <a:cubicBezTo>
                  <a:pt x="81" y="161"/>
                  <a:pt x="118" y="152"/>
                  <a:pt x="138" y="127"/>
                </a:cubicBezTo>
                <a:cubicBezTo>
                  <a:pt x="186" y="150"/>
                  <a:pt x="186" y="150"/>
                  <a:pt x="186" y="150"/>
                </a:cubicBezTo>
                <a:cubicBezTo>
                  <a:pt x="200" y="122"/>
                  <a:pt x="200" y="122"/>
                  <a:pt x="200" y="122"/>
                </a:cubicBezTo>
                <a:cubicBezTo>
                  <a:pt x="152" y="98"/>
                  <a:pt x="152" y="98"/>
                  <a:pt x="152" y="98"/>
                </a:cubicBezTo>
                <a:cubicBezTo>
                  <a:pt x="160" y="66"/>
                  <a:pt x="145" y="32"/>
                  <a:pt x="114" y="17"/>
                </a:cubicBezTo>
                <a:close/>
                <a:moveTo>
                  <a:pt x="127" y="103"/>
                </a:moveTo>
                <a:cubicBezTo>
                  <a:pt x="115" y="128"/>
                  <a:pt x="85" y="138"/>
                  <a:pt x="61" y="126"/>
                </a:cubicBezTo>
                <a:cubicBezTo>
                  <a:pt x="36" y="114"/>
                  <a:pt x="26" y="84"/>
                  <a:pt x="38" y="60"/>
                </a:cubicBezTo>
                <a:cubicBezTo>
                  <a:pt x="50" y="35"/>
                  <a:pt x="80" y="25"/>
                  <a:pt x="104" y="37"/>
                </a:cubicBezTo>
                <a:cubicBezTo>
                  <a:pt x="129" y="49"/>
                  <a:pt x="139" y="79"/>
                  <a:pt x="127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878294" y="2568665"/>
            <a:ext cx="1660131" cy="36083"/>
          </a:xfrm>
          <a:prstGeom prst="rect">
            <a:avLst/>
          </a:prstGeom>
          <a:gradFill>
            <a:gsLst>
              <a:gs pos="0">
                <a:srgbClr val="D3D3D3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2" name="组合 88"/>
          <p:cNvGrpSpPr/>
          <p:nvPr/>
        </p:nvGrpSpPr>
        <p:grpSpPr>
          <a:xfrm>
            <a:off x="1818125" y="1596183"/>
            <a:ext cx="1780467" cy="780905"/>
            <a:chOff x="223455" y="2735579"/>
            <a:chExt cx="1780467" cy="780905"/>
          </a:xfrm>
        </p:grpSpPr>
        <p:sp>
          <p:nvSpPr>
            <p:cNvPr id="63" name="文本框 62"/>
            <p:cNvSpPr txBox="1"/>
            <p:nvPr/>
          </p:nvSpPr>
          <p:spPr>
            <a:xfrm>
              <a:off x="223455" y="2735579"/>
              <a:ext cx="178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B850"/>
                  </a:solidFill>
                  <a:effectLst/>
                  <a:uLnTx/>
                  <a:uFillTx/>
                  <a:latin typeface="时尚中黑简体" panose="01010104010101010101" pitchFamily="2" charset="-122"/>
                  <a:ea typeface="时尚中黑简体" panose="01010104010101010101" pitchFamily="2" charset="-122"/>
                  <a:cs typeface="+mn-cs"/>
                </a:rPr>
                <a:t>调用链分析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B850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41791" y="3054819"/>
              <a:ext cx="1686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Spark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mongodb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5" name="矩形 64"/>
          <p:cNvSpPr/>
          <p:nvPr/>
        </p:nvSpPr>
        <p:spPr>
          <a:xfrm>
            <a:off x="4159453" y="2568665"/>
            <a:ext cx="1660131" cy="36083"/>
          </a:xfrm>
          <a:prstGeom prst="rect">
            <a:avLst/>
          </a:prstGeom>
          <a:gradFill>
            <a:gsLst>
              <a:gs pos="0">
                <a:srgbClr val="D3D3D3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6" name="组合 95"/>
          <p:cNvGrpSpPr/>
          <p:nvPr/>
        </p:nvGrpSpPr>
        <p:grpSpPr>
          <a:xfrm>
            <a:off x="4099284" y="1596183"/>
            <a:ext cx="1780467" cy="780905"/>
            <a:chOff x="223455" y="2735579"/>
            <a:chExt cx="1780467" cy="780905"/>
          </a:xfrm>
        </p:grpSpPr>
        <p:sp>
          <p:nvSpPr>
            <p:cNvPr id="67" name="文本框 66"/>
            <p:cNvSpPr txBox="1"/>
            <p:nvPr/>
          </p:nvSpPr>
          <p:spPr>
            <a:xfrm>
              <a:off x="223455" y="2735579"/>
              <a:ext cx="1780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1ACBE"/>
                  </a:solidFill>
                  <a:effectLst/>
                  <a:uLnTx/>
                  <a:uFillTx/>
                  <a:latin typeface="时尚中黑简体" panose="01010104010101010101" pitchFamily="2" charset="-122"/>
                  <a:ea typeface="时尚中黑简体" panose="01010104010101010101" pitchFamily="2" charset="-122"/>
                  <a:cs typeface="+mn-cs"/>
                </a:rPr>
                <a:t>方法</a:t>
              </a: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1ACBE"/>
                  </a:solidFill>
                  <a:effectLst/>
                  <a:uLnTx/>
                  <a:uFillTx/>
                  <a:latin typeface="时尚中黑简体" panose="01010104010101010101" pitchFamily="2" charset="-122"/>
                  <a:ea typeface="时尚中黑简体" panose="01010104010101010101" pitchFamily="2" charset="-122"/>
                  <a:cs typeface="+mn-cs"/>
                </a:rPr>
                <a:t>/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1ACBE"/>
                  </a:solidFill>
                  <a:effectLst/>
                  <a:uLnTx/>
                  <a:uFillTx/>
                  <a:latin typeface="时尚中黑简体" panose="01010104010101010101" pitchFamily="2" charset="-122"/>
                  <a:ea typeface="时尚中黑简体" panose="01010104010101010101" pitchFamily="2" charset="-122"/>
                  <a:cs typeface="+mn-cs"/>
                </a:rPr>
                <a:t>应用依赖分析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41791" y="3054819"/>
              <a:ext cx="1686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Spark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streaming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Hbase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6421268" y="2568665"/>
            <a:ext cx="1660131" cy="36083"/>
          </a:xfrm>
          <a:prstGeom prst="rect">
            <a:avLst/>
          </a:prstGeom>
          <a:gradFill>
            <a:gsLst>
              <a:gs pos="0">
                <a:srgbClr val="D3D3D3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0" name="组合 100"/>
          <p:cNvGrpSpPr/>
          <p:nvPr/>
        </p:nvGrpSpPr>
        <p:grpSpPr>
          <a:xfrm>
            <a:off x="6361099" y="1596183"/>
            <a:ext cx="1780467" cy="780905"/>
            <a:chOff x="223455" y="2735579"/>
            <a:chExt cx="1780467" cy="780905"/>
          </a:xfrm>
        </p:grpSpPr>
        <p:sp>
          <p:nvSpPr>
            <p:cNvPr id="71" name="文本框 70"/>
            <p:cNvSpPr txBox="1"/>
            <p:nvPr/>
          </p:nvSpPr>
          <p:spPr>
            <a:xfrm>
              <a:off x="223455" y="2735579"/>
              <a:ext cx="178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87071"/>
                  </a:solidFill>
                  <a:effectLst/>
                  <a:uLnTx/>
                  <a:uFillTx/>
                  <a:latin typeface="时尚中黑简体" panose="01010104010101010101" pitchFamily="2" charset="-122"/>
                  <a:ea typeface="时尚中黑简体" panose="01010104010101010101" pitchFamily="2" charset="-122"/>
                  <a:cs typeface="+mn-cs"/>
                </a:rPr>
                <a:t>超时监控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87071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41791" y="3054819"/>
              <a:ext cx="1686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Spark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streaming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mongodb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8714676" y="2568665"/>
            <a:ext cx="1660131" cy="36083"/>
          </a:xfrm>
          <a:prstGeom prst="rect">
            <a:avLst/>
          </a:prstGeom>
          <a:gradFill>
            <a:gsLst>
              <a:gs pos="0">
                <a:srgbClr val="D3D3D3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4" name="组合 105"/>
          <p:cNvGrpSpPr/>
          <p:nvPr/>
        </p:nvGrpSpPr>
        <p:grpSpPr>
          <a:xfrm>
            <a:off x="8654507" y="1596183"/>
            <a:ext cx="1780467" cy="780905"/>
            <a:chOff x="223455" y="2735579"/>
            <a:chExt cx="1780467" cy="780905"/>
          </a:xfrm>
        </p:grpSpPr>
        <p:sp>
          <p:nvSpPr>
            <p:cNvPr id="75" name="文本框 74"/>
            <p:cNvSpPr txBox="1"/>
            <p:nvPr/>
          </p:nvSpPr>
          <p:spPr>
            <a:xfrm>
              <a:off x="223455" y="2735579"/>
              <a:ext cx="178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63A77"/>
                  </a:solidFill>
                  <a:effectLst/>
                  <a:uLnTx/>
                  <a:uFillTx/>
                  <a:latin typeface="时尚中黑简体" panose="01010104010101010101" pitchFamily="2" charset="-122"/>
                  <a:ea typeface="时尚中黑简体" panose="01010104010101010101" pitchFamily="2" charset="-122"/>
                  <a:cs typeface="+mn-cs"/>
                </a:rPr>
                <a:t>用户请求搜索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3A77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41791" y="3054819"/>
              <a:ext cx="1686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Spark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streaming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Hbase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67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5441"/>
            <a:ext cx="10515600" cy="4761522"/>
          </a:xfrm>
        </p:spPr>
        <p:txBody>
          <a:bodyPr/>
          <a:lstStyle/>
          <a:p>
            <a:r>
              <a:rPr kumimoji="1" lang="zh-CN" altLang="en-US" dirty="0" smtClean="0"/>
              <a:t>基于内存迭代的分布式计算框架。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54" y="1862528"/>
            <a:ext cx="5851220" cy="45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Scala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开发环境安装</a:t>
            </a:r>
          </a:p>
          <a:p>
            <a:pPr lvl="1"/>
            <a:r>
              <a:rPr kumimoji="1" lang="en-US" altLang="zh-CN" dirty="0" err="1" smtClean="0"/>
              <a:t>Jdk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1.7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Scala</a:t>
            </a:r>
            <a:r>
              <a:rPr lang="zh-CN" altLang="en-US" dirty="0" smtClean="0"/>
              <a:t> </a:t>
            </a:r>
            <a:r>
              <a:rPr lang="hr-HR" altLang="zh-CN" dirty="0" smtClean="0"/>
              <a:t>2.10.5</a:t>
            </a:r>
            <a:endParaRPr lang="zh-CN" altLang="en-US" dirty="0" smtClean="0"/>
          </a:p>
          <a:p>
            <a:pPr lvl="1"/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lang="en-US" altLang="zh-CN" dirty="0"/>
              <a:t>Spark-core_2.10</a:t>
            </a:r>
            <a:r>
              <a:rPr kumimoji="1" lang="zh-CN" altLang="en-US" dirty="0"/>
              <a:t> </a:t>
            </a:r>
            <a:r>
              <a:rPr lang="nb-NO" altLang="zh-CN" dirty="0" smtClean="0"/>
              <a:t>1.6.0-cdh5.8.0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kumimoji="1" lang="zh-CN" altLang="en-US" dirty="0" smtClean="0"/>
              <a:t>集合</a:t>
            </a:r>
          </a:p>
          <a:p>
            <a:pPr lvl="1"/>
            <a:r>
              <a:rPr kumimoji="1" lang="en-US" altLang="zh-CN" dirty="0" smtClean="0"/>
              <a:t>Array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map</a:t>
            </a:r>
            <a:endParaRPr kumimoji="1" lang="zh-CN" altLang="en-US" dirty="0" smtClean="0"/>
          </a:p>
          <a:p>
            <a:r>
              <a:rPr kumimoji="1" lang="zh-CN" altLang="en-US" dirty="0" smtClean="0"/>
              <a:t>集合操作</a:t>
            </a:r>
          </a:p>
          <a:p>
            <a:pPr lvl="1"/>
            <a:r>
              <a:rPr kumimoji="1" lang="zh-CN" altLang="en-US" dirty="0" smtClean="0"/>
              <a:t>遍历、映射、聚合、过滤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73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demo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count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介绍</a:t>
            </a:r>
          </a:p>
          <a:p>
            <a:pPr marL="0" indent="0">
              <a:buNone/>
            </a:pPr>
            <a:r>
              <a:rPr lang="zh-CN" altLang="en-US" dirty="0"/>
              <a:t>弹性分布式数据</a:t>
            </a:r>
            <a:r>
              <a:rPr lang="zh-CN" altLang="en-US" dirty="0" smtClean="0"/>
              <a:t>集。一个只读数据集。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zh-CN" altLang="en-US" dirty="0"/>
              <a:t>逻辑</a:t>
            </a:r>
            <a:r>
              <a:rPr kumimoji="1" lang="zh-CN" altLang="en-US" dirty="0" smtClean="0"/>
              <a:t>概念</a:t>
            </a:r>
          </a:p>
          <a:p>
            <a:pPr lvl="1"/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partition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  <a:p>
            <a:r>
              <a:rPr kumimoji="1" lang="zh-CN" altLang="en-US" dirty="0" smtClean="0"/>
              <a:t>物理概念</a:t>
            </a:r>
          </a:p>
          <a:p>
            <a:pPr lvl="1"/>
            <a:r>
              <a:rPr kumimoji="1" lang="en-US" altLang="zh-CN" dirty="0" smtClean="0"/>
              <a:t>Executor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85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48616" cy="435133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转换</a:t>
            </a:r>
            <a:r>
              <a:rPr kumimoji="1" lang="zh-CN" altLang="en-US" dirty="0"/>
              <a:t>操作（</a:t>
            </a:r>
            <a:r>
              <a:rPr lang="en-US" altLang="zh-CN" dirty="0"/>
              <a:t>Transformation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  <a:p>
            <a:pPr lvl="1"/>
            <a:r>
              <a:rPr kumimoji="1" lang="en-US" altLang="zh-CN" dirty="0" smtClean="0"/>
              <a:t>Map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Filter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flatMap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Union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reduceByKey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Join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Intersection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Distinct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repartition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0" y="1825625"/>
            <a:ext cx="48486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行动操作（</a:t>
            </a:r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）</a:t>
            </a:r>
          </a:p>
          <a:p>
            <a:pPr lvl="1"/>
            <a:r>
              <a:rPr kumimoji="1" lang="en-US" altLang="zh-CN" dirty="0" smtClean="0"/>
              <a:t>Reduce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Collect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Count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saveAsTextFile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24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集群提交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作业。</a:t>
            </a:r>
          </a:p>
          <a:p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sz="1800" dirty="0"/>
              <a:t>spark-submit </a:t>
            </a:r>
            <a:r>
              <a:rPr kumimoji="1" lang="en-US" altLang="zh-CN" sz="1800" dirty="0" smtClean="0"/>
              <a:t>\</a:t>
            </a:r>
            <a:endParaRPr kumimoji="1" lang="zh-CN" altLang="en-US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--</a:t>
            </a:r>
            <a:r>
              <a:rPr kumimoji="1" lang="en-US" altLang="zh-CN" sz="1800" dirty="0"/>
              <a:t>class </a:t>
            </a:r>
            <a:r>
              <a:rPr kumimoji="1" lang="en-US" altLang="zh-CN" sz="1800" dirty="0" err="1"/>
              <a:t>com.qccr.learning.MethodDependency</a:t>
            </a:r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\</a:t>
            </a:r>
            <a:endParaRPr kumimoji="1" lang="zh-CN" altLang="en-US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--</a:t>
            </a:r>
            <a:r>
              <a:rPr kumimoji="1" lang="en-US" altLang="zh-CN" sz="1800" dirty="0"/>
              <a:t>master yarn </a:t>
            </a:r>
            <a:r>
              <a:rPr kumimoji="1" lang="en-US" altLang="zh-CN" sz="1800" dirty="0" smtClean="0"/>
              <a:t>\</a:t>
            </a:r>
            <a:endParaRPr kumimoji="1" lang="zh-CN" altLang="en-US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--</a:t>
            </a:r>
            <a:r>
              <a:rPr kumimoji="1" lang="en-US" altLang="zh-CN" sz="1800" dirty="0"/>
              <a:t>deploy-mode cluster  </a:t>
            </a:r>
            <a:r>
              <a:rPr kumimoji="1" lang="en-US" altLang="zh-CN" sz="1800" dirty="0" smtClean="0"/>
              <a:t>\</a:t>
            </a:r>
            <a:endParaRPr kumimoji="1" lang="zh-CN" altLang="en-US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--</a:t>
            </a:r>
            <a:r>
              <a:rPr kumimoji="1" lang="en-US" altLang="zh-CN" sz="1800" dirty="0"/>
              <a:t>driver-memory 2G </a:t>
            </a:r>
            <a:r>
              <a:rPr kumimoji="1" lang="en-US" altLang="zh-CN" sz="1800" dirty="0" smtClean="0"/>
              <a:t>\</a:t>
            </a:r>
            <a:endParaRPr kumimoji="1" lang="zh-CN" altLang="en-US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--</a:t>
            </a:r>
            <a:r>
              <a:rPr kumimoji="1" lang="en-US" altLang="zh-CN" sz="1800" dirty="0" err="1"/>
              <a:t>num</a:t>
            </a:r>
            <a:r>
              <a:rPr kumimoji="1" lang="en-US" altLang="zh-CN" sz="1800" dirty="0"/>
              <a:t>-executors 3 </a:t>
            </a:r>
            <a:r>
              <a:rPr kumimoji="1" lang="en-US" altLang="zh-CN" sz="1800" dirty="0" smtClean="0"/>
              <a:t>\</a:t>
            </a:r>
            <a:endParaRPr kumimoji="1" lang="zh-CN" altLang="en-US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--</a:t>
            </a:r>
            <a:r>
              <a:rPr kumimoji="1" lang="en-US" altLang="zh-CN" sz="1800" dirty="0"/>
              <a:t>executor-memory 2G </a:t>
            </a:r>
            <a:r>
              <a:rPr kumimoji="1" lang="en-US" altLang="zh-CN" sz="1800" dirty="0" smtClean="0"/>
              <a:t>\</a:t>
            </a:r>
            <a:endParaRPr kumimoji="1" lang="zh-CN" altLang="en-US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--</a:t>
            </a:r>
            <a:r>
              <a:rPr kumimoji="1" lang="en-US" altLang="zh-CN" sz="1800" dirty="0"/>
              <a:t>executor-cores 1 </a:t>
            </a:r>
            <a:r>
              <a:rPr kumimoji="1" lang="en-US" altLang="zh-CN" sz="1800" dirty="0" smtClean="0"/>
              <a:t>\</a:t>
            </a:r>
            <a:endParaRPr kumimoji="1" lang="zh-CN" altLang="en-US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spark-1.0-SNAPSHOT.jar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511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未来大数据日志分析</a:t>
            </a:r>
            <a:r>
              <a:rPr kumimoji="1" lang="zh-CN" altLang="en-US" dirty="0" smtClean="0"/>
              <a:t>平台</a:t>
            </a:r>
            <a:endParaRPr kumimoji="1" lang="zh-CN" altLang="en-US" dirty="0"/>
          </a:p>
        </p:txBody>
      </p:sp>
      <p:sp>
        <p:nvSpPr>
          <p:cNvPr id="19" name="AutoShape 3"/>
          <p:cNvSpPr>
            <a:spLocks noChangeAspect="1" noChangeArrowheads="1" noTextEdit="1"/>
          </p:cNvSpPr>
          <p:nvPr/>
        </p:nvSpPr>
        <p:spPr bwMode="auto">
          <a:xfrm>
            <a:off x="3351379" y="1520825"/>
            <a:ext cx="540067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5858042" y="1525588"/>
            <a:ext cx="2894013" cy="165100"/>
          </a:xfrm>
          <a:custGeom>
            <a:avLst/>
            <a:gdLst>
              <a:gd name="T0" fmla="*/ 1823 w 1823"/>
              <a:gd name="T1" fmla="*/ 0 h 104"/>
              <a:gd name="T2" fmla="*/ 1823 w 1823"/>
              <a:gd name="T3" fmla="*/ 104 h 104"/>
              <a:gd name="T4" fmla="*/ 1756 w 1823"/>
              <a:gd name="T5" fmla="*/ 104 h 104"/>
              <a:gd name="T6" fmla="*/ 1756 w 1823"/>
              <a:gd name="T7" fmla="*/ 53 h 104"/>
              <a:gd name="T8" fmla="*/ 110 w 1823"/>
              <a:gd name="T9" fmla="*/ 53 h 104"/>
              <a:gd name="T10" fmla="*/ 110 w 1823"/>
              <a:gd name="T11" fmla="*/ 104 h 104"/>
              <a:gd name="T12" fmla="*/ 0 w 1823"/>
              <a:gd name="T13" fmla="*/ 104 h 104"/>
              <a:gd name="T14" fmla="*/ 0 w 1823"/>
              <a:gd name="T15" fmla="*/ 0 h 104"/>
              <a:gd name="T16" fmla="*/ 1823 w 1823"/>
              <a:gd name="T1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3" h="104">
                <a:moveTo>
                  <a:pt x="1823" y="0"/>
                </a:moveTo>
                <a:lnTo>
                  <a:pt x="1823" y="104"/>
                </a:lnTo>
                <a:lnTo>
                  <a:pt x="1756" y="104"/>
                </a:lnTo>
                <a:lnTo>
                  <a:pt x="1756" y="53"/>
                </a:lnTo>
                <a:lnTo>
                  <a:pt x="110" y="53"/>
                </a:lnTo>
                <a:lnTo>
                  <a:pt x="110" y="104"/>
                </a:lnTo>
                <a:lnTo>
                  <a:pt x="0" y="104"/>
                </a:lnTo>
                <a:lnTo>
                  <a:pt x="0" y="0"/>
                </a:lnTo>
                <a:lnTo>
                  <a:pt x="18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6"/>
          <p:cNvSpPr>
            <a:spLocks noEditPoints="1"/>
          </p:cNvSpPr>
          <p:nvPr/>
        </p:nvSpPr>
        <p:spPr bwMode="auto">
          <a:xfrm>
            <a:off x="6032667" y="1690689"/>
            <a:ext cx="2613025" cy="2085975"/>
          </a:xfrm>
          <a:custGeom>
            <a:avLst/>
            <a:gdLst>
              <a:gd name="T0" fmla="*/ 1646 w 1646"/>
              <a:gd name="T1" fmla="*/ 0 h 1314"/>
              <a:gd name="T2" fmla="*/ 1646 w 1646"/>
              <a:gd name="T3" fmla="*/ 1314 h 1314"/>
              <a:gd name="T4" fmla="*/ 0 w 1646"/>
              <a:gd name="T5" fmla="*/ 1314 h 1314"/>
              <a:gd name="T6" fmla="*/ 0 w 1646"/>
              <a:gd name="T7" fmla="*/ 0 h 1314"/>
              <a:gd name="T8" fmla="*/ 1646 w 1646"/>
              <a:gd name="T9" fmla="*/ 0 h 1314"/>
              <a:gd name="T10" fmla="*/ 1592 w 1646"/>
              <a:gd name="T11" fmla="*/ 1266 h 1314"/>
              <a:gd name="T12" fmla="*/ 1592 w 1646"/>
              <a:gd name="T13" fmla="*/ 22 h 1314"/>
              <a:gd name="T14" fmla="*/ 53 w 1646"/>
              <a:gd name="T15" fmla="*/ 22 h 1314"/>
              <a:gd name="T16" fmla="*/ 53 w 1646"/>
              <a:gd name="T17" fmla="*/ 1266 h 1314"/>
              <a:gd name="T18" fmla="*/ 1592 w 1646"/>
              <a:gd name="T19" fmla="*/ 1266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46" h="1314">
                <a:moveTo>
                  <a:pt x="1646" y="0"/>
                </a:moveTo>
                <a:lnTo>
                  <a:pt x="1646" y="1314"/>
                </a:lnTo>
                <a:lnTo>
                  <a:pt x="0" y="1314"/>
                </a:lnTo>
                <a:lnTo>
                  <a:pt x="0" y="0"/>
                </a:lnTo>
                <a:lnTo>
                  <a:pt x="1646" y="0"/>
                </a:lnTo>
                <a:close/>
                <a:moveTo>
                  <a:pt x="1592" y="1266"/>
                </a:moveTo>
                <a:lnTo>
                  <a:pt x="1592" y="22"/>
                </a:lnTo>
                <a:lnTo>
                  <a:pt x="53" y="22"/>
                </a:lnTo>
                <a:lnTo>
                  <a:pt x="53" y="1266"/>
                </a:lnTo>
                <a:lnTo>
                  <a:pt x="1592" y="12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7"/>
          <p:cNvSpPr>
            <a:spLocks/>
          </p:cNvSpPr>
          <p:nvPr/>
        </p:nvSpPr>
        <p:spPr bwMode="auto">
          <a:xfrm>
            <a:off x="7415378" y="2006601"/>
            <a:ext cx="617538" cy="803275"/>
          </a:xfrm>
          <a:custGeom>
            <a:avLst/>
            <a:gdLst>
              <a:gd name="T0" fmla="*/ 145 w 145"/>
              <a:gd name="T1" fmla="*/ 161 h 189"/>
              <a:gd name="T2" fmla="*/ 143 w 145"/>
              <a:gd name="T3" fmla="*/ 189 h 189"/>
              <a:gd name="T4" fmla="*/ 0 w 145"/>
              <a:gd name="T5" fmla="*/ 189 h 189"/>
              <a:gd name="T6" fmla="*/ 0 w 145"/>
              <a:gd name="T7" fmla="*/ 0 h 189"/>
              <a:gd name="T8" fmla="*/ 145 w 145"/>
              <a:gd name="T9" fmla="*/ 161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189">
                <a:moveTo>
                  <a:pt x="145" y="161"/>
                </a:moveTo>
                <a:cubicBezTo>
                  <a:pt x="145" y="171"/>
                  <a:pt x="144" y="180"/>
                  <a:pt x="143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0"/>
                  <a:pt x="0" y="0"/>
                  <a:pt x="0" y="0"/>
                </a:cubicBezTo>
                <a:cubicBezTo>
                  <a:pt x="82" y="9"/>
                  <a:pt x="145" y="78"/>
                  <a:pt x="145" y="161"/>
                </a:cubicBezTo>
                <a:close/>
              </a:path>
            </a:pathLst>
          </a:custGeom>
          <a:solidFill>
            <a:srgbClr val="00A0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8"/>
          <p:cNvSpPr>
            <a:spLocks noEditPoints="1"/>
          </p:cNvSpPr>
          <p:nvPr/>
        </p:nvSpPr>
        <p:spPr bwMode="auto">
          <a:xfrm>
            <a:off x="6521617" y="1878014"/>
            <a:ext cx="1635125" cy="1630363"/>
          </a:xfrm>
          <a:custGeom>
            <a:avLst/>
            <a:gdLst>
              <a:gd name="T0" fmla="*/ 192 w 384"/>
              <a:gd name="T1" fmla="*/ 0 h 383"/>
              <a:gd name="T2" fmla="*/ 384 w 384"/>
              <a:gd name="T3" fmla="*/ 191 h 383"/>
              <a:gd name="T4" fmla="*/ 192 w 384"/>
              <a:gd name="T5" fmla="*/ 383 h 383"/>
              <a:gd name="T6" fmla="*/ 0 w 384"/>
              <a:gd name="T7" fmla="*/ 191 h 383"/>
              <a:gd name="T8" fmla="*/ 192 w 384"/>
              <a:gd name="T9" fmla="*/ 0 h 383"/>
              <a:gd name="T10" fmla="*/ 353 w 384"/>
              <a:gd name="T11" fmla="*/ 219 h 383"/>
              <a:gd name="T12" fmla="*/ 355 w 384"/>
              <a:gd name="T13" fmla="*/ 191 h 383"/>
              <a:gd name="T14" fmla="*/ 210 w 384"/>
              <a:gd name="T15" fmla="*/ 30 h 383"/>
              <a:gd name="T16" fmla="*/ 192 w 384"/>
              <a:gd name="T17" fmla="*/ 29 h 383"/>
              <a:gd name="T18" fmla="*/ 37 w 384"/>
              <a:gd name="T19" fmla="*/ 140 h 383"/>
              <a:gd name="T20" fmla="*/ 29 w 384"/>
              <a:gd name="T21" fmla="*/ 191 h 383"/>
              <a:gd name="T22" fmla="*/ 192 w 384"/>
              <a:gd name="T23" fmla="*/ 354 h 383"/>
              <a:gd name="T24" fmla="*/ 353 w 384"/>
              <a:gd name="T25" fmla="*/ 219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4" h="383">
                <a:moveTo>
                  <a:pt x="192" y="0"/>
                </a:moveTo>
                <a:cubicBezTo>
                  <a:pt x="298" y="0"/>
                  <a:pt x="384" y="86"/>
                  <a:pt x="384" y="191"/>
                </a:cubicBezTo>
                <a:cubicBezTo>
                  <a:pt x="384" y="297"/>
                  <a:pt x="298" y="383"/>
                  <a:pt x="192" y="383"/>
                </a:cubicBezTo>
                <a:cubicBezTo>
                  <a:pt x="86" y="383"/>
                  <a:pt x="0" y="297"/>
                  <a:pt x="0" y="191"/>
                </a:cubicBezTo>
                <a:cubicBezTo>
                  <a:pt x="0" y="86"/>
                  <a:pt x="86" y="0"/>
                  <a:pt x="192" y="0"/>
                </a:cubicBezTo>
                <a:close/>
                <a:moveTo>
                  <a:pt x="353" y="219"/>
                </a:moveTo>
                <a:cubicBezTo>
                  <a:pt x="354" y="210"/>
                  <a:pt x="355" y="201"/>
                  <a:pt x="355" y="191"/>
                </a:cubicBezTo>
                <a:cubicBezTo>
                  <a:pt x="355" y="108"/>
                  <a:pt x="292" y="39"/>
                  <a:pt x="210" y="30"/>
                </a:cubicBezTo>
                <a:cubicBezTo>
                  <a:pt x="204" y="29"/>
                  <a:pt x="198" y="29"/>
                  <a:pt x="192" y="29"/>
                </a:cubicBezTo>
                <a:cubicBezTo>
                  <a:pt x="120" y="29"/>
                  <a:pt x="59" y="75"/>
                  <a:pt x="37" y="140"/>
                </a:cubicBezTo>
                <a:cubicBezTo>
                  <a:pt x="32" y="156"/>
                  <a:pt x="29" y="173"/>
                  <a:pt x="29" y="191"/>
                </a:cubicBezTo>
                <a:cubicBezTo>
                  <a:pt x="29" y="281"/>
                  <a:pt x="102" y="354"/>
                  <a:pt x="192" y="354"/>
                </a:cubicBezTo>
                <a:cubicBezTo>
                  <a:pt x="272" y="354"/>
                  <a:pt x="339" y="296"/>
                  <a:pt x="353" y="21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9"/>
          <p:cNvSpPr>
            <a:spLocks/>
          </p:cNvSpPr>
          <p:nvPr/>
        </p:nvSpPr>
        <p:spPr bwMode="auto">
          <a:xfrm>
            <a:off x="6675603" y="5341938"/>
            <a:ext cx="1258888" cy="306388"/>
          </a:xfrm>
          <a:custGeom>
            <a:avLst/>
            <a:gdLst>
              <a:gd name="T0" fmla="*/ 122 w 296"/>
              <a:gd name="T1" fmla="*/ 0 h 72"/>
              <a:gd name="T2" fmla="*/ 58 w 296"/>
              <a:gd name="T3" fmla="*/ 21 h 72"/>
              <a:gd name="T4" fmla="*/ 148 w 296"/>
              <a:gd name="T5" fmla="*/ 43 h 72"/>
              <a:gd name="T6" fmla="*/ 238 w 296"/>
              <a:gd name="T7" fmla="*/ 21 h 72"/>
              <a:gd name="T8" fmla="*/ 174 w 296"/>
              <a:gd name="T9" fmla="*/ 0 h 72"/>
              <a:gd name="T10" fmla="*/ 174 w 296"/>
              <a:gd name="T11" fmla="*/ 0 h 72"/>
              <a:gd name="T12" fmla="*/ 296 w 296"/>
              <a:gd name="T13" fmla="*/ 35 h 72"/>
              <a:gd name="T14" fmla="*/ 148 w 296"/>
              <a:gd name="T15" fmla="*/ 72 h 72"/>
              <a:gd name="T16" fmla="*/ 0 w 296"/>
              <a:gd name="T17" fmla="*/ 35 h 72"/>
              <a:gd name="T18" fmla="*/ 122 w 296"/>
              <a:gd name="T1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6" h="72">
                <a:moveTo>
                  <a:pt x="122" y="0"/>
                </a:moveTo>
                <a:cubicBezTo>
                  <a:pt x="85" y="3"/>
                  <a:pt x="58" y="11"/>
                  <a:pt x="58" y="21"/>
                </a:cubicBezTo>
                <a:cubicBezTo>
                  <a:pt x="58" y="33"/>
                  <a:pt x="99" y="43"/>
                  <a:pt x="148" y="43"/>
                </a:cubicBezTo>
                <a:cubicBezTo>
                  <a:pt x="198" y="43"/>
                  <a:pt x="238" y="33"/>
                  <a:pt x="238" y="21"/>
                </a:cubicBezTo>
                <a:cubicBezTo>
                  <a:pt x="238" y="11"/>
                  <a:pt x="211" y="3"/>
                  <a:pt x="174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244" y="3"/>
                  <a:pt x="296" y="17"/>
                  <a:pt x="296" y="35"/>
                </a:cubicBezTo>
                <a:cubicBezTo>
                  <a:pt x="296" y="55"/>
                  <a:pt x="230" y="72"/>
                  <a:pt x="148" y="72"/>
                </a:cubicBezTo>
                <a:cubicBezTo>
                  <a:pt x="66" y="72"/>
                  <a:pt x="0" y="55"/>
                  <a:pt x="0" y="35"/>
                </a:cubicBezTo>
                <a:cubicBezTo>
                  <a:pt x="0" y="17"/>
                  <a:pt x="52" y="3"/>
                  <a:pt x="12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0"/>
          <p:cNvSpPr>
            <a:spLocks/>
          </p:cNvSpPr>
          <p:nvPr/>
        </p:nvSpPr>
        <p:spPr bwMode="auto">
          <a:xfrm>
            <a:off x="7194717" y="3827464"/>
            <a:ext cx="220663" cy="1514475"/>
          </a:xfrm>
          <a:custGeom>
            <a:avLst/>
            <a:gdLst>
              <a:gd name="T0" fmla="*/ 52 w 52"/>
              <a:gd name="T1" fmla="*/ 0 h 356"/>
              <a:gd name="T2" fmla="*/ 52 w 52"/>
              <a:gd name="T3" fmla="*/ 356 h 356"/>
              <a:gd name="T4" fmla="*/ 28 w 52"/>
              <a:gd name="T5" fmla="*/ 355 h 356"/>
              <a:gd name="T6" fmla="*/ 26 w 52"/>
              <a:gd name="T7" fmla="*/ 355 h 356"/>
              <a:gd name="T8" fmla="*/ 24 w 52"/>
              <a:gd name="T9" fmla="*/ 355 h 356"/>
              <a:gd name="T10" fmla="*/ 0 w 52"/>
              <a:gd name="T11" fmla="*/ 356 h 356"/>
              <a:gd name="T12" fmla="*/ 0 w 52"/>
              <a:gd name="T13" fmla="*/ 0 h 356"/>
              <a:gd name="T14" fmla="*/ 52 w 52"/>
              <a:gd name="T15" fmla="*/ 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356">
                <a:moveTo>
                  <a:pt x="52" y="0"/>
                </a:moveTo>
                <a:cubicBezTo>
                  <a:pt x="52" y="356"/>
                  <a:pt x="52" y="356"/>
                  <a:pt x="52" y="356"/>
                </a:cubicBezTo>
                <a:cubicBezTo>
                  <a:pt x="44" y="355"/>
                  <a:pt x="36" y="355"/>
                  <a:pt x="28" y="355"/>
                </a:cubicBezTo>
                <a:cubicBezTo>
                  <a:pt x="28" y="355"/>
                  <a:pt x="27" y="355"/>
                  <a:pt x="26" y="355"/>
                </a:cubicBezTo>
                <a:cubicBezTo>
                  <a:pt x="25" y="355"/>
                  <a:pt x="25" y="355"/>
                  <a:pt x="24" y="355"/>
                </a:cubicBezTo>
                <a:cubicBezTo>
                  <a:pt x="16" y="355"/>
                  <a:pt x="8" y="355"/>
                  <a:pt x="0" y="356"/>
                </a:cubicBezTo>
                <a:cubicBezTo>
                  <a:pt x="0" y="0"/>
                  <a:pt x="0" y="0"/>
                  <a:pt x="0" y="0"/>
                </a:cubicBezTo>
                <a:lnTo>
                  <a:pt x="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1"/>
          <p:cNvSpPr>
            <a:spLocks/>
          </p:cNvSpPr>
          <p:nvPr/>
        </p:nvSpPr>
        <p:spPr bwMode="auto">
          <a:xfrm>
            <a:off x="6678778" y="2001838"/>
            <a:ext cx="660400" cy="808038"/>
          </a:xfrm>
          <a:custGeom>
            <a:avLst/>
            <a:gdLst>
              <a:gd name="T0" fmla="*/ 155 w 155"/>
              <a:gd name="T1" fmla="*/ 0 h 190"/>
              <a:gd name="T2" fmla="*/ 155 w 155"/>
              <a:gd name="T3" fmla="*/ 190 h 190"/>
              <a:gd name="T4" fmla="*/ 0 w 155"/>
              <a:gd name="T5" fmla="*/ 111 h 190"/>
              <a:gd name="T6" fmla="*/ 155 w 155"/>
              <a:gd name="T7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5" h="190">
                <a:moveTo>
                  <a:pt x="155" y="0"/>
                </a:moveTo>
                <a:cubicBezTo>
                  <a:pt x="155" y="190"/>
                  <a:pt x="155" y="190"/>
                  <a:pt x="155" y="190"/>
                </a:cubicBezTo>
                <a:cubicBezTo>
                  <a:pt x="0" y="111"/>
                  <a:pt x="0" y="111"/>
                  <a:pt x="0" y="111"/>
                </a:cubicBezTo>
                <a:cubicBezTo>
                  <a:pt x="22" y="46"/>
                  <a:pt x="83" y="0"/>
                  <a:pt x="155" y="0"/>
                </a:cubicBezTo>
                <a:close/>
              </a:path>
            </a:pathLst>
          </a:custGeom>
          <a:solidFill>
            <a:srgbClr val="00A0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2"/>
          <p:cNvSpPr>
            <a:spLocks/>
          </p:cNvSpPr>
          <p:nvPr/>
        </p:nvSpPr>
        <p:spPr bwMode="auto">
          <a:xfrm>
            <a:off x="5343691" y="4984751"/>
            <a:ext cx="514350" cy="1192213"/>
          </a:xfrm>
          <a:custGeom>
            <a:avLst/>
            <a:gdLst>
              <a:gd name="T0" fmla="*/ 121 w 121"/>
              <a:gd name="T1" fmla="*/ 268 h 280"/>
              <a:gd name="T2" fmla="*/ 70 w 121"/>
              <a:gd name="T3" fmla="*/ 280 h 280"/>
              <a:gd name="T4" fmla="*/ 0 w 121"/>
              <a:gd name="T5" fmla="*/ 92 h 280"/>
              <a:gd name="T6" fmla="*/ 32 w 121"/>
              <a:gd name="T7" fmla="*/ 0 h 280"/>
              <a:gd name="T8" fmla="*/ 42 w 121"/>
              <a:gd name="T9" fmla="*/ 23 h 280"/>
              <a:gd name="T10" fmla="*/ 121 w 121"/>
              <a:gd name="T11" fmla="*/ 268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" h="280">
                <a:moveTo>
                  <a:pt x="121" y="268"/>
                </a:moveTo>
                <a:cubicBezTo>
                  <a:pt x="70" y="280"/>
                  <a:pt x="70" y="280"/>
                  <a:pt x="70" y="280"/>
                </a:cubicBezTo>
                <a:cubicBezTo>
                  <a:pt x="0" y="92"/>
                  <a:pt x="0" y="92"/>
                  <a:pt x="0" y="92"/>
                </a:cubicBezTo>
                <a:cubicBezTo>
                  <a:pt x="32" y="0"/>
                  <a:pt x="32" y="0"/>
                  <a:pt x="32" y="0"/>
                </a:cubicBezTo>
                <a:cubicBezTo>
                  <a:pt x="36" y="5"/>
                  <a:pt x="40" y="13"/>
                  <a:pt x="42" y="23"/>
                </a:cubicBezTo>
                <a:cubicBezTo>
                  <a:pt x="47" y="50"/>
                  <a:pt x="121" y="268"/>
                  <a:pt x="121" y="26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3"/>
          <p:cNvSpPr>
            <a:spLocks/>
          </p:cNvSpPr>
          <p:nvPr/>
        </p:nvSpPr>
        <p:spPr bwMode="auto">
          <a:xfrm>
            <a:off x="3338679" y="2503488"/>
            <a:ext cx="2405063" cy="3468688"/>
          </a:xfrm>
          <a:custGeom>
            <a:avLst/>
            <a:gdLst>
              <a:gd name="T0" fmla="*/ 536 w 565"/>
              <a:gd name="T1" fmla="*/ 0 h 815"/>
              <a:gd name="T2" fmla="*/ 565 w 565"/>
              <a:gd name="T3" fmla="*/ 34 h 815"/>
              <a:gd name="T4" fmla="*/ 436 w 565"/>
              <a:gd name="T5" fmla="*/ 152 h 815"/>
              <a:gd name="T6" fmla="*/ 329 w 565"/>
              <a:gd name="T7" fmla="*/ 201 h 815"/>
              <a:gd name="T8" fmla="*/ 317 w 565"/>
              <a:gd name="T9" fmla="*/ 444 h 815"/>
              <a:gd name="T10" fmla="*/ 422 w 565"/>
              <a:gd name="T11" fmla="*/ 483 h 815"/>
              <a:gd name="T12" fmla="*/ 495 w 565"/>
              <a:gd name="T13" fmla="*/ 554 h 815"/>
              <a:gd name="T14" fmla="*/ 490 w 565"/>
              <a:gd name="T15" fmla="*/ 571 h 815"/>
              <a:gd name="T16" fmla="*/ 465 w 565"/>
              <a:gd name="T17" fmla="*/ 658 h 815"/>
              <a:gd name="T18" fmla="*/ 465 w 565"/>
              <a:gd name="T19" fmla="*/ 658 h 815"/>
              <a:gd name="T20" fmla="*/ 420 w 565"/>
              <a:gd name="T21" fmla="*/ 815 h 815"/>
              <a:gd name="T22" fmla="*/ 365 w 565"/>
              <a:gd name="T23" fmla="*/ 815 h 815"/>
              <a:gd name="T24" fmla="*/ 404 w 565"/>
              <a:gd name="T25" fmla="*/ 556 h 815"/>
              <a:gd name="T26" fmla="*/ 323 w 565"/>
              <a:gd name="T27" fmla="*/ 536 h 815"/>
              <a:gd name="T28" fmla="*/ 331 w 565"/>
              <a:gd name="T29" fmla="*/ 523 h 815"/>
              <a:gd name="T30" fmla="*/ 316 w 565"/>
              <a:gd name="T31" fmla="*/ 508 h 815"/>
              <a:gd name="T32" fmla="*/ 229 w 565"/>
              <a:gd name="T33" fmla="*/ 508 h 815"/>
              <a:gd name="T34" fmla="*/ 154 w 565"/>
              <a:gd name="T35" fmla="*/ 449 h 815"/>
              <a:gd name="T36" fmla="*/ 129 w 565"/>
              <a:gd name="T37" fmla="*/ 252 h 815"/>
              <a:gd name="T38" fmla="*/ 120 w 565"/>
              <a:gd name="T39" fmla="*/ 234 h 815"/>
              <a:gd name="T40" fmla="*/ 66 w 565"/>
              <a:gd name="T41" fmla="*/ 334 h 815"/>
              <a:gd name="T42" fmla="*/ 134 w 565"/>
              <a:gd name="T43" fmla="*/ 374 h 815"/>
              <a:gd name="T44" fmla="*/ 122 w 565"/>
              <a:gd name="T45" fmla="*/ 408 h 815"/>
              <a:gd name="T46" fmla="*/ 27 w 565"/>
              <a:gd name="T47" fmla="*/ 374 h 815"/>
              <a:gd name="T48" fmla="*/ 2 w 565"/>
              <a:gd name="T49" fmla="*/ 322 h 815"/>
              <a:gd name="T50" fmla="*/ 68 w 565"/>
              <a:gd name="T51" fmla="*/ 172 h 815"/>
              <a:gd name="T52" fmla="*/ 197 w 565"/>
              <a:gd name="T53" fmla="*/ 124 h 815"/>
              <a:gd name="T54" fmla="*/ 242 w 565"/>
              <a:gd name="T55" fmla="*/ 163 h 815"/>
              <a:gd name="T56" fmla="*/ 210 w 565"/>
              <a:gd name="T57" fmla="*/ 299 h 815"/>
              <a:gd name="T58" fmla="*/ 242 w 565"/>
              <a:gd name="T59" fmla="*/ 345 h 815"/>
              <a:gd name="T60" fmla="*/ 275 w 565"/>
              <a:gd name="T61" fmla="*/ 302 h 815"/>
              <a:gd name="T62" fmla="*/ 242 w 565"/>
              <a:gd name="T63" fmla="*/ 163 h 815"/>
              <a:gd name="T64" fmla="*/ 268 w 565"/>
              <a:gd name="T65" fmla="*/ 128 h 815"/>
              <a:gd name="T66" fmla="*/ 399 w 565"/>
              <a:gd name="T67" fmla="*/ 111 h 815"/>
              <a:gd name="T68" fmla="*/ 536 w 565"/>
              <a:gd name="T69" fmla="*/ 0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5" h="815">
                <a:moveTo>
                  <a:pt x="536" y="0"/>
                </a:moveTo>
                <a:cubicBezTo>
                  <a:pt x="565" y="34"/>
                  <a:pt x="565" y="34"/>
                  <a:pt x="565" y="34"/>
                </a:cubicBezTo>
                <a:cubicBezTo>
                  <a:pt x="436" y="152"/>
                  <a:pt x="436" y="152"/>
                  <a:pt x="436" y="152"/>
                </a:cubicBezTo>
                <a:cubicBezTo>
                  <a:pt x="436" y="152"/>
                  <a:pt x="380" y="194"/>
                  <a:pt x="329" y="201"/>
                </a:cubicBezTo>
                <a:cubicBezTo>
                  <a:pt x="306" y="204"/>
                  <a:pt x="317" y="444"/>
                  <a:pt x="317" y="444"/>
                </a:cubicBezTo>
                <a:cubicBezTo>
                  <a:pt x="317" y="444"/>
                  <a:pt x="343" y="458"/>
                  <a:pt x="422" y="483"/>
                </a:cubicBezTo>
                <a:cubicBezTo>
                  <a:pt x="502" y="508"/>
                  <a:pt x="495" y="554"/>
                  <a:pt x="495" y="554"/>
                </a:cubicBezTo>
                <a:cubicBezTo>
                  <a:pt x="490" y="571"/>
                  <a:pt x="490" y="571"/>
                  <a:pt x="490" y="571"/>
                </a:cubicBezTo>
                <a:cubicBezTo>
                  <a:pt x="465" y="658"/>
                  <a:pt x="465" y="658"/>
                  <a:pt x="465" y="658"/>
                </a:cubicBezTo>
                <a:cubicBezTo>
                  <a:pt x="465" y="658"/>
                  <a:pt x="465" y="658"/>
                  <a:pt x="465" y="658"/>
                </a:cubicBezTo>
                <a:cubicBezTo>
                  <a:pt x="420" y="815"/>
                  <a:pt x="420" y="815"/>
                  <a:pt x="420" y="815"/>
                </a:cubicBezTo>
                <a:cubicBezTo>
                  <a:pt x="365" y="815"/>
                  <a:pt x="365" y="815"/>
                  <a:pt x="365" y="815"/>
                </a:cubicBezTo>
                <a:cubicBezTo>
                  <a:pt x="404" y="556"/>
                  <a:pt x="404" y="556"/>
                  <a:pt x="404" y="556"/>
                </a:cubicBezTo>
                <a:cubicBezTo>
                  <a:pt x="404" y="556"/>
                  <a:pt x="370" y="548"/>
                  <a:pt x="323" y="536"/>
                </a:cubicBezTo>
                <a:cubicBezTo>
                  <a:pt x="328" y="533"/>
                  <a:pt x="331" y="529"/>
                  <a:pt x="331" y="523"/>
                </a:cubicBezTo>
                <a:cubicBezTo>
                  <a:pt x="331" y="515"/>
                  <a:pt x="324" y="508"/>
                  <a:pt x="316" y="508"/>
                </a:cubicBezTo>
                <a:cubicBezTo>
                  <a:pt x="229" y="508"/>
                  <a:pt x="229" y="508"/>
                  <a:pt x="229" y="508"/>
                </a:cubicBezTo>
                <a:cubicBezTo>
                  <a:pt x="159" y="484"/>
                  <a:pt x="154" y="449"/>
                  <a:pt x="154" y="449"/>
                </a:cubicBezTo>
                <a:cubicBezTo>
                  <a:pt x="129" y="252"/>
                  <a:pt x="129" y="252"/>
                  <a:pt x="129" y="252"/>
                </a:cubicBezTo>
                <a:cubicBezTo>
                  <a:pt x="120" y="234"/>
                  <a:pt x="120" y="234"/>
                  <a:pt x="120" y="234"/>
                </a:cubicBezTo>
                <a:cubicBezTo>
                  <a:pt x="66" y="334"/>
                  <a:pt x="66" y="334"/>
                  <a:pt x="66" y="334"/>
                </a:cubicBezTo>
                <a:cubicBezTo>
                  <a:pt x="134" y="374"/>
                  <a:pt x="134" y="374"/>
                  <a:pt x="134" y="374"/>
                </a:cubicBezTo>
                <a:cubicBezTo>
                  <a:pt x="122" y="408"/>
                  <a:pt x="122" y="408"/>
                  <a:pt x="122" y="408"/>
                </a:cubicBezTo>
                <a:cubicBezTo>
                  <a:pt x="122" y="408"/>
                  <a:pt x="54" y="383"/>
                  <a:pt x="27" y="374"/>
                </a:cubicBezTo>
                <a:cubicBezTo>
                  <a:pt x="0" y="365"/>
                  <a:pt x="2" y="322"/>
                  <a:pt x="2" y="322"/>
                </a:cubicBezTo>
                <a:cubicBezTo>
                  <a:pt x="2" y="322"/>
                  <a:pt x="36" y="238"/>
                  <a:pt x="68" y="172"/>
                </a:cubicBezTo>
                <a:cubicBezTo>
                  <a:pt x="88" y="130"/>
                  <a:pt x="153" y="123"/>
                  <a:pt x="197" y="124"/>
                </a:cubicBezTo>
                <a:cubicBezTo>
                  <a:pt x="242" y="163"/>
                  <a:pt x="242" y="163"/>
                  <a:pt x="242" y="163"/>
                </a:cubicBezTo>
                <a:cubicBezTo>
                  <a:pt x="210" y="299"/>
                  <a:pt x="210" y="299"/>
                  <a:pt x="210" y="299"/>
                </a:cubicBezTo>
                <a:cubicBezTo>
                  <a:pt x="242" y="345"/>
                  <a:pt x="242" y="345"/>
                  <a:pt x="242" y="345"/>
                </a:cubicBezTo>
                <a:cubicBezTo>
                  <a:pt x="275" y="302"/>
                  <a:pt x="275" y="302"/>
                  <a:pt x="275" y="302"/>
                </a:cubicBezTo>
                <a:cubicBezTo>
                  <a:pt x="242" y="163"/>
                  <a:pt x="242" y="163"/>
                  <a:pt x="242" y="163"/>
                </a:cubicBezTo>
                <a:cubicBezTo>
                  <a:pt x="268" y="128"/>
                  <a:pt x="268" y="128"/>
                  <a:pt x="268" y="128"/>
                </a:cubicBezTo>
                <a:cubicBezTo>
                  <a:pt x="304" y="130"/>
                  <a:pt x="371" y="130"/>
                  <a:pt x="399" y="111"/>
                </a:cubicBezTo>
                <a:cubicBezTo>
                  <a:pt x="440" y="84"/>
                  <a:pt x="536" y="0"/>
                  <a:pt x="5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14"/>
          <p:cNvSpPr>
            <a:spLocks/>
          </p:cNvSpPr>
          <p:nvPr/>
        </p:nvSpPr>
        <p:spPr bwMode="auto">
          <a:xfrm>
            <a:off x="4313403" y="4665664"/>
            <a:ext cx="433388" cy="119063"/>
          </a:xfrm>
          <a:custGeom>
            <a:avLst/>
            <a:gdLst>
              <a:gd name="T0" fmla="*/ 87 w 102"/>
              <a:gd name="T1" fmla="*/ 0 h 28"/>
              <a:gd name="T2" fmla="*/ 102 w 102"/>
              <a:gd name="T3" fmla="*/ 15 h 28"/>
              <a:gd name="T4" fmla="*/ 94 w 102"/>
              <a:gd name="T5" fmla="*/ 28 h 28"/>
              <a:gd name="T6" fmla="*/ 13 w 102"/>
              <a:gd name="T7" fmla="*/ 5 h 28"/>
              <a:gd name="T8" fmla="*/ 0 w 102"/>
              <a:gd name="T9" fmla="*/ 0 h 28"/>
              <a:gd name="T10" fmla="*/ 87 w 102"/>
              <a:gd name="T11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" h="28">
                <a:moveTo>
                  <a:pt x="87" y="0"/>
                </a:moveTo>
                <a:cubicBezTo>
                  <a:pt x="95" y="0"/>
                  <a:pt x="102" y="7"/>
                  <a:pt x="102" y="15"/>
                </a:cubicBezTo>
                <a:cubicBezTo>
                  <a:pt x="102" y="21"/>
                  <a:pt x="99" y="25"/>
                  <a:pt x="94" y="28"/>
                </a:cubicBezTo>
                <a:cubicBezTo>
                  <a:pt x="70" y="21"/>
                  <a:pt x="42" y="14"/>
                  <a:pt x="13" y="5"/>
                </a:cubicBezTo>
                <a:cubicBezTo>
                  <a:pt x="8" y="3"/>
                  <a:pt x="4" y="2"/>
                  <a:pt x="0" y="0"/>
                </a:cubicBezTo>
                <a:lnTo>
                  <a:pt x="8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3994316" y="2189163"/>
            <a:ext cx="812800" cy="8128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16"/>
          <p:cNvSpPr>
            <a:spLocks/>
          </p:cNvSpPr>
          <p:nvPr/>
        </p:nvSpPr>
        <p:spPr bwMode="auto">
          <a:xfrm>
            <a:off x="3802229" y="4665663"/>
            <a:ext cx="911225" cy="127000"/>
          </a:xfrm>
          <a:custGeom>
            <a:avLst/>
            <a:gdLst>
              <a:gd name="T0" fmla="*/ 214 w 214"/>
              <a:gd name="T1" fmla="*/ 28 h 30"/>
              <a:gd name="T2" fmla="*/ 207 w 214"/>
              <a:gd name="T3" fmla="*/ 30 h 30"/>
              <a:gd name="T4" fmla="*/ 131 w 214"/>
              <a:gd name="T5" fmla="*/ 30 h 30"/>
              <a:gd name="T6" fmla="*/ 85 w 214"/>
              <a:gd name="T7" fmla="*/ 30 h 30"/>
              <a:gd name="T8" fmla="*/ 14 w 214"/>
              <a:gd name="T9" fmla="*/ 30 h 30"/>
              <a:gd name="T10" fmla="*/ 0 w 214"/>
              <a:gd name="T11" fmla="*/ 15 h 30"/>
              <a:gd name="T12" fmla="*/ 4 w 214"/>
              <a:gd name="T13" fmla="*/ 5 h 30"/>
              <a:gd name="T14" fmla="*/ 14 w 214"/>
              <a:gd name="T15" fmla="*/ 0 h 30"/>
              <a:gd name="T16" fmla="*/ 120 w 214"/>
              <a:gd name="T17" fmla="*/ 0 h 30"/>
              <a:gd name="T18" fmla="*/ 133 w 214"/>
              <a:gd name="T19" fmla="*/ 5 h 30"/>
              <a:gd name="T20" fmla="*/ 214 w 214"/>
              <a:gd name="T21" fmla="*/ 2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" h="30">
                <a:moveTo>
                  <a:pt x="214" y="28"/>
                </a:moveTo>
                <a:cubicBezTo>
                  <a:pt x="212" y="29"/>
                  <a:pt x="209" y="30"/>
                  <a:pt x="207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85" y="30"/>
                  <a:pt x="85" y="30"/>
                  <a:pt x="85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6" y="30"/>
                  <a:pt x="0" y="23"/>
                  <a:pt x="0" y="15"/>
                </a:cubicBezTo>
                <a:cubicBezTo>
                  <a:pt x="0" y="11"/>
                  <a:pt x="1" y="7"/>
                  <a:pt x="4" y="5"/>
                </a:cubicBezTo>
                <a:cubicBezTo>
                  <a:pt x="7" y="2"/>
                  <a:pt x="10" y="0"/>
                  <a:pt x="14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4" y="2"/>
                  <a:pt x="128" y="3"/>
                  <a:pt x="133" y="5"/>
                </a:cubicBezTo>
                <a:cubicBezTo>
                  <a:pt x="162" y="14"/>
                  <a:pt x="190" y="21"/>
                  <a:pt x="214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17"/>
          <p:cNvSpPr>
            <a:spLocks/>
          </p:cNvSpPr>
          <p:nvPr/>
        </p:nvSpPr>
        <p:spPr bwMode="auto">
          <a:xfrm>
            <a:off x="4232442" y="3197225"/>
            <a:ext cx="276225" cy="774700"/>
          </a:xfrm>
          <a:custGeom>
            <a:avLst/>
            <a:gdLst>
              <a:gd name="T0" fmla="*/ 86 w 174"/>
              <a:gd name="T1" fmla="*/ 0 h 488"/>
              <a:gd name="T2" fmla="*/ 174 w 174"/>
              <a:gd name="T3" fmla="*/ 373 h 488"/>
              <a:gd name="T4" fmla="*/ 86 w 174"/>
              <a:gd name="T5" fmla="*/ 488 h 488"/>
              <a:gd name="T6" fmla="*/ 0 w 174"/>
              <a:gd name="T7" fmla="*/ 365 h 488"/>
              <a:gd name="T8" fmla="*/ 86 w 174"/>
              <a:gd name="T9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488">
                <a:moveTo>
                  <a:pt x="86" y="0"/>
                </a:moveTo>
                <a:lnTo>
                  <a:pt x="174" y="373"/>
                </a:lnTo>
                <a:lnTo>
                  <a:pt x="86" y="488"/>
                </a:lnTo>
                <a:lnTo>
                  <a:pt x="0" y="365"/>
                </a:lnTo>
                <a:lnTo>
                  <a:pt x="86" y="0"/>
                </a:lnTo>
                <a:close/>
              </a:path>
            </a:pathLst>
          </a:custGeom>
          <a:solidFill>
            <a:srgbClr val="00A0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4164179" y="4792664"/>
            <a:ext cx="195263" cy="16351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9324" y="2836740"/>
            <a:ext cx="4384430" cy="5922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6000" dirty="0" smtClean="0"/>
              <a:t>Thank</a:t>
            </a:r>
            <a:r>
              <a:rPr kumimoji="1" lang="zh-CN" altLang="en-US" sz="6000" dirty="0" smtClean="0"/>
              <a:t> </a:t>
            </a:r>
            <a:r>
              <a:rPr kumimoji="1" lang="en-US" altLang="zh-CN" sz="6000" dirty="0" smtClean="0"/>
              <a:t>you</a:t>
            </a:r>
            <a:r>
              <a:rPr kumimoji="1" lang="zh-CN" altLang="en-US" sz="6000" dirty="0" smtClean="0"/>
              <a:t>！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3812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了解中间件在调用链监控上都用了哪些技术</a:t>
            </a:r>
          </a:p>
          <a:p>
            <a:r>
              <a:rPr kumimoji="1" lang="zh-CN" altLang="en-US" dirty="0" smtClean="0"/>
              <a:t>了解大数据处理的基本思维</a:t>
            </a:r>
          </a:p>
          <a:p>
            <a:r>
              <a:rPr kumimoji="1" lang="zh-CN" altLang="en-US" dirty="0" smtClean="0"/>
              <a:t>了解大数据技术，能写一个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0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大数据是什么</a:t>
            </a:r>
          </a:p>
          <a:p>
            <a:r>
              <a:rPr kumimoji="1" lang="zh-CN" altLang="en-US" dirty="0" smtClean="0"/>
              <a:t>数据思维的形成</a:t>
            </a:r>
          </a:p>
          <a:p>
            <a:r>
              <a:rPr kumimoji="1" lang="zh-CN" altLang="en-US" dirty="0" smtClean="0"/>
              <a:t>大数据产品化</a:t>
            </a:r>
          </a:p>
          <a:p>
            <a:r>
              <a:rPr kumimoji="1" lang="zh-CN" altLang="en-US" dirty="0" smtClean="0"/>
              <a:t>大数据技术简介</a:t>
            </a:r>
          </a:p>
          <a:p>
            <a:r>
              <a:rPr kumimoji="1" lang="zh-CN" altLang="en-US" dirty="0"/>
              <a:t>大数据在中间件应用</a:t>
            </a:r>
            <a:r>
              <a:rPr kumimoji="1" lang="zh-CN" altLang="en-US" dirty="0" smtClean="0"/>
              <a:t>情况</a:t>
            </a:r>
          </a:p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介绍</a:t>
            </a:r>
          </a:p>
          <a:p>
            <a:r>
              <a:rPr kumimoji="1" lang="zh-CN" altLang="en-US" dirty="0"/>
              <a:t>未来大数据日志分析平台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5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大数据是什么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什么样的数据才是“大”的？</a:t>
            </a:r>
          </a:p>
          <a:p>
            <a:r>
              <a:rPr kumimoji="1" lang="zh-CN" altLang="en-US" dirty="0" smtClean="0"/>
              <a:t>你眼中的“</a:t>
            </a:r>
            <a:r>
              <a:rPr kumimoji="1" lang="zh-CN" altLang="en-US" dirty="0"/>
              <a:t>大数据</a:t>
            </a:r>
            <a:r>
              <a:rPr kumimoji="1" lang="zh-CN" altLang="en-US" dirty="0" smtClean="0"/>
              <a:t>”是什么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2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大数据为何物</a:t>
            </a:r>
          </a:p>
        </p:txBody>
      </p:sp>
      <p:grpSp>
        <p:nvGrpSpPr>
          <p:cNvPr id="121" name="组合 6"/>
          <p:cNvGrpSpPr/>
          <p:nvPr/>
        </p:nvGrpSpPr>
        <p:grpSpPr>
          <a:xfrm>
            <a:off x="642820" y="1789597"/>
            <a:ext cx="2011680" cy="2011680"/>
            <a:chOff x="1805940" y="1198245"/>
            <a:chExt cx="2011680" cy="2011680"/>
          </a:xfrm>
        </p:grpSpPr>
        <p:sp>
          <p:nvSpPr>
            <p:cNvPr id="122" name="圆角矩形 121"/>
            <p:cNvSpPr/>
            <p:nvPr/>
          </p:nvSpPr>
          <p:spPr>
            <a:xfrm>
              <a:off x="1805940" y="1198245"/>
              <a:ext cx="2011680" cy="2011680"/>
            </a:xfrm>
            <a:prstGeom prst="roundRect">
              <a:avLst>
                <a:gd name="adj" fmla="val 19981"/>
              </a:avLst>
            </a:prstGeom>
            <a:ln w="2222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0" dist="127000" dir="13500000">
                <a:schemeClr val="accent1">
                  <a:lumMod val="50000"/>
                  <a:alpha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圆角矩形 122"/>
            <p:cNvSpPr/>
            <p:nvPr/>
          </p:nvSpPr>
          <p:spPr>
            <a:xfrm>
              <a:off x="1971639" y="1363944"/>
              <a:ext cx="1680278" cy="1680278"/>
            </a:xfrm>
            <a:prstGeom prst="roundRect">
              <a:avLst>
                <a:gd name="adj" fmla="val 19112"/>
              </a:avLst>
            </a:prstGeom>
            <a:gradFill>
              <a:gsLst>
                <a:gs pos="100000">
                  <a:srgbClr val="E0E0E0"/>
                </a:gs>
                <a:gs pos="0">
                  <a:schemeClr val="bg1"/>
                </a:gs>
              </a:gsLst>
              <a:lin ang="2700000" scaled="1"/>
            </a:gradFill>
            <a:ln w="101600">
              <a:noFill/>
            </a:ln>
            <a:effectLst>
              <a:outerShdw blurRad="177800" dist="88900" dir="2700000" algn="tl" rotWithShape="0">
                <a:schemeClr val="accent1">
                  <a:lumMod val="50000"/>
                  <a:alpha val="6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圆角矩形 123"/>
            <p:cNvSpPr/>
            <p:nvPr/>
          </p:nvSpPr>
          <p:spPr>
            <a:xfrm>
              <a:off x="2077721" y="1470026"/>
              <a:ext cx="1468114" cy="1468114"/>
            </a:xfrm>
            <a:prstGeom prst="roundRect">
              <a:avLst>
                <a:gd name="adj" fmla="val 19981"/>
              </a:avLst>
            </a:prstGeom>
            <a:gradFill>
              <a:gsLst>
                <a:gs pos="0">
                  <a:srgbClr val="D7D7D7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5" name="组合 7"/>
          <p:cNvGrpSpPr/>
          <p:nvPr/>
        </p:nvGrpSpPr>
        <p:grpSpPr>
          <a:xfrm>
            <a:off x="3646370" y="1789597"/>
            <a:ext cx="2011680" cy="2011680"/>
            <a:chOff x="1805940" y="1198245"/>
            <a:chExt cx="2011680" cy="2011680"/>
          </a:xfrm>
        </p:grpSpPr>
        <p:sp>
          <p:nvSpPr>
            <p:cNvPr id="126" name="圆角矩形 125"/>
            <p:cNvSpPr/>
            <p:nvPr/>
          </p:nvSpPr>
          <p:spPr>
            <a:xfrm>
              <a:off x="1805940" y="1198245"/>
              <a:ext cx="2011680" cy="2011680"/>
            </a:xfrm>
            <a:prstGeom prst="roundRect">
              <a:avLst>
                <a:gd name="adj" fmla="val 19981"/>
              </a:avLst>
            </a:prstGeom>
            <a:solidFill>
              <a:srgbClr val="CF4749"/>
            </a:solidFill>
            <a:ln w="2222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0" dist="127000" dir="13500000">
                <a:schemeClr val="accent3">
                  <a:lumMod val="50000"/>
                  <a:alpha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圆角矩形 126"/>
            <p:cNvSpPr/>
            <p:nvPr/>
          </p:nvSpPr>
          <p:spPr>
            <a:xfrm>
              <a:off x="1971639" y="1363944"/>
              <a:ext cx="1680278" cy="1680278"/>
            </a:xfrm>
            <a:prstGeom prst="roundRect">
              <a:avLst>
                <a:gd name="adj" fmla="val 19112"/>
              </a:avLst>
            </a:prstGeom>
            <a:gradFill>
              <a:gsLst>
                <a:gs pos="100000">
                  <a:srgbClr val="E0E0E0"/>
                </a:gs>
                <a:gs pos="0">
                  <a:schemeClr val="bg1"/>
                </a:gs>
              </a:gsLst>
              <a:lin ang="2700000" scaled="1"/>
            </a:gradFill>
            <a:ln w="101600">
              <a:noFill/>
            </a:ln>
            <a:effectLst>
              <a:outerShdw blurRad="177800" dist="88900" dir="2700000" algn="tl" rotWithShape="0">
                <a:schemeClr val="accent3">
                  <a:lumMod val="50000"/>
                  <a:alpha val="6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圆角矩形 127"/>
            <p:cNvSpPr/>
            <p:nvPr/>
          </p:nvSpPr>
          <p:spPr>
            <a:xfrm>
              <a:off x="2077721" y="1470026"/>
              <a:ext cx="1468114" cy="1468114"/>
            </a:xfrm>
            <a:prstGeom prst="roundRect">
              <a:avLst>
                <a:gd name="adj" fmla="val 19981"/>
              </a:avLst>
            </a:prstGeom>
            <a:gradFill>
              <a:gsLst>
                <a:gs pos="0">
                  <a:srgbClr val="D7D7D7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9" name="组合 13"/>
          <p:cNvGrpSpPr/>
          <p:nvPr/>
        </p:nvGrpSpPr>
        <p:grpSpPr>
          <a:xfrm>
            <a:off x="6649920" y="1789597"/>
            <a:ext cx="2011680" cy="2011680"/>
            <a:chOff x="1805940" y="1198245"/>
            <a:chExt cx="2011680" cy="2011680"/>
          </a:xfrm>
        </p:grpSpPr>
        <p:sp>
          <p:nvSpPr>
            <p:cNvPr id="130" name="圆角矩形 129"/>
            <p:cNvSpPr/>
            <p:nvPr/>
          </p:nvSpPr>
          <p:spPr>
            <a:xfrm>
              <a:off x="1805940" y="1198245"/>
              <a:ext cx="2011680" cy="2011680"/>
            </a:xfrm>
            <a:prstGeom prst="roundRect">
              <a:avLst>
                <a:gd name="adj" fmla="val 19981"/>
              </a:avLst>
            </a:prstGeom>
            <a:solidFill>
              <a:schemeClr val="accent2"/>
            </a:solidFill>
            <a:ln w="2222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0" dist="127000" dir="13500000">
                <a:schemeClr val="accent2">
                  <a:lumMod val="50000"/>
                  <a:alpha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圆角矩形 130"/>
            <p:cNvSpPr/>
            <p:nvPr/>
          </p:nvSpPr>
          <p:spPr>
            <a:xfrm>
              <a:off x="1971639" y="1363944"/>
              <a:ext cx="1680278" cy="1680278"/>
            </a:xfrm>
            <a:prstGeom prst="roundRect">
              <a:avLst>
                <a:gd name="adj" fmla="val 19112"/>
              </a:avLst>
            </a:prstGeom>
            <a:gradFill>
              <a:gsLst>
                <a:gs pos="100000">
                  <a:srgbClr val="E0E0E0"/>
                </a:gs>
                <a:gs pos="0">
                  <a:schemeClr val="bg1"/>
                </a:gs>
              </a:gsLst>
              <a:lin ang="2700000" scaled="1"/>
            </a:gradFill>
            <a:ln w="101600">
              <a:noFill/>
            </a:ln>
            <a:effectLst>
              <a:outerShdw blurRad="177800" dist="88900" dir="2700000" algn="tl" rotWithShape="0">
                <a:schemeClr val="accent2">
                  <a:lumMod val="50000"/>
                  <a:alpha val="6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圆角矩形 131"/>
            <p:cNvSpPr/>
            <p:nvPr/>
          </p:nvSpPr>
          <p:spPr>
            <a:xfrm>
              <a:off x="2077721" y="1470026"/>
              <a:ext cx="1468114" cy="1468114"/>
            </a:xfrm>
            <a:prstGeom prst="roundRect">
              <a:avLst>
                <a:gd name="adj" fmla="val 19981"/>
              </a:avLst>
            </a:prstGeom>
            <a:gradFill>
              <a:gsLst>
                <a:gs pos="0">
                  <a:srgbClr val="D7D7D7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3" name="组合 22"/>
          <p:cNvGrpSpPr/>
          <p:nvPr/>
        </p:nvGrpSpPr>
        <p:grpSpPr>
          <a:xfrm>
            <a:off x="1112857" y="2317134"/>
            <a:ext cx="1071601" cy="994705"/>
            <a:chOff x="3503864" y="2079606"/>
            <a:chExt cx="1071601" cy="994705"/>
          </a:xfrm>
        </p:grpSpPr>
        <p:sp>
          <p:nvSpPr>
            <p:cNvPr id="134" name="文本框 133"/>
            <p:cNvSpPr txBox="1"/>
            <p:nvPr/>
          </p:nvSpPr>
          <p:spPr>
            <a:xfrm>
              <a:off x="3503864" y="2427980"/>
              <a:ext cx="1071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12700">
                    <a:noFill/>
                  </a:ln>
                  <a:solidFill>
                    <a:srgbClr val="508CC6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宋体" panose="02010600030101010101" pitchFamily="2" charset="-122"/>
                  <a:cs typeface="+mn-cs"/>
                </a:rPr>
                <a:t>01</a:t>
              </a:r>
              <a:endParaRPr kumimoji="0" lang="zh-CN" altLang="en-US" sz="3600" b="0" i="0" u="none" strike="noStrike" kern="1200" cap="none" spc="0" normalizeH="0" baseline="0" noProof="0" dirty="0">
                <a:ln w="12700">
                  <a:noFill/>
                </a:ln>
                <a:solidFill>
                  <a:srgbClr val="508CC6"/>
                </a:solidFill>
                <a:effectLst/>
                <a:uLnTx/>
                <a:uFillTx/>
                <a:latin typeface="ITC Avant Garde Std Md" panose="020B0602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3597472" y="2079606"/>
              <a:ext cx="8843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u="none" strike="noStrike" kern="1200" cap="none" spc="0" normalizeH="0" baseline="0" noProof="0" dirty="0" smtClean="0">
                  <a:ln w="12700">
                    <a:noFill/>
                  </a:ln>
                  <a:solidFill>
                    <a:srgbClr val="508CC6"/>
                  </a:solidFill>
                  <a:effectLst/>
                  <a:uLnTx/>
                  <a:uFillTx/>
                  <a:latin typeface="Lantinghei SC Heavy" charset="-122"/>
                  <a:ea typeface="Lantinghei SC Heavy" charset="-122"/>
                  <a:cs typeface="Lantinghei SC Heavy" charset="-122"/>
                </a:rPr>
                <a:t>存储</a:t>
              </a:r>
              <a:endParaRPr kumimoji="0" lang="zh-CN" altLang="en-US" sz="2400" b="1" u="none" strike="noStrike" kern="1200" cap="none" spc="0" normalizeH="0" baseline="0" noProof="0" dirty="0">
                <a:ln w="12700">
                  <a:noFill/>
                </a:ln>
                <a:solidFill>
                  <a:srgbClr val="508CC6"/>
                </a:solidFill>
                <a:effectLst/>
                <a:uLnTx/>
                <a:uFillTx/>
                <a:latin typeface="Lantinghei SC Heavy" charset="-122"/>
                <a:ea typeface="Lantinghei SC Heavy" charset="-122"/>
                <a:cs typeface="Lantinghei SC Heavy" charset="-122"/>
              </a:endParaRPr>
            </a:p>
          </p:txBody>
        </p:sp>
      </p:grpSp>
      <p:grpSp>
        <p:nvGrpSpPr>
          <p:cNvPr id="136" name="组合 23"/>
          <p:cNvGrpSpPr/>
          <p:nvPr/>
        </p:nvGrpSpPr>
        <p:grpSpPr>
          <a:xfrm>
            <a:off x="4116407" y="2317134"/>
            <a:ext cx="1071601" cy="994705"/>
            <a:chOff x="3503864" y="2079606"/>
            <a:chExt cx="1071601" cy="994705"/>
          </a:xfrm>
        </p:grpSpPr>
        <p:sp>
          <p:nvSpPr>
            <p:cNvPr id="137" name="文本框 136"/>
            <p:cNvSpPr txBox="1"/>
            <p:nvPr/>
          </p:nvSpPr>
          <p:spPr>
            <a:xfrm>
              <a:off x="3503864" y="2427980"/>
              <a:ext cx="1071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 smtClean="0">
                  <a:ln w="12700">
                    <a:noFill/>
                  </a:ln>
                  <a:solidFill>
                    <a:srgbClr val="CF4749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3600" b="0" i="0" u="none" strike="noStrike" kern="1200" cap="none" spc="0" normalizeH="0" baseline="0" noProof="0" dirty="0">
                <a:ln w="12700">
                  <a:noFill/>
                </a:ln>
                <a:solidFill>
                  <a:srgbClr val="CF4749"/>
                </a:solidFill>
                <a:effectLst/>
                <a:uLnTx/>
                <a:uFillTx/>
                <a:latin typeface="ITC Avant Garde Std Md" panose="020B0602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3565388" y="2079606"/>
              <a:ext cx="9779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u="none" strike="noStrike" kern="1200" cap="none" spc="0" normalizeH="0" baseline="0" noProof="0" dirty="0" smtClean="0">
                  <a:ln w="12700">
                    <a:noFill/>
                  </a:ln>
                  <a:solidFill>
                    <a:srgbClr val="CF4749"/>
                  </a:solidFill>
                  <a:effectLst/>
                  <a:uLnTx/>
                  <a:uFillTx/>
                  <a:latin typeface="Lantinghei SC Heavy" charset="-122"/>
                  <a:ea typeface="Lantinghei SC Heavy" charset="-122"/>
                  <a:cs typeface="Lantinghei SC Heavy" charset="-122"/>
                </a:rPr>
                <a:t>复杂</a:t>
              </a:r>
              <a:endParaRPr kumimoji="0" lang="zh-CN" altLang="en-US" sz="2400" b="1" u="none" strike="noStrike" kern="1200" cap="none" spc="0" normalizeH="0" baseline="0" noProof="0" dirty="0">
                <a:ln w="12700">
                  <a:noFill/>
                </a:ln>
                <a:solidFill>
                  <a:srgbClr val="CF4749"/>
                </a:solidFill>
                <a:effectLst/>
                <a:uLnTx/>
                <a:uFillTx/>
                <a:latin typeface="Lantinghei SC Heavy" charset="-122"/>
                <a:ea typeface="Lantinghei SC Heavy" charset="-122"/>
                <a:cs typeface="Lantinghei SC Heavy" charset="-122"/>
              </a:endParaRPr>
            </a:p>
          </p:txBody>
        </p:sp>
      </p:grpSp>
      <p:grpSp>
        <p:nvGrpSpPr>
          <p:cNvPr id="139" name="组合 26"/>
          <p:cNvGrpSpPr/>
          <p:nvPr/>
        </p:nvGrpSpPr>
        <p:grpSpPr>
          <a:xfrm>
            <a:off x="7119957" y="2317134"/>
            <a:ext cx="1071601" cy="994705"/>
            <a:chOff x="3503864" y="2079606"/>
            <a:chExt cx="1071601" cy="994705"/>
          </a:xfrm>
        </p:grpSpPr>
        <p:sp>
          <p:nvSpPr>
            <p:cNvPr id="140" name="文本框 139"/>
            <p:cNvSpPr txBox="1"/>
            <p:nvPr/>
          </p:nvSpPr>
          <p:spPr>
            <a:xfrm>
              <a:off x="3503864" y="2427980"/>
              <a:ext cx="1071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 smtClean="0">
                  <a:ln w="12700">
                    <a:noFill/>
                  </a:ln>
                  <a:solidFill>
                    <a:srgbClr val="C76424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3600" b="0" i="0" u="none" strike="noStrike" kern="1200" cap="none" spc="0" normalizeH="0" baseline="0" noProof="0" dirty="0">
                <a:ln w="12700">
                  <a:noFill/>
                </a:ln>
                <a:solidFill>
                  <a:srgbClr val="C76424"/>
                </a:solidFill>
                <a:effectLst/>
                <a:uLnTx/>
                <a:uFillTx/>
                <a:latin typeface="ITC Avant Garde Std Md" panose="020B0602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3597472" y="2079606"/>
              <a:ext cx="8843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u="none" strike="noStrike" kern="1200" cap="none" spc="0" normalizeH="0" baseline="0" noProof="0" dirty="0" smtClean="0">
                  <a:ln w="12700">
                    <a:noFill/>
                  </a:ln>
                  <a:solidFill>
                    <a:srgbClr val="C76424"/>
                  </a:solidFill>
                  <a:effectLst/>
                  <a:uLnTx/>
                  <a:uFillTx/>
                  <a:latin typeface="Lantinghei SC Heavy" charset="-122"/>
                  <a:ea typeface="Lantinghei SC Heavy" charset="-122"/>
                  <a:cs typeface="Lantinghei SC Heavy" charset="-122"/>
                </a:rPr>
                <a:t>价值</a:t>
              </a:r>
              <a:endParaRPr kumimoji="0" lang="zh-CN" altLang="en-US" sz="2400" b="1" u="none" strike="noStrike" kern="1200" cap="none" spc="0" normalizeH="0" baseline="0" noProof="0" dirty="0">
                <a:ln w="12700">
                  <a:noFill/>
                </a:ln>
                <a:solidFill>
                  <a:srgbClr val="C76424"/>
                </a:solidFill>
                <a:effectLst/>
                <a:uLnTx/>
                <a:uFillTx/>
                <a:latin typeface="Lantinghei SC Heavy" charset="-122"/>
                <a:ea typeface="Lantinghei SC Heavy" charset="-122"/>
                <a:cs typeface="Lantinghei SC Heavy" charset="-122"/>
              </a:endParaRPr>
            </a:p>
          </p:txBody>
        </p:sp>
      </p:grpSp>
      <p:grpSp>
        <p:nvGrpSpPr>
          <p:cNvPr id="142" name="组合 7"/>
          <p:cNvGrpSpPr/>
          <p:nvPr/>
        </p:nvGrpSpPr>
        <p:grpSpPr>
          <a:xfrm>
            <a:off x="9501723" y="1789597"/>
            <a:ext cx="2011680" cy="2011680"/>
            <a:chOff x="1805940" y="1198245"/>
            <a:chExt cx="2011680" cy="2011680"/>
          </a:xfrm>
        </p:grpSpPr>
        <p:sp>
          <p:nvSpPr>
            <p:cNvPr id="143" name="圆角矩形 142"/>
            <p:cNvSpPr/>
            <p:nvPr/>
          </p:nvSpPr>
          <p:spPr>
            <a:xfrm>
              <a:off x="1805940" y="1198245"/>
              <a:ext cx="2011680" cy="2011680"/>
            </a:xfrm>
            <a:prstGeom prst="roundRect">
              <a:avLst>
                <a:gd name="adj" fmla="val 19981"/>
              </a:avLst>
            </a:prstGeom>
            <a:solidFill>
              <a:srgbClr val="00A0AF"/>
            </a:solidFill>
            <a:ln w="2222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0" dist="127000" dir="13500000">
                <a:schemeClr val="accent3">
                  <a:lumMod val="50000"/>
                  <a:alpha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圆角矩形 143"/>
            <p:cNvSpPr/>
            <p:nvPr/>
          </p:nvSpPr>
          <p:spPr>
            <a:xfrm>
              <a:off x="1971639" y="1363944"/>
              <a:ext cx="1680278" cy="1680278"/>
            </a:xfrm>
            <a:prstGeom prst="roundRect">
              <a:avLst>
                <a:gd name="adj" fmla="val 19112"/>
              </a:avLst>
            </a:prstGeom>
            <a:gradFill>
              <a:gsLst>
                <a:gs pos="100000">
                  <a:srgbClr val="E0E0E0"/>
                </a:gs>
                <a:gs pos="0">
                  <a:schemeClr val="bg1"/>
                </a:gs>
              </a:gsLst>
              <a:lin ang="2700000" scaled="1"/>
            </a:gradFill>
            <a:ln w="101600">
              <a:noFill/>
            </a:ln>
            <a:effectLst>
              <a:outerShdw blurRad="177800" dist="88900" dir="2700000" algn="tl" rotWithShape="0">
                <a:schemeClr val="accent3">
                  <a:lumMod val="50000"/>
                  <a:alpha val="6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圆角矩形 144"/>
            <p:cNvSpPr/>
            <p:nvPr/>
          </p:nvSpPr>
          <p:spPr>
            <a:xfrm>
              <a:off x="2077721" y="1470026"/>
              <a:ext cx="1468114" cy="1468114"/>
            </a:xfrm>
            <a:prstGeom prst="roundRect">
              <a:avLst>
                <a:gd name="adj" fmla="val 19981"/>
              </a:avLst>
            </a:prstGeom>
            <a:gradFill>
              <a:gsLst>
                <a:gs pos="0">
                  <a:srgbClr val="D7D7D7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6" name="组合 23"/>
          <p:cNvGrpSpPr/>
          <p:nvPr/>
        </p:nvGrpSpPr>
        <p:grpSpPr>
          <a:xfrm>
            <a:off x="9971760" y="2317134"/>
            <a:ext cx="1071601" cy="994705"/>
            <a:chOff x="3503864" y="2079606"/>
            <a:chExt cx="1071601" cy="994705"/>
          </a:xfrm>
        </p:grpSpPr>
        <p:sp>
          <p:nvSpPr>
            <p:cNvPr id="147" name="文本框 146"/>
            <p:cNvSpPr txBox="1"/>
            <p:nvPr/>
          </p:nvSpPr>
          <p:spPr>
            <a:xfrm>
              <a:off x="3503864" y="2427980"/>
              <a:ext cx="1071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 smtClean="0">
                  <a:ln w="12700">
                    <a:noFill/>
                  </a:ln>
                  <a:solidFill>
                    <a:srgbClr val="01B3C5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宋体" panose="02010600030101010101" pitchFamily="2" charset="-122"/>
                  <a:cs typeface="+mn-cs"/>
                </a:rPr>
                <a:t>04</a:t>
              </a:r>
              <a:endParaRPr kumimoji="0" lang="zh-CN" altLang="en-US" sz="3600" b="0" i="0" u="none" strike="noStrike" kern="1200" cap="none" spc="0" normalizeH="0" baseline="0" noProof="0" dirty="0">
                <a:ln w="12700">
                  <a:noFill/>
                </a:ln>
                <a:solidFill>
                  <a:srgbClr val="01B3C5"/>
                </a:solidFill>
                <a:effectLst/>
                <a:uLnTx/>
                <a:uFillTx/>
                <a:latin typeface="ITC Avant Garde Std Md" panose="020B0602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3597472" y="2079606"/>
              <a:ext cx="8843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u="none" strike="noStrike" kern="1200" cap="none" spc="0" normalizeH="0" baseline="0" noProof="0" dirty="0" smtClean="0">
                  <a:ln w="12700">
                    <a:noFill/>
                  </a:ln>
                  <a:solidFill>
                    <a:srgbClr val="01B3C5"/>
                  </a:solidFill>
                  <a:effectLst/>
                  <a:uLnTx/>
                  <a:uFillTx/>
                  <a:latin typeface="Lantinghei SC Heavy" charset="-122"/>
                  <a:ea typeface="Lantinghei SC Heavy" charset="-122"/>
                  <a:cs typeface="Lantinghei SC Heavy" charset="-122"/>
                </a:rPr>
                <a:t>真实</a:t>
              </a:r>
              <a:endParaRPr kumimoji="0" lang="zh-CN" altLang="en-US" sz="2400" b="1" u="none" strike="noStrike" kern="1200" cap="none" spc="0" normalizeH="0" baseline="0" noProof="0" dirty="0">
                <a:ln w="12700">
                  <a:noFill/>
                </a:ln>
                <a:solidFill>
                  <a:srgbClr val="01B3C5"/>
                </a:solidFill>
                <a:effectLst/>
                <a:uLnTx/>
                <a:uFillTx/>
                <a:latin typeface="Lantinghei SC Heavy" charset="-122"/>
                <a:ea typeface="Lantinghei SC Heavy" charset="-122"/>
                <a:cs typeface="Lantinghei SC Heavy" charset="-122"/>
              </a:endParaRPr>
            </a:p>
          </p:txBody>
        </p:sp>
      </p:grpSp>
      <p:grpSp>
        <p:nvGrpSpPr>
          <p:cNvPr id="150" name="组合 29"/>
          <p:cNvGrpSpPr/>
          <p:nvPr/>
        </p:nvGrpSpPr>
        <p:grpSpPr>
          <a:xfrm>
            <a:off x="457597" y="4133622"/>
            <a:ext cx="2382121" cy="618023"/>
            <a:chOff x="2652976" y="4792830"/>
            <a:chExt cx="2335184" cy="618023"/>
          </a:xfrm>
        </p:grpSpPr>
        <p:sp>
          <p:nvSpPr>
            <p:cNvPr id="151" name="文本框 150"/>
            <p:cNvSpPr txBox="1"/>
            <p:nvPr/>
          </p:nvSpPr>
          <p:spPr bwMode="auto">
            <a:xfrm>
              <a:off x="2652976" y="5096921"/>
              <a:ext cx="2335184" cy="313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  <a:cs typeface="+mn-cs"/>
                </a:rPr>
                <a:t>TB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  <a:cs typeface="+mn-cs"/>
                </a:rPr>
                <a:t>、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  <a:cs typeface="+mn-cs"/>
                </a:rPr>
                <a:t>PB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  <a:cs typeface="+mn-cs"/>
                </a:rPr>
                <a:t>级别的数据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endParaRPr>
            </a:p>
          </p:txBody>
        </p:sp>
        <p:sp>
          <p:nvSpPr>
            <p:cNvPr id="152" name="文本框 151"/>
            <p:cNvSpPr txBox="1"/>
            <p:nvPr/>
          </p:nvSpPr>
          <p:spPr bwMode="auto">
            <a:xfrm>
              <a:off x="2867361" y="4792830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黑简体" panose="02000000000000000000" pitchFamily="2" charset="-122"/>
                  <a:ea typeface="方正正黑简体" panose="02000000000000000000" pitchFamily="2" charset="-122"/>
                  <a:cs typeface="+mn-cs"/>
                </a:rPr>
                <a:t>数据量大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  <a:cs typeface="+mn-cs"/>
              </a:endParaRPr>
            </a:p>
          </p:txBody>
        </p:sp>
      </p:grpSp>
      <p:grpSp>
        <p:nvGrpSpPr>
          <p:cNvPr id="153" name="组合 32"/>
          <p:cNvGrpSpPr/>
          <p:nvPr/>
        </p:nvGrpSpPr>
        <p:grpSpPr>
          <a:xfrm>
            <a:off x="3461147" y="4133622"/>
            <a:ext cx="2382121" cy="618023"/>
            <a:chOff x="2652976" y="4792830"/>
            <a:chExt cx="2335184" cy="618023"/>
          </a:xfrm>
        </p:grpSpPr>
        <p:sp>
          <p:nvSpPr>
            <p:cNvPr id="154" name="文本框 153"/>
            <p:cNvSpPr txBox="1"/>
            <p:nvPr/>
          </p:nvSpPr>
          <p:spPr bwMode="auto">
            <a:xfrm>
              <a:off x="2652976" y="5096921"/>
              <a:ext cx="2335184" cy="313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  <a:cs typeface="+mn-cs"/>
                </a:rPr>
                <a:t>例如人物画像，数万个维度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endParaRPr>
            </a:p>
          </p:txBody>
        </p:sp>
        <p:sp>
          <p:nvSpPr>
            <p:cNvPr id="155" name="文本框 154"/>
            <p:cNvSpPr txBox="1"/>
            <p:nvPr/>
          </p:nvSpPr>
          <p:spPr bwMode="auto">
            <a:xfrm>
              <a:off x="2867361" y="4792830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黑简体" panose="02000000000000000000" pitchFamily="2" charset="-122"/>
                  <a:ea typeface="方正正黑简体" panose="02000000000000000000" pitchFamily="2" charset="-122"/>
                  <a:cs typeface="+mn-cs"/>
                </a:rPr>
                <a:t>维度复杂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  <a:cs typeface="+mn-cs"/>
              </a:endParaRPr>
            </a:p>
          </p:txBody>
        </p:sp>
      </p:grpSp>
      <p:grpSp>
        <p:nvGrpSpPr>
          <p:cNvPr id="156" name="组合 35"/>
          <p:cNvGrpSpPr/>
          <p:nvPr/>
        </p:nvGrpSpPr>
        <p:grpSpPr>
          <a:xfrm>
            <a:off x="6464697" y="4133622"/>
            <a:ext cx="2382121" cy="839622"/>
            <a:chOff x="2652976" y="4792830"/>
            <a:chExt cx="2335184" cy="839622"/>
          </a:xfrm>
        </p:grpSpPr>
        <p:sp>
          <p:nvSpPr>
            <p:cNvPr id="157" name="文本框 156"/>
            <p:cNvSpPr txBox="1"/>
            <p:nvPr/>
          </p:nvSpPr>
          <p:spPr bwMode="auto">
            <a:xfrm>
              <a:off x="2652976" y="5096921"/>
              <a:ext cx="2335184" cy="535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  <a:cs typeface="+mn-cs"/>
                </a:rPr>
                <a:t>商业智能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  <a:cs typeface="+mn-cs"/>
                </a:rPr>
                <a:t>/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  <a:cs typeface="+mn-cs"/>
                </a:rPr>
                <a:t>大数据医疗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  <a:cs typeface="+mn-cs"/>
                </a:rPr>
                <a:t>/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  <a:cs typeface="+mn-cs"/>
                </a:rPr>
                <a:t>基因工程价值无限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endParaRPr>
            </a:p>
          </p:txBody>
        </p:sp>
        <p:sp>
          <p:nvSpPr>
            <p:cNvPr id="158" name="文本框 157"/>
            <p:cNvSpPr txBox="1"/>
            <p:nvPr/>
          </p:nvSpPr>
          <p:spPr bwMode="auto">
            <a:xfrm>
              <a:off x="2867361" y="4792830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黑简体" panose="02000000000000000000" pitchFamily="2" charset="-122"/>
                  <a:ea typeface="方正正黑简体" panose="02000000000000000000" pitchFamily="2" charset="-122"/>
                  <a:cs typeface="+mn-cs"/>
                </a:rPr>
                <a:t>巨大价值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  <a:cs typeface="+mn-cs"/>
              </a:endParaRPr>
            </a:p>
          </p:txBody>
        </p:sp>
      </p:grpSp>
      <p:grpSp>
        <p:nvGrpSpPr>
          <p:cNvPr id="159" name="组合 32"/>
          <p:cNvGrpSpPr/>
          <p:nvPr/>
        </p:nvGrpSpPr>
        <p:grpSpPr>
          <a:xfrm>
            <a:off x="9316500" y="4133622"/>
            <a:ext cx="2382121" cy="618023"/>
            <a:chOff x="2652976" y="4792830"/>
            <a:chExt cx="2335184" cy="618023"/>
          </a:xfrm>
        </p:grpSpPr>
        <p:sp>
          <p:nvSpPr>
            <p:cNvPr id="160" name="文本框 159"/>
            <p:cNvSpPr txBox="1"/>
            <p:nvPr/>
          </p:nvSpPr>
          <p:spPr bwMode="auto">
            <a:xfrm>
              <a:off x="2652976" y="5096921"/>
              <a:ext cx="2335184" cy="313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  <a:cs typeface="+mn-cs"/>
                </a:rPr>
                <a:t>样例真实，采集自真实的环境。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endParaRPr>
            </a:p>
          </p:txBody>
        </p:sp>
        <p:sp>
          <p:nvSpPr>
            <p:cNvPr id="161" name="文本框 160"/>
            <p:cNvSpPr txBox="1"/>
            <p:nvPr/>
          </p:nvSpPr>
          <p:spPr bwMode="auto">
            <a:xfrm>
              <a:off x="2867361" y="4792830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黑简体" panose="02000000000000000000" pitchFamily="2" charset="-122"/>
                  <a:ea typeface="方正正黑简体" panose="02000000000000000000" pitchFamily="2" charset="-122"/>
                  <a:cs typeface="+mn-cs"/>
                </a:rPr>
                <a:t>数据真实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  <a:cs typeface="+mn-cs"/>
              </a:endParaRPr>
            </a:p>
          </p:txBody>
        </p:sp>
      </p:grpSp>
      <p:sp>
        <p:nvSpPr>
          <p:cNvPr id="162" name="文本框 161"/>
          <p:cNvSpPr txBox="1"/>
          <p:nvPr/>
        </p:nvSpPr>
        <p:spPr>
          <a:xfrm>
            <a:off x="680638" y="5689532"/>
            <a:ext cx="781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chemeClr val="bg1">
                    <a:lumMod val="50000"/>
                  </a:schemeClr>
                </a:solidFill>
              </a:rPr>
              <a:t>世界天气数据     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://www1.ncdc.noaa.gov/pub/data/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noaa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数据思维的形成</a:t>
            </a:r>
          </a:p>
        </p:txBody>
      </p:sp>
      <p:grpSp>
        <p:nvGrpSpPr>
          <p:cNvPr id="4" name="组合 180"/>
          <p:cNvGrpSpPr/>
          <p:nvPr/>
        </p:nvGrpSpPr>
        <p:grpSpPr>
          <a:xfrm>
            <a:off x="6741992" y="4952443"/>
            <a:ext cx="1394822" cy="1394822"/>
            <a:chOff x="6599117" y="4521620"/>
            <a:chExt cx="1394822" cy="1394822"/>
          </a:xfrm>
        </p:grpSpPr>
        <p:sp>
          <p:nvSpPr>
            <p:cNvPr id="5" name="椭圆 4"/>
            <p:cNvSpPr/>
            <p:nvPr/>
          </p:nvSpPr>
          <p:spPr>
            <a:xfrm>
              <a:off x="6599117" y="4521620"/>
              <a:ext cx="1394822" cy="1394822"/>
            </a:xfrm>
            <a:prstGeom prst="ellipse">
              <a:avLst/>
            </a:prstGeom>
            <a:solidFill>
              <a:srgbClr val="FBFBFB"/>
            </a:solidFill>
            <a:ln>
              <a:noFill/>
            </a:ln>
            <a:effectLst>
              <a:outerShdw blurRad="177800" dist="139700" dir="2700000" sx="96000" sy="96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847043" y="4769546"/>
              <a:ext cx="898969" cy="898969"/>
            </a:xfrm>
            <a:prstGeom prst="ellipse">
              <a:avLst/>
            </a:prstGeom>
            <a:solidFill>
              <a:srgbClr val="FBFBFB"/>
            </a:solidFill>
            <a:ln>
              <a:noFill/>
            </a:ln>
            <a:effectLst>
              <a:innerShdw blurRad="165100" dist="63500" dir="2700000">
                <a:schemeClr val="bg1">
                  <a:lumMod val="50000"/>
                  <a:alpha val="1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等腰三角形 105"/>
            <p:cNvSpPr/>
            <p:nvPr/>
          </p:nvSpPr>
          <p:spPr>
            <a:xfrm rot="27180000">
              <a:off x="7787429" y="5193760"/>
              <a:ext cx="95480" cy="82311"/>
            </a:xfrm>
            <a:prstGeom prst="triangle">
              <a:avLst/>
            </a:prstGeom>
            <a:solidFill>
              <a:schemeClr val="bg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等腰三角形 106"/>
            <p:cNvSpPr/>
            <p:nvPr/>
          </p:nvSpPr>
          <p:spPr>
            <a:xfrm rot="28620000">
              <a:off x="7730023" y="5408003"/>
              <a:ext cx="95480" cy="82311"/>
            </a:xfrm>
            <a:prstGeom prst="triangle">
              <a:avLst/>
            </a:prstGeom>
            <a:solidFill>
              <a:schemeClr val="bg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等腰三角形 107"/>
            <p:cNvSpPr/>
            <p:nvPr/>
          </p:nvSpPr>
          <p:spPr>
            <a:xfrm rot="30060000">
              <a:off x="7590440" y="5580374"/>
              <a:ext cx="95480" cy="82311"/>
            </a:xfrm>
            <a:prstGeom prst="triangle">
              <a:avLst/>
            </a:prstGeom>
            <a:solidFill>
              <a:schemeClr val="bg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等腰三角形 108"/>
            <p:cNvSpPr/>
            <p:nvPr/>
          </p:nvSpPr>
          <p:spPr>
            <a:xfrm rot="31500000">
              <a:off x="7392814" y="5681070"/>
              <a:ext cx="95480" cy="82311"/>
            </a:xfrm>
            <a:prstGeom prst="triangle">
              <a:avLst/>
            </a:prstGeom>
            <a:solidFill>
              <a:schemeClr val="bg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等腰三角形 109"/>
            <p:cNvSpPr/>
            <p:nvPr/>
          </p:nvSpPr>
          <p:spPr>
            <a:xfrm rot="32940000">
              <a:off x="7171318" y="5692677"/>
              <a:ext cx="95480" cy="82311"/>
            </a:xfrm>
            <a:prstGeom prst="triangle">
              <a:avLst/>
            </a:prstGeom>
            <a:solidFill>
              <a:schemeClr val="bg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等腰三角形 110"/>
            <p:cNvSpPr/>
            <p:nvPr/>
          </p:nvSpPr>
          <p:spPr>
            <a:xfrm rot="34380000">
              <a:off x="6964249" y="5613191"/>
              <a:ext cx="95480" cy="82311"/>
            </a:xfrm>
            <a:prstGeom prst="triangle">
              <a:avLst/>
            </a:prstGeom>
            <a:solidFill>
              <a:schemeClr val="bg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等腰三角形 111"/>
            <p:cNvSpPr/>
            <p:nvPr/>
          </p:nvSpPr>
          <p:spPr>
            <a:xfrm rot="35820000">
              <a:off x="6807413" y="5456355"/>
              <a:ext cx="95480" cy="82311"/>
            </a:xfrm>
            <a:prstGeom prst="triangle">
              <a:avLst/>
            </a:prstGeom>
            <a:solidFill>
              <a:schemeClr val="bg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等腰三角形 112"/>
            <p:cNvSpPr/>
            <p:nvPr/>
          </p:nvSpPr>
          <p:spPr>
            <a:xfrm rot="37260000">
              <a:off x="6727927" y="5249287"/>
              <a:ext cx="95480" cy="82311"/>
            </a:xfrm>
            <a:prstGeom prst="triangle">
              <a:avLst/>
            </a:prstGeom>
            <a:solidFill>
              <a:schemeClr val="bg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等腰三角形 113"/>
            <p:cNvSpPr/>
            <p:nvPr/>
          </p:nvSpPr>
          <p:spPr>
            <a:xfrm rot="38700000">
              <a:off x="6739535" y="5027790"/>
              <a:ext cx="95480" cy="82311"/>
            </a:xfrm>
            <a:prstGeom prst="triangle">
              <a:avLst/>
            </a:prstGeom>
            <a:solidFill>
              <a:schemeClr val="bg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等腰三角形 114"/>
            <p:cNvSpPr/>
            <p:nvPr/>
          </p:nvSpPr>
          <p:spPr>
            <a:xfrm rot="40140000">
              <a:off x="6840231" y="4830165"/>
              <a:ext cx="95480" cy="82311"/>
            </a:xfrm>
            <a:prstGeom prst="triangle">
              <a:avLst/>
            </a:prstGeom>
            <a:solidFill>
              <a:schemeClr val="bg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等腰三角形 115"/>
            <p:cNvSpPr/>
            <p:nvPr/>
          </p:nvSpPr>
          <p:spPr>
            <a:xfrm rot="41580000">
              <a:off x="7012601" y="4690582"/>
              <a:ext cx="95480" cy="82311"/>
            </a:xfrm>
            <a:prstGeom prst="triangle">
              <a:avLst/>
            </a:prstGeom>
            <a:solidFill>
              <a:schemeClr val="bg1">
                <a:lumMod val="7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8" name="组合 173"/>
            <p:cNvGrpSpPr/>
            <p:nvPr/>
          </p:nvGrpSpPr>
          <p:grpSpPr>
            <a:xfrm>
              <a:off x="7018115" y="4943986"/>
              <a:ext cx="540186" cy="540186"/>
              <a:chOff x="7791318" y="938131"/>
              <a:chExt cx="800202" cy="800201"/>
            </a:xfrm>
          </p:grpSpPr>
          <p:sp>
            <p:nvSpPr>
              <p:cNvPr id="20" name="Freeform 169"/>
              <p:cNvSpPr>
                <a:spLocks noEditPoints="1"/>
              </p:cNvSpPr>
              <p:nvPr/>
            </p:nvSpPr>
            <p:spPr bwMode="auto">
              <a:xfrm>
                <a:off x="8206599" y="1094268"/>
                <a:ext cx="384921" cy="582261"/>
              </a:xfrm>
              <a:custGeom>
                <a:avLst/>
                <a:gdLst>
                  <a:gd name="T0" fmla="*/ 118 w 150"/>
                  <a:gd name="T1" fmla="*/ 0 h 227"/>
                  <a:gd name="T2" fmla="*/ 0 w 150"/>
                  <a:gd name="T3" fmla="*/ 96 h 227"/>
                  <a:gd name="T4" fmla="*/ 76 w 150"/>
                  <a:gd name="T5" fmla="*/ 227 h 227"/>
                  <a:gd name="T6" fmla="*/ 150 w 150"/>
                  <a:gd name="T7" fmla="*/ 95 h 227"/>
                  <a:gd name="T8" fmla="*/ 118 w 150"/>
                  <a:gd name="T9" fmla="*/ 0 h 227"/>
                  <a:gd name="T10" fmla="*/ 80 w 150"/>
                  <a:gd name="T11" fmla="*/ 211 h 227"/>
                  <a:gd name="T12" fmla="*/ 15 w 150"/>
                  <a:gd name="T13" fmla="*/ 99 h 227"/>
                  <a:gd name="T14" fmla="*/ 115 w 150"/>
                  <a:gd name="T15" fmla="*/ 17 h 227"/>
                  <a:gd name="T16" fmla="*/ 138 w 150"/>
                  <a:gd name="T17" fmla="*/ 95 h 227"/>
                  <a:gd name="T18" fmla="*/ 80 w 150"/>
                  <a:gd name="T19" fmla="*/ 21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0" h="227">
                    <a:moveTo>
                      <a:pt x="118" y="0"/>
                    </a:moveTo>
                    <a:cubicBezTo>
                      <a:pt x="0" y="96"/>
                      <a:pt x="0" y="96"/>
                      <a:pt x="0" y="96"/>
                    </a:cubicBezTo>
                    <a:cubicBezTo>
                      <a:pt x="76" y="227"/>
                      <a:pt x="76" y="227"/>
                      <a:pt x="76" y="227"/>
                    </a:cubicBezTo>
                    <a:cubicBezTo>
                      <a:pt x="120" y="200"/>
                      <a:pt x="150" y="151"/>
                      <a:pt x="150" y="95"/>
                    </a:cubicBezTo>
                    <a:cubicBezTo>
                      <a:pt x="150" y="59"/>
                      <a:pt x="138" y="26"/>
                      <a:pt x="118" y="0"/>
                    </a:cubicBezTo>
                    <a:close/>
                    <a:moveTo>
                      <a:pt x="80" y="211"/>
                    </a:moveTo>
                    <a:cubicBezTo>
                      <a:pt x="15" y="99"/>
                      <a:pt x="15" y="99"/>
                      <a:pt x="15" y="99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30" y="40"/>
                      <a:pt x="138" y="67"/>
                      <a:pt x="138" y="95"/>
                    </a:cubicBezTo>
                    <a:cubicBezTo>
                      <a:pt x="138" y="141"/>
                      <a:pt x="117" y="184"/>
                      <a:pt x="80" y="21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170"/>
              <p:cNvSpPr>
                <a:spLocks/>
              </p:cNvSpPr>
              <p:nvPr/>
            </p:nvSpPr>
            <p:spPr bwMode="auto">
              <a:xfrm>
                <a:off x="7791318" y="938131"/>
                <a:ext cx="584429" cy="800201"/>
              </a:xfrm>
              <a:custGeom>
                <a:avLst/>
                <a:gdLst>
                  <a:gd name="T0" fmla="*/ 150 w 228"/>
                  <a:gd name="T1" fmla="*/ 158 h 312"/>
                  <a:gd name="T2" fmla="*/ 149 w 228"/>
                  <a:gd name="T3" fmla="*/ 157 h 312"/>
                  <a:gd name="T4" fmla="*/ 149 w 228"/>
                  <a:gd name="T5" fmla="*/ 156 h 312"/>
                  <a:gd name="T6" fmla="*/ 149 w 228"/>
                  <a:gd name="T7" fmla="*/ 0 h 312"/>
                  <a:gd name="T8" fmla="*/ 0 w 228"/>
                  <a:gd name="T9" fmla="*/ 156 h 312"/>
                  <a:gd name="T10" fmla="*/ 156 w 228"/>
                  <a:gd name="T11" fmla="*/ 312 h 312"/>
                  <a:gd name="T12" fmla="*/ 228 w 228"/>
                  <a:gd name="T13" fmla="*/ 294 h 312"/>
                  <a:gd name="T14" fmla="*/ 150 w 228"/>
                  <a:gd name="T15" fmla="*/ 159 h 312"/>
                  <a:gd name="T16" fmla="*/ 150 w 228"/>
                  <a:gd name="T17" fmla="*/ 158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" h="312">
                    <a:moveTo>
                      <a:pt x="150" y="158"/>
                    </a:moveTo>
                    <a:cubicBezTo>
                      <a:pt x="150" y="158"/>
                      <a:pt x="150" y="157"/>
                      <a:pt x="149" y="157"/>
                    </a:cubicBezTo>
                    <a:cubicBezTo>
                      <a:pt x="149" y="157"/>
                      <a:pt x="149" y="156"/>
                      <a:pt x="149" y="156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66" y="3"/>
                      <a:pt x="0" y="72"/>
                      <a:pt x="0" y="156"/>
                    </a:cubicBezTo>
                    <a:cubicBezTo>
                      <a:pt x="0" y="242"/>
                      <a:pt x="69" y="312"/>
                      <a:pt x="156" y="312"/>
                    </a:cubicBezTo>
                    <a:cubicBezTo>
                      <a:pt x="182" y="312"/>
                      <a:pt x="207" y="305"/>
                      <a:pt x="228" y="294"/>
                    </a:cubicBezTo>
                    <a:cubicBezTo>
                      <a:pt x="150" y="159"/>
                      <a:pt x="150" y="159"/>
                      <a:pt x="150" y="159"/>
                    </a:cubicBezTo>
                    <a:cubicBezTo>
                      <a:pt x="150" y="158"/>
                      <a:pt x="150" y="158"/>
                      <a:pt x="150" y="158"/>
                    </a:cubicBezTo>
                    <a:close/>
                  </a:path>
                </a:pathLst>
              </a:custGeom>
              <a:solidFill>
                <a:srgbClr val="985CB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Freeform 171"/>
              <p:cNvSpPr>
                <a:spLocks/>
              </p:cNvSpPr>
              <p:nvPr/>
            </p:nvSpPr>
            <p:spPr bwMode="auto">
              <a:xfrm>
                <a:off x="8201178" y="938131"/>
                <a:ext cx="13011" cy="9759"/>
              </a:xfrm>
              <a:custGeom>
                <a:avLst/>
                <a:gdLst>
                  <a:gd name="T0" fmla="*/ 0 w 5"/>
                  <a:gd name="T1" fmla="*/ 0 h 4"/>
                  <a:gd name="T2" fmla="*/ 0 w 5"/>
                  <a:gd name="T3" fmla="*/ 4 h 4"/>
                  <a:gd name="T4" fmla="*/ 5 w 5"/>
                  <a:gd name="T5" fmla="*/ 0 h 4"/>
                  <a:gd name="T6" fmla="*/ 0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Freeform 172"/>
              <p:cNvSpPr>
                <a:spLocks/>
              </p:cNvSpPr>
              <p:nvPr/>
            </p:nvSpPr>
            <p:spPr bwMode="auto">
              <a:xfrm>
                <a:off x="8201178" y="940300"/>
                <a:ext cx="67226" cy="59636"/>
              </a:xfrm>
              <a:custGeom>
                <a:avLst/>
                <a:gdLst>
                  <a:gd name="T0" fmla="*/ 14 w 26"/>
                  <a:gd name="T1" fmla="*/ 0 h 23"/>
                  <a:gd name="T2" fmla="*/ 0 w 26"/>
                  <a:gd name="T3" fmla="*/ 11 h 23"/>
                  <a:gd name="T4" fmla="*/ 0 w 26"/>
                  <a:gd name="T5" fmla="*/ 23 h 23"/>
                  <a:gd name="T6" fmla="*/ 26 w 26"/>
                  <a:gd name="T7" fmla="*/ 2 h 23"/>
                  <a:gd name="T8" fmla="*/ 14 w 26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3">
                    <a:moveTo>
                      <a:pt x="14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2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Freeform 173"/>
              <p:cNvSpPr>
                <a:spLocks/>
              </p:cNvSpPr>
              <p:nvPr/>
            </p:nvSpPr>
            <p:spPr bwMode="auto">
              <a:xfrm>
                <a:off x="8201178" y="951142"/>
                <a:ext cx="114934" cy="99754"/>
              </a:xfrm>
              <a:custGeom>
                <a:avLst/>
                <a:gdLst>
                  <a:gd name="T0" fmla="*/ 35 w 45"/>
                  <a:gd name="T1" fmla="*/ 0 h 39"/>
                  <a:gd name="T2" fmla="*/ 0 w 45"/>
                  <a:gd name="T3" fmla="*/ 27 h 39"/>
                  <a:gd name="T4" fmla="*/ 0 w 45"/>
                  <a:gd name="T5" fmla="*/ 39 h 39"/>
                  <a:gd name="T6" fmla="*/ 45 w 45"/>
                  <a:gd name="T7" fmla="*/ 3 h 39"/>
                  <a:gd name="T8" fmla="*/ 35 w 45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9">
                    <a:moveTo>
                      <a:pt x="35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2" y="2"/>
                      <a:pt x="38" y="1"/>
                      <a:pt x="35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Freeform 174"/>
              <p:cNvSpPr>
                <a:spLocks/>
              </p:cNvSpPr>
              <p:nvPr/>
            </p:nvSpPr>
            <p:spPr bwMode="auto">
              <a:xfrm>
                <a:off x="8201178" y="964154"/>
                <a:ext cx="159390" cy="137704"/>
              </a:xfrm>
              <a:custGeom>
                <a:avLst/>
                <a:gdLst>
                  <a:gd name="T0" fmla="*/ 53 w 62"/>
                  <a:gd name="T1" fmla="*/ 0 h 54"/>
                  <a:gd name="T2" fmla="*/ 0 w 62"/>
                  <a:gd name="T3" fmla="*/ 43 h 54"/>
                  <a:gd name="T4" fmla="*/ 0 w 62"/>
                  <a:gd name="T5" fmla="*/ 54 h 54"/>
                  <a:gd name="T6" fmla="*/ 62 w 62"/>
                  <a:gd name="T7" fmla="*/ 4 h 54"/>
                  <a:gd name="T8" fmla="*/ 53 w 62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54">
                    <a:moveTo>
                      <a:pt x="53" y="0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59" y="3"/>
                      <a:pt x="56" y="2"/>
                      <a:pt x="5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Freeform 175"/>
              <p:cNvSpPr>
                <a:spLocks/>
              </p:cNvSpPr>
              <p:nvPr/>
            </p:nvSpPr>
            <p:spPr bwMode="auto">
              <a:xfrm>
                <a:off x="8201178" y="984756"/>
                <a:ext cx="197340" cy="169148"/>
              </a:xfrm>
              <a:custGeom>
                <a:avLst/>
                <a:gdLst>
                  <a:gd name="T0" fmla="*/ 68 w 77"/>
                  <a:gd name="T1" fmla="*/ 0 h 66"/>
                  <a:gd name="T2" fmla="*/ 0 w 77"/>
                  <a:gd name="T3" fmla="*/ 55 h 66"/>
                  <a:gd name="T4" fmla="*/ 0 w 77"/>
                  <a:gd name="T5" fmla="*/ 66 h 66"/>
                  <a:gd name="T6" fmla="*/ 77 w 77"/>
                  <a:gd name="T7" fmla="*/ 4 h 66"/>
                  <a:gd name="T8" fmla="*/ 68 w 77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66">
                    <a:moveTo>
                      <a:pt x="68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4" y="3"/>
                      <a:pt x="71" y="1"/>
                      <a:pt x="68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Freeform 176"/>
              <p:cNvSpPr>
                <a:spLocks/>
              </p:cNvSpPr>
              <p:nvPr/>
            </p:nvSpPr>
            <p:spPr bwMode="auto">
              <a:xfrm>
                <a:off x="8201178" y="1005357"/>
                <a:ext cx="230953" cy="199508"/>
              </a:xfrm>
              <a:custGeom>
                <a:avLst/>
                <a:gdLst>
                  <a:gd name="T0" fmla="*/ 83 w 90"/>
                  <a:gd name="T1" fmla="*/ 0 h 78"/>
                  <a:gd name="T2" fmla="*/ 0 w 90"/>
                  <a:gd name="T3" fmla="*/ 67 h 78"/>
                  <a:gd name="T4" fmla="*/ 0 w 90"/>
                  <a:gd name="T5" fmla="*/ 78 h 78"/>
                  <a:gd name="T6" fmla="*/ 90 w 90"/>
                  <a:gd name="T7" fmla="*/ 6 h 78"/>
                  <a:gd name="T8" fmla="*/ 83 w 90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78">
                    <a:moveTo>
                      <a:pt x="83" y="0"/>
                    </a:moveTo>
                    <a:cubicBezTo>
                      <a:pt x="0" y="67"/>
                      <a:pt x="0" y="67"/>
                      <a:pt x="0" y="6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90" y="6"/>
                      <a:pt x="90" y="6"/>
                      <a:pt x="90" y="6"/>
                    </a:cubicBezTo>
                    <a:cubicBezTo>
                      <a:pt x="88" y="4"/>
                      <a:pt x="85" y="2"/>
                      <a:pt x="8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Freeform 177"/>
              <p:cNvSpPr>
                <a:spLocks/>
              </p:cNvSpPr>
              <p:nvPr/>
            </p:nvSpPr>
            <p:spPr bwMode="auto">
              <a:xfrm>
                <a:off x="8201178" y="1030295"/>
                <a:ext cx="261313" cy="228784"/>
              </a:xfrm>
              <a:custGeom>
                <a:avLst/>
                <a:gdLst>
                  <a:gd name="T0" fmla="*/ 96 w 102"/>
                  <a:gd name="T1" fmla="*/ 0 h 89"/>
                  <a:gd name="T2" fmla="*/ 0 w 102"/>
                  <a:gd name="T3" fmla="*/ 77 h 89"/>
                  <a:gd name="T4" fmla="*/ 0 w 102"/>
                  <a:gd name="T5" fmla="*/ 89 h 89"/>
                  <a:gd name="T6" fmla="*/ 102 w 102"/>
                  <a:gd name="T7" fmla="*/ 6 h 89"/>
                  <a:gd name="T8" fmla="*/ 96 w 102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89">
                    <a:moveTo>
                      <a:pt x="96" y="0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102" y="6"/>
                      <a:pt x="102" y="6"/>
                      <a:pt x="102" y="6"/>
                    </a:cubicBezTo>
                    <a:cubicBezTo>
                      <a:pt x="100" y="4"/>
                      <a:pt x="98" y="2"/>
                      <a:pt x="96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Freeform 178"/>
              <p:cNvSpPr>
                <a:spLocks/>
              </p:cNvSpPr>
              <p:nvPr/>
            </p:nvSpPr>
            <p:spPr bwMode="auto">
              <a:xfrm>
                <a:off x="8201178" y="1058487"/>
                <a:ext cx="289504" cy="249385"/>
              </a:xfrm>
              <a:custGeom>
                <a:avLst/>
                <a:gdLst>
                  <a:gd name="T0" fmla="*/ 107 w 113"/>
                  <a:gd name="T1" fmla="*/ 0 h 97"/>
                  <a:gd name="T2" fmla="*/ 0 w 113"/>
                  <a:gd name="T3" fmla="*/ 86 h 97"/>
                  <a:gd name="T4" fmla="*/ 0 w 113"/>
                  <a:gd name="T5" fmla="*/ 97 h 97"/>
                  <a:gd name="T6" fmla="*/ 113 w 113"/>
                  <a:gd name="T7" fmla="*/ 5 h 97"/>
                  <a:gd name="T8" fmla="*/ 107 w 113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97">
                    <a:moveTo>
                      <a:pt x="107" y="0"/>
                    </a:moveTo>
                    <a:cubicBezTo>
                      <a:pt x="0" y="86"/>
                      <a:pt x="0" y="86"/>
                      <a:pt x="0" y="8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1" y="4"/>
                      <a:pt x="109" y="2"/>
                      <a:pt x="107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 bwMode="auto">
            <a:xfrm rot="1968977">
              <a:off x="6899254" y="4717751"/>
              <a:ext cx="1068892" cy="700845"/>
            </a:xfrm>
            <a:prstGeom prst="rect">
              <a:avLst/>
            </a:prstGeom>
            <a:noFill/>
          </p:spPr>
          <p:txBody>
            <a:bodyPr>
              <a:prstTxWarp prst="textArchUp">
                <a:avLst>
                  <a:gd name="adj" fmla="val 7695470"/>
                </a:avLst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预测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BF53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 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85CB0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E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85CB0"/>
                </a:solidFill>
                <a:effectLst/>
                <a:uLnTx/>
                <a:uFillTx/>
                <a:latin typeface="ITC Avant Garde Std Md" panose="020B0602020202020204" pitchFamily="34" charset="0"/>
                <a:ea typeface="方正正黑简体" panose="02000000000000000000" pitchFamily="2" charset="-122"/>
                <a:cs typeface="+mn-cs"/>
              </a:endParaRPr>
            </a:p>
          </p:txBody>
        </p:sp>
      </p:grpSp>
      <p:grpSp>
        <p:nvGrpSpPr>
          <p:cNvPr id="30" name="组合 181"/>
          <p:cNvGrpSpPr/>
          <p:nvPr/>
        </p:nvGrpSpPr>
        <p:grpSpPr>
          <a:xfrm>
            <a:off x="5154191" y="4952443"/>
            <a:ext cx="1394822" cy="1394822"/>
            <a:chOff x="5011316" y="4521620"/>
            <a:chExt cx="1394822" cy="1394822"/>
          </a:xfrm>
        </p:grpSpPr>
        <p:sp>
          <p:nvSpPr>
            <p:cNvPr id="31" name="椭圆 30"/>
            <p:cNvSpPr/>
            <p:nvPr/>
          </p:nvSpPr>
          <p:spPr>
            <a:xfrm>
              <a:off x="5011316" y="4521620"/>
              <a:ext cx="1394822" cy="1394822"/>
            </a:xfrm>
            <a:prstGeom prst="ellipse">
              <a:avLst/>
            </a:prstGeom>
            <a:solidFill>
              <a:srgbClr val="FBFBFB"/>
            </a:solidFill>
            <a:ln>
              <a:noFill/>
            </a:ln>
            <a:effectLst>
              <a:outerShdw blurRad="177800" dist="139700" dir="2700000" sx="96000" sy="96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2" name="组合 150"/>
            <p:cNvGrpSpPr/>
            <p:nvPr/>
          </p:nvGrpSpPr>
          <p:grpSpPr>
            <a:xfrm>
              <a:off x="5390989" y="4909982"/>
              <a:ext cx="620762" cy="589518"/>
              <a:chOff x="10744063" y="2114592"/>
              <a:chExt cx="818635" cy="777432"/>
            </a:xfrm>
          </p:grpSpPr>
          <p:sp>
            <p:nvSpPr>
              <p:cNvPr id="34" name="Freeform 179"/>
              <p:cNvSpPr>
                <a:spLocks/>
              </p:cNvSpPr>
              <p:nvPr/>
            </p:nvSpPr>
            <p:spPr bwMode="auto">
              <a:xfrm>
                <a:off x="10944655" y="2460478"/>
                <a:ext cx="71563" cy="33613"/>
              </a:xfrm>
              <a:custGeom>
                <a:avLst/>
                <a:gdLst>
                  <a:gd name="T0" fmla="*/ 27 w 28"/>
                  <a:gd name="T1" fmla="*/ 10 h 13"/>
                  <a:gd name="T2" fmla="*/ 28 w 28"/>
                  <a:gd name="T3" fmla="*/ 7 h 13"/>
                  <a:gd name="T4" fmla="*/ 1 w 28"/>
                  <a:gd name="T5" fmla="*/ 0 h 13"/>
                  <a:gd name="T6" fmla="*/ 0 w 28"/>
                  <a:gd name="T7" fmla="*/ 5 h 13"/>
                  <a:gd name="T8" fmla="*/ 27 w 28"/>
                  <a:gd name="T9" fmla="*/ 13 h 13"/>
                  <a:gd name="T10" fmla="*/ 27 w 28"/>
                  <a:gd name="T11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3">
                    <a:moveTo>
                      <a:pt x="27" y="10"/>
                    </a:moveTo>
                    <a:cubicBezTo>
                      <a:pt x="27" y="9"/>
                      <a:pt x="28" y="8"/>
                      <a:pt x="28" y="7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1" y="4"/>
                      <a:pt x="0" y="5"/>
                    </a:cubicBezTo>
                    <a:cubicBezTo>
                      <a:pt x="27" y="13"/>
                      <a:pt x="27" y="13"/>
                      <a:pt x="27" y="13"/>
                    </a:cubicBezTo>
                    <a:lnTo>
                      <a:pt x="27" y="1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180"/>
              <p:cNvSpPr>
                <a:spLocks/>
              </p:cNvSpPr>
              <p:nvPr/>
            </p:nvSpPr>
            <p:spPr bwMode="auto">
              <a:xfrm>
                <a:off x="11072601" y="2417107"/>
                <a:ext cx="150716" cy="217941"/>
              </a:xfrm>
              <a:custGeom>
                <a:avLst/>
                <a:gdLst>
                  <a:gd name="T0" fmla="*/ 34 w 59"/>
                  <a:gd name="T1" fmla="*/ 0 h 85"/>
                  <a:gd name="T2" fmla="*/ 30 w 59"/>
                  <a:gd name="T3" fmla="*/ 0 h 85"/>
                  <a:gd name="T4" fmla="*/ 29 w 59"/>
                  <a:gd name="T5" fmla="*/ 0 h 85"/>
                  <a:gd name="T6" fmla="*/ 29 w 59"/>
                  <a:gd name="T7" fmla="*/ 38 h 85"/>
                  <a:gd name="T8" fmla="*/ 7 w 59"/>
                  <a:gd name="T9" fmla="*/ 32 h 85"/>
                  <a:gd name="T10" fmla="*/ 7 w 59"/>
                  <a:gd name="T11" fmla="*/ 37 h 85"/>
                  <a:gd name="T12" fmla="*/ 7 w 59"/>
                  <a:gd name="T13" fmla="*/ 38 h 85"/>
                  <a:gd name="T14" fmla="*/ 27 w 59"/>
                  <a:gd name="T15" fmla="*/ 44 h 85"/>
                  <a:gd name="T16" fmla="*/ 0 w 59"/>
                  <a:gd name="T17" fmla="*/ 83 h 85"/>
                  <a:gd name="T18" fmla="*/ 4 w 59"/>
                  <a:gd name="T19" fmla="*/ 85 h 85"/>
                  <a:gd name="T20" fmla="*/ 6 w 59"/>
                  <a:gd name="T21" fmla="*/ 84 h 85"/>
                  <a:gd name="T22" fmla="*/ 32 w 59"/>
                  <a:gd name="T23" fmla="*/ 47 h 85"/>
                  <a:gd name="T24" fmla="*/ 38 w 59"/>
                  <a:gd name="T25" fmla="*/ 56 h 85"/>
                  <a:gd name="T26" fmla="*/ 43 w 59"/>
                  <a:gd name="T27" fmla="*/ 53 h 85"/>
                  <a:gd name="T28" fmla="*/ 36 w 59"/>
                  <a:gd name="T29" fmla="*/ 44 h 85"/>
                  <a:gd name="T30" fmla="*/ 59 w 59"/>
                  <a:gd name="T31" fmla="*/ 37 h 85"/>
                  <a:gd name="T32" fmla="*/ 59 w 59"/>
                  <a:gd name="T33" fmla="*/ 32 h 85"/>
                  <a:gd name="T34" fmla="*/ 34 w 59"/>
                  <a:gd name="T35" fmla="*/ 38 h 85"/>
                  <a:gd name="T36" fmla="*/ 34 w 59"/>
                  <a:gd name="T3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" h="85">
                    <a:moveTo>
                      <a:pt x="34" y="0"/>
                    </a:moveTo>
                    <a:cubicBezTo>
                      <a:pt x="32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1" y="84"/>
                      <a:pt x="3" y="84"/>
                      <a:pt x="4" y="85"/>
                    </a:cubicBezTo>
                    <a:cubicBezTo>
                      <a:pt x="6" y="84"/>
                      <a:pt x="6" y="84"/>
                      <a:pt x="6" y="84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9" y="55"/>
                      <a:pt x="41" y="54"/>
                      <a:pt x="43" y="53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34" y="38"/>
                      <a:pt x="34" y="38"/>
                      <a:pt x="34" y="38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Freeform 181"/>
              <p:cNvSpPr>
                <a:spLocks/>
              </p:cNvSpPr>
              <p:nvPr/>
            </p:nvSpPr>
            <p:spPr bwMode="auto">
              <a:xfrm>
                <a:off x="11008628" y="2702274"/>
                <a:ext cx="28191" cy="28191"/>
              </a:xfrm>
              <a:custGeom>
                <a:avLst/>
                <a:gdLst>
                  <a:gd name="T0" fmla="*/ 0 w 11"/>
                  <a:gd name="T1" fmla="*/ 9 h 11"/>
                  <a:gd name="T2" fmla="*/ 5 w 11"/>
                  <a:gd name="T3" fmla="*/ 11 h 11"/>
                  <a:gd name="T4" fmla="*/ 11 w 11"/>
                  <a:gd name="T5" fmla="*/ 2 h 11"/>
                  <a:gd name="T6" fmla="*/ 6 w 11"/>
                  <a:gd name="T7" fmla="*/ 0 h 11"/>
                  <a:gd name="T8" fmla="*/ 0 w 11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0" y="9"/>
                    </a:moveTo>
                    <a:cubicBezTo>
                      <a:pt x="2" y="9"/>
                      <a:pt x="3" y="10"/>
                      <a:pt x="5" y="1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2"/>
                      <a:pt x="7" y="1"/>
                      <a:pt x="6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Freeform 182"/>
              <p:cNvSpPr>
                <a:spLocks/>
              </p:cNvSpPr>
              <p:nvPr/>
            </p:nvSpPr>
            <p:spPr bwMode="auto">
              <a:xfrm>
                <a:off x="11146332" y="2319521"/>
                <a:ext cx="13011" cy="20602"/>
              </a:xfrm>
              <a:custGeom>
                <a:avLst/>
                <a:gdLst>
                  <a:gd name="T0" fmla="*/ 5 w 5"/>
                  <a:gd name="T1" fmla="*/ 0 h 8"/>
                  <a:gd name="T2" fmla="*/ 2 w 5"/>
                  <a:gd name="T3" fmla="*/ 0 h 8"/>
                  <a:gd name="T4" fmla="*/ 0 w 5"/>
                  <a:gd name="T5" fmla="*/ 0 h 8"/>
                  <a:gd name="T6" fmla="*/ 0 w 5"/>
                  <a:gd name="T7" fmla="*/ 8 h 8"/>
                  <a:gd name="T8" fmla="*/ 5 w 5"/>
                  <a:gd name="T9" fmla="*/ 8 h 8"/>
                  <a:gd name="T10" fmla="*/ 5 w 5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8">
                    <a:moveTo>
                      <a:pt x="5" y="0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5" y="8"/>
                      <a:pt x="5" y="8"/>
                      <a:pt x="5" y="8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Freeform 183"/>
              <p:cNvSpPr>
                <a:spLocks/>
              </p:cNvSpPr>
              <p:nvPr/>
            </p:nvSpPr>
            <p:spPr bwMode="auto">
              <a:xfrm>
                <a:off x="11298132" y="2458310"/>
                <a:ext cx="74816" cy="33613"/>
              </a:xfrm>
              <a:custGeom>
                <a:avLst/>
                <a:gdLst>
                  <a:gd name="T0" fmla="*/ 0 w 29"/>
                  <a:gd name="T1" fmla="*/ 7 h 13"/>
                  <a:gd name="T2" fmla="*/ 1 w 29"/>
                  <a:gd name="T3" fmla="*/ 11 h 13"/>
                  <a:gd name="T4" fmla="*/ 1 w 29"/>
                  <a:gd name="T5" fmla="*/ 13 h 13"/>
                  <a:gd name="T6" fmla="*/ 29 w 29"/>
                  <a:gd name="T7" fmla="*/ 5 h 13"/>
                  <a:gd name="T8" fmla="*/ 28 w 29"/>
                  <a:gd name="T9" fmla="*/ 0 h 13"/>
                  <a:gd name="T10" fmla="*/ 0 w 29"/>
                  <a:gd name="T11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13">
                    <a:moveTo>
                      <a:pt x="0" y="7"/>
                    </a:move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8" y="4"/>
                      <a:pt x="28" y="2"/>
                      <a:pt x="28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Freeform 184"/>
              <p:cNvSpPr>
                <a:spLocks/>
              </p:cNvSpPr>
              <p:nvPr/>
            </p:nvSpPr>
            <p:spPr bwMode="auto">
              <a:xfrm>
                <a:off x="11215726" y="2625289"/>
                <a:ext cx="52046" cy="60720"/>
              </a:xfrm>
              <a:custGeom>
                <a:avLst/>
                <a:gdLst>
                  <a:gd name="T0" fmla="*/ 0 w 20"/>
                  <a:gd name="T1" fmla="*/ 2 h 24"/>
                  <a:gd name="T2" fmla="*/ 16 w 20"/>
                  <a:gd name="T3" fmla="*/ 24 h 24"/>
                  <a:gd name="T4" fmla="*/ 20 w 20"/>
                  <a:gd name="T5" fmla="*/ 21 h 24"/>
                  <a:gd name="T6" fmla="*/ 6 w 20"/>
                  <a:gd name="T7" fmla="*/ 0 h 24"/>
                  <a:gd name="T8" fmla="*/ 0 w 20"/>
                  <a:gd name="T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2"/>
                    </a:move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3"/>
                      <a:pt x="19" y="22"/>
                      <a:pt x="20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1"/>
                      <a:pt x="2" y="2"/>
                      <a:pt x="0" y="2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185"/>
              <p:cNvSpPr>
                <a:spLocks noEditPoints="1"/>
              </p:cNvSpPr>
              <p:nvPr/>
            </p:nvSpPr>
            <p:spPr bwMode="auto">
              <a:xfrm>
                <a:off x="10744063" y="2114592"/>
                <a:ext cx="818635" cy="777432"/>
              </a:xfrm>
              <a:custGeom>
                <a:avLst/>
                <a:gdLst>
                  <a:gd name="T0" fmla="*/ 160 w 319"/>
                  <a:gd name="T1" fmla="*/ 0 h 303"/>
                  <a:gd name="T2" fmla="*/ 0 w 319"/>
                  <a:gd name="T3" fmla="*/ 116 h 303"/>
                  <a:gd name="T4" fmla="*/ 61 w 319"/>
                  <a:gd name="T5" fmla="*/ 303 h 303"/>
                  <a:gd name="T6" fmla="*/ 65 w 319"/>
                  <a:gd name="T7" fmla="*/ 303 h 303"/>
                  <a:gd name="T8" fmla="*/ 258 w 319"/>
                  <a:gd name="T9" fmla="*/ 303 h 303"/>
                  <a:gd name="T10" fmla="*/ 319 w 319"/>
                  <a:gd name="T11" fmla="*/ 116 h 303"/>
                  <a:gd name="T12" fmla="*/ 160 w 319"/>
                  <a:gd name="T13" fmla="*/ 0 h 303"/>
                  <a:gd name="T14" fmla="*/ 251 w 319"/>
                  <a:gd name="T15" fmla="*/ 288 h 303"/>
                  <a:gd name="T16" fmla="*/ 225 w 319"/>
                  <a:gd name="T17" fmla="*/ 250 h 303"/>
                  <a:gd name="T18" fmla="*/ 220 w 319"/>
                  <a:gd name="T19" fmla="*/ 253 h 303"/>
                  <a:gd name="T20" fmla="*/ 247 w 319"/>
                  <a:gd name="T21" fmla="*/ 292 h 303"/>
                  <a:gd name="T22" fmla="*/ 72 w 319"/>
                  <a:gd name="T23" fmla="*/ 292 h 303"/>
                  <a:gd name="T24" fmla="*/ 87 w 319"/>
                  <a:gd name="T25" fmla="*/ 271 h 303"/>
                  <a:gd name="T26" fmla="*/ 83 w 319"/>
                  <a:gd name="T27" fmla="*/ 267 h 303"/>
                  <a:gd name="T28" fmla="*/ 68 w 319"/>
                  <a:gd name="T29" fmla="*/ 288 h 303"/>
                  <a:gd name="T30" fmla="*/ 14 w 319"/>
                  <a:gd name="T31" fmla="*/ 123 h 303"/>
                  <a:gd name="T32" fmla="*/ 43 w 319"/>
                  <a:gd name="T33" fmla="*/ 131 h 303"/>
                  <a:gd name="T34" fmla="*/ 44 w 319"/>
                  <a:gd name="T35" fmla="*/ 125 h 303"/>
                  <a:gd name="T36" fmla="*/ 17 w 319"/>
                  <a:gd name="T37" fmla="*/ 118 h 303"/>
                  <a:gd name="T38" fmla="*/ 157 w 319"/>
                  <a:gd name="T39" fmla="*/ 16 h 303"/>
                  <a:gd name="T40" fmla="*/ 157 w 319"/>
                  <a:gd name="T41" fmla="*/ 43 h 303"/>
                  <a:gd name="T42" fmla="*/ 159 w 319"/>
                  <a:gd name="T43" fmla="*/ 43 h 303"/>
                  <a:gd name="T44" fmla="*/ 162 w 319"/>
                  <a:gd name="T45" fmla="*/ 43 h 303"/>
                  <a:gd name="T46" fmla="*/ 162 w 319"/>
                  <a:gd name="T47" fmla="*/ 16 h 303"/>
                  <a:gd name="T48" fmla="*/ 303 w 319"/>
                  <a:gd name="T49" fmla="*/ 118 h 303"/>
                  <a:gd name="T50" fmla="*/ 279 w 319"/>
                  <a:gd name="T51" fmla="*/ 124 h 303"/>
                  <a:gd name="T52" fmla="*/ 280 w 319"/>
                  <a:gd name="T53" fmla="*/ 130 h 303"/>
                  <a:gd name="T54" fmla="*/ 305 w 319"/>
                  <a:gd name="T55" fmla="*/ 123 h 303"/>
                  <a:gd name="T56" fmla="*/ 251 w 319"/>
                  <a:gd name="T57" fmla="*/ 288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9" h="303">
                    <a:moveTo>
                      <a:pt x="160" y="0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61" y="303"/>
                      <a:pt x="61" y="303"/>
                      <a:pt x="61" y="303"/>
                    </a:cubicBezTo>
                    <a:cubicBezTo>
                      <a:pt x="65" y="303"/>
                      <a:pt x="65" y="303"/>
                      <a:pt x="65" y="303"/>
                    </a:cubicBezTo>
                    <a:cubicBezTo>
                      <a:pt x="258" y="303"/>
                      <a:pt x="258" y="303"/>
                      <a:pt x="258" y="303"/>
                    </a:cubicBezTo>
                    <a:cubicBezTo>
                      <a:pt x="319" y="116"/>
                      <a:pt x="319" y="116"/>
                      <a:pt x="319" y="116"/>
                    </a:cubicBezTo>
                    <a:lnTo>
                      <a:pt x="160" y="0"/>
                    </a:lnTo>
                    <a:close/>
                    <a:moveTo>
                      <a:pt x="251" y="288"/>
                    </a:moveTo>
                    <a:cubicBezTo>
                      <a:pt x="225" y="250"/>
                      <a:pt x="225" y="250"/>
                      <a:pt x="225" y="250"/>
                    </a:cubicBezTo>
                    <a:cubicBezTo>
                      <a:pt x="224" y="251"/>
                      <a:pt x="222" y="252"/>
                      <a:pt x="220" y="253"/>
                    </a:cubicBezTo>
                    <a:cubicBezTo>
                      <a:pt x="247" y="292"/>
                      <a:pt x="247" y="292"/>
                      <a:pt x="247" y="292"/>
                    </a:cubicBezTo>
                    <a:cubicBezTo>
                      <a:pt x="72" y="292"/>
                      <a:pt x="72" y="292"/>
                      <a:pt x="72" y="292"/>
                    </a:cubicBezTo>
                    <a:cubicBezTo>
                      <a:pt x="87" y="271"/>
                      <a:pt x="87" y="271"/>
                      <a:pt x="87" y="271"/>
                    </a:cubicBezTo>
                    <a:cubicBezTo>
                      <a:pt x="85" y="270"/>
                      <a:pt x="84" y="268"/>
                      <a:pt x="83" y="267"/>
                    </a:cubicBezTo>
                    <a:cubicBezTo>
                      <a:pt x="68" y="288"/>
                      <a:pt x="68" y="288"/>
                      <a:pt x="68" y="288"/>
                    </a:cubicBezTo>
                    <a:cubicBezTo>
                      <a:pt x="14" y="123"/>
                      <a:pt x="14" y="123"/>
                      <a:pt x="14" y="123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9"/>
                      <a:pt x="43" y="127"/>
                      <a:pt x="44" y="125"/>
                    </a:cubicBezTo>
                    <a:cubicBezTo>
                      <a:pt x="17" y="118"/>
                      <a:pt x="17" y="118"/>
                      <a:pt x="17" y="118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7" y="43"/>
                      <a:pt x="157" y="43"/>
                      <a:pt x="157" y="43"/>
                    </a:cubicBezTo>
                    <a:cubicBezTo>
                      <a:pt x="158" y="43"/>
                      <a:pt x="158" y="43"/>
                      <a:pt x="159" y="43"/>
                    </a:cubicBezTo>
                    <a:cubicBezTo>
                      <a:pt x="160" y="43"/>
                      <a:pt x="161" y="43"/>
                      <a:pt x="162" y="43"/>
                    </a:cubicBezTo>
                    <a:cubicBezTo>
                      <a:pt x="162" y="16"/>
                      <a:pt x="162" y="16"/>
                      <a:pt x="162" y="16"/>
                    </a:cubicBezTo>
                    <a:cubicBezTo>
                      <a:pt x="303" y="118"/>
                      <a:pt x="303" y="118"/>
                      <a:pt x="303" y="118"/>
                    </a:cubicBezTo>
                    <a:cubicBezTo>
                      <a:pt x="279" y="124"/>
                      <a:pt x="279" y="124"/>
                      <a:pt x="279" y="124"/>
                    </a:cubicBezTo>
                    <a:cubicBezTo>
                      <a:pt x="279" y="126"/>
                      <a:pt x="280" y="128"/>
                      <a:pt x="280" y="130"/>
                    </a:cubicBezTo>
                    <a:cubicBezTo>
                      <a:pt x="305" y="123"/>
                      <a:pt x="305" y="123"/>
                      <a:pt x="305" y="123"/>
                    </a:cubicBezTo>
                    <a:lnTo>
                      <a:pt x="251" y="288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186"/>
              <p:cNvSpPr>
                <a:spLocks noEditPoints="1"/>
              </p:cNvSpPr>
              <p:nvPr/>
            </p:nvSpPr>
            <p:spPr bwMode="auto">
              <a:xfrm>
                <a:off x="10864418" y="2234947"/>
                <a:ext cx="587682" cy="569249"/>
              </a:xfrm>
              <a:custGeom>
                <a:avLst/>
                <a:gdLst>
                  <a:gd name="T0" fmla="*/ 215 w 229"/>
                  <a:gd name="T1" fmla="*/ 70 h 222"/>
                  <a:gd name="T2" fmla="*/ 207 w 229"/>
                  <a:gd name="T3" fmla="*/ 73 h 222"/>
                  <a:gd name="T4" fmla="*/ 126 w 229"/>
                  <a:gd name="T5" fmla="*/ 17 h 222"/>
                  <a:gd name="T6" fmla="*/ 127 w 229"/>
                  <a:gd name="T7" fmla="*/ 15 h 222"/>
                  <a:gd name="T8" fmla="*/ 112 w 229"/>
                  <a:gd name="T9" fmla="*/ 0 h 222"/>
                  <a:gd name="T10" fmla="*/ 98 w 229"/>
                  <a:gd name="T11" fmla="*/ 15 h 222"/>
                  <a:gd name="T12" fmla="*/ 99 w 229"/>
                  <a:gd name="T13" fmla="*/ 18 h 222"/>
                  <a:gd name="T14" fmla="*/ 23 w 229"/>
                  <a:gd name="T15" fmla="*/ 74 h 222"/>
                  <a:gd name="T16" fmla="*/ 14 w 229"/>
                  <a:gd name="T17" fmla="*/ 71 h 222"/>
                  <a:gd name="T18" fmla="*/ 0 w 229"/>
                  <a:gd name="T19" fmla="*/ 85 h 222"/>
                  <a:gd name="T20" fmla="*/ 13 w 229"/>
                  <a:gd name="T21" fmla="*/ 100 h 222"/>
                  <a:gd name="T22" fmla="*/ 42 w 229"/>
                  <a:gd name="T23" fmla="*/ 196 h 222"/>
                  <a:gd name="T24" fmla="*/ 35 w 229"/>
                  <a:gd name="T25" fmla="*/ 208 h 222"/>
                  <a:gd name="T26" fmla="*/ 49 w 229"/>
                  <a:gd name="T27" fmla="*/ 222 h 222"/>
                  <a:gd name="T28" fmla="*/ 63 w 229"/>
                  <a:gd name="T29" fmla="*/ 209 h 222"/>
                  <a:gd name="T30" fmla="*/ 153 w 229"/>
                  <a:gd name="T31" fmla="*/ 196 h 222"/>
                  <a:gd name="T32" fmla="*/ 165 w 229"/>
                  <a:gd name="T33" fmla="*/ 204 h 222"/>
                  <a:gd name="T34" fmla="*/ 179 w 229"/>
                  <a:gd name="T35" fmla="*/ 190 h 222"/>
                  <a:gd name="T36" fmla="*/ 175 w 229"/>
                  <a:gd name="T37" fmla="*/ 180 h 222"/>
                  <a:gd name="T38" fmla="*/ 215 w 229"/>
                  <a:gd name="T39" fmla="*/ 99 h 222"/>
                  <a:gd name="T40" fmla="*/ 215 w 229"/>
                  <a:gd name="T41" fmla="*/ 99 h 222"/>
                  <a:gd name="T42" fmla="*/ 229 w 229"/>
                  <a:gd name="T43" fmla="*/ 85 h 222"/>
                  <a:gd name="T44" fmla="*/ 215 w 229"/>
                  <a:gd name="T45" fmla="*/ 70 h 222"/>
                  <a:gd name="T46" fmla="*/ 169 w 229"/>
                  <a:gd name="T47" fmla="*/ 176 h 222"/>
                  <a:gd name="T48" fmla="*/ 165 w 229"/>
                  <a:gd name="T49" fmla="*/ 176 h 222"/>
                  <a:gd name="T50" fmla="*/ 151 w 229"/>
                  <a:gd name="T51" fmla="*/ 189 h 222"/>
                  <a:gd name="T52" fmla="*/ 62 w 229"/>
                  <a:gd name="T53" fmla="*/ 202 h 222"/>
                  <a:gd name="T54" fmla="*/ 49 w 229"/>
                  <a:gd name="T55" fmla="*/ 193 h 222"/>
                  <a:gd name="T56" fmla="*/ 49 w 229"/>
                  <a:gd name="T57" fmla="*/ 194 h 222"/>
                  <a:gd name="T58" fmla="*/ 20 w 229"/>
                  <a:gd name="T59" fmla="*/ 98 h 222"/>
                  <a:gd name="T60" fmla="*/ 28 w 229"/>
                  <a:gd name="T61" fmla="*/ 85 h 222"/>
                  <a:gd name="T62" fmla="*/ 27 w 229"/>
                  <a:gd name="T63" fmla="*/ 80 h 222"/>
                  <a:gd name="T64" fmla="*/ 102 w 229"/>
                  <a:gd name="T65" fmla="*/ 25 h 222"/>
                  <a:gd name="T66" fmla="*/ 112 w 229"/>
                  <a:gd name="T67" fmla="*/ 29 h 222"/>
                  <a:gd name="T68" fmla="*/ 123 w 229"/>
                  <a:gd name="T69" fmla="*/ 24 h 222"/>
                  <a:gd name="T70" fmla="*/ 202 w 229"/>
                  <a:gd name="T71" fmla="*/ 79 h 222"/>
                  <a:gd name="T72" fmla="*/ 201 w 229"/>
                  <a:gd name="T73" fmla="*/ 85 h 222"/>
                  <a:gd name="T74" fmla="*/ 207 w 229"/>
                  <a:gd name="T75" fmla="*/ 97 h 222"/>
                  <a:gd name="T76" fmla="*/ 169 w 229"/>
                  <a:gd name="T77" fmla="*/ 17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9" h="222">
                    <a:moveTo>
                      <a:pt x="215" y="70"/>
                    </a:moveTo>
                    <a:cubicBezTo>
                      <a:pt x="212" y="70"/>
                      <a:pt x="209" y="71"/>
                      <a:pt x="207" y="73"/>
                    </a:cubicBezTo>
                    <a:cubicBezTo>
                      <a:pt x="126" y="17"/>
                      <a:pt x="126" y="17"/>
                      <a:pt x="126" y="17"/>
                    </a:cubicBezTo>
                    <a:cubicBezTo>
                      <a:pt x="126" y="16"/>
                      <a:pt x="127" y="16"/>
                      <a:pt x="127" y="15"/>
                    </a:cubicBezTo>
                    <a:cubicBezTo>
                      <a:pt x="127" y="7"/>
                      <a:pt x="120" y="0"/>
                      <a:pt x="112" y="0"/>
                    </a:cubicBezTo>
                    <a:cubicBezTo>
                      <a:pt x="104" y="0"/>
                      <a:pt x="98" y="7"/>
                      <a:pt x="98" y="15"/>
                    </a:cubicBezTo>
                    <a:cubicBezTo>
                      <a:pt x="98" y="16"/>
                      <a:pt x="98" y="17"/>
                      <a:pt x="99" y="18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1" y="72"/>
                      <a:pt x="17" y="71"/>
                      <a:pt x="14" y="71"/>
                    </a:cubicBezTo>
                    <a:cubicBezTo>
                      <a:pt x="6" y="71"/>
                      <a:pt x="0" y="78"/>
                      <a:pt x="0" y="85"/>
                    </a:cubicBezTo>
                    <a:cubicBezTo>
                      <a:pt x="0" y="93"/>
                      <a:pt x="6" y="99"/>
                      <a:pt x="13" y="100"/>
                    </a:cubicBezTo>
                    <a:cubicBezTo>
                      <a:pt x="42" y="196"/>
                      <a:pt x="42" y="196"/>
                      <a:pt x="42" y="196"/>
                    </a:cubicBezTo>
                    <a:cubicBezTo>
                      <a:pt x="38" y="198"/>
                      <a:pt x="35" y="203"/>
                      <a:pt x="35" y="208"/>
                    </a:cubicBezTo>
                    <a:cubicBezTo>
                      <a:pt x="35" y="216"/>
                      <a:pt x="41" y="222"/>
                      <a:pt x="49" y="222"/>
                    </a:cubicBezTo>
                    <a:cubicBezTo>
                      <a:pt x="56" y="222"/>
                      <a:pt x="62" y="216"/>
                      <a:pt x="63" y="209"/>
                    </a:cubicBezTo>
                    <a:cubicBezTo>
                      <a:pt x="153" y="196"/>
                      <a:pt x="153" y="196"/>
                      <a:pt x="153" y="196"/>
                    </a:cubicBezTo>
                    <a:cubicBezTo>
                      <a:pt x="155" y="201"/>
                      <a:pt x="160" y="204"/>
                      <a:pt x="165" y="204"/>
                    </a:cubicBezTo>
                    <a:cubicBezTo>
                      <a:pt x="173" y="204"/>
                      <a:pt x="179" y="198"/>
                      <a:pt x="179" y="190"/>
                    </a:cubicBezTo>
                    <a:cubicBezTo>
                      <a:pt x="179" y="186"/>
                      <a:pt x="178" y="183"/>
                      <a:pt x="175" y="180"/>
                    </a:cubicBezTo>
                    <a:cubicBezTo>
                      <a:pt x="215" y="99"/>
                      <a:pt x="215" y="99"/>
                      <a:pt x="215" y="99"/>
                    </a:cubicBezTo>
                    <a:cubicBezTo>
                      <a:pt x="215" y="99"/>
                      <a:pt x="215" y="99"/>
                      <a:pt x="215" y="99"/>
                    </a:cubicBezTo>
                    <a:cubicBezTo>
                      <a:pt x="223" y="99"/>
                      <a:pt x="229" y="93"/>
                      <a:pt x="229" y="85"/>
                    </a:cubicBezTo>
                    <a:cubicBezTo>
                      <a:pt x="229" y="77"/>
                      <a:pt x="223" y="70"/>
                      <a:pt x="215" y="70"/>
                    </a:cubicBezTo>
                    <a:close/>
                    <a:moveTo>
                      <a:pt x="169" y="176"/>
                    </a:moveTo>
                    <a:cubicBezTo>
                      <a:pt x="168" y="176"/>
                      <a:pt x="167" y="176"/>
                      <a:pt x="165" y="176"/>
                    </a:cubicBezTo>
                    <a:cubicBezTo>
                      <a:pt x="158" y="176"/>
                      <a:pt x="151" y="182"/>
                      <a:pt x="151" y="189"/>
                    </a:cubicBezTo>
                    <a:cubicBezTo>
                      <a:pt x="62" y="202"/>
                      <a:pt x="62" y="202"/>
                      <a:pt x="62" y="202"/>
                    </a:cubicBezTo>
                    <a:cubicBezTo>
                      <a:pt x="60" y="197"/>
                      <a:pt x="55" y="193"/>
                      <a:pt x="49" y="193"/>
                    </a:cubicBezTo>
                    <a:cubicBezTo>
                      <a:pt x="49" y="193"/>
                      <a:pt x="49" y="194"/>
                      <a:pt x="49" y="194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25" y="96"/>
                      <a:pt x="28" y="91"/>
                      <a:pt x="28" y="85"/>
                    </a:cubicBezTo>
                    <a:cubicBezTo>
                      <a:pt x="28" y="84"/>
                      <a:pt x="28" y="82"/>
                      <a:pt x="27" y="80"/>
                    </a:cubicBezTo>
                    <a:cubicBezTo>
                      <a:pt x="102" y="25"/>
                      <a:pt x="102" y="25"/>
                      <a:pt x="102" y="25"/>
                    </a:cubicBezTo>
                    <a:cubicBezTo>
                      <a:pt x="105" y="27"/>
                      <a:pt x="108" y="29"/>
                      <a:pt x="112" y="29"/>
                    </a:cubicBezTo>
                    <a:cubicBezTo>
                      <a:pt x="117" y="29"/>
                      <a:pt x="120" y="27"/>
                      <a:pt x="123" y="24"/>
                    </a:cubicBezTo>
                    <a:cubicBezTo>
                      <a:pt x="202" y="79"/>
                      <a:pt x="202" y="79"/>
                      <a:pt x="202" y="79"/>
                    </a:cubicBezTo>
                    <a:cubicBezTo>
                      <a:pt x="201" y="80"/>
                      <a:pt x="201" y="82"/>
                      <a:pt x="201" y="85"/>
                    </a:cubicBezTo>
                    <a:cubicBezTo>
                      <a:pt x="201" y="90"/>
                      <a:pt x="203" y="94"/>
                      <a:pt x="207" y="97"/>
                    </a:cubicBezTo>
                    <a:lnTo>
                      <a:pt x="169" y="176"/>
                    </a:lnTo>
                    <a:close/>
                  </a:path>
                </a:pathLst>
              </a:custGeom>
              <a:solidFill>
                <a:srgbClr val="C6588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187"/>
              <p:cNvSpPr>
                <a:spLocks noEditPoints="1"/>
              </p:cNvSpPr>
              <p:nvPr/>
            </p:nvSpPr>
            <p:spPr bwMode="auto">
              <a:xfrm>
                <a:off x="11023808" y="2349881"/>
                <a:ext cx="266734" cy="346971"/>
              </a:xfrm>
              <a:custGeom>
                <a:avLst/>
                <a:gdLst>
                  <a:gd name="T0" fmla="*/ 98 w 104"/>
                  <a:gd name="T1" fmla="*/ 48 h 135"/>
                  <a:gd name="T2" fmla="*/ 88 w 104"/>
                  <a:gd name="T3" fmla="*/ 48 h 135"/>
                  <a:gd name="T4" fmla="*/ 86 w 104"/>
                  <a:gd name="T5" fmla="*/ 48 h 135"/>
                  <a:gd name="T6" fmla="*/ 60 w 104"/>
                  <a:gd name="T7" fmla="*/ 19 h 135"/>
                  <a:gd name="T8" fmla="*/ 60 w 104"/>
                  <a:gd name="T9" fmla="*/ 16 h 135"/>
                  <a:gd name="T10" fmla="*/ 60 w 104"/>
                  <a:gd name="T11" fmla="*/ 5 h 135"/>
                  <a:gd name="T12" fmla="*/ 55 w 104"/>
                  <a:gd name="T13" fmla="*/ 0 h 135"/>
                  <a:gd name="T14" fmla="*/ 44 w 104"/>
                  <a:gd name="T15" fmla="*/ 0 h 135"/>
                  <a:gd name="T16" fmla="*/ 39 w 104"/>
                  <a:gd name="T17" fmla="*/ 5 h 135"/>
                  <a:gd name="T18" fmla="*/ 39 w 104"/>
                  <a:gd name="T19" fmla="*/ 16 h 135"/>
                  <a:gd name="T20" fmla="*/ 42 w 104"/>
                  <a:gd name="T21" fmla="*/ 21 h 135"/>
                  <a:gd name="T22" fmla="*/ 19 w 104"/>
                  <a:gd name="T23" fmla="*/ 48 h 135"/>
                  <a:gd name="T24" fmla="*/ 17 w 104"/>
                  <a:gd name="T25" fmla="*/ 47 h 135"/>
                  <a:gd name="T26" fmla="*/ 6 w 104"/>
                  <a:gd name="T27" fmla="*/ 47 h 135"/>
                  <a:gd name="T28" fmla="*/ 1 w 104"/>
                  <a:gd name="T29" fmla="*/ 53 h 135"/>
                  <a:gd name="T30" fmla="*/ 1 w 104"/>
                  <a:gd name="T31" fmla="*/ 63 h 135"/>
                  <a:gd name="T32" fmla="*/ 6 w 104"/>
                  <a:gd name="T33" fmla="*/ 69 h 135"/>
                  <a:gd name="T34" fmla="*/ 10 w 104"/>
                  <a:gd name="T35" fmla="*/ 69 h 135"/>
                  <a:gd name="T36" fmla="*/ 10 w 104"/>
                  <a:gd name="T37" fmla="*/ 113 h 135"/>
                  <a:gd name="T38" fmla="*/ 6 w 104"/>
                  <a:gd name="T39" fmla="*/ 113 h 135"/>
                  <a:gd name="T40" fmla="*/ 0 w 104"/>
                  <a:gd name="T41" fmla="*/ 119 h 135"/>
                  <a:gd name="T42" fmla="*/ 0 w 104"/>
                  <a:gd name="T43" fmla="*/ 129 h 135"/>
                  <a:gd name="T44" fmla="*/ 6 w 104"/>
                  <a:gd name="T45" fmla="*/ 135 h 135"/>
                  <a:gd name="T46" fmla="*/ 17 w 104"/>
                  <a:gd name="T47" fmla="*/ 135 h 135"/>
                  <a:gd name="T48" fmla="*/ 22 w 104"/>
                  <a:gd name="T49" fmla="*/ 129 h 135"/>
                  <a:gd name="T50" fmla="*/ 22 w 104"/>
                  <a:gd name="T51" fmla="*/ 121 h 135"/>
                  <a:gd name="T52" fmla="*/ 60 w 104"/>
                  <a:gd name="T53" fmla="*/ 102 h 135"/>
                  <a:gd name="T54" fmla="*/ 65 w 104"/>
                  <a:gd name="T55" fmla="*/ 105 h 135"/>
                  <a:gd name="T56" fmla="*/ 75 w 104"/>
                  <a:gd name="T57" fmla="*/ 105 h 135"/>
                  <a:gd name="T58" fmla="*/ 81 w 104"/>
                  <a:gd name="T59" fmla="*/ 99 h 135"/>
                  <a:gd name="T60" fmla="*/ 81 w 104"/>
                  <a:gd name="T61" fmla="*/ 89 h 135"/>
                  <a:gd name="T62" fmla="*/ 79 w 104"/>
                  <a:gd name="T63" fmla="*/ 84 h 135"/>
                  <a:gd name="T64" fmla="*/ 88 w 104"/>
                  <a:gd name="T65" fmla="*/ 69 h 135"/>
                  <a:gd name="T66" fmla="*/ 98 w 104"/>
                  <a:gd name="T67" fmla="*/ 69 h 135"/>
                  <a:gd name="T68" fmla="*/ 104 w 104"/>
                  <a:gd name="T69" fmla="*/ 64 h 135"/>
                  <a:gd name="T70" fmla="*/ 104 w 104"/>
                  <a:gd name="T71" fmla="*/ 53 h 135"/>
                  <a:gd name="T72" fmla="*/ 98 w 104"/>
                  <a:gd name="T73" fmla="*/ 48 h 135"/>
                  <a:gd name="T74" fmla="*/ 75 w 104"/>
                  <a:gd name="T75" fmla="*/ 83 h 135"/>
                  <a:gd name="T76" fmla="*/ 65 w 104"/>
                  <a:gd name="T77" fmla="*/ 83 h 135"/>
                  <a:gd name="T78" fmla="*/ 59 w 104"/>
                  <a:gd name="T79" fmla="*/ 89 h 135"/>
                  <a:gd name="T80" fmla="*/ 59 w 104"/>
                  <a:gd name="T81" fmla="*/ 98 h 135"/>
                  <a:gd name="T82" fmla="*/ 22 w 104"/>
                  <a:gd name="T83" fmla="*/ 117 h 135"/>
                  <a:gd name="T84" fmla="*/ 17 w 104"/>
                  <a:gd name="T85" fmla="*/ 113 h 135"/>
                  <a:gd name="T86" fmla="*/ 13 w 104"/>
                  <a:gd name="T87" fmla="*/ 113 h 135"/>
                  <a:gd name="T88" fmla="*/ 14 w 104"/>
                  <a:gd name="T89" fmla="*/ 69 h 135"/>
                  <a:gd name="T90" fmla="*/ 17 w 104"/>
                  <a:gd name="T91" fmla="*/ 69 h 135"/>
                  <a:gd name="T92" fmla="*/ 22 w 104"/>
                  <a:gd name="T93" fmla="*/ 63 h 135"/>
                  <a:gd name="T94" fmla="*/ 22 w 104"/>
                  <a:gd name="T95" fmla="*/ 53 h 135"/>
                  <a:gd name="T96" fmla="*/ 22 w 104"/>
                  <a:gd name="T97" fmla="*/ 50 h 135"/>
                  <a:gd name="T98" fmla="*/ 47 w 104"/>
                  <a:gd name="T99" fmla="*/ 21 h 135"/>
                  <a:gd name="T100" fmla="*/ 55 w 104"/>
                  <a:gd name="T101" fmla="*/ 21 h 135"/>
                  <a:gd name="T102" fmla="*/ 57 w 104"/>
                  <a:gd name="T103" fmla="*/ 21 h 135"/>
                  <a:gd name="T104" fmla="*/ 83 w 104"/>
                  <a:gd name="T105" fmla="*/ 50 h 135"/>
                  <a:gd name="T106" fmla="*/ 82 w 104"/>
                  <a:gd name="T107" fmla="*/ 53 h 135"/>
                  <a:gd name="T108" fmla="*/ 82 w 104"/>
                  <a:gd name="T109" fmla="*/ 64 h 135"/>
                  <a:gd name="T110" fmla="*/ 84 w 104"/>
                  <a:gd name="T111" fmla="*/ 68 h 135"/>
                  <a:gd name="T112" fmla="*/ 75 w 104"/>
                  <a:gd name="T113" fmla="*/ 8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4" h="135">
                    <a:moveTo>
                      <a:pt x="98" y="48"/>
                    </a:moveTo>
                    <a:cubicBezTo>
                      <a:pt x="88" y="48"/>
                      <a:pt x="88" y="48"/>
                      <a:pt x="88" y="48"/>
                    </a:cubicBezTo>
                    <a:cubicBezTo>
                      <a:pt x="87" y="48"/>
                      <a:pt x="86" y="48"/>
                      <a:pt x="86" y="48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8"/>
                      <a:pt x="60" y="17"/>
                      <a:pt x="60" y="16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2"/>
                      <a:pt x="58" y="0"/>
                      <a:pt x="5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0"/>
                      <a:pt x="39" y="2"/>
                      <a:pt x="39" y="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8"/>
                      <a:pt x="40" y="20"/>
                      <a:pt x="42" y="21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8" y="47"/>
                      <a:pt x="18" y="47"/>
                      <a:pt x="17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3" y="47"/>
                      <a:pt x="1" y="50"/>
                      <a:pt x="1" y="53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1" y="66"/>
                      <a:pt x="3" y="69"/>
                      <a:pt x="6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113"/>
                      <a:pt x="10" y="113"/>
                      <a:pt x="10" y="113"/>
                    </a:cubicBezTo>
                    <a:cubicBezTo>
                      <a:pt x="6" y="113"/>
                      <a:pt x="6" y="113"/>
                      <a:pt x="6" y="113"/>
                    </a:cubicBezTo>
                    <a:cubicBezTo>
                      <a:pt x="3" y="113"/>
                      <a:pt x="0" y="116"/>
                      <a:pt x="0" y="11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32"/>
                      <a:pt x="3" y="135"/>
                      <a:pt x="6" y="135"/>
                    </a:cubicBezTo>
                    <a:cubicBezTo>
                      <a:pt x="17" y="135"/>
                      <a:pt x="17" y="135"/>
                      <a:pt x="17" y="135"/>
                    </a:cubicBezTo>
                    <a:cubicBezTo>
                      <a:pt x="20" y="135"/>
                      <a:pt x="22" y="132"/>
                      <a:pt x="22" y="129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60" y="102"/>
                      <a:pt x="60" y="102"/>
                      <a:pt x="60" y="102"/>
                    </a:cubicBezTo>
                    <a:cubicBezTo>
                      <a:pt x="60" y="103"/>
                      <a:pt x="62" y="105"/>
                      <a:pt x="65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8" y="105"/>
                      <a:pt x="81" y="102"/>
                      <a:pt x="81" y="9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7"/>
                      <a:pt x="80" y="85"/>
                      <a:pt x="79" y="84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101" y="69"/>
                      <a:pt x="104" y="67"/>
                      <a:pt x="104" y="64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104" y="50"/>
                      <a:pt x="101" y="48"/>
                      <a:pt x="98" y="48"/>
                    </a:cubicBezTo>
                    <a:close/>
                    <a:moveTo>
                      <a:pt x="75" y="83"/>
                    </a:moveTo>
                    <a:cubicBezTo>
                      <a:pt x="65" y="83"/>
                      <a:pt x="65" y="83"/>
                      <a:pt x="65" y="83"/>
                    </a:cubicBezTo>
                    <a:cubicBezTo>
                      <a:pt x="61" y="83"/>
                      <a:pt x="59" y="85"/>
                      <a:pt x="59" y="89"/>
                    </a:cubicBezTo>
                    <a:cubicBezTo>
                      <a:pt x="59" y="98"/>
                      <a:pt x="59" y="98"/>
                      <a:pt x="59" y="98"/>
                    </a:cubicBezTo>
                    <a:cubicBezTo>
                      <a:pt x="22" y="117"/>
                      <a:pt x="22" y="117"/>
                      <a:pt x="22" y="117"/>
                    </a:cubicBezTo>
                    <a:cubicBezTo>
                      <a:pt x="21" y="115"/>
                      <a:pt x="19" y="113"/>
                      <a:pt x="17" y="113"/>
                    </a:cubicBezTo>
                    <a:cubicBezTo>
                      <a:pt x="13" y="113"/>
                      <a:pt x="13" y="113"/>
                      <a:pt x="13" y="113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20" y="69"/>
                      <a:pt x="22" y="66"/>
                      <a:pt x="22" y="6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2"/>
                      <a:pt x="22" y="51"/>
                      <a:pt x="22" y="50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6" y="21"/>
                      <a:pt x="56" y="21"/>
                      <a:pt x="57" y="21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2" y="51"/>
                      <a:pt x="82" y="52"/>
                      <a:pt x="82" y="53"/>
                    </a:cubicBezTo>
                    <a:cubicBezTo>
                      <a:pt x="82" y="64"/>
                      <a:pt x="82" y="64"/>
                      <a:pt x="82" y="64"/>
                    </a:cubicBezTo>
                    <a:cubicBezTo>
                      <a:pt x="82" y="66"/>
                      <a:pt x="83" y="67"/>
                      <a:pt x="84" y="68"/>
                    </a:cubicBezTo>
                    <a:lnTo>
                      <a:pt x="75" y="83"/>
                    </a:lnTo>
                    <a:close/>
                  </a:path>
                </a:pathLst>
              </a:custGeom>
              <a:solidFill>
                <a:srgbClr val="C6588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 bwMode="auto">
            <a:xfrm rot="18520640">
              <a:off x="5068814" y="4816818"/>
              <a:ext cx="1068892" cy="700845"/>
            </a:xfrm>
            <a:prstGeom prst="rect">
              <a:avLst/>
            </a:prstGeom>
            <a:noFill/>
          </p:spPr>
          <p:txBody>
            <a:bodyPr>
              <a:prstTxWarp prst="textArchUp">
                <a:avLst>
                  <a:gd name="adj" fmla="val 7695470"/>
                </a:avLst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相关性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BF53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 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65885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D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65885"/>
                </a:solidFill>
                <a:effectLst/>
                <a:uLnTx/>
                <a:uFillTx/>
                <a:latin typeface="ITC Avant Garde Std Md" panose="020B0602020202020204" pitchFamily="34" charset="0"/>
                <a:ea typeface="方正正黑简体" panose="02000000000000000000" pitchFamily="2" charset="-122"/>
                <a:cs typeface="+mn-cs"/>
              </a:endParaRPr>
            </a:p>
          </p:txBody>
        </p:sp>
      </p:grpSp>
      <p:grpSp>
        <p:nvGrpSpPr>
          <p:cNvPr id="43" name="组合 183"/>
          <p:cNvGrpSpPr/>
          <p:nvPr/>
        </p:nvGrpSpPr>
        <p:grpSpPr>
          <a:xfrm>
            <a:off x="5885247" y="3752859"/>
            <a:ext cx="1534305" cy="1534305"/>
            <a:chOff x="5742372" y="3322036"/>
            <a:chExt cx="1534305" cy="1534305"/>
          </a:xfrm>
        </p:grpSpPr>
        <p:sp>
          <p:nvSpPr>
            <p:cNvPr id="44" name="椭圆 43"/>
            <p:cNvSpPr/>
            <p:nvPr/>
          </p:nvSpPr>
          <p:spPr>
            <a:xfrm>
              <a:off x="5742372" y="3322036"/>
              <a:ext cx="1534305" cy="1534305"/>
            </a:xfrm>
            <a:prstGeom prst="ellipse">
              <a:avLst/>
            </a:prstGeom>
            <a:solidFill>
              <a:srgbClr val="FBFBFB"/>
            </a:solidFill>
            <a:ln>
              <a:noFill/>
            </a:ln>
            <a:effectLst>
              <a:outerShdw blurRad="177800" dist="139700" dir="2700000" sx="96000" sy="96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015091" y="3594755"/>
              <a:ext cx="988867" cy="988867"/>
            </a:xfrm>
            <a:prstGeom prst="ellipse">
              <a:avLst/>
            </a:prstGeom>
            <a:solidFill>
              <a:srgbClr val="FBFBFB"/>
            </a:solidFill>
            <a:ln>
              <a:noFill/>
            </a:ln>
            <a:effectLst>
              <a:innerShdw blurRad="165100" dist="63500" dir="2700000">
                <a:schemeClr val="bg1">
                  <a:lumMod val="50000"/>
                  <a:alpha val="1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 rot="14400000">
              <a:off x="5964476" y="4376257"/>
              <a:ext cx="41986" cy="42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 rot="15840000">
              <a:off x="5887777" y="4140200"/>
              <a:ext cx="41986" cy="42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 rot="17280000">
              <a:off x="5913721" y="3893355"/>
              <a:ext cx="41986" cy="42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8720000">
              <a:off x="6037824" y="3678403"/>
              <a:ext cx="41986" cy="42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 rot="20160000">
              <a:off x="6238626" y="3532512"/>
              <a:ext cx="41986" cy="42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 rot="21600000">
              <a:off x="6481407" y="3480907"/>
              <a:ext cx="41986" cy="42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 rot="23040000">
              <a:off x="6724188" y="3532512"/>
              <a:ext cx="41986" cy="42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 rot="24480000">
              <a:off x="6924990" y="3678403"/>
              <a:ext cx="41986" cy="42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 rot="25920000">
              <a:off x="7049093" y="3893355"/>
              <a:ext cx="41986" cy="42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 rot="27360000">
              <a:off x="7075037" y="4140200"/>
              <a:ext cx="41986" cy="42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 rot="28800000">
              <a:off x="6998338" y="4376257"/>
              <a:ext cx="41986" cy="42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7" name="组合 149"/>
            <p:cNvGrpSpPr/>
            <p:nvPr/>
          </p:nvGrpSpPr>
          <p:grpSpPr>
            <a:xfrm>
              <a:off x="6223201" y="3805681"/>
              <a:ext cx="572009" cy="561429"/>
              <a:chOff x="7948778" y="2086401"/>
              <a:chExt cx="820804" cy="805623"/>
            </a:xfrm>
            <a:solidFill>
              <a:srgbClr val="A6A6A6"/>
            </a:solidFill>
          </p:grpSpPr>
          <p:sp>
            <p:nvSpPr>
              <p:cNvPr id="59" name="Freeform 146"/>
              <p:cNvSpPr>
                <a:spLocks/>
              </p:cNvSpPr>
              <p:nvPr/>
            </p:nvSpPr>
            <p:spPr bwMode="auto">
              <a:xfrm>
                <a:off x="8328278" y="2706611"/>
                <a:ext cx="13011" cy="20602"/>
              </a:xfrm>
              <a:custGeom>
                <a:avLst/>
                <a:gdLst>
                  <a:gd name="T0" fmla="*/ 5 w 5"/>
                  <a:gd name="T1" fmla="*/ 4 h 8"/>
                  <a:gd name="T2" fmla="*/ 5 w 5"/>
                  <a:gd name="T3" fmla="*/ 0 h 8"/>
                  <a:gd name="T4" fmla="*/ 2 w 5"/>
                  <a:gd name="T5" fmla="*/ 0 h 8"/>
                  <a:gd name="T6" fmla="*/ 2 w 5"/>
                  <a:gd name="T7" fmla="*/ 0 h 8"/>
                  <a:gd name="T8" fmla="*/ 0 w 5"/>
                  <a:gd name="T9" fmla="*/ 0 h 8"/>
                  <a:gd name="T10" fmla="*/ 0 w 5"/>
                  <a:gd name="T11" fmla="*/ 8 h 8"/>
                  <a:gd name="T12" fmla="*/ 5 w 5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8">
                    <a:moveTo>
                      <a:pt x="5" y="4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Freeform 147"/>
              <p:cNvSpPr>
                <a:spLocks/>
              </p:cNvSpPr>
              <p:nvPr/>
            </p:nvSpPr>
            <p:spPr bwMode="auto">
              <a:xfrm>
                <a:off x="8502848" y="2601435"/>
                <a:ext cx="20602" cy="18433"/>
              </a:xfrm>
              <a:custGeom>
                <a:avLst/>
                <a:gdLst>
                  <a:gd name="T0" fmla="*/ 0 w 8"/>
                  <a:gd name="T1" fmla="*/ 4 h 7"/>
                  <a:gd name="T2" fmla="*/ 6 w 8"/>
                  <a:gd name="T3" fmla="*/ 7 h 7"/>
                  <a:gd name="T4" fmla="*/ 8 w 8"/>
                  <a:gd name="T5" fmla="*/ 3 h 7"/>
                  <a:gd name="T6" fmla="*/ 2 w 8"/>
                  <a:gd name="T7" fmla="*/ 0 h 7"/>
                  <a:gd name="T8" fmla="*/ 0 w 8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0" y="4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7" y="5"/>
                      <a:pt x="8" y="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Freeform 148"/>
              <p:cNvSpPr>
                <a:spLocks/>
              </p:cNvSpPr>
              <p:nvPr/>
            </p:nvSpPr>
            <p:spPr bwMode="auto">
              <a:xfrm>
                <a:off x="8497426" y="2391084"/>
                <a:ext cx="22770" cy="18433"/>
              </a:xfrm>
              <a:custGeom>
                <a:avLst/>
                <a:gdLst>
                  <a:gd name="T0" fmla="*/ 2 w 9"/>
                  <a:gd name="T1" fmla="*/ 7 h 7"/>
                  <a:gd name="T2" fmla="*/ 9 w 9"/>
                  <a:gd name="T3" fmla="*/ 4 h 7"/>
                  <a:gd name="T4" fmla="*/ 6 w 9"/>
                  <a:gd name="T5" fmla="*/ 0 h 7"/>
                  <a:gd name="T6" fmla="*/ 0 w 9"/>
                  <a:gd name="T7" fmla="*/ 3 h 7"/>
                  <a:gd name="T8" fmla="*/ 2 w 9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7">
                    <a:moveTo>
                      <a:pt x="2" y="7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8" y="2"/>
                      <a:pt x="7" y="1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2" y="6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Freeform 149"/>
              <p:cNvSpPr>
                <a:spLocks/>
              </p:cNvSpPr>
              <p:nvPr/>
            </p:nvSpPr>
            <p:spPr bwMode="auto">
              <a:xfrm>
                <a:off x="8597180" y="2330364"/>
                <a:ext cx="22770" cy="19517"/>
              </a:xfrm>
              <a:custGeom>
                <a:avLst/>
                <a:gdLst>
                  <a:gd name="T0" fmla="*/ 7 w 9"/>
                  <a:gd name="T1" fmla="*/ 0 h 8"/>
                  <a:gd name="T2" fmla="*/ 0 w 9"/>
                  <a:gd name="T3" fmla="*/ 4 h 8"/>
                  <a:gd name="T4" fmla="*/ 2 w 9"/>
                  <a:gd name="T5" fmla="*/ 8 h 8"/>
                  <a:gd name="T6" fmla="*/ 9 w 9"/>
                  <a:gd name="T7" fmla="*/ 4 h 8"/>
                  <a:gd name="T8" fmla="*/ 7 w 9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7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7"/>
                      <a:pt x="2" y="8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8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Freeform 150"/>
              <p:cNvSpPr>
                <a:spLocks noEditPoints="1"/>
              </p:cNvSpPr>
              <p:nvPr/>
            </p:nvSpPr>
            <p:spPr bwMode="auto">
              <a:xfrm>
                <a:off x="7948778" y="2116761"/>
                <a:ext cx="725386" cy="775263"/>
              </a:xfrm>
              <a:custGeom>
                <a:avLst/>
                <a:gdLst>
                  <a:gd name="T0" fmla="*/ 271 w 283"/>
                  <a:gd name="T1" fmla="*/ 221 h 302"/>
                  <a:gd name="T2" fmla="*/ 254 w 283"/>
                  <a:gd name="T3" fmla="*/ 216 h 302"/>
                  <a:gd name="T4" fmla="*/ 249 w 283"/>
                  <a:gd name="T5" fmla="*/ 250 h 302"/>
                  <a:gd name="T6" fmla="*/ 153 w 283"/>
                  <a:gd name="T7" fmla="*/ 273 h 302"/>
                  <a:gd name="T8" fmla="*/ 148 w 283"/>
                  <a:gd name="T9" fmla="*/ 291 h 302"/>
                  <a:gd name="T10" fmla="*/ 32 w 283"/>
                  <a:gd name="T11" fmla="*/ 225 h 302"/>
                  <a:gd name="T12" fmla="*/ 128 w 283"/>
                  <a:gd name="T13" fmla="*/ 253 h 302"/>
                  <a:gd name="T14" fmla="*/ 81 w 283"/>
                  <a:gd name="T15" fmla="*/ 221 h 302"/>
                  <a:gd name="T16" fmla="*/ 71 w 283"/>
                  <a:gd name="T17" fmla="*/ 201 h 302"/>
                  <a:gd name="T18" fmla="*/ 65 w 283"/>
                  <a:gd name="T19" fmla="*/ 200 h 302"/>
                  <a:gd name="T20" fmla="*/ 65 w 283"/>
                  <a:gd name="T21" fmla="*/ 102 h 302"/>
                  <a:gd name="T22" fmla="*/ 91 w 283"/>
                  <a:gd name="T23" fmla="*/ 146 h 302"/>
                  <a:gd name="T24" fmla="*/ 103 w 283"/>
                  <a:gd name="T25" fmla="*/ 125 h 302"/>
                  <a:gd name="T26" fmla="*/ 122 w 283"/>
                  <a:gd name="T27" fmla="*/ 165 h 302"/>
                  <a:gd name="T28" fmla="*/ 148 w 283"/>
                  <a:gd name="T29" fmla="*/ 155 h 302"/>
                  <a:gd name="T30" fmla="*/ 150 w 283"/>
                  <a:gd name="T31" fmla="*/ 192 h 302"/>
                  <a:gd name="T32" fmla="*/ 153 w 283"/>
                  <a:gd name="T33" fmla="*/ 155 h 302"/>
                  <a:gd name="T34" fmla="*/ 186 w 283"/>
                  <a:gd name="T35" fmla="*/ 169 h 302"/>
                  <a:gd name="T36" fmla="*/ 184 w 283"/>
                  <a:gd name="T37" fmla="*/ 133 h 302"/>
                  <a:gd name="T38" fmla="*/ 153 w 283"/>
                  <a:gd name="T39" fmla="*/ 147 h 302"/>
                  <a:gd name="T40" fmla="*/ 153 w 283"/>
                  <a:gd name="T41" fmla="*/ 113 h 302"/>
                  <a:gd name="T42" fmla="*/ 153 w 283"/>
                  <a:gd name="T43" fmla="*/ 76 h 302"/>
                  <a:gd name="T44" fmla="*/ 153 w 283"/>
                  <a:gd name="T45" fmla="*/ 69 h 302"/>
                  <a:gd name="T46" fmla="*/ 153 w 283"/>
                  <a:gd name="T47" fmla="*/ 31 h 302"/>
                  <a:gd name="T48" fmla="*/ 153 w 283"/>
                  <a:gd name="T49" fmla="*/ 22 h 302"/>
                  <a:gd name="T50" fmla="*/ 151 w 283"/>
                  <a:gd name="T51" fmla="*/ 0 h 302"/>
                  <a:gd name="T52" fmla="*/ 151 w 283"/>
                  <a:gd name="T53" fmla="*/ 302 h 302"/>
                  <a:gd name="T54" fmla="*/ 277 w 283"/>
                  <a:gd name="T55" fmla="*/ 209 h 302"/>
                  <a:gd name="T56" fmla="*/ 105 w 283"/>
                  <a:gd name="T57" fmla="*/ 121 h 302"/>
                  <a:gd name="T58" fmla="*/ 148 w 283"/>
                  <a:gd name="T59" fmla="*/ 97 h 302"/>
                  <a:gd name="T60" fmla="*/ 148 w 283"/>
                  <a:gd name="T61" fmla="*/ 91 h 302"/>
                  <a:gd name="T62" fmla="*/ 67 w 283"/>
                  <a:gd name="T63" fmla="*/ 98 h 302"/>
                  <a:gd name="T64" fmla="*/ 148 w 283"/>
                  <a:gd name="T65" fmla="*/ 52 h 302"/>
                  <a:gd name="T66" fmla="*/ 52 w 283"/>
                  <a:gd name="T67" fmla="*/ 52 h 302"/>
                  <a:gd name="T68" fmla="*/ 148 w 283"/>
                  <a:gd name="T69" fmla="*/ 47 h 302"/>
                  <a:gd name="T70" fmla="*/ 32 w 283"/>
                  <a:gd name="T71" fmla="*/ 77 h 302"/>
                  <a:gd name="T72" fmla="*/ 11 w 283"/>
                  <a:gd name="T73" fmla="*/ 151 h 302"/>
                  <a:gd name="T74" fmla="*/ 60 w 283"/>
                  <a:gd name="T75" fmla="*/ 99 h 302"/>
                  <a:gd name="T76" fmla="*/ 60 w 283"/>
                  <a:gd name="T77" fmla="*/ 203 h 302"/>
                  <a:gd name="T78" fmla="*/ 11 w 283"/>
                  <a:gd name="T79" fmla="*/ 15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83" h="302">
                    <a:moveTo>
                      <a:pt x="277" y="209"/>
                    </a:moveTo>
                    <a:cubicBezTo>
                      <a:pt x="276" y="213"/>
                      <a:pt x="274" y="217"/>
                      <a:pt x="271" y="221"/>
                    </a:cubicBezTo>
                    <a:cubicBezTo>
                      <a:pt x="256" y="212"/>
                      <a:pt x="256" y="212"/>
                      <a:pt x="256" y="212"/>
                    </a:cubicBezTo>
                    <a:cubicBezTo>
                      <a:pt x="256" y="213"/>
                      <a:pt x="255" y="214"/>
                      <a:pt x="254" y="216"/>
                    </a:cubicBezTo>
                    <a:cubicBezTo>
                      <a:pt x="269" y="225"/>
                      <a:pt x="269" y="225"/>
                      <a:pt x="269" y="225"/>
                    </a:cubicBezTo>
                    <a:cubicBezTo>
                      <a:pt x="264" y="234"/>
                      <a:pt x="257" y="242"/>
                      <a:pt x="249" y="250"/>
                    </a:cubicBezTo>
                    <a:cubicBezTo>
                      <a:pt x="225" y="275"/>
                      <a:pt x="190" y="290"/>
                      <a:pt x="153" y="291"/>
                    </a:cubicBezTo>
                    <a:cubicBezTo>
                      <a:pt x="153" y="273"/>
                      <a:pt x="153" y="273"/>
                      <a:pt x="153" y="273"/>
                    </a:cubicBezTo>
                    <a:cubicBezTo>
                      <a:pt x="148" y="270"/>
                      <a:pt x="148" y="270"/>
                      <a:pt x="148" y="270"/>
                    </a:cubicBezTo>
                    <a:cubicBezTo>
                      <a:pt x="148" y="291"/>
                      <a:pt x="148" y="291"/>
                      <a:pt x="148" y="291"/>
                    </a:cubicBezTo>
                    <a:cubicBezTo>
                      <a:pt x="111" y="290"/>
                      <a:pt x="77" y="275"/>
                      <a:pt x="52" y="250"/>
                    </a:cubicBezTo>
                    <a:cubicBezTo>
                      <a:pt x="44" y="242"/>
                      <a:pt x="38" y="234"/>
                      <a:pt x="32" y="225"/>
                    </a:cubicBezTo>
                    <a:cubicBezTo>
                      <a:pt x="62" y="206"/>
                      <a:pt x="62" y="206"/>
                      <a:pt x="62" y="206"/>
                    </a:cubicBezTo>
                    <a:cubicBezTo>
                      <a:pt x="77" y="230"/>
                      <a:pt x="101" y="247"/>
                      <a:pt x="128" y="253"/>
                    </a:cubicBezTo>
                    <a:cubicBezTo>
                      <a:pt x="134" y="249"/>
                      <a:pt x="134" y="249"/>
                      <a:pt x="134" y="249"/>
                    </a:cubicBezTo>
                    <a:cubicBezTo>
                      <a:pt x="113" y="245"/>
                      <a:pt x="95" y="235"/>
                      <a:pt x="81" y="221"/>
                    </a:cubicBezTo>
                    <a:cubicBezTo>
                      <a:pt x="75" y="216"/>
                      <a:pt x="71" y="210"/>
                      <a:pt x="67" y="204"/>
                    </a:cubicBezTo>
                    <a:cubicBezTo>
                      <a:pt x="71" y="201"/>
                      <a:pt x="71" y="201"/>
                      <a:pt x="71" y="201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65" y="200"/>
                      <a:pt x="65" y="200"/>
                      <a:pt x="65" y="200"/>
                    </a:cubicBezTo>
                    <a:cubicBezTo>
                      <a:pt x="56" y="186"/>
                      <a:pt x="52" y="169"/>
                      <a:pt x="52" y="151"/>
                    </a:cubicBezTo>
                    <a:cubicBezTo>
                      <a:pt x="52" y="133"/>
                      <a:pt x="56" y="117"/>
                      <a:pt x="65" y="102"/>
                    </a:cubicBezTo>
                    <a:cubicBezTo>
                      <a:pt x="98" y="122"/>
                      <a:pt x="98" y="122"/>
                      <a:pt x="98" y="122"/>
                    </a:cubicBezTo>
                    <a:cubicBezTo>
                      <a:pt x="94" y="129"/>
                      <a:pt x="92" y="137"/>
                      <a:pt x="91" y="146"/>
                    </a:cubicBezTo>
                    <a:cubicBezTo>
                      <a:pt x="96" y="149"/>
                      <a:pt x="96" y="149"/>
                      <a:pt x="96" y="149"/>
                    </a:cubicBezTo>
                    <a:cubicBezTo>
                      <a:pt x="97" y="140"/>
                      <a:pt x="99" y="132"/>
                      <a:pt x="103" y="125"/>
                    </a:cubicBezTo>
                    <a:cubicBezTo>
                      <a:pt x="146" y="151"/>
                      <a:pt x="146" y="151"/>
                      <a:pt x="146" y="151"/>
                    </a:cubicBezTo>
                    <a:cubicBezTo>
                      <a:pt x="122" y="165"/>
                      <a:pt x="122" y="165"/>
                      <a:pt x="122" y="165"/>
                    </a:cubicBezTo>
                    <a:cubicBezTo>
                      <a:pt x="126" y="168"/>
                      <a:pt x="126" y="168"/>
                      <a:pt x="126" y="168"/>
                    </a:cubicBezTo>
                    <a:cubicBezTo>
                      <a:pt x="148" y="155"/>
                      <a:pt x="148" y="155"/>
                      <a:pt x="148" y="155"/>
                    </a:cubicBezTo>
                    <a:cubicBezTo>
                      <a:pt x="148" y="192"/>
                      <a:pt x="148" y="192"/>
                      <a:pt x="148" y="192"/>
                    </a:cubicBezTo>
                    <a:cubicBezTo>
                      <a:pt x="149" y="192"/>
                      <a:pt x="149" y="192"/>
                      <a:pt x="150" y="192"/>
                    </a:cubicBezTo>
                    <a:cubicBezTo>
                      <a:pt x="151" y="192"/>
                      <a:pt x="152" y="192"/>
                      <a:pt x="153" y="192"/>
                    </a:cubicBezTo>
                    <a:cubicBezTo>
                      <a:pt x="153" y="155"/>
                      <a:pt x="153" y="155"/>
                      <a:pt x="153" y="155"/>
                    </a:cubicBezTo>
                    <a:cubicBezTo>
                      <a:pt x="183" y="173"/>
                      <a:pt x="183" y="173"/>
                      <a:pt x="183" y="173"/>
                    </a:cubicBezTo>
                    <a:cubicBezTo>
                      <a:pt x="184" y="172"/>
                      <a:pt x="185" y="171"/>
                      <a:pt x="186" y="169"/>
                    </a:cubicBezTo>
                    <a:cubicBezTo>
                      <a:pt x="155" y="151"/>
                      <a:pt x="155" y="151"/>
                      <a:pt x="155" y="151"/>
                    </a:cubicBezTo>
                    <a:cubicBezTo>
                      <a:pt x="184" y="133"/>
                      <a:pt x="184" y="133"/>
                      <a:pt x="184" y="133"/>
                    </a:cubicBezTo>
                    <a:cubicBezTo>
                      <a:pt x="184" y="132"/>
                      <a:pt x="183" y="131"/>
                      <a:pt x="182" y="130"/>
                    </a:cubicBezTo>
                    <a:cubicBezTo>
                      <a:pt x="153" y="147"/>
                      <a:pt x="153" y="147"/>
                      <a:pt x="153" y="147"/>
                    </a:cubicBezTo>
                    <a:cubicBezTo>
                      <a:pt x="153" y="113"/>
                      <a:pt x="153" y="113"/>
                      <a:pt x="153" y="113"/>
                    </a:cubicBezTo>
                    <a:cubicBezTo>
                      <a:pt x="153" y="113"/>
                      <a:pt x="153" y="113"/>
                      <a:pt x="153" y="113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3" y="69"/>
                      <a:pt x="153" y="69"/>
                      <a:pt x="153" y="69"/>
                    </a:cubicBezTo>
                    <a:cubicBezTo>
                      <a:pt x="153" y="69"/>
                      <a:pt x="153" y="69"/>
                      <a:pt x="153" y="69"/>
                    </a:cubicBezTo>
                    <a:cubicBezTo>
                      <a:pt x="153" y="31"/>
                      <a:pt x="153" y="31"/>
                      <a:pt x="153" y="31"/>
                    </a:cubicBezTo>
                    <a:cubicBezTo>
                      <a:pt x="153" y="31"/>
                      <a:pt x="153" y="31"/>
                      <a:pt x="153" y="31"/>
                    </a:cubicBezTo>
                    <a:cubicBezTo>
                      <a:pt x="153" y="22"/>
                      <a:pt x="153" y="22"/>
                      <a:pt x="153" y="22"/>
                    </a:cubicBezTo>
                    <a:cubicBezTo>
                      <a:pt x="153" y="22"/>
                      <a:pt x="153" y="22"/>
                      <a:pt x="153" y="22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52" y="0"/>
                      <a:pt x="151" y="0"/>
                      <a:pt x="151" y="0"/>
                    </a:cubicBezTo>
                    <a:cubicBezTo>
                      <a:pt x="67" y="0"/>
                      <a:pt x="0" y="68"/>
                      <a:pt x="0" y="151"/>
                    </a:cubicBezTo>
                    <a:cubicBezTo>
                      <a:pt x="0" y="234"/>
                      <a:pt x="67" y="302"/>
                      <a:pt x="151" y="302"/>
                    </a:cubicBezTo>
                    <a:cubicBezTo>
                      <a:pt x="208" y="302"/>
                      <a:pt x="257" y="270"/>
                      <a:pt x="283" y="223"/>
                    </a:cubicBezTo>
                    <a:lnTo>
                      <a:pt x="277" y="209"/>
                    </a:lnTo>
                    <a:close/>
                    <a:moveTo>
                      <a:pt x="148" y="147"/>
                    </a:moveTo>
                    <a:cubicBezTo>
                      <a:pt x="105" y="121"/>
                      <a:pt x="105" y="121"/>
                      <a:pt x="105" y="121"/>
                    </a:cubicBezTo>
                    <a:cubicBezTo>
                      <a:pt x="107" y="118"/>
                      <a:pt x="109" y="115"/>
                      <a:pt x="112" y="113"/>
                    </a:cubicBezTo>
                    <a:cubicBezTo>
                      <a:pt x="121" y="103"/>
                      <a:pt x="134" y="97"/>
                      <a:pt x="148" y="97"/>
                    </a:cubicBezTo>
                    <a:lnTo>
                      <a:pt x="148" y="147"/>
                    </a:lnTo>
                    <a:close/>
                    <a:moveTo>
                      <a:pt x="148" y="91"/>
                    </a:moveTo>
                    <a:cubicBezTo>
                      <a:pt x="128" y="92"/>
                      <a:pt x="111" y="103"/>
                      <a:pt x="101" y="119"/>
                    </a:cubicBezTo>
                    <a:cubicBezTo>
                      <a:pt x="67" y="98"/>
                      <a:pt x="67" y="98"/>
                      <a:pt x="67" y="98"/>
                    </a:cubicBezTo>
                    <a:cubicBezTo>
                      <a:pt x="71" y="92"/>
                      <a:pt x="75" y="86"/>
                      <a:pt x="81" y="81"/>
                    </a:cubicBezTo>
                    <a:cubicBezTo>
                      <a:pt x="98" y="64"/>
                      <a:pt x="122" y="53"/>
                      <a:pt x="148" y="52"/>
                    </a:cubicBezTo>
                    <a:lnTo>
                      <a:pt x="148" y="91"/>
                    </a:lnTo>
                    <a:close/>
                    <a:moveTo>
                      <a:pt x="52" y="52"/>
                    </a:moveTo>
                    <a:cubicBezTo>
                      <a:pt x="77" y="27"/>
                      <a:pt x="111" y="12"/>
                      <a:pt x="148" y="11"/>
                    </a:cubicBezTo>
                    <a:cubicBezTo>
                      <a:pt x="148" y="47"/>
                      <a:pt x="148" y="47"/>
                      <a:pt x="148" y="47"/>
                    </a:cubicBezTo>
                    <a:cubicBezTo>
                      <a:pt x="112" y="48"/>
                      <a:pt x="80" y="67"/>
                      <a:pt x="62" y="96"/>
                    </a:cubicBezTo>
                    <a:cubicBezTo>
                      <a:pt x="32" y="77"/>
                      <a:pt x="32" y="77"/>
                      <a:pt x="32" y="77"/>
                    </a:cubicBezTo>
                    <a:cubicBezTo>
                      <a:pt x="38" y="68"/>
                      <a:pt x="44" y="60"/>
                      <a:pt x="52" y="52"/>
                    </a:cubicBezTo>
                    <a:close/>
                    <a:moveTo>
                      <a:pt x="11" y="151"/>
                    </a:moveTo>
                    <a:cubicBezTo>
                      <a:pt x="11" y="126"/>
                      <a:pt x="18" y="102"/>
                      <a:pt x="30" y="81"/>
                    </a:cubicBezTo>
                    <a:cubicBezTo>
                      <a:pt x="60" y="99"/>
                      <a:pt x="60" y="99"/>
                      <a:pt x="60" y="99"/>
                    </a:cubicBezTo>
                    <a:cubicBezTo>
                      <a:pt x="51" y="115"/>
                      <a:pt x="46" y="132"/>
                      <a:pt x="46" y="151"/>
                    </a:cubicBezTo>
                    <a:cubicBezTo>
                      <a:pt x="46" y="170"/>
                      <a:pt x="51" y="187"/>
                      <a:pt x="60" y="203"/>
                    </a:cubicBezTo>
                    <a:cubicBezTo>
                      <a:pt x="30" y="221"/>
                      <a:pt x="30" y="221"/>
                      <a:pt x="30" y="221"/>
                    </a:cubicBezTo>
                    <a:cubicBezTo>
                      <a:pt x="18" y="200"/>
                      <a:pt x="11" y="177"/>
                      <a:pt x="1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Freeform 151"/>
              <p:cNvSpPr>
                <a:spLocks/>
              </p:cNvSpPr>
              <p:nvPr/>
            </p:nvSpPr>
            <p:spPr bwMode="auto">
              <a:xfrm>
                <a:off x="8142865" y="2321690"/>
                <a:ext cx="377331" cy="375162"/>
              </a:xfrm>
              <a:custGeom>
                <a:avLst/>
                <a:gdLst>
                  <a:gd name="T0" fmla="*/ 74 w 147"/>
                  <a:gd name="T1" fmla="*/ 146 h 146"/>
                  <a:gd name="T2" fmla="*/ 125 w 147"/>
                  <a:gd name="T3" fmla="*/ 124 h 146"/>
                  <a:gd name="T4" fmla="*/ 147 w 147"/>
                  <a:gd name="T5" fmla="*/ 73 h 146"/>
                  <a:gd name="T6" fmla="*/ 125 w 147"/>
                  <a:gd name="T7" fmla="*/ 21 h 146"/>
                  <a:gd name="T8" fmla="*/ 74 w 147"/>
                  <a:gd name="T9" fmla="*/ 0 h 146"/>
                  <a:gd name="T10" fmla="*/ 74 w 147"/>
                  <a:gd name="T11" fmla="*/ 29 h 146"/>
                  <a:gd name="T12" fmla="*/ 105 w 147"/>
                  <a:gd name="T13" fmla="*/ 42 h 146"/>
                  <a:gd name="T14" fmla="*/ 117 w 147"/>
                  <a:gd name="T15" fmla="*/ 73 h 146"/>
                  <a:gd name="T16" fmla="*/ 105 w 147"/>
                  <a:gd name="T17" fmla="*/ 104 h 146"/>
                  <a:gd name="T18" fmla="*/ 74 w 147"/>
                  <a:gd name="T19" fmla="*/ 116 h 146"/>
                  <a:gd name="T20" fmla="*/ 43 w 147"/>
                  <a:gd name="T21" fmla="*/ 104 h 146"/>
                  <a:gd name="T22" fmla="*/ 41 w 147"/>
                  <a:gd name="T23" fmla="*/ 102 h 146"/>
                  <a:gd name="T24" fmla="*/ 56 w 147"/>
                  <a:gd name="T25" fmla="*/ 96 h 146"/>
                  <a:gd name="T26" fmla="*/ 12 w 147"/>
                  <a:gd name="T27" fmla="*/ 68 h 146"/>
                  <a:gd name="T28" fmla="*/ 0 w 147"/>
                  <a:gd name="T29" fmla="*/ 119 h 146"/>
                  <a:gd name="T30" fmla="*/ 13 w 147"/>
                  <a:gd name="T31" fmla="*/ 114 h 146"/>
                  <a:gd name="T32" fmla="*/ 22 w 147"/>
                  <a:gd name="T33" fmla="*/ 124 h 146"/>
                  <a:gd name="T34" fmla="*/ 74 w 147"/>
                  <a:gd name="T35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7" h="146">
                    <a:moveTo>
                      <a:pt x="74" y="146"/>
                    </a:moveTo>
                    <a:cubicBezTo>
                      <a:pt x="94" y="146"/>
                      <a:pt x="112" y="137"/>
                      <a:pt x="125" y="124"/>
                    </a:cubicBezTo>
                    <a:cubicBezTo>
                      <a:pt x="138" y="111"/>
                      <a:pt x="147" y="93"/>
                      <a:pt x="147" y="73"/>
                    </a:cubicBezTo>
                    <a:cubicBezTo>
                      <a:pt x="147" y="53"/>
                      <a:pt x="138" y="34"/>
                      <a:pt x="125" y="21"/>
                    </a:cubicBezTo>
                    <a:cubicBezTo>
                      <a:pt x="112" y="8"/>
                      <a:pt x="94" y="0"/>
                      <a:pt x="74" y="0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86" y="29"/>
                      <a:pt x="97" y="34"/>
                      <a:pt x="105" y="42"/>
                    </a:cubicBezTo>
                    <a:cubicBezTo>
                      <a:pt x="113" y="50"/>
                      <a:pt x="117" y="60"/>
                      <a:pt x="117" y="73"/>
                    </a:cubicBezTo>
                    <a:cubicBezTo>
                      <a:pt x="117" y="85"/>
                      <a:pt x="113" y="96"/>
                      <a:pt x="105" y="104"/>
                    </a:cubicBezTo>
                    <a:cubicBezTo>
                      <a:pt x="97" y="112"/>
                      <a:pt x="86" y="116"/>
                      <a:pt x="74" y="116"/>
                    </a:cubicBezTo>
                    <a:cubicBezTo>
                      <a:pt x="61" y="116"/>
                      <a:pt x="51" y="112"/>
                      <a:pt x="43" y="104"/>
                    </a:cubicBezTo>
                    <a:cubicBezTo>
                      <a:pt x="42" y="103"/>
                      <a:pt x="42" y="103"/>
                      <a:pt x="41" y="102"/>
                    </a:cubicBezTo>
                    <a:cubicBezTo>
                      <a:pt x="56" y="96"/>
                      <a:pt x="56" y="96"/>
                      <a:pt x="56" y="96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6" y="117"/>
                      <a:pt x="19" y="121"/>
                      <a:pt x="22" y="124"/>
                    </a:cubicBezTo>
                    <a:cubicBezTo>
                      <a:pt x="35" y="137"/>
                      <a:pt x="54" y="146"/>
                      <a:pt x="74" y="146"/>
                    </a:cubicBezTo>
                    <a:close/>
                  </a:path>
                </a:pathLst>
              </a:custGeom>
              <a:solidFill>
                <a:srgbClr val="FFBF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152"/>
              <p:cNvSpPr>
                <a:spLocks/>
              </p:cNvSpPr>
              <p:nvPr/>
            </p:nvSpPr>
            <p:spPr bwMode="auto">
              <a:xfrm>
                <a:off x="8281654" y="2206756"/>
                <a:ext cx="354561" cy="625632"/>
              </a:xfrm>
              <a:custGeom>
                <a:avLst/>
                <a:gdLst>
                  <a:gd name="T0" fmla="*/ 20 w 138"/>
                  <a:gd name="T1" fmla="*/ 0 h 244"/>
                  <a:gd name="T2" fmla="*/ 20 w 138"/>
                  <a:gd name="T3" fmla="*/ 29 h 244"/>
                  <a:gd name="T4" fmla="*/ 82 w 138"/>
                  <a:gd name="T5" fmla="*/ 55 h 244"/>
                  <a:gd name="T6" fmla="*/ 108 w 138"/>
                  <a:gd name="T7" fmla="*/ 118 h 244"/>
                  <a:gd name="T8" fmla="*/ 82 w 138"/>
                  <a:gd name="T9" fmla="*/ 180 h 244"/>
                  <a:gd name="T10" fmla="*/ 41 w 138"/>
                  <a:gd name="T11" fmla="*/ 203 h 244"/>
                  <a:gd name="T12" fmla="*/ 40 w 138"/>
                  <a:gd name="T13" fmla="*/ 191 h 244"/>
                  <a:gd name="T14" fmla="*/ 0 w 138"/>
                  <a:gd name="T15" fmla="*/ 222 h 244"/>
                  <a:gd name="T16" fmla="*/ 45 w 138"/>
                  <a:gd name="T17" fmla="*/ 244 h 244"/>
                  <a:gd name="T18" fmla="*/ 44 w 138"/>
                  <a:gd name="T19" fmla="*/ 233 h 244"/>
                  <a:gd name="T20" fmla="*/ 103 w 138"/>
                  <a:gd name="T21" fmla="*/ 201 h 244"/>
                  <a:gd name="T22" fmla="*/ 138 w 138"/>
                  <a:gd name="T23" fmla="*/ 118 h 244"/>
                  <a:gd name="T24" fmla="*/ 103 w 138"/>
                  <a:gd name="T25" fmla="*/ 34 h 244"/>
                  <a:gd name="T26" fmla="*/ 20 w 138"/>
                  <a:gd name="T27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8" h="244">
                    <a:moveTo>
                      <a:pt x="20" y="0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44" y="29"/>
                      <a:pt x="66" y="39"/>
                      <a:pt x="82" y="55"/>
                    </a:cubicBezTo>
                    <a:cubicBezTo>
                      <a:pt x="98" y="71"/>
                      <a:pt x="108" y="93"/>
                      <a:pt x="108" y="118"/>
                    </a:cubicBezTo>
                    <a:cubicBezTo>
                      <a:pt x="108" y="142"/>
                      <a:pt x="98" y="164"/>
                      <a:pt x="82" y="180"/>
                    </a:cubicBezTo>
                    <a:cubicBezTo>
                      <a:pt x="71" y="191"/>
                      <a:pt x="57" y="199"/>
                      <a:pt x="41" y="203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45" y="244"/>
                      <a:pt x="45" y="244"/>
                      <a:pt x="45" y="244"/>
                    </a:cubicBezTo>
                    <a:cubicBezTo>
                      <a:pt x="44" y="233"/>
                      <a:pt x="44" y="233"/>
                      <a:pt x="44" y="233"/>
                    </a:cubicBezTo>
                    <a:cubicBezTo>
                      <a:pt x="67" y="228"/>
                      <a:pt x="87" y="217"/>
                      <a:pt x="103" y="201"/>
                    </a:cubicBezTo>
                    <a:cubicBezTo>
                      <a:pt x="124" y="180"/>
                      <a:pt x="138" y="150"/>
                      <a:pt x="138" y="118"/>
                    </a:cubicBezTo>
                    <a:cubicBezTo>
                      <a:pt x="138" y="85"/>
                      <a:pt x="124" y="56"/>
                      <a:pt x="103" y="34"/>
                    </a:cubicBezTo>
                    <a:cubicBezTo>
                      <a:pt x="82" y="13"/>
                      <a:pt x="52" y="0"/>
                      <a:pt x="20" y="0"/>
                    </a:cubicBezTo>
                    <a:close/>
                  </a:path>
                </a:pathLst>
              </a:custGeom>
              <a:solidFill>
                <a:srgbClr val="FFBF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153"/>
              <p:cNvSpPr>
                <a:spLocks/>
              </p:cNvSpPr>
              <p:nvPr/>
            </p:nvSpPr>
            <p:spPr bwMode="auto">
              <a:xfrm>
                <a:off x="8332615" y="2086401"/>
                <a:ext cx="436967" cy="589850"/>
              </a:xfrm>
              <a:custGeom>
                <a:avLst/>
                <a:gdLst>
                  <a:gd name="T0" fmla="*/ 161 w 170"/>
                  <a:gd name="T1" fmla="*/ 199 h 230"/>
                  <a:gd name="T2" fmla="*/ 164 w 170"/>
                  <a:gd name="T3" fmla="*/ 165 h 230"/>
                  <a:gd name="T4" fmla="*/ 116 w 170"/>
                  <a:gd name="T5" fmla="*/ 48 h 230"/>
                  <a:gd name="T6" fmla="*/ 0 w 170"/>
                  <a:gd name="T7" fmla="*/ 0 h 230"/>
                  <a:gd name="T8" fmla="*/ 0 w 170"/>
                  <a:gd name="T9" fmla="*/ 30 h 230"/>
                  <a:gd name="T10" fmla="*/ 95 w 170"/>
                  <a:gd name="T11" fmla="*/ 69 h 230"/>
                  <a:gd name="T12" fmla="*/ 134 w 170"/>
                  <a:gd name="T13" fmla="*/ 165 h 230"/>
                  <a:gd name="T14" fmla="*/ 132 w 170"/>
                  <a:gd name="T15" fmla="*/ 192 h 230"/>
                  <a:gd name="T16" fmla="*/ 119 w 170"/>
                  <a:gd name="T17" fmla="*/ 188 h 230"/>
                  <a:gd name="T18" fmla="*/ 135 w 170"/>
                  <a:gd name="T19" fmla="*/ 230 h 230"/>
                  <a:gd name="T20" fmla="*/ 170 w 170"/>
                  <a:gd name="T21" fmla="*/ 201 h 230"/>
                  <a:gd name="T22" fmla="*/ 161 w 170"/>
                  <a:gd name="T23" fmla="*/ 199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230">
                    <a:moveTo>
                      <a:pt x="161" y="199"/>
                    </a:moveTo>
                    <a:cubicBezTo>
                      <a:pt x="163" y="188"/>
                      <a:pt x="164" y="176"/>
                      <a:pt x="164" y="165"/>
                    </a:cubicBezTo>
                    <a:cubicBezTo>
                      <a:pt x="164" y="119"/>
                      <a:pt x="146" y="78"/>
                      <a:pt x="116" y="48"/>
                    </a:cubicBezTo>
                    <a:cubicBezTo>
                      <a:pt x="86" y="19"/>
                      <a:pt x="45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37" y="30"/>
                      <a:pt x="70" y="45"/>
                      <a:pt x="95" y="69"/>
                    </a:cubicBezTo>
                    <a:cubicBezTo>
                      <a:pt x="119" y="94"/>
                      <a:pt x="134" y="127"/>
                      <a:pt x="134" y="165"/>
                    </a:cubicBezTo>
                    <a:cubicBezTo>
                      <a:pt x="134" y="174"/>
                      <a:pt x="133" y="183"/>
                      <a:pt x="132" y="192"/>
                    </a:cubicBezTo>
                    <a:cubicBezTo>
                      <a:pt x="119" y="188"/>
                      <a:pt x="119" y="188"/>
                      <a:pt x="119" y="188"/>
                    </a:cubicBezTo>
                    <a:cubicBezTo>
                      <a:pt x="135" y="230"/>
                      <a:pt x="135" y="230"/>
                      <a:pt x="135" y="230"/>
                    </a:cubicBezTo>
                    <a:cubicBezTo>
                      <a:pt x="170" y="201"/>
                      <a:pt x="170" y="201"/>
                      <a:pt x="170" y="201"/>
                    </a:cubicBezTo>
                    <a:lnTo>
                      <a:pt x="161" y="199"/>
                    </a:lnTo>
                    <a:close/>
                  </a:path>
                </a:pathLst>
              </a:custGeom>
              <a:solidFill>
                <a:srgbClr val="FFBF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8" name="文本框 57"/>
            <p:cNvSpPr txBox="1"/>
            <p:nvPr/>
          </p:nvSpPr>
          <p:spPr bwMode="auto">
            <a:xfrm rot="10800000">
              <a:off x="5945146" y="3978929"/>
              <a:ext cx="1068892" cy="700845"/>
            </a:xfrm>
            <a:prstGeom prst="rect">
              <a:avLst/>
            </a:prstGeom>
            <a:noFill/>
          </p:spPr>
          <p:txBody>
            <a:bodyPr>
              <a:prstTxWarp prst="textArchUp">
                <a:avLst>
                  <a:gd name="adj" fmla="val 7695470"/>
                </a:avLst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效率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BF53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 C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BF53"/>
                </a:solidFill>
                <a:effectLst/>
                <a:uLnTx/>
                <a:uFillTx/>
                <a:latin typeface="ITC Avant Garde Std Md" panose="020B0602020202020204" pitchFamily="34" charset="0"/>
                <a:ea typeface="方正正黑简体" panose="02000000000000000000" pitchFamily="2" charset="-122"/>
                <a:cs typeface="+mn-cs"/>
              </a:endParaRPr>
            </a:p>
          </p:txBody>
        </p:sp>
      </p:grpSp>
      <p:grpSp>
        <p:nvGrpSpPr>
          <p:cNvPr id="67" name="组合 184"/>
          <p:cNvGrpSpPr/>
          <p:nvPr/>
        </p:nvGrpSpPr>
        <p:grpSpPr>
          <a:xfrm>
            <a:off x="5214635" y="2503675"/>
            <a:ext cx="1687735" cy="1687736"/>
            <a:chOff x="5071760" y="2072852"/>
            <a:chExt cx="1687735" cy="1687736"/>
          </a:xfrm>
        </p:grpSpPr>
        <p:sp>
          <p:nvSpPr>
            <p:cNvPr id="68" name="椭圆 67"/>
            <p:cNvSpPr/>
            <p:nvPr/>
          </p:nvSpPr>
          <p:spPr>
            <a:xfrm>
              <a:off x="5071760" y="2072852"/>
              <a:ext cx="1687735" cy="1687736"/>
            </a:xfrm>
            <a:prstGeom prst="ellipse">
              <a:avLst/>
            </a:prstGeom>
            <a:solidFill>
              <a:srgbClr val="FBFBFB"/>
            </a:solidFill>
            <a:ln>
              <a:noFill/>
            </a:ln>
            <a:effectLst>
              <a:outerShdw blurRad="177800" dist="165100" dir="2700000" sx="96000" sy="96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9" name="组合 148"/>
            <p:cNvGrpSpPr/>
            <p:nvPr/>
          </p:nvGrpSpPr>
          <p:grpSpPr>
            <a:xfrm>
              <a:off x="5595635" y="2618660"/>
              <a:ext cx="674521" cy="581652"/>
              <a:chOff x="9303045" y="747310"/>
              <a:chExt cx="897787" cy="774179"/>
            </a:xfrm>
          </p:grpSpPr>
          <p:sp>
            <p:nvSpPr>
              <p:cNvPr id="71" name="Freeform 117"/>
              <p:cNvSpPr>
                <a:spLocks/>
              </p:cNvSpPr>
              <p:nvPr/>
            </p:nvSpPr>
            <p:spPr bwMode="auto">
              <a:xfrm>
                <a:off x="9303045" y="747310"/>
                <a:ext cx="897787" cy="774179"/>
              </a:xfrm>
              <a:custGeom>
                <a:avLst/>
                <a:gdLst>
                  <a:gd name="T0" fmla="*/ 28 w 828"/>
                  <a:gd name="T1" fmla="*/ 686 h 714"/>
                  <a:gd name="T2" fmla="*/ 28 w 828"/>
                  <a:gd name="T3" fmla="*/ 605 h 714"/>
                  <a:gd name="T4" fmla="*/ 68 w 828"/>
                  <a:gd name="T5" fmla="*/ 605 h 714"/>
                  <a:gd name="T6" fmla="*/ 68 w 828"/>
                  <a:gd name="T7" fmla="*/ 577 h 714"/>
                  <a:gd name="T8" fmla="*/ 28 w 828"/>
                  <a:gd name="T9" fmla="*/ 577 h 714"/>
                  <a:gd name="T10" fmla="*/ 28 w 828"/>
                  <a:gd name="T11" fmla="*/ 435 h 714"/>
                  <a:gd name="T12" fmla="*/ 68 w 828"/>
                  <a:gd name="T13" fmla="*/ 435 h 714"/>
                  <a:gd name="T14" fmla="*/ 68 w 828"/>
                  <a:gd name="T15" fmla="*/ 407 h 714"/>
                  <a:gd name="T16" fmla="*/ 28 w 828"/>
                  <a:gd name="T17" fmla="*/ 407 h 714"/>
                  <a:gd name="T18" fmla="*/ 28 w 828"/>
                  <a:gd name="T19" fmla="*/ 265 h 714"/>
                  <a:gd name="T20" fmla="*/ 68 w 828"/>
                  <a:gd name="T21" fmla="*/ 265 h 714"/>
                  <a:gd name="T22" fmla="*/ 68 w 828"/>
                  <a:gd name="T23" fmla="*/ 236 h 714"/>
                  <a:gd name="T24" fmla="*/ 28 w 828"/>
                  <a:gd name="T25" fmla="*/ 236 h 714"/>
                  <a:gd name="T26" fmla="*/ 28 w 828"/>
                  <a:gd name="T27" fmla="*/ 94 h 714"/>
                  <a:gd name="T28" fmla="*/ 68 w 828"/>
                  <a:gd name="T29" fmla="*/ 94 h 714"/>
                  <a:gd name="T30" fmla="*/ 68 w 828"/>
                  <a:gd name="T31" fmla="*/ 66 h 714"/>
                  <a:gd name="T32" fmla="*/ 28 w 828"/>
                  <a:gd name="T33" fmla="*/ 66 h 714"/>
                  <a:gd name="T34" fmla="*/ 28 w 828"/>
                  <a:gd name="T35" fmla="*/ 0 h 714"/>
                  <a:gd name="T36" fmla="*/ 0 w 828"/>
                  <a:gd name="T37" fmla="*/ 0 h 714"/>
                  <a:gd name="T38" fmla="*/ 0 w 828"/>
                  <a:gd name="T39" fmla="*/ 714 h 714"/>
                  <a:gd name="T40" fmla="*/ 828 w 828"/>
                  <a:gd name="T41" fmla="*/ 714 h 714"/>
                  <a:gd name="T42" fmla="*/ 828 w 828"/>
                  <a:gd name="T43" fmla="*/ 686 h 714"/>
                  <a:gd name="T44" fmla="*/ 28 w 828"/>
                  <a:gd name="T45" fmla="*/ 686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8" h="714">
                    <a:moveTo>
                      <a:pt x="28" y="686"/>
                    </a:moveTo>
                    <a:lnTo>
                      <a:pt x="28" y="605"/>
                    </a:lnTo>
                    <a:lnTo>
                      <a:pt x="68" y="605"/>
                    </a:lnTo>
                    <a:lnTo>
                      <a:pt x="68" y="577"/>
                    </a:lnTo>
                    <a:lnTo>
                      <a:pt x="28" y="577"/>
                    </a:lnTo>
                    <a:lnTo>
                      <a:pt x="28" y="435"/>
                    </a:lnTo>
                    <a:lnTo>
                      <a:pt x="68" y="435"/>
                    </a:lnTo>
                    <a:lnTo>
                      <a:pt x="68" y="407"/>
                    </a:lnTo>
                    <a:lnTo>
                      <a:pt x="28" y="407"/>
                    </a:lnTo>
                    <a:lnTo>
                      <a:pt x="28" y="265"/>
                    </a:lnTo>
                    <a:lnTo>
                      <a:pt x="68" y="265"/>
                    </a:lnTo>
                    <a:lnTo>
                      <a:pt x="68" y="236"/>
                    </a:lnTo>
                    <a:lnTo>
                      <a:pt x="28" y="236"/>
                    </a:lnTo>
                    <a:lnTo>
                      <a:pt x="28" y="94"/>
                    </a:lnTo>
                    <a:lnTo>
                      <a:pt x="68" y="94"/>
                    </a:lnTo>
                    <a:lnTo>
                      <a:pt x="68" y="66"/>
                    </a:lnTo>
                    <a:lnTo>
                      <a:pt x="28" y="66"/>
                    </a:lnTo>
                    <a:lnTo>
                      <a:pt x="28" y="0"/>
                    </a:lnTo>
                    <a:lnTo>
                      <a:pt x="0" y="0"/>
                    </a:lnTo>
                    <a:lnTo>
                      <a:pt x="0" y="714"/>
                    </a:lnTo>
                    <a:lnTo>
                      <a:pt x="828" y="714"/>
                    </a:lnTo>
                    <a:lnTo>
                      <a:pt x="828" y="686"/>
                    </a:lnTo>
                    <a:lnTo>
                      <a:pt x="28" y="686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18"/>
              <p:cNvSpPr>
                <a:spLocks noEditPoints="1"/>
              </p:cNvSpPr>
              <p:nvPr/>
            </p:nvSpPr>
            <p:spPr bwMode="auto">
              <a:xfrm>
                <a:off x="9438586" y="939228"/>
                <a:ext cx="123608" cy="529131"/>
              </a:xfrm>
              <a:custGeom>
                <a:avLst/>
                <a:gdLst>
                  <a:gd name="T0" fmla="*/ 43 w 48"/>
                  <a:gd name="T1" fmla="*/ 206 h 206"/>
                  <a:gd name="T2" fmla="*/ 48 w 48"/>
                  <a:gd name="T3" fmla="*/ 124 h 206"/>
                  <a:gd name="T4" fmla="*/ 48 w 48"/>
                  <a:gd name="T5" fmla="*/ 108 h 206"/>
                  <a:gd name="T6" fmla="*/ 48 w 48"/>
                  <a:gd name="T7" fmla="*/ 91 h 206"/>
                  <a:gd name="T8" fmla="*/ 48 w 48"/>
                  <a:gd name="T9" fmla="*/ 79 h 206"/>
                  <a:gd name="T10" fmla="*/ 48 w 48"/>
                  <a:gd name="T11" fmla="*/ 62 h 206"/>
                  <a:gd name="T12" fmla="*/ 48 w 48"/>
                  <a:gd name="T13" fmla="*/ 45 h 206"/>
                  <a:gd name="T14" fmla="*/ 48 w 48"/>
                  <a:gd name="T15" fmla="*/ 27 h 206"/>
                  <a:gd name="T16" fmla="*/ 48 w 48"/>
                  <a:gd name="T17" fmla="*/ 10 h 206"/>
                  <a:gd name="T18" fmla="*/ 48 w 48"/>
                  <a:gd name="T19" fmla="*/ 6 h 206"/>
                  <a:gd name="T20" fmla="*/ 5 w 48"/>
                  <a:gd name="T21" fmla="*/ 0 h 206"/>
                  <a:gd name="T22" fmla="*/ 0 w 48"/>
                  <a:gd name="T23" fmla="*/ 6 h 206"/>
                  <a:gd name="T24" fmla="*/ 0 w 48"/>
                  <a:gd name="T25" fmla="*/ 19 h 206"/>
                  <a:gd name="T26" fmla="*/ 0 w 48"/>
                  <a:gd name="T27" fmla="*/ 36 h 206"/>
                  <a:gd name="T28" fmla="*/ 0 w 48"/>
                  <a:gd name="T29" fmla="*/ 53 h 206"/>
                  <a:gd name="T30" fmla="*/ 0 w 48"/>
                  <a:gd name="T31" fmla="*/ 71 h 206"/>
                  <a:gd name="T32" fmla="*/ 0 w 48"/>
                  <a:gd name="T33" fmla="*/ 82 h 206"/>
                  <a:gd name="T34" fmla="*/ 0 w 48"/>
                  <a:gd name="T35" fmla="*/ 93 h 206"/>
                  <a:gd name="T36" fmla="*/ 0 w 48"/>
                  <a:gd name="T37" fmla="*/ 111 h 206"/>
                  <a:gd name="T38" fmla="*/ 0 w 48"/>
                  <a:gd name="T39" fmla="*/ 200 h 206"/>
                  <a:gd name="T40" fmla="*/ 45 w 48"/>
                  <a:gd name="T41" fmla="*/ 77 h 206"/>
                  <a:gd name="T42" fmla="*/ 34 w 48"/>
                  <a:gd name="T43" fmla="*/ 76 h 206"/>
                  <a:gd name="T44" fmla="*/ 45 w 48"/>
                  <a:gd name="T45" fmla="*/ 77 h 206"/>
                  <a:gd name="T46" fmla="*/ 29 w 48"/>
                  <a:gd name="T47" fmla="*/ 76 h 206"/>
                  <a:gd name="T48" fmla="*/ 45 w 48"/>
                  <a:gd name="T49" fmla="*/ 48 h 206"/>
                  <a:gd name="T50" fmla="*/ 3 w 48"/>
                  <a:gd name="T51" fmla="*/ 6 h 206"/>
                  <a:gd name="T52" fmla="*/ 15 w 48"/>
                  <a:gd name="T53" fmla="*/ 3 h 206"/>
                  <a:gd name="T54" fmla="*/ 3 w 48"/>
                  <a:gd name="T55" fmla="*/ 6 h 206"/>
                  <a:gd name="T56" fmla="*/ 21 w 48"/>
                  <a:gd name="T57" fmla="*/ 3 h 206"/>
                  <a:gd name="T58" fmla="*/ 3 w 48"/>
                  <a:gd name="T59" fmla="*/ 33 h 206"/>
                  <a:gd name="T60" fmla="*/ 3 w 48"/>
                  <a:gd name="T61" fmla="*/ 38 h 206"/>
                  <a:gd name="T62" fmla="*/ 43 w 48"/>
                  <a:gd name="T63" fmla="*/ 3 h 206"/>
                  <a:gd name="T64" fmla="*/ 45 w 48"/>
                  <a:gd name="T65" fmla="*/ 8 h 206"/>
                  <a:gd name="T66" fmla="*/ 3 w 48"/>
                  <a:gd name="T67" fmla="*/ 38 h 206"/>
                  <a:gd name="T68" fmla="*/ 45 w 48"/>
                  <a:gd name="T69" fmla="*/ 14 h 206"/>
                  <a:gd name="T70" fmla="*/ 3 w 48"/>
                  <a:gd name="T71" fmla="*/ 67 h 206"/>
                  <a:gd name="T72" fmla="*/ 45 w 48"/>
                  <a:gd name="T73" fmla="*/ 31 h 206"/>
                  <a:gd name="T74" fmla="*/ 11 w 48"/>
                  <a:gd name="T75" fmla="*/ 76 h 206"/>
                  <a:gd name="T76" fmla="*/ 3 w 48"/>
                  <a:gd name="T77" fmla="*/ 77 h 206"/>
                  <a:gd name="T78" fmla="*/ 45 w 48"/>
                  <a:gd name="T79" fmla="*/ 3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" h="206">
                    <a:moveTo>
                      <a:pt x="5" y="206"/>
                    </a:moveTo>
                    <a:cubicBezTo>
                      <a:pt x="43" y="206"/>
                      <a:pt x="43" y="206"/>
                      <a:pt x="43" y="206"/>
                    </a:cubicBezTo>
                    <a:cubicBezTo>
                      <a:pt x="46" y="206"/>
                      <a:pt x="48" y="203"/>
                      <a:pt x="48" y="200"/>
                    </a:cubicBezTo>
                    <a:cubicBezTo>
                      <a:pt x="48" y="124"/>
                      <a:pt x="48" y="124"/>
                      <a:pt x="48" y="124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8" y="82"/>
                      <a:pt x="48" y="82"/>
                      <a:pt x="48" y="82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3"/>
                      <a:pt x="46" y="0"/>
                      <a:pt x="4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3"/>
                      <a:pt x="2" y="206"/>
                      <a:pt x="5" y="206"/>
                    </a:cubicBezTo>
                    <a:close/>
                    <a:moveTo>
                      <a:pt x="45" y="77"/>
                    </a:moveTo>
                    <a:cubicBezTo>
                      <a:pt x="44" y="76"/>
                      <a:pt x="43" y="76"/>
                      <a:pt x="43" y="76"/>
                    </a:cubicBezTo>
                    <a:cubicBezTo>
                      <a:pt x="34" y="76"/>
                      <a:pt x="34" y="76"/>
                      <a:pt x="34" y="76"/>
                    </a:cubicBezTo>
                    <a:cubicBezTo>
                      <a:pt x="45" y="65"/>
                      <a:pt x="45" y="65"/>
                      <a:pt x="45" y="65"/>
                    </a:cubicBezTo>
                    <a:lnTo>
                      <a:pt x="45" y="77"/>
                    </a:lnTo>
                    <a:close/>
                    <a:moveTo>
                      <a:pt x="45" y="60"/>
                    </a:moveTo>
                    <a:cubicBezTo>
                      <a:pt x="29" y="76"/>
                      <a:pt x="29" y="76"/>
                      <a:pt x="29" y="76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45" y="48"/>
                      <a:pt x="45" y="48"/>
                      <a:pt x="45" y="48"/>
                    </a:cubicBezTo>
                    <a:lnTo>
                      <a:pt x="45" y="60"/>
                    </a:lnTo>
                    <a:close/>
                    <a:moveTo>
                      <a:pt x="3" y="6"/>
                    </a:moveTo>
                    <a:cubicBezTo>
                      <a:pt x="3" y="4"/>
                      <a:pt x="4" y="3"/>
                      <a:pt x="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3" y="15"/>
                      <a:pt x="3" y="15"/>
                      <a:pt x="3" y="15"/>
                    </a:cubicBezTo>
                    <a:lnTo>
                      <a:pt x="3" y="6"/>
                    </a:lnTo>
                    <a:close/>
                    <a:moveTo>
                      <a:pt x="3" y="21"/>
                    </a:moveTo>
                    <a:cubicBezTo>
                      <a:pt x="21" y="3"/>
                      <a:pt x="21" y="3"/>
                      <a:pt x="2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" y="33"/>
                      <a:pt x="3" y="33"/>
                      <a:pt x="3" y="33"/>
                    </a:cubicBezTo>
                    <a:lnTo>
                      <a:pt x="3" y="21"/>
                    </a:lnTo>
                    <a:close/>
                    <a:moveTo>
                      <a:pt x="3" y="38"/>
                    </a:moveTo>
                    <a:cubicBezTo>
                      <a:pt x="38" y="3"/>
                      <a:pt x="38" y="3"/>
                      <a:pt x="38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4" y="3"/>
                      <a:pt x="45" y="4"/>
                      <a:pt x="45" y="6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3" y="50"/>
                      <a:pt x="3" y="50"/>
                      <a:pt x="3" y="50"/>
                    </a:cubicBezTo>
                    <a:lnTo>
                      <a:pt x="3" y="38"/>
                    </a:lnTo>
                    <a:close/>
                    <a:moveTo>
                      <a:pt x="3" y="55"/>
                    </a:moveTo>
                    <a:cubicBezTo>
                      <a:pt x="45" y="14"/>
                      <a:pt x="45" y="14"/>
                      <a:pt x="45" y="14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3" y="67"/>
                      <a:pt x="3" y="67"/>
                      <a:pt x="3" y="67"/>
                    </a:cubicBezTo>
                    <a:lnTo>
                      <a:pt x="3" y="55"/>
                    </a:lnTo>
                    <a:close/>
                    <a:moveTo>
                      <a:pt x="45" y="31"/>
                    </a:moveTo>
                    <a:cubicBezTo>
                      <a:pt x="45" y="43"/>
                      <a:pt x="45" y="43"/>
                      <a:pt x="45" y="43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76"/>
                      <a:pt x="4" y="76"/>
                      <a:pt x="3" y="77"/>
                    </a:cubicBezTo>
                    <a:cubicBezTo>
                      <a:pt x="3" y="73"/>
                      <a:pt x="3" y="73"/>
                      <a:pt x="3" y="73"/>
                    </a:cubicBezTo>
                    <a:lnTo>
                      <a:pt x="45" y="31"/>
                    </a:lnTo>
                    <a:close/>
                  </a:path>
                </a:pathLst>
              </a:custGeom>
              <a:solidFill>
                <a:srgbClr val="00B3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19"/>
              <p:cNvSpPr>
                <a:spLocks noEditPoints="1"/>
              </p:cNvSpPr>
              <p:nvPr/>
            </p:nvSpPr>
            <p:spPr bwMode="auto">
              <a:xfrm>
                <a:off x="9633756" y="1036814"/>
                <a:ext cx="125777" cy="431545"/>
              </a:xfrm>
              <a:custGeom>
                <a:avLst/>
                <a:gdLst>
                  <a:gd name="T0" fmla="*/ 43 w 49"/>
                  <a:gd name="T1" fmla="*/ 168 h 168"/>
                  <a:gd name="T2" fmla="*/ 49 w 49"/>
                  <a:gd name="T3" fmla="*/ 124 h 168"/>
                  <a:gd name="T4" fmla="*/ 49 w 49"/>
                  <a:gd name="T5" fmla="*/ 82 h 168"/>
                  <a:gd name="T6" fmla="*/ 49 w 49"/>
                  <a:gd name="T7" fmla="*/ 68 h 168"/>
                  <a:gd name="T8" fmla="*/ 49 w 49"/>
                  <a:gd name="T9" fmla="*/ 51 h 168"/>
                  <a:gd name="T10" fmla="*/ 49 w 49"/>
                  <a:gd name="T11" fmla="*/ 34 h 168"/>
                  <a:gd name="T12" fmla="*/ 49 w 49"/>
                  <a:gd name="T13" fmla="*/ 16 h 168"/>
                  <a:gd name="T14" fmla="*/ 49 w 49"/>
                  <a:gd name="T15" fmla="*/ 6 h 168"/>
                  <a:gd name="T16" fmla="*/ 47 w 49"/>
                  <a:gd name="T17" fmla="*/ 1 h 168"/>
                  <a:gd name="T18" fmla="*/ 45 w 49"/>
                  <a:gd name="T19" fmla="*/ 0 h 168"/>
                  <a:gd name="T20" fmla="*/ 43 w 49"/>
                  <a:gd name="T21" fmla="*/ 0 h 168"/>
                  <a:gd name="T22" fmla="*/ 31 w 49"/>
                  <a:gd name="T23" fmla="*/ 0 h 168"/>
                  <a:gd name="T24" fmla="*/ 14 w 49"/>
                  <a:gd name="T25" fmla="*/ 0 h 168"/>
                  <a:gd name="T26" fmla="*/ 6 w 49"/>
                  <a:gd name="T27" fmla="*/ 0 h 168"/>
                  <a:gd name="T28" fmla="*/ 0 w 49"/>
                  <a:gd name="T29" fmla="*/ 8 h 168"/>
                  <a:gd name="T30" fmla="*/ 0 w 49"/>
                  <a:gd name="T31" fmla="*/ 13 h 168"/>
                  <a:gd name="T32" fmla="*/ 0 w 49"/>
                  <a:gd name="T33" fmla="*/ 25 h 168"/>
                  <a:gd name="T34" fmla="*/ 0 w 49"/>
                  <a:gd name="T35" fmla="*/ 31 h 168"/>
                  <a:gd name="T36" fmla="*/ 0 w 49"/>
                  <a:gd name="T37" fmla="*/ 42 h 168"/>
                  <a:gd name="T38" fmla="*/ 0 w 49"/>
                  <a:gd name="T39" fmla="*/ 48 h 168"/>
                  <a:gd name="T40" fmla="*/ 0 w 49"/>
                  <a:gd name="T41" fmla="*/ 59 h 168"/>
                  <a:gd name="T42" fmla="*/ 0 w 49"/>
                  <a:gd name="T43" fmla="*/ 65 h 168"/>
                  <a:gd name="T44" fmla="*/ 0 w 49"/>
                  <a:gd name="T45" fmla="*/ 77 h 168"/>
                  <a:gd name="T46" fmla="*/ 0 w 49"/>
                  <a:gd name="T47" fmla="*/ 82 h 168"/>
                  <a:gd name="T48" fmla="*/ 0 w 49"/>
                  <a:gd name="T49" fmla="*/ 162 h 168"/>
                  <a:gd name="T50" fmla="*/ 46 w 49"/>
                  <a:gd name="T51" fmla="*/ 76 h 168"/>
                  <a:gd name="T52" fmla="*/ 41 w 49"/>
                  <a:gd name="T53" fmla="*/ 76 h 168"/>
                  <a:gd name="T54" fmla="*/ 46 w 49"/>
                  <a:gd name="T55" fmla="*/ 76 h 168"/>
                  <a:gd name="T56" fmla="*/ 36 w 49"/>
                  <a:gd name="T57" fmla="*/ 76 h 168"/>
                  <a:gd name="T58" fmla="*/ 46 w 49"/>
                  <a:gd name="T59" fmla="*/ 54 h 168"/>
                  <a:gd name="T60" fmla="*/ 46 w 49"/>
                  <a:gd name="T61" fmla="*/ 49 h 168"/>
                  <a:gd name="T62" fmla="*/ 7 w 49"/>
                  <a:gd name="T63" fmla="*/ 76 h 168"/>
                  <a:gd name="T64" fmla="*/ 46 w 49"/>
                  <a:gd name="T65" fmla="*/ 49 h 168"/>
                  <a:gd name="T66" fmla="*/ 10 w 49"/>
                  <a:gd name="T67" fmla="*/ 3 h 168"/>
                  <a:gd name="T68" fmla="*/ 4 w 49"/>
                  <a:gd name="T69" fmla="*/ 22 h 168"/>
                  <a:gd name="T70" fmla="*/ 4 w 49"/>
                  <a:gd name="T71" fmla="*/ 27 h 168"/>
                  <a:gd name="T72" fmla="*/ 39 w 49"/>
                  <a:gd name="T73" fmla="*/ 3 h 168"/>
                  <a:gd name="T74" fmla="*/ 4 w 49"/>
                  <a:gd name="T75" fmla="*/ 27 h 168"/>
                  <a:gd name="T76" fmla="*/ 45 w 49"/>
                  <a:gd name="T77" fmla="*/ 4 h 168"/>
                  <a:gd name="T78" fmla="*/ 46 w 49"/>
                  <a:gd name="T79" fmla="*/ 14 h 168"/>
                  <a:gd name="T80" fmla="*/ 4 w 49"/>
                  <a:gd name="T81" fmla="*/ 44 h 168"/>
                  <a:gd name="T82" fmla="*/ 46 w 49"/>
                  <a:gd name="T83" fmla="*/ 20 h 168"/>
                  <a:gd name="T84" fmla="*/ 4 w 49"/>
                  <a:gd name="T85" fmla="*/ 7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168">
                    <a:moveTo>
                      <a:pt x="6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9" y="165"/>
                      <a:pt x="49" y="162"/>
                    </a:cubicBezTo>
                    <a:cubicBezTo>
                      <a:pt x="49" y="124"/>
                      <a:pt x="49" y="124"/>
                      <a:pt x="49" y="124"/>
                    </a:cubicBezTo>
                    <a:cubicBezTo>
                      <a:pt x="49" y="82"/>
                      <a:pt x="49" y="82"/>
                      <a:pt x="49" y="82"/>
                    </a:cubicBezTo>
                    <a:cubicBezTo>
                      <a:pt x="49" y="82"/>
                      <a:pt x="49" y="82"/>
                      <a:pt x="49" y="82"/>
                    </a:cubicBezTo>
                    <a:cubicBezTo>
                      <a:pt x="49" y="80"/>
                      <a:pt x="49" y="80"/>
                      <a:pt x="49" y="80"/>
                    </a:cubicBezTo>
                    <a:cubicBezTo>
                      <a:pt x="49" y="68"/>
                      <a:pt x="49" y="68"/>
                      <a:pt x="49" y="68"/>
                    </a:cubicBezTo>
                    <a:cubicBezTo>
                      <a:pt x="49" y="63"/>
                      <a:pt x="49" y="63"/>
                      <a:pt x="49" y="63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9" y="4"/>
                      <a:pt x="48" y="2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6" y="1"/>
                      <a:pt x="46" y="1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3" y="168"/>
                      <a:pt x="6" y="168"/>
                    </a:cubicBezTo>
                    <a:close/>
                    <a:moveTo>
                      <a:pt x="46" y="76"/>
                    </a:moveTo>
                    <a:cubicBezTo>
                      <a:pt x="45" y="76"/>
                      <a:pt x="44" y="76"/>
                      <a:pt x="43" y="76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46" y="72"/>
                      <a:pt x="46" y="72"/>
                      <a:pt x="46" y="72"/>
                    </a:cubicBezTo>
                    <a:lnTo>
                      <a:pt x="46" y="76"/>
                    </a:lnTo>
                    <a:close/>
                    <a:moveTo>
                      <a:pt x="46" y="66"/>
                    </a:moveTo>
                    <a:cubicBezTo>
                      <a:pt x="36" y="76"/>
                      <a:pt x="36" y="76"/>
                      <a:pt x="36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46" y="54"/>
                      <a:pt x="46" y="54"/>
                      <a:pt x="46" y="54"/>
                    </a:cubicBezTo>
                    <a:lnTo>
                      <a:pt x="46" y="66"/>
                    </a:lnTo>
                    <a:close/>
                    <a:moveTo>
                      <a:pt x="46" y="49"/>
                    </a:moveTo>
                    <a:cubicBezTo>
                      <a:pt x="18" y="76"/>
                      <a:pt x="18" y="76"/>
                      <a:pt x="18" y="76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46" y="37"/>
                      <a:pt x="46" y="37"/>
                      <a:pt x="46" y="37"/>
                    </a:cubicBezTo>
                    <a:lnTo>
                      <a:pt x="46" y="49"/>
                    </a:lnTo>
                    <a:close/>
                    <a:moveTo>
                      <a:pt x="4" y="10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4" y="22"/>
                      <a:pt x="4" y="22"/>
                      <a:pt x="4" y="22"/>
                    </a:cubicBezTo>
                    <a:lnTo>
                      <a:pt x="4" y="10"/>
                    </a:lnTo>
                    <a:close/>
                    <a:moveTo>
                      <a:pt x="4" y="27"/>
                    </a:moveTo>
                    <a:cubicBezTo>
                      <a:pt x="28" y="3"/>
                      <a:pt x="28" y="3"/>
                      <a:pt x="28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" y="39"/>
                      <a:pt x="4" y="39"/>
                      <a:pt x="4" y="39"/>
                    </a:cubicBezTo>
                    <a:lnTo>
                      <a:pt x="4" y="27"/>
                    </a:lnTo>
                    <a:close/>
                    <a:moveTo>
                      <a:pt x="4" y="4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6" y="5"/>
                      <a:pt x="46" y="6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" y="56"/>
                      <a:pt x="4" y="56"/>
                      <a:pt x="4" y="56"/>
                    </a:cubicBezTo>
                    <a:lnTo>
                      <a:pt x="4" y="44"/>
                    </a:lnTo>
                    <a:close/>
                    <a:moveTo>
                      <a:pt x="4" y="62"/>
                    </a:moveTo>
                    <a:cubicBezTo>
                      <a:pt x="46" y="20"/>
                      <a:pt x="46" y="20"/>
                      <a:pt x="46" y="20"/>
                    </a:cubicBezTo>
                    <a:cubicBezTo>
                      <a:pt x="46" y="31"/>
                      <a:pt x="46" y="31"/>
                      <a:pt x="46" y="31"/>
                    </a:cubicBezTo>
                    <a:cubicBezTo>
                      <a:pt x="4" y="73"/>
                      <a:pt x="4" y="73"/>
                      <a:pt x="4" y="73"/>
                    </a:cubicBezTo>
                    <a:lnTo>
                      <a:pt x="4" y="62"/>
                    </a:lnTo>
                    <a:close/>
                  </a:path>
                </a:pathLst>
              </a:custGeom>
              <a:solidFill>
                <a:srgbClr val="00B3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Freeform 120"/>
              <p:cNvSpPr>
                <a:spLocks noEditPoints="1"/>
              </p:cNvSpPr>
              <p:nvPr/>
            </p:nvSpPr>
            <p:spPr bwMode="auto">
              <a:xfrm>
                <a:off x="9831095" y="826463"/>
                <a:ext cx="125777" cy="641896"/>
              </a:xfrm>
              <a:custGeom>
                <a:avLst/>
                <a:gdLst>
                  <a:gd name="T0" fmla="*/ 0 w 49"/>
                  <a:gd name="T1" fmla="*/ 140 h 250"/>
                  <a:gd name="T2" fmla="*/ 0 w 49"/>
                  <a:gd name="T3" fmla="*/ 157 h 250"/>
                  <a:gd name="T4" fmla="*/ 6 w 49"/>
                  <a:gd name="T5" fmla="*/ 250 h 250"/>
                  <a:gd name="T6" fmla="*/ 49 w 49"/>
                  <a:gd name="T7" fmla="*/ 244 h 250"/>
                  <a:gd name="T8" fmla="*/ 49 w 49"/>
                  <a:gd name="T9" fmla="*/ 154 h 250"/>
                  <a:gd name="T10" fmla="*/ 49 w 49"/>
                  <a:gd name="T11" fmla="*/ 137 h 250"/>
                  <a:gd name="T12" fmla="*/ 49 w 49"/>
                  <a:gd name="T13" fmla="*/ 120 h 250"/>
                  <a:gd name="T14" fmla="*/ 49 w 49"/>
                  <a:gd name="T15" fmla="*/ 103 h 250"/>
                  <a:gd name="T16" fmla="*/ 49 w 49"/>
                  <a:gd name="T17" fmla="*/ 85 h 250"/>
                  <a:gd name="T18" fmla="*/ 49 w 49"/>
                  <a:gd name="T19" fmla="*/ 81 h 250"/>
                  <a:gd name="T20" fmla="*/ 49 w 49"/>
                  <a:gd name="T21" fmla="*/ 74 h 250"/>
                  <a:gd name="T22" fmla="*/ 49 w 49"/>
                  <a:gd name="T23" fmla="*/ 68 h 250"/>
                  <a:gd name="T24" fmla="*/ 49 w 49"/>
                  <a:gd name="T25" fmla="*/ 56 h 250"/>
                  <a:gd name="T26" fmla="*/ 49 w 49"/>
                  <a:gd name="T27" fmla="*/ 51 h 250"/>
                  <a:gd name="T28" fmla="*/ 49 w 49"/>
                  <a:gd name="T29" fmla="*/ 39 h 250"/>
                  <a:gd name="T30" fmla="*/ 49 w 49"/>
                  <a:gd name="T31" fmla="*/ 33 h 250"/>
                  <a:gd name="T32" fmla="*/ 49 w 49"/>
                  <a:gd name="T33" fmla="*/ 22 h 250"/>
                  <a:gd name="T34" fmla="*/ 49 w 49"/>
                  <a:gd name="T35" fmla="*/ 16 h 250"/>
                  <a:gd name="T36" fmla="*/ 49 w 49"/>
                  <a:gd name="T37" fmla="*/ 5 h 250"/>
                  <a:gd name="T38" fmla="*/ 48 w 49"/>
                  <a:gd name="T39" fmla="*/ 4 h 250"/>
                  <a:gd name="T40" fmla="*/ 47 w 49"/>
                  <a:gd name="T41" fmla="*/ 1 h 250"/>
                  <a:gd name="T42" fmla="*/ 43 w 49"/>
                  <a:gd name="T43" fmla="*/ 0 h 250"/>
                  <a:gd name="T44" fmla="*/ 36 w 49"/>
                  <a:gd name="T45" fmla="*/ 0 h 250"/>
                  <a:gd name="T46" fmla="*/ 30 w 49"/>
                  <a:gd name="T47" fmla="*/ 0 h 250"/>
                  <a:gd name="T48" fmla="*/ 19 w 49"/>
                  <a:gd name="T49" fmla="*/ 0 h 250"/>
                  <a:gd name="T50" fmla="*/ 13 w 49"/>
                  <a:gd name="T51" fmla="*/ 0 h 250"/>
                  <a:gd name="T52" fmla="*/ 0 w 49"/>
                  <a:gd name="T53" fmla="*/ 6 h 250"/>
                  <a:gd name="T54" fmla="*/ 0 w 49"/>
                  <a:gd name="T55" fmla="*/ 124 h 250"/>
                  <a:gd name="T56" fmla="*/ 45 w 49"/>
                  <a:gd name="T57" fmla="*/ 71 h 250"/>
                  <a:gd name="T58" fmla="*/ 29 w 49"/>
                  <a:gd name="T59" fmla="*/ 76 h 250"/>
                  <a:gd name="T60" fmla="*/ 45 w 49"/>
                  <a:gd name="T61" fmla="*/ 71 h 250"/>
                  <a:gd name="T62" fmla="*/ 24 w 49"/>
                  <a:gd name="T63" fmla="*/ 76 h 250"/>
                  <a:gd name="T64" fmla="*/ 45 w 49"/>
                  <a:gd name="T65" fmla="*/ 43 h 250"/>
                  <a:gd name="T66" fmla="*/ 45 w 49"/>
                  <a:gd name="T67" fmla="*/ 37 h 250"/>
                  <a:gd name="T68" fmla="*/ 6 w 49"/>
                  <a:gd name="T69" fmla="*/ 76 h 250"/>
                  <a:gd name="T70" fmla="*/ 3 w 49"/>
                  <a:gd name="T71" fmla="*/ 67 h 250"/>
                  <a:gd name="T72" fmla="*/ 45 w 49"/>
                  <a:gd name="T73" fmla="*/ 37 h 250"/>
                  <a:gd name="T74" fmla="*/ 3 w 49"/>
                  <a:gd name="T75" fmla="*/ 61 h 250"/>
                  <a:gd name="T76" fmla="*/ 45 w 49"/>
                  <a:gd name="T77" fmla="*/ 8 h 250"/>
                  <a:gd name="T78" fmla="*/ 43 w 49"/>
                  <a:gd name="T79" fmla="*/ 3 h 250"/>
                  <a:gd name="T80" fmla="*/ 3 w 49"/>
                  <a:gd name="T81" fmla="*/ 44 h 250"/>
                  <a:gd name="T82" fmla="*/ 33 w 49"/>
                  <a:gd name="T83" fmla="*/ 3 h 250"/>
                  <a:gd name="T84" fmla="*/ 27 w 49"/>
                  <a:gd name="T85" fmla="*/ 3 h 250"/>
                  <a:gd name="T86" fmla="*/ 3 w 49"/>
                  <a:gd name="T87" fmla="*/ 15 h 250"/>
                  <a:gd name="T88" fmla="*/ 27 w 49"/>
                  <a:gd name="T89" fmla="*/ 3 h 250"/>
                  <a:gd name="T90" fmla="*/ 10 w 49"/>
                  <a:gd name="T91" fmla="*/ 3 h 250"/>
                  <a:gd name="T92" fmla="*/ 3 w 49"/>
                  <a:gd name="T93" fmla="*/ 6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9" h="250">
                    <a:moveTo>
                      <a:pt x="0" y="134"/>
                    </a:move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0" y="247"/>
                      <a:pt x="3" y="250"/>
                      <a:pt x="6" y="250"/>
                    </a:cubicBezTo>
                    <a:cubicBezTo>
                      <a:pt x="43" y="250"/>
                      <a:pt x="43" y="250"/>
                      <a:pt x="43" y="250"/>
                    </a:cubicBezTo>
                    <a:cubicBezTo>
                      <a:pt x="46" y="250"/>
                      <a:pt x="49" y="247"/>
                      <a:pt x="49" y="244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43"/>
                      <a:pt x="49" y="143"/>
                      <a:pt x="49" y="143"/>
                    </a:cubicBezTo>
                    <a:cubicBezTo>
                      <a:pt x="49" y="137"/>
                      <a:pt x="49" y="137"/>
                      <a:pt x="49" y="137"/>
                    </a:cubicBezTo>
                    <a:cubicBezTo>
                      <a:pt x="49" y="125"/>
                      <a:pt x="49" y="125"/>
                      <a:pt x="49" y="125"/>
                    </a:cubicBezTo>
                    <a:cubicBezTo>
                      <a:pt x="49" y="120"/>
                      <a:pt x="49" y="120"/>
                      <a:pt x="49" y="120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49" y="103"/>
                      <a:pt x="49" y="103"/>
                      <a:pt x="49" y="103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49" y="81"/>
                      <a:pt x="49" y="81"/>
                      <a:pt x="49" y="81"/>
                    </a:cubicBezTo>
                    <a:cubicBezTo>
                      <a:pt x="49" y="81"/>
                      <a:pt x="49" y="81"/>
                      <a:pt x="49" y="81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9" y="68"/>
                      <a:pt x="49" y="68"/>
                      <a:pt x="49" y="68"/>
                    </a:cubicBezTo>
                    <a:cubicBezTo>
                      <a:pt x="49" y="68"/>
                      <a:pt x="49" y="68"/>
                      <a:pt x="49" y="68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4"/>
                      <a:pt x="48" y="4"/>
                      <a:pt x="48" y="4"/>
                    </a:cubicBezTo>
                    <a:cubicBezTo>
                      <a:pt x="48" y="4"/>
                      <a:pt x="48" y="3"/>
                      <a:pt x="48" y="3"/>
                    </a:cubicBezTo>
                    <a:cubicBezTo>
                      <a:pt x="48" y="3"/>
                      <a:pt x="47" y="2"/>
                      <a:pt x="47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0"/>
                      <a:pt x="44" y="0"/>
                      <a:pt x="4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4"/>
                      <a:pt x="0" y="124"/>
                      <a:pt x="0" y="124"/>
                    </a:cubicBezTo>
                    <a:lnTo>
                      <a:pt x="0" y="134"/>
                    </a:lnTo>
                    <a:close/>
                    <a:moveTo>
                      <a:pt x="45" y="71"/>
                    </a:moveTo>
                    <a:cubicBezTo>
                      <a:pt x="41" y="76"/>
                      <a:pt x="41" y="76"/>
                      <a:pt x="41" y="76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45" y="60"/>
                      <a:pt x="45" y="60"/>
                      <a:pt x="45" y="60"/>
                    </a:cubicBezTo>
                    <a:lnTo>
                      <a:pt x="45" y="71"/>
                    </a:lnTo>
                    <a:close/>
                    <a:moveTo>
                      <a:pt x="45" y="54"/>
                    </a:moveTo>
                    <a:cubicBezTo>
                      <a:pt x="24" y="76"/>
                      <a:pt x="24" y="76"/>
                      <a:pt x="24" y="76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45" y="43"/>
                      <a:pt x="45" y="43"/>
                      <a:pt x="45" y="43"/>
                    </a:cubicBezTo>
                    <a:lnTo>
                      <a:pt x="45" y="54"/>
                    </a:lnTo>
                    <a:close/>
                    <a:moveTo>
                      <a:pt x="45" y="37"/>
                    </a:moveTo>
                    <a:cubicBezTo>
                      <a:pt x="6" y="76"/>
                      <a:pt x="6" y="76"/>
                      <a:pt x="6" y="76"/>
                    </a:cubicBezTo>
                    <a:cubicBezTo>
                      <a:pt x="6" y="76"/>
                      <a:pt x="6" y="76"/>
                      <a:pt x="6" y="76"/>
                    </a:cubicBezTo>
                    <a:cubicBezTo>
                      <a:pt x="5" y="76"/>
                      <a:pt x="4" y="76"/>
                      <a:pt x="3" y="76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45" y="25"/>
                      <a:pt x="45" y="25"/>
                      <a:pt x="45" y="25"/>
                    </a:cubicBezTo>
                    <a:lnTo>
                      <a:pt x="45" y="37"/>
                    </a:lnTo>
                    <a:close/>
                    <a:moveTo>
                      <a:pt x="45" y="20"/>
                    </a:moveTo>
                    <a:cubicBezTo>
                      <a:pt x="3" y="61"/>
                      <a:pt x="3" y="61"/>
                      <a:pt x="3" y="61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45" y="8"/>
                      <a:pt x="45" y="8"/>
                      <a:pt x="45" y="8"/>
                    </a:cubicBezTo>
                    <a:lnTo>
                      <a:pt x="45" y="20"/>
                    </a:lnTo>
                    <a:close/>
                    <a:moveTo>
                      <a:pt x="43" y="3"/>
                    </a:moveTo>
                    <a:cubicBezTo>
                      <a:pt x="43" y="3"/>
                      <a:pt x="44" y="3"/>
                      <a:pt x="44" y="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3" y="3"/>
                      <a:pt x="33" y="3"/>
                      <a:pt x="33" y="3"/>
                    </a:cubicBezTo>
                    <a:lnTo>
                      <a:pt x="43" y="3"/>
                    </a:lnTo>
                    <a:close/>
                    <a:moveTo>
                      <a:pt x="27" y="3"/>
                    </a:moveTo>
                    <a:cubicBezTo>
                      <a:pt x="3" y="27"/>
                      <a:pt x="3" y="27"/>
                      <a:pt x="3" y="27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5" y="3"/>
                      <a:pt x="15" y="3"/>
                      <a:pt x="15" y="3"/>
                    </a:cubicBezTo>
                    <a:lnTo>
                      <a:pt x="27" y="3"/>
                    </a:lnTo>
                    <a:close/>
                    <a:moveTo>
                      <a:pt x="6" y="3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4"/>
                      <a:pt x="4" y="3"/>
                      <a:pt x="6" y="3"/>
                    </a:cubicBezTo>
                    <a:close/>
                  </a:path>
                </a:pathLst>
              </a:custGeom>
              <a:solidFill>
                <a:srgbClr val="00B3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21"/>
              <p:cNvSpPr>
                <a:spLocks noEditPoints="1"/>
              </p:cNvSpPr>
              <p:nvPr/>
            </p:nvSpPr>
            <p:spPr bwMode="auto">
              <a:xfrm>
                <a:off x="10028435" y="924048"/>
                <a:ext cx="123608" cy="544310"/>
              </a:xfrm>
              <a:custGeom>
                <a:avLst/>
                <a:gdLst>
                  <a:gd name="T0" fmla="*/ 43 w 48"/>
                  <a:gd name="T1" fmla="*/ 212 h 212"/>
                  <a:gd name="T2" fmla="*/ 48 w 48"/>
                  <a:gd name="T3" fmla="*/ 81 h 212"/>
                  <a:gd name="T4" fmla="*/ 48 w 48"/>
                  <a:gd name="T5" fmla="*/ 80 h 212"/>
                  <a:gd name="T6" fmla="*/ 48 w 48"/>
                  <a:gd name="T7" fmla="*/ 74 h 212"/>
                  <a:gd name="T8" fmla="*/ 48 w 48"/>
                  <a:gd name="T9" fmla="*/ 63 h 212"/>
                  <a:gd name="T10" fmla="*/ 48 w 48"/>
                  <a:gd name="T11" fmla="*/ 57 h 212"/>
                  <a:gd name="T12" fmla="*/ 48 w 48"/>
                  <a:gd name="T13" fmla="*/ 45 h 212"/>
                  <a:gd name="T14" fmla="*/ 48 w 48"/>
                  <a:gd name="T15" fmla="*/ 40 h 212"/>
                  <a:gd name="T16" fmla="*/ 48 w 48"/>
                  <a:gd name="T17" fmla="*/ 28 h 212"/>
                  <a:gd name="T18" fmla="*/ 48 w 48"/>
                  <a:gd name="T19" fmla="*/ 22 h 212"/>
                  <a:gd name="T20" fmla="*/ 48 w 48"/>
                  <a:gd name="T21" fmla="*/ 11 h 212"/>
                  <a:gd name="T22" fmla="*/ 48 w 48"/>
                  <a:gd name="T23" fmla="*/ 5 h 212"/>
                  <a:gd name="T24" fmla="*/ 48 w 48"/>
                  <a:gd name="T25" fmla="*/ 5 h 212"/>
                  <a:gd name="T26" fmla="*/ 42 w 48"/>
                  <a:gd name="T27" fmla="*/ 0 h 212"/>
                  <a:gd name="T28" fmla="*/ 37 w 48"/>
                  <a:gd name="T29" fmla="*/ 0 h 212"/>
                  <a:gd name="T30" fmla="*/ 25 w 48"/>
                  <a:gd name="T31" fmla="*/ 0 h 212"/>
                  <a:gd name="T32" fmla="*/ 19 w 48"/>
                  <a:gd name="T33" fmla="*/ 0 h 212"/>
                  <a:gd name="T34" fmla="*/ 8 w 48"/>
                  <a:gd name="T35" fmla="*/ 0 h 212"/>
                  <a:gd name="T36" fmla="*/ 5 w 48"/>
                  <a:gd name="T37" fmla="*/ 0 h 212"/>
                  <a:gd name="T38" fmla="*/ 0 w 48"/>
                  <a:gd name="T39" fmla="*/ 5 h 212"/>
                  <a:gd name="T40" fmla="*/ 0 w 48"/>
                  <a:gd name="T41" fmla="*/ 19 h 212"/>
                  <a:gd name="T42" fmla="*/ 0 w 48"/>
                  <a:gd name="T43" fmla="*/ 37 h 212"/>
                  <a:gd name="T44" fmla="*/ 0 w 48"/>
                  <a:gd name="T45" fmla="*/ 54 h 212"/>
                  <a:gd name="T46" fmla="*/ 0 w 48"/>
                  <a:gd name="T47" fmla="*/ 71 h 212"/>
                  <a:gd name="T48" fmla="*/ 0 w 48"/>
                  <a:gd name="T49" fmla="*/ 81 h 212"/>
                  <a:gd name="T50" fmla="*/ 0 w 48"/>
                  <a:gd name="T51" fmla="*/ 94 h 212"/>
                  <a:gd name="T52" fmla="*/ 0 w 48"/>
                  <a:gd name="T53" fmla="*/ 111 h 212"/>
                  <a:gd name="T54" fmla="*/ 0 w 48"/>
                  <a:gd name="T55" fmla="*/ 124 h 212"/>
                  <a:gd name="T56" fmla="*/ 0 w 48"/>
                  <a:gd name="T57" fmla="*/ 206 h 212"/>
                  <a:gd name="T58" fmla="*/ 45 w 48"/>
                  <a:gd name="T59" fmla="*/ 76 h 212"/>
                  <a:gd name="T60" fmla="*/ 35 w 48"/>
                  <a:gd name="T61" fmla="*/ 76 h 212"/>
                  <a:gd name="T62" fmla="*/ 45 w 48"/>
                  <a:gd name="T63" fmla="*/ 76 h 212"/>
                  <a:gd name="T64" fmla="*/ 30 w 48"/>
                  <a:gd name="T65" fmla="*/ 76 h 212"/>
                  <a:gd name="T66" fmla="*/ 45 w 48"/>
                  <a:gd name="T67" fmla="*/ 49 h 212"/>
                  <a:gd name="T68" fmla="*/ 3 w 48"/>
                  <a:gd name="T69" fmla="*/ 5 h 212"/>
                  <a:gd name="T70" fmla="*/ 16 w 48"/>
                  <a:gd name="T71" fmla="*/ 3 h 212"/>
                  <a:gd name="T72" fmla="*/ 3 w 48"/>
                  <a:gd name="T73" fmla="*/ 5 h 212"/>
                  <a:gd name="T74" fmla="*/ 21 w 48"/>
                  <a:gd name="T75" fmla="*/ 3 h 212"/>
                  <a:gd name="T76" fmla="*/ 3 w 48"/>
                  <a:gd name="T77" fmla="*/ 33 h 212"/>
                  <a:gd name="T78" fmla="*/ 3 w 48"/>
                  <a:gd name="T79" fmla="*/ 39 h 212"/>
                  <a:gd name="T80" fmla="*/ 43 w 48"/>
                  <a:gd name="T81" fmla="*/ 3 h 212"/>
                  <a:gd name="T82" fmla="*/ 45 w 48"/>
                  <a:gd name="T83" fmla="*/ 9 h 212"/>
                  <a:gd name="T84" fmla="*/ 3 w 48"/>
                  <a:gd name="T85" fmla="*/ 39 h 212"/>
                  <a:gd name="T86" fmla="*/ 45 w 48"/>
                  <a:gd name="T87" fmla="*/ 14 h 212"/>
                  <a:gd name="T88" fmla="*/ 3 w 48"/>
                  <a:gd name="T89" fmla="*/ 68 h 212"/>
                  <a:gd name="T90" fmla="*/ 45 w 48"/>
                  <a:gd name="T91" fmla="*/ 31 h 212"/>
                  <a:gd name="T92" fmla="*/ 12 w 48"/>
                  <a:gd name="T93" fmla="*/ 76 h 212"/>
                  <a:gd name="T94" fmla="*/ 3 w 48"/>
                  <a:gd name="T95" fmla="*/ 76 h 212"/>
                  <a:gd name="T96" fmla="*/ 45 w 48"/>
                  <a:gd name="T97" fmla="*/ 3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8" h="212">
                    <a:moveTo>
                      <a:pt x="5" y="212"/>
                    </a:moveTo>
                    <a:cubicBezTo>
                      <a:pt x="43" y="212"/>
                      <a:pt x="43" y="212"/>
                      <a:pt x="43" y="212"/>
                    </a:cubicBezTo>
                    <a:cubicBezTo>
                      <a:pt x="46" y="212"/>
                      <a:pt x="48" y="209"/>
                      <a:pt x="48" y="206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8" y="80"/>
                      <a:pt x="48" y="80"/>
                      <a:pt x="48" y="80"/>
                    </a:cubicBezTo>
                    <a:cubicBezTo>
                      <a:pt x="48" y="80"/>
                      <a:pt x="48" y="80"/>
                      <a:pt x="48" y="80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2"/>
                      <a:pt x="46" y="0"/>
                      <a:pt x="4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206"/>
                      <a:pt x="0" y="206"/>
                      <a:pt x="0" y="206"/>
                    </a:cubicBezTo>
                    <a:cubicBezTo>
                      <a:pt x="0" y="209"/>
                      <a:pt x="2" y="212"/>
                      <a:pt x="5" y="212"/>
                    </a:cubicBezTo>
                    <a:close/>
                    <a:moveTo>
                      <a:pt x="45" y="76"/>
                    </a:moveTo>
                    <a:cubicBezTo>
                      <a:pt x="44" y="76"/>
                      <a:pt x="43" y="76"/>
                      <a:pt x="43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45" y="66"/>
                      <a:pt x="45" y="66"/>
                      <a:pt x="45" y="66"/>
                    </a:cubicBezTo>
                    <a:lnTo>
                      <a:pt x="45" y="76"/>
                    </a:lnTo>
                    <a:close/>
                    <a:moveTo>
                      <a:pt x="45" y="60"/>
                    </a:moveTo>
                    <a:cubicBezTo>
                      <a:pt x="30" y="76"/>
                      <a:pt x="30" y="76"/>
                      <a:pt x="30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45" y="49"/>
                      <a:pt x="45" y="49"/>
                      <a:pt x="45" y="49"/>
                    </a:cubicBezTo>
                    <a:lnTo>
                      <a:pt x="45" y="60"/>
                    </a:lnTo>
                    <a:close/>
                    <a:moveTo>
                      <a:pt x="3" y="5"/>
                    </a:moveTo>
                    <a:cubicBezTo>
                      <a:pt x="3" y="4"/>
                      <a:pt x="4" y="3"/>
                      <a:pt x="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3" y="16"/>
                      <a:pt x="3" y="16"/>
                      <a:pt x="3" y="16"/>
                    </a:cubicBezTo>
                    <a:lnTo>
                      <a:pt x="3" y="5"/>
                    </a:lnTo>
                    <a:close/>
                    <a:moveTo>
                      <a:pt x="3" y="22"/>
                    </a:moveTo>
                    <a:cubicBezTo>
                      <a:pt x="21" y="3"/>
                      <a:pt x="21" y="3"/>
                      <a:pt x="21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" y="33"/>
                      <a:pt x="3" y="33"/>
                      <a:pt x="3" y="33"/>
                    </a:cubicBezTo>
                    <a:lnTo>
                      <a:pt x="3" y="22"/>
                    </a:lnTo>
                    <a:close/>
                    <a:moveTo>
                      <a:pt x="3" y="39"/>
                    </a:moveTo>
                    <a:cubicBezTo>
                      <a:pt x="39" y="3"/>
                      <a:pt x="39" y="3"/>
                      <a:pt x="39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4" y="3"/>
                      <a:pt x="45" y="4"/>
                      <a:pt x="45" y="5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3" y="50"/>
                      <a:pt x="3" y="50"/>
                      <a:pt x="3" y="50"/>
                    </a:cubicBezTo>
                    <a:lnTo>
                      <a:pt x="3" y="39"/>
                    </a:lnTo>
                    <a:close/>
                    <a:moveTo>
                      <a:pt x="3" y="56"/>
                    </a:moveTo>
                    <a:cubicBezTo>
                      <a:pt x="45" y="14"/>
                      <a:pt x="45" y="14"/>
                      <a:pt x="45" y="14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3" y="68"/>
                      <a:pt x="3" y="68"/>
                      <a:pt x="3" y="68"/>
                    </a:cubicBezTo>
                    <a:lnTo>
                      <a:pt x="3" y="56"/>
                    </a:lnTo>
                    <a:close/>
                    <a:moveTo>
                      <a:pt x="45" y="31"/>
                    </a:moveTo>
                    <a:cubicBezTo>
                      <a:pt x="45" y="43"/>
                      <a:pt x="45" y="43"/>
                      <a:pt x="45" y="43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76"/>
                      <a:pt x="4" y="76"/>
                      <a:pt x="3" y="76"/>
                    </a:cubicBezTo>
                    <a:cubicBezTo>
                      <a:pt x="3" y="73"/>
                      <a:pt x="3" y="73"/>
                      <a:pt x="3" y="73"/>
                    </a:cubicBezTo>
                    <a:lnTo>
                      <a:pt x="45" y="31"/>
                    </a:lnTo>
                    <a:close/>
                  </a:path>
                </a:pathLst>
              </a:custGeom>
              <a:solidFill>
                <a:srgbClr val="00B3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0" name="文本框 69"/>
            <p:cNvSpPr txBox="1"/>
            <p:nvPr/>
          </p:nvSpPr>
          <p:spPr bwMode="auto">
            <a:xfrm rot="2545952">
              <a:off x="5498473" y="2361487"/>
              <a:ext cx="1068892" cy="700845"/>
            </a:xfrm>
            <a:prstGeom prst="rect">
              <a:avLst/>
            </a:prstGeom>
            <a:noFill/>
          </p:spPr>
          <p:txBody>
            <a:bodyPr>
              <a:prstTxWarp prst="textArchUp">
                <a:avLst>
                  <a:gd name="adj" fmla="val 7695470"/>
                </a:avLst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srgbClr val="FFFFFF">
                      <a:lumMod val="65000"/>
                    </a:srgbClr>
                  </a:solidFill>
                  <a:latin typeface="ITC Avant Garde Std Md" panose="020B0602020202020204" pitchFamily="34" charset="0"/>
                  <a:ea typeface="方正正黑简体" panose="02000000000000000000" pitchFamily="2" charset="-122"/>
                </a:rPr>
                <a:t>全样本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BF53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 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1B3C5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B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1B3C5"/>
                </a:solidFill>
                <a:effectLst/>
                <a:uLnTx/>
                <a:uFillTx/>
                <a:latin typeface="ITC Avant Garde Std Md" panose="020B0602020202020204" pitchFamily="34" charset="0"/>
                <a:ea typeface="方正正黑简体" panose="02000000000000000000" pitchFamily="2" charset="-122"/>
                <a:cs typeface="+mn-cs"/>
              </a:endParaRPr>
            </a:p>
          </p:txBody>
        </p:sp>
      </p:grpSp>
      <p:grpSp>
        <p:nvGrpSpPr>
          <p:cNvPr id="76" name="组合 182"/>
          <p:cNvGrpSpPr/>
          <p:nvPr/>
        </p:nvGrpSpPr>
        <p:grpSpPr>
          <a:xfrm>
            <a:off x="4016948" y="1235280"/>
            <a:ext cx="1856509" cy="1856509"/>
            <a:chOff x="3874073" y="804457"/>
            <a:chExt cx="1856509" cy="1856509"/>
          </a:xfrm>
        </p:grpSpPr>
        <p:grpSp>
          <p:nvGrpSpPr>
            <p:cNvPr id="77" name="组合 45"/>
            <p:cNvGrpSpPr/>
            <p:nvPr/>
          </p:nvGrpSpPr>
          <p:grpSpPr>
            <a:xfrm>
              <a:off x="3874073" y="804457"/>
              <a:ext cx="1856509" cy="1856509"/>
              <a:chOff x="2896362" y="804672"/>
              <a:chExt cx="2246376" cy="2246376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2896362" y="804672"/>
                <a:ext cx="2246376" cy="2246376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203200" dist="177800" dir="2700000" sx="96000" sy="96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3295650" y="1203960"/>
                <a:ext cx="1447800" cy="1447800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innerShdw blurRad="165100" dist="63500" dir="2700000">
                  <a:schemeClr val="bg1">
                    <a:lumMod val="50000"/>
                    <a:alpha val="1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等腰三角形 23"/>
              <p:cNvSpPr/>
              <p:nvPr/>
            </p:nvSpPr>
            <p:spPr>
              <a:xfrm rot="25200000">
                <a:off x="4695213" y="1413269"/>
                <a:ext cx="153771" cy="1325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等腰三角形 24"/>
              <p:cNvSpPr/>
              <p:nvPr/>
            </p:nvSpPr>
            <p:spPr>
              <a:xfrm rot="26640000">
                <a:off x="4807814" y="1759821"/>
                <a:ext cx="153771" cy="1325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等腰三角形 25"/>
              <p:cNvSpPr/>
              <p:nvPr/>
            </p:nvSpPr>
            <p:spPr>
              <a:xfrm rot="28080000">
                <a:off x="4769725" y="2122211"/>
                <a:ext cx="153771" cy="1325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等腰三角形 26"/>
              <p:cNvSpPr/>
              <p:nvPr/>
            </p:nvSpPr>
            <p:spPr>
              <a:xfrm rot="29520000">
                <a:off x="4587532" y="2437778"/>
                <a:ext cx="153771" cy="1325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等腰三角形 27"/>
              <p:cNvSpPr/>
              <p:nvPr/>
            </p:nvSpPr>
            <p:spPr>
              <a:xfrm rot="30960000">
                <a:off x="4292738" y="2651959"/>
                <a:ext cx="153771" cy="1325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等腰三角形 28"/>
              <p:cNvSpPr/>
              <p:nvPr/>
            </p:nvSpPr>
            <p:spPr>
              <a:xfrm rot="32400000">
                <a:off x="3936314" y="2727719"/>
                <a:ext cx="153771" cy="1325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等腰三角形 29"/>
              <p:cNvSpPr/>
              <p:nvPr/>
            </p:nvSpPr>
            <p:spPr>
              <a:xfrm rot="33840000">
                <a:off x="3579891" y="2651959"/>
                <a:ext cx="153771" cy="1325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等腰三角形 30"/>
              <p:cNvSpPr/>
              <p:nvPr/>
            </p:nvSpPr>
            <p:spPr>
              <a:xfrm rot="35280000">
                <a:off x="3285097" y="2437778"/>
                <a:ext cx="153771" cy="1325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等腰三角形 31"/>
              <p:cNvSpPr/>
              <p:nvPr/>
            </p:nvSpPr>
            <p:spPr>
              <a:xfrm rot="36720000">
                <a:off x="3102904" y="2122211"/>
                <a:ext cx="153771" cy="1325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等腰三角形 32"/>
              <p:cNvSpPr/>
              <p:nvPr/>
            </p:nvSpPr>
            <p:spPr>
              <a:xfrm rot="38160000">
                <a:off x="3064815" y="1759821"/>
                <a:ext cx="153771" cy="1325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等腰三角形 33"/>
              <p:cNvSpPr/>
              <p:nvPr/>
            </p:nvSpPr>
            <p:spPr>
              <a:xfrm rot="39600000">
                <a:off x="3177416" y="1413269"/>
                <a:ext cx="153771" cy="1325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8" name="组合 36"/>
            <p:cNvGrpSpPr/>
            <p:nvPr/>
          </p:nvGrpSpPr>
          <p:grpSpPr>
            <a:xfrm>
              <a:off x="4500811" y="1473392"/>
              <a:ext cx="613201" cy="525812"/>
              <a:chOff x="3546346" y="2339026"/>
              <a:chExt cx="897787" cy="769842"/>
            </a:xfrm>
            <a:solidFill>
              <a:schemeClr val="accent2"/>
            </a:solidFill>
          </p:grpSpPr>
          <p:sp>
            <p:nvSpPr>
              <p:cNvPr id="80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solidFill>
                <a:srgbClr val="F274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9" name="文本框 78"/>
            <p:cNvSpPr txBox="1"/>
            <p:nvPr/>
          </p:nvSpPr>
          <p:spPr bwMode="auto">
            <a:xfrm>
              <a:off x="4272776" y="1018311"/>
              <a:ext cx="1068892" cy="700845"/>
            </a:xfrm>
            <a:prstGeom prst="rect">
              <a:avLst/>
            </a:prstGeom>
            <a:noFill/>
          </p:spPr>
          <p:txBody>
            <a:bodyPr>
              <a:prstTxWarp prst="textArchUp">
                <a:avLst>
                  <a:gd name="adj" fmla="val 7695470"/>
                </a:avLst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数据价值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BF53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 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27475"/>
                  </a:solidFill>
                  <a:effectLst/>
                  <a:uLnTx/>
                  <a:uFillTx/>
                  <a:latin typeface="ITC Avant Garde Std Md" panose="020B0602020202020204" pitchFamily="34" charset="0"/>
                  <a:ea typeface="方正正黑简体" panose="02000000000000000000" pitchFamily="2" charset="-122"/>
                  <a:cs typeface="+mn-cs"/>
                </a:rPr>
                <a:t>A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27475"/>
                </a:solidFill>
                <a:effectLst/>
                <a:uLnTx/>
                <a:uFillTx/>
                <a:latin typeface="ITC Avant Garde Std Md" panose="020B0602020202020204" pitchFamily="34" charset="0"/>
                <a:ea typeface="方正正黑简体" panose="02000000000000000000" pitchFamily="2" charset="-122"/>
                <a:cs typeface="+mn-cs"/>
              </a:endParaRPr>
            </a:p>
          </p:txBody>
        </p:sp>
      </p:grpSp>
      <p:grpSp>
        <p:nvGrpSpPr>
          <p:cNvPr id="100" name="组合 189"/>
          <p:cNvGrpSpPr/>
          <p:nvPr/>
        </p:nvGrpSpPr>
        <p:grpSpPr>
          <a:xfrm>
            <a:off x="6353951" y="1950478"/>
            <a:ext cx="609212" cy="142142"/>
            <a:chOff x="6256359" y="1503729"/>
            <a:chExt cx="609212" cy="142142"/>
          </a:xfrm>
        </p:grpSpPr>
        <p:sp>
          <p:nvSpPr>
            <p:cNvPr id="101" name="椭圆 100"/>
            <p:cNvSpPr/>
            <p:nvPr/>
          </p:nvSpPr>
          <p:spPr>
            <a:xfrm>
              <a:off x="6256359" y="1544659"/>
              <a:ext cx="60282" cy="602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6487103" y="1521403"/>
              <a:ext cx="106794" cy="10679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6723429" y="1503729"/>
              <a:ext cx="142142" cy="1421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6766740" y="1545584"/>
              <a:ext cx="60282" cy="60282"/>
            </a:xfrm>
            <a:prstGeom prst="ellipse">
              <a:avLst/>
            </a:prstGeom>
            <a:solidFill>
              <a:srgbClr val="F274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5" name="组合 190"/>
          <p:cNvGrpSpPr/>
          <p:nvPr/>
        </p:nvGrpSpPr>
        <p:grpSpPr>
          <a:xfrm flipH="1">
            <a:off x="4323125" y="3410036"/>
            <a:ext cx="609212" cy="142142"/>
            <a:chOff x="6256359" y="1503729"/>
            <a:chExt cx="609212" cy="142142"/>
          </a:xfrm>
        </p:grpSpPr>
        <p:sp>
          <p:nvSpPr>
            <p:cNvPr id="106" name="椭圆 105"/>
            <p:cNvSpPr/>
            <p:nvPr/>
          </p:nvSpPr>
          <p:spPr>
            <a:xfrm>
              <a:off x="6256359" y="1544659"/>
              <a:ext cx="60282" cy="602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6487103" y="1521403"/>
              <a:ext cx="106794" cy="10679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6723429" y="1503729"/>
              <a:ext cx="142142" cy="1421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6766740" y="1545584"/>
              <a:ext cx="60282" cy="60282"/>
            </a:xfrm>
            <a:prstGeom prst="ellipse">
              <a:avLst/>
            </a:prstGeom>
            <a:solidFill>
              <a:srgbClr val="00B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0" name="组合 195"/>
          <p:cNvGrpSpPr/>
          <p:nvPr/>
        </p:nvGrpSpPr>
        <p:grpSpPr>
          <a:xfrm flipH="1">
            <a:off x="4862577" y="4512100"/>
            <a:ext cx="609212" cy="142142"/>
            <a:chOff x="6256359" y="1503729"/>
            <a:chExt cx="609212" cy="142142"/>
          </a:xfrm>
        </p:grpSpPr>
        <p:sp>
          <p:nvSpPr>
            <p:cNvPr id="111" name="椭圆 110"/>
            <p:cNvSpPr/>
            <p:nvPr/>
          </p:nvSpPr>
          <p:spPr>
            <a:xfrm>
              <a:off x="6256359" y="1544659"/>
              <a:ext cx="60282" cy="602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6487103" y="1521403"/>
              <a:ext cx="106794" cy="10679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6723429" y="1503729"/>
              <a:ext cx="142142" cy="1421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6766740" y="1545584"/>
              <a:ext cx="60282" cy="60282"/>
            </a:xfrm>
            <a:prstGeom prst="ellipse">
              <a:avLst/>
            </a:prstGeom>
            <a:solidFill>
              <a:srgbClr val="FFB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5" name="组合 200"/>
          <p:cNvGrpSpPr/>
          <p:nvPr/>
        </p:nvGrpSpPr>
        <p:grpSpPr>
          <a:xfrm flipH="1">
            <a:off x="4276757" y="5777853"/>
            <a:ext cx="609212" cy="142142"/>
            <a:chOff x="6256359" y="1503729"/>
            <a:chExt cx="609212" cy="142142"/>
          </a:xfrm>
        </p:grpSpPr>
        <p:sp>
          <p:nvSpPr>
            <p:cNvPr id="116" name="椭圆 115"/>
            <p:cNvSpPr/>
            <p:nvPr/>
          </p:nvSpPr>
          <p:spPr>
            <a:xfrm>
              <a:off x="6256359" y="1544659"/>
              <a:ext cx="60282" cy="602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6487103" y="1521403"/>
              <a:ext cx="106794" cy="10679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6723429" y="1503729"/>
              <a:ext cx="142142" cy="1421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6766740" y="1545584"/>
              <a:ext cx="60282" cy="60282"/>
            </a:xfrm>
            <a:prstGeom prst="ellipse">
              <a:avLst/>
            </a:prstGeom>
            <a:solidFill>
              <a:srgbClr val="985C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0" name="组合 205"/>
          <p:cNvGrpSpPr/>
          <p:nvPr/>
        </p:nvGrpSpPr>
        <p:grpSpPr>
          <a:xfrm rot="5400000" flipH="1">
            <a:off x="7886094" y="4680270"/>
            <a:ext cx="609212" cy="142142"/>
            <a:chOff x="6256359" y="1503729"/>
            <a:chExt cx="609212" cy="142142"/>
          </a:xfrm>
        </p:grpSpPr>
        <p:sp>
          <p:nvSpPr>
            <p:cNvPr id="121" name="椭圆 120"/>
            <p:cNvSpPr/>
            <p:nvPr/>
          </p:nvSpPr>
          <p:spPr>
            <a:xfrm>
              <a:off x="6256359" y="1544659"/>
              <a:ext cx="60282" cy="602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6487103" y="1521403"/>
              <a:ext cx="106794" cy="10679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6723429" y="1503729"/>
              <a:ext cx="142142" cy="1421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6766740" y="1545584"/>
              <a:ext cx="60282" cy="60282"/>
            </a:xfrm>
            <a:prstGeom prst="ellipse">
              <a:avLst/>
            </a:prstGeom>
            <a:solidFill>
              <a:srgbClr val="985C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5" name="组合 210"/>
          <p:cNvGrpSpPr/>
          <p:nvPr/>
        </p:nvGrpSpPr>
        <p:grpSpPr>
          <a:xfrm flipH="1">
            <a:off x="7181341" y="1606279"/>
            <a:ext cx="2511067" cy="1070747"/>
            <a:chOff x="2652976" y="4783304"/>
            <a:chExt cx="2335184" cy="1070747"/>
          </a:xfrm>
        </p:grpSpPr>
        <p:sp>
          <p:nvSpPr>
            <p:cNvPr id="126" name="文本框 125"/>
            <p:cNvSpPr txBox="1"/>
            <p:nvPr/>
          </p:nvSpPr>
          <p:spPr bwMode="auto">
            <a:xfrm>
              <a:off x="2652976" y="5096921"/>
              <a:ext cx="2335184" cy="757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  <a:cs typeface="+mn-cs"/>
                </a:rPr>
                <a:t>给现有的功能赋予大数据的能力，关注大数据价值，优化服务。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从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功能价值转为数据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价值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sp>
          <p:nvSpPr>
            <p:cNvPr id="127" name="文本框 126"/>
            <p:cNvSpPr txBox="1"/>
            <p:nvPr/>
          </p:nvSpPr>
          <p:spPr bwMode="auto">
            <a:xfrm>
              <a:off x="2652977" y="4783304"/>
              <a:ext cx="232292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000" dirty="0" smtClean="0">
                  <a:solidFill>
                    <a:srgbClr val="F27475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关注数据</a:t>
              </a:r>
              <a:r>
                <a:rPr lang="zh-CN" altLang="en-US" sz="2000" dirty="0">
                  <a:solidFill>
                    <a:srgbClr val="F27475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价值</a:t>
              </a:r>
            </a:p>
          </p:txBody>
        </p:sp>
      </p:grpSp>
      <p:grpSp>
        <p:nvGrpSpPr>
          <p:cNvPr id="128" name="组合 213"/>
          <p:cNvGrpSpPr/>
          <p:nvPr/>
        </p:nvGrpSpPr>
        <p:grpSpPr>
          <a:xfrm flipH="1">
            <a:off x="8438546" y="4311669"/>
            <a:ext cx="2511067" cy="849148"/>
            <a:chOff x="2652976" y="4783304"/>
            <a:chExt cx="2335184" cy="849148"/>
          </a:xfrm>
        </p:grpSpPr>
        <p:sp>
          <p:nvSpPr>
            <p:cNvPr id="129" name="文本框 128"/>
            <p:cNvSpPr txBox="1"/>
            <p:nvPr/>
          </p:nvSpPr>
          <p:spPr bwMode="auto">
            <a:xfrm>
              <a:off x="2652976" y="5096921"/>
              <a:ext cx="2335184" cy="535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200" dirty="0" smtClean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基于海量数据的深度挖掘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200" dirty="0" smtClean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实现从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不能预测到可</a:t>
              </a:r>
              <a:r>
                <a:rPr lang="zh-CN" altLang="en-US" sz="1200" dirty="0" smtClean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预测</a:t>
              </a:r>
              <a:endParaRPr lang="zh-CN" altLang="en-US" sz="1200" dirty="0">
                <a:solidFill>
                  <a:srgbClr val="FFFFFF">
                    <a:lumMod val="50000"/>
                  </a:srgb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30" name="文本框 129"/>
            <p:cNvSpPr txBox="1"/>
            <p:nvPr/>
          </p:nvSpPr>
          <p:spPr bwMode="auto">
            <a:xfrm>
              <a:off x="3053108" y="4783304"/>
              <a:ext cx="1922797" cy="400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985CB0"/>
                  </a:solidFill>
                  <a:effectLst/>
                  <a:uLnTx/>
                  <a:uFillTx/>
                  <a:latin typeface="方正正黑简体" panose="02000000000000000000" pitchFamily="2" charset="-122"/>
                  <a:ea typeface="方正正黑简体" panose="02000000000000000000" pitchFamily="2" charset="-122"/>
                  <a:cs typeface="+mn-cs"/>
                </a:rPr>
                <a:t>可预测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5CB0"/>
                </a:solidFill>
                <a:effectLst/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  <a:cs typeface="+mn-cs"/>
              </a:endParaRPr>
            </a:p>
          </p:txBody>
        </p:sp>
      </p:grpSp>
      <p:grpSp>
        <p:nvGrpSpPr>
          <p:cNvPr id="131" name="组合 219"/>
          <p:cNvGrpSpPr/>
          <p:nvPr/>
        </p:nvGrpSpPr>
        <p:grpSpPr>
          <a:xfrm>
            <a:off x="1693718" y="5633466"/>
            <a:ext cx="2479910" cy="1070747"/>
            <a:chOff x="2652976" y="4783304"/>
            <a:chExt cx="2335184" cy="1070747"/>
          </a:xfrm>
        </p:grpSpPr>
        <p:sp>
          <p:nvSpPr>
            <p:cNvPr id="132" name="文本框 131"/>
            <p:cNvSpPr txBox="1"/>
            <p:nvPr/>
          </p:nvSpPr>
          <p:spPr bwMode="auto">
            <a:xfrm>
              <a:off x="2652976" y="5096921"/>
              <a:ext cx="2335184" cy="757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zh-CN" altLang="en-US" sz="1200" dirty="0" smtClean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大数据的世界里，因果关系显得相对较弱，而相关性显得更强。要从关注因果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关系</a:t>
              </a:r>
              <a:r>
                <a:rPr lang="zh-CN" altLang="en-US" sz="1200" dirty="0" smtClean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到更关注相关性。</a:t>
              </a:r>
              <a:endParaRPr lang="zh-CN" altLang="en-US" sz="1200" dirty="0">
                <a:solidFill>
                  <a:srgbClr val="FFFFFF">
                    <a:lumMod val="50000"/>
                  </a:srgb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33" name="文本框 132"/>
            <p:cNvSpPr txBox="1"/>
            <p:nvPr/>
          </p:nvSpPr>
          <p:spPr bwMode="auto">
            <a:xfrm>
              <a:off x="3053108" y="4783304"/>
              <a:ext cx="1922797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65885"/>
                  </a:solidFill>
                  <a:effectLst/>
                  <a:uLnTx/>
                  <a:uFillTx/>
                  <a:latin typeface="方正正黑简体" panose="02000000000000000000" pitchFamily="2" charset="-122"/>
                  <a:ea typeface="方正正黑简体" panose="02000000000000000000" pitchFamily="2" charset="-122"/>
                  <a:cs typeface="+mn-cs"/>
                </a:rPr>
                <a:t>关注相关性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65885"/>
                </a:solidFill>
                <a:effectLst/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  <a:cs typeface="+mn-cs"/>
              </a:endParaRPr>
            </a:p>
          </p:txBody>
        </p:sp>
      </p:grpSp>
      <p:grpSp>
        <p:nvGrpSpPr>
          <p:cNvPr id="134" name="组合 222"/>
          <p:cNvGrpSpPr/>
          <p:nvPr/>
        </p:nvGrpSpPr>
        <p:grpSpPr>
          <a:xfrm>
            <a:off x="1706856" y="3260356"/>
            <a:ext cx="2479910" cy="1070747"/>
            <a:chOff x="2652976" y="4783304"/>
            <a:chExt cx="2335184" cy="1070747"/>
          </a:xfrm>
        </p:grpSpPr>
        <p:sp>
          <p:nvSpPr>
            <p:cNvPr id="135" name="文本框 134"/>
            <p:cNvSpPr txBox="1"/>
            <p:nvPr/>
          </p:nvSpPr>
          <p:spPr bwMode="auto">
            <a:xfrm>
              <a:off x="2652976" y="5096921"/>
              <a:ext cx="2335184" cy="757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zh-CN" altLang="en-US" sz="1200" dirty="0" smtClean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不只满足于抽样方式的数据观察，更关注整体的数据价值，从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抽样到获取全部数据</a:t>
              </a:r>
              <a:r>
                <a:rPr lang="zh-CN" altLang="en-US" sz="1200" dirty="0" smtClean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样本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。</a:t>
              </a:r>
            </a:p>
          </p:txBody>
        </p:sp>
        <p:sp>
          <p:nvSpPr>
            <p:cNvPr id="136" name="文本框 135"/>
            <p:cNvSpPr txBox="1"/>
            <p:nvPr/>
          </p:nvSpPr>
          <p:spPr bwMode="auto">
            <a:xfrm>
              <a:off x="3053108" y="4783304"/>
              <a:ext cx="1922797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1B3C5"/>
                  </a:solidFill>
                  <a:effectLst/>
                  <a:uLnTx/>
                  <a:uFillTx/>
                  <a:latin typeface="方正正黑简体" panose="02000000000000000000" pitchFamily="2" charset="-122"/>
                  <a:ea typeface="方正正黑简体" panose="02000000000000000000" pitchFamily="2" charset="-122"/>
                  <a:cs typeface="+mn-cs"/>
                </a:rPr>
                <a:t>关注全样本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B3C5"/>
                </a:solidFill>
                <a:effectLst/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  <a:cs typeface="+mn-cs"/>
              </a:endParaRPr>
            </a:p>
          </p:txBody>
        </p:sp>
      </p:grpSp>
      <p:grpSp>
        <p:nvGrpSpPr>
          <p:cNvPr id="137" name="组合 225"/>
          <p:cNvGrpSpPr/>
          <p:nvPr/>
        </p:nvGrpSpPr>
        <p:grpSpPr>
          <a:xfrm>
            <a:off x="2284897" y="4359397"/>
            <a:ext cx="2479910" cy="627549"/>
            <a:chOff x="2652976" y="4783304"/>
            <a:chExt cx="2335184" cy="627549"/>
          </a:xfrm>
        </p:grpSpPr>
        <p:sp>
          <p:nvSpPr>
            <p:cNvPr id="138" name="文本框 137"/>
            <p:cNvSpPr txBox="1"/>
            <p:nvPr/>
          </p:nvSpPr>
          <p:spPr bwMode="auto">
            <a:xfrm>
              <a:off x="2652976" y="5096921"/>
              <a:ext cx="2335184" cy="313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zh-CN" altLang="en-US" sz="1200" dirty="0" smtClean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从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关注精度到关注</a:t>
              </a:r>
              <a:r>
                <a:rPr lang="zh-CN" altLang="en-US" sz="1200" dirty="0" smtClean="0">
                  <a:solidFill>
                    <a:srgbClr val="FFFFFF">
                      <a:lumMod val="50000"/>
                    </a:srgb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效率</a:t>
              </a:r>
              <a:endParaRPr lang="zh-CN" altLang="en-US" sz="1200" dirty="0">
                <a:solidFill>
                  <a:srgbClr val="FFFFFF">
                    <a:lumMod val="50000"/>
                  </a:srgb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39" name="文本框 138"/>
            <p:cNvSpPr txBox="1"/>
            <p:nvPr/>
          </p:nvSpPr>
          <p:spPr bwMode="auto">
            <a:xfrm>
              <a:off x="3053108" y="4783304"/>
              <a:ext cx="1922797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lvl="0" algn="r">
                <a:defRPr/>
              </a:pPr>
              <a:r>
                <a:rPr lang="zh-CN" altLang="en-US" sz="2000" dirty="0" smtClean="0">
                  <a:solidFill>
                    <a:srgbClr val="FFBF5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关注效率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BF53"/>
                </a:solidFill>
                <a:effectLst/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3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70140" y="1782255"/>
            <a:ext cx="1666621" cy="1666621"/>
            <a:chOff x="4617720" y="1950720"/>
            <a:chExt cx="2956560" cy="2956560"/>
          </a:xfrm>
        </p:grpSpPr>
        <p:sp>
          <p:nvSpPr>
            <p:cNvPr id="38" name="圆角矩形 37"/>
            <p:cNvSpPr/>
            <p:nvPr/>
          </p:nvSpPr>
          <p:spPr>
            <a:xfrm>
              <a:off x="4617720" y="1950720"/>
              <a:ext cx="2956560" cy="2956560"/>
            </a:xfrm>
            <a:prstGeom prst="roundRect">
              <a:avLst/>
            </a:prstGeom>
            <a:gradFill flip="none" rotWithShape="1">
              <a:gsLst>
                <a:gs pos="100000">
                  <a:srgbClr val="DBDBDB"/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77800" dist="762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4617720" y="1950720"/>
              <a:ext cx="2956560" cy="2956560"/>
            </a:xfrm>
            <a:prstGeom prst="roundRect">
              <a:avLst/>
            </a:prstGeom>
            <a:gradFill flip="none" rotWithShape="1">
              <a:gsLst>
                <a:gs pos="0">
                  <a:srgbClr val="E6E6E6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4922520" y="2255520"/>
              <a:ext cx="2346960" cy="23469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C9C9C9"/>
                </a:gs>
              </a:gsLst>
              <a:lin ang="2700000" scaled="1"/>
            </a:gradFill>
            <a:ln>
              <a:noFill/>
            </a:ln>
            <a:effectLst>
              <a:innerShdw blurRad="114300" dist="25400" dir="13500000">
                <a:prstClr val="black">
                  <a:alpha val="2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283129" y="2616130"/>
              <a:ext cx="1625742" cy="1625741"/>
            </a:xfrm>
            <a:prstGeom prst="ellipse">
              <a:avLst/>
            </a:prstGeom>
            <a:gradFill flip="none" rotWithShape="1">
              <a:gsLst>
                <a:gs pos="65000">
                  <a:schemeClr val="bg1"/>
                </a:gs>
                <a:gs pos="65000">
                  <a:srgbClr val="FFBF54"/>
                </a:gs>
              </a:gsLst>
              <a:lin ang="5400000" scaled="1"/>
              <a:tileRect/>
            </a:gradFill>
            <a:ln w="28575">
              <a:gradFill flip="none" rotWithShape="1">
                <a:gsLst>
                  <a:gs pos="0">
                    <a:srgbClr val="B6B6B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524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449820" y="2782820"/>
              <a:ext cx="1292358" cy="1292358"/>
            </a:xfrm>
            <a:prstGeom prst="ellipse">
              <a:avLst/>
            </a:prstGeom>
            <a:gradFill flip="none" rotWithShape="1">
              <a:gsLst>
                <a:gs pos="0">
                  <a:srgbClr val="E6E6E6"/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rgbClr val="B6B6B6"/>
                  </a:gs>
                </a:gsLst>
                <a:lin ang="2700000" scaled="1"/>
                <a:tileRect/>
              </a:gradFill>
            </a:ln>
            <a:effectLst>
              <a:outerShdw blurRad="1524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965173" y="1782255"/>
            <a:ext cx="1666621" cy="1666621"/>
            <a:chOff x="4617720" y="1950720"/>
            <a:chExt cx="2956560" cy="2956560"/>
          </a:xfrm>
        </p:grpSpPr>
        <p:sp>
          <p:nvSpPr>
            <p:cNvPr id="46" name="圆角矩形 45"/>
            <p:cNvSpPr/>
            <p:nvPr/>
          </p:nvSpPr>
          <p:spPr>
            <a:xfrm>
              <a:off x="4617720" y="1950720"/>
              <a:ext cx="2956560" cy="2956560"/>
            </a:xfrm>
            <a:prstGeom prst="roundRect">
              <a:avLst/>
            </a:prstGeom>
            <a:gradFill flip="none" rotWithShape="1">
              <a:gsLst>
                <a:gs pos="100000">
                  <a:srgbClr val="DBDBDB"/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77800" dist="762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4617720" y="1950720"/>
              <a:ext cx="2956560" cy="2956560"/>
            </a:xfrm>
            <a:prstGeom prst="roundRect">
              <a:avLst/>
            </a:prstGeom>
            <a:gradFill flip="none" rotWithShape="1">
              <a:gsLst>
                <a:gs pos="0">
                  <a:srgbClr val="E6E6E6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922520" y="2255520"/>
              <a:ext cx="2346960" cy="23469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C9C9C9"/>
                </a:gs>
              </a:gsLst>
              <a:lin ang="2700000" scaled="1"/>
            </a:gradFill>
            <a:ln>
              <a:noFill/>
            </a:ln>
            <a:effectLst>
              <a:innerShdw blurRad="114300" dist="25400" dir="13500000">
                <a:prstClr val="black">
                  <a:alpha val="2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83129" y="2616129"/>
              <a:ext cx="1625742" cy="1625742"/>
            </a:xfrm>
            <a:prstGeom prst="ellipse">
              <a:avLst/>
            </a:prstGeom>
            <a:gradFill flip="none" rotWithShape="1">
              <a:gsLst>
                <a:gs pos="50000">
                  <a:srgbClr val="00B3C6"/>
                </a:gs>
                <a:gs pos="49000">
                  <a:schemeClr val="accent3"/>
                </a:gs>
              </a:gsLst>
              <a:lin ang="5400000" scaled="1"/>
              <a:tileRect/>
            </a:gradFill>
            <a:ln w="28575">
              <a:gradFill flip="none" rotWithShape="1">
                <a:gsLst>
                  <a:gs pos="0">
                    <a:srgbClr val="B6B6B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524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449820" y="2782820"/>
              <a:ext cx="1292358" cy="1292358"/>
            </a:xfrm>
            <a:prstGeom prst="ellipse">
              <a:avLst/>
            </a:prstGeom>
            <a:gradFill flip="none" rotWithShape="1">
              <a:gsLst>
                <a:gs pos="0">
                  <a:srgbClr val="E6E6E6"/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rgbClr val="B6B6B6"/>
                  </a:gs>
                </a:gsLst>
                <a:lin ang="2700000" scaled="1"/>
                <a:tileRect/>
              </a:gradFill>
            </a:ln>
            <a:effectLst>
              <a:outerShdw blurRad="1524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560207" y="1782255"/>
            <a:ext cx="1666621" cy="1666621"/>
            <a:chOff x="4617720" y="1950720"/>
            <a:chExt cx="2956560" cy="2956560"/>
          </a:xfrm>
        </p:grpSpPr>
        <p:sp>
          <p:nvSpPr>
            <p:cNvPr id="52" name="圆角矩形 51"/>
            <p:cNvSpPr/>
            <p:nvPr/>
          </p:nvSpPr>
          <p:spPr>
            <a:xfrm>
              <a:off x="4617720" y="1950720"/>
              <a:ext cx="2956560" cy="2956560"/>
            </a:xfrm>
            <a:prstGeom prst="roundRect">
              <a:avLst/>
            </a:prstGeom>
            <a:gradFill flip="none" rotWithShape="1">
              <a:gsLst>
                <a:gs pos="100000">
                  <a:srgbClr val="DBDBDB"/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77800" dist="762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617720" y="1950720"/>
              <a:ext cx="2956560" cy="2956560"/>
            </a:xfrm>
            <a:prstGeom prst="roundRect">
              <a:avLst/>
            </a:prstGeom>
            <a:gradFill flip="none" rotWithShape="1">
              <a:gsLst>
                <a:gs pos="0">
                  <a:srgbClr val="E6E6E6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922520" y="2255520"/>
              <a:ext cx="2346960" cy="23469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C9C9C9"/>
                </a:gs>
              </a:gsLst>
              <a:lin ang="2700000" scaled="1"/>
            </a:gradFill>
            <a:ln>
              <a:noFill/>
            </a:ln>
            <a:effectLst>
              <a:innerShdw blurRad="114300" dist="25400" dir="13500000">
                <a:prstClr val="black">
                  <a:alpha val="2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74401" y="2612819"/>
              <a:ext cx="1625742" cy="1625742"/>
            </a:xfrm>
            <a:prstGeom prst="ellipse">
              <a:avLst/>
            </a:prstGeom>
            <a:gradFill flip="none" rotWithShape="1">
              <a:gsLst>
                <a:gs pos="40000">
                  <a:schemeClr val="bg1"/>
                </a:gs>
                <a:gs pos="40000">
                  <a:srgbClr val="F27475"/>
                </a:gs>
              </a:gsLst>
              <a:lin ang="5400000" scaled="1"/>
              <a:tileRect/>
            </a:gradFill>
            <a:ln w="28575">
              <a:gradFill flip="none" rotWithShape="1">
                <a:gsLst>
                  <a:gs pos="0">
                    <a:srgbClr val="B6B6B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524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449820" y="2782820"/>
              <a:ext cx="1292358" cy="1292358"/>
            </a:xfrm>
            <a:prstGeom prst="ellipse">
              <a:avLst/>
            </a:prstGeom>
            <a:gradFill flip="none" rotWithShape="1">
              <a:gsLst>
                <a:gs pos="0">
                  <a:srgbClr val="E6E6E6"/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rgbClr val="B6B6B6"/>
                  </a:gs>
                </a:gsLst>
                <a:lin ang="2700000" scaled="1"/>
                <a:tileRect/>
              </a:gradFill>
            </a:ln>
            <a:effectLst>
              <a:outerShdw blurRad="1524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9155240" y="1782255"/>
            <a:ext cx="1666621" cy="1666621"/>
            <a:chOff x="4617720" y="1950720"/>
            <a:chExt cx="2956560" cy="2956560"/>
          </a:xfrm>
        </p:grpSpPr>
        <p:sp>
          <p:nvSpPr>
            <p:cNvPr id="58" name="圆角矩形 57"/>
            <p:cNvSpPr/>
            <p:nvPr/>
          </p:nvSpPr>
          <p:spPr>
            <a:xfrm>
              <a:off x="4617720" y="1950720"/>
              <a:ext cx="2956560" cy="2956560"/>
            </a:xfrm>
            <a:prstGeom prst="roundRect">
              <a:avLst/>
            </a:prstGeom>
            <a:gradFill flip="none" rotWithShape="1">
              <a:gsLst>
                <a:gs pos="100000">
                  <a:srgbClr val="DBDBDB"/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77800" dist="762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4617720" y="1950720"/>
              <a:ext cx="2956560" cy="2956560"/>
            </a:xfrm>
            <a:prstGeom prst="roundRect">
              <a:avLst/>
            </a:prstGeom>
            <a:gradFill flip="none" rotWithShape="1">
              <a:gsLst>
                <a:gs pos="0">
                  <a:srgbClr val="E6E6E6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4922520" y="2255520"/>
              <a:ext cx="2346960" cy="23469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C9C9C9"/>
                </a:gs>
              </a:gsLst>
              <a:lin ang="2700000" scaled="1"/>
            </a:gradFill>
            <a:ln>
              <a:noFill/>
            </a:ln>
            <a:effectLst>
              <a:innerShdw blurRad="114300" dist="25400" dir="13500000">
                <a:prstClr val="black">
                  <a:alpha val="2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5268114" y="2632207"/>
              <a:ext cx="1625742" cy="1625742"/>
            </a:xfrm>
            <a:prstGeom prst="ellipse">
              <a:avLst/>
            </a:prstGeom>
            <a:gradFill>
              <a:gsLst>
                <a:gs pos="51000">
                  <a:srgbClr val="7C4A91"/>
                </a:gs>
                <a:gs pos="49000">
                  <a:schemeClr val="bg1"/>
                </a:gs>
                <a:gs pos="100000">
                  <a:srgbClr val="7C4A91"/>
                </a:gs>
              </a:gsLst>
              <a:lin ang="5400000" scaled="0"/>
            </a:gradFill>
            <a:ln w="28575">
              <a:gradFill flip="none" rotWithShape="1">
                <a:gsLst>
                  <a:gs pos="0">
                    <a:srgbClr val="B6B6B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524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5449820" y="2782820"/>
              <a:ext cx="1292358" cy="1292358"/>
            </a:xfrm>
            <a:prstGeom prst="ellipse">
              <a:avLst/>
            </a:prstGeom>
            <a:gradFill flip="none" rotWithShape="1">
              <a:gsLst>
                <a:gs pos="0">
                  <a:srgbClr val="E6E6E6"/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rgbClr val="B6B6B6"/>
                  </a:gs>
                </a:gsLst>
                <a:lin ang="2700000" scaled="1"/>
                <a:tileRect/>
              </a:gradFill>
            </a:ln>
            <a:effectLst>
              <a:outerShdw blurRad="1524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211565" y="2436140"/>
            <a:ext cx="365847" cy="294751"/>
            <a:chOff x="3429537" y="4691750"/>
            <a:chExt cx="535636" cy="431545"/>
          </a:xfrm>
          <a:solidFill>
            <a:srgbClr val="F27475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63" name="Freeform 45"/>
            <p:cNvSpPr>
              <a:spLocks/>
            </p:cNvSpPr>
            <p:nvPr/>
          </p:nvSpPr>
          <p:spPr bwMode="auto">
            <a:xfrm>
              <a:off x="3498931" y="4864152"/>
              <a:ext cx="176739" cy="35782"/>
            </a:xfrm>
            <a:custGeom>
              <a:avLst/>
              <a:gdLst>
                <a:gd name="T0" fmla="*/ 63 w 69"/>
                <a:gd name="T1" fmla="*/ 14 h 14"/>
                <a:gd name="T2" fmla="*/ 7 w 69"/>
                <a:gd name="T3" fmla="*/ 14 h 14"/>
                <a:gd name="T4" fmla="*/ 0 w 69"/>
                <a:gd name="T5" fmla="*/ 7 h 14"/>
                <a:gd name="T6" fmla="*/ 7 w 69"/>
                <a:gd name="T7" fmla="*/ 0 h 14"/>
                <a:gd name="T8" fmla="*/ 63 w 69"/>
                <a:gd name="T9" fmla="*/ 0 h 14"/>
                <a:gd name="T10" fmla="*/ 69 w 69"/>
                <a:gd name="T11" fmla="*/ 7 h 14"/>
                <a:gd name="T12" fmla="*/ 63 w 69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4">
                  <a:moveTo>
                    <a:pt x="63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6" y="0"/>
                    <a:pt x="69" y="3"/>
                    <a:pt x="69" y="7"/>
                  </a:cubicBezTo>
                  <a:cubicBezTo>
                    <a:pt x="69" y="11"/>
                    <a:pt x="66" y="14"/>
                    <a:pt x="6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46"/>
            <p:cNvSpPr>
              <a:spLocks/>
            </p:cNvSpPr>
            <p:nvPr/>
          </p:nvSpPr>
          <p:spPr bwMode="auto">
            <a:xfrm>
              <a:off x="3519532" y="4868489"/>
              <a:ext cx="35782" cy="72647"/>
            </a:xfrm>
            <a:custGeom>
              <a:avLst/>
              <a:gdLst>
                <a:gd name="T0" fmla="*/ 7 w 14"/>
                <a:gd name="T1" fmla="*/ 28 h 28"/>
                <a:gd name="T2" fmla="*/ 0 w 14"/>
                <a:gd name="T3" fmla="*/ 21 h 28"/>
                <a:gd name="T4" fmla="*/ 0 w 14"/>
                <a:gd name="T5" fmla="*/ 7 h 28"/>
                <a:gd name="T6" fmla="*/ 7 w 14"/>
                <a:gd name="T7" fmla="*/ 0 h 28"/>
                <a:gd name="T8" fmla="*/ 14 w 14"/>
                <a:gd name="T9" fmla="*/ 7 h 28"/>
                <a:gd name="T10" fmla="*/ 14 w 14"/>
                <a:gd name="T11" fmla="*/ 21 h 28"/>
                <a:gd name="T12" fmla="*/ 7 w 14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8">
                  <a:moveTo>
                    <a:pt x="7" y="28"/>
                  </a:moveTo>
                  <a:cubicBezTo>
                    <a:pt x="3" y="28"/>
                    <a:pt x="0" y="25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5"/>
                    <a:pt x="11" y="28"/>
                    <a:pt x="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47"/>
            <p:cNvSpPr>
              <a:spLocks/>
            </p:cNvSpPr>
            <p:nvPr/>
          </p:nvSpPr>
          <p:spPr bwMode="auto">
            <a:xfrm>
              <a:off x="3562904" y="4868489"/>
              <a:ext cx="33613" cy="72647"/>
            </a:xfrm>
            <a:custGeom>
              <a:avLst/>
              <a:gdLst>
                <a:gd name="T0" fmla="*/ 7 w 13"/>
                <a:gd name="T1" fmla="*/ 28 h 28"/>
                <a:gd name="T2" fmla="*/ 0 w 13"/>
                <a:gd name="T3" fmla="*/ 21 h 28"/>
                <a:gd name="T4" fmla="*/ 0 w 13"/>
                <a:gd name="T5" fmla="*/ 7 h 28"/>
                <a:gd name="T6" fmla="*/ 7 w 13"/>
                <a:gd name="T7" fmla="*/ 0 h 28"/>
                <a:gd name="T8" fmla="*/ 13 w 13"/>
                <a:gd name="T9" fmla="*/ 7 h 28"/>
                <a:gd name="T10" fmla="*/ 13 w 13"/>
                <a:gd name="T11" fmla="*/ 21 h 28"/>
                <a:gd name="T12" fmla="*/ 7 w 13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8">
                  <a:moveTo>
                    <a:pt x="7" y="28"/>
                  </a:moveTo>
                  <a:cubicBezTo>
                    <a:pt x="3" y="28"/>
                    <a:pt x="0" y="25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5"/>
                    <a:pt x="10" y="28"/>
                    <a:pt x="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48"/>
            <p:cNvSpPr>
              <a:spLocks noEditPoints="1"/>
            </p:cNvSpPr>
            <p:nvPr/>
          </p:nvSpPr>
          <p:spPr bwMode="auto">
            <a:xfrm>
              <a:off x="3647478" y="4807769"/>
              <a:ext cx="101923" cy="148547"/>
            </a:xfrm>
            <a:custGeom>
              <a:avLst/>
              <a:gdLst>
                <a:gd name="T0" fmla="*/ 20 w 40"/>
                <a:gd name="T1" fmla="*/ 58 h 58"/>
                <a:gd name="T2" fmla="*/ 0 w 40"/>
                <a:gd name="T3" fmla="*/ 38 h 58"/>
                <a:gd name="T4" fmla="*/ 0 w 40"/>
                <a:gd name="T5" fmla="*/ 20 h 58"/>
                <a:gd name="T6" fmla="*/ 20 w 40"/>
                <a:gd name="T7" fmla="*/ 0 h 58"/>
                <a:gd name="T8" fmla="*/ 40 w 40"/>
                <a:gd name="T9" fmla="*/ 20 h 58"/>
                <a:gd name="T10" fmla="*/ 40 w 40"/>
                <a:gd name="T11" fmla="*/ 38 h 58"/>
                <a:gd name="T12" fmla="*/ 20 w 40"/>
                <a:gd name="T13" fmla="*/ 58 h 58"/>
                <a:gd name="T14" fmla="*/ 20 w 40"/>
                <a:gd name="T15" fmla="*/ 13 h 58"/>
                <a:gd name="T16" fmla="*/ 14 w 40"/>
                <a:gd name="T17" fmla="*/ 20 h 58"/>
                <a:gd name="T18" fmla="*/ 14 w 40"/>
                <a:gd name="T19" fmla="*/ 38 h 58"/>
                <a:gd name="T20" fmla="*/ 20 w 40"/>
                <a:gd name="T21" fmla="*/ 45 h 58"/>
                <a:gd name="T22" fmla="*/ 27 w 40"/>
                <a:gd name="T23" fmla="*/ 38 h 58"/>
                <a:gd name="T24" fmla="*/ 27 w 40"/>
                <a:gd name="T25" fmla="*/ 20 h 58"/>
                <a:gd name="T26" fmla="*/ 20 w 40"/>
                <a:gd name="T2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58">
                  <a:moveTo>
                    <a:pt x="20" y="58"/>
                  </a:moveTo>
                  <a:cubicBezTo>
                    <a:pt x="9" y="58"/>
                    <a:pt x="0" y="49"/>
                    <a:pt x="0" y="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9"/>
                    <a:pt x="31" y="58"/>
                    <a:pt x="20" y="58"/>
                  </a:cubicBezTo>
                  <a:close/>
                  <a:moveTo>
                    <a:pt x="20" y="13"/>
                  </a:moveTo>
                  <a:cubicBezTo>
                    <a:pt x="17" y="13"/>
                    <a:pt x="14" y="16"/>
                    <a:pt x="14" y="20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42"/>
                    <a:pt x="17" y="45"/>
                    <a:pt x="20" y="45"/>
                  </a:cubicBezTo>
                  <a:cubicBezTo>
                    <a:pt x="24" y="45"/>
                    <a:pt x="27" y="42"/>
                    <a:pt x="27" y="3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6"/>
                    <a:pt x="24" y="13"/>
                    <a:pt x="2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49"/>
            <p:cNvSpPr>
              <a:spLocks noEditPoints="1"/>
            </p:cNvSpPr>
            <p:nvPr/>
          </p:nvSpPr>
          <p:spPr bwMode="auto">
            <a:xfrm>
              <a:off x="3429537" y="4691750"/>
              <a:ext cx="535636" cy="431545"/>
            </a:xfrm>
            <a:custGeom>
              <a:avLst/>
              <a:gdLst>
                <a:gd name="T0" fmla="*/ 200 w 209"/>
                <a:gd name="T1" fmla="*/ 140 h 168"/>
                <a:gd name="T2" fmla="*/ 159 w 209"/>
                <a:gd name="T3" fmla="*/ 114 h 168"/>
                <a:gd name="T4" fmla="*/ 148 w 209"/>
                <a:gd name="T5" fmla="*/ 112 h 168"/>
                <a:gd name="T6" fmla="*/ 144 w 209"/>
                <a:gd name="T7" fmla="*/ 113 h 168"/>
                <a:gd name="T8" fmla="*/ 137 w 209"/>
                <a:gd name="T9" fmla="*/ 109 h 168"/>
                <a:gd name="T10" fmla="*/ 144 w 209"/>
                <a:gd name="T11" fmla="*/ 60 h 168"/>
                <a:gd name="T12" fmla="*/ 60 w 209"/>
                <a:gd name="T13" fmla="*/ 9 h 168"/>
                <a:gd name="T14" fmla="*/ 9 w 209"/>
                <a:gd name="T15" fmla="*/ 92 h 168"/>
                <a:gd name="T16" fmla="*/ 93 w 209"/>
                <a:gd name="T17" fmla="*/ 143 h 168"/>
                <a:gd name="T18" fmla="*/ 129 w 209"/>
                <a:gd name="T19" fmla="*/ 121 h 168"/>
                <a:gd name="T20" fmla="*/ 136 w 209"/>
                <a:gd name="T21" fmla="*/ 125 h 168"/>
                <a:gd name="T22" fmla="*/ 143 w 209"/>
                <a:gd name="T23" fmla="*/ 139 h 168"/>
                <a:gd name="T24" fmla="*/ 183 w 209"/>
                <a:gd name="T25" fmla="*/ 165 h 168"/>
                <a:gd name="T26" fmla="*/ 195 w 209"/>
                <a:gd name="T27" fmla="*/ 167 h 168"/>
                <a:gd name="T28" fmla="*/ 204 w 209"/>
                <a:gd name="T29" fmla="*/ 161 h 168"/>
                <a:gd name="T30" fmla="*/ 200 w 209"/>
                <a:gd name="T31" fmla="*/ 140 h 168"/>
                <a:gd name="T32" fmla="*/ 90 w 209"/>
                <a:gd name="T33" fmla="*/ 131 h 168"/>
                <a:gd name="T34" fmla="*/ 22 w 209"/>
                <a:gd name="T35" fmla="*/ 89 h 168"/>
                <a:gd name="T36" fmla="*/ 63 w 209"/>
                <a:gd name="T37" fmla="*/ 21 h 168"/>
                <a:gd name="T38" fmla="*/ 131 w 209"/>
                <a:gd name="T39" fmla="*/ 63 h 168"/>
                <a:gd name="T40" fmla="*/ 90 w 209"/>
                <a:gd name="T41" fmla="*/ 13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168">
                  <a:moveTo>
                    <a:pt x="200" y="140"/>
                  </a:moveTo>
                  <a:cubicBezTo>
                    <a:pt x="159" y="114"/>
                    <a:pt x="159" y="114"/>
                    <a:pt x="159" y="114"/>
                  </a:cubicBezTo>
                  <a:cubicBezTo>
                    <a:pt x="156" y="111"/>
                    <a:pt x="152" y="111"/>
                    <a:pt x="148" y="112"/>
                  </a:cubicBezTo>
                  <a:cubicBezTo>
                    <a:pt x="146" y="112"/>
                    <a:pt x="145" y="113"/>
                    <a:pt x="144" y="113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45" y="94"/>
                    <a:pt x="148" y="77"/>
                    <a:pt x="144" y="60"/>
                  </a:cubicBezTo>
                  <a:cubicBezTo>
                    <a:pt x="135" y="22"/>
                    <a:pt x="97" y="0"/>
                    <a:pt x="60" y="9"/>
                  </a:cubicBezTo>
                  <a:cubicBezTo>
                    <a:pt x="23" y="18"/>
                    <a:pt x="0" y="55"/>
                    <a:pt x="9" y="92"/>
                  </a:cubicBezTo>
                  <a:cubicBezTo>
                    <a:pt x="18" y="129"/>
                    <a:pt x="56" y="152"/>
                    <a:pt x="93" y="143"/>
                  </a:cubicBezTo>
                  <a:cubicBezTo>
                    <a:pt x="108" y="140"/>
                    <a:pt x="120" y="132"/>
                    <a:pt x="129" y="121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31"/>
                    <a:pt x="138" y="136"/>
                    <a:pt x="143" y="139"/>
                  </a:cubicBezTo>
                  <a:cubicBezTo>
                    <a:pt x="183" y="165"/>
                    <a:pt x="183" y="165"/>
                    <a:pt x="183" y="165"/>
                  </a:cubicBezTo>
                  <a:cubicBezTo>
                    <a:pt x="187" y="168"/>
                    <a:pt x="191" y="168"/>
                    <a:pt x="195" y="167"/>
                  </a:cubicBezTo>
                  <a:cubicBezTo>
                    <a:pt x="199" y="166"/>
                    <a:pt x="202" y="164"/>
                    <a:pt x="204" y="161"/>
                  </a:cubicBezTo>
                  <a:cubicBezTo>
                    <a:pt x="209" y="154"/>
                    <a:pt x="207" y="144"/>
                    <a:pt x="200" y="140"/>
                  </a:cubicBezTo>
                  <a:close/>
                  <a:moveTo>
                    <a:pt x="90" y="131"/>
                  </a:moveTo>
                  <a:cubicBezTo>
                    <a:pt x="60" y="138"/>
                    <a:pt x="29" y="120"/>
                    <a:pt x="22" y="89"/>
                  </a:cubicBezTo>
                  <a:cubicBezTo>
                    <a:pt x="14" y="59"/>
                    <a:pt x="33" y="28"/>
                    <a:pt x="63" y="21"/>
                  </a:cubicBezTo>
                  <a:cubicBezTo>
                    <a:pt x="94" y="14"/>
                    <a:pt x="124" y="32"/>
                    <a:pt x="131" y="63"/>
                  </a:cubicBezTo>
                  <a:cubicBezTo>
                    <a:pt x="139" y="93"/>
                    <a:pt x="120" y="123"/>
                    <a:pt x="90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036448" y="2423740"/>
            <a:ext cx="334003" cy="315487"/>
            <a:chOff x="5608947" y="4699340"/>
            <a:chExt cx="489013" cy="461905"/>
          </a:xfrm>
          <a:solidFill>
            <a:srgbClr val="FFBF54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76" name="Freeform 250"/>
            <p:cNvSpPr>
              <a:spLocks/>
            </p:cNvSpPr>
            <p:nvPr/>
          </p:nvSpPr>
          <p:spPr bwMode="auto">
            <a:xfrm>
              <a:off x="5608947" y="4835960"/>
              <a:ext cx="468411" cy="325285"/>
            </a:xfrm>
            <a:custGeom>
              <a:avLst/>
              <a:gdLst>
                <a:gd name="T0" fmla="*/ 102 w 183"/>
                <a:gd name="T1" fmla="*/ 127 h 127"/>
                <a:gd name="T2" fmla="*/ 65 w 183"/>
                <a:gd name="T3" fmla="*/ 119 h 127"/>
                <a:gd name="T4" fmla="*/ 20 w 183"/>
                <a:gd name="T5" fmla="*/ 0 h 127"/>
                <a:gd name="T6" fmla="*/ 50 w 183"/>
                <a:gd name="T7" fmla="*/ 14 h 127"/>
                <a:gd name="T8" fmla="*/ 78 w 183"/>
                <a:gd name="T9" fmla="*/ 89 h 127"/>
                <a:gd name="T10" fmla="*/ 154 w 183"/>
                <a:gd name="T11" fmla="*/ 60 h 127"/>
                <a:gd name="T12" fmla="*/ 183 w 183"/>
                <a:gd name="T13" fmla="*/ 74 h 127"/>
                <a:gd name="T14" fmla="*/ 134 w 183"/>
                <a:gd name="T15" fmla="*/ 121 h 127"/>
                <a:gd name="T16" fmla="*/ 102 w 183"/>
                <a:gd name="T1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127">
                  <a:moveTo>
                    <a:pt x="102" y="127"/>
                  </a:moveTo>
                  <a:cubicBezTo>
                    <a:pt x="89" y="127"/>
                    <a:pt x="77" y="124"/>
                    <a:pt x="65" y="119"/>
                  </a:cubicBezTo>
                  <a:cubicBezTo>
                    <a:pt x="20" y="98"/>
                    <a:pt x="0" y="45"/>
                    <a:pt x="20" y="0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37" y="42"/>
                    <a:pt x="50" y="76"/>
                    <a:pt x="78" y="89"/>
                  </a:cubicBezTo>
                  <a:cubicBezTo>
                    <a:pt x="107" y="102"/>
                    <a:pt x="141" y="89"/>
                    <a:pt x="154" y="60"/>
                  </a:cubicBezTo>
                  <a:cubicBezTo>
                    <a:pt x="183" y="74"/>
                    <a:pt x="183" y="74"/>
                    <a:pt x="183" y="74"/>
                  </a:cubicBezTo>
                  <a:cubicBezTo>
                    <a:pt x="174" y="96"/>
                    <a:pt x="156" y="112"/>
                    <a:pt x="134" y="121"/>
                  </a:cubicBezTo>
                  <a:cubicBezTo>
                    <a:pt x="123" y="125"/>
                    <a:pt x="112" y="127"/>
                    <a:pt x="10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251"/>
            <p:cNvSpPr>
              <a:spLocks/>
            </p:cNvSpPr>
            <p:nvPr/>
          </p:nvSpPr>
          <p:spPr bwMode="auto">
            <a:xfrm>
              <a:off x="5669667" y="4702593"/>
              <a:ext cx="179991" cy="148547"/>
            </a:xfrm>
            <a:custGeom>
              <a:avLst/>
              <a:gdLst>
                <a:gd name="T0" fmla="*/ 70 w 70"/>
                <a:gd name="T1" fmla="*/ 0 h 58"/>
                <a:gd name="T2" fmla="*/ 8 w 70"/>
                <a:gd name="T3" fmla="*/ 33 h 58"/>
                <a:gd name="T4" fmla="*/ 0 w 70"/>
                <a:gd name="T5" fmla="*/ 45 h 58"/>
                <a:gd name="T6" fmla="*/ 30 w 70"/>
                <a:gd name="T7" fmla="*/ 58 h 58"/>
                <a:gd name="T8" fmla="*/ 33 w 70"/>
                <a:gd name="T9" fmla="*/ 53 h 58"/>
                <a:gd name="T10" fmla="*/ 70 w 70"/>
                <a:gd name="T11" fmla="*/ 33 h 58"/>
                <a:gd name="T12" fmla="*/ 70 w 70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0"/>
                  </a:moveTo>
                  <a:cubicBezTo>
                    <a:pt x="45" y="2"/>
                    <a:pt x="23" y="14"/>
                    <a:pt x="8" y="33"/>
                  </a:cubicBezTo>
                  <a:cubicBezTo>
                    <a:pt x="5" y="37"/>
                    <a:pt x="2" y="41"/>
                    <a:pt x="0" y="45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1" y="57"/>
                    <a:pt x="32" y="55"/>
                    <a:pt x="33" y="53"/>
                  </a:cubicBezTo>
                  <a:cubicBezTo>
                    <a:pt x="42" y="42"/>
                    <a:pt x="55" y="35"/>
                    <a:pt x="70" y="33"/>
                  </a:cubicBezTo>
                  <a:lnTo>
                    <a:pt x="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252"/>
            <p:cNvSpPr>
              <a:spLocks/>
            </p:cNvSpPr>
            <p:nvPr/>
          </p:nvSpPr>
          <p:spPr bwMode="auto">
            <a:xfrm>
              <a:off x="6011217" y="4950894"/>
              <a:ext cx="86743" cy="54214"/>
            </a:xfrm>
            <a:custGeom>
              <a:avLst/>
              <a:gdLst>
                <a:gd name="T0" fmla="*/ 1 w 34"/>
                <a:gd name="T1" fmla="*/ 0 h 21"/>
                <a:gd name="T2" fmla="*/ 0 w 34"/>
                <a:gd name="T3" fmla="*/ 8 h 21"/>
                <a:gd name="T4" fmla="*/ 29 w 34"/>
                <a:gd name="T5" fmla="*/ 21 h 21"/>
                <a:gd name="T6" fmla="*/ 34 w 34"/>
                <a:gd name="T7" fmla="*/ 0 h 21"/>
                <a:gd name="T8" fmla="*/ 1 w 34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1">
                  <a:moveTo>
                    <a:pt x="1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2" y="14"/>
                    <a:pt x="33" y="7"/>
                    <a:pt x="34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253"/>
            <p:cNvSpPr>
              <a:spLocks/>
            </p:cNvSpPr>
            <p:nvPr/>
          </p:nvSpPr>
          <p:spPr bwMode="auto">
            <a:xfrm>
              <a:off x="5870260" y="4699340"/>
              <a:ext cx="227700" cy="230953"/>
            </a:xfrm>
            <a:custGeom>
              <a:avLst/>
              <a:gdLst>
                <a:gd name="T0" fmla="*/ 89 w 89"/>
                <a:gd name="T1" fmla="*/ 90 h 90"/>
                <a:gd name="T2" fmla="*/ 57 w 89"/>
                <a:gd name="T3" fmla="*/ 90 h 90"/>
                <a:gd name="T4" fmla="*/ 0 w 89"/>
                <a:gd name="T5" fmla="*/ 33 h 90"/>
                <a:gd name="T6" fmla="*/ 0 w 89"/>
                <a:gd name="T7" fmla="*/ 0 h 90"/>
                <a:gd name="T8" fmla="*/ 89 w 8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90">
                  <a:moveTo>
                    <a:pt x="89" y="90"/>
                  </a:moveTo>
                  <a:cubicBezTo>
                    <a:pt x="57" y="90"/>
                    <a:pt x="57" y="90"/>
                    <a:pt x="57" y="90"/>
                  </a:cubicBezTo>
                  <a:cubicBezTo>
                    <a:pt x="57" y="59"/>
                    <a:pt x="31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89" y="41"/>
                    <a:pt x="89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Rectangle 254"/>
            <p:cNvSpPr>
              <a:spLocks noChangeArrowheads="1"/>
            </p:cNvSpPr>
            <p:nvPr/>
          </p:nvSpPr>
          <p:spPr bwMode="auto">
            <a:xfrm>
              <a:off x="5785686" y="4958484"/>
              <a:ext cx="43371" cy="542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Rectangle 255"/>
            <p:cNvSpPr>
              <a:spLocks noChangeArrowheads="1"/>
            </p:cNvSpPr>
            <p:nvPr/>
          </p:nvSpPr>
          <p:spPr bwMode="auto">
            <a:xfrm>
              <a:off x="5849658" y="4892342"/>
              <a:ext cx="41203" cy="1203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Rectangle 256"/>
            <p:cNvSpPr>
              <a:spLocks noChangeArrowheads="1"/>
            </p:cNvSpPr>
            <p:nvPr/>
          </p:nvSpPr>
          <p:spPr bwMode="auto">
            <a:xfrm>
              <a:off x="5911462" y="4856561"/>
              <a:ext cx="41203" cy="1561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811976" y="2418556"/>
            <a:ext cx="365847" cy="365847"/>
            <a:chOff x="6685641" y="4668980"/>
            <a:chExt cx="535637" cy="535637"/>
          </a:xfrm>
          <a:solidFill>
            <a:srgbClr val="7C4A91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83" name="Freeform 257"/>
            <p:cNvSpPr>
              <a:spLocks noEditPoints="1"/>
            </p:cNvSpPr>
            <p:nvPr/>
          </p:nvSpPr>
          <p:spPr bwMode="auto">
            <a:xfrm>
              <a:off x="6803828" y="4783914"/>
              <a:ext cx="302516" cy="305768"/>
            </a:xfrm>
            <a:custGeom>
              <a:avLst/>
              <a:gdLst>
                <a:gd name="T0" fmla="*/ 101 w 118"/>
                <a:gd name="T1" fmla="*/ 91 h 119"/>
                <a:gd name="T2" fmla="*/ 107 w 118"/>
                <a:gd name="T3" fmla="*/ 77 h 119"/>
                <a:gd name="T4" fmla="*/ 23 w 118"/>
                <a:gd name="T5" fmla="*/ 25 h 119"/>
                <a:gd name="T6" fmla="*/ 30 w 118"/>
                <a:gd name="T7" fmla="*/ 25 h 119"/>
                <a:gd name="T8" fmla="*/ 27 w 118"/>
                <a:gd name="T9" fmla="*/ 24 h 119"/>
                <a:gd name="T10" fmla="*/ 21 w 118"/>
                <a:gd name="T11" fmla="*/ 35 h 119"/>
                <a:gd name="T12" fmla="*/ 28 w 118"/>
                <a:gd name="T13" fmla="*/ 33 h 119"/>
                <a:gd name="T14" fmla="*/ 33 w 118"/>
                <a:gd name="T15" fmla="*/ 41 h 119"/>
                <a:gd name="T16" fmla="*/ 25 w 118"/>
                <a:gd name="T17" fmla="*/ 46 h 119"/>
                <a:gd name="T18" fmla="*/ 15 w 118"/>
                <a:gd name="T19" fmla="*/ 54 h 119"/>
                <a:gd name="T20" fmla="*/ 25 w 118"/>
                <a:gd name="T21" fmla="*/ 63 h 119"/>
                <a:gd name="T22" fmla="*/ 40 w 118"/>
                <a:gd name="T23" fmla="*/ 72 h 119"/>
                <a:gd name="T24" fmla="*/ 34 w 118"/>
                <a:gd name="T25" fmla="*/ 89 h 119"/>
                <a:gd name="T26" fmla="*/ 28 w 118"/>
                <a:gd name="T27" fmla="*/ 102 h 119"/>
                <a:gd name="T28" fmla="*/ 25 w 118"/>
                <a:gd name="T29" fmla="*/ 92 h 119"/>
                <a:gd name="T30" fmla="*/ 21 w 118"/>
                <a:gd name="T31" fmla="*/ 70 h 119"/>
                <a:gd name="T32" fmla="*/ 11 w 118"/>
                <a:gd name="T33" fmla="*/ 57 h 119"/>
                <a:gd name="T34" fmla="*/ 34 w 118"/>
                <a:gd name="T35" fmla="*/ 12 h 119"/>
                <a:gd name="T36" fmla="*/ 23 w 118"/>
                <a:gd name="T37" fmla="*/ 20 h 119"/>
                <a:gd name="T38" fmla="*/ 105 w 118"/>
                <a:gd name="T39" fmla="*/ 50 h 119"/>
                <a:gd name="T40" fmla="*/ 98 w 118"/>
                <a:gd name="T41" fmla="*/ 59 h 119"/>
                <a:gd name="T42" fmla="*/ 94 w 118"/>
                <a:gd name="T43" fmla="*/ 64 h 119"/>
                <a:gd name="T44" fmla="*/ 86 w 118"/>
                <a:gd name="T45" fmla="*/ 65 h 119"/>
                <a:gd name="T46" fmla="*/ 76 w 118"/>
                <a:gd name="T47" fmla="*/ 55 h 119"/>
                <a:gd name="T48" fmla="*/ 70 w 118"/>
                <a:gd name="T49" fmla="*/ 60 h 119"/>
                <a:gd name="T50" fmla="*/ 70 w 118"/>
                <a:gd name="T51" fmla="*/ 70 h 119"/>
                <a:gd name="T52" fmla="*/ 57 w 118"/>
                <a:gd name="T53" fmla="*/ 77 h 119"/>
                <a:gd name="T54" fmla="*/ 45 w 118"/>
                <a:gd name="T55" fmla="*/ 58 h 119"/>
                <a:gd name="T56" fmla="*/ 61 w 118"/>
                <a:gd name="T57" fmla="*/ 51 h 119"/>
                <a:gd name="T58" fmla="*/ 63 w 118"/>
                <a:gd name="T59" fmla="*/ 49 h 119"/>
                <a:gd name="T60" fmla="*/ 59 w 118"/>
                <a:gd name="T61" fmla="*/ 48 h 119"/>
                <a:gd name="T62" fmla="*/ 48 w 118"/>
                <a:gd name="T63" fmla="*/ 48 h 119"/>
                <a:gd name="T64" fmla="*/ 50 w 118"/>
                <a:gd name="T65" fmla="*/ 39 h 119"/>
                <a:gd name="T66" fmla="*/ 54 w 118"/>
                <a:gd name="T67" fmla="*/ 38 h 119"/>
                <a:gd name="T68" fmla="*/ 59 w 118"/>
                <a:gd name="T69" fmla="*/ 24 h 119"/>
                <a:gd name="T70" fmla="*/ 75 w 118"/>
                <a:gd name="T71" fmla="*/ 25 h 119"/>
                <a:gd name="T72" fmla="*/ 83 w 118"/>
                <a:gd name="T73" fmla="*/ 20 h 119"/>
                <a:gd name="T74" fmla="*/ 95 w 118"/>
                <a:gd name="T75" fmla="*/ 21 h 119"/>
                <a:gd name="T76" fmla="*/ 105 w 118"/>
                <a:gd name="T77" fmla="*/ 63 h 119"/>
                <a:gd name="T78" fmla="*/ 105 w 118"/>
                <a:gd name="T79" fmla="*/ 70 h 119"/>
                <a:gd name="T80" fmla="*/ 102 w 118"/>
                <a:gd name="T81" fmla="*/ 68 h 119"/>
                <a:gd name="T82" fmla="*/ 105 w 118"/>
                <a:gd name="T83" fmla="*/ 59 h 119"/>
                <a:gd name="T84" fmla="*/ 107 w 118"/>
                <a:gd name="T85" fmla="*/ 50 h 119"/>
                <a:gd name="T86" fmla="*/ 109 w 118"/>
                <a:gd name="T87" fmla="*/ 39 h 119"/>
                <a:gd name="T88" fmla="*/ 86 w 118"/>
                <a:gd name="T89" fmla="*/ 66 h 119"/>
                <a:gd name="T90" fmla="*/ 73 w 118"/>
                <a:gd name="T91" fmla="*/ 76 h 119"/>
                <a:gd name="T92" fmla="*/ 35 w 118"/>
                <a:gd name="T93" fmla="*/ 26 h 119"/>
                <a:gd name="T94" fmla="*/ 31 w 118"/>
                <a:gd name="T95" fmla="*/ 17 h 119"/>
                <a:gd name="T96" fmla="*/ 46 w 118"/>
                <a:gd name="T97" fmla="*/ 11 h 119"/>
                <a:gd name="T98" fmla="*/ 50 w 118"/>
                <a:gd name="T99" fmla="*/ 18 h 119"/>
                <a:gd name="T100" fmla="*/ 42 w 118"/>
                <a:gd name="T101" fmla="*/ 27 h 119"/>
                <a:gd name="T102" fmla="*/ 57 w 118"/>
                <a:gd name="T103" fmla="*/ 16 h 119"/>
                <a:gd name="T104" fmla="*/ 59 w 118"/>
                <a:gd name="T105" fmla="*/ 14 h 119"/>
                <a:gd name="T106" fmla="*/ 47 w 118"/>
                <a:gd name="T107" fmla="*/ 27 h 119"/>
                <a:gd name="T108" fmla="*/ 75 w 118"/>
                <a:gd name="T109" fmla="*/ 19 h 119"/>
                <a:gd name="T110" fmla="*/ 87 w 118"/>
                <a:gd name="T111" fmla="*/ 15 h 119"/>
                <a:gd name="T112" fmla="*/ 27 w 118"/>
                <a:gd name="T113" fmla="*/ 59 h 119"/>
                <a:gd name="T114" fmla="*/ 24 w 118"/>
                <a:gd name="T115" fmla="*/ 59 h 119"/>
                <a:gd name="T116" fmla="*/ 23 w 118"/>
                <a:gd name="T117" fmla="*/ 55 h 119"/>
                <a:gd name="T118" fmla="*/ 111 w 118"/>
                <a:gd name="T119" fmla="*/ 7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60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1" y="119"/>
                    <a:pt x="118" y="92"/>
                    <a:pt x="118" y="60"/>
                  </a:cubicBezTo>
                  <a:cubicBezTo>
                    <a:pt x="118" y="27"/>
                    <a:pt x="91" y="0"/>
                    <a:pt x="59" y="0"/>
                  </a:cubicBezTo>
                  <a:close/>
                  <a:moveTo>
                    <a:pt x="110" y="77"/>
                  </a:moveTo>
                  <a:cubicBezTo>
                    <a:pt x="110" y="77"/>
                    <a:pt x="110" y="77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ubicBezTo>
                    <a:pt x="108" y="82"/>
                    <a:pt x="107" y="86"/>
                    <a:pt x="104" y="89"/>
                  </a:cubicBezTo>
                  <a:cubicBezTo>
                    <a:pt x="104" y="89"/>
                    <a:pt x="104" y="89"/>
                    <a:pt x="103" y="90"/>
                  </a:cubicBezTo>
                  <a:cubicBezTo>
                    <a:pt x="102" y="89"/>
                    <a:pt x="102" y="90"/>
                    <a:pt x="101" y="91"/>
                  </a:cubicBezTo>
                  <a:cubicBezTo>
                    <a:pt x="100" y="91"/>
                    <a:pt x="100" y="90"/>
                    <a:pt x="100" y="90"/>
                  </a:cubicBezTo>
                  <a:cubicBezTo>
                    <a:pt x="100" y="89"/>
                    <a:pt x="100" y="89"/>
                    <a:pt x="100" y="88"/>
                  </a:cubicBezTo>
                  <a:cubicBezTo>
                    <a:pt x="100" y="87"/>
                    <a:pt x="100" y="87"/>
                    <a:pt x="99" y="87"/>
                  </a:cubicBezTo>
                  <a:cubicBezTo>
                    <a:pt x="100" y="86"/>
                    <a:pt x="99" y="85"/>
                    <a:pt x="99" y="84"/>
                  </a:cubicBezTo>
                  <a:cubicBezTo>
                    <a:pt x="99" y="83"/>
                    <a:pt x="100" y="83"/>
                    <a:pt x="101" y="83"/>
                  </a:cubicBezTo>
                  <a:cubicBezTo>
                    <a:pt x="101" y="83"/>
                    <a:pt x="101" y="81"/>
                    <a:pt x="102" y="81"/>
                  </a:cubicBezTo>
                  <a:cubicBezTo>
                    <a:pt x="102" y="80"/>
                    <a:pt x="102" y="81"/>
                    <a:pt x="102" y="81"/>
                  </a:cubicBezTo>
                  <a:cubicBezTo>
                    <a:pt x="103" y="81"/>
                    <a:pt x="102" y="80"/>
                    <a:pt x="103" y="80"/>
                  </a:cubicBezTo>
                  <a:cubicBezTo>
                    <a:pt x="103" y="80"/>
                    <a:pt x="104" y="79"/>
                    <a:pt x="104" y="80"/>
                  </a:cubicBezTo>
                  <a:cubicBezTo>
                    <a:pt x="105" y="80"/>
                    <a:pt x="105" y="79"/>
                    <a:pt x="105" y="78"/>
                  </a:cubicBezTo>
                  <a:cubicBezTo>
                    <a:pt x="105" y="78"/>
                    <a:pt x="106" y="77"/>
                    <a:pt x="107" y="77"/>
                  </a:cubicBezTo>
                  <a:cubicBezTo>
                    <a:pt x="107" y="77"/>
                    <a:pt x="107" y="76"/>
                    <a:pt x="107" y="76"/>
                  </a:cubicBezTo>
                  <a:cubicBezTo>
                    <a:pt x="108" y="77"/>
                    <a:pt x="109" y="76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lose/>
                  <a:moveTo>
                    <a:pt x="17" y="25"/>
                  </a:moveTo>
                  <a:cubicBezTo>
                    <a:pt x="17" y="25"/>
                    <a:pt x="18" y="25"/>
                    <a:pt x="18" y="25"/>
                  </a:cubicBezTo>
                  <a:cubicBezTo>
                    <a:pt x="19" y="25"/>
                    <a:pt x="19" y="24"/>
                    <a:pt x="19" y="25"/>
                  </a:cubicBezTo>
                  <a:cubicBezTo>
                    <a:pt x="19" y="25"/>
                    <a:pt x="20" y="26"/>
                    <a:pt x="20" y="26"/>
                  </a:cubicBezTo>
                  <a:cubicBezTo>
                    <a:pt x="20" y="25"/>
                    <a:pt x="20" y="24"/>
                    <a:pt x="20" y="23"/>
                  </a:cubicBezTo>
                  <a:cubicBezTo>
                    <a:pt x="20" y="23"/>
                    <a:pt x="20" y="23"/>
                    <a:pt x="20" y="22"/>
                  </a:cubicBezTo>
                  <a:cubicBezTo>
                    <a:pt x="21" y="22"/>
                    <a:pt x="21" y="23"/>
                    <a:pt x="21" y="23"/>
                  </a:cubicBezTo>
                  <a:cubicBezTo>
                    <a:pt x="22" y="24"/>
                    <a:pt x="22" y="24"/>
                    <a:pt x="23" y="25"/>
                  </a:cubicBezTo>
                  <a:cubicBezTo>
                    <a:pt x="23" y="25"/>
                    <a:pt x="22" y="25"/>
                    <a:pt x="23" y="26"/>
                  </a:cubicBezTo>
                  <a:cubicBezTo>
                    <a:pt x="23" y="25"/>
                    <a:pt x="23" y="25"/>
                    <a:pt x="24" y="24"/>
                  </a:cubicBezTo>
                  <a:cubicBezTo>
                    <a:pt x="24" y="24"/>
                    <a:pt x="23" y="24"/>
                    <a:pt x="23" y="24"/>
                  </a:cubicBezTo>
                  <a:cubicBezTo>
                    <a:pt x="22" y="23"/>
                    <a:pt x="23" y="21"/>
                    <a:pt x="24" y="20"/>
                  </a:cubicBezTo>
                  <a:cubicBezTo>
                    <a:pt x="24" y="20"/>
                    <a:pt x="24" y="21"/>
                    <a:pt x="24" y="21"/>
                  </a:cubicBezTo>
                  <a:cubicBezTo>
                    <a:pt x="25" y="21"/>
                    <a:pt x="26" y="20"/>
                    <a:pt x="26" y="22"/>
                  </a:cubicBezTo>
                  <a:cubicBezTo>
                    <a:pt x="27" y="22"/>
                    <a:pt x="27" y="21"/>
                    <a:pt x="28" y="21"/>
                  </a:cubicBezTo>
                  <a:cubicBezTo>
                    <a:pt x="28" y="22"/>
                    <a:pt x="28" y="22"/>
                    <a:pt x="28" y="23"/>
                  </a:cubicBezTo>
                  <a:cubicBezTo>
                    <a:pt x="29" y="23"/>
                    <a:pt x="29" y="23"/>
                    <a:pt x="30" y="23"/>
                  </a:cubicBezTo>
                  <a:cubicBezTo>
                    <a:pt x="30" y="23"/>
                    <a:pt x="30" y="24"/>
                    <a:pt x="31" y="24"/>
                  </a:cubicBezTo>
                  <a:cubicBezTo>
                    <a:pt x="31" y="24"/>
                    <a:pt x="30" y="24"/>
                    <a:pt x="30" y="25"/>
                  </a:cubicBezTo>
                  <a:cubicBezTo>
                    <a:pt x="31" y="25"/>
                    <a:pt x="31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7"/>
                    <a:pt x="31" y="28"/>
                    <a:pt x="32" y="28"/>
                  </a:cubicBezTo>
                  <a:cubicBezTo>
                    <a:pt x="31" y="28"/>
                    <a:pt x="31" y="27"/>
                    <a:pt x="30" y="27"/>
                  </a:cubicBezTo>
                  <a:cubicBezTo>
                    <a:pt x="30" y="28"/>
                    <a:pt x="31" y="28"/>
                    <a:pt x="31" y="29"/>
                  </a:cubicBezTo>
                  <a:cubicBezTo>
                    <a:pt x="31" y="30"/>
                    <a:pt x="30" y="30"/>
                    <a:pt x="30" y="31"/>
                  </a:cubicBezTo>
                  <a:cubicBezTo>
                    <a:pt x="29" y="31"/>
                    <a:pt x="29" y="29"/>
                    <a:pt x="27" y="29"/>
                  </a:cubicBezTo>
                  <a:cubicBezTo>
                    <a:pt x="27" y="29"/>
                    <a:pt x="26" y="29"/>
                    <a:pt x="26" y="28"/>
                  </a:cubicBezTo>
                  <a:cubicBezTo>
                    <a:pt x="26" y="27"/>
                    <a:pt x="28" y="27"/>
                    <a:pt x="28" y="26"/>
                  </a:cubicBezTo>
                  <a:cubicBezTo>
                    <a:pt x="28" y="25"/>
                    <a:pt x="27" y="26"/>
                    <a:pt x="27" y="24"/>
                  </a:cubicBezTo>
                  <a:cubicBezTo>
                    <a:pt x="27" y="25"/>
                    <a:pt x="26" y="24"/>
                    <a:pt x="26" y="24"/>
                  </a:cubicBezTo>
                  <a:cubicBezTo>
                    <a:pt x="25" y="24"/>
                    <a:pt x="25" y="24"/>
                    <a:pt x="24" y="24"/>
                  </a:cubicBezTo>
                  <a:cubicBezTo>
                    <a:pt x="24" y="24"/>
                    <a:pt x="25" y="24"/>
                    <a:pt x="25" y="25"/>
                  </a:cubicBezTo>
                  <a:cubicBezTo>
                    <a:pt x="25" y="25"/>
                    <a:pt x="25" y="26"/>
                    <a:pt x="25" y="27"/>
                  </a:cubicBezTo>
                  <a:cubicBezTo>
                    <a:pt x="24" y="27"/>
                    <a:pt x="23" y="27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9"/>
                    <a:pt x="21" y="29"/>
                    <a:pt x="21" y="30"/>
                  </a:cubicBezTo>
                  <a:cubicBezTo>
                    <a:pt x="20" y="30"/>
                    <a:pt x="20" y="31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3"/>
                    <a:pt x="20" y="33"/>
                    <a:pt x="19" y="34"/>
                  </a:cubicBezTo>
                  <a:cubicBezTo>
                    <a:pt x="20" y="34"/>
                    <a:pt x="21" y="35"/>
                    <a:pt x="21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6"/>
                    <a:pt x="23" y="37"/>
                    <a:pt x="24" y="38"/>
                  </a:cubicBezTo>
                  <a:cubicBezTo>
                    <a:pt x="24" y="37"/>
                    <a:pt x="24" y="36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5" y="35"/>
                    <a:pt x="25" y="35"/>
                  </a:cubicBezTo>
                  <a:cubicBezTo>
                    <a:pt x="25" y="33"/>
                    <a:pt x="25" y="32"/>
                    <a:pt x="25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7" y="30"/>
                  </a:cubicBezTo>
                  <a:cubicBezTo>
                    <a:pt x="28" y="30"/>
                    <a:pt x="28" y="31"/>
                    <a:pt x="28" y="31"/>
                  </a:cubicBezTo>
                  <a:cubicBezTo>
                    <a:pt x="28" y="31"/>
                    <a:pt x="28" y="32"/>
                    <a:pt x="28" y="33"/>
                  </a:cubicBezTo>
                  <a:cubicBezTo>
                    <a:pt x="29" y="33"/>
                    <a:pt x="29" y="33"/>
                    <a:pt x="30" y="33"/>
                  </a:cubicBezTo>
                  <a:cubicBezTo>
                    <a:pt x="30" y="33"/>
                    <a:pt x="30" y="32"/>
                    <a:pt x="30" y="32"/>
                  </a:cubicBezTo>
                  <a:cubicBezTo>
                    <a:pt x="31" y="32"/>
                    <a:pt x="31" y="33"/>
                    <a:pt x="31" y="34"/>
                  </a:cubicBezTo>
                  <a:cubicBezTo>
                    <a:pt x="31" y="34"/>
                    <a:pt x="31" y="35"/>
                    <a:pt x="31" y="35"/>
                  </a:cubicBezTo>
                  <a:cubicBezTo>
                    <a:pt x="31" y="36"/>
                    <a:pt x="32" y="36"/>
                    <a:pt x="32" y="37"/>
                  </a:cubicBezTo>
                  <a:cubicBezTo>
                    <a:pt x="33" y="37"/>
                    <a:pt x="33" y="36"/>
                    <a:pt x="33" y="37"/>
                  </a:cubicBezTo>
                  <a:cubicBezTo>
                    <a:pt x="33" y="38"/>
                    <a:pt x="33" y="38"/>
                    <a:pt x="33" y="39"/>
                  </a:cubicBezTo>
                  <a:cubicBezTo>
                    <a:pt x="33" y="40"/>
                    <a:pt x="33" y="41"/>
                    <a:pt x="34" y="41"/>
                  </a:cubicBezTo>
                  <a:cubicBezTo>
                    <a:pt x="34" y="41"/>
                    <a:pt x="34" y="42"/>
                    <a:pt x="34" y="42"/>
                  </a:cubicBezTo>
                  <a:cubicBezTo>
                    <a:pt x="34" y="42"/>
                    <a:pt x="33" y="42"/>
                    <a:pt x="33" y="42"/>
                  </a:cubicBezTo>
                  <a:cubicBezTo>
                    <a:pt x="33" y="42"/>
                    <a:pt x="33" y="42"/>
                    <a:pt x="33" y="41"/>
                  </a:cubicBezTo>
                  <a:cubicBezTo>
                    <a:pt x="32" y="41"/>
                    <a:pt x="32" y="42"/>
                    <a:pt x="31" y="42"/>
                  </a:cubicBezTo>
                  <a:cubicBezTo>
                    <a:pt x="32" y="40"/>
                    <a:pt x="32" y="40"/>
                    <a:pt x="33" y="39"/>
                  </a:cubicBezTo>
                  <a:cubicBezTo>
                    <a:pt x="32" y="38"/>
                    <a:pt x="31" y="40"/>
                    <a:pt x="30" y="39"/>
                  </a:cubicBezTo>
                  <a:cubicBezTo>
                    <a:pt x="30" y="40"/>
                    <a:pt x="31" y="40"/>
                    <a:pt x="30" y="40"/>
                  </a:cubicBezTo>
                  <a:cubicBezTo>
                    <a:pt x="30" y="41"/>
                    <a:pt x="29" y="41"/>
                    <a:pt x="29" y="41"/>
                  </a:cubicBezTo>
                  <a:cubicBezTo>
                    <a:pt x="29" y="42"/>
                    <a:pt x="30" y="42"/>
                    <a:pt x="31" y="42"/>
                  </a:cubicBezTo>
                  <a:cubicBezTo>
                    <a:pt x="30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8" y="43"/>
                    <a:pt x="27" y="43"/>
                    <a:pt x="26" y="44"/>
                  </a:cubicBezTo>
                  <a:cubicBezTo>
                    <a:pt x="26" y="45"/>
                    <a:pt x="27" y="44"/>
                    <a:pt x="27" y="45"/>
                  </a:cubicBezTo>
                  <a:cubicBezTo>
                    <a:pt x="26" y="45"/>
                    <a:pt x="26" y="46"/>
                    <a:pt x="25" y="46"/>
                  </a:cubicBezTo>
                  <a:cubicBezTo>
                    <a:pt x="25" y="47"/>
                    <a:pt x="24" y="47"/>
                    <a:pt x="25" y="48"/>
                  </a:cubicBezTo>
                  <a:cubicBezTo>
                    <a:pt x="24" y="48"/>
                    <a:pt x="24" y="49"/>
                    <a:pt x="24" y="49"/>
                  </a:cubicBezTo>
                  <a:cubicBezTo>
                    <a:pt x="24" y="49"/>
                    <a:pt x="24" y="49"/>
                    <a:pt x="24" y="50"/>
                  </a:cubicBezTo>
                  <a:cubicBezTo>
                    <a:pt x="23" y="50"/>
                    <a:pt x="22" y="51"/>
                    <a:pt x="21" y="52"/>
                  </a:cubicBezTo>
                  <a:cubicBezTo>
                    <a:pt x="21" y="53"/>
                    <a:pt x="22" y="53"/>
                    <a:pt x="22" y="53"/>
                  </a:cubicBezTo>
                  <a:cubicBezTo>
                    <a:pt x="22" y="54"/>
                    <a:pt x="22" y="54"/>
                    <a:pt x="22" y="55"/>
                  </a:cubicBezTo>
                  <a:cubicBezTo>
                    <a:pt x="21" y="55"/>
                    <a:pt x="21" y="55"/>
                    <a:pt x="21" y="54"/>
                  </a:cubicBezTo>
                  <a:cubicBezTo>
                    <a:pt x="21" y="53"/>
                    <a:pt x="19" y="53"/>
                    <a:pt x="19" y="53"/>
                  </a:cubicBezTo>
                  <a:cubicBezTo>
                    <a:pt x="18" y="53"/>
                    <a:pt x="18" y="53"/>
                    <a:pt x="18" y="54"/>
                  </a:cubicBezTo>
                  <a:cubicBezTo>
                    <a:pt x="17" y="54"/>
                    <a:pt x="17" y="53"/>
                    <a:pt x="16" y="53"/>
                  </a:cubicBezTo>
                  <a:cubicBezTo>
                    <a:pt x="16" y="53"/>
                    <a:pt x="15" y="54"/>
                    <a:pt x="15" y="54"/>
                  </a:cubicBezTo>
                  <a:cubicBezTo>
                    <a:pt x="15" y="55"/>
                    <a:pt x="14" y="59"/>
                    <a:pt x="16" y="59"/>
                  </a:cubicBezTo>
                  <a:cubicBezTo>
                    <a:pt x="17" y="59"/>
                    <a:pt x="16" y="58"/>
                    <a:pt x="17" y="57"/>
                  </a:cubicBezTo>
                  <a:cubicBezTo>
                    <a:pt x="18" y="58"/>
                    <a:pt x="18" y="58"/>
                    <a:pt x="19" y="57"/>
                  </a:cubicBezTo>
                  <a:cubicBezTo>
                    <a:pt x="19" y="59"/>
                    <a:pt x="18" y="59"/>
                    <a:pt x="18" y="60"/>
                  </a:cubicBezTo>
                  <a:cubicBezTo>
                    <a:pt x="19" y="61"/>
                    <a:pt x="20" y="60"/>
                    <a:pt x="20" y="61"/>
                  </a:cubicBezTo>
                  <a:cubicBezTo>
                    <a:pt x="20" y="62"/>
                    <a:pt x="20" y="63"/>
                    <a:pt x="20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4"/>
                    <a:pt x="22" y="64"/>
                    <a:pt x="22" y="65"/>
                  </a:cubicBezTo>
                  <a:cubicBezTo>
                    <a:pt x="23" y="64"/>
                    <a:pt x="23" y="64"/>
                    <a:pt x="24" y="63"/>
                  </a:cubicBezTo>
                  <a:cubicBezTo>
                    <a:pt x="24" y="63"/>
                    <a:pt x="24" y="62"/>
                    <a:pt x="24" y="62"/>
                  </a:cubicBezTo>
                  <a:cubicBezTo>
                    <a:pt x="25" y="62"/>
                    <a:pt x="25" y="63"/>
                    <a:pt x="25" y="63"/>
                  </a:cubicBezTo>
                  <a:cubicBezTo>
                    <a:pt x="26" y="63"/>
                    <a:pt x="26" y="62"/>
                    <a:pt x="26" y="62"/>
                  </a:cubicBezTo>
                  <a:cubicBezTo>
                    <a:pt x="26" y="63"/>
                    <a:pt x="27" y="63"/>
                    <a:pt x="27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9" y="64"/>
                    <a:pt x="30" y="64"/>
                    <a:pt x="30" y="65"/>
                  </a:cubicBezTo>
                  <a:cubicBezTo>
                    <a:pt x="31" y="66"/>
                    <a:pt x="31" y="66"/>
                    <a:pt x="32" y="67"/>
                  </a:cubicBezTo>
                  <a:cubicBezTo>
                    <a:pt x="33" y="66"/>
                    <a:pt x="34" y="68"/>
                    <a:pt x="34" y="69"/>
                  </a:cubicBezTo>
                  <a:cubicBezTo>
                    <a:pt x="34" y="70"/>
                    <a:pt x="34" y="70"/>
                    <a:pt x="35" y="70"/>
                  </a:cubicBezTo>
                  <a:cubicBezTo>
                    <a:pt x="35" y="71"/>
                    <a:pt x="36" y="70"/>
                    <a:pt x="36" y="71"/>
                  </a:cubicBezTo>
                  <a:cubicBezTo>
                    <a:pt x="37" y="71"/>
                    <a:pt x="37" y="71"/>
                    <a:pt x="38" y="71"/>
                  </a:cubicBezTo>
                  <a:cubicBezTo>
                    <a:pt x="38" y="71"/>
                    <a:pt x="39" y="71"/>
                    <a:pt x="39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0" y="73"/>
                    <a:pt x="41" y="73"/>
                    <a:pt x="41" y="74"/>
                  </a:cubicBezTo>
                  <a:cubicBezTo>
                    <a:pt x="41" y="74"/>
                    <a:pt x="40" y="74"/>
                    <a:pt x="40" y="75"/>
                  </a:cubicBezTo>
                  <a:cubicBezTo>
                    <a:pt x="40" y="75"/>
                    <a:pt x="40" y="76"/>
                    <a:pt x="40" y="76"/>
                  </a:cubicBezTo>
                  <a:cubicBezTo>
                    <a:pt x="40" y="77"/>
                    <a:pt x="39" y="77"/>
                    <a:pt x="39" y="78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39" y="79"/>
                    <a:pt x="38" y="79"/>
                    <a:pt x="38" y="79"/>
                  </a:cubicBezTo>
                  <a:cubicBezTo>
                    <a:pt x="39" y="81"/>
                    <a:pt x="38" y="82"/>
                    <a:pt x="38" y="83"/>
                  </a:cubicBezTo>
                  <a:cubicBezTo>
                    <a:pt x="37" y="83"/>
                    <a:pt x="37" y="83"/>
                    <a:pt x="36" y="84"/>
                  </a:cubicBezTo>
                  <a:cubicBezTo>
                    <a:pt x="36" y="84"/>
                    <a:pt x="36" y="85"/>
                    <a:pt x="35" y="85"/>
                  </a:cubicBezTo>
                  <a:cubicBezTo>
                    <a:pt x="35" y="86"/>
                    <a:pt x="35" y="86"/>
                    <a:pt x="35" y="87"/>
                  </a:cubicBezTo>
                  <a:cubicBezTo>
                    <a:pt x="35" y="87"/>
                    <a:pt x="34" y="87"/>
                    <a:pt x="34" y="89"/>
                  </a:cubicBezTo>
                  <a:cubicBezTo>
                    <a:pt x="34" y="89"/>
                    <a:pt x="34" y="89"/>
                    <a:pt x="34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2" y="90"/>
                    <a:pt x="32" y="90"/>
                  </a:cubicBezTo>
                  <a:cubicBezTo>
                    <a:pt x="32" y="91"/>
                    <a:pt x="32" y="91"/>
                    <a:pt x="32" y="92"/>
                  </a:cubicBezTo>
                  <a:cubicBezTo>
                    <a:pt x="31" y="92"/>
                    <a:pt x="31" y="93"/>
                    <a:pt x="30" y="93"/>
                  </a:cubicBezTo>
                  <a:cubicBezTo>
                    <a:pt x="30" y="94"/>
                    <a:pt x="30" y="95"/>
                    <a:pt x="29" y="94"/>
                  </a:cubicBezTo>
                  <a:cubicBezTo>
                    <a:pt x="30" y="95"/>
                    <a:pt x="29" y="97"/>
                    <a:pt x="29" y="97"/>
                  </a:cubicBezTo>
                  <a:cubicBezTo>
                    <a:pt x="29" y="98"/>
                    <a:pt x="29" y="98"/>
                    <a:pt x="29" y="99"/>
                  </a:cubicBezTo>
                  <a:cubicBezTo>
                    <a:pt x="29" y="99"/>
                    <a:pt x="29" y="99"/>
                    <a:pt x="28" y="99"/>
                  </a:cubicBezTo>
                  <a:cubicBezTo>
                    <a:pt x="28" y="100"/>
                    <a:pt x="28" y="100"/>
                    <a:pt x="28" y="101"/>
                  </a:cubicBezTo>
                  <a:cubicBezTo>
                    <a:pt x="28" y="102"/>
                    <a:pt x="29" y="102"/>
                    <a:pt x="28" y="102"/>
                  </a:cubicBezTo>
                  <a:cubicBezTo>
                    <a:pt x="29" y="103"/>
                    <a:pt x="29" y="103"/>
                    <a:pt x="30" y="103"/>
                  </a:cubicBezTo>
                  <a:cubicBezTo>
                    <a:pt x="29" y="104"/>
                    <a:pt x="28" y="104"/>
                    <a:pt x="28" y="104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03"/>
                    <a:pt x="27" y="103"/>
                    <a:pt x="26" y="103"/>
                  </a:cubicBezTo>
                  <a:cubicBezTo>
                    <a:pt x="27" y="103"/>
                    <a:pt x="26" y="103"/>
                    <a:pt x="26" y="102"/>
                  </a:cubicBezTo>
                  <a:cubicBezTo>
                    <a:pt x="26" y="102"/>
                    <a:pt x="26" y="101"/>
                    <a:pt x="25" y="100"/>
                  </a:cubicBezTo>
                  <a:cubicBezTo>
                    <a:pt x="26" y="99"/>
                    <a:pt x="25" y="98"/>
                    <a:pt x="25" y="97"/>
                  </a:cubicBezTo>
                  <a:cubicBezTo>
                    <a:pt x="25" y="96"/>
                    <a:pt x="25" y="96"/>
                    <a:pt x="25" y="95"/>
                  </a:cubicBezTo>
                  <a:cubicBezTo>
                    <a:pt x="25" y="94"/>
                    <a:pt x="24" y="95"/>
                    <a:pt x="25" y="94"/>
                  </a:cubicBezTo>
                  <a:cubicBezTo>
                    <a:pt x="25" y="94"/>
                    <a:pt x="26" y="94"/>
                    <a:pt x="26" y="93"/>
                  </a:cubicBezTo>
                  <a:cubicBezTo>
                    <a:pt x="25" y="92"/>
                    <a:pt x="25" y="93"/>
                    <a:pt x="25" y="92"/>
                  </a:cubicBezTo>
                  <a:cubicBezTo>
                    <a:pt x="25" y="91"/>
                    <a:pt x="25" y="89"/>
                    <a:pt x="26" y="88"/>
                  </a:cubicBezTo>
                  <a:cubicBezTo>
                    <a:pt x="26" y="87"/>
                    <a:pt x="25" y="86"/>
                    <a:pt x="26" y="85"/>
                  </a:cubicBezTo>
                  <a:cubicBezTo>
                    <a:pt x="26" y="84"/>
                    <a:pt x="25" y="84"/>
                    <a:pt x="25" y="84"/>
                  </a:cubicBezTo>
                  <a:cubicBezTo>
                    <a:pt x="25" y="84"/>
                    <a:pt x="25" y="83"/>
                    <a:pt x="26" y="83"/>
                  </a:cubicBezTo>
                  <a:cubicBezTo>
                    <a:pt x="26" y="81"/>
                    <a:pt x="25" y="81"/>
                    <a:pt x="25" y="80"/>
                  </a:cubicBezTo>
                  <a:cubicBezTo>
                    <a:pt x="24" y="80"/>
                    <a:pt x="23" y="78"/>
                    <a:pt x="23" y="78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2" y="76"/>
                    <a:pt x="21" y="76"/>
                    <a:pt x="21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3"/>
                    <a:pt x="21" y="73"/>
                    <a:pt x="21" y="73"/>
                  </a:cubicBezTo>
                  <a:cubicBezTo>
                    <a:pt x="22" y="72"/>
                    <a:pt x="21" y="71"/>
                    <a:pt x="21" y="70"/>
                  </a:cubicBezTo>
                  <a:cubicBezTo>
                    <a:pt x="21" y="69"/>
                    <a:pt x="22" y="69"/>
                    <a:pt x="22" y="68"/>
                  </a:cubicBezTo>
                  <a:cubicBezTo>
                    <a:pt x="21" y="67"/>
                    <a:pt x="22" y="67"/>
                    <a:pt x="22" y="67"/>
                  </a:cubicBezTo>
                  <a:cubicBezTo>
                    <a:pt x="22" y="66"/>
                    <a:pt x="21" y="66"/>
                    <a:pt x="21" y="65"/>
                  </a:cubicBezTo>
                  <a:cubicBezTo>
                    <a:pt x="21" y="65"/>
                    <a:pt x="21" y="66"/>
                    <a:pt x="21" y="66"/>
                  </a:cubicBezTo>
                  <a:cubicBezTo>
                    <a:pt x="20" y="66"/>
                    <a:pt x="20" y="64"/>
                    <a:pt x="19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63"/>
                    <a:pt x="17" y="62"/>
                    <a:pt x="16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4" y="61"/>
                    <a:pt x="13" y="60"/>
                    <a:pt x="11" y="60"/>
                  </a:cubicBezTo>
                  <a:cubicBezTo>
                    <a:pt x="11" y="59"/>
                    <a:pt x="11" y="58"/>
                    <a:pt x="11" y="57"/>
                  </a:cubicBezTo>
                  <a:cubicBezTo>
                    <a:pt x="10" y="56"/>
                    <a:pt x="10" y="56"/>
                    <a:pt x="9" y="55"/>
                  </a:cubicBezTo>
                  <a:cubicBezTo>
                    <a:pt x="9" y="55"/>
                    <a:pt x="9" y="54"/>
                    <a:pt x="9" y="54"/>
                  </a:cubicBezTo>
                  <a:cubicBezTo>
                    <a:pt x="9" y="56"/>
                    <a:pt x="9" y="55"/>
                    <a:pt x="9" y="56"/>
                  </a:cubicBezTo>
                  <a:cubicBezTo>
                    <a:pt x="9" y="56"/>
                    <a:pt x="9" y="56"/>
                    <a:pt x="8" y="56"/>
                  </a:cubicBezTo>
                  <a:cubicBezTo>
                    <a:pt x="8" y="55"/>
                    <a:pt x="8" y="54"/>
                    <a:pt x="7" y="54"/>
                  </a:cubicBezTo>
                  <a:cubicBezTo>
                    <a:pt x="7" y="54"/>
                    <a:pt x="7" y="53"/>
                    <a:pt x="7" y="53"/>
                  </a:cubicBezTo>
                  <a:cubicBezTo>
                    <a:pt x="7" y="53"/>
                    <a:pt x="7" y="51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41"/>
                    <a:pt x="11" y="32"/>
                    <a:pt x="17" y="25"/>
                  </a:cubicBezTo>
                  <a:close/>
                  <a:moveTo>
                    <a:pt x="24" y="18"/>
                  </a:moveTo>
                  <a:cubicBezTo>
                    <a:pt x="27" y="16"/>
                    <a:pt x="30" y="14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3" y="13"/>
                    <a:pt x="32" y="13"/>
                  </a:cubicBezTo>
                  <a:cubicBezTo>
                    <a:pt x="32" y="13"/>
                    <a:pt x="32" y="14"/>
                    <a:pt x="32" y="14"/>
                  </a:cubicBezTo>
                  <a:cubicBezTo>
                    <a:pt x="31" y="14"/>
                    <a:pt x="31" y="15"/>
                    <a:pt x="31" y="15"/>
                  </a:cubicBezTo>
                  <a:cubicBezTo>
                    <a:pt x="30" y="15"/>
                    <a:pt x="30" y="16"/>
                    <a:pt x="29" y="16"/>
                  </a:cubicBezTo>
                  <a:cubicBezTo>
                    <a:pt x="29" y="17"/>
                    <a:pt x="28" y="17"/>
                    <a:pt x="28" y="18"/>
                  </a:cubicBezTo>
                  <a:cubicBezTo>
                    <a:pt x="27" y="18"/>
                    <a:pt x="27" y="18"/>
                    <a:pt x="26" y="18"/>
                  </a:cubicBezTo>
                  <a:cubicBezTo>
                    <a:pt x="26" y="19"/>
                    <a:pt x="27" y="18"/>
                    <a:pt x="27" y="19"/>
                  </a:cubicBezTo>
                  <a:cubicBezTo>
                    <a:pt x="27" y="19"/>
                    <a:pt x="27" y="19"/>
                    <a:pt x="26" y="19"/>
                  </a:cubicBezTo>
                  <a:cubicBezTo>
                    <a:pt x="26" y="21"/>
                    <a:pt x="24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4" y="19"/>
                    <a:pt x="25" y="19"/>
                  </a:cubicBezTo>
                  <a:cubicBezTo>
                    <a:pt x="25" y="19"/>
                    <a:pt x="24" y="18"/>
                    <a:pt x="24" y="18"/>
                  </a:cubicBezTo>
                  <a:close/>
                  <a:moveTo>
                    <a:pt x="107" y="35"/>
                  </a:moveTo>
                  <a:cubicBezTo>
                    <a:pt x="107" y="35"/>
                    <a:pt x="106" y="35"/>
                    <a:pt x="106" y="36"/>
                  </a:cubicBezTo>
                  <a:cubicBezTo>
                    <a:pt x="106" y="37"/>
                    <a:pt x="107" y="36"/>
                    <a:pt x="107" y="36"/>
                  </a:cubicBezTo>
                  <a:cubicBezTo>
                    <a:pt x="108" y="36"/>
                    <a:pt x="108" y="37"/>
                    <a:pt x="108" y="38"/>
                  </a:cubicBezTo>
                  <a:cubicBezTo>
                    <a:pt x="108" y="39"/>
                    <a:pt x="109" y="40"/>
                    <a:pt x="108" y="41"/>
                  </a:cubicBezTo>
                  <a:cubicBezTo>
                    <a:pt x="108" y="42"/>
                    <a:pt x="107" y="43"/>
                    <a:pt x="107" y="44"/>
                  </a:cubicBezTo>
                  <a:cubicBezTo>
                    <a:pt x="106" y="44"/>
                    <a:pt x="106" y="44"/>
                    <a:pt x="106" y="45"/>
                  </a:cubicBezTo>
                  <a:cubicBezTo>
                    <a:pt x="105" y="46"/>
                    <a:pt x="106" y="49"/>
                    <a:pt x="105" y="50"/>
                  </a:cubicBezTo>
                  <a:cubicBezTo>
                    <a:pt x="104" y="49"/>
                    <a:pt x="104" y="49"/>
                    <a:pt x="104" y="48"/>
                  </a:cubicBezTo>
                  <a:cubicBezTo>
                    <a:pt x="104" y="47"/>
                    <a:pt x="103" y="47"/>
                    <a:pt x="103" y="46"/>
                  </a:cubicBezTo>
                  <a:cubicBezTo>
                    <a:pt x="102" y="46"/>
                    <a:pt x="103" y="47"/>
                    <a:pt x="103" y="48"/>
                  </a:cubicBezTo>
                  <a:cubicBezTo>
                    <a:pt x="103" y="48"/>
                    <a:pt x="102" y="48"/>
                    <a:pt x="102" y="48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50"/>
                    <a:pt x="102" y="50"/>
                    <a:pt x="103" y="50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2"/>
                    <a:pt x="103" y="54"/>
                    <a:pt x="103" y="54"/>
                  </a:cubicBezTo>
                  <a:cubicBezTo>
                    <a:pt x="102" y="54"/>
                    <a:pt x="102" y="55"/>
                    <a:pt x="102" y="55"/>
                  </a:cubicBezTo>
                  <a:cubicBezTo>
                    <a:pt x="102" y="56"/>
                    <a:pt x="101" y="57"/>
                    <a:pt x="100" y="58"/>
                  </a:cubicBezTo>
                  <a:cubicBezTo>
                    <a:pt x="100" y="58"/>
                    <a:pt x="99" y="58"/>
                    <a:pt x="98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60"/>
                    <a:pt x="98" y="60"/>
                  </a:cubicBezTo>
                  <a:cubicBezTo>
                    <a:pt x="99" y="63"/>
                    <a:pt x="98" y="65"/>
                    <a:pt x="97" y="65"/>
                  </a:cubicBezTo>
                  <a:cubicBezTo>
                    <a:pt x="97" y="64"/>
                    <a:pt x="96" y="64"/>
                    <a:pt x="96" y="64"/>
                  </a:cubicBezTo>
                  <a:cubicBezTo>
                    <a:pt x="96" y="64"/>
                    <a:pt x="95" y="63"/>
                    <a:pt x="95" y="62"/>
                  </a:cubicBezTo>
                  <a:cubicBezTo>
                    <a:pt x="94" y="63"/>
                    <a:pt x="95" y="64"/>
                    <a:pt x="95" y="64"/>
                  </a:cubicBezTo>
                  <a:cubicBezTo>
                    <a:pt x="95" y="65"/>
                    <a:pt x="95" y="65"/>
                    <a:pt x="96" y="66"/>
                  </a:cubicBezTo>
                  <a:cubicBezTo>
                    <a:pt x="96" y="67"/>
                    <a:pt x="97" y="67"/>
                    <a:pt x="97" y="69"/>
                  </a:cubicBezTo>
                  <a:cubicBezTo>
                    <a:pt x="96" y="68"/>
                    <a:pt x="95" y="67"/>
                    <a:pt x="94" y="66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3" y="64"/>
                    <a:pt x="94" y="64"/>
                    <a:pt x="94" y="64"/>
                  </a:cubicBezTo>
                  <a:cubicBezTo>
                    <a:pt x="94" y="63"/>
                    <a:pt x="94" y="62"/>
                    <a:pt x="93" y="62"/>
                  </a:cubicBezTo>
                  <a:cubicBezTo>
                    <a:pt x="93" y="62"/>
                    <a:pt x="93" y="61"/>
                    <a:pt x="93" y="61"/>
                  </a:cubicBezTo>
                  <a:cubicBezTo>
                    <a:pt x="93" y="60"/>
                    <a:pt x="92" y="61"/>
                    <a:pt x="91" y="60"/>
                  </a:cubicBezTo>
                  <a:cubicBezTo>
                    <a:pt x="91" y="60"/>
                    <a:pt x="92" y="60"/>
                    <a:pt x="92" y="59"/>
                  </a:cubicBezTo>
                  <a:cubicBezTo>
                    <a:pt x="91" y="59"/>
                    <a:pt x="91" y="58"/>
                    <a:pt x="91" y="57"/>
                  </a:cubicBezTo>
                  <a:cubicBezTo>
                    <a:pt x="90" y="58"/>
                    <a:pt x="89" y="58"/>
                    <a:pt x="89" y="58"/>
                  </a:cubicBezTo>
                  <a:cubicBezTo>
                    <a:pt x="89" y="59"/>
                    <a:pt x="88" y="59"/>
                    <a:pt x="88" y="60"/>
                  </a:cubicBezTo>
                  <a:cubicBezTo>
                    <a:pt x="87" y="60"/>
                    <a:pt x="88" y="61"/>
                    <a:pt x="87" y="60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87" y="61"/>
                    <a:pt x="87" y="61"/>
                    <a:pt x="86" y="61"/>
                  </a:cubicBezTo>
                  <a:cubicBezTo>
                    <a:pt x="87" y="63"/>
                    <a:pt x="86" y="64"/>
                    <a:pt x="86" y="65"/>
                  </a:cubicBezTo>
                  <a:cubicBezTo>
                    <a:pt x="85" y="65"/>
                    <a:pt x="85" y="65"/>
                    <a:pt x="84" y="65"/>
                  </a:cubicBezTo>
                  <a:cubicBezTo>
                    <a:pt x="84" y="65"/>
                    <a:pt x="84" y="64"/>
                    <a:pt x="84" y="64"/>
                  </a:cubicBezTo>
                  <a:cubicBezTo>
                    <a:pt x="84" y="63"/>
                    <a:pt x="84" y="63"/>
                    <a:pt x="84" y="62"/>
                  </a:cubicBezTo>
                  <a:cubicBezTo>
                    <a:pt x="83" y="61"/>
                    <a:pt x="83" y="60"/>
                    <a:pt x="82" y="59"/>
                  </a:cubicBezTo>
                  <a:cubicBezTo>
                    <a:pt x="83" y="59"/>
                    <a:pt x="82" y="59"/>
                    <a:pt x="82" y="58"/>
                  </a:cubicBezTo>
                  <a:cubicBezTo>
                    <a:pt x="82" y="58"/>
                    <a:pt x="81" y="58"/>
                    <a:pt x="81" y="57"/>
                  </a:cubicBezTo>
                  <a:cubicBezTo>
                    <a:pt x="81" y="57"/>
                    <a:pt x="81" y="57"/>
                    <a:pt x="82" y="57"/>
                  </a:cubicBezTo>
                  <a:cubicBezTo>
                    <a:pt x="81" y="57"/>
                    <a:pt x="80" y="56"/>
                    <a:pt x="79" y="56"/>
                  </a:cubicBezTo>
                  <a:cubicBezTo>
                    <a:pt x="79" y="56"/>
                    <a:pt x="79" y="56"/>
                    <a:pt x="79" y="55"/>
                  </a:cubicBezTo>
                  <a:cubicBezTo>
                    <a:pt x="78" y="55"/>
                    <a:pt x="78" y="56"/>
                    <a:pt x="77" y="56"/>
                  </a:cubicBezTo>
                  <a:cubicBezTo>
                    <a:pt x="77" y="55"/>
                    <a:pt x="77" y="55"/>
                    <a:pt x="76" y="55"/>
                  </a:cubicBezTo>
                  <a:cubicBezTo>
                    <a:pt x="75" y="55"/>
                    <a:pt x="75" y="53"/>
                    <a:pt x="74" y="52"/>
                  </a:cubicBezTo>
                  <a:cubicBezTo>
                    <a:pt x="74" y="52"/>
                    <a:pt x="73" y="53"/>
                    <a:pt x="73" y="53"/>
                  </a:cubicBezTo>
                  <a:cubicBezTo>
                    <a:pt x="74" y="53"/>
                    <a:pt x="74" y="54"/>
                    <a:pt x="74" y="54"/>
                  </a:cubicBezTo>
                  <a:cubicBezTo>
                    <a:pt x="74" y="55"/>
                    <a:pt x="75" y="55"/>
                    <a:pt x="75" y="56"/>
                  </a:cubicBezTo>
                  <a:cubicBezTo>
                    <a:pt x="75" y="55"/>
                    <a:pt x="76" y="55"/>
                    <a:pt x="76" y="55"/>
                  </a:cubicBezTo>
                  <a:cubicBezTo>
                    <a:pt x="76" y="57"/>
                    <a:pt x="77" y="57"/>
                    <a:pt x="77" y="57"/>
                  </a:cubicBezTo>
                  <a:cubicBezTo>
                    <a:pt x="77" y="58"/>
                    <a:pt x="77" y="58"/>
                    <a:pt x="77" y="59"/>
                  </a:cubicBezTo>
                  <a:cubicBezTo>
                    <a:pt x="76" y="59"/>
                    <a:pt x="76" y="60"/>
                    <a:pt x="75" y="60"/>
                  </a:cubicBezTo>
                  <a:cubicBezTo>
                    <a:pt x="75" y="60"/>
                    <a:pt x="75" y="61"/>
                    <a:pt x="75" y="61"/>
                  </a:cubicBezTo>
                  <a:cubicBezTo>
                    <a:pt x="73" y="61"/>
                    <a:pt x="72" y="62"/>
                    <a:pt x="71" y="63"/>
                  </a:cubicBezTo>
                  <a:cubicBezTo>
                    <a:pt x="70" y="62"/>
                    <a:pt x="70" y="61"/>
                    <a:pt x="70" y="60"/>
                  </a:cubicBezTo>
                  <a:cubicBezTo>
                    <a:pt x="69" y="59"/>
                    <a:pt x="69" y="58"/>
                    <a:pt x="68" y="57"/>
                  </a:cubicBezTo>
                  <a:cubicBezTo>
                    <a:pt x="68" y="56"/>
                    <a:pt x="67" y="55"/>
                    <a:pt x="67" y="55"/>
                  </a:cubicBezTo>
                  <a:cubicBezTo>
                    <a:pt x="67" y="55"/>
                    <a:pt x="67" y="56"/>
                    <a:pt x="67" y="57"/>
                  </a:cubicBezTo>
                  <a:cubicBezTo>
                    <a:pt x="67" y="57"/>
                    <a:pt x="68" y="57"/>
                    <a:pt x="68" y="58"/>
                  </a:cubicBezTo>
                  <a:cubicBezTo>
                    <a:pt x="68" y="59"/>
                    <a:pt x="69" y="59"/>
                    <a:pt x="69" y="61"/>
                  </a:cubicBezTo>
                  <a:cubicBezTo>
                    <a:pt x="70" y="61"/>
                    <a:pt x="70" y="62"/>
                    <a:pt x="71" y="63"/>
                  </a:cubicBezTo>
                  <a:cubicBezTo>
                    <a:pt x="71" y="63"/>
                    <a:pt x="72" y="63"/>
                    <a:pt x="72" y="63"/>
                  </a:cubicBezTo>
                  <a:cubicBezTo>
                    <a:pt x="73" y="63"/>
                    <a:pt x="73" y="63"/>
                    <a:pt x="74" y="63"/>
                  </a:cubicBezTo>
                  <a:cubicBezTo>
                    <a:pt x="74" y="63"/>
                    <a:pt x="74" y="64"/>
                    <a:pt x="74" y="65"/>
                  </a:cubicBezTo>
                  <a:cubicBezTo>
                    <a:pt x="73" y="66"/>
                    <a:pt x="72" y="68"/>
                    <a:pt x="71" y="69"/>
                  </a:cubicBezTo>
                  <a:cubicBezTo>
                    <a:pt x="71" y="70"/>
                    <a:pt x="70" y="70"/>
                    <a:pt x="70" y="70"/>
                  </a:cubicBezTo>
                  <a:cubicBezTo>
                    <a:pt x="70" y="72"/>
                    <a:pt x="69" y="72"/>
                    <a:pt x="69" y="73"/>
                  </a:cubicBezTo>
                  <a:cubicBezTo>
                    <a:pt x="69" y="75"/>
                    <a:pt x="69" y="77"/>
                    <a:pt x="69" y="79"/>
                  </a:cubicBezTo>
                  <a:cubicBezTo>
                    <a:pt x="68" y="80"/>
                    <a:pt x="67" y="82"/>
                    <a:pt x="67" y="84"/>
                  </a:cubicBezTo>
                  <a:cubicBezTo>
                    <a:pt x="66" y="84"/>
                    <a:pt x="66" y="84"/>
                    <a:pt x="66" y="84"/>
                  </a:cubicBezTo>
                  <a:cubicBezTo>
                    <a:pt x="66" y="85"/>
                    <a:pt x="66" y="86"/>
                    <a:pt x="66" y="86"/>
                  </a:cubicBezTo>
                  <a:cubicBezTo>
                    <a:pt x="65" y="87"/>
                    <a:pt x="64" y="88"/>
                    <a:pt x="64" y="89"/>
                  </a:cubicBezTo>
                  <a:cubicBezTo>
                    <a:pt x="62" y="89"/>
                    <a:pt x="62" y="90"/>
                    <a:pt x="60" y="91"/>
                  </a:cubicBezTo>
                  <a:cubicBezTo>
                    <a:pt x="59" y="89"/>
                    <a:pt x="59" y="87"/>
                    <a:pt x="58" y="86"/>
                  </a:cubicBezTo>
                  <a:cubicBezTo>
                    <a:pt x="58" y="86"/>
                    <a:pt x="58" y="85"/>
                    <a:pt x="58" y="84"/>
                  </a:cubicBezTo>
                  <a:cubicBezTo>
                    <a:pt x="58" y="83"/>
                    <a:pt x="57" y="82"/>
                    <a:pt x="57" y="81"/>
                  </a:cubicBezTo>
                  <a:cubicBezTo>
                    <a:pt x="57" y="80"/>
                    <a:pt x="57" y="78"/>
                    <a:pt x="57" y="77"/>
                  </a:cubicBezTo>
                  <a:cubicBezTo>
                    <a:pt x="57" y="76"/>
                    <a:pt x="57" y="75"/>
                    <a:pt x="57" y="74"/>
                  </a:cubicBezTo>
                  <a:cubicBezTo>
                    <a:pt x="57" y="73"/>
                    <a:pt x="56" y="72"/>
                    <a:pt x="55" y="71"/>
                  </a:cubicBezTo>
                  <a:cubicBezTo>
                    <a:pt x="55" y="70"/>
                    <a:pt x="56" y="69"/>
                    <a:pt x="56" y="67"/>
                  </a:cubicBezTo>
                  <a:cubicBezTo>
                    <a:pt x="55" y="67"/>
                    <a:pt x="55" y="68"/>
                    <a:pt x="55" y="68"/>
                  </a:cubicBezTo>
                  <a:cubicBezTo>
                    <a:pt x="54" y="68"/>
                    <a:pt x="54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2" y="66"/>
                    <a:pt x="52" y="67"/>
                    <a:pt x="52" y="68"/>
                  </a:cubicBezTo>
                  <a:cubicBezTo>
                    <a:pt x="51" y="67"/>
                    <a:pt x="50" y="68"/>
                    <a:pt x="49" y="68"/>
                  </a:cubicBezTo>
                  <a:cubicBezTo>
                    <a:pt x="48" y="68"/>
                    <a:pt x="47" y="67"/>
                    <a:pt x="46" y="66"/>
                  </a:cubicBezTo>
                  <a:cubicBezTo>
                    <a:pt x="46" y="65"/>
                    <a:pt x="46" y="64"/>
                    <a:pt x="45" y="63"/>
                  </a:cubicBezTo>
                  <a:cubicBezTo>
                    <a:pt x="45" y="61"/>
                    <a:pt x="45" y="59"/>
                    <a:pt x="45" y="58"/>
                  </a:cubicBezTo>
                  <a:cubicBezTo>
                    <a:pt x="45" y="57"/>
                    <a:pt x="46" y="56"/>
                    <a:pt x="46" y="55"/>
                  </a:cubicBezTo>
                  <a:cubicBezTo>
                    <a:pt x="46" y="54"/>
                    <a:pt x="47" y="54"/>
                    <a:pt x="48" y="53"/>
                  </a:cubicBezTo>
                  <a:cubicBezTo>
                    <a:pt x="48" y="52"/>
                    <a:pt x="48" y="51"/>
                    <a:pt x="48" y="50"/>
                  </a:cubicBezTo>
                  <a:cubicBezTo>
                    <a:pt x="49" y="50"/>
                    <a:pt x="49" y="49"/>
                    <a:pt x="50" y="49"/>
                  </a:cubicBezTo>
                  <a:cubicBezTo>
                    <a:pt x="50" y="49"/>
                    <a:pt x="50" y="49"/>
                    <a:pt x="51" y="49"/>
                  </a:cubicBezTo>
                  <a:cubicBezTo>
                    <a:pt x="51" y="49"/>
                    <a:pt x="53" y="48"/>
                    <a:pt x="54" y="49"/>
                  </a:cubicBezTo>
                  <a:cubicBezTo>
                    <a:pt x="55" y="48"/>
                    <a:pt x="56" y="48"/>
                    <a:pt x="57" y="48"/>
                  </a:cubicBezTo>
                  <a:cubicBezTo>
                    <a:pt x="57" y="48"/>
                    <a:pt x="57" y="49"/>
                    <a:pt x="57" y="49"/>
                  </a:cubicBezTo>
                  <a:cubicBezTo>
                    <a:pt x="57" y="49"/>
                    <a:pt x="57" y="49"/>
                    <a:pt x="57" y="50"/>
                  </a:cubicBezTo>
                  <a:cubicBezTo>
                    <a:pt x="58" y="51"/>
                    <a:pt x="59" y="51"/>
                    <a:pt x="60" y="52"/>
                  </a:cubicBezTo>
                  <a:cubicBezTo>
                    <a:pt x="61" y="52"/>
                    <a:pt x="61" y="51"/>
                    <a:pt x="61" y="51"/>
                  </a:cubicBezTo>
                  <a:cubicBezTo>
                    <a:pt x="63" y="51"/>
                    <a:pt x="64" y="51"/>
                    <a:pt x="66" y="52"/>
                  </a:cubicBezTo>
                  <a:cubicBezTo>
                    <a:pt x="67" y="52"/>
                    <a:pt x="66" y="50"/>
                    <a:pt x="67" y="50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6" y="48"/>
                    <a:pt x="67" y="50"/>
                    <a:pt x="66" y="50"/>
                  </a:cubicBezTo>
                  <a:cubicBezTo>
                    <a:pt x="65" y="50"/>
                    <a:pt x="66" y="49"/>
                    <a:pt x="65" y="49"/>
                  </a:cubicBezTo>
                  <a:cubicBezTo>
                    <a:pt x="65" y="49"/>
                    <a:pt x="64" y="49"/>
                    <a:pt x="63" y="49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3" y="47"/>
                    <a:pt x="63" y="47"/>
                    <a:pt x="63" y="46"/>
                  </a:cubicBezTo>
                  <a:cubicBezTo>
                    <a:pt x="63" y="46"/>
                    <a:pt x="62" y="46"/>
                    <a:pt x="62" y="46"/>
                  </a:cubicBezTo>
                  <a:cubicBezTo>
                    <a:pt x="62" y="47"/>
                    <a:pt x="62" y="48"/>
                    <a:pt x="62" y="49"/>
                  </a:cubicBezTo>
                  <a:cubicBezTo>
                    <a:pt x="63" y="48"/>
                    <a:pt x="63" y="49"/>
                    <a:pt x="63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2" y="49"/>
                    <a:pt x="61" y="49"/>
                    <a:pt x="61" y="48"/>
                  </a:cubicBezTo>
                  <a:cubicBezTo>
                    <a:pt x="61" y="48"/>
                    <a:pt x="61" y="47"/>
                    <a:pt x="61" y="47"/>
                  </a:cubicBezTo>
                  <a:cubicBezTo>
                    <a:pt x="61" y="47"/>
                    <a:pt x="61" y="46"/>
                    <a:pt x="60" y="46"/>
                  </a:cubicBezTo>
                  <a:cubicBezTo>
                    <a:pt x="60" y="46"/>
                    <a:pt x="60" y="45"/>
                    <a:pt x="60" y="45"/>
                  </a:cubicBezTo>
                  <a:cubicBezTo>
                    <a:pt x="59" y="44"/>
                    <a:pt x="58" y="44"/>
                    <a:pt x="58" y="43"/>
                  </a:cubicBezTo>
                  <a:cubicBezTo>
                    <a:pt x="57" y="45"/>
                    <a:pt x="60" y="45"/>
                    <a:pt x="60" y="46"/>
                  </a:cubicBezTo>
                  <a:cubicBezTo>
                    <a:pt x="60" y="47"/>
                    <a:pt x="59" y="45"/>
                    <a:pt x="59" y="46"/>
                  </a:cubicBezTo>
                  <a:cubicBezTo>
                    <a:pt x="59" y="46"/>
                    <a:pt x="60" y="46"/>
                    <a:pt x="59" y="47"/>
                  </a:cubicBezTo>
                  <a:cubicBezTo>
                    <a:pt x="59" y="47"/>
                    <a:pt x="58" y="47"/>
                    <a:pt x="59" y="48"/>
                  </a:cubicBezTo>
                  <a:cubicBezTo>
                    <a:pt x="58" y="48"/>
                    <a:pt x="58" y="48"/>
                    <a:pt x="58" y="47"/>
                  </a:cubicBezTo>
                  <a:cubicBezTo>
                    <a:pt x="58" y="47"/>
                    <a:pt x="59" y="47"/>
                    <a:pt x="59" y="47"/>
                  </a:cubicBezTo>
                  <a:cubicBezTo>
                    <a:pt x="58" y="46"/>
                    <a:pt x="58" y="45"/>
                    <a:pt x="57" y="45"/>
                  </a:cubicBezTo>
                  <a:cubicBezTo>
                    <a:pt x="57" y="45"/>
                    <a:pt x="57" y="45"/>
                    <a:pt x="56" y="44"/>
                  </a:cubicBezTo>
                  <a:cubicBezTo>
                    <a:pt x="56" y="46"/>
                    <a:pt x="57" y="47"/>
                    <a:pt x="56" y="47"/>
                  </a:cubicBezTo>
                  <a:cubicBezTo>
                    <a:pt x="56" y="46"/>
                    <a:pt x="55" y="44"/>
                    <a:pt x="56" y="44"/>
                  </a:cubicBezTo>
                  <a:cubicBezTo>
                    <a:pt x="55" y="44"/>
                    <a:pt x="55" y="44"/>
                    <a:pt x="54" y="44"/>
                  </a:cubicBezTo>
                  <a:cubicBezTo>
                    <a:pt x="53" y="44"/>
                    <a:pt x="53" y="45"/>
                    <a:pt x="52" y="46"/>
                  </a:cubicBezTo>
                  <a:cubicBezTo>
                    <a:pt x="53" y="47"/>
                    <a:pt x="52" y="48"/>
                    <a:pt x="52" y="49"/>
                  </a:cubicBezTo>
                  <a:cubicBezTo>
                    <a:pt x="51" y="48"/>
                    <a:pt x="51" y="48"/>
                    <a:pt x="50" y="49"/>
                  </a:cubicBezTo>
                  <a:cubicBezTo>
                    <a:pt x="50" y="48"/>
                    <a:pt x="49" y="48"/>
                    <a:pt x="48" y="48"/>
                  </a:cubicBezTo>
                  <a:cubicBezTo>
                    <a:pt x="49" y="47"/>
                    <a:pt x="48" y="47"/>
                    <a:pt x="48" y="46"/>
                  </a:cubicBezTo>
                  <a:cubicBezTo>
                    <a:pt x="49" y="46"/>
                    <a:pt x="48" y="45"/>
                    <a:pt x="48" y="44"/>
                  </a:cubicBezTo>
                  <a:cubicBezTo>
                    <a:pt x="50" y="44"/>
                    <a:pt x="50" y="43"/>
                    <a:pt x="51" y="44"/>
                  </a:cubicBezTo>
                  <a:cubicBezTo>
                    <a:pt x="52" y="44"/>
                    <a:pt x="52" y="43"/>
                    <a:pt x="52" y="43"/>
                  </a:cubicBezTo>
                  <a:cubicBezTo>
                    <a:pt x="52" y="42"/>
                    <a:pt x="51" y="42"/>
                    <a:pt x="51" y="41"/>
                  </a:cubicBezTo>
                  <a:cubicBezTo>
                    <a:pt x="51" y="41"/>
                    <a:pt x="50" y="41"/>
                    <a:pt x="50" y="41"/>
                  </a:cubicBezTo>
                  <a:cubicBezTo>
                    <a:pt x="50" y="40"/>
                    <a:pt x="50" y="40"/>
                    <a:pt x="51" y="40"/>
                  </a:cubicBezTo>
                  <a:cubicBezTo>
                    <a:pt x="51" y="40"/>
                    <a:pt x="51" y="39"/>
                    <a:pt x="52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1" y="39"/>
                    <a:pt x="50" y="39"/>
                    <a:pt x="49" y="39"/>
                  </a:cubicBezTo>
                  <a:cubicBezTo>
                    <a:pt x="49" y="39"/>
                    <a:pt x="50" y="39"/>
                    <a:pt x="50" y="39"/>
                  </a:cubicBezTo>
                  <a:cubicBezTo>
                    <a:pt x="50" y="38"/>
                    <a:pt x="50" y="38"/>
                    <a:pt x="50" y="37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1" y="36"/>
                    <a:pt x="50" y="36"/>
                    <a:pt x="50" y="35"/>
                  </a:cubicBezTo>
                  <a:cubicBezTo>
                    <a:pt x="50" y="34"/>
                    <a:pt x="50" y="34"/>
                    <a:pt x="50" y="33"/>
                  </a:cubicBezTo>
                  <a:cubicBezTo>
                    <a:pt x="51" y="32"/>
                    <a:pt x="51" y="32"/>
                    <a:pt x="52" y="32"/>
                  </a:cubicBezTo>
                  <a:cubicBezTo>
                    <a:pt x="52" y="33"/>
                    <a:pt x="51" y="33"/>
                    <a:pt x="51" y="33"/>
                  </a:cubicBezTo>
                  <a:cubicBezTo>
                    <a:pt x="51" y="33"/>
                    <a:pt x="51" y="33"/>
                    <a:pt x="52" y="34"/>
                  </a:cubicBezTo>
                  <a:cubicBezTo>
                    <a:pt x="51" y="35"/>
                    <a:pt x="52" y="35"/>
                    <a:pt x="52" y="36"/>
                  </a:cubicBezTo>
                  <a:cubicBezTo>
                    <a:pt x="52" y="37"/>
                    <a:pt x="53" y="37"/>
                    <a:pt x="53" y="37"/>
                  </a:cubicBezTo>
                  <a:cubicBezTo>
                    <a:pt x="52" y="38"/>
                    <a:pt x="52" y="38"/>
                    <a:pt x="52" y="39"/>
                  </a:cubicBezTo>
                  <a:cubicBezTo>
                    <a:pt x="53" y="39"/>
                    <a:pt x="52" y="38"/>
                    <a:pt x="54" y="38"/>
                  </a:cubicBezTo>
                  <a:cubicBezTo>
                    <a:pt x="53" y="37"/>
                    <a:pt x="54" y="37"/>
                    <a:pt x="54" y="37"/>
                  </a:cubicBezTo>
                  <a:cubicBezTo>
                    <a:pt x="54" y="37"/>
                    <a:pt x="55" y="36"/>
                    <a:pt x="55" y="36"/>
                  </a:cubicBezTo>
                  <a:cubicBezTo>
                    <a:pt x="55" y="36"/>
                    <a:pt x="56" y="36"/>
                    <a:pt x="55" y="36"/>
                  </a:cubicBezTo>
                  <a:cubicBezTo>
                    <a:pt x="55" y="35"/>
                    <a:pt x="55" y="35"/>
                    <a:pt x="56" y="34"/>
                  </a:cubicBezTo>
                  <a:cubicBezTo>
                    <a:pt x="56" y="34"/>
                    <a:pt x="55" y="34"/>
                    <a:pt x="54" y="33"/>
                  </a:cubicBezTo>
                  <a:cubicBezTo>
                    <a:pt x="54" y="33"/>
                    <a:pt x="54" y="32"/>
                    <a:pt x="54" y="31"/>
                  </a:cubicBezTo>
                  <a:cubicBezTo>
                    <a:pt x="54" y="30"/>
                    <a:pt x="55" y="29"/>
                    <a:pt x="56" y="29"/>
                  </a:cubicBezTo>
                  <a:cubicBezTo>
                    <a:pt x="56" y="29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7" y="28"/>
                    <a:pt x="57" y="27"/>
                    <a:pt x="57" y="26"/>
                  </a:cubicBezTo>
                  <a:cubicBezTo>
                    <a:pt x="58" y="25"/>
                    <a:pt x="59" y="25"/>
                    <a:pt x="59" y="24"/>
                  </a:cubicBezTo>
                  <a:cubicBezTo>
                    <a:pt x="60" y="24"/>
                    <a:pt x="60" y="23"/>
                    <a:pt x="60" y="24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2" y="23"/>
                    <a:pt x="63" y="23"/>
                    <a:pt x="63" y="23"/>
                  </a:cubicBezTo>
                  <a:cubicBezTo>
                    <a:pt x="63" y="23"/>
                    <a:pt x="64" y="23"/>
                    <a:pt x="64" y="24"/>
                  </a:cubicBezTo>
                  <a:cubicBezTo>
                    <a:pt x="65" y="24"/>
                    <a:pt x="65" y="24"/>
                    <a:pt x="65" y="25"/>
                  </a:cubicBezTo>
                  <a:cubicBezTo>
                    <a:pt x="67" y="25"/>
                    <a:pt x="68" y="25"/>
                    <a:pt x="68" y="27"/>
                  </a:cubicBezTo>
                  <a:cubicBezTo>
                    <a:pt x="69" y="27"/>
                    <a:pt x="69" y="26"/>
                    <a:pt x="69" y="25"/>
                  </a:cubicBezTo>
                  <a:cubicBezTo>
                    <a:pt x="69" y="25"/>
                    <a:pt x="69" y="25"/>
                    <a:pt x="70" y="25"/>
                  </a:cubicBezTo>
                  <a:cubicBezTo>
                    <a:pt x="70" y="25"/>
                    <a:pt x="70" y="26"/>
                    <a:pt x="70" y="26"/>
                  </a:cubicBezTo>
                  <a:cubicBezTo>
                    <a:pt x="71" y="26"/>
                    <a:pt x="71" y="25"/>
                    <a:pt x="72" y="25"/>
                  </a:cubicBezTo>
                  <a:cubicBezTo>
                    <a:pt x="73" y="25"/>
                    <a:pt x="74" y="24"/>
                    <a:pt x="75" y="25"/>
                  </a:cubicBezTo>
                  <a:cubicBezTo>
                    <a:pt x="75" y="24"/>
                    <a:pt x="74" y="24"/>
                    <a:pt x="74" y="23"/>
                  </a:cubicBezTo>
                  <a:cubicBezTo>
                    <a:pt x="75" y="23"/>
                    <a:pt x="75" y="24"/>
                    <a:pt x="76" y="24"/>
                  </a:cubicBezTo>
                  <a:cubicBezTo>
                    <a:pt x="77" y="23"/>
                    <a:pt x="78" y="22"/>
                    <a:pt x="78" y="21"/>
                  </a:cubicBezTo>
                  <a:cubicBezTo>
                    <a:pt x="79" y="21"/>
                    <a:pt x="79" y="22"/>
                    <a:pt x="79" y="22"/>
                  </a:cubicBezTo>
                  <a:cubicBezTo>
                    <a:pt x="80" y="23"/>
                    <a:pt x="80" y="21"/>
                    <a:pt x="80" y="22"/>
                  </a:cubicBezTo>
                  <a:cubicBezTo>
                    <a:pt x="80" y="22"/>
                    <a:pt x="80" y="23"/>
                    <a:pt x="80" y="23"/>
                  </a:cubicBezTo>
                  <a:cubicBezTo>
                    <a:pt x="81" y="23"/>
                    <a:pt x="81" y="22"/>
                    <a:pt x="81" y="22"/>
                  </a:cubicBezTo>
                  <a:cubicBezTo>
                    <a:pt x="82" y="22"/>
                    <a:pt x="82" y="22"/>
                    <a:pt x="83" y="23"/>
                  </a:cubicBezTo>
                  <a:cubicBezTo>
                    <a:pt x="83" y="22"/>
                    <a:pt x="82" y="22"/>
                    <a:pt x="82" y="21"/>
                  </a:cubicBezTo>
                  <a:cubicBezTo>
                    <a:pt x="82" y="20"/>
                    <a:pt x="82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4" y="20"/>
                    <a:pt x="84" y="19"/>
                    <a:pt x="84" y="19"/>
                  </a:cubicBezTo>
                  <a:cubicBezTo>
                    <a:pt x="85" y="19"/>
                    <a:pt x="86" y="19"/>
                    <a:pt x="87" y="18"/>
                  </a:cubicBezTo>
                  <a:cubicBezTo>
                    <a:pt x="87" y="18"/>
                    <a:pt x="87" y="19"/>
                    <a:pt x="87" y="19"/>
                  </a:cubicBezTo>
                  <a:cubicBezTo>
                    <a:pt x="88" y="19"/>
                    <a:pt x="88" y="18"/>
                    <a:pt x="89" y="18"/>
                  </a:cubicBezTo>
                  <a:cubicBezTo>
                    <a:pt x="89" y="18"/>
                    <a:pt x="89" y="17"/>
                    <a:pt x="89" y="17"/>
                  </a:cubicBezTo>
                  <a:cubicBezTo>
                    <a:pt x="90" y="17"/>
                    <a:pt x="90" y="17"/>
                    <a:pt x="90" y="18"/>
                  </a:cubicBezTo>
                  <a:cubicBezTo>
                    <a:pt x="91" y="18"/>
                    <a:pt x="92" y="18"/>
                    <a:pt x="92" y="17"/>
                  </a:cubicBezTo>
                  <a:cubicBezTo>
                    <a:pt x="93" y="18"/>
                    <a:pt x="93" y="18"/>
                    <a:pt x="93" y="19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4" y="20"/>
                    <a:pt x="94" y="21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6" y="21"/>
                    <a:pt x="96" y="21"/>
                    <a:pt x="97" y="21"/>
                  </a:cubicBezTo>
                  <a:cubicBezTo>
                    <a:pt x="101" y="25"/>
                    <a:pt x="104" y="30"/>
                    <a:pt x="107" y="35"/>
                  </a:cubicBez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0" y="45"/>
                    <a:pt x="110" y="44"/>
                    <a:pt x="110" y="44"/>
                  </a:cubicBezTo>
                  <a:cubicBezTo>
                    <a:pt x="109" y="44"/>
                    <a:pt x="109" y="45"/>
                    <a:pt x="109" y="44"/>
                  </a:cubicBezTo>
                  <a:cubicBezTo>
                    <a:pt x="109" y="43"/>
                    <a:pt x="109" y="43"/>
                    <a:pt x="109" y="42"/>
                  </a:cubicBezTo>
                  <a:cubicBezTo>
                    <a:pt x="109" y="42"/>
                    <a:pt x="110" y="42"/>
                    <a:pt x="110" y="42"/>
                  </a:cubicBezTo>
                  <a:cubicBezTo>
                    <a:pt x="110" y="43"/>
                    <a:pt x="111" y="44"/>
                    <a:pt x="111" y="44"/>
                  </a:cubicBezTo>
                  <a:close/>
                  <a:moveTo>
                    <a:pt x="104" y="63"/>
                  </a:moveTo>
                  <a:cubicBezTo>
                    <a:pt x="105" y="63"/>
                    <a:pt x="105" y="62"/>
                    <a:pt x="105" y="63"/>
                  </a:cubicBezTo>
                  <a:cubicBezTo>
                    <a:pt x="105" y="62"/>
                    <a:pt x="105" y="61"/>
                    <a:pt x="106" y="61"/>
                  </a:cubicBezTo>
                  <a:cubicBezTo>
                    <a:pt x="106" y="61"/>
                    <a:pt x="106" y="62"/>
                    <a:pt x="106" y="62"/>
                  </a:cubicBezTo>
                  <a:cubicBezTo>
                    <a:pt x="107" y="63"/>
                    <a:pt x="107" y="63"/>
                    <a:pt x="107" y="64"/>
                  </a:cubicBezTo>
                  <a:cubicBezTo>
                    <a:pt x="106" y="63"/>
                    <a:pt x="106" y="64"/>
                    <a:pt x="106" y="64"/>
                  </a:cubicBezTo>
                  <a:cubicBezTo>
                    <a:pt x="105" y="64"/>
                    <a:pt x="105" y="64"/>
                    <a:pt x="105" y="63"/>
                  </a:cubicBezTo>
                  <a:cubicBezTo>
                    <a:pt x="105" y="63"/>
                    <a:pt x="105" y="64"/>
                    <a:pt x="104" y="63"/>
                  </a:cubicBezTo>
                  <a:close/>
                  <a:moveTo>
                    <a:pt x="105" y="72"/>
                  </a:moveTo>
                  <a:cubicBezTo>
                    <a:pt x="104" y="72"/>
                    <a:pt x="104" y="72"/>
                    <a:pt x="104" y="71"/>
                  </a:cubicBezTo>
                  <a:cubicBezTo>
                    <a:pt x="103" y="72"/>
                    <a:pt x="103" y="72"/>
                    <a:pt x="103" y="73"/>
                  </a:cubicBezTo>
                  <a:cubicBezTo>
                    <a:pt x="102" y="72"/>
                    <a:pt x="103" y="69"/>
                    <a:pt x="104" y="69"/>
                  </a:cubicBezTo>
                  <a:cubicBezTo>
                    <a:pt x="104" y="69"/>
                    <a:pt x="105" y="69"/>
                    <a:pt x="105" y="70"/>
                  </a:cubicBezTo>
                  <a:cubicBezTo>
                    <a:pt x="105" y="70"/>
                    <a:pt x="104" y="70"/>
                    <a:pt x="104" y="70"/>
                  </a:cubicBezTo>
                  <a:cubicBezTo>
                    <a:pt x="104" y="71"/>
                    <a:pt x="105" y="71"/>
                    <a:pt x="105" y="72"/>
                  </a:cubicBezTo>
                  <a:close/>
                  <a:moveTo>
                    <a:pt x="102" y="70"/>
                  </a:moveTo>
                  <a:cubicBezTo>
                    <a:pt x="102" y="70"/>
                    <a:pt x="102" y="71"/>
                    <a:pt x="102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72"/>
                    <a:pt x="101" y="72"/>
                    <a:pt x="101" y="72"/>
                  </a:cubicBezTo>
                  <a:cubicBezTo>
                    <a:pt x="100" y="73"/>
                    <a:pt x="100" y="71"/>
                    <a:pt x="99" y="72"/>
                  </a:cubicBezTo>
                  <a:cubicBezTo>
                    <a:pt x="99" y="71"/>
                    <a:pt x="98" y="70"/>
                    <a:pt x="98" y="70"/>
                  </a:cubicBezTo>
                  <a:cubicBezTo>
                    <a:pt x="99" y="68"/>
                    <a:pt x="101" y="68"/>
                    <a:pt x="101" y="66"/>
                  </a:cubicBezTo>
                  <a:cubicBezTo>
                    <a:pt x="102" y="66"/>
                    <a:pt x="102" y="66"/>
                    <a:pt x="103" y="67"/>
                  </a:cubicBezTo>
                  <a:cubicBezTo>
                    <a:pt x="103" y="67"/>
                    <a:pt x="103" y="68"/>
                    <a:pt x="102" y="68"/>
                  </a:cubicBezTo>
                  <a:cubicBezTo>
                    <a:pt x="103" y="68"/>
                    <a:pt x="102" y="69"/>
                    <a:pt x="102" y="70"/>
                  </a:cubicBezTo>
                  <a:close/>
                  <a:moveTo>
                    <a:pt x="101" y="75"/>
                  </a:moveTo>
                  <a:cubicBezTo>
                    <a:pt x="99" y="75"/>
                    <a:pt x="99" y="74"/>
                    <a:pt x="97" y="74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8" y="73"/>
                    <a:pt x="99" y="73"/>
                    <a:pt x="101" y="73"/>
                  </a:cubicBezTo>
                  <a:cubicBezTo>
                    <a:pt x="101" y="74"/>
                    <a:pt x="101" y="74"/>
                    <a:pt x="101" y="75"/>
                  </a:cubicBezTo>
                  <a:close/>
                  <a:moveTo>
                    <a:pt x="103" y="57"/>
                  </a:moveTo>
                  <a:cubicBezTo>
                    <a:pt x="103" y="57"/>
                    <a:pt x="102" y="56"/>
                    <a:pt x="102" y="56"/>
                  </a:cubicBezTo>
                  <a:cubicBezTo>
                    <a:pt x="102" y="55"/>
                    <a:pt x="103" y="55"/>
                    <a:pt x="103" y="55"/>
                  </a:cubicBezTo>
                  <a:cubicBezTo>
                    <a:pt x="103" y="56"/>
                    <a:pt x="103" y="57"/>
                    <a:pt x="103" y="57"/>
                  </a:cubicBezTo>
                  <a:close/>
                  <a:moveTo>
                    <a:pt x="105" y="59"/>
                  </a:moveTo>
                  <a:cubicBezTo>
                    <a:pt x="105" y="60"/>
                    <a:pt x="104" y="60"/>
                    <a:pt x="104" y="61"/>
                  </a:cubicBezTo>
                  <a:cubicBezTo>
                    <a:pt x="103" y="60"/>
                    <a:pt x="103" y="60"/>
                    <a:pt x="103" y="59"/>
                  </a:cubicBezTo>
                  <a:cubicBezTo>
                    <a:pt x="103" y="58"/>
                    <a:pt x="104" y="58"/>
                    <a:pt x="105" y="59"/>
                  </a:cubicBezTo>
                  <a:close/>
                  <a:moveTo>
                    <a:pt x="109" y="69"/>
                  </a:moveTo>
                  <a:cubicBezTo>
                    <a:pt x="109" y="70"/>
                    <a:pt x="108" y="70"/>
                    <a:pt x="107" y="70"/>
                  </a:cubicBezTo>
                  <a:cubicBezTo>
                    <a:pt x="107" y="69"/>
                    <a:pt x="108" y="69"/>
                    <a:pt x="109" y="69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1"/>
                    <a:pt x="107" y="51"/>
                    <a:pt x="107" y="52"/>
                  </a:cubicBezTo>
                  <a:cubicBezTo>
                    <a:pt x="106" y="51"/>
                    <a:pt x="106" y="51"/>
                    <a:pt x="106" y="50"/>
                  </a:cubicBezTo>
                  <a:cubicBezTo>
                    <a:pt x="106" y="50"/>
                    <a:pt x="107" y="50"/>
                    <a:pt x="107" y="50"/>
                  </a:cubicBezTo>
                  <a:cubicBezTo>
                    <a:pt x="107" y="50"/>
                    <a:pt x="106" y="51"/>
                    <a:pt x="106" y="50"/>
                  </a:cubicBezTo>
                  <a:cubicBezTo>
                    <a:pt x="106" y="49"/>
                    <a:pt x="107" y="49"/>
                    <a:pt x="108" y="49"/>
                  </a:cubicBezTo>
                  <a:cubicBezTo>
                    <a:pt x="109" y="48"/>
                    <a:pt x="109" y="48"/>
                    <a:pt x="110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09" y="46"/>
                    <a:pt x="110" y="45"/>
                    <a:pt x="110" y="44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10" y="46"/>
                    <a:pt x="111" y="47"/>
                    <a:pt x="111" y="49"/>
                  </a:cubicBezTo>
                  <a:cubicBezTo>
                    <a:pt x="110" y="50"/>
                    <a:pt x="109" y="50"/>
                    <a:pt x="108" y="50"/>
                  </a:cubicBezTo>
                  <a:close/>
                  <a:moveTo>
                    <a:pt x="109" y="39"/>
                  </a:moveTo>
                  <a:cubicBezTo>
                    <a:pt x="109" y="40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lose/>
                  <a:moveTo>
                    <a:pt x="93" y="66"/>
                  </a:moveTo>
                  <a:cubicBezTo>
                    <a:pt x="93" y="66"/>
                    <a:pt x="93" y="67"/>
                    <a:pt x="93" y="66"/>
                  </a:cubicBezTo>
                  <a:cubicBezTo>
                    <a:pt x="94" y="66"/>
                    <a:pt x="94" y="67"/>
                    <a:pt x="94" y="67"/>
                  </a:cubicBezTo>
                  <a:cubicBezTo>
                    <a:pt x="94" y="67"/>
                    <a:pt x="95" y="68"/>
                    <a:pt x="95" y="68"/>
                  </a:cubicBezTo>
                  <a:cubicBezTo>
                    <a:pt x="95" y="69"/>
                    <a:pt x="96" y="69"/>
                    <a:pt x="96" y="70"/>
                  </a:cubicBezTo>
                  <a:cubicBezTo>
                    <a:pt x="96" y="71"/>
                    <a:pt x="97" y="72"/>
                    <a:pt x="97" y="72"/>
                  </a:cubicBezTo>
                  <a:cubicBezTo>
                    <a:pt x="96" y="73"/>
                    <a:pt x="96" y="71"/>
                    <a:pt x="95" y="71"/>
                  </a:cubicBezTo>
                  <a:cubicBezTo>
                    <a:pt x="95" y="68"/>
                    <a:pt x="93" y="69"/>
                    <a:pt x="93" y="66"/>
                  </a:cubicBezTo>
                  <a:close/>
                  <a:moveTo>
                    <a:pt x="86" y="64"/>
                  </a:moveTo>
                  <a:cubicBezTo>
                    <a:pt x="87" y="64"/>
                    <a:pt x="87" y="65"/>
                    <a:pt x="87" y="65"/>
                  </a:cubicBezTo>
                  <a:cubicBezTo>
                    <a:pt x="87" y="65"/>
                    <a:pt x="87" y="66"/>
                    <a:pt x="86" y="66"/>
                  </a:cubicBezTo>
                  <a:cubicBezTo>
                    <a:pt x="86" y="65"/>
                    <a:pt x="87" y="65"/>
                    <a:pt x="86" y="64"/>
                  </a:cubicBezTo>
                  <a:close/>
                  <a:moveTo>
                    <a:pt x="73" y="81"/>
                  </a:moveTo>
                  <a:cubicBezTo>
                    <a:pt x="73" y="81"/>
                    <a:pt x="73" y="81"/>
                    <a:pt x="73" y="81"/>
                  </a:cubicBezTo>
                  <a:cubicBezTo>
                    <a:pt x="73" y="82"/>
                    <a:pt x="73" y="82"/>
                    <a:pt x="73" y="83"/>
                  </a:cubicBezTo>
                  <a:cubicBezTo>
                    <a:pt x="72" y="83"/>
                    <a:pt x="72" y="84"/>
                    <a:pt x="72" y="85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70" y="84"/>
                    <a:pt x="70" y="83"/>
                    <a:pt x="70" y="83"/>
                  </a:cubicBezTo>
                  <a:cubicBezTo>
                    <a:pt x="70" y="82"/>
                    <a:pt x="70" y="82"/>
                    <a:pt x="71" y="81"/>
                  </a:cubicBezTo>
                  <a:cubicBezTo>
                    <a:pt x="71" y="81"/>
                    <a:pt x="70" y="81"/>
                    <a:pt x="70" y="80"/>
                  </a:cubicBezTo>
                  <a:cubicBezTo>
                    <a:pt x="71" y="79"/>
                    <a:pt x="71" y="79"/>
                    <a:pt x="72" y="78"/>
                  </a:cubicBezTo>
                  <a:cubicBezTo>
                    <a:pt x="72" y="77"/>
                    <a:pt x="72" y="77"/>
                    <a:pt x="73" y="76"/>
                  </a:cubicBezTo>
                  <a:cubicBezTo>
                    <a:pt x="73" y="76"/>
                    <a:pt x="73" y="78"/>
                    <a:pt x="73" y="78"/>
                  </a:cubicBezTo>
                  <a:cubicBezTo>
                    <a:pt x="73" y="79"/>
                    <a:pt x="73" y="80"/>
                    <a:pt x="73" y="81"/>
                  </a:cubicBezTo>
                  <a:close/>
                  <a:moveTo>
                    <a:pt x="32" y="100"/>
                  </a:moveTo>
                  <a:cubicBezTo>
                    <a:pt x="32" y="100"/>
                    <a:pt x="33" y="99"/>
                    <a:pt x="33" y="100"/>
                  </a:cubicBezTo>
                  <a:cubicBezTo>
                    <a:pt x="33" y="100"/>
                    <a:pt x="33" y="100"/>
                    <a:pt x="32" y="100"/>
                  </a:cubicBezTo>
                  <a:close/>
                  <a:moveTo>
                    <a:pt x="39" y="31"/>
                  </a:moveTo>
                  <a:cubicBezTo>
                    <a:pt x="39" y="32"/>
                    <a:pt x="39" y="32"/>
                    <a:pt x="38" y="32"/>
                  </a:cubicBezTo>
                  <a:cubicBezTo>
                    <a:pt x="38" y="33"/>
                    <a:pt x="38" y="32"/>
                    <a:pt x="38" y="32"/>
                  </a:cubicBezTo>
                  <a:cubicBezTo>
                    <a:pt x="37" y="32"/>
                    <a:pt x="37" y="32"/>
                    <a:pt x="36" y="32"/>
                  </a:cubicBezTo>
                  <a:cubicBezTo>
                    <a:pt x="35" y="30"/>
                    <a:pt x="36" y="28"/>
                    <a:pt x="35" y="27"/>
                  </a:cubicBezTo>
                  <a:cubicBezTo>
                    <a:pt x="35" y="26"/>
                    <a:pt x="36" y="26"/>
                    <a:pt x="35" y="26"/>
                  </a:cubicBezTo>
                  <a:cubicBezTo>
                    <a:pt x="36" y="25"/>
                    <a:pt x="36" y="25"/>
                    <a:pt x="37" y="25"/>
                  </a:cubicBezTo>
                  <a:cubicBezTo>
                    <a:pt x="36" y="24"/>
                    <a:pt x="35" y="24"/>
                    <a:pt x="35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2"/>
                    <a:pt x="36" y="23"/>
                    <a:pt x="35" y="23"/>
                  </a:cubicBezTo>
                  <a:cubicBezTo>
                    <a:pt x="35" y="22"/>
                    <a:pt x="35" y="22"/>
                    <a:pt x="35" y="21"/>
                  </a:cubicBezTo>
                  <a:cubicBezTo>
                    <a:pt x="35" y="21"/>
                    <a:pt x="34" y="20"/>
                    <a:pt x="35" y="19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0" y="19"/>
                    <a:pt x="30" y="18"/>
                  </a:cubicBezTo>
                  <a:cubicBezTo>
                    <a:pt x="31" y="17"/>
                    <a:pt x="32" y="18"/>
                    <a:pt x="32" y="18"/>
                  </a:cubicBezTo>
                  <a:cubicBezTo>
                    <a:pt x="32" y="17"/>
                    <a:pt x="32" y="17"/>
                    <a:pt x="31" y="17"/>
                  </a:cubicBezTo>
                  <a:cubicBezTo>
                    <a:pt x="31" y="17"/>
                    <a:pt x="30" y="17"/>
                    <a:pt x="30" y="17"/>
                  </a:cubicBezTo>
                  <a:cubicBezTo>
                    <a:pt x="30" y="17"/>
                    <a:pt x="30" y="17"/>
                    <a:pt x="29" y="17"/>
                  </a:cubicBezTo>
                  <a:cubicBezTo>
                    <a:pt x="30" y="16"/>
                    <a:pt x="30" y="16"/>
                    <a:pt x="31" y="16"/>
                  </a:cubicBezTo>
                  <a:cubicBezTo>
                    <a:pt x="31" y="16"/>
                    <a:pt x="32" y="16"/>
                    <a:pt x="33" y="15"/>
                  </a:cubicBezTo>
                  <a:cubicBezTo>
                    <a:pt x="33" y="15"/>
                    <a:pt x="32" y="15"/>
                    <a:pt x="32" y="14"/>
                  </a:cubicBezTo>
                  <a:cubicBezTo>
                    <a:pt x="34" y="14"/>
                    <a:pt x="35" y="13"/>
                    <a:pt x="36" y="13"/>
                  </a:cubicBezTo>
                  <a:cubicBezTo>
                    <a:pt x="38" y="13"/>
                    <a:pt x="38" y="13"/>
                    <a:pt x="40" y="13"/>
                  </a:cubicBezTo>
                  <a:cubicBezTo>
                    <a:pt x="40" y="13"/>
                    <a:pt x="39" y="12"/>
                    <a:pt x="39" y="11"/>
                  </a:cubicBezTo>
                  <a:cubicBezTo>
                    <a:pt x="40" y="11"/>
                    <a:pt x="41" y="11"/>
                    <a:pt x="42" y="11"/>
                  </a:cubicBezTo>
                  <a:cubicBezTo>
                    <a:pt x="42" y="10"/>
                    <a:pt x="44" y="11"/>
                    <a:pt x="45" y="10"/>
                  </a:cubicBezTo>
                  <a:cubicBezTo>
                    <a:pt x="45" y="11"/>
                    <a:pt x="46" y="11"/>
                    <a:pt x="46" y="11"/>
                  </a:cubicBezTo>
                  <a:cubicBezTo>
                    <a:pt x="46" y="10"/>
                    <a:pt x="47" y="11"/>
                    <a:pt x="47" y="11"/>
                  </a:cubicBezTo>
                  <a:cubicBezTo>
                    <a:pt x="48" y="11"/>
                    <a:pt x="49" y="11"/>
                    <a:pt x="50" y="12"/>
                  </a:cubicBezTo>
                  <a:cubicBezTo>
                    <a:pt x="49" y="12"/>
                    <a:pt x="48" y="12"/>
                    <a:pt x="48" y="13"/>
                  </a:cubicBezTo>
                  <a:cubicBezTo>
                    <a:pt x="48" y="13"/>
                    <a:pt x="49" y="12"/>
                    <a:pt x="50" y="13"/>
                  </a:cubicBezTo>
                  <a:cubicBezTo>
                    <a:pt x="50" y="12"/>
                    <a:pt x="50" y="13"/>
                    <a:pt x="51" y="13"/>
                  </a:cubicBezTo>
                  <a:cubicBezTo>
                    <a:pt x="51" y="14"/>
                    <a:pt x="52" y="13"/>
                    <a:pt x="52" y="14"/>
                  </a:cubicBezTo>
                  <a:cubicBezTo>
                    <a:pt x="52" y="15"/>
                    <a:pt x="51" y="14"/>
                    <a:pt x="50" y="14"/>
                  </a:cubicBezTo>
                  <a:cubicBezTo>
                    <a:pt x="50" y="14"/>
                    <a:pt x="50" y="15"/>
                    <a:pt x="49" y="15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7"/>
                    <a:pt x="48" y="17"/>
                  </a:cubicBezTo>
                  <a:cubicBezTo>
                    <a:pt x="49" y="17"/>
                    <a:pt x="50" y="17"/>
                    <a:pt x="50" y="18"/>
                  </a:cubicBezTo>
                  <a:cubicBezTo>
                    <a:pt x="49" y="18"/>
                    <a:pt x="48" y="18"/>
                    <a:pt x="48" y="18"/>
                  </a:cubicBezTo>
                  <a:cubicBezTo>
                    <a:pt x="48" y="19"/>
                    <a:pt x="49" y="21"/>
                    <a:pt x="47" y="21"/>
                  </a:cubicBezTo>
                  <a:cubicBezTo>
                    <a:pt x="47" y="22"/>
                    <a:pt x="48" y="22"/>
                    <a:pt x="48" y="23"/>
                  </a:cubicBezTo>
                  <a:cubicBezTo>
                    <a:pt x="47" y="23"/>
                    <a:pt x="47" y="22"/>
                    <a:pt x="47" y="22"/>
                  </a:cubicBezTo>
                  <a:cubicBezTo>
                    <a:pt x="46" y="23"/>
                    <a:pt x="48" y="23"/>
                    <a:pt x="47" y="24"/>
                  </a:cubicBezTo>
                  <a:cubicBezTo>
                    <a:pt x="46" y="24"/>
                    <a:pt x="46" y="23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4"/>
                    <a:pt x="46" y="24"/>
                  </a:cubicBezTo>
                  <a:cubicBezTo>
                    <a:pt x="47" y="24"/>
                    <a:pt x="45" y="25"/>
                    <a:pt x="45" y="25"/>
                  </a:cubicBezTo>
                  <a:cubicBezTo>
                    <a:pt x="44" y="25"/>
                    <a:pt x="44" y="26"/>
                    <a:pt x="43" y="27"/>
                  </a:cubicBezTo>
                  <a:cubicBezTo>
                    <a:pt x="43" y="27"/>
                    <a:pt x="42" y="27"/>
                    <a:pt x="42" y="27"/>
                  </a:cubicBezTo>
                  <a:cubicBezTo>
                    <a:pt x="41" y="27"/>
                    <a:pt x="41" y="28"/>
                    <a:pt x="41" y="27"/>
                  </a:cubicBezTo>
                  <a:cubicBezTo>
                    <a:pt x="40" y="27"/>
                    <a:pt x="40" y="28"/>
                    <a:pt x="40" y="28"/>
                  </a:cubicBezTo>
                  <a:cubicBezTo>
                    <a:pt x="40" y="30"/>
                    <a:pt x="39" y="30"/>
                    <a:pt x="39" y="31"/>
                  </a:cubicBezTo>
                  <a:close/>
                  <a:moveTo>
                    <a:pt x="59" y="15"/>
                  </a:moveTo>
                  <a:cubicBezTo>
                    <a:pt x="59" y="15"/>
                    <a:pt x="60" y="16"/>
                    <a:pt x="60" y="15"/>
                  </a:cubicBezTo>
                  <a:cubicBezTo>
                    <a:pt x="60" y="16"/>
                    <a:pt x="61" y="16"/>
                    <a:pt x="61" y="18"/>
                  </a:cubicBezTo>
                  <a:cubicBezTo>
                    <a:pt x="60" y="18"/>
                    <a:pt x="60" y="17"/>
                    <a:pt x="59" y="17"/>
                  </a:cubicBezTo>
                  <a:cubicBezTo>
                    <a:pt x="59" y="18"/>
                    <a:pt x="59" y="18"/>
                    <a:pt x="59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7" y="19"/>
                    <a:pt x="57" y="18"/>
                    <a:pt x="57" y="18"/>
                  </a:cubicBezTo>
                  <a:cubicBezTo>
                    <a:pt x="57" y="17"/>
                    <a:pt x="57" y="17"/>
                    <a:pt x="57" y="16"/>
                  </a:cubicBezTo>
                  <a:cubicBezTo>
                    <a:pt x="57" y="16"/>
                    <a:pt x="57" y="17"/>
                    <a:pt x="56" y="17"/>
                  </a:cubicBezTo>
                  <a:cubicBezTo>
                    <a:pt x="56" y="17"/>
                    <a:pt x="56" y="16"/>
                    <a:pt x="56" y="16"/>
                  </a:cubicBezTo>
                  <a:cubicBezTo>
                    <a:pt x="56" y="15"/>
                    <a:pt x="55" y="16"/>
                    <a:pt x="55" y="15"/>
                  </a:cubicBezTo>
                  <a:cubicBezTo>
                    <a:pt x="55" y="13"/>
                    <a:pt x="57" y="14"/>
                    <a:pt x="57" y="15"/>
                  </a:cubicBezTo>
                  <a:cubicBezTo>
                    <a:pt x="58" y="15"/>
                    <a:pt x="57" y="14"/>
                    <a:pt x="57" y="14"/>
                  </a:cubicBezTo>
                  <a:cubicBezTo>
                    <a:pt x="58" y="13"/>
                    <a:pt x="59" y="14"/>
                    <a:pt x="58" y="15"/>
                  </a:cubicBezTo>
                  <a:cubicBezTo>
                    <a:pt x="58" y="15"/>
                    <a:pt x="59" y="15"/>
                    <a:pt x="59" y="15"/>
                  </a:cubicBezTo>
                  <a:close/>
                  <a:moveTo>
                    <a:pt x="59" y="13"/>
                  </a:moveTo>
                  <a:cubicBezTo>
                    <a:pt x="60" y="13"/>
                    <a:pt x="62" y="13"/>
                    <a:pt x="64" y="14"/>
                  </a:cubicBezTo>
                  <a:cubicBezTo>
                    <a:pt x="64" y="15"/>
                    <a:pt x="63" y="14"/>
                    <a:pt x="63" y="15"/>
                  </a:cubicBezTo>
                  <a:cubicBezTo>
                    <a:pt x="61" y="15"/>
                    <a:pt x="60" y="15"/>
                    <a:pt x="59" y="14"/>
                  </a:cubicBezTo>
                  <a:cubicBezTo>
                    <a:pt x="59" y="14"/>
                    <a:pt x="59" y="14"/>
                    <a:pt x="59" y="13"/>
                  </a:cubicBezTo>
                  <a:close/>
                  <a:moveTo>
                    <a:pt x="50" y="37"/>
                  </a:moveTo>
                  <a:cubicBezTo>
                    <a:pt x="49" y="38"/>
                    <a:pt x="48" y="38"/>
                    <a:pt x="48" y="38"/>
                  </a:cubicBezTo>
                  <a:cubicBezTo>
                    <a:pt x="48" y="37"/>
                    <a:pt x="48" y="37"/>
                    <a:pt x="48" y="36"/>
                  </a:cubicBezTo>
                  <a:cubicBezTo>
                    <a:pt x="48" y="36"/>
                    <a:pt x="49" y="36"/>
                    <a:pt x="49" y="35"/>
                  </a:cubicBezTo>
                  <a:cubicBezTo>
                    <a:pt x="49" y="35"/>
                    <a:pt x="49" y="35"/>
                    <a:pt x="50" y="35"/>
                  </a:cubicBezTo>
                  <a:cubicBezTo>
                    <a:pt x="49" y="36"/>
                    <a:pt x="49" y="36"/>
                    <a:pt x="50" y="37"/>
                  </a:cubicBezTo>
                  <a:close/>
                  <a:moveTo>
                    <a:pt x="48" y="29"/>
                  </a:moveTo>
                  <a:cubicBezTo>
                    <a:pt x="48" y="29"/>
                    <a:pt x="48" y="28"/>
                    <a:pt x="47" y="28"/>
                  </a:cubicBezTo>
                  <a:cubicBezTo>
                    <a:pt x="47" y="28"/>
                    <a:pt x="47" y="28"/>
                    <a:pt x="47" y="27"/>
                  </a:cubicBezTo>
                  <a:cubicBezTo>
                    <a:pt x="47" y="27"/>
                    <a:pt x="47" y="28"/>
                    <a:pt x="47" y="27"/>
                  </a:cubicBezTo>
                  <a:cubicBezTo>
                    <a:pt x="47" y="27"/>
                    <a:pt x="47" y="27"/>
                    <a:pt x="47" y="26"/>
                  </a:cubicBezTo>
                  <a:cubicBezTo>
                    <a:pt x="48" y="26"/>
                    <a:pt x="48" y="27"/>
                    <a:pt x="48" y="27"/>
                  </a:cubicBezTo>
                  <a:cubicBezTo>
                    <a:pt x="49" y="26"/>
                    <a:pt x="49" y="27"/>
                    <a:pt x="50" y="27"/>
                  </a:cubicBezTo>
                  <a:cubicBezTo>
                    <a:pt x="50" y="27"/>
                    <a:pt x="51" y="28"/>
                    <a:pt x="51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9" y="29"/>
                    <a:pt x="48" y="29"/>
                    <a:pt x="48" y="29"/>
                  </a:cubicBezTo>
                  <a:close/>
                  <a:moveTo>
                    <a:pt x="72" y="19"/>
                  </a:moveTo>
                  <a:cubicBezTo>
                    <a:pt x="74" y="19"/>
                    <a:pt x="75" y="18"/>
                    <a:pt x="76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8"/>
                    <a:pt x="77" y="18"/>
                    <a:pt x="77" y="18"/>
                  </a:cubicBezTo>
                  <a:cubicBezTo>
                    <a:pt x="77" y="19"/>
                    <a:pt x="76" y="19"/>
                    <a:pt x="75" y="19"/>
                  </a:cubicBezTo>
                  <a:cubicBezTo>
                    <a:pt x="74" y="20"/>
                    <a:pt x="74" y="21"/>
                    <a:pt x="72" y="21"/>
                  </a:cubicBezTo>
                  <a:cubicBezTo>
                    <a:pt x="72" y="22"/>
                    <a:pt x="73" y="23"/>
                    <a:pt x="73" y="2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2" y="24"/>
                    <a:pt x="72" y="23"/>
                    <a:pt x="71" y="23"/>
                  </a:cubicBezTo>
                  <a:cubicBezTo>
                    <a:pt x="71" y="22"/>
                    <a:pt x="72" y="22"/>
                    <a:pt x="72" y="21"/>
                  </a:cubicBezTo>
                  <a:cubicBezTo>
                    <a:pt x="72" y="20"/>
                    <a:pt x="73" y="20"/>
                    <a:pt x="72" y="19"/>
                  </a:cubicBezTo>
                  <a:close/>
                  <a:moveTo>
                    <a:pt x="72" y="15"/>
                  </a:moveTo>
                  <a:cubicBezTo>
                    <a:pt x="72" y="14"/>
                    <a:pt x="74" y="13"/>
                    <a:pt x="74" y="14"/>
                  </a:cubicBezTo>
                  <a:cubicBezTo>
                    <a:pt x="73" y="14"/>
                    <a:pt x="73" y="15"/>
                    <a:pt x="72" y="15"/>
                  </a:cubicBezTo>
                  <a:close/>
                  <a:moveTo>
                    <a:pt x="84" y="14"/>
                  </a:moveTo>
                  <a:cubicBezTo>
                    <a:pt x="85" y="14"/>
                    <a:pt x="87" y="14"/>
                    <a:pt x="87" y="15"/>
                  </a:cubicBezTo>
                  <a:cubicBezTo>
                    <a:pt x="87" y="16"/>
                    <a:pt x="86" y="15"/>
                    <a:pt x="84" y="16"/>
                  </a:cubicBezTo>
                  <a:cubicBezTo>
                    <a:pt x="84" y="15"/>
                    <a:pt x="84" y="15"/>
                    <a:pt x="84" y="14"/>
                  </a:cubicBezTo>
                  <a:close/>
                  <a:moveTo>
                    <a:pt x="25" y="29"/>
                  </a:moveTo>
                  <a:cubicBezTo>
                    <a:pt x="25" y="31"/>
                    <a:pt x="23" y="28"/>
                    <a:pt x="23" y="30"/>
                  </a:cubicBezTo>
                  <a:cubicBezTo>
                    <a:pt x="23" y="30"/>
                    <a:pt x="22" y="30"/>
                    <a:pt x="22" y="29"/>
                  </a:cubicBezTo>
                  <a:cubicBezTo>
                    <a:pt x="23" y="29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4" y="29"/>
                    <a:pt x="25" y="29"/>
                  </a:cubicBezTo>
                  <a:close/>
                  <a:moveTo>
                    <a:pt x="28" y="59"/>
                  </a:moveTo>
                  <a:cubicBezTo>
                    <a:pt x="28" y="60"/>
                    <a:pt x="27" y="60"/>
                    <a:pt x="27" y="60"/>
                  </a:cubicBezTo>
                  <a:cubicBezTo>
                    <a:pt x="27" y="60"/>
                    <a:pt x="27" y="59"/>
                    <a:pt x="27" y="59"/>
                  </a:cubicBezTo>
                  <a:cubicBezTo>
                    <a:pt x="27" y="59"/>
                    <a:pt x="28" y="59"/>
                    <a:pt x="28" y="59"/>
                  </a:cubicBezTo>
                  <a:close/>
                  <a:moveTo>
                    <a:pt x="23" y="58"/>
                  </a:moveTo>
                  <a:cubicBezTo>
                    <a:pt x="22" y="58"/>
                    <a:pt x="22" y="57"/>
                    <a:pt x="21" y="57"/>
                  </a:cubicBezTo>
                  <a:cubicBezTo>
                    <a:pt x="20" y="57"/>
                    <a:pt x="20" y="58"/>
                    <a:pt x="20" y="58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1" y="57"/>
                    <a:pt x="22" y="57"/>
                    <a:pt x="23" y="57"/>
                  </a:cubicBezTo>
                  <a:cubicBezTo>
                    <a:pt x="23" y="57"/>
                    <a:pt x="23" y="57"/>
                    <a:pt x="24" y="57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5" y="58"/>
                    <a:pt x="26" y="58"/>
                    <a:pt x="26" y="59"/>
                  </a:cubicBezTo>
                  <a:cubicBezTo>
                    <a:pt x="26" y="60"/>
                    <a:pt x="25" y="59"/>
                    <a:pt x="25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8"/>
                    <a:pt x="23" y="59"/>
                    <a:pt x="23" y="58"/>
                  </a:cubicBezTo>
                  <a:close/>
                  <a:moveTo>
                    <a:pt x="23" y="60"/>
                  </a:moveTo>
                  <a:cubicBezTo>
                    <a:pt x="23" y="60"/>
                    <a:pt x="23" y="60"/>
                    <a:pt x="22" y="60"/>
                  </a:cubicBezTo>
                  <a:cubicBezTo>
                    <a:pt x="22" y="60"/>
                    <a:pt x="22" y="59"/>
                    <a:pt x="22" y="59"/>
                  </a:cubicBezTo>
                  <a:cubicBezTo>
                    <a:pt x="23" y="59"/>
                    <a:pt x="23" y="59"/>
                    <a:pt x="23" y="60"/>
                  </a:cubicBezTo>
                  <a:close/>
                  <a:moveTo>
                    <a:pt x="22" y="56"/>
                  </a:moveTo>
                  <a:cubicBezTo>
                    <a:pt x="22" y="56"/>
                    <a:pt x="22" y="56"/>
                    <a:pt x="22" y="55"/>
                  </a:cubicBezTo>
                  <a:cubicBezTo>
                    <a:pt x="23" y="55"/>
                    <a:pt x="23" y="56"/>
                    <a:pt x="23" y="56"/>
                  </a:cubicBezTo>
                  <a:cubicBezTo>
                    <a:pt x="23" y="56"/>
                    <a:pt x="22" y="56"/>
                    <a:pt x="22" y="56"/>
                  </a:cubicBezTo>
                  <a:close/>
                  <a:moveTo>
                    <a:pt x="23" y="55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6"/>
                    <a:pt x="23" y="56"/>
                    <a:pt x="23" y="55"/>
                  </a:cubicBezTo>
                  <a:close/>
                  <a:moveTo>
                    <a:pt x="24" y="57"/>
                  </a:moveTo>
                  <a:cubicBezTo>
                    <a:pt x="24" y="57"/>
                    <a:pt x="24" y="56"/>
                    <a:pt x="24" y="56"/>
                  </a:cubicBezTo>
                  <a:cubicBezTo>
                    <a:pt x="25" y="56"/>
                    <a:pt x="25" y="56"/>
                    <a:pt x="25" y="57"/>
                  </a:cubicBezTo>
                  <a:cubicBezTo>
                    <a:pt x="25" y="57"/>
                    <a:pt x="26" y="57"/>
                    <a:pt x="26" y="57"/>
                  </a:cubicBezTo>
                  <a:cubicBezTo>
                    <a:pt x="26" y="58"/>
                    <a:pt x="25" y="58"/>
                    <a:pt x="25" y="57"/>
                  </a:cubicBezTo>
                  <a:cubicBezTo>
                    <a:pt x="25" y="57"/>
                    <a:pt x="25" y="57"/>
                    <a:pt x="24" y="57"/>
                  </a:cubicBezTo>
                  <a:close/>
                  <a:moveTo>
                    <a:pt x="111" y="74"/>
                  </a:moveTo>
                  <a:cubicBezTo>
                    <a:pt x="111" y="74"/>
                    <a:pt x="111" y="73"/>
                    <a:pt x="111" y="73"/>
                  </a:cubicBezTo>
                  <a:cubicBezTo>
                    <a:pt x="110" y="72"/>
                    <a:pt x="109" y="72"/>
                    <a:pt x="108" y="71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7" y="70"/>
                    <a:pt x="108" y="71"/>
                    <a:pt x="108" y="70"/>
                  </a:cubicBezTo>
                  <a:cubicBezTo>
                    <a:pt x="109" y="70"/>
                    <a:pt x="108" y="71"/>
                    <a:pt x="109" y="70"/>
                  </a:cubicBezTo>
                  <a:cubicBezTo>
                    <a:pt x="109" y="71"/>
                    <a:pt x="110" y="70"/>
                    <a:pt x="110" y="70"/>
                  </a:cubicBezTo>
                  <a:cubicBezTo>
                    <a:pt x="110" y="70"/>
                    <a:pt x="111" y="70"/>
                    <a:pt x="111" y="70"/>
                  </a:cubicBezTo>
                  <a:cubicBezTo>
                    <a:pt x="111" y="70"/>
                    <a:pt x="112" y="70"/>
                    <a:pt x="112" y="70"/>
                  </a:cubicBezTo>
                  <a:cubicBezTo>
                    <a:pt x="112" y="72"/>
                    <a:pt x="111" y="73"/>
                    <a:pt x="111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258"/>
            <p:cNvSpPr>
              <a:spLocks/>
            </p:cNvSpPr>
            <p:nvPr/>
          </p:nvSpPr>
          <p:spPr bwMode="auto">
            <a:xfrm>
              <a:off x="6869969" y="48327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259"/>
            <p:cNvSpPr>
              <a:spLocks/>
            </p:cNvSpPr>
            <p:nvPr/>
          </p:nvSpPr>
          <p:spPr bwMode="auto">
            <a:xfrm>
              <a:off x="7061887" y="4902101"/>
              <a:ext cx="3253" cy="5422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0 h 2"/>
                <a:gd name="T4" fmla="*/ 0 w 1"/>
                <a:gd name="T5" fmla="*/ 1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260"/>
            <p:cNvSpPr>
              <a:spLocks/>
            </p:cNvSpPr>
            <p:nvPr/>
          </p:nvSpPr>
          <p:spPr bwMode="auto">
            <a:xfrm>
              <a:off x="7036949" y="4838128"/>
              <a:ext cx="2169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261"/>
            <p:cNvSpPr>
              <a:spLocks/>
            </p:cNvSpPr>
            <p:nvPr/>
          </p:nvSpPr>
          <p:spPr bwMode="auto">
            <a:xfrm>
              <a:off x="7039118" y="483812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262"/>
            <p:cNvSpPr>
              <a:spLocks/>
            </p:cNvSpPr>
            <p:nvPr/>
          </p:nvSpPr>
          <p:spPr bwMode="auto">
            <a:xfrm>
              <a:off x="7005505" y="4845719"/>
              <a:ext cx="3253" cy="325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263"/>
            <p:cNvSpPr>
              <a:spLocks/>
            </p:cNvSpPr>
            <p:nvPr/>
          </p:nvSpPr>
          <p:spPr bwMode="auto">
            <a:xfrm>
              <a:off x="6826598" y="49227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264"/>
            <p:cNvSpPr>
              <a:spLocks/>
            </p:cNvSpPr>
            <p:nvPr/>
          </p:nvSpPr>
          <p:spPr bwMode="auto">
            <a:xfrm>
              <a:off x="6946953" y="489668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Freeform 265"/>
            <p:cNvSpPr>
              <a:spLocks/>
            </p:cNvSpPr>
            <p:nvPr/>
          </p:nvSpPr>
          <p:spPr bwMode="auto">
            <a:xfrm>
              <a:off x="6946953" y="4853308"/>
              <a:ext cx="15180" cy="23854"/>
            </a:xfrm>
            <a:custGeom>
              <a:avLst/>
              <a:gdLst>
                <a:gd name="T0" fmla="*/ 5 w 6"/>
                <a:gd name="T1" fmla="*/ 0 h 9"/>
                <a:gd name="T2" fmla="*/ 3 w 6"/>
                <a:gd name="T3" fmla="*/ 4 h 9"/>
                <a:gd name="T4" fmla="*/ 3 w 6"/>
                <a:gd name="T5" fmla="*/ 6 h 9"/>
                <a:gd name="T6" fmla="*/ 2 w 6"/>
                <a:gd name="T7" fmla="*/ 8 h 9"/>
                <a:gd name="T8" fmla="*/ 0 w 6"/>
                <a:gd name="T9" fmla="*/ 6 h 9"/>
                <a:gd name="T10" fmla="*/ 1 w 6"/>
                <a:gd name="T11" fmla="*/ 8 h 9"/>
                <a:gd name="T12" fmla="*/ 1 w 6"/>
                <a:gd name="T13" fmla="*/ 9 h 9"/>
                <a:gd name="T14" fmla="*/ 1 w 6"/>
                <a:gd name="T15" fmla="*/ 9 h 9"/>
                <a:gd name="T16" fmla="*/ 3 w 6"/>
                <a:gd name="T17" fmla="*/ 9 h 9"/>
                <a:gd name="T18" fmla="*/ 4 w 6"/>
                <a:gd name="T19" fmla="*/ 9 h 9"/>
                <a:gd name="T20" fmla="*/ 5 w 6"/>
                <a:gd name="T21" fmla="*/ 6 h 9"/>
                <a:gd name="T22" fmla="*/ 5 w 6"/>
                <a:gd name="T23" fmla="*/ 7 h 9"/>
                <a:gd name="T24" fmla="*/ 5 w 6"/>
                <a:gd name="T25" fmla="*/ 5 h 9"/>
                <a:gd name="T26" fmla="*/ 4 w 6"/>
                <a:gd name="T27" fmla="*/ 4 h 9"/>
                <a:gd name="T28" fmla="*/ 5 w 6"/>
                <a:gd name="T29" fmla="*/ 1 h 9"/>
                <a:gd name="T30" fmla="*/ 5 w 6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cubicBezTo>
                    <a:pt x="5" y="2"/>
                    <a:pt x="3" y="2"/>
                    <a:pt x="3" y="4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3" y="7"/>
                    <a:pt x="3" y="8"/>
                    <a:pt x="2" y="8"/>
                  </a:cubicBezTo>
                  <a:cubicBezTo>
                    <a:pt x="1" y="9"/>
                    <a:pt x="1" y="6"/>
                    <a:pt x="0" y="6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2" y="9"/>
                    <a:pt x="1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5" y="8"/>
                    <a:pt x="4" y="7"/>
                    <a:pt x="5" y="6"/>
                  </a:cubicBezTo>
                  <a:cubicBezTo>
                    <a:pt x="6" y="5"/>
                    <a:pt x="5" y="7"/>
                    <a:pt x="5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4" y="2"/>
                    <a:pt x="5" y="2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266"/>
            <p:cNvSpPr>
              <a:spLocks/>
            </p:cNvSpPr>
            <p:nvPr/>
          </p:nvSpPr>
          <p:spPr bwMode="auto">
            <a:xfrm>
              <a:off x="6885149" y="48793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267"/>
            <p:cNvSpPr>
              <a:spLocks/>
            </p:cNvSpPr>
            <p:nvPr/>
          </p:nvSpPr>
          <p:spPr bwMode="auto">
            <a:xfrm>
              <a:off x="7052129" y="4933545"/>
              <a:ext cx="2169" cy="4337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2 h 2"/>
                <a:gd name="T6" fmla="*/ 1 w 1"/>
                <a:gd name="T7" fmla="*/ 1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Freeform 268"/>
            <p:cNvSpPr>
              <a:spLocks/>
            </p:cNvSpPr>
            <p:nvPr/>
          </p:nvSpPr>
          <p:spPr bwMode="auto">
            <a:xfrm>
              <a:off x="6969724" y="4851140"/>
              <a:ext cx="7590" cy="7590"/>
            </a:xfrm>
            <a:custGeom>
              <a:avLst/>
              <a:gdLst>
                <a:gd name="T0" fmla="*/ 0 w 3"/>
                <a:gd name="T1" fmla="*/ 1 h 3"/>
                <a:gd name="T2" fmla="*/ 1 w 3"/>
                <a:gd name="T3" fmla="*/ 2 h 3"/>
                <a:gd name="T4" fmla="*/ 2 w 3"/>
                <a:gd name="T5" fmla="*/ 2 h 3"/>
                <a:gd name="T6" fmla="*/ 3 w 3"/>
                <a:gd name="T7" fmla="*/ 1 h 3"/>
                <a:gd name="T8" fmla="*/ 0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2" y="2"/>
                    <a:pt x="1" y="2"/>
                    <a:pt x="2" y="2"/>
                  </a:cubicBezTo>
                  <a:cubicBezTo>
                    <a:pt x="2" y="1"/>
                    <a:pt x="3" y="2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269"/>
            <p:cNvSpPr>
              <a:spLocks/>
            </p:cNvSpPr>
            <p:nvPr/>
          </p:nvSpPr>
          <p:spPr bwMode="auto">
            <a:xfrm>
              <a:off x="6965386" y="4845719"/>
              <a:ext cx="2169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Freeform 270"/>
            <p:cNvSpPr>
              <a:spLocks/>
            </p:cNvSpPr>
            <p:nvPr/>
          </p:nvSpPr>
          <p:spPr bwMode="auto">
            <a:xfrm>
              <a:off x="6975145" y="49227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Freeform 271"/>
            <p:cNvSpPr>
              <a:spLocks/>
            </p:cNvSpPr>
            <p:nvPr/>
          </p:nvSpPr>
          <p:spPr bwMode="auto">
            <a:xfrm>
              <a:off x="6975145" y="48565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Freeform 272"/>
            <p:cNvSpPr>
              <a:spLocks/>
            </p:cNvSpPr>
            <p:nvPr/>
          </p:nvSpPr>
          <p:spPr bwMode="auto">
            <a:xfrm>
              <a:off x="7005505" y="4843550"/>
              <a:ext cx="3253" cy="2169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Freeform 273"/>
            <p:cNvSpPr>
              <a:spLocks/>
            </p:cNvSpPr>
            <p:nvPr/>
          </p:nvSpPr>
          <p:spPr bwMode="auto">
            <a:xfrm>
              <a:off x="6962133" y="4866320"/>
              <a:ext cx="325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Freeform 274"/>
            <p:cNvSpPr>
              <a:spLocks/>
            </p:cNvSpPr>
            <p:nvPr/>
          </p:nvSpPr>
          <p:spPr bwMode="auto">
            <a:xfrm>
              <a:off x="7039118" y="4835960"/>
              <a:ext cx="3253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275"/>
            <p:cNvSpPr>
              <a:spLocks/>
            </p:cNvSpPr>
            <p:nvPr/>
          </p:nvSpPr>
          <p:spPr bwMode="auto">
            <a:xfrm>
              <a:off x="6918762" y="4815359"/>
              <a:ext cx="7590" cy="2169"/>
            </a:xfrm>
            <a:custGeom>
              <a:avLst/>
              <a:gdLst>
                <a:gd name="T0" fmla="*/ 2 w 3"/>
                <a:gd name="T1" fmla="*/ 1 h 1"/>
                <a:gd name="T2" fmla="*/ 3 w 3"/>
                <a:gd name="T3" fmla="*/ 0 h 1"/>
                <a:gd name="T4" fmla="*/ 0 w 3"/>
                <a:gd name="T5" fmla="*/ 1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2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276"/>
            <p:cNvSpPr>
              <a:spLocks/>
            </p:cNvSpPr>
            <p:nvPr/>
          </p:nvSpPr>
          <p:spPr bwMode="auto">
            <a:xfrm>
              <a:off x="6920930" y="4838128"/>
              <a:ext cx="3253" cy="2169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277"/>
            <p:cNvSpPr>
              <a:spLocks/>
            </p:cNvSpPr>
            <p:nvPr/>
          </p:nvSpPr>
          <p:spPr bwMode="auto">
            <a:xfrm>
              <a:off x="6824429" y="4920534"/>
              <a:ext cx="2169" cy="2169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278"/>
            <p:cNvSpPr>
              <a:spLocks/>
            </p:cNvSpPr>
            <p:nvPr/>
          </p:nvSpPr>
          <p:spPr bwMode="auto">
            <a:xfrm>
              <a:off x="6824429" y="4917281"/>
              <a:ext cx="0" cy="325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279"/>
            <p:cNvSpPr>
              <a:spLocks/>
            </p:cNvSpPr>
            <p:nvPr/>
          </p:nvSpPr>
          <p:spPr bwMode="auto">
            <a:xfrm>
              <a:off x="6685641" y="4884753"/>
              <a:ext cx="66142" cy="107344"/>
            </a:xfrm>
            <a:custGeom>
              <a:avLst/>
              <a:gdLst>
                <a:gd name="T0" fmla="*/ 0 w 61"/>
                <a:gd name="T1" fmla="*/ 49 h 99"/>
                <a:gd name="T2" fmla="*/ 61 w 61"/>
                <a:gd name="T3" fmla="*/ 99 h 99"/>
                <a:gd name="T4" fmla="*/ 61 w 61"/>
                <a:gd name="T5" fmla="*/ 0 h 99"/>
                <a:gd name="T6" fmla="*/ 0 w 61"/>
                <a:gd name="T7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9">
                  <a:moveTo>
                    <a:pt x="0" y="49"/>
                  </a:moveTo>
                  <a:lnTo>
                    <a:pt x="61" y="99"/>
                  </a:lnTo>
                  <a:lnTo>
                    <a:pt x="61" y="0"/>
                  </a:lnTo>
                  <a:lnTo>
                    <a:pt x="0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280"/>
            <p:cNvSpPr>
              <a:spLocks/>
            </p:cNvSpPr>
            <p:nvPr/>
          </p:nvSpPr>
          <p:spPr bwMode="auto">
            <a:xfrm>
              <a:off x="6747445" y="4915113"/>
              <a:ext cx="40119" cy="43371"/>
            </a:xfrm>
            <a:custGeom>
              <a:avLst/>
              <a:gdLst>
                <a:gd name="T0" fmla="*/ 37 w 37"/>
                <a:gd name="T1" fmla="*/ 40 h 40"/>
                <a:gd name="T2" fmla="*/ 0 w 37"/>
                <a:gd name="T3" fmla="*/ 40 h 40"/>
                <a:gd name="T4" fmla="*/ 0 w 37"/>
                <a:gd name="T5" fmla="*/ 0 h 40"/>
                <a:gd name="T6" fmla="*/ 37 w 37"/>
                <a:gd name="T7" fmla="*/ 0 h 40"/>
                <a:gd name="T8" fmla="*/ 37 w 37"/>
                <a:gd name="T9" fmla="*/ 40 h 40"/>
                <a:gd name="T10" fmla="*/ 37 w 37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0">
                  <a:moveTo>
                    <a:pt x="37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40"/>
                  </a:lnTo>
                  <a:lnTo>
                    <a:pt x="37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281"/>
            <p:cNvSpPr>
              <a:spLocks/>
            </p:cNvSpPr>
            <p:nvPr/>
          </p:nvSpPr>
          <p:spPr bwMode="auto">
            <a:xfrm>
              <a:off x="7155136" y="4884753"/>
              <a:ext cx="66142" cy="107344"/>
            </a:xfrm>
            <a:custGeom>
              <a:avLst/>
              <a:gdLst>
                <a:gd name="T0" fmla="*/ 61 w 61"/>
                <a:gd name="T1" fmla="*/ 49 h 99"/>
                <a:gd name="T2" fmla="*/ 0 w 61"/>
                <a:gd name="T3" fmla="*/ 99 h 99"/>
                <a:gd name="T4" fmla="*/ 0 w 61"/>
                <a:gd name="T5" fmla="*/ 0 h 99"/>
                <a:gd name="T6" fmla="*/ 61 w 61"/>
                <a:gd name="T7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9">
                  <a:moveTo>
                    <a:pt x="61" y="49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61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282"/>
            <p:cNvSpPr>
              <a:spLocks/>
            </p:cNvSpPr>
            <p:nvPr/>
          </p:nvSpPr>
          <p:spPr bwMode="auto">
            <a:xfrm>
              <a:off x="7121523" y="4915113"/>
              <a:ext cx="41203" cy="43371"/>
            </a:xfrm>
            <a:custGeom>
              <a:avLst/>
              <a:gdLst>
                <a:gd name="T0" fmla="*/ 38 w 38"/>
                <a:gd name="T1" fmla="*/ 40 h 40"/>
                <a:gd name="T2" fmla="*/ 0 w 38"/>
                <a:gd name="T3" fmla="*/ 40 h 40"/>
                <a:gd name="T4" fmla="*/ 0 w 38"/>
                <a:gd name="T5" fmla="*/ 0 h 40"/>
                <a:gd name="T6" fmla="*/ 38 w 38"/>
                <a:gd name="T7" fmla="*/ 0 h 40"/>
                <a:gd name="T8" fmla="*/ 38 w 38"/>
                <a:gd name="T9" fmla="*/ 40 h 40"/>
                <a:gd name="T10" fmla="*/ 38 w 38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0">
                  <a:moveTo>
                    <a:pt x="38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283"/>
            <p:cNvSpPr>
              <a:spLocks/>
            </p:cNvSpPr>
            <p:nvPr/>
          </p:nvSpPr>
          <p:spPr bwMode="auto">
            <a:xfrm>
              <a:off x="6900329" y="4668980"/>
              <a:ext cx="108428" cy="67226"/>
            </a:xfrm>
            <a:custGeom>
              <a:avLst/>
              <a:gdLst>
                <a:gd name="T0" fmla="*/ 50 w 100"/>
                <a:gd name="T1" fmla="*/ 0 h 62"/>
                <a:gd name="T2" fmla="*/ 0 w 100"/>
                <a:gd name="T3" fmla="*/ 62 h 62"/>
                <a:gd name="T4" fmla="*/ 100 w 100"/>
                <a:gd name="T5" fmla="*/ 62 h 62"/>
                <a:gd name="T6" fmla="*/ 50 w 100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62">
                  <a:moveTo>
                    <a:pt x="50" y="0"/>
                  </a:moveTo>
                  <a:lnTo>
                    <a:pt x="0" y="62"/>
                  </a:lnTo>
                  <a:lnTo>
                    <a:pt x="100" y="62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284"/>
            <p:cNvSpPr>
              <a:spLocks/>
            </p:cNvSpPr>
            <p:nvPr/>
          </p:nvSpPr>
          <p:spPr bwMode="auto">
            <a:xfrm>
              <a:off x="6931773" y="4730785"/>
              <a:ext cx="43371" cy="41203"/>
            </a:xfrm>
            <a:custGeom>
              <a:avLst/>
              <a:gdLst>
                <a:gd name="T0" fmla="*/ 40 w 40"/>
                <a:gd name="T1" fmla="*/ 38 h 38"/>
                <a:gd name="T2" fmla="*/ 0 w 40"/>
                <a:gd name="T3" fmla="*/ 38 h 38"/>
                <a:gd name="T4" fmla="*/ 0 w 40"/>
                <a:gd name="T5" fmla="*/ 0 h 38"/>
                <a:gd name="T6" fmla="*/ 40 w 40"/>
                <a:gd name="T7" fmla="*/ 0 h 38"/>
                <a:gd name="T8" fmla="*/ 40 w 40"/>
                <a:gd name="T9" fmla="*/ 38 h 38"/>
                <a:gd name="T10" fmla="*/ 40 w 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8">
                  <a:moveTo>
                    <a:pt x="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38"/>
                  </a:lnTo>
                  <a:lnTo>
                    <a:pt x="4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285"/>
            <p:cNvSpPr>
              <a:spLocks/>
            </p:cNvSpPr>
            <p:nvPr/>
          </p:nvSpPr>
          <p:spPr bwMode="auto">
            <a:xfrm>
              <a:off x="6900329" y="5138475"/>
              <a:ext cx="108428" cy="66142"/>
            </a:xfrm>
            <a:custGeom>
              <a:avLst/>
              <a:gdLst>
                <a:gd name="T0" fmla="*/ 50 w 100"/>
                <a:gd name="T1" fmla="*/ 61 h 61"/>
                <a:gd name="T2" fmla="*/ 0 w 100"/>
                <a:gd name="T3" fmla="*/ 0 h 61"/>
                <a:gd name="T4" fmla="*/ 100 w 100"/>
                <a:gd name="T5" fmla="*/ 0 h 61"/>
                <a:gd name="T6" fmla="*/ 50 w 100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61">
                  <a:moveTo>
                    <a:pt x="50" y="61"/>
                  </a:moveTo>
                  <a:lnTo>
                    <a:pt x="0" y="0"/>
                  </a:lnTo>
                  <a:lnTo>
                    <a:pt x="100" y="0"/>
                  </a:lnTo>
                  <a:lnTo>
                    <a:pt x="50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286"/>
            <p:cNvSpPr>
              <a:spLocks/>
            </p:cNvSpPr>
            <p:nvPr/>
          </p:nvSpPr>
          <p:spPr bwMode="auto">
            <a:xfrm>
              <a:off x="6931773" y="5104863"/>
              <a:ext cx="43371" cy="41203"/>
            </a:xfrm>
            <a:custGeom>
              <a:avLst/>
              <a:gdLst>
                <a:gd name="T0" fmla="*/ 40 w 40"/>
                <a:gd name="T1" fmla="*/ 38 h 38"/>
                <a:gd name="T2" fmla="*/ 0 w 40"/>
                <a:gd name="T3" fmla="*/ 38 h 38"/>
                <a:gd name="T4" fmla="*/ 0 w 40"/>
                <a:gd name="T5" fmla="*/ 0 h 38"/>
                <a:gd name="T6" fmla="*/ 40 w 40"/>
                <a:gd name="T7" fmla="*/ 0 h 38"/>
                <a:gd name="T8" fmla="*/ 40 w 40"/>
                <a:gd name="T9" fmla="*/ 38 h 38"/>
                <a:gd name="T10" fmla="*/ 40 w 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8">
                  <a:moveTo>
                    <a:pt x="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38"/>
                  </a:lnTo>
                  <a:lnTo>
                    <a:pt x="4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287"/>
            <p:cNvSpPr>
              <a:spLocks/>
            </p:cNvSpPr>
            <p:nvPr/>
          </p:nvSpPr>
          <p:spPr bwMode="auto">
            <a:xfrm>
              <a:off x="6764794" y="4748133"/>
              <a:ext cx="84574" cy="84574"/>
            </a:xfrm>
            <a:custGeom>
              <a:avLst/>
              <a:gdLst>
                <a:gd name="T0" fmla="*/ 0 w 78"/>
                <a:gd name="T1" fmla="*/ 0 h 78"/>
                <a:gd name="T2" fmla="*/ 7 w 78"/>
                <a:gd name="T3" fmla="*/ 78 h 78"/>
                <a:gd name="T4" fmla="*/ 78 w 78"/>
                <a:gd name="T5" fmla="*/ 7 h 78"/>
                <a:gd name="T6" fmla="*/ 0 w 78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78">
                  <a:moveTo>
                    <a:pt x="0" y="0"/>
                  </a:moveTo>
                  <a:lnTo>
                    <a:pt x="7" y="78"/>
                  </a:lnTo>
                  <a:lnTo>
                    <a:pt x="78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288"/>
            <p:cNvSpPr>
              <a:spLocks/>
            </p:cNvSpPr>
            <p:nvPr/>
          </p:nvSpPr>
          <p:spPr bwMode="auto">
            <a:xfrm>
              <a:off x="6790816" y="4774156"/>
              <a:ext cx="61805" cy="61805"/>
            </a:xfrm>
            <a:custGeom>
              <a:avLst/>
              <a:gdLst>
                <a:gd name="T0" fmla="*/ 28 w 57"/>
                <a:gd name="T1" fmla="*/ 57 h 57"/>
                <a:gd name="T2" fmla="*/ 0 w 57"/>
                <a:gd name="T3" fmla="*/ 31 h 57"/>
                <a:gd name="T4" fmla="*/ 31 w 57"/>
                <a:gd name="T5" fmla="*/ 0 h 57"/>
                <a:gd name="T6" fmla="*/ 57 w 57"/>
                <a:gd name="T7" fmla="*/ 28 h 57"/>
                <a:gd name="T8" fmla="*/ 28 w 57"/>
                <a:gd name="T9" fmla="*/ 57 h 57"/>
                <a:gd name="T10" fmla="*/ 28 w 57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28" y="57"/>
                  </a:moveTo>
                  <a:lnTo>
                    <a:pt x="0" y="31"/>
                  </a:lnTo>
                  <a:lnTo>
                    <a:pt x="31" y="0"/>
                  </a:lnTo>
                  <a:lnTo>
                    <a:pt x="57" y="28"/>
                  </a:lnTo>
                  <a:lnTo>
                    <a:pt x="28" y="57"/>
                  </a:lnTo>
                  <a:lnTo>
                    <a:pt x="2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289"/>
            <p:cNvSpPr>
              <a:spLocks/>
            </p:cNvSpPr>
            <p:nvPr/>
          </p:nvSpPr>
          <p:spPr bwMode="auto">
            <a:xfrm>
              <a:off x="7057550" y="5040890"/>
              <a:ext cx="86743" cy="86743"/>
            </a:xfrm>
            <a:custGeom>
              <a:avLst/>
              <a:gdLst>
                <a:gd name="T0" fmla="*/ 80 w 80"/>
                <a:gd name="T1" fmla="*/ 80 h 80"/>
                <a:gd name="T2" fmla="*/ 0 w 80"/>
                <a:gd name="T3" fmla="*/ 71 h 80"/>
                <a:gd name="T4" fmla="*/ 71 w 80"/>
                <a:gd name="T5" fmla="*/ 0 h 80"/>
                <a:gd name="T6" fmla="*/ 80 w 80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0">
                  <a:moveTo>
                    <a:pt x="80" y="80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Freeform 290"/>
            <p:cNvSpPr>
              <a:spLocks/>
            </p:cNvSpPr>
            <p:nvPr/>
          </p:nvSpPr>
          <p:spPr bwMode="auto">
            <a:xfrm>
              <a:off x="7054298" y="5038721"/>
              <a:ext cx="61805" cy="60720"/>
            </a:xfrm>
            <a:custGeom>
              <a:avLst/>
              <a:gdLst>
                <a:gd name="T0" fmla="*/ 29 w 57"/>
                <a:gd name="T1" fmla="*/ 56 h 56"/>
                <a:gd name="T2" fmla="*/ 0 w 57"/>
                <a:gd name="T3" fmla="*/ 30 h 56"/>
                <a:gd name="T4" fmla="*/ 31 w 57"/>
                <a:gd name="T5" fmla="*/ 0 h 56"/>
                <a:gd name="T6" fmla="*/ 57 w 57"/>
                <a:gd name="T7" fmla="*/ 28 h 56"/>
                <a:gd name="T8" fmla="*/ 29 w 57"/>
                <a:gd name="T9" fmla="*/ 56 h 56"/>
                <a:gd name="T10" fmla="*/ 29 w 57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6">
                  <a:moveTo>
                    <a:pt x="29" y="56"/>
                  </a:moveTo>
                  <a:lnTo>
                    <a:pt x="0" y="30"/>
                  </a:lnTo>
                  <a:lnTo>
                    <a:pt x="31" y="0"/>
                  </a:lnTo>
                  <a:lnTo>
                    <a:pt x="57" y="28"/>
                  </a:lnTo>
                  <a:lnTo>
                    <a:pt x="29" y="56"/>
                  </a:lnTo>
                  <a:lnTo>
                    <a:pt x="2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291"/>
            <p:cNvSpPr>
              <a:spLocks/>
            </p:cNvSpPr>
            <p:nvPr/>
          </p:nvSpPr>
          <p:spPr bwMode="auto">
            <a:xfrm>
              <a:off x="7057550" y="4748133"/>
              <a:ext cx="86743" cy="84574"/>
            </a:xfrm>
            <a:custGeom>
              <a:avLst/>
              <a:gdLst>
                <a:gd name="T0" fmla="*/ 80 w 80"/>
                <a:gd name="T1" fmla="*/ 0 h 78"/>
                <a:gd name="T2" fmla="*/ 0 w 80"/>
                <a:gd name="T3" fmla="*/ 7 h 78"/>
                <a:gd name="T4" fmla="*/ 71 w 80"/>
                <a:gd name="T5" fmla="*/ 78 h 78"/>
                <a:gd name="T6" fmla="*/ 80 w 80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78">
                  <a:moveTo>
                    <a:pt x="80" y="0"/>
                  </a:moveTo>
                  <a:lnTo>
                    <a:pt x="0" y="7"/>
                  </a:lnTo>
                  <a:lnTo>
                    <a:pt x="71" y="78"/>
                  </a:lnTo>
                  <a:lnTo>
                    <a:pt x="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292"/>
            <p:cNvSpPr>
              <a:spLocks/>
            </p:cNvSpPr>
            <p:nvPr/>
          </p:nvSpPr>
          <p:spPr bwMode="auto">
            <a:xfrm>
              <a:off x="7054298" y="4774156"/>
              <a:ext cx="61805" cy="61805"/>
            </a:xfrm>
            <a:custGeom>
              <a:avLst/>
              <a:gdLst>
                <a:gd name="T0" fmla="*/ 31 w 57"/>
                <a:gd name="T1" fmla="*/ 57 h 57"/>
                <a:gd name="T2" fmla="*/ 0 w 57"/>
                <a:gd name="T3" fmla="*/ 28 h 57"/>
                <a:gd name="T4" fmla="*/ 29 w 57"/>
                <a:gd name="T5" fmla="*/ 0 h 57"/>
                <a:gd name="T6" fmla="*/ 57 w 57"/>
                <a:gd name="T7" fmla="*/ 31 h 57"/>
                <a:gd name="T8" fmla="*/ 31 w 57"/>
                <a:gd name="T9" fmla="*/ 57 h 57"/>
                <a:gd name="T10" fmla="*/ 31 w 57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31" y="57"/>
                  </a:moveTo>
                  <a:lnTo>
                    <a:pt x="0" y="28"/>
                  </a:lnTo>
                  <a:lnTo>
                    <a:pt x="29" y="0"/>
                  </a:lnTo>
                  <a:lnTo>
                    <a:pt x="57" y="31"/>
                  </a:lnTo>
                  <a:lnTo>
                    <a:pt x="31" y="57"/>
                  </a:lnTo>
                  <a:lnTo>
                    <a:pt x="3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293"/>
            <p:cNvSpPr>
              <a:spLocks/>
            </p:cNvSpPr>
            <p:nvPr/>
          </p:nvSpPr>
          <p:spPr bwMode="auto">
            <a:xfrm>
              <a:off x="6764794" y="5040890"/>
              <a:ext cx="84574" cy="86743"/>
            </a:xfrm>
            <a:custGeom>
              <a:avLst/>
              <a:gdLst>
                <a:gd name="T0" fmla="*/ 0 w 78"/>
                <a:gd name="T1" fmla="*/ 80 h 80"/>
                <a:gd name="T2" fmla="*/ 7 w 78"/>
                <a:gd name="T3" fmla="*/ 0 h 80"/>
                <a:gd name="T4" fmla="*/ 78 w 78"/>
                <a:gd name="T5" fmla="*/ 71 h 80"/>
                <a:gd name="T6" fmla="*/ 0 w 78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80">
                  <a:moveTo>
                    <a:pt x="0" y="80"/>
                  </a:moveTo>
                  <a:lnTo>
                    <a:pt x="7" y="0"/>
                  </a:lnTo>
                  <a:lnTo>
                    <a:pt x="78" y="71"/>
                  </a:lnTo>
                  <a:lnTo>
                    <a:pt x="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294"/>
            <p:cNvSpPr>
              <a:spLocks/>
            </p:cNvSpPr>
            <p:nvPr/>
          </p:nvSpPr>
          <p:spPr bwMode="auto">
            <a:xfrm>
              <a:off x="6790816" y="5038721"/>
              <a:ext cx="61805" cy="60720"/>
            </a:xfrm>
            <a:custGeom>
              <a:avLst/>
              <a:gdLst>
                <a:gd name="T0" fmla="*/ 31 w 57"/>
                <a:gd name="T1" fmla="*/ 56 h 56"/>
                <a:gd name="T2" fmla="*/ 0 w 57"/>
                <a:gd name="T3" fmla="*/ 28 h 56"/>
                <a:gd name="T4" fmla="*/ 28 w 57"/>
                <a:gd name="T5" fmla="*/ 0 h 56"/>
                <a:gd name="T6" fmla="*/ 57 w 57"/>
                <a:gd name="T7" fmla="*/ 30 h 56"/>
                <a:gd name="T8" fmla="*/ 31 w 57"/>
                <a:gd name="T9" fmla="*/ 56 h 56"/>
                <a:gd name="T10" fmla="*/ 31 w 57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6">
                  <a:moveTo>
                    <a:pt x="31" y="56"/>
                  </a:moveTo>
                  <a:lnTo>
                    <a:pt x="0" y="28"/>
                  </a:lnTo>
                  <a:lnTo>
                    <a:pt x="28" y="0"/>
                  </a:lnTo>
                  <a:lnTo>
                    <a:pt x="57" y="30"/>
                  </a:lnTo>
                  <a:lnTo>
                    <a:pt x="31" y="56"/>
                  </a:lnTo>
                  <a:lnTo>
                    <a:pt x="31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38566" y="3752967"/>
            <a:ext cx="946150" cy="523220"/>
            <a:chOff x="1738566" y="4017762"/>
            <a:chExt cx="946150" cy="523220"/>
          </a:xfrm>
        </p:grpSpPr>
        <p:sp>
          <p:nvSpPr>
            <p:cNvPr id="121" name="文本框 120"/>
            <p:cNvSpPr txBox="1"/>
            <p:nvPr/>
          </p:nvSpPr>
          <p:spPr>
            <a:xfrm>
              <a:off x="1738566" y="4017762"/>
              <a:ext cx="946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Lantinghei SC Heavy" charset="-122"/>
                  <a:ea typeface="Lantinghei SC Heavy" charset="-122"/>
                  <a:cs typeface="Lantinghei SC Heavy" charset="-122"/>
                </a:rPr>
                <a:t>统计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LiHei Pro" panose="020B0500000000000000" pitchFamily="34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911862" y="4500563"/>
              <a:ext cx="611602" cy="0"/>
            </a:xfrm>
            <a:prstGeom prst="line">
              <a:avLst/>
            </a:prstGeom>
            <a:ln w="1905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/>
          <p:cNvGrpSpPr/>
          <p:nvPr/>
        </p:nvGrpSpPr>
        <p:grpSpPr>
          <a:xfrm>
            <a:off x="4288114" y="3758587"/>
            <a:ext cx="946150" cy="523220"/>
            <a:chOff x="1749425" y="4023382"/>
            <a:chExt cx="946150" cy="523220"/>
          </a:xfrm>
        </p:grpSpPr>
        <p:sp>
          <p:nvSpPr>
            <p:cNvPr id="123" name="文本框 122"/>
            <p:cNvSpPr txBox="1"/>
            <p:nvPr/>
          </p:nvSpPr>
          <p:spPr>
            <a:xfrm>
              <a:off x="1749425" y="4023382"/>
              <a:ext cx="946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srgbClr val="FFFFFF">
                      <a:lumMod val="65000"/>
                    </a:srgbClr>
                  </a:solidFill>
                  <a:latin typeface="Lantinghei SC Heavy" charset="-122"/>
                  <a:ea typeface="Lantinghei SC Heavy" charset="-122"/>
                  <a:cs typeface="Lantinghei SC Heavy" charset="-122"/>
                </a:rPr>
                <a:t>搜索</a:t>
              </a:r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1911862" y="4500563"/>
              <a:ext cx="611602" cy="0"/>
            </a:xfrm>
            <a:prstGeom prst="line">
              <a:avLst/>
            </a:prstGeom>
            <a:ln w="1905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组合 124"/>
          <p:cNvGrpSpPr/>
          <p:nvPr/>
        </p:nvGrpSpPr>
        <p:grpSpPr>
          <a:xfrm>
            <a:off x="6891083" y="3749795"/>
            <a:ext cx="946150" cy="523220"/>
            <a:chOff x="1749425" y="4014590"/>
            <a:chExt cx="946150" cy="523220"/>
          </a:xfrm>
        </p:grpSpPr>
        <p:sp>
          <p:nvSpPr>
            <p:cNvPr id="126" name="文本框 125"/>
            <p:cNvSpPr txBox="1"/>
            <p:nvPr/>
          </p:nvSpPr>
          <p:spPr>
            <a:xfrm>
              <a:off x="1749425" y="4014590"/>
              <a:ext cx="946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Lantinghei SC Heavy" charset="-122"/>
                  <a:ea typeface="Lantinghei SC Heavy" charset="-122"/>
                  <a:cs typeface="Lantinghei SC Heavy" charset="-122"/>
                </a:rPr>
                <a:t>挖掘</a:t>
              </a:r>
              <a:endPara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ntinghei SC Heavy" charset="-122"/>
                <a:ea typeface="Lantinghei SC Heavy" charset="-122"/>
                <a:cs typeface="Lantinghei SC Heavy" charset="-122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>
            <a:xfrm>
              <a:off x="1911862" y="4500563"/>
              <a:ext cx="611602" cy="0"/>
            </a:xfrm>
            <a:prstGeom prst="line">
              <a:avLst/>
            </a:prstGeom>
            <a:ln w="1905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9557372" y="3749795"/>
            <a:ext cx="946150" cy="523220"/>
            <a:chOff x="1749425" y="4014590"/>
            <a:chExt cx="946150" cy="523220"/>
          </a:xfrm>
        </p:grpSpPr>
        <p:sp>
          <p:nvSpPr>
            <p:cNvPr id="129" name="文本框 128"/>
            <p:cNvSpPr txBox="1"/>
            <p:nvPr/>
          </p:nvSpPr>
          <p:spPr>
            <a:xfrm>
              <a:off x="1749425" y="4014590"/>
              <a:ext cx="946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Lantinghei SC Heavy" charset="-122"/>
                  <a:ea typeface="Lantinghei SC Heavy" charset="-122"/>
                  <a:cs typeface="Lantinghei SC Heavy" charset="-122"/>
                </a:rPr>
                <a:t>支持</a:t>
              </a:r>
              <a:endPara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ntinghei SC Heavy" charset="-122"/>
                <a:ea typeface="Lantinghei SC Heavy" charset="-122"/>
                <a:cs typeface="Lantinghei SC Heavy" charset="-122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>
            <a:xfrm>
              <a:off x="1911862" y="4500563"/>
              <a:ext cx="611602" cy="0"/>
            </a:xfrm>
            <a:prstGeom prst="line">
              <a:avLst/>
            </a:prstGeom>
            <a:ln w="1905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文本框 132"/>
          <p:cNvSpPr txBox="1"/>
          <p:nvPr/>
        </p:nvSpPr>
        <p:spPr bwMode="auto">
          <a:xfrm>
            <a:off x="1250243" y="4316632"/>
            <a:ext cx="1922797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en-US" altLang="zh-CN" sz="2000" dirty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Google </a:t>
            </a:r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analytics</a:t>
            </a:r>
            <a:endParaRPr lang="zh-CN" altLang="en-US" sz="2000" dirty="0" smtClean="0">
              <a:solidFill>
                <a:srgbClr val="FFFFFF">
                  <a:lumMod val="50000"/>
                </a:srgb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  <a:p>
            <a:pPr lvl="0" algn="ctr">
              <a:defRPr/>
            </a:pPr>
            <a:r>
              <a:rPr lang="en-US" altLang="zh-CN" sz="2000" dirty="0" err="1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Umeng</a:t>
            </a:r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+</a:t>
            </a:r>
            <a:endParaRPr lang="zh-CN" altLang="en-US" sz="2000" dirty="0" smtClean="0">
              <a:solidFill>
                <a:srgbClr val="FFFFFF">
                  <a:lumMod val="50000"/>
                </a:srgb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  <a:p>
            <a:pPr lvl="0" algn="ctr">
              <a:defRPr/>
            </a:pPr>
            <a:r>
              <a:rPr lang="en-US" altLang="zh-CN" sz="2000" dirty="0" err="1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Talkingdata</a:t>
            </a:r>
            <a:endParaRPr lang="zh-CN" altLang="en-US" sz="2000" dirty="0" smtClean="0">
              <a:solidFill>
                <a:srgbClr val="FFFFFF">
                  <a:lumMod val="50000"/>
                </a:srgb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  <a:p>
            <a:pPr lvl="0" algn="ctr">
              <a:defRPr/>
            </a:pPr>
            <a:r>
              <a:rPr lang="en-US" altLang="zh-CN" sz="2000" dirty="0" err="1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GrowingIO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方正正黑简体" panose="02000000000000000000" pitchFamily="2" charset="-122"/>
              <a:ea typeface="方正正黑简体" panose="02000000000000000000" pitchFamily="2" charset="-122"/>
              <a:cs typeface="+mn-cs"/>
            </a:endParaRPr>
          </a:p>
        </p:txBody>
      </p:sp>
      <p:sp>
        <p:nvSpPr>
          <p:cNvPr id="136" name="文本框 135"/>
          <p:cNvSpPr txBox="1"/>
          <p:nvPr/>
        </p:nvSpPr>
        <p:spPr bwMode="auto">
          <a:xfrm>
            <a:off x="3803145" y="4316632"/>
            <a:ext cx="1922797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nl-NL" altLang="zh-CN" sz="2000" dirty="0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Google</a:t>
            </a:r>
            <a:endParaRPr lang="zh-CN" altLang="en-US" sz="2000" dirty="0" smtClean="0">
              <a:solidFill>
                <a:srgbClr val="FFFFFF">
                  <a:lumMod val="50000"/>
                </a:srgb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  <a:p>
            <a:pPr lvl="0" algn="ctr">
              <a:defRPr/>
            </a:pPr>
            <a:r>
              <a:rPr lang="nl-NL" altLang="zh-CN" sz="2000" dirty="0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Yahoo</a:t>
            </a:r>
            <a:endParaRPr lang="zh-CN" altLang="en-US" sz="2000" dirty="0" smtClean="0">
              <a:solidFill>
                <a:srgbClr val="FFFFFF">
                  <a:lumMod val="50000"/>
                </a:srgb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  <a:p>
            <a:pPr lvl="0" algn="ctr">
              <a:defRPr/>
            </a:pPr>
            <a:r>
              <a:rPr lang="nl-NL" altLang="zh-CN" sz="2000" dirty="0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Bing</a:t>
            </a:r>
            <a:endParaRPr lang="zh-CN" altLang="en-US" sz="2000" dirty="0" smtClean="0">
              <a:solidFill>
                <a:srgbClr val="FFFFFF">
                  <a:lumMod val="50000"/>
                </a:srgb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  <a:p>
            <a:pPr lvl="0" algn="ctr">
              <a:defRPr/>
            </a:pPr>
            <a:r>
              <a:rPr lang="zh-CN" altLang="nl-NL" sz="2000" dirty="0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百度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方正正黑简体" panose="02000000000000000000" pitchFamily="2" charset="-122"/>
              <a:ea typeface="方正正黑简体" panose="02000000000000000000" pitchFamily="2" charset="-122"/>
              <a:cs typeface="+mn-cs"/>
            </a:endParaRPr>
          </a:p>
        </p:txBody>
      </p:sp>
      <p:sp>
        <p:nvSpPr>
          <p:cNvPr id="139" name="文本框 138"/>
          <p:cNvSpPr txBox="1"/>
          <p:nvPr/>
        </p:nvSpPr>
        <p:spPr bwMode="auto">
          <a:xfrm>
            <a:off x="6453905" y="4316632"/>
            <a:ext cx="1922797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err="1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GraphSQL</a:t>
            </a:r>
            <a:endParaRPr lang="zh-CN" altLang="en-US" sz="2000" dirty="0" smtClean="0">
              <a:solidFill>
                <a:srgbClr val="FFFFFF">
                  <a:lumMod val="50000"/>
                </a:srgb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DSP</a:t>
            </a:r>
            <a:r>
              <a:rPr lang="zh-CN" altLang="en-US" sz="2000" dirty="0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平台</a:t>
            </a:r>
          </a:p>
        </p:txBody>
      </p:sp>
      <p:sp>
        <p:nvSpPr>
          <p:cNvPr id="142" name="文本框 141"/>
          <p:cNvSpPr txBox="1"/>
          <p:nvPr/>
        </p:nvSpPr>
        <p:spPr bwMode="auto">
          <a:xfrm>
            <a:off x="9049838" y="4316632"/>
            <a:ext cx="1922797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en-US" altLang="zh-CN" sz="2000" dirty="0" err="1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Cloudera</a:t>
            </a:r>
            <a:endParaRPr lang="zh-CN" altLang="en-US" sz="2000" dirty="0" smtClean="0">
              <a:solidFill>
                <a:srgbClr val="FFFFFF">
                  <a:lumMod val="50000"/>
                </a:srgb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  <a:p>
            <a:pPr lvl="0" algn="ctr">
              <a:defRPr/>
            </a:pPr>
            <a:r>
              <a:rPr lang="en-US" altLang="zh-CN" sz="2000" dirty="0" err="1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Hortonworks</a:t>
            </a:r>
            <a:endParaRPr lang="zh-CN" altLang="en-US" sz="2000" dirty="0" smtClean="0">
              <a:solidFill>
                <a:srgbClr val="FFFFFF">
                  <a:lumMod val="50000"/>
                </a:srgb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sz="2000" dirty="0" err="1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OpenPower</a:t>
            </a:r>
            <a:r>
              <a:rPr lang="zh-CN" altLang="en-US" sz="2000" dirty="0" smtClean="0">
                <a:solidFill>
                  <a:srgbClr val="FFFFFF">
                    <a:lumMod val="50000"/>
                  </a:srgb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联盟</a:t>
            </a:r>
            <a:endParaRPr lang="zh-CN" altLang="en-US" sz="2000" dirty="0">
              <a:solidFill>
                <a:srgbClr val="FFFFFF">
                  <a:lumMod val="50000"/>
                </a:srgb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131" name="Freeform 28"/>
          <p:cNvSpPr>
            <a:spLocks noEditPoints="1"/>
          </p:cNvSpPr>
          <p:nvPr/>
        </p:nvSpPr>
        <p:spPr bwMode="auto">
          <a:xfrm>
            <a:off x="4600744" y="2439136"/>
            <a:ext cx="390213" cy="316080"/>
          </a:xfrm>
          <a:custGeom>
            <a:avLst/>
            <a:gdLst>
              <a:gd name="T0" fmla="*/ 114 w 200"/>
              <a:gd name="T1" fmla="*/ 17 h 161"/>
              <a:gd name="T2" fmla="*/ 18 w 200"/>
              <a:gd name="T3" fmla="*/ 50 h 161"/>
              <a:gd name="T4" fmla="*/ 51 w 200"/>
              <a:gd name="T5" fmla="*/ 146 h 161"/>
              <a:gd name="T6" fmla="*/ 138 w 200"/>
              <a:gd name="T7" fmla="*/ 127 h 161"/>
              <a:gd name="T8" fmla="*/ 186 w 200"/>
              <a:gd name="T9" fmla="*/ 150 h 161"/>
              <a:gd name="T10" fmla="*/ 200 w 200"/>
              <a:gd name="T11" fmla="*/ 122 h 161"/>
              <a:gd name="T12" fmla="*/ 152 w 200"/>
              <a:gd name="T13" fmla="*/ 98 h 161"/>
              <a:gd name="T14" fmla="*/ 114 w 200"/>
              <a:gd name="T15" fmla="*/ 17 h 161"/>
              <a:gd name="T16" fmla="*/ 127 w 200"/>
              <a:gd name="T17" fmla="*/ 103 h 161"/>
              <a:gd name="T18" fmla="*/ 61 w 200"/>
              <a:gd name="T19" fmla="*/ 126 h 161"/>
              <a:gd name="T20" fmla="*/ 38 w 200"/>
              <a:gd name="T21" fmla="*/ 60 h 161"/>
              <a:gd name="T22" fmla="*/ 104 w 200"/>
              <a:gd name="T23" fmla="*/ 37 h 161"/>
              <a:gd name="T24" fmla="*/ 127 w 200"/>
              <a:gd name="T25" fmla="*/ 103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" h="161">
                <a:moveTo>
                  <a:pt x="114" y="17"/>
                </a:moveTo>
                <a:cubicBezTo>
                  <a:pt x="78" y="0"/>
                  <a:pt x="35" y="15"/>
                  <a:pt x="18" y="50"/>
                </a:cubicBezTo>
                <a:cubicBezTo>
                  <a:pt x="0" y="86"/>
                  <a:pt x="15" y="129"/>
                  <a:pt x="51" y="146"/>
                </a:cubicBezTo>
                <a:cubicBezTo>
                  <a:pt x="81" y="161"/>
                  <a:pt x="118" y="152"/>
                  <a:pt x="138" y="127"/>
                </a:cubicBezTo>
                <a:cubicBezTo>
                  <a:pt x="186" y="150"/>
                  <a:pt x="186" y="150"/>
                  <a:pt x="186" y="150"/>
                </a:cubicBezTo>
                <a:cubicBezTo>
                  <a:pt x="200" y="122"/>
                  <a:pt x="200" y="122"/>
                  <a:pt x="200" y="122"/>
                </a:cubicBezTo>
                <a:cubicBezTo>
                  <a:pt x="152" y="98"/>
                  <a:pt x="152" y="98"/>
                  <a:pt x="152" y="98"/>
                </a:cubicBezTo>
                <a:cubicBezTo>
                  <a:pt x="160" y="66"/>
                  <a:pt x="145" y="32"/>
                  <a:pt x="114" y="17"/>
                </a:cubicBezTo>
                <a:close/>
                <a:moveTo>
                  <a:pt x="127" y="103"/>
                </a:moveTo>
                <a:cubicBezTo>
                  <a:pt x="115" y="128"/>
                  <a:pt x="85" y="138"/>
                  <a:pt x="61" y="126"/>
                </a:cubicBezTo>
                <a:cubicBezTo>
                  <a:pt x="36" y="114"/>
                  <a:pt x="26" y="84"/>
                  <a:pt x="38" y="60"/>
                </a:cubicBezTo>
                <a:cubicBezTo>
                  <a:pt x="50" y="35"/>
                  <a:pt x="80" y="25"/>
                  <a:pt x="104" y="37"/>
                </a:cubicBezTo>
                <a:cubicBezTo>
                  <a:pt x="129" y="49"/>
                  <a:pt x="139" y="79"/>
                  <a:pt x="127" y="103"/>
                </a:cubicBezTo>
                <a:close/>
              </a:path>
            </a:pathLst>
          </a:custGeom>
          <a:solidFill>
            <a:srgbClr val="00B3C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4400" dirty="0">
                <a:solidFill>
                  <a:schemeClr val="tx1"/>
                </a:solidFill>
                <a:latin typeface="+mj-lt"/>
                <a:ea typeface="+mj-ea"/>
              </a:rPr>
              <a:t>大数据产品</a:t>
            </a:r>
          </a:p>
        </p:txBody>
      </p:sp>
    </p:spTree>
    <p:extLst>
      <p:ext uri="{BB962C8B-B14F-4D97-AF65-F5344CB8AC3E}">
        <p14:creationId xmlns:p14="http://schemas.microsoft.com/office/powerpoint/2010/main" val="183522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96237" y="1740208"/>
            <a:ext cx="8872551" cy="5130671"/>
            <a:chOff x="1145292" y="1032787"/>
            <a:chExt cx="10073632" cy="5825213"/>
          </a:xfrm>
        </p:grpSpPr>
        <p:grpSp>
          <p:nvGrpSpPr>
            <p:cNvPr id="28225" name="组合 28224"/>
            <p:cNvGrpSpPr/>
            <p:nvPr/>
          </p:nvGrpSpPr>
          <p:grpSpPr>
            <a:xfrm>
              <a:off x="2415753" y="1032787"/>
              <a:ext cx="8328446" cy="4078406"/>
              <a:chOff x="2263353" y="1032787"/>
              <a:chExt cx="8328446" cy="4078406"/>
            </a:xfrm>
          </p:grpSpPr>
          <p:sp>
            <p:nvSpPr>
              <p:cNvPr id="8260" name="同心圆 8259"/>
              <p:cNvSpPr/>
              <p:nvPr/>
            </p:nvSpPr>
            <p:spPr>
              <a:xfrm>
                <a:off x="2307217" y="1032787"/>
                <a:ext cx="4071257" cy="4071255"/>
              </a:xfrm>
              <a:prstGeom prst="donut">
                <a:avLst>
                  <a:gd name="adj" fmla="val 1371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18000000" rev="0"/>
                </a:camera>
                <a:lightRig rig="threePt" dir="t"/>
              </a:scene3d>
              <a:sp3d extrusionH="1016000" prstMaterial="fla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59" name="同心圆 8258"/>
              <p:cNvSpPr/>
              <p:nvPr/>
            </p:nvSpPr>
            <p:spPr>
              <a:xfrm>
                <a:off x="6520544" y="1032787"/>
                <a:ext cx="4071255" cy="4071256"/>
              </a:xfrm>
              <a:prstGeom prst="donut">
                <a:avLst>
                  <a:gd name="adj" fmla="val 1371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14400000" rev="0"/>
                </a:camera>
                <a:lightRig rig="threePt" dir="t"/>
              </a:scene3d>
              <a:sp3d extrusionH="1016000" prstMaterial="fla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57" name="同心圆 8256"/>
              <p:cNvSpPr/>
              <p:nvPr/>
            </p:nvSpPr>
            <p:spPr>
              <a:xfrm>
                <a:off x="2263353" y="1032787"/>
                <a:ext cx="4071255" cy="4071255"/>
              </a:xfrm>
              <a:prstGeom prst="donut">
                <a:avLst>
                  <a:gd name="adj" fmla="val 1371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6000000" rev="0"/>
                </a:camera>
                <a:lightRig rig="threePt" dir="t"/>
              </a:scene3d>
              <a:sp3d extrusionH="1016000" prstMaterial="fla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58" name="同心圆 8257"/>
              <p:cNvSpPr/>
              <p:nvPr/>
            </p:nvSpPr>
            <p:spPr>
              <a:xfrm>
                <a:off x="5704115" y="1039937"/>
                <a:ext cx="4071256" cy="4071256"/>
              </a:xfrm>
              <a:prstGeom prst="donut">
                <a:avLst>
                  <a:gd name="adj" fmla="val 1371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15600000" rev="0"/>
                </a:camera>
                <a:lightRig rig="threePt" dir="t"/>
              </a:scene3d>
              <a:sp3d extrusionH="1016000" prstMaterial="fla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224" name="同心圆 28223"/>
              <p:cNvSpPr/>
              <p:nvPr/>
            </p:nvSpPr>
            <p:spPr>
              <a:xfrm>
                <a:off x="3418114" y="1032787"/>
                <a:ext cx="4071255" cy="4071256"/>
              </a:xfrm>
              <a:prstGeom prst="donut">
                <a:avLst>
                  <a:gd name="adj" fmla="val 1371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glow>
                  <a:schemeClr val="accent1"/>
                </a:glow>
              </a:effectLst>
              <a:scene3d>
                <a:camera prst="orthographicFront">
                  <a:rot lat="0" lon="5400000" rev="0"/>
                </a:camera>
                <a:lightRig rig="threePt" dir="t"/>
              </a:scene3d>
              <a:sp3d extrusionH="1016000" prstMaterial="fla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228" name="文本框 28227"/>
            <p:cNvSpPr txBox="1"/>
            <p:nvPr/>
          </p:nvSpPr>
          <p:spPr>
            <a:xfrm>
              <a:off x="5706836" y="2638294"/>
              <a:ext cx="9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mtClean="0">
                  <a:solidFill>
                    <a:srgbClr val="008D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>
                <a:solidFill>
                  <a:srgbClr val="008D8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65" name="文本框 8264"/>
            <p:cNvSpPr txBox="1"/>
            <p:nvPr/>
          </p:nvSpPr>
          <p:spPr>
            <a:xfrm>
              <a:off x="4154330" y="2598003"/>
              <a:ext cx="9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mtClean="0">
                  <a:solidFill>
                    <a:srgbClr val="67577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>
                <a:solidFill>
                  <a:srgbClr val="67577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66" name="文本框 8265"/>
            <p:cNvSpPr txBox="1"/>
            <p:nvPr/>
          </p:nvSpPr>
          <p:spPr>
            <a:xfrm>
              <a:off x="7256364" y="2638293"/>
              <a:ext cx="9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mtClean="0">
                  <a:solidFill>
                    <a:srgbClr val="8D162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000">
                <a:solidFill>
                  <a:srgbClr val="8D162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67" name="文本框 8266"/>
            <p:cNvSpPr txBox="1"/>
            <p:nvPr/>
          </p:nvSpPr>
          <p:spPr>
            <a:xfrm>
              <a:off x="8862333" y="2598002"/>
              <a:ext cx="9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>
                  <a:solidFill>
                    <a:srgbClr val="FD98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4000">
                <a:solidFill>
                  <a:srgbClr val="FD98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68" name="文本框 8267"/>
            <p:cNvSpPr txBox="1"/>
            <p:nvPr/>
          </p:nvSpPr>
          <p:spPr>
            <a:xfrm>
              <a:off x="2482268" y="2638292"/>
              <a:ext cx="9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mtClean="0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229" name="矩形 28228"/>
            <p:cNvSpPr/>
            <p:nvPr/>
          </p:nvSpPr>
          <p:spPr>
            <a:xfrm>
              <a:off x="5598319" y="5089421"/>
              <a:ext cx="1026319" cy="1768579"/>
            </a:xfrm>
            <a:prstGeom prst="rect">
              <a:avLst/>
            </a:prstGeom>
            <a:gradFill flip="none" rotWithShape="1">
              <a:gsLst>
                <a:gs pos="0">
                  <a:srgbClr val="008D8B"/>
                </a:gs>
                <a:gs pos="100000">
                  <a:srgbClr val="007673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0" name="矩形 8269"/>
            <p:cNvSpPr/>
            <p:nvPr/>
          </p:nvSpPr>
          <p:spPr>
            <a:xfrm>
              <a:off x="6877050" y="5111193"/>
              <a:ext cx="1666049" cy="1746807"/>
            </a:xfrm>
            <a:custGeom>
              <a:avLst/>
              <a:gdLst>
                <a:gd name="connsiteX0" fmla="*/ 0 w 1026319"/>
                <a:gd name="connsiteY0" fmla="*/ 0 h 1746807"/>
                <a:gd name="connsiteX1" fmla="*/ 1026319 w 1026319"/>
                <a:gd name="connsiteY1" fmla="*/ 0 h 1746807"/>
                <a:gd name="connsiteX2" fmla="*/ 1026319 w 1026319"/>
                <a:gd name="connsiteY2" fmla="*/ 1746807 h 1746807"/>
                <a:gd name="connsiteX3" fmla="*/ 0 w 1026319"/>
                <a:gd name="connsiteY3" fmla="*/ 1746807 h 1746807"/>
                <a:gd name="connsiteX4" fmla="*/ 0 w 1026319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0 w 1450181"/>
                <a:gd name="connsiteY3" fmla="*/ 1746807 h 1746807"/>
                <a:gd name="connsiteX4" fmla="*/ 0 w 1450181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90487 w 1450181"/>
                <a:gd name="connsiteY3" fmla="*/ 1746807 h 1746807"/>
                <a:gd name="connsiteX4" fmla="*/ 0 w 1450181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235630 w 1450181"/>
                <a:gd name="connsiteY3" fmla="*/ 1746807 h 1746807"/>
                <a:gd name="connsiteX4" fmla="*/ 0 w 1450181"/>
                <a:gd name="connsiteY4" fmla="*/ 0 h 1746807"/>
                <a:gd name="connsiteX0" fmla="*/ 0 w 1653381"/>
                <a:gd name="connsiteY0" fmla="*/ 0 h 1746807"/>
                <a:gd name="connsiteX1" fmla="*/ 1026319 w 1653381"/>
                <a:gd name="connsiteY1" fmla="*/ 0 h 1746807"/>
                <a:gd name="connsiteX2" fmla="*/ 1653381 w 1653381"/>
                <a:gd name="connsiteY2" fmla="*/ 1746807 h 1746807"/>
                <a:gd name="connsiteX3" fmla="*/ 235630 w 1653381"/>
                <a:gd name="connsiteY3" fmla="*/ 1746807 h 1746807"/>
                <a:gd name="connsiteX4" fmla="*/ 0 w 1653381"/>
                <a:gd name="connsiteY4" fmla="*/ 0 h 1746807"/>
                <a:gd name="connsiteX0" fmla="*/ 0 w 1653381"/>
                <a:gd name="connsiteY0" fmla="*/ 0 h 1746807"/>
                <a:gd name="connsiteX1" fmla="*/ 1026319 w 1653381"/>
                <a:gd name="connsiteY1" fmla="*/ 0 h 1746807"/>
                <a:gd name="connsiteX2" fmla="*/ 1653381 w 1653381"/>
                <a:gd name="connsiteY2" fmla="*/ 1746807 h 1746807"/>
                <a:gd name="connsiteX3" fmla="*/ 495980 w 1653381"/>
                <a:gd name="connsiteY3" fmla="*/ 1746807 h 1746807"/>
                <a:gd name="connsiteX4" fmla="*/ 0 w 1653381"/>
                <a:gd name="connsiteY4" fmla="*/ 0 h 174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3381" h="1746807">
                  <a:moveTo>
                    <a:pt x="0" y="0"/>
                  </a:moveTo>
                  <a:lnTo>
                    <a:pt x="1026319" y="0"/>
                  </a:lnTo>
                  <a:lnTo>
                    <a:pt x="1653381" y="1746807"/>
                  </a:lnTo>
                  <a:lnTo>
                    <a:pt x="495980" y="174680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D1621"/>
                </a:gs>
                <a:gs pos="100000">
                  <a:srgbClr val="641018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17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1" name="矩形 8269"/>
            <p:cNvSpPr/>
            <p:nvPr/>
          </p:nvSpPr>
          <p:spPr>
            <a:xfrm flipH="1">
              <a:off x="3715918" y="5089421"/>
              <a:ext cx="1655627" cy="1768579"/>
            </a:xfrm>
            <a:custGeom>
              <a:avLst/>
              <a:gdLst>
                <a:gd name="connsiteX0" fmla="*/ 0 w 1026319"/>
                <a:gd name="connsiteY0" fmla="*/ 0 h 1746807"/>
                <a:gd name="connsiteX1" fmla="*/ 1026319 w 1026319"/>
                <a:gd name="connsiteY1" fmla="*/ 0 h 1746807"/>
                <a:gd name="connsiteX2" fmla="*/ 1026319 w 1026319"/>
                <a:gd name="connsiteY2" fmla="*/ 1746807 h 1746807"/>
                <a:gd name="connsiteX3" fmla="*/ 0 w 1026319"/>
                <a:gd name="connsiteY3" fmla="*/ 1746807 h 1746807"/>
                <a:gd name="connsiteX4" fmla="*/ 0 w 1026319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0 w 1450181"/>
                <a:gd name="connsiteY3" fmla="*/ 1746807 h 1746807"/>
                <a:gd name="connsiteX4" fmla="*/ 0 w 1450181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90487 w 1450181"/>
                <a:gd name="connsiteY3" fmla="*/ 1746807 h 1746807"/>
                <a:gd name="connsiteX4" fmla="*/ 0 w 1450181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235630 w 1450181"/>
                <a:gd name="connsiteY3" fmla="*/ 1746807 h 1746807"/>
                <a:gd name="connsiteX4" fmla="*/ 0 w 1450181"/>
                <a:gd name="connsiteY4" fmla="*/ 0 h 1746807"/>
                <a:gd name="connsiteX0" fmla="*/ 0 w 1653381"/>
                <a:gd name="connsiteY0" fmla="*/ 0 h 1746807"/>
                <a:gd name="connsiteX1" fmla="*/ 1026319 w 1653381"/>
                <a:gd name="connsiteY1" fmla="*/ 0 h 1746807"/>
                <a:gd name="connsiteX2" fmla="*/ 1653381 w 1653381"/>
                <a:gd name="connsiteY2" fmla="*/ 1746807 h 1746807"/>
                <a:gd name="connsiteX3" fmla="*/ 235630 w 1653381"/>
                <a:gd name="connsiteY3" fmla="*/ 1746807 h 1746807"/>
                <a:gd name="connsiteX4" fmla="*/ 0 w 1653381"/>
                <a:gd name="connsiteY4" fmla="*/ 0 h 1746807"/>
                <a:gd name="connsiteX0" fmla="*/ 0 w 1653381"/>
                <a:gd name="connsiteY0" fmla="*/ 0 h 1746807"/>
                <a:gd name="connsiteX1" fmla="*/ 1026319 w 1653381"/>
                <a:gd name="connsiteY1" fmla="*/ 0 h 1746807"/>
                <a:gd name="connsiteX2" fmla="*/ 1653381 w 1653381"/>
                <a:gd name="connsiteY2" fmla="*/ 1746807 h 1746807"/>
                <a:gd name="connsiteX3" fmla="*/ 495980 w 1653381"/>
                <a:gd name="connsiteY3" fmla="*/ 1746807 h 1746807"/>
                <a:gd name="connsiteX4" fmla="*/ 0 w 1653381"/>
                <a:gd name="connsiteY4" fmla="*/ 0 h 174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3381" h="1746807">
                  <a:moveTo>
                    <a:pt x="0" y="0"/>
                  </a:moveTo>
                  <a:lnTo>
                    <a:pt x="1026319" y="0"/>
                  </a:lnTo>
                  <a:lnTo>
                    <a:pt x="1653381" y="1746807"/>
                  </a:lnTo>
                  <a:lnTo>
                    <a:pt x="495980" y="174680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7577B"/>
                </a:gs>
                <a:gs pos="100000">
                  <a:srgbClr val="4C405A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17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2" name="矩形 8269"/>
            <p:cNvSpPr/>
            <p:nvPr/>
          </p:nvSpPr>
          <p:spPr>
            <a:xfrm>
              <a:off x="7930062" y="5085793"/>
              <a:ext cx="2587364" cy="1772207"/>
            </a:xfrm>
            <a:custGeom>
              <a:avLst/>
              <a:gdLst>
                <a:gd name="connsiteX0" fmla="*/ 0 w 1026319"/>
                <a:gd name="connsiteY0" fmla="*/ 0 h 1746807"/>
                <a:gd name="connsiteX1" fmla="*/ 1026319 w 1026319"/>
                <a:gd name="connsiteY1" fmla="*/ 0 h 1746807"/>
                <a:gd name="connsiteX2" fmla="*/ 1026319 w 1026319"/>
                <a:gd name="connsiteY2" fmla="*/ 1746807 h 1746807"/>
                <a:gd name="connsiteX3" fmla="*/ 0 w 1026319"/>
                <a:gd name="connsiteY3" fmla="*/ 1746807 h 1746807"/>
                <a:gd name="connsiteX4" fmla="*/ 0 w 1026319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0 w 1450181"/>
                <a:gd name="connsiteY3" fmla="*/ 1746807 h 1746807"/>
                <a:gd name="connsiteX4" fmla="*/ 0 w 1450181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90487 w 1450181"/>
                <a:gd name="connsiteY3" fmla="*/ 1746807 h 1746807"/>
                <a:gd name="connsiteX4" fmla="*/ 0 w 1450181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235630 w 1450181"/>
                <a:gd name="connsiteY3" fmla="*/ 1746807 h 1746807"/>
                <a:gd name="connsiteX4" fmla="*/ 0 w 1450181"/>
                <a:gd name="connsiteY4" fmla="*/ 0 h 1746807"/>
                <a:gd name="connsiteX0" fmla="*/ 0 w 1653381"/>
                <a:gd name="connsiteY0" fmla="*/ 0 h 1746807"/>
                <a:gd name="connsiteX1" fmla="*/ 1026319 w 1653381"/>
                <a:gd name="connsiteY1" fmla="*/ 0 h 1746807"/>
                <a:gd name="connsiteX2" fmla="*/ 1653381 w 1653381"/>
                <a:gd name="connsiteY2" fmla="*/ 1746807 h 1746807"/>
                <a:gd name="connsiteX3" fmla="*/ 235630 w 1653381"/>
                <a:gd name="connsiteY3" fmla="*/ 1746807 h 1746807"/>
                <a:gd name="connsiteX4" fmla="*/ 0 w 1653381"/>
                <a:gd name="connsiteY4" fmla="*/ 0 h 1746807"/>
                <a:gd name="connsiteX0" fmla="*/ 0 w 1653381"/>
                <a:gd name="connsiteY0" fmla="*/ 0 h 1746807"/>
                <a:gd name="connsiteX1" fmla="*/ 1026319 w 1653381"/>
                <a:gd name="connsiteY1" fmla="*/ 0 h 1746807"/>
                <a:gd name="connsiteX2" fmla="*/ 1653381 w 1653381"/>
                <a:gd name="connsiteY2" fmla="*/ 1746807 h 1746807"/>
                <a:gd name="connsiteX3" fmla="*/ 495980 w 1653381"/>
                <a:gd name="connsiteY3" fmla="*/ 1746807 h 1746807"/>
                <a:gd name="connsiteX4" fmla="*/ 0 w 1653381"/>
                <a:gd name="connsiteY4" fmla="*/ 0 h 1746807"/>
                <a:gd name="connsiteX0" fmla="*/ 0 w 1653381"/>
                <a:gd name="connsiteY0" fmla="*/ 0 h 1746807"/>
                <a:gd name="connsiteX1" fmla="*/ 804991 w 1653381"/>
                <a:gd name="connsiteY1" fmla="*/ 6350 h 1746807"/>
                <a:gd name="connsiteX2" fmla="*/ 1653381 w 1653381"/>
                <a:gd name="connsiteY2" fmla="*/ 1746807 h 1746807"/>
                <a:gd name="connsiteX3" fmla="*/ 495980 w 1653381"/>
                <a:gd name="connsiteY3" fmla="*/ 1746807 h 1746807"/>
                <a:gd name="connsiteX4" fmla="*/ 0 w 1653381"/>
                <a:gd name="connsiteY4" fmla="*/ 0 h 1746807"/>
                <a:gd name="connsiteX0" fmla="*/ 0 w 2576637"/>
                <a:gd name="connsiteY0" fmla="*/ 0 h 1772207"/>
                <a:gd name="connsiteX1" fmla="*/ 804991 w 2576637"/>
                <a:gd name="connsiteY1" fmla="*/ 6350 h 1772207"/>
                <a:gd name="connsiteX2" fmla="*/ 2576637 w 2576637"/>
                <a:gd name="connsiteY2" fmla="*/ 1772207 h 1772207"/>
                <a:gd name="connsiteX3" fmla="*/ 495980 w 2576637"/>
                <a:gd name="connsiteY3" fmla="*/ 1746807 h 1772207"/>
                <a:gd name="connsiteX4" fmla="*/ 0 w 2576637"/>
                <a:gd name="connsiteY4" fmla="*/ 0 h 1772207"/>
                <a:gd name="connsiteX0" fmla="*/ 0 w 2576637"/>
                <a:gd name="connsiteY0" fmla="*/ 0 h 1772207"/>
                <a:gd name="connsiteX1" fmla="*/ 804991 w 2576637"/>
                <a:gd name="connsiteY1" fmla="*/ 6350 h 1772207"/>
                <a:gd name="connsiteX2" fmla="*/ 2576637 w 2576637"/>
                <a:gd name="connsiteY2" fmla="*/ 1772207 h 1772207"/>
                <a:gd name="connsiteX3" fmla="*/ 1577328 w 2576637"/>
                <a:gd name="connsiteY3" fmla="*/ 1772207 h 1772207"/>
                <a:gd name="connsiteX4" fmla="*/ 0 w 2576637"/>
                <a:gd name="connsiteY4" fmla="*/ 0 h 177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6637" h="1772207">
                  <a:moveTo>
                    <a:pt x="0" y="0"/>
                  </a:moveTo>
                  <a:lnTo>
                    <a:pt x="804991" y="6350"/>
                  </a:lnTo>
                  <a:lnTo>
                    <a:pt x="2576637" y="1772207"/>
                  </a:lnTo>
                  <a:lnTo>
                    <a:pt x="1577328" y="177220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D9833"/>
                </a:gs>
                <a:gs pos="100000">
                  <a:srgbClr val="E47302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17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3" name="矩形 8269"/>
            <p:cNvSpPr/>
            <p:nvPr/>
          </p:nvSpPr>
          <p:spPr>
            <a:xfrm flipH="1">
              <a:off x="1650506" y="5085793"/>
              <a:ext cx="2637454" cy="1772207"/>
            </a:xfrm>
            <a:custGeom>
              <a:avLst/>
              <a:gdLst>
                <a:gd name="connsiteX0" fmla="*/ 0 w 1026319"/>
                <a:gd name="connsiteY0" fmla="*/ 0 h 1746807"/>
                <a:gd name="connsiteX1" fmla="*/ 1026319 w 1026319"/>
                <a:gd name="connsiteY1" fmla="*/ 0 h 1746807"/>
                <a:gd name="connsiteX2" fmla="*/ 1026319 w 1026319"/>
                <a:gd name="connsiteY2" fmla="*/ 1746807 h 1746807"/>
                <a:gd name="connsiteX3" fmla="*/ 0 w 1026319"/>
                <a:gd name="connsiteY3" fmla="*/ 1746807 h 1746807"/>
                <a:gd name="connsiteX4" fmla="*/ 0 w 1026319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0 w 1450181"/>
                <a:gd name="connsiteY3" fmla="*/ 1746807 h 1746807"/>
                <a:gd name="connsiteX4" fmla="*/ 0 w 1450181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90487 w 1450181"/>
                <a:gd name="connsiteY3" fmla="*/ 1746807 h 1746807"/>
                <a:gd name="connsiteX4" fmla="*/ 0 w 1450181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235630 w 1450181"/>
                <a:gd name="connsiteY3" fmla="*/ 1746807 h 1746807"/>
                <a:gd name="connsiteX4" fmla="*/ 0 w 1450181"/>
                <a:gd name="connsiteY4" fmla="*/ 0 h 1746807"/>
                <a:gd name="connsiteX0" fmla="*/ 0 w 1653381"/>
                <a:gd name="connsiteY0" fmla="*/ 0 h 1746807"/>
                <a:gd name="connsiteX1" fmla="*/ 1026319 w 1653381"/>
                <a:gd name="connsiteY1" fmla="*/ 0 h 1746807"/>
                <a:gd name="connsiteX2" fmla="*/ 1653381 w 1653381"/>
                <a:gd name="connsiteY2" fmla="*/ 1746807 h 1746807"/>
                <a:gd name="connsiteX3" fmla="*/ 235630 w 1653381"/>
                <a:gd name="connsiteY3" fmla="*/ 1746807 h 1746807"/>
                <a:gd name="connsiteX4" fmla="*/ 0 w 1653381"/>
                <a:gd name="connsiteY4" fmla="*/ 0 h 1746807"/>
                <a:gd name="connsiteX0" fmla="*/ 0 w 1653381"/>
                <a:gd name="connsiteY0" fmla="*/ 0 h 1746807"/>
                <a:gd name="connsiteX1" fmla="*/ 1026319 w 1653381"/>
                <a:gd name="connsiteY1" fmla="*/ 0 h 1746807"/>
                <a:gd name="connsiteX2" fmla="*/ 1653381 w 1653381"/>
                <a:gd name="connsiteY2" fmla="*/ 1746807 h 1746807"/>
                <a:gd name="connsiteX3" fmla="*/ 495980 w 1653381"/>
                <a:gd name="connsiteY3" fmla="*/ 1746807 h 1746807"/>
                <a:gd name="connsiteX4" fmla="*/ 0 w 1653381"/>
                <a:gd name="connsiteY4" fmla="*/ 0 h 1746807"/>
                <a:gd name="connsiteX0" fmla="*/ 0 w 1653381"/>
                <a:gd name="connsiteY0" fmla="*/ 0 h 1746807"/>
                <a:gd name="connsiteX1" fmla="*/ 804991 w 1653381"/>
                <a:gd name="connsiteY1" fmla="*/ 6350 h 1746807"/>
                <a:gd name="connsiteX2" fmla="*/ 1653381 w 1653381"/>
                <a:gd name="connsiteY2" fmla="*/ 1746807 h 1746807"/>
                <a:gd name="connsiteX3" fmla="*/ 495980 w 1653381"/>
                <a:gd name="connsiteY3" fmla="*/ 1746807 h 1746807"/>
                <a:gd name="connsiteX4" fmla="*/ 0 w 1653381"/>
                <a:gd name="connsiteY4" fmla="*/ 0 h 1746807"/>
                <a:gd name="connsiteX0" fmla="*/ 0 w 2576637"/>
                <a:gd name="connsiteY0" fmla="*/ 0 h 1772207"/>
                <a:gd name="connsiteX1" fmla="*/ 804991 w 2576637"/>
                <a:gd name="connsiteY1" fmla="*/ 6350 h 1772207"/>
                <a:gd name="connsiteX2" fmla="*/ 2576637 w 2576637"/>
                <a:gd name="connsiteY2" fmla="*/ 1772207 h 1772207"/>
                <a:gd name="connsiteX3" fmla="*/ 495980 w 2576637"/>
                <a:gd name="connsiteY3" fmla="*/ 1746807 h 1772207"/>
                <a:gd name="connsiteX4" fmla="*/ 0 w 2576637"/>
                <a:gd name="connsiteY4" fmla="*/ 0 h 1772207"/>
                <a:gd name="connsiteX0" fmla="*/ 0 w 2576637"/>
                <a:gd name="connsiteY0" fmla="*/ 0 h 1772207"/>
                <a:gd name="connsiteX1" fmla="*/ 804991 w 2576637"/>
                <a:gd name="connsiteY1" fmla="*/ 6350 h 1772207"/>
                <a:gd name="connsiteX2" fmla="*/ 2576637 w 2576637"/>
                <a:gd name="connsiteY2" fmla="*/ 1772207 h 1772207"/>
                <a:gd name="connsiteX3" fmla="*/ 1577328 w 2576637"/>
                <a:gd name="connsiteY3" fmla="*/ 1772207 h 1772207"/>
                <a:gd name="connsiteX4" fmla="*/ 0 w 2576637"/>
                <a:gd name="connsiteY4" fmla="*/ 0 h 177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6637" h="1772207">
                  <a:moveTo>
                    <a:pt x="0" y="0"/>
                  </a:moveTo>
                  <a:lnTo>
                    <a:pt x="804991" y="6350"/>
                  </a:lnTo>
                  <a:lnTo>
                    <a:pt x="2576637" y="1772207"/>
                  </a:lnTo>
                  <a:lnTo>
                    <a:pt x="1577328" y="177220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4E79"/>
                </a:gs>
                <a:gs pos="100000">
                  <a:srgbClr val="183C5C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17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30" name="圆角矩形标注 28229"/>
            <p:cNvSpPr/>
            <p:nvPr/>
          </p:nvSpPr>
          <p:spPr>
            <a:xfrm>
              <a:off x="9490967" y="4513006"/>
              <a:ext cx="1727957" cy="1858297"/>
            </a:xfrm>
            <a:prstGeom prst="wedgeRoundRectCallou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5" name="圆角矩形标注 8274"/>
            <p:cNvSpPr/>
            <p:nvPr/>
          </p:nvSpPr>
          <p:spPr>
            <a:xfrm>
              <a:off x="7228564" y="4138497"/>
              <a:ext cx="1718631" cy="1858297"/>
            </a:xfrm>
            <a:prstGeom prst="wedgeRoundRectCallou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6" name="圆角矩形标注 8275"/>
            <p:cNvSpPr/>
            <p:nvPr/>
          </p:nvSpPr>
          <p:spPr>
            <a:xfrm flipH="1">
              <a:off x="3343741" y="4140460"/>
              <a:ext cx="1770277" cy="1905178"/>
            </a:xfrm>
            <a:prstGeom prst="wedgeRoundRectCallou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7" name="圆角矩形标注 8276"/>
            <p:cNvSpPr/>
            <p:nvPr/>
          </p:nvSpPr>
          <p:spPr>
            <a:xfrm flipH="1">
              <a:off x="1175780" y="4414622"/>
              <a:ext cx="1687964" cy="1905178"/>
            </a:xfrm>
            <a:prstGeom prst="wedgeRoundRectCallou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233" name="组合 28232"/>
            <p:cNvGrpSpPr/>
            <p:nvPr/>
          </p:nvGrpSpPr>
          <p:grpSpPr>
            <a:xfrm>
              <a:off x="5354014" y="3963702"/>
              <a:ext cx="1596784" cy="2247811"/>
              <a:chOff x="5366430" y="4138497"/>
              <a:chExt cx="1596784" cy="2247811"/>
            </a:xfr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</a:gradFill>
          </p:grpSpPr>
          <p:sp>
            <p:nvSpPr>
              <p:cNvPr id="28231" name="圆角矩形 28230"/>
              <p:cNvSpPr/>
              <p:nvPr/>
            </p:nvSpPr>
            <p:spPr>
              <a:xfrm>
                <a:off x="5366430" y="4138497"/>
                <a:ext cx="1596784" cy="1907141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32" name="等腰三角形 28231"/>
              <p:cNvSpPr/>
              <p:nvPr/>
            </p:nvSpPr>
            <p:spPr>
              <a:xfrm rot="10800000">
                <a:off x="5900753" y="6002155"/>
                <a:ext cx="528137" cy="384153"/>
              </a:xfrm>
              <a:prstGeom prst="triangl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234" name="文本框 28233"/>
            <p:cNvSpPr txBox="1"/>
            <p:nvPr/>
          </p:nvSpPr>
          <p:spPr>
            <a:xfrm>
              <a:off x="1145292" y="4519375"/>
              <a:ext cx="172451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F4E79"/>
                  </a:solidFill>
                </a:rPr>
                <a:t> </a:t>
              </a:r>
              <a:r>
                <a:rPr lang="zh-CN" altLang="en-US" sz="2000" b="1" dirty="0" smtClean="0">
                  <a:solidFill>
                    <a:srgbClr val="1F4E79"/>
                  </a:solidFill>
                </a:rPr>
                <a:t>埋点</a:t>
              </a:r>
              <a:endParaRPr lang="zh-CN" altLang="en-US" sz="2000" b="1" dirty="0">
                <a:solidFill>
                  <a:srgbClr val="1F4E79"/>
                </a:solidFill>
              </a:endParaRPr>
            </a:p>
          </p:txBody>
        </p:sp>
        <p:sp>
          <p:nvSpPr>
            <p:cNvPr id="8282" name="文本框 8281"/>
            <p:cNvSpPr txBox="1"/>
            <p:nvPr/>
          </p:nvSpPr>
          <p:spPr>
            <a:xfrm>
              <a:off x="9494409" y="4589613"/>
              <a:ext cx="1724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FD9833"/>
                  </a:solidFill>
                </a:rPr>
                <a:t> </a:t>
              </a:r>
              <a:r>
                <a:rPr lang="zh-CN" altLang="en-US" sz="2000" b="1" dirty="0" smtClean="0">
                  <a:solidFill>
                    <a:srgbClr val="FD9833"/>
                  </a:solidFill>
                </a:rPr>
                <a:t>交互</a:t>
              </a:r>
              <a:endParaRPr lang="zh-CN" altLang="en-US" sz="2000" b="1" dirty="0">
                <a:solidFill>
                  <a:srgbClr val="FD9833"/>
                </a:solidFill>
              </a:endParaRPr>
            </a:p>
          </p:txBody>
        </p:sp>
        <p:sp>
          <p:nvSpPr>
            <p:cNvPr id="8283" name="文本框 8282"/>
            <p:cNvSpPr txBox="1"/>
            <p:nvPr/>
          </p:nvSpPr>
          <p:spPr>
            <a:xfrm>
              <a:off x="3336900" y="4268398"/>
              <a:ext cx="1724515" cy="52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67577B"/>
                  </a:solidFill>
                </a:rPr>
                <a:t> </a:t>
              </a:r>
              <a:r>
                <a:rPr lang="zh-CN" altLang="en-US" sz="2400" b="1" dirty="0" smtClean="0">
                  <a:solidFill>
                    <a:srgbClr val="67577B"/>
                  </a:solidFill>
                </a:rPr>
                <a:t>收集</a:t>
              </a:r>
              <a:endParaRPr lang="zh-CN" altLang="en-US" sz="2000" b="1" dirty="0">
                <a:solidFill>
                  <a:srgbClr val="67577B"/>
                </a:solidFill>
              </a:endParaRPr>
            </a:p>
          </p:txBody>
        </p:sp>
        <p:sp>
          <p:nvSpPr>
            <p:cNvPr id="8284" name="文本框 8283"/>
            <p:cNvSpPr txBox="1"/>
            <p:nvPr/>
          </p:nvSpPr>
          <p:spPr>
            <a:xfrm>
              <a:off x="7222680" y="4267997"/>
              <a:ext cx="1724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8D1621"/>
                  </a:solidFill>
                </a:rPr>
                <a:t> </a:t>
              </a:r>
              <a:r>
                <a:rPr lang="zh-CN" altLang="en-US" sz="2000" b="1" dirty="0" smtClean="0">
                  <a:solidFill>
                    <a:srgbClr val="8D1621"/>
                  </a:solidFill>
                </a:rPr>
                <a:t>计算</a:t>
              </a:r>
              <a:endParaRPr lang="zh-CN" altLang="en-US" sz="2000" b="1" dirty="0">
                <a:solidFill>
                  <a:srgbClr val="8D1621"/>
                </a:solidFill>
              </a:endParaRPr>
            </a:p>
          </p:txBody>
        </p:sp>
        <p:sp>
          <p:nvSpPr>
            <p:cNvPr id="8285" name="文本框 8284"/>
            <p:cNvSpPr txBox="1"/>
            <p:nvPr/>
          </p:nvSpPr>
          <p:spPr>
            <a:xfrm>
              <a:off x="5260330" y="4120710"/>
              <a:ext cx="1724515" cy="454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008D8B"/>
                  </a:solidFill>
                </a:rPr>
                <a:t> </a:t>
              </a:r>
              <a:r>
                <a:rPr lang="zh-CN" altLang="en-US" sz="2000" b="1" dirty="0" smtClean="0">
                  <a:solidFill>
                    <a:srgbClr val="008D8B"/>
                  </a:solidFill>
                </a:rPr>
                <a:t>存储</a:t>
              </a:r>
              <a:endParaRPr lang="zh-CN" altLang="en-US" sz="2000" b="1" dirty="0">
                <a:solidFill>
                  <a:srgbClr val="008D8B"/>
                </a:solidFill>
              </a:endParaRPr>
            </a:p>
          </p:txBody>
        </p:sp>
        <p:sp>
          <p:nvSpPr>
            <p:cNvPr id="28235" name="文本框 28234"/>
            <p:cNvSpPr txBox="1"/>
            <p:nvPr/>
          </p:nvSpPr>
          <p:spPr>
            <a:xfrm>
              <a:off x="1270373" y="4949508"/>
              <a:ext cx="1483535" cy="1223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/>
                <a:t>获取想要采集到的数据，格式有</a:t>
              </a:r>
              <a:r>
                <a:rPr lang="en-US" altLang="zh-CN" sz="1600" dirty="0" err="1" smtClean="0"/>
                <a:t>Json</a:t>
              </a:r>
              <a:r>
                <a:rPr lang="en-US" altLang="zh-CN" sz="1600" dirty="0" smtClean="0"/>
                <a:t>/PB</a:t>
              </a:r>
              <a:r>
                <a:rPr lang="zh-CN" altLang="en-US" sz="1600" dirty="0" smtClean="0"/>
                <a:t>等。</a:t>
              </a:r>
              <a:endParaRPr lang="zh-CN" altLang="en-US" sz="1600" dirty="0"/>
            </a:p>
          </p:txBody>
        </p:sp>
        <p:sp>
          <p:nvSpPr>
            <p:cNvPr id="8287" name="文本框 8286"/>
            <p:cNvSpPr txBox="1"/>
            <p:nvPr/>
          </p:nvSpPr>
          <p:spPr>
            <a:xfrm>
              <a:off x="3486204" y="4717312"/>
              <a:ext cx="1483535" cy="1223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/>
                <a:t>收集埋点数据，有离线收集和实时收集。</a:t>
              </a:r>
              <a:endParaRPr lang="zh-CN" altLang="en-US" sz="1600" dirty="0"/>
            </a:p>
          </p:txBody>
        </p:sp>
        <p:sp>
          <p:nvSpPr>
            <p:cNvPr id="8288" name="文本框 8287"/>
            <p:cNvSpPr txBox="1"/>
            <p:nvPr/>
          </p:nvSpPr>
          <p:spPr>
            <a:xfrm>
              <a:off x="5402309" y="4563928"/>
              <a:ext cx="1483535" cy="943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/>
                <a:t>把收集过来的数据进行压缩、存储。</a:t>
              </a:r>
              <a:endParaRPr lang="zh-CN" altLang="en-US" sz="1600" dirty="0"/>
            </a:p>
          </p:txBody>
        </p:sp>
        <p:sp>
          <p:nvSpPr>
            <p:cNvPr id="8289" name="文本框 8288"/>
            <p:cNvSpPr txBox="1"/>
            <p:nvPr/>
          </p:nvSpPr>
          <p:spPr>
            <a:xfrm>
              <a:off x="7343169" y="4717311"/>
              <a:ext cx="1483535" cy="663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/>
                <a:t>离线计算</a:t>
              </a:r>
            </a:p>
            <a:p>
              <a:pPr algn="ctr"/>
              <a:r>
                <a:rPr lang="zh-CN" altLang="en-US" sz="1600" dirty="0" smtClean="0"/>
                <a:t>实时计算</a:t>
              </a:r>
              <a:endParaRPr lang="zh-CN" altLang="en-US" sz="1600" dirty="0"/>
            </a:p>
          </p:txBody>
        </p:sp>
        <p:sp>
          <p:nvSpPr>
            <p:cNvPr id="8290" name="文本框 8289"/>
            <p:cNvSpPr txBox="1"/>
            <p:nvPr/>
          </p:nvSpPr>
          <p:spPr>
            <a:xfrm>
              <a:off x="9609144" y="4982521"/>
              <a:ext cx="1483535" cy="943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/>
                <a:t>数据可视化</a:t>
              </a:r>
            </a:p>
            <a:p>
              <a:pPr algn="ctr"/>
              <a:r>
                <a:rPr lang="zh-CN" altLang="en-US" sz="1600" dirty="0" smtClean="0"/>
                <a:t>消息发送</a:t>
              </a:r>
            </a:p>
            <a:p>
              <a:pPr algn="ctr"/>
              <a:r>
                <a:rPr lang="zh-CN" altLang="en-US" sz="1600" dirty="0" smtClean="0"/>
                <a:t>数据报告</a:t>
              </a:r>
              <a:endParaRPr lang="zh-CN" altLang="en-US" sz="1600" dirty="0"/>
            </a:p>
          </p:txBody>
        </p:sp>
      </p:grp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4400" dirty="0">
                <a:solidFill>
                  <a:schemeClr val="tx1"/>
                </a:solidFill>
                <a:latin typeface="+mj-lt"/>
                <a:ea typeface="+mj-ea"/>
              </a:rPr>
              <a:t>大数据处理流程</a:t>
            </a:r>
          </a:p>
        </p:txBody>
      </p:sp>
    </p:spTree>
    <p:extLst>
      <p:ext uri="{BB962C8B-B14F-4D97-AF65-F5344CB8AC3E}">
        <p14:creationId xmlns:p14="http://schemas.microsoft.com/office/powerpoint/2010/main" val="3606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大数据技术</a:t>
            </a:r>
            <a:r>
              <a:rPr kumimoji="1" lang="zh-CN" altLang="en-US" dirty="0" smtClean="0"/>
              <a:t>发展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44" y="1690688"/>
            <a:ext cx="9034912" cy="4547274"/>
          </a:xfrm>
        </p:spPr>
      </p:pic>
    </p:spTree>
    <p:extLst>
      <p:ext uri="{BB962C8B-B14F-4D97-AF65-F5344CB8AC3E}">
        <p14:creationId xmlns:p14="http://schemas.microsoft.com/office/powerpoint/2010/main" val="2549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扁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扁平" id="{30F985A8-DEAB-7A4E-AA98-6DF88AC7C8C8}" vid="{7EE7E581-9559-DB41-B535-DF54DF31C7B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扁平</Template>
  <TotalTime>5653</TotalTime>
  <Words>655</Words>
  <Application>Microsoft Macintosh PowerPoint</Application>
  <PresentationFormat>宽屏</PresentationFormat>
  <Paragraphs>233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Calibri</vt:lpstr>
      <vt:lpstr>Impact</vt:lpstr>
      <vt:lpstr>ITC Avant Garde Std Md</vt:lpstr>
      <vt:lpstr>Lantinghei SC Heavy</vt:lpstr>
      <vt:lpstr>LiHei Pro</vt:lpstr>
      <vt:lpstr>等线</vt:lpstr>
      <vt:lpstr>等线 Light</vt:lpstr>
      <vt:lpstr>方正正黑简体</vt:lpstr>
      <vt:lpstr>方正正纤黑简体</vt:lpstr>
      <vt:lpstr>迷你简汉真广标</vt:lpstr>
      <vt:lpstr>时尚中黑简体</vt:lpstr>
      <vt:lpstr>宋体</vt:lpstr>
      <vt:lpstr>微软雅黑</vt:lpstr>
      <vt:lpstr>Arial</vt:lpstr>
      <vt:lpstr>扁平</vt:lpstr>
      <vt:lpstr>大数据技术分享</vt:lpstr>
      <vt:lpstr>目标</vt:lpstr>
      <vt:lpstr>目录</vt:lpstr>
      <vt:lpstr>大数据是什么</vt:lpstr>
      <vt:lpstr>大数据为何物</vt:lpstr>
      <vt:lpstr>数据思维的形成</vt:lpstr>
      <vt:lpstr>大数据产品</vt:lpstr>
      <vt:lpstr>大数据处理流程</vt:lpstr>
      <vt:lpstr>大数据技术发展</vt:lpstr>
      <vt:lpstr>大数据技术栈</vt:lpstr>
      <vt:lpstr>大数据技术方案</vt:lpstr>
      <vt:lpstr>大数据在中间件应用情况</vt:lpstr>
      <vt:lpstr>Spark介绍</vt:lpstr>
      <vt:lpstr>Scala介绍</vt:lpstr>
      <vt:lpstr>Spark介绍</vt:lpstr>
      <vt:lpstr>Spark介绍</vt:lpstr>
      <vt:lpstr>Spark介绍</vt:lpstr>
      <vt:lpstr>未来大数据日志分析平台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大数据技术培训</dc:title>
  <dc:creator>Microsoft Office 用户</dc:creator>
  <cp:lastModifiedBy>Microsoft Office 用户</cp:lastModifiedBy>
  <cp:revision>409</cp:revision>
  <dcterms:created xsi:type="dcterms:W3CDTF">2016-11-18T07:46:57Z</dcterms:created>
  <dcterms:modified xsi:type="dcterms:W3CDTF">2016-11-24T02:48:58Z</dcterms:modified>
</cp:coreProperties>
</file>