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5C88-4312-3E4D-A708-70DE45626A02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D496-512E-5646-BB7F-2C90E1E683E0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69795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2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8375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4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40340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5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1651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8930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577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0985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22576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54830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9682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2284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81447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0854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7944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1044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7455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465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254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72A6F22-A018-4C46-9D68-270F9C70830B}" type="datetimeFigureOut">
              <a:rPr lang="en-AR" smtClean="0"/>
              <a:t>15/12/2023</a:t>
            </a:fld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681795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leocorbur/GreenMiles_NYC_Taxis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A36C20-E0A5-17AC-71B8-96E6CF829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476" y="1081355"/>
            <a:ext cx="3514250" cy="35142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834F8-56FD-8290-50F6-9453D6861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387" y="0"/>
            <a:ext cx="6741226" cy="860816"/>
          </a:xfrm>
        </p:spPr>
        <p:txBody>
          <a:bodyPr>
            <a:normAutofit fontScale="90000"/>
          </a:bodyPr>
          <a:lstStyle/>
          <a:p>
            <a:r>
              <a:rPr lang="en-AR" dirty="0"/>
              <a:t>GreenMiles NYC Taxis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FD2E8-E040-7E0E-00E4-4D650B2DCC07}"/>
              </a:ext>
            </a:extLst>
          </p:cNvPr>
          <p:cNvSpPr txBox="1"/>
          <p:nvPr/>
        </p:nvSpPr>
        <p:spPr>
          <a:xfrm>
            <a:off x="4524500" y="1081355"/>
            <a:ext cx="644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Somos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CREATIVE DATA TECHNOLOGY,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una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empresa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joven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que se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dedica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al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proceso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completo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Análisis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Proyectos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,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desde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el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diseño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una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estructura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datos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adecuados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para la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empresa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hasta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el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diseño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un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modelo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predicción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Machine Learning.</a:t>
            </a:r>
            <a:endParaRPr lang="en-A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1A389-66A2-7F18-64CF-8350D5D7547C}"/>
              </a:ext>
            </a:extLst>
          </p:cNvPr>
          <p:cNvSpPr txBox="1"/>
          <p:nvPr/>
        </p:nvSpPr>
        <p:spPr>
          <a:xfrm>
            <a:off x="4524500" y="2502223"/>
            <a:ext cx="3183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Equipo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Trabajo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Roberto Schaefer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Diego Sebastian </a:t>
            </a:r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Drajlin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Gordon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Bruno Mangione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Leonel Tonatiuh Cortez Burgos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Rafael Gabriel Alvarez Leon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Jorge Andrés González Gómez</a:t>
            </a:r>
          </a:p>
          <a:p>
            <a:endParaRPr lang="en-A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4C32EB-64FA-05F0-6B2B-2046489A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152" y="5460423"/>
            <a:ext cx="2329295" cy="13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4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4BF9-C0D5-53CD-6018-447AB425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49" y="405434"/>
            <a:ext cx="5614551" cy="970450"/>
          </a:xfrm>
        </p:spPr>
        <p:txBody>
          <a:bodyPr/>
          <a:lstStyle/>
          <a:p>
            <a:r>
              <a:rPr lang="en-AR" dirty="0"/>
              <a:t>GreenMiles NYC Taxis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467AF0-9545-F8B6-B055-8AA1CAA8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EB19A-6AFD-E9D0-32B8-BC177A271D3B}"/>
              </a:ext>
            </a:extLst>
          </p:cNvPr>
          <p:cNvSpPr txBox="1"/>
          <p:nvPr/>
        </p:nvSpPr>
        <p:spPr>
          <a:xfrm>
            <a:off x="312145" y="2290844"/>
            <a:ext cx="38001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Objetivo General</a:t>
            </a:r>
          </a:p>
          <a:p>
            <a:endParaRPr lang="en-AR" sz="2000" dirty="0"/>
          </a:p>
          <a:p>
            <a:endParaRPr lang="en-AR" sz="2000" dirty="0"/>
          </a:p>
          <a:p>
            <a:r>
              <a:rPr lang="en-AR" sz="1400" dirty="0"/>
              <a:t>Realizar un análisis integral para la expansión del cliente hacia el transporte de vehículos, evaluando los medios de transportes particulares, calidad del aire y contaminación sonora en Nueva York.</a:t>
            </a:r>
          </a:p>
          <a:p>
            <a:r>
              <a:rPr lang="en-AR" sz="1400" dirty="0"/>
              <a:t>De acuerdo a los análisis de los datos se pretende proporcionar una base sólida para que el cliente pueda tomar la mejor decisión posible.</a:t>
            </a:r>
          </a:p>
          <a:p>
            <a:endParaRPr lang="en-AR" sz="14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9EA6164-4AFA-9F6B-073B-DB3A9424C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868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13AF60-F1A0-4834-4893-C0A9495F590E}"/>
              </a:ext>
            </a:extLst>
          </p:cNvPr>
          <p:cNvSpPr txBox="1"/>
          <p:nvPr/>
        </p:nvSpPr>
        <p:spPr>
          <a:xfrm>
            <a:off x="5303168" y="2290844"/>
            <a:ext cx="6734453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200" b="1" dirty="0"/>
              <a:t>Objetivos Específicos</a:t>
            </a:r>
          </a:p>
          <a:p>
            <a:endParaRPr lang="en-AR" sz="20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Análisis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Examinar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predecir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patrones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taxi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según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hora del día, día de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semana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condiciones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climáticas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Identificar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tendencias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estacionales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o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eventos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específicos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puedan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influir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Examinar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tiempo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promedio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espera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clientes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Impacto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Ambiental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Evaluar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uso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con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finalidad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reducir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emisiones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CO2 y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contaminación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sonoro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Evaluar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diferentes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modelos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disponibles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mercado,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considerando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aquellos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tengan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balance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optimo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costos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rendimiento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Estimar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retorno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basado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transición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teniendo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cuenta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factores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ahorro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costos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operativos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potenciales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ingresos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adicionales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derivados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percepción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pública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positiva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Bell MT" panose="02020503060305020303" pitchFamily="18" charset="77"/>
              </a:rPr>
              <a:t>.</a:t>
            </a:r>
            <a:endParaRPr lang="en-AR" sz="20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61F08BF-3C21-7146-DB4E-5AD5E56893FF}"/>
              </a:ext>
            </a:extLst>
          </p:cNvPr>
          <p:cNvSpPr/>
          <p:nvPr/>
        </p:nvSpPr>
        <p:spPr>
          <a:xfrm rot="16200000">
            <a:off x="4546394" y="3607187"/>
            <a:ext cx="514350" cy="6429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35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35AD93-4B7A-6562-C6C5-659ACA5AF3E9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1D0842A4-94C0-26CB-3019-8D908B8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B0729-662C-EFB0-AC4E-A38A281693ED}"/>
              </a:ext>
            </a:extLst>
          </p:cNvPr>
          <p:cNvSpPr txBox="1"/>
          <p:nvPr/>
        </p:nvSpPr>
        <p:spPr>
          <a:xfrm>
            <a:off x="138810" y="2122587"/>
            <a:ext cx="11950271" cy="397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Alcance</a:t>
            </a:r>
          </a:p>
          <a:p>
            <a:endParaRPr lang="en-AR" sz="2000" b="1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Analizar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desempeño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alto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proporcionados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empresas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Uber y Lyft, 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partir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del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año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2020.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compañías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gestionan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flujo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diario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más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10,000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viajes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ciudad de Nueva York.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estudios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no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han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incluido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otros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ofrecen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similares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taxis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tradicionales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color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amarillo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verde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diferencias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alto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taxis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tradicionales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se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centran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aspectos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: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modelo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negocio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Restricciones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licencias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Limitaciones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para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ingresar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al mercado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Investigar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correlaciones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alto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factores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condiciones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climáticas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la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calidad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del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aire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la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contaminación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atmosférica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Realizar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estudio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factibilidad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económica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respecto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 la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sector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ROI.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AR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F450D3-2992-17DA-774C-D9517E6B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46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9EDEAD-7B7C-9F05-9E24-6B0DB833F98D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B4818FC0-17DD-9209-66A3-A68F0A12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594D3-74A8-38EC-31DE-4093D76C17B9}"/>
              </a:ext>
            </a:extLst>
          </p:cNvPr>
          <p:cNvSpPr txBox="1"/>
          <p:nvPr/>
        </p:nvSpPr>
        <p:spPr>
          <a:xfrm>
            <a:off x="64863" y="2238641"/>
            <a:ext cx="40056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Stack Tecnológico</a:t>
            </a:r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3124" name="Picture 52" descr="Icono&#10;&#10;Descripción generada automáticamente">
            <a:extLst>
              <a:ext uri="{FF2B5EF4-FFF2-40B4-BE49-F238E27FC236}">
                <a16:creationId xmlns:a16="http://schemas.microsoft.com/office/drawing/2014/main" id="{759BB406-D9A2-6F33-5D5C-26FF0A3C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50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 descr="Logotipo, Icono&#10;&#10;Descripción generada automáticamente">
            <a:extLst>
              <a:ext uri="{FF2B5EF4-FFF2-40B4-BE49-F238E27FC236}">
                <a16:creationId xmlns:a16="http://schemas.microsoft.com/office/drawing/2014/main" id="{E4AF3121-E6F1-62ED-74C3-71005004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 descr="Logotipo, Icono, nombre de la empresa&#10;&#10;Descripción generada automáticamente">
            <a:extLst>
              <a:ext uri="{FF2B5EF4-FFF2-40B4-BE49-F238E27FC236}">
                <a16:creationId xmlns:a16="http://schemas.microsoft.com/office/drawing/2014/main" id="{F4B5628E-324D-11EC-30B1-BC8B0A9B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1650" y="4795035"/>
            <a:ext cx="1167021" cy="11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 descr="Icono&#10;&#10;Descripción generada automáticamente">
            <a:extLst>
              <a:ext uri="{FF2B5EF4-FFF2-40B4-BE49-F238E27FC236}">
                <a16:creationId xmlns:a16="http://schemas.microsoft.com/office/drawing/2014/main" id="{64516A2F-601E-7E2E-FF01-2457BFA5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41" y="3394992"/>
            <a:ext cx="1167021" cy="11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 descr="Gráfico, Gráfico radial&#10;&#10;Descripción generada automáticamente">
            <a:extLst>
              <a:ext uri="{FF2B5EF4-FFF2-40B4-BE49-F238E27FC236}">
                <a16:creationId xmlns:a16="http://schemas.microsoft.com/office/drawing/2014/main" id="{A4E82232-7747-7907-31ED-AE0BACF1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67" y="3336965"/>
            <a:ext cx="1167022" cy="11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6F69AF8-5E4D-045C-6A37-28E02A31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0" y="4795034"/>
            <a:ext cx="1167022" cy="14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 descr="Streamlit • A faster way to build and share data apps">
            <a:extLst>
              <a:ext uri="{FF2B5EF4-FFF2-40B4-BE49-F238E27FC236}">
                <a16:creationId xmlns:a16="http://schemas.microsoft.com/office/drawing/2014/main" id="{FC62AC94-EF77-798B-223A-90E03EBF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62" y="4926928"/>
            <a:ext cx="1638542" cy="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 descr="Atlassian jira logo - Iconos Social Media y Logos">
            <a:extLst>
              <a:ext uri="{FF2B5EF4-FFF2-40B4-BE49-F238E27FC236}">
                <a16:creationId xmlns:a16="http://schemas.microsoft.com/office/drawing/2014/main" id="{BF7C0227-E188-B8D3-7AB0-E189B515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36" y="4926928"/>
            <a:ext cx="1861836" cy="9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 descr="Icono&#10;&#10;Descripción generada automáticamente">
            <a:extLst>
              <a:ext uri="{FF2B5EF4-FFF2-40B4-BE49-F238E27FC236}">
                <a16:creationId xmlns:a16="http://schemas.microsoft.com/office/drawing/2014/main" id="{A211C1B7-4427-C036-C2DB-C27693698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89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472C5-F2CF-9EE3-5549-1945C505E372}"/>
              </a:ext>
            </a:extLst>
          </p:cNvPr>
          <p:cNvSpPr txBox="1"/>
          <p:nvPr/>
        </p:nvSpPr>
        <p:spPr>
          <a:xfrm>
            <a:off x="153924" y="2876640"/>
            <a:ext cx="115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Lenguaje</a:t>
            </a:r>
            <a:endParaRPr lang="en-A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04365-C38E-29E7-A39E-744253330E39}"/>
              </a:ext>
            </a:extLst>
          </p:cNvPr>
          <p:cNvSpPr txBox="1"/>
          <p:nvPr/>
        </p:nvSpPr>
        <p:spPr>
          <a:xfrm>
            <a:off x="2287392" y="2876640"/>
            <a:ext cx="11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Entornos</a:t>
            </a:r>
            <a:endParaRPr lang="en-A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9870A-169A-458C-2C30-4850621968B8}"/>
              </a:ext>
            </a:extLst>
          </p:cNvPr>
          <p:cNvSpPr txBox="1"/>
          <p:nvPr/>
        </p:nvSpPr>
        <p:spPr>
          <a:xfrm>
            <a:off x="4159602" y="2873981"/>
            <a:ext cx="2731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Librerías y Visualización</a:t>
            </a:r>
            <a:endParaRPr lang="en-A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740E0-41D3-4921-AA45-1DD5F7F23F46}"/>
              </a:ext>
            </a:extLst>
          </p:cNvPr>
          <p:cNvSpPr txBox="1"/>
          <p:nvPr/>
        </p:nvSpPr>
        <p:spPr>
          <a:xfrm>
            <a:off x="6800227" y="2873981"/>
            <a:ext cx="316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Administración de Proyectos</a:t>
            </a:r>
            <a:endParaRPr lang="en-A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AEE8B-B633-E235-6D57-22ED6AF37041}"/>
              </a:ext>
            </a:extLst>
          </p:cNvPr>
          <p:cNvSpPr txBox="1"/>
          <p:nvPr/>
        </p:nvSpPr>
        <p:spPr>
          <a:xfrm>
            <a:off x="9904607" y="2862104"/>
            <a:ext cx="169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Infraestructura</a:t>
            </a:r>
            <a:endParaRPr lang="en-AR" dirty="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2D11682-4DE4-D062-5513-91314247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598" y="5512769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4DDB07-4769-3AA2-78A3-76809D4343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58266" y="3336965"/>
            <a:ext cx="1167020" cy="11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61ECB5-3A3E-A9A9-63AE-86C8C1366BA2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D14819C3-C4B0-E6A4-FDB4-83562673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A69AD-7A73-2331-0E43-353F7F5B8DAF}"/>
              </a:ext>
            </a:extLst>
          </p:cNvPr>
          <p:cNvSpPr txBox="1"/>
          <p:nvPr/>
        </p:nvSpPr>
        <p:spPr>
          <a:xfrm>
            <a:off x="312144" y="2290844"/>
            <a:ext cx="726431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KPIs</a:t>
            </a:r>
            <a:endParaRPr lang="en-AR" sz="1600" b="1" dirty="0"/>
          </a:p>
          <a:p>
            <a:endParaRPr lang="en-US" sz="1400" b="0" i="0" dirty="0">
              <a:effectLst/>
              <a:latin typeface="+mj-lt"/>
            </a:endParaRPr>
          </a:p>
          <a:p>
            <a:r>
              <a:rPr lang="en-US" sz="1600" b="1" i="0" dirty="0">
                <a:effectLst/>
              </a:rPr>
              <a:t>Se </a:t>
            </a:r>
            <a:r>
              <a:rPr lang="en-US" sz="1600" b="1" i="0" dirty="0" err="1">
                <a:effectLst/>
              </a:rPr>
              <a:t>proponen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los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siguientes</a:t>
            </a:r>
            <a:r>
              <a:rPr lang="en-US" sz="1600" b="1" i="0" dirty="0">
                <a:effectLst/>
              </a:rPr>
              <a:t> KPIs </a:t>
            </a:r>
            <a:r>
              <a:rPr lang="en-US" sz="1600" b="1" i="0" dirty="0" err="1">
                <a:effectLst/>
              </a:rPr>
              <a:t>en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una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medición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mensual</a:t>
            </a:r>
            <a:r>
              <a:rPr lang="en-US" sz="1600" b="1" i="0" dirty="0">
                <a:effectLst/>
              </a:rPr>
              <a:t>:</a:t>
            </a:r>
            <a:endParaRPr lang="en-AR" sz="1600" b="1" dirty="0"/>
          </a:p>
          <a:p>
            <a:endParaRPr lang="en-AR" sz="1200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Reducir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promedio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tiempo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espera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cliente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para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tomar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</a:t>
            </a: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numero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2% con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respecto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mes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anterior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la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ganancias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por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2% con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respecto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mes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anterior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Reducir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promedio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emisiones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CO2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sz="1400" b="0" dirty="0">
                <a:effectLst/>
              </a:rPr>
            </a:b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El </a:t>
            </a:r>
            <a:r>
              <a:rPr lang="en-US" sz="1600" b="1" i="0" u="none" strike="noStrike" dirty="0" err="1">
                <a:solidFill>
                  <a:srgbClr val="E6EDF3"/>
                </a:solidFill>
                <a:effectLst/>
              </a:rPr>
              <a:t>siguiente</a:t>
            </a: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 KPI es de forma </a:t>
            </a:r>
            <a:r>
              <a:rPr lang="en-US" sz="1600" b="1" i="0" u="none" strike="noStrike" dirty="0" err="1">
                <a:solidFill>
                  <a:srgbClr val="E6EDF3"/>
                </a:solidFill>
                <a:effectLst/>
              </a:rPr>
              <a:t>anual</a:t>
            </a: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400" i="0" u="none" strike="noStrike" dirty="0">
              <a:solidFill>
                <a:srgbClr val="E6EDF3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La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flota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automóviles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eléctricos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se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incremente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15%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anualmente</a:t>
            </a: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pPr fontAlgn="base"/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El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promedio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la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autonomía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los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vehículos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sea &gt; 300km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endParaRPr lang="en-AR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F148640-A473-2F53-C7C1-8ADC1032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46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E7746-CF78-3D87-1AE5-D9738D552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7" y="2510059"/>
            <a:ext cx="3353513" cy="32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3F0B6-29B3-2DCC-D32F-029DF1FA5EED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752DCC40-DB94-6E6F-CA3A-AF01DF92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F8BD0-C65D-A6A1-A02F-3B17C9D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23" y="2085659"/>
            <a:ext cx="8342415" cy="4601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350A3-D410-D560-12EF-1EC792C0A400}"/>
              </a:ext>
            </a:extLst>
          </p:cNvPr>
          <p:cNvSpPr txBox="1"/>
          <p:nvPr/>
        </p:nvSpPr>
        <p:spPr>
          <a:xfrm>
            <a:off x="0" y="2288841"/>
            <a:ext cx="40056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Diagrama de Gantt</a:t>
            </a:r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DEC9495-377E-E613-10C6-5CDB4EF2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3B0A15-3715-EFC1-EA04-FB051A691347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9F18FAD3-972E-F5F4-80C3-7FA45D16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9B580-9E83-E6A3-7B4F-B64F92E110A5}"/>
              </a:ext>
            </a:extLst>
          </p:cNvPr>
          <p:cNvSpPr txBox="1"/>
          <p:nvPr/>
        </p:nvSpPr>
        <p:spPr>
          <a:xfrm>
            <a:off x="-2" y="2288841"/>
            <a:ext cx="6614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Roles y Responsabilidades:</a:t>
            </a:r>
          </a:p>
          <a:p>
            <a:endParaRPr lang="en-AR" sz="14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Roberto Schaefer: </a:t>
            </a:r>
            <a:r>
              <a:rPr lang="en-US" sz="1400" b="0" i="0" dirty="0">
                <a:effectLst/>
              </a:rPr>
              <a:t>Data </a:t>
            </a:r>
            <a:r>
              <a:rPr lang="en-US" sz="1400" b="0" i="0" dirty="0" err="1">
                <a:effectLst/>
              </a:rPr>
              <a:t>Sciencist</a:t>
            </a:r>
            <a:r>
              <a:rPr lang="en-US" sz="1400" b="0" i="0" dirty="0">
                <a:effectLst/>
              </a:rPr>
              <a:t> /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Diego Sebastian </a:t>
            </a:r>
            <a:r>
              <a:rPr lang="en-US" sz="1400" b="1" i="0" dirty="0" err="1">
                <a:effectLst/>
              </a:rPr>
              <a:t>Drajlin</a:t>
            </a:r>
            <a:r>
              <a:rPr lang="en-US" sz="1400" b="1" i="0" dirty="0">
                <a:effectLst/>
              </a:rPr>
              <a:t> Gordon: </a:t>
            </a:r>
            <a:r>
              <a:rPr lang="en-US" sz="1400" b="0" i="0" dirty="0">
                <a:effectLst/>
              </a:rPr>
              <a:t>Data </a:t>
            </a:r>
            <a:r>
              <a:rPr lang="en-US" sz="1400" b="0" i="0" dirty="0" err="1">
                <a:effectLst/>
              </a:rPr>
              <a:t>Sciencist</a:t>
            </a:r>
            <a:r>
              <a:rPr lang="en-US" sz="1400" b="0" i="0" dirty="0">
                <a:effectLst/>
              </a:rPr>
              <a:t> /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Bruno Mangione:</a:t>
            </a:r>
            <a:r>
              <a:rPr lang="en-US" sz="1400" b="0" i="0" dirty="0">
                <a:effectLst/>
              </a:rPr>
              <a:t> Data Analyst / Business Intelligence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Leonel Tonatiuh Cortez Burgos: </a:t>
            </a:r>
            <a:r>
              <a:rPr lang="en-US" sz="1400" b="0" i="0" dirty="0">
                <a:effectLst/>
              </a:rPr>
              <a:t>Data Engineer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Rafael Gabriel Alvarez Leon: </a:t>
            </a:r>
            <a:r>
              <a:rPr lang="en-US" sz="1400" b="0" i="0" dirty="0">
                <a:effectLst/>
              </a:rPr>
              <a:t>Data Analyst / Business Intelligence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Jorge Andrés González Gómez: </a:t>
            </a:r>
            <a:r>
              <a:rPr lang="en-US" sz="1400" b="0" i="0" dirty="0">
                <a:effectLst/>
              </a:rPr>
              <a:t>Data Engineer</a:t>
            </a:r>
          </a:p>
          <a:p>
            <a:endParaRPr lang="en-AR" sz="2400" b="1" dirty="0"/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4CB6A28-7A0D-929A-3B22-DAD1AE4D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71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54F34-7B1E-64E6-43EB-C1D424879895}"/>
              </a:ext>
            </a:extLst>
          </p:cNvPr>
          <p:cNvSpPr txBox="1"/>
          <p:nvPr/>
        </p:nvSpPr>
        <p:spPr>
          <a:xfrm>
            <a:off x="-2" y="4471920"/>
            <a:ext cx="97496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Mas Información:</a:t>
            </a:r>
          </a:p>
          <a:p>
            <a:endParaRPr lang="en-AR" sz="1400" b="1" dirty="0"/>
          </a:p>
          <a:p>
            <a:r>
              <a:rPr lang="en-AR" sz="1400" dirty="0"/>
              <a:t>Para ver mayor información sobre el trabajo realizado, obtener información mas actualizada y seguir el progreso de nuestro proyecto, se puede ingresar al siguiente link de GitHub: </a:t>
            </a:r>
          </a:p>
          <a:p>
            <a:endParaRPr lang="en-AR" sz="1400" dirty="0"/>
          </a:p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https://github.com/leocorbur/GreenMiles_NYC_Taxis/tree/main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Acompá</a:t>
            </a:r>
            <a:r>
              <a:rPr lang="en-US" sz="1400" b="0" i="0" dirty="0" err="1">
                <a:effectLst/>
              </a:rPr>
              <a:t>ñanos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nuestro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viaje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hacia</a:t>
            </a:r>
            <a:r>
              <a:rPr lang="en-US" sz="1400" b="0" i="0" dirty="0">
                <a:effectLst/>
              </a:rPr>
              <a:t> un </a:t>
            </a:r>
            <a:r>
              <a:rPr lang="en-US" sz="1400" b="0" i="0" dirty="0" err="1">
                <a:effectLst/>
              </a:rPr>
              <a:t>futuro</a:t>
            </a:r>
            <a:r>
              <a:rPr lang="en-US" sz="1400" b="0" i="0" dirty="0">
                <a:effectLst/>
              </a:rPr>
              <a:t> mas </a:t>
            </a:r>
            <a:r>
              <a:rPr lang="en-US" sz="1400" b="0" i="0" dirty="0" err="1">
                <a:effectLst/>
              </a:rPr>
              <a:t>verde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sostenible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transporte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urbano</a:t>
            </a:r>
            <a:r>
              <a:rPr lang="en-US" sz="1400" b="0" i="0" dirty="0">
                <a:effectLst/>
              </a:rPr>
              <a:t> de Nueva York!</a:t>
            </a:r>
            <a:endParaRPr lang="en-AR" sz="1400" dirty="0"/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65F1BC-A9C7-F687-83B9-717CD50FA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382" y="2127965"/>
            <a:ext cx="2659433" cy="24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{6EFA8D4F-7979-E544-B39F-3CF4908464EB}tf10001121_mac</Template>
  <TotalTime>125</TotalTime>
  <Words>666</Words>
  <Application>Microsoft Macintosh PowerPoint</Application>
  <PresentationFormat>Widescreen</PresentationFormat>
  <Paragraphs>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Avenir</vt:lpstr>
      <vt:lpstr>Bell MT</vt:lpstr>
      <vt:lpstr>Calibri</vt:lpstr>
      <vt:lpstr>Century Gothic</vt:lpstr>
      <vt:lpstr>Wingdings 2</vt:lpstr>
      <vt:lpstr>Quotable</vt:lpstr>
      <vt:lpstr>GreenMiles NYC Taxis</vt:lpstr>
      <vt:lpstr>GreenMiles NYC Taxis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GreenMiles NYC Taxis</dc:title>
  <dc:creator>Bruno Mangione</dc:creator>
  <cp:lastModifiedBy>Bruno Mangione</cp:lastModifiedBy>
  <cp:revision>4</cp:revision>
  <dcterms:created xsi:type="dcterms:W3CDTF">2023-12-14T23:43:30Z</dcterms:created>
  <dcterms:modified xsi:type="dcterms:W3CDTF">2023-12-15T20:23:17Z</dcterms:modified>
</cp:coreProperties>
</file>