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61"/>
  </p:notesMasterIdLst>
  <p:sldIdLst>
    <p:sldId id="256" r:id="rId2"/>
    <p:sldId id="257" r:id="rId3"/>
    <p:sldId id="347" r:id="rId4"/>
    <p:sldId id="278" r:id="rId5"/>
    <p:sldId id="291" r:id="rId6"/>
    <p:sldId id="292" r:id="rId7"/>
    <p:sldId id="348" r:id="rId8"/>
    <p:sldId id="329" r:id="rId9"/>
    <p:sldId id="330" r:id="rId10"/>
    <p:sldId id="349" r:id="rId11"/>
    <p:sldId id="327" r:id="rId12"/>
    <p:sldId id="350" r:id="rId13"/>
    <p:sldId id="328" r:id="rId14"/>
    <p:sldId id="331" r:id="rId15"/>
    <p:sldId id="332" r:id="rId16"/>
    <p:sldId id="361" r:id="rId17"/>
    <p:sldId id="351" r:id="rId18"/>
    <p:sldId id="333" r:id="rId19"/>
    <p:sldId id="352" r:id="rId20"/>
    <p:sldId id="273" r:id="rId21"/>
    <p:sldId id="276" r:id="rId22"/>
    <p:sldId id="277" r:id="rId23"/>
    <p:sldId id="353" r:id="rId24"/>
    <p:sldId id="335" r:id="rId25"/>
    <p:sldId id="354" r:id="rId26"/>
    <p:sldId id="299" r:id="rId27"/>
    <p:sldId id="300" r:id="rId28"/>
    <p:sldId id="301" r:id="rId29"/>
    <p:sldId id="302" r:id="rId30"/>
    <p:sldId id="355" r:id="rId31"/>
    <p:sldId id="267" r:id="rId32"/>
    <p:sldId id="303" r:id="rId33"/>
    <p:sldId id="306" r:id="rId34"/>
    <p:sldId id="304" r:id="rId35"/>
    <p:sldId id="307" r:id="rId36"/>
    <p:sldId id="309" r:id="rId37"/>
    <p:sldId id="311" r:id="rId38"/>
    <p:sldId id="308" r:id="rId39"/>
    <p:sldId id="312" r:id="rId40"/>
    <p:sldId id="305" r:id="rId41"/>
    <p:sldId id="323" r:id="rId42"/>
    <p:sldId id="324" r:id="rId43"/>
    <p:sldId id="356" r:id="rId44"/>
    <p:sldId id="337" r:id="rId45"/>
    <p:sldId id="357" r:id="rId46"/>
    <p:sldId id="345" r:id="rId47"/>
    <p:sldId id="346" r:id="rId48"/>
    <p:sldId id="358" r:id="rId49"/>
    <p:sldId id="360" r:id="rId50"/>
    <p:sldId id="338" r:id="rId51"/>
    <p:sldId id="339" r:id="rId52"/>
    <p:sldId id="340" r:id="rId53"/>
    <p:sldId id="341" r:id="rId54"/>
    <p:sldId id="342" r:id="rId55"/>
    <p:sldId id="359" r:id="rId56"/>
    <p:sldId id="343" r:id="rId57"/>
    <p:sldId id="344" r:id="rId58"/>
    <p:sldId id="362" r:id="rId59"/>
    <p:sldId id="322" r:id="rId60"/>
  </p:sldIdLst>
  <p:sldSz cx="9144000" cy="6858000" type="screen4x3"/>
  <p:notesSz cx="6797675" cy="992505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0E0"/>
    <a:srgbClr val="FCA904"/>
    <a:srgbClr val="A66BD3"/>
    <a:srgbClr val="FFE697"/>
    <a:srgbClr val="A3E7FF"/>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6521" autoAdjust="0"/>
  </p:normalViewPr>
  <p:slideViewPr>
    <p:cSldViewPr>
      <p:cViewPr varScale="1">
        <p:scale>
          <a:sx n="97" d="100"/>
          <a:sy n="97" d="100"/>
        </p:scale>
        <p:origin x="1806"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ea typeface="新細明體" charset="-120"/>
              </a:defRPr>
            </a:lvl1pPr>
          </a:lstStyle>
          <a:p>
            <a:pPr>
              <a:defRPr/>
            </a:pPr>
            <a:fld id="{63C8264E-C270-4FC9-A108-299AA5341EB6}" type="datetimeFigureOut">
              <a:rPr lang="zh-TW" altLang="en-US"/>
              <a:pPr>
                <a:defRPr/>
              </a:pPr>
              <a:t>2018/5/23</a:t>
            </a:fld>
            <a:endParaRPr lang="zh-TW" altLang="en-US"/>
          </a:p>
        </p:txBody>
      </p:sp>
      <p:sp>
        <p:nvSpPr>
          <p:cNvPr id="4" name="投影片圖像版面配置區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450" y="4714875"/>
            <a:ext cx="5438775" cy="4465638"/>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426575"/>
            <a:ext cx="2946400" cy="496888"/>
          </a:xfrm>
          <a:prstGeom prst="rect">
            <a:avLst/>
          </a:prstGeom>
        </p:spPr>
        <p:txBody>
          <a:bodyPr vert="horz" lIns="91440" tIns="45720" rIns="91440" bIns="45720" rtlCol="0" anchor="b"/>
          <a:lstStyle>
            <a:lvl1pPr algn="l">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6575"/>
            <a:ext cx="2946400" cy="496888"/>
          </a:xfrm>
          <a:prstGeom prst="rect">
            <a:avLst/>
          </a:prstGeom>
        </p:spPr>
        <p:txBody>
          <a:bodyPr vert="horz" lIns="91440" tIns="45720" rIns="91440" bIns="45720" rtlCol="0" anchor="b"/>
          <a:lstStyle>
            <a:lvl1pPr algn="r">
              <a:defRPr sz="1200">
                <a:ea typeface="新細明體" charset="-120"/>
              </a:defRPr>
            </a:lvl1pPr>
          </a:lstStyle>
          <a:p>
            <a:pPr>
              <a:defRPr/>
            </a:pPr>
            <a:fld id="{4903B8E5-71D4-4C37-9E22-A6332528D0DA}" type="slidenum">
              <a:rPr lang="zh-TW" altLang="en-US"/>
              <a:pPr>
                <a:defRPr/>
              </a:pPr>
              <a:t>‹#›</a:t>
            </a:fld>
            <a:endParaRPr lang="zh-TW" altLang="en-US"/>
          </a:p>
        </p:txBody>
      </p:sp>
    </p:spTree>
    <p:extLst>
      <p:ext uri="{BB962C8B-B14F-4D97-AF65-F5344CB8AC3E}">
        <p14:creationId xmlns:p14="http://schemas.microsoft.com/office/powerpoint/2010/main" val="1542725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5%86%85%E7%A7%A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zh.wikipedia.org/wiki/%E5%9B%BE%E7%81%B5%E6%B5%8B%E8%AF%95#cite_note-1" TargetMode="External"/><Relationship Id="rId3" Type="http://schemas.openxmlformats.org/officeDocument/2006/relationships/hyperlink" Target="https://zh.wikipedia.org/wiki/%E8%89%BE%E4%BC%A6%C2%B7%E5%9B%BE%E7%81%B5" TargetMode="External"/><Relationship Id="rId7" Type="http://schemas.openxmlformats.org/officeDocument/2006/relationships/hyperlink" Target="https://zh.wikipedia.org/wiki/%E5%B1%8F%E5%B9%95"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zh.wikipedia.org/wiki/%E9%8D%B5%E7%9B%A4" TargetMode="External"/><Relationship Id="rId5" Type="http://schemas.openxmlformats.org/officeDocument/2006/relationships/hyperlink" Target="https://zh.wikipedia.org/wiki/%E8%A9%A6%E9%A9%97" TargetMode="External"/><Relationship Id="rId4" Type="http://schemas.openxmlformats.org/officeDocument/2006/relationships/hyperlink" Target="https://zh.wikipedia.org/wiki/%E6%A9%9F%E5%99%A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6386"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dirty="0"/>
          </a:p>
        </p:txBody>
      </p:sp>
      <p:sp>
        <p:nvSpPr>
          <p:cNvPr id="16387"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E7EB53-8798-4571-9A3F-C68B570543F6}" type="slidenum">
              <a:rPr lang="zh-TW" altLang="en-US" smtClean="0"/>
              <a:pPr/>
              <a:t>1</a:t>
            </a:fld>
            <a:endParaRPr lang="en-US" altLang="zh-TW"/>
          </a:p>
        </p:txBody>
      </p:sp>
    </p:spTree>
    <p:extLst>
      <p:ext uri="{BB962C8B-B14F-4D97-AF65-F5344CB8AC3E}">
        <p14:creationId xmlns:p14="http://schemas.microsoft.com/office/powerpoint/2010/main" val="224461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基於關鍵字特徵的句子相似度的計算通常採用基於向量空間模型的方法。</a:t>
            </a:r>
            <a:endParaRPr lang="en-US" altLang="zh-TW" dirty="0"/>
          </a:p>
          <a:p>
            <a:endParaRPr lang="en-US" altLang="zh-TW" dirty="0"/>
          </a:p>
          <a:p>
            <a:r>
              <a:rPr lang="zh-TW" altLang="en-US" dirty="0"/>
              <a:t>句子之間的相似度就等於對應向量的 </a:t>
            </a:r>
            <a:r>
              <a:rPr lang="en-US" altLang="zh-TW" dirty="0"/>
              <a:t>Cosine </a:t>
            </a:r>
            <a:r>
              <a:rPr lang="zh-TW" altLang="en-US" dirty="0"/>
              <a:t>值。</a:t>
            </a:r>
            <a:endParaRPr lang="en-US" altLang="zh-TW" dirty="0"/>
          </a:p>
          <a:p>
            <a:endParaRPr lang="en-US" altLang="zh-TW" dirty="0"/>
          </a:p>
          <a:p>
            <a:r>
              <a:rPr lang="zh-TW" altLang="en-US" dirty="0"/>
              <a:t>這種方法只是單獨地考慮了句子的物理特徵，沒有考慮句式特徵、句子長度以及語義特徵，因此具有一定的局限性。</a:t>
            </a:r>
            <a:endParaRPr lang="en-US" altLang="zh-TW"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31</a:t>
            </a:fld>
            <a:endParaRPr lang="zh-TW" altLang="en-US"/>
          </a:p>
        </p:txBody>
      </p:sp>
    </p:spTree>
    <p:extLst>
      <p:ext uri="{BB962C8B-B14F-4D97-AF65-F5344CB8AC3E}">
        <p14:creationId xmlns:p14="http://schemas.microsoft.com/office/powerpoint/2010/main" val="253615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33</a:t>
            </a:fld>
            <a:endParaRPr lang="zh-TW" altLang="en-US"/>
          </a:p>
        </p:txBody>
      </p:sp>
    </p:spTree>
    <p:extLst>
      <p:ext uri="{BB962C8B-B14F-4D97-AF65-F5344CB8AC3E}">
        <p14:creationId xmlns:p14="http://schemas.microsoft.com/office/powerpoint/2010/main" val="533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latin typeface="Times New Roman" panose="02020603050405020304" pitchFamily="18" charset="0"/>
                <a:cs typeface="Times New Roman" panose="02020603050405020304" pitchFamily="18" charset="0"/>
              </a:rPr>
              <a:t>（過小的</a:t>
            </a:r>
            <a:r>
              <a:rPr lang="zh-TW" altLang="en-US" dirty="0">
                <a:latin typeface="Times New Roman" panose="02020603050405020304" pitchFamily="18" charset="0"/>
                <a:cs typeface="Times New Roman" panose="02020603050405020304" pitchFamily="18" charset="0"/>
                <a:hlinkClick r:id="rId3" tooltip="內積"/>
              </a:rPr>
              <a:t>內積</a:t>
            </a:r>
            <a:r>
              <a:rPr lang="zh-TW" altLang="en-US" dirty="0">
                <a:latin typeface="Times New Roman" panose="02020603050405020304" pitchFamily="18" charset="0"/>
                <a:cs typeface="Times New Roman" panose="02020603050405020304" pitchFamily="18" charset="0"/>
              </a:rPr>
              <a:t>和過高的維數）</a:t>
            </a:r>
            <a:endParaRPr lang="en-US" altLang="zh-TW" dirty="0">
              <a:latin typeface="Times New Roman" panose="02020603050405020304" pitchFamily="18" charset="0"/>
              <a:cs typeface="Times New Roman" panose="02020603050405020304" pitchFamily="18" charset="0"/>
            </a:endParaRPr>
          </a:p>
          <a:p>
            <a:pPr marL="228600" indent="-228600">
              <a:buAutoNum type="arabicPeriod"/>
            </a:pPr>
            <a:r>
              <a:rPr lang="zh-TW" altLang="en-US" dirty="0">
                <a:latin typeface="Times New Roman" panose="02020603050405020304" pitchFamily="18" charset="0"/>
                <a:cs typeface="Times New Roman" panose="02020603050405020304" pitchFamily="18" charset="0"/>
              </a:rPr>
              <a:t>詞語子字串可能會導致錯誤匹配</a:t>
            </a:r>
            <a:endParaRPr lang="en-US" altLang="zh-TW" dirty="0">
              <a:latin typeface="Times New Roman" panose="02020603050405020304" pitchFamily="18" charset="0"/>
              <a:cs typeface="Times New Roman" panose="02020603050405020304" pitchFamily="18" charset="0"/>
            </a:endParaRPr>
          </a:p>
          <a:p>
            <a:pPr marL="228600" indent="-228600">
              <a:buAutoNum type="arabicPeriod"/>
            </a:pPr>
            <a:r>
              <a:rPr lang="zh-TW" altLang="en-US" dirty="0">
                <a:latin typeface="Times New Roman" panose="02020603050405020304" pitchFamily="18" charset="0"/>
                <a:cs typeface="Times New Roman" panose="02020603050405020304" pitchFamily="18" charset="0"/>
              </a:rPr>
              <a:t>具有相同的語境但使用不同的詞組的文檔不能被關聯起來，導致錯誤匹配</a:t>
            </a:r>
            <a:endParaRPr lang="en-US" altLang="zh-TW" dirty="0">
              <a:latin typeface="Times New Roman" panose="02020603050405020304" pitchFamily="18" charset="0"/>
              <a:cs typeface="Times New Roman" panose="02020603050405020304" pitchFamily="18" charset="0"/>
            </a:endParaRPr>
          </a:p>
          <a:p>
            <a:pPr marL="0" indent="0">
              <a:buNone/>
            </a:pPr>
            <a:r>
              <a:rPr lang="zh-TW" altLang="en-US" dirty="0">
                <a:latin typeface="Times New Roman" panose="02020603050405020304" pitchFamily="18" charset="0"/>
                <a:cs typeface="Times New Roman" panose="02020603050405020304" pitchFamily="18" charset="0"/>
              </a:rPr>
              <a:t>以上皆可利用</a:t>
            </a:r>
            <a:r>
              <a:rPr lang="en-US" altLang="zh-TW" dirty="0">
                <a:latin typeface="Times New Roman" panose="02020603050405020304" pitchFamily="18" charset="0"/>
                <a:cs typeface="Times New Roman" panose="02020603050405020304" pitchFamily="18" charset="0"/>
              </a:rPr>
              <a:t>E-</a:t>
            </a:r>
            <a:r>
              <a:rPr lang="en-US" altLang="zh-TW" dirty="0" err="1">
                <a:latin typeface="Times New Roman" panose="02020603050405020304" pitchFamily="18" charset="0"/>
                <a:cs typeface="Times New Roman" panose="02020603050405020304" pitchFamily="18" charset="0"/>
              </a:rPr>
              <a:t>hownet</a:t>
            </a:r>
            <a:r>
              <a:rPr lang="zh-TW" altLang="en-US" dirty="0">
                <a:latin typeface="Times New Roman" panose="02020603050405020304" pitchFamily="18" charset="0"/>
                <a:cs typeface="Times New Roman" panose="02020603050405020304" pitchFamily="18" charset="0"/>
              </a:rPr>
              <a:t>做改善</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42</a:t>
            </a:fld>
            <a:endParaRPr lang="zh-TW" altLang="en-US"/>
          </a:p>
        </p:txBody>
      </p:sp>
    </p:spTree>
    <p:extLst>
      <p:ext uri="{BB962C8B-B14F-4D97-AF65-F5344CB8AC3E}">
        <p14:creationId xmlns:p14="http://schemas.microsoft.com/office/powerpoint/2010/main" val="336808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類似家裡地址的感覺</a:t>
            </a: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56</a:t>
            </a:fld>
            <a:endParaRPr lang="zh-TW" altLang="en-US"/>
          </a:p>
        </p:txBody>
      </p:sp>
    </p:spTree>
    <p:extLst>
      <p:ext uri="{BB962C8B-B14F-4D97-AF65-F5344CB8AC3E}">
        <p14:creationId xmlns:p14="http://schemas.microsoft.com/office/powerpoint/2010/main" val="164514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 * 的 * 是指出說找出所有的*裡含有</a:t>
            </a:r>
            <a:r>
              <a:rPr lang="en-US" altLang="zh-TW" dirty="0"/>
              <a:t>id</a:t>
            </a:r>
            <a:r>
              <a:rPr lang="zh-TW" altLang="en-US" dirty="0"/>
              <a:t> </a:t>
            </a:r>
            <a:r>
              <a:rPr lang="en-US" altLang="zh-TW" dirty="0"/>
              <a:t>=</a:t>
            </a:r>
            <a:r>
              <a:rPr lang="zh-TW" altLang="en-US" dirty="0"/>
              <a:t> </a:t>
            </a:r>
            <a:r>
              <a:rPr lang="en-US" altLang="zh-TW" dirty="0"/>
              <a:t>“</a:t>
            </a:r>
            <a:r>
              <a:rPr lang="en-US" altLang="zh-TW" dirty="0" err="1"/>
              <a:t>rso</a:t>
            </a:r>
            <a:r>
              <a:rPr lang="en-US" altLang="zh-TW" dirty="0"/>
              <a:t>”</a:t>
            </a:r>
            <a:r>
              <a:rPr lang="zh-TW" altLang="en-US" dirty="0"/>
              <a:t>的節點  *可以改成</a:t>
            </a:r>
            <a:r>
              <a:rPr lang="en-US" altLang="zh-TW" dirty="0"/>
              <a:t>div</a:t>
            </a:r>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57</a:t>
            </a:fld>
            <a:endParaRPr lang="zh-TW" altLang="en-US"/>
          </a:p>
        </p:txBody>
      </p:sp>
    </p:spTree>
    <p:extLst>
      <p:ext uri="{BB962C8B-B14F-4D97-AF65-F5344CB8AC3E}">
        <p14:creationId xmlns:p14="http://schemas.microsoft.com/office/powerpoint/2010/main" val="3864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t>透過語音以及語音分析，以及文本</a:t>
            </a:r>
            <a:r>
              <a:rPr lang="en-US" altLang="zh-TW" dirty="0"/>
              <a:t>OCR(</a:t>
            </a:r>
            <a:r>
              <a:rPr lang="en-US" altLang="zh-TW" sz="1200" b="1" i="0" kern="1200" dirty="0">
                <a:solidFill>
                  <a:schemeClr val="tx1"/>
                </a:solidFill>
                <a:effectLst/>
                <a:latin typeface="+mn-lt"/>
                <a:ea typeface="+mn-ea"/>
                <a:cs typeface="+mn-cs"/>
              </a:rPr>
              <a:t>O</a:t>
            </a:r>
            <a:r>
              <a:rPr lang="en-US" altLang="zh-TW" sz="1200" b="0" i="0" kern="1200" dirty="0">
                <a:solidFill>
                  <a:schemeClr val="tx1"/>
                </a:solidFill>
                <a:effectLst/>
                <a:latin typeface="+mn-lt"/>
                <a:ea typeface="+mn-ea"/>
                <a:cs typeface="+mn-cs"/>
              </a:rPr>
              <a:t>ptical </a:t>
            </a:r>
            <a:r>
              <a:rPr lang="en-US" altLang="zh-TW" sz="1200" b="1" i="0" kern="1200" dirty="0">
                <a:solidFill>
                  <a:schemeClr val="tx1"/>
                </a:solidFill>
                <a:effectLst/>
                <a:latin typeface="+mn-lt"/>
                <a:ea typeface="+mn-ea"/>
                <a:cs typeface="+mn-cs"/>
              </a:rPr>
              <a:t>C</a:t>
            </a:r>
            <a:r>
              <a:rPr lang="en-US" altLang="zh-TW" sz="1200" b="0" i="0" kern="1200" dirty="0">
                <a:solidFill>
                  <a:schemeClr val="tx1"/>
                </a:solidFill>
                <a:effectLst/>
                <a:latin typeface="+mn-lt"/>
                <a:ea typeface="+mn-ea"/>
                <a:cs typeface="+mn-cs"/>
              </a:rPr>
              <a:t>haracter </a:t>
            </a:r>
            <a:r>
              <a:rPr lang="en-US" altLang="zh-TW" sz="1200" b="1" i="0" kern="1200" dirty="0">
                <a:solidFill>
                  <a:schemeClr val="tx1"/>
                </a:solidFill>
                <a:effectLst/>
                <a:latin typeface="+mn-lt"/>
                <a:ea typeface="+mn-ea"/>
                <a:cs typeface="+mn-cs"/>
              </a:rPr>
              <a:t>R</a:t>
            </a:r>
            <a:r>
              <a:rPr lang="en-US" altLang="zh-TW" sz="1200" b="0" i="0" kern="1200" dirty="0">
                <a:solidFill>
                  <a:schemeClr val="tx1"/>
                </a:solidFill>
                <a:effectLst/>
                <a:latin typeface="+mn-lt"/>
                <a:ea typeface="+mn-ea"/>
                <a:cs typeface="+mn-cs"/>
              </a:rPr>
              <a:t>ecognition)</a:t>
            </a:r>
            <a:r>
              <a:rPr lang="zh-TW" altLang="zh-TW" sz="1200" b="0" i="0" kern="1200" dirty="0">
                <a:solidFill>
                  <a:schemeClr val="tx1"/>
                </a:solidFill>
                <a:effectLst/>
                <a:latin typeface="+mn-lt"/>
                <a:ea typeface="+mn-ea"/>
                <a:cs typeface="+mn-cs"/>
              </a:rPr>
              <a:t>光學字元識別</a:t>
            </a:r>
            <a:r>
              <a:rPr lang="zh-TW" altLang="en-US" sz="1200" b="0" i="0" kern="1200" dirty="0">
                <a:solidFill>
                  <a:schemeClr val="tx1"/>
                </a:solidFill>
                <a:effectLst/>
                <a:latin typeface="+mn-lt"/>
                <a:ea typeface="+mn-ea"/>
                <a:cs typeface="+mn-cs"/>
              </a:rPr>
              <a:t>擷取文字，然後詞法學</a:t>
            </a:r>
            <a:r>
              <a:rPr lang="zh-TW" altLang="en-US" sz="1200" b="0" i="0" kern="1200" dirty="0" smtClean="0">
                <a:solidFill>
                  <a:schemeClr val="tx1"/>
                </a:solidFill>
                <a:effectLst/>
                <a:latin typeface="+mn-lt"/>
                <a:ea typeface="+mn-ea"/>
                <a:cs typeface="+mn-cs"/>
              </a:rPr>
              <a:t>分析</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，如</a:t>
            </a:r>
            <a:r>
              <a:rPr lang="en-US" altLang="zh-TW" sz="1200" b="0" i="0" kern="1200" dirty="0">
                <a:solidFill>
                  <a:schemeClr val="tx1"/>
                </a:solidFill>
                <a:effectLst/>
                <a:latin typeface="+mn-lt"/>
                <a:ea typeface="+mn-ea"/>
                <a:cs typeface="+mn-cs"/>
              </a:rPr>
              <a:t>Dog</a:t>
            </a:r>
            <a:r>
              <a:rPr lang="zh-TW" altLang="en-US" sz="1200" b="0" i="0" kern="1200" dirty="0">
                <a:solidFill>
                  <a:schemeClr val="tx1"/>
                </a:solidFill>
                <a:effectLst/>
                <a:latin typeface="+mn-lt"/>
                <a:ea typeface="+mn-ea"/>
                <a:cs typeface="+mn-cs"/>
              </a:rPr>
              <a:t>跟</a:t>
            </a:r>
            <a:r>
              <a:rPr lang="en-US" altLang="zh-TW" sz="1200" b="0" i="0" kern="1200" dirty="0">
                <a:solidFill>
                  <a:schemeClr val="tx1"/>
                </a:solidFill>
                <a:effectLst/>
                <a:latin typeface="+mn-lt"/>
                <a:ea typeface="+mn-ea"/>
                <a:cs typeface="+mn-cs"/>
              </a:rPr>
              <a:t>Dogs</a:t>
            </a:r>
            <a:r>
              <a:rPr lang="zh-TW" altLang="en-US" sz="1200" b="0" i="0" kern="1200" dirty="0">
                <a:solidFill>
                  <a:schemeClr val="tx1"/>
                </a:solidFill>
                <a:effectLst/>
                <a:latin typeface="+mn-lt"/>
                <a:ea typeface="+mn-ea"/>
                <a:cs typeface="+mn-cs"/>
              </a:rPr>
              <a:t> 是一樣</a:t>
            </a:r>
            <a:r>
              <a:rPr lang="zh-TW" altLang="en-US" sz="1200" b="0" i="0" kern="1200" dirty="0" smtClean="0">
                <a:solidFill>
                  <a:schemeClr val="tx1"/>
                </a:solidFill>
                <a:effectLst/>
                <a:latin typeface="+mn-lt"/>
                <a:ea typeface="+mn-ea"/>
                <a:cs typeface="+mn-cs"/>
              </a:rPr>
              <a:t>的。對於</a:t>
            </a:r>
            <a:r>
              <a:rPr lang="zh-TW" altLang="en-US" sz="1200" b="0" i="0" kern="1200" dirty="0">
                <a:solidFill>
                  <a:schemeClr val="tx1"/>
                </a:solidFill>
                <a:effectLst/>
                <a:latin typeface="+mn-lt"/>
                <a:ea typeface="+mn-ea"/>
                <a:cs typeface="+mn-cs"/>
              </a:rPr>
              <a:t>英語使用者</a:t>
            </a:r>
            <a:endParaRPr lang="zh-TW" altLang="zh-TW" sz="1200" b="0" i="0" kern="1200" dirty="0">
              <a:solidFill>
                <a:schemeClr val="tx1"/>
              </a:solidFill>
              <a:effectLst/>
              <a:latin typeface="+mn-lt"/>
              <a:ea typeface="+mn-ea"/>
              <a:cs typeface="+mn-cs"/>
            </a:endParaRPr>
          </a:p>
          <a:p>
            <a:r>
              <a:rPr lang="zh-TW" altLang="en-US" dirty="0"/>
              <a:t>，再進行句法</a:t>
            </a:r>
            <a:r>
              <a:rPr lang="zh-TW" altLang="en-US" dirty="0" smtClean="0"/>
              <a:t>分析</a:t>
            </a:r>
            <a:r>
              <a:rPr lang="en-US" altLang="zh-TW" dirty="0" smtClean="0"/>
              <a:t>(2)</a:t>
            </a:r>
            <a:r>
              <a:rPr lang="zh-TW" altLang="en-US" dirty="0" smtClean="0"/>
              <a:t>，</a:t>
            </a:r>
            <a:r>
              <a:rPr lang="zh-TW" altLang="en-US" dirty="0"/>
              <a:t>接著做些語意</a:t>
            </a:r>
            <a:r>
              <a:rPr lang="zh-TW" altLang="en-US" dirty="0" smtClean="0"/>
              <a:t>解釋</a:t>
            </a:r>
            <a:r>
              <a:rPr lang="en-US" altLang="zh-TW" dirty="0" smtClean="0"/>
              <a:t>(3)</a:t>
            </a:r>
            <a:r>
              <a:rPr lang="zh-TW" altLang="en-US" dirty="0" smtClean="0"/>
              <a:t>，</a:t>
            </a:r>
            <a:r>
              <a:rPr lang="zh-TW" altLang="en-US" dirty="0"/>
              <a:t>在情境中去做情境的</a:t>
            </a:r>
            <a:r>
              <a:rPr lang="zh-TW" altLang="en-US" dirty="0" smtClean="0"/>
              <a:t>分析</a:t>
            </a:r>
            <a:r>
              <a:rPr lang="en-US" altLang="zh-TW" dirty="0" smtClean="0"/>
              <a:t>(4)</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11</a:t>
            </a:fld>
            <a:endParaRPr lang="zh-TW" altLang="en-US"/>
          </a:p>
        </p:txBody>
      </p:sp>
    </p:spTree>
    <p:extLst>
      <p:ext uri="{BB962C8B-B14F-4D97-AF65-F5344CB8AC3E}">
        <p14:creationId xmlns:p14="http://schemas.microsoft.com/office/powerpoint/2010/main" val="296603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a:solidFill>
                  <a:schemeClr val="tx1"/>
                </a:solidFill>
                <a:effectLst/>
                <a:latin typeface="+mn-lt"/>
                <a:ea typeface="+mn-ea"/>
                <a:cs typeface="+mn-cs"/>
                <a:hlinkClick r:id="rId3" tooltip="艾倫·圖靈"/>
              </a:rPr>
              <a:t>圖靈</a:t>
            </a:r>
            <a:r>
              <a:rPr lang="zh-TW" altLang="en-US" sz="1200" b="0" i="0" kern="1200" dirty="0">
                <a:solidFill>
                  <a:schemeClr val="tx1"/>
                </a:solidFill>
                <a:effectLst/>
                <a:latin typeface="+mn-lt"/>
                <a:ea typeface="+mn-ea"/>
                <a:cs typeface="+mn-cs"/>
              </a:rPr>
              <a:t>於</a:t>
            </a:r>
            <a:r>
              <a:rPr lang="en-US" altLang="zh-TW" sz="1200" b="0" i="0" kern="1200" dirty="0">
                <a:solidFill>
                  <a:schemeClr val="tx1"/>
                </a:solidFill>
                <a:effectLst/>
                <a:latin typeface="+mn-lt"/>
                <a:ea typeface="+mn-ea"/>
                <a:cs typeface="+mn-cs"/>
              </a:rPr>
              <a:t>1950</a:t>
            </a:r>
            <a:r>
              <a:rPr lang="zh-TW" altLang="en-US" sz="1200" b="0" i="0" kern="1200" dirty="0">
                <a:solidFill>
                  <a:schemeClr val="tx1"/>
                </a:solidFill>
                <a:effectLst/>
                <a:latin typeface="+mn-lt"/>
                <a:ea typeface="+mn-ea"/>
                <a:cs typeface="+mn-cs"/>
              </a:rPr>
              <a:t>年提出的一個關於判斷</a:t>
            </a:r>
            <a:r>
              <a:rPr lang="zh-TW" altLang="en-US" sz="1200" b="0" i="0" u="none" strike="noStrike" kern="1200" dirty="0">
                <a:solidFill>
                  <a:schemeClr val="tx1"/>
                </a:solidFill>
                <a:effectLst/>
                <a:latin typeface="+mn-lt"/>
                <a:ea typeface="+mn-ea"/>
                <a:cs typeface="+mn-cs"/>
                <a:hlinkClick r:id="rId4" tooltip="機器"/>
              </a:rPr>
              <a:t>機器</a:t>
            </a:r>
            <a:r>
              <a:rPr lang="zh-TW" altLang="en-US" sz="1200" b="0" i="0" kern="1200" dirty="0">
                <a:solidFill>
                  <a:schemeClr val="tx1"/>
                </a:solidFill>
                <a:effectLst/>
                <a:latin typeface="+mn-lt"/>
                <a:ea typeface="+mn-ea"/>
                <a:cs typeface="+mn-cs"/>
              </a:rPr>
              <a:t>是否能夠思考的著名</a:t>
            </a:r>
            <a:r>
              <a:rPr lang="zh-TW" altLang="en-US" sz="1200" b="0" i="0" u="none" strike="noStrike" kern="1200" dirty="0">
                <a:solidFill>
                  <a:schemeClr val="tx1"/>
                </a:solidFill>
                <a:effectLst/>
                <a:latin typeface="+mn-lt"/>
                <a:ea typeface="+mn-ea"/>
                <a:cs typeface="+mn-cs"/>
                <a:hlinkClick r:id="rId5" tooltip="試驗"/>
              </a:rPr>
              <a:t>試驗</a:t>
            </a:r>
            <a:r>
              <a:rPr lang="zh-TW" altLang="en-US" sz="1200" b="0" i="0" kern="1200" dirty="0">
                <a:solidFill>
                  <a:schemeClr val="tx1"/>
                </a:solidFill>
                <a:effectLst/>
                <a:latin typeface="+mn-lt"/>
                <a:ea typeface="+mn-ea"/>
                <a:cs typeface="+mn-cs"/>
              </a:rPr>
              <a:t>，測試某機器是否能表現出與人等價或無法區分的智能。測試的談話僅限於使用唯一的文本管道，例如計算機</a:t>
            </a:r>
            <a:r>
              <a:rPr lang="zh-TW" altLang="en-US" sz="1200" b="0" i="0" u="none" strike="noStrike" kern="1200" dirty="0">
                <a:solidFill>
                  <a:schemeClr val="tx1"/>
                </a:solidFill>
                <a:effectLst/>
                <a:latin typeface="+mn-lt"/>
                <a:ea typeface="+mn-ea"/>
                <a:cs typeface="+mn-cs"/>
                <a:hlinkClick r:id="rId6" tooltip="鍵盤"/>
              </a:rPr>
              <a:t>鍵盤</a:t>
            </a:r>
            <a:r>
              <a:rPr lang="zh-TW" altLang="en-US" sz="1200" b="0" i="0" kern="1200" dirty="0">
                <a:solidFill>
                  <a:schemeClr val="tx1"/>
                </a:solidFill>
                <a:effectLst/>
                <a:latin typeface="+mn-lt"/>
                <a:ea typeface="+mn-ea"/>
                <a:cs typeface="+mn-cs"/>
              </a:rPr>
              <a:t>和</a:t>
            </a:r>
            <a:r>
              <a:rPr lang="zh-TW" altLang="en-US" sz="1200" b="0" i="0" u="none" strike="noStrike" kern="1200" dirty="0">
                <a:solidFill>
                  <a:schemeClr val="tx1"/>
                </a:solidFill>
                <a:effectLst/>
                <a:latin typeface="+mn-lt"/>
                <a:ea typeface="+mn-ea"/>
                <a:cs typeface="+mn-cs"/>
                <a:hlinkClick r:id="rId7" tooltip="螢幕"/>
              </a:rPr>
              <a:t>螢幕</a:t>
            </a:r>
            <a:r>
              <a:rPr lang="zh-TW" altLang="en-US" sz="1200" b="0" i="0" kern="1200" dirty="0">
                <a:solidFill>
                  <a:schemeClr val="tx1"/>
                </a:solidFill>
                <a:effectLst/>
                <a:latin typeface="+mn-lt"/>
                <a:ea typeface="+mn-ea"/>
                <a:cs typeface="+mn-cs"/>
              </a:rPr>
              <a:t>，這樣的結果是不依賴於計算機把單詞轉換為音頻的能力。</a:t>
            </a:r>
            <a:r>
              <a:rPr lang="en-US" altLang="zh-TW" sz="1200" b="0" i="0" u="none" strike="noStrike" kern="1200" baseline="30000" dirty="0">
                <a:solidFill>
                  <a:schemeClr val="tx1"/>
                </a:solidFill>
                <a:effectLst/>
                <a:latin typeface="+mn-lt"/>
                <a:ea typeface="+mn-ea"/>
                <a:cs typeface="+mn-cs"/>
                <a:hlinkClick r:id="rId8"/>
              </a:rPr>
              <a:t>[1]</a:t>
            </a:r>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18</a:t>
            </a:fld>
            <a:endParaRPr lang="zh-TW" altLang="en-US"/>
          </a:p>
        </p:txBody>
      </p:sp>
    </p:spTree>
    <p:extLst>
      <p:ext uri="{BB962C8B-B14F-4D97-AF65-F5344CB8AC3E}">
        <p14:creationId xmlns:p14="http://schemas.microsoft.com/office/powerpoint/2010/main" val="402326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語法的具體表現。因此，在語言學習中，學童若是學會了各種句型，也就學會了隱含在句型中的語法規則。</a:t>
            </a: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20</a:t>
            </a:fld>
            <a:endParaRPr lang="zh-TW" altLang="en-US"/>
          </a:p>
        </p:txBody>
      </p:sp>
    </p:spTree>
    <p:extLst>
      <p:ext uri="{BB962C8B-B14F-4D97-AF65-F5344CB8AC3E}">
        <p14:creationId xmlns:p14="http://schemas.microsoft.com/office/powerpoint/2010/main" val="423781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語法的具體表現。因此，在語言學習中，學童若是學會了各種句型，也就學會了隱含在句型中的語法規則。</a:t>
            </a: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21</a:t>
            </a:fld>
            <a:endParaRPr lang="zh-TW" altLang="en-US"/>
          </a:p>
        </p:txBody>
      </p:sp>
    </p:spTree>
    <p:extLst>
      <p:ext uri="{BB962C8B-B14F-4D97-AF65-F5344CB8AC3E}">
        <p14:creationId xmlns:p14="http://schemas.microsoft.com/office/powerpoint/2010/main" val="65140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語法的具體表現。因此，在語言學習中，學童若是學會了各種句型，也就學會了隱含在句型中的語法規則。</a:t>
            </a: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22</a:t>
            </a:fld>
            <a:endParaRPr lang="zh-TW" altLang="en-US"/>
          </a:p>
        </p:txBody>
      </p:sp>
    </p:spTree>
    <p:extLst>
      <p:ext uri="{BB962C8B-B14F-4D97-AF65-F5344CB8AC3E}">
        <p14:creationId xmlns:p14="http://schemas.microsoft.com/office/powerpoint/2010/main" val="213749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語法的具體表現。因此，在語言學習中，學童若是學會了各種句型，也就學會了隱含在句型中的語法規則。</a:t>
            </a:r>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24</a:t>
            </a:fld>
            <a:endParaRPr lang="zh-TW" altLang="en-US"/>
          </a:p>
        </p:txBody>
      </p:sp>
    </p:spTree>
    <p:extLst>
      <p:ext uri="{BB962C8B-B14F-4D97-AF65-F5344CB8AC3E}">
        <p14:creationId xmlns:p14="http://schemas.microsoft.com/office/powerpoint/2010/main" val="402434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whole-matching-plane-based</a:t>
            </a:r>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26</a:t>
            </a:fld>
            <a:endParaRPr lang="zh-TW" altLang="en-US"/>
          </a:p>
        </p:txBody>
      </p:sp>
    </p:spTree>
    <p:extLst>
      <p:ext uri="{BB962C8B-B14F-4D97-AF65-F5344CB8AC3E}">
        <p14:creationId xmlns:p14="http://schemas.microsoft.com/office/powerpoint/2010/main" val="267168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903B8E5-71D4-4C37-9E22-A6332528D0DA}" type="slidenum">
              <a:rPr lang="zh-TW" altLang="en-US" smtClean="0"/>
              <a:pPr>
                <a:defRPr/>
              </a:pPr>
              <a:t>29</a:t>
            </a:fld>
            <a:endParaRPr lang="zh-TW" altLang="en-US"/>
          </a:p>
        </p:txBody>
      </p:sp>
    </p:spTree>
    <p:extLst>
      <p:ext uri="{BB962C8B-B14F-4D97-AF65-F5344CB8AC3E}">
        <p14:creationId xmlns:p14="http://schemas.microsoft.com/office/powerpoint/2010/main" val="1179121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8"/>
          <p:cNvPicPr>
            <a:picLocks noChangeAspect="1" noChangeArrowheads="1"/>
          </p:cNvPicPr>
          <p:nvPr/>
        </p:nvPicPr>
        <p:blipFill>
          <a:blip r:embed="rId2" cstate="print"/>
          <a:srcRect/>
          <a:stretch>
            <a:fillRect/>
          </a:stretch>
        </p:blipFill>
        <p:spPr bwMode="auto">
          <a:xfrm>
            <a:off x="0" y="4213225"/>
            <a:ext cx="9144000" cy="434975"/>
          </a:xfrm>
          <a:prstGeom prst="rect">
            <a:avLst/>
          </a:prstGeom>
          <a:noFill/>
          <a:ln w="9525">
            <a:noFill/>
            <a:miter lim="800000"/>
            <a:headEnd/>
            <a:tailEnd/>
          </a:ln>
        </p:spPr>
      </p:pic>
      <p:pic>
        <p:nvPicPr>
          <p:cNvPr id="5" name="Picture 3" descr="7"/>
          <p:cNvPicPr>
            <a:picLocks noChangeAspect="1" noChangeArrowheads="1"/>
          </p:cNvPicPr>
          <p:nvPr/>
        </p:nvPicPr>
        <p:blipFill>
          <a:blip r:embed="rId3" cstate="print"/>
          <a:srcRect/>
          <a:stretch>
            <a:fillRect/>
          </a:stretch>
        </p:blipFill>
        <p:spPr bwMode="auto">
          <a:xfrm>
            <a:off x="0" y="1828800"/>
            <a:ext cx="9144000" cy="2557463"/>
          </a:xfrm>
          <a:prstGeom prst="rect">
            <a:avLst/>
          </a:prstGeom>
          <a:noFill/>
          <a:ln w="9525">
            <a:noFill/>
            <a:miter lim="800000"/>
            <a:headEnd/>
            <a:tailEnd/>
          </a:ln>
        </p:spPr>
      </p:pic>
      <p:pic>
        <p:nvPicPr>
          <p:cNvPr id="6" name="Picture 7" descr="9"/>
          <p:cNvPicPr>
            <a:picLocks noChangeAspect="1" noChangeArrowheads="1"/>
          </p:cNvPicPr>
          <p:nvPr/>
        </p:nvPicPr>
        <p:blipFill>
          <a:blip r:embed="rId4" cstate="print"/>
          <a:srcRect/>
          <a:stretch>
            <a:fillRect/>
          </a:stretch>
        </p:blipFill>
        <p:spPr bwMode="auto">
          <a:xfrm>
            <a:off x="0" y="1524000"/>
            <a:ext cx="9144000" cy="806450"/>
          </a:xfrm>
          <a:prstGeom prst="rect">
            <a:avLst/>
          </a:prstGeom>
          <a:noFill/>
          <a:ln w="9525">
            <a:noFill/>
            <a:miter lim="800000"/>
            <a:headEnd/>
            <a:tailEnd/>
          </a:ln>
        </p:spPr>
      </p:pic>
      <p:sp>
        <p:nvSpPr>
          <p:cNvPr id="114692" name="Rectangle 4"/>
          <p:cNvSpPr>
            <a:spLocks noGrp="1" noChangeArrowheads="1"/>
          </p:cNvSpPr>
          <p:nvPr>
            <p:ph type="subTitle" idx="1"/>
          </p:nvPr>
        </p:nvSpPr>
        <p:spPr>
          <a:xfrm>
            <a:off x="1371600" y="4724400"/>
            <a:ext cx="6400800" cy="1676400"/>
          </a:xfrm>
        </p:spPr>
        <p:txBody>
          <a:bodyPr/>
          <a:lstStyle>
            <a:lvl1pPr marL="0" indent="0" algn="ctr">
              <a:buFontTx/>
              <a:buNone/>
              <a:defRPr/>
            </a:lvl1pPr>
          </a:lstStyle>
          <a:p>
            <a:r>
              <a:rPr lang="zh-TW" altLang="en-US"/>
              <a:t>按一下以編輯母片副標題樣式</a:t>
            </a:r>
          </a:p>
        </p:txBody>
      </p:sp>
      <p:sp>
        <p:nvSpPr>
          <p:cNvPr id="114696" name="Rectangle 8"/>
          <p:cNvSpPr>
            <a:spLocks noGrp="1" noChangeArrowheads="1"/>
          </p:cNvSpPr>
          <p:nvPr>
            <p:ph type="ctrTitle"/>
          </p:nvPr>
        </p:nvSpPr>
        <p:spPr>
          <a:xfrm>
            <a:off x="2590800" y="2209800"/>
            <a:ext cx="6400800" cy="1981200"/>
          </a:xfrm>
        </p:spPr>
        <p:txBody>
          <a:bodyPr/>
          <a:lstStyle>
            <a:lvl1pPr algn="ctr">
              <a:defRPr/>
            </a:lvl1pPr>
          </a:lstStyle>
          <a:p>
            <a:r>
              <a:rPr lang="zh-TW" altLang="en-US"/>
              <a:t>按一下以編輯母片標題樣式</a:t>
            </a:r>
          </a:p>
        </p:txBody>
      </p:sp>
      <p:sp>
        <p:nvSpPr>
          <p:cNvPr id="7" name="Rectangle 5"/>
          <p:cNvSpPr>
            <a:spLocks noGrp="1" noChangeArrowheads="1"/>
          </p:cNvSpPr>
          <p:nvPr>
            <p:ph type="dt" sz="half" idx="10"/>
          </p:nvPr>
        </p:nvSpPr>
        <p:spPr>
          <a:xfrm>
            <a:off x="0" y="6400800"/>
            <a:ext cx="1905000" cy="457200"/>
          </a:xfrm>
        </p:spPr>
        <p:txBody>
          <a:bodyPr/>
          <a:lstStyle>
            <a:lvl1pPr>
              <a:defRPr/>
            </a:lvl1pPr>
          </a:lstStyle>
          <a:p>
            <a:pPr>
              <a:defRPr/>
            </a:pPr>
            <a:endParaRPr lang="en-US" altLang="zh-TW"/>
          </a:p>
        </p:txBody>
      </p:sp>
      <p:sp>
        <p:nvSpPr>
          <p:cNvPr id="8" name="Rectangle 6"/>
          <p:cNvSpPr>
            <a:spLocks noGrp="1" noChangeArrowheads="1"/>
          </p:cNvSpPr>
          <p:nvPr>
            <p:ph type="ftr" sz="quarter" idx="11"/>
          </p:nvPr>
        </p:nvSpPr>
        <p:spPr>
          <a:xfrm>
            <a:off x="3124200" y="6400800"/>
            <a:ext cx="2895600" cy="457200"/>
          </a:xfrm>
        </p:spPr>
        <p:txBody>
          <a:bodyPr/>
          <a:lstStyle>
            <a:lvl1pPr>
              <a:defRPr/>
            </a:lvl1pPr>
          </a:lstStyle>
          <a:p>
            <a:pPr>
              <a:defRPr/>
            </a:pPr>
            <a:endParaRPr lang="en-US" altLang="zh-TW"/>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DA136448-0D8A-41D7-9C0E-F54C4B199A55}" type="slidenum">
              <a:rPr lang="en-US" altLang="zh-TW"/>
              <a:pPr>
                <a:defRPr/>
              </a:pPr>
              <a:t>‹#›</a:t>
            </a:fld>
            <a:endParaRPr lang="en-US" altLang="zh-TW"/>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27850" y="0"/>
            <a:ext cx="2181225" cy="6553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0"/>
            <a:ext cx="6394450" cy="6553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086B08D5-6269-4367-A277-998C42D9C384}" type="slidenum">
              <a:rPr lang="en-US" altLang="zh-TW"/>
              <a:pPr>
                <a:defRPr/>
              </a:pPr>
              <a:t>‹#›</a:t>
            </a:fld>
            <a:endParaRPr lang="en-US" altLang="zh-TW"/>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1520" y="0"/>
            <a:ext cx="8857555" cy="980728"/>
          </a:xfrm>
        </p:spPr>
        <p:txBody>
          <a:bodyPr/>
          <a:lstStyle>
            <a:lvl1pPr algn="ctr">
              <a:defRPr baseline="0">
                <a:latin typeface="Times New Roman" pitchFamily="18" charset="0"/>
                <a:ea typeface="標楷體" pitchFamily="65" charset="-120"/>
              </a:defRPr>
            </a:lvl1p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E0B1BF4D-11ED-4BCF-A8CD-E1CDFF94AF2B}" type="slidenum">
              <a:rPr lang="en-US" altLang="zh-TW"/>
              <a:pPr>
                <a:defRPr/>
              </a:pPr>
              <a:t>‹#›</a:t>
            </a:fld>
            <a:endParaRPr lang="en-US" altLang="zh-TW"/>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072F484F-1862-43AE-B315-EA27D884E00B}" type="slidenum">
              <a:rPr lang="en-US" altLang="zh-TW"/>
              <a:pPr>
                <a:defRPr/>
              </a:pPr>
              <a:t>‹#›</a:t>
            </a:fld>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81000" y="15240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762500" y="15240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276D73E0-6A3D-48B2-900B-B014E9CDA618}" type="slidenum">
              <a:rPr lang="en-US" altLang="zh-TW"/>
              <a:pPr>
                <a:defRPr/>
              </a:pPr>
              <a:t>‹#›</a:t>
            </a:fld>
            <a:endParaRPr lang="en-US" altLang="zh-TW"/>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13C91CE1-FEF3-4BAC-B954-1B6CBD0760F1}" type="slidenum">
              <a:rPr lang="en-US" altLang="zh-TW"/>
              <a:pPr>
                <a:defRPr/>
              </a:pPr>
              <a:t>‹#›</a:t>
            </a:fld>
            <a:endParaRPr lang="en-US" altLang="zh-TW"/>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B6BD0A70-F3A6-4283-B2F8-3E583B30AAB4}" type="slidenum">
              <a:rPr lang="en-US" altLang="zh-TW"/>
              <a:pPr>
                <a:defRPr/>
              </a:pPr>
              <a:t>‹#›</a:t>
            </a:fld>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498215F0-FD3B-4A1C-A80F-0E1A201EF3DD}" type="slidenum">
              <a:rPr lang="en-US" altLang="zh-TW"/>
              <a:pPr>
                <a:defRPr/>
              </a:pPr>
              <a:t>‹#›</a:t>
            </a:fld>
            <a:endParaRPr lang="en-US" altLang="zh-TW"/>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D95C08A-A1EE-46C8-B1E4-A103DFA82709}" type="slidenum">
              <a:rPr lang="en-US" altLang="zh-TW"/>
              <a:pPr>
                <a:defRPr/>
              </a:pPr>
              <a:t>‹#›</a:t>
            </a:fld>
            <a:endParaRPr lang="en-US" altLang="zh-TW"/>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22983BDC-0ACC-4081-91FB-DEE00732BC80}" type="slidenum">
              <a:rPr lang="en-US" altLang="zh-TW"/>
              <a:pPr>
                <a:defRPr/>
              </a:pPr>
              <a:t>‹#›</a:t>
            </a:fld>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6"/>
          <p:cNvPicPr>
            <a:picLocks noChangeAspect="1" noChangeArrowheads="1"/>
          </p:cNvPicPr>
          <p:nvPr/>
        </p:nvPicPr>
        <p:blipFill>
          <a:blip r:embed="rId13" cstate="print"/>
          <a:srcRect/>
          <a:stretch>
            <a:fillRect/>
          </a:stretch>
        </p:blipFill>
        <p:spPr bwMode="auto">
          <a:xfrm>
            <a:off x="0" y="-26988"/>
            <a:ext cx="9144000" cy="1522413"/>
          </a:xfrm>
          <a:prstGeom prst="rect">
            <a:avLst/>
          </a:prstGeom>
          <a:noFill/>
          <a:ln w="9525">
            <a:noFill/>
            <a:miter lim="800000"/>
            <a:headEnd/>
            <a:tailEnd/>
          </a:ln>
        </p:spPr>
      </p:pic>
      <p:pic>
        <p:nvPicPr>
          <p:cNvPr id="1027" name="Picture 3" descr="ncku5"/>
          <p:cNvPicPr>
            <a:picLocks noChangeAspect="1" noChangeArrowheads="1"/>
          </p:cNvPicPr>
          <p:nvPr/>
        </p:nvPicPr>
        <p:blipFill>
          <a:blip r:embed="rId14" cstate="print"/>
          <a:srcRect/>
          <a:stretch>
            <a:fillRect/>
          </a:stretch>
        </p:blipFill>
        <p:spPr bwMode="auto">
          <a:xfrm>
            <a:off x="2809875" y="3886200"/>
            <a:ext cx="6334125" cy="2943225"/>
          </a:xfrm>
          <a:prstGeom prst="rect">
            <a:avLst/>
          </a:prstGeom>
          <a:noFill/>
          <a:ln w="9525">
            <a:noFill/>
            <a:miter lim="800000"/>
            <a:headEnd/>
            <a:tailEnd/>
          </a:ln>
        </p:spPr>
      </p:pic>
      <p:sp>
        <p:nvSpPr>
          <p:cNvPr id="1028" name="Rectangle 4"/>
          <p:cNvSpPr>
            <a:spLocks noGrp="1" noChangeArrowheads="1"/>
          </p:cNvSpPr>
          <p:nvPr>
            <p:ph type="title"/>
          </p:nvPr>
        </p:nvSpPr>
        <p:spPr bwMode="auto">
          <a:xfrm>
            <a:off x="107950" y="0"/>
            <a:ext cx="9001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5"/>
          <p:cNvSpPr>
            <a:spLocks noGrp="1" noChangeArrowheads="1"/>
          </p:cNvSpPr>
          <p:nvPr>
            <p:ph type="body" idx="1"/>
          </p:nvPr>
        </p:nvSpPr>
        <p:spPr bwMode="auto">
          <a:xfrm>
            <a:off x="381000" y="15240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13670" name="Rectangle 6"/>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1">
                <a:latin typeface="+mn-lt"/>
                <a:ea typeface="+mn-ea"/>
              </a:defRPr>
            </a:lvl1pPr>
          </a:lstStyle>
          <a:p>
            <a:pPr>
              <a:defRPr/>
            </a:pPr>
            <a:endParaRPr lang="en-US" altLang="zh-TW"/>
          </a:p>
        </p:txBody>
      </p:sp>
      <p:sp>
        <p:nvSpPr>
          <p:cNvPr id="113671" name="Rectangle 7"/>
          <p:cNvSpPr>
            <a:spLocks noGrp="1" noChangeArrowheads="1"/>
          </p:cNvSpPr>
          <p:nvPr>
            <p:ph type="ftr" sz="quarter" idx="3"/>
          </p:nvPr>
        </p:nvSpPr>
        <p:spPr bwMode="auto">
          <a:xfrm>
            <a:off x="32004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mn-ea"/>
              </a:defRPr>
            </a:lvl1pPr>
          </a:lstStyle>
          <a:p>
            <a:pPr>
              <a:defRPr/>
            </a:pPr>
            <a:endParaRPr lang="en-US" altLang="zh-TW"/>
          </a:p>
        </p:txBody>
      </p:sp>
      <p:sp>
        <p:nvSpPr>
          <p:cNvPr id="113672" name="Rectangle 8"/>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fld id="{1045AF5C-431C-4B5D-A7C9-BB5B3E576E9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56" r:id="rId1"/>
    <p:sldLayoutId id="2147483755" r:id="rId2"/>
    <p:sldLayoutId id="2147483754" r:id="rId3"/>
    <p:sldLayoutId id="2147483753" r:id="rId4"/>
    <p:sldLayoutId id="2147483752" r:id="rId5"/>
    <p:sldLayoutId id="2147483751" r:id="rId6"/>
    <p:sldLayoutId id="2147483750" r:id="rId7"/>
    <p:sldLayoutId id="2147483749" r:id="rId8"/>
    <p:sldLayoutId id="2147483748" r:id="rId9"/>
    <p:sldLayoutId id="2147483747" r:id="rId10"/>
    <p:sldLayoutId id="2147483746" r:id="rId11"/>
  </p:sldLayoutIdLst>
  <p:transition/>
  <p:hf hdr="0" ftr="0" dt="0"/>
  <p:txStyles>
    <p:titleStyle>
      <a:lvl1pPr algn="l" rtl="0" eaLnBrk="0" fontAlgn="base" hangingPunct="0">
        <a:spcBef>
          <a:spcPct val="0"/>
        </a:spcBef>
        <a:spcAft>
          <a:spcPct val="0"/>
        </a:spcAft>
        <a:defRPr kumimoji="1" sz="3600">
          <a:solidFill>
            <a:srgbClr val="DDDDDD"/>
          </a:solidFill>
          <a:latin typeface="+mj-lt"/>
          <a:ea typeface="+mj-ea"/>
          <a:cs typeface="+mj-cs"/>
        </a:defRPr>
      </a:lvl1pPr>
      <a:lvl2pPr algn="l" rtl="0" eaLnBrk="0" fontAlgn="base" hangingPunct="0">
        <a:spcBef>
          <a:spcPct val="0"/>
        </a:spcBef>
        <a:spcAft>
          <a:spcPct val="0"/>
        </a:spcAft>
        <a:defRPr kumimoji="1" sz="3600">
          <a:solidFill>
            <a:srgbClr val="DDDDDD"/>
          </a:solidFill>
          <a:latin typeface="Comic Sans MS" pitchFamily="66" charset="0"/>
          <a:ea typeface="標楷體" pitchFamily="65" charset="-120"/>
        </a:defRPr>
      </a:lvl2pPr>
      <a:lvl3pPr algn="l" rtl="0" eaLnBrk="0" fontAlgn="base" hangingPunct="0">
        <a:spcBef>
          <a:spcPct val="0"/>
        </a:spcBef>
        <a:spcAft>
          <a:spcPct val="0"/>
        </a:spcAft>
        <a:defRPr kumimoji="1" sz="3600">
          <a:solidFill>
            <a:srgbClr val="DDDDDD"/>
          </a:solidFill>
          <a:latin typeface="Comic Sans MS" pitchFamily="66" charset="0"/>
          <a:ea typeface="標楷體" pitchFamily="65" charset="-120"/>
        </a:defRPr>
      </a:lvl3pPr>
      <a:lvl4pPr algn="l" rtl="0" eaLnBrk="0" fontAlgn="base" hangingPunct="0">
        <a:spcBef>
          <a:spcPct val="0"/>
        </a:spcBef>
        <a:spcAft>
          <a:spcPct val="0"/>
        </a:spcAft>
        <a:defRPr kumimoji="1" sz="3600">
          <a:solidFill>
            <a:srgbClr val="DDDDDD"/>
          </a:solidFill>
          <a:latin typeface="Comic Sans MS" pitchFamily="66" charset="0"/>
          <a:ea typeface="標楷體" pitchFamily="65" charset="-120"/>
        </a:defRPr>
      </a:lvl4pPr>
      <a:lvl5pPr algn="l" rtl="0" eaLnBrk="0" fontAlgn="base" hangingPunct="0">
        <a:spcBef>
          <a:spcPct val="0"/>
        </a:spcBef>
        <a:spcAft>
          <a:spcPct val="0"/>
        </a:spcAft>
        <a:defRPr kumimoji="1" sz="3600">
          <a:solidFill>
            <a:srgbClr val="DDDDDD"/>
          </a:solidFill>
          <a:latin typeface="Comic Sans MS" pitchFamily="66" charset="0"/>
          <a:ea typeface="標楷體" pitchFamily="65" charset="-120"/>
        </a:defRPr>
      </a:lvl5pPr>
      <a:lvl6pPr marL="457200" algn="l" rtl="0" fontAlgn="base">
        <a:spcBef>
          <a:spcPct val="0"/>
        </a:spcBef>
        <a:spcAft>
          <a:spcPct val="0"/>
        </a:spcAft>
        <a:defRPr kumimoji="1" sz="3600">
          <a:solidFill>
            <a:srgbClr val="DDDDDD"/>
          </a:solidFill>
          <a:latin typeface="Comic Sans MS" pitchFamily="66" charset="0"/>
          <a:ea typeface="標楷體" pitchFamily="65" charset="-120"/>
        </a:defRPr>
      </a:lvl6pPr>
      <a:lvl7pPr marL="914400" algn="l" rtl="0" fontAlgn="base">
        <a:spcBef>
          <a:spcPct val="0"/>
        </a:spcBef>
        <a:spcAft>
          <a:spcPct val="0"/>
        </a:spcAft>
        <a:defRPr kumimoji="1" sz="3600">
          <a:solidFill>
            <a:srgbClr val="DDDDDD"/>
          </a:solidFill>
          <a:latin typeface="Comic Sans MS" pitchFamily="66" charset="0"/>
          <a:ea typeface="標楷體" pitchFamily="65" charset="-120"/>
        </a:defRPr>
      </a:lvl7pPr>
      <a:lvl8pPr marL="1371600" algn="l" rtl="0" fontAlgn="base">
        <a:spcBef>
          <a:spcPct val="0"/>
        </a:spcBef>
        <a:spcAft>
          <a:spcPct val="0"/>
        </a:spcAft>
        <a:defRPr kumimoji="1" sz="3600">
          <a:solidFill>
            <a:srgbClr val="DDDDDD"/>
          </a:solidFill>
          <a:latin typeface="Comic Sans MS" pitchFamily="66" charset="0"/>
          <a:ea typeface="標楷體" pitchFamily="65" charset="-120"/>
        </a:defRPr>
      </a:lvl8pPr>
      <a:lvl9pPr marL="1828800" algn="l" rtl="0" fontAlgn="base">
        <a:spcBef>
          <a:spcPct val="0"/>
        </a:spcBef>
        <a:spcAft>
          <a:spcPct val="0"/>
        </a:spcAft>
        <a:defRPr kumimoji="1" sz="3600">
          <a:solidFill>
            <a:srgbClr val="DDDDDD"/>
          </a:solidFill>
          <a:latin typeface="Comic Sans MS" pitchFamily="66" charset="0"/>
          <a:ea typeface="標楷體" pitchFamily="65" charset="-120"/>
        </a:defRPr>
      </a:lvl9pPr>
    </p:titleStyle>
    <p:bodyStyle>
      <a:lvl1pPr marL="342900" indent="-342900" algn="l" rtl="0" eaLnBrk="0" fontAlgn="base" hangingPunct="0">
        <a:spcBef>
          <a:spcPct val="20000"/>
        </a:spcBef>
        <a:spcAft>
          <a:spcPct val="0"/>
        </a:spcAft>
        <a:buBlip>
          <a:blip r:embed="rId15"/>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7"/>
        </a:buBlip>
        <a:defRPr kumimoji="1" sz="2000">
          <a:solidFill>
            <a:schemeClr val="tx1"/>
          </a:solidFill>
          <a:latin typeface="+mn-lt"/>
          <a:ea typeface="+mn-ea"/>
        </a:defRPr>
      </a:lvl3pPr>
      <a:lvl4pPr marL="1600200" indent="-228600" algn="l" rtl="0" eaLnBrk="0" fontAlgn="base" hangingPunct="0">
        <a:spcBef>
          <a:spcPct val="20000"/>
        </a:spcBef>
        <a:spcAft>
          <a:spcPct val="0"/>
        </a:spcAft>
        <a:buBlip>
          <a:blip r:embed="rId18"/>
        </a:buBlip>
        <a:defRPr kumimoji="1" sz="2000">
          <a:solidFill>
            <a:schemeClr val="tx1"/>
          </a:solidFill>
          <a:latin typeface="+mn-lt"/>
          <a:ea typeface="+mn-ea"/>
        </a:defRPr>
      </a:lvl4pPr>
      <a:lvl5pPr marL="2057400" indent="-228600" algn="l" rtl="0" eaLnBrk="0" fontAlgn="base" hangingPunct="0">
        <a:spcBef>
          <a:spcPct val="20000"/>
        </a:spcBef>
        <a:spcAft>
          <a:spcPct val="0"/>
        </a:spcAft>
        <a:buBlip>
          <a:blip r:embed="rId19"/>
        </a:buBlip>
        <a:defRPr kumimoji="1" sz="2000">
          <a:solidFill>
            <a:schemeClr val="tx1"/>
          </a:solidFill>
          <a:latin typeface="+mn-lt"/>
          <a:ea typeface="+mn-ea"/>
        </a:defRPr>
      </a:lvl5pPr>
      <a:lvl6pPr marL="2514600" indent="-228600" algn="l" rtl="0" fontAlgn="base">
        <a:spcBef>
          <a:spcPct val="20000"/>
        </a:spcBef>
        <a:spcAft>
          <a:spcPct val="0"/>
        </a:spcAft>
        <a:buBlip>
          <a:blip r:embed="rId19"/>
        </a:buBlip>
        <a:defRPr kumimoji="1">
          <a:solidFill>
            <a:schemeClr val="tx1"/>
          </a:solidFill>
          <a:latin typeface="+mn-lt"/>
          <a:ea typeface="+mn-ea"/>
        </a:defRPr>
      </a:lvl6pPr>
      <a:lvl7pPr marL="2971800" indent="-228600" algn="l" rtl="0" fontAlgn="base">
        <a:spcBef>
          <a:spcPct val="20000"/>
        </a:spcBef>
        <a:spcAft>
          <a:spcPct val="0"/>
        </a:spcAft>
        <a:buBlip>
          <a:blip r:embed="rId19"/>
        </a:buBlip>
        <a:defRPr kumimoji="1">
          <a:solidFill>
            <a:schemeClr val="tx1"/>
          </a:solidFill>
          <a:latin typeface="+mn-lt"/>
          <a:ea typeface="+mn-ea"/>
        </a:defRPr>
      </a:lvl7pPr>
      <a:lvl8pPr marL="3429000" indent="-228600" algn="l" rtl="0" fontAlgn="base">
        <a:spcBef>
          <a:spcPct val="20000"/>
        </a:spcBef>
        <a:spcAft>
          <a:spcPct val="0"/>
        </a:spcAft>
        <a:buBlip>
          <a:blip r:embed="rId19"/>
        </a:buBlip>
        <a:defRPr kumimoji="1">
          <a:solidFill>
            <a:schemeClr val="tx1"/>
          </a:solidFill>
          <a:latin typeface="+mn-lt"/>
          <a:ea typeface="+mn-ea"/>
        </a:defRPr>
      </a:lvl8pPr>
      <a:lvl9pPr marL="3886200" indent="-228600" algn="l" rtl="0" fontAlgn="base">
        <a:spcBef>
          <a:spcPct val="20000"/>
        </a:spcBef>
        <a:spcAft>
          <a:spcPct val="0"/>
        </a:spcAft>
        <a:buBlip>
          <a:blip r:embed="rId19"/>
        </a:buBlip>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ymUFadN_MO4" TargetMode="External"/><Relationship Id="rId2" Type="http://schemas.openxmlformats.org/officeDocument/2006/relationships/hyperlink" Target="https://www.youtube.com/watch?v=DtuffDjxHh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1.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image" Target="../media/image29.wmf"/><Relationship Id="rId12"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36.png"/><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5.png"/><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0.wmf"/><Relationship Id="rId1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1.wmf"/><Relationship Id="rId5" Type="http://schemas.openxmlformats.org/officeDocument/2006/relationships/oleObject" Target="../embeddings/oleObject1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5.wmf"/><Relationship Id="rId5" Type="http://schemas.openxmlformats.org/officeDocument/2006/relationships/oleObject" Target="../embeddings/oleObject15.bin"/><Relationship Id="rId4" Type="http://schemas.openxmlformats.org/officeDocument/2006/relationships/image" Target="../media/image44.wmf"/></Relationships>
</file>

<file path=ppt/slides/_rels/slide38.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5" Type="http://schemas.openxmlformats.org/officeDocument/2006/relationships/oleObject" Target="../embeddings/oleObject1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lnSpc>
                <a:spcPct val="93000"/>
              </a:lnSpc>
              <a:buClr>
                <a:srgbClr val="000000"/>
              </a:buClr>
              <a:buSzPct val="100000"/>
              <a:defRPr/>
            </a:pPr>
            <a:r>
              <a:rPr lang="zh-TW" altLang="en-US" sz="4000" dirty="0">
                <a:ea typeface="標楷體" panose="03000509000000000000" pitchFamily="65" charset="-120"/>
                <a:cs typeface="Times New Roman" panose="02020603050405020304" pitchFamily="18" charset="0"/>
              </a:rPr>
              <a:t>對話系統與自由對話</a:t>
            </a:r>
            <a:endParaRPr lang="en-US" altLang="zh-TW" sz="4000" dirty="0">
              <a:ea typeface="標楷體" panose="03000509000000000000" pitchFamily="65" charset="-120"/>
              <a:cs typeface="Times New Roman" panose="02020603050405020304" pitchFamily="18" charset="0"/>
            </a:endParaRPr>
          </a:p>
        </p:txBody>
      </p:sp>
      <p:sp>
        <p:nvSpPr>
          <p:cNvPr id="15362" name="Rectangle 3"/>
          <p:cNvSpPr>
            <a:spLocks noGrp="1" noChangeArrowheads="1"/>
          </p:cNvSpPr>
          <p:nvPr>
            <p:ph type="subTitle" idx="1"/>
          </p:nvPr>
        </p:nvSpPr>
        <p:spPr/>
        <p:txBody>
          <a:bodyPr/>
          <a:lstStyle/>
          <a:p>
            <a:pPr>
              <a:defRPr/>
            </a:pPr>
            <a:r>
              <a:rPr lang="en-US" altLang="zh-TW" sz="2000" dirty="0">
                <a:latin typeface="Times New Roman" panose="02020603050405020304" pitchFamily="18" charset="0"/>
              </a:rPr>
              <a:t> Advisor:  </a:t>
            </a:r>
            <a:r>
              <a:rPr lang="en-US" altLang="zh-TW" sz="2000" dirty="0" err="1">
                <a:latin typeface="Times New Roman" panose="02020603050405020304" pitchFamily="18" charset="0"/>
              </a:rPr>
              <a:t>Jhing</a:t>
            </a:r>
            <a:r>
              <a:rPr lang="en-US" altLang="zh-TW" sz="2000" dirty="0">
                <a:latin typeface="Times New Roman" panose="02020603050405020304" pitchFamily="18" charset="0"/>
              </a:rPr>
              <a:t> -Fa </a:t>
            </a:r>
            <a:r>
              <a:rPr lang="en-US" altLang="zh-TW" sz="2000" dirty="0" smtClean="0">
                <a:latin typeface="Times New Roman" panose="02020603050405020304" pitchFamily="18" charset="0"/>
              </a:rPr>
              <a:t>Wang</a:t>
            </a:r>
            <a:br>
              <a:rPr lang="en-US" altLang="zh-TW" sz="2000" dirty="0" smtClean="0">
                <a:latin typeface="Times New Roman" panose="02020603050405020304" pitchFamily="18" charset="0"/>
              </a:rPr>
            </a:br>
            <a:r>
              <a:rPr lang="en-US" altLang="zh-TW" sz="2000" dirty="0" smtClean="0">
                <a:latin typeface="Times New Roman" panose="02020603050405020304" pitchFamily="18" charset="0"/>
              </a:rPr>
              <a:t>Student: </a:t>
            </a:r>
            <a:r>
              <a:rPr lang="en-US" altLang="zh-TW" sz="2000" dirty="0" err="1" smtClean="0">
                <a:latin typeface="Times New Roman" panose="02020603050405020304" pitchFamily="18" charset="0"/>
              </a:rPr>
              <a:t>Che</a:t>
            </a:r>
            <a:r>
              <a:rPr lang="en-US" altLang="zh-TW" sz="2000" dirty="0" smtClean="0">
                <a:latin typeface="Times New Roman" panose="02020603050405020304" pitchFamily="18" charset="0"/>
              </a:rPr>
              <a:t>-Wen Chen</a:t>
            </a:r>
          </a:p>
          <a:p>
            <a:pPr>
              <a:defRPr/>
            </a:pPr>
            <a:r>
              <a:rPr lang="en-US" altLang="zh-TW" sz="2000" dirty="0" smtClean="0">
                <a:latin typeface="Times New Roman" panose="02020603050405020304" pitchFamily="18" charset="0"/>
              </a:rPr>
              <a:t>Date:2018/05/23</a:t>
            </a:r>
            <a:endParaRPr lang="en-US" altLang="zh-TW" sz="2000" dirty="0" smtClean="0">
              <a:latin typeface="Times New Roman" panose="02020603050405020304" pitchFamily="18" charset="0"/>
            </a:endParaRPr>
          </a:p>
          <a:p>
            <a:pPr eaLnBrk="1" hangingPunct="1"/>
            <a:r>
              <a:rPr lang="en-US" altLang="zh-TW" sz="2000" dirty="0" smtClean="0"/>
              <a:t>		</a:t>
            </a:r>
            <a:endParaRPr lang="en-US" altLang="zh-TW" sz="2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1.2 </a:t>
            </a:r>
            <a:r>
              <a:rPr lang="zh-TW" altLang="en-US" sz="2000" dirty="0">
                <a:latin typeface="Times New Roman" panose="02020603050405020304" pitchFamily="18" charset="0"/>
                <a:cs typeface="Times New Roman" panose="02020603050405020304" pitchFamily="18" charset="0"/>
              </a:rPr>
              <a:t>自然語言處理階層</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10</a:t>
            </a:fld>
            <a:endParaRPr lang="en-US" altLang="zh-TW"/>
          </a:p>
        </p:txBody>
      </p:sp>
    </p:spTree>
    <p:extLst>
      <p:ext uri="{BB962C8B-B14F-4D97-AF65-F5344CB8AC3E}">
        <p14:creationId xmlns:p14="http://schemas.microsoft.com/office/powerpoint/2010/main" val="15232506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1.2</a:t>
            </a:r>
            <a:r>
              <a:rPr lang="zh-TW" altLang="en-US" dirty="0">
                <a:cs typeface="Times New Roman" panose="02020603050405020304" pitchFamily="18" charset="0"/>
              </a:rPr>
              <a:t> 自然語言處理階層</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381000" y="1715139"/>
            <a:ext cx="8610600" cy="4646922"/>
          </a:xfrm>
          <a:prstGeom prst="rect">
            <a:avLst/>
          </a:prstGeom>
        </p:spPr>
      </p:pic>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11</a:t>
            </a:fld>
            <a:endParaRPr lang="en-US" altLang="zh-TW"/>
          </a:p>
        </p:txBody>
      </p:sp>
    </p:spTree>
    <p:extLst>
      <p:ext uri="{BB962C8B-B14F-4D97-AF65-F5344CB8AC3E}">
        <p14:creationId xmlns:p14="http://schemas.microsoft.com/office/powerpoint/2010/main" val="39099918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1.3</a:t>
            </a:r>
            <a:r>
              <a:rPr lang="zh-TW" altLang="en-US" sz="2000" dirty="0">
                <a:latin typeface="Times New Roman" panose="02020603050405020304" pitchFamily="18" charset="0"/>
                <a:cs typeface="Times New Roman" panose="02020603050405020304" pitchFamily="18" charset="0"/>
              </a:rPr>
              <a:t> 自然語言處理的應用</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12</a:t>
            </a:fld>
            <a:endParaRPr lang="en-US" altLang="zh-TW"/>
          </a:p>
        </p:txBody>
      </p:sp>
    </p:spTree>
    <p:extLst>
      <p:ext uri="{BB962C8B-B14F-4D97-AF65-F5344CB8AC3E}">
        <p14:creationId xmlns:p14="http://schemas.microsoft.com/office/powerpoint/2010/main" val="12257961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a:t>
            </a:r>
            <a:r>
              <a:rPr lang="zh-TW" altLang="en-US" dirty="0"/>
              <a:t> 自然語言處理的應用</a:t>
            </a:r>
          </a:p>
        </p:txBody>
      </p:sp>
      <p:sp>
        <p:nvSpPr>
          <p:cNvPr id="3" name="內容版面配置區 2"/>
          <p:cNvSpPr>
            <a:spLocks noGrp="1"/>
          </p:cNvSpPr>
          <p:nvPr>
            <p:ph idx="1"/>
          </p:nvPr>
        </p:nvSpPr>
        <p:spPr/>
        <p:txBody>
          <a:bodyPr/>
          <a:lstStyle/>
          <a:p>
            <a:r>
              <a:rPr lang="zh-TW" altLang="en-US" dirty="0"/>
              <a:t>應用的範圍可以從簡單到複雜</a:t>
            </a:r>
            <a:r>
              <a:rPr lang="en-US" altLang="zh-TW" dirty="0"/>
              <a:t>:</a:t>
            </a:r>
          </a:p>
          <a:p>
            <a:endParaRPr lang="en-US" altLang="zh-TW" dirty="0"/>
          </a:p>
          <a:p>
            <a:r>
              <a:rPr lang="zh-TW" altLang="en-US" dirty="0"/>
              <a:t>拼寫檢查、關鍵字搜尋、尋找同義詞、打字預測</a:t>
            </a:r>
            <a:r>
              <a:rPr lang="en-US" altLang="zh-TW" dirty="0"/>
              <a:t>…</a:t>
            </a:r>
          </a:p>
          <a:p>
            <a:endParaRPr lang="en-US" altLang="zh-TW" dirty="0"/>
          </a:p>
          <a:p>
            <a:r>
              <a:rPr lang="zh-TW" altLang="en-US" dirty="0"/>
              <a:t>從網頁擷取資料例如</a:t>
            </a:r>
            <a:r>
              <a:rPr lang="en-US" altLang="zh-TW" dirty="0"/>
              <a:t>:</a:t>
            </a:r>
            <a:r>
              <a:rPr lang="zh-TW" altLang="en-US" dirty="0"/>
              <a:t>商品價格、日期、位置、人名、公司名、天氣等</a:t>
            </a:r>
            <a:endParaRPr lang="en-US" altLang="zh-TW" dirty="0"/>
          </a:p>
          <a:p>
            <a:endParaRPr lang="en-US" altLang="zh-TW" dirty="0"/>
          </a:p>
          <a:p>
            <a:r>
              <a:rPr lang="zh-TW" altLang="en-US" dirty="0"/>
              <a:t>分類文件、判斷正負情緒等</a:t>
            </a:r>
            <a:endParaRPr lang="en-US" altLang="zh-TW"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13</a:t>
            </a:fld>
            <a:endParaRPr lang="en-US" altLang="zh-TW"/>
          </a:p>
        </p:txBody>
      </p:sp>
    </p:spTree>
    <p:extLst>
      <p:ext uri="{BB962C8B-B14F-4D97-AF65-F5344CB8AC3E}">
        <p14:creationId xmlns:p14="http://schemas.microsoft.com/office/powerpoint/2010/main" val="18663099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51952" y="2276872"/>
            <a:ext cx="8456690" cy="3191421"/>
          </a:xfrm>
          <a:prstGeom prst="rect">
            <a:avLst/>
          </a:prstGeom>
        </p:spPr>
      </p:pic>
      <p:sp>
        <p:nvSpPr>
          <p:cNvPr id="2" name="標題 1"/>
          <p:cNvSpPr>
            <a:spLocks noGrp="1"/>
          </p:cNvSpPr>
          <p:nvPr>
            <p:ph type="title"/>
          </p:nvPr>
        </p:nvSpPr>
        <p:spPr/>
        <p:txBody>
          <a:bodyPr/>
          <a:lstStyle/>
          <a:p>
            <a:r>
              <a:rPr lang="en-US" altLang="zh-TW" dirty="0"/>
              <a:t>1.3</a:t>
            </a:r>
            <a:r>
              <a:rPr lang="zh-TW" altLang="en-US" dirty="0"/>
              <a:t>機器翻譯</a:t>
            </a:r>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14</a:t>
            </a:fld>
            <a:endParaRPr lang="en-US" altLang="zh-TW"/>
          </a:p>
        </p:txBody>
      </p:sp>
    </p:spTree>
    <p:extLst>
      <p:ext uri="{BB962C8B-B14F-4D97-AF65-F5344CB8AC3E}">
        <p14:creationId xmlns:p14="http://schemas.microsoft.com/office/powerpoint/2010/main" val="6240952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a:t>
            </a:r>
            <a:r>
              <a:rPr lang="zh-TW" altLang="en-US" dirty="0"/>
              <a:t>對話系統</a:t>
            </a:r>
          </a:p>
        </p:txBody>
      </p:sp>
      <p:pic>
        <p:nvPicPr>
          <p:cNvPr id="17410" name="Picture 2" descr="https://i1.kknews.cc/large/e4b0000be199a27ade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4105275"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15</a:t>
            </a:fld>
            <a:endParaRPr lang="en-US" altLang="zh-TW"/>
          </a:p>
        </p:txBody>
      </p:sp>
    </p:spTree>
    <p:extLst>
      <p:ext uri="{BB962C8B-B14F-4D97-AF65-F5344CB8AC3E}">
        <p14:creationId xmlns:p14="http://schemas.microsoft.com/office/powerpoint/2010/main" val="34774719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a:t>
            </a:r>
            <a:r>
              <a:rPr lang="zh-TW" altLang="en-US" dirty="0"/>
              <a:t> 文件分析以及人工智慧</a:t>
            </a:r>
          </a:p>
        </p:txBody>
      </p:sp>
      <p:sp>
        <p:nvSpPr>
          <p:cNvPr id="3" name="文字方塊 2"/>
          <p:cNvSpPr txBox="1"/>
          <p:nvPr/>
        </p:nvSpPr>
        <p:spPr>
          <a:xfrm>
            <a:off x="251520" y="1988840"/>
            <a:ext cx="8568952" cy="3785652"/>
          </a:xfrm>
          <a:prstGeom prst="rect">
            <a:avLst/>
          </a:prstGeom>
          <a:noFill/>
        </p:spPr>
        <p:txBody>
          <a:bodyPr wrap="square" rtlCol="0">
            <a:spAutoFit/>
          </a:bodyPr>
          <a:lstStyle/>
          <a:p>
            <a:endParaRPr lang="en-US" altLang="zh-TW" dirty="0"/>
          </a:p>
          <a:p>
            <a:r>
              <a:rPr lang="en-US" altLang="zh-TW" dirty="0">
                <a:hlinkClick r:id="rId2"/>
              </a:rPr>
              <a:t>https://www.youtube.com/watch?v=DtuffDjxHhU</a:t>
            </a:r>
            <a:endParaRPr lang="en-US" altLang="zh-TW" dirty="0"/>
          </a:p>
          <a:p>
            <a:endParaRPr lang="en-US" altLang="zh-TW" dirty="0"/>
          </a:p>
          <a:p>
            <a:r>
              <a:rPr lang="en-US" altLang="zh-TW" dirty="0">
                <a:hlinkClick r:id="rId3"/>
              </a:rPr>
              <a:t>https://www.youtube.com/watch?v=ymUFadN_MO4</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16</a:t>
            </a:fld>
            <a:endParaRPr lang="en-US" altLang="zh-TW"/>
          </a:p>
        </p:txBody>
      </p:sp>
    </p:spTree>
    <p:extLst>
      <p:ext uri="{BB962C8B-B14F-4D97-AF65-F5344CB8AC3E}">
        <p14:creationId xmlns:p14="http://schemas.microsoft.com/office/powerpoint/2010/main" val="20260320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1.4</a:t>
            </a:r>
            <a:r>
              <a:rPr lang="zh-TW" altLang="en-US" sz="2000" dirty="0">
                <a:latin typeface="Times New Roman" panose="02020603050405020304" pitchFamily="18" charset="0"/>
                <a:cs typeface="Times New Roman" panose="02020603050405020304" pitchFamily="18" charset="0"/>
              </a:rPr>
              <a:t> </a:t>
            </a:r>
            <a:r>
              <a:rPr lang="zh-TW" altLang="en-US" sz="2000" dirty="0"/>
              <a:t>自然語言處理總結</a:t>
            </a:r>
            <a:endParaRPr lang="en-US" altLang="zh-TW" sz="2000" dirty="0"/>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17</a:t>
            </a:fld>
            <a:endParaRPr lang="en-US" altLang="zh-TW"/>
          </a:p>
        </p:txBody>
      </p:sp>
    </p:spTree>
    <p:extLst>
      <p:ext uri="{BB962C8B-B14F-4D97-AF65-F5344CB8AC3E}">
        <p14:creationId xmlns:p14="http://schemas.microsoft.com/office/powerpoint/2010/main" val="22749779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a:t>
            </a:r>
            <a:r>
              <a:rPr lang="zh-TW" altLang="en-US" dirty="0"/>
              <a:t>自然語言處理總結</a:t>
            </a:r>
          </a:p>
        </p:txBody>
      </p:sp>
      <p:sp>
        <p:nvSpPr>
          <p:cNvPr id="3" name="內容版面配置區 2"/>
          <p:cNvSpPr>
            <a:spLocks noGrp="1"/>
          </p:cNvSpPr>
          <p:nvPr>
            <p:ph idx="1"/>
          </p:nvPr>
        </p:nvSpPr>
        <p:spPr/>
        <p:txBody>
          <a:bodyPr/>
          <a:lstStyle/>
          <a:p>
            <a:r>
              <a:rPr lang="zh-TW" altLang="en-US" dirty="0"/>
              <a:t>因為表達或是學習及情境以及世界觀跟知識的資料過於複雜。</a:t>
            </a:r>
            <a:endParaRPr lang="en-US" altLang="zh-TW" dirty="0"/>
          </a:p>
          <a:p>
            <a:endParaRPr lang="en-US" altLang="zh-TW" dirty="0"/>
          </a:p>
          <a:p>
            <a:r>
              <a:rPr lang="zh-TW" altLang="en-US" dirty="0"/>
              <a:t>所以聽得見跟聽</a:t>
            </a:r>
            <a:r>
              <a:rPr lang="zh-TW" altLang="en-US" dirty="0" smtClean="0"/>
              <a:t>得懂，在未來十年，顯然是後面的聽</a:t>
            </a:r>
            <a:r>
              <a:rPr lang="zh-TW" altLang="en-US" dirty="0"/>
              <a:t>得懂才是最為困難</a:t>
            </a:r>
            <a:r>
              <a:rPr lang="zh-TW" altLang="en-US" dirty="0" smtClean="0"/>
              <a:t>的問題</a:t>
            </a:r>
            <a:r>
              <a:rPr lang="zh-TW" altLang="en-US" dirty="0"/>
              <a:t>。</a:t>
            </a:r>
            <a:endParaRPr lang="en-US" altLang="zh-TW" dirty="0"/>
          </a:p>
          <a:p>
            <a:endParaRPr lang="en-US" altLang="zh-TW" dirty="0"/>
          </a:p>
          <a:p>
            <a:r>
              <a:rPr lang="zh-TW" altLang="en-US" dirty="0"/>
              <a:t>自然語言理解研究的目標自然是透過圖靈測試，包含了語音、型態、語法、語言、與義等方面。</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18</a:t>
            </a:fld>
            <a:endParaRPr lang="en-US" altLang="zh-TW"/>
          </a:p>
        </p:txBody>
      </p:sp>
    </p:spTree>
    <p:extLst>
      <p:ext uri="{BB962C8B-B14F-4D97-AF65-F5344CB8AC3E}">
        <p14:creationId xmlns:p14="http://schemas.microsoft.com/office/powerpoint/2010/main" val="24431368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latin typeface="Times New Roman" panose="02020603050405020304" pitchFamily="18" charset="0"/>
                <a:cs typeface="Times New Roman" panose="02020603050405020304" pitchFamily="18" charset="0"/>
              </a:rPr>
              <a:t>      1.5 </a:t>
            </a:r>
            <a:r>
              <a:rPr lang="zh-TW" altLang="en-US" sz="2000" dirty="0">
                <a:cs typeface="Times New Roman" panose="02020603050405020304" pitchFamily="18" charset="0"/>
              </a:rPr>
              <a:t>句子的組合規則</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19</a:t>
            </a:fld>
            <a:endParaRPr lang="en-US" altLang="zh-TW"/>
          </a:p>
        </p:txBody>
      </p:sp>
    </p:spTree>
    <p:extLst>
      <p:ext uri="{BB962C8B-B14F-4D97-AF65-F5344CB8AC3E}">
        <p14:creationId xmlns:p14="http://schemas.microsoft.com/office/powerpoint/2010/main" val="31479272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latin typeface="Times New Roman" panose="02020603050405020304" pitchFamily="18" charset="0"/>
                <a:cs typeface="Times New Roman" panose="02020603050405020304" pitchFamily="18" charset="0"/>
              </a:rPr>
              <a:t>1.</a:t>
            </a:r>
            <a:r>
              <a:rPr lang="zh-TW" altLang="en-US" sz="2400" dirty="0">
                <a:latin typeface="Times New Roman" panose="02020603050405020304" pitchFamily="18" charset="0"/>
                <a:cs typeface="Times New Roman" panose="02020603050405020304" pitchFamily="18" charset="0"/>
              </a:rPr>
              <a:t> 前言</a:t>
            </a:r>
            <a:endParaRPr lang="en-US" altLang="zh-TW" sz="2400" dirty="0">
              <a:latin typeface="Times New Roman" panose="02020603050405020304" pitchFamily="18" charset="0"/>
              <a:cs typeface="Times New Roman" panose="02020603050405020304" pitchFamily="18" charset="0"/>
            </a:endParaRPr>
          </a:p>
          <a:p>
            <a:pPr marL="0" indent="0">
              <a:buNone/>
            </a:pPr>
            <a:r>
              <a:rPr lang="zh-TW" altLang="en-US" sz="24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1.1</a:t>
            </a:r>
            <a:r>
              <a:rPr lang="zh-TW" altLang="en-US" sz="2000" dirty="0">
                <a:latin typeface="Times New Roman" panose="02020603050405020304" pitchFamily="18" charset="0"/>
                <a:cs typeface="Times New Roman" panose="02020603050405020304" pitchFamily="18" charset="0"/>
              </a:rPr>
              <a:t> 甚麼是自然語言</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1.2 </a:t>
            </a:r>
            <a:r>
              <a:rPr lang="zh-TW" altLang="en-US" sz="2000" dirty="0">
                <a:latin typeface="Times New Roman" panose="02020603050405020304" pitchFamily="18" charset="0"/>
                <a:cs typeface="Times New Roman" panose="02020603050405020304" pitchFamily="18" charset="0"/>
              </a:rPr>
              <a:t>自然語言處理階層</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1.3</a:t>
            </a:r>
            <a:r>
              <a:rPr lang="zh-TW" altLang="en-US" sz="2000" dirty="0">
                <a:latin typeface="Times New Roman" panose="02020603050405020304" pitchFamily="18" charset="0"/>
                <a:cs typeface="Times New Roman" panose="02020603050405020304" pitchFamily="18" charset="0"/>
              </a:rPr>
              <a:t> 自然語言處理的應用</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1.4</a:t>
            </a:r>
            <a:r>
              <a:rPr lang="zh-TW" altLang="en-US" sz="2000" dirty="0">
                <a:latin typeface="Times New Roman" panose="02020603050405020304" pitchFamily="18" charset="0"/>
                <a:cs typeface="Times New Roman" panose="02020603050405020304" pitchFamily="18" charset="0"/>
              </a:rPr>
              <a:t> </a:t>
            </a:r>
            <a:r>
              <a:rPr lang="zh-TW" altLang="en-US" sz="2000" dirty="0"/>
              <a:t>自然語言處理總結</a:t>
            </a:r>
            <a:endParaRPr lang="en-US" altLang="zh-TW" sz="2000" dirty="0"/>
          </a:p>
          <a:p>
            <a:pPr marL="0" indent="0">
              <a:buNone/>
            </a:pPr>
            <a:r>
              <a:rPr lang="en-US" altLang="zh-TW" sz="2000" dirty="0">
                <a:latin typeface="Times New Roman" panose="02020603050405020304" pitchFamily="18" charset="0"/>
                <a:cs typeface="Times New Roman" panose="02020603050405020304" pitchFamily="18" charset="0"/>
              </a:rPr>
              <a:t>      1.5 </a:t>
            </a:r>
            <a:r>
              <a:rPr lang="zh-TW" altLang="en-US" sz="2000" dirty="0">
                <a:cs typeface="Times New Roman" panose="02020603050405020304" pitchFamily="18" charset="0"/>
              </a:rPr>
              <a:t>句子的組合規則</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2.</a:t>
            </a:r>
            <a:r>
              <a:rPr lang="zh-TW" altLang="en-US" sz="2400" dirty="0">
                <a:latin typeface="Times New Roman" panose="02020603050405020304" pitchFamily="18" charset="0"/>
                <a:cs typeface="Times New Roman" panose="02020603050405020304" pitchFamily="18" charset="0"/>
              </a:rPr>
              <a:t> 對話系統簡介</a:t>
            </a:r>
            <a:endParaRPr lang="en-US" altLang="zh-TW" sz="24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2.1 </a:t>
            </a:r>
            <a:r>
              <a:rPr lang="zh-TW" altLang="en-US" sz="2000" dirty="0">
                <a:latin typeface="Times New Roman" panose="02020603050405020304" pitchFamily="18" charset="0"/>
                <a:cs typeface="Times New Roman" panose="02020603050405020304" pitchFamily="18" charset="0"/>
              </a:rPr>
              <a:t>改良式全比對平面</a:t>
            </a:r>
            <a:r>
              <a:rPr lang="en-US" altLang="zh-TW" sz="2000" dirty="0">
                <a:latin typeface="Times New Roman" panose="02020603050405020304" pitchFamily="18" charset="0"/>
                <a:cs typeface="Times New Roman" panose="02020603050405020304" pitchFamily="18" charset="0"/>
              </a:rPr>
              <a:t>(Improved of WMPB)</a:t>
            </a: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2.2 </a:t>
            </a:r>
            <a:r>
              <a:rPr lang="zh-TW" altLang="en-US" sz="2000" dirty="0">
                <a:latin typeface="Times New Roman" panose="02020603050405020304" pitchFamily="18" charset="0"/>
                <a:cs typeface="Times New Roman" panose="02020603050405020304" pitchFamily="18" charset="0"/>
              </a:rPr>
              <a:t>餘弦相似度</a:t>
            </a:r>
            <a:r>
              <a:rPr lang="en-US" altLang="zh-TW" sz="2000" dirty="0">
                <a:latin typeface="Times New Roman" panose="02020603050405020304" pitchFamily="18" charset="0"/>
                <a:cs typeface="Times New Roman" panose="02020603050405020304" pitchFamily="18" charset="0"/>
              </a:rPr>
              <a:t>(Cosine similarity)</a:t>
            </a:r>
          </a:p>
          <a:p>
            <a:pPr marL="0" indent="0">
              <a:buNone/>
            </a:pPr>
            <a:r>
              <a:rPr lang="en-US" altLang="zh-TW" sz="2400" dirty="0">
                <a:latin typeface="Times New Roman" panose="02020603050405020304" pitchFamily="18" charset="0"/>
                <a:cs typeface="Times New Roman" panose="02020603050405020304" pitchFamily="18" charset="0"/>
              </a:rPr>
              <a:t>3.</a:t>
            </a:r>
            <a:r>
              <a:rPr lang="zh-TW" altLang="en-US" sz="2400" dirty="0">
                <a:latin typeface="Times New Roman" panose="02020603050405020304" pitchFamily="18" charset="0"/>
                <a:cs typeface="Times New Roman" panose="02020603050405020304" pitchFamily="18" charset="0"/>
              </a:rPr>
              <a:t> 自由對話</a:t>
            </a: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3.1 </a:t>
            </a:r>
            <a:r>
              <a:rPr lang="zh-TW" altLang="en-US" sz="2000" dirty="0">
                <a:latin typeface="Times New Roman" panose="02020603050405020304" pitchFamily="18" charset="0"/>
                <a:cs typeface="Times New Roman" panose="02020603050405020304" pitchFamily="18" charset="0"/>
              </a:rPr>
              <a:t>結構化與非結構化資料</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3.2</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HTML</a:t>
            </a:r>
            <a:r>
              <a:rPr lang="zh-TW" altLang="en-US" sz="2000" dirty="0">
                <a:latin typeface="Times New Roman" panose="02020603050405020304" pitchFamily="18" charset="0"/>
                <a:cs typeface="Times New Roman" panose="02020603050405020304" pitchFamily="18" charset="0"/>
              </a:rPr>
              <a:t>介紹</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3.3</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XPath</a:t>
            </a:r>
            <a:r>
              <a:rPr lang="zh-TW" altLang="en-US" sz="2000" dirty="0">
                <a:latin typeface="Times New Roman" panose="02020603050405020304" pitchFamily="18" charset="0"/>
                <a:cs typeface="Times New Roman" panose="02020603050405020304" pitchFamily="18" charset="0"/>
              </a:rPr>
              <a:t> 應用</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a:t>
            </a:fld>
            <a:endParaRPr lang="en-US" altLang="zh-TW"/>
          </a:p>
        </p:txBody>
      </p:sp>
    </p:spTree>
    <p:extLst>
      <p:ext uri="{BB962C8B-B14F-4D97-AF65-F5344CB8AC3E}">
        <p14:creationId xmlns:p14="http://schemas.microsoft.com/office/powerpoint/2010/main" val="5398149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1.5</a:t>
            </a:r>
            <a:r>
              <a:rPr lang="zh-TW" altLang="en-US" dirty="0">
                <a:cs typeface="Times New Roman" panose="02020603050405020304" pitchFamily="18" charset="0"/>
              </a:rPr>
              <a:t>句子的組合規則</a:t>
            </a:r>
            <a:endParaRPr lang="en-US" altLang="zh-TW" dirty="0">
              <a:cs typeface="Times New Roman" panose="02020603050405020304" pitchFamily="18" charset="0"/>
            </a:endParaRPr>
          </a:p>
        </p:txBody>
      </p:sp>
      <p:sp>
        <p:nvSpPr>
          <p:cNvPr id="3" name="內容版面配置區 2"/>
          <p:cNvSpPr>
            <a:spLocks noGrp="1"/>
          </p:cNvSpPr>
          <p:nvPr>
            <p:ph idx="1"/>
          </p:nvPr>
        </p:nvSpPr>
        <p:spPr>
          <a:xfrm>
            <a:off x="0" y="1412776"/>
            <a:ext cx="9144000" cy="5445224"/>
          </a:xfrm>
        </p:spPr>
        <p:txBody>
          <a:bodyPr/>
          <a:lstStyle/>
          <a:p>
            <a:pPr algn="just"/>
            <a:r>
              <a:rPr lang="zh-TW" altLang="en-US" sz="3600" dirty="0"/>
              <a:t>句子是可完整表達語意的基本單位，也是語法的具體表現。因此，在語言學習中，人們若是學會了各種句型，也就學會了隱含在句型中的語法規則。藉由語言學家的歸納整理，我們知道句子的結構並不是詞語的隨意組合，而是依照一定的「</a:t>
            </a:r>
            <a:r>
              <a:rPr lang="zh-TW" altLang="en-US" sz="3600" dirty="0">
                <a:solidFill>
                  <a:srgbClr val="FF0000"/>
                </a:solidFill>
              </a:rPr>
              <a:t>語法規則</a:t>
            </a:r>
            <a:r>
              <a:rPr lang="zh-TW" altLang="en-US" sz="3600" dirty="0"/>
              <a:t>」。語法規則可進一步分為「</a:t>
            </a:r>
            <a:r>
              <a:rPr lang="zh-TW" altLang="en-US" sz="3600" dirty="0">
                <a:solidFill>
                  <a:srgbClr val="FF0000"/>
                </a:solidFill>
              </a:rPr>
              <a:t>組合規則</a:t>
            </a:r>
            <a:r>
              <a:rPr lang="zh-TW" altLang="en-US" sz="3600" dirty="0"/>
              <a:t>」及「</a:t>
            </a:r>
            <a:r>
              <a:rPr lang="zh-TW" altLang="en-US" sz="3600" dirty="0">
                <a:solidFill>
                  <a:srgbClr val="FF0000"/>
                </a:solidFill>
              </a:rPr>
              <a:t>聚合規則</a:t>
            </a:r>
            <a:r>
              <a:rPr lang="zh-TW" altLang="en-US" sz="3600" dirty="0"/>
              <a:t>」。</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20</a:t>
            </a:fld>
            <a:endParaRPr lang="en-US" altLang="zh-TW"/>
          </a:p>
        </p:txBody>
      </p:sp>
    </p:spTree>
    <p:extLst>
      <p:ext uri="{BB962C8B-B14F-4D97-AF65-F5344CB8AC3E}">
        <p14:creationId xmlns:p14="http://schemas.microsoft.com/office/powerpoint/2010/main" val="1448901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0" indent="0">
              <a:buNone/>
            </a:pPr>
            <a:r>
              <a:rPr lang="en-US" altLang="zh-TW" dirty="0">
                <a:cs typeface="Times New Roman" panose="02020603050405020304" pitchFamily="18" charset="0"/>
              </a:rPr>
              <a:t>1.5</a:t>
            </a:r>
            <a:r>
              <a:rPr lang="zh-TW" altLang="en-US" dirty="0">
                <a:cs typeface="Times New Roman" panose="02020603050405020304" pitchFamily="18" charset="0"/>
              </a:rPr>
              <a:t>句子的組合規則</a:t>
            </a:r>
            <a:endParaRPr lang="en-US" altLang="zh-TW" dirty="0">
              <a:cs typeface="Times New Roman" panose="02020603050405020304" pitchFamily="18" charset="0"/>
            </a:endParaRPr>
          </a:p>
        </p:txBody>
      </p:sp>
      <p:sp>
        <p:nvSpPr>
          <p:cNvPr id="3" name="內容版面配置區 2"/>
          <p:cNvSpPr>
            <a:spLocks noGrp="1"/>
          </p:cNvSpPr>
          <p:nvPr>
            <p:ph idx="1"/>
          </p:nvPr>
        </p:nvSpPr>
        <p:spPr>
          <a:xfrm>
            <a:off x="0" y="1412776"/>
            <a:ext cx="9144000" cy="5445224"/>
          </a:xfrm>
        </p:spPr>
        <p:txBody>
          <a:bodyPr/>
          <a:lstStyle/>
          <a:p>
            <a:pPr algn="just"/>
            <a:r>
              <a:rPr lang="zh-TW" altLang="en-US" sz="3600" dirty="0">
                <a:solidFill>
                  <a:srgbClr val="FF0000"/>
                </a:solidFill>
              </a:rPr>
              <a:t>組合規則</a:t>
            </a:r>
            <a:r>
              <a:rPr lang="zh-TW" altLang="en-US" sz="3600" dirty="0"/>
              <a:t>是指語法單位的橫向組合，例如，「我」、「買」、「書」這三個詞彙可以組合成「我買書」，但卻不能組合成「書買我」。當詞組合成結構之後，將具有語法意義，並使得整體結構的意義大於個別詞彙的意義總和，例如：「綠」、「葉」這兩個詞各自有其意義，但組合之後則形成了「綠」修飾「葉」的語法意義。 </a:t>
            </a:r>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21</a:t>
            </a:fld>
            <a:endParaRPr lang="en-US" altLang="zh-TW"/>
          </a:p>
        </p:txBody>
      </p:sp>
    </p:spTree>
    <p:extLst>
      <p:ext uri="{BB962C8B-B14F-4D97-AF65-F5344CB8AC3E}">
        <p14:creationId xmlns:p14="http://schemas.microsoft.com/office/powerpoint/2010/main" val="6095880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0" indent="0">
              <a:buNone/>
            </a:pPr>
            <a:r>
              <a:rPr lang="en-US" altLang="zh-TW" dirty="0">
                <a:cs typeface="Times New Roman" panose="02020603050405020304" pitchFamily="18" charset="0"/>
              </a:rPr>
              <a:t>1.5</a:t>
            </a:r>
            <a:r>
              <a:rPr lang="zh-TW" altLang="en-US" dirty="0">
                <a:cs typeface="Times New Roman" panose="02020603050405020304" pitchFamily="18" charset="0"/>
              </a:rPr>
              <a:t>句子的組合規則</a:t>
            </a:r>
            <a:endParaRPr lang="en-US" altLang="zh-TW" dirty="0">
              <a:cs typeface="Times New Roman" panose="02020603050405020304" pitchFamily="18" charset="0"/>
            </a:endParaRPr>
          </a:p>
        </p:txBody>
      </p:sp>
      <p:sp>
        <p:nvSpPr>
          <p:cNvPr id="3" name="內容版面配置區 2"/>
          <p:cNvSpPr>
            <a:spLocks noGrp="1"/>
          </p:cNvSpPr>
          <p:nvPr>
            <p:ph idx="1"/>
          </p:nvPr>
        </p:nvSpPr>
        <p:spPr>
          <a:xfrm>
            <a:off x="0" y="1412776"/>
            <a:ext cx="9144000" cy="5445224"/>
          </a:xfrm>
        </p:spPr>
        <p:txBody>
          <a:bodyPr/>
          <a:lstStyle/>
          <a:p>
            <a:pPr algn="just"/>
            <a:r>
              <a:rPr lang="zh-TW" altLang="en-US" sz="3600" dirty="0">
                <a:solidFill>
                  <a:srgbClr val="FF0000"/>
                </a:solidFill>
              </a:rPr>
              <a:t>聚合規則</a:t>
            </a:r>
            <a:r>
              <a:rPr lang="zh-TW" altLang="en-US" sz="3600" dirty="0"/>
              <a:t>是指在句子中，每個位置的語法單位都有其適合替換的詞語集合，例如，在「我買書」這個句子裡，「我」可以替換成「你」，但「買」卻不能替換成「花」。句子中的聚合替換規則可以視為詞彙的語義替換問題，例如：語義同屬植物的「花」、「草」可以互相替換。 </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22</a:t>
            </a:fld>
            <a:endParaRPr lang="en-US" altLang="zh-TW"/>
          </a:p>
        </p:txBody>
      </p:sp>
    </p:spTree>
    <p:extLst>
      <p:ext uri="{BB962C8B-B14F-4D97-AF65-F5344CB8AC3E}">
        <p14:creationId xmlns:p14="http://schemas.microsoft.com/office/powerpoint/2010/main" val="19100073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2.</a:t>
            </a:r>
            <a:r>
              <a:rPr lang="zh-TW" altLang="en-US" sz="2400" dirty="0">
                <a:latin typeface="Times New Roman" panose="02020603050405020304" pitchFamily="18" charset="0"/>
                <a:cs typeface="Times New Roman" panose="02020603050405020304" pitchFamily="18" charset="0"/>
              </a:rPr>
              <a:t> 對話系統簡介</a:t>
            </a:r>
            <a:endParaRPr lang="en-US" altLang="zh-TW" sz="2400" dirty="0">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23</a:t>
            </a:fld>
            <a:endParaRPr lang="en-US" altLang="zh-TW"/>
          </a:p>
        </p:txBody>
      </p:sp>
    </p:spTree>
    <p:extLst>
      <p:ext uri="{BB962C8B-B14F-4D97-AF65-F5344CB8AC3E}">
        <p14:creationId xmlns:p14="http://schemas.microsoft.com/office/powerpoint/2010/main" val="98552076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0" indent="0">
              <a:buNone/>
            </a:pPr>
            <a:r>
              <a:rPr lang="en-US" altLang="zh-TW" dirty="0">
                <a:cs typeface="Times New Roman" panose="02020603050405020304" pitchFamily="18" charset="0"/>
              </a:rPr>
              <a:t>2.</a:t>
            </a:r>
            <a:r>
              <a:rPr lang="zh-TW" altLang="en-US" dirty="0">
                <a:cs typeface="Times New Roman" panose="02020603050405020304" pitchFamily="18" charset="0"/>
              </a:rPr>
              <a:t> 對話系統簡介</a:t>
            </a:r>
            <a:endParaRPr lang="en-US" altLang="zh-TW" dirty="0">
              <a:cs typeface="Times New Roman" panose="02020603050405020304" pitchFamily="18" charset="0"/>
            </a:endParaRPr>
          </a:p>
        </p:txBody>
      </p:sp>
      <p:sp>
        <p:nvSpPr>
          <p:cNvPr id="3" name="內容版面配置區 2"/>
          <p:cNvSpPr>
            <a:spLocks noGrp="1"/>
          </p:cNvSpPr>
          <p:nvPr>
            <p:ph idx="1"/>
          </p:nvPr>
        </p:nvSpPr>
        <p:spPr>
          <a:xfrm>
            <a:off x="0" y="1412776"/>
            <a:ext cx="9144000" cy="5445224"/>
          </a:xfrm>
        </p:spPr>
        <p:txBody>
          <a:bodyPr/>
          <a:lstStyle/>
          <a:p>
            <a:pPr algn="just"/>
            <a:r>
              <a:rPr lang="zh-TW" altLang="en-US" sz="3600" dirty="0"/>
              <a:t>對話系統</a:t>
            </a:r>
            <a:r>
              <a:rPr lang="en-US" altLang="zh-TW" sz="3600" dirty="0">
                <a:latin typeface="Times New Roman" panose="02020603050405020304" pitchFamily="18" charset="0"/>
                <a:cs typeface="Times New Roman" panose="02020603050405020304" pitchFamily="18" charset="0"/>
              </a:rPr>
              <a:t>(dialog</a:t>
            </a:r>
            <a:r>
              <a:rPr lang="zh-TW" altLang="en-US" sz="3600" dirty="0">
                <a:latin typeface="Times New Roman" panose="02020603050405020304" pitchFamily="18" charset="0"/>
                <a:cs typeface="Times New Roman" panose="02020603050405020304" pitchFamily="18" charset="0"/>
              </a:rPr>
              <a:t> </a:t>
            </a:r>
            <a:r>
              <a:rPr lang="en-US" altLang="zh-TW" sz="3600" dirty="0">
                <a:latin typeface="Times New Roman" panose="02020603050405020304" pitchFamily="18" charset="0"/>
                <a:cs typeface="Times New Roman" panose="02020603050405020304" pitchFamily="18" charset="0"/>
              </a:rPr>
              <a:t>system)</a:t>
            </a:r>
            <a:r>
              <a:rPr lang="zh-TW" altLang="en-US" sz="3600" dirty="0"/>
              <a:t>是指能夠與人交談的計算機系統；對話系統目前常見就是採用文本、語音、觸覺、手勢和其他模式溝通。 </a:t>
            </a:r>
            <a:endParaRPr lang="en-US" altLang="zh-TW" sz="3600" dirty="0"/>
          </a:p>
          <a:p>
            <a:pPr marL="0" indent="0" algn="just">
              <a:buNone/>
            </a:pPr>
            <a:endParaRPr lang="zh-TW" altLang="en-US" dirty="0"/>
          </a:p>
        </p:txBody>
      </p:sp>
      <p:pic>
        <p:nvPicPr>
          <p:cNvPr id="4" name="圖片 3"/>
          <p:cNvPicPr>
            <a:picLocks noChangeAspect="1"/>
          </p:cNvPicPr>
          <p:nvPr/>
        </p:nvPicPr>
        <p:blipFill rotWithShape="1">
          <a:blip r:embed="rId3"/>
          <a:srcRect l="67288"/>
          <a:stretch/>
        </p:blipFill>
        <p:spPr>
          <a:xfrm>
            <a:off x="892501" y="4572406"/>
            <a:ext cx="875153" cy="1952600"/>
          </a:xfrm>
          <a:prstGeom prst="rect">
            <a:avLst/>
          </a:prstGeom>
        </p:spPr>
      </p:pic>
      <p:pic>
        <p:nvPicPr>
          <p:cNvPr id="5" name="圖片 4"/>
          <p:cNvPicPr>
            <a:picLocks noChangeAspect="1"/>
          </p:cNvPicPr>
          <p:nvPr/>
        </p:nvPicPr>
        <p:blipFill rotWithShape="1">
          <a:blip r:embed="rId4"/>
          <a:srcRect l="56254"/>
          <a:stretch/>
        </p:blipFill>
        <p:spPr>
          <a:xfrm>
            <a:off x="2521705" y="4572406"/>
            <a:ext cx="1279340" cy="1869951"/>
          </a:xfrm>
          <a:prstGeom prst="rect">
            <a:avLst/>
          </a:prstGeom>
        </p:spPr>
      </p:pic>
      <p:pic>
        <p:nvPicPr>
          <p:cNvPr id="6" name="圖片 5"/>
          <p:cNvPicPr>
            <a:picLocks noChangeAspect="1"/>
          </p:cNvPicPr>
          <p:nvPr/>
        </p:nvPicPr>
        <p:blipFill rotWithShape="1">
          <a:blip r:embed="rId5"/>
          <a:srcRect l="32763" t="34772" r="9277"/>
          <a:stretch/>
        </p:blipFill>
        <p:spPr>
          <a:xfrm>
            <a:off x="4609173" y="4398277"/>
            <a:ext cx="1656184" cy="2044080"/>
          </a:xfrm>
          <a:prstGeom prst="rect">
            <a:avLst/>
          </a:prstGeom>
        </p:spPr>
      </p:pic>
      <p:pic>
        <p:nvPicPr>
          <p:cNvPr id="7" name="圖片 6"/>
          <p:cNvPicPr>
            <a:picLocks noChangeAspect="1"/>
          </p:cNvPicPr>
          <p:nvPr/>
        </p:nvPicPr>
        <p:blipFill>
          <a:blip r:embed="rId6"/>
          <a:stretch>
            <a:fillRect/>
          </a:stretch>
        </p:blipFill>
        <p:spPr>
          <a:xfrm>
            <a:off x="2341152" y="3956695"/>
            <a:ext cx="1647825" cy="657225"/>
          </a:xfrm>
          <a:prstGeom prst="rect">
            <a:avLst/>
          </a:prstGeom>
        </p:spPr>
      </p:pic>
      <p:pic>
        <p:nvPicPr>
          <p:cNvPr id="8" name="圖片 7"/>
          <p:cNvPicPr>
            <a:picLocks noChangeAspect="1"/>
          </p:cNvPicPr>
          <p:nvPr/>
        </p:nvPicPr>
        <p:blipFill>
          <a:blip r:embed="rId7"/>
          <a:stretch>
            <a:fillRect/>
          </a:stretch>
        </p:blipFill>
        <p:spPr>
          <a:xfrm>
            <a:off x="246986" y="4047786"/>
            <a:ext cx="2020758" cy="524620"/>
          </a:xfrm>
          <a:prstGeom prst="rect">
            <a:avLst/>
          </a:prstGeom>
        </p:spPr>
      </p:pic>
      <p:pic>
        <p:nvPicPr>
          <p:cNvPr id="9" name="圖片 8"/>
          <p:cNvPicPr>
            <a:picLocks noChangeAspect="1"/>
          </p:cNvPicPr>
          <p:nvPr/>
        </p:nvPicPr>
        <p:blipFill>
          <a:blip r:embed="rId8"/>
          <a:stretch>
            <a:fillRect/>
          </a:stretch>
        </p:blipFill>
        <p:spPr>
          <a:xfrm>
            <a:off x="4118787" y="4051436"/>
            <a:ext cx="2595978" cy="466106"/>
          </a:xfrm>
          <a:prstGeom prst="rect">
            <a:avLst/>
          </a:prstGeom>
        </p:spPr>
      </p:pic>
      <p:pic>
        <p:nvPicPr>
          <p:cNvPr id="10" name="圖片 9"/>
          <p:cNvPicPr>
            <a:picLocks noChangeAspect="1"/>
          </p:cNvPicPr>
          <p:nvPr/>
        </p:nvPicPr>
        <p:blipFill>
          <a:blip r:embed="rId9"/>
          <a:stretch>
            <a:fillRect/>
          </a:stretch>
        </p:blipFill>
        <p:spPr>
          <a:xfrm>
            <a:off x="6596153" y="4469727"/>
            <a:ext cx="2296327" cy="1901180"/>
          </a:xfrm>
          <a:prstGeom prst="rect">
            <a:avLst/>
          </a:prstGeom>
        </p:spPr>
      </p:pic>
      <p:pic>
        <p:nvPicPr>
          <p:cNvPr id="11" name="圖片 10"/>
          <p:cNvPicPr>
            <a:picLocks noChangeAspect="1"/>
          </p:cNvPicPr>
          <p:nvPr/>
        </p:nvPicPr>
        <p:blipFill>
          <a:blip r:embed="rId10"/>
          <a:stretch>
            <a:fillRect/>
          </a:stretch>
        </p:blipFill>
        <p:spPr>
          <a:xfrm>
            <a:off x="6921205" y="4006488"/>
            <a:ext cx="1589441" cy="556002"/>
          </a:xfrm>
          <a:prstGeom prst="rect">
            <a:avLst/>
          </a:prstGeom>
        </p:spPr>
      </p:pic>
      <p:sp>
        <p:nvSpPr>
          <p:cNvPr id="12" name="投影片編號版面配置區 11"/>
          <p:cNvSpPr>
            <a:spLocks noGrp="1"/>
          </p:cNvSpPr>
          <p:nvPr>
            <p:ph type="sldNum" sz="quarter" idx="12"/>
          </p:nvPr>
        </p:nvSpPr>
        <p:spPr/>
        <p:txBody>
          <a:bodyPr/>
          <a:lstStyle/>
          <a:p>
            <a:pPr>
              <a:defRPr/>
            </a:pPr>
            <a:fld id="{E0B1BF4D-11ED-4BCF-A8CD-E1CDFF94AF2B}" type="slidenum">
              <a:rPr lang="en-US" altLang="zh-TW" smtClean="0"/>
              <a:pPr>
                <a:defRPr/>
              </a:pPr>
              <a:t>24</a:t>
            </a:fld>
            <a:endParaRPr lang="en-US" altLang="zh-TW"/>
          </a:p>
        </p:txBody>
      </p:sp>
    </p:spTree>
    <p:extLst>
      <p:ext uri="{BB962C8B-B14F-4D97-AF65-F5344CB8AC3E}">
        <p14:creationId xmlns:p14="http://schemas.microsoft.com/office/powerpoint/2010/main" val="10420251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2.1 </a:t>
            </a:r>
            <a:r>
              <a:rPr lang="zh-TW" altLang="en-US" sz="2000" dirty="0">
                <a:latin typeface="Times New Roman" panose="02020603050405020304" pitchFamily="18" charset="0"/>
                <a:cs typeface="Times New Roman" panose="02020603050405020304" pitchFamily="18" charset="0"/>
              </a:rPr>
              <a:t>改良式全比對平面</a:t>
            </a:r>
            <a:r>
              <a:rPr lang="en-US" altLang="zh-TW" sz="2000" dirty="0">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25</a:t>
            </a:fld>
            <a:endParaRPr lang="en-US" altLang="zh-TW"/>
          </a:p>
        </p:txBody>
      </p:sp>
    </p:spTree>
    <p:extLst>
      <p:ext uri="{BB962C8B-B14F-4D97-AF65-F5344CB8AC3E}">
        <p14:creationId xmlns:p14="http://schemas.microsoft.com/office/powerpoint/2010/main" val="56440311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cs typeface="Times New Roman" panose="02020603050405020304" pitchFamily="18" charset="0"/>
              </a:rPr>
              <a:t> </a:t>
            </a:r>
            <a:r>
              <a:rPr lang="en-US" altLang="zh-TW" dirty="0">
                <a:cs typeface="Times New Roman" panose="02020603050405020304" pitchFamily="18" charset="0"/>
              </a:rPr>
              <a:t>2.1 </a:t>
            </a:r>
            <a:r>
              <a:rPr lang="zh-TW" altLang="en-US" dirty="0">
                <a:cs typeface="Times New Roman" panose="02020603050405020304" pitchFamily="18" charset="0"/>
              </a:rPr>
              <a:t>改良式全比對平面</a:t>
            </a:r>
            <a:r>
              <a:rPr lang="en-US" altLang="zh-TW" dirty="0">
                <a:cs typeface="Times New Roman" panose="02020603050405020304" pitchFamily="18" charset="0"/>
              </a:rPr>
              <a:t>(Improved of WMPB)</a:t>
            </a:r>
            <a:endParaRPr lang="zh-TW" altLang="en-US" dirty="0"/>
          </a:p>
        </p:txBody>
      </p:sp>
      <p:sp>
        <p:nvSpPr>
          <p:cNvPr id="3" name="內容版面配置區 2"/>
          <p:cNvSpPr>
            <a:spLocks noGrp="1"/>
          </p:cNvSpPr>
          <p:nvPr>
            <p:ph idx="1"/>
          </p:nvPr>
        </p:nvSpPr>
        <p:spPr/>
        <p:txBody>
          <a:bodyPr/>
          <a:lstStyle/>
          <a:p>
            <a:r>
              <a:rPr lang="zh-TW" altLang="en-US" dirty="0"/>
              <a:t>以</a:t>
            </a:r>
            <a:r>
              <a:rPr lang="zh-TW" altLang="en-US" dirty="0">
                <a:solidFill>
                  <a:srgbClr val="FF0000"/>
                </a:solidFill>
              </a:rPr>
              <a:t>「歡迎來到成功大學」</a:t>
            </a:r>
            <a:r>
              <a:rPr lang="zh-TW" altLang="en-US" dirty="0"/>
              <a:t>為例：</a:t>
            </a:r>
          </a:p>
        </p:txBody>
      </p:sp>
      <p:pic>
        <p:nvPicPr>
          <p:cNvPr id="4" name="圖片 3"/>
          <p:cNvPicPr>
            <a:picLocks noChangeAspect="1"/>
          </p:cNvPicPr>
          <p:nvPr/>
        </p:nvPicPr>
        <p:blipFill>
          <a:blip r:embed="rId4"/>
          <a:stretch>
            <a:fillRect/>
          </a:stretch>
        </p:blipFill>
        <p:spPr>
          <a:xfrm>
            <a:off x="381000" y="2060848"/>
            <a:ext cx="7980087" cy="4072115"/>
          </a:xfrm>
          <a:prstGeom prst="rect">
            <a:avLst/>
          </a:prstGeom>
        </p:spPr>
      </p:pic>
      <p:graphicFrame>
        <p:nvGraphicFramePr>
          <p:cNvPr id="5" name="物件 4"/>
          <p:cNvGraphicFramePr>
            <a:graphicFrameLocks noChangeAspect="1"/>
          </p:cNvGraphicFramePr>
          <p:nvPr>
            <p:extLst>
              <p:ext uri="{D42A27DB-BD31-4B8C-83A1-F6EECF244321}">
                <p14:modId xmlns:p14="http://schemas.microsoft.com/office/powerpoint/2010/main" val="1905769436"/>
              </p:ext>
            </p:extLst>
          </p:nvPr>
        </p:nvGraphicFramePr>
        <p:xfrm>
          <a:off x="3634444" y="4903356"/>
          <a:ext cx="5160963" cy="798513"/>
        </p:xfrm>
        <a:graphic>
          <a:graphicData uri="http://schemas.openxmlformats.org/presentationml/2006/ole">
            <mc:AlternateContent xmlns:mc="http://schemas.openxmlformats.org/markup-compatibility/2006">
              <mc:Choice xmlns:v="urn:schemas-microsoft-com:vml" Requires="v">
                <p:oleObj spid="_x0000_s7261" name="Equation" r:id="rId5" imgW="2793960" imgH="431640" progId="Equation.DSMT4">
                  <p:embed/>
                </p:oleObj>
              </mc:Choice>
              <mc:Fallback>
                <p:oleObj name="Equation" r:id="rId5" imgW="2793960" imgH="431640" progId="Equation.DSMT4">
                  <p:embed/>
                  <p:pic>
                    <p:nvPicPr>
                      <p:cNvPr id="13" name="物件 12"/>
                      <p:cNvPicPr/>
                      <p:nvPr/>
                    </p:nvPicPr>
                    <p:blipFill>
                      <a:blip r:embed="rId6"/>
                      <a:stretch>
                        <a:fillRect/>
                      </a:stretch>
                    </p:blipFill>
                    <p:spPr>
                      <a:xfrm>
                        <a:off x="3634444" y="4903356"/>
                        <a:ext cx="5160963" cy="798513"/>
                      </a:xfrm>
                      <a:prstGeom prst="rect">
                        <a:avLst/>
                      </a:prstGeom>
                    </p:spPr>
                  </p:pic>
                </p:oleObj>
              </mc:Fallback>
            </mc:AlternateContent>
          </a:graphicData>
        </a:graphic>
      </p:graphicFrame>
      <p:sp>
        <p:nvSpPr>
          <p:cNvPr id="6" name="投影片編號版面配置區 5"/>
          <p:cNvSpPr>
            <a:spLocks noGrp="1"/>
          </p:cNvSpPr>
          <p:nvPr>
            <p:ph type="sldNum" sz="quarter" idx="12"/>
          </p:nvPr>
        </p:nvSpPr>
        <p:spPr/>
        <p:txBody>
          <a:bodyPr/>
          <a:lstStyle/>
          <a:p>
            <a:pPr>
              <a:defRPr/>
            </a:pPr>
            <a:fld id="{E0B1BF4D-11ED-4BCF-A8CD-E1CDFF94AF2B}" type="slidenum">
              <a:rPr lang="en-US" altLang="zh-TW" smtClean="0"/>
              <a:pPr>
                <a:defRPr/>
              </a:pPr>
              <a:t>26</a:t>
            </a:fld>
            <a:endParaRPr lang="en-US" altLang="zh-TW"/>
          </a:p>
        </p:txBody>
      </p:sp>
    </p:spTree>
    <p:extLst>
      <p:ext uri="{BB962C8B-B14F-4D97-AF65-F5344CB8AC3E}">
        <p14:creationId xmlns:p14="http://schemas.microsoft.com/office/powerpoint/2010/main" val="8420129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cs typeface="Times New Roman" panose="02020603050405020304" pitchFamily="18" charset="0"/>
              </a:rPr>
              <a:t> </a:t>
            </a:r>
            <a:r>
              <a:rPr lang="en-US" altLang="zh-TW" dirty="0">
                <a:cs typeface="Times New Roman" panose="02020603050405020304" pitchFamily="18" charset="0"/>
              </a:rPr>
              <a:t>2.1 </a:t>
            </a:r>
            <a:r>
              <a:rPr lang="zh-TW" altLang="en-US" dirty="0">
                <a:cs typeface="Times New Roman" panose="02020603050405020304" pitchFamily="18" charset="0"/>
              </a:rPr>
              <a:t>改良式全比對平面</a:t>
            </a:r>
            <a:r>
              <a:rPr lang="en-US" altLang="zh-TW" dirty="0">
                <a:cs typeface="Times New Roman" panose="02020603050405020304" pitchFamily="18" charset="0"/>
              </a:rPr>
              <a:t>(Improved of WMPB)</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6" name="圖片 5"/>
          <p:cNvPicPr>
            <a:picLocks noChangeAspect="1"/>
          </p:cNvPicPr>
          <p:nvPr/>
        </p:nvPicPr>
        <p:blipFill>
          <a:blip r:embed="rId2"/>
          <a:stretch>
            <a:fillRect/>
          </a:stretch>
        </p:blipFill>
        <p:spPr>
          <a:xfrm>
            <a:off x="403904" y="2002542"/>
            <a:ext cx="7980087" cy="4072115"/>
          </a:xfrm>
          <a:prstGeom prst="rect">
            <a:avLst/>
          </a:prstGeom>
        </p:spPr>
      </p:pic>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27</a:t>
            </a:fld>
            <a:endParaRPr lang="en-US" altLang="zh-TW"/>
          </a:p>
        </p:txBody>
      </p:sp>
    </p:spTree>
    <p:extLst>
      <p:ext uri="{BB962C8B-B14F-4D97-AF65-F5344CB8AC3E}">
        <p14:creationId xmlns:p14="http://schemas.microsoft.com/office/powerpoint/2010/main" val="23008223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cs typeface="Times New Roman" panose="02020603050405020304" pitchFamily="18" charset="0"/>
              </a:rPr>
              <a:t> </a:t>
            </a:r>
            <a:r>
              <a:rPr lang="en-US" altLang="zh-TW" dirty="0">
                <a:cs typeface="Times New Roman" panose="02020603050405020304" pitchFamily="18" charset="0"/>
              </a:rPr>
              <a:t>2.1 </a:t>
            </a:r>
            <a:r>
              <a:rPr lang="zh-TW" altLang="en-US" dirty="0">
                <a:cs typeface="Times New Roman" panose="02020603050405020304" pitchFamily="18" charset="0"/>
              </a:rPr>
              <a:t>改良式全比對平面</a:t>
            </a:r>
            <a:r>
              <a:rPr lang="en-US" altLang="zh-TW" dirty="0">
                <a:cs typeface="Times New Roman" panose="02020603050405020304" pitchFamily="18" charset="0"/>
              </a:rPr>
              <a:t>(Improved of WMPB)</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5" name="圖片 4"/>
          <p:cNvPicPr>
            <a:picLocks noChangeAspect="1"/>
          </p:cNvPicPr>
          <p:nvPr/>
        </p:nvPicPr>
        <p:blipFill>
          <a:blip r:embed="rId2"/>
          <a:stretch>
            <a:fillRect/>
          </a:stretch>
        </p:blipFill>
        <p:spPr>
          <a:xfrm>
            <a:off x="395536" y="2002542"/>
            <a:ext cx="7980087" cy="4072115"/>
          </a:xfrm>
          <a:prstGeom prst="rect">
            <a:avLst/>
          </a:prstGeom>
        </p:spPr>
      </p:pic>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28</a:t>
            </a:fld>
            <a:endParaRPr lang="en-US" altLang="zh-TW"/>
          </a:p>
        </p:txBody>
      </p:sp>
    </p:spTree>
    <p:extLst>
      <p:ext uri="{BB962C8B-B14F-4D97-AF65-F5344CB8AC3E}">
        <p14:creationId xmlns:p14="http://schemas.microsoft.com/office/powerpoint/2010/main" val="32067944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cs typeface="Times New Roman" panose="02020603050405020304" pitchFamily="18" charset="0"/>
              </a:rPr>
              <a:t> </a:t>
            </a:r>
            <a:r>
              <a:rPr lang="en-US" altLang="zh-TW" dirty="0">
                <a:cs typeface="Times New Roman" panose="02020603050405020304" pitchFamily="18" charset="0"/>
              </a:rPr>
              <a:t>2.1</a:t>
            </a:r>
            <a:r>
              <a:rPr lang="zh-TW" altLang="en-US" dirty="0">
                <a:cs typeface="Times New Roman" panose="02020603050405020304" pitchFamily="18" charset="0"/>
              </a:rPr>
              <a:t> 改良式全比對平面</a:t>
            </a:r>
            <a:r>
              <a:rPr lang="en-US" altLang="zh-TW" dirty="0">
                <a:cs typeface="Times New Roman" panose="02020603050405020304" pitchFamily="18" charset="0"/>
              </a:rPr>
              <a:t>(Improved of WMPB)</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6" name="圖片 5"/>
          <p:cNvPicPr>
            <a:picLocks noChangeAspect="1"/>
          </p:cNvPicPr>
          <p:nvPr/>
        </p:nvPicPr>
        <p:blipFill>
          <a:blip r:embed="rId4"/>
          <a:stretch>
            <a:fillRect/>
          </a:stretch>
        </p:blipFill>
        <p:spPr>
          <a:xfrm>
            <a:off x="395536" y="1987028"/>
            <a:ext cx="7980087" cy="4072115"/>
          </a:xfrm>
          <a:prstGeom prst="rect">
            <a:avLst/>
          </a:prstGeom>
        </p:spPr>
      </p:pic>
      <p:sp>
        <p:nvSpPr>
          <p:cNvPr id="7" name="L-圖案 6"/>
          <p:cNvSpPr/>
          <p:nvPr/>
        </p:nvSpPr>
        <p:spPr>
          <a:xfrm rot="10800000">
            <a:off x="611560" y="3068960"/>
            <a:ext cx="2755900" cy="2506663"/>
          </a:xfrm>
          <a:prstGeom prst="corner">
            <a:avLst>
              <a:gd name="adj1" fmla="val 33281"/>
              <a:gd name="adj2" fmla="val 4493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bwMode="auto">
          <a:xfrm>
            <a:off x="3367460" y="3861048"/>
            <a:ext cx="2212652" cy="0"/>
          </a:xfrm>
          <a:prstGeom prst="straightConnector1">
            <a:avLst/>
          </a:prstGeom>
          <a:ln w="34925" cmpd="sng">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文字方塊 12"/>
          <p:cNvSpPr txBox="1"/>
          <p:nvPr/>
        </p:nvSpPr>
        <p:spPr>
          <a:xfrm>
            <a:off x="5176254" y="4581128"/>
            <a:ext cx="2748890" cy="523220"/>
          </a:xfrm>
          <a:prstGeom prst="rect">
            <a:avLst/>
          </a:prstGeom>
          <a:noFill/>
        </p:spPr>
        <p:txBody>
          <a:bodyPr wrap="square" rtlCol="0">
            <a:spAutoFit/>
          </a:bodyPr>
          <a:lstStyle/>
          <a:p>
            <a:r>
              <a:rPr lang="en-US" altLang="zh-TW" sz="2800" dirty="0">
                <a:solidFill>
                  <a:srgbClr val="FF0000"/>
                </a:solidFill>
              </a:rPr>
              <a:t>1 + 6 – 3 = 4 </a:t>
            </a:r>
            <a:endParaRPr lang="zh-TW" altLang="en-US" sz="2800" dirty="0">
              <a:solidFill>
                <a:srgbClr val="FF0000"/>
              </a:solidFill>
            </a:endParaRPr>
          </a:p>
        </p:txBody>
      </p:sp>
      <p:cxnSp>
        <p:nvCxnSpPr>
          <p:cNvPr id="15" name="直線單箭頭接點 14"/>
          <p:cNvCxnSpPr/>
          <p:nvPr/>
        </p:nvCxnSpPr>
        <p:spPr bwMode="auto">
          <a:xfrm>
            <a:off x="4788024" y="4322291"/>
            <a:ext cx="504056" cy="402853"/>
          </a:xfrm>
          <a:prstGeom prst="straightConnector1">
            <a:avLst/>
          </a:prstGeom>
          <a:ln w="34925" cmpd="sng">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bwMode="auto">
          <a:xfrm flipH="1">
            <a:off x="5940152" y="4322291"/>
            <a:ext cx="216024" cy="402853"/>
          </a:xfrm>
          <a:prstGeom prst="straightConnector1">
            <a:avLst/>
          </a:prstGeom>
          <a:ln w="34925" cmpd="sng">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p:nvPr/>
        </p:nvCxnSpPr>
        <p:spPr bwMode="auto">
          <a:xfrm flipH="1">
            <a:off x="6550699" y="4322291"/>
            <a:ext cx="1477685" cy="402853"/>
          </a:xfrm>
          <a:prstGeom prst="straightConnector1">
            <a:avLst/>
          </a:prstGeom>
          <a:ln w="34925" cmpd="sng">
            <a:headEnd type="none" w="med" len="med"/>
            <a:tailEnd type="triangle"/>
          </a:ln>
        </p:spPr>
        <p:style>
          <a:lnRef idx="1">
            <a:schemeClr val="dk1"/>
          </a:lnRef>
          <a:fillRef idx="0">
            <a:schemeClr val="dk1"/>
          </a:fillRef>
          <a:effectRef idx="0">
            <a:schemeClr val="dk1"/>
          </a:effectRef>
          <a:fontRef idx="minor">
            <a:schemeClr val="tx1"/>
          </a:fontRef>
        </p:style>
      </p:cxnSp>
      <p:graphicFrame>
        <p:nvGraphicFramePr>
          <p:cNvPr id="20" name="物件 19"/>
          <p:cNvGraphicFramePr>
            <a:graphicFrameLocks noChangeAspect="1"/>
          </p:cNvGraphicFramePr>
          <p:nvPr>
            <p:extLst>
              <p:ext uri="{D42A27DB-BD31-4B8C-83A1-F6EECF244321}">
                <p14:modId xmlns:p14="http://schemas.microsoft.com/office/powerpoint/2010/main" val="1649101247"/>
              </p:ext>
            </p:extLst>
          </p:nvPr>
        </p:nvGraphicFramePr>
        <p:xfrm>
          <a:off x="3838139" y="5363185"/>
          <a:ext cx="4984045" cy="771140"/>
        </p:xfrm>
        <a:graphic>
          <a:graphicData uri="http://schemas.openxmlformats.org/presentationml/2006/ole">
            <mc:AlternateContent xmlns:mc="http://schemas.openxmlformats.org/markup-compatibility/2006">
              <mc:Choice xmlns:v="urn:schemas-microsoft-com:vml" Requires="v">
                <p:oleObj spid="_x0000_s8285" name="Equation" r:id="rId5" imgW="2793960" imgH="431640" progId="Equation.DSMT4">
                  <p:embed/>
                </p:oleObj>
              </mc:Choice>
              <mc:Fallback>
                <p:oleObj name="Equation" r:id="rId5" imgW="2793960" imgH="431640" progId="Equation.DSMT4">
                  <p:embed/>
                  <p:pic>
                    <p:nvPicPr>
                      <p:cNvPr id="8" name="物件 7"/>
                      <p:cNvPicPr/>
                      <p:nvPr/>
                    </p:nvPicPr>
                    <p:blipFill>
                      <a:blip r:embed="rId6"/>
                      <a:stretch>
                        <a:fillRect/>
                      </a:stretch>
                    </p:blipFill>
                    <p:spPr>
                      <a:xfrm>
                        <a:off x="3838139" y="5363185"/>
                        <a:ext cx="4984045" cy="771140"/>
                      </a:xfrm>
                      <a:prstGeom prst="rect">
                        <a:avLst/>
                      </a:prstGeom>
                    </p:spPr>
                  </p:pic>
                </p:oleObj>
              </mc:Fallback>
            </mc:AlternateContent>
          </a:graphicData>
        </a:graphic>
      </p:graphicFrame>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29</a:t>
            </a:fld>
            <a:endParaRPr lang="en-US" altLang="zh-TW"/>
          </a:p>
        </p:txBody>
      </p:sp>
    </p:spTree>
    <p:extLst>
      <p:ext uri="{BB962C8B-B14F-4D97-AF65-F5344CB8AC3E}">
        <p14:creationId xmlns:p14="http://schemas.microsoft.com/office/powerpoint/2010/main" val="25501431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latin typeface="Times New Roman" panose="02020603050405020304" pitchFamily="18" charset="0"/>
                <a:cs typeface="Times New Roman" panose="02020603050405020304" pitchFamily="18" charset="0"/>
              </a:rPr>
              <a:t>1.</a:t>
            </a:r>
            <a:r>
              <a:rPr lang="zh-TW" altLang="en-US" sz="2400" dirty="0">
                <a:latin typeface="Times New Roman" panose="02020603050405020304" pitchFamily="18" charset="0"/>
                <a:cs typeface="Times New Roman" panose="02020603050405020304" pitchFamily="18" charset="0"/>
              </a:rPr>
              <a:t> 前言</a:t>
            </a:r>
            <a:endParaRPr lang="en-US" altLang="zh-TW" sz="2400" dirty="0">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a:t>
            </a:fld>
            <a:endParaRPr lang="en-US" altLang="zh-TW"/>
          </a:p>
        </p:txBody>
      </p:sp>
    </p:spTree>
    <p:extLst>
      <p:ext uri="{BB962C8B-B14F-4D97-AF65-F5344CB8AC3E}">
        <p14:creationId xmlns:p14="http://schemas.microsoft.com/office/powerpoint/2010/main" val="375274784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2.2 </a:t>
            </a:r>
            <a:r>
              <a:rPr lang="zh-TW" altLang="en-US" sz="2000" dirty="0">
                <a:latin typeface="Times New Roman" panose="02020603050405020304" pitchFamily="18" charset="0"/>
                <a:cs typeface="Times New Roman" panose="02020603050405020304" pitchFamily="18" charset="0"/>
              </a:rPr>
              <a:t>餘弦相似度</a:t>
            </a:r>
            <a:r>
              <a:rPr lang="en-US" altLang="zh-TW" sz="2000" dirty="0">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30</a:t>
            </a:fld>
            <a:endParaRPr lang="en-US" altLang="zh-TW"/>
          </a:p>
        </p:txBody>
      </p:sp>
    </p:spTree>
    <p:extLst>
      <p:ext uri="{BB962C8B-B14F-4D97-AF65-F5344CB8AC3E}">
        <p14:creationId xmlns:p14="http://schemas.microsoft.com/office/powerpoint/2010/main" val="39500929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句子相似度計算概要</a:t>
            </a:r>
          </a:p>
        </p:txBody>
      </p:sp>
      <p:sp>
        <p:nvSpPr>
          <p:cNvPr id="3" name="內容版面配置區 2"/>
          <p:cNvSpPr>
            <a:spLocks noGrp="1"/>
          </p:cNvSpPr>
          <p:nvPr>
            <p:ph idx="1"/>
          </p:nvPr>
        </p:nvSpPr>
        <p:spPr/>
        <p:txBody>
          <a:bodyPr/>
          <a:lstStyle/>
          <a:p>
            <a:pPr marL="514350" indent="-514350">
              <a:buAutoNum type="arabicPeriod"/>
            </a:pPr>
            <a:r>
              <a:rPr lang="zh-TW" altLang="en-US" dirty="0"/>
              <a:t>詞特徵的句子相似度計算使用</a:t>
            </a:r>
            <a:r>
              <a:rPr lang="zh-TW" altLang="en-US" dirty="0">
                <a:solidFill>
                  <a:srgbClr val="FF0000"/>
                </a:solidFill>
              </a:rPr>
              <a:t>向量空間模型</a:t>
            </a:r>
            <a:r>
              <a:rPr lang="zh-TW" altLang="en-US" dirty="0"/>
              <a:t>的方法</a:t>
            </a:r>
            <a:endParaRPr lang="en-US" altLang="zh-TW" dirty="0"/>
          </a:p>
          <a:p>
            <a:pPr marL="0" indent="0">
              <a:buNone/>
            </a:pPr>
            <a:r>
              <a:rPr lang="zh-TW" altLang="en-US" dirty="0"/>
              <a:t>   文本中每個句子表示成一個</a:t>
            </a:r>
            <a:r>
              <a:rPr lang="en-US" altLang="zh-TW" dirty="0">
                <a:latin typeface="Times New Roman" panose="02020603050405020304" pitchFamily="18" charset="0"/>
                <a:cs typeface="Times New Roman" panose="02020603050405020304" pitchFamily="18" charset="0"/>
              </a:rPr>
              <a:t>n </a:t>
            </a:r>
            <a:r>
              <a:rPr lang="zh-TW" altLang="en-US" dirty="0"/>
              <a:t>維向量</a:t>
            </a:r>
            <a:endParaRPr lang="en-US" altLang="zh-TW" dirty="0"/>
          </a:p>
          <a:p>
            <a:pPr marL="0" indent="0">
              <a:buNone/>
            </a:pPr>
            <a:r>
              <a:rPr lang="zh-TW" altLang="en-US" dirty="0"/>
              <a:t>   其中    為對應單一詞的</a:t>
            </a:r>
            <a:r>
              <a:rPr lang="en-US" altLang="zh-TW" dirty="0">
                <a:latin typeface="Times New Roman" panose="02020603050405020304" pitchFamily="18" charset="0"/>
                <a:cs typeface="Times New Roman" panose="02020603050405020304" pitchFamily="18" charset="0"/>
              </a:rPr>
              <a:t>TF-IDF</a:t>
            </a:r>
            <a:r>
              <a:rPr lang="zh-TW" altLang="en-US" dirty="0"/>
              <a:t>值。</a:t>
            </a:r>
            <a:endParaRPr lang="en-US" altLang="zh-TW" dirty="0"/>
          </a:p>
          <a:p>
            <a:pPr marL="0" indent="0">
              <a:buNone/>
            </a:pPr>
            <a:endParaRPr lang="en-US" altLang="zh-TW" sz="1600" dirty="0"/>
          </a:p>
          <a:p>
            <a:pPr marL="0" indent="0">
              <a:buNone/>
            </a:pPr>
            <a:r>
              <a:rPr lang="zh-TW" altLang="en-US" dirty="0"/>
              <a:t>                                      為句子</a:t>
            </a:r>
            <a:r>
              <a:rPr lang="en-US" altLang="zh-TW" dirty="0">
                <a:latin typeface="Times New Roman" panose="02020603050405020304" pitchFamily="18" charset="0"/>
                <a:cs typeface="Times New Roman" panose="02020603050405020304" pitchFamily="18" charset="0"/>
              </a:rPr>
              <a:t>A</a:t>
            </a:r>
            <a:r>
              <a:rPr lang="zh-TW" altLang="en-US" dirty="0"/>
              <a:t>與</a:t>
            </a:r>
            <a:r>
              <a:rPr lang="en-US" altLang="zh-TW" dirty="0">
                <a:latin typeface="Times New Roman" panose="02020603050405020304" pitchFamily="18" charset="0"/>
                <a:cs typeface="Times New Roman" panose="02020603050405020304" pitchFamily="18" charset="0"/>
              </a:rPr>
              <a:t>B</a:t>
            </a:r>
            <a:r>
              <a:rPr lang="zh-TW" altLang="en-US" dirty="0"/>
              <a:t>所有有效詞構</a:t>
            </a:r>
            <a:endParaRPr lang="en-US" altLang="zh-TW" dirty="0"/>
          </a:p>
          <a:p>
            <a:pPr marL="0" indent="0">
              <a:buNone/>
            </a:pPr>
            <a:r>
              <a:rPr lang="zh-TW" altLang="en-US" dirty="0"/>
              <a:t>                                      成的向量空間。</a:t>
            </a:r>
            <a:endParaRPr lang="en-US" altLang="zh-TW" dirty="0"/>
          </a:p>
          <a:p>
            <a:pPr marL="0" indent="0">
              <a:buNone/>
            </a:pPr>
            <a:r>
              <a:rPr lang="zh-TW" altLang="en-US" dirty="0"/>
              <a:t>                                      為句子</a:t>
            </a:r>
            <a:r>
              <a:rPr lang="en-US" altLang="zh-TW" dirty="0">
                <a:latin typeface="Times New Roman" panose="02020603050405020304" pitchFamily="18" charset="0"/>
                <a:cs typeface="Times New Roman" panose="02020603050405020304" pitchFamily="18" charset="0"/>
              </a:rPr>
              <a:t>A</a:t>
            </a:r>
            <a:r>
              <a:rPr lang="zh-TW" altLang="en-US" dirty="0"/>
              <a:t>對應的向量。</a:t>
            </a:r>
            <a:endParaRPr lang="en-US" altLang="zh-TW" dirty="0"/>
          </a:p>
          <a:p>
            <a:pPr marL="0" indent="0">
              <a:buNone/>
            </a:pPr>
            <a:r>
              <a:rPr lang="zh-TW" altLang="en-US" dirty="0"/>
              <a:t>                                      為句子</a:t>
            </a:r>
            <a:r>
              <a:rPr lang="en-US" altLang="zh-TW" dirty="0">
                <a:latin typeface="Times New Roman" panose="02020603050405020304" pitchFamily="18" charset="0"/>
                <a:cs typeface="Times New Roman" panose="02020603050405020304" pitchFamily="18" charset="0"/>
              </a:rPr>
              <a:t>B</a:t>
            </a:r>
            <a:r>
              <a:rPr lang="zh-TW" altLang="en-US" dirty="0"/>
              <a:t>對應的向量。</a:t>
            </a:r>
            <a:endParaRPr lang="en-US" altLang="zh-TW" dirty="0"/>
          </a:p>
          <a:p>
            <a:pPr marL="0" indent="0">
              <a:buNone/>
            </a:pPr>
            <a:r>
              <a:rPr lang="zh-TW" altLang="en-US" dirty="0"/>
              <a:t>   其中     為句子</a:t>
            </a:r>
            <a:r>
              <a:rPr lang="en-US" altLang="zh-TW" dirty="0">
                <a:latin typeface="Times New Roman" panose="02020603050405020304" pitchFamily="18" charset="0"/>
                <a:cs typeface="Times New Roman" panose="02020603050405020304" pitchFamily="18" charset="0"/>
              </a:rPr>
              <a:t>A</a:t>
            </a:r>
            <a:r>
              <a:rPr lang="zh-TW" altLang="en-US" dirty="0"/>
              <a:t>中有效詞   的</a:t>
            </a:r>
            <a:r>
              <a:rPr lang="en-US" altLang="zh-TW" dirty="0">
                <a:latin typeface="Times New Roman" panose="02020603050405020304" pitchFamily="18" charset="0"/>
                <a:cs typeface="Times New Roman" panose="02020603050405020304" pitchFamily="18" charset="0"/>
              </a:rPr>
              <a:t>TF-IDF</a:t>
            </a:r>
            <a:r>
              <a:rPr lang="zh-TW" altLang="en-US" dirty="0"/>
              <a:t>值。</a:t>
            </a:r>
            <a:endParaRPr lang="en-US" altLang="zh-TW" dirty="0"/>
          </a:p>
          <a:p>
            <a:pPr marL="0" indent="0">
              <a:buNone/>
            </a:pPr>
            <a:r>
              <a:rPr lang="zh-TW" altLang="en-US" dirty="0"/>
              <a:t>               為句子</a:t>
            </a:r>
            <a:r>
              <a:rPr lang="en-US" altLang="zh-TW" dirty="0">
                <a:latin typeface="Times New Roman" panose="02020603050405020304" pitchFamily="18" charset="0"/>
                <a:cs typeface="Times New Roman" panose="02020603050405020304" pitchFamily="18" charset="0"/>
              </a:rPr>
              <a:t>B</a:t>
            </a:r>
            <a:r>
              <a:rPr lang="zh-TW" altLang="en-US" dirty="0"/>
              <a:t>中有效詞   的</a:t>
            </a:r>
            <a:r>
              <a:rPr lang="en-US" altLang="zh-TW" dirty="0">
                <a:latin typeface="Times New Roman" panose="02020603050405020304" pitchFamily="18" charset="0"/>
                <a:cs typeface="Times New Roman" panose="02020603050405020304" pitchFamily="18" charset="0"/>
              </a:rPr>
              <a:t>TF-IDF</a:t>
            </a:r>
            <a:r>
              <a:rPr lang="zh-TW" altLang="en-US" dirty="0"/>
              <a:t>值。</a:t>
            </a:r>
            <a:endParaRPr lang="en-US" altLang="zh-TW" dirty="0"/>
          </a:p>
          <a:p>
            <a:pPr marL="0" indent="0">
              <a:buNone/>
            </a:pPr>
            <a:endParaRPr lang="en-US" altLang="zh-TW" dirty="0"/>
          </a:p>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049930416"/>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12" name="方程式" r:id="rId4" imgW="114120" imgH="215640" progId="Equation.3">
                  <p:embed/>
                </p:oleObj>
              </mc:Choice>
              <mc:Fallback>
                <p:oleObj name="方程式"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190468627"/>
              </p:ext>
            </p:extLst>
          </p:nvPr>
        </p:nvGraphicFramePr>
        <p:xfrm>
          <a:off x="6444208" y="2132856"/>
          <a:ext cx="2064230" cy="432048"/>
        </p:xfrm>
        <a:graphic>
          <a:graphicData uri="http://schemas.openxmlformats.org/presentationml/2006/ole">
            <mc:AlternateContent xmlns:mc="http://schemas.openxmlformats.org/markup-compatibility/2006">
              <mc:Choice xmlns:v="urn:schemas-microsoft-com:vml" Requires="v">
                <p:oleObj spid="_x0000_s1413" name="方程式" r:id="rId6" imgW="1091880" imgH="228600" progId="Equation.3">
                  <p:embed/>
                </p:oleObj>
              </mc:Choice>
              <mc:Fallback>
                <p:oleObj name="方程式" r:id="rId6" imgW="1091880" imgH="228600" progId="Equation.3">
                  <p:embed/>
                  <p:pic>
                    <p:nvPicPr>
                      <p:cNvPr id="0" name=""/>
                      <p:cNvPicPr/>
                      <p:nvPr/>
                    </p:nvPicPr>
                    <p:blipFill>
                      <a:blip r:embed="rId7"/>
                      <a:stretch>
                        <a:fillRect/>
                      </a:stretch>
                    </p:blipFill>
                    <p:spPr>
                      <a:xfrm>
                        <a:off x="6444208" y="2132856"/>
                        <a:ext cx="2064230" cy="432048"/>
                      </a:xfrm>
                      <a:prstGeom prst="rect">
                        <a:avLst/>
                      </a:prstGeom>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622414820"/>
              </p:ext>
            </p:extLst>
          </p:nvPr>
        </p:nvGraphicFramePr>
        <p:xfrm>
          <a:off x="1547664" y="2636912"/>
          <a:ext cx="311150" cy="431800"/>
        </p:xfrm>
        <a:graphic>
          <a:graphicData uri="http://schemas.openxmlformats.org/presentationml/2006/ole">
            <mc:AlternateContent xmlns:mc="http://schemas.openxmlformats.org/markup-compatibility/2006">
              <mc:Choice xmlns:v="urn:schemas-microsoft-com:vml" Requires="v">
                <p:oleObj spid="_x0000_s1414" name="方程式" r:id="rId8" imgW="164880" imgH="228600" progId="Equation.3">
                  <p:embed/>
                </p:oleObj>
              </mc:Choice>
              <mc:Fallback>
                <p:oleObj name="方程式" r:id="rId8" imgW="164880" imgH="228600" progId="Equation.3">
                  <p:embed/>
                  <p:pic>
                    <p:nvPicPr>
                      <p:cNvPr id="0" name=""/>
                      <p:cNvPicPr/>
                      <p:nvPr/>
                    </p:nvPicPr>
                    <p:blipFill>
                      <a:blip r:embed="rId9"/>
                      <a:stretch>
                        <a:fillRect/>
                      </a:stretch>
                    </p:blipFill>
                    <p:spPr>
                      <a:xfrm>
                        <a:off x="1547664" y="2636912"/>
                        <a:ext cx="311150" cy="431800"/>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2808063073"/>
              </p:ext>
            </p:extLst>
          </p:nvPr>
        </p:nvGraphicFramePr>
        <p:xfrm>
          <a:off x="783555" y="3378101"/>
          <a:ext cx="3590925" cy="419100"/>
        </p:xfrm>
        <a:graphic>
          <a:graphicData uri="http://schemas.openxmlformats.org/presentationml/2006/ole">
            <mc:AlternateContent xmlns:mc="http://schemas.openxmlformats.org/markup-compatibility/2006">
              <mc:Choice xmlns:v="urn:schemas-microsoft-com:vml" Requires="v">
                <p:oleObj spid="_x0000_s1415" name="點陣圖影像" r:id="rId10" imgW="3591000" imgH="419040" progId="Paint.Picture">
                  <p:embed/>
                </p:oleObj>
              </mc:Choice>
              <mc:Fallback>
                <p:oleObj name="點陣圖影像" r:id="rId10" imgW="3591000" imgH="419040" progId="Paint.Picture">
                  <p:embed/>
                  <p:pic>
                    <p:nvPicPr>
                      <p:cNvPr id="0" name=""/>
                      <p:cNvPicPr/>
                      <p:nvPr/>
                    </p:nvPicPr>
                    <p:blipFill>
                      <a:blip r:embed="rId11"/>
                      <a:stretch>
                        <a:fillRect/>
                      </a:stretch>
                    </p:blipFill>
                    <p:spPr>
                      <a:xfrm>
                        <a:off x="783555" y="3378101"/>
                        <a:ext cx="3590925" cy="419100"/>
                      </a:xfrm>
                      <a:prstGeom prst="rect">
                        <a:avLst/>
                      </a:prstGeom>
                    </p:spPr>
                  </p:pic>
                </p:oleObj>
              </mc:Fallback>
            </mc:AlternateContent>
          </a:graphicData>
        </a:graphic>
      </p:graphicFrame>
      <p:pic>
        <p:nvPicPr>
          <p:cNvPr id="9" name="圖片 8"/>
          <p:cNvPicPr>
            <a:picLocks noChangeAspect="1"/>
          </p:cNvPicPr>
          <p:nvPr/>
        </p:nvPicPr>
        <p:blipFill>
          <a:blip r:embed="rId12"/>
          <a:stretch>
            <a:fillRect/>
          </a:stretch>
        </p:blipFill>
        <p:spPr>
          <a:xfrm>
            <a:off x="747950" y="4436703"/>
            <a:ext cx="3419475" cy="495300"/>
          </a:xfrm>
          <a:prstGeom prst="rect">
            <a:avLst/>
          </a:prstGeom>
        </p:spPr>
      </p:pic>
      <p:pic>
        <p:nvPicPr>
          <p:cNvPr id="10" name="圖片 9"/>
          <p:cNvPicPr>
            <a:picLocks noChangeAspect="1"/>
          </p:cNvPicPr>
          <p:nvPr/>
        </p:nvPicPr>
        <p:blipFill>
          <a:blip r:embed="rId13"/>
          <a:stretch>
            <a:fillRect/>
          </a:stretch>
        </p:blipFill>
        <p:spPr>
          <a:xfrm>
            <a:off x="795574" y="4969929"/>
            <a:ext cx="3324225" cy="419100"/>
          </a:xfrm>
          <a:prstGeom prst="rect">
            <a:avLst/>
          </a:prstGeom>
        </p:spPr>
      </p:pic>
      <p:pic>
        <p:nvPicPr>
          <p:cNvPr id="11" name="圖片 10"/>
          <p:cNvPicPr>
            <a:picLocks noChangeAspect="1"/>
          </p:cNvPicPr>
          <p:nvPr/>
        </p:nvPicPr>
        <p:blipFill>
          <a:blip r:embed="rId14"/>
          <a:stretch>
            <a:fillRect/>
          </a:stretch>
        </p:blipFill>
        <p:spPr>
          <a:xfrm>
            <a:off x="1571328" y="5456039"/>
            <a:ext cx="400050" cy="390525"/>
          </a:xfrm>
          <a:prstGeom prst="rect">
            <a:avLst/>
          </a:prstGeom>
        </p:spPr>
      </p:pic>
      <p:pic>
        <p:nvPicPr>
          <p:cNvPr id="13" name="圖片 12"/>
          <p:cNvPicPr>
            <a:picLocks noChangeAspect="1"/>
          </p:cNvPicPr>
          <p:nvPr/>
        </p:nvPicPr>
        <p:blipFill>
          <a:blip r:embed="rId15"/>
          <a:stretch>
            <a:fillRect/>
          </a:stretch>
        </p:blipFill>
        <p:spPr>
          <a:xfrm>
            <a:off x="1514178" y="5932301"/>
            <a:ext cx="514350" cy="428625"/>
          </a:xfrm>
          <a:prstGeom prst="rect">
            <a:avLst/>
          </a:prstGeom>
        </p:spPr>
      </p:pic>
      <p:pic>
        <p:nvPicPr>
          <p:cNvPr id="14" name="圖片 13"/>
          <p:cNvPicPr>
            <a:picLocks noChangeAspect="1"/>
          </p:cNvPicPr>
          <p:nvPr/>
        </p:nvPicPr>
        <p:blipFill>
          <a:blip r:embed="rId16"/>
          <a:stretch>
            <a:fillRect/>
          </a:stretch>
        </p:blipFill>
        <p:spPr>
          <a:xfrm>
            <a:off x="4788024" y="5500099"/>
            <a:ext cx="351274" cy="351274"/>
          </a:xfrm>
          <a:prstGeom prst="rect">
            <a:avLst/>
          </a:prstGeom>
        </p:spPr>
      </p:pic>
      <p:pic>
        <p:nvPicPr>
          <p:cNvPr id="15" name="圖片 14"/>
          <p:cNvPicPr>
            <a:picLocks noChangeAspect="1"/>
          </p:cNvPicPr>
          <p:nvPr/>
        </p:nvPicPr>
        <p:blipFill>
          <a:blip r:embed="rId16"/>
          <a:stretch>
            <a:fillRect/>
          </a:stretch>
        </p:blipFill>
        <p:spPr>
          <a:xfrm>
            <a:off x="4781581" y="6026649"/>
            <a:ext cx="351274" cy="351274"/>
          </a:xfrm>
          <a:prstGeom prst="rect">
            <a:avLst/>
          </a:prstGeom>
        </p:spPr>
      </p:pic>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31</a:t>
            </a:fld>
            <a:endParaRPr lang="en-US" altLang="zh-TW"/>
          </a:p>
        </p:txBody>
      </p:sp>
    </p:spTree>
    <p:extLst>
      <p:ext uri="{BB962C8B-B14F-4D97-AF65-F5344CB8AC3E}">
        <p14:creationId xmlns:p14="http://schemas.microsoft.com/office/powerpoint/2010/main" val="38022925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7" name="內容版面配置區 6"/>
          <p:cNvSpPr>
            <a:spLocks noGrp="1"/>
          </p:cNvSpPr>
          <p:nvPr>
            <p:ph idx="1"/>
          </p:nvPr>
        </p:nvSpPr>
        <p:spPr/>
        <p:txBody>
          <a:bodyPr/>
          <a:lstStyle/>
          <a:p>
            <a:pPr marL="0" indent="0">
              <a:buNone/>
            </a:pPr>
            <a:r>
              <a:rPr lang="zh-TW" altLang="en-US" dirty="0">
                <a:solidFill>
                  <a:srgbClr val="FF0000"/>
                </a:solidFill>
                <a:latin typeface="Times New Roman" panose="02020603050405020304" pitchFamily="18" charset="0"/>
                <a:cs typeface="Times New Roman" panose="02020603050405020304" pitchFamily="18" charset="0"/>
              </a:rPr>
              <a:t>以兩個句子為例子說明向量空間模型</a:t>
            </a:r>
            <a:r>
              <a:rPr lang="en-US" altLang="zh-TW" dirty="0">
                <a:solidFill>
                  <a:srgbClr val="FF0000"/>
                </a:solidFill>
                <a:latin typeface="Times New Roman" panose="02020603050405020304" pitchFamily="18" charset="0"/>
                <a:cs typeface="Times New Roman" panose="02020603050405020304" pitchFamily="18" charset="0"/>
              </a:rPr>
              <a:t>(VSM)</a:t>
            </a:r>
            <a:r>
              <a:rPr lang="zh-TW" altLang="en-US" dirty="0">
                <a:solidFill>
                  <a:srgbClr val="FF0000"/>
                </a:solidFill>
                <a:latin typeface="Times New Roman" panose="02020603050405020304" pitchFamily="18" charset="0"/>
                <a:cs typeface="Times New Roman" panose="02020603050405020304" pitchFamily="18" charset="0"/>
              </a:rPr>
              <a:t>：</a:t>
            </a:r>
            <a:endParaRPr lang="en-US" altLang="zh-TW" dirty="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TW" dirty="0">
                <a:latin typeface="Times New Roman" panose="02020603050405020304" pitchFamily="18" charset="0"/>
                <a:cs typeface="Times New Roman" panose="02020603050405020304" pitchFamily="18" charset="0"/>
              </a:rPr>
              <a:t>Chinese words segmentation</a:t>
            </a:r>
          </a:p>
          <a:p>
            <a:pPr lvl="1"/>
            <a:r>
              <a:rPr lang="en-US" altLang="zh-TW" dirty="0">
                <a:latin typeface="Times New Roman" panose="02020603050405020304" pitchFamily="18" charset="0"/>
                <a:cs typeface="Times New Roman" panose="02020603050405020304" pitchFamily="18" charset="0"/>
              </a:rPr>
              <a:t>Sentence A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我</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endParaRPr lang="en-US" altLang="zh-TW" u="sng" dirty="0">
              <a:latin typeface="標楷體" panose="03000509000000000000" pitchFamily="65" charset="-12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Sentence B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也</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endParaRPr lang="en-US" altLang="zh-TW" u="sng" dirty="0">
              <a:latin typeface="標楷體" panose="03000509000000000000" pitchFamily="65" charset="-120"/>
              <a:ea typeface="標楷體" panose="03000509000000000000" pitchFamily="65" charset="-120"/>
              <a:cs typeface="Times New Roman" panose="02020603050405020304" pitchFamily="18" charset="0"/>
            </a:endParaRPr>
          </a:p>
          <a:p>
            <a:pPr marL="457200" lvl="1" indent="0">
              <a:buNone/>
            </a:pPr>
            <a:endParaRPr lang="en-US" altLang="zh-TW"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List all of word term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Sentence A &amp;</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B</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我</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喜歡</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電視</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電影</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也</a:t>
            </a:r>
            <a:endParaRPr lang="en-US" altLang="zh-TW" u="sng" dirty="0">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a:p>
            <a:pPr marL="457200" lvl="1" indent="0">
              <a:buNone/>
            </a:pPr>
            <a:r>
              <a:rPr lang="en-US" altLang="zh-TW" sz="2800" b="1" dirty="0">
                <a:latin typeface="Times New Roman" panose="02020603050405020304" pitchFamily="18" charset="0"/>
                <a:cs typeface="Times New Roman" panose="02020603050405020304" pitchFamily="18" charset="0"/>
              </a:rPr>
              <a:t>Vector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我</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喜歡</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32</a:t>
            </a:fld>
            <a:endParaRPr lang="en-US" altLang="zh-TW"/>
          </a:p>
        </p:txBody>
      </p:sp>
    </p:spTree>
    <p:extLst>
      <p:ext uri="{BB962C8B-B14F-4D97-AF65-F5344CB8AC3E}">
        <p14:creationId xmlns:p14="http://schemas.microsoft.com/office/powerpoint/2010/main" val="5800859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7" name="內容版面配置區 6"/>
          <p:cNvSpPr>
            <a:spLocks noGrp="1"/>
          </p:cNvSpPr>
          <p:nvPr>
            <p:ph idx="1"/>
          </p:nvPr>
        </p:nvSpPr>
        <p:spPr/>
        <p:txBody>
          <a:bodyPr/>
          <a:lstStyle/>
          <a:p>
            <a:pPr marL="514350" indent="-514350">
              <a:buAutoNum type="arabicPeriod" startAt="3"/>
            </a:pPr>
            <a:r>
              <a:rPr lang="en-US" altLang="zh-TW" dirty="0">
                <a:latin typeface="Times New Roman" panose="02020603050405020304" pitchFamily="18" charset="0"/>
                <a:cs typeface="Times New Roman" panose="02020603050405020304" pitchFamily="18" charset="0"/>
              </a:rPr>
              <a:t>Calculate Term Frequency in sentences</a:t>
            </a:r>
          </a:p>
          <a:p>
            <a:pPr lvl="1"/>
            <a:r>
              <a:rPr lang="en-US" altLang="zh-TW" dirty="0">
                <a:latin typeface="Times New Roman" panose="02020603050405020304" pitchFamily="18" charset="0"/>
                <a:cs typeface="Times New Roman" panose="02020603050405020304" pitchFamily="18" charset="0"/>
              </a:rPr>
              <a:t>Sentence A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我</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endParaRPr lang="en-US" altLang="zh-TW" dirty="0">
              <a:latin typeface="Times New Roman" panose="02020603050405020304" pitchFamily="18" charset="0"/>
              <a:cs typeface="Times New Roman" panose="02020603050405020304" pitchFamily="18" charset="0"/>
            </a:endParaRPr>
          </a:p>
          <a:p>
            <a:pPr marL="457200" lvl="1" indent="0">
              <a:buNone/>
            </a:pPr>
            <a:r>
              <a:rPr lang="en-US" altLang="zh-TW" dirty="0">
                <a:latin typeface="Times New Roman" panose="02020603050405020304" pitchFamily="18" charset="0"/>
                <a:cs typeface="Times New Roman" panose="02020603050405020304" pitchFamily="18" charset="0"/>
                <a:sym typeface="Wingdings" panose="05000000000000000000" pitchFamily="2" charset="2"/>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我</a:t>
            </a:r>
            <a:r>
              <a:rPr lang="en-US" altLang="zh-TW"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Times New Roman" panose="02020603050405020304" pitchFamily="18" charset="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Times New Roman" panose="02020603050405020304" pitchFamily="18" charset="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也</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a:t>
            </a:r>
          </a:p>
          <a:p>
            <a:pPr lvl="1"/>
            <a:r>
              <a:rPr lang="en-US" altLang="zh-TW" dirty="0">
                <a:latin typeface="Times New Roman" panose="02020603050405020304" pitchFamily="18" charset="0"/>
                <a:cs typeface="Times New Roman" panose="02020603050405020304" pitchFamily="18" charset="0"/>
              </a:rPr>
              <a:t>Sentence B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也</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看電影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我</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0</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2</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2</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Times New Roman" panose="02020603050405020304" pitchFamily="18" charset="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2</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也</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p>
          <a:p>
            <a:pPr marL="457200" lvl="1" indent="0">
              <a:buNone/>
            </a:pPr>
            <a:endParaRPr lang="en-US" altLang="zh-TW" dirty="0">
              <a:latin typeface="Times New Roman" panose="02020603050405020304" pitchFamily="18" charset="0"/>
              <a:cs typeface="Times New Roman" panose="02020603050405020304" pitchFamily="18" charset="0"/>
            </a:endParaRPr>
          </a:p>
          <a:p>
            <a:pPr marL="0" indent="0">
              <a:buNone/>
            </a:pPr>
            <a:r>
              <a:rPr lang="en-US" altLang="zh-TW" dirty="0">
                <a:latin typeface="Times New Roman" panose="02020603050405020304" pitchFamily="18" charset="0"/>
                <a:cs typeface="Times New Roman" panose="02020603050405020304" pitchFamily="18" charset="0"/>
              </a:rPr>
              <a:t>4.   Vectorization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我</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喜歡</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電影</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u="sng" dirty="0">
                <a:latin typeface="Times New Roman" panose="02020603050405020304" pitchFamily="18" charset="0"/>
                <a:ea typeface="標楷體" panose="03000509000000000000" pitchFamily="65" charset="-120"/>
                <a:cs typeface="Times New Roman" panose="02020603050405020304" pitchFamily="18" charset="0"/>
              </a:rPr>
              <a:t>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Sentence A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我</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電影</a:t>
            </a:r>
            <a:endParaRPr lang="en-US" altLang="zh-TW" dirty="0">
              <a:latin typeface="Times New Roman" panose="02020603050405020304" pitchFamily="18" charset="0"/>
              <a:cs typeface="Times New Roman" panose="02020603050405020304" pitchFamily="18" charset="0"/>
            </a:endParaRPr>
          </a:p>
          <a:p>
            <a:pPr marL="457200" lvl="1" indent="0">
              <a:buNone/>
            </a:pPr>
            <a:r>
              <a:rPr lang="en-US" altLang="zh-TW" dirty="0">
                <a:latin typeface="Times New Roman" panose="02020603050405020304" pitchFamily="18" charset="0"/>
                <a:cs typeface="Times New Roman" panose="02020603050405020304" pitchFamily="18" charset="0"/>
                <a:sym typeface="Wingdings" panose="05000000000000000000" pitchFamily="2" charset="2"/>
              </a:rPr>
              <a:t>	 (</a:t>
            </a:r>
            <a:r>
              <a:rPr lang="en-US" altLang="zh-TW" dirty="0">
                <a:latin typeface="Times New Roman" panose="02020603050405020304" pitchFamily="18" charset="0"/>
                <a:cs typeface="Times New Roman" panose="02020603050405020304" pitchFamily="18" charset="0"/>
              </a:rPr>
              <a:t>1,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Sentence B :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喜歡看</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電視</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也</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不</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喜歡</a:t>
            </a:r>
            <a:r>
              <a:rPr lang="zh-TW" altLang="en-US" dirty="0">
                <a:latin typeface="標楷體" panose="03000509000000000000" pitchFamily="65" charset="-120"/>
                <a:ea typeface="標楷體" panose="03000509000000000000" pitchFamily="65" charset="-120"/>
                <a:cs typeface="Times New Roman" panose="02020603050405020304" pitchFamily="18" charset="0"/>
              </a:rPr>
              <a:t> </a:t>
            </a:r>
            <a:r>
              <a:rPr lang="zh-TW" altLang="en-US" u="sng" dirty="0">
                <a:latin typeface="標楷體" panose="03000509000000000000" pitchFamily="65" charset="-120"/>
                <a:ea typeface="標楷體" panose="03000509000000000000" pitchFamily="65" charset="-120"/>
                <a:cs typeface="Times New Roman" panose="02020603050405020304" pitchFamily="18" charset="0"/>
              </a:rPr>
              <a:t>看電影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0</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2, 1, 1, 2,</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r>
              <a:rPr lang="en-US" altLang="zh-TW"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TW" u="sng"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dirty="0"/>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33</a:t>
            </a:fld>
            <a:endParaRPr lang="en-US" altLang="zh-TW"/>
          </a:p>
        </p:txBody>
      </p:sp>
    </p:spTree>
    <p:extLst>
      <p:ext uri="{BB962C8B-B14F-4D97-AF65-F5344CB8AC3E}">
        <p14:creationId xmlns:p14="http://schemas.microsoft.com/office/powerpoint/2010/main" val="15994132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p:txBody>
          <a:bodyPr/>
          <a:lstStyle/>
          <a:p>
            <a:r>
              <a:rPr lang="en-US" altLang="zh-TW" sz="3200" dirty="0">
                <a:latin typeface="Times New Roman" panose="02020603050405020304" pitchFamily="18" charset="0"/>
                <a:cs typeface="Times New Roman" panose="02020603050405020304" pitchFamily="18" charset="0"/>
              </a:rPr>
              <a:t>TF-IDF</a:t>
            </a:r>
            <a:r>
              <a:rPr lang="zh-TW" altLang="en-US" sz="3200" b="1" dirty="0">
                <a:latin typeface="Times New Roman" panose="02020603050405020304" pitchFamily="18" charset="0"/>
                <a:cs typeface="Times New Roman" panose="02020603050405020304" pitchFamily="18" charset="0"/>
              </a:rPr>
              <a:t>（</a:t>
            </a:r>
            <a:r>
              <a:rPr lang="en-US" altLang="zh-TW" sz="3200" b="1" dirty="0">
                <a:latin typeface="Times New Roman" panose="02020603050405020304" pitchFamily="18" charset="0"/>
                <a:cs typeface="Times New Roman" panose="02020603050405020304" pitchFamily="18" charset="0"/>
              </a:rPr>
              <a:t>Term Frequency - Inverse Document Frequency</a:t>
            </a:r>
            <a:r>
              <a:rPr lang="zh-TW" altLang="en-US" sz="3200" b="1" dirty="0">
                <a:latin typeface="Times New Roman" panose="02020603050405020304" pitchFamily="18" charset="0"/>
                <a:cs typeface="Times New Roman" panose="02020603050405020304" pitchFamily="18" charset="0"/>
              </a:rPr>
              <a:t>）</a:t>
            </a:r>
            <a:endParaRPr lang="en-US" altLang="zh-TW" sz="3200" b="1" dirty="0">
              <a:latin typeface="Times New Roman" panose="02020603050405020304" pitchFamily="18" charset="0"/>
              <a:cs typeface="Times New Roman" panose="02020603050405020304" pitchFamily="18" charset="0"/>
            </a:endParaRPr>
          </a:p>
          <a:p>
            <a:pPr lvl="1"/>
            <a:r>
              <a:rPr lang="zh-TW" altLang="en-US" sz="2800" dirty="0"/>
              <a:t>為一種用於資訊檢索與文字探勘的常用加權技術，為一種統計方法，用來評估單詞對於文件的集合或詞庫中一份文件的重要程度。</a:t>
            </a:r>
            <a:endParaRPr lang="zh-TW" altLang="en-US" sz="2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34</a:t>
            </a:fld>
            <a:endParaRPr lang="en-US" altLang="zh-TW"/>
          </a:p>
        </p:txBody>
      </p:sp>
    </p:spTree>
    <p:extLst>
      <p:ext uri="{BB962C8B-B14F-4D97-AF65-F5344CB8AC3E}">
        <p14:creationId xmlns:p14="http://schemas.microsoft.com/office/powerpoint/2010/main" val="147287518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p:txBody>
          <a:bodyPr/>
          <a:lstStyle/>
          <a:p>
            <a:r>
              <a:rPr lang="zh-TW" altLang="en-US" b="1" dirty="0">
                <a:solidFill>
                  <a:srgbClr val="FF0000"/>
                </a:solidFill>
              </a:rPr>
              <a:t>詞頻（</a:t>
            </a:r>
            <a:r>
              <a:rPr lang="en-US" altLang="zh-TW" b="1" dirty="0">
                <a:solidFill>
                  <a:srgbClr val="FF0000"/>
                </a:solidFill>
                <a:latin typeface="Times New Roman" panose="02020603050405020304" pitchFamily="18" charset="0"/>
                <a:cs typeface="Times New Roman" panose="02020603050405020304" pitchFamily="18" charset="0"/>
              </a:rPr>
              <a:t>Term Frequency, TF</a:t>
            </a:r>
            <a:r>
              <a:rPr lang="zh-TW" altLang="en-US" b="1" dirty="0">
                <a:solidFill>
                  <a:srgbClr val="FF0000"/>
                </a:solidFill>
              </a:rPr>
              <a:t>）</a:t>
            </a:r>
            <a:endParaRPr lang="en-US" altLang="zh-TW" b="1" dirty="0">
              <a:solidFill>
                <a:srgbClr val="FF0000"/>
              </a:solidFill>
            </a:endParaRPr>
          </a:p>
          <a:p>
            <a:r>
              <a:rPr lang="zh-TW" altLang="en-US" dirty="0"/>
              <a:t>假設</a:t>
            </a:r>
            <a:r>
              <a:rPr lang="en-US" altLang="zh-TW" dirty="0">
                <a:latin typeface="Times New Roman" panose="02020603050405020304" pitchFamily="18" charset="0"/>
                <a:cs typeface="Times New Roman" panose="02020603050405020304" pitchFamily="18" charset="0"/>
              </a:rPr>
              <a:t>j</a:t>
            </a:r>
            <a:r>
              <a:rPr lang="zh-TW" altLang="en-US" dirty="0"/>
              <a:t>是「某一特定文件」，</a:t>
            </a:r>
            <a:r>
              <a:rPr lang="en-US" altLang="zh-TW" dirty="0" err="1">
                <a:latin typeface="Times New Roman" panose="02020603050405020304" pitchFamily="18" charset="0"/>
                <a:cs typeface="Times New Roman" panose="02020603050405020304" pitchFamily="18" charset="0"/>
              </a:rPr>
              <a:t>i</a:t>
            </a:r>
            <a:r>
              <a:rPr lang="zh-TW" altLang="en-US" dirty="0"/>
              <a:t>是該文件中所使用單詞或單字的「其中一種」，       就是</a:t>
            </a:r>
            <a:r>
              <a:rPr lang="en-US" altLang="zh-TW" dirty="0" err="1">
                <a:latin typeface="Times New Roman" panose="02020603050405020304" pitchFamily="18" charset="0"/>
                <a:cs typeface="Times New Roman" panose="02020603050405020304" pitchFamily="18" charset="0"/>
              </a:rPr>
              <a:t>i</a:t>
            </a:r>
            <a:r>
              <a:rPr lang="zh-TW" altLang="en-US" dirty="0"/>
              <a:t>在</a:t>
            </a:r>
            <a:r>
              <a:rPr lang="en-US" altLang="zh-TW" dirty="0">
                <a:latin typeface="Times New Roman" panose="02020603050405020304" pitchFamily="18" charset="0"/>
                <a:cs typeface="Times New Roman" panose="02020603050405020304" pitchFamily="18" charset="0"/>
              </a:rPr>
              <a:t>j</a:t>
            </a:r>
            <a:r>
              <a:rPr lang="zh-TW" altLang="en-US" dirty="0"/>
              <a:t>當中的「出現次數」，那麼       的算法就為：</a:t>
            </a:r>
            <a:endParaRPr lang="en-US" altLang="zh-TW" dirty="0"/>
          </a:p>
          <a:p>
            <a:endParaRPr lang="en-US" altLang="zh-TW" dirty="0"/>
          </a:p>
          <a:p>
            <a:pPr marL="0"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355176611"/>
              </p:ext>
            </p:extLst>
          </p:nvPr>
        </p:nvGraphicFramePr>
        <p:xfrm>
          <a:off x="1366981" y="3365005"/>
          <a:ext cx="6626631" cy="936104"/>
        </p:xfrm>
        <a:graphic>
          <a:graphicData uri="http://schemas.openxmlformats.org/presentationml/2006/ole">
            <mc:AlternateContent xmlns:mc="http://schemas.openxmlformats.org/markup-compatibility/2006">
              <mc:Choice xmlns:v="urn:schemas-microsoft-com:vml" Requires="v">
                <p:oleObj spid="_x0000_s11543" name="方程式" r:id="rId3" imgW="3416040" imgH="482400" progId="Equation.3">
                  <p:embed/>
                </p:oleObj>
              </mc:Choice>
              <mc:Fallback>
                <p:oleObj name="方程式" r:id="rId3" imgW="3416040" imgH="482400" progId="Equation.3">
                  <p:embed/>
                  <p:pic>
                    <p:nvPicPr>
                      <p:cNvPr id="0" name=""/>
                      <p:cNvPicPr/>
                      <p:nvPr/>
                    </p:nvPicPr>
                    <p:blipFill>
                      <a:blip r:embed="rId4"/>
                      <a:stretch>
                        <a:fillRect/>
                      </a:stretch>
                    </p:blipFill>
                    <p:spPr>
                      <a:xfrm>
                        <a:off x="1366981" y="3365005"/>
                        <a:ext cx="6626631" cy="936104"/>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466750930"/>
              </p:ext>
            </p:extLst>
          </p:nvPr>
        </p:nvGraphicFramePr>
        <p:xfrm>
          <a:off x="2915816" y="2969023"/>
          <a:ext cx="791964" cy="395982"/>
        </p:xfrm>
        <a:graphic>
          <a:graphicData uri="http://schemas.openxmlformats.org/presentationml/2006/ole">
            <mc:AlternateContent xmlns:mc="http://schemas.openxmlformats.org/markup-compatibility/2006">
              <mc:Choice xmlns:v="urn:schemas-microsoft-com:vml" Requires="v">
                <p:oleObj spid="_x0000_s11544" name="方程式" r:id="rId5" imgW="431640" imgH="215640" progId="Equation.3">
                  <p:embed/>
                </p:oleObj>
              </mc:Choice>
              <mc:Fallback>
                <p:oleObj name="方程式" r:id="rId5" imgW="431640" imgH="215640" progId="Equation.3">
                  <p:embed/>
                  <p:pic>
                    <p:nvPicPr>
                      <p:cNvPr id="0" name=""/>
                      <p:cNvPicPr/>
                      <p:nvPr/>
                    </p:nvPicPr>
                    <p:blipFill>
                      <a:blip r:embed="rId6"/>
                      <a:stretch>
                        <a:fillRect/>
                      </a:stretch>
                    </p:blipFill>
                    <p:spPr>
                      <a:xfrm>
                        <a:off x="2915816" y="2969023"/>
                        <a:ext cx="791964" cy="395982"/>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386594080"/>
              </p:ext>
            </p:extLst>
          </p:nvPr>
        </p:nvGraphicFramePr>
        <p:xfrm>
          <a:off x="4581475" y="2508456"/>
          <a:ext cx="846147" cy="464016"/>
        </p:xfrm>
        <a:graphic>
          <a:graphicData uri="http://schemas.openxmlformats.org/presentationml/2006/ole">
            <mc:AlternateContent xmlns:mc="http://schemas.openxmlformats.org/markup-compatibility/2006">
              <mc:Choice xmlns:v="urn:schemas-microsoft-com:vml" Requires="v">
                <p:oleObj spid="_x0000_s11545" name="方程式" r:id="rId7" imgW="393480" imgH="215640" progId="Equation.3">
                  <p:embed/>
                </p:oleObj>
              </mc:Choice>
              <mc:Fallback>
                <p:oleObj name="方程式" r:id="rId7" imgW="393480" imgH="215640" progId="Equation.3">
                  <p:embed/>
                  <p:pic>
                    <p:nvPicPr>
                      <p:cNvPr id="0" name=""/>
                      <p:cNvPicPr/>
                      <p:nvPr/>
                    </p:nvPicPr>
                    <p:blipFill>
                      <a:blip r:embed="rId8"/>
                      <a:stretch>
                        <a:fillRect/>
                      </a:stretch>
                    </p:blipFill>
                    <p:spPr>
                      <a:xfrm>
                        <a:off x="4581475" y="2508456"/>
                        <a:ext cx="846147" cy="464016"/>
                      </a:xfrm>
                      <a:prstGeom prst="rect">
                        <a:avLst/>
                      </a:prstGeom>
                    </p:spPr>
                  </p:pic>
                </p:oleObj>
              </mc:Fallback>
            </mc:AlternateContent>
          </a:graphicData>
        </a:graphic>
      </p:graphicFrame>
      <p:sp>
        <p:nvSpPr>
          <p:cNvPr id="7" name="投影片編號版面配置區 6"/>
          <p:cNvSpPr>
            <a:spLocks noGrp="1"/>
          </p:cNvSpPr>
          <p:nvPr>
            <p:ph type="sldNum" sz="quarter" idx="12"/>
          </p:nvPr>
        </p:nvSpPr>
        <p:spPr/>
        <p:txBody>
          <a:bodyPr/>
          <a:lstStyle/>
          <a:p>
            <a:pPr>
              <a:defRPr/>
            </a:pPr>
            <a:fld id="{E0B1BF4D-11ED-4BCF-A8CD-E1CDFF94AF2B}" type="slidenum">
              <a:rPr lang="en-US" altLang="zh-TW" smtClean="0"/>
              <a:pPr>
                <a:defRPr/>
              </a:pPr>
              <a:t>35</a:t>
            </a:fld>
            <a:endParaRPr lang="en-US" altLang="zh-TW"/>
          </a:p>
        </p:txBody>
      </p:sp>
    </p:spTree>
    <p:extLst>
      <p:ext uri="{BB962C8B-B14F-4D97-AF65-F5344CB8AC3E}">
        <p14:creationId xmlns:p14="http://schemas.microsoft.com/office/powerpoint/2010/main" val="20329550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a:xfrm>
            <a:off x="263453" y="1484784"/>
            <a:ext cx="8610600" cy="5029200"/>
          </a:xfrm>
        </p:spPr>
        <p:txBody>
          <a:bodyPr/>
          <a:lstStyle/>
          <a:p>
            <a:r>
              <a:rPr lang="en-US" altLang="zh-TW" dirty="0">
                <a:latin typeface="Times New Roman" panose="02020603050405020304" pitchFamily="18" charset="0"/>
                <a:cs typeface="Times New Roman" panose="02020603050405020304" pitchFamily="18" charset="0"/>
              </a:rPr>
              <a:t>Ex:</a:t>
            </a:r>
            <a:r>
              <a:rPr lang="zh-TW" altLang="en-US" dirty="0"/>
              <a:t>在第一篇文件中，被我們篩選出兩個重要名詞，分別為「健康」、「富有」，「健康」在該篇文件中出現</a:t>
            </a:r>
            <a:r>
              <a:rPr lang="en-US" altLang="zh-TW" dirty="0">
                <a:latin typeface="Times New Roman" panose="02020603050405020304" pitchFamily="18" charset="0"/>
                <a:cs typeface="Times New Roman" panose="02020603050405020304" pitchFamily="18" charset="0"/>
              </a:rPr>
              <a:t>70</a:t>
            </a:r>
            <a:r>
              <a:rPr lang="zh-TW" altLang="en-US" dirty="0"/>
              <a:t>次，「富有」出現</a:t>
            </a:r>
            <a:r>
              <a:rPr lang="en-US" altLang="zh-TW" dirty="0">
                <a:latin typeface="Times New Roman" panose="02020603050405020304" pitchFamily="18" charset="0"/>
                <a:cs typeface="Times New Roman" panose="02020603050405020304" pitchFamily="18" charset="0"/>
              </a:rPr>
              <a:t>30</a:t>
            </a:r>
            <a:r>
              <a:rPr lang="zh-TW" altLang="en-US" dirty="0"/>
              <a:t>次。</a:t>
            </a: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zh-TW" altLang="en-US" dirty="0"/>
              <a:t>   第二篇文件裡，「健康」</a:t>
            </a:r>
            <a:r>
              <a:rPr lang="en-US" altLang="zh-TW" dirty="0">
                <a:latin typeface="Times New Roman" panose="02020603050405020304" pitchFamily="18" charset="0"/>
                <a:cs typeface="Times New Roman" panose="02020603050405020304" pitchFamily="18" charset="0"/>
              </a:rPr>
              <a:t>40</a:t>
            </a:r>
            <a:r>
              <a:rPr lang="zh-TW" altLang="en-US" dirty="0"/>
              <a:t>次、「富有」</a:t>
            </a:r>
            <a:r>
              <a:rPr lang="en-US" altLang="zh-TW" dirty="0">
                <a:latin typeface="Times New Roman" panose="02020603050405020304" pitchFamily="18" charset="0"/>
                <a:cs typeface="Times New Roman" panose="02020603050405020304" pitchFamily="18" charset="0"/>
              </a:rPr>
              <a:t>60</a:t>
            </a:r>
            <a:r>
              <a:rPr lang="zh-TW" altLang="en-US" dirty="0"/>
              <a:t>次。</a:t>
            </a:r>
          </a:p>
          <a:p>
            <a:endParaRPr lang="en-US" altLang="zh-TW" dirty="0"/>
          </a:p>
          <a:p>
            <a:pPr marL="0"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411789617"/>
              </p:ext>
            </p:extLst>
          </p:nvPr>
        </p:nvGraphicFramePr>
        <p:xfrm>
          <a:off x="3089869" y="2823487"/>
          <a:ext cx="2400300" cy="833438"/>
        </p:xfrm>
        <a:graphic>
          <a:graphicData uri="http://schemas.openxmlformats.org/presentationml/2006/ole">
            <mc:AlternateContent xmlns:mc="http://schemas.openxmlformats.org/markup-compatibility/2006">
              <mc:Choice xmlns:v="urn:schemas-microsoft-com:vml" Requires="v">
                <p:oleObj spid="_x0000_s12672" name="方程式" r:id="rId3" imgW="1206360" imgH="419040" progId="Equation.3">
                  <p:embed/>
                </p:oleObj>
              </mc:Choice>
              <mc:Fallback>
                <p:oleObj name="方程式" r:id="rId3" imgW="1206360" imgH="419040" progId="Equation.3">
                  <p:embed/>
                  <p:pic>
                    <p:nvPicPr>
                      <p:cNvPr id="4" name="物件 3"/>
                      <p:cNvPicPr/>
                      <p:nvPr/>
                    </p:nvPicPr>
                    <p:blipFill>
                      <a:blip r:embed="rId4"/>
                      <a:stretch>
                        <a:fillRect/>
                      </a:stretch>
                    </p:blipFill>
                    <p:spPr>
                      <a:xfrm>
                        <a:off x="3089869" y="2823487"/>
                        <a:ext cx="2400300" cy="833438"/>
                      </a:xfrm>
                      <a:prstGeom prst="rect">
                        <a:avLst/>
                      </a:prstGeom>
                    </p:spPr>
                  </p:pic>
                </p:oleObj>
              </mc:Fallback>
            </mc:AlternateContent>
          </a:graphicData>
        </a:graphic>
      </p:graphicFrame>
      <p:sp>
        <p:nvSpPr>
          <p:cNvPr id="7" name="文字方塊 6"/>
          <p:cNvSpPr txBox="1"/>
          <p:nvPr/>
        </p:nvSpPr>
        <p:spPr>
          <a:xfrm>
            <a:off x="467544" y="3030051"/>
            <a:ext cx="2592288" cy="83099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「健康」的 </a:t>
            </a:r>
            <a:r>
              <a:rPr lang="en-US" altLang="zh-TW" dirty="0" err="1">
                <a:ea typeface="標楷體" panose="03000509000000000000" pitchFamily="65" charset="-120"/>
                <a:cs typeface="Times New Roman" panose="02020603050405020304" pitchFamily="18" charset="0"/>
              </a:rPr>
              <a:t>tf</a:t>
            </a:r>
            <a:r>
              <a:rPr lang="en-US" altLang="zh-TW" dirty="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為：</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sp>
        <p:nvSpPr>
          <p:cNvPr id="8" name="文字方塊 7"/>
          <p:cNvSpPr txBox="1"/>
          <p:nvPr/>
        </p:nvSpPr>
        <p:spPr>
          <a:xfrm>
            <a:off x="437507" y="3747356"/>
            <a:ext cx="2592288" cy="83099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「富有」的 </a:t>
            </a:r>
            <a:r>
              <a:rPr lang="en-US" altLang="zh-TW" dirty="0" err="1">
                <a:ea typeface="標楷體" panose="03000509000000000000" pitchFamily="65" charset="-120"/>
                <a:cs typeface="Times New Roman" panose="02020603050405020304" pitchFamily="18" charset="0"/>
              </a:rPr>
              <a:t>tf</a:t>
            </a:r>
            <a:r>
              <a:rPr lang="en-US" altLang="zh-TW" dirty="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為：</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graphicFrame>
        <p:nvGraphicFramePr>
          <p:cNvPr id="9" name="物件 8"/>
          <p:cNvGraphicFramePr>
            <a:graphicFrameLocks noChangeAspect="1"/>
          </p:cNvGraphicFramePr>
          <p:nvPr>
            <p:extLst>
              <p:ext uri="{D42A27DB-BD31-4B8C-83A1-F6EECF244321}">
                <p14:modId xmlns:p14="http://schemas.microsoft.com/office/powerpoint/2010/main" val="2957207339"/>
              </p:ext>
            </p:extLst>
          </p:nvPr>
        </p:nvGraphicFramePr>
        <p:xfrm>
          <a:off x="3155384" y="3593514"/>
          <a:ext cx="2334785" cy="811740"/>
        </p:xfrm>
        <a:graphic>
          <a:graphicData uri="http://schemas.openxmlformats.org/presentationml/2006/ole">
            <mc:AlternateContent xmlns:mc="http://schemas.openxmlformats.org/markup-compatibility/2006">
              <mc:Choice xmlns:v="urn:schemas-microsoft-com:vml" Requires="v">
                <p:oleObj spid="_x0000_s12673" name="方程式" r:id="rId5" imgW="1206360" imgH="419040" progId="Equation.3">
                  <p:embed/>
                </p:oleObj>
              </mc:Choice>
              <mc:Fallback>
                <p:oleObj name="方程式" r:id="rId5" imgW="1206360" imgH="419040" progId="Equation.3">
                  <p:embed/>
                  <p:pic>
                    <p:nvPicPr>
                      <p:cNvPr id="4" name="物件 3"/>
                      <p:cNvPicPr/>
                      <p:nvPr/>
                    </p:nvPicPr>
                    <p:blipFill>
                      <a:blip r:embed="rId6"/>
                      <a:stretch>
                        <a:fillRect/>
                      </a:stretch>
                    </p:blipFill>
                    <p:spPr>
                      <a:xfrm>
                        <a:off x="3155384" y="3593514"/>
                        <a:ext cx="2334785" cy="811740"/>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1912652708"/>
              </p:ext>
            </p:extLst>
          </p:nvPr>
        </p:nvGraphicFramePr>
        <p:xfrm>
          <a:off x="3138333" y="4833146"/>
          <a:ext cx="2400300" cy="833438"/>
        </p:xfrm>
        <a:graphic>
          <a:graphicData uri="http://schemas.openxmlformats.org/presentationml/2006/ole">
            <mc:AlternateContent xmlns:mc="http://schemas.openxmlformats.org/markup-compatibility/2006">
              <mc:Choice xmlns:v="urn:schemas-microsoft-com:vml" Requires="v">
                <p:oleObj spid="_x0000_s12674" name="方程式" r:id="rId7" imgW="1206360" imgH="419040" progId="Equation.3">
                  <p:embed/>
                </p:oleObj>
              </mc:Choice>
              <mc:Fallback>
                <p:oleObj name="方程式" r:id="rId7" imgW="1206360" imgH="419040" progId="Equation.3">
                  <p:embed/>
                  <p:pic>
                    <p:nvPicPr>
                      <p:cNvPr id="4" name="物件 3"/>
                      <p:cNvPicPr/>
                      <p:nvPr/>
                    </p:nvPicPr>
                    <p:blipFill>
                      <a:blip r:embed="rId8"/>
                      <a:stretch>
                        <a:fillRect/>
                      </a:stretch>
                    </p:blipFill>
                    <p:spPr>
                      <a:xfrm>
                        <a:off x="3138333" y="4833146"/>
                        <a:ext cx="2400300" cy="833438"/>
                      </a:xfrm>
                      <a:prstGeom prst="rect">
                        <a:avLst/>
                      </a:prstGeom>
                    </p:spPr>
                  </p:pic>
                </p:oleObj>
              </mc:Fallback>
            </mc:AlternateContent>
          </a:graphicData>
        </a:graphic>
      </p:graphicFrame>
      <p:sp>
        <p:nvSpPr>
          <p:cNvPr id="11" name="文字方塊 10"/>
          <p:cNvSpPr txBox="1"/>
          <p:nvPr/>
        </p:nvSpPr>
        <p:spPr>
          <a:xfrm>
            <a:off x="516008" y="5039710"/>
            <a:ext cx="2592288" cy="83099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「健康」的 </a:t>
            </a:r>
            <a:r>
              <a:rPr lang="en-US" altLang="zh-TW" dirty="0" err="1">
                <a:ea typeface="標楷體" panose="03000509000000000000" pitchFamily="65" charset="-120"/>
                <a:cs typeface="Times New Roman" panose="02020603050405020304" pitchFamily="18" charset="0"/>
              </a:rPr>
              <a:t>tf</a:t>
            </a:r>
            <a:r>
              <a:rPr lang="en-US" altLang="zh-TW" dirty="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為：</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sp>
        <p:nvSpPr>
          <p:cNvPr id="12" name="文字方塊 11"/>
          <p:cNvSpPr txBox="1"/>
          <p:nvPr/>
        </p:nvSpPr>
        <p:spPr>
          <a:xfrm>
            <a:off x="485971" y="5757015"/>
            <a:ext cx="2592288" cy="83099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「富有」的 </a:t>
            </a:r>
            <a:r>
              <a:rPr lang="en-US" altLang="zh-TW" dirty="0" err="1">
                <a:ea typeface="標楷體" panose="03000509000000000000" pitchFamily="65" charset="-120"/>
                <a:cs typeface="Times New Roman" panose="02020603050405020304" pitchFamily="18" charset="0"/>
              </a:rPr>
              <a:t>tf</a:t>
            </a:r>
            <a:r>
              <a:rPr lang="en-US" altLang="zh-TW" dirty="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cs typeface="Times New Roman" panose="02020603050405020304" pitchFamily="18" charset="0"/>
              </a:rPr>
              <a:t>為：</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graphicFrame>
        <p:nvGraphicFramePr>
          <p:cNvPr id="13" name="物件 12"/>
          <p:cNvGraphicFramePr>
            <a:graphicFrameLocks noChangeAspect="1"/>
          </p:cNvGraphicFramePr>
          <p:nvPr>
            <p:extLst>
              <p:ext uri="{D42A27DB-BD31-4B8C-83A1-F6EECF244321}">
                <p14:modId xmlns:p14="http://schemas.microsoft.com/office/powerpoint/2010/main" val="946716861"/>
              </p:ext>
            </p:extLst>
          </p:nvPr>
        </p:nvGraphicFramePr>
        <p:xfrm>
          <a:off x="3203848" y="5603173"/>
          <a:ext cx="2334785" cy="811740"/>
        </p:xfrm>
        <a:graphic>
          <a:graphicData uri="http://schemas.openxmlformats.org/presentationml/2006/ole">
            <mc:AlternateContent xmlns:mc="http://schemas.openxmlformats.org/markup-compatibility/2006">
              <mc:Choice xmlns:v="urn:schemas-microsoft-com:vml" Requires="v">
                <p:oleObj spid="_x0000_s12675" name="方程式" r:id="rId9" imgW="1206360" imgH="419040" progId="Equation.3">
                  <p:embed/>
                </p:oleObj>
              </mc:Choice>
              <mc:Fallback>
                <p:oleObj name="方程式" r:id="rId9" imgW="1206360" imgH="419040" progId="Equation.3">
                  <p:embed/>
                  <p:pic>
                    <p:nvPicPr>
                      <p:cNvPr id="9" name="物件 8"/>
                      <p:cNvPicPr/>
                      <p:nvPr/>
                    </p:nvPicPr>
                    <p:blipFill>
                      <a:blip r:embed="rId10"/>
                      <a:stretch>
                        <a:fillRect/>
                      </a:stretch>
                    </p:blipFill>
                    <p:spPr>
                      <a:xfrm>
                        <a:off x="3203848" y="5603173"/>
                        <a:ext cx="2334785" cy="811740"/>
                      </a:xfrm>
                      <a:prstGeom prst="rect">
                        <a:avLst/>
                      </a:prstGeom>
                    </p:spPr>
                  </p:pic>
                </p:oleObj>
              </mc:Fallback>
            </mc:AlternateContent>
          </a:graphicData>
        </a:graphic>
      </p:graphicFrame>
      <p:sp>
        <p:nvSpPr>
          <p:cNvPr id="5" name="投影片編號版面配置區 4"/>
          <p:cNvSpPr>
            <a:spLocks noGrp="1"/>
          </p:cNvSpPr>
          <p:nvPr>
            <p:ph type="sldNum" sz="quarter" idx="12"/>
          </p:nvPr>
        </p:nvSpPr>
        <p:spPr/>
        <p:txBody>
          <a:bodyPr/>
          <a:lstStyle/>
          <a:p>
            <a:pPr>
              <a:defRPr/>
            </a:pPr>
            <a:fld id="{E0B1BF4D-11ED-4BCF-A8CD-E1CDFF94AF2B}" type="slidenum">
              <a:rPr lang="en-US" altLang="zh-TW" smtClean="0"/>
              <a:pPr>
                <a:defRPr/>
              </a:pPr>
              <a:t>36</a:t>
            </a:fld>
            <a:endParaRPr lang="en-US" altLang="zh-TW"/>
          </a:p>
        </p:txBody>
      </p:sp>
    </p:spTree>
    <p:extLst>
      <p:ext uri="{BB962C8B-B14F-4D97-AF65-F5344CB8AC3E}">
        <p14:creationId xmlns:p14="http://schemas.microsoft.com/office/powerpoint/2010/main" val="38802912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p:txBody>
          <a:bodyPr/>
          <a:lstStyle/>
          <a:p>
            <a:r>
              <a:rPr lang="zh-TW" altLang="en-US" b="1" dirty="0">
                <a:solidFill>
                  <a:srgbClr val="FF0000"/>
                </a:solidFill>
              </a:rPr>
              <a:t>逆向文件頻率</a:t>
            </a:r>
            <a:r>
              <a:rPr lang="zh-TW" altLang="en-US" dirty="0">
                <a:solidFill>
                  <a:srgbClr val="FF0000"/>
                </a:solidFill>
                <a:latin typeface="Times New Roman" panose="02020603050405020304" pitchFamily="18" charset="0"/>
                <a:cs typeface="Times New Roman" panose="02020603050405020304" pitchFamily="18" charset="0"/>
              </a:rPr>
              <a:t>（</a:t>
            </a:r>
            <a:r>
              <a:rPr lang="en-US" altLang="zh-TW" dirty="0">
                <a:solidFill>
                  <a:srgbClr val="FF0000"/>
                </a:solidFill>
                <a:latin typeface="Times New Roman" panose="02020603050405020304" pitchFamily="18" charset="0"/>
                <a:cs typeface="Times New Roman" panose="02020603050405020304" pitchFamily="18" charset="0"/>
              </a:rPr>
              <a:t>inverse document frequency</a:t>
            </a:r>
            <a:r>
              <a:rPr lang="zh-TW" altLang="en-US" dirty="0">
                <a:solidFill>
                  <a:srgbClr val="FF0000"/>
                </a:solidFill>
                <a:latin typeface="Times New Roman" panose="02020603050405020304" pitchFamily="18" charset="0"/>
                <a:cs typeface="Times New Roman" panose="02020603050405020304" pitchFamily="18" charset="0"/>
              </a:rPr>
              <a:t>，</a:t>
            </a:r>
            <a:r>
              <a:rPr lang="en-US" altLang="zh-TW" dirty="0">
                <a:solidFill>
                  <a:srgbClr val="FF0000"/>
                </a:solidFill>
                <a:latin typeface="Times New Roman" panose="02020603050405020304" pitchFamily="18" charset="0"/>
                <a:cs typeface="Times New Roman" panose="02020603050405020304" pitchFamily="18" charset="0"/>
              </a:rPr>
              <a:t>IDF</a:t>
            </a:r>
            <a:r>
              <a:rPr lang="zh-TW" altLang="en-US" dirty="0">
                <a:solidFill>
                  <a:srgbClr val="FF0000"/>
                </a:solidFill>
                <a:latin typeface="Times New Roman" panose="02020603050405020304" pitchFamily="18" charset="0"/>
                <a:cs typeface="Times New Roman" panose="02020603050405020304" pitchFamily="18" charset="0"/>
              </a:rPr>
              <a:t>）</a:t>
            </a:r>
            <a:endParaRPr lang="en-US" altLang="zh-TW" dirty="0">
              <a:solidFill>
                <a:srgbClr val="FF0000"/>
              </a:solidFill>
              <a:latin typeface="Times New Roman" panose="02020603050405020304" pitchFamily="18" charset="0"/>
              <a:cs typeface="Times New Roman" panose="02020603050405020304" pitchFamily="18" charset="0"/>
            </a:endParaRPr>
          </a:p>
          <a:p>
            <a:r>
              <a:rPr lang="zh-TW" altLang="en-US" dirty="0"/>
              <a:t>換個角度來看，假設 </a:t>
            </a:r>
            <a:r>
              <a:rPr lang="en-US" altLang="zh-TW" dirty="0">
                <a:latin typeface="Times New Roman" panose="02020603050405020304" pitchFamily="18" charset="0"/>
                <a:cs typeface="Times New Roman" panose="02020603050405020304" pitchFamily="18" charset="0"/>
              </a:rPr>
              <a:t>D</a:t>
            </a:r>
            <a:r>
              <a:rPr lang="en-US" altLang="zh-TW" dirty="0"/>
              <a:t> </a:t>
            </a:r>
            <a:r>
              <a:rPr lang="zh-TW" altLang="en-US" dirty="0"/>
              <a:t>是「所有的文件總數」，</a:t>
            </a:r>
            <a:r>
              <a:rPr lang="en-US" altLang="zh-TW" dirty="0" err="1"/>
              <a:t>i</a:t>
            </a:r>
            <a:r>
              <a:rPr lang="en-US" altLang="zh-TW" dirty="0"/>
              <a:t> </a:t>
            </a:r>
            <a:r>
              <a:rPr lang="zh-TW" altLang="en-US" dirty="0"/>
              <a:t>是網頁中所使用的單詞，  是該單詞在所有文件總數中出現的「文件數」，那麼     的算法就是</a:t>
            </a:r>
            <a:endParaRPr lang="en-US" altLang="zh-TW" dirty="0"/>
          </a:p>
          <a:p>
            <a:endParaRPr lang="en-US" altLang="zh-TW" dirty="0"/>
          </a:p>
          <a:p>
            <a:endParaRPr lang="en-US" altLang="zh-TW" dirty="0"/>
          </a:p>
          <a:p>
            <a:endParaRPr lang="en-US" altLang="zh-TW" dirty="0"/>
          </a:p>
        </p:txBody>
      </p:sp>
      <p:graphicFrame>
        <p:nvGraphicFramePr>
          <p:cNvPr id="5" name="物件 4"/>
          <p:cNvGraphicFramePr>
            <a:graphicFrameLocks noChangeAspect="1"/>
          </p:cNvGraphicFramePr>
          <p:nvPr>
            <p:extLst>
              <p:ext uri="{D42A27DB-BD31-4B8C-83A1-F6EECF244321}">
                <p14:modId xmlns:p14="http://schemas.microsoft.com/office/powerpoint/2010/main" val="4076439715"/>
              </p:ext>
            </p:extLst>
          </p:nvPr>
        </p:nvGraphicFramePr>
        <p:xfrm>
          <a:off x="886267" y="3582484"/>
          <a:ext cx="7825693" cy="1331342"/>
        </p:xfrm>
        <a:graphic>
          <a:graphicData uri="http://schemas.openxmlformats.org/presentationml/2006/ole">
            <mc:AlternateContent xmlns:mc="http://schemas.openxmlformats.org/markup-compatibility/2006">
              <mc:Choice xmlns:v="urn:schemas-microsoft-com:vml" Requires="v">
                <p:oleObj spid="_x0000_s13585" name="方程式" r:id="rId3" imgW="3060360" imgH="520560" progId="Equation.3">
                  <p:embed/>
                </p:oleObj>
              </mc:Choice>
              <mc:Fallback>
                <p:oleObj name="方程式" r:id="rId3" imgW="3060360" imgH="520560" progId="Equation.3">
                  <p:embed/>
                  <p:pic>
                    <p:nvPicPr>
                      <p:cNvPr id="0" name=""/>
                      <p:cNvPicPr/>
                      <p:nvPr/>
                    </p:nvPicPr>
                    <p:blipFill>
                      <a:blip r:embed="rId4"/>
                      <a:stretch>
                        <a:fillRect/>
                      </a:stretch>
                    </p:blipFill>
                    <p:spPr>
                      <a:xfrm>
                        <a:off x="886267" y="3582484"/>
                        <a:ext cx="7825693" cy="1331342"/>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368575710"/>
              </p:ext>
            </p:extLst>
          </p:nvPr>
        </p:nvGraphicFramePr>
        <p:xfrm>
          <a:off x="4628898" y="2420888"/>
          <a:ext cx="340432" cy="576064"/>
        </p:xfrm>
        <a:graphic>
          <a:graphicData uri="http://schemas.openxmlformats.org/presentationml/2006/ole">
            <mc:AlternateContent xmlns:mc="http://schemas.openxmlformats.org/markup-compatibility/2006">
              <mc:Choice xmlns:v="urn:schemas-microsoft-com:vml" Requires="v">
                <p:oleObj spid="_x0000_s13586" name="方程式" r:id="rId5" imgW="114120" imgH="228600" progId="Equation.3">
                  <p:embed/>
                </p:oleObj>
              </mc:Choice>
              <mc:Fallback>
                <p:oleObj name="方程式" r:id="rId5" imgW="114120" imgH="228600" progId="Equation.3">
                  <p:embed/>
                  <p:pic>
                    <p:nvPicPr>
                      <p:cNvPr id="0" name=""/>
                      <p:cNvPicPr/>
                      <p:nvPr/>
                    </p:nvPicPr>
                    <p:blipFill>
                      <a:blip r:embed="rId6"/>
                      <a:stretch>
                        <a:fillRect/>
                      </a:stretch>
                    </p:blipFill>
                    <p:spPr>
                      <a:xfrm>
                        <a:off x="4628898" y="2420888"/>
                        <a:ext cx="340432" cy="576064"/>
                      </a:xfrm>
                      <a:prstGeom prst="rect">
                        <a:avLst/>
                      </a:prstGeom>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1328470"/>
              </p:ext>
            </p:extLst>
          </p:nvPr>
        </p:nvGraphicFramePr>
        <p:xfrm>
          <a:off x="5049838" y="2892425"/>
          <a:ext cx="601662" cy="571500"/>
        </p:xfrm>
        <a:graphic>
          <a:graphicData uri="http://schemas.openxmlformats.org/presentationml/2006/ole">
            <mc:AlternateContent xmlns:mc="http://schemas.openxmlformats.org/markup-compatibility/2006">
              <mc:Choice xmlns:v="urn:schemas-microsoft-com:vml" Requires="v">
                <p:oleObj spid="_x0000_s13587" name="方程式" r:id="rId7" imgW="241200" imgH="228600" progId="Equation.3">
                  <p:embed/>
                </p:oleObj>
              </mc:Choice>
              <mc:Fallback>
                <p:oleObj name="方程式" r:id="rId7" imgW="241200" imgH="228600" progId="Equation.3">
                  <p:embed/>
                  <p:pic>
                    <p:nvPicPr>
                      <p:cNvPr id="0" name=""/>
                      <p:cNvPicPr/>
                      <p:nvPr/>
                    </p:nvPicPr>
                    <p:blipFill>
                      <a:blip r:embed="rId8"/>
                      <a:stretch>
                        <a:fillRect/>
                      </a:stretch>
                    </p:blipFill>
                    <p:spPr>
                      <a:xfrm>
                        <a:off x="5049838" y="2892425"/>
                        <a:ext cx="601662" cy="571500"/>
                      </a:xfrm>
                      <a:prstGeom prst="rect">
                        <a:avLst/>
                      </a:prstGeom>
                    </p:spPr>
                  </p:pic>
                </p:oleObj>
              </mc:Fallback>
            </mc:AlternateContent>
          </a:graphicData>
        </a:graphic>
      </p:graphicFrame>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37</a:t>
            </a:fld>
            <a:endParaRPr lang="en-US" altLang="zh-TW"/>
          </a:p>
        </p:txBody>
      </p:sp>
    </p:spTree>
    <p:extLst>
      <p:ext uri="{BB962C8B-B14F-4D97-AF65-F5344CB8AC3E}">
        <p14:creationId xmlns:p14="http://schemas.microsoft.com/office/powerpoint/2010/main" val="115690073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a:xfrm>
            <a:off x="7916" y="1468611"/>
            <a:ext cx="9079875" cy="5373216"/>
          </a:xfrm>
        </p:spPr>
        <p:txBody>
          <a:bodyPr/>
          <a:lstStyle/>
          <a:p>
            <a:r>
              <a:rPr lang="en-US" altLang="zh-TW" dirty="0">
                <a:latin typeface="Times New Roman" panose="02020603050405020304" pitchFamily="18" charset="0"/>
                <a:cs typeface="Times New Roman" panose="02020603050405020304" pitchFamily="18" charset="0"/>
              </a:rPr>
              <a:t>Ex:</a:t>
            </a:r>
            <a:r>
              <a:rPr lang="zh-TW" altLang="en-US" dirty="0"/>
              <a:t>有</a:t>
            </a:r>
            <a:r>
              <a:rPr lang="en-US" altLang="zh-TW" dirty="0">
                <a:latin typeface="Times New Roman" panose="02020603050405020304" pitchFamily="18" charset="0"/>
                <a:cs typeface="Times New Roman" panose="02020603050405020304" pitchFamily="18" charset="0"/>
              </a:rPr>
              <a:t>100</a:t>
            </a:r>
            <a:r>
              <a:rPr lang="zh-TW" altLang="en-US" dirty="0"/>
              <a:t>個網頁，「健康」出現在</a:t>
            </a:r>
            <a:r>
              <a:rPr lang="en-US" altLang="zh-TW" dirty="0">
                <a:latin typeface="Times New Roman" panose="02020603050405020304" pitchFamily="18" charset="0"/>
                <a:cs typeface="Times New Roman" panose="02020603050405020304" pitchFamily="18" charset="0"/>
              </a:rPr>
              <a:t>10</a:t>
            </a:r>
            <a:r>
              <a:rPr lang="zh-TW" altLang="en-US" dirty="0"/>
              <a:t>個網頁當中，而「富有」出現在</a:t>
            </a:r>
            <a:r>
              <a:rPr lang="en-US" altLang="zh-TW" dirty="0">
                <a:latin typeface="Times New Roman" panose="02020603050405020304" pitchFamily="18" charset="0"/>
                <a:cs typeface="Times New Roman" panose="02020603050405020304" pitchFamily="18" charset="0"/>
              </a:rPr>
              <a:t>100</a:t>
            </a:r>
            <a:r>
              <a:rPr lang="zh-TW" altLang="en-US" dirty="0"/>
              <a:t>個網頁當中，則：</a:t>
            </a:r>
            <a:endParaRPr lang="en-US" altLang="zh-TW" dirty="0"/>
          </a:p>
          <a:p>
            <a:endParaRPr lang="en-US" altLang="zh-TW" dirty="0"/>
          </a:p>
          <a:p>
            <a:endParaRPr lang="en-US" altLang="zh-TW" dirty="0"/>
          </a:p>
          <a:p>
            <a:endParaRPr lang="en-US" altLang="zh-TW" dirty="0"/>
          </a:p>
        </p:txBody>
      </p:sp>
      <p:graphicFrame>
        <p:nvGraphicFramePr>
          <p:cNvPr id="4" name="物件 3"/>
          <p:cNvGraphicFramePr>
            <a:graphicFrameLocks noChangeAspect="1"/>
          </p:cNvGraphicFramePr>
          <p:nvPr>
            <p:extLst>
              <p:ext uri="{D42A27DB-BD31-4B8C-83A1-F6EECF244321}">
                <p14:modId xmlns:p14="http://schemas.microsoft.com/office/powerpoint/2010/main" val="4030364454"/>
              </p:ext>
            </p:extLst>
          </p:nvPr>
        </p:nvGraphicFramePr>
        <p:xfrm>
          <a:off x="1763688" y="2688989"/>
          <a:ext cx="536303" cy="510764"/>
        </p:xfrm>
        <a:graphic>
          <a:graphicData uri="http://schemas.openxmlformats.org/presentationml/2006/ole">
            <mc:AlternateContent xmlns:mc="http://schemas.openxmlformats.org/markup-compatibility/2006">
              <mc:Choice xmlns:v="urn:schemas-microsoft-com:vml" Requires="v">
                <p:oleObj spid="_x0000_s14701" name="方程式" r:id="rId3" imgW="253800" imgH="241200" progId="Equation.3">
                  <p:embed/>
                </p:oleObj>
              </mc:Choice>
              <mc:Fallback>
                <p:oleObj name="方程式" r:id="rId3" imgW="253800" imgH="241200" progId="Equation.3">
                  <p:embed/>
                  <p:pic>
                    <p:nvPicPr>
                      <p:cNvPr id="7" name="物件 6"/>
                      <p:cNvPicPr/>
                      <p:nvPr/>
                    </p:nvPicPr>
                    <p:blipFill>
                      <a:blip r:embed="rId4"/>
                      <a:stretch>
                        <a:fillRect/>
                      </a:stretch>
                    </p:blipFill>
                    <p:spPr>
                      <a:xfrm>
                        <a:off x="1763688" y="2688989"/>
                        <a:ext cx="536303" cy="510764"/>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1748105587"/>
              </p:ext>
            </p:extLst>
          </p:nvPr>
        </p:nvGraphicFramePr>
        <p:xfrm>
          <a:off x="1763688" y="2977249"/>
          <a:ext cx="6588125" cy="1079500"/>
        </p:xfrm>
        <a:graphic>
          <a:graphicData uri="http://schemas.openxmlformats.org/presentationml/2006/ole">
            <mc:AlternateContent xmlns:mc="http://schemas.openxmlformats.org/markup-compatibility/2006">
              <mc:Choice xmlns:v="urn:schemas-microsoft-com:vml" Requires="v">
                <p:oleObj spid="_x0000_s14702" name="方程式" r:id="rId5" imgW="2641320" imgH="431640" progId="Equation.3">
                  <p:embed/>
                </p:oleObj>
              </mc:Choice>
              <mc:Fallback>
                <p:oleObj name="方程式" r:id="rId5" imgW="2641320" imgH="431640" progId="Equation.3">
                  <p:embed/>
                  <p:pic>
                    <p:nvPicPr>
                      <p:cNvPr id="4" name="物件 3"/>
                      <p:cNvPicPr/>
                      <p:nvPr/>
                    </p:nvPicPr>
                    <p:blipFill>
                      <a:blip r:embed="rId6"/>
                      <a:stretch>
                        <a:fillRect/>
                      </a:stretch>
                    </p:blipFill>
                    <p:spPr>
                      <a:xfrm>
                        <a:off x="1763688" y="2977249"/>
                        <a:ext cx="6588125" cy="1079500"/>
                      </a:xfrm>
                      <a:prstGeom prst="rect">
                        <a:avLst/>
                      </a:prstGeom>
                    </p:spPr>
                  </p:pic>
                </p:oleObj>
              </mc:Fallback>
            </mc:AlternateContent>
          </a:graphicData>
        </a:graphic>
      </p:graphicFrame>
      <p:sp>
        <p:nvSpPr>
          <p:cNvPr id="6" name="矩形 5"/>
          <p:cNvSpPr/>
          <p:nvPr/>
        </p:nvSpPr>
        <p:spPr>
          <a:xfrm>
            <a:off x="115033" y="2688989"/>
            <a:ext cx="2800767" cy="461665"/>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「健康」的   為：</a:t>
            </a:r>
          </a:p>
        </p:txBody>
      </p:sp>
      <p:graphicFrame>
        <p:nvGraphicFramePr>
          <p:cNvPr id="7" name="物件 6"/>
          <p:cNvGraphicFramePr>
            <a:graphicFrameLocks noChangeAspect="1"/>
          </p:cNvGraphicFramePr>
          <p:nvPr>
            <p:extLst>
              <p:ext uri="{D42A27DB-BD31-4B8C-83A1-F6EECF244321}">
                <p14:modId xmlns:p14="http://schemas.microsoft.com/office/powerpoint/2010/main" val="1233312880"/>
              </p:ext>
            </p:extLst>
          </p:nvPr>
        </p:nvGraphicFramePr>
        <p:xfrm>
          <a:off x="1763688" y="4223650"/>
          <a:ext cx="6905625" cy="1079500"/>
        </p:xfrm>
        <a:graphic>
          <a:graphicData uri="http://schemas.openxmlformats.org/presentationml/2006/ole">
            <mc:AlternateContent xmlns:mc="http://schemas.openxmlformats.org/markup-compatibility/2006">
              <mc:Choice xmlns:v="urn:schemas-microsoft-com:vml" Requires="v">
                <p:oleObj spid="_x0000_s14703" name="方程式" r:id="rId7" imgW="2768400" imgH="431640" progId="Equation.3">
                  <p:embed/>
                </p:oleObj>
              </mc:Choice>
              <mc:Fallback>
                <p:oleObj name="方程式" r:id="rId7" imgW="2768400" imgH="431640" progId="Equation.3">
                  <p:embed/>
                  <p:pic>
                    <p:nvPicPr>
                      <p:cNvPr id="5" name="物件 4"/>
                      <p:cNvPicPr/>
                      <p:nvPr/>
                    </p:nvPicPr>
                    <p:blipFill>
                      <a:blip r:embed="rId8"/>
                      <a:stretch>
                        <a:fillRect/>
                      </a:stretch>
                    </p:blipFill>
                    <p:spPr>
                      <a:xfrm>
                        <a:off x="1763688" y="4223650"/>
                        <a:ext cx="6905625" cy="1079500"/>
                      </a:xfrm>
                      <a:prstGeom prst="rect">
                        <a:avLst/>
                      </a:prstGeom>
                    </p:spPr>
                  </p:pic>
                </p:oleObj>
              </mc:Fallback>
            </mc:AlternateContent>
          </a:graphicData>
        </a:graphic>
      </p:graphicFrame>
      <p:sp>
        <p:nvSpPr>
          <p:cNvPr id="8" name="矩形 7"/>
          <p:cNvSpPr/>
          <p:nvPr/>
        </p:nvSpPr>
        <p:spPr>
          <a:xfrm>
            <a:off x="121509" y="3909367"/>
            <a:ext cx="2800767" cy="461665"/>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「富有」的   為：</a:t>
            </a:r>
          </a:p>
        </p:txBody>
      </p:sp>
      <p:graphicFrame>
        <p:nvGraphicFramePr>
          <p:cNvPr id="9" name="物件 8"/>
          <p:cNvGraphicFramePr>
            <a:graphicFrameLocks noChangeAspect="1"/>
          </p:cNvGraphicFramePr>
          <p:nvPr>
            <p:extLst>
              <p:ext uri="{D42A27DB-BD31-4B8C-83A1-F6EECF244321}">
                <p14:modId xmlns:p14="http://schemas.microsoft.com/office/powerpoint/2010/main" val="3755910575"/>
              </p:ext>
            </p:extLst>
          </p:nvPr>
        </p:nvGraphicFramePr>
        <p:xfrm>
          <a:off x="1782224" y="3958466"/>
          <a:ext cx="517767" cy="436015"/>
        </p:xfrm>
        <a:graphic>
          <a:graphicData uri="http://schemas.openxmlformats.org/presentationml/2006/ole">
            <mc:AlternateContent xmlns:mc="http://schemas.openxmlformats.org/markup-compatibility/2006">
              <mc:Choice xmlns:v="urn:schemas-microsoft-com:vml" Requires="v">
                <p:oleObj spid="_x0000_s14704" name="方程式" r:id="rId9" imgW="241200" imgH="203040" progId="Equation.3">
                  <p:embed/>
                </p:oleObj>
              </mc:Choice>
              <mc:Fallback>
                <p:oleObj name="方程式" r:id="rId9" imgW="241200" imgH="203040" progId="Equation.3">
                  <p:embed/>
                  <p:pic>
                    <p:nvPicPr>
                      <p:cNvPr id="0" name=""/>
                      <p:cNvPicPr/>
                      <p:nvPr/>
                    </p:nvPicPr>
                    <p:blipFill>
                      <a:blip r:embed="rId10"/>
                      <a:stretch>
                        <a:fillRect/>
                      </a:stretch>
                    </p:blipFill>
                    <p:spPr>
                      <a:xfrm>
                        <a:off x="1782224" y="3958466"/>
                        <a:ext cx="517767" cy="436015"/>
                      </a:xfrm>
                      <a:prstGeom prst="rect">
                        <a:avLst/>
                      </a:prstGeom>
                    </p:spPr>
                  </p:pic>
                </p:oleObj>
              </mc:Fallback>
            </mc:AlternateContent>
          </a:graphicData>
        </a:graphic>
      </p:graphicFrame>
      <p:sp>
        <p:nvSpPr>
          <p:cNvPr id="10" name="矩形 9"/>
          <p:cNvSpPr/>
          <p:nvPr/>
        </p:nvSpPr>
        <p:spPr>
          <a:xfrm>
            <a:off x="251520" y="5549038"/>
            <a:ext cx="6518334" cy="830997"/>
          </a:xfrm>
          <a:prstGeom prst="rect">
            <a:avLst/>
          </a:prstGeom>
        </p:spPr>
        <p:txBody>
          <a:bodyPr wrap="square">
            <a:spAutoFit/>
          </a:bodyPr>
          <a:lstStyle/>
          <a:p>
            <a:r>
              <a:rPr lang="zh-TW" altLang="en-US" dirty="0">
                <a:solidFill>
                  <a:srgbClr val="FF0000"/>
                </a:solidFill>
                <a:latin typeface="+mn-ea"/>
                <a:ea typeface="+mn-ea"/>
              </a:rPr>
              <a:t>所以，「健康」出現的機會小，與出現機會很大的「富有」比較起來，便顯得非常重要。</a:t>
            </a:r>
          </a:p>
        </p:txBody>
      </p:sp>
      <p:sp>
        <p:nvSpPr>
          <p:cNvPr id="11" name="投影片編號版面配置區 10"/>
          <p:cNvSpPr>
            <a:spLocks noGrp="1"/>
          </p:cNvSpPr>
          <p:nvPr>
            <p:ph type="sldNum" sz="quarter" idx="12"/>
          </p:nvPr>
        </p:nvSpPr>
        <p:spPr/>
        <p:txBody>
          <a:bodyPr/>
          <a:lstStyle/>
          <a:p>
            <a:pPr>
              <a:defRPr/>
            </a:pPr>
            <a:fld id="{E0B1BF4D-11ED-4BCF-A8CD-E1CDFF94AF2B}" type="slidenum">
              <a:rPr lang="en-US" altLang="zh-TW" smtClean="0"/>
              <a:pPr>
                <a:defRPr/>
              </a:pPr>
              <a:t>38</a:t>
            </a:fld>
            <a:endParaRPr lang="en-US" altLang="zh-TW"/>
          </a:p>
        </p:txBody>
      </p:sp>
    </p:spTree>
    <p:extLst>
      <p:ext uri="{BB962C8B-B14F-4D97-AF65-F5344CB8AC3E}">
        <p14:creationId xmlns:p14="http://schemas.microsoft.com/office/powerpoint/2010/main" val="270794894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p:txBody>
          <a:bodyPr/>
          <a:lstStyle/>
          <a:p>
            <a:pPr algn="just"/>
            <a:r>
              <a:rPr lang="zh-TW" altLang="en-US" sz="3200" dirty="0"/>
              <a:t>最後，將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tf</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i,j</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idf</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t>（例如：</a:t>
            </a:r>
            <a:r>
              <a:rPr lang="en-US" altLang="zh-TW" sz="3200" dirty="0" err="1">
                <a:latin typeface="Times New Roman" panose="02020603050405020304" pitchFamily="18" charset="0"/>
                <a:cs typeface="Times New Roman" panose="02020603050405020304" pitchFamily="18" charset="0"/>
              </a:rPr>
              <a:t>i</a:t>
            </a:r>
            <a:r>
              <a:rPr lang="en-US" altLang="zh-TW" sz="3200" dirty="0">
                <a:latin typeface="Times New Roman" panose="02020603050405020304" pitchFamily="18" charset="0"/>
                <a:cs typeface="Times New Roman" panose="02020603050405020304" pitchFamily="18" charset="0"/>
              </a:rPr>
              <a:t> =</a:t>
            </a:r>
            <a:r>
              <a:rPr lang="zh-TW" altLang="en-US" sz="3200" dirty="0"/>
              <a:t>「健康」一詞）來進行計算，以某一特定文件內的高單詞頻率，乘上該單詞在文件總數中的低文件頻率，便可以產生 </a:t>
            </a:r>
            <a:r>
              <a:rPr lang="en-US" altLang="zh-TW" sz="3200" dirty="0">
                <a:latin typeface="Times New Roman" panose="02020603050405020304" pitchFamily="18" charset="0"/>
                <a:cs typeface="Times New Roman" panose="02020603050405020304" pitchFamily="18" charset="0"/>
              </a:rPr>
              <a:t>TF-IDF </a:t>
            </a:r>
            <a:r>
              <a:rPr lang="zh-TW" altLang="en-US" sz="3200" dirty="0"/>
              <a:t>權重值，且 </a:t>
            </a:r>
            <a:r>
              <a:rPr lang="en-US" altLang="zh-TW" sz="3200" dirty="0">
                <a:latin typeface="Times New Roman" panose="02020603050405020304" pitchFamily="18" charset="0"/>
                <a:cs typeface="Times New Roman" panose="02020603050405020304" pitchFamily="18" charset="0"/>
              </a:rPr>
              <a:t>TF-IDF </a:t>
            </a:r>
            <a:r>
              <a:rPr lang="zh-TW" altLang="en-US" sz="3200" dirty="0"/>
              <a:t>傾向於過濾掉常見的單詞，保留重要的單詞，如此一來，「富有」便不重要了。</a:t>
            </a: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39</a:t>
            </a:fld>
            <a:endParaRPr lang="en-US" altLang="zh-TW"/>
          </a:p>
        </p:txBody>
      </p:sp>
    </p:spTree>
    <p:extLst>
      <p:ext uri="{BB962C8B-B14F-4D97-AF65-F5344CB8AC3E}">
        <p14:creationId xmlns:p14="http://schemas.microsoft.com/office/powerpoint/2010/main" val="28139485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a:t>
            </a:r>
            <a:r>
              <a:rPr lang="zh-TW" altLang="en-US" dirty="0">
                <a:cs typeface="Times New Roman" panose="02020603050405020304" pitchFamily="18" charset="0"/>
              </a:rPr>
              <a:t> 前言</a:t>
            </a:r>
            <a:endParaRPr lang="zh-TW" altLang="en-US" dirty="0"/>
          </a:p>
        </p:txBody>
      </p:sp>
      <p:sp>
        <p:nvSpPr>
          <p:cNvPr id="3" name="內容版面配置區 2"/>
          <p:cNvSpPr>
            <a:spLocks noGrp="1"/>
          </p:cNvSpPr>
          <p:nvPr>
            <p:ph idx="1"/>
          </p:nvPr>
        </p:nvSpPr>
        <p:spPr>
          <a:xfrm>
            <a:off x="25533" y="1340768"/>
            <a:ext cx="9083542" cy="5517232"/>
          </a:xfrm>
        </p:spPr>
        <p:txBody>
          <a:bodyPr/>
          <a:lstStyle/>
          <a:p>
            <a:pPr algn="just"/>
            <a:r>
              <a:rPr lang="zh-TW" altLang="en-US" sz="3600" dirty="0"/>
              <a:t>在</a:t>
            </a:r>
            <a:r>
              <a:rPr lang="zh-TW" altLang="en-US" sz="3600" dirty="0">
                <a:solidFill>
                  <a:srgbClr val="FF0000"/>
                </a:solidFill>
              </a:rPr>
              <a:t>自然語言處理</a:t>
            </a:r>
            <a:r>
              <a:rPr lang="zh-TW" altLang="en-US" sz="3600" dirty="0"/>
              <a:t>領域，句子相似度計算是一項基礎而核心的研究課題，長期以來一直是人們研究的一個熱點和難點。句子相似度的計算在自然語言處理的各個領域都有著非常重要的作用，在基於實例的機器翻譯中，相似度主要用於衡量文本中詞語的可替換程度。</a:t>
            </a:r>
            <a:endParaRPr lang="en-US" altLang="zh-TW" sz="3600"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a:t>
            </a:fld>
            <a:endParaRPr lang="en-US" altLang="zh-TW"/>
          </a:p>
        </p:txBody>
      </p:sp>
    </p:spTree>
    <p:extLst>
      <p:ext uri="{BB962C8B-B14F-4D97-AF65-F5344CB8AC3E}">
        <p14:creationId xmlns:p14="http://schemas.microsoft.com/office/powerpoint/2010/main" val="34018294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p:txBody>
          <a:bodyPr/>
          <a:lstStyle/>
          <a:p>
            <a:r>
              <a:rPr lang="zh-TW" altLang="en-US" dirty="0"/>
              <a:t>餘弦相似度公式：</a:t>
            </a:r>
          </a:p>
        </p:txBody>
      </p:sp>
      <p:graphicFrame>
        <p:nvGraphicFramePr>
          <p:cNvPr id="4" name="內容版面配置區 4"/>
          <p:cNvGraphicFramePr>
            <a:graphicFrameLocks noChangeAspect="1"/>
          </p:cNvGraphicFramePr>
          <p:nvPr>
            <p:extLst>
              <p:ext uri="{D42A27DB-BD31-4B8C-83A1-F6EECF244321}">
                <p14:modId xmlns:p14="http://schemas.microsoft.com/office/powerpoint/2010/main" val="2273698762"/>
              </p:ext>
            </p:extLst>
          </p:nvPr>
        </p:nvGraphicFramePr>
        <p:xfrm>
          <a:off x="606443" y="2276872"/>
          <a:ext cx="8147707" cy="2160240"/>
        </p:xfrm>
        <a:graphic>
          <a:graphicData uri="http://schemas.openxmlformats.org/presentationml/2006/ole">
            <mc:AlternateContent xmlns:mc="http://schemas.openxmlformats.org/markup-compatibility/2006">
              <mc:Choice xmlns:v="urn:schemas-microsoft-com:vml" Requires="v">
                <p:oleObj spid="_x0000_s10332" name="方程式" r:id="rId3" imgW="3352680" imgH="888840" progId="Equation.3">
                  <p:embed/>
                </p:oleObj>
              </mc:Choice>
              <mc:Fallback>
                <p:oleObj name="方程式" r:id="rId3" imgW="3352680" imgH="888840" progId="Equation.3">
                  <p:embed/>
                  <p:pic>
                    <p:nvPicPr>
                      <p:cNvPr id="5" name="內容版面配置區 4"/>
                      <p:cNvPicPr/>
                      <p:nvPr/>
                    </p:nvPicPr>
                    <p:blipFill>
                      <a:blip r:embed="rId4"/>
                      <a:stretch>
                        <a:fillRect/>
                      </a:stretch>
                    </p:blipFill>
                    <p:spPr>
                      <a:xfrm>
                        <a:off x="606443" y="2276872"/>
                        <a:ext cx="8147707" cy="2160240"/>
                      </a:xfrm>
                      <a:prstGeom prst="rect">
                        <a:avLst/>
                      </a:prstGeom>
                    </p:spPr>
                  </p:pic>
                </p:oleObj>
              </mc:Fallback>
            </mc:AlternateContent>
          </a:graphicData>
        </a:graphic>
      </p:graphicFrame>
      <p:sp>
        <p:nvSpPr>
          <p:cNvPr id="5" name="投影片編號版面配置區 4"/>
          <p:cNvSpPr>
            <a:spLocks noGrp="1"/>
          </p:cNvSpPr>
          <p:nvPr>
            <p:ph type="sldNum" sz="quarter" idx="12"/>
          </p:nvPr>
        </p:nvSpPr>
        <p:spPr/>
        <p:txBody>
          <a:bodyPr/>
          <a:lstStyle/>
          <a:p>
            <a:pPr>
              <a:defRPr/>
            </a:pPr>
            <a:fld id="{E0B1BF4D-11ED-4BCF-A8CD-E1CDFF94AF2B}" type="slidenum">
              <a:rPr lang="en-US" altLang="zh-TW" smtClean="0"/>
              <a:pPr>
                <a:defRPr/>
              </a:pPr>
              <a:t>40</a:t>
            </a:fld>
            <a:endParaRPr lang="en-US" altLang="zh-TW"/>
          </a:p>
        </p:txBody>
      </p:sp>
    </p:spTree>
    <p:extLst>
      <p:ext uri="{BB962C8B-B14F-4D97-AF65-F5344CB8AC3E}">
        <p14:creationId xmlns:p14="http://schemas.microsoft.com/office/powerpoint/2010/main" val="17714418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a:xfrm>
            <a:off x="0" y="1412776"/>
            <a:ext cx="9144000" cy="5445224"/>
          </a:xfrm>
        </p:spPr>
        <p:txBody>
          <a:bodyPr/>
          <a:lstStyle/>
          <a:p>
            <a:r>
              <a:rPr lang="zh-TW" altLang="en-US" sz="3600" dirty="0"/>
              <a:t>優點：</a:t>
            </a:r>
            <a:endParaRPr lang="en-US" altLang="zh-TW" sz="3600" dirty="0"/>
          </a:p>
          <a:p>
            <a:pPr marL="1314450" lvl="2" indent="-514350">
              <a:buFont typeface="+mj-lt"/>
              <a:buAutoNum type="arabicPeriod"/>
            </a:pPr>
            <a:r>
              <a:rPr lang="zh-TW" altLang="en-US" sz="3200" dirty="0">
                <a:latin typeface="Times New Roman" panose="02020603050405020304" pitchFamily="18" charset="0"/>
                <a:cs typeface="Times New Roman" panose="02020603050405020304" pitchFamily="18" charset="0"/>
              </a:rPr>
              <a:t>基於線性代數的簡單模型</a:t>
            </a:r>
          </a:p>
          <a:p>
            <a:pPr marL="1314450" lvl="2" indent="-514350">
              <a:buFont typeface="+mj-lt"/>
              <a:buAutoNum type="arabicPeriod"/>
            </a:pPr>
            <a:r>
              <a:rPr lang="zh-TW" altLang="en-US" sz="3200" dirty="0">
                <a:latin typeface="Times New Roman" panose="02020603050405020304" pitchFamily="18" charset="0"/>
                <a:cs typeface="Times New Roman" panose="02020603050405020304" pitchFamily="18" charset="0"/>
              </a:rPr>
              <a:t>詞組的權重不是二元的</a:t>
            </a:r>
          </a:p>
          <a:p>
            <a:pPr marL="1314450" lvl="2" indent="-514350">
              <a:buFont typeface="+mj-lt"/>
              <a:buAutoNum type="arabicPeriod"/>
            </a:pPr>
            <a:r>
              <a:rPr lang="zh-TW" altLang="en-US" sz="3200" dirty="0">
                <a:latin typeface="Times New Roman" panose="02020603050405020304" pitchFamily="18" charset="0"/>
                <a:cs typeface="Times New Roman" panose="02020603050405020304" pitchFamily="18" charset="0"/>
              </a:rPr>
              <a:t>文檔和查詢之間的相似度取值是連續的</a:t>
            </a:r>
          </a:p>
          <a:p>
            <a:pPr marL="1314450" lvl="2" indent="-514350">
              <a:buFont typeface="+mj-lt"/>
              <a:buAutoNum type="arabicPeriod"/>
            </a:pPr>
            <a:r>
              <a:rPr lang="zh-TW" altLang="en-US" sz="3200" dirty="0">
                <a:latin typeface="Times New Roman" panose="02020603050405020304" pitchFamily="18" charset="0"/>
                <a:cs typeface="Times New Roman" panose="02020603050405020304" pitchFamily="18" charset="0"/>
              </a:rPr>
              <a:t>允許根據文檔間可能的相關性來進行排序</a:t>
            </a:r>
          </a:p>
          <a:p>
            <a:pPr marL="1314450" lvl="2" indent="-514350">
              <a:buFont typeface="+mj-lt"/>
              <a:buAutoNum type="arabicPeriod"/>
            </a:pPr>
            <a:r>
              <a:rPr lang="zh-TW" altLang="en-US" sz="3200" dirty="0">
                <a:latin typeface="Times New Roman" panose="02020603050405020304" pitchFamily="18" charset="0"/>
                <a:cs typeface="Times New Roman" panose="02020603050405020304" pitchFamily="18" charset="0"/>
              </a:rPr>
              <a:t>允許局部匹配</a:t>
            </a:r>
            <a:endParaRPr lang="en-US" altLang="zh-TW" sz="3600" dirty="0"/>
          </a:p>
          <a:p>
            <a:pPr marL="800100" lvl="2" indent="0">
              <a:buNone/>
            </a:pPr>
            <a:endParaRPr lang="zh-TW" altLang="en-US" sz="2800" dirty="0">
              <a:cs typeface="+mn-cs"/>
            </a:endParaRPr>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41</a:t>
            </a:fld>
            <a:endParaRPr lang="en-US" altLang="zh-TW"/>
          </a:p>
        </p:txBody>
      </p:sp>
    </p:spTree>
    <p:extLst>
      <p:ext uri="{BB962C8B-B14F-4D97-AF65-F5344CB8AC3E}">
        <p14:creationId xmlns:p14="http://schemas.microsoft.com/office/powerpoint/2010/main" val="21996523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2.2</a:t>
            </a:r>
            <a:r>
              <a:rPr lang="zh-TW" altLang="en-US" dirty="0">
                <a:cs typeface="Times New Roman" panose="02020603050405020304" pitchFamily="18" charset="0"/>
              </a:rPr>
              <a:t> 餘弦相似度</a:t>
            </a:r>
            <a:r>
              <a:rPr lang="en-US" altLang="zh-TW" dirty="0">
                <a:cs typeface="Times New Roman" panose="02020603050405020304" pitchFamily="18" charset="0"/>
              </a:rPr>
              <a:t>(Cosine similarity)</a:t>
            </a:r>
            <a:endParaRPr lang="zh-TW" altLang="en-US" dirty="0"/>
          </a:p>
        </p:txBody>
      </p:sp>
      <p:sp>
        <p:nvSpPr>
          <p:cNvPr id="3" name="內容版面配置區 2"/>
          <p:cNvSpPr>
            <a:spLocks noGrp="1"/>
          </p:cNvSpPr>
          <p:nvPr>
            <p:ph idx="1"/>
          </p:nvPr>
        </p:nvSpPr>
        <p:spPr>
          <a:xfrm>
            <a:off x="-1" y="1484784"/>
            <a:ext cx="9109075" cy="5373216"/>
          </a:xfrm>
        </p:spPr>
        <p:txBody>
          <a:bodyPr/>
          <a:lstStyle/>
          <a:p>
            <a:r>
              <a:rPr lang="zh-TW" altLang="en-US" sz="3200" dirty="0"/>
              <a:t>缺點：</a:t>
            </a:r>
            <a:endParaRPr lang="en-US" altLang="zh-TW" sz="3200" dirty="0"/>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不適用於較長的文檔，因為它的相似值不理想。</a:t>
            </a:r>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檢索詞組必須與文檔中出現的詞組精確匹配。</a:t>
            </a:r>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語義敏感度不佳。</a:t>
            </a:r>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詞組在文檔中出現的順序在向量形式中無法表示出來。</a:t>
            </a:r>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假定詞組在統計上是獨立的。</a:t>
            </a:r>
          </a:p>
          <a:p>
            <a:pPr marL="914400" lvl="1" indent="-514350">
              <a:buFont typeface="+mj-lt"/>
              <a:buAutoNum type="arabicPeriod"/>
            </a:pPr>
            <a:r>
              <a:rPr lang="zh-TW" altLang="en-US" sz="2800" dirty="0">
                <a:latin typeface="Times New Roman" panose="02020603050405020304" pitchFamily="18" charset="0"/>
                <a:cs typeface="Times New Roman" panose="02020603050405020304" pitchFamily="18" charset="0"/>
              </a:rPr>
              <a:t>權重是直觀上獲得的而不夠正式。</a:t>
            </a:r>
          </a:p>
          <a:p>
            <a:pPr marL="0" indent="0">
              <a:buNone/>
            </a:pPr>
            <a:endParaRPr lang="en-US" altLang="zh-TW"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42</a:t>
            </a:fld>
            <a:endParaRPr lang="en-US" altLang="zh-TW"/>
          </a:p>
        </p:txBody>
      </p:sp>
    </p:spTree>
    <p:extLst>
      <p:ext uri="{BB962C8B-B14F-4D97-AF65-F5344CB8AC3E}">
        <p14:creationId xmlns:p14="http://schemas.microsoft.com/office/powerpoint/2010/main" val="182207405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latin typeface="Times New Roman" panose="02020603050405020304" pitchFamily="18" charset="0"/>
                <a:cs typeface="Times New Roman" panose="02020603050405020304" pitchFamily="18" charset="0"/>
              </a:rPr>
              <a:t>3.</a:t>
            </a:r>
            <a:r>
              <a:rPr lang="zh-TW" altLang="en-US" sz="2400" dirty="0">
                <a:latin typeface="Times New Roman" panose="02020603050405020304" pitchFamily="18" charset="0"/>
                <a:cs typeface="Times New Roman" panose="02020603050405020304" pitchFamily="18" charset="0"/>
              </a:rPr>
              <a:t> 自由對話</a:t>
            </a:r>
            <a:endParaRPr lang="en-US" altLang="zh-TW" sz="2400" dirty="0">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43</a:t>
            </a:fld>
            <a:endParaRPr lang="en-US" altLang="zh-TW"/>
          </a:p>
        </p:txBody>
      </p:sp>
    </p:spTree>
    <p:extLst>
      <p:ext uri="{BB962C8B-B14F-4D97-AF65-F5344CB8AC3E}">
        <p14:creationId xmlns:p14="http://schemas.microsoft.com/office/powerpoint/2010/main" val="14676934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a:t>
            </a:r>
            <a:r>
              <a:rPr lang="zh-TW" altLang="en-US" dirty="0"/>
              <a:t>自由對話</a:t>
            </a: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cs typeface="Times New Roman" panose="02020603050405020304" pitchFamily="18" charset="0"/>
              </a:rPr>
              <a:t>自由對話</a:t>
            </a:r>
            <a:r>
              <a:rPr lang="en-US" altLang="zh-TW" dirty="0">
                <a:latin typeface="Times New Roman" panose="02020603050405020304" pitchFamily="18" charset="0"/>
                <a:cs typeface="Times New Roman" panose="02020603050405020304" pitchFamily="18" charset="0"/>
              </a:rPr>
              <a:t>(Free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Talk)</a:t>
            </a:r>
            <a:r>
              <a:rPr lang="zh-TW" altLang="en-US" dirty="0">
                <a:latin typeface="Times New Roman" panose="02020603050405020304" pitchFamily="18" charset="0"/>
                <a:cs typeface="Times New Roman" panose="02020603050405020304" pitchFamily="18" charset="0"/>
              </a:rPr>
              <a:t>，係指</a:t>
            </a:r>
            <a:r>
              <a:rPr lang="en-US" altLang="zh-TW" dirty="0">
                <a:latin typeface="Times New Roman" panose="02020603050405020304" pitchFamily="18" charset="0"/>
                <a:cs typeface="Times New Roman" panose="02020603050405020304" pitchFamily="18" charset="0"/>
              </a:rPr>
              <a:t>QA</a:t>
            </a:r>
            <a:r>
              <a:rPr lang="zh-TW" altLang="en-US" dirty="0">
                <a:latin typeface="Times New Roman" panose="02020603050405020304" pitchFamily="18" charset="0"/>
                <a:cs typeface="Times New Roman" panose="02020603050405020304" pitchFamily="18" charset="0"/>
              </a:rPr>
              <a:t>之外的對話行為皆要可以找到相對應的語句做出適當的回覆。</a:t>
            </a:r>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其不同領域資料庫一般會使用網路爬蟲，利用網路爬蟲去網路上搜尋資料，並且處理網也原始碼，作文字探勘等動。</a:t>
            </a:r>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自由對話為不限領域的對話模式，因此必須利用搜尋引擎找到相關資料並做處理。</a:t>
            </a: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44</a:t>
            </a:fld>
            <a:endParaRPr lang="en-US" altLang="zh-TW"/>
          </a:p>
        </p:txBody>
      </p:sp>
    </p:spTree>
    <p:extLst>
      <p:ext uri="{BB962C8B-B14F-4D97-AF65-F5344CB8AC3E}">
        <p14:creationId xmlns:p14="http://schemas.microsoft.com/office/powerpoint/2010/main" val="252436059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    3.1 </a:t>
            </a:r>
            <a:r>
              <a:rPr lang="zh-TW" altLang="en-US" sz="2000" dirty="0">
                <a:latin typeface="Times New Roman" panose="02020603050405020304" pitchFamily="18" charset="0"/>
                <a:cs typeface="Times New Roman" panose="02020603050405020304" pitchFamily="18" charset="0"/>
              </a:rPr>
              <a:t>結構化與非結構化資料</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45</a:t>
            </a:fld>
            <a:endParaRPr lang="en-US" altLang="zh-TW"/>
          </a:p>
        </p:txBody>
      </p:sp>
    </p:spTree>
    <p:extLst>
      <p:ext uri="{BB962C8B-B14F-4D97-AF65-F5344CB8AC3E}">
        <p14:creationId xmlns:p14="http://schemas.microsoft.com/office/powerpoint/2010/main" val="17246981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3.1</a:t>
            </a:r>
            <a:r>
              <a:rPr lang="zh-TW" altLang="en-US" dirty="0"/>
              <a:t> 結構化與非結構化資料</a:t>
            </a: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結構化資料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擺放得整整齊齊，在放置進資料庫時就已經受到了精確定義，而且拒絕忍受任何例外。舉例來說，每筆資料都有固定的欄位、固定的格式、固定的順序甚至是固定的佔用大小。是很有條理的資料類型。違規的資料根本就進不了這類資料庫裡面。</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非結構化資料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非結構式資料就是亂成一團，讓人無從打理起的資料。舉例來說，一支影片、一串缺乏欄位概念的純文字等都是。</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46</a:t>
            </a:fld>
            <a:endParaRPr lang="en-US" altLang="zh-TW"/>
          </a:p>
        </p:txBody>
      </p:sp>
    </p:spTree>
    <p:extLst>
      <p:ext uri="{BB962C8B-B14F-4D97-AF65-F5344CB8AC3E}">
        <p14:creationId xmlns:p14="http://schemas.microsoft.com/office/powerpoint/2010/main" val="282331521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3.1</a:t>
            </a:r>
            <a:r>
              <a:rPr lang="zh-TW" altLang="en-US" dirty="0"/>
              <a:t> 結構化與非結構化資料</a:t>
            </a:r>
          </a:p>
        </p:txBody>
      </p:sp>
      <p:pic>
        <p:nvPicPr>
          <p:cNvPr id="4" name="圖片 3"/>
          <p:cNvPicPr>
            <a:picLocks noChangeAspect="1"/>
          </p:cNvPicPr>
          <p:nvPr/>
        </p:nvPicPr>
        <p:blipFill>
          <a:blip r:embed="rId2"/>
          <a:stretch>
            <a:fillRect/>
          </a:stretch>
        </p:blipFill>
        <p:spPr>
          <a:xfrm>
            <a:off x="1532967" y="1412776"/>
            <a:ext cx="6294660" cy="5069673"/>
          </a:xfrm>
          <a:prstGeom prst="rect">
            <a:avLst/>
          </a:prstGeom>
        </p:spPr>
      </p:pic>
      <p:sp>
        <p:nvSpPr>
          <p:cNvPr id="5" name="矩形 4"/>
          <p:cNvSpPr/>
          <p:nvPr/>
        </p:nvSpPr>
        <p:spPr>
          <a:xfrm>
            <a:off x="2555776" y="2636912"/>
            <a:ext cx="5184576" cy="2520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sz="1350"/>
          </a:p>
        </p:txBody>
      </p:sp>
      <p:sp>
        <p:nvSpPr>
          <p:cNvPr id="6" name="矩形 5"/>
          <p:cNvSpPr/>
          <p:nvPr/>
        </p:nvSpPr>
        <p:spPr>
          <a:xfrm>
            <a:off x="2555777" y="5466865"/>
            <a:ext cx="5184576" cy="101558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sz="1350"/>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47</a:t>
            </a:fld>
            <a:endParaRPr lang="en-US" altLang="zh-TW"/>
          </a:p>
        </p:txBody>
      </p:sp>
    </p:spTree>
    <p:extLst>
      <p:ext uri="{BB962C8B-B14F-4D97-AF65-F5344CB8AC3E}">
        <p14:creationId xmlns:p14="http://schemas.microsoft.com/office/powerpoint/2010/main" val="12746787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3.2</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HTML</a:t>
            </a:r>
            <a:r>
              <a:rPr lang="zh-TW" altLang="en-US" sz="2000" dirty="0">
                <a:latin typeface="Times New Roman" panose="02020603050405020304" pitchFamily="18" charset="0"/>
                <a:cs typeface="Times New Roman" panose="02020603050405020304" pitchFamily="18" charset="0"/>
              </a:rPr>
              <a:t>介紹</a:t>
            </a:r>
            <a:endParaRPr lang="en-US" altLang="zh-TW" sz="2000" dirty="0">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48</a:t>
            </a:fld>
            <a:endParaRPr lang="en-US" altLang="zh-TW"/>
          </a:p>
        </p:txBody>
      </p:sp>
    </p:spTree>
    <p:extLst>
      <p:ext uri="{BB962C8B-B14F-4D97-AF65-F5344CB8AC3E}">
        <p14:creationId xmlns:p14="http://schemas.microsoft.com/office/powerpoint/2010/main" val="17232287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網路爬蟲</a:t>
            </a:r>
          </a:p>
        </p:txBody>
      </p:sp>
      <p:sp>
        <p:nvSpPr>
          <p:cNvPr id="3" name="內容版面配置區 2"/>
          <p:cNvSpPr>
            <a:spLocks noGrp="1"/>
          </p:cNvSpPr>
          <p:nvPr>
            <p:ph idx="1"/>
          </p:nvPr>
        </p:nvSpPr>
        <p:spPr/>
        <p:txBody>
          <a:bodyPr/>
          <a:lstStyle/>
          <a:p>
            <a:r>
              <a:rPr lang="en-US" altLang="zh-TW" dirty="0"/>
              <a:t>https://www.youtube.com/watch?v=ceUhb2-gYOU</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49</a:t>
            </a:fld>
            <a:endParaRPr lang="en-US" altLang="zh-TW"/>
          </a:p>
        </p:txBody>
      </p:sp>
    </p:spTree>
    <p:extLst>
      <p:ext uri="{BB962C8B-B14F-4D97-AF65-F5344CB8AC3E}">
        <p14:creationId xmlns:p14="http://schemas.microsoft.com/office/powerpoint/2010/main" val="32219473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a:t>
            </a:r>
            <a:r>
              <a:rPr lang="zh-TW" altLang="en-US" dirty="0">
                <a:cs typeface="Times New Roman" panose="02020603050405020304" pitchFamily="18" charset="0"/>
              </a:rPr>
              <a:t> 前言</a:t>
            </a:r>
            <a:endParaRPr lang="zh-TW" altLang="en-US" dirty="0"/>
          </a:p>
        </p:txBody>
      </p:sp>
      <p:sp>
        <p:nvSpPr>
          <p:cNvPr id="3" name="內容版面配置區 2"/>
          <p:cNvSpPr>
            <a:spLocks noGrp="1"/>
          </p:cNvSpPr>
          <p:nvPr>
            <p:ph idx="1"/>
          </p:nvPr>
        </p:nvSpPr>
        <p:spPr>
          <a:xfrm>
            <a:off x="0" y="1412776"/>
            <a:ext cx="9144000" cy="5445224"/>
          </a:xfrm>
        </p:spPr>
        <p:txBody>
          <a:bodyPr/>
          <a:lstStyle/>
          <a:p>
            <a:pPr algn="just"/>
            <a:r>
              <a:rPr lang="zh-TW" altLang="en-US" sz="3600" dirty="0">
                <a:solidFill>
                  <a:srgbClr val="FF0000"/>
                </a:solidFill>
              </a:rPr>
              <a:t>資訊檢索</a:t>
            </a:r>
            <a:r>
              <a:rPr lang="zh-TW" altLang="en-US" sz="3600" dirty="0"/>
              <a:t>中，相似度更多的是反映文本與用戶查詢在意義上的符合程度；在自動問答中</a:t>
            </a:r>
            <a:r>
              <a:rPr lang="zh-TW" altLang="en-US" sz="3600" dirty="0" smtClean="0"/>
              <a:t>，相似度反映的是句子之間語義上的</a:t>
            </a:r>
            <a:r>
              <a:rPr lang="zh-TW" altLang="en-US" sz="3600" dirty="0" smtClean="0">
                <a:solidFill>
                  <a:srgbClr val="0070C0"/>
                </a:solidFill>
              </a:rPr>
              <a:t>匹配程度</a:t>
            </a:r>
            <a:r>
              <a:rPr lang="zh-TW" altLang="en-US" sz="3600" dirty="0" smtClean="0"/>
              <a:t>；而在多文檔文摘系統中，相似</a:t>
            </a:r>
            <a:r>
              <a:rPr lang="zh-TW" altLang="en-US" sz="3600" dirty="0"/>
              <a:t>度可以反映出</a:t>
            </a:r>
            <a:r>
              <a:rPr lang="zh-TW" altLang="en-US" sz="3600" dirty="0" smtClean="0"/>
              <a:t>局部主題</a:t>
            </a:r>
            <a:r>
              <a:rPr lang="zh-TW" altLang="en-US" sz="3600" dirty="0"/>
              <a:t>資訊的擬合程度。 </a:t>
            </a:r>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5</a:t>
            </a:fld>
            <a:endParaRPr lang="en-US" altLang="zh-TW"/>
          </a:p>
        </p:txBody>
      </p:sp>
    </p:spTree>
    <p:extLst>
      <p:ext uri="{BB962C8B-B14F-4D97-AF65-F5344CB8AC3E}">
        <p14:creationId xmlns:p14="http://schemas.microsoft.com/office/powerpoint/2010/main" val="409172114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3.2</a:t>
            </a:r>
            <a:r>
              <a:rPr lang="zh-TW" altLang="en-US" dirty="0"/>
              <a:t> </a:t>
            </a:r>
            <a:r>
              <a:rPr lang="en-US" altLang="zh-TW" dirty="0"/>
              <a:t>HTML</a:t>
            </a:r>
            <a:r>
              <a:rPr lang="zh-TW" altLang="en-US" dirty="0"/>
              <a:t>介紹</a:t>
            </a:r>
          </a:p>
        </p:txBody>
      </p:sp>
      <p:sp>
        <p:nvSpPr>
          <p:cNvPr id="4" name="Rectangle 3"/>
          <p:cNvSpPr txBox="1">
            <a:spLocks noChangeArrowheads="1"/>
          </p:cNvSpPr>
          <p:nvPr/>
        </p:nvSpPr>
        <p:spPr bwMode="auto">
          <a:xfrm>
            <a:off x="395536" y="1484784"/>
            <a:ext cx="8568952" cy="3778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Blip>
                <a:blip r:embed="rId5"/>
              </a:buBlip>
              <a:defRPr kumimoji="1" sz="2000">
                <a:solidFill>
                  <a:schemeClr val="tx1"/>
                </a:solidFill>
                <a:latin typeface="+mn-lt"/>
                <a:ea typeface="+mn-ea"/>
              </a:defRPr>
            </a:lvl4pPr>
            <a:lvl5pPr marL="2057400" indent="-228600" algn="l" rtl="0" eaLnBrk="0" fontAlgn="base" hangingPunct="0">
              <a:spcBef>
                <a:spcPct val="20000"/>
              </a:spcBef>
              <a:spcAft>
                <a:spcPct val="0"/>
              </a:spcAft>
              <a:buBlip>
                <a:blip r:embed="rId6"/>
              </a:buBlip>
              <a:defRPr kumimoji="1" sz="2000">
                <a:solidFill>
                  <a:schemeClr val="tx1"/>
                </a:solidFill>
                <a:latin typeface="+mn-lt"/>
                <a:ea typeface="+mn-ea"/>
              </a:defRPr>
            </a:lvl5pPr>
            <a:lvl6pPr marL="2514600" indent="-228600" algn="l" rtl="0" fontAlgn="base">
              <a:spcBef>
                <a:spcPct val="20000"/>
              </a:spcBef>
              <a:spcAft>
                <a:spcPct val="0"/>
              </a:spcAft>
              <a:buBlip>
                <a:blip r:embed="rId6"/>
              </a:buBlip>
              <a:defRPr kumimoji="1">
                <a:solidFill>
                  <a:schemeClr val="tx1"/>
                </a:solidFill>
                <a:latin typeface="+mn-lt"/>
                <a:ea typeface="+mn-ea"/>
              </a:defRPr>
            </a:lvl6pPr>
            <a:lvl7pPr marL="2971800" indent="-228600" algn="l" rtl="0" fontAlgn="base">
              <a:spcBef>
                <a:spcPct val="20000"/>
              </a:spcBef>
              <a:spcAft>
                <a:spcPct val="0"/>
              </a:spcAft>
              <a:buBlip>
                <a:blip r:embed="rId6"/>
              </a:buBlip>
              <a:defRPr kumimoji="1">
                <a:solidFill>
                  <a:schemeClr val="tx1"/>
                </a:solidFill>
                <a:latin typeface="+mn-lt"/>
                <a:ea typeface="+mn-ea"/>
              </a:defRPr>
            </a:lvl7pPr>
            <a:lvl8pPr marL="3429000" indent="-228600" algn="l" rtl="0" fontAlgn="base">
              <a:spcBef>
                <a:spcPct val="20000"/>
              </a:spcBef>
              <a:spcAft>
                <a:spcPct val="0"/>
              </a:spcAft>
              <a:buBlip>
                <a:blip r:embed="rId6"/>
              </a:buBlip>
              <a:defRPr kumimoji="1">
                <a:solidFill>
                  <a:schemeClr val="tx1"/>
                </a:solidFill>
                <a:latin typeface="+mn-lt"/>
                <a:ea typeface="+mn-ea"/>
              </a:defRPr>
            </a:lvl8pPr>
            <a:lvl9pPr marL="3886200" indent="-228600" algn="l" rtl="0" fontAlgn="base">
              <a:spcBef>
                <a:spcPct val="20000"/>
              </a:spcBef>
              <a:spcAft>
                <a:spcPct val="0"/>
              </a:spcAft>
              <a:buBlip>
                <a:blip r:embed="rId6"/>
              </a:buBlip>
              <a:defRPr kumimoji="1">
                <a:solidFill>
                  <a:schemeClr val="tx1"/>
                </a:solidFill>
                <a:latin typeface="+mn-lt"/>
                <a:ea typeface="+mn-ea"/>
              </a:defRPr>
            </a:lvl9pPr>
          </a:lstStyle>
          <a:p>
            <a:pPr eaLnBrk="1" hangingPunct="1"/>
            <a:r>
              <a:rPr lang="en-US" altLang="zh-TW" kern="0" dirty="0">
                <a:latin typeface="Times New Roman" panose="02020603050405020304" pitchFamily="18" charset="0"/>
                <a:cs typeface="Times New Roman" panose="02020603050405020304" pitchFamily="18" charset="0"/>
              </a:rPr>
              <a:t>HTML5</a:t>
            </a:r>
            <a:r>
              <a:rPr lang="zh-TW" altLang="en-US" kern="0" dirty="0">
                <a:latin typeface="Times New Roman" panose="02020603050405020304" pitchFamily="18" charset="0"/>
                <a:cs typeface="Times New Roman" panose="02020603050405020304" pitchFamily="18" charset="0"/>
              </a:rPr>
              <a:t>網頁和</a:t>
            </a:r>
            <a:r>
              <a:rPr lang="en-US" altLang="zh-TW" kern="0" dirty="0">
                <a:latin typeface="Times New Roman" panose="02020603050405020304" pitchFamily="18" charset="0"/>
                <a:cs typeface="Times New Roman" panose="02020603050405020304" pitchFamily="18" charset="0"/>
              </a:rPr>
              <a:t>HTML 4</a:t>
            </a:r>
            <a:r>
              <a:rPr lang="zh-TW" altLang="en-US" kern="0" dirty="0">
                <a:latin typeface="Times New Roman" panose="02020603050405020304" pitchFamily="18" charset="0"/>
                <a:cs typeface="Times New Roman" panose="02020603050405020304" pitchFamily="18" charset="0"/>
              </a:rPr>
              <a:t>網頁的結構十分相似，其基本標籤結構如下所示：</a:t>
            </a:r>
          </a:p>
        </p:txBody>
      </p:sp>
      <p:sp>
        <p:nvSpPr>
          <p:cNvPr id="5" name="矩形 7"/>
          <p:cNvSpPr>
            <a:spLocks noChangeArrowheads="1"/>
          </p:cNvSpPr>
          <p:nvPr/>
        </p:nvSpPr>
        <p:spPr bwMode="auto">
          <a:xfrm>
            <a:off x="2771800" y="2492896"/>
            <a:ext cx="4572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lvl="1" algn="just"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&lt;!DOCTYPE html&gt;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&lt;html </a:t>
            </a:r>
            <a:r>
              <a:rPr lang="en-US" altLang="zh-TW" sz="1800" dirty="0" err="1">
                <a:solidFill>
                  <a:srgbClr val="0000FF"/>
                </a:solidFill>
                <a:latin typeface="Arial" panose="020B0604020202020204" pitchFamily="34" charset="0"/>
              </a:rPr>
              <a:t>lang</a:t>
            </a:r>
            <a:r>
              <a:rPr lang="en-US" altLang="zh-TW" sz="1800" dirty="0">
                <a:solidFill>
                  <a:srgbClr val="0000FF"/>
                </a:solidFill>
                <a:latin typeface="Arial" panose="020B0604020202020204" pitchFamily="34" charset="0"/>
              </a:rPr>
              <a:t>="</a:t>
            </a:r>
            <a:r>
              <a:rPr lang="en-US" altLang="zh-TW" sz="1800" dirty="0" err="1">
                <a:solidFill>
                  <a:srgbClr val="0000FF"/>
                </a:solidFill>
                <a:latin typeface="Arial" panose="020B0604020202020204" pitchFamily="34" charset="0"/>
              </a:rPr>
              <a:t>zh</a:t>
            </a:r>
            <a:r>
              <a:rPr lang="en-US" altLang="zh-TW" sz="1800" dirty="0">
                <a:solidFill>
                  <a:srgbClr val="0000FF"/>
                </a:solidFill>
                <a:latin typeface="Arial" panose="020B0604020202020204" pitchFamily="34" charset="0"/>
              </a:rPr>
              <a:t>"&gt;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&lt;head&gt;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          &lt;meta charset="utf-8"&gt;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          &lt;title&gt;</a:t>
            </a:r>
            <a:r>
              <a:rPr lang="zh-TW" altLang="en-US" sz="1800" dirty="0">
                <a:solidFill>
                  <a:srgbClr val="0000FF"/>
                </a:solidFill>
                <a:latin typeface="Arial" panose="020B0604020202020204" pitchFamily="34" charset="0"/>
              </a:rPr>
              <a:t>網頁標題文字</a:t>
            </a:r>
            <a:r>
              <a:rPr lang="en-US" altLang="zh-TW" sz="1800" dirty="0">
                <a:solidFill>
                  <a:srgbClr val="0000FF"/>
                </a:solidFill>
                <a:latin typeface="Arial" panose="020B0604020202020204" pitchFamily="34" charset="0"/>
              </a:rPr>
              <a:t>&lt;/title&gt;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&lt;/head&gt; </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&lt;body&gt;</a:t>
            </a:r>
          </a:p>
          <a:p>
            <a:pPr lvl="1" eaLnBrk="1" hangingPunct="1">
              <a:lnSpc>
                <a:spcPct val="150000"/>
              </a:lnSpc>
              <a:spcBef>
                <a:spcPct val="0"/>
              </a:spcBef>
              <a:buClrTx/>
              <a:buFont typeface="Wingdings" panose="05000000000000000000" pitchFamily="2" charset="2"/>
              <a:buNone/>
            </a:pPr>
            <a:r>
              <a:rPr lang="zh-TW" altLang="en-US" sz="1800" dirty="0">
                <a:solidFill>
                  <a:srgbClr val="0000FF"/>
                </a:solidFill>
                <a:latin typeface="Arial" panose="020B0604020202020204" pitchFamily="34" charset="0"/>
              </a:rPr>
              <a:t>          網頁內容</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&lt;/body&gt;</a:t>
            </a:r>
          </a:p>
          <a:p>
            <a:pPr lvl="1" eaLnBrk="1" hangingPunct="1">
              <a:lnSpc>
                <a:spcPct val="150000"/>
              </a:lnSpc>
              <a:spcBef>
                <a:spcPct val="0"/>
              </a:spcBef>
              <a:buClrTx/>
              <a:buFont typeface="Wingdings" panose="05000000000000000000" pitchFamily="2" charset="2"/>
              <a:buNone/>
            </a:pPr>
            <a:r>
              <a:rPr lang="en-US" altLang="zh-TW" sz="1800" dirty="0">
                <a:solidFill>
                  <a:srgbClr val="0000FF"/>
                </a:solidFill>
                <a:latin typeface="Arial" panose="020B0604020202020204" pitchFamily="34" charset="0"/>
              </a:rPr>
              <a:t>&lt;/html&gt;</a:t>
            </a:r>
            <a:endParaRPr lang="zh-TW" altLang="en-US" sz="1800" dirty="0">
              <a:solidFill>
                <a:srgbClr val="0000FF"/>
              </a:solidFill>
              <a:latin typeface="Arial" panose="020B0604020202020204" pitchFamily="34" charset="0"/>
            </a:endParaRPr>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50</a:t>
            </a:fld>
            <a:endParaRPr lang="en-US" altLang="zh-TW"/>
          </a:p>
        </p:txBody>
      </p:sp>
    </p:spTree>
    <p:extLst>
      <p:ext uri="{BB962C8B-B14F-4D97-AF65-F5344CB8AC3E}">
        <p14:creationId xmlns:p14="http://schemas.microsoft.com/office/powerpoint/2010/main" val="34422873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3.2</a:t>
            </a:r>
            <a:r>
              <a:rPr lang="zh-TW" altLang="en-US" dirty="0"/>
              <a:t> </a:t>
            </a:r>
            <a:r>
              <a:rPr lang="en-US" altLang="zh-TW" dirty="0"/>
              <a:t>HTML</a:t>
            </a:r>
            <a:r>
              <a:rPr lang="zh-TW" altLang="en-US" dirty="0"/>
              <a:t>介紹 </a:t>
            </a:r>
            <a:r>
              <a:rPr lang="en-US" altLang="zh-TW" dirty="0"/>
              <a:t>-</a:t>
            </a:r>
            <a:r>
              <a:rPr lang="zh-TW" altLang="en-US" dirty="0"/>
              <a:t> </a:t>
            </a:r>
            <a:r>
              <a:rPr lang="en-US" altLang="zh-TW" dirty="0">
                <a:cs typeface="Times New Roman" panose="02020603050405020304" pitchFamily="18" charset="0"/>
              </a:rPr>
              <a:t>&lt;!DOCTYPE&gt;</a:t>
            </a:r>
            <a:endParaRPr lang="zh-TW" altLang="en-US" dirty="0"/>
          </a:p>
        </p:txBody>
      </p:sp>
      <p:sp>
        <p:nvSpPr>
          <p:cNvPr id="4" name="Rectangle 3"/>
          <p:cNvSpPr>
            <a:spLocks noGrp="1" noChangeArrowheads="1"/>
          </p:cNvSpPr>
          <p:nvPr>
            <p:ph idx="1"/>
          </p:nvPr>
        </p:nvSpPr>
        <p:spPr>
          <a:xfrm>
            <a:off x="395536" y="1628800"/>
            <a:ext cx="8568952" cy="4608512"/>
          </a:xfrm>
        </p:spPr>
        <p:txBody>
          <a:bodyPr/>
          <a:lstStyle/>
          <a:p>
            <a:pPr eaLnBrk="1" hangingPunct="1"/>
            <a:r>
              <a:rPr lang="en-US" altLang="zh-TW" dirty="0">
                <a:latin typeface="Times New Roman" panose="02020603050405020304" pitchFamily="18" charset="0"/>
                <a:cs typeface="Times New Roman" panose="02020603050405020304" pitchFamily="18" charset="0"/>
              </a:rPr>
              <a:t>&lt;!DOCTYPE&gt;</a:t>
            </a:r>
            <a:r>
              <a:rPr lang="zh-TW" altLang="en-US" dirty="0">
                <a:latin typeface="Times New Roman" panose="02020603050405020304" pitchFamily="18" charset="0"/>
                <a:cs typeface="Times New Roman" panose="02020603050405020304" pitchFamily="18" charset="0"/>
              </a:rPr>
              <a:t>大概是唯一需要大寫的。</a:t>
            </a:r>
            <a:endParaRPr lang="en-US" altLang="zh-TW" dirty="0">
              <a:latin typeface="Times New Roman" panose="02020603050405020304" pitchFamily="18" charset="0"/>
              <a:cs typeface="Times New Roman" panose="02020603050405020304" pitchFamily="18" charset="0"/>
            </a:endParaRPr>
          </a:p>
          <a:p>
            <a:pPr eaLnBrk="1" hangingPunct="1"/>
            <a:endParaRPr lang="en-US" altLang="zh-TW" dirty="0">
              <a:latin typeface="Times New Roman" panose="02020603050405020304" pitchFamily="18" charset="0"/>
              <a:cs typeface="Times New Roman" panose="02020603050405020304" pitchFamily="18" charset="0"/>
            </a:endParaRPr>
          </a:p>
          <a:p>
            <a:pPr eaLnBrk="1" hangingPunct="1"/>
            <a:r>
              <a:rPr lang="en-US" altLang="zh-TW" dirty="0">
                <a:latin typeface="Times New Roman" panose="02020603050405020304" pitchFamily="18" charset="0"/>
                <a:cs typeface="Times New Roman" panose="02020603050405020304" pitchFamily="18" charset="0"/>
              </a:rPr>
              <a:t>&lt;!DOCTYPE&gt;</a:t>
            </a:r>
            <a:r>
              <a:rPr lang="zh-TW" altLang="en-US" dirty="0">
                <a:latin typeface="Times New Roman" panose="02020603050405020304" pitchFamily="18" charset="0"/>
                <a:cs typeface="Times New Roman" panose="02020603050405020304" pitchFamily="18" charset="0"/>
              </a:rPr>
              <a:t>不是</a:t>
            </a:r>
            <a:r>
              <a:rPr lang="en-US" altLang="zh-TW" dirty="0">
                <a:latin typeface="Times New Roman" panose="02020603050405020304" pitchFamily="18" charset="0"/>
                <a:cs typeface="Times New Roman" panose="02020603050405020304" pitchFamily="18" charset="0"/>
              </a:rPr>
              <a:t>HTML</a:t>
            </a:r>
            <a:r>
              <a:rPr lang="zh-TW" altLang="en-US" dirty="0">
                <a:latin typeface="Times New Roman" panose="02020603050405020304" pitchFamily="18" charset="0"/>
                <a:cs typeface="Times New Roman" panose="02020603050405020304" pitchFamily="18" charset="0"/>
              </a:rPr>
              <a:t>標籤，其位置是在</a:t>
            </a:r>
            <a:r>
              <a:rPr lang="en-US" altLang="zh-TW" dirty="0">
                <a:latin typeface="Times New Roman" panose="02020603050405020304" pitchFamily="18" charset="0"/>
                <a:cs typeface="Times New Roman" panose="02020603050405020304" pitchFamily="18" charset="0"/>
              </a:rPr>
              <a:t>&lt;html&gt;</a:t>
            </a:r>
            <a:r>
              <a:rPr lang="zh-TW" altLang="en-US" dirty="0">
                <a:latin typeface="Times New Roman" panose="02020603050405020304" pitchFamily="18" charset="0"/>
                <a:cs typeface="Times New Roman" panose="02020603050405020304" pitchFamily="18" charset="0"/>
              </a:rPr>
              <a:t>標籤之前，可以告訴瀏覽器使用的</a:t>
            </a:r>
            <a:r>
              <a:rPr lang="en-US" altLang="zh-TW" dirty="0">
                <a:latin typeface="Times New Roman" panose="02020603050405020304" pitchFamily="18" charset="0"/>
                <a:cs typeface="Times New Roman" panose="02020603050405020304" pitchFamily="18" charset="0"/>
              </a:rPr>
              <a:t>HTML</a:t>
            </a:r>
            <a:r>
              <a:rPr lang="zh-TW" altLang="en-US" dirty="0">
                <a:latin typeface="Times New Roman" panose="02020603050405020304" pitchFamily="18" charset="0"/>
                <a:cs typeface="Times New Roman" panose="02020603050405020304" pitchFamily="18" charset="0"/>
              </a:rPr>
              <a:t>版本，以便瀏覽器使用正確的引擎來產生</a:t>
            </a:r>
            <a:r>
              <a:rPr lang="en-US" altLang="zh-TW" dirty="0">
                <a:latin typeface="Times New Roman" panose="02020603050405020304" pitchFamily="18" charset="0"/>
                <a:cs typeface="Times New Roman" panose="02020603050405020304" pitchFamily="18" charset="0"/>
              </a:rPr>
              <a:t>HTML</a:t>
            </a:r>
            <a:r>
              <a:rPr lang="zh-TW" altLang="en-US" dirty="0">
                <a:latin typeface="Times New Roman" panose="02020603050405020304" pitchFamily="18" charset="0"/>
                <a:cs typeface="Times New Roman" panose="02020603050405020304" pitchFamily="18" charset="0"/>
              </a:rPr>
              <a:t>網頁內容。</a:t>
            </a:r>
            <a:endParaRPr lang="en-US" altLang="zh-TW" dirty="0">
              <a:latin typeface="Times New Roman" panose="02020603050405020304" pitchFamily="18" charset="0"/>
              <a:cs typeface="Times New Roman" panose="02020603050405020304" pitchFamily="18" charset="0"/>
            </a:endParaRPr>
          </a:p>
          <a:p>
            <a:pPr marL="0" indent="0" eaLnBrk="1" hangingPunct="1">
              <a:buNone/>
            </a:pPr>
            <a:endParaRPr lang="en-US" altLang="zh-TW" dirty="0">
              <a:latin typeface="Times New Roman" panose="02020603050405020304" pitchFamily="18" charset="0"/>
              <a:cs typeface="Times New Roman" panose="02020603050405020304" pitchFamily="18" charset="0"/>
            </a:endParaRPr>
          </a:p>
          <a:p>
            <a:pPr eaLnBrk="1" hangingPunct="1"/>
            <a:r>
              <a:rPr lang="en-US" altLang="zh-TW" dirty="0">
                <a:latin typeface="Times New Roman" panose="02020603050405020304" pitchFamily="18" charset="0"/>
                <a:cs typeface="Times New Roman" panose="02020603050405020304" pitchFamily="18" charset="0"/>
              </a:rPr>
              <a:t>HTML5</a:t>
            </a:r>
            <a:r>
              <a:rPr lang="zh-TW" altLang="en-US" dirty="0">
                <a:latin typeface="Times New Roman" panose="02020603050405020304" pitchFamily="18" charset="0"/>
                <a:cs typeface="Times New Roman" panose="02020603050405020304" pitchFamily="18" charset="0"/>
              </a:rPr>
              <a:t>開始要求所有標籤和屬性都使用小寫。</a:t>
            </a:r>
          </a:p>
          <a:p>
            <a:pPr eaLnBrk="1" hangingPunct="1"/>
            <a:endParaRPr lang="zh-TW" altLang="en-US" dirty="0"/>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51</a:t>
            </a:fld>
            <a:endParaRPr lang="en-US" altLang="zh-TW"/>
          </a:p>
        </p:txBody>
      </p:sp>
    </p:spTree>
    <p:extLst>
      <p:ext uri="{BB962C8B-B14F-4D97-AF65-F5344CB8AC3E}">
        <p14:creationId xmlns:p14="http://schemas.microsoft.com/office/powerpoint/2010/main" val="78970319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3.2</a:t>
            </a:r>
            <a:r>
              <a:rPr lang="zh-TW" altLang="en-US" dirty="0"/>
              <a:t> </a:t>
            </a:r>
            <a:r>
              <a:rPr lang="en-US" altLang="zh-TW" dirty="0"/>
              <a:t>HTML</a:t>
            </a:r>
            <a:r>
              <a:rPr lang="zh-TW" altLang="en-US" dirty="0"/>
              <a:t>介紹 </a:t>
            </a:r>
            <a:r>
              <a:rPr lang="en-US" altLang="zh-TW" dirty="0"/>
              <a:t>-</a:t>
            </a:r>
            <a:r>
              <a:rPr lang="zh-TW" altLang="en-US" dirty="0"/>
              <a:t> </a:t>
            </a:r>
            <a:r>
              <a:rPr lang="en-US" altLang="zh-TW" dirty="0">
                <a:cs typeface="Times New Roman" panose="02020603050405020304" pitchFamily="18" charset="0"/>
              </a:rPr>
              <a:t>&lt;html&gt;</a:t>
            </a:r>
            <a:endParaRPr lang="zh-TW" altLang="en-US" dirty="0"/>
          </a:p>
        </p:txBody>
      </p:sp>
      <p:sp>
        <p:nvSpPr>
          <p:cNvPr id="4" name="Rectangle 4"/>
          <p:cNvSpPr>
            <a:spLocks noGrp="1" noChangeArrowheads="1"/>
          </p:cNvSpPr>
          <p:nvPr>
            <p:ph idx="1"/>
          </p:nvPr>
        </p:nvSpPr>
        <p:spPr>
          <a:xfrm>
            <a:off x="251519" y="1484784"/>
            <a:ext cx="8857555" cy="5184576"/>
          </a:xfrm>
        </p:spPr>
        <p:txBody>
          <a:bodyPr/>
          <a:lstStyle/>
          <a:p>
            <a:pPr eaLnBrk="1" hangingPunct="1"/>
            <a:r>
              <a:rPr lang="en-US" altLang="zh-TW" dirty="0">
                <a:latin typeface="Times New Roman" panose="02020603050405020304" pitchFamily="18" charset="0"/>
                <a:cs typeface="Times New Roman" panose="02020603050405020304" pitchFamily="18" charset="0"/>
              </a:rPr>
              <a:t>&lt;html&gt;</a:t>
            </a:r>
            <a:r>
              <a:rPr lang="zh-TW" altLang="en-US" dirty="0">
                <a:latin typeface="Times New Roman" panose="02020603050405020304" pitchFamily="18" charset="0"/>
                <a:cs typeface="Times New Roman" panose="02020603050405020304" pitchFamily="18" charset="0"/>
              </a:rPr>
              <a:t>標籤</a:t>
            </a:r>
          </a:p>
          <a:p>
            <a:pPr eaLnBrk="1" hangingPunct="1"/>
            <a:r>
              <a:rPr lang="en-US" altLang="zh-TW" dirty="0">
                <a:latin typeface="Times New Roman" panose="02020603050405020304" pitchFamily="18" charset="0"/>
                <a:cs typeface="Times New Roman" panose="02020603050405020304" pitchFamily="18" charset="0"/>
              </a:rPr>
              <a:t>&lt;html&gt;</a:t>
            </a:r>
            <a:r>
              <a:rPr lang="zh-TW" altLang="en-US" dirty="0">
                <a:latin typeface="Times New Roman" panose="02020603050405020304" pitchFamily="18" charset="0"/>
                <a:cs typeface="Times New Roman" panose="02020603050405020304" pitchFamily="18" charset="0"/>
              </a:rPr>
              <a:t>標籤是</a:t>
            </a:r>
            <a:r>
              <a:rPr lang="en-US" altLang="zh-TW" dirty="0">
                <a:latin typeface="Times New Roman" panose="02020603050405020304" pitchFamily="18" charset="0"/>
                <a:cs typeface="Times New Roman" panose="02020603050405020304" pitchFamily="18" charset="0"/>
              </a:rPr>
              <a:t>HTML</a:t>
            </a:r>
            <a:r>
              <a:rPr lang="zh-TW" altLang="en-US" dirty="0">
                <a:latin typeface="Times New Roman" panose="02020603050405020304" pitchFamily="18" charset="0"/>
                <a:cs typeface="Times New Roman" panose="02020603050405020304" pitchFamily="18" charset="0"/>
              </a:rPr>
              <a:t>網頁的根元素，它是一個容器元素，其內容就是其他</a:t>
            </a:r>
            <a:r>
              <a:rPr lang="en-US" altLang="zh-TW" dirty="0">
                <a:latin typeface="Times New Roman" panose="02020603050405020304" pitchFamily="18" charset="0"/>
                <a:cs typeface="Times New Roman" panose="02020603050405020304" pitchFamily="18" charset="0"/>
              </a:rPr>
              <a:t>HTML</a:t>
            </a:r>
            <a:r>
              <a:rPr lang="zh-TW" altLang="en-US" dirty="0">
                <a:latin typeface="Times New Roman" panose="02020603050405020304" pitchFamily="18" charset="0"/>
                <a:cs typeface="Times New Roman" panose="02020603050405020304" pitchFamily="18" charset="0"/>
              </a:rPr>
              <a:t>標籤，擁有</a:t>
            </a:r>
            <a:r>
              <a:rPr lang="en-US" altLang="zh-TW" dirty="0">
                <a:latin typeface="Times New Roman" panose="02020603050405020304" pitchFamily="18" charset="0"/>
                <a:cs typeface="Times New Roman" panose="02020603050405020304" pitchFamily="18" charset="0"/>
              </a:rPr>
              <a:t>&lt;head&gt;</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&lt;body&gt;</a:t>
            </a:r>
            <a:r>
              <a:rPr lang="zh-TW" altLang="en-US" dirty="0">
                <a:latin typeface="Times New Roman" panose="02020603050405020304" pitchFamily="18" charset="0"/>
                <a:cs typeface="Times New Roman" panose="02020603050405020304" pitchFamily="18" charset="0"/>
              </a:rPr>
              <a:t>兩個子標籤。如果需要，在</a:t>
            </a:r>
            <a:r>
              <a:rPr lang="en-US" altLang="zh-TW" dirty="0">
                <a:latin typeface="Times New Roman" panose="02020603050405020304" pitchFamily="18" charset="0"/>
                <a:cs typeface="Times New Roman" panose="02020603050405020304" pitchFamily="18" charset="0"/>
              </a:rPr>
              <a:t>&lt;html&gt;</a:t>
            </a:r>
            <a:r>
              <a:rPr lang="zh-TW" altLang="en-US" dirty="0">
                <a:latin typeface="Times New Roman" panose="02020603050405020304" pitchFamily="18" charset="0"/>
                <a:cs typeface="Times New Roman" panose="02020603050405020304" pitchFamily="18" charset="0"/>
              </a:rPr>
              <a:t>標籤可以使用</a:t>
            </a:r>
            <a:r>
              <a:rPr lang="en-US" altLang="zh-TW" dirty="0" err="1">
                <a:latin typeface="Times New Roman" panose="02020603050405020304" pitchFamily="18" charset="0"/>
                <a:cs typeface="Times New Roman" panose="02020603050405020304" pitchFamily="18" charset="0"/>
              </a:rPr>
              <a:t>lang</a:t>
            </a:r>
            <a:r>
              <a:rPr lang="zh-TW" altLang="en-US" dirty="0">
                <a:latin typeface="Times New Roman" panose="02020603050405020304" pitchFamily="18" charset="0"/>
                <a:cs typeface="Times New Roman" panose="02020603050405020304" pitchFamily="18" charset="0"/>
              </a:rPr>
              <a:t>屬性指定網頁使用的語言，如下所示：</a:t>
            </a:r>
          </a:p>
          <a:p>
            <a:pPr lvl="1" eaLnBrk="1" hangingPunct="1"/>
            <a:r>
              <a:rPr lang="en-US" altLang="zh-TW" dirty="0">
                <a:latin typeface="Times New Roman" panose="02020603050405020304" pitchFamily="18" charset="0"/>
                <a:cs typeface="Times New Roman" panose="02020603050405020304" pitchFamily="18" charset="0"/>
              </a:rPr>
              <a:t>&lt;html </a:t>
            </a:r>
            <a:r>
              <a:rPr lang="en-US" altLang="zh-TW" dirty="0" err="1">
                <a:latin typeface="Times New Roman" panose="02020603050405020304" pitchFamily="18" charset="0"/>
                <a:cs typeface="Times New Roman" panose="02020603050405020304" pitchFamily="18" charset="0"/>
              </a:rPr>
              <a:t>lang</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zh</a:t>
            </a:r>
            <a:r>
              <a:rPr lang="en-US" altLang="zh-TW" dirty="0">
                <a:latin typeface="Times New Roman" panose="02020603050405020304" pitchFamily="18" charset="0"/>
                <a:cs typeface="Times New Roman" panose="02020603050405020304" pitchFamily="18" charset="0"/>
              </a:rPr>
              <a:t>-TW"&gt;</a:t>
            </a:r>
          </a:p>
          <a:p>
            <a:pPr eaLnBrk="1" hangingPunct="1"/>
            <a:r>
              <a:rPr lang="en-US" altLang="zh-TW" dirty="0" err="1">
                <a:latin typeface="Times New Roman" panose="02020603050405020304" pitchFamily="18" charset="0"/>
                <a:cs typeface="Times New Roman" panose="02020603050405020304" pitchFamily="18" charset="0"/>
              </a:rPr>
              <a:t>lang</a:t>
            </a:r>
            <a:r>
              <a:rPr lang="zh-TW" altLang="en-US" dirty="0">
                <a:latin typeface="Times New Roman" panose="02020603050405020304" pitchFamily="18" charset="0"/>
                <a:cs typeface="Times New Roman" panose="02020603050405020304" pitchFamily="18" charset="0"/>
              </a:rPr>
              <a:t>屬性值常用</a:t>
            </a: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碼值有：</a:t>
            </a:r>
            <a:r>
              <a:rPr lang="en-US" altLang="zh-TW" dirty="0" err="1">
                <a:latin typeface="Times New Roman" panose="02020603050405020304" pitchFamily="18" charset="0"/>
                <a:cs typeface="Times New Roman" panose="02020603050405020304" pitchFamily="18" charset="0"/>
              </a:rPr>
              <a:t>zh</a:t>
            </a:r>
            <a:r>
              <a:rPr lang="zh-TW" altLang="en-US" dirty="0">
                <a:latin typeface="Times New Roman" panose="02020603050405020304" pitchFamily="18" charset="0"/>
                <a:cs typeface="Times New Roman" panose="02020603050405020304" pitchFamily="18" charset="0"/>
              </a:rPr>
              <a:t>（中文）、</a:t>
            </a:r>
            <a:r>
              <a:rPr lang="en-US" altLang="zh-TW" dirty="0" err="1">
                <a:latin typeface="Times New Roman" panose="02020603050405020304" pitchFamily="18" charset="0"/>
                <a:cs typeface="Times New Roman" panose="02020603050405020304" pitchFamily="18" charset="0"/>
              </a:rPr>
              <a:t>en</a:t>
            </a:r>
            <a:r>
              <a:rPr lang="zh-TW" altLang="en-US" dirty="0">
                <a:latin typeface="Times New Roman" panose="02020603050405020304" pitchFamily="18" charset="0"/>
                <a:cs typeface="Times New Roman" panose="02020603050405020304" pitchFamily="18" charset="0"/>
              </a:rPr>
              <a:t>（英文）、</a:t>
            </a:r>
            <a:r>
              <a:rPr lang="en-US" altLang="zh-TW" dirty="0" err="1">
                <a:latin typeface="Times New Roman" panose="02020603050405020304" pitchFamily="18" charset="0"/>
                <a:cs typeface="Times New Roman" panose="02020603050405020304" pitchFamily="18" charset="0"/>
              </a:rPr>
              <a:t>fr</a:t>
            </a:r>
            <a:r>
              <a:rPr lang="zh-TW" altLang="en-US" dirty="0">
                <a:latin typeface="Times New Roman" panose="02020603050405020304" pitchFamily="18" charset="0"/>
                <a:cs typeface="Times New Roman" panose="02020603050405020304" pitchFamily="18" charset="0"/>
              </a:rPr>
              <a:t>（法文）、</a:t>
            </a:r>
            <a:r>
              <a:rPr lang="en-US" altLang="zh-TW" dirty="0">
                <a:latin typeface="Times New Roman" panose="02020603050405020304" pitchFamily="18" charset="0"/>
                <a:cs typeface="Times New Roman" panose="02020603050405020304" pitchFamily="18" charset="0"/>
              </a:rPr>
              <a:t>de</a:t>
            </a:r>
            <a:r>
              <a:rPr lang="zh-TW" altLang="en-US" dirty="0">
                <a:latin typeface="Times New Roman" panose="02020603050405020304" pitchFamily="18" charset="0"/>
                <a:cs typeface="Times New Roman" panose="02020603050405020304" pitchFamily="18" charset="0"/>
              </a:rPr>
              <a:t>（德文）、</a:t>
            </a:r>
            <a:r>
              <a:rPr lang="en-US" altLang="zh-TW" dirty="0">
                <a:latin typeface="Times New Roman" panose="02020603050405020304" pitchFamily="18" charset="0"/>
                <a:cs typeface="Times New Roman" panose="02020603050405020304" pitchFamily="18" charset="0"/>
              </a:rPr>
              <a:t>it</a:t>
            </a:r>
            <a:r>
              <a:rPr lang="zh-TW" altLang="en-US" dirty="0">
                <a:latin typeface="Times New Roman" panose="02020603050405020304" pitchFamily="18" charset="0"/>
                <a:cs typeface="Times New Roman" panose="02020603050405020304" pitchFamily="18" charset="0"/>
              </a:rPr>
              <a:t>（義大利文）和</a:t>
            </a:r>
            <a:r>
              <a:rPr lang="en-US" altLang="zh-TW" dirty="0">
                <a:latin typeface="Times New Roman" panose="02020603050405020304" pitchFamily="18" charset="0"/>
                <a:cs typeface="Times New Roman" panose="02020603050405020304" pitchFamily="18" charset="0"/>
              </a:rPr>
              <a:t>ja</a:t>
            </a:r>
            <a:r>
              <a:rPr lang="zh-TW" altLang="en-US" dirty="0">
                <a:latin typeface="Times New Roman" panose="02020603050405020304" pitchFamily="18" charset="0"/>
                <a:cs typeface="Times New Roman" panose="02020603050405020304" pitchFamily="18" charset="0"/>
              </a:rPr>
              <a:t>（日文）等。</a:t>
            </a:r>
          </a:p>
          <a:p>
            <a:pPr eaLnBrk="1" hangingPunct="1"/>
            <a:r>
              <a:rPr lang="zh-TW" altLang="en-US" dirty="0">
                <a:latin typeface="Times New Roman" panose="02020603050405020304" pitchFamily="18" charset="0"/>
                <a:cs typeface="Times New Roman" panose="02020603050405020304" pitchFamily="18" charset="0"/>
              </a:rPr>
              <a:t>在</a:t>
            </a:r>
            <a:r>
              <a:rPr lang="en-US" altLang="zh-TW" dirty="0" err="1">
                <a:latin typeface="Times New Roman" panose="02020603050405020304" pitchFamily="18" charset="0"/>
                <a:cs typeface="Times New Roman" panose="02020603050405020304" pitchFamily="18" charset="0"/>
              </a:rPr>
              <a:t>lang</a:t>
            </a:r>
            <a:r>
              <a:rPr lang="zh-TW" altLang="en-US" dirty="0">
                <a:latin typeface="Times New Roman" panose="02020603050405020304" pitchFamily="18" charset="0"/>
                <a:cs typeface="Times New Roman" panose="02020603050405020304" pitchFamily="18" charset="0"/>
              </a:rPr>
              <a:t>屬性值也可以加上次</a:t>
            </a: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碼的國家或地區，例如：</a:t>
            </a:r>
            <a:r>
              <a:rPr lang="en-US" altLang="zh-TW" dirty="0" err="1">
                <a:latin typeface="Times New Roman" panose="02020603050405020304" pitchFamily="18" charset="0"/>
                <a:cs typeface="Times New Roman" panose="02020603050405020304" pitchFamily="18" charset="0"/>
              </a:rPr>
              <a:t>en</a:t>
            </a:r>
            <a:r>
              <a:rPr lang="en-US" altLang="zh-TW" dirty="0">
                <a:latin typeface="Times New Roman" panose="02020603050405020304" pitchFamily="18" charset="0"/>
                <a:cs typeface="Times New Roman" panose="02020603050405020304" pitchFamily="18" charset="0"/>
              </a:rPr>
              <a:t>-US</a:t>
            </a:r>
            <a:r>
              <a:rPr lang="zh-TW" altLang="en-US" dirty="0">
                <a:latin typeface="Times New Roman" panose="02020603050405020304" pitchFamily="18" charset="0"/>
                <a:cs typeface="Times New Roman" panose="02020603050405020304" pitchFamily="18" charset="0"/>
              </a:rPr>
              <a:t>是美式英文、</a:t>
            </a:r>
            <a:r>
              <a:rPr lang="en-US" altLang="zh-TW" dirty="0" err="1">
                <a:latin typeface="Times New Roman" panose="02020603050405020304" pitchFamily="18" charset="0"/>
                <a:cs typeface="Times New Roman" panose="02020603050405020304" pitchFamily="18" charset="0"/>
              </a:rPr>
              <a:t>zh</a:t>
            </a:r>
            <a:r>
              <a:rPr lang="en-US" altLang="zh-TW" dirty="0">
                <a:latin typeface="Times New Roman" panose="02020603050405020304" pitchFamily="18" charset="0"/>
                <a:cs typeface="Times New Roman" panose="02020603050405020304" pitchFamily="18" charset="0"/>
              </a:rPr>
              <a:t>-TW</a:t>
            </a:r>
            <a:r>
              <a:rPr lang="zh-TW" altLang="en-US" dirty="0">
                <a:latin typeface="Times New Roman" panose="02020603050405020304" pitchFamily="18" charset="0"/>
                <a:cs typeface="Times New Roman" panose="02020603050405020304" pitchFamily="18" charset="0"/>
              </a:rPr>
              <a:t>是台灣的正體中文等。</a:t>
            </a:r>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52</a:t>
            </a:fld>
            <a:endParaRPr lang="en-US" altLang="zh-TW"/>
          </a:p>
        </p:txBody>
      </p:sp>
    </p:spTree>
    <p:extLst>
      <p:ext uri="{BB962C8B-B14F-4D97-AF65-F5344CB8AC3E}">
        <p14:creationId xmlns:p14="http://schemas.microsoft.com/office/powerpoint/2010/main" val="1676908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3.2</a:t>
            </a:r>
            <a:r>
              <a:rPr lang="zh-TW" altLang="en-US" dirty="0"/>
              <a:t> </a:t>
            </a:r>
            <a:r>
              <a:rPr lang="en-US" altLang="zh-TW" dirty="0"/>
              <a:t>HTML</a:t>
            </a:r>
            <a:r>
              <a:rPr lang="zh-TW" altLang="en-US" dirty="0"/>
              <a:t>介紹 </a:t>
            </a:r>
            <a:r>
              <a:rPr lang="en-US" altLang="zh-TW" dirty="0"/>
              <a:t>-</a:t>
            </a:r>
            <a:r>
              <a:rPr lang="zh-TW" altLang="en-US" dirty="0"/>
              <a:t> </a:t>
            </a:r>
            <a:r>
              <a:rPr lang="en-US" altLang="zh-TW" dirty="0">
                <a:cs typeface="Times New Roman" panose="02020603050405020304" pitchFamily="18" charset="0"/>
              </a:rPr>
              <a:t>&lt; head &gt;</a:t>
            </a:r>
            <a:endParaRPr lang="zh-TW" altLang="en-US" dirty="0"/>
          </a:p>
        </p:txBody>
      </p:sp>
      <p:sp>
        <p:nvSpPr>
          <p:cNvPr id="4" name="Rectangle 3"/>
          <p:cNvSpPr>
            <a:spLocks noGrp="1" noChangeArrowheads="1"/>
          </p:cNvSpPr>
          <p:nvPr>
            <p:ph idx="1"/>
          </p:nvPr>
        </p:nvSpPr>
        <p:spPr>
          <a:xfrm>
            <a:off x="251520" y="1700808"/>
            <a:ext cx="8713253" cy="4824536"/>
          </a:xfrm>
        </p:spPr>
        <p:txBody>
          <a:bodyPr/>
          <a:lstStyle/>
          <a:p>
            <a:pPr eaLnBrk="1" hangingPunct="1"/>
            <a:r>
              <a:rPr lang="en-US" altLang="zh-TW" dirty="0">
                <a:latin typeface="Times New Roman" panose="02020603050405020304" pitchFamily="18" charset="0"/>
                <a:cs typeface="Times New Roman" panose="02020603050405020304" pitchFamily="18" charset="0"/>
              </a:rPr>
              <a:t>&lt;head&gt;</a:t>
            </a:r>
            <a:r>
              <a:rPr lang="zh-TW" altLang="en-US" dirty="0">
                <a:latin typeface="Times New Roman" panose="02020603050405020304" pitchFamily="18" charset="0"/>
                <a:cs typeface="Times New Roman" panose="02020603050405020304" pitchFamily="18" charset="0"/>
              </a:rPr>
              <a:t>標籤的內容是標題元素，包含</a:t>
            </a:r>
            <a:r>
              <a:rPr lang="en-US" altLang="zh-TW" dirty="0">
                <a:latin typeface="Times New Roman" panose="02020603050405020304" pitchFamily="18" charset="0"/>
                <a:cs typeface="Times New Roman" panose="02020603050405020304" pitchFamily="18" charset="0"/>
              </a:rPr>
              <a:t>&lt;title&gt;</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&lt;meta&gt;</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&lt;script&gt;</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&lt;style&gt;</a:t>
            </a:r>
            <a:r>
              <a:rPr lang="zh-TW" altLang="en-US" dirty="0">
                <a:latin typeface="Times New Roman" panose="02020603050405020304" pitchFamily="18" charset="0"/>
                <a:cs typeface="Times New Roman" panose="02020603050405020304" pitchFamily="18" charset="0"/>
              </a:rPr>
              <a:t>標籤。</a:t>
            </a:r>
            <a:r>
              <a:rPr lang="en-US" altLang="zh-TW" dirty="0">
                <a:latin typeface="Times New Roman" panose="02020603050405020304" pitchFamily="18" charset="0"/>
                <a:cs typeface="Times New Roman" panose="02020603050405020304" pitchFamily="18" charset="0"/>
              </a:rPr>
              <a:t>&lt;meta&gt;</a:t>
            </a:r>
            <a:r>
              <a:rPr lang="zh-TW" altLang="en-US" dirty="0">
                <a:latin typeface="Times New Roman" panose="02020603050405020304" pitchFamily="18" charset="0"/>
                <a:cs typeface="Times New Roman" panose="02020603050405020304" pitchFamily="18" charset="0"/>
              </a:rPr>
              <a:t>標籤可以指定網頁的編碼為</a:t>
            </a:r>
            <a:r>
              <a:rPr lang="en-US" altLang="zh-TW" dirty="0">
                <a:latin typeface="Times New Roman" panose="02020603050405020304" pitchFamily="18" charset="0"/>
                <a:cs typeface="Times New Roman" panose="02020603050405020304" pitchFamily="18" charset="0"/>
              </a:rPr>
              <a:t>utf-8</a:t>
            </a:r>
            <a:r>
              <a:rPr lang="zh-TW" altLang="en-US" dirty="0">
                <a:latin typeface="Times New Roman" panose="02020603050405020304" pitchFamily="18" charset="0"/>
                <a:cs typeface="Times New Roman" panose="02020603050405020304" pitchFamily="18" charset="0"/>
              </a:rPr>
              <a:t>，如下所示：</a:t>
            </a:r>
          </a:p>
          <a:p>
            <a:pPr lvl="1" eaLnBrk="1" hangingPunct="1"/>
            <a:r>
              <a:rPr lang="en-US" altLang="zh-TW" dirty="0">
                <a:latin typeface="Times New Roman" panose="02020603050405020304" pitchFamily="18" charset="0"/>
                <a:cs typeface="Times New Roman" panose="02020603050405020304" pitchFamily="18" charset="0"/>
              </a:rPr>
              <a:t>&lt;meta charset="utf-8"&gt;</a:t>
            </a:r>
          </a:p>
          <a:p>
            <a:pPr lvl="1" eaLnBrk="1" hangingPunct="1"/>
            <a:r>
              <a:rPr lang="zh-TW" altLang="en-US" dirty="0">
                <a:latin typeface="Times New Roman" panose="02020603050405020304" pitchFamily="18" charset="0"/>
                <a:cs typeface="Times New Roman" panose="02020603050405020304" pitchFamily="18" charset="0"/>
              </a:rPr>
              <a:t>記得一定要加入</a:t>
            </a:r>
            <a:r>
              <a:rPr lang="en-US" altLang="zh-TW" dirty="0">
                <a:latin typeface="Times New Roman" panose="02020603050405020304" pitchFamily="18" charset="0"/>
                <a:cs typeface="Times New Roman" panose="02020603050405020304" pitchFamily="18" charset="0"/>
              </a:rPr>
              <a:t>&lt;title&gt;</a:t>
            </a:r>
            <a:r>
              <a:rPr lang="zh-TW" altLang="en-US" dirty="0">
                <a:latin typeface="Times New Roman" panose="02020603050405020304" pitchFamily="18" charset="0"/>
                <a:cs typeface="Times New Roman" panose="02020603050405020304" pitchFamily="18" charset="0"/>
              </a:rPr>
              <a:t>，這是網頁優化最基本的要求之一。</a:t>
            </a:r>
            <a:endParaRPr lang="en-US" altLang="zh-TW"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53</a:t>
            </a:fld>
            <a:endParaRPr lang="en-US" altLang="zh-TW"/>
          </a:p>
        </p:txBody>
      </p:sp>
    </p:spTree>
    <p:extLst>
      <p:ext uri="{BB962C8B-B14F-4D97-AF65-F5344CB8AC3E}">
        <p14:creationId xmlns:p14="http://schemas.microsoft.com/office/powerpoint/2010/main" val="219504756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3.2</a:t>
            </a:r>
            <a:r>
              <a:rPr lang="zh-TW" altLang="en-US" dirty="0"/>
              <a:t> </a:t>
            </a:r>
            <a:r>
              <a:rPr lang="en-US" altLang="zh-TW" dirty="0"/>
              <a:t>HTML</a:t>
            </a:r>
            <a:r>
              <a:rPr lang="zh-TW" altLang="en-US" dirty="0"/>
              <a:t>介紹 </a:t>
            </a:r>
            <a:r>
              <a:rPr lang="en-US" altLang="zh-TW" dirty="0"/>
              <a:t>-</a:t>
            </a:r>
            <a:r>
              <a:rPr lang="zh-TW" altLang="en-US" dirty="0"/>
              <a:t> </a:t>
            </a:r>
            <a:r>
              <a:rPr lang="en-US" altLang="zh-TW" dirty="0">
                <a:cs typeface="Times New Roman" panose="02020603050405020304" pitchFamily="18" charset="0"/>
              </a:rPr>
              <a:t>&lt; body &gt;</a:t>
            </a:r>
            <a:endParaRPr lang="zh-TW" altLang="en-US" dirty="0"/>
          </a:p>
        </p:txBody>
      </p:sp>
      <p:sp>
        <p:nvSpPr>
          <p:cNvPr id="7" name="Rectangle 3"/>
          <p:cNvSpPr>
            <a:spLocks noGrp="1" noChangeArrowheads="1"/>
          </p:cNvSpPr>
          <p:nvPr>
            <p:ph idx="1"/>
          </p:nvPr>
        </p:nvSpPr>
        <p:spPr>
          <a:xfrm>
            <a:off x="251520" y="1844824"/>
            <a:ext cx="8857555" cy="4536504"/>
          </a:xfrm>
        </p:spPr>
        <p:txBody>
          <a:bodyPr/>
          <a:lstStyle/>
          <a:p>
            <a:pPr eaLnBrk="1" hangingPunct="1"/>
            <a:r>
              <a:rPr lang="en-US" altLang="zh-TW" dirty="0">
                <a:latin typeface="Times New Roman" panose="02020603050405020304" pitchFamily="18" charset="0"/>
                <a:cs typeface="Times New Roman" panose="02020603050405020304" pitchFamily="18" charset="0"/>
              </a:rPr>
              <a:t>&lt;body&gt;</a:t>
            </a:r>
            <a:r>
              <a:rPr lang="zh-TW" altLang="en-US" dirty="0">
                <a:latin typeface="Times New Roman" panose="02020603050405020304" pitchFamily="18" charset="0"/>
                <a:cs typeface="Times New Roman" panose="02020603050405020304" pitchFamily="18" charset="0"/>
              </a:rPr>
              <a:t>標籤</a:t>
            </a:r>
            <a:endParaRPr lang="en-US" altLang="zh-TW" dirty="0">
              <a:latin typeface="Times New Roman" panose="02020603050405020304" pitchFamily="18" charset="0"/>
              <a:cs typeface="Times New Roman" panose="02020603050405020304" pitchFamily="18" charset="0"/>
            </a:endParaRPr>
          </a:p>
          <a:p>
            <a:pPr marL="0" indent="0" eaLnBrk="1" hangingPunct="1">
              <a:buNone/>
            </a:pPr>
            <a:endParaRPr lang="zh-TW" altLang="en-US" dirty="0">
              <a:latin typeface="Times New Roman" panose="02020603050405020304" pitchFamily="18" charset="0"/>
              <a:cs typeface="Times New Roman" panose="02020603050405020304" pitchFamily="18" charset="0"/>
            </a:endParaRPr>
          </a:p>
          <a:p>
            <a:pPr eaLnBrk="1" hangingPunct="1"/>
            <a:r>
              <a:rPr lang="en-US" altLang="zh-TW" dirty="0">
                <a:latin typeface="Times New Roman" panose="02020603050405020304" pitchFamily="18" charset="0"/>
                <a:cs typeface="Times New Roman" panose="02020603050405020304" pitchFamily="18" charset="0"/>
              </a:rPr>
              <a:t>&lt;body&gt;</a:t>
            </a:r>
            <a:r>
              <a:rPr lang="zh-TW" altLang="en-US" dirty="0">
                <a:latin typeface="Times New Roman" panose="02020603050405020304" pitchFamily="18" charset="0"/>
                <a:cs typeface="Times New Roman" panose="02020603050405020304" pitchFamily="18" charset="0"/>
              </a:rPr>
              <a:t>標籤是網頁文件的內容，包含文字、超連結、圖片、表格、清單和表單等網頁內容。</a:t>
            </a:r>
          </a:p>
          <a:p>
            <a:pPr eaLnBrk="1" hangingPunct="1"/>
            <a:endParaRPr lang="zh-TW" altLang="en-US" dirty="0"/>
          </a:p>
        </p:txBody>
      </p:sp>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54</a:t>
            </a:fld>
            <a:endParaRPr lang="en-US" altLang="zh-TW"/>
          </a:p>
        </p:txBody>
      </p:sp>
    </p:spTree>
    <p:extLst>
      <p:ext uri="{BB962C8B-B14F-4D97-AF65-F5344CB8AC3E}">
        <p14:creationId xmlns:p14="http://schemas.microsoft.com/office/powerpoint/2010/main" val="191454464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1.1</a:t>
            </a:r>
            <a:r>
              <a:rPr lang="zh-TW" altLang="en-US" sz="2000" dirty="0">
                <a:solidFill>
                  <a:schemeClr val="bg2"/>
                </a:solidFill>
                <a:latin typeface="Times New Roman" panose="02020603050405020304" pitchFamily="18" charset="0"/>
                <a:cs typeface="Times New Roman" panose="02020603050405020304" pitchFamily="18" charset="0"/>
              </a:rPr>
              <a:t> 甚麼是自然語言</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3.3</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XPath</a:t>
            </a:r>
            <a:r>
              <a:rPr lang="zh-TW" altLang="en-US" sz="2000" dirty="0">
                <a:latin typeface="Times New Roman" panose="02020603050405020304" pitchFamily="18" charset="0"/>
                <a:cs typeface="Times New Roman" panose="02020603050405020304" pitchFamily="18" charset="0"/>
              </a:rPr>
              <a:t> 應用</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55</a:t>
            </a:fld>
            <a:endParaRPr lang="en-US" altLang="zh-TW"/>
          </a:p>
        </p:txBody>
      </p:sp>
    </p:spTree>
    <p:extLst>
      <p:ext uri="{BB962C8B-B14F-4D97-AF65-F5344CB8AC3E}">
        <p14:creationId xmlns:p14="http://schemas.microsoft.com/office/powerpoint/2010/main" val="41751839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3.3 XPath</a:t>
            </a:r>
            <a:r>
              <a:rPr lang="zh-TW" altLang="en-US" dirty="0"/>
              <a:t>應用</a:t>
            </a:r>
          </a:p>
        </p:txBody>
      </p:sp>
      <p:sp>
        <p:nvSpPr>
          <p:cNvPr id="3" name="內容版面配置區 2"/>
          <p:cNvSpPr>
            <a:spLocks noGrp="1"/>
          </p:cNvSpPr>
          <p:nvPr>
            <p:ph idx="1"/>
          </p:nvPr>
        </p:nvSpPr>
        <p:spPr>
          <a:xfrm>
            <a:off x="381000" y="1524000"/>
            <a:ext cx="8610600" cy="5217368"/>
          </a:xfrm>
        </p:spPr>
        <p:txBody>
          <a:bodyPr/>
          <a:lstStyle/>
          <a:p>
            <a:r>
              <a:rPr lang="en-US" altLang="zh-TW" sz="3200" dirty="0">
                <a:latin typeface="Times New Roman" panose="02020603050405020304" pitchFamily="18" charset="0"/>
                <a:cs typeface="Times New Roman" panose="02020603050405020304" pitchFamily="18" charset="0"/>
              </a:rPr>
              <a:t>HTML</a:t>
            </a:r>
            <a:r>
              <a:rPr lang="zh-TW" altLang="en-US" sz="3200" dirty="0">
                <a:latin typeface="Times New Roman" panose="02020603050405020304" pitchFamily="18" charset="0"/>
                <a:cs typeface="Times New Roman" panose="02020603050405020304" pitchFamily="18" charset="0"/>
              </a:rPr>
              <a:t>文件包含複雜的樹狀階層結構與內容</a:t>
            </a:r>
            <a:endParaRPr lang="en-US" altLang="zh-TW" sz="3200" dirty="0">
              <a:latin typeface="Times New Roman" panose="02020603050405020304" pitchFamily="18" charset="0"/>
              <a:cs typeface="Times New Roman" panose="02020603050405020304" pitchFamily="18" charset="0"/>
            </a:endParaRPr>
          </a:p>
          <a:p>
            <a:r>
              <a:rPr lang="zh-TW" altLang="en-US" sz="3200" dirty="0">
                <a:latin typeface="Times New Roman" panose="02020603050405020304" pitchFamily="18" charset="0"/>
                <a:cs typeface="Times New Roman" panose="02020603050405020304" pitchFamily="18" charset="0"/>
              </a:rPr>
              <a:t>如何進行快速定位是</a:t>
            </a:r>
            <a:r>
              <a:rPr lang="en-US" altLang="zh-TW" sz="3200" dirty="0">
                <a:latin typeface="Times New Roman" panose="02020603050405020304" pitchFamily="18" charset="0"/>
                <a:cs typeface="Times New Roman" panose="02020603050405020304" pitchFamily="18" charset="0"/>
              </a:rPr>
              <a:t>HTML</a:t>
            </a:r>
            <a:r>
              <a:rPr lang="zh-TW" altLang="en-US" sz="3200" dirty="0">
                <a:latin typeface="Times New Roman" panose="02020603050405020304" pitchFamily="18" charset="0"/>
                <a:cs typeface="Times New Roman" panose="02020603050405020304" pitchFamily="18" charset="0"/>
              </a:rPr>
              <a:t>資料處理的重要動作</a:t>
            </a:r>
            <a:endParaRPr lang="en-US" altLang="zh-TW" sz="3200" dirty="0">
              <a:latin typeface="Times New Roman" panose="02020603050405020304" pitchFamily="18" charset="0"/>
              <a:cs typeface="Times New Roman" panose="02020603050405020304" pitchFamily="18" charset="0"/>
            </a:endParaRPr>
          </a:p>
          <a:p>
            <a:r>
              <a:rPr lang="en-US" altLang="zh-TW" sz="3200" dirty="0">
                <a:latin typeface="Times New Roman" panose="02020603050405020304" pitchFamily="18" charset="0"/>
                <a:cs typeface="Times New Roman" panose="02020603050405020304" pitchFamily="18" charset="0"/>
              </a:rPr>
              <a:t>XPATH</a:t>
            </a:r>
            <a:r>
              <a:rPr lang="zh-TW" altLang="en-US" sz="3200" dirty="0">
                <a:latin typeface="Times New Roman" panose="02020603050405020304" pitchFamily="18" charset="0"/>
                <a:cs typeface="Times New Roman" panose="02020603050405020304" pitchFamily="18" charset="0"/>
              </a:rPr>
              <a:t>提供一套簡單又具備彈性的資料定位概念與語法</a:t>
            </a:r>
            <a:endParaRPr lang="en-US" altLang="zh-TW" sz="3200" dirty="0">
              <a:latin typeface="Times New Roman" panose="02020603050405020304" pitchFamily="18" charset="0"/>
              <a:cs typeface="Times New Roman" panose="02020603050405020304" pitchFamily="18" charset="0"/>
            </a:endParaRPr>
          </a:p>
          <a:p>
            <a:pPr lvl="1"/>
            <a:r>
              <a:rPr lang="en-US" altLang="zh-TW" sz="2800" dirty="0">
                <a:latin typeface="Times New Roman" panose="02020603050405020304" pitchFamily="18" charset="0"/>
                <a:cs typeface="Times New Roman" panose="02020603050405020304" pitchFamily="18" charset="0"/>
              </a:rPr>
              <a:t>XPATH</a:t>
            </a:r>
            <a:r>
              <a:rPr lang="zh-TW" altLang="en-US" sz="2800" dirty="0">
                <a:latin typeface="Times New Roman" panose="02020603050405020304" pitchFamily="18" charset="0"/>
                <a:cs typeface="Times New Roman" panose="02020603050405020304" pitchFamily="18" charset="0"/>
              </a:rPr>
              <a:t>樹結構</a:t>
            </a:r>
            <a:endParaRPr lang="en-US" altLang="zh-TW" sz="2800" dirty="0">
              <a:latin typeface="Times New Roman" panose="02020603050405020304" pitchFamily="18" charset="0"/>
              <a:cs typeface="Times New Roman" panose="02020603050405020304" pitchFamily="18" charset="0"/>
            </a:endParaRPr>
          </a:p>
          <a:p>
            <a:pPr lvl="1"/>
            <a:r>
              <a:rPr lang="en-US" altLang="zh-TW" sz="2800" dirty="0">
                <a:latin typeface="Times New Roman" panose="02020603050405020304" pitchFamily="18" charset="0"/>
                <a:cs typeface="Times New Roman" panose="02020603050405020304" pitchFamily="18" charset="0"/>
              </a:rPr>
              <a:t>XPATH</a:t>
            </a:r>
            <a:r>
              <a:rPr lang="zh-TW" altLang="en-US" sz="2800" dirty="0">
                <a:latin typeface="Times New Roman" panose="02020603050405020304" pitchFamily="18" charset="0"/>
                <a:cs typeface="Times New Roman" panose="02020603050405020304" pitchFamily="18" charset="0"/>
              </a:rPr>
              <a:t>樹節點的名稱</a:t>
            </a:r>
            <a:endParaRPr lang="en-US" altLang="zh-TW" sz="2800" dirty="0">
              <a:latin typeface="Times New Roman" panose="02020603050405020304" pitchFamily="18" charset="0"/>
              <a:cs typeface="Times New Roman" panose="02020603050405020304" pitchFamily="18" charset="0"/>
            </a:endParaRPr>
          </a:p>
          <a:p>
            <a:pPr lvl="1"/>
            <a:r>
              <a:rPr lang="en-US" altLang="zh-TW" sz="2800" dirty="0">
                <a:latin typeface="Times New Roman" panose="02020603050405020304" pitchFamily="18" charset="0"/>
                <a:cs typeface="Times New Roman" panose="02020603050405020304" pitchFamily="18" charset="0"/>
              </a:rPr>
              <a:t>XPATH</a:t>
            </a:r>
            <a:r>
              <a:rPr lang="zh-TW" altLang="en-US" sz="2800" dirty="0">
                <a:latin typeface="Times New Roman" panose="02020603050405020304" pitchFamily="18" charset="0"/>
                <a:cs typeface="Times New Roman" panose="02020603050405020304" pitchFamily="18" charset="0"/>
              </a:rPr>
              <a:t>樹節點的字串值</a:t>
            </a:r>
            <a:endParaRPr lang="en-US" altLang="zh-TW" sz="2800" dirty="0">
              <a:latin typeface="Times New Roman" panose="02020603050405020304" pitchFamily="18" charset="0"/>
              <a:cs typeface="Times New Roman" panose="02020603050405020304" pitchFamily="18" charset="0"/>
            </a:endParaRPr>
          </a:p>
          <a:p>
            <a:pPr lvl="1"/>
            <a:r>
              <a:rPr lang="en-US" altLang="zh-TW" sz="2800" dirty="0">
                <a:latin typeface="Times New Roman" panose="02020603050405020304" pitchFamily="18" charset="0"/>
                <a:cs typeface="Times New Roman" panose="02020603050405020304" pitchFamily="18" charset="0"/>
              </a:rPr>
              <a:t>XPATH</a:t>
            </a:r>
            <a:r>
              <a:rPr lang="zh-TW" altLang="en-US" sz="2800" dirty="0">
                <a:latin typeface="Times New Roman" panose="02020603050405020304" pitchFamily="18" charset="0"/>
                <a:cs typeface="Times New Roman" panose="02020603050405020304" pitchFamily="18" charset="0"/>
              </a:rPr>
              <a:t>定位概念</a:t>
            </a:r>
            <a:endParaRPr lang="en-US" altLang="zh-TW" sz="2800" dirty="0">
              <a:latin typeface="Times New Roman" panose="02020603050405020304" pitchFamily="18" charset="0"/>
              <a:cs typeface="Times New Roman" panose="02020603050405020304" pitchFamily="18" charset="0"/>
            </a:endParaRPr>
          </a:p>
          <a:p>
            <a:pPr lvl="1"/>
            <a:r>
              <a:rPr lang="en-US" altLang="zh-TW" sz="2800" dirty="0">
                <a:latin typeface="Times New Roman" panose="02020603050405020304" pitchFamily="18" charset="0"/>
                <a:cs typeface="Times New Roman" panose="02020603050405020304" pitchFamily="18" charset="0"/>
              </a:rPr>
              <a:t>XPATH</a:t>
            </a:r>
            <a:r>
              <a:rPr lang="zh-TW" altLang="en-US" sz="2800" dirty="0">
                <a:latin typeface="Times New Roman" panose="02020603050405020304" pitchFamily="18" charset="0"/>
                <a:cs typeface="Times New Roman" panose="02020603050405020304" pitchFamily="18" charset="0"/>
              </a:rPr>
              <a:t>定位語法</a:t>
            </a:r>
            <a:endParaRPr lang="en-US" altLang="zh-TW" sz="2800"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56</a:t>
            </a:fld>
            <a:endParaRPr lang="en-US" altLang="zh-TW"/>
          </a:p>
        </p:txBody>
      </p:sp>
    </p:spTree>
    <p:extLst>
      <p:ext uri="{BB962C8B-B14F-4D97-AF65-F5344CB8AC3E}">
        <p14:creationId xmlns:p14="http://schemas.microsoft.com/office/powerpoint/2010/main" val="13242584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3.3 XPath</a:t>
            </a:r>
            <a:r>
              <a:rPr lang="zh-TW" altLang="en-US" dirty="0"/>
              <a:t>應用</a:t>
            </a:r>
          </a:p>
        </p:txBody>
      </p:sp>
      <p:pic>
        <p:nvPicPr>
          <p:cNvPr id="4" name="圖片 3"/>
          <p:cNvPicPr>
            <a:picLocks noChangeAspect="1"/>
          </p:cNvPicPr>
          <p:nvPr/>
        </p:nvPicPr>
        <p:blipFill>
          <a:blip r:embed="rId3"/>
          <a:stretch>
            <a:fillRect/>
          </a:stretch>
        </p:blipFill>
        <p:spPr>
          <a:xfrm>
            <a:off x="107504" y="1484784"/>
            <a:ext cx="8827571" cy="5517232"/>
          </a:xfrm>
          <a:prstGeom prst="rect">
            <a:avLst/>
          </a:prstGeom>
        </p:spPr>
      </p:pic>
      <p:sp>
        <p:nvSpPr>
          <p:cNvPr id="3" name="投影片編號版面配置區 2"/>
          <p:cNvSpPr>
            <a:spLocks noGrp="1"/>
          </p:cNvSpPr>
          <p:nvPr>
            <p:ph type="sldNum" sz="quarter" idx="12"/>
          </p:nvPr>
        </p:nvSpPr>
        <p:spPr/>
        <p:txBody>
          <a:bodyPr/>
          <a:lstStyle/>
          <a:p>
            <a:pPr>
              <a:defRPr/>
            </a:pPr>
            <a:fld id="{E0B1BF4D-11ED-4BCF-A8CD-E1CDFF94AF2B}" type="slidenum">
              <a:rPr lang="en-US" altLang="zh-TW" smtClean="0"/>
              <a:pPr>
                <a:defRPr/>
              </a:pPr>
              <a:t>57</a:t>
            </a:fld>
            <a:endParaRPr lang="en-US" altLang="zh-TW"/>
          </a:p>
        </p:txBody>
      </p:sp>
    </p:spTree>
    <p:extLst>
      <p:ext uri="{BB962C8B-B14F-4D97-AF65-F5344CB8AC3E}">
        <p14:creationId xmlns:p14="http://schemas.microsoft.com/office/powerpoint/2010/main" val="411522766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3.3</a:t>
            </a:r>
            <a:r>
              <a:rPr lang="zh-TW" altLang="en-US" dirty="0"/>
              <a:t> </a:t>
            </a:r>
            <a:r>
              <a:rPr lang="en-US" altLang="zh-TW" dirty="0"/>
              <a:t>XPath</a:t>
            </a:r>
            <a:r>
              <a:rPr lang="zh-TW" altLang="en-US" dirty="0"/>
              <a:t>應用</a:t>
            </a:r>
          </a:p>
        </p:txBody>
      </p:sp>
      <p:sp>
        <p:nvSpPr>
          <p:cNvPr id="3" name="內容版面配置區 2"/>
          <p:cNvSpPr>
            <a:spLocks noGrp="1"/>
          </p:cNvSpPr>
          <p:nvPr>
            <p:ph idx="1"/>
          </p:nvPr>
        </p:nvSpPr>
        <p:spPr/>
        <p:txBody>
          <a:bodyPr/>
          <a:lstStyle/>
          <a:p>
            <a:r>
              <a:rPr lang="en-US" altLang="zh-TW" dirty="0"/>
              <a:t>C#</a:t>
            </a:r>
            <a:r>
              <a:rPr lang="zh-TW" altLang="en-US" dirty="0"/>
              <a:t> </a:t>
            </a:r>
            <a:r>
              <a:rPr lang="en-US" altLang="zh-TW" dirty="0"/>
              <a:t>-</a:t>
            </a:r>
            <a:r>
              <a:rPr lang="zh-TW" altLang="en-US" dirty="0"/>
              <a:t> </a:t>
            </a:r>
            <a:r>
              <a:rPr lang="en-US" altLang="zh-TW" dirty="0" err="1"/>
              <a:t>HtmlAgilityPack</a:t>
            </a:r>
            <a:endParaRPr lang="en-US" altLang="zh-TW" dirty="0"/>
          </a:p>
          <a:p>
            <a:endParaRPr lang="en-US" altLang="zh-TW" dirty="0"/>
          </a:p>
          <a:p>
            <a:endParaRPr lang="en-US" altLang="zh-TW" dirty="0"/>
          </a:p>
          <a:p>
            <a:pPr marL="0" indent="0">
              <a:buNone/>
            </a:pPr>
            <a:endParaRPr lang="en-US" altLang="zh-TW" dirty="0"/>
          </a:p>
          <a:p>
            <a:r>
              <a:rPr lang="en-US" altLang="zh-TW" dirty="0"/>
              <a:t>Python – </a:t>
            </a:r>
            <a:r>
              <a:rPr lang="en-US" altLang="zh-TW" dirty="0" err="1"/>
              <a:t>beautifulsoup</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58</a:t>
            </a:fld>
            <a:endParaRPr lang="en-US" altLang="zh-TW"/>
          </a:p>
        </p:txBody>
      </p:sp>
    </p:spTree>
    <p:extLst>
      <p:ext uri="{BB962C8B-B14F-4D97-AF65-F5344CB8AC3E}">
        <p14:creationId xmlns:p14="http://schemas.microsoft.com/office/powerpoint/2010/main" val="196758448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51520" y="1916832"/>
            <a:ext cx="8610600" cy="4752528"/>
          </a:xfrm>
        </p:spPr>
        <p:txBody>
          <a:bodyPr/>
          <a:lstStyle/>
          <a:p>
            <a:pPr marL="0" indent="0">
              <a:buNone/>
            </a:pPr>
            <a:endParaRPr lang="en-US" altLang="zh-TW" sz="4000" dirty="0">
              <a:latin typeface="Times New Roman" panose="02020603050405020304" pitchFamily="18" charset="0"/>
              <a:cs typeface="Times New Roman" panose="02020603050405020304" pitchFamily="18" charset="0"/>
            </a:endParaRPr>
          </a:p>
          <a:p>
            <a:pPr marL="0" indent="0">
              <a:buNone/>
            </a:pPr>
            <a:endParaRPr lang="en-US" altLang="zh-TW" sz="4000" dirty="0">
              <a:latin typeface="Times New Roman" panose="02020603050405020304" pitchFamily="18" charset="0"/>
              <a:cs typeface="Times New Roman" panose="02020603050405020304" pitchFamily="18" charset="0"/>
            </a:endParaRPr>
          </a:p>
          <a:p>
            <a:pPr marL="0" indent="0">
              <a:buNone/>
            </a:pPr>
            <a:r>
              <a:rPr lang="en-US" altLang="zh-TW" sz="5400" dirty="0">
                <a:latin typeface="Times New Roman" panose="02020603050405020304" pitchFamily="18" charset="0"/>
                <a:cs typeface="Times New Roman" panose="02020603050405020304" pitchFamily="18" charset="0"/>
              </a:rPr>
              <a:t>Thank you for your attention</a:t>
            </a:r>
            <a:endParaRPr lang="zh-TW" altLang="en-US" sz="54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59</a:t>
            </a:fld>
            <a:endParaRPr lang="en-US" altLang="zh-TW"/>
          </a:p>
        </p:txBody>
      </p:sp>
    </p:spTree>
    <p:extLst>
      <p:ext uri="{BB962C8B-B14F-4D97-AF65-F5344CB8AC3E}">
        <p14:creationId xmlns:p14="http://schemas.microsoft.com/office/powerpoint/2010/main" val="1867858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a:t>
            </a:r>
            <a:r>
              <a:rPr lang="zh-TW" altLang="en-US" dirty="0">
                <a:cs typeface="Times New Roman" panose="02020603050405020304" pitchFamily="18" charset="0"/>
              </a:rPr>
              <a:t> 前言</a:t>
            </a:r>
            <a:endParaRPr lang="zh-TW" altLang="en-US" dirty="0"/>
          </a:p>
        </p:txBody>
      </p:sp>
      <p:sp>
        <p:nvSpPr>
          <p:cNvPr id="3" name="內容版面配置區 2"/>
          <p:cNvSpPr>
            <a:spLocks noGrp="1"/>
          </p:cNvSpPr>
          <p:nvPr>
            <p:ph idx="1"/>
          </p:nvPr>
        </p:nvSpPr>
        <p:spPr>
          <a:xfrm>
            <a:off x="0" y="1484784"/>
            <a:ext cx="9144000" cy="5373216"/>
          </a:xfrm>
        </p:spPr>
        <p:txBody>
          <a:bodyPr/>
          <a:lstStyle/>
          <a:p>
            <a:pPr algn="just"/>
            <a:r>
              <a:rPr lang="zh-TW" altLang="en-US" sz="3600" dirty="0">
                <a:solidFill>
                  <a:srgbClr val="FF0000"/>
                </a:solidFill>
              </a:rPr>
              <a:t>自動文摘</a:t>
            </a:r>
            <a:r>
              <a:rPr lang="zh-TW" altLang="en-US" sz="3600" dirty="0"/>
              <a:t>是隨著互聯網上的資訊急劇膨脹而發展起來的文本資訊處理技術，它利用電腦自動地從文本或文本集合中提煉出能準確、全面地反映文本主要內容的精簡、連貫的短文，以滿足用戶快速獲取知識的需求。 </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6</a:t>
            </a:fld>
            <a:endParaRPr lang="en-US" altLang="zh-TW"/>
          </a:p>
        </p:txBody>
      </p:sp>
    </p:spTree>
    <p:extLst>
      <p:ext uri="{BB962C8B-B14F-4D97-AF65-F5344CB8AC3E}">
        <p14:creationId xmlns:p14="http://schemas.microsoft.com/office/powerpoint/2010/main" val="892651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 y="1412776"/>
            <a:ext cx="9109075" cy="5445224"/>
          </a:xfrm>
        </p:spPr>
        <p:txBody>
          <a:bodyPr/>
          <a:lstStyle/>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1.</a:t>
            </a:r>
            <a:r>
              <a:rPr lang="zh-TW" altLang="en-US" sz="2400" dirty="0">
                <a:solidFill>
                  <a:schemeClr val="bg2"/>
                </a:solidFill>
                <a:latin typeface="Times New Roman" panose="02020603050405020304" pitchFamily="18" charset="0"/>
                <a:cs typeface="Times New Roman" panose="02020603050405020304" pitchFamily="18" charset="0"/>
              </a:rPr>
              <a:t> 前言</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4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1.1</a:t>
            </a:r>
            <a:r>
              <a:rPr lang="zh-TW" altLang="en-US" sz="2000" dirty="0">
                <a:latin typeface="Times New Roman" panose="02020603050405020304" pitchFamily="18" charset="0"/>
                <a:cs typeface="Times New Roman" panose="02020603050405020304" pitchFamily="18" charset="0"/>
              </a:rPr>
              <a:t> 甚麼是自然語言</a:t>
            </a: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    1.2 </a:t>
            </a:r>
            <a:r>
              <a:rPr lang="zh-TW" altLang="en-US" sz="2000" dirty="0">
                <a:solidFill>
                  <a:schemeClr val="bg2"/>
                </a:solidFill>
                <a:latin typeface="Times New Roman" panose="02020603050405020304" pitchFamily="18" charset="0"/>
                <a:cs typeface="Times New Roman" panose="02020603050405020304" pitchFamily="18" charset="0"/>
              </a:rPr>
              <a:t>自然語言處理階層</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1.3</a:t>
            </a:r>
            <a:r>
              <a:rPr lang="zh-TW" altLang="en-US" sz="2000" dirty="0">
                <a:solidFill>
                  <a:schemeClr val="bg2"/>
                </a:solidFill>
                <a:latin typeface="Times New Roman" panose="02020603050405020304" pitchFamily="18" charset="0"/>
                <a:cs typeface="Times New Roman" panose="02020603050405020304" pitchFamily="18" charset="0"/>
              </a:rPr>
              <a:t> 自然語言處理的應用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1.4</a:t>
            </a:r>
            <a:r>
              <a:rPr lang="zh-TW" altLang="en-US" sz="2000" dirty="0">
                <a:solidFill>
                  <a:schemeClr val="bg2"/>
                </a:solidFill>
                <a:latin typeface="Times New Roman" panose="02020603050405020304" pitchFamily="18" charset="0"/>
                <a:cs typeface="Times New Roman" panose="02020603050405020304" pitchFamily="18" charset="0"/>
              </a:rPr>
              <a:t> </a:t>
            </a:r>
            <a:r>
              <a:rPr lang="zh-TW" altLang="en-US" sz="2000" dirty="0">
                <a:solidFill>
                  <a:schemeClr val="bg2"/>
                </a:solidFill>
              </a:rPr>
              <a:t>自然語言處理總結</a:t>
            </a:r>
            <a:endParaRPr lang="en-US" altLang="zh-TW" sz="2000" dirty="0">
              <a:solidFill>
                <a:schemeClr val="bg2"/>
              </a:solidFill>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1.5 </a:t>
            </a:r>
            <a:r>
              <a:rPr lang="zh-TW" altLang="en-US" sz="2000" dirty="0">
                <a:solidFill>
                  <a:schemeClr val="bg2"/>
                </a:solidFill>
                <a:cs typeface="Times New Roman" panose="02020603050405020304" pitchFamily="18" charset="0"/>
              </a:rPr>
              <a:t>句子的組合規則</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2.</a:t>
            </a:r>
            <a:r>
              <a:rPr lang="zh-TW" altLang="en-US" sz="2400" dirty="0">
                <a:solidFill>
                  <a:schemeClr val="bg2"/>
                </a:solidFill>
                <a:latin typeface="Times New Roman" panose="02020603050405020304" pitchFamily="18" charset="0"/>
                <a:cs typeface="Times New Roman" panose="02020603050405020304" pitchFamily="18" charset="0"/>
              </a:rPr>
              <a:t> 對話系統簡介</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2.1 </a:t>
            </a:r>
            <a:r>
              <a:rPr lang="zh-TW" altLang="en-US" sz="2000" dirty="0">
                <a:solidFill>
                  <a:schemeClr val="bg2"/>
                </a:solidFill>
                <a:latin typeface="Times New Roman" panose="02020603050405020304" pitchFamily="18" charset="0"/>
                <a:cs typeface="Times New Roman" panose="02020603050405020304" pitchFamily="18" charset="0"/>
              </a:rPr>
              <a:t>改良式全比對平面</a:t>
            </a:r>
            <a:r>
              <a:rPr lang="en-US" altLang="zh-TW" sz="2000" dirty="0">
                <a:solidFill>
                  <a:schemeClr val="bg2"/>
                </a:solidFill>
                <a:latin typeface="Times New Roman" panose="02020603050405020304" pitchFamily="18" charset="0"/>
                <a:cs typeface="Times New Roman" panose="02020603050405020304" pitchFamily="18" charset="0"/>
              </a:rPr>
              <a:t>(Improved of WMPB)</a:t>
            </a: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2.2 </a:t>
            </a:r>
            <a:r>
              <a:rPr lang="zh-TW" altLang="en-US" sz="2000" dirty="0">
                <a:solidFill>
                  <a:schemeClr val="bg2"/>
                </a:solidFill>
                <a:latin typeface="Times New Roman" panose="02020603050405020304" pitchFamily="18" charset="0"/>
                <a:cs typeface="Times New Roman" panose="02020603050405020304" pitchFamily="18" charset="0"/>
              </a:rPr>
              <a:t>餘弦相似度</a:t>
            </a:r>
            <a:r>
              <a:rPr lang="en-US" altLang="zh-TW" sz="2000" dirty="0">
                <a:solidFill>
                  <a:schemeClr val="bg2"/>
                </a:solidFill>
                <a:latin typeface="Times New Roman" panose="02020603050405020304" pitchFamily="18" charset="0"/>
                <a:cs typeface="Times New Roman" panose="02020603050405020304" pitchFamily="18" charset="0"/>
              </a:rPr>
              <a:t>(Cosine similarity)</a:t>
            </a:r>
          </a:p>
          <a:p>
            <a:pPr marL="0" indent="0">
              <a:buNone/>
            </a:pPr>
            <a:r>
              <a:rPr lang="en-US" altLang="zh-TW" sz="2400" dirty="0">
                <a:solidFill>
                  <a:schemeClr val="bg2"/>
                </a:solidFill>
                <a:latin typeface="Times New Roman" panose="02020603050405020304" pitchFamily="18" charset="0"/>
                <a:cs typeface="Times New Roman" panose="02020603050405020304" pitchFamily="18" charset="0"/>
              </a:rPr>
              <a:t>3.</a:t>
            </a:r>
            <a:r>
              <a:rPr lang="zh-TW" altLang="en-US" sz="2400" dirty="0">
                <a:solidFill>
                  <a:schemeClr val="bg2"/>
                </a:solidFill>
                <a:latin typeface="Times New Roman" panose="02020603050405020304" pitchFamily="18" charset="0"/>
                <a:cs typeface="Times New Roman" panose="02020603050405020304" pitchFamily="18" charset="0"/>
              </a:rPr>
              <a:t> 自由對話</a:t>
            </a:r>
            <a:endParaRPr lang="en-US" altLang="zh-TW" sz="2400" dirty="0">
              <a:solidFill>
                <a:schemeClr val="bg2"/>
              </a:solidFill>
              <a:latin typeface="Times New Roman" panose="02020603050405020304" pitchFamily="18" charset="0"/>
              <a:cs typeface="Times New Roman" panose="02020603050405020304" pitchFamily="18" charset="0"/>
            </a:endParaRPr>
          </a:p>
          <a:p>
            <a:pPr marL="0" indent="0">
              <a:buNone/>
            </a:pPr>
            <a:r>
              <a:rPr lang="en-US" altLang="zh-TW" sz="2000" dirty="0">
                <a:solidFill>
                  <a:schemeClr val="bg2"/>
                </a:solidFill>
                <a:latin typeface="Times New Roman" panose="02020603050405020304" pitchFamily="18" charset="0"/>
                <a:cs typeface="Times New Roman" panose="02020603050405020304" pitchFamily="18" charset="0"/>
              </a:rPr>
              <a:t>    3.1 </a:t>
            </a:r>
            <a:r>
              <a:rPr lang="zh-TW" altLang="en-US" sz="2000" dirty="0">
                <a:solidFill>
                  <a:schemeClr val="bg2"/>
                </a:solidFill>
                <a:latin typeface="Times New Roman" panose="02020603050405020304" pitchFamily="18" charset="0"/>
                <a:cs typeface="Times New Roman" panose="02020603050405020304" pitchFamily="18" charset="0"/>
              </a:rPr>
              <a:t>結構化與非結構化資料</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3.2</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HTML</a:t>
            </a:r>
            <a:r>
              <a:rPr lang="zh-TW" altLang="en-US" sz="2000" dirty="0">
                <a:solidFill>
                  <a:schemeClr val="bg2"/>
                </a:solidFill>
                <a:latin typeface="Times New Roman" panose="02020603050405020304" pitchFamily="18" charset="0"/>
                <a:cs typeface="Times New Roman" panose="02020603050405020304" pitchFamily="18" charset="0"/>
              </a:rPr>
              <a:t>介紹</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3.3</a:t>
            </a:r>
            <a:r>
              <a:rPr lang="zh-TW" altLang="en-US" sz="2000" dirty="0">
                <a:solidFill>
                  <a:schemeClr val="bg2"/>
                </a:solidFill>
                <a:latin typeface="Times New Roman" panose="02020603050405020304" pitchFamily="18" charset="0"/>
                <a:cs typeface="Times New Roman" panose="02020603050405020304" pitchFamily="18" charset="0"/>
              </a:rPr>
              <a:t> </a:t>
            </a:r>
            <a:r>
              <a:rPr lang="en-US" altLang="zh-TW" sz="2000" dirty="0">
                <a:solidFill>
                  <a:schemeClr val="bg2"/>
                </a:solidFill>
                <a:latin typeface="Times New Roman" panose="02020603050405020304" pitchFamily="18" charset="0"/>
                <a:cs typeface="Times New Roman" panose="02020603050405020304" pitchFamily="18" charset="0"/>
              </a:rPr>
              <a:t>XPath</a:t>
            </a:r>
            <a:r>
              <a:rPr lang="zh-TW" altLang="en-US" sz="2000" dirty="0">
                <a:solidFill>
                  <a:schemeClr val="bg2"/>
                </a:solidFill>
                <a:latin typeface="Times New Roman" panose="02020603050405020304" pitchFamily="18" charset="0"/>
                <a:cs typeface="Times New Roman" panose="02020603050405020304" pitchFamily="18" charset="0"/>
              </a:rPr>
              <a:t> 應用</a:t>
            </a:r>
            <a:endParaRPr lang="en-US" altLang="zh-TW" sz="2000" dirty="0">
              <a:solidFill>
                <a:schemeClr val="bg2"/>
              </a:solidFill>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7</a:t>
            </a:fld>
            <a:endParaRPr lang="en-US" altLang="zh-TW"/>
          </a:p>
        </p:txBody>
      </p:sp>
    </p:spTree>
    <p:extLst>
      <p:ext uri="{BB962C8B-B14F-4D97-AF65-F5344CB8AC3E}">
        <p14:creationId xmlns:p14="http://schemas.microsoft.com/office/powerpoint/2010/main" val="30883735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1.1</a:t>
            </a:r>
            <a:r>
              <a:rPr lang="zh-TW" altLang="en-US" dirty="0">
                <a:cs typeface="Times New Roman" panose="02020603050405020304" pitchFamily="18" charset="0"/>
              </a:rPr>
              <a:t> 甚麼是自然語言處理</a:t>
            </a:r>
            <a:endParaRPr lang="zh-TW" altLang="en-US" dirty="0"/>
          </a:p>
        </p:txBody>
      </p:sp>
      <p:sp>
        <p:nvSpPr>
          <p:cNvPr id="3" name="內容版面配置區 2"/>
          <p:cNvSpPr>
            <a:spLocks noGrp="1"/>
          </p:cNvSpPr>
          <p:nvPr>
            <p:ph idx="1"/>
          </p:nvPr>
        </p:nvSpPr>
        <p:spPr>
          <a:xfrm>
            <a:off x="0" y="1484784"/>
            <a:ext cx="9144000" cy="5373216"/>
          </a:xfrm>
        </p:spPr>
        <p:txBody>
          <a:bodyPr/>
          <a:lstStyle/>
          <a:p>
            <a:pPr algn="just"/>
            <a:r>
              <a:rPr lang="zh-TW" altLang="en-US" sz="3600" dirty="0">
                <a:solidFill>
                  <a:srgbClr val="FF0000"/>
                </a:solidFill>
              </a:rPr>
              <a:t>自然語言處理</a:t>
            </a:r>
            <a:r>
              <a:rPr lang="zh-TW" altLang="en-US" sz="3600" dirty="0"/>
              <a:t>是人工智慧的重要子領域，主要研究如何用電腦處理像中文、英文等自然語言，特別是表現出與智慧相關的語言行為，像是交談系統、機器翻譯、自然語言理解等。</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8</a:t>
            </a:fld>
            <a:endParaRPr lang="en-US" altLang="zh-TW"/>
          </a:p>
        </p:txBody>
      </p:sp>
    </p:spTree>
    <p:extLst>
      <p:ext uri="{BB962C8B-B14F-4D97-AF65-F5344CB8AC3E}">
        <p14:creationId xmlns:p14="http://schemas.microsoft.com/office/powerpoint/2010/main" val="1252986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Times New Roman" panose="02020603050405020304" pitchFamily="18" charset="0"/>
              </a:rPr>
              <a:t>1.1</a:t>
            </a:r>
            <a:r>
              <a:rPr lang="zh-TW" altLang="en-US" dirty="0">
                <a:cs typeface="Times New Roman" panose="02020603050405020304" pitchFamily="18" charset="0"/>
              </a:rPr>
              <a:t> 甚麼是自然語言處理</a:t>
            </a:r>
            <a:endParaRPr lang="zh-TW" altLang="en-US" dirty="0"/>
          </a:p>
        </p:txBody>
      </p:sp>
      <p:sp>
        <p:nvSpPr>
          <p:cNvPr id="3" name="內容版面配置區 2"/>
          <p:cNvSpPr>
            <a:spLocks noGrp="1"/>
          </p:cNvSpPr>
          <p:nvPr>
            <p:ph idx="1"/>
          </p:nvPr>
        </p:nvSpPr>
        <p:spPr>
          <a:xfrm>
            <a:off x="0" y="1484784"/>
            <a:ext cx="9144000" cy="5373216"/>
          </a:xfrm>
        </p:spPr>
        <p:txBody>
          <a:bodyPr/>
          <a:lstStyle/>
          <a:p>
            <a:pPr algn="just"/>
            <a:r>
              <a:rPr lang="zh-TW" altLang="en-US" sz="3600" dirty="0">
                <a:solidFill>
                  <a:srgbClr val="FF0000"/>
                </a:solidFill>
              </a:rPr>
              <a:t>自然語言處理</a:t>
            </a:r>
            <a:r>
              <a:rPr lang="zh-TW" altLang="en-US" sz="3600" dirty="0"/>
              <a:t>的終極目標是要讓電腦可以理解人類的話語，並且進行流暢的對話，但是這個目標</a:t>
            </a:r>
            <a:r>
              <a:rPr lang="zh-TW" altLang="en-US" sz="3600" dirty="0" smtClean="0"/>
              <a:t>顯然太過</a:t>
            </a:r>
            <a:r>
              <a:rPr lang="zh-TW" altLang="en-US" sz="3600" dirty="0"/>
              <a:t>高遠，目前看不到任何完整解決的可能性。但是如果只是要欺騙人類，讓某些人以為電腦真的在與他進行對話，這倒是不太困難。</a:t>
            </a:r>
            <a:endParaRPr lang="zh-TW" altLang="en-US" dirty="0"/>
          </a:p>
        </p:txBody>
      </p:sp>
      <p:sp>
        <p:nvSpPr>
          <p:cNvPr id="4" name="投影片編號版面配置區 3"/>
          <p:cNvSpPr>
            <a:spLocks noGrp="1"/>
          </p:cNvSpPr>
          <p:nvPr>
            <p:ph type="sldNum" sz="quarter" idx="12"/>
          </p:nvPr>
        </p:nvSpPr>
        <p:spPr/>
        <p:txBody>
          <a:bodyPr/>
          <a:lstStyle/>
          <a:p>
            <a:pPr>
              <a:defRPr/>
            </a:pPr>
            <a:fld id="{E0B1BF4D-11ED-4BCF-A8CD-E1CDFF94AF2B}" type="slidenum">
              <a:rPr lang="en-US" altLang="zh-TW" smtClean="0"/>
              <a:pPr>
                <a:defRPr/>
              </a:pPr>
              <a:t>9</a:t>
            </a:fld>
            <a:endParaRPr lang="en-US" altLang="zh-TW"/>
          </a:p>
        </p:txBody>
      </p:sp>
    </p:spTree>
    <p:extLst>
      <p:ext uri="{BB962C8B-B14F-4D97-AF65-F5344CB8AC3E}">
        <p14:creationId xmlns:p14="http://schemas.microsoft.com/office/powerpoint/2010/main" val="2752236964"/>
      </p:ext>
    </p:extLst>
  </p:cSld>
  <p:clrMapOvr>
    <a:masterClrMapping/>
  </p:clrMapOvr>
  <p:transition/>
</p:sld>
</file>

<file path=ppt/theme/theme1.xml><?xml version="1.0" encoding="utf-8"?>
<a:theme xmlns:a="http://schemas.openxmlformats.org/drawingml/2006/main" name="NCKU">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NCKU">
      <a:majorFont>
        <a:latin typeface="Comic Sans MS"/>
        <a:ea typeface="標楷體"/>
        <a:cs typeface=""/>
      </a:majorFont>
      <a:minorFont>
        <a:latin typeface="Comic Sans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4925" cmpd="dbl">
          <a:headEnd type="none" w="med" len="med"/>
          <a:tailEnd type="none"/>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bwMode="auto">
        <a:ln w="34925" cmpd="sng">
          <a:headEnd type="none" w="med" len="med"/>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NCK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K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K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K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K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K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K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18336</TotalTime>
  <Words>3737</Words>
  <Application>Microsoft Office PowerPoint</Application>
  <PresentationFormat>如螢幕大小 (4:3)</PresentationFormat>
  <Paragraphs>483</Paragraphs>
  <Slides>59</Slides>
  <Notes>14</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3</vt:i4>
      </vt:variant>
      <vt:variant>
        <vt:lpstr>投影片標題</vt:lpstr>
      </vt:variant>
      <vt:variant>
        <vt:i4>59</vt:i4>
      </vt:variant>
    </vt:vector>
  </HeadingPairs>
  <TitlesOfParts>
    <vt:vector size="70" baseType="lpstr">
      <vt:lpstr>新細明體</vt:lpstr>
      <vt:lpstr>標楷體</vt:lpstr>
      <vt:lpstr>Arial</vt:lpstr>
      <vt:lpstr>Calibri</vt:lpstr>
      <vt:lpstr>Comic Sans MS</vt:lpstr>
      <vt:lpstr>Times New Roman</vt:lpstr>
      <vt:lpstr>Wingdings</vt:lpstr>
      <vt:lpstr>NCKU</vt:lpstr>
      <vt:lpstr>Equation</vt:lpstr>
      <vt:lpstr>方程式</vt:lpstr>
      <vt:lpstr>點陣圖影像</vt:lpstr>
      <vt:lpstr>對話系統與自由對話</vt:lpstr>
      <vt:lpstr>Outline</vt:lpstr>
      <vt:lpstr>Outline</vt:lpstr>
      <vt:lpstr>1. 前言</vt:lpstr>
      <vt:lpstr>1. 前言</vt:lpstr>
      <vt:lpstr>1. 前言</vt:lpstr>
      <vt:lpstr>Outline</vt:lpstr>
      <vt:lpstr>1.1 甚麼是自然語言處理</vt:lpstr>
      <vt:lpstr>1.1 甚麼是自然語言處理</vt:lpstr>
      <vt:lpstr>Outline</vt:lpstr>
      <vt:lpstr>1.2 自然語言處理階層</vt:lpstr>
      <vt:lpstr>Outline</vt:lpstr>
      <vt:lpstr>1.3 自然語言處理的應用</vt:lpstr>
      <vt:lpstr>1.3機器翻譯</vt:lpstr>
      <vt:lpstr>1.3對話系統</vt:lpstr>
      <vt:lpstr>1.3 文件分析以及人工智慧</vt:lpstr>
      <vt:lpstr>Outline</vt:lpstr>
      <vt:lpstr>1.4自然語言處理總結</vt:lpstr>
      <vt:lpstr>Outline</vt:lpstr>
      <vt:lpstr>1.5句子的組合規則</vt:lpstr>
      <vt:lpstr>1.5句子的組合規則</vt:lpstr>
      <vt:lpstr>1.5句子的組合規則</vt:lpstr>
      <vt:lpstr>Outline</vt:lpstr>
      <vt:lpstr>2. 對話系統簡介</vt:lpstr>
      <vt:lpstr>Outline</vt:lpstr>
      <vt:lpstr> 2.1 改良式全比對平面(Improved of WMPB)</vt:lpstr>
      <vt:lpstr> 2.1 改良式全比對平面(Improved of WMPB)</vt:lpstr>
      <vt:lpstr> 2.1 改良式全比對平面(Improved of WMPB)</vt:lpstr>
      <vt:lpstr> 2.1 改良式全比對平面(Improved of WMPB)</vt:lpstr>
      <vt:lpstr>Outline</vt:lpstr>
      <vt:lpstr>句子相似度計算概要</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2.2 餘弦相似度(Cosine similarity)</vt:lpstr>
      <vt:lpstr>Outline</vt:lpstr>
      <vt:lpstr>3.自由對話</vt:lpstr>
      <vt:lpstr>Outline</vt:lpstr>
      <vt:lpstr>3.1 結構化與非結構化資料</vt:lpstr>
      <vt:lpstr>3.1 結構化與非結構化資料</vt:lpstr>
      <vt:lpstr>Outline</vt:lpstr>
      <vt:lpstr>網路爬蟲</vt:lpstr>
      <vt:lpstr>3.2 HTML介紹</vt:lpstr>
      <vt:lpstr>3.2 HTML介紹 - &lt;!DOCTYPE&gt;</vt:lpstr>
      <vt:lpstr>3.2 HTML介紹 - &lt;html&gt;</vt:lpstr>
      <vt:lpstr>3.2 HTML介紹 - &lt; head &gt;</vt:lpstr>
      <vt:lpstr>3.2 HTML介紹 - &lt; body &gt;</vt:lpstr>
      <vt:lpstr>Outline</vt:lpstr>
      <vt:lpstr>3.3 XPath應用</vt:lpstr>
      <vt:lpstr>3.3 XPath應用</vt:lpstr>
      <vt:lpstr>3.3 XPath應用</vt:lpstr>
      <vt:lpstr>PowerPoint 簡報</vt:lpstr>
    </vt:vector>
  </TitlesOfParts>
  <Company>MCICLAB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Shine</dc:creator>
  <cp:lastModifiedBy>柏叡 陳</cp:lastModifiedBy>
  <cp:revision>1128</cp:revision>
  <dcterms:created xsi:type="dcterms:W3CDTF">2007-07-27T11:14:17Z</dcterms:created>
  <dcterms:modified xsi:type="dcterms:W3CDTF">2018-05-23T10:45:47Z</dcterms:modified>
</cp:coreProperties>
</file>