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12"/>
  </p:notesMasterIdLst>
  <p:sldIdLst>
    <p:sldId id="256" r:id="rId3"/>
    <p:sldId id="257" r:id="rId4"/>
    <p:sldId id="258" r:id="rId5"/>
    <p:sldId id="262" r:id="rId6"/>
    <p:sldId id="263" r:id="rId7"/>
    <p:sldId id="264" r:id="rId8"/>
    <p:sldId id="271" r:id="rId9"/>
    <p:sldId id="272" r:id="rId10"/>
    <p:sldId id="270" r:id="rId11"/>
  </p:sldIdLst>
  <p:sldSz cx="9144000" cy="6858000" type="screen4x3"/>
  <p:notesSz cx="6796088" cy="987425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bg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C20EB9"/>
    <a:srgbClr val="CC0000"/>
    <a:srgbClr val="9933FF"/>
    <a:srgbClr val="FF7575"/>
    <a:srgbClr val="FF6600"/>
    <a:srgbClr val="6600FF"/>
    <a:srgbClr val="33CC33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39" autoAdjust="0"/>
  </p:normalViewPr>
  <p:slideViewPr>
    <p:cSldViewPr>
      <p:cViewPr varScale="1">
        <p:scale>
          <a:sx n="100" d="100"/>
          <a:sy n="100" d="100"/>
        </p:scale>
        <p:origin x="1914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796088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zh-TW" altLang="en-US">
              <a:ea typeface="新細明體" charset="-120"/>
            </a:endParaRPr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6796088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zh-TW" altLang="en-US">
              <a:ea typeface="新細明體" charset="-120"/>
            </a:endParaRPr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6796088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zh-TW" altLang="en-US">
              <a:ea typeface="新細明體" charset="-120"/>
            </a:endParaRPr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6796088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zh-TW" altLang="en-US">
              <a:ea typeface="新細明體" charset="-120"/>
            </a:endParaRPr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6796088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zh-TW" altLang="en-US">
              <a:ea typeface="新細明體" charset="-120"/>
            </a:endParaRP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zh-TW" altLang="en-US">
              <a:ea typeface="新細明體" charset="-120"/>
            </a:endParaRP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zh-TW" altLang="en-US">
              <a:ea typeface="新細明體" charset="-120"/>
            </a:endParaRPr>
          </a:p>
        </p:txBody>
      </p:sp>
      <p:sp>
        <p:nvSpPr>
          <p:cNvPr id="11273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2760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76812" cy="4435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zh-TW" noProof="0"/>
          </a:p>
        </p:txBody>
      </p:sp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zh-TW" altLang="en-US">
              <a:ea typeface="新細明體" charset="-120"/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38463" cy="485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kumimoji="0" sz="1200">
                <a:solidFill>
                  <a:srgbClr val="000000"/>
                </a:solidFill>
                <a:ea typeface="Microsoft YaHei" panose="020B0503020204020204" pitchFamily="34" charset="-122"/>
              </a:defRPr>
            </a:lvl1pPr>
          </a:lstStyle>
          <a:p>
            <a:fld id="{561223ED-CF67-42A8-8AA2-5F0AA16660C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A366ED7-18E3-41B1-A375-5899DF54B15E}" type="slidenum">
              <a:rPr kumimoji="0" lang="en-US" altLang="zh-TW" sz="1200">
                <a:solidFill>
                  <a:srgbClr val="000000"/>
                </a:solidFill>
                <a:ea typeface="Microsoft YaHei" panose="020B0503020204020204" pitchFamily="34" charset="-122"/>
              </a:rPr>
              <a:pPr/>
              <a:t>1</a:t>
            </a:fld>
            <a:endParaRPr kumimoji="0" lang="en-US" altLang="zh-TW" sz="120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3851275" y="9380538"/>
            <a:ext cx="294005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buSzPct val="100000"/>
            </a:pPr>
            <a:fld id="{EB5C099D-5E7C-47B0-8646-B1C33F228B19}" type="slidenum">
              <a:rPr kumimoji="0" lang="en-US" altLang="zh-TW" sz="1200">
                <a:solidFill>
                  <a:srgbClr val="000000"/>
                </a:solidFill>
                <a:ea typeface="Microsoft YaHei" panose="020B0503020204020204" pitchFamily="34" charset="-122"/>
              </a:rPr>
              <a:pPr algn="r" eaLnBrk="1" hangingPunct="1">
                <a:buSzPct val="100000"/>
              </a:pPr>
              <a:t>1</a:t>
            </a:fld>
            <a:endParaRPr kumimoji="0" lang="en-US" altLang="zh-TW" sz="120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zh-TW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CBDAD46-670F-433C-B2C2-8C5A0026C11F}" type="slidenum">
              <a:rPr kumimoji="0" lang="en-US" altLang="zh-TW" sz="1200">
                <a:solidFill>
                  <a:srgbClr val="000000"/>
                </a:solidFill>
                <a:ea typeface="Microsoft YaHei" panose="020B0503020204020204" pitchFamily="34" charset="-122"/>
              </a:rPr>
              <a:pPr/>
              <a:t>2</a:t>
            </a:fld>
            <a:endParaRPr kumimoji="0" lang="en-US" altLang="zh-TW" sz="120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3851275" y="9380538"/>
            <a:ext cx="294005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buSzPct val="100000"/>
            </a:pPr>
            <a:fld id="{C2064047-6DBE-44F9-A690-C5B752EF39AC}" type="slidenum">
              <a:rPr kumimoji="0" lang="en-US" altLang="zh-TW" sz="1200">
                <a:solidFill>
                  <a:srgbClr val="000000"/>
                </a:solidFill>
                <a:ea typeface="Microsoft YaHei" panose="020B0503020204020204" pitchFamily="34" charset="-122"/>
              </a:rPr>
              <a:pPr algn="r" eaLnBrk="1" hangingPunct="1">
                <a:buSzPct val="100000"/>
              </a:pPr>
              <a:t>2</a:t>
            </a:fld>
            <a:endParaRPr kumimoji="0" lang="en-US" altLang="zh-TW" sz="120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CBDAD46-670F-433C-B2C2-8C5A0026C11F}" type="slidenum">
              <a:rPr kumimoji="0" lang="en-US" altLang="zh-TW" sz="1200">
                <a:solidFill>
                  <a:srgbClr val="000000"/>
                </a:solidFill>
                <a:ea typeface="Microsoft YaHei" panose="020B0503020204020204" pitchFamily="34" charset="-122"/>
              </a:rPr>
              <a:pPr/>
              <a:t>3</a:t>
            </a:fld>
            <a:endParaRPr kumimoji="0" lang="en-US" altLang="zh-TW" sz="120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3851275" y="9380538"/>
            <a:ext cx="294005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buSzPct val="100000"/>
            </a:pPr>
            <a:fld id="{C2064047-6DBE-44F9-A690-C5B752EF39AC}" type="slidenum">
              <a:rPr kumimoji="0" lang="en-US" altLang="zh-TW" sz="1200">
                <a:solidFill>
                  <a:srgbClr val="000000"/>
                </a:solidFill>
                <a:ea typeface="Microsoft YaHei" panose="020B0503020204020204" pitchFamily="34" charset="-122"/>
              </a:rPr>
              <a:pPr algn="r" eaLnBrk="1" hangingPunct="1">
                <a:buSzPct val="100000"/>
              </a:pPr>
              <a:t>3</a:t>
            </a:fld>
            <a:endParaRPr kumimoji="0" lang="en-US" altLang="zh-TW" sz="120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TW" altLang="en-US" sz="1200" dirty="0">
                <a:solidFill>
                  <a:srgbClr val="000000"/>
                </a:solidFill>
                <a:ea typeface="標楷體" panose="03000509000000000000" pitchFamily="65" charset="-120"/>
              </a:rPr>
              <a:t>像我媽就常常叫我們自己開要吃的菜單給他煮，而˙且她常常會不知道煮什麼就把家裡有的東西全部煮成一塊，就變成火鍋了</a:t>
            </a:r>
            <a:r>
              <a:rPr kumimoji="0" lang="en-US" altLang="zh-TW" sz="1200" dirty="0">
                <a:solidFill>
                  <a:srgbClr val="000000"/>
                </a:solidFill>
                <a:ea typeface="標楷體" panose="03000509000000000000" pitchFamily="65" charset="-120"/>
              </a:rPr>
              <a:t>…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我們要實行一個　早餐吃得好；中餐吃得飽、晚餐吃得少的健康現代人的概念</a:t>
            </a:r>
            <a:endParaRPr kumimoji="0"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3676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CBDAD46-670F-433C-B2C2-8C5A0026C11F}" type="slidenum">
              <a:rPr kumimoji="0" lang="en-US" altLang="zh-TW" sz="1200">
                <a:solidFill>
                  <a:srgbClr val="000000"/>
                </a:solidFill>
                <a:ea typeface="Microsoft YaHei" panose="020B0503020204020204" pitchFamily="34" charset="-122"/>
              </a:rPr>
              <a:pPr/>
              <a:t>4</a:t>
            </a:fld>
            <a:endParaRPr kumimoji="0" lang="en-US" altLang="zh-TW" sz="120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3851275" y="9380538"/>
            <a:ext cx="294005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buSzPct val="100000"/>
            </a:pPr>
            <a:fld id="{C2064047-6DBE-44F9-A690-C5B752EF39AC}" type="slidenum">
              <a:rPr kumimoji="0" lang="en-US" altLang="zh-TW" sz="1200">
                <a:solidFill>
                  <a:srgbClr val="000000"/>
                </a:solidFill>
                <a:ea typeface="Microsoft YaHei" panose="020B0503020204020204" pitchFamily="34" charset="-122"/>
              </a:rPr>
              <a:pPr algn="r" eaLnBrk="1" hangingPunct="1">
                <a:buSzPct val="100000"/>
              </a:pPr>
              <a:t>4</a:t>
            </a:fld>
            <a:endParaRPr kumimoji="0" lang="en-US" altLang="zh-TW" sz="120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8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CBDAD46-670F-433C-B2C2-8C5A0026C11F}" type="slidenum">
              <a:rPr kumimoji="0" lang="en-US" altLang="zh-TW" sz="1200">
                <a:solidFill>
                  <a:srgbClr val="000000"/>
                </a:solidFill>
                <a:ea typeface="Microsoft YaHei" panose="020B0503020204020204" pitchFamily="34" charset="-122"/>
              </a:rPr>
              <a:pPr/>
              <a:t>5</a:t>
            </a:fld>
            <a:endParaRPr kumimoji="0" lang="en-US" altLang="zh-TW" sz="120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3851275" y="9380538"/>
            <a:ext cx="294005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buSzPct val="100000"/>
            </a:pPr>
            <a:fld id="{C2064047-6DBE-44F9-A690-C5B752EF39AC}" type="slidenum">
              <a:rPr kumimoji="0" lang="en-US" altLang="zh-TW" sz="1200">
                <a:solidFill>
                  <a:srgbClr val="000000"/>
                </a:solidFill>
                <a:ea typeface="Microsoft YaHei" panose="020B0503020204020204" pitchFamily="34" charset="-122"/>
              </a:rPr>
              <a:pPr algn="r" eaLnBrk="1" hangingPunct="1">
                <a:buSzPct val="100000"/>
              </a:pPr>
              <a:t>5</a:t>
            </a:fld>
            <a:endParaRPr kumimoji="0" lang="en-US" altLang="zh-TW" sz="120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620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CBDAD46-670F-433C-B2C2-8C5A0026C11F}" type="slidenum">
              <a:rPr kumimoji="0" lang="en-US" altLang="zh-TW" sz="1200">
                <a:solidFill>
                  <a:srgbClr val="000000"/>
                </a:solidFill>
                <a:ea typeface="Microsoft YaHei" panose="020B0503020204020204" pitchFamily="34" charset="-122"/>
              </a:rPr>
              <a:pPr/>
              <a:t>6</a:t>
            </a:fld>
            <a:endParaRPr kumimoji="0" lang="en-US" altLang="zh-TW" sz="120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3851275" y="9380538"/>
            <a:ext cx="294005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buSzPct val="100000"/>
            </a:pPr>
            <a:fld id="{C2064047-6DBE-44F9-A690-C5B752EF39AC}" type="slidenum">
              <a:rPr kumimoji="0" lang="en-US" altLang="zh-TW" sz="1200">
                <a:solidFill>
                  <a:srgbClr val="000000"/>
                </a:solidFill>
                <a:ea typeface="Microsoft YaHei" panose="020B0503020204020204" pitchFamily="34" charset="-122"/>
              </a:rPr>
              <a:pPr algn="r" eaLnBrk="1" hangingPunct="1">
                <a:buSzPct val="100000"/>
              </a:pPr>
              <a:t>6</a:t>
            </a:fld>
            <a:endParaRPr kumimoji="0" lang="en-US" altLang="zh-TW" sz="120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04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216A6D0A-5D8B-4F91-9E4F-A152D360BD6F}" type="slidenum">
              <a:rPr kumimoji="0" lang="en-US" altLang="zh-TW" sz="1200">
                <a:solidFill>
                  <a:srgbClr val="000000"/>
                </a:solidFill>
                <a:ea typeface="Microsoft YaHei" panose="020B0503020204020204" pitchFamily="34" charset="-122"/>
              </a:rPr>
              <a:pPr/>
              <a:t>9</a:t>
            </a:fld>
            <a:endParaRPr kumimoji="0" lang="en-US" altLang="zh-TW" sz="120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3851275" y="9380538"/>
            <a:ext cx="294005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buSzPct val="100000"/>
            </a:pPr>
            <a:fld id="{FB5DC82E-E5CA-430C-B570-F896FD4C520D}" type="slidenum">
              <a:rPr kumimoji="0" lang="en-US" altLang="zh-TW" sz="1200">
                <a:solidFill>
                  <a:srgbClr val="000000"/>
                </a:solidFill>
                <a:ea typeface="Microsoft YaHei" panose="020B0503020204020204" pitchFamily="34" charset="-122"/>
              </a:rPr>
              <a:pPr algn="r" eaLnBrk="1" hangingPunct="1">
                <a:buSzPct val="100000"/>
              </a:pPr>
              <a:t>9</a:t>
            </a:fld>
            <a:endParaRPr kumimoji="0" lang="en-US" altLang="zh-TW" sz="120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1063"/>
            <a:ext cx="4984750" cy="444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zh-TW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53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11CCF1-10C7-463F-9EAA-0DC881F4CA9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379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6DAD46-9C53-4261-AFBB-D9BE03AC6B0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043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92925" y="-146050"/>
            <a:ext cx="2170113" cy="66913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-146050"/>
            <a:ext cx="6359525" cy="669131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67E878-8506-4DAA-8A28-38BC722493A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7676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397985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81642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9080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224338" cy="5021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7738" y="1524000"/>
            <a:ext cx="4225925" cy="5021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4036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37120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84607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489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3193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7C55-B24B-4B13-B367-7CB894F1CE9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5488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43342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75538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92925" y="-146050"/>
            <a:ext cx="2170113" cy="66913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-146050"/>
            <a:ext cx="6359525" cy="669131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4003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7968F-E6CA-4877-BBFE-686AEB5E25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213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224338" cy="5021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7738" y="1524000"/>
            <a:ext cx="4225925" cy="5021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3300B1-505D-4102-8B05-254531B8777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338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7A5D7-9FC7-4B56-8650-011D26D522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805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FD7400-5B07-4D5A-882A-16DA1CE6D33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21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8CE60-05F0-444F-9CDF-8EE61C97B99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840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00F378-DC3B-4E34-A4CF-2AEFB6A3DDB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012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D61368-3C0D-4069-B870-FBA501918C6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35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3886200"/>
            <a:ext cx="63341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-146050"/>
            <a:ext cx="866775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請按一下滑鼠，編輯標題文的格式。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602663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請按滑鼠，編輯大綱文字格式。</a:t>
            </a:r>
          </a:p>
          <a:p>
            <a:pPr lvl="1"/>
            <a:r>
              <a:rPr lang="zh-TW" altLang="en-GB"/>
              <a:t>第二個大綱層次</a:t>
            </a:r>
          </a:p>
          <a:p>
            <a:pPr lvl="2"/>
            <a:r>
              <a:rPr lang="zh-TW" altLang="en-GB"/>
              <a:t>第三個大綱層次</a:t>
            </a:r>
          </a:p>
          <a:p>
            <a:pPr lvl="3"/>
            <a:r>
              <a:rPr lang="zh-TW" altLang="en-GB"/>
              <a:t>第四個大綱層次</a:t>
            </a:r>
          </a:p>
          <a:p>
            <a:pPr lvl="4"/>
            <a:r>
              <a:rPr lang="zh-TW" altLang="en-GB"/>
              <a:t>第五個大綱層次</a:t>
            </a:r>
          </a:p>
          <a:p>
            <a:pPr lvl="4"/>
            <a:r>
              <a:rPr lang="zh-TW" altLang="en-GB"/>
              <a:t>第六個大綱層次</a:t>
            </a:r>
          </a:p>
          <a:p>
            <a:pPr lvl="4"/>
            <a:r>
              <a:rPr lang="zh-TW" altLang="en-GB"/>
              <a:t>第七個大綱層次</a:t>
            </a:r>
          </a:p>
          <a:p>
            <a:pPr lvl="4"/>
            <a:r>
              <a:rPr lang="zh-TW" altLang="en-GB"/>
              <a:t>第八個大綱層次</a:t>
            </a:r>
          </a:p>
          <a:p>
            <a:pPr lvl="4"/>
            <a:r>
              <a:rPr lang="zh-TW" altLang="en-GB"/>
              <a:t>第九個大綱層次</a:t>
            </a: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3200400" y="6553200"/>
            <a:ext cx="289560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zh-TW" altLang="en-US">
              <a:ea typeface="新細明體" charset="-120"/>
            </a:endParaRP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162800" y="6553200"/>
            <a:ext cx="1897063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defRPr kumimoji="0">
                <a:solidFill>
                  <a:srgbClr val="000000"/>
                </a:solidFill>
              </a:defRPr>
            </a:lvl1pPr>
          </a:lstStyle>
          <a:p>
            <a:fld id="{D375EDD4-2511-46DE-9EA8-97A04B56B96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DDDDDD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DDDDDD"/>
          </a:solidFill>
          <a:latin typeface="Tahoma" pitchFamily="32" charset="0"/>
          <a:ea typeface="新細明體" charset="-12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DDDDDD"/>
          </a:solidFill>
          <a:latin typeface="Tahoma" pitchFamily="32" charset="0"/>
          <a:ea typeface="新細明體" charset="-12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DDDDDD"/>
          </a:solidFill>
          <a:latin typeface="Tahoma" pitchFamily="32" charset="0"/>
          <a:ea typeface="新細明體" charset="-12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DDDDDD"/>
          </a:solidFill>
          <a:latin typeface="Tahoma" pitchFamily="32" charset="0"/>
          <a:ea typeface="新細明體" charset="-12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DDDDDD"/>
          </a:solidFill>
          <a:latin typeface="Tahoma" pitchFamily="32" charset="0"/>
          <a:ea typeface="新細明體" charset="-12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DDDDDD"/>
          </a:solidFill>
          <a:latin typeface="Tahoma" pitchFamily="32" charset="0"/>
          <a:ea typeface="新細明體" charset="-12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DDDDDD"/>
          </a:solidFill>
          <a:latin typeface="Tahoma" pitchFamily="32" charset="0"/>
          <a:ea typeface="新細明體" charset="-12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DDDDDD"/>
          </a:solidFill>
          <a:latin typeface="Tahoma" pitchFamily="32" charset="0"/>
          <a:ea typeface="新細明體" charset="-12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3225"/>
            <a:ext cx="91440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213"/>
            <a:ext cx="9144000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-146050"/>
            <a:ext cx="866775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請按一下滑鼠，編輯標題文的格式。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602663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請按滑鼠，編輯大綱文字格式。</a:t>
            </a:r>
          </a:p>
          <a:p>
            <a:pPr lvl="1"/>
            <a:r>
              <a:rPr lang="zh-TW" altLang="en-GB"/>
              <a:t>第二個大綱層次</a:t>
            </a:r>
          </a:p>
          <a:p>
            <a:pPr lvl="2"/>
            <a:r>
              <a:rPr lang="zh-TW" altLang="en-GB"/>
              <a:t>第三個大綱層次</a:t>
            </a:r>
          </a:p>
          <a:p>
            <a:pPr lvl="3"/>
            <a:r>
              <a:rPr lang="zh-TW" altLang="en-GB"/>
              <a:t>第四個大綱層次</a:t>
            </a:r>
          </a:p>
          <a:p>
            <a:pPr lvl="4"/>
            <a:r>
              <a:rPr lang="zh-TW" altLang="en-GB"/>
              <a:t>第五個大綱層次</a:t>
            </a:r>
          </a:p>
          <a:p>
            <a:pPr lvl="4"/>
            <a:r>
              <a:rPr lang="zh-TW" altLang="en-GB"/>
              <a:t>第六個大綱層次</a:t>
            </a:r>
          </a:p>
          <a:p>
            <a:pPr lvl="4"/>
            <a:r>
              <a:rPr lang="zh-TW" altLang="en-GB"/>
              <a:t>第七個大綱層次</a:t>
            </a:r>
          </a:p>
          <a:p>
            <a:pPr lvl="4"/>
            <a:r>
              <a:rPr lang="zh-TW" altLang="en-GB"/>
              <a:t>第八個大綱層次</a:t>
            </a:r>
          </a:p>
          <a:p>
            <a:pPr lvl="4"/>
            <a:r>
              <a:rPr lang="zh-TW" altLang="en-GB"/>
              <a:t>第九個大綱層次</a:t>
            </a: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kumimoji="0" lang="zh-TW" altLang="en-US">
              <a:ea typeface="新細明體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DDDDDD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DDDDDD"/>
          </a:solidFill>
          <a:latin typeface="Tahoma" pitchFamily="32" charset="0"/>
          <a:ea typeface="新細明體" charset="-12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DDDDDD"/>
          </a:solidFill>
          <a:latin typeface="Tahoma" pitchFamily="32" charset="0"/>
          <a:ea typeface="新細明體" charset="-12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DDDDDD"/>
          </a:solidFill>
          <a:latin typeface="Tahoma" pitchFamily="32" charset="0"/>
          <a:ea typeface="新細明體" charset="-12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b="1">
          <a:solidFill>
            <a:srgbClr val="DDDDDD"/>
          </a:solidFill>
          <a:latin typeface="Tahoma" pitchFamily="32" charset="0"/>
          <a:ea typeface="新細明體" charset="-12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DDDDDD"/>
          </a:solidFill>
          <a:latin typeface="Tahoma" pitchFamily="32" charset="0"/>
          <a:ea typeface="新細明體" charset="-12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DDDDDD"/>
          </a:solidFill>
          <a:latin typeface="Tahoma" pitchFamily="32" charset="0"/>
          <a:ea typeface="新細明體" charset="-12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DDDDDD"/>
          </a:solidFill>
          <a:latin typeface="Tahoma" pitchFamily="32" charset="0"/>
          <a:ea typeface="新細明體" charset="-12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 b="1">
          <a:solidFill>
            <a:srgbClr val="DDDDDD"/>
          </a:solidFill>
          <a:latin typeface="Tahoma" pitchFamily="32" charset="0"/>
          <a:ea typeface="新細明體" charset="-12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0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10" Type="http://schemas.openxmlformats.org/officeDocument/2006/relationships/image" Target="../media/image20.jpeg"/><Relationship Id="rId4" Type="http://schemas.openxmlformats.org/officeDocument/2006/relationships/image" Target="../media/image14.gif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371600" y="4724400"/>
            <a:ext cx="6400800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800"/>
              </a:spcBef>
              <a:buSzPct val="100000"/>
            </a:pPr>
            <a:r>
              <a:rPr kumimoji="0" lang="en-US" altLang="zh-TW" sz="3200" b="1" dirty="0">
                <a:solidFill>
                  <a:srgbClr val="000000"/>
                </a:solidFill>
                <a:cs typeface="Times New Roman" panose="02020603050405020304" pitchFamily="18" charset="0"/>
              </a:rPr>
              <a:t>Advisor: Prof. J.F. Wang</a:t>
            </a:r>
          </a:p>
          <a:p>
            <a:pPr algn="ctr" eaLnBrk="1" hangingPunct="1">
              <a:lnSpc>
                <a:spcPct val="90000"/>
              </a:lnSpc>
              <a:spcBef>
                <a:spcPts val="800"/>
              </a:spcBef>
              <a:buSzPct val="100000"/>
            </a:pPr>
            <a:r>
              <a:rPr kumimoji="0" lang="en-US" altLang="zh-TW" sz="3200" b="1" dirty="0">
                <a:solidFill>
                  <a:srgbClr val="000000"/>
                </a:solidFill>
                <a:cs typeface="Times New Roman" panose="02020603050405020304" pitchFamily="18" charset="0"/>
              </a:rPr>
              <a:t>Presenter: YI-CHENG , XU LIU</a:t>
            </a:r>
          </a:p>
          <a:p>
            <a:pPr algn="ctr" eaLnBrk="1" hangingPunct="1">
              <a:lnSpc>
                <a:spcPct val="90000"/>
              </a:lnSpc>
              <a:spcBef>
                <a:spcPts val="800"/>
              </a:spcBef>
              <a:buSzPct val="100000"/>
            </a:pPr>
            <a:r>
              <a:rPr kumimoji="0" lang="en-US" altLang="zh-TW" sz="3200" b="1" dirty="0">
                <a:solidFill>
                  <a:srgbClr val="000000"/>
                </a:solidFill>
                <a:cs typeface="Times New Roman" panose="02020603050405020304" pitchFamily="18" charset="0"/>
              </a:rPr>
              <a:t>Po Rui Chen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endParaRPr kumimoji="0" lang="en-US" altLang="zh-TW" sz="32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899592" y="2204864"/>
            <a:ext cx="809148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buSzPct val="100000"/>
            </a:pPr>
            <a:r>
              <a:rPr kumimoji="0" lang="en-US" altLang="zh-TW" sz="4000" b="1" i="1" dirty="0">
                <a:solidFill>
                  <a:srgbClr val="DDDDDD"/>
                </a:solidFill>
                <a:cs typeface="Times New Roman" panose="02020603050405020304" pitchFamily="18" charset="0"/>
              </a:rPr>
              <a:t>		</a:t>
            </a:r>
            <a:r>
              <a:rPr kumimoji="0" lang="zh-TW" altLang="en-US" sz="4000" b="1" i="1" dirty="0">
                <a:solidFill>
                  <a:srgbClr val="DDDDDD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圖訊識別專論</a:t>
            </a:r>
            <a:endParaRPr kumimoji="0" lang="en-US" altLang="zh-TW" sz="4000" b="1" i="1" dirty="0">
              <a:solidFill>
                <a:srgbClr val="DDDDDD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256734" y="0"/>
            <a:ext cx="86756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kumimoji="0" lang="zh-TW" altLang="en-US" sz="4400" b="1" dirty="0">
                <a:solidFill>
                  <a:srgbClr val="DDDDDD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阿基師的小廚房</a:t>
            </a:r>
            <a:endParaRPr kumimoji="0" lang="en-US" altLang="zh-TW" sz="4400" b="1" dirty="0">
              <a:solidFill>
                <a:srgbClr val="DDDDDD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60334" y="182880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107791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000000"/>
              </a:buClr>
              <a:buSzPct val="100000"/>
              <a:buFontTx/>
              <a:buBlip>
                <a:blip r:embed="rId4">
                  <a:extLst/>
                </a:blip>
              </a:buBlip>
            </a:pPr>
            <a:r>
              <a:rPr kumimoji="0" lang="zh-TW" altLang="en-US" sz="3200" dirty="0">
                <a:solidFill>
                  <a:srgbClr val="000000"/>
                </a:solidFill>
                <a:ea typeface="標楷體" panose="03000509000000000000" pitchFamily="65" charset="-120"/>
              </a:rPr>
              <a:t>阿基師的小廚房</a:t>
            </a:r>
            <a:r>
              <a:rPr kumimoji="0" lang="en-US" altLang="zh-TW" sz="3200" dirty="0">
                <a:solidFill>
                  <a:srgbClr val="000000"/>
                </a:solidFill>
                <a:ea typeface="標楷體" panose="03000509000000000000" pitchFamily="65" charset="-120"/>
              </a:rPr>
              <a:t>(</a:t>
            </a:r>
            <a:r>
              <a:rPr kumimoji="0" lang="zh-TW" altLang="en-US" sz="3200" dirty="0">
                <a:solidFill>
                  <a:srgbClr val="000000"/>
                </a:solidFill>
                <a:ea typeface="標楷體" panose="03000509000000000000" pitchFamily="65" charset="-120"/>
              </a:rPr>
              <a:t>食譜</a:t>
            </a:r>
            <a:r>
              <a:rPr kumimoji="0" lang="en-US" altLang="zh-TW" sz="3200" dirty="0">
                <a:solidFill>
                  <a:srgbClr val="000000"/>
                </a:solidFill>
                <a:ea typeface="標楷體" panose="03000509000000000000" pitchFamily="65" charset="-120"/>
              </a:rPr>
              <a:t>APP)</a:t>
            </a:r>
          </a:p>
          <a:p>
            <a:pPr eaLnBrk="1" hangingPunct="1">
              <a:spcBef>
                <a:spcPts val="700"/>
              </a:spcBef>
              <a:buClr>
                <a:srgbClr val="000000"/>
              </a:buClr>
              <a:buSzPct val="100000"/>
              <a:buFontTx/>
              <a:buBlip>
                <a:blip r:embed="rId4">
                  <a:extLst/>
                </a:blip>
              </a:buBlip>
            </a:pPr>
            <a:r>
              <a:rPr kumimoji="0" lang="en-US" altLang="zh-TW" sz="3200" dirty="0">
                <a:solidFill>
                  <a:srgbClr val="000000"/>
                </a:solidFill>
                <a:ea typeface="標楷體" panose="03000509000000000000" pitchFamily="65" charset="-120"/>
              </a:rPr>
              <a:t>Motivation</a:t>
            </a:r>
          </a:p>
          <a:p>
            <a:pPr eaLnBrk="1" hangingPunct="1">
              <a:spcBef>
                <a:spcPts val="700"/>
              </a:spcBef>
              <a:buClr>
                <a:srgbClr val="000000"/>
              </a:buClr>
              <a:buSzPct val="100000"/>
              <a:buFontTx/>
              <a:buBlip>
                <a:blip r:embed="rId4">
                  <a:extLst/>
                </a:blip>
              </a:buBlip>
            </a:pPr>
            <a:r>
              <a:rPr kumimoji="0" lang="en-US" altLang="zh-TW" sz="3200" dirty="0">
                <a:solidFill>
                  <a:srgbClr val="000000"/>
                </a:solidFill>
                <a:ea typeface="標楷體" panose="03000509000000000000" pitchFamily="65" charset="-120"/>
              </a:rPr>
              <a:t>Specification</a:t>
            </a:r>
          </a:p>
          <a:p>
            <a:pPr eaLnBrk="1" hangingPunct="1">
              <a:spcBef>
                <a:spcPts val="700"/>
              </a:spcBef>
              <a:buClr>
                <a:srgbClr val="000000"/>
              </a:buClr>
              <a:buSzPct val="100000"/>
              <a:buFontTx/>
              <a:buBlip>
                <a:blip r:embed="rId4">
                  <a:extLst/>
                </a:blip>
              </a:buBlip>
            </a:pPr>
            <a:r>
              <a:rPr kumimoji="0" lang="zh-TW" altLang="en-US" sz="3200" dirty="0">
                <a:solidFill>
                  <a:srgbClr val="000000"/>
                </a:solidFill>
                <a:ea typeface="標楷體" panose="03000509000000000000" pitchFamily="65" charset="-120"/>
              </a:rPr>
              <a:t>流程介紹</a:t>
            </a:r>
            <a:endParaRPr kumimoji="0" lang="en-US" altLang="zh-TW" sz="3200" dirty="0">
              <a:solidFill>
                <a:srgbClr val="000000"/>
              </a:solidFill>
              <a:ea typeface="標楷體" panose="03000509000000000000" pitchFamily="65" charset="-120"/>
            </a:endParaRPr>
          </a:p>
          <a:p>
            <a:pPr eaLnBrk="1" hangingPunct="1">
              <a:spcBef>
                <a:spcPts val="700"/>
              </a:spcBef>
              <a:buClr>
                <a:srgbClr val="000000"/>
              </a:buClr>
              <a:buSzPct val="100000"/>
              <a:buFontTx/>
              <a:buBlip>
                <a:blip r:embed="rId4">
                  <a:extLst/>
                </a:blip>
              </a:buBlip>
            </a:pPr>
            <a:r>
              <a:rPr kumimoji="0" lang="en-US" altLang="zh-TW" sz="3200">
                <a:solidFill>
                  <a:srgbClr val="000000"/>
                </a:solidFill>
                <a:ea typeface="標楷體" panose="03000509000000000000" pitchFamily="65" charset="-120"/>
              </a:rPr>
              <a:t>Database(</a:t>
            </a:r>
            <a:r>
              <a:rPr kumimoji="0" lang="zh-TW" altLang="en-US" sz="3200">
                <a:solidFill>
                  <a:srgbClr val="000000"/>
                </a:solidFill>
                <a:ea typeface="標楷體" panose="03000509000000000000" pitchFamily="65" charset="-120"/>
              </a:rPr>
              <a:t>種類</a:t>
            </a:r>
            <a:r>
              <a:rPr kumimoji="0" lang="en-US" altLang="zh-TW" sz="3200" dirty="0">
                <a:solidFill>
                  <a:srgbClr val="000000"/>
                </a:solidFill>
                <a:ea typeface="標楷體" panose="03000509000000000000" pitchFamily="65" charset="-120"/>
              </a:rPr>
              <a:t>+</a:t>
            </a:r>
            <a:r>
              <a:rPr kumimoji="0" lang="zh-TW" altLang="en-US" sz="3200" dirty="0">
                <a:solidFill>
                  <a:srgbClr val="000000"/>
                </a:solidFill>
                <a:ea typeface="標楷體" panose="03000509000000000000" pitchFamily="65" charset="-120"/>
              </a:rPr>
              <a:t>數量一定要有</a:t>
            </a:r>
            <a:r>
              <a:rPr kumimoji="0" lang="en-US" altLang="zh-TW" sz="3200" dirty="0">
                <a:solidFill>
                  <a:srgbClr val="000000"/>
                </a:solidFill>
                <a:ea typeface="標楷體" panose="03000509000000000000" pitchFamily="65" charset="-120"/>
              </a:rPr>
              <a:t>)</a:t>
            </a:r>
          </a:p>
          <a:p>
            <a:pPr eaLnBrk="1" hangingPunct="1">
              <a:spcBef>
                <a:spcPts val="700"/>
              </a:spcBef>
              <a:buClr>
                <a:srgbClr val="000000"/>
              </a:buClr>
              <a:buSzPct val="100000"/>
              <a:buFontTx/>
              <a:buBlip>
                <a:blip r:embed="rId4">
                  <a:extLst/>
                </a:blip>
              </a:buBlip>
            </a:pPr>
            <a:r>
              <a:rPr kumimoji="0" lang="en-US" altLang="zh-TW" sz="3200" dirty="0">
                <a:solidFill>
                  <a:srgbClr val="000000"/>
                </a:solidFill>
                <a:ea typeface="標楷體" panose="03000509000000000000" pitchFamily="65" charset="-120"/>
              </a:rPr>
              <a:t>Demo</a:t>
            </a:r>
            <a:r>
              <a:rPr kumimoji="0" lang="zh-TW" altLang="en-US" sz="3200" dirty="0">
                <a:solidFill>
                  <a:srgbClr val="000000"/>
                </a:solidFill>
                <a:ea typeface="標楷體" panose="03000509000000000000" pitchFamily="65" charset="-120"/>
              </a:rPr>
              <a:t>情境</a:t>
            </a:r>
            <a:endParaRPr kumimoji="0" lang="en-US" altLang="zh-TW" sz="3200" dirty="0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7162800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buSzPct val="100000"/>
            </a:pPr>
            <a:fld id="{167AEB24-B54B-447F-8DFF-AA97ACD319F4}" type="slidenum">
              <a:rPr kumimoji="0" lang="en-US" altLang="zh-TW" sz="1400" b="1">
                <a:solidFill>
                  <a:srgbClr val="000000"/>
                </a:solidFill>
              </a:rPr>
              <a:pPr algn="r" eaLnBrk="1" hangingPunct="1">
                <a:buSzPct val="100000"/>
              </a:pPr>
              <a:t>2</a:t>
            </a:fld>
            <a:endParaRPr kumimoji="0" lang="en-US" altLang="zh-TW" sz="1400" b="1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250825" y="9525"/>
            <a:ext cx="86756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SzPct val="100000"/>
            </a:pPr>
            <a:r>
              <a:rPr kumimoji="0" lang="en-US" altLang="zh-TW" sz="4400" b="1" dirty="0">
                <a:solidFill>
                  <a:srgbClr val="DDDDDD"/>
                </a:solidFill>
                <a:latin typeface="Tahoma" panose="020B0604030504040204" pitchFamily="34" charset="0"/>
              </a:rPr>
              <a:t>Motivation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83369" y="1471669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107791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000000"/>
              </a:buClr>
              <a:buSzPct val="100000"/>
              <a:buBlip>
                <a:blip r:embed="rId3"/>
              </a:buBlip>
            </a:pPr>
            <a:r>
              <a:rPr kumimoji="0" lang="zh-TW" altLang="en-US" sz="2000" dirty="0">
                <a:solidFill>
                  <a:srgbClr val="000000"/>
                </a:solidFill>
                <a:ea typeface="標楷體" panose="03000509000000000000" pitchFamily="65" charset="-120"/>
              </a:rPr>
              <a:t>動機：現今的家庭當中，網路雖然非常發達，可是許多家庭主婦，常常會想破頭不知道該煮什麼好，而且有許多人通常是不會使用電腦，而且即使找到了食譜，在做菜的過程也沒辦法跑到電腦前看怎麼做，我們就利用這個想法，想做出一個可以查詢今天想吃什麼，並且可以顯示食譜與準備清單的</a:t>
            </a:r>
            <a:r>
              <a:rPr kumimoji="0" lang="en-US" altLang="zh-TW" sz="2000" dirty="0">
                <a:solidFill>
                  <a:srgbClr val="000000"/>
                </a:solidFill>
                <a:ea typeface="標楷體" panose="03000509000000000000" pitchFamily="65" charset="-120"/>
              </a:rPr>
              <a:t>APP</a:t>
            </a:r>
            <a:r>
              <a:rPr kumimoji="0" lang="zh-TW" altLang="en-US" sz="2000" dirty="0">
                <a:solidFill>
                  <a:srgbClr val="000000"/>
                </a:solidFill>
                <a:ea typeface="標楷體" panose="03000509000000000000" pitchFamily="65" charset="-120"/>
              </a:rPr>
              <a:t>造福各位偉大的小廚師們。</a:t>
            </a:r>
            <a:endParaRPr kumimoji="0" lang="en-US" altLang="zh-TW" sz="2000" dirty="0">
              <a:solidFill>
                <a:srgbClr val="000000"/>
              </a:solidFill>
              <a:ea typeface="標楷體" panose="03000509000000000000" pitchFamily="65" charset="-120"/>
            </a:endParaRPr>
          </a:p>
          <a:p>
            <a:pPr eaLnBrk="1" hangingPunct="1">
              <a:spcBef>
                <a:spcPts val="700"/>
              </a:spcBef>
              <a:buClr>
                <a:srgbClr val="000000"/>
              </a:buClr>
              <a:buSzPct val="100000"/>
              <a:buFontTx/>
              <a:buBlip>
                <a:blip r:embed="rId3"/>
              </a:buBlip>
            </a:pPr>
            <a:endParaRPr kumimoji="0" lang="en-US" altLang="zh-TW" sz="2000" dirty="0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7162800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buSzPct val="100000"/>
            </a:pPr>
            <a:fld id="{167AEB24-B54B-447F-8DFF-AA97ACD319F4}" type="slidenum">
              <a:rPr kumimoji="0" lang="en-US" altLang="zh-TW" sz="1400" b="1">
                <a:solidFill>
                  <a:srgbClr val="000000"/>
                </a:solidFill>
              </a:rPr>
              <a:pPr algn="r" eaLnBrk="1" hangingPunct="1">
                <a:buSzPct val="100000"/>
              </a:pPr>
              <a:t>3</a:t>
            </a:fld>
            <a:endParaRPr kumimoji="0" lang="en-US" altLang="zh-TW" sz="1400" b="1">
              <a:solidFill>
                <a:srgbClr val="00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62" y="3284984"/>
            <a:ext cx="2304256" cy="181371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985824"/>
            <a:ext cx="2545432" cy="173407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91" y="4293096"/>
            <a:ext cx="2733303" cy="20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687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256734" y="0"/>
            <a:ext cx="86756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kumimoji="0" lang="en-US" altLang="zh-TW" sz="4400" b="1" dirty="0">
                <a:solidFill>
                  <a:srgbClr val="DDDDDD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Specification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56734" y="1650264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107791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000000"/>
              </a:buClr>
              <a:buSzPct val="100000"/>
              <a:buFontTx/>
              <a:buBlip>
                <a:blip r:embed="rId4">
                  <a:extLst/>
                </a:blip>
              </a:buBlip>
            </a:pPr>
            <a:r>
              <a:rPr kumimoji="0" lang="zh-TW" altLang="en-US" sz="3200" dirty="0">
                <a:solidFill>
                  <a:srgbClr val="000000"/>
                </a:solidFill>
                <a:ea typeface="標楷體" panose="03000509000000000000" pitchFamily="65" charset="-120"/>
              </a:rPr>
              <a:t>開發環境：</a:t>
            </a:r>
            <a:r>
              <a:rPr kumimoji="0" lang="en-US" altLang="zh-TW" sz="3200" dirty="0">
                <a:solidFill>
                  <a:srgbClr val="000000"/>
                </a:solidFill>
                <a:ea typeface="標楷體" panose="03000509000000000000" pitchFamily="65" charset="-120"/>
              </a:rPr>
              <a:t>Android studio</a:t>
            </a:r>
          </a:p>
          <a:p>
            <a:pPr eaLnBrk="1" hangingPunct="1">
              <a:spcBef>
                <a:spcPts val="700"/>
              </a:spcBef>
              <a:buClr>
                <a:srgbClr val="000000"/>
              </a:buClr>
              <a:buSzPct val="100000"/>
              <a:buFontTx/>
              <a:buBlip>
                <a:blip r:embed="rId4">
                  <a:extLst/>
                </a:blip>
              </a:buBlip>
            </a:pPr>
            <a:r>
              <a:rPr kumimoji="0" lang="zh-TW" altLang="en-US" sz="3200" dirty="0">
                <a:solidFill>
                  <a:srgbClr val="000000"/>
                </a:solidFill>
                <a:ea typeface="標楷體" panose="03000509000000000000" pitchFamily="65" charset="-120"/>
              </a:rPr>
              <a:t>開發語言：</a:t>
            </a:r>
            <a:r>
              <a:rPr kumimoji="0" lang="en-US" altLang="zh-TW" sz="3200" dirty="0">
                <a:solidFill>
                  <a:srgbClr val="000000"/>
                </a:solidFill>
                <a:ea typeface="標楷體" panose="03000509000000000000" pitchFamily="65" charset="-120"/>
              </a:rPr>
              <a:t>Java</a:t>
            </a:r>
          </a:p>
          <a:p>
            <a:pPr eaLnBrk="1" hangingPunct="1">
              <a:spcBef>
                <a:spcPts val="700"/>
              </a:spcBef>
              <a:buClr>
                <a:srgbClr val="000000"/>
              </a:buClr>
              <a:buSzPct val="100000"/>
              <a:buFontTx/>
              <a:buBlip>
                <a:blip r:embed="rId4">
                  <a:extLst/>
                </a:blip>
              </a:buBlip>
            </a:pPr>
            <a:r>
              <a:rPr kumimoji="0" lang="zh-TW" altLang="en-US" sz="3200" dirty="0">
                <a:solidFill>
                  <a:srgbClr val="000000"/>
                </a:solidFill>
                <a:ea typeface="標楷體" panose="03000509000000000000" pitchFamily="65" charset="-120"/>
              </a:rPr>
              <a:t>開發成果：阿基師的小廚房</a:t>
            </a:r>
            <a:r>
              <a:rPr kumimoji="0" lang="en-US" altLang="zh-TW" sz="3200" dirty="0">
                <a:solidFill>
                  <a:srgbClr val="000000"/>
                </a:solidFill>
                <a:ea typeface="標楷體" panose="03000509000000000000" pitchFamily="65" charset="-120"/>
              </a:rPr>
              <a:t>(app)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7162800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buSzPct val="100000"/>
            </a:pPr>
            <a:fld id="{167AEB24-B54B-447F-8DFF-AA97ACD319F4}" type="slidenum">
              <a:rPr kumimoji="0" lang="en-US" altLang="zh-TW" sz="1400" b="1">
                <a:solidFill>
                  <a:srgbClr val="000000"/>
                </a:solidFill>
              </a:rPr>
              <a:pPr algn="r" eaLnBrk="1" hangingPunct="1">
                <a:buSzPct val="100000"/>
              </a:pPr>
              <a:t>4</a:t>
            </a:fld>
            <a:endParaRPr kumimoji="0" lang="en-US" altLang="zh-TW" sz="14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631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256734" y="0"/>
            <a:ext cx="86756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kumimoji="0" lang="zh-TW" altLang="en-US" sz="4400" b="1" dirty="0">
                <a:solidFill>
                  <a:srgbClr val="DDDDDD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阿基師的小廚房</a:t>
            </a:r>
            <a:endParaRPr kumimoji="0" lang="en-US" altLang="zh-TW" sz="4400" b="1" dirty="0">
              <a:solidFill>
                <a:srgbClr val="DDDDDD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0" y="1650264"/>
            <a:ext cx="8867334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107791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000000"/>
              </a:buClr>
              <a:buSzPct val="100000"/>
              <a:buFontTx/>
              <a:buBlip>
                <a:blip r:embed="rId4">
                  <a:extLst/>
                </a:blip>
              </a:buBlip>
            </a:pPr>
            <a:endParaRPr kumimoji="0" lang="en-US" altLang="zh-TW" sz="3200" dirty="0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7162800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buSzPct val="100000"/>
            </a:pPr>
            <a:fld id="{167AEB24-B54B-447F-8DFF-AA97ACD319F4}" type="slidenum">
              <a:rPr kumimoji="0" lang="en-US" altLang="zh-TW" sz="1400" b="1">
                <a:solidFill>
                  <a:srgbClr val="000000"/>
                </a:solidFill>
              </a:rPr>
              <a:pPr algn="r" eaLnBrk="1" hangingPunct="1">
                <a:buSzPct val="100000"/>
              </a:pPr>
              <a:t>5</a:t>
            </a:fld>
            <a:endParaRPr kumimoji="0" lang="en-US" altLang="zh-TW" sz="1400" b="1">
              <a:solidFill>
                <a:srgbClr val="00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608103"/>
            <a:ext cx="8960296" cy="49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63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256734" y="0"/>
            <a:ext cx="86756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kumimoji="0" lang="en-US" altLang="zh-TW" sz="4400" b="1" dirty="0">
                <a:solidFill>
                  <a:srgbClr val="DDDDDD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65088" y="1494309"/>
            <a:ext cx="8867334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496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1077913" indent="-334963"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34963" algn="l"/>
                <a:tab pos="782638" algn="l"/>
                <a:tab pos="1231900" algn="l"/>
                <a:tab pos="1681163" algn="l"/>
                <a:tab pos="2130425" algn="l"/>
                <a:tab pos="2579688" algn="l"/>
                <a:tab pos="3028950" algn="l"/>
                <a:tab pos="3478213" algn="l"/>
                <a:tab pos="3927475" algn="l"/>
                <a:tab pos="4376738" algn="l"/>
                <a:tab pos="4826000" algn="l"/>
                <a:tab pos="5275263" algn="l"/>
                <a:tab pos="5724525" algn="l"/>
                <a:tab pos="6173788" algn="l"/>
                <a:tab pos="6623050" algn="l"/>
                <a:tab pos="7072313" algn="l"/>
                <a:tab pos="7521575" algn="l"/>
                <a:tab pos="7970838" algn="l"/>
                <a:tab pos="8420100" algn="l"/>
                <a:tab pos="8869363" algn="l"/>
                <a:tab pos="9318625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000000"/>
              </a:buClr>
              <a:buSzPct val="100000"/>
              <a:buFontTx/>
              <a:buBlip>
                <a:blip r:embed="rId4">
                  <a:extLst/>
                </a:blip>
              </a:buBlip>
            </a:pPr>
            <a:r>
              <a:rPr kumimoji="0" lang="zh-TW" altLang="en-US" sz="3200" dirty="0">
                <a:solidFill>
                  <a:srgbClr val="000000"/>
                </a:solidFill>
                <a:ea typeface="標楷體" panose="03000509000000000000" pitchFamily="65" charset="-120"/>
              </a:rPr>
              <a:t>菜單種類：</a:t>
            </a:r>
            <a:endParaRPr kumimoji="0" lang="en-US" altLang="zh-TW" sz="3200" dirty="0">
              <a:solidFill>
                <a:srgbClr val="000000"/>
              </a:solidFill>
              <a:ea typeface="標楷體" panose="03000509000000000000" pitchFamily="65" charset="-120"/>
            </a:endParaRP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Blip>
                <a:blip r:embed="rId4">
                  <a:extLst/>
                </a:blip>
              </a:buBlip>
            </a:pPr>
            <a:r>
              <a:rPr kumimoji="0" lang="zh-TW" altLang="en-US" dirty="0">
                <a:solidFill>
                  <a:srgbClr val="000000"/>
                </a:solidFill>
                <a:ea typeface="標楷體" panose="03000509000000000000" pitchFamily="65" charset="-120"/>
              </a:rPr>
              <a:t>早餐：蛋餅、三明治、燒餅、沙拉、饅頭包子</a:t>
            </a:r>
            <a:endParaRPr kumimoji="0" lang="en-US" altLang="zh-TW" dirty="0">
              <a:solidFill>
                <a:srgbClr val="000000"/>
              </a:solidFill>
              <a:ea typeface="標楷體" panose="03000509000000000000" pitchFamily="65" charset="-120"/>
            </a:endParaRP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Blip>
                <a:blip r:embed="rId4">
                  <a:extLst/>
                </a:blip>
              </a:buBlip>
            </a:pPr>
            <a:r>
              <a:rPr kumimoji="0" lang="zh-TW" altLang="en-US" dirty="0">
                <a:solidFill>
                  <a:srgbClr val="000000"/>
                </a:solidFill>
                <a:ea typeface="標楷體" panose="03000509000000000000" pitchFamily="65" charset="-120"/>
              </a:rPr>
              <a:t>中餐：水餃、壽司、排餐、稀飯</a:t>
            </a:r>
            <a:r>
              <a:rPr kumimoji="0" lang="en-US" altLang="zh-TW" dirty="0">
                <a:solidFill>
                  <a:srgbClr val="000000"/>
                </a:solidFill>
                <a:ea typeface="標楷體" panose="03000509000000000000" pitchFamily="65" charset="-120"/>
              </a:rPr>
              <a:t>(</a:t>
            </a:r>
            <a:r>
              <a:rPr kumimoji="0" lang="zh-TW" altLang="en-US" dirty="0">
                <a:solidFill>
                  <a:srgbClr val="000000"/>
                </a:solidFill>
                <a:ea typeface="標楷體" panose="03000509000000000000" pitchFamily="65" charset="-120"/>
              </a:rPr>
              <a:t>粥</a:t>
            </a:r>
            <a:r>
              <a:rPr kumimoji="0" lang="en-US" altLang="zh-TW" dirty="0">
                <a:solidFill>
                  <a:srgbClr val="000000"/>
                </a:solidFill>
                <a:ea typeface="標楷體" panose="03000509000000000000" pitchFamily="65" charset="-120"/>
              </a:rPr>
              <a:t>)</a:t>
            </a:r>
            <a:r>
              <a:rPr kumimoji="0" lang="zh-TW" altLang="en-US" dirty="0">
                <a:solidFill>
                  <a:srgbClr val="000000"/>
                </a:solidFill>
                <a:ea typeface="標楷體" panose="03000509000000000000" pitchFamily="65" charset="-120"/>
              </a:rPr>
              <a:t>、滷肉飯</a:t>
            </a:r>
            <a:endParaRPr kumimoji="0" lang="en-US" altLang="zh-TW" dirty="0">
              <a:solidFill>
                <a:srgbClr val="000000"/>
              </a:solidFill>
              <a:ea typeface="標楷體" panose="03000509000000000000" pitchFamily="65" charset="-120"/>
            </a:endParaRP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Blip>
                <a:blip r:embed="rId4">
                  <a:extLst/>
                </a:blip>
              </a:buBlip>
            </a:pPr>
            <a:r>
              <a:rPr kumimoji="0" lang="zh-TW" altLang="en-US" dirty="0">
                <a:solidFill>
                  <a:srgbClr val="000000"/>
                </a:solidFill>
                <a:ea typeface="標楷體" panose="03000509000000000000" pitchFamily="65" charset="-120"/>
              </a:rPr>
              <a:t>晚餐：義大利麵、焗烤、便當、麵食類、炒飯</a:t>
            </a:r>
            <a:endParaRPr kumimoji="0" lang="en-US" altLang="zh-TW" dirty="0">
              <a:solidFill>
                <a:srgbClr val="000000"/>
              </a:solidFill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endParaRPr kumimoji="0" lang="en-US" altLang="zh-TW" dirty="0">
              <a:solidFill>
                <a:srgbClr val="000000"/>
              </a:solidFill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endParaRPr kumimoji="0" lang="en-US" altLang="zh-TW" dirty="0">
              <a:solidFill>
                <a:srgbClr val="000000"/>
              </a:solidFill>
              <a:ea typeface="標楷體" panose="03000509000000000000" pitchFamily="65" charset="-120"/>
            </a:endParaRPr>
          </a:p>
          <a:p>
            <a:pPr marL="0" indent="0"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endParaRPr kumimoji="0" lang="en-US" altLang="zh-TW" dirty="0">
              <a:solidFill>
                <a:srgbClr val="000000"/>
              </a:solidFill>
              <a:ea typeface="標楷體" panose="03000509000000000000" pitchFamily="65" charset="-120"/>
            </a:endParaRPr>
          </a:p>
          <a:p>
            <a:pPr marL="742950" lvl="1" indent="0"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kumimoji="0" lang="zh-TW" altLang="zh-TW" dirty="0">
                <a:solidFill>
                  <a:srgbClr val="000000"/>
                </a:solidFill>
                <a:ea typeface="標楷體" panose="03000509000000000000" pitchFamily="65" charset="-120"/>
              </a:rPr>
              <a:t>※</a:t>
            </a:r>
            <a:r>
              <a:rPr kumimoji="0" lang="zh-TW" altLang="en-US" dirty="0">
                <a:solidFill>
                  <a:srgbClr val="000000"/>
                </a:solidFill>
                <a:ea typeface="標楷體" panose="03000509000000000000" pitchFamily="65" charset="-120"/>
              </a:rPr>
              <a:t>每種類別大約</a:t>
            </a:r>
            <a:r>
              <a:rPr kumimoji="0" lang="en-US" altLang="zh-TW" dirty="0">
                <a:solidFill>
                  <a:srgbClr val="000000"/>
                </a:solidFill>
                <a:ea typeface="標楷體" panose="03000509000000000000" pitchFamily="65" charset="-120"/>
              </a:rPr>
              <a:t>6~7</a:t>
            </a:r>
            <a:r>
              <a:rPr kumimoji="0" lang="zh-TW" altLang="en-US" dirty="0">
                <a:solidFill>
                  <a:srgbClr val="000000"/>
                </a:solidFill>
                <a:ea typeface="標楷體" panose="03000509000000000000" pitchFamily="65" charset="-120"/>
              </a:rPr>
              <a:t>種口味，全部大約</a:t>
            </a:r>
            <a:r>
              <a:rPr kumimoji="0" lang="en-US" altLang="zh-TW" dirty="0">
                <a:solidFill>
                  <a:srgbClr val="000000"/>
                </a:solidFill>
                <a:ea typeface="標楷體" panose="03000509000000000000" pitchFamily="65" charset="-120"/>
              </a:rPr>
              <a:t>100</a:t>
            </a:r>
            <a:r>
              <a:rPr kumimoji="0" lang="zh-TW" altLang="en-US" dirty="0">
                <a:solidFill>
                  <a:srgbClr val="000000"/>
                </a:solidFill>
                <a:ea typeface="標楷體" panose="03000509000000000000" pitchFamily="65" charset="-120"/>
              </a:rPr>
              <a:t>種食譜</a:t>
            </a:r>
            <a:endParaRPr kumimoji="0" lang="en-US" altLang="zh-TW" dirty="0">
              <a:solidFill>
                <a:srgbClr val="000000"/>
              </a:solidFill>
              <a:ea typeface="標楷體" panose="03000509000000000000" pitchFamily="65" charset="-120"/>
            </a:endParaRP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Blip>
                <a:blip r:embed="rId4">
                  <a:extLst/>
                </a:blip>
              </a:buBlip>
            </a:pPr>
            <a:endParaRPr kumimoji="0" lang="en-US" altLang="zh-TW" dirty="0">
              <a:solidFill>
                <a:srgbClr val="000000"/>
              </a:solidFill>
              <a:ea typeface="標楷體" panose="03000509000000000000" pitchFamily="65" charset="-120"/>
            </a:endParaRP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Blip>
                <a:blip r:embed="rId4">
                  <a:extLst/>
                </a:blip>
              </a:buBlip>
            </a:pPr>
            <a:endParaRPr kumimoji="0" lang="en-US" altLang="zh-TW" dirty="0">
              <a:solidFill>
                <a:srgbClr val="000000"/>
              </a:solidFill>
              <a:ea typeface="標楷體" panose="03000509000000000000" pitchFamily="65" charset="-120"/>
            </a:endParaRP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Blip>
                <a:blip r:embed="rId4">
                  <a:extLst/>
                </a:blip>
              </a:buBlip>
            </a:pPr>
            <a:endParaRPr kumimoji="0" lang="en-US" altLang="zh-TW" dirty="0">
              <a:solidFill>
                <a:srgbClr val="000000"/>
              </a:solidFill>
              <a:ea typeface="標楷體" panose="03000509000000000000" pitchFamily="65" charset="-120"/>
            </a:endParaRP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Blip>
                <a:blip r:embed="rId4">
                  <a:extLst/>
                </a:blip>
              </a:buBlip>
            </a:pPr>
            <a:endParaRPr kumimoji="0" lang="en-US" altLang="zh-TW" dirty="0">
              <a:solidFill>
                <a:srgbClr val="000000"/>
              </a:solidFill>
              <a:ea typeface="標楷體" panose="03000509000000000000" pitchFamily="65" charset="-12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7162800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buSzPct val="100000"/>
            </a:pPr>
            <a:fld id="{167AEB24-B54B-447F-8DFF-AA97ACD319F4}" type="slidenum">
              <a:rPr kumimoji="0" lang="en-US" altLang="zh-TW" sz="1400" b="1">
                <a:solidFill>
                  <a:srgbClr val="000000"/>
                </a:solidFill>
              </a:rPr>
              <a:pPr algn="r" eaLnBrk="1" hangingPunct="1">
                <a:buSzPct val="100000"/>
              </a:pPr>
              <a:t>6</a:t>
            </a:fld>
            <a:endParaRPr kumimoji="0" lang="en-US" altLang="zh-TW" sz="14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117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250825" y="9525"/>
            <a:ext cx="86756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SzPct val="100000"/>
            </a:pPr>
            <a:r>
              <a:rPr kumimoji="0" lang="zh-TW" altLang="en-US" sz="4400" b="1" dirty="0">
                <a:solidFill>
                  <a:srgbClr val="DDDDD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參考網站</a:t>
            </a:r>
            <a:endParaRPr kumimoji="0" lang="en-US" altLang="zh-TW" sz="4400" b="1" dirty="0">
              <a:solidFill>
                <a:srgbClr val="DDDDD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9512" y="1612938"/>
            <a:ext cx="5328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參考網站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食譜大全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610496"/>
            <a:ext cx="6370737" cy="49844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4139952" y="1610496"/>
            <a:ext cx="4786561" cy="594368"/>
          </a:xfrm>
          <a:prstGeom prst="rect">
            <a:avLst/>
          </a:prstGeom>
          <a:noFill/>
          <a:ln w="57150" cap="flat" cmpd="sng" algn="ctr">
            <a:solidFill>
              <a:srgbClr val="C20EB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新細明體" charset="-120"/>
            </a:endParaRPr>
          </a:p>
        </p:txBody>
      </p:sp>
      <p:cxnSp>
        <p:nvCxnSpPr>
          <p:cNvPr id="8" name="直線單箭頭接點 7"/>
          <p:cNvCxnSpPr>
            <a:cxnSpLocks/>
            <a:stCxn id="6" idx="1"/>
          </p:cNvCxnSpPr>
          <p:nvPr/>
        </p:nvCxnSpPr>
        <p:spPr bwMode="auto">
          <a:xfrm flipH="1">
            <a:off x="1907704" y="1907680"/>
            <a:ext cx="2232248" cy="209738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C20EB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字方塊 8"/>
          <p:cNvSpPr txBox="1"/>
          <p:nvPr/>
        </p:nvSpPr>
        <p:spPr>
          <a:xfrm>
            <a:off x="395536" y="3805647"/>
            <a:ext cx="1872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a.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廚房大師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b.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亞洲料理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c.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西式料理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d.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家常料理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料理食譜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555776" y="5129086"/>
            <a:ext cx="4176464" cy="1612282"/>
          </a:xfrm>
          <a:prstGeom prst="rect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新細明體" charset="-120"/>
            </a:endParaRPr>
          </a:p>
        </p:txBody>
      </p:sp>
      <p:cxnSp>
        <p:nvCxnSpPr>
          <p:cNvPr id="12" name="直線單箭頭接點 11"/>
          <p:cNvCxnSpPr>
            <a:cxnSpLocks/>
          </p:cNvCxnSpPr>
          <p:nvPr/>
        </p:nvCxnSpPr>
        <p:spPr bwMode="auto">
          <a:xfrm flipH="1" flipV="1">
            <a:off x="1791184" y="5922155"/>
            <a:ext cx="764592" cy="1307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2007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9512" y="1612938"/>
            <a:ext cx="53285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參考網站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愛料理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iCook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250825" y="9525"/>
            <a:ext cx="86756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SzPct val="100000"/>
            </a:pPr>
            <a:r>
              <a:rPr kumimoji="0" lang="zh-TW" altLang="en-US" sz="4400" b="1" dirty="0">
                <a:solidFill>
                  <a:srgbClr val="DDDDD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參考網站</a:t>
            </a:r>
            <a:endParaRPr kumimoji="0" lang="en-US" altLang="zh-TW" sz="4400" b="1" dirty="0">
              <a:solidFill>
                <a:srgbClr val="DDDDD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00808"/>
            <a:ext cx="6393179" cy="484039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3736140" y="1714922"/>
            <a:ext cx="4004211" cy="906712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新細明體" charset="-120"/>
            </a:endParaRPr>
          </a:p>
        </p:txBody>
      </p:sp>
      <p:cxnSp>
        <p:nvCxnSpPr>
          <p:cNvPr id="7" name="直線單箭頭接點 6"/>
          <p:cNvCxnSpPr>
            <a:cxnSpLocks/>
          </p:cNvCxnSpPr>
          <p:nvPr/>
        </p:nvCxnSpPr>
        <p:spPr bwMode="auto">
          <a:xfrm flipH="1">
            <a:off x="1979712" y="2168278"/>
            <a:ext cx="1756428" cy="174074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字方塊 8"/>
          <p:cNvSpPr txBox="1"/>
          <p:nvPr/>
        </p:nvSpPr>
        <p:spPr>
          <a:xfrm>
            <a:off x="189459" y="3996897"/>
            <a:ext cx="2411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直接搜尋即可，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結果上百種</a:t>
            </a:r>
          </a:p>
        </p:txBody>
      </p:sp>
    </p:spTree>
    <p:extLst>
      <p:ext uri="{BB962C8B-B14F-4D97-AF65-F5344CB8AC3E}">
        <p14:creationId xmlns:p14="http://schemas.microsoft.com/office/powerpoint/2010/main" val="283823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250825" y="9525"/>
            <a:ext cx="86756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SzPct val="100000"/>
            </a:pPr>
            <a:r>
              <a:rPr kumimoji="0" lang="en-US" altLang="zh-TW" sz="4400" b="1" dirty="0">
                <a:solidFill>
                  <a:srgbClr val="DDDDD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r>
              <a:rPr kumimoji="0" lang="zh-TW" altLang="en-US" sz="4400" b="1" dirty="0">
                <a:solidFill>
                  <a:srgbClr val="DDDDD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endParaRPr kumimoji="0" lang="en-US" altLang="zh-TW" sz="4400" b="1" dirty="0">
              <a:solidFill>
                <a:srgbClr val="DDDDD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 descr="「肚子痛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77" y="3774156"/>
            <a:ext cx="1400944" cy="10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吃飯」的圖片搜尋結果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34" y="3734915"/>
            <a:ext cx="1047006" cy="104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465476" y="1628800"/>
            <a:ext cx="82463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小明和同學出去吃飯，卻吃壞肚子，於是跟媽媽說要吃媽媽煮的飯，但是媽媽平時忙於工作很少在家裡煮飯也不太會煮，常常在煮飯時還要跑到電腦前看食譜，跑來跑去，爸爸最終看不下去，寫了食譜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給媽媽。有了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，媽媽終於煮出像樣的菜給家人，大家都很開心。</a:t>
            </a:r>
          </a:p>
        </p:txBody>
      </p:sp>
      <p:pic>
        <p:nvPicPr>
          <p:cNvPr id="1030" name="Picture 6" descr="「小朋友鬧 卡通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862" y="3572455"/>
            <a:ext cx="1959892" cy="13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「媽媽煮飯 卡通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3624567"/>
            <a:ext cx="1147504" cy="131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「煮菜燒焦 卡通」的圖片搜尋結果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62" y="5220885"/>
            <a:ext cx="1352851" cy="1124744"/>
          </a:xfrm>
          <a:prstGeom prst="rect">
            <a:avLst/>
          </a:prstGeom>
        </p:spPr>
      </p:pic>
      <p:pic>
        <p:nvPicPr>
          <p:cNvPr id="1038" name="Picture 14" descr="「手機 卡通」的圖片搜尋結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430" y="5185965"/>
            <a:ext cx="1191814" cy="119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無奈 卡通」的圖片搜尋結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322" y="5043915"/>
            <a:ext cx="1152139" cy="147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「媽媽忙碌 卡通」的圖片搜尋結果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164672"/>
            <a:ext cx="1562212" cy="123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箭號: 向右 6"/>
          <p:cNvSpPr/>
          <p:nvPr/>
        </p:nvSpPr>
        <p:spPr bwMode="auto">
          <a:xfrm>
            <a:off x="1619672" y="4258417"/>
            <a:ext cx="576064" cy="178695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新細明體" charset="-120"/>
            </a:endParaRPr>
          </a:p>
        </p:txBody>
      </p:sp>
      <p:sp>
        <p:nvSpPr>
          <p:cNvPr id="17" name="箭號: 向右 16"/>
          <p:cNvSpPr/>
          <p:nvPr/>
        </p:nvSpPr>
        <p:spPr bwMode="auto">
          <a:xfrm>
            <a:off x="4138279" y="4258417"/>
            <a:ext cx="576064" cy="178695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新細明體" charset="-120"/>
            </a:endParaRPr>
          </a:p>
        </p:txBody>
      </p:sp>
      <p:sp>
        <p:nvSpPr>
          <p:cNvPr id="18" name="箭號: 向右 17"/>
          <p:cNvSpPr/>
          <p:nvPr/>
        </p:nvSpPr>
        <p:spPr bwMode="auto">
          <a:xfrm>
            <a:off x="6561754" y="4258416"/>
            <a:ext cx="576064" cy="178695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新細明體" charset="-120"/>
            </a:endParaRPr>
          </a:p>
        </p:txBody>
      </p:sp>
      <p:sp>
        <p:nvSpPr>
          <p:cNvPr id="19" name="箭號: 向右 18"/>
          <p:cNvSpPr/>
          <p:nvPr/>
        </p:nvSpPr>
        <p:spPr bwMode="auto">
          <a:xfrm>
            <a:off x="356364" y="5547064"/>
            <a:ext cx="576064" cy="178695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新細明體" charset="-120"/>
            </a:endParaRPr>
          </a:p>
        </p:txBody>
      </p:sp>
      <p:sp>
        <p:nvSpPr>
          <p:cNvPr id="22" name="箭號: 向右 21"/>
          <p:cNvSpPr/>
          <p:nvPr/>
        </p:nvSpPr>
        <p:spPr bwMode="auto">
          <a:xfrm>
            <a:off x="6872822" y="5547064"/>
            <a:ext cx="576064" cy="178695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新細明體" charset="-120"/>
            </a:endParaRPr>
          </a:p>
        </p:txBody>
      </p:sp>
      <p:sp>
        <p:nvSpPr>
          <p:cNvPr id="23" name="箭號: 向右 22"/>
          <p:cNvSpPr/>
          <p:nvPr/>
        </p:nvSpPr>
        <p:spPr bwMode="auto">
          <a:xfrm>
            <a:off x="4751788" y="5547065"/>
            <a:ext cx="576064" cy="178695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新細明體" charset="-120"/>
            </a:endParaRPr>
          </a:p>
        </p:txBody>
      </p:sp>
      <p:sp>
        <p:nvSpPr>
          <p:cNvPr id="24" name="箭號: 向右 23"/>
          <p:cNvSpPr/>
          <p:nvPr/>
        </p:nvSpPr>
        <p:spPr bwMode="auto">
          <a:xfrm>
            <a:off x="2766543" y="5547065"/>
            <a:ext cx="576064" cy="178695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新細明體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729326" y="391514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chemeClr val="tx1"/>
                </a:solidFill>
              </a:rPr>
              <a:t>1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226055" y="38935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chemeClr val="tx1"/>
                </a:solidFill>
              </a:rPr>
              <a:t>2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61334" y="51777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chemeClr val="tx1"/>
                </a:solidFill>
              </a:rPr>
              <a:t>4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680331" y="391514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chemeClr val="tx1"/>
                </a:solidFill>
              </a:rPr>
              <a:t>3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868053" y="520967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chemeClr val="tx1"/>
                </a:solidFill>
              </a:rPr>
              <a:t>5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858698" y="51777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chemeClr val="tx1"/>
                </a:solidFill>
              </a:rPr>
              <a:t>6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968363" y="522088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chemeClr val="tx1"/>
                </a:solidFill>
              </a:rPr>
              <a:t>7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960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新細明體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新細明體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佈景主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Office 佈景主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Office 佈景主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Office 佈景主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16494</TotalTime>
  <Words>431</Words>
  <Application>Microsoft Office PowerPoint</Application>
  <PresentationFormat>如螢幕大小 (4:3)</PresentationFormat>
  <Paragraphs>75</Paragraphs>
  <Slides>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Microsoft YaHei</vt:lpstr>
      <vt:lpstr>新細明體</vt:lpstr>
      <vt:lpstr>標楷體</vt:lpstr>
      <vt:lpstr>Tahoma</vt:lpstr>
      <vt:lpstr>Times New Roman</vt:lpstr>
      <vt:lpstr>Office 佈景主題</vt:lpstr>
      <vt:lpstr>1_Office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Logic Array Design for H.264 Context-Based Adaptive Variable Length Coding</dc:title>
  <dc:creator>SuperXP</dc:creator>
  <cp:lastModifiedBy>許劉乙城</cp:lastModifiedBy>
  <cp:revision>924</cp:revision>
  <cp:lastPrinted>1601-01-01T00:00:00Z</cp:lastPrinted>
  <dcterms:created xsi:type="dcterms:W3CDTF">2006-10-30T09:09:50Z</dcterms:created>
  <dcterms:modified xsi:type="dcterms:W3CDTF">2017-10-21T09:33:13Z</dcterms:modified>
</cp:coreProperties>
</file>