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5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497" r:id="rId4"/>
    <p:sldId id="292" r:id="rId5"/>
    <p:sldId id="272" r:id="rId6"/>
    <p:sldId id="283" r:id="rId7"/>
    <p:sldId id="285" r:id="rId8"/>
    <p:sldId id="498" r:id="rId9"/>
    <p:sldId id="286" r:id="rId10"/>
    <p:sldId id="287" r:id="rId11"/>
    <p:sldId id="288" r:id="rId12"/>
    <p:sldId id="289" r:id="rId13"/>
    <p:sldId id="508" r:id="rId14"/>
    <p:sldId id="291" r:id="rId15"/>
    <p:sldId id="293" r:id="rId16"/>
    <p:sldId id="273" r:id="rId17"/>
    <p:sldId id="280" r:id="rId18"/>
    <p:sldId id="481" r:id="rId19"/>
    <p:sldId id="482" r:id="rId20"/>
    <p:sldId id="483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29" r:id="rId29"/>
    <p:sldId id="430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92" r:id="rId39"/>
    <p:sldId id="493" r:id="rId40"/>
    <p:sldId id="267" r:id="rId41"/>
    <p:sldId id="281" r:id="rId42"/>
    <p:sldId id="500" r:id="rId43"/>
    <p:sldId id="282" r:id="rId44"/>
    <p:sldId id="501" r:id="rId45"/>
    <p:sldId id="274" r:id="rId46"/>
    <p:sldId id="502" r:id="rId47"/>
    <p:sldId id="495" r:id="rId48"/>
    <p:sldId id="503" r:id="rId49"/>
    <p:sldId id="504" r:id="rId50"/>
    <p:sldId id="494" r:id="rId51"/>
    <p:sldId id="505" r:id="rId52"/>
    <p:sldId id="496" r:id="rId53"/>
    <p:sldId id="275" r:id="rId54"/>
    <p:sldId id="506" r:id="rId55"/>
    <p:sldId id="507" r:id="rId56"/>
    <p:sldId id="264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2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C7989-34BE-4879-A110-254AB3F83C30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E7F08-1227-4F92-A27D-9B3ED7E798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7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7F08-1227-4F92-A27D-9B3ED7E798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55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11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5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9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6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3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7F08-1227-4F92-A27D-9B3ED7E798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8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7F08-1227-4F92-A27D-9B3ED7E7983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1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5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5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0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Can consider longer history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91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40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9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2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649" y="109208"/>
            <a:ext cx="11982703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 u="sng">
                <a:solidFill>
                  <a:srgbClr val="55C6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9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bk object 17"/>
          <p:cNvSpPr/>
          <p:nvPr/>
        </p:nvSpPr>
        <p:spPr>
          <a:xfrm>
            <a:off x="0" y="1524001"/>
            <a:ext cx="12192000" cy="1144692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858012"/>
                </a:move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67" b="0" i="0" u="sng">
                <a:solidFill>
                  <a:srgbClr val="55C6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2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9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4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16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7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4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2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FCD-E2AF-46D0-9983-1DD8EABFB925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3B6D-9148-4D6E-BF63-C1D525CFE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09/recurrent-neural-networks-tutorial-part-1-introduction-to-rnns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dialogue.miulab.tw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1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4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6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1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36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4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症狀諮詢及商品推薦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對話系統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30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J.-F. Wang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林毓善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Cheng Kung University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Tainan, Taiwan, R. O. C.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8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BA8653D-523A-4562-B72C-7F12AB21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3" y="2332263"/>
            <a:ext cx="10291664" cy="46041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0" y="1113518"/>
            <a:ext cx="10515600" cy="4351338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從藥局資料庫出發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搜尋相對應之疾病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蒐集到治療用途、適應症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將蒐集到之治療用途與適應症再去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找出其症狀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7F53F6-421E-4278-A2C8-8F6945CB7357}"/>
              </a:ext>
            </a:extLst>
          </p:cNvPr>
          <p:cNvSpPr/>
          <p:nvPr/>
        </p:nvSpPr>
        <p:spPr>
          <a:xfrm>
            <a:off x="3247053" y="2820731"/>
            <a:ext cx="2575249" cy="632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8E9173-585B-4986-87AB-FE398B0F7681}"/>
              </a:ext>
            </a:extLst>
          </p:cNvPr>
          <p:cNvSpPr/>
          <p:nvPr/>
        </p:nvSpPr>
        <p:spPr>
          <a:xfrm>
            <a:off x="3144416" y="4544104"/>
            <a:ext cx="2951584" cy="603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584BCB-438F-44CD-B994-DDABE24762F3}"/>
              </a:ext>
            </a:extLst>
          </p:cNvPr>
          <p:cNvSpPr/>
          <p:nvPr/>
        </p:nvSpPr>
        <p:spPr>
          <a:xfrm>
            <a:off x="6615403" y="2818758"/>
            <a:ext cx="4320074" cy="717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C51221-27B6-4E8E-B0E2-D849BA3F9FB9}"/>
              </a:ext>
            </a:extLst>
          </p:cNvPr>
          <p:cNvSpPr/>
          <p:nvPr/>
        </p:nvSpPr>
        <p:spPr>
          <a:xfrm>
            <a:off x="6615402" y="4453390"/>
            <a:ext cx="4320073" cy="717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1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C02DC2-5E54-4620-BB7B-9825A5BE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3" y="2106529"/>
            <a:ext cx="8373004" cy="46136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0" y="1135159"/>
            <a:ext cx="9257523" cy="435133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從藥局資料庫出發</a:t>
            </a:r>
            <a:r>
              <a:rPr lang="en-US" altLang="zh-CN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搜尋相對應之疾病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將蒐集到之治療用途與適應症再去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找出其症狀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EBFB8F-4DEA-4E98-992F-D9BA26380914}"/>
              </a:ext>
            </a:extLst>
          </p:cNvPr>
          <p:cNvSpPr/>
          <p:nvPr/>
        </p:nvSpPr>
        <p:spPr>
          <a:xfrm>
            <a:off x="1175657" y="4871573"/>
            <a:ext cx="7697756" cy="82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B83255-B7CB-4743-8199-0D2170DC4C88}"/>
              </a:ext>
            </a:extLst>
          </p:cNvPr>
          <p:cNvSpPr txBox="1"/>
          <p:nvPr/>
        </p:nvSpPr>
        <p:spPr>
          <a:xfrm>
            <a:off x="1101012" y="2168334"/>
            <a:ext cx="32097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口內炎 症狀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257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1F8971C-4D4C-4AD0-AA23-4031504C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2" y="2820046"/>
            <a:ext cx="11379596" cy="33907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8" y="1325563"/>
            <a:ext cx="10515600" cy="4351338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從藥局資料庫出發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搜尋相對應之疾病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將蒐集到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症狀填入資料庫裡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6DC05D-E345-4DDA-90C1-7297A03B3EEE}"/>
              </a:ext>
            </a:extLst>
          </p:cNvPr>
          <p:cNvSpPr/>
          <p:nvPr/>
        </p:nvSpPr>
        <p:spPr>
          <a:xfrm>
            <a:off x="7305869" y="2351314"/>
            <a:ext cx="4581331" cy="4441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6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6F86B9F-526D-4E61-9556-1018FCEE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598"/>
            <a:ext cx="10346020" cy="561240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EBB2A4-7EAB-44BD-97E3-4035D18AA857}"/>
              </a:ext>
            </a:extLst>
          </p:cNvPr>
          <p:cNvSpPr/>
          <p:nvPr/>
        </p:nvSpPr>
        <p:spPr>
          <a:xfrm>
            <a:off x="600364" y="4987636"/>
            <a:ext cx="1245616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7E99B291-4D5E-4795-93EF-571CC1F05B13}"/>
              </a:ext>
            </a:extLst>
          </p:cNvPr>
          <p:cNvSpPr/>
          <p:nvPr/>
        </p:nvSpPr>
        <p:spPr>
          <a:xfrm rot="19795931">
            <a:off x="-9567" y="4038918"/>
            <a:ext cx="979715" cy="83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4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E938786-9EB7-45BC-9E17-134824B4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20" y="737216"/>
            <a:ext cx="4046352" cy="61207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" y="1527045"/>
            <a:ext cx="3858233" cy="435133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意圖資料庫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整理病症，因為以症狀為系統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主要詢問的意圖，所以整理方向以症狀為主體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項症狀對應至</a:t>
            </a:r>
            <a:r>
              <a:rPr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種常見之疾病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34ABC7-59A4-42A2-942F-492BC8AF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21" y="0"/>
            <a:ext cx="2982124" cy="685800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672FFE5D-E082-4A9E-92EC-FF50B4151450}"/>
              </a:ext>
            </a:extLst>
          </p:cNvPr>
          <p:cNvSpPr/>
          <p:nvPr/>
        </p:nvSpPr>
        <p:spPr>
          <a:xfrm>
            <a:off x="7719537" y="3429000"/>
            <a:ext cx="1007706" cy="8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1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26" y="1104139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意圖資料庫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整理商品，整理方向以商品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為主體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</a:t>
            </a:r>
            <a:r>
              <a:rPr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項商品意圖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948AA6-6E2B-4895-89BD-70EB0EF5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1" y="3457089"/>
            <a:ext cx="5206103" cy="33558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84C9FC-32AB-4826-A48E-A6D21EED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9" y="354563"/>
            <a:ext cx="8207828" cy="8615888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672FFE5D-E082-4A9E-92EC-FF50B4151450}"/>
              </a:ext>
            </a:extLst>
          </p:cNvPr>
          <p:cNvSpPr/>
          <p:nvPr/>
        </p:nvSpPr>
        <p:spPr>
          <a:xfrm>
            <a:off x="4761723" y="4222797"/>
            <a:ext cx="1007706" cy="8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2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3812" y="1427584"/>
            <a:ext cx="10709988" cy="4771604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Jieba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斷詞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近年最常用之斷詞系統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CKIP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相較之下使用方便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CN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有支援，不像</a:t>
            </a:r>
            <a:r>
              <a:rPr lang="en-US" altLang="zh-CN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CKIP</a:t>
            </a:r>
            <a:r>
              <a:rPr lang="zh-CN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使用上需連線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容易新增新詞彙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https://github.com/fxsjy/jieba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DC177D-7A2C-4EBA-8996-101BF306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55" y="3475653"/>
            <a:ext cx="9641289" cy="19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007" y="17976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 Embedding</a:t>
            </a: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運用大量之文章訓練而得的詞向量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可用於比對以建好之意圖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(intent)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是否在句子當中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類似的詞之詞向量會非常相近。例如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嘔吐，噁心等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http://zake7749.github.io/2016/08/28/word2vec-with-gensim/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– Word Embedding and Slot Filling</a:t>
            </a:r>
            <a:endParaRPr lang="zh-TW" altLang="en-US" dirty="0"/>
          </a:p>
        </p:txBody>
      </p:sp>
      <p:pic>
        <p:nvPicPr>
          <p:cNvPr id="8194" name="Picture 2" descr="https://scontent-tpe1-1.xx.fbcdn.net/v/t1.15752-0/s261x260/33773330_2479741092043462_1510950274754150400_n.png?_nc_cat=0&amp;oh=a00087bac9d07b9cdc1ecacc2c398b5f&amp;oe=5B8991E9">
            <a:extLst>
              <a:ext uri="{FF2B5EF4-FFF2-40B4-BE49-F238E27FC236}">
                <a16:creationId xmlns:a16="http://schemas.microsoft.com/office/drawing/2014/main" id="{B6F3AD46-0DA4-4196-954E-1C7A0BB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89" y="3657599"/>
            <a:ext cx="4123391" cy="13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scontent-tpe1-1.xx.fbcdn.net/v/t1.15752-9/33672886_2479740065376898_1913321172028620800_n.png?_nc_cat=0&amp;oh=51befb76d64934bf2dc4b227f5c9dcf8&amp;oe=5B85D40D">
            <a:extLst>
              <a:ext uri="{FF2B5EF4-FFF2-40B4-BE49-F238E27FC236}">
                <a16:creationId xmlns:a16="http://schemas.microsoft.com/office/drawing/2014/main" id="{A7C7FE9A-809B-4EC0-8E1A-2579AF2C0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07" y="3755571"/>
            <a:ext cx="4794581" cy="1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0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017" y="941328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Word Embedding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67566" y="3867001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8149449" y="2900448"/>
            <a:ext cx="1764187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50" y="3007152"/>
            <a:ext cx="1468493" cy="9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6032247" y="4191049"/>
            <a:ext cx="763743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026936" y="3221197"/>
            <a:ext cx="4114915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8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8" y="4756542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4" y="3697363"/>
              <a:ext cx="116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323154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F59734-2020-420A-B5B1-11E24C70A59E}"/>
              </a:ext>
            </a:extLst>
          </p:cNvPr>
          <p:cNvSpPr txBox="1"/>
          <p:nvPr/>
        </p:nvSpPr>
        <p:spPr>
          <a:xfrm>
            <a:off x="1529391" y="1707480"/>
            <a:ext cx="788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TW" sz="3200" dirty="0"/>
              <a:t>Machine learns the meaning of words</a:t>
            </a:r>
            <a:r>
              <a:rPr lang="zh-TW" altLang="en-US" sz="3200" dirty="0"/>
              <a:t> </a:t>
            </a:r>
            <a:r>
              <a:rPr lang="en-US" altLang="zh-TW" sz="3200" dirty="0"/>
              <a:t>from reading a lot of documents without supervision </a:t>
            </a:r>
            <a:endParaRPr lang="zh-TW" altLang="en-US" sz="32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6151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6459843" y="761831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487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719771" y="208089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913343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17166" y="13140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31918" y="215091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989376" y="149969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659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50729" y="20689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6846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38583" y="1721996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8531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639449" y="304314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704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812069" y="265854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836776" y="938716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2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611714" y="234687"/>
            <a:ext cx="2560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7002896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5356737" y="5078963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7349815" y="5107298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446777" y="5528606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29633" y="594991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235187" y="590279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3143310" y="5078963"/>
            <a:ext cx="2184399" cy="1465942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6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5298679" y="5080564"/>
            <a:ext cx="190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529722" y="5107296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047976" y="549034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98690" y="5753351"/>
            <a:ext cx="132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130993" y="600870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000941" y="4486383"/>
            <a:ext cx="190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Class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4655128" y="4057147"/>
            <a:ext cx="781051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6916803" y="4024031"/>
            <a:ext cx="781051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5F331A-A055-45CB-8F0F-DB781877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780" y="1509616"/>
            <a:ext cx="10515600" cy="5152442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Database-collection and arrangement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Pre-Processing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Jieba</a:t>
            </a:r>
            <a:endParaRPr lang="en-US" altLang="zh-CN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Slot-filling and Word-Embedding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28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1" y="986829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Word Embedding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80218" y="571471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蔡英文 520宣誓就職</a:t>
            </a:r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5941" y="4095988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2780218" y="4861901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馬英九 520宣誓就職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2780218" y="538512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780217" y="623793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131833" y="538512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131831" y="623793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2060093" y="3492709"/>
            <a:ext cx="3938159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蔡英文、馬英九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6478833" y="3347527"/>
            <a:ext cx="3816324" cy="937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836554-0C6E-4DCB-927C-13F6BF9004C2}"/>
              </a:ext>
            </a:extLst>
          </p:cNvPr>
          <p:cNvSpPr txBox="1"/>
          <p:nvPr/>
        </p:nvSpPr>
        <p:spPr>
          <a:xfrm>
            <a:off x="1444271" y="1709880"/>
            <a:ext cx="823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TW" sz="3200" dirty="0"/>
              <a:t>Machine learns the meaning of words</a:t>
            </a:r>
            <a:r>
              <a:rPr lang="zh-TW" altLang="en-US" sz="3200" dirty="0"/>
              <a:t> </a:t>
            </a:r>
            <a:r>
              <a:rPr lang="en-US" altLang="zh-TW" sz="3200" dirty="0"/>
              <a:t>from reading a lot of documents without supervision</a:t>
            </a:r>
          </a:p>
          <a:p>
            <a:pPr marL="380990" indent="-38099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TW" sz="3200" dirty="0"/>
              <a:t>A word can be understood by its context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347" y="890132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Prediction-based</a:t>
            </a:r>
            <a:r>
              <a:rPr lang="zh-TW" altLang="en-US" sz="3733" u="none" dirty="0">
                <a:solidFill>
                  <a:schemeClr val="tx1"/>
                </a:solidFill>
              </a:rPr>
              <a:t> </a:t>
            </a:r>
            <a:r>
              <a:rPr lang="en-US" altLang="zh-TW" sz="3733" u="none" dirty="0">
                <a:solidFill>
                  <a:schemeClr val="tx1"/>
                </a:solidFill>
              </a:rPr>
              <a:t>– Training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05271" y="200750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208795" y="272015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217" y="354885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44863" y="426117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035505" y="51231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213182" y="58743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46257" y="2837263"/>
            <a:ext cx="377911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潮水  退了  就  知道  誰 </a:t>
            </a:r>
            <a:r>
              <a:rPr lang="en-US" altLang="zh-TW" sz="3200" dirty="0"/>
              <a:t>…</a:t>
            </a:r>
          </a:p>
          <a:p>
            <a:r>
              <a:rPr lang="zh-TW" altLang="en-US" sz="3200" dirty="0"/>
              <a:t>不爽    不要    買 </a:t>
            </a:r>
            <a:r>
              <a:rPr lang="en-US" altLang="zh-TW" sz="3200" dirty="0"/>
              <a:t>…</a:t>
            </a:r>
          </a:p>
          <a:p>
            <a:r>
              <a:rPr lang="zh-TW" altLang="en-US" sz="3200" dirty="0"/>
              <a:t>公道價   八萬   一 </a:t>
            </a:r>
            <a:r>
              <a:rPr lang="en-US" altLang="zh-TW" sz="3200" dirty="0"/>
              <a:t>…</a:t>
            </a:r>
          </a:p>
          <a:p>
            <a:r>
              <a:rPr lang="en-US" altLang="zh-TW" sz="3200" dirty="0"/>
              <a:t>………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776166" y="1996138"/>
            <a:ext cx="1444069" cy="1212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6004147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6004147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004145" y="36504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6004145" y="43763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6004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004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796700" y="3555157"/>
            <a:ext cx="1444069" cy="1212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796699" y="5158510"/>
            <a:ext cx="1444069" cy="1212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699115" y="23755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699115" y="3940304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702657" y="5524729"/>
            <a:ext cx="88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9301147" y="24857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9321879" y="4046486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9321879" y="560888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8496479" y="2484087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8496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8496479" y="5608883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12415" y="5517061"/>
            <a:ext cx="266666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333042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333042" y="292133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333042" y="3870155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333042" y="4598575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33042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333042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8201377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201377" y="418182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201377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894449" y="2612215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8894449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8894449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46257" y="2195491"/>
            <a:ext cx="2271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Collect data: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54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7620752" y="1744847"/>
            <a:ext cx="315723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0091" y="843461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Prediction-based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806305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6097087" y="4269965"/>
            <a:ext cx="0" cy="227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043438" y="6181920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38438" y="4202664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6757871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990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83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26693" y="4922647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02307" y="564490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59767" y="499368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60"/>
              <a:ext cx="519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4864635" y="1673773"/>
            <a:ext cx="2182483" cy="22102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66537" y="1969923"/>
            <a:ext cx="156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dirty="0"/>
              <a:t>1-of-N encoding</a:t>
            </a:r>
          </a:p>
          <a:p>
            <a:pPr marL="0" lvl="1" algn="ctr"/>
            <a:r>
              <a:rPr lang="en-US" altLang="zh-TW" sz="2800" dirty="0"/>
              <a:t>of the word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</a:t>
            </a:r>
            <a:endParaRPr lang="en-US" altLang="zh-TW" sz="28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2499569" y="2503637"/>
            <a:ext cx="2271551" cy="683762"/>
            <a:chOff x="-1776073" y="4374297"/>
            <a:chExt cx="3548021" cy="1067994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7" y="4374297"/>
              <a:ext cx="1333501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3374263" y="2143873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48722" y="1676360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5339" y="2597084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981675" y="2138026"/>
            <a:ext cx="2568031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probability for each word as the next word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endParaRPr lang="zh-TW" altLang="en-US" sz="2800" baseline="-25000" dirty="0"/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4623543" y="2469466"/>
            <a:ext cx="1722178" cy="687724"/>
            <a:chOff x="-1776072" y="4368110"/>
            <a:chExt cx="2689936" cy="1074182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6" y="4368110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4932645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1610296" y="3826195"/>
            <a:ext cx="368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altLang="zh-TW" sz="2800" dirty="0"/>
              <a:t>Take out the input of the neurons in the first layer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0296" y="5036463"/>
            <a:ext cx="3502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altLang="zh-TW" sz="2800" dirty="0"/>
              <a:t>Use it to represent a word w</a:t>
            </a:r>
            <a:endParaRPr lang="zh-TW" altLang="en-US" sz="2800" dirty="0"/>
          </a:p>
        </p:txBody>
      </p:sp>
      <p:sp>
        <p:nvSpPr>
          <p:cNvPr id="65" name="橢圓 64"/>
          <p:cNvSpPr/>
          <p:nvPr/>
        </p:nvSpPr>
        <p:spPr>
          <a:xfrm>
            <a:off x="8965463" y="56223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9072996" y="5440622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9153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9260849" y="509366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7613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7720979" y="445164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73" name="橢圓 72"/>
          <p:cNvSpPr/>
          <p:nvPr/>
        </p:nvSpPr>
        <p:spPr>
          <a:xfrm>
            <a:off x="7801299" y="4333723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7908833" y="4104696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5961886" y="2879244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610296" y="5886623"/>
            <a:ext cx="398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altLang="zh-TW" sz="2800" dirty="0"/>
              <a:t>Word vector, word embedding feature: V(w)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3623358" y="1958859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3623358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3679118" y="2177871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3631735" y="1969922"/>
            <a:ext cx="1589837" cy="659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3631735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4119675" y="3044002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326261" y="540513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 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 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</a:rPr>
              <a:t>___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8717192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8887701" y="1002178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287924" y="400695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5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430" y="854308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Prediction-based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18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text: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57260" y="4852362"/>
            <a:ext cx="4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蔡英文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73927" y="5810374"/>
            <a:ext cx="40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馬英九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823895" y="5252753"/>
            <a:ext cx="91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29039" y="6202064"/>
            <a:ext cx="91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128420" y="5246664"/>
            <a:ext cx="91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141273" y="6232528"/>
            <a:ext cx="91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025217" y="3433987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宣誓就職</a:t>
            </a:r>
            <a:r>
              <a:rPr lang="en-US" altLang="zh-TW" sz="2400" dirty="0"/>
              <a:t>” should have large probability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232145" y="6155671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6522927" y="4281390"/>
            <a:ext cx="0" cy="227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691977" y="6202064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64278" y="421408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橢圓 47"/>
          <p:cNvSpPr/>
          <p:nvPr/>
        </p:nvSpPr>
        <p:spPr>
          <a:xfrm>
            <a:off x="7183711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407660" y="5686443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365214" y="4989079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蔡英文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7596053" y="5457747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馬英九</a:t>
            </a:r>
          </a:p>
        </p:txBody>
      </p:sp>
      <p:sp>
        <p:nvSpPr>
          <p:cNvPr id="53" name="矩形 52"/>
          <p:cNvSpPr/>
          <p:nvPr/>
        </p:nvSpPr>
        <p:spPr>
          <a:xfrm>
            <a:off x="6487570" y="486827"/>
            <a:ext cx="3816324" cy="937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934737" y="2891753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蔡英文  </a:t>
            </a:r>
            <a:endParaRPr lang="en-US" altLang="zh-TW" sz="2400" dirty="0"/>
          </a:p>
          <a:p>
            <a:pPr algn="ctr"/>
            <a:r>
              <a:rPr lang="en-US" altLang="zh-TW" sz="2400" dirty="0"/>
              <a:t>or </a:t>
            </a:r>
          </a:p>
          <a:p>
            <a:pPr algn="ctr"/>
            <a:r>
              <a:rPr lang="zh-TW" altLang="en-US" sz="2400" dirty="0"/>
              <a:t>馬英九 </a:t>
            </a:r>
          </a:p>
        </p:txBody>
      </p:sp>
      <p:sp>
        <p:nvSpPr>
          <p:cNvPr id="63" name="左大括弧 62"/>
          <p:cNvSpPr/>
          <p:nvPr/>
        </p:nvSpPr>
        <p:spPr>
          <a:xfrm flipH="1">
            <a:off x="7620752" y="1744847"/>
            <a:ext cx="315723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60"/>
              <a:ext cx="519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4864635" y="1673773"/>
            <a:ext cx="2182483" cy="22102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2499569" y="2503637"/>
            <a:ext cx="2271551" cy="683762"/>
            <a:chOff x="-1776073" y="4374297"/>
            <a:chExt cx="3548021" cy="1067994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7" y="4374297"/>
              <a:ext cx="1333501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374263" y="2143873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348722" y="1676360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3365339" y="2597084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7981675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4623543" y="2469466"/>
            <a:ext cx="1722178" cy="687724"/>
            <a:chOff x="-1776072" y="4368110"/>
            <a:chExt cx="2689936" cy="1074182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6" y="4368110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4932645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3623358" y="1958859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3623358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3679118" y="2177871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3631735" y="1969922"/>
            <a:ext cx="1589837" cy="659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3631735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4119675" y="3044002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6163095" y="2639307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1" y="863580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Prediction-based</a:t>
            </a:r>
            <a:r>
              <a:rPr lang="zh-TW" altLang="en-US" sz="3733" u="none" dirty="0">
                <a:solidFill>
                  <a:schemeClr val="tx1"/>
                </a:solidFill>
              </a:rPr>
              <a:t> </a:t>
            </a:r>
            <a:r>
              <a:rPr lang="en-US" altLang="zh-TW" sz="3733" u="none" dirty="0">
                <a:solidFill>
                  <a:schemeClr val="tx1"/>
                </a:solidFill>
              </a:rPr>
              <a:t>– Sharing Parameters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4" name="左大括弧 3"/>
          <p:cNvSpPr/>
          <p:nvPr/>
        </p:nvSpPr>
        <p:spPr>
          <a:xfrm flipH="1">
            <a:off x="7664293" y="1744847"/>
            <a:ext cx="315723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854320" y="1912978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60"/>
              <a:ext cx="519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4908177" y="1673773"/>
            <a:ext cx="2182483" cy="22102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10080" y="196992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2543110" y="2503637"/>
            <a:ext cx="2271551" cy="683762"/>
            <a:chOff x="-1776073" y="4374297"/>
            <a:chExt cx="3548021" cy="1067994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7" y="4374297"/>
              <a:ext cx="1333501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3417806" y="2143873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92263" y="1676360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408882" y="2597084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25217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4667085" y="2469466"/>
            <a:ext cx="1722178" cy="687724"/>
            <a:chOff x="-1776072" y="4368110"/>
            <a:chExt cx="2689936" cy="1074182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368110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984545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76186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769920" y="4423874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2502950" y="4957588"/>
            <a:ext cx="2271551" cy="683762"/>
            <a:chOff x="-1776073" y="4374297"/>
            <a:chExt cx="3548021" cy="1067994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7" y="4374297"/>
              <a:ext cx="1333501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3377646" y="4597824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352103" y="4130312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368722" y="5051036"/>
            <a:ext cx="39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125918" y="5251857"/>
            <a:ext cx="546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 matrix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2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are both |Z|X|V| matrices.</a:t>
            </a:r>
            <a:endParaRPr lang="zh-TW" altLang="en-US" sz="2400" baseline="-25000" dirty="0"/>
          </a:p>
        </p:txBody>
      </p:sp>
      <p:sp>
        <p:nvSpPr>
          <p:cNvPr id="49" name="向右箭號 48"/>
          <p:cNvSpPr/>
          <p:nvPr/>
        </p:nvSpPr>
        <p:spPr>
          <a:xfrm>
            <a:off x="3956951" y="2735362"/>
            <a:ext cx="790007" cy="525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19183574">
            <a:off x="4033297" y="4870069"/>
            <a:ext cx="790007" cy="525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3488676" y="3494903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488676" y="5938907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078032" y="3998934"/>
            <a:ext cx="49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 </a:t>
            </a:r>
            <a:r>
              <a:rPr lang="en-US" altLang="zh-TW" sz="2400" dirty="0"/>
              <a:t>are both |V|.</a:t>
            </a:r>
            <a:endParaRPr lang="en-US" altLang="zh-TW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832905" y="3224925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endParaRPr lang="en-US" altLang="zh-TW" sz="2400" b="1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002652" y="2206057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1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009305" y="4361142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2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060081" y="4415897"/>
            <a:ext cx="2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is |Z|.</a:t>
            </a:r>
            <a:endParaRPr lang="en-US" altLang="zh-TW" sz="2400" baseline="-25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920873" y="4827322"/>
            <a:ext cx="2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W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019521" y="6077783"/>
            <a:ext cx="15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= W</a:t>
            </a:r>
            <a:r>
              <a:rPr lang="en-US" altLang="zh-TW" sz="2400" b="1" baseline="-25000" dirty="0"/>
              <a:t>2</a:t>
            </a:r>
            <a:endParaRPr lang="en-US" altLang="zh-TW" sz="2400" baseline="-25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325528" y="6065616"/>
            <a:ext cx="2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>
                <a:solidFill>
                  <a:srgbClr val="0000FF"/>
                </a:solidFill>
              </a:rPr>
              <a:t>W</a:t>
            </a:r>
            <a:r>
              <a:rPr lang="zh-TW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) </a:t>
            </a:r>
            <a:endParaRPr lang="en-US" altLang="zh-TW" sz="2400" baseline="-25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218888" y="6085523"/>
            <a:ext cx="8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= W</a:t>
            </a:r>
            <a:endParaRPr lang="en-US" altLang="zh-TW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7136549" y="6131500"/>
            <a:ext cx="467628" cy="369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54" grpId="0"/>
      <p:bldP spid="6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1522256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</a:t>
            </a:r>
            <a:r>
              <a:rPr lang="en-US" altLang="zh-TW" sz="2800" b="1" dirty="0">
                <a:solidFill>
                  <a:srgbClr val="FF0000"/>
                </a:solidFill>
              </a:rPr>
              <a:t>____   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1" y="837966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Prediction-based– Various Architectures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1115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  w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505939" y="3226133"/>
            <a:ext cx="5783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2872313" y="3270901"/>
            <a:ext cx="804043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219125" y="3226133"/>
            <a:ext cx="5783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3704264" y="3270901"/>
            <a:ext cx="804043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6903560" y="2619990"/>
            <a:ext cx="1444069" cy="1212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 rot="5400000">
            <a:off x="5987733" y="26911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5987733" y="34170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9428541" y="310963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8623873" y="3107939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460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460435" y="35451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8328771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9021842" y="323606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772839" y="2992912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465453" y="2543104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449636" y="3295804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2723675" y="5361969"/>
            <a:ext cx="804043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3431465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3802859" y="5399582"/>
            <a:ext cx="804043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884702" y="4801490"/>
            <a:ext cx="1444069" cy="1212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5968875" y="524410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9465365" y="493667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8620548" y="494951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441578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8325446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9058666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9809663" y="4819948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446595" y="5096084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66" name="矩形 65"/>
          <p:cNvSpPr/>
          <p:nvPr/>
        </p:nvSpPr>
        <p:spPr>
          <a:xfrm rot="5400000">
            <a:off x="8618675" y="56342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8323573" y="575008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9465364" y="56342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9058665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9809661" y="5517557"/>
            <a:ext cx="7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4566629" y="3951941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670139" y="6141281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B2AE42-0878-471F-8804-E85FC34E88E0}"/>
              </a:ext>
            </a:extLst>
          </p:cNvPr>
          <p:cNvSpPr/>
          <p:nvPr/>
        </p:nvSpPr>
        <p:spPr>
          <a:xfrm>
            <a:off x="1320800" y="2036967"/>
            <a:ext cx="916496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TW" sz="2800" dirty="0"/>
              <a:t>Continuous bag of word</a:t>
            </a:r>
            <a:r>
              <a:rPr lang="zh-TW" altLang="en-US" sz="2800" dirty="0"/>
              <a:t> </a:t>
            </a:r>
            <a:r>
              <a:rPr lang="en-US" altLang="zh-TW" sz="2800" dirty="0"/>
              <a:t>(CBOW) model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380990" indent="-38099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en-US" altLang="zh-TW" sz="2800" dirty="0"/>
              <a:t>Skip-gram </a:t>
            </a:r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6" grpId="0" animBg="1"/>
      <p:bldP spid="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7" grpId="0"/>
      <p:bldP spid="55" grpId="0"/>
      <p:bldP spid="56" grpId="0"/>
      <p:bldP spid="40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63" grpId="0"/>
      <p:bldP spid="64" grpId="0"/>
      <p:bldP spid="66" grpId="0" animBg="1"/>
      <p:bldP spid="68" grpId="0" animBg="1"/>
      <p:bldP spid="70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1" y="852521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Word Embedding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276126"/>
            <a:ext cx="5764923" cy="45363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01" y="1276126"/>
            <a:ext cx="4359451" cy="4273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84295" y="6148054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http://www.slideshare.net/hustwj/cikm-keynotenov2014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45657" y="1916629"/>
            <a:ext cx="8263001" cy="380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45657" y="6522043"/>
            <a:ext cx="7153487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00" spc="-7" dirty="0">
                <a:solidFill>
                  <a:srgbClr val="BEBEBE"/>
                </a:solidFill>
                <a:latin typeface="Calibri"/>
                <a:cs typeface="Calibri"/>
                <a:hlinkClick r:id="rId3"/>
              </a:rPr>
              <a:t>http://www.wildml.com/2015/09/recurrent-neural-networks-tutorial-part-1-introduction-to-rnns/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7431" y="5803393"/>
            <a:ext cx="4978400" cy="115993"/>
          </a:xfrm>
          <a:custGeom>
            <a:avLst/>
            <a:gdLst/>
            <a:ahLst/>
            <a:cxnLst/>
            <a:rect l="l" t="t" r="r" b="b"/>
            <a:pathLst>
              <a:path w="3733800" h="86995">
                <a:moveTo>
                  <a:pt x="3646931" y="0"/>
                </a:moveTo>
                <a:lnTo>
                  <a:pt x="3646931" y="86867"/>
                </a:lnTo>
                <a:lnTo>
                  <a:pt x="3704844" y="57911"/>
                </a:lnTo>
                <a:lnTo>
                  <a:pt x="3661409" y="57911"/>
                </a:lnTo>
                <a:lnTo>
                  <a:pt x="3661409" y="28955"/>
                </a:lnTo>
                <a:lnTo>
                  <a:pt x="3704844" y="28955"/>
                </a:lnTo>
                <a:lnTo>
                  <a:pt x="3646931" y="0"/>
                </a:lnTo>
                <a:close/>
              </a:path>
              <a:path w="3733800" h="86995">
                <a:moveTo>
                  <a:pt x="3646931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3646931" y="57911"/>
                </a:lnTo>
                <a:lnTo>
                  <a:pt x="3646931" y="28955"/>
                </a:lnTo>
                <a:close/>
              </a:path>
              <a:path w="3733800" h="86995">
                <a:moveTo>
                  <a:pt x="3704844" y="28955"/>
                </a:moveTo>
                <a:lnTo>
                  <a:pt x="3661409" y="28955"/>
                </a:lnTo>
                <a:lnTo>
                  <a:pt x="3661409" y="57911"/>
                </a:lnTo>
                <a:lnTo>
                  <a:pt x="3704844" y="57911"/>
                </a:lnTo>
                <a:lnTo>
                  <a:pt x="3733800" y="43433"/>
                </a:lnTo>
                <a:lnTo>
                  <a:pt x="3704844" y="289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478942" y="5347545"/>
            <a:ext cx="6002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400" spc="-13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5200" y="5972048"/>
            <a:ext cx="7508240" cy="374398"/>
          </a:xfrm>
          <a:prstGeom prst="rect">
            <a:avLst/>
          </a:prstGeom>
          <a:solidFill>
            <a:srgbClr val="FFFF99"/>
          </a:solidFill>
          <a:ln w="3175">
            <a:solidFill>
              <a:srgbClr val="585858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7748">
              <a:spcBef>
                <a:spcPts val="360"/>
              </a:spcBef>
            </a:pPr>
            <a:r>
              <a:rPr sz="2133" spc="-7" dirty="0">
                <a:latin typeface="Calibri"/>
                <a:cs typeface="Calibri"/>
              </a:rPr>
              <a:t>RNN </a:t>
            </a:r>
            <a:r>
              <a:rPr sz="2133" spc="-13" dirty="0">
                <a:latin typeface="Calibri"/>
                <a:cs typeface="Calibri"/>
              </a:rPr>
              <a:t>can </a:t>
            </a:r>
            <a:r>
              <a:rPr sz="2133" spc="-7" dirty="0">
                <a:latin typeface="Calibri"/>
                <a:cs typeface="Calibri"/>
              </a:rPr>
              <a:t>learn </a:t>
            </a:r>
            <a:r>
              <a:rPr sz="2133" spc="-13" dirty="0">
                <a:latin typeface="Calibri"/>
                <a:cs typeface="Calibri"/>
              </a:rPr>
              <a:t>accumulated </a:t>
            </a:r>
            <a:r>
              <a:rPr sz="2133" spc="-13" dirty="0">
                <a:solidFill>
                  <a:srgbClr val="FF0000"/>
                </a:solidFill>
                <a:latin typeface="Calibri"/>
                <a:cs typeface="Calibri"/>
              </a:rPr>
              <a:t>sequential</a:t>
            </a:r>
            <a:r>
              <a:rPr sz="2133" spc="-13" dirty="0">
                <a:latin typeface="Calibri"/>
                <a:cs typeface="Calibri"/>
              </a:rPr>
              <a:t> information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(time-series)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2571" y="78909"/>
            <a:ext cx="3954780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Material: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55C6AA"/>
                </a:solidFill>
                <a:uFill>
                  <a:solidFill>
                    <a:srgbClr val="55C6AA"/>
                  </a:solidFill>
                </a:uFill>
                <a:latin typeface="Calibri"/>
                <a:cs typeface="Calibri"/>
                <a:hlinkClick r:id="rId4"/>
              </a:rPr>
              <a:t>http://deepdialogue.miulab.tw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AB65D73D-FFF5-48C1-80CF-C042DE31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–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Filling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57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9694" y="2710171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Taipei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53" y="3239559"/>
            <a:ext cx="497115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3838121" y="2679523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27647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6620782" y="3390891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6620782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00838" y="5331419"/>
            <a:ext cx="19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Destination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00837" y="5850235"/>
            <a:ext cx="229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time of arrival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84133" y="5316030"/>
            <a:ext cx="210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Taipei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92605" y="5850236"/>
            <a:ext cx="315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November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565767" y="5235376"/>
            <a:ext cx="1335071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Slot</a:t>
              </a:r>
              <a:endParaRPr lang="zh-TW" altLang="en-US" sz="32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標題 17">
            <a:extLst>
              <a:ext uri="{FF2B5EF4-FFF2-40B4-BE49-F238E27FC236}">
                <a16:creationId xmlns:a16="http://schemas.microsoft.com/office/drawing/2014/main" id="{95F7A0CB-4D0B-4753-84EB-CA0E35E7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70" y="930896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Slot Filling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8832563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7185576" y="242929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320499" y="568387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927763" y="5715001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256675" y="4107211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804370" y="414752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223002" y="2429290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795678" y="243939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7797747" y="4412991"/>
            <a:ext cx="1037223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8970683" y="15620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683" y="15620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7387222" y="156550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22" y="156550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7797747" y="2750466"/>
            <a:ext cx="1037223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7300507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8884855" y="255667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904505" y="424155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333199" y="422042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066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6124101" y="5779126"/>
            <a:ext cx="868615" cy="3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086462" y="5640749"/>
            <a:ext cx="2503047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358177" y="2669861"/>
            <a:ext cx="233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Input: a word</a:t>
            </a:r>
            <a:endParaRPr lang="zh-TW" altLang="en-US" sz="2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169713" y="3136114"/>
            <a:ext cx="3916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(Each word is represented as a vector)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358178" y="1784877"/>
            <a:ext cx="3626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Solving slot filling by Feedforward network?</a:t>
            </a:r>
            <a:endParaRPr lang="zh-TW" altLang="en-US" sz="2800" dirty="0"/>
          </a:p>
        </p:txBody>
      </p:sp>
      <p:sp>
        <p:nvSpPr>
          <p:cNvPr id="25" name="標題 24">
            <a:extLst>
              <a:ext uri="{FF2B5EF4-FFF2-40B4-BE49-F238E27FC236}">
                <a16:creationId xmlns:a16="http://schemas.microsoft.com/office/drawing/2014/main" id="{64B5F1B7-FA8F-4B30-B9AD-0061D52B9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4" name="標題 17">
            <a:extLst>
              <a:ext uri="{FF2B5EF4-FFF2-40B4-BE49-F238E27FC236}">
                <a16:creationId xmlns:a16="http://schemas.microsoft.com/office/drawing/2014/main" id="{404E9F43-7D3B-4B9D-8A80-244FE9858735}"/>
              </a:ext>
            </a:extLst>
          </p:cNvPr>
          <p:cNvSpPr txBox="1">
            <a:spLocks/>
          </p:cNvSpPr>
          <p:nvPr/>
        </p:nvSpPr>
        <p:spPr>
          <a:xfrm>
            <a:off x="793170" y="902138"/>
            <a:ext cx="1198270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sng">
                <a:solidFill>
                  <a:srgbClr val="55C6A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altLang="zh-TW" sz="3733" u="none" dirty="0">
                <a:solidFill>
                  <a:schemeClr val="tx1"/>
                </a:solidFill>
              </a:rPr>
              <a:t>Slot Filling</a:t>
            </a:r>
            <a:endParaRPr lang="zh-TW" altLang="en-US" sz="3733" u="none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6738" y="1489723"/>
            <a:ext cx="10515600" cy="5152442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標楷體" panose="03000509000000000000" pitchFamily="65" charset="-120"/>
              </a:rPr>
              <a:t>Intent Detection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標楷體" panose="03000509000000000000" pitchFamily="65" charset="-120"/>
              </a:rPr>
              <a:t>Cosine similarity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標楷體" panose="03000509000000000000" pitchFamily="65" charset="-120"/>
              </a:rPr>
              <a:t>Intent</a:t>
            </a:r>
            <a:r>
              <a:rPr lang="zh-CN" altLang="en-US" sz="3200" dirty="0">
                <a:ea typeface="標楷體" panose="03000509000000000000" pitchFamily="65" charset="-120"/>
              </a:rPr>
              <a:t> </a:t>
            </a:r>
            <a:r>
              <a:rPr lang="en-US" altLang="zh-CN" sz="3200" dirty="0">
                <a:ea typeface="標楷體" panose="03000509000000000000" pitchFamily="65" charset="-120"/>
              </a:rPr>
              <a:t>Reasoning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ea typeface="標楷體" panose="03000509000000000000" pitchFamily="65" charset="-120"/>
              </a:rPr>
              <a:t>Dialogue Manager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200" dirty="0">
                <a:ea typeface="標楷體" panose="03000509000000000000" pitchFamily="65" charset="-120"/>
              </a:rPr>
              <a:t>Diagnostic 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Reasoning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200" dirty="0">
                <a:ea typeface="標楷體" panose="03000509000000000000" pitchFamily="65" charset="-120"/>
              </a:rPr>
              <a:t>Linking to Database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ea typeface="標楷體" panose="03000509000000000000" pitchFamily="65" charset="-120"/>
              </a:rPr>
              <a:t>Natural Language Generation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ea typeface="標楷體" panose="03000509000000000000" pitchFamily="65" charset="-120"/>
              </a:rPr>
              <a:t>Conclusion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041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1" y="933440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Slot Filling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8832563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7185576" y="242929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320499" y="568387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927763" y="5715001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256675" y="4107211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804370" y="414752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223002" y="2429290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795678" y="243939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7797747" y="4412991"/>
            <a:ext cx="1037223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8970683" y="15620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683" y="15620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7387222" y="156550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22" y="156550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7797747" y="2750466"/>
            <a:ext cx="1037223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7300507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8884855" y="255667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904505" y="424155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333199" y="422042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066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6124101" y="5779126"/>
            <a:ext cx="868615" cy="3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086462" y="5640749"/>
            <a:ext cx="2503047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185227" y="1176869"/>
            <a:ext cx="94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4766" y="830493"/>
            <a:ext cx="217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time of departure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58177" y="2669861"/>
            <a:ext cx="233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Input: a word</a:t>
            </a:r>
            <a:endParaRPr lang="zh-TW" altLang="en-US" sz="2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169713" y="3136114"/>
            <a:ext cx="4086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(Each word is represented as a vector)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358177" y="3997217"/>
            <a:ext cx="200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</a:t>
            </a:r>
            <a:endParaRPr lang="zh-TW" altLang="en-US" sz="28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743207" y="4473993"/>
            <a:ext cx="4129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Probability distribution that the input word belonging to the slots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358178" y="1784877"/>
            <a:ext cx="3626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Solving slot filling by Feedforward network?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1" y="895378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Slot Filling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8832563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7185576" y="242929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320499" y="568387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927763" y="5715001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256675" y="4107211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804370" y="414752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223002" y="2429290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795678" y="243939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7797747" y="4412991"/>
            <a:ext cx="1037223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8970683" y="15620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683" y="15620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7387222" y="156550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222" y="156550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7797747" y="2750466"/>
            <a:ext cx="1037223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7300507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8884855" y="255667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904505" y="424155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333199" y="422042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066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6124101" y="5779126"/>
            <a:ext cx="868615" cy="3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086462" y="5640749"/>
            <a:ext cx="2503047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383545" y="179883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2263684" y="2260638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3434803" y="2260638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289292" y="2260638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414149" y="2260638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442945" y="2260638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870737" y="2748405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829678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002090" y="2720785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937759" y="2746503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19228" y="2753795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9724" y="4053291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Taipei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3437141" y="4482241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263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97123" y="5576807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185227" y="1176869"/>
            <a:ext cx="94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dest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634766" y="830493"/>
            <a:ext cx="217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time of departure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65837" y="3304014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1765835" y="1764482"/>
            <a:ext cx="5206175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1764689" y="4007310"/>
            <a:ext cx="5206175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1870737" y="1871842"/>
            <a:ext cx="928831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003283" y="4086941"/>
            <a:ext cx="928831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1" y="857470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Recurrent Neural Network (RNN)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8629363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6982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117299" y="559314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724563" y="5624272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053475" y="401648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601170" y="4056794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019802" y="2338562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592478" y="234866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7594547" y="4322262"/>
            <a:ext cx="1037223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8767483" y="147135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483" y="147135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184022" y="147477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22" y="147477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3624363" y="4001429"/>
            <a:ext cx="342900" cy="461963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5231629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2292494" y="5554243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292494" y="2167670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7594547" y="2659737"/>
            <a:ext cx="1037223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5416551" y="4445002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5403851" y="4457701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3790951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3803651" y="4445001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097307" y="2447891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681655" y="246594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8701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7129999" y="412969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829319" y="3347673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1317" y="3169402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5440718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1" y="810761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Example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8629363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6982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117299" y="559314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724563" y="5624272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053475" y="401648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601170" y="4056794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019802" y="2338562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592478" y="234866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7594547" y="4322262"/>
            <a:ext cx="1037223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8767483" y="147135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483" y="147135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184022" y="147477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22" y="147477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3624363" y="4001429"/>
            <a:ext cx="342900" cy="461963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5231629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7594547" y="2659737"/>
            <a:ext cx="1037223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5416551" y="4445002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5403851" y="4457701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3790951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3803651" y="4445001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829319" y="3347673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1317" y="3169402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04699" y="5502793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04697" y="6031297"/>
            <a:ext cx="461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7163889" y="2496258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8747546" y="247534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7197939" y="4159976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8757163" y="419343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987674" y="119352"/>
            <a:ext cx="4512857" cy="613438"/>
            <a:chOff x="3463673" y="119351"/>
            <a:chExt cx="4512856" cy="613437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7112000" y="5696256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8709951" y="5710402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624060" y="4008668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222011" y="4022816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845723" y="381691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33307" y="3655040"/>
            <a:ext cx="3628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074009" y="3655040"/>
            <a:ext cx="3628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498556" y="1914104"/>
            <a:ext cx="36285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100801" y="1942034"/>
            <a:ext cx="36285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99476" y="869949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5440718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1" y="824153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Example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8629363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6982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117299" y="559314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724563" y="5624272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053475" y="401648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601170" y="4056794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019802" y="2338562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592478" y="234866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7594547" y="4322262"/>
            <a:ext cx="1037223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8767483" y="147135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483" y="147135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184022" y="147477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22" y="147477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3624363" y="4001429"/>
            <a:ext cx="342900" cy="461963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5231629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7594547" y="2659737"/>
            <a:ext cx="1037223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5416551" y="4445002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5403851" y="4457701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3790951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3803651" y="4445001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829319" y="3347673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1317" y="3169402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04699" y="5502793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04697" y="6031297"/>
            <a:ext cx="461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7163889" y="2496258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8747546" y="247534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7197939" y="4159976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8757163" y="419343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987674" y="119352"/>
            <a:ext cx="4512857" cy="613438"/>
            <a:chOff x="3463673" y="119351"/>
            <a:chExt cx="4512856" cy="613437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7112000" y="5696256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8709951" y="5710402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624060" y="4008668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222011" y="4022816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33307" y="3655040"/>
            <a:ext cx="3628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074009" y="3655040"/>
            <a:ext cx="3628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498557" y="1914103"/>
            <a:ext cx="58527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100800" y="1942034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99476" y="869949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5440718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48326" y="800179"/>
                <a:ext cx="63357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6" y="800179"/>
                <a:ext cx="633570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8629363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6982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7117299" y="5593145"/>
            <a:ext cx="342900" cy="461963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8724563" y="5624272"/>
            <a:ext cx="376239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7053475" y="4016482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8601170" y="4056794"/>
            <a:ext cx="574159" cy="5741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7019802" y="2338562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8592478" y="2348667"/>
            <a:ext cx="574159" cy="5741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7594547" y="4322262"/>
            <a:ext cx="1037223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8767483" y="147135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483" y="147135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184022" y="147477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22" y="147477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3624363" y="4001429"/>
            <a:ext cx="342900" cy="461963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5231629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7594547" y="2659737"/>
            <a:ext cx="1037223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5416551" y="4445002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5403851" y="4457701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3790951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3803651" y="4445001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829319" y="3347673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1317" y="3169402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04699" y="5502793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04697" y="6031297"/>
            <a:ext cx="461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7163889" y="2496258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8747546" y="247534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7197939" y="4159976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8757163" y="4193432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987674" y="119352"/>
            <a:ext cx="4512857" cy="613438"/>
            <a:chOff x="3463673" y="119351"/>
            <a:chExt cx="4512856" cy="613437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1" y="119351"/>
                  <a:ext cx="463653" cy="613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9" y="119351"/>
                  <a:ext cx="463653" cy="613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7112000" y="5696256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8709951" y="5710402"/>
            <a:ext cx="3628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624060" y="4008668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222011" y="4022816"/>
            <a:ext cx="362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33307" y="3655039"/>
            <a:ext cx="57841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074010" y="3655039"/>
            <a:ext cx="59076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498557" y="1914103"/>
            <a:ext cx="58527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100800" y="1942034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99476" y="869949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70" y="788468"/>
                <a:ext cx="463653" cy="6120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5440718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48326" y="800179"/>
                <a:ext cx="63357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6" y="800179"/>
                <a:ext cx="633570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04360" y="771007"/>
                <a:ext cx="63357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60" y="771007"/>
                <a:ext cx="633570" cy="6158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2120251" y="1908055"/>
            <a:ext cx="437032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  <p:sp>
        <p:nvSpPr>
          <p:cNvPr id="87" name="標題 1">
            <a:extLst>
              <a:ext uri="{FF2B5EF4-FFF2-40B4-BE49-F238E27FC236}">
                <a16:creationId xmlns:a16="http://schemas.microsoft.com/office/drawing/2014/main" id="{16F6DFB4-959B-48B4-9301-581CDC78EDEA}"/>
              </a:ext>
            </a:extLst>
          </p:cNvPr>
          <p:cNvSpPr txBox="1">
            <a:spLocks/>
          </p:cNvSpPr>
          <p:nvPr/>
        </p:nvSpPr>
        <p:spPr>
          <a:xfrm>
            <a:off x="812801" y="795396"/>
            <a:ext cx="11982703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sng">
                <a:solidFill>
                  <a:srgbClr val="55C6A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altLang="zh-TW" sz="3733" u="none" kern="0">
                <a:solidFill>
                  <a:schemeClr val="tx1"/>
                </a:solidFill>
              </a:rPr>
              <a:t>Example</a:t>
            </a:r>
            <a:endParaRPr lang="zh-TW" altLang="en-US" sz="3733" u="none" kern="0" dirty="0">
              <a:solidFill>
                <a:schemeClr val="tx1"/>
              </a:solidFill>
            </a:endParaRPr>
          </a:p>
        </p:txBody>
      </p:sp>
      <p:sp>
        <p:nvSpPr>
          <p:cNvPr id="30" name="標題 29">
            <a:extLst>
              <a:ext uri="{FF2B5EF4-FFF2-40B4-BE49-F238E27FC236}">
                <a16:creationId xmlns:a16="http://schemas.microsoft.com/office/drawing/2014/main" id="{071AB64B-6E3F-4AF9-8659-1FC7906C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522" y="849133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RNN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39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858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839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5609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5628375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085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628375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426115" y="482167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445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902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468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3183428" y="4178579"/>
            <a:ext cx="386677" cy="57941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3183430" y="3034995"/>
            <a:ext cx="386677" cy="5794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208307" y="3082637"/>
            <a:ext cx="104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3919227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6975297" y="3082637"/>
            <a:ext cx="104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73555" y="480495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714589" y="481546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8554331" y="48119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922981" y="25463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734838" y="25275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8598543" y="255184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5978444" y="4205408"/>
            <a:ext cx="386677" cy="57941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5978444" y="3061824"/>
            <a:ext cx="386677" cy="5794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8796159" y="4209475"/>
            <a:ext cx="386677" cy="57941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8796160" y="3065891"/>
            <a:ext cx="386677" cy="57941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4640649" y="413326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7374329" y="4138525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6682013" y="341934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278069" y="33066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70026" y="36365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039671" y="367447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210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9041054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305998" y="757274"/>
            <a:ext cx="546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52589" y="5896187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19" y="5875282"/>
            <a:ext cx="497115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3720915" y="5875282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3427341" y="5266618"/>
            <a:ext cx="878656" cy="785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5327819" y="5243927"/>
            <a:ext cx="783707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6292388" y="5283444"/>
            <a:ext cx="2503771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94295" y="1620389"/>
            <a:ext cx="269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996186" y="1611898"/>
            <a:ext cx="269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911887" y="1622337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691" y="838165"/>
            <a:ext cx="11982703" cy="517001"/>
          </a:xfrm>
        </p:spPr>
        <p:txBody>
          <a:bodyPr/>
          <a:lstStyle/>
          <a:p>
            <a:r>
              <a:rPr lang="en-US" altLang="zh-TW" sz="3733" u="none" dirty="0">
                <a:solidFill>
                  <a:schemeClr val="tx1"/>
                </a:solidFill>
              </a:rPr>
              <a:t>RNN</a:t>
            </a:r>
            <a:endParaRPr lang="zh-TW" altLang="en-US" sz="3733" u="none" dirty="0">
              <a:solidFill>
                <a:schemeClr val="tx1"/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672512" y="2459466"/>
            <a:ext cx="4087611" cy="2615295"/>
            <a:chOff x="458884" y="2311275"/>
            <a:chExt cx="4087610" cy="2615293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84428"/>
              <a:chOff x="458884" y="2396952"/>
              <a:chExt cx="3943646" cy="28100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5" y="2952008"/>
                <a:ext cx="1047751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3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4" y="317601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5" y="4363025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6447055" y="2459466"/>
            <a:ext cx="4087611" cy="2615295"/>
            <a:chOff x="458884" y="2311275"/>
            <a:chExt cx="4087610" cy="2615293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84428"/>
              <a:chOff x="458884" y="2396952"/>
              <a:chExt cx="3943646" cy="2810054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5" y="2952008"/>
                <a:ext cx="1047751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3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4" y="317601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5" y="4363025"/>
              <a:ext cx="71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662277" y="5023258"/>
            <a:ext cx="108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138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524001" y="175853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892450" y="1778262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363767" y="1783495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8538029" y="1805018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311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8896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Taipei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111737" y="656767"/>
            <a:ext cx="22490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5011540" y="1218205"/>
            <a:ext cx="1669074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7657489" y="1215575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995338" y="5033251"/>
            <a:ext cx="1311455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8753039" y="5043651"/>
            <a:ext cx="1311455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3108917" y="3956359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7865047" y="3956358"/>
            <a:ext cx="0" cy="2173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2627362" y="5919902"/>
            <a:ext cx="670831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3916136" y="1776791"/>
            <a:ext cx="2042451" cy="7753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8543145" y="1795657"/>
            <a:ext cx="2042451" cy="7753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9535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Slot Filling</a:t>
            </a: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需要大量的以標記之訓練資料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(IOB tagging)</a:t>
            </a:r>
          </a:p>
          <a:p>
            <a:pPr lvl="1" fontAlgn="base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B-{CHUNK_TYPE} – for the word in the Beginning chunk</a:t>
            </a:r>
          </a:p>
          <a:p>
            <a:pPr lvl="1" fontAlgn="base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I-{CHUNK_TYPE} – for words Inside the chunk</a:t>
            </a:r>
          </a:p>
          <a:p>
            <a:pPr lvl="1" fontAlgn="base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 – Outside any chunk</a:t>
            </a:r>
          </a:p>
          <a:p>
            <a:pPr lvl="1" fontAlgn="base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/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https://github.com/chsasank/ATIS.keras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–Drawback of Slot -Filling based on RNN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F33140-9367-46AB-B5D1-C2B27308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02" y="3806932"/>
            <a:ext cx="6513171" cy="10695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DC71D7-9FC8-44E7-AF32-0D838358C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4640391"/>
            <a:ext cx="15998290" cy="17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 Word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將較不重要的詞去除，以增加準確度 例如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喔、了、那等詞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Cosine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similarity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用於比對意圖與句子當中的詞之相似度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Slot-Filling using word-Embedding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類似之詞會有相似之向量，由此可以從句子抓出以建立之意圖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615F80E-3299-4E3F-89E6-A9DE635D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91" y="3805820"/>
            <a:ext cx="6641417" cy="14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5409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A7FD5B-B0B4-4578-AB88-C0CCBD51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症狀諮詢及商品推薦對話系統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症狀諮詢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商品推薦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先取得一些症狀，再以問答方式完成整個診斷過程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診斷完後回傳給使用者商品做選擇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Slot-Filling using word-Embedding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</a:t>
            </a:r>
            <a:endParaRPr lang="zh-TW" altLang="en-US" dirty="0"/>
          </a:p>
        </p:txBody>
      </p:sp>
      <p:pic>
        <p:nvPicPr>
          <p:cNvPr id="9218" name="Picture 2" descr="https://scontent-tpe1-1.xx.fbcdn.net/v/t1.15752-9/33720405_2479742038710034_7553182323433275392_n.png?_nc_cat=0&amp;oh=3eb1417b85336c30d22a8c580ab1de09&amp;oe=5BC3F5FE">
            <a:extLst>
              <a:ext uri="{FF2B5EF4-FFF2-40B4-BE49-F238E27FC236}">
                <a16:creationId xmlns:a16="http://schemas.microsoft.com/office/drawing/2014/main" id="{BFE76F4F-4CDC-40D9-9474-1C81D789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8" y="1997924"/>
            <a:ext cx="7402577" cy="4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50E9CC-91B1-4BEA-BB37-7C590F14B7C4}"/>
              </a:ext>
            </a:extLst>
          </p:cNvPr>
          <p:cNvSpPr/>
          <p:nvPr/>
        </p:nvSpPr>
        <p:spPr>
          <a:xfrm>
            <a:off x="1987421" y="1898386"/>
            <a:ext cx="2118049" cy="45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2C170-D4AC-4385-8F53-A0D6B19A239C}"/>
              </a:ext>
            </a:extLst>
          </p:cNvPr>
          <p:cNvSpPr/>
          <p:nvPr/>
        </p:nvSpPr>
        <p:spPr>
          <a:xfrm>
            <a:off x="2186474" y="2509998"/>
            <a:ext cx="1461795" cy="385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29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用於比對意圖與句子當中的詞之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相似度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與已建好之意圖資料庫比對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先從最外層之意圖做比對，如有子項目，再往子項目做比對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 –Cosine similarity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51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32ED3C5-3131-4FA4-9AF2-04B728CE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23" y="2501738"/>
            <a:ext cx="3905250" cy="357187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與已建好之意圖資料庫比對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先從最外層之意圖做比對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 –Cosine similarity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3E1998-46AC-4F9A-86C0-073C4B31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9" y="2362667"/>
            <a:ext cx="3301775" cy="7578634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9794650F-9404-46F4-996A-B37DEF5CC6CA}"/>
              </a:ext>
            </a:extLst>
          </p:cNvPr>
          <p:cNvSpPr/>
          <p:nvPr/>
        </p:nvSpPr>
        <p:spPr>
          <a:xfrm>
            <a:off x="6527130" y="3950898"/>
            <a:ext cx="65314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536A48A-4507-4574-8A91-7ECF0114BE40}"/>
              </a:ext>
            </a:extLst>
          </p:cNvPr>
          <p:cNvSpPr/>
          <p:nvPr/>
        </p:nvSpPr>
        <p:spPr>
          <a:xfrm>
            <a:off x="2935080" y="4211131"/>
            <a:ext cx="65314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4" name="Picture 4" descr="https://scontent-tpe1-1.xx.fbcdn.net/v/t1.15752-9/33720405_2479742038710034_7553182323433275392_n.png?_nc_cat=0&amp;oh=3eb1417b85336c30d22a8c580ab1de09&amp;oe=5BC3F5FE">
            <a:extLst>
              <a:ext uri="{FF2B5EF4-FFF2-40B4-BE49-F238E27FC236}">
                <a16:creationId xmlns:a16="http://schemas.microsoft.com/office/drawing/2014/main" id="{63B1DF8E-80D6-4762-ADCF-E8E36989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45" y="2460459"/>
            <a:ext cx="6592722" cy="400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72F609-50F0-44B9-9437-FDAE7A071080}"/>
              </a:ext>
            </a:extLst>
          </p:cNvPr>
          <p:cNvSpPr/>
          <p:nvPr/>
        </p:nvSpPr>
        <p:spPr>
          <a:xfrm>
            <a:off x="1307540" y="5653878"/>
            <a:ext cx="2280683" cy="3643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EA8765-B338-4A50-9C3E-F66489170B78}"/>
              </a:ext>
            </a:extLst>
          </p:cNvPr>
          <p:cNvSpPr/>
          <p:nvPr/>
        </p:nvSpPr>
        <p:spPr>
          <a:xfrm>
            <a:off x="1412191" y="6301718"/>
            <a:ext cx="1051091" cy="3643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93357C-4DD7-4767-B93B-040D5D0D0E88}"/>
              </a:ext>
            </a:extLst>
          </p:cNvPr>
          <p:cNvSpPr/>
          <p:nvPr/>
        </p:nvSpPr>
        <p:spPr>
          <a:xfrm>
            <a:off x="4909483" y="3726963"/>
            <a:ext cx="1428763" cy="14701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7292BA-5922-4F48-AD20-83A8BD8D03F5}"/>
              </a:ext>
            </a:extLst>
          </p:cNvPr>
          <p:cNvSpPr/>
          <p:nvPr/>
        </p:nvSpPr>
        <p:spPr>
          <a:xfrm>
            <a:off x="7219745" y="2900706"/>
            <a:ext cx="5311267" cy="337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60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Intent Reasoning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只使用上述之方法只能處理單詞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如果腰痛、頭痛之類的症狀，使用者將詞分開講，則會出錯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Ex.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我的腰非常的痛。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如使用者輸入為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我的頭今天很痛，抓到的意圖會是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頭部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“+”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疼痛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，則推理成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頭痛</a:t>
            </a:r>
          </a:p>
          <a:p>
            <a:pPr marL="1828800" lvl="4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 – Intent Reasoning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538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7B9515C1-F875-440B-B5B0-9E3F9E3D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06" y="2388150"/>
            <a:ext cx="3781425" cy="2790825"/>
          </a:xfrm>
          <a:prstGeom prst="rect">
            <a:avLst/>
          </a:prstGeom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BE21651E-96C4-422E-BB38-7D7DE5A6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6475" y="1727619"/>
            <a:ext cx="3886200" cy="48863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634A760-AB10-4EA5-A5F1-1EBAD428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75" y="1625859"/>
            <a:ext cx="4572000" cy="52578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Detection – Intent Reasoning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3FEB8-EAFB-4A00-BC7B-1819F2B62CD0}"/>
              </a:ext>
            </a:extLst>
          </p:cNvPr>
          <p:cNvSpPr/>
          <p:nvPr/>
        </p:nvSpPr>
        <p:spPr>
          <a:xfrm flipH="1">
            <a:off x="1881331" y="4474287"/>
            <a:ext cx="1179109" cy="36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56A21B-234E-4C41-A8EB-564CD8EFEA31}"/>
              </a:ext>
            </a:extLst>
          </p:cNvPr>
          <p:cNvSpPr/>
          <p:nvPr/>
        </p:nvSpPr>
        <p:spPr>
          <a:xfrm flipH="1">
            <a:off x="10775301" y="2718593"/>
            <a:ext cx="1142223" cy="36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F584E98C-6DB9-4630-870E-22DF203C4681}"/>
              </a:ext>
            </a:extLst>
          </p:cNvPr>
          <p:cNvSpPr/>
          <p:nvPr/>
        </p:nvSpPr>
        <p:spPr>
          <a:xfrm>
            <a:off x="3848537" y="3946848"/>
            <a:ext cx="419878" cy="447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F7414350-2D04-48E0-8257-1D787F896079}"/>
              </a:ext>
            </a:extLst>
          </p:cNvPr>
          <p:cNvSpPr/>
          <p:nvPr/>
        </p:nvSpPr>
        <p:spPr>
          <a:xfrm>
            <a:off x="8173712" y="4170781"/>
            <a:ext cx="558963" cy="4478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7EB90E-15BA-47D7-8883-5C78E800113D}"/>
              </a:ext>
            </a:extLst>
          </p:cNvPr>
          <p:cNvSpPr/>
          <p:nvPr/>
        </p:nvSpPr>
        <p:spPr>
          <a:xfrm flipH="1">
            <a:off x="5763813" y="4292340"/>
            <a:ext cx="1672684" cy="36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73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Module Selection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選擇要完成之任務的模組，目前只有關於藥品推薦模組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依據相關症狀，評斷為何種疾病，採用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TF-IDF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之概念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以越常出現之疾病，分數會越高，而症狀則是各個疾病出現次數越高，則分數越低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如症狀不足以使疾病之分數超過閥值，則發出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Request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NLG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，使之生成問句回饋給使用者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319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Reasoning- TF-IDF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依據相關症狀，評斷為何種疾病，採用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TF-IDF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endParaRPr lang="en-US" altLang="zh-CN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需要兩種權重</a:t>
            </a:r>
            <a:r>
              <a:rPr lang="en-US" altLang="zh-CN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:1.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症狀的權重 </a:t>
            </a:r>
            <a:r>
              <a:rPr lang="en-US" altLang="zh-CN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疾病的權重</a:t>
            </a:r>
            <a:endParaRPr lang="en-US" altLang="zh-CN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症狀權重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越多疾病有此種症狀，則權重越小。類似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IDF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越容易出現之疾病，則權重越大。類似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TF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11BB64D-8B82-4D34-889F-C33CAAA3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61" y="5392688"/>
            <a:ext cx="3121763" cy="14078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E29718-7218-4E3F-B4C4-3687700C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61" y="3459690"/>
            <a:ext cx="3486510" cy="12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6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Reasoning- TF-IDF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症狀權重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症狀所含之疾病總共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頭痛所含之疾病有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種。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故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Ans=log(53/16)=0.5481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以最大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log(53/1)=1.7242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為最大值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Clr>
                <a:schemeClr val="accent1"/>
              </a:buClr>
              <a:buSzPct val="70000"/>
              <a:buNone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則頭痛權重為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Ans/1.7242=0.3179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3E29718-7218-4E3F-B4C4-3687700C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86" y="1866562"/>
            <a:ext cx="2509939" cy="8679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A077CAA-FF01-4A8C-8AB4-A743F8D4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16" y="426945"/>
            <a:ext cx="4054151" cy="60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52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Reasoning- TF-IDF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越容易出現之疾病，則權重越大。類似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TF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76AFE5-60E5-4BF7-936A-57213115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57" y="2464901"/>
            <a:ext cx="4023066" cy="20449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33DFD4-D16E-4797-ACBA-A6BBC009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764" y="2464901"/>
            <a:ext cx="3793915" cy="204494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1500683-9237-4704-B814-9360CEA05E14}"/>
              </a:ext>
            </a:extLst>
          </p:cNvPr>
          <p:cNvSpPr/>
          <p:nvPr/>
        </p:nvSpPr>
        <p:spPr>
          <a:xfrm>
            <a:off x="4310745" y="4099301"/>
            <a:ext cx="1259632" cy="410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949736A-8D89-4348-B3EC-0C7A8038124D}"/>
              </a:ext>
            </a:extLst>
          </p:cNvPr>
          <p:cNvSpPr/>
          <p:nvPr/>
        </p:nvSpPr>
        <p:spPr>
          <a:xfrm>
            <a:off x="8332822" y="3950898"/>
            <a:ext cx="1259632" cy="410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11BB64D-8B82-4D34-889F-C33CAAA3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608" y="2429586"/>
            <a:ext cx="2457157" cy="11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5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Reasoning- TF-IDF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越容易出現之疾病，則權重越大。類似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TF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9D3A6-4027-4678-9BB8-76AD4FD7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22" y="2438335"/>
            <a:ext cx="4752975" cy="42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6F86B9F-526D-4E61-9556-1018FCEE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598"/>
            <a:ext cx="10346020" cy="561240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EBB2A4-7EAB-44BD-97E3-4035D18AA857}"/>
              </a:ext>
            </a:extLst>
          </p:cNvPr>
          <p:cNvSpPr/>
          <p:nvPr/>
        </p:nvSpPr>
        <p:spPr>
          <a:xfrm>
            <a:off x="9013371" y="1586204"/>
            <a:ext cx="1474238" cy="26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7E99B291-4D5E-4795-93EF-571CC1F05B13}"/>
              </a:ext>
            </a:extLst>
          </p:cNvPr>
          <p:cNvSpPr/>
          <p:nvPr/>
        </p:nvSpPr>
        <p:spPr>
          <a:xfrm>
            <a:off x="9260632" y="671804"/>
            <a:ext cx="979715" cy="83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有症狀之權重及疾病之權重即可算出疾病之分數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疾病之分數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疾病之權重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此次所得到之症狀權重加總，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8198" name="Picture 6" descr="https://scontent-tpe1-1.xx.fbcdn.net/v/t1.15752-9/33964763_2482566431760928_6495808877496369152_n.png?_nc_cat=0&amp;_nc_eui2=AeF5qrqPSwB80Ja4BmqNZELkFtS5l5PgnN0VjkjjWzyhP0WlWswo9pngbidxH_aSEkt4NAJfYrDjisBIpvsqp6_VuCoI4v4Om7do-mE6L_YwFA&amp;oh=14fe6c080173610b8043d137e44afb3f&amp;oe=5B8D9817">
            <a:extLst>
              <a:ext uri="{FF2B5EF4-FFF2-40B4-BE49-F238E27FC236}">
                <a16:creationId xmlns:a16="http://schemas.microsoft.com/office/drawing/2014/main" id="{3DFE5627-1CB4-4696-8641-C7A5CB85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1962" y="3333166"/>
            <a:ext cx="13712086" cy="20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DD3D34-4627-456E-88AF-3A874AFBC78B}"/>
              </a:ext>
            </a:extLst>
          </p:cNvPr>
          <p:cNvSpPr/>
          <p:nvPr/>
        </p:nvSpPr>
        <p:spPr>
          <a:xfrm>
            <a:off x="6041791" y="3600546"/>
            <a:ext cx="951723" cy="38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D3B71-1B40-4D52-AF0F-D80461C2764D}"/>
              </a:ext>
            </a:extLst>
          </p:cNvPr>
          <p:cNvSpPr/>
          <p:nvPr/>
        </p:nvSpPr>
        <p:spPr>
          <a:xfrm>
            <a:off x="10719538" y="3950898"/>
            <a:ext cx="951723" cy="38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03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Diagnostic Reasoning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疾病之分數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疾病之權重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此次所得到之症狀權重加總，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pic>
        <p:nvPicPr>
          <p:cNvPr id="8196" name="Picture 4" descr="https://scontent-tpe1-1.xx.fbcdn.net/v/t1.15752-9/33896739_2482565785094326_7008122506527637504_n.png?_nc_cat=0&amp;oh=2d134ae551695a4c418fb6f2871d962d&amp;oe=5BC32A0D">
            <a:extLst>
              <a:ext uri="{FF2B5EF4-FFF2-40B4-BE49-F238E27FC236}">
                <a16:creationId xmlns:a16="http://schemas.microsoft.com/office/drawing/2014/main" id="{FEA33EE2-9740-47B8-84AF-F85EB6F6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36" y="2409496"/>
            <a:ext cx="5053013" cy="60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65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609077-1473-4CB5-9812-722A598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89" y="3884053"/>
            <a:ext cx="9023577" cy="520545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Recommended Product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與藥品資料庫連結，找出適合疾病之藥品回饋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從疾病去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搜尋，並找出符合之商品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200" dirty="0"/>
              <a:t>http://www.python-excel.org/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以糖尿病為例，從第</a:t>
            </a:r>
            <a:r>
              <a:rPr lang="en-US" altLang="zh-CN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搜尋糖尿病，並回傳該列</a:t>
            </a:r>
            <a:r>
              <a:rPr lang="en-US" altLang="zh-CN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之品名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Manager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09766F9-9334-4CE5-A7D7-1DD69AB81576}"/>
              </a:ext>
            </a:extLst>
          </p:cNvPr>
          <p:cNvSpPr/>
          <p:nvPr/>
        </p:nvSpPr>
        <p:spPr>
          <a:xfrm>
            <a:off x="6335486" y="3918242"/>
            <a:ext cx="3722914" cy="29397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DC0C525-66CC-420C-A0FF-C1D0608D4617}"/>
              </a:ext>
            </a:extLst>
          </p:cNvPr>
          <p:cNvSpPr/>
          <p:nvPr/>
        </p:nvSpPr>
        <p:spPr>
          <a:xfrm>
            <a:off x="3394713" y="3943443"/>
            <a:ext cx="2940773" cy="291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81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Template Select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所傳之資料，決定要使用何種句子當作模板，如果為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Requst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則選擇問使用者病症之句子模板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使用模板之好處為新增句子方便，且填充不同之資訊則會成為不同句子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301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Blank Filling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將模板內之空格處，以前面蒐集到的資訊填充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Response Generation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將前面等句子回傳給使用者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NLG</a:t>
            </a:r>
            <a:endParaRPr lang="zh-TW" altLang="en-US" dirty="0"/>
          </a:p>
        </p:txBody>
      </p:sp>
      <p:pic>
        <p:nvPicPr>
          <p:cNvPr id="10244" name="Picture 4" descr="https://scontent-tpe1-1.xx.fbcdn.net/v/t1.15752-9/33902225_2482568108427427_5539825363011502080_n.png?_nc_cat=0&amp;_nc_eui2=AeGmXQ3G1ZmyZbyOW9EN2xALU3pPCveyXakYaniCZDixEJRFg8uEC-EJ7bveTCKLyq04Z6YFQBRNZsY2loPih5gEzC0pWhbKkUKWepqVAFzZtg&amp;oh=a3e6767269f234f93141fa2719faa2ff&amp;oe=5BC396F1">
            <a:extLst>
              <a:ext uri="{FF2B5EF4-FFF2-40B4-BE49-F238E27FC236}">
                <a16:creationId xmlns:a16="http://schemas.microsoft.com/office/drawing/2014/main" id="{4B09DBB3-723F-4E9C-9235-BFE39E0E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4" y="2571191"/>
            <a:ext cx="10483126" cy="14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scontent-tpe1-1.xx.fbcdn.net/v/t1.15752-9/34049743_2482567811760790_804956693237596160_n.png?_nc_cat=0&amp;_nc_eui2=AeEHxWVV7wjPejBBpkuy4-GEE0wfL5sIleWL0HtDvLVz2pVZHbj8t4NSIvFCTjJUcuQdGpVotl4oghbuw-tfEcdAj7LXgqRSVmRX1wumZB2F9A&amp;oh=ca4c5254067afd42b7151b64e6b75167&amp;oe=5BBA861E">
            <a:extLst>
              <a:ext uri="{FF2B5EF4-FFF2-40B4-BE49-F238E27FC236}">
                <a16:creationId xmlns:a16="http://schemas.microsoft.com/office/drawing/2014/main" id="{30166577-7B41-478E-B676-32669236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2" y="5784980"/>
            <a:ext cx="12229666" cy="5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66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5083953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 based Slot-Filling 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之對話系統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需要大量之已標記之對話資料</a:t>
            </a:r>
            <a:endParaRPr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不用人工去設許多的</a:t>
            </a:r>
            <a:r>
              <a:rPr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rules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Word-Embedding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based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Slot-Filling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之對話系統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不需要大量之已標記之對話資料</a:t>
            </a:r>
            <a:endParaRPr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需要人工去設許多的</a:t>
            </a:r>
            <a:r>
              <a:rPr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rules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缺乏資料庫之系統，可以先從第二種系統先下手，創建系統後再由系統去蒐集對話之資料庫，再使用</a:t>
            </a:r>
            <a:r>
              <a:rPr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來做看看</a:t>
            </a:r>
            <a:endParaRPr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081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6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C75E2C-7EE9-44E9-8602-85A69CF7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3501232"/>
            <a:ext cx="11599797" cy="2257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87" y="484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" y="1325563"/>
            <a:ext cx="10515600" cy="4351338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藥局商品資料庫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由藥局方提供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擁有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藥局裡所販售之藥品及保健食品</a:t>
            </a:r>
            <a:endParaRPr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缺乏</a:t>
            </a:r>
            <a:r>
              <a:rPr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藥品對應到之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疾病與症狀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91264E-9AF6-47B3-B5C6-8B6D5A37E3EE}"/>
              </a:ext>
            </a:extLst>
          </p:cNvPr>
          <p:cNvSpPr/>
          <p:nvPr/>
        </p:nvSpPr>
        <p:spPr>
          <a:xfrm>
            <a:off x="6587413" y="4982548"/>
            <a:ext cx="2444620" cy="373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4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4CA77D8-03EA-46F7-BC3F-6924FA83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78" y="2445543"/>
            <a:ext cx="8331848" cy="42116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0" y="1063690"/>
            <a:ext cx="9153330" cy="4540979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從藥局</a:t>
            </a:r>
            <a:r>
              <a:rPr lang="zh-CN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出發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搜尋相對應之疾病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上搜尋藥品名稱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查到藥品之治療用途、適應症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1F7688-8591-4C63-B8CF-AE01E909B97F}"/>
              </a:ext>
            </a:extLst>
          </p:cNvPr>
          <p:cNvSpPr/>
          <p:nvPr/>
        </p:nvSpPr>
        <p:spPr>
          <a:xfrm>
            <a:off x="1163023" y="2463589"/>
            <a:ext cx="1382485" cy="729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37154E-03DB-4D8C-9876-B7839EED1C69}"/>
              </a:ext>
            </a:extLst>
          </p:cNvPr>
          <p:cNvSpPr/>
          <p:nvPr/>
        </p:nvSpPr>
        <p:spPr>
          <a:xfrm>
            <a:off x="1163022" y="5344255"/>
            <a:ext cx="8331847" cy="1312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80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0DA2BB1-C426-429E-B52E-CEB2EAFA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7" y="1325563"/>
            <a:ext cx="7972425" cy="6734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C5B8D8-8D52-4AE1-AE3B-8A07271AD51B}"/>
              </a:ext>
            </a:extLst>
          </p:cNvPr>
          <p:cNvSpPr/>
          <p:nvPr/>
        </p:nvSpPr>
        <p:spPr>
          <a:xfrm>
            <a:off x="1764067" y="3860636"/>
            <a:ext cx="6913402" cy="1671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6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B32F3AC-C0AB-4D41-AC8F-0787B8B3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33" y="180280"/>
            <a:ext cx="3745112" cy="4966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45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4DFE3DA-72ED-4D44-875C-988E2DA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18" y="1181943"/>
            <a:ext cx="10515600" cy="4351338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從藥局資料庫出發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搜尋相對應之疾病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上搜尋藥品名稱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查到藥品之治療用途、適應症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accent1"/>
              </a:buClr>
              <a:buSzPct val="7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90E05-67DA-4BB6-BC07-52388B450D76}"/>
              </a:ext>
            </a:extLst>
          </p:cNvPr>
          <p:cNvSpPr/>
          <p:nvPr/>
        </p:nvSpPr>
        <p:spPr>
          <a:xfrm>
            <a:off x="4516950" y="396551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99256D-8AC8-4B4B-B063-29555DDF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89" y="2714625"/>
            <a:ext cx="6115050" cy="1428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5FEBB7-DA58-4AFD-B52C-773561EC3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75" y="4278280"/>
            <a:ext cx="6172200" cy="981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0B2F1AF-F246-447A-9886-84E5A0B3982D}"/>
              </a:ext>
            </a:extLst>
          </p:cNvPr>
          <p:cNvSpPr/>
          <p:nvPr/>
        </p:nvSpPr>
        <p:spPr>
          <a:xfrm>
            <a:off x="675658" y="2663766"/>
            <a:ext cx="2981941" cy="765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3DF21C-B2B9-4474-8561-C31E70BD4506}"/>
              </a:ext>
            </a:extLst>
          </p:cNvPr>
          <p:cNvSpPr/>
          <p:nvPr/>
        </p:nvSpPr>
        <p:spPr>
          <a:xfrm>
            <a:off x="746450" y="4269461"/>
            <a:ext cx="3362325" cy="485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D2392E-7EB1-4636-B0A3-F6BE10C89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0" y="5394260"/>
            <a:ext cx="6029325" cy="10287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DBF126B-DBFD-46DF-93F3-2459541FAC1A}"/>
              </a:ext>
            </a:extLst>
          </p:cNvPr>
          <p:cNvSpPr/>
          <p:nvPr/>
        </p:nvSpPr>
        <p:spPr>
          <a:xfrm>
            <a:off x="746449" y="5402010"/>
            <a:ext cx="3362325" cy="485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1194E42-C2C4-4959-9CE3-21C496AE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707" y="3300727"/>
            <a:ext cx="5262431" cy="379476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5863199-F10B-4FE4-9C78-FE12ADDE3CA1}"/>
              </a:ext>
            </a:extLst>
          </p:cNvPr>
          <p:cNvSpPr/>
          <p:nvPr/>
        </p:nvSpPr>
        <p:spPr>
          <a:xfrm>
            <a:off x="8269254" y="4916818"/>
            <a:ext cx="3053807" cy="47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80C1A9-FAB3-4EDC-AE52-0C0C81DA8B64}"/>
              </a:ext>
            </a:extLst>
          </p:cNvPr>
          <p:cNvSpPr txBox="1"/>
          <p:nvPr/>
        </p:nvSpPr>
        <p:spPr>
          <a:xfrm>
            <a:off x="821254" y="2715498"/>
            <a:ext cx="26907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口炎寧口內膏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666C644-3C50-431E-93CC-994A92C9E7BF}"/>
              </a:ext>
            </a:extLst>
          </p:cNvPr>
          <p:cNvCxnSpPr/>
          <p:nvPr/>
        </p:nvCxnSpPr>
        <p:spPr>
          <a:xfrm flipV="1">
            <a:off x="4576630" y="2270596"/>
            <a:ext cx="2463282" cy="217403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3CFC586-8813-4F73-8C30-84AF171939EE}"/>
              </a:ext>
            </a:extLst>
          </p:cNvPr>
          <p:cNvSpPr/>
          <p:nvPr/>
        </p:nvSpPr>
        <p:spPr>
          <a:xfrm>
            <a:off x="4760007" y="5449282"/>
            <a:ext cx="1198680" cy="3106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55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15643</TotalTime>
  <Words>2283</Words>
  <Application>Microsoft Office PowerPoint</Application>
  <PresentationFormat>寬螢幕</PresentationFormat>
  <Paragraphs>577</Paragraphs>
  <Slides>56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新細明體</vt:lpstr>
      <vt:lpstr>標楷體</vt:lpstr>
      <vt:lpstr>Arial</vt:lpstr>
      <vt:lpstr>Calibri</vt:lpstr>
      <vt:lpstr>Cambria Math</vt:lpstr>
      <vt:lpstr>Georgia</vt:lpstr>
      <vt:lpstr>Times New Roman</vt:lpstr>
      <vt:lpstr>Wingdings</vt:lpstr>
      <vt:lpstr>Office 佈景主題</vt:lpstr>
      <vt:lpstr>方程式</vt:lpstr>
      <vt:lpstr>症狀諮詢及商品推薦 對話系統</vt:lpstr>
      <vt:lpstr>Outline</vt:lpstr>
      <vt:lpstr>Outline</vt:lpstr>
      <vt:lpstr>Introduction</vt:lpstr>
      <vt:lpstr>Flow Chart</vt:lpstr>
      <vt:lpstr>Collect Database</vt:lpstr>
      <vt:lpstr>Collect Database</vt:lpstr>
      <vt:lpstr>Collect Database</vt:lpstr>
      <vt:lpstr>Collect Database</vt:lpstr>
      <vt:lpstr>Collect Database</vt:lpstr>
      <vt:lpstr>Collect Database</vt:lpstr>
      <vt:lpstr>Collect Database</vt:lpstr>
      <vt:lpstr>Flow Chart</vt:lpstr>
      <vt:lpstr>Collect Database</vt:lpstr>
      <vt:lpstr>Collect Database</vt:lpstr>
      <vt:lpstr>一、Pre-Processing - Jieba</vt:lpstr>
      <vt:lpstr>一、Pre-Processing – Word Embedding and Slot Filling</vt:lpstr>
      <vt:lpstr>Word Embedding</vt:lpstr>
      <vt:lpstr>PowerPoint 簡報</vt:lpstr>
      <vt:lpstr>Word Embedding</vt:lpstr>
      <vt:lpstr>Prediction-based – Training</vt:lpstr>
      <vt:lpstr>Prediction-based</vt:lpstr>
      <vt:lpstr>Prediction-based</vt:lpstr>
      <vt:lpstr>Prediction-based – Sharing Parameters</vt:lpstr>
      <vt:lpstr>Prediction-based– Various Architectures</vt:lpstr>
      <vt:lpstr>Word Embedding</vt:lpstr>
      <vt:lpstr>一、Pre-Processing – Slot Filling based on RNN</vt:lpstr>
      <vt:lpstr>Slot Filling</vt:lpstr>
      <vt:lpstr>PowerPoint 簡報</vt:lpstr>
      <vt:lpstr>Slot Filling</vt:lpstr>
      <vt:lpstr>Slot Filling</vt:lpstr>
      <vt:lpstr>Recurrent Neural Network (RNN)</vt:lpstr>
      <vt:lpstr>Example</vt:lpstr>
      <vt:lpstr>Example</vt:lpstr>
      <vt:lpstr>PowerPoint 簡報</vt:lpstr>
      <vt:lpstr>RNN</vt:lpstr>
      <vt:lpstr>RNN</vt:lpstr>
      <vt:lpstr>一、Pre-Processing –Drawback of Slot -Filling based on RNN</vt:lpstr>
      <vt:lpstr>二、Intent Detection</vt:lpstr>
      <vt:lpstr>二、Intent Detection</vt:lpstr>
      <vt:lpstr>二、Intent Detection –Cosine similarity</vt:lpstr>
      <vt:lpstr>二、Intent Detection –Cosine similarity</vt:lpstr>
      <vt:lpstr>二、Intent Detection – Intent Reasoning</vt:lpstr>
      <vt:lpstr>二、Intent Detection – Intent Reasoning</vt:lpstr>
      <vt:lpstr>三、Dialogue Manager</vt:lpstr>
      <vt:lpstr>三、Dialogue Manager</vt:lpstr>
      <vt:lpstr>三、Dialogue Manager</vt:lpstr>
      <vt:lpstr>三、Dialogue Manager</vt:lpstr>
      <vt:lpstr>三、Dialogue Manager</vt:lpstr>
      <vt:lpstr>三、Dialogue Manager</vt:lpstr>
      <vt:lpstr>三、Dialogue Manager</vt:lpstr>
      <vt:lpstr>三、Dialogue Manager</vt:lpstr>
      <vt:lpstr>四、NLG</vt:lpstr>
      <vt:lpstr>四、NLG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Gordon</dc:creator>
  <cp:lastModifiedBy>SinKen</cp:lastModifiedBy>
  <cp:revision>145</cp:revision>
  <dcterms:created xsi:type="dcterms:W3CDTF">2016-04-07T09:36:58Z</dcterms:created>
  <dcterms:modified xsi:type="dcterms:W3CDTF">2018-05-30T14:18:54Z</dcterms:modified>
</cp:coreProperties>
</file>