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28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326" r:id="rId15"/>
    <p:sldId id="275" r:id="rId16"/>
    <p:sldId id="276" r:id="rId17"/>
    <p:sldId id="279" r:id="rId18"/>
    <p:sldId id="280" r:id="rId19"/>
    <p:sldId id="281" r:id="rId20"/>
    <p:sldId id="329" r:id="rId21"/>
    <p:sldId id="282" r:id="rId22"/>
    <p:sldId id="283" r:id="rId23"/>
    <p:sldId id="284" r:id="rId24"/>
    <p:sldId id="285" r:id="rId25"/>
    <p:sldId id="286" r:id="rId26"/>
    <p:sldId id="287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35" r:id="rId36"/>
    <p:sldId id="302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6" r:id="rId46"/>
    <p:sldId id="317" r:id="rId47"/>
    <p:sldId id="318" r:id="rId48"/>
    <p:sldId id="336" r:id="rId49"/>
    <p:sldId id="319" r:id="rId50"/>
    <p:sldId id="320" r:id="rId51"/>
    <p:sldId id="321" r:id="rId52"/>
    <p:sldId id="322" r:id="rId53"/>
    <p:sldId id="33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16960-D044-4DF4-AB08-2BB46CCA0AC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41DD0-AACD-4C09-86FB-70AAEBE3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1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5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69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16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02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7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A37D4-2F67-9A41-B61D-68722A521FD4}" type="slidenum">
              <a:rPr lang="en-US"/>
              <a:pPr/>
              <a:t>18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80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1B35A-A25C-A94E-9FD5-654338FF1842}" type="slidenum">
              <a:rPr lang="en-US"/>
              <a:pPr/>
              <a:t>19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5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DB1FB-B553-8842-96AB-B949BC658A96}" type="slidenum">
              <a:rPr lang="en-US"/>
              <a:pPr/>
              <a:t>21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00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2B866-E83E-5A43-8CC5-7901D97D29F5}" type="slidenum">
              <a:rPr lang="en-US"/>
              <a:pPr/>
              <a:t>22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96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8F4263-5B2E-CA40-9150-52BFC1C4104E}" type="slidenum">
              <a:rPr lang="en-US"/>
              <a:pPr/>
              <a:t>23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28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BB749-D528-AD4D-9574-3C4930FCBF69}" type="slidenum">
              <a:rPr lang="en-US"/>
              <a:pPr/>
              <a:t>24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45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5F8AA-3268-C048-AE98-290B11BD1BCF}" type="slidenum">
              <a:rPr lang="en-US"/>
              <a:pPr/>
              <a:t>25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40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57E1AA-3B5C-7144-BCE2-DB2BE2D704A0}" type="slidenum">
              <a:rPr lang="en-US"/>
              <a:pPr/>
              <a:t>6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6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DA7D60-81B6-1445-80B8-DE5A6AFB51DE}" type="slidenum">
              <a:rPr lang="en-US"/>
              <a:pPr/>
              <a:t>26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65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27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035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30983-8456-3646-A731-6FFF29DE70A4}" type="slidenum">
              <a:rPr lang="en-US"/>
              <a:pPr/>
              <a:t>28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588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AC387-3E46-1143-BAAD-D9B1D56CD6CB}" type="slidenum">
              <a:rPr lang="en-US"/>
              <a:pPr/>
              <a:t>29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03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2B776-986B-2545-8075-7FDAA4407823}" type="slidenum">
              <a:rPr lang="en-US"/>
              <a:pPr/>
              <a:t>30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17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EBD86-0A01-3B4B-B540-6B90BD60E5F2}" type="slidenum">
              <a:rPr lang="en-US"/>
              <a:pPr/>
              <a:t>32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338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E7037-918C-AD43-B18B-F7E97BD73A15}" type="slidenum">
              <a:rPr lang="en-US"/>
              <a:pPr/>
              <a:t>33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104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A74BD-9984-AD46-A37E-56B3C0F9FC15}" type="slidenum">
              <a:rPr lang="en-US"/>
              <a:pPr/>
              <a:t>34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393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3864A-ADC2-1B43-A5CC-41DA2E2D0DBB}" type="slidenum">
              <a:rPr lang="en-US"/>
              <a:pPr/>
              <a:t>36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004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37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05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23D22-0F96-2447-8062-54A2324D8AD1}" type="slidenum">
              <a:rPr lang="en-US"/>
              <a:pPr/>
              <a:t>7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3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D3ED4E-DB9F-744D-9849-EACE796ACD8F}" type="slidenum">
              <a:rPr lang="en-US"/>
              <a:pPr/>
              <a:t>38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122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E80086-1B83-2040-8086-B47A972B7777}" type="slidenum">
              <a:rPr lang="en-US"/>
              <a:pPr/>
              <a:t>39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174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0D5628-1D87-E04A-B86B-0EF3EEC2AD53}" type="slidenum">
              <a:rPr lang="en-US"/>
              <a:pPr/>
              <a:t>40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344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AE968-BC95-3747-90B0-3E8B9B166255}" type="slidenum">
              <a:rPr lang="en-US"/>
              <a:pPr/>
              <a:t>41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82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76AF8-D263-4B45-97F7-441DF3B68CF6}" type="slidenum">
              <a:rPr lang="en-US"/>
              <a:pPr/>
              <a:t>42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621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138486-EADF-6047-899A-01D4ECB9C2CD}" type="slidenum">
              <a:rPr lang="en-US" sz="1200">
                <a:latin typeface="Calibri" charset="0"/>
              </a:rPr>
              <a:pPr eaLnBrk="1" hangingPunct="1"/>
              <a:t>43</a:t>
            </a:fld>
            <a:endParaRPr lang="en-US" sz="1200">
              <a:latin typeface="Calibri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9175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45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00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84E14E-C2B8-AF4C-A6BB-263B528C3713}" type="slidenum">
              <a:rPr lang="en-US" sz="1200">
                <a:latin typeface="Calibri" charset="0"/>
              </a:rPr>
              <a:pPr eaLnBrk="1" hangingPunct="1"/>
              <a:t>46</a:t>
            </a:fld>
            <a:endParaRPr lang="en-US" sz="1200">
              <a:latin typeface="Calibri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5682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890B0-808E-6E44-A4DD-EB79892851F2}" type="slidenum">
              <a:rPr lang="en-US"/>
              <a:pPr/>
              <a:t>47</a:t>
            </a:fld>
            <a:endParaRPr lang="en-US"/>
          </a:p>
        </p:txBody>
      </p:sp>
      <p:sp>
        <p:nvSpPr>
          <p:cNvPr id="169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597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FF4099-E1E8-B44C-964A-D22AD92D9128}" type="slidenum">
              <a:rPr lang="en-US"/>
              <a:pPr/>
              <a:t>50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60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AF750-AC54-8649-86DE-2549480B55BA}" type="slidenum">
              <a:rPr lang="en-US"/>
              <a:pPr/>
              <a:t>8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302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AA3172-9801-5A43-AD54-7F928A431C2A}" type="slidenum">
              <a:rPr lang="en-US" sz="1200">
                <a:latin typeface="Calibri" charset="0"/>
              </a:rPr>
              <a:pPr eaLnBrk="1" hangingPunct="1"/>
              <a:t>51</a:t>
            </a:fld>
            <a:endParaRPr lang="en-US" sz="1200">
              <a:latin typeface="Calibri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3418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F729A-4249-1742-AADD-33BB3B70F773}" type="slidenum">
              <a:rPr lang="en-US"/>
              <a:pPr/>
              <a:t>53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2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4D5933-64A4-6347-B6F5-7474C2DA1EC7}" type="slidenum">
              <a:rPr lang="en-US"/>
              <a:pPr/>
              <a:t>9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2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B5D5E7-7ECC-C547-B760-70A49FF3CCB1}" type="slidenum">
              <a:rPr lang="en-US"/>
              <a:pPr/>
              <a:t>10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84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11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80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12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21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13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9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621F-EA07-46F1-8C98-0C4AF1BC314F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6FAB-4672-4A33-888B-3EBF00AB900F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0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8180-3972-438B-92B9-D1AFAB18C2C3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3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ACE5-B020-444F-A1D5-CB80E0312740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8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EFEF-7D57-4296-8782-ECA50C70541B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0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7B0C-8500-464F-A852-6500B06314CA}" type="datetime1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2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B6A8-6F15-4F75-8BD0-7F37750339BA}" type="datetime1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8905-3F19-42E4-B1F0-C01445706C24}" type="datetime1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8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FFDA-0F36-430A-B8BB-F0DA51373CAF}" type="datetime1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2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39F2-1FA0-41CC-A3AA-0239936A4F65}" type="datetime1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5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9A3F-5D97-431E-AFE8-23B2E0127B72}" type="datetime1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8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CB0A-2558-4BF2-870C-02848F6B3228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14829-7EC9-41EC-84E5-0E774205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3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9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ech.sri.com/projects/srilm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grams.googlelabs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95904"/>
          </a:xfrm>
        </p:spPr>
        <p:txBody>
          <a:bodyPr/>
          <a:lstStyle/>
          <a:p>
            <a:r>
              <a:rPr lang="en-US" dirty="0" smtClean="0"/>
              <a:t>N-gram Language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36800"/>
            <a:ext cx="9144000" cy="2921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Michael </a:t>
            </a:r>
            <a:r>
              <a:rPr lang="en-US" dirty="0" err="1" smtClean="0"/>
              <a:t>Doroshenko</a:t>
            </a:r>
            <a:r>
              <a:rPr lang="en-US" dirty="0" smtClean="0"/>
              <a:t> &amp; Alexey </a:t>
            </a:r>
            <a:r>
              <a:rPr lang="en-US" dirty="0" err="1" smtClean="0"/>
              <a:t>Karyakin</a:t>
            </a:r>
            <a:endParaRPr lang="en-US" dirty="0" smtClean="0"/>
          </a:p>
          <a:p>
            <a:r>
              <a:rPr lang="en-US" dirty="0"/>
              <a:t>CS 886: Topics in Natural Language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University </a:t>
            </a:r>
            <a:r>
              <a:rPr lang="en-US" dirty="0"/>
              <a:t>of </a:t>
            </a:r>
            <a:r>
              <a:rPr lang="en-US" dirty="0" smtClean="0"/>
              <a:t>Waterloo</a:t>
            </a:r>
          </a:p>
          <a:p>
            <a:r>
              <a:rPr lang="en-US" dirty="0"/>
              <a:t>Spring </a:t>
            </a:r>
            <a:r>
              <a:rPr lang="en-US" dirty="0" smtClean="0"/>
              <a:t>2015</a:t>
            </a:r>
          </a:p>
          <a:p>
            <a:endParaRPr lang="en-US" dirty="0"/>
          </a:p>
          <a:p>
            <a:r>
              <a:rPr lang="en-US" i="1" dirty="0" smtClean="0"/>
              <a:t>Slides based on the Stanford “Natural </a:t>
            </a:r>
            <a:r>
              <a:rPr lang="en-US" i="1" dirty="0"/>
              <a:t>Language </a:t>
            </a:r>
            <a:r>
              <a:rPr lang="en-US" i="1" dirty="0" smtClean="0"/>
              <a:t>Processing” course</a:t>
            </a:r>
            <a:br>
              <a:rPr lang="en-US" i="1" dirty="0" smtClean="0"/>
            </a:br>
            <a:r>
              <a:rPr lang="en-US" i="1" dirty="0" smtClean="0"/>
              <a:t>by </a:t>
            </a:r>
            <a:r>
              <a:rPr lang="en-US" i="1" dirty="0"/>
              <a:t>Dan </a:t>
            </a:r>
            <a:r>
              <a:rPr lang="en-US" i="1" dirty="0" err="1" smtClean="0"/>
              <a:t>Jurafsky</a:t>
            </a:r>
            <a:r>
              <a:rPr lang="en-US" i="1" dirty="0" smtClean="0"/>
              <a:t> and </a:t>
            </a:r>
            <a:r>
              <a:rPr lang="en-US" i="1" dirty="0"/>
              <a:t>Christopher </a:t>
            </a:r>
            <a:r>
              <a:rPr lang="en-US" i="1" dirty="0" smtClean="0"/>
              <a:t>Manning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estimate these probabilities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 charset="0"/>
              </a:rPr>
              <a:t>Could we just count and divide?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 smtClean="0">
              <a:latin typeface="Calibri" charset="0"/>
            </a:endParaRPr>
          </a:p>
          <a:p>
            <a:pPr eaLnBrk="1" hangingPunct="1"/>
            <a:r>
              <a:rPr lang="en-US" sz="3200" dirty="0" smtClean="0">
                <a:latin typeface="Calibri" charset="0"/>
              </a:rPr>
              <a:t>No</a:t>
            </a:r>
            <a:r>
              <a:rPr lang="en-US" sz="3200" dirty="0">
                <a:latin typeface="Calibri" charset="0"/>
              </a:rPr>
              <a:t>! </a:t>
            </a:r>
            <a:r>
              <a:rPr lang="en-US" sz="3200" dirty="0" smtClean="0">
                <a:latin typeface="Calibri" charset="0"/>
              </a:rPr>
              <a:t>Too </a:t>
            </a:r>
            <a:r>
              <a:rPr lang="en-US" sz="3200" dirty="0">
                <a:latin typeface="Calibri" charset="0"/>
              </a:rPr>
              <a:t>many possible sentences!</a:t>
            </a:r>
          </a:p>
          <a:p>
            <a:pPr eaLnBrk="1" hangingPunct="1"/>
            <a:r>
              <a:rPr lang="en-US" sz="3200" dirty="0">
                <a:latin typeface="Calibri" charset="0"/>
              </a:rPr>
              <a:t>We’ll never see enough data for estimating these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315861"/>
              </p:ext>
            </p:extLst>
          </p:nvPr>
        </p:nvGraphicFramePr>
        <p:xfrm>
          <a:off x="1062893" y="2484094"/>
          <a:ext cx="8026400" cy="265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4" imgW="2568960" imgH="840960" progId="Equation.3">
                  <p:embed/>
                </p:oleObj>
              </mc:Choice>
              <mc:Fallback>
                <p:oleObj name="Equation" r:id="rId4" imgW="2568960" imgH="840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893" y="2484094"/>
                        <a:ext cx="8026400" cy="265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8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4800" dirty="0">
                <a:latin typeface="Calibri" charset="0"/>
              </a:rPr>
              <a:t>Simplifying assumption:</a:t>
            </a:r>
          </a:p>
          <a:p>
            <a:pPr marL="609585" lvl="1" indent="0">
              <a:buNone/>
            </a:pPr>
            <a:endParaRPr lang="en-US" sz="4800" dirty="0">
              <a:latin typeface="Calibri" charset="0"/>
            </a:endParaRPr>
          </a:p>
          <a:p>
            <a:pPr marL="609585" lvl="1" indent="0">
              <a:buNone/>
            </a:pPr>
            <a:endParaRPr lang="en-US" sz="4267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r>
              <a:rPr lang="en-US" sz="4800" dirty="0">
                <a:latin typeface="Calibri" charset="0"/>
              </a:rPr>
              <a:t>Or maybe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544169"/>
              </p:ext>
            </p:extLst>
          </p:nvPr>
        </p:nvGraphicFramePr>
        <p:xfrm>
          <a:off x="776432" y="3045342"/>
          <a:ext cx="103124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Equation" r:id="rId4" imgW="3187440" imgH="203040" progId="Equation.3">
                  <p:embed/>
                </p:oleObj>
              </mc:Choice>
              <mc:Fallback>
                <p:oleObj name="Equation" r:id="rId4" imgW="3187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432" y="3045342"/>
                        <a:ext cx="10312400" cy="668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362443"/>
              </p:ext>
            </p:extLst>
          </p:nvPr>
        </p:nvGraphicFramePr>
        <p:xfrm>
          <a:off x="266700" y="4933397"/>
          <a:ext cx="119253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Equation" r:id="rId6" imgW="3898800" imgH="203040" progId="Equation.3">
                  <p:embed/>
                </p:oleObj>
              </mc:Choice>
              <mc:Fallback>
                <p:oleObj name="Equation" r:id="rId6" imgW="3898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4933397"/>
                        <a:ext cx="11925300" cy="633412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225px-AAMarkov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1" y="177801"/>
            <a:ext cx="1966767" cy="25611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18921" y="2694113"/>
            <a:ext cx="182652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latin typeface="Calibri"/>
                <a:cs typeface="Calibri"/>
              </a:rPr>
              <a:t>Andrei Markov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5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4800" dirty="0"/>
          </a:p>
          <a:p>
            <a:endParaRPr lang="en-US" sz="4267" dirty="0"/>
          </a:p>
          <a:p>
            <a:r>
              <a:rPr lang="en-US" sz="4267" dirty="0"/>
              <a:t>In other words, we approximate each component in the product</a:t>
            </a:r>
            <a:endParaRPr lang="en-US" sz="4267" dirty="0">
              <a:latin typeface="Calibri" charset="0"/>
            </a:endParaRPr>
          </a:p>
          <a:p>
            <a:pPr eaLnBrk="1" hangingPunct="1"/>
            <a:endParaRPr lang="en-US" sz="4800" dirty="0">
              <a:latin typeface="Calibri" charset="0"/>
            </a:endParaRPr>
          </a:p>
          <a:p>
            <a:pPr lvl="1" eaLnBrk="1" hangingPunct="1"/>
            <a:endParaRPr lang="en-US" sz="48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314376"/>
              </p:ext>
            </p:extLst>
          </p:nvPr>
        </p:nvGraphicFramePr>
        <p:xfrm>
          <a:off x="1139825" y="1914525"/>
          <a:ext cx="942657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" name="Equation" r:id="rId4" imgW="2311200" imgH="342720" progId="Equation.3">
                  <p:embed/>
                </p:oleObj>
              </mc:Choice>
              <mc:Fallback>
                <p:oleObj name="Equation" r:id="rId4" imgW="23112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1914525"/>
                        <a:ext cx="9426575" cy="1428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405560"/>
              </p:ext>
            </p:extLst>
          </p:nvPr>
        </p:nvGraphicFramePr>
        <p:xfrm>
          <a:off x="771525" y="4894263"/>
          <a:ext cx="1136808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" name="Equation" r:id="rId6" imgW="2400120" imgH="228600" progId="Equation.3">
                  <p:embed/>
                </p:oleObj>
              </mc:Choice>
              <mc:Fallback>
                <p:oleObj name="Equation" r:id="rId6" imgW="2400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4894263"/>
                        <a:ext cx="11368088" cy="1162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57189" indent="-457189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</a:pPr>
            <a:endParaRPr lang="en-US" sz="3200">
              <a:solidFill>
                <a:srgbClr val="5400A8"/>
              </a:solidFill>
              <a:latin typeface="Tahoma" charset="0"/>
            </a:endParaRPr>
          </a:p>
          <a:p>
            <a:pPr marL="457189" indent="-457189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</a:pPr>
            <a:endParaRPr lang="en-US" sz="3200">
              <a:solidFill>
                <a:srgbClr val="5400A8"/>
              </a:solidFill>
              <a:latin typeface="Tahoma" charset="0"/>
            </a:endParaRPr>
          </a:p>
          <a:p>
            <a:pPr marL="457189" indent="-457189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</a:pPr>
            <a:endParaRPr lang="en-US" sz="3200">
              <a:solidFill>
                <a:srgbClr val="5400A8"/>
              </a:solidFill>
              <a:latin typeface="Tahoma" charset="0"/>
            </a:endParaRPr>
          </a:p>
          <a:p>
            <a:pPr marL="457189" indent="-457189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</a:pPr>
            <a:endParaRPr lang="en-US" sz="320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>
          <a:xfrm>
            <a:off x="1320800" y="401006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/>
              <a:t>Simplest case: Unigram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723560"/>
            <a:ext cx="10769600" cy="263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/>
                <a:cs typeface="Courier"/>
              </a:rPr>
              <a:t>fifth, an, of, futures, the, an, incorporated, a, a, the, inflation, most, dollars, quarter, in, is, mass</a:t>
            </a:r>
          </a:p>
          <a:p>
            <a:endParaRPr lang="en-US" sz="2667" dirty="0">
              <a:latin typeface="Courier"/>
              <a:cs typeface="Courier"/>
            </a:endParaRPr>
          </a:p>
          <a:p>
            <a:r>
              <a:rPr lang="en-US" sz="2667" dirty="0">
                <a:latin typeface="Courier"/>
                <a:cs typeface="Courier"/>
              </a:rPr>
              <a:t>thrift, did, eighty, said, hard, 'm, </a:t>
            </a:r>
            <a:r>
              <a:rPr lang="en-US" sz="2667" dirty="0" err="1">
                <a:latin typeface="Courier"/>
                <a:cs typeface="Courier"/>
              </a:rPr>
              <a:t>july</a:t>
            </a:r>
            <a:r>
              <a:rPr lang="en-US" sz="2667" dirty="0">
                <a:latin typeface="Courier"/>
                <a:cs typeface="Courier"/>
              </a:rPr>
              <a:t>, bullish</a:t>
            </a:r>
          </a:p>
          <a:p>
            <a:endParaRPr lang="en-US" sz="3200" dirty="0">
              <a:latin typeface="Courier"/>
              <a:cs typeface="Courier"/>
            </a:endParaRPr>
          </a:p>
          <a:p>
            <a:r>
              <a:rPr lang="en-US" sz="2667" dirty="0">
                <a:latin typeface="Courier"/>
                <a:cs typeface="Courier"/>
              </a:rPr>
              <a:t>that, or, limited, 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1" y="2997120"/>
            <a:ext cx="903773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Calibri"/>
                <a:cs typeface="Calibri"/>
              </a:rPr>
              <a:t>Some automatically generated sentences from a unigram model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223792"/>
              </p:ext>
            </p:extLst>
          </p:nvPr>
        </p:nvGraphicFramePr>
        <p:xfrm>
          <a:off x="2308225" y="1508125"/>
          <a:ext cx="62547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Equation" r:id="rId5" imgW="1587240" imgH="342720" progId="Equation.3">
                  <p:embed/>
                </p:oleObj>
              </mc:Choice>
              <mc:Fallback>
                <p:oleObj name="Equation" r:id="rId5" imgW="15872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1508125"/>
                        <a:ext cx="6254750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4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10134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Which is assigned higher probability by a unigram language model for English</a:t>
            </a:r>
            <a:r>
              <a:rPr lang="en-US" sz="3600" dirty="0" smtClean="0">
                <a:solidFill>
                  <a:srgbClr val="000000"/>
                </a:solidFill>
              </a:rPr>
              <a:t>?</a:t>
            </a:r>
          </a:p>
          <a:p>
            <a:endParaRPr lang="en-US" sz="3600" dirty="0" smtClean="0">
              <a:solidFill>
                <a:srgbClr val="0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P(I like ice </a:t>
            </a:r>
            <a:r>
              <a:rPr lang="en-US" sz="3600" dirty="0" smtClean="0"/>
              <a:t>cream)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P(the </a:t>
            </a:r>
            <a:r>
              <a:rPr lang="en-US" sz="3600" dirty="0" err="1"/>
              <a:t>the</a:t>
            </a:r>
            <a:r>
              <a:rPr lang="en-US" sz="3600" dirty="0"/>
              <a:t> </a:t>
            </a:r>
            <a:r>
              <a:rPr lang="en-US" sz="3600" dirty="0" err="1"/>
              <a:t>the</a:t>
            </a:r>
            <a:r>
              <a:rPr lang="en-US" sz="3600" dirty="0"/>
              <a:t> </a:t>
            </a:r>
            <a:r>
              <a:rPr lang="en-US" sz="3600" dirty="0" smtClean="0"/>
              <a:t>the)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P(Go </a:t>
            </a:r>
            <a:r>
              <a:rPr lang="en-US" sz="3600" dirty="0"/>
              <a:t>to class </a:t>
            </a:r>
            <a:r>
              <a:rPr lang="en-US" sz="3600" dirty="0" smtClean="0"/>
              <a:t>daily)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P(class </a:t>
            </a:r>
            <a:r>
              <a:rPr lang="en-US" sz="3600" dirty="0"/>
              <a:t>daily go to)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1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1016000" y="1676400"/>
            <a:ext cx="1036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57189" indent="-457189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</a:pPr>
            <a:r>
              <a:rPr lang="en-US" sz="3200" dirty="0">
                <a:latin typeface="Calibri"/>
                <a:cs typeface="Calibri"/>
              </a:rPr>
              <a:t>Condition on the previous word:</a:t>
            </a:r>
          </a:p>
          <a:p>
            <a:pPr marL="457189" indent="-457189">
              <a:spcBef>
                <a:spcPct val="20000"/>
              </a:spcBef>
              <a:buClr>
                <a:schemeClr val="tx2"/>
              </a:buClr>
            </a:pPr>
            <a:endParaRPr lang="en-US" sz="3200" dirty="0">
              <a:latin typeface="Tahoma" charset="0"/>
            </a:endParaRPr>
          </a:p>
          <a:p>
            <a:pPr marL="457189" indent="-457189">
              <a:spcBef>
                <a:spcPct val="20000"/>
              </a:spcBef>
              <a:buClr>
                <a:schemeClr val="tx2"/>
              </a:buClr>
            </a:pPr>
            <a:endParaRPr lang="en-US" sz="3200" dirty="0">
              <a:latin typeface="Tahoma" charset="0"/>
            </a:endParaRPr>
          </a:p>
          <a:p>
            <a:pPr marL="1066773" lvl="1" indent="-457189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</a:pPr>
            <a:endParaRPr lang="en-US" sz="3200" dirty="0">
              <a:solidFill>
                <a:srgbClr val="5400A8"/>
              </a:solidFill>
              <a:latin typeface="Tahoma" charset="0"/>
            </a:endParaRPr>
          </a:p>
          <a:p>
            <a:pPr marL="457189" indent="-457189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</a:pPr>
            <a:endParaRPr lang="en-US" sz="3200" dirty="0">
              <a:solidFill>
                <a:srgbClr val="5400A8"/>
              </a:solidFill>
              <a:latin typeface="Tahoma" charset="0"/>
            </a:endParaRPr>
          </a:p>
          <a:p>
            <a:pPr marL="457189" indent="-457189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</a:pPr>
            <a:endParaRPr lang="en-US" sz="3200" dirty="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Bigram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3704035"/>
            <a:ext cx="1148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texaco</a:t>
            </a:r>
            <a:r>
              <a:rPr lang="en-US" sz="2400" dirty="0">
                <a:latin typeface="Courier"/>
                <a:cs typeface="Courier"/>
              </a:rPr>
              <a:t>, rose, one, in, this, issue, is, pursuing, growth, in, a, boiler, house, said, </a:t>
            </a:r>
            <a:r>
              <a:rPr lang="en-US" sz="2400" dirty="0" err="1">
                <a:latin typeface="Courier"/>
                <a:cs typeface="Courier"/>
              </a:rPr>
              <a:t>mr.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err="1">
                <a:latin typeface="Courier"/>
                <a:cs typeface="Courier"/>
              </a:rPr>
              <a:t>gurria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err="1">
                <a:latin typeface="Courier"/>
                <a:cs typeface="Courier"/>
              </a:rPr>
              <a:t>mexico</a:t>
            </a:r>
            <a:r>
              <a:rPr lang="en-US" sz="2400" dirty="0">
                <a:latin typeface="Courier"/>
                <a:cs typeface="Courier"/>
              </a:rPr>
              <a:t>, 's, motion, control, proposal, without, permission, from, five, hundred, fifty, five, yen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outside, new, car, parking, lot, of, the, agreement, reached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this, would, be, a, record, </a:t>
            </a:r>
            <a:r>
              <a:rPr lang="en-US" sz="2400" dirty="0" err="1">
                <a:latin typeface="Courier"/>
                <a:cs typeface="Courier"/>
              </a:rPr>
              <a:t>november</a:t>
            </a:r>
            <a:endParaRPr lang="en-US" sz="2400" dirty="0">
              <a:latin typeface="Courier"/>
              <a:cs typeface="Courier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06828"/>
              </p:ext>
            </p:extLst>
          </p:nvPr>
        </p:nvGraphicFramePr>
        <p:xfrm>
          <a:off x="1082675" y="2362200"/>
          <a:ext cx="88582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" name="Equation" r:id="rId5" imgW="1981080" imgH="228600" progId="Equation.3">
                  <p:embed/>
                </p:oleObj>
              </mc:Choice>
              <mc:Fallback>
                <p:oleObj name="Equation" r:id="rId5" imgW="1981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2362200"/>
                        <a:ext cx="8858250" cy="1101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N-gram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6400" y="1803400"/>
            <a:ext cx="11379200" cy="4876800"/>
          </a:xfrm>
        </p:spPr>
        <p:txBody>
          <a:bodyPr/>
          <a:lstStyle/>
          <a:p>
            <a:r>
              <a:rPr lang="en-US" sz="3733" dirty="0"/>
              <a:t>We can extend to trigrams, 4-grams, 5-grams</a:t>
            </a:r>
          </a:p>
          <a:p>
            <a:r>
              <a:rPr lang="en-US" sz="3733" dirty="0"/>
              <a:t>In general this is an insufficient model of language</a:t>
            </a:r>
          </a:p>
          <a:p>
            <a:pPr lvl="1"/>
            <a:r>
              <a:rPr lang="en-US" sz="3200" dirty="0"/>
              <a:t>because language has </a:t>
            </a:r>
            <a:r>
              <a:rPr lang="en-US" sz="3200" b="1" dirty="0">
                <a:solidFill>
                  <a:srgbClr val="008000"/>
                </a:solidFill>
              </a:rPr>
              <a:t>long-distance dependencies</a:t>
            </a:r>
            <a:r>
              <a:rPr lang="en-US" sz="3200" dirty="0"/>
              <a:t>:</a:t>
            </a:r>
          </a:p>
          <a:p>
            <a:pPr marL="609585" lvl="1" indent="0">
              <a:buNone/>
            </a:pPr>
            <a:endParaRPr lang="en-US" sz="1067" dirty="0"/>
          </a:p>
          <a:p>
            <a:pPr marL="609585" lvl="1" indent="0">
              <a:buNone/>
            </a:pPr>
            <a:r>
              <a:rPr lang="en-US" sz="3200" dirty="0"/>
              <a:t>“The computer which I had just put into the machine room on the fifth floor crashed.”</a:t>
            </a:r>
          </a:p>
          <a:p>
            <a:pPr lvl="1"/>
            <a:endParaRPr lang="en-US" sz="1067" dirty="0"/>
          </a:p>
          <a:p>
            <a:r>
              <a:rPr lang="en-US" sz="3733" dirty="0"/>
              <a:t>But we can often get away with N-gram models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7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A50021"/>
                </a:solidFill>
                <a:latin typeface="Calibri" charset="0"/>
              </a:rPr>
              <a:t>Estimating N-gram </a:t>
            </a:r>
            <a:r>
              <a:rPr lang="en-US" dirty="0" smtClean="0">
                <a:solidFill>
                  <a:srgbClr val="A50021"/>
                </a:solidFill>
                <a:latin typeface="Calibri" charset="0"/>
              </a:rPr>
              <a:t>Probabilities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Estimating bigram probabilities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The Maximum Likelihood </a:t>
            </a:r>
            <a:r>
              <a:rPr lang="en-US" b="1" dirty="0" smtClean="0">
                <a:latin typeface="Calibri" charset="0"/>
              </a:rPr>
              <a:t>Estimate (MLE)</a:t>
            </a:r>
            <a:endParaRPr lang="en-US" b="1" dirty="0">
              <a:latin typeface="Calibri" charset="0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/>
          </p:nvPr>
        </p:nvGraphicFramePr>
        <p:xfrm>
          <a:off x="2336800" y="2648444"/>
          <a:ext cx="7213600" cy="1671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" name="Equation" r:id="rId4" imgW="1737000" imgH="393120" progId="Equation.3">
                  <p:embed/>
                </p:oleObj>
              </mc:Choice>
              <mc:Fallback>
                <p:oleObj name="Equation" r:id="rId4" imgW="1737000" imgH="393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2648444"/>
                        <a:ext cx="7213600" cy="16716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104533"/>
              </p:ext>
            </p:extLst>
          </p:nvPr>
        </p:nvGraphicFramePr>
        <p:xfrm>
          <a:off x="2885056" y="4412703"/>
          <a:ext cx="6117088" cy="1671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5" name="Equation" r:id="rId6" imgW="1471680" imgH="393120" progId="Equation.3">
                  <p:embed/>
                </p:oleObj>
              </mc:Choice>
              <mc:Fallback>
                <p:oleObj name="Equation" r:id="rId6" imgW="1471680" imgH="393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5056" y="4412703"/>
                        <a:ext cx="6117088" cy="16716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5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74637"/>
            <a:ext cx="9855200" cy="919163"/>
          </a:xfrm>
        </p:spPr>
        <p:txBody>
          <a:bodyPr/>
          <a:lstStyle/>
          <a:p>
            <a:pPr eaLnBrk="1" hangingPunct="1"/>
            <a:r>
              <a:rPr lang="en-US" dirty="0"/>
              <a:t>An example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181600" y="1803400"/>
            <a:ext cx="7213600" cy="203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3200" dirty="0">
                <a:latin typeface="Calibri" charset="0"/>
              </a:rPr>
              <a:t>&lt;s&gt; I am Sam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3200" dirty="0">
                <a:latin typeface="Calibri" charset="0"/>
              </a:rPr>
              <a:t>&lt;s&gt; Sam I 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3200" dirty="0">
                <a:latin typeface="Calibri" charset="0"/>
              </a:rPr>
              <a:t>&lt;s&gt; I do not like green eggs and ham &lt;/s&gt;</a:t>
            </a:r>
          </a:p>
          <a:p>
            <a:pPr marL="0" indent="0">
              <a:buNone/>
            </a:pPr>
            <a:endParaRPr lang="en-US" sz="2667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67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67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67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67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67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67" dirty="0">
              <a:latin typeface="Calibri" charset="0"/>
            </a:endParaRPr>
          </a:p>
        </p:txBody>
      </p:sp>
      <p:pic>
        <p:nvPicPr>
          <p:cNvPr id="6" name="Picture 7" descr="sam.tif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394376"/>
            <a:ext cx="11684000" cy="126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4"/>
          <p:cNvGraphicFramePr>
            <a:graphicFrameLocks noChangeAspect="1"/>
          </p:cNvGraphicFramePr>
          <p:nvPr>
            <p:extLst/>
          </p:nvPr>
        </p:nvGraphicFramePr>
        <p:xfrm>
          <a:off x="203200" y="2071593"/>
          <a:ext cx="4572000" cy="1249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Equation" r:id="rId5" imgW="1471680" imgH="393120" progId="Equation.3">
                  <p:embed/>
                </p:oleObj>
              </mc:Choice>
              <mc:Fallback>
                <p:oleObj name="Equation" r:id="rId5" imgW="1471680" imgH="393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2071593"/>
                        <a:ext cx="4572000" cy="12494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4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50021"/>
                </a:solidFill>
                <a:latin typeface="Calibri" charset="0"/>
              </a:rPr>
              <a:t>Introduction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If we estimate a bigram language model from the following corpus, </a:t>
            </a:r>
            <a:r>
              <a:rPr lang="en-US" dirty="0" smtClean="0"/>
              <a:t>	</a:t>
            </a:r>
            <a:r>
              <a:rPr lang="en-US" b="1" dirty="0" smtClean="0"/>
              <a:t>what </a:t>
            </a:r>
            <a:r>
              <a:rPr lang="en-US" b="1" dirty="0"/>
              <a:t>is P(</a:t>
            </a:r>
            <a:r>
              <a:rPr lang="en-US" b="1" dirty="0" err="1"/>
              <a:t>not|do</a:t>
            </a:r>
            <a:r>
              <a:rPr lang="en-US" b="1" dirty="0"/>
              <a:t>)?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s&gt; I am Sam &lt;/s&gt;</a:t>
            </a:r>
          </a:p>
          <a:p>
            <a:pPr marL="0" indent="0">
              <a:buNone/>
            </a:pPr>
            <a:r>
              <a:rPr lang="en-US" dirty="0"/>
              <a:t>&lt;s&gt; Sam I am &lt;/s&gt;</a:t>
            </a:r>
          </a:p>
          <a:p>
            <a:pPr marL="0" indent="0">
              <a:buNone/>
            </a:pPr>
            <a:r>
              <a:rPr lang="en-US" dirty="0"/>
              <a:t>&lt;s&gt; I do not like green eggs and ham &lt;/s&gt;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3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82600"/>
            <a:ext cx="113792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More </a:t>
            </a:r>
            <a:r>
              <a:rPr lang="en-US" dirty="0" smtClean="0"/>
              <a:t>examples: Berkeley </a:t>
            </a:r>
            <a:r>
              <a:rPr lang="en-US" dirty="0"/>
              <a:t>Restaurant Project </a:t>
            </a:r>
            <a:r>
              <a:rPr lang="en-US" dirty="0" smtClean="0"/>
              <a:t>sentences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2235200"/>
            <a:ext cx="11582400" cy="4445000"/>
          </a:xfrm>
        </p:spPr>
        <p:txBody>
          <a:bodyPr/>
          <a:lstStyle/>
          <a:p>
            <a:pPr eaLnBrk="1" hangingPunct="1"/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can you tell me about any good </a:t>
            </a:r>
            <a:r>
              <a:rPr lang="en-US" sz="3333" dirty="0" err="1">
                <a:solidFill>
                  <a:srgbClr val="330099"/>
                </a:solidFill>
                <a:latin typeface="Calibri" charset="0"/>
              </a:rPr>
              <a:t>cantonese</a:t>
            </a:r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 restaurants close by</a:t>
            </a:r>
          </a:p>
          <a:p>
            <a:pPr eaLnBrk="1" hangingPunct="1"/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mid priced </a:t>
            </a:r>
            <a:r>
              <a:rPr lang="en-US" sz="3333" dirty="0" err="1">
                <a:solidFill>
                  <a:srgbClr val="330099"/>
                </a:solidFill>
                <a:latin typeface="Calibri" charset="0"/>
              </a:rPr>
              <a:t>thai</a:t>
            </a:r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 food is what </a:t>
            </a:r>
            <a:r>
              <a:rPr lang="en-US" sz="3333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 looking for</a:t>
            </a:r>
          </a:p>
          <a:p>
            <a:pPr eaLnBrk="1" hangingPunct="1"/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tell me about chez </a:t>
            </a:r>
            <a:r>
              <a:rPr lang="en-US" sz="3333" dirty="0" err="1">
                <a:solidFill>
                  <a:srgbClr val="330099"/>
                </a:solidFill>
                <a:latin typeface="Calibri" charset="0"/>
              </a:rPr>
              <a:t>panisse</a:t>
            </a:r>
            <a:endParaRPr lang="en-US" sz="3333" dirty="0">
              <a:solidFill>
                <a:srgbClr val="330099"/>
              </a:solidFill>
              <a:latin typeface="Calibri" charset="0"/>
            </a:endParaRPr>
          </a:p>
          <a:p>
            <a:pPr eaLnBrk="1" hangingPunct="1"/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can you give me a listing of the kinds of food that are available</a:t>
            </a:r>
          </a:p>
          <a:p>
            <a:pPr eaLnBrk="1" hangingPunct="1"/>
            <a:r>
              <a:rPr lang="en-US" sz="3333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 looking for a good place to eat breakfast</a:t>
            </a:r>
          </a:p>
          <a:p>
            <a:pPr eaLnBrk="1" hangingPunct="1"/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when is </a:t>
            </a:r>
            <a:r>
              <a:rPr lang="en-US" sz="3333" dirty="0" err="1">
                <a:solidFill>
                  <a:srgbClr val="330099"/>
                </a:solidFill>
                <a:latin typeface="Calibri" charset="0"/>
              </a:rPr>
              <a:t>caffe</a:t>
            </a:r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 </a:t>
            </a:r>
            <a:r>
              <a:rPr lang="en-US" sz="3333" dirty="0" err="1">
                <a:solidFill>
                  <a:srgbClr val="330099"/>
                </a:solidFill>
                <a:latin typeface="Calibri" charset="0"/>
              </a:rPr>
              <a:t>venezia</a:t>
            </a:r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 open during the day</a:t>
            </a:r>
            <a:endParaRPr lang="en-US" sz="3333" dirty="0">
              <a:solidFill>
                <a:srgbClr val="330099"/>
              </a:solidFill>
              <a:latin typeface="Verdan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/>
              <a:t>Raw bigram </a:t>
            </a:r>
            <a:r>
              <a:rPr lang="en-US" dirty="0" smtClean="0"/>
              <a:t>counts (absolute measure)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1701800"/>
            <a:ext cx="11379200" cy="4445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Out of 9222 sentences</a:t>
            </a:r>
          </a:p>
        </p:txBody>
      </p:sp>
      <p:pic>
        <p:nvPicPr>
          <p:cNvPr id="5" name="Picture 4" descr="berp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600" y="2341034"/>
            <a:ext cx="12090400" cy="433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Raw bigram </a:t>
            </a:r>
            <a:r>
              <a:rPr lang="en-US" dirty="0" smtClean="0"/>
              <a:t>probabilities (relative measure)</a:t>
            </a:r>
            <a:endParaRPr 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667" dirty="0">
                <a:latin typeface="Calibri" charset="0"/>
              </a:rPr>
              <a:t>Normalize by unigrams:</a:t>
            </a:r>
          </a:p>
          <a:p>
            <a:pPr eaLnBrk="1" hangingPunct="1"/>
            <a:endParaRPr lang="en-US" sz="2667" dirty="0">
              <a:latin typeface="Calibri" charset="0"/>
            </a:endParaRPr>
          </a:p>
          <a:p>
            <a:pPr eaLnBrk="1" hangingPunct="1">
              <a:lnSpc>
                <a:spcPct val="180000"/>
              </a:lnSpc>
            </a:pPr>
            <a:r>
              <a:rPr lang="en-US" sz="2667" dirty="0">
                <a:latin typeface="Calibri" charset="0"/>
              </a:rPr>
              <a:t>Result:</a:t>
            </a:r>
          </a:p>
        </p:txBody>
      </p:sp>
      <p:pic>
        <p:nvPicPr>
          <p:cNvPr id="6" name="Picture 4" descr="berp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5200" y="3513822"/>
            <a:ext cx="9347200" cy="331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berp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0000" y="2311400"/>
            <a:ext cx="8957733" cy="82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Bigram estimates of sentence probabilities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803400"/>
            <a:ext cx="11379200" cy="4445000"/>
          </a:xfrm>
        </p:spPr>
        <p:txBody>
          <a:bodyPr/>
          <a:lstStyle/>
          <a:p>
            <a:pPr eaLnBrk="1" hangingPunct="1">
              <a:buNone/>
            </a:pPr>
            <a:r>
              <a:rPr lang="en-US" sz="3733" dirty="0">
                <a:latin typeface="Calibri" charset="0"/>
              </a:rPr>
              <a:t>P(&lt;s&gt; I want </a:t>
            </a:r>
            <a:r>
              <a:rPr lang="en-US" sz="3733" dirty="0" err="1">
                <a:latin typeface="Calibri" charset="0"/>
              </a:rPr>
              <a:t>english</a:t>
            </a:r>
            <a:r>
              <a:rPr lang="en-US" sz="3733" dirty="0">
                <a:latin typeface="Calibri" charset="0"/>
              </a:rPr>
              <a:t> food &lt;/s&gt;) =</a:t>
            </a:r>
          </a:p>
          <a:p>
            <a:pPr eaLnBrk="1" hangingPunct="1">
              <a:buFont typeface="Wingdings" charset="2"/>
              <a:buNone/>
            </a:pPr>
            <a:r>
              <a:rPr lang="en-US" sz="3733" dirty="0">
                <a:latin typeface="Calibri" charset="0"/>
              </a:rPr>
              <a:t>	P(I|&lt;s&gt;)   </a:t>
            </a:r>
          </a:p>
          <a:p>
            <a:pPr eaLnBrk="1" hangingPunct="1">
              <a:buFont typeface="Wingdings" charset="2"/>
              <a:buNone/>
            </a:pPr>
            <a:r>
              <a:rPr lang="en-US" sz="3733" dirty="0">
                <a:latin typeface="Calibri" charset="0"/>
              </a:rPr>
              <a:t> 	×  P(</a:t>
            </a:r>
            <a:r>
              <a:rPr lang="en-US" sz="3733" dirty="0" err="1">
                <a:latin typeface="Calibri" charset="0"/>
              </a:rPr>
              <a:t>want|I</a:t>
            </a:r>
            <a:r>
              <a:rPr lang="en-US" sz="3733" dirty="0">
                <a:latin typeface="Calibri" charset="0"/>
              </a:rPr>
              <a:t>)  </a:t>
            </a:r>
          </a:p>
          <a:p>
            <a:pPr>
              <a:buNone/>
            </a:pPr>
            <a:r>
              <a:rPr lang="en-US" sz="3733" dirty="0">
                <a:latin typeface="Calibri" charset="0"/>
              </a:rPr>
              <a:t>	×  P(</a:t>
            </a:r>
            <a:r>
              <a:rPr lang="en-US" sz="3733" dirty="0" err="1">
                <a:latin typeface="Calibri" charset="0"/>
              </a:rPr>
              <a:t>english|want</a:t>
            </a:r>
            <a:r>
              <a:rPr lang="en-US" sz="3733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sz="3733" dirty="0">
                <a:latin typeface="Calibri" charset="0"/>
              </a:rPr>
              <a:t>	×  P(</a:t>
            </a:r>
            <a:r>
              <a:rPr lang="en-US" sz="3733" dirty="0" err="1">
                <a:latin typeface="Calibri" charset="0"/>
              </a:rPr>
              <a:t>food|english</a:t>
            </a:r>
            <a:r>
              <a:rPr lang="en-US" sz="3733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sz="3733" dirty="0">
                <a:latin typeface="Calibri" charset="0"/>
              </a:rPr>
              <a:t>	×  P(&lt;/s&gt;|food)</a:t>
            </a:r>
          </a:p>
          <a:p>
            <a:pPr eaLnBrk="1" hangingPunct="1">
              <a:buFont typeface="Wingdings" charset="2"/>
              <a:buNone/>
            </a:pPr>
            <a:r>
              <a:rPr lang="en-US" sz="3733" dirty="0">
                <a:latin typeface="Calibri" charset="0"/>
              </a:rPr>
              <a:t>       =  .000031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kinds of knowledge?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825625"/>
            <a:ext cx="5492262" cy="435133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3733" dirty="0">
                <a:latin typeface="Calibri" charset="0"/>
              </a:rPr>
              <a:t>P(</a:t>
            </a:r>
            <a:r>
              <a:rPr lang="en-US" sz="3733" dirty="0" err="1">
                <a:latin typeface="Calibri" charset="0"/>
              </a:rPr>
              <a:t>english|want</a:t>
            </a:r>
            <a:r>
              <a:rPr lang="en-US" sz="3733" dirty="0">
                <a:latin typeface="Calibri" charset="0"/>
              </a:rPr>
              <a:t>)  = .0011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P(</a:t>
            </a:r>
            <a:r>
              <a:rPr lang="en-US" sz="3733" dirty="0" err="1">
                <a:latin typeface="Calibri" charset="0"/>
              </a:rPr>
              <a:t>chinese|want</a:t>
            </a:r>
            <a:r>
              <a:rPr lang="en-US" sz="3733" dirty="0">
                <a:latin typeface="Calibri" charset="0"/>
              </a:rPr>
              <a:t>) =  .0065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P(</a:t>
            </a:r>
            <a:r>
              <a:rPr lang="en-US" sz="3733" dirty="0" err="1">
                <a:latin typeface="Calibri" charset="0"/>
              </a:rPr>
              <a:t>to|want</a:t>
            </a:r>
            <a:r>
              <a:rPr lang="en-US" sz="3733" dirty="0">
                <a:latin typeface="Calibri" charset="0"/>
              </a:rPr>
              <a:t>) = .66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P(eat | to) = .28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P(food | to) = 0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P(want | spend) = 0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P (</a:t>
            </a:r>
            <a:r>
              <a:rPr lang="en-US" sz="3733" dirty="0" err="1">
                <a:latin typeface="Calibri" charset="0"/>
              </a:rPr>
              <a:t>i</a:t>
            </a:r>
            <a:r>
              <a:rPr lang="en-US" sz="3733" dirty="0">
                <a:latin typeface="Calibri" charset="0"/>
              </a:rPr>
              <a:t> | &lt;s&gt;) = .25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0462" y="1865208"/>
            <a:ext cx="1383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world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8554" y="3177912"/>
            <a:ext cx="20865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grammar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4647" y="4588781"/>
            <a:ext cx="7066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grammar (structural zero)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4647" y="4060318"/>
            <a:ext cx="7066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grammar (contingent zero)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1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Practical Issues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825626"/>
            <a:ext cx="10515600" cy="287535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267" dirty="0" smtClean="0">
                <a:latin typeface="Calibri" charset="0"/>
              </a:rPr>
              <a:t>We </a:t>
            </a:r>
            <a:r>
              <a:rPr lang="en-US" sz="4267" dirty="0">
                <a:latin typeface="Calibri" charset="0"/>
              </a:rPr>
              <a:t>do everything in log space</a:t>
            </a:r>
          </a:p>
          <a:p>
            <a:pPr lvl="1" eaLnBrk="1" hangingPunct="1"/>
            <a:r>
              <a:rPr lang="en-US" sz="4267" dirty="0">
                <a:latin typeface="Calibri" charset="0"/>
              </a:rPr>
              <a:t>Avoid </a:t>
            </a:r>
            <a:r>
              <a:rPr lang="en-US" sz="4267" dirty="0" smtClean="0">
                <a:latin typeface="Calibri" charset="0"/>
              </a:rPr>
              <a:t>underflow: multiplying extremely small numbers</a:t>
            </a:r>
            <a:endParaRPr lang="en-US" sz="4267" dirty="0">
              <a:latin typeface="Calibri" charset="0"/>
            </a:endParaRPr>
          </a:p>
          <a:p>
            <a:pPr lvl="1" eaLnBrk="1" hangingPunct="1"/>
            <a:r>
              <a:rPr lang="en-US" sz="4267" dirty="0" smtClean="0">
                <a:latin typeface="Calibri" charset="0"/>
              </a:rPr>
              <a:t>Adding </a:t>
            </a:r>
            <a:r>
              <a:rPr lang="en-US" sz="4267" dirty="0">
                <a:latin typeface="Calibri" charset="0"/>
              </a:rPr>
              <a:t>is faster than </a:t>
            </a:r>
            <a:r>
              <a:rPr lang="en-US" sz="4267" dirty="0" smtClean="0">
                <a:latin typeface="Calibri" charset="0"/>
              </a:rPr>
              <a:t>multiplying</a:t>
            </a:r>
            <a:endParaRPr lang="en-US" sz="4267" dirty="0">
              <a:latin typeface="Calibri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557008"/>
              </p:ext>
            </p:extLst>
          </p:nvPr>
        </p:nvGraphicFramePr>
        <p:xfrm>
          <a:off x="838200" y="4700980"/>
          <a:ext cx="10515600" cy="826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0" name="Equation" r:id="rId4" imgW="3098520" imgH="228600" progId="Equation.3">
                  <p:embed/>
                </p:oleObj>
              </mc:Choice>
              <mc:Fallback>
                <p:oleObj name="Equation" r:id="rId4" imgW="3098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700980"/>
                        <a:ext cx="10515600" cy="8263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2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A50021"/>
                </a:solidFill>
                <a:latin typeface="Calibri" charset="0"/>
              </a:rPr>
              <a:t/>
            </a:r>
            <a:br>
              <a:rPr lang="en-US" dirty="0">
                <a:solidFill>
                  <a:srgbClr val="A50021"/>
                </a:solidFill>
                <a:latin typeface="Calibri" charset="0"/>
              </a:rPr>
            </a:br>
            <a:r>
              <a:rPr lang="en-US" dirty="0">
                <a:solidFill>
                  <a:srgbClr val="A50021"/>
                </a:solidFill>
                <a:latin typeface="Calibri" charset="0"/>
              </a:rPr>
              <a:t>Evaluation and </a:t>
            </a:r>
            <a:r>
              <a:rPr lang="en-US" dirty="0" smtClean="0">
                <a:solidFill>
                  <a:srgbClr val="A50021"/>
                </a:solidFill>
                <a:latin typeface="Calibri" charset="0"/>
              </a:rPr>
              <a:t>Perplexity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Evaluation: How good is our model?</a:t>
            </a:r>
            <a:endParaRPr lang="en-US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Does our language model prefer good sentences to bad ones?</a:t>
            </a:r>
          </a:p>
          <a:p>
            <a:pPr lvl="1"/>
            <a:r>
              <a:rPr lang="en-US" dirty="0" smtClean="0"/>
              <a:t>Assign higher probability to “</a:t>
            </a:r>
            <a:r>
              <a:rPr lang="en-US" altLang="ja-JP" dirty="0" smtClean="0"/>
              <a:t>real” or “frequently observed” sentences </a:t>
            </a:r>
          </a:p>
          <a:p>
            <a:pPr lvl="2"/>
            <a:r>
              <a:rPr lang="en-US" altLang="ja-JP" dirty="0" smtClean="0"/>
              <a:t>Than “ungrammatical” or “rarely observed” sentences?</a:t>
            </a:r>
          </a:p>
          <a:p>
            <a:r>
              <a:rPr lang="en-US" dirty="0" smtClean="0"/>
              <a:t>We train parameters of our model on a </a:t>
            </a:r>
            <a:r>
              <a:rPr lang="en-US" b="1" dirty="0" smtClean="0">
                <a:solidFill>
                  <a:srgbClr val="008000"/>
                </a:solidFill>
              </a:rPr>
              <a:t>training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test the model’s performance on data we haven’t seen.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008000"/>
                </a:solidFill>
              </a:rPr>
              <a:t>test set </a:t>
            </a:r>
            <a:r>
              <a:rPr lang="en-US" dirty="0" smtClean="0"/>
              <a:t>is an unseen dataset that is different from our training set, totally unused.</a:t>
            </a:r>
          </a:p>
          <a:p>
            <a:pPr lvl="1"/>
            <a:r>
              <a:rPr lang="en-US" dirty="0" smtClean="0"/>
              <a:t>An </a:t>
            </a:r>
            <a:r>
              <a:rPr lang="en-US" b="1" dirty="0" smtClean="0">
                <a:solidFill>
                  <a:srgbClr val="008000"/>
                </a:solidFill>
              </a:rPr>
              <a:t>evaluation metric </a:t>
            </a:r>
            <a:r>
              <a:rPr lang="en-US" dirty="0" smtClean="0"/>
              <a:t>tells us how well our model does on the test set.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1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Extrinsic evaluation of N-gram models</a:t>
            </a:r>
            <a:endParaRPr lang="en-US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733" dirty="0"/>
              <a:t>Best evaluation for comparing models A and B</a:t>
            </a:r>
          </a:p>
          <a:p>
            <a:pPr lvl="1"/>
            <a:r>
              <a:rPr lang="en-US" sz="3200" dirty="0"/>
              <a:t>Put each model in a task</a:t>
            </a:r>
          </a:p>
          <a:p>
            <a:pPr lvl="2"/>
            <a:r>
              <a:rPr lang="en-US" sz="3200" dirty="0"/>
              <a:t> spelling corrector, speech recognizer, </a:t>
            </a:r>
            <a:r>
              <a:rPr lang="en-US" sz="3200" dirty="0" smtClean="0"/>
              <a:t>machine translation </a:t>
            </a:r>
            <a:r>
              <a:rPr lang="en-US" sz="3200" dirty="0"/>
              <a:t>system</a:t>
            </a:r>
          </a:p>
          <a:p>
            <a:pPr lvl="1"/>
            <a:r>
              <a:rPr lang="en-US" sz="3200" dirty="0"/>
              <a:t>Run the task, get an accuracy for A and for B</a:t>
            </a:r>
          </a:p>
          <a:p>
            <a:pPr lvl="2"/>
            <a:r>
              <a:rPr lang="en-US" sz="3200" dirty="0"/>
              <a:t>How many misspelled words corrected properly</a:t>
            </a:r>
          </a:p>
          <a:p>
            <a:pPr lvl="2"/>
            <a:r>
              <a:rPr lang="en-US" sz="3200" dirty="0"/>
              <a:t>How many words translated correctly</a:t>
            </a:r>
          </a:p>
          <a:p>
            <a:pPr lvl="1"/>
            <a:r>
              <a:rPr lang="en-US" sz="3200" dirty="0"/>
              <a:t>Compare accuracy for A and 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4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861559"/>
              </p:ext>
            </p:extLst>
          </p:nvPr>
        </p:nvGraphicFramePr>
        <p:xfrm>
          <a:off x="1356503" y="1798003"/>
          <a:ext cx="9478992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50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8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Signal 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automatic speech recognition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acoustic signal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machine translation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sequence of words in a foreign language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spelling correction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sequence of characters produced by a possibly imperfect typist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3802556"/>
            <a:ext cx="5381625" cy="1590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66910" y="5642456"/>
            <a:ext cx="6609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The ultimate goal is to determine W from Y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961009" y="3481906"/>
            <a:ext cx="226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source-channel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Difficulty of extrinsic (in-vivo) evaluation of  N-gram models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733" dirty="0">
                <a:latin typeface="Calibri" charset="0"/>
              </a:rPr>
              <a:t>Extrinsic evaluation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Calibri" charset="0"/>
              </a:rPr>
              <a:t>Time-consuming; can take days or weeks</a:t>
            </a:r>
          </a:p>
          <a:p>
            <a:pPr eaLnBrk="1" hangingPunct="1">
              <a:lnSpc>
                <a:spcPct val="90000"/>
              </a:lnSpc>
            </a:pPr>
            <a:r>
              <a:rPr lang="en-US" sz="3733" dirty="0" smtClean="0">
                <a:latin typeface="Calibri" charset="0"/>
              </a:rPr>
              <a:t>So instead</a:t>
            </a:r>
            <a:endParaRPr lang="en-US" sz="3733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Calibri"/>
                <a:cs typeface="Calibri"/>
              </a:rPr>
              <a:t>Sometimes use </a:t>
            </a:r>
            <a:r>
              <a:rPr lang="en-US" sz="3200" b="1" dirty="0">
                <a:solidFill>
                  <a:srgbClr val="A50021"/>
                </a:solidFill>
                <a:latin typeface="Calibri"/>
                <a:cs typeface="Calibri"/>
              </a:rPr>
              <a:t>intrinsic</a:t>
            </a:r>
            <a:r>
              <a:rPr lang="en-US" sz="3200" dirty="0">
                <a:latin typeface="Calibri"/>
                <a:cs typeface="Calibri"/>
              </a:rPr>
              <a:t> evaluation: </a:t>
            </a:r>
            <a:r>
              <a:rPr lang="en-US" sz="3200" b="1" dirty="0">
                <a:latin typeface="Calibri"/>
                <a:cs typeface="Calibri"/>
              </a:rPr>
              <a:t>perplexity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Calibri"/>
                <a:cs typeface="Calibri"/>
              </a:rPr>
              <a:t>Bad approximation </a:t>
            </a:r>
          </a:p>
          <a:p>
            <a:pPr lvl="2">
              <a:lnSpc>
                <a:spcPct val="90000"/>
              </a:lnSpc>
            </a:pPr>
            <a:r>
              <a:rPr lang="en-US" sz="3200" dirty="0">
                <a:latin typeface="Calibri"/>
                <a:cs typeface="Calibri"/>
              </a:rPr>
              <a:t>unless the test data looks </a:t>
            </a:r>
            <a:r>
              <a:rPr lang="en-US" sz="3200" b="1" dirty="0">
                <a:latin typeface="Calibri"/>
                <a:cs typeface="Calibri"/>
              </a:rPr>
              <a:t>just</a:t>
            </a:r>
            <a:r>
              <a:rPr lang="en-US" sz="3200" dirty="0">
                <a:latin typeface="Calibri"/>
                <a:cs typeface="Calibri"/>
              </a:rPr>
              <a:t> like the training data</a:t>
            </a:r>
          </a:p>
          <a:p>
            <a:pPr lvl="2">
              <a:lnSpc>
                <a:spcPct val="90000"/>
              </a:lnSpc>
            </a:pPr>
            <a:r>
              <a:rPr lang="en-US" sz="3200" dirty="0">
                <a:latin typeface="Calibri"/>
                <a:cs typeface="Calibri"/>
              </a:rPr>
              <a:t>So </a:t>
            </a:r>
            <a:r>
              <a:rPr lang="en-US" sz="3200" b="1" dirty="0">
                <a:latin typeface="Calibri"/>
                <a:cs typeface="Calibri"/>
              </a:rPr>
              <a:t>generally only useful in pilot experiments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Calibri"/>
                <a:cs typeface="Calibri"/>
              </a:rPr>
              <a:t>But is helpful to think about.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0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9956800" cy="990600"/>
          </a:xfrm>
        </p:spPr>
        <p:txBody>
          <a:bodyPr/>
          <a:lstStyle/>
          <a:p>
            <a:r>
              <a:rPr lang="en-US" dirty="0" smtClean="0"/>
              <a:t>Intuition of Perplexity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ea typeface="ＭＳ Ｐゴシック" charset="0"/>
                <a:cs typeface="Calibri"/>
              </a:rPr>
              <a:t>How well can we predict the next word</a:t>
            </a:r>
            <a:r>
              <a:rPr lang="en-US" sz="3200" dirty="0" smtClean="0">
                <a:ea typeface="ＭＳ Ｐゴシック" charset="0"/>
                <a:cs typeface="Calibri"/>
              </a:rPr>
              <a:t>?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 smtClean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 smtClean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Unigrams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are terrible at this game.  (Why?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A better model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 is one which assigns a higher probability to the word that actually occurs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25600" y="2431634"/>
            <a:ext cx="6096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I always order pizza with cheese and ____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The 33</a:t>
            </a:r>
            <a:r>
              <a:rPr lang="en-US" baseline="30000" dirty="0">
                <a:solidFill>
                  <a:srgbClr val="FF0000"/>
                </a:solidFill>
                <a:latin typeface="Calibri"/>
                <a:cs typeface="Calibri"/>
              </a:rPr>
              <a:t>rd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President of the US was ____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I saw a ____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128000" y="1701800"/>
            <a:ext cx="2438400" cy="337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33" dirty="0"/>
              <a:t>mushrooms 0.1</a:t>
            </a:r>
          </a:p>
          <a:p>
            <a:pPr eaLnBrk="1" hangingPunct="1">
              <a:spcBef>
                <a:spcPct val="50000"/>
              </a:spcBef>
            </a:pPr>
            <a:r>
              <a:rPr lang="en-US" sz="2133" dirty="0"/>
              <a:t>pepperoni 0.1</a:t>
            </a:r>
          </a:p>
          <a:p>
            <a:pPr eaLnBrk="1" hangingPunct="1">
              <a:spcBef>
                <a:spcPct val="50000"/>
              </a:spcBef>
            </a:pPr>
            <a:r>
              <a:rPr lang="en-US" sz="2133" dirty="0"/>
              <a:t>anchovies 0.01</a:t>
            </a:r>
          </a:p>
          <a:p>
            <a:pPr eaLnBrk="1" hangingPunct="1">
              <a:spcBef>
                <a:spcPct val="50000"/>
              </a:spcBef>
            </a:pPr>
            <a:r>
              <a:rPr lang="en-US" sz="2133" dirty="0"/>
              <a:t>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2133" dirty="0"/>
              <a:t>fried rice 0.0001</a:t>
            </a:r>
          </a:p>
          <a:p>
            <a:pPr eaLnBrk="1" hangingPunct="1">
              <a:spcBef>
                <a:spcPct val="50000"/>
              </a:spcBef>
            </a:pPr>
            <a:r>
              <a:rPr lang="en-US" sz="2133" dirty="0"/>
              <a:t>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2133" dirty="0"/>
              <a:t>and 1e-100</a:t>
            </a: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7721600" y="1803400"/>
            <a:ext cx="406400" cy="3149600"/>
          </a:xfrm>
          <a:prstGeom prst="leftBrace">
            <a:avLst>
              <a:gd name="adj1" fmla="val 75000"/>
              <a:gd name="adj2" fmla="val 3935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1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177800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/>
              <a:t>Perplexity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2667008"/>
            <a:ext cx="5689600" cy="4185667"/>
          </a:xfrm>
        </p:spPr>
        <p:txBody>
          <a:bodyPr/>
          <a:lstStyle/>
          <a:p>
            <a:pPr marL="0" indent="0">
              <a:buNone/>
            </a:pPr>
            <a:r>
              <a:rPr lang="en-US" sz="2667" dirty="0">
                <a:latin typeface="Calibri" charset="0"/>
              </a:rPr>
              <a:t>Perplexity is the probability of the test set, normalized by the number of words:</a:t>
            </a:r>
          </a:p>
          <a:p>
            <a:pPr eaLnBrk="1" hangingPunct="1"/>
            <a:endParaRPr lang="en-US" sz="2667" dirty="0">
              <a:latin typeface="Calibri" charset="0"/>
            </a:endParaRPr>
          </a:p>
          <a:p>
            <a:pPr marL="0" indent="0">
              <a:buNone/>
            </a:pPr>
            <a:r>
              <a:rPr lang="en-US" sz="2667" dirty="0">
                <a:latin typeface="Calibri" charset="0"/>
              </a:rPr>
              <a:t>                                               Chain rule:</a:t>
            </a:r>
          </a:p>
          <a:p>
            <a:pPr marL="0" indent="0">
              <a:buNone/>
            </a:pPr>
            <a:endParaRPr lang="en-US" sz="2667" dirty="0">
              <a:latin typeface="Calibri" charset="0"/>
            </a:endParaRPr>
          </a:p>
          <a:p>
            <a:pPr marL="0" indent="0">
              <a:buNone/>
            </a:pPr>
            <a:r>
              <a:rPr lang="en-US" sz="2667" dirty="0">
                <a:latin typeface="Calibri" charset="0"/>
              </a:rPr>
              <a:t>                                              For bigrams:</a:t>
            </a:r>
          </a:p>
        </p:txBody>
      </p:sp>
      <p:pic>
        <p:nvPicPr>
          <p:cNvPr id="137221" name="Picture 5" descr="pp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7640" y="4241801"/>
            <a:ext cx="338328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2" name="Picture 6" descr="pp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62368" y="5461000"/>
            <a:ext cx="2999232" cy="96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0" y="6077247"/>
            <a:ext cx="929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libri"/>
                <a:cs typeface="Calibri"/>
              </a:rPr>
              <a:t>Minimizing perplexity is the same as maximizing probability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08000" y="1600200"/>
            <a:ext cx="104648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2667" dirty="0">
                <a:latin typeface="Calibri" charset="0"/>
              </a:rPr>
              <a:t>The best language model is one that best predicts an unseen test set</a:t>
            </a:r>
          </a:p>
          <a:p>
            <a:pPr lvl="1"/>
            <a:r>
              <a:rPr lang="en-US" sz="2667" dirty="0">
                <a:latin typeface="Calibri" charset="0"/>
              </a:rPr>
              <a:t>Gives the highest P(sentence)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02967" y="2371126"/>
                <a:ext cx="4482792" cy="16262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g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967" y="2371126"/>
                <a:ext cx="4482792" cy="16262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47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Calibri" charset="0"/>
              </a:rPr>
              <a:t>How </a:t>
            </a:r>
            <a:r>
              <a:rPr lang="en-US" sz="2400" dirty="0">
                <a:latin typeface="Calibri" charset="0"/>
              </a:rPr>
              <a:t>hard is the task of recognizing digits ‘0,1,2,3,4,5,6,7,8,9’</a:t>
            </a:r>
          </a:p>
          <a:p>
            <a:pPr lvl="1"/>
            <a:r>
              <a:rPr lang="en-US" sz="1867" dirty="0">
                <a:latin typeface="Calibri" charset="0"/>
              </a:rPr>
              <a:t>Perplexity 10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How hard is recognizing (30,000) names at Microsoft. </a:t>
            </a:r>
          </a:p>
          <a:p>
            <a:pPr lvl="1"/>
            <a:r>
              <a:rPr lang="en-US" sz="1867" dirty="0">
                <a:latin typeface="Calibri" charset="0"/>
              </a:rPr>
              <a:t>Perplexity = 30,000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If a system has to recognize</a:t>
            </a:r>
          </a:p>
          <a:p>
            <a:pPr lvl="1" eaLnBrk="1" hangingPunct="1"/>
            <a:r>
              <a:rPr lang="en-US" sz="2133" dirty="0">
                <a:latin typeface="Calibri" charset="0"/>
              </a:rPr>
              <a:t>Operator </a:t>
            </a:r>
            <a:r>
              <a:rPr lang="en-US" sz="2133" dirty="0" smtClean="0">
                <a:latin typeface="Calibri" charset="0"/>
              </a:rPr>
              <a:t>(25% of the time)</a:t>
            </a:r>
            <a:endParaRPr lang="en-US" sz="2133" dirty="0">
              <a:latin typeface="Calibri" charset="0"/>
            </a:endParaRPr>
          </a:p>
          <a:p>
            <a:pPr lvl="1"/>
            <a:r>
              <a:rPr lang="en-US" sz="2133" dirty="0">
                <a:latin typeface="Calibri" charset="0"/>
              </a:rPr>
              <a:t>Sales (25% of the time)</a:t>
            </a:r>
            <a:endParaRPr lang="en-US" sz="2133" dirty="0" smtClean="0">
              <a:latin typeface="Calibri" charset="0"/>
            </a:endParaRPr>
          </a:p>
          <a:p>
            <a:pPr lvl="1"/>
            <a:r>
              <a:rPr lang="en-US" sz="2133" dirty="0" smtClean="0">
                <a:latin typeface="Calibri" charset="0"/>
              </a:rPr>
              <a:t>Technical Support </a:t>
            </a:r>
            <a:r>
              <a:rPr lang="en-US" sz="2133" dirty="0">
                <a:latin typeface="Calibri" charset="0"/>
              </a:rPr>
              <a:t>(25% of the time)</a:t>
            </a:r>
            <a:endParaRPr lang="en-US" sz="2133" dirty="0" smtClean="0">
              <a:latin typeface="Calibri" charset="0"/>
            </a:endParaRPr>
          </a:p>
          <a:p>
            <a:pPr lvl="1"/>
            <a:r>
              <a:rPr lang="en-US" sz="2133" dirty="0" smtClean="0">
                <a:latin typeface="Calibri" charset="0"/>
              </a:rPr>
              <a:t>30,000 </a:t>
            </a:r>
            <a:r>
              <a:rPr lang="en-US" sz="2133" dirty="0">
                <a:latin typeface="Calibri" charset="0"/>
              </a:rPr>
              <a:t>names </a:t>
            </a:r>
            <a:r>
              <a:rPr lang="en-US" sz="2133" dirty="0" smtClean="0">
                <a:latin typeface="Calibri" charset="0"/>
              </a:rPr>
              <a:t>(overall 25</a:t>
            </a:r>
            <a:r>
              <a:rPr lang="en-US" sz="2133" dirty="0">
                <a:latin typeface="Calibri" charset="0"/>
              </a:rPr>
              <a:t>% of the </a:t>
            </a:r>
            <a:r>
              <a:rPr lang="en-US" sz="2133" dirty="0" smtClean="0">
                <a:latin typeface="Calibri" charset="0"/>
              </a:rPr>
              <a:t>time, 1 </a:t>
            </a:r>
            <a:r>
              <a:rPr lang="en-US" sz="2133" dirty="0">
                <a:latin typeface="Calibri" charset="0"/>
              </a:rPr>
              <a:t>in 120,000 each)</a:t>
            </a:r>
          </a:p>
          <a:p>
            <a:pPr lvl="1" eaLnBrk="1" hangingPunct="1"/>
            <a:r>
              <a:rPr lang="en-US" sz="2133" dirty="0">
                <a:latin typeface="Calibri" charset="0"/>
              </a:rPr>
              <a:t>Perplexity is </a:t>
            </a:r>
            <a:r>
              <a:rPr lang="en-US" sz="2133" dirty="0" smtClean="0">
                <a:latin typeface="Calibri" charset="0"/>
              </a:rPr>
              <a:t>52.64 ≈ 53 – computed via the geometric mean formula</a:t>
            </a:r>
            <a:endParaRPr lang="en-US" sz="2133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Perplexity is weighted equivalent branching </a:t>
            </a:r>
            <a:r>
              <a:rPr lang="en-US" sz="2400" dirty="0" smtClean="0">
                <a:latin typeface="Calibri" charset="0"/>
              </a:rPr>
              <a:t>factor (number of possible children)</a:t>
            </a:r>
            <a:endParaRPr lang="en-US" sz="2400" dirty="0">
              <a:latin typeface="Calibri" charset="0"/>
            </a:endParaRPr>
          </a:p>
          <a:p>
            <a:pPr eaLnBrk="1" hangingPunct="1"/>
            <a:endParaRPr lang="en-US" sz="1867" dirty="0">
              <a:latin typeface="Calibri" charset="0"/>
            </a:endParaRP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690034" y="6330949"/>
            <a:ext cx="184731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2667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3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Perplexity as branching factor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Let’s suppose a sentence consisting of random digits</a:t>
            </a:r>
          </a:p>
          <a:p>
            <a:pPr eaLnBrk="1" hangingPunct="1"/>
            <a:r>
              <a:rPr lang="en-US" dirty="0" smtClean="0">
                <a:latin typeface="Calibri" charset="0"/>
              </a:rPr>
              <a:t>What is the perplexity of this sentence according to a model that assign P=1/10 to each digit?</a:t>
            </a:r>
          </a:p>
        </p:txBody>
      </p:sp>
      <p:pic>
        <p:nvPicPr>
          <p:cNvPr id="141316" name="Picture 4" descr="per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8493" y="3408560"/>
            <a:ext cx="3859792" cy="276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6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traffic signal has three colors: green, yellow, and red, which appear </a:t>
            </a:r>
            <a:r>
              <a:rPr lang="en-US" dirty="0" smtClean="0"/>
              <a:t>with the </a:t>
            </a:r>
            <a:r>
              <a:rPr lang="en-US" dirty="0"/>
              <a:t>following probabilities. Using a unigram model, </a:t>
            </a:r>
            <a:r>
              <a:rPr lang="en-US" b="1" dirty="0"/>
              <a:t>what is the perplexity of the sequence (green, yellow, red)?</a:t>
            </a:r>
          </a:p>
          <a:p>
            <a:pPr marL="0" indent="0">
              <a:buNone/>
            </a:pPr>
            <a:r>
              <a:rPr lang="en-US" dirty="0"/>
              <a:t>P(green) = 2/5</a:t>
            </a:r>
          </a:p>
          <a:p>
            <a:pPr marL="0" indent="0">
              <a:buNone/>
            </a:pPr>
            <a:r>
              <a:rPr lang="en-US" dirty="0"/>
              <a:t>P(yellow) = 1/5</a:t>
            </a:r>
          </a:p>
          <a:p>
            <a:pPr marL="0" indent="0">
              <a:buNone/>
            </a:pPr>
            <a:r>
              <a:rPr lang="en-US" dirty="0"/>
              <a:t>P(red) = </a:t>
            </a:r>
            <a:r>
              <a:rPr lang="en-US" dirty="0" smtClean="0"/>
              <a:t>2/5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63777" y="4146130"/>
                <a:ext cx="6367769" cy="12056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𝑔𝑟𝑒𝑒𝑛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𝑦𝑒𝑙𝑙𝑜𝑤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𝑟𝑒𝑑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777" y="4146130"/>
                <a:ext cx="6367769" cy="12056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8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Lower perplexity = better model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3"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  <a:p>
            <a:pPr eaLnBrk="1" hangingPunct="1"/>
            <a:r>
              <a:rPr lang="en-US" sz="3733" dirty="0">
                <a:latin typeface="Calibri" charset="0"/>
              </a:rPr>
              <a:t>Training 38 million words, test 1.5 million words, WSJ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14400" y="3530600"/>
          <a:ext cx="9855200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2400">
                <a:tc>
                  <a:txBody>
                    <a:bodyPr/>
                    <a:lstStyle/>
                    <a:p>
                      <a:r>
                        <a:rPr lang="en-US" sz="4300" dirty="0" smtClean="0"/>
                        <a:t>N-gram Order</a:t>
                      </a:r>
                      <a:endParaRPr lang="en-US" sz="4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4300" dirty="0" smtClean="0"/>
                        <a:t>Unigram</a:t>
                      </a:r>
                      <a:endParaRPr lang="en-US" sz="4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4300" dirty="0" smtClean="0"/>
                        <a:t>Bigram</a:t>
                      </a:r>
                      <a:endParaRPr lang="en-US" sz="4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4300" dirty="0" smtClean="0"/>
                        <a:t>Trigram</a:t>
                      </a:r>
                      <a:endParaRPr lang="en-US" sz="43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0800">
                <a:tc>
                  <a:txBody>
                    <a:bodyPr/>
                    <a:lstStyle/>
                    <a:p>
                      <a:r>
                        <a:rPr lang="en-US" sz="4300" dirty="0" smtClean="0"/>
                        <a:t>Perplexity</a:t>
                      </a:r>
                      <a:endParaRPr lang="en-US" sz="4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4300" dirty="0" smtClean="0"/>
                        <a:t>962</a:t>
                      </a:r>
                      <a:endParaRPr lang="en-US" sz="4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4300" dirty="0" smtClean="0"/>
                        <a:t>170</a:t>
                      </a:r>
                      <a:endParaRPr lang="en-US" sz="4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4300" dirty="0" smtClean="0"/>
                        <a:t>109</a:t>
                      </a:r>
                      <a:endParaRPr lang="en-US" sz="43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8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A50021"/>
                </a:solidFill>
                <a:latin typeface="Calibri" charset="0"/>
              </a:rPr>
              <a:t/>
            </a:r>
            <a:br>
              <a:rPr lang="en-US" dirty="0">
                <a:solidFill>
                  <a:srgbClr val="A50021"/>
                </a:solidFill>
                <a:latin typeface="Calibri" charset="0"/>
              </a:rPr>
            </a:br>
            <a:r>
              <a:rPr lang="en-US" dirty="0">
                <a:solidFill>
                  <a:srgbClr val="A50021"/>
                </a:solidFill>
                <a:latin typeface="Calibri" charset="0"/>
              </a:rPr>
              <a:t>Generalization and </a:t>
            </a:r>
            <a:r>
              <a:rPr lang="en-US" dirty="0" smtClean="0">
                <a:solidFill>
                  <a:srgbClr val="A50021"/>
                </a:solidFill>
                <a:latin typeface="Calibri" charset="0"/>
              </a:rPr>
              <a:t>zeros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6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Shannon Visualization Method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1803400"/>
            <a:ext cx="4892431" cy="42672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Choose a random bigram </a:t>
            </a:r>
          </a:p>
          <a:p>
            <a:pPr marL="0" indent="0">
              <a:buNone/>
            </a:pPr>
            <a:r>
              <a:rPr lang="en-US" sz="2400" dirty="0">
                <a:latin typeface="Calibri" charset="0"/>
              </a:rPr>
              <a:t>     (&lt;s&gt;, w) according to its probability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Now choose a random bigram        (w, x) according to its probability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And so on until we choose &lt;/s&gt;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Then string the words together</a:t>
            </a:r>
            <a:endParaRPr lang="en-US" sz="2400" dirty="0">
              <a:solidFill>
                <a:srgbClr val="A50021"/>
              </a:solidFill>
              <a:latin typeface="Calibri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298831" y="2006600"/>
            <a:ext cx="7096369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&lt;s&gt; I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   I</a:t>
            </a:r>
            <a:r>
              <a:rPr lang="en-US" dirty="0">
                <a:latin typeface="Courier"/>
                <a:cs typeface="Courier"/>
              </a:rPr>
              <a:t> want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     want</a:t>
            </a:r>
            <a:r>
              <a:rPr lang="en-US" dirty="0">
                <a:latin typeface="Courier"/>
                <a:cs typeface="Courier"/>
              </a:rPr>
              <a:t> to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          to</a:t>
            </a:r>
            <a:r>
              <a:rPr lang="en-US" dirty="0">
                <a:latin typeface="Courier"/>
                <a:cs typeface="Courier"/>
              </a:rPr>
              <a:t> eat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             eat</a:t>
            </a:r>
            <a:r>
              <a:rPr lang="en-US" dirty="0">
                <a:latin typeface="Courier"/>
                <a:cs typeface="Courier"/>
              </a:rPr>
              <a:t> Chinese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                 Chinese</a:t>
            </a:r>
            <a:r>
              <a:rPr lang="en-US" dirty="0">
                <a:latin typeface="Courier"/>
                <a:cs typeface="Courier"/>
              </a:rPr>
              <a:t> food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                         food </a:t>
            </a:r>
            <a:r>
              <a:rPr lang="en-US" dirty="0">
                <a:latin typeface="Courier"/>
                <a:cs typeface="Courier"/>
              </a:rPr>
              <a:t> &lt;/s&gt;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dirty="0">
                <a:solidFill>
                  <a:srgbClr val="CC0000"/>
                </a:solidFill>
                <a:latin typeface="Courier"/>
                <a:cs typeface="Courier"/>
              </a:rPr>
              <a:t>I want to eat Chinese food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8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77800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/>
              <a:t>Approximating Shakespeare</a:t>
            </a:r>
          </a:p>
        </p:txBody>
      </p:sp>
      <p:sp>
        <p:nvSpPr>
          <p:cNvPr id="98307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charset="0"/>
              </a:rPr>
              <a:t> </a:t>
            </a:r>
          </a:p>
        </p:txBody>
      </p:sp>
      <p:pic>
        <p:nvPicPr>
          <p:cNvPr id="5" name="Picture 8" descr="fig 4.3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2400" y="1600201"/>
            <a:ext cx="9951096" cy="5046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en-US" dirty="0" smtClean="0"/>
              <a:t>Impossible to recover W </a:t>
            </a:r>
            <a:r>
              <a:rPr lang="en-US" dirty="0"/>
              <a:t>successfully in all </a:t>
            </a:r>
            <a:r>
              <a:rPr lang="en-US" dirty="0" smtClean="0"/>
              <a:t>cases – ambiguity</a:t>
            </a:r>
          </a:p>
          <a:p>
            <a:r>
              <a:rPr lang="en-US" dirty="0" smtClean="0"/>
              <a:t>Instead, minimize probability </a:t>
            </a:r>
            <a:r>
              <a:rPr lang="en-US" dirty="0"/>
              <a:t>of </a:t>
            </a:r>
            <a:r>
              <a:rPr lang="en-US" dirty="0" smtClean="0"/>
              <a:t>error</a:t>
            </a:r>
          </a:p>
          <a:p>
            <a:pPr lvl="1"/>
            <a:r>
              <a:rPr lang="en-US" dirty="0" smtClean="0"/>
              <a:t>choosing estimate </a:t>
            </a:r>
            <a:r>
              <a:rPr lang="en-US" dirty="0"/>
              <a:t>of </a:t>
            </a:r>
            <a:r>
              <a:rPr lang="en-US" dirty="0" smtClean="0"/>
              <a:t>W out of a number of options</a:t>
            </a:r>
          </a:p>
          <a:p>
            <a:pPr lvl="1"/>
            <a:r>
              <a:rPr lang="en-US" dirty="0" smtClean="0"/>
              <a:t>Ŵ – for </a:t>
            </a:r>
            <a:r>
              <a:rPr lang="en-US" dirty="0"/>
              <a:t>which </a:t>
            </a:r>
            <a:r>
              <a:rPr lang="en-US" dirty="0" smtClean="0"/>
              <a:t>the probability given signal Y </a:t>
            </a:r>
            <a:r>
              <a:rPr lang="en-US" dirty="0"/>
              <a:t>is </a:t>
            </a:r>
            <a:r>
              <a:rPr lang="en-US" dirty="0" smtClean="0"/>
              <a:t>greatest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			</a:t>
            </a:r>
            <a:r>
              <a:rPr lang="en-US" dirty="0"/>
              <a:t> Ŵ</a:t>
            </a:r>
            <a:r>
              <a:rPr lang="en-US" dirty="0" smtClean="0"/>
              <a:t> = max</a:t>
            </a:r>
            <a:r>
              <a:rPr lang="en-US" dirty="0"/>
              <a:t>(</a:t>
            </a:r>
            <a:r>
              <a:rPr lang="en-US" dirty="0" smtClean="0"/>
              <a:t>∀ </a:t>
            </a:r>
            <a:r>
              <a:rPr lang="en-US" dirty="0" err="1" smtClean="0"/>
              <a:t>i</a:t>
            </a:r>
            <a:r>
              <a:rPr lang="en-US" dirty="0" smtClean="0"/>
              <a:t> : p(</a:t>
            </a:r>
            <a:r>
              <a:rPr lang="en-US" dirty="0" err="1" smtClean="0"/>
              <a:t>Ŵ</a:t>
            </a:r>
            <a:r>
              <a:rPr lang="en-US" baseline="-25000" dirty="0" err="1" smtClean="0"/>
              <a:t>i</a:t>
            </a:r>
            <a:r>
              <a:rPr lang="en-US" dirty="0" smtClean="0"/>
              <a:t> | Y) 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Language model </a:t>
            </a:r>
            <a:r>
              <a:rPr lang="en-US" dirty="0" smtClean="0"/>
              <a:t>– computational mechanism </a:t>
            </a:r>
            <a:r>
              <a:rPr lang="en-US" dirty="0"/>
              <a:t>for obtaining these conditional </a:t>
            </a:r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Shakespeare as corpus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1803400"/>
            <a:ext cx="11379200" cy="4876800"/>
          </a:xfrm>
        </p:spPr>
        <p:txBody>
          <a:bodyPr/>
          <a:lstStyle/>
          <a:p>
            <a:pPr eaLnBrk="1" hangingPunct="1"/>
            <a:r>
              <a:rPr lang="en-US" sz="4267" dirty="0">
                <a:latin typeface="Calibri" charset="0"/>
              </a:rPr>
              <a:t>N=884,647 tokens, V=29,066</a:t>
            </a:r>
          </a:p>
          <a:p>
            <a:pPr eaLnBrk="1" hangingPunct="1"/>
            <a:r>
              <a:rPr lang="en-US" sz="4267" dirty="0">
                <a:latin typeface="Calibri" charset="0"/>
              </a:rPr>
              <a:t>Shakespeare produced 300,000 bigram types out of V</a:t>
            </a:r>
            <a:r>
              <a:rPr lang="en-US" sz="4267" baseline="30000" dirty="0">
                <a:latin typeface="Calibri" charset="0"/>
              </a:rPr>
              <a:t>2</a:t>
            </a:r>
            <a:r>
              <a:rPr lang="en-US" sz="4267" dirty="0">
                <a:latin typeface="Calibri" charset="0"/>
              </a:rPr>
              <a:t>= 844 million possible bigrams.</a:t>
            </a:r>
          </a:p>
          <a:p>
            <a:pPr lvl="1"/>
            <a:r>
              <a:rPr lang="en-US" sz="3733" dirty="0">
                <a:latin typeface="Calibri" charset="0"/>
              </a:rPr>
              <a:t>So 99.96% of the possible bigrams were never seen (have zero entries in the table)</a:t>
            </a:r>
          </a:p>
          <a:p>
            <a:pPr eaLnBrk="1" hangingPunct="1"/>
            <a:r>
              <a:rPr lang="en-US" sz="4267" dirty="0" err="1">
                <a:latin typeface="Calibri" charset="0"/>
              </a:rPr>
              <a:t>Quadrigrams</a:t>
            </a:r>
            <a:r>
              <a:rPr lang="en-US" sz="4267" dirty="0">
                <a:latin typeface="Calibri" charset="0"/>
              </a:rPr>
              <a:t> worse:   What's coming out looks like Shakespeare because it </a:t>
            </a:r>
            <a:r>
              <a:rPr lang="en-US" sz="4267" b="1" i="1" dirty="0">
                <a:latin typeface="Calibri" charset="0"/>
              </a:rPr>
              <a:t>is</a:t>
            </a:r>
            <a:r>
              <a:rPr lang="en-US" sz="4267" dirty="0">
                <a:latin typeface="Calibri" charset="0"/>
              </a:rPr>
              <a:t> Shakespeare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2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 smtClean="0"/>
              <a:t>Wall Street Journal </a:t>
            </a:r>
            <a:r>
              <a:rPr lang="en-US" dirty="0"/>
              <a:t>is not </a:t>
            </a:r>
            <a:r>
              <a:rPr lang="en-US" dirty="0" smtClean="0"/>
              <a:t>Shakespeare</a:t>
            </a:r>
            <a:endParaRPr lang="en-US" dirty="0"/>
          </a:p>
        </p:txBody>
      </p:sp>
      <p:pic>
        <p:nvPicPr>
          <p:cNvPr id="5" name="Picture 6" descr="fig 4.4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399" y="2006601"/>
            <a:ext cx="11572271" cy="399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erp2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453778" y="4316865"/>
            <a:ext cx="5755440" cy="203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perils of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3733" dirty="0">
                <a:latin typeface="Calibri" charset="0"/>
              </a:rPr>
              <a:t>N-grams only work well for word prediction if the test corpus looks like the training corpus</a:t>
            </a:r>
          </a:p>
          <a:p>
            <a:pPr lvl="1" eaLnBrk="1" hangingPunct="1"/>
            <a:r>
              <a:rPr lang="en-US" sz="3733" dirty="0">
                <a:latin typeface="Calibri" charset="0"/>
              </a:rPr>
              <a:t>In real life, it often doesn’t</a:t>
            </a:r>
          </a:p>
          <a:p>
            <a:pPr lvl="1" eaLnBrk="1" hangingPunct="1"/>
            <a:r>
              <a:rPr lang="en-US" sz="3733" dirty="0">
                <a:latin typeface="Calibri" charset="0"/>
              </a:rPr>
              <a:t>We need to train robust models that generalize!</a:t>
            </a:r>
          </a:p>
          <a:p>
            <a:pPr lvl="1" eaLnBrk="1" hangingPunct="1"/>
            <a:r>
              <a:rPr lang="en-US" sz="3733" dirty="0">
                <a:latin typeface="Calibri" charset="0"/>
              </a:rPr>
              <a:t>One kind of generalization: Zeros!</a:t>
            </a:r>
          </a:p>
          <a:p>
            <a:pPr lvl="2"/>
            <a:r>
              <a:rPr lang="en-US" sz="3733" dirty="0">
                <a:latin typeface="Calibri" charset="0"/>
              </a:rPr>
              <a:t>Things that don’t ever occur in the training set</a:t>
            </a:r>
          </a:p>
          <a:p>
            <a:pPr lvl="3"/>
            <a:r>
              <a:rPr lang="en-US" sz="3733" dirty="0">
                <a:latin typeface="Calibri" charset="0"/>
              </a:rPr>
              <a:t>But occur in the test set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781540" y="457200"/>
            <a:ext cx="9956800" cy="990600"/>
          </a:xfrm>
        </p:spPr>
        <p:txBody>
          <a:bodyPr/>
          <a:lstStyle/>
          <a:p>
            <a:pPr eaLnBrk="1" hangingPunct="1"/>
            <a:r>
              <a:rPr lang="en-US" sz="4800" dirty="0">
                <a:latin typeface="Arial" charset="0"/>
                <a:ea typeface="ＭＳ Ｐゴシック" charset="0"/>
                <a:cs typeface="ＭＳ Ｐゴシック" charset="0"/>
              </a:rPr>
              <a:t>Zeros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540" y="1473200"/>
            <a:ext cx="6807200" cy="53848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Training set:</a:t>
            </a:r>
          </a:p>
          <a:p>
            <a:pPr marL="609585" lvl="1" indent="0">
              <a:lnSpc>
                <a:spcPct val="70000"/>
              </a:lnSpc>
              <a:buNone/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… denied the allegations</a:t>
            </a:r>
          </a:p>
          <a:p>
            <a:pPr marL="609585" lvl="1" indent="0">
              <a:lnSpc>
                <a:spcPct val="70000"/>
              </a:lnSpc>
              <a:buNone/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… denied the reports</a:t>
            </a:r>
          </a:p>
          <a:p>
            <a:pPr marL="609585" lvl="1" indent="0">
              <a:lnSpc>
                <a:spcPct val="70000"/>
              </a:lnSpc>
              <a:buNone/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… denied the claims</a:t>
            </a:r>
          </a:p>
          <a:p>
            <a:pPr marL="609585" lvl="1" indent="0">
              <a:lnSpc>
                <a:spcPct val="70000"/>
              </a:lnSpc>
              <a:buNone/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… denied the request</a:t>
            </a:r>
          </a:p>
          <a:p>
            <a:pPr marL="609585" lvl="1" indent="0">
              <a:lnSpc>
                <a:spcPct val="70000"/>
              </a:lnSpc>
              <a:buNone/>
            </a:pPr>
            <a:endParaRPr lang="en-US" sz="4267" dirty="0">
              <a:latin typeface="Calibri"/>
              <a:ea typeface="ＭＳ Ｐゴシック" charset="0"/>
              <a:cs typeface="Calibri"/>
            </a:endParaRPr>
          </a:p>
          <a:p>
            <a:pPr marL="609585" lvl="1" indent="0">
              <a:lnSpc>
                <a:spcPct val="70000"/>
              </a:lnSpc>
              <a:buNone/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P(“offer” | denied the) = 0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963508" y="1498600"/>
            <a:ext cx="5273648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Test set</a:t>
            </a:r>
          </a:p>
          <a:p>
            <a:pPr marL="609585" lvl="1" indent="0">
              <a:lnSpc>
                <a:spcPct val="70000"/>
              </a:lnSpc>
              <a:buNone/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… denied the offer</a:t>
            </a:r>
          </a:p>
          <a:p>
            <a:pPr marL="609585" lvl="1" indent="0">
              <a:lnSpc>
                <a:spcPct val="70000"/>
              </a:lnSpc>
              <a:buNone/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… denied the loan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7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uild="p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probability bigrams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Bigrams with zero probability</a:t>
            </a:r>
          </a:p>
          <a:p>
            <a:pPr lvl="1"/>
            <a:r>
              <a:rPr lang="en-US" dirty="0" smtClean="0"/>
              <a:t>mean that we will assign 0 probability to the test set!</a:t>
            </a:r>
          </a:p>
          <a:p>
            <a:r>
              <a:rPr lang="en-US" dirty="0" smtClean="0"/>
              <a:t>And hence we cannot compute perplexity (can’t divide by 0)!</a:t>
            </a:r>
          </a:p>
          <a:p>
            <a:endParaRPr lang="en-US" dirty="0"/>
          </a:p>
          <a:p>
            <a:r>
              <a:rPr lang="en-US" dirty="0"/>
              <a:t>Zero mitigation</a:t>
            </a:r>
          </a:p>
          <a:p>
            <a:pPr lvl="1"/>
            <a:r>
              <a:rPr lang="en-US" dirty="0"/>
              <a:t>Various </a:t>
            </a:r>
            <a:r>
              <a:rPr lang="en-US" b="1" dirty="0" smtClean="0"/>
              <a:t>smoothing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9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A50021"/>
                </a:solidFill>
                <a:latin typeface="Calibri" charset="0"/>
              </a:rPr>
              <a:t>Basic Smoothing: Interpolation and Back-off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Backoff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and Interpolation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803400"/>
            <a:ext cx="11379200" cy="4876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</a:rPr>
              <a:t>Sometimes it helps to use </a:t>
            </a:r>
            <a:r>
              <a:rPr lang="en-US" b="1" dirty="0" smtClean="0">
                <a:ea typeface="ＭＳ Ｐゴシック" charset="0"/>
              </a:rPr>
              <a:t>less</a:t>
            </a:r>
            <a:r>
              <a:rPr lang="en-US" dirty="0" smtClean="0">
                <a:ea typeface="ＭＳ Ｐゴシック" charset="0"/>
              </a:rPr>
              <a:t> context</a:t>
            </a:r>
            <a:endParaRPr lang="en-US" altLang="ja-JP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C</a:t>
            </a:r>
            <a:r>
              <a:rPr lang="en-US" dirty="0" smtClean="0">
                <a:ea typeface="ＭＳ Ｐゴシック" charset="0"/>
              </a:rPr>
              <a:t>ondition </a:t>
            </a:r>
            <a:r>
              <a:rPr lang="en-US" dirty="0">
                <a:ea typeface="ＭＳ Ｐゴシック" charset="0"/>
              </a:rPr>
              <a:t>on </a:t>
            </a:r>
            <a:r>
              <a:rPr lang="en-US" dirty="0" smtClean="0">
                <a:ea typeface="ＭＳ Ｐゴシック" charset="0"/>
              </a:rPr>
              <a:t>less context for contexts you haven’</a:t>
            </a:r>
            <a:r>
              <a:rPr lang="en-US" altLang="ja-JP" dirty="0" smtClean="0">
                <a:ea typeface="ＭＳ Ｐゴシック" charset="0"/>
              </a:rPr>
              <a:t>t </a:t>
            </a:r>
            <a:r>
              <a:rPr lang="en-US" altLang="ja-JP" dirty="0">
                <a:ea typeface="ＭＳ Ｐゴシック" charset="0"/>
              </a:rPr>
              <a:t>learned much about </a:t>
            </a:r>
            <a:endParaRPr lang="en-US" b="1" dirty="0">
              <a:ea typeface="ＭＳ Ｐゴシック" charset="0"/>
            </a:endParaRPr>
          </a:p>
          <a:p>
            <a:pPr eaLnBrk="1" hangingPunct="1"/>
            <a:r>
              <a:rPr lang="en-US" b="1" dirty="0" err="1">
                <a:ea typeface="ＭＳ Ｐゴシック" charset="0"/>
              </a:rPr>
              <a:t>Backoff</a:t>
            </a:r>
            <a:r>
              <a:rPr lang="en-US" b="1" dirty="0">
                <a:ea typeface="ＭＳ Ｐゴシック" charset="0"/>
              </a:rPr>
              <a:t>: </a:t>
            </a:r>
            <a:endParaRPr lang="en-US" b="1" dirty="0" smtClean="0">
              <a:ea typeface="ＭＳ Ｐゴシック" charset="0"/>
            </a:endParaRPr>
          </a:p>
          <a:p>
            <a:pPr lvl="1"/>
            <a:r>
              <a:rPr lang="en-US" dirty="0" smtClean="0">
                <a:ea typeface="ＭＳ Ｐゴシック" charset="0"/>
              </a:rPr>
              <a:t>use </a:t>
            </a:r>
            <a:r>
              <a:rPr lang="en-US" dirty="0">
                <a:ea typeface="ＭＳ Ｐゴシック" charset="0"/>
              </a:rPr>
              <a:t>trigram if you have </a:t>
            </a:r>
            <a:r>
              <a:rPr lang="en-US" dirty="0" smtClean="0">
                <a:ea typeface="ＭＳ Ｐゴシック" charset="0"/>
              </a:rPr>
              <a:t>good evidence,</a:t>
            </a:r>
          </a:p>
          <a:p>
            <a:pPr lvl="1"/>
            <a:r>
              <a:rPr lang="en-US" dirty="0" smtClean="0">
                <a:ea typeface="ＭＳ Ｐゴシック" charset="0"/>
              </a:rPr>
              <a:t>otherwise </a:t>
            </a:r>
            <a:r>
              <a:rPr lang="en-US" dirty="0">
                <a:ea typeface="ＭＳ Ｐゴシック" charset="0"/>
              </a:rPr>
              <a:t>bigram, otherwise unigram</a:t>
            </a:r>
          </a:p>
          <a:p>
            <a:pPr eaLnBrk="1" hangingPunct="1"/>
            <a:r>
              <a:rPr lang="en-US" b="1" dirty="0">
                <a:ea typeface="ＭＳ Ｐゴシック" charset="0"/>
              </a:rPr>
              <a:t>Interpolation: </a:t>
            </a:r>
            <a:endParaRPr lang="en-US" b="1" dirty="0" smtClean="0">
              <a:ea typeface="ＭＳ Ｐゴシック" charset="0"/>
            </a:endParaRPr>
          </a:p>
          <a:p>
            <a:pPr lvl="1"/>
            <a:r>
              <a:rPr lang="en-US" dirty="0" smtClean="0">
                <a:ea typeface="ＭＳ Ｐゴシック" charset="0"/>
              </a:rPr>
              <a:t>mix unigram, bigram, trigram</a:t>
            </a:r>
          </a:p>
          <a:p>
            <a:pPr lvl="1"/>
            <a:endParaRPr lang="en-US" dirty="0" smtClean="0">
              <a:ea typeface="ＭＳ Ｐゴシック" charset="0"/>
            </a:endParaRPr>
          </a:p>
          <a:p>
            <a:r>
              <a:rPr lang="en-US" dirty="0" smtClean="0">
                <a:ea typeface="ＭＳ Ｐゴシック" charset="0"/>
              </a:rPr>
              <a:t>Interpolation works better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69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 Interpolation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03400"/>
            <a:ext cx="11379200" cy="4445000"/>
          </a:xfrm>
        </p:spPr>
        <p:txBody>
          <a:bodyPr/>
          <a:lstStyle/>
          <a:p>
            <a:pPr eaLnBrk="1" hangingPunct="1"/>
            <a:r>
              <a:rPr lang="en-US" sz="3733" dirty="0">
                <a:latin typeface="Calibri" charset="0"/>
              </a:rPr>
              <a:t>Simple interpolation</a:t>
            </a:r>
          </a:p>
          <a:p>
            <a:pPr eaLnBrk="1" hangingPunct="1"/>
            <a:endParaRPr lang="en-US" sz="3733" dirty="0">
              <a:latin typeface="Calibri" charset="0"/>
            </a:endParaRPr>
          </a:p>
          <a:p>
            <a:pPr marL="0" indent="0">
              <a:buNone/>
            </a:pPr>
            <a:endParaRPr lang="en-US" sz="3733" dirty="0">
              <a:latin typeface="Calibri" charset="0"/>
            </a:endParaRPr>
          </a:p>
          <a:p>
            <a:pPr eaLnBrk="1" hangingPunct="1"/>
            <a:r>
              <a:rPr lang="en-US" sz="3733" dirty="0">
                <a:latin typeface="Calibri" charset="0"/>
              </a:rPr>
              <a:t>Lambdas conditional on </a:t>
            </a:r>
            <a:r>
              <a:rPr lang="en-US" sz="3733" dirty="0" smtClean="0">
                <a:latin typeface="Calibri" charset="0"/>
              </a:rPr>
              <a:t>context</a:t>
            </a:r>
            <a:endParaRPr lang="en-US" sz="3733" dirty="0">
              <a:latin typeface="Calibri" charset="0"/>
            </a:endParaRPr>
          </a:p>
        </p:txBody>
      </p:sp>
      <p:pic>
        <p:nvPicPr>
          <p:cNvPr id="7" name="Picture 4" descr="interp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7351" y="1774917"/>
            <a:ext cx="4876800" cy="1557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interp2"/>
          <p:cNvPicPr>
            <a:picLocks noChangeAspect="1" noChangeArrowheads="1"/>
          </p:cNvPicPr>
          <p:nvPr/>
        </p:nvPicPr>
        <p:blipFill rotWithShape="1">
          <a:blip r:embed="rId4"/>
          <a:srcRect b="6500"/>
          <a:stretch/>
        </p:blipFill>
        <p:spPr bwMode="auto">
          <a:xfrm>
            <a:off x="4697764" y="4298468"/>
            <a:ext cx="6656036" cy="1776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interp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263369" y="2153914"/>
            <a:ext cx="1198686" cy="799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9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58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Suppose we train unigram, bigram and trigram language models on the following corpus:</a:t>
            </a:r>
          </a:p>
          <a:p>
            <a:pPr marL="0" indent="0">
              <a:buNone/>
            </a:pPr>
            <a:r>
              <a:rPr lang="en-US" dirty="0"/>
              <a:t>&lt;s&gt; I am Sam &lt;/s&gt;</a:t>
            </a:r>
          </a:p>
          <a:p>
            <a:pPr marL="0" indent="0">
              <a:buNone/>
            </a:pPr>
            <a:r>
              <a:rPr lang="en-US" dirty="0"/>
              <a:t>&lt;s&gt; Sam I am &lt;/s&gt;</a:t>
            </a:r>
          </a:p>
          <a:p>
            <a:pPr marL="0" indent="0">
              <a:buNone/>
            </a:pPr>
            <a:r>
              <a:rPr lang="en-US" dirty="0"/>
              <a:t>&lt;s&gt; I do not like green eggs and ham &lt;/s&gt;</a:t>
            </a:r>
          </a:p>
          <a:p>
            <a:pPr marL="0" indent="0">
              <a:buNone/>
            </a:pPr>
            <a:r>
              <a:rPr lang="en-US" b="1" dirty="0"/>
              <a:t>What is P(</a:t>
            </a:r>
            <a:r>
              <a:rPr lang="en-US" b="1" dirty="0" err="1"/>
              <a:t>Sam|I</a:t>
            </a:r>
            <a:r>
              <a:rPr lang="en-US" b="1" dirty="0"/>
              <a:t> am) if we use linear interpolation with </a:t>
            </a:r>
            <a:r>
              <a:rPr lang="en-US" b="1" dirty="0" err="1"/>
              <a:t>λi</a:t>
            </a:r>
            <a:r>
              <a:rPr lang="en-US" b="1" dirty="0"/>
              <a:t>=13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27149" y="5019171"/>
                <a:ext cx="8937702" cy="10407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𝑆𝑎𝑚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𝑆𝑎𝑚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𝑆𝑎𝑚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𝑆𝑎𝑚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149" y="5019171"/>
                <a:ext cx="8937702" cy="10407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0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set the lambdas?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701800"/>
            <a:ext cx="11684000" cy="49784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Use a </a:t>
            </a:r>
            <a:r>
              <a:rPr lang="en-US" b="1" dirty="0">
                <a:latin typeface="Calibri" charset="0"/>
              </a:rPr>
              <a:t>held-out</a:t>
            </a:r>
            <a:r>
              <a:rPr lang="en-US" dirty="0">
                <a:latin typeface="Calibri" charset="0"/>
              </a:rPr>
              <a:t> corpus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 smtClean="0">
              <a:latin typeface="Calibri" charset="0"/>
            </a:endParaRPr>
          </a:p>
          <a:p>
            <a:pPr eaLnBrk="1" hangingPunct="1"/>
            <a:r>
              <a:rPr lang="en-US" dirty="0" smtClean="0">
                <a:latin typeface="Calibri" charset="0"/>
              </a:rPr>
              <a:t>Choose </a:t>
            </a:r>
            <a:r>
              <a:rPr lang="en-US" dirty="0" err="1" smtClean="0">
                <a:latin typeface="Calibri" charset="0"/>
              </a:rPr>
              <a:t>λs</a:t>
            </a:r>
            <a:r>
              <a:rPr lang="en-US" dirty="0" smtClean="0">
                <a:latin typeface="Calibri" charset="0"/>
              </a:rPr>
              <a:t> to maximize </a:t>
            </a:r>
            <a:r>
              <a:rPr lang="en-US" dirty="0">
                <a:latin typeface="Calibri" charset="0"/>
              </a:rPr>
              <a:t>the probability of </a:t>
            </a:r>
            <a:r>
              <a:rPr lang="en-US" dirty="0" smtClean="0">
                <a:latin typeface="Calibri" charset="0"/>
              </a:rPr>
              <a:t>held</a:t>
            </a:r>
            <a:r>
              <a:rPr lang="en-US" dirty="0">
                <a:latin typeface="Calibri" charset="0"/>
              </a:rPr>
              <a:t>-out </a:t>
            </a:r>
            <a:r>
              <a:rPr lang="en-US" dirty="0" smtClean="0">
                <a:latin typeface="Calibri" charset="0"/>
              </a:rPr>
              <a:t>data:</a:t>
            </a:r>
            <a:endParaRPr lang="en-US" dirty="0">
              <a:latin typeface="Calibri" charset="0"/>
            </a:endParaRPr>
          </a:p>
          <a:p>
            <a:pPr lvl="1" eaLnBrk="1" hangingPunct="1"/>
            <a:r>
              <a:rPr lang="en-US" sz="3200" dirty="0">
                <a:latin typeface="Calibri" charset="0"/>
              </a:rPr>
              <a:t>Fix the N-gram probabilities (on the training data</a:t>
            </a:r>
            <a:r>
              <a:rPr lang="en-US" sz="3200" dirty="0" smtClean="0">
                <a:latin typeface="Calibri" charset="0"/>
              </a:rPr>
              <a:t>)</a:t>
            </a:r>
          </a:p>
          <a:p>
            <a:pPr lvl="1"/>
            <a:r>
              <a:rPr lang="en-US" sz="3200" dirty="0" smtClean="0">
                <a:latin typeface="Calibri" charset="0"/>
              </a:rPr>
              <a:t>Then search for </a:t>
            </a:r>
            <a:r>
              <a:rPr lang="en-US" sz="3200" dirty="0" err="1" smtClean="0">
                <a:latin typeface="Calibri" charset="0"/>
              </a:rPr>
              <a:t>λs</a:t>
            </a:r>
            <a:r>
              <a:rPr lang="en-US" sz="3200" dirty="0" smtClean="0">
                <a:latin typeface="Calibri" charset="0"/>
              </a:rPr>
              <a:t> that give largest probability to held-out set:</a:t>
            </a:r>
          </a:p>
          <a:p>
            <a:pPr lvl="1" eaLnBrk="1" hangingPunct="1"/>
            <a:endParaRPr lang="en-US" sz="3200" dirty="0">
              <a:latin typeface="Calibri" charset="0"/>
            </a:endParaRPr>
          </a:p>
        </p:txBody>
      </p:sp>
      <p:sp>
        <p:nvSpPr>
          <p:cNvPr id="4" name="Round Single Corner Rectangle 3"/>
          <p:cNvSpPr/>
          <p:nvPr/>
        </p:nvSpPr>
        <p:spPr>
          <a:xfrm>
            <a:off x="711200" y="2311400"/>
            <a:ext cx="4673600" cy="1016000"/>
          </a:xfrm>
          <a:prstGeom prst="round1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dirty="0"/>
              <a:t>Training Data</a:t>
            </a:r>
          </a:p>
        </p:txBody>
      </p:sp>
      <p:sp>
        <p:nvSpPr>
          <p:cNvPr id="5" name="Round Single Corner Rectangle 4"/>
          <p:cNvSpPr/>
          <p:nvPr/>
        </p:nvSpPr>
        <p:spPr>
          <a:xfrm>
            <a:off x="5689601" y="2311400"/>
            <a:ext cx="1766956" cy="1016000"/>
          </a:xfrm>
          <a:prstGeom prst="round1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Held-Out Data</a:t>
            </a:r>
          </a:p>
        </p:txBody>
      </p:sp>
      <p:sp>
        <p:nvSpPr>
          <p:cNvPr id="6" name="Round Single Corner Rectangle 5"/>
          <p:cNvSpPr/>
          <p:nvPr/>
        </p:nvSpPr>
        <p:spPr>
          <a:xfrm>
            <a:off x="7721600" y="2311400"/>
            <a:ext cx="1976581" cy="1016000"/>
          </a:xfrm>
          <a:prstGeom prst="round1Rect">
            <a:avLst>
              <a:gd name="adj" fmla="val 0"/>
            </a:avLst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</a:t>
            </a:r>
          </a:p>
          <a:p>
            <a:pPr algn="ctr"/>
            <a:r>
              <a:rPr lang="en-US" sz="3200" dirty="0"/>
              <a:t>Data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989426"/>
              </p:ext>
            </p:extLst>
          </p:nvPr>
        </p:nvGraphicFramePr>
        <p:xfrm>
          <a:off x="1613958" y="5317067"/>
          <a:ext cx="8964084" cy="1039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Equation" r:id="rId3" imgW="3135960" imgH="356400" progId="Equation.3">
                  <p:embed/>
                </p:oleObj>
              </mc:Choice>
              <mc:Fallback>
                <p:oleObj name="Equation" r:id="rId3" imgW="3135960" imgH="35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958" y="5317067"/>
                        <a:ext cx="8964084" cy="10392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2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132" y="1803400"/>
            <a:ext cx="11379200" cy="5054600"/>
          </a:xfrm>
        </p:spPr>
        <p:txBody>
          <a:bodyPr/>
          <a:lstStyle/>
          <a:p>
            <a:r>
              <a:rPr lang="en-US" sz="3733" dirty="0" smtClean="0"/>
              <a:t>The goal</a:t>
            </a:r>
            <a:r>
              <a:rPr lang="en-US" sz="3733" dirty="0"/>
              <a:t>: assign a probability to a sentence</a:t>
            </a:r>
          </a:p>
          <a:p>
            <a:pPr lvl="3"/>
            <a:r>
              <a:rPr lang="en-US" sz="3200" dirty="0"/>
              <a:t>Machine Translation:</a:t>
            </a:r>
          </a:p>
          <a:p>
            <a:pPr lvl="4"/>
            <a:r>
              <a:rPr lang="en-US" sz="2667" dirty="0"/>
              <a:t>P(</a:t>
            </a:r>
            <a:r>
              <a:rPr lang="en-US" sz="2667" b="1" dirty="0"/>
              <a:t>high </a:t>
            </a:r>
            <a:r>
              <a:rPr lang="en-US" sz="2667" dirty="0"/>
              <a:t>winds </a:t>
            </a:r>
            <a:r>
              <a:rPr lang="en-US" sz="2667" dirty="0" err="1"/>
              <a:t>tonite</a:t>
            </a:r>
            <a:r>
              <a:rPr lang="en-US" sz="2667" dirty="0"/>
              <a:t>) &gt; P(</a:t>
            </a:r>
            <a:r>
              <a:rPr lang="en-US" sz="2667" b="1" dirty="0"/>
              <a:t>large</a:t>
            </a:r>
            <a:r>
              <a:rPr lang="en-US" sz="2667" dirty="0"/>
              <a:t> winds </a:t>
            </a:r>
            <a:r>
              <a:rPr lang="en-US" sz="2667" dirty="0" err="1"/>
              <a:t>tonite</a:t>
            </a:r>
            <a:r>
              <a:rPr lang="en-US" sz="2667" dirty="0"/>
              <a:t>)</a:t>
            </a:r>
          </a:p>
          <a:p>
            <a:pPr lvl="3"/>
            <a:r>
              <a:rPr lang="en-US" sz="3200" dirty="0" smtClean="0"/>
              <a:t>Spelling </a:t>
            </a:r>
            <a:r>
              <a:rPr lang="en-US" sz="3200" dirty="0"/>
              <a:t>Correction</a:t>
            </a:r>
          </a:p>
          <a:p>
            <a:pPr lvl="4"/>
            <a:r>
              <a:rPr lang="en-US" sz="2667" dirty="0"/>
              <a:t>The office is about fifteen </a:t>
            </a:r>
            <a:r>
              <a:rPr lang="en-US" sz="2667" b="1" dirty="0"/>
              <a:t>minuets</a:t>
            </a:r>
            <a:r>
              <a:rPr lang="en-US" sz="2667" dirty="0"/>
              <a:t> from my house</a:t>
            </a:r>
          </a:p>
          <a:p>
            <a:pPr lvl="5"/>
            <a:r>
              <a:rPr lang="en-US" sz="2400" dirty="0"/>
              <a:t>P(about fifteen </a:t>
            </a:r>
            <a:r>
              <a:rPr lang="en-US" sz="2400" b="1" dirty="0"/>
              <a:t>minutes</a:t>
            </a:r>
            <a:r>
              <a:rPr lang="en-US" sz="2400" dirty="0"/>
              <a:t> from) &gt; P(about fifteen </a:t>
            </a:r>
            <a:r>
              <a:rPr lang="en-US" sz="2400" b="1" dirty="0"/>
              <a:t>minuets</a:t>
            </a:r>
            <a:r>
              <a:rPr lang="en-US" sz="2400" dirty="0"/>
              <a:t> from)</a:t>
            </a:r>
            <a:endParaRPr lang="en-US" sz="2667" dirty="0"/>
          </a:p>
          <a:p>
            <a:pPr lvl="3"/>
            <a:r>
              <a:rPr lang="en-US" sz="3200" dirty="0"/>
              <a:t>Speech Recognition</a:t>
            </a:r>
          </a:p>
          <a:p>
            <a:pPr lvl="4"/>
            <a:r>
              <a:rPr lang="en-US" sz="2667" dirty="0"/>
              <a:t>P(I saw a van) &gt;&gt; P(eyes awe of an)</a:t>
            </a:r>
          </a:p>
          <a:p>
            <a:pPr lvl="3"/>
            <a:r>
              <a:rPr lang="en-US" sz="3200" dirty="0"/>
              <a:t>+ Summarization, question-answering, etc., etc.!!</a:t>
            </a:r>
            <a:endParaRPr lang="en-US" sz="2667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7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Unknown words: </a:t>
            </a:r>
            <a:r>
              <a:rPr lang="en-US" dirty="0" smtClean="0"/>
              <a:t>open vs closed vocabulary</a:t>
            </a:r>
            <a:endParaRPr lang="en-US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1600200"/>
            <a:ext cx="11379200" cy="4445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67" dirty="0">
                <a:latin typeface="Calibri" charset="0"/>
              </a:rPr>
              <a:t>If we know all the words in </a:t>
            </a:r>
            <a:r>
              <a:rPr lang="en-US" sz="2667" dirty="0" smtClean="0">
                <a:latin typeface="Calibri" charset="0"/>
              </a:rPr>
              <a:t>advance</a:t>
            </a:r>
            <a:endParaRPr lang="en-US" sz="2667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Vocabulary V is fixed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Closed vocabulary </a:t>
            </a:r>
            <a:r>
              <a:rPr lang="en-US" dirty="0" smtClean="0">
                <a:latin typeface="Calibri" charset="0"/>
              </a:rPr>
              <a:t>task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67" dirty="0">
                <a:latin typeface="Calibri" charset="0"/>
              </a:rPr>
              <a:t>Often we don’t know this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Out Of Vocabulary</a:t>
            </a:r>
            <a:r>
              <a:rPr lang="en-US" dirty="0">
                <a:latin typeface="Calibri" charset="0"/>
              </a:rPr>
              <a:t> = OOV 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Open vocabulary </a:t>
            </a:r>
            <a:r>
              <a:rPr lang="en-US" dirty="0" smtClean="0">
                <a:latin typeface="Calibri" charset="0"/>
              </a:rPr>
              <a:t>task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67" dirty="0">
                <a:latin typeface="Calibri" charset="0"/>
              </a:rPr>
              <a:t>Instead: create an unknown word token </a:t>
            </a:r>
            <a:r>
              <a:rPr lang="en-US" sz="2667" b="1" dirty="0">
                <a:latin typeface="Calibri" charset="0"/>
              </a:rPr>
              <a:t>&lt;UNK&gt;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Training of &lt;UNK&gt; probabilities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33" dirty="0">
                <a:latin typeface="Calibri" charset="0"/>
              </a:rPr>
              <a:t>Create a fixed lexicon L of size V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33" dirty="0">
                <a:latin typeface="Calibri" charset="0"/>
              </a:rPr>
              <a:t>At text normalization phase, any training word not in L changed to  &lt;UNK&gt;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33" dirty="0">
                <a:latin typeface="Calibri" charset="0"/>
              </a:rPr>
              <a:t>Now we train its probabilities like a normal 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At decoding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33" dirty="0">
                <a:latin typeface="Calibri" charset="0"/>
              </a:rPr>
              <a:t>If text input: Use UNK probabilities for any word not in training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8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Huge web-scale n-grams</a:t>
            </a:r>
            <a:endParaRPr lang="en-US" dirty="0"/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701800"/>
            <a:ext cx="11379200" cy="4445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How to deal with, e.g., Google N-gram corpus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Pruning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Only store N-grams with count &gt; threshold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Remove singletons of higher-order n-grams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Entropy-based pruning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47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Back-off: Smoothing for Web-scale 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7063"/>
          </a:xfrm>
        </p:spPr>
        <p:txBody>
          <a:bodyPr>
            <a:normAutofit fontScale="92500" lnSpcReduction="20000"/>
          </a:bodyPr>
          <a:lstStyle/>
          <a:p>
            <a:r>
              <a:rPr lang="en-US" sz="3733" dirty="0"/>
              <a:t>“Stupid </a:t>
            </a:r>
            <a:r>
              <a:rPr lang="en-US" sz="3733" dirty="0" err="1"/>
              <a:t>backoff</a:t>
            </a:r>
            <a:r>
              <a:rPr lang="en-US" sz="3733" dirty="0"/>
              <a:t>” (</a:t>
            </a:r>
            <a:r>
              <a:rPr lang="en-US" sz="3733" dirty="0" err="1"/>
              <a:t>Brants</a:t>
            </a:r>
            <a:r>
              <a:rPr lang="en-US" sz="3733" dirty="0"/>
              <a:t> </a:t>
            </a:r>
            <a:r>
              <a:rPr lang="en-US" sz="3733" i="1" dirty="0"/>
              <a:t>et al</a:t>
            </a:r>
            <a:r>
              <a:rPr lang="en-US" sz="3733" dirty="0"/>
              <a:t>. </a:t>
            </a:r>
            <a:r>
              <a:rPr lang="en-US" sz="3733" dirty="0" smtClean="0"/>
              <a:t>2007)</a:t>
            </a:r>
          </a:p>
          <a:p>
            <a:pPr lvl="1"/>
            <a:r>
              <a:rPr lang="en-US" sz="3333" dirty="0" smtClean="0"/>
              <a:t>works well at large scale</a:t>
            </a:r>
            <a:endParaRPr lang="en-US" sz="3333" dirty="0"/>
          </a:p>
          <a:p>
            <a:r>
              <a:rPr lang="en-US" sz="3733" dirty="0" smtClean="0"/>
              <a:t>Use MLE or back-off to a lesser order n-gram</a:t>
            </a:r>
          </a:p>
          <a:p>
            <a:r>
              <a:rPr lang="en-US" sz="3733" dirty="0" smtClean="0"/>
              <a:t>Does not produce probability, but scores</a:t>
            </a:r>
          </a:p>
          <a:p>
            <a:endParaRPr lang="en-US" sz="3733" dirty="0"/>
          </a:p>
          <a:p>
            <a:pPr marL="609585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194645"/>
              </p:ext>
            </p:extLst>
          </p:nvPr>
        </p:nvGraphicFramePr>
        <p:xfrm>
          <a:off x="1674284" y="3626644"/>
          <a:ext cx="7814733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0" name="Equation" r:id="rId3" imgW="3163320" imgH="813600" progId="Equation.3">
                  <p:embed/>
                </p:oleObj>
              </mc:Choice>
              <mc:Fallback>
                <p:oleObj name="Equation" r:id="rId3" imgW="3163320" imgH="81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284" y="3626644"/>
                        <a:ext cx="7814733" cy="203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046817" y="5562600"/>
          <a:ext cx="2808816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1" name="Equation" r:id="rId5" imgW="1106280" imgH="383760" progId="Equation.3">
                  <p:embed/>
                </p:oleObj>
              </mc:Choice>
              <mc:Fallback>
                <p:oleObj name="Equation" r:id="rId5" imgW="1106280" imgH="38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817" y="5562600"/>
                        <a:ext cx="2808816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773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Thank you! </a:t>
            </a:r>
            <a:r>
              <a:rPr lang="en-US" smtClean="0"/>
              <a:t>Q&amp;A</a:t>
            </a:r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sz="4267" dirty="0" smtClean="0">
                <a:latin typeface="Calibri" charset="0"/>
              </a:rPr>
              <a:t>SRILM:</a:t>
            </a:r>
          </a:p>
          <a:p>
            <a:pPr lvl="1"/>
            <a:r>
              <a:rPr lang="en-US" sz="3867" dirty="0" smtClean="0">
                <a:latin typeface="Calibri" charset="0"/>
                <a:hlinkClick r:id="rId3"/>
              </a:rPr>
              <a:t>www.speech.sri.com/projects/srilm</a:t>
            </a:r>
            <a:endParaRPr lang="en-US" sz="3867" dirty="0" smtClean="0">
              <a:latin typeface="Calibri" charset="0"/>
            </a:endParaRPr>
          </a:p>
          <a:p>
            <a:pPr lvl="1"/>
            <a:endParaRPr lang="en-US" sz="3867" dirty="0">
              <a:latin typeface="Calibri" charset="0"/>
            </a:endParaRPr>
          </a:p>
          <a:p>
            <a:r>
              <a:rPr lang="en-US" sz="4400" dirty="0" smtClean="0"/>
              <a:t>Google N-Gram Release, August 2006, dataset details:</a:t>
            </a:r>
          </a:p>
          <a:p>
            <a:pPr lvl="1"/>
            <a:r>
              <a:rPr lang="en-US" sz="4000" dirty="0" smtClean="0"/>
              <a:t>Over a trillion words</a:t>
            </a:r>
          </a:p>
          <a:p>
            <a:pPr lvl="1"/>
            <a:r>
              <a:rPr lang="en-US" sz="4000" dirty="0" smtClean="0"/>
              <a:t>Over a billion 5-grams (c &gt;= 40)</a:t>
            </a:r>
          </a:p>
          <a:p>
            <a:pPr lvl="1"/>
            <a:r>
              <a:rPr lang="en-US" sz="4000" dirty="0" smtClean="0"/>
              <a:t>Over 13 million unique words (c &gt;= 200)</a:t>
            </a:r>
          </a:p>
          <a:p>
            <a:pPr lvl="1"/>
            <a:endParaRPr lang="en-US" sz="4000" dirty="0" smtClean="0"/>
          </a:p>
          <a:p>
            <a:r>
              <a:rPr lang="en-US" sz="4400" dirty="0" smtClean="0"/>
              <a:t>Google Books n-gram viewer:</a:t>
            </a:r>
          </a:p>
          <a:p>
            <a:pPr lvl="1"/>
            <a:r>
              <a:rPr lang="en-US" sz="4000" dirty="0" smtClean="0">
                <a:hlinkClick r:id="rId4"/>
              </a:rPr>
              <a:t>http</a:t>
            </a:r>
            <a:r>
              <a:rPr lang="en-US" sz="4000" dirty="0">
                <a:hlinkClick r:id="rId4"/>
              </a:rPr>
              <a:t>://</a:t>
            </a:r>
            <a:r>
              <a:rPr lang="en-US" sz="4000" dirty="0" smtClean="0">
                <a:hlinkClick r:id="rId4"/>
              </a:rPr>
              <a:t>ngrams.googlelabs.com</a:t>
            </a:r>
            <a:endParaRPr lang="en-US" sz="4000" dirty="0" smtClean="0"/>
          </a:p>
          <a:p>
            <a:pPr lvl="1"/>
            <a:endParaRPr lang="en-US" sz="4000" dirty="0" smtClean="0"/>
          </a:p>
          <a:p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Probabilistic Language Modeling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701800"/>
            <a:ext cx="11379200" cy="4445000"/>
          </a:xfrm>
        </p:spPr>
        <p:txBody>
          <a:bodyPr/>
          <a:lstStyle/>
          <a:p>
            <a:pPr eaLnBrk="1" hangingPunct="1"/>
            <a:r>
              <a:rPr lang="en-US" sz="3733" dirty="0">
                <a:latin typeface="Calibri" charset="0"/>
              </a:rPr>
              <a:t>Goal: compute the probability of a sentence or sequence of words:</a:t>
            </a:r>
          </a:p>
          <a:p>
            <a:pPr lvl="1" eaLnBrk="1" hangingPunct="1">
              <a:buNone/>
            </a:pPr>
            <a:r>
              <a:rPr lang="en-US" sz="3733" dirty="0">
                <a:latin typeface="Calibri" charset="0"/>
              </a:rPr>
              <a:t>     </a:t>
            </a:r>
            <a:r>
              <a:rPr lang="en-US" dirty="0">
                <a:latin typeface="Calibri" charset="0"/>
              </a:rPr>
              <a:t>P(W) = P(w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…</a:t>
            </a:r>
            <a:r>
              <a:rPr lang="en-US" dirty="0" err="1">
                <a:latin typeface="Calibri" charset="0"/>
              </a:rPr>
              <a:t>w</a:t>
            </a:r>
            <a:r>
              <a:rPr lang="en-US" baseline="-25000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Related task: probability of an upcoming word: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P(w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A model </a:t>
            </a:r>
            <a:r>
              <a:rPr lang="en-US" sz="3733" dirty="0" smtClean="0">
                <a:latin typeface="Calibri" charset="0"/>
              </a:rPr>
              <a:t>that </a:t>
            </a:r>
            <a:r>
              <a:rPr lang="en-US" sz="3733" dirty="0">
                <a:latin typeface="Calibri" charset="0"/>
              </a:rPr>
              <a:t>computes either of these: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    P(W)     or     P(w</a:t>
            </a:r>
            <a:r>
              <a:rPr lang="en-US" baseline="-25000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…w</a:t>
            </a:r>
            <a:r>
              <a:rPr lang="en-US" baseline="-25000" dirty="0">
                <a:latin typeface="Calibri" charset="0"/>
              </a:rPr>
              <a:t>n-1</a:t>
            </a:r>
            <a:r>
              <a:rPr lang="en-US" dirty="0" smtClean="0">
                <a:latin typeface="Calibri" charset="0"/>
              </a:rPr>
              <a:t>)         </a:t>
            </a:r>
            <a:r>
              <a:rPr lang="en-US" sz="3200" dirty="0">
                <a:latin typeface="Calibri" charset="0"/>
              </a:rPr>
              <a:t> is called a </a:t>
            </a:r>
            <a:r>
              <a:rPr lang="en-US" sz="3200" b="1" dirty="0">
                <a:solidFill>
                  <a:srgbClr val="A50021"/>
                </a:solidFill>
                <a:latin typeface="Calibri" charset="0"/>
              </a:rPr>
              <a:t>language model</a:t>
            </a:r>
            <a:r>
              <a:rPr lang="en-US" sz="3200" dirty="0">
                <a:latin typeface="Calibri" charset="0"/>
              </a:rPr>
              <a:t>.</a:t>
            </a:r>
          </a:p>
          <a:p>
            <a:pPr eaLnBrk="1" hangingPunct="1"/>
            <a:r>
              <a:rPr lang="en-US" sz="3200" dirty="0">
                <a:latin typeface="Calibri" charset="0"/>
              </a:rPr>
              <a:t>Better: </a:t>
            </a:r>
            <a:r>
              <a:rPr lang="en-US" sz="3200" b="1" dirty="0">
                <a:solidFill>
                  <a:srgbClr val="CC0033"/>
                </a:solidFill>
                <a:latin typeface="Calibri" charset="0"/>
              </a:rPr>
              <a:t>the grammar       </a:t>
            </a:r>
            <a:r>
              <a:rPr lang="en-US" sz="3200" dirty="0">
                <a:latin typeface="Calibri" charset="0"/>
              </a:rPr>
              <a:t>But </a:t>
            </a:r>
            <a:r>
              <a:rPr lang="en-US" sz="3200" b="1" dirty="0">
                <a:solidFill>
                  <a:srgbClr val="CC0033"/>
                </a:solidFill>
                <a:latin typeface="Calibri" charset="0"/>
              </a:rPr>
              <a:t>language model </a:t>
            </a:r>
            <a:r>
              <a:rPr lang="en-US" sz="3200" dirty="0">
                <a:latin typeface="Calibri" charset="0"/>
              </a:rPr>
              <a:t>or </a:t>
            </a:r>
            <a:r>
              <a:rPr lang="en-US" sz="3200" b="1" dirty="0">
                <a:solidFill>
                  <a:srgbClr val="CC0033"/>
                </a:solidFill>
                <a:latin typeface="Calibri" charset="0"/>
              </a:rPr>
              <a:t>LM </a:t>
            </a:r>
            <a:r>
              <a:rPr lang="en-US" sz="3200" dirty="0">
                <a:latin typeface="Calibri" charset="0"/>
              </a:rPr>
              <a:t>is standard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5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compute P(W)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How to compute this joint probability: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lvl="1" eaLnBrk="1" hangingPunct="1"/>
            <a:r>
              <a:rPr lang="en-US" sz="3733">
                <a:latin typeface="Calibri" charset="0"/>
              </a:rPr>
              <a:t>P(its, water, is, so, transparent, that)</a:t>
            </a:r>
          </a:p>
          <a:p>
            <a:pPr lvl="1"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Intuition: let’s rely on the Chain Rule of Probability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1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/>
              <a:t>Chain </a:t>
            </a:r>
            <a:r>
              <a:rPr lang="en-US" dirty="0" smtClean="0"/>
              <a:t>Rule: General</a:t>
            </a:r>
            <a:endParaRPr lang="en-US" dirty="0"/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803400"/>
            <a:ext cx="113792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733" dirty="0" smtClean="0">
                <a:latin typeface="Calibri" charset="0"/>
              </a:rPr>
              <a:t>The </a:t>
            </a:r>
            <a:r>
              <a:rPr lang="en-US" sz="3733" dirty="0">
                <a:latin typeface="Calibri" charset="0"/>
              </a:rPr>
              <a:t>definition of conditional probabilities</a:t>
            </a:r>
            <a:endParaRPr lang="en-US" sz="4800" dirty="0">
              <a:latin typeface="Calibri" charset="0"/>
            </a:endParaRPr>
          </a:p>
          <a:p>
            <a:pPr marL="609585" lvl="1" indent="0">
              <a:buNone/>
            </a:pPr>
            <a:r>
              <a:rPr lang="en-US" sz="3600" dirty="0" smtClean="0">
                <a:latin typeface="Calibri" charset="0"/>
              </a:rPr>
              <a:t>P( A | B ) = P( A, B ) / P( B )	</a:t>
            </a:r>
          </a:p>
          <a:p>
            <a:pPr marL="609585" lvl="1" indent="0">
              <a:buNone/>
            </a:pPr>
            <a:r>
              <a:rPr lang="en-US" sz="3600" dirty="0" smtClean="0">
                <a:latin typeface="Calibri" charset="0"/>
              </a:rPr>
              <a:t>Rewriting:		P( A, B ) = P( A | B ) P( B )</a:t>
            </a:r>
            <a:endParaRPr lang="en-US" dirty="0" smtClean="0">
              <a:latin typeface="Calibri" charset="0"/>
            </a:endParaRPr>
          </a:p>
          <a:p>
            <a:r>
              <a:rPr lang="en-US" sz="3733" dirty="0" smtClean="0">
                <a:latin typeface="Calibri" charset="0"/>
              </a:rPr>
              <a:t>More </a:t>
            </a:r>
            <a:r>
              <a:rPr lang="en-US" sz="3733" dirty="0">
                <a:latin typeface="Calibri" charset="0"/>
              </a:rPr>
              <a:t>variables:</a:t>
            </a:r>
          </a:p>
          <a:p>
            <a:pPr marL="609585" lvl="1" indent="0">
              <a:buNone/>
            </a:pPr>
            <a:r>
              <a:rPr lang="en-US" sz="3200" dirty="0">
                <a:latin typeface="Calibri" charset="0"/>
              </a:rPr>
              <a:t> P(A,B,C,D) = P(A)P(B|A)P(C|A,B)P(D|A,B,C)</a:t>
            </a:r>
            <a:endParaRPr lang="en-US" sz="4267" dirty="0">
              <a:latin typeface="Calibri" charset="0"/>
            </a:endParaRPr>
          </a:p>
          <a:p>
            <a:pPr eaLnBrk="1" hangingPunct="1"/>
            <a:r>
              <a:rPr lang="en-US" sz="3733" dirty="0">
                <a:latin typeface="Calibri" charset="0"/>
              </a:rPr>
              <a:t>The Chain Rule in General</a:t>
            </a:r>
          </a:p>
          <a:p>
            <a:pPr eaLnBrk="1" hangingPunct="1">
              <a:buNone/>
            </a:pPr>
            <a:r>
              <a:rPr lang="en-US" sz="3733" dirty="0">
                <a:latin typeface="Calibri" charset="0"/>
              </a:rPr>
              <a:t>  P(x</a:t>
            </a:r>
            <a:r>
              <a:rPr lang="en-US" sz="3733" baseline="-25000" dirty="0">
                <a:latin typeface="Calibri" charset="0"/>
              </a:rPr>
              <a:t>1</a:t>
            </a:r>
            <a:r>
              <a:rPr lang="en-US" sz="3733" dirty="0">
                <a:latin typeface="Calibri" charset="0"/>
              </a:rPr>
              <a:t>,x</a:t>
            </a:r>
            <a:r>
              <a:rPr lang="en-US" sz="3733" baseline="-25000" dirty="0">
                <a:latin typeface="Calibri" charset="0"/>
              </a:rPr>
              <a:t>2</a:t>
            </a:r>
            <a:r>
              <a:rPr lang="en-US" sz="3733" dirty="0">
                <a:latin typeface="Calibri" charset="0"/>
              </a:rPr>
              <a:t>,x</a:t>
            </a:r>
            <a:r>
              <a:rPr lang="en-US" sz="3733" baseline="-25000" dirty="0">
                <a:latin typeface="Calibri" charset="0"/>
              </a:rPr>
              <a:t>3</a:t>
            </a:r>
            <a:r>
              <a:rPr lang="en-US" sz="3733" dirty="0">
                <a:latin typeface="Calibri" charset="0"/>
              </a:rPr>
              <a:t>,…,</a:t>
            </a:r>
            <a:r>
              <a:rPr lang="en-US" sz="3733" dirty="0" err="1">
                <a:latin typeface="Calibri" charset="0"/>
              </a:rPr>
              <a:t>x</a:t>
            </a:r>
            <a:r>
              <a:rPr lang="en-US" sz="3733" baseline="-25000" dirty="0" err="1">
                <a:latin typeface="Calibri" charset="0"/>
              </a:rPr>
              <a:t>n</a:t>
            </a:r>
            <a:r>
              <a:rPr lang="en-US" sz="3733" dirty="0">
                <a:latin typeface="Calibri" charset="0"/>
              </a:rPr>
              <a:t>) = P(x</a:t>
            </a:r>
            <a:r>
              <a:rPr lang="en-US" sz="3733" baseline="-25000" dirty="0">
                <a:latin typeface="Calibri" charset="0"/>
              </a:rPr>
              <a:t>1</a:t>
            </a:r>
            <a:r>
              <a:rPr lang="en-US" sz="3733" dirty="0">
                <a:latin typeface="Calibri" charset="0"/>
              </a:rPr>
              <a:t>)P(x</a:t>
            </a:r>
            <a:r>
              <a:rPr lang="en-US" sz="3733" baseline="-25000" dirty="0">
                <a:latin typeface="Calibri" charset="0"/>
              </a:rPr>
              <a:t>2</a:t>
            </a:r>
            <a:r>
              <a:rPr lang="en-US" sz="3733" dirty="0">
                <a:latin typeface="Calibri" charset="0"/>
              </a:rPr>
              <a:t>|x</a:t>
            </a:r>
            <a:r>
              <a:rPr lang="en-US" sz="3733" baseline="-25000" dirty="0">
                <a:latin typeface="Calibri" charset="0"/>
              </a:rPr>
              <a:t>1</a:t>
            </a:r>
            <a:r>
              <a:rPr lang="en-US" sz="3733" dirty="0">
                <a:latin typeface="Calibri" charset="0"/>
              </a:rPr>
              <a:t>)P(x</a:t>
            </a:r>
            <a:r>
              <a:rPr lang="en-US" sz="3733" baseline="-25000" dirty="0">
                <a:latin typeface="Calibri" charset="0"/>
              </a:rPr>
              <a:t>3</a:t>
            </a:r>
            <a:r>
              <a:rPr lang="en-US" sz="3733" dirty="0">
                <a:latin typeface="Calibri" charset="0"/>
              </a:rPr>
              <a:t>|x</a:t>
            </a:r>
            <a:r>
              <a:rPr lang="en-US" sz="3733" baseline="-25000" dirty="0">
                <a:latin typeface="Calibri" charset="0"/>
              </a:rPr>
              <a:t>1</a:t>
            </a:r>
            <a:r>
              <a:rPr lang="en-US" sz="3733" dirty="0">
                <a:latin typeface="Calibri" charset="0"/>
              </a:rPr>
              <a:t>,x</a:t>
            </a:r>
            <a:r>
              <a:rPr lang="en-US" sz="3733" baseline="-25000" dirty="0">
                <a:latin typeface="Calibri" charset="0"/>
              </a:rPr>
              <a:t>2</a:t>
            </a:r>
            <a:r>
              <a:rPr lang="en-US" sz="3733" dirty="0">
                <a:latin typeface="Calibri" charset="0"/>
              </a:rPr>
              <a:t>)…P(x</a:t>
            </a:r>
            <a:r>
              <a:rPr lang="en-US" sz="3733" baseline="-25000" dirty="0">
                <a:latin typeface="Calibri" charset="0"/>
              </a:rPr>
              <a:t>n</a:t>
            </a:r>
            <a:r>
              <a:rPr lang="en-US" sz="3733" dirty="0">
                <a:latin typeface="Calibri" charset="0"/>
              </a:rPr>
              <a:t>|x</a:t>
            </a:r>
            <a:r>
              <a:rPr lang="en-US" sz="3733" baseline="-25000" dirty="0">
                <a:latin typeface="Calibri" charset="0"/>
              </a:rPr>
              <a:t>1</a:t>
            </a:r>
            <a:r>
              <a:rPr lang="en-US" sz="3733" dirty="0">
                <a:latin typeface="Calibri" charset="0"/>
              </a:rPr>
              <a:t>,…,x</a:t>
            </a:r>
            <a:r>
              <a:rPr lang="en-US" sz="3733" baseline="-25000" dirty="0">
                <a:latin typeface="Calibri" charset="0"/>
              </a:rPr>
              <a:t>n-1</a:t>
            </a:r>
            <a:r>
              <a:rPr lang="en-US" sz="3733" dirty="0">
                <a:latin typeface="Calibri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  <a:sym typeface="Symbol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800" dirty="0"/>
              <a:t>The Chain </a:t>
            </a:r>
            <a:r>
              <a:rPr lang="en-US" sz="4800" dirty="0" smtClean="0"/>
              <a:t>Rule: joint </a:t>
            </a:r>
            <a:r>
              <a:rPr lang="en-US" sz="4800" dirty="0"/>
              <a:t>probability </a:t>
            </a:r>
            <a:r>
              <a:rPr lang="en-US" sz="4800" dirty="0" smtClean="0"/>
              <a:t>in </a:t>
            </a:r>
            <a:r>
              <a:rPr lang="en-US" sz="4800" dirty="0"/>
              <a:t>sentence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sz="3733" dirty="0">
              <a:latin typeface="Calibri" charset="0"/>
            </a:endParaRPr>
          </a:p>
          <a:p>
            <a:pPr eaLnBrk="1" hangingPunct="1">
              <a:buNone/>
            </a:pPr>
            <a:endParaRPr lang="en-US" sz="3733" dirty="0">
              <a:latin typeface="Calibri" charset="0"/>
            </a:endParaRPr>
          </a:p>
          <a:p>
            <a:pPr eaLnBrk="1" hangingPunct="1">
              <a:buNone/>
            </a:pPr>
            <a:r>
              <a:rPr lang="en-US" sz="3733" dirty="0">
                <a:latin typeface="Calibri" charset="0"/>
              </a:rPr>
              <a:t>P(“its water is so transparent”) =</a:t>
            </a:r>
          </a:p>
          <a:p>
            <a:pPr eaLnBrk="1" hangingPunct="1">
              <a:buFont typeface="Times" charset="0"/>
              <a:buNone/>
            </a:pPr>
            <a:r>
              <a:rPr lang="en-US" sz="3733" dirty="0" smtClean="0">
                <a:solidFill>
                  <a:srgbClr val="404040"/>
                </a:solidFill>
                <a:latin typeface="Calibri" charset="0"/>
              </a:rPr>
              <a:t>P(its</a:t>
            </a:r>
            <a:r>
              <a:rPr lang="en-US" sz="3733" dirty="0">
                <a:solidFill>
                  <a:srgbClr val="404040"/>
                </a:solidFill>
                <a:latin typeface="Calibri" charset="0"/>
              </a:rPr>
              <a:t>) × P(</a:t>
            </a:r>
            <a:r>
              <a:rPr lang="en-US" sz="3733" dirty="0" err="1">
                <a:solidFill>
                  <a:srgbClr val="404040"/>
                </a:solidFill>
                <a:latin typeface="Calibri" charset="0"/>
              </a:rPr>
              <a:t>water|its</a:t>
            </a:r>
            <a:r>
              <a:rPr lang="en-US" sz="3733" dirty="0">
                <a:solidFill>
                  <a:srgbClr val="404040"/>
                </a:solidFill>
                <a:latin typeface="Calibri" charset="0"/>
              </a:rPr>
              <a:t>) ×  P(</a:t>
            </a:r>
            <a:r>
              <a:rPr lang="en-US" sz="3733" dirty="0" err="1">
                <a:solidFill>
                  <a:srgbClr val="404040"/>
                </a:solidFill>
                <a:latin typeface="Calibri" charset="0"/>
              </a:rPr>
              <a:t>is|its</a:t>
            </a:r>
            <a:r>
              <a:rPr lang="en-US" sz="3733" dirty="0">
                <a:solidFill>
                  <a:srgbClr val="404040"/>
                </a:solidFill>
                <a:latin typeface="Calibri" charset="0"/>
              </a:rPr>
              <a:t> water) </a:t>
            </a:r>
            <a:r>
              <a:rPr lang="en-US" sz="3733" dirty="0" smtClean="0">
                <a:solidFill>
                  <a:srgbClr val="404040"/>
                </a:solidFill>
                <a:latin typeface="Calibri" charset="0"/>
              </a:rPr>
              <a:t>×</a:t>
            </a:r>
          </a:p>
          <a:p>
            <a:pPr eaLnBrk="1" hangingPunct="1">
              <a:buFont typeface="Times" charset="0"/>
              <a:buNone/>
            </a:pPr>
            <a:r>
              <a:rPr lang="en-US" sz="3733" dirty="0">
                <a:solidFill>
                  <a:srgbClr val="404040"/>
                </a:solidFill>
                <a:latin typeface="Calibri" charset="0"/>
              </a:rPr>
              <a:t>	</a:t>
            </a:r>
            <a:r>
              <a:rPr lang="en-US" sz="3733" dirty="0" smtClean="0">
                <a:solidFill>
                  <a:srgbClr val="404040"/>
                </a:solidFill>
                <a:latin typeface="Calibri" charset="0"/>
              </a:rPr>
              <a:t>P(</a:t>
            </a:r>
            <a:r>
              <a:rPr lang="en-US" sz="3733" dirty="0" err="1" smtClean="0">
                <a:solidFill>
                  <a:srgbClr val="404040"/>
                </a:solidFill>
                <a:latin typeface="Calibri" charset="0"/>
              </a:rPr>
              <a:t>so|its</a:t>
            </a:r>
            <a:r>
              <a:rPr lang="en-US" sz="3733" dirty="0" smtClean="0">
                <a:solidFill>
                  <a:srgbClr val="404040"/>
                </a:solidFill>
                <a:latin typeface="Calibri" charset="0"/>
              </a:rPr>
              <a:t> </a:t>
            </a:r>
            <a:r>
              <a:rPr lang="en-US" sz="3733" dirty="0">
                <a:solidFill>
                  <a:srgbClr val="404040"/>
                </a:solidFill>
                <a:latin typeface="Calibri" charset="0"/>
              </a:rPr>
              <a:t>water is) ×  P(</a:t>
            </a:r>
            <a:r>
              <a:rPr lang="en-US" sz="3733" dirty="0" err="1">
                <a:solidFill>
                  <a:srgbClr val="404040"/>
                </a:solidFill>
                <a:latin typeface="Calibri" charset="0"/>
              </a:rPr>
              <a:t>transparent|its</a:t>
            </a:r>
            <a:r>
              <a:rPr lang="en-US" sz="3733" dirty="0">
                <a:solidFill>
                  <a:srgbClr val="404040"/>
                </a:solidFill>
                <a:latin typeface="Calibri" charset="0"/>
              </a:rPr>
              <a:t> water is so)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652986"/>
              </p:ext>
            </p:extLst>
          </p:nvPr>
        </p:nvGraphicFramePr>
        <p:xfrm>
          <a:off x="1752600" y="2420938"/>
          <a:ext cx="8685213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Equation" r:id="rId4" imgW="2361960" imgH="342720" progId="Equation.3">
                  <p:embed/>
                </p:oleObj>
              </mc:Choice>
              <mc:Fallback>
                <p:oleObj name="Equation" r:id="rId4" imgW="23619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420938"/>
                        <a:ext cx="8685213" cy="1289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7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2173</Words>
  <Application>Microsoft Office PowerPoint</Application>
  <PresentationFormat>寬螢幕</PresentationFormat>
  <Paragraphs>497</Paragraphs>
  <Slides>53</Slides>
  <Notes>41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6" baseType="lpstr">
      <vt:lpstr>Courier</vt:lpstr>
      <vt:lpstr>ＭＳ Ｐゴシック</vt:lpstr>
      <vt:lpstr>Arial</vt:lpstr>
      <vt:lpstr>Calibri</vt:lpstr>
      <vt:lpstr>Calibri Light</vt:lpstr>
      <vt:lpstr>Cambria Math</vt:lpstr>
      <vt:lpstr>Symbol</vt:lpstr>
      <vt:lpstr>Tahoma</vt:lpstr>
      <vt:lpstr>Times</vt:lpstr>
      <vt:lpstr>Verdana</vt:lpstr>
      <vt:lpstr>Wingdings</vt:lpstr>
      <vt:lpstr>Office Theme</vt:lpstr>
      <vt:lpstr>Equation</vt:lpstr>
      <vt:lpstr>N-gram Language Models</vt:lpstr>
      <vt:lpstr>Introduction</vt:lpstr>
      <vt:lpstr>Introduction</vt:lpstr>
      <vt:lpstr>Language Model Definition</vt:lpstr>
      <vt:lpstr>Probabilistic Language Models</vt:lpstr>
      <vt:lpstr>Probabilistic Language Modeling</vt:lpstr>
      <vt:lpstr>How to compute P(W)</vt:lpstr>
      <vt:lpstr>The Chain Rule: General</vt:lpstr>
      <vt:lpstr>The Chain Rule: joint probability in sentence</vt:lpstr>
      <vt:lpstr>How to estimate these probabilities</vt:lpstr>
      <vt:lpstr>Markov Assumption</vt:lpstr>
      <vt:lpstr>Markov Assumption</vt:lpstr>
      <vt:lpstr>Simplest case: Unigram model</vt:lpstr>
      <vt:lpstr>QUESTION 1</vt:lpstr>
      <vt:lpstr>Bigram model</vt:lpstr>
      <vt:lpstr>N-gram models</vt:lpstr>
      <vt:lpstr>Estimating N-gram Probabilities</vt:lpstr>
      <vt:lpstr>Estimating bigram probabilities</vt:lpstr>
      <vt:lpstr>An example</vt:lpstr>
      <vt:lpstr>QUESTION 2</vt:lpstr>
      <vt:lpstr>More examples: Berkeley Restaurant Project sentences</vt:lpstr>
      <vt:lpstr>Raw bigram counts (absolute measure)</vt:lpstr>
      <vt:lpstr>Raw bigram probabilities (relative measure)</vt:lpstr>
      <vt:lpstr>Bigram estimates of sentence probabilities</vt:lpstr>
      <vt:lpstr>What kinds of knowledge?</vt:lpstr>
      <vt:lpstr>Practical Issues</vt:lpstr>
      <vt:lpstr> Evaluation and Perplexity</vt:lpstr>
      <vt:lpstr>Evaluation: How good is our model?</vt:lpstr>
      <vt:lpstr>Extrinsic evaluation of N-gram models</vt:lpstr>
      <vt:lpstr>Difficulty of extrinsic (in-vivo) evaluation of  N-gram models</vt:lpstr>
      <vt:lpstr>Intuition of Perplexity</vt:lpstr>
      <vt:lpstr>Perplexity</vt:lpstr>
      <vt:lpstr>Example</vt:lpstr>
      <vt:lpstr>Perplexity as branching factor</vt:lpstr>
      <vt:lpstr>QUESTION 3</vt:lpstr>
      <vt:lpstr>Lower perplexity = better model</vt:lpstr>
      <vt:lpstr> Generalization and zeros</vt:lpstr>
      <vt:lpstr>The Shannon Visualization Method</vt:lpstr>
      <vt:lpstr>Approximating Shakespeare</vt:lpstr>
      <vt:lpstr>Shakespeare as corpus</vt:lpstr>
      <vt:lpstr>The Wall Street Journal is not Shakespeare</vt:lpstr>
      <vt:lpstr>The perils of overfitting</vt:lpstr>
      <vt:lpstr>Zeros</vt:lpstr>
      <vt:lpstr>Zero probability bigrams</vt:lpstr>
      <vt:lpstr>Basic Smoothing: Interpolation and Back-off</vt:lpstr>
      <vt:lpstr>Backoff and Interpolation</vt:lpstr>
      <vt:lpstr>Linear Interpolation</vt:lpstr>
      <vt:lpstr>QUESTION 4</vt:lpstr>
      <vt:lpstr>How to set the lambdas?</vt:lpstr>
      <vt:lpstr>Unknown words: open vs closed vocabulary</vt:lpstr>
      <vt:lpstr>Huge web-scale n-grams</vt:lpstr>
      <vt:lpstr>Back-off: Smoothing for Web-scale N-grams</vt:lpstr>
      <vt:lpstr>Thank you!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mdoroshe</dc:creator>
  <cp:lastModifiedBy>wangjf</cp:lastModifiedBy>
  <cp:revision>125</cp:revision>
  <dcterms:created xsi:type="dcterms:W3CDTF">2015-05-11T17:58:51Z</dcterms:created>
  <dcterms:modified xsi:type="dcterms:W3CDTF">2018-04-18T10:49:25Z</dcterms:modified>
</cp:coreProperties>
</file>