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57" r:id="rId3"/>
    <p:sldId id="258" r:id="rId4"/>
    <p:sldId id="271" r:id="rId5"/>
    <p:sldId id="272" r:id="rId6"/>
    <p:sldId id="259" r:id="rId7"/>
    <p:sldId id="260" r:id="rId8"/>
    <p:sldId id="262" r:id="rId9"/>
    <p:sldId id="261" r:id="rId10"/>
    <p:sldId id="263" r:id="rId11"/>
    <p:sldId id="264" r:id="rId12"/>
    <p:sldId id="265" r:id="rId13"/>
    <p:sldId id="266" r:id="rId14"/>
    <p:sldId id="267" r:id="rId15"/>
    <p:sldId id="268" r:id="rId16"/>
    <p:sldId id="269" r:id="rId17"/>
    <p:sldId id="273" r:id="rId18"/>
    <p:sldId id="270"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ardo David Iriarte" initials="LDI" lastIdx="1" clrIdx="0">
    <p:extLst>
      <p:ext uri="{19B8F6BF-5375-455C-9EA6-DF929625EA0E}">
        <p15:presenceInfo xmlns:p15="http://schemas.microsoft.com/office/powerpoint/2012/main" userId="7c1c199a9b787c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660"/>
  </p:normalViewPr>
  <p:slideViewPr>
    <p:cSldViewPr snapToGrid="0">
      <p:cViewPr>
        <p:scale>
          <a:sx n="100" d="100"/>
          <a:sy n="100" d="100"/>
        </p:scale>
        <p:origin x="132" y="3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1060D-62F3-4E97-B7B1-643B53394DF3}" type="datetimeFigureOut">
              <a:rPr lang="es-AR" smtClean="0"/>
              <a:t>28/3/2024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00F33-A055-4C3D-B0F8-26503FC9DA17}" type="slidenum">
              <a:rPr lang="es-AR" smtClean="0"/>
              <a:t>‹Nº›</a:t>
            </a:fld>
            <a:endParaRPr lang="es-AR"/>
          </a:p>
        </p:txBody>
      </p:sp>
    </p:spTree>
    <p:extLst>
      <p:ext uri="{BB962C8B-B14F-4D97-AF65-F5344CB8AC3E}">
        <p14:creationId xmlns:p14="http://schemas.microsoft.com/office/powerpoint/2010/main" val="390599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A7EE48-6320-4780-A998-F1E03A19DE5A}" type="datetime1">
              <a:rPr lang="es-AR" smtClean="0"/>
              <a:t>28/3/2024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5FCE8-90C8-4261-A19D-CF442A28A9B4}" type="slidenum">
              <a:rPr lang="es-AR" smtClean="0"/>
              <a:t>‹Nº›</a:t>
            </a:fld>
            <a:endParaRPr lang="es-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03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F0F278-9FFA-4940-9A38-6376ABA61E76}" type="datetime1">
              <a:rPr lang="es-AR" smtClean="0"/>
              <a:t>28/3/2024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5FCE8-90C8-4261-A19D-CF442A28A9B4}" type="slidenum">
              <a:rPr lang="es-AR" smtClean="0"/>
              <a:t>‹Nº›</a:t>
            </a:fld>
            <a:endParaRPr lang="es-AR"/>
          </a:p>
        </p:txBody>
      </p:sp>
    </p:spTree>
    <p:extLst>
      <p:ext uri="{BB962C8B-B14F-4D97-AF65-F5344CB8AC3E}">
        <p14:creationId xmlns:p14="http://schemas.microsoft.com/office/powerpoint/2010/main" val="141330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5E774B-7DB0-44C6-A21E-1F755F9895FE}" type="datetime1">
              <a:rPr lang="es-AR" smtClean="0"/>
              <a:t>28/3/2024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5FCE8-90C8-4261-A19D-CF442A28A9B4}" type="slidenum">
              <a:rPr lang="es-AR" smtClean="0"/>
              <a:t>‹Nº›</a:t>
            </a:fld>
            <a:endParaRPr lang="es-AR"/>
          </a:p>
        </p:txBody>
      </p:sp>
    </p:spTree>
    <p:extLst>
      <p:ext uri="{BB962C8B-B14F-4D97-AF65-F5344CB8AC3E}">
        <p14:creationId xmlns:p14="http://schemas.microsoft.com/office/powerpoint/2010/main" val="156364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576044-15B3-43F0-A85B-AD2CC08B328D}" type="datetime1">
              <a:rPr lang="es-AR" smtClean="0"/>
              <a:t>28/3/2024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5FCE8-90C8-4261-A19D-CF442A28A9B4}" type="slidenum">
              <a:rPr lang="es-AR" smtClean="0"/>
              <a:t>‹Nº›</a:t>
            </a:fld>
            <a:endParaRPr lang="es-AR"/>
          </a:p>
        </p:txBody>
      </p:sp>
    </p:spTree>
    <p:extLst>
      <p:ext uri="{BB962C8B-B14F-4D97-AF65-F5344CB8AC3E}">
        <p14:creationId xmlns:p14="http://schemas.microsoft.com/office/powerpoint/2010/main" val="374206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19F93A-CDDB-454D-A9B4-DD30E9E376B3}" type="datetime1">
              <a:rPr lang="es-AR" smtClean="0"/>
              <a:t>28/3/2024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5FCE8-90C8-4261-A19D-CF442A28A9B4}" type="slidenum">
              <a:rPr lang="es-AR" smtClean="0"/>
              <a:t>‹Nº›</a:t>
            </a:fld>
            <a:endParaRPr lang="es-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87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F88666D-E8D0-4D2C-9264-21D3E0DA058E}" type="datetime1">
              <a:rPr lang="es-AR" smtClean="0"/>
              <a:t>28/3/2024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BD5FCE8-90C8-4261-A19D-CF442A28A9B4}" type="slidenum">
              <a:rPr lang="es-AR" smtClean="0"/>
              <a:t>‹Nº›</a:t>
            </a:fld>
            <a:endParaRPr lang="es-AR"/>
          </a:p>
        </p:txBody>
      </p:sp>
    </p:spTree>
    <p:extLst>
      <p:ext uri="{BB962C8B-B14F-4D97-AF65-F5344CB8AC3E}">
        <p14:creationId xmlns:p14="http://schemas.microsoft.com/office/powerpoint/2010/main" val="314192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931D56F-8DBE-4703-8F0E-A4D8E19CD5EF}" type="datetime1">
              <a:rPr lang="es-AR" smtClean="0"/>
              <a:t>28/3/2024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BD5FCE8-90C8-4261-A19D-CF442A28A9B4}" type="slidenum">
              <a:rPr lang="es-AR" smtClean="0"/>
              <a:t>‹Nº›</a:t>
            </a:fld>
            <a:endParaRPr lang="es-AR"/>
          </a:p>
        </p:txBody>
      </p:sp>
    </p:spTree>
    <p:extLst>
      <p:ext uri="{BB962C8B-B14F-4D97-AF65-F5344CB8AC3E}">
        <p14:creationId xmlns:p14="http://schemas.microsoft.com/office/powerpoint/2010/main" val="343764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992B1BD-4425-4169-8967-ACF92B52E8FE}" type="datetime1">
              <a:rPr lang="es-AR" smtClean="0"/>
              <a:t>28/3/2024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BD5FCE8-90C8-4261-A19D-CF442A28A9B4}" type="slidenum">
              <a:rPr lang="es-AR" smtClean="0"/>
              <a:t>‹Nº›</a:t>
            </a:fld>
            <a:endParaRPr lang="es-AR"/>
          </a:p>
        </p:txBody>
      </p:sp>
    </p:spTree>
    <p:extLst>
      <p:ext uri="{BB962C8B-B14F-4D97-AF65-F5344CB8AC3E}">
        <p14:creationId xmlns:p14="http://schemas.microsoft.com/office/powerpoint/2010/main" val="100780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D98E7B-A18A-495E-A691-398651AC2AD0}" type="datetime1">
              <a:rPr lang="es-AR" smtClean="0"/>
              <a:t>28/3/2024</a:t>
            </a:fld>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AR"/>
          </a:p>
        </p:txBody>
      </p:sp>
      <p:sp>
        <p:nvSpPr>
          <p:cNvPr id="9" name="Slide Number Placeholder 8"/>
          <p:cNvSpPr>
            <a:spLocks noGrp="1"/>
          </p:cNvSpPr>
          <p:nvPr>
            <p:ph type="sldNum" sz="quarter" idx="12"/>
          </p:nvPr>
        </p:nvSpPr>
        <p:spPr/>
        <p:txBody>
          <a:bodyPr/>
          <a:lstStyle/>
          <a:p>
            <a:fld id="{0BD5FCE8-90C8-4261-A19D-CF442A28A9B4}" type="slidenum">
              <a:rPr lang="es-AR" smtClean="0"/>
              <a:t>‹Nº›</a:t>
            </a:fld>
            <a:endParaRPr lang="es-AR"/>
          </a:p>
        </p:txBody>
      </p:sp>
    </p:spTree>
    <p:extLst>
      <p:ext uri="{BB962C8B-B14F-4D97-AF65-F5344CB8AC3E}">
        <p14:creationId xmlns:p14="http://schemas.microsoft.com/office/powerpoint/2010/main" val="226162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B6D55F-DFBB-462D-B85E-C20BA8FCCE9F}" type="datetime1">
              <a:rPr lang="es-AR" smtClean="0"/>
              <a:t>28/3/2024</a:t>
            </a:fld>
            <a:endParaRPr lang="es-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D5FCE8-90C8-4261-A19D-CF442A28A9B4}" type="slidenum">
              <a:rPr lang="es-AR" smtClean="0"/>
              <a:t>‹Nº›</a:t>
            </a:fld>
            <a:endParaRPr lang="es-AR"/>
          </a:p>
        </p:txBody>
      </p:sp>
    </p:spTree>
    <p:extLst>
      <p:ext uri="{BB962C8B-B14F-4D97-AF65-F5344CB8AC3E}">
        <p14:creationId xmlns:p14="http://schemas.microsoft.com/office/powerpoint/2010/main" val="358356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C19BF5-E1B1-48AF-904A-8E235767FF5D}" type="datetime1">
              <a:rPr lang="es-AR" smtClean="0"/>
              <a:t>28/3/2024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BD5FCE8-90C8-4261-A19D-CF442A28A9B4}" type="slidenum">
              <a:rPr lang="es-AR" smtClean="0"/>
              <a:t>‹Nº›</a:t>
            </a:fld>
            <a:endParaRPr lang="es-AR"/>
          </a:p>
        </p:txBody>
      </p:sp>
    </p:spTree>
    <p:extLst>
      <p:ext uri="{BB962C8B-B14F-4D97-AF65-F5344CB8AC3E}">
        <p14:creationId xmlns:p14="http://schemas.microsoft.com/office/powerpoint/2010/main" val="244806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0CF267-E269-4863-8D4F-0188F64E01E5}" type="datetime1">
              <a:rPr lang="es-AR" smtClean="0"/>
              <a:t>28/3/2024</a:t>
            </a:fld>
            <a:endParaRPr lang="es-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D5FCE8-90C8-4261-A19D-CF442A28A9B4}" type="slidenum">
              <a:rPr lang="es-AR" smtClean="0"/>
              <a:t>‹Nº›</a:t>
            </a:fld>
            <a:endParaRPr lang="es-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0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deepcontractor/aircraft-accidents-failures-hijacks-dataset"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2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20.xml"/><Relationship Id="rId5" Type="http://schemas.openxmlformats.org/officeDocument/2006/relationships/slide" Target="slide5.xml"/><Relationship Id="rId15" Type="http://schemas.openxmlformats.org/officeDocument/2006/relationships/slide" Target="slide24.xml"/><Relationship Id="rId10" Type="http://schemas.openxmlformats.org/officeDocument/2006/relationships/slide" Target="slide19.xml"/><Relationship Id="rId4" Type="http://schemas.openxmlformats.org/officeDocument/2006/relationships/slide" Target="slide4.xml"/><Relationship Id="rId9" Type="http://schemas.openxmlformats.org/officeDocument/2006/relationships/slide" Target="slide18.xml"/><Relationship Id="rId14" Type="http://schemas.openxmlformats.org/officeDocument/2006/relationships/slide" Target="slide23.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60.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viation-safety.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3.wdp"/><Relationship Id="rId7" Type="http://schemas.openxmlformats.org/officeDocument/2006/relationships/hyperlink" Target="https://github.com/leodaviri/proyecto_final_DS_coderhouse/blob/main/Proyecto_Final_Iriarte_Leonardo.ipynb"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1.jpeg"/><Relationship Id="rId10" Type="http://schemas.microsoft.com/office/2007/relationships/hdphoto" Target="../media/hdphoto4.wdp"/><Relationship Id="rId4" Type="http://schemas.openxmlformats.org/officeDocument/2006/relationships/image" Target="../media/image10.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9.xml"/><Relationship Id="rId7"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image" Target="../media/image16.jpeg"/><Relationship Id="rId5" Type="http://schemas.openxmlformats.org/officeDocument/2006/relationships/slide" Target="slide12.xml"/><Relationship Id="rId10" Type="http://schemas.openxmlformats.org/officeDocument/2006/relationships/slide" Target="slide17.xml"/><Relationship Id="rId4" Type="http://schemas.openxmlformats.org/officeDocument/2006/relationships/slide" Target="slide11.xml"/><Relationship Id="rId9" Type="http://schemas.openxmlformats.org/officeDocument/2006/relationships/slide" Target="slide1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t="-6000" b="-6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856AF-4D16-4A6A-B1E8-4C5C3C861FD7}"/>
              </a:ext>
            </a:extLst>
          </p:cNvPr>
          <p:cNvSpPr>
            <a:spLocks noGrp="1"/>
          </p:cNvSpPr>
          <p:nvPr>
            <p:ph type="ctrTitle"/>
          </p:nvPr>
        </p:nvSpPr>
        <p:spPr>
          <a:xfrm>
            <a:off x="859109" y="475969"/>
            <a:ext cx="9552941" cy="1925195"/>
          </a:xfrm>
          <a:noFill/>
        </p:spPr>
        <p:txBody>
          <a:bodyPr>
            <a:noAutofit/>
          </a:bodyPr>
          <a:lstStyle/>
          <a:p>
            <a:r>
              <a:rPr lang="es-AR" sz="6000"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Accidentes y Secuestros de Aeronaves</a:t>
            </a:r>
          </a:p>
        </p:txBody>
      </p:sp>
      <p:sp>
        <p:nvSpPr>
          <p:cNvPr id="3" name="Subtítulo 2">
            <a:extLst>
              <a:ext uri="{FF2B5EF4-FFF2-40B4-BE49-F238E27FC236}">
                <a16:creationId xmlns:a16="http://schemas.microsoft.com/office/drawing/2014/main" id="{37210CB4-9A09-458A-8817-ED44AA4C2866}"/>
              </a:ext>
            </a:extLst>
          </p:cNvPr>
          <p:cNvSpPr>
            <a:spLocks noGrp="1"/>
          </p:cNvSpPr>
          <p:nvPr>
            <p:ph type="subTitle" idx="1"/>
          </p:nvPr>
        </p:nvSpPr>
        <p:spPr>
          <a:xfrm>
            <a:off x="859109" y="4094605"/>
            <a:ext cx="4217716" cy="1277495"/>
          </a:xfrm>
        </p:spPr>
        <p:txBody>
          <a:bodyPr>
            <a:normAutofit fontScale="85000" lnSpcReduction="20000"/>
          </a:bodyPr>
          <a:lstStyle/>
          <a:p>
            <a:pPr algn="l"/>
            <a:r>
              <a:rPr lang="es-AR" sz="1800" dirty="0">
                <a:solidFill>
                  <a:schemeClr val="tx1"/>
                </a:solidFill>
                <a:latin typeface="Arial Rounded MT Bold" panose="020F0704030504030204" pitchFamily="34" charset="0"/>
              </a:rPr>
              <a:t>Informe del historial </a:t>
            </a:r>
          </a:p>
          <a:p>
            <a:pPr algn="l"/>
            <a:r>
              <a:rPr lang="es-AR" sz="1800" dirty="0">
                <a:solidFill>
                  <a:schemeClr val="tx1"/>
                </a:solidFill>
                <a:latin typeface="Arial Rounded MT Bold" panose="020F0704030504030204" pitchFamily="34" charset="0"/>
              </a:rPr>
              <a:t>De registros de</a:t>
            </a:r>
          </a:p>
          <a:p>
            <a:pPr algn="l"/>
            <a:r>
              <a:rPr lang="es-AR" sz="1800" dirty="0">
                <a:solidFill>
                  <a:schemeClr val="tx1"/>
                </a:solidFill>
                <a:latin typeface="Arial Rounded MT Bold" panose="020F0704030504030204" pitchFamily="34" charset="0"/>
              </a:rPr>
              <a:t>Aviation Safety Network,</a:t>
            </a:r>
          </a:p>
          <a:p>
            <a:pPr algn="l"/>
            <a:r>
              <a:rPr lang="es-AR" sz="1800" dirty="0">
                <a:solidFill>
                  <a:schemeClr val="tx1"/>
                </a:solidFill>
                <a:latin typeface="Arial Rounded MT Bold" panose="020F0704030504030204" pitchFamily="34" charset="0"/>
              </a:rPr>
              <a:t>actualizado al 2022.</a:t>
            </a:r>
          </a:p>
        </p:txBody>
      </p:sp>
      <p:sp>
        <p:nvSpPr>
          <p:cNvPr id="4" name="Subtítulo 2">
            <a:extLst>
              <a:ext uri="{FF2B5EF4-FFF2-40B4-BE49-F238E27FC236}">
                <a16:creationId xmlns:a16="http://schemas.microsoft.com/office/drawing/2014/main" id="{2DB4AEBE-7BFD-4777-A65B-AC0E6D52BBE9}"/>
              </a:ext>
            </a:extLst>
          </p:cNvPr>
          <p:cNvSpPr txBox="1">
            <a:spLocks/>
          </p:cNvSpPr>
          <p:nvPr/>
        </p:nvSpPr>
        <p:spPr>
          <a:xfrm>
            <a:off x="859109" y="5951144"/>
            <a:ext cx="3103291" cy="36517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AR" sz="2000" i="1" dirty="0">
                <a:latin typeface="Bahnschrift" panose="020B0502040204020203" pitchFamily="34" charset="0"/>
              </a:rPr>
              <a:t>Iriarte Leonardo David</a:t>
            </a:r>
          </a:p>
        </p:txBody>
      </p:sp>
      <p:sp>
        <p:nvSpPr>
          <p:cNvPr id="6" name="CuadroTexto 5">
            <a:extLst>
              <a:ext uri="{FF2B5EF4-FFF2-40B4-BE49-F238E27FC236}">
                <a16:creationId xmlns:a16="http://schemas.microsoft.com/office/drawing/2014/main" id="{450F03C5-A284-4FDA-944B-00FB8467C8F6}"/>
              </a:ext>
            </a:extLst>
          </p:cNvPr>
          <p:cNvSpPr txBox="1"/>
          <p:nvPr/>
        </p:nvSpPr>
        <p:spPr>
          <a:xfrm>
            <a:off x="9882483" y="5766478"/>
            <a:ext cx="1059133"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s-AR" b="1" dirty="0">
                <a:solidFill>
                  <a:srgbClr val="0070C0"/>
                </a:solidFill>
                <a:hlinkClick r:id="rId3">
                  <a:extLst>
                    <a:ext uri="{A12FA001-AC4F-418D-AE19-62706E023703}">
                      <ahyp:hlinkClr xmlns:ahyp="http://schemas.microsoft.com/office/drawing/2018/hyperlinkcolor" val="tx"/>
                    </a:ext>
                  </a:extLst>
                </a:hlinkClick>
              </a:rPr>
              <a:t>fuente ↵</a:t>
            </a:r>
            <a:endParaRPr lang="es-AR" sz="1600" b="1" dirty="0">
              <a:solidFill>
                <a:srgbClr val="0070C0"/>
              </a:solidFill>
            </a:endParaRPr>
          </a:p>
        </p:txBody>
      </p:sp>
    </p:spTree>
    <p:extLst>
      <p:ext uri="{BB962C8B-B14F-4D97-AF65-F5344CB8AC3E}">
        <p14:creationId xmlns:p14="http://schemas.microsoft.com/office/powerpoint/2010/main" val="356212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D5AE1E-2E95-4144-B3A5-252ACB12EEF8}"/>
              </a:ext>
            </a:extLst>
          </p:cNvPr>
          <p:cNvSpPr>
            <a:spLocks noGrp="1"/>
          </p:cNvSpPr>
          <p:nvPr>
            <p:ph type="title"/>
          </p:nvPr>
        </p:nvSpPr>
        <p:spPr>
          <a:xfrm>
            <a:off x="1195385" y="255510"/>
            <a:ext cx="9801226" cy="900113"/>
          </a:xfrm>
        </p:spPr>
        <p:txBody>
          <a:bodyPr>
            <a:noAutofit/>
          </a:bodyPr>
          <a:lstStyle/>
          <a:p>
            <a:r>
              <a:rPr lang="es-ES"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¿Existen tendencias en los tipos de vuelos, sean domésticos o internacionales?</a:t>
            </a:r>
            <a:endParaRPr lang="es-AR" sz="24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65A3F21D-26C8-4C0D-B263-F516EA0917C7}"/>
              </a:ext>
            </a:extLst>
          </p:cNvPr>
          <p:cNvSpPr>
            <a:spLocks noGrp="1"/>
          </p:cNvSpPr>
          <p:nvPr>
            <p:ph idx="1"/>
          </p:nvPr>
        </p:nvSpPr>
        <p:spPr>
          <a:xfrm>
            <a:off x="1195385" y="1759708"/>
            <a:ext cx="9801226" cy="1088268"/>
          </a:xfrm>
          <a:solidFill>
            <a:schemeClr val="bg1"/>
          </a:solidFill>
        </p:spPr>
        <p:txBody>
          <a:bodyPr>
            <a:normAutofit/>
          </a:bodyPr>
          <a:lstStyle/>
          <a:p>
            <a:pPr marL="0" indent="0">
              <a:buNone/>
            </a:pPr>
            <a:r>
              <a:rPr lang="es-AR" sz="1600" dirty="0"/>
              <a:t>Los gráficos muestran una superioridad notable en cantidad de vuelos domésticos e incluso en la categoría ‘criminal’ donde presenta aún más diferencia respecto a los vuelos internacionales. En éste caso si se puede considerar una tendencia del tipo de vuelo respecto a los hechos criminales, donde hay casos domésticos registrados en todos los años y es casi lo opuesto en los vuelos internacionales, sobre todo en el lapso ‘50-’70.</a:t>
            </a:r>
          </a:p>
        </p:txBody>
      </p:sp>
      <p:sp>
        <p:nvSpPr>
          <p:cNvPr id="8" name="Rectángulo: esquinas redondeadas 7">
            <a:extLst>
              <a:ext uri="{FF2B5EF4-FFF2-40B4-BE49-F238E27FC236}">
                <a16:creationId xmlns:a16="http://schemas.microsoft.com/office/drawing/2014/main" id="{049C0BFA-B621-4364-A6F0-0AABAF058A66}"/>
              </a:ext>
            </a:extLst>
          </p:cNvPr>
          <p:cNvSpPr/>
          <p:nvPr/>
        </p:nvSpPr>
        <p:spPr>
          <a:xfrm>
            <a:off x="8600114" y="3633867"/>
            <a:ext cx="2610214" cy="687311"/>
          </a:xfrm>
          <a:prstGeom prst="roundRect">
            <a:avLst/>
          </a:prstGeom>
          <a:solidFill>
            <a:schemeClr val="tx1">
              <a:lumMod val="75000"/>
              <a:lumOff val="25000"/>
            </a:schemeClr>
          </a:solidFill>
          <a:ln>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t>En el siguiente cuadro podemos ver la distribución porcentual</a:t>
            </a:r>
            <a:r>
              <a:rPr lang="es-AR" sz="1400" dirty="0"/>
              <a:t> </a:t>
            </a:r>
            <a:r>
              <a:rPr lang="es-AR" sz="1600" dirty="0"/>
              <a:t>↴</a:t>
            </a:r>
            <a:endParaRPr lang="es-AR" sz="1400" dirty="0"/>
          </a:p>
        </p:txBody>
      </p:sp>
      <p:sp>
        <p:nvSpPr>
          <p:cNvPr id="9" name="Marcador de número de diapositiva 8">
            <a:extLst>
              <a:ext uri="{FF2B5EF4-FFF2-40B4-BE49-F238E27FC236}">
                <a16:creationId xmlns:a16="http://schemas.microsoft.com/office/drawing/2014/main" id="{CE6D696E-C585-43DE-8BDE-3AA99D63FBE0}"/>
              </a:ext>
            </a:extLst>
          </p:cNvPr>
          <p:cNvSpPr>
            <a:spLocks noGrp="1"/>
          </p:cNvSpPr>
          <p:nvPr>
            <p:ph type="sldNum" sz="quarter" idx="12"/>
          </p:nvPr>
        </p:nvSpPr>
        <p:spPr/>
        <p:txBody>
          <a:bodyPr/>
          <a:lstStyle/>
          <a:p>
            <a:fld id="{0BD5FCE8-90C8-4261-A19D-CF442A28A9B4}" type="slidenum">
              <a:rPr lang="es-AR" smtClean="0"/>
              <a:t>10</a:t>
            </a:fld>
            <a:endParaRPr lang="es-AR"/>
          </a:p>
        </p:txBody>
      </p:sp>
      <p:pic>
        <p:nvPicPr>
          <p:cNvPr id="10" name="Imagen 9">
            <a:extLst>
              <a:ext uri="{FF2B5EF4-FFF2-40B4-BE49-F238E27FC236}">
                <a16:creationId xmlns:a16="http://schemas.microsoft.com/office/drawing/2014/main" id="{6FC27B69-6EE1-4FB8-ABA4-B8A45A3D8192}"/>
              </a:ext>
            </a:extLst>
          </p:cNvPr>
          <p:cNvPicPr>
            <a:picLocks noChangeAspect="1"/>
          </p:cNvPicPr>
          <p:nvPr/>
        </p:nvPicPr>
        <p:blipFill>
          <a:blip r:embed="rId2"/>
          <a:stretch>
            <a:fillRect/>
          </a:stretch>
        </p:blipFill>
        <p:spPr>
          <a:xfrm>
            <a:off x="1195386" y="2925790"/>
            <a:ext cx="7081839" cy="3344469"/>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27A3E196-A667-434C-BAB5-676E11A5FA40}"/>
              </a:ext>
            </a:extLst>
          </p:cNvPr>
          <p:cNvPicPr>
            <a:picLocks noChangeAspect="1"/>
          </p:cNvPicPr>
          <p:nvPr/>
        </p:nvPicPr>
        <p:blipFill rotWithShape="1">
          <a:blip r:embed="rId3"/>
          <a:srcRect t="1" b="-500"/>
          <a:stretch/>
        </p:blipFill>
        <p:spPr>
          <a:xfrm>
            <a:off x="8600114" y="4481575"/>
            <a:ext cx="2600688" cy="9190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8245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0566CA5E-4557-4F61-8B6F-E26C8DF93A1A}"/>
              </a:ext>
            </a:extLst>
          </p:cNvPr>
          <p:cNvSpPr>
            <a:spLocks noGrp="1"/>
          </p:cNvSpPr>
          <p:nvPr>
            <p:ph type="title"/>
          </p:nvPr>
        </p:nvSpPr>
        <p:spPr>
          <a:xfrm>
            <a:off x="1181100" y="328369"/>
            <a:ext cx="9829800" cy="523875"/>
          </a:xfrm>
        </p:spPr>
        <p:txBody>
          <a:bodyPr>
            <a:noAutofit/>
          </a:bodyPr>
          <a:lstStyle/>
          <a:p>
            <a:r>
              <a:rPr lang="es-ES"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¿Cómo se constituyen los tipos de daños que sufren las aeronaves?</a:t>
            </a:r>
            <a:endParaRPr lang="es-AR" sz="24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9FA49957-3E41-4300-9EC2-8544994E50A3}"/>
              </a:ext>
            </a:extLst>
          </p:cNvPr>
          <p:cNvSpPr>
            <a:spLocks noGrp="1"/>
          </p:cNvSpPr>
          <p:nvPr>
            <p:ph idx="1"/>
          </p:nvPr>
        </p:nvSpPr>
        <p:spPr>
          <a:xfrm>
            <a:off x="1181100" y="1904887"/>
            <a:ext cx="3752850" cy="4368798"/>
          </a:xfrm>
        </p:spPr>
        <p:txBody>
          <a:bodyPr>
            <a:normAutofit fontScale="92500" lnSpcReduction="10000"/>
          </a:bodyPr>
          <a:lstStyle/>
          <a:p>
            <a:pPr marL="0" indent="0">
              <a:buNone/>
            </a:pPr>
            <a:r>
              <a:rPr lang="es-ES" sz="1600" dirty="0"/>
              <a:t>Tiene sentido, tratándose de aeronaves, que los daños más severos (irreparable, sustancial y destruida) sean los que </a:t>
            </a:r>
            <a:r>
              <a:rPr lang="es-ES" sz="1700" dirty="0"/>
              <a:t>componen</a:t>
            </a:r>
            <a:r>
              <a:rPr lang="es-ES" sz="1600" dirty="0"/>
              <a:t> más del 97% de los casos registrados ya que la probabilidad de un accidente aéreo sin daños es casi inconcebible.</a:t>
            </a:r>
          </a:p>
          <a:p>
            <a:pPr marL="0" indent="0">
              <a:buNone/>
            </a:pPr>
            <a:r>
              <a:rPr lang="es-ES" sz="1600" dirty="0"/>
              <a:t>La categoría '</a:t>
            </a:r>
            <a:r>
              <a:rPr lang="es-ES" sz="1600" dirty="0" err="1"/>
              <a:t>Missing</a:t>
            </a:r>
            <a:r>
              <a:rPr lang="es-ES" sz="1600" dirty="0"/>
              <a:t>' encaja con el período de la 2da guerra mundial. Ya que no se observa antes o después en el tiempo.</a:t>
            </a:r>
          </a:p>
          <a:p>
            <a:pPr marL="0" indent="0">
              <a:buNone/>
            </a:pPr>
            <a:r>
              <a:rPr lang="es-ES" sz="1600" dirty="0"/>
              <a:t>Aunque se puede ver que a partir de los '80 el porcentaje de daños sustanciales fue creciendo, mientras sucedía lo opuesto con los daños irreparables.</a:t>
            </a:r>
          </a:p>
          <a:p>
            <a:pPr marL="0" indent="0">
              <a:buNone/>
            </a:pPr>
            <a:r>
              <a:rPr lang="es-ES" sz="1600" dirty="0"/>
              <a:t>Considerando también un crecimiento (aunque algo variado) de casos de aeronaves destruidas, podemos notar que, al margen de la baja de cantidad de casos en general, se mejoraron las medidas para que los daños no sean tan severos.</a:t>
            </a:r>
            <a:endParaRPr lang="es-AR" sz="1600" dirty="0"/>
          </a:p>
        </p:txBody>
      </p:sp>
      <p:sp>
        <p:nvSpPr>
          <p:cNvPr id="5" name="Marcador de número de diapositiva 4">
            <a:extLst>
              <a:ext uri="{FF2B5EF4-FFF2-40B4-BE49-F238E27FC236}">
                <a16:creationId xmlns:a16="http://schemas.microsoft.com/office/drawing/2014/main" id="{A4154689-9A6C-43AC-BD80-76DDD42F8D9F}"/>
              </a:ext>
            </a:extLst>
          </p:cNvPr>
          <p:cNvSpPr>
            <a:spLocks noGrp="1"/>
          </p:cNvSpPr>
          <p:nvPr>
            <p:ph type="sldNum" sz="quarter" idx="12"/>
          </p:nvPr>
        </p:nvSpPr>
        <p:spPr/>
        <p:txBody>
          <a:bodyPr/>
          <a:lstStyle/>
          <a:p>
            <a:fld id="{0BD5FCE8-90C8-4261-A19D-CF442A28A9B4}" type="slidenum">
              <a:rPr lang="es-AR" smtClean="0"/>
              <a:t>11</a:t>
            </a:fld>
            <a:endParaRPr lang="es-AR"/>
          </a:p>
        </p:txBody>
      </p:sp>
      <p:pic>
        <p:nvPicPr>
          <p:cNvPr id="9" name="Imagen 8">
            <a:extLst>
              <a:ext uri="{FF2B5EF4-FFF2-40B4-BE49-F238E27FC236}">
                <a16:creationId xmlns:a16="http://schemas.microsoft.com/office/drawing/2014/main" id="{0BA725B6-5AA3-4C0C-90C2-07B012781AA1}"/>
              </a:ext>
            </a:extLst>
          </p:cNvPr>
          <p:cNvPicPr>
            <a:picLocks noChangeAspect="1"/>
          </p:cNvPicPr>
          <p:nvPr/>
        </p:nvPicPr>
        <p:blipFill rotWithShape="1">
          <a:blip r:embed="rId2"/>
          <a:srcRect r="18431"/>
          <a:stretch/>
        </p:blipFill>
        <p:spPr>
          <a:xfrm>
            <a:off x="5105400" y="1904887"/>
            <a:ext cx="5905500" cy="4064678"/>
          </a:xfrm>
          <a:prstGeom prst="rect">
            <a:avLst/>
          </a:prstGeom>
          <a:effectLst>
            <a:outerShdw blurRad="50800" dist="38100" dir="2700000" algn="tl" rotWithShape="0">
              <a:prstClr val="black">
                <a:alpha val="40000"/>
              </a:prstClr>
            </a:outerShdw>
          </a:effectLst>
        </p:spPr>
      </p:pic>
      <p:pic>
        <p:nvPicPr>
          <p:cNvPr id="8" name="Imagen 7">
            <a:extLst>
              <a:ext uri="{FF2B5EF4-FFF2-40B4-BE49-F238E27FC236}">
                <a16:creationId xmlns:a16="http://schemas.microsoft.com/office/drawing/2014/main" id="{CCB73971-15C4-4534-951F-6411F4796789}"/>
              </a:ext>
            </a:extLst>
          </p:cNvPr>
          <p:cNvPicPr>
            <a:picLocks noChangeAspect="1"/>
          </p:cNvPicPr>
          <p:nvPr/>
        </p:nvPicPr>
        <p:blipFill>
          <a:blip r:embed="rId3"/>
          <a:stretch>
            <a:fillRect/>
          </a:stretch>
        </p:blipFill>
        <p:spPr>
          <a:xfrm>
            <a:off x="9514554" y="2986418"/>
            <a:ext cx="1496346" cy="885163"/>
          </a:xfrm>
          <a:prstGeom prst="rect">
            <a:avLst/>
          </a:prstGeom>
        </p:spPr>
      </p:pic>
    </p:spTree>
    <p:extLst>
      <p:ext uri="{BB962C8B-B14F-4D97-AF65-F5344CB8AC3E}">
        <p14:creationId xmlns:p14="http://schemas.microsoft.com/office/powerpoint/2010/main" val="2927792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612413F-3143-49BF-A4D1-00385363228B}"/>
              </a:ext>
            </a:extLst>
          </p:cNvPr>
          <p:cNvSpPr>
            <a:spLocks noGrp="1"/>
          </p:cNvSpPr>
          <p:nvPr>
            <p:ph type="title"/>
          </p:nvPr>
        </p:nvSpPr>
        <p:spPr>
          <a:xfrm>
            <a:off x="1163608" y="271462"/>
            <a:ext cx="10077450" cy="566738"/>
          </a:xfrm>
        </p:spPr>
        <p:txBody>
          <a:bodyPr>
            <a:noAutofit/>
          </a:bodyPr>
          <a:lstStyle/>
          <a:p>
            <a:r>
              <a:rPr lang="es-ES"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¿Cuál es la probabilidad de supervivencia según los tipos de daños?</a:t>
            </a:r>
            <a:endParaRPr lang="es-AR" sz="24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A728EC04-3BCE-4864-B941-86C24E23DB85}"/>
              </a:ext>
            </a:extLst>
          </p:cNvPr>
          <p:cNvSpPr>
            <a:spLocks noGrp="1"/>
          </p:cNvSpPr>
          <p:nvPr>
            <p:ph idx="1"/>
          </p:nvPr>
        </p:nvSpPr>
        <p:spPr>
          <a:xfrm>
            <a:off x="1163608" y="1909762"/>
            <a:ext cx="3303617" cy="4139462"/>
          </a:xfrm>
        </p:spPr>
        <p:txBody>
          <a:bodyPr>
            <a:normAutofit/>
          </a:bodyPr>
          <a:lstStyle/>
          <a:p>
            <a:pPr marL="0" indent="0">
              <a:buNone/>
            </a:pPr>
            <a:r>
              <a:rPr lang="es-ES" sz="1600" dirty="0"/>
              <a:t>La probabilidad de supervivencia es mayor en tipos de daños sustanciales, que si a ello sumamos que en gráficos previos pudimos ver que las últimas décadas la suma de fallecidos bajó y el tipo de daño sustancial aumentó proporcionalmente al descenso de daños irreparables, entonces hablamos de un progreso óptimo en cuando al estudio y desarrollo de aeronaves y sistemas de seguridad.</a:t>
            </a:r>
          </a:p>
          <a:p>
            <a:pPr marL="0" indent="0">
              <a:buNone/>
            </a:pPr>
            <a:r>
              <a:rPr lang="es-ES" sz="1600" dirty="0"/>
              <a:t>También podemos notar que los hechos criminales son los que menor probabilidad de supervivencia registran ya que sólo en daños sustanciales supera el 60%, mientras que en el resto no llega siquiera al 20%.</a:t>
            </a:r>
            <a:endParaRPr lang="es-AR" sz="1600" dirty="0"/>
          </a:p>
        </p:txBody>
      </p:sp>
      <p:sp>
        <p:nvSpPr>
          <p:cNvPr id="7" name="Marcador de número de diapositiva 6">
            <a:extLst>
              <a:ext uri="{FF2B5EF4-FFF2-40B4-BE49-F238E27FC236}">
                <a16:creationId xmlns:a16="http://schemas.microsoft.com/office/drawing/2014/main" id="{CC805398-133B-4891-A696-3C75266B5C8E}"/>
              </a:ext>
            </a:extLst>
          </p:cNvPr>
          <p:cNvSpPr>
            <a:spLocks noGrp="1"/>
          </p:cNvSpPr>
          <p:nvPr>
            <p:ph type="sldNum" sz="quarter" idx="12"/>
          </p:nvPr>
        </p:nvSpPr>
        <p:spPr/>
        <p:txBody>
          <a:bodyPr/>
          <a:lstStyle/>
          <a:p>
            <a:fld id="{0BD5FCE8-90C8-4261-A19D-CF442A28A9B4}" type="slidenum">
              <a:rPr lang="es-AR" smtClean="0"/>
              <a:t>12</a:t>
            </a:fld>
            <a:endParaRPr lang="es-AR"/>
          </a:p>
        </p:txBody>
      </p:sp>
      <p:pic>
        <p:nvPicPr>
          <p:cNvPr id="5" name="Imagen 4">
            <a:extLst>
              <a:ext uri="{FF2B5EF4-FFF2-40B4-BE49-F238E27FC236}">
                <a16:creationId xmlns:a16="http://schemas.microsoft.com/office/drawing/2014/main" id="{7767F469-5CAC-4FBD-82AB-F3D0CBFCF060}"/>
              </a:ext>
            </a:extLst>
          </p:cNvPr>
          <p:cNvPicPr>
            <a:picLocks noChangeAspect="1"/>
          </p:cNvPicPr>
          <p:nvPr/>
        </p:nvPicPr>
        <p:blipFill>
          <a:blip r:embed="rId2"/>
          <a:stretch>
            <a:fillRect/>
          </a:stretch>
        </p:blipFill>
        <p:spPr>
          <a:xfrm>
            <a:off x="4718860" y="1909762"/>
            <a:ext cx="6389717" cy="41394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15333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3675FF0-ADA8-44C2-8380-A4FEAC988592}"/>
              </a:ext>
            </a:extLst>
          </p:cNvPr>
          <p:cNvSpPr>
            <a:spLocks noGrp="1"/>
          </p:cNvSpPr>
          <p:nvPr>
            <p:ph type="title"/>
          </p:nvPr>
        </p:nvSpPr>
        <p:spPr>
          <a:xfrm>
            <a:off x="1219200" y="265300"/>
            <a:ext cx="9753600" cy="747465"/>
          </a:xfrm>
        </p:spPr>
        <p:txBody>
          <a:bodyPr>
            <a:noAutofit/>
          </a:bodyPr>
          <a:lstStyle/>
          <a:p>
            <a:r>
              <a:rPr lang="es-ES"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¿En qué fases de vuelos se dan la mayoría de los casos y cuáles son los tipos de aeronaves más afectadas?</a:t>
            </a:r>
            <a:endParaRPr lang="es-AR" sz="24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AA878AF8-F6E4-4B01-9ACC-0C3A73608949}"/>
              </a:ext>
            </a:extLst>
          </p:cNvPr>
          <p:cNvSpPr>
            <a:spLocks noGrp="1"/>
          </p:cNvSpPr>
          <p:nvPr>
            <p:ph idx="1"/>
          </p:nvPr>
        </p:nvSpPr>
        <p:spPr>
          <a:xfrm>
            <a:off x="1219200" y="1791011"/>
            <a:ext cx="3695700" cy="4381189"/>
          </a:xfrm>
        </p:spPr>
        <p:txBody>
          <a:bodyPr>
            <a:normAutofit/>
          </a:bodyPr>
          <a:lstStyle/>
          <a:p>
            <a:pPr marL="0" indent="0">
              <a:buNone/>
            </a:pPr>
            <a:r>
              <a:rPr lang="es-ES" sz="1600" dirty="0"/>
              <a:t>En cuanto a los accidentes, la mayoría de los casos se dan en aterrizaje, en arribo o en camino, lo cual da un indicio de fallas técnicas, más aún considerando que el resto de casos que le siguen en cantidad, son despegue y ascenso.</a:t>
            </a:r>
          </a:p>
          <a:p>
            <a:pPr marL="0" indent="0">
              <a:buNone/>
            </a:pPr>
            <a:r>
              <a:rPr lang="es-ES" sz="1600" dirty="0"/>
              <a:t>No obstante, los hechos criminales tienen más tendencia a suceder en camino o en suelo (standing) lo que sugiere como objetivo llegar a negociaciones o el crimen en si.</a:t>
            </a:r>
          </a:p>
          <a:p>
            <a:pPr marL="0" indent="0">
              <a:buNone/>
            </a:pPr>
            <a:r>
              <a:rPr lang="es-ES" sz="1600" dirty="0"/>
              <a:t>El tipo de aeronave más frecuente en hecho criminal (obviando las militares, por razones lógicas) son las de transporte de pasajeros. Lo cual indica la seriedad del crimen, hay una tendencia sobre la cantidad de personas a bordo afectadas.</a:t>
            </a:r>
            <a:endParaRPr lang="es-AR" sz="1600" dirty="0"/>
          </a:p>
        </p:txBody>
      </p:sp>
      <p:sp>
        <p:nvSpPr>
          <p:cNvPr id="6" name="Marcador de número de diapositiva 5">
            <a:extLst>
              <a:ext uri="{FF2B5EF4-FFF2-40B4-BE49-F238E27FC236}">
                <a16:creationId xmlns:a16="http://schemas.microsoft.com/office/drawing/2014/main" id="{A1383CF8-0F52-44A5-B42B-99B266E5339B}"/>
              </a:ext>
            </a:extLst>
          </p:cNvPr>
          <p:cNvSpPr>
            <a:spLocks noGrp="1"/>
          </p:cNvSpPr>
          <p:nvPr>
            <p:ph type="sldNum" sz="quarter" idx="12"/>
          </p:nvPr>
        </p:nvSpPr>
        <p:spPr/>
        <p:txBody>
          <a:bodyPr/>
          <a:lstStyle/>
          <a:p>
            <a:fld id="{0BD5FCE8-90C8-4261-A19D-CF442A28A9B4}" type="slidenum">
              <a:rPr lang="es-AR" smtClean="0"/>
              <a:t>13</a:t>
            </a:fld>
            <a:endParaRPr lang="es-AR"/>
          </a:p>
        </p:txBody>
      </p:sp>
      <p:pic>
        <p:nvPicPr>
          <p:cNvPr id="5" name="Imagen 4">
            <a:extLst>
              <a:ext uri="{FF2B5EF4-FFF2-40B4-BE49-F238E27FC236}">
                <a16:creationId xmlns:a16="http://schemas.microsoft.com/office/drawing/2014/main" id="{CC9C56DD-3B02-4AA3-85E8-9A1D9365F65A}"/>
              </a:ext>
            </a:extLst>
          </p:cNvPr>
          <p:cNvPicPr>
            <a:picLocks noChangeAspect="1"/>
          </p:cNvPicPr>
          <p:nvPr/>
        </p:nvPicPr>
        <p:blipFill>
          <a:blip r:embed="rId2"/>
          <a:stretch>
            <a:fillRect/>
          </a:stretch>
        </p:blipFill>
        <p:spPr>
          <a:xfrm>
            <a:off x="5095876" y="1791011"/>
            <a:ext cx="6116607" cy="2248111"/>
          </a:xfrm>
          <a:prstGeom prst="rect">
            <a:avLst/>
          </a:prstGeom>
          <a:effectLst>
            <a:outerShdw blurRad="50800" dist="38100" dir="2700000" algn="tl" rotWithShape="0">
              <a:prstClr val="black">
                <a:alpha val="40000"/>
              </a:prstClr>
            </a:outerShdw>
          </a:effectLst>
        </p:spPr>
      </p:pic>
      <p:pic>
        <p:nvPicPr>
          <p:cNvPr id="9" name="Imagen 8">
            <a:extLst>
              <a:ext uri="{FF2B5EF4-FFF2-40B4-BE49-F238E27FC236}">
                <a16:creationId xmlns:a16="http://schemas.microsoft.com/office/drawing/2014/main" id="{2785C6FA-7AB9-4D75-AF87-969D34D491B8}"/>
              </a:ext>
            </a:extLst>
          </p:cNvPr>
          <p:cNvPicPr>
            <a:picLocks noChangeAspect="1"/>
          </p:cNvPicPr>
          <p:nvPr/>
        </p:nvPicPr>
        <p:blipFill>
          <a:blip r:embed="rId3"/>
          <a:stretch>
            <a:fillRect/>
          </a:stretch>
        </p:blipFill>
        <p:spPr>
          <a:xfrm>
            <a:off x="5095875" y="4039612"/>
            <a:ext cx="6116608" cy="22481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3255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2F4BC59-20D4-4738-8DC9-F1D2DCB69702}"/>
              </a:ext>
            </a:extLst>
          </p:cNvPr>
          <p:cNvSpPr>
            <a:spLocks noGrp="1"/>
          </p:cNvSpPr>
          <p:nvPr>
            <p:ph type="title"/>
          </p:nvPr>
        </p:nvSpPr>
        <p:spPr>
          <a:xfrm>
            <a:off x="1238250" y="200218"/>
            <a:ext cx="9420225" cy="790575"/>
          </a:xfrm>
        </p:spPr>
        <p:txBody>
          <a:bodyPr>
            <a:noAutofit/>
          </a:bodyPr>
          <a:lstStyle/>
          <a:p>
            <a:r>
              <a:rPr lang="es-ES"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¿Tiene relación la antigüedad de la aeronave con los daños más severos y/o destrucciones, en cuanto a registros de accidentes?</a:t>
            </a:r>
            <a:endParaRPr lang="es-AR" sz="2400"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A8026F7B-C1D8-425B-8591-40151BE4BBE6}"/>
              </a:ext>
            </a:extLst>
          </p:cNvPr>
          <p:cNvSpPr txBox="1"/>
          <p:nvPr/>
        </p:nvSpPr>
        <p:spPr>
          <a:xfrm>
            <a:off x="1238250" y="1775535"/>
            <a:ext cx="5230783" cy="1600438"/>
          </a:xfrm>
          <a:prstGeom prst="rect">
            <a:avLst/>
          </a:prstGeom>
          <a:noFill/>
        </p:spPr>
        <p:txBody>
          <a:bodyPr wrap="square" rtlCol="0">
            <a:spAutoFit/>
          </a:bodyPr>
          <a:lstStyle/>
          <a:p>
            <a:r>
              <a:rPr lang="es-ES" sz="1400" dirty="0">
                <a:solidFill>
                  <a:schemeClr val="tx1">
                    <a:lumMod val="75000"/>
                    <a:lumOff val="25000"/>
                  </a:schemeClr>
                </a:solidFill>
              </a:rPr>
              <a:t>El 1er gráfico (derecha) muestra que la mayoría de los casos son aeronaves que no llegan a los 30 años de antigüedad, no obstante aquellas que están en menor promedio (5 a 15 años) son las que sufren daños irreparables y a su vez es el tipo de daño que más </a:t>
            </a:r>
            <a:r>
              <a:rPr lang="es-ES" sz="1400" dirty="0" err="1">
                <a:solidFill>
                  <a:schemeClr val="tx1">
                    <a:lumMod val="75000"/>
                    <a:lumOff val="25000"/>
                  </a:schemeClr>
                </a:solidFill>
              </a:rPr>
              <a:t>outliers</a:t>
            </a:r>
            <a:r>
              <a:rPr lang="es-ES" sz="1400" dirty="0">
                <a:solidFill>
                  <a:schemeClr val="tx1">
                    <a:lumMod val="75000"/>
                    <a:lumOff val="25000"/>
                  </a:schemeClr>
                </a:solidFill>
              </a:rPr>
              <a:t> presenta, entre los 42 y 75 años de antigüedad.</a:t>
            </a:r>
          </a:p>
          <a:p>
            <a:r>
              <a:rPr lang="es-ES" sz="1400" dirty="0">
                <a:solidFill>
                  <a:schemeClr val="tx1">
                    <a:lumMod val="75000"/>
                    <a:lumOff val="25000"/>
                  </a:schemeClr>
                </a:solidFill>
              </a:rPr>
              <a:t>Si bien se pueden corroborar los </a:t>
            </a:r>
            <a:r>
              <a:rPr lang="es-ES" sz="1400" dirty="0" err="1">
                <a:solidFill>
                  <a:schemeClr val="tx1">
                    <a:lumMod val="75000"/>
                    <a:lumOff val="25000"/>
                  </a:schemeClr>
                </a:solidFill>
              </a:rPr>
              <a:t>outliers</a:t>
            </a:r>
            <a:r>
              <a:rPr lang="es-ES" sz="1400" dirty="0">
                <a:solidFill>
                  <a:schemeClr val="tx1">
                    <a:lumMod val="75000"/>
                    <a:lumOff val="25000"/>
                  </a:schemeClr>
                </a:solidFill>
              </a:rPr>
              <a:t> como tales, dichas edades </a:t>
            </a:r>
            <a:r>
              <a:rPr lang="es-ES" sz="1400" u="sng" dirty="0">
                <a:solidFill>
                  <a:schemeClr val="tx1">
                    <a:lumMod val="75000"/>
                    <a:lumOff val="25000"/>
                  </a:schemeClr>
                </a:solidFill>
              </a:rPr>
              <a:t>son reales</a:t>
            </a:r>
            <a:r>
              <a:rPr lang="es-ES" sz="1400" dirty="0">
                <a:solidFill>
                  <a:schemeClr val="tx1">
                    <a:lumMod val="75000"/>
                    <a:lumOff val="25000"/>
                  </a:schemeClr>
                </a:solidFill>
              </a:rPr>
              <a:t>.</a:t>
            </a:r>
            <a:endParaRPr lang="es-AR" sz="1400" dirty="0">
              <a:solidFill>
                <a:schemeClr val="tx1">
                  <a:lumMod val="75000"/>
                  <a:lumOff val="25000"/>
                </a:schemeClr>
              </a:solidFill>
            </a:endParaRPr>
          </a:p>
        </p:txBody>
      </p:sp>
      <p:sp>
        <p:nvSpPr>
          <p:cNvPr id="10" name="CuadroTexto 9">
            <a:extLst>
              <a:ext uri="{FF2B5EF4-FFF2-40B4-BE49-F238E27FC236}">
                <a16:creationId xmlns:a16="http://schemas.microsoft.com/office/drawing/2014/main" id="{5641DD95-E635-41FD-B7D9-3696B7C0E4D4}"/>
              </a:ext>
            </a:extLst>
          </p:cNvPr>
          <p:cNvSpPr txBox="1"/>
          <p:nvPr/>
        </p:nvSpPr>
        <p:spPr>
          <a:xfrm>
            <a:off x="5981699" y="4637265"/>
            <a:ext cx="5287933" cy="1600438"/>
          </a:xfrm>
          <a:prstGeom prst="rect">
            <a:avLst/>
          </a:prstGeom>
          <a:noFill/>
        </p:spPr>
        <p:txBody>
          <a:bodyPr wrap="square" rtlCol="0">
            <a:spAutoFit/>
          </a:bodyPr>
          <a:lstStyle/>
          <a:p>
            <a:r>
              <a:rPr lang="es-ES" sz="1400" dirty="0">
                <a:solidFill>
                  <a:schemeClr val="tx1">
                    <a:lumMod val="75000"/>
                    <a:lumOff val="25000"/>
                  </a:schemeClr>
                </a:solidFill>
              </a:rPr>
              <a:t>El 2do gráfico (izquierda) muestra que los únicos casos de daños reparables se ubican hasta los 31 años, con una línea media en gráfico que llega los 15 años.</a:t>
            </a:r>
          </a:p>
          <a:p>
            <a:r>
              <a:rPr lang="es-ES" sz="1400" dirty="0">
                <a:solidFill>
                  <a:schemeClr val="tx1">
                    <a:lumMod val="75000"/>
                    <a:lumOff val="25000"/>
                  </a:schemeClr>
                </a:solidFill>
              </a:rPr>
              <a:t>De todas maneras la mayoría de los datos se concentran por debajo de los 30 años, lo cual supone la vida útil promedio de las aeronaves, lo más probable es que no haya una correlación fuerte entre los accidentes y las edades de las aeronaves.</a:t>
            </a:r>
            <a:endParaRPr lang="es-AR" sz="1400" dirty="0">
              <a:solidFill>
                <a:schemeClr val="tx1">
                  <a:lumMod val="75000"/>
                  <a:lumOff val="25000"/>
                </a:schemeClr>
              </a:solidFill>
            </a:endParaRPr>
          </a:p>
        </p:txBody>
      </p:sp>
      <p:sp>
        <p:nvSpPr>
          <p:cNvPr id="5" name="Marcador de número de diapositiva 4">
            <a:extLst>
              <a:ext uri="{FF2B5EF4-FFF2-40B4-BE49-F238E27FC236}">
                <a16:creationId xmlns:a16="http://schemas.microsoft.com/office/drawing/2014/main" id="{1181198E-EA0A-4CF3-B0ED-7FB5839F2B9A}"/>
              </a:ext>
            </a:extLst>
          </p:cNvPr>
          <p:cNvSpPr>
            <a:spLocks noGrp="1"/>
          </p:cNvSpPr>
          <p:nvPr>
            <p:ph type="sldNum" sz="quarter" idx="12"/>
          </p:nvPr>
        </p:nvSpPr>
        <p:spPr/>
        <p:txBody>
          <a:bodyPr/>
          <a:lstStyle/>
          <a:p>
            <a:fld id="{0BD5FCE8-90C8-4261-A19D-CF442A28A9B4}" type="slidenum">
              <a:rPr lang="es-AR" smtClean="0"/>
              <a:t>14</a:t>
            </a:fld>
            <a:endParaRPr lang="es-AR"/>
          </a:p>
        </p:txBody>
      </p:sp>
      <p:pic>
        <p:nvPicPr>
          <p:cNvPr id="11" name="Imagen 10">
            <a:extLst>
              <a:ext uri="{FF2B5EF4-FFF2-40B4-BE49-F238E27FC236}">
                <a16:creationId xmlns:a16="http://schemas.microsoft.com/office/drawing/2014/main" id="{FB7D44F1-C7B2-4E8B-A4F3-B89D6D7ED8B7}"/>
              </a:ext>
            </a:extLst>
          </p:cNvPr>
          <p:cNvPicPr>
            <a:picLocks noChangeAspect="1"/>
          </p:cNvPicPr>
          <p:nvPr/>
        </p:nvPicPr>
        <p:blipFill>
          <a:blip r:embed="rId2"/>
          <a:stretch>
            <a:fillRect/>
          </a:stretch>
        </p:blipFill>
        <p:spPr>
          <a:xfrm>
            <a:off x="6530700" y="1775535"/>
            <a:ext cx="4423050" cy="2786940"/>
          </a:xfrm>
          <a:prstGeom prst="rect">
            <a:avLst/>
          </a:prstGeom>
          <a:effectLst>
            <a:outerShdw blurRad="50800" dist="38100" dir="2700000" algn="tl" rotWithShape="0">
              <a:prstClr val="black">
                <a:alpha val="40000"/>
              </a:prstClr>
            </a:outerShdw>
          </a:effectLst>
        </p:spPr>
      </p:pic>
      <p:pic>
        <p:nvPicPr>
          <p:cNvPr id="13" name="Imagen 12">
            <a:extLst>
              <a:ext uri="{FF2B5EF4-FFF2-40B4-BE49-F238E27FC236}">
                <a16:creationId xmlns:a16="http://schemas.microsoft.com/office/drawing/2014/main" id="{F68D6F94-C533-4BF1-BA58-09B0658F9837}"/>
              </a:ext>
            </a:extLst>
          </p:cNvPr>
          <p:cNvPicPr>
            <a:picLocks noChangeAspect="1"/>
          </p:cNvPicPr>
          <p:nvPr/>
        </p:nvPicPr>
        <p:blipFill>
          <a:blip r:embed="rId3"/>
          <a:stretch>
            <a:fillRect/>
          </a:stretch>
        </p:blipFill>
        <p:spPr>
          <a:xfrm>
            <a:off x="1238250" y="3375972"/>
            <a:ext cx="4624633" cy="2878771"/>
          </a:xfrm>
          <a:prstGeom prst="rect">
            <a:avLst/>
          </a:prstGeom>
          <a:effectLst>
            <a:outerShdw blurRad="50800" dist="38100" dir="2700000" algn="tl" rotWithShape="0">
              <a:prstClr val="black">
                <a:alpha val="40000"/>
              </a:prstClr>
            </a:outerShdw>
          </a:effectLst>
        </p:spPr>
      </p:pic>
      <p:pic>
        <p:nvPicPr>
          <p:cNvPr id="15" name="Imagen 14">
            <a:extLst>
              <a:ext uri="{FF2B5EF4-FFF2-40B4-BE49-F238E27FC236}">
                <a16:creationId xmlns:a16="http://schemas.microsoft.com/office/drawing/2014/main" id="{C2B15872-812A-4D61-BB94-0476E7530B57}"/>
              </a:ext>
            </a:extLst>
          </p:cNvPr>
          <p:cNvPicPr>
            <a:picLocks noChangeAspect="1"/>
          </p:cNvPicPr>
          <p:nvPr/>
        </p:nvPicPr>
        <p:blipFill>
          <a:blip r:embed="rId4"/>
          <a:stretch>
            <a:fillRect/>
          </a:stretch>
        </p:blipFill>
        <p:spPr>
          <a:xfrm>
            <a:off x="3759950" y="3706271"/>
            <a:ext cx="1221625" cy="454444"/>
          </a:xfrm>
          <a:prstGeom prst="rect">
            <a:avLst/>
          </a:prstGeom>
        </p:spPr>
      </p:pic>
    </p:spTree>
    <p:extLst>
      <p:ext uri="{BB962C8B-B14F-4D97-AF65-F5344CB8AC3E}">
        <p14:creationId xmlns:p14="http://schemas.microsoft.com/office/powerpoint/2010/main" val="36196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0133A6D-F79C-4239-BD4C-D260993E466A}"/>
              </a:ext>
            </a:extLst>
          </p:cNvPr>
          <p:cNvSpPr>
            <a:spLocks noGrp="1"/>
          </p:cNvSpPr>
          <p:nvPr>
            <p:ph type="title"/>
          </p:nvPr>
        </p:nvSpPr>
        <p:spPr>
          <a:xfrm>
            <a:off x="1181100" y="309413"/>
            <a:ext cx="8858250" cy="544530"/>
          </a:xfrm>
        </p:spPr>
        <p:txBody>
          <a:bodyPr>
            <a:noAutofit/>
          </a:bodyPr>
          <a:lstStyle/>
          <a:p>
            <a:r>
              <a:rPr lang="es-ES"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¿Cuáles son los modelos de aeronaves de mayor incidencia?</a:t>
            </a:r>
            <a:endParaRPr lang="es-AR" sz="24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194EDBC7-0BBA-4B44-966F-1102CBAB825C}"/>
              </a:ext>
            </a:extLst>
          </p:cNvPr>
          <p:cNvSpPr>
            <a:spLocks noGrp="1"/>
          </p:cNvSpPr>
          <p:nvPr>
            <p:ph idx="1"/>
          </p:nvPr>
        </p:nvSpPr>
        <p:spPr>
          <a:xfrm>
            <a:off x="1247775" y="1767789"/>
            <a:ext cx="2628900" cy="4006850"/>
          </a:xfrm>
        </p:spPr>
        <p:txBody>
          <a:bodyPr>
            <a:normAutofit/>
          </a:bodyPr>
          <a:lstStyle/>
          <a:p>
            <a:pPr marL="0" indent="0">
              <a:buNone/>
            </a:pPr>
            <a:r>
              <a:rPr lang="es-AR" sz="1600" dirty="0"/>
              <a:t>Como vimos en la hoja “</a:t>
            </a:r>
            <a:r>
              <a:rPr lang="es-AR" sz="1600" dirty="0">
                <a:hlinkClick r:id="rId2" action="ppaction://hlinksldjump"/>
              </a:rPr>
              <a:t>RESUMEN</a:t>
            </a:r>
            <a:r>
              <a:rPr lang="es-AR" sz="1600" dirty="0"/>
              <a:t>”, hay 3.384 modelos de aeronaves implicadas, por lo cual para éste gráfico se utiliza un top 20 de repeticiones el cual arroja como resultado 3 aeronaves con mayor diferencia sobre el resto:</a:t>
            </a:r>
          </a:p>
          <a:p>
            <a:pPr>
              <a:buFontTx/>
              <a:buChar char="-"/>
            </a:pPr>
            <a:r>
              <a:rPr lang="es-AR" sz="1600" dirty="0"/>
              <a:t>Douglas C-47-DL (DC-3)</a:t>
            </a:r>
          </a:p>
          <a:p>
            <a:pPr>
              <a:buFontTx/>
              <a:buChar char="-"/>
            </a:pPr>
            <a:r>
              <a:rPr lang="es-AR" sz="1600" dirty="0" err="1"/>
              <a:t>Antonov</a:t>
            </a:r>
            <a:r>
              <a:rPr lang="es-AR" sz="1600" dirty="0"/>
              <a:t> An-2R</a:t>
            </a:r>
          </a:p>
          <a:p>
            <a:pPr>
              <a:buFontTx/>
              <a:buChar char="-"/>
            </a:pPr>
            <a:r>
              <a:rPr lang="es-AR" sz="1600" dirty="0" err="1"/>
              <a:t>Junkers</a:t>
            </a:r>
            <a:r>
              <a:rPr lang="es-AR" sz="1600" dirty="0"/>
              <a:t> Ju-52/3m</a:t>
            </a:r>
          </a:p>
        </p:txBody>
      </p:sp>
      <p:sp>
        <p:nvSpPr>
          <p:cNvPr id="12" name="CuadroTexto 11">
            <a:extLst>
              <a:ext uri="{FF2B5EF4-FFF2-40B4-BE49-F238E27FC236}">
                <a16:creationId xmlns:a16="http://schemas.microsoft.com/office/drawing/2014/main" id="{920F57B4-1725-4805-AC70-48605A0DAE2F}"/>
              </a:ext>
            </a:extLst>
          </p:cNvPr>
          <p:cNvSpPr txBox="1"/>
          <p:nvPr/>
        </p:nvSpPr>
        <p:spPr>
          <a:xfrm>
            <a:off x="1181100" y="5432424"/>
            <a:ext cx="3057525" cy="646331"/>
          </a:xfrm>
          <a:prstGeom prst="rect">
            <a:avLst/>
          </a:prstGeom>
          <a:noFill/>
        </p:spPr>
        <p:txBody>
          <a:bodyPr wrap="square" rtlCol="0">
            <a:spAutoFit/>
          </a:bodyPr>
          <a:lstStyle/>
          <a:p>
            <a:r>
              <a:rPr lang="es-AR" sz="1200" i="1" dirty="0"/>
              <a:t>* Douglas es un avión de transporte militar.</a:t>
            </a:r>
          </a:p>
          <a:p>
            <a:r>
              <a:rPr lang="es-AR" sz="1200" i="1" dirty="0"/>
              <a:t>* </a:t>
            </a:r>
            <a:r>
              <a:rPr lang="es-AR" sz="1200" i="1" dirty="0" err="1"/>
              <a:t>Antonov</a:t>
            </a:r>
            <a:r>
              <a:rPr lang="es-AR" sz="1200" i="1" dirty="0"/>
              <a:t> es transporte ligero y paracaidismo.</a:t>
            </a:r>
          </a:p>
          <a:p>
            <a:r>
              <a:rPr lang="es-AR" sz="1200" i="1" dirty="0"/>
              <a:t>* </a:t>
            </a:r>
            <a:r>
              <a:rPr lang="es-AR" sz="1200" i="1" dirty="0" err="1"/>
              <a:t>Junkers</a:t>
            </a:r>
            <a:r>
              <a:rPr lang="es-AR" sz="1200" i="1" dirty="0"/>
              <a:t> es transporte y bombardero.</a:t>
            </a:r>
          </a:p>
        </p:txBody>
      </p:sp>
      <p:sp>
        <p:nvSpPr>
          <p:cNvPr id="7" name="Marcador de número de diapositiva 6">
            <a:extLst>
              <a:ext uri="{FF2B5EF4-FFF2-40B4-BE49-F238E27FC236}">
                <a16:creationId xmlns:a16="http://schemas.microsoft.com/office/drawing/2014/main" id="{325CC33B-4F7C-4674-B07C-2BA172659B88}"/>
              </a:ext>
            </a:extLst>
          </p:cNvPr>
          <p:cNvSpPr>
            <a:spLocks noGrp="1"/>
          </p:cNvSpPr>
          <p:nvPr>
            <p:ph type="sldNum" sz="quarter" idx="12"/>
          </p:nvPr>
        </p:nvSpPr>
        <p:spPr/>
        <p:txBody>
          <a:bodyPr/>
          <a:lstStyle/>
          <a:p>
            <a:fld id="{0BD5FCE8-90C8-4261-A19D-CF442A28A9B4}" type="slidenum">
              <a:rPr lang="es-AR" smtClean="0"/>
              <a:t>15</a:t>
            </a:fld>
            <a:endParaRPr lang="es-AR"/>
          </a:p>
        </p:txBody>
      </p:sp>
      <p:pic>
        <p:nvPicPr>
          <p:cNvPr id="9" name="Imagen 8">
            <a:extLst>
              <a:ext uri="{FF2B5EF4-FFF2-40B4-BE49-F238E27FC236}">
                <a16:creationId xmlns:a16="http://schemas.microsoft.com/office/drawing/2014/main" id="{88CD6DFC-9B87-4FD0-90B5-89D257F36BBF}"/>
              </a:ext>
            </a:extLst>
          </p:cNvPr>
          <p:cNvPicPr>
            <a:picLocks noChangeAspect="1"/>
          </p:cNvPicPr>
          <p:nvPr/>
        </p:nvPicPr>
        <p:blipFill>
          <a:blip r:embed="rId3"/>
          <a:stretch>
            <a:fillRect/>
          </a:stretch>
        </p:blipFill>
        <p:spPr>
          <a:xfrm>
            <a:off x="7782773" y="1767789"/>
            <a:ext cx="3036425" cy="1735100"/>
          </a:xfrm>
          <a:prstGeom prst="rect">
            <a:avLst/>
          </a:prstGeom>
          <a:effectLst>
            <a:outerShdw blurRad="50800" dist="38100" dir="2700000" algn="tl" rotWithShape="0">
              <a:prstClr val="black">
                <a:alpha val="40000"/>
              </a:prstClr>
            </a:outerShdw>
          </a:effectLst>
        </p:spPr>
      </p:pic>
      <p:pic>
        <p:nvPicPr>
          <p:cNvPr id="14" name="Imagen 13">
            <a:extLst>
              <a:ext uri="{FF2B5EF4-FFF2-40B4-BE49-F238E27FC236}">
                <a16:creationId xmlns:a16="http://schemas.microsoft.com/office/drawing/2014/main" id="{8B2D85CF-0CA6-4EEE-966C-9D8CC8AC3599}"/>
              </a:ext>
            </a:extLst>
          </p:cNvPr>
          <p:cNvPicPr>
            <a:picLocks noChangeAspect="1"/>
          </p:cNvPicPr>
          <p:nvPr/>
        </p:nvPicPr>
        <p:blipFill>
          <a:blip r:embed="rId4"/>
          <a:stretch>
            <a:fillRect/>
          </a:stretch>
        </p:blipFill>
        <p:spPr>
          <a:xfrm>
            <a:off x="8009570" y="3542200"/>
            <a:ext cx="2582833" cy="2668409"/>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2D342662-2A21-4149-B83F-6FF5317DC3FF}"/>
              </a:ext>
            </a:extLst>
          </p:cNvPr>
          <p:cNvPicPr>
            <a:picLocks noChangeAspect="1"/>
          </p:cNvPicPr>
          <p:nvPr/>
        </p:nvPicPr>
        <p:blipFill>
          <a:blip r:embed="rId5"/>
          <a:stretch>
            <a:fillRect/>
          </a:stretch>
        </p:blipFill>
        <p:spPr>
          <a:xfrm>
            <a:off x="4305300" y="1857781"/>
            <a:ext cx="3275645" cy="435282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9006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5DD2B08-AA04-40FD-A612-CE9C6534C33D}"/>
              </a:ext>
            </a:extLst>
          </p:cNvPr>
          <p:cNvSpPr>
            <a:spLocks noGrp="1"/>
          </p:cNvSpPr>
          <p:nvPr>
            <p:ph type="title"/>
          </p:nvPr>
        </p:nvSpPr>
        <p:spPr>
          <a:xfrm>
            <a:off x="1219201" y="286003"/>
            <a:ext cx="9144000" cy="723647"/>
          </a:xfrm>
        </p:spPr>
        <p:txBody>
          <a:bodyPr>
            <a:noAutofit/>
          </a:bodyPr>
          <a:lstStyle/>
          <a:p>
            <a:r>
              <a:rPr lang="es-ES"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¿Hay algún modelo de aeronave que presente menor riesgo de fallecimiento?</a:t>
            </a:r>
            <a:endParaRPr lang="es-AR" sz="24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7FE17405-CFB6-41CE-8F2B-C457D2F20018}"/>
              </a:ext>
            </a:extLst>
          </p:cNvPr>
          <p:cNvSpPr>
            <a:spLocks noGrp="1"/>
          </p:cNvSpPr>
          <p:nvPr>
            <p:ph idx="1"/>
          </p:nvPr>
        </p:nvSpPr>
        <p:spPr>
          <a:xfrm>
            <a:off x="1219201" y="4482360"/>
            <a:ext cx="5629274" cy="1829298"/>
          </a:xfrm>
        </p:spPr>
        <p:txBody>
          <a:bodyPr>
            <a:normAutofit/>
          </a:bodyPr>
          <a:lstStyle/>
          <a:p>
            <a:pPr marL="0" indent="0">
              <a:buNone/>
            </a:pPr>
            <a:r>
              <a:rPr lang="es-ES" sz="1400" dirty="0"/>
              <a:t>Podemos ver que los modelos Douglas son los más implicados en la suma de los casos y fatalidades.</a:t>
            </a:r>
          </a:p>
          <a:p>
            <a:pPr marL="0" indent="0">
              <a:buNone/>
            </a:pPr>
            <a:r>
              <a:rPr lang="es-ES" sz="1400" dirty="0"/>
              <a:t>También podemos ver que Havilland Canadá es el 2do con más fallecidos, pero dada la cantidad de pasajeros a bordo, se ubica 13vo en promedios.</a:t>
            </a:r>
          </a:p>
          <a:p>
            <a:pPr marL="0" indent="0">
              <a:buNone/>
            </a:pPr>
            <a:r>
              <a:rPr lang="es-ES" sz="1400" dirty="0"/>
              <a:t>El caso Boeing 727 es el es el que más personas a bordo sumó en los registros, pero de un promedio de fallecidos tan bajo que no llega ni al 0,01%.</a:t>
            </a:r>
          </a:p>
        </p:txBody>
      </p:sp>
      <p:sp>
        <p:nvSpPr>
          <p:cNvPr id="9" name="CuadroTexto 8">
            <a:extLst>
              <a:ext uri="{FF2B5EF4-FFF2-40B4-BE49-F238E27FC236}">
                <a16:creationId xmlns:a16="http://schemas.microsoft.com/office/drawing/2014/main" id="{4513811C-494D-4228-ADF0-9AC2EC007749}"/>
              </a:ext>
            </a:extLst>
          </p:cNvPr>
          <p:cNvSpPr txBox="1"/>
          <p:nvPr/>
        </p:nvSpPr>
        <p:spPr>
          <a:xfrm>
            <a:off x="7002430" y="5445857"/>
            <a:ext cx="1790701" cy="707886"/>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wrap="square" rtlCol="0">
            <a:spAutoFit/>
          </a:bodyPr>
          <a:lstStyle/>
          <a:p>
            <a:pPr marL="0" indent="0">
              <a:buNone/>
            </a:pPr>
            <a:r>
              <a:rPr lang="es-ES" sz="1000" i="1" dirty="0"/>
              <a:t>- Douglas (DC-3) presenta pérdida de casco en el 97,6% y son casos accidentales en más del 84%.</a:t>
            </a:r>
          </a:p>
        </p:txBody>
      </p:sp>
      <p:sp>
        <p:nvSpPr>
          <p:cNvPr id="6" name="Marcador de número de diapositiva 5">
            <a:extLst>
              <a:ext uri="{FF2B5EF4-FFF2-40B4-BE49-F238E27FC236}">
                <a16:creationId xmlns:a16="http://schemas.microsoft.com/office/drawing/2014/main" id="{E5D1C954-B793-41FD-90C6-248244EC2320}"/>
              </a:ext>
            </a:extLst>
          </p:cNvPr>
          <p:cNvSpPr>
            <a:spLocks noGrp="1"/>
          </p:cNvSpPr>
          <p:nvPr>
            <p:ph type="sldNum" sz="quarter" idx="12"/>
          </p:nvPr>
        </p:nvSpPr>
        <p:spPr/>
        <p:txBody>
          <a:bodyPr/>
          <a:lstStyle/>
          <a:p>
            <a:fld id="{0BD5FCE8-90C8-4261-A19D-CF442A28A9B4}" type="slidenum">
              <a:rPr lang="es-AR" smtClean="0"/>
              <a:t>16</a:t>
            </a:fld>
            <a:endParaRPr lang="es-AR"/>
          </a:p>
        </p:txBody>
      </p:sp>
      <p:sp>
        <p:nvSpPr>
          <p:cNvPr id="14" name="CuadroTexto 13">
            <a:extLst>
              <a:ext uri="{FF2B5EF4-FFF2-40B4-BE49-F238E27FC236}">
                <a16:creationId xmlns:a16="http://schemas.microsoft.com/office/drawing/2014/main" id="{6188DA01-A947-4021-B376-2A2687CEDEBB}"/>
              </a:ext>
            </a:extLst>
          </p:cNvPr>
          <p:cNvSpPr txBox="1"/>
          <p:nvPr/>
        </p:nvSpPr>
        <p:spPr>
          <a:xfrm>
            <a:off x="9128064" y="2865830"/>
            <a:ext cx="2084419" cy="707886"/>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wrap="square" rtlCol="0">
            <a:spAutoFit/>
          </a:bodyPr>
          <a:lstStyle/>
          <a:p>
            <a:pPr marL="0" indent="0">
              <a:buNone/>
            </a:pPr>
            <a:r>
              <a:rPr lang="es-ES" sz="1000" i="1" dirty="0"/>
              <a:t>- Boeing 727 presenta daños reparables en la mayoría de los casos y sus registros son del 97,5% secuestros.</a:t>
            </a:r>
            <a:endParaRPr lang="es-AR" sz="1000" i="1" dirty="0"/>
          </a:p>
        </p:txBody>
      </p:sp>
      <p:pic>
        <p:nvPicPr>
          <p:cNvPr id="15" name="Imagen 14">
            <a:extLst>
              <a:ext uri="{FF2B5EF4-FFF2-40B4-BE49-F238E27FC236}">
                <a16:creationId xmlns:a16="http://schemas.microsoft.com/office/drawing/2014/main" id="{D9C369AA-1BC2-49F1-8B2C-9A216A5225D1}"/>
              </a:ext>
            </a:extLst>
          </p:cNvPr>
          <p:cNvPicPr>
            <a:picLocks noChangeAspect="1"/>
          </p:cNvPicPr>
          <p:nvPr/>
        </p:nvPicPr>
        <p:blipFill rotWithShape="1">
          <a:blip r:embed="rId2"/>
          <a:srcRect l="3184" b="4778"/>
          <a:stretch/>
        </p:blipFill>
        <p:spPr>
          <a:xfrm>
            <a:off x="1219201" y="1746005"/>
            <a:ext cx="5530909" cy="2626721"/>
          </a:xfrm>
          <a:prstGeom prst="rect">
            <a:avLst/>
          </a:prstGeom>
          <a:effectLst>
            <a:outerShdw blurRad="50800" dist="38100" dir="2700000" algn="tl" rotWithShape="0">
              <a:prstClr val="black">
                <a:alpha val="40000"/>
              </a:prstClr>
            </a:outerShdw>
          </a:effectLst>
        </p:spPr>
      </p:pic>
      <p:pic>
        <p:nvPicPr>
          <p:cNvPr id="18" name="Imagen 17">
            <a:extLst>
              <a:ext uri="{FF2B5EF4-FFF2-40B4-BE49-F238E27FC236}">
                <a16:creationId xmlns:a16="http://schemas.microsoft.com/office/drawing/2014/main" id="{5EC8622D-0C2C-4E64-B7BA-C30CAE19EF65}"/>
              </a:ext>
            </a:extLst>
          </p:cNvPr>
          <p:cNvPicPr>
            <a:picLocks noChangeAspect="1"/>
          </p:cNvPicPr>
          <p:nvPr/>
        </p:nvPicPr>
        <p:blipFill>
          <a:blip r:embed="rId3"/>
          <a:stretch>
            <a:fillRect/>
          </a:stretch>
        </p:blipFill>
        <p:spPr>
          <a:xfrm>
            <a:off x="6848475" y="1747846"/>
            <a:ext cx="2181224" cy="2181224"/>
          </a:xfrm>
          <a:prstGeom prst="rect">
            <a:avLst/>
          </a:prstGeom>
          <a:effectLst>
            <a:outerShdw blurRad="50800" dist="38100" dir="2700000" algn="tl" rotWithShape="0">
              <a:prstClr val="black">
                <a:alpha val="40000"/>
              </a:prstClr>
            </a:outerShdw>
          </a:effectLst>
        </p:spPr>
      </p:pic>
      <p:pic>
        <p:nvPicPr>
          <p:cNvPr id="20" name="Imagen 19">
            <a:extLst>
              <a:ext uri="{FF2B5EF4-FFF2-40B4-BE49-F238E27FC236}">
                <a16:creationId xmlns:a16="http://schemas.microsoft.com/office/drawing/2014/main" id="{CA26A60B-26C4-413D-8300-FB99DBCAECD0}"/>
              </a:ext>
            </a:extLst>
          </p:cNvPr>
          <p:cNvPicPr>
            <a:picLocks noChangeAspect="1"/>
          </p:cNvPicPr>
          <p:nvPr/>
        </p:nvPicPr>
        <p:blipFill>
          <a:blip r:embed="rId4"/>
          <a:stretch>
            <a:fillRect/>
          </a:stretch>
        </p:blipFill>
        <p:spPr>
          <a:xfrm>
            <a:off x="9128064" y="2189825"/>
            <a:ext cx="2084419" cy="527877"/>
          </a:xfrm>
          <a:prstGeom prst="rect">
            <a:avLst/>
          </a:prstGeom>
          <a:effectLst>
            <a:outerShdw blurRad="50800" dist="38100" dir="2700000" algn="tl" rotWithShape="0">
              <a:prstClr val="black">
                <a:alpha val="40000"/>
              </a:prstClr>
            </a:outerShdw>
          </a:effectLst>
        </p:spPr>
      </p:pic>
      <p:pic>
        <p:nvPicPr>
          <p:cNvPr id="22" name="Imagen 21">
            <a:extLst>
              <a:ext uri="{FF2B5EF4-FFF2-40B4-BE49-F238E27FC236}">
                <a16:creationId xmlns:a16="http://schemas.microsoft.com/office/drawing/2014/main" id="{4933CFA4-42D5-437D-8121-314C708E1234}"/>
              </a:ext>
            </a:extLst>
          </p:cNvPr>
          <p:cNvPicPr>
            <a:picLocks noChangeAspect="1"/>
          </p:cNvPicPr>
          <p:nvPr/>
        </p:nvPicPr>
        <p:blipFill>
          <a:blip r:embed="rId5"/>
          <a:stretch>
            <a:fillRect/>
          </a:stretch>
        </p:blipFill>
        <p:spPr>
          <a:xfrm>
            <a:off x="9128063" y="1818127"/>
            <a:ext cx="2084419" cy="266737"/>
          </a:xfrm>
          <a:prstGeom prst="rect">
            <a:avLst/>
          </a:prstGeom>
          <a:effectLst/>
        </p:spPr>
      </p:pic>
      <p:pic>
        <p:nvPicPr>
          <p:cNvPr id="24" name="Imagen 23">
            <a:extLst>
              <a:ext uri="{FF2B5EF4-FFF2-40B4-BE49-F238E27FC236}">
                <a16:creationId xmlns:a16="http://schemas.microsoft.com/office/drawing/2014/main" id="{253F5F30-F549-4E63-AE41-4795EC39E615}"/>
              </a:ext>
            </a:extLst>
          </p:cNvPr>
          <p:cNvPicPr>
            <a:picLocks noChangeAspect="1"/>
          </p:cNvPicPr>
          <p:nvPr/>
        </p:nvPicPr>
        <p:blipFill>
          <a:blip r:embed="rId6"/>
          <a:stretch>
            <a:fillRect/>
          </a:stretch>
        </p:blipFill>
        <p:spPr>
          <a:xfrm>
            <a:off x="9029230" y="4140299"/>
            <a:ext cx="2183253" cy="2170101"/>
          </a:xfrm>
          <a:prstGeom prst="rect">
            <a:avLst/>
          </a:prstGeom>
          <a:effectLst>
            <a:outerShdw blurRad="50800" dist="38100" dir="2700000" algn="tl" rotWithShape="0">
              <a:prstClr val="black">
                <a:alpha val="40000"/>
              </a:prstClr>
            </a:outerShdw>
          </a:effectLst>
        </p:spPr>
      </p:pic>
      <p:pic>
        <p:nvPicPr>
          <p:cNvPr id="26" name="Imagen 25">
            <a:extLst>
              <a:ext uri="{FF2B5EF4-FFF2-40B4-BE49-F238E27FC236}">
                <a16:creationId xmlns:a16="http://schemas.microsoft.com/office/drawing/2014/main" id="{6E1CD98E-6169-47A4-A395-1D5C4B4E2D37}"/>
              </a:ext>
            </a:extLst>
          </p:cNvPr>
          <p:cNvPicPr>
            <a:picLocks noChangeAspect="1"/>
          </p:cNvPicPr>
          <p:nvPr/>
        </p:nvPicPr>
        <p:blipFill>
          <a:blip r:embed="rId7"/>
          <a:stretch>
            <a:fillRect/>
          </a:stretch>
        </p:blipFill>
        <p:spPr>
          <a:xfrm>
            <a:off x="6944810" y="4494690"/>
            <a:ext cx="2084420" cy="887721"/>
          </a:xfrm>
          <a:prstGeom prst="rect">
            <a:avLst/>
          </a:prstGeom>
          <a:effectLst>
            <a:outerShdw blurRad="50800" dist="38100" dir="2700000" algn="tl" rotWithShape="0">
              <a:prstClr val="black">
                <a:alpha val="40000"/>
              </a:prstClr>
            </a:outerShdw>
          </a:effectLst>
        </p:spPr>
      </p:pic>
      <p:pic>
        <p:nvPicPr>
          <p:cNvPr id="28" name="Imagen 27">
            <a:extLst>
              <a:ext uri="{FF2B5EF4-FFF2-40B4-BE49-F238E27FC236}">
                <a16:creationId xmlns:a16="http://schemas.microsoft.com/office/drawing/2014/main" id="{C1919218-20C6-4652-8B50-978E742A2441}"/>
              </a:ext>
            </a:extLst>
          </p:cNvPr>
          <p:cNvPicPr>
            <a:picLocks noChangeAspect="1"/>
          </p:cNvPicPr>
          <p:nvPr/>
        </p:nvPicPr>
        <p:blipFill>
          <a:blip r:embed="rId8"/>
          <a:stretch>
            <a:fillRect/>
          </a:stretch>
        </p:blipFill>
        <p:spPr>
          <a:xfrm>
            <a:off x="6848475" y="4085290"/>
            <a:ext cx="2180755" cy="247685"/>
          </a:xfrm>
          <a:prstGeom prst="rect">
            <a:avLst/>
          </a:prstGeom>
          <a:effectLst/>
        </p:spPr>
      </p:pic>
    </p:spTree>
    <p:extLst>
      <p:ext uri="{BB962C8B-B14F-4D97-AF65-F5344CB8AC3E}">
        <p14:creationId xmlns:p14="http://schemas.microsoft.com/office/powerpoint/2010/main" val="17260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E9AA69F-4150-4791-B25C-F260CF170C4F}"/>
              </a:ext>
            </a:extLst>
          </p:cNvPr>
          <p:cNvSpPr>
            <a:spLocks noGrp="1"/>
          </p:cNvSpPr>
          <p:nvPr>
            <p:ph type="sldNum" sz="quarter" idx="12"/>
          </p:nvPr>
        </p:nvSpPr>
        <p:spPr/>
        <p:txBody>
          <a:bodyPr/>
          <a:lstStyle/>
          <a:p>
            <a:fld id="{0BD5FCE8-90C8-4261-A19D-CF442A28A9B4}" type="slidenum">
              <a:rPr lang="es-AR" smtClean="0"/>
              <a:t>17</a:t>
            </a:fld>
            <a:endParaRPr lang="es-AR"/>
          </a:p>
        </p:txBody>
      </p:sp>
      <p:sp>
        <p:nvSpPr>
          <p:cNvPr id="8" name="Título 1">
            <a:extLst>
              <a:ext uri="{FF2B5EF4-FFF2-40B4-BE49-F238E27FC236}">
                <a16:creationId xmlns:a16="http://schemas.microsoft.com/office/drawing/2014/main" id="{BB6E993F-CE79-4C30-B9F6-26F4FE35E3A6}"/>
              </a:ext>
            </a:extLst>
          </p:cNvPr>
          <p:cNvSpPr>
            <a:spLocks noGrp="1"/>
          </p:cNvSpPr>
          <p:nvPr>
            <p:ph type="title"/>
          </p:nvPr>
        </p:nvSpPr>
        <p:spPr>
          <a:xfrm>
            <a:off x="1181100" y="309413"/>
            <a:ext cx="8858250" cy="544530"/>
          </a:xfrm>
        </p:spPr>
        <p:txBody>
          <a:bodyPr>
            <a:noAutofit/>
          </a:bodyPr>
          <a:lstStyle/>
          <a:p>
            <a:r>
              <a:rPr lang="es-ES"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¿Cuáles son los países más afectados y en cuál hemisferio?</a:t>
            </a:r>
            <a:endParaRPr lang="es-AR" sz="2400" dirty="0">
              <a:effectLst>
                <a:outerShdw blurRad="38100" dist="38100" dir="2700000" algn="tl">
                  <a:srgbClr val="000000">
                    <a:alpha val="43137"/>
                  </a:srgbClr>
                </a:outerShdw>
              </a:effectLst>
            </a:endParaRPr>
          </a:p>
        </p:txBody>
      </p:sp>
      <p:pic>
        <p:nvPicPr>
          <p:cNvPr id="10" name="Imagen 9">
            <a:extLst>
              <a:ext uri="{FF2B5EF4-FFF2-40B4-BE49-F238E27FC236}">
                <a16:creationId xmlns:a16="http://schemas.microsoft.com/office/drawing/2014/main" id="{A6E24971-F46F-4BEA-B9D5-193B7234B118}"/>
              </a:ext>
            </a:extLst>
          </p:cNvPr>
          <p:cNvPicPr>
            <a:picLocks noChangeAspect="1"/>
          </p:cNvPicPr>
          <p:nvPr/>
        </p:nvPicPr>
        <p:blipFill>
          <a:blip r:embed="rId2"/>
          <a:stretch>
            <a:fillRect/>
          </a:stretch>
        </p:blipFill>
        <p:spPr>
          <a:xfrm>
            <a:off x="1181100" y="1827566"/>
            <a:ext cx="4514850" cy="3292286"/>
          </a:xfrm>
          <a:prstGeom prst="rect">
            <a:avLst/>
          </a:prstGeom>
          <a:effectLst>
            <a:outerShdw blurRad="50800" dist="38100" dir="2700000" algn="tl" rotWithShape="0">
              <a:prstClr val="black">
                <a:alpha val="40000"/>
              </a:prstClr>
            </a:outerShdw>
          </a:effectLst>
        </p:spPr>
      </p:pic>
      <p:sp>
        <p:nvSpPr>
          <p:cNvPr id="11" name="Marcador de contenido 2">
            <a:extLst>
              <a:ext uri="{FF2B5EF4-FFF2-40B4-BE49-F238E27FC236}">
                <a16:creationId xmlns:a16="http://schemas.microsoft.com/office/drawing/2014/main" id="{5D5A98F4-7E93-4E13-AA0A-636D9D021403}"/>
              </a:ext>
            </a:extLst>
          </p:cNvPr>
          <p:cNvSpPr>
            <a:spLocks noGrp="1"/>
          </p:cNvSpPr>
          <p:nvPr>
            <p:ph idx="1"/>
          </p:nvPr>
        </p:nvSpPr>
        <p:spPr>
          <a:xfrm>
            <a:off x="5924550" y="1827566"/>
            <a:ext cx="5086350" cy="1963384"/>
          </a:xfrm>
        </p:spPr>
        <p:txBody>
          <a:bodyPr>
            <a:normAutofit fontScale="92500" lnSpcReduction="20000"/>
          </a:bodyPr>
          <a:lstStyle/>
          <a:p>
            <a:pPr marL="0" indent="0">
              <a:buNone/>
            </a:pPr>
            <a:r>
              <a:rPr lang="es-ES" sz="1400" dirty="0"/>
              <a:t>Al igual que con los modelos de aeronaves, dada la cantidad de valores únicos contabilizados (220 países), utilizamos un top 20 de mayor cantidad de repeticiones. Podríamos haber utilizado incluso un top 10, dado el considerable desbalance entre los máximos y mínimos. </a:t>
            </a:r>
          </a:p>
          <a:p>
            <a:pPr marL="0" indent="0">
              <a:buNone/>
            </a:pPr>
            <a:r>
              <a:rPr lang="es-ES" sz="1400" dirty="0"/>
              <a:t>Al visualizar éste gráfico notamos una gran diferencia de Estados Unidos respecto al resto del mundo. Incluso por sobre otras potencias como Rusia y Reino Unido.</a:t>
            </a:r>
          </a:p>
          <a:p>
            <a:pPr marL="0" indent="0">
              <a:buNone/>
            </a:pPr>
            <a:r>
              <a:rPr lang="es-ES" sz="1400" dirty="0"/>
              <a:t>Si a esto le sumamos que el top 3 están geográficamente ubicados por encima de la línea ecuatorial, entonces responde claramente sobre los hemisferios.</a:t>
            </a:r>
          </a:p>
        </p:txBody>
      </p:sp>
      <p:pic>
        <p:nvPicPr>
          <p:cNvPr id="13" name="Imagen 12">
            <a:extLst>
              <a:ext uri="{FF2B5EF4-FFF2-40B4-BE49-F238E27FC236}">
                <a16:creationId xmlns:a16="http://schemas.microsoft.com/office/drawing/2014/main" id="{6DD494FB-E18B-4C48-9B61-B53CDA89D249}"/>
              </a:ext>
            </a:extLst>
          </p:cNvPr>
          <p:cNvPicPr>
            <a:picLocks noChangeAspect="1"/>
          </p:cNvPicPr>
          <p:nvPr/>
        </p:nvPicPr>
        <p:blipFill>
          <a:blip r:embed="rId3"/>
          <a:stretch>
            <a:fillRect/>
          </a:stretch>
        </p:blipFill>
        <p:spPr>
          <a:xfrm>
            <a:off x="7413220" y="3790950"/>
            <a:ext cx="3143250" cy="2489240"/>
          </a:xfrm>
          <a:prstGeom prst="rect">
            <a:avLst/>
          </a:prstGeom>
          <a:effectLst>
            <a:outerShdw blurRad="50800" dist="38100" dir="2700000" algn="tl" rotWithShape="0">
              <a:prstClr val="black">
                <a:alpha val="40000"/>
              </a:prstClr>
            </a:outerShdw>
          </a:effectLst>
        </p:spPr>
      </p:pic>
      <p:sp>
        <p:nvSpPr>
          <p:cNvPr id="15" name="Marcador de contenido 2">
            <a:extLst>
              <a:ext uri="{FF2B5EF4-FFF2-40B4-BE49-F238E27FC236}">
                <a16:creationId xmlns:a16="http://schemas.microsoft.com/office/drawing/2014/main" id="{4CF92EAE-43F3-49AC-BCDC-9E9D60402F34}"/>
              </a:ext>
            </a:extLst>
          </p:cNvPr>
          <p:cNvSpPr txBox="1">
            <a:spLocks/>
          </p:cNvSpPr>
          <p:nvPr/>
        </p:nvSpPr>
        <p:spPr>
          <a:xfrm>
            <a:off x="1266825" y="5312124"/>
            <a:ext cx="5600700" cy="869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s-ES" sz="1400" dirty="0"/>
              <a:t>El hemisferio norte no sólo prevalece en éste </a:t>
            </a:r>
            <a:r>
              <a:rPr lang="es-ES" sz="1400" dirty="0" err="1"/>
              <a:t>dataset</a:t>
            </a:r>
            <a:r>
              <a:rPr lang="es-ES" sz="1400" dirty="0"/>
              <a:t>, sino también lo hará seguramente en muchas otras cuestiones que se precisen analizar ya que es la posición geográfica de las principales potencias y sucesos históricos.</a:t>
            </a:r>
          </a:p>
        </p:txBody>
      </p:sp>
    </p:spTree>
    <p:extLst>
      <p:ext uri="{BB962C8B-B14F-4D97-AF65-F5344CB8AC3E}">
        <p14:creationId xmlns:p14="http://schemas.microsoft.com/office/powerpoint/2010/main" val="864210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EB47E5F-ECC7-4529-AD4B-609C32DEBE7C}"/>
              </a:ext>
            </a:extLst>
          </p:cNvPr>
          <p:cNvSpPr>
            <a:spLocks noGrp="1"/>
          </p:cNvSpPr>
          <p:nvPr>
            <p:ph type="title"/>
          </p:nvPr>
        </p:nvSpPr>
        <p:spPr>
          <a:xfrm>
            <a:off x="1173480" y="403225"/>
            <a:ext cx="3503295" cy="1013460"/>
          </a:xfrm>
        </p:spPr>
        <p:txBody>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INSIGHTS</a:t>
            </a:r>
          </a:p>
        </p:txBody>
      </p:sp>
      <p:sp>
        <p:nvSpPr>
          <p:cNvPr id="3" name="Marcador de contenido 2">
            <a:extLst>
              <a:ext uri="{FF2B5EF4-FFF2-40B4-BE49-F238E27FC236}">
                <a16:creationId xmlns:a16="http://schemas.microsoft.com/office/drawing/2014/main" id="{5216F156-0E4F-4066-BD57-EEBA3F83621D}"/>
              </a:ext>
            </a:extLst>
          </p:cNvPr>
          <p:cNvSpPr>
            <a:spLocks noGrp="1"/>
          </p:cNvSpPr>
          <p:nvPr>
            <p:ph idx="1"/>
          </p:nvPr>
        </p:nvSpPr>
        <p:spPr>
          <a:xfrm>
            <a:off x="1173481" y="1790699"/>
            <a:ext cx="9984277" cy="4547166"/>
          </a:xfrm>
        </p:spPr>
        <p:txBody>
          <a:bodyPr>
            <a:normAutofit fontScale="92500" lnSpcReduction="20000"/>
          </a:bodyPr>
          <a:lstStyle/>
          <a:p>
            <a:pPr>
              <a:buFont typeface="Wingdings" panose="05000000000000000000" pitchFamily="2" charset="2"/>
              <a:buChar char="Ø"/>
            </a:pPr>
            <a:r>
              <a:rPr lang="es-ES" sz="1400" dirty="0"/>
              <a:t> Hay una superioridad marcada del 86,3% de casos accidentales por sobre el 13,7% de casos criminales. Influyen sucesos históricos previamente mencionados y predominan las bajas.</a:t>
            </a:r>
          </a:p>
          <a:p>
            <a:pPr>
              <a:buFont typeface="Wingdings" panose="05000000000000000000" pitchFamily="2" charset="2"/>
              <a:buChar char="Ø"/>
            </a:pPr>
            <a:r>
              <a:rPr lang="es-ES" sz="1400" dirty="0"/>
              <a:t> Entre las décadas del '40 y '50 hubo un pico de registros accidentales máximos, pero esto se debe a la segunda guerra mundial (1939-45), considerando que la mayoría de los accidentes fueron en aeronaves tipo militares.</a:t>
            </a:r>
          </a:p>
          <a:p>
            <a:pPr>
              <a:buFont typeface="Wingdings" panose="05000000000000000000" pitchFamily="2" charset="2"/>
              <a:buChar char="Ø"/>
            </a:pPr>
            <a:r>
              <a:rPr lang="es-ES" sz="1400" dirty="0"/>
              <a:t> Los hechos criminales son en gran mayoría del tipo de vuelo doméstico con tendencia a suceder en vuelo o en suelo, de preferencia aeronaves de transporte de pasajeros, lo que indica como objetivo el secuestro con mayor cantidad de rehenes, sin llegar a daños severos, quizás con el fin de llegar a negociaciones.</a:t>
            </a:r>
          </a:p>
          <a:p>
            <a:pPr>
              <a:buFont typeface="Wingdings" panose="05000000000000000000" pitchFamily="2" charset="2"/>
              <a:buChar char="Ø"/>
            </a:pPr>
            <a:r>
              <a:rPr lang="es-ES" sz="1400" dirty="0"/>
              <a:t> Los modelos Douglas (DC-3) son las aeronave con mayor cantidad de casos y fatalidades, esto se debe a que son de transporte militar y fueron desarrolladas y utilizadas durante la segunda guerra mundial</a:t>
            </a:r>
          </a:p>
          <a:p>
            <a:pPr>
              <a:buFont typeface="Wingdings" panose="05000000000000000000" pitchFamily="2" charset="2"/>
              <a:buChar char="Ø"/>
            </a:pPr>
            <a:r>
              <a:rPr lang="es-ES" sz="1400" dirty="0"/>
              <a:t> No hay correlación consistente entre la antigüedad de las aeronaves y los tipos de daños más severos, aunque los gráficos presentan muchos </a:t>
            </a:r>
            <a:r>
              <a:rPr lang="es-ES" sz="1400" dirty="0" err="1"/>
              <a:t>outliers</a:t>
            </a:r>
            <a:r>
              <a:rPr lang="es-ES" sz="1400" dirty="0"/>
              <a:t>, son casos reales pero aislados de la mayor concentración de datos, que se ubican por debajo de la vida útil promedio (25-30 años).</a:t>
            </a:r>
          </a:p>
          <a:p>
            <a:pPr>
              <a:buFont typeface="Wingdings" panose="05000000000000000000" pitchFamily="2" charset="2"/>
              <a:buChar char="Ø"/>
            </a:pPr>
            <a:r>
              <a:rPr lang="es-ES" sz="1400" dirty="0"/>
              <a:t> Los datos muestran que la mayor probabilidad de supervivencia depende casi exclusivamente del tipo de daño que sufra la aeronave, siendo el daño sustancial, considerado como reparable (pese a su costo) el único que presenta una probabilidad por encima del 80%.</a:t>
            </a:r>
          </a:p>
          <a:p>
            <a:pPr>
              <a:buFont typeface="Wingdings" panose="05000000000000000000" pitchFamily="2" charset="2"/>
              <a:buChar char="Ø"/>
            </a:pPr>
            <a:r>
              <a:rPr lang="es-ES" sz="1400" dirty="0"/>
              <a:t> Según los datos analizados, es que la aeronave que mayor probabilidad de supervivencia presenta y con daños menos severos es Boeing 727. Presenta promedio de fallecidos por debajo del 0,01%.</a:t>
            </a:r>
          </a:p>
          <a:p>
            <a:pPr>
              <a:buFont typeface="Wingdings" panose="05000000000000000000" pitchFamily="2" charset="2"/>
              <a:buChar char="Ø"/>
            </a:pPr>
            <a:r>
              <a:rPr lang="es-ES" sz="1400" dirty="0"/>
              <a:t> Estados Unidos predomina en registros, dado que es el país más ligado a la historia de la aviación, sobre todo militar. Los que le siguen, Rusia y Reino Unido, están ubicados geográficamente por encima del ecuador y luego excepcionalmente aparece Brasil como el único país del hemisferio sur que supera los 500 casos (llegando a 831).</a:t>
            </a:r>
            <a:endParaRPr lang="es-ES" sz="1400" dirty="0">
              <a:solidFill>
                <a:schemeClr val="tx2"/>
              </a:solidFill>
              <a:latin typeface="Arial Rounded MT Bold" panose="020F0704030504030204" pitchFamily="34" charset="0"/>
            </a:endParaRPr>
          </a:p>
          <a:p>
            <a:pPr marL="0" indent="0">
              <a:buNone/>
            </a:pPr>
            <a:r>
              <a:rPr lang="es-ES" sz="1400" b="1" dirty="0">
                <a:solidFill>
                  <a:schemeClr val="tx2"/>
                </a:solidFill>
                <a:latin typeface="Arial Rounded MT Bold" panose="020F0704030504030204" pitchFamily="34" charset="0"/>
              </a:rPr>
              <a:t>Consideración a futuro:</a:t>
            </a:r>
            <a:r>
              <a:rPr lang="es-ES" sz="1400" b="1" dirty="0"/>
              <a:t> </a:t>
            </a:r>
            <a:r>
              <a:rPr lang="es-ES" sz="1400" dirty="0"/>
              <a:t>para obtener más claridad en los informes, se trabajará con el </a:t>
            </a:r>
            <a:r>
              <a:rPr lang="es-ES" sz="1400" dirty="0" err="1"/>
              <a:t>dataset</a:t>
            </a:r>
            <a:r>
              <a:rPr lang="es-ES" sz="1400" dirty="0"/>
              <a:t> dividido, filtrando y quitando todos los registros de accidentes militares sucedidos durante la segunda guerra mundial (sep. 1939 a sep. 1945).</a:t>
            </a:r>
          </a:p>
        </p:txBody>
      </p:sp>
      <p:pic>
        <p:nvPicPr>
          <p:cNvPr id="6146" name="Picture 2" descr="Visión - Iconos gratis de diverso">
            <a:extLst>
              <a:ext uri="{FF2B5EF4-FFF2-40B4-BE49-F238E27FC236}">
                <a16:creationId xmlns:a16="http://schemas.microsoft.com/office/drawing/2014/main" id="{22BB5F12-CA22-467A-AB39-395C16E15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0458" y="281305"/>
            <a:ext cx="1257300" cy="125730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número de diapositiva 5">
            <a:extLst>
              <a:ext uri="{FF2B5EF4-FFF2-40B4-BE49-F238E27FC236}">
                <a16:creationId xmlns:a16="http://schemas.microsoft.com/office/drawing/2014/main" id="{58780779-8ADA-4D88-A058-8781075D66CD}"/>
              </a:ext>
            </a:extLst>
          </p:cNvPr>
          <p:cNvSpPr>
            <a:spLocks noGrp="1"/>
          </p:cNvSpPr>
          <p:nvPr>
            <p:ph type="sldNum" sz="quarter" idx="12"/>
          </p:nvPr>
        </p:nvSpPr>
        <p:spPr/>
        <p:txBody>
          <a:bodyPr/>
          <a:lstStyle/>
          <a:p>
            <a:fld id="{0BD5FCE8-90C8-4261-A19D-CF442A28A9B4}" type="slidenum">
              <a:rPr lang="es-AR" smtClean="0"/>
              <a:t>18</a:t>
            </a:fld>
            <a:endParaRPr lang="es-AR"/>
          </a:p>
        </p:txBody>
      </p:sp>
    </p:spTree>
    <p:extLst>
      <p:ext uri="{BB962C8B-B14F-4D97-AF65-F5344CB8AC3E}">
        <p14:creationId xmlns:p14="http://schemas.microsoft.com/office/powerpoint/2010/main" val="4171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B2E38AA-BC3E-475D-BFFC-846BF9F94240}"/>
              </a:ext>
            </a:extLst>
          </p:cNvPr>
          <p:cNvSpPr>
            <a:spLocks noGrp="1"/>
          </p:cNvSpPr>
          <p:nvPr>
            <p:ph type="sldNum" sz="quarter" idx="12"/>
          </p:nvPr>
        </p:nvSpPr>
        <p:spPr/>
        <p:txBody>
          <a:bodyPr/>
          <a:lstStyle/>
          <a:p>
            <a:fld id="{0BD5FCE8-90C8-4261-A19D-CF442A28A9B4}" type="slidenum">
              <a:rPr lang="es-AR" smtClean="0"/>
              <a:t>19</a:t>
            </a:fld>
            <a:endParaRPr lang="es-AR"/>
          </a:p>
        </p:txBody>
      </p:sp>
      <p:sp>
        <p:nvSpPr>
          <p:cNvPr id="5" name="Título 1">
            <a:extLst>
              <a:ext uri="{FF2B5EF4-FFF2-40B4-BE49-F238E27FC236}">
                <a16:creationId xmlns:a16="http://schemas.microsoft.com/office/drawing/2014/main" id="{D834A2EF-17D1-4929-BA89-CD1D884350D9}"/>
              </a:ext>
            </a:extLst>
          </p:cNvPr>
          <p:cNvSpPr>
            <a:spLocks noGrp="1"/>
          </p:cNvSpPr>
          <p:nvPr>
            <p:ph type="title"/>
          </p:nvPr>
        </p:nvSpPr>
        <p:spPr>
          <a:xfrm>
            <a:off x="1173479" y="403225"/>
            <a:ext cx="9351645" cy="1013460"/>
          </a:xfrm>
        </p:spPr>
        <p:txBody>
          <a:bodyPr>
            <a:normAutofit/>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ELECCIÓN DE VARIABLES</a:t>
            </a:r>
          </a:p>
        </p:txBody>
      </p:sp>
      <p:sp>
        <p:nvSpPr>
          <p:cNvPr id="6" name="Marcador de contenido 2">
            <a:extLst>
              <a:ext uri="{FF2B5EF4-FFF2-40B4-BE49-F238E27FC236}">
                <a16:creationId xmlns:a16="http://schemas.microsoft.com/office/drawing/2014/main" id="{0E97248B-D3D0-466C-AE25-DB14DE65B0B2}"/>
              </a:ext>
            </a:extLst>
          </p:cNvPr>
          <p:cNvSpPr>
            <a:spLocks noGrp="1"/>
          </p:cNvSpPr>
          <p:nvPr>
            <p:ph idx="1"/>
          </p:nvPr>
        </p:nvSpPr>
        <p:spPr>
          <a:xfrm>
            <a:off x="1200151" y="1950509"/>
            <a:ext cx="5810249" cy="4307071"/>
          </a:xfrm>
        </p:spPr>
        <p:txBody>
          <a:bodyPr>
            <a:normAutofit lnSpcReduction="10000"/>
          </a:bodyPr>
          <a:lstStyle/>
          <a:p>
            <a:r>
              <a:rPr lang="es-ES" sz="1700" dirty="0"/>
              <a:t>En ésta fase comenzamos quitando los registros de aeronaves de uso militar y cuyo incidente se diera durante la 2da guerra mundial (01/09/1939 - 02/09/1945). La idea es mejorar el balance de los registros.</a:t>
            </a:r>
          </a:p>
          <a:p>
            <a:r>
              <a:rPr lang="es-ES" sz="1700" dirty="0"/>
              <a:t>Dichos datos no se borran, sino que quedan asignados en un 2do </a:t>
            </a:r>
            <a:r>
              <a:rPr lang="es-ES" sz="1700" dirty="0" err="1"/>
              <a:t>dataframe</a:t>
            </a:r>
            <a:r>
              <a:rPr lang="es-ES" sz="1700" dirty="0"/>
              <a:t> llamado “df_ww2”.</a:t>
            </a:r>
          </a:p>
          <a:p>
            <a:r>
              <a:rPr lang="es-ES" sz="1700" dirty="0"/>
              <a:t>En el proceso de selección de características, convertiremos variables categóricas a numéricas, escalamos datos, comprobamos el balance y corroboramos su importancia mediante PCA.</a:t>
            </a:r>
          </a:p>
          <a:p>
            <a:r>
              <a:rPr lang="es-ES" sz="1700" dirty="0"/>
              <a:t>Después del análisis PCA </a:t>
            </a:r>
            <a:r>
              <a:rPr lang="es-ES" sz="1700" dirty="0" err="1"/>
              <a:t>pudemos</a:t>
            </a:r>
            <a:r>
              <a:rPr lang="es-ES" sz="1700" dirty="0"/>
              <a:t> observar que con 2 componentes (“</a:t>
            </a:r>
            <a:r>
              <a:rPr lang="es-ES" sz="1700" dirty="0" err="1"/>
              <a:t>Aircaft_Nature</a:t>
            </a:r>
            <a:r>
              <a:rPr lang="es-ES" sz="1700" dirty="0"/>
              <a:t>”, “</a:t>
            </a:r>
            <a:r>
              <a:rPr lang="es-ES" sz="1700" dirty="0" err="1"/>
              <a:t>Incident_Category</a:t>
            </a:r>
            <a:r>
              <a:rPr lang="es-ES" sz="1700" dirty="0"/>
              <a:t>”) podemos explicar mas del 90% de la varianza, aun así no se considera suficientemente seguro para realizar una reducción de la dimensionalidad del mismo y decidimos probar </a:t>
            </a:r>
            <a:r>
              <a:rPr lang="es-ES" sz="1700" dirty="0" err="1"/>
              <a:t>performando</a:t>
            </a:r>
            <a:r>
              <a:rPr lang="es-ES" sz="1700" dirty="0"/>
              <a:t> con los datos X originales.</a:t>
            </a:r>
          </a:p>
          <a:p>
            <a:endParaRPr lang="es-AR" sz="2400" dirty="0"/>
          </a:p>
        </p:txBody>
      </p:sp>
      <p:pic>
        <p:nvPicPr>
          <p:cNvPr id="8" name="Imagen 7">
            <a:extLst>
              <a:ext uri="{FF2B5EF4-FFF2-40B4-BE49-F238E27FC236}">
                <a16:creationId xmlns:a16="http://schemas.microsoft.com/office/drawing/2014/main" id="{C801DA3C-8A7D-4117-B9BC-CB869E3EE6C5}"/>
              </a:ext>
            </a:extLst>
          </p:cNvPr>
          <p:cNvPicPr>
            <a:picLocks noChangeAspect="1"/>
          </p:cNvPicPr>
          <p:nvPr/>
        </p:nvPicPr>
        <p:blipFill>
          <a:blip r:embed="rId2"/>
          <a:stretch>
            <a:fillRect/>
          </a:stretch>
        </p:blipFill>
        <p:spPr>
          <a:xfrm>
            <a:off x="7086600" y="1950510"/>
            <a:ext cx="3905249" cy="2146594"/>
          </a:xfrm>
          <a:prstGeom prst="rect">
            <a:avLst/>
          </a:prstGeom>
          <a:effectLst>
            <a:outerShdw blurRad="50800" dist="38100" dir="2700000" algn="tl" rotWithShape="0">
              <a:prstClr val="black">
                <a:alpha val="40000"/>
              </a:prstClr>
            </a:outerShdw>
          </a:effectLst>
        </p:spPr>
      </p:pic>
      <p:pic>
        <p:nvPicPr>
          <p:cNvPr id="10" name="Imagen 9">
            <a:extLst>
              <a:ext uri="{FF2B5EF4-FFF2-40B4-BE49-F238E27FC236}">
                <a16:creationId xmlns:a16="http://schemas.microsoft.com/office/drawing/2014/main" id="{663B7114-B6DE-4DD4-AA24-7C574E363FC7}"/>
              </a:ext>
            </a:extLst>
          </p:cNvPr>
          <p:cNvPicPr>
            <a:picLocks noChangeAspect="1"/>
          </p:cNvPicPr>
          <p:nvPr/>
        </p:nvPicPr>
        <p:blipFill>
          <a:blip r:embed="rId3"/>
          <a:stretch>
            <a:fillRect/>
          </a:stretch>
        </p:blipFill>
        <p:spPr>
          <a:xfrm>
            <a:off x="7086600" y="4299309"/>
            <a:ext cx="2404283" cy="1958271"/>
          </a:xfrm>
          <a:prstGeom prst="rect">
            <a:avLst/>
          </a:prstGeom>
          <a:effectLst>
            <a:outerShdw blurRad="50800" dist="38100" dir="2700000" algn="tl" rotWithShape="0">
              <a:prstClr val="black">
                <a:alpha val="40000"/>
              </a:prstClr>
            </a:outerShdw>
          </a:effectLst>
        </p:spPr>
      </p:pic>
      <p:pic>
        <p:nvPicPr>
          <p:cNvPr id="13" name="Imagen 12">
            <a:extLst>
              <a:ext uri="{FF2B5EF4-FFF2-40B4-BE49-F238E27FC236}">
                <a16:creationId xmlns:a16="http://schemas.microsoft.com/office/drawing/2014/main" id="{64AC11F6-0A74-4A95-B603-5ADB269BF1F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9900458" y="281305"/>
            <a:ext cx="1257300" cy="1257300"/>
          </a:xfrm>
          <a:prstGeom prst="rect">
            <a:avLst/>
          </a:prstGeom>
        </p:spPr>
      </p:pic>
    </p:spTree>
    <p:extLst>
      <p:ext uri="{BB962C8B-B14F-4D97-AF65-F5344CB8AC3E}">
        <p14:creationId xmlns:p14="http://schemas.microsoft.com/office/powerpoint/2010/main" val="259489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phone Aeropuerto, avión, amanecer, teléfono de avión fondo de pantalla del teléfono">
            <a:extLst>
              <a:ext uri="{FF2B5EF4-FFF2-40B4-BE49-F238E27FC236}">
                <a16:creationId xmlns:a16="http://schemas.microsoft.com/office/drawing/2014/main" id="{C611836D-49CD-4477-8E58-42CEE80BA6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383" b="4047"/>
          <a:stretch/>
        </p:blipFill>
        <p:spPr bwMode="auto">
          <a:xfrm>
            <a:off x="6572249" y="0"/>
            <a:ext cx="4286250"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0BF553A-0072-4512-88D1-C60C86D551D3}"/>
              </a:ext>
            </a:extLst>
          </p:cNvPr>
          <p:cNvSpPr>
            <a:spLocks noGrp="1"/>
          </p:cNvSpPr>
          <p:nvPr>
            <p:ph type="title"/>
          </p:nvPr>
        </p:nvSpPr>
        <p:spPr>
          <a:xfrm>
            <a:off x="1495426" y="473712"/>
            <a:ext cx="3148478" cy="880532"/>
          </a:xfrm>
        </p:spPr>
        <p:txBody>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ÍNDICE</a:t>
            </a:r>
          </a:p>
        </p:txBody>
      </p:sp>
      <p:sp>
        <p:nvSpPr>
          <p:cNvPr id="3" name="Marcador de contenido 2">
            <a:extLst>
              <a:ext uri="{FF2B5EF4-FFF2-40B4-BE49-F238E27FC236}">
                <a16:creationId xmlns:a16="http://schemas.microsoft.com/office/drawing/2014/main" id="{CDC929D8-E429-43C6-AAE7-E8C607AC5F1B}"/>
              </a:ext>
            </a:extLst>
          </p:cNvPr>
          <p:cNvSpPr>
            <a:spLocks noGrp="1"/>
          </p:cNvSpPr>
          <p:nvPr>
            <p:ph idx="1"/>
          </p:nvPr>
        </p:nvSpPr>
        <p:spPr>
          <a:xfrm>
            <a:off x="1333501" y="1845733"/>
            <a:ext cx="4762499" cy="4183591"/>
          </a:xfrm>
        </p:spPr>
        <p:txBody>
          <a:bodyPr numCol="2">
            <a:normAutofit fontScale="47500" lnSpcReduction="20000"/>
          </a:bodyPr>
          <a:lstStyle/>
          <a:p>
            <a:pPr marL="0" indent="0">
              <a:lnSpc>
                <a:spcPct val="150000"/>
              </a:lnSpc>
              <a:buNone/>
            </a:pPr>
            <a:r>
              <a:rPr lang="es-AR" sz="3200" b="1" dirty="0">
                <a:solidFill>
                  <a:schemeClr val="accent6">
                    <a:lumMod val="50000"/>
                  </a:schemeClr>
                </a:solidFill>
              </a:rPr>
              <a:t>03-</a:t>
            </a:r>
            <a:r>
              <a:rPr lang="es-AR" sz="3200" dirty="0"/>
              <a:t> </a:t>
            </a:r>
            <a:r>
              <a:rPr lang="es-AR" sz="3200" dirty="0">
                <a:hlinkClick r:id="rId3" action="ppaction://hlinksldjump"/>
              </a:rPr>
              <a:t>ABSTRACTO</a:t>
            </a:r>
            <a:endParaRPr lang="es-AR" sz="3200" dirty="0"/>
          </a:p>
          <a:p>
            <a:pPr marL="0" indent="0">
              <a:lnSpc>
                <a:spcPct val="150000"/>
              </a:lnSpc>
              <a:buNone/>
            </a:pPr>
            <a:r>
              <a:rPr lang="es-AR" sz="3200" b="1" dirty="0">
                <a:solidFill>
                  <a:schemeClr val="accent6">
                    <a:lumMod val="50000"/>
                  </a:schemeClr>
                </a:solidFill>
              </a:rPr>
              <a:t>04-</a:t>
            </a:r>
            <a:r>
              <a:rPr lang="es-AR" sz="3200" dirty="0"/>
              <a:t> </a:t>
            </a:r>
            <a:r>
              <a:rPr lang="es-AR" sz="3200" dirty="0">
                <a:hlinkClick r:id="rId4" action="ppaction://hlinksldjump"/>
              </a:rPr>
              <a:t>CONTEXTO</a:t>
            </a:r>
            <a:endParaRPr lang="es-AR" sz="3200" dirty="0"/>
          </a:p>
          <a:p>
            <a:pPr marL="0" indent="0">
              <a:lnSpc>
                <a:spcPct val="150000"/>
              </a:lnSpc>
              <a:buNone/>
            </a:pPr>
            <a:r>
              <a:rPr lang="es-AR" sz="3200" b="1" dirty="0">
                <a:solidFill>
                  <a:schemeClr val="accent6">
                    <a:lumMod val="50000"/>
                  </a:schemeClr>
                </a:solidFill>
              </a:rPr>
              <a:t>05-</a:t>
            </a:r>
            <a:r>
              <a:rPr lang="es-AR" sz="3200" dirty="0"/>
              <a:t> </a:t>
            </a:r>
            <a:r>
              <a:rPr lang="es-AR" sz="3200" dirty="0">
                <a:hlinkClick r:id="rId5" action="ppaction://hlinksldjump"/>
              </a:rPr>
              <a:t>DATASET</a:t>
            </a:r>
            <a:endParaRPr lang="es-AR" sz="3200" dirty="0"/>
          </a:p>
          <a:p>
            <a:pPr marL="0" indent="0">
              <a:lnSpc>
                <a:spcPct val="150000"/>
              </a:lnSpc>
              <a:buNone/>
            </a:pPr>
            <a:r>
              <a:rPr lang="es-AR" sz="3200" b="1" dirty="0">
                <a:solidFill>
                  <a:schemeClr val="accent6">
                    <a:lumMod val="50000"/>
                  </a:schemeClr>
                </a:solidFill>
              </a:rPr>
              <a:t>06-</a:t>
            </a:r>
            <a:r>
              <a:rPr lang="es-AR" sz="3200" dirty="0"/>
              <a:t> </a:t>
            </a:r>
            <a:r>
              <a:rPr lang="es-AR" sz="3200" dirty="0">
                <a:hlinkClick r:id="rId6" action="ppaction://hlinksldjump"/>
              </a:rPr>
              <a:t>RESUMEN</a:t>
            </a:r>
            <a:endParaRPr lang="es-AR" sz="3200" dirty="0"/>
          </a:p>
          <a:p>
            <a:pPr marL="0" indent="0">
              <a:lnSpc>
                <a:spcPct val="150000"/>
              </a:lnSpc>
              <a:buNone/>
            </a:pPr>
            <a:r>
              <a:rPr lang="es-AR" sz="3200" b="1" dirty="0">
                <a:solidFill>
                  <a:schemeClr val="accent6">
                    <a:lumMod val="50000"/>
                  </a:schemeClr>
                </a:solidFill>
              </a:rPr>
              <a:t>07-</a:t>
            </a:r>
            <a:r>
              <a:rPr lang="es-AR" sz="3200" dirty="0"/>
              <a:t> </a:t>
            </a:r>
            <a:r>
              <a:rPr lang="es-AR" sz="3200" dirty="0">
                <a:hlinkClick r:id="rId7" action="ppaction://hlinksldjump"/>
              </a:rPr>
              <a:t>PREGUNTAS DE INTERÉS</a:t>
            </a:r>
            <a:endParaRPr lang="es-AR" sz="3200" dirty="0"/>
          </a:p>
          <a:p>
            <a:pPr marL="0" indent="0">
              <a:lnSpc>
                <a:spcPct val="150000"/>
              </a:lnSpc>
              <a:buNone/>
            </a:pPr>
            <a:r>
              <a:rPr lang="es-AR" sz="3200" b="1" dirty="0">
                <a:solidFill>
                  <a:schemeClr val="accent6">
                    <a:lumMod val="50000"/>
                  </a:schemeClr>
                </a:solidFill>
              </a:rPr>
              <a:t>08-</a:t>
            </a:r>
            <a:r>
              <a:rPr lang="es-AR" sz="3200" dirty="0"/>
              <a:t> </a:t>
            </a:r>
            <a:r>
              <a:rPr lang="es-AR" sz="3200" dirty="0">
                <a:hlinkClick r:id="rId8" action="ppaction://hlinksldjump"/>
              </a:rPr>
              <a:t>ANÁLISIS EXPLORATORIO</a:t>
            </a:r>
            <a:endParaRPr lang="es-AR" sz="3200" dirty="0"/>
          </a:p>
          <a:p>
            <a:pPr marL="0" indent="0">
              <a:lnSpc>
                <a:spcPct val="150000"/>
              </a:lnSpc>
              <a:buNone/>
            </a:pPr>
            <a:r>
              <a:rPr lang="es-AR" sz="3200" b="1" dirty="0">
                <a:solidFill>
                  <a:schemeClr val="accent6">
                    <a:lumMod val="50000"/>
                  </a:schemeClr>
                </a:solidFill>
              </a:rPr>
              <a:t>18-</a:t>
            </a:r>
            <a:r>
              <a:rPr lang="es-AR" sz="3200" dirty="0"/>
              <a:t> </a:t>
            </a:r>
            <a:r>
              <a:rPr lang="es-AR" sz="3200" dirty="0">
                <a:hlinkClick r:id="rId9" action="ppaction://hlinksldjump"/>
              </a:rPr>
              <a:t>INSIGHTS</a:t>
            </a:r>
            <a:endParaRPr lang="es-AR" sz="3200" dirty="0"/>
          </a:p>
          <a:p>
            <a:pPr marL="0" indent="0">
              <a:lnSpc>
                <a:spcPct val="150000"/>
              </a:lnSpc>
              <a:buNone/>
            </a:pPr>
            <a:r>
              <a:rPr lang="es-AR" sz="3200" b="1" dirty="0">
                <a:solidFill>
                  <a:schemeClr val="accent6">
                    <a:lumMod val="50000"/>
                  </a:schemeClr>
                </a:solidFill>
              </a:rPr>
              <a:t>19-</a:t>
            </a:r>
            <a:r>
              <a:rPr lang="es-AR" sz="3200" dirty="0"/>
              <a:t> </a:t>
            </a:r>
            <a:r>
              <a:rPr lang="es-AR" sz="3200" dirty="0">
                <a:hlinkClick r:id="rId10" action="ppaction://hlinksldjump"/>
              </a:rPr>
              <a:t>ELECCIÓN DE </a:t>
            </a:r>
            <a:r>
              <a:rPr lang="es-AR" sz="3200" dirty="0">
                <a:hlinkClick r:id="rId10" action="ppaction://hlinksldjump"/>
              </a:rPr>
              <a:t>CARACTERÍSTICAS</a:t>
            </a:r>
            <a:endParaRPr lang="es-AR" sz="3200" dirty="0"/>
          </a:p>
          <a:p>
            <a:pPr marL="0" indent="0">
              <a:lnSpc>
                <a:spcPct val="150000"/>
              </a:lnSpc>
              <a:buNone/>
            </a:pPr>
            <a:r>
              <a:rPr lang="es-AR" sz="3200" b="1" dirty="0">
                <a:solidFill>
                  <a:schemeClr val="accent6">
                    <a:lumMod val="50000"/>
                  </a:schemeClr>
                </a:solidFill>
              </a:rPr>
              <a:t>20-</a:t>
            </a:r>
            <a:r>
              <a:rPr lang="es-AR" sz="3200" dirty="0"/>
              <a:t> </a:t>
            </a:r>
            <a:r>
              <a:rPr lang="es-AR" sz="3200" dirty="0">
                <a:hlinkClick r:id="rId11" action="ppaction://hlinksldjump"/>
              </a:rPr>
              <a:t>VALIDACIÓN CRUZADA</a:t>
            </a:r>
            <a:endParaRPr lang="es-AR" sz="3200" dirty="0"/>
          </a:p>
          <a:p>
            <a:pPr marL="0" indent="0">
              <a:lnSpc>
                <a:spcPct val="150000"/>
              </a:lnSpc>
              <a:buNone/>
            </a:pPr>
            <a:r>
              <a:rPr lang="es-AR" sz="3200" b="1" dirty="0">
                <a:solidFill>
                  <a:schemeClr val="accent6">
                    <a:lumMod val="50000"/>
                  </a:schemeClr>
                </a:solidFill>
              </a:rPr>
              <a:t>21-</a:t>
            </a:r>
            <a:r>
              <a:rPr lang="es-AR" sz="3200" dirty="0"/>
              <a:t> </a:t>
            </a:r>
            <a:r>
              <a:rPr lang="es-AR" sz="3200" dirty="0">
                <a:hlinkClick r:id="rId12" action="ppaction://hlinksldjump"/>
              </a:rPr>
              <a:t>APRENDIZAJE AUTOMÁTICO</a:t>
            </a:r>
            <a:endParaRPr lang="es-AR" sz="3200" dirty="0"/>
          </a:p>
          <a:p>
            <a:pPr marL="0" indent="0">
              <a:lnSpc>
                <a:spcPct val="150000"/>
              </a:lnSpc>
              <a:buNone/>
            </a:pPr>
            <a:r>
              <a:rPr lang="es-AR" sz="3200" b="1" dirty="0">
                <a:solidFill>
                  <a:schemeClr val="accent6">
                    <a:lumMod val="50000"/>
                  </a:schemeClr>
                </a:solidFill>
              </a:rPr>
              <a:t>22-</a:t>
            </a:r>
            <a:r>
              <a:rPr lang="es-AR" sz="3200" dirty="0"/>
              <a:t> </a:t>
            </a:r>
            <a:r>
              <a:rPr lang="es-AR" sz="3200" dirty="0">
                <a:hlinkClick r:id="rId13" action="ppaction://hlinksldjump"/>
              </a:rPr>
              <a:t>IMPORTANCIA RELATIVA</a:t>
            </a:r>
            <a:endParaRPr lang="es-AR" sz="3200" dirty="0"/>
          </a:p>
          <a:p>
            <a:pPr marL="0" indent="0">
              <a:lnSpc>
                <a:spcPct val="150000"/>
              </a:lnSpc>
              <a:buNone/>
            </a:pPr>
            <a:r>
              <a:rPr lang="es-AR" sz="3200" b="1" dirty="0">
                <a:solidFill>
                  <a:schemeClr val="accent6">
                    <a:lumMod val="50000"/>
                  </a:schemeClr>
                </a:solidFill>
              </a:rPr>
              <a:t>23-</a:t>
            </a:r>
            <a:r>
              <a:rPr lang="es-AR" sz="3200" dirty="0"/>
              <a:t> </a:t>
            </a:r>
            <a:r>
              <a:rPr lang="es-AR" sz="3200" dirty="0">
                <a:hlinkClick r:id="rId14" action="ppaction://hlinksldjump"/>
              </a:rPr>
              <a:t>ENSAMBLE Y PREDICCIÓN</a:t>
            </a:r>
            <a:endParaRPr lang="es-AR" sz="3200" dirty="0"/>
          </a:p>
          <a:p>
            <a:pPr marL="0" indent="0">
              <a:lnSpc>
                <a:spcPct val="150000"/>
              </a:lnSpc>
              <a:buNone/>
            </a:pPr>
            <a:r>
              <a:rPr lang="es-AR" sz="3200" b="1" dirty="0">
                <a:solidFill>
                  <a:schemeClr val="accent6">
                    <a:lumMod val="50000"/>
                  </a:schemeClr>
                </a:solidFill>
              </a:rPr>
              <a:t>24-</a:t>
            </a:r>
            <a:r>
              <a:rPr lang="es-AR" sz="3200" dirty="0"/>
              <a:t> </a:t>
            </a:r>
            <a:r>
              <a:rPr lang="es-AR" sz="3200" dirty="0">
                <a:hlinkClick r:id="rId15" action="ppaction://hlinksldjump"/>
              </a:rPr>
              <a:t>CONCLUSIONES</a:t>
            </a:r>
            <a:endParaRPr lang="es-AR" sz="3200" dirty="0"/>
          </a:p>
          <a:p>
            <a:pPr>
              <a:lnSpc>
                <a:spcPct val="150000"/>
              </a:lnSpc>
            </a:pPr>
            <a:endParaRPr lang="es-AR" dirty="0"/>
          </a:p>
        </p:txBody>
      </p:sp>
      <p:sp>
        <p:nvSpPr>
          <p:cNvPr id="6" name="Marcador de número de diapositiva 5">
            <a:extLst>
              <a:ext uri="{FF2B5EF4-FFF2-40B4-BE49-F238E27FC236}">
                <a16:creationId xmlns:a16="http://schemas.microsoft.com/office/drawing/2014/main" id="{528B0A0B-E24D-4BF2-8084-9D9DB10E73A2}"/>
              </a:ext>
            </a:extLst>
          </p:cNvPr>
          <p:cNvSpPr>
            <a:spLocks noGrp="1"/>
          </p:cNvSpPr>
          <p:nvPr>
            <p:ph type="sldNum" sz="quarter" idx="12"/>
          </p:nvPr>
        </p:nvSpPr>
        <p:spPr/>
        <p:txBody>
          <a:bodyPr/>
          <a:lstStyle/>
          <a:p>
            <a:fld id="{0BD5FCE8-90C8-4261-A19D-CF442A28A9B4}" type="slidenum">
              <a:rPr lang="es-AR" smtClean="0"/>
              <a:t>2</a:t>
            </a:fld>
            <a:endParaRPr lang="es-AR"/>
          </a:p>
        </p:txBody>
      </p:sp>
      <p:sp>
        <p:nvSpPr>
          <p:cNvPr id="8" name="Marcador de contenido 2">
            <a:extLst>
              <a:ext uri="{FF2B5EF4-FFF2-40B4-BE49-F238E27FC236}">
                <a16:creationId xmlns:a16="http://schemas.microsoft.com/office/drawing/2014/main" id="{8FCC287E-2B12-44F3-90CD-CE3BBA4AE450}"/>
              </a:ext>
            </a:extLst>
          </p:cNvPr>
          <p:cNvSpPr txBox="1">
            <a:spLocks/>
          </p:cNvSpPr>
          <p:nvPr/>
        </p:nvSpPr>
        <p:spPr>
          <a:xfrm>
            <a:off x="4276724" y="1434890"/>
            <a:ext cx="1819275" cy="3069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buFont typeface="Calibri" panose="020F0502020204030204" pitchFamily="34" charset="0"/>
              <a:buNone/>
            </a:pPr>
            <a:r>
              <a:rPr lang="es-ES" sz="1400" i="1" dirty="0">
                <a:solidFill>
                  <a:schemeClr val="accent6">
                    <a:lumMod val="75000"/>
                  </a:schemeClr>
                </a:solidFill>
              </a:rPr>
              <a:t>(contiene hipervínculos)</a:t>
            </a:r>
          </a:p>
        </p:txBody>
      </p:sp>
    </p:spTree>
    <p:extLst>
      <p:ext uri="{BB962C8B-B14F-4D97-AF65-F5344CB8AC3E}">
        <p14:creationId xmlns:p14="http://schemas.microsoft.com/office/powerpoint/2010/main" val="108514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AAE5862-3B7E-4BB2-9FDF-E1CB2DC4328F}"/>
              </a:ext>
            </a:extLst>
          </p:cNvPr>
          <p:cNvSpPr>
            <a:spLocks noGrp="1"/>
          </p:cNvSpPr>
          <p:nvPr>
            <p:ph type="sldNum" sz="quarter" idx="12"/>
          </p:nvPr>
        </p:nvSpPr>
        <p:spPr/>
        <p:txBody>
          <a:bodyPr/>
          <a:lstStyle/>
          <a:p>
            <a:fld id="{0BD5FCE8-90C8-4261-A19D-CF442A28A9B4}" type="slidenum">
              <a:rPr lang="es-AR" smtClean="0"/>
              <a:t>20</a:t>
            </a:fld>
            <a:endParaRPr lang="es-AR"/>
          </a:p>
        </p:txBody>
      </p:sp>
      <p:sp>
        <p:nvSpPr>
          <p:cNvPr id="5" name="Título 1">
            <a:extLst>
              <a:ext uri="{FF2B5EF4-FFF2-40B4-BE49-F238E27FC236}">
                <a16:creationId xmlns:a16="http://schemas.microsoft.com/office/drawing/2014/main" id="{5C957E25-11B9-46E1-B498-E04C0C89D1E4}"/>
              </a:ext>
            </a:extLst>
          </p:cNvPr>
          <p:cNvSpPr>
            <a:spLocks noGrp="1"/>
          </p:cNvSpPr>
          <p:nvPr>
            <p:ph type="title"/>
          </p:nvPr>
        </p:nvSpPr>
        <p:spPr>
          <a:xfrm>
            <a:off x="1173479" y="403225"/>
            <a:ext cx="9351645" cy="1013460"/>
          </a:xfrm>
        </p:spPr>
        <p:txBody>
          <a:bodyPr>
            <a:normAutofit/>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VALIDACIÓN CRUZADA</a:t>
            </a:r>
          </a:p>
        </p:txBody>
      </p:sp>
      <p:sp>
        <p:nvSpPr>
          <p:cNvPr id="7" name="Marcador de contenido 2">
            <a:extLst>
              <a:ext uri="{FF2B5EF4-FFF2-40B4-BE49-F238E27FC236}">
                <a16:creationId xmlns:a16="http://schemas.microsoft.com/office/drawing/2014/main" id="{F2A675DD-DF79-4C4B-8BA2-013F7D49C254}"/>
              </a:ext>
            </a:extLst>
          </p:cNvPr>
          <p:cNvSpPr>
            <a:spLocks noGrp="1"/>
          </p:cNvSpPr>
          <p:nvPr>
            <p:ph idx="1"/>
          </p:nvPr>
        </p:nvSpPr>
        <p:spPr>
          <a:xfrm>
            <a:off x="1200151" y="1771650"/>
            <a:ext cx="5295899" cy="4514850"/>
          </a:xfrm>
        </p:spPr>
        <p:txBody>
          <a:bodyPr>
            <a:normAutofit fontScale="92500" lnSpcReduction="10000"/>
          </a:bodyPr>
          <a:lstStyle/>
          <a:p>
            <a:r>
              <a:rPr lang="es-ES" sz="1700" dirty="0"/>
              <a:t>Comparamos 10 modelos clasificadores más populares ,según verificaciones en la web y evaluamos la precisión media de cada uno de ellos mediante un procedimiento de validación cruzada </a:t>
            </a:r>
            <a:r>
              <a:rPr lang="es-ES" sz="1700" dirty="0" err="1"/>
              <a:t>Kfold</a:t>
            </a:r>
            <a:r>
              <a:rPr lang="es-ES" sz="1700" dirty="0"/>
              <a:t>, estratificada con 10 pliegues.</a:t>
            </a:r>
          </a:p>
          <a:p>
            <a:r>
              <a:rPr lang="es-ES" sz="1700" dirty="0"/>
              <a:t>También creamos un </a:t>
            </a:r>
            <a:r>
              <a:rPr lang="es-ES" sz="1700" dirty="0" err="1"/>
              <a:t>dataset</a:t>
            </a:r>
            <a:r>
              <a:rPr lang="es-ES" sz="1700" dirty="0"/>
              <a:t> que nos permite comparar las métricas</a:t>
            </a:r>
            <a:r>
              <a:rPr lang="es-ES" sz="1700" b="1" dirty="0"/>
              <a:t> </a:t>
            </a:r>
            <a:r>
              <a:rPr lang="es-ES" sz="1700" b="1" dirty="0" err="1"/>
              <a:t>Accuracy</a:t>
            </a:r>
            <a:r>
              <a:rPr lang="es-ES" sz="1700" dirty="0"/>
              <a:t>,</a:t>
            </a:r>
            <a:r>
              <a:rPr lang="es-ES" sz="1700" b="1" dirty="0"/>
              <a:t> </a:t>
            </a:r>
            <a:r>
              <a:rPr lang="es-ES" sz="1700" b="1" dirty="0" err="1"/>
              <a:t>Precision</a:t>
            </a:r>
            <a:r>
              <a:rPr lang="es-ES" sz="1700" dirty="0"/>
              <a:t>,</a:t>
            </a:r>
            <a:r>
              <a:rPr lang="es-ES" sz="1700" b="1" dirty="0"/>
              <a:t> </a:t>
            </a:r>
            <a:r>
              <a:rPr lang="es-ES" sz="1700" b="1" dirty="0" err="1"/>
              <a:t>Recall</a:t>
            </a:r>
            <a:r>
              <a:rPr lang="es-ES" sz="1700" b="1" dirty="0"/>
              <a:t> </a:t>
            </a:r>
            <a:r>
              <a:rPr lang="es-ES" sz="1700" dirty="0"/>
              <a:t>y</a:t>
            </a:r>
            <a:r>
              <a:rPr lang="es-ES" sz="1700" b="1" dirty="0"/>
              <a:t> F1 </a:t>
            </a:r>
            <a:r>
              <a:rPr lang="es-ES" sz="1700" dirty="0"/>
              <a:t>y los errores </a:t>
            </a:r>
            <a:r>
              <a:rPr lang="es-ES" sz="1700" b="1" dirty="0"/>
              <a:t>MAE</a:t>
            </a:r>
            <a:r>
              <a:rPr lang="es-ES" sz="1700" dirty="0"/>
              <a:t>, </a:t>
            </a:r>
            <a:r>
              <a:rPr lang="es-ES" sz="1700" b="1" dirty="0"/>
              <a:t>MSE</a:t>
            </a:r>
            <a:r>
              <a:rPr lang="es-ES" sz="1700" dirty="0"/>
              <a:t> y </a:t>
            </a:r>
            <a:r>
              <a:rPr lang="es-ES" sz="1700" b="1" dirty="0"/>
              <a:t>RMSE </a:t>
            </a:r>
            <a:r>
              <a:rPr lang="es-ES" sz="1700" dirty="0"/>
              <a:t>a fin de poder determinar los modelos selectos para el ensamble y predicción.</a:t>
            </a:r>
          </a:p>
          <a:p>
            <a:r>
              <a:rPr lang="es-ES" sz="1700" dirty="0"/>
              <a:t>Una vez graficado y analizado los resultados, se toma la decisión de trabajar con los siguientes 5:</a:t>
            </a:r>
          </a:p>
          <a:p>
            <a:r>
              <a:rPr lang="es-ES" sz="1700" dirty="0"/>
              <a:t>- </a:t>
            </a:r>
            <a:r>
              <a:rPr lang="es-ES" sz="1700" dirty="0" err="1"/>
              <a:t>AdaBoost</a:t>
            </a:r>
            <a:endParaRPr lang="es-ES" sz="1700" dirty="0"/>
          </a:p>
          <a:p>
            <a:r>
              <a:rPr lang="es-ES" sz="1700" dirty="0"/>
              <a:t>- SVC</a:t>
            </a:r>
          </a:p>
          <a:p>
            <a:r>
              <a:rPr lang="es-ES" sz="1700" dirty="0"/>
              <a:t>- </a:t>
            </a:r>
            <a:r>
              <a:rPr lang="es-ES" sz="1700" dirty="0" err="1"/>
              <a:t>RandomForest</a:t>
            </a:r>
            <a:endParaRPr lang="es-ES" sz="1700" dirty="0"/>
          </a:p>
          <a:p>
            <a:r>
              <a:rPr lang="es-ES" sz="1700" dirty="0"/>
              <a:t>- </a:t>
            </a:r>
            <a:r>
              <a:rPr lang="es-ES" sz="1700" dirty="0" err="1"/>
              <a:t>GradientBoosting</a:t>
            </a:r>
            <a:endParaRPr lang="es-ES" sz="1700" dirty="0"/>
          </a:p>
          <a:p>
            <a:r>
              <a:rPr lang="es-ES" sz="1700" dirty="0"/>
              <a:t>- </a:t>
            </a:r>
            <a:r>
              <a:rPr lang="es-ES" sz="1700" dirty="0" err="1"/>
              <a:t>ExtraTrees</a:t>
            </a:r>
            <a:endParaRPr lang="es-AR" sz="2400" dirty="0"/>
          </a:p>
        </p:txBody>
      </p:sp>
      <p:pic>
        <p:nvPicPr>
          <p:cNvPr id="9" name="Imagen 8">
            <a:extLst>
              <a:ext uri="{FF2B5EF4-FFF2-40B4-BE49-F238E27FC236}">
                <a16:creationId xmlns:a16="http://schemas.microsoft.com/office/drawing/2014/main" id="{8B82CE73-9FED-4F22-BBCE-BB542C91C8ED}"/>
              </a:ext>
            </a:extLst>
          </p:cNvPr>
          <p:cNvPicPr>
            <a:picLocks noChangeAspect="1"/>
          </p:cNvPicPr>
          <p:nvPr/>
        </p:nvPicPr>
        <p:blipFill>
          <a:blip r:embed="rId2"/>
          <a:stretch>
            <a:fillRect/>
          </a:stretch>
        </p:blipFill>
        <p:spPr>
          <a:xfrm>
            <a:off x="6691548" y="1771049"/>
            <a:ext cx="4448174" cy="2324702"/>
          </a:xfrm>
          <a:prstGeom prst="rect">
            <a:avLst/>
          </a:prstGeom>
          <a:effectLst>
            <a:outerShdw blurRad="50800" dist="38100" dir="2700000" algn="tl" rotWithShape="0">
              <a:prstClr val="black">
                <a:alpha val="40000"/>
              </a:prstClr>
            </a:outerShdw>
          </a:effectLst>
        </p:spPr>
      </p:pic>
      <p:pic>
        <p:nvPicPr>
          <p:cNvPr id="11" name="Imagen 10">
            <a:extLst>
              <a:ext uri="{FF2B5EF4-FFF2-40B4-BE49-F238E27FC236}">
                <a16:creationId xmlns:a16="http://schemas.microsoft.com/office/drawing/2014/main" id="{742D5D76-5BB6-4278-8678-7B300818F391}"/>
              </a:ext>
            </a:extLst>
          </p:cNvPr>
          <p:cNvPicPr>
            <a:picLocks noChangeAspect="1"/>
          </p:cNvPicPr>
          <p:nvPr/>
        </p:nvPicPr>
        <p:blipFill>
          <a:blip r:embed="rId3"/>
          <a:stretch>
            <a:fillRect/>
          </a:stretch>
        </p:blipFill>
        <p:spPr>
          <a:xfrm>
            <a:off x="6096000" y="4198695"/>
            <a:ext cx="5043722" cy="2087805"/>
          </a:xfrm>
          <a:prstGeom prst="rect">
            <a:avLst/>
          </a:prstGeom>
          <a:effectLst>
            <a:outerShdw blurRad="50800" dist="38100" dir="2700000" algn="tl" rotWithShape="0">
              <a:prstClr val="black">
                <a:alpha val="40000"/>
              </a:prstClr>
            </a:outerShdw>
          </a:effectLst>
        </p:spPr>
      </p:pic>
      <p:pic>
        <p:nvPicPr>
          <p:cNvPr id="14" name="Imagen 13">
            <a:extLst>
              <a:ext uri="{FF2B5EF4-FFF2-40B4-BE49-F238E27FC236}">
                <a16:creationId xmlns:a16="http://schemas.microsoft.com/office/drawing/2014/main" id="{ED4E7029-9980-4B13-8DDA-45C49B420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6474" y="281305"/>
            <a:ext cx="1257300" cy="1257300"/>
          </a:xfrm>
          <a:prstGeom prst="rect">
            <a:avLst/>
          </a:prstGeom>
        </p:spPr>
      </p:pic>
    </p:spTree>
    <p:extLst>
      <p:ext uri="{BB962C8B-B14F-4D97-AF65-F5344CB8AC3E}">
        <p14:creationId xmlns:p14="http://schemas.microsoft.com/office/powerpoint/2010/main" val="4150252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0C3D177-2515-4D19-9630-C9C5882019A8}"/>
              </a:ext>
            </a:extLst>
          </p:cNvPr>
          <p:cNvSpPr>
            <a:spLocks noGrp="1"/>
          </p:cNvSpPr>
          <p:nvPr>
            <p:ph type="sldNum" sz="quarter" idx="12"/>
          </p:nvPr>
        </p:nvSpPr>
        <p:spPr/>
        <p:txBody>
          <a:bodyPr/>
          <a:lstStyle/>
          <a:p>
            <a:fld id="{0BD5FCE8-90C8-4261-A19D-CF442A28A9B4}" type="slidenum">
              <a:rPr lang="es-AR" smtClean="0"/>
              <a:t>21</a:t>
            </a:fld>
            <a:endParaRPr lang="es-AR"/>
          </a:p>
        </p:txBody>
      </p:sp>
      <p:sp>
        <p:nvSpPr>
          <p:cNvPr id="5" name="Título 1">
            <a:extLst>
              <a:ext uri="{FF2B5EF4-FFF2-40B4-BE49-F238E27FC236}">
                <a16:creationId xmlns:a16="http://schemas.microsoft.com/office/drawing/2014/main" id="{D57608AC-7D59-45BE-A6CA-29176E95BE18}"/>
              </a:ext>
            </a:extLst>
          </p:cNvPr>
          <p:cNvSpPr>
            <a:spLocks noGrp="1"/>
          </p:cNvSpPr>
          <p:nvPr>
            <p:ph type="title"/>
          </p:nvPr>
        </p:nvSpPr>
        <p:spPr>
          <a:xfrm>
            <a:off x="1052278" y="403225"/>
            <a:ext cx="8808721" cy="1013460"/>
          </a:xfrm>
        </p:spPr>
        <p:txBody>
          <a:bodyPr>
            <a:normAutofit/>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APRENDIZAJE AUTOMÁTICO</a:t>
            </a:r>
          </a:p>
        </p:txBody>
      </p:sp>
      <p:pic>
        <p:nvPicPr>
          <p:cNvPr id="8" name="Imagen 7">
            <a:extLst>
              <a:ext uri="{FF2B5EF4-FFF2-40B4-BE49-F238E27FC236}">
                <a16:creationId xmlns:a16="http://schemas.microsoft.com/office/drawing/2014/main" id="{8061A2CB-A46E-4374-B758-7E72A0D95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421" y="281305"/>
            <a:ext cx="1257301" cy="1257300"/>
          </a:xfrm>
          <a:prstGeom prst="rect">
            <a:avLst/>
          </a:prstGeom>
        </p:spPr>
      </p:pic>
      <p:sp>
        <p:nvSpPr>
          <p:cNvPr id="9" name="Marcador de contenido 2">
            <a:extLst>
              <a:ext uri="{FF2B5EF4-FFF2-40B4-BE49-F238E27FC236}">
                <a16:creationId xmlns:a16="http://schemas.microsoft.com/office/drawing/2014/main" id="{926FBF14-7909-4EBB-8739-BAE40D71E893}"/>
              </a:ext>
            </a:extLst>
          </p:cNvPr>
          <p:cNvSpPr>
            <a:spLocks noGrp="1"/>
          </p:cNvSpPr>
          <p:nvPr>
            <p:ph idx="1"/>
          </p:nvPr>
        </p:nvSpPr>
        <p:spPr>
          <a:xfrm>
            <a:off x="1200152" y="1771651"/>
            <a:ext cx="4371974" cy="1509397"/>
          </a:xfrm>
        </p:spPr>
        <p:txBody>
          <a:bodyPr numCol="1">
            <a:normAutofit/>
          </a:bodyPr>
          <a:lstStyle/>
          <a:p>
            <a:pPr marL="0" indent="0">
              <a:buNone/>
            </a:pPr>
            <a:r>
              <a:rPr lang="es-ES" sz="1600" dirty="0"/>
              <a:t>Cada modelo tiene su propia lista de búsqueda de </a:t>
            </a:r>
            <a:r>
              <a:rPr lang="es-ES" sz="1600" dirty="0" err="1"/>
              <a:t>hiperparámetros</a:t>
            </a:r>
            <a:r>
              <a:rPr lang="es-ES" sz="1600" dirty="0"/>
              <a:t> asignada (seleccionada mediante muchas búsquedas de diversos modelos de proyectos en webs públicas como </a:t>
            </a:r>
            <a:r>
              <a:rPr lang="es-ES" sz="1600" dirty="0" err="1"/>
              <a:t>Kaggle</a:t>
            </a:r>
            <a:r>
              <a:rPr lang="es-ES" sz="1600" dirty="0"/>
              <a:t>, GitHub y </a:t>
            </a:r>
            <a:r>
              <a:rPr lang="es-ES" sz="1600" dirty="0" err="1"/>
              <a:t>Youtube</a:t>
            </a:r>
            <a:r>
              <a:rPr lang="es-ES" sz="1600" dirty="0"/>
              <a:t>) y configuramos dicha búsqueda con </a:t>
            </a:r>
            <a:r>
              <a:rPr lang="es-ES" sz="1600" dirty="0" err="1"/>
              <a:t>GridSearchCV</a:t>
            </a:r>
            <a:r>
              <a:rPr lang="es-ES" sz="1600" dirty="0"/>
              <a:t>.</a:t>
            </a:r>
          </a:p>
        </p:txBody>
      </p:sp>
      <p:pic>
        <p:nvPicPr>
          <p:cNvPr id="11" name="Imagen 10">
            <a:extLst>
              <a:ext uri="{FF2B5EF4-FFF2-40B4-BE49-F238E27FC236}">
                <a16:creationId xmlns:a16="http://schemas.microsoft.com/office/drawing/2014/main" id="{CF6D5E4E-4F56-437C-BD45-580BAB67F6B0}"/>
              </a:ext>
            </a:extLst>
          </p:cNvPr>
          <p:cNvPicPr>
            <a:picLocks noChangeAspect="1"/>
          </p:cNvPicPr>
          <p:nvPr/>
        </p:nvPicPr>
        <p:blipFill>
          <a:blip r:embed="rId3"/>
          <a:stretch>
            <a:fillRect/>
          </a:stretch>
        </p:blipFill>
        <p:spPr>
          <a:xfrm>
            <a:off x="6019392" y="1771651"/>
            <a:ext cx="5120330" cy="1287841"/>
          </a:xfrm>
          <a:prstGeom prst="rect">
            <a:avLst/>
          </a:prstGeom>
        </p:spPr>
      </p:pic>
      <p:pic>
        <p:nvPicPr>
          <p:cNvPr id="2050" name="Picture 2">
            <a:extLst>
              <a:ext uri="{FF2B5EF4-FFF2-40B4-BE49-F238E27FC236}">
                <a16:creationId xmlns:a16="http://schemas.microsoft.com/office/drawing/2014/main" id="{3307F753-813F-4F96-A19C-48213E1311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8808" y="3161622"/>
            <a:ext cx="2010457" cy="15881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483D616-4647-4F12-87B6-55CC951E71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9265" y="3161623"/>
            <a:ext cx="2010456" cy="15881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1A1BF86-C85D-48D1-9D90-363F5E14C6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351" y="4738253"/>
            <a:ext cx="2010457" cy="15881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1641163-038F-4ECB-9B88-8E70F3478D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8808" y="4749743"/>
            <a:ext cx="2010457" cy="15881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95D929D-4F7D-4A52-AF82-DC1F50CCBA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9265" y="4738253"/>
            <a:ext cx="2010457" cy="1566366"/>
          </a:xfrm>
          <a:prstGeom prst="rect">
            <a:avLst/>
          </a:prstGeom>
          <a:noFill/>
          <a:extLst>
            <a:ext uri="{909E8E84-426E-40DD-AFC4-6F175D3DCCD1}">
              <a14:hiddenFill xmlns:a14="http://schemas.microsoft.com/office/drawing/2010/main">
                <a:solidFill>
                  <a:srgbClr val="FFFFFF"/>
                </a:solidFill>
              </a14:hiddenFill>
            </a:ext>
          </a:extLst>
        </p:spPr>
      </p:pic>
      <p:sp>
        <p:nvSpPr>
          <p:cNvPr id="17" name="Marcador de contenido 2">
            <a:extLst>
              <a:ext uri="{FF2B5EF4-FFF2-40B4-BE49-F238E27FC236}">
                <a16:creationId xmlns:a16="http://schemas.microsoft.com/office/drawing/2014/main" id="{0A35A4D3-B9DE-4E92-ACC6-5B68BEAA1214}"/>
              </a:ext>
            </a:extLst>
          </p:cNvPr>
          <p:cNvSpPr txBox="1">
            <a:spLocks/>
          </p:cNvSpPr>
          <p:nvPr/>
        </p:nvSpPr>
        <p:spPr>
          <a:xfrm>
            <a:off x="1200151" y="3292538"/>
            <a:ext cx="5734730" cy="869373"/>
          </a:xfrm>
          <a:prstGeom prst="rect">
            <a:avLst/>
          </a:prstGeom>
        </p:spPr>
        <p:txBody>
          <a:bodyPr vert="horz" lIns="0" tIns="45720" rIns="0" bIns="45720" numCol="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s-ES" sz="1600" dirty="0"/>
              <a:t>Inicialmente, las principales métricas muestran </a:t>
            </a:r>
            <a:r>
              <a:rPr lang="es-ES" sz="1600" b="1" dirty="0"/>
              <a:t>demasiados </a:t>
            </a:r>
            <a:r>
              <a:rPr lang="es-ES" sz="1600" dirty="0"/>
              <a:t>buenos resultados, </a:t>
            </a:r>
            <a:r>
              <a:rPr lang="es-ES" sz="1600" dirty="0" err="1"/>
              <a:t>AdaBoost</a:t>
            </a:r>
            <a:r>
              <a:rPr lang="es-ES" sz="1600" dirty="0"/>
              <a:t> es el de mayor </a:t>
            </a:r>
            <a:r>
              <a:rPr lang="es-ES" sz="1600" dirty="0" err="1"/>
              <a:t>overfiting</a:t>
            </a:r>
            <a:r>
              <a:rPr lang="es-ES" sz="1600" dirty="0"/>
              <a:t>, lo cual significa que es un modelo que requiere mayor complejidad de datos.</a:t>
            </a:r>
          </a:p>
        </p:txBody>
      </p:sp>
      <p:sp>
        <p:nvSpPr>
          <p:cNvPr id="18" name="Marcador de contenido 2">
            <a:extLst>
              <a:ext uri="{FF2B5EF4-FFF2-40B4-BE49-F238E27FC236}">
                <a16:creationId xmlns:a16="http://schemas.microsoft.com/office/drawing/2014/main" id="{B137B1A3-126A-49F3-8C47-6903B2DC7885}"/>
              </a:ext>
            </a:extLst>
          </p:cNvPr>
          <p:cNvSpPr txBox="1">
            <a:spLocks/>
          </p:cNvSpPr>
          <p:nvPr/>
        </p:nvSpPr>
        <p:spPr>
          <a:xfrm>
            <a:off x="1200150" y="4114622"/>
            <a:ext cx="3724274" cy="2223243"/>
          </a:xfrm>
          <a:prstGeom prst="rect">
            <a:avLst/>
          </a:prstGeom>
        </p:spPr>
        <p:txBody>
          <a:bodyPr vert="horz" lIns="0" tIns="45720" rIns="0" bIns="45720" numCol="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s-ES" sz="1600" dirty="0"/>
              <a:t>Con un gráfico de curva de aprendizaje, podemos notar la diferencia con el score de entrenamiento inicial, el cual nos sirve para detectar el considerable cambio en la performance de </a:t>
            </a:r>
            <a:r>
              <a:rPr lang="es-ES" sz="1600" dirty="0" err="1"/>
              <a:t>AdaBoosting</a:t>
            </a:r>
            <a:r>
              <a:rPr lang="es-ES" sz="1600" dirty="0"/>
              <a:t> y además para encontrar los modelos que menor distancia obtengan entre curvas, es decir, los de mejor predicción. En éste caso, </a:t>
            </a:r>
            <a:r>
              <a:rPr lang="es-ES" sz="1600" dirty="0" err="1"/>
              <a:t>GradientBoosting</a:t>
            </a:r>
            <a:r>
              <a:rPr lang="es-ES" sz="1600" dirty="0"/>
              <a:t> y SVC.</a:t>
            </a:r>
          </a:p>
        </p:txBody>
      </p:sp>
    </p:spTree>
    <p:extLst>
      <p:ext uri="{BB962C8B-B14F-4D97-AF65-F5344CB8AC3E}">
        <p14:creationId xmlns:p14="http://schemas.microsoft.com/office/powerpoint/2010/main" val="2965371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6F3E2E-A16A-488D-BF2A-D2097492E653}"/>
              </a:ext>
            </a:extLst>
          </p:cNvPr>
          <p:cNvSpPr>
            <a:spLocks noGrp="1"/>
          </p:cNvSpPr>
          <p:nvPr>
            <p:ph type="sldNum" sz="quarter" idx="12"/>
          </p:nvPr>
        </p:nvSpPr>
        <p:spPr/>
        <p:txBody>
          <a:bodyPr/>
          <a:lstStyle/>
          <a:p>
            <a:fld id="{0BD5FCE8-90C8-4261-A19D-CF442A28A9B4}" type="slidenum">
              <a:rPr lang="es-AR" smtClean="0"/>
              <a:t>22</a:t>
            </a:fld>
            <a:endParaRPr lang="es-AR"/>
          </a:p>
        </p:txBody>
      </p:sp>
      <p:sp>
        <p:nvSpPr>
          <p:cNvPr id="5" name="Título 1">
            <a:extLst>
              <a:ext uri="{FF2B5EF4-FFF2-40B4-BE49-F238E27FC236}">
                <a16:creationId xmlns:a16="http://schemas.microsoft.com/office/drawing/2014/main" id="{D5DF6A84-823D-4A61-A07A-EA1123CDDC81}"/>
              </a:ext>
            </a:extLst>
          </p:cNvPr>
          <p:cNvSpPr>
            <a:spLocks noGrp="1"/>
          </p:cNvSpPr>
          <p:nvPr>
            <p:ph type="title"/>
          </p:nvPr>
        </p:nvSpPr>
        <p:spPr>
          <a:xfrm>
            <a:off x="1052278" y="403225"/>
            <a:ext cx="8808721" cy="1013460"/>
          </a:xfrm>
        </p:spPr>
        <p:txBody>
          <a:bodyPr>
            <a:normAutofit/>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IMPORTANCIA RELATIVA</a:t>
            </a:r>
          </a:p>
        </p:txBody>
      </p:sp>
      <p:pic>
        <p:nvPicPr>
          <p:cNvPr id="8" name="Imagen 7">
            <a:extLst>
              <a:ext uri="{FF2B5EF4-FFF2-40B4-BE49-F238E27FC236}">
                <a16:creationId xmlns:a16="http://schemas.microsoft.com/office/drawing/2014/main" id="{18BAF167-C86B-49C0-8363-4E0C7EF581FE}"/>
              </a:ext>
            </a:extLst>
          </p:cNvPr>
          <p:cNvPicPr>
            <a:picLocks noChangeAspect="1"/>
          </p:cNvPicPr>
          <p:nvPr/>
        </p:nvPicPr>
        <p:blipFill>
          <a:blip r:embed="rId2"/>
          <a:stretch>
            <a:fillRect/>
          </a:stretch>
        </p:blipFill>
        <p:spPr>
          <a:xfrm>
            <a:off x="9827696" y="281305"/>
            <a:ext cx="1312025" cy="1257300"/>
          </a:xfrm>
          <a:prstGeom prst="rect">
            <a:avLst/>
          </a:prstGeom>
        </p:spPr>
      </p:pic>
      <p:pic>
        <p:nvPicPr>
          <p:cNvPr id="4098" name="Picture 2">
            <a:extLst>
              <a:ext uri="{FF2B5EF4-FFF2-40B4-BE49-F238E27FC236}">
                <a16:creationId xmlns:a16="http://schemas.microsoft.com/office/drawing/2014/main" id="{E597D617-83A8-4A75-8756-415260184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777" y="1821165"/>
            <a:ext cx="4796071" cy="441582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a:extLst>
              <a:ext uri="{FF2B5EF4-FFF2-40B4-BE49-F238E27FC236}">
                <a16:creationId xmlns:a16="http://schemas.microsoft.com/office/drawing/2014/main" id="{58C795A5-8852-4548-ADB6-A796E7A256C1}"/>
              </a:ext>
            </a:extLst>
          </p:cNvPr>
          <p:cNvSpPr>
            <a:spLocks noGrp="1"/>
          </p:cNvSpPr>
          <p:nvPr>
            <p:ph idx="1"/>
          </p:nvPr>
        </p:nvSpPr>
        <p:spPr>
          <a:xfrm>
            <a:off x="1200152" y="1771650"/>
            <a:ext cx="4648200" cy="4514850"/>
          </a:xfrm>
        </p:spPr>
        <p:txBody>
          <a:bodyPr>
            <a:normAutofit/>
          </a:bodyPr>
          <a:lstStyle/>
          <a:p>
            <a:r>
              <a:rPr lang="es-ES" sz="1600" dirty="0"/>
              <a:t>Graficamos la importancia relativa de las características para los 5 clasificadores, los cuales sólo se muestran los basados en árboles (</a:t>
            </a:r>
            <a:r>
              <a:rPr lang="es-ES" sz="1600" dirty="0" err="1"/>
              <a:t>Adaboost</a:t>
            </a:r>
            <a:r>
              <a:rPr lang="es-ES" sz="1600" dirty="0"/>
              <a:t>, </a:t>
            </a:r>
            <a:r>
              <a:rPr lang="es-ES" sz="1600" dirty="0" err="1"/>
              <a:t>ExtraTrees</a:t>
            </a:r>
            <a:r>
              <a:rPr lang="es-ES" sz="1600" dirty="0"/>
              <a:t>, </a:t>
            </a:r>
            <a:r>
              <a:rPr lang="es-ES" sz="1600" dirty="0" err="1"/>
              <a:t>RandomForest</a:t>
            </a:r>
            <a:r>
              <a:rPr lang="es-ES" sz="1600" dirty="0"/>
              <a:t> y </a:t>
            </a:r>
            <a:r>
              <a:rPr lang="es-ES" sz="1600" dirty="0" err="1"/>
              <a:t>GradientBoosting</a:t>
            </a:r>
            <a:r>
              <a:rPr lang="es-ES" sz="1600" dirty="0"/>
              <a:t>).</a:t>
            </a:r>
          </a:p>
          <a:p>
            <a:r>
              <a:rPr lang="es-ES" sz="1600" dirty="0"/>
              <a:t>Se puede observar que los 4 tienen performance similares en cuanto a las características principales según dicha importancia. En éste caso, con las variables '</a:t>
            </a:r>
            <a:r>
              <a:rPr lang="es-ES" sz="1600" dirty="0" err="1"/>
              <a:t>Damage_Type</a:t>
            </a:r>
            <a:r>
              <a:rPr lang="es-ES" sz="1600" dirty="0"/>
              <a:t>' y '</a:t>
            </a:r>
            <a:r>
              <a:rPr lang="es-ES" sz="1600" dirty="0" err="1"/>
              <a:t>Onboard_Crew</a:t>
            </a:r>
            <a:r>
              <a:rPr lang="es-ES" sz="1600" dirty="0"/>
              <a:t>' son las que figuran entre las 3 principales en todos los gráficos. A diferencia del resto, </a:t>
            </a:r>
            <a:r>
              <a:rPr lang="es-ES" sz="1600" dirty="0" err="1"/>
              <a:t>AdaBoosting</a:t>
            </a:r>
            <a:r>
              <a:rPr lang="es-ES" sz="1600" dirty="0"/>
              <a:t> incluye '</a:t>
            </a:r>
            <a:r>
              <a:rPr lang="es-ES" sz="1600" dirty="0" err="1"/>
              <a:t>Aircaft_Model</a:t>
            </a:r>
            <a:r>
              <a:rPr lang="es-ES" sz="1600" dirty="0"/>
              <a:t>' dentro de dicho top 3 y las otras '</a:t>
            </a:r>
            <a:r>
              <a:rPr lang="es-ES" sz="1600" dirty="0" err="1"/>
              <a:t>Aircraft_Phase</a:t>
            </a:r>
            <a:r>
              <a:rPr lang="es-ES" sz="1600" dirty="0"/>
              <a:t>':</a:t>
            </a:r>
          </a:p>
          <a:p>
            <a:r>
              <a:rPr lang="es-ES" sz="1600" dirty="0"/>
              <a:t>- </a:t>
            </a:r>
            <a:r>
              <a:rPr lang="es-ES" sz="1600" dirty="0" err="1"/>
              <a:t>AdaBoosting</a:t>
            </a:r>
            <a:r>
              <a:rPr lang="es-ES" sz="1600" dirty="0"/>
              <a:t> </a:t>
            </a:r>
            <a:r>
              <a:rPr lang="es-ES" sz="1600" dirty="0" err="1"/>
              <a:t>performa</a:t>
            </a:r>
            <a:r>
              <a:rPr lang="es-ES" sz="1600" dirty="0"/>
              <a:t> más sobre la tripulación a bordo.</a:t>
            </a:r>
          </a:p>
          <a:p>
            <a:r>
              <a:rPr lang="es-ES" sz="1600" dirty="0"/>
              <a:t>- </a:t>
            </a:r>
            <a:r>
              <a:rPr lang="es-ES" sz="1600" dirty="0" err="1"/>
              <a:t>ExtraTrees</a:t>
            </a:r>
            <a:r>
              <a:rPr lang="es-ES" sz="1600" dirty="0"/>
              <a:t>, </a:t>
            </a:r>
            <a:r>
              <a:rPr lang="es-ES" sz="1600" dirty="0" err="1"/>
              <a:t>RandomForest</a:t>
            </a:r>
            <a:r>
              <a:rPr lang="es-ES" sz="1600" dirty="0"/>
              <a:t> y </a:t>
            </a:r>
            <a:r>
              <a:rPr lang="es-ES" sz="1600" dirty="0" err="1"/>
              <a:t>GradientBoosting</a:t>
            </a:r>
            <a:r>
              <a:rPr lang="es-ES" sz="1600" dirty="0"/>
              <a:t> </a:t>
            </a:r>
            <a:r>
              <a:rPr lang="es-ES" sz="1600" dirty="0" err="1"/>
              <a:t>performan</a:t>
            </a:r>
            <a:r>
              <a:rPr lang="es-ES" sz="1600" dirty="0"/>
              <a:t> mejor sobre tipo de daño y fase de vuelo.</a:t>
            </a:r>
            <a:endParaRPr lang="es-AR" sz="1600" dirty="0"/>
          </a:p>
        </p:txBody>
      </p:sp>
    </p:spTree>
    <p:extLst>
      <p:ext uri="{BB962C8B-B14F-4D97-AF65-F5344CB8AC3E}">
        <p14:creationId xmlns:p14="http://schemas.microsoft.com/office/powerpoint/2010/main" val="1026423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6199BA2-B1C1-4B4C-8940-31045F21791C}"/>
              </a:ext>
            </a:extLst>
          </p:cNvPr>
          <p:cNvSpPr>
            <a:spLocks noGrp="1"/>
          </p:cNvSpPr>
          <p:nvPr>
            <p:ph type="sldNum" sz="quarter" idx="12"/>
          </p:nvPr>
        </p:nvSpPr>
        <p:spPr/>
        <p:txBody>
          <a:bodyPr/>
          <a:lstStyle/>
          <a:p>
            <a:fld id="{0BD5FCE8-90C8-4261-A19D-CF442A28A9B4}" type="slidenum">
              <a:rPr lang="es-AR" smtClean="0"/>
              <a:t>23</a:t>
            </a:fld>
            <a:endParaRPr lang="es-AR"/>
          </a:p>
        </p:txBody>
      </p:sp>
      <p:sp>
        <p:nvSpPr>
          <p:cNvPr id="5" name="Título 1">
            <a:extLst>
              <a:ext uri="{FF2B5EF4-FFF2-40B4-BE49-F238E27FC236}">
                <a16:creationId xmlns:a16="http://schemas.microsoft.com/office/drawing/2014/main" id="{A6151EB6-D221-46AB-AB42-646A0D6C8431}"/>
              </a:ext>
            </a:extLst>
          </p:cNvPr>
          <p:cNvSpPr>
            <a:spLocks noGrp="1"/>
          </p:cNvSpPr>
          <p:nvPr>
            <p:ph type="title"/>
          </p:nvPr>
        </p:nvSpPr>
        <p:spPr>
          <a:xfrm>
            <a:off x="1052278" y="403225"/>
            <a:ext cx="8808721" cy="1013460"/>
          </a:xfrm>
        </p:spPr>
        <p:txBody>
          <a:bodyPr>
            <a:normAutofit/>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ENSAMBLE Y PREDICCIÓN</a:t>
            </a:r>
          </a:p>
        </p:txBody>
      </p:sp>
      <p:pic>
        <p:nvPicPr>
          <p:cNvPr id="7" name="Imagen 6">
            <a:extLst>
              <a:ext uri="{FF2B5EF4-FFF2-40B4-BE49-F238E27FC236}">
                <a16:creationId xmlns:a16="http://schemas.microsoft.com/office/drawing/2014/main" id="{57BFC132-15D8-4B4C-8B7F-4E3A057579AA}"/>
              </a:ext>
            </a:extLst>
          </p:cNvPr>
          <p:cNvPicPr>
            <a:picLocks noChangeAspect="1"/>
          </p:cNvPicPr>
          <p:nvPr/>
        </p:nvPicPr>
        <p:blipFill>
          <a:blip r:embed="rId2"/>
          <a:stretch>
            <a:fillRect/>
          </a:stretch>
        </p:blipFill>
        <p:spPr>
          <a:xfrm>
            <a:off x="1052277" y="2504118"/>
            <a:ext cx="3929297" cy="3145124"/>
          </a:xfrm>
          <a:prstGeom prst="rect">
            <a:avLst/>
          </a:prstGeom>
          <a:effectLst>
            <a:outerShdw blurRad="50800" dist="38100" dir="2700000" algn="tl" rotWithShape="0">
              <a:prstClr val="black">
                <a:alpha val="40000"/>
              </a:prstClr>
            </a:outerShdw>
          </a:effectLst>
        </p:spPr>
      </p:pic>
      <p:sp>
        <p:nvSpPr>
          <p:cNvPr id="8" name="Marcador de contenido 2">
            <a:extLst>
              <a:ext uri="{FF2B5EF4-FFF2-40B4-BE49-F238E27FC236}">
                <a16:creationId xmlns:a16="http://schemas.microsoft.com/office/drawing/2014/main" id="{EC6C32EE-BC42-4F3C-8D0C-ECA2229D786B}"/>
              </a:ext>
            </a:extLst>
          </p:cNvPr>
          <p:cNvSpPr>
            <a:spLocks noGrp="1"/>
          </p:cNvSpPr>
          <p:nvPr>
            <p:ph idx="1"/>
          </p:nvPr>
        </p:nvSpPr>
        <p:spPr>
          <a:xfrm>
            <a:off x="5456638" y="1977710"/>
            <a:ext cx="5683084" cy="3094729"/>
          </a:xfrm>
        </p:spPr>
        <p:txBody>
          <a:bodyPr>
            <a:normAutofit lnSpcReduction="10000"/>
          </a:bodyPr>
          <a:lstStyle/>
          <a:p>
            <a:r>
              <a:rPr lang="es-ES" sz="1600" dirty="0"/>
              <a:t>Los 5 clasificadores arrojan predicciones similares o al menos de un alto valor de correlación, excepto SVC que es el modelo que mejor cercanía logró en la curva de aprendizaje sobre el entregamiento y validación cruzada.</a:t>
            </a:r>
          </a:p>
          <a:p>
            <a:r>
              <a:rPr lang="es-ES" sz="1600" dirty="0"/>
              <a:t>Igualmente estas diferencias entre dichas predicciones son suficientes para considerar una votación conjunta.</a:t>
            </a:r>
          </a:p>
          <a:p>
            <a:r>
              <a:rPr lang="es-ES" sz="1600" dirty="0"/>
              <a:t>Se elige un clasificador de votación '</a:t>
            </a:r>
            <a:r>
              <a:rPr lang="es-ES" sz="1600" dirty="0" err="1"/>
              <a:t>VotingClassifier</a:t>
            </a:r>
            <a:r>
              <a:rPr lang="es-ES" sz="1600" dirty="0"/>
              <a:t>' para combinar las predicciones de los 5 clasificadores, con el argumento 'suave' (</a:t>
            </a:r>
            <a:r>
              <a:rPr lang="es-ES" sz="1600" dirty="0" err="1"/>
              <a:t>voting</a:t>
            </a:r>
            <a:r>
              <a:rPr lang="es-ES" sz="1600" dirty="0"/>
              <a:t>='</a:t>
            </a:r>
            <a:r>
              <a:rPr lang="es-ES" sz="1600" dirty="0" err="1"/>
              <a:t>soft</a:t>
            </a:r>
            <a:r>
              <a:rPr lang="es-ES" sz="1600" dirty="0"/>
              <a:t>') respecto al parámetro de votación para tener en cuenta la probabilidad de cada voto.</a:t>
            </a:r>
          </a:p>
          <a:p>
            <a:r>
              <a:rPr lang="es-ES" sz="1600" dirty="0"/>
              <a:t>Por último, generamos las predicciones y guardamos los resultados en </a:t>
            </a:r>
            <a:r>
              <a:rPr lang="es-ES" sz="1600" dirty="0" err="1"/>
              <a:t>csv</a:t>
            </a:r>
            <a:r>
              <a:rPr lang="es-ES" sz="1600" dirty="0"/>
              <a:t>.</a:t>
            </a:r>
            <a:endParaRPr lang="es-AR" sz="1600" dirty="0"/>
          </a:p>
        </p:txBody>
      </p:sp>
      <p:pic>
        <p:nvPicPr>
          <p:cNvPr id="10" name="Imagen 9">
            <a:extLst>
              <a:ext uri="{FF2B5EF4-FFF2-40B4-BE49-F238E27FC236}">
                <a16:creationId xmlns:a16="http://schemas.microsoft.com/office/drawing/2014/main" id="{B5C82F46-8265-4FBD-BA2A-E637C9D3B515}"/>
              </a:ext>
            </a:extLst>
          </p:cNvPr>
          <p:cNvPicPr>
            <a:picLocks noChangeAspect="1"/>
          </p:cNvPicPr>
          <p:nvPr/>
        </p:nvPicPr>
        <p:blipFill>
          <a:blip r:embed="rId3"/>
          <a:stretch>
            <a:fillRect/>
          </a:stretch>
        </p:blipFill>
        <p:spPr>
          <a:xfrm>
            <a:off x="5456638" y="5072440"/>
            <a:ext cx="5683084" cy="1153603"/>
          </a:xfrm>
          <a:prstGeom prst="rect">
            <a:avLst/>
          </a:prstGeom>
          <a:effectLst>
            <a:outerShdw blurRad="50800" dist="38100" dir="2700000" algn="tl" rotWithShape="0">
              <a:prstClr val="black">
                <a:alpha val="40000"/>
              </a:prstClr>
            </a:outerShdw>
          </a:effectLst>
        </p:spPr>
      </p:pic>
      <p:sp>
        <p:nvSpPr>
          <p:cNvPr id="11" name="CuadroTexto 10">
            <a:extLst>
              <a:ext uri="{FF2B5EF4-FFF2-40B4-BE49-F238E27FC236}">
                <a16:creationId xmlns:a16="http://schemas.microsoft.com/office/drawing/2014/main" id="{89F4F55F-F502-40F0-B462-97DCD24AAF66}"/>
              </a:ext>
            </a:extLst>
          </p:cNvPr>
          <p:cNvSpPr txBox="1"/>
          <p:nvPr/>
        </p:nvSpPr>
        <p:spPr>
          <a:xfrm>
            <a:off x="1390413" y="2058586"/>
            <a:ext cx="325302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AR" dirty="0"/>
              <a:t>CORRELACIÓN DE PREDICCIONES</a:t>
            </a:r>
          </a:p>
        </p:txBody>
      </p:sp>
      <p:pic>
        <p:nvPicPr>
          <p:cNvPr id="14" name="Imagen 13">
            <a:extLst>
              <a:ext uri="{FF2B5EF4-FFF2-40B4-BE49-F238E27FC236}">
                <a16:creationId xmlns:a16="http://schemas.microsoft.com/office/drawing/2014/main" id="{AE9DEC1C-0E90-43D8-A35B-7C76E1023DF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827695" y="281305"/>
            <a:ext cx="1312025" cy="1257300"/>
          </a:xfrm>
          <a:prstGeom prst="rect">
            <a:avLst/>
          </a:prstGeom>
        </p:spPr>
      </p:pic>
    </p:spTree>
    <p:extLst>
      <p:ext uri="{BB962C8B-B14F-4D97-AF65-F5344CB8AC3E}">
        <p14:creationId xmlns:p14="http://schemas.microsoft.com/office/powerpoint/2010/main" val="163104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6199BA2-B1C1-4B4C-8940-31045F21791C}"/>
              </a:ext>
            </a:extLst>
          </p:cNvPr>
          <p:cNvSpPr>
            <a:spLocks noGrp="1"/>
          </p:cNvSpPr>
          <p:nvPr>
            <p:ph type="sldNum" sz="quarter" idx="12"/>
          </p:nvPr>
        </p:nvSpPr>
        <p:spPr/>
        <p:txBody>
          <a:bodyPr/>
          <a:lstStyle/>
          <a:p>
            <a:fld id="{0BD5FCE8-90C8-4261-A19D-CF442A28A9B4}" type="slidenum">
              <a:rPr lang="es-AR" smtClean="0"/>
              <a:t>24</a:t>
            </a:fld>
            <a:endParaRPr lang="es-AR"/>
          </a:p>
        </p:txBody>
      </p:sp>
      <p:sp>
        <p:nvSpPr>
          <p:cNvPr id="5" name="Título 1">
            <a:extLst>
              <a:ext uri="{FF2B5EF4-FFF2-40B4-BE49-F238E27FC236}">
                <a16:creationId xmlns:a16="http://schemas.microsoft.com/office/drawing/2014/main" id="{A6151EB6-D221-46AB-AB42-646A0D6C8431}"/>
              </a:ext>
            </a:extLst>
          </p:cNvPr>
          <p:cNvSpPr>
            <a:spLocks noGrp="1"/>
          </p:cNvSpPr>
          <p:nvPr>
            <p:ph type="title"/>
          </p:nvPr>
        </p:nvSpPr>
        <p:spPr>
          <a:xfrm>
            <a:off x="1198962" y="403224"/>
            <a:ext cx="6272447" cy="1013460"/>
          </a:xfrm>
        </p:spPr>
        <p:txBody>
          <a:bodyPr>
            <a:normAutofit/>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CONCLUSIONES</a:t>
            </a:r>
          </a:p>
        </p:txBody>
      </p:sp>
      <p:pic>
        <p:nvPicPr>
          <p:cNvPr id="6" name="Imagen 5">
            <a:extLst>
              <a:ext uri="{FF2B5EF4-FFF2-40B4-BE49-F238E27FC236}">
                <a16:creationId xmlns:a16="http://schemas.microsoft.com/office/drawing/2014/main" id="{F4AEECA9-74F2-497A-A431-CFF3D9F72BA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827694" y="281304"/>
            <a:ext cx="1312025" cy="1257300"/>
          </a:xfrm>
          <a:prstGeom prst="rect">
            <a:avLst/>
          </a:prstGeom>
        </p:spPr>
      </p:pic>
      <p:pic>
        <p:nvPicPr>
          <p:cNvPr id="11" name="Imagen 10">
            <a:extLst>
              <a:ext uri="{FF2B5EF4-FFF2-40B4-BE49-F238E27FC236}">
                <a16:creationId xmlns:a16="http://schemas.microsoft.com/office/drawing/2014/main" id="{C8B4D887-0426-4006-99C8-87096401E1C2}"/>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4376193" y="2409825"/>
            <a:ext cx="7146586" cy="3829050"/>
          </a:xfrm>
          <a:prstGeom prst="rect">
            <a:avLst/>
          </a:prstGeom>
        </p:spPr>
      </p:pic>
      <p:sp>
        <p:nvSpPr>
          <p:cNvPr id="7" name="Marcador de contenido 2">
            <a:extLst>
              <a:ext uri="{FF2B5EF4-FFF2-40B4-BE49-F238E27FC236}">
                <a16:creationId xmlns:a16="http://schemas.microsoft.com/office/drawing/2014/main" id="{B2B00D91-A07F-4CAB-8AB0-663A28E9D5AD}"/>
              </a:ext>
            </a:extLst>
          </p:cNvPr>
          <p:cNvSpPr>
            <a:spLocks noGrp="1"/>
          </p:cNvSpPr>
          <p:nvPr>
            <p:ph idx="1"/>
          </p:nvPr>
        </p:nvSpPr>
        <p:spPr>
          <a:xfrm>
            <a:off x="1198962" y="1881635"/>
            <a:ext cx="6782987" cy="4357240"/>
          </a:xfrm>
        </p:spPr>
        <p:txBody>
          <a:bodyPr>
            <a:normAutofit lnSpcReduction="10000"/>
          </a:bodyPr>
          <a:lstStyle/>
          <a:p>
            <a:r>
              <a:rPr lang="es-ES" sz="1600" dirty="0"/>
              <a:t>Según los datos obtenidas de la importancia relativa, el objetivo tiene una fuerte correlación con las variables que especifican tripulación a bordo y tipo de daño en la aeronave.</a:t>
            </a:r>
          </a:p>
          <a:p>
            <a:r>
              <a:rPr lang="es-ES" sz="1600" dirty="0"/>
              <a:t>El tipo de daño es una variable categórica que quizás se explica por si sola y no requiere mayor desarrollo ya que está directamente relacionada al daño que puede sufrir un pasajero.</a:t>
            </a:r>
          </a:p>
          <a:p>
            <a:r>
              <a:rPr lang="es-ES" sz="1600" dirty="0"/>
              <a:t>La tripulación está relacionado al mínimo estándar de personas en una aeronave, según el MODELO y NATURALEZA de la misma. Quizás los algoritmos devuelven mayor relevancia sobre la variable '</a:t>
            </a:r>
            <a:r>
              <a:rPr lang="es-ES" sz="1600" dirty="0" err="1"/>
              <a:t>Onboard_Crew</a:t>
            </a:r>
            <a:r>
              <a:rPr lang="es-ES" sz="1600" dirty="0"/>
              <a:t>' porque es originalmente numérica y además porque presenta menor cantidad de nulos, por lo que sus valores iniciales son reales y completos; no sufrieron grandes modificaciones durante los procesos de manipulación e ingeniería.</a:t>
            </a:r>
          </a:p>
          <a:p>
            <a:r>
              <a:rPr lang="es-ES" sz="1600" dirty="0" err="1"/>
              <a:t>Ésto</a:t>
            </a:r>
            <a:r>
              <a:rPr lang="es-ES" sz="1600" dirty="0"/>
              <a:t> significa que la probabilidad de supervivencia ante algún incidente depende del modelo de aeronave, más precisamente por su capacidad, según su naturaleza, lo cual a su vez tiene una alta correlación al tipo de incidente al cual es más propensa.</a:t>
            </a:r>
          </a:p>
          <a:p>
            <a:r>
              <a:rPr lang="es-ES" sz="1600" dirty="0"/>
              <a:t>Sobre éstas consideraciones se hizo un mejor desarrollo en el segmento 'EDA', puntualmente en las preguntas 8 y 9.</a:t>
            </a:r>
            <a:endParaRPr lang="es-AR" sz="1600" dirty="0"/>
          </a:p>
        </p:txBody>
      </p:sp>
    </p:spTree>
    <p:extLst>
      <p:ext uri="{BB962C8B-B14F-4D97-AF65-F5344CB8AC3E}">
        <p14:creationId xmlns:p14="http://schemas.microsoft.com/office/powerpoint/2010/main" val="91522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63085-E6C3-4B46-9E98-9598AE2E5675}"/>
              </a:ext>
            </a:extLst>
          </p:cNvPr>
          <p:cNvSpPr>
            <a:spLocks noGrp="1"/>
          </p:cNvSpPr>
          <p:nvPr>
            <p:ph type="title"/>
          </p:nvPr>
        </p:nvSpPr>
        <p:spPr>
          <a:xfrm>
            <a:off x="1209675" y="368641"/>
            <a:ext cx="4378014" cy="1014890"/>
          </a:xfrm>
        </p:spPr>
        <p:txBody>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ABSTRACTO</a:t>
            </a:r>
          </a:p>
        </p:txBody>
      </p:sp>
      <p:sp>
        <p:nvSpPr>
          <p:cNvPr id="3" name="Marcador de contenido 2">
            <a:extLst>
              <a:ext uri="{FF2B5EF4-FFF2-40B4-BE49-F238E27FC236}">
                <a16:creationId xmlns:a16="http://schemas.microsoft.com/office/drawing/2014/main" id="{01B277A1-D274-4259-99FA-577C014E3372}"/>
              </a:ext>
            </a:extLst>
          </p:cNvPr>
          <p:cNvSpPr>
            <a:spLocks noGrp="1"/>
          </p:cNvSpPr>
          <p:nvPr>
            <p:ph idx="1"/>
          </p:nvPr>
        </p:nvSpPr>
        <p:spPr>
          <a:xfrm>
            <a:off x="1209675" y="1824618"/>
            <a:ext cx="9498979" cy="4376157"/>
          </a:xfrm>
        </p:spPr>
        <p:txBody>
          <a:bodyPr>
            <a:normAutofit/>
          </a:bodyPr>
          <a:lstStyle/>
          <a:p>
            <a:pPr marL="0" indent="0">
              <a:buNone/>
            </a:pPr>
            <a:r>
              <a:rPr lang="es-ES" sz="1600" b="0" i="0" dirty="0">
                <a:effectLst/>
              </a:rPr>
              <a:t>Los accidentes y hechos criminales en aeronaves afecta de forma directa a la población o al menos llama la atención, ya que el acceso al servicio tiene cada vez mayor alcance y todos y cada uno de nosotros/as podemos tomar el siguiente vuelo.</a:t>
            </a:r>
            <a:br>
              <a:rPr lang="es-ES" sz="1600" dirty="0"/>
            </a:br>
            <a:r>
              <a:rPr lang="es-ES" sz="1600" b="0" i="0" dirty="0">
                <a:effectLst/>
              </a:rPr>
              <a:t>Hablamos de datos de gran interés ya que siempre que un accidente o incidente ocurre, los estudios sobre el caso abundan y se profundizan dejando valiosos registros que podemos utilizar para todo tipo de análisis, incluso respondernos las preguntas más recurrentes y las que quizás todavía no se formularon pero nacen de los patrones encontrados.</a:t>
            </a:r>
          </a:p>
          <a:p>
            <a:pPr marL="0" indent="0">
              <a:buNone/>
            </a:pPr>
            <a:r>
              <a:rPr lang="es-ES" sz="1600" b="0" i="0" dirty="0">
                <a:effectLst/>
              </a:rPr>
              <a:t>La ASN (</a:t>
            </a:r>
            <a:r>
              <a:rPr lang="es-ES" sz="1600" b="0" i="0" dirty="0" err="1">
                <a:effectLst/>
                <a:hlinkClick r:id="rId2"/>
              </a:rPr>
              <a:t>Aviation</a:t>
            </a:r>
            <a:r>
              <a:rPr lang="es-ES" sz="1600" b="0" i="0" dirty="0">
                <a:effectLst/>
                <a:hlinkClick r:id="rId2"/>
              </a:rPr>
              <a:t> Safety Network</a:t>
            </a:r>
            <a:r>
              <a:rPr lang="es-ES" sz="1600" b="0" i="0" dirty="0">
                <a:effectLst/>
              </a:rPr>
              <a:t> - Red de Seguridad Aérea) es un sitio web de Flight Safety </a:t>
            </a:r>
            <a:r>
              <a:rPr lang="es-ES" sz="1600" b="0" i="0" dirty="0" err="1">
                <a:effectLst/>
              </a:rPr>
              <a:t>Foundation</a:t>
            </a:r>
            <a:r>
              <a:rPr lang="es-ES" sz="1600" b="0" i="0" dirty="0">
                <a:effectLst/>
              </a:rPr>
              <a:t> que realiza un seguimiento de incidentes de aerolíneas. Su base de datos proporciona información autorizada actualizada, completa y confiable de más de 20.300 casos registrados sobre accidentes de aviones y cuestiones de seguridad. </a:t>
            </a:r>
          </a:p>
          <a:p>
            <a:pPr marL="0" indent="0">
              <a:buNone/>
            </a:pPr>
            <a:r>
              <a:rPr lang="es-ES" sz="1600" b="0" i="0" dirty="0">
                <a:effectLst/>
              </a:rPr>
              <a:t>A continuación haremos uso de un </a:t>
            </a:r>
            <a:r>
              <a:rPr lang="es-ES" sz="1600" b="0" i="0" dirty="0" err="1">
                <a:effectLst/>
              </a:rPr>
              <a:t>dataset</a:t>
            </a:r>
            <a:r>
              <a:rPr lang="es-ES" sz="1600" b="0" i="0" dirty="0">
                <a:effectLst/>
              </a:rPr>
              <a:t> que especifica datos sobre accidentes y secuestros en todo el mundo de aviones de pasajeros (más de 12 pasajeros), aviones corporativos y aviones de transporte militar desde 1919 hasta 2022.</a:t>
            </a:r>
          </a:p>
          <a:p>
            <a:pPr marL="0" indent="0">
              <a:buNone/>
            </a:pPr>
            <a:r>
              <a:rPr lang="es-ES" sz="1600" b="1" dirty="0">
                <a:solidFill>
                  <a:schemeClr val="tx2"/>
                </a:solidFill>
                <a:latin typeface="Arial Rounded MT Bold" panose="020F0704030504030204" pitchFamily="34" charset="0"/>
              </a:rPr>
              <a:t>Objetivo: </a:t>
            </a:r>
            <a:r>
              <a:rPr lang="es-ES" sz="1600" b="0" i="0" dirty="0">
                <a:effectLst/>
              </a:rPr>
              <a:t>Exponer y desarrollar las características de las variables para intentar determinar las principales causas de la gravedad de los incidentes, ya sea por el tipo de aeronave, tipo de daño, etc. Finalmente intentaremos predecir la probabilidad de supervivencia de cada caso en particular.</a:t>
            </a:r>
          </a:p>
        </p:txBody>
      </p:sp>
      <p:sp>
        <p:nvSpPr>
          <p:cNvPr id="7" name="Marcador de número de diapositiva 6">
            <a:extLst>
              <a:ext uri="{FF2B5EF4-FFF2-40B4-BE49-F238E27FC236}">
                <a16:creationId xmlns:a16="http://schemas.microsoft.com/office/drawing/2014/main" id="{BA6A9B1A-EF1C-469E-941A-BEB92E903AC6}"/>
              </a:ext>
            </a:extLst>
          </p:cNvPr>
          <p:cNvSpPr>
            <a:spLocks noGrp="1"/>
          </p:cNvSpPr>
          <p:nvPr>
            <p:ph type="sldNum" sz="quarter" idx="12"/>
          </p:nvPr>
        </p:nvSpPr>
        <p:spPr/>
        <p:txBody>
          <a:bodyPr/>
          <a:lstStyle/>
          <a:p>
            <a:fld id="{0BD5FCE8-90C8-4261-A19D-CF442A28A9B4}" type="slidenum">
              <a:rPr lang="es-AR" smtClean="0"/>
              <a:t>3</a:t>
            </a:fld>
            <a:endParaRPr lang="es-AR"/>
          </a:p>
        </p:txBody>
      </p:sp>
      <p:pic>
        <p:nvPicPr>
          <p:cNvPr id="19" name="Imagen 18">
            <a:extLst>
              <a:ext uri="{FF2B5EF4-FFF2-40B4-BE49-F238E27FC236}">
                <a16:creationId xmlns:a16="http://schemas.microsoft.com/office/drawing/2014/main" id="{18E45109-904B-4AFD-ACBB-C4BAAEF4F304}"/>
              </a:ext>
            </a:extLst>
          </p:cNvPr>
          <p:cNvPicPr>
            <a:picLocks noChangeAspect="1"/>
          </p:cNvPicPr>
          <p:nvPr/>
        </p:nvPicPr>
        <p:blipFill>
          <a:blip r:embed="rId3"/>
          <a:stretch>
            <a:fillRect/>
          </a:stretch>
        </p:blipFill>
        <p:spPr>
          <a:xfrm>
            <a:off x="10027733" y="368641"/>
            <a:ext cx="1057473" cy="1014890"/>
          </a:xfrm>
          <a:prstGeom prst="rect">
            <a:avLst/>
          </a:prstGeom>
        </p:spPr>
      </p:pic>
    </p:spTree>
    <p:extLst>
      <p:ext uri="{BB962C8B-B14F-4D97-AF65-F5344CB8AC3E}">
        <p14:creationId xmlns:p14="http://schemas.microsoft.com/office/powerpoint/2010/main" val="356500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41F1D0C-CF6C-431B-A054-CF494EA57872}"/>
              </a:ext>
            </a:extLst>
          </p:cNvPr>
          <p:cNvSpPr>
            <a:spLocks noGrp="1"/>
          </p:cNvSpPr>
          <p:nvPr>
            <p:ph type="sldNum" sz="quarter" idx="12"/>
          </p:nvPr>
        </p:nvSpPr>
        <p:spPr/>
        <p:txBody>
          <a:bodyPr/>
          <a:lstStyle/>
          <a:p>
            <a:fld id="{0BD5FCE8-90C8-4261-A19D-CF442A28A9B4}" type="slidenum">
              <a:rPr lang="es-AR" smtClean="0"/>
              <a:t>4</a:t>
            </a:fld>
            <a:endParaRPr lang="es-AR"/>
          </a:p>
        </p:txBody>
      </p:sp>
      <p:sp>
        <p:nvSpPr>
          <p:cNvPr id="5" name="Título 1">
            <a:extLst>
              <a:ext uri="{FF2B5EF4-FFF2-40B4-BE49-F238E27FC236}">
                <a16:creationId xmlns:a16="http://schemas.microsoft.com/office/drawing/2014/main" id="{3FDC79D0-CBD8-4EC3-BCE9-A1B072936A3B}"/>
              </a:ext>
            </a:extLst>
          </p:cNvPr>
          <p:cNvSpPr txBox="1">
            <a:spLocks/>
          </p:cNvSpPr>
          <p:nvPr/>
        </p:nvSpPr>
        <p:spPr>
          <a:xfrm>
            <a:off x="1209675" y="368641"/>
            <a:ext cx="4378014" cy="101489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CONTEXTO</a:t>
            </a:r>
          </a:p>
        </p:txBody>
      </p:sp>
      <p:sp>
        <p:nvSpPr>
          <p:cNvPr id="6" name="Marcador de contenido 2">
            <a:extLst>
              <a:ext uri="{FF2B5EF4-FFF2-40B4-BE49-F238E27FC236}">
                <a16:creationId xmlns:a16="http://schemas.microsoft.com/office/drawing/2014/main" id="{201D7D8B-A69A-4127-ACFC-A3B7FEF04C7C}"/>
              </a:ext>
            </a:extLst>
          </p:cNvPr>
          <p:cNvSpPr>
            <a:spLocks noGrp="1"/>
          </p:cNvSpPr>
          <p:nvPr>
            <p:ph idx="1"/>
          </p:nvPr>
        </p:nvSpPr>
        <p:spPr>
          <a:xfrm>
            <a:off x="1209675" y="1824618"/>
            <a:ext cx="9498979" cy="4471407"/>
          </a:xfrm>
        </p:spPr>
        <p:txBody>
          <a:bodyPr>
            <a:normAutofit/>
          </a:bodyPr>
          <a:lstStyle/>
          <a:p>
            <a:pPr marL="0" indent="0">
              <a:buNone/>
            </a:pPr>
            <a:r>
              <a:rPr lang="es-ES" sz="1600" b="1" dirty="0">
                <a:solidFill>
                  <a:schemeClr val="tx2"/>
                </a:solidFill>
                <a:latin typeface="Arial Rounded MT Bold" panose="020F0704030504030204" pitchFamily="34" charset="0"/>
              </a:rPr>
              <a:t>Contexto comercial: </a:t>
            </a:r>
            <a:r>
              <a:rPr lang="es-ES" sz="1600" b="0" i="0" dirty="0">
                <a:effectLst/>
                <a:latin typeface="+mj-lt"/>
              </a:rPr>
              <a:t>Analizar los tipos de aeronaves e incidentes para intentar encontrar o descartar posibles patrones sobre los hechos criminales y tendencias sobre los casos accidentales. Implementar visualizaciones adecuadas a cada tema y dar una óptima estructura al </a:t>
            </a:r>
            <a:r>
              <a:rPr lang="es-ES" sz="1600" b="0" i="0" dirty="0" err="1">
                <a:effectLst/>
                <a:latin typeface="+mj-lt"/>
              </a:rPr>
              <a:t>dataset</a:t>
            </a:r>
            <a:r>
              <a:rPr lang="es-ES" sz="1600" b="0" i="0" dirty="0">
                <a:effectLst/>
                <a:latin typeface="+mj-lt"/>
              </a:rPr>
              <a:t> con el objetivo de implementar modelos de clasificación que devuelvan los mejores parámetros.</a:t>
            </a:r>
          </a:p>
          <a:p>
            <a:pPr marL="0" indent="0">
              <a:buNone/>
            </a:pPr>
            <a:r>
              <a:rPr lang="es-ES" sz="1600" b="1" dirty="0">
                <a:solidFill>
                  <a:schemeClr val="tx2"/>
                </a:solidFill>
                <a:latin typeface="Arial Rounded MT Bold" panose="020F0704030504030204" pitchFamily="34" charset="0"/>
              </a:rPr>
              <a:t>Problema comercial: </a:t>
            </a:r>
            <a:r>
              <a:rPr lang="es-ES" sz="1600" b="0" i="0" dirty="0">
                <a:effectLst/>
                <a:latin typeface="+mj-lt"/>
              </a:rPr>
              <a:t>Crear un modelo predictivo de alta precisión sobre la probabilidad de fatalidad según el tipo de accidente. Se considerarán las variables categóricas de mayor relevancia para determinar los aspectos a tratar sobre modelos de aeronaves, instancias de vuelo y gravedad de daños, los cuales afectan de forma directa el objetivo a predecir.</a:t>
            </a:r>
          </a:p>
          <a:p>
            <a:pPr marL="0" indent="0">
              <a:buNone/>
            </a:pPr>
            <a:r>
              <a:rPr lang="es-ES" sz="1600" b="1" dirty="0">
                <a:solidFill>
                  <a:schemeClr val="tx2"/>
                </a:solidFill>
                <a:latin typeface="Arial Rounded MT Bold" panose="020F0704030504030204" pitchFamily="34" charset="0"/>
              </a:rPr>
              <a:t>Contexto analítico: </a:t>
            </a:r>
            <a:r>
              <a:rPr lang="es-ES" sz="1600" b="0" i="0" dirty="0">
                <a:effectLst/>
                <a:latin typeface="+mj-lt"/>
              </a:rPr>
              <a:t>El archivo </a:t>
            </a:r>
            <a:r>
              <a:rPr lang="es-ES" sz="1600" b="0" i="0" dirty="0" err="1">
                <a:effectLst/>
                <a:latin typeface="+mj-lt"/>
              </a:rPr>
              <a:t>csv</a:t>
            </a:r>
            <a:r>
              <a:rPr lang="es-ES" sz="1600" b="0" i="0" dirty="0">
                <a:effectLst/>
                <a:latin typeface="+mj-lt"/>
              </a:rPr>
              <a:t>, compartido por el usuario DEEP CONTRACTOR, fue descargado de </a:t>
            </a:r>
            <a:r>
              <a:rPr lang="es-ES" sz="1600" b="0" i="0" dirty="0" err="1">
                <a:effectLst/>
                <a:latin typeface="+mj-lt"/>
              </a:rPr>
              <a:t>Kaggle</a:t>
            </a:r>
            <a:r>
              <a:rPr lang="es-ES" sz="1600" b="0" i="0" dirty="0">
                <a:effectLst/>
                <a:latin typeface="+mj-lt"/>
              </a:rPr>
              <a:t> y subido a una repositorio público en </a:t>
            </a:r>
            <a:r>
              <a:rPr lang="es-ES" sz="1600" b="0" i="0" dirty="0" err="1">
                <a:effectLst/>
                <a:latin typeface="+mj-lt"/>
              </a:rPr>
              <a:t>Github</a:t>
            </a:r>
            <a:r>
              <a:rPr lang="es-ES" sz="1600" b="0" i="0" dirty="0">
                <a:effectLst/>
                <a:latin typeface="+mj-lt"/>
              </a:rPr>
              <a:t>. El mismo posee mayoría de variables categóricas y un alto porcentaje de valores nulos, se utilizarán métodos de data </a:t>
            </a:r>
            <a:r>
              <a:rPr lang="es-ES" sz="1600" b="0" i="0" dirty="0" err="1">
                <a:effectLst/>
                <a:latin typeface="+mj-lt"/>
              </a:rPr>
              <a:t>wrangling</a:t>
            </a:r>
            <a:r>
              <a:rPr lang="es-ES" sz="1600" b="0" i="0" dirty="0">
                <a:effectLst/>
                <a:latin typeface="+mj-lt"/>
              </a:rPr>
              <a:t> y </a:t>
            </a:r>
            <a:r>
              <a:rPr lang="es-ES" sz="1600" b="0" i="0" dirty="0" err="1">
                <a:effectLst/>
                <a:latin typeface="+mj-lt"/>
              </a:rPr>
              <a:t>feature</a:t>
            </a:r>
            <a:r>
              <a:rPr lang="es-ES" sz="1600" b="0" i="0" dirty="0">
                <a:effectLst/>
                <a:latin typeface="+mj-lt"/>
              </a:rPr>
              <a:t> </a:t>
            </a:r>
            <a:r>
              <a:rPr lang="es-ES" sz="1600" b="0" i="0" dirty="0" err="1">
                <a:effectLst/>
                <a:latin typeface="+mj-lt"/>
              </a:rPr>
              <a:t>engineering</a:t>
            </a:r>
            <a:r>
              <a:rPr lang="es-ES" sz="1600" b="0" i="0" dirty="0">
                <a:effectLst/>
                <a:latin typeface="+mj-lt"/>
              </a:rPr>
              <a:t> para finalmente crear modelo exclusivamente de clasificación, ya que es muy probable que los modelos de regresión no arrojen buenos resultados.</a:t>
            </a:r>
          </a:p>
          <a:p>
            <a:pPr marL="0" indent="0">
              <a:buNone/>
            </a:pPr>
            <a:r>
              <a:rPr lang="es-ES" sz="1600" b="1" dirty="0">
                <a:solidFill>
                  <a:schemeClr val="tx2"/>
                </a:solidFill>
                <a:latin typeface="Arial Rounded MT Bold" panose="020F0704030504030204" pitchFamily="34" charset="0"/>
              </a:rPr>
              <a:t>Audiencia: </a:t>
            </a:r>
            <a:r>
              <a:rPr lang="es-ES" sz="1600" b="0" i="0" dirty="0">
                <a:effectLst/>
                <a:latin typeface="+mj-lt"/>
              </a:rPr>
              <a:t>El público que podría beneficiarse con el desarrollo de éste proyecto apunta a sectores afines, desde las mismas compañías </a:t>
            </a:r>
            <a:r>
              <a:rPr lang="es-ES" sz="1600" b="0" i="0" dirty="0" err="1">
                <a:effectLst/>
                <a:latin typeface="+mj-lt"/>
              </a:rPr>
              <a:t>compañías</a:t>
            </a:r>
            <a:r>
              <a:rPr lang="es-ES" sz="1600" b="0" i="0" dirty="0">
                <a:effectLst/>
                <a:latin typeface="+mj-lt"/>
              </a:rPr>
              <a:t> operadoras, la parte industrial y tecnológica de aeronaves, los aeropuertos, los servicios de seguridad y las aerolíneas.</a:t>
            </a:r>
            <a:endParaRPr lang="es-AR" sz="1600" b="1" dirty="0">
              <a:solidFill>
                <a:schemeClr val="tx2"/>
              </a:solidFill>
              <a:latin typeface="Arial Rounded MT Bold" panose="020F0704030504030204" pitchFamily="34" charset="0"/>
            </a:endParaRPr>
          </a:p>
        </p:txBody>
      </p:sp>
      <p:pic>
        <p:nvPicPr>
          <p:cNvPr id="8" name="Imagen 7">
            <a:extLst>
              <a:ext uri="{FF2B5EF4-FFF2-40B4-BE49-F238E27FC236}">
                <a16:creationId xmlns:a16="http://schemas.microsoft.com/office/drawing/2014/main" id="{C136EEDE-E084-48E4-91D8-196C9DDE4F9D}"/>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10027733" y="368641"/>
            <a:ext cx="1057473" cy="1014890"/>
          </a:xfrm>
          <a:prstGeom prst="rect">
            <a:avLst/>
          </a:prstGeom>
        </p:spPr>
      </p:pic>
    </p:spTree>
    <p:extLst>
      <p:ext uri="{BB962C8B-B14F-4D97-AF65-F5344CB8AC3E}">
        <p14:creationId xmlns:p14="http://schemas.microsoft.com/office/powerpoint/2010/main" val="272886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51A604A-42C1-4287-85C8-DBE6BDDE8455}"/>
              </a:ext>
            </a:extLst>
          </p:cNvPr>
          <p:cNvSpPr>
            <a:spLocks noGrp="1"/>
          </p:cNvSpPr>
          <p:nvPr>
            <p:ph type="sldNum" sz="quarter" idx="12"/>
          </p:nvPr>
        </p:nvSpPr>
        <p:spPr/>
        <p:txBody>
          <a:bodyPr/>
          <a:lstStyle/>
          <a:p>
            <a:fld id="{0BD5FCE8-90C8-4261-A19D-CF442A28A9B4}" type="slidenum">
              <a:rPr lang="es-AR" smtClean="0"/>
              <a:t>5</a:t>
            </a:fld>
            <a:endParaRPr lang="es-AR"/>
          </a:p>
        </p:txBody>
      </p:sp>
      <p:sp>
        <p:nvSpPr>
          <p:cNvPr id="7" name="Título 1">
            <a:extLst>
              <a:ext uri="{FF2B5EF4-FFF2-40B4-BE49-F238E27FC236}">
                <a16:creationId xmlns:a16="http://schemas.microsoft.com/office/drawing/2014/main" id="{658915B3-98B6-4787-9449-15985A21FCFF}"/>
              </a:ext>
            </a:extLst>
          </p:cNvPr>
          <p:cNvSpPr txBox="1">
            <a:spLocks/>
          </p:cNvSpPr>
          <p:nvPr/>
        </p:nvSpPr>
        <p:spPr>
          <a:xfrm>
            <a:off x="1209675" y="368641"/>
            <a:ext cx="4378014" cy="101489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DATASET</a:t>
            </a:r>
          </a:p>
        </p:txBody>
      </p:sp>
      <p:pic>
        <p:nvPicPr>
          <p:cNvPr id="9" name="Picture 2" descr="Imágenes de Dataset Icon: descubre bancos de fotos ...">
            <a:extLst>
              <a:ext uri="{FF2B5EF4-FFF2-40B4-BE49-F238E27FC236}">
                <a16:creationId xmlns:a16="http://schemas.microsoft.com/office/drawing/2014/main" id="{55AECCC2-8AFA-4B1D-A70D-E2C1045D364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24269" t="31749" r="24064" b="31428"/>
          <a:stretch/>
        </p:blipFill>
        <p:spPr bwMode="auto">
          <a:xfrm>
            <a:off x="9900458" y="368641"/>
            <a:ext cx="1312025" cy="101489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8DC0173D-3A0A-4B99-A7A4-F0A0EB775C2B}"/>
              </a:ext>
            </a:extLst>
          </p:cNvPr>
          <p:cNvPicPr>
            <a:picLocks noChangeAspect="1"/>
          </p:cNvPicPr>
          <p:nvPr/>
        </p:nvPicPr>
        <p:blipFill>
          <a:blip r:embed="rId4"/>
          <a:stretch>
            <a:fillRect/>
          </a:stretch>
        </p:blipFill>
        <p:spPr>
          <a:xfrm>
            <a:off x="6985397" y="1783361"/>
            <a:ext cx="2295783" cy="2575932"/>
          </a:xfrm>
          <a:prstGeom prst="rect">
            <a:avLst/>
          </a:prstGeom>
          <a:ln w="9525">
            <a:solidFill>
              <a:schemeClr val="bg1"/>
            </a:solidFill>
          </a:ln>
          <a:effectLst>
            <a:outerShdw blurRad="50800" dist="38100" dir="2700000" algn="tl" rotWithShape="0">
              <a:prstClr val="black">
                <a:alpha val="40000"/>
              </a:prstClr>
            </a:outerShdw>
          </a:effectLst>
        </p:spPr>
      </p:pic>
      <p:sp>
        <p:nvSpPr>
          <p:cNvPr id="14" name="Marcador de contenido 2">
            <a:extLst>
              <a:ext uri="{FF2B5EF4-FFF2-40B4-BE49-F238E27FC236}">
                <a16:creationId xmlns:a16="http://schemas.microsoft.com/office/drawing/2014/main" id="{207F4D18-2EC5-4191-A930-033EB8A6002B}"/>
              </a:ext>
            </a:extLst>
          </p:cNvPr>
          <p:cNvSpPr>
            <a:spLocks noGrp="1"/>
          </p:cNvSpPr>
          <p:nvPr>
            <p:ph idx="1"/>
          </p:nvPr>
        </p:nvSpPr>
        <p:spPr>
          <a:xfrm>
            <a:off x="1209675" y="1783361"/>
            <a:ext cx="5648325" cy="4676424"/>
          </a:xfrm>
        </p:spPr>
        <p:txBody>
          <a:bodyPr>
            <a:normAutofit fontScale="92500" lnSpcReduction="10000"/>
          </a:bodyPr>
          <a:lstStyle/>
          <a:p>
            <a:pPr marL="0" indent="0">
              <a:buNone/>
            </a:pPr>
            <a:r>
              <a:rPr lang="es-ES" sz="1600" b="0" i="0" dirty="0">
                <a:effectLst/>
              </a:rPr>
              <a:t>Inicialmente el </a:t>
            </a:r>
            <a:r>
              <a:rPr lang="es-ES" sz="1600" b="0" i="0" dirty="0" err="1">
                <a:effectLst/>
              </a:rPr>
              <a:t>dataset</a:t>
            </a:r>
            <a:r>
              <a:rPr lang="es-ES" sz="1600" b="0" i="0" dirty="0">
                <a:effectLst/>
              </a:rPr>
              <a:t> contaba con 22 columnas, de las cuales sólo 1 era formato </a:t>
            </a:r>
            <a:r>
              <a:rPr lang="es-ES" sz="1600" b="1" i="0" dirty="0" err="1">
                <a:effectLst/>
              </a:rPr>
              <a:t>int</a:t>
            </a:r>
            <a:r>
              <a:rPr lang="es-ES" sz="1600" b="0" i="0" dirty="0">
                <a:effectLst/>
              </a:rPr>
              <a:t> y el resto eran </a:t>
            </a:r>
            <a:r>
              <a:rPr lang="es-ES" sz="1600" b="1" i="0" dirty="0" err="1">
                <a:effectLst/>
              </a:rPr>
              <a:t>object</a:t>
            </a:r>
            <a:r>
              <a:rPr lang="es-ES" sz="1600" b="0" i="0" dirty="0">
                <a:effectLst/>
              </a:rPr>
              <a:t>.</a:t>
            </a:r>
          </a:p>
          <a:p>
            <a:pPr marL="0" indent="0">
              <a:buNone/>
            </a:pPr>
            <a:r>
              <a:rPr lang="es-ES" sz="1600" b="0" i="0" dirty="0">
                <a:effectLst/>
              </a:rPr>
              <a:t>8 columnas presentaban más del 10% de valores nulos y 4 de ellas superaban el 50%.</a:t>
            </a:r>
          </a:p>
          <a:p>
            <a:pPr marL="0" indent="0">
              <a:buNone/>
            </a:pPr>
            <a:r>
              <a:rPr lang="es-ES" sz="1600" b="0" i="0" dirty="0">
                <a:effectLst/>
              </a:rPr>
              <a:t>En los procesos de “data </a:t>
            </a:r>
            <a:r>
              <a:rPr lang="es-ES" sz="1600" b="0" i="0" dirty="0" err="1">
                <a:effectLst/>
              </a:rPr>
              <a:t>wrangling</a:t>
            </a:r>
            <a:r>
              <a:rPr lang="es-ES" sz="1600" b="0" i="0" dirty="0">
                <a:effectLst/>
              </a:rPr>
              <a:t>” y “</a:t>
            </a:r>
            <a:r>
              <a:rPr lang="es-ES" sz="1600" b="0" i="0" dirty="0" err="1">
                <a:effectLst/>
              </a:rPr>
              <a:t>feature</a:t>
            </a:r>
            <a:r>
              <a:rPr lang="es-ES" sz="1600" b="0" i="0" dirty="0">
                <a:effectLst/>
              </a:rPr>
              <a:t> </a:t>
            </a:r>
            <a:r>
              <a:rPr lang="es-ES" sz="1600" b="0" i="0" dirty="0" err="1">
                <a:effectLst/>
              </a:rPr>
              <a:t>engineering</a:t>
            </a:r>
            <a:r>
              <a:rPr lang="es-ES" sz="1600" b="0" i="0" dirty="0">
                <a:effectLst/>
              </a:rPr>
              <a:t>” se priorizó intentar rellenar los nulos con información válida disponibles en otros registros similares, considerando que al ser aeronaves, lo más probable es que no haya mucha variación en las categorías que las componen, es decir, difícilmente pueda un mismo modelo de aeronave poseer variedad de tipos de motores, utilidad y capacidad.</a:t>
            </a:r>
          </a:p>
          <a:p>
            <a:pPr marL="0" indent="0">
              <a:buNone/>
            </a:pPr>
            <a:r>
              <a:rPr lang="es-ES" sz="1600" b="0" i="0" dirty="0">
                <a:effectLst/>
              </a:rPr>
              <a:t>También se crean 14 variables nuevas que mejoran la estructura de los datos, posibilitan la normalización de las categorías y la transformación de </a:t>
            </a:r>
            <a:r>
              <a:rPr lang="es-ES" sz="1600" b="1" i="0" dirty="0" err="1">
                <a:effectLst/>
              </a:rPr>
              <a:t>Dtype</a:t>
            </a:r>
            <a:r>
              <a:rPr lang="es-ES" sz="1600" b="0" i="0" dirty="0">
                <a:effectLst/>
              </a:rPr>
              <a:t> a formatos adecuados según la información. Posterior a la ingeniería de atributos, se eliminan variables de las cuales ya hemos extraído sus utilidades en nuevas columnas, otras que simplemente duplicaban información de otras variables y 2 que simplemente contenían más del 98% de valores nulos.</a:t>
            </a:r>
          </a:p>
          <a:p>
            <a:pPr marL="0" indent="0">
              <a:buNone/>
            </a:pPr>
            <a:r>
              <a:rPr lang="es-ES" sz="1600" b="0" i="0" dirty="0">
                <a:effectLst/>
              </a:rPr>
              <a:t>Finalmente el </a:t>
            </a:r>
            <a:r>
              <a:rPr lang="es-ES" sz="1600" b="0" i="0" dirty="0" err="1">
                <a:effectLst/>
              </a:rPr>
              <a:t>dataset</a:t>
            </a:r>
            <a:r>
              <a:rPr lang="es-ES" sz="1600" b="0" i="0" dirty="0">
                <a:effectLst/>
              </a:rPr>
              <a:t> quedó con 29 variables, incluida el target u objetivo (</a:t>
            </a:r>
            <a:r>
              <a:rPr lang="es-ES" sz="1600" b="0" i="0" dirty="0" err="1">
                <a:effectLst/>
              </a:rPr>
              <a:t>Survival_Prob</a:t>
            </a:r>
            <a:r>
              <a:rPr lang="es-ES" sz="1600" b="0" i="0" dirty="0">
                <a:effectLst/>
              </a:rPr>
              <a:t>) con sus respectivas asignaciones de tipos, como ser </a:t>
            </a:r>
            <a:r>
              <a:rPr lang="es-ES" sz="1600" b="1" i="0" dirty="0" err="1">
                <a:effectLst/>
              </a:rPr>
              <a:t>object</a:t>
            </a:r>
            <a:r>
              <a:rPr lang="es-ES" sz="1600" b="0" i="0" dirty="0">
                <a:effectLst/>
              </a:rPr>
              <a:t>, </a:t>
            </a:r>
            <a:r>
              <a:rPr lang="es-ES" sz="1600" b="1" i="0" dirty="0" err="1">
                <a:effectLst/>
              </a:rPr>
              <a:t>int</a:t>
            </a:r>
            <a:r>
              <a:rPr lang="es-ES" sz="1600" b="0" i="0" dirty="0">
                <a:effectLst/>
              </a:rPr>
              <a:t>, </a:t>
            </a:r>
            <a:r>
              <a:rPr lang="es-ES" sz="1600" b="1" i="0" dirty="0" err="1">
                <a:effectLst/>
              </a:rPr>
              <a:t>category</a:t>
            </a:r>
            <a:r>
              <a:rPr lang="es-ES" sz="1600" b="0" i="0" dirty="0">
                <a:effectLst/>
              </a:rPr>
              <a:t> y </a:t>
            </a:r>
            <a:r>
              <a:rPr lang="es-ES" sz="1600" b="1" i="0" dirty="0" err="1">
                <a:effectLst/>
              </a:rPr>
              <a:t>datetime</a:t>
            </a:r>
            <a:r>
              <a:rPr lang="es-ES" sz="1600" b="0" i="0" dirty="0">
                <a:effectLst/>
              </a:rPr>
              <a:t>.</a:t>
            </a:r>
          </a:p>
        </p:txBody>
      </p:sp>
      <p:pic>
        <p:nvPicPr>
          <p:cNvPr id="17" name="Imagen 16">
            <a:extLst>
              <a:ext uri="{FF2B5EF4-FFF2-40B4-BE49-F238E27FC236}">
                <a16:creationId xmlns:a16="http://schemas.microsoft.com/office/drawing/2014/main" id="{87BBEE64-A14A-4E4C-BA05-3CA23EA34C6F}"/>
              </a:ext>
            </a:extLst>
          </p:cNvPr>
          <p:cNvPicPr>
            <a:picLocks noChangeAspect="1"/>
          </p:cNvPicPr>
          <p:nvPr/>
        </p:nvPicPr>
        <p:blipFill>
          <a:blip r:embed="rId5"/>
          <a:stretch>
            <a:fillRect/>
          </a:stretch>
        </p:blipFill>
        <p:spPr>
          <a:xfrm>
            <a:off x="9281180" y="3354850"/>
            <a:ext cx="2295783" cy="2845925"/>
          </a:xfrm>
          <a:prstGeom prst="rect">
            <a:avLst/>
          </a:prstGeom>
          <a:ln w="9525">
            <a:solidFill>
              <a:schemeClr val="bg1"/>
            </a:solidFill>
          </a:ln>
          <a:effectLst>
            <a:outerShdw blurRad="50800" dist="38100" dir="2700000" algn="tl" rotWithShape="0">
              <a:prstClr val="black">
                <a:alpha val="40000"/>
              </a:prstClr>
            </a:outerShdw>
          </a:effectLst>
        </p:spPr>
      </p:pic>
      <p:sp>
        <p:nvSpPr>
          <p:cNvPr id="16" name="Flecha: doblada 15">
            <a:extLst>
              <a:ext uri="{FF2B5EF4-FFF2-40B4-BE49-F238E27FC236}">
                <a16:creationId xmlns:a16="http://schemas.microsoft.com/office/drawing/2014/main" id="{D876757E-45E2-4781-8CDC-4A3BFFDB3E95}"/>
              </a:ext>
            </a:extLst>
          </p:cNvPr>
          <p:cNvSpPr/>
          <p:nvPr/>
        </p:nvSpPr>
        <p:spPr>
          <a:xfrm rot="5400000">
            <a:off x="9318131" y="1983277"/>
            <a:ext cx="1352550" cy="1171659"/>
          </a:xfrm>
          <a:prstGeom prst="bentArrow">
            <a:avLst>
              <a:gd name="adj1" fmla="val 25000"/>
              <a:gd name="adj2" fmla="val 25406"/>
              <a:gd name="adj3" fmla="val 36381"/>
              <a:gd name="adj4" fmla="val 43750"/>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66401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25803-1B9D-44CD-AF93-5D18A171B99B}"/>
              </a:ext>
            </a:extLst>
          </p:cNvPr>
          <p:cNvSpPr>
            <a:spLocks noGrp="1"/>
          </p:cNvSpPr>
          <p:nvPr>
            <p:ph type="title"/>
          </p:nvPr>
        </p:nvSpPr>
        <p:spPr>
          <a:xfrm>
            <a:off x="1255294" y="559981"/>
            <a:ext cx="6627672" cy="822312"/>
          </a:xfrm>
        </p:spPr>
        <p:txBody>
          <a:bodyPr>
            <a:noAutofit/>
          </a:bodyPr>
          <a:lstStyle/>
          <a:p>
            <a:pPr algn="ctr"/>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RESUMEN METADATA</a:t>
            </a:r>
          </a:p>
        </p:txBody>
      </p:sp>
      <p:pic>
        <p:nvPicPr>
          <p:cNvPr id="17" name="Marcador de contenido 4">
            <a:extLst>
              <a:ext uri="{FF2B5EF4-FFF2-40B4-BE49-F238E27FC236}">
                <a16:creationId xmlns:a16="http://schemas.microsoft.com/office/drawing/2014/main" id="{01730F59-3D4B-44C6-AFC7-1ED8BC0A513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114719" y="389025"/>
            <a:ext cx="1097764" cy="1052957"/>
          </a:xfrm>
        </p:spPr>
      </p:pic>
      <p:pic>
        <p:nvPicPr>
          <p:cNvPr id="1028" name="Picture 4">
            <a:extLst>
              <a:ext uri="{FF2B5EF4-FFF2-40B4-BE49-F238E27FC236}">
                <a16:creationId xmlns:a16="http://schemas.microsoft.com/office/drawing/2014/main" id="{D67761A0-18D3-48C3-96DA-24B9892FDB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150" y="1563688"/>
            <a:ext cx="808037" cy="8223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8807EE34-F8C4-4646-95F5-F7CB24587038}"/>
              </a:ext>
            </a:extLst>
          </p:cNvPr>
          <p:cNvSpPr txBox="1"/>
          <p:nvPr/>
        </p:nvSpPr>
        <p:spPr>
          <a:xfrm>
            <a:off x="2017713" y="1682456"/>
            <a:ext cx="1649412" cy="584775"/>
          </a:xfrm>
          <a:prstGeom prst="rect">
            <a:avLst/>
          </a:prstGeom>
          <a:noFill/>
        </p:spPr>
        <p:txBody>
          <a:bodyPr wrap="square" rtlCol="0">
            <a:spAutoFit/>
          </a:bodyPr>
          <a:lstStyle/>
          <a:p>
            <a:r>
              <a:rPr lang="es-AR" sz="1600" dirty="0">
                <a:solidFill>
                  <a:schemeClr val="bg2">
                    <a:lumMod val="50000"/>
                  </a:schemeClr>
                </a:solidFill>
              </a:rPr>
              <a:t>22.464 incidentes registrados</a:t>
            </a:r>
          </a:p>
        </p:txBody>
      </p:sp>
      <p:pic>
        <p:nvPicPr>
          <p:cNvPr id="1030" name="Picture 6" descr="Retrato De Una Persona Muerta. Icono De Funeral Línea Delgada Ilustraciones  svg, vectoriales, clip art vectorizado libre de derechos. Image 60619198">
            <a:extLst>
              <a:ext uri="{FF2B5EF4-FFF2-40B4-BE49-F238E27FC236}">
                <a16:creationId xmlns:a16="http://schemas.microsoft.com/office/drawing/2014/main" id="{DA145E54-F1D2-41CF-B4D5-CA5AEF5EE15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750" t="11686" r="15418" b="12546"/>
          <a:stretch/>
        </p:blipFill>
        <p:spPr bwMode="auto">
          <a:xfrm>
            <a:off x="3724274" y="1554243"/>
            <a:ext cx="799533" cy="8317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B9A44FA-871F-4998-9890-5BCB36F56EFC}"/>
              </a:ext>
            </a:extLst>
          </p:cNvPr>
          <p:cNvSpPr txBox="1"/>
          <p:nvPr/>
        </p:nvSpPr>
        <p:spPr>
          <a:xfrm>
            <a:off x="4541838" y="1682456"/>
            <a:ext cx="1677987" cy="584775"/>
          </a:xfrm>
          <a:prstGeom prst="rect">
            <a:avLst/>
          </a:prstGeom>
          <a:noFill/>
        </p:spPr>
        <p:txBody>
          <a:bodyPr wrap="square" rtlCol="0">
            <a:spAutoFit/>
          </a:bodyPr>
          <a:lstStyle/>
          <a:p>
            <a:r>
              <a:rPr lang="es-AR" sz="1600" dirty="0">
                <a:solidFill>
                  <a:schemeClr val="bg2">
                    <a:lumMod val="50000"/>
                  </a:schemeClr>
                </a:solidFill>
              </a:rPr>
              <a:t>116.067 personas fallecidas</a:t>
            </a:r>
          </a:p>
        </p:txBody>
      </p:sp>
      <p:sp>
        <p:nvSpPr>
          <p:cNvPr id="9" name="AutoShape 8" descr="Avion imágenes de stock de arte vectorial | Depositphotos">
            <a:extLst>
              <a:ext uri="{FF2B5EF4-FFF2-40B4-BE49-F238E27FC236}">
                <a16:creationId xmlns:a16="http://schemas.microsoft.com/office/drawing/2014/main" id="{41CF7399-0A5E-484F-8BB1-4EC33AFCAD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5" name="Imagen 14">
            <a:extLst>
              <a:ext uri="{FF2B5EF4-FFF2-40B4-BE49-F238E27FC236}">
                <a16:creationId xmlns:a16="http://schemas.microsoft.com/office/drawing/2014/main" id="{647538D5-DB2A-4FC7-949C-393222AD4B96}"/>
              </a:ext>
            </a:extLst>
          </p:cNvPr>
          <p:cNvPicPr>
            <a:picLocks noChangeAspect="1"/>
          </p:cNvPicPr>
          <p:nvPr/>
        </p:nvPicPr>
        <p:blipFill>
          <a:blip r:embed="rId6"/>
          <a:stretch>
            <a:fillRect/>
          </a:stretch>
        </p:blipFill>
        <p:spPr>
          <a:xfrm>
            <a:off x="6457950" y="1473346"/>
            <a:ext cx="1228156" cy="1002994"/>
          </a:xfrm>
          <a:prstGeom prst="rect">
            <a:avLst/>
          </a:prstGeom>
          <a:effectLst>
            <a:outerShdw blurRad="50800" dist="38100" dir="2700000" algn="tl" rotWithShape="0">
              <a:prstClr val="black">
                <a:alpha val="40000"/>
              </a:prstClr>
            </a:outerShdw>
          </a:effectLst>
        </p:spPr>
      </p:pic>
      <p:sp>
        <p:nvSpPr>
          <p:cNvPr id="16" name="CuadroTexto 15">
            <a:extLst>
              <a:ext uri="{FF2B5EF4-FFF2-40B4-BE49-F238E27FC236}">
                <a16:creationId xmlns:a16="http://schemas.microsoft.com/office/drawing/2014/main" id="{9595CBA5-74B9-4CFA-8FA0-6542EF9D1B48}"/>
              </a:ext>
            </a:extLst>
          </p:cNvPr>
          <p:cNvSpPr txBox="1"/>
          <p:nvPr/>
        </p:nvSpPr>
        <p:spPr>
          <a:xfrm>
            <a:off x="7707905" y="1680618"/>
            <a:ext cx="1959969" cy="584775"/>
          </a:xfrm>
          <a:prstGeom prst="rect">
            <a:avLst/>
          </a:prstGeom>
          <a:noFill/>
        </p:spPr>
        <p:txBody>
          <a:bodyPr wrap="square" rtlCol="0">
            <a:spAutoFit/>
          </a:bodyPr>
          <a:lstStyle/>
          <a:p>
            <a:r>
              <a:rPr lang="es-AR" sz="1600" dirty="0">
                <a:solidFill>
                  <a:schemeClr val="bg2">
                    <a:lumMod val="50000"/>
                  </a:schemeClr>
                </a:solidFill>
              </a:rPr>
              <a:t>3.384 modelos de aeronaves implicados</a:t>
            </a:r>
          </a:p>
        </p:txBody>
      </p:sp>
      <p:sp>
        <p:nvSpPr>
          <p:cNvPr id="3" name="CuadroTexto 2">
            <a:extLst>
              <a:ext uri="{FF2B5EF4-FFF2-40B4-BE49-F238E27FC236}">
                <a16:creationId xmlns:a16="http://schemas.microsoft.com/office/drawing/2014/main" id="{F4B26481-AC45-4B04-9D1E-F9902D71DFAB}"/>
              </a:ext>
            </a:extLst>
          </p:cNvPr>
          <p:cNvSpPr txBox="1"/>
          <p:nvPr/>
        </p:nvSpPr>
        <p:spPr>
          <a:xfrm>
            <a:off x="8213267" y="5984550"/>
            <a:ext cx="3131335" cy="307777"/>
          </a:xfrm>
          <a:prstGeom prst="rect">
            <a:avLst/>
          </a:prstGeom>
          <a:noFill/>
        </p:spPr>
        <p:txBody>
          <a:bodyPr wrap="square" rtlCol="0">
            <a:spAutoFit/>
          </a:bodyPr>
          <a:lstStyle/>
          <a:p>
            <a:r>
              <a:rPr lang="es-AR" sz="1400" i="1" dirty="0">
                <a:solidFill>
                  <a:schemeClr val="tx1">
                    <a:lumMod val="75000"/>
                    <a:lumOff val="25000"/>
                  </a:schemeClr>
                </a:solidFill>
              </a:rPr>
              <a:t>* link de acceso al notebook (</a:t>
            </a:r>
            <a:r>
              <a:rPr lang="es-AR" sz="1400" i="1" dirty="0" err="1">
                <a:solidFill>
                  <a:srgbClr val="8C8C8C"/>
                </a:solidFill>
                <a:hlinkClick r:id="rId7"/>
              </a:rPr>
              <a:t>click</a:t>
            </a:r>
            <a:r>
              <a:rPr lang="es-AR" sz="1400" i="1" dirty="0">
                <a:solidFill>
                  <a:schemeClr val="tx1">
                    <a:lumMod val="75000"/>
                    <a:lumOff val="25000"/>
                  </a:schemeClr>
                </a:solidFill>
                <a:hlinkClick r:id="rId7"/>
              </a:rPr>
              <a:t> aquí</a:t>
            </a:r>
            <a:r>
              <a:rPr lang="es-AR" sz="1400" i="1" dirty="0">
                <a:solidFill>
                  <a:schemeClr val="tx1">
                    <a:lumMod val="75000"/>
                    <a:lumOff val="25000"/>
                  </a:schemeClr>
                </a:solidFill>
              </a:rPr>
              <a:t>)</a:t>
            </a:r>
          </a:p>
        </p:txBody>
      </p:sp>
      <p:sp>
        <p:nvSpPr>
          <p:cNvPr id="11" name="Marcador de número de diapositiva 10">
            <a:extLst>
              <a:ext uri="{FF2B5EF4-FFF2-40B4-BE49-F238E27FC236}">
                <a16:creationId xmlns:a16="http://schemas.microsoft.com/office/drawing/2014/main" id="{416F185E-0027-460A-BFD8-42E816A22FBF}"/>
              </a:ext>
            </a:extLst>
          </p:cNvPr>
          <p:cNvSpPr>
            <a:spLocks noGrp="1"/>
          </p:cNvSpPr>
          <p:nvPr>
            <p:ph type="sldNum" sz="quarter" idx="12"/>
          </p:nvPr>
        </p:nvSpPr>
        <p:spPr/>
        <p:txBody>
          <a:bodyPr/>
          <a:lstStyle/>
          <a:p>
            <a:fld id="{0BD5FCE8-90C8-4261-A19D-CF442A28A9B4}" type="slidenum">
              <a:rPr lang="es-AR" smtClean="0"/>
              <a:t>6</a:t>
            </a:fld>
            <a:endParaRPr lang="es-AR"/>
          </a:p>
        </p:txBody>
      </p:sp>
      <p:pic>
        <p:nvPicPr>
          <p:cNvPr id="13" name="Imagen 12">
            <a:extLst>
              <a:ext uri="{FF2B5EF4-FFF2-40B4-BE49-F238E27FC236}">
                <a16:creationId xmlns:a16="http://schemas.microsoft.com/office/drawing/2014/main" id="{9CD63192-5C5A-4939-882A-F209CA7C87F6}"/>
              </a:ext>
            </a:extLst>
          </p:cNvPr>
          <p:cNvPicPr>
            <a:picLocks noChangeAspect="1"/>
          </p:cNvPicPr>
          <p:nvPr/>
        </p:nvPicPr>
        <p:blipFill>
          <a:blip r:embed="rId8"/>
          <a:stretch>
            <a:fillRect/>
          </a:stretch>
        </p:blipFill>
        <p:spPr>
          <a:xfrm>
            <a:off x="1177699" y="2557951"/>
            <a:ext cx="6175601" cy="3638462"/>
          </a:xfrm>
          <a:prstGeom prst="rect">
            <a:avLst/>
          </a:prstGeom>
          <a:effectLst>
            <a:outerShdw blurRad="50800" dist="38100" dir="2700000" algn="tl" rotWithShape="0">
              <a:prstClr val="black">
                <a:alpha val="40000"/>
              </a:prstClr>
            </a:outerShdw>
          </a:effectLst>
        </p:spPr>
      </p:pic>
      <p:pic>
        <p:nvPicPr>
          <p:cNvPr id="20" name="Imagen 19">
            <a:extLst>
              <a:ext uri="{FF2B5EF4-FFF2-40B4-BE49-F238E27FC236}">
                <a16:creationId xmlns:a16="http://schemas.microsoft.com/office/drawing/2014/main" id="{A2797810-FF68-42DD-9631-E8BAF736D60B}"/>
              </a:ext>
            </a:extLst>
          </p:cNvPr>
          <p:cNvPicPr>
            <a:picLocks noChangeAspect="1"/>
          </p:cNvPicPr>
          <p:nvPr/>
        </p:nvPicPr>
        <p:blipFill rotWithShape="1">
          <a:blip r:embed="rId9">
            <a:extLst>
              <a:ext uri="{BEBA8EAE-BF5A-486C-A8C5-ECC9F3942E4B}">
                <a14:imgProps xmlns:a14="http://schemas.microsoft.com/office/drawing/2010/main">
                  <a14:imgLayer r:embed="rId10">
                    <a14:imgEffect>
                      <a14:saturation sat="80000"/>
                    </a14:imgEffect>
                  </a14:imgLayer>
                </a14:imgProps>
              </a:ext>
            </a:extLst>
          </a:blip>
          <a:srcRect l="7943" r="8257"/>
          <a:stretch/>
        </p:blipFill>
        <p:spPr>
          <a:xfrm>
            <a:off x="7882966" y="2557951"/>
            <a:ext cx="3238952" cy="3405555"/>
          </a:xfrm>
          <a:prstGeom prst="rect">
            <a:avLst/>
          </a:prstGeom>
          <a:effectLst>
            <a:outerShdw blurRad="50800" dist="38100" dir="2700000" algn="tl" rotWithShape="0">
              <a:prstClr val="black">
                <a:alpha val="40000"/>
              </a:prstClr>
            </a:outerShdw>
          </a:effectLst>
        </p:spPr>
      </p:pic>
      <p:pic>
        <p:nvPicPr>
          <p:cNvPr id="22" name="Imagen 21">
            <a:extLst>
              <a:ext uri="{FF2B5EF4-FFF2-40B4-BE49-F238E27FC236}">
                <a16:creationId xmlns:a16="http://schemas.microsoft.com/office/drawing/2014/main" id="{17CA9536-4FDC-43B8-A003-8AA5C06BE1AA}"/>
              </a:ext>
            </a:extLst>
          </p:cNvPr>
          <p:cNvPicPr>
            <a:picLocks noChangeAspect="1"/>
          </p:cNvPicPr>
          <p:nvPr/>
        </p:nvPicPr>
        <p:blipFill>
          <a:blip r:embed="rId11"/>
          <a:stretch>
            <a:fillRect/>
          </a:stretch>
        </p:blipFill>
        <p:spPr>
          <a:xfrm>
            <a:off x="7882966" y="2557951"/>
            <a:ext cx="3238952" cy="228632"/>
          </a:xfrm>
          <a:prstGeom prst="rect">
            <a:avLst/>
          </a:prstGeom>
        </p:spPr>
      </p:pic>
    </p:spTree>
    <p:extLst>
      <p:ext uri="{BB962C8B-B14F-4D97-AF65-F5344CB8AC3E}">
        <p14:creationId xmlns:p14="http://schemas.microsoft.com/office/powerpoint/2010/main" val="198190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CF84C-EFD9-4639-9EFC-122EB7C0478B}"/>
              </a:ext>
            </a:extLst>
          </p:cNvPr>
          <p:cNvSpPr>
            <a:spLocks noGrp="1"/>
          </p:cNvSpPr>
          <p:nvPr>
            <p:ph type="title"/>
          </p:nvPr>
        </p:nvSpPr>
        <p:spPr>
          <a:xfrm>
            <a:off x="1162050" y="503973"/>
            <a:ext cx="7867650" cy="885708"/>
          </a:xfrm>
        </p:spPr>
        <p:txBody>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PREGUNTAS DE INTERÉS</a:t>
            </a:r>
          </a:p>
        </p:txBody>
      </p:sp>
      <p:sp>
        <p:nvSpPr>
          <p:cNvPr id="3" name="Marcador de contenido 2">
            <a:extLst>
              <a:ext uri="{FF2B5EF4-FFF2-40B4-BE49-F238E27FC236}">
                <a16:creationId xmlns:a16="http://schemas.microsoft.com/office/drawing/2014/main" id="{9014B634-7F4A-4E80-88F2-FF9042157FB6}"/>
              </a:ext>
            </a:extLst>
          </p:cNvPr>
          <p:cNvSpPr>
            <a:spLocks noGrp="1"/>
          </p:cNvSpPr>
          <p:nvPr>
            <p:ph idx="1"/>
          </p:nvPr>
        </p:nvSpPr>
        <p:spPr>
          <a:xfrm>
            <a:off x="1162050" y="1765552"/>
            <a:ext cx="10050433" cy="4689223"/>
          </a:xfrm>
        </p:spPr>
        <p:txBody>
          <a:bodyPr>
            <a:normAutofit fontScale="92500" lnSpcReduction="20000"/>
          </a:bodyPr>
          <a:lstStyle/>
          <a:p>
            <a:pPr marL="457200" indent="-457200">
              <a:lnSpc>
                <a:spcPct val="100000"/>
              </a:lnSpc>
              <a:buFont typeface="+mj-lt"/>
              <a:buAutoNum type="arabicParenR"/>
            </a:pPr>
            <a:r>
              <a:rPr lang="es-ES" sz="2000" dirty="0"/>
              <a:t>¿Hay alguna época o período donde sean más factibles los sucesos? </a:t>
            </a:r>
            <a:r>
              <a:rPr lang="es-ES" sz="2000" dirty="0">
                <a:solidFill>
                  <a:schemeClr val="tx2"/>
                </a:solidFill>
                <a:hlinkClick r:id="rId2" action="ppaction://hlinksldjump">
                  <a:extLst>
                    <a:ext uri="{A12FA001-AC4F-418D-AE19-62706E023703}">
                      <ahyp:hlinkClr xmlns:ahyp="http://schemas.microsoft.com/office/drawing/2018/hyperlinkcolor" val="tx"/>
                    </a:ext>
                  </a:extLst>
                </a:hlinkClick>
              </a:rPr>
              <a:t>➠</a:t>
            </a:r>
            <a:r>
              <a:rPr lang="es-ES" sz="2000" dirty="0">
                <a:solidFill>
                  <a:schemeClr val="tx2"/>
                </a:solidFill>
              </a:rPr>
              <a:t> </a:t>
            </a:r>
          </a:p>
          <a:p>
            <a:pPr marL="457200" indent="-457200">
              <a:lnSpc>
                <a:spcPct val="100000"/>
              </a:lnSpc>
              <a:buFont typeface="+mj-lt"/>
              <a:buAutoNum type="arabicParenR"/>
            </a:pPr>
            <a:r>
              <a:rPr lang="es-ES" sz="2000" dirty="0"/>
              <a:t>¿Existen tendencias en los tipos de vuelos, sean domésticos o internacionales? </a:t>
            </a:r>
            <a:r>
              <a:rPr lang="es-ES" sz="2000" dirty="0">
                <a:solidFill>
                  <a:schemeClr val="tx2"/>
                </a:solidFill>
                <a:hlinkClick r:id="rId3" action="ppaction://hlinksldjump">
                  <a:extLst>
                    <a:ext uri="{A12FA001-AC4F-418D-AE19-62706E023703}">
                      <ahyp:hlinkClr xmlns:ahyp="http://schemas.microsoft.com/office/drawing/2018/hyperlinkcolor" val="tx"/>
                    </a:ext>
                  </a:extLst>
                </a:hlinkClick>
              </a:rPr>
              <a:t>➠</a:t>
            </a:r>
            <a:endParaRPr lang="es-ES" sz="2000" dirty="0">
              <a:solidFill>
                <a:schemeClr val="tx2"/>
              </a:solidFill>
            </a:endParaRPr>
          </a:p>
          <a:p>
            <a:pPr marL="457200" indent="-457200">
              <a:lnSpc>
                <a:spcPct val="100000"/>
              </a:lnSpc>
              <a:buFont typeface="+mj-lt"/>
              <a:buAutoNum type="arabicParenR"/>
            </a:pPr>
            <a:r>
              <a:rPr lang="es-ES" sz="2000" dirty="0"/>
              <a:t>¿Cómo se constituyen los tipos de daños que sufren las aeronaves? </a:t>
            </a:r>
            <a:r>
              <a:rPr lang="es-ES" sz="2000" dirty="0">
                <a:solidFill>
                  <a:schemeClr val="tx2"/>
                </a:solidFill>
                <a:hlinkClick r:id="rId4" action="ppaction://hlinksldjump">
                  <a:extLst>
                    <a:ext uri="{A12FA001-AC4F-418D-AE19-62706E023703}">
                      <ahyp:hlinkClr xmlns:ahyp="http://schemas.microsoft.com/office/drawing/2018/hyperlinkcolor" val="tx"/>
                    </a:ext>
                  </a:extLst>
                </a:hlinkClick>
              </a:rPr>
              <a:t>➠</a:t>
            </a:r>
            <a:endParaRPr lang="es-ES" sz="2000" dirty="0">
              <a:solidFill>
                <a:schemeClr val="tx2"/>
              </a:solidFill>
            </a:endParaRPr>
          </a:p>
          <a:p>
            <a:pPr marL="457200" indent="-457200">
              <a:lnSpc>
                <a:spcPct val="100000"/>
              </a:lnSpc>
              <a:buFont typeface="+mj-lt"/>
              <a:buAutoNum type="arabicParenR"/>
            </a:pPr>
            <a:r>
              <a:rPr lang="es-ES" sz="2000" dirty="0"/>
              <a:t>¿Cuál es la probabilidad de supervivencia considerando los tipos de daños? </a:t>
            </a:r>
            <a:r>
              <a:rPr lang="es-ES" sz="2000" dirty="0">
                <a:solidFill>
                  <a:schemeClr val="tx2"/>
                </a:solidFill>
                <a:hlinkClick r:id="rId5" action="ppaction://hlinksldjump">
                  <a:extLst>
                    <a:ext uri="{A12FA001-AC4F-418D-AE19-62706E023703}">
                      <ahyp:hlinkClr xmlns:ahyp="http://schemas.microsoft.com/office/drawing/2018/hyperlinkcolor" val="tx"/>
                    </a:ext>
                  </a:extLst>
                </a:hlinkClick>
              </a:rPr>
              <a:t>➠</a:t>
            </a:r>
            <a:endParaRPr lang="es-ES" sz="2000" dirty="0">
              <a:solidFill>
                <a:schemeClr val="tx2"/>
              </a:solidFill>
            </a:endParaRPr>
          </a:p>
          <a:p>
            <a:pPr marL="457200" indent="-457200">
              <a:lnSpc>
                <a:spcPct val="100000"/>
              </a:lnSpc>
              <a:buFont typeface="+mj-lt"/>
              <a:buAutoNum type="arabicParenR"/>
            </a:pPr>
            <a:r>
              <a:rPr lang="es-ES" sz="2000" dirty="0"/>
              <a:t>¿En qué fases de vuelos se dan la mayoría de los casos y cuáles son los tipos de aeronaves más afectadas? </a:t>
            </a:r>
            <a:r>
              <a:rPr lang="es-ES" sz="2000" dirty="0">
                <a:solidFill>
                  <a:schemeClr val="tx2"/>
                </a:solidFill>
                <a:hlinkClick r:id="rId6" action="ppaction://hlinksldjump">
                  <a:extLst>
                    <a:ext uri="{A12FA001-AC4F-418D-AE19-62706E023703}">
                      <ahyp:hlinkClr xmlns:ahyp="http://schemas.microsoft.com/office/drawing/2018/hyperlinkcolor" val="tx"/>
                    </a:ext>
                  </a:extLst>
                </a:hlinkClick>
              </a:rPr>
              <a:t>➠</a:t>
            </a:r>
            <a:endParaRPr lang="es-ES" sz="2000" dirty="0">
              <a:solidFill>
                <a:schemeClr val="tx2"/>
              </a:solidFill>
            </a:endParaRPr>
          </a:p>
          <a:p>
            <a:pPr marL="457200" indent="-457200">
              <a:lnSpc>
                <a:spcPct val="100000"/>
              </a:lnSpc>
              <a:buFont typeface="+mj-lt"/>
              <a:buAutoNum type="arabicParenR"/>
            </a:pPr>
            <a:r>
              <a:rPr lang="es-ES" sz="2000" dirty="0"/>
              <a:t>¿Tiene relación la antigüedad de la aeronave con los daños más severos y/o destrucciones, en cuanto a registros de accidentes? </a:t>
            </a:r>
            <a:r>
              <a:rPr lang="es-ES" sz="2000" dirty="0">
                <a:solidFill>
                  <a:schemeClr val="tx2"/>
                </a:solidFill>
                <a:hlinkClick r:id="rId7" action="ppaction://hlinksldjump">
                  <a:extLst>
                    <a:ext uri="{A12FA001-AC4F-418D-AE19-62706E023703}">
                      <ahyp:hlinkClr xmlns:ahyp="http://schemas.microsoft.com/office/drawing/2018/hyperlinkcolor" val="tx"/>
                    </a:ext>
                  </a:extLst>
                </a:hlinkClick>
              </a:rPr>
              <a:t>➠</a:t>
            </a:r>
            <a:endParaRPr lang="es-ES" sz="2000" dirty="0">
              <a:solidFill>
                <a:schemeClr val="tx2"/>
              </a:solidFill>
            </a:endParaRPr>
          </a:p>
          <a:p>
            <a:pPr marL="457200" indent="-457200">
              <a:lnSpc>
                <a:spcPct val="100000"/>
              </a:lnSpc>
              <a:buFont typeface="+mj-lt"/>
              <a:buAutoNum type="arabicParenR"/>
            </a:pPr>
            <a:r>
              <a:rPr lang="es-ES" sz="2000" dirty="0"/>
              <a:t>¿Cuáles son los modelos de aeronaves de mayor incidencia? </a:t>
            </a:r>
            <a:r>
              <a:rPr lang="es-ES" sz="2000" dirty="0">
                <a:solidFill>
                  <a:schemeClr val="tx2"/>
                </a:solidFill>
                <a:hlinkClick r:id="rId8" action="ppaction://hlinksldjump">
                  <a:extLst>
                    <a:ext uri="{A12FA001-AC4F-418D-AE19-62706E023703}">
                      <ahyp:hlinkClr xmlns:ahyp="http://schemas.microsoft.com/office/drawing/2018/hyperlinkcolor" val="tx"/>
                    </a:ext>
                  </a:extLst>
                </a:hlinkClick>
              </a:rPr>
              <a:t>➠</a:t>
            </a:r>
            <a:endParaRPr lang="es-ES" sz="2000" dirty="0">
              <a:solidFill>
                <a:schemeClr val="tx2"/>
              </a:solidFill>
            </a:endParaRPr>
          </a:p>
          <a:p>
            <a:pPr marL="457200" indent="-457200">
              <a:lnSpc>
                <a:spcPct val="100000"/>
              </a:lnSpc>
              <a:buFont typeface="+mj-lt"/>
              <a:buAutoNum type="arabicParenR"/>
            </a:pPr>
            <a:r>
              <a:rPr lang="es-ES" sz="2000" dirty="0"/>
              <a:t>¿Hay algún modelo de aeronave que presente menor riesgo de fallecimiento? </a:t>
            </a:r>
            <a:r>
              <a:rPr lang="es-ES" sz="2000" dirty="0">
                <a:solidFill>
                  <a:schemeClr val="tx2"/>
                </a:solidFill>
                <a:hlinkClick r:id="rId9" action="ppaction://hlinksldjump">
                  <a:extLst>
                    <a:ext uri="{A12FA001-AC4F-418D-AE19-62706E023703}">
                      <ahyp:hlinkClr xmlns:ahyp="http://schemas.microsoft.com/office/drawing/2018/hyperlinkcolor" val="tx"/>
                    </a:ext>
                  </a:extLst>
                </a:hlinkClick>
              </a:rPr>
              <a:t>➠</a:t>
            </a:r>
            <a:endParaRPr lang="es-ES" sz="2000" dirty="0">
              <a:solidFill>
                <a:schemeClr val="tx2"/>
              </a:solidFill>
            </a:endParaRPr>
          </a:p>
          <a:p>
            <a:pPr marL="457200" indent="-457200">
              <a:lnSpc>
                <a:spcPct val="100000"/>
              </a:lnSpc>
              <a:buFont typeface="+mj-lt"/>
              <a:buAutoNum type="arabicParenR"/>
            </a:pPr>
            <a:r>
              <a:rPr lang="es-ES" sz="2000" dirty="0"/>
              <a:t>¿Cuáles son los países más afectados y en cuál hemisferio? </a:t>
            </a:r>
            <a:r>
              <a:rPr lang="es-ES" sz="2000" dirty="0">
                <a:solidFill>
                  <a:schemeClr val="tx2"/>
                </a:solidFill>
                <a:hlinkClick r:id="rId10" action="ppaction://hlinksldjump">
                  <a:extLst>
                    <a:ext uri="{A12FA001-AC4F-418D-AE19-62706E023703}">
                      <ahyp:hlinkClr xmlns:ahyp="http://schemas.microsoft.com/office/drawing/2018/hyperlinkcolor" val="tx"/>
                    </a:ext>
                  </a:extLst>
                </a:hlinkClick>
              </a:rPr>
              <a:t>➠</a:t>
            </a:r>
            <a:endParaRPr lang="es-ES" sz="2000" dirty="0">
              <a:solidFill>
                <a:schemeClr val="tx2"/>
              </a:solidFill>
            </a:endParaRPr>
          </a:p>
          <a:p>
            <a:pPr marL="0" indent="0" algn="r">
              <a:lnSpc>
                <a:spcPct val="100000"/>
              </a:lnSpc>
              <a:buNone/>
            </a:pPr>
            <a:r>
              <a:rPr lang="es-ES" sz="1500" i="1" dirty="0">
                <a:solidFill>
                  <a:schemeClr val="tx2"/>
                </a:solidFill>
              </a:rPr>
              <a:t>*(los íconos de flechas tienen asignados hipervínculos hacia las respuestas)</a:t>
            </a:r>
          </a:p>
        </p:txBody>
      </p:sp>
      <p:pic>
        <p:nvPicPr>
          <p:cNvPr id="3074" name="Picture 2" descr="Pregunta Icono Vectores, Ilustraciones y Gráficos - 123RF">
            <a:extLst>
              <a:ext uri="{FF2B5EF4-FFF2-40B4-BE49-F238E27FC236}">
                <a16:creationId xmlns:a16="http://schemas.microsoft.com/office/drawing/2014/main" id="{CD6A5B5E-CC0F-4A4F-8D53-8962ED23AA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74208" y="403225"/>
            <a:ext cx="1438275" cy="1163405"/>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número de diapositiva 5">
            <a:extLst>
              <a:ext uri="{FF2B5EF4-FFF2-40B4-BE49-F238E27FC236}">
                <a16:creationId xmlns:a16="http://schemas.microsoft.com/office/drawing/2014/main" id="{37AC5014-FBA1-4F74-A5F1-F4287D8DF639}"/>
              </a:ext>
            </a:extLst>
          </p:cNvPr>
          <p:cNvSpPr>
            <a:spLocks noGrp="1"/>
          </p:cNvSpPr>
          <p:nvPr>
            <p:ph type="sldNum" sz="quarter" idx="12"/>
          </p:nvPr>
        </p:nvSpPr>
        <p:spPr/>
        <p:txBody>
          <a:bodyPr/>
          <a:lstStyle/>
          <a:p>
            <a:fld id="{0BD5FCE8-90C8-4261-A19D-CF442A28A9B4}" type="slidenum">
              <a:rPr lang="es-AR" smtClean="0"/>
              <a:t>7</a:t>
            </a:fld>
            <a:endParaRPr lang="es-AR"/>
          </a:p>
        </p:txBody>
      </p:sp>
    </p:spTree>
    <p:extLst>
      <p:ext uri="{BB962C8B-B14F-4D97-AF65-F5344CB8AC3E}">
        <p14:creationId xmlns:p14="http://schemas.microsoft.com/office/powerpoint/2010/main" val="203924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69095-FAB9-4F93-84A5-A74161C62D15}"/>
              </a:ext>
            </a:extLst>
          </p:cNvPr>
          <p:cNvSpPr>
            <a:spLocks noGrp="1"/>
          </p:cNvSpPr>
          <p:nvPr>
            <p:ph type="title"/>
          </p:nvPr>
        </p:nvSpPr>
        <p:spPr>
          <a:xfrm>
            <a:off x="1200150" y="458470"/>
            <a:ext cx="8322945" cy="994410"/>
          </a:xfrm>
        </p:spPr>
        <p:txBody>
          <a:bodyPr/>
          <a:lstStyle/>
          <a:p>
            <a:r>
              <a:rPr lang="es-AR" b="1"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ANÁLISIS EXPLORATORIO</a:t>
            </a:r>
            <a:endParaRPr lang="es-AR"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58C30031-BD5D-4516-8C88-E6D36CFCBCC3}"/>
              </a:ext>
            </a:extLst>
          </p:cNvPr>
          <p:cNvSpPr>
            <a:spLocks noGrp="1"/>
          </p:cNvSpPr>
          <p:nvPr>
            <p:ph idx="1"/>
          </p:nvPr>
        </p:nvSpPr>
        <p:spPr>
          <a:xfrm>
            <a:off x="1200150" y="1950509"/>
            <a:ext cx="9808845" cy="4012141"/>
          </a:xfrm>
        </p:spPr>
        <p:txBody>
          <a:bodyPr>
            <a:normAutofit fontScale="92500"/>
          </a:bodyPr>
          <a:lstStyle/>
          <a:p>
            <a:r>
              <a:rPr lang="es-ES" sz="2400" dirty="0"/>
              <a:t>A continuación desarrollaremos el análisis exploratorio con sus respectivas visualizaciones las cuales nos permitan encontrar o descartar patrones de reincidencia.</a:t>
            </a:r>
          </a:p>
          <a:p>
            <a:r>
              <a:rPr lang="es-AR" sz="2400" dirty="0"/>
              <a:t>La idea del análisis es aprovechar al máximo la información disponible, desarrollar las variables, sus correlatividades y designar los componentes principales que conformen el objetivo a predecir.</a:t>
            </a:r>
          </a:p>
          <a:p>
            <a:r>
              <a:rPr lang="es-AR" sz="2400" dirty="0"/>
              <a:t>Se utilizan gráficos creados en Python, donde se trabajó previamente el </a:t>
            </a:r>
            <a:r>
              <a:rPr lang="es-AR" sz="2400" dirty="0" err="1"/>
              <a:t>dataset</a:t>
            </a:r>
            <a:r>
              <a:rPr lang="es-AR" sz="2400" dirty="0"/>
              <a:t> para normalizar y estructurar.</a:t>
            </a:r>
          </a:p>
          <a:p>
            <a:r>
              <a:rPr lang="es-AR" sz="2400" dirty="0"/>
              <a:t>Los métodos son una combinación de análisis </a:t>
            </a:r>
            <a:r>
              <a:rPr lang="es-AR" sz="2400" dirty="0" err="1"/>
              <a:t>univariado</a:t>
            </a:r>
            <a:r>
              <a:rPr lang="es-AR" sz="2400" dirty="0"/>
              <a:t>, bivariado y multivariado. Ésta modalidad permitirá sintetizar la amplitud, tanto del notebook como de la presentación, resumiendo varios desarrollos en pocas visualizaciones.</a:t>
            </a:r>
          </a:p>
        </p:txBody>
      </p:sp>
      <p:pic>
        <p:nvPicPr>
          <p:cNvPr id="4100" name="Picture 4" descr="Análisis de los datos - Iconos gratis de web">
            <a:extLst>
              <a:ext uri="{FF2B5EF4-FFF2-40B4-BE49-F238E27FC236}">
                <a16:creationId xmlns:a16="http://schemas.microsoft.com/office/drawing/2014/main" id="{168703C0-FE01-466D-9FE4-5EC5EC4EE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1383" y="365125"/>
            <a:ext cx="1181100" cy="118110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número de diapositiva 5">
            <a:extLst>
              <a:ext uri="{FF2B5EF4-FFF2-40B4-BE49-F238E27FC236}">
                <a16:creationId xmlns:a16="http://schemas.microsoft.com/office/drawing/2014/main" id="{ABA3EF0C-9FA9-4520-8679-E95C1839B88B}"/>
              </a:ext>
            </a:extLst>
          </p:cNvPr>
          <p:cNvSpPr>
            <a:spLocks noGrp="1"/>
          </p:cNvSpPr>
          <p:nvPr>
            <p:ph type="sldNum" sz="quarter" idx="12"/>
          </p:nvPr>
        </p:nvSpPr>
        <p:spPr/>
        <p:txBody>
          <a:bodyPr/>
          <a:lstStyle/>
          <a:p>
            <a:fld id="{0BD5FCE8-90C8-4261-A19D-CF442A28A9B4}" type="slidenum">
              <a:rPr lang="es-AR" smtClean="0"/>
              <a:t>8</a:t>
            </a:fld>
            <a:endParaRPr lang="es-AR"/>
          </a:p>
        </p:txBody>
      </p:sp>
    </p:spTree>
    <p:extLst>
      <p:ext uri="{BB962C8B-B14F-4D97-AF65-F5344CB8AC3E}">
        <p14:creationId xmlns:p14="http://schemas.microsoft.com/office/powerpoint/2010/main" val="24540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3D51E-0651-450E-B246-211D2AB457F5}"/>
              </a:ext>
            </a:extLst>
          </p:cNvPr>
          <p:cNvSpPr>
            <a:spLocks noGrp="1"/>
          </p:cNvSpPr>
          <p:nvPr>
            <p:ph type="title"/>
          </p:nvPr>
        </p:nvSpPr>
        <p:spPr>
          <a:xfrm>
            <a:off x="1152525" y="398215"/>
            <a:ext cx="10201275" cy="452241"/>
          </a:xfrm>
        </p:spPr>
        <p:txBody>
          <a:bodyPr>
            <a:normAutofit/>
          </a:bodyPr>
          <a:lstStyle/>
          <a:p>
            <a:r>
              <a:rPr lang="es-ES"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¿Hay alguna época o período donde sean más factibles los sucesos?</a:t>
            </a:r>
            <a:endParaRPr lang="es-AR" sz="240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7" name="Marcador de contenido 6">
            <a:extLst>
              <a:ext uri="{FF2B5EF4-FFF2-40B4-BE49-F238E27FC236}">
                <a16:creationId xmlns:a16="http://schemas.microsoft.com/office/drawing/2014/main" id="{EAF00B2B-6EAC-4B0C-B661-11F43A0F7EF1}"/>
              </a:ext>
            </a:extLst>
          </p:cNvPr>
          <p:cNvSpPr>
            <a:spLocks noGrp="1"/>
          </p:cNvSpPr>
          <p:nvPr>
            <p:ph idx="1"/>
          </p:nvPr>
        </p:nvSpPr>
        <p:spPr>
          <a:xfrm>
            <a:off x="1271069" y="1829990"/>
            <a:ext cx="4424881" cy="4629795"/>
          </a:xfrm>
        </p:spPr>
        <p:txBody>
          <a:bodyPr>
            <a:normAutofit/>
          </a:bodyPr>
          <a:lstStyle/>
          <a:p>
            <a:pPr marL="0" indent="0">
              <a:buNone/>
            </a:pPr>
            <a:r>
              <a:rPr lang="es-AR" sz="1600" dirty="0"/>
              <a:t>Se utilizan gráficos de barra para contabilizar la cantidad de registros según mes y día de semana.</a:t>
            </a:r>
            <a:endParaRPr lang="es-AR" sz="1600" b="1" dirty="0"/>
          </a:p>
          <a:p>
            <a:pPr marL="0" indent="0">
              <a:buNone/>
            </a:pPr>
            <a:r>
              <a:rPr lang="es-AR" sz="1600" b="1" dirty="0"/>
              <a:t>Definición de categorías</a:t>
            </a:r>
            <a:r>
              <a:rPr lang="es-AR" sz="1600" dirty="0"/>
              <a:t>:</a:t>
            </a:r>
            <a:br>
              <a:rPr lang="es-AR" sz="1600" dirty="0"/>
            </a:br>
            <a:r>
              <a:rPr lang="es-AR" sz="1600" dirty="0"/>
              <a:t>  - </a:t>
            </a:r>
            <a:r>
              <a:rPr lang="es-AR" sz="1600" u="sng" dirty="0" err="1"/>
              <a:t>Accidents</a:t>
            </a:r>
            <a:r>
              <a:rPr lang="es-AR" sz="1600" dirty="0"/>
              <a:t>: accidentes o incidentes tales como fallas mecánicas o técnicas.</a:t>
            </a:r>
          </a:p>
          <a:p>
            <a:pPr marL="0" indent="0">
              <a:buNone/>
            </a:pPr>
            <a:r>
              <a:rPr lang="es-AR" sz="1600" dirty="0"/>
              <a:t>  - </a:t>
            </a:r>
            <a:r>
              <a:rPr lang="es-AR" sz="1600" u="sng" dirty="0"/>
              <a:t>Criminal</a:t>
            </a:r>
            <a:r>
              <a:rPr lang="es-AR" sz="1600" dirty="0"/>
              <a:t>: hechos criminales, como secuestros, sabotajes o tiroteos.</a:t>
            </a:r>
          </a:p>
          <a:p>
            <a:pPr marL="0" indent="0">
              <a:buNone/>
            </a:pPr>
            <a:r>
              <a:rPr lang="es-AR" sz="1600" dirty="0"/>
              <a:t>Los meses de diciembre y enero sean los que más casos registran, dados los viajes turísticos por fin de año, pero también hay una semejanza entre marzo y diciembre y tampoco no hay una diferencia notable con el resto de los meses.</a:t>
            </a:r>
          </a:p>
          <a:p>
            <a:pPr marL="0" indent="0">
              <a:buNone/>
            </a:pPr>
            <a:r>
              <a:rPr lang="es-AR" sz="1600" dirty="0"/>
              <a:t>Donde si se obtiene un resultado un poco inesperado es en el 2do gráfico, donde se ve una baja importante los fines de semana, cuando a priori se podría haber considerado lo opuesto. No obstante, los días previos al fin de semana (jue, vie) son los de mayo relevancia.</a:t>
            </a:r>
          </a:p>
        </p:txBody>
      </p:sp>
      <p:sp>
        <p:nvSpPr>
          <p:cNvPr id="5" name="Marcador de número de diapositiva 4">
            <a:extLst>
              <a:ext uri="{FF2B5EF4-FFF2-40B4-BE49-F238E27FC236}">
                <a16:creationId xmlns:a16="http://schemas.microsoft.com/office/drawing/2014/main" id="{AD690791-BBA4-40D7-B703-E16A4B81C3A1}"/>
              </a:ext>
            </a:extLst>
          </p:cNvPr>
          <p:cNvSpPr>
            <a:spLocks noGrp="1"/>
          </p:cNvSpPr>
          <p:nvPr>
            <p:ph type="sldNum" sz="quarter" idx="12"/>
          </p:nvPr>
        </p:nvSpPr>
        <p:spPr/>
        <p:txBody>
          <a:bodyPr/>
          <a:lstStyle/>
          <a:p>
            <a:fld id="{0BD5FCE8-90C8-4261-A19D-CF442A28A9B4}" type="slidenum">
              <a:rPr lang="es-AR" smtClean="0"/>
              <a:t>9</a:t>
            </a:fld>
            <a:endParaRPr lang="es-AR"/>
          </a:p>
        </p:txBody>
      </p:sp>
      <p:pic>
        <p:nvPicPr>
          <p:cNvPr id="4" name="Imagen 3">
            <a:extLst>
              <a:ext uri="{FF2B5EF4-FFF2-40B4-BE49-F238E27FC236}">
                <a16:creationId xmlns:a16="http://schemas.microsoft.com/office/drawing/2014/main" id="{1837C604-B915-41F4-AFD2-C44339298E82}"/>
              </a:ext>
            </a:extLst>
          </p:cNvPr>
          <p:cNvPicPr>
            <a:picLocks noChangeAspect="1"/>
          </p:cNvPicPr>
          <p:nvPr/>
        </p:nvPicPr>
        <p:blipFill>
          <a:blip r:embed="rId2"/>
          <a:stretch>
            <a:fillRect/>
          </a:stretch>
        </p:blipFill>
        <p:spPr>
          <a:xfrm>
            <a:off x="6096000" y="1829989"/>
            <a:ext cx="4967806" cy="42755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93865641"/>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753</TotalTime>
  <Words>3568</Words>
  <Application>Microsoft Office PowerPoint</Application>
  <PresentationFormat>Panorámica</PresentationFormat>
  <Paragraphs>172</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Arial Rounded MT Bold</vt:lpstr>
      <vt:lpstr>Bahnschrift</vt:lpstr>
      <vt:lpstr>Calibri</vt:lpstr>
      <vt:lpstr>Calibri Light</vt:lpstr>
      <vt:lpstr>Wingdings</vt:lpstr>
      <vt:lpstr>Retrospección</vt:lpstr>
      <vt:lpstr>Accidentes y Secuestros de Aeronaves</vt:lpstr>
      <vt:lpstr>ÍNDICE</vt:lpstr>
      <vt:lpstr>ABSTRACTO</vt:lpstr>
      <vt:lpstr>Presentación de PowerPoint</vt:lpstr>
      <vt:lpstr>Presentación de PowerPoint</vt:lpstr>
      <vt:lpstr>RESUMEN METADATA</vt:lpstr>
      <vt:lpstr>PREGUNTAS DE INTERÉS</vt:lpstr>
      <vt:lpstr>ANÁLISIS EXPLORATORIO</vt:lpstr>
      <vt:lpstr>¿Hay alguna época o período donde sean más factibles los sucesos?</vt:lpstr>
      <vt:lpstr>¿Existen tendencias en los tipos de vuelos, sean domésticos o internacionales?</vt:lpstr>
      <vt:lpstr>¿Cómo se constituyen los tipos de daños que sufren las aeronaves?</vt:lpstr>
      <vt:lpstr>¿Cuál es la probabilidad de supervivencia según los tipos de daños?</vt:lpstr>
      <vt:lpstr>¿En qué fases de vuelos se dan la mayoría de los casos y cuáles son los tipos de aeronaves más afectadas?</vt:lpstr>
      <vt:lpstr>¿Tiene relación la antigüedad de la aeronave con los daños más severos y/o destrucciones, en cuanto a registros de accidentes?</vt:lpstr>
      <vt:lpstr>¿Cuáles son los modelos de aeronaves de mayor incidencia?</vt:lpstr>
      <vt:lpstr>¿Hay algún modelo de aeronave que presente menor riesgo de fallecimiento?</vt:lpstr>
      <vt:lpstr>¿Cuáles son los países más afectados y en cuál hemisferio?</vt:lpstr>
      <vt:lpstr>INSIGHTS</vt:lpstr>
      <vt:lpstr>ELECCIÓN DE VARIABLES</vt:lpstr>
      <vt:lpstr>VALIDACIÓN CRUZADA</vt:lpstr>
      <vt:lpstr>APRENDIZAJE AUTOMÁTICO</vt:lpstr>
      <vt:lpstr>IMPORTANCIA RELATIVA</vt:lpstr>
      <vt:lpstr>ENSAMBLE Y PREDICCIÓN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Accidentes y Secuestros de Aeronaves</dc:title>
  <dc:creator>Leonardo David Iriarte</dc:creator>
  <cp:lastModifiedBy>Leonardo David Iriarte</cp:lastModifiedBy>
  <cp:revision>191</cp:revision>
  <dcterms:created xsi:type="dcterms:W3CDTF">2023-12-22T00:23:10Z</dcterms:created>
  <dcterms:modified xsi:type="dcterms:W3CDTF">2024-03-29T04:23:17Z</dcterms:modified>
</cp:coreProperties>
</file>