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8.xml"/>
  <Override ContentType="application/vnd.openxmlformats-officedocument.presentationml.slide+xml" PartName="/ppt/slides/slide10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" Type="http://schemas.openxmlformats.org/officeDocument/2006/relationships/theme" Target="theme/theme2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Slide de título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/>
            </a:lvl1pPr>
            <a:lvl2pPr indent="0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/>
            </a:lvl2pPr>
            <a:lvl3pPr indent="0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/>
            </a:lvl3pPr>
            <a:lvl4pPr indent="0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4pPr>
            <a:lvl5pPr indent="0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5pPr>
            <a:lvl6pPr indent="0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indent="0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indent="0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indent="0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ítulo e texto vertical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ítulo e texto verticai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ítulo e conteúdo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Em branco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Cabeçalho da Seção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uas Partes de Conteúdo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ção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Somente título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údo com Legenda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m com Legenda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3" Type="http://schemas.openxmlformats.org/officeDocument/2006/relationships/slideLayout" Target="../slideLayouts/slideLayout3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marR="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marL="742950" marR="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marL="1143000" marR="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marL="1600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marL="20574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marL="25146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marL="29718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marL="34290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marL="3886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" name="Shape 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" name="Shape 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3" Type="http://schemas.openxmlformats.org/officeDocument/2006/relationships/image" Target="../media/image00.jpg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/>
        </p:nvSpPr>
        <p:spPr>
          <a:xfrm>
            <a:off x="0" y="0"/>
            <a:ext cx="9029999" cy="670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800" y="9300"/>
            <a:ext cx="8939199" cy="6704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Structs Utilizadas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57200" y="1195801"/>
            <a:ext cx="8229600" cy="4930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Struct que define o paciente.</a:t>
            </a:r>
          </a:p>
          <a:p>
            <a:pPr indent="-139700" lvl="0" marL="342900" marR="0" rtl="0" algn="l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typedef struct</a:t>
            </a:r>
          </a:p>
          <a:p>
            <a:pPr indent="-139700" lvl="0" marL="342900" marR="0" rtl="0" algn="l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</a:p>
          <a:p>
            <a:pPr indent="-139700" lvl="0" marL="342900" marR="0" rtl="0" algn="l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Senha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senhaPaciente;  // Senha gerada para o Paciente</a:t>
            </a:r>
          </a:p>
          <a:p>
            <a:pPr indent="-139700" lvl="0" marL="342900" marR="0" rtl="0" algn="l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time_t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horaChegada;   // Horario de Chegada do Paciente ao Health Center</a:t>
            </a:r>
          </a:p>
          <a:p>
            <a:pPr indent="-139700" lvl="0" marL="342900" marR="0" rtl="0" algn="l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time_t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horaSaida;         // Horario que o paciente deixou o consultorio</a:t>
            </a:r>
          </a:p>
          <a:p>
            <a:pPr indent="-139700" lvl="0" marL="342900" marR="0" rtl="0" algn="l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int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exame;                      // Qual exame escolhido 0, 1 ou 2</a:t>
            </a:r>
          </a:p>
          <a:p>
            <a:pPr indent="-139700" lvl="0" marL="342900" marR="0" rtl="0" algn="l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Pacientes;</a:t>
            </a:r>
          </a:p>
          <a:p>
            <a:pPr indent="-139700" lvl="0" marL="3429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Struct que determina os campos da senha.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typedef struct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int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tipoFila;        // 0 = Normal, 1= Prioritaria 2=Emergencial                    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int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tipoMedico; // 0~4 Médicos                   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int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numSenha;  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Senha;</a:t>
            </a:r>
          </a:p>
          <a:p>
            <a:pPr indent="0" lvl="0" marL="20320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032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2271075" y="100700"/>
            <a:ext cx="6432899" cy="1319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Funções Utilizadas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783150" y="1174700"/>
            <a:ext cx="7686000" cy="54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>
                <a:solidFill>
                  <a:srgbClr val="0000FF"/>
                </a:solidFill>
              </a:rPr>
              <a:t>time_t </a:t>
            </a:r>
            <a:r>
              <a:rPr lang="en-US"/>
              <a:t>getTimeSystem</a:t>
            </a:r>
            <a:r>
              <a:rPr lang="en-US">
                <a:solidFill>
                  <a:srgbClr val="FF0000"/>
                </a:solidFill>
              </a:rPr>
              <a:t>();</a:t>
            </a:r>
            <a:r>
              <a:rPr lang="en-US"/>
              <a:t>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0000FF"/>
                </a:solidFill>
              </a:rPr>
              <a:t>void </a:t>
            </a:r>
            <a:r>
              <a:rPr lang="en-US"/>
              <a:t>create</a:t>
            </a:r>
            <a:r>
              <a:rPr lang="en-US">
                <a:solidFill>
                  <a:srgbClr val="FF0000"/>
                </a:solidFill>
              </a:rPr>
              <a:t>(</a:t>
            </a:r>
            <a:r>
              <a:rPr lang="en-US">
                <a:solidFill>
                  <a:srgbClr val="0000FF"/>
                </a:solidFill>
              </a:rPr>
              <a:t>filaPaciente</a:t>
            </a:r>
            <a:r>
              <a:rPr lang="en-US"/>
              <a:t> *f</a:t>
            </a:r>
            <a:r>
              <a:rPr lang="en-US">
                <a:solidFill>
                  <a:srgbClr val="FF0000"/>
                </a:solidFill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0000FF"/>
                </a:solidFill>
              </a:rPr>
              <a:t>int </a:t>
            </a:r>
            <a:r>
              <a:rPr lang="en-US"/>
              <a:t>push</a:t>
            </a:r>
            <a:r>
              <a:rPr lang="en-US">
                <a:solidFill>
                  <a:srgbClr val="FF0000"/>
                </a:solidFill>
              </a:rPr>
              <a:t>(</a:t>
            </a:r>
            <a:r>
              <a:rPr lang="en-US">
                <a:solidFill>
                  <a:srgbClr val="0000FF"/>
                </a:solidFill>
              </a:rPr>
              <a:t>filaPaciente</a:t>
            </a:r>
            <a:r>
              <a:rPr lang="en-US"/>
              <a:t> *f, </a:t>
            </a:r>
            <a:r>
              <a:rPr lang="en-US">
                <a:solidFill>
                  <a:srgbClr val="0000FF"/>
                </a:solidFill>
              </a:rPr>
              <a:t>Pacientes </a:t>
            </a:r>
            <a:r>
              <a:rPr lang="en-US"/>
              <a:t>p</a:t>
            </a:r>
            <a:r>
              <a:rPr lang="en-US">
                <a:solidFill>
                  <a:srgbClr val="FF0000"/>
                </a:solidFill>
              </a:rPr>
              <a:t>);</a:t>
            </a:r>
            <a:r>
              <a:rPr lang="en-US"/>
              <a:t>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0000FF"/>
                </a:solidFill>
              </a:rPr>
              <a:t>int </a:t>
            </a:r>
            <a:r>
              <a:rPr lang="en-US"/>
              <a:t>contaMedico</a:t>
            </a:r>
            <a:r>
              <a:rPr lang="en-US">
                <a:solidFill>
                  <a:srgbClr val="FF0000"/>
                </a:solidFill>
              </a:rPr>
              <a:t>(</a:t>
            </a:r>
            <a:r>
              <a:rPr lang="en-US">
                <a:solidFill>
                  <a:srgbClr val="0000FF"/>
                </a:solidFill>
              </a:rPr>
              <a:t>filaPaciente</a:t>
            </a:r>
            <a:r>
              <a:rPr lang="en-US"/>
              <a:t> f, </a:t>
            </a:r>
            <a:r>
              <a:rPr lang="en-US">
                <a:solidFill>
                  <a:srgbClr val="0000FF"/>
                </a:solidFill>
              </a:rPr>
              <a:t>int </a:t>
            </a:r>
            <a:r>
              <a:rPr lang="en-US"/>
              <a:t>medico</a:t>
            </a:r>
            <a:r>
              <a:rPr lang="en-US">
                <a:solidFill>
                  <a:srgbClr val="FF0000"/>
                </a:solidFill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0000FF"/>
                </a:solidFill>
              </a:rPr>
              <a:t>double </a:t>
            </a:r>
            <a:r>
              <a:rPr lang="en-US"/>
              <a:t>contarTempoMedico</a:t>
            </a:r>
            <a:r>
              <a:rPr lang="en-US">
                <a:solidFill>
                  <a:srgbClr val="FF0000"/>
                </a:solidFill>
              </a:rPr>
              <a:t>(</a:t>
            </a:r>
            <a:r>
              <a:rPr lang="en-US">
                <a:solidFill>
                  <a:srgbClr val="0000FF"/>
                </a:solidFill>
              </a:rPr>
              <a:t>filaPaciente</a:t>
            </a:r>
            <a:r>
              <a:rPr lang="en-US"/>
              <a:t> f,</a:t>
            </a:r>
            <a:r>
              <a:rPr lang="en-US">
                <a:solidFill>
                  <a:srgbClr val="0000FF"/>
                </a:solidFill>
              </a:rPr>
              <a:t>int</a:t>
            </a:r>
            <a:r>
              <a:rPr lang="en-US"/>
              <a:t> exame,</a:t>
            </a:r>
            <a:r>
              <a:rPr lang="en-US">
                <a:solidFill>
                  <a:srgbClr val="0000FF"/>
                </a:solidFill>
              </a:rPr>
              <a:t>int</a:t>
            </a:r>
            <a:r>
              <a:rPr lang="en-US"/>
              <a:t> medico</a:t>
            </a:r>
            <a:r>
              <a:rPr lang="en-US">
                <a:solidFill>
                  <a:srgbClr val="FF0000"/>
                </a:solidFill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0000FF"/>
                </a:solidFill>
              </a:rPr>
              <a:t>int </a:t>
            </a:r>
            <a:r>
              <a:rPr lang="en-US"/>
              <a:t>contaFila</a:t>
            </a:r>
            <a:r>
              <a:rPr lang="en-US">
                <a:solidFill>
                  <a:srgbClr val="FF0000"/>
                </a:solidFill>
              </a:rPr>
              <a:t>(</a:t>
            </a:r>
            <a:r>
              <a:rPr lang="en-US">
                <a:solidFill>
                  <a:srgbClr val="0000FF"/>
                </a:solidFill>
              </a:rPr>
              <a:t>filaPaciente</a:t>
            </a:r>
            <a:r>
              <a:rPr lang="en-US"/>
              <a:t> f,</a:t>
            </a:r>
            <a:r>
              <a:rPr lang="en-US">
                <a:solidFill>
                  <a:srgbClr val="0000FF"/>
                </a:solidFill>
              </a:rPr>
              <a:t>int</a:t>
            </a:r>
            <a:r>
              <a:rPr lang="en-US"/>
              <a:t> fila</a:t>
            </a:r>
            <a:r>
              <a:rPr lang="en-US">
                <a:solidFill>
                  <a:srgbClr val="FF0000"/>
                </a:solidFill>
              </a:rPr>
              <a:t>);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0000FF"/>
                </a:solidFill>
              </a:rPr>
              <a:t>double </a:t>
            </a:r>
            <a:r>
              <a:rPr lang="en-US"/>
              <a:t>contarTempoFila</a:t>
            </a:r>
            <a:r>
              <a:rPr lang="en-US">
                <a:solidFill>
                  <a:srgbClr val="FF0000"/>
                </a:solidFill>
              </a:rPr>
              <a:t>(</a:t>
            </a:r>
            <a:r>
              <a:rPr lang="en-US">
                <a:solidFill>
                  <a:srgbClr val="0000FF"/>
                </a:solidFill>
              </a:rPr>
              <a:t>filaPaciente</a:t>
            </a:r>
            <a:r>
              <a:rPr lang="en-US"/>
              <a:t> f,</a:t>
            </a:r>
            <a:r>
              <a:rPr lang="en-US">
                <a:solidFill>
                  <a:srgbClr val="0000FF"/>
                </a:solidFill>
              </a:rPr>
              <a:t>int</a:t>
            </a:r>
            <a:r>
              <a:rPr lang="en-US"/>
              <a:t> fila</a:t>
            </a:r>
            <a:r>
              <a:rPr lang="en-US">
                <a:solidFill>
                  <a:srgbClr val="FF0000"/>
                </a:solidFill>
              </a:rPr>
              <a:t>);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0000FF"/>
                </a:solidFill>
              </a:rPr>
              <a:t>int </a:t>
            </a:r>
            <a:r>
              <a:rPr lang="en-US"/>
              <a:t>contaExame</a:t>
            </a:r>
            <a:r>
              <a:rPr lang="en-US">
                <a:solidFill>
                  <a:srgbClr val="FF0000"/>
                </a:solidFill>
              </a:rPr>
              <a:t>(</a:t>
            </a:r>
            <a:r>
              <a:rPr lang="en-US">
                <a:solidFill>
                  <a:srgbClr val="0000FF"/>
                </a:solidFill>
              </a:rPr>
              <a:t>filaPaciente</a:t>
            </a:r>
            <a:r>
              <a:rPr lang="en-US"/>
              <a:t> f, </a:t>
            </a:r>
            <a:r>
              <a:rPr lang="en-US">
                <a:solidFill>
                  <a:srgbClr val="0000FF"/>
                </a:solidFill>
              </a:rPr>
              <a:t>int </a:t>
            </a:r>
            <a:r>
              <a:rPr lang="en-US"/>
              <a:t>exame, </a:t>
            </a:r>
            <a:r>
              <a:rPr lang="en-US">
                <a:solidFill>
                  <a:srgbClr val="0000FF"/>
                </a:solidFill>
              </a:rPr>
              <a:t>int </a:t>
            </a:r>
            <a:r>
              <a:rPr lang="en-US"/>
              <a:t>medico</a:t>
            </a:r>
            <a:r>
              <a:rPr lang="en-US">
                <a:solidFill>
                  <a:srgbClr val="FF0000"/>
                </a:solidFill>
              </a:rPr>
              <a:t>); </a:t>
            </a:r>
            <a:r>
              <a:rPr lang="en-US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0000FF"/>
                </a:solidFill>
              </a:rPr>
              <a:t>void </a:t>
            </a:r>
            <a:r>
              <a:rPr lang="en-US"/>
              <a:t>initMenu</a:t>
            </a:r>
            <a:r>
              <a:rPr lang="en-US">
                <a:solidFill>
                  <a:srgbClr val="FF0000"/>
                </a:solidFill>
              </a:rPr>
              <a:t>(</a:t>
            </a:r>
            <a:r>
              <a:rPr lang="en-US">
                <a:solidFill>
                  <a:srgbClr val="0000FF"/>
                </a:solidFill>
              </a:rPr>
              <a:t>filaPaciente</a:t>
            </a:r>
            <a:r>
              <a:rPr lang="en-US"/>
              <a:t> *fila,</a:t>
            </a:r>
            <a:r>
              <a:rPr lang="en-US">
                <a:solidFill>
                  <a:srgbClr val="0000FF"/>
                </a:solidFill>
              </a:rPr>
              <a:t>int</a:t>
            </a:r>
            <a:r>
              <a:rPr lang="en-US"/>
              <a:t> telaPrincipal, </a:t>
            </a:r>
            <a:r>
              <a:rPr lang="en-US">
                <a:solidFill>
                  <a:srgbClr val="0000FF"/>
                </a:solidFill>
              </a:rPr>
              <a:t>int </a:t>
            </a:r>
            <a:r>
              <a:rPr lang="en-US"/>
              <a:t>telaSenha, </a:t>
            </a:r>
            <a:r>
              <a:rPr lang="en-US">
                <a:solidFill>
                  <a:srgbClr val="0000FF"/>
                </a:solidFill>
              </a:rPr>
              <a:t>int </a:t>
            </a:r>
            <a:r>
              <a:rPr lang="en-US"/>
              <a:t>telaDescricao</a:t>
            </a:r>
            <a:r>
              <a:rPr lang="en-US">
                <a:solidFill>
                  <a:srgbClr val="FF0000"/>
                </a:solidFill>
              </a:rPr>
              <a:t>); </a:t>
            </a:r>
            <a:r>
              <a:rPr lang="en-US" sz="2600">
                <a:solidFill>
                  <a:srgbClr val="FF0000"/>
                </a:solidFill>
              </a:rPr>
              <a:t> * </a:t>
            </a:r>
            <a:r>
              <a:rPr lang="en-US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0000FF"/>
                </a:solidFill>
              </a:rPr>
              <a:t>void </a:t>
            </a:r>
            <a:r>
              <a:rPr lang="en-US"/>
              <a:t>iniciarSimulacao</a:t>
            </a:r>
            <a:r>
              <a:rPr lang="en-US">
                <a:solidFill>
                  <a:srgbClr val="FF0000"/>
                </a:solidFill>
              </a:rPr>
              <a:t>(</a:t>
            </a:r>
            <a:r>
              <a:rPr lang="en-US">
                <a:solidFill>
                  <a:srgbClr val="0000FF"/>
                </a:solidFill>
              </a:rPr>
              <a:t>filaPaciente</a:t>
            </a:r>
            <a:r>
              <a:rPr lang="en-US"/>
              <a:t> *fila,</a:t>
            </a:r>
            <a:r>
              <a:rPr lang="en-US">
                <a:solidFill>
                  <a:srgbClr val="0000FF"/>
                </a:solidFill>
              </a:rPr>
              <a:t>int</a:t>
            </a:r>
            <a:r>
              <a:rPr lang="en-US"/>
              <a:t> menuF,</a:t>
            </a:r>
            <a:r>
              <a:rPr lang="en-US">
                <a:solidFill>
                  <a:srgbClr val="0000FF"/>
                </a:solidFill>
              </a:rPr>
              <a:t>int</a:t>
            </a:r>
            <a:r>
              <a:rPr lang="en-US"/>
              <a:t> menuM,</a:t>
            </a:r>
            <a:r>
              <a:rPr lang="en-US">
                <a:solidFill>
                  <a:srgbClr val="0000FF"/>
                </a:solidFill>
              </a:rPr>
              <a:t>int</a:t>
            </a:r>
            <a:r>
              <a:rPr lang="en-US"/>
              <a:t> exame,</a:t>
            </a:r>
            <a:r>
              <a:rPr lang="en-US">
                <a:solidFill>
                  <a:srgbClr val="0000FF"/>
                </a:solidFill>
              </a:rPr>
              <a:t>int</a:t>
            </a:r>
            <a:r>
              <a:rPr lang="en-US"/>
              <a:t> aleatorio,</a:t>
            </a:r>
            <a:r>
              <a:rPr lang="en-US">
                <a:solidFill>
                  <a:srgbClr val="0000FF"/>
                </a:solidFill>
              </a:rPr>
              <a:t>int</a:t>
            </a:r>
            <a:r>
              <a:rPr lang="en-US"/>
              <a:t> telaDescricao,</a:t>
            </a:r>
            <a:r>
              <a:rPr lang="en-US">
                <a:solidFill>
                  <a:srgbClr val="0000FF"/>
                </a:solidFill>
              </a:rPr>
              <a:t>int</a:t>
            </a:r>
            <a:r>
              <a:rPr lang="en-US"/>
              <a:t> telaPrincipal</a:t>
            </a:r>
            <a:r>
              <a:rPr lang="en-US">
                <a:solidFill>
                  <a:srgbClr val="FF0000"/>
                </a:solidFill>
              </a:rPr>
              <a:t>);</a:t>
            </a:r>
            <a:r>
              <a:rPr lang="en-US"/>
              <a:t> </a:t>
            </a:r>
            <a:r>
              <a:rPr lang="en-US" sz="2600">
                <a:solidFill>
                  <a:srgbClr val="FF0000"/>
                </a:solidFill>
              </a:rPr>
              <a:t>*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0000FF"/>
                </a:solidFill>
              </a:rPr>
              <a:t>void </a:t>
            </a:r>
            <a:r>
              <a:rPr lang="en-US"/>
              <a:t>gerarRelatorios</a:t>
            </a:r>
            <a:r>
              <a:rPr lang="en-US">
                <a:solidFill>
                  <a:srgbClr val="FF0000"/>
                </a:solidFill>
              </a:rPr>
              <a:t>(</a:t>
            </a:r>
            <a:r>
              <a:rPr lang="en-US">
                <a:solidFill>
                  <a:srgbClr val="0000FF"/>
                </a:solidFill>
              </a:rPr>
              <a:t>filaPaciente</a:t>
            </a:r>
            <a:r>
              <a:rPr lang="en-US"/>
              <a:t> fila,</a:t>
            </a:r>
            <a:r>
              <a:rPr lang="en-US">
                <a:solidFill>
                  <a:srgbClr val="0000FF"/>
                </a:solidFill>
              </a:rPr>
              <a:t>double</a:t>
            </a:r>
            <a:r>
              <a:rPr lang="en-US"/>
              <a:t> tempoExecucao</a:t>
            </a:r>
            <a:r>
              <a:rPr lang="en-US">
                <a:solidFill>
                  <a:srgbClr val="FF0000"/>
                </a:solidFill>
              </a:rPr>
              <a:t>); </a:t>
            </a:r>
            <a:r>
              <a:rPr lang="en-US" sz="2600">
                <a:solidFill>
                  <a:srgbClr val="FF0000"/>
                </a:solidFill>
              </a:rPr>
              <a:t>*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/>
        </p:nvSpPr>
        <p:spPr>
          <a:xfrm>
            <a:off x="962125" y="190200"/>
            <a:ext cx="7439699" cy="14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Funções Utilizadas - Graphics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503450" y="1487950"/>
            <a:ext cx="7115399" cy="51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0000FF"/>
                </a:solidFill>
              </a:rPr>
              <a:t>void </a:t>
            </a:r>
            <a:r>
              <a:rPr lang="en-US">
                <a:solidFill>
                  <a:srgbClr val="274E13"/>
                </a:solidFill>
              </a:rPr>
              <a:t>drawRadioButton</a:t>
            </a:r>
            <a:r>
              <a:rPr lang="en-US">
                <a:solidFill>
                  <a:srgbClr val="FF0000"/>
                </a:solidFill>
              </a:rPr>
              <a:t>(</a:t>
            </a:r>
            <a:r>
              <a:rPr lang="en-US">
                <a:solidFill>
                  <a:srgbClr val="0000FF"/>
                </a:solidFill>
              </a:rPr>
              <a:t>char</a:t>
            </a:r>
            <a:r>
              <a:rPr lang="en-US"/>
              <a:t> message[], </a:t>
            </a:r>
            <a:r>
              <a:rPr lang="en-US">
                <a:solidFill>
                  <a:srgbClr val="0000FF"/>
                </a:solidFill>
              </a:rPr>
              <a:t>int </a:t>
            </a:r>
            <a:r>
              <a:rPr lang="en-US"/>
              <a:t>x, </a:t>
            </a:r>
            <a:r>
              <a:rPr lang="en-US">
                <a:solidFill>
                  <a:srgbClr val="0000FF"/>
                </a:solidFill>
              </a:rPr>
              <a:t>int </a:t>
            </a:r>
            <a:r>
              <a:rPr lang="en-US"/>
              <a:t>y, </a:t>
            </a:r>
            <a:r>
              <a:rPr lang="en-US">
                <a:solidFill>
                  <a:srgbClr val="0000FF"/>
                </a:solidFill>
              </a:rPr>
              <a:t>int </a:t>
            </a:r>
            <a:r>
              <a:rPr lang="en-US"/>
              <a:t>background, </a:t>
            </a:r>
            <a:r>
              <a:rPr lang="en-US">
                <a:solidFill>
                  <a:srgbClr val="0000FF"/>
                </a:solidFill>
              </a:rPr>
              <a:t>int </a:t>
            </a:r>
            <a:r>
              <a:rPr lang="en-US"/>
              <a:t>foreground</a:t>
            </a:r>
            <a:r>
              <a:rPr lang="en-US">
                <a:solidFill>
                  <a:srgbClr val="FF0000"/>
                </a:solidFill>
              </a:rPr>
              <a:t>); </a:t>
            </a:r>
            <a:r>
              <a:rPr lang="en-US"/>
              <a:t>  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/>
              <a:t>                        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0000FF"/>
                </a:solidFill>
              </a:rPr>
              <a:t>void </a:t>
            </a:r>
            <a:r>
              <a:rPr lang="en-US">
                <a:solidFill>
                  <a:srgbClr val="274E13"/>
                </a:solidFill>
              </a:rPr>
              <a:t>drawRadioButtonChecked</a:t>
            </a:r>
            <a:r>
              <a:rPr lang="en-US">
                <a:solidFill>
                  <a:srgbClr val="FF0000"/>
                </a:solidFill>
              </a:rPr>
              <a:t>(</a:t>
            </a:r>
            <a:r>
              <a:rPr lang="en-US">
                <a:solidFill>
                  <a:srgbClr val="0000FF"/>
                </a:solidFill>
              </a:rPr>
              <a:t>char</a:t>
            </a:r>
            <a:r>
              <a:rPr lang="en-US"/>
              <a:t> message[], </a:t>
            </a:r>
            <a:r>
              <a:rPr lang="en-US">
                <a:solidFill>
                  <a:srgbClr val="0000FF"/>
                </a:solidFill>
              </a:rPr>
              <a:t>int </a:t>
            </a:r>
            <a:r>
              <a:rPr lang="en-US"/>
              <a:t>x, </a:t>
            </a:r>
            <a:r>
              <a:rPr lang="en-US">
                <a:solidFill>
                  <a:srgbClr val="0000FF"/>
                </a:solidFill>
              </a:rPr>
              <a:t>int </a:t>
            </a:r>
            <a:r>
              <a:rPr lang="en-US"/>
              <a:t>y, </a:t>
            </a:r>
            <a:r>
              <a:rPr lang="en-US">
                <a:solidFill>
                  <a:srgbClr val="0000FF"/>
                </a:solidFill>
              </a:rPr>
              <a:t>int </a:t>
            </a:r>
            <a:r>
              <a:rPr lang="en-US"/>
              <a:t>background, </a:t>
            </a:r>
            <a:r>
              <a:rPr lang="en-US">
                <a:solidFill>
                  <a:srgbClr val="0000FF"/>
                </a:solidFill>
              </a:rPr>
              <a:t>int </a:t>
            </a:r>
            <a:r>
              <a:rPr lang="en-US"/>
              <a:t>foreground, </a:t>
            </a:r>
            <a:r>
              <a:rPr lang="en-US">
                <a:solidFill>
                  <a:srgbClr val="0000FF"/>
                </a:solidFill>
              </a:rPr>
              <a:t>int </a:t>
            </a:r>
            <a:r>
              <a:rPr lang="en-US"/>
              <a:t>checkedColor</a:t>
            </a:r>
            <a:r>
              <a:rPr lang="en-US">
                <a:solidFill>
                  <a:srgbClr val="FF0000"/>
                </a:solidFill>
              </a:rPr>
              <a:t>);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0000FF"/>
                </a:solidFill>
              </a:rPr>
              <a:t>void </a:t>
            </a:r>
            <a:r>
              <a:rPr lang="en-US">
                <a:solidFill>
                  <a:srgbClr val="274E13"/>
                </a:solidFill>
              </a:rPr>
              <a:t>drawRadioButtonUnchecked</a:t>
            </a:r>
            <a:r>
              <a:rPr lang="en-US">
                <a:solidFill>
                  <a:srgbClr val="FF0000"/>
                </a:solidFill>
              </a:rPr>
              <a:t>(</a:t>
            </a:r>
            <a:r>
              <a:rPr lang="en-US">
                <a:solidFill>
                  <a:srgbClr val="0000FF"/>
                </a:solidFill>
              </a:rPr>
              <a:t>char</a:t>
            </a:r>
            <a:r>
              <a:rPr lang="en-US"/>
              <a:t> message[], </a:t>
            </a:r>
            <a:r>
              <a:rPr lang="en-US">
                <a:solidFill>
                  <a:srgbClr val="0000FF"/>
                </a:solidFill>
              </a:rPr>
              <a:t>int </a:t>
            </a:r>
            <a:r>
              <a:rPr lang="en-US"/>
              <a:t>x, </a:t>
            </a:r>
            <a:r>
              <a:rPr lang="en-US">
                <a:solidFill>
                  <a:srgbClr val="0000FF"/>
                </a:solidFill>
              </a:rPr>
              <a:t>int </a:t>
            </a:r>
            <a:r>
              <a:rPr lang="en-US"/>
              <a:t>y, </a:t>
            </a:r>
            <a:r>
              <a:rPr lang="en-US">
                <a:solidFill>
                  <a:srgbClr val="0000FF"/>
                </a:solidFill>
              </a:rPr>
              <a:t>int </a:t>
            </a:r>
            <a:r>
              <a:rPr lang="en-US"/>
              <a:t>background, </a:t>
            </a:r>
            <a:r>
              <a:rPr lang="en-US">
                <a:solidFill>
                  <a:srgbClr val="0000FF"/>
                </a:solidFill>
              </a:rPr>
              <a:t>int </a:t>
            </a:r>
            <a:r>
              <a:rPr lang="en-US"/>
              <a:t>foreground</a:t>
            </a:r>
            <a:r>
              <a:rPr lang="en-US">
                <a:solidFill>
                  <a:srgbClr val="FF0000"/>
                </a:solidFill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0000FF"/>
                </a:solidFill>
              </a:rPr>
              <a:t>void </a:t>
            </a:r>
            <a:r>
              <a:rPr lang="en-US">
                <a:solidFill>
                  <a:srgbClr val="274E13"/>
                </a:solidFill>
              </a:rPr>
              <a:t>criarMenu</a:t>
            </a:r>
            <a:r>
              <a:rPr lang="en-US">
                <a:solidFill>
                  <a:srgbClr val="FF0000"/>
                </a:solidFill>
              </a:rPr>
              <a:t>();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0000FF"/>
                </a:solidFill>
              </a:rPr>
              <a:t>void </a:t>
            </a:r>
            <a:r>
              <a:rPr lang="en-US">
                <a:solidFill>
                  <a:srgbClr val="274E13"/>
                </a:solidFill>
              </a:rPr>
              <a:t>printaSenha</a:t>
            </a:r>
            <a:r>
              <a:rPr lang="en-US">
                <a:solidFill>
                  <a:srgbClr val="FF0000"/>
                </a:solidFill>
              </a:rPr>
              <a:t>(</a:t>
            </a:r>
            <a:r>
              <a:rPr lang="en-US">
                <a:solidFill>
                  <a:srgbClr val="0000FF"/>
                </a:solidFill>
              </a:rPr>
              <a:t>Pacientes</a:t>
            </a:r>
            <a:r>
              <a:rPr lang="en-US"/>
              <a:t> p</a:t>
            </a:r>
            <a:r>
              <a:rPr lang="en-US">
                <a:solidFill>
                  <a:srgbClr val="FF0000"/>
                </a:solidFill>
              </a:rPr>
              <a:t>); </a:t>
            </a:r>
            <a:r>
              <a:rPr lang="en-US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0000FF"/>
                </a:solidFill>
              </a:rPr>
              <a:t>void </a:t>
            </a:r>
            <a:r>
              <a:rPr lang="en-US">
                <a:solidFill>
                  <a:srgbClr val="274E13"/>
                </a:solidFill>
              </a:rPr>
              <a:t>criaMenuRelatorios</a:t>
            </a:r>
            <a:r>
              <a:rPr lang="en-US">
                <a:solidFill>
                  <a:srgbClr val="FF0000"/>
                </a:solidFill>
              </a:rPr>
              <a:t>();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0000FF"/>
                </a:solidFill>
              </a:rPr>
              <a:t>void </a:t>
            </a:r>
            <a:r>
              <a:rPr lang="en-US">
                <a:solidFill>
                  <a:srgbClr val="274E13"/>
                </a:solidFill>
              </a:rPr>
              <a:t>plotaDescricao</a:t>
            </a:r>
            <a:r>
              <a:rPr lang="en-US">
                <a:solidFill>
                  <a:srgbClr val="FF0000"/>
                </a:solidFill>
              </a:rPr>
              <a:t>(</a:t>
            </a:r>
            <a:r>
              <a:rPr lang="en-US">
                <a:solidFill>
                  <a:srgbClr val="0000FF"/>
                </a:solidFill>
              </a:rPr>
              <a:t>int</a:t>
            </a:r>
            <a:r>
              <a:rPr lang="en-US"/>
              <a:t> medico, </a:t>
            </a:r>
            <a:r>
              <a:rPr lang="en-US">
                <a:solidFill>
                  <a:srgbClr val="0000FF"/>
                </a:solidFill>
              </a:rPr>
              <a:t>int </a:t>
            </a:r>
            <a:r>
              <a:rPr lang="en-US"/>
              <a:t>exame</a:t>
            </a:r>
            <a:r>
              <a:rPr lang="en-US">
                <a:solidFill>
                  <a:srgbClr val="FF0000"/>
                </a:solidFill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0000FF"/>
                </a:solidFill>
              </a:rPr>
              <a:t>void </a:t>
            </a:r>
            <a:r>
              <a:rPr lang="en-US">
                <a:solidFill>
                  <a:srgbClr val="274E13"/>
                </a:solidFill>
              </a:rPr>
              <a:t>barChart</a:t>
            </a:r>
            <a:r>
              <a:rPr lang="en-US">
                <a:solidFill>
                  <a:srgbClr val="FF0000"/>
                </a:solidFill>
              </a:rPr>
              <a:t>(</a:t>
            </a:r>
            <a:r>
              <a:rPr lang="en-US">
                <a:solidFill>
                  <a:srgbClr val="0000FF"/>
                </a:solidFill>
              </a:rPr>
              <a:t>struct</a:t>
            </a:r>
            <a:r>
              <a:rPr lang="en-US"/>
              <a:t> graph g</a:t>
            </a:r>
            <a:r>
              <a:rPr lang="en-US">
                <a:solidFill>
                  <a:srgbClr val="FF0000"/>
                </a:solidFill>
              </a:rPr>
              <a:t>);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0000FF"/>
                </a:solidFill>
              </a:rPr>
              <a:t>void </a:t>
            </a:r>
            <a:r>
              <a:rPr lang="en-US">
                <a:solidFill>
                  <a:srgbClr val="274E13"/>
                </a:solidFill>
              </a:rPr>
              <a:t>relatorioSoftware</a:t>
            </a:r>
            <a:r>
              <a:rPr lang="en-US">
                <a:solidFill>
                  <a:srgbClr val="FF0000"/>
                </a:solidFill>
              </a:rPr>
              <a:t>(</a:t>
            </a:r>
            <a:r>
              <a:rPr lang="en-US">
                <a:solidFill>
                  <a:srgbClr val="0000FF"/>
                </a:solidFill>
              </a:rPr>
              <a:t>filaPaciente</a:t>
            </a:r>
            <a:r>
              <a:rPr lang="en-US"/>
              <a:t> f,</a:t>
            </a:r>
            <a:r>
              <a:rPr lang="en-US">
                <a:solidFill>
                  <a:srgbClr val="0000FF"/>
                </a:solidFill>
              </a:rPr>
              <a:t>double</a:t>
            </a:r>
            <a:r>
              <a:rPr lang="en-US"/>
              <a:t> tempoExecucao</a:t>
            </a:r>
            <a:r>
              <a:rPr lang="en-US">
                <a:solidFill>
                  <a:srgbClr val="FF0000"/>
                </a:solidFill>
              </a:rPr>
              <a:t>); 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/>
        </p:nvSpPr>
        <p:spPr>
          <a:xfrm>
            <a:off x="2282275" y="257325"/>
            <a:ext cx="7439699" cy="14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Função initMenu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861450" y="1398450"/>
            <a:ext cx="7775399" cy="51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-US"/>
              <a:t>Recebe os parametros</a:t>
            </a:r>
            <a:r>
              <a:rPr lang="en-US"/>
              <a:t>: </a:t>
            </a:r>
            <a:r>
              <a:rPr lang="en-US">
                <a:solidFill>
                  <a:srgbClr val="FF0000"/>
                </a:solidFill>
              </a:rPr>
              <a:t>(</a:t>
            </a:r>
            <a:r>
              <a:rPr lang="en-US">
                <a:solidFill>
                  <a:srgbClr val="0000FF"/>
                </a:solidFill>
              </a:rPr>
              <a:t>filaPaciente</a:t>
            </a:r>
            <a:r>
              <a:rPr lang="en-US"/>
              <a:t> *fila,</a:t>
            </a:r>
            <a:r>
              <a:rPr lang="en-US">
                <a:solidFill>
                  <a:srgbClr val="0000FF"/>
                </a:solidFill>
              </a:rPr>
              <a:t>int</a:t>
            </a:r>
            <a:r>
              <a:rPr lang="en-US"/>
              <a:t> telaPrincipal, </a:t>
            </a:r>
            <a:r>
              <a:rPr lang="en-US">
                <a:solidFill>
                  <a:srgbClr val="0000FF"/>
                </a:solidFill>
              </a:rPr>
              <a:t>int </a:t>
            </a:r>
            <a:r>
              <a:rPr lang="en-US"/>
              <a:t>telaSenha, </a:t>
            </a:r>
            <a:r>
              <a:rPr lang="en-US">
                <a:solidFill>
                  <a:srgbClr val="0000FF"/>
                </a:solidFill>
              </a:rPr>
              <a:t>int </a:t>
            </a:r>
            <a:r>
              <a:rPr lang="en-US"/>
              <a:t>telaDescricao</a:t>
            </a:r>
            <a:r>
              <a:rPr lang="en-US">
                <a:solidFill>
                  <a:srgbClr val="FF0000"/>
                </a:solidFill>
              </a:rPr>
              <a:t>)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-US" u="sng"/>
              <a:t>Executada no Main.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74E13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74E13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b="1" lang="en-US"/>
              <a:t>Executa as seguintes funções: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74E13"/>
              </a:solidFill>
            </a:endParaRP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-US">
                <a:solidFill>
                  <a:srgbClr val="274E13"/>
                </a:solidFill>
              </a:rPr>
              <a:t>criarMenu</a:t>
            </a:r>
            <a:r>
              <a:rPr lang="en-US">
                <a:solidFill>
                  <a:srgbClr val="FF0000"/>
                </a:solidFill>
              </a:rPr>
              <a:t>();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-US">
                <a:solidFill>
                  <a:srgbClr val="274E13"/>
                </a:solidFill>
              </a:rPr>
              <a:t>plotaDescricao</a:t>
            </a:r>
            <a:r>
              <a:rPr lang="en-US">
                <a:solidFill>
                  <a:srgbClr val="FF0000"/>
                </a:solidFill>
              </a:rPr>
              <a:t>();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-US"/>
              <a:t>iniciarSimulacao</a:t>
            </a:r>
            <a:r>
              <a:rPr lang="en-US">
                <a:solidFill>
                  <a:srgbClr val="FF0000"/>
                </a:solidFill>
              </a:rPr>
              <a:t>(); </a:t>
            </a:r>
            <a:r>
              <a:rPr lang="en-US" sz="2600">
                <a:solidFill>
                  <a:srgbClr val="FF0000"/>
                </a:solidFill>
              </a:rPr>
              <a:t>* 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/>
        </p:nvSpPr>
        <p:spPr>
          <a:xfrm>
            <a:off x="1704300" y="201400"/>
            <a:ext cx="7439699" cy="14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Função iniciarSimulacao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Shape 111"/>
          <p:cNvSpPr txBox="1"/>
          <p:nvPr/>
        </p:nvSpPr>
        <p:spPr>
          <a:xfrm>
            <a:off x="123075" y="1308950"/>
            <a:ext cx="9020999" cy="462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-US"/>
              <a:t>Recebe os parametros:</a:t>
            </a:r>
          </a:p>
          <a:p>
            <a:pPr rtl="0">
              <a:spcBef>
                <a:spcPts val="0"/>
              </a:spcBef>
              <a:buNone/>
            </a:pPr>
            <a:r>
              <a:rPr lang="en-US">
                <a:solidFill>
                  <a:srgbClr val="FF0000"/>
                </a:solidFill>
              </a:rPr>
              <a:t>(</a:t>
            </a:r>
            <a:r>
              <a:rPr lang="en-US">
                <a:solidFill>
                  <a:srgbClr val="0000FF"/>
                </a:solidFill>
              </a:rPr>
              <a:t>filaPaciente</a:t>
            </a:r>
            <a:r>
              <a:rPr lang="en-US"/>
              <a:t> *fila,</a:t>
            </a:r>
            <a:r>
              <a:rPr lang="en-US">
                <a:solidFill>
                  <a:srgbClr val="0000FF"/>
                </a:solidFill>
              </a:rPr>
              <a:t>int</a:t>
            </a:r>
            <a:r>
              <a:rPr lang="en-US"/>
              <a:t> menuF,</a:t>
            </a:r>
            <a:r>
              <a:rPr lang="en-US">
                <a:solidFill>
                  <a:srgbClr val="0000FF"/>
                </a:solidFill>
              </a:rPr>
              <a:t>int</a:t>
            </a:r>
            <a:r>
              <a:rPr lang="en-US"/>
              <a:t> menuM,</a:t>
            </a:r>
            <a:r>
              <a:rPr lang="en-US">
                <a:solidFill>
                  <a:srgbClr val="0000FF"/>
                </a:solidFill>
              </a:rPr>
              <a:t>int</a:t>
            </a:r>
            <a:r>
              <a:rPr lang="en-US"/>
              <a:t> exame,</a:t>
            </a:r>
            <a:r>
              <a:rPr lang="en-US">
                <a:solidFill>
                  <a:srgbClr val="0000FF"/>
                </a:solidFill>
              </a:rPr>
              <a:t>int</a:t>
            </a:r>
            <a:r>
              <a:rPr lang="en-US"/>
              <a:t> aleatorio,</a:t>
            </a:r>
            <a:r>
              <a:rPr lang="en-US">
                <a:solidFill>
                  <a:srgbClr val="0000FF"/>
                </a:solidFill>
              </a:rPr>
              <a:t>int</a:t>
            </a:r>
            <a:r>
              <a:rPr lang="en-US"/>
              <a:t> telaDescricao,</a:t>
            </a:r>
            <a:r>
              <a:rPr lang="en-US">
                <a:solidFill>
                  <a:srgbClr val="0000FF"/>
                </a:solidFill>
              </a:rPr>
              <a:t>int</a:t>
            </a:r>
            <a:r>
              <a:rPr lang="en-US"/>
              <a:t> telaPrincipal</a:t>
            </a:r>
            <a:r>
              <a:rPr lang="en-US">
                <a:solidFill>
                  <a:srgbClr val="FF0000"/>
                </a:solidFill>
              </a:rPr>
              <a:t>)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-US" u="sng"/>
              <a:t>Executada em initMenu();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b="1" lang="en-US"/>
              <a:t>Executa as seguintes funções: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-US"/>
              <a:t>getTimeSystem</a:t>
            </a:r>
            <a:r>
              <a:rPr lang="en-US">
                <a:solidFill>
                  <a:srgbClr val="FF0000"/>
                </a:solidFill>
              </a:rPr>
              <a:t>();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-US">
                <a:solidFill>
                  <a:srgbClr val="274E13"/>
                </a:solidFill>
              </a:rPr>
              <a:t>plotaDescricao</a:t>
            </a:r>
            <a:r>
              <a:rPr lang="en-US">
                <a:solidFill>
                  <a:srgbClr val="FF0000"/>
                </a:solidFill>
              </a:rPr>
              <a:t>();</a:t>
            </a:r>
            <a:r>
              <a:rPr lang="en-US"/>
              <a:t> // Quando Aleatorio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-US"/>
              <a:t>paciente.senhaPaciente.numSenha=contaFila</a:t>
            </a:r>
            <a:r>
              <a:rPr lang="en-US">
                <a:solidFill>
                  <a:srgbClr val="FF0000"/>
                </a:solidFill>
              </a:rPr>
              <a:t>();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-US">
                <a:solidFill>
                  <a:srgbClr val="274E13"/>
                </a:solidFill>
              </a:rPr>
              <a:t>printaSenha</a:t>
            </a:r>
            <a:r>
              <a:rPr lang="en-US">
                <a:solidFill>
                  <a:srgbClr val="FF0000"/>
                </a:solidFill>
              </a:rPr>
              <a:t>(</a:t>
            </a:r>
            <a:r>
              <a:rPr lang="en-US"/>
              <a:t>paciente</a:t>
            </a:r>
            <a:r>
              <a:rPr lang="en-US">
                <a:solidFill>
                  <a:srgbClr val="FF0000"/>
                </a:solidFill>
              </a:rPr>
              <a:t>);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7500" lvl="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-US"/>
              <a:t>push</a:t>
            </a:r>
            <a:r>
              <a:rPr lang="en-US">
                <a:solidFill>
                  <a:srgbClr val="FF0000"/>
                </a:solidFill>
              </a:rPr>
              <a:t>(</a:t>
            </a:r>
            <a:r>
              <a:rPr lang="en-US"/>
              <a:t>fila,paciente</a:t>
            </a:r>
            <a:r>
              <a:rPr lang="en-US">
                <a:solidFill>
                  <a:srgbClr val="FF0000"/>
                </a:solidFill>
              </a:rPr>
              <a:t>)</a:t>
            </a:r>
            <a:r>
              <a:rPr lang="en-US"/>
              <a:t>;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/>
        </p:nvSpPr>
        <p:spPr>
          <a:xfrm>
            <a:off x="1704300" y="201400"/>
            <a:ext cx="7439699" cy="14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Função gerarRelatorios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440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40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Shape 117"/>
          <p:cNvSpPr txBox="1"/>
          <p:nvPr/>
        </p:nvSpPr>
        <p:spPr>
          <a:xfrm>
            <a:off x="425125" y="1409650"/>
            <a:ext cx="8457899" cy="50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-US"/>
              <a:t>Recebe os Parametros:   </a:t>
            </a:r>
            <a:r>
              <a:rPr lang="en-US">
                <a:solidFill>
                  <a:srgbClr val="FF0000"/>
                </a:solidFill>
              </a:rPr>
              <a:t>(</a:t>
            </a:r>
            <a:r>
              <a:rPr lang="en-US">
                <a:solidFill>
                  <a:srgbClr val="0000FF"/>
                </a:solidFill>
              </a:rPr>
              <a:t>filaPaciente</a:t>
            </a:r>
            <a:r>
              <a:rPr lang="en-US"/>
              <a:t> fila,</a:t>
            </a:r>
            <a:r>
              <a:rPr lang="en-US">
                <a:solidFill>
                  <a:srgbClr val="0000FF"/>
                </a:solidFill>
              </a:rPr>
              <a:t>double</a:t>
            </a:r>
            <a:r>
              <a:rPr lang="en-US"/>
              <a:t> tempoExecucao</a:t>
            </a:r>
            <a:r>
              <a:rPr lang="en-US">
                <a:solidFill>
                  <a:srgbClr val="FF0000"/>
                </a:solidFill>
              </a:rPr>
              <a:t>);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-US" u="sng"/>
              <a:t>Executada em Main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u="sng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u="sng"/>
          </a:p>
          <a:p>
            <a:pPr rtl="0">
              <a:spcBef>
                <a:spcPts val="0"/>
              </a:spcBef>
              <a:buNone/>
            </a:pPr>
            <a:r>
              <a:rPr b="1" lang="en-US"/>
              <a:t>Executa as seguintes funções: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74E13"/>
              </a:solidFill>
            </a:endParaRP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-US">
                <a:solidFill>
                  <a:srgbClr val="274E13"/>
                </a:solidFill>
              </a:rPr>
              <a:t>criaMenuRelatorios</a:t>
            </a:r>
            <a:r>
              <a:rPr lang="en-US">
                <a:solidFill>
                  <a:srgbClr val="FF0000"/>
                </a:solidFill>
              </a:rPr>
              <a:t>();</a:t>
            </a:r>
            <a:r>
              <a:rPr lang="en-US"/>
              <a:t> 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-US"/>
              <a:t>contaFila</a:t>
            </a:r>
            <a:r>
              <a:rPr lang="en-US">
                <a:solidFill>
                  <a:srgbClr val="FF0000"/>
                </a:solidFill>
              </a:rPr>
              <a:t>();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-US"/>
              <a:t>contarTempoFila</a:t>
            </a:r>
            <a:r>
              <a:rPr lang="en-US">
                <a:solidFill>
                  <a:srgbClr val="FF0000"/>
                </a:solidFill>
              </a:rPr>
              <a:t>();</a:t>
            </a:r>
            <a:r>
              <a:rPr lang="en-US"/>
              <a:t>  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-US"/>
              <a:t>contaMedico</a:t>
            </a:r>
            <a:r>
              <a:rPr lang="en-US">
                <a:solidFill>
                  <a:srgbClr val="FF0000"/>
                </a:solidFill>
              </a:rPr>
              <a:t>()</a:t>
            </a:r>
            <a:r>
              <a:rPr lang="en-US"/>
              <a:t>;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-US"/>
              <a:t>contarTempoMedico</a:t>
            </a:r>
            <a:r>
              <a:rPr lang="en-US">
                <a:solidFill>
                  <a:srgbClr val="FF0000"/>
                </a:solidFill>
              </a:rPr>
              <a:t>();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-US"/>
              <a:t>contaExame</a:t>
            </a:r>
            <a:r>
              <a:rPr lang="en-US">
                <a:solidFill>
                  <a:srgbClr val="FF0000"/>
                </a:solidFill>
              </a:rPr>
              <a:t>();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-US">
                <a:solidFill>
                  <a:srgbClr val="274E13"/>
                </a:solidFill>
              </a:rPr>
              <a:t>relatorioSoftware</a:t>
            </a:r>
            <a:r>
              <a:rPr lang="en-US">
                <a:solidFill>
                  <a:srgbClr val="FF0000"/>
                </a:solidFill>
              </a:rPr>
              <a:t>();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-US">
                <a:solidFill>
                  <a:srgbClr val="274E13"/>
                </a:solidFill>
              </a:rPr>
              <a:t>barChart</a:t>
            </a:r>
            <a:r>
              <a:rPr lang="en-US">
                <a:solidFill>
                  <a:srgbClr val="FF0000"/>
                </a:solidFill>
              </a:rPr>
              <a:t>();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/>
        </p:nvSpPr>
        <p:spPr>
          <a:xfrm>
            <a:off x="1599825" y="346825"/>
            <a:ext cx="6075000" cy="16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5500" u="sng">
                <a:solidFill>
                  <a:schemeClr val="dk1"/>
                </a:solidFill>
              </a:rPr>
              <a:t>Agradecimentos: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5500">
              <a:solidFill>
                <a:schemeClr val="dk1"/>
              </a:solidFill>
            </a:endParaRPr>
          </a:p>
        </p:txBody>
      </p:sp>
      <p:sp>
        <p:nvSpPr>
          <p:cNvPr id="123" name="Shape 123"/>
          <p:cNvSpPr txBox="1"/>
          <p:nvPr/>
        </p:nvSpPr>
        <p:spPr>
          <a:xfrm>
            <a:off x="469875" y="1812375"/>
            <a:ext cx="8513699" cy="48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 sz="2600"/>
              <a:t>Prof. Luiz Alberto - barChart();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600"/>
          </a:p>
          <a:p>
            <a:pPr rtl="0">
              <a:spcBef>
                <a:spcPts val="0"/>
              </a:spcBef>
              <a:buNone/>
            </a:pPr>
            <a:r>
              <a:rPr lang="en-US" sz="2600"/>
              <a:t>Paulo Muniz de Àvila - getTimeSystem();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600"/>
          </a:p>
          <a:p>
            <a:pPr rtl="0">
              <a:spcBef>
                <a:spcPts val="0"/>
              </a:spcBef>
              <a:buNone/>
            </a:pPr>
            <a:r>
              <a:rPr lang="en-US" sz="2600"/>
              <a:t>Colegas de sala;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600"/>
          </a:p>
          <a:p>
            <a:pPr>
              <a:spcBef>
                <a:spcPts val="0"/>
              </a:spcBef>
              <a:buNone/>
            </a:pPr>
            <a:r>
              <a:rPr lang="en-US" sz="2600"/>
              <a:t>Professor João Benedito, drawRadioButton();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/>
        </p:nvSpPr>
        <p:spPr>
          <a:xfrm>
            <a:off x="126900" y="335650"/>
            <a:ext cx="9017100" cy="6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5000"/>
              <a:t>Projeto de Estrutura de Dados</a:t>
            </a:r>
          </a:p>
          <a:p>
            <a:pPr rtl="0">
              <a:spcBef>
                <a:spcPts val="0"/>
              </a:spcBef>
              <a:buNone/>
            </a:pPr>
            <a:r>
              <a:rPr b="1" lang="en-US" sz="3000" u="sng"/>
              <a:t>Professor: Dr. João Benedito dos Santos Junior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b="1" sz="3000" u="sng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b="1" sz="3000" u="sng"/>
          </a:p>
          <a:p>
            <a:pPr rtl="0" algn="ctr">
              <a:spcBef>
                <a:spcPts val="0"/>
              </a:spcBef>
              <a:buNone/>
            </a:pPr>
            <a:r>
              <a:rPr lang="en-US" sz="3000"/>
              <a:t>Alunos:</a:t>
            </a:r>
          </a:p>
          <a:p>
            <a:pPr rtl="0" algn="ctr">
              <a:spcBef>
                <a:spcPts val="0"/>
              </a:spcBef>
              <a:buNone/>
            </a:pPr>
            <a:r>
              <a:rPr lang="en-US" sz="3000"/>
              <a:t>Leonardo Daniel Dias</a:t>
            </a:r>
          </a:p>
          <a:p>
            <a:pPr rtl="0" algn="ctr">
              <a:spcBef>
                <a:spcPts val="0"/>
              </a:spcBef>
              <a:buNone/>
            </a:pPr>
            <a:r>
              <a:rPr lang="en-US" sz="3000"/>
              <a:t>Marcelo Rezende de Assis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50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5500" u="sng">
                <a:solidFill>
                  <a:schemeClr val="dk1"/>
                </a:solidFill>
              </a:rPr>
              <a:t> Obrigado por sua Atenção.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550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5000"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