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88" r:id="rId7"/>
    <p:sldId id="289" r:id="rId8"/>
    <p:sldId id="290" r:id="rId9"/>
    <p:sldId id="287" r:id="rId10"/>
    <p:sldId id="286" r:id="rId11"/>
  </p:sldIdLst>
  <p:sldSz cx="9144000" cy="6858000" type="screen4x3"/>
  <p:notesSz cx="9144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108" d="100"/>
          <a:sy n="108" d="100"/>
        </p:scale>
        <p:origin x="16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4162-971D-4B33-A973-B891CCE66E20}" type="datetimeFigureOut">
              <a:rPr lang="es-AR" smtClean="0"/>
              <a:t>05/06/2024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82BEB-75F3-4DFB-AF77-2468C1AA17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01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-5"/>
              <a:t>Tecnicatura Universitaria en Desarrollo Web - Programación Estática y laboratorio web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AFEA-8B49-4AD2-BB95-D3CF7B70DD46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-5"/>
              <a:t>Tecnicatura Universitaria en Desarrollo Web - Programación Estática y laboratorio web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7A82-E732-420F-943A-691DF07D6C27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-5"/>
              <a:t>Tecnicatura Universitaria en Desarrollo Web - Programación Estática y laboratorio web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A778-B8B9-4B81-AED8-2B733465A8E4}" type="datetime1">
              <a:rPr lang="en-US" smtClean="0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-5"/>
              <a:t>Tecnicatura Universitaria en Desarrollo Web - Programación Estática y laboratorio web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8091-CD64-4136-9090-AEE176E67629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-5"/>
              <a:t>Tecnicatura Universitaria en Desarrollo Web - Programación Estática y laboratorio web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F6FE-63BC-41F1-AFE7-F1B81384A1BA}" type="datetime1">
              <a:rPr lang="en-US" smtClean="0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77950"/>
            <a:ext cx="1447800" cy="101600"/>
          </a:xfrm>
          <a:custGeom>
            <a:avLst/>
            <a:gdLst/>
            <a:ahLst/>
            <a:cxnLst/>
            <a:rect l="l" t="t" r="r" b="b"/>
            <a:pathLst>
              <a:path w="1447800" h="101600">
                <a:moveTo>
                  <a:pt x="0" y="101600"/>
                </a:moveTo>
                <a:lnTo>
                  <a:pt x="1447800" y="101600"/>
                </a:lnTo>
                <a:lnTo>
                  <a:pt x="14478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7800" y="1377950"/>
            <a:ext cx="7239000" cy="101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8200" y="56197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63001" y="269875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3150"/>
                </a:lnTo>
                <a:lnTo>
                  <a:pt x="0" y="1073150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8958" y="1703323"/>
            <a:ext cx="53587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447" y="1934083"/>
            <a:ext cx="7817104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5314" y="6291877"/>
            <a:ext cx="228981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MX" spc="-5"/>
              <a:t>Tecnicatura Universitaria en Desarrollo Web - Programación Estática y laboratorio web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7544C-0486-4318-813E-2E53C9DD28E2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blog/javascript-localstorage/" TargetMode="External"/><Relationship Id="rId2" Type="http://schemas.openxmlformats.org/officeDocument/2006/relationships/hyperlink" Target="https://es.javascript.info/localstor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8050"/>
            <a:ext cx="8686800" cy="2527300"/>
            <a:chOff x="0" y="908050"/>
            <a:chExt cx="8686800" cy="2527300"/>
          </a:xfrm>
        </p:grpSpPr>
        <p:sp>
          <p:nvSpPr>
            <p:cNvPr id="3" name="object 3"/>
            <p:cNvSpPr/>
            <p:nvPr/>
          </p:nvSpPr>
          <p:spPr>
            <a:xfrm>
              <a:off x="228600" y="914400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0" y="1257300"/>
                  </a:moveTo>
                  <a:lnTo>
                    <a:pt x="907" y="1209069"/>
                  </a:lnTo>
                  <a:lnTo>
                    <a:pt x="3609" y="1161299"/>
                  </a:lnTo>
                  <a:lnTo>
                    <a:pt x="8073" y="1114020"/>
                  </a:lnTo>
                  <a:lnTo>
                    <a:pt x="14265" y="1067266"/>
                  </a:lnTo>
                  <a:lnTo>
                    <a:pt x="22154" y="1021069"/>
                  </a:lnTo>
                  <a:lnTo>
                    <a:pt x="31707" y="975462"/>
                  </a:lnTo>
                  <a:lnTo>
                    <a:pt x="42891" y="930477"/>
                  </a:lnTo>
                  <a:lnTo>
                    <a:pt x="55674" y="886147"/>
                  </a:lnTo>
                  <a:lnTo>
                    <a:pt x="70023" y="842504"/>
                  </a:lnTo>
                  <a:lnTo>
                    <a:pt x="85906" y="799581"/>
                  </a:lnTo>
                  <a:lnTo>
                    <a:pt x="103290" y="757411"/>
                  </a:lnTo>
                  <a:lnTo>
                    <a:pt x="122142" y="716025"/>
                  </a:lnTo>
                  <a:lnTo>
                    <a:pt x="142430" y="675457"/>
                  </a:lnTo>
                  <a:lnTo>
                    <a:pt x="164122" y="635739"/>
                  </a:lnTo>
                  <a:lnTo>
                    <a:pt x="187184" y="596904"/>
                  </a:lnTo>
                  <a:lnTo>
                    <a:pt x="211585" y="558984"/>
                  </a:lnTo>
                  <a:lnTo>
                    <a:pt x="237291" y="522011"/>
                  </a:lnTo>
                  <a:lnTo>
                    <a:pt x="264271" y="486019"/>
                  </a:lnTo>
                  <a:lnTo>
                    <a:pt x="292491" y="451040"/>
                  </a:lnTo>
                  <a:lnTo>
                    <a:pt x="321919" y="417106"/>
                  </a:lnTo>
                  <a:lnTo>
                    <a:pt x="352523" y="384250"/>
                  </a:lnTo>
                  <a:lnTo>
                    <a:pt x="384269" y="352504"/>
                  </a:lnTo>
                  <a:lnTo>
                    <a:pt x="417126" y="321901"/>
                  </a:lnTo>
                  <a:lnTo>
                    <a:pt x="451061" y="292474"/>
                  </a:lnTo>
                  <a:lnTo>
                    <a:pt x="486041" y="264255"/>
                  </a:lnTo>
                  <a:lnTo>
                    <a:pt x="522033" y="237277"/>
                  </a:lnTo>
                  <a:lnTo>
                    <a:pt x="559006" y="211571"/>
                  </a:lnTo>
                  <a:lnTo>
                    <a:pt x="596927" y="187172"/>
                  </a:lnTo>
                  <a:lnTo>
                    <a:pt x="635762" y="164111"/>
                  </a:lnTo>
                  <a:lnTo>
                    <a:pt x="675480" y="142420"/>
                  </a:lnTo>
                  <a:lnTo>
                    <a:pt x="716047" y="122133"/>
                  </a:lnTo>
                  <a:lnTo>
                    <a:pt x="757432" y="103282"/>
                  </a:lnTo>
                  <a:lnTo>
                    <a:pt x="799602" y="85900"/>
                  </a:lnTo>
                  <a:lnTo>
                    <a:pt x="842524" y="70018"/>
                  </a:lnTo>
                  <a:lnTo>
                    <a:pt x="886166" y="55670"/>
                  </a:lnTo>
                  <a:lnTo>
                    <a:pt x="930495" y="42888"/>
                  </a:lnTo>
                  <a:lnTo>
                    <a:pt x="975478" y="31705"/>
                  </a:lnTo>
                  <a:lnTo>
                    <a:pt x="1021083" y="22153"/>
                  </a:lnTo>
                  <a:lnTo>
                    <a:pt x="1067278" y="14264"/>
                  </a:lnTo>
                  <a:lnTo>
                    <a:pt x="1114029" y="8072"/>
                  </a:lnTo>
                  <a:lnTo>
                    <a:pt x="1161305" y="3609"/>
                  </a:lnTo>
                  <a:lnTo>
                    <a:pt x="1209073" y="907"/>
                  </a:lnTo>
                  <a:lnTo>
                    <a:pt x="1257300" y="0"/>
                  </a:lnTo>
                  <a:lnTo>
                    <a:pt x="1305530" y="907"/>
                  </a:lnTo>
                  <a:lnTo>
                    <a:pt x="1353300" y="3609"/>
                  </a:lnTo>
                  <a:lnTo>
                    <a:pt x="1400579" y="8072"/>
                  </a:lnTo>
                  <a:lnTo>
                    <a:pt x="1447333" y="14264"/>
                  </a:lnTo>
                  <a:lnTo>
                    <a:pt x="1493530" y="22153"/>
                  </a:lnTo>
                  <a:lnTo>
                    <a:pt x="1539137" y="31705"/>
                  </a:lnTo>
                  <a:lnTo>
                    <a:pt x="1584122" y="42888"/>
                  </a:lnTo>
                  <a:lnTo>
                    <a:pt x="1628452" y="55670"/>
                  </a:lnTo>
                  <a:lnTo>
                    <a:pt x="1672095" y="70018"/>
                  </a:lnTo>
                  <a:lnTo>
                    <a:pt x="1715018" y="85900"/>
                  </a:lnTo>
                  <a:lnTo>
                    <a:pt x="1757188" y="103282"/>
                  </a:lnTo>
                  <a:lnTo>
                    <a:pt x="1798574" y="122133"/>
                  </a:lnTo>
                  <a:lnTo>
                    <a:pt x="1839142" y="142420"/>
                  </a:lnTo>
                  <a:lnTo>
                    <a:pt x="1878860" y="164111"/>
                  </a:lnTo>
                  <a:lnTo>
                    <a:pt x="1917695" y="187172"/>
                  </a:lnTo>
                  <a:lnTo>
                    <a:pt x="1955615" y="211571"/>
                  </a:lnTo>
                  <a:lnTo>
                    <a:pt x="1992588" y="237277"/>
                  </a:lnTo>
                  <a:lnTo>
                    <a:pt x="2028580" y="264255"/>
                  </a:lnTo>
                  <a:lnTo>
                    <a:pt x="2063559" y="292474"/>
                  </a:lnTo>
                  <a:lnTo>
                    <a:pt x="2097493" y="321901"/>
                  </a:lnTo>
                  <a:lnTo>
                    <a:pt x="2130349" y="352504"/>
                  </a:lnTo>
                  <a:lnTo>
                    <a:pt x="2162095" y="384250"/>
                  </a:lnTo>
                  <a:lnTo>
                    <a:pt x="2192698" y="417106"/>
                  </a:lnTo>
                  <a:lnTo>
                    <a:pt x="2222125" y="451040"/>
                  </a:lnTo>
                  <a:lnTo>
                    <a:pt x="2250344" y="486019"/>
                  </a:lnTo>
                  <a:lnTo>
                    <a:pt x="2277322" y="522011"/>
                  </a:lnTo>
                  <a:lnTo>
                    <a:pt x="2303028" y="558984"/>
                  </a:lnTo>
                  <a:lnTo>
                    <a:pt x="2327427" y="596904"/>
                  </a:lnTo>
                  <a:lnTo>
                    <a:pt x="2350488" y="635739"/>
                  </a:lnTo>
                  <a:lnTo>
                    <a:pt x="2372179" y="675457"/>
                  </a:lnTo>
                  <a:lnTo>
                    <a:pt x="2392466" y="716025"/>
                  </a:lnTo>
                  <a:lnTo>
                    <a:pt x="2411317" y="757411"/>
                  </a:lnTo>
                  <a:lnTo>
                    <a:pt x="2428699" y="799581"/>
                  </a:lnTo>
                  <a:lnTo>
                    <a:pt x="2444581" y="842504"/>
                  </a:lnTo>
                  <a:lnTo>
                    <a:pt x="2458929" y="886147"/>
                  </a:lnTo>
                  <a:lnTo>
                    <a:pt x="2471711" y="930477"/>
                  </a:lnTo>
                  <a:lnTo>
                    <a:pt x="2482894" y="975462"/>
                  </a:lnTo>
                  <a:lnTo>
                    <a:pt x="2492446" y="1021069"/>
                  </a:lnTo>
                  <a:lnTo>
                    <a:pt x="2500335" y="1067266"/>
                  </a:lnTo>
                  <a:lnTo>
                    <a:pt x="2506527" y="1114020"/>
                  </a:lnTo>
                  <a:lnTo>
                    <a:pt x="2510990" y="1161299"/>
                  </a:lnTo>
                  <a:lnTo>
                    <a:pt x="2513692" y="1209069"/>
                  </a:lnTo>
                  <a:lnTo>
                    <a:pt x="2514600" y="1257300"/>
                  </a:lnTo>
                  <a:lnTo>
                    <a:pt x="2513692" y="1305530"/>
                  </a:lnTo>
                  <a:lnTo>
                    <a:pt x="2510990" y="1353300"/>
                  </a:lnTo>
                  <a:lnTo>
                    <a:pt x="2506527" y="1400579"/>
                  </a:lnTo>
                  <a:lnTo>
                    <a:pt x="2500335" y="1447333"/>
                  </a:lnTo>
                  <a:lnTo>
                    <a:pt x="2492446" y="1493530"/>
                  </a:lnTo>
                  <a:lnTo>
                    <a:pt x="2482894" y="1539137"/>
                  </a:lnTo>
                  <a:lnTo>
                    <a:pt x="2471711" y="1584122"/>
                  </a:lnTo>
                  <a:lnTo>
                    <a:pt x="2458929" y="1628452"/>
                  </a:lnTo>
                  <a:lnTo>
                    <a:pt x="2444581" y="1672095"/>
                  </a:lnTo>
                  <a:lnTo>
                    <a:pt x="2428699" y="1715018"/>
                  </a:lnTo>
                  <a:lnTo>
                    <a:pt x="2411317" y="1757188"/>
                  </a:lnTo>
                  <a:lnTo>
                    <a:pt x="2392466" y="1798574"/>
                  </a:lnTo>
                  <a:lnTo>
                    <a:pt x="2372179" y="1839142"/>
                  </a:lnTo>
                  <a:lnTo>
                    <a:pt x="2350488" y="1878860"/>
                  </a:lnTo>
                  <a:lnTo>
                    <a:pt x="2327427" y="1917695"/>
                  </a:lnTo>
                  <a:lnTo>
                    <a:pt x="2303028" y="1955615"/>
                  </a:lnTo>
                  <a:lnTo>
                    <a:pt x="2277322" y="1992588"/>
                  </a:lnTo>
                  <a:lnTo>
                    <a:pt x="2250344" y="2028580"/>
                  </a:lnTo>
                  <a:lnTo>
                    <a:pt x="2222125" y="2063559"/>
                  </a:lnTo>
                  <a:lnTo>
                    <a:pt x="2192698" y="2097493"/>
                  </a:lnTo>
                  <a:lnTo>
                    <a:pt x="2162095" y="2130349"/>
                  </a:lnTo>
                  <a:lnTo>
                    <a:pt x="2130349" y="2162095"/>
                  </a:lnTo>
                  <a:lnTo>
                    <a:pt x="2097493" y="2192698"/>
                  </a:lnTo>
                  <a:lnTo>
                    <a:pt x="2063559" y="2222125"/>
                  </a:lnTo>
                  <a:lnTo>
                    <a:pt x="2028580" y="2250344"/>
                  </a:lnTo>
                  <a:lnTo>
                    <a:pt x="1992588" y="2277322"/>
                  </a:lnTo>
                  <a:lnTo>
                    <a:pt x="1955615" y="2303028"/>
                  </a:lnTo>
                  <a:lnTo>
                    <a:pt x="1917695" y="2327427"/>
                  </a:lnTo>
                  <a:lnTo>
                    <a:pt x="1878860" y="2350488"/>
                  </a:lnTo>
                  <a:lnTo>
                    <a:pt x="1839142" y="2372179"/>
                  </a:lnTo>
                  <a:lnTo>
                    <a:pt x="1798574" y="2392466"/>
                  </a:lnTo>
                  <a:lnTo>
                    <a:pt x="1757188" y="2411317"/>
                  </a:lnTo>
                  <a:lnTo>
                    <a:pt x="1715018" y="2428699"/>
                  </a:lnTo>
                  <a:lnTo>
                    <a:pt x="1672095" y="2444581"/>
                  </a:lnTo>
                  <a:lnTo>
                    <a:pt x="1628452" y="2458929"/>
                  </a:lnTo>
                  <a:lnTo>
                    <a:pt x="1584122" y="2471711"/>
                  </a:lnTo>
                  <a:lnTo>
                    <a:pt x="1539137" y="2482894"/>
                  </a:lnTo>
                  <a:lnTo>
                    <a:pt x="1493530" y="2492446"/>
                  </a:lnTo>
                  <a:lnTo>
                    <a:pt x="1447333" y="2500335"/>
                  </a:lnTo>
                  <a:lnTo>
                    <a:pt x="1400579" y="2506527"/>
                  </a:lnTo>
                  <a:lnTo>
                    <a:pt x="1353300" y="2510990"/>
                  </a:lnTo>
                  <a:lnTo>
                    <a:pt x="1305530" y="2513692"/>
                  </a:lnTo>
                  <a:lnTo>
                    <a:pt x="1257300" y="2514600"/>
                  </a:lnTo>
                  <a:lnTo>
                    <a:pt x="1209073" y="2513692"/>
                  </a:lnTo>
                  <a:lnTo>
                    <a:pt x="1161305" y="2510990"/>
                  </a:lnTo>
                  <a:lnTo>
                    <a:pt x="1114029" y="2506527"/>
                  </a:lnTo>
                  <a:lnTo>
                    <a:pt x="1067278" y="2500335"/>
                  </a:lnTo>
                  <a:lnTo>
                    <a:pt x="1021083" y="2492446"/>
                  </a:lnTo>
                  <a:lnTo>
                    <a:pt x="975478" y="2482894"/>
                  </a:lnTo>
                  <a:lnTo>
                    <a:pt x="930495" y="2471711"/>
                  </a:lnTo>
                  <a:lnTo>
                    <a:pt x="886166" y="2458929"/>
                  </a:lnTo>
                  <a:lnTo>
                    <a:pt x="842524" y="2444581"/>
                  </a:lnTo>
                  <a:lnTo>
                    <a:pt x="799602" y="2428699"/>
                  </a:lnTo>
                  <a:lnTo>
                    <a:pt x="757432" y="2411317"/>
                  </a:lnTo>
                  <a:lnTo>
                    <a:pt x="716047" y="2392466"/>
                  </a:lnTo>
                  <a:lnTo>
                    <a:pt x="675480" y="2372179"/>
                  </a:lnTo>
                  <a:lnTo>
                    <a:pt x="635762" y="2350488"/>
                  </a:lnTo>
                  <a:lnTo>
                    <a:pt x="596927" y="2327427"/>
                  </a:lnTo>
                  <a:lnTo>
                    <a:pt x="559006" y="2303028"/>
                  </a:lnTo>
                  <a:lnTo>
                    <a:pt x="522033" y="2277322"/>
                  </a:lnTo>
                  <a:lnTo>
                    <a:pt x="486041" y="2250344"/>
                  </a:lnTo>
                  <a:lnTo>
                    <a:pt x="451061" y="2222125"/>
                  </a:lnTo>
                  <a:lnTo>
                    <a:pt x="417126" y="2192698"/>
                  </a:lnTo>
                  <a:lnTo>
                    <a:pt x="384269" y="2162095"/>
                  </a:lnTo>
                  <a:lnTo>
                    <a:pt x="352523" y="2130349"/>
                  </a:lnTo>
                  <a:lnTo>
                    <a:pt x="321919" y="2097493"/>
                  </a:lnTo>
                  <a:lnTo>
                    <a:pt x="292491" y="2063559"/>
                  </a:lnTo>
                  <a:lnTo>
                    <a:pt x="264271" y="2028580"/>
                  </a:lnTo>
                  <a:lnTo>
                    <a:pt x="237291" y="1992588"/>
                  </a:lnTo>
                  <a:lnTo>
                    <a:pt x="211585" y="1955615"/>
                  </a:lnTo>
                  <a:lnTo>
                    <a:pt x="187184" y="1917695"/>
                  </a:lnTo>
                  <a:lnTo>
                    <a:pt x="164122" y="1878860"/>
                  </a:lnTo>
                  <a:lnTo>
                    <a:pt x="142430" y="1839142"/>
                  </a:lnTo>
                  <a:lnTo>
                    <a:pt x="122142" y="1798574"/>
                  </a:lnTo>
                  <a:lnTo>
                    <a:pt x="103290" y="1757188"/>
                  </a:lnTo>
                  <a:lnTo>
                    <a:pt x="85906" y="1715018"/>
                  </a:lnTo>
                  <a:lnTo>
                    <a:pt x="70023" y="1672095"/>
                  </a:lnTo>
                  <a:lnTo>
                    <a:pt x="55674" y="1628452"/>
                  </a:lnTo>
                  <a:lnTo>
                    <a:pt x="42891" y="1584122"/>
                  </a:lnTo>
                  <a:lnTo>
                    <a:pt x="31707" y="1539137"/>
                  </a:lnTo>
                  <a:lnTo>
                    <a:pt x="22154" y="1493530"/>
                  </a:lnTo>
                  <a:lnTo>
                    <a:pt x="14265" y="1447333"/>
                  </a:lnTo>
                  <a:lnTo>
                    <a:pt x="8073" y="1400579"/>
                  </a:lnTo>
                  <a:lnTo>
                    <a:pt x="3609" y="1353300"/>
                  </a:lnTo>
                  <a:lnTo>
                    <a:pt x="907" y="1305530"/>
                  </a:lnTo>
                  <a:lnTo>
                    <a:pt x="0" y="1257300"/>
                  </a:lnTo>
                  <a:close/>
                </a:path>
              </a:pathLst>
            </a:custGeom>
            <a:ln w="12700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76400"/>
              <a:ext cx="3962400" cy="1143000"/>
            </a:xfrm>
            <a:custGeom>
              <a:avLst/>
              <a:gdLst/>
              <a:ahLst/>
              <a:cxnLst/>
              <a:rect l="l" t="t" r="r" b="b"/>
              <a:pathLst>
                <a:path w="3962400" h="1143000">
                  <a:moveTo>
                    <a:pt x="0" y="1143000"/>
                  </a:moveTo>
                  <a:lnTo>
                    <a:pt x="3962400" y="114300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0" y="1676400"/>
              <a:ext cx="4724400" cy="1143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600" y="1524000"/>
              <a:ext cx="228600" cy="1449705"/>
            </a:xfrm>
            <a:custGeom>
              <a:avLst/>
              <a:gdLst/>
              <a:ahLst/>
              <a:cxnLst/>
              <a:rect l="l" t="t" r="r" b="b"/>
              <a:pathLst>
                <a:path w="228600" h="1449705">
                  <a:moveTo>
                    <a:pt x="228600" y="1449324"/>
                  </a:moveTo>
                  <a:lnTo>
                    <a:pt x="0" y="1449324"/>
                  </a:lnTo>
                  <a:lnTo>
                    <a:pt x="0" y="0"/>
                  </a:ln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8600" y="1209675"/>
              <a:ext cx="262255" cy="1371600"/>
            </a:xfrm>
            <a:custGeom>
              <a:avLst/>
              <a:gdLst/>
              <a:ahLst/>
              <a:cxnLst/>
              <a:rect l="l" t="t" r="r" b="b"/>
              <a:pathLst>
                <a:path w="262254" h="1371600">
                  <a:moveTo>
                    <a:pt x="0" y="0"/>
                  </a:moveTo>
                  <a:lnTo>
                    <a:pt x="262000" y="0"/>
                  </a:lnTo>
                  <a:lnTo>
                    <a:pt x="262000" y="1371600"/>
                  </a:lnTo>
                  <a:lnTo>
                    <a:pt x="0" y="1371600"/>
                  </a:lnTo>
                </a:path>
              </a:pathLst>
            </a:custGeom>
            <a:ln w="76200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Programación</a:t>
            </a:r>
            <a:r>
              <a:rPr spc="-60" dirty="0"/>
              <a:t> </a:t>
            </a:r>
            <a:r>
              <a:rPr spc="-5" dirty="0"/>
              <a:t>Estática</a:t>
            </a:r>
            <a:r>
              <a:rPr spc="-25" dirty="0"/>
              <a:t> </a:t>
            </a:r>
            <a:r>
              <a:rPr spc="-5" dirty="0"/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58973" y="2252217"/>
            <a:ext cx="3580765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Laboratorio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web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 dirty="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lang="es-AR" sz="3200" b="1" spc="-5" dirty="0">
                <a:solidFill>
                  <a:srgbClr val="000099"/>
                </a:solidFill>
                <a:latin typeface="Arial"/>
                <a:cs typeface="Arial"/>
              </a:rPr>
              <a:t>ocal Storage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908" y="3794996"/>
            <a:ext cx="1383698" cy="13592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5170" y="3925002"/>
            <a:ext cx="1303080" cy="1180950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97EE8B8-BA41-4D69-BED4-9328B596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59" y="4514039"/>
            <a:ext cx="687705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492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600"/>
              </a:spcBef>
              <a:buClr>
                <a:srgbClr val="9A0000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AR" sz="2000" b="1" u="none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Universidad Nacional del Comahue</a:t>
            </a:r>
          </a:p>
          <a:p>
            <a:pPr algn="ctr">
              <a:spcBef>
                <a:spcPts val="600"/>
              </a:spcBef>
              <a:buClr>
                <a:srgbClr val="9A0000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AR" sz="2000" b="1" u="none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Facultad de Informática</a:t>
            </a:r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F834F02C-1535-48A8-AF4A-B167EF6E57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818" y="828293"/>
            <a:ext cx="273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"/>
                <a:cs typeface="Arial"/>
              </a:rPr>
              <a:t>Referencias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191" y="1902071"/>
            <a:ext cx="6794500" cy="322075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901065" marR="5080" lvl="1" indent="-439420">
              <a:lnSpc>
                <a:spcPct val="100000"/>
              </a:lnSpc>
              <a:spcBef>
                <a:spcPts val="690"/>
              </a:spcBef>
              <a:buSzPct val="64285"/>
              <a:buFont typeface="Wingdings"/>
              <a:buChar char=""/>
              <a:tabLst>
                <a:tab pos="901065" algn="l"/>
                <a:tab pos="901700" algn="l"/>
              </a:tabLst>
            </a:pPr>
            <a:r>
              <a:rPr lang="es-AR" sz="2800" u="heavy" spc="-5" dirty="0">
                <a:solidFill>
                  <a:srgbClr val="999933"/>
                </a:solidFill>
                <a:uFill>
                  <a:solidFill>
                    <a:srgbClr val="999933"/>
                  </a:solidFill>
                </a:uFill>
                <a:latin typeface="Arial"/>
                <a:cs typeface="Arial"/>
                <a:hlinkClick r:id="rId2"/>
              </a:rPr>
              <a:t>https://es.javascript.info/localstorage</a:t>
            </a:r>
            <a:endParaRPr lang="es-AR" sz="2800" u="heavy" spc="-5" dirty="0">
              <a:solidFill>
                <a:srgbClr val="999933"/>
              </a:solidFill>
              <a:uFill>
                <a:solidFill>
                  <a:srgbClr val="999933"/>
                </a:solidFill>
              </a:uFill>
              <a:latin typeface="Arial"/>
              <a:cs typeface="Arial"/>
            </a:endParaRPr>
          </a:p>
          <a:p>
            <a:pPr marL="901065" marR="5080" lvl="1" indent="-439420">
              <a:lnSpc>
                <a:spcPct val="100000"/>
              </a:lnSpc>
              <a:spcBef>
                <a:spcPts val="690"/>
              </a:spcBef>
              <a:buSzPct val="64285"/>
              <a:buFont typeface="Wingdings"/>
              <a:buChar char=""/>
              <a:tabLst>
                <a:tab pos="901065" algn="l"/>
                <a:tab pos="901700" algn="l"/>
              </a:tabLst>
            </a:pPr>
            <a:r>
              <a:rPr lang="es-AR" sz="2800" u="heavy" spc="-5" dirty="0">
                <a:solidFill>
                  <a:srgbClr val="999933"/>
                </a:solidFill>
                <a:uFill>
                  <a:solidFill>
                    <a:srgbClr val="999933"/>
                  </a:solidFill>
                </a:uFill>
                <a:latin typeface="Arial"/>
                <a:cs typeface="Arial"/>
              </a:rPr>
              <a:t>https://platzi.com/blog/local-storage-html5/</a:t>
            </a:r>
          </a:p>
          <a:p>
            <a:pPr marL="901065" lvl="1" indent="-439420">
              <a:lnSpc>
                <a:spcPct val="100000"/>
              </a:lnSpc>
              <a:buSzPct val="64285"/>
              <a:buFont typeface="Wingdings"/>
              <a:buChar char=""/>
              <a:tabLst>
                <a:tab pos="901065" algn="l"/>
                <a:tab pos="901700" algn="l"/>
              </a:tabLst>
            </a:pPr>
            <a:r>
              <a:rPr lang="es-AR" sz="2800" u="heavy" spc="-5" dirty="0">
                <a:solidFill>
                  <a:srgbClr val="999933"/>
                </a:solidFill>
                <a:uFill>
                  <a:solidFill>
                    <a:srgbClr val="999933"/>
                  </a:solidFill>
                </a:uFill>
                <a:latin typeface="Arial"/>
                <a:cs typeface="Arial"/>
                <a:hlinkClick r:id="rId3"/>
              </a:rPr>
              <a:t>https://www.tiny.cloud/blog/javascript-localstorage/</a:t>
            </a:r>
            <a:endParaRPr lang="es-AR" sz="2800" u="heavy" spc="-5" dirty="0">
              <a:solidFill>
                <a:srgbClr val="999933"/>
              </a:solidFill>
              <a:uFill>
                <a:solidFill>
                  <a:srgbClr val="999933"/>
                </a:solidFill>
              </a:uFill>
              <a:latin typeface="Arial"/>
              <a:cs typeface="Arial"/>
            </a:endParaRPr>
          </a:p>
          <a:p>
            <a:pPr marL="901065" lvl="1" indent="-439420">
              <a:buSzPct val="64285"/>
              <a:buFont typeface="Wingdings"/>
              <a:buChar char=""/>
              <a:tabLst>
                <a:tab pos="901065" algn="l"/>
                <a:tab pos="901700" algn="l"/>
              </a:tabLst>
            </a:pPr>
            <a:r>
              <a:rPr lang="es-AR" sz="2800" u="heavy" spc="-5" dirty="0">
                <a:solidFill>
                  <a:srgbClr val="999933"/>
                </a:solidFill>
                <a:uFill>
                  <a:solidFill>
                    <a:srgbClr val="999933"/>
                  </a:solidFill>
                </a:uFill>
                <a:latin typeface="Arial"/>
                <a:cs typeface="Arial"/>
              </a:rPr>
              <a:t>https://blog.hubspot.es/website/que-es-json</a:t>
            </a:r>
            <a:endParaRPr sz="2800" u="heavy" spc="-5" dirty="0">
              <a:solidFill>
                <a:srgbClr val="999933"/>
              </a:solidFill>
              <a:uFill>
                <a:solidFill>
                  <a:srgbClr val="999933"/>
                </a:solidFill>
              </a:uFill>
              <a:latin typeface="Arial"/>
              <a:cs typeface="Arial"/>
            </a:endParaRP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5E21021D-3C9C-4D66-8100-86EBAB3067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818" y="890778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911006"/>
            <a:ext cx="7200900" cy="4642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es-AR" sz="2000" b="0" i="0" dirty="0" err="1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LocalStorage</a:t>
            </a:r>
            <a:r>
              <a:rPr lang="es-AR" sz="2000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y </a:t>
            </a:r>
            <a:r>
              <a:rPr lang="es-AR" sz="2000" b="0" i="0" dirty="0" err="1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SessionStorage</a:t>
            </a:r>
            <a:r>
              <a:rPr lang="es-AR" sz="2000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son propiedades del</a:t>
            </a:r>
            <a:r>
              <a:rPr lang="es-AR" sz="20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objeto </a:t>
            </a:r>
            <a:r>
              <a:rPr lang="es-AR" sz="20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window</a:t>
            </a:r>
            <a:r>
              <a:rPr lang="es-AR" sz="20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de </a:t>
            </a:r>
            <a:r>
              <a:rPr lang="es-AR" sz="20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javascript</a:t>
            </a:r>
            <a:r>
              <a:rPr lang="es-AR" sz="2000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, que permiten almacenar datos en nuestro navegador web de manera muy similar a como lo hacen las cookies.</a:t>
            </a:r>
          </a:p>
          <a:p>
            <a:pPr algn="l"/>
            <a:endParaRPr lang="es-AR" sz="2000" dirty="0">
              <a:solidFill>
                <a:srgbClr val="273B47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Ambos permiten guardar 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pares de clave/valor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en el navegador.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sz="2000" b="1" i="0" dirty="0">
              <a:solidFill>
                <a:srgbClr val="273B47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/>
            <a:r>
              <a:rPr lang="es-AR" sz="2000" b="1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Local Storage</a:t>
            </a:r>
          </a:p>
          <a:p>
            <a:pPr algn="l"/>
            <a:r>
              <a:rPr lang="es-AR" sz="2000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Los datos guardados sobreviven por </a:t>
            </a:r>
            <a:r>
              <a:rPr lang="es-AR" sz="2000" b="1" i="0" u="sng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tiempo indefinido</a:t>
            </a:r>
            <a:r>
              <a:rPr lang="es-AR" sz="2000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; sin importar que el navegador se cierre.</a:t>
            </a:r>
          </a:p>
          <a:p>
            <a:pPr algn="l"/>
            <a:endParaRPr lang="es-AR" sz="2000" b="1" i="0" dirty="0">
              <a:solidFill>
                <a:srgbClr val="273B47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/>
            <a:r>
              <a:rPr lang="es-AR" sz="2000" b="1" i="0" dirty="0" err="1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Session</a:t>
            </a:r>
            <a:r>
              <a:rPr lang="es-AR" sz="2000" b="1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Storage</a:t>
            </a:r>
          </a:p>
          <a:p>
            <a:pPr algn="l"/>
            <a:r>
              <a:rPr lang="es-AR" sz="2000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Los datos guardados sobreviven a una recarga de la página y se </a:t>
            </a:r>
            <a:r>
              <a:rPr lang="es-AR" sz="2000" b="1" i="0" u="sng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eliminan cuando el navegador se cierra</a:t>
            </a:r>
            <a:r>
              <a:rPr lang="es-AR" sz="2000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.</a:t>
            </a:r>
          </a:p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21B644D9-F15A-4ABF-AC27-08ABCEDFE84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35954D-F628-2FCF-2EC8-531FBD16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119" y="819099"/>
            <a:ext cx="2792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797557"/>
            <a:ext cx="797433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lang="es-AR" sz="2800" b="1" spc="-5" dirty="0">
                <a:solidFill>
                  <a:srgbClr val="292929"/>
                </a:solidFill>
                <a:latin typeface="Arial"/>
                <a:cs typeface="Arial"/>
              </a:rPr>
              <a:t>Características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900"/>
              </a:buClr>
              <a:buFont typeface="Wingdings"/>
              <a:buChar char=""/>
            </a:pPr>
            <a:endParaRPr sz="3000" dirty="0">
              <a:latin typeface="Arial"/>
              <a:cs typeface="Arial"/>
            </a:endParaRPr>
          </a:p>
          <a:p>
            <a:pPr marL="995680" marR="262255" lvl="1" indent="-533400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Permiten almacenar entre 5MB y 10MB de información (incluyendo texto y multimedia)</a:t>
            </a:r>
          </a:p>
          <a:p>
            <a:pPr marL="995680" marR="262255" lvl="1" indent="-533400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La información está almacenada en la computadora del cliente y NO es enviada en cada petición del servidor, a diferencia de las cookies</a:t>
            </a:r>
            <a:r>
              <a:rPr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.</a:t>
            </a:r>
          </a:p>
          <a:p>
            <a:pPr marL="995680" marR="262255" lvl="1" indent="-533400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Utilizan un número mínimo de peticiones al servidor para reducir el tráfico de la red</a:t>
            </a:r>
          </a:p>
          <a:p>
            <a:pPr marL="995680" marR="262255" lvl="1" indent="-533400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Previenen pérdidas de información cuando se desconecta de la red.</a:t>
            </a:r>
          </a:p>
          <a:p>
            <a:pPr marL="995680" marR="262255" lvl="1" indent="-533400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La información es guardada por domino web (incluye todas las páginas del dominio)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2400" b="0" i="0" dirty="0">
              <a:solidFill>
                <a:srgbClr val="273B47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A2642679-19EF-46DE-9A6C-5270C1C3B5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118" y="746252"/>
            <a:ext cx="60312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AR" sz="3600" b="1" dirty="0">
                <a:solidFill>
                  <a:srgbClr val="292929"/>
                </a:solidFill>
                <a:latin typeface="Arial"/>
                <a:cs typeface="Arial"/>
              </a:rPr>
              <a:t>Ventajas/Desventajas</a:t>
            </a:r>
            <a:br>
              <a:rPr lang="es-AR" sz="3600" dirty="0">
                <a:latin typeface="Arial"/>
                <a:cs typeface="Arial"/>
              </a:rPr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9475" y="2431636"/>
            <a:ext cx="7385050" cy="32707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916940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lang="es-AR" sz="2400" b="1" dirty="0">
                <a:solidFill>
                  <a:srgbClr val="292929"/>
                </a:solidFill>
                <a:latin typeface="Arial"/>
                <a:cs typeface="Arial"/>
              </a:rPr>
              <a:t>Ventajas</a:t>
            </a:r>
            <a:endParaRPr lang="es-AR" sz="3200" dirty="0">
              <a:latin typeface="Arial"/>
              <a:cs typeface="Arial"/>
            </a:endParaRPr>
          </a:p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Entre 5 y 10 MB.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Fácil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de usar. No se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necesita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un web server o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una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base de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datos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.</a:t>
            </a:r>
          </a:p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Muy buenos para “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armar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una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idea” y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testear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rápidamente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.</a:t>
            </a:r>
          </a:p>
          <a:p>
            <a:pPr marL="460375" marR="916940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  <a:tab pos="461009" algn="l"/>
              </a:tabLst>
            </a:pPr>
            <a:endParaRPr lang="es-AR" sz="2400" b="1" dirty="0">
              <a:solidFill>
                <a:srgbClr val="292929"/>
              </a:solidFill>
              <a:latin typeface="Arial"/>
              <a:cs typeface="Arial"/>
            </a:endParaRPr>
          </a:p>
          <a:p>
            <a:pPr marL="460375" marR="916940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lang="es-AR" sz="2400" b="1" dirty="0">
                <a:solidFill>
                  <a:srgbClr val="292929"/>
                </a:solidFill>
                <a:latin typeface="Arial"/>
                <a:cs typeface="Arial"/>
              </a:rPr>
              <a:t>Limitaciones</a:t>
            </a:r>
            <a:endParaRPr lang="es-AR" sz="2400" dirty="0">
              <a:latin typeface="Arial"/>
              <a:cs typeface="Arial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7224F"/>
              </a:solidFill>
              <a:effectLst/>
              <a:latin typeface="Inter VF"/>
            </a:endParaRPr>
          </a:p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Solo se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pueden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guardar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strings</a:t>
            </a:r>
          </a:p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No son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seguros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. No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guardar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información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privada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o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confidencial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en </a:t>
            </a:r>
            <a:r>
              <a:rPr lang="en-US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localStorage</a:t>
            </a:r>
            <a:r>
              <a:rPr lang="en-US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!</a:t>
            </a: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4AB243FA-F7DB-4856-9E02-1AC4C70BF40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91193F-8C77-DA41-04A1-0CB6E389C7ED}"/>
              </a:ext>
            </a:extLst>
          </p:cNvPr>
          <p:cNvSpPr txBox="1"/>
          <p:nvPr/>
        </p:nvSpPr>
        <p:spPr>
          <a:xfrm>
            <a:off x="6553200" y="1525609"/>
            <a:ext cx="2286000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7224F"/>
                </a:solidFill>
                <a:effectLst/>
                <a:latin typeface="Inter VF"/>
              </a:rPr>
              <a:t> 10 mb para </a:t>
            </a:r>
            <a:r>
              <a:rPr lang="en-US" sz="1400" b="0" i="0" dirty="0" err="1">
                <a:solidFill>
                  <a:srgbClr val="17224F"/>
                </a:solidFill>
                <a:effectLst/>
                <a:latin typeface="Inter VF"/>
              </a:rPr>
              <a:t>localStorage</a:t>
            </a:r>
            <a:endParaRPr lang="en-US" sz="1400" b="0" i="0" dirty="0">
              <a:solidFill>
                <a:srgbClr val="17224F"/>
              </a:solidFill>
              <a:effectLst/>
              <a:latin typeface="Inter VF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7224F"/>
                </a:solidFill>
                <a:effectLst/>
                <a:latin typeface="Inter VF"/>
              </a:rPr>
              <a:t> 5 mb para </a:t>
            </a:r>
            <a:r>
              <a:rPr lang="en-US" sz="1400" b="0" i="0" dirty="0" err="1">
                <a:solidFill>
                  <a:srgbClr val="17224F"/>
                </a:solidFill>
                <a:effectLst/>
                <a:latin typeface="Inter VF"/>
              </a:rPr>
              <a:t>sessionStorage</a:t>
            </a:r>
            <a:r>
              <a:rPr lang="en-US" sz="1400" b="0" i="0" dirty="0">
                <a:solidFill>
                  <a:srgbClr val="17224F"/>
                </a:solidFill>
                <a:effectLst/>
                <a:latin typeface="Inter VF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7224F"/>
                </a:solidFill>
                <a:effectLst/>
                <a:latin typeface="Inter VF"/>
              </a:rPr>
              <a:t> 4 kb para Cookies</a:t>
            </a:r>
          </a:p>
          <a:p>
            <a:endParaRPr lang="es-A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817" y="890778"/>
            <a:ext cx="79045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200" spc="-5" dirty="0"/>
              <a:t>Como utilizar Local/</a:t>
            </a:r>
            <a:r>
              <a:rPr lang="es-AR" sz="3200" spc="-5" dirty="0" err="1"/>
              <a:t>Session</a:t>
            </a:r>
            <a:r>
              <a:rPr lang="es-AR" sz="3200" spc="-5" dirty="0"/>
              <a:t> Storage</a:t>
            </a:r>
            <a:endParaRPr sz="3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825277"/>
            <a:ext cx="7632191" cy="462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Ambos objetos proveen los mismos métodos y propiedades: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b="1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setItem</a:t>
            </a:r>
            <a:r>
              <a:rPr lang="es-AR" altLang="es-AR" b="1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(clave, valor) – almacenar un par clave/valor.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b="1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getItem</a:t>
            </a:r>
            <a:r>
              <a:rPr lang="es-AR" altLang="es-AR" b="1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(clave) – obtener el valor por medio de la clave.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b="1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removeItem</a:t>
            </a:r>
            <a:r>
              <a:rPr lang="es-AR" altLang="es-AR" b="1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(clave) – eliminar la clave y su valor.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b="1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clear</a:t>
            </a:r>
            <a:r>
              <a:rPr lang="es-AR" altLang="es-AR" b="1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() – borrar todo.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b="1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key</a:t>
            </a:r>
            <a:r>
              <a:rPr lang="es-AR" altLang="es-AR" b="1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(índice) – obtener la clave de una posición dada.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b="1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length</a:t>
            </a: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 – el número de ítems almacenados.</a:t>
            </a:r>
          </a:p>
          <a:p>
            <a:pPr marL="462280" marR="262255" lvl="1" fontAlgn="base">
              <a:spcBef>
                <a:spcPts val="1200"/>
              </a:spcBef>
              <a:spcAft>
                <a:spcPct val="0"/>
              </a:spcAft>
              <a:buClr>
                <a:srgbClr val="999933"/>
              </a:buClr>
              <a:buSzPct val="64583"/>
              <a:tabLst>
                <a:tab pos="995680" algn="l"/>
                <a:tab pos="996315" algn="l"/>
              </a:tabLst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Es como una colección 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), pero también permite el acceso a través de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index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 con 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</a:t>
            </a:r>
            <a:r>
              <a:rPr kumimoji="0" lang="es-AR" altLang="es-A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endParaRPr lang="es-AR" altLang="es-AR" dirty="0">
              <a:solidFill>
                <a:srgbClr val="273B47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01429476-793D-4D75-9C77-E4929C3D29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817" y="890778"/>
            <a:ext cx="79045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200" spc="-5" dirty="0"/>
              <a:t>Como utilizar Local/</a:t>
            </a:r>
            <a:r>
              <a:rPr lang="es-AR" sz="3200" spc="-5" dirty="0" err="1"/>
              <a:t>Session</a:t>
            </a:r>
            <a:r>
              <a:rPr lang="es-AR" sz="3200" spc="-5" dirty="0"/>
              <a:t> Storage</a:t>
            </a:r>
            <a:endParaRPr sz="3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825277"/>
            <a:ext cx="76321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Si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ejecutamos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este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Código:</a:t>
            </a: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01429476-793D-4D75-9C77-E4929C3D29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5333FF-E046-6481-7666-C12DDDA5A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42" r="49536" b="40242"/>
          <a:stretch/>
        </p:blipFill>
        <p:spPr>
          <a:xfrm>
            <a:off x="1807715" y="2297659"/>
            <a:ext cx="4004569" cy="685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118CA1-0ABC-438E-4267-A11FB1C30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67" r="38544"/>
          <a:stretch/>
        </p:blipFill>
        <p:spPr>
          <a:xfrm>
            <a:off x="1807715" y="4495800"/>
            <a:ext cx="4876800" cy="682901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1993216-6037-4E37-1B1F-FBD655C12274}"/>
              </a:ext>
            </a:extLst>
          </p:cNvPr>
          <p:cNvSpPr txBox="1"/>
          <p:nvPr/>
        </p:nvSpPr>
        <p:spPr>
          <a:xfrm>
            <a:off x="838199" y="3433150"/>
            <a:ext cx="76321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Y luego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cerramos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el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navegador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s-AR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o simplemente abrimos la misma página en otra ventana, podemos obtener el ítem que hemos guardado de este modo:</a:t>
            </a:r>
            <a:endParaRPr lang="en-US" sz="1600" dirty="0">
              <a:solidFill>
                <a:srgbClr val="273B47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D9759C2-FB72-A26B-6E98-42A834866907}"/>
              </a:ext>
            </a:extLst>
          </p:cNvPr>
          <p:cNvSpPr txBox="1"/>
          <p:nvPr/>
        </p:nvSpPr>
        <p:spPr>
          <a:xfrm>
            <a:off x="838199" y="5504618"/>
            <a:ext cx="76321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Lo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cual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nos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mostrará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un </a:t>
            </a:r>
            <a:r>
              <a:rPr lang="en-US" sz="1600" dirty="0" err="1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mensaje</a:t>
            </a:r>
            <a:r>
              <a:rPr lang="en-US" sz="1600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 con el valor 1</a:t>
            </a:r>
          </a:p>
        </p:txBody>
      </p:sp>
    </p:spTree>
    <p:extLst>
      <p:ext uri="{BB962C8B-B14F-4D97-AF65-F5344CB8AC3E}">
        <p14:creationId xmlns:p14="http://schemas.microsoft.com/office/powerpoint/2010/main" val="90870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817" y="890778"/>
            <a:ext cx="79045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200" spc="-5" dirty="0"/>
              <a:t>Como utilizar Local/</a:t>
            </a:r>
            <a:r>
              <a:rPr lang="es-AR" sz="3200" spc="-5" dirty="0" err="1"/>
              <a:t>Session</a:t>
            </a:r>
            <a:r>
              <a:rPr lang="es-AR" sz="3200" spc="-5" dirty="0"/>
              <a:t> Storage</a:t>
            </a:r>
            <a:endParaRPr sz="3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0817" y="1650961"/>
            <a:ext cx="7632191" cy="1779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916940" lvl="1" indent="-448309" fontAlgn="base"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lang="es-AR" sz="2400" b="1" dirty="0">
                <a:solidFill>
                  <a:srgbClr val="292929"/>
                </a:solidFill>
                <a:latin typeface="Arial"/>
                <a:cs typeface="Arial"/>
              </a:rPr>
              <a:t>Iterando sobre las claves</a:t>
            </a:r>
          </a:p>
          <a:p>
            <a:pPr marL="460375" marR="916940" lvl="1" indent="-448309" fontAlgn="base"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  <a:tab pos="461009" algn="l"/>
              </a:tabLst>
            </a:pPr>
            <a:endParaRPr lang="es-AR" sz="1000" b="1" dirty="0">
              <a:solidFill>
                <a:srgbClr val="292929"/>
              </a:solidFill>
              <a:latin typeface="Arial"/>
              <a:cs typeface="Arial"/>
            </a:endParaRPr>
          </a:p>
          <a:p>
            <a:pPr algn="l"/>
            <a:r>
              <a:rPr lang="es-AR" sz="1600" b="0" i="0" dirty="0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Los métodos proporcionan la funcionalidad </a:t>
            </a:r>
            <a:r>
              <a:rPr lang="es-AR" sz="1600" b="0" i="0" dirty="0" err="1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get</a:t>
            </a:r>
            <a:r>
              <a:rPr lang="es-AR" sz="1600" b="0" i="0" dirty="0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 / set / </a:t>
            </a:r>
            <a:r>
              <a:rPr lang="es-AR" sz="1600" b="0" i="0" dirty="0" err="1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remove</a:t>
            </a:r>
            <a:r>
              <a:rPr lang="es-AR" sz="1600" b="0" i="0" dirty="0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. ¿Pero cómo conseguimos todas las claves o valores guardados?</a:t>
            </a:r>
          </a:p>
          <a:p>
            <a:pPr algn="l"/>
            <a:r>
              <a:rPr lang="es-AR" sz="1600" b="0" i="0" dirty="0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Desafortunadamente, los objetos de almacenaje no son iterables.</a:t>
            </a:r>
          </a:p>
          <a:p>
            <a:pPr algn="l"/>
            <a:r>
              <a:rPr lang="es-AR" sz="1600" b="0" i="0" dirty="0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Una opción es utilizar iteración sobre un array:</a:t>
            </a:r>
          </a:p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endParaRPr lang="en-US" sz="1600" dirty="0">
              <a:solidFill>
                <a:srgbClr val="273B47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01429476-793D-4D75-9C77-E4929C3D29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D9759C2-FB72-A26B-6E98-42A834866907}"/>
              </a:ext>
            </a:extLst>
          </p:cNvPr>
          <p:cNvSpPr txBox="1"/>
          <p:nvPr/>
        </p:nvSpPr>
        <p:spPr>
          <a:xfrm>
            <a:off x="1010817" y="4526299"/>
            <a:ext cx="73772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… O simplemente acceder a las claves “propias” con 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Object.keys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y iterar sobre éstas si es necesario:</a:t>
            </a: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011700-AEB5-CABC-E90A-9D1A4912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3251592"/>
            <a:ext cx="5239481" cy="12193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D43D322-32DF-721C-FFD3-F831CE1B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04" y="5086903"/>
            <a:ext cx="507753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817" y="890778"/>
            <a:ext cx="79045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200" spc="-5" dirty="0"/>
              <a:t>Como utilizar Local/</a:t>
            </a:r>
            <a:r>
              <a:rPr lang="es-AR" sz="3200" spc="-5" dirty="0" err="1"/>
              <a:t>Session</a:t>
            </a:r>
            <a:r>
              <a:rPr lang="es-AR" sz="3200" spc="-5" dirty="0"/>
              <a:t> Storage</a:t>
            </a:r>
            <a:endParaRPr sz="3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8598" y="1650961"/>
            <a:ext cx="7632191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916940" lvl="1" indent="-448309" fontAlgn="base"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lang="es-AR" sz="2400" b="1" dirty="0">
                <a:solidFill>
                  <a:srgbClr val="292929"/>
                </a:solidFill>
                <a:latin typeface="Arial"/>
                <a:cs typeface="Arial"/>
              </a:rPr>
              <a:t>Solo </a:t>
            </a:r>
            <a:r>
              <a:rPr lang="es-AR" sz="2400" b="1" dirty="0" err="1">
                <a:solidFill>
                  <a:srgbClr val="292929"/>
                </a:solidFill>
                <a:latin typeface="Arial"/>
                <a:cs typeface="Arial"/>
              </a:rPr>
              <a:t>strings</a:t>
            </a:r>
            <a:endParaRPr lang="es-AR" sz="2400" b="1" dirty="0">
              <a:solidFill>
                <a:srgbClr val="292929"/>
              </a:solidFill>
              <a:latin typeface="Arial"/>
              <a:cs typeface="Arial"/>
            </a:endParaRPr>
          </a:p>
          <a:p>
            <a:pPr marL="460375" marR="916940" lvl="1" indent="-448309" fontAlgn="base"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  <a:tab pos="461009" algn="l"/>
              </a:tabLst>
            </a:pPr>
            <a:endParaRPr lang="es-AR" sz="1000" b="1" dirty="0">
              <a:solidFill>
                <a:srgbClr val="292929"/>
              </a:solidFill>
              <a:latin typeface="Arial"/>
              <a:cs typeface="Arial"/>
            </a:endParaRPr>
          </a:p>
          <a:p>
            <a:pPr algn="l"/>
            <a:r>
              <a:rPr lang="es-AR" sz="1600" b="0" i="0" dirty="0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Hay que tener en cuenta que tanto la clave como el valor deben ser </a:t>
            </a:r>
            <a:r>
              <a:rPr lang="es-AR" b="1" i="0" dirty="0" err="1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strings</a:t>
            </a:r>
            <a:r>
              <a:rPr lang="es-AR" sz="1600" b="0" i="0" dirty="0">
                <a:solidFill>
                  <a:srgbClr val="313130"/>
                </a:solidFill>
                <a:effectLst/>
                <a:highlight>
                  <a:srgbClr val="FFFFFF"/>
                </a:highlight>
                <a:latin typeface="BlinkMacSystemFont"/>
              </a:rPr>
              <a:t>.</a:t>
            </a:r>
          </a:p>
          <a:p>
            <a:pPr algn="l"/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 pesar de eso, podemos utilizar 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para almacenar objetos</a:t>
            </a:r>
            <a:endParaRPr lang="es-AR" sz="1600" b="0" i="0" dirty="0">
              <a:solidFill>
                <a:srgbClr val="313130"/>
              </a:solidFill>
              <a:effectLst/>
              <a:highlight>
                <a:srgbClr val="FFFFFF"/>
              </a:highlight>
              <a:latin typeface="BlinkMacSystemFont"/>
            </a:endParaRPr>
          </a:p>
          <a:p>
            <a:pPr algn="l"/>
            <a:endParaRPr lang="es-AR" sz="1600" b="0" i="0" dirty="0">
              <a:solidFill>
                <a:srgbClr val="313130"/>
              </a:solidFill>
              <a:effectLst/>
              <a:highlight>
                <a:srgbClr val="FFFFFF"/>
              </a:highlight>
              <a:latin typeface="BlinkMacSystemFont"/>
            </a:endParaRPr>
          </a:p>
          <a:p>
            <a:pPr marL="995680" marR="262255" lvl="1" indent="-533400" fontAlgn="base"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endParaRPr lang="en-US" sz="1600" dirty="0">
              <a:solidFill>
                <a:srgbClr val="273B47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01429476-793D-4D75-9C77-E4929C3D29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F559C0-DA5F-BFBE-E059-26C39729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91" y="2868716"/>
            <a:ext cx="5744377" cy="1448002"/>
          </a:xfrm>
          <a:prstGeom prst="rect">
            <a:avLst/>
          </a:prstGeom>
        </p:spPr>
      </p:pic>
      <p:sp>
        <p:nvSpPr>
          <p:cNvPr id="8" name="Globo: línea doblada doble con barra de énfasis 7">
            <a:extLst>
              <a:ext uri="{FF2B5EF4-FFF2-40B4-BE49-F238E27FC236}">
                <a16:creationId xmlns:a16="http://schemas.microsoft.com/office/drawing/2014/main" id="{3A2B73C6-F043-5CDF-7428-C743FCDBE62C}"/>
              </a:ext>
            </a:extLst>
          </p:cNvPr>
          <p:cNvSpPr/>
          <p:nvPr/>
        </p:nvSpPr>
        <p:spPr>
          <a:xfrm>
            <a:off x="1066800" y="4724399"/>
            <a:ext cx="5029200" cy="114300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69079"/>
              <a:gd name="adj6" fmla="val -15254"/>
              <a:gd name="adj7" fmla="val -176713"/>
              <a:gd name="adj8" fmla="val 535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s-AR" b="0" i="0" dirty="0">
                <a:solidFill>
                  <a:srgbClr val="213343"/>
                </a:solidFill>
                <a:effectLst/>
                <a:highlight>
                  <a:srgbClr val="FFFFFF"/>
                </a:highlight>
                <a:latin typeface="Lexend Deca"/>
              </a:rPr>
              <a:t>¿Qué es JSON?</a:t>
            </a:r>
          </a:p>
          <a:p>
            <a:pPr algn="l" fontAlgn="base"/>
            <a:r>
              <a:rPr lang="es-AR" sz="1200" b="0" i="0" dirty="0">
                <a:solidFill>
                  <a:srgbClr val="213343"/>
                </a:solidFill>
                <a:effectLst/>
                <a:latin typeface="Lexend Deca"/>
              </a:rPr>
              <a:t>JSON es un formato de texto que forma parte del sistema de JavaScript y que se deriva de su sintaxis, pero no tiene como objetivo la creación de programas, sino el acceso, almacenamiento e intercambio de datos. Usualmente es conocido como una alternativa al lenguaje XML.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927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817" y="890778"/>
            <a:ext cx="79045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3200" spc="-5" dirty="0"/>
              <a:t>Ejemplos</a:t>
            </a:r>
            <a:endParaRPr sz="3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825277"/>
            <a:ext cx="8534400" cy="2035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Cookies: EjemploJS05_Cookies.html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Local Storage: EjemploJS05_LocalStorage.html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r>
              <a:rPr lang="es-AR" altLang="es-AR" dirty="0">
                <a:solidFill>
                  <a:srgbClr val="273B47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Local Storage con arreglos: EjemploJS05_LocalStorageArreglos.html</a:t>
            </a: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endParaRPr lang="es-AR" altLang="es-AR" dirty="0">
              <a:solidFill>
                <a:srgbClr val="273B47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995680" marR="262255" lvl="1" indent="-533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99933"/>
              </a:buClr>
              <a:buSzPct val="64583"/>
              <a:buFont typeface="Wingdings"/>
              <a:buChar char=""/>
              <a:tabLst>
                <a:tab pos="995680" algn="l"/>
                <a:tab pos="996315" algn="l"/>
              </a:tabLst>
            </a:pPr>
            <a:endParaRPr lang="es-AR" altLang="es-AR" dirty="0">
              <a:solidFill>
                <a:srgbClr val="273B47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</p:txBody>
      </p:sp>
      <p:sp>
        <p:nvSpPr>
          <p:cNvPr id="5" name="Marcador de pie de página 16">
            <a:extLst>
              <a:ext uri="{FF2B5EF4-FFF2-40B4-BE49-F238E27FC236}">
                <a16:creationId xmlns:a16="http://schemas.microsoft.com/office/drawing/2014/main" id="{01429476-793D-4D75-9C77-E4929C3D29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6477000"/>
            <a:ext cx="9144000" cy="153888"/>
          </a:xfrm>
        </p:spPr>
        <p:txBody>
          <a:bodyPr/>
          <a:lstStyle/>
          <a:p>
            <a:pPr marL="12700" algn="ctr">
              <a:lnSpc>
                <a:spcPct val="100000"/>
              </a:lnSpc>
            </a:pPr>
            <a:r>
              <a:rPr lang="es-MX" b="1" spc="-5" dirty="0"/>
              <a:t>Tecnicatura Universitaria en Desarrollo Web - Programación Estática y laboratorio web</a:t>
            </a:r>
            <a:endParaRPr lang="es-MX" b="1" spc="-10" dirty="0"/>
          </a:p>
        </p:txBody>
      </p:sp>
    </p:spTree>
    <p:extLst>
      <p:ext uri="{BB962C8B-B14F-4D97-AF65-F5344CB8AC3E}">
        <p14:creationId xmlns:p14="http://schemas.microsoft.com/office/powerpoint/2010/main" val="46116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753</Words>
  <Application>Microsoft Office PowerPoint</Application>
  <PresentationFormat>Presentación en pantalla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BlinkMacSystemFont</vt:lpstr>
      <vt:lpstr>Calibri</vt:lpstr>
      <vt:lpstr>Consolas</vt:lpstr>
      <vt:lpstr>Inter VF</vt:lpstr>
      <vt:lpstr>Lato</vt:lpstr>
      <vt:lpstr>Lexend Deca</vt:lpstr>
      <vt:lpstr>Verdana</vt:lpstr>
      <vt:lpstr>Wingdings</vt:lpstr>
      <vt:lpstr>Office Theme</vt:lpstr>
      <vt:lpstr>Programación Estática y</vt:lpstr>
      <vt:lpstr>Introducción</vt:lpstr>
      <vt:lpstr>Introducción</vt:lpstr>
      <vt:lpstr>Ventajas/Desventajas </vt:lpstr>
      <vt:lpstr>Como utilizar Local/Session Storage</vt:lpstr>
      <vt:lpstr>Como utilizar Local/Session Storage</vt:lpstr>
      <vt:lpstr>Como utilizar Local/Session Storage</vt:lpstr>
      <vt:lpstr>Como utilizar Local/Session Storage</vt:lpstr>
      <vt:lpstr>Ejemplos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General</dc:title>
  <dc:creator>Administrador</dc:creator>
  <cp:lastModifiedBy>Claudia Carrasco</cp:lastModifiedBy>
  <cp:revision>15</cp:revision>
  <dcterms:created xsi:type="dcterms:W3CDTF">2021-03-09T11:22:59Z</dcterms:created>
  <dcterms:modified xsi:type="dcterms:W3CDTF">2024-06-05T23:01:55Z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2021-03-09T00:00:00Z</vt:filetime>
  </property>
</Properties>
</file>