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103"/>
  </p:notesMasterIdLst>
  <p:handoutMasterIdLst>
    <p:handoutMasterId r:id="rId104"/>
  </p:handoutMasterIdLst>
  <p:sldIdLst>
    <p:sldId id="295" r:id="rId3"/>
    <p:sldId id="425" r:id="rId4"/>
    <p:sldId id="596" r:id="rId5"/>
    <p:sldId id="597" r:id="rId6"/>
    <p:sldId id="595" r:id="rId7"/>
    <p:sldId id="426" r:id="rId8"/>
    <p:sldId id="427" r:id="rId9"/>
    <p:sldId id="428" r:id="rId10"/>
    <p:sldId id="429" r:id="rId11"/>
    <p:sldId id="430" r:id="rId12"/>
    <p:sldId id="598" r:id="rId13"/>
    <p:sldId id="599" r:id="rId14"/>
    <p:sldId id="600" r:id="rId15"/>
    <p:sldId id="601" r:id="rId16"/>
    <p:sldId id="602" r:id="rId17"/>
    <p:sldId id="604" r:id="rId18"/>
    <p:sldId id="605" r:id="rId19"/>
    <p:sldId id="606" r:id="rId20"/>
    <p:sldId id="607" r:id="rId21"/>
    <p:sldId id="610" r:id="rId22"/>
    <p:sldId id="608" r:id="rId23"/>
    <p:sldId id="611" r:id="rId24"/>
    <p:sldId id="612" r:id="rId25"/>
    <p:sldId id="613" r:id="rId26"/>
    <p:sldId id="615" r:id="rId27"/>
    <p:sldId id="616" r:id="rId28"/>
    <p:sldId id="617" r:id="rId29"/>
    <p:sldId id="619" r:id="rId30"/>
    <p:sldId id="620" r:id="rId31"/>
    <p:sldId id="621" r:id="rId32"/>
    <p:sldId id="622" r:id="rId33"/>
    <p:sldId id="623" r:id="rId34"/>
    <p:sldId id="624" r:id="rId35"/>
    <p:sldId id="625" r:id="rId36"/>
    <p:sldId id="626" r:id="rId37"/>
    <p:sldId id="627" r:id="rId38"/>
    <p:sldId id="628" r:id="rId39"/>
    <p:sldId id="629" r:id="rId40"/>
    <p:sldId id="630" r:id="rId41"/>
    <p:sldId id="631" r:id="rId42"/>
    <p:sldId id="632" r:id="rId43"/>
    <p:sldId id="633" r:id="rId44"/>
    <p:sldId id="634" r:id="rId45"/>
    <p:sldId id="635" r:id="rId46"/>
    <p:sldId id="636" r:id="rId47"/>
    <p:sldId id="637" r:id="rId48"/>
    <p:sldId id="638" r:id="rId49"/>
    <p:sldId id="639" r:id="rId50"/>
    <p:sldId id="640" r:id="rId51"/>
    <p:sldId id="641" r:id="rId52"/>
    <p:sldId id="642" r:id="rId53"/>
    <p:sldId id="643" r:id="rId54"/>
    <p:sldId id="644" r:id="rId55"/>
    <p:sldId id="645" r:id="rId56"/>
    <p:sldId id="646" r:id="rId57"/>
    <p:sldId id="647" r:id="rId58"/>
    <p:sldId id="648"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4" r:id="rId75"/>
    <p:sldId id="665" r:id="rId76"/>
    <p:sldId id="666" r:id="rId77"/>
    <p:sldId id="667" r:id="rId78"/>
    <p:sldId id="680" r:id="rId79"/>
    <p:sldId id="681" r:id="rId80"/>
    <p:sldId id="682" r:id="rId81"/>
    <p:sldId id="683" r:id="rId82"/>
    <p:sldId id="684" r:id="rId83"/>
    <p:sldId id="685" r:id="rId84"/>
    <p:sldId id="686" r:id="rId85"/>
    <p:sldId id="687" r:id="rId86"/>
    <p:sldId id="668" r:id="rId87"/>
    <p:sldId id="669" r:id="rId88"/>
    <p:sldId id="670" r:id="rId89"/>
    <p:sldId id="671" r:id="rId90"/>
    <p:sldId id="672" r:id="rId91"/>
    <p:sldId id="675" r:id="rId92"/>
    <p:sldId id="673" r:id="rId93"/>
    <p:sldId id="674" r:id="rId94"/>
    <p:sldId id="676" r:id="rId95"/>
    <p:sldId id="677" r:id="rId96"/>
    <p:sldId id="678" r:id="rId97"/>
    <p:sldId id="679" r:id="rId98"/>
    <p:sldId id="688" r:id="rId99"/>
    <p:sldId id="689" r:id="rId100"/>
    <p:sldId id="690" r:id="rId101"/>
    <p:sldId id="691" r:id="rId10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9C42E6"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73" autoAdjust="0"/>
    <p:restoredTop sz="94684" autoAdjust="0"/>
  </p:normalViewPr>
  <p:slideViewPr>
    <p:cSldViewPr snapToGrid="0">
      <p:cViewPr varScale="1">
        <p:scale>
          <a:sx n="69" d="100"/>
          <a:sy n="69" d="100"/>
        </p:scale>
        <p:origin x="-162" y="-102"/>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3911BACF-5293-41CD-AB2E-C0C19D074E6D}" type="presOf" srcId="{20A728FD-DA1C-4320-9F64-41E153BDF21F}" destId="{94705B86-31B9-4BB7-897E-19FC7AF1B13A}" srcOrd="0" destOrd="0" presId="urn:microsoft.com/office/officeart/2005/8/layout/vList2"/>
    <dgm:cxn modelId="{638CF91E-B722-451E-9436-0DBEC69F9B8C}" srcId="{20A728FD-DA1C-4320-9F64-41E153BDF21F}" destId="{98EFB690-2F44-40DC-A544-D76023CFC90E}" srcOrd="3" destOrd="0" parTransId="{96B2B7A0-7655-4A68-9C29-07A7BB43ACEA}" sibTransId="{75A85F81-E5F6-42E8-B6A8-0975DFB3EAE8}"/>
    <dgm:cxn modelId="{0D62B2D8-8311-4B73-AAED-094B670A2691}" srcId="{20A728FD-DA1C-4320-9F64-41E153BDF21F}" destId="{10BCAAC2-E0AB-4F7F-AD99-4B12FA756641}" srcOrd="2" destOrd="0" parTransId="{70A49386-D90E-4C1B-BB45-D64ABDC75D49}" sibTransId="{5E06A297-C833-44AB-86B1-5455CF5019AA}"/>
    <dgm:cxn modelId="{E383B65A-5625-4BB9-95F0-4B585E7EC4B6}" type="presOf" srcId="{893E2F48-C311-4190-AD51-7F8B2BA63A47}" destId="{FFB70455-7A51-4917-BE27-D1FAC3B7B8D1}" srcOrd="0" destOrd="0" presId="urn:microsoft.com/office/officeart/2005/8/layout/vList2"/>
    <dgm:cxn modelId="{9A32FDDB-3E48-4C78-B1B0-99CC8A95A4B8}" type="presOf" srcId="{10BCAAC2-E0AB-4F7F-AD99-4B12FA756641}" destId="{9E8040C1-5C12-4E02-8F39-1DE656AAD1FE}" srcOrd="0" destOrd="0" presId="urn:microsoft.com/office/officeart/2005/8/layout/vList2"/>
    <dgm:cxn modelId="{9AD96461-84D2-4949-AD60-D813261EBAD7}" srcId="{20A728FD-DA1C-4320-9F64-41E153BDF21F}" destId="{35A186EA-B02E-4617-AAAB-5508528581EC}" srcOrd="4" destOrd="0" parTransId="{30E7FE56-488D-40EC-A702-2B0612286212}" sibTransId="{C770B6D3-F35D-47CA-9A55-BD48FE787212}"/>
    <dgm:cxn modelId="{48F13A75-2199-4DAD-B3C3-8A112D8498FD}" type="presOf" srcId="{98EFB690-2F44-40DC-A544-D76023CFC90E}" destId="{3973E97C-1B6E-46BE-AE9F-9D777A355762}"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D7A21834-D4A3-4033-8475-32ED41A33DB5}" type="presOf" srcId="{A21B3DBC-A65B-4B25-856E-E617196ACB4E}" destId="{FB2D4B19-3337-4830-AD4B-119F5D9B67E6}" srcOrd="0" destOrd="0" presId="urn:microsoft.com/office/officeart/2005/8/layout/vList2"/>
    <dgm:cxn modelId="{81CD8FBF-F8E0-4F64-B5B1-3D12600FC6A6}" srcId="{20A728FD-DA1C-4320-9F64-41E153BDF21F}" destId="{A21B3DBC-A65B-4B25-856E-E617196ACB4E}" srcOrd="5" destOrd="0" parTransId="{CEB7D2C2-743A-419B-B683-986C5FE6110D}" sibTransId="{14503B67-F4A6-4109-9074-7BD976EFD16D}"/>
    <dgm:cxn modelId="{22E14886-39DA-46BD-A5CE-C834F6F4D757}" srcId="{20A728FD-DA1C-4320-9F64-41E153BDF21F}" destId="{16ABD21D-6B4C-4964-96B9-1A50B1452172}" srcOrd="1" destOrd="0" parTransId="{D811FADF-6418-40DA-A681-E1CF0F008B02}" sibTransId="{8037E45F-1C33-4495-84A2-61E12535AF6C}"/>
    <dgm:cxn modelId="{902C242F-1C76-48A8-B5DF-FD7D18A8ED66}" type="presOf" srcId="{35A186EA-B02E-4617-AAAB-5508528581EC}" destId="{BF66F49D-233C-415B-8655-05BD7089D001}" srcOrd="0" destOrd="0" presId="urn:microsoft.com/office/officeart/2005/8/layout/vList2"/>
    <dgm:cxn modelId="{8CC0AB95-4671-451A-B49B-C2959635DCF7}" type="presOf" srcId="{16ABD21D-6B4C-4964-96B9-1A50B1452172}" destId="{71497550-9F1D-4D88-9145-DDAD4329CE3E}" srcOrd="0" destOrd="0" presId="urn:microsoft.com/office/officeart/2005/8/layout/vList2"/>
    <dgm:cxn modelId="{BE3981F0-1716-4E3B-827E-89A7A4206A47}" type="presParOf" srcId="{94705B86-31B9-4BB7-897E-19FC7AF1B13A}" destId="{FFB70455-7A51-4917-BE27-D1FAC3B7B8D1}" srcOrd="0" destOrd="0" presId="urn:microsoft.com/office/officeart/2005/8/layout/vList2"/>
    <dgm:cxn modelId="{3E21BAE8-F663-4368-8CE5-FC8DC970F4FD}" type="presParOf" srcId="{94705B86-31B9-4BB7-897E-19FC7AF1B13A}" destId="{B37D574C-4858-41CA-95ED-228BB0513E6A}" srcOrd="1" destOrd="0" presId="urn:microsoft.com/office/officeart/2005/8/layout/vList2"/>
    <dgm:cxn modelId="{2808DC53-0017-43DC-9029-CF6E3EA1AF34}" type="presParOf" srcId="{94705B86-31B9-4BB7-897E-19FC7AF1B13A}" destId="{71497550-9F1D-4D88-9145-DDAD4329CE3E}" srcOrd="2" destOrd="0" presId="urn:microsoft.com/office/officeart/2005/8/layout/vList2"/>
    <dgm:cxn modelId="{C8859864-323E-44A5-8595-16A01FC47978}" type="presParOf" srcId="{94705B86-31B9-4BB7-897E-19FC7AF1B13A}" destId="{A5E9C300-9A4D-4689-A170-84423EA75B74}" srcOrd="3" destOrd="0" presId="urn:microsoft.com/office/officeart/2005/8/layout/vList2"/>
    <dgm:cxn modelId="{3ADE0C5C-AE43-4666-9E34-E0CA3847F595}" type="presParOf" srcId="{94705B86-31B9-4BB7-897E-19FC7AF1B13A}" destId="{9E8040C1-5C12-4E02-8F39-1DE656AAD1FE}" srcOrd="4" destOrd="0" presId="urn:microsoft.com/office/officeart/2005/8/layout/vList2"/>
    <dgm:cxn modelId="{C89ADC56-118D-411A-91F3-9D545975EFEE}" type="presParOf" srcId="{94705B86-31B9-4BB7-897E-19FC7AF1B13A}" destId="{7719BCE1-1794-49AD-9169-809F45DDBE46}" srcOrd="5" destOrd="0" presId="urn:microsoft.com/office/officeart/2005/8/layout/vList2"/>
    <dgm:cxn modelId="{A0329E19-FE75-4287-887D-5D11DF186408}" type="presParOf" srcId="{94705B86-31B9-4BB7-897E-19FC7AF1B13A}" destId="{3973E97C-1B6E-46BE-AE9F-9D777A355762}" srcOrd="6" destOrd="0" presId="urn:microsoft.com/office/officeart/2005/8/layout/vList2"/>
    <dgm:cxn modelId="{04941C2F-8C78-4C44-830D-5A91AFC5CC70}" type="presParOf" srcId="{94705B86-31B9-4BB7-897E-19FC7AF1B13A}" destId="{240FC017-D265-4C7A-9745-492BC16A7F10}" srcOrd="7" destOrd="0" presId="urn:microsoft.com/office/officeart/2005/8/layout/vList2"/>
    <dgm:cxn modelId="{38164E10-52B2-4DA2-AE6D-5591FF9E3A11}" type="presParOf" srcId="{94705B86-31B9-4BB7-897E-19FC7AF1B13A}" destId="{BF66F49D-233C-415B-8655-05BD7089D001}" srcOrd="8" destOrd="0" presId="urn:microsoft.com/office/officeart/2005/8/layout/vList2"/>
    <dgm:cxn modelId="{8DDD7297-4E15-4926-9C65-BCF7AA6CC300}" type="presParOf" srcId="{94705B86-31B9-4BB7-897E-19FC7AF1B13A}" destId="{3153FBDF-268C-42EC-B399-AF27511C8635}" srcOrd="9" destOrd="0" presId="urn:microsoft.com/office/officeart/2005/8/layout/vList2"/>
    <dgm:cxn modelId="{6B35BE04-8822-4A05-A03C-0DBAD7A9CCC2}"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70455-7A51-4917-BE27-D1FAC3B7B8D1}">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30842" y="107788"/>
        <a:ext cx="6578811" cy="570116"/>
      </dsp:txXfrm>
    </dsp:sp>
    <dsp:sp modelId="{71497550-9F1D-4D88-9145-DDAD4329CE3E}">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30842" y="817348"/>
        <a:ext cx="6578811" cy="570116"/>
      </dsp:txXfrm>
    </dsp:sp>
    <dsp:sp modelId="{9E8040C1-5C12-4E02-8F39-1DE656AAD1FE}">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30842" y="1526909"/>
        <a:ext cx="6578811" cy="570116"/>
      </dsp:txXfrm>
    </dsp:sp>
    <dsp:sp modelId="{3973E97C-1B6E-46BE-AE9F-9D777A355762}">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30842" y="2236469"/>
        <a:ext cx="6578811" cy="570116"/>
      </dsp:txXfrm>
    </dsp:sp>
    <dsp:sp modelId="{BF66F49D-233C-415B-8655-05BD7089D001}">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30842" y="2946029"/>
        <a:ext cx="6578811" cy="570116"/>
      </dsp:txXfrm>
    </dsp:sp>
    <dsp:sp modelId="{FB2D4B19-3337-4830-AD4B-119F5D9B67E6}">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30842" y="3655589"/>
        <a:ext cx="6578811"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2/28/2010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1881422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2/28/2010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34665043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2/28/2010 10:13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hyperlink" Target="http://www.satcompetition.org/" TargetMode="External"/><Relationship Id="rId2" Type="http://schemas.openxmlformats.org/officeDocument/2006/relationships/hyperlink" Target="http://www.satlib.or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0" y="1819266"/>
            <a:ext cx="8462319" cy="2105192"/>
          </a:xfrm>
        </p:spPr>
        <p:txBody>
          <a:bodyPr/>
          <a:lstStyle/>
          <a:p>
            <a:r>
              <a:rPr lang="en-US" sz="4400" b="1" dirty="0" err="1" smtClean="0">
                <a:latin typeface="Calibri" pitchFamily="34" charset="0"/>
                <a:cs typeface="Calibri" pitchFamily="34" charset="0"/>
              </a:rPr>
              <a:t>Satisfiability</a:t>
            </a:r>
            <a:r>
              <a:rPr lang="en-US" sz="4400" b="1" dirty="0" smtClean="0">
                <a:latin typeface="Calibri" pitchFamily="34" charset="0"/>
                <a:cs typeface="Calibri" pitchFamily="34" charset="0"/>
              </a:rPr>
              <a:t> Modulo Theories (SMT): </a:t>
            </a:r>
            <a:br>
              <a:rPr lang="en-US" sz="4400" b="1" dirty="0" smtClean="0">
                <a:latin typeface="Calibri" pitchFamily="34" charset="0"/>
                <a:cs typeface="Calibri" pitchFamily="34" charset="0"/>
              </a:rPr>
            </a:br>
            <a:r>
              <a:rPr lang="en-US" sz="4400" b="1" dirty="0" smtClean="0">
                <a:latin typeface="Calibri" pitchFamily="34" charset="0"/>
                <a:cs typeface="Calibri" pitchFamily="34" charset="0"/>
              </a:rPr>
              <a:t>ideas and applications</a:t>
            </a:r>
            <a:r>
              <a:rPr lang="en-US" sz="4800" dirty="0" smtClean="0"/>
              <a:t/>
            </a:r>
            <a:br>
              <a:rPr lang="en-US" sz="4800" dirty="0" smtClean="0"/>
            </a:br>
            <a:r>
              <a:rPr sz="3200" smtClean="0">
                <a:latin typeface="Calibri" pitchFamily="34" charset="0"/>
              </a:rPr>
              <a:t>Universit</a:t>
            </a:r>
            <a:r>
              <a:rPr lang="en-US" sz="3200" dirty="0" smtClean="0">
                <a:latin typeface="Calibri" pitchFamily="34" charset="0"/>
              </a:rPr>
              <a:t>à</a:t>
            </a:r>
            <a:r>
              <a:rPr sz="3200" smtClean="0">
                <a:latin typeface="Calibri" pitchFamily="34" charset="0"/>
              </a:rPr>
              <a:t> Degli Studi Di Milano</a:t>
            </a:r>
            <a:br>
              <a:rPr sz="3200" smtClean="0">
                <a:latin typeface="Calibri" pitchFamily="34" charset="0"/>
              </a:rPr>
            </a:br>
            <a:r>
              <a:rPr sz="3200" smtClean="0">
                <a:latin typeface="Calibri" pitchFamily="34" charset="0"/>
              </a:rPr>
              <a:t>Scuola di Dottorato in Informatica, 2010</a:t>
            </a:r>
            <a:endParaRPr lang="en-US" sz="4800" dirty="0">
              <a:latin typeface="Calibri" pitchFamily="34" charset="0"/>
            </a:endParaRPr>
          </a:p>
        </p:txBody>
      </p:sp>
      <p:sp>
        <p:nvSpPr>
          <p:cNvPr id="3" name="Subtitle 2"/>
          <p:cNvSpPr>
            <a:spLocks noGrp="1"/>
          </p:cNvSpPr>
          <p:nvPr>
            <p:ph type="subTitle" idx="1"/>
          </p:nvPr>
        </p:nvSpPr>
        <p:spPr>
          <a:xfrm>
            <a:off x="464237" y="4343589"/>
            <a:ext cx="7692761" cy="861774"/>
          </a:xfrm>
        </p:spPr>
        <p:txBody>
          <a:bodyPr/>
          <a:lstStyle/>
          <a:p>
            <a:pPr>
              <a:lnSpc>
                <a:spcPct val="100000"/>
              </a:lnSpc>
            </a:pPr>
            <a:r>
              <a:rPr lang="en-US" sz="2800" dirty="0" smtClean="0">
                <a:latin typeface="Calibri" pitchFamily="34" charset="0"/>
                <a:cs typeface="Calibri" pitchFamily="34" charset="0"/>
              </a:rPr>
              <a:t>Leonardo de Moura</a:t>
            </a:r>
          </a:p>
          <a:p>
            <a:pPr>
              <a:lnSpc>
                <a:spcPct val="100000"/>
              </a:lnSpc>
            </a:pPr>
            <a:r>
              <a:rPr lang="en-US" sz="2800" dirty="0" smtClean="0">
                <a:latin typeface="Calibri" pitchFamily="34" charset="0"/>
                <a:cs typeface="Calibri" pitchFamily="34" charset="0"/>
              </a:rPr>
              <a:t>Microsoft Research</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Type checking</a:t>
            </a:r>
            <a:endParaRPr lang="en-US" dirty="0">
              <a:latin typeface="Calibri" pitchFamily="34" charset="0"/>
            </a:endParaRPr>
          </a:p>
        </p:txBody>
      </p:sp>
      <p:sp>
        <p:nvSpPr>
          <p:cNvPr id="10" name="Content Placeholder 9"/>
          <p:cNvSpPr>
            <a:spLocks noGrp="1"/>
          </p:cNvSpPr>
          <p:nvPr>
            <p:ph idx="1"/>
          </p:nvPr>
        </p:nvSpPr>
        <p:spPr>
          <a:xfrm>
            <a:off x="802163" y="1646542"/>
            <a:ext cx="5446238" cy="1011046"/>
          </a:xfrm>
        </p:spPr>
        <p:txBody>
          <a:bodyPr/>
          <a:lstStyle/>
          <a:p>
            <a:pPr marL="0">
              <a:spcBef>
                <a:spcPts val="0"/>
              </a:spcBef>
              <a:buNone/>
            </a:pPr>
            <a:r>
              <a:rPr lang="en-US" sz="3600" dirty="0" smtClean="0">
                <a:latin typeface="Cordia New" pitchFamily="34" charset="-34"/>
                <a:cs typeface="Cordia New" pitchFamily="34" charset="-34"/>
              </a:rPr>
              <a:t>Signature:</a:t>
            </a:r>
          </a:p>
          <a:p>
            <a:pPr marL="0">
              <a:spcBef>
                <a:spcPts val="0"/>
              </a:spcBef>
              <a:buNone/>
            </a:pPr>
            <a:r>
              <a:rPr lang="en-US" sz="3600" b="1" dirty="0" smtClean="0">
                <a:latin typeface="Cordia New" pitchFamily="34" charset="-34"/>
                <a:cs typeface="Cordia New" pitchFamily="34" charset="-34"/>
              </a:rPr>
              <a:t>div : </a:t>
            </a:r>
            <a:r>
              <a:rPr lang="en-US" sz="3600" b="1" dirty="0" err="1" smtClean="0">
                <a:latin typeface="Cordia New" pitchFamily="34" charset="-34"/>
                <a:cs typeface="Cordia New" pitchFamily="34" charset="-34"/>
              </a:rPr>
              <a:t>int</a:t>
            </a:r>
            <a:r>
              <a:rPr lang="en-US" sz="3600" b="1" dirty="0" smtClean="0">
                <a:latin typeface="Cordia New" pitchFamily="34" charset="-34"/>
                <a:cs typeface="Cordia New" pitchFamily="34" charset="-34"/>
              </a:rPr>
              <a:t>, </a:t>
            </a:r>
            <a:r>
              <a:rPr lang="en-US" sz="3600" b="1" dirty="0" smtClean="0">
                <a:latin typeface="Cordia New" pitchFamily="34" charset="-34"/>
                <a:cs typeface="Cordia New" pitchFamily="34" charset="-34"/>
                <a:sym typeface="Symbol"/>
              </a:rPr>
              <a:t> { x : </a:t>
            </a:r>
            <a:r>
              <a:rPr lang="en-US" sz="3600" b="1" dirty="0" err="1" smtClean="0">
                <a:latin typeface="Cordia New" pitchFamily="34" charset="-34"/>
                <a:cs typeface="Cordia New" pitchFamily="34" charset="-34"/>
                <a:sym typeface="Symbol"/>
              </a:rPr>
              <a:t>int</a:t>
            </a:r>
            <a:r>
              <a:rPr lang="en-US" sz="3600" b="1" dirty="0" smtClean="0">
                <a:latin typeface="Cordia New" pitchFamily="34" charset="-34"/>
                <a:cs typeface="Cordia New" pitchFamily="34" charset="-34"/>
                <a:sym typeface="Symbol"/>
              </a:rPr>
              <a:t> | x  0 }  </a:t>
            </a:r>
            <a:r>
              <a:rPr lang="en-US" sz="3600" b="1" dirty="0" err="1" smtClean="0">
                <a:latin typeface="Cordia New" pitchFamily="34" charset="-34"/>
                <a:cs typeface="Cordia New" pitchFamily="34" charset="-34"/>
                <a:sym typeface="Symbol"/>
              </a:rPr>
              <a:t>int</a:t>
            </a:r>
            <a:endParaRPr lang="en-US" sz="3600" dirty="0" smtClean="0">
              <a:latin typeface="Cordia New" pitchFamily="34" charset="-34"/>
              <a:cs typeface="Cordia New" pitchFamily="34" charset="-34"/>
            </a:endParaRPr>
          </a:p>
        </p:txBody>
      </p:sp>
      <p:sp>
        <p:nvSpPr>
          <p:cNvPr id="15" name="Rectangular Callout 14"/>
          <p:cNvSpPr/>
          <p:nvPr/>
        </p:nvSpPr>
        <p:spPr bwMode="auto">
          <a:xfrm>
            <a:off x="6104964" y="2859742"/>
            <a:ext cx="2590800" cy="896470"/>
          </a:xfrm>
          <a:prstGeom prst="wedgeRectCallout">
            <a:avLst>
              <a:gd name="adj1" fmla="val -139141"/>
              <a:gd name="adj2" fmla="val -8879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Subtype</a:t>
            </a:r>
          </a:p>
        </p:txBody>
      </p:sp>
      <p:sp>
        <p:nvSpPr>
          <p:cNvPr id="18" name="Content Placeholder 9"/>
          <p:cNvSpPr txBox="1">
            <a:spLocks/>
          </p:cNvSpPr>
          <p:nvPr/>
        </p:nvSpPr>
        <p:spPr>
          <a:xfrm>
            <a:off x="802163" y="3197436"/>
            <a:ext cx="5446238" cy="1495794"/>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dirty="0" smtClean="0">
                <a:solidFill>
                  <a:schemeClr val="bg1"/>
                </a:solidFill>
                <a:latin typeface="Cordia New" pitchFamily="34" charset="-34"/>
                <a:cs typeface="Cordia New" pitchFamily="34" charset="-34"/>
              </a:rPr>
              <a:t>Call site</a:t>
            </a:r>
            <a:r>
              <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a:t>
            </a:r>
          </a:p>
          <a:p>
            <a:pPr lvl="0" indent="-384954">
              <a:lnSpc>
                <a:spcPct val="90000"/>
              </a:lnSpc>
              <a:buSzPct val="90000"/>
            </a:pPr>
            <a:r>
              <a:rPr lang="en-US" sz="3600" b="1" dirty="0" smtClean="0">
                <a:solidFill>
                  <a:schemeClr val="bg1"/>
                </a:solidFill>
                <a:latin typeface="Cordia New" pitchFamily="34" charset="-34"/>
                <a:cs typeface="Cordia New" pitchFamily="34" charset="-34"/>
              </a:rPr>
              <a:t>if 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then</a:t>
            </a:r>
          </a:p>
          <a:p>
            <a:pPr lvl="0" indent="-384954">
              <a:lnSpc>
                <a:spcPct val="90000"/>
              </a:lnSpc>
              <a:buSzPct val="90000"/>
            </a:pPr>
            <a:r>
              <a:rPr lang="en-US" sz="3600" b="1" dirty="0" smtClean="0">
                <a:solidFill>
                  <a:schemeClr val="bg1"/>
                </a:solidFill>
                <a:latin typeface="Cordia New" pitchFamily="34" charset="-34"/>
                <a:cs typeface="Cordia New" pitchFamily="34" charset="-34"/>
              </a:rPr>
              <a:t>	return div(a, b)</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
        <p:nvSpPr>
          <p:cNvPr id="19" name="Content Placeholder 9"/>
          <p:cNvSpPr txBox="1">
            <a:spLocks/>
          </p:cNvSpPr>
          <p:nvPr/>
        </p:nvSpPr>
        <p:spPr>
          <a:xfrm>
            <a:off x="793198" y="5035208"/>
            <a:ext cx="5446238" cy="997196"/>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noProof="0" dirty="0" smtClean="0">
                <a:solidFill>
                  <a:schemeClr val="bg1"/>
                </a:solidFill>
                <a:latin typeface="Cordia New" pitchFamily="34" charset="-34"/>
                <a:cs typeface="Cordia New" pitchFamily="34" charset="-34"/>
              </a:rPr>
              <a:t>Verification condition</a:t>
            </a:r>
            <a:endPar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lvl="0" indent="-384954">
              <a:lnSpc>
                <a:spcPct val="90000"/>
              </a:lnSpc>
              <a:buSzPct val="90000"/>
            </a:pPr>
            <a:r>
              <a:rPr lang="en-US" sz="3600" b="1" dirty="0" smtClean="0">
                <a:solidFill>
                  <a:schemeClr val="bg1"/>
                </a:solidFill>
                <a:latin typeface="Cordia New" pitchFamily="34" charset="-34"/>
                <a:cs typeface="Cordia New" pitchFamily="34" charset="-34"/>
              </a:rPr>
              <a:t>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implies</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rPr>
              <a:t> b </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sym typeface="Symbol"/>
              </a:rPr>
              <a:t> 0</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Using SAT solvers</a:t>
            </a:r>
            <a:endParaRPr lang="en-US" sz="4400" i="1"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842085" y="1853169"/>
            <a:ext cx="7353300" cy="41814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517857747"/>
      </p:ext>
    </p:extLst>
  </p:cSld>
  <p:clrMapOvr>
    <a:masterClrMapping/>
  </p:clrMapOvr>
  <p:transition xmlns:p14="http://schemas.microsoft.com/office/powerpoint/2007/7/12/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t>
            </a:r>
            <a:endParaRPr lang="en-US" dirty="0"/>
          </a:p>
        </p:txBody>
      </p:sp>
      <p:sp>
        <p:nvSpPr>
          <p:cNvPr id="3" name="Content Placeholder 2"/>
          <p:cNvSpPr>
            <a:spLocks noGrp="1"/>
          </p:cNvSpPr>
          <p:nvPr>
            <p:ph idx="1"/>
          </p:nvPr>
        </p:nvSpPr>
        <p:spPr>
          <a:xfrm>
            <a:off x="381000" y="1412875"/>
            <a:ext cx="8382000" cy="4395049"/>
          </a:xfrm>
        </p:spPr>
        <p:txBody>
          <a:bodyPr/>
          <a:lstStyle/>
          <a:p>
            <a:r>
              <a:rPr lang="en-US" dirty="0" smtClean="0">
                <a:solidFill>
                  <a:srgbClr xmlns:mc="http://schemas.openxmlformats.org/markup-compatibility/2006" xmlns:a14="http://schemas.microsoft.com/office/drawing/2007/7/7/main" val="FF0000" mc:Ignorable=""/>
                </a:solidFill>
              </a:rPr>
              <a:t>Logic is the art and science of effective reasoning.</a:t>
            </a:r>
          </a:p>
          <a:p>
            <a:r>
              <a:rPr lang="en-US" dirty="0" smtClean="0"/>
              <a:t>How can we draw general and reliable conclusions from a collection of facts?</a:t>
            </a:r>
          </a:p>
          <a:p>
            <a:r>
              <a:rPr lang="en-US" dirty="0" smtClean="0">
                <a:solidFill>
                  <a:srgbClr xmlns:mc="http://schemas.openxmlformats.org/markup-compatibility/2006" xmlns:a14="http://schemas.microsoft.com/office/drawing/2007/7/7/main" val="FF0000" mc:Ignorable=""/>
                </a:solidFill>
              </a:rPr>
              <a:t>Formal logic</a:t>
            </a:r>
            <a:r>
              <a:rPr lang="en-US" dirty="0" smtClean="0"/>
              <a:t>: Precise, syntactic characterizations of well-formed expressions and valid deductions.</a:t>
            </a:r>
          </a:p>
          <a:p>
            <a:r>
              <a:rPr lang="en-US" dirty="0" smtClean="0"/>
              <a:t>Formal logic makes it possible to calculate consequences at the symbolic level.</a:t>
            </a:r>
          </a:p>
          <a:p>
            <a:endParaRPr lang="en-US" dirty="0" smtClean="0"/>
          </a:p>
          <a:p>
            <a:r>
              <a:rPr lang="en-US" dirty="0" smtClean="0">
                <a:solidFill>
                  <a:srgbClr xmlns:mc="http://schemas.openxmlformats.org/markup-compatibility/2006" xmlns:a14="http://schemas.microsoft.com/office/drawing/2007/7/7/main" val="FF0000" mc:Ignorable=""/>
                </a:solidFill>
              </a:rPr>
              <a:t>Computers can be used to automate such symbolic calculations.</a:t>
            </a:r>
            <a:endParaRPr lang="en-US" dirty="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t>
            </a:r>
            <a:endParaRPr lang="en-US" dirty="0"/>
          </a:p>
        </p:txBody>
      </p:sp>
      <p:sp>
        <p:nvSpPr>
          <p:cNvPr id="3" name="Content Placeholder 2"/>
          <p:cNvSpPr>
            <a:spLocks noGrp="1"/>
          </p:cNvSpPr>
          <p:nvPr>
            <p:ph idx="1"/>
          </p:nvPr>
        </p:nvSpPr>
        <p:spPr>
          <a:xfrm>
            <a:off x="381000" y="1412875"/>
            <a:ext cx="8382000" cy="4610493"/>
          </a:xfrm>
        </p:spPr>
        <p:txBody>
          <a:bodyPr/>
          <a:lstStyle/>
          <a:p>
            <a:r>
              <a:rPr lang="en-US" dirty="0" smtClean="0">
                <a:solidFill>
                  <a:srgbClr xmlns:mc="http://schemas.openxmlformats.org/markup-compatibility/2006" xmlns:a14="http://schemas.microsoft.com/office/drawing/2007/7/7/main" val="FF0000" mc:Ignorable=""/>
                </a:solidFill>
              </a:rPr>
              <a:t>Logic studies the relationship between language, meaning, and (proof) method. </a:t>
            </a:r>
          </a:p>
          <a:p>
            <a:r>
              <a:rPr lang="en-US" dirty="0" smtClean="0"/>
              <a:t>A logic consists of a language in which (well-formed) sentences are expressed. </a:t>
            </a:r>
          </a:p>
          <a:p>
            <a:r>
              <a:rPr lang="en-US" dirty="0" smtClean="0"/>
              <a:t>A semantic that distinguishes the valid sentences from the refutable ones.</a:t>
            </a:r>
          </a:p>
          <a:p>
            <a:r>
              <a:rPr lang="en-US" dirty="0" smtClean="0"/>
              <a:t>A proof system for constructing arguments justifying valid sentences.</a:t>
            </a:r>
          </a:p>
          <a:p>
            <a:r>
              <a:rPr lang="en-US" dirty="0" smtClean="0"/>
              <a:t>Examples of logics include </a:t>
            </a:r>
            <a:r>
              <a:rPr lang="en-US" dirty="0" smtClean="0">
                <a:solidFill>
                  <a:srgbClr xmlns:mc="http://schemas.openxmlformats.org/markup-compatibility/2006" xmlns:a14="http://schemas.microsoft.com/office/drawing/2007/7/7/main" val="FF0000" mc:Ignorable=""/>
                </a:solidFill>
              </a:rPr>
              <a:t>propositional logic</a:t>
            </a:r>
            <a:r>
              <a:rPr lang="en-US" dirty="0" smtClean="0"/>
              <a:t>, </a:t>
            </a:r>
            <a:r>
              <a:rPr lang="en-US" dirty="0" err="1" smtClean="0">
                <a:solidFill>
                  <a:srgbClr xmlns:mc="http://schemas.openxmlformats.org/markup-compatibility/2006" xmlns:a14="http://schemas.microsoft.com/office/drawing/2007/7/7/main" val="FF0000" mc:Ignorable=""/>
                </a:solidFill>
              </a:rPr>
              <a:t>equational</a:t>
            </a:r>
            <a:r>
              <a:rPr lang="en-US" dirty="0" smtClean="0">
                <a:solidFill>
                  <a:srgbClr xmlns:mc="http://schemas.openxmlformats.org/markup-compatibility/2006" xmlns:a14="http://schemas.microsoft.com/office/drawing/2007/7/7/main" val="FF0000" mc:Ignorable=""/>
                </a:solidFill>
              </a:rPr>
              <a:t> logic</a:t>
            </a:r>
            <a:r>
              <a:rPr lang="en-US" dirty="0" smtClean="0"/>
              <a:t>, </a:t>
            </a:r>
            <a:r>
              <a:rPr lang="en-US" dirty="0" smtClean="0">
                <a:solidFill>
                  <a:srgbClr xmlns:mc="http://schemas.openxmlformats.org/markup-compatibility/2006" xmlns:a14="http://schemas.microsoft.com/office/drawing/2007/7/7/main" val="FF0000" mc:Ignorable=""/>
                </a:solidFill>
              </a:rPr>
              <a:t>first-order logic</a:t>
            </a:r>
            <a:r>
              <a:rPr lang="en-US" dirty="0" smtClean="0"/>
              <a:t>, higher-order logic, and modal logics.</a:t>
            </a:r>
            <a:endParaRPr lang="en-US" dirty="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logical language?</a:t>
            </a:r>
            <a:endParaRPr lang="en-US" dirty="0"/>
          </a:p>
        </p:txBody>
      </p:sp>
      <p:sp>
        <p:nvSpPr>
          <p:cNvPr id="3" name="Content Placeholder 2"/>
          <p:cNvSpPr>
            <a:spLocks noGrp="1"/>
          </p:cNvSpPr>
          <p:nvPr>
            <p:ph idx="1"/>
          </p:nvPr>
        </p:nvSpPr>
        <p:spPr>
          <a:xfrm>
            <a:off x="381000" y="1412875"/>
            <a:ext cx="8382000" cy="3274743"/>
          </a:xfrm>
        </p:spPr>
        <p:txBody>
          <a:bodyPr/>
          <a:lstStyle/>
          <a:p>
            <a:r>
              <a:rPr lang="en-US" dirty="0" smtClean="0"/>
              <a:t>A language consists of logical symbols whose interpretations are fixed, and non-logical ones whose interpretations vary. </a:t>
            </a:r>
          </a:p>
          <a:p>
            <a:r>
              <a:rPr lang="en-US" dirty="0" smtClean="0"/>
              <a:t>These symbols are combined together to form well-formed formulas.</a:t>
            </a:r>
          </a:p>
          <a:p>
            <a:r>
              <a:rPr lang="en-US" dirty="0" smtClean="0"/>
              <a:t>In propositional logic PL, the connectives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and </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smtClean="0"/>
              <a:t>have a fixed interpretation, whereas the constants </a:t>
            </a:r>
            <a:r>
              <a:rPr lang="en-US" i="1" dirty="0" smtClean="0">
                <a:solidFill>
                  <a:srgbClr xmlns:mc="http://schemas.openxmlformats.org/markup-compatibility/2006" xmlns:a14="http://schemas.microsoft.com/office/drawing/2007/7/7/main" val="FF0000" mc:Ignorable=""/>
                </a:solidFill>
              </a:rPr>
              <a:t>p</a:t>
            </a:r>
            <a:r>
              <a:rPr lang="en-US" dirty="0" smtClean="0"/>
              <a:t>, </a:t>
            </a:r>
            <a:r>
              <a:rPr lang="en-US" i="1" dirty="0" smtClean="0">
                <a:solidFill>
                  <a:srgbClr xmlns:mc="http://schemas.openxmlformats.org/markup-compatibility/2006" xmlns:a14="http://schemas.microsoft.com/office/drawing/2007/7/7/main" val="FF0000" mc:Ignorable=""/>
                </a:solidFill>
              </a:rPr>
              <a:t>q</a:t>
            </a:r>
            <a:r>
              <a:rPr lang="en-US" dirty="0" smtClean="0"/>
              <a:t>, </a:t>
            </a:r>
            <a:r>
              <a:rPr lang="en-US" i="1" dirty="0" smtClean="0">
                <a:solidFill>
                  <a:srgbClr xmlns:mc="http://schemas.openxmlformats.org/markup-compatibility/2006" xmlns:a14="http://schemas.microsoft.com/office/drawing/2007/7/7/main" val="FF0000" mc:Ignorable=""/>
                </a:solidFill>
              </a:rPr>
              <a:t>r</a:t>
            </a:r>
            <a:r>
              <a:rPr lang="en-US" i="1" dirty="0" smtClean="0"/>
              <a:t> </a:t>
            </a:r>
            <a:r>
              <a:rPr lang="en-US" dirty="0" smtClean="0"/>
              <a:t>may be interpreted at will.</a:t>
            </a:r>
            <a:endParaRPr lang="en-US" dirty="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Content Placeholder 2"/>
          <p:cNvSpPr>
            <a:spLocks noGrp="1"/>
          </p:cNvSpPr>
          <p:nvPr>
            <p:ph idx="1"/>
          </p:nvPr>
        </p:nvSpPr>
        <p:spPr>
          <a:xfrm>
            <a:off x="381000" y="1412875"/>
            <a:ext cx="8382000" cy="4955203"/>
          </a:xfrm>
        </p:spPr>
        <p:txBody>
          <a:bodyPr/>
          <a:lstStyle/>
          <a:p>
            <a:pPr>
              <a:buNone/>
            </a:pPr>
            <a:r>
              <a:rPr lang="en-US" dirty="0" smtClean="0"/>
              <a:t>Formulas:   </a:t>
            </a:r>
            <a:r>
              <a:rPr lang="en-US" i="1" dirty="0" smtClean="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rPr>
              <a:t>p</a:t>
            </a:r>
            <a:r>
              <a:rPr lang="en-US" dirty="0" smtClean="0">
                <a:solidFill>
                  <a:srgbClr xmlns:mc="http://schemas.openxmlformats.org/markup-compatibility/2006" xmlns:a14="http://schemas.microsoft.com/office/drawing/2007/7/7/main" val="FF0000" mc:Ignorable=""/>
                </a:solidFill>
              </a:rPr>
              <a:t> |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 </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 </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  </a:t>
            </a:r>
            <a:r>
              <a:rPr lang="en-US" dirty="0" smtClean="0">
                <a:solidFill>
                  <a:srgbClr xmlns:mc="http://schemas.openxmlformats.org/markup-compatibility/2006" xmlns:a14="http://schemas.microsoft.com/office/drawing/2007/7/7/main" val="FF0000" mc:Ignorable=""/>
                </a:solidFill>
              </a:rPr>
              <a:t>|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1</a:t>
            </a:r>
            <a:r>
              <a:rPr lang="en-US" dirty="0" smtClean="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a:t>
            </a:r>
            <a:r>
              <a:rPr lang="en-US" i="1" baseline="-25000" dirty="0" smtClean="0">
                <a:solidFill>
                  <a:srgbClr xmlns:mc="http://schemas.openxmlformats.org/markup-compatibility/2006" xmlns:a14="http://schemas.microsoft.com/office/drawing/2007/7/7/main" val="FF0000" mc:Ignorable=""/>
                </a:solidFill>
                <a:sym typeface="Symbol"/>
              </a:rPr>
              <a:t>2</a:t>
            </a:r>
            <a:r>
              <a:rPr lang="en-US" i="1" dirty="0" smtClean="0">
                <a:solidFill>
                  <a:srgbClr xmlns:mc="http://schemas.openxmlformats.org/markup-compatibility/2006" xmlns:a14="http://schemas.microsoft.com/office/drawing/2007/7/7/main" val="FF0000" mc:Ignorable=""/>
                </a:solidFill>
                <a:sym typeface="Symbol"/>
              </a:rPr>
              <a:t> </a:t>
            </a:r>
          </a:p>
          <a:p>
            <a:pPr>
              <a:buNone/>
            </a:pPr>
            <a:endParaRPr lang="en-US" dirty="0" smtClean="0"/>
          </a:p>
          <a:p>
            <a:pPr>
              <a:buNone/>
            </a:pPr>
            <a:r>
              <a:rPr lang="en-US" dirty="0" smtClean="0"/>
              <a:t>Examples:</a:t>
            </a:r>
          </a:p>
          <a:p>
            <a:pPr>
              <a:buNone/>
            </a:pP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p</a:t>
            </a:r>
          </a:p>
          <a:p>
            <a:pPr>
              <a:buNone/>
            </a:pP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p </a:t>
            </a:r>
            <a:r>
              <a:rPr lang="en-US" dirty="0" smtClean="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p>
          <a:p>
            <a:pPr>
              <a:buNone/>
            </a:pPr>
            <a:endParaRPr lang="en-US" dirty="0" smtClean="0">
              <a:solidFill>
                <a:srgbClr xmlns:mc="http://schemas.openxmlformats.org/markup-compatibility/2006" xmlns:a14="http://schemas.microsoft.com/office/drawing/2007/7/7/main" val="FF0000" mc:Ignorable=""/>
              </a:solidFill>
              <a:sym typeface="Symbol"/>
            </a:endParaRPr>
          </a:p>
          <a:p>
            <a:pPr>
              <a:buNone/>
            </a:pPr>
            <a:r>
              <a:rPr lang="en-US" dirty="0" smtClean="0">
                <a:sym typeface="Symbol"/>
              </a:rPr>
              <a:t>We say </a:t>
            </a:r>
            <a:r>
              <a:rPr lang="en-US" i="1" dirty="0" smtClean="0">
                <a:solidFill>
                  <a:srgbClr xmlns:mc="http://schemas.openxmlformats.org/markup-compatibility/2006" xmlns:a14="http://schemas.microsoft.com/office/drawing/2007/7/7/main" val="FF0000" mc:Ignorable=""/>
                </a:solidFill>
                <a:sym typeface="Symbol"/>
              </a:rPr>
              <a:t>p</a:t>
            </a:r>
            <a:r>
              <a:rPr lang="en-US" i="1" dirty="0" smtClean="0">
                <a:sym typeface="Symbol"/>
              </a:rPr>
              <a:t> </a:t>
            </a:r>
            <a:r>
              <a:rPr lang="en-US" dirty="0" smtClean="0">
                <a:sym typeface="Symbol"/>
              </a:rPr>
              <a:t>and </a:t>
            </a:r>
            <a:r>
              <a:rPr lang="en-US" i="1" dirty="0" smtClean="0">
                <a:solidFill>
                  <a:srgbClr xmlns:mc="http://schemas.openxmlformats.org/markup-compatibility/2006" xmlns:a14="http://schemas.microsoft.com/office/drawing/2007/7/7/main" val="FF0000" mc:Ignorable=""/>
                </a:solidFill>
                <a:sym typeface="Symbol"/>
              </a:rPr>
              <a:t>q</a:t>
            </a:r>
            <a:r>
              <a:rPr lang="en-US" i="1" dirty="0" smtClean="0">
                <a:sym typeface="Symbol"/>
              </a:rPr>
              <a:t> </a:t>
            </a:r>
            <a:r>
              <a:rPr lang="en-US" dirty="0" smtClean="0">
                <a:sym typeface="Symbol"/>
              </a:rPr>
              <a:t>are propositional variables.</a:t>
            </a:r>
            <a:endParaRPr lang="en-US" i="1" dirty="0" smtClean="0">
              <a:sym typeface="Symbol"/>
            </a:endParaRPr>
          </a:p>
          <a:p>
            <a:pPr>
              <a:buNone/>
            </a:pPr>
            <a:endParaRPr lang="en-US" dirty="0" smtClean="0">
              <a:solidFill>
                <a:srgbClr xmlns:mc="http://schemas.openxmlformats.org/markup-compatibility/2006" xmlns:a14="http://schemas.microsoft.com/office/drawing/2007/7/7/main" val="FF0000" mc:Ignorable=""/>
              </a:solidFill>
              <a:sym typeface="Symbol"/>
            </a:endParaRPr>
          </a:p>
          <a:p>
            <a:pPr marL="0">
              <a:buNone/>
            </a:pPr>
            <a:r>
              <a:rPr lang="en-US" dirty="0" smtClean="0"/>
              <a:t>Exercise: Using a programming language, define a representation for formulas and a checker for well-formed formulas. </a:t>
            </a:r>
          </a:p>
        </p:txBody>
      </p:sp>
    </p:spTree>
  </p:cSld>
  <p:clrMapOvr>
    <a:masterClrMapping/>
  </p:clrMapOvr>
  <p:transition xmlns:p14="http://schemas.microsoft.com/office/powerpoint/2007/7/12/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pic>
        <p:nvPicPr>
          <p:cNvPr id="1028" name="Picture 4"/>
          <p:cNvPicPr>
            <a:picLocks noChangeAspect="1" noChangeArrowheads="1"/>
          </p:cNvPicPr>
          <p:nvPr/>
        </p:nvPicPr>
        <p:blipFill>
          <a:blip r:embed="rId2"/>
          <a:srcRect/>
          <a:stretch>
            <a:fillRect/>
          </a:stretch>
        </p:blipFill>
        <p:spPr bwMode="auto">
          <a:xfrm>
            <a:off x="630692" y="1885950"/>
            <a:ext cx="7991475" cy="4972050"/>
          </a:xfrm>
          <a:prstGeom prst="rect">
            <a:avLst/>
          </a:prstGeom>
          <a:noFill/>
          <a:ln w="9525">
            <a:noFill/>
            <a:miter lim="800000"/>
            <a:headEnd/>
            <a:tailEnd/>
          </a:ln>
        </p:spPr>
      </p:pic>
    </p:spTree>
  </p:cSld>
  <p:clrMapOvr>
    <a:masterClrMapping/>
  </p:clrMapOvr>
  <p:transition xmlns:p14="http://schemas.microsoft.com/office/powerpoint/2007/7/12/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err="1" smtClean="0"/>
              <a:t>Satisfiability</a:t>
            </a:r>
            <a:r>
              <a:rPr lang="en-US" dirty="0" smtClean="0"/>
              <a:t> &amp; Validity</a:t>
            </a:r>
            <a:endParaRPr lang="en-US" dirty="0"/>
          </a:p>
        </p:txBody>
      </p:sp>
      <p:sp>
        <p:nvSpPr>
          <p:cNvPr id="3" name="Content Placeholder 2"/>
          <p:cNvSpPr>
            <a:spLocks noGrp="1"/>
          </p:cNvSpPr>
          <p:nvPr>
            <p:ph idx="1"/>
          </p:nvPr>
        </p:nvSpPr>
        <p:spPr>
          <a:xfrm>
            <a:off x="381000" y="1412875"/>
            <a:ext cx="8382000" cy="3921073"/>
          </a:xfrm>
        </p:spPr>
        <p:txBody>
          <a:bodyPr/>
          <a:lstStyle/>
          <a:p>
            <a:r>
              <a:rPr lang="en-US" dirty="0" smtClean="0"/>
              <a:t>A formula is </a:t>
            </a:r>
            <a:r>
              <a:rPr lang="en-US" dirty="0" err="1" smtClean="0">
                <a:solidFill>
                  <a:srgbClr xmlns:mc="http://schemas.openxmlformats.org/markup-compatibility/2006" xmlns:a14="http://schemas.microsoft.com/office/drawing/2007/7/7/main" val="FF0000" mc:Ignorable=""/>
                </a:solidFill>
              </a:rPr>
              <a:t>satisfiable</a:t>
            </a:r>
            <a:r>
              <a:rPr lang="en-US" dirty="0" smtClean="0"/>
              <a:t> if it has an interpretation that makes it logically true. </a:t>
            </a:r>
          </a:p>
          <a:p>
            <a:r>
              <a:rPr lang="en-US" dirty="0" smtClean="0"/>
              <a:t>In this case, we say the </a:t>
            </a:r>
            <a:r>
              <a:rPr lang="en-US" dirty="0" smtClean="0">
                <a:solidFill>
                  <a:srgbClr xmlns:mc="http://schemas.openxmlformats.org/markup-compatibility/2006" xmlns:a14="http://schemas.microsoft.com/office/drawing/2007/7/7/main" val="FF0000" mc:Ignorable=""/>
                </a:solidFill>
              </a:rPr>
              <a:t>interpretation</a:t>
            </a:r>
            <a:r>
              <a:rPr lang="en-US" dirty="0" smtClean="0"/>
              <a:t> is a </a:t>
            </a:r>
            <a:r>
              <a:rPr lang="en-US" dirty="0" smtClean="0">
                <a:solidFill>
                  <a:srgbClr xmlns:mc="http://schemas.openxmlformats.org/markup-compatibility/2006" xmlns:a14="http://schemas.microsoft.com/office/drawing/2007/7/7/main" val="FF0000" mc:Ignorable=""/>
                </a:solidFill>
              </a:rPr>
              <a:t>model</a:t>
            </a:r>
            <a:r>
              <a:rPr lang="en-US" dirty="0" smtClean="0"/>
              <a:t>.</a:t>
            </a:r>
          </a:p>
          <a:p>
            <a:r>
              <a:rPr lang="en-US" dirty="0" smtClean="0"/>
              <a:t>A formula is </a:t>
            </a:r>
            <a:r>
              <a:rPr lang="en-US" dirty="0" err="1" smtClean="0">
                <a:solidFill>
                  <a:srgbClr xmlns:mc="http://schemas.openxmlformats.org/markup-compatibility/2006" xmlns:a14="http://schemas.microsoft.com/office/drawing/2007/7/7/main" val="FF0000" mc:Ignorable=""/>
                </a:solidFill>
              </a:rPr>
              <a:t>unsatisfiable</a:t>
            </a:r>
            <a:r>
              <a:rPr lang="en-US" dirty="0" smtClean="0"/>
              <a:t> if it does not have any model.</a:t>
            </a:r>
          </a:p>
          <a:p>
            <a:r>
              <a:rPr lang="en-US" dirty="0" smtClean="0"/>
              <a:t>A formula is </a:t>
            </a:r>
            <a:r>
              <a:rPr lang="en-US" dirty="0" smtClean="0">
                <a:solidFill>
                  <a:srgbClr xmlns:mc="http://schemas.openxmlformats.org/markup-compatibility/2006" xmlns:a14="http://schemas.microsoft.com/office/drawing/2007/7/7/main" val="FF0000" mc:Ignorable=""/>
                </a:solidFill>
              </a:rPr>
              <a:t>valid</a:t>
            </a:r>
            <a:r>
              <a:rPr lang="en-US" dirty="0" smtClean="0"/>
              <a:t> if it is logically true in any interpretation.</a:t>
            </a:r>
          </a:p>
          <a:p>
            <a:r>
              <a:rPr lang="en-US" dirty="0" smtClean="0"/>
              <a:t>A propositional formula is valid  if and only if its negation is </a:t>
            </a:r>
            <a:r>
              <a:rPr lang="en-US" dirty="0" err="1" smtClean="0"/>
              <a:t>unsatisfiable</a:t>
            </a:r>
            <a:r>
              <a:rPr lang="en-US" dirty="0" smtClean="0"/>
              <a:t>.</a:t>
            </a:r>
          </a:p>
          <a:p>
            <a:endParaRPr lang="en-US" dirty="0"/>
          </a:p>
        </p:txBody>
      </p:sp>
    </p:spTree>
  </p:cSld>
  <p:clrMapOvr>
    <a:masterClrMapping/>
  </p:clrMapOvr>
  <p:transition xmlns:p14="http://schemas.microsoft.com/office/powerpoint/2007/7/12/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err="1" smtClean="0"/>
              <a:t>Satisfiability</a:t>
            </a:r>
            <a:r>
              <a:rPr lang="en-US" sz="4800" dirty="0" smtClean="0"/>
              <a:t> &amp; Validity: examples</a:t>
            </a:r>
            <a:endParaRPr lang="en-US" sz="4800" dirty="0"/>
          </a:p>
        </p:txBody>
      </p:sp>
      <p:sp>
        <p:nvSpPr>
          <p:cNvPr id="3" name="Content Placeholder 2"/>
          <p:cNvSpPr>
            <a:spLocks noGrp="1"/>
          </p:cNvSpPr>
          <p:nvPr>
            <p:ph idx="1"/>
          </p:nvPr>
        </p:nvSpPr>
        <p:spPr>
          <a:xfrm>
            <a:off x="381000" y="1412875"/>
            <a:ext cx="8382000" cy="2757678"/>
          </a:xfrm>
        </p:spPr>
        <p:txBody>
          <a:bodyPr/>
          <a:lstStyle/>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a:t>
            </a: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a:t>
            </a: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ym typeface="Symbol"/>
              </a:rPr>
              <a:t> </a:t>
            </a:r>
            <a:r>
              <a:rPr lang="en-US" i="1" dirty="0" smtClean="0">
                <a:sym typeface="Symbol"/>
              </a:rPr>
              <a:t>q</a:t>
            </a:r>
            <a:r>
              <a:rPr lang="en-US" dirty="0" smtClean="0">
                <a:sym typeface="Symbol"/>
              </a:rPr>
              <a:t>)</a:t>
            </a:r>
          </a:p>
          <a:p>
            <a:pPr>
              <a:buNone/>
            </a:pPr>
            <a:endParaRPr lang="en-US" i="1" dirty="0" smtClean="0">
              <a:solidFill>
                <a:srgbClr xmlns:mc="http://schemas.openxmlformats.org/markup-compatibility/2006" xmlns:a14="http://schemas.microsoft.com/office/drawing/2007/7/7/main" val="FF0000" mc:Ignorable=""/>
              </a:solidFill>
              <a:sym typeface="Symbol"/>
            </a:endParaRPr>
          </a:p>
        </p:txBody>
      </p:sp>
      <p:pic>
        <p:nvPicPr>
          <p:cNvPr id="3074" name="Picture 2"/>
          <p:cNvPicPr>
            <a:picLocks noChangeAspect="1" noChangeArrowheads="1"/>
          </p:cNvPicPr>
          <p:nvPr/>
        </p:nvPicPr>
        <p:blipFill>
          <a:blip r:embed="rId2"/>
          <a:srcRect/>
          <a:stretch>
            <a:fillRect/>
          </a:stretch>
        </p:blipFill>
        <p:spPr bwMode="auto">
          <a:xfrm>
            <a:off x="1029380" y="4233182"/>
            <a:ext cx="6867525" cy="2266950"/>
          </a:xfrm>
          <a:prstGeom prst="rect">
            <a:avLst/>
          </a:prstGeom>
          <a:noFill/>
          <a:ln w="9525">
            <a:noFill/>
            <a:miter lim="800000"/>
            <a:headEnd/>
            <a:tailEnd/>
          </a:ln>
        </p:spPr>
      </p:pic>
    </p:spTree>
  </p:cSld>
  <p:clrMapOvr>
    <a:masterClrMapping/>
  </p:clrMapOvr>
  <p:transition xmlns:p14="http://schemas.microsoft.com/office/powerpoint/2007/7/12/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err="1" smtClean="0"/>
              <a:t>Satisfiability</a:t>
            </a:r>
            <a:r>
              <a:rPr lang="en-US" sz="4800" dirty="0" smtClean="0"/>
              <a:t> &amp; Validity: examples</a:t>
            </a:r>
            <a:endParaRPr lang="en-US" sz="4800" dirty="0"/>
          </a:p>
        </p:txBody>
      </p:sp>
      <p:sp>
        <p:nvSpPr>
          <p:cNvPr id="3" name="Content Placeholder 2"/>
          <p:cNvSpPr>
            <a:spLocks noGrp="1"/>
          </p:cNvSpPr>
          <p:nvPr>
            <p:ph idx="1"/>
          </p:nvPr>
        </p:nvSpPr>
        <p:spPr>
          <a:xfrm>
            <a:off x="381000" y="1412875"/>
            <a:ext cx="8382000" cy="2757678"/>
          </a:xfrm>
        </p:spPr>
        <p:txBody>
          <a:bodyPr/>
          <a:lstStyle/>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olidFill>
                  <a:srgbClr xmlns:mc="http://schemas.openxmlformats.org/markup-compatibility/2006" xmlns:a14="http://schemas.microsoft.com/office/drawing/2007/7/7/main" val="FF0000" mc:Ignorable=""/>
                </a:solidFill>
                <a:sym typeface="Symbol"/>
              </a:rPr>
              <a:t>VALID</a:t>
            </a:r>
            <a:endParaRPr lang="en-US" i="1" dirty="0" smtClean="0">
              <a:solidFill>
                <a:srgbClr xmlns:mc="http://schemas.openxmlformats.org/markup-compatibility/2006" xmlns:a14="http://schemas.microsoft.com/office/drawing/2007/7/7/main" val="FF0000" mc:Ignorable=""/>
              </a:solidFill>
              <a:sym typeface="Symbol"/>
            </a:endParaRP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q                        </a:t>
            </a:r>
            <a:r>
              <a:rPr lang="en-US" dirty="0" smtClean="0">
                <a:solidFill>
                  <a:srgbClr xmlns:mc="http://schemas.openxmlformats.org/markup-compatibility/2006" xmlns:a14="http://schemas.microsoft.com/office/drawing/2007/7/7/main" val="FF0000" mc:Ignorable=""/>
                </a:solidFill>
                <a:sym typeface="Symbol"/>
              </a:rPr>
              <a:t>SATISFIABLE</a:t>
            </a:r>
            <a:endParaRPr lang="en-US" i="1" dirty="0" smtClean="0">
              <a:solidFill>
                <a:srgbClr xmlns:mc="http://schemas.openxmlformats.org/markup-compatibility/2006" xmlns:a14="http://schemas.microsoft.com/office/drawing/2007/7/7/main" val="FF0000" mc:Ignorable=""/>
              </a:solidFill>
              <a:sym typeface="Symbol"/>
            </a:endParaRPr>
          </a:p>
          <a:p>
            <a:pPr>
              <a:buNone/>
            </a:pPr>
            <a:endParaRPr lang="en-US" i="1" dirty="0" smtClean="0">
              <a:solidFill>
                <a:srgbClr xmlns:mc="http://schemas.openxmlformats.org/markup-compatibility/2006" xmlns:a14="http://schemas.microsoft.com/office/drawing/2007/7/7/main" val="FF0000" mc:Ignorable=""/>
              </a:solidFill>
              <a:sym typeface="Symbol"/>
            </a:endParaRPr>
          </a:p>
          <a:p>
            <a:pPr>
              <a:buNone/>
            </a:pPr>
            <a:r>
              <a:rPr lang="en-US" i="1" dirty="0" smtClean="0">
                <a:sym typeface="Symbol"/>
              </a:rPr>
              <a:t>p </a:t>
            </a:r>
            <a:r>
              <a:rPr lang="en-US" dirty="0" smtClean="0">
                <a:sym typeface="Symbol"/>
              </a:rPr>
              <a:t> </a:t>
            </a:r>
            <a:r>
              <a:rPr lang="en-US" i="1" dirty="0" smtClean="0">
                <a:sym typeface="Symbol"/>
              </a:rPr>
              <a:t>q  </a:t>
            </a:r>
            <a:r>
              <a:rPr lang="en-US" dirty="0" smtClean="0">
                <a:sym typeface="Symbol"/>
              </a:rPr>
              <a:t> (</a:t>
            </a:r>
            <a:r>
              <a:rPr lang="en-US" i="1" dirty="0" smtClean="0">
                <a:sym typeface="Symbol"/>
              </a:rPr>
              <a:t>p </a:t>
            </a:r>
            <a:r>
              <a:rPr lang="en-US" dirty="0" smtClean="0">
                <a:sym typeface="Symbol"/>
              </a:rPr>
              <a:t> </a:t>
            </a:r>
            <a:r>
              <a:rPr lang="en-US" i="1" dirty="0" smtClean="0">
                <a:sym typeface="Symbol"/>
              </a:rPr>
              <a:t>q</a:t>
            </a:r>
            <a:r>
              <a:rPr lang="en-US" dirty="0" smtClean="0">
                <a:sym typeface="Symbol"/>
              </a:rPr>
              <a:t>)</a:t>
            </a:r>
            <a:r>
              <a:rPr lang="en-US" dirty="0" smtClean="0">
                <a:solidFill>
                  <a:srgbClr xmlns:mc="http://schemas.openxmlformats.org/markup-compatibility/2006" xmlns:a14="http://schemas.microsoft.com/office/drawing/2007/7/7/main" val="FF0000" mc:Ignorable=""/>
                </a:solidFill>
                <a:sym typeface="Symbol"/>
              </a:rPr>
              <a:t>         UNSATISFIABLE</a:t>
            </a:r>
          </a:p>
          <a:p>
            <a:pPr>
              <a:buNone/>
            </a:pPr>
            <a:endParaRPr lang="en-US" i="1" dirty="0" smtClean="0">
              <a:solidFill>
                <a:srgbClr xmlns:mc="http://schemas.openxmlformats.org/markup-compatibility/2006" xmlns:a14="http://schemas.microsoft.com/office/drawing/2007/7/7/main" val="FF0000" mc:Ignorable=""/>
              </a:solidFill>
              <a:sym typeface="Symbol"/>
            </a:endParaRPr>
          </a:p>
        </p:txBody>
      </p:sp>
      <p:pic>
        <p:nvPicPr>
          <p:cNvPr id="3074" name="Picture 2"/>
          <p:cNvPicPr>
            <a:picLocks noChangeAspect="1" noChangeArrowheads="1"/>
          </p:cNvPicPr>
          <p:nvPr/>
        </p:nvPicPr>
        <p:blipFill>
          <a:blip r:embed="rId2"/>
          <a:srcRect/>
          <a:stretch>
            <a:fillRect/>
          </a:stretch>
        </p:blipFill>
        <p:spPr bwMode="auto">
          <a:xfrm>
            <a:off x="1029380" y="4233182"/>
            <a:ext cx="6867525" cy="2266950"/>
          </a:xfrm>
          <a:prstGeom prst="rect">
            <a:avLst/>
          </a:prstGeom>
          <a:noFill/>
          <a:ln w="9525">
            <a:noFill/>
            <a:miter lim="800000"/>
            <a:headEnd/>
            <a:tailEnd/>
          </a:ln>
        </p:spPr>
      </p:pic>
    </p:spTree>
  </p:cSld>
  <p:clrMapOvr>
    <a:masterClrMapping/>
  </p:clrMapOvr>
  <p:transition xmlns:p14="http://schemas.microsoft.com/office/powerpoint/2007/7/12/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t>Equivalence</a:t>
            </a:r>
            <a:endParaRPr lang="en-US" sz="4800" dirty="0"/>
          </a:p>
        </p:txBody>
      </p:sp>
      <p:pic>
        <p:nvPicPr>
          <p:cNvPr id="4098" name="Picture 2"/>
          <p:cNvPicPr>
            <a:picLocks noChangeAspect="1" noChangeArrowheads="1"/>
          </p:cNvPicPr>
          <p:nvPr/>
        </p:nvPicPr>
        <p:blipFill>
          <a:blip r:embed="rId2"/>
          <a:srcRect/>
          <a:stretch>
            <a:fillRect/>
          </a:stretch>
        </p:blipFill>
        <p:spPr bwMode="auto">
          <a:xfrm>
            <a:off x="648381" y="1857375"/>
            <a:ext cx="7629525" cy="5000625"/>
          </a:xfrm>
          <a:prstGeom prst="rect">
            <a:avLst/>
          </a:prstGeom>
          <a:noFill/>
          <a:ln w="9525">
            <a:noFill/>
            <a:miter lim="800000"/>
            <a:headEnd/>
            <a:tailEnd/>
          </a:ln>
        </p:spPr>
      </p:pic>
      <p:sp>
        <p:nvSpPr>
          <p:cNvPr id="7" name="Rectangle 6"/>
          <p:cNvSpPr/>
          <p:nvPr/>
        </p:nvSpPr>
        <p:spPr bwMode="auto">
          <a:xfrm>
            <a:off x="576943" y="3341914"/>
            <a:ext cx="1469571" cy="446315"/>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Software development crisis</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511628" y="2264230"/>
            <a:ext cx="8142514" cy="260994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solidFill>
                  <a:schemeClr val="bg1"/>
                </a:solidFill>
                <a:latin typeface="Calibri" pitchFamily="34" charset="0"/>
                <a:sym typeface="Symbol"/>
              </a:rPr>
              <a:t>Software malfunction is a common problem.</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smtClean="0">
              <a:solidFill>
                <a:schemeClr val="bg1"/>
              </a:solidFill>
              <a:latin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solidFill>
                  <a:schemeClr val="bg1"/>
                </a:solidFill>
                <a:latin typeface="Calibri" pitchFamily="34" charset="0"/>
                <a:sym typeface="Symbol"/>
              </a:rPr>
              <a:t>Software complexity is increasing.</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smtClean="0">
              <a:solidFill>
                <a:schemeClr val="bg1"/>
              </a:solidFill>
              <a:latin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b="1" dirty="0" smtClean="0">
                <a:solidFill>
                  <a:srgbClr xmlns:mc="http://schemas.openxmlformats.org/markup-compatibility/2006" xmlns:a14="http://schemas.microsoft.com/office/drawing/2007/7/7/main" val="FF0000" mc:Ignorable=""/>
                </a:solidFill>
                <a:latin typeface="Calibri" pitchFamily="34" charset="0"/>
                <a:sym typeface="Symbol"/>
              </a:rPr>
              <a:t>We need new methods and tools. </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Equisatisfiable</a:t>
            </a:r>
            <a:endParaRPr lang="en-US" dirty="0"/>
          </a:p>
        </p:txBody>
      </p:sp>
      <p:sp>
        <p:nvSpPr>
          <p:cNvPr id="3" name="Content Placeholder 2"/>
          <p:cNvSpPr>
            <a:spLocks noGrp="1"/>
          </p:cNvSpPr>
          <p:nvPr>
            <p:ph idx="1"/>
          </p:nvPr>
        </p:nvSpPr>
        <p:spPr>
          <a:xfrm>
            <a:off x="337457" y="1826532"/>
            <a:ext cx="8382000" cy="2111347"/>
          </a:xfrm>
        </p:spPr>
        <p:txBody>
          <a:bodyPr/>
          <a:lstStyle/>
          <a:p>
            <a:pPr marL="0" indent="0">
              <a:buNone/>
            </a:pPr>
            <a:r>
              <a:rPr lang="en-US" dirty="0" smtClean="0"/>
              <a:t>We say formulas </a:t>
            </a:r>
            <a:r>
              <a:rPr lang="en-US" i="1" dirty="0" smtClean="0"/>
              <a:t>A</a:t>
            </a:r>
            <a:r>
              <a:rPr lang="en-US" dirty="0" smtClean="0"/>
              <a:t> and </a:t>
            </a:r>
            <a:r>
              <a:rPr lang="en-US" i="1" dirty="0" smtClean="0"/>
              <a:t>B </a:t>
            </a:r>
            <a:r>
              <a:rPr lang="en-US" dirty="0" smtClean="0"/>
              <a:t>are </a:t>
            </a:r>
            <a:r>
              <a:rPr lang="en-US" dirty="0" err="1" smtClean="0">
                <a:solidFill>
                  <a:srgbClr xmlns:mc="http://schemas.openxmlformats.org/markup-compatibility/2006" xmlns:a14="http://schemas.microsoft.com/office/drawing/2007/7/7/main" val="FF0000" mc:Ignorable=""/>
                </a:solidFill>
              </a:rPr>
              <a:t>equisatisfiable</a:t>
            </a:r>
            <a:r>
              <a:rPr lang="en-US" dirty="0" smtClean="0"/>
              <a:t> if and only if </a:t>
            </a:r>
            <a:r>
              <a:rPr lang="en-US" i="1" dirty="0" smtClean="0"/>
              <a:t>A </a:t>
            </a:r>
            <a:r>
              <a:rPr lang="en-US" dirty="0" smtClean="0"/>
              <a:t>is </a:t>
            </a:r>
            <a:r>
              <a:rPr lang="en-US" dirty="0" err="1" smtClean="0"/>
              <a:t>satisfiable</a:t>
            </a:r>
            <a:r>
              <a:rPr lang="en-US" dirty="0" smtClean="0"/>
              <a:t> if and only if </a:t>
            </a:r>
            <a:r>
              <a:rPr lang="en-US" i="1" dirty="0" smtClean="0"/>
              <a:t>B</a:t>
            </a:r>
            <a:r>
              <a:rPr lang="en-US" dirty="0" smtClean="0"/>
              <a:t> is.</a:t>
            </a:r>
          </a:p>
          <a:p>
            <a:pPr marL="0" indent="0">
              <a:buNone/>
            </a:pPr>
            <a:endParaRPr lang="en-US" dirty="0" smtClean="0"/>
          </a:p>
          <a:p>
            <a:pPr marL="0" indent="0">
              <a:buNone/>
            </a:pPr>
            <a:r>
              <a:rPr lang="en-US" dirty="0" smtClean="0"/>
              <a:t>During this course, we will describe transformations that preserve equivalence and </a:t>
            </a:r>
            <a:r>
              <a:rPr lang="en-US" dirty="0" err="1" smtClean="0"/>
              <a:t>equisatisfiability</a:t>
            </a:r>
            <a:r>
              <a:rPr lang="en-US" dirty="0" smtClean="0"/>
              <a:t>.</a:t>
            </a:r>
            <a:endParaRPr lang="en-US" dirty="0"/>
          </a:p>
        </p:txBody>
      </p:sp>
    </p:spTree>
  </p:cSld>
  <p:clrMapOvr>
    <a:masterClrMapping/>
  </p:clrMapOvr>
  <p:transition xmlns:p14="http://schemas.microsoft.com/office/powerpoint/2007/7/12/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t>Normal Forms</a:t>
            </a:r>
            <a:endParaRPr lang="en-US" sz="4800" dirty="0"/>
          </a:p>
        </p:txBody>
      </p:sp>
      <p:pic>
        <p:nvPicPr>
          <p:cNvPr id="5122" name="Picture 2"/>
          <p:cNvPicPr>
            <a:picLocks noChangeAspect="1" noChangeArrowheads="1"/>
          </p:cNvPicPr>
          <p:nvPr/>
        </p:nvPicPr>
        <p:blipFill>
          <a:blip r:embed="rId2"/>
          <a:srcRect/>
          <a:stretch>
            <a:fillRect/>
          </a:stretch>
        </p:blipFill>
        <p:spPr bwMode="auto">
          <a:xfrm>
            <a:off x="1013052" y="2003653"/>
            <a:ext cx="6791325" cy="4505325"/>
          </a:xfrm>
          <a:prstGeom prst="rect">
            <a:avLst/>
          </a:prstGeom>
          <a:noFill/>
          <a:ln w="9525">
            <a:noFill/>
            <a:miter lim="800000"/>
            <a:headEnd/>
            <a:tailEnd/>
          </a:ln>
        </p:spPr>
      </p:pic>
    </p:spTree>
  </p:cSld>
  <p:clrMapOvr>
    <a:masterClrMapping/>
  </p:clrMapOvr>
  <p:transition xmlns:p14="http://schemas.microsoft.com/office/powerpoint/2007/7/12/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r</a:t>
            </a:r>
            <a:r>
              <a:rPr lang="en-US" dirty="0" smtClean="0">
                <a:sym typeface="Symbol"/>
              </a:rPr>
              <a:t>  </a:t>
            </a:r>
            <a:r>
              <a:rPr lang="en-US" i="1" dirty="0" smtClean="0">
                <a:sym typeface="Symbol"/>
              </a:rPr>
              <a:t>p</a:t>
            </a:r>
            <a:r>
              <a:rPr lang="en-US" dirty="0" smtClean="0">
                <a:sym typeface="Symbol"/>
              </a:rPr>
              <a:t>))</a:t>
            </a:r>
            <a:endParaRPr lang="en-US" dirty="0"/>
          </a:p>
        </p:txBody>
      </p:sp>
    </p:spTree>
    <p:extLst>
      <p:ext uri="{BB962C8B-B14F-4D97-AF65-F5344CB8AC3E}">
        <p14:creationId xmlns:p14="http://schemas.microsoft.com/office/powerpoint/2007/7/12/main" val="2847062950"/>
      </p:ext>
    </p:extLst>
  </p:cSld>
  <p:clrMapOvr>
    <a:masterClrMapping/>
  </p:clrMapOvr>
  <p:transition xmlns:p14="http://schemas.microsoft.com/office/powerpoint/2007/7/12/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endParaRPr lang="en-US" dirty="0"/>
          </a:p>
        </p:txBody>
      </p:sp>
    </p:spTree>
    <p:extLst>
      <p:ext uri="{BB962C8B-B14F-4D97-AF65-F5344CB8AC3E}">
        <p14:creationId xmlns:p14="http://schemas.microsoft.com/office/powerpoint/2007/7/12/main" val="3433470077"/>
      </p:ext>
    </p:extLst>
  </p:cSld>
  <p:clrMapOvr>
    <a:masterClrMapping/>
  </p:clrMapOvr>
  <p:transition xmlns:p14="http://schemas.microsoft.com/office/powerpoint/2007/7/12/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399881934"/>
      </p:ext>
    </p:extLst>
  </p:cSld>
  <p:clrMapOvr>
    <a:masterClrMapping/>
  </p:clrMapOvr>
  <p:transition xmlns:p14="http://schemas.microsoft.com/office/powerpoint/2007/7/12/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2283702"/>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p</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156326240"/>
      </p:ext>
    </p:extLst>
  </p:cSld>
  <p:clrMapOvr>
    <a:masterClrMapping/>
  </p:clrMapOvr>
  <p:transition xmlns:p14="http://schemas.microsoft.com/office/powerpoint/2007/7/12/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3705630"/>
          </a:xfrm>
        </p:spPr>
        <p:txBody>
          <a:bodyPr/>
          <a:lstStyle/>
          <a:p>
            <a:pPr marL="0" indent="0">
              <a:buNone/>
            </a:pPr>
            <a:r>
              <a:rPr lang="en-US" dirty="0" smtClean="0"/>
              <a:t>NNF?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q</a:t>
            </a:r>
            <a:r>
              <a:rPr lang="en-US" dirty="0" smtClean="0">
                <a:sym typeface="Symbol"/>
              </a:rPr>
              <a:t>)  (</a:t>
            </a:r>
            <a:r>
              <a:rPr lang="en-US" i="1" dirty="0" smtClean="0">
                <a:sym typeface="Symbol"/>
              </a:rPr>
              <a:t>q</a:t>
            </a:r>
            <a:r>
              <a:rPr lang="en-US" dirty="0" smtClean="0">
                <a:sym typeface="Symbol"/>
              </a:rPr>
              <a:t>  </a:t>
            </a:r>
            <a:r>
              <a:rPr lang="en-US" dirty="0">
                <a:solidFill>
                  <a:srgbClr xmlns:mc="http://schemas.openxmlformats.org/markup-compatibility/2006" xmlns:a14="http://schemas.microsoft.com/office/drawing/2007/7/7/main" val="FF0000" mc:Ignorable=""/>
                </a:solidFill>
                <a:sym typeface="Symbol"/>
              </a:rPr>
              <a:t></a:t>
            </a:r>
            <a:r>
              <a:rPr lang="en-US" dirty="0" smtClean="0">
                <a:solidFill>
                  <a:srgbClr xmlns:mc="http://schemas.openxmlformats.org/markup-compatibility/2006" xmlns:a14="http://schemas.microsoft.com/office/drawing/2007/7/7/main" val="FF0000" mc:Ignorable=""/>
                </a:solidFill>
                <a:sym typeface="Symbol"/>
              </a:rPr>
              <a:t>(</a:t>
            </a:r>
            <a:r>
              <a:rPr lang="en-US" i="1" dirty="0" smtClean="0">
                <a:solidFill>
                  <a:srgbClr xmlns:mc="http://schemas.openxmlformats.org/markup-compatibility/2006" xmlns:a14="http://schemas.microsoft.com/office/drawing/2007/7/7/main" val="FF0000" mc:Ignorable=""/>
                </a:solidFill>
                <a:sym typeface="Symbol"/>
              </a:rPr>
              <a:t>r</a:t>
            </a:r>
            <a:r>
              <a:rPr lang="en-US" dirty="0" smtClean="0">
                <a:solidFill>
                  <a:srgbClr xmlns:mc="http://schemas.openxmlformats.org/markup-compatibility/2006" xmlns:a14="http://schemas.microsoft.com/office/drawing/2007/7/7/main" val="FF0000" mc:Ignorable=""/>
                </a:solidFill>
                <a:sym typeface="Symbol"/>
              </a:rPr>
              <a:t>  </a:t>
            </a:r>
            <a:r>
              <a:rPr lang="en-US" i="1" dirty="0" smtClean="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p</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a:t>
            </a:r>
          </a:p>
          <a:p>
            <a:pPr marL="0" indent="0">
              <a:buNone/>
            </a:pPr>
            <a:r>
              <a:rPr lang="en-US" dirty="0">
                <a:sym typeface="Symbol"/>
              </a:rPr>
              <a:t></a:t>
            </a:r>
          </a:p>
          <a:p>
            <a:pPr marL="0" indent="0">
              <a:buNone/>
            </a:pPr>
            <a:r>
              <a:rPr lang="en-US" dirty="0"/>
              <a:t>(</a:t>
            </a:r>
            <a:r>
              <a:rPr lang="en-US" i="1" dirty="0"/>
              <a:t>p </a:t>
            </a:r>
            <a:r>
              <a:rPr lang="en-US" dirty="0">
                <a:sym typeface="Symbol"/>
              </a:rPr>
              <a:t> </a:t>
            </a:r>
            <a:r>
              <a:rPr lang="en-US" dirty="0" smtClean="0">
                <a:sym typeface="Symbol"/>
              </a:rPr>
              <a:t></a:t>
            </a:r>
            <a:r>
              <a:rPr lang="en-US" i="1" dirty="0" smtClean="0">
                <a:sym typeface="Symbol"/>
              </a:rPr>
              <a:t>q</a:t>
            </a:r>
            <a:r>
              <a:rPr lang="en-US" dirty="0">
                <a:sym typeface="Symbol"/>
              </a:rPr>
              <a:t>)  (</a:t>
            </a:r>
            <a:r>
              <a:rPr lang="en-US" i="1" dirty="0">
                <a:sym typeface="Symbol"/>
              </a:rPr>
              <a:t>q</a:t>
            </a:r>
            <a:r>
              <a:rPr lang="en-US" dirty="0">
                <a:sym typeface="Symbol"/>
              </a:rPr>
              <a:t>  (</a:t>
            </a:r>
            <a:r>
              <a:rPr lang="en-US" i="1" dirty="0">
                <a:sym typeface="Symbol"/>
              </a:rPr>
              <a:t>r</a:t>
            </a:r>
            <a:r>
              <a:rPr lang="en-US" dirty="0">
                <a:sym typeface="Symbol"/>
              </a:rPr>
              <a:t>  </a:t>
            </a:r>
            <a:r>
              <a:rPr lang="en-US" i="1" dirty="0" smtClean="0">
                <a:sym typeface="Symbol"/>
              </a:rPr>
              <a:t>p</a:t>
            </a:r>
            <a:r>
              <a:rPr lang="en-US" dirty="0">
                <a:sym typeface="Symbol"/>
              </a:rPr>
              <a:t>))</a:t>
            </a:r>
          </a:p>
          <a:p>
            <a:pPr marL="0" indent="0">
              <a:buNone/>
            </a:pPr>
            <a:endParaRPr lang="en-US" dirty="0">
              <a:sym typeface="Symbol"/>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968720" y="2879741"/>
            <a:ext cx="4000500" cy="2447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56465524"/>
      </p:ext>
    </p:extLst>
  </p:cSld>
  <p:clrMapOvr>
    <a:masterClrMapping/>
  </p:clrMapOvr>
  <p:transition xmlns:p14="http://schemas.microsoft.com/office/powerpoint/2007/7/12/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a:t>
            </a:r>
          </a:p>
          <a:p>
            <a:pPr marL="0" indent="0">
              <a:buNone/>
            </a:pPr>
            <a:r>
              <a:rPr lang="en-US" dirty="0" smtClean="0"/>
              <a:t>((</a:t>
            </a:r>
            <a:r>
              <a:rPr lang="en-US" i="1" dirty="0" smtClean="0"/>
              <a:t>p</a:t>
            </a:r>
            <a:r>
              <a:rPr lang="en-US" dirty="0" smtClean="0">
                <a:sym typeface="Symbol"/>
              </a:rPr>
              <a:t>  </a:t>
            </a:r>
            <a:r>
              <a:rPr lang="en-US" i="1" dirty="0" smtClean="0">
                <a:sym typeface="Symbol"/>
              </a:rPr>
              <a:t>s</a:t>
            </a:r>
            <a:r>
              <a:rPr lang="en-US" dirty="0" smtClean="0">
                <a:sym typeface="Symbol"/>
              </a:rPr>
              <a:t>)</a:t>
            </a:r>
            <a:r>
              <a:rPr lang="en-US" i="1" dirty="0" smtClean="0"/>
              <a:t> </a:t>
            </a:r>
            <a:r>
              <a:rPr lang="en-US" dirty="0">
                <a:sym typeface="Symbol"/>
              </a:rPr>
              <a:t> </a:t>
            </a:r>
            <a:r>
              <a:rPr lang="en-US" dirty="0" smtClean="0">
                <a:sym typeface="Symbol"/>
              </a:rPr>
              <a:t>(</a:t>
            </a:r>
            <a:r>
              <a:rPr lang="en-US" i="1" dirty="0" smtClean="0">
                <a:sym typeface="Symbol"/>
              </a:rPr>
              <a:t>q</a:t>
            </a:r>
            <a:r>
              <a:rPr lang="en-US" dirty="0">
                <a:sym typeface="Symbol"/>
              </a:rPr>
              <a:t> </a:t>
            </a:r>
            <a:r>
              <a:rPr lang="en-US" dirty="0" smtClean="0">
                <a:sym typeface="Symbol"/>
              </a:rPr>
              <a:t> </a:t>
            </a:r>
            <a:r>
              <a:rPr lang="en-US" i="1" dirty="0" smtClean="0">
                <a:sym typeface="Symbol"/>
              </a:rPr>
              <a:t>r</a:t>
            </a:r>
            <a:r>
              <a:rPr lang="en-US" dirty="0" smtClean="0">
                <a:sym typeface="Symbol"/>
              </a:rPr>
              <a:t>))  (</a:t>
            </a:r>
            <a:r>
              <a:rPr lang="en-US" i="1" dirty="0" smtClean="0">
                <a:sym typeface="Symbol"/>
              </a:rPr>
              <a:t>q</a:t>
            </a:r>
            <a:r>
              <a:rPr lang="en-US" dirty="0" smtClean="0">
                <a:sym typeface="Symbol"/>
              </a:rPr>
              <a:t>  </a:t>
            </a:r>
            <a:r>
              <a:rPr lang="en-US" i="1" dirty="0" smtClean="0">
                <a:sym typeface="Symbol"/>
              </a:rPr>
              <a:t>p</a:t>
            </a:r>
            <a:r>
              <a:rPr lang="en-US" dirty="0" smtClean="0">
                <a:sym typeface="Symbol"/>
              </a:rPr>
              <a:t> </a:t>
            </a:r>
            <a:r>
              <a:rPr lang="en-US" dirty="0">
                <a:sym typeface="Symbol"/>
              </a:rPr>
              <a:t> </a:t>
            </a:r>
            <a:r>
              <a:rPr lang="en-US" i="1" dirty="0">
                <a:sym typeface="Symbol"/>
              </a:rPr>
              <a:t>s</a:t>
            </a:r>
            <a:r>
              <a:rPr lang="en-US" dirty="0" smtClean="0">
                <a:sym typeface="Symbol"/>
              </a:rPr>
              <a:t>) </a:t>
            </a:r>
            <a:r>
              <a:rPr lang="en-US" dirty="0">
                <a:sym typeface="Symbol"/>
              </a:rPr>
              <a:t> </a:t>
            </a:r>
            <a:r>
              <a:rPr lang="en-US" dirty="0" smtClean="0">
                <a:sym typeface="Symbol"/>
              </a:rPr>
              <a:t>(</a:t>
            </a:r>
            <a:r>
              <a:rPr lang="en-US" i="1" dirty="0" smtClean="0">
                <a:sym typeface="Symbol"/>
              </a:rPr>
              <a:t>r</a:t>
            </a:r>
            <a:r>
              <a:rPr lang="en-US" dirty="0" smtClean="0">
                <a:sym typeface="Symbol"/>
              </a:rPr>
              <a:t> </a:t>
            </a:r>
            <a:r>
              <a:rPr lang="en-US" dirty="0">
                <a:sym typeface="Symbol"/>
              </a:rPr>
              <a:t> </a:t>
            </a:r>
            <a:r>
              <a:rPr lang="en-US" i="1" dirty="0">
                <a:sym typeface="Symbol"/>
              </a:rPr>
              <a:t>s</a:t>
            </a:r>
            <a:r>
              <a:rPr lang="en-US" dirty="0">
                <a:sym typeface="Symbol"/>
              </a:rPr>
              <a:t>)</a:t>
            </a:r>
            <a:endParaRPr lang="en-US" dirty="0"/>
          </a:p>
        </p:txBody>
      </p:sp>
    </p:spTree>
    <p:extLst>
      <p:ext uri="{BB962C8B-B14F-4D97-AF65-F5344CB8AC3E}">
        <p14:creationId xmlns:p14="http://schemas.microsoft.com/office/powerpoint/2007/7/12/main" val="3996329569"/>
      </p:ext>
    </p:extLst>
  </p:cSld>
  <p:clrMapOvr>
    <a:masterClrMapping/>
  </p:clrMapOvr>
  <p:transition xmlns:p14="http://schemas.microsoft.com/office/powerpoint/2007/7/12/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a:sym typeface="Symbol"/>
              </a:rPr>
              <a:t>)</a:t>
            </a:r>
            <a:endParaRPr lang="en-US" dirty="0"/>
          </a:p>
        </p:txBody>
      </p:sp>
    </p:spTree>
    <p:extLst>
      <p:ext uri="{BB962C8B-B14F-4D97-AF65-F5344CB8AC3E}">
        <p14:creationId xmlns:p14="http://schemas.microsoft.com/office/powerpoint/2007/7/12/main" val="4177544855"/>
      </p:ext>
    </p:extLst>
  </p:cSld>
  <p:clrMapOvr>
    <a:masterClrMapping/>
  </p:clrMapOvr>
  <p:transition xmlns:p14="http://schemas.microsoft.com/office/powerpoint/2007/7/12/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86177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a:sym typeface="Symbol"/>
              </a:rPr>
              <a:t>)</a:t>
            </a:r>
            <a:endParaRPr lang="en-US" dirty="0"/>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2597763822"/>
      </p:ext>
    </p:extLst>
  </p:cSld>
  <p:clrMapOvr>
    <a:masterClrMapping/>
  </p:clrMapOvr>
  <p:transition xmlns:p14="http://schemas.microsoft.com/office/powerpoint/2007/7/12/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Program correctness</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511628" y="2264230"/>
            <a:ext cx="8142514" cy="2099036"/>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I proved my program to be correct.</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4400" b="1" dirty="0" smtClean="0">
              <a:solidFill>
                <a:srgbClr xmlns:mc="http://schemas.openxmlformats.org/markup-compatibility/2006" xmlns:a14="http://schemas.microsoft.com/office/drawing/2007/7/7/main" val="FF0000" mc:Ignorable=""/>
              </a:solidFill>
              <a:latin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What does it mean?</a:t>
            </a:r>
            <a:endParaRPr lang="en-US" sz="4400" b="1" dirty="0" smtClean="0">
              <a:solidFill>
                <a:srgbClr xmlns:mc="http://schemas.openxmlformats.org/markup-compatibility/2006" xmlns:a14="http://schemas.microsoft.com/office/drawing/2007/7/7/main" val="FF0000" mc:Ignorable=""/>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381000" y="1412875"/>
            <a:ext cx="8382000" cy="1809726"/>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endParaRPr lang="en-US" dirty="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1211352049"/>
      </p:ext>
    </p:extLst>
  </p:cSld>
  <p:clrMapOvr>
    <a:masterClrMapping/>
  </p:clrMapOvr>
  <p:transition xmlns:p14="http://schemas.microsoft.com/office/powerpoint/2007/7/12/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8016" y="1412875"/>
            <a:ext cx="9015984" cy="3231654"/>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a:t>p</a:t>
            </a:r>
            <a:r>
              <a:rPr lang="en-US" dirty="0">
                <a:sym typeface="Symbol"/>
              </a:rPr>
              <a:t>  </a:t>
            </a:r>
            <a:r>
              <a:rPr lang="en-US" i="1" dirty="0" smtClean="0">
                <a:sym typeface="Symbol"/>
              </a:rPr>
              <a:t>q</a:t>
            </a:r>
            <a:r>
              <a:rPr lang="en-US" dirty="0" smtClean="0">
                <a:sym typeface="Symbol"/>
              </a:rPr>
              <a:t>)  (</a:t>
            </a:r>
            <a:r>
              <a:rPr lang="en-US" i="1" dirty="0" smtClean="0">
                <a:sym typeface="Symbol"/>
              </a:rPr>
              <a:t>s</a:t>
            </a:r>
            <a:r>
              <a:rPr lang="en-US" i="1" dirty="0">
                <a:sym typeface="Symbol"/>
              </a:rPr>
              <a:t> </a:t>
            </a:r>
            <a:r>
              <a:rPr lang="en-US" dirty="0" smtClean="0">
                <a:sym typeface="Symbol"/>
              </a:rPr>
              <a:t> </a:t>
            </a:r>
            <a:r>
              <a:rPr lang="en-US" dirty="0">
                <a:sym typeface="Symbol"/>
              </a:rPr>
              <a:t></a:t>
            </a:r>
            <a:r>
              <a:rPr lang="en-US" i="1" dirty="0">
                <a:sym typeface="Symbol"/>
              </a:rPr>
              <a:t>q</a:t>
            </a:r>
            <a:r>
              <a:rPr lang="en-US" dirty="0" smtClean="0">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dirty="0" smtClean="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dirty="0" smtClean="0">
                <a:sym typeface="Symbol"/>
              </a:rPr>
              <a:t>(</a:t>
            </a:r>
            <a:r>
              <a:rPr lang="en-US" dirty="0">
                <a:sym typeface="Symbol"/>
              </a:rPr>
              <a:t></a:t>
            </a:r>
            <a:r>
              <a:rPr lang="en-US" i="1" dirty="0">
                <a:sym typeface="Symbol"/>
              </a:rPr>
              <a:t>r</a:t>
            </a:r>
            <a:r>
              <a:rPr lang="en-US" dirty="0">
                <a:sym typeface="Symbol"/>
              </a:rPr>
              <a:t>  </a:t>
            </a:r>
            <a:r>
              <a:rPr lang="en-US" i="1" dirty="0">
                <a:sym typeface="Symbol"/>
              </a:rPr>
              <a:t>s</a:t>
            </a:r>
            <a:r>
              <a:rPr lang="en-US" dirty="0">
                <a:sym typeface="Symbol"/>
              </a:rPr>
              <a:t>)</a:t>
            </a:r>
          </a:p>
          <a:p>
            <a:pPr marL="0" indent="0">
              <a:buNone/>
            </a:pPr>
            <a:endParaRPr lang="en-US" dirty="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265092167"/>
      </p:ext>
    </p:extLst>
  </p:cSld>
  <p:clrMapOvr>
    <a:masterClrMapping/>
  </p:clrMapOvr>
  <p:transition xmlns:p14="http://schemas.microsoft.com/office/powerpoint/2007/7/12/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5127558"/>
          </a:xfrm>
        </p:spPr>
        <p:txBody>
          <a:bodyPr/>
          <a:lstStyle/>
          <a:p>
            <a:pPr marL="0" indent="0">
              <a:buNone/>
            </a:pPr>
            <a:r>
              <a:rPr lang="en-US" dirty="0"/>
              <a:t>C</a:t>
            </a:r>
            <a:r>
              <a:rPr lang="en-US" dirty="0" smtClean="0"/>
              <a:t>NF? </a:t>
            </a:r>
            <a:r>
              <a:rPr lang="en-US" dirty="0" smtClean="0">
                <a:solidFill>
                  <a:srgbClr xmlns:mc="http://schemas.openxmlformats.org/markup-compatibility/2006" xmlns:a14="http://schemas.microsoft.com/office/drawing/2007/7/7/main" val="FF0000" mc:Ignorable=""/>
                </a:solidFill>
              </a:rPr>
              <a:t>NO</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q</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smtClean="0">
                <a:solidFill>
                  <a:srgbClr xmlns:mc="http://schemas.openxmlformats.org/markup-compatibility/2006" xmlns:a14="http://schemas.microsoft.com/office/drawing/2007/7/7/main" val="FF0000" mc:Ignorable=""/>
                </a:solidFill>
                <a:sym typeface="Symbol"/>
              </a:rPr>
              <a:t>q</a:t>
            </a:r>
            <a:r>
              <a:rPr lang="en-US" dirty="0" smtClean="0">
                <a:solidFill>
                  <a:srgbClr xmlns:mc="http://schemas.openxmlformats.org/markup-compatibility/2006" xmlns:a14="http://schemas.microsoft.com/office/drawing/2007/7/7/main" val="FF0000" mc:Ignorable=""/>
                </a:solidFill>
                <a:sym typeface="Symbol"/>
              </a:rPr>
              <a:t>)</a:t>
            </a:r>
            <a:r>
              <a:rPr lang="en-US" dirty="0" smtClean="0">
                <a:sym typeface="Symbol"/>
              </a:rPr>
              <a:t>) </a:t>
            </a:r>
            <a:r>
              <a:rPr lang="en-US" dirty="0">
                <a:sym typeface="Symbol"/>
              </a:rPr>
              <a:t></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smtClean="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a:t>p</a:t>
            </a:r>
            <a:r>
              <a:rPr lang="en-US" dirty="0">
                <a:sym typeface="Symbol"/>
              </a:rPr>
              <a:t>  </a:t>
            </a:r>
            <a:r>
              <a:rPr lang="en-US" i="1" dirty="0" smtClean="0">
                <a:sym typeface="Symbol"/>
              </a:rPr>
              <a:t>q</a:t>
            </a:r>
            <a:r>
              <a:rPr lang="en-US" dirty="0" smtClean="0">
                <a:sym typeface="Symbol"/>
              </a:rPr>
              <a:t>)  (</a:t>
            </a:r>
            <a:r>
              <a:rPr lang="en-US" i="1" dirty="0" smtClean="0">
                <a:sym typeface="Symbol"/>
              </a:rPr>
              <a:t>s</a:t>
            </a:r>
            <a:r>
              <a:rPr lang="en-US" i="1" dirty="0">
                <a:sym typeface="Symbol"/>
              </a:rPr>
              <a:t> </a:t>
            </a:r>
            <a:r>
              <a:rPr lang="en-US" dirty="0" smtClean="0">
                <a:sym typeface="Symbol"/>
              </a:rPr>
              <a:t> </a:t>
            </a:r>
            <a:r>
              <a:rPr lang="en-US" dirty="0">
                <a:sym typeface="Symbol"/>
              </a:rPr>
              <a:t></a:t>
            </a:r>
            <a:r>
              <a:rPr lang="en-US" i="1" dirty="0">
                <a:sym typeface="Symbol"/>
              </a:rPr>
              <a:t>q</a:t>
            </a:r>
            <a:r>
              <a:rPr lang="en-US" dirty="0" smtClean="0">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sym typeface="Symbol"/>
              </a:rPr>
              <a:t> </a:t>
            </a:r>
            <a:r>
              <a:rPr lang="en-US" dirty="0">
                <a:sym typeface="Symbol"/>
              </a:rPr>
              <a:t>(</a:t>
            </a:r>
            <a:r>
              <a:rPr lang="en-US" dirty="0">
                <a:solidFill>
                  <a:srgbClr xmlns:mc="http://schemas.openxmlformats.org/markup-compatibility/2006" xmlns:a14="http://schemas.microsoft.com/office/drawing/2007/7/7/main" val="FF0000" mc:Ignorable=""/>
                </a:solidFill>
              </a:rPr>
              <a:t>(</a:t>
            </a:r>
            <a:r>
              <a:rPr lang="en-US" i="1" dirty="0">
                <a:solidFill>
                  <a:srgbClr xmlns:mc="http://schemas.openxmlformats.org/markup-compatibility/2006" xmlns:a14="http://schemas.microsoft.com/office/drawing/2007/7/7/main" val="FF0000" mc:Ignorable=""/>
                </a:solidFill>
              </a:rPr>
              <a:t>p</a:t>
            </a:r>
            <a:r>
              <a:rPr lang="en-US" dirty="0">
                <a:solidFill>
                  <a:srgbClr xmlns:mc="http://schemas.openxmlformats.org/markup-compatibility/2006" xmlns:a14="http://schemas.microsoft.com/office/drawing/2007/7/7/main" val="FF0000" mc:Ignorable=""/>
                </a:solidFill>
                <a:sym typeface="Symbol"/>
              </a:rPr>
              <a:t>  </a:t>
            </a:r>
            <a:r>
              <a:rPr lang="en-US" i="1" dirty="0">
                <a:solidFill>
                  <a:srgbClr xmlns:mc="http://schemas.openxmlformats.org/markup-compatibility/2006" xmlns:a14="http://schemas.microsoft.com/office/drawing/2007/7/7/main" val="FF0000" mc:Ignorable=""/>
                </a:solidFill>
                <a:sym typeface="Symbol"/>
              </a:rPr>
              <a:t>s</a:t>
            </a:r>
            <a:r>
              <a:rPr lang="en-US" dirty="0">
                <a:solidFill>
                  <a:srgbClr xmlns:mc="http://schemas.openxmlformats.org/markup-compatibility/2006" xmlns:a14="http://schemas.microsoft.com/office/drawing/2007/7/7/main" val="FF0000" mc:Ignorable=""/>
                </a:solidFill>
                <a:sym typeface="Symbol"/>
              </a:rPr>
              <a:t>)</a:t>
            </a:r>
            <a:r>
              <a:rPr lang="en-US" i="1" dirty="0">
                <a:solidFill>
                  <a:srgbClr xmlns:mc="http://schemas.openxmlformats.org/markup-compatibility/2006" xmlns:a14="http://schemas.microsoft.com/office/drawing/2007/7/7/main" val="FF0000" mc:Ignorable=""/>
                </a:solidFill>
              </a:rPr>
              <a:t> </a:t>
            </a:r>
            <a:r>
              <a:rPr lang="en-US" dirty="0">
                <a:solidFill>
                  <a:srgbClr xmlns:mc="http://schemas.openxmlformats.org/markup-compatibility/2006" xmlns:a14="http://schemas.microsoft.com/office/drawing/2007/7/7/main" val="FF0000" mc:Ignorable=""/>
                </a:solidFill>
                <a:sym typeface="Symbol"/>
              </a:rPr>
              <a:t> </a:t>
            </a:r>
            <a:r>
              <a:rPr lang="en-US" i="1" dirty="0">
                <a:solidFill>
                  <a:srgbClr xmlns:mc="http://schemas.openxmlformats.org/markup-compatibility/2006" xmlns:a14="http://schemas.microsoft.com/office/drawing/2007/7/7/main" val="FF0000" mc:Ignorable=""/>
                </a:solidFill>
                <a:sym typeface="Symbol"/>
              </a:rPr>
              <a:t>r</a:t>
            </a:r>
            <a:r>
              <a:rPr lang="en-US" dirty="0">
                <a:solidFill>
                  <a:srgbClr xmlns:mc="http://schemas.openxmlformats.org/markup-compatibility/2006" xmlns:a14="http://schemas.microsoft.com/office/drawing/2007/7/7/main" val="FF0000" mc:Ignorable=""/>
                </a:solidFill>
                <a:sym typeface="Symbol"/>
              </a:rPr>
              <a:t>)</a:t>
            </a:r>
            <a:r>
              <a:rPr lang="en-US" dirty="0">
                <a:sym typeface="Symbol"/>
              </a:rPr>
              <a:t>)  </a:t>
            </a:r>
            <a:r>
              <a:rPr lang="en-US" dirty="0" smtClean="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 </a:t>
            </a:r>
            <a:r>
              <a:rPr lang="en-US" dirty="0" smtClean="0">
                <a:sym typeface="Symbol"/>
              </a:rPr>
              <a:t>(</a:t>
            </a:r>
            <a:r>
              <a:rPr lang="en-US" dirty="0">
                <a:sym typeface="Symbol"/>
              </a:rPr>
              <a:t></a:t>
            </a:r>
            <a:r>
              <a:rPr lang="en-US" i="1" dirty="0">
                <a:sym typeface="Symbol"/>
              </a:rPr>
              <a:t>r</a:t>
            </a:r>
            <a:r>
              <a:rPr lang="en-US" dirty="0">
                <a:sym typeface="Symbol"/>
              </a:rPr>
              <a:t>  </a:t>
            </a:r>
            <a:r>
              <a:rPr lang="en-US" i="1" dirty="0">
                <a:sym typeface="Symbol"/>
              </a:rPr>
              <a:t>s</a:t>
            </a:r>
            <a:r>
              <a:rPr lang="en-US" dirty="0" smtClean="0">
                <a:sym typeface="Symbol"/>
              </a:rPr>
              <a:t>)</a:t>
            </a:r>
          </a:p>
          <a:p>
            <a:pPr marL="0" indent="0">
              <a:buNone/>
            </a:pPr>
            <a:r>
              <a:rPr lang="en-US" dirty="0">
                <a:sym typeface="Symbol"/>
              </a:rPr>
              <a:t></a:t>
            </a:r>
          </a:p>
          <a:p>
            <a:pPr marL="0" indent="0">
              <a:buNone/>
            </a:pPr>
            <a:r>
              <a:rPr lang="en-US" dirty="0"/>
              <a:t>(</a:t>
            </a:r>
            <a:r>
              <a:rPr lang="en-US" i="1" dirty="0"/>
              <a:t>p</a:t>
            </a:r>
            <a:r>
              <a:rPr lang="en-US" dirty="0">
                <a:sym typeface="Symbol"/>
              </a:rPr>
              <a:t>  </a:t>
            </a:r>
            <a:r>
              <a:rPr lang="en-US" i="1" dirty="0">
                <a:sym typeface="Symbol"/>
              </a:rPr>
              <a:t>q</a:t>
            </a:r>
            <a:r>
              <a:rPr lang="en-US" dirty="0">
                <a:sym typeface="Symbol"/>
              </a:rPr>
              <a:t>)  (</a:t>
            </a:r>
            <a:r>
              <a:rPr lang="en-US" i="1" dirty="0">
                <a:sym typeface="Symbol"/>
              </a:rPr>
              <a:t>s </a:t>
            </a:r>
            <a:r>
              <a:rPr lang="en-US" dirty="0">
                <a:sym typeface="Symbol"/>
              </a:rPr>
              <a:t> </a:t>
            </a:r>
            <a:r>
              <a:rPr lang="en-US" i="1" dirty="0">
                <a:sym typeface="Symbol"/>
              </a:rPr>
              <a:t>q</a:t>
            </a:r>
            <a:r>
              <a:rPr lang="en-US" dirty="0">
                <a:sym typeface="Symbol"/>
              </a:rPr>
              <a:t>) </a:t>
            </a:r>
            <a:r>
              <a:rPr lang="en-US" dirty="0" smtClean="0">
                <a:sym typeface="Symbol"/>
              </a:rPr>
              <a:t> (p  r)</a:t>
            </a:r>
            <a:r>
              <a:rPr lang="en-US" dirty="0" smtClean="0">
                <a:solidFill>
                  <a:srgbClr xmlns:mc="http://schemas.openxmlformats.org/markup-compatibility/2006" xmlns:a14="http://schemas.microsoft.com/office/drawing/2007/7/7/main" val="FF0000" mc:Ignorable=""/>
                </a:solidFill>
                <a:sym typeface="Symbol"/>
              </a:rPr>
              <a:t> </a:t>
            </a:r>
            <a:r>
              <a:rPr lang="en-US" dirty="0" smtClean="0">
                <a:sym typeface="Symbol"/>
              </a:rPr>
              <a:t> (s </a:t>
            </a:r>
            <a:r>
              <a:rPr lang="en-US" dirty="0">
                <a:sym typeface="Symbol"/>
              </a:rPr>
              <a:t> </a:t>
            </a:r>
            <a:r>
              <a:rPr lang="en-US" dirty="0" smtClean="0">
                <a:sym typeface="Symbol"/>
              </a:rPr>
              <a:t>r)  </a:t>
            </a:r>
            <a:r>
              <a:rPr lang="en-US" dirty="0">
                <a:sym typeface="Symbol"/>
              </a:rPr>
              <a:t>(</a:t>
            </a:r>
            <a:r>
              <a:rPr lang="en-US" i="1" dirty="0">
                <a:sym typeface="Symbol"/>
              </a:rPr>
              <a:t>q</a:t>
            </a:r>
            <a:r>
              <a:rPr lang="en-US" dirty="0">
                <a:sym typeface="Symbol"/>
              </a:rPr>
              <a:t>  </a:t>
            </a:r>
            <a:r>
              <a:rPr lang="en-US" i="1" dirty="0">
                <a:sym typeface="Symbol"/>
              </a:rPr>
              <a:t>p</a:t>
            </a:r>
            <a:r>
              <a:rPr lang="en-US" dirty="0">
                <a:sym typeface="Symbol"/>
              </a:rPr>
              <a:t>  </a:t>
            </a:r>
            <a:r>
              <a:rPr lang="en-US" i="1" dirty="0">
                <a:sym typeface="Symbol"/>
              </a:rPr>
              <a:t>s</a:t>
            </a:r>
            <a:r>
              <a:rPr lang="en-US" dirty="0">
                <a:sym typeface="Symbol"/>
              </a:rPr>
              <a:t>) </a:t>
            </a:r>
            <a:r>
              <a:rPr lang="en-US" dirty="0" smtClean="0">
                <a:sym typeface="Symbol"/>
              </a:rPr>
              <a:t> (</a:t>
            </a:r>
            <a:r>
              <a:rPr lang="en-US" dirty="0">
                <a:sym typeface="Symbol"/>
              </a:rPr>
              <a:t></a:t>
            </a:r>
            <a:r>
              <a:rPr lang="en-US" i="1" dirty="0">
                <a:sym typeface="Symbol"/>
              </a:rPr>
              <a:t>r</a:t>
            </a:r>
            <a:r>
              <a:rPr lang="en-US" dirty="0">
                <a:sym typeface="Symbol"/>
              </a:rPr>
              <a:t>  </a:t>
            </a:r>
            <a:r>
              <a:rPr lang="en-US" i="1" dirty="0">
                <a:sym typeface="Symbol"/>
              </a:rPr>
              <a:t>s</a:t>
            </a:r>
            <a:r>
              <a:rPr lang="en-US" dirty="0">
                <a:sym typeface="Symbol"/>
              </a:rPr>
              <a:t>)</a:t>
            </a:r>
          </a:p>
          <a:p>
            <a:pPr marL="0" indent="0">
              <a:buNone/>
            </a:pPr>
            <a:endParaRPr lang="en-US" dirty="0">
              <a:sym typeface="Symbol"/>
            </a:endParaRPr>
          </a:p>
          <a:p>
            <a:pPr marL="0" indent="0">
              <a:buNone/>
            </a:pPr>
            <a:endParaRPr lang="en-US" dirty="0">
              <a:sym typeface="Symbol"/>
            </a:endParaRPr>
          </a:p>
        </p:txBody>
      </p:sp>
    </p:spTree>
    <p:extLst>
      <p:ext uri="{BB962C8B-B14F-4D97-AF65-F5344CB8AC3E}">
        <p14:creationId xmlns:p14="http://schemas.microsoft.com/office/powerpoint/2007/7/12/main" val="1156996242"/>
      </p:ext>
    </p:extLst>
  </p:cSld>
  <p:clrMapOvr>
    <a:masterClrMapping/>
  </p:clrMapOvr>
  <p:transition xmlns:p14="http://schemas.microsoft.com/office/powerpoint/2007/7/12/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Tree>
    <p:extLst>
      <p:ext uri="{BB962C8B-B14F-4D97-AF65-F5344CB8AC3E}">
        <p14:creationId xmlns:p14="http://schemas.microsoft.com/office/powerpoint/2007/7/12/main" val="467271879"/>
      </p:ext>
    </p:extLst>
  </p:cSld>
  <p:clrMapOvr>
    <a:masterClrMapping/>
  </p:clrMapOvr>
  <p:transition xmlns:p14="http://schemas.microsoft.com/office/powerpoint/2007/7/12/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Tree>
    <p:extLst>
      <p:ext uri="{BB962C8B-B14F-4D97-AF65-F5344CB8AC3E}">
        <p14:creationId xmlns:p14="http://schemas.microsoft.com/office/powerpoint/2007/7/12/main" val="443236333"/>
      </p:ext>
    </p:extLst>
  </p:cSld>
  <p:clrMapOvr>
    <a:masterClrMapping/>
  </p:clrMapOvr>
  <p:transition xmlns:p14="http://schemas.microsoft.com/office/powerpoint/2007/7/12/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861774"/>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1150674790"/>
      </p:ext>
    </p:extLst>
  </p:cSld>
  <p:clrMapOvr>
    <a:masterClrMapping/>
  </p:clrMapOvr>
  <p:transition xmlns:p14="http://schemas.microsoft.com/office/powerpoint/2007/7/12/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2283702"/>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endParaRPr lang="en-US" dirty="0" smtClean="0">
              <a:sym typeface="Symbol"/>
            </a:endParaRPr>
          </a:p>
        </p:txBody>
      </p:sp>
      <p:sp>
        <p:nvSpPr>
          <p:cNvPr id="4" name="TextBox 3"/>
          <p:cNvSpPr txBox="1"/>
          <p:nvPr/>
        </p:nvSpPr>
        <p:spPr>
          <a:xfrm>
            <a:off x="4678532" y="5042118"/>
            <a:ext cx="4465468" cy="1815882"/>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r>
              <a:rPr lang="en-US" sz="2800" dirty="0">
                <a:solidFill>
                  <a:schemeClr val="bg1"/>
                </a:solidFill>
                <a:latin typeface="Calibri" pitchFamily="34" charset="0"/>
                <a:cs typeface="Calibri" pitchFamily="34" charset="0"/>
                <a:sym typeface="Symbol"/>
              </a:rPr>
              <a:t>)</a:t>
            </a:r>
          </a:p>
          <a:p>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3689628121"/>
      </p:ext>
    </p:extLst>
  </p:cSld>
  <p:clrMapOvr>
    <a:masterClrMapping/>
  </p:clrMapOvr>
  <p:transition xmlns:p14="http://schemas.microsoft.com/office/powerpoint/2007/7/12/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2757678"/>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r>
              <a:rPr lang="en-US" dirty="0" smtClean="0">
                <a:sym typeface="Symbol"/>
              </a:rPr>
              <a:t></a:t>
            </a:r>
          </a:p>
          <a:p>
            <a:pPr marL="0" indent="0">
              <a:buNone/>
            </a:pPr>
            <a:r>
              <a:rPr lang="en-US" dirty="0" smtClean="0">
                <a:sym typeface="Symbol"/>
              </a:rPr>
              <a:t>(</a:t>
            </a:r>
            <a:r>
              <a:rPr lang="en-US" i="1" dirty="0">
                <a:sym typeface="Symbol"/>
              </a:rPr>
              <a:t>p</a:t>
            </a:r>
            <a:r>
              <a:rPr lang="en-US" dirty="0">
                <a:sym typeface="Symbol"/>
              </a:rPr>
              <a:t>  </a:t>
            </a:r>
            <a:r>
              <a:rPr lang="en-US" i="1" dirty="0">
                <a:sym typeface="Symbol"/>
              </a:rPr>
              <a:t>q</a:t>
            </a:r>
            <a:r>
              <a:rPr lang="en-US" dirty="0" smtClean="0">
                <a:sym typeface="Symbol"/>
              </a:rPr>
              <a:t>)</a:t>
            </a:r>
            <a:r>
              <a:rPr lang="en-US" dirty="0">
                <a:sym typeface="Symbol"/>
              </a:rPr>
              <a:t>  (</a:t>
            </a:r>
            <a:r>
              <a:rPr lang="en-US" i="1" dirty="0">
                <a:sym typeface="Symbol"/>
              </a:rPr>
              <a:t>q </a:t>
            </a:r>
            <a:r>
              <a:rPr lang="en-US" dirty="0">
                <a:sym typeface="Symbol"/>
              </a:rPr>
              <a:t> </a:t>
            </a:r>
            <a:r>
              <a:rPr lang="en-US" i="1" dirty="0">
                <a:sym typeface="Symbol"/>
              </a:rPr>
              <a:t>r</a:t>
            </a:r>
            <a:r>
              <a:rPr lang="en-US" dirty="0" smtClean="0">
                <a:sym typeface="Symbol"/>
              </a:rPr>
              <a:t>)</a:t>
            </a:r>
          </a:p>
        </p:txBody>
      </p:sp>
      <p:sp>
        <p:nvSpPr>
          <p:cNvPr id="4" name="TextBox 3"/>
          <p:cNvSpPr txBox="1"/>
          <p:nvPr/>
        </p:nvSpPr>
        <p:spPr>
          <a:xfrm>
            <a:off x="4678532" y="4180344"/>
            <a:ext cx="4465468" cy="2677656"/>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p>
          <a:p>
            <a:r>
              <a:rPr lang="en-US" sz="2800" dirty="0" smtClean="0">
                <a:solidFill>
                  <a:schemeClr val="bg1"/>
                </a:solidFill>
                <a:latin typeface="Calibri" pitchFamily="34" charset="0"/>
                <a:cs typeface="Calibri" pitchFamily="34" charset="0"/>
                <a:sym typeface="Symbol"/>
              </a:rPr>
              <a:t>Other Rules</a:t>
            </a:r>
          </a:p>
          <a:p>
            <a:pPr marL="514350" indent="-514350">
              <a:buAutoNum type="arabicPeriod"/>
            </a:pPr>
            <a:r>
              <a:rPr lang="en-US" sz="2800" dirty="0" smtClean="0">
                <a:solidFill>
                  <a:schemeClr val="bg1"/>
                </a:solidFill>
                <a:latin typeface="Calibri" pitchFamily="34" charset="0"/>
                <a:cs typeface="Calibri" pitchFamily="34" charset="0"/>
                <a:sym typeface="Symbol"/>
              </a:rPr>
              <a:t>AA  </a:t>
            </a:r>
          </a:p>
          <a:p>
            <a:pPr marL="514350" indent="-514350">
              <a:buAutoNum type="arabicPeriod"/>
            </a:pPr>
            <a:r>
              <a:rPr lang="en-US" sz="2800" dirty="0" smtClean="0">
                <a:solidFill>
                  <a:schemeClr val="bg1"/>
                </a:solidFill>
                <a:latin typeface="Calibri" pitchFamily="34" charset="0"/>
                <a:cs typeface="Calibri" pitchFamily="34" charset="0"/>
                <a:sym typeface="Symbol"/>
              </a:rPr>
              <a:t>A  A</a:t>
            </a:r>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1977086774"/>
      </p:ext>
    </p:extLst>
  </p:cSld>
  <p:clrMapOvr>
    <a:masterClrMapping/>
  </p:clrMapOvr>
  <p:transition xmlns:p14="http://schemas.microsoft.com/office/powerpoint/2007/7/12/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24287" y="1412875"/>
            <a:ext cx="8904303" cy="3705630"/>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r>
              <a:rPr lang="en-US" dirty="0" smtClean="0">
                <a:sym typeface="Symbol"/>
              </a:rPr>
              <a:t></a:t>
            </a:r>
          </a:p>
          <a:p>
            <a:pPr marL="0" indent="0">
              <a:buNone/>
            </a:pPr>
            <a:r>
              <a:rPr lang="en-US" dirty="0" smtClean="0">
                <a:sym typeface="Symbol"/>
              </a:rPr>
              <a:t>(</a:t>
            </a:r>
            <a:r>
              <a:rPr lang="en-US" i="1" dirty="0">
                <a:sym typeface="Symbol"/>
              </a:rPr>
              <a:t>p</a:t>
            </a:r>
            <a:r>
              <a:rPr lang="en-US" dirty="0">
                <a:sym typeface="Symbol"/>
              </a:rPr>
              <a:t>  </a:t>
            </a:r>
            <a:r>
              <a:rPr lang="en-US" i="1" dirty="0">
                <a:sym typeface="Symbol"/>
              </a:rPr>
              <a:t>q</a:t>
            </a:r>
            <a:r>
              <a:rPr lang="en-US" dirty="0" smtClean="0">
                <a:sym typeface="Symbol"/>
              </a:rPr>
              <a:t>)</a:t>
            </a:r>
            <a:r>
              <a:rPr lang="en-US" dirty="0">
                <a:sym typeface="Symbol"/>
              </a:rPr>
              <a:t>  (</a:t>
            </a:r>
            <a:r>
              <a:rPr lang="en-US" i="1" dirty="0">
                <a:sym typeface="Symbol"/>
              </a:rPr>
              <a:t>q </a:t>
            </a:r>
            <a:r>
              <a:rPr lang="en-US" dirty="0">
                <a:sym typeface="Symbol"/>
              </a:rPr>
              <a:t> </a:t>
            </a:r>
            <a:r>
              <a:rPr lang="en-US" i="1" dirty="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sym typeface="Symbol"/>
              </a:rPr>
              <a:t>((</a:t>
            </a:r>
            <a:r>
              <a:rPr lang="en-US" i="1" dirty="0" smtClean="0">
                <a:sym typeface="Symbol"/>
              </a:rPr>
              <a:t>p</a:t>
            </a:r>
            <a:r>
              <a:rPr lang="en-US" dirty="0">
                <a:sym typeface="Symbol"/>
              </a:rPr>
              <a:t>  </a:t>
            </a:r>
            <a:r>
              <a:rPr lang="en-US" i="1" dirty="0" smtClean="0">
                <a:sym typeface="Symbol"/>
              </a:rPr>
              <a:t>q</a:t>
            </a:r>
            <a:r>
              <a:rPr lang="en-US" dirty="0" smtClean="0">
                <a:sym typeface="Symbol"/>
              </a:rPr>
              <a:t>)</a:t>
            </a:r>
            <a:r>
              <a:rPr lang="en-US" dirty="0">
                <a:sym typeface="Symbol"/>
              </a:rPr>
              <a:t> </a:t>
            </a:r>
            <a:r>
              <a:rPr lang="en-US" dirty="0" smtClean="0">
                <a:sym typeface="Symbol"/>
              </a:rPr>
              <a:t></a:t>
            </a:r>
            <a:r>
              <a:rPr lang="en-US" dirty="0">
                <a:sym typeface="Symbol"/>
              </a:rPr>
              <a:t> </a:t>
            </a:r>
            <a:r>
              <a:rPr lang="en-US" i="1" dirty="0" smtClean="0">
                <a:sym typeface="Symbol"/>
              </a:rPr>
              <a:t>q</a:t>
            </a:r>
            <a:r>
              <a:rPr lang="en-US" dirty="0" smtClean="0">
                <a:sym typeface="Symbol"/>
              </a:rPr>
              <a:t>)</a:t>
            </a:r>
            <a:r>
              <a:rPr lang="en-US" dirty="0">
                <a:sym typeface="Symbol"/>
              </a:rPr>
              <a:t> </a:t>
            </a:r>
            <a:r>
              <a:rPr lang="en-US" dirty="0" smtClean="0">
                <a:sym typeface="Symbol"/>
              </a:rPr>
              <a:t> </a:t>
            </a:r>
            <a:r>
              <a:rPr lang="en-US" dirty="0">
                <a:sym typeface="Symbol"/>
              </a:rPr>
              <a:t>((</a:t>
            </a:r>
            <a:r>
              <a:rPr lang="en-US" i="1" dirty="0">
                <a:sym typeface="Symbol"/>
              </a:rPr>
              <a:t>p</a:t>
            </a:r>
            <a:r>
              <a:rPr lang="en-US" dirty="0">
                <a:sym typeface="Symbol"/>
              </a:rPr>
              <a:t>  </a:t>
            </a:r>
            <a:r>
              <a:rPr lang="en-US" i="1" dirty="0">
                <a:sym typeface="Symbol"/>
              </a:rPr>
              <a:t>q</a:t>
            </a:r>
            <a:r>
              <a:rPr lang="en-US" dirty="0">
                <a:sym typeface="Symbol"/>
              </a:rPr>
              <a:t>)  </a:t>
            </a:r>
            <a:r>
              <a:rPr lang="en-US" i="1" dirty="0">
                <a:sym typeface="Symbol"/>
              </a:rPr>
              <a:t>r</a:t>
            </a:r>
            <a:r>
              <a:rPr lang="en-US" dirty="0" smtClean="0">
                <a:sym typeface="Symbol"/>
              </a:rPr>
              <a:t>)</a:t>
            </a:r>
          </a:p>
        </p:txBody>
      </p:sp>
      <p:sp>
        <p:nvSpPr>
          <p:cNvPr id="4" name="TextBox 3"/>
          <p:cNvSpPr txBox="1"/>
          <p:nvPr/>
        </p:nvSpPr>
        <p:spPr>
          <a:xfrm>
            <a:off x="4678532" y="4180344"/>
            <a:ext cx="4465468" cy="2677656"/>
          </a:xfrm>
          <a:prstGeom prst="rect">
            <a:avLst/>
          </a:prstGeom>
          <a:noFill/>
        </p:spPr>
        <p:txBody>
          <a:bodyPr wrap="square" rtlCol="0">
            <a:spAutoFit/>
          </a:bodyPr>
          <a:lstStyle/>
          <a:p>
            <a:r>
              <a:rPr lang="en-US" sz="2800" dirty="0" err="1" smtClean="0">
                <a:solidFill>
                  <a:schemeClr val="bg1"/>
                </a:solidFill>
                <a:latin typeface="Calibri" pitchFamily="34" charset="0"/>
                <a:cs typeface="Calibri" pitchFamily="34" charset="0"/>
              </a:rPr>
              <a:t>Distributivity</a:t>
            </a:r>
            <a:r>
              <a:rPr lang="en-US" sz="2800" dirty="0" smtClean="0">
                <a:solidFill>
                  <a:schemeClr val="bg1"/>
                </a:solidFill>
                <a:latin typeface="Calibri" pitchFamily="34" charset="0"/>
                <a:cs typeface="Calibri" pitchFamily="34" charset="0"/>
              </a:rPr>
              <a:t> </a:t>
            </a:r>
          </a:p>
          <a:p>
            <a:r>
              <a:rPr lang="en-US" sz="2800" dirty="0" smtClean="0">
                <a:solidFill>
                  <a:schemeClr val="bg1"/>
                </a:solidFill>
                <a:latin typeface="Calibri" pitchFamily="34" charset="0"/>
                <a:cs typeface="Calibri" pitchFamily="34" charset="0"/>
              </a:rPr>
              <a:t>1. A</a:t>
            </a:r>
            <a:r>
              <a:rPr lang="en-US" sz="2800" dirty="0" smtClean="0">
                <a:solidFill>
                  <a:schemeClr val="bg1"/>
                </a:solidFill>
                <a:latin typeface="Calibri" pitchFamily="34" charset="0"/>
                <a:cs typeface="Calibri" pitchFamily="34" charset="0"/>
                <a:sym typeface="Symbol"/>
              </a:rPr>
              <a:t>(BC)  (AB)(</a:t>
            </a:r>
            <a:r>
              <a:rPr lang="en-US" sz="2800" dirty="0">
                <a:solidFill>
                  <a:schemeClr val="bg1"/>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C)</a:t>
            </a:r>
          </a:p>
          <a:p>
            <a:r>
              <a:rPr lang="en-US" sz="2800" dirty="0" smtClean="0">
                <a:solidFill>
                  <a:schemeClr val="bg1"/>
                </a:solidFill>
                <a:latin typeface="Calibri" pitchFamily="34" charset="0"/>
                <a:cs typeface="Calibri" pitchFamily="34" charset="0"/>
              </a:rPr>
              <a:t>2. A</a:t>
            </a:r>
            <a:r>
              <a:rPr lang="en-US" sz="2800" dirty="0" smtClean="0">
                <a:solidFill>
                  <a:schemeClr val="bg1"/>
                </a:solidFill>
                <a:latin typeface="Calibri" pitchFamily="34" charset="0"/>
                <a:cs typeface="Calibri" pitchFamily="34" charset="0"/>
                <a:sym typeface="Symbol"/>
              </a:rPr>
              <a:t>(BC)  (AB)(AC)</a:t>
            </a:r>
          </a:p>
          <a:p>
            <a:r>
              <a:rPr lang="en-US" sz="2800" dirty="0" smtClean="0">
                <a:solidFill>
                  <a:schemeClr val="bg1"/>
                </a:solidFill>
                <a:latin typeface="Calibri" pitchFamily="34" charset="0"/>
                <a:cs typeface="Calibri" pitchFamily="34" charset="0"/>
                <a:sym typeface="Symbol"/>
              </a:rPr>
              <a:t>Other Rules</a:t>
            </a:r>
          </a:p>
          <a:p>
            <a:pPr marL="514350" indent="-514350">
              <a:buAutoNum type="arabicPeriod"/>
            </a:pPr>
            <a:r>
              <a:rPr lang="en-US" sz="2800" dirty="0" smtClean="0">
                <a:solidFill>
                  <a:schemeClr val="bg1"/>
                </a:solidFill>
                <a:latin typeface="Calibri" pitchFamily="34" charset="0"/>
                <a:cs typeface="Calibri" pitchFamily="34" charset="0"/>
                <a:sym typeface="Symbol"/>
              </a:rPr>
              <a:t>AA  </a:t>
            </a:r>
          </a:p>
          <a:p>
            <a:pPr marL="514350" indent="-514350">
              <a:buAutoNum type="arabicPeriod"/>
            </a:pPr>
            <a:r>
              <a:rPr lang="en-US" sz="2800" dirty="0" smtClean="0">
                <a:solidFill>
                  <a:schemeClr val="bg1"/>
                </a:solidFill>
                <a:latin typeface="Calibri" pitchFamily="34" charset="0"/>
                <a:cs typeface="Calibri" pitchFamily="34" charset="0"/>
                <a:sym typeface="Symbol"/>
              </a:rPr>
              <a:t>A  A</a:t>
            </a:r>
            <a:r>
              <a:rPr lang="en-US" sz="2800" dirty="0" smtClean="0">
                <a:solidFill>
                  <a:schemeClr val="bg1"/>
                </a:solidFill>
                <a:latin typeface="Calibri" pitchFamily="34" charset="0"/>
                <a:cs typeface="Calibri" pitchFamily="34" charset="0"/>
              </a:rPr>
              <a:t> </a:t>
            </a:r>
            <a:endParaRPr lang="en-US" sz="28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4264263266"/>
      </p:ext>
    </p:extLst>
  </p:cSld>
  <p:clrMapOvr>
    <a:masterClrMapping/>
  </p:clrMapOvr>
  <p:transition xmlns:p14="http://schemas.microsoft.com/office/powerpoint/2007/7/12/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Normal Forms</a:t>
            </a:r>
            <a:endParaRPr lang="en-US" sz="4800" dirty="0"/>
          </a:p>
        </p:txBody>
      </p:sp>
      <p:sp>
        <p:nvSpPr>
          <p:cNvPr id="3" name="Content Placeholder 2"/>
          <p:cNvSpPr>
            <a:spLocks noGrp="1"/>
          </p:cNvSpPr>
          <p:nvPr>
            <p:ph idx="1"/>
          </p:nvPr>
        </p:nvSpPr>
        <p:spPr>
          <a:xfrm>
            <a:off x="106532" y="924603"/>
            <a:ext cx="8904303" cy="6075509"/>
          </a:xfrm>
        </p:spPr>
        <p:txBody>
          <a:bodyPr/>
          <a:lstStyle/>
          <a:p>
            <a:pPr marL="0" indent="0">
              <a:buNone/>
            </a:pPr>
            <a:r>
              <a:rPr lang="en-US" dirty="0" smtClean="0"/>
              <a:t>DNF? </a:t>
            </a:r>
            <a:r>
              <a:rPr lang="en-US" dirty="0" smtClean="0">
                <a:solidFill>
                  <a:srgbClr xmlns:mc="http://schemas.openxmlformats.org/markup-compatibility/2006" xmlns:a14="http://schemas.microsoft.com/office/drawing/2007/7/7/main" val="FF0000" mc:Ignorable=""/>
                </a:solidFill>
              </a:rPr>
              <a:t>NO, actually this formula is in CNF</a:t>
            </a:r>
            <a:r>
              <a:rPr lang="en-US" dirty="0" smtClean="0"/>
              <a:t> </a:t>
            </a:r>
          </a:p>
          <a:p>
            <a:pPr marL="0" indent="0">
              <a:buNone/>
            </a:pPr>
            <a:r>
              <a:rPr lang="en-US" i="1" dirty="0" smtClean="0"/>
              <a:t>p </a:t>
            </a:r>
            <a:r>
              <a:rPr lang="en-US" dirty="0" smtClean="0">
                <a:sym typeface="Symbol"/>
              </a:rPr>
              <a:t> (</a:t>
            </a:r>
            <a:r>
              <a:rPr lang="en-US" dirty="0">
                <a:sym typeface="Symbol"/>
              </a:rPr>
              <a:t></a:t>
            </a:r>
            <a:r>
              <a:rPr lang="en-US" i="1" dirty="0" smtClean="0">
                <a:sym typeface="Symbol"/>
              </a:rPr>
              <a:t>p </a:t>
            </a:r>
            <a:r>
              <a:rPr lang="en-US" dirty="0" smtClean="0">
                <a:sym typeface="Symbol"/>
              </a:rPr>
              <a:t> </a:t>
            </a:r>
            <a:r>
              <a:rPr lang="en-US" i="1" dirty="0" smtClean="0">
                <a:sym typeface="Symbol"/>
              </a:rPr>
              <a:t>q</a:t>
            </a:r>
            <a:r>
              <a:rPr lang="en-US" dirty="0" smtClean="0">
                <a:sym typeface="Symbol"/>
              </a:rPr>
              <a:t>)  </a:t>
            </a:r>
            <a:r>
              <a:rPr lang="en-US" dirty="0">
                <a:sym typeface="Symbol"/>
              </a:rPr>
              <a:t>(</a:t>
            </a:r>
            <a:r>
              <a:rPr lang="en-US" dirty="0" smtClean="0">
                <a:sym typeface="Symbol"/>
              </a:rPr>
              <a:t></a:t>
            </a:r>
            <a:r>
              <a:rPr lang="en-US" i="1" dirty="0" smtClean="0">
                <a:sym typeface="Symbol"/>
              </a:rPr>
              <a:t>q </a:t>
            </a:r>
            <a:r>
              <a:rPr lang="en-US" dirty="0">
                <a:sym typeface="Symbol"/>
              </a:rPr>
              <a:t> </a:t>
            </a:r>
            <a:r>
              <a:rPr lang="en-US" i="1" dirty="0" smtClean="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t>((</a:t>
            </a:r>
            <a:r>
              <a:rPr lang="en-US" i="1" dirty="0" smtClean="0"/>
              <a:t>p </a:t>
            </a:r>
            <a:r>
              <a:rPr lang="en-US" dirty="0">
                <a:sym typeface="Symbol"/>
              </a:rPr>
              <a:t> </a:t>
            </a:r>
            <a:r>
              <a:rPr lang="en-US" dirty="0" smtClean="0">
                <a:sym typeface="Symbol"/>
              </a:rPr>
              <a:t></a:t>
            </a:r>
            <a:r>
              <a:rPr lang="en-US" i="1" dirty="0" smtClean="0">
                <a:sym typeface="Symbol"/>
              </a:rPr>
              <a:t>p</a:t>
            </a:r>
            <a:r>
              <a:rPr lang="en-US" dirty="0" smtClean="0">
                <a:sym typeface="Symbol"/>
              </a:rPr>
              <a:t>)</a:t>
            </a:r>
            <a:r>
              <a:rPr lang="en-US" i="1" dirty="0" smtClean="0">
                <a:sym typeface="Symbol"/>
              </a:rPr>
              <a:t> </a:t>
            </a:r>
            <a:r>
              <a:rPr lang="en-US" dirty="0">
                <a:sym typeface="Symbol"/>
              </a:rPr>
              <a:t> </a:t>
            </a:r>
            <a:r>
              <a:rPr lang="en-US" dirty="0" smtClean="0">
                <a:sym typeface="Symbol"/>
              </a:rPr>
              <a:t>(</a:t>
            </a:r>
            <a:r>
              <a:rPr lang="en-US" i="1" dirty="0" smtClean="0">
                <a:sym typeface="Symbol"/>
              </a:rPr>
              <a:t>p</a:t>
            </a:r>
            <a:r>
              <a:rPr lang="en-US" dirty="0" smtClean="0">
                <a:sym typeface="Symbol"/>
              </a:rPr>
              <a:t> </a:t>
            </a:r>
            <a:r>
              <a:rPr lang="en-US" dirty="0">
                <a:sym typeface="Symbol"/>
              </a:rPr>
              <a:t> </a:t>
            </a:r>
            <a:r>
              <a:rPr lang="en-US" i="1" dirty="0" smtClean="0">
                <a:sym typeface="Symbol"/>
              </a:rPr>
              <a:t>q</a:t>
            </a:r>
            <a:r>
              <a:rPr lang="en-US" dirty="0" smtClean="0">
                <a:sym typeface="Symbol"/>
              </a:rPr>
              <a:t>)) </a:t>
            </a:r>
            <a:r>
              <a:rPr lang="en-US" dirty="0">
                <a:sym typeface="Symbol"/>
              </a:rPr>
              <a:t> (</a:t>
            </a:r>
            <a:r>
              <a:rPr lang="en-US" i="1" dirty="0">
                <a:sym typeface="Symbol"/>
              </a:rPr>
              <a:t>q </a:t>
            </a:r>
            <a:r>
              <a:rPr lang="en-US" dirty="0">
                <a:sym typeface="Symbol"/>
              </a:rPr>
              <a:t> </a:t>
            </a:r>
            <a:r>
              <a:rPr lang="en-US" i="1" dirty="0">
                <a:sym typeface="Symbol"/>
              </a:rPr>
              <a:t>r</a:t>
            </a:r>
            <a:r>
              <a:rPr lang="en-US" dirty="0">
                <a:sym typeface="Symbol"/>
              </a:rPr>
              <a:t>)</a:t>
            </a:r>
          </a:p>
          <a:p>
            <a:pPr marL="0" indent="0">
              <a:buNone/>
            </a:pPr>
            <a:r>
              <a:rPr lang="en-US" dirty="0" smtClean="0">
                <a:sym typeface="Symbol"/>
              </a:rPr>
              <a:t></a:t>
            </a:r>
          </a:p>
          <a:p>
            <a:pPr marL="0" indent="0">
              <a:buNone/>
            </a:pPr>
            <a:r>
              <a:rPr lang="en-US" dirty="0" smtClean="0">
                <a:sym typeface="Symbol"/>
              </a:rPr>
              <a:t>(</a:t>
            </a:r>
            <a:r>
              <a:rPr lang="en-US" i="1" dirty="0">
                <a:sym typeface="Symbol"/>
              </a:rPr>
              <a:t>p</a:t>
            </a:r>
            <a:r>
              <a:rPr lang="en-US" dirty="0">
                <a:sym typeface="Symbol"/>
              </a:rPr>
              <a:t>  </a:t>
            </a:r>
            <a:r>
              <a:rPr lang="en-US" i="1" dirty="0">
                <a:sym typeface="Symbol"/>
              </a:rPr>
              <a:t>q</a:t>
            </a:r>
            <a:r>
              <a:rPr lang="en-US" dirty="0" smtClean="0">
                <a:sym typeface="Symbol"/>
              </a:rPr>
              <a:t>)</a:t>
            </a:r>
            <a:r>
              <a:rPr lang="en-US" dirty="0">
                <a:sym typeface="Symbol"/>
              </a:rPr>
              <a:t>  (</a:t>
            </a:r>
            <a:r>
              <a:rPr lang="en-US" i="1" dirty="0">
                <a:sym typeface="Symbol"/>
              </a:rPr>
              <a:t>q </a:t>
            </a:r>
            <a:r>
              <a:rPr lang="en-US" dirty="0">
                <a:sym typeface="Symbol"/>
              </a:rPr>
              <a:t> </a:t>
            </a:r>
            <a:r>
              <a:rPr lang="en-US" i="1" dirty="0">
                <a:sym typeface="Symbol"/>
              </a:rPr>
              <a:t>r</a:t>
            </a:r>
            <a:r>
              <a:rPr lang="en-US" dirty="0" smtClean="0">
                <a:sym typeface="Symbol"/>
              </a:rPr>
              <a:t>)</a:t>
            </a:r>
          </a:p>
          <a:p>
            <a:pPr marL="0" indent="0">
              <a:buNone/>
            </a:pPr>
            <a:r>
              <a:rPr lang="en-US" dirty="0" smtClean="0">
                <a:sym typeface="Symbol"/>
              </a:rPr>
              <a:t></a:t>
            </a:r>
          </a:p>
          <a:p>
            <a:pPr marL="0" indent="0">
              <a:buNone/>
            </a:pPr>
            <a:r>
              <a:rPr lang="en-US" dirty="0" smtClean="0">
                <a:sym typeface="Symbol"/>
              </a:rPr>
              <a:t>((</a:t>
            </a:r>
            <a:r>
              <a:rPr lang="en-US" i="1" dirty="0" smtClean="0">
                <a:sym typeface="Symbol"/>
              </a:rPr>
              <a:t>p</a:t>
            </a:r>
            <a:r>
              <a:rPr lang="en-US" dirty="0">
                <a:sym typeface="Symbol"/>
              </a:rPr>
              <a:t>  </a:t>
            </a:r>
            <a:r>
              <a:rPr lang="en-US" i="1" dirty="0" smtClean="0">
                <a:sym typeface="Symbol"/>
              </a:rPr>
              <a:t>q</a:t>
            </a:r>
            <a:r>
              <a:rPr lang="en-US" dirty="0" smtClean="0">
                <a:sym typeface="Symbol"/>
              </a:rPr>
              <a:t>)</a:t>
            </a:r>
            <a:r>
              <a:rPr lang="en-US" dirty="0">
                <a:sym typeface="Symbol"/>
              </a:rPr>
              <a:t> </a:t>
            </a:r>
            <a:r>
              <a:rPr lang="en-US" dirty="0" smtClean="0">
                <a:sym typeface="Symbol"/>
              </a:rPr>
              <a:t></a:t>
            </a:r>
            <a:r>
              <a:rPr lang="en-US" dirty="0">
                <a:sym typeface="Symbol"/>
              </a:rPr>
              <a:t> </a:t>
            </a:r>
            <a:r>
              <a:rPr lang="en-US" i="1" dirty="0" smtClean="0">
                <a:sym typeface="Symbol"/>
              </a:rPr>
              <a:t>q</a:t>
            </a:r>
            <a:r>
              <a:rPr lang="en-US" dirty="0" smtClean="0">
                <a:sym typeface="Symbol"/>
              </a:rPr>
              <a:t>)</a:t>
            </a:r>
            <a:r>
              <a:rPr lang="en-US" dirty="0">
                <a:sym typeface="Symbol"/>
              </a:rPr>
              <a:t> </a:t>
            </a:r>
            <a:r>
              <a:rPr lang="en-US" dirty="0" smtClean="0">
                <a:sym typeface="Symbol"/>
              </a:rPr>
              <a:t> </a:t>
            </a:r>
            <a:r>
              <a:rPr lang="en-US" dirty="0">
                <a:sym typeface="Symbol"/>
              </a:rPr>
              <a:t>((</a:t>
            </a:r>
            <a:r>
              <a:rPr lang="en-US" i="1" dirty="0">
                <a:sym typeface="Symbol"/>
              </a:rPr>
              <a:t>p</a:t>
            </a:r>
            <a:r>
              <a:rPr lang="en-US" dirty="0">
                <a:sym typeface="Symbol"/>
              </a:rPr>
              <a:t>  </a:t>
            </a:r>
            <a:r>
              <a:rPr lang="en-US" i="1" dirty="0">
                <a:sym typeface="Symbol"/>
              </a:rPr>
              <a:t>q</a:t>
            </a:r>
            <a:r>
              <a:rPr lang="en-US" dirty="0">
                <a:sym typeface="Symbol"/>
              </a:rPr>
              <a:t>)  </a:t>
            </a:r>
            <a:r>
              <a:rPr lang="en-US" i="1" dirty="0">
                <a:sym typeface="Symbol"/>
              </a:rPr>
              <a:t>r</a:t>
            </a:r>
            <a:r>
              <a:rPr lang="en-US" dirty="0" smtClean="0">
                <a:sym typeface="Symbol"/>
              </a:rPr>
              <a:t>)</a:t>
            </a:r>
          </a:p>
          <a:p>
            <a:pPr marL="0" indent="0">
              <a:buNone/>
            </a:pPr>
            <a:r>
              <a:rPr lang="en-US" dirty="0" smtClean="0">
                <a:sym typeface="Symbol"/>
              </a:rPr>
              <a:t></a:t>
            </a:r>
          </a:p>
          <a:p>
            <a:pPr marL="0" indent="0">
              <a:buNone/>
            </a:pPr>
            <a:r>
              <a:rPr lang="en-US" dirty="0">
                <a:sym typeface="Symbol"/>
              </a:rPr>
              <a:t>(</a:t>
            </a:r>
            <a:r>
              <a:rPr lang="en-US" i="1" dirty="0" smtClean="0">
                <a:sym typeface="Symbol"/>
              </a:rPr>
              <a:t>p </a:t>
            </a:r>
            <a:r>
              <a:rPr lang="en-US" dirty="0" smtClean="0">
                <a:sym typeface="Symbol"/>
              </a:rPr>
              <a:t> </a:t>
            </a:r>
            <a:r>
              <a:rPr lang="en-US" dirty="0">
                <a:sym typeface="Symbol"/>
              </a:rPr>
              <a:t></a:t>
            </a:r>
            <a:r>
              <a:rPr lang="en-US" i="1" dirty="0" smtClean="0">
                <a:sym typeface="Symbol"/>
              </a:rPr>
              <a:t>q</a:t>
            </a:r>
            <a:r>
              <a:rPr lang="en-US" dirty="0" smtClean="0">
                <a:sym typeface="Symbol"/>
              </a:rPr>
              <a:t>)  (</a:t>
            </a:r>
            <a:r>
              <a:rPr lang="en-US" i="1" dirty="0" smtClean="0">
                <a:sym typeface="Symbol"/>
              </a:rPr>
              <a:t>q</a:t>
            </a:r>
            <a:r>
              <a:rPr lang="en-US" dirty="0">
                <a:sym typeface="Symbol"/>
              </a:rPr>
              <a:t>  </a:t>
            </a:r>
            <a:r>
              <a:rPr lang="en-US" i="1" dirty="0" smtClean="0">
                <a:sym typeface="Symbol"/>
              </a:rPr>
              <a:t>q</a:t>
            </a:r>
            <a:r>
              <a:rPr lang="en-US" dirty="0" smtClean="0">
                <a:sym typeface="Symbol"/>
              </a:rPr>
              <a:t>) </a:t>
            </a:r>
            <a:r>
              <a:rPr lang="en-US" dirty="0">
                <a:sym typeface="Symbol"/>
              </a:rPr>
              <a:t> ((</a:t>
            </a:r>
            <a:r>
              <a:rPr lang="en-US" i="1" dirty="0">
                <a:sym typeface="Symbol"/>
              </a:rPr>
              <a:t>p</a:t>
            </a:r>
            <a:r>
              <a:rPr lang="en-US" dirty="0">
                <a:sym typeface="Symbol"/>
              </a:rPr>
              <a:t>  </a:t>
            </a:r>
            <a:r>
              <a:rPr lang="en-US" i="1" dirty="0">
                <a:sym typeface="Symbol"/>
              </a:rPr>
              <a:t>q</a:t>
            </a:r>
            <a:r>
              <a:rPr lang="en-US" dirty="0">
                <a:sym typeface="Symbol"/>
              </a:rPr>
              <a:t>)  </a:t>
            </a:r>
            <a:r>
              <a:rPr lang="en-US" i="1" dirty="0">
                <a:sym typeface="Symbol"/>
              </a:rPr>
              <a:t>r</a:t>
            </a:r>
            <a:r>
              <a:rPr lang="en-US" dirty="0">
                <a:sym typeface="Symbol"/>
              </a:rPr>
              <a:t>)</a:t>
            </a:r>
            <a:endParaRPr lang="en-US" dirty="0" smtClean="0">
              <a:sym typeface="Symbol"/>
            </a:endParaRPr>
          </a:p>
          <a:p>
            <a:pPr marL="0" indent="0">
              <a:buNone/>
            </a:pPr>
            <a:r>
              <a:rPr lang="en-US" dirty="0">
                <a:sym typeface="Symbol"/>
              </a:rPr>
              <a:t></a:t>
            </a:r>
          </a:p>
          <a:p>
            <a:pPr marL="0" indent="0">
              <a:buNone/>
            </a:pPr>
            <a:r>
              <a:rPr lang="en-US" dirty="0">
                <a:sym typeface="Symbol"/>
              </a:rPr>
              <a:t>(</a:t>
            </a:r>
            <a:r>
              <a:rPr lang="en-US" i="1" dirty="0">
                <a:sym typeface="Symbol"/>
              </a:rPr>
              <a:t>p </a:t>
            </a:r>
            <a:r>
              <a:rPr lang="en-US" dirty="0">
                <a:sym typeface="Symbol"/>
              </a:rPr>
              <a:t> </a:t>
            </a:r>
            <a:r>
              <a:rPr lang="en-US" i="1" dirty="0">
                <a:sym typeface="Symbol"/>
              </a:rPr>
              <a:t>q</a:t>
            </a:r>
            <a:r>
              <a:rPr lang="en-US" dirty="0" smtClean="0">
                <a:sym typeface="Symbol"/>
              </a:rPr>
              <a:t>) </a:t>
            </a:r>
            <a:r>
              <a:rPr lang="en-US" dirty="0">
                <a:sym typeface="Symbol"/>
              </a:rPr>
              <a:t> </a:t>
            </a:r>
            <a:r>
              <a:rPr lang="en-US" dirty="0" smtClean="0">
                <a:sym typeface="Symbol"/>
              </a:rPr>
              <a:t>(</a:t>
            </a:r>
            <a:r>
              <a:rPr lang="en-US" i="1" dirty="0" smtClean="0">
                <a:sym typeface="Symbol"/>
              </a:rPr>
              <a:t>p </a:t>
            </a:r>
            <a:r>
              <a:rPr lang="en-US" dirty="0">
                <a:sym typeface="Symbol"/>
              </a:rPr>
              <a:t> </a:t>
            </a:r>
            <a:r>
              <a:rPr lang="en-US" i="1" dirty="0" smtClean="0">
                <a:sym typeface="Symbol"/>
              </a:rPr>
              <a:t>r</a:t>
            </a:r>
            <a:r>
              <a:rPr lang="en-US" dirty="0" smtClean="0">
                <a:sym typeface="Symbol"/>
              </a:rPr>
              <a:t>)  (</a:t>
            </a:r>
            <a:r>
              <a:rPr lang="en-US" i="1" dirty="0" smtClean="0">
                <a:sym typeface="Symbol"/>
              </a:rPr>
              <a:t>q</a:t>
            </a:r>
            <a:r>
              <a:rPr lang="en-US" dirty="0" smtClean="0">
                <a:sym typeface="Symbol"/>
              </a:rPr>
              <a:t> </a:t>
            </a:r>
            <a:r>
              <a:rPr lang="en-US" dirty="0">
                <a:sym typeface="Symbol"/>
              </a:rPr>
              <a:t> r)</a:t>
            </a:r>
          </a:p>
          <a:p>
            <a:pPr marL="0" indent="0">
              <a:buNone/>
            </a:pPr>
            <a:endParaRPr lang="en-US" dirty="0" smtClean="0">
              <a:sym typeface="Symbol"/>
            </a:endParaRPr>
          </a:p>
        </p:txBody>
      </p:sp>
    </p:spTree>
    <p:extLst>
      <p:ext uri="{BB962C8B-B14F-4D97-AF65-F5344CB8AC3E}">
        <p14:creationId xmlns:p14="http://schemas.microsoft.com/office/powerpoint/2007/7/12/main" val="3402318800"/>
      </p:ext>
    </p:extLst>
  </p:cSld>
  <p:clrMapOvr>
    <a:masterClrMapping/>
  </p:clrMapOvr>
  <p:transition xmlns:p14="http://schemas.microsoft.com/office/powerpoint/2007/7/12/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Software models</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511628" y="2264230"/>
            <a:ext cx="8142514" cy="331783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We need </a:t>
            </a:r>
            <a:r>
              <a:rPr lang="en-US" sz="4400" dirty="0" smtClean="0">
                <a:solidFill>
                  <a:srgbClr xmlns:mc="http://schemas.openxmlformats.org/markup-compatibility/2006" xmlns:a14="http://schemas.microsoft.com/office/drawing/2007/7/7/main" val="FF0000" mc:Ignorable=""/>
                </a:solidFill>
                <a:latin typeface="Calibri" pitchFamily="34" charset="0"/>
                <a:sym typeface="Symbol"/>
              </a:rPr>
              <a:t>models</a:t>
            </a:r>
            <a:r>
              <a:rPr lang="en-US" sz="4400" dirty="0" smtClean="0">
                <a:solidFill>
                  <a:schemeClr val="bg1"/>
                </a:solidFill>
                <a:latin typeface="Calibri" pitchFamily="34" charset="0"/>
                <a:sym typeface="Symbol"/>
              </a:rPr>
              <a:t> and </a:t>
            </a:r>
            <a:r>
              <a:rPr lang="en-US" sz="4400" dirty="0" smtClean="0">
                <a:solidFill>
                  <a:srgbClr xmlns:mc="http://schemas.openxmlformats.org/markup-compatibility/2006" xmlns:a14="http://schemas.microsoft.com/office/drawing/2007/7/7/main" val="FF0000" mc:Ignorable=""/>
                </a:solidFill>
                <a:latin typeface="Calibri" pitchFamily="34" charset="0"/>
                <a:sym typeface="Symbol"/>
              </a:rPr>
              <a:t>tools</a:t>
            </a:r>
            <a:r>
              <a:rPr lang="en-US" sz="4400" dirty="0" smtClean="0">
                <a:solidFill>
                  <a:schemeClr val="bg1"/>
                </a:solidFill>
                <a:latin typeface="Calibri" pitchFamily="34" charset="0"/>
                <a:sym typeface="Symbol"/>
              </a:rPr>
              <a:t> to reason about them?</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4400" b="1" dirty="0" smtClean="0">
              <a:solidFill>
                <a:schemeClr val="bg1"/>
              </a:solidFill>
              <a:latin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rgbClr xmlns:mc="http://schemas.openxmlformats.org/markup-compatibility/2006" xmlns:a14="http://schemas.microsoft.com/office/drawing/2007/7/7/main" val="0070C0" mc:Ignorable=""/>
                </a:solidFill>
                <a:latin typeface="Calibri" pitchFamily="34" charset="0"/>
                <a:sym typeface="Symbol"/>
              </a:rPr>
              <a:t>Does my model/software has property X?</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Refutation Decision Procedures</a:t>
            </a:r>
            <a:endParaRPr lang="en-US" sz="4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863677" y="1894365"/>
            <a:ext cx="6848475" cy="4667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10" name="Rectangle 9"/>
          <p:cNvSpPr/>
          <p:nvPr/>
        </p:nvSpPr>
        <p:spPr bwMode="auto">
          <a:xfrm>
            <a:off x="4136994" y="5885894"/>
            <a:ext cx="3497801" cy="248575"/>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4045998" y="5822549"/>
            <a:ext cx="1371600" cy="3619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1191180" y="6180246"/>
            <a:ext cx="2305050" cy="2857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14" name="Rectangle 13"/>
          <p:cNvSpPr/>
          <p:nvPr/>
        </p:nvSpPr>
        <p:spPr bwMode="auto">
          <a:xfrm>
            <a:off x="3472648" y="6295746"/>
            <a:ext cx="3497801" cy="248575"/>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3011977835"/>
      </p:ext>
    </p:extLst>
  </p:cSld>
  <p:clrMapOvr>
    <a:masterClrMapping/>
  </p:clrMapOvr>
  <p:transition xmlns:p14="http://schemas.microsoft.com/office/powerpoint/2007/7/12/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553998"/>
          </a:xfrm>
        </p:spPr>
        <p:txBody>
          <a:bodyPr/>
          <a:lstStyle/>
          <a:p>
            <a:r>
              <a:rPr lang="en-US" sz="4000" dirty="0" smtClean="0"/>
              <a:t>Inference Systems for Decision Procedures</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10482" y="1840221"/>
            <a:ext cx="6838950" cy="45624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2" name="Rectangle 1"/>
          <p:cNvSpPr/>
          <p:nvPr/>
        </p:nvSpPr>
        <p:spPr bwMode="auto">
          <a:xfrm>
            <a:off x="2991775" y="4341181"/>
            <a:ext cx="115409" cy="115410"/>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Rectangle 4"/>
          <p:cNvSpPr/>
          <p:nvPr/>
        </p:nvSpPr>
        <p:spPr bwMode="auto">
          <a:xfrm>
            <a:off x="516384" y="3268460"/>
            <a:ext cx="7588929" cy="1365684"/>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3" name="TextBox 2"/>
          <p:cNvSpPr txBox="1"/>
          <p:nvPr/>
        </p:nvSpPr>
        <p:spPr>
          <a:xfrm flipH="1">
            <a:off x="1066649" y="3444530"/>
            <a:ext cx="4109031" cy="369332"/>
          </a:xfrm>
          <a:prstGeom prst="rect">
            <a:avLst/>
          </a:prstGeom>
          <a:noFill/>
        </p:spPr>
        <p:txBody>
          <a:bodyPr wrap="square" rtlCol="0">
            <a:spAutoFit/>
          </a:bodyPr>
          <a:lstStyle/>
          <a:p>
            <a:r>
              <a:rPr lang="en-US" dirty="0" smtClean="0">
                <a:solidFill>
                  <a:schemeClr val="bg1"/>
                </a:solidFill>
              </a:rPr>
              <a:t>Rules preserve </a:t>
            </a:r>
            <a:r>
              <a:rPr lang="en-US" dirty="0" err="1" smtClean="0">
                <a:solidFill>
                  <a:schemeClr val="bg1"/>
                </a:solidFill>
              </a:rPr>
              <a:t>satisfiability</a:t>
            </a:r>
            <a:r>
              <a:rPr lang="en-US" dirty="0" smtClean="0">
                <a:solidFill>
                  <a:schemeClr val="bg1"/>
                </a:solidFill>
              </a:rPr>
              <a:t>.</a:t>
            </a:r>
            <a:endParaRPr lang="en-US" dirty="0" smtClean="0">
              <a:solidFill>
                <a:schemeClr val="bg1"/>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073971" y="3827897"/>
            <a:ext cx="7191375" cy="18478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8" name="Rectangle 7"/>
          <p:cNvSpPr/>
          <p:nvPr/>
        </p:nvSpPr>
        <p:spPr bwMode="auto">
          <a:xfrm>
            <a:off x="642150" y="5752730"/>
            <a:ext cx="7588929" cy="986902"/>
          </a:xfrm>
          <a:prstGeom prst="rect">
            <a:avLst/>
          </a:prstGeom>
          <a:solidFill>
            <a:schemeClr val="tx1"/>
          </a:solidFill>
          <a:ln>
            <a:headEnd type="none" w="med" len="med"/>
            <a:tailEnd type="none" w="med" len="med"/>
          </a:ln>
          <a:effectLst/>
          <a:scene3d>
            <a:camera prst="orthographicFront" fov="0">
              <a:rot lat="0" lon="0" rev="0"/>
            </a:camera>
            <a:lightRig rig="glow" dir="t">
              <a:rot lat="0" lon="0" rev="6360000"/>
            </a:lightRig>
          </a:scene3d>
          <a:sp3d extrusionH="76200" contourW="1000" prstMaterial="flat">
            <a:extrusionClr>
              <a:schemeClr val="tx1"/>
            </a:extrusionClr>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1254572488"/>
      </p:ext>
    </p:extLst>
  </p:cSld>
  <p:clrMapOvr>
    <a:masterClrMapping/>
  </p:clrMapOvr>
  <p:transition xmlns:p14="http://schemas.microsoft.com/office/powerpoint/2007/7/12/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Truth Table</a:t>
            </a:r>
            <a:endParaRPr lang="en-US" sz="4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49705" y="2105256"/>
            <a:ext cx="6791325" cy="46005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664501750"/>
      </p:ext>
    </p:extLst>
  </p:cSld>
  <p:clrMapOvr>
    <a:masterClrMapping/>
  </p:clrMapOvr>
  <p:transition xmlns:p14="http://schemas.microsoft.com/office/powerpoint/2007/7/12/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Truth Table (example)</a:t>
            </a:r>
            <a:endParaRPr lang="en-US" sz="4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42109" y="1998262"/>
            <a:ext cx="6953250" cy="4352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92521124"/>
      </p:ext>
    </p:extLst>
  </p:cSld>
  <p:clrMapOvr>
    <a:masterClrMapping/>
  </p:clrMapOvr>
  <p:transition xmlns:p14="http://schemas.microsoft.com/office/powerpoint/2007/7/12/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Tableaux</a:t>
            </a:r>
            <a:endParaRPr lang="en-US" sz="4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64407" y="1800826"/>
            <a:ext cx="6619875" cy="46767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258945650"/>
      </p:ext>
    </p:extLst>
  </p:cSld>
  <p:clrMapOvr>
    <a:masterClrMapping/>
  </p:clrMapOvr>
  <p:transition xmlns:p14="http://schemas.microsoft.com/office/powerpoint/2007/7/12/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Tableaux (example)</a:t>
            </a:r>
            <a:endParaRPr lang="en-US" sz="4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13790" y="1831574"/>
            <a:ext cx="6734175" cy="46863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0" y="2442099"/>
            <a:ext cx="3152775" cy="21336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38455971"/>
      </p:ext>
    </p:extLst>
  </p:cSld>
  <p:clrMapOvr>
    <a:masterClrMapping/>
  </p:clrMapOvr>
  <p:transition xmlns:p14="http://schemas.microsoft.com/office/powerpoint/2007/7/12/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Tableaux (cont.)</a:t>
            </a:r>
            <a:endParaRPr lang="en-US" sz="4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63992" y="1856034"/>
            <a:ext cx="6762750" cy="46196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300794900"/>
      </p:ext>
    </p:extLst>
  </p:cSld>
  <p:clrMapOvr>
    <a:masterClrMapping/>
  </p:clrMapOvr>
  <p:transition xmlns:p14="http://schemas.microsoft.com/office/powerpoint/2007/7/12/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Tableaux (cont.)</a:t>
            </a:r>
            <a:endParaRPr lang="en-US" sz="4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06194" y="2009498"/>
            <a:ext cx="6896100" cy="41529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54735668"/>
      </p:ext>
    </p:extLst>
  </p:cSld>
  <p:clrMapOvr>
    <a:masterClrMapping/>
  </p:clrMapOvr>
  <p:transition xmlns:p14="http://schemas.microsoft.com/office/powerpoint/2007/7/12/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Tableaux + Bivalence</a:t>
            </a:r>
            <a:endParaRPr lang="en-US" sz="4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19373" y="1817657"/>
            <a:ext cx="6638925" cy="41814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316984688"/>
      </p:ext>
    </p:extLst>
  </p:cSld>
  <p:clrMapOvr>
    <a:masterClrMapping/>
  </p:clrMapOvr>
  <p:transition xmlns:p14="http://schemas.microsoft.com/office/powerpoint/2007/7/12/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CNF (again)</a:t>
            </a:r>
            <a:endParaRPr lang="en-US" sz="4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90151" y="1919842"/>
            <a:ext cx="6715125" cy="4048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425725538"/>
      </p:ext>
    </p:extLst>
  </p:cSld>
  <p:clrMapOvr>
    <a:masterClrMapping/>
  </p:clrMapOvr>
  <p:transition xmlns:p14="http://schemas.microsoft.com/office/powerpoint/2007/7/12/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Symbolic Reasoning</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CNF (again)</a:t>
            </a:r>
            <a:endParaRPr lang="en-US" sz="4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59634" y="2237405"/>
            <a:ext cx="6829425" cy="33242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761682379"/>
      </p:ext>
    </p:extLst>
  </p:cSld>
  <p:clrMapOvr>
    <a:masterClrMapping/>
  </p:clrMapOvr>
  <p:transition xmlns:p14="http://schemas.microsoft.com/office/powerpoint/2007/7/12/mai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CNF (again)</a:t>
            </a:r>
            <a:endParaRPr lang="en-US" sz="4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02494" y="1889603"/>
            <a:ext cx="6743700" cy="46767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514276029"/>
      </p:ext>
    </p:extLst>
  </p:cSld>
  <p:clrMapOvr>
    <a:masterClrMapping/>
  </p:clrMapOvr>
  <p:transition xmlns:p14="http://schemas.microsoft.com/office/powerpoint/2007/7/12/mai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CNF translation (example)</a:t>
            </a:r>
            <a:endParaRPr lang="en-US" sz="4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56397" y="2067434"/>
            <a:ext cx="6924675" cy="33623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386205689"/>
      </p:ext>
    </p:extLst>
  </p:cSld>
  <p:clrMapOvr>
    <a:masterClrMapping/>
  </p:clrMapOvr>
  <p:transition xmlns:p14="http://schemas.microsoft.com/office/powerpoint/2007/7/12/mai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Trees</a:t>
            </a:r>
            <a:endParaRPr lang="en-US" sz="48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09907" y="1785891"/>
            <a:ext cx="6848475" cy="47244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220231701"/>
      </p:ext>
    </p:extLst>
  </p:cSld>
  <p:clrMapOvr>
    <a:masterClrMapping/>
  </p:clrMapOvr>
  <p:transition xmlns:p14="http://schemas.microsoft.com/office/powerpoint/2007/7/12/mai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Resolution</a:t>
            </a:r>
            <a:endParaRPr lang="en-US" sz="4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40584" y="1801474"/>
            <a:ext cx="6867525" cy="46577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047610618"/>
      </p:ext>
    </p:extLst>
  </p:cSld>
  <p:clrMapOvr>
    <a:masterClrMapping/>
  </p:clrMapOvr>
  <p:transition xmlns:p14="http://schemas.microsoft.com/office/powerpoint/2007/7/12/mai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Resolution (example)</a:t>
            </a:r>
            <a:endParaRPr lang="en-US" sz="4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45589" y="2198055"/>
            <a:ext cx="6781800" cy="38290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528481611"/>
      </p:ext>
    </p:extLst>
  </p:cSld>
  <p:clrMapOvr>
    <a:masterClrMapping/>
  </p:clrMapOvr>
  <p:transition xmlns:p14="http://schemas.microsoft.com/office/powerpoint/2007/7/12/mai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Completeness of Resolution</a:t>
            </a:r>
            <a:endParaRPr lang="en-US" sz="4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37115" y="1930894"/>
            <a:ext cx="6838950" cy="41148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828057003"/>
      </p:ext>
    </p:extLst>
  </p:cSld>
  <p:clrMapOvr>
    <a:masterClrMapping/>
  </p:clrMapOvr>
  <p:transition xmlns:p14="http://schemas.microsoft.com/office/powerpoint/2007/7/12/mai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Completeness of Resolution</a:t>
            </a:r>
            <a:endParaRPr lang="en-US" sz="48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02080" y="1989569"/>
            <a:ext cx="6886575" cy="40862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346290264"/>
      </p:ext>
    </p:extLst>
  </p:cSld>
  <p:clrMapOvr>
    <a:masterClrMapping/>
  </p:clrMapOvr>
  <p:transition xmlns:p14="http://schemas.microsoft.com/office/powerpoint/2007/7/12/mai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err="1" smtClean="0"/>
              <a:t>Subsumption</a:t>
            </a:r>
            <a:endParaRPr lang="en-US" sz="48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907418" y="1990170"/>
            <a:ext cx="6867525" cy="36766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627460537"/>
      </p:ext>
    </p:extLst>
  </p:cSld>
  <p:clrMapOvr>
    <a:masterClrMapping/>
  </p:clrMapOvr>
  <p:transition xmlns:p14="http://schemas.microsoft.com/office/powerpoint/2007/7/12/mai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Unit &amp; Input Resolution</a:t>
            </a:r>
            <a:endParaRPr lang="en-US" sz="48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60929" y="1821587"/>
            <a:ext cx="6791325" cy="44577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706194439"/>
      </p:ext>
    </p:extLst>
  </p:cSld>
  <p:clrMapOvr>
    <a:masterClrMapping/>
  </p:clrMapOvr>
  <p:transition xmlns:p14="http://schemas.microsoft.com/office/powerpoint/2007/7/12/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xmlns:mc="http://schemas.openxmlformats.org/markup-compatibility/2006" xmlns:a14="http://schemas.microsoft.com/office/drawing/2007/7/7/main" val="21D6E0" mc:Ignorable=""/>
                </a:gs>
                <a:gs pos="75000">
                  <a:srgbClr xmlns:mc="http://schemas.openxmlformats.org/markup-compatibility/2006" xmlns:a14="http://schemas.microsoft.com/office/drawing/2007/7/7/main" val="0087E6" mc:Ignorable=""/>
                </a:gs>
                <a:gs pos="100000">
                  <a:srgbClr xmlns:mc="http://schemas.openxmlformats.org/markup-compatibility/2006" xmlns:a14="http://schemas.microsoft.com/office/drawing/2007/7/7/main" val="005CBF" mc:Ignorable=""/>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6304" y="4704678"/>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(QBF)</a:t>
            </a:r>
          </a:p>
        </p:txBody>
      </p:sp>
      <p:sp>
        <p:nvSpPr>
          <p:cNvPr id="12" name="TextBox 11"/>
          <p:cNvSpPr txBox="1"/>
          <p:nvPr/>
        </p:nvSpPr>
        <p:spPr>
          <a:xfrm>
            <a:off x="6695813" y="2986681"/>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Semi-decidable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(First-order logic)</a:t>
            </a:r>
          </a:p>
        </p:txBody>
      </p:sp>
      <p:sp>
        <p:nvSpPr>
          <p:cNvPr id="13" name="TextBox 12"/>
          <p:cNvSpPr txBox="1"/>
          <p:nvPr/>
        </p:nvSpPr>
        <p:spPr>
          <a:xfrm>
            <a:off x="2055787" y="5161161"/>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(Propositional logic)</a:t>
            </a:r>
          </a:p>
        </p:txBody>
      </p:sp>
      <p:sp>
        <p:nvSpPr>
          <p:cNvPr id="14" name="TextBox 13"/>
          <p:cNvSpPr txBox="1"/>
          <p:nvPr/>
        </p:nvSpPr>
        <p:spPr>
          <a:xfrm>
            <a:off x="5533913" y="3901620"/>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xmlns:mc="http://schemas.openxmlformats.org/markup-compatibility/2006" xmlns:a14="http://schemas.microsoft.com/office/drawing/2007/7/7/main" val="FF0000" mc:Ignorable=""/>
                </a:solidFill>
              </a:rPr>
              <a:t>Logic is “The Calculus of Computer Science” </a:t>
            </a:r>
            <a:r>
              <a:rPr lang="en-US" dirty="0" smtClean="0"/>
              <a:t>(Z. Manna).</a:t>
            </a:r>
          </a:p>
          <a:p>
            <a:r>
              <a:rPr lang="en-US" dirty="0" smtClean="0"/>
              <a:t>High computational complexity</a:t>
            </a:r>
          </a:p>
        </p:txBody>
      </p:sp>
      <p:sp>
        <p:nvSpPr>
          <p:cNvPr id="17" name="TextBox 16"/>
          <p:cNvSpPr txBox="1"/>
          <p:nvPr/>
        </p:nvSpPr>
        <p:spPr>
          <a:xfrm>
            <a:off x="7295948" y="1964706"/>
            <a:ext cx="1627369"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(FOL + LA)</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Horn Clauses</a:t>
            </a:r>
            <a:endParaRPr lang="en-US" sz="48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90150" y="1904723"/>
            <a:ext cx="6715125" cy="4362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186291253"/>
      </p:ext>
    </p:extLst>
  </p:cSld>
  <p:clrMapOvr>
    <a:masterClrMapping/>
  </p:clrMapOvr>
  <p:transition xmlns:p14="http://schemas.microsoft.com/office/powerpoint/2007/7/12/mai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Resolution</a:t>
            </a:r>
            <a:endParaRPr lang="en-US" sz="48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88036" y="1873975"/>
            <a:ext cx="6838950" cy="4352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962680294"/>
      </p:ext>
    </p:extLst>
  </p:cSld>
  <p:clrMapOvr>
    <a:masterClrMapping/>
  </p:clrMapOvr>
  <p:transition xmlns:p14="http://schemas.microsoft.com/office/powerpoint/2007/7/12/mai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lstStyle/>
          <a:p>
            <a:r>
              <a:rPr lang="en-US" sz="4800" dirty="0" smtClean="0"/>
              <a:t>Semantic Resolution (example)</a:t>
            </a:r>
            <a:endParaRPr lang="en-US" sz="48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95144" y="2001729"/>
            <a:ext cx="6829425" cy="43815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80610652"/>
      </p:ext>
    </p:extLst>
  </p:cSld>
  <p:clrMapOvr>
    <a:masterClrMapping/>
  </p:clrMapOvr>
  <p:transition xmlns:p14="http://schemas.microsoft.com/office/powerpoint/2007/7/12/mai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09398"/>
          </a:xfrm>
        </p:spPr>
        <p:txBody>
          <a:bodyPr/>
          <a:lstStyle/>
          <a:p>
            <a:r>
              <a:rPr lang="en-US" sz="4400" dirty="0" smtClean="0"/>
              <a:t>Semantic Resolution (special cases)</a:t>
            </a:r>
            <a:endParaRPr lang="en-US" sz="44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990138" y="2146454"/>
            <a:ext cx="6915150" cy="32575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617657030"/>
      </p:ext>
    </p:extLst>
  </p:cSld>
  <p:clrMapOvr>
    <a:masterClrMapping/>
  </p:clrMapOvr>
  <p:transition xmlns:p14="http://schemas.microsoft.com/office/powerpoint/2007/7/12/mai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09398"/>
          </a:xfrm>
        </p:spPr>
        <p:txBody>
          <a:bodyPr/>
          <a:lstStyle/>
          <a:p>
            <a:r>
              <a:rPr lang="en-US" sz="4400" dirty="0" smtClean="0"/>
              <a:t>DPLL</a:t>
            </a:r>
            <a:endParaRPr lang="en-US" sz="44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980798" y="2066370"/>
            <a:ext cx="6667500" cy="3524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2" name="TextBox 1"/>
          <p:cNvSpPr txBox="1"/>
          <p:nvPr/>
        </p:nvSpPr>
        <p:spPr>
          <a:xfrm>
            <a:off x="1029809" y="2068497"/>
            <a:ext cx="1589104" cy="369332"/>
          </a:xfrm>
          <a:prstGeom prst="rect">
            <a:avLst/>
          </a:prstGeom>
          <a:solidFill>
            <a:schemeClr val="tx1"/>
          </a:solidFill>
        </p:spPr>
        <p:txBody>
          <a:bodyPr wrap="square" rtlCol="0">
            <a:spAutoFit/>
          </a:bodyPr>
          <a:lstStyle/>
          <a:p>
            <a:pPr algn="r"/>
            <a:r>
              <a:rPr lang="en-US" dirty="0" smtClean="0">
                <a:solidFill>
                  <a:schemeClr val="bg1"/>
                </a:solidFill>
              </a:rPr>
              <a:t>DPLL</a:t>
            </a:r>
            <a:endParaRPr lang="en-US" dirty="0" smtClean="0">
              <a:solidFill>
                <a:schemeClr val="bg1"/>
              </a:solidFill>
            </a:endParaRPr>
          </a:p>
        </p:txBody>
      </p:sp>
      <p:sp>
        <p:nvSpPr>
          <p:cNvPr id="6" name="TextBox 5"/>
          <p:cNvSpPr txBox="1"/>
          <p:nvPr/>
        </p:nvSpPr>
        <p:spPr>
          <a:xfrm>
            <a:off x="880367" y="4786544"/>
            <a:ext cx="6630141" cy="923330"/>
          </a:xfrm>
          <a:prstGeom prst="rect">
            <a:avLst/>
          </a:prstGeom>
          <a:solidFill>
            <a:schemeClr val="tx1"/>
          </a:solidFill>
        </p:spPr>
        <p:txBody>
          <a:bodyPr wrap="square" rtlCol="0">
            <a:spAutoFit/>
          </a:bodyPr>
          <a:lstStyle/>
          <a:p>
            <a:pPr algn="r"/>
            <a:endParaRPr lang="en-US" dirty="0" smtClean="0">
              <a:solidFill>
                <a:schemeClr val="bg1"/>
              </a:solidFill>
            </a:endParaRPr>
          </a:p>
          <a:p>
            <a:pPr algn="r"/>
            <a:endParaRPr lang="en-US" dirty="0">
              <a:solidFill>
                <a:schemeClr val="bg1"/>
              </a:solidFill>
            </a:endParaRPr>
          </a:p>
          <a:p>
            <a:pPr algn="r"/>
            <a:endParaRPr lang="en-US" dirty="0" smtClean="0">
              <a:solidFill>
                <a:schemeClr val="bg1"/>
              </a:solidFill>
            </a:endParaRPr>
          </a:p>
        </p:txBody>
      </p:sp>
    </p:spTree>
    <p:extLst>
      <p:ext uri="{BB962C8B-B14F-4D97-AF65-F5344CB8AC3E}">
        <p14:creationId xmlns:p14="http://schemas.microsoft.com/office/powerpoint/2007/7/12/main" val="341249158"/>
      </p:ext>
    </p:extLst>
  </p:cSld>
  <p:clrMapOvr>
    <a:masterClrMapping/>
  </p:clrMapOvr>
  <p:transition xmlns:p14="http://schemas.microsoft.com/office/powerpoint/2007/7/12/mai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Pure Literals</a:t>
            </a:r>
            <a:endParaRPr lang="en-US" dirty="0"/>
          </a:p>
        </p:txBody>
      </p:sp>
      <p:sp>
        <p:nvSpPr>
          <p:cNvPr id="3" name="Content Placeholder 2"/>
          <p:cNvSpPr>
            <a:spLocks noGrp="1"/>
          </p:cNvSpPr>
          <p:nvPr>
            <p:ph idx="1"/>
          </p:nvPr>
        </p:nvSpPr>
        <p:spPr>
          <a:xfrm>
            <a:off x="381000" y="1412875"/>
            <a:ext cx="8382000" cy="1335750"/>
          </a:xfrm>
        </p:spPr>
        <p:txBody>
          <a:bodyPr/>
          <a:lstStyle/>
          <a:p>
            <a:pPr marL="0" indent="0">
              <a:buNone/>
            </a:pPr>
            <a:r>
              <a:rPr lang="en-US" dirty="0" smtClean="0"/>
              <a:t>A literal is </a:t>
            </a:r>
            <a:r>
              <a:rPr lang="en-US" dirty="0" smtClean="0">
                <a:solidFill>
                  <a:srgbClr xmlns:mc="http://schemas.openxmlformats.org/markup-compatibility/2006" xmlns:a14="http://schemas.microsoft.com/office/drawing/2007/7/7/main" val="FF0000" mc:Ignorable=""/>
                </a:solidFill>
              </a:rPr>
              <a:t>pure</a:t>
            </a:r>
            <a:r>
              <a:rPr lang="en-US" dirty="0" smtClean="0"/>
              <a:t> if only occurs positively or negatively.</a:t>
            </a:r>
          </a:p>
          <a:p>
            <a:pPr marL="0" indent="0">
              <a:buNone/>
            </a:pPr>
            <a:endParaRPr lang="en-US" dirty="0"/>
          </a:p>
          <a:p>
            <a:pPr marL="0" indent="0">
              <a:buNone/>
            </a:pPr>
            <a:endParaRPr lang="en-US" dirty="0"/>
          </a:p>
        </p:txBody>
      </p:sp>
      <p:pic>
        <p:nvPicPr>
          <p:cNvPr id="27652" name="Picture 4"/>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616073" y="3348825"/>
            <a:ext cx="7734300" cy="1314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3" name="Picture 5"/>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29499" y="5623357"/>
            <a:ext cx="6210300" cy="476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4" name="Picture 6"/>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1758565" y="4779562"/>
            <a:ext cx="4810125" cy="619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5" name="Picture 7"/>
          <p:cNvPicPr>
            <a:picLocks noChangeAspect="1" noChangeArrowheads="1"/>
          </p:cNvPicPr>
          <p:nvPr/>
        </p:nvPicPr>
        <p:blipFill>
          <a:blip r:embed="rId5">
            <a:extLst>
              <a:ext uri="28A0092B-C50C-407e-A947-70E740481C1C">
                <a14:useLocalDpi xmlns:a14="http://schemas.microsoft.com/office/drawing/2007/7/7/main" val="0"/>
              </a:ext>
            </a:extLst>
          </a:blip>
          <a:srcRect/>
          <a:stretch>
            <a:fillRect/>
          </a:stretch>
        </p:blipFill>
        <p:spPr bwMode="auto">
          <a:xfrm>
            <a:off x="995363" y="2027115"/>
            <a:ext cx="7153275" cy="11525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468814913"/>
      </p:ext>
    </p:extLst>
  </p:cSld>
  <p:clrMapOvr>
    <a:masterClrMapping/>
  </p:clrMapOvr>
  <p:transition xmlns:p14="http://schemas.microsoft.com/office/powerpoint/2007/7/12/mai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Pure Literals</a:t>
            </a:r>
            <a:endParaRPr lang="en-US" dirty="0"/>
          </a:p>
        </p:txBody>
      </p:sp>
      <p:sp>
        <p:nvSpPr>
          <p:cNvPr id="3" name="Content Placeholder 2"/>
          <p:cNvSpPr>
            <a:spLocks noGrp="1"/>
          </p:cNvSpPr>
          <p:nvPr>
            <p:ph idx="1"/>
          </p:nvPr>
        </p:nvSpPr>
        <p:spPr>
          <a:xfrm>
            <a:off x="381000" y="1412875"/>
            <a:ext cx="8382000" cy="1335750"/>
          </a:xfrm>
        </p:spPr>
        <p:txBody>
          <a:bodyPr/>
          <a:lstStyle/>
          <a:p>
            <a:pPr marL="0" indent="0">
              <a:buNone/>
            </a:pPr>
            <a:r>
              <a:rPr lang="en-US" dirty="0" smtClean="0"/>
              <a:t>A literal is </a:t>
            </a:r>
            <a:r>
              <a:rPr lang="en-US" dirty="0" smtClean="0">
                <a:solidFill>
                  <a:srgbClr xmlns:mc="http://schemas.openxmlformats.org/markup-compatibility/2006" xmlns:a14="http://schemas.microsoft.com/office/drawing/2007/7/7/main" val="FF0000" mc:Ignorable=""/>
                </a:solidFill>
              </a:rPr>
              <a:t>pure</a:t>
            </a:r>
            <a:r>
              <a:rPr lang="en-US" dirty="0" smtClean="0"/>
              <a:t> if only occurs positively or negatively.</a:t>
            </a:r>
          </a:p>
          <a:p>
            <a:pPr marL="0" indent="0">
              <a:buNone/>
            </a:pPr>
            <a:endParaRPr lang="en-US" dirty="0"/>
          </a:p>
          <a:p>
            <a:pPr marL="0" indent="0">
              <a:buNone/>
            </a:pPr>
            <a:endParaRPr lang="en-US" dirty="0"/>
          </a:p>
        </p:txBody>
      </p:sp>
      <p:pic>
        <p:nvPicPr>
          <p:cNvPr id="27652" name="Picture 4"/>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616073" y="3348825"/>
            <a:ext cx="7734300" cy="1314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3" name="Picture 5"/>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29499" y="5623357"/>
            <a:ext cx="6210300" cy="476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4" name="Picture 6"/>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1758565" y="4779562"/>
            <a:ext cx="4810125" cy="619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27655" name="Picture 7"/>
          <p:cNvPicPr>
            <a:picLocks noChangeAspect="1" noChangeArrowheads="1"/>
          </p:cNvPicPr>
          <p:nvPr/>
        </p:nvPicPr>
        <p:blipFill>
          <a:blip r:embed="rId5">
            <a:extLst>
              <a:ext uri="28A0092B-C50C-407e-A947-70E740481C1C">
                <a14:useLocalDpi xmlns:a14="http://schemas.microsoft.com/office/drawing/2007/7/7/main" val="0"/>
              </a:ext>
            </a:extLst>
          </a:blip>
          <a:srcRect/>
          <a:stretch>
            <a:fillRect/>
          </a:stretch>
        </p:blipFill>
        <p:spPr bwMode="auto">
          <a:xfrm>
            <a:off x="995363" y="2027115"/>
            <a:ext cx="7153275" cy="11525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11843479"/>
      </p:ext>
    </p:extLst>
  </p:cSld>
  <p:clrMapOvr>
    <a:masterClrMapping/>
  </p:clrMapOvr>
  <p:transition xmlns:p14="http://schemas.microsoft.com/office/powerpoint/2007/7/12/mai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(as a procedure)</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378258" y="1937736"/>
            <a:ext cx="5943600" cy="33909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11843479"/>
      </p:ext>
    </p:extLst>
  </p:cSld>
  <p:clrMapOvr>
    <a:masterClrMapping/>
  </p:clrMapOvr>
  <p:transition xmlns:p14="http://schemas.microsoft.com/office/powerpoint/2007/7/12/mai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239701" y="1937968"/>
            <a:ext cx="5429250" cy="1685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085220505"/>
      </p:ext>
    </p:extLst>
  </p:cSld>
  <p:clrMapOvr>
    <a:masterClrMapping/>
  </p:clrMapOvr>
  <p:transition xmlns:p14="http://schemas.microsoft.com/office/powerpoint/2007/7/12/mai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310723" y="1875639"/>
            <a:ext cx="8305800" cy="19526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594621060"/>
      </p:ext>
    </p:extLst>
  </p:cSld>
  <p:clrMapOvr>
    <a:masterClrMapping/>
  </p:clrMapOvr>
  <p:transition xmlns:p14="http://schemas.microsoft.com/office/powerpoint/2007/7/12/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03471" y="1819275"/>
            <a:ext cx="7981950" cy="32194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156732449"/>
      </p:ext>
    </p:extLst>
  </p:cSld>
  <p:clrMapOvr>
    <a:masterClrMapping/>
  </p:clrMapOvr>
  <p:transition xmlns:p14="http://schemas.microsoft.com/office/powerpoint/2007/7/12/mai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319088" y="1738313"/>
            <a:ext cx="8505825" cy="33813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126195644"/>
      </p:ext>
    </p:extLst>
  </p:cSld>
  <p:clrMapOvr>
    <a:masterClrMapping/>
  </p:clrMapOvr>
  <p:transition xmlns:p14="http://schemas.microsoft.com/office/powerpoint/2007/7/12/mai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467188" y="1929183"/>
            <a:ext cx="8458200" cy="42957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638547248"/>
      </p:ext>
    </p:extLst>
  </p:cSld>
  <p:clrMapOvr>
    <a:masterClrMapping/>
  </p:clrMapOvr>
  <p:transition xmlns:p14="http://schemas.microsoft.com/office/powerpoint/2007/7/12/mai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248066" y="1895615"/>
            <a:ext cx="8505825" cy="42386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687379014"/>
      </p:ext>
    </p:extLst>
  </p:cSld>
  <p:clrMapOvr>
    <a:masterClrMapping/>
  </p:clrMapOvr>
  <p:transition xmlns:p14="http://schemas.microsoft.com/office/powerpoint/2007/7/12/mai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209319" y="1987211"/>
            <a:ext cx="8601075" cy="42862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731200537"/>
      </p:ext>
    </p:extLst>
  </p:cSld>
  <p:clrMapOvr>
    <a:masterClrMapping/>
  </p:clrMapOvr>
  <p:transition xmlns:p14="http://schemas.microsoft.com/office/powerpoint/2007/7/12/mai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DPLL (example)</a:t>
            </a: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44170" y="2022907"/>
            <a:ext cx="8820150" cy="40195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951002593"/>
      </p:ext>
    </p:extLst>
  </p:cSld>
  <p:clrMapOvr>
    <a:masterClrMapping/>
  </p:clrMapOvr>
  <p:transition xmlns:p14="http://schemas.microsoft.com/office/powerpoint/2007/7/12/mai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Some Applications</a:t>
            </a:r>
            <a:endParaRPr lang="en-US" dirty="0"/>
          </a:p>
        </p:txBody>
      </p:sp>
    </p:spTree>
    <p:extLst>
      <p:ext uri="{BB962C8B-B14F-4D97-AF65-F5344CB8AC3E}">
        <p14:creationId xmlns:p14="http://schemas.microsoft.com/office/powerpoint/2007/7/12/main" val="1936872345"/>
      </p:ext>
    </p:extLst>
  </p:cSld>
  <p:clrMapOvr>
    <a:masterClrMapping/>
  </p:clrMapOvr>
  <p:transition xmlns:p14="http://schemas.microsoft.com/office/powerpoint/2007/7/12/mai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Bit-vector / Machine arithmetic</a:t>
            </a:r>
            <a:endParaRPr lang="en-US" dirty="0"/>
          </a:p>
        </p:txBody>
      </p:sp>
      <p:sp>
        <p:nvSpPr>
          <p:cNvPr id="3" name="Content Placeholder 2"/>
          <p:cNvSpPr>
            <a:spLocks noGrp="1"/>
          </p:cNvSpPr>
          <p:nvPr>
            <p:ph idx="1"/>
          </p:nvPr>
        </p:nvSpPr>
        <p:spPr>
          <a:xfrm>
            <a:off x="381000" y="1892287"/>
            <a:ext cx="8382000" cy="3705630"/>
          </a:xfrm>
        </p:spPr>
        <p:txBody>
          <a:bodyPr/>
          <a:lstStyle/>
          <a:p>
            <a:pPr marL="0" indent="0">
              <a:buNone/>
            </a:pPr>
            <a:r>
              <a:rPr lang="en-US" dirty="0" smtClean="0"/>
              <a:t>Let x, y and z be 8-bit (unsigned) integers.</a:t>
            </a:r>
          </a:p>
          <a:p>
            <a:pPr marL="0" indent="0">
              <a:buNone/>
            </a:pPr>
            <a:endParaRPr lang="en-US" dirty="0"/>
          </a:p>
          <a:p>
            <a:pPr marL="0" indent="0">
              <a:buNone/>
            </a:pPr>
            <a:r>
              <a:rPr lang="en-US" dirty="0" smtClean="0"/>
              <a:t>Is x &gt; 0 </a:t>
            </a:r>
            <a:r>
              <a:rPr lang="en-US" dirty="0" smtClean="0">
                <a:sym typeface="Symbol"/>
              </a:rPr>
              <a:t> y </a:t>
            </a:r>
            <a:r>
              <a:rPr lang="en-US" dirty="0"/>
              <a:t>&gt; </a:t>
            </a:r>
            <a:r>
              <a:rPr lang="en-US" dirty="0" smtClean="0"/>
              <a:t>0 </a:t>
            </a:r>
            <a:r>
              <a:rPr lang="en-US" dirty="0" smtClean="0">
                <a:sym typeface="Symbol"/>
              </a:rPr>
              <a:t> z = x + y  z &gt; 0    valid?</a:t>
            </a:r>
          </a:p>
          <a:p>
            <a:pPr marL="0" indent="0">
              <a:buNone/>
            </a:pPr>
            <a:endParaRPr lang="en-US" dirty="0" smtClean="0">
              <a:sym typeface="Symbol"/>
            </a:endParaRPr>
          </a:p>
          <a:p>
            <a:pPr marL="0" indent="0">
              <a:buNone/>
            </a:pPr>
            <a:r>
              <a:rPr lang="en-US" dirty="0"/>
              <a:t>Is x &gt; 0 </a:t>
            </a:r>
            <a:r>
              <a:rPr lang="en-US" dirty="0">
                <a:sym typeface="Symbol"/>
              </a:rPr>
              <a:t> y </a:t>
            </a:r>
            <a:r>
              <a:rPr lang="en-US" dirty="0"/>
              <a:t>&gt; 0 </a:t>
            </a:r>
            <a:r>
              <a:rPr lang="en-US" dirty="0">
                <a:sym typeface="Symbol"/>
              </a:rPr>
              <a:t> z = x + y  </a:t>
            </a:r>
            <a:r>
              <a:rPr lang="en-US" dirty="0" smtClean="0">
                <a:sym typeface="Symbol"/>
              </a:rPr>
              <a:t>(z </a:t>
            </a:r>
            <a:r>
              <a:rPr lang="en-US" dirty="0">
                <a:sym typeface="Symbol"/>
              </a:rPr>
              <a:t>&gt; </a:t>
            </a:r>
            <a:r>
              <a:rPr lang="en-US" dirty="0" smtClean="0">
                <a:sym typeface="Symbol"/>
              </a:rPr>
              <a:t>0)  </a:t>
            </a:r>
            <a:r>
              <a:rPr lang="en-US" dirty="0" err="1" smtClean="0">
                <a:sym typeface="Symbol"/>
              </a:rPr>
              <a:t>satisfiable</a:t>
            </a:r>
            <a:r>
              <a:rPr lang="en-US" dirty="0" smtClean="0">
                <a:sym typeface="Symbol"/>
              </a:rPr>
              <a:t>?</a:t>
            </a:r>
            <a:endParaRPr lang="en-US" dirty="0">
              <a:sym typeface="Symbol"/>
            </a:endParaRPr>
          </a:p>
          <a:p>
            <a:pPr marL="0" indent="0">
              <a:buNone/>
            </a:pPr>
            <a:endParaRPr lang="en-US" dirty="0">
              <a:sym typeface="Symbol"/>
            </a:endParaRPr>
          </a:p>
          <a:p>
            <a:pPr marL="0" indent="0">
              <a:buNone/>
            </a:pPr>
            <a:endParaRPr lang="en-US" dirty="0">
              <a:sym typeface="Symbol"/>
            </a:endParaRPr>
          </a:p>
          <a:p>
            <a:pPr marL="0" indent="0">
              <a:buNone/>
            </a:pPr>
            <a:r>
              <a:rPr lang="en-US" dirty="0" smtClean="0"/>
              <a:t> </a:t>
            </a:r>
            <a:endParaRPr lang="en-US" dirty="0"/>
          </a:p>
        </p:txBody>
      </p:sp>
    </p:spTree>
    <p:extLst>
      <p:ext uri="{BB962C8B-B14F-4D97-AF65-F5344CB8AC3E}">
        <p14:creationId xmlns:p14="http://schemas.microsoft.com/office/powerpoint/2007/7/12/main" val="1210150634"/>
      </p:ext>
    </p:extLst>
  </p:cSld>
  <p:clrMapOvr>
    <a:masterClrMapping/>
  </p:clrMapOvr>
  <p:transition xmlns:p14="http://schemas.microsoft.com/office/powerpoint/2007/7/12/mai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Bit-vector / Machine arithmetic</a:t>
            </a:r>
            <a:endParaRPr lang="en-US" dirty="0"/>
          </a:p>
        </p:txBody>
      </p:sp>
      <p:sp>
        <p:nvSpPr>
          <p:cNvPr id="3" name="Content Placeholder 2"/>
          <p:cNvSpPr>
            <a:spLocks noGrp="1"/>
          </p:cNvSpPr>
          <p:nvPr>
            <p:ph idx="1"/>
          </p:nvPr>
        </p:nvSpPr>
        <p:spPr>
          <a:xfrm>
            <a:off x="381000" y="1892287"/>
            <a:ext cx="8382000" cy="4567404"/>
          </a:xfrm>
        </p:spPr>
        <p:txBody>
          <a:bodyPr/>
          <a:lstStyle/>
          <a:p>
            <a:pPr marL="0" indent="0">
              <a:buNone/>
            </a:pPr>
            <a:r>
              <a:rPr lang="en-US" dirty="0" smtClean="0">
                <a:solidFill>
                  <a:srgbClr xmlns:mc="http://schemas.openxmlformats.org/markup-compatibility/2006" xmlns:a14="http://schemas.microsoft.com/office/drawing/2007/7/7/main" val="FF0000" mc:Ignorable=""/>
                </a:solidFill>
              </a:rPr>
              <a:t>We can encode bit-vector </a:t>
            </a:r>
            <a:r>
              <a:rPr lang="en-US" dirty="0" err="1" smtClean="0">
                <a:solidFill>
                  <a:srgbClr xmlns:mc="http://schemas.openxmlformats.org/markup-compatibility/2006" xmlns:a14="http://schemas.microsoft.com/office/drawing/2007/7/7/main" val="FF0000" mc:Ignorable=""/>
                </a:solidFill>
              </a:rPr>
              <a:t>satisfiability</a:t>
            </a:r>
            <a:r>
              <a:rPr lang="en-US" dirty="0" smtClean="0">
                <a:solidFill>
                  <a:srgbClr xmlns:mc="http://schemas.openxmlformats.org/markup-compatibility/2006" xmlns:a14="http://schemas.microsoft.com/office/drawing/2007/7/7/main" val="FF0000" mc:Ignorable=""/>
                </a:solidFill>
              </a:rPr>
              <a:t> problems in propositional logic.</a:t>
            </a:r>
          </a:p>
          <a:p>
            <a:pPr marL="0" indent="0">
              <a:buNone/>
            </a:pPr>
            <a:endParaRPr lang="en-US" dirty="0" smtClean="0"/>
          </a:p>
          <a:p>
            <a:pPr marL="0" indent="0">
              <a:buNone/>
            </a:pPr>
            <a:r>
              <a:rPr lang="en-US" dirty="0" smtClean="0"/>
              <a:t>Idea 1:</a:t>
            </a:r>
          </a:p>
          <a:p>
            <a:pPr marL="0" indent="0">
              <a:buNone/>
            </a:pPr>
            <a:r>
              <a:rPr lang="en-US" dirty="0" smtClean="0"/>
              <a:t>Use </a:t>
            </a:r>
            <a:r>
              <a:rPr lang="en-US" i="1" dirty="0" smtClean="0"/>
              <a:t>n </a:t>
            </a:r>
            <a:r>
              <a:rPr lang="en-US" dirty="0" smtClean="0"/>
              <a:t>propositional variables to encode </a:t>
            </a:r>
            <a:r>
              <a:rPr lang="en-US" i="1" dirty="0" smtClean="0"/>
              <a:t>n</a:t>
            </a:r>
            <a:r>
              <a:rPr lang="en-US" dirty="0" smtClean="0"/>
              <a:t>-bit integers.</a:t>
            </a:r>
          </a:p>
          <a:p>
            <a:pPr marL="0" indent="0" algn="ctr">
              <a:buNone/>
            </a:pPr>
            <a:r>
              <a:rPr lang="en-US" dirty="0" smtClean="0"/>
              <a:t>x </a:t>
            </a:r>
            <a:r>
              <a:rPr lang="en-US" dirty="0" smtClean="0">
                <a:sym typeface="Wingdings" pitchFamily="2" charset="2"/>
              </a:rPr>
              <a:t> (x</a:t>
            </a:r>
            <a:r>
              <a:rPr lang="en-US" baseline="-25000" dirty="0" smtClean="0">
                <a:sym typeface="Wingdings" pitchFamily="2" charset="2"/>
              </a:rPr>
              <a:t>1</a:t>
            </a:r>
            <a:r>
              <a:rPr lang="en-US" dirty="0" smtClean="0">
                <a:sym typeface="Wingdings" pitchFamily="2" charset="2"/>
              </a:rPr>
              <a:t>, …, </a:t>
            </a:r>
            <a:r>
              <a:rPr lang="en-US" dirty="0" err="1" smtClean="0">
                <a:sym typeface="Wingdings" pitchFamily="2" charset="2"/>
              </a:rPr>
              <a:t>x</a:t>
            </a:r>
            <a:r>
              <a:rPr lang="en-US" baseline="-25000" dirty="0" err="1" smtClean="0">
                <a:sym typeface="Wingdings" pitchFamily="2" charset="2"/>
              </a:rPr>
              <a:t>n</a:t>
            </a:r>
            <a:r>
              <a:rPr lang="en-US" dirty="0" smtClean="0">
                <a:sym typeface="Wingdings" pitchFamily="2" charset="2"/>
              </a:rPr>
              <a:t>)</a:t>
            </a:r>
            <a:endParaRPr lang="en-US" dirty="0"/>
          </a:p>
          <a:p>
            <a:pPr marL="0" indent="0">
              <a:buNone/>
            </a:pPr>
            <a:endParaRPr lang="en-US" dirty="0" smtClean="0">
              <a:sym typeface="Symbol"/>
            </a:endParaRPr>
          </a:p>
          <a:p>
            <a:pPr marL="0" indent="0">
              <a:buNone/>
            </a:pPr>
            <a:r>
              <a:rPr lang="en-US" dirty="0" smtClean="0">
                <a:sym typeface="Symbol"/>
              </a:rPr>
              <a:t>Idea 2:</a:t>
            </a:r>
          </a:p>
          <a:p>
            <a:pPr marL="0" indent="0">
              <a:buNone/>
            </a:pPr>
            <a:r>
              <a:rPr lang="en-US" dirty="0" smtClean="0">
                <a:sym typeface="Symbol"/>
              </a:rPr>
              <a:t>Encode arithmetic operations using hardware circuits.</a:t>
            </a:r>
            <a:endParaRPr lang="en-US" dirty="0">
              <a:sym typeface="Symbol"/>
            </a:endParaRPr>
          </a:p>
          <a:p>
            <a:pPr marL="0" indent="0">
              <a:buNone/>
            </a:pPr>
            <a:endParaRPr lang="en-US" dirty="0">
              <a:sym typeface="Symbol"/>
            </a:endParaRPr>
          </a:p>
        </p:txBody>
      </p:sp>
    </p:spTree>
    <p:extLst>
      <p:ext uri="{BB962C8B-B14F-4D97-AF65-F5344CB8AC3E}">
        <p14:creationId xmlns:p14="http://schemas.microsoft.com/office/powerpoint/2007/7/12/main" val="4280680251"/>
      </p:ext>
    </p:extLst>
  </p:cSld>
  <p:clrMapOvr>
    <a:masterClrMapping/>
  </p:clrMapOvr>
  <p:transition xmlns:p14="http://schemas.microsoft.com/office/powerpoint/2007/7/12/mai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Encoding equality</a:t>
            </a:r>
            <a:endParaRPr lang="en-US" dirty="0"/>
          </a:p>
        </p:txBody>
      </p:sp>
      <p:sp>
        <p:nvSpPr>
          <p:cNvPr id="3" name="Content Placeholder 2"/>
          <p:cNvSpPr>
            <a:spLocks noGrp="1"/>
          </p:cNvSpPr>
          <p:nvPr>
            <p:ph idx="1"/>
          </p:nvPr>
        </p:nvSpPr>
        <p:spPr>
          <a:xfrm>
            <a:off x="381000" y="1892287"/>
            <a:ext cx="8382000" cy="2283702"/>
          </a:xfrm>
        </p:spPr>
        <p:txBody>
          <a:bodyPr/>
          <a:lstStyle/>
          <a:p>
            <a:pPr marL="0" indent="0">
              <a:buNone/>
            </a:pPr>
            <a:r>
              <a:rPr lang="en-US" i="1" dirty="0" smtClean="0"/>
              <a:t>p</a:t>
            </a:r>
            <a:r>
              <a:rPr lang="en-US" dirty="0" smtClean="0"/>
              <a:t> </a:t>
            </a:r>
            <a:r>
              <a:rPr lang="en-US" dirty="0" smtClean="0">
                <a:sym typeface="Symbol"/>
              </a:rPr>
              <a:t> </a:t>
            </a:r>
            <a:r>
              <a:rPr lang="en-US" i="1" dirty="0" smtClean="0">
                <a:sym typeface="Symbol"/>
              </a:rPr>
              <a:t>q</a:t>
            </a:r>
            <a:r>
              <a:rPr lang="en-US" dirty="0" smtClean="0">
                <a:sym typeface="Symbol"/>
              </a:rPr>
              <a:t>  is equivalent to (</a:t>
            </a:r>
            <a:r>
              <a:rPr lang="en-US" dirty="0">
                <a:sym typeface="Symbol"/>
              </a:rPr>
              <a:t></a:t>
            </a:r>
            <a:r>
              <a:rPr lang="en-US" i="1" dirty="0" smtClean="0">
                <a:sym typeface="Symbol"/>
              </a:rPr>
              <a:t>p</a:t>
            </a:r>
            <a:r>
              <a:rPr lang="en-US" dirty="0" smtClean="0">
                <a:sym typeface="Symbol"/>
              </a:rPr>
              <a:t>  </a:t>
            </a:r>
            <a:r>
              <a:rPr lang="en-US" i="1" dirty="0" smtClean="0">
                <a:sym typeface="Symbol"/>
              </a:rPr>
              <a:t>q</a:t>
            </a:r>
            <a:r>
              <a:rPr lang="en-US" dirty="0" smtClean="0">
                <a:sym typeface="Symbol"/>
              </a:rPr>
              <a:t>)  (</a:t>
            </a:r>
            <a:r>
              <a:rPr lang="en-US" i="1" dirty="0" smtClean="0">
                <a:sym typeface="Symbol"/>
              </a:rPr>
              <a:t>q</a:t>
            </a:r>
            <a:r>
              <a:rPr lang="en-US" dirty="0" smtClean="0">
                <a:sym typeface="Symbol"/>
              </a:rPr>
              <a:t> </a:t>
            </a:r>
            <a:r>
              <a:rPr lang="en-US" dirty="0">
                <a:sym typeface="Symbol"/>
              </a:rPr>
              <a:t> </a:t>
            </a:r>
            <a:r>
              <a:rPr lang="en-US" i="1" dirty="0" smtClean="0">
                <a:sym typeface="Symbol"/>
              </a:rPr>
              <a:t>p</a:t>
            </a:r>
            <a:r>
              <a:rPr lang="en-US" dirty="0" smtClean="0">
                <a:sym typeface="Symbol"/>
              </a:rPr>
              <a:t>)</a:t>
            </a:r>
          </a:p>
          <a:p>
            <a:pPr marL="0" indent="0">
              <a:buNone/>
            </a:pPr>
            <a:endParaRPr lang="en-US" dirty="0">
              <a:sym typeface="Symbol"/>
            </a:endParaRPr>
          </a:p>
          <a:p>
            <a:pPr marL="0" indent="0">
              <a:buNone/>
            </a:pPr>
            <a:r>
              <a:rPr lang="en-US" dirty="0" smtClean="0">
                <a:sym typeface="Symbol"/>
              </a:rPr>
              <a:t>The bit-vector equation x = y is encoded as:</a:t>
            </a:r>
          </a:p>
          <a:p>
            <a:pPr marL="0" indent="0">
              <a:buNone/>
            </a:pPr>
            <a:r>
              <a:rPr lang="en-US" dirty="0" smtClean="0">
                <a:sym typeface="Symbol"/>
              </a:rPr>
              <a:t>(x</a:t>
            </a:r>
            <a:r>
              <a:rPr lang="en-US" baseline="-25000" dirty="0" smtClean="0">
                <a:sym typeface="Symbol"/>
              </a:rPr>
              <a:t>1</a:t>
            </a:r>
            <a:r>
              <a:rPr lang="en-US" dirty="0" smtClean="0">
                <a:sym typeface="Symbol"/>
              </a:rPr>
              <a:t>  y</a:t>
            </a:r>
            <a:r>
              <a:rPr lang="en-US" baseline="-25000" dirty="0" smtClean="0">
                <a:sym typeface="Symbol"/>
              </a:rPr>
              <a:t>1</a:t>
            </a:r>
            <a:r>
              <a:rPr lang="en-US" dirty="0" smtClean="0">
                <a:sym typeface="Symbol"/>
              </a:rPr>
              <a:t>)  …  </a:t>
            </a:r>
            <a:r>
              <a:rPr lang="en-US" dirty="0">
                <a:sym typeface="Symbol"/>
              </a:rPr>
              <a:t>(</a:t>
            </a:r>
            <a:r>
              <a:rPr lang="en-US" dirty="0" err="1" smtClean="0">
                <a:sym typeface="Symbol"/>
              </a:rPr>
              <a:t>x</a:t>
            </a:r>
            <a:r>
              <a:rPr lang="en-US" baseline="-25000" dirty="0" err="1" smtClean="0">
                <a:sym typeface="Symbol"/>
              </a:rPr>
              <a:t>n</a:t>
            </a:r>
            <a:r>
              <a:rPr lang="en-US" dirty="0" smtClean="0">
                <a:sym typeface="Symbol"/>
              </a:rPr>
              <a:t> </a:t>
            </a:r>
            <a:r>
              <a:rPr lang="en-US" dirty="0">
                <a:sym typeface="Symbol"/>
              </a:rPr>
              <a:t> </a:t>
            </a:r>
            <a:r>
              <a:rPr lang="en-US" dirty="0" err="1" smtClean="0">
                <a:sym typeface="Symbol"/>
              </a:rPr>
              <a:t>y</a:t>
            </a:r>
            <a:r>
              <a:rPr lang="en-US" baseline="-25000" dirty="0" err="1" smtClean="0">
                <a:sym typeface="Symbol"/>
              </a:rPr>
              <a:t>n</a:t>
            </a:r>
            <a:r>
              <a:rPr lang="en-US" dirty="0" smtClean="0">
                <a:sym typeface="Symbol"/>
              </a:rPr>
              <a:t>)</a:t>
            </a:r>
            <a:endParaRPr lang="en-US" dirty="0" smtClean="0"/>
          </a:p>
          <a:p>
            <a:pPr marL="0" indent="0">
              <a:buNone/>
            </a:pPr>
            <a:endParaRPr lang="en-US" dirty="0"/>
          </a:p>
        </p:txBody>
      </p:sp>
    </p:spTree>
    <p:extLst>
      <p:ext uri="{BB962C8B-B14F-4D97-AF65-F5344CB8AC3E}">
        <p14:creationId xmlns:p14="http://schemas.microsoft.com/office/powerpoint/2007/7/12/main" val="562106509"/>
      </p:ext>
    </p:extLst>
  </p:cSld>
  <p:clrMapOvr>
    <a:masterClrMapping/>
  </p:clrMapOvr>
  <p:transition xmlns:p14="http://schemas.microsoft.com/office/powerpoint/2007/7/12/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xmlns:mc="http://schemas.openxmlformats.org/markup-compatibility/2006" xmlns:a14="http://schemas.microsoft.com/office/drawing/2007/7/7/main" val="FF0000" mc:Ignorable=""/>
                </a:solidFill>
                <a:latin typeface="Calibri" pitchFamily="34" charset="0"/>
              </a:rPr>
              <a:t>VCC</a:t>
            </a:r>
            <a:endParaRPr lang="en-US" sz="3200" b="1" dirty="0">
              <a:solidFill>
                <a:srgbClr xmlns:mc="http://schemas.openxmlformats.org/markup-compatibility/2006" xmlns:a14="http://schemas.microsoft.com/office/drawing/2007/7/7/main" val="FF0000" mc:Ignorable=""/>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Encoding addition</a:t>
            </a:r>
            <a:endParaRPr lang="en-US" dirty="0"/>
          </a:p>
        </p:txBody>
      </p:sp>
      <p:sp>
        <p:nvSpPr>
          <p:cNvPr id="3" name="Content Placeholder 2"/>
          <p:cNvSpPr>
            <a:spLocks noGrp="1"/>
          </p:cNvSpPr>
          <p:nvPr>
            <p:ph idx="1"/>
          </p:nvPr>
        </p:nvSpPr>
        <p:spPr>
          <a:xfrm>
            <a:off x="381000" y="1892287"/>
            <a:ext cx="8382000" cy="2757678"/>
          </a:xfrm>
        </p:spPr>
        <p:txBody>
          <a:bodyPr/>
          <a:lstStyle/>
          <a:p>
            <a:pPr marL="0" indent="0">
              <a:buNone/>
            </a:pPr>
            <a:r>
              <a:rPr lang="en-US" dirty="0" smtClean="0">
                <a:sym typeface="Symbol"/>
              </a:rPr>
              <a:t>We use (r</a:t>
            </a:r>
            <a:r>
              <a:rPr lang="en-US" baseline="-25000" dirty="0" smtClean="0">
                <a:sym typeface="Symbol"/>
              </a:rPr>
              <a:t>1</a:t>
            </a:r>
            <a:r>
              <a:rPr lang="en-US" dirty="0" smtClean="0">
                <a:sym typeface="Symbol"/>
              </a:rPr>
              <a:t>, …, </a:t>
            </a:r>
            <a:r>
              <a:rPr lang="en-US" dirty="0" err="1" smtClean="0">
                <a:sym typeface="Symbol"/>
              </a:rPr>
              <a:t>r</a:t>
            </a:r>
            <a:r>
              <a:rPr lang="en-US" baseline="-25000" dirty="0" err="1" smtClean="0">
                <a:sym typeface="Symbol"/>
              </a:rPr>
              <a:t>n</a:t>
            </a:r>
            <a:r>
              <a:rPr lang="en-US" dirty="0" smtClean="0">
                <a:sym typeface="Symbol"/>
              </a:rPr>
              <a:t>) to store the result of x + y</a:t>
            </a:r>
          </a:p>
          <a:p>
            <a:pPr marL="0" indent="0">
              <a:buNone/>
            </a:pPr>
            <a:endParaRPr lang="en-US" dirty="0">
              <a:sym typeface="Symbol"/>
            </a:endParaRPr>
          </a:p>
          <a:p>
            <a:pPr marL="0" indent="0">
              <a:buNone/>
            </a:pPr>
            <a:r>
              <a:rPr lang="en-US" i="1" dirty="0"/>
              <a:t>p</a:t>
            </a:r>
            <a:r>
              <a:rPr lang="en-US" dirty="0" smtClean="0"/>
              <a:t> </a:t>
            </a:r>
            <a:r>
              <a:rPr lang="en-US" dirty="0" err="1" smtClean="0"/>
              <a:t>xor</a:t>
            </a:r>
            <a:r>
              <a:rPr lang="en-US" dirty="0" smtClean="0">
                <a:sym typeface="Symbol"/>
              </a:rPr>
              <a:t> </a:t>
            </a:r>
            <a:r>
              <a:rPr lang="en-US" i="1" dirty="0" smtClean="0">
                <a:sym typeface="Symbol"/>
              </a:rPr>
              <a:t>q </a:t>
            </a:r>
            <a:r>
              <a:rPr lang="en-US" dirty="0" smtClean="0">
                <a:sym typeface="Symbol"/>
              </a:rPr>
              <a:t>is defined as (</a:t>
            </a:r>
            <a:r>
              <a:rPr lang="en-US" i="1" dirty="0"/>
              <a:t>p</a:t>
            </a:r>
            <a:r>
              <a:rPr lang="en-US" dirty="0"/>
              <a:t> </a:t>
            </a:r>
            <a:r>
              <a:rPr lang="en-US" dirty="0">
                <a:sym typeface="Symbol"/>
              </a:rPr>
              <a:t> </a:t>
            </a:r>
            <a:r>
              <a:rPr lang="en-US" i="1" dirty="0" smtClean="0">
                <a:sym typeface="Symbol"/>
              </a:rPr>
              <a:t>q</a:t>
            </a:r>
            <a:r>
              <a:rPr lang="en-US" dirty="0" smtClean="0">
                <a:sym typeface="Symbol"/>
              </a:rPr>
              <a:t>)</a:t>
            </a:r>
            <a:endParaRPr lang="en-US" dirty="0">
              <a:sym typeface="Symbol"/>
            </a:endParaRPr>
          </a:p>
          <a:p>
            <a:pPr marL="0" indent="0">
              <a:buNone/>
            </a:pPr>
            <a:endParaRPr lang="en-US" dirty="0" smtClean="0"/>
          </a:p>
          <a:p>
            <a:pPr marL="0" indent="0">
              <a:buNone/>
            </a:pPr>
            <a:r>
              <a:rPr lang="en-US" dirty="0" err="1" smtClean="0"/>
              <a:t>xor</a:t>
            </a:r>
            <a:r>
              <a:rPr lang="en-US" dirty="0" smtClean="0"/>
              <a:t> is the 1-bit adder</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07/7/12/main" val="1112160658"/>
              </p:ext>
            </p:extLst>
          </p:nvPr>
        </p:nvGraphicFramePr>
        <p:xfrm>
          <a:off x="1808085" y="4518487"/>
          <a:ext cx="4572000" cy="1849120"/>
        </p:xfrm>
        <a:graphic>
          <a:graphicData uri="http://schemas.openxmlformats.org/drawingml/2006/table">
            <a:tbl>
              <a:tblPr firstRow="1" bandRow="1">
                <a:tableStyleId>{21E4AEA4-8DFA-4A89-87EB-49C32662AFE0}</a:tableStyleId>
              </a:tblPr>
              <a:tblGrid>
                <a:gridCol w="1143000"/>
                <a:gridCol w="1143000"/>
                <a:gridCol w="1143000"/>
                <a:gridCol w="1143000"/>
              </a:tblGrid>
              <a:tr h="0">
                <a:tc>
                  <a:txBody>
                    <a:bodyPr/>
                    <a:lstStyle/>
                    <a:p>
                      <a:pPr algn="ctr"/>
                      <a:r>
                        <a:rPr lang="en-US" i="1" dirty="0" smtClean="0"/>
                        <a:t>p</a:t>
                      </a:r>
                      <a:endParaRPr lang="en-US" i="1" dirty="0"/>
                    </a:p>
                  </a:txBody>
                  <a:tcPr/>
                </a:tc>
                <a:tc>
                  <a:txBody>
                    <a:bodyPr/>
                    <a:lstStyle/>
                    <a:p>
                      <a:pPr algn="ctr"/>
                      <a:r>
                        <a:rPr lang="en-US" i="1" dirty="0" smtClean="0"/>
                        <a:t>q</a:t>
                      </a:r>
                      <a:endParaRPr lang="en-US" i="1" dirty="0"/>
                    </a:p>
                  </a:txBody>
                  <a:tcPr/>
                </a:tc>
                <a:tc>
                  <a:txBody>
                    <a:bodyPr/>
                    <a:lstStyle/>
                    <a:p>
                      <a:pPr algn="ctr"/>
                      <a:r>
                        <a:rPr lang="en-US" i="1" dirty="0" smtClean="0"/>
                        <a:t>p </a:t>
                      </a:r>
                      <a:r>
                        <a:rPr lang="en-US" i="0" dirty="0" err="1" smtClean="0"/>
                        <a:t>xor</a:t>
                      </a:r>
                      <a:r>
                        <a:rPr lang="en-US" i="1" dirty="0" smtClean="0"/>
                        <a:t> q</a:t>
                      </a:r>
                      <a:endParaRPr lang="en-US" i="1" dirty="0"/>
                    </a:p>
                  </a:txBody>
                  <a:tcPr/>
                </a:tc>
                <a:tc>
                  <a:txBody>
                    <a:bodyPr/>
                    <a:lstStyle/>
                    <a:p>
                      <a:pPr algn="ctr"/>
                      <a:r>
                        <a:rPr lang="en-US" i="1" dirty="0" smtClean="0"/>
                        <a:t>p</a:t>
                      </a:r>
                      <a:r>
                        <a:rPr lang="en-US" i="1" baseline="0" dirty="0" smtClean="0"/>
                        <a:t> </a:t>
                      </a:r>
                      <a:r>
                        <a:rPr lang="en-US" i="0" baseline="0" dirty="0" smtClean="0">
                          <a:sym typeface="Symbol"/>
                        </a:rPr>
                        <a:t> </a:t>
                      </a:r>
                      <a:r>
                        <a:rPr lang="en-US" i="1" baseline="0" dirty="0" smtClean="0">
                          <a:sym typeface="Symbol"/>
                        </a:rPr>
                        <a:t>q</a:t>
                      </a:r>
                      <a:endParaRPr lang="en-US" i="1"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xmlns:mc="http://schemas.openxmlformats.org/markup-compatibility/2006" xmlns:a14="http://schemas.microsoft.com/office/drawing/2007/7/7/main" val="FF0000" mc:Ignorable=""/>
                          </a:solidFill>
                        </a:rPr>
                        <a:t>1</a:t>
                      </a:r>
                      <a:endParaRPr lang="en-US" dirty="0">
                        <a:solidFill>
                          <a:srgbClr xmlns:mc="http://schemas.openxmlformats.org/markup-compatibility/2006" xmlns:a14="http://schemas.microsoft.com/office/drawing/2007/7/7/main" val="FF0000" mc:Ignorable=""/>
                        </a:solidFill>
                      </a:endParaRPr>
                    </a:p>
                  </a:txBody>
                  <a:tcPr/>
                </a:tc>
              </a:tr>
            </a:tbl>
          </a:graphicData>
        </a:graphic>
      </p:graphicFrame>
      <p:sp>
        <p:nvSpPr>
          <p:cNvPr id="5" name="Rectangular Callout 4"/>
          <p:cNvSpPr/>
          <p:nvPr/>
        </p:nvSpPr>
        <p:spPr bwMode="auto">
          <a:xfrm>
            <a:off x="6951216" y="4358936"/>
            <a:ext cx="1322772" cy="878889"/>
          </a:xfrm>
          <a:prstGeom prst="wedgeRectCallout">
            <a:avLst>
              <a:gd name="adj1" fmla="val -126873"/>
              <a:gd name="adj2" fmla="val 14797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a:solidFill>
                  <a:schemeClr val="bg1"/>
                </a:solidFill>
                <a:latin typeface="Segoe" pitchFamily="34" charset="0"/>
              </a:rPr>
              <a:t>c</a:t>
            </a:r>
            <a:r>
              <a:rPr kumimoji="0" lang="en-US" sz="2800" b="0" i="0" u="none" strike="noStrike" cap="none" normalizeH="0" baseline="0" dirty="0" smtClean="0">
                <a:solidFill>
                  <a:schemeClr val="bg1"/>
                </a:solidFill>
                <a:latin typeface="Segoe" pitchFamily="34" charset="0"/>
              </a:rPr>
              <a:t>arry</a:t>
            </a:r>
            <a:endParaRPr kumimoji="0" lang="en-US" sz="2800" b="0" i="0" u="none" strike="noStrike" cap="none" normalizeH="0" baseline="0" dirty="0" smtClean="0">
              <a:solidFill>
                <a:schemeClr val="bg1"/>
              </a:solidFill>
              <a:latin typeface="Segoe" pitchFamily="34" charset="0"/>
            </a:endParaRPr>
          </a:p>
        </p:txBody>
      </p:sp>
    </p:spTree>
    <p:extLst>
      <p:ext uri="{BB962C8B-B14F-4D97-AF65-F5344CB8AC3E}">
        <p14:creationId xmlns:p14="http://schemas.microsoft.com/office/powerpoint/2007/7/12/main" val="2356875762"/>
      </p:ext>
    </p:extLst>
  </p:cSld>
  <p:clrMapOvr>
    <a:masterClrMapping/>
  </p:clrMapOvr>
  <p:transition xmlns:p14="http://schemas.microsoft.com/office/powerpoint/2007/7/12/mai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Encoding 1-bit full adder</a:t>
            </a:r>
            <a:endParaRPr lang="en-US" dirty="0"/>
          </a:p>
        </p:txBody>
      </p:sp>
      <p:sp>
        <p:nvSpPr>
          <p:cNvPr id="3" name="Content Placeholder 2"/>
          <p:cNvSpPr>
            <a:spLocks noGrp="1"/>
          </p:cNvSpPr>
          <p:nvPr>
            <p:ph idx="1"/>
          </p:nvPr>
        </p:nvSpPr>
        <p:spPr>
          <a:xfrm>
            <a:off x="381000" y="1741361"/>
            <a:ext cx="8382000" cy="1854090"/>
          </a:xfrm>
        </p:spPr>
        <p:txBody>
          <a:bodyPr/>
          <a:lstStyle/>
          <a:p>
            <a:pPr marL="0" indent="0">
              <a:buNone/>
            </a:pPr>
            <a:r>
              <a:rPr lang="en-US" dirty="0" smtClean="0">
                <a:sym typeface="Symbol"/>
              </a:rPr>
              <a:t>1-bit full adder </a:t>
            </a:r>
          </a:p>
          <a:p>
            <a:pPr marL="0" indent="0">
              <a:buNone/>
            </a:pPr>
            <a:r>
              <a:rPr lang="en-US" dirty="0">
                <a:sym typeface="Symbol"/>
              </a:rPr>
              <a:t>	</a:t>
            </a:r>
            <a:r>
              <a:rPr lang="en-US" dirty="0" smtClean="0">
                <a:sym typeface="Symbol"/>
              </a:rPr>
              <a:t>Three inputs: </a:t>
            </a:r>
            <a:r>
              <a:rPr lang="en-US" i="1" dirty="0" smtClean="0">
                <a:sym typeface="Symbol"/>
              </a:rPr>
              <a:t>x</a:t>
            </a:r>
            <a:r>
              <a:rPr lang="en-US" dirty="0" smtClean="0">
                <a:sym typeface="Symbol"/>
              </a:rPr>
              <a:t>,</a:t>
            </a:r>
            <a:r>
              <a:rPr lang="en-US" i="1" dirty="0" smtClean="0">
                <a:sym typeface="Symbol"/>
              </a:rPr>
              <a:t> y</a:t>
            </a:r>
            <a:r>
              <a:rPr lang="en-US" dirty="0" smtClean="0">
                <a:sym typeface="Symbol"/>
              </a:rPr>
              <a:t>,</a:t>
            </a:r>
            <a:r>
              <a:rPr lang="en-US" i="1" dirty="0" smtClean="0">
                <a:sym typeface="Symbol"/>
              </a:rPr>
              <a:t> </a:t>
            </a:r>
            <a:r>
              <a:rPr lang="en-US" i="1" dirty="0" err="1" smtClean="0">
                <a:sym typeface="Symbol"/>
              </a:rPr>
              <a:t>c</a:t>
            </a:r>
            <a:r>
              <a:rPr lang="en-US" i="1" baseline="-25000" dirty="0" err="1" smtClean="0">
                <a:sym typeface="Symbol"/>
              </a:rPr>
              <a:t>in</a:t>
            </a:r>
            <a:endParaRPr lang="en-US" i="1" baseline="-25000" dirty="0" smtClean="0">
              <a:sym typeface="Symbol"/>
            </a:endParaRPr>
          </a:p>
          <a:p>
            <a:pPr marL="0" indent="0">
              <a:buNone/>
            </a:pPr>
            <a:r>
              <a:rPr lang="en-US" i="1" dirty="0">
                <a:sym typeface="Symbol"/>
              </a:rPr>
              <a:t>	</a:t>
            </a:r>
            <a:r>
              <a:rPr lang="en-US" dirty="0" smtClean="0">
                <a:sym typeface="Symbol"/>
              </a:rPr>
              <a:t>Two outputs: </a:t>
            </a:r>
            <a:r>
              <a:rPr lang="en-US" i="1" dirty="0" smtClean="0">
                <a:sym typeface="Symbol"/>
              </a:rPr>
              <a:t>r</a:t>
            </a:r>
            <a:r>
              <a:rPr lang="en-US" dirty="0" smtClean="0">
                <a:sym typeface="Symbol"/>
              </a:rPr>
              <a:t>, </a:t>
            </a:r>
            <a:r>
              <a:rPr lang="en-US" i="1" dirty="0" err="1" smtClean="0">
                <a:sym typeface="Symbol"/>
              </a:rPr>
              <a:t>c</a:t>
            </a:r>
            <a:r>
              <a:rPr lang="en-US" i="1" baseline="-25000" dirty="0" err="1" smtClean="0">
                <a:sym typeface="Symbol"/>
              </a:rPr>
              <a:t>out</a:t>
            </a:r>
            <a:r>
              <a:rPr lang="en-US" i="1" dirty="0" smtClean="0">
                <a:sym typeface="Symbol"/>
              </a:rPr>
              <a:t> </a:t>
            </a:r>
          </a:p>
          <a:p>
            <a:pPr marL="0" indent="0">
              <a:buNone/>
            </a:pPr>
            <a:endParaRPr lang="en-US" dirty="0" smtClean="0">
              <a:sym typeface="Symbol"/>
            </a:endParaRPr>
          </a:p>
          <a:p>
            <a:pPr marL="0" indent="0">
              <a:buNone/>
            </a:pPr>
            <a:endParaRPr lang="en-US" dirty="0" smtClean="0">
              <a:sym typeface="Symbol"/>
            </a:endParaRP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07/7/12/main" val="3553197532"/>
              </p:ext>
            </p:extLst>
          </p:nvPr>
        </p:nvGraphicFramePr>
        <p:xfrm>
          <a:off x="514906" y="3230730"/>
          <a:ext cx="7652550" cy="3458595"/>
        </p:xfrm>
        <a:graphic>
          <a:graphicData uri="http://schemas.openxmlformats.org/drawingml/2006/table">
            <a:tbl>
              <a:tblPr firstRow="1" bandRow="1">
                <a:tableStyleId>{21E4AEA4-8DFA-4A89-87EB-49C32662AFE0}</a:tableStyleId>
              </a:tblPr>
              <a:tblGrid>
                <a:gridCol w="692457"/>
                <a:gridCol w="630315"/>
                <a:gridCol w="630314"/>
                <a:gridCol w="2272684"/>
                <a:gridCol w="3426780"/>
              </a:tblGrid>
              <a:tr h="532515">
                <a:tc>
                  <a:txBody>
                    <a:bodyPr/>
                    <a:lstStyle/>
                    <a:p>
                      <a:pPr algn="ctr"/>
                      <a:r>
                        <a:rPr lang="en-US" i="1" dirty="0" smtClean="0"/>
                        <a:t>x</a:t>
                      </a:r>
                      <a:endParaRPr lang="en-US" i="1" dirty="0"/>
                    </a:p>
                  </a:txBody>
                  <a:tcPr/>
                </a:tc>
                <a:tc>
                  <a:txBody>
                    <a:bodyPr/>
                    <a:lstStyle/>
                    <a:p>
                      <a:pPr algn="ctr"/>
                      <a:r>
                        <a:rPr lang="en-US" i="1" dirty="0" smtClean="0"/>
                        <a:t>y</a:t>
                      </a:r>
                      <a:endParaRPr lang="en-US" i="1" dirty="0"/>
                    </a:p>
                  </a:txBody>
                  <a:tcPr/>
                </a:tc>
                <a:tc>
                  <a:txBody>
                    <a:bodyPr/>
                    <a:lstStyle/>
                    <a:p>
                      <a:pPr algn="ctr"/>
                      <a:r>
                        <a:rPr lang="en-US" i="1" dirty="0" err="1" smtClean="0"/>
                        <a:t>c</a:t>
                      </a:r>
                      <a:r>
                        <a:rPr lang="en-US" i="1" baseline="-25000" dirty="0" err="1" smtClean="0"/>
                        <a:t>in</a:t>
                      </a:r>
                      <a:endParaRPr lang="en-US" i="1" baseline="-25000" dirty="0"/>
                    </a:p>
                  </a:txBody>
                  <a:tcPr/>
                </a:tc>
                <a:tc>
                  <a:txBody>
                    <a:bodyPr/>
                    <a:lstStyle/>
                    <a:p>
                      <a:pPr algn="ctr"/>
                      <a:r>
                        <a:rPr lang="en-US" i="1" dirty="0" smtClean="0"/>
                        <a:t>r</a:t>
                      </a:r>
                      <a:r>
                        <a:rPr lang="en-US" i="1" baseline="0" dirty="0" smtClean="0"/>
                        <a:t> = x</a:t>
                      </a:r>
                      <a:r>
                        <a:rPr lang="en-US" i="1" dirty="0" smtClean="0"/>
                        <a:t> </a:t>
                      </a:r>
                      <a:r>
                        <a:rPr lang="en-US" i="0" dirty="0" err="1" smtClean="0"/>
                        <a:t>xor</a:t>
                      </a:r>
                      <a:r>
                        <a:rPr lang="en-US" i="1" dirty="0" smtClean="0"/>
                        <a:t> y </a:t>
                      </a:r>
                      <a:r>
                        <a:rPr lang="en-US" i="0" dirty="0" err="1" smtClean="0"/>
                        <a:t>xor</a:t>
                      </a:r>
                      <a:r>
                        <a:rPr lang="en-US" i="0" dirty="0" smtClean="0"/>
                        <a:t> </a:t>
                      </a:r>
                      <a:r>
                        <a:rPr lang="en-US" i="1" dirty="0" err="1" smtClean="0"/>
                        <a:t>c</a:t>
                      </a:r>
                      <a:r>
                        <a:rPr lang="en-US" i="1" baseline="-25000" dirty="0" err="1" smtClean="0"/>
                        <a:t>in</a:t>
                      </a:r>
                      <a:endParaRPr lang="en-US" i="1" baseline="-25000" dirty="0"/>
                    </a:p>
                  </a:txBody>
                  <a:tcPr/>
                </a:tc>
                <a:tc>
                  <a:txBody>
                    <a:bodyPr/>
                    <a:lstStyle/>
                    <a:p>
                      <a:pPr algn="ctr"/>
                      <a:r>
                        <a:rPr lang="en-US" i="1" baseline="0" dirty="0" err="1" smtClean="0"/>
                        <a:t>c</a:t>
                      </a:r>
                      <a:r>
                        <a:rPr lang="en-US" i="1" baseline="-25000" dirty="0" err="1" smtClean="0"/>
                        <a:t>out</a:t>
                      </a:r>
                      <a:r>
                        <a:rPr lang="en-US" i="0" baseline="0" dirty="0" smtClean="0"/>
                        <a:t> = (</a:t>
                      </a:r>
                      <a:r>
                        <a:rPr lang="en-US" i="1" baseline="0" dirty="0" smtClean="0"/>
                        <a:t>x </a:t>
                      </a:r>
                      <a:r>
                        <a:rPr lang="en-US" i="0" baseline="0" dirty="0" smtClean="0">
                          <a:sym typeface="Symbol"/>
                        </a:rPr>
                        <a:t> </a:t>
                      </a:r>
                      <a:r>
                        <a:rPr lang="en-US" i="1" baseline="0" dirty="0" smtClean="0">
                          <a:sym typeface="Symbol"/>
                        </a:rPr>
                        <a:t>y</a:t>
                      </a:r>
                      <a:r>
                        <a:rPr lang="en-US" i="0" baseline="0" dirty="0" smtClean="0">
                          <a:sym typeface="Symbol"/>
                        </a:rPr>
                        <a:t>)</a:t>
                      </a:r>
                      <a:r>
                        <a:rPr lang="en-US" i="0" baseline="0" dirty="0" smtClean="0"/>
                        <a:t>(</a:t>
                      </a:r>
                      <a:r>
                        <a:rPr lang="en-US" i="1" baseline="0" dirty="0" smtClean="0"/>
                        <a:t>x </a:t>
                      </a:r>
                      <a:r>
                        <a:rPr lang="en-US" i="0" baseline="0" dirty="0" smtClean="0">
                          <a:sym typeface="Symbol"/>
                        </a:rPr>
                        <a:t> </a:t>
                      </a:r>
                      <a:r>
                        <a:rPr lang="en-US" i="1" baseline="0" dirty="0" err="1" smtClean="0">
                          <a:sym typeface="Symbol"/>
                        </a:rPr>
                        <a:t>c</a:t>
                      </a:r>
                      <a:r>
                        <a:rPr lang="en-US" i="1" baseline="-25000" dirty="0" err="1" smtClean="0">
                          <a:sym typeface="Symbol"/>
                        </a:rPr>
                        <a:t>in</a:t>
                      </a:r>
                      <a:r>
                        <a:rPr lang="en-US" i="0" baseline="0" dirty="0" smtClean="0">
                          <a:sym typeface="Symbol"/>
                        </a:rPr>
                        <a:t>)</a:t>
                      </a:r>
                      <a:r>
                        <a:rPr lang="en-US" i="0" baseline="0" dirty="0" smtClean="0"/>
                        <a:t>(</a:t>
                      </a:r>
                      <a:r>
                        <a:rPr lang="en-US" i="1" baseline="0" dirty="0" smtClean="0"/>
                        <a:t>y </a:t>
                      </a:r>
                      <a:r>
                        <a:rPr lang="en-US" i="0" baseline="0" dirty="0" smtClean="0">
                          <a:sym typeface="Symbol"/>
                        </a:rPr>
                        <a:t> </a:t>
                      </a:r>
                      <a:r>
                        <a:rPr lang="en-US" i="1" baseline="0" dirty="0" err="1" smtClean="0">
                          <a:sym typeface="Symbol"/>
                        </a:rPr>
                        <a:t>c</a:t>
                      </a:r>
                      <a:r>
                        <a:rPr lang="en-US" i="1" baseline="-25000" dirty="0" err="1" smtClean="0">
                          <a:sym typeface="Symbol"/>
                        </a:rPr>
                        <a:t>in</a:t>
                      </a:r>
                      <a:r>
                        <a:rPr lang="en-US" i="0" baseline="0" dirty="0" smtClean="0">
                          <a:sym typeface="Symbol"/>
                        </a:rPr>
                        <a:t>)</a:t>
                      </a:r>
                      <a:r>
                        <a:rPr lang="en-US" i="0" baseline="0" dirty="0" smtClean="0">
                          <a:sym typeface="Symbol"/>
                        </a:rPr>
                        <a:t> </a:t>
                      </a:r>
                      <a:endParaRPr lang="en-US" i="1" dirty="0"/>
                    </a:p>
                  </a:txBody>
                  <a:tcPr/>
                </a:tc>
              </a:tr>
              <a:tr h="346636">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46636">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46636">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4663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46636">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46636">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46636">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r>
              <a:tr h="34663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r>
            </a:tbl>
          </a:graphicData>
        </a:graphic>
      </p:graphicFrame>
    </p:spTree>
    <p:extLst>
      <p:ext uri="{BB962C8B-B14F-4D97-AF65-F5344CB8AC3E}">
        <p14:creationId xmlns:p14="http://schemas.microsoft.com/office/powerpoint/2007/7/12/main" val="4260009564"/>
      </p:ext>
    </p:extLst>
  </p:cSld>
  <p:clrMapOvr>
    <a:masterClrMapping/>
  </p:clrMapOvr>
  <p:transition xmlns:p14="http://schemas.microsoft.com/office/powerpoint/2007/7/12/mai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Encoding n-bit adder</a:t>
            </a:r>
            <a:endParaRPr lang="en-US" dirty="0"/>
          </a:p>
        </p:txBody>
      </p:sp>
      <p:sp>
        <p:nvSpPr>
          <p:cNvPr id="3" name="Content Placeholder 2"/>
          <p:cNvSpPr>
            <a:spLocks noGrp="1"/>
          </p:cNvSpPr>
          <p:nvPr>
            <p:ph idx="1"/>
          </p:nvPr>
        </p:nvSpPr>
        <p:spPr>
          <a:xfrm>
            <a:off x="381000" y="1741361"/>
            <a:ext cx="8382000" cy="8919365"/>
          </a:xfrm>
        </p:spPr>
        <p:txBody>
          <a:bodyPr/>
          <a:lstStyle/>
          <a:p>
            <a:pPr marL="0" indent="0">
              <a:buNone/>
            </a:pPr>
            <a:r>
              <a:rPr lang="en-US" dirty="0" smtClean="0">
                <a:sym typeface="Symbol"/>
              </a:rPr>
              <a:t>We </a:t>
            </a:r>
            <a:r>
              <a:rPr lang="en-US" dirty="0">
                <a:sym typeface="Symbol"/>
              </a:rPr>
              <a:t>use (</a:t>
            </a:r>
            <a:r>
              <a:rPr lang="en-US" i="1" dirty="0">
                <a:sym typeface="Symbol"/>
              </a:rPr>
              <a:t>r</a:t>
            </a:r>
            <a:r>
              <a:rPr lang="en-US" i="1" baseline="-25000" dirty="0">
                <a:sym typeface="Symbol"/>
              </a:rPr>
              <a:t>1</a:t>
            </a:r>
            <a:r>
              <a:rPr lang="en-US" dirty="0">
                <a:sym typeface="Symbol"/>
              </a:rPr>
              <a:t>, …, </a:t>
            </a:r>
            <a:r>
              <a:rPr lang="en-US" i="1" dirty="0" err="1">
                <a:sym typeface="Symbol"/>
              </a:rPr>
              <a:t>r</a:t>
            </a:r>
            <a:r>
              <a:rPr lang="en-US" i="1" baseline="-25000" dirty="0" err="1">
                <a:sym typeface="Symbol"/>
              </a:rPr>
              <a:t>n</a:t>
            </a:r>
            <a:r>
              <a:rPr lang="en-US" dirty="0">
                <a:sym typeface="Symbol"/>
              </a:rPr>
              <a:t>) to store the result of </a:t>
            </a:r>
            <a:r>
              <a:rPr lang="en-US" i="1" dirty="0">
                <a:sym typeface="Symbol"/>
              </a:rPr>
              <a:t>x</a:t>
            </a:r>
            <a:r>
              <a:rPr lang="en-US" dirty="0">
                <a:sym typeface="Symbol"/>
              </a:rPr>
              <a:t> + </a:t>
            </a:r>
            <a:r>
              <a:rPr lang="en-US" i="1" dirty="0" smtClean="0">
                <a:sym typeface="Symbol"/>
              </a:rPr>
              <a:t>y</a:t>
            </a:r>
            <a:r>
              <a:rPr lang="en-US" dirty="0" smtClean="0">
                <a:sym typeface="Symbol"/>
              </a:rPr>
              <a:t>,</a:t>
            </a:r>
          </a:p>
          <a:p>
            <a:pPr marL="0" indent="0">
              <a:buNone/>
            </a:pPr>
            <a:r>
              <a:rPr lang="en-US" dirty="0">
                <a:sym typeface="Symbol"/>
              </a:rPr>
              <a:t>a</a:t>
            </a:r>
            <a:r>
              <a:rPr lang="en-US" dirty="0" smtClean="0">
                <a:sym typeface="Symbol"/>
              </a:rPr>
              <a:t>nd (</a:t>
            </a:r>
            <a:r>
              <a:rPr lang="en-US" i="1" dirty="0" smtClean="0">
                <a:sym typeface="Symbol"/>
              </a:rPr>
              <a:t>c</a:t>
            </a:r>
            <a:r>
              <a:rPr lang="en-US" i="1" baseline="-25000" dirty="0" smtClean="0">
                <a:sym typeface="Symbol"/>
              </a:rPr>
              <a:t>1</a:t>
            </a:r>
            <a:r>
              <a:rPr lang="en-US" dirty="0">
                <a:sym typeface="Symbol"/>
              </a:rPr>
              <a:t>, …, </a:t>
            </a:r>
            <a:r>
              <a:rPr lang="en-US" i="1" dirty="0" err="1" smtClean="0">
                <a:sym typeface="Symbol"/>
              </a:rPr>
              <a:t>c</a:t>
            </a:r>
            <a:r>
              <a:rPr lang="en-US" i="1" baseline="-25000" dirty="0" err="1" smtClean="0">
                <a:sym typeface="Symbol"/>
              </a:rPr>
              <a:t>n</a:t>
            </a:r>
            <a:r>
              <a:rPr lang="en-US" dirty="0" smtClean="0">
                <a:sym typeface="Symbol"/>
              </a:rPr>
              <a:t>)</a:t>
            </a:r>
          </a:p>
          <a:p>
            <a:pPr marL="0" indent="0">
              <a:buNone/>
            </a:pPr>
            <a:endParaRPr lang="en-US" dirty="0">
              <a:sym typeface="Symbol"/>
            </a:endParaRPr>
          </a:p>
          <a:p>
            <a:pPr marL="0" indent="0">
              <a:buNone/>
            </a:pPr>
            <a:r>
              <a:rPr lang="en-US" i="1" dirty="0">
                <a:sym typeface="Symbol"/>
              </a:rPr>
              <a:t>r</a:t>
            </a:r>
            <a:r>
              <a:rPr lang="en-US" i="1" baseline="-25000" dirty="0" smtClean="0">
                <a:sym typeface="Symbol"/>
              </a:rPr>
              <a:t>1</a:t>
            </a:r>
            <a:r>
              <a:rPr lang="en-US" dirty="0" smtClean="0">
                <a:sym typeface="Symbol"/>
              </a:rPr>
              <a:t>  (</a:t>
            </a:r>
            <a:r>
              <a:rPr lang="en-US" i="1" dirty="0" smtClean="0">
                <a:sym typeface="Symbol"/>
              </a:rPr>
              <a:t>x</a:t>
            </a:r>
            <a:r>
              <a:rPr lang="en-US" baseline="-25000" dirty="0" smtClean="0">
                <a:sym typeface="Symbol"/>
              </a:rPr>
              <a:t>1</a:t>
            </a:r>
            <a:r>
              <a:rPr lang="en-US" i="1" dirty="0" smtClean="0">
                <a:sym typeface="Symbol"/>
              </a:rPr>
              <a:t> </a:t>
            </a:r>
            <a:r>
              <a:rPr lang="en-US" dirty="0" err="1" smtClean="0">
                <a:sym typeface="Symbol"/>
              </a:rPr>
              <a:t>xor</a:t>
            </a:r>
            <a:r>
              <a:rPr lang="en-US" i="1" dirty="0" smtClean="0">
                <a:sym typeface="Symbol"/>
              </a:rPr>
              <a:t> y</a:t>
            </a:r>
            <a:r>
              <a:rPr lang="en-US" i="1" baseline="-25000" dirty="0" smtClean="0">
                <a:sym typeface="Symbol"/>
              </a:rPr>
              <a:t>1</a:t>
            </a:r>
            <a:r>
              <a:rPr lang="en-US" dirty="0" smtClean="0">
                <a:sym typeface="Symbol"/>
              </a:rPr>
              <a:t>)</a:t>
            </a:r>
          </a:p>
          <a:p>
            <a:pPr marL="0" indent="0">
              <a:buNone/>
            </a:pPr>
            <a:r>
              <a:rPr lang="en-US" i="1" dirty="0" smtClean="0">
                <a:sym typeface="Symbol"/>
              </a:rPr>
              <a:t>c</a:t>
            </a:r>
            <a:r>
              <a:rPr lang="en-US" i="1" baseline="-25000" dirty="0" smtClean="0">
                <a:sym typeface="Symbol"/>
              </a:rPr>
              <a:t>1</a:t>
            </a:r>
            <a:r>
              <a:rPr lang="en-US" dirty="0" smtClean="0">
                <a:sym typeface="Symbol"/>
              </a:rPr>
              <a:t>  </a:t>
            </a:r>
            <a:r>
              <a:rPr lang="en-US" dirty="0">
                <a:sym typeface="Symbol"/>
              </a:rPr>
              <a:t>(</a:t>
            </a:r>
            <a:r>
              <a:rPr lang="en-US" i="1" dirty="0">
                <a:sym typeface="Symbol"/>
              </a:rPr>
              <a:t>x</a:t>
            </a:r>
            <a:r>
              <a:rPr lang="en-US" baseline="-25000" dirty="0">
                <a:sym typeface="Symbol"/>
              </a:rPr>
              <a:t>1</a:t>
            </a:r>
            <a:r>
              <a:rPr lang="en-US" i="1" dirty="0">
                <a:sym typeface="Symbol"/>
              </a:rPr>
              <a:t> </a:t>
            </a:r>
            <a:r>
              <a:rPr lang="en-US" dirty="0" smtClean="0">
                <a:sym typeface="Symbol"/>
              </a:rPr>
              <a:t></a:t>
            </a:r>
            <a:r>
              <a:rPr lang="en-US" i="1" dirty="0" smtClean="0">
                <a:sym typeface="Symbol"/>
              </a:rPr>
              <a:t> </a:t>
            </a:r>
            <a:r>
              <a:rPr lang="en-US" i="1" dirty="0">
                <a:sym typeface="Symbol"/>
              </a:rPr>
              <a:t>y</a:t>
            </a:r>
            <a:r>
              <a:rPr lang="en-US" i="1" baseline="-25000" dirty="0">
                <a:sym typeface="Symbol"/>
              </a:rPr>
              <a:t>1</a:t>
            </a:r>
            <a:r>
              <a:rPr lang="en-US" dirty="0" smtClean="0">
                <a:sym typeface="Symbol"/>
              </a:rPr>
              <a:t>)</a:t>
            </a:r>
          </a:p>
          <a:p>
            <a:pPr marL="0" indent="0">
              <a:buNone/>
            </a:pPr>
            <a:r>
              <a:rPr lang="en-US" i="1" dirty="0" smtClean="0">
                <a:sym typeface="Symbol"/>
              </a:rPr>
              <a:t>r</a:t>
            </a:r>
            <a:r>
              <a:rPr lang="en-US" i="1" baseline="-25000" dirty="0" smtClean="0">
                <a:sym typeface="Symbol"/>
              </a:rPr>
              <a:t>2</a:t>
            </a:r>
            <a:r>
              <a:rPr lang="en-US" dirty="0" smtClean="0">
                <a:sym typeface="Symbol"/>
              </a:rPr>
              <a:t> </a:t>
            </a:r>
            <a:r>
              <a:rPr lang="en-US" dirty="0">
                <a:sym typeface="Symbol"/>
              </a:rPr>
              <a:t> (</a:t>
            </a:r>
            <a:r>
              <a:rPr lang="en-US" i="1" dirty="0" smtClean="0">
                <a:sym typeface="Symbol"/>
              </a:rPr>
              <a:t>x</a:t>
            </a:r>
            <a:r>
              <a:rPr lang="en-US" baseline="-25000" dirty="0" smtClean="0">
                <a:sym typeface="Symbol"/>
              </a:rPr>
              <a:t>2</a:t>
            </a:r>
            <a:r>
              <a:rPr lang="en-US" i="1" dirty="0" smtClean="0">
                <a:sym typeface="Symbol"/>
              </a:rPr>
              <a:t> </a:t>
            </a:r>
            <a:r>
              <a:rPr lang="en-US" dirty="0" err="1">
                <a:sym typeface="Symbol"/>
              </a:rPr>
              <a:t>xor</a:t>
            </a:r>
            <a:r>
              <a:rPr lang="en-US" i="1" dirty="0">
                <a:sym typeface="Symbol"/>
              </a:rPr>
              <a:t> </a:t>
            </a:r>
            <a:r>
              <a:rPr lang="en-US" i="1" dirty="0" smtClean="0">
                <a:sym typeface="Symbol"/>
              </a:rPr>
              <a:t>y</a:t>
            </a:r>
            <a:r>
              <a:rPr lang="en-US" i="1" baseline="-25000" dirty="0" smtClean="0">
                <a:sym typeface="Symbol"/>
              </a:rPr>
              <a:t>2</a:t>
            </a:r>
            <a:r>
              <a:rPr lang="en-US" dirty="0">
                <a:sym typeface="Symbol"/>
              </a:rPr>
              <a:t> </a:t>
            </a:r>
            <a:r>
              <a:rPr lang="en-US" dirty="0" err="1">
                <a:sym typeface="Symbol"/>
              </a:rPr>
              <a:t>xor</a:t>
            </a:r>
            <a:r>
              <a:rPr lang="en-US" i="1" dirty="0">
                <a:sym typeface="Symbol"/>
              </a:rPr>
              <a:t> </a:t>
            </a:r>
            <a:r>
              <a:rPr lang="en-US" i="1" dirty="0" smtClean="0">
                <a:sym typeface="Symbol"/>
              </a:rPr>
              <a:t>c</a:t>
            </a:r>
            <a:r>
              <a:rPr lang="en-US" i="1" baseline="-25000" dirty="0">
                <a:sym typeface="Symbol"/>
              </a:rPr>
              <a:t>1</a:t>
            </a:r>
            <a:r>
              <a:rPr lang="en-US" dirty="0" smtClean="0">
                <a:sym typeface="Symbol"/>
              </a:rPr>
              <a:t>)</a:t>
            </a:r>
          </a:p>
          <a:p>
            <a:pPr marL="0" indent="0">
              <a:buNone/>
            </a:pPr>
            <a:r>
              <a:rPr lang="en-US" i="1" dirty="0" smtClean="0">
                <a:sym typeface="Symbol"/>
              </a:rPr>
              <a:t>c</a:t>
            </a:r>
            <a:r>
              <a:rPr lang="en-US" i="1" baseline="-25000" dirty="0" smtClean="0">
                <a:sym typeface="Symbol"/>
              </a:rPr>
              <a:t>2</a:t>
            </a:r>
            <a:r>
              <a:rPr lang="en-US" dirty="0" smtClean="0">
                <a:sym typeface="Symbol"/>
              </a:rPr>
              <a:t> </a:t>
            </a:r>
            <a:r>
              <a:rPr lang="en-US" dirty="0">
                <a:sym typeface="Symbol"/>
              </a:rPr>
              <a:t> (</a:t>
            </a:r>
            <a:r>
              <a:rPr lang="en-US" i="1" dirty="0" smtClean="0">
                <a:sym typeface="Symbol"/>
              </a:rPr>
              <a:t>x</a:t>
            </a:r>
            <a:r>
              <a:rPr lang="en-US" baseline="-25000" dirty="0" smtClean="0">
                <a:sym typeface="Symbol"/>
              </a:rPr>
              <a:t>2</a:t>
            </a:r>
            <a:r>
              <a:rPr lang="en-US" i="1" dirty="0" smtClean="0">
                <a:sym typeface="Symbol"/>
              </a:rPr>
              <a:t> </a:t>
            </a:r>
            <a:r>
              <a:rPr lang="en-US" dirty="0">
                <a:sym typeface="Symbol"/>
              </a:rPr>
              <a:t></a:t>
            </a:r>
            <a:r>
              <a:rPr lang="en-US" i="1" dirty="0">
                <a:sym typeface="Symbol"/>
              </a:rPr>
              <a:t> </a:t>
            </a:r>
            <a:r>
              <a:rPr lang="en-US" i="1" dirty="0" smtClean="0">
                <a:sym typeface="Symbol"/>
              </a:rPr>
              <a:t>y</a:t>
            </a:r>
            <a:r>
              <a:rPr lang="en-US" i="1" baseline="-25000" dirty="0" smtClean="0">
                <a:sym typeface="Symbol"/>
              </a:rPr>
              <a:t>2</a:t>
            </a:r>
            <a:r>
              <a:rPr lang="en-US" dirty="0" smtClean="0">
                <a:sym typeface="Symbol"/>
              </a:rPr>
              <a:t>)  </a:t>
            </a:r>
            <a:r>
              <a:rPr lang="en-US" dirty="0">
                <a:sym typeface="Symbol"/>
              </a:rPr>
              <a:t>(</a:t>
            </a:r>
            <a:r>
              <a:rPr lang="en-US" i="1" dirty="0">
                <a:sym typeface="Symbol"/>
              </a:rPr>
              <a:t>x</a:t>
            </a:r>
            <a:r>
              <a:rPr lang="en-US" baseline="-25000" dirty="0">
                <a:sym typeface="Symbol"/>
              </a:rPr>
              <a:t>2</a:t>
            </a:r>
            <a:r>
              <a:rPr lang="en-US" i="1" dirty="0">
                <a:sym typeface="Symbol"/>
              </a:rPr>
              <a:t> </a:t>
            </a:r>
            <a:r>
              <a:rPr lang="en-US" dirty="0">
                <a:sym typeface="Symbol"/>
              </a:rPr>
              <a:t></a:t>
            </a:r>
            <a:r>
              <a:rPr lang="en-US" i="1" dirty="0">
                <a:sym typeface="Symbol"/>
              </a:rPr>
              <a:t> </a:t>
            </a:r>
            <a:r>
              <a:rPr lang="en-US" i="1" dirty="0" smtClean="0">
                <a:sym typeface="Symbol"/>
              </a:rPr>
              <a:t>c</a:t>
            </a:r>
            <a:r>
              <a:rPr lang="en-US" i="1" baseline="-25000" dirty="0">
                <a:sym typeface="Symbol"/>
              </a:rPr>
              <a:t>1</a:t>
            </a:r>
            <a:r>
              <a:rPr lang="en-US" dirty="0" smtClean="0">
                <a:sym typeface="Symbol"/>
              </a:rPr>
              <a:t>) </a:t>
            </a:r>
            <a:r>
              <a:rPr lang="en-US" dirty="0">
                <a:sym typeface="Symbol"/>
              </a:rPr>
              <a:t> </a:t>
            </a:r>
            <a:r>
              <a:rPr lang="en-US" dirty="0" smtClean="0">
                <a:sym typeface="Symbol"/>
              </a:rPr>
              <a:t>(</a:t>
            </a:r>
            <a:r>
              <a:rPr lang="en-US" i="1" dirty="0" smtClean="0">
                <a:sym typeface="Symbol"/>
              </a:rPr>
              <a:t>y</a:t>
            </a:r>
            <a:r>
              <a:rPr lang="en-US" baseline="-25000" dirty="0" smtClean="0">
                <a:sym typeface="Symbol"/>
              </a:rPr>
              <a:t>2</a:t>
            </a:r>
            <a:r>
              <a:rPr lang="en-US" i="1" dirty="0" smtClean="0">
                <a:sym typeface="Symbol"/>
              </a:rPr>
              <a:t> </a:t>
            </a:r>
            <a:r>
              <a:rPr lang="en-US" dirty="0">
                <a:sym typeface="Symbol"/>
              </a:rPr>
              <a:t></a:t>
            </a:r>
            <a:r>
              <a:rPr lang="en-US" i="1" dirty="0">
                <a:sym typeface="Symbol"/>
              </a:rPr>
              <a:t> </a:t>
            </a:r>
            <a:r>
              <a:rPr lang="en-US" i="1" dirty="0" smtClean="0">
                <a:sym typeface="Symbol"/>
              </a:rPr>
              <a:t>c</a:t>
            </a:r>
            <a:r>
              <a:rPr lang="en-US" i="1" baseline="-25000" dirty="0">
                <a:sym typeface="Symbol"/>
              </a:rPr>
              <a:t>1</a:t>
            </a:r>
            <a:r>
              <a:rPr lang="en-US" dirty="0" smtClean="0">
                <a:sym typeface="Symbol"/>
              </a:rPr>
              <a:t>)</a:t>
            </a:r>
          </a:p>
          <a:p>
            <a:pPr marL="0" indent="0">
              <a:buNone/>
            </a:pPr>
            <a:r>
              <a:rPr lang="en-US" dirty="0" smtClean="0">
                <a:sym typeface="Symbol"/>
              </a:rPr>
              <a:t>…</a:t>
            </a:r>
          </a:p>
          <a:p>
            <a:pPr marL="0" indent="0">
              <a:buNone/>
            </a:pPr>
            <a:r>
              <a:rPr lang="en-US" i="1" dirty="0" err="1" smtClean="0">
                <a:sym typeface="Symbol"/>
              </a:rPr>
              <a:t>r</a:t>
            </a:r>
            <a:r>
              <a:rPr lang="en-US" i="1" baseline="-25000" dirty="0" err="1" smtClean="0">
                <a:sym typeface="Symbol"/>
              </a:rPr>
              <a:t>n</a:t>
            </a:r>
            <a:r>
              <a:rPr lang="en-US" dirty="0" smtClean="0">
                <a:sym typeface="Symbol"/>
              </a:rPr>
              <a:t> </a:t>
            </a:r>
            <a:r>
              <a:rPr lang="en-US" dirty="0">
                <a:sym typeface="Symbol"/>
              </a:rPr>
              <a:t> (</a:t>
            </a:r>
            <a:r>
              <a:rPr lang="en-US" i="1" dirty="0" err="1" smtClean="0">
                <a:sym typeface="Symbol"/>
              </a:rPr>
              <a:t>x</a:t>
            </a:r>
            <a:r>
              <a:rPr lang="en-US" baseline="-25000" dirty="0" err="1" smtClean="0">
                <a:sym typeface="Symbol"/>
              </a:rPr>
              <a:t>n</a:t>
            </a:r>
            <a:r>
              <a:rPr lang="en-US" i="1" dirty="0" smtClean="0">
                <a:sym typeface="Symbol"/>
              </a:rPr>
              <a:t> </a:t>
            </a:r>
            <a:r>
              <a:rPr lang="en-US" dirty="0" err="1">
                <a:sym typeface="Symbol"/>
              </a:rPr>
              <a:t>xor</a:t>
            </a:r>
            <a:r>
              <a:rPr lang="en-US" i="1" dirty="0">
                <a:sym typeface="Symbol"/>
              </a:rPr>
              <a:t> </a:t>
            </a:r>
            <a:r>
              <a:rPr lang="en-US" i="1" dirty="0" err="1" smtClean="0">
                <a:sym typeface="Symbol"/>
              </a:rPr>
              <a:t>y</a:t>
            </a:r>
            <a:r>
              <a:rPr lang="en-US" i="1" baseline="-25000" dirty="0" err="1" smtClean="0">
                <a:sym typeface="Symbol"/>
              </a:rPr>
              <a:t>n</a:t>
            </a:r>
            <a:r>
              <a:rPr lang="en-US" dirty="0" smtClean="0">
                <a:sym typeface="Symbol"/>
              </a:rPr>
              <a:t> </a:t>
            </a:r>
            <a:r>
              <a:rPr lang="en-US" dirty="0" err="1">
                <a:sym typeface="Symbol"/>
              </a:rPr>
              <a:t>xor</a:t>
            </a:r>
            <a:r>
              <a:rPr lang="en-US" i="1" dirty="0">
                <a:sym typeface="Symbol"/>
              </a:rPr>
              <a:t> </a:t>
            </a:r>
            <a:r>
              <a:rPr lang="en-US" i="1" dirty="0" smtClean="0">
                <a:sym typeface="Symbol"/>
              </a:rPr>
              <a:t>c</a:t>
            </a:r>
            <a:r>
              <a:rPr lang="en-US" i="1" baseline="-25000" dirty="0" smtClean="0">
                <a:sym typeface="Symbol"/>
              </a:rPr>
              <a:t>n-1</a:t>
            </a:r>
            <a:r>
              <a:rPr lang="en-US" dirty="0" smtClean="0">
                <a:sym typeface="Symbol"/>
              </a:rPr>
              <a:t>)</a:t>
            </a:r>
            <a:endParaRPr lang="en-US" dirty="0">
              <a:sym typeface="Symbol"/>
            </a:endParaRPr>
          </a:p>
          <a:p>
            <a:pPr marL="0" indent="0">
              <a:buNone/>
            </a:pPr>
            <a:r>
              <a:rPr lang="en-US" i="1" dirty="0" err="1" smtClean="0">
                <a:sym typeface="Symbol"/>
              </a:rPr>
              <a:t>c</a:t>
            </a:r>
            <a:r>
              <a:rPr lang="en-US" i="1" baseline="-25000" dirty="0" err="1" smtClean="0">
                <a:sym typeface="Symbol"/>
              </a:rPr>
              <a:t>n</a:t>
            </a:r>
            <a:r>
              <a:rPr lang="en-US" dirty="0" smtClean="0">
                <a:sym typeface="Symbol"/>
              </a:rPr>
              <a:t> </a:t>
            </a:r>
            <a:r>
              <a:rPr lang="en-US" dirty="0">
                <a:sym typeface="Symbol"/>
              </a:rPr>
              <a:t> (</a:t>
            </a:r>
            <a:r>
              <a:rPr lang="en-US" i="1" dirty="0" err="1" smtClean="0">
                <a:sym typeface="Symbol"/>
              </a:rPr>
              <a:t>x</a:t>
            </a:r>
            <a:r>
              <a:rPr lang="en-US" baseline="-25000" dirty="0" err="1" smtClean="0">
                <a:sym typeface="Symbol"/>
              </a:rPr>
              <a:t>n</a:t>
            </a:r>
            <a:r>
              <a:rPr lang="en-US" i="1" dirty="0" smtClean="0">
                <a:sym typeface="Symbol"/>
              </a:rPr>
              <a:t> </a:t>
            </a:r>
            <a:r>
              <a:rPr lang="en-US" dirty="0">
                <a:sym typeface="Symbol"/>
              </a:rPr>
              <a:t></a:t>
            </a:r>
            <a:r>
              <a:rPr lang="en-US" i="1" dirty="0">
                <a:sym typeface="Symbol"/>
              </a:rPr>
              <a:t> </a:t>
            </a:r>
            <a:r>
              <a:rPr lang="en-US" i="1" dirty="0" err="1" smtClean="0">
                <a:sym typeface="Symbol"/>
              </a:rPr>
              <a:t>y</a:t>
            </a:r>
            <a:r>
              <a:rPr lang="en-US" i="1" baseline="-25000" dirty="0" err="1" smtClean="0">
                <a:sym typeface="Symbol"/>
              </a:rPr>
              <a:t>n</a:t>
            </a:r>
            <a:r>
              <a:rPr lang="en-US" dirty="0" smtClean="0">
                <a:sym typeface="Symbol"/>
              </a:rPr>
              <a:t>) </a:t>
            </a:r>
            <a:r>
              <a:rPr lang="en-US" dirty="0">
                <a:sym typeface="Symbol"/>
              </a:rPr>
              <a:t> (</a:t>
            </a:r>
            <a:r>
              <a:rPr lang="en-US" i="1" dirty="0" err="1" smtClean="0">
                <a:sym typeface="Symbol"/>
              </a:rPr>
              <a:t>x</a:t>
            </a:r>
            <a:r>
              <a:rPr lang="en-US" baseline="-25000" dirty="0" err="1" smtClean="0">
                <a:sym typeface="Symbol"/>
              </a:rPr>
              <a:t>n</a:t>
            </a:r>
            <a:r>
              <a:rPr lang="en-US" i="1" dirty="0" smtClean="0">
                <a:sym typeface="Symbol"/>
              </a:rPr>
              <a:t> </a:t>
            </a:r>
            <a:r>
              <a:rPr lang="en-US" dirty="0">
                <a:sym typeface="Symbol"/>
              </a:rPr>
              <a:t></a:t>
            </a:r>
            <a:r>
              <a:rPr lang="en-US" i="1" dirty="0">
                <a:sym typeface="Symbol"/>
              </a:rPr>
              <a:t> </a:t>
            </a:r>
            <a:r>
              <a:rPr lang="en-US" i="1" dirty="0" smtClean="0">
                <a:sym typeface="Symbol"/>
              </a:rPr>
              <a:t>c</a:t>
            </a:r>
            <a:r>
              <a:rPr lang="en-US" i="1" baseline="-25000" dirty="0" smtClean="0">
                <a:sym typeface="Symbol"/>
              </a:rPr>
              <a:t>n-1</a:t>
            </a:r>
            <a:r>
              <a:rPr lang="en-US" dirty="0" smtClean="0">
                <a:sym typeface="Symbol"/>
              </a:rPr>
              <a:t>) </a:t>
            </a:r>
            <a:r>
              <a:rPr lang="en-US" dirty="0">
                <a:sym typeface="Symbol"/>
              </a:rPr>
              <a:t> (</a:t>
            </a:r>
            <a:r>
              <a:rPr lang="en-US" i="1" dirty="0" err="1" smtClean="0">
                <a:sym typeface="Symbol"/>
              </a:rPr>
              <a:t>y</a:t>
            </a:r>
            <a:r>
              <a:rPr lang="en-US" baseline="-25000" dirty="0" err="1" smtClean="0">
                <a:sym typeface="Symbol"/>
              </a:rPr>
              <a:t>n</a:t>
            </a:r>
            <a:r>
              <a:rPr lang="en-US" i="1" dirty="0" smtClean="0">
                <a:sym typeface="Symbol"/>
              </a:rPr>
              <a:t> </a:t>
            </a:r>
            <a:r>
              <a:rPr lang="en-US" dirty="0">
                <a:sym typeface="Symbol"/>
              </a:rPr>
              <a:t></a:t>
            </a:r>
            <a:r>
              <a:rPr lang="en-US" i="1" dirty="0">
                <a:sym typeface="Symbol"/>
              </a:rPr>
              <a:t> </a:t>
            </a:r>
            <a:r>
              <a:rPr lang="en-US" i="1" dirty="0" smtClean="0">
                <a:sym typeface="Symbol"/>
              </a:rPr>
              <a:t>c</a:t>
            </a:r>
            <a:r>
              <a:rPr lang="en-US" i="1" baseline="-25000" dirty="0" smtClean="0">
                <a:sym typeface="Symbol"/>
              </a:rPr>
              <a:t>n-1</a:t>
            </a:r>
            <a:r>
              <a:rPr lang="en-US" dirty="0" smtClean="0">
                <a:sym typeface="Symbol"/>
              </a:rPr>
              <a:t>)</a:t>
            </a:r>
            <a:endParaRPr lang="en-US" dirty="0">
              <a:sym typeface="Symbol"/>
            </a:endParaRPr>
          </a:p>
          <a:p>
            <a:pPr marL="0" indent="0">
              <a:buNone/>
            </a:pPr>
            <a:endParaRPr lang="en-US" dirty="0" smtClean="0">
              <a:sym typeface="Symbol"/>
            </a:endParaRPr>
          </a:p>
          <a:p>
            <a:pPr marL="0" indent="0">
              <a:buNone/>
            </a:pPr>
            <a:endParaRPr lang="en-US" dirty="0">
              <a:sym typeface="Symbol"/>
            </a:endParaRPr>
          </a:p>
          <a:p>
            <a:pPr marL="0" indent="0">
              <a:buNone/>
            </a:pPr>
            <a:endParaRPr lang="en-US" dirty="0">
              <a:sym typeface="Symbol"/>
            </a:endParaRPr>
          </a:p>
          <a:p>
            <a:pPr marL="0" indent="0">
              <a:buNone/>
            </a:pPr>
            <a:endParaRPr lang="en-US" dirty="0">
              <a:sym typeface="Symbol"/>
            </a:endParaRPr>
          </a:p>
          <a:p>
            <a:pPr marL="0" indent="0">
              <a:buNone/>
            </a:pPr>
            <a:endParaRPr lang="en-US" dirty="0" smtClean="0">
              <a:sym typeface="Symbol"/>
            </a:endParaRPr>
          </a:p>
          <a:p>
            <a:pPr marL="0" indent="0">
              <a:buNone/>
            </a:pPr>
            <a:endParaRPr lang="en-US" dirty="0">
              <a:sym typeface="Symbol"/>
            </a:endParaRPr>
          </a:p>
          <a:p>
            <a:pPr marL="0" indent="0">
              <a:buNone/>
            </a:pPr>
            <a:endParaRPr lang="en-US" dirty="0" smtClean="0">
              <a:sym typeface="Symbol"/>
            </a:endParaRPr>
          </a:p>
          <a:p>
            <a:pPr marL="0" indent="0">
              <a:buNone/>
            </a:pPr>
            <a:r>
              <a:rPr lang="en-US" dirty="0">
                <a:sym typeface="Symbol"/>
              </a:rPr>
              <a:t>	</a:t>
            </a:r>
            <a:endParaRPr lang="en-US" dirty="0" smtClean="0">
              <a:sym typeface="Symbol"/>
            </a:endParaRPr>
          </a:p>
          <a:p>
            <a:pPr marL="0" indent="0">
              <a:buNone/>
            </a:pPr>
            <a:endParaRPr lang="en-US" dirty="0" smtClean="0"/>
          </a:p>
        </p:txBody>
      </p:sp>
    </p:spTree>
    <p:extLst>
      <p:ext uri="{BB962C8B-B14F-4D97-AF65-F5344CB8AC3E}">
        <p14:creationId xmlns:p14="http://schemas.microsoft.com/office/powerpoint/2007/7/12/main" val="2787843559"/>
      </p:ext>
    </p:extLst>
  </p:cSld>
  <p:clrMapOvr>
    <a:masterClrMapping/>
  </p:clrMapOvr>
  <p:transition xmlns:p14="http://schemas.microsoft.com/office/powerpoint/2007/7/12/mai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Exercises</a:t>
            </a:r>
            <a:endParaRPr lang="en-US" dirty="0"/>
          </a:p>
        </p:txBody>
      </p:sp>
      <p:sp>
        <p:nvSpPr>
          <p:cNvPr id="3" name="Content Placeholder 2"/>
          <p:cNvSpPr>
            <a:spLocks noGrp="1"/>
          </p:cNvSpPr>
          <p:nvPr>
            <p:ph idx="1"/>
          </p:nvPr>
        </p:nvSpPr>
        <p:spPr>
          <a:xfrm>
            <a:off x="381000" y="1741361"/>
            <a:ext cx="8382000" cy="861774"/>
          </a:xfrm>
        </p:spPr>
        <p:txBody>
          <a:bodyPr/>
          <a:lstStyle/>
          <a:p>
            <a:pPr marL="514350" indent="-514350">
              <a:buAutoNum type="arabicParenR"/>
            </a:pPr>
            <a:r>
              <a:rPr lang="en-US" dirty="0" smtClean="0">
                <a:sym typeface="Symbol"/>
              </a:rPr>
              <a:t>Encode x * y</a:t>
            </a:r>
          </a:p>
          <a:p>
            <a:pPr marL="514350" indent="-514350">
              <a:buAutoNum type="arabicParenR"/>
            </a:pPr>
            <a:r>
              <a:rPr lang="en-US" dirty="0" smtClean="0">
                <a:sym typeface="Symbol"/>
              </a:rPr>
              <a:t>Encode x &gt; y (signed and unsigned versions)</a:t>
            </a:r>
          </a:p>
        </p:txBody>
      </p:sp>
    </p:spTree>
    <p:extLst>
      <p:ext uri="{BB962C8B-B14F-4D97-AF65-F5344CB8AC3E}">
        <p14:creationId xmlns:p14="http://schemas.microsoft.com/office/powerpoint/2007/7/12/main" val="2665087585"/>
      </p:ext>
    </p:extLst>
  </p:cSld>
  <p:clrMapOvr>
    <a:masterClrMapping/>
  </p:clrMapOvr>
  <p:transition xmlns:p14="http://schemas.microsoft.com/office/powerpoint/2007/7/12/mai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a:t>
            </a:r>
            <a:r>
              <a:rPr smtClean="0">
                <a:latin typeface="Calibri" pitchFamily="34" charset="0"/>
              </a:rPr>
              <a:t>generation (again)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xmlns:mc="http://schemas.openxmlformats.org/markup-compatibility/2006" xmlns:a14="http://schemas.microsoft.com/office/drawing/2007/7/7/main" val="6699FF" mc:Ignorable="">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SSA</a:t>
            </a:r>
          </a:p>
        </p:txBody>
      </p:sp>
    </p:spTree>
    <p:custDataLst>
      <p:tags r:id="rId1"/>
    </p:custDataLst>
    <p:extLst>
      <p:ext uri="{BB962C8B-B14F-4D97-AF65-F5344CB8AC3E}">
        <p14:creationId xmlns:p14="http://schemas.microsoft.com/office/powerpoint/2007/7/12/main" val="51110517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Bounded Model Checkers</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99259" y="1874992"/>
            <a:ext cx="6838950" cy="197167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749036966"/>
      </p:ext>
    </p:extLst>
  </p:cSld>
  <p:clrMapOvr>
    <a:masterClrMapping/>
  </p:clrMapOvr>
  <p:transition xmlns:p14="http://schemas.microsoft.com/office/powerpoint/2007/7/12/mai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Transition Systems</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08381" y="1878968"/>
            <a:ext cx="6762750" cy="44672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566939484"/>
      </p:ext>
    </p:extLst>
  </p:cSld>
  <p:clrMapOvr>
    <a:masterClrMapping/>
  </p:clrMapOvr>
  <p:transition xmlns:p14="http://schemas.microsoft.com/office/powerpoint/2007/7/12/mai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Transition Systems (cont.)</a:t>
            </a: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78926" y="2887832"/>
            <a:ext cx="6715125" cy="40767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008772" y="1761895"/>
            <a:ext cx="7019925" cy="13811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557798825"/>
      </p:ext>
    </p:extLst>
  </p:cSld>
  <p:clrMapOvr>
    <a:masterClrMapping/>
  </p:clrMapOvr>
  <p:transition xmlns:p14="http://schemas.microsoft.com/office/powerpoint/2007/7/12/mai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Invariants</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942286" y="1781130"/>
            <a:ext cx="6886575" cy="47339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862376430"/>
      </p:ext>
    </p:extLst>
  </p:cSld>
  <p:clrMapOvr>
    <a:masterClrMapping/>
  </p:clrMapOvr>
  <p:transition xmlns:p14="http://schemas.microsoft.com/office/powerpoint/2007/7/12/mai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Bounded Model Checking: Invariants</a:t>
            </a:r>
            <a:endParaRPr lang="en-US" sz="44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37776" y="1775251"/>
            <a:ext cx="6619875" cy="45148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708099428"/>
      </p:ext>
    </p:extLst>
  </p:cSld>
  <p:clrMapOvr>
    <a:masterClrMapping/>
  </p:clrMapOvr>
  <p:transition xmlns:p14="http://schemas.microsoft.com/office/powerpoint/2007/7/12/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xmlns:mc="http://schemas.openxmlformats.org/markup-compatibility/2006" xmlns:a14="http://schemas.microsoft.com/office/drawing/2007/7/7/main" val="6699FF" mc:Ignorable="">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SSA</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Bounded Model Checking: Invariants</a:t>
            </a:r>
            <a:endParaRPr lang="en-US" sz="44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37776" y="1775251"/>
            <a:ext cx="6619875" cy="45148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2540263" y="6446576"/>
            <a:ext cx="1400175" cy="2857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4" name="Right Brace 3"/>
          <p:cNvSpPr/>
          <p:nvPr/>
        </p:nvSpPr>
        <p:spPr>
          <a:xfrm rot="5400000">
            <a:off x="3147135" y="4638583"/>
            <a:ext cx="257452" cy="3355760"/>
          </a:xfrm>
          <a:prstGeom prst="rightBrace">
            <a:avLst>
              <a:gd name="adj1" fmla="val 8333"/>
              <a:gd name="adj2" fmla="val 50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058" name="Picture 2"/>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3715860" y="6410418"/>
            <a:ext cx="114300" cy="3048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307558651"/>
      </p:ext>
    </p:extLst>
  </p:cSld>
  <p:clrMapOvr>
    <a:masterClrMapping/>
  </p:clrMapOvr>
  <p:transition xmlns:p14="http://schemas.microsoft.com/office/powerpoint/2007/7/12/mai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Bounded Model Checking (cont.)</a:t>
            </a:r>
            <a:endParaRPr lang="en-US" sz="4400"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955275" y="2042603"/>
            <a:ext cx="6896100" cy="39624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967304534"/>
      </p:ext>
    </p:extLst>
  </p:cSld>
  <p:clrMapOvr>
    <a:masterClrMapping/>
  </p:clrMapOvr>
  <p:transition xmlns:p14="http://schemas.microsoft.com/office/powerpoint/2007/7/12/mai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Recurrence diameter</a:t>
            </a:r>
            <a:endParaRPr lang="en-US" sz="44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52941" y="2191490"/>
            <a:ext cx="6696075" cy="32385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040938165"/>
      </p:ext>
    </p:extLst>
  </p:cSld>
  <p:clrMapOvr>
    <a:masterClrMapping/>
  </p:clrMapOvr>
  <p:transition xmlns:p14="http://schemas.microsoft.com/office/powerpoint/2007/7/12/mai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Verifying Invariants</a:t>
            </a:r>
            <a:endParaRPr lang="en-US" sz="4400"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35430" y="1952070"/>
            <a:ext cx="6619875" cy="37528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213468948"/>
      </p:ext>
    </p:extLst>
  </p:cSld>
  <p:clrMapOvr>
    <a:masterClrMapping/>
  </p:clrMapOvr>
  <p:transition xmlns:p14="http://schemas.microsoft.com/office/powerpoint/2007/7/12/mai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Verifying Invariants: </a:t>
            </a:r>
            <a:r>
              <a:rPr lang="en-US" sz="4400" i="1" dirty="0" smtClean="0"/>
              <a:t>k</a:t>
            </a:r>
            <a:r>
              <a:rPr lang="en-US" sz="4400" dirty="0" smtClean="0"/>
              <a:t>-induction</a:t>
            </a:r>
            <a:endParaRPr lang="en-US" sz="4400" i="1"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023013" y="2006168"/>
            <a:ext cx="6600825" cy="34671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68083287"/>
      </p:ext>
    </p:extLst>
  </p:cSld>
  <p:clrMapOvr>
    <a:masterClrMapping/>
  </p:clrMapOvr>
  <p:transition xmlns:p14="http://schemas.microsoft.com/office/powerpoint/2007/7/12/mai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Verifying Invariants: </a:t>
            </a:r>
            <a:r>
              <a:rPr lang="en-US" sz="4400" i="1" dirty="0" smtClean="0"/>
              <a:t>k</a:t>
            </a:r>
            <a:r>
              <a:rPr lang="en-US" sz="4400" dirty="0" smtClean="0"/>
              <a:t>-induction (cont.)</a:t>
            </a:r>
            <a:endParaRPr lang="en-US" sz="4400" i="1"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403644" y="1885257"/>
            <a:ext cx="6372225" cy="454342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940093882"/>
      </p:ext>
    </p:extLst>
  </p:cSld>
  <p:clrMapOvr>
    <a:masterClrMapping/>
  </p:clrMapOvr>
  <p:transition xmlns:p14="http://schemas.microsoft.com/office/powerpoint/2007/7/12/mai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Verifying Invariants: </a:t>
            </a:r>
            <a:r>
              <a:rPr lang="en-US" sz="4400" i="1" dirty="0" smtClean="0"/>
              <a:t>k</a:t>
            </a:r>
            <a:r>
              <a:rPr lang="en-US" sz="4400" dirty="0" smtClean="0"/>
              <a:t>-induction (cont.)</a:t>
            </a:r>
            <a:endParaRPr lang="en-US" sz="4400" i="1"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126077" y="1974634"/>
            <a:ext cx="6572250" cy="41338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3939238443"/>
      </p:ext>
    </p:extLst>
  </p:cSld>
  <p:clrMapOvr>
    <a:masterClrMapping/>
  </p:clrMapOvr>
  <p:transition xmlns:p14="http://schemas.microsoft.com/office/powerpoint/2007/7/12/mai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Experimental Exercises</a:t>
            </a:r>
            <a:endParaRPr lang="en-US" sz="4400" i="1"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652911" y="2223764"/>
            <a:ext cx="4914900" cy="15049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1016792583"/>
      </p:ext>
    </p:extLst>
  </p:cSld>
  <p:clrMapOvr>
    <a:masterClrMapping/>
  </p:clrMapOvr>
  <p:transition xmlns:p14="http://schemas.microsoft.com/office/powerpoint/2007/7/12/mai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t>Available SAT Solvers</a:t>
            </a:r>
            <a:endParaRPr lang="en-US" sz="4400" i="1"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734720" y="1807993"/>
            <a:ext cx="7639050" cy="485775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229733026"/>
      </p:ext>
    </p:extLst>
  </p:cSld>
  <p:clrMapOvr>
    <a:masterClrMapping/>
  </p:clrMapOvr>
  <p:transition xmlns:p14="http://schemas.microsoft.com/office/powerpoint/2007/7/12/mai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Available Examples</a:t>
            </a:r>
            <a:endParaRPr lang="en-US" sz="4400" i="1" dirty="0"/>
          </a:p>
        </p:txBody>
      </p:sp>
      <p:sp>
        <p:nvSpPr>
          <p:cNvPr id="3" name="Content Placeholder 2"/>
          <p:cNvSpPr>
            <a:spLocks noGrp="1"/>
          </p:cNvSpPr>
          <p:nvPr>
            <p:ph idx="1"/>
          </p:nvPr>
        </p:nvSpPr>
        <p:spPr>
          <a:xfrm>
            <a:off x="381000" y="1981067"/>
            <a:ext cx="8382000" cy="1335750"/>
          </a:xfrm>
        </p:spPr>
        <p:txBody>
          <a:bodyPr/>
          <a:lstStyle/>
          <a:p>
            <a:r>
              <a:rPr lang="en-US" dirty="0" smtClean="0"/>
              <a:t>Satisfiability library:  </a:t>
            </a:r>
            <a:r>
              <a:rPr lang="en-US" dirty="0" smtClean="0">
                <a:hlinkClick r:id="rId2"/>
              </a:rPr>
              <a:t>http://www.satlib.org</a:t>
            </a:r>
            <a:endParaRPr lang="en-US" dirty="0" smtClean="0"/>
          </a:p>
          <a:p>
            <a:r>
              <a:rPr lang="en-US" dirty="0" smtClean="0"/>
              <a:t>The SAT </a:t>
            </a:r>
            <a:r>
              <a:rPr lang="en-US" dirty="0" err="1" smtClean="0"/>
              <a:t>competion</a:t>
            </a:r>
            <a:r>
              <a:rPr lang="en-US" dirty="0" smtClean="0"/>
              <a:t>: </a:t>
            </a:r>
            <a:r>
              <a:rPr lang="en-US" dirty="0" smtClean="0">
                <a:hlinkClick r:id="rId3"/>
              </a:rPr>
              <a:t>http://www.satcompetition.org</a:t>
            </a:r>
            <a:endParaRPr lang="en-US" dirty="0" smtClean="0"/>
          </a:p>
          <a:p>
            <a:r>
              <a:rPr lang="en-US" dirty="0" smtClean="0"/>
              <a:t>Search the WEB: “SAT benchmarks”</a:t>
            </a:r>
            <a:endParaRPr lang="en-US" dirty="0"/>
          </a:p>
        </p:txBody>
      </p:sp>
    </p:spTree>
    <p:extLst>
      <p:ext uri="{BB962C8B-B14F-4D97-AF65-F5344CB8AC3E}">
        <p14:creationId xmlns:p14="http://schemas.microsoft.com/office/powerpoint/2007/7/12/main" val="3774990714"/>
      </p:ext>
    </p:extLst>
  </p:cSld>
  <p:clrMapOvr>
    <a:masterClrMapping/>
  </p:clrMapOvr>
  <p:transition xmlns:p14="http://schemas.microsoft.com/office/powerpoint/2007/7/12/mai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44.4|70.4"/>
</p:tagLst>
</file>

<file path=ppt/tags/tag2.xml><?xml version="1.0" encoding="utf-8"?>
<p:tagLst xmlns:a="http://schemas.openxmlformats.org/drawingml/2006/main" xmlns:r="http://schemas.openxmlformats.org/officeDocument/2006/relationships" xmlns:p="http://schemas.openxmlformats.org/presentationml/2006/main">
  <p:tag name="TIMING" val="|30.7|14.2"/>
</p:tagLst>
</file>

<file path=ppt/tags/tag3.xml><?xml version="1.0" encoding="utf-8"?>
<p:tagLst xmlns:a="http://schemas.openxmlformats.org/drawingml/2006/main" xmlns:r="http://schemas.openxmlformats.org/officeDocument/2006/relationships" xmlns:p="http://schemas.openxmlformats.org/presentationml/2006/main">
  <p:tag name="TIMING" val="|44.4|70.4"/>
</p:tagLst>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2010-02-28T22:54:20Z</outs:dateTime>
      <outs:isPinned>true</outs:isPinned>
    </outs:relatedDate>
    <outs:relatedDate>
      <outs:type>2</outs:type>
      <outs:displayName>Created</outs:displayName>
      <outs:dateTime>2009-09-18T21:00:27Z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0A0B0BD7-D52A-49E5-B12A-973396B0718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0</TotalTime>
  <Words>3490</Words>
  <Application>Microsoft Office PowerPoint</Application>
  <PresentationFormat>On-screen Show (4:3)</PresentationFormat>
  <Paragraphs>505</Paragraphs>
  <Slides>100</Slides>
  <Notes>11</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MSR_PPT template_07_light</vt:lpstr>
      <vt:lpstr>Satisfiability Modulo Theories (SMT):  ideas and applications Università Degli Studi Di Milano Scuola di Dottorato in Informatica, 2010</vt:lpstr>
      <vt:lpstr>Software development crisis</vt:lpstr>
      <vt:lpstr>Program correctness</vt:lpstr>
      <vt:lpstr>Software models</vt:lpstr>
      <vt:lpstr>Symbolic Reasoning</vt:lpstr>
      <vt:lpstr>Symbolic Reasoning</vt:lpstr>
      <vt:lpstr>Applications</vt:lpstr>
      <vt:lpstr>Some Applications @ Microsoft</vt:lpstr>
      <vt:lpstr>Test case generation</vt:lpstr>
      <vt:lpstr>Type checking</vt:lpstr>
      <vt:lpstr>What is logic?</vt:lpstr>
      <vt:lpstr>What is logic?</vt:lpstr>
      <vt:lpstr>What is logical language?</vt:lpstr>
      <vt:lpstr>Propositional Logic</vt:lpstr>
      <vt:lpstr>Interpretation</vt:lpstr>
      <vt:lpstr>Satisfiability &amp; Validity</vt:lpstr>
      <vt:lpstr>Satisfiability &amp; Validity: examples</vt:lpstr>
      <vt:lpstr>Satisfiability &amp; Validity: examples</vt:lpstr>
      <vt:lpstr>Equivalence</vt:lpstr>
      <vt:lpstr>Equisatisfiable</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Normal Forms</vt:lpstr>
      <vt:lpstr>Refutation Decision Procedures</vt:lpstr>
      <vt:lpstr>Inference Systems for Decision Procedures</vt:lpstr>
      <vt:lpstr>Truth Table</vt:lpstr>
      <vt:lpstr>Truth Table (example)</vt:lpstr>
      <vt:lpstr>Semantic Tableaux</vt:lpstr>
      <vt:lpstr>Semantic Tableaux (example)</vt:lpstr>
      <vt:lpstr>Semantic Tableaux (cont.)</vt:lpstr>
      <vt:lpstr>Semantic Tableaux (cont.)</vt:lpstr>
      <vt:lpstr>Semantic Tableaux + Bivalence</vt:lpstr>
      <vt:lpstr>CNF (again)</vt:lpstr>
      <vt:lpstr>CNF (again)</vt:lpstr>
      <vt:lpstr>CNF (again)</vt:lpstr>
      <vt:lpstr>CNF translation (example)</vt:lpstr>
      <vt:lpstr>Semantic Trees</vt:lpstr>
      <vt:lpstr>Resolution</vt:lpstr>
      <vt:lpstr>Resolution (example)</vt:lpstr>
      <vt:lpstr>Completeness of Resolution</vt:lpstr>
      <vt:lpstr>Completeness of Resolution</vt:lpstr>
      <vt:lpstr>Subsumption</vt:lpstr>
      <vt:lpstr>Unit &amp; Input Resolution</vt:lpstr>
      <vt:lpstr>Horn Clauses</vt:lpstr>
      <vt:lpstr>Semantic Resolution</vt:lpstr>
      <vt:lpstr>Semantic Resolution (example)</vt:lpstr>
      <vt:lpstr>Semantic Resolution (special cases)</vt:lpstr>
      <vt:lpstr>DPLL</vt:lpstr>
      <vt:lpstr>Pure Literals</vt:lpstr>
      <vt:lpstr>Pure Literals</vt:lpstr>
      <vt:lpstr>DPLL (as a procedure)</vt:lpstr>
      <vt:lpstr>DPLL (example)</vt:lpstr>
      <vt:lpstr>DPLL (example)</vt:lpstr>
      <vt:lpstr>DPLL (example)</vt:lpstr>
      <vt:lpstr>DPLL (example)</vt:lpstr>
      <vt:lpstr>DPLL (example)</vt:lpstr>
      <vt:lpstr>DPLL (example)</vt:lpstr>
      <vt:lpstr>DPLL (example)</vt:lpstr>
      <vt:lpstr>DPLL (example)</vt:lpstr>
      <vt:lpstr>Some Applications</vt:lpstr>
      <vt:lpstr>Bit-vector / Machine arithmetic</vt:lpstr>
      <vt:lpstr>Bit-vector / Machine arithmetic</vt:lpstr>
      <vt:lpstr>Encoding equality</vt:lpstr>
      <vt:lpstr>Encoding addition</vt:lpstr>
      <vt:lpstr>Encoding 1-bit full adder</vt:lpstr>
      <vt:lpstr>Encoding n-bit adder</vt:lpstr>
      <vt:lpstr>Exercises</vt:lpstr>
      <vt:lpstr>Test case generation (again)</vt:lpstr>
      <vt:lpstr>Bounded Model Checkers</vt:lpstr>
      <vt:lpstr>Transition Systems</vt:lpstr>
      <vt:lpstr>Transition Systems (cont.)</vt:lpstr>
      <vt:lpstr>Invariants</vt:lpstr>
      <vt:lpstr>Bounded Model Checking: Invariants</vt:lpstr>
      <vt:lpstr>Bounded Model Checking: Invariants</vt:lpstr>
      <vt:lpstr>Bounded Model Checking (cont.)</vt:lpstr>
      <vt:lpstr>Recurrence diameter</vt:lpstr>
      <vt:lpstr>Verifying Invariants</vt:lpstr>
      <vt:lpstr>Verifying Invariants: k-induction</vt:lpstr>
      <vt:lpstr>Verifying Invariants: k-induction (cont.)</vt:lpstr>
      <vt:lpstr>Verifying Invariants: k-induction (cont.)</vt:lpstr>
      <vt:lpstr>Experimental Exercises</vt:lpstr>
      <vt:lpstr>Available SAT Solvers</vt:lpstr>
      <vt:lpstr>Available Examples</vt:lpstr>
      <vt:lpstr>Using SAT solvers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2009-09-18T21:00:27Z</dcterms:created>
  <dcterms:modified xsi:type="dcterms:W3CDTF">2010-02-28T22:57:09Z</dcterms:modified>
</cp:coreProperties>
</file>