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tags/tag3.xml" ContentType="application/vnd.openxmlformats-officedocument.presentationml.tags+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tags/tag11.xml" ContentType="application/vnd.openxmlformats-officedocument.presentationml.tags+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tags/tag13.xml" ContentType="application/vnd.openxmlformats-officedocument.presentationml.tags+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tags/tag15.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16.xml" ContentType="application/vnd.openxmlformats-officedocument.presentationml.tags+xml"/>
  <Override PartName="/ppt/notesSlides/notesSlide29.xml" ContentType="application/vnd.openxmlformats-officedocument.presentationml.notesSlide+xml"/>
  <Override PartName="/ppt/tags/tag17.xml" ContentType="application/vnd.openxmlformats-officedocument.presentationml.tags+xml"/>
  <Override PartName="/ppt/notesSlides/notesSlide30.xml" ContentType="application/vnd.openxmlformats-officedocument.presentationml.notesSlide+xml"/>
  <Override PartName="/ppt/tags/tag18.xml" ContentType="application/vnd.openxmlformats-officedocument.presentationml.tags+xml"/>
  <Override PartName="/ppt/notesSlides/notesSlide31.xml" ContentType="application/vnd.openxmlformats-officedocument.presentationml.notesSlide+xml"/>
  <Override PartName="/ppt/tags/tag19.xml" ContentType="application/vnd.openxmlformats-officedocument.presentationml.tags+xml"/>
  <Override PartName="/ppt/notesSlides/notesSlide32.xml" ContentType="application/vnd.openxmlformats-officedocument.presentationml.notesSlide+xml"/>
  <Override PartName="/ppt/tags/tag20.xml" ContentType="application/vnd.openxmlformats-officedocument.presentationml.tags+xml"/>
  <Override PartName="/ppt/notesSlides/notesSlide33.xml" ContentType="application/vnd.openxmlformats-officedocument.presentationml.notesSlide+xml"/>
  <Override PartName="/ppt/tags/tag21.xml" ContentType="application/vnd.openxmlformats-officedocument.presentationml.tags+xml"/>
  <Override PartName="/ppt/notesSlides/notesSlide34.xml" ContentType="application/vnd.openxmlformats-officedocument.presentationml.notesSlide+xml"/>
  <Override PartName="/ppt/tags/tag22.xml" ContentType="application/vnd.openxmlformats-officedocument.presentationml.tags+xml"/>
  <Override PartName="/ppt/notesSlides/notesSlide35.xml" ContentType="application/vnd.openxmlformats-officedocument.presentationml.notesSlide+xml"/>
  <Override PartName="/ppt/tags/tag23.xml" ContentType="application/vnd.openxmlformats-officedocument.presentationml.tags+xml"/>
  <Override PartName="/ppt/notesSlides/notesSlide36.xml" ContentType="application/vnd.openxmlformats-officedocument.presentationml.notesSlide+xml"/>
  <Override PartName="/ppt/tags/tag24.xml" ContentType="application/vnd.openxmlformats-officedocument.presentationml.tags+xml"/>
  <Override PartName="/ppt/notesSlides/notesSlide37.xml" ContentType="application/vnd.openxmlformats-officedocument.presentationml.notesSlide+xml"/>
  <Override PartName="/ppt/tags/tag25.xml" ContentType="application/vnd.openxmlformats-officedocument.presentationml.tags+xml"/>
  <Override PartName="/ppt/notesSlides/notesSlide38.xml" ContentType="application/vnd.openxmlformats-officedocument.presentationml.notesSlide+xml"/>
  <Override PartName="/ppt/tags/tag26.xml" ContentType="application/vnd.openxmlformats-officedocument.presentationml.tags+xml"/>
  <Override PartName="/ppt/notesSlides/notesSlide39.xml" ContentType="application/vnd.openxmlformats-officedocument.presentationml.notesSlide+xml"/>
  <Override PartName="/ppt/tags/tag27.xml" ContentType="application/vnd.openxmlformats-officedocument.presentationml.tags+xml"/>
  <Override PartName="/ppt/notesSlides/notesSlide40.xml" ContentType="application/vnd.openxmlformats-officedocument.presentationml.notesSlide+xml"/>
  <Override PartName="/ppt/tags/tag28.xml" ContentType="application/vnd.openxmlformats-officedocument.presentationml.tags+xml"/>
  <Override PartName="/ppt/notesSlides/notesSlide41.xml" ContentType="application/vnd.openxmlformats-officedocument.presentationml.notesSlide+xml"/>
  <Override PartName="/ppt/tags/tag29.xml" ContentType="application/vnd.openxmlformats-officedocument.presentationml.tags+xml"/>
  <Override PartName="/ppt/notesSlides/notesSlide42.xml" ContentType="application/vnd.openxmlformats-officedocument.presentationml.notesSlide+xml"/>
  <Override PartName="/ppt/tags/tag30.xml" ContentType="application/vnd.openxmlformats-officedocument.presentationml.tags+xml"/>
  <Override PartName="/ppt/notesSlides/notesSlide43.xml" ContentType="application/vnd.openxmlformats-officedocument.presentationml.notesSlide+xml"/>
  <Override PartName="/ppt/tags/tag31.xml" ContentType="application/vnd.openxmlformats-officedocument.presentationml.tags+xml"/>
  <Override PartName="/ppt/notesSlides/notesSlide44.xml" ContentType="application/vnd.openxmlformats-officedocument.presentationml.notesSlide+xml"/>
  <Override PartName="/ppt/tags/tag32.xml" ContentType="application/vnd.openxmlformats-officedocument.presentationml.tags+xml"/>
  <Override PartName="/ppt/notesSlides/notesSlide45.xml" ContentType="application/vnd.openxmlformats-officedocument.presentationml.notesSlide+xml"/>
  <Override PartName="/ppt/tags/tag33.xml" ContentType="application/vnd.openxmlformats-officedocument.presentationml.tags+xml"/>
  <Override PartName="/ppt/notesSlides/notesSlide46.xml" ContentType="application/vnd.openxmlformats-officedocument.presentationml.notesSlide+xml"/>
  <Override PartName="/ppt/tags/tag34.xml" ContentType="application/vnd.openxmlformats-officedocument.presentationml.tags+xml"/>
  <Override PartName="/ppt/notesSlides/notesSlide47.xml" ContentType="application/vnd.openxmlformats-officedocument.presentationml.notesSlide+xml"/>
  <Override PartName="/ppt/tags/tag35.xml" ContentType="application/vnd.openxmlformats-officedocument.presentationml.tags+xml"/>
  <Override PartName="/ppt/notesSlides/notesSlide48.xml" ContentType="application/vnd.openxmlformats-officedocument.presentationml.notesSlide+xml"/>
  <Override PartName="/ppt/tags/tag36.xml" ContentType="application/vnd.openxmlformats-officedocument.presentationml.tags+xml"/>
  <Override PartName="/ppt/notesSlides/notesSlide49.xml" ContentType="application/vnd.openxmlformats-officedocument.presentationml.notesSlide+xml"/>
  <Override PartName="/ppt/tags/tag37.xml" ContentType="application/vnd.openxmlformats-officedocument.presentationml.tags+xml"/>
  <Override PartName="/ppt/notesSlides/notesSlide50.xml" ContentType="application/vnd.openxmlformats-officedocument.presentationml.notesSlide+xml"/>
  <Override PartName="/ppt/tags/tag38.xml" ContentType="application/vnd.openxmlformats-officedocument.presentationml.tags+xml"/>
  <Override PartName="/ppt/notesSlides/notesSlide51.xml" ContentType="application/vnd.openxmlformats-officedocument.presentationml.notesSlide+xml"/>
  <Override PartName="/ppt/tags/tag39.xml" ContentType="application/vnd.openxmlformats-officedocument.presentationml.tags+xml"/>
  <Override PartName="/ppt/notesSlides/notesSlide52.xml" ContentType="application/vnd.openxmlformats-officedocument.presentationml.notesSlide+xml"/>
  <Override PartName="/ppt/tags/tag40.xml" ContentType="application/vnd.openxmlformats-officedocument.presentationml.tags+xml"/>
  <Override PartName="/ppt/notesSlides/notesSlide53.xml" ContentType="application/vnd.openxmlformats-officedocument.presentationml.notesSlide+xml"/>
  <Override PartName="/ppt/tags/tag41.xml" ContentType="application/vnd.openxmlformats-officedocument.presentationml.tags+xml"/>
  <Override PartName="/ppt/notesSlides/notesSlide54.xml" ContentType="application/vnd.openxmlformats-officedocument.presentationml.notesSlide+xml"/>
  <Override PartName="/ppt/tags/tag42.xml" ContentType="application/vnd.openxmlformats-officedocument.presentationml.tags+xml"/>
  <Override PartName="/ppt/notesSlides/notesSlide55.xml" ContentType="application/vnd.openxmlformats-officedocument.presentationml.notesSlide+xml"/>
  <Override PartName="/ppt/tags/tag43.xml" ContentType="application/vnd.openxmlformats-officedocument.presentationml.tags+xml"/>
  <Override PartName="/ppt/notesSlides/notesSlide56.xml" ContentType="application/vnd.openxmlformats-officedocument.presentationml.notesSlide+xml"/>
  <Override PartName="/ppt/tags/tag44.xml" ContentType="application/vnd.openxmlformats-officedocument.presentationml.tags+xml"/>
  <Override PartName="/ppt/notesSlides/notesSlide57.xml" ContentType="application/vnd.openxmlformats-officedocument.presentationml.notesSlide+xml"/>
  <Override PartName="/ppt/tags/tag45.xml" ContentType="application/vnd.openxmlformats-officedocument.presentationml.tags+xml"/>
  <Override PartName="/ppt/notesSlides/notesSlide58.xml" ContentType="application/vnd.openxmlformats-officedocument.presentationml.notesSlide+xml"/>
  <Override PartName="/ppt/tags/tag46.xml" ContentType="application/vnd.openxmlformats-officedocument.presentationml.tags+xml"/>
  <Override PartName="/ppt/notesSlides/notesSlide59.xml" ContentType="application/vnd.openxmlformats-officedocument.presentationml.notesSlide+xml"/>
  <Override PartName="/ppt/tags/tag47.xml" ContentType="application/vnd.openxmlformats-officedocument.presentationml.tags+xml"/>
  <Override PartName="/ppt/notesSlides/notesSlide60.xml" ContentType="application/vnd.openxmlformats-officedocument.presentationml.notesSlide+xml"/>
  <Override PartName="/ppt/tags/tag48.xml" ContentType="application/vnd.openxmlformats-officedocument.presentationml.tags+xml"/>
  <Override PartName="/ppt/notesSlides/notesSlide61.xml" ContentType="application/vnd.openxmlformats-officedocument.presentationml.notesSlide+xml"/>
  <Override PartName="/ppt/tags/tag49.xml" ContentType="application/vnd.openxmlformats-officedocument.presentationml.tags+xml"/>
  <Override PartName="/ppt/notesSlides/notesSlide62.xml" ContentType="application/vnd.openxmlformats-officedocument.presentationml.notesSlide+xml"/>
  <Override PartName="/ppt/tags/tag50.xml" ContentType="application/vnd.openxmlformats-officedocument.presentationml.tags+xml"/>
  <Override PartName="/ppt/notesSlides/notesSlide63.xml" ContentType="application/vnd.openxmlformats-officedocument.presentationml.notesSlide+xml"/>
  <Override PartName="/ppt/tags/tag51.xml" ContentType="application/vnd.openxmlformats-officedocument.presentationml.tags+xml"/>
  <Override PartName="/ppt/notesSlides/notesSlide64.xml" ContentType="application/vnd.openxmlformats-officedocument.presentationml.notesSlide+xml"/>
  <Override PartName="/ppt/tags/tag52.xml" ContentType="application/vnd.openxmlformats-officedocument.presentationml.tags+xml"/>
  <Override PartName="/ppt/notesSlides/notesSlide65.xml" ContentType="application/vnd.openxmlformats-officedocument.presentationml.notesSlide+xml"/>
  <Override PartName="/ppt/tags/tag53.xml" ContentType="application/vnd.openxmlformats-officedocument.presentationml.tags+xml"/>
  <Override PartName="/ppt/notesSlides/notesSlide66.xml" ContentType="application/vnd.openxmlformats-officedocument.presentationml.notesSlide+xml"/>
  <Override PartName="/ppt/tags/tag54.xml" ContentType="application/vnd.openxmlformats-officedocument.presentationml.tags+xml"/>
  <Override PartName="/ppt/notesSlides/notesSlide67.xml" ContentType="application/vnd.openxmlformats-officedocument.presentationml.notesSlide+xml"/>
  <Override PartName="/ppt/tags/tag55.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tags/tag56.xml" ContentType="application/vnd.openxmlformats-officedocument.presentationml.tags+xml"/>
  <Override PartName="/ppt/notesSlides/notesSlide111.xml" ContentType="application/vnd.openxmlformats-officedocument.presentationml.notesSlide+xml"/>
  <Override PartName="/ppt/tags/tag57.xml" ContentType="application/vnd.openxmlformats-officedocument.presentationml.tags+xml"/>
  <Override PartName="/ppt/notesSlides/notesSlide112.xml" ContentType="application/vnd.openxmlformats-officedocument.presentationml.notesSlide+xml"/>
  <Override PartName="/ppt/tags/tag58.xml" ContentType="application/vnd.openxmlformats-officedocument.presentationml.tags+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0" r:id="rId2"/>
  </p:sldMasterIdLst>
  <p:notesMasterIdLst>
    <p:notesMasterId r:id="rId116"/>
  </p:notesMasterIdLst>
  <p:handoutMasterIdLst>
    <p:handoutMasterId r:id="rId117"/>
  </p:handoutMasterIdLst>
  <p:sldIdLst>
    <p:sldId id="295" r:id="rId3"/>
    <p:sldId id="431" r:id="rId4"/>
    <p:sldId id="432" r:id="rId5"/>
    <p:sldId id="433" r:id="rId6"/>
    <p:sldId id="434" r:id="rId7"/>
    <p:sldId id="435" r:id="rId8"/>
    <p:sldId id="488" r:id="rId9"/>
    <p:sldId id="489" r:id="rId10"/>
    <p:sldId id="490" r:id="rId11"/>
    <p:sldId id="491" r:id="rId12"/>
    <p:sldId id="492" r:id="rId13"/>
    <p:sldId id="487" r:id="rId14"/>
    <p:sldId id="438" r:id="rId15"/>
    <p:sldId id="453" r:id="rId16"/>
    <p:sldId id="507" r:id="rId17"/>
    <p:sldId id="439" r:id="rId18"/>
    <p:sldId id="440" r:id="rId19"/>
    <p:sldId id="475" r:id="rId20"/>
    <p:sldId id="441" r:id="rId21"/>
    <p:sldId id="476" r:id="rId22"/>
    <p:sldId id="442" r:id="rId23"/>
    <p:sldId id="477" r:id="rId24"/>
    <p:sldId id="443" r:id="rId25"/>
    <p:sldId id="478" r:id="rId26"/>
    <p:sldId id="444" r:id="rId27"/>
    <p:sldId id="479" r:id="rId28"/>
    <p:sldId id="445" r:id="rId29"/>
    <p:sldId id="446" r:id="rId30"/>
    <p:sldId id="447" r:id="rId31"/>
    <p:sldId id="495" r:id="rId32"/>
    <p:sldId id="496" r:id="rId33"/>
    <p:sldId id="497" r:id="rId34"/>
    <p:sldId id="498" r:id="rId35"/>
    <p:sldId id="499" r:id="rId36"/>
    <p:sldId id="500" r:id="rId37"/>
    <p:sldId id="501" r:id="rId38"/>
    <p:sldId id="502" r:id="rId39"/>
    <p:sldId id="509" r:id="rId40"/>
    <p:sldId id="448" r:id="rId41"/>
    <p:sldId id="510" r:id="rId42"/>
    <p:sldId id="511" r:id="rId43"/>
    <p:sldId id="512" r:id="rId44"/>
    <p:sldId id="513" r:id="rId45"/>
    <p:sldId id="514" r:id="rId46"/>
    <p:sldId id="515" r:id="rId47"/>
    <p:sldId id="516" r:id="rId48"/>
    <p:sldId id="517" r:id="rId49"/>
    <p:sldId id="518" r:id="rId50"/>
    <p:sldId id="520" r:id="rId51"/>
    <p:sldId id="521" r:id="rId52"/>
    <p:sldId id="522" r:id="rId53"/>
    <p:sldId id="523" r:id="rId54"/>
    <p:sldId id="524" r:id="rId55"/>
    <p:sldId id="526" r:id="rId56"/>
    <p:sldId id="527" r:id="rId57"/>
    <p:sldId id="525" r:id="rId58"/>
    <p:sldId id="528" r:id="rId59"/>
    <p:sldId id="529" r:id="rId60"/>
    <p:sldId id="530" r:id="rId61"/>
    <p:sldId id="531" r:id="rId62"/>
    <p:sldId id="533" r:id="rId63"/>
    <p:sldId id="535" r:id="rId64"/>
    <p:sldId id="536" r:id="rId65"/>
    <p:sldId id="537" r:id="rId66"/>
    <p:sldId id="538" r:id="rId67"/>
    <p:sldId id="539" r:id="rId68"/>
    <p:sldId id="540" r:id="rId69"/>
    <p:sldId id="541" r:id="rId70"/>
    <p:sldId id="452" r:id="rId71"/>
    <p:sldId id="542" r:id="rId72"/>
    <p:sldId id="543" r:id="rId73"/>
    <p:sldId id="544" r:id="rId74"/>
    <p:sldId id="545" r:id="rId75"/>
    <p:sldId id="546" r:id="rId76"/>
    <p:sldId id="547" r:id="rId77"/>
    <p:sldId id="548" r:id="rId78"/>
    <p:sldId id="549" r:id="rId79"/>
    <p:sldId id="550" r:id="rId80"/>
    <p:sldId id="551" r:id="rId81"/>
    <p:sldId id="552" r:id="rId82"/>
    <p:sldId id="553" r:id="rId83"/>
    <p:sldId id="556" r:id="rId84"/>
    <p:sldId id="554" r:id="rId85"/>
    <p:sldId id="555" r:id="rId86"/>
    <p:sldId id="557" r:id="rId87"/>
    <p:sldId id="585" r:id="rId88"/>
    <p:sldId id="586" r:id="rId89"/>
    <p:sldId id="587" r:id="rId90"/>
    <p:sldId id="558" r:id="rId91"/>
    <p:sldId id="564" r:id="rId92"/>
    <p:sldId id="565" r:id="rId93"/>
    <p:sldId id="566" r:id="rId94"/>
    <p:sldId id="567" r:id="rId95"/>
    <p:sldId id="568" r:id="rId96"/>
    <p:sldId id="573" r:id="rId97"/>
    <p:sldId id="574" r:id="rId98"/>
    <p:sldId id="575" r:id="rId99"/>
    <p:sldId id="576" r:id="rId100"/>
    <p:sldId id="577" r:id="rId101"/>
    <p:sldId id="578" r:id="rId102"/>
    <p:sldId id="579" r:id="rId103"/>
    <p:sldId id="580" r:id="rId104"/>
    <p:sldId id="581" r:id="rId105"/>
    <p:sldId id="582" r:id="rId106"/>
    <p:sldId id="589" r:id="rId107"/>
    <p:sldId id="590" r:id="rId108"/>
    <p:sldId id="591" r:id="rId109"/>
    <p:sldId id="592" r:id="rId110"/>
    <p:sldId id="593" r:id="rId111"/>
    <p:sldId id="594" r:id="rId112"/>
    <p:sldId id="503" r:id="rId113"/>
    <p:sldId id="504" r:id="rId114"/>
    <p:sldId id="505" r:id="rId115"/>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xmlns:mc="http://schemas.openxmlformats.org/markup-compatibility/2006" xmlns:a14="http://schemas.microsoft.com/office/drawing/2007/7/7/main" val="F1C283" mc:Ignorable=""/>
    <a:srgbClr xmlns:mc="http://schemas.openxmlformats.org/markup-compatibility/2006" xmlns:a14="http://schemas.microsoft.com/office/drawing/2007/7/7/main" val="FFCD2D" mc:Ignorable=""/>
    <a:srgbClr xmlns:mc="http://schemas.openxmlformats.org/markup-compatibility/2006" xmlns:a14="http://schemas.microsoft.com/office/drawing/2007/7/7/main" val="CE7E5A" mc:Ignorable=""/>
    <a:srgbClr xmlns:mc="http://schemas.openxmlformats.org/markup-compatibility/2006" xmlns:a14="http://schemas.microsoft.com/office/drawing/2007/7/7/main" val="CF6A3D" mc:Ignorable=""/>
    <a:srgbClr xmlns:mc="http://schemas.openxmlformats.org/markup-compatibility/2006" xmlns:a14="http://schemas.microsoft.com/office/drawing/2007/7/7/main" val="9C42E6" mc:Ignorable=""/>
    <a:srgbClr xmlns:mc="http://schemas.openxmlformats.org/markup-compatibility/2006" xmlns:a14="http://schemas.microsoft.com/office/drawing/2007/7/7/main" val="D1943B" mc:Ignorable=""/>
    <a:srgbClr xmlns:mc="http://schemas.openxmlformats.org/markup-compatibility/2006" xmlns:a14="http://schemas.microsoft.com/office/drawing/2007/7/7/main" val="F8F57B" mc:Ignorable=""/>
    <a:srgbClr xmlns:mc="http://schemas.openxmlformats.org/markup-compatibility/2006" xmlns:a14="http://schemas.microsoft.com/office/drawing/2007/7/7/main" val="D5B953" mc:Ignorable=""/>
    <a:srgbClr xmlns:mc="http://schemas.openxmlformats.org/markup-compatibility/2006" xmlns:a14="http://schemas.microsoft.com/office/drawing/2007/7/7/main" val="B87DF3" mc:Ignorable=""/>
    <a:srgbClr xmlns:mc="http://schemas.openxmlformats.org/markup-compatibility/2006" xmlns:a14="http://schemas.microsoft.com/office/drawing/2007/7/7/main" val="F4A234" mc:Ignorable=""/>
  </p:clrMru>
  <p:extLst>
    <p:ext uri="{E76CE94A-603C-4142-B9EB-6D1370010A27}">
      <p14:discardImageEditData xmlns:p14="http://schemas.microsoft.com/office/powerpoint/2007/7/12/main" val="0"/>
    </p:ext>
    <p:ext uri="{D31A062A-798A-4329-ABDD-BBA856620510}">
      <p14:defaultImageDpi xmlns:p14="http://schemas.microsoft.com/office/powerpoint/2007/7/12/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7973" autoAdjust="0"/>
    <p:restoredTop sz="94684" autoAdjust="0"/>
  </p:normalViewPr>
  <p:slideViewPr>
    <p:cSldViewPr snapToGrid="0">
      <p:cViewPr varScale="1">
        <p:scale>
          <a:sx n="107" d="100"/>
          <a:sy n="107" d="100"/>
        </p:scale>
        <p:origin x="-138" y="-72"/>
      </p:cViewPr>
      <p:guideLst>
        <p:guide orient="horz" pos="146"/>
        <p:guide orient="horz" pos="889"/>
        <p:guide orient="horz" pos="1490"/>
        <p:guide orient="horz"/>
        <p:guide orient="horz" pos="1200"/>
        <p:guide orient="horz" pos="2737"/>
        <p:guide pos="2880"/>
        <p:guide pos="250"/>
        <p:guide pos="455"/>
        <p:guide pos="5520"/>
        <p:guide pos="863"/>
        <p:guide pos="5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8" d="100"/>
          <a:sy n="88" d="100"/>
        </p:scale>
        <p:origin x="-3179" y="-8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handoutMaster" Target="handoutMasters/handout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1.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pPr/>
      <dgm:t>
        <a:bodyPr/>
        <a:lstStyle/>
        <a:p>
          <a:r>
            <a:rPr lang="en-US" dirty="0" smtClean="0"/>
            <a:t>SAT</a:t>
          </a:r>
          <a:endParaRPr lang="en-US" dirty="0"/>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dirty="0" smtClean="0"/>
            <a:t>Theory</a:t>
          </a:r>
        </a:p>
        <a:p>
          <a:r>
            <a:rPr lang="en-US" dirty="0" smtClean="0"/>
            <a:t>Solvers</a:t>
          </a:r>
          <a:endParaRPr lang="en-US" dirty="0"/>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dirty="0" smtClean="0"/>
            <a:t>SMT</a:t>
          </a:r>
          <a:endParaRPr lang="en-US" dirty="0"/>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t>
        <a:bodyPr/>
        <a:lstStyle/>
        <a:p>
          <a:endParaRPr lang="en-US"/>
        </a:p>
      </dgm:t>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t>
        <a:bodyPr/>
        <a:lstStyle/>
        <a:p>
          <a:endParaRPr lang="en-US"/>
        </a:p>
      </dgm:t>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t>
        <a:bodyPr/>
        <a:lstStyle/>
        <a:p>
          <a:endParaRPr lang="en-US"/>
        </a:p>
      </dgm:t>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t>
        <a:bodyPr/>
        <a:lstStyle/>
        <a:p>
          <a:endParaRPr lang="en-US"/>
        </a:p>
      </dgm:t>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t>
        <a:bodyPr/>
        <a:lstStyle/>
        <a:p>
          <a:endParaRPr lang="en-US"/>
        </a:p>
      </dgm:t>
    </dgm:pt>
  </dgm:ptLst>
  <dgm:cxnLst>
    <dgm:cxn modelId="{40B86FDB-37F9-4BF3-BB8C-A8E386AEDDF2}" srcId="{C08D946E-1C49-4552-BB82-75F81120E61F}" destId="{F15F4BAA-E03C-4FBB-8DC5-D8199E2B5B25}" srcOrd="1" destOrd="0" parTransId="{C7085F6C-0AEA-4855-8854-C46927E8BEB7}" sibTransId="{3F78C612-AE92-4725-8E75-52CBDD374727}"/>
    <dgm:cxn modelId="{D3282BFA-21C9-4EE3-95BC-8B67A056CF11}"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3F560BB-DA03-42A3-8604-9EAD63CEAB38}" type="presOf" srcId="{C08D946E-1C49-4552-BB82-75F81120E61F}" destId="{C86CAA3B-F2D5-4490-AA38-6E9CB829F4B9}"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21CE7219-0488-42A8-92E4-7FCCA4172BE7}" type="presOf" srcId="{B9633CDC-1820-4C3E-9CDA-0F72AA78B4DE}" destId="{09C4BBFD-C2FB-40E1-B00C-9D790D4F33B0}" srcOrd="0" destOrd="0" presId="urn:microsoft.com/office/officeart/2005/8/layout/equation1"/>
    <dgm:cxn modelId="{41555ACD-0B50-482C-BBCB-50446E5CFDCB}" type="presOf" srcId="{DA3693D4-BCA6-4C29-AF4C-85A989E68FAA}" destId="{4D781F7A-8DA0-4054-B089-AE82ED11AA58}" srcOrd="0" destOrd="0" presId="urn:microsoft.com/office/officeart/2005/8/layout/equation1"/>
    <dgm:cxn modelId="{7C6C1F9C-B1AA-4FDB-9B44-D2C66A6E61EE}" type="presOf" srcId="{3A35AE93-9501-44D1-A4A6-35BD5B8F1FCA}" destId="{D289497B-AAA3-4A46-B5EB-832082DE316D}" srcOrd="0" destOrd="0" presId="urn:microsoft.com/office/officeart/2005/8/layout/equation1"/>
    <dgm:cxn modelId="{F93D3C4E-B138-4533-8A3E-942B2DD1DB0B}" type="presOf" srcId="{F15F4BAA-E03C-4FBB-8DC5-D8199E2B5B25}" destId="{B00C9963-3894-4A20-9671-30E6C998310C}" srcOrd="0" destOrd="0" presId="urn:microsoft.com/office/officeart/2005/8/layout/equation1"/>
    <dgm:cxn modelId="{D81987C3-8068-48A2-B104-092CB94B7D88}" type="presParOf" srcId="{C86CAA3B-F2D5-4490-AA38-6E9CB829F4B9}" destId="{4D781F7A-8DA0-4054-B089-AE82ED11AA58}" srcOrd="0" destOrd="0" presId="urn:microsoft.com/office/officeart/2005/8/layout/equation1"/>
    <dgm:cxn modelId="{F2B6875D-F31D-40BA-8CF0-D236D5ECF714}" type="presParOf" srcId="{C86CAA3B-F2D5-4490-AA38-6E9CB829F4B9}" destId="{AFDF1215-3A76-4C55-AA10-D0A3D79B3211}" srcOrd="1" destOrd="0" presId="urn:microsoft.com/office/officeart/2005/8/layout/equation1"/>
    <dgm:cxn modelId="{7B89DDBB-1BDD-4CE0-9BE9-CF42016E09D1}" type="presParOf" srcId="{C86CAA3B-F2D5-4490-AA38-6E9CB829F4B9}" destId="{09C4BBFD-C2FB-40E1-B00C-9D790D4F33B0}" srcOrd="2" destOrd="0" presId="urn:microsoft.com/office/officeart/2005/8/layout/equation1"/>
    <dgm:cxn modelId="{4E713316-8AD8-4861-9A28-850492DB7D90}" type="presParOf" srcId="{C86CAA3B-F2D5-4490-AA38-6E9CB829F4B9}" destId="{06C5B2FA-7C04-4BDA-BF4A-58C5514187D3}" srcOrd="3" destOrd="0" presId="urn:microsoft.com/office/officeart/2005/8/layout/equation1"/>
    <dgm:cxn modelId="{5F97C339-F2CB-4702-A130-A7D3F1F77AED}" type="presParOf" srcId="{C86CAA3B-F2D5-4490-AA38-6E9CB829F4B9}" destId="{B00C9963-3894-4A20-9671-30E6C998310C}" srcOrd="4" destOrd="0" presId="urn:microsoft.com/office/officeart/2005/8/layout/equation1"/>
    <dgm:cxn modelId="{0E778A72-210C-47AD-9EF0-F00D4E73A38A}" type="presParOf" srcId="{C86CAA3B-F2D5-4490-AA38-6E9CB829F4B9}" destId="{00EC796A-7198-4762-8B58-85EEE3C46FE2}" srcOrd="5" destOrd="0" presId="urn:microsoft.com/office/officeart/2005/8/layout/equation1"/>
    <dgm:cxn modelId="{7E9E0756-B940-4148-801A-11D1CB750B45}" type="presParOf" srcId="{C86CAA3B-F2D5-4490-AA38-6E9CB829F4B9}" destId="{00071994-6C1D-412F-AFD2-B5C1F45A44A4}" srcOrd="6" destOrd="0" presId="urn:microsoft.com/office/officeart/2005/8/layout/equation1"/>
    <dgm:cxn modelId="{3B25FEBD-CC7D-4F90-BB1C-2F29FB518E6E}" type="presParOf" srcId="{C86CAA3B-F2D5-4490-AA38-6E9CB829F4B9}" destId="{86DB068B-DF58-4654-A59C-CB83BA021B6C}" srcOrd="7" destOrd="0" presId="urn:microsoft.com/office/officeart/2005/8/layout/equation1"/>
    <dgm:cxn modelId="{C1FD9010-5458-412B-B799-52F558BB1892}"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SAT</a:t>
          </a:r>
          <a:endParaRPr lang="en-US" sz="3000" kern="1200" dirty="0"/>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2">
                <a:hueOff val="0"/>
                <a:satOff val="0"/>
                <a:lumOff val="0"/>
                <a:alphaOff val="0"/>
                <a:shade val="15000"/>
                <a:satMod val="180000"/>
              </a:schemeClr>
            </a:gs>
            <a:gs pos="50000">
              <a:schemeClr val="accent2">
                <a:hueOff val="0"/>
                <a:satOff val="0"/>
                <a:lumOff val="0"/>
                <a:alphaOff val="0"/>
                <a:shade val="45000"/>
                <a:satMod val="170000"/>
              </a:schemeClr>
            </a:gs>
            <a:gs pos="70000">
              <a:schemeClr val="accent2">
                <a:hueOff val="0"/>
                <a:satOff val="0"/>
                <a:lumOff val="0"/>
                <a:alphaOff val="0"/>
                <a:tint val="99000"/>
                <a:shade val="65000"/>
                <a:satMod val="155000"/>
              </a:schemeClr>
            </a:gs>
            <a:gs pos="100000">
              <a:schemeClr val="accent2">
                <a:hueOff val="0"/>
                <a:satOff val="0"/>
                <a:lumOff val="0"/>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2">
                <a:hueOff val="-5692114"/>
                <a:satOff val="16078"/>
                <a:lumOff val="4118"/>
                <a:alphaOff val="0"/>
                <a:shade val="15000"/>
                <a:satMod val="180000"/>
              </a:schemeClr>
            </a:gs>
            <a:gs pos="50000">
              <a:schemeClr val="accent2">
                <a:hueOff val="-5692114"/>
                <a:satOff val="16078"/>
                <a:lumOff val="4118"/>
                <a:alphaOff val="0"/>
                <a:shade val="45000"/>
                <a:satMod val="170000"/>
              </a:schemeClr>
            </a:gs>
            <a:gs pos="70000">
              <a:schemeClr val="accent2">
                <a:hueOff val="-5692114"/>
                <a:satOff val="16078"/>
                <a:lumOff val="4118"/>
                <a:alphaOff val="0"/>
                <a:tint val="99000"/>
                <a:shade val="65000"/>
                <a:satMod val="155000"/>
              </a:schemeClr>
            </a:gs>
            <a:gs pos="100000">
              <a:schemeClr val="accent2">
                <a:hueOff val="-5692114"/>
                <a:satOff val="16078"/>
                <a:lumOff val="4118"/>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Theory</a:t>
          </a:r>
        </a:p>
        <a:p>
          <a:pPr lvl="0" algn="ctr" defTabSz="1333500">
            <a:lnSpc>
              <a:spcPct val="90000"/>
            </a:lnSpc>
            <a:spcBef>
              <a:spcPct val="0"/>
            </a:spcBef>
            <a:spcAft>
              <a:spcPct val="35000"/>
            </a:spcAft>
          </a:pPr>
          <a:r>
            <a:rPr lang="en-US" sz="3000" kern="1200" dirty="0" smtClean="0"/>
            <a:t>Solvers</a:t>
          </a:r>
          <a:endParaRPr lang="en-US" sz="3000" kern="1200" dirty="0"/>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endParaRPr lang="en-US" sz="41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2">
                <a:hueOff val="-11384228"/>
                <a:satOff val="32156"/>
                <a:lumOff val="8236"/>
                <a:alphaOff val="0"/>
                <a:shade val="15000"/>
                <a:satMod val="180000"/>
              </a:schemeClr>
            </a:gs>
            <a:gs pos="50000">
              <a:schemeClr val="accent2">
                <a:hueOff val="-11384228"/>
                <a:satOff val="32156"/>
                <a:lumOff val="8236"/>
                <a:alphaOff val="0"/>
                <a:shade val="45000"/>
                <a:satMod val="170000"/>
              </a:schemeClr>
            </a:gs>
            <a:gs pos="70000">
              <a:schemeClr val="accent2">
                <a:hueOff val="-11384228"/>
                <a:satOff val="32156"/>
                <a:lumOff val="8236"/>
                <a:alphaOff val="0"/>
                <a:tint val="99000"/>
                <a:shade val="65000"/>
                <a:satMod val="155000"/>
              </a:schemeClr>
            </a:gs>
            <a:gs pos="100000">
              <a:schemeClr val="accent2">
                <a:hueOff val="-11384228"/>
                <a:satOff val="32156"/>
                <a:lumOff val="8236"/>
                <a:alphaOff val="0"/>
                <a:tint val="95500"/>
                <a:shade val="100000"/>
                <a:satMod val="155000"/>
              </a:schemeClr>
            </a:gs>
          </a:gsLst>
          <a:lin ang="16200000" scaled="0"/>
        </a:gradFill>
        <a:ln>
          <a:noFill/>
        </a:ln>
        <a:effectLst>
          <a:outerShdw blurRad="50800" dist="38100" dir="5400000" rotWithShape="0">
            <a:srgbClr xmlns:mc="http://schemas.openxmlformats.org/markup-compatibility/2006" xmlns:a14="http://schemas.microsoft.com/office/drawing/2007/7/7/main" val="000000" mc:Ignorable="">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lvl="0" algn="ctr" defTabSz="1333500">
            <a:lnSpc>
              <a:spcPct val="90000"/>
            </a:lnSpc>
            <a:spcBef>
              <a:spcPct val="0"/>
            </a:spcBef>
            <a:spcAft>
              <a:spcPct val="35000"/>
            </a:spcAft>
          </a:pPr>
          <a:r>
            <a:rPr lang="en-US" sz="3000" kern="1200" dirty="0" smtClean="0"/>
            <a:t>SMT</a:t>
          </a:r>
          <a:endParaRPr lang="en-US" sz="3000" kern="1200" dirty="0"/>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pPr/>
              <a:t>3/1/2010</a:t>
            </a:fld>
            <a:endParaRPr lang="en-US"/>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pPr/>
              <a:t>‹#›</a:t>
            </a:fld>
            <a:endParaRPr lang="en-US"/>
          </a:p>
        </p:txBody>
      </p:sp>
    </p:spTree>
    <p:extLst>
      <p:ext uri="{BB962C8B-B14F-4D97-AF65-F5344CB8AC3E}">
        <p14:creationId xmlns:p14="http://schemas.microsoft.com/office/powerpoint/2007/7/12/main" val="1881422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3FBCD4-166E-446F-AF18-7D4A0CF9AEF6}" type="datetimeFigureOut">
              <a:rPr lang="en-US" smtClean="0"/>
              <a:pPr/>
              <a:t>3/1/2010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vl1pPr>
          </a:lstStyle>
          <a:p>
            <a:fld id="{8B263312-38AA-4E1E-B2B5-0F8F122B24FE}" type="slidenum">
              <a:rPr lang="en-US" smtClean="0"/>
              <a:pPr/>
              <a:t>‹#›</a:t>
            </a:fld>
            <a:endParaRPr lang="en-US" dirty="0"/>
          </a:p>
        </p:txBody>
      </p:sp>
    </p:spTree>
    <p:extLst>
      <p:ext uri="{BB962C8B-B14F-4D97-AF65-F5344CB8AC3E}">
        <p14:creationId xmlns:p14="http://schemas.microsoft.com/office/powerpoint/2007/7/12/main" val="34665043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1:22 PM</a:t>
            </a:fld>
            <a:endParaRPr lang="en-US"/>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z="500" dirty="0"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xmlns:mc="http://schemas.openxmlformats.org/markup-compatibility/2006" xmlns:a14="http://schemas.microsoft.com/office/drawing/2007/7/7/main" val="000000" mc:Ignorable=""/>
                </a:solidFill>
              </a:rPr>
            </a:br>
            <a:r>
              <a:rPr lang="en-US" sz="500" dirty="0"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sz="500" dirty="0"/>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100</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101</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102</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103</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104</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105</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106</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107</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108</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109</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110</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111</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112</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1:22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1:22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1:22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76</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77</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78</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79</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80</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81</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82</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83</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84</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85</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86</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87</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88</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89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90</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91</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92</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93</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94</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95</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96</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97</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98</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3/1/2010 1:23 PM</a:t>
            </a:fld>
            <a:endParaRPr lang="en-US"/>
          </a:p>
        </p:txBody>
      </p:sp>
      <p:sp>
        <p:nvSpPr>
          <p:cNvPr id="6" name="Footer Placeholder 5"/>
          <p:cNvSpPr>
            <a:spLocks noGrp="1"/>
          </p:cNvSpPr>
          <p:nvPr>
            <p:ph type="ftr" sz="quarter" idx="12"/>
          </p:nvPr>
        </p:nvSpPr>
        <p:spPr/>
        <p:txBody>
          <a:bodyPr/>
          <a:lstStyle/>
          <a:p>
            <a:r>
              <a:rPr lang="en-US" smtClean="0">
                <a:solidFill>
                  <a:srgbClr xmlns:mc="http://schemas.openxmlformats.org/markup-compatibility/2006" xmlns:a14="http://schemas.microsoft.com/office/drawing/2007/7/7/main" val="000000" mc:Ignorable=""/>
                </a:solidFill>
              </a:rPr>
              <a:t>© 2007 Microsoft Corporation. All rights reserved. Microsoft, Windows, Windows Vista and other product names are or may be registered trademarks and/or trademarks in the U.S. and/or other countries.</a:t>
            </a:r>
          </a:p>
          <a:p>
            <a:r>
              <a:rPr lang="en-US" smtClean="0">
                <a:solidFill>
                  <a:srgbClr xmlns:mc="http://schemas.openxmlformats.org/markup-compatibility/2006" xmlns:a14="http://schemas.microsoft.com/office/drawing/2007/7/7/main" val="000000" mc:Ignorabl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xmlns:mc="http://schemas.openxmlformats.org/markup-compatibility/2006" xmlns:a14="http://schemas.microsoft.com/office/drawing/2007/7/7/main" val="000000" mc:Ignorable=""/>
                </a:solidFill>
              </a:rPr>
            </a:br>
            <a:r>
              <a:rPr lang="en-US" smtClean="0">
                <a:solidFill>
                  <a:srgbClr xmlns:mc="http://schemas.openxmlformats.org/markup-compatibility/2006" xmlns:a14="http://schemas.microsoft.com/office/drawing/2007/7/7/main" val="000000" mc:Ignorable=""/>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99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22313" y="1905000"/>
            <a:ext cx="7690115"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2" y="4344458"/>
            <a:ext cx="7690116" cy="473207"/>
          </a:xfrm>
          <a:noFill/>
          <a:ln w="9525">
            <a:noFill/>
            <a:miter lim="800000"/>
            <a:headEnd/>
            <a:tailEnd/>
          </a:ln>
        </p:spPr>
        <p:txBody>
          <a:bodyPr vert="horz" wrap="square" lIns="0" tIns="0" rIns="0" bIns="0" numCol="1" anchor="b" anchorCtr="0" compatLnSpc="1">
            <a:prstTxWarp prst="textNoShape">
              <a:avLst/>
            </a:prstTxWarp>
            <a:spAutoFit/>
          </a:bodyPr>
          <a:lstStyle>
            <a:lvl1pPr marL="0" indent="0" algn="l" defTabSz="912777" rtl="0" eaLnBrk="0" fontAlgn="base" hangingPunct="0">
              <a:lnSpc>
                <a:spcPct val="90000"/>
              </a:lnSpc>
              <a:spcBef>
                <a:spcPct val="0"/>
              </a:spcBef>
              <a:spcAft>
                <a:spcPct val="0"/>
              </a:spcAft>
              <a:buClr>
                <a:schemeClr val="tx2"/>
              </a:buClr>
              <a:buSzPct val="95000"/>
              <a:buFont typeface="Wingdings" pitchFamily="2" charset="2"/>
              <a:buNone/>
              <a:defRPr lang="en-US" sz="34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920226" y="2365376"/>
            <a:ext cx="7303549" cy="1000274"/>
          </a:xfrm>
          <a:prstGeom prst="rect">
            <a:avLst/>
          </a:prstGeom>
          <a:noFill/>
        </p:spPr>
        <p:txBody>
          <a:bodyPr wrap="none" lIns="76197" tIns="38098" rIns="76197" bIns="38098" rtlCol="0">
            <a:spAutoFit/>
          </a:bodyPr>
          <a:lstStyle/>
          <a:p>
            <a:r>
              <a:rPr lang="en-US" sz="6000" baseline="0" dirty="0" smtClean="0">
                <a:solidFill>
                  <a:schemeClr val="bg1"/>
                </a:solidFill>
              </a:rPr>
              <a:t>WALK-IN GOES HERE</a:t>
            </a:r>
            <a:endParaRPr lang="en-US" sz="6000" dirty="0">
              <a:solidFill>
                <a:schemeClr val="bg1"/>
              </a:solidFill>
            </a:endParaRPr>
          </a:p>
        </p:txBody>
      </p:sp>
    </p:spTree>
  </p:cSld>
  <p:clrMapOvr>
    <a:masterClrMapping/>
  </p:clrMapOvr>
  <p:transition xmlns:p14="http://schemas.microsoft.com/office/powerpoint/2007/7/12/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xmlns:p14="http://schemas.microsoft.com/office/powerpoint/2007/7/12/mai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rgbClr xmlns:mc="http://schemas.openxmlformats.org/markup-compatibility/2006" xmlns:a14="http://schemas.microsoft.com/office/drawing/2007/7/7/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11552"/>
            <a:ext cx="8382000" cy="2210862"/>
          </a:xfrm>
        </p:spPr>
        <p:txBody>
          <a:bodyPr/>
          <a:lstStyle>
            <a:lvl1pPr>
              <a:buClr>
                <a:schemeClr val="tx1"/>
              </a:buClr>
              <a:buSzPct val="70000"/>
              <a:buFont typeface="Wingdings" pitchFamily="2" charset="2"/>
              <a:buChar char="l"/>
              <a:defRPr>
                <a:solidFill>
                  <a:schemeClr val="tx1"/>
                </a:solidFill>
              </a:defRPr>
            </a:lvl1pPr>
            <a:lvl2pPr>
              <a:buClr>
                <a:schemeClr val="tx1"/>
              </a:buClr>
              <a:buSzPct val="70000"/>
              <a:buFont typeface="Wingdings" pitchFamily="2" charset="2"/>
              <a:buChar char="l"/>
              <a:defRPr>
                <a:solidFill>
                  <a:schemeClr val="tx1"/>
                </a:solidFill>
              </a:defRPr>
            </a:lvl2pPr>
            <a:lvl3pPr>
              <a:buClr>
                <a:schemeClr val="tx1"/>
              </a:buClr>
              <a:buSzPct val="70000"/>
              <a:buFont typeface="Wingdings" pitchFamily="2" charset="2"/>
              <a:buChar char="l"/>
              <a:defRPr>
                <a:solidFill>
                  <a:schemeClr val="tx1"/>
                </a:solidFill>
              </a:defRPr>
            </a:lvl3pPr>
            <a:lvl4pPr>
              <a:buClr>
                <a:schemeClr val="tx1"/>
              </a:buClr>
              <a:buSzPct val="70000"/>
              <a:buFont typeface="Wingdings" pitchFamily="2" charset="2"/>
              <a:buChar char="l"/>
              <a:defRPr>
                <a:solidFill>
                  <a:schemeClr val="tx1"/>
                </a:solidFill>
              </a:defRPr>
            </a:lvl4pPr>
            <a:lvl5pPr>
              <a:buClr>
                <a:schemeClr val="tx1"/>
              </a:buClr>
              <a:buSzPct val="70000"/>
              <a:buFont typeface="Wingdings" pitchFamily="2" charset="2"/>
              <a:buChar char="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xmlns:mc="http://schemas.openxmlformats.org/markup-compatibility/2006" xmlns:a14="http://schemas.microsoft.com/office/drawing/2007/7/7/main" val="FFFF99" mc:Ignorable=""/>
          </a:solidFill>
        </p:spPr>
        <p:txBody>
          <a:bodyPr wrap="square" lIns="152394" tIns="76197" rIns="152394" bIns="76197" anchor="b" anchorCtr="0">
            <a:noAutofit/>
          </a:bodyPr>
          <a:lstStyle>
            <a:lvl1pPr algn="r">
              <a:buFont typeface="Arial" pitchFamily="34" charset="0"/>
              <a:buNone/>
              <a:defRPr>
                <a:solidFill>
                  <a:srgbClr xmlns:mc="http://schemas.openxmlformats.org/markup-compatibility/2006" xmlns:a14="http://schemas.microsoft.com/office/drawing/2007/7/7/main" val="000000" mc:Ignorable=""/>
                </a:solidFill>
                <a:effectLst/>
                <a:latin typeface="Segoe Semibold" pitchFamily="34" charset="0"/>
              </a:defRPr>
            </a:lvl1pPr>
          </a:lstStyle>
          <a:p>
            <a:pPr lvl="0"/>
            <a:r>
              <a:rPr lang="en-US" smtClean="0"/>
              <a:t>Click to edit Master text styles</a:t>
            </a:r>
          </a:p>
        </p:txBody>
      </p:sp>
    </p:spTree>
  </p:cSld>
  <p:clrMapOvr>
    <a:masterClrMapping/>
  </p:clrMapOvr>
  <p:transition xmlns:p14="http://schemas.microsoft.com/office/powerpoint/2007/7/12/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solidFill>
          <a:schemeClr val="tx1"/>
        </a:solidFill>
        <a:effectLst/>
      </p:bgPr>
    </p:bg>
    <p:spTree>
      <p:nvGrpSpPr>
        <p:cNvPr id="1" name=""/>
        <p:cNvGrpSpPr/>
        <p:nvPr/>
      </p:nvGrpSpPr>
      <p:grpSpPr>
        <a:xfrm>
          <a:off x="0" y="0"/>
          <a:ext cx="0" cy="0"/>
          <a:chOff x="0" y="0"/>
          <a:chExt cx="0" cy="0"/>
        </a:xfrm>
      </p:grpSpPr>
      <p:pic>
        <p:nvPicPr>
          <p:cNvPr id="5" name="Picture 4" descr="top_banner.png"/>
          <p:cNvPicPr>
            <a:picLocks noChangeAspect="1"/>
          </p:cNvPicPr>
          <p:nvPr userDrawn="1"/>
        </p:nvPicPr>
        <p:blipFill>
          <a:blip r:embed="rId2" cstate="print"/>
          <a:stretch>
            <a:fillRect/>
          </a:stretch>
        </p:blipFill>
        <p:spPr>
          <a:xfrm>
            <a:off x="0" y="0"/>
            <a:ext cx="9142858" cy="1031746"/>
          </a:xfrm>
          <a:prstGeom prst="rect">
            <a:avLst/>
          </a:prstGeom>
        </p:spPr>
      </p:pic>
      <p:sp>
        <p:nvSpPr>
          <p:cNvPr id="2" name="Title 1"/>
          <p:cNvSpPr>
            <a:spLocks noGrp="1"/>
          </p:cNvSpPr>
          <p:nvPr>
            <p:ph type="ctrTitle"/>
          </p:nvPr>
        </p:nvSpPr>
        <p:spPr>
          <a:xfrm>
            <a:off x="722313" y="2365375"/>
            <a:ext cx="7690115" cy="750205"/>
          </a:xfrm>
          <a:noFill/>
          <a:ln w="9525">
            <a:noFill/>
            <a:miter lim="800000"/>
            <a:headEnd/>
            <a:tailEnd/>
          </a:ln>
        </p:spPr>
        <p:txBody>
          <a:bodyPr vert="horz" wrap="square" lIns="0" tIns="0" rIns="0" bIns="0" numCol="1" rtlCol="0"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rgbClr xmlns:mc="http://schemas.openxmlformats.org/markup-compatibility/2006" xmlns:a14="http://schemas.microsoft.com/office/drawing/2007/7/7/main" val="0085C0" mc:Ignorable=""/>
                    </a:gs>
                    <a:gs pos="68000">
                      <a:srgbClr xmlns:mc="http://schemas.openxmlformats.org/markup-compatibility/2006" xmlns:a14="http://schemas.microsoft.com/office/drawing/2007/7/7/main" val="0070C0" mc:Ignorable=""/>
                    </a:gs>
                  </a:gsLst>
                  <a:lin ang="5400000" scaled="1"/>
                  <a:tileRect/>
                </a:gradFill>
                <a:effectLst>
                  <a:outerShdw blurRad="50800" dist="38100" dir="2700000" algn="tl" rotWithShape="0">
                    <a:prstClr val="black">
                      <a:alpha val="17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722313" y="4344458"/>
            <a:ext cx="7043208" cy="473207"/>
          </a:xfrm>
          <a:noFill/>
          <a:ln w="9525">
            <a:noFill/>
            <a:miter lim="800000"/>
            <a:headEnd/>
            <a:tailEnd/>
          </a:ln>
        </p:spPr>
        <p:txBody>
          <a:bodyPr vert="horz" wrap="square" lIns="0" tIns="0" rIns="0" bIns="0" numCol="1" rtlCol="0" anchor="b" anchorCtr="0" compatLnSpc="1">
            <a:prstTxWarp prst="textNoShape">
              <a:avLst/>
            </a:prstTxWarp>
            <a:spAutoFit/>
          </a:bodyPr>
          <a:lstStyle>
            <a:lvl1pPr marL="0" indent="0" algn="l" defTabSz="912777" rtl="0" eaLnBrk="0" fontAlgn="base" latinLnBrk="0" hangingPunct="0">
              <a:lnSpc>
                <a:spcPct val="90000"/>
              </a:lnSpc>
              <a:spcBef>
                <a:spcPct val="0"/>
              </a:spcBef>
              <a:spcAft>
                <a:spcPct val="0"/>
              </a:spcAft>
              <a:buClr>
                <a:schemeClr val="tx2"/>
              </a:buClr>
              <a:buSzPct val="95000"/>
              <a:buFont typeface="Wingdings" pitchFamily="2" charset="2"/>
              <a:buNone/>
              <a:defRPr lang="en-US" sz="3400" kern="1200" dirty="0">
                <a:solidFill>
                  <a:schemeClr val="accent2"/>
                </a:soli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369219" y="950651"/>
            <a:ext cx="7043208" cy="1384994"/>
          </a:xfrm>
          <a:effectLst/>
        </p:spPr>
        <p:txBody>
          <a:bodyPr anchor="b">
            <a:scene3d>
              <a:camera prst="orthographicFront"/>
              <a:lightRig rig="flat" dir="t"/>
            </a:scene3d>
            <a:sp3d>
              <a:bevelT h="19050"/>
              <a:contourClr>
                <a:srgbClr xmlns:mc="http://schemas.openxmlformats.org/markup-compatibility/2006" xmlns:a14="http://schemas.microsoft.com/office/drawing/2007/7/7/main" val="F4A234" mc:Ignorable=""/>
              </a:contourClr>
            </a:sp3d>
          </a:bodyPr>
          <a:lstStyle>
            <a:lvl1pPr marL="0" indent="0" algn="r">
              <a:buFont typeface="Arial" pitchFamily="34" charset="0"/>
              <a:buNone/>
              <a:defRPr kumimoji="0" lang="en-US" sz="10000" b="1" i="1" u="none" strike="noStrike" kern="1200" cap="none" spc="-642" normalizeH="0" baseline="0" noProof="0" dirty="0" smtClean="0">
                <a:ln w="11430"/>
                <a:solidFill>
                  <a:schemeClr val="accent5"/>
                </a:solidFill>
                <a:effectLst>
                  <a:outerShdw blurRad="50800" dist="38100" dir="2700000" algn="tl" rotWithShape="0">
                    <a:prstClr val="black">
                      <a:alpha val="57000"/>
                    </a:prstClr>
                  </a:outerShdw>
                </a:effectLst>
                <a:uLnTx/>
                <a:uFillTx/>
                <a:latin typeface="Segoe" pitchFamily="34" charset="0"/>
                <a:ea typeface="+mn-ea"/>
                <a:cs typeface="+mn-cs"/>
              </a:defRPr>
            </a:lvl1pPr>
          </a:lstStyle>
          <a:p>
            <a:pPr lvl="0"/>
            <a:r>
              <a:rPr lang="en-US" dirty="0" smtClean="0"/>
              <a:t>click to…</a:t>
            </a:r>
          </a:p>
        </p:txBody>
      </p:sp>
    </p:spTree>
  </p:cSld>
  <p:clrMapOvr>
    <a:masterClrMapping/>
  </p:clrMapOvr>
  <p:transition xmlns:p14="http://schemas.microsoft.com/office/powerpoint/2007/7/12/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r>
              <a:rPr lang="en-US" dirty="0" smtClean="0"/>
              <a:t>Click to edit Master title style</a:t>
            </a:r>
            <a:endParaRPr lang="en-US" dirty="0"/>
          </a:p>
        </p:txBody>
      </p:sp>
      <p:pic>
        <p:nvPicPr>
          <p:cNvPr id="1026" name="Picture 2" descr="C:\Program Files\Microsoft Resource DVD Artwork\DVD_ART\Artwork_Imagery\Shapes and Graphics\Bullets\Blue GEL .png"/>
          <p:cNvPicPr>
            <a:picLocks noChangeAspect="1" noChangeArrowheads="1"/>
          </p:cNvPicPr>
          <p:nvPr userDrawn="1"/>
        </p:nvPicPr>
        <p:blipFill>
          <a:blip r:embed="rId2" cstate="print"/>
          <a:srcRect/>
          <a:stretch>
            <a:fillRect/>
          </a:stretch>
        </p:blipFill>
        <p:spPr bwMode="auto">
          <a:xfrm>
            <a:off x="8826500" y="-317500"/>
            <a:ext cx="317500" cy="317500"/>
          </a:xfrm>
          <a:prstGeom prst="rect">
            <a:avLst/>
          </a:prstGeom>
          <a:noFill/>
        </p:spPr>
      </p:pic>
      <p:sp>
        <p:nvSpPr>
          <p:cNvPr id="5" name="Content Placeholder 2"/>
          <p:cNvSpPr>
            <a:spLocks noGrp="1"/>
          </p:cNvSpPr>
          <p:nvPr>
            <p:ph idx="1"/>
          </p:nvPr>
        </p:nvSpPr>
        <p:spPr>
          <a:xfrm>
            <a:off x="381000" y="1412875"/>
            <a:ext cx="8382000" cy="2012859"/>
          </a:xfrm>
        </p:spPr>
        <p:txBody>
          <a:bodyPr/>
          <a:lstStyle>
            <a:lvl1pPr>
              <a:lnSpc>
                <a:spcPct val="90000"/>
              </a:lnSpc>
              <a:defRPr sz="2800">
                <a:latin typeface="Calibri" pitchFamily="34" charset="0"/>
              </a:defRPr>
            </a:lvl1pPr>
            <a:lvl2pPr>
              <a:lnSpc>
                <a:spcPct val="90000"/>
              </a:lnSpc>
              <a:defRPr sz="2400">
                <a:latin typeface="Calibri" pitchFamily="34" charset="0"/>
              </a:defRPr>
            </a:lvl2pPr>
            <a:lvl3pPr>
              <a:lnSpc>
                <a:spcPct val="90000"/>
              </a:lnSpc>
              <a:defRPr sz="2400">
                <a:latin typeface="Calibri" pitchFamily="34" charset="0"/>
              </a:defRPr>
            </a:lvl3pPr>
            <a:lvl4pPr>
              <a:lnSpc>
                <a:spcPct val="90000"/>
              </a:lnSpc>
              <a:defRPr sz="2400">
                <a:latin typeface="Calibri" pitchFamily="34" charset="0"/>
              </a:defRPr>
            </a:lvl4pPr>
            <a:lvl5pPr>
              <a:lnSpc>
                <a:spcPct val="90000"/>
              </a:lnSpc>
              <a:defRPr sz="2400">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3"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w/o Logo">
    <p:spTree>
      <p:nvGrpSpPr>
        <p:cNvPr id="1" name=""/>
        <p:cNvGrpSpPr/>
        <p:nvPr/>
      </p:nvGrpSpPr>
      <p:grpSpPr>
        <a:xfrm>
          <a:off x="0" y="0"/>
          <a:ext cx="0" cy="0"/>
          <a:chOff x="0" y="0"/>
          <a:chExt cx="0" cy="0"/>
        </a:xfrm>
      </p:grpSpPr>
      <p:sp>
        <p:nvSpPr>
          <p:cNvPr id="2" name="Title 1"/>
          <p:cNvSpPr>
            <a:spLocks noGrp="1"/>
          </p:cNvSpPr>
          <p:nvPr>
            <p:ph type="title"/>
          </p:nvPr>
        </p:nvSpPr>
        <p:spPr>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hangingPunct="0">
              <a:lnSpc>
                <a:spcPct val="90000"/>
              </a:lnSpc>
              <a:spcBef>
                <a:spcPct val="0"/>
              </a:spcBef>
              <a:spcAft>
                <a:spcPct val="0"/>
              </a:spcAft>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Footer Placeholder 3"/>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6" name="Footer Placeholder 5"/>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3" descr="S:\ResourceDVD\Clip_Installer\DVD_ART\BoxShots_Logos\Microsoft Research\Microsoft Research b.png"/>
          <p:cNvPicPr>
            <a:picLocks noChangeAspect="1" noChangeArrowheads="1"/>
          </p:cNvPicPr>
          <p:nvPr userDrawn="1"/>
        </p:nvPicPr>
        <p:blipFill>
          <a:blip r:embed="rId2" cstate="print"/>
          <a:srcRect/>
          <a:stretch>
            <a:fillRect/>
          </a:stretch>
        </p:blipFill>
        <p:spPr bwMode="auto">
          <a:xfrm>
            <a:off x="7452651" y="6247682"/>
            <a:ext cx="1399075" cy="389198"/>
          </a:xfrm>
          <a:prstGeom prst="rect">
            <a:avLst/>
          </a:prstGeom>
          <a:noFill/>
        </p:spPr>
      </p:pic>
      <p:sp>
        <p:nvSpPr>
          <p:cNvPr id="8" name="Footer Placeholder 7"/>
          <p:cNvSpPr>
            <a:spLocks noGrp="1"/>
          </p:cNvSpPr>
          <p:nvPr>
            <p:ph type="ftr" sz="quarter" idx="10"/>
          </p:nvPr>
        </p:nvSpPr>
        <p:spPr/>
        <p:txBody>
          <a:bodyPr/>
          <a:lstStyle/>
          <a:p>
            <a:r>
              <a:rPr lang="en-US" smtClean="0"/>
              <a:t>Z3: An Efficient SMT Solver</a:t>
            </a:r>
            <a:endParaRPr lang="en-US" dirty="0"/>
          </a:p>
        </p:txBody>
      </p:sp>
    </p:spTree>
  </p:cSld>
  <p:clrMapOvr>
    <a:masterClrMapping/>
  </p:clrMapOvr>
  <p:transition xmlns:p14="http://schemas.microsoft.com/office/powerpoint/2007/7/12/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50205"/>
          </a:xfr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r>
              <a:rPr lang="en-US" smtClean="0"/>
              <a:t>Click to edit Master title style</a:t>
            </a:r>
            <a:endParaRPr lang="en-US" dirty="0"/>
          </a:p>
        </p:txBody>
      </p:sp>
      <p:sp>
        <p:nvSpPr>
          <p:cNvPr id="3" name="Footer Placeholder 2"/>
          <p:cNvSpPr>
            <a:spLocks noGrp="1"/>
          </p:cNvSpPr>
          <p:nvPr>
            <p:ph type="ftr" sz="quarter" idx="10"/>
          </p:nvPr>
        </p:nvSpPr>
        <p:spPr/>
        <p:txBody>
          <a:bodyPr/>
          <a:lstStyle>
            <a:lvl1pPr>
              <a:defRPr sz="1200"/>
            </a:lvl1pPr>
          </a:lstStyle>
          <a:p>
            <a:r>
              <a:rPr lang="en-US" dirty="0" err="1" smtClean="0">
                <a:latin typeface="Calibri" pitchFamily="34" charset="0"/>
              </a:rPr>
              <a:t>SMT@Microsoft</a:t>
            </a:r>
            <a:endParaRPr lang="en-US" dirty="0"/>
          </a:p>
        </p:txBody>
      </p:sp>
    </p:spTree>
  </p:cSld>
  <p:clrMapOvr>
    <a:masterClrMapping/>
  </p:clrMapOvr>
  <p:transition xmlns:p14="http://schemas.microsoft.com/office/powerpoint/2007/7/12/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xmlns:p14="http://schemas.microsoft.com/office/powerpoint/2007/7/12/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_w/Top Banner">
    <p:bg>
      <p:bgPr>
        <a:solidFill>
          <a:schemeClr val="tx1"/>
        </a:solidFill>
        <a:effectLst/>
      </p:bgPr>
    </p:bg>
    <p:spTree>
      <p:nvGrpSpPr>
        <p:cNvPr id="1" name=""/>
        <p:cNvGrpSpPr/>
        <p:nvPr/>
      </p:nvGrpSpPr>
      <p:grpSpPr>
        <a:xfrm>
          <a:off x="0" y="0"/>
          <a:ext cx="0" cy="0"/>
          <a:chOff x="0" y="0"/>
          <a:chExt cx="0" cy="0"/>
        </a:xfrm>
      </p:grpSpPr>
      <p:pic>
        <p:nvPicPr>
          <p:cNvPr id="6" name="Picture 5" descr="top_banner.png"/>
          <p:cNvPicPr>
            <a:picLocks noChangeAspect="1"/>
          </p:cNvPicPr>
          <p:nvPr userDrawn="1"/>
        </p:nvPicPr>
        <p:blipFill>
          <a:blip r:embed="rId2" cstate="print"/>
          <a:stretch>
            <a:fillRect/>
          </a:stretch>
        </p:blipFill>
        <p:spPr>
          <a:xfrm>
            <a:off x="571" y="0"/>
            <a:ext cx="9142858" cy="1031746"/>
          </a:xfrm>
          <a:prstGeom prst="rect">
            <a:avLst/>
          </a:prstGeom>
        </p:spPr>
      </p:pic>
    </p:spTree>
  </p:cSld>
  <p:clrMapOvr>
    <a:masterClrMapping/>
  </p:clrMapOvr>
  <p:transition xmlns:p14="http://schemas.microsoft.com/office/powerpoint/2007/7/12/mai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1000" y="1412875"/>
            <a:ext cx="8382000" cy="2012859"/>
          </a:xfrm>
          <a:prstGeom prst="rect">
            <a:avLst/>
          </a:prstGeom>
        </p:spPr>
        <p:txBody>
          <a:bodyPr vert="horz"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Footer Placeholder 3"/>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ysClr val="windowText" lastClr="000000"/>
                </a:solidFill>
              </a:defRPr>
            </a:lvl1pPr>
          </a:lstStyle>
          <a:p>
            <a:r>
              <a:rPr lang="en-US" dirty="0" err="1" smtClean="0">
                <a:latin typeface="Calibri" pitchFamily="34" charset="0"/>
              </a:rPr>
              <a:t>SMT@Microsoft</a:t>
            </a:r>
            <a:endParaRPr lang="en-US" dirty="0"/>
          </a:p>
        </p:txBody>
      </p:sp>
    </p:spTree>
  </p:cSld>
  <p:clrMap bg1="dk1" tx1="lt1" bg2="dk2" tx2="lt2" accent1="accent1" accent2="accent2" accent3="accent3" accent4="accent4" accent5="accent5" accent6="accent6" hlink="hlink" folHlink="folHlink"/>
  <p:sldLayoutIdLst>
    <p:sldLayoutId id="2147483681" r:id="rId1"/>
    <p:sldLayoutId id="2147483692" r:id="rId2"/>
    <p:sldLayoutId id="2147483683" r:id="rId3"/>
    <p:sldLayoutId id="2147483684" r:id="rId4"/>
    <p:sldLayoutId id="2147483685" r:id="rId5"/>
    <p:sldLayoutId id="2147483686" r:id="rId6"/>
    <p:sldLayoutId id="2147483687" r:id="rId7"/>
    <p:sldLayoutId id="2147483688" r:id="rId8"/>
    <p:sldLayoutId id="2147483693" r:id="rId9"/>
    <p:sldLayoutId id="2147483689" r:id="rId10"/>
    <p:sldLayoutId id="2147483690" r:id="rId11"/>
    <p:sldLayoutId id="2147483691" r:id="rId12"/>
  </p:sldLayoutIdLst>
  <p:transition xmlns:p14="http://schemas.microsoft.com/office/powerpoint/2007/7/12/main">
    <p:fade/>
  </p:transition>
  <p:hf sldNum="0" hdr="0" dt="0"/>
  <p:txStyles>
    <p:titleStyle>
      <a:lvl1pPr algn="l" defTabSz="912777" rtl="0" eaLnBrk="1" fontAlgn="base" latinLnBrk="0" hangingPunct="1">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p:titleStyle>
    <p:bodyStyle>
      <a:lvl1pPr marL="384954" indent="-384954" algn="l" defTabSz="914363" rtl="0" eaLnBrk="1" latinLnBrk="0" hangingPunct="1">
        <a:lnSpc>
          <a:spcPct val="90000"/>
        </a:lnSpc>
        <a:spcBef>
          <a:spcPct val="20000"/>
        </a:spcBef>
        <a:buSzPct val="90000"/>
        <a:buFontTx/>
        <a:buBlip>
          <a:blip r:embed="rId15"/>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15"/>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4.xml"/><Relationship Id="rId1" Type="http://schemas.openxmlformats.org/officeDocument/2006/relationships/tags" Target="../tags/tag56.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4.xml"/><Relationship Id="rId1" Type="http://schemas.openxmlformats.org/officeDocument/2006/relationships/tags" Target="../tags/tag57.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4.xml"/><Relationship Id="rId1" Type="http://schemas.openxmlformats.org/officeDocument/2006/relationships/tags" Target="../tags/tag58.xml"/></Relationships>
</file>

<file path=ppt/slides/_rels/slide12.xml.rels><?xml version="1.0" encoding="UTF-8" standalone="yes"?>
<Relationships xmlns="http://schemas.openxmlformats.org/package/2006/relationships"><Relationship Id="rId3" Type="http://schemas.openxmlformats.org/officeDocument/2006/relationships/hyperlink" Target="http://www.smtlib.or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7.wmf"/><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4.xml"/><Relationship Id="rId5" Type="http://schemas.openxmlformats.org/officeDocument/2006/relationships/image" Target="../media/image7.wmf"/><Relationship Id="rId4" Type="http://schemas.openxmlformats.org/officeDocument/2006/relationships/image" Target="../media/image6.w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3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tags" Target="../tags/tag37.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38.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tags" Target="../tags/tag39.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40.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41.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tags" Target="../tags/tag4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tags" Target="../tags/tag4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tags" Target="../tags/tag4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3.xml"/><Relationship Id="rId1" Type="http://schemas.openxmlformats.org/officeDocument/2006/relationships/tags" Target="../tags/tag4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tags" Target="../tags/tag4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tags" Target="../tags/tag4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tags" Target="../tags/tag4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3.xml"/><Relationship Id="rId1" Type="http://schemas.openxmlformats.org/officeDocument/2006/relationships/tags" Target="../tags/tag4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tags" Target="../tags/tag5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3.xml"/><Relationship Id="rId1" Type="http://schemas.openxmlformats.org/officeDocument/2006/relationships/tags" Target="../tags/tag5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xml"/><Relationship Id="rId1" Type="http://schemas.openxmlformats.org/officeDocument/2006/relationships/tags" Target="../tags/tag5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xml"/><Relationship Id="rId1" Type="http://schemas.openxmlformats.org/officeDocument/2006/relationships/tags" Target="../tags/tag5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3.xml"/><Relationship Id="rId1" Type="http://schemas.openxmlformats.org/officeDocument/2006/relationships/tags" Target="../tags/tag5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xml"/><Relationship Id="rId1" Type="http://schemas.openxmlformats.org/officeDocument/2006/relationships/tags" Target="../tags/tag5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4810" y="1819266"/>
            <a:ext cx="8462319" cy="2105192"/>
          </a:xfrm>
        </p:spPr>
        <p:txBody>
          <a:bodyPr/>
          <a:lstStyle/>
          <a:p>
            <a:r>
              <a:rPr lang="en-US" sz="4400" b="1" dirty="0" err="1" smtClean="0">
                <a:latin typeface="Calibri" pitchFamily="34" charset="0"/>
                <a:cs typeface="Calibri" pitchFamily="34" charset="0"/>
              </a:rPr>
              <a:t>Satisfiability</a:t>
            </a:r>
            <a:r>
              <a:rPr lang="en-US" sz="4400" b="1" dirty="0" smtClean="0">
                <a:latin typeface="Calibri" pitchFamily="34" charset="0"/>
                <a:cs typeface="Calibri" pitchFamily="34" charset="0"/>
              </a:rPr>
              <a:t> Modulo Theories (SMT): </a:t>
            </a:r>
            <a:br>
              <a:rPr lang="en-US" sz="4400" b="1" dirty="0" smtClean="0">
                <a:latin typeface="Calibri" pitchFamily="34" charset="0"/>
                <a:cs typeface="Calibri" pitchFamily="34" charset="0"/>
              </a:rPr>
            </a:br>
            <a:r>
              <a:rPr lang="en-US" sz="4400" b="1" dirty="0" smtClean="0">
                <a:latin typeface="Calibri" pitchFamily="34" charset="0"/>
                <a:cs typeface="Calibri" pitchFamily="34" charset="0"/>
              </a:rPr>
              <a:t>ideas and applications</a:t>
            </a:r>
            <a:r>
              <a:rPr lang="en-US" sz="4800" dirty="0" smtClean="0"/>
              <a:t/>
            </a:r>
            <a:br>
              <a:rPr lang="en-US" sz="4800" dirty="0" smtClean="0"/>
            </a:br>
            <a:r>
              <a:rPr sz="3200" smtClean="0">
                <a:latin typeface="Calibri" pitchFamily="34" charset="0"/>
              </a:rPr>
              <a:t>Universit</a:t>
            </a:r>
            <a:r>
              <a:rPr lang="en-US" sz="3200" dirty="0" smtClean="0">
                <a:latin typeface="Calibri" pitchFamily="34" charset="0"/>
              </a:rPr>
              <a:t>à</a:t>
            </a:r>
            <a:r>
              <a:rPr sz="3200" smtClean="0">
                <a:latin typeface="Calibri" pitchFamily="34" charset="0"/>
              </a:rPr>
              <a:t> Degli Studi Di Milano</a:t>
            </a:r>
            <a:br>
              <a:rPr sz="3200" smtClean="0">
                <a:latin typeface="Calibri" pitchFamily="34" charset="0"/>
              </a:rPr>
            </a:br>
            <a:r>
              <a:rPr sz="3200" smtClean="0">
                <a:latin typeface="Calibri" pitchFamily="34" charset="0"/>
              </a:rPr>
              <a:t>Scuola di Dottorato in Informatica, 2010</a:t>
            </a:r>
            <a:endParaRPr lang="en-US" sz="4800" dirty="0">
              <a:latin typeface="Calibri" pitchFamily="34" charset="0"/>
            </a:endParaRPr>
          </a:p>
        </p:txBody>
      </p:sp>
      <p:sp>
        <p:nvSpPr>
          <p:cNvPr id="3" name="Subtitle 2"/>
          <p:cNvSpPr>
            <a:spLocks noGrp="1"/>
          </p:cNvSpPr>
          <p:nvPr>
            <p:ph type="subTitle" idx="1"/>
          </p:nvPr>
        </p:nvSpPr>
        <p:spPr>
          <a:xfrm>
            <a:off x="464237" y="4343589"/>
            <a:ext cx="7692761" cy="861774"/>
          </a:xfrm>
        </p:spPr>
        <p:txBody>
          <a:bodyPr/>
          <a:lstStyle/>
          <a:p>
            <a:pPr>
              <a:lnSpc>
                <a:spcPct val="100000"/>
              </a:lnSpc>
            </a:pPr>
            <a:r>
              <a:rPr lang="en-US" sz="2800" dirty="0" smtClean="0">
                <a:latin typeface="Calibri" pitchFamily="34" charset="0"/>
                <a:cs typeface="Calibri" pitchFamily="34" charset="0"/>
              </a:rPr>
              <a:t>Leonardo de Moura</a:t>
            </a:r>
          </a:p>
          <a:p>
            <a:pPr>
              <a:lnSpc>
                <a:spcPct val="100000"/>
              </a:lnSpc>
            </a:pPr>
            <a:r>
              <a:rPr lang="en-US" sz="2800" dirty="0" smtClean="0">
                <a:latin typeface="Calibri" pitchFamily="34" charset="0"/>
                <a:cs typeface="Calibri" pitchFamily="34" charset="0"/>
              </a:rPr>
              <a:t>Microsoft Research</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134470" y="2270202"/>
            <a:ext cx="8866095" cy="2283702"/>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read(write(a,b,3), b)</a:t>
            </a:r>
            <a:r>
              <a:rPr lang="en-US" sz="2800" dirty="0" smtClean="0">
                <a:solidFill>
                  <a:schemeClr val="bg1"/>
                </a:solidFill>
                <a:latin typeface="Calibri" pitchFamily="34" charset="0"/>
                <a:cs typeface="Calibri" pitchFamily="34" charset="0"/>
                <a:sym typeface="Symbol"/>
              </a:rPr>
              <a:t>) ≠ f(3)</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Applying array theory axiom</a:t>
            </a: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forall</a:t>
            </a:r>
            <a:r>
              <a:rPr lang="en-US" sz="2800" dirty="0" smtClean="0">
                <a:solidFill>
                  <a:schemeClr val="bg1"/>
                </a:solidFill>
                <a:latin typeface="Calibri" pitchFamily="34" charset="0"/>
                <a:cs typeface="Calibri" pitchFamily="34" charset="0"/>
                <a:sym typeface="Symbol"/>
              </a:rPr>
              <a:t> </a:t>
            </a:r>
            <a:r>
              <a:rPr lang="en-US" sz="2800" dirty="0" err="1" smtClean="0">
                <a:solidFill>
                  <a:schemeClr val="bg1"/>
                </a:solidFill>
                <a:latin typeface="Calibri" pitchFamily="34" charset="0"/>
                <a:cs typeface="Calibri" pitchFamily="34" charset="0"/>
                <a:sym typeface="Symbol"/>
              </a:rPr>
              <a:t>a,i,v</a:t>
            </a:r>
            <a:r>
              <a:rPr lang="en-US" sz="2800" dirty="0" smtClean="0">
                <a:solidFill>
                  <a:schemeClr val="bg1"/>
                </a:solidFill>
                <a:latin typeface="Calibri" pitchFamily="34" charset="0"/>
                <a:cs typeface="Calibri" pitchFamily="34" charset="0"/>
                <a:sym typeface="Symbol"/>
              </a:rPr>
              <a:t>: read(write(</a:t>
            </a:r>
            <a:r>
              <a:rPr lang="en-US" sz="2800" dirty="0" err="1" smtClean="0">
                <a:solidFill>
                  <a:schemeClr val="bg1"/>
                </a:solidFill>
                <a:latin typeface="Calibri" pitchFamily="34" charset="0"/>
                <a:cs typeface="Calibri" pitchFamily="34" charset="0"/>
                <a:sym typeface="Symbol"/>
              </a:rPr>
              <a:t>a,i,v</a:t>
            </a:r>
            <a:r>
              <a:rPr lang="en-US" sz="2800" dirty="0" smtClean="0">
                <a:solidFill>
                  <a:schemeClr val="bg1"/>
                </a:solidFill>
                <a:latin typeface="Calibri" pitchFamily="34" charset="0"/>
                <a:cs typeface="Calibri" pitchFamily="34" charset="0"/>
                <a:sym typeface="Symbol"/>
              </a:rPr>
              <a:t>), i) = v</a:t>
            </a:r>
          </a:p>
          <a:p>
            <a:pPr marL="384954" marR="0" lvl="0" indent="-384954" algn="l"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lvl="0" indent="-384954">
              <a:lnSpc>
                <a:spcPct val="90000"/>
              </a:lnSpc>
              <a:buSzPct val="90000"/>
            </a:pPr>
            <a:r>
              <a:rPr lang="en-US" sz="2400" dirty="0" smtClean="0">
                <a:solidFill>
                  <a:schemeClr val="bg1"/>
                </a:solidFill>
                <a:latin typeface="Calibri" pitchFamily="34" charset="0"/>
                <a:sym typeface="Symbol"/>
              </a:rPr>
              <a:t>Assignment</a:t>
            </a:r>
          </a:p>
          <a:p>
            <a:pPr marL="384954" lvl="0" indent="-384954">
              <a:lnSpc>
                <a:spcPct val="90000"/>
              </a:lnSpc>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y</a:t>
            </a:r>
            <a:r>
              <a:rPr lang="en-US" sz="2400" dirty="0" smtClean="0">
                <a:solidFill>
                  <a:schemeClr val="bg1"/>
                </a:solidFill>
                <a:latin typeface="Calibri" pitchFamily="34" charset="0"/>
              </a:rPr>
              <a:t> &lt; 1</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8" name="Down Arrow 17"/>
          <p:cNvSpPr/>
          <p:nvPr/>
        </p:nvSpPr>
        <p:spPr bwMode="auto">
          <a:xfrm>
            <a:off x="6192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Rounded Rectangle 18"/>
          <p:cNvSpPr/>
          <p:nvPr/>
        </p:nvSpPr>
        <p:spPr bwMode="auto">
          <a:xfrm>
            <a:off x="5549305"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Theory</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20" name="Left Arrow 19"/>
          <p:cNvSpPr/>
          <p:nvPr/>
        </p:nvSpPr>
        <p:spPr bwMode="auto">
          <a:xfrm>
            <a:off x="4984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Content Placeholder 2"/>
          <p:cNvSpPr txBox="1">
            <a:spLocks/>
          </p:cNvSpPr>
          <p:nvPr/>
        </p:nvSpPr>
        <p:spPr>
          <a:xfrm>
            <a:off x="2492471" y="5803213"/>
            <a:ext cx="2497393"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err="1" smtClean="0">
                <a:solidFill>
                  <a:schemeClr val="bg1"/>
                </a:solidFill>
                <a:latin typeface="Calibri" pitchFamily="34" charset="0"/>
              </a:rPr>
              <a:t>Unsatisfiable</a:t>
            </a:r>
            <a:endParaRPr lang="en-US" sz="2400" dirty="0" smtClean="0">
              <a:solidFill>
                <a:schemeClr val="bg1"/>
              </a:solidFill>
              <a:latin typeface="Calibri" pitchFamily="34" charset="0"/>
            </a:endParaRP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 y = x + 1, 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endParaRPr>
          </a:p>
        </p:txBody>
      </p:sp>
      <p:sp>
        <p:nvSpPr>
          <p:cNvPr id="22" name="Left Arrow 21"/>
          <p:cNvSpPr/>
          <p:nvPr/>
        </p:nvSpPr>
        <p:spPr bwMode="auto">
          <a:xfrm>
            <a:off x="1988568" y="5926393"/>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Content Placeholder 2"/>
          <p:cNvSpPr txBox="1">
            <a:spLocks/>
          </p:cNvSpPr>
          <p:nvPr/>
        </p:nvSpPr>
        <p:spPr>
          <a:xfrm>
            <a:off x="100774" y="5803213"/>
            <a:ext cx="2497393" cy="155119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rPr>
              <a:t>New Lemma</a:t>
            </a:r>
          </a:p>
          <a:p>
            <a:pPr marL="384954" indent="-384954">
              <a:lnSpc>
                <a:spcPct val="90000"/>
              </a:lnSpc>
              <a:spcBef>
                <a:spcPct val="20000"/>
              </a:spcBef>
              <a:buSzPct val="90000"/>
            </a:pP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1</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2</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endParaRPr lang="en-US" sz="2400" dirty="0" smtClean="0">
              <a:solidFill>
                <a:srgbClr xmlns:mc="http://schemas.openxmlformats.org/markup-compatibility/2006" xmlns:a14="http://schemas.microsoft.com/office/drawing/2007/7/7/main" val="0070C0" mc:Ignorable=""/>
              </a:solidFill>
              <a:latin typeface="Calibri" pitchFamily="34" charset="0"/>
              <a:sym typeface="Symbol"/>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9" name="Rounded Rectangle 18"/>
          <p:cNvSpPr/>
          <p:nvPr/>
        </p:nvSpPr>
        <p:spPr bwMode="auto">
          <a:xfrm>
            <a:off x="6552195" y="2271964"/>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Theory</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20" name="Left Arrow 19"/>
          <p:cNvSpPr/>
          <p:nvPr/>
        </p:nvSpPr>
        <p:spPr bwMode="auto">
          <a:xfrm>
            <a:off x="5987841" y="2521974"/>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Content Placeholder 2"/>
          <p:cNvSpPr txBox="1">
            <a:spLocks/>
          </p:cNvSpPr>
          <p:nvPr/>
        </p:nvSpPr>
        <p:spPr>
          <a:xfrm>
            <a:off x="3495361" y="2388961"/>
            <a:ext cx="2497393"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err="1" smtClean="0">
                <a:solidFill>
                  <a:schemeClr val="bg1"/>
                </a:solidFill>
                <a:latin typeface="Calibri" pitchFamily="34" charset="0"/>
              </a:rPr>
              <a:t>Unsatisfiable</a:t>
            </a:r>
            <a:endParaRPr lang="en-US" sz="2400" dirty="0" smtClean="0">
              <a:solidFill>
                <a:schemeClr val="bg1"/>
              </a:solidFill>
              <a:latin typeface="Calibri" pitchFamily="34" charset="0"/>
            </a:endParaRP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 y = x + 1, 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endParaRPr>
          </a:p>
        </p:txBody>
      </p:sp>
      <p:sp>
        <p:nvSpPr>
          <p:cNvPr id="22" name="Left Arrow 21"/>
          <p:cNvSpPr/>
          <p:nvPr/>
        </p:nvSpPr>
        <p:spPr bwMode="auto">
          <a:xfrm>
            <a:off x="2991458" y="2512141"/>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Content Placeholder 2"/>
          <p:cNvSpPr txBox="1">
            <a:spLocks/>
          </p:cNvSpPr>
          <p:nvPr/>
        </p:nvSpPr>
        <p:spPr>
          <a:xfrm>
            <a:off x="1103664" y="2388961"/>
            <a:ext cx="2497393" cy="155119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rPr>
              <a:t>New Lemma</a:t>
            </a:r>
          </a:p>
          <a:p>
            <a:pPr marL="384954" indent="-384954">
              <a:lnSpc>
                <a:spcPct val="90000"/>
              </a:lnSpc>
              <a:spcBef>
                <a:spcPct val="20000"/>
              </a:spcBef>
              <a:buSzPct val="90000"/>
            </a:pP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1</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2</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endParaRPr lang="en-US" sz="2400" dirty="0" smtClean="0">
              <a:solidFill>
                <a:srgbClr xmlns:mc="http://schemas.openxmlformats.org/markup-compatibility/2006" xmlns:a14="http://schemas.microsoft.com/office/drawing/2007/7/7/main" val="0070C0" mc:Ignorable=""/>
              </a:solidFill>
              <a:latin typeface="Calibri" pitchFamily="34" charset="0"/>
              <a:sym typeface="Symbol"/>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p:txBody>
      </p:sp>
      <p:sp>
        <p:nvSpPr>
          <p:cNvPr id="25" name="Rectangular Callout 24"/>
          <p:cNvSpPr/>
          <p:nvPr/>
        </p:nvSpPr>
        <p:spPr bwMode="auto">
          <a:xfrm>
            <a:off x="2168013" y="3554361"/>
            <a:ext cx="2521974" cy="1260987"/>
          </a:xfrm>
          <a:prstGeom prst="wedgeRectCallout">
            <a:avLst>
              <a:gd name="adj1" fmla="val -42827"/>
              <a:gd name="adj2" fmla="val -7870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Calibri" pitchFamily="34" charset="0"/>
              </a:rPr>
              <a:t>AKA</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Calibri" pitchFamily="34" charset="0"/>
              </a:rPr>
              <a:t>Theory conflict</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sz="4800" dirty="0" smtClean="0">
                <a:latin typeface="Calibri" pitchFamily="34" charset="0"/>
                <a:sym typeface="Symbol"/>
              </a:rPr>
              <a:t>SAT + Theory solvers: Main loop</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Content Placeholder 2"/>
          <p:cNvSpPr txBox="1">
            <a:spLocks/>
          </p:cNvSpPr>
          <p:nvPr/>
        </p:nvSpPr>
        <p:spPr>
          <a:xfrm>
            <a:off x="2713329" y="1987556"/>
            <a:ext cx="5165141" cy="398878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400" b="1" dirty="0" smtClean="0">
                <a:solidFill>
                  <a:schemeClr val="bg1"/>
                </a:solidFill>
                <a:latin typeface="Calibri" pitchFamily="34" charset="0"/>
              </a:rPr>
              <a:t>p</a:t>
            </a:r>
            <a:r>
              <a:rPr kumimoji="0" lang="en-US" sz="2400" b="1" i="0" u="none" strike="noStrike" kern="1200" cap="none" spc="0" normalizeH="0" baseline="0" noProof="0" dirty="0" err="1" smtClean="0">
                <a:ln>
                  <a:noFill/>
                </a:ln>
                <a:solidFill>
                  <a:schemeClr val="bg1"/>
                </a:solidFill>
                <a:effectLst/>
                <a:uLnTx/>
                <a:uFillTx/>
                <a:latin typeface="Calibri" pitchFamily="34" charset="0"/>
                <a:ea typeface="+mn-ea"/>
                <a:cs typeface="+mn-cs"/>
              </a:rPr>
              <a:t>rocedure</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lang="en-US" sz="2400" dirty="0" smtClean="0">
                <a:solidFill>
                  <a:schemeClr val="bg1"/>
                </a:solidFill>
                <a:latin typeface="Calibri" pitchFamily="34" charset="0"/>
              </a:rPr>
              <a:t>S</a:t>
            </a:r>
            <a:r>
              <a:rPr kumimoji="0" lang="en-US" sz="2400" i="0" u="none" strike="noStrike" kern="1200" cap="none" spc="0" normalizeH="0" noProof="0" dirty="0" err="1" smtClean="0">
                <a:ln>
                  <a:noFill/>
                </a:ln>
                <a:solidFill>
                  <a:schemeClr val="bg1"/>
                </a:solidFill>
                <a:effectLst/>
                <a:uLnTx/>
                <a:uFillTx/>
                <a:latin typeface="Calibri" pitchFamily="34" charset="0"/>
                <a:ea typeface="+mn-ea"/>
                <a:cs typeface="+mn-cs"/>
              </a:rPr>
              <a:t>mtSolver</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(F)</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400" baseline="0" dirty="0" smtClean="0">
                <a:solidFill>
                  <a:schemeClr val="bg1"/>
                </a:solidFill>
                <a:latin typeface="Calibri" pitchFamily="34" charset="0"/>
              </a:rPr>
              <a:t>	(</a:t>
            </a:r>
            <a:r>
              <a:rPr lang="en-US" sz="2400" baseline="0" dirty="0" err="1" smtClean="0">
                <a:solidFill>
                  <a:schemeClr val="bg1"/>
                </a:solidFill>
                <a:latin typeface="Calibri" pitchFamily="34" charset="0"/>
              </a:rPr>
              <a:t>F</a:t>
            </a:r>
            <a:r>
              <a:rPr lang="en-US" sz="2400" baseline="-25000" dirty="0" err="1" smtClean="0">
                <a:solidFill>
                  <a:schemeClr val="bg1"/>
                </a:solidFill>
                <a:latin typeface="Calibri" pitchFamily="34" charset="0"/>
              </a:rPr>
              <a:t>p</a:t>
            </a:r>
            <a:r>
              <a:rPr lang="en-US" sz="2400" baseline="0" dirty="0" smtClean="0">
                <a:solidFill>
                  <a:schemeClr val="bg1"/>
                </a:solidFill>
                <a:latin typeface="Calibri" pitchFamily="34" charset="0"/>
              </a:rPr>
              <a:t>, M) :=</a:t>
            </a:r>
            <a:r>
              <a:rPr lang="en-US" sz="2400" dirty="0" smtClean="0">
                <a:solidFill>
                  <a:schemeClr val="bg1"/>
                </a:solidFill>
                <a:latin typeface="Calibri" pitchFamily="34" charset="0"/>
              </a:rPr>
              <a:t> Abstract(F)</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2400" b="1" i="0" u="none" strike="noStrike" kern="1200" cap="none" spc="0" normalizeH="0" baseline="0" noProof="0" dirty="0" smtClean="0">
                <a:ln>
                  <a:noFill/>
                </a:ln>
                <a:solidFill>
                  <a:schemeClr val="bg1"/>
                </a:solidFill>
                <a:effectLst/>
                <a:uLnTx/>
                <a:uFillTx/>
                <a:latin typeface="Calibri" pitchFamily="34" charset="0"/>
                <a:ea typeface="+mn-ea"/>
                <a:cs typeface="+mn-cs"/>
              </a:rPr>
              <a:t>loop</a:t>
            </a:r>
          </a:p>
          <a:p>
            <a:pPr marL="384954" lvl="0" indent="-384954">
              <a:lnSpc>
                <a:spcPct val="90000"/>
              </a:lnSpc>
              <a:spcBef>
                <a:spcPct val="20000"/>
              </a:spcBef>
              <a:buSzPct val="90000"/>
            </a:pPr>
            <a:r>
              <a:rPr lang="en-US" sz="2400" dirty="0" smtClean="0">
                <a:solidFill>
                  <a:schemeClr val="bg1"/>
                </a:solidFill>
                <a:latin typeface="Calibri" pitchFamily="34" charset="0"/>
              </a:rPr>
              <a:t>		(R, A) := </a:t>
            </a:r>
            <a:r>
              <a:rPr lang="en-US" sz="2400" dirty="0" err="1" smtClean="0">
                <a:solidFill>
                  <a:schemeClr val="bg1"/>
                </a:solidFill>
                <a:latin typeface="Calibri" pitchFamily="34" charset="0"/>
              </a:rPr>
              <a:t>SAT_solver</a:t>
            </a:r>
            <a:r>
              <a:rPr lang="en-US" sz="2400" dirty="0" smtClean="0">
                <a:solidFill>
                  <a:schemeClr val="bg1"/>
                </a:solidFill>
                <a:latin typeface="Calibri" pitchFamily="34" charset="0"/>
              </a:rPr>
              <a:t>(</a:t>
            </a:r>
            <a:r>
              <a:rPr lang="en-US" sz="2400" dirty="0" err="1" smtClean="0">
                <a:solidFill>
                  <a:schemeClr val="bg1"/>
                </a:solidFill>
                <a:latin typeface="Calibri" pitchFamily="34" charset="0"/>
              </a:rPr>
              <a:t>F</a:t>
            </a:r>
            <a:r>
              <a:rPr lang="en-US" sz="2400" baseline="-25000" dirty="0" err="1" smtClean="0">
                <a:solidFill>
                  <a:schemeClr val="bg1"/>
                </a:solidFill>
                <a:latin typeface="Calibri" pitchFamily="34" charset="0"/>
              </a:rPr>
              <a:t>p</a:t>
            </a:r>
            <a:r>
              <a:rPr lang="en-US" sz="2400" dirty="0" smtClean="0">
                <a:solidFill>
                  <a:schemeClr val="bg1"/>
                </a:solidFill>
                <a:latin typeface="Calibri" pitchFamily="34" charset="0"/>
              </a:rPr>
              <a:t>)</a:t>
            </a:r>
          </a:p>
          <a:p>
            <a:pPr marL="384954" lvl="0" indent="-384954">
              <a:lnSpc>
                <a:spcPct val="90000"/>
              </a:lnSpc>
              <a:spcBef>
                <a:spcPct val="20000"/>
              </a:spcBef>
              <a:buSzPct val="90000"/>
            </a:pPr>
            <a:r>
              <a:rPr lang="en-US" sz="2400" dirty="0" smtClean="0">
                <a:solidFill>
                  <a:schemeClr val="bg1"/>
                </a:solidFill>
                <a:latin typeface="Calibri" pitchFamily="34" charset="0"/>
              </a:rPr>
              <a:t>		</a:t>
            </a:r>
            <a:r>
              <a:rPr lang="en-US" sz="2400" b="1" dirty="0" smtClean="0">
                <a:solidFill>
                  <a:schemeClr val="bg1"/>
                </a:solidFill>
                <a:latin typeface="Calibri" pitchFamily="34" charset="0"/>
              </a:rPr>
              <a:t>if</a:t>
            </a:r>
            <a:r>
              <a:rPr lang="en-US" sz="2400" dirty="0" smtClean="0">
                <a:solidFill>
                  <a:schemeClr val="bg1"/>
                </a:solidFill>
                <a:latin typeface="Calibri" pitchFamily="34" charset="0"/>
              </a:rPr>
              <a:t> R = UNSAT </a:t>
            </a:r>
            <a:r>
              <a:rPr lang="en-US" sz="2400" b="1" dirty="0" smtClean="0">
                <a:solidFill>
                  <a:schemeClr val="bg1"/>
                </a:solidFill>
                <a:latin typeface="Calibri" pitchFamily="34" charset="0"/>
              </a:rPr>
              <a:t>then return</a:t>
            </a:r>
            <a:r>
              <a:rPr lang="en-US" sz="2400" dirty="0" smtClean="0">
                <a:solidFill>
                  <a:schemeClr val="bg1"/>
                </a:solidFill>
                <a:latin typeface="Calibri" pitchFamily="34" charset="0"/>
              </a:rPr>
              <a:t> UNSAT</a:t>
            </a:r>
          </a:p>
          <a:p>
            <a:pPr marL="384954" lvl="0" indent="-384954">
              <a:lnSpc>
                <a:spcPct val="90000"/>
              </a:lnSpc>
              <a:spcBef>
                <a:spcPct val="20000"/>
              </a:spcBef>
              <a:buSzPct val="90000"/>
            </a:pPr>
            <a:r>
              <a:rPr lang="en-US" sz="2400" dirty="0" smtClean="0">
                <a:solidFill>
                  <a:schemeClr val="bg1"/>
                </a:solidFill>
                <a:latin typeface="Calibri" pitchFamily="34" charset="0"/>
              </a:rPr>
              <a:t>		S := Concretize(A, M)</a:t>
            </a:r>
          </a:p>
          <a:p>
            <a:pPr marL="384954" lvl="0" indent="-384954">
              <a:lnSpc>
                <a:spcPct val="90000"/>
              </a:lnSpc>
              <a:spcBef>
                <a:spcPct val="20000"/>
              </a:spcBef>
              <a:buSzPct val="90000"/>
            </a:pPr>
            <a:r>
              <a:rPr lang="en-US" sz="2400" dirty="0" smtClean="0">
                <a:solidFill>
                  <a:schemeClr val="bg1"/>
                </a:solidFill>
                <a:latin typeface="Calibri" pitchFamily="34" charset="0"/>
              </a:rPr>
              <a:t>		(R, S’) := </a:t>
            </a:r>
            <a:r>
              <a:rPr lang="en-US" sz="2400" dirty="0" err="1" smtClean="0">
                <a:solidFill>
                  <a:schemeClr val="bg1"/>
                </a:solidFill>
                <a:latin typeface="Calibri" pitchFamily="34" charset="0"/>
              </a:rPr>
              <a:t>Theory_solver</a:t>
            </a:r>
            <a:r>
              <a:rPr lang="en-US" sz="2400" dirty="0" smtClean="0">
                <a:solidFill>
                  <a:schemeClr val="bg1"/>
                </a:solidFill>
                <a:latin typeface="Calibri" pitchFamily="34" charset="0"/>
              </a:rPr>
              <a:t>(S)</a:t>
            </a:r>
          </a:p>
          <a:p>
            <a:pPr marL="384954" lvl="0" indent="-384954">
              <a:lnSpc>
                <a:spcPct val="90000"/>
              </a:lnSpc>
              <a:spcBef>
                <a:spcPct val="20000"/>
              </a:spcBef>
              <a:buSzPct val="90000"/>
            </a:pPr>
            <a:r>
              <a:rPr lang="en-US" sz="2400" dirty="0" smtClean="0">
                <a:solidFill>
                  <a:schemeClr val="bg1"/>
                </a:solidFill>
                <a:latin typeface="Calibri" pitchFamily="34" charset="0"/>
              </a:rPr>
              <a:t>		</a:t>
            </a:r>
            <a:r>
              <a:rPr lang="en-US" sz="2400" b="1" dirty="0" smtClean="0">
                <a:solidFill>
                  <a:schemeClr val="bg1"/>
                </a:solidFill>
                <a:latin typeface="Calibri" pitchFamily="34" charset="0"/>
              </a:rPr>
              <a:t>if</a:t>
            </a:r>
            <a:r>
              <a:rPr lang="en-US" sz="2400" dirty="0" smtClean="0">
                <a:solidFill>
                  <a:schemeClr val="bg1"/>
                </a:solidFill>
                <a:latin typeface="Calibri" pitchFamily="34" charset="0"/>
              </a:rPr>
              <a:t> R = SAT </a:t>
            </a:r>
            <a:r>
              <a:rPr lang="en-US" sz="2400" b="1" dirty="0" smtClean="0">
                <a:solidFill>
                  <a:schemeClr val="bg1"/>
                </a:solidFill>
                <a:latin typeface="Calibri" pitchFamily="34" charset="0"/>
              </a:rPr>
              <a:t>then return </a:t>
            </a:r>
            <a:r>
              <a:rPr lang="en-US" sz="2400" dirty="0" smtClean="0">
                <a:solidFill>
                  <a:schemeClr val="bg1"/>
                </a:solidFill>
                <a:latin typeface="Calibri" pitchFamily="34" charset="0"/>
              </a:rPr>
              <a:t>SAT</a:t>
            </a:r>
          </a:p>
          <a:p>
            <a:pPr marL="384954" lvl="0" indent="-384954">
              <a:lnSpc>
                <a:spcPct val="90000"/>
              </a:lnSpc>
              <a:spcBef>
                <a:spcPct val="20000"/>
              </a:spcBef>
              <a:buSzPct val="90000"/>
            </a:pPr>
            <a:r>
              <a:rPr lang="en-US" sz="2400" dirty="0" smtClean="0">
                <a:solidFill>
                  <a:schemeClr val="bg1"/>
                </a:solidFill>
                <a:latin typeface="Calibri" pitchFamily="34" charset="0"/>
              </a:rPr>
              <a:t>		L := </a:t>
            </a:r>
            <a:r>
              <a:rPr lang="en-US" sz="2400" dirty="0" err="1" smtClean="0">
                <a:solidFill>
                  <a:schemeClr val="bg1"/>
                </a:solidFill>
                <a:latin typeface="Calibri" pitchFamily="34" charset="0"/>
              </a:rPr>
              <a:t>New_Lemma</a:t>
            </a:r>
            <a:r>
              <a:rPr lang="en-US" sz="2400" dirty="0" smtClean="0">
                <a:solidFill>
                  <a:schemeClr val="bg1"/>
                </a:solidFill>
                <a:latin typeface="Calibri" pitchFamily="34" charset="0"/>
              </a:rPr>
              <a:t>(S’, M)</a:t>
            </a:r>
          </a:p>
          <a:p>
            <a:pPr marL="384954" lvl="0" indent="-384954">
              <a:lnSpc>
                <a:spcPct val="90000"/>
              </a:lnSpc>
              <a:spcBef>
                <a:spcPct val="20000"/>
              </a:spcBef>
              <a:buSzPct val="90000"/>
            </a:pPr>
            <a:r>
              <a:rPr lang="en-US" sz="2400" dirty="0" smtClean="0">
                <a:solidFill>
                  <a:schemeClr val="bg1"/>
                </a:solidFill>
                <a:latin typeface="Calibri" pitchFamily="34" charset="0"/>
              </a:rPr>
              <a:t>		Add L to </a:t>
            </a:r>
            <a:r>
              <a:rPr lang="en-US" sz="2400" dirty="0" err="1" smtClean="0">
                <a:solidFill>
                  <a:schemeClr val="bg1"/>
                </a:solidFill>
                <a:latin typeface="Calibri" pitchFamily="34" charset="0"/>
              </a:rPr>
              <a:t>F</a:t>
            </a:r>
            <a:r>
              <a:rPr lang="en-US" sz="2400" baseline="-25000" dirty="0" err="1" smtClean="0">
                <a:solidFill>
                  <a:schemeClr val="bg1"/>
                </a:solidFill>
                <a:latin typeface="Calibri" pitchFamily="34" charset="0"/>
              </a:rPr>
              <a:t>p</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F</a:t>
            </a:r>
            <a:r>
              <a:rPr kumimoji="0" lang="en-US" sz="24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 </a:t>
            </a: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1467465" y="3127499"/>
            <a:ext cx="2863135"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b="1" dirty="0" err="1" smtClean="0">
                <a:solidFill>
                  <a:srgbClr xmlns:mc="http://schemas.openxmlformats.org/markup-compatibility/2006" xmlns:a14="http://schemas.microsoft.com/office/drawing/2007/7/7/main" val="FF0000" mc:Ignorable=""/>
                </a:solidFill>
                <a:latin typeface="Calibri" pitchFamily="34" charset="0"/>
              </a:rPr>
              <a:t>F</a:t>
            </a:r>
            <a:r>
              <a:rPr lang="en-US" sz="2400" b="1" baseline="-25000" dirty="0" err="1" smtClean="0">
                <a:solidFill>
                  <a:srgbClr xmlns:mc="http://schemas.openxmlformats.org/markup-compatibility/2006" xmlns:a14="http://schemas.microsoft.com/office/drawing/2007/7/7/main" val="FF0000" mc:Ignorable=""/>
                </a:solidFill>
                <a:latin typeface="Calibri" pitchFamily="34" charset="0"/>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rPr>
              <a:t> </a:t>
            </a:r>
            <a:r>
              <a:rPr lang="en-US" sz="2400" dirty="0" smtClean="0">
                <a:solidFill>
                  <a:srgbClr xmlns:mc="http://schemas.openxmlformats.org/markup-compatibility/2006" xmlns:a14="http://schemas.microsoft.com/office/drawing/2007/7/7/main" val="FF0000" mc:Ignorable=""/>
                </a:solidFill>
                <a:latin typeface="Calibri" pitchFamily="34" charset="0"/>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M</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lvl="0" indent="-384954">
              <a:lnSpc>
                <a:spcPct val="90000"/>
              </a:lnSpc>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sym typeface="Symbol"/>
              </a:rPr>
              <a:t>Assignment</a:t>
            </a:r>
          </a:p>
          <a:p>
            <a:pPr marL="384954" lvl="0" indent="-384954">
              <a:lnSpc>
                <a:spcPct val="90000"/>
              </a:lnSpc>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Content Placeholder 2"/>
          <p:cNvSpPr txBox="1">
            <a:spLocks/>
          </p:cNvSpPr>
          <p:nvPr/>
        </p:nvSpPr>
        <p:spPr>
          <a:xfrm>
            <a:off x="5957619" y="4411948"/>
            <a:ext cx="249320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S</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y</a:t>
            </a:r>
            <a:r>
              <a:rPr lang="en-US" sz="2400" dirty="0" smtClean="0">
                <a:solidFill>
                  <a:schemeClr val="bg1"/>
                </a:solidFill>
                <a:latin typeface="Calibri" pitchFamily="34" charset="0"/>
              </a:rPr>
              <a:t> &lt; 1</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8" name="Down Arrow 17"/>
          <p:cNvSpPr/>
          <p:nvPr/>
        </p:nvSpPr>
        <p:spPr bwMode="auto">
          <a:xfrm>
            <a:off x="6192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Rounded Rectangle 18"/>
          <p:cNvSpPr/>
          <p:nvPr/>
        </p:nvSpPr>
        <p:spPr bwMode="auto">
          <a:xfrm>
            <a:off x="5549305"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Theory</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20" name="Left Arrow 19"/>
          <p:cNvSpPr/>
          <p:nvPr/>
        </p:nvSpPr>
        <p:spPr bwMode="auto">
          <a:xfrm>
            <a:off x="4984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Content Placeholder 2"/>
          <p:cNvSpPr txBox="1">
            <a:spLocks/>
          </p:cNvSpPr>
          <p:nvPr/>
        </p:nvSpPr>
        <p:spPr>
          <a:xfrm>
            <a:off x="2492471" y="5803213"/>
            <a:ext cx="2497393"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S’</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err="1" smtClean="0">
                <a:solidFill>
                  <a:schemeClr val="bg1"/>
                </a:solidFill>
                <a:latin typeface="Calibri" pitchFamily="34" charset="0"/>
              </a:rPr>
              <a:t>Unsatisfiable</a:t>
            </a:r>
            <a:endParaRPr lang="en-US" sz="2400" dirty="0" smtClean="0">
              <a:solidFill>
                <a:schemeClr val="bg1"/>
              </a:solidFill>
              <a:latin typeface="Calibri" pitchFamily="34" charset="0"/>
            </a:endParaRPr>
          </a:p>
          <a:p>
            <a:pPr marL="384954" lvl="0" indent="-384954">
              <a:lnSpc>
                <a:spcPct val="90000"/>
              </a:lnSpc>
              <a:spcBef>
                <a:spcPct val="20000"/>
              </a:spcBef>
              <a:buSzPct val="90000"/>
            </a:pP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a:t>
            </a:r>
            <a:r>
              <a:rPr lang="en-US" sz="2400" dirty="0" smtClean="0">
                <a:solidFill>
                  <a:schemeClr val="bg1"/>
                </a:solidFill>
                <a:latin typeface="Calibri" pitchFamily="34" charset="0"/>
              </a:rPr>
              <a:t> &lt; 1</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22" name="Left Arrow 21"/>
          <p:cNvSpPr/>
          <p:nvPr/>
        </p:nvSpPr>
        <p:spPr bwMode="auto">
          <a:xfrm>
            <a:off x="1988568" y="5926393"/>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Content Placeholder 2"/>
          <p:cNvSpPr txBox="1">
            <a:spLocks/>
          </p:cNvSpPr>
          <p:nvPr/>
        </p:nvSpPr>
        <p:spPr>
          <a:xfrm>
            <a:off x="100774" y="5803213"/>
            <a:ext cx="2497393" cy="155119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L</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rPr>
              <a:t>New Lemma</a:t>
            </a:r>
          </a:p>
          <a:p>
            <a:pPr marL="384954"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endParaRPr lang="en-US" sz="2400" dirty="0" smtClean="0">
              <a:solidFill>
                <a:schemeClr val="bg1"/>
              </a:solidFill>
              <a:latin typeface="Calibri" pitchFamily="34" charset="0"/>
              <a:sym typeface="Symbol"/>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a:p>
            <a:pPr marL="384954" lvl="0" indent="-384954">
              <a:lnSpc>
                <a:spcPct val="90000"/>
              </a:lnSpc>
              <a:spcBef>
                <a:spcPct val="20000"/>
              </a:spcBef>
              <a:buSzPct val="90000"/>
            </a:pPr>
            <a:endParaRPr lang="en-US" sz="2400" dirty="0" smtClean="0">
              <a:solidFill>
                <a:schemeClr val="bg1"/>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grpSp>
        <p:nvGrpSpPr>
          <p:cNvPr id="24" name="Group 23"/>
          <p:cNvGrpSpPr/>
          <p:nvPr/>
        </p:nvGrpSpPr>
        <p:grpSpPr>
          <a:xfrm>
            <a:off x="1467465" y="1002896"/>
            <a:ext cx="6142703" cy="3290309"/>
            <a:chOff x="100774" y="1855882"/>
            <a:chExt cx="9043225" cy="5358769"/>
          </a:xfrm>
        </p:grpSpPr>
        <p:sp>
          <p:nvSpPr>
            <p:cNvPr id="5" name="Content Placeholder 2"/>
            <p:cNvSpPr txBox="1">
              <a:spLocks/>
            </p:cNvSpPr>
            <p:nvPr/>
          </p:nvSpPr>
          <p:spPr>
            <a:xfrm>
              <a:off x="409040" y="1855882"/>
              <a:ext cx="8382000" cy="302451"/>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16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F</a:t>
              </a:r>
              <a:r>
                <a:rPr kumimoji="0" lang="en-US" sz="16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a:t>
              </a:r>
              <a:r>
                <a:rPr kumimoji="0" lang="en-US" sz="16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 </a:t>
              </a:r>
              <a:r>
                <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1467464" y="3127499"/>
              <a:ext cx="2863135" cy="302451"/>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1600" b="1" dirty="0" err="1" smtClean="0">
                  <a:solidFill>
                    <a:srgbClr xmlns:mc="http://schemas.openxmlformats.org/markup-compatibility/2006" xmlns:a14="http://schemas.microsoft.com/office/drawing/2007/7/7/main" val="FF0000" mc:Ignorable=""/>
                  </a:solidFill>
                  <a:latin typeface="Calibri" pitchFamily="34" charset="0"/>
                </a:rPr>
                <a:t>F</a:t>
              </a:r>
              <a:r>
                <a:rPr lang="en-US" sz="1600" b="1" baseline="-25000" dirty="0" err="1" smtClean="0">
                  <a:solidFill>
                    <a:srgbClr xmlns:mc="http://schemas.openxmlformats.org/markup-compatibility/2006" xmlns:a14="http://schemas.microsoft.com/office/drawing/2007/7/7/main" val="FF0000" mc:Ignorable=""/>
                  </a:solidFill>
                  <a:latin typeface="Calibri" pitchFamily="34" charset="0"/>
                </a:rPr>
                <a:t>p</a:t>
              </a:r>
              <a:r>
                <a:rPr lang="en-US" sz="1600" baseline="-25000" dirty="0" smtClean="0">
                  <a:solidFill>
                    <a:srgbClr xmlns:mc="http://schemas.openxmlformats.org/markup-compatibility/2006" xmlns:a14="http://schemas.microsoft.com/office/drawing/2007/7/7/main" val="FF0000" mc:Ignorable=""/>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1</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2</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3</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4</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3" y="2389892"/>
              <a:ext cx="4228796" cy="302451"/>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16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67211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1600" b="1" dirty="0" smtClean="0">
                  <a:solidFill>
                    <a:srgbClr xmlns:mc="http://schemas.openxmlformats.org/markup-compatibility/2006" xmlns:a14="http://schemas.microsoft.com/office/drawing/2007/7/7/main" val="FF0000" mc:Ignorable=""/>
                  </a:solidFill>
                  <a:latin typeface="Calibri" pitchFamily="34" charset="0"/>
                  <a:sym typeface="Symbol"/>
                </a:rPr>
                <a:t>M</a:t>
              </a:r>
              <a:r>
                <a:rPr lang="en-US" sz="16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1 </a:t>
              </a:r>
              <a:r>
                <a:rPr lang="en-US" sz="1600" dirty="0" smtClean="0">
                  <a:solidFill>
                    <a:schemeClr val="bg1"/>
                  </a:solidFill>
                  <a:latin typeface="Calibri" pitchFamily="34" charset="0"/>
                  <a:sym typeface="Symbol"/>
                </a:rPr>
                <a:t> (</a:t>
              </a:r>
              <a:r>
                <a:rPr lang="en-US" sz="1600" dirty="0" smtClean="0">
                  <a:solidFill>
                    <a:schemeClr val="bg1"/>
                  </a:solidFill>
                  <a:latin typeface="Calibri" pitchFamily="34" charset="0"/>
                </a:rPr>
                <a:t>x </a:t>
              </a:r>
              <a:r>
                <a:rPr lang="en-US" sz="1600" dirty="0" smtClean="0">
                  <a:solidFill>
                    <a:schemeClr val="bg1"/>
                  </a:solidFill>
                  <a:latin typeface="Calibri" pitchFamily="34" charset="0"/>
                  <a:sym typeface="Symbol"/>
                </a:rPr>
                <a:t> 0), p</a:t>
              </a:r>
              <a:r>
                <a:rPr lang="en-US" sz="1600" baseline="-25000" dirty="0" smtClean="0">
                  <a:solidFill>
                    <a:schemeClr val="bg1"/>
                  </a:solidFill>
                  <a:latin typeface="Calibri" pitchFamily="34" charset="0"/>
                  <a:sym typeface="Symbol"/>
                </a:rPr>
                <a:t>2 </a:t>
              </a:r>
              <a:r>
                <a:rPr lang="en-US" sz="16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1600" dirty="0" smtClean="0">
                  <a:solidFill>
                    <a:schemeClr val="bg1"/>
                  </a:solidFill>
                  <a:latin typeface="Calibri" pitchFamily="34" charset="0"/>
                  <a:sym typeface="Symbol"/>
                </a:rPr>
                <a:t>      p</a:t>
              </a:r>
              <a:r>
                <a:rPr lang="en-US" sz="1600" baseline="-25000" dirty="0" smtClean="0">
                  <a:solidFill>
                    <a:schemeClr val="bg1"/>
                  </a:solidFill>
                  <a:latin typeface="Calibri" pitchFamily="34" charset="0"/>
                  <a:sym typeface="Symbol"/>
                </a:rPr>
                <a:t>3 </a:t>
              </a:r>
              <a:r>
                <a:rPr lang="en-US" sz="1600" dirty="0" smtClean="0">
                  <a:solidFill>
                    <a:schemeClr val="bg1"/>
                  </a:solidFill>
                  <a:latin typeface="Calibri" pitchFamily="34" charset="0"/>
                  <a:sym typeface="Symbol"/>
                </a:rPr>
                <a:t> (y</a:t>
              </a:r>
              <a:r>
                <a:rPr lang="en-US" sz="1600" dirty="0" smtClean="0">
                  <a:solidFill>
                    <a:schemeClr val="bg1"/>
                  </a:solidFill>
                  <a:latin typeface="Calibri" pitchFamily="34" charset="0"/>
                </a:rPr>
                <a:t> </a:t>
              </a:r>
              <a:r>
                <a:rPr lang="en-US" sz="1600" dirty="0" smtClean="0">
                  <a:solidFill>
                    <a:schemeClr val="bg1"/>
                  </a:solidFill>
                  <a:latin typeface="Calibri" pitchFamily="34" charset="0"/>
                  <a:sym typeface="Symbol"/>
                </a:rPr>
                <a:t>&gt; 2), p</a:t>
              </a:r>
              <a:r>
                <a:rPr lang="en-US" sz="1600" baseline="-25000" dirty="0" smtClean="0">
                  <a:solidFill>
                    <a:schemeClr val="bg1"/>
                  </a:solidFill>
                  <a:latin typeface="Calibri" pitchFamily="34" charset="0"/>
                  <a:sym typeface="Symbol"/>
                </a:rPr>
                <a:t>4 </a:t>
              </a:r>
              <a:r>
                <a:rPr lang="en-US" sz="1600" dirty="0" smtClean="0">
                  <a:solidFill>
                    <a:schemeClr val="bg1"/>
                  </a:solidFill>
                  <a:latin typeface="Calibri" pitchFamily="34" charset="0"/>
                  <a:sym typeface="Symbol"/>
                </a:rPr>
                <a:t> (y</a:t>
              </a:r>
              <a:r>
                <a:rPr lang="en-US" sz="1600" dirty="0" smtClean="0">
                  <a:solidFill>
                    <a:schemeClr val="bg1"/>
                  </a:solidFill>
                  <a:latin typeface="Calibri" pitchFamily="34" charset="0"/>
                </a:rPr>
                <a:t> &lt; 1</a:t>
              </a:r>
              <a:r>
                <a:rPr lang="en-US" sz="1600" dirty="0" smtClean="0">
                  <a:solidFill>
                    <a:schemeClr val="bg1"/>
                  </a:solidFill>
                  <a:latin typeface="Calibri" pitchFamily="34" charset="0"/>
                  <a:sym typeface="Symbol"/>
                </a:rPr>
                <a:t>)</a:t>
              </a:r>
              <a:endPar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1600" dirty="0" smtClean="0">
                  <a:solidFill>
                    <a:schemeClr val="bg1"/>
                  </a:solidFill>
                  <a:latin typeface="Calibri" pitchFamily="34" charset="0"/>
                </a:rPr>
                <a:t>Solver</a:t>
              </a:r>
              <a:endParaRPr kumimoji="0" lang="en-US" sz="16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04902"/>
            </a:xfrm>
            <a:prstGeom prst="rect">
              <a:avLst/>
            </a:prstGeom>
          </p:spPr>
          <p:txBody>
            <a:bodyPr vert="horz" wrap="square" lIns="0" tIns="0" rIns="0" bIns="0" rtlCol="0">
              <a:spAutoFit/>
            </a:bodyPr>
            <a:lstStyle/>
            <a:p>
              <a:pPr marL="384954" lvl="0" indent="-384954">
                <a:lnSpc>
                  <a:spcPct val="90000"/>
                </a:lnSpc>
                <a:buSzPct val="90000"/>
              </a:pPr>
              <a:r>
                <a:rPr lang="en-US" sz="1600" b="1" dirty="0" smtClean="0">
                  <a:solidFill>
                    <a:srgbClr xmlns:mc="http://schemas.openxmlformats.org/markup-compatibility/2006" xmlns:a14="http://schemas.microsoft.com/office/drawing/2007/7/7/main" val="FF0000" mc:Ignorable=""/>
                  </a:solidFill>
                  <a:latin typeface="Calibri" pitchFamily="34" charset="0"/>
                  <a:sym typeface="Symbol"/>
                </a:rPr>
                <a:t>A</a:t>
              </a:r>
              <a:r>
                <a:rPr lang="en-US" sz="16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1600" dirty="0" smtClean="0">
                  <a:solidFill>
                    <a:schemeClr val="bg1"/>
                  </a:solidFill>
                  <a:latin typeface="Calibri" pitchFamily="34" charset="0"/>
                  <a:sym typeface="Symbol"/>
                </a:rPr>
                <a:t>Assignment</a:t>
              </a:r>
            </a:p>
            <a:p>
              <a:pPr marL="384954" lvl="0" indent="-384954">
                <a:lnSpc>
                  <a:spcPct val="90000"/>
                </a:lnSpc>
                <a:buSzPct val="90000"/>
              </a:pP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1</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2</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3</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4</a:t>
              </a:r>
              <a:endParaRPr kumimoji="0" lang="en-US" sz="16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Content Placeholder 2"/>
            <p:cNvSpPr txBox="1">
              <a:spLocks/>
            </p:cNvSpPr>
            <p:nvPr/>
          </p:nvSpPr>
          <p:spPr>
            <a:xfrm>
              <a:off x="5957618" y="4411948"/>
              <a:ext cx="2493207" cy="67211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1600" b="1" dirty="0" smtClean="0">
                  <a:solidFill>
                    <a:srgbClr xmlns:mc="http://schemas.openxmlformats.org/markup-compatibility/2006" xmlns:a14="http://schemas.microsoft.com/office/drawing/2007/7/7/main" val="FF0000" mc:Ignorable=""/>
                  </a:solidFill>
                  <a:latin typeface="Calibri" pitchFamily="34" charset="0"/>
                  <a:sym typeface="Symbol"/>
                </a:rPr>
                <a:t>S</a:t>
              </a:r>
              <a:r>
                <a:rPr lang="en-US" sz="16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1600" dirty="0" smtClean="0">
                  <a:solidFill>
                    <a:schemeClr val="bg1"/>
                  </a:solidFill>
                  <a:latin typeface="Calibri" pitchFamily="34" charset="0"/>
                </a:rPr>
                <a:t>x </a:t>
              </a:r>
              <a:r>
                <a:rPr lang="en-US" sz="1600" dirty="0" smtClean="0">
                  <a:solidFill>
                    <a:schemeClr val="bg1"/>
                  </a:solidFill>
                  <a:latin typeface="Calibri" pitchFamily="34" charset="0"/>
                  <a:sym typeface="Symbol"/>
                </a:rPr>
                <a:t> 0, y = x + 1, </a:t>
              </a:r>
            </a:p>
            <a:p>
              <a:pPr marL="384954" lvl="0" indent="-384954">
                <a:lnSpc>
                  <a:spcPct val="90000"/>
                </a:lnSpc>
                <a:spcBef>
                  <a:spcPct val="20000"/>
                </a:spcBef>
                <a:buSzPct val="90000"/>
              </a:pPr>
              <a:r>
                <a:rPr lang="en-US" sz="1600" dirty="0" smtClean="0">
                  <a:solidFill>
                    <a:schemeClr val="bg1"/>
                  </a:solidFill>
                  <a:latin typeface="Calibri" pitchFamily="34" charset="0"/>
                  <a:sym typeface="Symbol"/>
                </a:rPr>
                <a:t>    (y</a:t>
              </a:r>
              <a:r>
                <a:rPr lang="en-US" sz="1600" dirty="0" smtClean="0">
                  <a:solidFill>
                    <a:schemeClr val="bg1"/>
                  </a:solidFill>
                  <a:latin typeface="Calibri" pitchFamily="34" charset="0"/>
                </a:rPr>
                <a:t> </a:t>
              </a:r>
              <a:r>
                <a:rPr lang="en-US" sz="1600" dirty="0" smtClean="0">
                  <a:solidFill>
                    <a:schemeClr val="bg1"/>
                  </a:solidFill>
                  <a:latin typeface="Calibri" pitchFamily="34" charset="0"/>
                  <a:sym typeface="Symbol"/>
                </a:rPr>
                <a:t>&gt; 2), y</a:t>
              </a:r>
              <a:r>
                <a:rPr lang="en-US" sz="1600" dirty="0" smtClean="0">
                  <a:solidFill>
                    <a:schemeClr val="bg1"/>
                  </a:solidFill>
                  <a:latin typeface="Calibri" pitchFamily="34" charset="0"/>
                </a:rPr>
                <a:t> &lt; 1</a:t>
              </a:r>
              <a:endPar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8" name="Down Arrow 17"/>
            <p:cNvSpPr/>
            <p:nvPr/>
          </p:nvSpPr>
          <p:spPr bwMode="auto">
            <a:xfrm>
              <a:off x="6192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Rounded Rectangle 18"/>
            <p:cNvSpPr/>
            <p:nvPr/>
          </p:nvSpPr>
          <p:spPr bwMode="auto">
            <a:xfrm>
              <a:off x="5549304" y="5686216"/>
              <a:ext cx="1799539" cy="1002181"/>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solidFill>
                    <a:schemeClr val="bg1"/>
                  </a:solidFill>
                  <a:latin typeface="Calibri" pitchFamily="34" charset="0"/>
                </a:rPr>
                <a:t>Theory</a:t>
              </a:r>
            </a:p>
            <a:p>
              <a:pPr marL="0" marR="0" indent="0" algn="ctr" defTabSz="1096963" rtl="0" eaLnBrk="1" fontAlgn="base" latinLnBrk="0" hangingPunct="1">
                <a:lnSpc>
                  <a:spcPct val="100000"/>
                </a:lnSpc>
                <a:spcBef>
                  <a:spcPct val="0"/>
                </a:spcBef>
                <a:spcAft>
                  <a:spcPct val="0"/>
                </a:spcAft>
                <a:buClrTx/>
                <a:buSzTx/>
                <a:buFontTx/>
                <a:buNone/>
                <a:tabLst/>
              </a:pPr>
              <a:r>
                <a:rPr lang="en-US" sz="1600" dirty="0" smtClean="0">
                  <a:solidFill>
                    <a:schemeClr val="bg1"/>
                  </a:solidFill>
                  <a:latin typeface="Calibri" pitchFamily="34" charset="0"/>
                </a:rPr>
                <a:t>Solver</a:t>
              </a:r>
              <a:endParaRPr kumimoji="0" lang="en-US" sz="1600" b="0" i="0" u="none" strike="noStrike" cap="none" normalizeH="0" baseline="0" dirty="0" smtClean="0">
                <a:solidFill>
                  <a:schemeClr val="bg1"/>
                </a:solidFill>
                <a:latin typeface="Calibri" pitchFamily="34" charset="0"/>
              </a:endParaRPr>
            </a:p>
          </p:txBody>
        </p:sp>
        <p:sp>
          <p:nvSpPr>
            <p:cNvPr id="20" name="Left Arrow 19"/>
            <p:cNvSpPr/>
            <p:nvPr/>
          </p:nvSpPr>
          <p:spPr bwMode="auto">
            <a:xfrm>
              <a:off x="4984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Content Placeholder 2"/>
            <p:cNvSpPr txBox="1">
              <a:spLocks/>
            </p:cNvSpPr>
            <p:nvPr/>
          </p:nvSpPr>
          <p:spPr>
            <a:xfrm>
              <a:off x="2492472" y="5803214"/>
              <a:ext cx="2497393" cy="802018"/>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1600" b="1" dirty="0" smtClean="0">
                  <a:solidFill>
                    <a:srgbClr xmlns:mc="http://schemas.openxmlformats.org/markup-compatibility/2006" xmlns:a14="http://schemas.microsoft.com/office/drawing/2007/7/7/main" val="FF0000" mc:Ignorable=""/>
                  </a:solidFill>
                  <a:latin typeface="Calibri" pitchFamily="34" charset="0"/>
                </a:rPr>
                <a:t>S’</a:t>
              </a:r>
              <a:r>
                <a:rPr lang="en-US" sz="1600" dirty="0" smtClean="0">
                  <a:solidFill>
                    <a:schemeClr val="bg1"/>
                  </a:solidFill>
                  <a:latin typeface="Calibri" pitchFamily="34" charset="0"/>
                </a:rPr>
                <a:t>: </a:t>
              </a:r>
              <a:r>
                <a:rPr lang="en-US" sz="1600" dirty="0" err="1" smtClean="0">
                  <a:solidFill>
                    <a:schemeClr val="bg1"/>
                  </a:solidFill>
                  <a:latin typeface="Calibri" pitchFamily="34" charset="0"/>
                </a:rPr>
                <a:t>Unsatisfiable</a:t>
              </a:r>
              <a:endParaRPr lang="en-US" sz="1600" dirty="0" smtClean="0">
                <a:solidFill>
                  <a:schemeClr val="bg1"/>
                </a:solidFill>
                <a:latin typeface="Calibri" pitchFamily="34" charset="0"/>
              </a:endParaRPr>
            </a:p>
            <a:p>
              <a:pPr marL="384954" lvl="0" indent="-384954">
                <a:lnSpc>
                  <a:spcPct val="90000"/>
                </a:lnSpc>
                <a:spcBef>
                  <a:spcPct val="20000"/>
                </a:spcBef>
                <a:buSzPct val="90000"/>
              </a:pPr>
              <a:r>
                <a:rPr lang="en-US" sz="1600" dirty="0" smtClean="0">
                  <a:solidFill>
                    <a:schemeClr val="bg1"/>
                  </a:solidFill>
                  <a:latin typeface="Calibri" pitchFamily="34" charset="0"/>
                </a:rPr>
                <a:t>x </a:t>
              </a:r>
              <a:r>
                <a:rPr lang="en-US" sz="1600" dirty="0" smtClean="0">
                  <a:solidFill>
                    <a:schemeClr val="bg1"/>
                  </a:solidFill>
                  <a:latin typeface="Calibri" pitchFamily="34" charset="0"/>
                  <a:sym typeface="Symbol"/>
                </a:rPr>
                <a:t> 0, y = x + 1, y</a:t>
              </a:r>
              <a:r>
                <a:rPr lang="en-US" sz="1600" dirty="0" smtClean="0">
                  <a:solidFill>
                    <a:schemeClr val="bg1"/>
                  </a:solidFill>
                  <a:latin typeface="Calibri" pitchFamily="34" charset="0"/>
                </a:rPr>
                <a:t> &lt; 1</a:t>
              </a:r>
              <a:endPar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22" name="Left Arrow 21"/>
            <p:cNvSpPr/>
            <p:nvPr/>
          </p:nvSpPr>
          <p:spPr bwMode="auto">
            <a:xfrm>
              <a:off x="1988568" y="5926393"/>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Content Placeholder 2"/>
            <p:cNvSpPr txBox="1">
              <a:spLocks/>
            </p:cNvSpPr>
            <p:nvPr/>
          </p:nvSpPr>
          <p:spPr>
            <a:xfrm>
              <a:off x="100774" y="5803213"/>
              <a:ext cx="2497393" cy="1411438"/>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1600" b="1" dirty="0" smtClean="0">
                  <a:solidFill>
                    <a:srgbClr xmlns:mc="http://schemas.openxmlformats.org/markup-compatibility/2006" xmlns:a14="http://schemas.microsoft.com/office/drawing/2007/7/7/main" val="FF0000" mc:Ignorable=""/>
                  </a:solidFill>
                  <a:latin typeface="Calibri" pitchFamily="34" charset="0"/>
                  <a:sym typeface="Symbol"/>
                </a:rPr>
                <a:t>L</a:t>
              </a:r>
              <a:r>
                <a:rPr lang="en-US" sz="16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1600" dirty="0" smtClean="0">
                  <a:solidFill>
                    <a:schemeClr val="bg1"/>
                  </a:solidFill>
                  <a:latin typeface="Calibri" pitchFamily="34" charset="0"/>
                </a:rPr>
                <a:t>New Lemma</a:t>
              </a:r>
            </a:p>
            <a:p>
              <a:pPr marL="384954" indent="-384954">
                <a:lnSpc>
                  <a:spcPct val="90000"/>
                </a:lnSpc>
                <a:spcBef>
                  <a:spcPct val="20000"/>
                </a:spcBef>
                <a:buSzPct val="90000"/>
              </a:pP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1</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2</a:t>
              </a:r>
              <a:r>
                <a:rPr lang="en-US" sz="1600" dirty="0" smtClean="0">
                  <a:solidFill>
                    <a:schemeClr val="bg1"/>
                  </a:solidFill>
                  <a:latin typeface="Calibri" pitchFamily="34" charset="0"/>
                  <a:sym typeface="Symbol"/>
                </a:rPr>
                <a:t>p</a:t>
              </a:r>
              <a:r>
                <a:rPr lang="en-US" sz="1600" baseline="-25000" dirty="0" smtClean="0">
                  <a:solidFill>
                    <a:schemeClr val="bg1"/>
                  </a:solidFill>
                  <a:latin typeface="Calibri" pitchFamily="34" charset="0"/>
                  <a:sym typeface="Symbol"/>
                </a:rPr>
                <a:t>4</a:t>
              </a:r>
              <a:endParaRPr lang="en-US" sz="1600" dirty="0" smtClean="0">
                <a:solidFill>
                  <a:schemeClr val="bg1"/>
                </a:solidFill>
                <a:latin typeface="Calibri" pitchFamily="34" charset="0"/>
                <a:sym typeface="Symbol"/>
              </a:endParaRPr>
            </a:p>
            <a:p>
              <a:pPr marL="384954" lvl="0" indent="-384954">
                <a:lnSpc>
                  <a:spcPct val="90000"/>
                </a:lnSpc>
                <a:spcBef>
                  <a:spcPct val="20000"/>
                </a:spcBef>
                <a:buSzPct val="90000"/>
              </a:pPr>
              <a:endParaRPr lang="en-US" sz="1600" dirty="0" smtClean="0">
                <a:solidFill>
                  <a:schemeClr val="bg1"/>
                </a:solidFill>
                <a:latin typeface="Calibri" pitchFamily="34" charset="0"/>
              </a:endParaRPr>
            </a:p>
            <a:p>
              <a:pPr marL="384954" lvl="0" indent="-384954">
                <a:lnSpc>
                  <a:spcPct val="90000"/>
                </a:lnSpc>
                <a:spcBef>
                  <a:spcPct val="20000"/>
                </a:spcBef>
                <a:buSzPct val="90000"/>
              </a:pPr>
              <a:endParaRPr lang="en-US" sz="1600" dirty="0" smtClean="0">
                <a:solidFill>
                  <a:schemeClr val="bg1"/>
                </a:solidFill>
                <a:latin typeface="Calibri" pitchFamily="34" charset="0"/>
              </a:endParaRPr>
            </a:p>
          </p:txBody>
        </p:sp>
      </p:grpSp>
      <p:sp>
        <p:nvSpPr>
          <p:cNvPr id="26" name="Content Placeholder 2"/>
          <p:cNvSpPr txBox="1">
            <a:spLocks/>
          </p:cNvSpPr>
          <p:nvPr/>
        </p:nvSpPr>
        <p:spPr>
          <a:xfrm>
            <a:off x="2577057" y="4110322"/>
            <a:ext cx="3757377" cy="2659190"/>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1600" b="1" dirty="0" smtClean="0">
                <a:solidFill>
                  <a:schemeClr val="bg1"/>
                </a:solidFill>
                <a:latin typeface="Calibri" pitchFamily="34" charset="0"/>
              </a:rPr>
              <a:t>p</a:t>
            </a:r>
            <a:r>
              <a:rPr kumimoji="0" lang="en-US" sz="1600" b="1" i="0" u="none" strike="noStrike" kern="1200" cap="none" spc="0" normalizeH="0" baseline="0" noProof="0" dirty="0" err="1" smtClean="0">
                <a:ln>
                  <a:noFill/>
                </a:ln>
                <a:solidFill>
                  <a:schemeClr val="bg1"/>
                </a:solidFill>
                <a:effectLst/>
                <a:uLnTx/>
                <a:uFillTx/>
                <a:latin typeface="Calibri" pitchFamily="34" charset="0"/>
                <a:ea typeface="+mn-ea"/>
                <a:cs typeface="+mn-cs"/>
              </a:rPr>
              <a:t>rocedure</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rPr>
              <a:t> </a:t>
            </a:r>
            <a:r>
              <a:rPr lang="en-US" sz="1600" dirty="0" smtClean="0">
                <a:solidFill>
                  <a:schemeClr val="bg1"/>
                </a:solidFill>
                <a:latin typeface="Calibri" pitchFamily="34" charset="0"/>
              </a:rPr>
              <a:t>SMT_</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rPr>
              <a:t>Solver(</a:t>
            </a:r>
            <a:r>
              <a:rPr kumimoji="0" lang="en-US" sz="16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F</a:t>
            </a:r>
            <a:r>
              <a:rPr kumimoji="0" lang="en-US" sz="1600" i="0" u="none" strike="noStrike" kern="1200" cap="none" spc="0" normalizeH="0" noProof="0" dirty="0" smtClean="0">
                <a:ln>
                  <a:noFill/>
                </a:ln>
                <a:solidFill>
                  <a:schemeClr val="bg1"/>
                </a:solidFill>
                <a:effectLst/>
                <a:uLnTx/>
                <a:uFillTx/>
                <a:latin typeface="Calibri" pitchFamily="34" charset="0"/>
                <a:ea typeface="+mn-ea"/>
                <a:cs typeface="+mn-cs"/>
              </a:rPr>
              <a:t>)</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1600" baseline="0" dirty="0" smtClean="0">
                <a:solidFill>
                  <a:schemeClr val="bg1"/>
                </a:solidFill>
                <a:latin typeface="Calibri" pitchFamily="34" charset="0"/>
              </a:rPr>
              <a:t>	(</a:t>
            </a:r>
            <a:r>
              <a:rPr lang="en-US" sz="1600" baseline="0" dirty="0" err="1" smtClean="0">
                <a:solidFill>
                  <a:srgbClr xmlns:mc="http://schemas.openxmlformats.org/markup-compatibility/2006" xmlns:a14="http://schemas.microsoft.com/office/drawing/2007/7/7/main" val="FF0000" mc:Ignorable=""/>
                </a:solidFill>
                <a:latin typeface="Calibri" pitchFamily="34" charset="0"/>
              </a:rPr>
              <a:t>F</a:t>
            </a:r>
            <a:r>
              <a:rPr lang="en-US" sz="1600" baseline="-25000" dirty="0" err="1" smtClean="0">
                <a:solidFill>
                  <a:srgbClr xmlns:mc="http://schemas.openxmlformats.org/markup-compatibility/2006" xmlns:a14="http://schemas.microsoft.com/office/drawing/2007/7/7/main" val="FF0000" mc:Ignorable=""/>
                </a:solidFill>
                <a:latin typeface="Calibri" pitchFamily="34" charset="0"/>
              </a:rPr>
              <a:t>p</a:t>
            </a:r>
            <a:r>
              <a:rPr lang="en-US" sz="1600" baseline="0" dirty="0" smtClean="0">
                <a:solidFill>
                  <a:schemeClr val="bg1"/>
                </a:solidFill>
                <a:latin typeface="Calibri" pitchFamily="34" charset="0"/>
              </a:rPr>
              <a:t>, </a:t>
            </a:r>
            <a:r>
              <a:rPr lang="en-US" sz="1600" baseline="0" dirty="0" smtClean="0">
                <a:solidFill>
                  <a:srgbClr xmlns:mc="http://schemas.openxmlformats.org/markup-compatibility/2006" xmlns:a14="http://schemas.microsoft.com/office/drawing/2007/7/7/main" val="FF0000" mc:Ignorable=""/>
                </a:solidFill>
                <a:latin typeface="Calibri" pitchFamily="34" charset="0"/>
              </a:rPr>
              <a:t>M</a:t>
            </a:r>
            <a:r>
              <a:rPr lang="en-US" sz="1600" baseline="0" dirty="0" smtClean="0">
                <a:solidFill>
                  <a:schemeClr val="bg1"/>
                </a:solidFill>
                <a:latin typeface="Calibri" pitchFamily="34" charset="0"/>
              </a:rPr>
              <a:t>) :=</a:t>
            </a:r>
            <a:r>
              <a:rPr lang="en-US" sz="1600" dirty="0" smtClean="0">
                <a:solidFill>
                  <a:schemeClr val="bg1"/>
                </a:solidFill>
                <a:latin typeface="Calibri" pitchFamily="34" charset="0"/>
              </a:rPr>
              <a:t> Abstract(</a:t>
            </a:r>
            <a:r>
              <a:rPr lang="en-US" sz="1600" dirty="0" smtClean="0">
                <a:solidFill>
                  <a:srgbClr xmlns:mc="http://schemas.openxmlformats.org/markup-compatibility/2006" xmlns:a14="http://schemas.microsoft.com/office/drawing/2007/7/7/main" val="FF0000" mc:Ignorable=""/>
                </a:solidFill>
                <a:latin typeface="Calibri" pitchFamily="34" charset="0"/>
              </a:rPr>
              <a:t>F</a:t>
            </a:r>
            <a:r>
              <a:rPr lang="en-US" sz="1600" dirty="0" smtClean="0">
                <a:solidFill>
                  <a:schemeClr val="bg1"/>
                </a:solidFill>
                <a:latin typeface="Calibri" pitchFamily="34" charset="0"/>
              </a:rPr>
              <a:t>)</a:t>
            </a:r>
          </a:p>
          <a:p>
            <a:pPr marL="384954" marR="0" lvl="0" indent="-384954" defTabSz="914363" rtl="0" eaLnBrk="1" fontAlgn="auto" latinLnBrk="0" hangingPunct="1">
              <a:lnSpc>
                <a:spcPct val="90000"/>
              </a:lnSpc>
              <a:spcBef>
                <a:spcPct val="20000"/>
              </a:spcBef>
              <a:spcAft>
                <a:spcPts val="0"/>
              </a:spcAft>
              <a:buClrTx/>
              <a:buSzPct val="90000"/>
              <a:buFontTx/>
              <a:buNone/>
              <a:tabLst/>
              <a:defRPr/>
            </a:pPr>
            <a:r>
              <a:rPr kumimoji="0" lang="en-US" sz="1600" i="0" u="none" strike="noStrike" kern="1200" cap="none" spc="0" normalizeH="0" baseline="0" noProof="0" dirty="0" smtClean="0">
                <a:ln>
                  <a:noFill/>
                </a:ln>
                <a:solidFill>
                  <a:schemeClr val="bg1"/>
                </a:solidFill>
                <a:effectLst/>
                <a:uLnTx/>
                <a:uFillTx/>
                <a:latin typeface="Calibri" pitchFamily="34" charset="0"/>
                <a:ea typeface="+mn-ea"/>
                <a:cs typeface="+mn-cs"/>
              </a:rPr>
              <a:t>	</a:t>
            </a:r>
            <a:r>
              <a:rPr kumimoji="0" lang="en-US" sz="1600" b="1" i="0" u="none" strike="noStrike" kern="1200" cap="none" spc="0" normalizeH="0" baseline="0" noProof="0" dirty="0" smtClean="0">
                <a:ln>
                  <a:noFill/>
                </a:ln>
                <a:solidFill>
                  <a:schemeClr val="bg1"/>
                </a:solidFill>
                <a:effectLst/>
                <a:uLnTx/>
                <a:uFillTx/>
                <a:latin typeface="Calibri" pitchFamily="34" charset="0"/>
                <a:ea typeface="+mn-ea"/>
                <a:cs typeface="+mn-cs"/>
              </a:rPr>
              <a:t>loop</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R</a:t>
            </a: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A</a:t>
            </a:r>
            <a:r>
              <a:rPr lang="en-US" sz="1600" dirty="0" smtClean="0">
                <a:solidFill>
                  <a:schemeClr val="bg1"/>
                </a:solidFill>
                <a:latin typeface="Calibri" pitchFamily="34" charset="0"/>
              </a:rPr>
              <a:t>) := </a:t>
            </a:r>
            <a:r>
              <a:rPr lang="en-US" sz="1600" dirty="0" err="1" smtClean="0">
                <a:solidFill>
                  <a:schemeClr val="bg1"/>
                </a:solidFill>
                <a:latin typeface="Calibri" pitchFamily="34" charset="0"/>
              </a:rPr>
              <a:t>SAT_solver</a:t>
            </a:r>
            <a:r>
              <a:rPr lang="en-US" sz="1600" dirty="0" smtClean="0">
                <a:solidFill>
                  <a:schemeClr val="bg1"/>
                </a:solidFill>
                <a:latin typeface="Calibri" pitchFamily="34" charset="0"/>
              </a:rPr>
              <a:t>(</a:t>
            </a:r>
            <a:r>
              <a:rPr lang="en-US" sz="1600" dirty="0" err="1" smtClean="0">
                <a:solidFill>
                  <a:srgbClr xmlns:mc="http://schemas.openxmlformats.org/markup-compatibility/2006" xmlns:a14="http://schemas.microsoft.com/office/drawing/2007/7/7/main" val="FF0000" mc:Ignorable=""/>
                </a:solidFill>
                <a:latin typeface="Calibri" pitchFamily="34" charset="0"/>
              </a:rPr>
              <a:t>F</a:t>
            </a:r>
            <a:r>
              <a:rPr lang="en-US" sz="1600" baseline="-25000" dirty="0" err="1" smtClean="0">
                <a:solidFill>
                  <a:srgbClr xmlns:mc="http://schemas.openxmlformats.org/markup-compatibility/2006" xmlns:a14="http://schemas.microsoft.com/office/drawing/2007/7/7/main" val="FF0000" mc:Ignorable=""/>
                </a:solidFill>
                <a:latin typeface="Calibri" pitchFamily="34" charset="0"/>
              </a:rPr>
              <a:t>p</a:t>
            </a:r>
            <a:r>
              <a:rPr lang="en-US" sz="1600" dirty="0" smtClean="0">
                <a:solidFill>
                  <a:schemeClr val="bg1"/>
                </a:solidFill>
                <a:latin typeface="Calibri" pitchFamily="34" charset="0"/>
              </a:rPr>
              <a:t>)</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b="1" dirty="0" smtClean="0">
                <a:solidFill>
                  <a:schemeClr val="bg1"/>
                </a:solidFill>
                <a:latin typeface="Calibri" pitchFamily="34" charset="0"/>
              </a:rPr>
              <a:t>if</a:t>
            </a: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R</a:t>
            </a:r>
            <a:r>
              <a:rPr lang="en-US" sz="1600" dirty="0" smtClean="0">
                <a:solidFill>
                  <a:schemeClr val="bg1"/>
                </a:solidFill>
                <a:latin typeface="Calibri" pitchFamily="34" charset="0"/>
              </a:rPr>
              <a:t> = UNSAT </a:t>
            </a:r>
            <a:r>
              <a:rPr lang="en-US" sz="1600" b="1" dirty="0" smtClean="0">
                <a:solidFill>
                  <a:schemeClr val="bg1"/>
                </a:solidFill>
                <a:latin typeface="Calibri" pitchFamily="34" charset="0"/>
              </a:rPr>
              <a:t>then return</a:t>
            </a:r>
            <a:r>
              <a:rPr lang="en-US" sz="1600" dirty="0" smtClean="0">
                <a:solidFill>
                  <a:schemeClr val="bg1"/>
                </a:solidFill>
                <a:latin typeface="Calibri" pitchFamily="34" charset="0"/>
              </a:rPr>
              <a:t> UNSAT</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S</a:t>
            </a:r>
            <a:r>
              <a:rPr lang="en-US" sz="1600" dirty="0" smtClean="0">
                <a:solidFill>
                  <a:schemeClr val="bg1"/>
                </a:solidFill>
                <a:latin typeface="Calibri" pitchFamily="34" charset="0"/>
              </a:rPr>
              <a:t> = Concretize(</a:t>
            </a:r>
            <a:r>
              <a:rPr lang="en-US" sz="1600" dirty="0" smtClean="0">
                <a:solidFill>
                  <a:srgbClr xmlns:mc="http://schemas.openxmlformats.org/markup-compatibility/2006" xmlns:a14="http://schemas.microsoft.com/office/drawing/2007/7/7/main" val="FF0000" mc:Ignorable=""/>
                </a:solidFill>
                <a:latin typeface="Calibri" pitchFamily="34" charset="0"/>
              </a:rPr>
              <a:t>A</a:t>
            </a: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M</a:t>
            </a:r>
            <a:r>
              <a:rPr lang="en-US" sz="1600" dirty="0" smtClean="0">
                <a:solidFill>
                  <a:schemeClr val="bg1"/>
                </a:solidFill>
                <a:latin typeface="Calibri" pitchFamily="34" charset="0"/>
              </a:rPr>
              <a:t>)</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R</a:t>
            </a: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S’</a:t>
            </a:r>
            <a:r>
              <a:rPr lang="en-US" sz="1600" dirty="0" smtClean="0">
                <a:solidFill>
                  <a:schemeClr val="bg1"/>
                </a:solidFill>
                <a:latin typeface="Calibri" pitchFamily="34" charset="0"/>
              </a:rPr>
              <a:t>) := </a:t>
            </a:r>
            <a:r>
              <a:rPr lang="en-US" sz="1600" dirty="0" err="1" smtClean="0">
                <a:solidFill>
                  <a:schemeClr val="bg1"/>
                </a:solidFill>
                <a:latin typeface="Calibri" pitchFamily="34" charset="0"/>
              </a:rPr>
              <a:t>Theory_solver</a:t>
            </a:r>
            <a:r>
              <a:rPr lang="en-US" sz="1600" dirty="0" smtClean="0">
                <a:solidFill>
                  <a:schemeClr val="bg1"/>
                </a:solidFill>
                <a:latin typeface="Calibri" pitchFamily="34" charset="0"/>
              </a:rPr>
              <a:t>(</a:t>
            </a:r>
            <a:r>
              <a:rPr lang="en-US" sz="1600" dirty="0" smtClean="0">
                <a:solidFill>
                  <a:srgbClr xmlns:mc="http://schemas.openxmlformats.org/markup-compatibility/2006" xmlns:a14="http://schemas.microsoft.com/office/drawing/2007/7/7/main" val="FF0000" mc:Ignorable=""/>
                </a:solidFill>
                <a:latin typeface="Calibri" pitchFamily="34" charset="0"/>
              </a:rPr>
              <a:t>S</a:t>
            </a:r>
            <a:r>
              <a:rPr lang="en-US" sz="1600" dirty="0" smtClean="0">
                <a:solidFill>
                  <a:schemeClr val="bg1"/>
                </a:solidFill>
                <a:latin typeface="Calibri" pitchFamily="34" charset="0"/>
              </a:rPr>
              <a:t>)</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b="1" dirty="0" smtClean="0">
                <a:solidFill>
                  <a:schemeClr val="bg1"/>
                </a:solidFill>
                <a:latin typeface="Calibri" pitchFamily="34" charset="0"/>
              </a:rPr>
              <a:t>if</a:t>
            </a:r>
            <a:r>
              <a:rPr lang="en-US" sz="1600" dirty="0" smtClean="0">
                <a:solidFill>
                  <a:srgbClr xmlns:mc="http://schemas.openxmlformats.org/markup-compatibility/2006" xmlns:a14="http://schemas.microsoft.com/office/drawing/2007/7/7/main" val="FF0000" mc:Ignorable=""/>
                </a:solidFill>
                <a:latin typeface="Calibri" pitchFamily="34" charset="0"/>
              </a:rPr>
              <a:t> R </a:t>
            </a:r>
            <a:r>
              <a:rPr lang="en-US" sz="1600" dirty="0" smtClean="0">
                <a:solidFill>
                  <a:schemeClr val="bg1"/>
                </a:solidFill>
                <a:latin typeface="Calibri" pitchFamily="34" charset="0"/>
              </a:rPr>
              <a:t>= SAT </a:t>
            </a:r>
            <a:r>
              <a:rPr lang="en-US" sz="1600" b="1" dirty="0" smtClean="0">
                <a:solidFill>
                  <a:schemeClr val="bg1"/>
                </a:solidFill>
                <a:latin typeface="Calibri" pitchFamily="34" charset="0"/>
              </a:rPr>
              <a:t>then return </a:t>
            </a:r>
            <a:r>
              <a:rPr lang="en-US" sz="1600" dirty="0" smtClean="0">
                <a:solidFill>
                  <a:schemeClr val="bg1"/>
                </a:solidFill>
                <a:latin typeface="Calibri" pitchFamily="34" charset="0"/>
              </a:rPr>
              <a:t>SAT</a:t>
            </a:r>
          </a:p>
          <a:p>
            <a:pPr marL="384954" lvl="0" indent="-384954">
              <a:lnSpc>
                <a:spcPct val="90000"/>
              </a:lnSpc>
              <a:spcBef>
                <a:spcPct val="20000"/>
              </a:spcBef>
              <a:buSzPct val="90000"/>
            </a:pP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L</a:t>
            </a:r>
            <a:r>
              <a:rPr lang="en-US" sz="1600" dirty="0" smtClean="0">
                <a:solidFill>
                  <a:schemeClr val="bg1"/>
                </a:solidFill>
                <a:latin typeface="Calibri" pitchFamily="34" charset="0"/>
              </a:rPr>
              <a:t> := </a:t>
            </a:r>
            <a:r>
              <a:rPr lang="en-US" sz="1600" dirty="0" err="1" smtClean="0">
                <a:solidFill>
                  <a:schemeClr val="bg1"/>
                </a:solidFill>
                <a:latin typeface="Calibri" pitchFamily="34" charset="0"/>
              </a:rPr>
              <a:t>New_Lemma</a:t>
            </a:r>
            <a:r>
              <a:rPr lang="en-US" sz="1600" dirty="0" smtClean="0">
                <a:solidFill>
                  <a:schemeClr val="bg1"/>
                </a:solidFill>
                <a:latin typeface="Calibri" pitchFamily="34" charset="0"/>
              </a:rPr>
              <a:t>(</a:t>
            </a:r>
            <a:r>
              <a:rPr lang="en-US" sz="1600" dirty="0" smtClean="0">
                <a:solidFill>
                  <a:srgbClr xmlns:mc="http://schemas.openxmlformats.org/markup-compatibility/2006" xmlns:a14="http://schemas.microsoft.com/office/drawing/2007/7/7/main" val="FF0000" mc:Ignorable=""/>
                </a:solidFill>
                <a:latin typeface="Calibri" pitchFamily="34" charset="0"/>
              </a:rPr>
              <a:t>S</a:t>
            </a:r>
            <a:r>
              <a:rPr lang="en-US" sz="1600" dirty="0" smtClean="0">
                <a:solidFill>
                  <a:schemeClr val="bg1"/>
                </a:solidFill>
                <a:latin typeface="Calibri" pitchFamily="34" charset="0"/>
              </a:rPr>
              <a:t>, </a:t>
            </a:r>
            <a:r>
              <a:rPr lang="en-US" sz="1600" dirty="0" smtClean="0">
                <a:solidFill>
                  <a:srgbClr xmlns:mc="http://schemas.openxmlformats.org/markup-compatibility/2006" xmlns:a14="http://schemas.microsoft.com/office/drawing/2007/7/7/main" val="FF0000" mc:Ignorable=""/>
                </a:solidFill>
                <a:latin typeface="Calibri" pitchFamily="34" charset="0"/>
              </a:rPr>
              <a:t>M</a:t>
            </a:r>
            <a:r>
              <a:rPr lang="en-US" sz="1600" dirty="0" smtClean="0">
                <a:solidFill>
                  <a:schemeClr val="bg1"/>
                </a:solidFill>
                <a:latin typeface="Calibri" pitchFamily="34" charset="0"/>
              </a:rPr>
              <a:t>)</a:t>
            </a:r>
          </a:p>
          <a:p>
            <a:pPr marL="384954" lvl="0" indent="-384954">
              <a:lnSpc>
                <a:spcPct val="90000"/>
              </a:lnSpc>
              <a:spcBef>
                <a:spcPct val="20000"/>
              </a:spcBef>
              <a:buSzPct val="90000"/>
            </a:pPr>
            <a:r>
              <a:rPr lang="en-US" sz="1600" dirty="0" smtClean="0">
                <a:solidFill>
                  <a:schemeClr val="bg1"/>
                </a:solidFill>
                <a:latin typeface="Calibri" pitchFamily="34" charset="0"/>
              </a:rPr>
              <a:t>		Add </a:t>
            </a:r>
            <a:r>
              <a:rPr lang="en-US" sz="1600" dirty="0" smtClean="0">
                <a:solidFill>
                  <a:srgbClr xmlns:mc="http://schemas.openxmlformats.org/markup-compatibility/2006" xmlns:a14="http://schemas.microsoft.com/office/drawing/2007/7/7/main" val="FF0000" mc:Ignorable=""/>
                </a:solidFill>
                <a:latin typeface="Calibri" pitchFamily="34" charset="0"/>
              </a:rPr>
              <a:t>L</a:t>
            </a:r>
            <a:r>
              <a:rPr lang="en-US" sz="1600" dirty="0" smtClean="0">
                <a:solidFill>
                  <a:schemeClr val="bg1"/>
                </a:solidFill>
                <a:latin typeface="Calibri" pitchFamily="34" charset="0"/>
              </a:rPr>
              <a:t> to </a:t>
            </a:r>
            <a:r>
              <a:rPr lang="en-US" sz="1600" dirty="0" err="1" smtClean="0">
                <a:solidFill>
                  <a:srgbClr xmlns:mc="http://schemas.openxmlformats.org/markup-compatibility/2006" xmlns:a14="http://schemas.microsoft.com/office/drawing/2007/7/7/main" val="FF0000" mc:Ignorable=""/>
                </a:solidFill>
                <a:latin typeface="Calibri" pitchFamily="34" charset="0"/>
              </a:rPr>
              <a:t>F</a:t>
            </a:r>
            <a:r>
              <a:rPr lang="en-US" sz="1600" baseline="-25000" dirty="0" err="1" smtClean="0">
                <a:solidFill>
                  <a:srgbClr xmlns:mc="http://schemas.openxmlformats.org/markup-compatibility/2006" xmlns:a14="http://schemas.microsoft.com/office/drawing/2007/7/7/main" val="FF0000" mc:Ignorable=""/>
                </a:solidFill>
                <a:latin typeface="Calibri" pitchFamily="34" charset="0"/>
              </a:rPr>
              <a:t>p</a:t>
            </a:r>
            <a:endParaRPr kumimoji="0" lang="en-US" sz="16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endParaRPr>
          </a:p>
        </p:txBody>
      </p:sp>
      <p:sp>
        <p:nvSpPr>
          <p:cNvPr id="27" name="Rectangular Callout 26"/>
          <p:cNvSpPr/>
          <p:nvPr/>
        </p:nvSpPr>
        <p:spPr bwMode="auto">
          <a:xfrm>
            <a:off x="6659367" y="5284760"/>
            <a:ext cx="2108549" cy="1049672"/>
          </a:xfrm>
          <a:prstGeom prst="wedgeRectCallout">
            <a:avLst>
              <a:gd name="adj1" fmla="val -75417"/>
              <a:gd name="adj2" fmla="val 841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solidFill>
                  <a:schemeClr val="bg2"/>
                </a:solidFill>
                <a:latin typeface="Calibri" pitchFamily="34" charset="0"/>
              </a:rPr>
              <a:t>“Laz</a:t>
            </a:r>
            <a:r>
              <a:rPr lang="en-US" sz="2000" dirty="0" smtClean="0">
                <a:solidFill>
                  <a:schemeClr val="bg2"/>
                </a:solidFill>
                <a:latin typeface="Calibri" pitchFamily="34" charset="0"/>
              </a:rPr>
              <a:t>y translation” to </a:t>
            </a:r>
          </a:p>
          <a:p>
            <a:pPr marL="0" marR="0" indent="0" algn="ctr" defTabSz="1096963" rtl="0" eaLnBrk="1" fontAlgn="base" latinLnBrk="0" hangingPunct="1">
              <a:lnSpc>
                <a:spcPct val="100000"/>
              </a:lnSpc>
              <a:spcBef>
                <a:spcPct val="0"/>
              </a:spcBef>
              <a:spcAft>
                <a:spcPct val="0"/>
              </a:spcAft>
              <a:buClrTx/>
              <a:buSzTx/>
              <a:buFontTx/>
              <a:buNone/>
              <a:tabLst/>
            </a:pPr>
            <a:r>
              <a:rPr lang="en-US" sz="2000" dirty="0" smtClean="0">
                <a:solidFill>
                  <a:schemeClr val="bg2"/>
                </a:solidFill>
                <a:latin typeface="Calibri" pitchFamily="34" charset="0"/>
              </a:rPr>
              <a:t>DNF</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34010" y="2360006"/>
            <a:ext cx="7958939" cy="954107"/>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State-of-the-art SMT solvers implement </a:t>
            </a:r>
          </a:p>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many improvements.</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63270" y="1387085"/>
            <a:ext cx="7958939" cy="1384995"/>
          </a:xfrm>
          <a:prstGeom prst="rect">
            <a:avLst/>
          </a:prstGeom>
        </p:spPr>
        <p:txBody>
          <a:bodyPr wrap="square">
            <a:spAutoFit/>
          </a:bodyPr>
          <a:lstStyle/>
          <a:p>
            <a:pPr algn="ctr"/>
            <a:r>
              <a:rPr lang="en-US" sz="2800" b="1"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Incrementality</a:t>
            </a:r>
            <a:endPar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endParaRPr>
          </a:p>
          <a:p>
            <a:pPr algn="ctr"/>
            <a:r>
              <a:rPr lang="en-US" sz="2800" dirty="0" smtClean="0">
                <a:solidFill>
                  <a:schemeClr val="bg1"/>
                </a:solidFill>
                <a:latin typeface="Calibri" pitchFamily="34" charset="0"/>
                <a:cs typeface="Calibri" pitchFamily="34" charset="0"/>
                <a:sym typeface="Symbol"/>
              </a:rPr>
              <a:t>Send the literals to the Theory solver as they are assigned by the SAT solver</a:t>
            </a:r>
            <a:endParaRPr lang="en-US" sz="2800" dirty="0">
              <a:solidFill>
                <a:schemeClr val="bg1"/>
              </a:solidFill>
              <a:latin typeface="Calibri" pitchFamily="34" charset="0"/>
              <a:cs typeface="Calibri" pitchFamily="34" charset="0"/>
            </a:endParaRPr>
          </a:p>
        </p:txBody>
      </p:sp>
      <p:sp>
        <p:nvSpPr>
          <p:cNvPr id="4" name="Content Placeholder 2"/>
          <p:cNvSpPr txBox="1">
            <a:spLocks/>
          </p:cNvSpPr>
          <p:nvPr/>
        </p:nvSpPr>
        <p:spPr>
          <a:xfrm>
            <a:off x="1906377" y="3829752"/>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p</a:t>
            </a:r>
            <a:r>
              <a:rPr lang="en-US" sz="2400" baseline="-25000" dirty="0" smtClean="0">
                <a:solidFill>
                  <a:schemeClr val="bg1"/>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5" name="Content Placeholder 2"/>
          <p:cNvSpPr txBox="1">
            <a:spLocks/>
          </p:cNvSpPr>
          <p:nvPr/>
        </p:nvSpPr>
        <p:spPr>
          <a:xfrm>
            <a:off x="1906218" y="2972658"/>
            <a:ext cx="4567735"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 = x + 1</a:t>
            </a:r>
            <a:r>
              <a:rPr lang="en-US" sz="2400" dirty="0" smtClean="0">
                <a:solidFill>
                  <a:schemeClr val="bg1"/>
                </a:solidFill>
                <a:latin typeface="Calibri" pitchFamily="34" charset="0"/>
                <a:sym typeface="Symbol"/>
              </a:rPr>
              <a:t>),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5 </a:t>
            </a:r>
            <a:r>
              <a:rPr lang="en-US" sz="2400" dirty="0" smtClean="0">
                <a:solidFill>
                  <a:schemeClr val="bg1"/>
                </a:solidFill>
                <a:latin typeface="Calibri" pitchFamily="34" charset="0"/>
                <a:sym typeface="Symbol"/>
              </a:rPr>
              <a:t> (x</a:t>
            </a:r>
            <a:r>
              <a:rPr lang="en-US" sz="2400" dirty="0" smtClean="0">
                <a:solidFill>
                  <a:schemeClr val="bg1"/>
                </a:solidFill>
                <a:latin typeface="Calibri" pitchFamily="34" charset="0"/>
              </a:rPr>
              <a:t> &lt; 2</a:t>
            </a:r>
            <a:r>
              <a:rPr lang="en-US" sz="2400" dirty="0" smtClean="0">
                <a:solidFill>
                  <a:schemeClr val="bg1"/>
                </a:solidFill>
                <a:latin typeface="Calibri" pitchFamily="34" charset="0"/>
                <a:sym typeface="Symbol"/>
              </a:rPr>
              <a:t>),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Rectangular Callout 5"/>
          <p:cNvSpPr/>
          <p:nvPr/>
        </p:nvSpPr>
        <p:spPr bwMode="auto">
          <a:xfrm>
            <a:off x="2348178" y="4740247"/>
            <a:ext cx="3789275" cy="1016813"/>
          </a:xfrm>
          <a:prstGeom prst="wedgeRectCallout">
            <a:avLst>
              <a:gd name="adj1" fmla="val -37314"/>
              <a:gd name="adj2" fmla="val -96494"/>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Partial assignment is already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Theory </a:t>
            </a:r>
            <a:r>
              <a:rPr kumimoji="0" lang="en-US" sz="2400" b="0" i="0" u="none" strike="noStrike" cap="none" normalizeH="0" baseline="0" dirty="0" smtClean="0">
                <a:solidFill>
                  <a:schemeClr val="bg1"/>
                </a:solidFill>
                <a:latin typeface="Calibri" pitchFamily="34" charset="0"/>
              </a:rPr>
              <a:t>inconsistent.</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63270" y="1387085"/>
            <a:ext cx="7958939" cy="1384995"/>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Efficient Backtracking</a:t>
            </a:r>
          </a:p>
          <a:p>
            <a:pPr algn="ctr"/>
            <a:r>
              <a:rPr lang="en-US" sz="2800" dirty="0" smtClean="0">
                <a:solidFill>
                  <a:schemeClr val="bg1"/>
                </a:solidFill>
                <a:latin typeface="Calibri" pitchFamily="34" charset="0"/>
                <a:cs typeface="Calibri" pitchFamily="34" charset="0"/>
                <a:sym typeface="Symbol"/>
              </a:rPr>
              <a:t>We don’t want to restart from scratch after each backtracking operation.</a:t>
            </a:r>
            <a:endParaRPr lang="en-US" sz="2800" dirty="0">
              <a:solidFill>
                <a:schemeClr val="bg1"/>
              </a:solidFill>
              <a:latin typeface="Calibri" pitchFamily="34" charset="0"/>
              <a:cs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63270" y="1387085"/>
            <a:ext cx="7958939" cy="954107"/>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Efficient Lemma Generation (computing a small S’)</a:t>
            </a:r>
          </a:p>
          <a:p>
            <a:pPr algn="ctr"/>
            <a:r>
              <a:rPr lang="en-US" sz="2800" dirty="0" smtClean="0">
                <a:solidFill>
                  <a:schemeClr val="bg1"/>
                </a:solidFill>
                <a:latin typeface="Calibri" pitchFamily="34" charset="0"/>
                <a:cs typeface="Calibri" pitchFamily="34" charset="0"/>
                <a:sym typeface="Symbol"/>
              </a:rPr>
              <a:t>Avoid lemmas containing redundant literals.</a:t>
            </a:r>
          </a:p>
        </p:txBody>
      </p:sp>
      <p:sp>
        <p:nvSpPr>
          <p:cNvPr id="4" name="Content Placeholder 2"/>
          <p:cNvSpPr txBox="1">
            <a:spLocks/>
          </p:cNvSpPr>
          <p:nvPr/>
        </p:nvSpPr>
        <p:spPr>
          <a:xfrm>
            <a:off x="1906377" y="3829752"/>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3</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p</a:t>
            </a:r>
            <a:r>
              <a:rPr lang="en-US" sz="2400" baseline="-25000" dirty="0" smtClean="0">
                <a:solidFill>
                  <a:schemeClr val="bg1"/>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5" name="Content Placeholder 2"/>
          <p:cNvSpPr txBox="1">
            <a:spLocks/>
          </p:cNvSpPr>
          <p:nvPr/>
        </p:nvSpPr>
        <p:spPr>
          <a:xfrm>
            <a:off x="1906218" y="2972658"/>
            <a:ext cx="4567735"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 = x + 1</a:t>
            </a:r>
            <a:r>
              <a:rPr lang="en-US" sz="2400" dirty="0" smtClean="0">
                <a:solidFill>
                  <a:schemeClr val="bg1"/>
                </a:solidFill>
                <a:latin typeface="Calibri" pitchFamily="34" charset="0"/>
                <a:sym typeface="Symbol"/>
              </a:rPr>
              <a:t>),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5 </a:t>
            </a:r>
            <a:r>
              <a:rPr lang="en-US" sz="2400" dirty="0" smtClean="0">
                <a:solidFill>
                  <a:schemeClr val="bg1"/>
                </a:solidFill>
                <a:latin typeface="Calibri" pitchFamily="34" charset="0"/>
                <a:sym typeface="Symbol"/>
              </a:rPr>
              <a:t> (x</a:t>
            </a:r>
            <a:r>
              <a:rPr lang="en-US" sz="2400" dirty="0" smtClean="0">
                <a:solidFill>
                  <a:schemeClr val="bg1"/>
                </a:solidFill>
                <a:latin typeface="Calibri" pitchFamily="34" charset="0"/>
              </a:rPr>
              <a:t> &lt; 2</a:t>
            </a:r>
            <a:r>
              <a:rPr lang="en-US" sz="2400" dirty="0" smtClean="0">
                <a:solidFill>
                  <a:schemeClr val="bg1"/>
                </a:solidFill>
                <a:latin typeface="Calibri" pitchFamily="34" charset="0"/>
                <a:sym typeface="Symbol"/>
              </a:rPr>
              <a:t>),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7" name="Rectangle 6"/>
          <p:cNvSpPr/>
          <p:nvPr/>
        </p:nvSpPr>
        <p:spPr>
          <a:xfrm>
            <a:off x="1868080" y="4604181"/>
            <a:ext cx="3223297" cy="424732"/>
          </a:xfrm>
          <a:prstGeom prst="rect">
            <a:avLst/>
          </a:prstGeom>
        </p:spPr>
        <p:txBody>
          <a:bodyPr wrap="square">
            <a:spAutoFit/>
          </a:bodyPr>
          <a:lstStyle/>
          <a:p>
            <a:pPr marL="384954"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endParaRPr lang="en-US" sz="2400" dirty="0" smtClean="0">
              <a:solidFill>
                <a:srgbClr xmlns:mc="http://schemas.openxmlformats.org/markup-compatibility/2006" xmlns:a14="http://schemas.microsoft.com/office/drawing/2007/7/7/main" val="FF0000" mc:Ignorable=""/>
              </a:solidFill>
              <a:latin typeface="Calibri" pitchFamily="34" charset="0"/>
              <a:sym typeface="Symbol"/>
            </a:endParaRPr>
          </a:p>
        </p:txBody>
      </p:sp>
      <p:sp>
        <p:nvSpPr>
          <p:cNvPr id="9" name="Rectangular Callout 8"/>
          <p:cNvSpPr/>
          <p:nvPr/>
        </p:nvSpPr>
        <p:spPr bwMode="auto">
          <a:xfrm>
            <a:off x="5720486" y="4469586"/>
            <a:ext cx="2838299" cy="848561"/>
          </a:xfrm>
          <a:prstGeom prst="wedgeRectCallout">
            <a:avLst>
              <a:gd name="adj1" fmla="val -89741"/>
              <a:gd name="adj2" fmla="val -9444"/>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Imprecise Lemma</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63270" y="1387085"/>
            <a:ext cx="7958939" cy="954107"/>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Theory Propagation</a:t>
            </a:r>
          </a:p>
          <a:p>
            <a:pPr algn="ctr"/>
            <a:r>
              <a:rPr lang="en-US" sz="2800" dirty="0" smtClean="0">
                <a:solidFill>
                  <a:schemeClr val="bg1"/>
                </a:solidFill>
                <a:latin typeface="Calibri" pitchFamily="34" charset="0"/>
                <a:cs typeface="Calibri" pitchFamily="34" charset="0"/>
                <a:sym typeface="Symbol"/>
              </a:rPr>
              <a:t>It is the SMT equivalent of unit propagation.</a:t>
            </a:r>
          </a:p>
        </p:txBody>
      </p:sp>
      <p:sp>
        <p:nvSpPr>
          <p:cNvPr id="4" name="Content Placeholder 2"/>
          <p:cNvSpPr txBox="1">
            <a:spLocks/>
          </p:cNvSpPr>
          <p:nvPr/>
        </p:nvSpPr>
        <p:spPr>
          <a:xfrm>
            <a:off x="1906377" y="3690767"/>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p</a:t>
            </a:r>
            <a:r>
              <a:rPr lang="en-US" sz="2400" baseline="-25000" dirty="0" smtClean="0">
                <a:solidFill>
                  <a:schemeClr val="bg1"/>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5" name="Content Placeholder 2"/>
          <p:cNvSpPr txBox="1">
            <a:spLocks/>
          </p:cNvSpPr>
          <p:nvPr/>
        </p:nvSpPr>
        <p:spPr>
          <a:xfrm>
            <a:off x="1906218" y="2833673"/>
            <a:ext cx="4567735"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 = x + 1</a:t>
            </a:r>
            <a:r>
              <a:rPr lang="en-US" sz="2400" dirty="0" smtClean="0">
                <a:solidFill>
                  <a:schemeClr val="bg1"/>
                </a:solidFill>
                <a:latin typeface="Calibri" pitchFamily="34" charset="0"/>
                <a:sym typeface="Symbol"/>
              </a:rPr>
              <a:t>),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0070C0" mc:Ignorable=""/>
                </a:solidFill>
                <a:latin typeface="Calibri" pitchFamily="34" charset="0"/>
              </a:rPr>
              <a:t> &lt; 1</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5 </a:t>
            </a:r>
            <a:r>
              <a:rPr lang="en-US" sz="2400" dirty="0" smtClean="0">
                <a:solidFill>
                  <a:schemeClr val="bg1"/>
                </a:solidFill>
                <a:latin typeface="Calibri" pitchFamily="34" charset="0"/>
                <a:sym typeface="Symbol"/>
              </a:rPr>
              <a:t> (x</a:t>
            </a:r>
            <a:r>
              <a:rPr lang="en-US" sz="2400" dirty="0" smtClean="0">
                <a:solidFill>
                  <a:schemeClr val="bg1"/>
                </a:solidFill>
                <a:latin typeface="Calibri" pitchFamily="34" charset="0"/>
              </a:rPr>
              <a:t> &lt; 2</a:t>
            </a:r>
            <a:r>
              <a:rPr lang="en-US" sz="2400" dirty="0" smtClean="0">
                <a:solidFill>
                  <a:schemeClr val="bg1"/>
                </a:solidFill>
                <a:latin typeface="Calibri" pitchFamily="34" charset="0"/>
                <a:sym typeface="Symbol"/>
              </a:rPr>
              <a:t>),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8" name="Down Arrow 7"/>
          <p:cNvSpPr/>
          <p:nvPr/>
        </p:nvSpPr>
        <p:spPr bwMode="auto">
          <a:xfrm>
            <a:off x="3399326" y="4162471"/>
            <a:ext cx="519379" cy="69494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Rectangle 9"/>
          <p:cNvSpPr/>
          <p:nvPr/>
        </p:nvSpPr>
        <p:spPr>
          <a:xfrm>
            <a:off x="3984205" y="4224406"/>
            <a:ext cx="4960927" cy="461665"/>
          </a:xfrm>
          <a:prstGeom prst="rect">
            <a:avLst/>
          </a:prstGeom>
        </p:spPr>
        <p:txBody>
          <a:bodyPr wrap="square">
            <a:spAutoFit/>
          </a:bodyPr>
          <a:lstStyle/>
          <a:p>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imply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 </a:t>
            </a:r>
            <a:r>
              <a:rPr lang="en-US" sz="2400" dirty="0" smtClean="0">
                <a:solidFill>
                  <a:schemeClr val="bg1"/>
                </a:solidFill>
                <a:latin typeface="Calibri" pitchFamily="34" charset="0"/>
                <a:sym typeface="Symbol"/>
              </a:rPr>
              <a:t>by theory propagation</a:t>
            </a:r>
            <a:endParaRPr lang="en-US" sz="2400" dirty="0" smtClean="0">
              <a:solidFill>
                <a:schemeClr val="bg1"/>
              </a:solidFill>
              <a:latin typeface="Calibri" pitchFamily="34" charset="0"/>
              <a:cs typeface="Calibri" pitchFamily="34" charset="0"/>
              <a:sym typeface="Symbol"/>
            </a:endParaRPr>
          </a:p>
        </p:txBody>
      </p:sp>
      <p:sp>
        <p:nvSpPr>
          <p:cNvPr id="11" name="Content Placeholder 2"/>
          <p:cNvSpPr txBox="1">
            <a:spLocks/>
          </p:cNvSpPr>
          <p:nvPr/>
        </p:nvSpPr>
        <p:spPr>
          <a:xfrm>
            <a:off x="1597920" y="4933132"/>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134470" y="2270202"/>
            <a:ext cx="8866095" cy="1809726"/>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f(3) ≠ f(3)</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Inconsistent</a:t>
            </a:r>
          </a:p>
          <a:p>
            <a:pPr marL="384954" marR="0" lvl="0" indent="-384954" algn="l"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latin typeface="Calibri" pitchFamily="34" charset="0"/>
                <a:sym typeface="Symbol"/>
              </a:rPr>
              <a:t>SAT + Theory solvers</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24" name="Rectangle 23"/>
          <p:cNvSpPr/>
          <p:nvPr/>
        </p:nvSpPr>
        <p:spPr>
          <a:xfrm>
            <a:off x="563270" y="1387085"/>
            <a:ext cx="7958939" cy="954107"/>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Theory Propagation</a:t>
            </a:r>
          </a:p>
          <a:p>
            <a:pPr algn="ctr"/>
            <a:r>
              <a:rPr lang="en-US" sz="2800" dirty="0" smtClean="0">
                <a:solidFill>
                  <a:schemeClr val="bg1"/>
                </a:solidFill>
                <a:latin typeface="Calibri" pitchFamily="34" charset="0"/>
                <a:cs typeface="Calibri" pitchFamily="34" charset="0"/>
                <a:sym typeface="Symbol"/>
              </a:rPr>
              <a:t>It is the SMT equivalent of unit propagation.</a:t>
            </a:r>
          </a:p>
        </p:txBody>
      </p:sp>
      <p:sp>
        <p:nvSpPr>
          <p:cNvPr id="4" name="Content Placeholder 2"/>
          <p:cNvSpPr txBox="1">
            <a:spLocks/>
          </p:cNvSpPr>
          <p:nvPr/>
        </p:nvSpPr>
        <p:spPr>
          <a:xfrm>
            <a:off x="1906377" y="3690767"/>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p</a:t>
            </a:r>
            <a:r>
              <a:rPr lang="en-US" sz="2400" baseline="-25000" dirty="0" smtClean="0">
                <a:solidFill>
                  <a:schemeClr val="bg1"/>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5" name="Content Placeholder 2"/>
          <p:cNvSpPr txBox="1">
            <a:spLocks/>
          </p:cNvSpPr>
          <p:nvPr/>
        </p:nvSpPr>
        <p:spPr>
          <a:xfrm>
            <a:off x="1906218" y="2833673"/>
            <a:ext cx="4567735"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 = x + 1</a:t>
            </a:r>
            <a:r>
              <a:rPr lang="en-US" sz="2400" dirty="0" smtClean="0">
                <a:solidFill>
                  <a:schemeClr val="bg1"/>
                </a:solidFill>
                <a:latin typeface="Calibri" pitchFamily="34" charset="0"/>
                <a:sym typeface="Symbol"/>
              </a:rPr>
              <a:t>),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0070C0" mc:Ignorable=""/>
                </a:solidFill>
                <a:latin typeface="Calibri" pitchFamily="34" charset="0"/>
              </a:rPr>
              <a:t> &lt; 1</a:t>
            </a:r>
            <a:r>
              <a:rPr lang="en-US" sz="2400" dirty="0" smtClean="0">
                <a:solidFill>
                  <a:schemeClr val="bg1"/>
                </a:solidFill>
                <a:latin typeface="Calibri" pitchFamily="34" charset="0"/>
                <a:sym typeface="Symbol"/>
              </a:rPr>
              <a:t>), p</a:t>
            </a:r>
            <a:r>
              <a:rPr lang="en-US" sz="2400" baseline="-25000" dirty="0" smtClean="0">
                <a:solidFill>
                  <a:schemeClr val="bg1"/>
                </a:solidFill>
                <a:latin typeface="Calibri" pitchFamily="34" charset="0"/>
                <a:sym typeface="Symbol"/>
              </a:rPr>
              <a:t>5 </a:t>
            </a:r>
            <a:r>
              <a:rPr lang="en-US" sz="2400" dirty="0" smtClean="0">
                <a:solidFill>
                  <a:schemeClr val="bg1"/>
                </a:solidFill>
                <a:latin typeface="Calibri" pitchFamily="34" charset="0"/>
                <a:sym typeface="Symbol"/>
              </a:rPr>
              <a:t> (x</a:t>
            </a:r>
            <a:r>
              <a:rPr lang="en-US" sz="2400" dirty="0" smtClean="0">
                <a:solidFill>
                  <a:schemeClr val="bg1"/>
                </a:solidFill>
                <a:latin typeface="Calibri" pitchFamily="34" charset="0"/>
              </a:rPr>
              <a:t> &lt; 2</a:t>
            </a:r>
            <a:r>
              <a:rPr lang="en-US" sz="2400" dirty="0" smtClean="0">
                <a:solidFill>
                  <a:schemeClr val="bg1"/>
                </a:solidFill>
                <a:latin typeface="Calibri" pitchFamily="34" charset="0"/>
                <a:sym typeface="Symbol"/>
              </a:rPr>
              <a:t>),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8" name="Down Arrow 7"/>
          <p:cNvSpPr/>
          <p:nvPr/>
        </p:nvSpPr>
        <p:spPr bwMode="auto">
          <a:xfrm>
            <a:off x="3399326" y="4162471"/>
            <a:ext cx="519379" cy="694944"/>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Rectangle 9"/>
          <p:cNvSpPr/>
          <p:nvPr/>
        </p:nvSpPr>
        <p:spPr>
          <a:xfrm>
            <a:off x="3984205" y="4224406"/>
            <a:ext cx="4960927" cy="461665"/>
          </a:xfrm>
          <a:prstGeom prst="rect">
            <a:avLst/>
          </a:prstGeom>
        </p:spPr>
        <p:txBody>
          <a:bodyPr wrap="square">
            <a:spAutoFit/>
          </a:bodyPr>
          <a:lstStyle/>
          <a:p>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imply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 </a:t>
            </a:r>
            <a:r>
              <a:rPr lang="en-US" sz="2400" dirty="0" smtClean="0">
                <a:solidFill>
                  <a:schemeClr val="bg1"/>
                </a:solidFill>
                <a:latin typeface="Calibri" pitchFamily="34" charset="0"/>
                <a:sym typeface="Symbol"/>
              </a:rPr>
              <a:t>by theory propagation</a:t>
            </a:r>
            <a:endParaRPr lang="en-US" sz="2400" dirty="0" smtClean="0">
              <a:solidFill>
                <a:schemeClr val="bg1"/>
              </a:solidFill>
              <a:latin typeface="Calibri" pitchFamily="34" charset="0"/>
              <a:cs typeface="Calibri" pitchFamily="34" charset="0"/>
              <a:sym typeface="Symbol"/>
            </a:endParaRPr>
          </a:p>
        </p:txBody>
      </p:sp>
      <p:sp>
        <p:nvSpPr>
          <p:cNvPr id="11" name="Content Placeholder 2"/>
          <p:cNvSpPr txBox="1">
            <a:spLocks/>
          </p:cNvSpPr>
          <p:nvPr/>
        </p:nvSpPr>
        <p:spPr>
          <a:xfrm>
            <a:off x="1597920" y="4933132"/>
            <a:ext cx="5723376"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lang="en-US" sz="2400" dirty="0" smtClean="0">
                <a:solidFill>
                  <a:schemeClr val="bg1"/>
                </a:solidFill>
                <a:latin typeface="Calibri" pitchFamily="34" charset="0"/>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5</a:t>
            </a:r>
            <a:r>
              <a:rPr lang="en-US" sz="2400" dirty="0" smtClean="0">
                <a:solidFill>
                  <a:schemeClr val="bg1"/>
                </a:solidFill>
                <a:latin typeface="Calibri" pitchFamily="34" charset="0"/>
                <a:sym typeface="Symbol"/>
              </a:rPr>
              <a:t> 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r>
              <a:rPr lang="en-US" sz="2400" dirty="0" smtClean="0">
                <a:solidFill>
                  <a:schemeClr val="bg1"/>
                </a:solidFill>
                <a:latin typeface="Calibri" pitchFamily="34" charset="0"/>
                <a:sym typeface="Symbol"/>
              </a:rPr>
              <a:t>)</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9" name="Rectangle 8"/>
          <p:cNvSpPr/>
          <p:nvPr/>
        </p:nvSpPr>
        <p:spPr>
          <a:xfrm>
            <a:off x="737615" y="5767668"/>
            <a:ext cx="7958939" cy="523220"/>
          </a:xfrm>
          <a:prstGeom prst="rect">
            <a:avLst/>
          </a:prstGeom>
        </p:spPr>
        <p:txBody>
          <a:bodyPr wrap="square">
            <a:spAutoFit/>
          </a:bodyPr>
          <a:lstStyle/>
          <a:p>
            <a:pPr algn="ct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Tradeoff between precision  performance.</a:t>
            </a:r>
            <a:endParaRPr lang="en-US" sz="2800" dirty="0" smtClean="0">
              <a:solidFill>
                <a:schemeClr val="bg1"/>
              </a:solidFill>
              <a:latin typeface="Calibri" pitchFamily="34" charset="0"/>
              <a:cs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bwMode="auto">
          <a:xfrm>
            <a:off x="233086" y="1246095"/>
            <a:ext cx="8641976" cy="53160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Core</a:t>
            </a:r>
            <a:r>
              <a:rPr lang="en-US" sz="28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An Architecture: the core</a:t>
            </a:r>
            <a:endParaRPr lang="en-US" dirty="0"/>
          </a:p>
        </p:txBody>
      </p:sp>
      <p:sp>
        <p:nvSpPr>
          <p:cNvPr id="7" name="Rectangle 6"/>
          <p:cNvSpPr/>
          <p:nvPr/>
        </p:nvSpPr>
        <p:spPr bwMode="auto">
          <a:xfrm>
            <a:off x="3472106" y="5486416"/>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SAT Solver</a:t>
            </a:r>
          </a:p>
        </p:txBody>
      </p:sp>
      <p:sp>
        <p:nvSpPr>
          <p:cNvPr id="8" name="Rectangle 7"/>
          <p:cNvSpPr/>
          <p:nvPr/>
        </p:nvSpPr>
        <p:spPr bwMode="auto">
          <a:xfrm>
            <a:off x="3218316" y="3684501"/>
            <a:ext cx="2488789" cy="11777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Equality</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err="1" smtClean="0">
                <a:solidFill>
                  <a:schemeClr val="bg1"/>
                </a:solidFill>
                <a:latin typeface="Calibri" pitchFamily="34" charset="0"/>
                <a:cs typeface="Calibri" pitchFamily="34" charset="0"/>
              </a:rPr>
              <a:t>Uninterpreted</a:t>
            </a:r>
            <a:r>
              <a:rPr kumimoji="0" lang="en-US" sz="2400" i="0" u="none" strike="noStrike" cap="none" normalizeH="0" dirty="0" smtClean="0">
                <a:solidFill>
                  <a:schemeClr val="bg1"/>
                </a:solidFill>
                <a:latin typeface="Calibri" pitchFamily="34" charset="0"/>
                <a:cs typeface="Calibri" pitchFamily="34" charset="0"/>
              </a:rPr>
              <a:t> Functions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9" name="Rectangle 8"/>
          <p:cNvSpPr/>
          <p:nvPr/>
        </p:nvSpPr>
        <p:spPr bwMode="auto">
          <a:xfrm>
            <a:off x="681305"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Arithmetic</a:t>
            </a:r>
          </a:p>
        </p:txBody>
      </p:sp>
      <p:sp>
        <p:nvSpPr>
          <p:cNvPr id="10" name="Rectangle 9"/>
          <p:cNvSpPr/>
          <p:nvPr/>
        </p:nvSpPr>
        <p:spPr bwMode="auto">
          <a:xfrm>
            <a:off x="3472106"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Bit-Vectors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11" name="Rectangle 10"/>
          <p:cNvSpPr/>
          <p:nvPr/>
        </p:nvSpPr>
        <p:spPr bwMode="auto">
          <a:xfrm>
            <a:off x="6122880"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Scalar Values</a:t>
            </a:r>
            <a:endParaRPr kumimoji="0" lang="en-US" sz="2400" i="0" u="none" strike="noStrike" cap="none" normalizeH="0" baseline="0" dirty="0" smtClean="0">
              <a:solidFill>
                <a:schemeClr val="bg1"/>
              </a:solidFill>
              <a:latin typeface="Calibri" pitchFamily="34" charset="0"/>
              <a:cs typeface="Calibri" pitchFamily="34" charset="0"/>
            </a:endParaRPr>
          </a:p>
        </p:txBody>
      </p:sp>
      <p:cxnSp>
        <p:nvCxnSpPr>
          <p:cNvPr id="13" name="Straight Arrow Connector 12"/>
          <p:cNvCxnSpPr>
            <a:stCxn id="9" idx="2"/>
            <a:endCxn id="8" idx="0"/>
          </p:cNvCxnSpPr>
          <p:nvPr/>
        </p:nvCxnSpPr>
        <p:spPr>
          <a:xfrm rot="16200000" flipH="1">
            <a:off x="2740096" y="1961885"/>
            <a:ext cx="654429" cy="279080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10" idx="2"/>
            <a:endCxn id="8" idx="0"/>
          </p:cNvCxnSpPr>
          <p:nvPr/>
        </p:nvCxnSpPr>
        <p:spPr>
          <a:xfrm rot="16200000" flipH="1">
            <a:off x="4135496" y="3357285"/>
            <a:ext cx="654429"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0"/>
            <a:endCxn id="11" idx="2"/>
          </p:cNvCxnSpPr>
          <p:nvPr/>
        </p:nvCxnSpPr>
        <p:spPr>
          <a:xfrm rot="5400000" flipH="1" flipV="1">
            <a:off x="5460883" y="2031901"/>
            <a:ext cx="654429" cy="2650773"/>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2"/>
            <a:endCxn id="7" idx="0"/>
          </p:cNvCxnSpPr>
          <p:nvPr/>
        </p:nvCxnSpPr>
        <p:spPr>
          <a:xfrm rot="5400000">
            <a:off x="4150620" y="5174324"/>
            <a:ext cx="624183"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bwMode="auto">
          <a:xfrm>
            <a:off x="224121" y="1281954"/>
            <a:ext cx="8641976" cy="53160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Core</a:t>
            </a:r>
            <a:r>
              <a:rPr lang="en-US" sz="28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An Architecture: the core</a:t>
            </a:r>
            <a:endParaRPr lang="en-US" dirty="0"/>
          </a:p>
        </p:txBody>
      </p:sp>
      <p:sp>
        <p:nvSpPr>
          <p:cNvPr id="7" name="Rectangle 6"/>
          <p:cNvSpPr/>
          <p:nvPr/>
        </p:nvSpPr>
        <p:spPr bwMode="auto">
          <a:xfrm>
            <a:off x="3472106" y="5486416"/>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SAT Solver</a:t>
            </a:r>
          </a:p>
        </p:txBody>
      </p:sp>
      <p:sp>
        <p:nvSpPr>
          <p:cNvPr id="8" name="Rectangle 7"/>
          <p:cNvSpPr/>
          <p:nvPr/>
        </p:nvSpPr>
        <p:spPr bwMode="auto">
          <a:xfrm>
            <a:off x="3218316" y="3684501"/>
            <a:ext cx="2488789" cy="11777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Equality</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err="1" smtClean="0">
                <a:solidFill>
                  <a:schemeClr val="bg1"/>
                </a:solidFill>
                <a:latin typeface="Calibri" pitchFamily="34" charset="0"/>
                <a:cs typeface="Calibri" pitchFamily="34" charset="0"/>
              </a:rPr>
              <a:t>Uninterpreted</a:t>
            </a:r>
            <a:r>
              <a:rPr kumimoji="0" lang="en-US" sz="2400" i="0" u="none" strike="noStrike" cap="none" normalizeH="0" dirty="0" smtClean="0">
                <a:solidFill>
                  <a:schemeClr val="bg1"/>
                </a:solidFill>
                <a:latin typeface="Calibri" pitchFamily="34" charset="0"/>
                <a:cs typeface="Calibri" pitchFamily="34" charset="0"/>
              </a:rPr>
              <a:t> Functions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9" name="Rectangle 8"/>
          <p:cNvSpPr/>
          <p:nvPr/>
        </p:nvSpPr>
        <p:spPr bwMode="auto">
          <a:xfrm>
            <a:off x="681305"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Arithmetic</a:t>
            </a:r>
          </a:p>
        </p:txBody>
      </p:sp>
      <p:sp>
        <p:nvSpPr>
          <p:cNvPr id="10" name="Rectangle 9"/>
          <p:cNvSpPr/>
          <p:nvPr/>
        </p:nvSpPr>
        <p:spPr bwMode="auto">
          <a:xfrm>
            <a:off x="3472106"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Bit-Vectors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11" name="Rectangle 10"/>
          <p:cNvSpPr/>
          <p:nvPr/>
        </p:nvSpPr>
        <p:spPr bwMode="auto">
          <a:xfrm>
            <a:off x="6122880"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Scalar Values</a:t>
            </a:r>
            <a:endParaRPr kumimoji="0" lang="en-US" sz="2400" i="0" u="none" strike="noStrike" cap="none" normalizeH="0" baseline="0" dirty="0" smtClean="0">
              <a:solidFill>
                <a:schemeClr val="bg1"/>
              </a:solidFill>
              <a:latin typeface="Calibri" pitchFamily="34" charset="0"/>
              <a:cs typeface="Calibri" pitchFamily="34" charset="0"/>
            </a:endParaRPr>
          </a:p>
        </p:txBody>
      </p:sp>
      <p:cxnSp>
        <p:nvCxnSpPr>
          <p:cNvPr id="13" name="Straight Arrow Connector 12"/>
          <p:cNvCxnSpPr>
            <a:stCxn id="9" idx="2"/>
            <a:endCxn id="8" idx="0"/>
          </p:cNvCxnSpPr>
          <p:nvPr/>
        </p:nvCxnSpPr>
        <p:spPr>
          <a:xfrm rot="16200000" flipH="1">
            <a:off x="2740096" y="1961885"/>
            <a:ext cx="654429" cy="279080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10" idx="2"/>
            <a:endCxn id="8" idx="0"/>
          </p:cNvCxnSpPr>
          <p:nvPr/>
        </p:nvCxnSpPr>
        <p:spPr>
          <a:xfrm rot="16200000" flipH="1">
            <a:off x="4135496" y="3357285"/>
            <a:ext cx="654429"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0"/>
            <a:endCxn id="11" idx="2"/>
          </p:cNvCxnSpPr>
          <p:nvPr/>
        </p:nvCxnSpPr>
        <p:spPr>
          <a:xfrm rot="5400000" flipH="1" flipV="1">
            <a:off x="5460883" y="2031901"/>
            <a:ext cx="654429" cy="2650773"/>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2"/>
            <a:endCxn id="7" idx="0"/>
          </p:cNvCxnSpPr>
          <p:nvPr/>
        </p:nvCxnSpPr>
        <p:spPr>
          <a:xfrm rot="5400000">
            <a:off x="4150620" y="5174324"/>
            <a:ext cx="624183"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4" name="Rectangular Callout 13"/>
          <p:cNvSpPr/>
          <p:nvPr/>
        </p:nvSpPr>
        <p:spPr bwMode="auto">
          <a:xfrm>
            <a:off x="6400800" y="4419600"/>
            <a:ext cx="2743200" cy="1210235"/>
          </a:xfrm>
          <a:prstGeom prst="wedgeRectCallout">
            <a:avLst>
              <a:gd name="adj1" fmla="val -81215"/>
              <a:gd name="adj2" fmla="val 54685"/>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Case Analysis</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le 25"/>
          <p:cNvSpPr/>
          <p:nvPr/>
        </p:nvSpPr>
        <p:spPr bwMode="auto">
          <a:xfrm>
            <a:off x="233086" y="1246095"/>
            <a:ext cx="8641976" cy="5316070"/>
          </a:xfrm>
          <a:prstGeom prst="roundRec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109728" tIns="54864" rIns="109728" bIns="54864" numCol="1" rtlCol="0" anchor="t"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b="1" dirty="0" smtClean="0">
                <a:solidFill>
                  <a:schemeClr val="bg1"/>
                </a:solidFill>
                <a:latin typeface="Segoe" pitchFamily="34" charset="0"/>
              </a:rPr>
              <a:t>Core</a:t>
            </a:r>
            <a:r>
              <a:rPr lang="en-US" sz="28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 name="Title 1"/>
          <p:cNvSpPr>
            <a:spLocks noGrp="1"/>
          </p:cNvSpPr>
          <p:nvPr>
            <p:ph type="title"/>
          </p:nvPr>
        </p:nvSpPr>
        <p:spPr/>
        <p:txBody>
          <a:bodyPr/>
          <a:lstStyle/>
          <a:p>
            <a:r>
              <a:rPr lang="en-US" dirty="0" smtClean="0"/>
              <a:t>An Architecture: the core</a:t>
            </a:r>
            <a:endParaRPr lang="en-US" dirty="0"/>
          </a:p>
        </p:txBody>
      </p:sp>
      <p:sp>
        <p:nvSpPr>
          <p:cNvPr id="7" name="Rectangle 6"/>
          <p:cNvSpPr/>
          <p:nvPr/>
        </p:nvSpPr>
        <p:spPr bwMode="auto">
          <a:xfrm>
            <a:off x="3472106" y="5486416"/>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SAT Solver</a:t>
            </a:r>
          </a:p>
        </p:txBody>
      </p:sp>
      <p:sp>
        <p:nvSpPr>
          <p:cNvPr id="8" name="Rectangle 7"/>
          <p:cNvSpPr/>
          <p:nvPr/>
        </p:nvSpPr>
        <p:spPr bwMode="auto">
          <a:xfrm>
            <a:off x="3218316" y="3684501"/>
            <a:ext cx="2488789" cy="117773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Equality</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err="1" smtClean="0">
                <a:solidFill>
                  <a:schemeClr val="bg1"/>
                </a:solidFill>
                <a:latin typeface="Calibri" pitchFamily="34" charset="0"/>
                <a:cs typeface="Calibri" pitchFamily="34" charset="0"/>
              </a:rPr>
              <a:t>Uninterpreted</a:t>
            </a:r>
            <a:r>
              <a:rPr kumimoji="0" lang="en-US" sz="2400" i="0" u="none" strike="noStrike" cap="none" normalizeH="0" dirty="0" smtClean="0">
                <a:solidFill>
                  <a:schemeClr val="bg1"/>
                </a:solidFill>
                <a:latin typeface="Calibri" pitchFamily="34" charset="0"/>
                <a:cs typeface="Calibri" pitchFamily="34" charset="0"/>
              </a:rPr>
              <a:t> Functions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9" name="Rectangle 8"/>
          <p:cNvSpPr/>
          <p:nvPr/>
        </p:nvSpPr>
        <p:spPr bwMode="auto">
          <a:xfrm>
            <a:off x="681305"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smtClean="0">
                <a:solidFill>
                  <a:schemeClr val="bg1"/>
                </a:solidFill>
                <a:latin typeface="Calibri" pitchFamily="34" charset="0"/>
                <a:cs typeface="Calibri" pitchFamily="34" charset="0"/>
              </a:rPr>
              <a:t>Arithmetic</a:t>
            </a:r>
          </a:p>
        </p:txBody>
      </p:sp>
      <p:sp>
        <p:nvSpPr>
          <p:cNvPr id="10" name="Rectangle 9"/>
          <p:cNvSpPr/>
          <p:nvPr/>
        </p:nvSpPr>
        <p:spPr bwMode="auto">
          <a:xfrm>
            <a:off x="3472106"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Bit-Vectors</a:t>
            </a:r>
            <a:endParaRPr kumimoji="0" lang="en-US" sz="2400" i="0" u="none" strike="noStrike" cap="none" normalizeH="0" baseline="0" dirty="0" smtClean="0">
              <a:solidFill>
                <a:schemeClr val="bg1"/>
              </a:solidFill>
              <a:latin typeface="Calibri" pitchFamily="34" charset="0"/>
              <a:cs typeface="Calibri" pitchFamily="34" charset="0"/>
            </a:endParaRPr>
          </a:p>
        </p:txBody>
      </p:sp>
      <p:sp>
        <p:nvSpPr>
          <p:cNvPr id="11" name="Rectangle 10"/>
          <p:cNvSpPr/>
          <p:nvPr/>
        </p:nvSpPr>
        <p:spPr bwMode="auto">
          <a:xfrm>
            <a:off x="6122880" y="2115684"/>
            <a:ext cx="1981208" cy="914388"/>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Scalar Values</a:t>
            </a:r>
            <a:endParaRPr kumimoji="0" lang="en-US" sz="2400" i="0" u="none" strike="noStrike" cap="none" normalizeH="0" baseline="0" dirty="0" smtClean="0">
              <a:solidFill>
                <a:schemeClr val="bg1"/>
              </a:solidFill>
              <a:latin typeface="Calibri" pitchFamily="34" charset="0"/>
              <a:cs typeface="Calibri" pitchFamily="34" charset="0"/>
            </a:endParaRPr>
          </a:p>
        </p:txBody>
      </p:sp>
      <p:cxnSp>
        <p:nvCxnSpPr>
          <p:cNvPr id="13" name="Straight Arrow Connector 12"/>
          <p:cNvCxnSpPr>
            <a:stCxn id="9" idx="2"/>
            <a:endCxn id="8" idx="0"/>
          </p:cNvCxnSpPr>
          <p:nvPr/>
        </p:nvCxnSpPr>
        <p:spPr>
          <a:xfrm rot="16200000" flipH="1">
            <a:off x="2740096" y="1961885"/>
            <a:ext cx="654429" cy="2790802"/>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10" idx="2"/>
            <a:endCxn id="8" idx="0"/>
          </p:cNvCxnSpPr>
          <p:nvPr/>
        </p:nvCxnSpPr>
        <p:spPr>
          <a:xfrm rot="16200000" flipH="1">
            <a:off x="4135496" y="3357285"/>
            <a:ext cx="654429"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8" idx="0"/>
            <a:endCxn id="11" idx="2"/>
          </p:cNvCxnSpPr>
          <p:nvPr/>
        </p:nvCxnSpPr>
        <p:spPr>
          <a:xfrm rot="5400000" flipH="1" flipV="1">
            <a:off x="5460883" y="2031901"/>
            <a:ext cx="654429" cy="2650773"/>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2"/>
            <a:endCxn id="7" idx="0"/>
          </p:cNvCxnSpPr>
          <p:nvPr/>
        </p:nvCxnSpPr>
        <p:spPr>
          <a:xfrm rot="5400000">
            <a:off x="4150620" y="5174324"/>
            <a:ext cx="624183" cy="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14" name="Rectangular Callout 13"/>
          <p:cNvSpPr/>
          <p:nvPr/>
        </p:nvSpPr>
        <p:spPr bwMode="auto">
          <a:xfrm>
            <a:off x="6400799" y="4733364"/>
            <a:ext cx="2402541" cy="1622611"/>
          </a:xfrm>
          <a:prstGeom prst="wedgeRectCallout">
            <a:avLst>
              <a:gd name="adj1" fmla="val -75925"/>
              <a:gd name="adj2" fmla="val -72323"/>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Blackboard:</a:t>
            </a:r>
          </a:p>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cs typeface="Calibri" pitchFamily="34" charset="0"/>
              </a:rPr>
              <a:t>equalities, </a:t>
            </a:r>
            <a:r>
              <a:rPr lang="en-US" sz="2400" dirty="0" err="1" smtClean="0">
                <a:solidFill>
                  <a:schemeClr val="bg1"/>
                </a:solidFill>
                <a:latin typeface="Calibri" pitchFamily="34" charset="0"/>
                <a:cs typeface="Calibri" pitchFamily="34" charset="0"/>
              </a:rPr>
              <a:t>disequalities</a:t>
            </a:r>
            <a:r>
              <a:rPr lang="en-US" sz="2400" dirty="0" smtClean="0">
                <a:solidFill>
                  <a:schemeClr val="bg1"/>
                </a:solidFill>
                <a:latin typeface="Calibri" pitchFamily="34" charset="0"/>
                <a:cs typeface="Calibri" pitchFamily="34" charset="0"/>
              </a:rPr>
              <a:t>,</a:t>
            </a:r>
          </a:p>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predicates</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800" smtClean="0">
                <a:latin typeface="Calibri" pitchFamily="34" charset="0"/>
              </a:rPr>
              <a:t>SMT-Lib</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9" name="Content Placeholder 8"/>
          <p:cNvSpPr>
            <a:spLocks noGrp="1"/>
          </p:cNvSpPr>
          <p:nvPr>
            <p:ph idx="1"/>
          </p:nvPr>
        </p:nvSpPr>
        <p:spPr>
          <a:xfrm>
            <a:off x="381000" y="1412875"/>
            <a:ext cx="8382000" cy="3884140"/>
          </a:xfrm>
        </p:spPr>
        <p:txBody>
          <a:bodyPr/>
          <a:lstStyle/>
          <a:p>
            <a:r>
              <a:rPr lang="en-US" dirty="0" smtClean="0"/>
              <a:t>Repository of Benchmarks</a:t>
            </a:r>
          </a:p>
          <a:p>
            <a:r>
              <a:rPr lang="en-US" dirty="0" smtClean="0">
                <a:hlinkClick r:id="rId3"/>
              </a:rPr>
              <a:t>http://www.smtlib.org</a:t>
            </a:r>
            <a:endParaRPr lang="en-US" dirty="0" smtClean="0"/>
          </a:p>
          <a:p>
            <a:r>
              <a:rPr lang="en-US" dirty="0" smtClean="0"/>
              <a:t>Benchmarks are divided in “logics”:</a:t>
            </a:r>
          </a:p>
          <a:p>
            <a:pPr lvl="1"/>
            <a:r>
              <a:rPr lang="en-US" dirty="0" smtClean="0"/>
              <a:t>QF_UF: </a:t>
            </a:r>
            <a:r>
              <a:rPr lang="en-US" dirty="0" err="1" smtClean="0"/>
              <a:t>unquantified</a:t>
            </a:r>
            <a:r>
              <a:rPr lang="en-US" dirty="0" smtClean="0"/>
              <a:t> formulas built over a signature of </a:t>
            </a:r>
            <a:r>
              <a:rPr lang="en-US" dirty="0" err="1" smtClean="0"/>
              <a:t>uninterpreted</a:t>
            </a:r>
            <a:r>
              <a:rPr lang="en-US" dirty="0" smtClean="0"/>
              <a:t> sort, function and predicate symbols.</a:t>
            </a:r>
          </a:p>
          <a:p>
            <a:pPr lvl="1"/>
            <a:r>
              <a:rPr lang="en-US" dirty="0" smtClean="0"/>
              <a:t>QF_UFLIA: </a:t>
            </a:r>
            <a:r>
              <a:rPr lang="en-US" dirty="0" err="1" smtClean="0"/>
              <a:t>unquantified</a:t>
            </a:r>
            <a:r>
              <a:rPr lang="en-US" dirty="0" smtClean="0"/>
              <a:t> linear integer arithmetic with </a:t>
            </a:r>
            <a:r>
              <a:rPr lang="en-US" dirty="0" err="1" smtClean="0"/>
              <a:t>uninterpreted</a:t>
            </a:r>
            <a:r>
              <a:rPr lang="en-US" dirty="0" smtClean="0"/>
              <a:t> sort, function, and predicate symbols. </a:t>
            </a:r>
          </a:p>
          <a:p>
            <a:pPr lvl="1"/>
            <a:r>
              <a:rPr lang="en-US" dirty="0" smtClean="0"/>
              <a:t>AUFLIA: closed linear formulas over the theory of integer arrays with free sort, function and predicate symbols. </a:t>
            </a:r>
            <a:br>
              <a:rPr lang="en-US" dirty="0" smtClean="0"/>
            </a:br>
            <a:endParaRPr lang="en-US" dirty="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Ground formulas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i="1" dirty="0" smtClean="0">
                <a:solidFill>
                  <a:srgbClr xmlns:mc="http://schemas.openxmlformats.org/markup-compatibility/2006" xmlns:a14="http://schemas.microsoft.com/office/drawing/2007/7/7/main" val="FF0000" mc:Ignorable=""/>
                </a:solidFill>
              </a:rPr>
              <a:t>For most SMT solvers: </a:t>
            </a:r>
            <a:r>
              <a:rPr lang="en-US" b="1" i="1" dirty="0" smtClean="0">
                <a:solidFill>
                  <a:srgbClr xmlns:mc="http://schemas.openxmlformats.org/markup-compatibility/2006" xmlns:a14="http://schemas.microsoft.com/office/drawing/2007/7/7/main" val="FF0000" mc:Ignorable=""/>
                </a:solidFill>
              </a:rPr>
              <a:t>F is a set of ground formulas</a:t>
            </a:r>
            <a:r>
              <a:rPr lang="en-US" i="1" dirty="0" smtClean="0">
                <a:solidFill>
                  <a:srgbClr xmlns:mc="http://schemas.openxmlformats.org/markup-compatibility/2006" xmlns:a14="http://schemas.microsoft.com/office/drawing/2007/7/7/main" val="FF0000" mc:Ignorable=""/>
                </a:solidFill>
              </a:rPr>
              <a:t> </a:t>
            </a:r>
          </a:p>
        </p:txBody>
      </p:sp>
      <p:sp>
        <p:nvSpPr>
          <p:cNvPr id="7" name="Rectangle 6"/>
          <p:cNvSpPr/>
          <p:nvPr/>
        </p:nvSpPr>
        <p:spPr>
          <a:xfrm>
            <a:off x="2723336" y="3006975"/>
            <a:ext cx="2957156" cy="480131"/>
          </a:xfrm>
          <a:prstGeom prst="rect">
            <a:avLst/>
          </a:prstGeom>
        </p:spPr>
        <p:txBody>
          <a:bodyPr wrap="none">
            <a:spAutoFit/>
          </a:bodyPr>
          <a:lstStyle/>
          <a:p>
            <a:pPr marL="384954" lvl="0" indent="-384954" algn="ctr">
              <a:lnSpc>
                <a:spcPct val="90000"/>
              </a:lnSpc>
              <a:spcBef>
                <a:spcPct val="20000"/>
              </a:spcBef>
              <a:buSzPct val="90000"/>
              <a:defRPr/>
            </a:pP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Many Applications</a:t>
            </a:r>
          </a:p>
        </p:txBody>
      </p:sp>
      <p:sp>
        <p:nvSpPr>
          <p:cNvPr id="8" name="Rectangle 7"/>
          <p:cNvSpPr/>
          <p:nvPr/>
        </p:nvSpPr>
        <p:spPr>
          <a:xfrm>
            <a:off x="2507380" y="3571357"/>
            <a:ext cx="3389069" cy="830997"/>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Bounded Model Checking</a:t>
            </a:r>
          </a:p>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Test-Case Generation</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Engines of Proof</a:t>
            </a:r>
            <a:endParaRPr lang="en-US" dirty="0"/>
          </a:p>
        </p:txBody>
      </p:sp>
      <p:sp>
        <p:nvSpPr>
          <p:cNvPr id="3" name="Content Placeholder 2"/>
          <p:cNvSpPr>
            <a:spLocks noGrp="1"/>
          </p:cNvSpPr>
          <p:nvPr>
            <p:ph idx="1"/>
          </p:nvPr>
        </p:nvSpPr>
        <p:spPr>
          <a:xfrm>
            <a:off x="354106" y="2681179"/>
            <a:ext cx="8382000" cy="1107996"/>
          </a:xfrm>
        </p:spPr>
        <p:txBody>
          <a:bodyPr/>
          <a:lstStyle/>
          <a:p>
            <a:pPr algn="ctr">
              <a:buNone/>
            </a:pPr>
            <a:r>
              <a:rPr lang="en-US" sz="3600" dirty="0" smtClean="0">
                <a:solidFill>
                  <a:srgbClr xmlns:mc="http://schemas.openxmlformats.org/markup-compatibility/2006" xmlns:a14="http://schemas.microsoft.com/office/drawing/2007/7/7/main" val="FF0000" mc:Ignorable=""/>
                </a:solidFill>
              </a:rPr>
              <a:t>An SMT Solver is a collection of</a:t>
            </a:r>
          </a:p>
          <a:p>
            <a:pPr algn="ctr">
              <a:buNone/>
            </a:pPr>
            <a:r>
              <a:rPr lang="en-US" sz="3600" b="1" dirty="0" smtClean="0">
                <a:solidFill>
                  <a:srgbClr xmlns:mc="http://schemas.openxmlformats.org/markup-compatibility/2006" xmlns:a14="http://schemas.microsoft.com/office/drawing/2007/7/7/main" val="FF0000" mc:Ignorable=""/>
                </a:solidFill>
              </a:rPr>
              <a:t>Little Engines of Proof</a:t>
            </a:r>
          </a:p>
        </p:txBody>
      </p:sp>
      <p:pic>
        <p:nvPicPr>
          <p:cNvPr id="1026" name="Picture 2" descr="C:\Users\leonardo\AppData\Local\Microsoft\Windows\Temporary Internet Files\Content.IE5\DWH3FF2P\MCIN00695_0000[1].wmf"/>
          <p:cNvPicPr>
            <a:picLocks noChangeAspect="1" noChangeArrowheads="1"/>
          </p:cNvPicPr>
          <p:nvPr/>
        </p:nvPicPr>
        <p:blipFill>
          <a:blip r:embed="rId4" cstate="print"/>
          <a:srcRect/>
          <a:stretch>
            <a:fillRect/>
          </a:stretch>
        </p:blipFill>
        <p:spPr bwMode="auto">
          <a:xfrm>
            <a:off x="6845462" y="4030557"/>
            <a:ext cx="1846476" cy="1762582"/>
          </a:xfrm>
          <a:prstGeom prst="rect">
            <a:avLst/>
          </a:prstGeom>
          <a:noFill/>
        </p:spPr>
      </p:pic>
      <p:pic>
        <p:nvPicPr>
          <p:cNvPr id="1027" name="Picture 3" descr="C:\Users\leonardo\AppData\Local\Microsoft\Windows\Temporary Internet Files\Content.IE5\ZOWPM7LH\MCIN00694_0000[1].wmf"/>
          <p:cNvPicPr>
            <a:picLocks noChangeAspect="1" noChangeArrowheads="1"/>
          </p:cNvPicPr>
          <p:nvPr/>
        </p:nvPicPr>
        <p:blipFill>
          <a:blip r:embed="rId5" cstate="print"/>
          <a:srcRect/>
          <a:stretch>
            <a:fillRect/>
          </a:stretch>
        </p:blipFill>
        <p:spPr bwMode="auto">
          <a:xfrm>
            <a:off x="520607" y="4133388"/>
            <a:ext cx="2376701" cy="1907122"/>
          </a:xfrm>
          <a:prstGeom prst="rect">
            <a:avLst/>
          </a:prstGeom>
          <a:noFill/>
        </p:spPr>
      </p:pic>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Little Engines of Proof</a:t>
            </a:r>
            <a:endParaRPr lang="en-US" dirty="0"/>
          </a:p>
        </p:txBody>
      </p:sp>
      <p:sp>
        <p:nvSpPr>
          <p:cNvPr id="3" name="Content Placeholder 2"/>
          <p:cNvSpPr>
            <a:spLocks noGrp="1"/>
          </p:cNvSpPr>
          <p:nvPr>
            <p:ph idx="1"/>
          </p:nvPr>
        </p:nvSpPr>
        <p:spPr>
          <a:xfrm>
            <a:off x="354106" y="2681179"/>
            <a:ext cx="8382000" cy="1107996"/>
          </a:xfrm>
        </p:spPr>
        <p:txBody>
          <a:bodyPr/>
          <a:lstStyle/>
          <a:p>
            <a:pPr algn="ctr">
              <a:buNone/>
            </a:pPr>
            <a:r>
              <a:rPr lang="en-US" sz="3600" dirty="0" smtClean="0">
                <a:solidFill>
                  <a:srgbClr xmlns:mc="http://schemas.openxmlformats.org/markup-compatibility/2006" xmlns:a14="http://schemas.microsoft.com/office/drawing/2007/7/7/main" val="FF0000" mc:Ignorable=""/>
                </a:solidFill>
              </a:rPr>
              <a:t>An SMT Solver is a collection of</a:t>
            </a:r>
          </a:p>
          <a:p>
            <a:pPr algn="ctr">
              <a:buNone/>
            </a:pPr>
            <a:r>
              <a:rPr lang="en-US" sz="3600" b="1" dirty="0" smtClean="0">
                <a:solidFill>
                  <a:srgbClr xmlns:mc="http://schemas.openxmlformats.org/markup-compatibility/2006" xmlns:a14="http://schemas.microsoft.com/office/drawing/2007/7/7/main" val="FF0000" mc:Ignorable=""/>
                </a:solidFill>
              </a:rPr>
              <a:t>Little Engines of Proof</a:t>
            </a:r>
          </a:p>
        </p:txBody>
      </p:sp>
      <p:pic>
        <p:nvPicPr>
          <p:cNvPr id="1026" name="Picture 2" descr="C:\Users\leonardo\AppData\Local\Microsoft\Windows\Temporary Internet Files\Content.IE5\DWH3FF2P\MCIN00695_0000[1].wmf"/>
          <p:cNvPicPr>
            <a:picLocks noChangeAspect="1" noChangeArrowheads="1"/>
          </p:cNvPicPr>
          <p:nvPr/>
        </p:nvPicPr>
        <p:blipFill>
          <a:blip r:embed="rId4" cstate="print"/>
          <a:srcRect/>
          <a:stretch>
            <a:fillRect/>
          </a:stretch>
        </p:blipFill>
        <p:spPr bwMode="auto">
          <a:xfrm>
            <a:off x="6845462" y="4030557"/>
            <a:ext cx="1846476" cy="1762582"/>
          </a:xfrm>
          <a:prstGeom prst="rect">
            <a:avLst/>
          </a:prstGeom>
          <a:noFill/>
        </p:spPr>
      </p:pic>
      <p:pic>
        <p:nvPicPr>
          <p:cNvPr id="1027" name="Picture 3" descr="C:\Users\leonardo\AppData\Local\Microsoft\Windows\Temporary Internet Files\Content.IE5\ZOWPM7LH\MCIN00694_0000[1].wmf"/>
          <p:cNvPicPr>
            <a:picLocks noChangeAspect="1" noChangeArrowheads="1"/>
          </p:cNvPicPr>
          <p:nvPr/>
        </p:nvPicPr>
        <p:blipFill>
          <a:blip r:embed="rId5" cstate="print"/>
          <a:srcRect/>
          <a:stretch>
            <a:fillRect/>
          </a:stretch>
        </p:blipFill>
        <p:spPr bwMode="auto">
          <a:xfrm>
            <a:off x="520607" y="4133388"/>
            <a:ext cx="2376701" cy="1907122"/>
          </a:xfrm>
          <a:prstGeom prst="rect">
            <a:avLst/>
          </a:prstGeom>
          <a:noFill/>
        </p:spPr>
      </p:pic>
      <p:sp>
        <p:nvSpPr>
          <p:cNvPr id="6" name="Rectangular Callout 5"/>
          <p:cNvSpPr/>
          <p:nvPr/>
        </p:nvSpPr>
        <p:spPr bwMode="auto">
          <a:xfrm>
            <a:off x="4056743" y="4129314"/>
            <a:ext cx="3766457" cy="2002971"/>
          </a:xfrm>
          <a:prstGeom prst="wedgeRectCallout">
            <a:avLst>
              <a:gd name="adj1" fmla="val -71122"/>
              <a:gd name="adj2" fmla="val -6829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Examples:</a:t>
            </a:r>
          </a:p>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SAT Solver</a:t>
            </a:r>
          </a:p>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rPr>
              <a:t>Equality</a:t>
            </a:r>
            <a:r>
              <a:rPr kumimoji="0" lang="en-US" sz="2400" b="0" i="0" u="none" strike="noStrike" cap="none" normalizeH="0" dirty="0" smtClean="0">
                <a:solidFill>
                  <a:srgbClr xmlns:mc="http://schemas.openxmlformats.org/markup-compatibility/2006" xmlns:a14="http://schemas.microsoft.com/office/drawing/2007/7/7/main" val="FF0000" mc:Ignorable=""/>
                </a:solidFill>
                <a:latin typeface="Calibri" pitchFamily="34" charset="0"/>
              </a:rPr>
              <a:t> solver</a:t>
            </a:r>
            <a:endParaRPr kumimoji="0" lang="en-US" sz="2400" b="0"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endParaRPr>
          </a:p>
          <a:p>
            <a:pPr marL="0" marR="0" indent="0"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 b = c, d = e,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1" name="Oval 10"/>
          <p:cNvSpPr/>
          <p:nvPr/>
        </p:nvSpPr>
        <p:spPr bwMode="auto">
          <a:xfrm>
            <a:off x="355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smtClean="0">
                <a:solidFill>
                  <a:schemeClr val="bg1"/>
                </a:solidFill>
                <a:latin typeface="Calibri" pitchFamily="34" charset="0"/>
                <a:cs typeface="Calibri" pitchFamily="34" charset="0"/>
              </a:rPr>
              <a:t>a</a:t>
            </a:r>
          </a:p>
        </p:txBody>
      </p:sp>
      <p:sp>
        <p:nvSpPr>
          <p:cNvPr id="12" name="Oval 11"/>
          <p:cNvSpPr/>
          <p:nvPr/>
        </p:nvSpPr>
        <p:spPr bwMode="auto">
          <a:xfrm>
            <a:off x="1600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b</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c</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solidFill>
                  <a:srgbClr xmlns:mc="http://schemas.openxmlformats.org/markup-compatibility/2006" xmlns:a14="http://schemas.microsoft.com/office/drawing/2007/7/7/main" val="FF0000" mc:Ignorable=""/>
                </a:solidFill>
                <a:cs typeface="Calibri" pitchFamily="34" charset="0"/>
              </a:rPr>
              <a:t>a = b</a:t>
            </a:r>
            <a:r>
              <a:rPr lang="en-US" dirty="0" smtClean="0">
                <a:cs typeface="Calibri" pitchFamily="34" charset="0"/>
              </a:rPr>
              <a:t>, b = c, d = e,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1" name="Oval 10"/>
          <p:cNvSpPr/>
          <p:nvPr/>
        </p:nvSpPr>
        <p:spPr bwMode="auto">
          <a:xfrm>
            <a:off x="355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p>
        </p:txBody>
      </p:sp>
      <p:sp>
        <p:nvSpPr>
          <p:cNvPr id="12" name="Oval 11"/>
          <p:cNvSpPr/>
          <p:nvPr/>
        </p:nvSpPr>
        <p:spPr bwMode="auto">
          <a:xfrm>
            <a:off x="1600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c</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solidFill>
                  <a:srgbClr xmlns:mc="http://schemas.openxmlformats.org/markup-compatibility/2006" xmlns:a14="http://schemas.microsoft.com/office/drawing/2007/7/7/main" val="FF0000" mc:Ignorable=""/>
                </a:solidFill>
                <a:cs typeface="Calibri" pitchFamily="34" charset="0"/>
              </a:rPr>
              <a:t>a = b</a:t>
            </a:r>
            <a:r>
              <a:rPr lang="en-US" dirty="0" smtClean="0">
                <a:cs typeface="Calibri" pitchFamily="34" charset="0"/>
              </a:rPr>
              <a:t>, b = c, d = e,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c</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21" name="Oval 20"/>
          <p:cNvSpPr/>
          <p:nvPr/>
        </p:nvSpPr>
        <p:spPr bwMode="auto">
          <a:xfrm>
            <a:off x="792480" y="260096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800" b="0" u="none" strike="noStrike" cap="none" normalizeH="0" baseline="0" dirty="0" err="1" smtClean="0">
                <a:solidFill>
                  <a:schemeClr val="bg1"/>
                </a:solidFill>
                <a:latin typeface="Calibri" pitchFamily="34" charset="0"/>
                <a:cs typeface="Calibri" pitchFamily="34" charset="0"/>
              </a:rPr>
              <a:t>,</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b = c</a:t>
            </a:r>
            <a:r>
              <a:rPr lang="en-US" dirty="0" smtClean="0">
                <a:cs typeface="Calibri" pitchFamily="34" charset="0"/>
              </a:rPr>
              <a:t>, d = e,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3" name="Oval 12"/>
          <p:cNvSpPr/>
          <p:nvPr/>
        </p:nvSpPr>
        <p:spPr bwMode="auto">
          <a:xfrm>
            <a:off x="28448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21" name="Oval 20"/>
          <p:cNvSpPr/>
          <p:nvPr/>
        </p:nvSpPr>
        <p:spPr bwMode="auto">
          <a:xfrm>
            <a:off x="792480" y="260096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t>Satisfiability Modulo Theories (SMT)</a:t>
            </a:r>
            <a:endParaRPr spc="-167">
              <a:solidFill>
                <a:schemeClr val="accent1"/>
              </a:solidFill>
              <a:effectLst>
                <a:outerShdw blurRad="50800" dist="38100" dir="2700000" algn="tl" rotWithShape="0">
                  <a:prstClr val="black">
                    <a:alpha val="61000"/>
                  </a:prstClr>
                </a:outerShdw>
              </a:effectLst>
            </a:endParaRPr>
          </a:p>
        </p:txBody>
      </p:sp>
      <p:sp>
        <p:nvSpPr>
          <p:cNvPr id="5" name="Text Placeholder 2"/>
          <p:cNvSpPr txBox="1">
            <a:spLocks/>
          </p:cNvSpPr>
          <p:nvPr/>
        </p:nvSpPr>
        <p:spPr>
          <a:xfrm>
            <a:off x="1207538" y="2774171"/>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Is formula </a:t>
            </a:r>
            <a:r>
              <a:rPr lang="en-US" sz="4400" b="1" i="1" dirty="0" smtClean="0">
                <a:solidFill>
                  <a:srgbClr xmlns:mc="http://schemas.openxmlformats.org/markup-compatibility/2006" xmlns:a14="http://schemas.microsoft.com/office/drawing/2007/7/7/main" val="FF0000" mc:Ignorable=""/>
                </a:solidFill>
                <a:latin typeface="Calibri" pitchFamily="34" charset="0"/>
                <a:sym typeface="Symbol"/>
              </a:rPr>
              <a:t>F</a:t>
            </a: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4400" b="1" dirty="0" err="1" smtClean="0">
                <a:solidFill>
                  <a:srgbClr xmlns:mc="http://schemas.openxmlformats.org/markup-compatibility/2006" xmlns:a14="http://schemas.microsoft.com/office/drawing/2007/7/7/main" val="FF0000" mc:Ignorable=""/>
                </a:solidFill>
                <a:latin typeface="Calibri" pitchFamily="34" charset="0"/>
                <a:sym typeface="Symbol"/>
              </a:rPr>
              <a:t>satisfiable</a:t>
            </a: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 modulo theory </a:t>
            </a:r>
            <a:r>
              <a:rPr lang="en-US" sz="4400" b="1" i="1" dirty="0" smtClean="0">
                <a:solidFill>
                  <a:srgbClr xmlns:mc="http://schemas.openxmlformats.org/markup-compatibility/2006" xmlns:a14="http://schemas.microsoft.com/office/drawing/2007/7/7/main" val="FF0000" mc:Ignorable=""/>
                </a:solidFill>
                <a:latin typeface="Calibri" pitchFamily="34" charset="0"/>
                <a:sym typeface="Symbol"/>
              </a:rPr>
              <a:t>T </a:t>
            </a:r>
            <a:r>
              <a:rPr lang="en-US" sz="4400" b="1" dirty="0" smtClean="0">
                <a:solidFill>
                  <a:srgbClr xmlns:mc="http://schemas.openxmlformats.org/markup-compatibility/2006" xmlns:a14="http://schemas.microsoft.com/office/drawing/2007/7/7/main" val="FF0000" mc:Ignorable=""/>
                </a:solidFill>
                <a:latin typeface="Calibri" pitchFamily="34" charset="0"/>
                <a:sym typeface="Symbol"/>
              </a:rPr>
              <a:t>? </a:t>
            </a:r>
          </a:p>
        </p:txBody>
      </p:sp>
      <p:sp>
        <p:nvSpPr>
          <p:cNvPr id="8" name="Rectangular Callout 7"/>
          <p:cNvSpPr/>
          <p:nvPr/>
        </p:nvSpPr>
        <p:spPr bwMode="auto">
          <a:xfrm>
            <a:off x="3838470" y="4401177"/>
            <a:ext cx="4863402" cy="1587640"/>
          </a:xfrm>
          <a:prstGeom prst="wedgeRectCallout">
            <a:avLst>
              <a:gd name="adj1" fmla="val -9250"/>
              <a:gd name="adj2" fmla="val -74842"/>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SMT solvers have specialized algorithms for </a:t>
            </a:r>
            <a:r>
              <a:rPr lang="en-US" sz="2800" i="1" dirty="0" smtClean="0">
                <a:solidFill>
                  <a:schemeClr val="bg1"/>
                </a:solidFill>
                <a:latin typeface="Segoe" pitchFamily="34" charset="0"/>
              </a:rPr>
              <a:t>T</a:t>
            </a:r>
            <a:endParaRPr kumimoji="0" lang="en-US" sz="2800" b="0" i="1" u="none" strike="noStrike" cap="none" normalizeH="0" baseline="0" dirty="0" smtClean="0">
              <a:solidFill>
                <a:schemeClr val="bg1"/>
              </a:solidFill>
              <a:latin typeface="Segoe"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b = c</a:t>
            </a:r>
            <a:r>
              <a:rPr lang="en-US" dirty="0" smtClean="0">
                <a:cs typeface="Calibri" pitchFamily="34" charset="0"/>
              </a:rPr>
              <a:t>, d = e,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800" b="0" u="none" strike="noStrike" cap="none" normalizeH="0" baseline="0" dirty="0" err="1" smtClean="0">
                <a:solidFill>
                  <a:schemeClr val="bg1"/>
                </a:solidFill>
                <a:latin typeface="Calibri" pitchFamily="34" charset="0"/>
                <a:cs typeface="Calibri" pitchFamily="34" charset="0"/>
              </a:rPr>
              <a:t>,</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c</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a:t>
            </a:r>
            <a:r>
              <a:rPr lang="en-US" dirty="0" smtClean="0">
                <a:solidFill>
                  <a:srgbClr xmlns:mc="http://schemas.openxmlformats.org/markup-compatibility/2006" xmlns:a14="http://schemas.microsoft.com/office/drawing/2007/7/7/main" val="FF0000" mc:Ignorable=""/>
                </a:solidFill>
                <a:cs typeface="Calibri" pitchFamily="34" charset="0"/>
              </a:rPr>
              <a:t>d = e</a:t>
            </a:r>
            <a:r>
              <a:rPr lang="en-US" dirty="0" smtClean="0">
                <a:cs typeface="Calibri" pitchFamily="34" charset="0"/>
              </a:rPr>
              <a:t>,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4" name="Oval 13"/>
          <p:cNvSpPr/>
          <p:nvPr/>
        </p:nvSpPr>
        <p:spPr bwMode="auto">
          <a:xfrm>
            <a:off x="40894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5" name="Oval 14"/>
          <p:cNvSpPr/>
          <p:nvPr/>
        </p:nvSpPr>
        <p:spPr bwMode="auto">
          <a:xfrm>
            <a:off x="53340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err="1" smtClean="0">
                <a:solidFill>
                  <a:schemeClr val="bg1"/>
                </a:solidFill>
                <a:latin typeface="Calibri" pitchFamily="34" charset="0"/>
                <a:cs typeface="Calibri" pitchFamily="34" charset="0"/>
              </a:rPr>
              <a:t>,</a:t>
            </a: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a:t>
            </a:r>
            <a:r>
              <a:rPr lang="en-US" dirty="0" smtClean="0">
                <a:solidFill>
                  <a:srgbClr xmlns:mc="http://schemas.openxmlformats.org/markup-compatibility/2006" xmlns:a14="http://schemas.microsoft.com/office/drawing/2007/7/7/main" val="FF0000" mc:Ignorable=""/>
                </a:solidFill>
                <a:cs typeface="Calibri" pitchFamily="34" charset="0"/>
              </a:rPr>
              <a:t>d = e</a:t>
            </a:r>
            <a:r>
              <a:rPr lang="en-US" dirty="0" smtClean="0">
                <a:cs typeface="Calibri" pitchFamily="34" charset="0"/>
              </a:rPr>
              <a:t>, b = s,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a:t>
            </a:r>
            <a:r>
              <a:rPr lang="en-US" dirty="0" smtClean="0">
                <a:solidFill>
                  <a:srgbClr xmlns:mc="http://schemas.openxmlformats.org/markup-compatibility/2006" xmlns:a14="http://schemas.microsoft.com/office/drawing/2007/7/7/main" val="FF0000" mc:Ignorable=""/>
                </a:solidFill>
                <a:cs typeface="Calibri" pitchFamily="34" charset="0"/>
              </a:rPr>
              <a:t>b = s</a:t>
            </a:r>
            <a:r>
              <a:rPr lang="en-US" dirty="0" smtClean="0">
                <a:cs typeface="Calibri" pitchFamily="34" charset="0"/>
              </a:rPr>
              <a:t>,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6" name="Oval 15"/>
          <p:cNvSpPr/>
          <p:nvPr/>
        </p:nvSpPr>
        <p:spPr bwMode="auto">
          <a:xfrm>
            <a:off x="65786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s</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8" name="Oval 17"/>
          <p:cNvSpPr/>
          <p:nvPr/>
        </p:nvSpPr>
        <p:spPr bwMode="auto">
          <a:xfrm>
            <a:off x="1554480" y="2448560"/>
            <a:ext cx="1522902" cy="14325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800" b="0" u="none" strike="noStrike" cap="none" normalizeH="0" baseline="0" dirty="0" err="1" smtClean="0">
                <a:solidFill>
                  <a:schemeClr val="bg1"/>
                </a:solidFill>
                <a:latin typeface="Calibri" pitchFamily="34" charset="0"/>
                <a:cs typeface="Calibri" pitchFamily="34" charset="0"/>
              </a:rPr>
              <a:t>,c</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800" b="0" u="none" strike="noStrike" cap="none" normalizeH="0" baseline="0" dirty="0" err="1" smtClean="0">
                <a:solidFill>
                  <a:schemeClr val="bg1"/>
                </a:solidFill>
                <a:latin typeface="Calibri" pitchFamily="34" charset="0"/>
                <a:cs typeface="Calibri" pitchFamily="34" charset="0"/>
              </a:rPr>
              <a:t>,c,</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s</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a:t>
            </a:r>
            <a:r>
              <a:rPr lang="en-US" dirty="0" smtClean="0">
                <a:solidFill>
                  <a:srgbClr xmlns:mc="http://schemas.openxmlformats.org/markup-compatibility/2006" xmlns:a14="http://schemas.microsoft.com/office/drawing/2007/7/7/main" val="FF0000" mc:Ignorable=""/>
                </a:solidFill>
                <a:cs typeface="Calibri" pitchFamily="34" charset="0"/>
              </a:rPr>
              <a:t>b = s</a:t>
            </a:r>
            <a:r>
              <a:rPr lang="en-US" dirty="0" smtClean="0">
                <a:cs typeface="Calibri" pitchFamily="34" charset="0"/>
              </a:rPr>
              <a:t>, d = 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a:t>
            </a:r>
            <a:r>
              <a:rPr lang="en-US" dirty="0" smtClean="0">
                <a:solidFill>
                  <a:srgbClr xmlns:mc="http://schemas.openxmlformats.org/markup-compatibility/2006" xmlns:a14="http://schemas.microsoft.com/office/drawing/2007/7/7/main" val="FF0000" mc:Ignorable=""/>
                </a:solidFill>
                <a:cs typeface="Calibri" pitchFamily="34" charset="0"/>
              </a:rPr>
              <a:t>d = t</a:t>
            </a:r>
            <a:r>
              <a:rPr lang="en-US" dirty="0" smtClean="0">
                <a:cs typeface="Calibri" pitchFamily="34" charset="0"/>
              </a:rPr>
              <a:t>, a</a:t>
            </a:r>
            <a:r>
              <a:rPr lang="en-US" dirty="0" smtClean="0">
                <a:cs typeface="Calibri" pitchFamily="34" charset="0"/>
                <a:sym typeface="Symbol"/>
              </a:rPr>
              <a:t> e,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7" name="Oval 16"/>
          <p:cNvSpPr/>
          <p:nvPr/>
        </p:nvSpPr>
        <p:spPr bwMode="auto">
          <a:xfrm>
            <a:off x="7823200" y="2733040"/>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t</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2" name="Oval 11"/>
          <p:cNvSpPr/>
          <p:nvPr/>
        </p:nvSpPr>
        <p:spPr bwMode="auto">
          <a:xfrm>
            <a:off x="4521200" y="2580640"/>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err="1" smtClean="0">
                <a:solidFill>
                  <a:schemeClr val="bg1"/>
                </a:solidFill>
                <a:latin typeface="Calibri" pitchFamily="34" charset="0"/>
                <a:cs typeface="Calibri" pitchFamily="34" charset="0"/>
              </a:rPr>
              <a:t>,e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t>a = b,</a:t>
            </a:r>
            <a:r>
              <a:rPr lang="en-US" dirty="0" smtClean="0">
                <a:solidFill>
                  <a:srgbClr xmlns:mc="http://schemas.openxmlformats.org/markup-compatibility/2006" xmlns:a14="http://schemas.microsoft.com/office/drawing/2007/7/7/main" val="FF0000" mc:Ignorable=""/>
                </a:solidFill>
              </a:rPr>
              <a:t> </a:t>
            </a:r>
            <a:r>
              <a:rPr lang="en-US" dirty="0" smtClean="0"/>
              <a:t>b = c, d = e, b = s, </a:t>
            </a:r>
            <a:r>
              <a:rPr lang="en-US" dirty="0" smtClean="0">
                <a:solidFill>
                  <a:srgbClr xmlns:mc="http://schemas.openxmlformats.org/markup-compatibility/2006" xmlns:a14="http://schemas.microsoft.com/office/drawing/2007/7/7/main" val="FF0000" mc:Ignorable=""/>
                </a:solidFill>
              </a:rPr>
              <a:t>d = t</a:t>
            </a:r>
            <a:r>
              <a:rPr lang="en-US" dirty="0" smtClean="0"/>
              <a:t>, a</a:t>
            </a:r>
            <a:r>
              <a:rPr lang="en-US" dirty="0" smtClean="0">
                <a:sym typeface="Symbol"/>
              </a:rPr>
              <a:t> e, </a:t>
            </a:r>
            <a:r>
              <a:rPr lang="en-US" dirty="0" smtClean="0"/>
              <a:t>a</a:t>
            </a:r>
            <a:r>
              <a:rPr lang="en-US" dirty="0" smtClean="0">
                <a:sym typeface="Symbol"/>
              </a:rPr>
              <a:t> s</a:t>
            </a:r>
            <a:endParaRPr lang="en-US" dirty="0" smtClean="0"/>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err="1" smtClean="0">
                <a:solidFill>
                  <a:schemeClr val="bg1"/>
                </a:solidFill>
                <a:latin typeface="Calibri" pitchFamily="34" charset="0"/>
                <a:cs typeface="Calibri" pitchFamily="34" charset="0"/>
              </a:rPr>
              <a:t>,e,</a:t>
            </a: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t</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solidFill>
                  <a:srgbClr xmlns:mc="http://schemas.openxmlformats.org/markup-compatibility/2006" xmlns:a14="http://schemas.microsoft.com/office/drawing/2007/7/7/main" val="FF0000" mc:Ignorable=""/>
                </a:solidFill>
                <a:cs typeface="Calibri" pitchFamily="34" charset="0"/>
                <a:sym typeface="Symbol"/>
              </a:rPr>
              <a:t> e</a:t>
            </a:r>
            <a:r>
              <a:rPr lang="en-US" dirty="0" smtClean="0">
                <a:cs typeface="Calibri" pitchFamily="34" charset="0"/>
                <a:sym typeface="Symbol"/>
              </a:rPr>
              <a:t>, </a:t>
            </a:r>
            <a:r>
              <a:rPr lang="en-US" dirty="0" smtClean="0">
                <a:cs typeface="Calibri" pitchFamily="34" charset="0"/>
              </a:rPr>
              <a:t>a</a:t>
            </a:r>
            <a:r>
              <a:rPr lang="en-US" dirty="0" smtClean="0">
                <a:cs typeface="Calibri" pitchFamily="34" charset="0"/>
                <a:sym typeface="Symbol"/>
              </a:rPr>
              <a:t> s</a:t>
            </a:r>
            <a:endParaRPr lang="en-US" dirty="0" smtClean="0">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800" b="0" u="none" strike="noStrike" cap="none" normalizeH="0" baseline="0" dirty="0" err="1" smtClean="0">
                <a:solidFill>
                  <a:schemeClr val="bg1"/>
                </a:solidFill>
                <a:latin typeface="Calibri" pitchFamily="34" charset="0"/>
                <a:cs typeface="Calibri" pitchFamily="34" charset="0"/>
              </a:rPr>
              <a:t>,b,c,s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a:t>
            </a:r>
            <a:r>
              <a:rPr lang="en-US" sz="28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800" dirty="0" err="1"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 </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solidFill>
                  <a:srgbClr xmlns:mc="http://schemas.openxmlformats.org/markup-compatibility/2006" xmlns:a14="http://schemas.microsoft.com/office/drawing/2007/7/7/main" val="FF0000" mc:Ignorable=""/>
                </a:solidFill>
                <a:cs typeface="Calibri" pitchFamily="34" charset="0"/>
                <a:sym typeface="Symbol"/>
              </a:rPr>
              <a:t> s</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800" b="0" u="none" strike="noStrike" cap="none" normalizeH="0" baseline="0" dirty="0" err="1" smtClean="0">
                <a:solidFill>
                  <a:schemeClr val="bg1"/>
                </a:solidFill>
                <a:latin typeface="Calibri" pitchFamily="34" charset="0"/>
                <a:cs typeface="Calibri" pitchFamily="34" charset="0"/>
              </a:rPr>
              <a:t>,b,c,</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s</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7" name="Rectangle 6"/>
          <p:cNvSpPr/>
          <p:nvPr/>
        </p:nvSpPr>
        <p:spPr bwMode="auto">
          <a:xfrm>
            <a:off x="1290320" y="3677920"/>
            <a:ext cx="3698240" cy="114808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Unsatisfiable</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2460898" y="4405337"/>
            <a:ext cx="4333240" cy="387798"/>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3" name="Text Placeholder 2"/>
          <p:cNvSpPr txBox="1">
            <a:spLocks/>
          </p:cNvSpPr>
          <p:nvPr/>
        </p:nvSpPr>
        <p:spPr>
          <a:xfrm>
            <a:off x="278296" y="2270202"/>
            <a:ext cx="8547652" cy="387798"/>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f(read(write(a,b,3), c-2)) ≠ f(c-b+1)</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1567543" y="4405337"/>
            <a:ext cx="6516913"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b="1" dirty="0" smtClean="0">
                <a:solidFill>
                  <a:schemeClr val="bg1"/>
                </a:solidFill>
                <a:latin typeface="Calibri" pitchFamily="34" charset="0"/>
                <a:sym typeface="Symbol"/>
              </a:rPr>
              <a:t>,</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800" dirty="0" smtClean="0">
                <a:solidFill>
                  <a:schemeClr val="bg1"/>
                </a:solidFill>
                <a:latin typeface="Calibri" pitchFamily="34" charset="0"/>
                <a:cs typeface="Calibri" pitchFamily="34" charset="0"/>
              </a:rPr>
              <a:t>}   (universe, aka domain)</a:t>
            </a:r>
          </a:p>
          <a:p>
            <a:pPr marL="384954" indent="-384954" algn="ctr">
              <a:lnSpc>
                <a:spcPct val="90000"/>
              </a:lnSpc>
              <a:spcBef>
                <a:spcPct val="20000"/>
              </a:spcBef>
              <a:buSzPct val="90000"/>
              <a:defRPr/>
            </a:pPr>
            <a:endPar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
        <p:nvSpPr>
          <p:cNvPr id="7" name="TextBox 6"/>
          <p:cNvSpPr txBox="1"/>
          <p:nvPr/>
        </p:nvSpPr>
        <p:spPr>
          <a:xfrm>
            <a:off x="2830286"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9" name="TextBox 8"/>
          <p:cNvSpPr txBox="1"/>
          <p:nvPr/>
        </p:nvSpPr>
        <p:spPr>
          <a:xfrm>
            <a:off x="5798458"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1567543" y="4405337"/>
            <a:ext cx="6516913"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b="1" dirty="0" smtClean="0">
                <a:solidFill>
                  <a:schemeClr val="bg1"/>
                </a:solidFill>
                <a:latin typeface="Calibri" pitchFamily="34" charset="0"/>
                <a:sym typeface="Symbol"/>
              </a:rPr>
              <a:t>,</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800" dirty="0" smtClean="0">
                <a:solidFill>
                  <a:schemeClr val="bg1"/>
                </a:solidFill>
                <a:latin typeface="Calibri" pitchFamily="34" charset="0"/>
                <a:cs typeface="Calibri" pitchFamily="34" charset="0"/>
              </a:rPr>
              <a:t>}   (universe, aka domain)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M(a)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dirty="0" smtClean="0">
                <a:solidFill>
                  <a:schemeClr val="bg1"/>
                </a:solidFill>
                <a:latin typeface="Calibri" pitchFamily="34" charset="0"/>
                <a:cs typeface="Calibri" pitchFamily="34" charset="0"/>
              </a:rPr>
              <a:t>(assignment)</a:t>
            </a:r>
            <a:endPar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
        <p:nvSpPr>
          <p:cNvPr id="7" name="TextBox 6"/>
          <p:cNvSpPr txBox="1"/>
          <p:nvPr/>
        </p:nvSpPr>
        <p:spPr>
          <a:xfrm>
            <a:off x="2830286"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9" name="TextBox 8"/>
          <p:cNvSpPr txBox="1"/>
          <p:nvPr/>
        </p:nvSpPr>
        <p:spPr>
          <a:xfrm>
            <a:off x="5798458"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1567543" y="4405337"/>
            <a:ext cx="6516913"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b="1" dirty="0" smtClean="0">
                <a:solidFill>
                  <a:schemeClr val="bg1"/>
                </a:solidFill>
                <a:latin typeface="Calibri" pitchFamily="34" charset="0"/>
                <a:sym typeface="Symbol"/>
              </a:rPr>
              <a:t>,</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800" dirty="0" smtClean="0">
                <a:solidFill>
                  <a:schemeClr val="bg1"/>
                </a:solidFill>
                <a:latin typeface="Calibri" pitchFamily="34" charset="0"/>
                <a:cs typeface="Calibri" pitchFamily="34" charset="0"/>
              </a:rPr>
              <a:t>}   (universe, aka domain)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M(a)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dirty="0" smtClean="0">
                <a:solidFill>
                  <a:schemeClr val="bg1"/>
                </a:solidFill>
                <a:latin typeface="Calibri" pitchFamily="34" charset="0"/>
                <a:cs typeface="Calibri" pitchFamily="34" charset="0"/>
              </a:rPr>
              <a:t>(assignment)</a:t>
            </a:r>
            <a:endPar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
        <p:nvSpPr>
          <p:cNvPr id="7" name="TextBox 6"/>
          <p:cNvSpPr txBox="1"/>
          <p:nvPr/>
        </p:nvSpPr>
        <p:spPr>
          <a:xfrm>
            <a:off x="2830286"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9" name="TextBox 8"/>
          <p:cNvSpPr txBox="1"/>
          <p:nvPr/>
        </p:nvSpPr>
        <p:spPr>
          <a:xfrm>
            <a:off x="5798458"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
        <p:nvSpPr>
          <p:cNvPr id="12" name="Rectangular Callout 11"/>
          <p:cNvSpPr/>
          <p:nvPr/>
        </p:nvSpPr>
        <p:spPr bwMode="auto">
          <a:xfrm>
            <a:off x="125362" y="3265013"/>
            <a:ext cx="2516358" cy="979714"/>
          </a:xfrm>
          <a:prstGeom prst="wedgeRectCallout">
            <a:avLst>
              <a:gd name="adj1" fmla="val 69423"/>
              <a:gd name="adj2" fmla="val 161078"/>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000" dirty="0" smtClean="0">
                <a:solidFill>
                  <a:schemeClr val="bg1"/>
                </a:solidFill>
                <a:latin typeface="Calibri" pitchFamily="34" charset="0"/>
              </a:rPr>
              <a:t>Alternative notation:</a:t>
            </a:r>
          </a:p>
          <a:p>
            <a:pPr defTabSz="1096963" fontAlgn="base">
              <a:spcBef>
                <a:spcPct val="0"/>
              </a:spcBef>
              <a:spcAft>
                <a:spcPct val="0"/>
              </a:spcAft>
            </a:pPr>
            <a:r>
              <a:rPr lang="en-US" sz="2000" dirty="0" err="1" smtClean="0">
                <a:solidFill>
                  <a:schemeClr val="bg1"/>
                </a:solidFill>
                <a:latin typeface="Calibri" pitchFamily="34" charset="0"/>
              </a:rPr>
              <a:t>a</a:t>
            </a:r>
            <a:r>
              <a:rPr lang="en-US" sz="2000" baseline="30000" dirty="0" err="1" smtClean="0">
                <a:solidFill>
                  <a:schemeClr val="bg1"/>
                </a:solidFill>
                <a:latin typeface="Calibri" pitchFamily="34" charset="0"/>
              </a:rPr>
              <a:t>M</a:t>
            </a:r>
            <a:r>
              <a:rPr lang="en-US" sz="2000" dirty="0" smtClean="0">
                <a:solidFill>
                  <a:schemeClr val="bg1"/>
                </a:solidFill>
                <a:latin typeface="Calibri" pitchFamily="34" charset="0"/>
              </a:rPr>
              <a:t> = </a:t>
            </a:r>
            <a:r>
              <a:rPr lang="en-US" sz="20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000" b="1" baseline="-25000" dirty="0" smtClean="0">
                <a:solidFill>
                  <a:srgbClr xmlns:mc="http://schemas.openxmlformats.org/markup-compatibility/2006" xmlns:a14="http://schemas.microsoft.com/office/drawing/2007/7/7/main" val="FF0000" mc:Ignorable=""/>
                </a:solidFill>
                <a:latin typeface="Calibri" pitchFamily="34" charset="0"/>
              </a:rPr>
              <a:t>1 </a:t>
            </a:r>
            <a:endParaRPr lang="en-US" sz="2000" dirty="0" smtClean="0">
              <a:solidFill>
                <a:schemeClr val="bg1"/>
              </a:solidFill>
              <a:latin typeface="Calibri" pitchFamily="34" charset="0"/>
            </a:endParaRPr>
          </a:p>
          <a:p>
            <a:pPr marL="0" marR="0" indent="0" defTabSz="1096963"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solidFill>
                <a:schemeClr val="bg1"/>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1567543" y="4405337"/>
            <a:ext cx="6516913" cy="2283702"/>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b="1" dirty="0" smtClean="0">
                <a:solidFill>
                  <a:schemeClr val="bg1"/>
                </a:solidFill>
                <a:latin typeface="Calibri" pitchFamily="34" charset="0"/>
                <a:sym typeface="Symbol"/>
              </a:rPr>
              <a:t>,</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800" dirty="0" smtClean="0">
                <a:solidFill>
                  <a:schemeClr val="bg1"/>
                </a:solidFill>
                <a:latin typeface="Calibri" pitchFamily="34" charset="0"/>
                <a:cs typeface="Calibri" pitchFamily="34" charset="0"/>
              </a:rPr>
              <a:t>}   (universe, aka domain)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M(a) = M(b) = M(c) = M(s)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M(d) = M(e) = M(t)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endParaRPr lang="en-US" sz="2800" dirty="0" smtClean="0">
              <a:solidFill>
                <a:schemeClr val="bg1"/>
              </a:solidFill>
              <a:latin typeface="Calibri" pitchFamily="34" charset="0"/>
              <a:cs typeface="Calibri" pitchFamily="34" charset="0"/>
            </a:endParaRPr>
          </a:p>
          <a:p>
            <a:pPr marL="384954" indent="-384954" algn="ctr">
              <a:lnSpc>
                <a:spcPct val="90000"/>
              </a:lnSpc>
              <a:spcBef>
                <a:spcPct val="20000"/>
              </a:spcBef>
              <a:buSzPct val="90000"/>
              <a:defRPr/>
            </a:pPr>
            <a:endPar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
        <p:nvSpPr>
          <p:cNvPr id="7" name="TextBox 6"/>
          <p:cNvSpPr txBox="1"/>
          <p:nvPr/>
        </p:nvSpPr>
        <p:spPr>
          <a:xfrm>
            <a:off x="2830286"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9" name="TextBox 8"/>
          <p:cNvSpPr txBox="1"/>
          <p:nvPr/>
        </p:nvSpPr>
        <p:spPr>
          <a:xfrm>
            <a:off x="5798458"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Equality</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a:t>
            </a:r>
            <a:r>
              <a:rPr lang="en-US" dirty="0" smtClean="0">
                <a:cs typeface="Calibri" pitchFamily="34" charset="0"/>
                <a:sym typeface="Symbol"/>
              </a:rPr>
              <a:t> 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1" name="Oval 10"/>
          <p:cNvSpPr/>
          <p:nvPr/>
        </p:nvSpPr>
        <p:spPr bwMode="auto">
          <a:xfrm>
            <a:off x="2184400" y="232663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0" name="Oval 9"/>
          <p:cNvSpPr/>
          <p:nvPr/>
        </p:nvSpPr>
        <p:spPr bwMode="auto">
          <a:xfrm>
            <a:off x="5323840" y="2499360"/>
            <a:ext cx="1404094" cy="132080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Content Placeholder 2"/>
          <p:cNvSpPr txBox="1">
            <a:spLocks/>
          </p:cNvSpPr>
          <p:nvPr/>
        </p:nvSpPr>
        <p:spPr>
          <a:xfrm>
            <a:off x="1567543" y="4405337"/>
            <a:ext cx="6516913" cy="2283702"/>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Model construction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800" b="1" dirty="0" smtClean="0">
                <a:solidFill>
                  <a:schemeClr val="bg1"/>
                </a:solidFill>
                <a:latin typeface="Calibri" pitchFamily="34" charset="0"/>
                <a:sym typeface="Symbol"/>
              </a:rPr>
              <a:t>,</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800" dirty="0" smtClean="0">
                <a:solidFill>
                  <a:schemeClr val="bg1"/>
                </a:solidFill>
                <a:latin typeface="Calibri" pitchFamily="34" charset="0"/>
                <a:cs typeface="Calibri" pitchFamily="34" charset="0"/>
              </a:rPr>
              <a:t>}   (universe, aka domain)</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M(a) = M(b) = M(c) = M(s)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rPr>
              <a:t>1</a:t>
            </a:r>
          </a:p>
          <a:p>
            <a:pPr marL="384954" indent="-384954" algn="ctr">
              <a:lnSpc>
                <a:spcPct val="90000"/>
              </a:lnSpc>
              <a:spcBef>
                <a:spcPct val="20000"/>
              </a:spcBef>
              <a:buSzPct val="90000"/>
              <a:defRPr/>
            </a:pPr>
            <a:r>
              <a:rPr lang="en-US" sz="2800" dirty="0" smtClean="0">
                <a:solidFill>
                  <a:schemeClr val="bg1"/>
                </a:solidFill>
                <a:latin typeface="Calibri" pitchFamily="34" charset="0"/>
                <a:cs typeface="Calibri" pitchFamily="34" charset="0"/>
              </a:rPr>
              <a:t>M(d) = M(e) = M(t) = </a:t>
            </a:r>
            <a:r>
              <a:rPr lang="en-US" sz="28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8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endParaRPr lang="en-US" sz="2800" dirty="0" smtClean="0">
              <a:solidFill>
                <a:schemeClr val="bg1"/>
              </a:solidFill>
              <a:latin typeface="Calibri" pitchFamily="34" charset="0"/>
              <a:cs typeface="Calibri" pitchFamily="34" charset="0"/>
            </a:endParaRPr>
          </a:p>
          <a:p>
            <a:pPr marL="384954" indent="-384954" algn="ctr">
              <a:lnSpc>
                <a:spcPct val="90000"/>
              </a:lnSpc>
              <a:spcBef>
                <a:spcPct val="20000"/>
              </a:spcBef>
              <a:buSzPct val="90000"/>
              <a:defRPr/>
            </a:pPr>
            <a:endPar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endParaRPr>
          </a:p>
        </p:txBody>
      </p:sp>
      <p:sp>
        <p:nvSpPr>
          <p:cNvPr id="7" name="TextBox 6"/>
          <p:cNvSpPr txBox="1"/>
          <p:nvPr/>
        </p:nvSpPr>
        <p:spPr>
          <a:xfrm>
            <a:off x="2830286"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9" name="TextBox 8"/>
          <p:cNvSpPr txBox="1"/>
          <p:nvPr/>
        </p:nvSpPr>
        <p:spPr>
          <a:xfrm>
            <a:off x="5798458" y="2443496"/>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107996"/>
          </a:xfrm>
        </p:spPr>
        <p:txBody>
          <a:bodyPr/>
          <a:lstStyle/>
          <a:p>
            <a:r>
              <a:rPr lang="en-US" sz="4000" dirty="0" smtClean="0"/>
              <a:t>Deciding Equality:</a:t>
            </a:r>
            <a:br>
              <a:rPr lang="en-US" sz="4000" dirty="0" smtClean="0"/>
            </a:br>
            <a:r>
              <a:rPr lang="en-US" sz="4000" dirty="0" smtClean="0"/>
              <a:t>Termination, Soundness, Completeness</a:t>
            </a:r>
            <a:endParaRPr lang="en-US" sz="4000" dirty="0"/>
          </a:p>
        </p:txBody>
      </p:sp>
      <p:sp>
        <p:nvSpPr>
          <p:cNvPr id="12" name="Content Placeholder 11"/>
          <p:cNvSpPr>
            <a:spLocks noGrp="1"/>
          </p:cNvSpPr>
          <p:nvPr>
            <p:ph idx="1"/>
          </p:nvPr>
        </p:nvSpPr>
        <p:spPr>
          <a:xfrm>
            <a:off x="381000" y="1412875"/>
            <a:ext cx="8382000" cy="4585871"/>
          </a:xfrm>
        </p:spPr>
        <p:txBody>
          <a:bodyPr/>
          <a:lstStyle/>
          <a:p>
            <a:r>
              <a:rPr lang="en-US" dirty="0" smtClean="0"/>
              <a:t>Termination: easy</a:t>
            </a:r>
          </a:p>
          <a:p>
            <a:r>
              <a:rPr lang="en-US" dirty="0" smtClean="0"/>
              <a:t>Soundness</a:t>
            </a:r>
          </a:p>
          <a:p>
            <a:pPr lvl="1"/>
            <a:r>
              <a:rPr lang="en-US" dirty="0" smtClean="0"/>
              <a:t>Invariant: all constants in a </a:t>
            </a:r>
            <a:r>
              <a:rPr lang="en-US" dirty="0" smtClean="0">
                <a:solidFill>
                  <a:srgbClr xmlns:mc="http://schemas.openxmlformats.org/markup-compatibility/2006" xmlns:a14="http://schemas.microsoft.com/office/drawing/2007/7/7/main" val="0070C0" mc:Ignorable=""/>
                </a:solidFill>
              </a:rPr>
              <a:t>“ball”</a:t>
            </a:r>
            <a:r>
              <a:rPr lang="en-US" dirty="0" smtClean="0"/>
              <a:t> are known to be equal.</a:t>
            </a:r>
          </a:p>
          <a:p>
            <a:pPr lvl="1"/>
            <a:r>
              <a:rPr lang="en-US" dirty="0" smtClean="0"/>
              <a:t>The </a:t>
            </a:r>
            <a:r>
              <a:rPr lang="en-US" dirty="0" smtClean="0">
                <a:solidFill>
                  <a:srgbClr xmlns:mc="http://schemas.openxmlformats.org/markup-compatibility/2006" xmlns:a14="http://schemas.microsoft.com/office/drawing/2007/7/7/main" val="0070C0" mc:Ignorable=""/>
                </a:solidFill>
              </a:rPr>
              <a:t>“ball”</a:t>
            </a:r>
            <a:r>
              <a:rPr lang="en-US" dirty="0" smtClean="0"/>
              <a:t> merge operation is justified by:</a:t>
            </a:r>
          </a:p>
          <a:p>
            <a:pPr lvl="2"/>
            <a:r>
              <a:rPr lang="en-US" dirty="0" smtClean="0"/>
              <a:t>Transitivity and Symmetry rules.</a:t>
            </a:r>
          </a:p>
          <a:p>
            <a:r>
              <a:rPr lang="en-US" dirty="0" smtClean="0"/>
              <a:t>Completeness</a:t>
            </a:r>
          </a:p>
          <a:p>
            <a:pPr lvl="1"/>
            <a:r>
              <a:rPr lang="en-US" dirty="0" smtClean="0">
                <a:solidFill>
                  <a:srgbClr xmlns:mc="http://schemas.openxmlformats.org/markup-compatibility/2006" xmlns:a14="http://schemas.microsoft.com/office/drawing/2007/7/7/main" val="FF0000" mc:Ignorable=""/>
                </a:solidFill>
              </a:rPr>
              <a:t>We can build a model if an inconsistency was not detected.</a:t>
            </a:r>
          </a:p>
          <a:p>
            <a:pPr lvl="1"/>
            <a:r>
              <a:rPr lang="en-US" dirty="0" smtClean="0"/>
              <a:t>Proof template (by contradiction):</a:t>
            </a:r>
          </a:p>
          <a:p>
            <a:pPr lvl="2"/>
            <a:r>
              <a:rPr lang="en-US" dirty="0" smtClean="0"/>
              <a:t>Build a candidate model.</a:t>
            </a:r>
          </a:p>
          <a:p>
            <a:pPr lvl="2"/>
            <a:r>
              <a:rPr lang="en-US" dirty="0" smtClean="0"/>
              <a:t>Assume a literal was not satisfied.</a:t>
            </a:r>
          </a:p>
          <a:p>
            <a:pPr lvl="2"/>
            <a:r>
              <a:rPr lang="en-US" dirty="0" smtClean="0"/>
              <a:t>Find contradiction.</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107996"/>
          </a:xfrm>
        </p:spPr>
        <p:txBody>
          <a:bodyPr/>
          <a:lstStyle/>
          <a:p>
            <a:r>
              <a:rPr lang="en-US" sz="4000" dirty="0" smtClean="0"/>
              <a:t>Deciding Equality:</a:t>
            </a:r>
            <a:br>
              <a:rPr lang="en-US" sz="4000" dirty="0" smtClean="0"/>
            </a:br>
            <a:r>
              <a:rPr lang="en-US" sz="4000" dirty="0" smtClean="0"/>
              <a:t>Termination, Soundness, Completeness</a:t>
            </a:r>
            <a:endParaRPr lang="en-US" sz="4000" dirty="0"/>
          </a:p>
        </p:txBody>
      </p:sp>
      <p:sp>
        <p:nvSpPr>
          <p:cNvPr id="12" name="Content Placeholder 11"/>
          <p:cNvSpPr>
            <a:spLocks noGrp="1"/>
          </p:cNvSpPr>
          <p:nvPr>
            <p:ph idx="1"/>
          </p:nvPr>
        </p:nvSpPr>
        <p:spPr>
          <a:xfrm>
            <a:off x="381000" y="1412875"/>
            <a:ext cx="8509000" cy="2825389"/>
          </a:xfrm>
        </p:spPr>
        <p:txBody>
          <a:bodyPr/>
          <a:lstStyle/>
          <a:p>
            <a:r>
              <a:rPr lang="en-US" dirty="0" smtClean="0"/>
              <a:t>Completeness</a:t>
            </a:r>
          </a:p>
          <a:p>
            <a:pPr lvl="1"/>
            <a:r>
              <a:rPr lang="en-US" dirty="0" smtClean="0">
                <a:solidFill>
                  <a:srgbClr xmlns:mc="http://schemas.openxmlformats.org/markup-compatibility/2006" xmlns:a14="http://schemas.microsoft.com/office/drawing/2007/7/7/main" val="FF0000" mc:Ignorable=""/>
                </a:solidFill>
              </a:rPr>
              <a:t>We can build a model if an inconsistency was not detected.</a:t>
            </a:r>
          </a:p>
          <a:p>
            <a:pPr lvl="1"/>
            <a:r>
              <a:rPr lang="en-US" dirty="0" smtClean="0"/>
              <a:t>Instantiating the template for our procedure:</a:t>
            </a:r>
          </a:p>
          <a:p>
            <a:pPr lvl="2"/>
            <a:r>
              <a:rPr lang="en-US" dirty="0" smtClean="0"/>
              <a:t>Assume some literal </a:t>
            </a:r>
            <a:r>
              <a:rPr lang="en-US" dirty="0" smtClean="0">
                <a:solidFill>
                  <a:srgbClr xmlns:mc="http://schemas.openxmlformats.org/markup-compatibility/2006" xmlns:a14="http://schemas.microsoft.com/office/drawing/2007/7/7/main" val="FF0000" mc:Ignorable=""/>
                </a:solidFill>
              </a:rPr>
              <a:t>c = d </a:t>
            </a:r>
            <a:r>
              <a:rPr lang="en-US" dirty="0" smtClean="0"/>
              <a:t>is not satisfied by our model.</a:t>
            </a:r>
          </a:p>
          <a:p>
            <a:pPr lvl="2"/>
            <a:r>
              <a:rPr lang="en-US" dirty="0" smtClean="0"/>
              <a:t>That is, </a:t>
            </a:r>
            <a:r>
              <a:rPr lang="en-US" dirty="0" smtClean="0">
                <a:solidFill>
                  <a:srgbClr xmlns:mc="http://schemas.openxmlformats.org/markup-compatibility/2006" xmlns:a14="http://schemas.microsoft.com/office/drawing/2007/7/7/main" val="FF0000" mc:Ignorable=""/>
                </a:solidFill>
              </a:rPr>
              <a:t>M(c) ≠ M(d)</a:t>
            </a:r>
            <a:r>
              <a:rPr lang="en-US" dirty="0" smtClean="0"/>
              <a:t>.</a:t>
            </a:r>
          </a:p>
          <a:p>
            <a:pPr lvl="2"/>
            <a:r>
              <a:rPr lang="en-US" dirty="0" smtClean="0"/>
              <a:t>This is impossible, </a:t>
            </a:r>
            <a:r>
              <a:rPr lang="en-US" dirty="0" smtClean="0">
                <a:solidFill>
                  <a:srgbClr xmlns:mc="http://schemas.openxmlformats.org/markup-compatibility/2006" xmlns:a14="http://schemas.microsoft.com/office/drawing/2007/7/7/main" val="FF0000" mc:Ignorable=""/>
                </a:solidFill>
              </a:rPr>
              <a:t>c</a:t>
            </a:r>
            <a:r>
              <a:rPr lang="en-US" dirty="0" smtClean="0"/>
              <a:t> and </a:t>
            </a:r>
            <a:r>
              <a:rPr lang="en-US" dirty="0" smtClean="0">
                <a:solidFill>
                  <a:srgbClr xmlns:mc="http://schemas.openxmlformats.org/markup-compatibility/2006" xmlns:a14="http://schemas.microsoft.com/office/drawing/2007/7/7/main" val="FF0000" mc:Ignorable=""/>
                </a:solidFill>
              </a:rPr>
              <a:t>d</a:t>
            </a:r>
            <a:r>
              <a:rPr lang="en-US" dirty="0" smtClean="0"/>
              <a:t> must be in the same </a:t>
            </a:r>
            <a:r>
              <a:rPr lang="en-US" dirty="0" smtClean="0">
                <a:solidFill>
                  <a:srgbClr xmlns:mc="http://schemas.openxmlformats.org/markup-compatibility/2006" xmlns:a14="http://schemas.microsoft.com/office/drawing/2007/7/7/main" val="0070C0" mc:Ignorable=""/>
                </a:solidFill>
              </a:rPr>
              <a:t>“ball”</a:t>
            </a:r>
            <a:r>
              <a:rPr lang="en-US" dirty="0" smtClean="0"/>
              <a:t>.</a:t>
            </a:r>
          </a:p>
          <a:p>
            <a:pPr lvl="2">
              <a:buNone/>
            </a:pPr>
            <a:endParaRPr lang="en-US" dirty="0" smtClean="0">
              <a:solidFill>
                <a:srgbClr xmlns:mc="http://schemas.openxmlformats.org/markup-compatibility/2006" xmlns:a14="http://schemas.microsoft.com/office/drawing/2007/7/7/main" val="0070C0" mc:Ignorable=""/>
              </a:solidFill>
            </a:endParaRPr>
          </a:p>
        </p:txBody>
      </p:sp>
      <p:sp>
        <p:nvSpPr>
          <p:cNvPr id="4" name="Oval 3"/>
          <p:cNvSpPr/>
          <p:nvPr/>
        </p:nvSpPr>
        <p:spPr bwMode="auto">
          <a:xfrm>
            <a:off x="2975428" y="4119153"/>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c,d</a:t>
            </a:r>
            <a:r>
              <a:rPr kumimoji="0" lang="en-US" sz="2800" b="0" u="none" strike="noStrike" cap="none" normalizeH="0" baseline="0" dirty="0" smtClean="0">
                <a:solidFill>
                  <a:schemeClr val="bg1"/>
                </a:solidFill>
                <a:latin typeface="Calibri" pitchFamily="34" charset="0"/>
                <a:cs typeface="Calibri" pitchFamily="34" charset="0"/>
              </a:rPr>
              <a:t>,…</a:t>
            </a:r>
          </a:p>
        </p:txBody>
      </p:sp>
      <p:sp>
        <p:nvSpPr>
          <p:cNvPr id="5" name="TextBox 4"/>
          <p:cNvSpPr txBox="1"/>
          <p:nvPr/>
        </p:nvSpPr>
        <p:spPr>
          <a:xfrm>
            <a:off x="3650344" y="4243268"/>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err="1" smtClean="0">
                <a:solidFill>
                  <a:srgbClr xmlns:mc="http://schemas.openxmlformats.org/markup-compatibility/2006" xmlns:a14="http://schemas.microsoft.com/office/drawing/2007/7/7/main" val="FF0000" mc:Ignorable=""/>
                </a:solidFill>
                <a:latin typeface="Calibri" pitchFamily="34" charset="0"/>
              </a:rPr>
              <a:t>i</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6" name="Rectangle 5"/>
          <p:cNvSpPr/>
          <p:nvPr/>
        </p:nvSpPr>
        <p:spPr>
          <a:xfrm>
            <a:off x="5085969" y="4825726"/>
            <a:ext cx="2715459" cy="424732"/>
          </a:xfrm>
          <a:prstGeom prst="rect">
            <a:avLst/>
          </a:prstGeom>
        </p:spPr>
        <p:txBody>
          <a:bodyPr wrap="square">
            <a:spAutoFit/>
          </a:bodyPr>
          <a:lstStyle/>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M(c) = M(d)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err="1" smtClean="0">
                <a:solidFill>
                  <a:srgbClr xmlns:mc="http://schemas.openxmlformats.org/markup-compatibility/2006" xmlns:a14="http://schemas.microsoft.com/office/drawing/2007/7/7/main" val="FF0000" mc:Ignorable=""/>
                </a:solidFill>
                <a:latin typeface="Calibri" pitchFamily="34" charset="0"/>
              </a:rPr>
              <a:t>i</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1107996"/>
          </a:xfrm>
        </p:spPr>
        <p:txBody>
          <a:bodyPr/>
          <a:lstStyle/>
          <a:p>
            <a:r>
              <a:rPr lang="en-US" sz="4000" dirty="0" smtClean="0"/>
              <a:t>Deciding Equality:</a:t>
            </a:r>
            <a:br>
              <a:rPr lang="en-US" sz="4000" dirty="0" smtClean="0"/>
            </a:br>
            <a:r>
              <a:rPr lang="en-US" sz="4000" dirty="0" smtClean="0"/>
              <a:t>Termination, Soundness, Completeness</a:t>
            </a:r>
            <a:endParaRPr lang="en-US" sz="4000" dirty="0"/>
          </a:p>
        </p:txBody>
      </p:sp>
      <p:sp>
        <p:nvSpPr>
          <p:cNvPr id="12" name="Content Placeholder 11"/>
          <p:cNvSpPr>
            <a:spLocks noGrp="1"/>
          </p:cNvSpPr>
          <p:nvPr>
            <p:ph idx="1"/>
          </p:nvPr>
        </p:nvSpPr>
        <p:spPr>
          <a:xfrm>
            <a:off x="381000" y="1412875"/>
            <a:ext cx="8509000" cy="3157788"/>
          </a:xfrm>
        </p:spPr>
        <p:txBody>
          <a:bodyPr/>
          <a:lstStyle/>
          <a:p>
            <a:r>
              <a:rPr lang="en-US" dirty="0" smtClean="0"/>
              <a:t>Completeness</a:t>
            </a:r>
          </a:p>
          <a:p>
            <a:pPr lvl="1"/>
            <a:r>
              <a:rPr lang="en-US" dirty="0" smtClean="0">
                <a:solidFill>
                  <a:srgbClr xmlns:mc="http://schemas.openxmlformats.org/markup-compatibility/2006" xmlns:a14="http://schemas.microsoft.com/office/drawing/2007/7/7/main" val="FF0000" mc:Ignorable=""/>
                </a:solidFill>
              </a:rPr>
              <a:t>We can build a model if an inconsistency was not detected.</a:t>
            </a:r>
          </a:p>
          <a:p>
            <a:pPr lvl="1"/>
            <a:r>
              <a:rPr lang="en-US" dirty="0" smtClean="0"/>
              <a:t>Instantiating the template for our procedure:</a:t>
            </a:r>
          </a:p>
          <a:p>
            <a:pPr lvl="2"/>
            <a:r>
              <a:rPr lang="en-US" dirty="0" smtClean="0"/>
              <a:t>Assume some literal </a:t>
            </a:r>
            <a:r>
              <a:rPr lang="en-US" dirty="0" smtClean="0">
                <a:solidFill>
                  <a:srgbClr xmlns:mc="http://schemas.openxmlformats.org/markup-compatibility/2006" xmlns:a14="http://schemas.microsoft.com/office/drawing/2007/7/7/main" val="FF0000" mc:Ignorable=""/>
                </a:solidFill>
              </a:rPr>
              <a:t>c ≠ d </a:t>
            </a:r>
            <a:r>
              <a:rPr lang="en-US" dirty="0" smtClean="0"/>
              <a:t>is not satisfied by our model.</a:t>
            </a:r>
          </a:p>
          <a:p>
            <a:pPr lvl="2"/>
            <a:r>
              <a:rPr lang="en-US" dirty="0" smtClean="0"/>
              <a:t>That is, </a:t>
            </a:r>
            <a:r>
              <a:rPr lang="en-US" dirty="0" smtClean="0">
                <a:solidFill>
                  <a:srgbClr xmlns:mc="http://schemas.openxmlformats.org/markup-compatibility/2006" xmlns:a14="http://schemas.microsoft.com/office/drawing/2007/7/7/main" val="FF0000" mc:Ignorable=""/>
                </a:solidFill>
              </a:rPr>
              <a:t>M(c) = M(d).</a:t>
            </a:r>
          </a:p>
          <a:p>
            <a:pPr lvl="2"/>
            <a:r>
              <a:rPr lang="en-US" dirty="0" smtClean="0"/>
              <a:t>Key property: </a:t>
            </a:r>
            <a:r>
              <a:rPr lang="en-US" dirty="0" smtClean="0">
                <a:solidFill>
                  <a:srgbClr xmlns:mc="http://schemas.openxmlformats.org/markup-compatibility/2006" xmlns:a14="http://schemas.microsoft.com/office/drawing/2007/7/7/main" val="FF0000" mc:Ignorable=""/>
                </a:solidFill>
              </a:rPr>
              <a:t>we only check the </a:t>
            </a:r>
            <a:r>
              <a:rPr lang="en-US" dirty="0" err="1" smtClean="0">
                <a:solidFill>
                  <a:srgbClr xmlns:mc="http://schemas.openxmlformats.org/markup-compatibility/2006" xmlns:a14="http://schemas.microsoft.com/office/drawing/2007/7/7/main" val="FF0000" mc:Ignorable=""/>
                </a:solidFill>
              </a:rPr>
              <a:t>disequalities</a:t>
            </a:r>
            <a:r>
              <a:rPr lang="en-US" dirty="0" smtClean="0">
                <a:solidFill>
                  <a:srgbClr xmlns:mc="http://schemas.openxmlformats.org/markup-compatibility/2006" xmlns:a14="http://schemas.microsoft.com/office/drawing/2007/7/7/main" val="FF0000" mc:Ignorable=""/>
                </a:solidFill>
              </a:rPr>
              <a:t> after we processed all equalities.</a:t>
            </a:r>
          </a:p>
          <a:p>
            <a:pPr lvl="2"/>
            <a:r>
              <a:rPr lang="en-US" dirty="0" smtClean="0"/>
              <a:t>This is impossible, </a:t>
            </a:r>
            <a:r>
              <a:rPr lang="en-US" dirty="0" smtClean="0">
                <a:solidFill>
                  <a:srgbClr xmlns:mc="http://schemas.openxmlformats.org/markup-compatibility/2006" xmlns:a14="http://schemas.microsoft.com/office/drawing/2007/7/7/main" val="FF0000" mc:Ignorable=""/>
                </a:solidFill>
              </a:rPr>
              <a:t>c</a:t>
            </a:r>
            <a:r>
              <a:rPr lang="en-US" dirty="0" smtClean="0"/>
              <a:t> and </a:t>
            </a:r>
            <a:r>
              <a:rPr lang="en-US" dirty="0" smtClean="0">
                <a:solidFill>
                  <a:srgbClr xmlns:mc="http://schemas.openxmlformats.org/markup-compatibility/2006" xmlns:a14="http://schemas.microsoft.com/office/drawing/2007/7/7/main" val="FF0000" mc:Ignorable=""/>
                </a:solidFill>
              </a:rPr>
              <a:t>d </a:t>
            </a:r>
            <a:r>
              <a:rPr lang="en-US" dirty="0" smtClean="0"/>
              <a:t>must be in the different </a:t>
            </a:r>
            <a:r>
              <a:rPr lang="en-US" dirty="0" smtClean="0">
                <a:solidFill>
                  <a:srgbClr xmlns:mc="http://schemas.openxmlformats.org/markup-compatibility/2006" xmlns:a14="http://schemas.microsoft.com/office/drawing/2007/7/7/main" val="0070C0" mc:Ignorable=""/>
                </a:solidFill>
              </a:rPr>
              <a:t>“balls”</a:t>
            </a:r>
            <a:endParaRPr lang="en-US" dirty="0" smtClean="0"/>
          </a:p>
        </p:txBody>
      </p:sp>
      <p:sp>
        <p:nvSpPr>
          <p:cNvPr id="4" name="Oval 3"/>
          <p:cNvSpPr/>
          <p:nvPr/>
        </p:nvSpPr>
        <p:spPr bwMode="auto">
          <a:xfrm>
            <a:off x="2017485" y="4953725"/>
            <a:ext cx="1306286" cy="12293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smtClean="0">
                <a:solidFill>
                  <a:schemeClr val="bg1"/>
                </a:solidFill>
                <a:latin typeface="Calibri" pitchFamily="34" charset="0"/>
                <a:cs typeface="Calibri" pitchFamily="34" charset="0"/>
              </a:rPr>
              <a:t>c,…</a:t>
            </a:r>
          </a:p>
        </p:txBody>
      </p:sp>
      <p:sp>
        <p:nvSpPr>
          <p:cNvPr id="5" name="Rectangle 4"/>
          <p:cNvSpPr/>
          <p:nvPr/>
        </p:nvSpPr>
        <p:spPr>
          <a:xfrm>
            <a:off x="4723113" y="5145040"/>
            <a:ext cx="2715459" cy="1101840"/>
          </a:xfrm>
          <a:prstGeom prst="rect">
            <a:avLst/>
          </a:prstGeom>
        </p:spPr>
        <p:txBody>
          <a:bodyPr wrap="square">
            <a:spAutoFit/>
          </a:bodyPr>
          <a:lstStyle/>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M(c)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err="1" smtClean="0">
                <a:solidFill>
                  <a:srgbClr xmlns:mc="http://schemas.openxmlformats.org/markup-compatibility/2006" xmlns:a14="http://schemas.microsoft.com/office/drawing/2007/7/7/main" val="FF0000" mc:Ignorable=""/>
                </a:solidFill>
                <a:latin typeface="Calibri" pitchFamily="34" charset="0"/>
              </a:rPr>
              <a:t>i</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 M(d)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j</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6" name="TextBox 5"/>
          <p:cNvSpPr txBox="1"/>
          <p:nvPr/>
        </p:nvSpPr>
        <p:spPr>
          <a:xfrm>
            <a:off x="2445658" y="4968983"/>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err="1" smtClean="0">
                <a:solidFill>
                  <a:srgbClr xmlns:mc="http://schemas.openxmlformats.org/markup-compatibility/2006" xmlns:a14="http://schemas.microsoft.com/office/drawing/2007/7/7/main" val="FF0000" mc:Ignorable=""/>
                </a:solidFill>
                <a:latin typeface="Calibri" pitchFamily="34" charset="0"/>
              </a:rPr>
              <a:t>i</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7" name="Oval 6"/>
          <p:cNvSpPr/>
          <p:nvPr/>
        </p:nvSpPr>
        <p:spPr bwMode="auto">
          <a:xfrm>
            <a:off x="3672114" y="4953725"/>
            <a:ext cx="1306286" cy="12293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d</a:t>
            </a:r>
            <a:r>
              <a:rPr kumimoji="0" lang="en-US" sz="2800" b="0" u="none" strike="noStrike" cap="none" normalizeH="0" baseline="0" dirty="0" smtClean="0">
                <a:solidFill>
                  <a:schemeClr val="bg1"/>
                </a:solidFill>
                <a:latin typeface="Calibri" pitchFamily="34" charset="0"/>
                <a:cs typeface="Calibri" pitchFamily="34" charset="0"/>
              </a:rPr>
              <a:t>,…</a:t>
            </a:r>
          </a:p>
        </p:txBody>
      </p:sp>
      <p:sp>
        <p:nvSpPr>
          <p:cNvPr id="8" name="TextBox 7"/>
          <p:cNvSpPr txBox="1"/>
          <p:nvPr/>
        </p:nvSpPr>
        <p:spPr>
          <a:xfrm>
            <a:off x="4100286" y="4968983"/>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j</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f(a, g(d)) </a:t>
            </a:r>
            <a:r>
              <a:rPr lang="en-US" dirty="0" smtClean="0">
                <a:cs typeface="Calibri" pitchFamily="34" charset="0"/>
                <a:sym typeface="Symbol"/>
              </a:rPr>
              <a:t>  f(b, g(e))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8" name="Content Placeholder 2"/>
          <p:cNvSpPr txBox="1">
            <a:spLocks/>
          </p:cNvSpPr>
          <p:nvPr/>
        </p:nvSpPr>
        <p:spPr>
          <a:xfrm>
            <a:off x="395515" y="289439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endPar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387798"/>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f(a, </a:t>
            </a:r>
            <a:r>
              <a:rPr lang="en-US" dirty="0" smtClean="0">
                <a:solidFill>
                  <a:srgbClr xmlns:mc="http://schemas.openxmlformats.org/markup-compatibility/2006" xmlns:a14="http://schemas.microsoft.com/office/drawing/2007/7/7/main" val="0070C0" mc:Ignorable=""/>
                </a:solidFill>
                <a:cs typeface="Calibri" pitchFamily="34" charset="0"/>
              </a:rPr>
              <a:t>g(d)</a:t>
            </a:r>
            <a:r>
              <a:rPr lang="en-US" dirty="0" smtClean="0">
                <a:cs typeface="Calibri" pitchFamily="34" charset="0"/>
              </a:rPr>
              <a:t>) </a:t>
            </a:r>
            <a:r>
              <a:rPr lang="en-US" dirty="0" smtClean="0">
                <a:cs typeface="Calibri" pitchFamily="34" charset="0"/>
                <a:sym typeface="Symbol"/>
              </a:rPr>
              <a:t>  f(b, g(e))</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8" name="Rectangle 7"/>
          <p:cNvSpPr/>
          <p:nvPr/>
        </p:nvSpPr>
        <p:spPr bwMode="auto">
          <a:xfrm>
            <a:off x="1013012" y="2238786"/>
            <a:ext cx="132677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Rectangle 8"/>
          <p:cNvSpPr/>
          <p:nvPr/>
        </p:nvSpPr>
        <p:spPr bwMode="auto">
          <a:xfrm>
            <a:off x="7076661" y="2262588"/>
            <a:ext cx="812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Rectangle 9"/>
          <p:cNvSpPr/>
          <p:nvPr/>
        </p:nvSpPr>
        <p:spPr bwMode="auto">
          <a:xfrm>
            <a:off x="5885913" y="2255520"/>
            <a:ext cx="568676"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1" name="Rectangle 10"/>
          <p:cNvSpPr/>
          <p:nvPr/>
        </p:nvSpPr>
        <p:spPr bwMode="auto">
          <a:xfrm>
            <a:off x="5429673" y="2246555"/>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Arithmetic</a:t>
            </a:r>
          </a:p>
        </p:txBody>
      </p:sp>
      <p:sp>
        <p:nvSpPr>
          <p:cNvPr id="13" name="Text Placeholder 2"/>
          <p:cNvSpPr txBox="1">
            <a:spLocks/>
          </p:cNvSpPr>
          <p:nvPr/>
        </p:nvSpPr>
        <p:spPr>
          <a:xfrm>
            <a:off x="278296" y="2270202"/>
            <a:ext cx="8547652" cy="387798"/>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f(read(write(a,b,3), c-2)) ≠ f(c-b+1)</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f(a,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cs typeface="Calibri" pitchFamily="34" charset="0"/>
              </a:rPr>
              <a:t>) </a:t>
            </a:r>
            <a:r>
              <a:rPr lang="en-US" dirty="0" smtClean="0">
                <a:cs typeface="Calibri" pitchFamily="34" charset="0"/>
                <a:sym typeface="Symbol"/>
              </a:rPr>
              <a:t>  f(b, g(e))</a:t>
            </a:r>
          </a:p>
          <a:p>
            <a:pPr algn="ctr">
              <a:buNone/>
            </a:pP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solidFill>
                  <a:srgbClr xmlns:mc="http://schemas.openxmlformats.org/markup-compatibility/2006" xmlns:a14="http://schemas.microsoft.com/office/drawing/2007/7/7/main" val="0070C0" mc:Ignorable=""/>
                </a:solidFill>
                <a:cs typeface="Calibri" pitchFamily="34" charset="0"/>
                <a:sym typeface="Symbol"/>
              </a:rPr>
              <a:t>  g(d)</a:t>
            </a:r>
            <a:endParaRPr lang="en-US" dirty="0" smtClean="0">
              <a:solidFill>
                <a:srgbClr xmlns:mc="http://schemas.openxmlformats.org/markup-compatibility/2006" xmlns:a14="http://schemas.microsoft.com/office/drawing/2007/7/7/main" val="0070C0" mc:Ignorable=""/>
              </a:solidFill>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 </a:t>
            </a:r>
            <a:r>
              <a:rPr lang="en-US" dirty="0" smtClean="0">
                <a:cs typeface="Calibri" pitchFamily="34" charset="0"/>
                <a:sym typeface="Symbol"/>
              </a:rPr>
              <a:t>  f(b, </a:t>
            </a:r>
            <a:r>
              <a:rPr lang="en-US" dirty="0" smtClean="0">
                <a:solidFill>
                  <a:srgbClr xmlns:mc="http://schemas.openxmlformats.org/markup-compatibility/2006" xmlns:a14="http://schemas.microsoft.com/office/drawing/2007/7/7/main" val="0070C0" mc:Ignorable=""/>
                </a:solidFill>
                <a:cs typeface="Calibri" pitchFamily="34" charset="0"/>
                <a:sym typeface="Symbol"/>
              </a:rPr>
              <a:t>g(e)</a:t>
            </a:r>
            <a:r>
              <a:rPr lang="en-US" dirty="0" smtClean="0">
                <a:cs typeface="Calibri" pitchFamily="34" charset="0"/>
                <a:sym typeface="Symbol"/>
              </a:rPr>
              <a:t>)</a:t>
            </a: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a:t>
            </a:r>
            <a:endParaRPr lang="en-US" dirty="0" smtClean="0">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1335750"/>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 </a:t>
            </a:r>
            <a:r>
              <a:rPr lang="en-US" dirty="0" smtClean="0">
                <a:cs typeface="Calibri" pitchFamily="34" charset="0"/>
                <a:sym typeface="Symbol"/>
              </a:rPr>
              <a:t>  f(b,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cs typeface="Calibri" pitchFamily="34" charset="0"/>
                <a:sym typeface="Symbol"/>
              </a:rPr>
              <a:t>)</a:t>
            </a: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solidFill>
                  <a:srgbClr xmlns:mc="http://schemas.openxmlformats.org/markup-compatibility/2006" xmlns:a14="http://schemas.microsoft.com/office/drawing/2007/7/7/main" val="0070C0" mc:Ignorable=""/>
                </a:solidFill>
                <a:cs typeface="Calibri" pitchFamily="34" charset="0"/>
                <a:sym typeface="Symbol"/>
              </a:rPr>
              <a:t>  g(e)</a:t>
            </a:r>
            <a:endParaRPr lang="en-US" dirty="0" smtClean="0">
              <a:solidFill>
                <a:srgbClr xmlns:mc="http://schemas.openxmlformats.org/markup-compatibility/2006" xmlns:a14="http://schemas.microsoft.com/office/drawing/2007/7/7/main" val="0070C0" mc:Ignorable=""/>
              </a:solidFill>
              <a:cs typeface="Calibri" pitchFamily="34" charset="0"/>
            </a:endParaRPr>
          </a:p>
          <a:p>
            <a:pPr algn="ctr">
              <a:buNone/>
            </a:pPr>
            <a:endParaRPr lang="en-US" dirty="0" smtClean="0">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1335750"/>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0070C0" mc:Ignorable=""/>
                </a:solidFill>
                <a:cs typeface="Calibri" pitchFamily="34" charset="0"/>
              </a:rPr>
              <a:t>f(a,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solidFill>
                  <a:srgbClr xmlns:mc="http://schemas.openxmlformats.org/markup-compatibility/2006" xmlns:a14="http://schemas.microsoft.com/office/drawing/2007/7/7/main" val="0070C0" mc:Ignorable=""/>
                </a:solidFill>
                <a:cs typeface="Calibri" pitchFamily="34" charset="0"/>
              </a:rPr>
              <a:t>) </a:t>
            </a:r>
            <a:r>
              <a:rPr lang="en-US" dirty="0" smtClean="0">
                <a:cs typeface="Calibri" pitchFamily="34" charset="0"/>
                <a:sym typeface="Symbol"/>
              </a:rPr>
              <a:t>  f(b, v</a:t>
            </a:r>
            <a:r>
              <a:rPr lang="en-US" baseline="-25000" dirty="0" smtClean="0">
                <a:cs typeface="Calibri" pitchFamily="34" charset="0"/>
                <a:sym typeface="Symbol"/>
              </a:rPr>
              <a:t>2</a:t>
            </a:r>
            <a:r>
              <a:rPr lang="en-US" dirty="0" smtClean="0">
                <a:cs typeface="Calibri" pitchFamily="34" charset="0"/>
                <a:sym typeface="Symbol"/>
              </a:rPr>
              <a:t>)</a:t>
            </a: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a:t>
            </a:r>
            <a:endParaRPr lang="en-US" dirty="0" smtClean="0">
              <a:cs typeface="Calibri" pitchFamily="34" charset="0"/>
            </a:endParaRPr>
          </a:p>
          <a:p>
            <a:pPr algn="ctr">
              <a:buNone/>
            </a:pPr>
            <a:endParaRPr lang="en-US" dirty="0" smtClean="0">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3 </a:t>
            </a:r>
            <a:r>
              <a:rPr lang="en-US" dirty="0" smtClean="0">
                <a:cs typeface="Calibri" pitchFamily="34" charset="0"/>
                <a:sym typeface="Symbol"/>
              </a:rPr>
              <a:t>  f(b, v</a:t>
            </a:r>
            <a:r>
              <a:rPr lang="en-US" baseline="-25000" dirty="0" smtClean="0">
                <a:cs typeface="Calibri" pitchFamily="34" charset="0"/>
                <a:sym typeface="Symbol"/>
              </a:rPr>
              <a:t>2</a:t>
            </a:r>
            <a:r>
              <a:rPr lang="en-US" dirty="0" smtClean="0">
                <a:cs typeface="Calibri" pitchFamily="34" charset="0"/>
                <a:sym typeface="Symbol"/>
              </a:rPr>
              <a:t>)</a:t>
            </a: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3</a:t>
            </a:r>
            <a:r>
              <a:rPr lang="en-US"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a:t>
            </a:r>
            <a:r>
              <a:rPr lang="en-US" dirty="0" smtClean="0">
                <a:solidFill>
                  <a:srgbClr xmlns:mc="http://schemas.openxmlformats.org/markup-compatibility/2006" xmlns:a14="http://schemas.microsoft.com/office/drawing/2007/7/7/main" val="0070C0" mc:Ignorable=""/>
                </a:solidFill>
                <a:cs typeface="Calibri" pitchFamily="34" charset="0"/>
              </a:rPr>
              <a:t>f(a,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solidFill>
                  <a:srgbClr xmlns:mc="http://schemas.openxmlformats.org/markup-compatibility/2006" xmlns:a14="http://schemas.microsoft.com/office/drawing/2007/7/7/main" val="0070C0" mc:Ignorable=""/>
                </a:solidFill>
                <a:cs typeface="Calibri" pitchFamily="34" charset="0"/>
              </a:rPr>
              <a:t>)</a:t>
            </a:r>
            <a:endParaRPr lang="en-US" dirty="0" smtClean="0">
              <a:cs typeface="Calibri" pitchFamily="34" charset="0"/>
            </a:endParaRP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a:t>
            </a:r>
            <a:r>
              <a:rPr lang="en-US" dirty="0" smtClean="0">
                <a:solidFill>
                  <a:srgbClr xmlns:mc="http://schemas.openxmlformats.org/markup-compatibility/2006" xmlns:a14="http://schemas.microsoft.com/office/drawing/2007/7/7/main" val="0070C0" mc:Ignorable=""/>
                </a:solidFill>
                <a:cs typeface="Calibri" pitchFamily="34" charset="0"/>
                <a:sym typeface="Symbol"/>
              </a:rPr>
              <a:t>f(b, 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solidFill>
                  <a:srgbClr xmlns:mc="http://schemas.openxmlformats.org/markup-compatibility/2006" xmlns:a14="http://schemas.microsoft.com/office/drawing/2007/7/7/main" val="0070C0" mc:Ignorable=""/>
                </a:solidFill>
                <a:cs typeface="Calibri" pitchFamily="34" charset="0"/>
                <a:sym typeface="Symbol"/>
              </a:rPr>
              <a:t>)</a:t>
            </a: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4</a:t>
            </a:r>
            <a:endParaRPr lang="en-US" dirty="0" smtClean="0">
              <a:solidFill>
                <a:srgbClr xmlns:mc="http://schemas.openxmlformats.org/markup-compatibility/2006" xmlns:a14="http://schemas.microsoft.com/office/drawing/2007/7/7/main" val="0070C0" mc:Ignorable=""/>
              </a:solidFill>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4</a:t>
            </a:r>
            <a:r>
              <a:rPr lang="en-US" dirty="0" smtClean="0">
                <a:solidFill>
                  <a:srgbClr xmlns:mc="http://schemas.openxmlformats.org/markup-compatibility/2006" xmlns:a14="http://schemas.microsoft.com/office/drawing/2007/7/7/main" val="0070C0" mc:Ignorable=""/>
                </a:solidFill>
                <a:cs typeface="Calibri" pitchFamily="34" charset="0"/>
                <a:sym typeface="Symbol"/>
              </a:rPr>
              <a:t>  </a:t>
            </a:r>
            <a:r>
              <a:rPr lang="en-US" dirty="0" smtClean="0">
                <a:solidFill>
                  <a:srgbClr xmlns:mc="http://schemas.openxmlformats.org/markup-compatibility/2006" xmlns:a14="http://schemas.microsoft.com/office/drawing/2007/7/7/main" val="0070C0" mc:Ignorable=""/>
                </a:solidFill>
                <a:cs typeface="Calibri" pitchFamily="34" charset="0"/>
              </a:rPr>
              <a:t>f(b,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solidFill>
                  <a:srgbClr xmlns:mc="http://schemas.openxmlformats.org/markup-compatibility/2006" xmlns:a14="http://schemas.microsoft.com/office/drawing/2007/7/7/main" val="0070C0" mc:Ignorable=""/>
                </a:solidFill>
                <a:cs typeface="Calibri" pitchFamily="34" charset="0"/>
              </a:rPr>
              <a:t>)</a:t>
            </a:r>
          </a:p>
        </p:txBody>
      </p:sp>
      <p:sp>
        <p:nvSpPr>
          <p:cNvPr id="18" name="Content Placeholder 2"/>
          <p:cNvSpPr txBox="1">
            <a:spLocks/>
          </p:cNvSpPr>
          <p:nvPr/>
        </p:nvSpPr>
        <p:spPr>
          <a:xfrm>
            <a:off x="395515" y="2894399"/>
            <a:ext cx="8382000" cy="275767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First Step: “Naming” </a:t>
            </a:r>
            <a:r>
              <a:rPr lang="en-US" sz="2800" dirty="0" err="1" smtClean="0">
                <a:solidFill>
                  <a:srgbClr xmlns:mc="http://schemas.openxmlformats.org/markup-compatibility/2006" xmlns:a14="http://schemas.microsoft.com/office/drawing/2007/7/7/main" val="0070C0" mc:Ignorable=""/>
                </a:solidFill>
                <a:latin typeface="Calibri" pitchFamily="34" charset="0"/>
                <a:cs typeface="Calibri" pitchFamily="34" charset="0"/>
              </a:rPr>
              <a:t>subterms</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implies f(x</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x</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f(y</a:t>
            </a:r>
            <a:r>
              <a:rPr lang="en-US" sz="28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1</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y</a:t>
            </a:r>
            <a:r>
              <a:rPr lang="en-US" sz="2800" baseline="-25000" noProof="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n</a:t>
            </a:r>
            <a:r>
              <a:rPr kumimoji="0" lang="en-US" sz="2800" b="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cs typeface="Calibri" pitchFamily="34" charset="0"/>
              </a:rPr>
              <a:t>)</a:t>
            </a:r>
          </a:p>
          <a:p>
            <a:pPr marL="384954" lvl="0" indent="-384954" algn="ctr">
              <a:lnSpc>
                <a:spcPct val="90000"/>
              </a:lnSpc>
              <a:spcBef>
                <a:spcPct val="20000"/>
              </a:spcBef>
              <a:buSzPct val="90000"/>
            </a:pPr>
            <a:endParaRPr lang="en-US" sz="280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lvl="0" indent="-384954" algn="ctr">
              <a:lnSpc>
                <a:spcPct val="90000"/>
              </a:lnSpc>
              <a:spcBef>
                <a:spcPct val="20000"/>
              </a:spcBef>
              <a:buSzPct val="90000"/>
            </a:pPr>
            <a:endParaRPr kumimoji="0" lang="en-US" sz="2800" b="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438078"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1</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Oval 8"/>
          <p:cNvSpPr/>
          <p:nvPr/>
        </p:nvSpPr>
        <p:spPr bwMode="auto">
          <a:xfrm>
            <a:off x="4770764"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3</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d</a:t>
            </a:r>
            <a:r>
              <a:rPr lang="en-US" dirty="0" smtClean="0">
                <a:cs typeface="Calibri" pitchFamily="34" charset="0"/>
                <a:sym typeface="Symbol"/>
              </a:rPr>
              <a:t>), v</a:t>
            </a:r>
            <a:r>
              <a:rPr lang="en-US" baseline="-25000" dirty="0" smtClean="0">
                <a:cs typeface="Calibri" pitchFamily="34" charset="0"/>
                <a:sym typeface="Symbol"/>
              </a:rPr>
              <a:t>2</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e</a:t>
            </a:r>
            <a:r>
              <a:rPr lang="en-US" dirty="0" smtClean="0">
                <a:cs typeface="Calibri" pitchFamily="34" charset="0"/>
                <a:sym typeface="Symbol"/>
              </a:rPr>
              <a:t>),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800" dirty="0" smtClean="0">
                <a:solidFill>
                  <a:schemeClr val="bg1"/>
                </a:solidFill>
                <a:latin typeface="Calibri" pitchFamily="34" charset="0"/>
                <a:cs typeface="Calibri" pitchFamily="34" charset="0"/>
              </a:rPr>
              <a:t> implies g(</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smtClean="0">
                <a:solidFill>
                  <a:schemeClr val="bg1"/>
                </a:solidFill>
                <a:latin typeface="Calibri" pitchFamily="34" charset="0"/>
                <a:cs typeface="Calibri" pitchFamily="34" charset="0"/>
              </a:rPr>
              <a:t>) = g(</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800" dirty="0" smtClean="0">
                <a:solidFill>
                  <a:schemeClr val="bg1"/>
                </a:solidFill>
                <a:latin typeface="Calibri" pitchFamily="34" charset="0"/>
                <a:cs typeface="Calibri" pitchFamily="34" charset="0"/>
              </a:rPr>
              <a:t>)</a:t>
            </a: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400" dirty="0" err="1" smtClean="0">
                <a:solidFill>
                  <a:schemeClr val="bg1"/>
                </a:solidFill>
                <a:latin typeface="Calibri" pitchFamily="34" charset="0"/>
                <a:cs typeface="Calibri" pitchFamily="34" charset="0"/>
              </a:rPr>
              <a:t>,</a:t>
            </a: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400" dirty="0" err="1" smtClean="0">
                <a:solidFill>
                  <a:schemeClr val="bg1"/>
                </a:solidFill>
                <a:latin typeface="Calibri" pitchFamily="34" charset="0"/>
                <a:cs typeface="Calibri" pitchFamily="34" charset="0"/>
              </a:rPr>
              <a:t>,t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438078"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1</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Oval 8"/>
          <p:cNvSpPr/>
          <p:nvPr/>
        </p:nvSpPr>
        <p:spPr bwMode="auto">
          <a:xfrm>
            <a:off x="4770764"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3</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d</a:t>
            </a:r>
            <a:r>
              <a:rPr lang="en-US" dirty="0" smtClean="0">
                <a:cs typeface="Calibri" pitchFamily="34" charset="0"/>
                <a:sym typeface="Symbol"/>
              </a:rPr>
              <a:t>),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e</a:t>
            </a:r>
            <a:r>
              <a:rPr lang="en-US" dirty="0" smtClean="0">
                <a:cs typeface="Calibri" pitchFamily="34" charset="0"/>
                <a:sym typeface="Symbol"/>
              </a:rPr>
              <a:t>),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800" dirty="0" smtClean="0">
                <a:solidFill>
                  <a:schemeClr val="bg1"/>
                </a:solidFill>
                <a:latin typeface="Calibri" pitchFamily="34" charset="0"/>
                <a:cs typeface="Calibri" pitchFamily="34" charset="0"/>
              </a:rPr>
              <a:t> implies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sz="2800" baseline="-25000" dirty="0" smtClean="0">
                <a:solidFill>
                  <a:srgbClr xmlns:mc="http://schemas.openxmlformats.org/markup-compatibility/2006" xmlns:a14="http://schemas.microsoft.com/office/drawing/2007/7/7/main" val="FF0000" mc:Ignorable=""/>
                </a:solidFill>
                <a:cs typeface="Calibri" pitchFamily="34" charset="0"/>
                <a:sym typeface="Symbol"/>
              </a:rPr>
              <a:t>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2</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400" dirty="0" err="1" smtClean="0">
                <a:solidFill>
                  <a:schemeClr val="bg1"/>
                </a:solidFill>
                <a:latin typeface="Calibri" pitchFamily="34" charset="0"/>
                <a:cs typeface="Calibri" pitchFamily="34" charset="0"/>
              </a:rPr>
              <a:t>,</a:t>
            </a: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400" dirty="0" err="1" smtClean="0">
                <a:solidFill>
                  <a:schemeClr val="bg1"/>
                </a:solidFill>
                <a:latin typeface="Calibri" pitchFamily="34" charset="0"/>
                <a:cs typeface="Calibri" pitchFamily="34" charset="0"/>
              </a:rPr>
              <a:t>,t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438078"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1</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9" name="Oval 8"/>
          <p:cNvSpPr/>
          <p:nvPr/>
        </p:nvSpPr>
        <p:spPr bwMode="auto">
          <a:xfrm>
            <a:off x="4770764"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3</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Arithmetic</a:t>
            </a:r>
          </a:p>
        </p:txBody>
      </p:sp>
      <p:sp>
        <p:nvSpPr>
          <p:cNvPr id="16" name="Rectangle 15"/>
          <p:cNvSpPr/>
          <p:nvPr/>
        </p:nvSpPr>
        <p:spPr bwMode="auto">
          <a:xfrm>
            <a:off x="3370729" y="2247751"/>
            <a:ext cx="704207"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Rectangle 16"/>
          <p:cNvSpPr/>
          <p:nvPr/>
        </p:nvSpPr>
        <p:spPr bwMode="auto">
          <a:xfrm>
            <a:off x="4118850" y="2256715"/>
            <a:ext cx="843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9" name="Text Placeholder 2"/>
          <p:cNvSpPr txBox="1">
            <a:spLocks/>
          </p:cNvSpPr>
          <p:nvPr/>
        </p:nvSpPr>
        <p:spPr>
          <a:xfrm>
            <a:off x="278296" y="2270202"/>
            <a:ext cx="8547652" cy="387798"/>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f(read(write(a,b,3), c-2)) ≠ f(c-b+1)</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g(</a:t>
            </a:r>
            <a:r>
              <a:rPr lang="en-US" dirty="0" smtClean="0">
                <a:solidFill>
                  <a:srgbClr xmlns:mc="http://schemas.openxmlformats.org/markup-compatibility/2006" xmlns:a14="http://schemas.microsoft.com/office/drawing/2007/7/7/main" val="FF0000" mc:Ignorable=""/>
                </a:solidFill>
                <a:cs typeface="Calibri" pitchFamily="34" charset="0"/>
                <a:sym typeface="Symbol"/>
              </a:rPr>
              <a:t>d</a:t>
            </a:r>
            <a:r>
              <a:rPr lang="en-US" dirty="0" smtClean="0">
                <a:cs typeface="Calibri" pitchFamily="34" charset="0"/>
                <a:sym typeface="Symbol"/>
              </a:rPr>
              <a:t>),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e</a:t>
            </a:r>
            <a:r>
              <a:rPr lang="en-US" dirty="0" smtClean="0">
                <a:cs typeface="Calibri" pitchFamily="34" charset="0"/>
                <a:sym typeface="Symbol"/>
              </a:rPr>
              <a:t>),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800" dirty="0" smtClean="0">
                <a:solidFill>
                  <a:schemeClr val="bg1"/>
                </a:solidFill>
                <a:latin typeface="Calibri" pitchFamily="34" charset="0"/>
                <a:cs typeface="Calibri" pitchFamily="34" charset="0"/>
              </a:rPr>
              <a:t> implies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sz="2800" baseline="-25000" dirty="0" smtClean="0">
                <a:solidFill>
                  <a:srgbClr xmlns:mc="http://schemas.openxmlformats.org/markup-compatibility/2006" xmlns:a14="http://schemas.microsoft.com/office/drawing/2007/7/7/main" val="FF0000" mc:Ignorable=""/>
                </a:solidFill>
                <a:cs typeface="Calibri" pitchFamily="34" charset="0"/>
                <a:sym typeface="Symbol"/>
              </a:rPr>
              <a:t>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2</a:t>
            </a:r>
            <a:endParaRPr lang="en-US" sz="280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400" dirty="0" err="1" smtClean="0">
                <a:solidFill>
                  <a:schemeClr val="bg1"/>
                </a:solidFill>
                <a:latin typeface="Calibri" pitchFamily="34" charset="0"/>
                <a:cs typeface="Calibri" pitchFamily="34" charset="0"/>
              </a:rPr>
              <a:t>,</a:t>
            </a:r>
            <a:r>
              <a:rPr lang="en-US" sz="240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400" dirty="0" err="1" smtClean="0">
                <a:solidFill>
                  <a:schemeClr val="bg1"/>
                </a:solidFill>
                <a:latin typeface="Calibri" pitchFamily="34" charset="0"/>
                <a:cs typeface="Calibri" pitchFamily="34" charset="0"/>
              </a:rPr>
              <a:t>,t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sz="24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3</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4" name="Rectangular Callout 13"/>
          <p:cNvSpPr/>
          <p:nvPr/>
        </p:nvSpPr>
        <p:spPr bwMode="auto">
          <a:xfrm>
            <a:off x="6082278" y="468547"/>
            <a:ext cx="2901923" cy="979714"/>
          </a:xfrm>
          <a:prstGeom prst="wedgeRectCallout">
            <a:avLst>
              <a:gd name="adj1" fmla="val -81575"/>
              <a:gd name="adj2" fmla="val 24535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lang="en-US" sz="2000" dirty="0" smtClean="0">
                <a:solidFill>
                  <a:schemeClr val="bg1"/>
                </a:solidFill>
                <a:latin typeface="Calibri" pitchFamily="34" charset="0"/>
              </a:rPr>
              <a:t>We say:</a:t>
            </a:r>
          </a:p>
          <a:p>
            <a:pPr defTabSz="1096963" fontAlgn="base">
              <a:spcBef>
                <a:spcPct val="0"/>
              </a:spcBef>
              <a:spcAft>
                <a:spcPct val="0"/>
              </a:spcAft>
            </a:pPr>
            <a:r>
              <a:rPr lang="en-US" sz="2000" dirty="0" smtClean="0">
                <a:solidFill>
                  <a:schemeClr val="bg1"/>
                </a:solidFill>
                <a:latin typeface="Calibri" pitchFamily="34" charset="0"/>
              </a:rPr>
              <a:t>v</a:t>
            </a:r>
            <a:r>
              <a:rPr lang="en-US" sz="2000" baseline="-25000" dirty="0" smtClean="0">
                <a:solidFill>
                  <a:schemeClr val="bg1"/>
                </a:solidFill>
                <a:latin typeface="Calibri" pitchFamily="34" charset="0"/>
              </a:rPr>
              <a:t>1</a:t>
            </a:r>
            <a:r>
              <a:rPr lang="en-US" sz="2000" dirty="0" smtClean="0">
                <a:solidFill>
                  <a:schemeClr val="bg1"/>
                </a:solidFill>
                <a:latin typeface="Calibri" pitchFamily="34" charset="0"/>
              </a:rPr>
              <a:t> and v</a:t>
            </a:r>
            <a:r>
              <a:rPr lang="en-US" sz="2000" baseline="-25000" dirty="0" smtClean="0">
                <a:solidFill>
                  <a:schemeClr val="bg1"/>
                </a:solidFill>
                <a:latin typeface="Calibri" pitchFamily="34" charset="0"/>
              </a:rPr>
              <a:t>2</a:t>
            </a:r>
            <a:r>
              <a:rPr lang="en-US" sz="2000" dirty="0" smtClean="0">
                <a:solidFill>
                  <a:schemeClr val="bg1"/>
                </a:solidFill>
                <a:latin typeface="Calibri" pitchFamily="34" charset="0"/>
              </a:rPr>
              <a:t> are </a:t>
            </a:r>
            <a:r>
              <a:rPr lang="en-US" sz="2000" dirty="0" smtClean="0">
                <a:solidFill>
                  <a:srgbClr xmlns:mc="http://schemas.openxmlformats.org/markup-compatibility/2006" xmlns:a14="http://schemas.microsoft.com/office/drawing/2007/7/7/main" val="FF0000" mc:Ignorable=""/>
                </a:solidFill>
                <a:latin typeface="Calibri" pitchFamily="34" charset="0"/>
              </a:rPr>
              <a:t>congruent</a:t>
            </a:r>
            <a:r>
              <a:rPr lang="en-US" sz="2000" dirty="0" smtClean="0">
                <a:solidFill>
                  <a:schemeClr val="bg1"/>
                </a:solidFill>
                <a:latin typeface="Calibri" pitchFamily="34" charset="0"/>
              </a:rPr>
              <a:t>.</a:t>
            </a:r>
            <a:endParaRPr kumimoji="0" lang="en-US" sz="2000" b="0" i="0" u="none" strike="noStrike" cap="none" normalizeH="0" baseline="0" dirty="0" smtClean="0">
              <a:solidFill>
                <a:schemeClr val="bg1"/>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b</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lvl="0"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implies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lang="en-US" sz="2800" dirty="0" smtClean="0">
                <a:solidFill>
                  <a:schemeClr val="bg1"/>
                </a:solidFill>
                <a:latin typeface="Calibri" pitchFamily="34" charset="0"/>
                <a:cs typeface="Calibri" pitchFamily="34" charset="0"/>
              </a:rPr>
              <a:t>,</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 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800" dirty="0" smtClean="0">
                <a:solidFill>
                  <a:schemeClr val="bg1"/>
                </a:solidFill>
                <a:latin typeface="Calibri" pitchFamily="34" charset="0"/>
                <a:cs typeface="Calibri" pitchFamily="34" charset="0"/>
              </a:rPr>
              <a:t>) =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lang="en-US" sz="2800" dirty="0" smtClean="0">
                <a:solidFill>
                  <a:schemeClr val="bg1"/>
                </a:solidFill>
                <a:latin typeface="Calibri" pitchFamily="34" charset="0"/>
                <a:cs typeface="Calibri" pitchFamily="34" charset="0"/>
              </a:rPr>
              <a:t>,</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 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sz="2800" dirty="0" smtClean="0">
                <a:solidFill>
                  <a:schemeClr val="bg1"/>
                </a:solidFill>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400" b="0" u="none" strike="noStrike" cap="none" normalizeH="0" baseline="0" dirty="0" err="1" smtClean="0">
                <a:solidFill>
                  <a:schemeClr val="bg1"/>
                </a:solidFill>
                <a:latin typeface="Calibri" pitchFamily="34" charset="0"/>
                <a:cs typeface="Calibri" pitchFamily="34" charset="0"/>
              </a:rPr>
              <a:t>,</a:t>
            </a: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400" b="0" u="none" strike="noStrike" cap="none" normalizeH="0" baseline="0" dirty="0" err="1" smtClean="0">
                <a:solidFill>
                  <a:schemeClr val="bg1"/>
                </a:solidFill>
                <a:latin typeface="Calibri" pitchFamily="34" charset="0"/>
                <a:cs typeface="Calibri" pitchFamily="34" charset="0"/>
              </a:rPr>
              <a:t>,c,s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4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00B050" mc:Ignorable=""/>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3</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cs typeface="Calibri" pitchFamily="34" charset="0"/>
                <a:sym typeface="Symbol"/>
              </a:rPr>
              <a:t>v</a:t>
            </a:r>
            <a:r>
              <a:rPr lang="en-US" sz="2400" baseline="-25000" dirty="0" smtClean="0">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3</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dirty="0" smtClean="0">
                <a:cs typeface="Calibri" pitchFamily="34" charset="0"/>
              </a:rPr>
              <a:t>)</a:t>
            </a:r>
            <a:r>
              <a:rPr lang="en-US" dirty="0" smtClean="0">
                <a:cs typeface="Calibri" pitchFamily="34" charset="0"/>
                <a:sym typeface="Symbol"/>
              </a:rPr>
              <a:t> ,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4</a:t>
            </a:r>
            <a:r>
              <a:rPr lang="en-US"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b</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lvl="0"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implies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3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4</a:t>
            </a:r>
            <a:endParaRPr lang="en-US" sz="2800" dirty="0" smtClean="0">
              <a:solidFill>
                <a:schemeClr val="bg1"/>
              </a:solidFill>
              <a:latin typeface="Calibri" pitchFamily="34" charset="0"/>
              <a:cs typeface="Calibri" pitchFamily="34" charset="0"/>
            </a:endParaRP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400" b="0" u="none" strike="noStrike" cap="none" normalizeH="0" baseline="0" dirty="0" err="1" smtClean="0">
                <a:solidFill>
                  <a:schemeClr val="bg1"/>
                </a:solidFill>
                <a:latin typeface="Calibri" pitchFamily="34" charset="0"/>
                <a:cs typeface="Calibri" pitchFamily="34" charset="0"/>
              </a:rPr>
              <a:t>,</a:t>
            </a: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400" b="0" u="none" strike="noStrike" cap="none" normalizeH="0" baseline="0" dirty="0" err="1" smtClean="0">
                <a:solidFill>
                  <a:schemeClr val="bg1"/>
                </a:solidFill>
                <a:latin typeface="Calibri" pitchFamily="34" charset="0"/>
                <a:cs typeface="Calibri" pitchFamily="34" charset="0"/>
              </a:rPr>
              <a:t>,c,s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4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00B050" mc:Ignorable=""/>
              </a:solidFill>
              <a:latin typeface="Calibri" pitchFamily="34" charset="0"/>
              <a:cs typeface="Calibri" pitchFamily="34" charset="0"/>
            </a:endParaRPr>
          </a:p>
        </p:txBody>
      </p:sp>
      <p:sp>
        <p:nvSpPr>
          <p:cNvPr id="11" name="Oval 10"/>
          <p:cNvSpPr/>
          <p:nvPr/>
        </p:nvSpPr>
        <p:spPr bwMode="auto">
          <a:xfrm>
            <a:off x="6108785" y="3359332"/>
            <a:ext cx="1091444" cy="101599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3</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
        <p:nvSpPr>
          <p:cNvPr id="12" name="Oval 11"/>
          <p:cNvSpPr/>
          <p:nvPr/>
        </p:nvSpPr>
        <p:spPr bwMode="auto">
          <a:xfrm>
            <a:off x="7441471" y="3356849"/>
            <a:ext cx="1096779" cy="10209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4</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v</a:t>
            </a:r>
            <a:r>
              <a:rPr lang="en-US" baseline="-25000" dirty="0" smtClean="0">
                <a:cs typeface="Calibri" pitchFamily="34" charset="0"/>
                <a:sym typeface="Symbol"/>
              </a:rPr>
              <a:t>3</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3</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dirty="0" smtClean="0">
                <a:cs typeface="Calibri" pitchFamily="34" charset="0"/>
              </a:rPr>
              <a:t>)</a:t>
            </a:r>
            <a:r>
              <a:rPr lang="en-US" dirty="0" smtClean="0">
                <a:cs typeface="Calibri" pitchFamily="34" charset="0"/>
                <a:sym typeface="Symbol"/>
              </a:rPr>
              <a:t> ,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4</a:t>
            </a:r>
            <a:r>
              <a:rPr lang="en-US" dirty="0" smtClean="0">
                <a:solidFill>
                  <a:srgbClr xmlns:mc="http://schemas.openxmlformats.org/markup-compatibility/2006" xmlns:a14="http://schemas.microsoft.com/office/drawing/2007/7/7/main" val="0070C0" mc:Ignorable=""/>
                </a:solidFill>
                <a:cs typeface="Calibri" pitchFamily="34" charset="0"/>
                <a:sym typeface="Symbol"/>
              </a:rPr>
              <a:t> </a:t>
            </a:r>
            <a:r>
              <a:rPr lang="en-US" dirty="0" smtClean="0">
                <a:cs typeface="Calibri" pitchFamily="34" charset="0"/>
                <a:sym typeface="Symbol"/>
              </a:rPr>
              <a:t>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b</a:t>
            </a:r>
            <a:r>
              <a:rPr lang="en-US" dirty="0" smtClean="0">
                <a:cs typeface="Calibri" pitchFamily="34" charset="0"/>
              </a:rPr>
              <a:t>, </a:t>
            </a:r>
            <a:r>
              <a:rPr lang="en-US" dirty="0" smtClean="0">
                <a:solidFill>
                  <a:srgbClr xmlns:mc="http://schemas.openxmlformats.org/markup-compatibility/2006" xmlns:a14="http://schemas.microsoft.com/office/drawing/2007/7/7/main" val="00B05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1335750"/>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a:p>
            <a:pPr marL="384954" lvl="0" indent="-384954" algn="ctr">
              <a:lnSpc>
                <a:spcPct val="90000"/>
              </a:lnSpc>
              <a:spcBef>
                <a:spcPct val="20000"/>
              </a:spcBef>
              <a:buSzPct val="90000"/>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lang="en-US" sz="2800" dirty="0" smtClean="0">
                <a:solidFill>
                  <a:schemeClr val="bg1"/>
                </a:solidFill>
                <a:latin typeface="Calibri" pitchFamily="34" charset="0"/>
                <a:cs typeface="Calibri" pitchFamily="34" charset="0"/>
              </a:rPr>
              <a:t> =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B050" mc:Ignorable=""/>
                </a:solidFill>
                <a:cs typeface="Calibri" pitchFamily="34" charset="0"/>
                <a:sym typeface="Symbol"/>
              </a:rPr>
              <a:t>2</a:t>
            </a:r>
            <a:r>
              <a:rPr lang="en-US" sz="2800" dirty="0" smtClean="0">
                <a:solidFill>
                  <a:srgbClr xmlns:mc="http://schemas.openxmlformats.org/markup-compatibility/2006" xmlns:a14="http://schemas.microsoft.com/office/drawing/2007/7/7/main" val="00B050" mc:Ignorable=""/>
                </a:solidFill>
                <a:latin typeface="Calibri" pitchFamily="34" charset="0"/>
                <a:cs typeface="Calibri" pitchFamily="34" charset="0"/>
              </a:rPr>
              <a:t> </a:t>
            </a:r>
            <a:r>
              <a:rPr lang="en-US" sz="2800" dirty="0" smtClean="0">
                <a:solidFill>
                  <a:schemeClr val="bg1"/>
                </a:solidFill>
                <a:latin typeface="Calibri" pitchFamily="34" charset="0"/>
                <a:cs typeface="Calibri" pitchFamily="34" charset="0"/>
              </a:rPr>
              <a:t>implies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3 </a:t>
            </a:r>
            <a:r>
              <a:rPr lang="en-US" sz="2800" dirty="0" smtClean="0">
                <a:solidFill>
                  <a:schemeClr val="bg1"/>
                </a:solidFill>
                <a:latin typeface="Calibri" pitchFamily="34" charset="0"/>
                <a:cs typeface="Calibri" pitchFamily="34" charset="0"/>
              </a:rPr>
              <a:t>= </a:t>
            </a:r>
            <a:r>
              <a:rPr lang="en-US" sz="28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800" baseline="-25000" dirty="0" smtClean="0">
                <a:solidFill>
                  <a:srgbClr xmlns:mc="http://schemas.openxmlformats.org/markup-compatibility/2006" xmlns:a14="http://schemas.microsoft.com/office/drawing/2007/7/7/main" val="0070C0" mc:Ignorable=""/>
                </a:solidFill>
                <a:cs typeface="Calibri" pitchFamily="34" charset="0"/>
                <a:sym typeface="Symbol"/>
              </a:rPr>
              <a:t>4</a:t>
            </a:r>
            <a:endParaRPr lang="en-US" sz="2800" dirty="0" smtClean="0">
              <a:solidFill>
                <a:schemeClr val="bg1"/>
              </a:solidFill>
              <a:latin typeface="Calibri" pitchFamily="34" charset="0"/>
              <a:cs typeface="Calibri" pitchFamily="34" charset="0"/>
            </a:endParaRP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400" b="0" u="none" strike="noStrike" cap="none" normalizeH="0" baseline="0" dirty="0" err="1" smtClean="0">
                <a:solidFill>
                  <a:schemeClr val="bg1"/>
                </a:solidFill>
                <a:latin typeface="Calibri" pitchFamily="34" charset="0"/>
                <a:cs typeface="Calibri" pitchFamily="34" charset="0"/>
              </a:rPr>
              <a:t>,</a:t>
            </a: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kumimoji="0" lang="en-US" sz="2400" b="0" u="none" strike="noStrike" cap="none" normalizeH="0" baseline="0" dirty="0" err="1" smtClean="0">
                <a:solidFill>
                  <a:schemeClr val="bg1"/>
                </a:solidFill>
                <a:latin typeface="Calibri" pitchFamily="34" charset="0"/>
                <a:cs typeface="Calibri" pitchFamily="34" charset="0"/>
              </a:rPr>
              <a:t>,c,s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1</a:t>
            </a:r>
            <a:r>
              <a:rPr lang="en-US" sz="24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00B05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B05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00B050" mc:Ignorable=""/>
              </a:solidFill>
              <a:latin typeface="Calibri" pitchFamily="34" charset="0"/>
              <a:cs typeface="Calibri" pitchFamily="34" charset="0"/>
            </a:endParaRPr>
          </a:p>
        </p:txBody>
      </p:sp>
      <p:sp>
        <p:nvSpPr>
          <p:cNvPr id="11" name="Oval 10"/>
          <p:cNvSpPr/>
          <p:nvPr/>
        </p:nvSpPr>
        <p:spPr bwMode="auto">
          <a:xfrm>
            <a:off x="6676051" y="3256764"/>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3</a:t>
            </a:r>
            <a:r>
              <a:rPr lang="en-US" sz="2400" baseline="-250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0070C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0070C0" mc:Ignorable=""/>
                </a:solidFill>
                <a:cs typeface="Calibri" pitchFamily="34" charset="0"/>
                <a:sym typeface="Symbol"/>
              </a:rPr>
              <a:t>4</a:t>
            </a:r>
            <a:endParaRPr kumimoji="0" lang="en-US" sz="2400" b="0" u="none" strike="noStrike" cap="none" normalizeH="0" baseline="0" dirty="0" smtClean="0">
              <a:solidFill>
                <a:srgbClr xmlns:mc="http://schemas.openxmlformats.org/markup-compatibility/2006" xmlns:a14="http://schemas.microsoft.com/office/drawing/2007/7/7/main" val="0070C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FF000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3 </a:t>
            </a:r>
            <a:r>
              <a:rPr lang="en-US" dirty="0" smtClean="0">
                <a:solidFill>
                  <a:srgbClr xmlns:mc="http://schemas.openxmlformats.org/markup-compatibility/2006" xmlns:a14="http://schemas.microsoft.com/office/drawing/2007/7/7/main" val="FF0000" mc:Ignorable=""/>
                </a:solidFill>
                <a:cs typeface="Calibri" pitchFamily="34" charset="0"/>
                <a:sym typeface="Symbol"/>
              </a:rPr>
              <a:t> 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4</a:t>
            </a:r>
            <a:endParaRPr lang="en-US" dirty="0" smtClean="0">
              <a:solidFill>
                <a:srgbClr xmlns:mc="http://schemas.openxmlformats.org/markup-compatibility/2006" xmlns:a14="http://schemas.microsoft.com/office/drawing/2007/7/7/main" val="FF0000" mc:Ignorable=""/>
              </a:solidFill>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3256764"/>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cs typeface="Calibri" pitchFamily="34" charset="0"/>
                <a:sym typeface="Symbol"/>
              </a:rPr>
              <a:t>3</a:t>
            </a:r>
            <a:r>
              <a:rPr lang="en-US" sz="2400" baseline="-250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cs typeface="Calibri" pitchFamily="34" charset="0"/>
                <a:sym typeface="Symbol"/>
              </a:rPr>
              <a:t>4</a:t>
            </a:r>
            <a:endParaRPr kumimoji="0" lang="en-US" sz="24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9" name="Rectangle 8"/>
          <p:cNvSpPr/>
          <p:nvPr/>
        </p:nvSpPr>
        <p:spPr bwMode="auto">
          <a:xfrm>
            <a:off x="6090920" y="4245187"/>
            <a:ext cx="2578947" cy="775547"/>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Unsatisfiable</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FF0000" mc:Ignorable=""/>
                </a:solidFill>
                <a:cs typeface="Calibri" pitchFamily="34" charset="0"/>
                <a:sym typeface="Symbol"/>
              </a:rPr>
              <a:t>a</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 </a:t>
            </a:r>
            <a:r>
              <a:rPr lang="en-US" dirty="0" smtClean="0">
                <a:solidFill>
                  <a:srgbClr xmlns:mc="http://schemas.openxmlformats.org/markup-compatibility/2006" xmlns:a14="http://schemas.microsoft.com/office/drawing/2007/7/7/main" val="FF0000" mc:Ignorable=""/>
                </a:solidFill>
                <a:cs typeface="Calibri" pitchFamily="34" charset="0"/>
                <a:sym typeface="Symbol"/>
              </a:rPr>
              <a:t> 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4</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solidFill>
                  <a:srgbClr xmlns:mc="http://schemas.openxmlformats.org/markup-compatibility/2006" xmlns:a14="http://schemas.microsoft.com/office/drawing/2007/7/7/main" val="FF000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2 </a:t>
            </a:r>
            <a:r>
              <a:rPr lang="en-US" dirty="0" smtClean="0">
                <a:solidFill>
                  <a:srgbClr xmlns:mc="http://schemas.openxmlformats.org/markup-compatibility/2006" xmlns:a14="http://schemas.microsoft.com/office/drawing/2007/7/7/main" val="FF0000" mc:Ignorable=""/>
                </a:solidFill>
                <a:cs typeface="Calibri" pitchFamily="34" charset="0"/>
                <a:sym typeface="Symbol"/>
              </a:rPr>
              <a:t> 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3</a:t>
            </a:r>
            <a:endParaRPr lang="en-US" dirty="0" smtClean="0">
              <a:solidFill>
                <a:srgbClr xmlns:mc="http://schemas.openxmlformats.org/markup-compatibility/2006" xmlns:a14="http://schemas.microsoft.com/office/drawing/2007/7/7/main" val="FF0000" mc:Ignorable=""/>
              </a:solidFill>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3256764"/>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3,</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Content Placeholder 2"/>
          <p:cNvSpPr txBox="1">
            <a:spLocks/>
          </p:cNvSpPr>
          <p:nvPr/>
        </p:nvSpPr>
        <p:spPr>
          <a:xfrm>
            <a:off x="344715" y="2721385"/>
            <a:ext cx="8382000" cy="387798"/>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b="1"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Changing the problem</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solidFill>
                  <a:srgbClr xmlns:mc="http://schemas.openxmlformats.org/markup-compatibility/2006" xmlns:a14="http://schemas.microsoft.com/office/drawing/2007/7/7/main" val="FF0000" mc:Ignorable=""/>
                </a:solidFill>
                <a:cs typeface="Calibri" pitchFamily="34" charset="0"/>
                <a:sym typeface="Symbol"/>
              </a:rPr>
              <a:t>a</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 </a:t>
            </a:r>
            <a:r>
              <a:rPr lang="en-US" dirty="0" smtClean="0">
                <a:solidFill>
                  <a:srgbClr xmlns:mc="http://schemas.openxmlformats.org/markup-compatibility/2006" xmlns:a14="http://schemas.microsoft.com/office/drawing/2007/7/7/main" val="FF0000" mc:Ignorable=""/>
                </a:solidFill>
                <a:cs typeface="Calibri" pitchFamily="34" charset="0"/>
                <a:sym typeface="Symbol"/>
              </a:rPr>
              <a:t> 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400" b="0" u="none" strike="noStrike" cap="none" normalizeH="0" baseline="0" dirty="0" err="1" smtClean="0">
                <a:solidFill>
                  <a:schemeClr val="bg1"/>
                </a:solidFill>
                <a:latin typeface="Calibri" pitchFamily="34" charset="0"/>
                <a:cs typeface="Calibri" pitchFamily="34" charset="0"/>
              </a:rPr>
              <a:t>,b,c,s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3256764"/>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cs typeface="Calibri" pitchFamily="34" charset="0"/>
                <a:sym typeface="Symbol"/>
              </a:rPr>
              <a:t>4</a:t>
            </a:r>
            <a:endParaRPr kumimoji="0" lang="en-US" sz="24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solidFill>
                  <a:srgbClr xmlns:mc="http://schemas.openxmlformats.org/markup-compatibility/2006" xmlns:a14="http://schemas.microsoft.com/office/drawing/2007/7/7/main" val="FF000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2 </a:t>
            </a:r>
            <a:r>
              <a:rPr lang="en-US" dirty="0" smtClean="0">
                <a:solidFill>
                  <a:srgbClr xmlns:mc="http://schemas.openxmlformats.org/markup-compatibility/2006" xmlns:a14="http://schemas.microsoft.com/office/drawing/2007/7/7/main" val="FF0000" mc:Ignorable=""/>
                </a:solidFill>
                <a:cs typeface="Calibri" pitchFamily="34" charset="0"/>
                <a:sym typeface="Symbol"/>
              </a:rPr>
              <a:t> v</a:t>
            </a:r>
            <a:r>
              <a:rPr lang="en-US" baseline="-25000" dirty="0" smtClean="0">
                <a:solidFill>
                  <a:srgbClr xmlns:mc="http://schemas.openxmlformats.org/markup-compatibility/2006" xmlns:a14="http://schemas.microsoft.com/office/drawing/2007/7/7/main" val="FF0000" mc:Ignorable=""/>
                </a:solidFill>
                <a:cs typeface="Calibri" pitchFamily="34" charset="0"/>
                <a:sym typeface="Symbol"/>
              </a:rPr>
              <a:t>3</a:t>
            </a:r>
            <a:endParaRPr lang="en-US" dirty="0" smtClean="0">
              <a:solidFill>
                <a:srgbClr xmlns:mc="http://schemas.openxmlformats.org/markup-compatibility/2006" xmlns:a14="http://schemas.microsoft.com/office/drawing/2007/7/7/main" val="FF0000" mc:Ignorable=""/>
              </a:solidFill>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821119"/>
            <a:ext cx="8382000" cy="861774"/>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Congruence Rule:</a:t>
            </a:r>
          </a:p>
          <a:p>
            <a:pPr marL="384954" lvl="0" indent="-384954" algn="ctr">
              <a:lnSpc>
                <a:spcPct val="90000"/>
              </a:lnSpc>
              <a:spcBef>
                <a:spcPct val="20000"/>
              </a:spcBef>
              <a:buSzPct val="90000"/>
            </a:pPr>
            <a:r>
              <a:rPr kumimoji="0" lang="en-US" sz="2800" b="0" u="none" strike="noStrike" kern="1200" cap="none" spc="0" normalizeH="0" baseline="0" noProof="0" dirty="0" smtClean="0">
                <a:ln>
                  <a:noFill/>
                </a:ln>
                <a:solidFill>
                  <a:schemeClr val="bg1"/>
                </a:solidFill>
                <a:effectLst/>
                <a:uLnTx/>
                <a:uFillTx/>
                <a:latin typeface="Calibri" pitchFamily="34" charset="0"/>
                <a:cs typeface="Calibri" pitchFamily="34" charset="0"/>
              </a:rPr>
              <a:t>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kumimoji="0" lang="en-US" sz="2800" b="0" u="none" strike="noStrike" kern="1200" cap="none" spc="0" normalizeH="0" baseline="-25000" noProof="0" dirty="0" smtClean="0">
                <a:ln>
                  <a:noFill/>
                </a:ln>
                <a:solidFill>
                  <a:schemeClr val="bg1"/>
                </a:solidFill>
                <a:effectLst/>
                <a:uLnTx/>
                <a:uFillTx/>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x</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y</a:t>
            </a:r>
            <a:r>
              <a:rPr lang="en-US" sz="2800" baseline="-25000" dirty="0"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implies f(x</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x</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f(y</a:t>
            </a:r>
            <a:r>
              <a:rPr lang="en-US" sz="2800" baseline="-25000" dirty="0" smtClean="0">
                <a:solidFill>
                  <a:schemeClr val="bg1"/>
                </a:solidFill>
                <a:latin typeface="Calibri" pitchFamily="34" charset="0"/>
                <a:cs typeface="Calibri" pitchFamily="34" charset="0"/>
              </a:rPr>
              <a:t>1</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 …, </a:t>
            </a:r>
            <a:r>
              <a:rPr kumimoji="0" lang="en-US" sz="2800" b="0" u="none" strike="noStrike" kern="1200" cap="none" spc="0" normalizeH="0" noProof="0" dirty="0" err="1" smtClean="0">
                <a:ln>
                  <a:noFill/>
                </a:ln>
                <a:solidFill>
                  <a:schemeClr val="bg1"/>
                </a:solidFill>
                <a:effectLst/>
                <a:uLnTx/>
                <a:uFillTx/>
                <a:latin typeface="Calibri" pitchFamily="34" charset="0"/>
                <a:cs typeface="Calibri" pitchFamily="34" charset="0"/>
              </a:rPr>
              <a:t>y</a:t>
            </a:r>
            <a:r>
              <a:rPr lang="en-US" sz="2800" baseline="-25000" noProof="0" dirty="0" err="1" smtClean="0">
                <a:solidFill>
                  <a:schemeClr val="bg1"/>
                </a:solidFill>
                <a:latin typeface="Calibri" pitchFamily="34" charset="0"/>
                <a:cs typeface="Calibri" pitchFamily="34" charset="0"/>
              </a:rPr>
              <a:t>n</a:t>
            </a:r>
            <a:r>
              <a:rPr kumimoji="0" lang="en-US" sz="2800" b="0" u="none" strike="noStrike" kern="1200" cap="none" spc="0" normalizeH="0" noProof="0" dirty="0" smtClean="0">
                <a:ln>
                  <a:noFill/>
                </a:ln>
                <a:solidFill>
                  <a:schemeClr val="bg1"/>
                </a:solidFill>
                <a:effectLst/>
                <a:uLnTx/>
                <a:uFillTx/>
                <a:latin typeface="Calibri" pitchFamily="34" charset="0"/>
                <a:cs typeface="Calibri" pitchFamily="34" charset="0"/>
              </a:rPr>
              <a:t>)</a:t>
            </a:r>
          </a:p>
        </p:txBody>
      </p:sp>
      <p:sp>
        <p:nvSpPr>
          <p:cNvPr id="5" name="Oval 4"/>
          <p:cNvSpPr/>
          <p:nvPr/>
        </p:nvSpPr>
        <p:spPr bwMode="auto">
          <a:xfrm>
            <a:off x="158206" y="3102749"/>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3318692"/>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3235598"/>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cs typeface="Calibri" pitchFamily="34" charset="0"/>
                <a:sym typeface="Symbol"/>
              </a:rPr>
              <a:t>2</a:t>
            </a:r>
            <a:endParaRPr kumimoji="0" lang="en-US" sz="24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1" name="Oval 10"/>
          <p:cNvSpPr/>
          <p:nvPr/>
        </p:nvSpPr>
        <p:spPr bwMode="auto">
          <a:xfrm>
            <a:off x="6676051" y="3256764"/>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cs typeface="Calibri" pitchFamily="34" charset="0"/>
                <a:sym typeface="Symbol"/>
              </a:rPr>
              <a:t>3</a:t>
            </a:r>
            <a:r>
              <a:rPr lang="en-US" sz="2400" baseline="-25000" dirty="0" smtClean="0">
                <a:solidFill>
                  <a:schemeClr val="bg1"/>
                </a:solidFill>
                <a:cs typeface="Calibri" pitchFamily="34" charset="0"/>
                <a:sym typeface="Symbol"/>
              </a:rPr>
              <a:t>,</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177627"/>
            <a:ext cx="8382000" cy="437247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Oval 4"/>
          <p:cNvSpPr/>
          <p:nvPr/>
        </p:nvSpPr>
        <p:spPr bwMode="auto">
          <a:xfrm>
            <a:off x="158206" y="2620130"/>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2836073"/>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2752979"/>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2774145"/>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3,</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TextBox 8"/>
          <p:cNvSpPr txBox="1"/>
          <p:nvPr/>
        </p:nvSpPr>
        <p:spPr>
          <a:xfrm>
            <a:off x="730552"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10" name="TextBox 9"/>
          <p:cNvSpPr txBox="1"/>
          <p:nvPr/>
        </p:nvSpPr>
        <p:spPr>
          <a:xfrm>
            <a:off x="2390019"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
        <p:nvSpPr>
          <p:cNvPr id="12" name="TextBox 11"/>
          <p:cNvSpPr txBox="1"/>
          <p:nvPr/>
        </p:nvSpPr>
        <p:spPr>
          <a:xfrm>
            <a:off x="4388155"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13" name="TextBox 12"/>
          <p:cNvSpPr txBox="1"/>
          <p:nvPr/>
        </p:nvSpPr>
        <p:spPr>
          <a:xfrm>
            <a:off x="7055154"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177627"/>
            <a:ext cx="8382000" cy="437247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Oval 4"/>
          <p:cNvSpPr/>
          <p:nvPr/>
        </p:nvSpPr>
        <p:spPr bwMode="auto">
          <a:xfrm>
            <a:off x="158206" y="2620130"/>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2836073"/>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2752979"/>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2774145"/>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3,</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TextBox 8"/>
          <p:cNvSpPr txBox="1"/>
          <p:nvPr/>
        </p:nvSpPr>
        <p:spPr>
          <a:xfrm>
            <a:off x="730552"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10" name="TextBox 9"/>
          <p:cNvSpPr txBox="1"/>
          <p:nvPr/>
        </p:nvSpPr>
        <p:spPr>
          <a:xfrm>
            <a:off x="2390019"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
        <p:nvSpPr>
          <p:cNvPr id="12" name="TextBox 11"/>
          <p:cNvSpPr txBox="1"/>
          <p:nvPr/>
        </p:nvSpPr>
        <p:spPr>
          <a:xfrm>
            <a:off x="4388155"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13" name="TextBox 12"/>
          <p:cNvSpPr txBox="1"/>
          <p:nvPr/>
        </p:nvSpPr>
        <p:spPr>
          <a:xfrm>
            <a:off x="7055154"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14" name="Rectangular Callout 13"/>
          <p:cNvSpPr/>
          <p:nvPr/>
        </p:nvSpPr>
        <p:spPr bwMode="auto">
          <a:xfrm>
            <a:off x="6570134" y="4343400"/>
            <a:ext cx="2413000" cy="1659467"/>
          </a:xfrm>
          <a:prstGeom prst="wedgeRectCallout">
            <a:avLst>
              <a:gd name="adj1" fmla="val -70307"/>
              <a:gd name="adj2" fmla="val -4005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Missing:</a:t>
            </a:r>
          </a:p>
          <a:p>
            <a:pPr marL="0" marR="0" indent="0"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Interpretation for f and g.</a:t>
            </a:r>
            <a:endParaRPr kumimoji="0" lang="en-US" sz="2400" b="0" i="0" u="none" strike="noStrike" cap="none" normalizeH="0" baseline="0" dirty="0" smtClean="0">
              <a:solidFill>
                <a:schemeClr val="bg1"/>
              </a:solidFill>
              <a:latin typeface="Calibri" pitchFamily="34" charset="0"/>
            </a:endParaRPr>
          </a:p>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4" name="Rectangle 13"/>
          <p:cNvSpPr/>
          <p:nvPr/>
        </p:nvSpPr>
        <p:spPr bwMode="auto">
          <a:xfrm>
            <a:off x="2875280" y="343408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Arithmetic</a:t>
            </a:r>
          </a:p>
        </p:txBody>
      </p:sp>
      <p:sp>
        <p:nvSpPr>
          <p:cNvPr id="18" name="Rectangle 17"/>
          <p:cNvSpPr/>
          <p:nvPr/>
        </p:nvSpPr>
        <p:spPr bwMode="auto">
          <a:xfrm>
            <a:off x="2875280" y="342392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Array</a:t>
            </a:r>
            <a:r>
              <a:rPr kumimoji="0" lang="en-US" sz="2800" b="0" i="0" u="none" strike="noStrike" cap="none" normalizeH="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Theory</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0" name="Rectangle 19"/>
          <p:cNvSpPr/>
          <p:nvPr/>
        </p:nvSpPr>
        <p:spPr bwMode="auto">
          <a:xfrm>
            <a:off x="6813335" y="2248946"/>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Rectangle 20"/>
          <p:cNvSpPr/>
          <p:nvPr/>
        </p:nvSpPr>
        <p:spPr bwMode="auto">
          <a:xfrm>
            <a:off x="3040849" y="2202926"/>
            <a:ext cx="335280" cy="457200"/>
          </a:xfrm>
          <a:prstGeom prst="rect">
            <a:avLst/>
          </a:prstGeom>
          <a:noFill/>
          <a:ln>
            <a:solidFill>
              <a:schemeClr val="accent2">
                <a:lumMod val="60000"/>
                <a:lumOff val="40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3" name="Rectangle 22"/>
          <p:cNvSpPr/>
          <p:nvPr/>
        </p:nvSpPr>
        <p:spPr bwMode="auto">
          <a:xfrm>
            <a:off x="2885440" y="3413760"/>
            <a:ext cx="2936240" cy="924560"/>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Uninterpreted</a:t>
            </a:r>
            <a:r>
              <a:rPr lang="en-US" sz="280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rPr>
              <a:t> Functions</a:t>
            </a: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0" name="Text Placeholder 2"/>
          <p:cNvSpPr txBox="1">
            <a:spLocks/>
          </p:cNvSpPr>
          <p:nvPr/>
        </p:nvSpPr>
        <p:spPr>
          <a:xfrm>
            <a:off x="278296" y="2270202"/>
            <a:ext cx="8547652" cy="387798"/>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f(read(write(a,b,3), c-2)) ≠ f(c-b+1)</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7" name="Content Placeholder 16"/>
          <p:cNvSpPr>
            <a:spLocks noGrp="1"/>
          </p:cNvSpPr>
          <p:nvPr>
            <p:ph idx="1"/>
          </p:nvPr>
        </p:nvSpPr>
        <p:spPr>
          <a:xfrm>
            <a:off x="381000" y="1531413"/>
            <a:ext cx="8382000" cy="2936188"/>
          </a:xfrm>
        </p:spPr>
        <p:txBody>
          <a:bodyPr/>
          <a:lstStyle/>
          <a:p>
            <a:r>
              <a:rPr lang="en-US" dirty="0" smtClean="0">
                <a:latin typeface="Segoe" pitchFamily="34" charset="0"/>
              </a:rPr>
              <a:t>Building the interpretation for function symbols</a:t>
            </a:r>
          </a:p>
          <a:p>
            <a:pPr lvl="1"/>
            <a:r>
              <a:rPr lang="en-US" dirty="0" smtClean="0">
                <a:latin typeface="Segoe" pitchFamily="34" charset="0"/>
              </a:rPr>
              <a:t>M(g) is a mapping from |M| to |M|</a:t>
            </a:r>
          </a:p>
          <a:p>
            <a:pPr lvl="1"/>
            <a:r>
              <a:rPr lang="en-US" dirty="0" smtClean="0">
                <a:latin typeface="Segoe" pitchFamily="34" charset="0"/>
              </a:rPr>
              <a:t>Defined as:</a:t>
            </a:r>
          </a:p>
          <a:p>
            <a:pPr lvl="1" defTabSz="1096963" fontAlgn="base">
              <a:spcBef>
                <a:spcPct val="0"/>
              </a:spcBef>
              <a:spcAft>
                <a:spcPct val="0"/>
              </a:spcAft>
              <a:buNone/>
            </a:pPr>
            <a:r>
              <a:rPr lang="en-US" dirty="0" smtClean="0">
                <a:latin typeface="Segoe" pitchFamily="34" charset="0"/>
              </a:rPr>
              <a:t>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r>
              <a:rPr lang="en-US" dirty="0" smtClean="0">
                <a:latin typeface="Segoe" pitchFamily="34" charset="0"/>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 </a:t>
            </a:r>
            <a:r>
              <a:rPr lang="en-US" dirty="0" smtClean="0">
                <a:latin typeface="Segoe" pitchFamily="34" charset="0"/>
                <a:sym typeface="Symbol"/>
              </a:rPr>
              <a:t> </a:t>
            </a:r>
            <a:r>
              <a:rPr lang="en-US" dirty="0" smtClean="0">
                <a:latin typeface="Segoe" pitchFamily="34" charset="0"/>
              </a:rPr>
              <a:t>if there is </a:t>
            </a:r>
            <a:r>
              <a:rPr lang="en-US" dirty="0" smtClean="0">
                <a:cs typeface="Calibri" pitchFamily="34" charset="0"/>
                <a:sym typeface="Symbol"/>
              </a:rPr>
              <a:t>v  g(a) </a:t>
            </a:r>
            <a:r>
              <a:rPr lang="en-US" dirty="0" err="1" smtClean="0">
                <a:cs typeface="Calibri" pitchFamily="34" charset="0"/>
                <a:sym typeface="Symbol"/>
              </a:rPr>
              <a:t>s.t</a:t>
            </a:r>
            <a:r>
              <a:rPr lang="en-US" dirty="0" smtClean="0">
                <a:cs typeface="Calibri" pitchFamily="34" charset="0"/>
                <a:sym typeface="Symbol"/>
              </a:rPr>
              <a:t>.</a:t>
            </a:r>
          </a:p>
          <a:p>
            <a:pPr lvl="1" defTabSz="1096963" fontAlgn="base">
              <a:spcBef>
                <a:spcPct val="0"/>
              </a:spcBef>
              <a:spcAft>
                <a:spcPct val="0"/>
              </a:spcAft>
              <a:buNone/>
            </a:pPr>
            <a:r>
              <a:rPr lang="en-US" dirty="0" smtClean="0">
                <a:latin typeface="Segoe" pitchFamily="34" charset="0"/>
                <a:sym typeface="Symbol"/>
              </a:rPr>
              <a:t>				M(a)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endParaRPr lang="en-US" b="1" baseline="-25000" dirty="0" smtClean="0">
              <a:solidFill>
                <a:srgbClr xmlns:mc="http://schemas.openxmlformats.org/markup-compatibility/2006" xmlns:a14="http://schemas.microsoft.com/office/drawing/2007/7/7/main" val="FF0000" mc:Ignorable=""/>
              </a:solidFill>
              <a:sym typeface="Symbol"/>
            </a:endParaRP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latin typeface="Segoe" pitchFamily="34" charset="0"/>
                <a:sym typeface="Symbol"/>
              </a:rPr>
              <a:t>				</a:t>
            </a:r>
            <a:r>
              <a:rPr lang="en-US" dirty="0" smtClean="0">
                <a:latin typeface="Segoe" pitchFamily="34" charset="0"/>
                <a:sym typeface="Symbol"/>
              </a:rPr>
              <a:t>M(v)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a:t>
            </a: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sym typeface="Symbol"/>
              </a:rPr>
              <a:t>			</a:t>
            </a:r>
            <a:r>
              <a:rPr lang="en-US" dirty="0" smtClean="0">
                <a:latin typeface="Segoe" pitchFamily="34" charset="0"/>
              </a:rPr>
              <a:t>=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a:t>
            </a:r>
            <a:r>
              <a:rPr lang="en-US" dirty="0" smtClean="0">
                <a:latin typeface="Segoe" pitchFamily="34" charset="0"/>
                <a:sym typeface="Symbol"/>
              </a:rPr>
              <a:t>, </a:t>
            </a:r>
            <a:r>
              <a:rPr lang="en-US" dirty="0" smtClean="0">
                <a:latin typeface="Segoe" pitchFamily="34" charset="0"/>
              </a:rPr>
              <a:t>otherwise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 </a:t>
            </a:r>
            <a:r>
              <a:rPr lang="en-US" dirty="0" smtClean="0">
                <a:latin typeface="Segoe" pitchFamily="34" charset="0"/>
              </a:rPr>
              <a:t>is an arbitrary element)</a:t>
            </a:r>
          </a:p>
          <a:p>
            <a:pPr lvl="1"/>
            <a:r>
              <a:rPr lang="en-US" dirty="0" smtClean="0">
                <a:solidFill>
                  <a:srgbClr xmlns:mc="http://schemas.openxmlformats.org/markup-compatibility/2006" xmlns:a14="http://schemas.microsoft.com/office/drawing/2007/7/7/main" val="FF0000" mc:Ignorable=""/>
                </a:solidFill>
                <a:latin typeface="Segoe" pitchFamily="34" charset="0"/>
              </a:rPr>
              <a:t>Is M(g) well-defined?</a:t>
            </a:r>
            <a:endParaRPr lang="en-US" dirty="0">
              <a:solidFill>
                <a:srgbClr xmlns:mc="http://schemas.openxmlformats.org/markup-compatibility/2006" xmlns:a14="http://schemas.microsoft.com/office/drawing/2007/7/7/main" val="FF0000" mc:Ignorable=""/>
              </a:solidFill>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7" name="Content Placeholder 16"/>
          <p:cNvSpPr>
            <a:spLocks noGrp="1"/>
          </p:cNvSpPr>
          <p:nvPr>
            <p:ph idx="1"/>
          </p:nvPr>
        </p:nvSpPr>
        <p:spPr>
          <a:xfrm>
            <a:off x="381000" y="1531413"/>
            <a:ext cx="8382000" cy="4561249"/>
          </a:xfrm>
        </p:spPr>
        <p:txBody>
          <a:bodyPr/>
          <a:lstStyle/>
          <a:p>
            <a:r>
              <a:rPr lang="en-US" dirty="0" smtClean="0">
                <a:latin typeface="Segoe" pitchFamily="34" charset="0"/>
              </a:rPr>
              <a:t>Building the interpretation for function symbols</a:t>
            </a:r>
          </a:p>
          <a:p>
            <a:pPr lvl="1"/>
            <a:r>
              <a:rPr lang="en-US" dirty="0" smtClean="0">
                <a:latin typeface="Segoe" pitchFamily="34" charset="0"/>
              </a:rPr>
              <a:t>M(g) is a mapping from |M| to |M|</a:t>
            </a:r>
          </a:p>
          <a:p>
            <a:pPr lvl="1"/>
            <a:r>
              <a:rPr lang="en-US" dirty="0" smtClean="0">
                <a:latin typeface="Segoe" pitchFamily="34" charset="0"/>
              </a:rPr>
              <a:t>Defined as:</a:t>
            </a:r>
          </a:p>
          <a:p>
            <a:pPr lvl="1" defTabSz="1096963" fontAlgn="base">
              <a:spcBef>
                <a:spcPct val="0"/>
              </a:spcBef>
              <a:spcAft>
                <a:spcPct val="0"/>
              </a:spcAft>
              <a:buNone/>
            </a:pPr>
            <a:r>
              <a:rPr lang="en-US" dirty="0" smtClean="0">
                <a:latin typeface="Segoe" pitchFamily="34" charset="0"/>
              </a:rPr>
              <a:t>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r>
              <a:rPr lang="en-US" dirty="0" smtClean="0">
                <a:latin typeface="Segoe" pitchFamily="34" charset="0"/>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 </a:t>
            </a:r>
            <a:r>
              <a:rPr lang="en-US" dirty="0" smtClean="0">
                <a:latin typeface="Segoe" pitchFamily="34" charset="0"/>
                <a:sym typeface="Symbol"/>
              </a:rPr>
              <a:t> </a:t>
            </a:r>
            <a:r>
              <a:rPr lang="en-US" dirty="0" smtClean="0">
                <a:latin typeface="Segoe" pitchFamily="34" charset="0"/>
              </a:rPr>
              <a:t>if there is </a:t>
            </a:r>
            <a:r>
              <a:rPr lang="en-US" dirty="0" smtClean="0">
                <a:cs typeface="Calibri" pitchFamily="34" charset="0"/>
                <a:sym typeface="Symbol"/>
              </a:rPr>
              <a:t>v  g(a) </a:t>
            </a:r>
            <a:r>
              <a:rPr lang="en-US" dirty="0" err="1" smtClean="0">
                <a:cs typeface="Calibri" pitchFamily="34" charset="0"/>
                <a:sym typeface="Symbol"/>
              </a:rPr>
              <a:t>s.t</a:t>
            </a:r>
            <a:r>
              <a:rPr lang="en-US" dirty="0" smtClean="0">
                <a:cs typeface="Calibri" pitchFamily="34" charset="0"/>
                <a:sym typeface="Symbol"/>
              </a:rPr>
              <a:t>.</a:t>
            </a:r>
          </a:p>
          <a:p>
            <a:pPr lvl="1" defTabSz="1096963" fontAlgn="base">
              <a:spcBef>
                <a:spcPct val="0"/>
              </a:spcBef>
              <a:spcAft>
                <a:spcPct val="0"/>
              </a:spcAft>
              <a:buNone/>
            </a:pPr>
            <a:r>
              <a:rPr lang="en-US" dirty="0" smtClean="0">
                <a:latin typeface="Segoe" pitchFamily="34" charset="0"/>
                <a:sym typeface="Symbol"/>
              </a:rPr>
              <a:t>				M(a)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endParaRPr lang="en-US" b="1" baseline="-25000" dirty="0" smtClean="0">
              <a:solidFill>
                <a:srgbClr xmlns:mc="http://schemas.openxmlformats.org/markup-compatibility/2006" xmlns:a14="http://schemas.microsoft.com/office/drawing/2007/7/7/main" val="FF0000" mc:Ignorable=""/>
              </a:solidFill>
              <a:sym typeface="Symbol"/>
            </a:endParaRP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latin typeface="Segoe" pitchFamily="34" charset="0"/>
                <a:sym typeface="Symbol"/>
              </a:rPr>
              <a:t>				</a:t>
            </a:r>
            <a:r>
              <a:rPr lang="en-US" dirty="0" smtClean="0">
                <a:latin typeface="Segoe" pitchFamily="34" charset="0"/>
                <a:sym typeface="Symbol"/>
              </a:rPr>
              <a:t>M(v)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a:t>
            </a: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sym typeface="Symbol"/>
              </a:rPr>
              <a:t>			</a:t>
            </a:r>
            <a:r>
              <a:rPr lang="en-US" dirty="0" smtClean="0">
                <a:latin typeface="Segoe" pitchFamily="34" charset="0"/>
              </a:rPr>
              <a:t>=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a:t>
            </a:r>
            <a:r>
              <a:rPr lang="en-US" dirty="0" smtClean="0">
                <a:latin typeface="Segoe" pitchFamily="34" charset="0"/>
                <a:sym typeface="Symbol"/>
              </a:rPr>
              <a:t>, </a:t>
            </a:r>
            <a:r>
              <a:rPr lang="en-US" dirty="0" smtClean="0">
                <a:latin typeface="Segoe" pitchFamily="34" charset="0"/>
              </a:rPr>
              <a:t>otherwise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 </a:t>
            </a:r>
            <a:r>
              <a:rPr lang="en-US" dirty="0" smtClean="0">
                <a:latin typeface="Segoe" pitchFamily="34" charset="0"/>
              </a:rPr>
              <a:t>is an arbitrary element)</a:t>
            </a:r>
          </a:p>
          <a:p>
            <a:pPr lvl="1"/>
            <a:r>
              <a:rPr lang="en-US" dirty="0" smtClean="0">
                <a:solidFill>
                  <a:srgbClr xmlns:mc="http://schemas.openxmlformats.org/markup-compatibility/2006" xmlns:a14="http://schemas.microsoft.com/office/drawing/2007/7/7/main" val="FF0000" mc:Ignorable=""/>
                </a:solidFill>
                <a:latin typeface="Segoe" pitchFamily="34" charset="0"/>
              </a:rPr>
              <a:t>Is M(g) well-defined?</a:t>
            </a:r>
          </a:p>
          <a:p>
            <a:pPr lvl="2"/>
            <a:r>
              <a:rPr lang="en-US" dirty="0" smtClean="0">
                <a:latin typeface="Segoe" pitchFamily="34" charset="0"/>
              </a:rPr>
              <a:t>Problem: we may have </a:t>
            </a:r>
          </a:p>
          <a:p>
            <a:pPr lvl="3">
              <a:buNone/>
            </a:pPr>
            <a:r>
              <a:rPr lang="en-US" dirty="0" smtClean="0">
                <a:cs typeface="Calibri" pitchFamily="34" charset="0"/>
                <a:sym typeface="Symbol"/>
              </a:rPr>
              <a:t>v  g(a) and w  g(b)  </a:t>
            </a:r>
            <a:r>
              <a:rPr lang="en-US" dirty="0" err="1" smtClean="0">
                <a:cs typeface="Calibri" pitchFamily="34" charset="0"/>
                <a:sym typeface="Symbol"/>
              </a:rPr>
              <a:t>s.t</a:t>
            </a:r>
            <a:r>
              <a:rPr lang="en-US" dirty="0" smtClean="0">
                <a:cs typeface="Calibri" pitchFamily="34" charset="0"/>
                <a:sym typeface="Symbol"/>
              </a:rPr>
              <a:t>.</a:t>
            </a:r>
          </a:p>
          <a:p>
            <a:pPr lvl="3">
              <a:buNone/>
            </a:pPr>
            <a:r>
              <a:rPr lang="en-US" dirty="0" smtClean="0">
                <a:sym typeface="Symbol"/>
              </a:rPr>
              <a:t>M(a) = M(b)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  </a:t>
            </a:r>
            <a:r>
              <a:rPr lang="en-US" dirty="0" smtClean="0">
                <a:sym typeface="Symbol"/>
              </a:rPr>
              <a:t>and M(v)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2 </a:t>
            </a:r>
            <a:r>
              <a:rPr lang="en-US" dirty="0" smtClean="0">
                <a:sym typeface="Symbol"/>
              </a:rPr>
              <a:t>≠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3</a:t>
            </a:r>
            <a:r>
              <a:rPr lang="en-US" dirty="0" smtClean="0">
                <a:sym typeface="Symbol"/>
              </a:rPr>
              <a:t> = M(w)</a:t>
            </a:r>
          </a:p>
          <a:p>
            <a:pPr lvl="3">
              <a:buNone/>
            </a:pPr>
            <a:r>
              <a:rPr lang="en-US" dirty="0" smtClean="0">
                <a:sym typeface="Symbol"/>
              </a:rPr>
              <a:t>So, is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a:t>
            </a:r>
            <a:r>
              <a:rPr lang="en-US" dirty="0" smtClean="0">
                <a:sym typeface="Symbol"/>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2 </a:t>
            </a:r>
            <a:r>
              <a:rPr lang="en-US" dirty="0" smtClean="0">
                <a:sym typeface="Symbol"/>
              </a:rPr>
              <a:t> or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a:t>
            </a:r>
            <a:r>
              <a:rPr lang="en-US" dirty="0" smtClean="0">
                <a:sym typeface="Symbol"/>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3</a:t>
            </a:r>
            <a:r>
              <a:rPr lang="en-US" dirty="0" smtClean="0">
                <a:sym typeface="Symbol"/>
              </a:rPr>
              <a:t>?</a:t>
            </a:r>
            <a:endParaRPr lang="en-US" dirty="0"/>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7" name="Content Placeholder 16"/>
          <p:cNvSpPr>
            <a:spLocks noGrp="1"/>
          </p:cNvSpPr>
          <p:nvPr>
            <p:ph idx="1"/>
          </p:nvPr>
        </p:nvSpPr>
        <p:spPr>
          <a:xfrm>
            <a:off x="381000" y="1531413"/>
            <a:ext cx="8382000" cy="4561249"/>
          </a:xfrm>
        </p:spPr>
        <p:txBody>
          <a:bodyPr/>
          <a:lstStyle/>
          <a:p>
            <a:r>
              <a:rPr lang="en-US" dirty="0" smtClean="0">
                <a:latin typeface="Segoe" pitchFamily="34" charset="0"/>
              </a:rPr>
              <a:t>Building the interpretation for function symbols</a:t>
            </a:r>
          </a:p>
          <a:p>
            <a:pPr lvl="1"/>
            <a:r>
              <a:rPr lang="en-US" dirty="0" smtClean="0">
                <a:latin typeface="Segoe" pitchFamily="34" charset="0"/>
              </a:rPr>
              <a:t>M(g) is a mapping from |M| to |M|</a:t>
            </a:r>
          </a:p>
          <a:p>
            <a:pPr lvl="1"/>
            <a:r>
              <a:rPr lang="en-US" dirty="0" smtClean="0">
                <a:latin typeface="Segoe" pitchFamily="34" charset="0"/>
              </a:rPr>
              <a:t>Defined as:</a:t>
            </a:r>
          </a:p>
          <a:p>
            <a:pPr lvl="1" defTabSz="1096963" fontAlgn="base">
              <a:spcBef>
                <a:spcPct val="0"/>
              </a:spcBef>
              <a:spcAft>
                <a:spcPct val="0"/>
              </a:spcAft>
              <a:buNone/>
            </a:pPr>
            <a:r>
              <a:rPr lang="en-US" dirty="0" smtClean="0">
                <a:latin typeface="Segoe" pitchFamily="34" charset="0"/>
              </a:rPr>
              <a:t>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r>
              <a:rPr lang="en-US" dirty="0" smtClean="0">
                <a:latin typeface="Segoe" pitchFamily="34" charset="0"/>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 </a:t>
            </a:r>
            <a:r>
              <a:rPr lang="en-US" dirty="0" smtClean="0">
                <a:latin typeface="Segoe" pitchFamily="34" charset="0"/>
                <a:sym typeface="Symbol"/>
              </a:rPr>
              <a:t> </a:t>
            </a:r>
            <a:r>
              <a:rPr lang="en-US" dirty="0" smtClean="0">
                <a:latin typeface="Segoe" pitchFamily="34" charset="0"/>
              </a:rPr>
              <a:t>if there is </a:t>
            </a:r>
            <a:r>
              <a:rPr lang="en-US" dirty="0" smtClean="0">
                <a:cs typeface="Calibri" pitchFamily="34" charset="0"/>
                <a:sym typeface="Symbol"/>
              </a:rPr>
              <a:t>v  g(a) </a:t>
            </a:r>
            <a:r>
              <a:rPr lang="en-US" dirty="0" err="1" smtClean="0">
                <a:cs typeface="Calibri" pitchFamily="34" charset="0"/>
                <a:sym typeface="Symbol"/>
              </a:rPr>
              <a:t>s.t</a:t>
            </a:r>
            <a:r>
              <a:rPr lang="en-US" dirty="0" smtClean="0">
                <a:cs typeface="Calibri" pitchFamily="34" charset="0"/>
                <a:sym typeface="Symbol"/>
              </a:rPr>
              <a:t>.</a:t>
            </a:r>
          </a:p>
          <a:p>
            <a:pPr lvl="1" defTabSz="1096963" fontAlgn="base">
              <a:spcBef>
                <a:spcPct val="0"/>
              </a:spcBef>
              <a:spcAft>
                <a:spcPct val="0"/>
              </a:spcAft>
              <a:buNone/>
            </a:pPr>
            <a:r>
              <a:rPr lang="en-US" dirty="0" smtClean="0">
                <a:latin typeface="Segoe" pitchFamily="34" charset="0"/>
                <a:sym typeface="Symbol"/>
              </a:rPr>
              <a:t>				M(a)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err="1" smtClean="0">
                <a:solidFill>
                  <a:srgbClr xmlns:mc="http://schemas.openxmlformats.org/markup-compatibility/2006" xmlns:a14="http://schemas.microsoft.com/office/drawing/2007/7/7/main" val="FF0000" mc:Ignorable=""/>
                </a:solidFill>
                <a:sym typeface="Symbol"/>
              </a:rPr>
              <a:t>i</a:t>
            </a:r>
            <a:endParaRPr lang="en-US" b="1" baseline="-25000" dirty="0" smtClean="0">
              <a:solidFill>
                <a:srgbClr xmlns:mc="http://schemas.openxmlformats.org/markup-compatibility/2006" xmlns:a14="http://schemas.microsoft.com/office/drawing/2007/7/7/main" val="FF0000" mc:Ignorable=""/>
              </a:solidFill>
              <a:sym typeface="Symbol"/>
            </a:endParaRP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latin typeface="Segoe" pitchFamily="34" charset="0"/>
                <a:sym typeface="Symbol"/>
              </a:rPr>
              <a:t>				</a:t>
            </a:r>
            <a:r>
              <a:rPr lang="en-US" dirty="0" smtClean="0">
                <a:latin typeface="Segoe" pitchFamily="34" charset="0"/>
                <a:sym typeface="Symbol"/>
              </a:rPr>
              <a:t>M(v)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j</a:t>
            </a:r>
          </a:p>
          <a:p>
            <a:pPr lvl="1" defTabSz="1096963" fontAlgn="base">
              <a:spcBef>
                <a:spcPct val="0"/>
              </a:spcBef>
              <a:spcAft>
                <a:spcPct val="0"/>
              </a:spcAft>
              <a:buNone/>
            </a:pPr>
            <a:r>
              <a:rPr lang="en-US" b="1" baseline="-25000" dirty="0" smtClean="0">
                <a:solidFill>
                  <a:srgbClr xmlns:mc="http://schemas.openxmlformats.org/markup-compatibility/2006" xmlns:a14="http://schemas.microsoft.com/office/drawing/2007/7/7/main" val="FF0000" mc:Ignorable=""/>
                </a:solidFill>
                <a:sym typeface="Symbol"/>
              </a:rPr>
              <a:t>			</a:t>
            </a:r>
            <a:r>
              <a:rPr lang="en-US" dirty="0" smtClean="0">
                <a:latin typeface="Segoe" pitchFamily="34" charset="0"/>
              </a:rPr>
              <a:t>=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a:t>
            </a:r>
            <a:r>
              <a:rPr lang="en-US" dirty="0" smtClean="0">
                <a:latin typeface="Segoe" pitchFamily="34" charset="0"/>
                <a:sym typeface="Symbol"/>
              </a:rPr>
              <a:t>, </a:t>
            </a:r>
            <a:r>
              <a:rPr lang="en-US" dirty="0" smtClean="0">
                <a:latin typeface="Segoe" pitchFamily="34" charset="0"/>
              </a:rPr>
              <a:t>otherwise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k </a:t>
            </a:r>
            <a:r>
              <a:rPr lang="en-US" dirty="0" smtClean="0">
                <a:latin typeface="Segoe" pitchFamily="34" charset="0"/>
              </a:rPr>
              <a:t>is an arbitrary element)</a:t>
            </a:r>
          </a:p>
          <a:p>
            <a:pPr lvl="1"/>
            <a:r>
              <a:rPr lang="en-US" dirty="0" smtClean="0">
                <a:solidFill>
                  <a:srgbClr xmlns:mc="http://schemas.openxmlformats.org/markup-compatibility/2006" xmlns:a14="http://schemas.microsoft.com/office/drawing/2007/7/7/main" val="FF0000" mc:Ignorable=""/>
                </a:solidFill>
                <a:latin typeface="Segoe" pitchFamily="34" charset="0"/>
              </a:rPr>
              <a:t>Is M(g) well-defined?</a:t>
            </a:r>
          </a:p>
          <a:p>
            <a:pPr lvl="2"/>
            <a:r>
              <a:rPr lang="en-US" dirty="0" smtClean="0">
                <a:latin typeface="Segoe" pitchFamily="34" charset="0"/>
              </a:rPr>
              <a:t>Problem: we may have </a:t>
            </a:r>
          </a:p>
          <a:p>
            <a:pPr lvl="3">
              <a:buNone/>
            </a:pPr>
            <a:r>
              <a:rPr lang="en-US" dirty="0" smtClean="0">
                <a:cs typeface="Calibri" pitchFamily="34" charset="0"/>
                <a:sym typeface="Symbol"/>
              </a:rPr>
              <a:t>v  g(a) and w  g(b)  </a:t>
            </a:r>
            <a:r>
              <a:rPr lang="en-US" dirty="0" err="1" smtClean="0">
                <a:cs typeface="Calibri" pitchFamily="34" charset="0"/>
                <a:sym typeface="Symbol"/>
              </a:rPr>
              <a:t>s.t</a:t>
            </a:r>
            <a:r>
              <a:rPr lang="en-US" dirty="0" smtClean="0">
                <a:cs typeface="Calibri" pitchFamily="34" charset="0"/>
                <a:sym typeface="Symbol"/>
              </a:rPr>
              <a:t>.</a:t>
            </a:r>
          </a:p>
          <a:p>
            <a:pPr lvl="3">
              <a:buNone/>
            </a:pPr>
            <a:r>
              <a:rPr lang="en-US" dirty="0" smtClean="0">
                <a:sym typeface="Symbol"/>
              </a:rPr>
              <a:t>M(a) = M(b)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  </a:t>
            </a:r>
            <a:r>
              <a:rPr lang="en-US" dirty="0" smtClean="0">
                <a:sym typeface="Symbol"/>
              </a:rPr>
              <a:t>and M(v)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2 </a:t>
            </a:r>
            <a:r>
              <a:rPr lang="en-US" dirty="0" smtClean="0">
                <a:sym typeface="Symbol"/>
              </a:rPr>
              <a:t>≠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3</a:t>
            </a:r>
            <a:r>
              <a:rPr lang="en-US" dirty="0" smtClean="0">
                <a:sym typeface="Symbol"/>
              </a:rPr>
              <a:t> = M(w)</a:t>
            </a:r>
          </a:p>
          <a:p>
            <a:pPr lvl="3">
              <a:buNone/>
            </a:pPr>
            <a:r>
              <a:rPr lang="en-US" dirty="0" smtClean="0">
                <a:sym typeface="Symbol"/>
              </a:rPr>
              <a:t>So, is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a:t>
            </a:r>
            <a:r>
              <a:rPr lang="en-US" dirty="0" smtClean="0">
                <a:sym typeface="Symbol"/>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2 </a:t>
            </a:r>
            <a:r>
              <a:rPr lang="en-US" dirty="0" smtClean="0">
                <a:sym typeface="Symbol"/>
              </a:rPr>
              <a:t> or M(g)(</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1</a:t>
            </a:r>
            <a:r>
              <a:rPr lang="en-US" dirty="0" smtClean="0">
                <a:sym typeface="Symbol"/>
              </a:rPr>
              <a:t>) = </a:t>
            </a:r>
            <a:r>
              <a:rPr lang="en-US" b="1" dirty="0" smtClean="0">
                <a:solidFill>
                  <a:srgbClr xmlns:mc="http://schemas.openxmlformats.org/markup-compatibility/2006" xmlns:a14="http://schemas.microsoft.com/office/drawing/2007/7/7/main" val="FF0000" mc:Ignorable=""/>
                </a:solidFill>
                <a:sym typeface="Symbol"/>
              </a:rPr>
              <a:t></a:t>
            </a:r>
            <a:r>
              <a:rPr lang="en-US" b="1" baseline="-25000" dirty="0" smtClean="0">
                <a:solidFill>
                  <a:srgbClr xmlns:mc="http://schemas.openxmlformats.org/markup-compatibility/2006" xmlns:a14="http://schemas.microsoft.com/office/drawing/2007/7/7/main" val="FF0000" mc:Ignorable=""/>
                </a:solidFill>
                <a:sym typeface="Symbol"/>
              </a:rPr>
              <a:t>3</a:t>
            </a:r>
            <a:r>
              <a:rPr lang="en-US" dirty="0" smtClean="0">
                <a:sym typeface="Symbol"/>
              </a:rPr>
              <a:t>?</a:t>
            </a:r>
            <a:endParaRPr lang="en-US" dirty="0"/>
          </a:p>
        </p:txBody>
      </p:sp>
      <p:sp>
        <p:nvSpPr>
          <p:cNvPr id="4" name="Rectangular Callout 3"/>
          <p:cNvSpPr/>
          <p:nvPr/>
        </p:nvSpPr>
        <p:spPr bwMode="auto">
          <a:xfrm>
            <a:off x="5240867" y="2142067"/>
            <a:ext cx="3539067" cy="1786466"/>
          </a:xfrm>
          <a:prstGeom prst="wedgeRectCallout">
            <a:avLst>
              <a:gd name="adj1" fmla="val -77314"/>
              <a:gd name="adj2" fmla="val 80124"/>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lvl="3">
              <a:buNone/>
            </a:pPr>
            <a:r>
              <a:rPr lang="en-US" b="1" dirty="0" smtClean="0">
                <a:solidFill>
                  <a:srgbClr xmlns:mc="http://schemas.openxmlformats.org/markup-compatibility/2006" xmlns:a14="http://schemas.microsoft.com/office/drawing/2007/7/7/main" val="FF0000" mc:Ignorable=""/>
                </a:solidFill>
              </a:rPr>
              <a:t>This is impossible because of the congruence rule!</a:t>
            </a:r>
          </a:p>
          <a:p>
            <a:pPr marL="0" lvl="3">
              <a:buNone/>
            </a:pPr>
            <a:r>
              <a:rPr lang="en-US" dirty="0" smtClean="0">
                <a:solidFill>
                  <a:srgbClr xmlns:mc="http://schemas.openxmlformats.org/markup-compatibility/2006" xmlns:a14="http://schemas.microsoft.com/office/drawing/2007/7/7/main" val="FF0000" mc:Ignorable=""/>
                </a:solidFill>
              </a:rPr>
              <a:t>a </a:t>
            </a:r>
            <a:r>
              <a:rPr lang="en-US" dirty="0" smtClean="0"/>
              <a:t>and</a:t>
            </a:r>
            <a:r>
              <a:rPr lang="en-US" dirty="0" smtClean="0">
                <a:solidFill>
                  <a:srgbClr xmlns:mc="http://schemas.openxmlformats.org/markup-compatibility/2006" xmlns:a14="http://schemas.microsoft.com/office/drawing/2007/7/7/main" val="FF0000" mc:Ignorable=""/>
                </a:solidFill>
              </a:rPr>
              <a:t> b </a:t>
            </a:r>
            <a:r>
              <a:rPr lang="en-US" dirty="0" smtClean="0"/>
              <a:t>are in the same </a:t>
            </a:r>
            <a:r>
              <a:rPr lang="en-US" dirty="0" smtClean="0">
                <a:solidFill>
                  <a:srgbClr xmlns:mc="http://schemas.openxmlformats.org/markup-compatibility/2006" xmlns:a14="http://schemas.microsoft.com/office/drawing/2007/7/7/main" val="0070C0" mc:Ignorable=""/>
                </a:solidFill>
              </a:rPr>
              <a:t>“ball”</a:t>
            </a:r>
            <a:r>
              <a:rPr lang="en-US" dirty="0" smtClean="0"/>
              <a:t>, then so are </a:t>
            </a:r>
            <a:r>
              <a:rPr lang="en-US" dirty="0" smtClean="0">
                <a:solidFill>
                  <a:srgbClr xmlns:mc="http://schemas.openxmlformats.org/markup-compatibility/2006" xmlns:a14="http://schemas.microsoft.com/office/drawing/2007/7/7/main" val="FF0000" mc:Ignorable=""/>
                </a:solidFill>
              </a:rPr>
              <a:t>v</a:t>
            </a:r>
            <a:r>
              <a:rPr lang="en-US" dirty="0" smtClean="0"/>
              <a:t> and </a:t>
            </a:r>
            <a:r>
              <a:rPr lang="en-US" dirty="0" smtClean="0">
                <a:solidFill>
                  <a:srgbClr xmlns:mc="http://schemas.openxmlformats.org/markup-compatibility/2006" xmlns:a14="http://schemas.microsoft.com/office/drawing/2007/7/7/main" val="FF0000" mc:Ignorable=""/>
                </a:solidFill>
              </a:rPr>
              <a:t>w</a:t>
            </a:r>
            <a:endParaRPr kumimoji="0" lang="en-US" sz="2400" b="0" i="0" u="none" strike="noStrike" cap="none" normalizeH="0" baseline="0" dirty="0" smtClean="0">
              <a:solidFill>
                <a:schemeClr val="bg1"/>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395515" y="4177627"/>
            <a:ext cx="8382000" cy="437247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Oval 4"/>
          <p:cNvSpPr/>
          <p:nvPr/>
        </p:nvSpPr>
        <p:spPr bwMode="auto">
          <a:xfrm>
            <a:off x="158206" y="2620130"/>
            <a:ext cx="1625601" cy="15291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err="1" smtClean="0">
                <a:solidFill>
                  <a:schemeClr val="bg1"/>
                </a:solidFill>
                <a:latin typeface="Calibri" pitchFamily="34" charset="0"/>
                <a:cs typeface="Calibri" pitchFamily="34" charset="0"/>
              </a:rPr>
              <a:t>a,b,c,s</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6" name="Oval 5"/>
          <p:cNvSpPr/>
          <p:nvPr/>
        </p:nvSpPr>
        <p:spPr bwMode="auto">
          <a:xfrm>
            <a:off x="2025049" y="2836073"/>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3954545" y="2752979"/>
            <a:ext cx="1357288" cy="1263467"/>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1</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2</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1" name="Oval 10"/>
          <p:cNvSpPr/>
          <p:nvPr/>
        </p:nvSpPr>
        <p:spPr bwMode="auto">
          <a:xfrm>
            <a:off x="6676051" y="2774145"/>
            <a:ext cx="1311813" cy="122113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3,</a:t>
            </a:r>
            <a:r>
              <a:rPr lang="en-US" sz="2400" dirty="0" smtClean="0">
                <a:solidFill>
                  <a:schemeClr val="bg1"/>
                </a:solidFill>
                <a:cs typeface="Calibri" pitchFamily="34" charset="0"/>
                <a:sym typeface="Symbol"/>
              </a:rPr>
              <a:t>v</a:t>
            </a:r>
            <a:r>
              <a:rPr lang="en-US" sz="2400" baseline="-25000" dirty="0" smtClean="0">
                <a:solidFill>
                  <a:schemeClr val="bg1"/>
                </a:solidFill>
                <a:cs typeface="Calibri" pitchFamily="34" charset="0"/>
                <a:sym typeface="Symbol"/>
              </a:rPr>
              <a:t>4</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9" name="TextBox 8"/>
          <p:cNvSpPr txBox="1"/>
          <p:nvPr/>
        </p:nvSpPr>
        <p:spPr>
          <a:xfrm>
            <a:off x="730552"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a:t>
            </a:r>
          </a:p>
        </p:txBody>
      </p:sp>
      <p:sp>
        <p:nvSpPr>
          <p:cNvPr id="10" name="TextBox 9"/>
          <p:cNvSpPr txBox="1"/>
          <p:nvPr/>
        </p:nvSpPr>
        <p:spPr>
          <a:xfrm>
            <a:off x="2390019"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p>
        </p:txBody>
      </p:sp>
      <p:sp>
        <p:nvSpPr>
          <p:cNvPr id="12" name="TextBox 11"/>
          <p:cNvSpPr txBox="1"/>
          <p:nvPr/>
        </p:nvSpPr>
        <p:spPr>
          <a:xfrm>
            <a:off x="4388155"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13" name="TextBox 12"/>
          <p:cNvSpPr txBox="1"/>
          <p:nvPr/>
        </p:nvSpPr>
        <p:spPr>
          <a:xfrm>
            <a:off x="7055154" y="2765214"/>
            <a:ext cx="660400" cy="461665"/>
          </a:xfrm>
          <a:prstGeom prst="rect">
            <a:avLst/>
          </a:prstGeom>
          <a:noFill/>
        </p:spPr>
        <p:txBody>
          <a:bodyPr wrap="square" rtlCol="0">
            <a:spAutoFit/>
          </a:bodyPr>
          <a:lstStyle/>
          <a:p>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169334" y="2729827"/>
            <a:ext cx="4157133" cy="4372479"/>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Content Placeholder 16"/>
          <p:cNvSpPr txBox="1">
            <a:spLocks/>
          </p:cNvSpPr>
          <p:nvPr/>
        </p:nvSpPr>
        <p:spPr>
          <a:xfrm>
            <a:off x="4673600" y="3360214"/>
            <a:ext cx="4470400" cy="1329595"/>
          </a:xfrm>
          <a:prstGeom prst="rect">
            <a:avLst/>
          </a:prstGeom>
        </p:spPr>
        <p:txBody>
          <a:bodyPr vert="horz" wrap="square" lIns="0" tIns="0" rIns="0" bIns="0" rtlCol="0">
            <a:spAutoFit/>
          </a:bodyPr>
          <a:lstStyle/>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rPr>
              <a:t>M(g)(</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r>
              <a:rPr kumimoji="0" lang="en-US" sz="2400" b="0" i="0" u="none" strike="noStrike" kern="1200" cap="none" spc="0" normalizeH="0" baseline="0" noProof="0" dirty="0" smtClean="0">
                <a:ln>
                  <a:noFill/>
                </a:ln>
                <a:solidFill>
                  <a:schemeClr val="bg1"/>
                </a:solidFill>
                <a:effectLst/>
                <a:uLnTx/>
                <a:uFillTx/>
                <a:latin typeface="Calibri" pitchFamily="34" charset="0"/>
              </a:rPr>
              <a:t>)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if there is </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v  g(a) </a:t>
            </a:r>
            <a:r>
              <a:rPr kumimoji="0" lang="en-US" sz="2400" b="0" i="0" u="none" strike="noStrike" kern="1200" cap="none" spc="0" normalizeH="0" baseline="0" noProof="0" dirty="0" err="1" smtClean="0">
                <a:ln>
                  <a:noFill/>
                </a:ln>
                <a:solidFill>
                  <a:schemeClr val="bg1"/>
                </a:solidFill>
                <a:effectLst/>
                <a:uLnTx/>
                <a:uFillTx/>
                <a:latin typeface="Calibri" pitchFamily="34" charset="0"/>
                <a:cs typeface="Calibri" pitchFamily="34" charset="0"/>
                <a:sym typeface="Symbol"/>
              </a:rPr>
              <a:t>s.t</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M(a)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endPar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endParaRP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M(v)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k</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otherwise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1</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d</a:t>
            </a:r>
            <a:r>
              <a:rPr lang="en-US" dirty="0" smtClean="0">
                <a:cs typeface="Calibri" pitchFamily="34" charset="0"/>
                <a:sym typeface="Symbol"/>
              </a:rPr>
              <a:t>),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169334" y="2729827"/>
            <a:ext cx="4157133" cy="4507901"/>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d</a:t>
            </a:r>
            <a:r>
              <a:rPr lang="en-US" sz="2400" dirty="0" smtClean="0">
                <a:solidFill>
                  <a:schemeClr val="bg1"/>
                </a:solidFill>
                <a:latin typeface="Calibri" pitchFamily="34" charset="0"/>
                <a:cs typeface="Calibri" pitchFamily="34" charset="0"/>
              </a:rPr>
              <a:t>)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t>
            </a:r>
            <a:r>
              <a:rPr lang="en-US" sz="24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v</a:t>
            </a:r>
            <a:r>
              <a:rPr lang="en-US" sz="2400" baseline="-250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M(g)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 </a:t>
            </a:r>
            <a:r>
              <a:rPr lang="en-US" sz="2400"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dirty="0" smtClean="0">
                <a:solidFill>
                  <a:schemeClr val="bg1"/>
                </a:solidFill>
                <a:latin typeface="Calibri" pitchFamily="34" charset="0"/>
                <a:cs typeface="Calibri" pitchFamily="34" charset="0"/>
              </a:rPr>
              <a:t>}</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Content Placeholder 16"/>
          <p:cNvSpPr txBox="1">
            <a:spLocks/>
          </p:cNvSpPr>
          <p:nvPr/>
        </p:nvSpPr>
        <p:spPr>
          <a:xfrm>
            <a:off x="4673600" y="3360214"/>
            <a:ext cx="4470400" cy="1329595"/>
          </a:xfrm>
          <a:prstGeom prst="rect">
            <a:avLst/>
          </a:prstGeom>
        </p:spPr>
        <p:txBody>
          <a:bodyPr vert="horz" wrap="square" lIns="0" tIns="0" rIns="0" bIns="0" rtlCol="0">
            <a:spAutoFit/>
          </a:bodyPr>
          <a:lstStyle/>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rPr>
              <a:t>M(g)(</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r>
              <a:rPr kumimoji="0" lang="en-US" sz="2400" b="0" i="0" u="none" strike="noStrike" kern="1200" cap="none" spc="0" normalizeH="0" baseline="0" noProof="0" dirty="0" smtClean="0">
                <a:ln>
                  <a:noFill/>
                </a:ln>
                <a:solidFill>
                  <a:schemeClr val="bg1"/>
                </a:solidFill>
                <a:effectLst/>
                <a:uLnTx/>
                <a:uFillTx/>
                <a:latin typeface="Calibri" pitchFamily="34" charset="0"/>
              </a:rPr>
              <a:t>)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if there is </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v  g(a) </a:t>
            </a:r>
            <a:r>
              <a:rPr kumimoji="0" lang="en-US" sz="2400" b="0" i="0" u="none" strike="noStrike" kern="1200" cap="none" spc="0" normalizeH="0" baseline="0" noProof="0" dirty="0" err="1" smtClean="0">
                <a:ln>
                  <a:noFill/>
                </a:ln>
                <a:solidFill>
                  <a:schemeClr val="bg1"/>
                </a:solidFill>
                <a:effectLst/>
                <a:uLnTx/>
                <a:uFillTx/>
                <a:latin typeface="Calibri" pitchFamily="34" charset="0"/>
                <a:cs typeface="Calibri" pitchFamily="34" charset="0"/>
                <a:sym typeface="Symbol"/>
              </a:rPr>
              <a:t>s.t</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M(a)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endPar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endParaRP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M(v)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k</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otherwise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2</a:t>
            </a:r>
            <a:r>
              <a:rPr lang="en-US" dirty="0" smtClean="0">
                <a:cs typeface="Calibri" pitchFamily="34" charset="0"/>
                <a:sym typeface="Symbol"/>
              </a:rPr>
              <a:t>  g(</a:t>
            </a:r>
            <a:r>
              <a:rPr lang="en-US" dirty="0" smtClean="0">
                <a:solidFill>
                  <a:srgbClr xmlns:mc="http://schemas.openxmlformats.org/markup-compatibility/2006" xmlns:a14="http://schemas.microsoft.com/office/drawing/2007/7/7/main" val="FF0000" mc:Ignorable=""/>
                </a:solidFill>
                <a:cs typeface="Calibri" pitchFamily="34" charset="0"/>
                <a:sym typeface="Symbol"/>
              </a:rPr>
              <a:t>e</a:t>
            </a:r>
            <a:r>
              <a:rPr lang="en-US" dirty="0" smtClean="0">
                <a:cs typeface="Calibri" pitchFamily="34" charset="0"/>
                <a:sym typeface="Symbol"/>
              </a:rPr>
              <a:t>),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169334" y="2729827"/>
            <a:ext cx="4157133" cy="4507901"/>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e</a:t>
            </a:r>
            <a:r>
              <a:rPr lang="en-US" sz="2400" dirty="0" smtClean="0">
                <a:solidFill>
                  <a:schemeClr val="bg1"/>
                </a:solidFill>
                <a:latin typeface="Calibri" pitchFamily="34" charset="0"/>
                <a:cs typeface="Calibri" pitchFamily="34" charset="0"/>
              </a:rPr>
              <a:t>)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a:t>
            </a:r>
            <a:r>
              <a:rPr lang="en-US" sz="24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v</a:t>
            </a:r>
            <a:r>
              <a:rPr lang="en-US" sz="2400" baseline="-250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M(g)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 </a:t>
            </a:r>
            <a:r>
              <a:rPr lang="en-US" sz="2400"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dirty="0" smtClean="0">
                <a:solidFill>
                  <a:schemeClr val="bg1"/>
                </a:solidFill>
                <a:latin typeface="Calibri" pitchFamily="34" charset="0"/>
                <a:cs typeface="Calibri" pitchFamily="34" charset="0"/>
              </a:rPr>
              <a:t>}</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Content Placeholder 16"/>
          <p:cNvSpPr txBox="1">
            <a:spLocks/>
          </p:cNvSpPr>
          <p:nvPr/>
        </p:nvSpPr>
        <p:spPr>
          <a:xfrm>
            <a:off x="4673600" y="3360214"/>
            <a:ext cx="4470400" cy="1329595"/>
          </a:xfrm>
          <a:prstGeom prst="rect">
            <a:avLst/>
          </a:prstGeom>
        </p:spPr>
        <p:txBody>
          <a:bodyPr vert="horz" wrap="square" lIns="0" tIns="0" rIns="0" bIns="0" rtlCol="0">
            <a:spAutoFit/>
          </a:bodyPr>
          <a:lstStyle/>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rPr>
              <a:t>M(g)(</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r>
              <a:rPr kumimoji="0" lang="en-US" sz="2400" b="0" i="0" u="none" strike="noStrike" kern="1200" cap="none" spc="0" normalizeH="0" baseline="0" noProof="0" dirty="0" smtClean="0">
                <a:ln>
                  <a:noFill/>
                </a:ln>
                <a:solidFill>
                  <a:schemeClr val="bg1"/>
                </a:solidFill>
                <a:effectLst/>
                <a:uLnTx/>
                <a:uFillTx/>
                <a:latin typeface="Calibri" pitchFamily="34" charset="0"/>
              </a:rPr>
              <a:t>)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if there is </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v  g(a) </a:t>
            </a:r>
            <a:r>
              <a:rPr kumimoji="0" lang="en-US" sz="2400" b="0" i="0" u="none" strike="noStrike" kern="1200" cap="none" spc="0" normalizeH="0" baseline="0" noProof="0" dirty="0" err="1" smtClean="0">
                <a:ln>
                  <a:noFill/>
                </a:ln>
                <a:solidFill>
                  <a:schemeClr val="bg1"/>
                </a:solidFill>
                <a:effectLst/>
                <a:uLnTx/>
                <a:uFillTx/>
                <a:latin typeface="Calibri" pitchFamily="34" charset="0"/>
                <a:cs typeface="Calibri" pitchFamily="34" charset="0"/>
                <a:sym typeface="Symbol"/>
              </a:rPr>
              <a:t>s.t</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M(a)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endPar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endParaRP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M(v)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k</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otherwise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v</a:t>
            </a:r>
            <a:r>
              <a:rPr lang="en-US" baseline="-25000" dirty="0" smtClean="0">
                <a:cs typeface="Calibri" pitchFamily="34" charset="0"/>
                <a:sym typeface="Symbol"/>
              </a:rPr>
              <a:t>3</a:t>
            </a:r>
            <a:r>
              <a:rPr lang="en-US" dirty="0" smtClean="0">
                <a:cs typeface="Calibri" pitchFamily="34" charset="0"/>
                <a:sym typeface="Symbol"/>
              </a:rPr>
              <a:t>  </a:t>
            </a:r>
            <a:r>
              <a:rPr lang="en-US" dirty="0" smtClean="0">
                <a:cs typeface="Calibri" pitchFamily="34" charset="0"/>
              </a:rPr>
              <a:t>f(a, </a:t>
            </a: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rPr>
              <a:t>)</a:t>
            </a:r>
            <a:r>
              <a:rPr lang="en-US" dirty="0" smtClean="0">
                <a:cs typeface="Calibri" pitchFamily="34" charset="0"/>
                <a:sym typeface="Symbol"/>
              </a:rPr>
              <a:t> , v</a:t>
            </a:r>
            <a:r>
              <a:rPr lang="en-US" baseline="-25000" dirty="0" smtClean="0">
                <a:cs typeface="Calibri" pitchFamily="34" charset="0"/>
                <a:sym typeface="Symbol"/>
              </a:rPr>
              <a:t>4</a:t>
            </a:r>
            <a:r>
              <a:rPr lang="en-US" dirty="0" smtClean="0">
                <a:cs typeface="Calibri" pitchFamily="34" charset="0"/>
                <a:sym typeface="Symbol"/>
              </a:rPr>
              <a:t>  </a:t>
            </a:r>
            <a:r>
              <a:rPr lang="en-US" dirty="0" smtClean="0">
                <a:cs typeface="Calibri" pitchFamily="34" charset="0"/>
              </a:rPr>
              <a:t>f(b, </a:t>
            </a:r>
            <a:r>
              <a:rPr lang="en-US" dirty="0" smtClean="0">
                <a:cs typeface="Calibri" pitchFamily="34" charset="0"/>
                <a:sym typeface="Symbol"/>
              </a:rPr>
              <a:t>v</a:t>
            </a:r>
            <a:r>
              <a:rPr lang="en-US" baseline="-25000" dirty="0" smtClean="0">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169334" y="2729827"/>
            <a:ext cx="4157133" cy="4507901"/>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 = M(b)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M(v</a:t>
            </a:r>
            <a:r>
              <a:rPr lang="en-US" sz="2400" baseline="-25000" dirty="0" smtClean="0">
                <a:solidFill>
                  <a:schemeClr val="bg1"/>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M(v</a:t>
            </a:r>
            <a:r>
              <a:rPr lang="en-US" sz="2400" baseline="-25000" dirty="0" smtClean="0">
                <a:solidFill>
                  <a:schemeClr val="bg1"/>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M(g)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 </a:t>
            </a:r>
            <a:r>
              <a:rPr lang="en-US" sz="2400"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dirty="0" smtClean="0">
                <a:solidFill>
                  <a:schemeClr val="bg1"/>
                </a:solidFill>
                <a:latin typeface="Calibri" pitchFamily="34" charset="0"/>
                <a:cs typeface="Calibri" pitchFamily="34" charset="0"/>
              </a:rPr>
              <a:t>, else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cs typeface="Calibri" pitchFamily="34" charset="0"/>
              </a:rPr>
              <a:t>}</a:t>
            </a: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Content Placeholder 16"/>
          <p:cNvSpPr txBox="1">
            <a:spLocks/>
          </p:cNvSpPr>
          <p:nvPr/>
        </p:nvSpPr>
        <p:spPr>
          <a:xfrm>
            <a:off x="4673600" y="3360214"/>
            <a:ext cx="4470400" cy="1329595"/>
          </a:xfrm>
          <a:prstGeom prst="rect">
            <a:avLst/>
          </a:prstGeom>
        </p:spPr>
        <p:txBody>
          <a:bodyPr vert="horz" wrap="square" lIns="0" tIns="0" rIns="0" bIns="0" rtlCol="0">
            <a:spAutoFit/>
          </a:bodyPr>
          <a:lstStyle/>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rPr>
              <a:t>M(g)(</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r>
              <a:rPr kumimoji="0" lang="en-US" sz="2400" b="0" i="0" u="none" strike="noStrike" kern="1200" cap="none" spc="0" normalizeH="0" baseline="0" noProof="0" dirty="0" smtClean="0">
                <a:ln>
                  <a:noFill/>
                </a:ln>
                <a:solidFill>
                  <a:schemeClr val="bg1"/>
                </a:solidFill>
                <a:effectLst/>
                <a:uLnTx/>
                <a:uFillTx/>
                <a:latin typeface="Calibri" pitchFamily="34" charset="0"/>
              </a:rPr>
              <a:t>)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if there is </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v  g(a) </a:t>
            </a:r>
            <a:r>
              <a:rPr kumimoji="0" lang="en-US" sz="2400" b="0" i="0" u="none" strike="noStrike" kern="1200" cap="none" spc="0" normalizeH="0" baseline="0" noProof="0" dirty="0" err="1" smtClean="0">
                <a:ln>
                  <a:noFill/>
                </a:ln>
                <a:solidFill>
                  <a:schemeClr val="bg1"/>
                </a:solidFill>
                <a:effectLst/>
                <a:uLnTx/>
                <a:uFillTx/>
                <a:latin typeface="Calibri" pitchFamily="34" charset="0"/>
                <a:cs typeface="Calibri" pitchFamily="34" charset="0"/>
                <a:sym typeface="Symbol"/>
              </a:rPr>
              <a:t>s.t</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M(a)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endPar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endParaRP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M(v)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k</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otherwise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696971"/>
            <a:ext cx="8382000" cy="861774"/>
          </a:xfrm>
        </p:spPr>
        <p:txBody>
          <a:bodyPr/>
          <a:lstStyle/>
          <a:p>
            <a:pPr algn="ctr">
              <a:buNone/>
            </a:pPr>
            <a:r>
              <a:rPr lang="en-US" dirty="0" smtClean="0">
                <a:cs typeface="Calibri" pitchFamily="34" charset="0"/>
              </a:rPr>
              <a:t>a = b,</a:t>
            </a:r>
            <a:r>
              <a:rPr lang="en-US" dirty="0" smtClean="0">
                <a:solidFill>
                  <a:srgbClr xmlns:mc="http://schemas.openxmlformats.org/markup-compatibility/2006" xmlns:a14="http://schemas.microsoft.com/office/drawing/2007/7/7/main" val="FF0000" mc:Ignorable=""/>
                </a:solidFill>
                <a:cs typeface="Calibri" pitchFamily="34" charset="0"/>
              </a:rPr>
              <a:t> </a:t>
            </a:r>
            <a:r>
              <a:rPr lang="en-US" dirty="0" smtClean="0">
                <a:cs typeface="Calibri" pitchFamily="34" charset="0"/>
              </a:rPr>
              <a:t>b = c, d = e, b = s, d = t, </a:t>
            </a:r>
            <a:r>
              <a:rPr lang="en-US" dirty="0" smtClean="0">
                <a:cs typeface="Calibri" pitchFamily="34" charset="0"/>
                <a:sym typeface="Symbol"/>
              </a:rPr>
              <a:t>a</a:t>
            </a:r>
            <a:r>
              <a:rPr lang="en-US" baseline="-25000" dirty="0" smtClean="0">
                <a:cs typeface="Calibri" pitchFamily="34" charset="0"/>
                <a:sym typeface="Symbol"/>
              </a:rPr>
              <a:t> </a:t>
            </a:r>
            <a:r>
              <a:rPr lang="en-US" dirty="0" smtClean="0">
                <a:cs typeface="Calibri" pitchFamily="34" charset="0"/>
                <a:sym typeface="Symbol"/>
              </a:rPr>
              <a:t> v</a:t>
            </a:r>
            <a:r>
              <a:rPr lang="en-US" baseline="-25000" dirty="0" smtClean="0">
                <a:cs typeface="Calibri" pitchFamily="34" charset="0"/>
                <a:sym typeface="Symbol"/>
              </a:rPr>
              <a:t>4</a:t>
            </a:r>
            <a:r>
              <a:rPr lang="en-US" dirty="0" smtClean="0">
                <a:cs typeface="Calibri" pitchFamily="34" charset="0"/>
              </a:rPr>
              <a:t>, </a:t>
            </a:r>
            <a:r>
              <a:rPr lang="en-US" dirty="0" smtClean="0">
                <a:cs typeface="Calibri" pitchFamily="34" charset="0"/>
                <a:sym typeface="Symbol"/>
              </a:rPr>
              <a:t>v</a:t>
            </a:r>
            <a:r>
              <a:rPr lang="en-US" baseline="-25000" dirty="0" smtClean="0">
                <a:cs typeface="Calibri" pitchFamily="34" charset="0"/>
                <a:sym typeface="Symbol"/>
              </a:rPr>
              <a:t>2 </a:t>
            </a:r>
            <a:r>
              <a:rPr lang="en-US" dirty="0" smtClean="0">
                <a:cs typeface="Calibri" pitchFamily="34" charset="0"/>
                <a:sym typeface="Symbol"/>
              </a:rPr>
              <a:t> v</a:t>
            </a:r>
            <a:r>
              <a:rPr lang="en-US" baseline="-25000" dirty="0" smtClean="0">
                <a:cs typeface="Calibri" pitchFamily="34" charset="0"/>
                <a:sym typeface="Symbol"/>
              </a:rPr>
              <a:t>3</a:t>
            </a:r>
            <a:endParaRPr lang="en-US" dirty="0" smtClean="0">
              <a:cs typeface="Calibri" pitchFamily="34" charset="0"/>
              <a:sym typeface="Symbol"/>
            </a:endParaRPr>
          </a:p>
          <a:p>
            <a:pPr algn="ctr">
              <a:buNone/>
            </a:pPr>
            <a:r>
              <a:rPr lang="en-US" dirty="0" smtClean="0">
                <a:cs typeface="Calibri" pitchFamily="34" charset="0"/>
                <a:sym typeface="Symbol"/>
              </a:rPr>
              <a:t>v</a:t>
            </a:r>
            <a:r>
              <a:rPr lang="en-US" baseline="-25000" dirty="0" smtClean="0">
                <a:cs typeface="Calibri" pitchFamily="34" charset="0"/>
                <a:sym typeface="Symbol"/>
              </a:rPr>
              <a:t>1</a:t>
            </a:r>
            <a:r>
              <a:rPr lang="en-US" dirty="0" smtClean="0">
                <a:cs typeface="Calibri" pitchFamily="34" charset="0"/>
                <a:sym typeface="Symbol"/>
              </a:rPr>
              <a:t>  g(d), v</a:t>
            </a:r>
            <a:r>
              <a:rPr lang="en-US" baseline="-25000" dirty="0" smtClean="0">
                <a:cs typeface="Calibri" pitchFamily="34" charset="0"/>
                <a:sym typeface="Symbol"/>
              </a:rPr>
              <a:t>2</a:t>
            </a:r>
            <a:r>
              <a:rPr lang="en-US" dirty="0" smtClean="0">
                <a:cs typeface="Calibri" pitchFamily="34" charset="0"/>
                <a:sym typeface="Symbol"/>
              </a:rPr>
              <a:t>  g(e),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3</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cs typeface="Calibri" pitchFamily="34" charset="0"/>
              </a:rPr>
              <a:t>, </a:t>
            </a:r>
            <a:r>
              <a:rPr lang="en-US" dirty="0" smtClean="0">
                <a:solidFill>
                  <a:schemeClr val="accent4">
                    <a:lumMod val="50000"/>
                  </a:schemeClr>
                </a:solidFill>
                <a:cs typeface="Calibri" pitchFamily="34" charset="0"/>
                <a:sym typeface="Symbol"/>
              </a:rPr>
              <a:t>v</a:t>
            </a:r>
            <a:r>
              <a:rPr lang="en-US" baseline="-25000" dirty="0" smtClean="0">
                <a:solidFill>
                  <a:schemeClr val="accent4">
                    <a:lumMod val="50000"/>
                  </a:schemeClr>
                </a:solidFill>
                <a:cs typeface="Calibri" pitchFamily="34" charset="0"/>
                <a:sym typeface="Symbol"/>
              </a:rPr>
              <a:t>1</a:t>
            </a:r>
            <a:r>
              <a:rPr lang="en-US" dirty="0" smtClean="0">
                <a:cs typeface="Calibri" pitchFamily="34" charset="0"/>
              </a:rPr>
              <a:t>)</a:t>
            </a:r>
            <a:r>
              <a:rPr lang="en-US" dirty="0" smtClean="0">
                <a:cs typeface="Calibri" pitchFamily="34" charset="0"/>
                <a:sym typeface="Symbol"/>
              </a:rPr>
              <a:t> , </a:t>
            </a:r>
            <a:r>
              <a:rPr lang="en-US" dirty="0" smtClean="0">
                <a:solidFill>
                  <a:srgbClr xmlns:mc="http://schemas.openxmlformats.org/markup-compatibility/2006" xmlns:a14="http://schemas.microsoft.com/office/drawing/2007/7/7/main" val="0070C0" mc:Ignorable=""/>
                </a:solidFill>
                <a:cs typeface="Calibri" pitchFamily="34" charset="0"/>
                <a:sym typeface="Symbol"/>
              </a:rPr>
              <a:t>v</a:t>
            </a:r>
            <a:r>
              <a:rPr lang="en-US" baseline="-25000" dirty="0" smtClean="0">
                <a:solidFill>
                  <a:srgbClr xmlns:mc="http://schemas.openxmlformats.org/markup-compatibility/2006" xmlns:a14="http://schemas.microsoft.com/office/drawing/2007/7/7/main" val="0070C0" mc:Ignorable=""/>
                </a:solidFill>
                <a:cs typeface="Calibri" pitchFamily="34" charset="0"/>
                <a:sym typeface="Symbol"/>
              </a:rPr>
              <a:t>4</a:t>
            </a:r>
            <a:r>
              <a:rPr lang="en-US" dirty="0" smtClean="0">
                <a:cs typeface="Calibri" pitchFamily="34" charset="0"/>
                <a:sym typeface="Symbol"/>
              </a:rPr>
              <a:t>  </a:t>
            </a:r>
            <a:r>
              <a:rPr lang="en-US" dirty="0" smtClean="0">
                <a:cs typeface="Calibri" pitchFamily="34" charset="0"/>
              </a:rPr>
              <a:t>f(</a:t>
            </a:r>
            <a:r>
              <a:rPr lang="en-US" dirty="0" smtClean="0">
                <a:solidFill>
                  <a:srgbClr xmlns:mc="http://schemas.openxmlformats.org/markup-compatibility/2006" xmlns:a14="http://schemas.microsoft.com/office/drawing/2007/7/7/main" val="FF0000" mc:Ignorable=""/>
                </a:solidFill>
                <a:cs typeface="Calibri" pitchFamily="34" charset="0"/>
              </a:rPr>
              <a:t>b</a:t>
            </a:r>
            <a:r>
              <a:rPr lang="en-US" dirty="0" smtClean="0">
                <a:cs typeface="Calibri" pitchFamily="34" charset="0"/>
              </a:rPr>
              <a:t>, </a:t>
            </a:r>
            <a:r>
              <a:rPr lang="en-US" dirty="0" smtClean="0">
                <a:solidFill>
                  <a:schemeClr val="accent4">
                    <a:lumMod val="50000"/>
                  </a:schemeClr>
                </a:solidFill>
                <a:cs typeface="Calibri" pitchFamily="34" charset="0"/>
                <a:sym typeface="Symbol"/>
              </a:rPr>
              <a:t>v</a:t>
            </a:r>
            <a:r>
              <a:rPr lang="en-US" baseline="-25000" dirty="0" smtClean="0">
                <a:solidFill>
                  <a:schemeClr val="accent4">
                    <a:lumMod val="50000"/>
                  </a:schemeClr>
                </a:solidFill>
                <a:cs typeface="Calibri" pitchFamily="34" charset="0"/>
                <a:sym typeface="Symbol"/>
              </a:rPr>
              <a:t>2</a:t>
            </a:r>
            <a:r>
              <a:rPr lang="en-US" dirty="0" smtClean="0">
                <a:cs typeface="Calibri" pitchFamily="34" charset="0"/>
              </a:rPr>
              <a:t>)</a:t>
            </a:r>
          </a:p>
        </p:txBody>
      </p:sp>
      <p:sp>
        <p:nvSpPr>
          <p:cNvPr id="18" name="Content Placeholder 2"/>
          <p:cNvSpPr txBox="1">
            <a:spLocks/>
          </p:cNvSpPr>
          <p:nvPr/>
        </p:nvSpPr>
        <p:spPr>
          <a:xfrm>
            <a:off x="169334" y="2729827"/>
            <a:ext cx="4157133" cy="5185009"/>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Model construction:</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r>
              <a:rPr lang="en-US" sz="2400" b="1" dirty="0" smtClean="0">
                <a:solidFill>
                  <a:schemeClr val="bg1"/>
                </a:solidFill>
                <a:latin typeface="Calibri" pitchFamily="34" charset="0"/>
                <a:sym typeface="Symbol"/>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2</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b="1" dirty="0" smtClean="0">
                <a:solidFill>
                  <a:schemeClr val="bg1"/>
                </a:solidFill>
                <a:latin typeface="Calibri" pitchFamily="34" charset="0"/>
                <a:sym typeface="Symbol"/>
              </a:rPr>
              <a:t>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lang="en-US" sz="2400" dirty="0" smtClean="0">
                <a:solidFill>
                  <a:schemeClr val="bg1"/>
                </a:solidFill>
                <a:latin typeface="Calibri" pitchFamily="34" charset="0"/>
                <a:cs typeface="Calibri" pitchFamily="34" charset="0"/>
              </a:rPr>
              <a:t>) = M(</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rPr>
              <a:t>b</a:t>
            </a:r>
            <a:r>
              <a:rPr lang="en-US" sz="2400" dirty="0" smtClean="0">
                <a:solidFill>
                  <a:schemeClr val="bg1"/>
                </a:solidFill>
                <a:latin typeface="Calibri" pitchFamily="34" charset="0"/>
                <a:cs typeface="Calibri" pitchFamily="34" charset="0"/>
              </a:rPr>
              <a:t>) = M(c) = M(s)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rPr>
              <a:t>1 </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M(d) = M(e) = M(t)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t>
            </a:r>
            <a:r>
              <a:rPr lang="en-US" sz="2400" dirty="0" smtClean="0">
                <a:solidFill>
                  <a:schemeClr val="accent4">
                    <a:lumMod val="50000"/>
                  </a:schemeClr>
                </a:solidFill>
                <a:latin typeface="Calibri" pitchFamily="34" charset="0"/>
                <a:cs typeface="Calibri" pitchFamily="34" charset="0"/>
              </a:rPr>
              <a:t>v</a:t>
            </a:r>
            <a:r>
              <a:rPr lang="en-US" sz="2400" baseline="-25000" dirty="0" smtClean="0">
                <a:solidFill>
                  <a:schemeClr val="accent4">
                    <a:lumMod val="50000"/>
                  </a:schemeClr>
                </a:solidFill>
                <a:latin typeface="Calibri" pitchFamily="34" charset="0"/>
                <a:cs typeface="Calibri" pitchFamily="34" charset="0"/>
              </a:rPr>
              <a:t>1</a:t>
            </a:r>
            <a:r>
              <a:rPr lang="en-US" sz="2400" dirty="0" smtClean="0">
                <a:solidFill>
                  <a:schemeClr val="bg1"/>
                </a:solidFill>
                <a:latin typeface="Calibri" pitchFamily="34" charset="0"/>
                <a:cs typeface="Calibri" pitchFamily="34" charset="0"/>
              </a:rPr>
              <a:t>) = M(</a:t>
            </a:r>
            <a:r>
              <a:rPr lang="en-US" sz="2400" dirty="0" smtClean="0">
                <a:solidFill>
                  <a:schemeClr val="accent4">
                    <a:lumMod val="50000"/>
                  </a:schemeClr>
                </a:solidFill>
                <a:latin typeface="Calibri" pitchFamily="34" charset="0"/>
                <a:cs typeface="Calibri" pitchFamily="34" charset="0"/>
              </a:rPr>
              <a:t>v</a:t>
            </a:r>
            <a:r>
              <a:rPr lang="en-US" sz="2400" baseline="-25000" dirty="0" smtClean="0">
                <a:solidFill>
                  <a:schemeClr val="accent4">
                    <a:lumMod val="50000"/>
                  </a:schemeClr>
                </a:solidFill>
                <a:latin typeface="Calibri" pitchFamily="34" charset="0"/>
                <a:cs typeface="Calibri" pitchFamily="34" charset="0"/>
              </a:rPr>
              <a:t>2</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a:t>
            </a:r>
            <a:r>
              <a:rPr lang="en-US" sz="24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v</a:t>
            </a:r>
            <a:r>
              <a:rPr lang="en-US" sz="2400" baseline="-250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3</a:t>
            </a:r>
            <a:r>
              <a:rPr lang="en-US" sz="2400" dirty="0" smtClean="0">
                <a:solidFill>
                  <a:schemeClr val="bg1"/>
                </a:solidFill>
                <a:latin typeface="Calibri" pitchFamily="34" charset="0"/>
                <a:cs typeface="Calibri" pitchFamily="34" charset="0"/>
              </a:rPr>
              <a:t>) = M(</a:t>
            </a:r>
            <a:r>
              <a:rPr lang="en-US" sz="24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v</a:t>
            </a:r>
            <a:r>
              <a:rPr lang="en-US" sz="2400" baseline="-25000" dirty="0" smtClean="0">
                <a:solidFill>
                  <a:srgbClr xmlns:mc="http://schemas.openxmlformats.org/markup-compatibility/2006" xmlns:a14="http://schemas.microsoft.com/office/drawing/2007/7/7/main" val="0070C0" mc:Ignorable=""/>
                </a:solidFill>
                <a:latin typeface="Calibri" pitchFamily="34" charset="0"/>
                <a:cs typeface="Calibri" pitchFamily="34" charset="0"/>
              </a:rPr>
              <a:t>4</a:t>
            </a:r>
            <a:r>
              <a:rPr lang="en-US" sz="2400" dirty="0" smtClean="0">
                <a:solidFill>
                  <a:schemeClr val="bg1"/>
                </a:solidFill>
                <a:latin typeface="Calibri" pitchFamily="34" charset="0"/>
                <a:cs typeface="Calibri" pitchFamily="34" charset="0"/>
              </a:rPr>
              <a:t>)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M(g)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2 </a:t>
            </a:r>
            <a:r>
              <a:rPr lang="en-US" sz="2400"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dirty="0" smtClean="0">
                <a:solidFill>
                  <a:schemeClr val="bg1"/>
                </a:solidFill>
                <a:latin typeface="Calibri" pitchFamily="34" charset="0"/>
                <a:cs typeface="Calibri" pitchFamily="34" charset="0"/>
              </a:rPr>
              <a:t>, else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cs typeface="Calibri" pitchFamily="34" charset="0"/>
              </a:rPr>
              <a:t>}</a:t>
            </a:r>
          </a:p>
          <a:p>
            <a:pPr marL="384954" indent="-384954" algn="ctr">
              <a:lnSpc>
                <a:spcPct val="90000"/>
              </a:lnSpc>
              <a:spcBef>
                <a:spcPct val="20000"/>
              </a:spcBef>
              <a:buSzPct val="90000"/>
              <a:defRPr/>
            </a:pPr>
            <a:r>
              <a:rPr lang="en-US" sz="2400" dirty="0" smtClean="0">
                <a:solidFill>
                  <a:schemeClr val="bg1"/>
                </a:solidFill>
                <a:latin typeface="Calibri" pitchFamily="34" charset="0"/>
                <a:cs typeface="Calibri" pitchFamily="34" charset="0"/>
              </a:rPr>
              <a:t>M(f) = {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lang="en-US" sz="2400" dirty="0" smtClean="0">
                <a:solidFill>
                  <a:schemeClr val="bg1"/>
                </a:solidFill>
                <a:latin typeface="Calibri" pitchFamily="34" charset="0"/>
                <a:cs typeface="Calibri" pitchFamily="34" charset="0"/>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chemeClr val="bg1"/>
                </a:solidFill>
                <a:latin typeface="Calibri" pitchFamily="34" charset="0"/>
                <a:cs typeface="Calibri" pitchFamily="34" charset="0"/>
              </a:rPr>
              <a:t>→</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lang="en-US" sz="2400" dirty="0" smtClean="0">
                <a:solidFill>
                  <a:schemeClr val="bg1"/>
                </a:solidFill>
                <a:latin typeface="Calibri" pitchFamily="34" charset="0"/>
                <a:cs typeface="Calibri" pitchFamily="34" charset="0"/>
              </a:rPr>
              <a:t>, else →</a:t>
            </a:r>
            <a:r>
              <a:rPr lang="en-US" sz="2400" b="1" dirty="0" smtClean="0">
                <a:solidFill>
                  <a:srgbClr xmlns:mc="http://schemas.openxmlformats.org/markup-compatibility/2006" xmlns:a14="http://schemas.microsoft.com/office/drawing/2007/7/7/main" val="FF0000" mc:Ignorable=""/>
                </a:solidFill>
                <a:latin typeface="Calibri" pitchFamily="34" charset="0"/>
                <a:sym typeface="Symbol"/>
              </a:rPr>
              <a:t></a:t>
            </a:r>
            <a:r>
              <a:rPr lang="en-US" sz="2400" b="1"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lang="en-US" sz="2400" dirty="0" smtClean="0">
                <a:solidFill>
                  <a:schemeClr val="bg1"/>
                </a:solidFill>
                <a:latin typeface="Calibri" pitchFamily="34" charset="0"/>
                <a:cs typeface="Calibri" pitchFamily="34" charset="0"/>
              </a:rPr>
              <a:t>}</a:t>
            </a:r>
          </a:p>
          <a:p>
            <a:pPr marL="384954" indent="-384954" algn="ctr">
              <a:lnSpc>
                <a:spcPct val="90000"/>
              </a:lnSpc>
              <a:spcBef>
                <a:spcPct val="20000"/>
              </a:spcBef>
              <a:buSzPct val="90000"/>
              <a:defRPr/>
            </a:pPr>
            <a:endParaRPr lang="en-US" sz="24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b="1" baseline="-25000" dirty="0" smtClean="0">
              <a:solidFill>
                <a:srgbClr xmlns:mc="http://schemas.openxmlformats.org/markup-compatibility/2006" xmlns:a14="http://schemas.microsoft.com/office/drawing/2007/7/7/main" val="FF0000" mc:Ignorable=""/>
              </a:solidFill>
              <a:latin typeface="Calibri" pitchFamily="34" charset="0"/>
            </a:endParaRPr>
          </a:p>
          <a:p>
            <a:pPr marL="384954" indent="-384954" algn="ctr">
              <a:lnSpc>
                <a:spcPct val="90000"/>
              </a:lnSpc>
              <a:spcBef>
                <a:spcPct val="20000"/>
              </a:spcBef>
              <a:buSzPct val="90000"/>
              <a:defRPr/>
            </a:pPr>
            <a:endParaRPr lang="en-US" sz="2800" dirty="0" smtClean="0">
              <a:solidFill>
                <a:schemeClr val="bg1"/>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endPar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4" name="Content Placeholder 16"/>
          <p:cNvSpPr txBox="1">
            <a:spLocks/>
          </p:cNvSpPr>
          <p:nvPr/>
        </p:nvSpPr>
        <p:spPr>
          <a:xfrm>
            <a:off x="4673600" y="3360214"/>
            <a:ext cx="4470400" cy="1329595"/>
          </a:xfrm>
          <a:prstGeom prst="rect">
            <a:avLst/>
          </a:prstGeom>
        </p:spPr>
        <p:txBody>
          <a:bodyPr vert="horz" wrap="square" lIns="0" tIns="0" rIns="0" bIns="0" rtlCol="0">
            <a:spAutoFit/>
          </a:bodyPr>
          <a:lstStyle/>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rPr>
              <a:t>M(g)(</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r>
              <a:rPr kumimoji="0" lang="en-US" sz="2400" b="0" i="0" u="none" strike="noStrike" kern="1200" cap="none" spc="0" normalizeH="0" baseline="0" noProof="0" dirty="0" smtClean="0">
                <a:ln>
                  <a:noFill/>
                </a:ln>
                <a:solidFill>
                  <a:schemeClr val="bg1"/>
                </a:solidFill>
                <a:effectLst/>
                <a:uLnTx/>
                <a:uFillTx/>
                <a:latin typeface="Calibri" pitchFamily="34" charset="0"/>
              </a:rPr>
              <a:t>)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if there is </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v  g(a) </a:t>
            </a:r>
            <a:r>
              <a:rPr kumimoji="0" lang="en-US" sz="2400" b="0" i="0" u="none" strike="noStrike" kern="1200" cap="none" spc="0" normalizeH="0" baseline="0" noProof="0" dirty="0" err="1" smtClean="0">
                <a:ln>
                  <a:noFill/>
                </a:ln>
                <a:solidFill>
                  <a:schemeClr val="bg1"/>
                </a:solidFill>
                <a:effectLst/>
                <a:uLnTx/>
                <a:uFillTx/>
                <a:latin typeface="Calibri" pitchFamily="34" charset="0"/>
                <a:cs typeface="Calibri" pitchFamily="34" charset="0"/>
                <a:sym typeface="Symbol"/>
              </a:rPr>
              <a:t>s.t</a:t>
            </a:r>
            <a:r>
              <a:rPr kumimoji="0" lang="en-US" sz="2400" b="0" i="0" u="none" strike="noStrike" kern="1200" cap="none" spc="0" normalizeH="0" baseline="0" noProof="0" dirty="0" smtClean="0">
                <a:ln>
                  <a:noFill/>
                </a:ln>
                <a:solidFill>
                  <a:schemeClr val="bg1"/>
                </a:solidFill>
                <a:effectLst/>
                <a:uLnTx/>
                <a:uFillTx/>
                <a:latin typeface="Calibri" pitchFamily="34" charset="0"/>
                <a:cs typeface="Calibri" pitchFamily="34" charset="0"/>
                <a:sym typeface="Symbol"/>
              </a:rPr>
              <a:t>.</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M(a)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err="1"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i</a:t>
            </a:r>
            <a:endPar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endParaRP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M(v) =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j</a:t>
            </a:r>
          </a:p>
          <a:p>
            <a:pPr marL="0" marR="0" lvl="1" indent="-362465" algn="l" defTabSz="1096963" rtl="0" eaLnBrk="1" fontAlgn="base" latinLnBrk="0" hangingPunct="1">
              <a:lnSpc>
                <a:spcPct val="90000"/>
              </a:lnSpc>
              <a:spcBef>
                <a:spcPct val="0"/>
              </a:spcBef>
              <a:spcAft>
                <a:spcPct val="0"/>
              </a:spcAft>
              <a:buClrTx/>
              <a:buSzPct val="90000"/>
              <a:buFontTx/>
              <a:buNone/>
              <a:tabLst/>
              <a:defRPr/>
            </a:pP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 </a:t>
            </a:r>
            <a:r>
              <a:rPr kumimoji="0" lang="en-US" sz="2400" b="1"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a:t>
            </a:r>
            <a:r>
              <a:rPr kumimoji="0" lang="en-US" sz="2400" b="1" i="0" u="none" strike="noStrike" kern="1200" cap="none" spc="0" normalizeH="0" baseline="-2500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sym typeface="Symbol"/>
              </a:rPr>
              <a:t>k</a:t>
            </a:r>
            <a:r>
              <a:rPr kumimoji="0" lang="en-US" sz="2400" b="0" i="0" u="none" strike="noStrike" kern="1200" cap="none" spc="0" normalizeH="0" baseline="0" noProof="0" dirty="0" smtClean="0">
                <a:ln>
                  <a:noFill/>
                </a:ln>
                <a:solidFill>
                  <a:schemeClr val="bg1"/>
                </a:solidFill>
                <a:effectLst/>
                <a:uLnTx/>
                <a:uFillTx/>
                <a:latin typeface="Calibri" pitchFamily="34" charset="0"/>
                <a:sym typeface="Symbol"/>
              </a:rPr>
              <a:t>, </a:t>
            </a:r>
            <a:r>
              <a:rPr kumimoji="0" lang="en-US" sz="2400" b="0" i="0" u="none" strike="noStrike" kern="1200" cap="none" spc="0" normalizeH="0" baseline="0" noProof="0" dirty="0" smtClean="0">
                <a:ln>
                  <a:noFill/>
                </a:ln>
                <a:solidFill>
                  <a:schemeClr val="bg1"/>
                </a:solidFill>
                <a:effectLst/>
                <a:uLnTx/>
                <a:uFillTx/>
                <a:latin typeface="Calibri" pitchFamily="34" charset="0"/>
              </a:rPr>
              <a:t>otherwise</a:t>
            </a:r>
          </a:p>
        </p:txBody>
      </p:sp>
    </p:spTree>
    <p:custDataLst>
      <p:tags r:id="rId1"/>
    </p:custDataLst>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2712971"/>
            <a:ext cx="8382000" cy="861774"/>
          </a:xfrm>
        </p:spPr>
        <p:txBody>
          <a:bodyPr/>
          <a:lstStyle/>
          <a:p>
            <a:pPr algn="ctr">
              <a:buNone/>
            </a:pPr>
            <a:r>
              <a:rPr lang="en-US" dirty="0" smtClean="0"/>
              <a:t>It is possible to implement our procedure in</a:t>
            </a:r>
          </a:p>
          <a:p>
            <a:pPr algn="ctr">
              <a:buNone/>
            </a:pPr>
            <a:r>
              <a:rPr lang="en-US" dirty="0" smtClean="0"/>
              <a:t>O(n log n)</a:t>
            </a:r>
            <a:endParaRPr lang="en-US" dirty="0" smtClean="0">
              <a:solidFill>
                <a:srgbClr xmlns:mc="http://schemas.openxmlformats.org/markup-compatibility/2006" xmlns:a14="http://schemas.microsoft.com/office/drawing/2007/7/7/main" val="FF0000" mc:Ignorable=""/>
              </a:solidFil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278296" y="2270202"/>
            <a:ext cx="8547652"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 + 2 </a:t>
            </a:r>
            <a:r>
              <a:rPr lang="en-US" sz="2800" dirty="0" smtClean="0">
                <a:solidFill>
                  <a:schemeClr val="bg1"/>
                </a:solidFill>
                <a:latin typeface="Calibri" pitchFamily="34" charset="0"/>
                <a:cs typeface="Calibri" pitchFamily="34" charset="0"/>
                <a:sym typeface="Symbol"/>
              </a:rPr>
              <a:t>=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t>
            </a:r>
            <a:r>
              <a:rPr lang="en-US" sz="2800" dirty="0" smtClean="0">
                <a:solidFill>
                  <a:schemeClr val="bg1"/>
                </a:solidFill>
                <a:latin typeface="Calibri" pitchFamily="34" charset="0"/>
                <a:cs typeface="Calibri" pitchFamily="34" charset="0"/>
                <a:sym typeface="Symbol"/>
              </a:rPr>
              <a:t>  and  f(read(write(a,b,3),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t>
            </a:r>
            <a:r>
              <a:rPr lang="en-US" sz="2800" dirty="0" smtClean="0">
                <a:solidFill>
                  <a:schemeClr val="bg1"/>
                </a:solidFill>
                <a:latin typeface="Calibri" pitchFamily="34" charset="0"/>
                <a:cs typeface="Calibri" pitchFamily="34" charset="0"/>
                <a:sym typeface="Symbol"/>
              </a:rPr>
              <a:t>-2)) ≠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t>
            </a:r>
            <a:r>
              <a:rPr lang="en-US" sz="2800" dirty="0" smtClean="0">
                <a:solidFill>
                  <a:schemeClr val="bg1"/>
                </a:solidFill>
                <a:latin typeface="Calibri" pitchFamily="34" charset="0"/>
                <a:cs typeface="Calibri" pitchFamily="34" charset="0"/>
                <a:sym typeface="Symbol"/>
              </a:rPr>
              <a:t>-b+1)</a:t>
            </a:r>
          </a:p>
          <a:p>
            <a:pPr marL="384954" marR="0" lvl="0" indent="-384954" algn="ctr"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Substituting c by b+2</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4" name="Oval 3"/>
          <p:cNvSpPr/>
          <p:nvPr/>
        </p:nvSpPr>
        <p:spPr bwMode="auto">
          <a:xfrm>
            <a:off x="1422436" y="1696463"/>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5" name="Rectangle 4"/>
          <p:cNvSpPr/>
          <p:nvPr/>
        </p:nvSpPr>
        <p:spPr>
          <a:xfrm>
            <a:off x="2504645" y="2019405"/>
            <a:ext cx="4579736" cy="461665"/>
          </a:xfrm>
          <a:prstGeom prst="rect">
            <a:avLst/>
          </a:prstGeom>
        </p:spPr>
        <p:txBody>
          <a:bodyPr wrap="square">
            <a:spAutoFit/>
          </a:bodyPr>
          <a:lstStyle/>
          <a:p>
            <a:pPr algn="ctr">
              <a:buNone/>
            </a:pPr>
            <a:r>
              <a:rPr lang="en-US" sz="2400" dirty="0" smtClean="0">
                <a:solidFill>
                  <a:schemeClr val="bg1"/>
                </a:solidFill>
                <a:latin typeface="Calibri" pitchFamily="34" charset="0"/>
              </a:rPr>
              <a:t>Sets (equivalence classes)</a:t>
            </a:r>
          </a:p>
        </p:txBody>
      </p:sp>
      <p:sp>
        <p:nvSpPr>
          <p:cNvPr id="7" name="Oval 6"/>
          <p:cNvSpPr/>
          <p:nvPr/>
        </p:nvSpPr>
        <p:spPr bwMode="auto">
          <a:xfrm>
            <a:off x="2225255" y="3259529"/>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Oval 7"/>
          <p:cNvSpPr/>
          <p:nvPr/>
        </p:nvSpPr>
        <p:spPr bwMode="auto">
          <a:xfrm>
            <a:off x="379521" y="3107129"/>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9" name="Rectangle 8"/>
          <p:cNvSpPr/>
          <p:nvPr/>
        </p:nvSpPr>
        <p:spPr>
          <a:xfrm>
            <a:off x="1488655" y="3440177"/>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10" name="Rectangle 9"/>
          <p:cNvSpPr/>
          <p:nvPr/>
        </p:nvSpPr>
        <p:spPr>
          <a:xfrm>
            <a:off x="2851788" y="3440177"/>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11" name="Oval 10"/>
          <p:cNvSpPr/>
          <p:nvPr/>
        </p:nvSpPr>
        <p:spPr bwMode="auto">
          <a:xfrm>
            <a:off x="3479837" y="3122370"/>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Rectangle 11"/>
          <p:cNvSpPr/>
          <p:nvPr/>
        </p:nvSpPr>
        <p:spPr>
          <a:xfrm>
            <a:off x="4638255" y="3448644"/>
            <a:ext cx="1481666" cy="461665"/>
          </a:xfrm>
          <a:prstGeom prst="rect">
            <a:avLst/>
          </a:prstGeom>
        </p:spPr>
        <p:txBody>
          <a:bodyPr wrap="square">
            <a:spAutoFit/>
          </a:bodyPr>
          <a:lstStyle/>
          <a:p>
            <a:pPr algn="ctr">
              <a:buNone/>
            </a:pPr>
            <a:r>
              <a:rPr lang="en-US" sz="2400" dirty="0" smtClean="0">
                <a:solidFill>
                  <a:schemeClr val="bg1"/>
                </a:solidFill>
                <a:latin typeface="Calibri" pitchFamily="34" charset="0"/>
              </a:rPr>
              <a:t>Union</a:t>
            </a:r>
          </a:p>
        </p:txBody>
      </p:sp>
      <p:sp>
        <p:nvSpPr>
          <p:cNvPr id="13" name="Content Placeholder 2"/>
          <p:cNvSpPr>
            <a:spLocks noGrp="1"/>
          </p:cNvSpPr>
          <p:nvPr>
            <p:ph idx="1"/>
          </p:nvPr>
        </p:nvSpPr>
        <p:spPr>
          <a:xfrm>
            <a:off x="2623187" y="5264808"/>
            <a:ext cx="1134533" cy="387798"/>
          </a:xfrm>
        </p:spPr>
        <p:txBody>
          <a:bodyPr/>
          <a:lstStyle/>
          <a:p>
            <a:pPr algn="ctr">
              <a:buNone/>
            </a:pP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solidFill>
                  <a:srgbClr xmlns:mc="http://schemas.openxmlformats.org/markup-compatibility/2006" xmlns:a14="http://schemas.microsoft.com/office/drawing/2007/7/7/main" val="FF0000" mc:Ignorable=""/>
                </a:solidFill>
                <a:cs typeface="Calibri" pitchFamily="34" charset="0"/>
                <a:sym typeface="Symbol"/>
              </a:rPr>
              <a:t> s</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4" name="Oval 13"/>
          <p:cNvSpPr/>
          <p:nvPr/>
        </p:nvSpPr>
        <p:spPr bwMode="auto">
          <a:xfrm>
            <a:off x="726655" y="456520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800" b="0" u="none" strike="noStrike" cap="none" normalizeH="0" baseline="0" dirty="0" err="1" smtClean="0">
                <a:solidFill>
                  <a:schemeClr val="bg1"/>
                </a:solidFill>
                <a:latin typeface="Calibri" pitchFamily="34" charset="0"/>
                <a:cs typeface="Calibri" pitchFamily="34" charset="0"/>
              </a:rPr>
              <a:t>,b,c,</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s</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5" name="Rectangle 14"/>
          <p:cNvSpPr/>
          <p:nvPr/>
        </p:nvSpPr>
        <p:spPr>
          <a:xfrm>
            <a:off x="4096388" y="5235111"/>
            <a:ext cx="2040465" cy="461665"/>
          </a:xfrm>
          <a:prstGeom prst="rect">
            <a:avLst/>
          </a:prstGeom>
        </p:spPr>
        <p:txBody>
          <a:bodyPr wrap="square">
            <a:spAutoFit/>
          </a:bodyPr>
          <a:lstStyle/>
          <a:p>
            <a:pPr algn="ctr">
              <a:buNone/>
            </a:pPr>
            <a:r>
              <a:rPr lang="en-US" sz="2400" dirty="0" smtClean="0">
                <a:solidFill>
                  <a:schemeClr val="bg1"/>
                </a:solidFill>
                <a:latin typeface="Calibri" pitchFamily="34" charset="0"/>
              </a:rPr>
              <a:t>Membership</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504645" y="2019405"/>
            <a:ext cx="4579736" cy="461665"/>
          </a:xfrm>
          <a:prstGeom prst="rect">
            <a:avLst/>
          </a:prstGeom>
        </p:spPr>
        <p:txBody>
          <a:bodyPr wrap="square">
            <a:spAutoFit/>
          </a:bodyPr>
          <a:lstStyle/>
          <a:p>
            <a:pPr algn="ctr">
              <a:buNone/>
            </a:pPr>
            <a:r>
              <a:rPr lang="en-US" sz="2400" dirty="0" smtClean="0">
                <a:solidFill>
                  <a:schemeClr val="bg1"/>
                </a:solidFill>
                <a:latin typeface="Calibri" pitchFamily="34" charset="0"/>
              </a:rPr>
              <a:t>Sets (equivalence classes)</a:t>
            </a:r>
          </a:p>
        </p:txBody>
      </p:sp>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4" name="Oval 3"/>
          <p:cNvSpPr/>
          <p:nvPr/>
        </p:nvSpPr>
        <p:spPr bwMode="auto">
          <a:xfrm>
            <a:off x="1422436" y="1696463"/>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7" name="Oval 6"/>
          <p:cNvSpPr/>
          <p:nvPr/>
        </p:nvSpPr>
        <p:spPr bwMode="auto">
          <a:xfrm>
            <a:off x="2225255" y="3259529"/>
            <a:ext cx="822960" cy="8229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Calibri" pitchFamily="34" charset="0"/>
                <a:cs typeface="Calibri" pitchFamily="34" charset="0"/>
              </a:rPr>
              <a:t>t</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8" name="Oval 7"/>
          <p:cNvSpPr/>
          <p:nvPr/>
        </p:nvSpPr>
        <p:spPr bwMode="auto">
          <a:xfrm>
            <a:off x="379521" y="3107129"/>
            <a:ext cx="1198880" cy="112776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err="1" smtClean="0">
                <a:solidFill>
                  <a:schemeClr val="bg1"/>
                </a:solidFill>
                <a:latin typeface="Calibri" pitchFamily="34" charset="0"/>
                <a:cs typeface="Calibri" pitchFamily="34" charset="0"/>
              </a:rPr>
              <a:t>d,e</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9" name="Rectangle 8"/>
          <p:cNvSpPr/>
          <p:nvPr/>
        </p:nvSpPr>
        <p:spPr>
          <a:xfrm>
            <a:off x="1488655" y="3440177"/>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10" name="Rectangle 9"/>
          <p:cNvSpPr/>
          <p:nvPr/>
        </p:nvSpPr>
        <p:spPr>
          <a:xfrm>
            <a:off x="2851788" y="3440177"/>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11" name="Oval 10"/>
          <p:cNvSpPr/>
          <p:nvPr/>
        </p:nvSpPr>
        <p:spPr bwMode="auto">
          <a:xfrm>
            <a:off x="3479837" y="3122370"/>
            <a:ext cx="1171787" cy="1097279"/>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400" dirty="0" err="1" smtClean="0">
                <a:solidFill>
                  <a:schemeClr val="bg1"/>
                </a:solidFill>
                <a:latin typeface="Calibri" pitchFamily="34" charset="0"/>
                <a:cs typeface="Calibri" pitchFamily="34" charset="0"/>
              </a:rPr>
              <a:t>d,e,t</a:t>
            </a:r>
            <a:endParaRPr kumimoji="0" lang="en-US" sz="2400" b="0" u="none" strike="noStrike" cap="none" normalizeH="0" baseline="0" dirty="0" smtClean="0">
              <a:solidFill>
                <a:schemeClr val="bg1"/>
              </a:solidFill>
              <a:latin typeface="Calibri" pitchFamily="34" charset="0"/>
              <a:cs typeface="Calibri" pitchFamily="34" charset="0"/>
            </a:endParaRPr>
          </a:p>
        </p:txBody>
      </p:sp>
      <p:sp>
        <p:nvSpPr>
          <p:cNvPr id="12" name="Rectangle 11"/>
          <p:cNvSpPr/>
          <p:nvPr/>
        </p:nvSpPr>
        <p:spPr>
          <a:xfrm>
            <a:off x="4638255" y="3448644"/>
            <a:ext cx="1481666" cy="461665"/>
          </a:xfrm>
          <a:prstGeom prst="rect">
            <a:avLst/>
          </a:prstGeom>
        </p:spPr>
        <p:txBody>
          <a:bodyPr wrap="square">
            <a:spAutoFit/>
          </a:bodyPr>
          <a:lstStyle/>
          <a:p>
            <a:pPr algn="ctr">
              <a:buNone/>
            </a:pPr>
            <a:r>
              <a:rPr lang="en-US" sz="2400" dirty="0" smtClean="0">
                <a:solidFill>
                  <a:schemeClr val="bg1"/>
                </a:solidFill>
                <a:latin typeface="Calibri" pitchFamily="34" charset="0"/>
              </a:rPr>
              <a:t>Union</a:t>
            </a:r>
          </a:p>
        </p:txBody>
      </p:sp>
      <p:sp>
        <p:nvSpPr>
          <p:cNvPr id="13" name="Content Placeholder 2"/>
          <p:cNvSpPr>
            <a:spLocks noGrp="1"/>
          </p:cNvSpPr>
          <p:nvPr>
            <p:ph idx="1"/>
          </p:nvPr>
        </p:nvSpPr>
        <p:spPr>
          <a:xfrm>
            <a:off x="2623187" y="5264808"/>
            <a:ext cx="1134533" cy="387798"/>
          </a:xfrm>
        </p:spPr>
        <p:txBody>
          <a:bodyPr/>
          <a:lstStyle/>
          <a:p>
            <a:pPr algn="ctr">
              <a:buNone/>
            </a:pPr>
            <a:r>
              <a:rPr lang="en-US" dirty="0" smtClean="0">
                <a:solidFill>
                  <a:srgbClr xmlns:mc="http://schemas.openxmlformats.org/markup-compatibility/2006" xmlns:a14="http://schemas.microsoft.com/office/drawing/2007/7/7/main" val="FF0000" mc:Ignorable=""/>
                </a:solidFill>
                <a:cs typeface="Calibri" pitchFamily="34" charset="0"/>
              </a:rPr>
              <a:t>a</a:t>
            </a:r>
            <a:r>
              <a:rPr lang="en-US" dirty="0" smtClean="0">
                <a:solidFill>
                  <a:srgbClr xmlns:mc="http://schemas.openxmlformats.org/markup-compatibility/2006" xmlns:a14="http://schemas.microsoft.com/office/drawing/2007/7/7/main" val="FF0000" mc:Ignorable=""/>
                </a:solidFill>
                <a:cs typeface="Calibri" pitchFamily="34" charset="0"/>
                <a:sym typeface="Symbol"/>
              </a:rPr>
              <a:t> s</a:t>
            </a:r>
            <a:endParaRPr lang="en-US" dirty="0" smtClean="0">
              <a:solidFill>
                <a:srgbClr xmlns:mc="http://schemas.openxmlformats.org/markup-compatibility/2006" xmlns:a14="http://schemas.microsoft.com/office/drawing/2007/7/7/main" val="FF0000" mc:Ignorable=""/>
              </a:solidFill>
              <a:cs typeface="Calibri" pitchFamily="34" charset="0"/>
            </a:endParaRPr>
          </a:p>
        </p:txBody>
      </p:sp>
      <p:sp>
        <p:nvSpPr>
          <p:cNvPr id="14" name="Oval 13"/>
          <p:cNvSpPr/>
          <p:nvPr/>
        </p:nvSpPr>
        <p:spPr bwMode="auto">
          <a:xfrm>
            <a:off x="726655" y="4565209"/>
            <a:ext cx="1828800" cy="1720311"/>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a</a:t>
            </a:r>
            <a:r>
              <a:rPr kumimoji="0" lang="en-US" sz="2800" b="0" u="none" strike="noStrike" cap="none" normalizeH="0" baseline="0" dirty="0" err="1" smtClean="0">
                <a:solidFill>
                  <a:schemeClr val="bg1"/>
                </a:solidFill>
                <a:latin typeface="Calibri" pitchFamily="34" charset="0"/>
                <a:cs typeface="Calibri" pitchFamily="34" charset="0"/>
              </a:rPr>
              <a:t>,b,c,</a:t>
            </a:r>
            <a:r>
              <a:rPr kumimoji="0" lang="en-US" sz="2800" b="0" u="none" strike="noStrike" cap="none" normalizeH="0" baseline="0" dirty="0" err="1" smtClean="0">
                <a:solidFill>
                  <a:srgbClr xmlns:mc="http://schemas.openxmlformats.org/markup-compatibility/2006" xmlns:a14="http://schemas.microsoft.com/office/drawing/2007/7/7/main" val="FF0000" mc:Ignorable=""/>
                </a:solidFill>
                <a:latin typeface="Calibri" pitchFamily="34" charset="0"/>
                <a:cs typeface="Calibri" pitchFamily="34" charset="0"/>
              </a:rPr>
              <a:t>s</a:t>
            </a:r>
            <a:endParaRPr kumimoji="0" lang="en-US" sz="2800" b="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15" name="Rectangle 14"/>
          <p:cNvSpPr/>
          <p:nvPr/>
        </p:nvSpPr>
        <p:spPr>
          <a:xfrm>
            <a:off x="4096388" y="5235111"/>
            <a:ext cx="2040465" cy="461665"/>
          </a:xfrm>
          <a:prstGeom prst="rect">
            <a:avLst/>
          </a:prstGeom>
        </p:spPr>
        <p:txBody>
          <a:bodyPr wrap="square">
            <a:spAutoFit/>
          </a:bodyPr>
          <a:lstStyle/>
          <a:p>
            <a:pPr algn="ctr">
              <a:buNone/>
            </a:pPr>
            <a:r>
              <a:rPr lang="en-US" sz="2400" dirty="0" smtClean="0">
                <a:solidFill>
                  <a:schemeClr val="bg1"/>
                </a:solidFill>
                <a:latin typeface="Calibri" pitchFamily="34" charset="0"/>
              </a:rPr>
              <a:t>Membership</a:t>
            </a:r>
          </a:p>
        </p:txBody>
      </p:sp>
      <p:sp>
        <p:nvSpPr>
          <p:cNvPr id="17" name="Rounded Rectangle 16"/>
          <p:cNvSpPr/>
          <p:nvPr/>
        </p:nvSpPr>
        <p:spPr bwMode="auto">
          <a:xfrm>
            <a:off x="4935986" y="1571347"/>
            <a:ext cx="3950563" cy="1624613"/>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smtClean="0">
                <a:solidFill>
                  <a:schemeClr val="bg1"/>
                </a:solidFill>
                <a:latin typeface="Segoe" pitchFamily="34" charset="0"/>
              </a:rPr>
              <a:t>Key observation:</a:t>
            </a:r>
          </a:p>
          <a:p>
            <a:pPr marL="0" marR="0" indent="0" algn="ctr" defTabSz="1096963"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solidFill>
                  <a:srgbClr xmlns:mc="http://schemas.openxmlformats.org/markup-compatibility/2006" xmlns:a14="http://schemas.microsoft.com/office/drawing/2007/7/7/main" val="FF0000" mc:Ignorable=""/>
                </a:solidFill>
                <a:latin typeface="Segoe" pitchFamily="34" charset="0"/>
              </a:rPr>
              <a:t>The sets are disjoint!</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505288" y="2105333"/>
            <a:ext cx="8382000" cy="1249573"/>
          </a:xfrm>
        </p:spPr>
        <p:txBody>
          <a:bodyPr/>
          <a:lstStyle/>
          <a:p>
            <a:pPr>
              <a:buNone/>
            </a:pPr>
            <a:r>
              <a:rPr lang="en-US" dirty="0" smtClean="0"/>
              <a:t>Union-Find data-structure</a:t>
            </a:r>
          </a:p>
          <a:p>
            <a:pPr>
              <a:buNone/>
            </a:pPr>
            <a:r>
              <a:rPr lang="en-US" dirty="0" smtClean="0"/>
              <a:t>	Every set (equivalence class) has a root element (representative).</a:t>
            </a:r>
            <a:endParaRPr lang="en-US" dirty="0"/>
          </a:p>
        </p:txBody>
      </p:sp>
      <p:sp>
        <p:nvSpPr>
          <p:cNvPr id="18" name="Oval 17"/>
          <p:cNvSpPr/>
          <p:nvPr/>
        </p:nvSpPr>
        <p:spPr bwMode="auto">
          <a:xfrm>
            <a:off x="1161660" y="3553153"/>
            <a:ext cx="1960789" cy="184447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a,b,c,s,r</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9" name="TextBox 18"/>
          <p:cNvSpPr txBox="1"/>
          <p:nvPr/>
        </p:nvSpPr>
        <p:spPr>
          <a:xfrm>
            <a:off x="3737499" y="5015887"/>
            <a:ext cx="332142" cy="461665"/>
          </a:xfrm>
          <a:prstGeom prst="rect">
            <a:avLst/>
          </a:prstGeom>
          <a:noFill/>
        </p:spPr>
        <p:txBody>
          <a:bodyPr wrap="none" rtlCol="0">
            <a:spAutoFit/>
          </a:bodyPr>
          <a:lstStyle/>
          <a:p>
            <a:r>
              <a:rPr lang="en-US" sz="2400" dirty="0" smtClean="0">
                <a:solidFill>
                  <a:schemeClr val="bg1"/>
                </a:solidFill>
                <a:latin typeface="Calibri" pitchFamily="34" charset="0"/>
              </a:rPr>
              <a:t>a</a:t>
            </a:r>
          </a:p>
        </p:txBody>
      </p:sp>
      <p:cxnSp>
        <p:nvCxnSpPr>
          <p:cNvPr id="21" name="Straight Arrow Connector 20"/>
          <p:cNvCxnSpPr/>
          <p:nvPr/>
        </p:nvCxnSpPr>
        <p:spPr>
          <a:xfrm rot="5400000" flipH="1" flipV="1">
            <a:off x="3937245" y="4745121"/>
            <a:ext cx="426131" cy="3107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4316026" y="4324908"/>
            <a:ext cx="346570" cy="461665"/>
          </a:xfrm>
          <a:prstGeom prst="rect">
            <a:avLst/>
          </a:prstGeom>
          <a:noFill/>
        </p:spPr>
        <p:txBody>
          <a:bodyPr wrap="none" rtlCol="0">
            <a:spAutoFit/>
          </a:bodyPr>
          <a:lstStyle/>
          <a:p>
            <a:r>
              <a:rPr lang="en-US" sz="2400" dirty="0" smtClean="0">
                <a:solidFill>
                  <a:schemeClr val="bg1"/>
                </a:solidFill>
                <a:latin typeface="Calibri" pitchFamily="34" charset="0"/>
              </a:rPr>
              <a:t>b</a:t>
            </a:r>
          </a:p>
        </p:txBody>
      </p:sp>
      <p:sp>
        <p:nvSpPr>
          <p:cNvPr id="24" name="TextBox 23"/>
          <p:cNvSpPr txBox="1"/>
          <p:nvPr/>
        </p:nvSpPr>
        <p:spPr>
          <a:xfrm>
            <a:off x="4857564" y="5033642"/>
            <a:ext cx="314510" cy="461665"/>
          </a:xfrm>
          <a:prstGeom prst="rect">
            <a:avLst/>
          </a:prstGeom>
          <a:noFill/>
        </p:spPr>
        <p:txBody>
          <a:bodyPr wrap="none" rtlCol="0">
            <a:spAutoFit/>
          </a:bodyPr>
          <a:lstStyle/>
          <a:p>
            <a:r>
              <a:rPr lang="en-US" sz="2400" dirty="0" smtClean="0">
                <a:solidFill>
                  <a:schemeClr val="bg1"/>
                </a:solidFill>
                <a:latin typeface="Calibri" pitchFamily="34" charset="0"/>
              </a:rPr>
              <a:t>c</a:t>
            </a:r>
          </a:p>
        </p:txBody>
      </p:sp>
      <p:cxnSp>
        <p:nvCxnSpPr>
          <p:cNvPr id="26" name="Straight Arrow Connector 25"/>
          <p:cNvCxnSpPr/>
          <p:nvPr/>
        </p:nvCxnSpPr>
        <p:spPr>
          <a:xfrm rot="16200000" flipV="1">
            <a:off x="4554242" y="4767315"/>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4859043" y="3687196"/>
            <a:ext cx="304892" cy="461665"/>
          </a:xfrm>
          <a:prstGeom prst="rect">
            <a:avLst/>
          </a:prstGeom>
          <a:noFill/>
        </p:spPr>
        <p:txBody>
          <a:bodyPr wrap="none" rtlCol="0">
            <a:spAutoFit/>
          </a:bodyPr>
          <a:lstStyle/>
          <a:p>
            <a:r>
              <a:rPr lang="en-US" sz="2400" dirty="0" smtClean="0">
                <a:solidFill>
                  <a:schemeClr val="bg1"/>
                </a:solidFill>
                <a:latin typeface="Calibri" pitchFamily="34" charset="0"/>
              </a:rPr>
              <a:t>s</a:t>
            </a:r>
          </a:p>
        </p:txBody>
      </p:sp>
      <p:cxnSp>
        <p:nvCxnSpPr>
          <p:cNvPr id="29" name="Straight Arrow Connector 28"/>
          <p:cNvCxnSpPr/>
          <p:nvPr/>
        </p:nvCxnSpPr>
        <p:spPr>
          <a:xfrm rot="5400000" flipH="1" flipV="1">
            <a:off x="4515773" y="4089653"/>
            <a:ext cx="426131" cy="3107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0" name="TextBox 29"/>
          <p:cNvSpPr txBox="1"/>
          <p:nvPr/>
        </p:nvSpPr>
        <p:spPr>
          <a:xfrm>
            <a:off x="5400581" y="4378174"/>
            <a:ext cx="292068" cy="461665"/>
          </a:xfrm>
          <a:prstGeom prst="rect">
            <a:avLst/>
          </a:prstGeom>
          <a:noFill/>
        </p:spPr>
        <p:txBody>
          <a:bodyPr wrap="none" rtlCol="0">
            <a:spAutoFit/>
          </a:bodyPr>
          <a:lstStyle/>
          <a:p>
            <a:r>
              <a:rPr lang="en-US" sz="2400" dirty="0" smtClean="0">
                <a:solidFill>
                  <a:schemeClr val="bg1"/>
                </a:solidFill>
                <a:latin typeface="Calibri" pitchFamily="34" charset="0"/>
              </a:rPr>
              <a:t>r</a:t>
            </a:r>
          </a:p>
        </p:txBody>
      </p:sp>
      <p:cxnSp>
        <p:nvCxnSpPr>
          <p:cNvPr id="31" name="Straight Arrow Connector 30"/>
          <p:cNvCxnSpPr/>
          <p:nvPr/>
        </p:nvCxnSpPr>
        <p:spPr>
          <a:xfrm rot="16200000" flipV="1">
            <a:off x="5097259" y="4111847"/>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2" name="Rectangular Callout 31"/>
          <p:cNvSpPr/>
          <p:nvPr/>
        </p:nvSpPr>
        <p:spPr bwMode="auto">
          <a:xfrm>
            <a:off x="5524952" y="3136371"/>
            <a:ext cx="795949" cy="565622"/>
          </a:xfrm>
          <a:prstGeom prst="wedgeRectCallout">
            <a:avLst>
              <a:gd name="adj1" fmla="val -95160"/>
              <a:gd name="adj2" fmla="val 80124"/>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lvl="3" algn="ctr">
              <a:buNone/>
            </a:pPr>
            <a:r>
              <a:rPr lang="en-US" sz="2000" dirty="0" smtClean="0">
                <a:solidFill>
                  <a:schemeClr val="bg1"/>
                </a:solidFill>
                <a:latin typeface="Calibri" pitchFamily="34" charset="0"/>
              </a:rPr>
              <a:t>root</a:t>
            </a:r>
            <a:endParaRPr kumimoji="0" lang="en-US" sz="2000" i="0" u="none" strike="noStrike" cap="none" normalizeH="0" baseline="0" dirty="0" smtClean="0">
              <a:solidFill>
                <a:schemeClr val="bg1"/>
              </a:solidFill>
              <a:latin typeface="Calibri" pitchFamily="34" charset="0"/>
            </a:endParaRPr>
          </a:p>
        </p:txBody>
      </p:sp>
      <p:sp>
        <p:nvSpPr>
          <p:cNvPr id="33" name="Rectangular Callout 32"/>
          <p:cNvSpPr/>
          <p:nvPr/>
        </p:nvSpPr>
        <p:spPr bwMode="auto">
          <a:xfrm>
            <a:off x="6005825" y="5188593"/>
            <a:ext cx="2410205" cy="565622"/>
          </a:xfrm>
          <a:prstGeom prst="wedgeRectCallout">
            <a:avLst>
              <a:gd name="adj1" fmla="val -94406"/>
              <a:gd name="adj2" fmla="val -86247"/>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lvl="3" algn="ctr">
              <a:buNone/>
            </a:pPr>
            <a:r>
              <a:rPr lang="en-US" sz="2000" dirty="0" smtClean="0">
                <a:solidFill>
                  <a:schemeClr val="bg1"/>
                </a:solidFill>
                <a:latin typeface="Calibri" pitchFamily="34" charset="0"/>
              </a:rPr>
              <a:t>We say: find(c) is b</a:t>
            </a:r>
            <a:endParaRPr kumimoji="0" lang="en-US" sz="2000" i="0" u="none" strike="noStrike" cap="none" normalizeH="0" baseline="0" dirty="0" smtClean="0">
              <a:solidFill>
                <a:schemeClr val="bg1"/>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398757" y="1705838"/>
            <a:ext cx="8382000" cy="861774"/>
          </a:xfrm>
        </p:spPr>
        <p:txBody>
          <a:bodyPr/>
          <a:lstStyle/>
          <a:p>
            <a:pPr>
              <a:buNone/>
            </a:pPr>
            <a:r>
              <a:rPr lang="en-US" dirty="0" smtClean="0"/>
              <a:t>Union-Find data-structure</a:t>
            </a:r>
          </a:p>
          <a:p>
            <a:pPr>
              <a:buNone/>
            </a:pPr>
            <a:r>
              <a:rPr lang="en-US" dirty="0" smtClean="0"/>
              <a:t>	</a:t>
            </a:r>
            <a:endParaRPr lang="en-US" dirty="0"/>
          </a:p>
        </p:txBody>
      </p:sp>
      <p:sp>
        <p:nvSpPr>
          <p:cNvPr id="18" name="Oval 17"/>
          <p:cNvSpPr/>
          <p:nvPr/>
        </p:nvSpPr>
        <p:spPr bwMode="auto">
          <a:xfrm>
            <a:off x="637879" y="2376863"/>
            <a:ext cx="1359598" cy="127894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19" name="TextBox 18"/>
          <p:cNvSpPr txBox="1"/>
          <p:nvPr/>
        </p:nvSpPr>
        <p:spPr>
          <a:xfrm>
            <a:off x="577048" y="4536488"/>
            <a:ext cx="332142" cy="461665"/>
          </a:xfrm>
          <a:prstGeom prst="rect">
            <a:avLst/>
          </a:prstGeom>
          <a:noFill/>
        </p:spPr>
        <p:txBody>
          <a:bodyPr wrap="none" rtlCol="0">
            <a:spAutoFit/>
          </a:bodyPr>
          <a:lstStyle/>
          <a:p>
            <a:r>
              <a:rPr lang="en-US" sz="2400" dirty="0" smtClean="0">
                <a:solidFill>
                  <a:schemeClr val="bg1"/>
                </a:solidFill>
                <a:latin typeface="Calibri" pitchFamily="34" charset="0"/>
              </a:rPr>
              <a:t>a</a:t>
            </a:r>
          </a:p>
        </p:txBody>
      </p:sp>
      <p:cxnSp>
        <p:nvCxnSpPr>
          <p:cNvPr id="21" name="Straight Arrow Connector 20"/>
          <p:cNvCxnSpPr/>
          <p:nvPr/>
        </p:nvCxnSpPr>
        <p:spPr>
          <a:xfrm rot="5400000" flipH="1" flipV="1">
            <a:off x="776794" y="4265722"/>
            <a:ext cx="426131" cy="3107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1155575" y="3845509"/>
            <a:ext cx="346570" cy="461665"/>
          </a:xfrm>
          <a:prstGeom prst="rect">
            <a:avLst/>
          </a:prstGeom>
          <a:noFill/>
        </p:spPr>
        <p:txBody>
          <a:bodyPr wrap="none" rtlCol="0">
            <a:spAutoFit/>
          </a:bodyPr>
          <a:lstStyle/>
          <a:p>
            <a:r>
              <a:rPr lang="en-US" sz="2400" dirty="0" smtClean="0">
                <a:solidFill>
                  <a:schemeClr val="bg1"/>
                </a:solidFill>
                <a:latin typeface="Calibri" pitchFamily="34" charset="0"/>
              </a:rPr>
              <a:t>b</a:t>
            </a:r>
          </a:p>
        </p:txBody>
      </p:sp>
      <p:sp>
        <p:nvSpPr>
          <p:cNvPr id="24" name="TextBox 23"/>
          <p:cNvSpPr txBox="1"/>
          <p:nvPr/>
        </p:nvSpPr>
        <p:spPr>
          <a:xfrm>
            <a:off x="1697113" y="4554243"/>
            <a:ext cx="314510" cy="461665"/>
          </a:xfrm>
          <a:prstGeom prst="rect">
            <a:avLst/>
          </a:prstGeom>
          <a:noFill/>
        </p:spPr>
        <p:txBody>
          <a:bodyPr wrap="none" rtlCol="0">
            <a:spAutoFit/>
          </a:bodyPr>
          <a:lstStyle/>
          <a:p>
            <a:r>
              <a:rPr lang="en-US" sz="2400" dirty="0" smtClean="0">
                <a:solidFill>
                  <a:schemeClr val="bg1"/>
                </a:solidFill>
                <a:latin typeface="Calibri" pitchFamily="34" charset="0"/>
              </a:rPr>
              <a:t>c</a:t>
            </a:r>
          </a:p>
        </p:txBody>
      </p:sp>
      <p:cxnSp>
        <p:nvCxnSpPr>
          <p:cNvPr id="26" name="Straight Arrow Connector 25"/>
          <p:cNvCxnSpPr/>
          <p:nvPr/>
        </p:nvCxnSpPr>
        <p:spPr>
          <a:xfrm rot="16200000" flipV="1">
            <a:off x="1393791" y="4287916"/>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846990" y="3811479"/>
            <a:ext cx="304892" cy="461665"/>
          </a:xfrm>
          <a:prstGeom prst="rect">
            <a:avLst/>
          </a:prstGeom>
          <a:noFill/>
        </p:spPr>
        <p:txBody>
          <a:bodyPr wrap="none" rtlCol="0">
            <a:spAutoFit/>
          </a:bodyPr>
          <a:lstStyle/>
          <a:p>
            <a:r>
              <a:rPr lang="en-US" sz="2400" dirty="0" smtClean="0">
                <a:solidFill>
                  <a:schemeClr val="bg1"/>
                </a:solidFill>
                <a:latin typeface="Calibri" pitchFamily="34" charset="0"/>
              </a:rPr>
              <a:t>s</a:t>
            </a:r>
          </a:p>
        </p:txBody>
      </p:sp>
      <p:sp>
        <p:nvSpPr>
          <p:cNvPr id="30" name="TextBox 29"/>
          <p:cNvSpPr txBox="1"/>
          <p:nvPr/>
        </p:nvSpPr>
        <p:spPr>
          <a:xfrm>
            <a:off x="4388528" y="4502457"/>
            <a:ext cx="292068" cy="461665"/>
          </a:xfrm>
          <a:prstGeom prst="rect">
            <a:avLst/>
          </a:prstGeom>
          <a:noFill/>
        </p:spPr>
        <p:txBody>
          <a:bodyPr wrap="none" rtlCol="0">
            <a:spAutoFit/>
          </a:bodyPr>
          <a:lstStyle/>
          <a:p>
            <a:r>
              <a:rPr lang="en-US" sz="2400" dirty="0" smtClean="0">
                <a:solidFill>
                  <a:schemeClr val="bg1"/>
                </a:solidFill>
                <a:latin typeface="Calibri" pitchFamily="34" charset="0"/>
              </a:rPr>
              <a:t>r</a:t>
            </a:r>
          </a:p>
        </p:txBody>
      </p:sp>
      <p:cxnSp>
        <p:nvCxnSpPr>
          <p:cNvPr id="31" name="Straight Arrow Connector 30"/>
          <p:cNvCxnSpPr/>
          <p:nvPr/>
        </p:nvCxnSpPr>
        <p:spPr>
          <a:xfrm rot="16200000" flipV="1">
            <a:off x="4085206" y="4236130"/>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Oval 16"/>
          <p:cNvSpPr/>
          <p:nvPr/>
        </p:nvSpPr>
        <p:spPr bwMode="auto">
          <a:xfrm>
            <a:off x="3471334" y="2440486"/>
            <a:ext cx="1047399" cy="985265"/>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s,r</a:t>
            </a:r>
            <a:endParaRPr kumimoji="0" lang="en-US" sz="2800" b="0" u="none" strike="noStrike" cap="none" normalizeH="0" baseline="0" dirty="0" smtClean="0">
              <a:solidFill>
                <a:schemeClr val="bg1"/>
              </a:solidFill>
              <a:latin typeface="Calibri" pitchFamily="34" charset="0"/>
              <a:cs typeface="Calibri" pitchFamily="34" charset="0"/>
            </a:endParaRPr>
          </a:p>
        </p:txBody>
      </p:sp>
      <p:sp>
        <p:nvSpPr>
          <p:cNvPr id="20" name="Rectangle 19"/>
          <p:cNvSpPr/>
          <p:nvPr/>
        </p:nvSpPr>
        <p:spPr>
          <a:xfrm>
            <a:off x="2323156" y="3369155"/>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22" name="Rectangle 21"/>
          <p:cNvSpPr/>
          <p:nvPr/>
        </p:nvSpPr>
        <p:spPr>
          <a:xfrm>
            <a:off x="4840386" y="3457932"/>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25" name="TextBox 24"/>
          <p:cNvSpPr txBox="1"/>
          <p:nvPr/>
        </p:nvSpPr>
        <p:spPr>
          <a:xfrm>
            <a:off x="5779363" y="5193448"/>
            <a:ext cx="332142" cy="461665"/>
          </a:xfrm>
          <a:prstGeom prst="rect">
            <a:avLst/>
          </a:prstGeom>
          <a:noFill/>
        </p:spPr>
        <p:txBody>
          <a:bodyPr wrap="none" rtlCol="0">
            <a:spAutoFit/>
          </a:bodyPr>
          <a:lstStyle/>
          <a:p>
            <a:r>
              <a:rPr lang="en-US" sz="2400" dirty="0" smtClean="0">
                <a:solidFill>
                  <a:schemeClr val="bg1"/>
                </a:solidFill>
                <a:latin typeface="Calibri" pitchFamily="34" charset="0"/>
              </a:rPr>
              <a:t>a</a:t>
            </a:r>
          </a:p>
        </p:txBody>
      </p:sp>
      <p:cxnSp>
        <p:nvCxnSpPr>
          <p:cNvPr id="27" name="Straight Arrow Connector 26"/>
          <p:cNvCxnSpPr/>
          <p:nvPr/>
        </p:nvCxnSpPr>
        <p:spPr>
          <a:xfrm rot="5400000" flipH="1" flipV="1">
            <a:off x="5979109" y="4922682"/>
            <a:ext cx="426131" cy="3107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357890" y="4502469"/>
            <a:ext cx="346570" cy="461665"/>
          </a:xfrm>
          <a:prstGeom prst="rect">
            <a:avLst/>
          </a:prstGeom>
          <a:noFill/>
        </p:spPr>
        <p:txBody>
          <a:bodyPr wrap="none" rtlCol="0">
            <a:spAutoFit/>
          </a:bodyPr>
          <a:lstStyle/>
          <a:p>
            <a:r>
              <a:rPr lang="en-US" sz="2400" dirty="0" smtClean="0">
                <a:solidFill>
                  <a:schemeClr val="bg1"/>
                </a:solidFill>
                <a:latin typeface="Calibri" pitchFamily="34" charset="0"/>
              </a:rPr>
              <a:t>b</a:t>
            </a:r>
          </a:p>
        </p:txBody>
      </p:sp>
      <p:sp>
        <p:nvSpPr>
          <p:cNvPr id="35" name="TextBox 34"/>
          <p:cNvSpPr txBox="1"/>
          <p:nvPr/>
        </p:nvSpPr>
        <p:spPr>
          <a:xfrm>
            <a:off x="6899428" y="5211203"/>
            <a:ext cx="314510" cy="461665"/>
          </a:xfrm>
          <a:prstGeom prst="rect">
            <a:avLst/>
          </a:prstGeom>
          <a:noFill/>
        </p:spPr>
        <p:txBody>
          <a:bodyPr wrap="none" rtlCol="0">
            <a:spAutoFit/>
          </a:bodyPr>
          <a:lstStyle/>
          <a:p>
            <a:r>
              <a:rPr lang="en-US" sz="2400" dirty="0" smtClean="0">
                <a:solidFill>
                  <a:schemeClr val="bg1"/>
                </a:solidFill>
                <a:latin typeface="Calibri" pitchFamily="34" charset="0"/>
              </a:rPr>
              <a:t>c</a:t>
            </a:r>
          </a:p>
        </p:txBody>
      </p:sp>
      <p:cxnSp>
        <p:nvCxnSpPr>
          <p:cNvPr id="36" name="Straight Arrow Connector 35"/>
          <p:cNvCxnSpPr/>
          <p:nvPr/>
        </p:nvCxnSpPr>
        <p:spPr>
          <a:xfrm rot="16200000" flipV="1">
            <a:off x="6596106" y="4944876"/>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6900907" y="3864757"/>
            <a:ext cx="304892" cy="461665"/>
          </a:xfrm>
          <a:prstGeom prst="rect">
            <a:avLst/>
          </a:prstGeom>
          <a:noFill/>
        </p:spPr>
        <p:txBody>
          <a:bodyPr wrap="none" rtlCol="0">
            <a:spAutoFit/>
          </a:bodyPr>
          <a:lstStyle/>
          <a:p>
            <a:r>
              <a:rPr lang="en-US" sz="2400" dirty="0" smtClean="0">
                <a:solidFill>
                  <a:schemeClr val="bg1"/>
                </a:solidFill>
                <a:latin typeface="Calibri" pitchFamily="34" charset="0"/>
              </a:rPr>
              <a:t>s</a:t>
            </a:r>
          </a:p>
        </p:txBody>
      </p:sp>
      <p:cxnSp>
        <p:nvCxnSpPr>
          <p:cNvPr id="38" name="Straight Arrow Connector 37"/>
          <p:cNvCxnSpPr/>
          <p:nvPr/>
        </p:nvCxnSpPr>
        <p:spPr>
          <a:xfrm rot="5400000" flipH="1" flipV="1">
            <a:off x="6557637" y="4267214"/>
            <a:ext cx="426131" cy="310719"/>
          </a:xfrm>
          <a:prstGeom prst="straightConnector1">
            <a:avLst/>
          </a:prstGeom>
          <a:ln w="28575">
            <a:solidFill>
              <a:srgbClr xmlns:mc="http://schemas.openxmlformats.org/markup-compatibility/2006" xmlns:a14="http://schemas.microsoft.com/office/drawing/2007/7/7/main" val="FF0000" mc:Ignorable=""/>
            </a:solidFill>
            <a:tailEnd type="arrow"/>
          </a:ln>
        </p:spPr>
        <p:style>
          <a:lnRef idx="1">
            <a:schemeClr val="accent3"/>
          </a:lnRef>
          <a:fillRef idx="0">
            <a:schemeClr val="accent3"/>
          </a:fillRef>
          <a:effectRef idx="0">
            <a:schemeClr val="accent3"/>
          </a:effectRef>
          <a:fontRef idx="minor">
            <a:schemeClr val="tx1"/>
          </a:fontRef>
        </p:style>
      </p:cxnSp>
      <p:sp>
        <p:nvSpPr>
          <p:cNvPr id="39" name="TextBox 38"/>
          <p:cNvSpPr txBox="1"/>
          <p:nvPr/>
        </p:nvSpPr>
        <p:spPr>
          <a:xfrm>
            <a:off x="7442445" y="4555735"/>
            <a:ext cx="292068" cy="461665"/>
          </a:xfrm>
          <a:prstGeom prst="rect">
            <a:avLst/>
          </a:prstGeom>
          <a:noFill/>
        </p:spPr>
        <p:txBody>
          <a:bodyPr wrap="none" rtlCol="0">
            <a:spAutoFit/>
          </a:bodyPr>
          <a:lstStyle/>
          <a:p>
            <a:r>
              <a:rPr lang="en-US" sz="2400" dirty="0" smtClean="0">
                <a:solidFill>
                  <a:schemeClr val="bg1"/>
                </a:solidFill>
                <a:latin typeface="Calibri" pitchFamily="34" charset="0"/>
              </a:rPr>
              <a:t>r</a:t>
            </a:r>
          </a:p>
        </p:txBody>
      </p:sp>
      <p:cxnSp>
        <p:nvCxnSpPr>
          <p:cNvPr id="40" name="Straight Arrow Connector 39"/>
          <p:cNvCxnSpPr/>
          <p:nvPr/>
        </p:nvCxnSpPr>
        <p:spPr>
          <a:xfrm rot="16200000" flipV="1">
            <a:off x="7139123" y="4289408"/>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1" name="Oval 40"/>
          <p:cNvSpPr/>
          <p:nvPr/>
        </p:nvSpPr>
        <p:spPr bwMode="auto">
          <a:xfrm>
            <a:off x="6088767" y="1999573"/>
            <a:ext cx="1960789" cy="1844470"/>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800" b="0" u="none" strike="noStrike" cap="none" normalizeH="0" baseline="0" dirty="0" err="1" smtClean="0">
                <a:solidFill>
                  <a:schemeClr val="bg1"/>
                </a:solidFill>
                <a:latin typeface="Calibri" pitchFamily="34" charset="0"/>
                <a:cs typeface="Calibri" pitchFamily="34" charset="0"/>
              </a:rPr>
              <a:t>a,b,c,s,r</a:t>
            </a:r>
            <a:endParaRPr kumimoji="0" lang="en-US" sz="2800" b="0" u="none" strike="noStrike" cap="none" normalizeH="0" baseline="0" dirty="0" smtClean="0">
              <a:solidFill>
                <a:schemeClr val="bg1"/>
              </a:solidFill>
              <a:latin typeface="Calibri" pitchFamily="34" charset="0"/>
              <a:cs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398757" y="1705838"/>
            <a:ext cx="8382000" cy="557968"/>
          </a:xfrm>
        </p:spPr>
        <p:txBody>
          <a:bodyPr/>
          <a:lstStyle/>
          <a:p>
            <a:pPr>
              <a:buNone/>
            </a:pPr>
            <a:r>
              <a:rPr lang="en-US" dirty="0" smtClean="0">
                <a:solidFill>
                  <a:srgbClr xmlns:mc="http://schemas.openxmlformats.org/markup-compatibility/2006" xmlns:a14="http://schemas.microsoft.com/office/drawing/2007/7/7/main" val="FF0000" mc:Ignorable=""/>
                </a:solidFill>
              </a:rPr>
              <a:t>Tracking the equivalence classes size is important!</a:t>
            </a:r>
          </a:p>
          <a:p>
            <a:pPr>
              <a:buNone/>
            </a:pPr>
            <a:r>
              <a:rPr lang="en-US" dirty="0" smtClean="0"/>
              <a:t>	</a:t>
            </a:r>
            <a:endParaRPr lang="en-US" dirty="0"/>
          </a:p>
        </p:txBody>
      </p:sp>
      <p:sp>
        <p:nvSpPr>
          <p:cNvPr id="19" name="TextBox 18"/>
          <p:cNvSpPr txBox="1"/>
          <p:nvPr/>
        </p:nvSpPr>
        <p:spPr>
          <a:xfrm>
            <a:off x="452759"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23" name="TextBox 22"/>
          <p:cNvSpPr txBox="1"/>
          <p:nvPr/>
        </p:nvSpPr>
        <p:spPr>
          <a:xfrm>
            <a:off x="1306494"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43" name="Straight Arrow Connector 42"/>
          <p:cNvCxnSpPr/>
          <p:nvPr/>
        </p:nvCxnSpPr>
        <p:spPr>
          <a:xfrm>
            <a:off x="852256" y="2788288"/>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1737230" y="2558250"/>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46" name="TextBox 45"/>
          <p:cNvSpPr txBox="1"/>
          <p:nvPr/>
        </p:nvSpPr>
        <p:spPr>
          <a:xfrm>
            <a:off x="2568603"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sp>
        <p:nvSpPr>
          <p:cNvPr id="47" name="Rectangle 46"/>
          <p:cNvSpPr/>
          <p:nvPr/>
        </p:nvSpPr>
        <p:spPr>
          <a:xfrm>
            <a:off x="2940565" y="2558250"/>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53" name="TextBox 52"/>
          <p:cNvSpPr txBox="1"/>
          <p:nvPr/>
        </p:nvSpPr>
        <p:spPr>
          <a:xfrm>
            <a:off x="3747854"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54" name="TextBox 53"/>
          <p:cNvSpPr txBox="1"/>
          <p:nvPr/>
        </p:nvSpPr>
        <p:spPr>
          <a:xfrm>
            <a:off x="4601589"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55" name="Straight Arrow Connector 54"/>
          <p:cNvCxnSpPr/>
          <p:nvPr/>
        </p:nvCxnSpPr>
        <p:spPr>
          <a:xfrm>
            <a:off x="4147351" y="2788288"/>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5481958" y="255973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57" name="Straight Arrow Connector 56"/>
          <p:cNvCxnSpPr/>
          <p:nvPr/>
        </p:nvCxnSpPr>
        <p:spPr>
          <a:xfrm>
            <a:off x="5027720" y="2789768"/>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473471" y="340310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59" name="TextBox 58"/>
          <p:cNvSpPr txBox="1"/>
          <p:nvPr/>
        </p:nvSpPr>
        <p:spPr>
          <a:xfrm>
            <a:off x="1327206" y="340310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60" name="Straight Arrow Connector 59"/>
          <p:cNvCxnSpPr/>
          <p:nvPr/>
        </p:nvCxnSpPr>
        <p:spPr>
          <a:xfrm>
            <a:off x="872968" y="3633147"/>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2207575" y="340458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62" name="Straight Arrow Connector 61"/>
          <p:cNvCxnSpPr/>
          <p:nvPr/>
        </p:nvCxnSpPr>
        <p:spPr>
          <a:xfrm>
            <a:off x="1753337" y="3634627"/>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2617597" y="3385353"/>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72" name="TextBox 71"/>
          <p:cNvSpPr txBox="1"/>
          <p:nvPr/>
        </p:nvSpPr>
        <p:spPr>
          <a:xfrm>
            <a:off x="3448970" y="338535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4</a:t>
            </a:r>
          </a:p>
        </p:txBody>
      </p:sp>
      <p:sp>
        <p:nvSpPr>
          <p:cNvPr id="73" name="Rectangle 72"/>
          <p:cNvSpPr/>
          <p:nvPr/>
        </p:nvSpPr>
        <p:spPr>
          <a:xfrm>
            <a:off x="3820932" y="3385353"/>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74" name="TextBox 73"/>
          <p:cNvSpPr txBox="1"/>
          <p:nvPr/>
        </p:nvSpPr>
        <p:spPr>
          <a:xfrm>
            <a:off x="4628221" y="338535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75" name="TextBox 74"/>
          <p:cNvSpPr txBox="1"/>
          <p:nvPr/>
        </p:nvSpPr>
        <p:spPr>
          <a:xfrm>
            <a:off x="5481956" y="338535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76" name="Straight Arrow Connector 75"/>
          <p:cNvCxnSpPr/>
          <p:nvPr/>
        </p:nvCxnSpPr>
        <p:spPr>
          <a:xfrm>
            <a:off x="5027718" y="3615391"/>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6362325" y="338683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78" name="Straight Arrow Connector 77"/>
          <p:cNvCxnSpPr/>
          <p:nvPr/>
        </p:nvCxnSpPr>
        <p:spPr>
          <a:xfrm>
            <a:off x="5908087" y="3616871"/>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7260449" y="338831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4</a:t>
            </a:r>
          </a:p>
        </p:txBody>
      </p:sp>
      <p:cxnSp>
        <p:nvCxnSpPr>
          <p:cNvPr id="80" name="Straight Arrow Connector 79"/>
          <p:cNvCxnSpPr/>
          <p:nvPr/>
        </p:nvCxnSpPr>
        <p:spPr>
          <a:xfrm>
            <a:off x="6806211" y="3618351"/>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501582" y="4061536"/>
            <a:ext cx="397866" cy="461665"/>
          </a:xfrm>
          <a:prstGeom prst="rect">
            <a:avLst/>
          </a:prstGeom>
          <a:noFill/>
        </p:spPr>
        <p:txBody>
          <a:bodyPr wrap="none" rtlCol="0">
            <a:spAutoFit/>
          </a:bodyPr>
          <a:lstStyle/>
          <a:p>
            <a:r>
              <a:rPr lang="en-US" sz="2400" dirty="0" smtClean="0">
                <a:solidFill>
                  <a:schemeClr val="bg1"/>
                </a:solidFill>
                <a:latin typeface="Calibri" pitchFamily="34" charset="0"/>
              </a:rPr>
              <a:t>…</a:t>
            </a:r>
            <a:endParaRPr lang="en-US" sz="2400" baseline="-25000" dirty="0" smtClean="0">
              <a:solidFill>
                <a:schemeClr val="bg1"/>
              </a:solidFill>
              <a:latin typeface="Calibri" pitchFamily="34" charset="0"/>
            </a:endParaRPr>
          </a:p>
        </p:txBody>
      </p:sp>
      <p:sp>
        <p:nvSpPr>
          <p:cNvPr id="82" name="TextBox 81"/>
          <p:cNvSpPr txBox="1"/>
          <p:nvPr/>
        </p:nvSpPr>
        <p:spPr>
          <a:xfrm>
            <a:off x="483825" y="4638585"/>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83" name="TextBox 82"/>
          <p:cNvSpPr txBox="1"/>
          <p:nvPr/>
        </p:nvSpPr>
        <p:spPr>
          <a:xfrm>
            <a:off x="1337560" y="4638585"/>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84" name="Straight Arrow Connector 83"/>
          <p:cNvCxnSpPr/>
          <p:nvPr/>
        </p:nvCxnSpPr>
        <p:spPr>
          <a:xfrm>
            <a:off x="883322" y="4868623"/>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2217929" y="4640065"/>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86" name="Straight Arrow Connector 85"/>
          <p:cNvCxnSpPr/>
          <p:nvPr/>
        </p:nvCxnSpPr>
        <p:spPr>
          <a:xfrm>
            <a:off x="1763691" y="4870103"/>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7" name="Rectangle 86"/>
          <p:cNvSpPr/>
          <p:nvPr/>
        </p:nvSpPr>
        <p:spPr>
          <a:xfrm>
            <a:off x="4874002" y="4691850"/>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88" name="TextBox 87"/>
          <p:cNvSpPr txBox="1"/>
          <p:nvPr/>
        </p:nvSpPr>
        <p:spPr>
          <a:xfrm>
            <a:off x="5785273" y="4656340"/>
            <a:ext cx="439544"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a:t>
            </a:r>
          </a:p>
        </p:txBody>
      </p:sp>
      <p:sp>
        <p:nvSpPr>
          <p:cNvPr id="89" name="Rectangle 88"/>
          <p:cNvSpPr/>
          <p:nvPr/>
        </p:nvSpPr>
        <p:spPr>
          <a:xfrm>
            <a:off x="6157235" y="4656340"/>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cxnSp>
        <p:nvCxnSpPr>
          <p:cNvPr id="97" name="Straight Arrow Connector 96"/>
          <p:cNvCxnSpPr/>
          <p:nvPr/>
        </p:nvCxnSpPr>
        <p:spPr>
          <a:xfrm>
            <a:off x="2635183" y="4889338"/>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8" name="TextBox 97"/>
          <p:cNvSpPr txBox="1"/>
          <p:nvPr/>
        </p:nvSpPr>
        <p:spPr>
          <a:xfrm>
            <a:off x="3166360" y="4648942"/>
            <a:ext cx="397866" cy="461665"/>
          </a:xfrm>
          <a:prstGeom prst="rect">
            <a:avLst/>
          </a:prstGeom>
          <a:noFill/>
        </p:spPr>
        <p:txBody>
          <a:bodyPr wrap="none" rtlCol="0">
            <a:spAutoFit/>
          </a:bodyPr>
          <a:lstStyle/>
          <a:p>
            <a:r>
              <a:rPr lang="en-US" sz="2400" dirty="0" smtClean="0">
                <a:solidFill>
                  <a:schemeClr val="bg1"/>
                </a:solidFill>
                <a:latin typeface="Calibri" pitchFamily="34" charset="0"/>
              </a:rPr>
              <a:t>…</a:t>
            </a:r>
            <a:endParaRPr lang="en-US" sz="2400" baseline="-25000" dirty="0" smtClean="0">
              <a:solidFill>
                <a:schemeClr val="bg1"/>
              </a:solidFill>
              <a:latin typeface="Calibri" pitchFamily="34" charset="0"/>
            </a:endParaRPr>
          </a:p>
        </p:txBody>
      </p:sp>
      <p:sp>
        <p:nvSpPr>
          <p:cNvPr id="100" name="TextBox 99"/>
          <p:cNvSpPr txBox="1"/>
          <p:nvPr/>
        </p:nvSpPr>
        <p:spPr>
          <a:xfrm>
            <a:off x="4030454" y="4650422"/>
            <a:ext cx="606256"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n-1</a:t>
            </a:r>
          </a:p>
        </p:txBody>
      </p:sp>
      <p:cxnSp>
        <p:nvCxnSpPr>
          <p:cNvPr id="101" name="Straight Arrow Connector 100"/>
          <p:cNvCxnSpPr/>
          <p:nvPr/>
        </p:nvCxnSpPr>
        <p:spPr>
          <a:xfrm>
            <a:off x="3576216" y="4880460"/>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5" name="TextBox 104"/>
          <p:cNvSpPr txBox="1"/>
          <p:nvPr/>
        </p:nvSpPr>
        <p:spPr>
          <a:xfrm>
            <a:off x="1710423" y="5350278"/>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106" name="TextBox 105"/>
          <p:cNvSpPr txBox="1"/>
          <p:nvPr/>
        </p:nvSpPr>
        <p:spPr>
          <a:xfrm>
            <a:off x="2564158" y="5350278"/>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107" name="Straight Arrow Connector 106"/>
          <p:cNvCxnSpPr/>
          <p:nvPr/>
        </p:nvCxnSpPr>
        <p:spPr>
          <a:xfrm>
            <a:off x="2109920" y="5580316"/>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8" name="TextBox 107"/>
          <p:cNvSpPr txBox="1"/>
          <p:nvPr/>
        </p:nvSpPr>
        <p:spPr>
          <a:xfrm>
            <a:off x="3444527" y="5351758"/>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109" name="Straight Arrow Connector 108"/>
          <p:cNvCxnSpPr/>
          <p:nvPr/>
        </p:nvCxnSpPr>
        <p:spPr>
          <a:xfrm>
            <a:off x="2990289" y="5581796"/>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0" name="Straight Arrow Connector 109"/>
          <p:cNvCxnSpPr/>
          <p:nvPr/>
        </p:nvCxnSpPr>
        <p:spPr>
          <a:xfrm>
            <a:off x="3861781" y="5601031"/>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4392958" y="5360635"/>
            <a:ext cx="397866" cy="461665"/>
          </a:xfrm>
          <a:prstGeom prst="rect">
            <a:avLst/>
          </a:prstGeom>
          <a:noFill/>
        </p:spPr>
        <p:txBody>
          <a:bodyPr wrap="none" rtlCol="0">
            <a:spAutoFit/>
          </a:bodyPr>
          <a:lstStyle/>
          <a:p>
            <a:r>
              <a:rPr lang="en-US" sz="2400" dirty="0" smtClean="0">
                <a:solidFill>
                  <a:schemeClr val="bg1"/>
                </a:solidFill>
                <a:latin typeface="Calibri" pitchFamily="34" charset="0"/>
              </a:rPr>
              <a:t>…</a:t>
            </a:r>
            <a:endParaRPr lang="en-US" sz="2400" baseline="-25000" dirty="0" smtClean="0">
              <a:solidFill>
                <a:schemeClr val="bg1"/>
              </a:solidFill>
              <a:latin typeface="Calibri" pitchFamily="34" charset="0"/>
            </a:endParaRPr>
          </a:p>
        </p:txBody>
      </p:sp>
      <p:sp>
        <p:nvSpPr>
          <p:cNvPr id="112" name="TextBox 111"/>
          <p:cNvSpPr txBox="1"/>
          <p:nvPr/>
        </p:nvSpPr>
        <p:spPr>
          <a:xfrm>
            <a:off x="5257052" y="5362115"/>
            <a:ext cx="606256"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n-1</a:t>
            </a:r>
          </a:p>
        </p:txBody>
      </p:sp>
      <p:cxnSp>
        <p:nvCxnSpPr>
          <p:cNvPr id="113" name="Straight Arrow Connector 112"/>
          <p:cNvCxnSpPr/>
          <p:nvPr/>
        </p:nvCxnSpPr>
        <p:spPr>
          <a:xfrm>
            <a:off x="4802814" y="5592153"/>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4" name="TextBox 113"/>
          <p:cNvSpPr txBox="1"/>
          <p:nvPr/>
        </p:nvSpPr>
        <p:spPr>
          <a:xfrm>
            <a:off x="6323852" y="5372472"/>
            <a:ext cx="439544"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a:t>
            </a:r>
          </a:p>
        </p:txBody>
      </p:sp>
      <p:cxnSp>
        <p:nvCxnSpPr>
          <p:cNvPr id="115" name="Straight Arrow Connector 114"/>
          <p:cNvCxnSpPr/>
          <p:nvPr/>
        </p:nvCxnSpPr>
        <p:spPr>
          <a:xfrm>
            <a:off x="5869614" y="5602510"/>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398757" y="1705838"/>
            <a:ext cx="8382000" cy="557968"/>
          </a:xfrm>
        </p:spPr>
        <p:txBody>
          <a:bodyPr/>
          <a:lstStyle/>
          <a:p>
            <a:pPr>
              <a:buNone/>
            </a:pPr>
            <a:r>
              <a:rPr lang="en-US" dirty="0" smtClean="0">
                <a:solidFill>
                  <a:srgbClr xmlns:mc="http://schemas.openxmlformats.org/markup-compatibility/2006" xmlns:a14="http://schemas.microsoft.com/office/drawing/2007/7/7/main" val="FF0000" mc:Ignorable=""/>
                </a:solidFill>
              </a:rPr>
              <a:t>Tracking the equivalence classes size is important!</a:t>
            </a:r>
          </a:p>
          <a:p>
            <a:pPr>
              <a:buNone/>
            </a:pPr>
            <a:r>
              <a:rPr lang="en-US" dirty="0" smtClean="0"/>
              <a:t>	</a:t>
            </a:r>
            <a:endParaRPr lang="en-US" dirty="0"/>
          </a:p>
        </p:txBody>
      </p:sp>
      <p:sp>
        <p:nvSpPr>
          <p:cNvPr id="19" name="TextBox 18"/>
          <p:cNvSpPr txBox="1"/>
          <p:nvPr/>
        </p:nvSpPr>
        <p:spPr>
          <a:xfrm>
            <a:off x="452759"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23" name="TextBox 22"/>
          <p:cNvSpPr txBox="1"/>
          <p:nvPr/>
        </p:nvSpPr>
        <p:spPr>
          <a:xfrm>
            <a:off x="1306494"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43" name="Straight Arrow Connector 42"/>
          <p:cNvCxnSpPr/>
          <p:nvPr/>
        </p:nvCxnSpPr>
        <p:spPr>
          <a:xfrm>
            <a:off x="852256" y="2788288"/>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1737230" y="2558250"/>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46" name="TextBox 45"/>
          <p:cNvSpPr txBox="1"/>
          <p:nvPr/>
        </p:nvSpPr>
        <p:spPr>
          <a:xfrm>
            <a:off x="2568603"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sp>
        <p:nvSpPr>
          <p:cNvPr id="47" name="Rectangle 46"/>
          <p:cNvSpPr/>
          <p:nvPr/>
        </p:nvSpPr>
        <p:spPr>
          <a:xfrm>
            <a:off x="2940565" y="2558250"/>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53" name="TextBox 52"/>
          <p:cNvSpPr txBox="1"/>
          <p:nvPr/>
        </p:nvSpPr>
        <p:spPr>
          <a:xfrm>
            <a:off x="3747854"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54" name="TextBox 53"/>
          <p:cNvSpPr txBox="1"/>
          <p:nvPr/>
        </p:nvSpPr>
        <p:spPr>
          <a:xfrm>
            <a:off x="4601589"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55" name="Straight Arrow Connector 54"/>
          <p:cNvCxnSpPr/>
          <p:nvPr/>
        </p:nvCxnSpPr>
        <p:spPr>
          <a:xfrm>
            <a:off x="4147351" y="2788288"/>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5481958" y="255973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57" name="Straight Arrow Connector 56"/>
          <p:cNvCxnSpPr/>
          <p:nvPr/>
        </p:nvCxnSpPr>
        <p:spPr>
          <a:xfrm>
            <a:off x="5027720" y="2789768"/>
            <a:ext cx="426128" cy="1588"/>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473471" y="340310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59" name="TextBox 58"/>
          <p:cNvSpPr txBox="1"/>
          <p:nvPr/>
        </p:nvSpPr>
        <p:spPr>
          <a:xfrm>
            <a:off x="1327206" y="340310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60" name="Straight Arrow Connector 59"/>
          <p:cNvCxnSpPr/>
          <p:nvPr/>
        </p:nvCxnSpPr>
        <p:spPr>
          <a:xfrm>
            <a:off x="872968" y="3633147"/>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2207575" y="340458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62" name="Straight Arrow Connector 61"/>
          <p:cNvCxnSpPr/>
          <p:nvPr/>
        </p:nvCxnSpPr>
        <p:spPr>
          <a:xfrm>
            <a:off x="1753337" y="3634627"/>
            <a:ext cx="426128" cy="1588"/>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2617597" y="3385353"/>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72" name="TextBox 71"/>
          <p:cNvSpPr txBox="1"/>
          <p:nvPr/>
        </p:nvSpPr>
        <p:spPr>
          <a:xfrm>
            <a:off x="3448970" y="338535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4</a:t>
            </a:r>
          </a:p>
        </p:txBody>
      </p:sp>
      <p:sp>
        <p:nvSpPr>
          <p:cNvPr id="73" name="Rectangle 72"/>
          <p:cNvSpPr/>
          <p:nvPr/>
        </p:nvSpPr>
        <p:spPr>
          <a:xfrm>
            <a:off x="3820932" y="3385353"/>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74" name="TextBox 73"/>
          <p:cNvSpPr txBox="1"/>
          <p:nvPr/>
        </p:nvSpPr>
        <p:spPr>
          <a:xfrm>
            <a:off x="4628221" y="338535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75" name="TextBox 74"/>
          <p:cNvSpPr txBox="1"/>
          <p:nvPr/>
        </p:nvSpPr>
        <p:spPr>
          <a:xfrm>
            <a:off x="5481956" y="338535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76" name="Straight Arrow Connector 75"/>
          <p:cNvCxnSpPr/>
          <p:nvPr/>
        </p:nvCxnSpPr>
        <p:spPr>
          <a:xfrm>
            <a:off x="5027718" y="3615391"/>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6362325" y="338683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78" name="Straight Arrow Connector 77"/>
          <p:cNvCxnSpPr/>
          <p:nvPr/>
        </p:nvCxnSpPr>
        <p:spPr>
          <a:xfrm>
            <a:off x="5908087" y="3616871"/>
            <a:ext cx="426128" cy="1588"/>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6363804" y="397423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4</a:t>
            </a:r>
          </a:p>
        </p:txBody>
      </p:sp>
      <p:cxnSp>
        <p:nvCxnSpPr>
          <p:cNvPr id="80" name="Straight Arrow Connector 79"/>
          <p:cNvCxnSpPr/>
          <p:nvPr/>
        </p:nvCxnSpPr>
        <p:spPr>
          <a:xfrm rot="10800000">
            <a:off x="5885895" y="3781888"/>
            <a:ext cx="423166" cy="3424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501582" y="4061536"/>
            <a:ext cx="397866" cy="461665"/>
          </a:xfrm>
          <a:prstGeom prst="rect">
            <a:avLst/>
          </a:prstGeom>
          <a:noFill/>
        </p:spPr>
        <p:txBody>
          <a:bodyPr wrap="none" rtlCol="0">
            <a:spAutoFit/>
          </a:bodyPr>
          <a:lstStyle/>
          <a:p>
            <a:r>
              <a:rPr lang="en-US" sz="2400" dirty="0" smtClean="0">
                <a:solidFill>
                  <a:schemeClr val="bg1"/>
                </a:solidFill>
                <a:latin typeface="Calibri" pitchFamily="34" charset="0"/>
              </a:rPr>
              <a:t>…</a:t>
            </a:r>
            <a:endParaRPr lang="en-US" sz="2400" baseline="-25000" dirty="0" smtClean="0">
              <a:solidFill>
                <a:schemeClr val="bg1"/>
              </a:solidFill>
              <a:latin typeface="Calibri" pitchFamily="34" charset="0"/>
            </a:endParaRPr>
          </a:p>
        </p:txBody>
      </p:sp>
      <p:sp>
        <p:nvSpPr>
          <p:cNvPr id="82" name="TextBox 81"/>
          <p:cNvSpPr txBox="1"/>
          <p:nvPr/>
        </p:nvSpPr>
        <p:spPr>
          <a:xfrm>
            <a:off x="714645" y="5082468"/>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83" name="TextBox 82"/>
          <p:cNvSpPr txBox="1"/>
          <p:nvPr/>
        </p:nvSpPr>
        <p:spPr>
          <a:xfrm>
            <a:off x="1328682" y="4478787"/>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84" name="Straight Arrow Connector 83"/>
          <p:cNvCxnSpPr/>
          <p:nvPr/>
        </p:nvCxnSpPr>
        <p:spPr>
          <a:xfrm flipV="1">
            <a:off x="1000062" y="4879088"/>
            <a:ext cx="380409" cy="3365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1392306" y="5137214"/>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86" name="Straight Arrow Connector 85"/>
          <p:cNvCxnSpPr>
            <a:stCxn id="83" idx="2"/>
          </p:cNvCxnSpPr>
          <p:nvPr/>
        </p:nvCxnSpPr>
        <p:spPr>
          <a:xfrm rot="16200000" flipH="1">
            <a:off x="1397096" y="5090207"/>
            <a:ext cx="306254" cy="6744"/>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7" name="Rectangle 86"/>
          <p:cNvSpPr/>
          <p:nvPr/>
        </p:nvSpPr>
        <p:spPr>
          <a:xfrm>
            <a:off x="2610196" y="4656339"/>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88" name="TextBox 87"/>
          <p:cNvSpPr txBox="1"/>
          <p:nvPr/>
        </p:nvSpPr>
        <p:spPr>
          <a:xfrm>
            <a:off x="3414935" y="4620829"/>
            <a:ext cx="439544"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a:t>
            </a:r>
          </a:p>
        </p:txBody>
      </p:sp>
      <p:sp>
        <p:nvSpPr>
          <p:cNvPr id="89" name="Rectangle 88"/>
          <p:cNvSpPr/>
          <p:nvPr/>
        </p:nvSpPr>
        <p:spPr>
          <a:xfrm>
            <a:off x="3813530" y="4585319"/>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98" name="TextBox 97"/>
          <p:cNvSpPr txBox="1"/>
          <p:nvPr/>
        </p:nvSpPr>
        <p:spPr>
          <a:xfrm>
            <a:off x="1595013" y="4853129"/>
            <a:ext cx="397866" cy="461665"/>
          </a:xfrm>
          <a:prstGeom prst="rect">
            <a:avLst/>
          </a:prstGeom>
          <a:noFill/>
        </p:spPr>
        <p:txBody>
          <a:bodyPr wrap="none" rtlCol="0">
            <a:spAutoFit/>
          </a:bodyPr>
          <a:lstStyle/>
          <a:p>
            <a:r>
              <a:rPr lang="en-US" sz="2400" dirty="0" smtClean="0">
                <a:solidFill>
                  <a:schemeClr val="bg1"/>
                </a:solidFill>
                <a:latin typeface="Calibri" pitchFamily="34" charset="0"/>
              </a:rPr>
              <a:t>…</a:t>
            </a:r>
            <a:endParaRPr lang="en-US" sz="2400" baseline="-25000" dirty="0" smtClean="0">
              <a:solidFill>
                <a:schemeClr val="bg1"/>
              </a:solidFill>
              <a:latin typeface="Calibri" pitchFamily="34" charset="0"/>
            </a:endParaRPr>
          </a:p>
        </p:txBody>
      </p:sp>
      <p:sp>
        <p:nvSpPr>
          <p:cNvPr id="100" name="TextBox 99"/>
          <p:cNvSpPr txBox="1"/>
          <p:nvPr/>
        </p:nvSpPr>
        <p:spPr>
          <a:xfrm>
            <a:off x="2077367" y="5103183"/>
            <a:ext cx="606256"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n-1</a:t>
            </a:r>
          </a:p>
        </p:txBody>
      </p:sp>
      <p:cxnSp>
        <p:nvCxnSpPr>
          <p:cNvPr id="101" name="Straight Arrow Connector 100"/>
          <p:cNvCxnSpPr/>
          <p:nvPr/>
        </p:nvCxnSpPr>
        <p:spPr>
          <a:xfrm rot="10800000">
            <a:off x="1748905" y="4918233"/>
            <a:ext cx="417246" cy="2308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4364846" y="5163846"/>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91" name="TextBox 90"/>
          <p:cNvSpPr txBox="1"/>
          <p:nvPr/>
        </p:nvSpPr>
        <p:spPr>
          <a:xfrm>
            <a:off x="4978883" y="4560165"/>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92" name="Straight Arrow Connector 91"/>
          <p:cNvCxnSpPr/>
          <p:nvPr/>
        </p:nvCxnSpPr>
        <p:spPr>
          <a:xfrm flipV="1">
            <a:off x="4650263" y="4960466"/>
            <a:ext cx="380409" cy="3365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5042507" y="5218592"/>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94" name="Straight Arrow Connector 93"/>
          <p:cNvCxnSpPr>
            <a:stCxn id="91" idx="2"/>
          </p:cNvCxnSpPr>
          <p:nvPr/>
        </p:nvCxnSpPr>
        <p:spPr>
          <a:xfrm rot="16200000" flipH="1">
            <a:off x="5047297" y="5171585"/>
            <a:ext cx="306254" cy="6744"/>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5245214" y="4934507"/>
            <a:ext cx="397866" cy="461665"/>
          </a:xfrm>
          <a:prstGeom prst="rect">
            <a:avLst/>
          </a:prstGeom>
          <a:noFill/>
        </p:spPr>
        <p:txBody>
          <a:bodyPr wrap="none" rtlCol="0">
            <a:spAutoFit/>
          </a:bodyPr>
          <a:lstStyle/>
          <a:p>
            <a:r>
              <a:rPr lang="en-US" sz="2400" dirty="0" smtClean="0">
                <a:solidFill>
                  <a:schemeClr val="bg1"/>
                </a:solidFill>
                <a:latin typeface="Calibri" pitchFamily="34" charset="0"/>
              </a:rPr>
              <a:t>…</a:t>
            </a:r>
            <a:endParaRPr lang="en-US" sz="2400" baseline="-25000" dirty="0" smtClean="0">
              <a:solidFill>
                <a:schemeClr val="bg1"/>
              </a:solidFill>
              <a:latin typeface="Calibri" pitchFamily="34" charset="0"/>
            </a:endParaRPr>
          </a:p>
        </p:txBody>
      </p:sp>
      <p:sp>
        <p:nvSpPr>
          <p:cNvPr id="96" name="TextBox 95"/>
          <p:cNvSpPr txBox="1"/>
          <p:nvPr/>
        </p:nvSpPr>
        <p:spPr>
          <a:xfrm>
            <a:off x="5727568" y="5184561"/>
            <a:ext cx="606256"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n-1</a:t>
            </a:r>
          </a:p>
        </p:txBody>
      </p:sp>
      <p:cxnSp>
        <p:nvCxnSpPr>
          <p:cNvPr id="99" name="Straight Arrow Connector 98"/>
          <p:cNvCxnSpPr/>
          <p:nvPr/>
        </p:nvCxnSpPr>
        <p:spPr>
          <a:xfrm rot="10800000">
            <a:off x="5399106" y="4999611"/>
            <a:ext cx="417246" cy="2308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2" name="TextBox 101"/>
          <p:cNvSpPr txBox="1"/>
          <p:nvPr/>
        </p:nvSpPr>
        <p:spPr>
          <a:xfrm>
            <a:off x="5955432" y="4595676"/>
            <a:ext cx="439544"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a:t>
            </a:r>
          </a:p>
        </p:txBody>
      </p:sp>
      <p:cxnSp>
        <p:nvCxnSpPr>
          <p:cNvPr id="103" name="Straight Arrow Connector 102"/>
          <p:cNvCxnSpPr/>
          <p:nvPr/>
        </p:nvCxnSpPr>
        <p:spPr>
          <a:xfrm>
            <a:off x="5501194" y="4825714"/>
            <a:ext cx="426128" cy="1588"/>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398757" y="1705838"/>
            <a:ext cx="8382000" cy="557968"/>
          </a:xfrm>
        </p:spPr>
        <p:txBody>
          <a:bodyPr/>
          <a:lstStyle/>
          <a:p>
            <a:pPr>
              <a:buNone/>
            </a:pPr>
            <a:r>
              <a:rPr lang="en-US" dirty="0" smtClean="0">
                <a:solidFill>
                  <a:srgbClr xmlns:mc="http://schemas.openxmlformats.org/markup-compatibility/2006" xmlns:a14="http://schemas.microsoft.com/office/drawing/2007/7/7/main" val="FF0000" mc:Ignorable=""/>
                </a:solidFill>
              </a:rPr>
              <a:t>Tracking the equivalence classes size is important!</a:t>
            </a:r>
          </a:p>
          <a:p>
            <a:pPr>
              <a:buNone/>
            </a:pPr>
            <a:r>
              <a:rPr lang="en-US" dirty="0" smtClean="0"/>
              <a:t>	</a:t>
            </a:r>
            <a:endParaRPr lang="en-US" dirty="0"/>
          </a:p>
        </p:txBody>
      </p:sp>
      <p:sp>
        <p:nvSpPr>
          <p:cNvPr id="19" name="TextBox 18"/>
          <p:cNvSpPr txBox="1"/>
          <p:nvPr/>
        </p:nvSpPr>
        <p:spPr>
          <a:xfrm>
            <a:off x="452759"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23" name="TextBox 22"/>
          <p:cNvSpPr txBox="1"/>
          <p:nvPr/>
        </p:nvSpPr>
        <p:spPr>
          <a:xfrm>
            <a:off x="1306494"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43" name="Straight Arrow Connector 42"/>
          <p:cNvCxnSpPr/>
          <p:nvPr/>
        </p:nvCxnSpPr>
        <p:spPr>
          <a:xfrm>
            <a:off x="852256" y="2788288"/>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5" name="Rectangle 44"/>
          <p:cNvSpPr/>
          <p:nvPr/>
        </p:nvSpPr>
        <p:spPr>
          <a:xfrm>
            <a:off x="1737230" y="2558250"/>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46" name="TextBox 45"/>
          <p:cNvSpPr txBox="1"/>
          <p:nvPr/>
        </p:nvSpPr>
        <p:spPr>
          <a:xfrm>
            <a:off x="2568603"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sp>
        <p:nvSpPr>
          <p:cNvPr id="47" name="Rectangle 46"/>
          <p:cNvSpPr/>
          <p:nvPr/>
        </p:nvSpPr>
        <p:spPr>
          <a:xfrm>
            <a:off x="2940565" y="2558250"/>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53" name="TextBox 52"/>
          <p:cNvSpPr txBox="1"/>
          <p:nvPr/>
        </p:nvSpPr>
        <p:spPr>
          <a:xfrm>
            <a:off x="3747854"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54" name="TextBox 53"/>
          <p:cNvSpPr txBox="1"/>
          <p:nvPr/>
        </p:nvSpPr>
        <p:spPr>
          <a:xfrm>
            <a:off x="4601589" y="255825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55" name="Straight Arrow Connector 54"/>
          <p:cNvCxnSpPr/>
          <p:nvPr/>
        </p:nvCxnSpPr>
        <p:spPr>
          <a:xfrm>
            <a:off x="4147351" y="2788288"/>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5481958" y="2559730"/>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57" name="Straight Arrow Connector 56"/>
          <p:cNvCxnSpPr/>
          <p:nvPr/>
        </p:nvCxnSpPr>
        <p:spPr>
          <a:xfrm>
            <a:off x="5027720" y="2789768"/>
            <a:ext cx="426128" cy="1588"/>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473471" y="340310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59" name="TextBox 58"/>
          <p:cNvSpPr txBox="1"/>
          <p:nvPr/>
        </p:nvSpPr>
        <p:spPr>
          <a:xfrm>
            <a:off x="1327206" y="340310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60" name="Straight Arrow Connector 59"/>
          <p:cNvCxnSpPr/>
          <p:nvPr/>
        </p:nvCxnSpPr>
        <p:spPr>
          <a:xfrm>
            <a:off x="872968" y="3633147"/>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2207575" y="340458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62" name="Straight Arrow Connector 61"/>
          <p:cNvCxnSpPr/>
          <p:nvPr/>
        </p:nvCxnSpPr>
        <p:spPr>
          <a:xfrm>
            <a:off x="1753337" y="3634627"/>
            <a:ext cx="426128" cy="1588"/>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71" name="Rectangle 70"/>
          <p:cNvSpPr/>
          <p:nvPr/>
        </p:nvSpPr>
        <p:spPr>
          <a:xfrm>
            <a:off x="2617597" y="3385353"/>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72" name="TextBox 71"/>
          <p:cNvSpPr txBox="1"/>
          <p:nvPr/>
        </p:nvSpPr>
        <p:spPr>
          <a:xfrm>
            <a:off x="3448970" y="338535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4</a:t>
            </a:r>
          </a:p>
        </p:txBody>
      </p:sp>
      <p:sp>
        <p:nvSpPr>
          <p:cNvPr id="73" name="Rectangle 72"/>
          <p:cNvSpPr/>
          <p:nvPr/>
        </p:nvSpPr>
        <p:spPr>
          <a:xfrm>
            <a:off x="3820932" y="3385353"/>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74" name="TextBox 73"/>
          <p:cNvSpPr txBox="1"/>
          <p:nvPr/>
        </p:nvSpPr>
        <p:spPr>
          <a:xfrm>
            <a:off x="4628221" y="338535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75" name="TextBox 74"/>
          <p:cNvSpPr txBox="1"/>
          <p:nvPr/>
        </p:nvSpPr>
        <p:spPr>
          <a:xfrm>
            <a:off x="5481956" y="338535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76" name="Straight Arrow Connector 75"/>
          <p:cNvCxnSpPr/>
          <p:nvPr/>
        </p:nvCxnSpPr>
        <p:spPr>
          <a:xfrm>
            <a:off x="5027718" y="3615391"/>
            <a:ext cx="42612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7" name="TextBox 76"/>
          <p:cNvSpPr txBox="1"/>
          <p:nvPr/>
        </p:nvSpPr>
        <p:spPr>
          <a:xfrm>
            <a:off x="6362325" y="3386833"/>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78" name="Straight Arrow Connector 77"/>
          <p:cNvCxnSpPr/>
          <p:nvPr/>
        </p:nvCxnSpPr>
        <p:spPr>
          <a:xfrm>
            <a:off x="5908087" y="3616871"/>
            <a:ext cx="426128" cy="1588"/>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6363804" y="3974239"/>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4</a:t>
            </a:r>
          </a:p>
        </p:txBody>
      </p:sp>
      <p:cxnSp>
        <p:nvCxnSpPr>
          <p:cNvPr id="80" name="Straight Arrow Connector 79"/>
          <p:cNvCxnSpPr/>
          <p:nvPr/>
        </p:nvCxnSpPr>
        <p:spPr>
          <a:xfrm rot="10800000">
            <a:off x="5885895" y="3781888"/>
            <a:ext cx="423166" cy="3424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1" name="TextBox 80"/>
          <p:cNvSpPr txBox="1"/>
          <p:nvPr/>
        </p:nvSpPr>
        <p:spPr>
          <a:xfrm>
            <a:off x="501582" y="4061536"/>
            <a:ext cx="397866" cy="461665"/>
          </a:xfrm>
          <a:prstGeom prst="rect">
            <a:avLst/>
          </a:prstGeom>
          <a:noFill/>
        </p:spPr>
        <p:txBody>
          <a:bodyPr wrap="none" rtlCol="0">
            <a:spAutoFit/>
          </a:bodyPr>
          <a:lstStyle/>
          <a:p>
            <a:r>
              <a:rPr lang="en-US" sz="2400" dirty="0" smtClean="0">
                <a:solidFill>
                  <a:schemeClr val="bg1"/>
                </a:solidFill>
                <a:latin typeface="Calibri" pitchFamily="34" charset="0"/>
              </a:rPr>
              <a:t>…</a:t>
            </a:r>
            <a:endParaRPr lang="en-US" sz="2400" baseline="-25000" dirty="0" smtClean="0">
              <a:solidFill>
                <a:schemeClr val="bg1"/>
              </a:solidFill>
              <a:latin typeface="Calibri" pitchFamily="34" charset="0"/>
            </a:endParaRPr>
          </a:p>
        </p:txBody>
      </p:sp>
      <p:sp>
        <p:nvSpPr>
          <p:cNvPr id="82" name="TextBox 81"/>
          <p:cNvSpPr txBox="1"/>
          <p:nvPr/>
        </p:nvSpPr>
        <p:spPr>
          <a:xfrm>
            <a:off x="714645" y="5082468"/>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83" name="TextBox 82"/>
          <p:cNvSpPr txBox="1"/>
          <p:nvPr/>
        </p:nvSpPr>
        <p:spPr>
          <a:xfrm>
            <a:off x="1328682" y="4478787"/>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84" name="Straight Arrow Connector 83"/>
          <p:cNvCxnSpPr/>
          <p:nvPr/>
        </p:nvCxnSpPr>
        <p:spPr>
          <a:xfrm flipV="1">
            <a:off x="1000062" y="4879088"/>
            <a:ext cx="380409" cy="3365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1392306" y="5137214"/>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86" name="Straight Arrow Connector 85"/>
          <p:cNvCxnSpPr>
            <a:stCxn id="83" idx="2"/>
          </p:cNvCxnSpPr>
          <p:nvPr/>
        </p:nvCxnSpPr>
        <p:spPr>
          <a:xfrm rot="16200000" flipH="1">
            <a:off x="1397096" y="5090207"/>
            <a:ext cx="306254" cy="6744"/>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87" name="Rectangle 86"/>
          <p:cNvSpPr/>
          <p:nvPr/>
        </p:nvSpPr>
        <p:spPr>
          <a:xfrm>
            <a:off x="2610196" y="4656339"/>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88" name="TextBox 87"/>
          <p:cNvSpPr txBox="1"/>
          <p:nvPr/>
        </p:nvSpPr>
        <p:spPr>
          <a:xfrm>
            <a:off x="3414935" y="4620829"/>
            <a:ext cx="439544"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a:t>
            </a:r>
          </a:p>
        </p:txBody>
      </p:sp>
      <p:sp>
        <p:nvSpPr>
          <p:cNvPr id="89" name="Rectangle 88"/>
          <p:cNvSpPr/>
          <p:nvPr/>
        </p:nvSpPr>
        <p:spPr>
          <a:xfrm>
            <a:off x="3813530" y="4585319"/>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98" name="TextBox 97"/>
          <p:cNvSpPr txBox="1"/>
          <p:nvPr/>
        </p:nvSpPr>
        <p:spPr>
          <a:xfrm>
            <a:off x="1595013" y="4853129"/>
            <a:ext cx="397866" cy="461665"/>
          </a:xfrm>
          <a:prstGeom prst="rect">
            <a:avLst/>
          </a:prstGeom>
          <a:noFill/>
        </p:spPr>
        <p:txBody>
          <a:bodyPr wrap="none" rtlCol="0">
            <a:spAutoFit/>
          </a:bodyPr>
          <a:lstStyle/>
          <a:p>
            <a:r>
              <a:rPr lang="en-US" sz="2400" dirty="0" smtClean="0">
                <a:solidFill>
                  <a:schemeClr val="bg1"/>
                </a:solidFill>
                <a:latin typeface="Calibri" pitchFamily="34" charset="0"/>
              </a:rPr>
              <a:t>…</a:t>
            </a:r>
            <a:endParaRPr lang="en-US" sz="2400" baseline="-25000" dirty="0" smtClean="0">
              <a:solidFill>
                <a:schemeClr val="bg1"/>
              </a:solidFill>
              <a:latin typeface="Calibri" pitchFamily="34" charset="0"/>
            </a:endParaRPr>
          </a:p>
        </p:txBody>
      </p:sp>
      <p:sp>
        <p:nvSpPr>
          <p:cNvPr id="100" name="TextBox 99"/>
          <p:cNvSpPr txBox="1"/>
          <p:nvPr/>
        </p:nvSpPr>
        <p:spPr>
          <a:xfrm>
            <a:off x="2077367" y="5103183"/>
            <a:ext cx="606256"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n-1</a:t>
            </a:r>
          </a:p>
        </p:txBody>
      </p:sp>
      <p:cxnSp>
        <p:nvCxnSpPr>
          <p:cNvPr id="101" name="Straight Arrow Connector 100"/>
          <p:cNvCxnSpPr/>
          <p:nvPr/>
        </p:nvCxnSpPr>
        <p:spPr>
          <a:xfrm rot="10800000">
            <a:off x="1748905" y="4918233"/>
            <a:ext cx="417246" cy="2308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0" name="TextBox 89"/>
          <p:cNvSpPr txBox="1"/>
          <p:nvPr/>
        </p:nvSpPr>
        <p:spPr>
          <a:xfrm>
            <a:off x="4364846" y="5163846"/>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1</a:t>
            </a:r>
          </a:p>
        </p:txBody>
      </p:sp>
      <p:sp>
        <p:nvSpPr>
          <p:cNvPr id="91" name="TextBox 90"/>
          <p:cNvSpPr txBox="1"/>
          <p:nvPr/>
        </p:nvSpPr>
        <p:spPr>
          <a:xfrm>
            <a:off x="4978883" y="4560165"/>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2</a:t>
            </a:r>
          </a:p>
        </p:txBody>
      </p:sp>
      <p:cxnSp>
        <p:nvCxnSpPr>
          <p:cNvPr id="92" name="Straight Arrow Connector 91"/>
          <p:cNvCxnSpPr/>
          <p:nvPr/>
        </p:nvCxnSpPr>
        <p:spPr>
          <a:xfrm flipV="1">
            <a:off x="4650263" y="4960466"/>
            <a:ext cx="380409" cy="33655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5042507" y="5218592"/>
            <a:ext cx="436338"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3</a:t>
            </a:r>
          </a:p>
        </p:txBody>
      </p:sp>
      <p:cxnSp>
        <p:nvCxnSpPr>
          <p:cNvPr id="94" name="Straight Arrow Connector 93"/>
          <p:cNvCxnSpPr>
            <a:stCxn id="91" idx="2"/>
          </p:cNvCxnSpPr>
          <p:nvPr/>
        </p:nvCxnSpPr>
        <p:spPr>
          <a:xfrm rot="16200000" flipH="1">
            <a:off x="5047297" y="5171585"/>
            <a:ext cx="306254" cy="6744"/>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95" name="TextBox 94"/>
          <p:cNvSpPr txBox="1"/>
          <p:nvPr/>
        </p:nvSpPr>
        <p:spPr>
          <a:xfrm>
            <a:off x="5245214" y="4934507"/>
            <a:ext cx="397866" cy="461665"/>
          </a:xfrm>
          <a:prstGeom prst="rect">
            <a:avLst/>
          </a:prstGeom>
          <a:noFill/>
        </p:spPr>
        <p:txBody>
          <a:bodyPr wrap="none" rtlCol="0">
            <a:spAutoFit/>
          </a:bodyPr>
          <a:lstStyle/>
          <a:p>
            <a:r>
              <a:rPr lang="en-US" sz="2400" dirty="0" smtClean="0">
                <a:solidFill>
                  <a:schemeClr val="bg1"/>
                </a:solidFill>
                <a:latin typeface="Calibri" pitchFamily="34" charset="0"/>
              </a:rPr>
              <a:t>…</a:t>
            </a:r>
            <a:endParaRPr lang="en-US" sz="2400" baseline="-25000" dirty="0" smtClean="0">
              <a:solidFill>
                <a:schemeClr val="bg1"/>
              </a:solidFill>
              <a:latin typeface="Calibri" pitchFamily="34" charset="0"/>
            </a:endParaRPr>
          </a:p>
        </p:txBody>
      </p:sp>
      <p:sp>
        <p:nvSpPr>
          <p:cNvPr id="96" name="TextBox 95"/>
          <p:cNvSpPr txBox="1"/>
          <p:nvPr/>
        </p:nvSpPr>
        <p:spPr>
          <a:xfrm>
            <a:off x="5727568" y="5184561"/>
            <a:ext cx="606256"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n-1</a:t>
            </a:r>
          </a:p>
        </p:txBody>
      </p:sp>
      <p:cxnSp>
        <p:nvCxnSpPr>
          <p:cNvPr id="99" name="Straight Arrow Connector 98"/>
          <p:cNvCxnSpPr/>
          <p:nvPr/>
        </p:nvCxnSpPr>
        <p:spPr>
          <a:xfrm rot="10800000">
            <a:off x="5399106" y="4999611"/>
            <a:ext cx="417246" cy="23081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02" name="TextBox 101"/>
          <p:cNvSpPr txBox="1"/>
          <p:nvPr/>
        </p:nvSpPr>
        <p:spPr>
          <a:xfrm>
            <a:off x="5955432" y="4595676"/>
            <a:ext cx="439544" cy="461665"/>
          </a:xfrm>
          <a:prstGeom prst="rect">
            <a:avLst/>
          </a:prstGeom>
          <a:noFill/>
        </p:spPr>
        <p:txBody>
          <a:bodyPr wrap="none" rtlCol="0">
            <a:spAutoFit/>
          </a:bodyPr>
          <a:lstStyle/>
          <a:p>
            <a:r>
              <a:rPr lang="en-US" sz="2400" dirty="0" smtClean="0">
                <a:solidFill>
                  <a:schemeClr val="bg1"/>
                </a:solidFill>
                <a:latin typeface="Calibri" pitchFamily="34" charset="0"/>
              </a:rPr>
              <a:t>a</a:t>
            </a:r>
            <a:r>
              <a:rPr lang="en-US" sz="2400" baseline="-25000" dirty="0" smtClean="0">
                <a:solidFill>
                  <a:schemeClr val="bg1"/>
                </a:solidFill>
                <a:latin typeface="Calibri" pitchFamily="34" charset="0"/>
              </a:rPr>
              <a:t>n</a:t>
            </a:r>
          </a:p>
        </p:txBody>
      </p:sp>
      <p:cxnSp>
        <p:nvCxnSpPr>
          <p:cNvPr id="103" name="Straight Arrow Connector 102"/>
          <p:cNvCxnSpPr/>
          <p:nvPr/>
        </p:nvCxnSpPr>
        <p:spPr>
          <a:xfrm>
            <a:off x="5501194" y="4825714"/>
            <a:ext cx="426128" cy="1588"/>
          </a:xfrm>
          <a:prstGeom prst="straightConnector1">
            <a:avLst/>
          </a:prstGeom>
          <a:ln>
            <a:headEnd type="arrow"/>
            <a:tailEnd type="none"/>
          </a:ln>
        </p:spPr>
        <p:style>
          <a:lnRef idx="1">
            <a:schemeClr val="dk1"/>
          </a:lnRef>
          <a:fillRef idx="0">
            <a:schemeClr val="dk1"/>
          </a:fillRef>
          <a:effectRef idx="0">
            <a:schemeClr val="dk1"/>
          </a:effectRef>
          <a:fontRef idx="minor">
            <a:schemeClr val="tx1"/>
          </a:fontRef>
        </p:style>
      </p:cxnSp>
      <p:sp>
        <p:nvSpPr>
          <p:cNvPr id="52" name="Rounded Rectangle 51"/>
          <p:cNvSpPr/>
          <p:nvPr/>
        </p:nvSpPr>
        <p:spPr bwMode="auto">
          <a:xfrm>
            <a:off x="5859265" y="2059619"/>
            <a:ext cx="3178203" cy="1260629"/>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We can do n</a:t>
            </a:r>
            <a:r>
              <a:rPr kumimoji="0" lang="en-US" sz="2400" b="0" i="0" u="none" strike="noStrike" cap="none" normalizeH="0" dirty="0" smtClean="0">
                <a:solidFill>
                  <a:schemeClr val="bg1"/>
                </a:solidFill>
                <a:latin typeface="Calibri" pitchFamily="34" charset="0"/>
              </a:rPr>
              <a:t> merges in O(n log n)</a:t>
            </a:r>
            <a:endParaRPr kumimoji="0" lang="en-US" sz="2400" b="1"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endParaRPr>
          </a:p>
        </p:txBody>
      </p:sp>
      <p:sp>
        <p:nvSpPr>
          <p:cNvPr id="63" name="Content Placeholder 15"/>
          <p:cNvSpPr txBox="1">
            <a:spLocks/>
          </p:cNvSpPr>
          <p:nvPr/>
        </p:nvSpPr>
        <p:spPr>
          <a:xfrm>
            <a:off x="398756" y="6082529"/>
            <a:ext cx="6357151" cy="387798"/>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Each constant has two fields: </a:t>
            </a: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find</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 and </a:t>
            </a:r>
            <a:r>
              <a:rPr kumimoji="0" lang="en-US" sz="2800" b="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rPr>
              <a:t>size</a:t>
            </a:r>
            <a:r>
              <a:rPr kumimoji="0" lang="en-US" sz="2800" b="0" i="0" u="none" strike="noStrike" kern="1200" cap="none" spc="0" normalizeH="0" baseline="0" noProof="0" dirty="0" smtClean="0">
                <a:ln>
                  <a:noFill/>
                </a:ln>
                <a:solidFill>
                  <a:schemeClr val="bg1"/>
                </a:solidFill>
                <a:effectLst/>
                <a:uLnTx/>
                <a:uFillTx/>
                <a:latin typeface="Calibri" pitchFamily="34" charset="0"/>
                <a:ea typeface="+mn-ea"/>
                <a:cs typeface="+mn-cs"/>
              </a:rPr>
              <a:t>.</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398757" y="1705838"/>
            <a:ext cx="8382000" cy="1692771"/>
          </a:xfrm>
        </p:spPr>
        <p:txBody>
          <a:bodyPr/>
          <a:lstStyle/>
          <a:p>
            <a:pPr>
              <a:buNone/>
            </a:pPr>
            <a:r>
              <a:rPr lang="en-US" sz="2400" dirty="0" smtClean="0"/>
              <a:t>Implementing the congruence rule.</a:t>
            </a:r>
          </a:p>
          <a:p>
            <a:pPr>
              <a:spcBef>
                <a:spcPts val="1200"/>
              </a:spcBef>
              <a:buNone/>
            </a:pPr>
            <a:r>
              <a:rPr lang="en-US" sz="2400" dirty="0" smtClean="0"/>
              <a:t>Occurrences of a constant: we say </a:t>
            </a:r>
            <a:r>
              <a:rPr lang="en-US" sz="2400" dirty="0" smtClean="0">
                <a:solidFill>
                  <a:srgbClr xmlns:mc="http://schemas.openxmlformats.org/markup-compatibility/2006" xmlns:a14="http://schemas.microsoft.com/office/drawing/2007/7/7/main" val="FF0000" mc:Ignorable=""/>
                </a:solidFill>
              </a:rPr>
              <a:t>a</a:t>
            </a:r>
            <a:r>
              <a:rPr lang="en-US" sz="2400" dirty="0" smtClean="0"/>
              <a:t> occurs in </a:t>
            </a:r>
            <a:r>
              <a:rPr lang="en-US" sz="2400" dirty="0" smtClean="0">
                <a:solidFill>
                  <a:srgbClr xmlns:mc="http://schemas.openxmlformats.org/markup-compatibility/2006" xmlns:a14="http://schemas.microsoft.com/office/drawing/2007/7/7/main" val="FF0000" mc:Ignorable=""/>
                </a:solidFill>
              </a:rPr>
              <a:t>v</a:t>
            </a:r>
            <a:r>
              <a:rPr lang="en-US" sz="2400" dirty="0" smtClean="0"/>
              <a:t> </a:t>
            </a:r>
            <a:r>
              <a:rPr lang="en-US" sz="2400" dirty="0" err="1" smtClean="0"/>
              <a:t>iff</a:t>
            </a:r>
            <a:r>
              <a:rPr lang="en-US" sz="2400" dirty="0" smtClean="0"/>
              <a:t>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  f(…,a,…)</a:t>
            </a:r>
          </a:p>
          <a:p>
            <a:pPr marL="0" indent="0">
              <a:spcBef>
                <a:spcPts val="1200"/>
              </a:spcBef>
              <a:buNone/>
            </a:pPr>
            <a:r>
              <a:rPr lang="en-US" sz="2400" dirty="0" smtClean="0">
                <a:solidFill>
                  <a:srgbClr xmlns:mc="http://schemas.openxmlformats.org/markup-compatibility/2006" xmlns:a14="http://schemas.microsoft.com/office/drawing/2007/7/7/main" val="FF0000" mc:Ignorable=""/>
                </a:solidFill>
                <a:sym typeface="Symbol"/>
              </a:rPr>
              <a:t>When we “merge” two equivalence classes we can traverse these occurrences to find new </a:t>
            </a:r>
            <a:r>
              <a:rPr lang="en-US" sz="2400" dirty="0" err="1" smtClean="0">
                <a:solidFill>
                  <a:srgbClr xmlns:mc="http://schemas.openxmlformats.org/markup-compatibility/2006" xmlns:a14="http://schemas.microsoft.com/office/drawing/2007/7/7/main" val="FF0000" mc:Ignorable=""/>
                </a:solidFill>
                <a:sym typeface="Symbol"/>
              </a:rPr>
              <a:t>congruences</a:t>
            </a:r>
            <a:r>
              <a:rPr lang="en-US" sz="2400" dirty="0" smtClean="0">
                <a:solidFill>
                  <a:srgbClr xmlns:mc="http://schemas.openxmlformats.org/markup-compatibility/2006" xmlns:a14="http://schemas.microsoft.com/office/drawing/2007/7/7/main" val="FF0000" mc:Ignorable=""/>
                </a:solidFill>
                <a:sym typeface="Symbol"/>
              </a:rPr>
              <a:t>.</a:t>
            </a:r>
            <a:r>
              <a:rPr lang="en-US" dirty="0" smtClean="0"/>
              <a:t>	</a:t>
            </a:r>
            <a:endParaRPr lang="en-US" dirty="0"/>
          </a:p>
        </p:txBody>
      </p:sp>
      <p:sp>
        <p:nvSpPr>
          <p:cNvPr id="63" name="TextBox 62"/>
          <p:cNvSpPr txBox="1"/>
          <p:nvPr/>
        </p:nvSpPr>
        <p:spPr>
          <a:xfrm>
            <a:off x="577048" y="4447711"/>
            <a:ext cx="332142" cy="461665"/>
          </a:xfrm>
          <a:prstGeom prst="rect">
            <a:avLst/>
          </a:prstGeom>
          <a:noFill/>
        </p:spPr>
        <p:txBody>
          <a:bodyPr wrap="none" rtlCol="0">
            <a:spAutoFit/>
          </a:bodyPr>
          <a:lstStyle/>
          <a:p>
            <a:r>
              <a:rPr lang="en-US" sz="2400" dirty="0" smtClean="0">
                <a:solidFill>
                  <a:schemeClr val="bg1"/>
                </a:solidFill>
                <a:latin typeface="Calibri" pitchFamily="34" charset="0"/>
              </a:rPr>
              <a:t>a</a:t>
            </a:r>
          </a:p>
        </p:txBody>
      </p:sp>
      <p:cxnSp>
        <p:nvCxnSpPr>
          <p:cNvPr id="64" name="Straight Arrow Connector 63"/>
          <p:cNvCxnSpPr/>
          <p:nvPr/>
        </p:nvCxnSpPr>
        <p:spPr>
          <a:xfrm rot="5400000" flipH="1" flipV="1">
            <a:off x="776794" y="4176945"/>
            <a:ext cx="426131" cy="3107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1155575" y="3756732"/>
            <a:ext cx="346570" cy="461665"/>
          </a:xfrm>
          <a:prstGeom prst="rect">
            <a:avLst/>
          </a:prstGeom>
          <a:noFill/>
        </p:spPr>
        <p:txBody>
          <a:bodyPr wrap="none" rtlCol="0">
            <a:spAutoFit/>
          </a:bodyPr>
          <a:lstStyle/>
          <a:p>
            <a:r>
              <a:rPr lang="en-US" sz="2400" dirty="0" smtClean="0">
                <a:solidFill>
                  <a:schemeClr val="bg1"/>
                </a:solidFill>
                <a:latin typeface="Calibri" pitchFamily="34" charset="0"/>
              </a:rPr>
              <a:t>b</a:t>
            </a:r>
          </a:p>
        </p:txBody>
      </p:sp>
      <p:sp>
        <p:nvSpPr>
          <p:cNvPr id="66" name="TextBox 65"/>
          <p:cNvSpPr txBox="1"/>
          <p:nvPr/>
        </p:nvSpPr>
        <p:spPr>
          <a:xfrm>
            <a:off x="1697113" y="4465466"/>
            <a:ext cx="314510" cy="461665"/>
          </a:xfrm>
          <a:prstGeom prst="rect">
            <a:avLst/>
          </a:prstGeom>
          <a:noFill/>
        </p:spPr>
        <p:txBody>
          <a:bodyPr wrap="none" rtlCol="0">
            <a:spAutoFit/>
          </a:bodyPr>
          <a:lstStyle/>
          <a:p>
            <a:r>
              <a:rPr lang="en-US" sz="2400" dirty="0" smtClean="0">
                <a:solidFill>
                  <a:schemeClr val="bg1"/>
                </a:solidFill>
                <a:latin typeface="Calibri" pitchFamily="34" charset="0"/>
              </a:rPr>
              <a:t>c</a:t>
            </a:r>
          </a:p>
        </p:txBody>
      </p:sp>
      <p:cxnSp>
        <p:nvCxnSpPr>
          <p:cNvPr id="67" name="Straight Arrow Connector 66"/>
          <p:cNvCxnSpPr/>
          <p:nvPr/>
        </p:nvCxnSpPr>
        <p:spPr>
          <a:xfrm rot="16200000" flipV="1">
            <a:off x="1393791" y="4199139"/>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3154531" y="3696069"/>
            <a:ext cx="304892" cy="461665"/>
          </a:xfrm>
          <a:prstGeom prst="rect">
            <a:avLst/>
          </a:prstGeom>
          <a:noFill/>
        </p:spPr>
        <p:txBody>
          <a:bodyPr wrap="none" rtlCol="0">
            <a:spAutoFit/>
          </a:bodyPr>
          <a:lstStyle/>
          <a:p>
            <a:r>
              <a:rPr lang="en-US" sz="2400" dirty="0" smtClean="0">
                <a:solidFill>
                  <a:schemeClr val="bg1"/>
                </a:solidFill>
                <a:latin typeface="Calibri" pitchFamily="34" charset="0"/>
              </a:rPr>
              <a:t>s</a:t>
            </a:r>
          </a:p>
        </p:txBody>
      </p:sp>
      <p:sp>
        <p:nvSpPr>
          <p:cNvPr id="69" name="TextBox 68"/>
          <p:cNvSpPr txBox="1"/>
          <p:nvPr/>
        </p:nvSpPr>
        <p:spPr>
          <a:xfrm>
            <a:off x="3696069" y="4387047"/>
            <a:ext cx="292068" cy="461665"/>
          </a:xfrm>
          <a:prstGeom prst="rect">
            <a:avLst/>
          </a:prstGeom>
          <a:noFill/>
        </p:spPr>
        <p:txBody>
          <a:bodyPr wrap="none" rtlCol="0">
            <a:spAutoFit/>
          </a:bodyPr>
          <a:lstStyle/>
          <a:p>
            <a:r>
              <a:rPr lang="en-US" sz="2400" dirty="0" smtClean="0">
                <a:solidFill>
                  <a:schemeClr val="bg1"/>
                </a:solidFill>
                <a:latin typeface="Calibri" pitchFamily="34" charset="0"/>
              </a:rPr>
              <a:t>r</a:t>
            </a:r>
          </a:p>
        </p:txBody>
      </p:sp>
      <p:cxnSp>
        <p:nvCxnSpPr>
          <p:cNvPr id="70" name="Straight Arrow Connector 69"/>
          <p:cNvCxnSpPr/>
          <p:nvPr/>
        </p:nvCxnSpPr>
        <p:spPr>
          <a:xfrm rot="16200000" flipV="1">
            <a:off x="3392747" y="4120720"/>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2110092" y="3892938"/>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105" name="TextBox 104"/>
          <p:cNvSpPr txBox="1"/>
          <p:nvPr/>
        </p:nvSpPr>
        <p:spPr>
          <a:xfrm>
            <a:off x="358065" y="5107617"/>
            <a:ext cx="4875822" cy="830997"/>
          </a:xfrm>
          <a:prstGeom prst="rect">
            <a:avLst/>
          </a:prstGeom>
          <a:noFill/>
        </p:spPr>
        <p:txBody>
          <a:bodyPr wrap="none" rtlCol="0">
            <a:spAutoFit/>
          </a:bodyPr>
          <a:lstStyle/>
          <a:p>
            <a:r>
              <a:rPr lang="en-US" sz="2400" dirty="0" smtClean="0">
                <a:solidFill>
                  <a:schemeClr val="bg1"/>
                </a:solidFill>
                <a:latin typeface="Calibri" pitchFamily="34" charset="0"/>
              </a:rPr>
              <a:t>Occurrences(b) = {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 g(b), </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2</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f(a) </a:t>
            </a:r>
            <a:r>
              <a:rPr lang="en-US" sz="2400" dirty="0" smtClean="0">
                <a:solidFill>
                  <a:schemeClr val="bg1"/>
                </a:solidFill>
                <a:latin typeface="Calibri" pitchFamily="34" charset="0"/>
                <a:cs typeface="Calibri" pitchFamily="34" charset="0"/>
                <a:sym typeface="Symbol"/>
              </a:rPr>
              <a:t>}</a:t>
            </a:r>
          </a:p>
          <a:p>
            <a:r>
              <a:rPr lang="en-US" sz="2400" dirty="0" smtClean="0">
                <a:solidFill>
                  <a:schemeClr val="bg1"/>
                </a:solidFill>
                <a:latin typeface="Calibri" pitchFamily="34" charset="0"/>
                <a:cs typeface="Calibri" pitchFamily="34" charset="0"/>
                <a:sym typeface="Symbol"/>
              </a:rPr>
              <a:t>Occurrences(s) = { </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f(r)</a:t>
            </a:r>
            <a:r>
              <a:rPr lang="en-US" sz="2400" dirty="0" smtClean="0">
                <a:solidFill>
                  <a:schemeClr val="bg1"/>
                </a:solidFill>
                <a:latin typeface="Calibri" pitchFamily="34" charset="0"/>
                <a:cs typeface="Calibri" pitchFamily="34" charset="0"/>
                <a:sym typeface="Symbol"/>
              </a:rPr>
              <a:t> }</a:t>
            </a:r>
            <a:r>
              <a:rPr lang="en-US" sz="2400" dirty="0" smtClean="0">
                <a:solidFill>
                  <a:schemeClr val="bg1"/>
                </a:solidFill>
                <a:latin typeface="Calibri" pitchFamily="34" charset="0"/>
              </a:rPr>
              <a:t> </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398757" y="1705838"/>
            <a:ext cx="8382000" cy="1692771"/>
          </a:xfrm>
        </p:spPr>
        <p:txBody>
          <a:bodyPr/>
          <a:lstStyle/>
          <a:p>
            <a:pPr>
              <a:buNone/>
            </a:pPr>
            <a:r>
              <a:rPr lang="en-US" sz="2400" dirty="0" smtClean="0"/>
              <a:t>Implementing the congruence rule.</a:t>
            </a:r>
          </a:p>
          <a:p>
            <a:pPr>
              <a:spcBef>
                <a:spcPts val="1200"/>
              </a:spcBef>
              <a:buNone/>
            </a:pPr>
            <a:r>
              <a:rPr lang="en-US" sz="2400" dirty="0" smtClean="0"/>
              <a:t>Occurrences of a constant: we say </a:t>
            </a:r>
            <a:r>
              <a:rPr lang="en-US" sz="2400" dirty="0" smtClean="0">
                <a:solidFill>
                  <a:srgbClr xmlns:mc="http://schemas.openxmlformats.org/markup-compatibility/2006" xmlns:a14="http://schemas.microsoft.com/office/drawing/2007/7/7/main" val="FF0000" mc:Ignorable=""/>
                </a:solidFill>
              </a:rPr>
              <a:t>a</a:t>
            </a:r>
            <a:r>
              <a:rPr lang="en-US" sz="2400" dirty="0" smtClean="0"/>
              <a:t> occurs in </a:t>
            </a:r>
            <a:r>
              <a:rPr lang="en-US" sz="2400" dirty="0" smtClean="0">
                <a:solidFill>
                  <a:srgbClr xmlns:mc="http://schemas.openxmlformats.org/markup-compatibility/2006" xmlns:a14="http://schemas.microsoft.com/office/drawing/2007/7/7/main" val="FF0000" mc:Ignorable=""/>
                </a:solidFill>
              </a:rPr>
              <a:t>v</a:t>
            </a:r>
            <a:r>
              <a:rPr lang="en-US" sz="2400" dirty="0" smtClean="0"/>
              <a:t> </a:t>
            </a:r>
            <a:r>
              <a:rPr lang="en-US" sz="2400" dirty="0" err="1" smtClean="0"/>
              <a:t>iff</a:t>
            </a:r>
            <a:r>
              <a:rPr lang="en-US" sz="2400" dirty="0" smtClean="0"/>
              <a:t> </a:t>
            </a:r>
            <a:r>
              <a:rPr lang="en-US" sz="2400" dirty="0" smtClean="0">
                <a:solidFill>
                  <a:srgbClr xmlns:mc="http://schemas.openxmlformats.org/markup-compatibility/2006" xmlns:a14="http://schemas.microsoft.com/office/drawing/2007/7/7/main" val="FF0000" mc:Ignorable=""/>
                </a:solidFill>
                <a:cs typeface="Calibri" pitchFamily="34" charset="0"/>
                <a:sym typeface="Symbol"/>
              </a:rPr>
              <a:t>v  f(…,a,…)</a:t>
            </a:r>
          </a:p>
          <a:p>
            <a:pPr marL="0" indent="0">
              <a:spcBef>
                <a:spcPts val="1200"/>
              </a:spcBef>
              <a:buNone/>
            </a:pPr>
            <a:r>
              <a:rPr lang="en-US" sz="2400" dirty="0" smtClean="0">
                <a:solidFill>
                  <a:srgbClr xmlns:mc="http://schemas.openxmlformats.org/markup-compatibility/2006" xmlns:a14="http://schemas.microsoft.com/office/drawing/2007/7/7/main" val="FF0000" mc:Ignorable=""/>
                </a:solidFill>
                <a:sym typeface="Symbol"/>
              </a:rPr>
              <a:t>When we “merge” two equivalence classes we can traverse these occurrences to find new </a:t>
            </a:r>
            <a:r>
              <a:rPr lang="en-US" sz="2400" dirty="0" err="1" smtClean="0">
                <a:solidFill>
                  <a:srgbClr xmlns:mc="http://schemas.openxmlformats.org/markup-compatibility/2006" xmlns:a14="http://schemas.microsoft.com/office/drawing/2007/7/7/main" val="FF0000" mc:Ignorable=""/>
                </a:solidFill>
                <a:sym typeface="Symbol"/>
              </a:rPr>
              <a:t>congruences</a:t>
            </a:r>
            <a:r>
              <a:rPr lang="en-US" sz="2400" dirty="0" smtClean="0">
                <a:solidFill>
                  <a:srgbClr xmlns:mc="http://schemas.openxmlformats.org/markup-compatibility/2006" xmlns:a14="http://schemas.microsoft.com/office/drawing/2007/7/7/main" val="FF0000" mc:Ignorable=""/>
                </a:solidFill>
                <a:sym typeface="Symbol"/>
              </a:rPr>
              <a:t>.</a:t>
            </a:r>
            <a:r>
              <a:rPr lang="en-US" dirty="0" smtClean="0"/>
              <a:t>	</a:t>
            </a:r>
            <a:endParaRPr lang="en-US" dirty="0"/>
          </a:p>
        </p:txBody>
      </p:sp>
      <p:sp>
        <p:nvSpPr>
          <p:cNvPr id="63" name="TextBox 62"/>
          <p:cNvSpPr txBox="1"/>
          <p:nvPr/>
        </p:nvSpPr>
        <p:spPr>
          <a:xfrm>
            <a:off x="577048" y="4447711"/>
            <a:ext cx="332142" cy="461665"/>
          </a:xfrm>
          <a:prstGeom prst="rect">
            <a:avLst/>
          </a:prstGeom>
          <a:noFill/>
        </p:spPr>
        <p:txBody>
          <a:bodyPr wrap="none" rtlCol="0">
            <a:spAutoFit/>
          </a:bodyPr>
          <a:lstStyle/>
          <a:p>
            <a:r>
              <a:rPr lang="en-US" sz="2400" dirty="0" smtClean="0">
                <a:solidFill>
                  <a:schemeClr val="bg1"/>
                </a:solidFill>
                <a:latin typeface="Calibri" pitchFamily="34" charset="0"/>
              </a:rPr>
              <a:t>a</a:t>
            </a:r>
          </a:p>
        </p:txBody>
      </p:sp>
      <p:cxnSp>
        <p:nvCxnSpPr>
          <p:cNvPr id="64" name="Straight Arrow Connector 63"/>
          <p:cNvCxnSpPr/>
          <p:nvPr/>
        </p:nvCxnSpPr>
        <p:spPr>
          <a:xfrm rot="5400000" flipH="1" flipV="1">
            <a:off x="776794" y="4176945"/>
            <a:ext cx="426131" cy="3107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1155575" y="3756732"/>
            <a:ext cx="346570" cy="461665"/>
          </a:xfrm>
          <a:prstGeom prst="rect">
            <a:avLst/>
          </a:prstGeom>
          <a:noFill/>
        </p:spPr>
        <p:txBody>
          <a:bodyPr wrap="none" rtlCol="0">
            <a:spAutoFit/>
          </a:bodyPr>
          <a:lstStyle/>
          <a:p>
            <a:r>
              <a:rPr lang="en-US" sz="2400" dirty="0" smtClean="0">
                <a:solidFill>
                  <a:schemeClr val="bg1"/>
                </a:solidFill>
                <a:latin typeface="Calibri" pitchFamily="34" charset="0"/>
              </a:rPr>
              <a:t>b</a:t>
            </a:r>
          </a:p>
        </p:txBody>
      </p:sp>
      <p:sp>
        <p:nvSpPr>
          <p:cNvPr id="66" name="TextBox 65"/>
          <p:cNvSpPr txBox="1"/>
          <p:nvPr/>
        </p:nvSpPr>
        <p:spPr>
          <a:xfrm>
            <a:off x="1697113" y="4465466"/>
            <a:ext cx="314510" cy="461665"/>
          </a:xfrm>
          <a:prstGeom prst="rect">
            <a:avLst/>
          </a:prstGeom>
          <a:noFill/>
        </p:spPr>
        <p:txBody>
          <a:bodyPr wrap="none" rtlCol="0">
            <a:spAutoFit/>
          </a:bodyPr>
          <a:lstStyle/>
          <a:p>
            <a:r>
              <a:rPr lang="en-US" sz="2400" dirty="0" smtClean="0">
                <a:solidFill>
                  <a:schemeClr val="bg1"/>
                </a:solidFill>
                <a:latin typeface="Calibri" pitchFamily="34" charset="0"/>
              </a:rPr>
              <a:t>c</a:t>
            </a:r>
          </a:p>
        </p:txBody>
      </p:sp>
      <p:cxnSp>
        <p:nvCxnSpPr>
          <p:cNvPr id="67" name="Straight Arrow Connector 66"/>
          <p:cNvCxnSpPr/>
          <p:nvPr/>
        </p:nvCxnSpPr>
        <p:spPr>
          <a:xfrm rot="16200000" flipV="1">
            <a:off x="1393791" y="4199139"/>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3154531" y="3696069"/>
            <a:ext cx="304892" cy="461665"/>
          </a:xfrm>
          <a:prstGeom prst="rect">
            <a:avLst/>
          </a:prstGeom>
          <a:noFill/>
        </p:spPr>
        <p:txBody>
          <a:bodyPr wrap="none" rtlCol="0">
            <a:spAutoFit/>
          </a:bodyPr>
          <a:lstStyle/>
          <a:p>
            <a:r>
              <a:rPr lang="en-US" sz="2400" dirty="0" smtClean="0">
                <a:solidFill>
                  <a:schemeClr val="bg1"/>
                </a:solidFill>
                <a:latin typeface="Calibri" pitchFamily="34" charset="0"/>
              </a:rPr>
              <a:t>s</a:t>
            </a:r>
          </a:p>
        </p:txBody>
      </p:sp>
      <p:sp>
        <p:nvSpPr>
          <p:cNvPr id="69" name="TextBox 68"/>
          <p:cNvSpPr txBox="1"/>
          <p:nvPr/>
        </p:nvSpPr>
        <p:spPr>
          <a:xfrm>
            <a:off x="3696069" y="4387047"/>
            <a:ext cx="292068" cy="461665"/>
          </a:xfrm>
          <a:prstGeom prst="rect">
            <a:avLst/>
          </a:prstGeom>
          <a:noFill/>
        </p:spPr>
        <p:txBody>
          <a:bodyPr wrap="none" rtlCol="0">
            <a:spAutoFit/>
          </a:bodyPr>
          <a:lstStyle/>
          <a:p>
            <a:r>
              <a:rPr lang="en-US" sz="2400" dirty="0" smtClean="0">
                <a:solidFill>
                  <a:schemeClr val="bg1"/>
                </a:solidFill>
                <a:latin typeface="Calibri" pitchFamily="34" charset="0"/>
              </a:rPr>
              <a:t>r</a:t>
            </a:r>
          </a:p>
        </p:txBody>
      </p:sp>
      <p:cxnSp>
        <p:nvCxnSpPr>
          <p:cNvPr id="70" name="Straight Arrow Connector 69"/>
          <p:cNvCxnSpPr/>
          <p:nvPr/>
        </p:nvCxnSpPr>
        <p:spPr>
          <a:xfrm rot="16200000" flipV="1">
            <a:off x="3392747" y="4120720"/>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2110092" y="3892938"/>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105" name="TextBox 104"/>
          <p:cNvSpPr txBox="1"/>
          <p:nvPr/>
        </p:nvSpPr>
        <p:spPr>
          <a:xfrm>
            <a:off x="358065" y="5107617"/>
            <a:ext cx="4834144" cy="830997"/>
          </a:xfrm>
          <a:prstGeom prst="rect">
            <a:avLst/>
          </a:prstGeom>
          <a:noFill/>
        </p:spPr>
        <p:txBody>
          <a:bodyPr wrap="none" rtlCol="0">
            <a:spAutoFit/>
          </a:bodyPr>
          <a:lstStyle/>
          <a:p>
            <a:r>
              <a:rPr lang="en-US" sz="2400" dirty="0" smtClean="0">
                <a:solidFill>
                  <a:schemeClr val="bg1"/>
                </a:solidFill>
                <a:latin typeface="Calibri" pitchFamily="34" charset="0"/>
              </a:rPr>
              <a:t>occurrences(b) = {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 g(b), </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2</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f(a) </a:t>
            </a:r>
            <a:r>
              <a:rPr lang="en-US" sz="2400" dirty="0" smtClean="0">
                <a:solidFill>
                  <a:schemeClr val="bg1"/>
                </a:solidFill>
                <a:latin typeface="Calibri" pitchFamily="34" charset="0"/>
                <a:cs typeface="Calibri" pitchFamily="34" charset="0"/>
                <a:sym typeface="Symbol"/>
              </a:rPr>
              <a:t>}</a:t>
            </a:r>
          </a:p>
          <a:p>
            <a:r>
              <a:rPr lang="en-US" sz="2400" dirty="0" smtClean="0">
                <a:solidFill>
                  <a:schemeClr val="bg1"/>
                </a:solidFill>
                <a:latin typeface="Calibri" pitchFamily="34" charset="0"/>
                <a:cs typeface="Calibri" pitchFamily="34" charset="0"/>
                <a:sym typeface="Symbol"/>
              </a:rPr>
              <a:t>occurrences(s) = { </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v</a:t>
            </a:r>
            <a:r>
              <a:rPr lang="en-US" sz="2400" baseline="-250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4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  f(r)</a:t>
            </a:r>
            <a:r>
              <a:rPr lang="en-US" sz="2400" dirty="0" smtClean="0">
                <a:solidFill>
                  <a:schemeClr val="bg1"/>
                </a:solidFill>
                <a:latin typeface="Calibri" pitchFamily="34" charset="0"/>
                <a:cs typeface="Calibri" pitchFamily="34" charset="0"/>
                <a:sym typeface="Symbol"/>
              </a:rPr>
              <a:t> }</a:t>
            </a:r>
            <a:r>
              <a:rPr lang="en-US" sz="2400" dirty="0" smtClean="0">
                <a:solidFill>
                  <a:schemeClr val="bg1"/>
                </a:solidFill>
                <a:latin typeface="Calibri" pitchFamily="34" charset="0"/>
              </a:rPr>
              <a:t> </a:t>
            </a:r>
          </a:p>
        </p:txBody>
      </p:sp>
      <p:sp>
        <p:nvSpPr>
          <p:cNvPr id="14" name="TextBox 13"/>
          <p:cNvSpPr txBox="1"/>
          <p:nvPr/>
        </p:nvSpPr>
        <p:spPr>
          <a:xfrm>
            <a:off x="5124874" y="3670908"/>
            <a:ext cx="4019126" cy="1815882"/>
          </a:xfrm>
          <a:prstGeom prst="rect">
            <a:avLst/>
          </a:prstGeom>
          <a:noFill/>
        </p:spPr>
        <p:txBody>
          <a:bodyPr wrap="square" rtlCol="0">
            <a:spAutoFit/>
          </a:bodyPr>
          <a:lstStyle/>
          <a:p>
            <a:r>
              <a:rPr lang="en-US" sz="2400" dirty="0" smtClean="0">
                <a:solidFill>
                  <a:srgbClr xmlns:mc="http://schemas.openxmlformats.org/markup-compatibility/2006" xmlns:a14="http://schemas.microsoft.com/office/drawing/2007/7/7/main" val="FF0000" mc:Ignorable=""/>
                </a:solidFill>
                <a:latin typeface="Calibri" pitchFamily="34" charset="0"/>
              </a:rPr>
              <a:t>Inefficient version</a:t>
            </a:r>
            <a:r>
              <a:rPr lang="en-US" sz="2400" dirty="0" smtClean="0">
                <a:solidFill>
                  <a:schemeClr val="bg1"/>
                </a:solidFill>
                <a:latin typeface="Calibri" pitchFamily="34" charset="0"/>
              </a:rPr>
              <a:t>:</a:t>
            </a:r>
          </a:p>
          <a:p>
            <a:r>
              <a:rPr lang="en-US" sz="2200" dirty="0" smtClean="0">
                <a:solidFill>
                  <a:schemeClr val="bg1"/>
                </a:solidFill>
                <a:latin typeface="Calibri" pitchFamily="34" charset="0"/>
              </a:rPr>
              <a:t>for each v in occurrences(b)</a:t>
            </a:r>
          </a:p>
          <a:p>
            <a:r>
              <a:rPr lang="en-US" sz="2200" dirty="0" smtClean="0">
                <a:solidFill>
                  <a:schemeClr val="bg1"/>
                </a:solidFill>
                <a:latin typeface="Calibri" pitchFamily="34" charset="0"/>
              </a:rPr>
              <a:t>     for each w in occurrences(s)</a:t>
            </a:r>
          </a:p>
          <a:p>
            <a:r>
              <a:rPr lang="en-US" sz="2200" dirty="0" smtClean="0">
                <a:solidFill>
                  <a:schemeClr val="bg1"/>
                </a:solidFill>
                <a:latin typeface="Calibri" pitchFamily="34" charset="0"/>
              </a:rPr>
              <a:t>          if v and w are congruent</a:t>
            </a:r>
          </a:p>
          <a:p>
            <a:r>
              <a:rPr lang="en-US" sz="2200" dirty="0" smtClean="0">
                <a:solidFill>
                  <a:schemeClr val="bg1"/>
                </a:solidFill>
                <a:latin typeface="Calibri" pitchFamily="34" charset="0"/>
              </a:rPr>
              <a:t>              add (</a:t>
            </a:r>
            <a:r>
              <a:rPr lang="en-US" sz="2200" dirty="0" err="1" smtClean="0">
                <a:solidFill>
                  <a:schemeClr val="bg1"/>
                </a:solidFill>
                <a:latin typeface="Calibri" pitchFamily="34" charset="0"/>
              </a:rPr>
              <a:t>v,w</a:t>
            </a:r>
            <a:r>
              <a:rPr lang="en-US" sz="2200" dirty="0" smtClean="0">
                <a:solidFill>
                  <a:schemeClr val="bg1"/>
                </a:solidFill>
                <a:latin typeface="Calibri" pitchFamily="34" charset="0"/>
              </a:rPr>
              <a:t>) to </a:t>
            </a:r>
            <a:r>
              <a:rPr lang="en-US" sz="2200" dirty="0" err="1" smtClean="0">
                <a:solidFill>
                  <a:schemeClr val="bg1"/>
                </a:solidFill>
                <a:latin typeface="Calibri" pitchFamily="34" charset="0"/>
              </a:rPr>
              <a:t>todo</a:t>
            </a:r>
            <a:r>
              <a:rPr lang="en-US" sz="2200" dirty="0" smtClean="0">
                <a:solidFill>
                  <a:schemeClr val="bg1"/>
                </a:solidFill>
                <a:latin typeface="Calibri" pitchFamily="34" charset="0"/>
              </a:rPr>
              <a:t> queue</a:t>
            </a:r>
          </a:p>
        </p:txBody>
      </p:sp>
      <p:sp>
        <p:nvSpPr>
          <p:cNvPr id="15" name="Rectangular Callout 14"/>
          <p:cNvSpPr/>
          <p:nvPr/>
        </p:nvSpPr>
        <p:spPr bwMode="auto">
          <a:xfrm>
            <a:off x="4785064" y="5619568"/>
            <a:ext cx="3435658" cy="878888"/>
          </a:xfrm>
          <a:prstGeom prst="wedgeRectCallout">
            <a:avLst>
              <a:gd name="adj1" fmla="val 38159"/>
              <a:gd name="adj2" fmla="val -7181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lvl="3">
              <a:buNone/>
            </a:pPr>
            <a:r>
              <a:rPr lang="en-US" sz="2000" dirty="0" smtClean="0">
                <a:solidFill>
                  <a:schemeClr val="bg1"/>
                </a:solidFill>
                <a:latin typeface="Calibri" pitchFamily="34" charset="0"/>
              </a:rPr>
              <a:t>A queue of pairs that need to be merged.</a:t>
            </a:r>
            <a:endParaRPr kumimoji="0" lang="en-US" sz="2000"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63" name="TextBox 62"/>
          <p:cNvSpPr txBox="1"/>
          <p:nvPr/>
        </p:nvSpPr>
        <p:spPr>
          <a:xfrm>
            <a:off x="488272" y="2503495"/>
            <a:ext cx="332142" cy="461665"/>
          </a:xfrm>
          <a:prstGeom prst="rect">
            <a:avLst/>
          </a:prstGeom>
          <a:noFill/>
        </p:spPr>
        <p:txBody>
          <a:bodyPr wrap="none" rtlCol="0">
            <a:spAutoFit/>
          </a:bodyPr>
          <a:lstStyle/>
          <a:p>
            <a:r>
              <a:rPr lang="en-US" sz="2400" dirty="0" smtClean="0">
                <a:solidFill>
                  <a:schemeClr val="bg1"/>
                </a:solidFill>
                <a:latin typeface="Calibri" pitchFamily="34" charset="0"/>
              </a:rPr>
              <a:t>a</a:t>
            </a:r>
          </a:p>
        </p:txBody>
      </p:sp>
      <p:cxnSp>
        <p:nvCxnSpPr>
          <p:cNvPr id="64" name="Straight Arrow Connector 63"/>
          <p:cNvCxnSpPr/>
          <p:nvPr/>
        </p:nvCxnSpPr>
        <p:spPr>
          <a:xfrm rot="5400000" flipH="1" flipV="1">
            <a:off x="688018" y="2232729"/>
            <a:ext cx="426131" cy="310719"/>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1066799" y="1812516"/>
            <a:ext cx="346570" cy="461665"/>
          </a:xfrm>
          <a:prstGeom prst="rect">
            <a:avLst/>
          </a:prstGeom>
          <a:noFill/>
        </p:spPr>
        <p:txBody>
          <a:bodyPr wrap="none" rtlCol="0">
            <a:spAutoFit/>
          </a:bodyPr>
          <a:lstStyle/>
          <a:p>
            <a:r>
              <a:rPr lang="en-US" sz="2400" dirty="0" smtClean="0">
                <a:solidFill>
                  <a:schemeClr val="bg1"/>
                </a:solidFill>
                <a:latin typeface="Calibri" pitchFamily="34" charset="0"/>
              </a:rPr>
              <a:t>b</a:t>
            </a:r>
          </a:p>
        </p:txBody>
      </p:sp>
      <p:sp>
        <p:nvSpPr>
          <p:cNvPr id="66" name="TextBox 65"/>
          <p:cNvSpPr txBox="1"/>
          <p:nvPr/>
        </p:nvSpPr>
        <p:spPr>
          <a:xfrm>
            <a:off x="1608337" y="2521250"/>
            <a:ext cx="314510" cy="461665"/>
          </a:xfrm>
          <a:prstGeom prst="rect">
            <a:avLst/>
          </a:prstGeom>
          <a:noFill/>
        </p:spPr>
        <p:txBody>
          <a:bodyPr wrap="none" rtlCol="0">
            <a:spAutoFit/>
          </a:bodyPr>
          <a:lstStyle/>
          <a:p>
            <a:r>
              <a:rPr lang="en-US" sz="2400" dirty="0" smtClean="0">
                <a:solidFill>
                  <a:schemeClr val="bg1"/>
                </a:solidFill>
                <a:latin typeface="Calibri" pitchFamily="34" charset="0"/>
              </a:rPr>
              <a:t>c</a:t>
            </a:r>
          </a:p>
        </p:txBody>
      </p:sp>
      <p:cxnSp>
        <p:nvCxnSpPr>
          <p:cNvPr id="67" name="Straight Arrow Connector 66"/>
          <p:cNvCxnSpPr/>
          <p:nvPr/>
        </p:nvCxnSpPr>
        <p:spPr>
          <a:xfrm rot="16200000" flipV="1">
            <a:off x="1305015" y="2254923"/>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3065755" y="1751853"/>
            <a:ext cx="304892" cy="461665"/>
          </a:xfrm>
          <a:prstGeom prst="rect">
            <a:avLst/>
          </a:prstGeom>
          <a:noFill/>
        </p:spPr>
        <p:txBody>
          <a:bodyPr wrap="none" rtlCol="0">
            <a:spAutoFit/>
          </a:bodyPr>
          <a:lstStyle/>
          <a:p>
            <a:r>
              <a:rPr lang="en-US" sz="2400" dirty="0" smtClean="0">
                <a:solidFill>
                  <a:schemeClr val="bg1"/>
                </a:solidFill>
                <a:latin typeface="Calibri" pitchFamily="34" charset="0"/>
              </a:rPr>
              <a:t>s</a:t>
            </a:r>
          </a:p>
        </p:txBody>
      </p:sp>
      <p:sp>
        <p:nvSpPr>
          <p:cNvPr id="69" name="TextBox 68"/>
          <p:cNvSpPr txBox="1"/>
          <p:nvPr/>
        </p:nvSpPr>
        <p:spPr>
          <a:xfrm>
            <a:off x="3607293" y="2442831"/>
            <a:ext cx="292068" cy="461665"/>
          </a:xfrm>
          <a:prstGeom prst="rect">
            <a:avLst/>
          </a:prstGeom>
          <a:noFill/>
        </p:spPr>
        <p:txBody>
          <a:bodyPr wrap="none" rtlCol="0">
            <a:spAutoFit/>
          </a:bodyPr>
          <a:lstStyle/>
          <a:p>
            <a:r>
              <a:rPr lang="en-US" sz="2400" dirty="0" smtClean="0">
                <a:solidFill>
                  <a:schemeClr val="bg1"/>
                </a:solidFill>
                <a:latin typeface="Calibri" pitchFamily="34" charset="0"/>
              </a:rPr>
              <a:t>r</a:t>
            </a:r>
          </a:p>
        </p:txBody>
      </p:sp>
      <p:cxnSp>
        <p:nvCxnSpPr>
          <p:cNvPr id="70" name="Straight Arrow Connector 69"/>
          <p:cNvCxnSpPr/>
          <p:nvPr/>
        </p:nvCxnSpPr>
        <p:spPr>
          <a:xfrm rot="16200000" flipV="1">
            <a:off x="3303971" y="2176504"/>
            <a:ext cx="445368" cy="32107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2021316" y="1948722"/>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105" name="TextBox 104"/>
          <p:cNvSpPr txBox="1"/>
          <p:nvPr/>
        </p:nvSpPr>
        <p:spPr>
          <a:xfrm>
            <a:off x="313677" y="2897071"/>
            <a:ext cx="4834144" cy="830997"/>
          </a:xfrm>
          <a:prstGeom prst="rect">
            <a:avLst/>
          </a:prstGeom>
          <a:noFill/>
        </p:spPr>
        <p:txBody>
          <a:bodyPr wrap="none" rtlCol="0">
            <a:spAutoFit/>
          </a:bodyPr>
          <a:lstStyle/>
          <a:p>
            <a:r>
              <a:rPr lang="en-US" sz="2400" dirty="0" smtClean="0">
                <a:solidFill>
                  <a:schemeClr val="bg1"/>
                </a:solidFill>
                <a:latin typeface="Calibri" pitchFamily="34" charset="0"/>
              </a:rPr>
              <a:t>occurrences(b) = {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 g(b), v</a:t>
            </a:r>
            <a:r>
              <a:rPr lang="en-US" sz="2400" baseline="-25000" dirty="0" smtClean="0">
                <a:solidFill>
                  <a:schemeClr val="bg1"/>
                </a:solidFill>
                <a:latin typeface="Calibri" pitchFamily="34" charset="0"/>
                <a:cs typeface="Calibri" pitchFamily="34" charset="0"/>
                <a:sym typeface="Symbol"/>
              </a:rPr>
              <a:t>2</a:t>
            </a:r>
            <a:r>
              <a:rPr lang="en-US" sz="2400" dirty="0" smtClean="0">
                <a:solidFill>
                  <a:schemeClr val="bg1"/>
                </a:solidFill>
                <a:latin typeface="Calibri" pitchFamily="34" charset="0"/>
                <a:cs typeface="Calibri" pitchFamily="34" charset="0"/>
                <a:sym typeface="Symbol"/>
              </a:rPr>
              <a:t>  f(a) }</a:t>
            </a:r>
          </a:p>
          <a:p>
            <a:r>
              <a:rPr lang="en-US" sz="2400" dirty="0" smtClean="0">
                <a:solidFill>
                  <a:schemeClr val="bg1"/>
                </a:solidFill>
                <a:latin typeface="Calibri" pitchFamily="34" charset="0"/>
                <a:cs typeface="Calibri" pitchFamily="34" charset="0"/>
                <a:sym typeface="Symbol"/>
              </a:rPr>
              <a:t>occurrences(s) = { v</a:t>
            </a:r>
            <a:r>
              <a:rPr lang="en-US" sz="2400" baseline="-25000" dirty="0" smtClean="0">
                <a:solidFill>
                  <a:schemeClr val="bg1"/>
                </a:solidFill>
                <a:latin typeface="Calibri" pitchFamily="34" charset="0"/>
                <a:cs typeface="Calibri" pitchFamily="34" charset="0"/>
                <a:sym typeface="Symbol"/>
              </a:rPr>
              <a:t>3</a:t>
            </a:r>
            <a:r>
              <a:rPr lang="en-US" sz="2400" dirty="0" smtClean="0">
                <a:solidFill>
                  <a:schemeClr val="bg1"/>
                </a:solidFill>
                <a:latin typeface="Calibri" pitchFamily="34" charset="0"/>
                <a:cs typeface="Calibri" pitchFamily="34" charset="0"/>
                <a:sym typeface="Symbol"/>
              </a:rPr>
              <a:t>  f(r) }</a:t>
            </a:r>
            <a:r>
              <a:rPr lang="en-US" sz="2400" dirty="0" smtClean="0">
                <a:solidFill>
                  <a:schemeClr val="bg1"/>
                </a:solidFill>
                <a:latin typeface="Calibri" pitchFamily="34" charset="0"/>
              </a:rPr>
              <a:t> </a:t>
            </a:r>
          </a:p>
        </p:txBody>
      </p:sp>
      <p:sp>
        <p:nvSpPr>
          <p:cNvPr id="14" name="TextBox 13"/>
          <p:cNvSpPr txBox="1"/>
          <p:nvPr/>
        </p:nvSpPr>
        <p:spPr>
          <a:xfrm>
            <a:off x="313176" y="3919482"/>
            <a:ext cx="7916424" cy="1200329"/>
          </a:xfrm>
          <a:prstGeom prst="rect">
            <a:avLst/>
          </a:prstGeom>
          <a:noFill/>
        </p:spPr>
        <p:txBody>
          <a:bodyPr wrap="square" rtlCol="0">
            <a:spAutoFit/>
          </a:bodyPr>
          <a:lstStyle/>
          <a:p>
            <a:r>
              <a:rPr lang="en-US" sz="2400" dirty="0" smtClean="0">
                <a:solidFill>
                  <a:schemeClr val="bg1"/>
                </a:solidFill>
                <a:latin typeface="Calibri" pitchFamily="34" charset="0"/>
              </a:rPr>
              <a:t>We also need to merge </a:t>
            </a:r>
            <a:r>
              <a:rPr lang="en-US" sz="2400" dirty="0" smtClean="0">
                <a:solidFill>
                  <a:srgbClr xmlns:mc="http://schemas.openxmlformats.org/markup-compatibility/2006" xmlns:a14="http://schemas.microsoft.com/office/drawing/2007/7/7/main" val="FF0000" mc:Ignorable=""/>
                </a:solidFill>
                <a:latin typeface="Calibri" pitchFamily="34" charset="0"/>
              </a:rPr>
              <a:t>occurrences(b) </a:t>
            </a:r>
            <a:r>
              <a:rPr lang="en-US" sz="2400" dirty="0" smtClean="0">
                <a:solidFill>
                  <a:schemeClr val="bg1"/>
                </a:solidFill>
                <a:latin typeface="Calibri" pitchFamily="34" charset="0"/>
              </a:rPr>
              <a:t>with </a:t>
            </a:r>
            <a:r>
              <a:rPr lang="en-US" sz="2400" dirty="0" smtClean="0">
                <a:solidFill>
                  <a:srgbClr xmlns:mc="http://schemas.openxmlformats.org/markup-compatibility/2006" xmlns:a14="http://schemas.microsoft.com/office/drawing/2007/7/7/main" val="FF0000" mc:Ignorable=""/>
                </a:solidFill>
                <a:latin typeface="Calibri" pitchFamily="34" charset="0"/>
              </a:rPr>
              <a:t>occurrences(s)</a:t>
            </a:r>
            <a:r>
              <a:rPr lang="en-US" sz="2400" dirty="0" smtClean="0">
                <a:solidFill>
                  <a:schemeClr val="bg1"/>
                </a:solidFill>
                <a:latin typeface="Calibri" pitchFamily="34" charset="0"/>
              </a:rPr>
              <a:t>.</a:t>
            </a:r>
          </a:p>
          <a:p>
            <a:r>
              <a:rPr lang="en-US" sz="2400" dirty="0" smtClean="0">
                <a:solidFill>
                  <a:schemeClr val="bg1"/>
                </a:solidFill>
                <a:latin typeface="Calibri" pitchFamily="34" charset="0"/>
              </a:rPr>
              <a:t>This can be done in </a:t>
            </a:r>
            <a:r>
              <a:rPr lang="en-US" sz="2400" dirty="0" smtClean="0">
                <a:solidFill>
                  <a:srgbClr xmlns:mc="http://schemas.openxmlformats.org/markup-compatibility/2006" xmlns:a14="http://schemas.microsoft.com/office/drawing/2007/7/7/main" val="FF0000" mc:Ignorable=""/>
                </a:solidFill>
                <a:latin typeface="Calibri" pitchFamily="34" charset="0"/>
              </a:rPr>
              <a:t>constant time</a:t>
            </a:r>
            <a:r>
              <a:rPr lang="en-US" sz="2400" dirty="0" smtClean="0">
                <a:solidFill>
                  <a:schemeClr val="bg1"/>
                </a:solidFill>
                <a:latin typeface="Calibri" pitchFamily="34" charset="0"/>
              </a:rPr>
              <a:t>:</a:t>
            </a:r>
          </a:p>
          <a:p>
            <a:r>
              <a:rPr lang="en-US" sz="2400" dirty="0" smtClean="0">
                <a:solidFill>
                  <a:schemeClr val="bg1"/>
                </a:solidFill>
                <a:latin typeface="Calibri" pitchFamily="34" charset="0"/>
              </a:rPr>
              <a:t>Use circular lists to represent the occurrences. </a:t>
            </a:r>
            <a:r>
              <a:rPr lang="en-US" sz="2400" dirty="0" smtClean="0">
                <a:solidFill>
                  <a:srgbClr xmlns:mc="http://schemas.openxmlformats.org/markup-compatibility/2006" xmlns:a14="http://schemas.microsoft.com/office/drawing/2007/7/7/main" val="FF0000" mc:Ignorable=""/>
                </a:solidFill>
                <a:latin typeface="Calibri" pitchFamily="34" charset="0"/>
              </a:rPr>
              <a:t>(More later)</a:t>
            </a:r>
          </a:p>
        </p:txBody>
      </p:sp>
      <p:sp>
        <p:nvSpPr>
          <p:cNvPr id="17" name="TextBox 16"/>
          <p:cNvSpPr txBox="1"/>
          <p:nvPr/>
        </p:nvSpPr>
        <p:spPr>
          <a:xfrm>
            <a:off x="1726706" y="5188989"/>
            <a:ext cx="428322" cy="461665"/>
          </a:xfrm>
          <a:prstGeom prst="rect">
            <a:avLst/>
          </a:prstGeom>
          <a:noFill/>
        </p:spPr>
        <p:txBody>
          <a:bodyPr wrap="none" rtlCol="0">
            <a:spAutoFit/>
          </a:bodyPr>
          <a:lstStyle/>
          <a:p>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endParaRPr lang="en-US" sz="2400" dirty="0" smtClean="0">
              <a:solidFill>
                <a:schemeClr val="bg1"/>
              </a:solidFill>
              <a:latin typeface="Calibri" pitchFamily="34" charset="0"/>
            </a:endParaRPr>
          </a:p>
        </p:txBody>
      </p:sp>
      <p:sp>
        <p:nvSpPr>
          <p:cNvPr id="18" name="TextBox 17"/>
          <p:cNvSpPr txBox="1"/>
          <p:nvPr/>
        </p:nvSpPr>
        <p:spPr>
          <a:xfrm>
            <a:off x="1737063" y="6051603"/>
            <a:ext cx="428322" cy="461665"/>
          </a:xfrm>
          <a:prstGeom prst="rect">
            <a:avLst/>
          </a:prstGeom>
          <a:noFill/>
        </p:spPr>
        <p:txBody>
          <a:bodyPr wrap="none" rtlCol="0">
            <a:spAutoFit/>
          </a:bodyPr>
          <a:lstStyle/>
          <a:p>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2</a:t>
            </a:r>
            <a:endParaRPr lang="en-US" sz="2400" dirty="0" smtClean="0">
              <a:solidFill>
                <a:schemeClr val="bg1"/>
              </a:solidFill>
              <a:latin typeface="Calibri" pitchFamily="34" charset="0"/>
            </a:endParaRPr>
          </a:p>
        </p:txBody>
      </p:sp>
      <p:cxnSp>
        <p:nvCxnSpPr>
          <p:cNvPr id="20" name="Curved Connector 19"/>
          <p:cNvCxnSpPr>
            <a:stCxn id="17" idx="3"/>
            <a:endCxn id="18" idx="3"/>
          </p:cNvCxnSpPr>
          <p:nvPr/>
        </p:nvCxnSpPr>
        <p:spPr>
          <a:xfrm>
            <a:off x="2155028" y="5419822"/>
            <a:ext cx="10357" cy="862614"/>
          </a:xfrm>
          <a:prstGeom prst="curvedConnector3">
            <a:avLst>
              <a:gd name="adj1" fmla="val 2307203"/>
            </a:avLst>
          </a:prstGeom>
          <a:ln>
            <a:solidFill>
              <a:srgbClr xmlns:mc="http://schemas.openxmlformats.org/markup-compatibility/2006" xmlns:a14="http://schemas.microsoft.com/office/drawing/2007/7/7/main" val="0070C0" mc:Ignorable=""/>
            </a:solidFill>
            <a:headEnd type="none"/>
            <a:tailEnd type="triangle"/>
          </a:ln>
        </p:spPr>
        <p:style>
          <a:lnRef idx="1">
            <a:schemeClr val="dk1"/>
          </a:lnRef>
          <a:fillRef idx="0">
            <a:schemeClr val="dk1"/>
          </a:fillRef>
          <a:effectRef idx="0">
            <a:schemeClr val="dk1"/>
          </a:effectRef>
          <a:fontRef idx="minor">
            <a:schemeClr val="tx1"/>
          </a:fontRef>
        </p:style>
      </p:cxnSp>
      <p:cxnSp>
        <p:nvCxnSpPr>
          <p:cNvPr id="22" name="Curved Connector 21"/>
          <p:cNvCxnSpPr>
            <a:stCxn id="18" idx="1"/>
            <a:endCxn id="17" idx="1"/>
          </p:cNvCxnSpPr>
          <p:nvPr/>
        </p:nvCxnSpPr>
        <p:spPr>
          <a:xfrm rot="10800000">
            <a:off x="1726707" y="5419822"/>
            <a:ext cx="10357" cy="862614"/>
          </a:xfrm>
          <a:prstGeom prst="curvedConnector3">
            <a:avLst>
              <a:gd name="adj1" fmla="val 2307203"/>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077592" y="5643229"/>
            <a:ext cx="428322" cy="461665"/>
          </a:xfrm>
          <a:prstGeom prst="rect">
            <a:avLst/>
          </a:prstGeom>
          <a:noFill/>
        </p:spPr>
        <p:txBody>
          <a:bodyPr wrap="none" rtlCol="0">
            <a:spAutoFit/>
          </a:bodyPr>
          <a:lstStyle/>
          <a:p>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3</a:t>
            </a:r>
            <a:endParaRPr lang="en-US" sz="2400" dirty="0" smtClean="0">
              <a:solidFill>
                <a:schemeClr val="bg1"/>
              </a:solidFill>
              <a:latin typeface="Calibri" pitchFamily="34" charset="0"/>
            </a:endParaRPr>
          </a:p>
        </p:txBody>
      </p:sp>
      <p:cxnSp>
        <p:nvCxnSpPr>
          <p:cNvPr id="25" name="Shape 24"/>
          <p:cNvCxnSpPr>
            <a:stCxn id="23" idx="0"/>
            <a:endCxn id="23" idx="3"/>
          </p:cNvCxnSpPr>
          <p:nvPr/>
        </p:nvCxnSpPr>
        <p:spPr>
          <a:xfrm rot="16200000" flipH="1">
            <a:off x="3283416" y="5651565"/>
            <a:ext cx="230833" cy="214161"/>
          </a:xfrm>
          <a:prstGeom prst="curvedConnector4">
            <a:avLst>
              <a:gd name="adj1" fmla="val -99033"/>
              <a:gd name="adj2" fmla="val 206742"/>
            </a:avLst>
          </a:prstGeom>
          <a:ln>
            <a:solidFill>
              <a:srgbClr xmlns:mc="http://schemas.openxmlformats.org/markup-compatibility/2006" xmlns:a14="http://schemas.microsoft.com/office/drawing/2007/7/7/main" val="FF0000" mc:Ignorable=""/>
            </a:solidFill>
            <a:tailEnd type="triangle"/>
          </a:ln>
        </p:spPr>
        <p:style>
          <a:lnRef idx="1">
            <a:schemeClr val="dk1"/>
          </a:lnRef>
          <a:fillRef idx="0">
            <a:schemeClr val="dk1"/>
          </a:fillRef>
          <a:effectRef idx="0">
            <a:schemeClr val="dk1"/>
          </a:effectRef>
          <a:fontRef idx="minor">
            <a:schemeClr val="tx1"/>
          </a:fontRef>
        </p:style>
      </p:cxnSp>
      <p:sp>
        <p:nvSpPr>
          <p:cNvPr id="26" name="Rectangle 25"/>
          <p:cNvSpPr/>
          <p:nvPr/>
        </p:nvSpPr>
        <p:spPr>
          <a:xfrm>
            <a:off x="2376422" y="5624084"/>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27" name="Rectangle 26"/>
          <p:cNvSpPr/>
          <p:nvPr/>
        </p:nvSpPr>
        <p:spPr>
          <a:xfrm>
            <a:off x="3849041" y="5632884"/>
            <a:ext cx="829733" cy="461665"/>
          </a:xfrm>
          <a:prstGeom prst="rect">
            <a:avLst/>
          </a:prstGeom>
        </p:spPr>
        <p:txBody>
          <a:bodyPr wrap="square">
            <a:spAutoFit/>
          </a:bodyPr>
          <a:lstStyle/>
          <a:p>
            <a:pPr algn="ctr">
              <a:buNone/>
            </a:pP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34" name="TextBox 33"/>
          <p:cNvSpPr txBox="1"/>
          <p:nvPr/>
        </p:nvSpPr>
        <p:spPr>
          <a:xfrm>
            <a:off x="4941902" y="5234857"/>
            <a:ext cx="428322" cy="461665"/>
          </a:xfrm>
          <a:prstGeom prst="rect">
            <a:avLst/>
          </a:prstGeom>
          <a:noFill/>
        </p:spPr>
        <p:txBody>
          <a:bodyPr wrap="none" rtlCol="0">
            <a:spAutoFit/>
          </a:bodyPr>
          <a:lstStyle/>
          <a:p>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endParaRPr lang="en-US" sz="2400" dirty="0" smtClean="0">
              <a:solidFill>
                <a:schemeClr val="bg1"/>
              </a:solidFill>
              <a:latin typeface="Calibri" pitchFamily="34" charset="0"/>
            </a:endParaRPr>
          </a:p>
        </p:txBody>
      </p:sp>
      <p:sp>
        <p:nvSpPr>
          <p:cNvPr id="35" name="TextBox 34"/>
          <p:cNvSpPr txBox="1"/>
          <p:nvPr/>
        </p:nvSpPr>
        <p:spPr>
          <a:xfrm>
            <a:off x="4952259" y="6097471"/>
            <a:ext cx="428322" cy="461665"/>
          </a:xfrm>
          <a:prstGeom prst="rect">
            <a:avLst/>
          </a:prstGeom>
          <a:noFill/>
        </p:spPr>
        <p:txBody>
          <a:bodyPr wrap="none" rtlCol="0">
            <a:spAutoFit/>
          </a:bodyPr>
          <a:lstStyle/>
          <a:p>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2</a:t>
            </a:r>
            <a:endParaRPr lang="en-US" sz="2400" dirty="0" smtClean="0">
              <a:solidFill>
                <a:schemeClr val="bg1"/>
              </a:solidFill>
              <a:latin typeface="Calibri" pitchFamily="34" charset="0"/>
            </a:endParaRPr>
          </a:p>
        </p:txBody>
      </p:sp>
      <p:cxnSp>
        <p:nvCxnSpPr>
          <p:cNvPr id="36" name="Curved Connector 35"/>
          <p:cNvCxnSpPr>
            <a:stCxn id="34" idx="3"/>
            <a:endCxn id="38" idx="0"/>
          </p:cNvCxnSpPr>
          <p:nvPr/>
        </p:nvCxnSpPr>
        <p:spPr>
          <a:xfrm>
            <a:off x="5370224" y="5465690"/>
            <a:ext cx="337734" cy="161263"/>
          </a:xfrm>
          <a:prstGeom prst="curvedConnector2">
            <a:avLst/>
          </a:prstGeom>
          <a:ln>
            <a:solidFill>
              <a:srgbClr xmlns:mc="http://schemas.openxmlformats.org/markup-compatibility/2006" xmlns:a14="http://schemas.microsoft.com/office/drawing/2007/7/7/main" val="0070C0" mc:Ignorable=""/>
            </a:solidFill>
            <a:headEnd type="none"/>
            <a:tailEnd type="triangle"/>
          </a:ln>
        </p:spPr>
        <p:style>
          <a:lnRef idx="1">
            <a:schemeClr val="dk1"/>
          </a:lnRef>
          <a:fillRef idx="0">
            <a:schemeClr val="dk1"/>
          </a:fillRef>
          <a:effectRef idx="0">
            <a:schemeClr val="dk1"/>
          </a:effectRef>
          <a:fontRef idx="minor">
            <a:schemeClr val="tx1"/>
          </a:fontRef>
        </p:style>
      </p:cxnSp>
      <p:cxnSp>
        <p:nvCxnSpPr>
          <p:cNvPr id="37" name="Curved Connector 36"/>
          <p:cNvCxnSpPr>
            <a:stCxn id="35" idx="1"/>
            <a:endCxn id="34" idx="1"/>
          </p:cNvCxnSpPr>
          <p:nvPr/>
        </p:nvCxnSpPr>
        <p:spPr>
          <a:xfrm rot="10800000">
            <a:off x="4941903" y="5465690"/>
            <a:ext cx="10357" cy="862614"/>
          </a:xfrm>
          <a:prstGeom prst="curvedConnector3">
            <a:avLst>
              <a:gd name="adj1" fmla="val 2307203"/>
            </a:avLst>
          </a:prstGeom>
          <a:ln>
            <a:tailEnd type="triangle"/>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5493797" y="5626953"/>
            <a:ext cx="428322" cy="461665"/>
          </a:xfrm>
          <a:prstGeom prst="rect">
            <a:avLst/>
          </a:prstGeom>
          <a:noFill/>
        </p:spPr>
        <p:txBody>
          <a:bodyPr wrap="none" rtlCol="0">
            <a:spAutoFit/>
          </a:bodyPr>
          <a:lstStyle/>
          <a:p>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3</a:t>
            </a:r>
            <a:endParaRPr lang="en-US" sz="2400" dirty="0" smtClean="0">
              <a:solidFill>
                <a:schemeClr val="bg1"/>
              </a:solidFill>
              <a:latin typeface="Calibri" pitchFamily="34" charset="0"/>
            </a:endParaRPr>
          </a:p>
        </p:txBody>
      </p:sp>
      <p:cxnSp>
        <p:nvCxnSpPr>
          <p:cNvPr id="39" name="Shape 38"/>
          <p:cNvCxnSpPr>
            <a:stCxn id="38" idx="2"/>
            <a:endCxn id="35" idx="3"/>
          </p:cNvCxnSpPr>
          <p:nvPr/>
        </p:nvCxnSpPr>
        <p:spPr>
          <a:xfrm rot="5400000">
            <a:off x="5424427" y="6044773"/>
            <a:ext cx="239686" cy="327377"/>
          </a:xfrm>
          <a:prstGeom prst="curvedConnector2">
            <a:avLst/>
          </a:prstGeom>
          <a:ln>
            <a:solidFill>
              <a:srgbClr xmlns:mc="http://schemas.openxmlformats.org/markup-compatibility/2006" xmlns:a14="http://schemas.microsoft.com/office/drawing/2007/7/7/main" val="FF0000" mc:Ignorable=""/>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134470" y="2270202"/>
            <a:ext cx="8866095" cy="1335750"/>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f(read(write(a,b,3),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b+2-2</a:t>
            </a:r>
            <a:r>
              <a:rPr lang="en-US" sz="2800" dirty="0" smtClean="0">
                <a:solidFill>
                  <a:schemeClr val="bg1"/>
                </a:solidFill>
                <a:latin typeface="Calibri" pitchFamily="34" charset="0"/>
                <a:cs typeface="Calibri" pitchFamily="34" charset="0"/>
                <a:sym typeface="Symbol"/>
              </a:rPr>
              <a:t>)) ≠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b+2-b+1</a:t>
            </a:r>
            <a:r>
              <a:rPr lang="en-US" sz="2800" dirty="0" smtClean="0">
                <a:solidFill>
                  <a:schemeClr val="bg1"/>
                </a:solidFill>
                <a:latin typeface="Calibri" pitchFamily="34" charset="0"/>
                <a:cs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Simplifying</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4" name="TextBox 13"/>
          <p:cNvSpPr txBox="1"/>
          <p:nvPr/>
        </p:nvSpPr>
        <p:spPr>
          <a:xfrm>
            <a:off x="339810" y="1700065"/>
            <a:ext cx="4019126" cy="1569660"/>
          </a:xfrm>
          <a:prstGeom prst="rect">
            <a:avLst/>
          </a:prstGeom>
          <a:noFill/>
        </p:spPr>
        <p:txBody>
          <a:bodyPr wrap="square" rtlCol="0">
            <a:spAutoFit/>
          </a:bodyPr>
          <a:lstStyle/>
          <a:p>
            <a:r>
              <a:rPr lang="en-US" sz="2400" dirty="0" smtClean="0">
                <a:solidFill>
                  <a:srgbClr xmlns:mc="http://schemas.openxmlformats.org/markup-compatibility/2006" xmlns:a14="http://schemas.microsoft.com/office/drawing/2007/7/7/main" val="FF0000" mc:Ignorable=""/>
                </a:solidFill>
                <a:latin typeface="Calibri" pitchFamily="34" charset="0"/>
              </a:rPr>
              <a:t>Avoiding the nested loop</a:t>
            </a:r>
            <a:r>
              <a:rPr lang="en-US" sz="2400" dirty="0" smtClean="0">
                <a:solidFill>
                  <a:schemeClr val="bg1"/>
                </a:solidFill>
                <a:latin typeface="Calibri" pitchFamily="34" charset="0"/>
              </a:rPr>
              <a:t>:</a:t>
            </a:r>
          </a:p>
          <a:p>
            <a:r>
              <a:rPr lang="en-US" sz="2400" dirty="0" smtClean="0">
                <a:solidFill>
                  <a:schemeClr val="bg1"/>
                </a:solidFill>
                <a:latin typeface="Calibri" pitchFamily="34" charset="0"/>
              </a:rPr>
              <a:t>for each v in occurrences(b)</a:t>
            </a:r>
          </a:p>
          <a:p>
            <a:r>
              <a:rPr lang="en-US" sz="2400" dirty="0" smtClean="0">
                <a:solidFill>
                  <a:schemeClr val="bg1"/>
                </a:solidFill>
                <a:latin typeface="Calibri" pitchFamily="34" charset="0"/>
              </a:rPr>
              <a:t>     for each w in occurrences(s)</a:t>
            </a:r>
          </a:p>
          <a:p>
            <a:r>
              <a:rPr lang="en-US" sz="2400" dirty="0" smtClean="0">
                <a:solidFill>
                  <a:schemeClr val="bg1"/>
                </a:solidFill>
                <a:latin typeface="Calibri" pitchFamily="34" charset="0"/>
              </a:rPr>
              <a:t>          …</a:t>
            </a:r>
          </a:p>
        </p:txBody>
      </p:sp>
      <p:sp>
        <p:nvSpPr>
          <p:cNvPr id="17" name="TextBox 16"/>
          <p:cNvSpPr txBox="1"/>
          <p:nvPr/>
        </p:nvSpPr>
        <p:spPr>
          <a:xfrm>
            <a:off x="341288" y="3503711"/>
            <a:ext cx="7675248" cy="2677656"/>
          </a:xfrm>
          <a:prstGeom prst="rect">
            <a:avLst/>
          </a:prstGeom>
          <a:noFill/>
        </p:spPr>
        <p:txBody>
          <a:bodyPr wrap="square" rtlCol="0">
            <a:spAutoFit/>
          </a:bodyPr>
          <a:lstStyle/>
          <a:p>
            <a:r>
              <a:rPr lang="en-US" sz="2400" dirty="0" smtClean="0">
                <a:solidFill>
                  <a:srgbClr xmlns:mc="http://schemas.openxmlformats.org/markup-compatibility/2006" xmlns:a14="http://schemas.microsoft.com/office/drawing/2007/7/7/main" val="FF0000" mc:Ignorable=""/>
                </a:solidFill>
                <a:latin typeface="Calibri" pitchFamily="34" charset="0"/>
              </a:rPr>
              <a:t>Avoiding the nested loop</a:t>
            </a:r>
            <a:r>
              <a:rPr lang="en-US" sz="2400" dirty="0" smtClean="0">
                <a:solidFill>
                  <a:schemeClr val="bg1"/>
                </a:solidFill>
                <a:latin typeface="Calibri" pitchFamily="34" charset="0"/>
              </a:rPr>
              <a:t>:</a:t>
            </a:r>
          </a:p>
          <a:p>
            <a:r>
              <a:rPr lang="en-US" sz="2400" dirty="0" smtClean="0">
                <a:solidFill>
                  <a:schemeClr val="bg1"/>
                </a:solidFill>
                <a:latin typeface="Calibri" pitchFamily="34" charset="0"/>
              </a:rPr>
              <a:t>Use a hash table to store the elements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 f(a</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 a</a:t>
            </a:r>
            <a:r>
              <a:rPr lang="en-US" sz="2400" baseline="-25000" dirty="0" smtClean="0">
                <a:solidFill>
                  <a:schemeClr val="bg1"/>
                </a:solidFill>
                <a:latin typeface="Calibri" pitchFamily="34" charset="0"/>
                <a:cs typeface="Calibri" pitchFamily="34" charset="0"/>
                <a:sym typeface="Symbol"/>
              </a:rPr>
              <a:t>n</a:t>
            </a:r>
            <a:r>
              <a:rPr lang="en-US" sz="2400" dirty="0" smtClean="0">
                <a:solidFill>
                  <a:schemeClr val="bg1"/>
                </a:solidFill>
                <a:latin typeface="Calibri" pitchFamily="34" charset="0"/>
                <a:cs typeface="Calibri" pitchFamily="34" charset="0"/>
                <a:sym typeface="Symbol"/>
              </a:rPr>
              <a:t>).</a:t>
            </a:r>
          </a:p>
          <a:p>
            <a:r>
              <a:rPr lang="en-US" sz="2400" dirty="0" smtClean="0">
                <a:solidFill>
                  <a:schemeClr val="bg1"/>
                </a:solidFill>
                <a:latin typeface="Calibri" pitchFamily="34" charset="0"/>
                <a:sym typeface="Symbol"/>
              </a:rPr>
              <a:t>Each constant has an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identifier</a:t>
            </a:r>
            <a:r>
              <a:rPr lang="en-US" sz="2400" dirty="0" smtClean="0">
                <a:solidFill>
                  <a:schemeClr val="bg1"/>
                </a:solidFill>
                <a:latin typeface="Calibri" pitchFamily="34" charset="0"/>
                <a:sym typeface="Symbol"/>
              </a:rPr>
              <a:t> (e.g., natural number).</a:t>
            </a:r>
          </a:p>
          <a:p>
            <a:r>
              <a:rPr lang="en-US" sz="2400" dirty="0" smtClean="0">
                <a:solidFill>
                  <a:schemeClr val="bg1"/>
                </a:solidFill>
                <a:latin typeface="Calibri" pitchFamily="34" charset="0"/>
                <a:sym typeface="Symbol"/>
              </a:rPr>
              <a:t>Compute hash code using the identifier of the (equivalence class)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roots</a:t>
            </a:r>
            <a:r>
              <a:rPr lang="en-US" sz="2400" dirty="0" smtClean="0">
                <a:solidFill>
                  <a:schemeClr val="bg1"/>
                </a:solidFill>
                <a:latin typeface="Calibri" pitchFamily="34" charset="0"/>
                <a:sym typeface="Symbol"/>
              </a:rPr>
              <a:t> of the arguments.</a:t>
            </a:r>
          </a:p>
          <a:p>
            <a:endParaRPr lang="en-US" sz="2400" dirty="0" smtClean="0">
              <a:solidFill>
                <a:schemeClr val="bg1"/>
              </a:solidFill>
              <a:latin typeface="Calibri" pitchFamily="34" charset="0"/>
              <a:sym typeface="Symbol"/>
            </a:endParaRPr>
          </a:p>
          <a:p>
            <a:r>
              <a:rPr lang="en-US" sz="2400" dirty="0" smtClean="0">
                <a:solidFill>
                  <a:schemeClr val="bg1"/>
                </a:solidFill>
                <a:latin typeface="Calibri" pitchFamily="34" charset="0"/>
                <a:sym typeface="Symbol"/>
              </a:rPr>
              <a:t>hash(</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sym typeface="Symbol"/>
              </a:rPr>
              <a:t>) = hash-</a:t>
            </a:r>
            <a:r>
              <a:rPr lang="en-US" sz="2400" dirty="0" err="1" smtClean="0">
                <a:solidFill>
                  <a:schemeClr val="bg1"/>
                </a:solidFill>
                <a:latin typeface="Calibri" pitchFamily="34" charset="0"/>
                <a:sym typeface="Symbol"/>
              </a:rPr>
              <a:t>tuple</a:t>
            </a:r>
            <a:r>
              <a:rPr lang="en-US" sz="2400" dirty="0" smtClean="0">
                <a:solidFill>
                  <a:schemeClr val="bg1"/>
                </a:solidFill>
                <a:latin typeface="Calibri" pitchFamily="34" charset="0"/>
                <a:sym typeface="Symbol"/>
              </a:rPr>
              <a:t>(id(f), id(root(a</a:t>
            </a:r>
            <a:r>
              <a:rPr lang="en-US" sz="2400" baseline="-25000" dirty="0" smtClean="0">
                <a:solidFill>
                  <a:schemeClr val="bg1"/>
                </a:solidFill>
                <a:latin typeface="Calibri" pitchFamily="34" charset="0"/>
                <a:sym typeface="Symbol"/>
              </a:rPr>
              <a:t>1</a:t>
            </a:r>
            <a:r>
              <a:rPr lang="en-US" sz="2400" dirty="0" smtClean="0">
                <a:solidFill>
                  <a:schemeClr val="bg1"/>
                </a:solidFill>
                <a:latin typeface="Calibri" pitchFamily="34" charset="0"/>
                <a:sym typeface="Symbol"/>
              </a:rPr>
              <a:t>)), …, id(root(a</a:t>
            </a:r>
            <a:r>
              <a:rPr lang="en-US" sz="2400" baseline="-25000" dirty="0" smtClean="0">
                <a:solidFill>
                  <a:schemeClr val="bg1"/>
                </a:solidFill>
                <a:latin typeface="Calibri" pitchFamily="34" charset="0"/>
                <a:sym typeface="Symbol"/>
              </a:rPr>
              <a:t>n</a:t>
            </a: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4" name="TextBox 13"/>
          <p:cNvSpPr txBox="1"/>
          <p:nvPr/>
        </p:nvSpPr>
        <p:spPr>
          <a:xfrm>
            <a:off x="339810" y="1700065"/>
            <a:ext cx="4019126" cy="1569660"/>
          </a:xfrm>
          <a:prstGeom prst="rect">
            <a:avLst/>
          </a:prstGeom>
          <a:noFill/>
        </p:spPr>
        <p:txBody>
          <a:bodyPr wrap="square" rtlCol="0">
            <a:spAutoFit/>
          </a:bodyPr>
          <a:lstStyle/>
          <a:p>
            <a:r>
              <a:rPr lang="en-US" sz="2400" dirty="0" smtClean="0">
                <a:solidFill>
                  <a:srgbClr xmlns:mc="http://schemas.openxmlformats.org/markup-compatibility/2006" xmlns:a14="http://schemas.microsoft.com/office/drawing/2007/7/7/main" val="FF0000" mc:Ignorable=""/>
                </a:solidFill>
                <a:latin typeface="Calibri" pitchFamily="34" charset="0"/>
              </a:rPr>
              <a:t>Avoiding the nested loop</a:t>
            </a:r>
            <a:r>
              <a:rPr lang="en-US" sz="2400" dirty="0" smtClean="0">
                <a:solidFill>
                  <a:schemeClr val="bg1"/>
                </a:solidFill>
                <a:latin typeface="Calibri" pitchFamily="34" charset="0"/>
              </a:rPr>
              <a:t>:</a:t>
            </a:r>
          </a:p>
          <a:p>
            <a:r>
              <a:rPr lang="en-US" sz="2400" dirty="0" smtClean="0">
                <a:solidFill>
                  <a:schemeClr val="bg1"/>
                </a:solidFill>
                <a:latin typeface="Calibri" pitchFamily="34" charset="0"/>
              </a:rPr>
              <a:t>for each v in occurrences(b)</a:t>
            </a:r>
          </a:p>
          <a:p>
            <a:r>
              <a:rPr lang="en-US" sz="2400" dirty="0" smtClean="0">
                <a:solidFill>
                  <a:schemeClr val="bg1"/>
                </a:solidFill>
                <a:latin typeface="Calibri" pitchFamily="34" charset="0"/>
              </a:rPr>
              <a:t>     for each w in occurrences(s)</a:t>
            </a:r>
          </a:p>
          <a:p>
            <a:r>
              <a:rPr lang="en-US" sz="2400" dirty="0" smtClean="0">
                <a:solidFill>
                  <a:schemeClr val="bg1"/>
                </a:solidFill>
                <a:latin typeface="Calibri" pitchFamily="34" charset="0"/>
              </a:rPr>
              <a:t>          …</a:t>
            </a:r>
          </a:p>
        </p:txBody>
      </p:sp>
      <p:sp>
        <p:nvSpPr>
          <p:cNvPr id="17" name="TextBox 16"/>
          <p:cNvSpPr txBox="1"/>
          <p:nvPr/>
        </p:nvSpPr>
        <p:spPr>
          <a:xfrm>
            <a:off x="341288" y="3503711"/>
            <a:ext cx="7675248" cy="2677656"/>
          </a:xfrm>
          <a:prstGeom prst="rect">
            <a:avLst/>
          </a:prstGeom>
          <a:noFill/>
        </p:spPr>
        <p:txBody>
          <a:bodyPr wrap="square" rtlCol="0">
            <a:spAutoFit/>
          </a:bodyPr>
          <a:lstStyle/>
          <a:p>
            <a:r>
              <a:rPr lang="en-US" sz="2400" dirty="0" smtClean="0">
                <a:solidFill>
                  <a:srgbClr xmlns:mc="http://schemas.openxmlformats.org/markup-compatibility/2006" xmlns:a14="http://schemas.microsoft.com/office/drawing/2007/7/7/main" val="FF0000" mc:Ignorable=""/>
                </a:solidFill>
                <a:latin typeface="Calibri" pitchFamily="34" charset="0"/>
              </a:rPr>
              <a:t>Avoiding the nested loop</a:t>
            </a:r>
            <a:r>
              <a:rPr lang="en-US" sz="2400" dirty="0" smtClean="0">
                <a:solidFill>
                  <a:schemeClr val="bg1"/>
                </a:solidFill>
                <a:latin typeface="Calibri" pitchFamily="34" charset="0"/>
              </a:rPr>
              <a:t>:</a:t>
            </a:r>
          </a:p>
          <a:p>
            <a:r>
              <a:rPr lang="en-US" sz="2400" dirty="0" smtClean="0">
                <a:solidFill>
                  <a:schemeClr val="bg1"/>
                </a:solidFill>
                <a:latin typeface="Calibri" pitchFamily="34" charset="0"/>
              </a:rPr>
              <a:t>Use a hash table to store the elements </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 f(a</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cs typeface="Calibri" pitchFamily="34" charset="0"/>
                <a:sym typeface="Symbol"/>
              </a:rPr>
              <a:t>, …, a</a:t>
            </a:r>
            <a:r>
              <a:rPr lang="en-US" sz="2400" baseline="-25000" dirty="0" smtClean="0">
                <a:solidFill>
                  <a:schemeClr val="bg1"/>
                </a:solidFill>
                <a:latin typeface="Calibri" pitchFamily="34" charset="0"/>
                <a:cs typeface="Calibri" pitchFamily="34" charset="0"/>
                <a:sym typeface="Symbol"/>
              </a:rPr>
              <a:t>n</a:t>
            </a:r>
            <a:r>
              <a:rPr lang="en-US" sz="2400" dirty="0" smtClean="0">
                <a:solidFill>
                  <a:schemeClr val="bg1"/>
                </a:solidFill>
                <a:latin typeface="Calibri" pitchFamily="34" charset="0"/>
                <a:cs typeface="Calibri" pitchFamily="34" charset="0"/>
                <a:sym typeface="Symbol"/>
              </a:rPr>
              <a:t>).</a:t>
            </a:r>
          </a:p>
          <a:p>
            <a:r>
              <a:rPr lang="en-US" sz="2400" dirty="0" smtClean="0">
                <a:solidFill>
                  <a:schemeClr val="bg1"/>
                </a:solidFill>
                <a:latin typeface="Calibri" pitchFamily="34" charset="0"/>
                <a:sym typeface="Symbol"/>
              </a:rPr>
              <a:t>Each constant has an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identifier</a:t>
            </a:r>
            <a:r>
              <a:rPr lang="en-US" sz="2400" dirty="0" smtClean="0">
                <a:solidFill>
                  <a:schemeClr val="bg1"/>
                </a:solidFill>
                <a:latin typeface="Calibri" pitchFamily="34" charset="0"/>
                <a:sym typeface="Symbol"/>
              </a:rPr>
              <a:t> (e.g., natural number).</a:t>
            </a:r>
          </a:p>
          <a:p>
            <a:r>
              <a:rPr lang="en-US" sz="2400" dirty="0" smtClean="0">
                <a:solidFill>
                  <a:schemeClr val="bg1"/>
                </a:solidFill>
                <a:latin typeface="Calibri" pitchFamily="34" charset="0"/>
                <a:sym typeface="Symbol"/>
              </a:rPr>
              <a:t>Compute hash code using the identifier of the (equivalence class)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roots</a:t>
            </a:r>
            <a:r>
              <a:rPr lang="en-US" sz="2400" dirty="0" smtClean="0">
                <a:solidFill>
                  <a:schemeClr val="bg1"/>
                </a:solidFill>
                <a:latin typeface="Calibri" pitchFamily="34" charset="0"/>
                <a:sym typeface="Symbol"/>
              </a:rPr>
              <a:t> of the arguments.</a:t>
            </a:r>
          </a:p>
          <a:p>
            <a:endParaRPr lang="en-US" sz="2400" dirty="0" smtClean="0">
              <a:solidFill>
                <a:schemeClr val="bg1"/>
              </a:solidFill>
              <a:latin typeface="Calibri" pitchFamily="34" charset="0"/>
              <a:sym typeface="Symbol"/>
            </a:endParaRPr>
          </a:p>
          <a:p>
            <a:r>
              <a:rPr lang="en-US" sz="2400" dirty="0" smtClean="0">
                <a:solidFill>
                  <a:schemeClr val="bg1"/>
                </a:solidFill>
                <a:latin typeface="Calibri" pitchFamily="34" charset="0"/>
                <a:sym typeface="Symbol"/>
              </a:rPr>
              <a:t>hash(</a:t>
            </a:r>
            <a:r>
              <a:rPr lang="en-US" sz="2400" dirty="0" smtClean="0">
                <a:solidFill>
                  <a:schemeClr val="bg1"/>
                </a:solidFill>
                <a:latin typeface="Calibri" pitchFamily="34" charset="0"/>
                <a:cs typeface="Calibri" pitchFamily="34" charset="0"/>
                <a:sym typeface="Symbol"/>
              </a:rPr>
              <a:t>v</a:t>
            </a:r>
            <a:r>
              <a:rPr lang="en-US" sz="2400" baseline="-25000" dirty="0" smtClean="0">
                <a:solidFill>
                  <a:schemeClr val="bg1"/>
                </a:solidFill>
                <a:latin typeface="Calibri" pitchFamily="34" charset="0"/>
                <a:cs typeface="Calibri" pitchFamily="34" charset="0"/>
                <a:sym typeface="Symbol"/>
              </a:rPr>
              <a:t>1</a:t>
            </a:r>
            <a:r>
              <a:rPr lang="en-US" sz="2400" dirty="0" smtClean="0">
                <a:solidFill>
                  <a:schemeClr val="bg1"/>
                </a:solidFill>
                <a:latin typeface="Calibri" pitchFamily="34" charset="0"/>
                <a:sym typeface="Symbol"/>
              </a:rPr>
              <a:t>) = hash-</a:t>
            </a:r>
            <a:r>
              <a:rPr lang="en-US" sz="2400" dirty="0" err="1" smtClean="0">
                <a:solidFill>
                  <a:schemeClr val="bg1"/>
                </a:solidFill>
                <a:latin typeface="Calibri" pitchFamily="34" charset="0"/>
                <a:sym typeface="Symbol"/>
              </a:rPr>
              <a:t>tuple</a:t>
            </a:r>
            <a:r>
              <a:rPr lang="en-US" sz="2400" dirty="0" smtClean="0">
                <a:solidFill>
                  <a:schemeClr val="bg1"/>
                </a:solidFill>
                <a:latin typeface="Calibri" pitchFamily="34" charset="0"/>
                <a:sym typeface="Symbol"/>
              </a:rPr>
              <a:t>(id(f), id(root(a</a:t>
            </a:r>
            <a:r>
              <a:rPr lang="en-US" sz="2400" baseline="-25000" dirty="0" smtClean="0">
                <a:solidFill>
                  <a:schemeClr val="bg1"/>
                </a:solidFill>
                <a:latin typeface="Calibri" pitchFamily="34" charset="0"/>
                <a:sym typeface="Symbol"/>
              </a:rPr>
              <a:t>1</a:t>
            </a:r>
            <a:r>
              <a:rPr lang="en-US" sz="2400" dirty="0" smtClean="0">
                <a:solidFill>
                  <a:schemeClr val="bg1"/>
                </a:solidFill>
                <a:latin typeface="Calibri" pitchFamily="34" charset="0"/>
                <a:sym typeface="Symbol"/>
              </a:rPr>
              <a:t>)), …, id(root(a</a:t>
            </a:r>
            <a:r>
              <a:rPr lang="en-US" sz="2400" baseline="-25000" dirty="0" smtClean="0">
                <a:solidFill>
                  <a:schemeClr val="bg1"/>
                </a:solidFill>
                <a:latin typeface="Calibri" pitchFamily="34" charset="0"/>
                <a:sym typeface="Symbol"/>
              </a:rPr>
              <a:t>n</a:t>
            </a:r>
            <a:r>
              <a:rPr lang="en-US" sz="2400" dirty="0" smtClean="0">
                <a:solidFill>
                  <a:schemeClr val="bg1"/>
                </a:solidFill>
                <a:latin typeface="Calibri" pitchFamily="34" charset="0"/>
                <a:sym typeface="Symbol"/>
              </a:rPr>
              <a:t>)))</a:t>
            </a:r>
            <a:endParaRPr lang="en-US" sz="2400" dirty="0" smtClean="0">
              <a:solidFill>
                <a:schemeClr val="bg1"/>
              </a:solidFill>
              <a:latin typeface="Calibri" pitchFamily="34" charset="0"/>
            </a:endParaRPr>
          </a:p>
        </p:txBody>
      </p:sp>
      <p:sp>
        <p:nvSpPr>
          <p:cNvPr id="5" name="Rectangular Callout 4"/>
          <p:cNvSpPr/>
          <p:nvPr/>
        </p:nvSpPr>
        <p:spPr bwMode="auto">
          <a:xfrm>
            <a:off x="2752078" y="3835155"/>
            <a:ext cx="3435658" cy="1376039"/>
          </a:xfrm>
          <a:prstGeom prst="wedgeRectCallout">
            <a:avLst>
              <a:gd name="adj1" fmla="val -55639"/>
              <a:gd name="adj2" fmla="val 9722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lvl="3">
              <a:buNone/>
            </a:pPr>
            <a:r>
              <a:rPr lang="en-US" sz="2000" dirty="0" smtClean="0">
                <a:solidFill>
                  <a:schemeClr val="bg1"/>
                </a:solidFill>
                <a:latin typeface="Calibri" pitchFamily="34" charset="0"/>
              </a:rPr>
              <a:t>hash-</a:t>
            </a:r>
            <a:r>
              <a:rPr lang="en-US" sz="2000" dirty="0" err="1" smtClean="0">
                <a:solidFill>
                  <a:schemeClr val="bg1"/>
                </a:solidFill>
                <a:latin typeface="Calibri" pitchFamily="34" charset="0"/>
              </a:rPr>
              <a:t>tuple</a:t>
            </a:r>
            <a:r>
              <a:rPr lang="en-US" sz="2000" dirty="0" smtClean="0">
                <a:solidFill>
                  <a:schemeClr val="bg1"/>
                </a:solidFill>
                <a:latin typeface="Calibri" pitchFamily="34" charset="0"/>
              </a:rPr>
              <a:t> can be the </a:t>
            </a:r>
            <a:r>
              <a:rPr lang="en-US" sz="2000" dirty="0" err="1" smtClean="0">
                <a:solidFill>
                  <a:schemeClr val="bg1"/>
                </a:solidFill>
                <a:latin typeface="Calibri" pitchFamily="34" charset="0"/>
              </a:rPr>
              <a:t>Jenkin’s</a:t>
            </a:r>
            <a:r>
              <a:rPr lang="en-US" sz="2000" dirty="0" smtClean="0">
                <a:solidFill>
                  <a:schemeClr val="bg1"/>
                </a:solidFill>
                <a:latin typeface="Calibri" pitchFamily="34" charset="0"/>
              </a:rPr>
              <a:t> hash function for strings.</a:t>
            </a:r>
          </a:p>
          <a:p>
            <a:pPr marL="0" lvl="3">
              <a:buNone/>
            </a:pPr>
            <a:r>
              <a:rPr lang="en-US" sz="2000" dirty="0" smtClean="0">
                <a:solidFill>
                  <a:srgbClr xmlns:mc="http://schemas.openxmlformats.org/markup-compatibility/2006" xmlns:a14="http://schemas.microsoft.com/office/drawing/2007/7/7/main" val="FF0000" mc:Ignorable=""/>
                </a:solidFill>
                <a:latin typeface="Calibri" pitchFamily="34" charset="0"/>
              </a:rPr>
              <a:t>Just adding the ids produces a very bad hash-code!</a:t>
            </a:r>
            <a:endParaRPr kumimoji="0" lang="en-US" sz="2000"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398757" y="1705838"/>
            <a:ext cx="8382000" cy="4555093"/>
          </a:xfrm>
        </p:spPr>
        <p:txBody>
          <a:bodyPr/>
          <a:lstStyle/>
          <a:p>
            <a:pPr>
              <a:buNone/>
            </a:pPr>
            <a:r>
              <a:rPr lang="en-US" sz="2400" dirty="0" smtClean="0"/>
              <a:t>Efficient implementation of the congruence rule.</a:t>
            </a:r>
          </a:p>
          <a:p>
            <a:pPr>
              <a:buNone/>
            </a:pPr>
            <a:r>
              <a:rPr lang="en-US" sz="2400" dirty="0" smtClean="0"/>
              <a:t>Merging the equivalences classes with roots: a</a:t>
            </a:r>
            <a:r>
              <a:rPr lang="en-US" sz="2400" baseline="-25000" dirty="0" smtClean="0"/>
              <a:t>1</a:t>
            </a:r>
            <a:r>
              <a:rPr lang="en-US" sz="2400" dirty="0" smtClean="0"/>
              <a:t> and a</a:t>
            </a:r>
            <a:r>
              <a:rPr lang="en-US" sz="2400" baseline="-25000" dirty="0" smtClean="0"/>
              <a:t>2</a:t>
            </a:r>
          </a:p>
          <a:p>
            <a:pPr>
              <a:buNone/>
            </a:pPr>
            <a:r>
              <a:rPr lang="en-US" sz="2400" dirty="0" smtClean="0"/>
              <a:t>Assume a</a:t>
            </a:r>
            <a:r>
              <a:rPr lang="en-US" sz="2400" baseline="-25000" dirty="0" smtClean="0"/>
              <a:t>2 </a:t>
            </a:r>
            <a:r>
              <a:rPr lang="en-US" sz="2400" dirty="0" smtClean="0"/>
              <a:t>is smaller than a</a:t>
            </a:r>
            <a:r>
              <a:rPr lang="en-US" sz="2400" baseline="-25000" dirty="0" smtClean="0"/>
              <a:t>1</a:t>
            </a:r>
          </a:p>
          <a:p>
            <a:pPr>
              <a:spcBef>
                <a:spcPts val="1200"/>
              </a:spcBef>
              <a:buNone/>
            </a:pPr>
            <a:r>
              <a:rPr lang="en-US" sz="2400" dirty="0" smtClean="0">
                <a:solidFill>
                  <a:srgbClr xmlns:mc="http://schemas.openxmlformats.org/markup-compatibility/2006" xmlns:a14="http://schemas.microsoft.com/office/drawing/2007/7/7/main" val="FF0000" mc:Ignorable=""/>
                </a:solidFill>
              </a:rPr>
              <a:t>Before merging the equivalence classes: a</a:t>
            </a:r>
            <a:r>
              <a:rPr lang="en-US" sz="2400" baseline="-25000" dirty="0" smtClean="0">
                <a:solidFill>
                  <a:srgbClr xmlns:mc="http://schemas.openxmlformats.org/markup-compatibility/2006" xmlns:a14="http://schemas.microsoft.com/office/drawing/2007/7/7/main" val="FF0000" mc:Ignorable=""/>
                </a:solidFill>
              </a:rPr>
              <a:t>1</a:t>
            </a:r>
            <a:r>
              <a:rPr lang="en-US" sz="2400" dirty="0" smtClean="0">
                <a:solidFill>
                  <a:srgbClr xmlns:mc="http://schemas.openxmlformats.org/markup-compatibility/2006" xmlns:a14="http://schemas.microsoft.com/office/drawing/2007/7/7/main" val="FF0000" mc:Ignorable=""/>
                </a:solidFill>
              </a:rPr>
              <a:t> and a</a:t>
            </a:r>
            <a:r>
              <a:rPr lang="en-US" sz="2400" baseline="-25000" dirty="0" smtClean="0">
                <a:solidFill>
                  <a:srgbClr xmlns:mc="http://schemas.openxmlformats.org/markup-compatibility/2006" xmlns:a14="http://schemas.microsoft.com/office/drawing/2007/7/7/main" val="FF0000" mc:Ignorable=""/>
                </a:solidFill>
              </a:rPr>
              <a:t>2</a:t>
            </a:r>
          </a:p>
          <a:p>
            <a:pPr>
              <a:buNone/>
            </a:pPr>
            <a:r>
              <a:rPr lang="en-US" sz="2400" dirty="0" smtClean="0"/>
              <a:t>for each v in occurrences(a</a:t>
            </a:r>
            <a:r>
              <a:rPr lang="en-US" sz="2400" baseline="-25000" dirty="0" smtClean="0"/>
              <a:t>2</a:t>
            </a:r>
            <a:r>
              <a:rPr lang="en-US" sz="2400" dirty="0" smtClean="0"/>
              <a:t>)</a:t>
            </a:r>
          </a:p>
          <a:p>
            <a:pPr>
              <a:buNone/>
            </a:pPr>
            <a:r>
              <a:rPr lang="en-US" sz="2400" baseline="-25000" dirty="0" smtClean="0"/>
              <a:t>	</a:t>
            </a:r>
            <a:r>
              <a:rPr lang="en-US" sz="2400" dirty="0" smtClean="0"/>
              <a:t> remove v from the hash table   (its </a:t>
            </a:r>
            <a:r>
              <a:rPr lang="en-US" sz="2400" dirty="0" err="1" smtClean="0"/>
              <a:t>hashcode</a:t>
            </a:r>
            <a:r>
              <a:rPr lang="en-US" sz="2400" dirty="0" smtClean="0"/>
              <a:t> will change)</a:t>
            </a:r>
          </a:p>
          <a:p>
            <a:pPr>
              <a:spcBef>
                <a:spcPts val="1200"/>
              </a:spcBef>
              <a:buNone/>
            </a:pPr>
            <a:r>
              <a:rPr lang="en-US" sz="2400" dirty="0" smtClean="0">
                <a:solidFill>
                  <a:srgbClr xmlns:mc="http://schemas.openxmlformats.org/markup-compatibility/2006" xmlns:a14="http://schemas.microsoft.com/office/drawing/2007/7/7/main" val="FF0000" mc:Ignorable=""/>
                </a:solidFill>
              </a:rPr>
              <a:t>After merging the equivalence classes: a</a:t>
            </a:r>
            <a:r>
              <a:rPr lang="en-US" sz="2400" baseline="-25000" dirty="0" smtClean="0">
                <a:solidFill>
                  <a:srgbClr xmlns:mc="http://schemas.openxmlformats.org/markup-compatibility/2006" xmlns:a14="http://schemas.microsoft.com/office/drawing/2007/7/7/main" val="FF0000" mc:Ignorable=""/>
                </a:solidFill>
              </a:rPr>
              <a:t>1</a:t>
            </a:r>
            <a:r>
              <a:rPr lang="en-US" sz="2400" dirty="0" smtClean="0">
                <a:solidFill>
                  <a:srgbClr xmlns:mc="http://schemas.openxmlformats.org/markup-compatibility/2006" xmlns:a14="http://schemas.microsoft.com/office/drawing/2007/7/7/main" val="FF0000" mc:Ignorable=""/>
                </a:solidFill>
              </a:rPr>
              <a:t> and a</a:t>
            </a:r>
            <a:r>
              <a:rPr lang="en-US" sz="2400" baseline="-25000" dirty="0" smtClean="0">
                <a:solidFill>
                  <a:srgbClr xmlns:mc="http://schemas.openxmlformats.org/markup-compatibility/2006" xmlns:a14="http://schemas.microsoft.com/office/drawing/2007/7/7/main" val="FF0000" mc:Ignorable=""/>
                </a:solidFill>
              </a:rPr>
              <a:t>2</a:t>
            </a:r>
          </a:p>
          <a:p>
            <a:pPr>
              <a:buNone/>
            </a:pPr>
            <a:r>
              <a:rPr lang="en-US" sz="2400" dirty="0" smtClean="0"/>
              <a:t>for each v in occurrences(a</a:t>
            </a:r>
            <a:r>
              <a:rPr lang="en-US" sz="2400" baseline="-25000" dirty="0" smtClean="0"/>
              <a:t>2</a:t>
            </a:r>
            <a:r>
              <a:rPr lang="en-US" sz="2400" dirty="0" smtClean="0"/>
              <a:t>)</a:t>
            </a:r>
          </a:p>
          <a:p>
            <a:pPr>
              <a:buNone/>
            </a:pPr>
            <a:r>
              <a:rPr lang="en-US" sz="2400" baseline="-25000" dirty="0" smtClean="0"/>
              <a:t>	</a:t>
            </a:r>
            <a:r>
              <a:rPr lang="en-US" sz="2400" dirty="0" smtClean="0"/>
              <a:t>if there is w congruent to v in the hash-table</a:t>
            </a:r>
          </a:p>
          <a:p>
            <a:pPr>
              <a:buNone/>
            </a:pPr>
            <a:r>
              <a:rPr lang="en-US" sz="2400" baseline="-25000" dirty="0" smtClean="0"/>
              <a:t>		</a:t>
            </a:r>
            <a:r>
              <a:rPr lang="en-US" sz="2400" dirty="0" smtClean="0"/>
              <a:t> add (</a:t>
            </a:r>
            <a:r>
              <a:rPr lang="en-US" sz="2400" dirty="0" err="1" smtClean="0"/>
              <a:t>v,w</a:t>
            </a:r>
            <a:r>
              <a:rPr lang="en-US" sz="2400" dirty="0" smtClean="0"/>
              <a:t>) to </a:t>
            </a:r>
            <a:r>
              <a:rPr lang="en-US" sz="2400" dirty="0" err="1" smtClean="0"/>
              <a:t>todo</a:t>
            </a:r>
            <a:r>
              <a:rPr lang="en-US" sz="2400" dirty="0" smtClean="0"/>
              <a:t> queue</a:t>
            </a:r>
          </a:p>
          <a:p>
            <a:pPr>
              <a:buNone/>
            </a:pPr>
            <a:r>
              <a:rPr lang="en-US" sz="2400" dirty="0" smtClean="0"/>
              <a:t>	else add v to hash-table</a:t>
            </a:r>
            <a:endParaRPr lang="en-US" sz="2400" baseline="-25000" dirty="0" smtClean="0"/>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398757" y="1705838"/>
            <a:ext cx="8382000" cy="4961358"/>
          </a:xfrm>
        </p:spPr>
        <p:txBody>
          <a:bodyPr/>
          <a:lstStyle/>
          <a:p>
            <a:pPr>
              <a:buNone/>
            </a:pPr>
            <a:r>
              <a:rPr lang="en-US" sz="2400" dirty="0" smtClean="0"/>
              <a:t>Efficient implementation of the congruence rule.</a:t>
            </a:r>
          </a:p>
          <a:p>
            <a:pPr>
              <a:buNone/>
            </a:pPr>
            <a:r>
              <a:rPr lang="en-US" sz="2400" dirty="0" smtClean="0"/>
              <a:t>Merging the equivalences classes with roots: a</a:t>
            </a:r>
            <a:r>
              <a:rPr lang="en-US" sz="2400" baseline="-25000" dirty="0" smtClean="0"/>
              <a:t>1</a:t>
            </a:r>
            <a:r>
              <a:rPr lang="en-US" sz="2400" dirty="0" smtClean="0"/>
              <a:t> and a</a:t>
            </a:r>
            <a:r>
              <a:rPr lang="en-US" sz="2400" baseline="-25000" dirty="0" smtClean="0"/>
              <a:t>2</a:t>
            </a:r>
          </a:p>
          <a:p>
            <a:pPr>
              <a:buNone/>
            </a:pPr>
            <a:r>
              <a:rPr lang="en-US" sz="2400" dirty="0" smtClean="0"/>
              <a:t>Assume a</a:t>
            </a:r>
            <a:r>
              <a:rPr lang="en-US" sz="2400" baseline="-25000" dirty="0" smtClean="0"/>
              <a:t>2 </a:t>
            </a:r>
            <a:r>
              <a:rPr lang="en-US" sz="2400" dirty="0" smtClean="0"/>
              <a:t>is smaller than a</a:t>
            </a:r>
            <a:r>
              <a:rPr lang="en-US" sz="2400" baseline="-25000" dirty="0" smtClean="0"/>
              <a:t>1</a:t>
            </a:r>
          </a:p>
          <a:p>
            <a:pPr>
              <a:spcBef>
                <a:spcPts val="1200"/>
              </a:spcBef>
              <a:buNone/>
            </a:pPr>
            <a:r>
              <a:rPr lang="en-US" sz="2400" dirty="0" smtClean="0">
                <a:solidFill>
                  <a:srgbClr xmlns:mc="http://schemas.openxmlformats.org/markup-compatibility/2006" xmlns:a14="http://schemas.microsoft.com/office/drawing/2007/7/7/main" val="FF0000" mc:Ignorable=""/>
                </a:solidFill>
              </a:rPr>
              <a:t>Before merging the equivalence classes: a</a:t>
            </a:r>
            <a:r>
              <a:rPr lang="en-US" sz="2400" baseline="-25000" dirty="0" smtClean="0">
                <a:solidFill>
                  <a:srgbClr xmlns:mc="http://schemas.openxmlformats.org/markup-compatibility/2006" xmlns:a14="http://schemas.microsoft.com/office/drawing/2007/7/7/main" val="FF0000" mc:Ignorable=""/>
                </a:solidFill>
              </a:rPr>
              <a:t>1</a:t>
            </a:r>
            <a:r>
              <a:rPr lang="en-US" sz="2400" dirty="0" smtClean="0">
                <a:solidFill>
                  <a:srgbClr xmlns:mc="http://schemas.openxmlformats.org/markup-compatibility/2006" xmlns:a14="http://schemas.microsoft.com/office/drawing/2007/7/7/main" val="FF0000" mc:Ignorable=""/>
                </a:solidFill>
              </a:rPr>
              <a:t> and a</a:t>
            </a:r>
            <a:r>
              <a:rPr lang="en-US" sz="2400" baseline="-25000" dirty="0" smtClean="0">
                <a:solidFill>
                  <a:srgbClr xmlns:mc="http://schemas.openxmlformats.org/markup-compatibility/2006" xmlns:a14="http://schemas.microsoft.com/office/drawing/2007/7/7/main" val="FF0000" mc:Ignorable=""/>
                </a:solidFill>
              </a:rPr>
              <a:t>2</a:t>
            </a:r>
          </a:p>
          <a:p>
            <a:pPr>
              <a:buNone/>
            </a:pPr>
            <a:r>
              <a:rPr lang="en-US" sz="2400" dirty="0" smtClean="0"/>
              <a:t>for each v in occurrences(a</a:t>
            </a:r>
            <a:r>
              <a:rPr lang="en-US" sz="2400" baseline="-25000" dirty="0" smtClean="0"/>
              <a:t>2</a:t>
            </a:r>
            <a:r>
              <a:rPr lang="en-US" sz="2400" dirty="0" smtClean="0"/>
              <a:t>)</a:t>
            </a:r>
          </a:p>
          <a:p>
            <a:pPr>
              <a:buNone/>
            </a:pPr>
            <a:r>
              <a:rPr lang="en-US" sz="2400" baseline="-25000" dirty="0" smtClean="0"/>
              <a:t>	</a:t>
            </a:r>
            <a:r>
              <a:rPr lang="en-US" sz="2400" dirty="0" smtClean="0"/>
              <a:t> remove v from the hash table   (its </a:t>
            </a:r>
            <a:r>
              <a:rPr lang="en-US" sz="2400" dirty="0" err="1" smtClean="0"/>
              <a:t>hashcode</a:t>
            </a:r>
            <a:r>
              <a:rPr lang="en-US" sz="2400" dirty="0" smtClean="0"/>
              <a:t> will change)</a:t>
            </a:r>
          </a:p>
          <a:p>
            <a:pPr>
              <a:spcBef>
                <a:spcPts val="1200"/>
              </a:spcBef>
              <a:buNone/>
            </a:pPr>
            <a:r>
              <a:rPr lang="en-US" sz="2400" dirty="0" smtClean="0">
                <a:solidFill>
                  <a:srgbClr xmlns:mc="http://schemas.openxmlformats.org/markup-compatibility/2006" xmlns:a14="http://schemas.microsoft.com/office/drawing/2007/7/7/main" val="FF0000" mc:Ignorable=""/>
                </a:solidFill>
              </a:rPr>
              <a:t>After merging the equivalence classes: a</a:t>
            </a:r>
            <a:r>
              <a:rPr lang="en-US" sz="2400" baseline="-25000" dirty="0" smtClean="0">
                <a:solidFill>
                  <a:srgbClr xmlns:mc="http://schemas.openxmlformats.org/markup-compatibility/2006" xmlns:a14="http://schemas.microsoft.com/office/drawing/2007/7/7/main" val="FF0000" mc:Ignorable=""/>
                </a:solidFill>
              </a:rPr>
              <a:t>1</a:t>
            </a:r>
            <a:r>
              <a:rPr lang="en-US" sz="2400" dirty="0" smtClean="0">
                <a:solidFill>
                  <a:srgbClr xmlns:mc="http://schemas.openxmlformats.org/markup-compatibility/2006" xmlns:a14="http://schemas.microsoft.com/office/drawing/2007/7/7/main" val="FF0000" mc:Ignorable=""/>
                </a:solidFill>
              </a:rPr>
              <a:t> and a</a:t>
            </a:r>
            <a:r>
              <a:rPr lang="en-US" sz="2400" baseline="-25000" dirty="0" smtClean="0">
                <a:solidFill>
                  <a:srgbClr xmlns:mc="http://schemas.openxmlformats.org/markup-compatibility/2006" xmlns:a14="http://schemas.microsoft.com/office/drawing/2007/7/7/main" val="FF0000" mc:Ignorable=""/>
                </a:solidFill>
              </a:rPr>
              <a:t>2</a:t>
            </a:r>
          </a:p>
          <a:p>
            <a:pPr>
              <a:buNone/>
            </a:pPr>
            <a:r>
              <a:rPr lang="en-US" sz="2400" dirty="0" smtClean="0"/>
              <a:t>for each v in occurrences(a</a:t>
            </a:r>
            <a:r>
              <a:rPr lang="en-US" sz="2400" baseline="-25000" dirty="0" smtClean="0"/>
              <a:t>2</a:t>
            </a:r>
            <a:r>
              <a:rPr lang="en-US" sz="2400" dirty="0" smtClean="0"/>
              <a:t>)</a:t>
            </a:r>
          </a:p>
          <a:p>
            <a:pPr>
              <a:buNone/>
            </a:pPr>
            <a:r>
              <a:rPr lang="en-US" sz="2400" baseline="-25000" dirty="0" smtClean="0"/>
              <a:t>	</a:t>
            </a:r>
            <a:r>
              <a:rPr lang="en-US" sz="2400" dirty="0" smtClean="0"/>
              <a:t>if there is w congruent to v in the hash-table</a:t>
            </a:r>
          </a:p>
          <a:p>
            <a:pPr>
              <a:buNone/>
            </a:pPr>
            <a:r>
              <a:rPr lang="en-US" sz="2400" baseline="-25000" dirty="0" smtClean="0"/>
              <a:t>		</a:t>
            </a:r>
            <a:r>
              <a:rPr lang="en-US" sz="2400" dirty="0" smtClean="0"/>
              <a:t> add (</a:t>
            </a:r>
            <a:r>
              <a:rPr lang="en-US" sz="2400" dirty="0" err="1" smtClean="0"/>
              <a:t>v,w</a:t>
            </a:r>
            <a:r>
              <a:rPr lang="en-US" sz="2400" dirty="0" smtClean="0"/>
              <a:t>) to </a:t>
            </a:r>
            <a:r>
              <a:rPr lang="en-US" sz="2400" dirty="0" err="1" smtClean="0"/>
              <a:t>todo</a:t>
            </a:r>
            <a:r>
              <a:rPr lang="en-US" sz="2400" dirty="0" smtClean="0"/>
              <a:t> queue</a:t>
            </a:r>
          </a:p>
          <a:p>
            <a:pPr>
              <a:buNone/>
            </a:pPr>
            <a:r>
              <a:rPr lang="en-US" sz="2400" dirty="0" smtClean="0"/>
              <a:t>	else add v to hash-table</a:t>
            </a:r>
          </a:p>
          <a:p>
            <a:pPr>
              <a:buNone/>
            </a:pPr>
            <a:r>
              <a:rPr lang="en-US" sz="2400" dirty="0" smtClean="0"/>
              <a:t>             </a:t>
            </a:r>
            <a:r>
              <a:rPr lang="en-US" sz="2400" dirty="0" smtClean="0">
                <a:solidFill>
                  <a:srgbClr xmlns:mc="http://schemas.openxmlformats.org/markup-compatibility/2006" xmlns:a14="http://schemas.microsoft.com/office/drawing/2007/7/7/main" val="FF0000" mc:Ignorable=""/>
                </a:solidFill>
              </a:rPr>
              <a:t>add v to occurrences(a</a:t>
            </a:r>
            <a:r>
              <a:rPr lang="en-US" sz="2400" baseline="-25000" dirty="0" smtClean="0">
                <a:solidFill>
                  <a:srgbClr xmlns:mc="http://schemas.openxmlformats.org/markup-compatibility/2006" xmlns:a14="http://schemas.microsoft.com/office/drawing/2007/7/7/main" val="FF0000" mc:Ignorable=""/>
                </a:solidFill>
              </a:rPr>
              <a:t>1</a:t>
            </a:r>
            <a:r>
              <a:rPr lang="en-US" sz="2400" dirty="0" smtClean="0">
                <a:solidFill>
                  <a:srgbClr xmlns:mc="http://schemas.openxmlformats.org/markup-compatibility/2006" xmlns:a14="http://schemas.microsoft.com/office/drawing/2007/7/7/main" val="FF0000" mc:Ignorable=""/>
                </a:solidFill>
              </a:rPr>
              <a:t>)</a:t>
            </a:r>
            <a:endParaRPr lang="en-US" sz="2400" baseline="-25000" dirty="0" smtClean="0">
              <a:solidFill>
                <a:srgbClr xmlns:mc="http://schemas.openxmlformats.org/markup-compatibility/2006" xmlns:a14="http://schemas.microsoft.com/office/drawing/2007/7/7/main" val="FF0000" mc:Ignorable=""/>
              </a:solidFill>
            </a:endParaRPr>
          </a:p>
        </p:txBody>
      </p:sp>
      <p:sp>
        <p:nvSpPr>
          <p:cNvPr id="15" name="Rectangular Callout 14"/>
          <p:cNvSpPr/>
          <p:nvPr/>
        </p:nvSpPr>
        <p:spPr bwMode="auto">
          <a:xfrm>
            <a:off x="5113539" y="816747"/>
            <a:ext cx="3435658" cy="1393792"/>
          </a:xfrm>
          <a:prstGeom prst="wedgeRectCallout">
            <a:avLst>
              <a:gd name="adj1" fmla="val -55639"/>
              <a:gd name="adj2" fmla="val 97220"/>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lvl="3">
              <a:buNone/>
            </a:pPr>
            <a:r>
              <a:rPr lang="en-US" sz="2000" dirty="0" smtClean="0">
                <a:solidFill>
                  <a:schemeClr val="bg1"/>
                </a:solidFill>
                <a:latin typeface="Calibri" pitchFamily="34" charset="0"/>
              </a:rPr>
              <a:t>Trick:</a:t>
            </a:r>
          </a:p>
          <a:p>
            <a:pPr marL="0" lvl="3">
              <a:buNone/>
            </a:pPr>
            <a:r>
              <a:rPr lang="en-US" sz="2000" dirty="0" smtClean="0">
                <a:solidFill>
                  <a:schemeClr val="bg1"/>
                </a:solidFill>
                <a:latin typeface="Calibri" pitchFamily="34" charset="0"/>
              </a:rPr>
              <a:t>Use dynamic arrays to represent the occurrences</a:t>
            </a:r>
            <a:endParaRPr kumimoji="0" lang="en-US" sz="2000" i="0" u="none" strike="noStrike" cap="none" normalizeH="0" baseline="0" dirty="0" smtClean="0">
              <a:solidFill>
                <a:srgbClr xmlns:mc="http://schemas.openxmlformats.org/markup-compatibility/2006" xmlns:a14="http://schemas.microsoft.com/office/drawing/2007/7/7/main" val="FF0000" mc:Ignorable=""/>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398757" y="1705838"/>
            <a:ext cx="8382000" cy="3176254"/>
          </a:xfrm>
        </p:spPr>
        <p:txBody>
          <a:bodyPr/>
          <a:lstStyle/>
          <a:p>
            <a:pPr>
              <a:buNone/>
            </a:pPr>
            <a:r>
              <a:rPr lang="en-US" sz="2400" dirty="0" smtClean="0"/>
              <a:t>The efficient version is not optimal (in theory).</a:t>
            </a:r>
          </a:p>
          <a:p>
            <a:pPr>
              <a:buNone/>
            </a:pPr>
            <a:r>
              <a:rPr lang="en-US" sz="2400" dirty="0" smtClean="0"/>
              <a:t>Problem: we may have v = f(a</a:t>
            </a:r>
            <a:r>
              <a:rPr lang="en-US" sz="2400" baseline="-25000" dirty="0" smtClean="0"/>
              <a:t>1</a:t>
            </a:r>
            <a:r>
              <a:rPr lang="en-US" sz="2400" dirty="0" smtClean="0"/>
              <a:t>, …, a</a:t>
            </a:r>
            <a:r>
              <a:rPr lang="en-US" sz="2400" baseline="-25000" dirty="0" smtClean="0"/>
              <a:t>n</a:t>
            </a:r>
            <a:r>
              <a:rPr lang="en-US" sz="2400" dirty="0" smtClean="0"/>
              <a:t>) with “huge” n.</a:t>
            </a:r>
          </a:p>
          <a:p>
            <a:pPr>
              <a:buNone/>
            </a:pPr>
            <a:endParaRPr lang="en-US" sz="2400" dirty="0" smtClean="0"/>
          </a:p>
          <a:p>
            <a:pPr>
              <a:buNone/>
            </a:pPr>
            <a:r>
              <a:rPr lang="en-US" sz="2400" dirty="0" smtClean="0"/>
              <a:t>Solution: </a:t>
            </a:r>
            <a:r>
              <a:rPr lang="en-US" sz="2400" dirty="0" smtClean="0">
                <a:solidFill>
                  <a:srgbClr xmlns:mc="http://schemas.openxmlformats.org/markup-compatibility/2006" xmlns:a14="http://schemas.microsoft.com/office/drawing/2007/7/7/main" val="FF0000" mc:Ignorable=""/>
                </a:solidFill>
              </a:rPr>
              <a:t>currying</a:t>
            </a:r>
            <a:r>
              <a:rPr lang="en-US" sz="2400" dirty="0" smtClean="0"/>
              <a:t> </a:t>
            </a:r>
          </a:p>
          <a:p>
            <a:pPr>
              <a:buNone/>
            </a:pPr>
            <a:r>
              <a:rPr lang="en-US" sz="2400" dirty="0" smtClean="0"/>
              <a:t>Use only binary functions, and represent f(a</a:t>
            </a:r>
            <a:r>
              <a:rPr lang="en-US" sz="2400" baseline="-25000" dirty="0" smtClean="0"/>
              <a:t>1</a:t>
            </a:r>
            <a:r>
              <a:rPr lang="en-US" sz="2400" dirty="0" smtClean="0"/>
              <a:t>, a</a:t>
            </a:r>
            <a:r>
              <a:rPr lang="en-US" sz="2400" baseline="-25000" dirty="0" smtClean="0"/>
              <a:t>2</a:t>
            </a:r>
            <a:r>
              <a:rPr lang="en-US" sz="2400" dirty="0" smtClean="0"/>
              <a:t>,a</a:t>
            </a:r>
            <a:r>
              <a:rPr lang="en-US" sz="2400" baseline="-25000" dirty="0" smtClean="0"/>
              <a:t>3</a:t>
            </a:r>
            <a:r>
              <a:rPr lang="en-US" sz="2400" dirty="0" smtClean="0"/>
              <a:t>,a</a:t>
            </a:r>
            <a:r>
              <a:rPr lang="en-US" sz="2400" baseline="-25000" dirty="0" smtClean="0"/>
              <a:t>4</a:t>
            </a:r>
            <a:r>
              <a:rPr lang="en-US" sz="2400" dirty="0" smtClean="0"/>
              <a:t>) as</a:t>
            </a:r>
          </a:p>
          <a:p>
            <a:pPr>
              <a:buNone/>
            </a:pPr>
            <a:r>
              <a:rPr lang="en-US" sz="2400" dirty="0" smtClean="0"/>
              <a:t>f(a</a:t>
            </a:r>
            <a:r>
              <a:rPr lang="en-US" sz="2400" baseline="-25000" dirty="0" smtClean="0"/>
              <a:t>1</a:t>
            </a:r>
            <a:r>
              <a:rPr lang="en-US" sz="2400" dirty="0" smtClean="0"/>
              <a:t>, h(a</a:t>
            </a:r>
            <a:r>
              <a:rPr lang="en-US" sz="2400" baseline="-25000" dirty="0" smtClean="0"/>
              <a:t>2</a:t>
            </a:r>
            <a:r>
              <a:rPr lang="en-US" sz="2400" dirty="0" smtClean="0"/>
              <a:t>, h(a</a:t>
            </a:r>
            <a:r>
              <a:rPr lang="en-US" sz="2400" baseline="-25000" dirty="0" smtClean="0"/>
              <a:t>3</a:t>
            </a:r>
            <a:r>
              <a:rPr lang="en-US" sz="2400" dirty="0" smtClean="0"/>
              <a:t>, a</a:t>
            </a:r>
            <a:r>
              <a:rPr lang="en-US" sz="2400" baseline="-25000" dirty="0" smtClean="0"/>
              <a:t>4</a:t>
            </a:r>
            <a:r>
              <a:rPr lang="en-US" sz="2400" dirty="0" smtClean="0"/>
              <a:t>)))</a:t>
            </a:r>
          </a:p>
          <a:p>
            <a:pPr>
              <a:buNone/>
            </a:pPr>
            <a:endParaRPr lang="en-US" sz="2400" dirty="0" smtClean="0"/>
          </a:p>
          <a:p>
            <a:pPr>
              <a:buNone/>
            </a:pPr>
            <a:r>
              <a:rPr lang="en-US" sz="2400" dirty="0" smtClean="0"/>
              <a:t>This is not necessary in practice, since the n above is small.</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9227"/>
            <a:ext cx="8382000" cy="1329595"/>
          </a:xfrm>
        </p:spPr>
        <p:txBody>
          <a:bodyPr/>
          <a:lstStyle/>
          <a:p>
            <a:r>
              <a:rPr lang="en-US" dirty="0" smtClean="0"/>
              <a:t>Deciding Equality + </a:t>
            </a:r>
            <a:br>
              <a:rPr lang="en-US" dirty="0" smtClean="0"/>
            </a:br>
            <a:r>
              <a:rPr lang="en-US" dirty="0" smtClean="0"/>
              <a:t>(</a:t>
            </a:r>
            <a:r>
              <a:rPr lang="en-US" dirty="0" err="1" smtClean="0"/>
              <a:t>uninterpreted</a:t>
            </a:r>
            <a:r>
              <a:rPr lang="en-US" dirty="0" smtClean="0"/>
              <a:t>) Functions</a:t>
            </a:r>
            <a:endParaRPr lang="en-US" dirty="0"/>
          </a:p>
        </p:txBody>
      </p:sp>
      <p:sp>
        <p:nvSpPr>
          <p:cNvPr id="16" name="Content Placeholder 15"/>
          <p:cNvSpPr>
            <a:spLocks noGrp="1"/>
          </p:cNvSpPr>
          <p:nvPr>
            <p:ph idx="1"/>
          </p:nvPr>
        </p:nvSpPr>
        <p:spPr>
          <a:xfrm>
            <a:off x="398756" y="1705838"/>
            <a:ext cx="8638711" cy="2363724"/>
          </a:xfrm>
        </p:spPr>
        <p:txBody>
          <a:bodyPr/>
          <a:lstStyle/>
          <a:p>
            <a:pPr>
              <a:buNone/>
            </a:pPr>
            <a:r>
              <a:rPr lang="en-US" sz="2400" dirty="0" smtClean="0"/>
              <a:t>Each constant has now three fields:</a:t>
            </a:r>
          </a:p>
          <a:p>
            <a:pPr>
              <a:buNone/>
            </a:pPr>
            <a:r>
              <a:rPr lang="en-US" sz="2400" dirty="0" smtClean="0">
                <a:solidFill>
                  <a:srgbClr xmlns:mc="http://schemas.openxmlformats.org/markup-compatibility/2006" xmlns:a14="http://schemas.microsoft.com/office/drawing/2007/7/7/main" val="FF0000" mc:Ignorable=""/>
                </a:solidFill>
              </a:rPr>
              <a:t>find</a:t>
            </a:r>
            <a:r>
              <a:rPr lang="en-US" sz="2400" dirty="0" smtClean="0"/>
              <a:t>, </a:t>
            </a:r>
            <a:r>
              <a:rPr lang="en-US" sz="2400" dirty="0" smtClean="0">
                <a:solidFill>
                  <a:srgbClr xmlns:mc="http://schemas.openxmlformats.org/markup-compatibility/2006" xmlns:a14="http://schemas.microsoft.com/office/drawing/2007/7/7/main" val="FF0000" mc:Ignorable=""/>
                </a:solidFill>
              </a:rPr>
              <a:t>size</a:t>
            </a:r>
            <a:r>
              <a:rPr lang="en-US" sz="2400" dirty="0" smtClean="0"/>
              <a:t>, and </a:t>
            </a:r>
            <a:r>
              <a:rPr lang="en-US" sz="2400" dirty="0" smtClean="0">
                <a:solidFill>
                  <a:srgbClr xmlns:mc="http://schemas.openxmlformats.org/markup-compatibility/2006" xmlns:a14="http://schemas.microsoft.com/office/drawing/2007/7/7/main" val="FF0000" mc:Ignorable=""/>
                </a:solidFill>
              </a:rPr>
              <a:t>occurrences</a:t>
            </a:r>
            <a:r>
              <a:rPr lang="en-US" sz="2400" dirty="0" smtClean="0"/>
              <a:t>.</a:t>
            </a:r>
          </a:p>
          <a:p>
            <a:pPr>
              <a:buNone/>
            </a:pPr>
            <a:endParaRPr lang="en-US" sz="2400" dirty="0" smtClean="0"/>
          </a:p>
          <a:p>
            <a:pPr>
              <a:buNone/>
            </a:pPr>
            <a:r>
              <a:rPr lang="en-US" sz="2400" dirty="0" smtClean="0"/>
              <a:t>We also has use a hash-table for implementing the congruence rule.</a:t>
            </a:r>
          </a:p>
          <a:p>
            <a:pPr>
              <a:buNone/>
            </a:pPr>
            <a:endParaRPr lang="en-US" sz="2400" dirty="0" smtClean="0"/>
          </a:p>
          <a:p>
            <a:pPr>
              <a:buNone/>
            </a:pPr>
            <a:r>
              <a:rPr lang="en-US" sz="2400" dirty="0" smtClean="0">
                <a:solidFill>
                  <a:srgbClr xmlns:mc="http://schemas.openxmlformats.org/markup-compatibility/2006" xmlns:a14="http://schemas.microsoft.com/office/drawing/2007/7/7/main" val="FF0000" mc:Ignorable=""/>
                </a:solidFill>
              </a:rPr>
              <a:t>We will need many more improvements!</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9" name="Rectangle 8"/>
          <p:cNvSpPr/>
          <p:nvPr/>
        </p:nvSpPr>
        <p:spPr>
          <a:xfrm>
            <a:off x="563270" y="1599226"/>
            <a:ext cx="7958939" cy="1077218"/>
          </a:xfrm>
          <a:prstGeom prst="rect">
            <a:avLst/>
          </a:prstGeom>
        </p:spPr>
        <p:txBody>
          <a:bodyPr wrap="square">
            <a:spAutoFit/>
          </a:bodyPr>
          <a:lstStyle/>
          <a:p>
            <a:pPr algn="ctr"/>
            <a:r>
              <a:rPr lang="en-US" sz="3200" dirty="0" smtClean="0">
                <a:solidFill>
                  <a:schemeClr val="bg1"/>
                </a:solidFill>
                <a:latin typeface="Calibri" pitchFamily="34" charset="0"/>
                <a:cs typeface="Calibri" pitchFamily="34" charset="0"/>
                <a:sym typeface="Symbol"/>
              </a:rPr>
              <a:t>Many verification/analysis problems require: </a:t>
            </a:r>
            <a:r>
              <a:rPr lang="en-US" sz="32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case-analysis</a:t>
            </a:r>
            <a:endParaRPr lang="en-US" sz="3200" dirty="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Rectangle 4"/>
          <p:cNvSpPr/>
          <p:nvPr/>
        </p:nvSpPr>
        <p:spPr>
          <a:xfrm>
            <a:off x="2654856" y="2709544"/>
            <a:ext cx="3834704" cy="424732"/>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&gt; 2  y &lt; 1) </a:t>
            </a:r>
            <a:endParaRPr lang="en-US" sz="2400" dirty="0" smtClean="0">
              <a:solidFill>
                <a:schemeClr val="bg1"/>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9" name="Rectangle 8"/>
          <p:cNvSpPr/>
          <p:nvPr/>
        </p:nvSpPr>
        <p:spPr>
          <a:xfrm>
            <a:off x="563270" y="1599226"/>
            <a:ext cx="7958939" cy="1077218"/>
          </a:xfrm>
          <a:prstGeom prst="rect">
            <a:avLst/>
          </a:prstGeom>
        </p:spPr>
        <p:txBody>
          <a:bodyPr wrap="square">
            <a:spAutoFit/>
          </a:bodyPr>
          <a:lstStyle/>
          <a:p>
            <a:pPr algn="ctr"/>
            <a:r>
              <a:rPr lang="en-US" sz="3200" dirty="0" smtClean="0">
                <a:solidFill>
                  <a:schemeClr val="bg1"/>
                </a:solidFill>
                <a:latin typeface="Calibri" pitchFamily="34" charset="0"/>
                <a:cs typeface="Calibri" pitchFamily="34" charset="0"/>
                <a:sym typeface="Symbol"/>
              </a:rPr>
              <a:t>Many verification/analysis problems require: </a:t>
            </a:r>
            <a:r>
              <a:rPr lang="en-US" sz="32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case-analysis</a:t>
            </a:r>
            <a:endParaRPr lang="en-US" sz="3200" dirty="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Rectangle 4"/>
          <p:cNvSpPr/>
          <p:nvPr/>
        </p:nvSpPr>
        <p:spPr>
          <a:xfrm>
            <a:off x="2654856" y="2709544"/>
            <a:ext cx="3834704" cy="424732"/>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&gt; 2  y &lt; 1) </a:t>
            </a:r>
            <a:endParaRPr lang="en-US" sz="2400" dirty="0" smtClean="0">
              <a:solidFill>
                <a:schemeClr val="bg1"/>
              </a:solidFill>
              <a:latin typeface="Calibri" pitchFamily="34" charset="0"/>
            </a:endParaRPr>
          </a:p>
        </p:txBody>
      </p:sp>
      <p:sp>
        <p:nvSpPr>
          <p:cNvPr id="6" name="Rectangle 5"/>
          <p:cNvSpPr/>
          <p:nvPr/>
        </p:nvSpPr>
        <p:spPr>
          <a:xfrm>
            <a:off x="627888" y="3521905"/>
            <a:ext cx="7958939" cy="584775"/>
          </a:xfrm>
          <a:prstGeom prst="rect">
            <a:avLst/>
          </a:prstGeom>
        </p:spPr>
        <p:txBody>
          <a:bodyPr wrap="square">
            <a:spAutoFit/>
          </a:bodyPr>
          <a:lstStyle/>
          <a:p>
            <a:pPr algn="ctr"/>
            <a:r>
              <a:rPr lang="en-US" sz="3200" dirty="0" smtClean="0">
                <a:solidFill>
                  <a:schemeClr val="bg1"/>
                </a:solidFill>
                <a:latin typeface="Calibri" pitchFamily="34" charset="0"/>
                <a:cs typeface="Calibri" pitchFamily="34" charset="0"/>
                <a:sym typeface="Symbol"/>
              </a:rPr>
              <a:t>Naïve Solution: Convert to DNF</a:t>
            </a:r>
            <a:endParaRPr lang="en-US" sz="3200" dirty="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7" name="Rectangle 6"/>
          <p:cNvSpPr/>
          <p:nvPr/>
        </p:nvSpPr>
        <p:spPr>
          <a:xfrm>
            <a:off x="402336" y="4105528"/>
            <a:ext cx="8390534" cy="424732"/>
          </a:xfrm>
          <a:prstGeom prst="rect">
            <a:avLst/>
          </a:prstGeom>
        </p:spPr>
        <p:txBody>
          <a:bodyPr wrap="squar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&gt; 2) 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&lt; 1) </a:t>
            </a:r>
            <a:endParaRPr lang="en-US" sz="2400" dirty="0" smtClean="0">
              <a:solidFill>
                <a:schemeClr val="bg1"/>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lang="en-US" dirty="0" smtClean="0">
                <a:sym typeface="Symbol"/>
              </a:rPr>
              <a:t>Case Analysis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endParaRPr lang="en-US" sz="3200" dirty="0" smtClean="0">
              <a:latin typeface="Calibri" pitchFamily="34" charset="0"/>
              <a:sym typeface="Symbol"/>
            </a:endParaRPr>
          </a:p>
          <a:p>
            <a:pPr algn="ctr">
              <a:buNone/>
            </a:pPr>
            <a:endParaRPr lang="en-US" sz="2800" dirty="0" smtClean="0">
              <a:latin typeface="Calibri" pitchFamily="34" charset="0"/>
              <a:sym typeface="Symbol"/>
            </a:endParaRPr>
          </a:p>
        </p:txBody>
      </p:sp>
      <p:sp>
        <p:nvSpPr>
          <p:cNvPr id="9" name="Rectangle 8"/>
          <p:cNvSpPr/>
          <p:nvPr/>
        </p:nvSpPr>
        <p:spPr>
          <a:xfrm>
            <a:off x="563270" y="1599226"/>
            <a:ext cx="7958939" cy="1077218"/>
          </a:xfrm>
          <a:prstGeom prst="rect">
            <a:avLst/>
          </a:prstGeom>
        </p:spPr>
        <p:txBody>
          <a:bodyPr wrap="square">
            <a:spAutoFit/>
          </a:bodyPr>
          <a:lstStyle/>
          <a:p>
            <a:pPr algn="ctr"/>
            <a:r>
              <a:rPr lang="en-US" sz="3200" dirty="0" smtClean="0">
                <a:solidFill>
                  <a:schemeClr val="bg1"/>
                </a:solidFill>
                <a:latin typeface="Calibri" pitchFamily="34" charset="0"/>
                <a:cs typeface="Calibri" pitchFamily="34" charset="0"/>
                <a:sym typeface="Symbol"/>
              </a:rPr>
              <a:t>Many verification/analysis problems require: </a:t>
            </a:r>
            <a:r>
              <a:rPr lang="en-US" sz="32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case-analysis</a:t>
            </a:r>
            <a:endParaRPr lang="en-US" sz="3200" dirty="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5" name="Rectangle 4"/>
          <p:cNvSpPr/>
          <p:nvPr/>
        </p:nvSpPr>
        <p:spPr>
          <a:xfrm>
            <a:off x="2654856" y="2709544"/>
            <a:ext cx="3834704" cy="424732"/>
          </a:xfrm>
          <a:prstGeom prst="rect">
            <a:avLst/>
          </a:prstGeom>
        </p:spPr>
        <p:txBody>
          <a:bodyPr wrap="non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&gt; 2  y &lt; 1) </a:t>
            </a:r>
            <a:endParaRPr lang="en-US" sz="2400" dirty="0" smtClean="0">
              <a:solidFill>
                <a:schemeClr val="bg1"/>
              </a:solidFill>
              <a:latin typeface="Calibri" pitchFamily="34" charset="0"/>
            </a:endParaRPr>
          </a:p>
        </p:txBody>
      </p:sp>
      <p:sp>
        <p:nvSpPr>
          <p:cNvPr id="6" name="Rectangle 5"/>
          <p:cNvSpPr/>
          <p:nvPr/>
        </p:nvSpPr>
        <p:spPr>
          <a:xfrm>
            <a:off x="627888" y="3521905"/>
            <a:ext cx="7958939" cy="584775"/>
          </a:xfrm>
          <a:prstGeom prst="rect">
            <a:avLst/>
          </a:prstGeom>
        </p:spPr>
        <p:txBody>
          <a:bodyPr wrap="square">
            <a:spAutoFit/>
          </a:bodyPr>
          <a:lstStyle/>
          <a:p>
            <a:pPr algn="ctr"/>
            <a:r>
              <a:rPr lang="en-US" sz="3200" dirty="0" smtClean="0">
                <a:solidFill>
                  <a:schemeClr val="bg1"/>
                </a:solidFill>
                <a:latin typeface="Calibri" pitchFamily="34" charset="0"/>
                <a:cs typeface="Calibri" pitchFamily="34" charset="0"/>
                <a:sym typeface="Symbol"/>
              </a:rPr>
              <a:t>Naïve Solution: Convert to DNF</a:t>
            </a:r>
            <a:endParaRPr lang="en-US" sz="3200" dirty="0">
              <a:solidFill>
                <a:srgbClr xmlns:mc="http://schemas.openxmlformats.org/markup-compatibility/2006" xmlns:a14="http://schemas.microsoft.com/office/drawing/2007/7/7/main" val="FF0000" mc:Ignorable=""/>
              </a:solidFill>
              <a:latin typeface="Calibri" pitchFamily="34" charset="0"/>
              <a:cs typeface="Calibri" pitchFamily="34" charset="0"/>
            </a:endParaRPr>
          </a:p>
        </p:txBody>
      </p:sp>
      <p:sp>
        <p:nvSpPr>
          <p:cNvPr id="7" name="Rectangle 6"/>
          <p:cNvSpPr/>
          <p:nvPr/>
        </p:nvSpPr>
        <p:spPr>
          <a:xfrm>
            <a:off x="402336" y="4105528"/>
            <a:ext cx="8390534" cy="424732"/>
          </a:xfrm>
          <a:prstGeom prst="rect">
            <a:avLst/>
          </a:prstGeom>
        </p:spPr>
        <p:txBody>
          <a:bodyPr wrap="square">
            <a:spAutoFit/>
          </a:bodyPr>
          <a:lstStyle/>
          <a:p>
            <a:pPr marL="384954" lvl="0" indent="-384954" algn="ctr">
              <a:lnSpc>
                <a:spcPct val="90000"/>
              </a:lnSpc>
              <a:spcBef>
                <a:spcPct val="20000"/>
              </a:spcBef>
              <a:buSzPct val="90000"/>
              <a:defRPr/>
            </a:pPr>
            <a:r>
              <a:rPr lang="en-US" sz="2400" dirty="0" smtClean="0">
                <a:solidFill>
                  <a:schemeClr val="bg1"/>
                </a:solidFill>
                <a:latin typeface="Calibri" pitchFamily="34" charset="0"/>
                <a:sym typeface="Symbol"/>
              </a:rPr>
              <a:t>(</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&gt; 2) 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y = x + 1, y &lt; 1) </a:t>
            </a:r>
            <a:endParaRPr lang="en-US" sz="2400" dirty="0" smtClean="0">
              <a:solidFill>
                <a:schemeClr val="bg1"/>
              </a:solidFill>
              <a:latin typeface="Calibri" pitchFamily="34" charset="0"/>
            </a:endParaRPr>
          </a:p>
        </p:txBody>
      </p:sp>
      <p:sp>
        <p:nvSpPr>
          <p:cNvPr id="8" name="Rectangular Callout 7"/>
          <p:cNvSpPr/>
          <p:nvPr/>
        </p:nvSpPr>
        <p:spPr bwMode="auto">
          <a:xfrm>
            <a:off x="4513477" y="4886554"/>
            <a:ext cx="3503982" cy="1250899"/>
          </a:xfrm>
          <a:prstGeom prst="wedgeRectCallout">
            <a:avLst>
              <a:gd name="adj1" fmla="val -33800"/>
              <a:gd name="adj2" fmla="val -83482"/>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2"/>
                </a:solidFill>
                <a:latin typeface="Calibri" pitchFamily="34" charset="0"/>
              </a:rPr>
              <a:t>Too</a:t>
            </a:r>
            <a:r>
              <a:rPr kumimoji="0" lang="en-US" sz="2400" b="0" i="0" u="none" strike="noStrike" cap="none" normalizeH="0" dirty="0" smtClean="0">
                <a:solidFill>
                  <a:schemeClr val="bg2"/>
                </a:solidFill>
                <a:latin typeface="Calibri" pitchFamily="34" charset="0"/>
              </a:rPr>
              <a:t> Inefficient!</a:t>
            </a:r>
          </a:p>
          <a:p>
            <a:pPr marL="0" marR="0" indent="0" algn="ctr" defTabSz="1096963" rtl="0" eaLnBrk="1" fontAlgn="base" latinLnBrk="0" hangingPunct="1">
              <a:lnSpc>
                <a:spcPct val="100000"/>
              </a:lnSpc>
              <a:spcBef>
                <a:spcPct val="0"/>
              </a:spcBef>
              <a:spcAft>
                <a:spcPct val="0"/>
              </a:spcAft>
              <a:buClrTx/>
              <a:buSzTx/>
              <a:buFontTx/>
              <a:buNone/>
              <a:tabLst/>
            </a:pPr>
            <a:r>
              <a:rPr lang="en-US" sz="2400" baseline="0" dirty="0" smtClean="0">
                <a:solidFill>
                  <a:schemeClr val="bg2"/>
                </a:solidFill>
                <a:latin typeface="Calibri" pitchFamily="34" charset="0"/>
              </a:rPr>
              <a:t>(exponential blowup)</a:t>
            </a:r>
            <a:endParaRPr kumimoji="0" lang="en-US" sz="2400" b="0" i="0" u="none" strike="noStrike" cap="none" normalizeH="0" baseline="0" dirty="0" smtClean="0">
              <a:solidFill>
                <a:schemeClr val="bg2"/>
              </a:solidFill>
              <a:latin typeface="Calibri"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264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381000" y="230187"/>
            <a:ext cx="8382000" cy="664797"/>
          </a:xfrm>
        </p:spPr>
        <p:txBody>
          <a:bodyPr/>
          <a:lstStyle/>
          <a:p>
            <a:r>
              <a:rPr sz="4800" smtClean="0">
                <a:latin typeface="Calibri" pitchFamily="34" charset="0"/>
                <a:sym typeface="Symbol"/>
              </a:rPr>
              <a:t>SMT : Basic Architecture</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3407397" y="4088701"/>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lang="en-US" sz="3100" dirty="0" smtClean="0">
                <a:solidFill>
                  <a:schemeClr val="bg1"/>
                </a:solidFill>
                <a:latin typeface="Calibri" pitchFamily="34" charset="0"/>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lang="en-US" sz="3100" dirty="0" smtClean="0">
                <a:solidFill>
                  <a:schemeClr val="bg1"/>
                </a:solidFill>
                <a:latin typeface="Calibri" pitchFamily="34" charset="0"/>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dirty="0" smtClean="0">
                <a:ln>
                  <a:noFill/>
                </a:ln>
                <a:solidFill>
                  <a:schemeClr val="bg1"/>
                </a:solidFill>
                <a:effectLst/>
                <a:uLnTx/>
                <a:uFillTx/>
                <a:latin typeface="Calibri" pitchFamily="34" charset="0"/>
                <a:ea typeface="+mn-ea"/>
                <a:cs typeface="+mn-cs"/>
                <a:sym typeface="Symbol"/>
              </a:rPr>
              <a:t>…</a:t>
            </a:r>
            <a:endParaRPr kumimoji="0" lang="en-US" sz="33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6" name="Rectangular Callout 5"/>
          <p:cNvSpPr/>
          <p:nvPr/>
        </p:nvSpPr>
        <p:spPr bwMode="auto">
          <a:xfrm>
            <a:off x="302341"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cs typeface="Calibri" pitchFamily="34" charset="0"/>
              </a:rPr>
              <a:t>Case Analysis</a:t>
            </a: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z="4800" smtClean="0">
                <a:latin typeface="Calibri" pitchFamily="34" charset="0"/>
              </a:rPr>
              <a:t>Satisfiability Modulo Theories (SMT)</a:t>
            </a:r>
            <a:endParaRPr sz="4800"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134470" y="2270202"/>
            <a:ext cx="8866095" cy="861774"/>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tabLst/>
              <a:defRPr/>
            </a:pPr>
            <a:r>
              <a:rPr lang="en-US" sz="2800" dirty="0" smtClean="0">
                <a:solidFill>
                  <a:schemeClr val="bg1"/>
                </a:solidFill>
                <a:latin typeface="Calibri" pitchFamily="34" charset="0"/>
                <a:cs typeface="Calibri" pitchFamily="34" charset="0"/>
                <a:sym typeface="Symbol"/>
              </a:rPr>
              <a:t>b + 2 = c and f(read(write(a,b,3), </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b</a:t>
            </a:r>
            <a:r>
              <a:rPr lang="en-US" sz="2800" dirty="0" smtClean="0">
                <a:solidFill>
                  <a:schemeClr val="bg1"/>
                </a:solidFill>
                <a:latin typeface="Calibri" pitchFamily="34" charset="0"/>
                <a:cs typeface="Calibri" pitchFamily="34" charset="0"/>
                <a:sym typeface="Symbol"/>
              </a:rPr>
              <a:t>)) ≠ f(</a:t>
            </a:r>
            <a:r>
              <a:rPr lang="en-US" sz="2800" dirty="0" smtClean="0">
                <a:solidFill>
                  <a:srgbClr xmlns:mc="http://schemas.openxmlformats.org/markup-compatibility/2006" xmlns:a14="http://schemas.microsoft.com/office/drawing/2007/7/7/main" val="FF0000" mc:Ignorable=""/>
                </a:solidFill>
                <a:latin typeface="Calibri" pitchFamily="34" charset="0"/>
                <a:cs typeface="Calibri" pitchFamily="34" charset="0"/>
                <a:sym typeface="Symbol"/>
              </a:rPr>
              <a:t>3</a:t>
            </a:r>
            <a:r>
              <a:rPr lang="en-US" sz="2800" dirty="0" smtClean="0">
                <a:solidFill>
                  <a:schemeClr val="bg1"/>
                </a:solidFill>
                <a:latin typeface="Calibri" pitchFamily="34" charset="0"/>
                <a:cs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tabLst/>
              <a:defRPr/>
            </a:pPr>
            <a:endParaRPr lang="en-US" sz="2800" dirty="0" smtClean="0">
              <a:solidFill>
                <a:schemeClr val="bg1"/>
              </a:solidFill>
              <a:latin typeface="Calibri" pitchFamily="34" charset="0"/>
              <a:cs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DPLL (abstract view)</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917174"/>
          </a:xfrm>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DPLL </a:t>
            </a:r>
            <a:r>
              <a:rPr lang="en-US" dirty="0">
                <a:sym typeface="Symbol"/>
              </a:rPr>
              <a:t>(abstract view)</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pPr>
              <a:buNone/>
            </a:pPr>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Guessing</a:t>
            </a:r>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q </a:t>
            </a:r>
            <a:r>
              <a:rPr lang="en-US" sz="2800" dirty="0" smtClean="0">
                <a:solidFill>
                  <a:schemeClr val="bg1"/>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DPLL </a:t>
            </a:r>
            <a:r>
              <a:rPr lang="en-US" dirty="0">
                <a:sym typeface="Symbol"/>
              </a:rPr>
              <a:t>(abstract view)</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pPr>
              <a:buNone/>
            </a:pPr>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Deducing</a:t>
            </a:r>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s</a:t>
            </a:r>
            <a:r>
              <a:rPr lang="en-US" sz="2800" dirty="0" smtClean="0">
                <a:solidFill>
                  <a:schemeClr val="bg1"/>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ectangle 7"/>
          <p:cNvSpPr/>
          <p:nvPr/>
        </p:nvSpPr>
        <p:spPr>
          <a:xfrm>
            <a:off x="539322" y="2181870"/>
            <a:ext cx="3289683"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p </a:t>
            </a:r>
            <a:r>
              <a:rPr lang="en-US" sz="2800" dirty="0" smtClean="0">
                <a:solidFill>
                  <a:schemeClr val="bg1"/>
                </a:solidFill>
                <a:latin typeface="Calibri" pitchFamily="34" charset="0"/>
                <a:sym typeface="Symbol"/>
              </a:rPr>
              <a:t> |  p  q,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800" dirty="0" smtClean="0">
                <a:solidFill>
                  <a:schemeClr val="bg1"/>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latin typeface="Calibri" pitchFamily="34" charset="0"/>
                <a:sym typeface="Symbol"/>
              </a:rPr>
              <a:t>DPLL </a:t>
            </a:r>
            <a:r>
              <a:rPr lang="en-US" dirty="0">
                <a:sym typeface="Symbol"/>
              </a:rPr>
              <a:t>(abstract view)</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429348"/>
          </a:xfrm>
        </p:spPr>
        <p:txBody>
          <a:bodyPr/>
          <a:lstStyle/>
          <a:p>
            <a:pPr>
              <a:buNone/>
            </a:pPr>
            <a:r>
              <a:rPr lang="en-US" sz="3100" dirty="0" smtClean="0">
                <a:solidFill>
                  <a:srgbClr xmlns:mc="http://schemas.openxmlformats.org/markup-compatibility/2006" xmlns:a14="http://schemas.microsoft.com/office/drawing/2007/7/7/main" val="FF0000" mc:Ignorable=""/>
                </a:solidFill>
                <a:latin typeface="Calibri" pitchFamily="34" charset="0"/>
                <a:sym typeface="Symbol"/>
              </a:rPr>
              <a:t>Backtracking</a:t>
            </a:r>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solidFill>
                <a:latin typeface="Calibri" pitchFamily="34" charset="0"/>
                <a:sym typeface="Symbol"/>
              </a:rPr>
              <a:t> p,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s</a:t>
            </a:r>
            <a:r>
              <a:rPr lang="en-US" sz="2800" dirty="0" smtClean="0">
                <a:solidFill>
                  <a:schemeClr val="bg1"/>
                </a:solidFill>
                <a:latin typeface="Calibri" pitchFamily="34" charset="0"/>
                <a:sym typeface="Symbol"/>
              </a:rPr>
              <a:t>| p  q, s  q,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p q</a:t>
            </a: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solidFill>
                <a:latin typeface="Calibri" pitchFamily="34" charset="0"/>
                <a:sym typeface="Symbol"/>
              </a:rPr>
              <a:t>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800" dirty="0" smtClean="0">
                <a:solidFill>
                  <a:schemeClr val="bg1"/>
                </a:solidFill>
                <a:latin typeface="Calibri" pitchFamily="34" charset="0"/>
                <a:sym typeface="Symbol"/>
              </a:rPr>
              <a:t>, s,</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  q </a:t>
            </a:r>
            <a:r>
              <a:rPr lang="en-US" sz="2800" dirty="0" smtClean="0">
                <a:solidFill>
                  <a:schemeClr val="bg1"/>
                </a:solidFill>
                <a:latin typeface="Calibri" pitchFamily="34" charset="0"/>
                <a:sym typeface="Symbol"/>
              </a:rPr>
              <a:t> |  p  q, s  q, </a:t>
            </a:r>
            <a:r>
              <a:rPr lang="en-US" sz="2800" dirty="0" smtClean="0">
                <a:solidFill>
                  <a:srgbClr xmlns:mc="http://schemas.openxmlformats.org/markup-compatibility/2006" xmlns:a14="http://schemas.microsoft.com/office/drawing/2007/7/7/main" val="FF0000" mc:Ignorable=""/>
                </a:solidFill>
                <a:latin typeface="Calibri" pitchFamily="34" charset="0"/>
                <a:sym typeface="Symbol"/>
              </a:rPr>
              <a:t>p q</a:t>
            </a:r>
          </a:p>
          <a:p>
            <a:pPr lvl="1">
              <a:buNone/>
            </a:pPr>
            <a:endParaRPr lang="en-US" sz="2800" dirty="0" smtClean="0">
              <a:solidFill>
                <a:schemeClr val="bg1"/>
              </a:solidFill>
              <a:latin typeface="Calibri" pitchFamily="34" charset="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lstStyle/>
          <a:p>
            <a:r>
              <a:rPr smtClean="0">
                <a:sym typeface="Symbol"/>
              </a:rPr>
              <a:t>Modern </a:t>
            </a:r>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type="body" sz="quarter" idx="4294967295"/>
          </p:nvPr>
        </p:nvSpPr>
        <p:spPr>
          <a:xfrm>
            <a:off x="389877" y="1665303"/>
            <a:ext cx="8382000" cy="2003625"/>
          </a:xfrm>
        </p:spPr>
        <p:txBody>
          <a:bodyPr/>
          <a:lstStyle/>
          <a:p>
            <a:r>
              <a:rPr lang="en-US" sz="3100" dirty="0" smtClean="0">
                <a:latin typeface="Calibri" pitchFamily="34" charset="0"/>
                <a:sym typeface="Symbol"/>
              </a:rPr>
              <a:t>Efficien</a:t>
            </a:r>
            <a:r>
              <a:rPr lang="en-US" sz="3100" dirty="0" smtClean="0">
                <a:sym typeface="Symbol"/>
              </a:rPr>
              <a:t>t indexing (two-watch literal)</a:t>
            </a:r>
          </a:p>
          <a:p>
            <a:r>
              <a:rPr lang="en-US" sz="3100" dirty="0" smtClean="0">
                <a:latin typeface="Calibri" pitchFamily="34" charset="0"/>
                <a:sym typeface="Symbol"/>
              </a:rPr>
              <a:t>Non-chronological backtracking (</a:t>
            </a:r>
            <a:r>
              <a:rPr lang="en-US" sz="3100" dirty="0" err="1" smtClean="0">
                <a:latin typeface="Calibri" pitchFamily="34" charset="0"/>
                <a:sym typeface="Symbol"/>
              </a:rPr>
              <a:t>backjumping</a:t>
            </a:r>
            <a:r>
              <a:rPr lang="en-US" sz="3100" dirty="0" smtClean="0">
                <a:latin typeface="Calibri" pitchFamily="34" charset="0"/>
                <a:sym typeface="Symbol"/>
              </a:rPr>
              <a:t>)</a:t>
            </a:r>
          </a:p>
          <a:p>
            <a:r>
              <a:rPr lang="en-US" sz="3100" dirty="0" smtClean="0">
                <a:sym typeface="Symbol"/>
              </a:rPr>
              <a:t>L</a:t>
            </a:r>
            <a:r>
              <a:rPr lang="en-US" sz="3100" dirty="0" smtClean="0">
                <a:latin typeface="Calibri" pitchFamily="34" charset="0"/>
                <a:sym typeface="Symbol"/>
              </a:rPr>
              <a:t>emma learning</a:t>
            </a:r>
          </a:p>
          <a:p>
            <a:pPr marL="0" indent="0">
              <a:buNone/>
            </a:pPr>
            <a:endParaRPr lang="en-US" sz="3100" dirty="0">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5" y="2389892"/>
            <a:ext cx="4044440"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lvl="0" indent="-384954">
              <a:lnSpc>
                <a:spcPct val="90000"/>
              </a:lnSpc>
              <a:buSzPct val="90000"/>
            </a:pPr>
            <a:r>
              <a:rPr lang="en-US" sz="2400" dirty="0" smtClean="0">
                <a:solidFill>
                  <a:schemeClr val="bg1"/>
                </a:solidFill>
                <a:latin typeface="Calibri" pitchFamily="34" charset="0"/>
                <a:sym typeface="Symbol"/>
              </a:rPr>
              <a:t>Assignment</a:t>
            </a:r>
          </a:p>
          <a:p>
            <a:pPr marL="384954" lvl="0" indent="-384954">
              <a:lnSpc>
                <a:spcPct val="90000"/>
              </a:lnSpc>
              <a:buSzPct val="90000"/>
            </a:pP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1</a:t>
            </a:r>
            <a:r>
              <a:rPr kumimoji="0" lang="en-US" sz="2400" i="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2</a:t>
            </a:r>
            <a:r>
              <a:rPr kumimoji="0" lang="en-US" sz="2400" i="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3</a:t>
            </a:r>
            <a:r>
              <a:rPr kumimoji="0" lang="en-US" sz="2400" i="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0070C0" mc:Ignorable=""/>
                </a:solidFill>
                <a:latin typeface="Calibri" pitchFamily="34" charset="0"/>
                <a:sym typeface="Symbol"/>
              </a:rPr>
              <a:t>4</a:t>
            </a:r>
            <a:endParaRPr kumimoji="0" lang="en-US" sz="2400" i="0" u="none" strike="noStrike" kern="1200" cap="none" spc="0" normalizeH="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sym typeface="Symbol"/>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5" y="2389892"/>
            <a:ext cx="4103434"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 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3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(y</a:t>
            </a:r>
            <a:r>
              <a:rPr lang="en-US" sz="2400" dirty="0" smtClean="0">
                <a:solidFill>
                  <a:srgbClr xmlns:mc="http://schemas.openxmlformats.org/markup-compatibility/2006" xmlns:a14="http://schemas.microsoft.com/office/drawing/2007/7/7/main" val="FF0000" mc:Ignorable=""/>
                </a:solidFill>
                <a:latin typeface="Calibri" pitchFamily="34" charset="0"/>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&gt; 2), 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lvl="0" indent="-384954">
              <a:lnSpc>
                <a:spcPct val="90000"/>
              </a:lnSpc>
              <a:buSzPct val="90000"/>
            </a:pPr>
            <a:r>
              <a:rPr lang="en-US" sz="2400" dirty="0" smtClean="0">
                <a:solidFill>
                  <a:schemeClr val="bg1"/>
                </a:solidFill>
                <a:latin typeface="Calibri" pitchFamily="34" charset="0"/>
                <a:sym typeface="Symbol"/>
              </a:rPr>
              <a:t>Assignment</a:t>
            </a:r>
          </a:p>
          <a:p>
            <a:pPr marL="384954" lvl="0" indent="-384954">
              <a:lnSpc>
                <a:spcPct val="90000"/>
              </a:lnSpc>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1</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2</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3</a:t>
            </a:r>
            <a:r>
              <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p</a:t>
            </a:r>
            <a:r>
              <a:rPr lang="en-US" sz="2400" baseline="-25000" dirty="0" smtClean="0">
                <a:solidFill>
                  <a:srgbClr xmlns:mc="http://schemas.openxmlformats.org/markup-compatibility/2006" xmlns:a14="http://schemas.microsoft.com/office/drawing/2007/7/7/main" val="FF0000" mc:Ignorable=""/>
                </a:solidFill>
                <a:latin typeface="Calibri" pitchFamily="34" charset="0"/>
                <a:sym typeface="Symbol"/>
              </a:rPr>
              <a:t>4</a:t>
            </a:r>
            <a:endParaRPr kumimoji="0" lang="en-US" sz="2400" i="0" u="none" strike="noStrike" kern="1200" cap="none" spc="0" normalizeH="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0070C0" mc:Ignorable=""/>
                </a:solidFill>
                <a:latin typeface="Calibri" pitchFamily="34" charset="0"/>
              </a:rPr>
              <a:t>x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0070C0" mc:Ignorable=""/>
                </a:solidFill>
                <a:latin typeface="Calibri" pitchFamily="34" charset="0"/>
              </a:rPr>
              <a:t>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&gt; 2), y</a:t>
            </a:r>
            <a:r>
              <a:rPr lang="en-US" sz="2400" dirty="0" smtClean="0">
                <a:solidFill>
                  <a:srgbClr xmlns:mc="http://schemas.openxmlformats.org/markup-compatibility/2006" xmlns:a14="http://schemas.microsoft.com/office/drawing/2007/7/7/main" val="0070C0" mc:Ignorable=""/>
                </a:solidFill>
                <a:latin typeface="Calibri" pitchFamily="34" charset="0"/>
              </a:rPr>
              <a:t> &lt; 1</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1"/>
          </p:nvPr>
        </p:nvSpPr>
        <p:spPr/>
        <p:txBody>
          <a:bodyPr/>
          <a:lstStyle/>
          <a:p>
            <a:pPr algn="ctr">
              <a:buNone/>
            </a:pPr>
            <a:r>
              <a:rPr lang="en-US" b="1" dirty="0" smtClean="0">
                <a:solidFill>
                  <a:srgbClr xmlns:mc="http://schemas.openxmlformats.org/markup-compatibility/2006" xmlns:a14="http://schemas.microsoft.com/office/drawing/2007/7/7/main" val="FF0000" mc:Ignorable=""/>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rPr>
              <a:t>x</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rPr>
              <a:t> </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0, y = x + 1, (y &gt; 2  y &lt; 1) </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8" name="Content Placeholder 2"/>
          <p:cNvSpPr txBox="1">
            <a:spLocks/>
          </p:cNvSpPr>
          <p:nvPr/>
        </p:nvSpPr>
        <p:spPr>
          <a:xfrm>
            <a:off x="4915205" y="2389892"/>
            <a:ext cx="4037066" cy="332399"/>
          </a:xfrm>
          <a:prstGeom prst="rect">
            <a:avLst/>
          </a:prstGeom>
        </p:spPr>
        <p:txBody>
          <a:bodyPr vert="horz" wrap="square" lIns="0" tIns="0" rIns="0" bIns="0" rtlCol="0">
            <a:spAutoFit/>
          </a:bodyPr>
          <a:lstStyle/>
          <a:p>
            <a:pPr marL="384954" lvl="0" indent="-384954">
              <a:lnSpc>
                <a:spcPct val="90000"/>
              </a:lnSpc>
              <a:spcBef>
                <a:spcPct val="20000"/>
              </a:spcBef>
              <a:buSzPct val="90000"/>
              <a:defRPr/>
            </a:pPr>
            <a:r>
              <a:rPr lang="en-US" sz="2400" dirty="0" smtClean="0">
                <a:solidFill>
                  <a:schemeClr val="bg1"/>
                </a:solidFill>
                <a:latin typeface="Calibri" pitchFamily="34" charset="0"/>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 </a:t>
            </a:r>
            <a:r>
              <a:rPr lang="en-US" sz="2400" dirty="0" smtClean="0">
                <a:solidFill>
                  <a:schemeClr val="bg1"/>
                </a:solidFill>
                <a:latin typeface="Calibri" pitchFamily="34" charset="0"/>
                <a:sym typeface="Symbol"/>
              </a:rPr>
              <a:t> (</a:t>
            </a:r>
            <a:r>
              <a:rPr lang="en-US" sz="2400" dirty="0" smtClean="0">
                <a:solidFill>
                  <a:schemeClr val="bg1"/>
                </a:solidFill>
                <a:latin typeface="Calibri" pitchFamily="34" charset="0"/>
              </a:rPr>
              <a:t>x </a:t>
            </a:r>
            <a:r>
              <a:rPr lang="en-US" sz="2400" dirty="0" smtClean="0">
                <a:solidFill>
                  <a:schemeClr val="bg1"/>
                </a:solidFill>
                <a:latin typeface="Calibri" pitchFamily="34" charset="0"/>
                <a:sym typeface="Symbol"/>
              </a:rPr>
              <a:t> 0), p</a:t>
            </a:r>
            <a:r>
              <a:rPr lang="en-US" sz="2400" baseline="-25000" dirty="0" smtClean="0">
                <a:solidFill>
                  <a:schemeClr val="bg1"/>
                </a:solidFill>
                <a:latin typeface="Calibri" pitchFamily="34" charset="0"/>
                <a:sym typeface="Symbol"/>
              </a:rPr>
              <a:t>2 </a:t>
            </a:r>
            <a:r>
              <a:rPr lang="en-US" sz="2400" dirty="0" smtClean="0">
                <a:solidFill>
                  <a:schemeClr val="bg1"/>
                </a:solidFill>
                <a:latin typeface="Calibri" pitchFamily="34" charset="0"/>
                <a:sym typeface="Symbol"/>
              </a:rPr>
              <a:t> (y = x + 1), </a:t>
            </a:r>
          </a:p>
          <a:p>
            <a:pPr marL="384954" lvl="0" indent="-384954">
              <a:lnSpc>
                <a:spcPct val="90000"/>
              </a:lnSpc>
              <a:spcBef>
                <a:spcPct val="20000"/>
              </a:spcBef>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a:t>
            </a:r>
            <a:r>
              <a:rPr lang="en-US" sz="2400" dirty="0" smtClean="0">
                <a:solidFill>
                  <a:schemeClr val="bg1"/>
                </a:solidFill>
                <a:latin typeface="Calibri" pitchFamily="34" charset="0"/>
                <a:sym typeface="Symbol"/>
              </a:rPr>
              <a:t>&gt; 2), p</a:t>
            </a:r>
            <a:r>
              <a:rPr lang="en-US" sz="2400" baseline="-25000" dirty="0" smtClean="0">
                <a:solidFill>
                  <a:schemeClr val="bg1"/>
                </a:solidFill>
                <a:latin typeface="Calibri" pitchFamily="34" charset="0"/>
                <a:sym typeface="Symbol"/>
              </a:rPr>
              <a:t>4 </a:t>
            </a:r>
            <a:r>
              <a:rPr lang="en-US" sz="2400" dirty="0" smtClean="0">
                <a:solidFill>
                  <a:schemeClr val="bg1"/>
                </a:solidFill>
                <a:latin typeface="Calibri" pitchFamily="34" charset="0"/>
                <a:sym typeface="Symbol"/>
              </a:rPr>
              <a:t> (y</a:t>
            </a:r>
            <a:r>
              <a:rPr lang="en-US" sz="2400" dirty="0" smtClean="0">
                <a:solidFill>
                  <a:schemeClr val="bg1"/>
                </a:solidFill>
                <a:latin typeface="Calibri" pitchFamily="34" charset="0"/>
              </a:rPr>
              <a:t> &lt; 1</a:t>
            </a:r>
            <a:r>
              <a:rPr lang="en-US" sz="2400" dirty="0" smtClean="0">
                <a:solidFill>
                  <a:schemeClr val="bg1"/>
                </a:solidFill>
                <a:latin typeface="Calibri" pitchFamily="34" charset="0"/>
                <a:sym typeface="Symbol"/>
              </a:rPr>
              <a:t>)</a:t>
            </a:r>
            <a:endParaRPr kumimoji="0" lang="en-US" sz="2400" i="0" u="none" strike="noStrike" kern="1200" cap="none" spc="0" normalizeH="0" baseline="0" noProof="0" dirty="0" smtClean="0">
              <a:ln>
                <a:noFill/>
              </a:ln>
              <a:solidFill>
                <a:schemeClr val="bg1"/>
              </a:solidFill>
              <a:effectLst/>
              <a:uLnTx/>
              <a:uFillTx/>
              <a:latin typeface="Calibri" pitchFamily="34" charset="0"/>
              <a:ea typeface="+mn-ea"/>
              <a:cs typeface="+mn-cs"/>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SAT </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lvl="0" indent="-384954">
              <a:lnSpc>
                <a:spcPct val="90000"/>
              </a:lnSpc>
              <a:buSzPct val="90000"/>
            </a:pPr>
            <a:r>
              <a:rPr lang="en-US" sz="2400" dirty="0" smtClean="0">
                <a:solidFill>
                  <a:schemeClr val="bg1"/>
                </a:solidFill>
                <a:latin typeface="Calibri" pitchFamily="34" charset="0"/>
                <a:sym typeface="Symbol"/>
              </a:rPr>
              <a:t>Assignment</a:t>
            </a:r>
          </a:p>
          <a:p>
            <a:pPr marL="384954" lvl="0" indent="-384954">
              <a:lnSpc>
                <a:spcPct val="90000"/>
              </a:lnSpc>
              <a:buSzPct val="90000"/>
            </a:pP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1</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2</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3</a:t>
            </a:r>
            <a:r>
              <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rPr>
              <a:t>, </a:t>
            </a:r>
            <a:r>
              <a:rPr lang="en-US" sz="2400" dirty="0" smtClean="0">
                <a:solidFill>
                  <a:schemeClr val="bg1"/>
                </a:solidFill>
                <a:latin typeface="Calibri" pitchFamily="34" charset="0"/>
                <a:sym typeface="Symbol"/>
              </a:rPr>
              <a:t>p</a:t>
            </a:r>
            <a:r>
              <a:rPr lang="en-US" sz="2400" baseline="-25000" dirty="0" smtClean="0">
                <a:solidFill>
                  <a:schemeClr val="bg1"/>
                </a:solidFill>
                <a:latin typeface="Calibri" pitchFamily="34" charset="0"/>
                <a:sym typeface="Symbol"/>
              </a:rPr>
              <a:t>4</a:t>
            </a:r>
            <a:endParaRPr kumimoji="0" lang="en-US" sz="2400" i="0" u="none" strike="noStrike" kern="1200" cap="none" spc="0" normalizeH="0" noProof="0" dirty="0" smtClean="0">
              <a:ln>
                <a:noFill/>
              </a:ln>
              <a:solidFill>
                <a:schemeClr val="bg1"/>
              </a:solidFill>
              <a:effectLst/>
              <a:uLnTx/>
              <a:uFillTx/>
              <a:latin typeface="Calibri" pitchFamily="34" charset="0"/>
              <a:ea typeface="+mn-ea"/>
              <a:cs typeface="+mn-cs"/>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7"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rPr>
              <a:t>x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 0, y = x + 1, </a:t>
            </a: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(y</a:t>
            </a:r>
            <a:r>
              <a:rPr lang="en-US" sz="2400" dirty="0" smtClean="0">
                <a:solidFill>
                  <a:srgbClr xmlns:mc="http://schemas.openxmlformats.org/markup-compatibility/2006" xmlns:a14="http://schemas.microsoft.com/office/drawing/2007/7/7/main" val="FF0000" mc:Ignorable=""/>
                </a:solidFill>
                <a:latin typeface="Calibri" pitchFamily="34" charset="0"/>
              </a:rPr>
              <a:t> </a:t>
            </a:r>
            <a:r>
              <a:rPr lang="en-US" sz="2400" dirty="0" smtClean="0">
                <a:solidFill>
                  <a:srgbClr xmlns:mc="http://schemas.openxmlformats.org/markup-compatibility/2006" xmlns:a14="http://schemas.microsoft.com/office/drawing/2007/7/7/main" val="FF0000" mc:Ignorable=""/>
                </a:solidFill>
                <a:latin typeface="Calibri" pitchFamily="34" charset="0"/>
                <a:sym typeface="Symbol"/>
              </a:rPr>
              <a:t>&gt; 2), y</a:t>
            </a:r>
            <a:r>
              <a:rPr lang="en-US" sz="2400" dirty="0" smtClean="0">
                <a:solidFill>
                  <a:srgbClr xmlns:mc="http://schemas.openxmlformats.org/markup-compatibility/2006" xmlns:a14="http://schemas.microsoft.com/office/drawing/2007/7/7/main" val="FF0000" mc:Ignorable=""/>
                </a:solidFill>
                <a:latin typeface="Calibri" pitchFamily="34" charset="0"/>
              </a:rPr>
              <a:t> &lt; 1</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FF0000" mc:Ignorable=""/>
              </a:solidFill>
              <a:effectLst/>
              <a:uLnTx/>
              <a:uFillTx/>
              <a:latin typeface="Calibri" pitchFamily="34" charset="0"/>
              <a:ea typeface="+mn-ea"/>
              <a:cs typeface="+mn-cs"/>
            </a:endParaRPr>
          </a:p>
        </p:txBody>
      </p:sp>
      <p:sp>
        <p:nvSpPr>
          <p:cNvPr id="18" name="Down Arrow 17"/>
          <p:cNvSpPr/>
          <p:nvPr/>
        </p:nvSpPr>
        <p:spPr bwMode="auto">
          <a:xfrm>
            <a:off x="6192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19" name="Rounded Rectangle 18"/>
          <p:cNvSpPr/>
          <p:nvPr/>
        </p:nvSpPr>
        <p:spPr bwMode="auto">
          <a:xfrm>
            <a:off x="5549305"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solidFill>
                  <a:schemeClr val="bg1"/>
                </a:solidFill>
                <a:latin typeface="Calibri" pitchFamily="34" charset="0"/>
              </a:rPr>
              <a:t>Theory</a:t>
            </a:r>
          </a:p>
          <a:p>
            <a:pPr marL="0" marR="0" indent="0" algn="ctr" defTabSz="1096963" rtl="0" eaLnBrk="1" fontAlgn="base" latinLnBrk="0" hangingPunct="1">
              <a:lnSpc>
                <a:spcPct val="100000"/>
              </a:lnSpc>
              <a:spcBef>
                <a:spcPct val="0"/>
              </a:spcBef>
              <a:spcAft>
                <a:spcPct val="0"/>
              </a:spcAft>
              <a:buClrTx/>
              <a:buSzTx/>
              <a:buFontTx/>
              <a:buNone/>
              <a:tabLst/>
            </a:pPr>
            <a:r>
              <a:rPr lang="en-US" sz="2400" dirty="0" smtClean="0">
                <a:solidFill>
                  <a:schemeClr val="bg1"/>
                </a:solidFill>
                <a:latin typeface="Calibri" pitchFamily="34" charset="0"/>
              </a:rPr>
              <a:t>Solver</a:t>
            </a:r>
            <a:endParaRPr kumimoji="0" lang="en-US" sz="2400" b="0" i="0" u="none" strike="noStrike" cap="none" normalizeH="0" baseline="0" dirty="0" smtClean="0">
              <a:solidFill>
                <a:schemeClr val="bg1"/>
              </a:solidFill>
              <a:latin typeface="Calibri" pitchFamily="34" charset="0"/>
            </a:endParaRPr>
          </a:p>
        </p:txBody>
      </p:sp>
      <p:sp>
        <p:nvSpPr>
          <p:cNvPr id="20" name="Left Arrow 19"/>
          <p:cNvSpPr/>
          <p:nvPr/>
        </p:nvSpPr>
        <p:spPr bwMode="auto">
          <a:xfrm>
            <a:off x="4984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endParaRPr>
          </a:p>
        </p:txBody>
      </p:sp>
      <p:sp>
        <p:nvSpPr>
          <p:cNvPr id="21" name="Content Placeholder 2"/>
          <p:cNvSpPr txBox="1">
            <a:spLocks/>
          </p:cNvSpPr>
          <p:nvPr/>
        </p:nvSpPr>
        <p:spPr>
          <a:xfrm>
            <a:off x="2492471" y="5803213"/>
            <a:ext cx="2497393" cy="738664"/>
          </a:xfrm>
          <a:prstGeom prst="rect">
            <a:avLst/>
          </a:prstGeom>
        </p:spPr>
        <p:txBody>
          <a:bodyPr vert="horz" wrap="square" lIns="0" tIns="0" rIns="0" bIns="0" rtlCol="0">
            <a:spAutoFit/>
          </a:bodyPr>
          <a:lstStyle/>
          <a:p>
            <a:pPr marL="384954" lvl="0" indent="-384954">
              <a:lnSpc>
                <a:spcPct val="90000"/>
              </a:lnSpc>
              <a:spcBef>
                <a:spcPct val="20000"/>
              </a:spcBef>
              <a:buSzPct val="90000"/>
            </a:pPr>
            <a:r>
              <a:rPr lang="en-US" sz="2400" dirty="0" err="1" smtClean="0">
                <a:solidFill>
                  <a:schemeClr val="bg1"/>
                </a:solidFill>
                <a:latin typeface="Calibri" pitchFamily="34" charset="0"/>
              </a:rPr>
              <a:t>Unsatisfiable</a:t>
            </a:r>
            <a:endParaRPr lang="en-US" sz="2400" dirty="0" smtClean="0">
              <a:solidFill>
                <a:schemeClr val="bg1"/>
              </a:solidFill>
              <a:latin typeface="Calibri" pitchFamily="34" charset="0"/>
            </a:endParaRPr>
          </a:p>
          <a:p>
            <a:pPr marL="384954" lvl="0" indent="-384954">
              <a:lnSpc>
                <a:spcPct val="90000"/>
              </a:lnSpc>
              <a:spcBef>
                <a:spcPct val="20000"/>
              </a:spcBef>
              <a:buSzPct val="90000"/>
            </a:pPr>
            <a:r>
              <a:rPr lang="en-US" sz="2400" dirty="0" smtClean="0">
                <a:solidFill>
                  <a:srgbClr xmlns:mc="http://schemas.openxmlformats.org/markup-compatibility/2006" xmlns:a14="http://schemas.microsoft.com/office/drawing/2007/7/7/main" val="0070C0" mc:Ignorable=""/>
                </a:solidFill>
                <a:latin typeface="Calibri" pitchFamily="34" charset="0"/>
              </a:rPr>
              <a:t>x </a:t>
            </a:r>
            <a:r>
              <a:rPr lang="en-US" sz="2400" dirty="0" smtClean="0">
                <a:solidFill>
                  <a:srgbClr xmlns:mc="http://schemas.openxmlformats.org/markup-compatibility/2006" xmlns:a14="http://schemas.microsoft.com/office/drawing/2007/7/7/main" val="0070C0" mc:Ignorable=""/>
                </a:solidFill>
                <a:latin typeface="Calibri" pitchFamily="34" charset="0"/>
                <a:sym typeface="Symbol"/>
              </a:rPr>
              <a:t> 0, y = x + 1, y</a:t>
            </a:r>
            <a:r>
              <a:rPr lang="en-US" sz="2400" dirty="0" smtClean="0">
                <a:solidFill>
                  <a:srgbClr xmlns:mc="http://schemas.openxmlformats.org/markup-compatibility/2006" xmlns:a14="http://schemas.microsoft.com/office/drawing/2007/7/7/main" val="0070C0" mc:Ignorable=""/>
                </a:solidFill>
                <a:latin typeface="Calibri" pitchFamily="34" charset="0"/>
              </a:rPr>
              <a:t> &lt; 1</a:t>
            </a:r>
            <a:endParaRPr kumimoji="0" lang="en-US" sz="2400" i="0" u="none" strike="noStrike" kern="1200" cap="none" spc="0" normalizeH="0" baseline="0" noProof="0" dirty="0" smtClean="0">
              <a:ln>
                <a:noFill/>
              </a:ln>
              <a:solidFill>
                <a:srgbClr xmlns:mc="http://schemas.openxmlformats.org/markup-compatibility/2006" xmlns:a14="http://schemas.microsoft.com/office/drawing/2007/7/7/main" val="0070C0" mc:Ignorable=""/>
              </a:solidFill>
              <a:effectLst/>
              <a:uLnTx/>
              <a:uFillTx/>
              <a:latin typeface="Calibri" pitchFamily="34" charset="0"/>
              <a:ea typeface="+mn-ea"/>
              <a:cs typeface="+mn-cs"/>
            </a:endParaRPr>
          </a:p>
        </p:txBody>
      </p:sp>
    </p:spTree>
  </p:cSld>
  <p:clrMapOvr>
    <a:masterClrMapping/>
  </p:clrMapOvr>
  <p:transition xmlns:p14="http://schemas.microsoft.com/office/powerpoint/2007/7/12/main">
    <p:fade/>
  </p:transition>
  <p:timing>
    <p:tnLst>
      <p:par>
        <p:cTn xmlns:p14="http://schemas.microsoft.com/office/powerpoint/2007/7/12/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21.1"/>
</p:tagLst>
</file>

<file path=ppt/tags/tag10.xml><?xml version="1.0" encoding="utf-8"?>
<p:tagLst xmlns:a="http://schemas.openxmlformats.org/drawingml/2006/main" xmlns:r="http://schemas.openxmlformats.org/officeDocument/2006/relationships" xmlns:p="http://schemas.openxmlformats.org/presentationml/2006/main">
  <p:tag name="TIMING" val="|3"/>
</p:tagLst>
</file>

<file path=ppt/tags/tag11.xml><?xml version="1.0" encoding="utf-8"?>
<p:tagLst xmlns:a="http://schemas.openxmlformats.org/drawingml/2006/main" xmlns:r="http://schemas.openxmlformats.org/officeDocument/2006/relationships" xmlns:p="http://schemas.openxmlformats.org/presentationml/2006/main">
  <p:tag name="TIMING" val="|3"/>
</p:tagLst>
</file>

<file path=ppt/tags/tag12.xml><?xml version="1.0" encoding="utf-8"?>
<p:tagLst xmlns:a="http://schemas.openxmlformats.org/drawingml/2006/main" xmlns:r="http://schemas.openxmlformats.org/officeDocument/2006/relationships" xmlns:p="http://schemas.openxmlformats.org/presentationml/2006/main">
  <p:tag name="TIMING" val="|2.5"/>
</p:tagLst>
</file>

<file path=ppt/tags/tag13.xml><?xml version="1.0" encoding="utf-8"?>
<p:tagLst xmlns:a="http://schemas.openxmlformats.org/drawingml/2006/main" xmlns:r="http://schemas.openxmlformats.org/officeDocument/2006/relationships" xmlns:p="http://schemas.openxmlformats.org/presentationml/2006/main">
  <p:tag name="TIMING" val="|2.5"/>
</p:tagLst>
</file>

<file path=ppt/tags/tag14.xml><?xml version="1.0" encoding="utf-8"?>
<p:tagLst xmlns:a="http://schemas.openxmlformats.org/drawingml/2006/main" xmlns:r="http://schemas.openxmlformats.org/officeDocument/2006/relationships" xmlns:p="http://schemas.openxmlformats.org/presentationml/2006/main">
  <p:tag name="TIMING" val="|1.3"/>
</p:tagLst>
</file>

<file path=ppt/tags/tag15.xml><?xml version="1.0" encoding="utf-8"?>
<p:tagLst xmlns:a="http://schemas.openxmlformats.org/drawingml/2006/main" xmlns:r="http://schemas.openxmlformats.org/officeDocument/2006/relationships" xmlns:p="http://schemas.openxmlformats.org/presentationml/2006/main">
  <p:tag name="TIMING" val="|1.3"/>
</p:tagLst>
</file>

<file path=ppt/tags/tag16.xml><?xml version="1.0" encoding="utf-8"?>
<p:tagLst xmlns:a="http://schemas.openxmlformats.org/drawingml/2006/main" xmlns:r="http://schemas.openxmlformats.org/officeDocument/2006/relationships" xmlns:p="http://schemas.openxmlformats.org/presentationml/2006/main">
  <p:tag name="TIMING" val="|19.6"/>
</p:tagLst>
</file>

<file path=ppt/tags/tag17.xml><?xml version="1.0" encoding="utf-8"?>
<p:tagLst xmlns:a="http://schemas.openxmlformats.org/drawingml/2006/main" xmlns:r="http://schemas.openxmlformats.org/officeDocument/2006/relationships" xmlns:p="http://schemas.openxmlformats.org/presentationml/2006/main">
  <p:tag name="TIMING" val="|19.6"/>
</p:tagLst>
</file>

<file path=ppt/tags/tag18.xml><?xml version="1.0" encoding="utf-8"?>
<p:tagLst xmlns:a="http://schemas.openxmlformats.org/drawingml/2006/main" xmlns:r="http://schemas.openxmlformats.org/officeDocument/2006/relationships" xmlns:p="http://schemas.openxmlformats.org/presentationml/2006/main">
  <p:tag name="TIMING" val="|19.6"/>
</p:tagLst>
</file>

<file path=ppt/tags/tag19.xml><?xml version="1.0" encoding="utf-8"?>
<p:tagLst xmlns:a="http://schemas.openxmlformats.org/drawingml/2006/main" xmlns:r="http://schemas.openxmlformats.org/officeDocument/2006/relationships" xmlns:p="http://schemas.openxmlformats.org/presentationml/2006/main">
  <p:tag name="TIMING" val="|19.6"/>
</p:tagLst>
</file>

<file path=ppt/tags/tag2.xml><?xml version="1.0" encoding="utf-8"?>
<p:tagLst xmlns:a="http://schemas.openxmlformats.org/drawingml/2006/main" xmlns:r="http://schemas.openxmlformats.org/officeDocument/2006/relationships" xmlns:p="http://schemas.openxmlformats.org/presentationml/2006/main">
  <p:tag name="TIMING" val="|24"/>
</p:tagLst>
</file>

<file path=ppt/tags/tag20.xml><?xml version="1.0" encoding="utf-8"?>
<p:tagLst xmlns:a="http://schemas.openxmlformats.org/drawingml/2006/main" xmlns:r="http://schemas.openxmlformats.org/officeDocument/2006/relationships" xmlns:p="http://schemas.openxmlformats.org/presentationml/2006/main">
  <p:tag name="TIMING" val="|19.6"/>
</p:tagLst>
</file>

<file path=ppt/tags/tag21.xml><?xml version="1.0" encoding="utf-8"?>
<p:tagLst xmlns:a="http://schemas.openxmlformats.org/drawingml/2006/main" xmlns:r="http://schemas.openxmlformats.org/officeDocument/2006/relationships" xmlns:p="http://schemas.openxmlformats.org/presentationml/2006/main">
  <p:tag name="TIMING" val="|19.6"/>
</p:tagLst>
</file>

<file path=ppt/tags/tag22.xml><?xml version="1.0" encoding="utf-8"?>
<p:tagLst xmlns:a="http://schemas.openxmlformats.org/drawingml/2006/main" xmlns:r="http://schemas.openxmlformats.org/officeDocument/2006/relationships" xmlns:p="http://schemas.openxmlformats.org/presentationml/2006/main">
  <p:tag name="TIMING" val="|19.6"/>
</p:tagLst>
</file>

<file path=ppt/tags/tag23.xml><?xml version="1.0" encoding="utf-8"?>
<p:tagLst xmlns:a="http://schemas.openxmlformats.org/drawingml/2006/main" xmlns:r="http://schemas.openxmlformats.org/officeDocument/2006/relationships" xmlns:p="http://schemas.openxmlformats.org/presentationml/2006/main">
  <p:tag name="TIMING" val="|19.6"/>
</p:tagLst>
</file>

<file path=ppt/tags/tag24.xml><?xml version="1.0" encoding="utf-8"?>
<p:tagLst xmlns:a="http://schemas.openxmlformats.org/drawingml/2006/main" xmlns:r="http://schemas.openxmlformats.org/officeDocument/2006/relationships" xmlns:p="http://schemas.openxmlformats.org/presentationml/2006/main">
  <p:tag name="TIMING" val="|19.6"/>
</p:tagLst>
</file>

<file path=ppt/tags/tag25.xml><?xml version="1.0" encoding="utf-8"?>
<p:tagLst xmlns:a="http://schemas.openxmlformats.org/drawingml/2006/main" xmlns:r="http://schemas.openxmlformats.org/officeDocument/2006/relationships" xmlns:p="http://schemas.openxmlformats.org/presentationml/2006/main">
  <p:tag name="TIMING" val="|22.2"/>
</p:tagLst>
</file>

<file path=ppt/tags/tag26.xml><?xml version="1.0" encoding="utf-8"?>
<p:tagLst xmlns:a="http://schemas.openxmlformats.org/drawingml/2006/main" xmlns:r="http://schemas.openxmlformats.org/officeDocument/2006/relationships" xmlns:p="http://schemas.openxmlformats.org/presentationml/2006/main">
  <p:tag name="TIMING" val="|22.2"/>
</p:tagLst>
</file>

<file path=ppt/tags/tag27.xml><?xml version="1.0" encoding="utf-8"?>
<p:tagLst xmlns:a="http://schemas.openxmlformats.org/drawingml/2006/main" xmlns:r="http://schemas.openxmlformats.org/officeDocument/2006/relationships" xmlns:p="http://schemas.openxmlformats.org/presentationml/2006/main">
  <p:tag name="TIMING" val="|22.2"/>
</p:tagLst>
</file>

<file path=ppt/tags/tag28.xml><?xml version="1.0" encoding="utf-8"?>
<p:tagLst xmlns:a="http://schemas.openxmlformats.org/drawingml/2006/main" xmlns:r="http://schemas.openxmlformats.org/officeDocument/2006/relationships" xmlns:p="http://schemas.openxmlformats.org/presentationml/2006/main">
  <p:tag name="TIMING" val="|22.2"/>
</p:tagLst>
</file>

<file path=ppt/tags/tag29.xml><?xml version="1.0" encoding="utf-8"?>
<p:tagLst xmlns:a="http://schemas.openxmlformats.org/drawingml/2006/main" xmlns:r="http://schemas.openxmlformats.org/officeDocument/2006/relationships" xmlns:p="http://schemas.openxmlformats.org/presentationml/2006/main">
  <p:tag name="TIMING" val="|22.2"/>
</p:tagLst>
</file>

<file path=ppt/tags/tag3.xml><?xml version="1.0" encoding="utf-8"?>
<p:tagLst xmlns:a="http://schemas.openxmlformats.org/drawingml/2006/main" xmlns:r="http://schemas.openxmlformats.org/officeDocument/2006/relationships" xmlns:p="http://schemas.openxmlformats.org/presentationml/2006/main">
  <p:tag name="TIMING" val="|24"/>
</p:tagLst>
</file>

<file path=ppt/tags/tag30.xml><?xml version="1.0" encoding="utf-8"?>
<p:tagLst xmlns:a="http://schemas.openxmlformats.org/drawingml/2006/main" xmlns:r="http://schemas.openxmlformats.org/officeDocument/2006/relationships" xmlns:p="http://schemas.openxmlformats.org/presentationml/2006/main">
  <p:tag name="TIMING" val="|22.2"/>
</p:tagLst>
</file>

<file path=ppt/tags/tag31.xml><?xml version="1.0" encoding="utf-8"?>
<p:tagLst xmlns:a="http://schemas.openxmlformats.org/drawingml/2006/main" xmlns:r="http://schemas.openxmlformats.org/officeDocument/2006/relationships" xmlns:p="http://schemas.openxmlformats.org/presentationml/2006/main">
  <p:tag name="TIMING" val="|22.2"/>
</p:tagLst>
</file>

<file path=ppt/tags/tag32.xml><?xml version="1.0" encoding="utf-8"?>
<p:tagLst xmlns:a="http://schemas.openxmlformats.org/drawingml/2006/main" xmlns:r="http://schemas.openxmlformats.org/officeDocument/2006/relationships" xmlns:p="http://schemas.openxmlformats.org/presentationml/2006/main">
  <p:tag name="TIMING" val="|22.2"/>
</p:tagLst>
</file>

<file path=ppt/tags/tag33.xml><?xml version="1.0" encoding="utf-8"?>
<p:tagLst xmlns:a="http://schemas.openxmlformats.org/drawingml/2006/main" xmlns:r="http://schemas.openxmlformats.org/officeDocument/2006/relationships" xmlns:p="http://schemas.openxmlformats.org/presentationml/2006/main">
  <p:tag name="TIMING" val="|22.2"/>
</p:tagLst>
</file>

<file path=ppt/tags/tag34.xml><?xml version="1.0" encoding="utf-8"?>
<p:tagLst xmlns:a="http://schemas.openxmlformats.org/drawingml/2006/main" xmlns:r="http://schemas.openxmlformats.org/officeDocument/2006/relationships" xmlns:p="http://schemas.openxmlformats.org/presentationml/2006/main">
  <p:tag name="TIMING" val="|22.2"/>
</p:tagLst>
</file>

<file path=ppt/tags/tag35.xml><?xml version="1.0" encoding="utf-8"?>
<p:tagLst xmlns:a="http://schemas.openxmlformats.org/drawingml/2006/main" xmlns:r="http://schemas.openxmlformats.org/officeDocument/2006/relationships" xmlns:p="http://schemas.openxmlformats.org/presentationml/2006/main">
  <p:tag name="TIMING" val="|22.2"/>
</p:tagLst>
</file>

<file path=ppt/tags/tag36.xml><?xml version="1.0" encoding="utf-8"?>
<p:tagLst xmlns:a="http://schemas.openxmlformats.org/drawingml/2006/main" xmlns:r="http://schemas.openxmlformats.org/officeDocument/2006/relationships" xmlns:p="http://schemas.openxmlformats.org/presentationml/2006/main">
  <p:tag name="TIMING" val="|22.2"/>
</p:tagLst>
</file>

<file path=ppt/tags/tag37.xml><?xml version="1.0" encoding="utf-8"?>
<p:tagLst xmlns:a="http://schemas.openxmlformats.org/drawingml/2006/main" xmlns:r="http://schemas.openxmlformats.org/officeDocument/2006/relationships" xmlns:p="http://schemas.openxmlformats.org/presentationml/2006/main">
  <p:tag name="TIMING" val="|22.2"/>
</p:tagLst>
</file>

<file path=ppt/tags/tag38.xml><?xml version="1.0" encoding="utf-8"?>
<p:tagLst xmlns:a="http://schemas.openxmlformats.org/drawingml/2006/main" xmlns:r="http://schemas.openxmlformats.org/officeDocument/2006/relationships" xmlns:p="http://schemas.openxmlformats.org/presentationml/2006/main">
  <p:tag name="TIMING" val="|22.2"/>
</p:tagLst>
</file>

<file path=ppt/tags/tag39.xml><?xml version="1.0" encoding="utf-8"?>
<p:tagLst xmlns:a="http://schemas.openxmlformats.org/drawingml/2006/main" xmlns:r="http://schemas.openxmlformats.org/officeDocument/2006/relationships" xmlns:p="http://schemas.openxmlformats.org/presentationml/2006/main">
  <p:tag name="TIMING" val="|22.2"/>
</p:tagLst>
</file>

<file path=ppt/tags/tag4.xml><?xml version="1.0" encoding="utf-8"?>
<p:tagLst xmlns:a="http://schemas.openxmlformats.org/drawingml/2006/main" xmlns:r="http://schemas.openxmlformats.org/officeDocument/2006/relationships" xmlns:p="http://schemas.openxmlformats.org/presentationml/2006/main">
  <p:tag name="TIMING" val="|24"/>
</p:tagLst>
</file>

<file path=ppt/tags/tag40.xml><?xml version="1.0" encoding="utf-8"?>
<p:tagLst xmlns:a="http://schemas.openxmlformats.org/drawingml/2006/main" xmlns:r="http://schemas.openxmlformats.org/officeDocument/2006/relationships" xmlns:p="http://schemas.openxmlformats.org/presentationml/2006/main">
  <p:tag name="TIMING" val="|22.2"/>
</p:tagLst>
</file>

<file path=ppt/tags/tag41.xml><?xml version="1.0" encoding="utf-8"?>
<p:tagLst xmlns:a="http://schemas.openxmlformats.org/drawingml/2006/main" xmlns:r="http://schemas.openxmlformats.org/officeDocument/2006/relationships" xmlns:p="http://schemas.openxmlformats.org/presentationml/2006/main">
  <p:tag name="TIMING" val="|22.2"/>
</p:tagLst>
</file>

<file path=ppt/tags/tag42.xml><?xml version="1.0" encoding="utf-8"?>
<p:tagLst xmlns:a="http://schemas.openxmlformats.org/drawingml/2006/main" xmlns:r="http://schemas.openxmlformats.org/officeDocument/2006/relationships" xmlns:p="http://schemas.openxmlformats.org/presentationml/2006/main">
  <p:tag name="TIMING" val="|22.2"/>
</p:tagLst>
</file>

<file path=ppt/tags/tag43.xml><?xml version="1.0" encoding="utf-8"?>
<p:tagLst xmlns:a="http://schemas.openxmlformats.org/drawingml/2006/main" xmlns:r="http://schemas.openxmlformats.org/officeDocument/2006/relationships" xmlns:p="http://schemas.openxmlformats.org/presentationml/2006/main">
  <p:tag name="TIMING" val="|22.2"/>
</p:tagLst>
</file>

<file path=ppt/tags/tag44.xml><?xml version="1.0" encoding="utf-8"?>
<p:tagLst xmlns:a="http://schemas.openxmlformats.org/drawingml/2006/main" xmlns:r="http://schemas.openxmlformats.org/officeDocument/2006/relationships" xmlns:p="http://schemas.openxmlformats.org/presentationml/2006/main">
  <p:tag name="TIMING" val="|22.2"/>
</p:tagLst>
</file>

<file path=ppt/tags/tag45.xml><?xml version="1.0" encoding="utf-8"?>
<p:tagLst xmlns:a="http://schemas.openxmlformats.org/drawingml/2006/main" xmlns:r="http://schemas.openxmlformats.org/officeDocument/2006/relationships" xmlns:p="http://schemas.openxmlformats.org/presentationml/2006/main">
  <p:tag name="TIMING" val="|22.2"/>
</p:tagLst>
</file>

<file path=ppt/tags/tag46.xml><?xml version="1.0" encoding="utf-8"?>
<p:tagLst xmlns:a="http://schemas.openxmlformats.org/drawingml/2006/main" xmlns:r="http://schemas.openxmlformats.org/officeDocument/2006/relationships" xmlns:p="http://schemas.openxmlformats.org/presentationml/2006/main">
  <p:tag name="TIMING" val="|22.2"/>
</p:tagLst>
</file>

<file path=ppt/tags/tag47.xml><?xml version="1.0" encoding="utf-8"?>
<p:tagLst xmlns:a="http://schemas.openxmlformats.org/drawingml/2006/main" xmlns:r="http://schemas.openxmlformats.org/officeDocument/2006/relationships" xmlns:p="http://schemas.openxmlformats.org/presentationml/2006/main">
  <p:tag name="TIMING" val="|22.2"/>
</p:tagLst>
</file>

<file path=ppt/tags/tag48.xml><?xml version="1.0" encoding="utf-8"?>
<p:tagLst xmlns:a="http://schemas.openxmlformats.org/drawingml/2006/main" xmlns:r="http://schemas.openxmlformats.org/officeDocument/2006/relationships" xmlns:p="http://schemas.openxmlformats.org/presentationml/2006/main">
  <p:tag name="TIMING" val="|22.2"/>
</p:tagLst>
</file>

<file path=ppt/tags/tag49.xml><?xml version="1.0" encoding="utf-8"?>
<p:tagLst xmlns:a="http://schemas.openxmlformats.org/drawingml/2006/main" xmlns:r="http://schemas.openxmlformats.org/officeDocument/2006/relationships" xmlns:p="http://schemas.openxmlformats.org/presentationml/2006/main">
  <p:tag name="TIMING" val="|22.2"/>
</p:tagLst>
</file>

<file path=ppt/tags/tag5.xml><?xml version="1.0" encoding="utf-8"?>
<p:tagLst xmlns:a="http://schemas.openxmlformats.org/drawingml/2006/main" xmlns:r="http://schemas.openxmlformats.org/officeDocument/2006/relationships" xmlns:p="http://schemas.openxmlformats.org/presentationml/2006/main">
  <p:tag name="TIMING" val="|23.6"/>
</p:tagLst>
</file>

<file path=ppt/tags/tag50.xml><?xml version="1.0" encoding="utf-8"?>
<p:tagLst xmlns:a="http://schemas.openxmlformats.org/drawingml/2006/main" xmlns:r="http://schemas.openxmlformats.org/officeDocument/2006/relationships" xmlns:p="http://schemas.openxmlformats.org/presentationml/2006/main">
  <p:tag name="TIMING" val="|22.2"/>
</p:tagLst>
</file>

<file path=ppt/tags/tag51.xml><?xml version="1.0" encoding="utf-8"?>
<p:tagLst xmlns:a="http://schemas.openxmlformats.org/drawingml/2006/main" xmlns:r="http://schemas.openxmlformats.org/officeDocument/2006/relationships" xmlns:p="http://schemas.openxmlformats.org/presentationml/2006/main">
  <p:tag name="TIMING" val="|22.2"/>
</p:tagLst>
</file>

<file path=ppt/tags/tag52.xml><?xml version="1.0" encoding="utf-8"?>
<p:tagLst xmlns:a="http://schemas.openxmlformats.org/drawingml/2006/main" xmlns:r="http://schemas.openxmlformats.org/officeDocument/2006/relationships" xmlns:p="http://schemas.openxmlformats.org/presentationml/2006/main">
  <p:tag name="TIMING" val="|22.2"/>
</p:tagLst>
</file>

<file path=ppt/tags/tag53.xml><?xml version="1.0" encoding="utf-8"?>
<p:tagLst xmlns:a="http://schemas.openxmlformats.org/drawingml/2006/main" xmlns:r="http://schemas.openxmlformats.org/officeDocument/2006/relationships" xmlns:p="http://schemas.openxmlformats.org/presentationml/2006/main">
  <p:tag name="TIMING" val="|22.2"/>
</p:tagLst>
</file>

<file path=ppt/tags/tag54.xml><?xml version="1.0" encoding="utf-8"?>
<p:tagLst xmlns:a="http://schemas.openxmlformats.org/drawingml/2006/main" xmlns:r="http://schemas.openxmlformats.org/officeDocument/2006/relationships" xmlns:p="http://schemas.openxmlformats.org/presentationml/2006/main">
  <p:tag name="TIMING" val="|22.2"/>
</p:tagLst>
</file>

<file path=ppt/tags/tag55.xml><?xml version="1.0" encoding="utf-8"?>
<p:tagLst xmlns:a="http://schemas.openxmlformats.org/drawingml/2006/main" xmlns:r="http://schemas.openxmlformats.org/officeDocument/2006/relationships" xmlns:p="http://schemas.openxmlformats.org/presentationml/2006/main">
  <p:tag name="TIMING" val="|22.2"/>
</p:tagLst>
</file>

<file path=ppt/tags/tag56.xml><?xml version="1.0" encoding="utf-8"?>
<p:tagLst xmlns:a="http://schemas.openxmlformats.org/drawingml/2006/main" xmlns:r="http://schemas.openxmlformats.org/officeDocument/2006/relationships" xmlns:p="http://schemas.openxmlformats.org/presentationml/2006/main">
  <p:tag name="TIMING" val="|24"/>
</p:tagLst>
</file>

<file path=ppt/tags/tag57.xml><?xml version="1.0" encoding="utf-8"?>
<p:tagLst xmlns:a="http://schemas.openxmlformats.org/drawingml/2006/main" xmlns:r="http://schemas.openxmlformats.org/officeDocument/2006/relationships" xmlns:p="http://schemas.openxmlformats.org/presentationml/2006/main">
  <p:tag name="TIMING" val="|24"/>
</p:tagLst>
</file>

<file path=ppt/tags/tag58.xml><?xml version="1.0" encoding="utf-8"?>
<p:tagLst xmlns:a="http://schemas.openxmlformats.org/drawingml/2006/main" xmlns:r="http://schemas.openxmlformats.org/officeDocument/2006/relationships" xmlns:p="http://schemas.openxmlformats.org/presentationml/2006/main">
  <p:tag name="TIMING" val="|24"/>
</p:tagLst>
</file>

<file path=ppt/tags/tag6.xml><?xml version="1.0" encoding="utf-8"?>
<p:tagLst xmlns:a="http://schemas.openxmlformats.org/drawingml/2006/main" xmlns:r="http://schemas.openxmlformats.org/officeDocument/2006/relationships" xmlns:p="http://schemas.openxmlformats.org/presentationml/2006/main">
  <p:tag name="TIMING" val="|6.3"/>
</p:tagLst>
</file>

<file path=ppt/tags/tag7.xml><?xml version="1.0" encoding="utf-8"?>
<p:tagLst xmlns:a="http://schemas.openxmlformats.org/drawingml/2006/main" xmlns:r="http://schemas.openxmlformats.org/officeDocument/2006/relationships" xmlns:p="http://schemas.openxmlformats.org/presentationml/2006/main">
  <p:tag name="TIMING" val="|6.3"/>
</p:tagLst>
</file>

<file path=ppt/tags/tag8.xml><?xml version="1.0" encoding="utf-8"?>
<p:tagLst xmlns:a="http://schemas.openxmlformats.org/drawingml/2006/main" xmlns:r="http://schemas.openxmlformats.org/officeDocument/2006/relationships" xmlns:p="http://schemas.openxmlformats.org/presentationml/2006/main">
  <p:tag name="TIMING" val="|8.7"/>
</p:tagLst>
</file>

<file path=ppt/tags/tag9.xml><?xml version="1.0" encoding="utf-8"?>
<p:tagLst xmlns:a="http://schemas.openxmlformats.org/drawingml/2006/main" xmlns:r="http://schemas.openxmlformats.org/officeDocument/2006/relationships" xmlns:p="http://schemas.openxmlformats.org/presentationml/2006/main">
  <p:tag name="TIMING" val="|8.7"/>
</p:tagLst>
</file>

<file path=ppt/theme/theme1.xml><?xml version="1.0" encoding="utf-8"?>
<a:theme xmlns:a="http://schemas.openxmlformats.org/drawingml/2006/main" name="MSR_PPT template_07_light">
  <a:themeElements>
    <a:clrScheme name="MSR 2007">
      <a:dk1>
        <a:srgbClr xmlns:mc="http://schemas.openxmlformats.org/markup-compatibility/2006" xmlns:a14="http://schemas.microsoft.com/office/drawing/2007/7/7/main" val="000000" mc:Ignorable=""/>
      </a:dk1>
      <a:lt1>
        <a:srgbClr xmlns:mc="http://schemas.openxmlformats.org/markup-compatibility/2006" xmlns:a14="http://schemas.microsoft.com/office/drawing/2007/7/7/main" val="FFFFFF" mc:Ignorable=""/>
      </a:lt1>
      <a:dk2>
        <a:srgbClr xmlns:mc="http://schemas.openxmlformats.org/markup-compatibility/2006" xmlns:a14="http://schemas.microsoft.com/office/drawing/2007/7/7/main" val="3F3F3F" mc:Ignorable=""/>
      </a:dk2>
      <a:lt2>
        <a:srgbClr xmlns:mc="http://schemas.openxmlformats.org/markup-compatibility/2006" xmlns:a14="http://schemas.microsoft.com/office/drawing/2007/7/7/main" val="FFFFFF" mc:Ignorable=""/>
      </a:lt2>
      <a:accent1>
        <a:srgbClr xmlns:mc="http://schemas.openxmlformats.org/markup-compatibility/2006" xmlns:a14="http://schemas.microsoft.com/office/drawing/2007/7/7/main" val="FFDF79" mc:Ignorable=""/>
      </a:accent1>
      <a:accent2>
        <a:srgbClr xmlns:mc="http://schemas.openxmlformats.org/markup-compatibility/2006" xmlns:a14="http://schemas.microsoft.com/office/drawing/2007/7/7/main" val="5782B5" mc:Ignorable=""/>
      </a:accent2>
      <a:accent3>
        <a:srgbClr xmlns:mc="http://schemas.openxmlformats.org/markup-compatibility/2006" xmlns:a14="http://schemas.microsoft.com/office/drawing/2007/7/7/main" val="E28A54" mc:Ignorable=""/>
      </a:accent3>
      <a:accent4>
        <a:srgbClr xmlns:mc="http://schemas.openxmlformats.org/markup-compatibility/2006" xmlns:a14="http://schemas.microsoft.com/office/drawing/2007/7/7/main" val="94D850" mc:Ignorable=""/>
      </a:accent4>
      <a:accent5>
        <a:srgbClr xmlns:mc="http://schemas.openxmlformats.org/markup-compatibility/2006" xmlns:a14="http://schemas.microsoft.com/office/drawing/2007/7/7/main" val="FFA94B" mc:Ignorable=""/>
      </a:accent5>
      <a:accent6>
        <a:srgbClr xmlns:mc="http://schemas.openxmlformats.org/markup-compatibility/2006" xmlns:a14="http://schemas.microsoft.com/office/drawing/2007/7/7/main" val="9047B9" mc:Ignorable=""/>
      </a:accent6>
      <a:hlink>
        <a:srgbClr xmlns:mc="http://schemas.openxmlformats.org/markup-compatibility/2006" xmlns:a14="http://schemas.microsoft.com/office/drawing/2007/7/7/main" val="009ED6" mc:Ignorable=""/>
      </a:hlink>
      <a:folHlink>
        <a:srgbClr xmlns:mc="http://schemas.openxmlformats.org/markup-compatibility/2006" xmlns:a14="http://schemas.microsoft.com/office/drawing/2007/7/7/main" val="DDD819" mc:Ignorable=""/>
      </a:folHlink>
    </a:clrScheme>
    <a:fontScheme name="Blue-Purple TT">
      <a:majorFont>
        <a:latin typeface="Segoe"/>
        <a:ea typeface=""/>
        <a:cs typeface=""/>
      </a:majorFont>
      <a:minorFont>
        <a:latin typeface="Segoe"/>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50800" dist="38100" dir="5400000" rotWithShape="0">
              <a:srgbClr xmlns:mc="http://schemas.openxmlformats.org/markup-compatibility/2006" xmlns:a14="http://schemas.microsoft.com/office/drawing/2007/7/7/main" val="000000" mc:Ignorable="">
                <a:alpha val="35000"/>
              </a:srgbClr>
            </a:outerShdw>
          </a:effectLst>
        </a:effectStyle>
        <a:effectStyle>
          <a:effectLst>
            <a:outerShdw blurRad="63500" dist="38100" dir="5400000" rotWithShape="0">
              <a:srgbClr xmlns:mc="http://schemas.openxmlformats.org/markup-compatibility/2006" xmlns:a14="http://schemas.microsoft.com/office/drawing/2007/7/7/main" val="000000" mc:Ignorable="">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xmlns:mc="http://schemas.openxmlformats.org/markup-compatibility/2006" xmlns:a14="http://schemas.microsoft.com/office/drawing/2007/7/7/main" val="000000" mc:Ignorable="">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none" rtlCol="0">
        <a:spAutoFit/>
      </a:bodyPr>
      <a:lstStyle>
        <a:defPPr>
          <a:defRPr dirty="0" err="1" smtClean="0">
            <a:solidFill>
              <a:schemeClr val="bg1"/>
            </a:soli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07/7/7/main" val="1F497D" mc:Ignorable=""/>
      </a:dk2>
      <a:lt2>
        <a:srgbClr xmlns:mc="http://schemas.openxmlformats.org/markup-compatibility/2006" xmlns:a14="http://schemas.microsoft.com/office/drawing/2007/7/7/main" val="EEECE1" mc:Ignorable=""/>
      </a:lt2>
      <a:accent1>
        <a:srgbClr xmlns:mc="http://schemas.openxmlformats.org/markup-compatibility/2006" xmlns:a14="http://schemas.microsoft.com/office/drawing/2007/7/7/main" val="4F81BD" mc:Ignorable=""/>
      </a:accent1>
      <a:accent2>
        <a:srgbClr xmlns:mc="http://schemas.openxmlformats.org/markup-compatibility/2006" xmlns:a14="http://schemas.microsoft.com/office/drawing/2007/7/7/main" val="C0504D" mc:Ignorable=""/>
      </a:accent2>
      <a:accent3>
        <a:srgbClr xmlns:mc="http://schemas.openxmlformats.org/markup-compatibility/2006" xmlns:a14="http://schemas.microsoft.com/office/drawing/2007/7/7/main" val="9BBB59" mc:Ignorable=""/>
      </a:accent3>
      <a:accent4>
        <a:srgbClr xmlns:mc="http://schemas.openxmlformats.org/markup-compatibility/2006" xmlns:a14="http://schemas.microsoft.com/office/drawing/2007/7/7/main" val="8064A2" mc:Ignorable=""/>
      </a:accent4>
      <a:accent5>
        <a:srgbClr xmlns:mc="http://schemas.openxmlformats.org/markup-compatibility/2006" xmlns:a14="http://schemas.microsoft.com/office/drawing/2007/7/7/main" val="4BACC6" mc:Ignorable=""/>
      </a:accent5>
      <a:accent6>
        <a:srgbClr xmlns:mc="http://schemas.openxmlformats.org/markup-compatibility/2006" xmlns:a14="http://schemas.microsoft.com/office/drawing/2007/7/7/main" val="F79646" mc:Ignorable=""/>
      </a:accent6>
      <a:hlink>
        <a:srgbClr xmlns:mc="http://schemas.openxmlformats.org/markup-compatibility/2006" xmlns:a14="http://schemas.microsoft.com/office/drawing/2007/7/7/main" val="0000FF" mc:Ignorable=""/>
      </a:hlink>
      <a:folHlink>
        <a:srgbClr xmlns:mc="http://schemas.openxmlformats.org/markup-compatibility/2006" xmlns:a14="http://schemas.microsoft.com/office/drawing/2007/7/7/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07/7/7/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07/7/7/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2010-03-01T21:23:13Z</outs:dateTime>
      <outs:isPinned>true</outs:isPinned>
    </outs:relatedDate>
    <outs:relatedDate>
      <outs:type>2</outs:type>
      <outs:displayName>Created</outs:displayName>
      <outs:dateTime>2009-09-18T21:00:27Z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0A0B0BD7-D52A-49E5-B12A-973396B07188}">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emplate>MSR_PPT template_07_light</Template>
  <TotalTime>0</TotalTime>
  <Words>10504</Words>
  <Application>Microsoft Office PowerPoint</Application>
  <PresentationFormat>On-screen Show (4:3)</PresentationFormat>
  <Paragraphs>1356</Paragraphs>
  <Slides>113</Slides>
  <Notes>113</Notes>
  <HiddenSlides>0</HiddenSlides>
  <MMClips>0</MMClips>
  <ScaleCrop>false</ScaleCrop>
  <HeadingPairs>
    <vt:vector size="4" baseType="variant">
      <vt:variant>
        <vt:lpstr>Theme</vt:lpstr>
      </vt:variant>
      <vt:variant>
        <vt:i4>1</vt:i4>
      </vt:variant>
      <vt:variant>
        <vt:lpstr>Slide Titles</vt:lpstr>
      </vt:variant>
      <vt:variant>
        <vt:i4>113</vt:i4>
      </vt:variant>
    </vt:vector>
  </HeadingPairs>
  <TitlesOfParts>
    <vt:vector size="114" baseType="lpstr">
      <vt:lpstr>MSR_PPT template_07_light</vt:lpstr>
      <vt:lpstr>Satisfiability Modulo Theories (SMT):  ideas and applications Università Degli Studi Di Milano Scuola di Dottorato in Informatica, 2010</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Satisfiability Modulo Theories (SMT)</vt:lpstr>
      <vt:lpstr>SMT-Lib</vt:lpstr>
      <vt:lpstr>Ground formulas</vt:lpstr>
      <vt:lpstr>Little Engines of Proof</vt:lpstr>
      <vt:lpstr>Little Engines of Proof</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vt:lpstr>
      <vt:lpstr>Deciding Equality: Termination, Soundness, Completeness</vt:lpstr>
      <vt:lpstr>Deciding Equality: Termination, Soundness, Completeness</vt:lpstr>
      <vt:lpstr>Deciding Equality: Termination, Soundness, Completeness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Deciding Equality +  (uninterpreted) Functions</vt:lpstr>
      <vt:lpstr>Case Analysis</vt:lpstr>
      <vt:lpstr>Case Analysis</vt:lpstr>
      <vt:lpstr>Case Analysis</vt:lpstr>
      <vt:lpstr>SMT : Basic Architecture</vt:lpstr>
      <vt:lpstr>DPLL (abstract view)</vt:lpstr>
      <vt:lpstr>DPLL (abstract view)</vt:lpstr>
      <vt:lpstr>DPLL (abstract view)</vt:lpstr>
      <vt:lpstr>DPLL (abstract view)</vt:lpstr>
      <vt:lpstr>Modern DPLL</vt:lpstr>
      <vt:lpstr>SAT + Theory solvers</vt:lpstr>
      <vt:lpstr>SAT + Theory solvers</vt:lpstr>
      <vt:lpstr>SAT + Theory solvers</vt:lpstr>
      <vt:lpstr>SAT + Theory solvers</vt:lpstr>
      <vt:lpstr>SAT + Theory solvers</vt:lpstr>
      <vt:lpstr>SAT + Theory solvers</vt:lpstr>
      <vt:lpstr>SAT + Theory solvers</vt:lpstr>
      <vt:lpstr>SAT + Theory solvers: Main loop</vt:lpstr>
      <vt:lpstr>SAT + Theory solvers</vt:lpstr>
      <vt:lpstr>SAT + Theory solvers</vt:lpstr>
      <vt:lpstr>SAT + Theory solvers</vt:lpstr>
      <vt:lpstr>SAT + Theory solvers</vt:lpstr>
      <vt:lpstr>SAT + Theory solvers</vt:lpstr>
      <vt:lpstr>SAT + Theory solvers</vt:lpstr>
      <vt:lpstr>SAT + Theory solvers</vt:lpstr>
      <vt:lpstr>SAT + Theory solvers</vt:lpstr>
      <vt:lpstr>An Architecture: the core</vt:lpstr>
      <vt:lpstr>An Architecture: the core</vt:lpstr>
      <vt:lpstr>An Architecture: the core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2009-09-18T21:00:27Z</dcterms:created>
  <dcterms:modified xsi:type="dcterms:W3CDTF">2010-03-01T21:25:49Z</dcterms:modified>
</cp:coreProperties>
</file>