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7.xml" ContentType="application/vnd.openxmlformats-officedocument.presentationml.tag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12.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13.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14.xml" ContentType="application/vnd.openxmlformats-officedocument.presentationml.tags+xml"/>
  <Override PartName="/ppt/notesSlides/notesSlide51.xml" ContentType="application/vnd.openxmlformats-officedocument.presentationml.notesSlide+xml"/>
  <Override PartName="/ppt/tags/tag15.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5"/>
  </p:sldMasterIdLst>
  <p:notesMasterIdLst>
    <p:notesMasterId r:id="rId124"/>
  </p:notesMasterIdLst>
  <p:handoutMasterIdLst>
    <p:handoutMasterId r:id="rId125"/>
  </p:handoutMasterIdLst>
  <p:sldIdLst>
    <p:sldId id="733" r:id="rId6"/>
    <p:sldId id="426" r:id="rId7"/>
    <p:sldId id="642" r:id="rId8"/>
    <p:sldId id="643" r:id="rId9"/>
    <p:sldId id="641" r:id="rId10"/>
    <p:sldId id="494" r:id="rId11"/>
    <p:sldId id="482" r:id="rId12"/>
    <p:sldId id="604" r:id="rId13"/>
    <p:sldId id="566" r:id="rId14"/>
    <p:sldId id="567" r:id="rId15"/>
    <p:sldId id="568" r:id="rId16"/>
    <p:sldId id="569" r:id="rId17"/>
    <p:sldId id="570" r:id="rId18"/>
    <p:sldId id="571" r:id="rId19"/>
    <p:sldId id="572" r:id="rId20"/>
    <p:sldId id="573" r:id="rId21"/>
    <p:sldId id="574" r:id="rId22"/>
    <p:sldId id="575" r:id="rId23"/>
    <p:sldId id="576" r:id="rId24"/>
    <p:sldId id="577" r:id="rId25"/>
    <p:sldId id="578" r:id="rId26"/>
    <p:sldId id="579" r:id="rId27"/>
    <p:sldId id="580" r:id="rId28"/>
    <p:sldId id="581" r:id="rId29"/>
    <p:sldId id="582" r:id="rId30"/>
    <p:sldId id="583" r:id="rId31"/>
    <p:sldId id="584" r:id="rId32"/>
    <p:sldId id="585" r:id="rId33"/>
    <p:sldId id="666" r:id="rId34"/>
    <p:sldId id="667" r:id="rId35"/>
    <p:sldId id="721" r:id="rId36"/>
    <p:sldId id="668" r:id="rId37"/>
    <p:sldId id="669" r:id="rId38"/>
    <p:sldId id="586" r:id="rId39"/>
    <p:sldId id="663" r:id="rId40"/>
    <p:sldId id="664" r:id="rId41"/>
    <p:sldId id="665" r:id="rId42"/>
    <p:sldId id="590" r:id="rId43"/>
    <p:sldId id="722" r:id="rId44"/>
    <p:sldId id="591" r:id="rId45"/>
    <p:sldId id="601" r:id="rId46"/>
    <p:sldId id="602" r:id="rId47"/>
    <p:sldId id="603" r:id="rId48"/>
    <p:sldId id="693" r:id="rId49"/>
    <p:sldId id="670" r:id="rId50"/>
    <p:sldId id="671" r:id="rId51"/>
    <p:sldId id="672" r:id="rId52"/>
    <p:sldId id="673" r:id="rId53"/>
    <p:sldId id="674" r:id="rId54"/>
    <p:sldId id="675" r:id="rId55"/>
    <p:sldId id="676" r:id="rId56"/>
    <p:sldId id="677" r:id="rId57"/>
    <p:sldId id="678" r:id="rId58"/>
    <p:sldId id="679" r:id="rId59"/>
    <p:sldId id="681" r:id="rId60"/>
    <p:sldId id="684" r:id="rId61"/>
    <p:sldId id="685" r:id="rId62"/>
    <p:sldId id="695" r:id="rId63"/>
    <p:sldId id="723" r:id="rId64"/>
    <p:sldId id="687" r:id="rId65"/>
    <p:sldId id="696" r:id="rId66"/>
    <p:sldId id="694" r:id="rId67"/>
    <p:sldId id="691" r:id="rId68"/>
    <p:sldId id="692" r:id="rId69"/>
    <p:sldId id="697" r:id="rId70"/>
    <p:sldId id="705" r:id="rId71"/>
    <p:sldId id="698" r:id="rId72"/>
    <p:sldId id="706" r:id="rId73"/>
    <p:sldId id="699" r:id="rId74"/>
    <p:sldId id="707" r:id="rId75"/>
    <p:sldId id="708" r:id="rId76"/>
    <p:sldId id="700" r:id="rId77"/>
    <p:sldId id="701" r:id="rId78"/>
    <p:sldId id="517" r:id="rId79"/>
    <p:sldId id="502" r:id="rId80"/>
    <p:sldId id="614" r:id="rId81"/>
    <p:sldId id="510" r:id="rId82"/>
    <p:sldId id="511" r:id="rId83"/>
    <p:sldId id="512" r:id="rId84"/>
    <p:sldId id="513" r:id="rId85"/>
    <p:sldId id="514" r:id="rId86"/>
    <p:sldId id="518" r:id="rId87"/>
    <p:sldId id="709" r:id="rId88"/>
    <p:sldId id="452" r:id="rId89"/>
    <p:sldId id="503" r:id="rId90"/>
    <p:sldId id="711" r:id="rId91"/>
    <p:sldId id="712" r:id="rId92"/>
    <p:sldId id="713" r:id="rId93"/>
    <p:sldId id="714" r:id="rId94"/>
    <p:sldId id="716" r:id="rId95"/>
    <p:sldId id="726" r:id="rId96"/>
    <p:sldId id="717" r:id="rId97"/>
    <p:sldId id="483" r:id="rId98"/>
    <p:sldId id="725" r:id="rId99"/>
    <p:sldId id="727" r:id="rId100"/>
    <p:sldId id="728" r:id="rId101"/>
    <p:sldId id="549" r:id="rId102"/>
    <p:sldId id="438" r:id="rId103"/>
    <p:sldId id="439" r:id="rId104"/>
    <p:sldId id="440" r:id="rId105"/>
    <p:sldId id="441" r:id="rId106"/>
    <p:sldId id="474" r:id="rId107"/>
    <p:sldId id="445" r:id="rId108"/>
    <p:sldId id="504" r:id="rId109"/>
    <p:sldId id="505" r:id="rId110"/>
    <p:sldId id="718" r:id="rId111"/>
    <p:sldId id="729" r:id="rId112"/>
    <p:sldId id="730" r:id="rId113"/>
    <p:sldId id="731" r:id="rId114"/>
    <p:sldId id="732" r:id="rId115"/>
    <p:sldId id="734" r:id="rId116"/>
    <p:sldId id="735" r:id="rId117"/>
    <p:sldId id="736" r:id="rId118"/>
    <p:sldId id="737" r:id="rId119"/>
    <p:sldId id="738" r:id="rId120"/>
    <p:sldId id="739" r:id="rId121"/>
    <p:sldId id="740" r:id="rId122"/>
    <p:sldId id="741" r:id="rId123"/>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07/7/12/main">
          <a:srgbClr xmlns:mc="http://schemas.openxmlformats.org/markup-compatibility/2006" xmlns:a14="http://schemas.microsoft.com/office/drawing/2007/7/7/main" val="FF0000" mc:Ignorable=""/>
        </p14:laserClr>
      </p:ext>
      <p:ext uri="{2FDB2607-1784-4EEB-B798-7EB5836EED8A}">
        <p14:showMediaCtrls xmlns:p14="http://schemas.microsoft.com/office/powerpoint/2007/7/12/main" val="1"/>
      </p:ext>
    </p:extLst>
  </p:showPr>
  <p:clrMru>
    <a:srgbClr xmlns:mc="http://schemas.openxmlformats.org/markup-compatibility/2006" xmlns:a14="http://schemas.microsoft.com/office/drawing/2007/7/7/main" val="9C42E6" mc:Ignorable=""/>
    <a:srgbClr xmlns:mc="http://schemas.openxmlformats.org/markup-compatibility/2006" xmlns:a14="http://schemas.microsoft.com/office/drawing/2007/7/7/main" val="F1C283" mc:Ignorable=""/>
    <a:srgbClr xmlns:mc="http://schemas.openxmlformats.org/markup-compatibility/2006" xmlns:a14="http://schemas.microsoft.com/office/drawing/2007/7/7/main" val="FFCD2D" mc:Ignorable=""/>
    <a:srgbClr xmlns:mc="http://schemas.openxmlformats.org/markup-compatibility/2006" xmlns:a14="http://schemas.microsoft.com/office/drawing/2007/7/7/main" val="CE7E5A" mc:Ignorable=""/>
    <a:srgbClr xmlns:mc="http://schemas.openxmlformats.org/markup-compatibility/2006" xmlns:a14="http://schemas.microsoft.com/office/drawing/2007/7/7/main" val="CF6A3D" mc:Ignorable=""/>
    <a:srgbClr xmlns:mc="http://schemas.openxmlformats.org/markup-compatibility/2006" xmlns:a14="http://schemas.microsoft.com/office/drawing/2007/7/7/main" val="D1943B" mc:Ignorable=""/>
    <a:srgbClr xmlns:mc="http://schemas.openxmlformats.org/markup-compatibility/2006" xmlns:a14="http://schemas.microsoft.com/office/drawing/2007/7/7/main" val="F8F57B" mc:Ignorable=""/>
    <a:srgbClr xmlns:mc="http://schemas.openxmlformats.org/markup-compatibility/2006" xmlns:a14="http://schemas.microsoft.com/office/drawing/2007/7/7/main" val="D5B953" mc:Ignorable=""/>
    <a:srgbClr xmlns:mc="http://schemas.openxmlformats.org/markup-compatibility/2006" xmlns:a14="http://schemas.microsoft.com/office/drawing/2007/7/7/main" val="B87DF3" mc:Ignorable=""/>
    <a:srgbClr xmlns:mc="http://schemas.openxmlformats.org/markup-compatibility/2006" xmlns:a14="http://schemas.microsoft.com/office/drawing/2007/7/7/main" val="F4A234" mc:Ignorable=""/>
  </p:clrMru>
  <p:extLst>
    <p:ext uri="{E76CE94A-603C-4142-B9EB-6D1370010A27}">
      <p14:discardImageEditData xmlns:p14="http://schemas.microsoft.com/office/powerpoint/2007/7/12/main" val="0"/>
    </p:ext>
    <p:ext uri="{D31A062A-798A-4329-ABDD-BBA856620510}">
      <p14:defaultImageDpi xmlns:p14="http://schemas.microsoft.com/office/powerpoint/2007/7/12/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34" autoAdjust="0"/>
    <p:restoredTop sz="94684" autoAdjust="0"/>
  </p:normalViewPr>
  <p:slideViewPr>
    <p:cSldViewPr snapToGrid="0">
      <p:cViewPr varScale="1">
        <p:scale>
          <a:sx n="107" d="100"/>
          <a:sy n="107" d="100"/>
        </p:scale>
        <p:origin x="-144" y="-78"/>
      </p:cViewPr>
      <p:guideLst>
        <p:guide orient="horz" pos="146"/>
        <p:guide orient="horz" pos="889"/>
        <p:guide orient="horz" pos="1490"/>
        <p:guide orient="horz"/>
        <p:guide orient="horz" pos="1200"/>
        <p:guide orient="horz" pos="2737"/>
        <p:guide pos="2880"/>
        <p:guide pos="250"/>
        <p:guide pos="455"/>
        <p:guide pos="5520"/>
        <p:guide pos="863"/>
        <p:guide pos="5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88" d="100"/>
          <a:sy n="88" d="100"/>
        </p:scale>
        <p:origin x="-3179" y="-8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theme" Target="theme/theme1.xml"/><Relationship Id="rId5" Type="http://schemas.openxmlformats.org/officeDocument/2006/relationships/slideMaster" Target="slideMasters/slideMaster1.xml"/><Relationship Id="rId90" Type="http://schemas.openxmlformats.org/officeDocument/2006/relationships/slide" Target="slides/slide85.xml"/><Relationship Id="rId95" Type="http://schemas.openxmlformats.org/officeDocument/2006/relationships/slide" Target="slides/slide90.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13" Type="http://schemas.openxmlformats.org/officeDocument/2006/relationships/slide" Target="slides/slide108.xml"/><Relationship Id="rId118" Type="http://schemas.openxmlformats.org/officeDocument/2006/relationships/slide" Target="slides/slide113.xml"/><Relationship Id="rId126"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slide" Target="slides/slide98.xml"/><Relationship Id="rId108" Type="http://schemas.openxmlformats.org/officeDocument/2006/relationships/slide" Target="slides/slide103.xml"/><Relationship Id="rId116" Type="http://schemas.openxmlformats.org/officeDocument/2006/relationships/slide" Target="slides/slide111.xml"/><Relationship Id="rId124" Type="http://schemas.openxmlformats.org/officeDocument/2006/relationships/notesMaster" Target="notesMasters/notesMaster1.xml"/><Relationship Id="rId129"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11" Type="http://schemas.openxmlformats.org/officeDocument/2006/relationships/slide" Target="slides/slide106.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viewProps" Target="view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handoutMaster" Target="handoutMasters/handoutMaster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61" Type="http://schemas.openxmlformats.org/officeDocument/2006/relationships/slide" Target="slides/slide56.xml"/><Relationship Id="rId82" Type="http://schemas.openxmlformats.org/officeDocument/2006/relationships/slide" Target="slides/slide7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A728FD-DA1C-4320-9F64-41E153BDF21F}"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893E2F48-C311-4190-AD51-7F8B2BA63A47}">
      <dgm:prSet/>
      <dgm:spPr/>
      <dgm:t>
        <a:bodyPr/>
        <a:lstStyle/>
        <a:p>
          <a:pPr algn="ctr" rtl="0"/>
          <a:r>
            <a:rPr lang="en-US" b="1" dirty="0" smtClean="0"/>
            <a:t>Test case generation</a:t>
          </a:r>
          <a:endParaRPr lang="en-US" dirty="0"/>
        </a:p>
      </dgm:t>
    </dgm:pt>
    <dgm:pt modelId="{C7FD790F-680E-4A8F-AEAF-03FD3C5EC264}" type="parTrans" cxnId="{9A94D50F-9CC8-4546-B25E-9D1D909B83C3}">
      <dgm:prSet/>
      <dgm:spPr/>
      <dgm:t>
        <a:bodyPr/>
        <a:lstStyle/>
        <a:p>
          <a:pPr algn="ctr"/>
          <a:endParaRPr lang="en-US"/>
        </a:p>
      </dgm:t>
    </dgm:pt>
    <dgm:pt modelId="{247C1435-A91A-4F26-8F6C-9497EACEB1FF}" type="sibTrans" cxnId="{9A94D50F-9CC8-4546-B25E-9D1D909B83C3}">
      <dgm:prSet/>
      <dgm:spPr/>
      <dgm:t>
        <a:bodyPr/>
        <a:lstStyle/>
        <a:p>
          <a:pPr algn="ctr"/>
          <a:endParaRPr lang="en-US"/>
        </a:p>
      </dgm:t>
    </dgm:pt>
    <dgm:pt modelId="{16ABD21D-6B4C-4964-96B9-1A50B1452172}">
      <dgm:prSet/>
      <dgm:spPr/>
      <dgm:t>
        <a:bodyPr/>
        <a:lstStyle/>
        <a:p>
          <a:pPr algn="ctr" rtl="0"/>
          <a:r>
            <a:rPr lang="en-US" b="1" dirty="0" smtClean="0"/>
            <a:t>Verifying Compilers</a:t>
          </a:r>
          <a:endParaRPr lang="en-US" dirty="0"/>
        </a:p>
      </dgm:t>
    </dgm:pt>
    <dgm:pt modelId="{D811FADF-6418-40DA-A681-E1CF0F008B02}" type="parTrans" cxnId="{22E14886-39DA-46BD-A5CE-C834F6F4D757}">
      <dgm:prSet/>
      <dgm:spPr/>
      <dgm:t>
        <a:bodyPr/>
        <a:lstStyle/>
        <a:p>
          <a:pPr algn="ctr"/>
          <a:endParaRPr lang="en-US"/>
        </a:p>
      </dgm:t>
    </dgm:pt>
    <dgm:pt modelId="{8037E45F-1C33-4495-84A2-61E12535AF6C}" type="sibTrans" cxnId="{22E14886-39DA-46BD-A5CE-C834F6F4D757}">
      <dgm:prSet/>
      <dgm:spPr/>
      <dgm:t>
        <a:bodyPr/>
        <a:lstStyle/>
        <a:p>
          <a:pPr algn="ctr"/>
          <a:endParaRPr lang="en-US"/>
        </a:p>
      </dgm:t>
    </dgm:pt>
    <dgm:pt modelId="{10BCAAC2-E0AB-4F7F-AD99-4B12FA756641}">
      <dgm:prSet/>
      <dgm:spPr/>
      <dgm:t>
        <a:bodyPr/>
        <a:lstStyle/>
        <a:p>
          <a:pPr algn="ctr" rtl="0"/>
          <a:r>
            <a:rPr lang="en-US" b="1" dirty="0" smtClean="0"/>
            <a:t>Predicate Abstraction</a:t>
          </a:r>
          <a:endParaRPr lang="en-US" dirty="0"/>
        </a:p>
      </dgm:t>
    </dgm:pt>
    <dgm:pt modelId="{70A49386-D90E-4C1B-BB45-D64ABDC75D49}" type="parTrans" cxnId="{0D62B2D8-8311-4B73-AAED-094B670A2691}">
      <dgm:prSet/>
      <dgm:spPr/>
      <dgm:t>
        <a:bodyPr/>
        <a:lstStyle/>
        <a:p>
          <a:pPr algn="ctr"/>
          <a:endParaRPr lang="en-US"/>
        </a:p>
      </dgm:t>
    </dgm:pt>
    <dgm:pt modelId="{5E06A297-C833-44AB-86B1-5455CF5019AA}" type="sibTrans" cxnId="{0D62B2D8-8311-4B73-AAED-094B670A2691}">
      <dgm:prSet/>
      <dgm:spPr/>
      <dgm:t>
        <a:bodyPr/>
        <a:lstStyle/>
        <a:p>
          <a:pPr algn="ctr"/>
          <a:endParaRPr lang="en-US"/>
        </a:p>
      </dgm:t>
    </dgm:pt>
    <dgm:pt modelId="{98EFB690-2F44-40DC-A544-D76023CFC90E}">
      <dgm:prSet/>
      <dgm:spPr/>
      <dgm:t>
        <a:bodyPr/>
        <a:lstStyle/>
        <a:p>
          <a:pPr algn="ctr" rtl="0"/>
          <a:r>
            <a:rPr lang="en-US" b="1" dirty="0" smtClean="0"/>
            <a:t>Invariant Generation</a:t>
          </a:r>
          <a:endParaRPr lang="en-US" dirty="0"/>
        </a:p>
      </dgm:t>
    </dgm:pt>
    <dgm:pt modelId="{96B2B7A0-7655-4A68-9C29-07A7BB43ACEA}" type="parTrans" cxnId="{638CF91E-B722-451E-9436-0DBEC69F9B8C}">
      <dgm:prSet/>
      <dgm:spPr/>
      <dgm:t>
        <a:bodyPr/>
        <a:lstStyle/>
        <a:p>
          <a:pPr algn="ctr"/>
          <a:endParaRPr lang="en-US"/>
        </a:p>
      </dgm:t>
    </dgm:pt>
    <dgm:pt modelId="{75A85F81-E5F6-42E8-B6A8-0975DFB3EAE8}" type="sibTrans" cxnId="{638CF91E-B722-451E-9436-0DBEC69F9B8C}">
      <dgm:prSet/>
      <dgm:spPr/>
      <dgm:t>
        <a:bodyPr/>
        <a:lstStyle/>
        <a:p>
          <a:pPr algn="ctr"/>
          <a:endParaRPr lang="en-US"/>
        </a:p>
      </dgm:t>
    </dgm:pt>
    <dgm:pt modelId="{35A186EA-B02E-4617-AAAB-5508528581EC}">
      <dgm:prSet/>
      <dgm:spPr/>
      <dgm:t>
        <a:bodyPr/>
        <a:lstStyle/>
        <a:p>
          <a:pPr algn="ctr" rtl="0"/>
          <a:r>
            <a:rPr lang="en-US" b="1" dirty="0" smtClean="0"/>
            <a:t>Type Checking</a:t>
          </a:r>
          <a:endParaRPr lang="en-US" dirty="0"/>
        </a:p>
      </dgm:t>
    </dgm:pt>
    <dgm:pt modelId="{30E7FE56-488D-40EC-A702-2B0612286212}" type="parTrans" cxnId="{9AD96461-84D2-4949-AD60-D813261EBAD7}">
      <dgm:prSet/>
      <dgm:spPr/>
      <dgm:t>
        <a:bodyPr/>
        <a:lstStyle/>
        <a:p>
          <a:pPr algn="ctr"/>
          <a:endParaRPr lang="en-US"/>
        </a:p>
      </dgm:t>
    </dgm:pt>
    <dgm:pt modelId="{C770B6D3-F35D-47CA-9A55-BD48FE787212}" type="sibTrans" cxnId="{9AD96461-84D2-4949-AD60-D813261EBAD7}">
      <dgm:prSet/>
      <dgm:spPr/>
      <dgm:t>
        <a:bodyPr/>
        <a:lstStyle/>
        <a:p>
          <a:pPr algn="ctr"/>
          <a:endParaRPr lang="en-US"/>
        </a:p>
      </dgm:t>
    </dgm:pt>
    <dgm:pt modelId="{A21B3DBC-A65B-4B25-856E-E617196ACB4E}">
      <dgm:prSet/>
      <dgm:spPr/>
      <dgm:t>
        <a:bodyPr/>
        <a:lstStyle/>
        <a:p>
          <a:pPr algn="ctr" rtl="0"/>
          <a:r>
            <a:rPr lang="en-US" b="1" dirty="0" smtClean="0"/>
            <a:t>Model Based Testing</a:t>
          </a:r>
          <a:endParaRPr lang="en-US" b="1" dirty="0"/>
        </a:p>
      </dgm:t>
    </dgm:pt>
    <dgm:pt modelId="{CEB7D2C2-743A-419B-B683-986C5FE6110D}" type="parTrans" cxnId="{81CD8FBF-F8E0-4F64-B5B1-3D12600FC6A6}">
      <dgm:prSet/>
      <dgm:spPr/>
      <dgm:t>
        <a:bodyPr/>
        <a:lstStyle/>
        <a:p>
          <a:pPr algn="ctr"/>
          <a:endParaRPr lang="en-US"/>
        </a:p>
      </dgm:t>
    </dgm:pt>
    <dgm:pt modelId="{14503B67-F4A6-4109-9074-7BD976EFD16D}" type="sibTrans" cxnId="{81CD8FBF-F8E0-4F64-B5B1-3D12600FC6A6}">
      <dgm:prSet/>
      <dgm:spPr/>
      <dgm:t>
        <a:bodyPr/>
        <a:lstStyle/>
        <a:p>
          <a:pPr algn="ctr"/>
          <a:endParaRPr lang="en-US"/>
        </a:p>
      </dgm:t>
    </dgm:pt>
    <dgm:pt modelId="{94705B86-31B9-4BB7-897E-19FC7AF1B13A}" type="pres">
      <dgm:prSet presAssocID="{20A728FD-DA1C-4320-9F64-41E153BDF21F}" presName="linear" presStyleCnt="0">
        <dgm:presLayoutVars>
          <dgm:animLvl val="lvl"/>
          <dgm:resizeHandles val="exact"/>
        </dgm:presLayoutVars>
      </dgm:prSet>
      <dgm:spPr/>
      <dgm:t>
        <a:bodyPr/>
        <a:lstStyle/>
        <a:p>
          <a:endParaRPr lang="en-US"/>
        </a:p>
      </dgm:t>
    </dgm:pt>
    <dgm:pt modelId="{FFB70455-7A51-4917-BE27-D1FAC3B7B8D1}" type="pres">
      <dgm:prSet presAssocID="{893E2F48-C311-4190-AD51-7F8B2BA63A47}" presName="parentText" presStyleLbl="node1" presStyleIdx="0" presStyleCnt="6">
        <dgm:presLayoutVars>
          <dgm:chMax val="0"/>
          <dgm:bulletEnabled val="1"/>
        </dgm:presLayoutVars>
      </dgm:prSet>
      <dgm:spPr/>
      <dgm:t>
        <a:bodyPr/>
        <a:lstStyle/>
        <a:p>
          <a:endParaRPr lang="en-US"/>
        </a:p>
      </dgm:t>
    </dgm:pt>
    <dgm:pt modelId="{B37D574C-4858-41CA-95ED-228BB0513E6A}" type="pres">
      <dgm:prSet presAssocID="{247C1435-A91A-4F26-8F6C-9497EACEB1FF}" presName="spacer" presStyleCnt="0"/>
      <dgm:spPr/>
    </dgm:pt>
    <dgm:pt modelId="{71497550-9F1D-4D88-9145-DDAD4329CE3E}" type="pres">
      <dgm:prSet presAssocID="{16ABD21D-6B4C-4964-96B9-1A50B1452172}" presName="parentText" presStyleLbl="node1" presStyleIdx="1" presStyleCnt="6">
        <dgm:presLayoutVars>
          <dgm:chMax val="0"/>
          <dgm:bulletEnabled val="1"/>
        </dgm:presLayoutVars>
      </dgm:prSet>
      <dgm:spPr/>
      <dgm:t>
        <a:bodyPr/>
        <a:lstStyle/>
        <a:p>
          <a:endParaRPr lang="en-US"/>
        </a:p>
      </dgm:t>
    </dgm:pt>
    <dgm:pt modelId="{A5E9C300-9A4D-4689-A170-84423EA75B74}" type="pres">
      <dgm:prSet presAssocID="{8037E45F-1C33-4495-84A2-61E12535AF6C}" presName="spacer" presStyleCnt="0"/>
      <dgm:spPr/>
    </dgm:pt>
    <dgm:pt modelId="{9E8040C1-5C12-4E02-8F39-1DE656AAD1FE}" type="pres">
      <dgm:prSet presAssocID="{10BCAAC2-E0AB-4F7F-AD99-4B12FA756641}" presName="parentText" presStyleLbl="node1" presStyleIdx="2" presStyleCnt="6">
        <dgm:presLayoutVars>
          <dgm:chMax val="0"/>
          <dgm:bulletEnabled val="1"/>
        </dgm:presLayoutVars>
      </dgm:prSet>
      <dgm:spPr/>
      <dgm:t>
        <a:bodyPr/>
        <a:lstStyle/>
        <a:p>
          <a:endParaRPr lang="en-US"/>
        </a:p>
      </dgm:t>
    </dgm:pt>
    <dgm:pt modelId="{7719BCE1-1794-49AD-9169-809F45DDBE46}" type="pres">
      <dgm:prSet presAssocID="{5E06A297-C833-44AB-86B1-5455CF5019AA}" presName="spacer" presStyleCnt="0"/>
      <dgm:spPr/>
    </dgm:pt>
    <dgm:pt modelId="{3973E97C-1B6E-46BE-AE9F-9D777A355762}" type="pres">
      <dgm:prSet presAssocID="{98EFB690-2F44-40DC-A544-D76023CFC90E}" presName="parentText" presStyleLbl="node1" presStyleIdx="3" presStyleCnt="6">
        <dgm:presLayoutVars>
          <dgm:chMax val="0"/>
          <dgm:bulletEnabled val="1"/>
        </dgm:presLayoutVars>
      </dgm:prSet>
      <dgm:spPr/>
      <dgm:t>
        <a:bodyPr/>
        <a:lstStyle/>
        <a:p>
          <a:endParaRPr lang="en-US"/>
        </a:p>
      </dgm:t>
    </dgm:pt>
    <dgm:pt modelId="{240FC017-D265-4C7A-9745-492BC16A7F10}" type="pres">
      <dgm:prSet presAssocID="{75A85F81-E5F6-42E8-B6A8-0975DFB3EAE8}" presName="spacer" presStyleCnt="0"/>
      <dgm:spPr/>
    </dgm:pt>
    <dgm:pt modelId="{BF66F49D-233C-415B-8655-05BD7089D001}" type="pres">
      <dgm:prSet presAssocID="{35A186EA-B02E-4617-AAAB-5508528581EC}" presName="parentText" presStyleLbl="node1" presStyleIdx="4" presStyleCnt="6">
        <dgm:presLayoutVars>
          <dgm:chMax val="0"/>
          <dgm:bulletEnabled val="1"/>
        </dgm:presLayoutVars>
      </dgm:prSet>
      <dgm:spPr/>
      <dgm:t>
        <a:bodyPr/>
        <a:lstStyle/>
        <a:p>
          <a:endParaRPr lang="en-US"/>
        </a:p>
      </dgm:t>
    </dgm:pt>
    <dgm:pt modelId="{3153FBDF-268C-42EC-B399-AF27511C8635}" type="pres">
      <dgm:prSet presAssocID="{C770B6D3-F35D-47CA-9A55-BD48FE787212}" presName="spacer" presStyleCnt="0"/>
      <dgm:spPr/>
    </dgm:pt>
    <dgm:pt modelId="{FB2D4B19-3337-4830-AD4B-119F5D9B67E6}" type="pres">
      <dgm:prSet presAssocID="{A21B3DBC-A65B-4B25-856E-E617196ACB4E}" presName="parentText" presStyleLbl="node1" presStyleIdx="5" presStyleCnt="6">
        <dgm:presLayoutVars>
          <dgm:chMax val="0"/>
          <dgm:bulletEnabled val="1"/>
        </dgm:presLayoutVars>
      </dgm:prSet>
      <dgm:spPr/>
      <dgm:t>
        <a:bodyPr/>
        <a:lstStyle/>
        <a:p>
          <a:endParaRPr lang="en-US"/>
        </a:p>
      </dgm:t>
    </dgm:pt>
  </dgm:ptLst>
  <dgm:cxnLst>
    <dgm:cxn modelId="{9AD96461-84D2-4949-AD60-D813261EBAD7}" srcId="{20A728FD-DA1C-4320-9F64-41E153BDF21F}" destId="{35A186EA-B02E-4617-AAAB-5508528581EC}" srcOrd="4" destOrd="0" parTransId="{30E7FE56-488D-40EC-A702-2B0612286212}" sibTransId="{C770B6D3-F35D-47CA-9A55-BD48FE787212}"/>
    <dgm:cxn modelId="{22E14886-39DA-46BD-A5CE-C834F6F4D757}" srcId="{20A728FD-DA1C-4320-9F64-41E153BDF21F}" destId="{16ABD21D-6B4C-4964-96B9-1A50B1452172}" srcOrd="1" destOrd="0" parTransId="{D811FADF-6418-40DA-A681-E1CF0F008B02}" sibTransId="{8037E45F-1C33-4495-84A2-61E12535AF6C}"/>
    <dgm:cxn modelId="{2A8AA481-1A75-49B5-8F26-8964D7807C4A}" type="presOf" srcId="{20A728FD-DA1C-4320-9F64-41E153BDF21F}" destId="{94705B86-31B9-4BB7-897E-19FC7AF1B13A}" srcOrd="0" destOrd="0" presId="urn:microsoft.com/office/officeart/2005/8/layout/vList2"/>
    <dgm:cxn modelId="{7A3F784E-FE88-4718-9FA9-D60EC506437F}" type="presOf" srcId="{A21B3DBC-A65B-4B25-856E-E617196ACB4E}" destId="{FB2D4B19-3337-4830-AD4B-119F5D9B67E6}" srcOrd="0" destOrd="0" presId="urn:microsoft.com/office/officeart/2005/8/layout/vList2"/>
    <dgm:cxn modelId="{11A0A260-23C7-48F8-B5D9-BC8B7E1E5B2A}" type="presOf" srcId="{98EFB690-2F44-40DC-A544-D76023CFC90E}" destId="{3973E97C-1B6E-46BE-AE9F-9D777A355762}" srcOrd="0" destOrd="0" presId="urn:microsoft.com/office/officeart/2005/8/layout/vList2"/>
    <dgm:cxn modelId="{0D62B2D8-8311-4B73-AAED-094B670A2691}" srcId="{20A728FD-DA1C-4320-9F64-41E153BDF21F}" destId="{10BCAAC2-E0AB-4F7F-AD99-4B12FA756641}" srcOrd="2" destOrd="0" parTransId="{70A49386-D90E-4C1B-BB45-D64ABDC75D49}" sibTransId="{5E06A297-C833-44AB-86B1-5455CF5019AA}"/>
    <dgm:cxn modelId="{326083D4-2B26-4FF9-BE4C-B39F2453DDE6}" type="presOf" srcId="{35A186EA-B02E-4617-AAAB-5508528581EC}" destId="{BF66F49D-233C-415B-8655-05BD7089D001}" srcOrd="0" destOrd="0" presId="urn:microsoft.com/office/officeart/2005/8/layout/vList2"/>
    <dgm:cxn modelId="{D73E8074-6B69-4A09-8473-11F13F31E257}" type="presOf" srcId="{16ABD21D-6B4C-4964-96B9-1A50B1452172}" destId="{71497550-9F1D-4D88-9145-DDAD4329CE3E}" srcOrd="0" destOrd="0" presId="urn:microsoft.com/office/officeart/2005/8/layout/vList2"/>
    <dgm:cxn modelId="{4BF813E4-8672-4904-86BB-040C1EF96356}" type="presOf" srcId="{893E2F48-C311-4190-AD51-7F8B2BA63A47}" destId="{FFB70455-7A51-4917-BE27-D1FAC3B7B8D1}" srcOrd="0" destOrd="0" presId="urn:microsoft.com/office/officeart/2005/8/layout/vList2"/>
    <dgm:cxn modelId="{9A94D50F-9CC8-4546-B25E-9D1D909B83C3}" srcId="{20A728FD-DA1C-4320-9F64-41E153BDF21F}" destId="{893E2F48-C311-4190-AD51-7F8B2BA63A47}" srcOrd="0" destOrd="0" parTransId="{C7FD790F-680E-4A8F-AEAF-03FD3C5EC264}" sibTransId="{247C1435-A91A-4F26-8F6C-9497EACEB1FF}"/>
    <dgm:cxn modelId="{638CF91E-B722-451E-9436-0DBEC69F9B8C}" srcId="{20A728FD-DA1C-4320-9F64-41E153BDF21F}" destId="{98EFB690-2F44-40DC-A544-D76023CFC90E}" srcOrd="3" destOrd="0" parTransId="{96B2B7A0-7655-4A68-9C29-07A7BB43ACEA}" sibTransId="{75A85F81-E5F6-42E8-B6A8-0975DFB3EAE8}"/>
    <dgm:cxn modelId="{81CD8FBF-F8E0-4F64-B5B1-3D12600FC6A6}" srcId="{20A728FD-DA1C-4320-9F64-41E153BDF21F}" destId="{A21B3DBC-A65B-4B25-856E-E617196ACB4E}" srcOrd="5" destOrd="0" parTransId="{CEB7D2C2-743A-419B-B683-986C5FE6110D}" sibTransId="{14503B67-F4A6-4109-9074-7BD976EFD16D}"/>
    <dgm:cxn modelId="{2B521F78-B5E6-43F9-8608-EEBC8D01B67E}" type="presOf" srcId="{10BCAAC2-E0AB-4F7F-AD99-4B12FA756641}" destId="{9E8040C1-5C12-4E02-8F39-1DE656AAD1FE}" srcOrd="0" destOrd="0" presId="urn:microsoft.com/office/officeart/2005/8/layout/vList2"/>
    <dgm:cxn modelId="{6E8997FA-9979-4B56-B4E9-53015E0244F7}" type="presParOf" srcId="{94705B86-31B9-4BB7-897E-19FC7AF1B13A}" destId="{FFB70455-7A51-4917-BE27-D1FAC3B7B8D1}" srcOrd="0" destOrd="0" presId="urn:microsoft.com/office/officeart/2005/8/layout/vList2"/>
    <dgm:cxn modelId="{1AF2DEB7-D9F9-4A03-9B36-BB7E69993D4A}" type="presParOf" srcId="{94705B86-31B9-4BB7-897E-19FC7AF1B13A}" destId="{B37D574C-4858-41CA-95ED-228BB0513E6A}" srcOrd="1" destOrd="0" presId="urn:microsoft.com/office/officeart/2005/8/layout/vList2"/>
    <dgm:cxn modelId="{F53A2B1C-09FF-4890-964E-730CF812065D}" type="presParOf" srcId="{94705B86-31B9-4BB7-897E-19FC7AF1B13A}" destId="{71497550-9F1D-4D88-9145-DDAD4329CE3E}" srcOrd="2" destOrd="0" presId="urn:microsoft.com/office/officeart/2005/8/layout/vList2"/>
    <dgm:cxn modelId="{3FEADEAC-1A5E-4DF0-A53A-C29182E3F180}" type="presParOf" srcId="{94705B86-31B9-4BB7-897E-19FC7AF1B13A}" destId="{A5E9C300-9A4D-4689-A170-84423EA75B74}" srcOrd="3" destOrd="0" presId="urn:microsoft.com/office/officeart/2005/8/layout/vList2"/>
    <dgm:cxn modelId="{FC38DD9D-FB8B-4AB4-9B4B-A0CB0966AFF6}" type="presParOf" srcId="{94705B86-31B9-4BB7-897E-19FC7AF1B13A}" destId="{9E8040C1-5C12-4E02-8F39-1DE656AAD1FE}" srcOrd="4" destOrd="0" presId="urn:microsoft.com/office/officeart/2005/8/layout/vList2"/>
    <dgm:cxn modelId="{4CB3094D-7644-4F1B-BF9C-A25EC243944F}" type="presParOf" srcId="{94705B86-31B9-4BB7-897E-19FC7AF1B13A}" destId="{7719BCE1-1794-49AD-9169-809F45DDBE46}" srcOrd="5" destOrd="0" presId="urn:microsoft.com/office/officeart/2005/8/layout/vList2"/>
    <dgm:cxn modelId="{19578C1D-AC4D-4505-BCFE-39187E07B33A}" type="presParOf" srcId="{94705B86-31B9-4BB7-897E-19FC7AF1B13A}" destId="{3973E97C-1B6E-46BE-AE9F-9D777A355762}" srcOrd="6" destOrd="0" presId="urn:microsoft.com/office/officeart/2005/8/layout/vList2"/>
    <dgm:cxn modelId="{C83D8D85-F881-4D0F-9A59-413BBBC7249E}" type="presParOf" srcId="{94705B86-31B9-4BB7-897E-19FC7AF1B13A}" destId="{240FC017-D265-4C7A-9745-492BC16A7F10}" srcOrd="7" destOrd="0" presId="urn:microsoft.com/office/officeart/2005/8/layout/vList2"/>
    <dgm:cxn modelId="{587351B7-231A-4C8D-89A3-8CF146613743}" type="presParOf" srcId="{94705B86-31B9-4BB7-897E-19FC7AF1B13A}" destId="{BF66F49D-233C-415B-8655-05BD7089D001}" srcOrd="8" destOrd="0" presId="urn:microsoft.com/office/officeart/2005/8/layout/vList2"/>
    <dgm:cxn modelId="{F1ED47A7-6447-4D8F-9104-FEDD0FE49806}" type="presParOf" srcId="{94705B86-31B9-4BB7-897E-19FC7AF1B13A}" destId="{3153FBDF-268C-42EC-B399-AF27511C8635}" srcOrd="9" destOrd="0" presId="urn:microsoft.com/office/officeart/2005/8/layout/vList2"/>
    <dgm:cxn modelId="{32718FC4-FBA7-460A-A6AB-55FB9E1CF0AD}" type="presParOf" srcId="{94705B86-31B9-4BB7-897E-19FC7AF1B13A}" destId="{FB2D4B19-3337-4830-AD4B-119F5D9B67E6}"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A8F207-1092-4556-8209-56867C989A3A}" type="doc">
      <dgm:prSet loTypeId="urn:microsoft.com/office/officeart/2005/8/layout/radial4" loCatId="relationship" qsTypeId="urn:microsoft.com/office/officeart/2005/8/quickstyle/simple4" qsCatId="simple" csTypeId="urn:microsoft.com/office/officeart/2005/8/colors/colorful3" csCatId="colorful" phldr="1"/>
      <dgm:spPr/>
      <dgm:t>
        <a:bodyPr/>
        <a:lstStyle/>
        <a:p>
          <a:endParaRPr lang="en-US"/>
        </a:p>
      </dgm:t>
    </dgm:pt>
    <dgm:pt modelId="{E92739AC-F107-4BAE-A129-3014333089C8}">
      <dgm:prSet phldrT="[Text]"/>
      <dgm:spPr/>
      <dgm:t>
        <a:bodyPr/>
        <a:lstStyle/>
        <a:p>
          <a:r>
            <a:rPr lang="en-US" dirty="0" smtClean="0"/>
            <a:t>Z3</a:t>
          </a:r>
          <a:endParaRPr lang="en-US" dirty="0"/>
        </a:p>
      </dgm:t>
    </dgm:pt>
    <dgm:pt modelId="{5E4D493F-E895-4119-86FA-5520BCC01F66}" type="parTrans" cxnId="{562EC50B-CB00-4458-A4B7-137194F402BE}">
      <dgm:prSet/>
      <dgm:spPr/>
      <dgm:t>
        <a:bodyPr/>
        <a:lstStyle/>
        <a:p>
          <a:endParaRPr lang="en-US"/>
        </a:p>
      </dgm:t>
    </dgm:pt>
    <dgm:pt modelId="{8FF1CE41-0A1B-4EC7-9987-EDBB6E5F8C0D}" type="sibTrans" cxnId="{562EC50B-CB00-4458-A4B7-137194F402BE}">
      <dgm:prSet/>
      <dgm:spPr/>
      <dgm:t>
        <a:bodyPr/>
        <a:lstStyle/>
        <a:p>
          <a:endParaRPr lang="en-US"/>
        </a:p>
      </dgm:t>
    </dgm:pt>
    <dgm:pt modelId="{6B6B3B46-C0CC-4BB5-95C2-FEB1FB52B1E5}">
      <dgm:prSet phldrT="[Text]"/>
      <dgm:spPr/>
      <dgm:t>
        <a:bodyPr/>
        <a:lstStyle/>
        <a:p>
          <a:r>
            <a:rPr lang="en-US" dirty="0" smtClean="0"/>
            <a:t>Text</a:t>
          </a:r>
          <a:endParaRPr lang="en-US" dirty="0"/>
        </a:p>
      </dgm:t>
    </dgm:pt>
    <dgm:pt modelId="{B673F427-DDA0-488B-BCD1-AB03C1C6BBF1}" type="parTrans" cxnId="{D14A2E81-A5D5-4F77-B18D-B50B263F25AF}">
      <dgm:prSet/>
      <dgm:spPr/>
      <dgm:t>
        <a:bodyPr/>
        <a:lstStyle/>
        <a:p>
          <a:endParaRPr lang="en-US"/>
        </a:p>
      </dgm:t>
    </dgm:pt>
    <dgm:pt modelId="{F94C3F2F-DB76-4BF0-9C91-0E290658E5A5}" type="sibTrans" cxnId="{D14A2E81-A5D5-4F77-B18D-B50B263F25AF}">
      <dgm:prSet/>
      <dgm:spPr/>
      <dgm:t>
        <a:bodyPr/>
        <a:lstStyle/>
        <a:p>
          <a:endParaRPr lang="en-US"/>
        </a:p>
      </dgm:t>
    </dgm:pt>
    <dgm:pt modelId="{4BE23587-BF18-47E1-B53F-A506E2DBDDDC}">
      <dgm:prSet phldrT="[Text]"/>
      <dgm:spPr/>
      <dgm:t>
        <a:bodyPr/>
        <a:lstStyle/>
        <a:p>
          <a:r>
            <a:rPr lang="en-US" dirty="0" smtClean="0"/>
            <a:t>C/C++</a:t>
          </a:r>
          <a:endParaRPr lang="en-US" dirty="0"/>
        </a:p>
      </dgm:t>
    </dgm:pt>
    <dgm:pt modelId="{AE110CF7-280D-4A15-9432-15E93C1D0F3B}" type="parTrans" cxnId="{B1B2D082-5DDE-4606-80EE-04C69AF51A67}">
      <dgm:prSet/>
      <dgm:spPr/>
      <dgm:t>
        <a:bodyPr/>
        <a:lstStyle/>
        <a:p>
          <a:endParaRPr lang="en-US"/>
        </a:p>
      </dgm:t>
    </dgm:pt>
    <dgm:pt modelId="{7B6D276C-ED77-4CAD-8844-72179ADB3F7E}" type="sibTrans" cxnId="{B1B2D082-5DDE-4606-80EE-04C69AF51A67}">
      <dgm:prSet/>
      <dgm:spPr/>
      <dgm:t>
        <a:bodyPr/>
        <a:lstStyle/>
        <a:p>
          <a:endParaRPr lang="en-US"/>
        </a:p>
      </dgm:t>
    </dgm:pt>
    <dgm:pt modelId="{F16FB16E-0D23-4C04-88AD-9F29ACB4EA5B}">
      <dgm:prSet phldrT="[Text]"/>
      <dgm:spPr/>
      <dgm:t>
        <a:bodyPr/>
        <a:lstStyle/>
        <a:p>
          <a:r>
            <a:rPr lang="en-US" dirty="0" smtClean="0"/>
            <a:t>.NET</a:t>
          </a:r>
          <a:endParaRPr lang="en-US" dirty="0"/>
        </a:p>
      </dgm:t>
    </dgm:pt>
    <dgm:pt modelId="{FAB02FCB-96B4-4F88-AF15-AC138074C1A3}" type="parTrans" cxnId="{7A9A5D84-41DC-4EB9-8751-1C72196C285D}">
      <dgm:prSet/>
      <dgm:spPr/>
      <dgm:t>
        <a:bodyPr/>
        <a:lstStyle/>
        <a:p>
          <a:endParaRPr lang="en-US"/>
        </a:p>
      </dgm:t>
    </dgm:pt>
    <dgm:pt modelId="{DC02768A-3E5B-486C-AC13-2CA793C4056B}" type="sibTrans" cxnId="{7A9A5D84-41DC-4EB9-8751-1C72196C285D}">
      <dgm:prSet/>
      <dgm:spPr/>
      <dgm:t>
        <a:bodyPr/>
        <a:lstStyle/>
        <a:p>
          <a:endParaRPr lang="en-US"/>
        </a:p>
      </dgm:t>
    </dgm:pt>
    <dgm:pt modelId="{4DC027FD-8C51-46D5-B496-597614E96E8D}">
      <dgm:prSet phldrT="[Text]"/>
      <dgm:spPr/>
      <dgm:t>
        <a:bodyPr/>
        <a:lstStyle/>
        <a:p>
          <a:r>
            <a:rPr lang="en-US" dirty="0" err="1" smtClean="0"/>
            <a:t>OCaml</a:t>
          </a:r>
          <a:endParaRPr lang="en-US" dirty="0"/>
        </a:p>
      </dgm:t>
    </dgm:pt>
    <dgm:pt modelId="{5609854C-A4E6-46EB-AF7B-08B33ECC8005}" type="parTrans" cxnId="{CA50539E-2E48-4518-ABB8-F1E8B7E157CC}">
      <dgm:prSet/>
      <dgm:spPr/>
      <dgm:t>
        <a:bodyPr/>
        <a:lstStyle/>
        <a:p>
          <a:endParaRPr lang="en-US"/>
        </a:p>
      </dgm:t>
    </dgm:pt>
    <dgm:pt modelId="{941ACAEF-45EF-43AB-8C41-7102706F7CC0}" type="sibTrans" cxnId="{CA50539E-2E48-4518-ABB8-F1E8B7E157CC}">
      <dgm:prSet/>
      <dgm:spPr/>
      <dgm:t>
        <a:bodyPr/>
        <a:lstStyle/>
        <a:p>
          <a:endParaRPr lang="en-US"/>
        </a:p>
      </dgm:t>
    </dgm:pt>
    <dgm:pt modelId="{77EB5038-F5EC-4F96-9D5E-C6A83E1598AF}" type="pres">
      <dgm:prSet presAssocID="{C1A8F207-1092-4556-8209-56867C989A3A}" presName="cycle" presStyleCnt="0">
        <dgm:presLayoutVars>
          <dgm:chMax val="1"/>
          <dgm:dir/>
          <dgm:animLvl val="ctr"/>
          <dgm:resizeHandles val="exact"/>
        </dgm:presLayoutVars>
      </dgm:prSet>
      <dgm:spPr/>
      <dgm:t>
        <a:bodyPr/>
        <a:lstStyle/>
        <a:p>
          <a:endParaRPr lang="en-US"/>
        </a:p>
      </dgm:t>
    </dgm:pt>
    <dgm:pt modelId="{3A6B0980-9756-4B2A-938B-D7872034D7EB}" type="pres">
      <dgm:prSet presAssocID="{E92739AC-F107-4BAE-A129-3014333089C8}" presName="centerShape" presStyleLbl="node0" presStyleIdx="0" presStyleCnt="1" custScaleX="86854" custScaleY="85750"/>
      <dgm:spPr/>
      <dgm:t>
        <a:bodyPr/>
        <a:lstStyle/>
        <a:p>
          <a:endParaRPr lang="en-US"/>
        </a:p>
      </dgm:t>
    </dgm:pt>
    <dgm:pt modelId="{4791977B-3D60-45CE-A267-EB0E534B83F4}" type="pres">
      <dgm:prSet presAssocID="{B673F427-DDA0-488B-BCD1-AB03C1C6BBF1}" presName="parTrans" presStyleLbl="bgSibTrans2D1" presStyleIdx="0" presStyleCnt="4"/>
      <dgm:spPr/>
      <dgm:t>
        <a:bodyPr/>
        <a:lstStyle/>
        <a:p>
          <a:endParaRPr lang="en-US"/>
        </a:p>
      </dgm:t>
    </dgm:pt>
    <dgm:pt modelId="{75B58844-1A6B-4178-B654-1BDC9729BEDA}" type="pres">
      <dgm:prSet presAssocID="{6B6B3B46-C0CC-4BB5-95C2-FEB1FB52B1E5}" presName="node" presStyleLbl="node1" presStyleIdx="0" presStyleCnt="4">
        <dgm:presLayoutVars>
          <dgm:bulletEnabled val="1"/>
        </dgm:presLayoutVars>
      </dgm:prSet>
      <dgm:spPr/>
      <dgm:t>
        <a:bodyPr/>
        <a:lstStyle/>
        <a:p>
          <a:endParaRPr lang="en-US"/>
        </a:p>
      </dgm:t>
    </dgm:pt>
    <dgm:pt modelId="{37DAC68F-24B1-4F47-B42F-F4B9F50132B0}" type="pres">
      <dgm:prSet presAssocID="{AE110CF7-280D-4A15-9432-15E93C1D0F3B}" presName="parTrans" presStyleLbl="bgSibTrans2D1" presStyleIdx="1" presStyleCnt="4"/>
      <dgm:spPr/>
      <dgm:t>
        <a:bodyPr/>
        <a:lstStyle/>
        <a:p>
          <a:endParaRPr lang="en-US"/>
        </a:p>
      </dgm:t>
    </dgm:pt>
    <dgm:pt modelId="{8034B1A8-9228-48E4-AC62-0BA38AAD0108}" type="pres">
      <dgm:prSet presAssocID="{4BE23587-BF18-47E1-B53F-A506E2DBDDDC}" presName="node" presStyleLbl="node1" presStyleIdx="1" presStyleCnt="4">
        <dgm:presLayoutVars>
          <dgm:bulletEnabled val="1"/>
        </dgm:presLayoutVars>
      </dgm:prSet>
      <dgm:spPr/>
      <dgm:t>
        <a:bodyPr/>
        <a:lstStyle/>
        <a:p>
          <a:endParaRPr lang="en-US"/>
        </a:p>
      </dgm:t>
    </dgm:pt>
    <dgm:pt modelId="{4245A790-3F38-49C0-A396-70842A9BABC0}" type="pres">
      <dgm:prSet presAssocID="{FAB02FCB-96B4-4F88-AF15-AC138074C1A3}" presName="parTrans" presStyleLbl="bgSibTrans2D1" presStyleIdx="2" presStyleCnt="4"/>
      <dgm:spPr/>
      <dgm:t>
        <a:bodyPr/>
        <a:lstStyle/>
        <a:p>
          <a:endParaRPr lang="en-US"/>
        </a:p>
      </dgm:t>
    </dgm:pt>
    <dgm:pt modelId="{856B82B9-8B72-4709-AD97-A7D3F98FA0ED}" type="pres">
      <dgm:prSet presAssocID="{F16FB16E-0D23-4C04-88AD-9F29ACB4EA5B}" presName="node" presStyleLbl="node1" presStyleIdx="2" presStyleCnt="4">
        <dgm:presLayoutVars>
          <dgm:bulletEnabled val="1"/>
        </dgm:presLayoutVars>
      </dgm:prSet>
      <dgm:spPr/>
      <dgm:t>
        <a:bodyPr/>
        <a:lstStyle/>
        <a:p>
          <a:endParaRPr lang="en-US"/>
        </a:p>
      </dgm:t>
    </dgm:pt>
    <dgm:pt modelId="{D9921DBB-414C-4209-91BF-C2CA9E8042AE}" type="pres">
      <dgm:prSet presAssocID="{5609854C-A4E6-46EB-AF7B-08B33ECC8005}" presName="parTrans" presStyleLbl="bgSibTrans2D1" presStyleIdx="3" presStyleCnt="4"/>
      <dgm:spPr/>
      <dgm:t>
        <a:bodyPr/>
        <a:lstStyle/>
        <a:p>
          <a:endParaRPr lang="en-US"/>
        </a:p>
      </dgm:t>
    </dgm:pt>
    <dgm:pt modelId="{0499D169-5D19-44F2-8B82-65543C2432CE}" type="pres">
      <dgm:prSet presAssocID="{4DC027FD-8C51-46D5-B496-597614E96E8D}" presName="node" presStyleLbl="node1" presStyleIdx="3" presStyleCnt="4">
        <dgm:presLayoutVars>
          <dgm:bulletEnabled val="1"/>
        </dgm:presLayoutVars>
      </dgm:prSet>
      <dgm:spPr/>
      <dgm:t>
        <a:bodyPr/>
        <a:lstStyle/>
        <a:p>
          <a:endParaRPr lang="en-US"/>
        </a:p>
      </dgm:t>
    </dgm:pt>
  </dgm:ptLst>
  <dgm:cxnLst>
    <dgm:cxn modelId="{5E546C25-70B4-480C-9BAC-7C4BB6A8A5AD}" type="presOf" srcId="{C1A8F207-1092-4556-8209-56867C989A3A}" destId="{77EB5038-F5EC-4F96-9D5E-C6A83E1598AF}" srcOrd="0" destOrd="0" presId="urn:microsoft.com/office/officeart/2005/8/layout/radial4"/>
    <dgm:cxn modelId="{4C4F80AB-BB74-47FC-949F-9DB7BF1F4A23}" type="presOf" srcId="{5609854C-A4E6-46EB-AF7B-08B33ECC8005}" destId="{D9921DBB-414C-4209-91BF-C2CA9E8042AE}" srcOrd="0" destOrd="0" presId="urn:microsoft.com/office/officeart/2005/8/layout/radial4"/>
    <dgm:cxn modelId="{D43EB030-7EDB-4232-8AFA-D68DE15C0BCF}" type="presOf" srcId="{B673F427-DDA0-488B-BCD1-AB03C1C6BBF1}" destId="{4791977B-3D60-45CE-A267-EB0E534B83F4}" srcOrd="0" destOrd="0" presId="urn:microsoft.com/office/officeart/2005/8/layout/radial4"/>
    <dgm:cxn modelId="{DC8E8DF0-1187-40D7-ACC3-A2D518908A5C}" type="presOf" srcId="{6B6B3B46-C0CC-4BB5-95C2-FEB1FB52B1E5}" destId="{75B58844-1A6B-4178-B654-1BDC9729BEDA}" srcOrd="0" destOrd="0" presId="urn:microsoft.com/office/officeart/2005/8/layout/radial4"/>
    <dgm:cxn modelId="{562EC50B-CB00-4458-A4B7-137194F402BE}" srcId="{C1A8F207-1092-4556-8209-56867C989A3A}" destId="{E92739AC-F107-4BAE-A129-3014333089C8}" srcOrd="0" destOrd="0" parTransId="{5E4D493F-E895-4119-86FA-5520BCC01F66}" sibTransId="{8FF1CE41-0A1B-4EC7-9987-EDBB6E5F8C0D}"/>
    <dgm:cxn modelId="{7A9A5D84-41DC-4EB9-8751-1C72196C285D}" srcId="{E92739AC-F107-4BAE-A129-3014333089C8}" destId="{F16FB16E-0D23-4C04-88AD-9F29ACB4EA5B}" srcOrd="2" destOrd="0" parTransId="{FAB02FCB-96B4-4F88-AF15-AC138074C1A3}" sibTransId="{DC02768A-3E5B-486C-AC13-2CA793C4056B}"/>
    <dgm:cxn modelId="{2CD40B3D-543D-4B54-A348-6383EEB2421D}" type="presOf" srcId="{AE110CF7-280D-4A15-9432-15E93C1D0F3B}" destId="{37DAC68F-24B1-4F47-B42F-F4B9F50132B0}" srcOrd="0" destOrd="0" presId="urn:microsoft.com/office/officeart/2005/8/layout/radial4"/>
    <dgm:cxn modelId="{AF295EC5-C08E-4251-913A-49C4A066A8B2}" type="presOf" srcId="{F16FB16E-0D23-4C04-88AD-9F29ACB4EA5B}" destId="{856B82B9-8B72-4709-AD97-A7D3F98FA0ED}" srcOrd="0" destOrd="0" presId="urn:microsoft.com/office/officeart/2005/8/layout/radial4"/>
    <dgm:cxn modelId="{0C959B33-0A7C-43FC-801E-6AB21F1F5A44}" type="presOf" srcId="{4DC027FD-8C51-46D5-B496-597614E96E8D}" destId="{0499D169-5D19-44F2-8B82-65543C2432CE}" srcOrd="0" destOrd="0" presId="urn:microsoft.com/office/officeart/2005/8/layout/radial4"/>
    <dgm:cxn modelId="{CA50539E-2E48-4518-ABB8-F1E8B7E157CC}" srcId="{E92739AC-F107-4BAE-A129-3014333089C8}" destId="{4DC027FD-8C51-46D5-B496-597614E96E8D}" srcOrd="3" destOrd="0" parTransId="{5609854C-A4E6-46EB-AF7B-08B33ECC8005}" sibTransId="{941ACAEF-45EF-43AB-8C41-7102706F7CC0}"/>
    <dgm:cxn modelId="{E01AD92D-D83C-438D-A010-8280DE65054F}" type="presOf" srcId="{4BE23587-BF18-47E1-B53F-A506E2DBDDDC}" destId="{8034B1A8-9228-48E4-AC62-0BA38AAD0108}" srcOrd="0" destOrd="0" presId="urn:microsoft.com/office/officeart/2005/8/layout/radial4"/>
    <dgm:cxn modelId="{3DAFCE3F-D7FE-4F81-8120-9DDDC8404C1C}" type="presOf" srcId="{FAB02FCB-96B4-4F88-AF15-AC138074C1A3}" destId="{4245A790-3F38-49C0-A396-70842A9BABC0}" srcOrd="0" destOrd="0" presId="urn:microsoft.com/office/officeart/2005/8/layout/radial4"/>
    <dgm:cxn modelId="{D14A2E81-A5D5-4F77-B18D-B50B263F25AF}" srcId="{E92739AC-F107-4BAE-A129-3014333089C8}" destId="{6B6B3B46-C0CC-4BB5-95C2-FEB1FB52B1E5}" srcOrd="0" destOrd="0" parTransId="{B673F427-DDA0-488B-BCD1-AB03C1C6BBF1}" sibTransId="{F94C3F2F-DB76-4BF0-9C91-0E290658E5A5}"/>
    <dgm:cxn modelId="{9EC563C7-8612-4973-A393-C5A7DBA1B52D}" type="presOf" srcId="{E92739AC-F107-4BAE-A129-3014333089C8}" destId="{3A6B0980-9756-4B2A-938B-D7872034D7EB}" srcOrd="0" destOrd="0" presId="urn:microsoft.com/office/officeart/2005/8/layout/radial4"/>
    <dgm:cxn modelId="{B1B2D082-5DDE-4606-80EE-04C69AF51A67}" srcId="{E92739AC-F107-4BAE-A129-3014333089C8}" destId="{4BE23587-BF18-47E1-B53F-A506E2DBDDDC}" srcOrd="1" destOrd="0" parTransId="{AE110CF7-280D-4A15-9432-15E93C1D0F3B}" sibTransId="{7B6D276C-ED77-4CAD-8844-72179ADB3F7E}"/>
    <dgm:cxn modelId="{5E2A9179-4623-40C9-BEC1-20E6AA4F6CC8}" type="presParOf" srcId="{77EB5038-F5EC-4F96-9D5E-C6A83E1598AF}" destId="{3A6B0980-9756-4B2A-938B-D7872034D7EB}" srcOrd="0" destOrd="0" presId="urn:microsoft.com/office/officeart/2005/8/layout/radial4"/>
    <dgm:cxn modelId="{C00F2803-AFE0-4297-9ED8-27B112537004}" type="presParOf" srcId="{77EB5038-F5EC-4F96-9D5E-C6A83E1598AF}" destId="{4791977B-3D60-45CE-A267-EB0E534B83F4}" srcOrd="1" destOrd="0" presId="urn:microsoft.com/office/officeart/2005/8/layout/radial4"/>
    <dgm:cxn modelId="{112E11C2-3348-493E-8220-2108FF9FAA53}" type="presParOf" srcId="{77EB5038-F5EC-4F96-9D5E-C6A83E1598AF}" destId="{75B58844-1A6B-4178-B654-1BDC9729BEDA}" srcOrd="2" destOrd="0" presId="urn:microsoft.com/office/officeart/2005/8/layout/radial4"/>
    <dgm:cxn modelId="{A05401E1-4B1A-40DD-A883-A3C664D13063}" type="presParOf" srcId="{77EB5038-F5EC-4F96-9D5E-C6A83E1598AF}" destId="{37DAC68F-24B1-4F47-B42F-F4B9F50132B0}" srcOrd="3" destOrd="0" presId="urn:microsoft.com/office/officeart/2005/8/layout/radial4"/>
    <dgm:cxn modelId="{0EC21DFF-77B8-41F8-8FAF-99656EB12007}" type="presParOf" srcId="{77EB5038-F5EC-4F96-9D5E-C6A83E1598AF}" destId="{8034B1A8-9228-48E4-AC62-0BA38AAD0108}" srcOrd="4" destOrd="0" presId="urn:microsoft.com/office/officeart/2005/8/layout/radial4"/>
    <dgm:cxn modelId="{DE9077F4-C365-4315-9657-ED865FF93BBE}" type="presParOf" srcId="{77EB5038-F5EC-4F96-9D5E-C6A83E1598AF}" destId="{4245A790-3F38-49C0-A396-70842A9BABC0}" srcOrd="5" destOrd="0" presId="urn:microsoft.com/office/officeart/2005/8/layout/radial4"/>
    <dgm:cxn modelId="{C79FA2E5-953A-49BE-90A0-D4DAEC51D999}" type="presParOf" srcId="{77EB5038-F5EC-4F96-9D5E-C6A83E1598AF}" destId="{856B82B9-8B72-4709-AD97-A7D3F98FA0ED}" srcOrd="6" destOrd="0" presId="urn:microsoft.com/office/officeart/2005/8/layout/radial4"/>
    <dgm:cxn modelId="{19CA4C96-1670-4F52-8026-B4B6D22D7205}" type="presParOf" srcId="{77EB5038-F5EC-4F96-9D5E-C6A83E1598AF}" destId="{D9921DBB-414C-4209-91BF-C2CA9E8042AE}" srcOrd="7" destOrd="0" presId="urn:microsoft.com/office/officeart/2005/8/layout/radial4"/>
    <dgm:cxn modelId="{514B5578-9260-4B04-9A45-AC708D138596}" type="presParOf" srcId="{77EB5038-F5EC-4F96-9D5E-C6A83E1598AF}" destId="{0499D169-5D19-44F2-8B82-65543C2432CE}" srcOrd="8" destOrd="0" presId="urn:microsoft.com/office/officeart/2005/8/layout/radial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AE8B62F-C810-4051-9DA4-6CB57C6DE232}" type="doc">
      <dgm:prSet loTypeId="urn:microsoft.com/office/officeart/2005/8/layout/lProcess3" loCatId="process" qsTypeId="urn:microsoft.com/office/officeart/2005/8/quickstyle/3d1" qsCatId="3D" csTypeId="urn:microsoft.com/office/officeart/2005/8/colors/colorful2" csCatId="colorful" phldr="1"/>
      <dgm:spPr/>
      <dgm:t>
        <a:bodyPr/>
        <a:lstStyle/>
        <a:p>
          <a:endParaRPr lang="en-US"/>
        </a:p>
      </dgm:t>
    </dgm:pt>
    <dgm:pt modelId="{7DDB8CD6-56C1-42C2-BB5C-4C1F64420C8E}">
      <dgm:prSet custT="1"/>
      <dgm:spPr/>
      <dgm:t>
        <a:bodyPr/>
        <a:lstStyle/>
        <a:p>
          <a:pPr rtl="0"/>
          <a:r>
            <a:rPr lang="en-US" sz="2400" dirty="0" smtClean="0"/>
            <a:t>PEX</a:t>
          </a:r>
          <a:endParaRPr lang="en-US" sz="2400" dirty="0"/>
        </a:p>
      </dgm:t>
    </dgm:pt>
    <dgm:pt modelId="{0894B246-23FE-4182-AE4E-5CA0C9BA32E9}" type="parTrans" cxnId="{422D7340-7DFF-4D4A-9139-DAA6F36BDB10}">
      <dgm:prSet/>
      <dgm:spPr/>
      <dgm:t>
        <a:bodyPr/>
        <a:lstStyle/>
        <a:p>
          <a:endParaRPr lang="en-US"/>
        </a:p>
      </dgm:t>
    </dgm:pt>
    <dgm:pt modelId="{19475CDF-7EDC-42F1-9CCC-C778F22DD55B}" type="sibTrans" cxnId="{422D7340-7DFF-4D4A-9139-DAA6F36BDB10}">
      <dgm:prSet/>
      <dgm:spPr/>
      <dgm:t>
        <a:bodyPr/>
        <a:lstStyle/>
        <a:p>
          <a:endParaRPr lang="en-US"/>
        </a:p>
      </dgm:t>
    </dgm:pt>
    <dgm:pt modelId="{856C0F70-B1A2-4B3F-902D-B80454C87284}">
      <dgm:prSet/>
      <dgm:spPr/>
      <dgm:t>
        <a:bodyPr/>
        <a:lstStyle/>
        <a:p>
          <a:pPr algn="l" rtl="0"/>
          <a:r>
            <a:rPr lang="en-US" dirty="0" smtClean="0"/>
            <a:t>Implements DART for .NET.</a:t>
          </a:r>
          <a:endParaRPr lang="en-US" dirty="0"/>
        </a:p>
      </dgm:t>
    </dgm:pt>
    <dgm:pt modelId="{6D74A80B-F5FB-4222-8980-4AF10B1D4016}" type="parTrans" cxnId="{29BB44F7-31C0-49DC-AD3D-C16241FFB7CB}">
      <dgm:prSet/>
      <dgm:spPr/>
      <dgm:t>
        <a:bodyPr/>
        <a:lstStyle/>
        <a:p>
          <a:endParaRPr lang="en-US"/>
        </a:p>
      </dgm:t>
    </dgm:pt>
    <dgm:pt modelId="{B69416B3-2DA9-4B0D-BA7E-72DCB8BA848F}" type="sibTrans" cxnId="{29BB44F7-31C0-49DC-AD3D-C16241FFB7CB}">
      <dgm:prSet/>
      <dgm:spPr/>
      <dgm:t>
        <a:bodyPr/>
        <a:lstStyle/>
        <a:p>
          <a:endParaRPr lang="en-US"/>
        </a:p>
      </dgm:t>
    </dgm:pt>
    <dgm:pt modelId="{525992B5-CB9A-4802-B10A-B0689DDF3E5A}">
      <dgm:prSet custT="1"/>
      <dgm:spPr/>
      <dgm:t>
        <a:bodyPr/>
        <a:lstStyle/>
        <a:p>
          <a:pPr rtl="0"/>
          <a:r>
            <a:rPr lang="en-US" sz="2400" dirty="0" smtClean="0"/>
            <a:t>YOGI</a:t>
          </a:r>
          <a:endParaRPr lang="en-US" sz="2400" dirty="0"/>
        </a:p>
      </dgm:t>
    </dgm:pt>
    <dgm:pt modelId="{57C7AFD1-2AE9-45B5-89E5-6A8CF43807DD}" type="parTrans" cxnId="{6ADB341C-E260-4DA7-B43A-0EE125896F91}">
      <dgm:prSet/>
      <dgm:spPr/>
      <dgm:t>
        <a:bodyPr/>
        <a:lstStyle/>
        <a:p>
          <a:endParaRPr lang="en-US"/>
        </a:p>
      </dgm:t>
    </dgm:pt>
    <dgm:pt modelId="{8F276D5B-76D9-4512-A10E-C3A4075118CE}" type="sibTrans" cxnId="{6ADB341C-E260-4DA7-B43A-0EE125896F91}">
      <dgm:prSet/>
      <dgm:spPr/>
      <dgm:t>
        <a:bodyPr/>
        <a:lstStyle/>
        <a:p>
          <a:endParaRPr lang="en-US"/>
        </a:p>
      </dgm:t>
    </dgm:pt>
    <dgm:pt modelId="{02B6CAE4-00BD-4E46-AAF4-6DF91269D152}">
      <dgm:prSet/>
      <dgm:spPr/>
      <dgm:t>
        <a:bodyPr/>
        <a:lstStyle/>
        <a:p>
          <a:pPr algn="l" rtl="0"/>
          <a:r>
            <a:rPr lang="en-US" dirty="0" smtClean="0"/>
            <a:t>Implements DART to check the feasibility of program paths generated statically.</a:t>
          </a:r>
          <a:endParaRPr lang="en-US" dirty="0"/>
        </a:p>
      </dgm:t>
    </dgm:pt>
    <dgm:pt modelId="{F4EE2433-B516-43C1-8DF5-B0124A237401}" type="parTrans" cxnId="{96A69025-1BCC-4CFD-B619-31C7151EFC8D}">
      <dgm:prSet/>
      <dgm:spPr/>
      <dgm:t>
        <a:bodyPr/>
        <a:lstStyle/>
        <a:p>
          <a:endParaRPr lang="en-US"/>
        </a:p>
      </dgm:t>
    </dgm:pt>
    <dgm:pt modelId="{8B01159D-A381-4F09-B00A-800285230399}" type="sibTrans" cxnId="{96A69025-1BCC-4CFD-B619-31C7151EFC8D}">
      <dgm:prSet/>
      <dgm:spPr/>
      <dgm:t>
        <a:bodyPr/>
        <a:lstStyle/>
        <a:p>
          <a:endParaRPr lang="en-US"/>
        </a:p>
      </dgm:t>
    </dgm:pt>
    <dgm:pt modelId="{A1740B39-6B47-40D4-B2EB-DA26D433F6C9}">
      <dgm:prSet custT="1"/>
      <dgm:spPr/>
      <dgm:t>
        <a:bodyPr/>
        <a:lstStyle/>
        <a:p>
          <a:pPr rtl="0"/>
          <a:r>
            <a:rPr lang="en-US" sz="2400" dirty="0" smtClean="0"/>
            <a:t>Vigilante</a:t>
          </a:r>
          <a:endParaRPr lang="en-US" sz="2400" dirty="0"/>
        </a:p>
      </dgm:t>
    </dgm:pt>
    <dgm:pt modelId="{6F7EF451-4195-47AE-99FA-C0A72C9EBED8}" type="parTrans" cxnId="{EB78E19D-AD5F-40C1-8CBA-DD92CE629A61}">
      <dgm:prSet/>
      <dgm:spPr/>
      <dgm:t>
        <a:bodyPr/>
        <a:lstStyle/>
        <a:p>
          <a:endParaRPr lang="en-US"/>
        </a:p>
      </dgm:t>
    </dgm:pt>
    <dgm:pt modelId="{390AF361-61EC-4CE7-8652-E6BE261EDDFC}" type="sibTrans" cxnId="{EB78E19D-AD5F-40C1-8CBA-DD92CE629A61}">
      <dgm:prSet/>
      <dgm:spPr/>
      <dgm:t>
        <a:bodyPr/>
        <a:lstStyle/>
        <a:p>
          <a:endParaRPr lang="en-US"/>
        </a:p>
      </dgm:t>
    </dgm:pt>
    <dgm:pt modelId="{E09FCB42-37BF-4C28-B068-6896F7165308}">
      <dgm:prSet/>
      <dgm:spPr/>
      <dgm:t>
        <a:bodyPr/>
        <a:lstStyle/>
        <a:p>
          <a:pPr algn="l" rtl="0"/>
          <a:r>
            <a:rPr lang="en-US" dirty="0" smtClean="0"/>
            <a:t>Partially implements DART to dynamically generate worm filters.</a:t>
          </a:r>
          <a:endParaRPr lang="en-US" dirty="0"/>
        </a:p>
      </dgm:t>
    </dgm:pt>
    <dgm:pt modelId="{2B06C95C-F7A6-4658-882C-0250C711DDDB}" type="parTrans" cxnId="{8A593432-AD7D-412C-8D77-D6231AE5776F}">
      <dgm:prSet/>
      <dgm:spPr/>
      <dgm:t>
        <a:bodyPr/>
        <a:lstStyle/>
        <a:p>
          <a:endParaRPr lang="en-US"/>
        </a:p>
      </dgm:t>
    </dgm:pt>
    <dgm:pt modelId="{03197E12-1075-40EA-A7C9-680D0FAA529E}" type="sibTrans" cxnId="{8A593432-AD7D-412C-8D77-D6231AE5776F}">
      <dgm:prSet/>
      <dgm:spPr/>
      <dgm:t>
        <a:bodyPr/>
        <a:lstStyle/>
        <a:p>
          <a:endParaRPr lang="en-US"/>
        </a:p>
      </dgm:t>
    </dgm:pt>
    <dgm:pt modelId="{923357D5-51AE-44C2-8121-052DEF53A8B9}">
      <dgm:prSet/>
      <dgm:spPr/>
      <dgm:t>
        <a:bodyPr/>
        <a:lstStyle/>
        <a:p>
          <a:pPr algn="l" rtl="0"/>
          <a:r>
            <a:rPr lang="en-US" dirty="0" smtClean="0"/>
            <a:t>Implements DART for x86 binaries.</a:t>
          </a:r>
          <a:endParaRPr lang="en-US" dirty="0"/>
        </a:p>
      </dgm:t>
    </dgm:pt>
    <dgm:pt modelId="{D647B360-2B7C-45FE-BE97-5D8CD4FA4328}">
      <dgm:prSet custT="1"/>
      <dgm:spPr/>
      <dgm:t>
        <a:bodyPr/>
        <a:lstStyle/>
        <a:p>
          <a:pPr rtl="0"/>
          <a:r>
            <a:rPr lang="en-US" sz="2400" dirty="0" smtClean="0"/>
            <a:t>SAGE</a:t>
          </a:r>
          <a:endParaRPr lang="en-US" sz="2400" dirty="0"/>
        </a:p>
      </dgm:t>
    </dgm:pt>
    <dgm:pt modelId="{67AA87C8-B82E-4DAD-AA90-AE4138CA7FCE}" type="sibTrans" cxnId="{054A221E-FEFE-4022-A66C-B330D05A9141}">
      <dgm:prSet/>
      <dgm:spPr/>
      <dgm:t>
        <a:bodyPr/>
        <a:lstStyle/>
        <a:p>
          <a:endParaRPr lang="en-US"/>
        </a:p>
      </dgm:t>
    </dgm:pt>
    <dgm:pt modelId="{0A82FA78-3F0D-4D96-866F-9A78E4E0611F}" type="parTrans" cxnId="{054A221E-FEFE-4022-A66C-B330D05A9141}">
      <dgm:prSet/>
      <dgm:spPr/>
      <dgm:t>
        <a:bodyPr/>
        <a:lstStyle/>
        <a:p>
          <a:endParaRPr lang="en-US"/>
        </a:p>
      </dgm:t>
    </dgm:pt>
    <dgm:pt modelId="{8B1B42A6-BB68-47F8-A0AE-D44F25091F95}" type="sibTrans" cxnId="{BF8CC962-E554-46EA-826E-99635A460D4E}">
      <dgm:prSet/>
      <dgm:spPr/>
      <dgm:t>
        <a:bodyPr/>
        <a:lstStyle/>
        <a:p>
          <a:endParaRPr lang="en-US"/>
        </a:p>
      </dgm:t>
    </dgm:pt>
    <dgm:pt modelId="{47B29B37-44EB-4DD8-BBC9-E5E18A04358D}" type="parTrans" cxnId="{BF8CC962-E554-46EA-826E-99635A460D4E}">
      <dgm:prSet/>
      <dgm:spPr/>
      <dgm:t>
        <a:bodyPr/>
        <a:lstStyle/>
        <a:p>
          <a:endParaRPr lang="en-US"/>
        </a:p>
      </dgm:t>
    </dgm:pt>
    <dgm:pt modelId="{9E30D01A-706F-488D-9094-3BC4C9286BAD}" type="pres">
      <dgm:prSet presAssocID="{DAE8B62F-C810-4051-9DA4-6CB57C6DE232}" presName="Name0" presStyleCnt="0">
        <dgm:presLayoutVars>
          <dgm:chPref val="3"/>
          <dgm:dir/>
          <dgm:animLvl val="lvl"/>
          <dgm:resizeHandles/>
        </dgm:presLayoutVars>
      </dgm:prSet>
      <dgm:spPr/>
      <dgm:t>
        <a:bodyPr/>
        <a:lstStyle/>
        <a:p>
          <a:endParaRPr lang="en-US"/>
        </a:p>
      </dgm:t>
    </dgm:pt>
    <dgm:pt modelId="{E9366405-6339-4F4B-A8C7-F6D7A54E0D79}" type="pres">
      <dgm:prSet presAssocID="{7DDB8CD6-56C1-42C2-BB5C-4C1F64420C8E}" presName="horFlow" presStyleCnt="0"/>
      <dgm:spPr/>
    </dgm:pt>
    <dgm:pt modelId="{3022196A-3257-4E21-8B67-27C47C3EB287}" type="pres">
      <dgm:prSet presAssocID="{7DDB8CD6-56C1-42C2-BB5C-4C1F64420C8E}" presName="bigChev" presStyleLbl="node1" presStyleIdx="0" presStyleCnt="4"/>
      <dgm:spPr/>
      <dgm:t>
        <a:bodyPr/>
        <a:lstStyle/>
        <a:p>
          <a:endParaRPr lang="en-US"/>
        </a:p>
      </dgm:t>
    </dgm:pt>
    <dgm:pt modelId="{AEAC1FFE-87B4-4015-8993-550A3E30022A}" type="pres">
      <dgm:prSet presAssocID="{6D74A80B-F5FB-4222-8980-4AF10B1D4016}" presName="parTrans" presStyleCnt="0"/>
      <dgm:spPr/>
    </dgm:pt>
    <dgm:pt modelId="{75022CE1-001A-482D-B6E3-A23252CF193A}" type="pres">
      <dgm:prSet presAssocID="{856C0F70-B1A2-4B3F-902D-B80454C87284}" presName="node" presStyleLbl="alignAccFollowNode1" presStyleIdx="0" presStyleCnt="4" custScaleX="323665">
        <dgm:presLayoutVars>
          <dgm:bulletEnabled val="1"/>
        </dgm:presLayoutVars>
      </dgm:prSet>
      <dgm:spPr/>
      <dgm:t>
        <a:bodyPr/>
        <a:lstStyle/>
        <a:p>
          <a:endParaRPr lang="en-US"/>
        </a:p>
      </dgm:t>
    </dgm:pt>
    <dgm:pt modelId="{6BE3257A-E811-49A4-AF05-D7156525A6FD}" type="pres">
      <dgm:prSet presAssocID="{7DDB8CD6-56C1-42C2-BB5C-4C1F64420C8E}" presName="vSp" presStyleCnt="0"/>
      <dgm:spPr/>
    </dgm:pt>
    <dgm:pt modelId="{2A80F6AA-89CD-405E-A804-8D84B32A7046}" type="pres">
      <dgm:prSet presAssocID="{D647B360-2B7C-45FE-BE97-5D8CD4FA4328}" presName="horFlow" presStyleCnt="0"/>
      <dgm:spPr/>
    </dgm:pt>
    <dgm:pt modelId="{CA80FAF8-E1FB-4DA3-AC96-5A8BFA34F0D8}" type="pres">
      <dgm:prSet presAssocID="{D647B360-2B7C-45FE-BE97-5D8CD4FA4328}" presName="bigChev" presStyleLbl="node1" presStyleIdx="1" presStyleCnt="4"/>
      <dgm:spPr/>
      <dgm:t>
        <a:bodyPr/>
        <a:lstStyle/>
        <a:p>
          <a:endParaRPr lang="en-US"/>
        </a:p>
      </dgm:t>
    </dgm:pt>
    <dgm:pt modelId="{C5C51D2D-41A3-4C47-9E4A-EC019873E844}" type="pres">
      <dgm:prSet presAssocID="{47B29B37-44EB-4DD8-BBC9-E5E18A04358D}" presName="parTrans" presStyleCnt="0"/>
      <dgm:spPr/>
    </dgm:pt>
    <dgm:pt modelId="{D5750C03-8B12-4A29-A0FD-18D38CACE075}" type="pres">
      <dgm:prSet presAssocID="{923357D5-51AE-44C2-8121-052DEF53A8B9}" presName="node" presStyleLbl="alignAccFollowNode1" presStyleIdx="1" presStyleCnt="4" custScaleX="323665">
        <dgm:presLayoutVars>
          <dgm:bulletEnabled val="1"/>
        </dgm:presLayoutVars>
      </dgm:prSet>
      <dgm:spPr/>
      <dgm:t>
        <a:bodyPr/>
        <a:lstStyle/>
        <a:p>
          <a:endParaRPr lang="en-US"/>
        </a:p>
      </dgm:t>
    </dgm:pt>
    <dgm:pt modelId="{BC3F0F33-D6F4-4F20-A45F-5E9E4F72BF14}" type="pres">
      <dgm:prSet presAssocID="{D647B360-2B7C-45FE-BE97-5D8CD4FA4328}" presName="vSp" presStyleCnt="0"/>
      <dgm:spPr/>
    </dgm:pt>
    <dgm:pt modelId="{66461601-FAA7-43F8-8622-801D413835DE}" type="pres">
      <dgm:prSet presAssocID="{525992B5-CB9A-4802-B10A-B0689DDF3E5A}" presName="horFlow" presStyleCnt="0"/>
      <dgm:spPr/>
    </dgm:pt>
    <dgm:pt modelId="{A5B23998-6121-4C9E-AB51-D125015951D7}" type="pres">
      <dgm:prSet presAssocID="{525992B5-CB9A-4802-B10A-B0689DDF3E5A}" presName="bigChev" presStyleLbl="node1" presStyleIdx="2" presStyleCnt="4"/>
      <dgm:spPr/>
      <dgm:t>
        <a:bodyPr/>
        <a:lstStyle/>
        <a:p>
          <a:endParaRPr lang="en-US"/>
        </a:p>
      </dgm:t>
    </dgm:pt>
    <dgm:pt modelId="{5BCDADC0-47A0-481D-BB75-D7A83509C55B}" type="pres">
      <dgm:prSet presAssocID="{F4EE2433-B516-43C1-8DF5-B0124A237401}" presName="parTrans" presStyleCnt="0"/>
      <dgm:spPr/>
    </dgm:pt>
    <dgm:pt modelId="{C8EC4D62-3389-4897-AB13-3184350BDDEC}" type="pres">
      <dgm:prSet presAssocID="{02B6CAE4-00BD-4E46-AAF4-6DF91269D152}" presName="node" presStyleLbl="alignAccFollowNode1" presStyleIdx="2" presStyleCnt="4" custScaleX="323665">
        <dgm:presLayoutVars>
          <dgm:bulletEnabled val="1"/>
        </dgm:presLayoutVars>
      </dgm:prSet>
      <dgm:spPr/>
      <dgm:t>
        <a:bodyPr/>
        <a:lstStyle/>
        <a:p>
          <a:endParaRPr lang="en-US"/>
        </a:p>
      </dgm:t>
    </dgm:pt>
    <dgm:pt modelId="{A6247E15-833D-4235-BD0B-6A7203B9CD90}" type="pres">
      <dgm:prSet presAssocID="{525992B5-CB9A-4802-B10A-B0689DDF3E5A}" presName="vSp" presStyleCnt="0"/>
      <dgm:spPr/>
    </dgm:pt>
    <dgm:pt modelId="{7A8C8416-7620-4E10-9E16-FA19623B2A48}" type="pres">
      <dgm:prSet presAssocID="{A1740B39-6B47-40D4-B2EB-DA26D433F6C9}" presName="horFlow" presStyleCnt="0"/>
      <dgm:spPr/>
    </dgm:pt>
    <dgm:pt modelId="{D86BEF52-A61A-46B3-B855-9E57331A6F58}" type="pres">
      <dgm:prSet presAssocID="{A1740B39-6B47-40D4-B2EB-DA26D433F6C9}" presName="bigChev" presStyleLbl="node1" presStyleIdx="3" presStyleCnt="4"/>
      <dgm:spPr/>
      <dgm:t>
        <a:bodyPr/>
        <a:lstStyle/>
        <a:p>
          <a:endParaRPr lang="en-US"/>
        </a:p>
      </dgm:t>
    </dgm:pt>
    <dgm:pt modelId="{F643F5DE-7DEB-47FE-AD75-581962F5EEB5}" type="pres">
      <dgm:prSet presAssocID="{2B06C95C-F7A6-4658-882C-0250C711DDDB}" presName="parTrans" presStyleCnt="0"/>
      <dgm:spPr/>
    </dgm:pt>
    <dgm:pt modelId="{7C49CE62-6522-4778-81F2-02C21B9968A5}" type="pres">
      <dgm:prSet presAssocID="{E09FCB42-37BF-4C28-B068-6896F7165308}" presName="node" presStyleLbl="alignAccFollowNode1" presStyleIdx="3" presStyleCnt="4" custScaleX="323665">
        <dgm:presLayoutVars>
          <dgm:bulletEnabled val="1"/>
        </dgm:presLayoutVars>
      </dgm:prSet>
      <dgm:spPr/>
      <dgm:t>
        <a:bodyPr/>
        <a:lstStyle/>
        <a:p>
          <a:endParaRPr lang="en-US"/>
        </a:p>
      </dgm:t>
    </dgm:pt>
  </dgm:ptLst>
  <dgm:cxnLst>
    <dgm:cxn modelId="{422D7340-7DFF-4D4A-9139-DAA6F36BDB10}" srcId="{DAE8B62F-C810-4051-9DA4-6CB57C6DE232}" destId="{7DDB8CD6-56C1-42C2-BB5C-4C1F64420C8E}" srcOrd="0" destOrd="0" parTransId="{0894B246-23FE-4182-AE4E-5CA0C9BA32E9}" sibTransId="{19475CDF-7EDC-42F1-9CCC-C778F22DD55B}"/>
    <dgm:cxn modelId="{054A221E-FEFE-4022-A66C-B330D05A9141}" srcId="{DAE8B62F-C810-4051-9DA4-6CB57C6DE232}" destId="{D647B360-2B7C-45FE-BE97-5D8CD4FA4328}" srcOrd="1" destOrd="0" parTransId="{0A82FA78-3F0D-4D96-866F-9A78E4E0611F}" sibTransId="{67AA87C8-B82E-4DAD-AA90-AE4138CA7FCE}"/>
    <dgm:cxn modelId="{38A84A8F-5856-4465-A849-BCDBFAFA5CF3}" type="presOf" srcId="{E09FCB42-37BF-4C28-B068-6896F7165308}" destId="{7C49CE62-6522-4778-81F2-02C21B9968A5}" srcOrd="0" destOrd="0" presId="urn:microsoft.com/office/officeart/2005/8/layout/lProcess3"/>
    <dgm:cxn modelId="{7F878B4A-2A8F-482B-AEFB-7873ABE9C94C}" type="presOf" srcId="{02B6CAE4-00BD-4E46-AAF4-6DF91269D152}" destId="{C8EC4D62-3389-4897-AB13-3184350BDDEC}" srcOrd="0" destOrd="0" presId="urn:microsoft.com/office/officeart/2005/8/layout/lProcess3"/>
    <dgm:cxn modelId="{E2AF0A97-A097-447B-AEE9-DFB96B33FBA3}" type="presOf" srcId="{923357D5-51AE-44C2-8121-052DEF53A8B9}" destId="{D5750C03-8B12-4A29-A0FD-18D38CACE075}" srcOrd="0" destOrd="0" presId="urn:microsoft.com/office/officeart/2005/8/layout/lProcess3"/>
    <dgm:cxn modelId="{508A3980-6605-4394-A976-196E7050CFD2}" type="presOf" srcId="{D647B360-2B7C-45FE-BE97-5D8CD4FA4328}" destId="{CA80FAF8-E1FB-4DA3-AC96-5A8BFA34F0D8}" srcOrd="0" destOrd="0" presId="urn:microsoft.com/office/officeart/2005/8/layout/lProcess3"/>
    <dgm:cxn modelId="{2C61DAC6-7DE2-4931-BE9D-2E1DE00C77EE}" type="presOf" srcId="{856C0F70-B1A2-4B3F-902D-B80454C87284}" destId="{75022CE1-001A-482D-B6E3-A23252CF193A}" srcOrd="0" destOrd="0" presId="urn:microsoft.com/office/officeart/2005/8/layout/lProcess3"/>
    <dgm:cxn modelId="{E1CD8F4C-F03B-4B50-96D1-49337544A038}" type="presOf" srcId="{A1740B39-6B47-40D4-B2EB-DA26D433F6C9}" destId="{D86BEF52-A61A-46B3-B855-9E57331A6F58}" srcOrd="0" destOrd="0" presId="urn:microsoft.com/office/officeart/2005/8/layout/lProcess3"/>
    <dgm:cxn modelId="{29BB44F7-31C0-49DC-AD3D-C16241FFB7CB}" srcId="{7DDB8CD6-56C1-42C2-BB5C-4C1F64420C8E}" destId="{856C0F70-B1A2-4B3F-902D-B80454C87284}" srcOrd="0" destOrd="0" parTransId="{6D74A80B-F5FB-4222-8980-4AF10B1D4016}" sibTransId="{B69416B3-2DA9-4B0D-BA7E-72DCB8BA848F}"/>
    <dgm:cxn modelId="{8A593432-AD7D-412C-8D77-D6231AE5776F}" srcId="{A1740B39-6B47-40D4-B2EB-DA26D433F6C9}" destId="{E09FCB42-37BF-4C28-B068-6896F7165308}" srcOrd="0" destOrd="0" parTransId="{2B06C95C-F7A6-4658-882C-0250C711DDDB}" sibTransId="{03197E12-1075-40EA-A7C9-680D0FAA529E}"/>
    <dgm:cxn modelId="{BF8CC962-E554-46EA-826E-99635A460D4E}" srcId="{D647B360-2B7C-45FE-BE97-5D8CD4FA4328}" destId="{923357D5-51AE-44C2-8121-052DEF53A8B9}" srcOrd="0" destOrd="0" parTransId="{47B29B37-44EB-4DD8-BBC9-E5E18A04358D}" sibTransId="{8B1B42A6-BB68-47F8-A0AE-D44F25091F95}"/>
    <dgm:cxn modelId="{A8C38F09-E085-4370-A84A-FE7B2A8E4B12}" type="presOf" srcId="{525992B5-CB9A-4802-B10A-B0689DDF3E5A}" destId="{A5B23998-6121-4C9E-AB51-D125015951D7}" srcOrd="0" destOrd="0" presId="urn:microsoft.com/office/officeart/2005/8/layout/lProcess3"/>
    <dgm:cxn modelId="{DD49EE7C-73CF-469E-8676-115EA785A436}" type="presOf" srcId="{7DDB8CD6-56C1-42C2-BB5C-4C1F64420C8E}" destId="{3022196A-3257-4E21-8B67-27C47C3EB287}" srcOrd="0" destOrd="0" presId="urn:microsoft.com/office/officeart/2005/8/layout/lProcess3"/>
    <dgm:cxn modelId="{EB78E19D-AD5F-40C1-8CBA-DD92CE629A61}" srcId="{DAE8B62F-C810-4051-9DA4-6CB57C6DE232}" destId="{A1740B39-6B47-40D4-B2EB-DA26D433F6C9}" srcOrd="3" destOrd="0" parTransId="{6F7EF451-4195-47AE-99FA-C0A72C9EBED8}" sibTransId="{390AF361-61EC-4CE7-8652-E6BE261EDDFC}"/>
    <dgm:cxn modelId="{96A69025-1BCC-4CFD-B619-31C7151EFC8D}" srcId="{525992B5-CB9A-4802-B10A-B0689DDF3E5A}" destId="{02B6CAE4-00BD-4E46-AAF4-6DF91269D152}" srcOrd="0" destOrd="0" parTransId="{F4EE2433-B516-43C1-8DF5-B0124A237401}" sibTransId="{8B01159D-A381-4F09-B00A-800285230399}"/>
    <dgm:cxn modelId="{C778EF1F-8FA6-47CC-9C0D-D63476764D15}" type="presOf" srcId="{DAE8B62F-C810-4051-9DA4-6CB57C6DE232}" destId="{9E30D01A-706F-488D-9094-3BC4C9286BAD}" srcOrd="0" destOrd="0" presId="urn:microsoft.com/office/officeart/2005/8/layout/lProcess3"/>
    <dgm:cxn modelId="{6ADB341C-E260-4DA7-B43A-0EE125896F91}" srcId="{DAE8B62F-C810-4051-9DA4-6CB57C6DE232}" destId="{525992B5-CB9A-4802-B10A-B0689DDF3E5A}" srcOrd="2" destOrd="0" parTransId="{57C7AFD1-2AE9-45B5-89E5-6A8CF43807DD}" sibTransId="{8F276D5B-76D9-4512-A10E-C3A4075118CE}"/>
    <dgm:cxn modelId="{E76F6ED0-26B2-482E-AB48-E26D6112FB77}" type="presParOf" srcId="{9E30D01A-706F-488D-9094-3BC4C9286BAD}" destId="{E9366405-6339-4F4B-A8C7-F6D7A54E0D79}" srcOrd="0" destOrd="0" presId="urn:microsoft.com/office/officeart/2005/8/layout/lProcess3"/>
    <dgm:cxn modelId="{AC666686-A6D0-471F-94EA-36D96CFB60EC}" type="presParOf" srcId="{E9366405-6339-4F4B-A8C7-F6D7A54E0D79}" destId="{3022196A-3257-4E21-8B67-27C47C3EB287}" srcOrd="0" destOrd="0" presId="urn:microsoft.com/office/officeart/2005/8/layout/lProcess3"/>
    <dgm:cxn modelId="{2946211E-8F59-4D21-BD51-D89D954267EF}" type="presParOf" srcId="{E9366405-6339-4F4B-A8C7-F6D7A54E0D79}" destId="{AEAC1FFE-87B4-4015-8993-550A3E30022A}" srcOrd="1" destOrd="0" presId="urn:microsoft.com/office/officeart/2005/8/layout/lProcess3"/>
    <dgm:cxn modelId="{0BB94FB2-6C44-4AA5-8123-77EE1E4FC3B7}" type="presParOf" srcId="{E9366405-6339-4F4B-A8C7-F6D7A54E0D79}" destId="{75022CE1-001A-482D-B6E3-A23252CF193A}" srcOrd="2" destOrd="0" presId="urn:microsoft.com/office/officeart/2005/8/layout/lProcess3"/>
    <dgm:cxn modelId="{5B5FF943-E87D-4BA2-9448-643C350F4046}" type="presParOf" srcId="{9E30D01A-706F-488D-9094-3BC4C9286BAD}" destId="{6BE3257A-E811-49A4-AF05-D7156525A6FD}" srcOrd="1" destOrd="0" presId="urn:microsoft.com/office/officeart/2005/8/layout/lProcess3"/>
    <dgm:cxn modelId="{E9770F0D-FC30-4252-A4A1-9B073B1C53B2}" type="presParOf" srcId="{9E30D01A-706F-488D-9094-3BC4C9286BAD}" destId="{2A80F6AA-89CD-405E-A804-8D84B32A7046}" srcOrd="2" destOrd="0" presId="urn:microsoft.com/office/officeart/2005/8/layout/lProcess3"/>
    <dgm:cxn modelId="{A3DAECC8-3F5D-4013-9C7D-40135520077D}" type="presParOf" srcId="{2A80F6AA-89CD-405E-A804-8D84B32A7046}" destId="{CA80FAF8-E1FB-4DA3-AC96-5A8BFA34F0D8}" srcOrd="0" destOrd="0" presId="urn:microsoft.com/office/officeart/2005/8/layout/lProcess3"/>
    <dgm:cxn modelId="{64DEEB1A-8B46-44A5-A4B9-3373D9952B09}" type="presParOf" srcId="{2A80F6AA-89CD-405E-A804-8D84B32A7046}" destId="{C5C51D2D-41A3-4C47-9E4A-EC019873E844}" srcOrd="1" destOrd="0" presId="urn:microsoft.com/office/officeart/2005/8/layout/lProcess3"/>
    <dgm:cxn modelId="{B68CEC5F-1454-4D6A-ADEA-46F3A4AE53A9}" type="presParOf" srcId="{2A80F6AA-89CD-405E-A804-8D84B32A7046}" destId="{D5750C03-8B12-4A29-A0FD-18D38CACE075}" srcOrd="2" destOrd="0" presId="urn:microsoft.com/office/officeart/2005/8/layout/lProcess3"/>
    <dgm:cxn modelId="{98C09AA0-7213-4EE6-A2AE-DD64F9ACC65F}" type="presParOf" srcId="{9E30D01A-706F-488D-9094-3BC4C9286BAD}" destId="{BC3F0F33-D6F4-4F20-A45F-5E9E4F72BF14}" srcOrd="3" destOrd="0" presId="urn:microsoft.com/office/officeart/2005/8/layout/lProcess3"/>
    <dgm:cxn modelId="{E67158EA-FA35-4AA2-A878-DB4FC00019C2}" type="presParOf" srcId="{9E30D01A-706F-488D-9094-3BC4C9286BAD}" destId="{66461601-FAA7-43F8-8622-801D413835DE}" srcOrd="4" destOrd="0" presId="urn:microsoft.com/office/officeart/2005/8/layout/lProcess3"/>
    <dgm:cxn modelId="{68C5553C-A994-463B-89D4-26A693C828CC}" type="presParOf" srcId="{66461601-FAA7-43F8-8622-801D413835DE}" destId="{A5B23998-6121-4C9E-AB51-D125015951D7}" srcOrd="0" destOrd="0" presId="urn:microsoft.com/office/officeart/2005/8/layout/lProcess3"/>
    <dgm:cxn modelId="{AB8DA732-7BB0-4DB1-9808-8AC4AA9E651F}" type="presParOf" srcId="{66461601-FAA7-43F8-8622-801D413835DE}" destId="{5BCDADC0-47A0-481D-BB75-D7A83509C55B}" srcOrd="1" destOrd="0" presId="urn:microsoft.com/office/officeart/2005/8/layout/lProcess3"/>
    <dgm:cxn modelId="{294EB865-C387-4141-BCBC-AE4B03438C2D}" type="presParOf" srcId="{66461601-FAA7-43F8-8622-801D413835DE}" destId="{C8EC4D62-3389-4897-AB13-3184350BDDEC}" srcOrd="2" destOrd="0" presId="urn:microsoft.com/office/officeart/2005/8/layout/lProcess3"/>
    <dgm:cxn modelId="{E0F2D9FD-F634-4FFE-AC0A-A748110AD28B}" type="presParOf" srcId="{9E30D01A-706F-488D-9094-3BC4C9286BAD}" destId="{A6247E15-833D-4235-BD0B-6A7203B9CD90}" srcOrd="5" destOrd="0" presId="urn:microsoft.com/office/officeart/2005/8/layout/lProcess3"/>
    <dgm:cxn modelId="{BA1275D9-6CC3-4B4F-971F-52182CB5D342}" type="presParOf" srcId="{9E30D01A-706F-488D-9094-3BC4C9286BAD}" destId="{7A8C8416-7620-4E10-9E16-FA19623B2A48}" srcOrd="6" destOrd="0" presId="urn:microsoft.com/office/officeart/2005/8/layout/lProcess3"/>
    <dgm:cxn modelId="{9F99C723-2502-490E-AD9A-F0C8E235C8CE}" type="presParOf" srcId="{7A8C8416-7620-4E10-9E16-FA19623B2A48}" destId="{D86BEF52-A61A-46B3-B855-9E57331A6F58}" srcOrd="0" destOrd="0" presId="urn:microsoft.com/office/officeart/2005/8/layout/lProcess3"/>
    <dgm:cxn modelId="{6F5D7E05-FB17-4E9D-8B77-FED96BDA806F}" type="presParOf" srcId="{7A8C8416-7620-4E10-9E16-FA19623B2A48}" destId="{F643F5DE-7DEB-47FE-AD75-581962F5EEB5}" srcOrd="1" destOrd="0" presId="urn:microsoft.com/office/officeart/2005/8/layout/lProcess3"/>
    <dgm:cxn modelId="{AD2B23AB-6DF6-4809-897F-C6C43B2AEF75}" type="presParOf" srcId="{7A8C8416-7620-4E10-9E16-FA19623B2A48}" destId="{7C49CE62-6522-4778-81F2-02C21B9968A5}"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D93BBDB-7EB4-48D1-AE71-0A1FDDC33E23}" type="doc">
      <dgm:prSet loTypeId="urn:microsoft.com/office/officeart/2005/8/layout/lProcess3" loCatId="process" qsTypeId="urn:microsoft.com/office/officeart/2005/8/quickstyle/simple5" qsCatId="simple" csTypeId="urn:microsoft.com/office/officeart/2005/8/colors/colorful2" csCatId="colorful" phldr="1"/>
      <dgm:spPr/>
      <dgm:t>
        <a:bodyPr/>
        <a:lstStyle/>
        <a:p>
          <a:endParaRPr lang="en-US"/>
        </a:p>
      </dgm:t>
    </dgm:pt>
    <dgm:pt modelId="{0AA7AB7C-D8E0-4A5C-9BAD-3FF9D31E8D9C}">
      <dgm:prSet/>
      <dgm:spPr/>
      <dgm:t>
        <a:bodyPr/>
        <a:lstStyle/>
        <a:p>
          <a:pPr rtl="0"/>
          <a:r>
            <a:rPr lang="en-US" dirty="0" smtClean="0"/>
            <a:t>Rich Combination </a:t>
          </a:r>
          <a:endParaRPr lang="en-US" dirty="0"/>
        </a:p>
      </dgm:t>
    </dgm:pt>
    <dgm:pt modelId="{3FEC70FB-C37C-4F76-9224-1C76D577344D}" type="parTrans" cxnId="{6AF09B1C-BBDE-4360-A2BB-A791C006723E}">
      <dgm:prSet/>
      <dgm:spPr/>
      <dgm:t>
        <a:bodyPr/>
        <a:lstStyle/>
        <a:p>
          <a:endParaRPr lang="en-US"/>
        </a:p>
      </dgm:t>
    </dgm:pt>
    <dgm:pt modelId="{FC5EC168-E9B6-436A-AD8B-FFB1914B1675}" type="sibTrans" cxnId="{6AF09B1C-BBDE-4360-A2BB-A791C006723E}">
      <dgm:prSet/>
      <dgm:spPr/>
      <dgm:t>
        <a:bodyPr/>
        <a:lstStyle/>
        <a:p>
          <a:endParaRPr lang="en-US"/>
        </a:p>
      </dgm:t>
    </dgm:pt>
    <dgm:pt modelId="{DCD6C682-3F79-49C8-925A-899C3DDD079E}">
      <dgm:prSet custT="1"/>
      <dgm:spPr/>
      <dgm:t>
        <a:bodyPr/>
        <a:lstStyle/>
        <a:p>
          <a:pPr rtl="0"/>
          <a:r>
            <a:rPr lang="en-US" sz="2000" dirty="0" smtClean="0"/>
            <a:t>Linear arithmetic</a:t>
          </a:r>
          <a:endParaRPr lang="en-US" sz="2000" dirty="0"/>
        </a:p>
      </dgm:t>
    </dgm:pt>
    <dgm:pt modelId="{FD69E769-6AB9-4F23-B1F5-100E679FC3B6}" type="parTrans" cxnId="{63F35585-72A9-45DE-AAE9-9619FFE5D665}">
      <dgm:prSet/>
      <dgm:spPr/>
      <dgm:t>
        <a:bodyPr/>
        <a:lstStyle/>
        <a:p>
          <a:endParaRPr lang="en-US"/>
        </a:p>
      </dgm:t>
    </dgm:pt>
    <dgm:pt modelId="{837FC13D-2056-4ACF-9D0E-01710BBE9B18}" type="sibTrans" cxnId="{63F35585-72A9-45DE-AAE9-9619FFE5D665}">
      <dgm:prSet/>
      <dgm:spPr/>
      <dgm:t>
        <a:bodyPr/>
        <a:lstStyle/>
        <a:p>
          <a:endParaRPr lang="en-US"/>
        </a:p>
      </dgm:t>
    </dgm:pt>
    <dgm:pt modelId="{0B62CA8E-A61A-4BDB-BE84-52C65B52D2FE}">
      <dgm:prSet custT="1"/>
      <dgm:spPr/>
      <dgm:t>
        <a:bodyPr/>
        <a:lstStyle/>
        <a:p>
          <a:pPr rtl="0"/>
          <a:r>
            <a:rPr lang="en-US" sz="2000" dirty="0" err="1" smtClean="0"/>
            <a:t>Bitvector</a:t>
          </a:r>
          <a:endParaRPr lang="en-US" sz="2000" dirty="0"/>
        </a:p>
      </dgm:t>
    </dgm:pt>
    <dgm:pt modelId="{ACDBE42A-7D57-47AE-808A-9CEE3CDF2EBB}" type="parTrans" cxnId="{1710C036-934F-44E5-90CF-BE22897FA1AB}">
      <dgm:prSet/>
      <dgm:spPr/>
      <dgm:t>
        <a:bodyPr/>
        <a:lstStyle/>
        <a:p>
          <a:endParaRPr lang="en-US"/>
        </a:p>
      </dgm:t>
    </dgm:pt>
    <dgm:pt modelId="{468A97CC-646C-4120-9ED0-5DD7E3143522}" type="sibTrans" cxnId="{1710C036-934F-44E5-90CF-BE22897FA1AB}">
      <dgm:prSet/>
      <dgm:spPr/>
      <dgm:t>
        <a:bodyPr/>
        <a:lstStyle/>
        <a:p>
          <a:endParaRPr lang="en-US"/>
        </a:p>
      </dgm:t>
    </dgm:pt>
    <dgm:pt modelId="{685E7CAE-0841-4C7F-B0B8-8EB8FBB3AF94}">
      <dgm:prSet custT="1"/>
      <dgm:spPr/>
      <dgm:t>
        <a:bodyPr/>
        <a:lstStyle/>
        <a:p>
          <a:pPr rtl="0"/>
          <a:r>
            <a:rPr lang="en-US" sz="2000" dirty="0" smtClean="0"/>
            <a:t>Arrays</a:t>
          </a:r>
          <a:endParaRPr lang="en-US" sz="2000" dirty="0"/>
        </a:p>
      </dgm:t>
    </dgm:pt>
    <dgm:pt modelId="{73B94771-E388-401D-ACF2-392B6C18F0AD}" type="parTrans" cxnId="{15BB63A1-4F61-49E7-AE8C-76D2FA0C6EE6}">
      <dgm:prSet/>
      <dgm:spPr/>
      <dgm:t>
        <a:bodyPr/>
        <a:lstStyle/>
        <a:p>
          <a:endParaRPr lang="en-US"/>
        </a:p>
      </dgm:t>
    </dgm:pt>
    <dgm:pt modelId="{C0871C79-92C4-466C-B088-8926A10319E5}" type="sibTrans" cxnId="{15BB63A1-4F61-49E7-AE8C-76D2FA0C6EE6}">
      <dgm:prSet/>
      <dgm:spPr/>
      <dgm:t>
        <a:bodyPr/>
        <a:lstStyle/>
        <a:p>
          <a:endParaRPr lang="en-US"/>
        </a:p>
      </dgm:t>
    </dgm:pt>
    <dgm:pt modelId="{AA2D6B40-9DF5-4CD0-9ADE-15E48D7FD28A}">
      <dgm:prSet/>
      <dgm:spPr/>
      <dgm:t>
        <a:bodyPr/>
        <a:lstStyle/>
        <a:p>
          <a:pPr rtl="0"/>
          <a:r>
            <a:rPr lang="en-US" dirty="0" smtClean="0"/>
            <a:t>Models</a:t>
          </a:r>
          <a:endParaRPr lang="en-US" dirty="0"/>
        </a:p>
      </dgm:t>
    </dgm:pt>
    <dgm:pt modelId="{9F6F8024-E9AB-4DBD-B374-47E28784687D}" type="parTrans" cxnId="{A2DA8950-E605-4057-B1C4-BA5147A98D55}">
      <dgm:prSet/>
      <dgm:spPr/>
      <dgm:t>
        <a:bodyPr/>
        <a:lstStyle/>
        <a:p>
          <a:endParaRPr lang="en-US"/>
        </a:p>
      </dgm:t>
    </dgm:pt>
    <dgm:pt modelId="{E6ADF561-E3BF-4E2D-B03D-884784B3FFF1}" type="sibTrans" cxnId="{A2DA8950-E605-4057-B1C4-BA5147A98D55}">
      <dgm:prSet/>
      <dgm:spPr/>
      <dgm:t>
        <a:bodyPr/>
        <a:lstStyle/>
        <a:p>
          <a:endParaRPr lang="en-US"/>
        </a:p>
      </dgm:t>
    </dgm:pt>
    <dgm:pt modelId="{737413C2-E5B5-4D12-842C-CEA8ECD61B9D}">
      <dgm:prSet/>
      <dgm:spPr/>
      <dgm:t>
        <a:bodyPr/>
        <a:lstStyle/>
        <a:p>
          <a:pPr rtl="0"/>
          <a:r>
            <a:rPr lang="en-US" dirty="0" smtClean="0"/>
            <a:t> </a:t>
          </a:r>
          <a:r>
            <a:rPr lang="en-US" dirty="0" smtClean="0">
              <a:sym typeface="Symbol"/>
            </a:rPr>
            <a:t>-Quantifier</a:t>
          </a:r>
          <a:endParaRPr lang="en-US" dirty="0"/>
        </a:p>
      </dgm:t>
    </dgm:pt>
    <dgm:pt modelId="{07A4EC84-2A89-4ED1-84B0-884A84D4BFFC}" type="parTrans" cxnId="{B99628C6-1188-40BD-9296-F155CBE1D533}">
      <dgm:prSet/>
      <dgm:spPr/>
      <dgm:t>
        <a:bodyPr/>
        <a:lstStyle/>
        <a:p>
          <a:endParaRPr lang="en-US"/>
        </a:p>
      </dgm:t>
    </dgm:pt>
    <dgm:pt modelId="{614848CE-DBD1-4081-9ACF-2CDAB61DF323}" type="sibTrans" cxnId="{B99628C6-1188-40BD-9296-F155CBE1D533}">
      <dgm:prSet/>
      <dgm:spPr/>
      <dgm:t>
        <a:bodyPr/>
        <a:lstStyle/>
        <a:p>
          <a:endParaRPr lang="en-US"/>
        </a:p>
      </dgm:t>
    </dgm:pt>
    <dgm:pt modelId="{8EED17EB-8B5F-477B-8F55-3AD2E57FFA22}">
      <dgm:prSet/>
      <dgm:spPr/>
      <dgm:t>
        <a:bodyPr/>
        <a:lstStyle/>
        <a:p>
          <a:pPr rtl="0"/>
          <a:r>
            <a:rPr lang="en-US" dirty="0" smtClean="0"/>
            <a:t> API</a:t>
          </a:r>
          <a:endParaRPr lang="en-US" dirty="0"/>
        </a:p>
      </dgm:t>
    </dgm:pt>
    <dgm:pt modelId="{B4306947-3D26-42D2-BA95-834ACE2C4024}" type="parTrans" cxnId="{BE95A50B-97A7-4564-B575-B5E1279BA328}">
      <dgm:prSet/>
      <dgm:spPr/>
      <dgm:t>
        <a:bodyPr/>
        <a:lstStyle/>
        <a:p>
          <a:endParaRPr lang="en-US"/>
        </a:p>
      </dgm:t>
    </dgm:pt>
    <dgm:pt modelId="{02827E2E-D6E7-4B04-B028-56B1A9BA8F12}" type="sibTrans" cxnId="{BE95A50B-97A7-4564-B575-B5E1279BA328}">
      <dgm:prSet/>
      <dgm:spPr/>
      <dgm:t>
        <a:bodyPr/>
        <a:lstStyle/>
        <a:p>
          <a:endParaRPr lang="en-US"/>
        </a:p>
      </dgm:t>
    </dgm:pt>
    <dgm:pt modelId="{EC601172-4C12-4082-A1B9-48596613FBF7}">
      <dgm:prSet custT="1"/>
      <dgm:spPr/>
      <dgm:t>
        <a:bodyPr/>
        <a:lstStyle/>
        <a:p>
          <a:pPr algn="l" rtl="0"/>
          <a:r>
            <a:rPr lang="en-US" sz="2000" dirty="0" smtClean="0"/>
            <a:t>Huge number of small problems. Textual interface is too inefficient.</a:t>
          </a:r>
          <a:endParaRPr lang="en-US" sz="2000" dirty="0"/>
        </a:p>
      </dgm:t>
    </dgm:pt>
    <dgm:pt modelId="{15241C58-26E4-4CBF-83B4-97794EDF25ED}" type="parTrans" cxnId="{E85F1025-58CA-4AC8-B7FB-AF05029CD76F}">
      <dgm:prSet/>
      <dgm:spPr/>
      <dgm:t>
        <a:bodyPr/>
        <a:lstStyle/>
        <a:p>
          <a:endParaRPr lang="en-US"/>
        </a:p>
      </dgm:t>
    </dgm:pt>
    <dgm:pt modelId="{E9D7D7E8-FC38-48C8-BBDF-5833B0F7BED9}" type="sibTrans" cxnId="{E85F1025-58CA-4AC8-B7FB-AF05029CD76F}">
      <dgm:prSet/>
      <dgm:spPr/>
      <dgm:t>
        <a:bodyPr/>
        <a:lstStyle/>
        <a:p>
          <a:endParaRPr lang="en-US"/>
        </a:p>
      </dgm:t>
    </dgm:pt>
    <dgm:pt modelId="{B2AB8F09-0973-49EA-959F-E90927281694}">
      <dgm:prSet custT="1"/>
      <dgm:spPr/>
      <dgm:t>
        <a:bodyPr/>
        <a:lstStyle/>
        <a:p>
          <a:pPr algn="l" rtl="0"/>
          <a:r>
            <a:rPr lang="en-US" sz="2000" dirty="0" smtClean="0"/>
            <a:t>Used to model custom theories (e.g., .NET type system)</a:t>
          </a:r>
          <a:endParaRPr lang="en-US" sz="2000" dirty="0"/>
        </a:p>
      </dgm:t>
    </dgm:pt>
    <dgm:pt modelId="{3C566FBD-7031-4C3C-9589-CCA0BE89EE31}" type="sibTrans" cxnId="{0075ADAD-E915-45D9-A1E6-115ED2608DFF}">
      <dgm:prSet/>
      <dgm:spPr/>
      <dgm:t>
        <a:bodyPr/>
        <a:lstStyle/>
        <a:p>
          <a:endParaRPr lang="en-US"/>
        </a:p>
      </dgm:t>
    </dgm:pt>
    <dgm:pt modelId="{1E0D50BC-8223-4CE1-9735-BDA5C003D79B}" type="parTrans" cxnId="{0075ADAD-E915-45D9-A1E6-115ED2608DFF}">
      <dgm:prSet/>
      <dgm:spPr/>
      <dgm:t>
        <a:bodyPr/>
        <a:lstStyle/>
        <a:p>
          <a:endParaRPr lang="en-US"/>
        </a:p>
      </dgm:t>
    </dgm:pt>
    <dgm:pt modelId="{4B3E45D2-E81A-44B0-BF55-280AA3C2A4BD}">
      <dgm:prSet custT="1"/>
      <dgm:spPr/>
      <dgm:t>
        <a:bodyPr/>
        <a:lstStyle/>
        <a:p>
          <a:pPr algn="l" rtl="0"/>
          <a:r>
            <a:rPr lang="en-US" sz="2000" dirty="0" smtClean="0"/>
            <a:t>Model used as test inputs</a:t>
          </a:r>
          <a:endParaRPr lang="en-US" sz="2000" dirty="0"/>
        </a:p>
      </dgm:t>
    </dgm:pt>
    <dgm:pt modelId="{0D5C1493-672E-4C62-85E0-283A436BA036}" type="sibTrans" cxnId="{BD0A3221-4B3D-4661-B1EA-BFFC40F9B946}">
      <dgm:prSet/>
      <dgm:spPr/>
      <dgm:t>
        <a:bodyPr/>
        <a:lstStyle/>
        <a:p>
          <a:endParaRPr lang="en-US"/>
        </a:p>
      </dgm:t>
    </dgm:pt>
    <dgm:pt modelId="{D2475283-8261-4E24-BB71-E9956082931C}" type="parTrans" cxnId="{BD0A3221-4B3D-4661-B1EA-BFFC40F9B946}">
      <dgm:prSet/>
      <dgm:spPr/>
      <dgm:t>
        <a:bodyPr/>
        <a:lstStyle/>
        <a:p>
          <a:endParaRPr lang="en-US"/>
        </a:p>
      </dgm:t>
    </dgm:pt>
    <dgm:pt modelId="{9C3F618A-E5CE-41EB-B4F0-F05D4CB8010C}">
      <dgm:prSet custT="1"/>
      <dgm:spPr/>
      <dgm:t>
        <a:bodyPr/>
        <a:lstStyle/>
        <a:p>
          <a:pPr rtl="0"/>
          <a:r>
            <a:rPr lang="en-US" sz="2000" dirty="0" smtClean="0"/>
            <a:t>Free</a:t>
          </a:r>
        </a:p>
        <a:p>
          <a:pPr rtl="0"/>
          <a:r>
            <a:rPr lang="en-US" sz="2000" dirty="0" smtClean="0"/>
            <a:t>Functions</a:t>
          </a:r>
          <a:endParaRPr lang="en-US" sz="2000" dirty="0"/>
        </a:p>
      </dgm:t>
    </dgm:pt>
    <dgm:pt modelId="{91DFA37F-7CD2-47AA-AAE9-96D9A325AA7C}" type="sibTrans" cxnId="{206284C4-C590-41D0-95E1-C141C5F2DE8C}">
      <dgm:prSet/>
      <dgm:spPr/>
      <dgm:t>
        <a:bodyPr/>
        <a:lstStyle/>
        <a:p>
          <a:endParaRPr lang="en-US"/>
        </a:p>
      </dgm:t>
    </dgm:pt>
    <dgm:pt modelId="{3854D2B2-69ED-4F20-B546-FFF7DBA4C2CC}" type="parTrans" cxnId="{206284C4-C590-41D0-95E1-C141C5F2DE8C}">
      <dgm:prSet/>
      <dgm:spPr/>
      <dgm:t>
        <a:bodyPr/>
        <a:lstStyle/>
        <a:p>
          <a:endParaRPr lang="en-US"/>
        </a:p>
      </dgm:t>
    </dgm:pt>
    <dgm:pt modelId="{0EC2896C-7856-468E-B719-37F8D8CB5653}" type="pres">
      <dgm:prSet presAssocID="{1D93BBDB-7EB4-48D1-AE71-0A1FDDC33E23}" presName="Name0" presStyleCnt="0">
        <dgm:presLayoutVars>
          <dgm:chPref val="3"/>
          <dgm:dir/>
          <dgm:animLvl val="lvl"/>
          <dgm:resizeHandles/>
        </dgm:presLayoutVars>
      </dgm:prSet>
      <dgm:spPr/>
      <dgm:t>
        <a:bodyPr/>
        <a:lstStyle/>
        <a:p>
          <a:endParaRPr lang="en-US"/>
        </a:p>
      </dgm:t>
    </dgm:pt>
    <dgm:pt modelId="{3A70B702-8351-4844-80E7-70EE9A740611}" type="pres">
      <dgm:prSet presAssocID="{0AA7AB7C-D8E0-4A5C-9BAD-3FF9D31E8D9C}" presName="horFlow" presStyleCnt="0"/>
      <dgm:spPr/>
    </dgm:pt>
    <dgm:pt modelId="{BD4B9DCF-58D1-42A8-A9C4-73101D4462EF}" type="pres">
      <dgm:prSet presAssocID="{0AA7AB7C-D8E0-4A5C-9BAD-3FF9D31E8D9C}" presName="bigChev" presStyleLbl="node1" presStyleIdx="0" presStyleCnt="4"/>
      <dgm:spPr/>
      <dgm:t>
        <a:bodyPr/>
        <a:lstStyle/>
        <a:p>
          <a:endParaRPr lang="en-US"/>
        </a:p>
      </dgm:t>
    </dgm:pt>
    <dgm:pt modelId="{D77E3D1C-3E5E-4D57-8062-219CEBCD5E1C}" type="pres">
      <dgm:prSet presAssocID="{FD69E769-6AB9-4F23-B1F5-100E679FC3B6}" presName="parTrans" presStyleCnt="0"/>
      <dgm:spPr/>
    </dgm:pt>
    <dgm:pt modelId="{FA327132-FEFB-46D2-BF2E-18AC7A245A49}" type="pres">
      <dgm:prSet presAssocID="{DCD6C682-3F79-49C8-925A-899C3DDD079E}" presName="node" presStyleLbl="alignAccFollowNode1" presStyleIdx="0" presStyleCnt="7">
        <dgm:presLayoutVars>
          <dgm:bulletEnabled val="1"/>
        </dgm:presLayoutVars>
      </dgm:prSet>
      <dgm:spPr/>
      <dgm:t>
        <a:bodyPr/>
        <a:lstStyle/>
        <a:p>
          <a:endParaRPr lang="en-US"/>
        </a:p>
      </dgm:t>
    </dgm:pt>
    <dgm:pt modelId="{D3F43C3C-A961-4B3C-B736-39D544906B2C}" type="pres">
      <dgm:prSet presAssocID="{837FC13D-2056-4ACF-9D0E-01710BBE9B18}" presName="sibTrans" presStyleCnt="0"/>
      <dgm:spPr/>
    </dgm:pt>
    <dgm:pt modelId="{102F7659-7151-4EC8-A80B-0B2F5DD80954}" type="pres">
      <dgm:prSet presAssocID="{0B62CA8E-A61A-4BDB-BE84-52C65B52D2FE}" presName="node" presStyleLbl="alignAccFollowNode1" presStyleIdx="1" presStyleCnt="7">
        <dgm:presLayoutVars>
          <dgm:bulletEnabled val="1"/>
        </dgm:presLayoutVars>
      </dgm:prSet>
      <dgm:spPr/>
      <dgm:t>
        <a:bodyPr/>
        <a:lstStyle/>
        <a:p>
          <a:endParaRPr lang="en-US"/>
        </a:p>
      </dgm:t>
    </dgm:pt>
    <dgm:pt modelId="{9755C056-5C01-4393-B14C-36BA05B5F3D0}" type="pres">
      <dgm:prSet presAssocID="{468A97CC-646C-4120-9ED0-5DD7E3143522}" presName="sibTrans" presStyleCnt="0"/>
      <dgm:spPr/>
    </dgm:pt>
    <dgm:pt modelId="{58E79265-FD94-4156-8E1F-E80CEBE3210C}" type="pres">
      <dgm:prSet presAssocID="{685E7CAE-0841-4C7F-B0B8-8EB8FBB3AF94}" presName="node" presStyleLbl="alignAccFollowNode1" presStyleIdx="2" presStyleCnt="7">
        <dgm:presLayoutVars>
          <dgm:bulletEnabled val="1"/>
        </dgm:presLayoutVars>
      </dgm:prSet>
      <dgm:spPr/>
      <dgm:t>
        <a:bodyPr/>
        <a:lstStyle/>
        <a:p>
          <a:endParaRPr lang="en-US"/>
        </a:p>
      </dgm:t>
    </dgm:pt>
    <dgm:pt modelId="{3DB3BAD5-247D-442F-B7BE-B20AB5D80EC8}" type="pres">
      <dgm:prSet presAssocID="{C0871C79-92C4-466C-B088-8926A10319E5}" presName="sibTrans" presStyleCnt="0"/>
      <dgm:spPr/>
    </dgm:pt>
    <dgm:pt modelId="{CC9F5C08-30D7-444D-9EA3-BC73B2A7F1F5}" type="pres">
      <dgm:prSet presAssocID="{9C3F618A-E5CE-41EB-B4F0-F05D4CB8010C}" presName="node" presStyleLbl="alignAccFollowNode1" presStyleIdx="3" presStyleCnt="7">
        <dgm:presLayoutVars>
          <dgm:bulletEnabled val="1"/>
        </dgm:presLayoutVars>
      </dgm:prSet>
      <dgm:spPr/>
      <dgm:t>
        <a:bodyPr/>
        <a:lstStyle/>
        <a:p>
          <a:endParaRPr lang="en-US"/>
        </a:p>
      </dgm:t>
    </dgm:pt>
    <dgm:pt modelId="{BD4F74D3-49FA-4C26-BC6B-D34B1DE89094}" type="pres">
      <dgm:prSet presAssocID="{0AA7AB7C-D8E0-4A5C-9BAD-3FF9D31E8D9C}" presName="vSp" presStyleCnt="0"/>
      <dgm:spPr/>
    </dgm:pt>
    <dgm:pt modelId="{DB6C633C-047F-4BAA-BDEC-04BD1BB8261D}" type="pres">
      <dgm:prSet presAssocID="{AA2D6B40-9DF5-4CD0-9ADE-15E48D7FD28A}" presName="horFlow" presStyleCnt="0"/>
      <dgm:spPr/>
    </dgm:pt>
    <dgm:pt modelId="{179C538A-AF2B-4FE1-8086-DFF86317623F}" type="pres">
      <dgm:prSet presAssocID="{AA2D6B40-9DF5-4CD0-9ADE-15E48D7FD28A}" presName="bigChev" presStyleLbl="node1" presStyleIdx="1" presStyleCnt="4"/>
      <dgm:spPr/>
      <dgm:t>
        <a:bodyPr/>
        <a:lstStyle/>
        <a:p>
          <a:endParaRPr lang="en-US"/>
        </a:p>
      </dgm:t>
    </dgm:pt>
    <dgm:pt modelId="{2351AF6C-FD13-45E8-81AB-C23128253FCF}" type="pres">
      <dgm:prSet presAssocID="{D2475283-8261-4E24-BB71-E9956082931C}" presName="parTrans" presStyleCnt="0"/>
      <dgm:spPr/>
    </dgm:pt>
    <dgm:pt modelId="{EFD35F54-D826-446E-9167-9FB5F71656E6}" type="pres">
      <dgm:prSet presAssocID="{4B3E45D2-E81A-44B0-BF55-280AA3C2A4BD}" presName="node" presStyleLbl="alignAccFollowNode1" presStyleIdx="4" presStyleCnt="7" custScaleX="362808">
        <dgm:presLayoutVars>
          <dgm:bulletEnabled val="1"/>
        </dgm:presLayoutVars>
      </dgm:prSet>
      <dgm:spPr/>
      <dgm:t>
        <a:bodyPr/>
        <a:lstStyle/>
        <a:p>
          <a:endParaRPr lang="en-US"/>
        </a:p>
      </dgm:t>
    </dgm:pt>
    <dgm:pt modelId="{CB8B6637-6603-49F4-98A5-CE64EE483EE7}" type="pres">
      <dgm:prSet presAssocID="{AA2D6B40-9DF5-4CD0-9ADE-15E48D7FD28A}" presName="vSp" presStyleCnt="0"/>
      <dgm:spPr/>
    </dgm:pt>
    <dgm:pt modelId="{6A53CBCC-14C2-4314-8591-EEB33CFCB06A}" type="pres">
      <dgm:prSet presAssocID="{737413C2-E5B5-4D12-842C-CEA8ECD61B9D}" presName="horFlow" presStyleCnt="0"/>
      <dgm:spPr/>
    </dgm:pt>
    <dgm:pt modelId="{76303C98-FC16-43BF-BCFB-E5CF5041F3AC}" type="pres">
      <dgm:prSet presAssocID="{737413C2-E5B5-4D12-842C-CEA8ECD61B9D}" presName="bigChev" presStyleLbl="node1" presStyleIdx="2" presStyleCnt="4"/>
      <dgm:spPr/>
      <dgm:t>
        <a:bodyPr/>
        <a:lstStyle/>
        <a:p>
          <a:endParaRPr lang="en-US"/>
        </a:p>
      </dgm:t>
    </dgm:pt>
    <dgm:pt modelId="{F2998634-A029-423A-B734-2177A732E4AD}" type="pres">
      <dgm:prSet presAssocID="{1E0D50BC-8223-4CE1-9735-BDA5C003D79B}" presName="parTrans" presStyleCnt="0"/>
      <dgm:spPr/>
    </dgm:pt>
    <dgm:pt modelId="{F870B098-690B-4005-84E7-A113FE1A0FF1}" type="pres">
      <dgm:prSet presAssocID="{B2AB8F09-0973-49EA-959F-E90927281694}" presName="node" presStyleLbl="alignAccFollowNode1" presStyleIdx="5" presStyleCnt="7" custScaleX="359186">
        <dgm:presLayoutVars>
          <dgm:bulletEnabled val="1"/>
        </dgm:presLayoutVars>
      </dgm:prSet>
      <dgm:spPr/>
      <dgm:t>
        <a:bodyPr/>
        <a:lstStyle/>
        <a:p>
          <a:endParaRPr lang="en-US"/>
        </a:p>
      </dgm:t>
    </dgm:pt>
    <dgm:pt modelId="{6DA834FD-F128-49EC-BFB7-CC889ADFCA85}" type="pres">
      <dgm:prSet presAssocID="{737413C2-E5B5-4D12-842C-CEA8ECD61B9D}" presName="vSp" presStyleCnt="0"/>
      <dgm:spPr/>
    </dgm:pt>
    <dgm:pt modelId="{74497034-67E3-48DF-A17D-5C983C820481}" type="pres">
      <dgm:prSet presAssocID="{8EED17EB-8B5F-477B-8F55-3AD2E57FFA22}" presName="horFlow" presStyleCnt="0"/>
      <dgm:spPr/>
    </dgm:pt>
    <dgm:pt modelId="{6B2D5F81-EB5C-45CC-8EF9-D4E6AF2AE0DD}" type="pres">
      <dgm:prSet presAssocID="{8EED17EB-8B5F-477B-8F55-3AD2E57FFA22}" presName="bigChev" presStyleLbl="node1" presStyleIdx="3" presStyleCnt="4"/>
      <dgm:spPr/>
      <dgm:t>
        <a:bodyPr/>
        <a:lstStyle/>
        <a:p>
          <a:endParaRPr lang="en-US"/>
        </a:p>
      </dgm:t>
    </dgm:pt>
    <dgm:pt modelId="{50DF43EF-1B4A-470A-A132-0E9FE7E62C74}" type="pres">
      <dgm:prSet presAssocID="{15241C58-26E4-4CBF-83B4-97794EDF25ED}" presName="parTrans" presStyleCnt="0"/>
      <dgm:spPr/>
    </dgm:pt>
    <dgm:pt modelId="{68227CD9-4DDB-4F5C-81E5-BF1A24AC14CA}" type="pres">
      <dgm:prSet presAssocID="{EC601172-4C12-4082-A1B9-48596613FBF7}" presName="node" presStyleLbl="alignAccFollowNode1" presStyleIdx="6" presStyleCnt="7" custScaleX="357960">
        <dgm:presLayoutVars>
          <dgm:bulletEnabled val="1"/>
        </dgm:presLayoutVars>
      </dgm:prSet>
      <dgm:spPr/>
      <dgm:t>
        <a:bodyPr/>
        <a:lstStyle/>
        <a:p>
          <a:endParaRPr lang="en-US"/>
        </a:p>
      </dgm:t>
    </dgm:pt>
  </dgm:ptLst>
  <dgm:cxnLst>
    <dgm:cxn modelId="{63F35585-72A9-45DE-AAE9-9619FFE5D665}" srcId="{0AA7AB7C-D8E0-4A5C-9BAD-3FF9D31E8D9C}" destId="{DCD6C682-3F79-49C8-925A-899C3DDD079E}" srcOrd="0" destOrd="0" parTransId="{FD69E769-6AB9-4F23-B1F5-100E679FC3B6}" sibTransId="{837FC13D-2056-4ACF-9D0E-01710BBE9B18}"/>
    <dgm:cxn modelId="{BE95A50B-97A7-4564-B575-B5E1279BA328}" srcId="{1D93BBDB-7EB4-48D1-AE71-0A1FDDC33E23}" destId="{8EED17EB-8B5F-477B-8F55-3AD2E57FFA22}" srcOrd="3" destOrd="0" parTransId="{B4306947-3D26-42D2-BA95-834ACE2C4024}" sibTransId="{02827E2E-D6E7-4B04-B028-56B1A9BA8F12}"/>
    <dgm:cxn modelId="{644664E2-78B6-4D98-B138-F0032CB677D8}" type="presOf" srcId="{0B62CA8E-A61A-4BDB-BE84-52C65B52D2FE}" destId="{102F7659-7151-4EC8-A80B-0B2F5DD80954}" srcOrd="0" destOrd="0" presId="urn:microsoft.com/office/officeart/2005/8/layout/lProcess3"/>
    <dgm:cxn modelId="{1297110D-34C1-4EE5-A406-F9EB171861A5}" type="presOf" srcId="{AA2D6B40-9DF5-4CD0-9ADE-15E48D7FD28A}" destId="{179C538A-AF2B-4FE1-8086-DFF86317623F}" srcOrd="0" destOrd="0" presId="urn:microsoft.com/office/officeart/2005/8/layout/lProcess3"/>
    <dgm:cxn modelId="{C985BD27-DD81-4C27-AF31-1B6499F84C04}" type="presOf" srcId="{8EED17EB-8B5F-477B-8F55-3AD2E57FFA22}" destId="{6B2D5F81-EB5C-45CC-8EF9-D4E6AF2AE0DD}" srcOrd="0" destOrd="0" presId="urn:microsoft.com/office/officeart/2005/8/layout/lProcess3"/>
    <dgm:cxn modelId="{DBAF54F3-1AD9-4DDC-A005-7079FCB36E7E}" type="presOf" srcId="{B2AB8F09-0973-49EA-959F-E90927281694}" destId="{F870B098-690B-4005-84E7-A113FE1A0FF1}" srcOrd="0" destOrd="0" presId="urn:microsoft.com/office/officeart/2005/8/layout/lProcess3"/>
    <dgm:cxn modelId="{E85F1025-58CA-4AC8-B7FB-AF05029CD76F}" srcId="{8EED17EB-8B5F-477B-8F55-3AD2E57FFA22}" destId="{EC601172-4C12-4082-A1B9-48596613FBF7}" srcOrd="0" destOrd="0" parTransId="{15241C58-26E4-4CBF-83B4-97794EDF25ED}" sibTransId="{E9D7D7E8-FC38-48C8-BBDF-5833B0F7BED9}"/>
    <dgm:cxn modelId="{F900F753-6B9F-4B58-8221-18D406B739F2}" type="presOf" srcId="{0AA7AB7C-D8E0-4A5C-9BAD-3FF9D31E8D9C}" destId="{BD4B9DCF-58D1-42A8-A9C4-73101D4462EF}" srcOrd="0" destOrd="0" presId="urn:microsoft.com/office/officeart/2005/8/layout/lProcess3"/>
    <dgm:cxn modelId="{206284C4-C590-41D0-95E1-C141C5F2DE8C}" srcId="{0AA7AB7C-D8E0-4A5C-9BAD-3FF9D31E8D9C}" destId="{9C3F618A-E5CE-41EB-B4F0-F05D4CB8010C}" srcOrd="3" destOrd="0" parTransId="{3854D2B2-69ED-4F20-B546-FFF7DBA4C2CC}" sibTransId="{91DFA37F-7CD2-47AA-AAE9-96D9A325AA7C}"/>
    <dgm:cxn modelId="{A2DA8950-E605-4057-B1C4-BA5147A98D55}" srcId="{1D93BBDB-7EB4-48D1-AE71-0A1FDDC33E23}" destId="{AA2D6B40-9DF5-4CD0-9ADE-15E48D7FD28A}" srcOrd="1" destOrd="0" parTransId="{9F6F8024-E9AB-4DBD-B374-47E28784687D}" sibTransId="{E6ADF561-E3BF-4E2D-B03D-884784B3FFF1}"/>
    <dgm:cxn modelId="{3D4B13E9-6117-4188-92C8-BB0A24F04164}" type="presOf" srcId="{1D93BBDB-7EB4-48D1-AE71-0A1FDDC33E23}" destId="{0EC2896C-7856-468E-B719-37F8D8CB5653}" srcOrd="0" destOrd="0" presId="urn:microsoft.com/office/officeart/2005/8/layout/lProcess3"/>
    <dgm:cxn modelId="{0075ADAD-E915-45D9-A1E6-115ED2608DFF}" srcId="{737413C2-E5B5-4D12-842C-CEA8ECD61B9D}" destId="{B2AB8F09-0973-49EA-959F-E90927281694}" srcOrd="0" destOrd="0" parTransId="{1E0D50BC-8223-4CE1-9735-BDA5C003D79B}" sibTransId="{3C566FBD-7031-4C3C-9589-CCA0BE89EE31}"/>
    <dgm:cxn modelId="{41C1105E-0EDE-4385-A905-3ABC1DF4A02F}" type="presOf" srcId="{9C3F618A-E5CE-41EB-B4F0-F05D4CB8010C}" destId="{CC9F5C08-30D7-444D-9EA3-BC73B2A7F1F5}" srcOrd="0" destOrd="0" presId="urn:microsoft.com/office/officeart/2005/8/layout/lProcess3"/>
    <dgm:cxn modelId="{836FC81D-C088-4C81-B798-BD11E1FC0C20}" type="presOf" srcId="{4B3E45D2-E81A-44B0-BF55-280AA3C2A4BD}" destId="{EFD35F54-D826-446E-9167-9FB5F71656E6}" srcOrd="0" destOrd="0" presId="urn:microsoft.com/office/officeart/2005/8/layout/lProcess3"/>
    <dgm:cxn modelId="{6AF09B1C-BBDE-4360-A2BB-A791C006723E}" srcId="{1D93BBDB-7EB4-48D1-AE71-0A1FDDC33E23}" destId="{0AA7AB7C-D8E0-4A5C-9BAD-3FF9D31E8D9C}" srcOrd="0" destOrd="0" parTransId="{3FEC70FB-C37C-4F76-9224-1C76D577344D}" sibTransId="{FC5EC168-E9B6-436A-AD8B-FFB1914B1675}"/>
    <dgm:cxn modelId="{D532E806-EBCD-4161-90D0-2DC43B535658}" type="presOf" srcId="{DCD6C682-3F79-49C8-925A-899C3DDD079E}" destId="{FA327132-FEFB-46D2-BF2E-18AC7A245A49}" srcOrd="0" destOrd="0" presId="urn:microsoft.com/office/officeart/2005/8/layout/lProcess3"/>
    <dgm:cxn modelId="{15BB63A1-4F61-49E7-AE8C-76D2FA0C6EE6}" srcId="{0AA7AB7C-D8E0-4A5C-9BAD-3FF9D31E8D9C}" destId="{685E7CAE-0841-4C7F-B0B8-8EB8FBB3AF94}" srcOrd="2" destOrd="0" parTransId="{73B94771-E388-401D-ACF2-392B6C18F0AD}" sibTransId="{C0871C79-92C4-466C-B088-8926A10319E5}"/>
    <dgm:cxn modelId="{BD0A3221-4B3D-4661-B1EA-BFFC40F9B946}" srcId="{AA2D6B40-9DF5-4CD0-9ADE-15E48D7FD28A}" destId="{4B3E45D2-E81A-44B0-BF55-280AA3C2A4BD}" srcOrd="0" destOrd="0" parTransId="{D2475283-8261-4E24-BB71-E9956082931C}" sibTransId="{0D5C1493-672E-4C62-85E0-283A436BA036}"/>
    <dgm:cxn modelId="{AE718420-572B-4D55-8294-F30B13250D84}" type="presOf" srcId="{685E7CAE-0841-4C7F-B0B8-8EB8FBB3AF94}" destId="{58E79265-FD94-4156-8E1F-E80CEBE3210C}" srcOrd="0" destOrd="0" presId="urn:microsoft.com/office/officeart/2005/8/layout/lProcess3"/>
    <dgm:cxn modelId="{B99628C6-1188-40BD-9296-F155CBE1D533}" srcId="{1D93BBDB-7EB4-48D1-AE71-0A1FDDC33E23}" destId="{737413C2-E5B5-4D12-842C-CEA8ECD61B9D}" srcOrd="2" destOrd="0" parTransId="{07A4EC84-2A89-4ED1-84B0-884A84D4BFFC}" sibTransId="{614848CE-DBD1-4081-9ACF-2CDAB61DF323}"/>
    <dgm:cxn modelId="{9B1CF081-72F1-49F2-9258-B4A7C982020B}" type="presOf" srcId="{737413C2-E5B5-4D12-842C-CEA8ECD61B9D}" destId="{76303C98-FC16-43BF-BCFB-E5CF5041F3AC}" srcOrd="0" destOrd="0" presId="urn:microsoft.com/office/officeart/2005/8/layout/lProcess3"/>
    <dgm:cxn modelId="{1710C036-934F-44E5-90CF-BE22897FA1AB}" srcId="{0AA7AB7C-D8E0-4A5C-9BAD-3FF9D31E8D9C}" destId="{0B62CA8E-A61A-4BDB-BE84-52C65B52D2FE}" srcOrd="1" destOrd="0" parTransId="{ACDBE42A-7D57-47AE-808A-9CEE3CDF2EBB}" sibTransId="{468A97CC-646C-4120-9ED0-5DD7E3143522}"/>
    <dgm:cxn modelId="{F3E40860-D03B-4AED-8D33-995015B4E021}" type="presOf" srcId="{EC601172-4C12-4082-A1B9-48596613FBF7}" destId="{68227CD9-4DDB-4F5C-81E5-BF1A24AC14CA}" srcOrd="0" destOrd="0" presId="urn:microsoft.com/office/officeart/2005/8/layout/lProcess3"/>
    <dgm:cxn modelId="{7AE7ADE1-C27C-4E92-9805-3309163404B8}" type="presParOf" srcId="{0EC2896C-7856-468E-B719-37F8D8CB5653}" destId="{3A70B702-8351-4844-80E7-70EE9A740611}" srcOrd="0" destOrd="0" presId="urn:microsoft.com/office/officeart/2005/8/layout/lProcess3"/>
    <dgm:cxn modelId="{0EFEF3B5-F4A3-4AF0-8E47-23C51D17111F}" type="presParOf" srcId="{3A70B702-8351-4844-80E7-70EE9A740611}" destId="{BD4B9DCF-58D1-42A8-A9C4-73101D4462EF}" srcOrd="0" destOrd="0" presId="urn:microsoft.com/office/officeart/2005/8/layout/lProcess3"/>
    <dgm:cxn modelId="{8C068C35-725C-4D0F-9CBE-9836E01FEDD3}" type="presParOf" srcId="{3A70B702-8351-4844-80E7-70EE9A740611}" destId="{D77E3D1C-3E5E-4D57-8062-219CEBCD5E1C}" srcOrd="1" destOrd="0" presId="urn:microsoft.com/office/officeart/2005/8/layout/lProcess3"/>
    <dgm:cxn modelId="{3B174310-B1B9-4D90-95F6-70C2FA02108A}" type="presParOf" srcId="{3A70B702-8351-4844-80E7-70EE9A740611}" destId="{FA327132-FEFB-46D2-BF2E-18AC7A245A49}" srcOrd="2" destOrd="0" presId="urn:microsoft.com/office/officeart/2005/8/layout/lProcess3"/>
    <dgm:cxn modelId="{68B82D57-01BE-4FAD-ACBE-BB3A8BBCC8B2}" type="presParOf" srcId="{3A70B702-8351-4844-80E7-70EE9A740611}" destId="{D3F43C3C-A961-4B3C-B736-39D544906B2C}" srcOrd="3" destOrd="0" presId="urn:microsoft.com/office/officeart/2005/8/layout/lProcess3"/>
    <dgm:cxn modelId="{767AB19B-C6DA-4240-B0BF-FB8BC85BD518}" type="presParOf" srcId="{3A70B702-8351-4844-80E7-70EE9A740611}" destId="{102F7659-7151-4EC8-A80B-0B2F5DD80954}" srcOrd="4" destOrd="0" presId="urn:microsoft.com/office/officeart/2005/8/layout/lProcess3"/>
    <dgm:cxn modelId="{C1EC1799-0090-4093-AD29-9FDD66CB9525}" type="presParOf" srcId="{3A70B702-8351-4844-80E7-70EE9A740611}" destId="{9755C056-5C01-4393-B14C-36BA05B5F3D0}" srcOrd="5" destOrd="0" presId="urn:microsoft.com/office/officeart/2005/8/layout/lProcess3"/>
    <dgm:cxn modelId="{DF4C43FD-6615-40AB-B9D4-3862615E3963}" type="presParOf" srcId="{3A70B702-8351-4844-80E7-70EE9A740611}" destId="{58E79265-FD94-4156-8E1F-E80CEBE3210C}" srcOrd="6" destOrd="0" presId="urn:microsoft.com/office/officeart/2005/8/layout/lProcess3"/>
    <dgm:cxn modelId="{12396736-D3EB-421A-84BB-3BC75FC17D2C}" type="presParOf" srcId="{3A70B702-8351-4844-80E7-70EE9A740611}" destId="{3DB3BAD5-247D-442F-B7BE-B20AB5D80EC8}" srcOrd="7" destOrd="0" presId="urn:microsoft.com/office/officeart/2005/8/layout/lProcess3"/>
    <dgm:cxn modelId="{A765E84A-FABD-4CE2-BAE6-1712838ECAB0}" type="presParOf" srcId="{3A70B702-8351-4844-80E7-70EE9A740611}" destId="{CC9F5C08-30D7-444D-9EA3-BC73B2A7F1F5}" srcOrd="8" destOrd="0" presId="urn:microsoft.com/office/officeart/2005/8/layout/lProcess3"/>
    <dgm:cxn modelId="{53A28D4C-5DE6-49ED-BA4A-D04D05B007D9}" type="presParOf" srcId="{0EC2896C-7856-468E-B719-37F8D8CB5653}" destId="{BD4F74D3-49FA-4C26-BC6B-D34B1DE89094}" srcOrd="1" destOrd="0" presId="urn:microsoft.com/office/officeart/2005/8/layout/lProcess3"/>
    <dgm:cxn modelId="{6F7B945F-40CE-4CFF-9F7F-16D46A273A6E}" type="presParOf" srcId="{0EC2896C-7856-468E-B719-37F8D8CB5653}" destId="{DB6C633C-047F-4BAA-BDEC-04BD1BB8261D}" srcOrd="2" destOrd="0" presId="urn:microsoft.com/office/officeart/2005/8/layout/lProcess3"/>
    <dgm:cxn modelId="{15F182AC-7C04-48D0-B5E2-07748A4E8F7D}" type="presParOf" srcId="{DB6C633C-047F-4BAA-BDEC-04BD1BB8261D}" destId="{179C538A-AF2B-4FE1-8086-DFF86317623F}" srcOrd="0" destOrd="0" presId="urn:microsoft.com/office/officeart/2005/8/layout/lProcess3"/>
    <dgm:cxn modelId="{D1EEB900-0F8A-4A54-A1A2-ABD5E9C36F1D}" type="presParOf" srcId="{DB6C633C-047F-4BAA-BDEC-04BD1BB8261D}" destId="{2351AF6C-FD13-45E8-81AB-C23128253FCF}" srcOrd="1" destOrd="0" presId="urn:microsoft.com/office/officeart/2005/8/layout/lProcess3"/>
    <dgm:cxn modelId="{4C46FA0E-FD0E-479B-A145-8D381FD8A6E1}" type="presParOf" srcId="{DB6C633C-047F-4BAA-BDEC-04BD1BB8261D}" destId="{EFD35F54-D826-446E-9167-9FB5F71656E6}" srcOrd="2" destOrd="0" presId="urn:microsoft.com/office/officeart/2005/8/layout/lProcess3"/>
    <dgm:cxn modelId="{454A5CAD-9020-4C5D-91BE-74CF4DAB973C}" type="presParOf" srcId="{0EC2896C-7856-468E-B719-37F8D8CB5653}" destId="{CB8B6637-6603-49F4-98A5-CE64EE483EE7}" srcOrd="3" destOrd="0" presId="urn:microsoft.com/office/officeart/2005/8/layout/lProcess3"/>
    <dgm:cxn modelId="{744AA0CC-0AEA-419C-A429-46540A572F07}" type="presParOf" srcId="{0EC2896C-7856-468E-B719-37F8D8CB5653}" destId="{6A53CBCC-14C2-4314-8591-EEB33CFCB06A}" srcOrd="4" destOrd="0" presId="urn:microsoft.com/office/officeart/2005/8/layout/lProcess3"/>
    <dgm:cxn modelId="{6F8BCB69-403A-4018-BB1C-58B276D201F4}" type="presParOf" srcId="{6A53CBCC-14C2-4314-8591-EEB33CFCB06A}" destId="{76303C98-FC16-43BF-BCFB-E5CF5041F3AC}" srcOrd="0" destOrd="0" presId="urn:microsoft.com/office/officeart/2005/8/layout/lProcess3"/>
    <dgm:cxn modelId="{B39E5C9F-B72D-44B2-809A-CCDB302AA075}" type="presParOf" srcId="{6A53CBCC-14C2-4314-8591-EEB33CFCB06A}" destId="{F2998634-A029-423A-B734-2177A732E4AD}" srcOrd="1" destOrd="0" presId="urn:microsoft.com/office/officeart/2005/8/layout/lProcess3"/>
    <dgm:cxn modelId="{BBDBA1DD-12B7-473D-8097-3B6693868BAE}" type="presParOf" srcId="{6A53CBCC-14C2-4314-8591-EEB33CFCB06A}" destId="{F870B098-690B-4005-84E7-A113FE1A0FF1}" srcOrd="2" destOrd="0" presId="urn:microsoft.com/office/officeart/2005/8/layout/lProcess3"/>
    <dgm:cxn modelId="{1D33DE38-EB5A-4652-8A2B-395862DA419F}" type="presParOf" srcId="{0EC2896C-7856-468E-B719-37F8D8CB5653}" destId="{6DA834FD-F128-49EC-BFB7-CC889ADFCA85}" srcOrd="5" destOrd="0" presId="urn:microsoft.com/office/officeart/2005/8/layout/lProcess3"/>
    <dgm:cxn modelId="{AF8EC7BD-4CEA-41BA-84DC-ECEC3B650911}" type="presParOf" srcId="{0EC2896C-7856-468E-B719-37F8D8CB5653}" destId="{74497034-67E3-48DF-A17D-5C983C820481}" srcOrd="6" destOrd="0" presId="urn:microsoft.com/office/officeart/2005/8/layout/lProcess3"/>
    <dgm:cxn modelId="{6CF5824E-94D6-44CF-A717-FB19751A9690}" type="presParOf" srcId="{74497034-67E3-48DF-A17D-5C983C820481}" destId="{6B2D5F81-EB5C-45CC-8EF9-D4E6AF2AE0DD}" srcOrd="0" destOrd="0" presId="urn:microsoft.com/office/officeart/2005/8/layout/lProcess3"/>
    <dgm:cxn modelId="{366CC6A5-7289-42E4-BA57-07A90FB34619}" type="presParOf" srcId="{74497034-67E3-48DF-A17D-5C983C820481}" destId="{50DF43EF-1B4A-470A-A132-0E9FE7E62C74}" srcOrd="1" destOrd="0" presId="urn:microsoft.com/office/officeart/2005/8/layout/lProcess3"/>
    <dgm:cxn modelId="{5182BDC3-1E8F-4871-A5E4-6658B172DC84}" type="presParOf" srcId="{74497034-67E3-48DF-A17D-5C983C820481}" destId="{68227CD9-4DDB-4F5C-81E5-BF1A24AC14CA}"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2C68AAC-6DDF-499E-9CF9-6A7EC8765DF0}" type="doc">
      <dgm:prSet loTypeId="urn:microsoft.com/office/officeart/2005/8/layout/process1" loCatId="process" qsTypeId="urn:microsoft.com/office/officeart/2005/8/quickstyle/simple5" qsCatId="simple" csTypeId="urn:microsoft.com/office/officeart/2005/8/colors/colorful2" csCatId="colorful" phldr="1"/>
      <dgm:spPr/>
    </dgm:pt>
    <dgm:pt modelId="{90EB4602-A927-4B03-AB1B-B3CCC18611E7}">
      <dgm:prSet phldrT="[Text]"/>
      <dgm:spPr/>
      <dgm:t>
        <a:bodyPr/>
        <a:lstStyle/>
        <a:p>
          <a:r>
            <a:rPr lang="en-US" dirty="0" smtClean="0"/>
            <a:t>Annotated Program</a:t>
          </a:r>
          <a:endParaRPr lang="en-US" dirty="0"/>
        </a:p>
      </dgm:t>
    </dgm:pt>
    <dgm:pt modelId="{C50FFEC0-1000-4229-BCA6-60BF345101F6}" type="parTrans" cxnId="{FB8C25CE-CB3F-4ECA-8C2C-6559ADA37E14}">
      <dgm:prSet/>
      <dgm:spPr/>
      <dgm:t>
        <a:bodyPr/>
        <a:lstStyle/>
        <a:p>
          <a:endParaRPr lang="en-US"/>
        </a:p>
      </dgm:t>
    </dgm:pt>
    <dgm:pt modelId="{135E012C-EB75-44BD-8624-C7D87D77903F}" type="sibTrans" cxnId="{FB8C25CE-CB3F-4ECA-8C2C-6559ADA37E14}">
      <dgm:prSet/>
      <dgm:spPr/>
      <dgm:t>
        <a:bodyPr/>
        <a:lstStyle/>
        <a:p>
          <a:endParaRPr lang="en-US"/>
        </a:p>
      </dgm:t>
    </dgm:pt>
    <dgm:pt modelId="{3411FCD8-4028-47BE-979F-A94DA2B0E6C7}">
      <dgm:prSet phldrT="[Text]"/>
      <dgm:spPr/>
      <dgm:t>
        <a:bodyPr/>
        <a:lstStyle/>
        <a:p>
          <a:r>
            <a:rPr lang="en-US" dirty="0" smtClean="0"/>
            <a:t>Verification Condition </a:t>
          </a:r>
          <a:r>
            <a:rPr lang="en-US" i="1" dirty="0" smtClean="0"/>
            <a:t>F</a:t>
          </a:r>
          <a:endParaRPr lang="en-US" i="1" dirty="0"/>
        </a:p>
      </dgm:t>
    </dgm:pt>
    <dgm:pt modelId="{B69D2197-B49F-4F5F-B03F-24E52C020513}" type="parTrans" cxnId="{0AFF858F-EB1E-42AD-B901-41CF55CBE009}">
      <dgm:prSet/>
      <dgm:spPr/>
      <dgm:t>
        <a:bodyPr/>
        <a:lstStyle/>
        <a:p>
          <a:endParaRPr lang="en-US"/>
        </a:p>
      </dgm:t>
    </dgm:pt>
    <dgm:pt modelId="{F3268670-5C0B-48CD-8F58-30DDFFACB787}" type="sibTrans" cxnId="{0AFF858F-EB1E-42AD-B901-41CF55CBE009}">
      <dgm:prSet/>
      <dgm:spPr/>
      <dgm:t>
        <a:bodyPr/>
        <a:lstStyle/>
        <a:p>
          <a:endParaRPr lang="en-US"/>
        </a:p>
      </dgm:t>
    </dgm:pt>
    <dgm:pt modelId="{2A9F89C3-0213-446F-9F57-68D8F61CFAF0}" type="pres">
      <dgm:prSet presAssocID="{62C68AAC-6DDF-499E-9CF9-6A7EC8765DF0}" presName="Name0" presStyleCnt="0">
        <dgm:presLayoutVars>
          <dgm:dir/>
          <dgm:resizeHandles val="exact"/>
        </dgm:presLayoutVars>
      </dgm:prSet>
      <dgm:spPr/>
    </dgm:pt>
    <dgm:pt modelId="{61BD5CC9-D19E-4D51-9B27-20E60A241DCF}" type="pres">
      <dgm:prSet presAssocID="{90EB4602-A927-4B03-AB1B-B3CCC18611E7}" presName="node" presStyleLbl="node1" presStyleIdx="0" presStyleCnt="2" custLinFactNeighborX="989" custLinFactNeighborY="-1979">
        <dgm:presLayoutVars>
          <dgm:bulletEnabled val="1"/>
        </dgm:presLayoutVars>
      </dgm:prSet>
      <dgm:spPr/>
      <dgm:t>
        <a:bodyPr/>
        <a:lstStyle/>
        <a:p>
          <a:endParaRPr lang="en-US"/>
        </a:p>
      </dgm:t>
    </dgm:pt>
    <dgm:pt modelId="{66753691-48EF-44CA-9DF1-40405054014D}" type="pres">
      <dgm:prSet presAssocID="{135E012C-EB75-44BD-8624-C7D87D77903F}" presName="sibTrans" presStyleLbl="sibTrans2D1" presStyleIdx="0" presStyleCnt="1"/>
      <dgm:spPr/>
      <dgm:t>
        <a:bodyPr/>
        <a:lstStyle/>
        <a:p>
          <a:endParaRPr lang="en-US"/>
        </a:p>
      </dgm:t>
    </dgm:pt>
    <dgm:pt modelId="{47353F76-3C17-49FA-ABD1-B25A36085DA4}" type="pres">
      <dgm:prSet presAssocID="{135E012C-EB75-44BD-8624-C7D87D77903F}" presName="connectorText" presStyleLbl="sibTrans2D1" presStyleIdx="0" presStyleCnt="1"/>
      <dgm:spPr/>
      <dgm:t>
        <a:bodyPr/>
        <a:lstStyle/>
        <a:p>
          <a:endParaRPr lang="en-US"/>
        </a:p>
      </dgm:t>
    </dgm:pt>
    <dgm:pt modelId="{40C0E305-4B11-4977-A04E-EAB83E945248}" type="pres">
      <dgm:prSet presAssocID="{3411FCD8-4028-47BE-979F-A94DA2B0E6C7}" presName="node" presStyleLbl="node1" presStyleIdx="1" presStyleCnt="2">
        <dgm:presLayoutVars>
          <dgm:bulletEnabled val="1"/>
        </dgm:presLayoutVars>
      </dgm:prSet>
      <dgm:spPr/>
      <dgm:t>
        <a:bodyPr/>
        <a:lstStyle/>
        <a:p>
          <a:endParaRPr lang="en-US"/>
        </a:p>
      </dgm:t>
    </dgm:pt>
  </dgm:ptLst>
  <dgm:cxnLst>
    <dgm:cxn modelId="{827B8F1F-68D0-46E0-B0FE-25D41B71C7F2}" type="presOf" srcId="{90EB4602-A927-4B03-AB1B-B3CCC18611E7}" destId="{61BD5CC9-D19E-4D51-9B27-20E60A241DCF}" srcOrd="0" destOrd="0" presId="urn:microsoft.com/office/officeart/2005/8/layout/process1"/>
    <dgm:cxn modelId="{4EE2840E-BDF9-4D77-9054-0DA1C14C403A}" type="presOf" srcId="{3411FCD8-4028-47BE-979F-A94DA2B0E6C7}" destId="{40C0E305-4B11-4977-A04E-EAB83E945248}" srcOrd="0" destOrd="0" presId="urn:microsoft.com/office/officeart/2005/8/layout/process1"/>
    <dgm:cxn modelId="{FB8C25CE-CB3F-4ECA-8C2C-6559ADA37E14}" srcId="{62C68AAC-6DDF-499E-9CF9-6A7EC8765DF0}" destId="{90EB4602-A927-4B03-AB1B-B3CCC18611E7}" srcOrd="0" destOrd="0" parTransId="{C50FFEC0-1000-4229-BCA6-60BF345101F6}" sibTransId="{135E012C-EB75-44BD-8624-C7D87D77903F}"/>
    <dgm:cxn modelId="{1DA9137D-5D9F-49AC-B96D-D0D366F05232}" type="presOf" srcId="{62C68AAC-6DDF-499E-9CF9-6A7EC8765DF0}" destId="{2A9F89C3-0213-446F-9F57-68D8F61CFAF0}" srcOrd="0" destOrd="0" presId="urn:microsoft.com/office/officeart/2005/8/layout/process1"/>
    <dgm:cxn modelId="{0AFF858F-EB1E-42AD-B901-41CF55CBE009}" srcId="{62C68AAC-6DDF-499E-9CF9-6A7EC8765DF0}" destId="{3411FCD8-4028-47BE-979F-A94DA2B0E6C7}" srcOrd="1" destOrd="0" parTransId="{B69D2197-B49F-4F5F-B03F-24E52C020513}" sibTransId="{F3268670-5C0B-48CD-8F58-30DDFFACB787}"/>
    <dgm:cxn modelId="{070A1EF6-F32D-4327-B199-3A927237FE21}" type="presOf" srcId="{135E012C-EB75-44BD-8624-C7D87D77903F}" destId="{66753691-48EF-44CA-9DF1-40405054014D}" srcOrd="0" destOrd="0" presId="urn:microsoft.com/office/officeart/2005/8/layout/process1"/>
    <dgm:cxn modelId="{1A09DD27-47AC-4E29-BCD1-AEC3DD982275}" type="presOf" srcId="{135E012C-EB75-44BD-8624-C7D87D77903F}" destId="{47353F76-3C17-49FA-ABD1-B25A36085DA4}" srcOrd="1" destOrd="0" presId="urn:microsoft.com/office/officeart/2005/8/layout/process1"/>
    <dgm:cxn modelId="{387C3F2C-0C30-494C-B969-A51BC2ACC9FC}" type="presParOf" srcId="{2A9F89C3-0213-446F-9F57-68D8F61CFAF0}" destId="{61BD5CC9-D19E-4D51-9B27-20E60A241DCF}" srcOrd="0" destOrd="0" presId="urn:microsoft.com/office/officeart/2005/8/layout/process1"/>
    <dgm:cxn modelId="{2724A21A-565F-458F-992E-E29B3AAC67DC}" type="presParOf" srcId="{2A9F89C3-0213-446F-9F57-68D8F61CFAF0}" destId="{66753691-48EF-44CA-9DF1-40405054014D}" srcOrd="1" destOrd="0" presId="urn:microsoft.com/office/officeart/2005/8/layout/process1"/>
    <dgm:cxn modelId="{637D6AC6-2394-44FF-840B-072BA7B982BE}" type="presParOf" srcId="{66753691-48EF-44CA-9DF1-40405054014D}" destId="{47353F76-3C17-49FA-ABD1-B25A36085DA4}" srcOrd="0" destOrd="0" presId="urn:microsoft.com/office/officeart/2005/8/layout/process1"/>
    <dgm:cxn modelId="{EB3D17BE-06A3-4929-BD20-678BF55FFA14}" type="presParOf" srcId="{2A9F89C3-0213-446F-9F57-68D8F61CFAF0}" destId="{40C0E305-4B11-4977-A04E-EAB83E945248}"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22A6D12-42AE-4E4C-A72E-5A0E348E4A1C}" type="doc">
      <dgm:prSet loTypeId="urn:microsoft.com/office/officeart/2005/8/layout/vList5" loCatId="list" qsTypeId="urn:microsoft.com/office/officeart/2005/8/quickstyle/simple5" qsCatId="simple" csTypeId="urn:microsoft.com/office/officeart/2005/8/colors/colorful2" csCatId="colorful" phldr="1"/>
      <dgm:spPr/>
      <dgm:t>
        <a:bodyPr/>
        <a:lstStyle/>
        <a:p>
          <a:endParaRPr lang="en-US"/>
        </a:p>
      </dgm:t>
    </dgm:pt>
    <dgm:pt modelId="{1D5FE7A9-EE4F-47AC-88F0-928F2AC31591}">
      <dgm:prSet/>
      <dgm:spPr/>
      <dgm:t>
        <a:bodyPr/>
        <a:lstStyle/>
        <a:p>
          <a:pPr rtl="0"/>
          <a:r>
            <a:rPr lang="en-US" dirty="0" smtClean="0"/>
            <a:t>Heuristic quantifier instantiation</a:t>
          </a:r>
          <a:endParaRPr lang="en-US" dirty="0"/>
        </a:p>
      </dgm:t>
    </dgm:pt>
    <dgm:pt modelId="{F83E7231-79A8-4F5F-9E80-6F6110DC77C7}" type="parTrans" cxnId="{16B4F643-B671-4BD8-B20B-12849B75329F}">
      <dgm:prSet/>
      <dgm:spPr/>
      <dgm:t>
        <a:bodyPr/>
        <a:lstStyle/>
        <a:p>
          <a:endParaRPr lang="en-US"/>
        </a:p>
      </dgm:t>
    </dgm:pt>
    <dgm:pt modelId="{C43C8184-D1A0-4C82-A9FE-D841D58179F3}" type="sibTrans" cxnId="{16B4F643-B671-4BD8-B20B-12849B75329F}">
      <dgm:prSet/>
      <dgm:spPr/>
      <dgm:t>
        <a:bodyPr/>
        <a:lstStyle/>
        <a:p>
          <a:endParaRPr lang="en-US"/>
        </a:p>
      </dgm:t>
    </dgm:pt>
    <dgm:pt modelId="{5A392EA8-FA47-4C5A-8565-4082EAC8B841}">
      <dgm:prSet/>
      <dgm:spPr/>
      <dgm:t>
        <a:bodyPr/>
        <a:lstStyle/>
        <a:p>
          <a:pPr rtl="0"/>
          <a:r>
            <a:rPr lang="en-US" dirty="0" smtClean="0"/>
            <a:t>Combining SMT with Saturation </a:t>
          </a:r>
          <a:r>
            <a:rPr lang="en-US" dirty="0" err="1" smtClean="0"/>
            <a:t>provers</a:t>
          </a:r>
          <a:endParaRPr lang="en-US" dirty="0"/>
        </a:p>
      </dgm:t>
    </dgm:pt>
    <dgm:pt modelId="{618B3C1B-CAE9-4F9E-9B23-048B880E8818}" type="parTrans" cxnId="{BAFBD07B-71D8-450C-AEFC-8127C963164A}">
      <dgm:prSet/>
      <dgm:spPr/>
      <dgm:t>
        <a:bodyPr/>
        <a:lstStyle/>
        <a:p>
          <a:endParaRPr lang="en-US"/>
        </a:p>
      </dgm:t>
    </dgm:pt>
    <dgm:pt modelId="{C3FE7091-3CD0-481B-A1E2-2745B8474AE8}" type="sibTrans" cxnId="{BAFBD07B-71D8-450C-AEFC-8127C963164A}">
      <dgm:prSet/>
      <dgm:spPr/>
      <dgm:t>
        <a:bodyPr/>
        <a:lstStyle/>
        <a:p>
          <a:endParaRPr lang="en-US"/>
        </a:p>
      </dgm:t>
    </dgm:pt>
    <dgm:pt modelId="{39768F9A-C1B2-492A-BEED-1CEAF41A05CA}">
      <dgm:prSet/>
      <dgm:spPr/>
      <dgm:t>
        <a:bodyPr/>
        <a:lstStyle/>
        <a:p>
          <a:pPr rtl="0"/>
          <a:r>
            <a:rPr lang="en-US" dirty="0" smtClean="0"/>
            <a:t>Complete quantifier instantiation</a:t>
          </a:r>
          <a:endParaRPr lang="en-US" dirty="0"/>
        </a:p>
      </dgm:t>
    </dgm:pt>
    <dgm:pt modelId="{6257E348-8887-48A7-BAA5-F84BF9EC7A93}" type="parTrans" cxnId="{F7A0DBA9-16C6-4FB4-B4D7-63FD948BFB13}">
      <dgm:prSet/>
      <dgm:spPr/>
      <dgm:t>
        <a:bodyPr/>
        <a:lstStyle/>
        <a:p>
          <a:endParaRPr lang="en-US"/>
        </a:p>
      </dgm:t>
    </dgm:pt>
    <dgm:pt modelId="{18A0AF87-02E3-403A-9248-8145F15B1990}" type="sibTrans" cxnId="{F7A0DBA9-16C6-4FB4-B4D7-63FD948BFB13}">
      <dgm:prSet/>
      <dgm:spPr/>
      <dgm:t>
        <a:bodyPr/>
        <a:lstStyle/>
        <a:p>
          <a:endParaRPr lang="en-US"/>
        </a:p>
      </dgm:t>
    </dgm:pt>
    <dgm:pt modelId="{1822D0C4-0A26-4377-9C47-02B1A676C6E5}">
      <dgm:prSet/>
      <dgm:spPr/>
      <dgm:t>
        <a:bodyPr/>
        <a:lstStyle/>
        <a:p>
          <a:pPr rtl="0"/>
          <a:r>
            <a:rPr lang="en-US" dirty="0" smtClean="0"/>
            <a:t>Decidable fragments</a:t>
          </a:r>
          <a:endParaRPr lang="en-US" dirty="0"/>
        </a:p>
      </dgm:t>
    </dgm:pt>
    <dgm:pt modelId="{767F8962-260A-425D-B823-2D0BCD7D5B47}" type="parTrans" cxnId="{3C687817-178F-4810-92AC-08B66CB59F4B}">
      <dgm:prSet/>
      <dgm:spPr/>
      <dgm:t>
        <a:bodyPr/>
        <a:lstStyle/>
        <a:p>
          <a:endParaRPr lang="en-US"/>
        </a:p>
      </dgm:t>
    </dgm:pt>
    <dgm:pt modelId="{8BA016C2-8C43-4681-8406-4D684F91DEBA}" type="sibTrans" cxnId="{3C687817-178F-4810-92AC-08B66CB59F4B}">
      <dgm:prSet/>
      <dgm:spPr/>
      <dgm:t>
        <a:bodyPr/>
        <a:lstStyle/>
        <a:p>
          <a:endParaRPr lang="en-US"/>
        </a:p>
      </dgm:t>
    </dgm:pt>
    <dgm:pt modelId="{1097DEA9-CB6E-4FA9-B6C6-3484716CAEF7}">
      <dgm:prSet/>
      <dgm:spPr/>
      <dgm:t>
        <a:bodyPr/>
        <a:lstStyle/>
        <a:p>
          <a:pPr rtl="0"/>
          <a:r>
            <a:rPr lang="en-US" dirty="0" smtClean="0"/>
            <a:t>Model based quantifier instantiation</a:t>
          </a:r>
          <a:endParaRPr lang="en-US" dirty="0"/>
        </a:p>
      </dgm:t>
    </dgm:pt>
    <dgm:pt modelId="{E0369E63-DFA5-4D48-B28D-E48E556CE902}" type="parTrans" cxnId="{B7B825E8-91F1-4328-9E6D-8AF7859E15D7}">
      <dgm:prSet/>
      <dgm:spPr/>
      <dgm:t>
        <a:bodyPr/>
        <a:lstStyle/>
        <a:p>
          <a:endParaRPr lang="en-US"/>
        </a:p>
      </dgm:t>
    </dgm:pt>
    <dgm:pt modelId="{BBCEC0F1-08CA-43CD-B455-D7E1C3967593}" type="sibTrans" cxnId="{B7B825E8-91F1-4328-9E6D-8AF7859E15D7}">
      <dgm:prSet/>
      <dgm:spPr/>
      <dgm:t>
        <a:bodyPr/>
        <a:lstStyle/>
        <a:p>
          <a:endParaRPr lang="en-US"/>
        </a:p>
      </dgm:t>
    </dgm:pt>
    <dgm:pt modelId="{D9A3EBC3-9180-4068-BFE9-97D6A7B48D9F}" type="pres">
      <dgm:prSet presAssocID="{722A6D12-42AE-4E4C-A72E-5A0E348E4A1C}" presName="Name0" presStyleCnt="0">
        <dgm:presLayoutVars>
          <dgm:dir/>
          <dgm:animLvl val="lvl"/>
          <dgm:resizeHandles val="exact"/>
        </dgm:presLayoutVars>
      </dgm:prSet>
      <dgm:spPr/>
      <dgm:t>
        <a:bodyPr/>
        <a:lstStyle/>
        <a:p>
          <a:endParaRPr lang="en-US"/>
        </a:p>
      </dgm:t>
    </dgm:pt>
    <dgm:pt modelId="{A986E606-DB17-4AE3-8A66-879BDFEE4E65}" type="pres">
      <dgm:prSet presAssocID="{1D5FE7A9-EE4F-47AC-88F0-928F2AC31591}" presName="linNode" presStyleCnt="0"/>
      <dgm:spPr/>
    </dgm:pt>
    <dgm:pt modelId="{52A4F95F-F1AB-4105-9DEE-78179B78A81B}" type="pres">
      <dgm:prSet presAssocID="{1D5FE7A9-EE4F-47AC-88F0-928F2AC31591}" presName="parentText" presStyleLbl="node1" presStyleIdx="0" presStyleCnt="5" custScaleX="191697">
        <dgm:presLayoutVars>
          <dgm:chMax val="1"/>
          <dgm:bulletEnabled val="1"/>
        </dgm:presLayoutVars>
      </dgm:prSet>
      <dgm:spPr/>
      <dgm:t>
        <a:bodyPr/>
        <a:lstStyle/>
        <a:p>
          <a:endParaRPr lang="en-US"/>
        </a:p>
      </dgm:t>
    </dgm:pt>
    <dgm:pt modelId="{19581284-BC35-491B-BA1D-59BEEE20AE27}" type="pres">
      <dgm:prSet presAssocID="{C43C8184-D1A0-4C82-A9FE-D841D58179F3}" presName="sp" presStyleCnt="0"/>
      <dgm:spPr/>
    </dgm:pt>
    <dgm:pt modelId="{F45D1C90-4FC4-4C92-9422-ADFD38047747}" type="pres">
      <dgm:prSet presAssocID="{5A392EA8-FA47-4C5A-8565-4082EAC8B841}" presName="linNode" presStyleCnt="0"/>
      <dgm:spPr/>
    </dgm:pt>
    <dgm:pt modelId="{EA10E22E-D9E7-4493-B666-635671DEC2D3}" type="pres">
      <dgm:prSet presAssocID="{5A392EA8-FA47-4C5A-8565-4082EAC8B841}" presName="parentText" presStyleLbl="node1" presStyleIdx="1" presStyleCnt="5" custScaleX="191697">
        <dgm:presLayoutVars>
          <dgm:chMax val="1"/>
          <dgm:bulletEnabled val="1"/>
        </dgm:presLayoutVars>
      </dgm:prSet>
      <dgm:spPr/>
      <dgm:t>
        <a:bodyPr/>
        <a:lstStyle/>
        <a:p>
          <a:endParaRPr lang="en-US"/>
        </a:p>
      </dgm:t>
    </dgm:pt>
    <dgm:pt modelId="{7100E527-7012-49F8-B886-BB4393245A95}" type="pres">
      <dgm:prSet presAssocID="{C3FE7091-3CD0-481B-A1E2-2745B8474AE8}" presName="sp" presStyleCnt="0"/>
      <dgm:spPr/>
    </dgm:pt>
    <dgm:pt modelId="{BD69EC8D-32F0-483E-B589-687D9C0EBEE9}" type="pres">
      <dgm:prSet presAssocID="{39768F9A-C1B2-492A-BEED-1CEAF41A05CA}" presName="linNode" presStyleCnt="0"/>
      <dgm:spPr/>
    </dgm:pt>
    <dgm:pt modelId="{F4F7A9AC-E7F4-4B3B-8466-97CBC798AA54}" type="pres">
      <dgm:prSet presAssocID="{39768F9A-C1B2-492A-BEED-1CEAF41A05CA}" presName="parentText" presStyleLbl="node1" presStyleIdx="2" presStyleCnt="5" custScaleX="191697">
        <dgm:presLayoutVars>
          <dgm:chMax val="1"/>
          <dgm:bulletEnabled val="1"/>
        </dgm:presLayoutVars>
      </dgm:prSet>
      <dgm:spPr/>
      <dgm:t>
        <a:bodyPr/>
        <a:lstStyle/>
        <a:p>
          <a:endParaRPr lang="en-US"/>
        </a:p>
      </dgm:t>
    </dgm:pt>
    <dgm:pt modelId="{997D7B69-7FE4-4C90-8B31-8165FA5048A6}" type="pres">
      <dgm:prSet presAssocID="{18A0AF87-02E3-403A-9248-8145F15B1990}" presName="sp" presStyleCnt="0"/>
      <dgm:spPr/>
    </dgm:pt>
    <dgm:pt modelId="{A7F4ED8B-7333-4C75-B634-D08AB3B8810B}" type="pres">
      <dgm:prSet presAssocID="{1822D0C4-0A26-4377-9C47-02B1A676C6E5}" presName="linNode" presStyleCnt="0"/>
      <dgm:spPr/>
    </dgm:pt>
    <dgm:pt modelId="{2404C232-44CA-4E4A-8F81-38E47494FB8B}" type="pres">
      <dgm:prSet presAssocID="{1822D0C4-0A26-4377-9C47-02B1A676C6E5}" presName="parentText" presStyleLbl="node1" presStyleIdx="3" presStyleCnt="5" custScaleX="191697">
        <dgm:presLayoutVars>
          <dgm:chMax val="1"/>
          <dgm:bulletEnabled val="1"/>
        </dgm:presLayoutVars>
      </dgm:prSet>
      <dgm:spPr/>
      <dgm:t>
        <a:bodyPr/>
        <a:lstStyle/>
        <a:p>
          <a:endParaRPr lang="en-US"/>
        </a:p>
      </dgm:t>
    </dgm:pt>
    <dgm:pt modelId="{076BD827-A810-4A7A-BF6B-39AEC3F630D8}" type="pres">
      <dgm:prSet presAssocID="{8BA016C2-8C43-4681-8406-4D684F91DEBA}" presName="sp" presStyleCnt="0"/>
      <dgm:spPr/>
    </dgm:pt>
    <dgm:pt modelId="{0B0D541F-171F-4CC7-8BA8-D3A5F736D4BE}" type="pres">
      <dgm:prSet presAssocID="{1097DEA9-CB6E-4FA9-B6C6-3484716CAEF7}" presName="linNode" presStyleCnt="0"/>
      <dgm:spPr/>
    </dgm:pt>
    <dgm:pt modelId="{FFB73037-AE30-4504-95CC-EF56331D7CE8}" type="pres">
      <dgm:prSet presAssocID="{1097DEA9-CB6E-4FA9-B6C6-3484716CAEF7}" presName="parentText" presStyleLbl="node1" presStyleIdx="4" presStyleCnt="5" custScaleX="191697">
        <dgm:presLayoutVars>
          <dgm:chMax val="1"/>
          <dgm:bulletEnabled val="1"/>
        </dgm:presLayoutVars>
      </dgm:prSet>
      <dgm:spPr/>
      <dgm:t>
        <a:bodyPr/>
        <a:lstStyle/>
        <a:p>
          <a:endParaRPr lang="en-US"/>
        </a:p>
      </dgm:t>
    </dgm:pt>
  </dgm:ptLst>
  <dgm:cxnLst>
    <dgm:cxn modelId="{BAFBD07B-71D8-450C-AEFC-8127C963164A}" srcId="{722A6D12-42AE-4E4C-A72E-5A0E348E4A1C}" destId="{5A392EA8-FA47-4C5A-8565-4082EAC8B841}" srcOrd="1" destOrd="0" parTransId="{618B3C1B-CAE9-4F9E-9B23-048B880E8818}" sibTransId="{C3FE7091-3CD0-481B-A1E2-2745B8474AE8}"/>
    <dgm:cxn modelId="{3C687817-178F-4810-92AC-08B66CB59F4B}" srcId="{722A6D12-42AE-4E4C-A72E-5A0E348E4A1C}" destId="{1822D0C4-0A26-4377-9C47-02B1A676C6E5}" srcOrd="3" destOrd="0" parTransId="{767F8962-260A-425D-B823-2D0BCD7D5B47}" sibTransId="{8BA016C2-8C43-4681-8406-4D684F91DEBA}"/>
    <dgm:cxn modelId="{16B4F643-B671-4BD8-B20B-12849B75329F}" srcId="{722A6D12-42AE-4E4C-A72E-5A0E348E4A1C}" destId="{1D5FE7A9-EE4F-47AC-88F0-928F2AC31591}" srcOrd="0" destOrd="0" parTransId="{F83E7231-79A8-4F5F-9E80-6F6110DC77C7}" sibTransId="{C43C8184-D1A0-4C82-A9FE-D841D58179F3}"/>
    <dgm:cxn modelId="{F7A0DBA9-16C6-4FB4-B4D7-63FD948BFB13}" srcId="{722A6D12-42AE-4E4C-A72E-5A0E348E4A1C}" destId="{39768F9A-C1B2-492A-BEED-1CEAF41A05CA}" srcOrd="2" destOrd="0" parTransId="{6257E348-8887-48A7-BAA5-F84BF9EC7A93}" sibTransId="{18A0AF87-02E3-403A-9248-8145F15B1990}"/>
    <dgm:cxn modelId="{F7936361-CC7B-4BBF-8F93-C0EF22CB4431}" type="presOf" srcId="{1822D0C4-0A26-4377-9C47-02B1A676C6E5}" destId="{2404C232-44CA-4E4A-8F81-38E47494FB8B}" srcOrd="0" destOrd="0" presId="urn:microsoft.com/office/officeart/2005/8/layout/vList5"/>
    <dgm:cxn modelId="{DAC25D51-292F-46A4-A6B6-31294685FAAD}" type="presOf" srcId="{1D5FE7A9-EE4F-47AC-88F0-928F2AC31591}" destId="{52A4F95F-F1AB-4105-9DEE-78179B78A81B}" srcOrd="0" destOrd="0" presId="urn:microsoft.com/office/officeart/2005/8/layout/vList5"/>
    <dgm:cxn modelId="{BC0001E6-7FD9-4736-85E8-DCDAAB3D18E2}" type="presOf" srcId="{5A392EA8-FA47-4C5A-8565-4082EAC8B841}" destId="{EA10E22E-D9E7-4493-B666-635671DEC2D3}" srcOrd="0" destOrd="0" presId="urn:microsoft.com/office/officeart/2005/8/layout/vList5"/>
    <dgm:cxn modelId="{B7B825E8-91F1-4328-9E6D-8AF7859E15D7}" srcId="{722A6D12-42AE-4E4C-A72E-5A0E348E4A1C}" destId="{1097DEA9-CB6E-4FA9-B6C6-3484716CAEF7}" srcOrd="4" destOrd="0" parTransId="{E0369E63-DFA5-4D48-B28D-E48E556CE902}" sibTransId="{BBCEC0F1-08CA-43CD-B455-D7E1C3967593}"/>
    <dgm:cxn modelId="{523B1E97-9A12-44D4-BA0F-554516B34569}" type="presOf" srcId="{722A6D12-42AE-4E4C-A72E-5A0E348E4A1C}" destId="{D9A3EBC3-9180-4068-BFE9-97D6A7B48D9F}" srcOrd="0" destOrd="0" presId="urn:microsoft.com/office/officeart/2005/8/layout/vList5"/>
    <dgm:cxn modelId="{4E974684-CBED-4AB9-A352-E797956582B8}" type="presOf" srcId="{1097DEA9-CB6E-4FA9-B6C6-3484716CAEF7}" destId="{FFB73037-AE30-4504-95CC-EF56331D7CE8}" srcOrd="0" destOrd="0" presId="urn:microsoft.com/office/officeart/2005/8/layout/vList5"/>
    <dgm:cxn modelId="{B2F4DBA3-A5C8-4CFA-9C0A-56CAF2A05D45}" type="presOf" srcId="{39768F9A-C1B2-492A-BEED-1CEAF41A05CA}" destId="{F4F7A9AC-E7F4-4B3B-8466-97CBC798AA54}" srcOrd="0" destOrd="0" presId="urn:microsoft.com/office/officeart/2005/8/layout/vList5"/>
    <dgm:cxn modelId="{CADB38A4-E5CB-4A54-B05B-6EE7A630FAF5}" type="presParOf" srcId="{D9A3EBC3-9180-4068-BFE9-97D6A7B48D9F}" destId="{A986E606-DB17-4AE3-8A66-879BDFEE4E65}" srcOrd="0" destOrd="0" presId="urn:microsoft.com/office/officeart/2005/8/layout/vList5"/>
    <dgm:cxn modelId="{7ADED5FE-200E-4ECA-B4A2-4C655DCCD2E3}" type="presParOf" srcId="{A986E606-DB17-4AE3-8A66-879BDFEE4E65}" destId="{52A4F95F-F1AB-4105-9DEE-78179B78A81B}" srcOrd="0" destOrd="0" presId="urn:microsoft.com/office/officeart/2005/8/layout/vList5"/>
    <dgm:cxn modelId="{EC21C8A0-69A6-4F1F-A50E-21C3D4DA7C7A}" type="presParOf" srcId="{D9A3EBC3-9180-4068-BFE9-97D6A7B48D9F}" destId="{19581284-BC35-491B-BA1D-59BEEE20AE27}" srcOrd="1" destOrd="0" presId="urn:microsoft.com/office/officeart/2005/8/layout/vList5"/>
    <dgm:cxn modelId="{FC7C4D6A-9597-4387-A8DD-7D9D27A140E9}" type="presParOf" srcId="{D9A3EBC3-9180-4068-BFE9-97D6A7B48D9F}" destId="{F45D1C90-4FC4-4C92-9422-ADFD38047747}" srcOrd="2" destOrd="0" presId="urn:microsoft.com/office/officeart/2005/8/layout/vList5"/>
    <dgm:cxn modelId="{B41EAE6D-CEC9-4E9C-A453-7E830968BAF3}" type="presParOf" srcId="{F45D1C90-4FC4-4C92-9422-ADFD38047747}" destId="{EA10E22E-D9E7-4493-B666-635671DEC2D3}" srcOrd="0" destOrd="0" presId="urn:microsoft.com/office/officeart/2005/8/layout/vList5"/>
    <dgm:cxn modelId="{31FB361C-14EE-4596-8EB1-07DE321BFFD6}" type="presParOf" srcId="{D9A3EBC3-9180-4068-BFE9-97D6A7B48D9F}" destId="{7100E527-7012-49F8-B886-BB4393245A95}" srcOrd="3" destOrd="0" presId="urn:microsoft.com/office/officeart/2005/8/layout/vList5"/>
    <dgm:cxn modelId="{5C99AEBB-6832-4AA0-A980-BE3EBC4DE7D3}" type="presParOf" srcId="{D9A3EBC3-9180-4068-BFE9-97D6A7B48D9F}" destId="{BD69EC8D-32F0-483E-B589-687D9C0EBEE9}" srcOrd="4" destOrd="0" presId="urn:microsoft.com/office/officeart/2005/8/layout/vList5"/>
    <dgm:cxn modelId="{2A3B0E41-75C7-4E97-8042-3D3679131C06}" type="presParOf" srcId="{BD69EC8D-32F0-483E-B589-687D9C0EBEE9}" destId="{F4F7A9AC-E7F4-4B3B-8466-97CBC798AA54}" srcOrd="0" destOrd="0" presId="urn:microsoft.com/office/officeart/2005/8/layout/vList5"/>
    <dgm:cxn modelId="{6B166EE5-435A-49D4-89E6-3D9FD7AE1D11}" type="presParOf" srcId="{D9A3EBC3-9180-4068-BFE9-97D6A7B48D9F}" destId="{997D7B69-7FE4-4C90-8B31-8165FA5048A6}" srcOrd="5" destOrd="0" presId="urn:microsoft.com/office/officeart/2005/8/layout/vList5"/>
    <dgm:cxn modelId="{F57EFD51-7B78-40F5-929A-A0E58B55390C}" type="presParOf" srcId="{D9A3EBC3-9180-4068-BFE9-97D6A7B48D9F}" destId="{A7F4ED8B-7333-4C75-B634-D08AB3B8810B}" srcOrd="6" destOrd="0" presId="urn:microsoft.com/office/officeart/2005/8/layout/vList5"/>
    <dgm:cxn modelId="{D24D981D-9192-4285-991C-70F338207559}" type="presParOf" srcId="{A7F4ED8B-7333-4C75-B634-D08AB3B8810B}" destId="{2404C232-44CA-4E4A-8F81-38E47494FB8B}" srcOrd="0" destOrd="0" presId="urn:microsoft.com/office/officeart/2005/8/layout/vList5"/>
    <dgm:cxn modelId="{CAEEDA90-D70C-49F1-8DA5-10BC8BEDEF66}" type="presParOf" srcId="{D9A3EBC3-9180-4068-BFE9-97D6A7B48D9F}" destId="{076BD827-A810-4A7A-BF6B-39AEC3F630D8}" srcOrd="7" destOrd="0" presId="urn:microsoft.com/office/officeart/2005/8/layout/vList5"/>
    <dgm:cxn modelId="{1BF64B34-C9B5-48FD-8EC7-F9EEB93E1566}" type="presParOf" srcId="{D9A3EBC3-9180-4068-BFE9-97D6A7B48D9F}" destId="{0B0D541F-171F-4CC7-8BA8-D3A5F736D4BE}" srcOrd="8" destOrd="0" presId="urn:microsoft.com/office/officeart/2005/8/layout/vList5"/>
    <dgm:cxn modelId="{8CFBFBE6-297A-4BC0-A214-8163D9CE411E}" type="presParOf" srcId="{0B0D541F-171F-4CC7-8BA8-D3A5F736D4BE}" destId="{FFB73037-AE30-4504-95CC-EF56331D7CE8}"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A45FBC6-F120-492F-9A53-2986C4E07ECB}" type="doc">
      <dgm:prSet loTypeId="urn:microsoft.com/office/officeart/2005/8/layout/cycle5" loCatId="cycle" qsTypeId="urn:microsoft.com/office/officeart/2005/8/quickstyle/simple5" qsCatId="simple" csTypeId="urn:microsoft.com/office/officeart/2005/8/colors/colorful5" csCatId="colorful" phldr="1"/>
      <dgm:spPr/>
      <dgm:t>
        <a:bodyPr/>
        <a:lstStyle/>
        <a:p>
          <a:endParaRPr lang="en-US"/>
        </a:p>
      </dgm:t>
    </dgm:pt>
    <dgm:pt modelId="{9D7B0C9C-4500-4443-AE0D-4EB2938A326E}">
      <dgm:prSet phldrT="[Text]"/>
      <dgm:spPr/>
      <dgm:t>
        <a:bodyPr/>
        <a:lstStyle/>
        <a:p>
          <a:r>
            <a:rPr lang="en-US" dirty="0" smtClean="0"/>
            <a:t>Strategy 1</a:t>
          </a:r>
          <a:endParaRPr lang="en-US" dirty="0"/>
        </a:p>
      </dgm:t>
    </dgm:pt>
    <dgm:pt modelId="{728F66B4-10AA-4D93-907D-40F1625BCFEB}" type="parTrans" cxnId="{8F7385C3-8778-4EBD-8131-1FD62853175A}">
      <dgm:prSet/>
      <dgm:spPr/>
      <dgm:t>
        <a:bodyPr/>
        <a:lstStyle/>
        <a:p>
          <a:endParaRPr lang="en-US"/>
        </a:p>
      </dgm:t>
    </dgm:pt>
    <dgm:pt modelId="{1C42D4B9-1EFE-4B9E-B05F-7DEECCEACA85}" type="sibTrans" cxnId="{8F7385C3-8778-4EBD-8131-1FD62853175A}">
      <dgm:prSet/>
      <dgm:spPr/>
      <dgm:t>
        <a:bodyPr/>
        <a:lstStyle/>
        <a:p>
          <a:endParaRPr lang="en-US"/>
        </a:p>
      </dgm:t>
    </dgm:pt>
    <dgm:pt modelId="{7194E7DB-79ED-43A1-995C-C1294B668DA8}">
      <dgm:prSet phldrT="[Text]"/>
      <dgm:spPr/>
      <dgm:t>
        <a:bodyPr/>
        <a:lstStyle/>
        <a:p>
          <a:r>
            <a:rPr lang="en-US" dirty="0" smtClean="0"/>
            <a:t>Strategy 2</a:t>
          </a:r>
          <a:endParaRPr lang="en-US" dirty="0"/>
        </a:p>
      </dgm:t>
    </dgm:pt>
    <dgm:pt modelId="{05806625-3DF5-4518-9A0F-B10554F176A4}" type="parTrans" cxnId="{6A2BBD08-E5D2-403E-B15D-82C2EB753B01}">
      <dgm:prSet/>
      <dgm:spPr/>
      <dgm:t>
        <a:bodyPr/>
        <a:lstStyle/>
        <a:p>
          <a:endParaRPr lang="en-US"/>
        </a:p>
      </dgm:t>
    </dgm:pt>
    <dgm:pt modelId="{A26A83D3-7211-4B2F-BAF1-E4A8704346E1}" type="sibTrans" cxnId="{6A2BBD08-E5D2-403E-B15D-82C2EB753B01}">
      <dgm:prSet/>
      <dgm:spPr/>
      <dgm:t>
        <a:bodyPr/>
        <a:lstStyle/>
        <a:p>
          <a:endParaRPr lang="en-US"/>
        </a:p>
      </dgm:t>
    </dgm:pt>
    <dgm:pt modelId="{8234E32F-C73A-4BD5-A510-DC359B0077A9}">
      <dgm:prSet phldrT="[Text]"/>
      <dgm:spPr/>
      <dgm:t>
        <a:bodyPr/>
        <a:lstStyle/>
        <a:p>
          <a:r>
            <a:rPr lang="en-US" dirty="0" smtClean="0"/>
            <a:t>Strategy 3</a:t>
          </a:r>
          <a:endParaRPr lang="en-US" dirty="0"/>
        </a:p>
      </dgm:t>
    </dgm:pt>
    <dgm:pt modelId="{CEE2B0C7-BD4D-4E42-B9EA-DCBF98016091}" type="parTrans" cxnId="{9560B6FF-7651-41DF-A30D-7D58D389D617}">
      <dgm:prSet/>
      <dgm:spPr/>
      <dgm:t>
        <a:bodyPr/>
        <a:lstStyle/>
        <a:p>
          <a:endParaRPr lang="en-US"/>
        </a:p>
      </dgm:t>
    </dgm:pt>
    <dgm:pt modelId="{AFC6FAEC-008B-4CCE-8EF8-7D8B1310B872}" type="sibTrans" cxnId="{9560B6FF-7651-41DF-A30D-7D58D389D617}">
      <dgm:prSet/>
      <dgm:spPr/>
      <dgm:t>
        <a:bodyPr/>
        <a:lstStyle/>
        <a:p>
          <a:endParaRPr lang="en-US"/>
        </a:p>
      </dgm:t>
    </dgm:pt>
    <dgm:pt modelId="{4E725B17-4B43-4EDE-9035-AD574017C871}">
      <dgm:prSet phldrT="[Text]"/>
      <dgm:spPr/>
      <dgm:t>
        <a:bodyPr/>
        <a:lstStyle/>
        <a:p>
          <a:r>
            <a:rPr lang="en-US" dirty="0" smtClean="0"/>
            <a:t>Strategy 4</a:t>
          </a:r>
          <a:endParaRPr lang="en-US" dirty="0"/>
        </a:p>
      </dgm:t>
    </dgm:pt>
    <dgm:pt modelId="{84E46D3C-8FF0-4710-BDDE-590C87643F32}" type="parTrans" cxnId="{2FF7EFBF-8A76-4C0D-921B-3EE4E7371D2E}">
      <dgm:prSet/>
      <dgm:spPr/>
      <dgm:t>
        <a:bodyPr/>
        <a:lstStyle/>
        <a:p>
          <a:endParaRPr lang="en-US"/>
        </a:p>
      </dgm:t>
    </dgm:pt>
    <dgm:pt modelId="{E7211507-BC10-46C0-9C60-3B2AA9948AED}" type="sibTrans" cxnId="{2FF7EFBF-8A76-4C0D-921B-3EE4E7371D2E}">
      <dgm:prSet/>
      <dgm:spPr/>
      <dgm:t>
        <a:bodyPr/>
        <a:lstStyle/>
        <a:p>
          <a:endParaRPr lang="en-US"/>
        </a:p>
      </dgm:t>
    </dgm:pt>
    <dgm:pt modelId="{C8777454-BE38-4264-9EBE-302C6CA17DDC}">
      <dgm:prSet phldrT="[Text]"/>
      <dgm:spPr/>
      <dgm:t>
        <a:bodyPr/>
        <a:lstStyle/>
        <a:p>
          <a:r>
            <a:rPr lang="en-US" dirty="0" smtClean="0"/>
            <a:t>Strategy 5</a:t>
          </a:r>
          <a:endParaRPr lang="en-US" dirty="0"/>
        </a:p>
      </dgm:t>
    </dgm:pt>
    <dgm:pt modelId="{C6800DF9-67DF-437E-A90F-E3B6DBF1D923}" type="parTrans" cxnId="{4C767020-D24D-40E6-B3FB-37DFEF0D6EE1}">
      <dgm:prSet/>
      <dgm:spPr/>
      <dgm:t>
        <a:bodyPr/>
        <a:lstStyle/>
        <a:p>
          <a:endParaRPr lang="en-US"/>
        </a:p>
      </dgm:t>
    </dgm:pt>
    <dgm:pt modelId="{AB810746-CA84-45A3-A1ED-DEA7F75431ED}" type="sibTrans" cxnId="{4C767020-D24D-40E6-B3FB-37DFEF0D6EE1}">
      <dgm:prSet/>
      <dgm:spPr/>
      <dgm:t>
        <a:bodyPr/>
        <a:lstStyle/>
        <a:p>
          <a:endParaRPr lang="en-US"/>
        </a:p>
      </dgm:t>
    </dgm:pt>
    <dgm:pt modelId="{D1919AF7-FB7A-47FA-82C7-A37E187E0A79}" type="pres">
      <dgm:prSet presAssocID="{1A45FBC6-F120-492F-9A53-2986C4E07ECB}" presName="cycle" presStyleCnt="0">
        <dgm:presLayoutVars>
          <dgm:dir/>
          <dgm:resizeHandles val="exact"/>
        </dgm:presLayoutVars>
      </dgm:prSet>
      <dgm:spPr/>
      <dgm:t>
        <a:bodyPr/>
        <a:lstStyle/>
        <a:p>
          <a:endParaRPr lang="en-US"/>
        </a:p>
      </dgm:t>
    </dgm:pt>
    <dgm:pt modelId="{FDA6E5CD-74E2-4202-8A27-B346B5ED0E63}" type="pres">
      <dgm:prSet presAssocID="{9D7B0C9C-4500-4443-AE0D-4EB2938A326E}" presName="node" presStyleLbl="node1" presStyleIdx="0" presStyleCnt="5">
        <dgm:presLayoutVars>
          <dgm:bulletEnabled val="1"/>
        </dgm:presLayoutVars>
      </dgm:prSet>
      <dgm:spPr/>
      <dgm:t>
        <a:bodyPr/>
        <a:lstStyle/>
        <a:p>
          <a:endParaRPr lang="en-US"/>
        </a:p>
      </dgm:t>
    </dgm:pt>
    <dgm:pt modelId="{EAE8CEA6-46B1-4C48-9C81-88CD30FD20C2}" type="pres">
      <dgm:prSet presAssocID="{9D7B0C9C-4500-4443-AE0D-4EB2938A326E}" presName="spNode" presStyleCnt="0"/>
      <dgm:spPr/>
    </dgm:pt>
    <dgm:pt modelId="{80FC300B-413F-4ABD-8ACB-313FAC1285FB}" type="pres">
      <dgm:prSet presAssocID="{1C42D4B9-1EFE-4B9E-B05F-7DEECCEACA85}" presName="sibTrans" presStyleLbl="sibTrans1D1" presStyleIdx="0" presStyleCnt="5"/>
      <dgm:spPr/>
      <dgm:t>
        <a:bodyPr/>
        <a:lstStyle/>
        <a:p>
          <a:endParaRPr lang="en-US"/>
        </a:p>
      </dgm:t>
    </dgm:pt>
    <dgm:pt modelId="{D74C033F-9656-4796-A91E-FAA5EB67B74B}" type="pres">
      <dgm:prSet presAssocID="{7194E7DB-79ED-43A1-995C-C1294B668DA8}" presName="node" presStyleLbl="node1" presStyleIdx="1" presStyleCnt="5">
        <dgm:presLayoutVars>
          <dgm:bulletEnabled val="1"/>
        </dgm:presLayoutVars>
      </dgm:prSet>
      <dgm:spPr/>
      <dgm:t>
        <a:bodyPr/>
        <a:lstStyle/>
        <a:p>
          <a:endParaRPr lang="en-US"/>
        </a:p>
      </dgm:t>
    </dgm:pt>
    <dgm:pt modelId="{BD3643F7-C818-46D6-94FC-FA2920EC4E68}" type="pres">
      <dgm:prSet presAssocID="{7194E7DB-79ED-43A1-995C-C1294B668DA8}" presName="spNode" presStyleCnt="0"/>
      <dgm:spPr/>
    </dgm:pt>
    <dgm:pt modelId="{900B46D0-CF6F-4B3F-BD2C-E73915935287}" type="pres">
      <dgm:prSet presAssocID="{A26A83D3-7211-4B2F-BAF1-E4A8704346E1}" presName="sibTrans" presStyleLbl="sibTrans1D1" presStyleIdx="1" presStyleCnt="5"/>
      <dgm:spPr/>
      <dgm:t>
        <a:bodyPr/>
        <a:lstStyle/>
        <a:p>
          <a:endParaRPr lang="en-US"/>
        </a:p>
      </dgm:t>
    </dgm:pt>
    <dgm:pt modelId="{E241AFB1-F9E9-4917-AB44-1529106A71F3}" type="pres">
      <dgm:prSet presAssocID="{8234E32F-C73A-4BD5-A510-DC359B0077A9}" presName="node" presStyleLbl="node1" presStyleIdx="2" presStyleCnt="5">
        <dgm:presLayoutVars>
          <dgm:bulletEnabled val="1"/>
        </dgm:presLayoutVars>
      </dgm:prSet>
      <dgm:spPr/>
      <dgm:t>
        <a:bodyPr/>
        <a:lstStyle/>
        <a:p>
          <a:endParaRPr lang="en-US"/>
        </a:p>
      </dgm:t>
    </dgm:pt>
    <dgm:pt modelId="{C42FD0A8-BE1D-434D-82C5-68078F5EFF61}" type="pres">
      <dgm:prSet presAssocID="{8234E32F-C73A-4BD5-A510-DC359B0077A9}" presName="spNode" presStyleCnt="0"/>
      <dgm:spPr/>
    </dgm:pt>
    <dgm:pt modelId="{8E0B1A32-5E1B-4F84-8E9F-1B5E8DD6BA93}" type="pres">
      <dgm:prSet presAssocID="{AFC6FAEC-008B-4CCE-8EF8-7D8B1310B872}" presName="sibTrans" presStyleLbl="sibTrans1D1" presStyleIdx="2" presStyleCnt="5"/>
      <dgm:spPr/>
      <dgm:t>
        <a:bodyPr/>
        <a:lstStyle/>
        <a:p>
          <a:endParaRPr lang="en-US"/>
        </a:p>
      </dgm:t>
    </dgm:pt>
    <dgm:pt modelId="{0BE5C968-7945-4E6D-9A44-C0B7632D913F}" type="pres">
      <dgm:prSet presAssocID="{4E725B17-4B43-4EDE-9035-AD574017C871}" presName="node" presStyleLbl="node1" presStyleIdx="3" presStyleCnt="5">
        <dgm:presLayoutVars>
          <dgm:bulletEnabled val="1"/>
        </dgm:presLayoutVars>
      </dgm:prSet>
      <dgm:spPr/>
      <dgm:t>
        <a:bodyPr/>
        <a:lstStyle/>
        <a:p>
          <a:endParaRPr lang="en-US"/>
        </a:p>
      </dgm:t>
    </dgm:pt>
    <dgm:pt modelId="{392B1FEB-435E-492D-9104-1201B7E0AA4A}" type="pres">
      <dgm:prSet presAssocID="{4E725B17-4B43-4EDE-9035-AD574017C871}" presName="spNode" presStyleCnt="0"/>
      <dgm:spPr/>
    </dgm:pt>
    <dgm:pt modelId="{4FFBFC3F-D976-4F36-AC9B-FCA2006E448A}" type="pres">
      <dgm:prSet presAssocID="{E7211507-BC10-46C0-9C60-3B2AA9948AED}" presName="sibTrans" presStyleLbl="sibTrans1D1" presStyleIdx="3" presStyleCnt="5"/>
      <dgm:spPr/>
      <dgm:t>
        <a:bodyPr/>
        <a:lstStyle/>
        <a:p>
          <a:endParaRPr lang="en-US"/>
        </a:p>
      </dgm:t>
    </dgm:pt>
    <dgm:pt modelId="{3871A522-4140-49AA-85AC-06FB5D1C2B2D}" type="pres">
      <dgm:prSet presAssocID="{C8777454-BE38-4264-9EBE-302C6CA17DDC}" presName="node" presStyleLbl="node1" presStyleIdx="4" presStyleCnt="5">
        <dgm:presLayoutVars>
          <dgm:bulletEnabled val="1"/>
        </dgm:presLayoutVars>
      </dgm:prSet>
      <dgm:spPr/>
      <dgm:t>
        <a:bodyPr/>
        <a:lstStyle/>
        <a:p>
          <a:endParaRPr lang="en-US"/>
        </a:p>
      </dgm:t>
    </dgm:pt>
    <dgm:pt modelId="{54732B4F-DBFF-4573-A656-88706CD0A3A2}" type="pres">
      <dgm:prSet presAssocID="{C8777454-BE38-4264-9EBE-302C6CA17DDC}" presName="spNode" presStyleCnt="0"/>
      <dgm:spPr/>
    </dgm:pt>
    <dgm:pt modelId="{8B30B6ED-C769-43F4-B646-87754D03F194}" type="pres">
      <dgm:prSet presAssocID="{AB810746-CA84-45A3-A1ED-DEA7F75431ED}" presName="sibTrans" presStyleLbl="sibTrans1D1" presStyleIdx="4" presStyleCnt="5"/>
      <dgm:spPr/>
      <dgm:t>
        <a:bodyPr/>
        <a:lstStyle/>
        <a:p>
          <a:endParaRPr lang="en-US"/>
        </a:p>
      </dgm:t>
    </dgm:pt>
  </dgm:ptLst>
  <dgm:cxnLst>
    <dgm:cxn modelId="{3A15EA21-A6C6-452F-8C01-959A702411A7}" type="presOf" srcId="{1C42D4B9-1EFE-4B9E-B05F-7DEECCEACA85}" destId="{80FC300B-413F-4ABD-8ACB-313FAC1285FB}" srcOrd="0" destOrd="0" presId="urn:microsoft.com/office/officeart/2005/8/layout/cycle5"/>
    <dgm:cxn modelId="{3D37E177-E6D0-4C26-AC2B-6E14608E821B}" type="presOf" srcId="{7194E7DB-79ED-43A1-995C-C1294B668DA8}" destId="{D74C033F-9656-4796-A91E-FAA5EB67B74B}" srcOrd="0" destOrd="0" presId="urn:microsoft.com/office/officeart/2005/8/layout/cycle5"/>
    <dgm:cxn modelId="{8C005358-9153-4B5A-982A-382A08F55E37}" type="presOf" srcId="{C8777454-BE38-4264-9EBE-302C6CA17DDC}" destId="{3871A522-4140-49AA-85AC-06FB5D1C2B2D}" srcOrd="0" destOrd="0" presId="urn:microsoft.com/office/officeart/2005/8/layout/cycle5"/>
    <dgm:cxn modelId="{22F1B33D-731F-4B86-B54B-6C3C3D1C4320}" type="presOf" srcId="{8234E32F-C73A-4BD5-A510-DC359B0077A9}" destId="{E241AFB1-F9E9-4917-AB44-1529106A71F3}" srcOrd="0" destOrd="0" presId="urn:microsoft.com/office/officeart/2005/8/layout/cycle5"/>
    <dgm:cxn modelId="{4C767020-D24D-40E6-B3FB-37DFEF0D6EE1}" srcId="{1A45FBC6-F120-492F-9A53-2986C4E07ECB}" destId="{C8777454-BE38-4264-9EBE-302C6CA17DDC}" srcOrd="4" destOrd="0" parTransId="{C6800DF9-67DF-437E-A90F-E3B6DBF1D923}" sibTransId="{AB810746-CA84-45A3-A1ED-DEA7F75431ED}"/>
    <dgm:cxn modelId="{8F7385C3-8778-4EBD-8131-1FD62853175A}" srcId="{1A45FBC6-F120-492F-9A53-2986C4E07ECB}" destId="{9D7B0C9C-4500-4443-AE0D-4EB2938A326E}" srcOrd="0" destOrd="0" parTransId="{728F66B4-10AA-4D93-907D-40F1625BCFEB}" sibTransId="{1C42D4B9-1EFE-4B9E-B05F-7DEECCEACA85}"/>
    <dgm:cxn modelId="{4045786D-11C7-4CAA-9061-F8ECAD7329A5}" type="presOf" srcId="{1A45FBC6-F120-492F-9A53-2986C4E07ECB}" destId="{D1919AF7-FB7A-47FA-82C7-A37E187E0A79}" srcOrd="0" destOrd="0" presId="urn:microsoft.com/office/officeart/2005/8/layout/cycle5"/>
    <dgm:cxn modelId="{E36E87CD-6D75-45F0-97A4-A6E1621E5F52}" type="presOf" srcId="{AFC6FAEC-008B-4CCE-8EF8-7D8B1310B872}" destId="{8E0B1A32-5E1B-4F84-8E9F-1B5E8DD6BA93}" srcOrd="0" destOrd="0" presId="urn:microsoft.com/office/officeart/2005/8/layout/cycle5"/>
    <dgm:cxn modelId="{12974226-5F93-4B8F-A05C-31DB811C1AD6}" type="presOf" srcId="{E7211507-BC10-46C0-9C60-3B2AA9948AED}" destId="{4FFBFC3F-D976-4F36-AC9B-FCA2006E448A}" srcOrd="0" destOrd="0" presId="urn:microsoft.com/office/officeart/2005/8/layout/cycle5"/>
    <dgm:cxn modelId="{2FF7EFBF-8A76-4C0D-921B-3EE4E7371D2E}" srcId="{1A45FBC6-F120-492F-9A53-2986C4E07ECB}" destId="{4E725B17-4B43-4EDE-9035-AD574017C871}" srcOrd="3" destOrd="0" parTransId="{84E46D3C-8FF0-4710-BDDE-590C87643F32}" sibTransId="{E7211507-BC10-46C0-9C60-3B2AA9948AED}"/>
    <dgm:cxn modelId="{1066883F-5213-4C07-8909-59710C6678C0}" type="presOf" srcId="{4E725B17-4B43-4EDE-9035-AD574017C871}" destId="{0BE5C968-7945-4E6D-9A44-C0B7632D913F}" srcOrd="0" destOrd="0" presId="urn:microsoft.com/office/officeart/2005/8/layout/cycle5"/>
    <dgm:cxn modelId="{6A2BBD08-E5D2-403E-B15D-82C2EB753B01}" srcId="{1A45FBC6-F120-492F-9A53-2986C4E07ECB}" destId="{7194E7DB-79ED-43A1-995C-C1294B668DA8}" srcOrd="1" destOrd="0" parTransId="{05806625-3DF5-4518-9A0F-B10554F176A4}" sibTransId="{A26A83D3-7211-4B2F-BAF1-E4A8704346E1}"/>
    <dgm:cxn modelId="{9560B6FF-7651-41DF-A30D-7D58D389D617}" srcId="{1A45FBC6-F120-492F-9A53-2986C4E07ECB}" destId="{8234E32F-C73A-4BD5-A510-DC359B0077A9}" srcOrd="2" destOrd="0" parTransId="{CEE2B0C7-BD4D-4E42-B9EA-DCBF98016091}" sibTransId="{AFC6FAEC-008B-4CCE-8EF8-7D8B1310B872}"/>
    <dgm:cxn modelId="{25EDD467-9F7E-4D33-AD43-974590AD12FC}" type="presOf" srcId="{A26A83D3-7211-4B2F-BAF1-E4A8704346E1}" destId="{900B46D0-CF6F-4B3F-BD2C-E73915935287}" srcOrd="0" destOrd="0" presId="urn:microsoft.com/office/officeart/2005/8/layout/cycle5"/>
    <dgm:cxn modelId="{201FFCCA-7B71-4A20-8911-AB9A1D7F33D3}" type="presOf" srcId="{AB810746-CA84-45A3-A1ED-DEA7F75431ED}" destId="{8B30B6ED-C769-43F4-B646-87754D03F194}" srcOrd="0" destOrd="0" presId="urn:microsoft.com/office/officeart/2005/8/layout/cycle5"/>
    <dgm:cxn modelId="{21D0D444-41B0-4CB9-B7FE-66651AD5A3F1}" type="presOf" srcId="{9D7B0C9C-4500-4443-AE0D-4EB2938A326E}" destId="{FDA6E5CD-74E2-4202-8A27-B346B5ED0E63}" srcOrd="0" destOrd="0" presId="urn:microsoft.com/office/officeart/2005/8/layout/cycle5"/>
    <dgm:cxn modelId="{8D2C353D-F17C-4641-A562-65C4DDC139B6}" type="presParOf" srcId="{D1919AF7-FB7A-47FA-82C7-A37E187E0A79}" destId="{FDA6E5CD-74E2-4202-8A27-B346B5ED0E63}" srcOrd="0" destOrd="0" presId="urn:microsoft.com/office/officeart/2005/8/layout/cycle5"/>
    <dgm:cxn modelId="{4BAF89DC-ADCA-4DE1-B888-9C16A9B48ECF}" type="presParOf" srcId="{D1919AF7-FB7A-47FA-82C7-A37E187E0A79}" destId="{EAE8CEA6-46B1-4C48-9C81-88CD30FD20C2}" srcOrd="1" destOrd="0" presId="urn:microsoft.com/office/officeart/2005/8/layout/cycle5"/>
    <dgm:cxn modelId="{281B9346-0ABE-4A4A-89BD-7C93BBA3DE8E}" type="presParOf" srcId="{D1919AF7-FB7A-47FA-82C7-A37E187E0A79}" destId="{80FC300B-413F-4ABD-8ACB-313FAC1285FB}" srcOrd="2" destOrd="0" presId="urn:microsoft.com/office/officeart/2005/8/layout/cycle5"/>
    <dgm:cxn modelId="{93E29318-DBDC-44DF-8489-88E51FB81585}" type="presParOf" srcId="{D1919AF7-FB7A-47FA-82C7-A37E187E0A79}" destId="{D74C033F-9656-4796-A91E-FAA5EB67B74B}" srcOrd="3" destOrd="0" presId="urn:microsoft.com/office/officeart/2005/8/layout/cycle5"/>
    <dgm:cxn modelId="{4EBDF51B-470A-4E19-A2B2-35224C307FD3}" type="presParOf" srcId="{D1919AF7-FB7A-47FA-82C7-A37E187E0A79}" destId="{BD3643F7-C818-46D6-94FC-FA2920EC4E68}" srcOrd="4" destOrd="0" presId="urn:microsoft.com/office/officeart/2005/8/layout/cycle5"/>
    <dgm:cxn modelId="{DF9BBD6F-0C46-42CE-8C5E-6DACF9F2E86B}" type="presParOf" srcId="{D1919AF7-FB7A-47FA-82C7-A37E187E0A79}" destId="{900B46D0-CF6F-4B3F-BD2C-E73915935287}" srcOrd="5" destOrd="0" presId="urn:microsoft.com/office/officeart/2005/8/layout/cycle5"/>
    <dgm:cxn modelId="{29E29E8F-89A2-4FBC-A682-1EF5904A6CD5}" type="presParOf" srcId="{D1919AF7-FB7A-47FA-82C7-A37E187E0A79}" destId="{E241AFB1-F9E9-4917-AB44-1529106A71F3}" srcOrd="6" destOrd="0" presId="urn:microsoft.com/office/officeart/2005/8/layout/cycle5"/>
    <dgm:cxn modelId="{457DD873-BC72-4ABB-842F-85286BFDB80A}" type="presParOf" srcId="{D1919AF7-FB7A-47FA-82C7-A37E187E0A79}" destId="{C42FD0A8-BE1D-434D-82C5-68078F5EFF61}" srcOrd="7" destOrd="0" presId="urn:microsoft.com/office/officeart/2005/8/layout/cycle5"/>
    <dgm:cxn modelId="{B4D2FDAB-6F6C-4F84-A09B-2D8F1B074B18}" type="presParOf" srcId="{D1919AF7-FB7A-47FA-82C7-A37E187E0A79}" destId="{8E0B1A32-5E1B-4F84-8E9F-1B5E8DD6BA93}" srcOrd="8" destOrd="0" presId="urn:microsoft.com/office/officeart/2005/8/layout/cycle5"/>
    <dgm:cxn modelId="{B983B4FE-70A5-4F8A-8FC3-702805F5B4E0}" type="presParOf" srcId="{D1919AF7-FB7A-47FA-82C7-A37E187E0A79}" destId="{0BE5C968-7945-4E6D-9A44-C0B7632D913F}" srcOrd="9" destOrd="0" presId="urn:microsoft.com/office/officeart/2005/8/layout/cycle5"/>
    <dgm:cxn modelId="{A87C3C62-4434-4EA6-9927-7C87081AD23D}" type="presParOf" srcId="{D1919AF7-FB7A-47FA-82C7-A37E187E0A79}" destId="{392B1FEB-435E-492D-9104-1201B7E0AA4A}" srcOrd="10" destOrd="0" presId="urn:microsoft.com/office/officeart/2005/8/layout/cycle5"/>
    <dgm:cxn modelId="{E7EDC7FB-576D-411B-A5CD-2A7FCDCA0263}" type="presParOf" srcId="{D1919AF7-FB7A-47FA-82C7-A37E187E0A79}" destId="{4FFBFC3F-D976-4F36-AC9B-FCA2006E448A}" srcOrd="11" destOrd="0" presId="urn:microsoft.com/office/officeart/2005/8/layout/cycle5"/>
    <dgm:cxn modelId="{693EA32E-8A76-4311-A9F2-C733BA99941B}" type="presParOf" srcId="{D1919AF7-FB7A-47FA-82C7-A37E187E0A79}" destId="{3871A522-4140-49AA-85AC-06FB5D1C2B2D}" srcOrd="12" destOrd="0" presId="urn:microsoft.com/office/officeart/2005/8/layout/cycle5"/>
    <dgm:cxn modelId="{CF1BB601-0FD7-4BC5-8440-2E7CBF0AE64C}" type="presParOf" srcId="{D1919AF7-FB7A-47FA-82C7-A37E187E0A79}" destId="{54732B4F-DBFF-4573-A656-88706CD0A3A2}" srcOrd="13" destOrd="0" presId="urn:microsoft.com/office/officeart/2005/8/layout/cycle5"/>
    <dgm:cxn modelId="{A124C4ED-DED2-4209-9A36-7CC006B1B4EF}" type="presParOf" srcId="{D1919AF7-FB7A-47FA-82C7-A37E187E0A79}" destId="{8B30B6ED-C769-43F4-B646-87754D03F194}" srcOrd="14"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B70455-7A51-4917-BE27-D1FAC3B7B8D1}">
      <dsp:nvSpPr>
        <dsp:cNvPr id="0" name=""/>
        <dsp:cNvSpPr/>
      </dsp:nvSpPr>
      <dsp:spPr>
        <a:xfrm>
          <a:off x="0" y="76946"/>
          <a:ext cx="6640495" cy="631800"/>
        </a:xfrm>
        <a:prstGeom prst="roundRect">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dirty="0" smtClean="0"/>
            <a:t>Test case generation</a:t>
          </a:r>
          <a:endParaRPr lang="en-US" sz="2700" kern="1200" dirty="0"/>
        </a:p>
      </dsp:txBody>
      <dsp:txXfrm>
        <a:off x="30842" y="107788"/>
        <a:ext cx="6578811" cy="570116"/>
      </dsp:txXfrm>
    </dsp:sp>
    <dsp:sp modelId="{71497550-9F1D-4D88-9145-DDAD4329CE3E}">
      <dsp:nvSpPr>
        <dsp:cNvPr id="0" name=""/>
        <dsp:cNvSpPr/>
      </dsp:nvSpPr>
      <dsp:spPr>
        <a:xfrm>
          <a:off x="0" y="786506"/>
          <a:ext cx="6640495" cy="631800"/>
        </a:xfrm>
        <a:prstGeom prst="roundRect">
          <a:avLst/>
        </a:prstGeom>
        <a:gradFill rotWithShape="0">
          <a:gsLst>
            <a:gs pos="0">
              <a:schemeClr val="accent5">
                <a:hueOff val="2965043"/>
                <a:satOff val="-11024"/>
                <a:lumOff val="-2902"/>
                <a:alphaOff val="0"/>
                <a:shade val="15000"/>
                <a:satMod val="180000"/>
              </a:schemeClr>
            </a:gs>
            <a:gs pos="50000">
              <a:schemeClr val="accent5">
                <a:hueOff val="2965043"/>
                <a:satOff val="-11024"/>
                <a:lumOff val="-2902"/>
                <a:alphaOff val="0"/>
                <a:shade val="45000"/>
                <a:satMod val="170000"/>
              </a:schemeClr>
            </a:gs>
            <a:gs pos="70000">
              <a:schemeClr val="accent5">
                <a:hueOff val="2965043"/>
                <a:satOff val="-11024"/>
                <a:lumOff val="-2902"/>
                <a:alphaOff val="0"/>
                <a:tint val="99000"/>
                <a:shade val="65000"/>
                <a:satMod val="155000"/>
              </a:schemeClr>
            </a:gs>
            <a:gs pos="100000">
              <a:schemeClr val="accent5">
                <a:hueOff val="2965043"/>
                <a:satOff val="-11024"/>
                <a:lumOff val="-2902"/>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dirty="0" smtClean="0"/>
            <a:t>Verifying Compilers</a:t>
          </a:r>
          <a:endParaRPr lang="en-US" sz="2700" kern="1200" dirty="0"/>
        </a:p>
      </dsp:txBody>
      <dsp:txXfrm>
        <a:off x="30842" y="817348"/>
        <a:ext cx="6578811" cy="570116"/>
      </dsp:txXfrm>
    </dsp:sp>
    <dsp:sp modelId="{9E8040C1-5C12-4E02-8F39-1DE656AAD1FE}">
      <dsp:nvSpPr>
        <dsp:cNvPr id="0" name=""/>
        <dsp:cNvSpPr/>
      </dsp:nvSpPr>
      <dsp:spPr>
        <a:xfrm>
          <a:off x="0" y="1496067"/>
          <a:ext cx="6640495" cy="631800"/>
        </a:xfrm>
        <a:prstGeom prst="roundRect">
          <a:avLst/>
        </a:prstGeom>
        <a:gradFill rotWithShape="0">
          <a:gsLst>
            <a:gs pos="0">
              <a:schemeClr val="accent5">
                <a:hueOff val="5930085"/>
                <a:satOff val="-22047"/>
                <a:lumOff val="-5804"/>
                <a:alphaOff val="0"/>
                <a:shade val="15000"/>
                <a:satMod val="180000"/>
              </a:schemeClr>
            </a:gs>
            <a:gs pos="50000">
              <a:schemeClr val="accent5">
                <a:hueOff val="5930085"/>
                <a:satOff val="-22047"/>
                <a:lumOff val="-5804"/>
                <a:alphaOff val="0"/>
                <a:shade val="45000"/>
                <a:satMod val="170000"/>
              </a:schemeClr>
            </a:gs>
            <a:gs pos="70000">
              <a:schemeClr val="accent5">
                <a:hueOff val="5930085"/>
                <a:satOff val="-22047"/>
                <a:lumOff val="-5804"/>
                <a:alphaOff val="0"/>
                <a:tint val="99000"/>
                <a:shade val="65000"/>
                <a:satMod val="155000"/>
              </a:schemeClr>
            </a:gs>
            <a:gs pos="100000">
              <a:schemeClr val="accent5">
                <a:hueOff val="5930085"/>
                <a:satOff val="-22047"/>
                <a:lumOff val="-5804"/>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dirty="0" smtClean="0"/>
            <a:t>Predicate Abstraction</a:t>
          </a:r>
          <a:endParaRPr lang="en-US" sz="2700" kern="1200" dirty="0"/>
        </a:p>
      </dsp:txBody>
      <dsp:txXfrm>
        <a:off x="30842" y="1526909"/>
        <a:ext cx="6578811" cy="570116"/>
      </dsp:txXfrm>
    </dsp:sp>
    <dsp:sp modelId="{3973E97C-1B6E-46BE-AE9F-9D777A355762}">
      <dsp:nvSpPr>
        <dsp:cNvPr id="0" name=""/>
        <dsp:cNvSpPr/>
      </dsp:nvSpPr>
      <dsp:spPr>
        <a:xfrm>
          <a:off x="0" y="2205627"/>
          <a:ext cx="6640495" cy="631800"/>
        </a:xfrm>
        <a:prstGeom prst="roundRect">
          <a:avLst/>
        </a:prstGeom>
        <a:gradFill rotWithShape="0">
          <a:gsLst>
            <a:gs pos="0">
              <a:schemeClr val="accent5">
                <a:hueOff val="8895128"/>
                <a:satOff val="-33071"/>
                <a:lumOff val="-8706"/>
                <a:alphaOff val="0"/>
                <a:shade val="15000"/>
                <a:satMod val="180000"/>
              </a:schemeClr>
            </a:gs>
            <a:gs pos="50000">
              <a:schemeClr val="accent5">
                <a:hueOff val="8895128"/>
                <a:satOff val="-33071"/>
                <a:lumOff val="-8706"/>
                <a:alphaOff val="0"/>
                <a:shade val="45000"/>
                <a:satMod val="170000"/>
              </a:schemeClr>
            </a:gs>
            <a:gs pos="70000">
              <a:schemeClr val="accent5">
                <a:hueOff val="8895128"/>
                <a:satOff val="-33071"/>
                <a:lumOff val="-8706"/>
                <a:alphaOff val="0"/>
                <a:tint val="99000"/>
                <a:shade val="65000"/>
                <a:satMod val="155000"/>
              </a:schemeClr>
            </a:gs>
            <a:gs pos="100000">
              <a:schemeClr val="accent5">
                <a:hueOff val="8895128"/>
                <a:satOff val="-33071"/>
                <a:lumOff val="-8706"/>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dirty="0" smtClean="0"/>
            <a:t>Invariant Generation</a:t>
          </a:r>
          <a:endParaRPr lang="en-US" sz="2700" kern="1200" dirty="0"/>
        </a:p>
      </dsp:txBody>
      <dsp:txXfrm>
        <a:off x="30842" y="2236469"/>
        <a:ext cx="6578811" cy="570116"/>
      </dsp:txXfrm>
    </dsp:sp>
    <dsp:sp modelId="{BF66F49D-233C-415B-8655-05BD7089D001}">
      <dsp:nvSpPr>
        <dsp:cNvPr id="0" name=""/>
        <dsp:cNvSpPr/>
      </dsp:nvSpPr>
      <dsp:spPr>
        <a:xfrm>
          <a:off x="0" y="2915187"/>
          <a:ext cx="6640495" cy="631800"/>
        </a:xfrm>
        <a:prstGeom prst="roundRect">
          <a:avLst/>
        </a:prstGeom>
        <a:gradFill rotWithShape="0">
          <a:gsLst>
            <a:gs pos="0">
              <a:schemeClr val="accent5">
                <a:hueOff val="11860171"/>
                <a:satOff val="-44094"/>
                <a:lumOff val="-11608"/>
                <a:alphaOff val="0"/>
                <a:shade val="15000"/>
                <a:satMod val="180000"/>
              </a:schemeClr>
            </a:gs>
            <a:gs pos="50000">
              <a:schemeClr val="accent5">
                <a:hueOff val="11860171"/>
                <a:satOff val="-44094"/>
                <a:lumOff val="-11608"/>
                <a:alphaOff val="0"/>
                <a:shade val="45000"/>
                <a:satMod val="170000"/>
              </a:schemeClr>
            </a:gs>
            <a:gs pos="70000">
              <a:schemeClr val="accent5">
                <a:hueOff val="11860171"/>
                <a:satOff val="-44094"/>
                <a:lumOff val="-11608"/>
                <a:alphaOff val="0"/>
                <a:tint val="99000"/>
                <a:shade val="65000"/>
                <a:satMod val="155000"/>
              </a:schemeClr>
            </a:gs>
            <a:gs pos="100000">
              <a:schemeClr val="accent5">
                <a:hueOff val="11860171"/>
                <a:satOff val="-44094"/>
                <a:lumOff val="-11608"/>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dirty="0" smtClean="0"/>
            <a:t>Type Checking</a:t>
          </a:r>
          <a:endParaRPr lang="en-US" sz="2700" kern="1200" dirty="0"/>
        </a:p>
      </dsp:txBody>
      <dsp:txXfrm>
        <a:off x="30842" y="2946029"/>
        <a:ext cx="6578811" cy="570116"/>
      </dsp:txXfrm>
    </dsp:sp>
    <dsp:sp modelId="{FB2D4B19-3337-4830-AD4B-119F5D9B67E6}">
      <dsp:nvSpPr>
        <dsp:cNvPr id="0" name=""/>
        <dsp:cNvSpPr/>
      </dsp:nvSpPr>
      <dsp:spPr>
        <a:xfrm>
          <a:off x="0" y="3624747"/>
          <a:ext cx="6640495" cy="631800"/>
        </a:xfrm>
        <a:prstGeom prst="roundRect">
          <a:avLst/>
        </a:prstGeom>
        <a:gradFill rotWithShape="0">
          <a:gsLst>
            <a:gs pos="0">
              <a:schemeClr val="accent5">
                <a:hueOff val="14825213"/>
                <a:satOff val="-55118"/>
                <a:lumOff val="-14510"/>
                <a:alphaOff val="0"/>
                <a:shade val="15000"/>
                <a:satMod val="180000"/>
              </a:schemeClr>
            </a:gs>
            <a:gs pos="50000">
              <a:schemeClr val="accent5">
                <a:hueOff val="14825213"/>
                <a:satOff val="-55118"/>
                <a:lumOff val="-14510"/>
                <a:alphaOff val="0"/>
                <a:shade val="45000"/>
                <a:satMod val="170000"/>
              </a:schemeClr>
            </a:gs>
            <a:gs pos="70000">
              <a:schemeClr val="accent5">
                <a:hueOff val="14825213"/>
                <a:satOff val="-55118"/>
                <a:lumOff val="-14510"/>
                <a:alphaOff val="0"/>
                <a:tint val="99000"/>
                <a:shade val="65000"/>
                <a:satMod val="155000"/>
              </a:schemeClr>
            </a:gs>
            <a:gs pos="100000">
              <a:schemeClr val="accent5">
                <a:hueOff val="14825213"/>
                <a:satOff val="-55118"/>
                <a:lumOff val="-14510"/>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dirty="0" smtClean="0"/>
            <a:t>Model Based Testing</a:t>
          </a:r>
          <a:endParaRPr lang="en-US" sz="2700" b="1" kern="1200" dirty="0"/>
        </a:p>
      </dsp:txBody>
      <dsp:txXfrm>
        <a:off x="30842" y="3655589"/>
        <a:ext cx="6578811" cy="5701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6B0980-9756-4B2A-938B-D7872034D7EB}">
      <dsp:nvSpPr>
        <dsp:cNvPr id="0" name=""/>
        <dsp:cNvSpPr/>
      </dsp:nvSpPr>
      <dsp:spPr>
        <a:xfrm>
          <a:off x="2822055" y="1320096"/>
          <a:ext cx="992453" cy="979838"/>
        </a:xfrm>
        <a:prstGeom prst="ellipse">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305" tIns="27305" rIns="27305" bIns="27305" numCol="1" spcCol="1270" anchor="ctr" anchorCtr="0">
          <a:noAutofit/>
        </a:bodyPr>
        <a:lstStyle/>
        <a:p>
          <a:pPr lvl="0" algn="ctr" defTabSz="1911350">
            <a:lnSpc>
              <a:spcPct val="90000"/>
            </a:lnSpc>
            <a:spcBef>
              <a:spcPct val="0"/>
            </a:spcBef>
            <a:spcAft>
              <a:spcPct val="35000"/>
            </a:spcAft>
          </a:pPr>
          <a:r>
            <a:rPr lang="en-US" sz="4300" kern="1200" dirty="0" smtClean="0"/>
            <a:t>Z3</a:t>
          </a:r>
          <a:endParaRPr lang="en-US" sz="4300" kern="1200" dirty="0"/>
        </a:p>
      </dsp:txBody>
      <dsp:txXfrm>
        <a:off x="2967396" y="1463590"/>
        <a:ext cx="701771" cy="692850"/>
      </dsp:txXfrm>
    </dsp:sp>
    <dsp:sp modelId="{4791977B-3D60-45CE-A267-EB0E534B83F4}">
      <dsp:nvSpPr>
        <dsp:cNvPr id="0" name=""/>
        <dsp:cNvSpPr/>
      </dsp:nvSpPr>
      <dsp:spPr>
        <a:xfrm rot="11700000">
          <a:off x="1880008" y="1385486"/>
          <a:ext cx="923199" cy="325660"/>
        </a:xfrm>
        <a:prstGeom prst="leftArrow">
          <a:avLst>
            <a:gd name="adj1" fmla="val 60000"/>
            <a:gd name="adj2" fmla="val 5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0">
          <a:scrgbClr r="0" g="0" b="0"/>
        </a:lnRef>
        <a:fillRef idx="3">
          <a:scrgbClr r="0" g="0" b="0"/>
        </a:fillRef>
        <a:effectRef idx="2">
          <a:scrgbClr r="0" g="0" b="0"/>
        </a:effectRef>
        <a:fontRef idx="minor">
          <a:schemeClr val="lt1"/>
        </a:fontRef>
      </dsp:style>
    </dsp:sp>
    <dsp:sp modelId="{75B58844-1A6B-4178-B654-1BDC9729BEDA}">
      <dsp:nvSpPr>
        <dsp:cNvPr id="0" name=""/>
        <dsp:cNvSpPr/>
      </dsp:nvSpPr>
      <dsp:spPr>
        <a:xfrm>
          <a:off x="1352969" y="994631"/>
          <a:ext cx="1085535" cy="868428"/>
        </a:xfrm>
        <a:prstGeom prst="roundRect">
          <a:avLst>
            <a:gd name="adj" fmla="val 1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en-US" sz="2300" kern="1200" dirty="0" smtClean="0"/>
            <a:t>Text</a:t>
          </a:r>
          <a:endParaRPr lang="en-US" sz="2300" kern="1200" dirty="0"/>
        </a:p>
      </dsp:txBody>
      <dsp:txXfrm>
        <a:off x="1378404" y="1020066"/>
        <a:ext cx="1034665" cy="817558"/>
      </dsp:txXfrm>
    </dsp:sp>
    <dsp:sp modelId="{37DAC68F-24B1-4F47-B42F-F4B9F50132B0}">
      <dsp:nvSpPr>
        <dsp:cNvPr id="0" name=""/>
        <dsp:cNvSpPr/>
      </dsp:nvSpPr>
      <dsp:spPr>
        <a:xfrm rot="14700000">
          <a:off x="2428060" y="732834"/>
          <a:ext cx="927705" cy="325660"/>
        </a:xfrm>
        <a:prstGeom prst="leftArrow">
          <a:avLst>
            <a:gd name="adj1" fmla="val 60000"/>
            <a:gd name="adj2" fmla="val 50000"/>
          </a:avLst>
        </a:prstGeom>
        <a:gradFill rotWithShape="0">
          <a:gsLst>
            <a:gs pos="0">
              <a:schemeClr val="accent3">
                <a:hueOff val="1343675"/>
                <a:satOff val="-2482"/>
                <a:lumOff val="-915"/>
                <a:alphaOff val="0"/>
                <a:shade val="15000"/>
                <a:satMod val="180000"/>
              </a:schemeClr>
            </a:gs>
            <a:gs pos="50000">
              <a:schemeClr val="accent3">
                <a:hueOff val="1343675"/>
                <a:satOff val="-2482"/>
                <a:lumOff val="-915"/>
                <a:alphaOff val="0"/>
                <a:shade val="45000"/>
                <a:satMod val="170000"/>
              </a:schemeClr>
            </a:gs>
            <a:gs pos="70000">
              <a:schemeClr val="accent3">
                <a:hueOff val="1343675"/>
                <a:satOff val="-2482"/>
                <a:lumOff val="-915"/>
                <a:alphaOff val="0"/>
                <a:tint val="99000"/>
                <a:shade val="65000"/>
                <a:satMod val="155000"/>
              </a:schemeClr>
            </a:gs>
            <a:gs pos="100000">
              <a:schemeClr val="accent3">
                <a:hueOff val="1343675"/>
                <a:satOff val="-2482"/>
                <a:lumOff val="-915"/>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0">
          <a:scrgbClr r="0" g="0" b="0"/>
        </a:lnRef>
        <a:fillRef idx="3">
          <a:scrgbClr r="0" g="0" b="0"/>
        </a:fillRef>
        <a:effectRef idx="2">
          <a:scrgbClr r="0" g="0" b="0"/>
        </a:effectRef>
        <a:fontRef idx="minor">
          <a:schemeClr val="lt1"/>
        </a:fontRef>
      </dsp:style>
    </dsp:sp>
    <dsp:sp modelId="{8034B1A8-9228-48E4-AC62-0BA38AAD0108}">
      <dsp:nvSpPr>
        <dsp:cNvPr id="0" name=""/>
        <dsp:cNvSpPr/>
      </dsp:nvSpPr>
      <dsp:spPr>
        <a:xfrm>
          <a:off x="2153113" y="41057"/>
          <a:ext cx="1085535" cy="868428"/>
        </a:xfrm>
        <a:prstGeom prst="roundRect">
          <a:avLst>
            <a:gd name="adj" fmla="val 10000"/>
          </a:avLst>
        </a:prstGeom>
        <a:gradFill rotWithShape="0">
          <a:gsLst>
            <a:gs pos="0">
              <a:schemeClr val="accent3">
                <a:hueOff val="1343675"/>
                <a:satOff val="-2482"/>
                <a:lumOff val="-915"/>
                <a:alphaOff val="0"/>
                <a:shade val="15000"/>
                <a:satMod val="180000"/>
              </a:schemeClr>
            </a:gs>
            <a:gs pos="50000">
              <a:schemeClr val="accent3">
                <a:hueOff val="1343675"/>
                <a:satOff val="-2482"/>
                <a:lumOff val="-915"/>
                <a:alphaOff val="0"/>
                <a:shade val="45000"/>
                <a:satMod val="170000"/>
              </a:schemeClr>
            </a:gs>
            <a:gs pos="70000">
              <a:schemeClr val="accent3">
                <a:hueOff val="1343675"/>
                <a:satOff val="-2482"/>
                <a:lumOff val="-915"/>
                <a:alphaOff val="0"/>
                <a:tint val="99000"/>
                <a:shade val="65000"/>
                <a:satMod val="155000"/>
              </a:schemeClr>
            </a:gs>
            <a:gs pos="100000">
              <a:schemeClr val="accent3">
                <a:hueOff val="1343675"/>
                <a:satOff val="-2482"/>
                <a:lumOff val="-915"/>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en-US" sz="2300" kern="1200" dirty="0" smtClean="0"/>
            <a:t>C/C++</a:t>
          </a:r>
          <a:endParaRPr lang="en-US" sz="2300" kern="1200" dirty="0"/>
        </a:p>
      </dsp:txBody>
      <dsp:txXfrm>
        <a:off x="2178548" y="66492"/>
        <a:ext cx="1034665" cy="817558"/>
      </dsp:txXfrm>
    </dsp:sp>
    <dsp:sp modelId="{4245A790-3F38-49C0-A396-70842A9BABC0}">
      <dsp:nvSpPr>
        <dsp:cNvPr id="0" name=""/>
        <dsp:cNvSpPr/>
      </dsp:nvSpPr>
      <dsp:spPr>
        <a:xfrm rot="17700000">
          <a:off x="3280797" y="732834"/>
          <a:ext cx="927705" cy="325660"/>
        </a:xfrm>
        <a:prstGeom prst="leftArrow">
          <a:avLst>
            <a:gd name="adj1" fmla="val 60000"/>
            <a:gd name="adj2" fmla="val 50000"/>
          </a:avLst>
        </a:prstGeom>
        <a:gradFill rotWithShape="0">
          <a:gsLst>
            <a:gs pos="0">
              <a:schemeClr val="accent3">
                <a:hueOff val="2687350"/>
                <a:satOff val="-4965"/>
                <a:lumOff val="-1831"/>
                <a:alphaOff val="0"/>
                <a:shade val="15000"/>
                <a:satMod val="180000"/>
              </a:schemeClr>
            </a:gs>
            <a:gs pos="50000">
              <a:schemeClr val="accent3">
                <a:hueOff val="2687350"/>
                <a:satOff val="-4965"/>
                <a:lumOff val="-1831"/>
                <a:alphaOff val="0"/>
                <a:shade val="45000"/>
                <a:satMod val="170000"/>
              </a:schemeClr>
            </a:gs>
            <a:gs pos="70000">
              <a:schemeClr val="accent3">
                <a:hueOff val="2687350"/>
                <a:satOff val="-4965"/>
                <a:lumOff val="-1831"/>
                <a:alphaOff val="0"/>
                <a:tint val="99000"/>
                <a:shade val="65000"/>
                <a:satMod val="155000"/>
              </a:schemeClr>
            </a:gs>
            <a:gs pos="100000">
              <a:schemeClr val="accent3">
                <a:hueOff val="2687350"/>
                <a:satOff val="-4965"/>
                <a:lumOff val="-1831"/>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0">
          <a:scrgbClr r="0" g="0" b="0"/>
        </a:lnRef>
        <a:fillRef idx="3">
          <a:scrgbClr r="0" g="0" b="0"/>
        </a:fillRef>
        <a:effectRef idx="2">
          <a:scrgbClr r="0" g="0" b="0"/>
        </a:effectRef>
        <a:fontRef idx="minor">
          <a:schemeClr val="lt1"/>
        </a:fontRef>
      </dsp:style>
    </dsp:sp>
    <dsp:sp modelId="{856B82B9-8B72-4709-AD97-A7D3F98FA0ED}">
      <dsp:nvSpPr>
        <dsp:cNvPr id="0" name=""/>
        <dsp:cNvSpPr/>
      </dsp:nvSpPr>
      <dsp:spPr>
        <a:xfrm>
          <a:off x="3397915" y="41057"/>
          <a:ext cx="1085535" cy="868428"/>
        </a:xfrm>
        <a:prstGeom prst="roundRect">
          <a:avLst>
            <a:gd name="adj" fmla="val 10000"/>
          </a:avLst>
        </a:prstGeom>
        <a:gradFill rotWithShape="0">
          <a:gsLst>
            <a:gs pos="0">
              <a:schemeClr val="accent3">
                <a:hueOff val="2687350"/>
                <a:satOff val="-4965"/>
                <a:lumOff val="-1831"/>
                <a:alphaOff val="0"/>
                <a:shade val="15000"/>
                <a:satMod val="180000"/>
              </a:schemeClr>
            </a:gs>
            <a:gs pos="50000">
              <a:schemeClr val="accent3">
                <a:hueOff val="2687350"/>
                <a:satOff val="-4965"/>
                <a:lumOff val="-1831"/>
                <a:alphaOff val="0"/>
                <a:shade val="45000"/>
                <a:satMod val="170000"/>
              </a:schemeClr>
            </a:gs>
            <a:gs pos="70000">
              <a:schemeClr val="accent3">
                <a:hueOff val="2687350"/>
                <a:satOff val="-4965"/>
                <a:lumOff val="-1831"/>
                <a:alphaOff val="0"/>
                <a:tint val="99000"/>
                <a:shade val="65000"/>
                <a:satMod val="155000"/>
              </a:schemeClr>
            </a:gs>
            <a:gs pos="100000">
              <a:schemeClr val="accent3">
                <a:hueOff val="2687350"/>
                <a:satOff val="-4965"/>
                <a:lumOff val="-1831"/>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en-US" sz="2300" kern="1200" dirty="0" smtClean="0"/>
            <a:t>.NET</a:t>
          </a:r>
          <a:endParaRPr lang="en-US" sz="2300" kern="1200" dirty="0"/>
        </a:p>
      </dsp:txBody>
      <dsp:txXfrm>
        <a:off x="3423350" y="66492"/>
        <a:ext cx="1034665" cy="817558"/>
      </dsp:txXfrm>
    </dsp:sp>
    <dsp:sp modelId="{D9921DBB-414C-4209-91BF-C2CA9E8042AE}">
      <dsp:nvSpPr>
        <dsp:cNvPr id="0" name=""/>
        <dsp:cNvSpPr/>
      </dsp:nvSpPr>
      <dsp:spPr>
        <a:xfrm rot="20700000">
          <a:off x="3833356" y="1385486"/>
          <a:ext cx="923199" cy="325660"/>
        </a:xfrm>
        <a:prstGeom prst="leftArrow">
          <a:avLst>
            <a:gd name="adj1" fmla="val 60000"/>
            <a:gd name="adj2" fmla="val 50000"/>
          </a:avLst>
        </a:prstGeom>
        <a:gradFill rotWithShape="0">
          <a:gsLst>
            <a:gs pos="0">
              <a:schemeClr val="accent3">
                <a:hueOff val="4031025"/>
                <a:satOff val="-7447"/>
                <a:lumOff val="-2746"/>
                <a:alphaOff val="0"/>
                <a:shade val="15000"/>
                <a:satMod val="180000"/>
              </a:schemeClr>
            </a:gs>
            <a:gs pos="50000">
              <a:schemeClr val="accent3">
                <a:hueOff val="4031025"/>
                <a:satOff val="-7447"/>
                <a:lumOff val="-2746"/>
                <a:alphaOff val="0"/>
                <a:shade val="45000"/>
                <a:satMod val="170000"/>
              </a:schemeClr>
            </a:gs>
            <a:gs pos="70000">
              <a:schemeClr val="accent3">
                <a:hueOff val="4031025"/>
                <a:satOff val="-7447"/>
                <a:lumOff val="-2746"/>
                <a:alphaOff val="0"/>
                <a:tint val="99000"/>
                <a:shade val="65000"/>
                <a:satMod val="155000"/>
              </a:schemeClr>
            </a:gs>
            <a:gs pos="100000">
              <a:schemeClr val="accent3">
                <a:hueOff val="4031025"/>
                <a:satOff val="-7447"/>
                <a:lumOff val="-2746"/>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0">
          <a:scrgbClr r="0" g="0" b="0"/>
        </a:lnRef>
        <a:fillRef idx="3">
          <a:scrgbClr r="0" g="0" b="0"/>
        </a:fillRef>
        <a:effectRef idx="2">
          <a:scrgbClr r="0" g="0" b="0"/>
        </a:effectRef>
        <a:fontRef idx="minor">
          <a:schemeClr val="lt1"/>
        </a:fontRef>
      </dsp:style>
    </dsp:sp>
    <dsp:sp modelId="{0499D169-5D19-44F2-8B82-65543C2432CE}">
      <dsp:nvSpPr>
        <dsp:cNvPr id="0" name=""/>
        <dsp:cNvSpPr/>
      </dsp:nvSpPr>
      <dsp:spPr>
        <a:xfrm>
          <a:off x="4198059" y="994631"/>
          <a:ext cx="1085535" cy="868428"/>
        </a:xfrm>
        <a:prstGeom prst="roundRect">
          <a:avLst>
            <a:gd name="adj" fmla="val 10000"/>
          </a:avLst>
        </a:prstGeom>
        <a:gradFill rotWithShape="0">
          <a:gsLst>
            <a:gs pos="0">
              <a:schemeClr val="accent3">
                <a:hueOff val="4031025"/>
                <a:satOff val="-7447"/>
                <a:lumOff val="-2746"/>
                <a:alphaOff val="0"/>
                <a:shade val="15000"/>
                <a:satMod val="180000"/>
              </a:schemeClr>
            </a:gs>
            <a:gs pos="50000">
              <a:schemeClr val="accent3">
                <a:hueOff val="4031025"/>
                <a:satOff val="-7447"/>
                <a:lumOff val="-2746"/>
                <a:alphaOff val="0"/>
                <a:shade val="45000"/>
                <a:satMod val="170000"/>
              </a:schemeClr>
            </a:gs>
            <a:gs pos="70000">
              <a:schemeClr val="accent3">
                <a:hueOff val="4031025"/>
                <a:satOff val="-7447"/>
                <a:lumOff val="-2746"/>
                <a:alphaOff val="0"/>
                <a:tint val="99000"/>
                <a:shade val="65000"/>
                <a:satMod val="155000"/>
              </a:schemeClr>
            </a:gs>
            <a:gs pos="100000">
              <a:schemeClr val="accent3">
                <a:hueOff val="4031025"/>
                <a:satOff val="-7447"/>
                <a:lumOff val="-2746"/>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en-US" sz="2300" kern="1200" dirty="0" err="1" smtClean="0"/>
            <a:t>OCaml</a:t>
          </a:r>
          <a:endParaRPr lang="en-US" sz="2300" kern="1200" dirty="0"/>
        </a:p>
      </dsp:txBody>
      <dsp:txXfrm>
        <a:off x="4223494" y="1020066"/>
        <a:ext cx="1034665" cy="8175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22196A-3257-4E21-8B67-27C47C3EB287}">
      <dsp:nvSpPr>
        <dsp:cNvPr id="0" name=""/>
        <dsp:cNvSpPr/>
      </dsp:nvSpPr>
      <dsp:spPr>
        <a:xfrm>
          <a:off x="71759" y="1997"/>
          <a:ext cx="2316509" cy="926603"/>
        </a:xfrm>
        <a:prstGeom prst="chevron">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rtl="0">
            <a:lnSpc>
              <a:spcPct val="90000"/>
            </a:lnSpc>
            <a:spcBef>
              <a:spcPct val="0"/>
            </a:spcBef>
            <a:spcAft>
              <a:spcPct val="35000"/>
            </a:spcAft>
          </a:pPr>
          <a:r>
            <a:rPr lang="en-US" sz="2400" kern="1200" dirty="0" smtClean="0"/>
            <a:t>PEX</a:t>
          </a:r>
          <a:endParaRPr lang="en-US" sz="2400" kern="1200" dirty="0"/>
        </a:p>
      </dsp:txBody>
      <dsp:txXfrm>
        <a:off x="535061" y="1997"/>
        <a:ext cx="1389906" cy="926603"/>
      </dsp:txXfrm>
    </dsp:sp>
    <dsp:sp modelId="{75022CE1-001A-482D-B6E3-A23252CF193A}">
      <dsp:nvSpPr>
        <dsp:cNvPr id="0" name=""/>
        <dsp:cNvSpPr/>
      </dsp:nvSpPr>
      <dsp:spPr>
        <a:xfrm>
          <a:off x="2087123" y="80758"/>
          <a:ext cx="6223117" cy="769081"/>
        </a:xfrm>
        <a:prstGeom prst="chevron">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50800" dist="38100" dir="5400000" rotWithShape="0">
            <a:srgbClr xmlns:mc="http://schemas.openxmlformats.org/markup-compatibility/2006" xmlns:a14="http://schemas.microsoft.com/office/drawing/2007/7/7/main" val="000000" mc:Ignorable="">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9210" tIns="14605" rIns="0" bIns="14605" numCol="1" spcCol="1270" anchor="ctr" anchorCtr="0">
          <a:noAutofit/>
        </a:bodyPr>
        <a:lstStyle/>
        <a:p>
          <a:pPr lvl="0" algn="l" defTabSz="1022350" rtl="0">
            <a:lnSpc>
              <a:spcPct val="90000"/>
            </a:lnSpc>
            <a:spcBef>
              <a:spcPct val="0"/>
            </a:spcBef>
            <a:spcAft>
              <a:spcPct val="35000"/>
            </a:spcAft>
          </a:pPr>
          <a:r>
            <a:rPr lang="en-US" sz="2300" kern="1200" dirty="0" smtClean="0"/>
            <a:t>Implements DART for .NET.</a:t>
          </a:r>
          <a:endParaRPr lang="en-US" sz="2300" kern="1200" dirty="0"/>
        </a:p>
      </dsp:txBody>
      <dsp:txXfrm>
        <a:off x="2471664" y="80758"/>
        <a:ext cx="5454036" cy="769081"/>
      </dsp:txXfrm>
    </dsp:sp>
    <dsp:sp modelId="{CA80FAF8-E1FB-4DA3-AC96-5A8BFA34F0D8}">
      <dsp:nvSpPr>
        <dsp:cNvPr id="0" name=""/>
        <dsp:cNvSpPr/>
      </dsp:nvSpPr>
      <dsp:spPr>
        <a:xfrm>
          <a:off x="71759" y="1058325"/>
          <a:ext cx="2316509" cy="926603"/>
        </a:xfrm>
        <a:prstGeom prst="chevron">
          <a:avLst/>
        </a:prstGeom>
        <a:gradFill rotWithShape="0">
          <a:gsLst>
            <a:gs pos="0">
              <a:schemeClr val="accent2">
                <a:hueOff val="-3794743"/>
                <a:satOff val="10719"/>
                <a:lumOff val="2745"/>
                <a:alphaOff val="0"/>
                <a:shade val="15000"/>
                <a:satMod val="180000"/>
              </a:schemeClr>
            </a:gs>
            <a:gs pos="50000">
              <a:schemeClr val="accent2">
                <a:hueOff val="-3794743"/>
                <a:satOff val="10719"/>
                <a:lumOff val="2745"/>
                <a:alphaOff val="0"/>
                <a:shade val="45000"/>
                <a:satMod val="170000"/>
              </a:schemeClr>
            </a:gs>
            <a:gs pos="70000">
              <a:schemeClr val="accent2">
                <a:hueOff val="-3794743"/>
                <a:satOff val="10719"/>
                <a:lumOff val="2745"/>
                <a:alphaOff val="0"/>
                <a:tint val="99000"/>
                <a:shade val="65000"/>
                <a:satMod val="155000"/>
              </a:schemeClr>
            </a:gs>
            <a:gs pos="100000">
              <a:schemeClr val="accent2">
                <a:hueOff val="-3794743"/>
                <a:satOff val="10719"/>
                <a:lumOff val="2745"/>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rtl="0">
            <a:lnSpc>
              <a:spcPct val="90000"/>
            </a:lnSpc>
            <a:spcBef>
              <a:spcPct val="0"/>
            </a:spcBef>
            <a:spcAft>
              <a:spcPct val="35000"/>
            </a:spcAft>
          </a:pPr>
          <a:r>
            <a:rPr lang="en-US" sz="2400" kern="1200" dirty="0" smtClean="0"/>
            <a:t>SAGE</a:t>
          </a:r>
          <a:endParaRPr lang="en-US" sz="2400" kern="1200" dirty="0"/>
        </a:p>
      </dsp:txBody>
      <dsp:txXfrm>
        <a:off x="535061" y="1058325"/>
        <a:ext cx="1389906" cy="926603"/>
      </dsp:txXfrm>
    </dsp:sp>
    <dsp:sp modelId="{D5750C03-8B12-4A29-A0FD-18D38CACE075}">
      <dsp:nvSpPr>
        <dsp:cNvPr id="0" name=""/>
        <dsp:cNvSpPr/>
      </dsp:nvSpPr>
      <dsp:spPr>
        <a:xfrm>
          <a:off x="2087123" y="1137087"/>
          <a:ext cx="6223117" cy="769081"/>
        </a:xfrm>
        <a:prstGeom prst="chevron">
          <a:avLst/>
        </a:prstGeom>
        <a:solidFill>
          <a:schemeClr val="accent2">
            <a:tint val="40000"/>
            <a:alpha val="90000"/>
            <a:hueOff val="-4045218"/>
            <a:satOff val="11155"/>
            <a:lumOff val="941"/>
            <a:alphaOff val="0"/>
          </a:schemeClr>
        </a:solidFill>
        <a:ln w="9525" cap="flat" cmpd="sng" algn="ctr">
          <a:solidFill>
            <a:schemeClr val="accent2">
              <a:tint val="40000"/>
              <a:alpha val="90000"/>
              <a:hueOff val="-4045218"/>
              <a:satOff val="11155"/>
              <a:lumOff val="941"/>
              <a:alphaOff val="0"/>
            </a:schemeClr>
          </a:solidFill>
          <a:prstDash val="solid"/>
        </a:ln>
        <a:effectLst>
          <a:outerShdw blurRad="50800" dist="38100" dir="5400000" rotWithShape="0">
            <a:srgbClr xmlns:mc="http://schemas.openxmlformats.org/markup-compatibility/2006" xmlns:a14="http://schemas.microsoft.com/office/drawing/2007/7/7/main" val="000000" mc:Ignorable="">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9210" tIns="14605" rIns="0" bIns="14605" numCol="1" spcCol="1270" anchor="ctr" anchorCtr="0">
          <a:noAutofit/>
        </a:bodyPr>
        <a:lstStyle/>
        <a:p>
          <a:pPr lvl="0" algn="l" defTabSz="1022350" rtl="0">
            <a:lnSpc>
              <a:spcPct val="90000"/>
            </a:lnSpc>
            <a:spcBef>
              <a:spcPct val="0"/>
            </a:spcBef>
            <a:spcAft>
              <a:spcPct val="35000"/>
            </a:spcAft>
          </a:pPr>
          <a:r>
            <a:rPr lang="en-US" sz="2300" kern="1200" dirty="0" smtClean="0"/>
            <a:t>Implements DART for x86 binaries.</a:t>
          </a:r>
          <a:endParaRPr lang="en-US" sz="2300" kern="1200" dirty="0"/>
        </a:p>
      </dsp:txBody>
      <dsp:txXfrm>
        <a:off x="2471664" y="1137087"/>
        <a:ext cx="5454036" cy="769081"/>
      </dsp:txXfrm>
    </dsp:sp>
    <dsp:sp modelId="{A5B23998-6121-4C9E-AB51-D125015951D7}">
      <dsp:nvSpPr>
        <dsp:cNvPr id="0" name=""/>
        <dsp:cNvSpPr/>
      </dsp:nvSpPr>
      <dsp:spPr>
        <a:xfrm>
          <a:off x="71759" y="2114654"/>
          <a:ext cx="2316509" cy="926603"/>
        </a:xfrm>
        <a:prstGeom prst="chevron">
          <a:avLst/>
        </a:prstGeom>
        <a:gradFill rotWithShape="0">
          <a:gsLst>
            <a:gs pos="0">
              <a:schemeClr val="accent2">
                <a:hueOff val="-7589485"/>
                <a:satOff val="21437"/>
                <a:lumOff val="5491"/>
                <a:alphaOff val="0"/>
                <a:shade val="15000"/>
                <a:satMod val="180000"/>
              </a:schemeClr>
            </a:gs>
            <a:gs pos="50000">
              <a:schemeClr val="accent2">
                <a:hueOff val="-7589485"/>
                <a:satOff val="21437"/>
                <a:lumOff val="5491"/>
                <a:alphaOff val="0"/>
                <a:shade val="45000"/>
                <a:satMod val="170000"/>
              </a:schemeClr>
            </a:gs>
            <a:gs pos="70000">
              <a:schemeClr val="accent2">
                <a:hueOff val="-7589485"/>
                <a:satOff val="21437"/>
                <a:lumOff val="5491"/>
                <a:alphaOff val="0"/>
                <a:tint val="99000"/>
                <a:shade val="65000"/>
                <a:satMod val="155000"/>
              </a:schemeClr>
            </a:gs>
            <a:gs pos="100000">
              <a:schemeClr val="accent2">
                <a:hueOff val="-7589485"/>
                <a:satOff val="21437"/>
                <a:lumOff val="5491"/>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rtl="0">
            <a:lnSpc>
              <a:spcPct val="90000"/>
            </a:lnSpc>
            <a:spcBef>
              <a:spcPct val="0"/>
            </a:spcBef>
            <a:spcAft>
              <a:spcPct val="35000"/>
            </a:spcAft>
          </a:pPr>
          <a:r>
            <a:rPr lang="en-US" sz="2400" kern="1200" dirty="0" smtClean="0"/>
            <a:t>YOGI</a:t>
          </a:r>
          <a:endParaRPr lang="en-US" sz="2400" kern="1200" dirty="0"/>
        </a:p>
      </dsp:txBody>
      <dsp:txXfrm>
        <a:off x="535061" y="2114654"/>
        <a:ext cx="1389906" cy="926603"/>
      </dsp:txXfrm>
    </dsp:sp>
    <dsp:sp modelId="{C8EC4D62-3389-4897-AB13-3184350BDDEC}">
      <dsp:nvSpPr>
        <dsp:cNvPr id="0" name=""/>
        <dsp:cNvSpPr/>
      </dsp:nvSpPr>
      <dsp:spPr>
        <a:xfrm>
          <a:off x="2087123" y="2193415"/>
          <a:ext cx="6223117" cy="769081"/>
        </a:xfrm>
        <a:prstGeom prst="chevron">
          <a:avLst/>
        </a:prstGeom>
        <a:solidFill>
          <a:schemeClr val="accent2">
            <a:tint val="40000"/>
            <a:alpha val="90000"/>
            <a:hueOff val="-8090435"/>
            <a:satOff val="22309"/>
            <a:lumOff val="1881"/>
            <a:alphaOff val="0"/>
          </a:schemeClr>
        </a:solidFill>
        <a:ln w="9525" cap="flat" cmpd="sng" algn="ctr">
          <a:solidFill>
            <a:schemeClr val="accent2">
              <a:tint val="40000"/>
              <a:alpha val="90000"/>
              <a:hueOff val="-8090435"/>
              <a:satOff val="22309"/>
              <a:lumOff val="1881"/>
              <a:alphaOff val="0"/>
            </a:schemeClr>
          </a:solidFill>
          <a:prstDash val="solid"/>
        </a:ln>
        <a:effectLst>
          <a:outerShdw blurRad="50800" dist="38100" dir="5400000" rotWithShape="0">
            <a:srgbClr xmlns:mc="http://schemas.openxmlformats.org/markup-compatibility/2006" xmlns:a14="http://schemas.microsoft.com/office/drawing/2007/7/7/main" val="000000" mc:Ignorable="">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9210" tIns="14605" rIns="0" bIns="14605" numCol="1" spcCol="1270" anchor="ctr" anchorCtr="0">
          <a:noAutofit/>
        </a:bodyPr>
        <a:lstStyle/>
        <a:p>
          <a:pPr lvl="0" algn="l" defTabSz="1022350" rtl="0">
            <a:lnSpc>
              <a:spcPct val="90000"/>
            </a:lnSpc>
            <a:spcBef>
              <a:spcPct val="0"/>
            </a:spcBef>
            <a:spcAft>
              <a:spcPct val="35000"/>
            </a:spcAft>
          </a:pPr>
          <a:r>
            <a:rPr lang="en-US" sz="2300" kern="1200" dirty="0" smtClean="0"/>
            <a:t>Implements DART to check the feasibility of program paths generated statically.</a:t>
          </a:r>
          <a:endParaRPr lang="en-US" sz="2300" kern="1200" dirty="0"/>
        </a:p>
      </dsp:txBody>
      <dsp:txXfrm>
        <a:off x="2471664" y="2193415"/>
        <a:ext cx="5454036" cy="769081"/>
      </dsp:txXfrm>
    </dsp:sp>
    <dsp:sp modelId="{D86BEF52-A61A-46B3-B855-9E57331A6F58}">
      <dsp:nvSpPr>
        <dsp:cNvPr id="0" name=""/>
        <dsp:cNvSpPr/>
      </dsp:nvSpPr>
      <dsp:spPr>
        <a:xfrm>
          <a:off x="71759" y="3170982"/>
          <a:ext cx="2316509" cy="926603"/>
        </a:xfrm>
        <a:prstGeom prst="chevron">
          <a:avLst/>
        </a:prstGeom>
        <a:gradFill rotWithShape="0">
          <a:gsLst>
            <a:gs pos="0">
              <a:schemeClr val="accent2">
                <a:hueOff val="-11384228"/>
                <a:satOff val="32156"/>
                <a:lumOff val="8236"/>
                <a:alphaOff val="0"/>
                <a:shade val="15000"/>
                <a:satMod val="180000"/>
              </a:schemeClr>
            </a:gs>
            <a:gs pos="50000">
              <a:schemeClr val="accent2">
                <a:hueOff val="-11384228"/>
                <a:satOff val="32156"/>
                <a:lumOff val="8236"/>
                <a:alphaOff val="0"/>
                <a:shade val="45000"/>
                <a:satMod val="170000"/>
              </a:schemeClr>
            </a:gs>
            <a:gs pos="70000">
              <a:schemeClr val="accent2">
                <a:hueOff val="-11384228"/>
                <a:satOff val="32156"/>
                <a:lumOff val="8236"/>
                <a:alphaOff val="0"/>
                <a:tint val="99000"/>
                <a:shade val="65000"/>
                <a:satMod val="155000"/>
              </a:schemeClr>
            </a:gs>
            <a:gs pos="100000">
              <a:schemeClr val="accent2">
                <a:hueOff val="-11384228"/>
                <a:satOff val="32156"/>
                <a:lumOff val="8236"/>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rtl="0">
            <a:lnSpc>
              <a:spcPct val="90000"/>
            </a:lnSpc>
            <a:spcBef>
              <a:spcPct val="0"/>
            </a:spcBef>
            <a:spcAft>
              <a:spcPct val="35000"/>
            </a:spcAft>
          </a:pPr>
          <a:r>
            <a:rPr lang="en-US" sz="2400" kern="1200" dirty="0" smtClean="0"/>
            <a:t>Vigilante</a:t>
          </a:r>
          <a:endParaRPr lang="en-US" sz="2400" kern="1200" dirty="0"/>
        </a:p>
      </dsp:txBody>
      <dsp:txXfrm>
        <a:off x="535061" y="3170982"/>
        <a:ext cx="1389906" cy="926603"/>
      </dsp:txXfrm>
    </dsp:sp>
    <dsp:sp modelId="{7C49CE62-6522-4778-81F2-02C21B9968A5}">
      <dsp:nvSpPr>
        <dsp:cNvPr id="0" name=""/>
        <dsp:cNvSpPr/>
      </dsp:nvSpPr>
      <dsp:spPr>
        <a:xfrm>
          <a:off x="2087123" y="3249744"/>
          <a:ext cx="6223117" cy="769081"/>
        </a:xfrm>
        <a:prstGeom prst="chevron">
          <a:avLst/>
        </a:prstGeom>
        <a:solidFill>
          <a:schemeClr val="accent2">
            <a:tint val="40000"/>
            <a:alpha val="90000"/>
            <a:hueOff val="-12135653"/>
            <a:satOff val="33464"/>
            <a:lumOff val="2822"/>
            <a:alphaOff val="0"/>
          </a:schemeClr>
        </a:solidFill>
        <a:ln w="9525" cap="flat" cmpd="sng" algn="ctr">
          <a:solidFill>
            <a:schemeClr val="accent2">
              <a:tint val="40000"/>
              <a:alpha val="90000"/>
              <a:hueOff val="-12135653"/>
              <a:satOff val="33464"/>
              <a:lumOff val="2822"/>
              <a:alphaOff val="0"/>
            </a:schemeClr>
          </a:solidFill>
          <a:prstDash val="solid"/>
        </a:ln>
        <a:effectLst>
          <a:outerShdw blurRad="50800" dist="38100" dir="5400000" rotWithShape="0">
            <a:srgbClr xmlns:mc="http://schemas.openxmlformats.org/markup-compatibility/2006" xmlns:a14="http://schemas.microsoft.com/office/drawing/2007/7/7/main" val="000000" mc:Ignorable="">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9210" tIns="14605" rIns="0" bIns="14605" numCol="1" spcCol="1270" anchor="ctr" anchorCtr="0">
          <a:noAutofit/>
        </a:bodyPr>
        <a:lstStyle/>
        <a:p>
          <a:pPr lvl="0" algn="l" defTabSz="1022350" rtl="0">
            <a:lnSpc>
              <a:spcPct val="90000"/>
            </a:lnSpc>
            <a:spcBef>
              <a:spcPct val="0"/>
            </a:spcBef>
            <a:spcAft>
              <a:spcPct val="35000"/>
            </a:spcAft>
          </a:pPr>
          <a:r>
            <a:rPr lang="en-US" sz="2300" kern="1200" dirty="0" smtClean="0"/>
            <a:t>Partially implements DART to dynamically generate worm filters.</a:t>
          </a:r>
          <a:endParaRPr lang="en-US" sz="2300" kern="1200" dirty="0"/>
        </a:p>
      </dsp:txBody>
      <dsp:txXfrm>
        <a:off x="2471664" y="3249744"/>
        <a:ext cx="5454036" cy="7690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4B9DCF-58D1-42A8-A9C4-73101D4462EF}">
      <dsp:nvSpPr>
        <dsp:cNvPr id="0" name=""/>
        <dsp:cNvSpPr/>
      </dsp:nvSpPr>
      <dsp:spPr>
        <a:xfrm>
          <a:off x="5518" y="924964"/>
          <a:ext cx="2279769" cy="911907"/>
        </a:xfrm>
        <a:prstGeom prst="chevron">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63500" dist="38100" dir="5400000" rotWithShape="0">
            <a:srgbClr xmlns:mc="http://schemas.openxmlformats.org/markup-compatibility/2006" xmlns:a14="http://schemas.microsoft.com/office/drawing/2007/7/7/main" val="000000" mc:Ignorable="">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t>Rich Combination </a:t>
          </a:r>
          <a:endParaRPr lang="en-US" sz="1800" kern="1200" dirty="0"/>
        </a:p>
      </dsp:txBody>
      <dsp:txXfrm>
        <a:off x="461472" y="924964"/>
        <a:ext cx="1367862" cy="911907"/>
      </dsp:txXfrm>
    </dsp:sp>
    <dsp:sp modelId="{FA327132-FEFB-46D2-BF2E-18AC7A245A49}">
      <dsp:nvSpPr>
        <dsp:cNvPr id="0" name=""/>
        <dsp:cNvSpPr/>
      </dsp:nvSpPr>
      <dsp:spPr>
        <a:xfrm>
          <a:off x="1988917" y="1002476"/>
          <a:ext cx="1892208" cy="756883"/>
        </a:xfrm>
        <a:prstGeom prst="chevron">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1">
          <a:scrgbClr r="0" g="0" b="0"/>
        </a:lnRef>
        <a:fillRef idx="1">
          <a:scrgbClr r="0" g="0" b="0"/>
        </a:fillRef>
        <a:effectRef idx="2">
          <a:scrgbClr r="0" g="0" b="0"/>
        </a:effectRef>
        <a:fontRef idx="minor"/>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Linear arithmetic</a:t>
          </a:r>
          <a:endParaRPr lang="en-US" sz="2000" kern="1200" dirty="0"/>
        </a:p>
      </dsp:txBody>
      <dsp:txXfrm>
        <a:off x="2367359" y="1002476"/>
        <a:ext cx="1135325" cy="756883"/>
      </dsp:txXfrm>
    </dsp:sp>
    <dsp:sp modelId="{102F7659-7151-4EC8-A80B-0B2F5DD80954}">
      <dsp:nvSpPr>
        <dsp:cNvPr id="0" name=""/>
        <dsp:cNvSpPr/>
      </dsp:nvSpPr>
      <dsp:spPr>
        <a:xfrm>
          <a:off x="3616217" y="1002476"/>
          <a:ext cx="1892208" cy="756883"/>
        </a:xfrm>
        <a:prstGeom prst="chevron">
          <a:avLst/>
        </a:prstGeom>
        <a:solidFill>
          <a:schemeClr val="accent2">
            <a:tint val="40000"/>
            <a:alpha val="90000"/>
            <a:hueOff val="-2022609"/>
            <a:satOff val="5577"/>
            <a:lumOff val="470"/>
            <a:alphaOff val="0"/>
          </a:schemeClr>
        </a:solidFill>
        <a:ln w="9525" cap="flat" cmpd="sng" algn="ctr">
          <a:solidFill>
            <a:schemeClr val="accent2">
              <a:tint val="40000"/>
              <a:alpha val="90000"/>
              <a:hueOff val="-2022609"/>
              <a:satOff val="5577"/>
              <a:lumOff val="470"/>
              <a:alphaOff val="0"/>
            </a:schemeClr>
          </a:solidFill>
          <a:prstDash val="solid"/>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1">
          <a:scrgbClr r="0" g="0" b="0"/>
        </a:lnRef>
        <a:fillRef idx="1">
          <a:scrgbClr r="0" g="0" b="0"/>
        </a:fillRef>
        <a:effectRef idx="2">
          <a:scrgbClr r="0" g="0" b="0"/>
        </a:effectRef>
        <a:fontRef idx="minor"/>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err="1" smtClean="0"/>
            <a:t>Bitvector</a:t>
          </a:r>
          <a:endParaRPr lang="en-US" sz="2000" kern="1200" dirty="0"/>
        </a:p>
      </dsp:txBody>
      <dsp:txXfrm>
        <a:off x="3994659" y="1002476"/>
        <a:ext cx="1135325" cy="756883"/>
      </dsp:txXfrm>
    </dsp:sp>
    <dsp:sp modelId="{58E79265-FD94-4156-8E1F-E80CEBE3210C}">
      <dsp:nvSpPr>
        <dsp:cNvPr id="0" name=""/>
        <dsp:cNvSpPr/>
      </dsp:nvSpPr>
      <dsp:spPr>
        <a:xfrm>
          <a:off x="5243516" y="1002476"/>
          <a:ext cx="1892208" cy="756883"/>
        </a:xfrm>
        <a:prstGeom prst="chevron">
          <a:avLst/>
        </a:prstGeom>
        <a:solidFill>
          <a:schemeClr val="accent2">
            <a:tint val="40000"/>
            <a:alpha val="90000"/>
            <a:hueOff val="-4045218"/>
            <a:satOff val="11155"/>
            <a:lumOff val="941"/>
            <a:alphaOff val="0"/>
          </a:schemeClr>
        </a:solidFill>
        <a:ln w="9525" cap="flat" cmpd="sng" algn="ctr">
          <a:solidFill>
            <a:schemeClr val="accent2">
              <a:tint val="40000"/>
              <a:alpha val="90000"/>
              <a:hueOff val="-4045218"/>
              <a:satOff val="11155"/>
              <a:lumOff val="941"/>
              <a:alphaOff val="0"/>
            </a:schemeClr>
          </a:solidFill>
          <a:prstDash val="solid"/>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1">
          <a:scrgbClr r="0" g="0" b="0"/>
        </a:lnRef>
        <a:fillRef idx="1">
          <a:scrgbClr r="0" g="0" b="0"/>
        </a:fillRef>
        <a:effectRef idx="2">
          <a:scrgbClr r="0" g="0" b="0"/>
        </a:effectRef>
        <a:fontRef idx="minor"/>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Arrays</a:t>
          </a:r>
          <a:endParaRPr lang="en-US" sz="2000" kern="1200" dirty="0"/>
        </a:p>
      </dsp:txBody>
      <dsp:txXfrm>
        <a:off x="5621958" y="1002476"/>
        <a:ext cx="1135325" cy="756883"/>
      </dsp:txXfrm>
    </dsp:sp>
    <dsp:sp modelId="{CC9F5C08-30D7-444D-9EA3-BC73B2A7F1F5}">
      <dsp:nvSpPr>
        <dsp:cNvPr id="0" name=""/>
        <dsp:cNvSpPr/>
      </dsp:nvSpPr>
      <dsp:spPr>
        <a:xfrm>
          <a:off x="6870815" y="1002476"/>
          <a:ext cx="1892208" cy="756883"/>
        </a:xfrm>
        <a:prstGeom prst="chevron">
          <a:avLst/>
        </a:prstGeom>
        <a:solidFill>
          <a:schemeClr val="accent2">
            <a:tint val="40000"/>
            <a:alpha val="90000"/>
            <a:hueOff val="-6067826"/>
            <a:satOff val="16732"/>
            <a:lumOff val="1411"/>
            <a:alphaOff val="0"/>
          </a:schemeClr>
        </a:solidFill>
        <a:ln w="9525" cap="flat" cmpd="sng" algn="ctr">
          <a:solidFill>
            <a:schemeClr val="accent2">
              <a:tint val="40000"/>
              <a:alpha val="90000"/>
              <a:hueOff val="-6067826"/>
              <a:satOff val="16732"/>
              <a:lumOff val="1411"/>
              <a:alphaOff val="0"/>
            </a:schemeClr>
          </a:solidFill>
          <a:prstDash val="solid"/>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1">
          <a:scrgbClr r="0" g="0" b="0"/>
        </a:lnRef>
        <a:fillRef idx="1">
          <a:scrgbClr r="0" g="0" b="0"/>
        </a:fillRef>
        <a:effectRef idx="2">
          <a:scrgbClr r="0" g="0" b="0"/>
        </a:effectRef>
        <a:fontRef idx="minor"/>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Free</a:t>
          </a:r>
        </a:p>
        <a:p>
          <a:pPr lvl="0" algn="ctr" defTabSz="889000" rtl="0">
            <a:lnSpc>
              <a:spcPct val="90000"/>
            </a:lnSpc>
            <a:spcBef>
              <a:spcPct val="0"/>
            </a:spcBef>
            <a:spcAft>
              <a:spcPct val="35000"/>
            </a:spcAft>
          </a:pPr>
          <a:r>
            <a:rPr lang="en-US" sz="2000" kern="1200" dirty="0" smtClean="0"/>
            <a:t>Functions</a:t>
          </a:r>
          <a:endParaRPr lang="en-US" sz="2000" kern="1200" dirty="0"/>
        </a:p>
      </dsp:txBody>
      <dsp:txXfrm>
        <a:off x="7249257" y="1002476"/>
        <a:ext cx="1135325" cy="756883"/>
      </dsp:txXfrm>
    </dsp:sp>
    <dsp:sp modelId="{179C538A-AF2B-4FE1-8086-DFF86317623F}">
      <dsp:nvSpPr>
        <dsp:cNvPr id="0" name=""/>
        <dsp:cNvSpPr/>
      </dsp:nvSpPr>
      <dsp:spPr>
        <a:xfrm>
          <a:off x="5518" y="1964539"/>
          <a:ext cx="2279769" cy="911907"/>
        </a:xfrm>
        <a:prstGeom prst="chevron">
          <a:avLst/>
        </a:prstGeom>
        <a:gradFill rotWithShape="0">
          <a:gsLst>
            <a:gs pos="0">
              <a:schemeClr val="accent2">
                <a:hueOff val="-3794743"/>
                <a:satOff val="10719"/>
                <a:lumOff val="2745"/>
                <a:alphaOff val="0"/>
                <a:shade val="15000"/>
                <a:satMod val="180000"/>
              </a:schemeClr>
            </a:gs>
            <a:gs pos="50000">
              <a:schemeClr val="accent2">
                <a:hueOff val="-3794743"/>
                <a:satOff val="10719"/>
                <a:lumOff val="2745"/>
                <a:alphaOff val="0"/>
                <a:shade val="45000"/>
                <a:satMod val="170000"/>
              </a:schemeClr>
            </a:gs>
            <a:gs pos="70000">
              <a:schemeClr val="accent2">
                <a:hueOff val="-3794743"/>
                <a:satOff val="10719"/>
                <a:lumOff val="2745"/>
                <a:alphaOff val="0"/>
                <a:tint val="99000"/>
                <a:shade val="65000"/>
                <a:satMod val="155000"/>
              </a:schemeClr>
            </a:gs>
            <a:gs pos="100000">
              <a:schemeClr val="accent2">
                <a:hueOff val="-3794743"/>
                <a:satOff val="10719"/>
                <a:lumOff val="2745"/>
                <a:alphaOff val="0"/>
                <a:tint val="95500"/>
                <a:shade val="100000"/>
                <a:satMod val="155000"/>
              </a:schemeClr>
            </a:gs>
          </a:gsLst>
          <a:lin ang="16200000" scaled="0"/>
        </a:gradFill>
        <a:ln>
          <a:noFill/>
        </a:ln>
        <a:effectLst>
          <a:outerShdw blurRad="63500" dist="38100" dir="5400000" rotWithShape="0">
            <a:srgbClr xmlns:mc="http://schemas.openxmlformats.org/markup-compatibility/2006" xmlns:a14="http://schemas.microsoft.com/office/drawing/2007/7/7/main" val="000000" mc:Ignorable="">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3794743"/>
              <a:satOff val="10719"/>
              <a:lumOff val="2745"/>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t>Models</a:t>
          </a:r>
          <a:endParaRPr lang="en-US" sz="1800" kern="1200" dirty="0"/>
        </a:p>
      </dsp:txBody>
      <dsp:txXfrm>
        <a:off x="461472" y="1964539"/>
        <a:ext cx="1367862" cy="911907"/>
      </dsp:txXfrm>
    </dsp:sp>
    <dsp:sp modelId="{EFD35F54-D826-446E-9167-9FB5F71656E6}">
      <dsp:nvSpPr>
        <dsp:cNvPr id="0" name=""/>
        <dsp:cNvSpPr/>
      </dsp:nvSpPr>
      <dsp:spPr>
        <a:xfrm>
          <a:off x="1988917" y="2042051"/>
          <a:ext cx="6865083" cy="756883"/>
        </a:xfrm>
        <a:prstGeom prst="chevron">
          <a:avLst/>
        </a:prstGeom>
        <a:solidFill>
          <a:schemeClr val="accent2">
            <a:tint val="40000"/>
            <a:alpha val="90000"/>
            <a:hueOff val="-8090435"/>
            <a:satOff val="22309"/>
            <a:lumOff val="1881"/>
            <a:alphaOff val="0"/>
          </a:schemeClr>
        </a:solidFill>
        <a:ln w="9525" cap="flat" cmpd="sng" algn="ctr">
          <a:solidFill>
            <a:schemeClr val="accent2">
              <a:tint val="40000"/>
              <a:alpha val="90000"/>
              <a:hueOff val="-8090435"/>
              <a:satOff val="22309"/>
              <a:lumOff val="1881"/>
              <a:alphaOff val="0"/>
            </a:schemeClr>
          </a:solidFill>
          <a:prstDash val="solid"/>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1">
          <a:scrgbClr r="0" g="0" b="0"/>
        </a:lnRef>
        <a:fillRef idx="1">
          <a:scrgbClr r="0" g="0" b="0"/>
        </a:fillRef>
        <a:effectRef idx="2">
          <a:scrgbClr r="0" g="0" b="0"/>
        </a:effectRef>
        <a:fontRef idx="minor"/>
      </dsp:style>
      <dsp:txBody>
        <a:bodyPr spcFirstLastPara="0" vert="horz" wrap="square" lIns="25400" tIns="12700" rIns="0" bIns="12700" numCol="1" spcCol="1270" anchor="ctr" anchorCtr="0">
          <a:noAutofit/>
        </a:bodyPr>
        <a:lstStyle/>
        <a:p>
          <a:pPr lvl="0" algn="l" defTabSz="889000" rtl="0">
            <a:lnSpc>
              <a:spcPct val="90000"/>
            </a:lnSpc>
            <a:spcBef>
              <a:spcPct val="0"/>
            </a:spcBef>
            <a:spcAft>
              <a:spcPct val="35000"/>
            </a:spcAft>
          </a:pPr>
          <a:r>
            <a:rPr lang="en-US" sz="2000" kern="1200" dirty="0" smtClean="0"/>
            <a:t>Model used as test inputs</a:t>
          </a:r>
          <a:endParaRPr lang="en-US" sz="2000" kern="1200" dirty="0"/>
        </a:p>
      </dsp:txBody>
      <dsp:txXfrm>
        <a:off x="2367359" y="2042051"/>
        <a:ext cx="6108200" cy="756883"/>
      </dsp:txXfrm>
    </dsp:sp>
    <dsp:sp modelId="{76303C98-FC16-43BF-BCFB-E5CF5041F3AC}">
      <dsp:nvSpPr>
        <dsp:cNvPr id="0" name=""/>
        <dsp:cNvSpPr/>
      </dsp:nvSpPr>
      <dsp:spPr>
        <a:xfrm>
          <a:off x="5518" y="3004114"/>
          <a:ext cx="2279769" cy="911907"/>
        </a:xfrm>
        <a:prstGeom prst="chevron">
          <a:avLst/>
        </a:prstGeom>
        <a:gradFill rotWithShape="0">
          <a:gsLst>
            <a:gs pos="0">
              <a:schemeClr val="accent2">
                <a:hueOff val="-7589485"/>
                <a:satOff val="21437"/>
                <a:lumOff val="5491"/>
                <a:alphaOff val="0"/>
                <a:shade val="15000"/>
                <a:satMod val="180000"/>
              </a:schemeClr>
            </a:gs>
            <a:gs pos="50000">
              <a:schemeClr val="accent2">
                <a:hueOff val="-7589485"/>
                <a:satOff val="21437"/>
                <a:lumOff val="5491"/>
                <a:alphaOff val="0"/>
                <a:shade val="45000"/>
                <a:satMod val="170000"/>
              </a:schemeClr>
            </a:gs>
            <a:gs pos="70000">
              <a:schemeClr val="accent2">
                <a:hueOff val="-7589485"/>
                <a:satOff val="21437"/>
                <a:lumOff val="5491"/>
                <a:alphaOff val="0"/>
                <a:tint val="99000"/>
                <a:shade val="65000"/>
                <a:satMod val="155000"/>
              </a:schemeClr>
            </a:gs>
            <a:gs pos="100000">
              <a:schemeClr val="accent2">
                <a:hueOff val="-7589485"/>
                <a:satOff val="21437"/>
                <a:lumOff val="5491"/>
                <a:alphaOff val="0"/>
                <a:tint val="95500"/>
                <a:shade val="100000"/>
                <a:satMod val="155000"/>
              </a:schemeClr>
            </a:gs>
          </a:gsLst>
          <a:lin ang="16200000" scaled="0"/>
        </a:gradFill>
        <a:ln>
          <a:noFill/>
        </a:ln>
        <a:effectLst>
          <a:outerShdw blurRad="63500" dist="38100" dir="5400000" rotWithShape="0">
            <a:srgbClr xmlns:mc="http://schemas.openxmlformats.org/markup-compatibility/2006" xmlns:a14="http://schemas.microsoft.com/office/drawing/2007/7/7/main" val="000000" mc:Ignorable="">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7589485"/>
              <a:satOff val="21437"/>
              <a:lumOff val="5491"/>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t> </a:t>
          </a:r>
          <a:r>
            <a:rPr lang="en-US" sz="1800" kern="1200" dirty="0" smtClean="0">
              <a:sym typeface="Symbol"/>
            </a:rPr>
            <a:t>-Quantifier</a:t>
          </a:r>
          <a:endParaRPr lang="en-US" sz="1800" kern="1200" dirty="0"/>
        </a:p>
      </dsp:txBody>
      <dsp:txXfrm>
        <a:off x="461472" y="3004114"/>
        <a:ext cx="1367862" cy="911907"/>
      </dsp:txXfrm>
    </dsp:sp>
    <dsp:sp modelId="{F870B098-690B-4005-84E7-A113FE1A0FF1}">
      <dsp:nvSpPr>
        <dsp:cNvPr id="0" name=""/>
        <dsp:cNvSpPr/>
      </dsp:nvSpPr>
      <dsp:spPr>
        <a:xfrm>
          <a:off x="1988917" y="3081626"/>
          <a:ext cx="6796547" cy="756883"/>
        </a:xfrm>
        <a:prstGeom prst="chevron">
          <a:avLst/>
        </a:prstGeom>
        <a:solidFill>
          <a:schemeClr val="accent2">
            <a:tint val="40000"/>
            <a:alpha val="90000"/>
            <a:hueOff val="-10113044"/>
            <a:satOff val="27887"/>
            <a:lumOff val="2352"/>
            <a:alphaOff val="0"/>
          </a:schemeClr>
        </a:solidFill>
        <a:ln w="9525" cap="flat" cmpd="sng" algn="ctr">
          <a:solidFill>
            <a:schemeClr val="accent2">
              <a:tint val="40000"/>
              <a:alpha val="90000"/>
              <a:hueOff val="-10113044"/>
              <a:satOff val="27887"/>
              <a:lumOff val="2352"/>
              <a:alphaOff val="0"/>
            </a:schemeClr>
          </a:solidFill>
          <a:prstDash val="solid"/>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1">
          <a:scrgbClr r="0" g="0" b="0"/>
        </a:lnRef>
        <a:fillRef idx="1">
          <a:scrgbClr r="0" g="0" b="0"/>
        </a:fillRef>
        <a:effectRef idx="2">
          <a:scrgbClr r="0" g="0" b="0"/>
        </a:effectRef>
        <a:fontRef idx="minor"/>
      </dsp:style>
      <dsp:txBody>
        <a:bodyPr spcFirstLastPara="0" vert="horz" wrap="square" lIns="25400" tIns="12700" rIns="0" bIns="12700" numCol="1" spcCol="1270" anchor="ctr" anchorCtr="0">
          <a:noAutofit/>
        </a:bodyPr>
        <a:lstStyle/>
        <a:p>
          <a:pPr lvl="0" algn="l" defTabSz="889000" rtl="0">
            <a:lnSpc>
              <a:spcPct val="90000"/>
            </a:lnSpc>
            <a:spcBef>
              <a:spcPct val="0"/>
            </a:spcBef>
            <a:spcAft>
              <a:spcPct val="35000"/>
            </a:spcAft>
          </a:pPr>
          <a:r>
            <a:rPr lang="en-US" sz="2000" kern="1200" dirty="0" smtClean="0"/>
            <a:t>Used to model custom theories (e.g., .NET type system)</a:t>
          </a:r>
          <a:endParaRPr lang="en-US" sz="2000" kern="1200" dirty="0"/>
        </a:p>
      </dsp:txBody>
      <dsp:txXfrm>
        <a:off x="2367359" y="3081626"/>
        <a:ext cx="6039664" cy="756883"/>
      </dsp:txXfrm>
    </dsp:sp>
    <dsp:sp modelId="{6B2D5F81-EB5C-45CC-8EF9-D4E6AF2AE0DD}">
      <dsp:nvSpPr>
        <dsp:cNvPr id="0" name=""/>
        <dsp:cNvSpPr/>
      </dsp:nvSpPr>
      <dsp:spPr>
        <a:xfrm>
          <a:off x="5518" y="4043688"/>
          <a:ext cx="2279769" cy="911907"/>
        </a:xfrm>
        <a:prstGeom prst="chevron">
          <a:avLst/>
        </a:prstGeom>
        <a:gradFill rotWithShape="0">
          <a:gsLst>
            <a:gs pos="0">
              <a:schemeClr val="accent2">
                <a:hueOff val="-11384228"/>
                <a:satOff val="32156"/>
                <a:lumOff val="8236"/>
                <a:alphaOff val="0"/>
                <a:shade val="15000"/>
                <a:satMod val="180000"/>
              </a:schemeClr>
            </a:gs>
            <a:gs pos="50000">
              <a:schemeClr val="accent2">
                <a:hueOff val="-11384228"/>
                <a:satOff val="32156"/>
                <a:lumOff val="8236"/>
                <a:alphaOff val="0"/>
                <a:shade val="45000"/>
                <a:satMod val="170000"/>
              </a:schemeClr>
            </a:gs>
            <a:gs pos="70000">
              <a:schemeClr val="accent2">
                <a:hueOff val="-11384228"/>
                <a:satOff val="32156"/>
                <a:lumOff val="8236"/>
                <a:alphaOff val="0"/>
                <a:tint val="99000"/>
                <a:shade val="65000"/>
                <a:satMod val="155000"/>
              </a:schemeClr>
            </a:gs>
            <a:gs pos="100000">
              <a:schemeClr val="accent2">
                <a:hueOff val="-11384228"/>
                <a:satOff val="32156"/>
                <a:lumOff val="8236"/>
                <a:alphaOff val="0"/>
                <a:tint val="95500"/>
                <a:shade val="100000"/>
                <a:satMod val="155000"/>
              </a:schemeClr>
            </a:gs>
          </a:gsLst>
          <a:lin ang="16200000" scaled="0"/>
        </a:gradFill>
        <a:ln>
          <a:noFill/>
        </a:ln>
        <a:effectLst>
          <a:outerShdw blurRad="63500" dist="38100" dir="5400000" rotWithShape="0">
            <a:srgbClr xmlns:mc="http://schemas.openxmlformats.org/markup-compatibility/2006" xmlns:a14="http://schemas.microsoft.com/office/drawing/2007/7/7/main" val="000000" mc:Ignorable="">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11384228"/>
              <a:satOff val="32156"/>
              <a:lumOff val="8236"/>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t> API</a:t>
          </a:r>
          <a:endParaRPr lang="en-US" sz="1800" kern="1200" dirty="0"/>
        </a:p>
      </dsp:txBody>
      <dsp:txXfrm>
        <a:off x="461472" y="4043688"/>
        <a:ext cx="1367862" cy="911907"/>
      </dsp:txXfrm>
    </dsp:sp>
    <dsp:sp modelId="{68227CD9-4DDB-4F5C-81E5-BF1A24AC14CA}">
      <dsp:nvSpPr>
        <dsp:cNvPr id="0" name=""/>
        <dsp:cNvSpPr/>
      </dsp:nvSpPr>
      <dsp:spPr>
        <a:xfrm>
          <a:off x="1988917" y="4121200"/>
          <a:ext cx="6773348" cy="756883"/>
        </a:xfrm>
        <a:prstGeom prst="chevron">
          <a:avLst/>
        </a:prstGeom>
        <a:solidFill>
          <a:schemeClr val="accent2">
            <a:tint val="40000"/>
            <a:alpha val="90000"/>
            <a:hueOff val="-12135653"/>
            <a:satOff val="33464"/>
            <a:lumOff val="2822"/>
            <a:alphaOff val="0"/>
          </a:schemeClr>
        </a:solidFill>
        <a:ln w="9525" cap="flat" cmpd="sng" algn="ctr">
          <a:solidFill>
            <a:schemeClr val="accent2">
              <a:tint val="40000"/>
              <a:alpha val="90000"/>
              <a:hueOff val="-12135653"/>
              <a:satOff val="33464"/>
              <a:lumOff val="2822"/>
              <a:alphaOff val="0"/>
            </a:schemeClr>
          </a:solidFill>
          <a:prstDash val="solid"/>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1">
          <a:scrgbClr r="0" g="0" b="0"/>
        </a:lnRef>
        <a:fillRef idx="1">
          <a:scrgbClr r="0" g="0" b="0"/>
        </a:fillRef>
        <a:effectRef idx="2">
          <a:scrgbClr r="0" g="0" b="0"/>
        </a:effectRef>
        <a:fontRef idx="minor"/>
      </dsp:style>
      <dsp:txBody>
        <a:bodyPr spcFirstLastPara="0" vert="horz" wrap="square" lIns="25400" tIns="12700" rIns="0" bIns="12700" numCol="1" spcCol="1270" anchor="ctr" anchorCtr="0">
          <a:noAutofit/>
        </a:bodyPr>
        <a:lstStyle/>
        <a:p>
          <a:pPr lvl="0" algn="l" defTabSz="889000" rtl="0">
            <a:lnSpc>
              <a:spcPct val="90000"/>
            </a:lnSpc>
            <a:spcBef>
              <a:spcPct val="0"/>
            </a:spcBef>
            <a:spcAft>
              <a:spcPct val="35000"/>
            </a:spcAft>
          </a:pPr>
          <a:r>
            <a:rPr lang="en-US" sz="2000" kern="1200" dirty="0" smtClean="0"/>
            <a:t>Huge number of small problems. Textual interface is too inefficient.</a:t>
          </a:r>
          <a:endParaRPr lang="en-US" sz="2000" kern="1200" dirty="0"/>
        </a:p>
      </dsp:txBody>
      <dsp:txXfrm>
        <a:off x="2367359" y="4121200"/>
        <a:ext cx="6016465" cy="7568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BD5CC9-D19E-4D51-9B27-20E60A241DCF}">
      <dsp:nvSpPr>
        <dsp:cNvPr id="0" name=""/>
        <dsp:cNvSpPr/>
      </dsp:nvSpPr>
      <dsp:spPr>
        <a:xfrm>
          <a:off x="11234" y="1240149"/>
          <a:ext cx="2539007" cy="1523404"/>
        </a:xfrm>
        <a:prstGeom prst="roundRect">
          <a:avLst>
            <a:gd name="adj" fmla="val 1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63500" dist="38100" dir="5400000" rotWithShape="0">
            <a:srgbClr xmlns:mc="http://schemas.openxmlformats.org/markup-compatibility/2006" xmlns:a14="http://schemas.microsoft.com/office/drawing/2007/7/7/main" val="000000" mc:Ignorable="">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Annotated Program</a:t>
          </a:r>
          <a:endParaRPr lang="en-US" sz="3300" kern="1200" dirty="0"/>
        </a:p>
      </dsp:txBody>
      <dsp:txXfrm>
        <a:off x="55853" y="1284768"/>
        <a:ext cx="2449769" cy="1434166"/>
      </dsp:txXfrm>
    </dsp:sp>
    <dsp:sp modelId="{66753691-48EF-44CA-9DF1-40405054014D}">
      <dsp:nvSpPr>
        <dsp:cNvPr id="0" name=""/>
        <dsp:cNvSpPr/>
      </dsp:nvSpPr>
      <dsp:spPr>
        <a:xfrm rot="29239">
          <a:off x="2801622" y="1702217"/>
          <a:ext cx="532965" cy="629673"/>
        </a:xfrm>
        <a:prstGeom prst="rightArrow">
          <a:avLst>
            <a:gd name="adj1" fmla="val 60000"/>
            <a:gd name="adj2" fmla="val 5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63500" dist="38100" dir="5400000" rotWithShape="0">
            <a:srgbClr xmlns:mc="http://schemas.openxmlformats.org/markup-compatibility/2006" xmlns:a14="http://schemas.microsoft.com/office/drawing/2007/7/7/main" val="000000" mc:Ignorable="">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p>
      </dsp:txBody>
      <dsp:txXfrm rot="29239">
        <a:off x="2801625" y="1827472"/>
        <a:ext cx="373076" cy="377803"/>
      </dsp:txXfrm>
    </dsp:sp>
    <dsp:sp modelId="{40C0E305-4B11-4977-A04E-EAB83E945248}">
      <dsp:nvSpPr>
        <dsp:cNvPr id="0" name=""/>
        <dsp:cNvSpPr/>
      </dsp:nvSpPr>
      <dsp:spPr>
        <a:xfrm>
          <a:off x="3555801" y="1270297"/>
          <a:ext cx="2539007" cy="1523404"/>
        </a:xfrm>
        <a:prstGeom prst="roundRect">
          <a:avLst>
            <a:gd name="adj" fmla="val 10000"/>
          </a:avLst>
        </a:prstGeom>
        <a:gradFill rotWithShape="0">
          <a:gsLst>
            <a:gs pos="0">
              <a:schemeClr val="accent2">
                <a:hueOff val="-11384228"/>
                <a:satOff val="32156"/>
                <a:lumOff val="8236"/>
                <a:alphaOff val="0"/>
                <a:shade val="15000"/>
                <a:satMod val="180000"/>
              </a:schemeClr>
            </a:gs>
            <a:gs pos="50000">
              <a:schemeClr val="accent2">
                <a:hueOff val="-11384228"/>
                <a:satOff val="32156"/>
                <a:lumOff val="8236"/>
                <a:alphaOff val="0"/>
                <a:shade val="45000"/>
                <a:satMod val="170000"/>
              </a:schemeClr>
            </a:gs>
            <a:gs pos="70000">
              <a:schemeClr val="accent2">
                <a:hueOff val="-11384228"/>
                <a:satOff val="32156"/>
                <a:lumOff val="8236"/>
                <a:alphaOff val="0"/>
                <a:tint val="99000"/>
                <a:shade val="65000"/>
                <a:satMod val="155000"/>
              </a:schemeClr>
            </a:gs>
            <a:gs pos="100000">
              <a:schemeClr val="accent2">
                <a:hueOff val="-11384228"/>
                <a:satOff val="32156"/>
                <a:lumOff val="8236"/>
                <a:alphaOff val="0"/>
                <a:tint val="95500"/>
                <a:shade val="100000"/>
                <a:satMod val="155000"/>
              </a:schemeClr>
            </a:gs>
          </a:gsLst>
          <a:lin ang="16200000" scaled="0"/>
        </a:gradFill>
        <a:ln>
          <a:noFill/>
        </a:ln>
        <a:effectLst>
          <a:outerShdw blurRad="63500" dist="38100" dir="5400000" rotWithShape="0">
            <a:srgbClr xmlns:mc="http://schemas.openxmlformats.org/markup-compatibility/2006" xmlns:a14="http://schemas.microsoft.com/office/drawing/2007/7/7/main" val="000000" mc:Ignorable="">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11384228"/>
              <a:satOff val="32156"/>
              <a:lumOff val="8236"/>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Verification Condition </a:t>
          </a:r>
          <a:r>
            <a:rPr lang="en-US" sz="3300" i="1" kern="1200" dirty="0" smtClean="0"/>
            <a:t>F</a:t>
          </a:r>
          <a:endParaRPr lang="en-US" sz="3300" i="1" kern="1200" dirty="0"/>
        </a:p>
      </dsp:txBody>
      <dsp:txXfrm>
        <a:off x="3600420" y="1314916"/>
        <a:ext cx="2449769" cy="143416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A4F95F-F1AB-4105-9DEE-78179B78A81B}">
      <dsp:nvSpPr>
        <dsp:cNvPr id="0" name=""/>
        <dsp:cNvSpPr/>
      </dsp:nvSpPr>
      <dsp:spPr>
        <a:xfrm>
          <a:off x="1416820" y="1842"/>
          <a:ext cx="6310358" cy="805615"/>
        </a:xfrm>
        <a:prstGeom prst="roundRect">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63500" dist="38100" dir="5400000" rotWithShape="0">
            <a:srgbClr xmlns:mc="http://schemas.openxmlformats.org/markup-compatibility/2006" xmlns:a14="http://schemas.microsoft.com/office/drawing/2007/7/7/main" val="000000" mc:Ignorable="">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Heuristic quantifier instantiation</a:t>
          </a:r>
          <a:endParaRPr lang="en-US" sz="2400" kern="1200" dirty="0"/>
        </a:p>
      </dsp:txBody>
      <dsp:txXfrm>
        <a:off x="1456147" y="41169"/>
        <a:ext cx="6231704" cy="726961"/>
      </dsp:txXfrm>
    </dsp:sp>
    <dsp:sp modelId="{EA10E22E-D9E7-4493-B666-635671DEC2D3}">
      <dsp:nvSpPr>
        <dsp:cNvPr id="0" name=""/>
        <dsp:cNvSpPr/>
      </dsp:nvSpPr>
      <dsp:spPr>
        <a:xfrm>
          <a:off x="1416820" y="847738"/>
          <a:ext cx="6310358" cy="805615"/>
        </a:xfrm>
        <a:prstGeom prst="roundRect">
          <a:avLst/>
        </a:prstGeom>
        <a:gradFill rotWithShape="0">
          <a:gsLst>
            <a:gs pos="0">
              <a:schemeClr val="accent2">
                <a:hueOff val="-2846057"/>
                <a:satOff val="8039"/>
                <a:lumOff val="2059"/>
                <a:alphaOff val="0"/>
                <a:shade val="15000"/>
                <a:satMod val="180000"/>
              </a:schemeClr>
            </a:gs>
            <a:gs pos="50000">
              <a:schemeClr val="accent2">
                <a:hueOff val="-2846057"/>
                <a:satOff val="8039"/>
                <a:lumOff val="2059"/>
                <a:alphaOff val="0"/>
                <a:shade val="45000"/>
                <a:satMod val="170000"/>
              </a:schemeClr>
            </a:gs>
            <a:gs pos="70000">
              <a:schemeClr val="accent2">
                <a:hueOff val="-2846057"/>
                <a:satOff val="8039"/>
                <a:lumOff val="2059"/>
                <a:alphaOff val="0"/>
                <a:tint val="99000"/>
                <a:shade val="65000"/>
                <a:satMod val="155000"/>
              </a:schemeClr>
            </a:gs>
            <a:gs pos="100000">
              <a:schemeClr val="accent2">
                <a:hueOff val="-2846057"/>
                <a:satOff val="8039"/>
                <a:lumOff val="2059"/>
                <a:alphaOff val="0"/>
                <a:tint val="95500"/>
                <a:shade val="100000"/>
                <a:satMod val="155000"/>
              </a:schemeClr>
            </a:gs>
          </a:gsLst>
          <a:lin ang="16200000" scaled="0"/>
        </a:gradFill>
        <a:ln>
          <a:noFill/>
        </a:ln>
        <a:effectLst>
          <a:outerShdw blurRad="63500" dist="38100" dir="5400000" rotWithShape="0">
            <a:srgbClr xmlns:mc="http://schemas.openxmlformats.org/markup-compatibility/2006" xmlns:a14="http://schemas.microsoft.com/office/drawing/2007/7/7/main" val="000000" mc:Ignorable="">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2846057"/>
              <a:satOff val="8039"/>
              <a:lumOff val="2059"/>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Combining SMT with Saturation </a:t>
          </a:r>
          <a:r>
            <a:rPr lang="en-US" sz="2400" kern="1200" dirty="0" err="1" smtClean="0"/>
            <a:t>provers</a:t>
          </a:r>
          <a:endParaRPr lang="en-US" sz="2400" kern="1200" dirty="0"/>
        </a:p>
      </dsp:txBody>
      <dsp:txXfrm>
        <a:off x="1456147" y="887065"/>
        <a:ext cx="6231704" cy="726961"/>
      </dsp:txXfrm>
    </dsp:sp>
    <dsp:sp modelId="{F4F7A9AC-E7F4-4B3B-8466-97CBC798AA54}">
      <dsp:nvSpPr>
        <dsp:cNvPr id="0" name=""/>
        <dsp:cNvSpPr/>
      </dsp:nvSpPr>
      <dsp:spPr>
        <a:xfrm>
          <a:off x="1416820" y="1693635"/>
          <a:ext cx="6310358" cy="805615"/>
        </a:xfrm>
        <a:prstGeom prst="roundRect">
          <a:avLst/>
        </a:prstGeom>
        <a:gradFill rotWithShape="0">
          <a:gsLst>
            <a:gs pos="0">
              <a:schemeClr val="accent2">
                <a:hueOff val="-5692114"/>
                <a:satOff val="16078"/>
                <a:lumOff val="4118"/>
                <a:alphaOff val="0"/>
                <a:shade val="15000"/>
                <a:satMod val="180000"/>
              </a:schemeClr>
            </a:gs>
            <a:gs pos="50000">
              <a:schemeClr val="accent2">
                <a:hueOff val="-5692114"/>
                <a:satOff val="16078"/>
                <a:lumOff val="4118"/>
                <a:alphaOff val="0"/>
                <a:shade val="45000"/>
                <a:satMod val="170000"/>
              </a:schemeClr>
            </a:gs>
            <a:gs pos="70000">
              <a:schemeClr val="accent2">
                <a:hueOff val="-5692114"/>
                <a:satOff val="16078"/>
                <a:lumOff val="4118"/>
                <a:alphaOff val="0"/>
                <a:tint val="99000"/>
                <a:shade val="65000"/>
                <a:satMod val="155000"/>
              </a:schemeClr>
            </a:gs>
            <a:gs pos="100000">
              <a:schemeClr val="accent2">
                <a:hueOff val="-5692114"/>
                <a:satOff val="16078"/>
                <a:lumOff val="4118"/>
                <a:alphaOff val="0"/>
                <a:tint val="95500"/>
                <a:shade val="100000"/>
                <a:satMod val="155000"/>
              </a:schemeClr>
            </a:gs>
          </a:gsLst>
          <a:lin ang="16200000" scaled="0"/>
        </a:gradFill>
        <a:ln>
          <a:noFill/>
        </a:ln>
        <a:effectLst>
          <a:outerShdw blurRad="63500" dist="38100" dir="5400000" rotWithShape="0">
            <a:srgbClr xmlns:mc="http://schemas.openxmlformats.org/markup-compatibility/2006" xmlns:a14="http://schemas.microsoft.com/office/drawing/2007/7/7/main" val="000000" mc:Ignorable="">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5692114"/>
              <a:satOff val="16078"/>
              <a:lumOff val="4118"/>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Complete quantifier instantiation</a:t>
          </a:r>
          <a:endParaRPr lang="en-US" sz="2400" kern="1200" dirty="0"/>
        </a:p>
      </dsp:txBody>
      <dsp:txXfrm>
        <a:off x="1456147" y="1732962"/>
        <a:ext cx="6231704" cy="726961"/>
      </dsp:txXfrm>
    </dsp:sp>
    <dsp:sp modelId="{2404C232-44CA-4E4A-8F81-38E47494FB8B}">
      <dsp:nvSpPr>
        <dsp:cNvPr id="0" name=""/>
        <dsp:cNvSpPr/>
      </dsp:nvSpPr>
      <dsp:spPr>
        <a:xfrm>
          <a:off x="1416820" y="2539531"/>
          <a:ext cx="6310358" cy="805615"/>
        </a:xfrm>
        <a:prstGeom prst="roundRect">
          <a:avLst/>
        </a:prstGeom>
        <a:gradFill rotWithShape="0">
          <a:gsLst>
            <a:gs pos="0">
              <a:schemeClr val="accent2">
                <a:hueOff val="-8538171"/>
                <a:satOff val="24117"/>
                <a:lumOff val="6177"/>
                <a:alphaOff val="0"/>
                <a:shade val="15000"/>
                <a:satMod val="180000"/>
              </a:schemeClr>
            </a:gs>
            <a:gs pos="50000">
              <a:schemeClr val="accent2">
                <a:hueOff val="-8538171"/>
                <a:satOff val="24117"/>
                <a:lumOff val="6177"/>
                <a:alphaOff val="0"/>
                <a:shade val="45000"/>
                <a:satMod val="170000"/>
              </a:schemeClr>
            </a:gs>
            <a:gs pos="70000">
              <a:schemeClr val="accent2">
                <a:hueOff val="-8538171"/>
                <a:satOff val="24117"/>
                <a:lumOff val="6177"/>
                <a:alphaOff val="0"/>
                <a:tint val="99000"/>
                <a:shade val="65000"/>
                <a:satMod val="155000"/>
              </a:schemeClr>
            </a:gs>
            <a:gs pos="100000">
              <a:schemeClr val="accent2">
                <a:hueOff val="-8538171"/>
                <a:satOff val="24117"/>
                <a:lumOff val="6177"/>
                <a:alphaOff val="0"/>
                <a:tint val="95500"/>
                <a:shade val="100000"/>
                <a:satMod val="155000"/>
              </a:schemeClr>
            </a:gs>
          </a:gsLst>
          <a:lin ang="16200000" scaled="0"/>
        </a:gradFill>
        <a:ln>
          <a:noFill/>
        </a:ln>
        <a:effectLst>
          <a:outerShdw blurRad="63500" dist="38100" dir="5400000" rotWithShape="0">
            <a:srgbClr xmlns:mc="http://schemas.openxmlformats.org/markup-compatibility/2006" xmlns:a14="http://schemas.microsoft.com/office/drawing/2007/7/7/main" val="000000" mc:Ignorable="">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8538171"/>
              <a:satOff val="24117"/>
              <a:lumOff val="6177"/>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Decidable fragments</a:t>
          </a:r>
          <a:endParaRPr lang="en-US" sz="2400" kern="1200" dirty="0"/>
        </a:p>
      </dsp:txBody>
      <dsp:txXfrm>
        <a:off x="1456147" y="2578858"/>
        <a:ext cx="6231704" cy="726961"/>
      </dsp:txXfrm>
    </dsp:sp>
    <dsp:sp modelId="{FFB73037-AE30-4504-95CC-EF56331D7CE8}">
      <dsp:nvSpPr>
        <dsp:cNvPr id="0" name=""/>
        <dsp:cNvSpPr/>
      </dsp:nvSpPr>
      <dsp:spPr>
        <a:xfrm>
          <a:off x="1416820" y="3385427"/>
          <a:ext cx="6310358" cy="805615"/>
        </a:xfrm>
        <a:prstGeom prst="roundRect">
          <a:avLst/>
        </a:prstGeom>
        <a:gradFill rotWithShape="0">
          <a:gsLst>
            <a:gs pos="0">
              <a:schemeClr val="accent2">
                <a:hueOff val="-11384228"/>
                <a:satOff val="32156"/>
                <a:lumOff val="8236"/>
                <a:alphaOff val="0"/>
                <a:shade val="15000"/>
                <a:satMod val="180000"/>
              </a:schemeClr>
            </a:gs>
            <a:gs pos="50000">
              <a:schemeClr val="accent2">
                <a:hueOff val="-11384228"/>
                <a:satOff val="32156"/>
                <a:lumOff val="8236"/>
                <a:alphaOff val="0"/>
                <a:shade val="45000"/>
                <a:satMod val="170000"/>
              </a:schemeClr>
            </a:gs>
            <a:gs pos="70000">
              <a:schemeClr val="accent2">
                <a:hueOff val="-11384228"/>
                <a:satOff val="32156"/>
                <a:lumOff val="8236"/>
                <a:alphaOff val="0"/>
                <a:tint val="99000"/>
                <a:shade val="65000"/>
                <a:satMod val="155000"/>
              </a:schemeClr>
            </a:gs>
            <a:gs pos="100000">
              <a:schemeClr val="accent2">
                <a:hueOff val="-11384228"/>
                <a:satOff val="32156"/>
                <a:lumOff val="8236"/>
                <a:alphaOff val="0"/>
                <a:tint val="95500"/>
                <a:shade val="100000"/>
                <a:satMod val="155000"/>
              </a:schemeClr>
            </a:gs>
          </a:gsLst>
          <a:lin ang="16200000" scaled="0"/>
        </a:gradFill>
        <a:ln>
          <a:noFill/>
        </a:ln>
        <a:effectLst>
          <a:outerShdw blurRad="63500" dist="38100" dir="5400000" rotWithShape="0">
            <a:srgbClr xmlns:mc="http://schemas.openxmlformats.org/markup-compatibility/2006" xmlns:a14="http://schemas.microsoft.com/office/drawing/2007/7/7/main" val="000000" mc:Ignorable="">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11384228"/>
              <a:satOff val="32156"/>
              <a:lumOff val="8236"/>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Model based quantifier instantiation</a:t>
          </a:r>
          <a:endParaRPr lang="en-US" sz="2400" kern="1200" dirty="0"/>
        </a:p>
      </dsp:txBody>
      <dsp:txXfrm>
        <a:off x="1456147" y="3424754"/>
        <a:ext cx="6231704" cy="72696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A6E5CD-74E2-4202-8A27-B346B5ED0E63}">
      <dsp:nvSpPr>
        <dsp:cNvPr id="0" name=""/>
        <dsp:cNvSpPr/>
      </dsp:nvSpPr>
      <dsp:spPr>
        <a:xfrm>
          <a:off x="2317127" y="1832"/>
          <a:ext cx="1020170" cy="663111"/>
        </a:xfrm>
        <a:prstGeom prst="roundRect">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63500" dist="38100" dir="5400000" rotWithShape="0">
            <a:srgbClr xmlns:mc="http://schemas.openxmlformats.org/markup-compatibility/2006" xmlns:a14="http://schemas.microsoft.com/office/drawing/2007/7/7/main" val="000000" mc:Ignorable="">
              <a:alpha val="45000"/>
            </a:srgbClr>
          </a:outerShdw>
        </a:effectLst>
        <a:scene3d>
          <a:camera prst="orthographicFront" fov="0">
            <a:rot lat="0" lon="0" rev="0"/>
          </a:camera>
          <a:lightRig rig="glow" dir="t">
            <a:rot lat="0" lon="0" rev="6360000"/>
          </a:lightRig>
        </a:scene3d>
        <a:sp3d contourW="1000" prstMaterial="flat">
          <a:bevelT w="95250" h="101600"/>
          <a:contourClr>
            <a:schemeClr val="accent5">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Strategy 1</a:t>
          </a:r>
          <a:endParaRPr lang="en-US" sz="1700" kern="1200" dirty="0"/>
        </a:p>
      </dsp:txBody>
      <dsp:txXfrm>
        <a:off x="2349497" y="34202"/>
        <a:ext cx="955430" cy="598371"/>
      </dsp:txXfrm>
    </dsp:sp>
    <dsp:sp modelId="{80FC300B-413F-4ABD-8ACB-313FAC1285FB}">
      <dsp:nvSpPr>
        <dsp:cNvPr id="0" name=""/>
        <dsp:cNvSpPr/>
      </dsp:nvSpPr>
      <dsp:spPr>
        <a:xfrm>
          <a:off x="1503051" y="333387"/>
          <a:ext cx="2648322" cy="2648322"/>
        </a:xfrm>
        <a:custGeom>
          <a:avLst/>
          <a:gdLst/>
          <a:ahLst/>
          <a:cxnLst/>
          <a:rect l="0" t="0" r="0" b="0"/>
          <a:pathLst>
            <a:path>
              <a:moveTo>
                <a:pt x="1970752" y="168599"/>
              </a:moveTo>
              <a:arcTo wR="1324161" hR="1324161" stAng="17953746" swAng="1211046"/>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D74C033F-9656-4796-A91E-FAA5EB67B74B}">
      <dsp:nvSpPr>
        <dsp:cNvPr id="0" name=""/>
        <dsp:cNvSpPr/>
      </dsp:nvSpPr>
      <dsp:spPr>
        <a:xfrm>
          <a:off x="3576479" y="916805"/>
          <a:ext cx="1020170" cy="663111"/>
        </a:xfrm>
        <a:prstGeom prst="roundRect">
          <a:avLst/>
        </a:prstGeom>
        <a:gradFill rotWithShape="0">
          <a:gsLst>
            <a:gs pos="0">
              <a:schemeClr val="accent5">
                <a:hueOff val="3706303"/>
                <a:satOff val="-13780"/>
                <a:lumOff val="-3627"/>
                <a:alphaOff val="0"/>
                <a:shade val="15000"/>
                <a:satMod val="180000"/>
              </a:schemeClr>
            </a:gs>
            <a:gs pos="50000">
              <a:schemeClr val="accent5">
                <a:hueOff val="3706303"/>
                <a:satOff val="-13780"/>
                <a:lumOff val="-3627"/>
                <a:alphaOff val="0"/>
                <a:shade val="45000"/>
                <a:satMod val="170000"/>
              </a:schemeClr>
            </a:gs>
            <a:gs pos="70000">
              <a:schemeClr val="accent5">
                <a:hueOff val="3706303"/>
                <a:satOff val="-13780"/>
                <a:lumOff val="-3627"/>
                <a:alphaOff val="0"/>
                <a:tint val="99000"/>
                <a:shade val="65000"/>
                <a:satMod val="155000"/>
              </a:schemeClr>
            </a:gs>
            <a:gs pos="100000">
              <a:schemeClr val="accent5">
                <a:hueOff val="3706303"/>
                <a:satOff val="-13780"/>
                <a:lumOff val="-3627"/>
                <a:alphaOff val="0"/>
                <a:tint val="95500"/>
                <a:shade val="100000"/>
                <a:satMod val="155000"/>
              </a:schemeClr>
            </a:gs>
          </a:gsLst>
          <a:lin ang="16200000" scaled="0"/>
        </a:gradFill>
        <a:ln>
          <a:noFill/>
        </a:ln>
        <a:effectLst>
          <a:outerShdw blurRad="63500" dist="38100" dir="5400000" rotWithShape="0">
            <a:srgbClr xmlns:mc="http://schemas.openxmlformats.org/markup-compatibility/2006" xmlns:a14="http://schemas.microsoft.com/office/drawing/2007/7/7/main" val="000000" mc:Ignorable="">
              <a:alpha val="45000"/>
            </a:srgbClr>
          </a:outerShdw>
        </a:effectLst>
        <a:scene3d>
          <a:camera prst="orthographicFront" fov="0">
            <a:rot lat="0" lon="0" rev="0"/>
          </a:camera>
          <a:lightRig rig="glow" dir="t">
            <a:rot lat="0" lon="0" rev="6360000"/>
          </a:lightRig>
        </a:scene3d>
        <a:sp3d contourW="1000" prstMaterial="flat">
          <a:bevelT w="95250" h="101600"/>
          <a:contourClr>
            <a:schemeClr val="accent5">
              <a:hueOff val="3706303"/>
              <a:satOff val="-13780"/>
              <a:lumOff val="-3627"/>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Strategy 2</a:t>
          </a:r>
          <a:endParaRPr lang="en-US" sz="1700" kern="1200" dirty="0"/>
        </a:p>
      </dsp:txBody>
      <dsp:txXfrm>
        <a:off x="3608849" y="949175"/>
        <a:ext cx="955430" cy="598371"/>
      </dsp:txXfrm>
    </dsp:sp>
    <dsp:sp modelId="{900B46D0-CF6F-4B3F-BD2C-E73915935287}">
      <dsp:nvSpPr>
        <dsp:cNvPr id="0" name=""/>
        <dsp:cNvSpPr/>
      </dsp:nvSpPr>
      <dsp:spPr>
        <a:xfrm>
          <a:off x="1503051" y="333387"/>
          <a:ext cx="2648322" cy="2648322"/>
        </a:xfrm>
        <a:custGeom>
          <a:avLst/>
          <a:gdLst/>
          <a:ahLst/>
          <a:cxnLst/>
          <a:rect l="0" t="0" r="0" b="0"/>
          <a:pathLst>
            <a:path>
              <a:moveTo>
                <a:pt x="2645141" y="1415886"/>
              </a:moveTo>
              <a:arcTo wR="1324161" hR="1324161" stAng="21838325" swAng="1359345"/>
            </a:path>
          </a:pathLst>
        </a:custGeom>
        <a:noFill/>
        <a:ln w="9525" cap="flat" cmpd="sng" algn="ctr">
          <a:solidFill>
            <a:schemeClr val="accent5">
              <a:hueOff val="3706303"/>
              <a:satOff val="-13780"/>
              <a:lumOff val="-3627"/>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E241AFB1-F9E9-4917-AB44-1529106A71F3}">
      <dsp:nvSpPr>
        <dsp:cNvPr id="0" name=""/>
        <dsp:cNvSpPr/>
      </dsp:nvSpPr>
      <dsp:spPr>
        <a:xfrm>
          <a:off x="3095449" y="2397262"/>
          <a:ext cx="1020170" cy="663111"/>
        </a:xfrm>
        <a:prstGeom prst="roundRect">
          <a:avLst/>
        </a:prstGeom>
        <a:gradFill rotWithShape="0">
          <a:gsLst>
            <a:gs pos="0">
              <a:schemeClr val="accent5">
                <a:hueOff val="7412607"/>
                <a:satOff val="-27559"/>
                <a:lumOff val="-7255"/>
                <a:alphaOff val="0"/>
                <a:shade val="15000"/>
                <a:satMod val="180000"/>
              </a:schemeClr>
            </a:gs>
            <a:gs pos="50000">
              <a:schemeClr val="accent5">
                <a:hueOff val="7412607"/>
                <a:satOff val="-27559"/>
                <a:lumOff val="-7255"/>
                <a:alphaOff val="0"/>
                <a:shade val="45000"/>
                <a:satMod val="170000"/>
              </a:schemeClr>
            </a:gs>
            <a:gs pos="70000">
              <a:schemeClr val="accent5">
                <a:hueOff val="7412607"/>
                <a:satOff val="-27559"/>
                <a:lumOff val="-7255"/>
                <a:alphaOff val="0"/>
                <a:tint val="99000"/>
                <a:shade val="65000"/>
                <a:satMod val="155000"/>
              </a:schemeClr>
            </a:gs>
            <a:gs pos="100000">
              <a:schemeClr val="accent5">
                <a:hueOff val="7412607"/>
                <a:satOff val="-27559"/>
                <a:lumOff val="-7255"/>
                <a:alphaOff val="0"/>
                <a:tint val="95500"/>
                <a:shade val="100000"/>
                <a:satMod val="155000"/>
              </a:schemeClr>
            </a:gs>
          </a:gsLst>
          <a:lin ang="16200000" scaled="0"/>
        </a:gradFill>
        <a:ln>
          <a:noFill/>
        </a:ln>
        <a:effectLst>
          <a:outerShdw blurRad="63500" dist="38100" dir="5400000" rotWithShape="0">
            <a:srgbClr xmlns:mc="http://schemas.openxmlformats.org/markup-compatibility/2006" xmlns:a14="http://schemas.microsoft.com/office/drawing/2007/7/7/main" val="000000" mc:Ignorable="">
              <a:alpha val="45000"/>
            </a:srgbClr>
          </a:outerShdw>
        </a:effectLst>
        <a:scene3d>
          <a:camera prst="orthographicFront" fov="0">
            <a:rot lat="0" lon="0" rev="0"/>
          </a:camera>
          <a:lightRig rig="glow" dir="t">
            <a:rot lat="0" lon="0" rev="6360000"/>
          </a:lightRig>
        </a:scene3d>
        <a:sp3d contourW="1000" prstMaterial="flat">
          <a:bevelT w="95250" h="101600"/>
          <a:contourClr>
            <a:schemeClr val="accent5">
              <a:hueOff val="7412607"/>
              <a:satOff val="-27559"/>
              <a:lumOff val="-7255"/>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Strategy 3</a:t>
          </a:r>
          <a:endParaRPr lang="en-US" sz="1700" kern="1200" dirty="0"/>
        </a:p>
      </dsp:txBody>
      <dsp:txXfrm>
        <a:off x="3127819" y="2429632"/>
        <a:ext cx="955430" cy="598371"/>
      </dsp:txXfrm>
    </dsp:sp>
    <dsp:sp modelId="{8E0B1A32-5E1B-4F84-8E9F-1B5E8DD6BA93}">
      <dsp:nvSpPr>
        <dsp:cNvPr id="0" name=""/>
        <dsp:cNvSpPr/>
      </dsp:nvSpPr>
      <dsp:spPr>
        <a:xfrm>
          <a:off x="1503051" y="333387"/>
          <a:ext cx="2648322" cy="2648322"/>
        </a:xfrm>
        <a:custGeom>
          <a:avLst/>
          <a:gdLst/>
          <a:ahLst/>
          <a:cxnLst/>
          <a:rect l="0" t="0" r="0" b="0"/>
          <a:pathLst>
            <a:path>
              <a:moveTo>
                <a:pt x="1486562" y="2638325"/>
              </a:moveTo>
              <a:arcTo wR="1324161" hR="1324161" stAng="4977314" swAng="845372"/>
            </a:path>
          </a:pathLst>
        </a:custGeom>
        <a:noFill/>
        <a:ln w="9525" cap="flat" cmpd="sng" algn="ctr">
          <a:solidFill>
            <a:schemeClr val="accent5">
              <a:hueOff val="7412607"/>
              <a:satOff val="-27559"/>
              <a:lumOff val="-7255"/>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BE5C968-7945-4E6D-9A44-C0B7632D913F}">
      <dsp:nvSpPr>
        <dsp:cNvPr id="0" name=""/>
        <dsp:cNvSpPr/>
      </dsp:nvSpPr>
      <dsp:spPr>
        <a:xfrm>
          <a:off x="1538804" y="2397262"/>
          <a:ext cx="1020170" cy="663111"/>
        </a:xfrm>
        <a:prstGeom prst="roundRect">
          <a:avLst/>
        </a:prstGeom>
        <a:gradFill rotWithShape="0">
          <a:gsLst>
            <a:gs pos="0">
              <a:schemeClr val="accent5">
                <a:hueOff val="11118909"/>
                <a:satOff val="-41339"/>
                <a:lumOff val="-10882"/>
                <a:alphaOff val="0"/>
                <a:shade val="15000"/>
                <a:satMod val="180000"/>
              </a:schemeClr>
            </a:gs>
            <a:gs pos="50000">
              <a:schemeClr val="accent5">
                <a:hueOff val="11118909"/>
                <a:satOff val="-41339"/>
                <a:lumOff val="-10882"/>
                <a:alphaOff val="0"/>
                <a:shade val="45000"/>
                <a:satMod val="170000"/>
              </a:schemeClr>
            </a:gs>
            <a:gs pos="70000">
              <a:schemeClr val="accent5">
                <a:hueOff val="11118909"/>
                <a:satOff val="-41339"/>
                <a:lumOff val="-10882"/>
                <a:alphaOff val="0"/>
                <a:tint val="99000"/>
                <a:shade val="65000"/>
                <a:satMod val="155000"/>
              </a:schemeClr>
            </a:gs>
            <a:gs pos="100000">
              <a:schemeClr val="accent5">
                <a:hueOff val="11118909"/>
                <a:satOff val="-41339"/>
                <a:lumOff val="-10882"/>
                <a:alphaOff val="0"/>
                <a:tint val="95500"/>
                <a:shade val="100000"/>
                <a:satMod val="155000"/>
              </a:schemeClr>
            </a:gs>
          </a:gsLst>
          <a:lin ang="16200000" scaled="0"/>
        </a:gradFill>
        <a:ln>
          <a:noFill/>
        </a:ln>
        <a:effectLst>
          <a:outerShdw blurRad="63500" dist="38100" dir="5400000" rotWithShape="0">
            <a:srgbClr xmlns:mc="http://schemas.openxmlformats.org/markup-compatibility/2006" xmlns:a14="http://schemas.microsoft.com/office/drawing/2007/7/7/main" val="000000" mc:Ignorable="">
              <a:alpha val="45000"/>
            </a:srgbClr>
          </a:outerShdw>
        </a:effectLst>
        <a:scene3d>
          <a:camera prst="orthographicFront" fov="0">
            <a:rot lat="0" lon="0" rev="0"/>
          </a:camera>
          <a:lightRig rig="glow" dir="t">
            <a:rot lat="0" lon="0" rev="6360000"/>
          </a:lightRig>
        </a:scene3d>
        <a:sp3d contourW="1000" prstMaterial="flat">
          <a:bevelT w="95250" h="101600"/>
          <a:contourClr>
            <a:schemeClr val="accent5">
              <a:hueOff val="11118909"/>
              <a:satOff val="-41339"/>
              <a:lumOff val="-10882"/>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Strategy 4</a:t>
          </a:r>
          <a:endParaRPr lang="en-US" sz="1700" kern="1200" dirty="0"/>
        </a:p>
      </dsp:txBody>
      <dsp:txXfrm>
        <a:off x="1571174" y="2429632"/>
        <a:ext cx="955430" cy="598371"/>
      </dsp:txXfrm>
    </dsp:sp>
    <dsp:sp modelId="{4FFBFC3F-D976-4F36-AC9B-FCA2006E448A}">
      <dsp:nvSpPr>
        <dsp:cNvPr id="0" name=""/>
        <dsp:cNvSpPr/>
      </dsp:nvSpPr>
      <dsp:spPr>
        <a:xfrm>
          <a:off x="1503051" y="333387"/>
          <a:ext cx="2648322" cy="2648322"/>
        </a:xfrm>
        <a:custGeom>
          <a:avLst/>
          <a:gdLst/>
          <a:ahLst/>
          <a:cxnLst/>
          <a:rect l="0" t="0" r="0" b="0"/>
          <a:pathLst>
            <a:path>
              <a:moveTo>
                <a:pt x="140444" y="1917641"/>
              </a:moveTo>
              <a:arcTo wR="1324161" hR="1324161" stAng="9202330" swAng="1359345"/>
            </a:path>
          </a:pathLst>
        </a:custGeom>
        <a:noFill/>
        <a:ln w="9525" cap="flat" cmpd="sng" algn="ctr">
          <a:solidFill>
            <a:schemeClr val="accent5">
              <a:hueOff val="11118909"/>
              <a:satOff val="-41339"/>
              <a:lumOff val="-10882"/>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871A522-4140-49AA-85AC-06FB5D1C2B2D}">
      <dsp:nvSpPr>
        <dsp:cNvPr id="0" name=""/>
        <dsp:cNvSpPr/>
      </dsp:nvSpPr>
      <dsp:spPr>
        <a:xfrm>
          <a:off x="1057774" y="916805"/>
          <a:ext cx="1020170" cy="663111"/>
        </a:xfrm>
        <a:prstGeom prst="roundRect">
          <a:avLst/>
        </a:prstGeom>
        <a:gradFill rotWithShape="0">
          <a:gsLst>
            <a:gs pos="0">
              <a:schemeClr val="accent5">
                <a:hueOff val="14825213"/>
                <a:satOff val="-55118"/>
                <a:lumOff val="-14510"/>
                <a:alphaOff val="0"/>
                <a:shade val="15000"/>
                <a:satMod val="180000"/>
              </a:schemeClr>
            </a:gs>
            <a:gs pos="50000">
              <a:schemeClr val="accent5">
                <a:hueOff val="14825213"/>
                <a:satOff val="-55118"/>
                <a:lumOff val="-14510"/>
                <a:alphaOff val="0"/>
                <a:shade val="45000"/>
                <a:satMod val="170000"/>
              </a:schemeClr>
            </a:gs>
            <a:gs pos="70000">
              <a:schemeClr val="accent5">
                <a:hueOff val="14825213"/>
                <a:satOff val="-55118"/>
                <a:lumOff val="-14510"/>
                <a:alphaOff val="0"/>
                <a:tint val="99000"/>
                <a:shade val="65000"/>
                <a:satMod val="155000"/>
              </a:schemeClr>
            </a:gs>
            <a:gs pos="100000">
              <a:schemeClr val="accent5">
                <a:hueOff val="14825213"/>
                <a:satOff val="-55118"/>
                <a:lumOff val="-14510"/>
                <a:alphaOff val="0"/>
                <a:tint val="95500"/>
                <a:shade val="100000"/>
                <a:satMod val="155000"/>
              </a:schemeClr>
            </a:gs>
          </a:gsLst>
          <a:lin ang="16200000" scaled="0"/>
        </a:gradFill>
        <a:ln>
          <a:noFill/>
        </a:ln>
        <a:effectLst>
          <a:outerShdw blurRad="63500" dist="38100" dir="5400000" rotWithShape="0">
            <a:srgbClr xmlns:mc="http://schemas.openxmlformats.org/markup-compatibility/2006" xmlns:a14="http://schemas.microsoft.com/office/drawing/2007/7/7/main" val="000000" mc:Ignorable="">
              <a:alpha val="45000"/>
            </a:srgbClr>
          </a:outerShdw>
        </a:effectLst>
        <a:scene3d>
          <a:camera prst="orthographicFront" fov="0">
            <a:rot lat="0" lon="0" rev="0"/>
          </a:camera>
          <a:lightRig rig="glow" dir="t">
            <a:rot lat="0" lon="0" rev="6360000"/>
          </a:lightRig>
        </a:scene3d>
        <a:sp3d contourW="1000" prstMaterial="flat">
          <a:bevelT w="95250" h="101600"/>
          <a:contourClr>
            <a:schemeClr val="accent5">
              <a:hueOff val="14825213"/>
              <a:satOff val="-55118"/>
              <a:lumOff val="-1451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Strategy 5</a:t>
          </a:r>
          <a:endParaRPr lang="en-US" sz="1700" kern="1200" dirty="0"/>
        </a:p>
      </dsp:txBody>
      <dsp:txXfrm>
        <a:off x="1090144" y="949175"/>
        <a:ext cx="955430" cy="598371"/>
      </dsp:txXfrm>
    </dsp:sp>
    <dsp:sp modelId="{8B30B6ED-C769-43F4-B646-87754D03F194}">
      <dsp:nvSpPr>
        <dsp:cNvPr id="0" name=""/>
        <dsp:cNvSpPr/>
      </dsp:nvSpPr>
      <dsp:spPr>
        <a:xfrm>
          <a:off x="1503051" y="333387"/>
          <a:ext cx="2648322" cy="2648322"/>
        </a:xfrm>
        <a:custGeom>
          <a:avLst/>
          <a:gdLst/>
          <a:ahLst/>
          <a:cxnLst/>
          <a:rect l="0" t="0" r="0" b="0"/>
          <a:pathLst>
            <a:path>
              <a:moveTo>
                <a:pt x="318565" y="462662"/>
              </a:moveTo>
              <a:arcTo wR="1324161" hR="1324161" stAng="13235208" swAng="1211046"/>
            </a:path>
          </a:pathLst>
        </a:custGeom>
        <a:noFill/>
        <a:ln w="9525" cap="flat" cmpd="sng" algn="ctr">
          <a:solidFill>
            <a:schemeClr val="accent5">
              <a:hueOff val="14825213"/>
              <a:satOff val="-55118"/>
              <a:lumOff val="-1451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pPr/>
              <a:t>3/1/2010</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z="500" dirty="0"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xmlns:mc="http://schemas.openxmlformats.org/markup-compatibility/2006" xmlns:a14="http://schemas.microsoft.com/office/drawing/2007/7/7/main" val="000000" mc:Ignorable=""/>
                </a:solidFill>
              </a:rPr>
            </a:br>
            <a:r>
              <a:rPr lang="en-US" sz="500" dirty="0"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pPr/>
              <a:t>‹#›</a:t>
            </a:fld>
            <a:endParaRPr lang="en-US"/>
          </a:p>
        </p:txBody>
      </p:sp>
    </p:spTree>
    <p:extLst>
      <p:ext uri="{BB962C8B-B14F-4D97-AF65-F5344CB8AC3E}">
        <p14:creationId xmlns:p14="http://schemas.microsoft.com/office/powerpoint/2007/7/12/main" val="42626466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FBCD4-166E-446F-AF18-7D4A0CF9AEF6}" type="datetimeFigureOut">
              <a:rPr lang="en-US" smtClean="0"/>
              <a:pPr/>
              <a:t>3/1/2010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sz="500" dirty="0"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z="500" dirty="0"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xmlns:mc="http://schemas.openxmlformats.org/markup-compatibility/2006" xmlns:a14="http://schemas.microsoft.com/office/drawing/2007/7/7/main" val="000000" mc:Ignorable=""/>
                </a:solidFill>
              </a:rPr>
            </a:br>
            <a:r>
              <a:rPr lang="en-US" sz="500" dirty="0"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vl1pPr>
          </a:lstStyle>
          <a:p>
            <a:fld id="{8B263312-38AA-4E1E-B2B5-0F8F122B24FE}" type="slidenum">
              <a:rPr lang="en-US" smtClean="0"/>
              <a:pPr/>
              <a:t>‹#›</a:t>
            </a:fld>
            <a:endParaRPr lang="en-US" dirty="0"/>
          </a:p>
        </p:txBody>
      </p:sp>
    </p:spTree>
    <p:extLst>
      <p:ext uri="{BB962C8B-B14F-4D97-AF65-F5344CB8AC3E}">
        <p14:creationId xmlns:p14="http://schemas.microsoft.com/office/powerpoint/2007/7/12/main" val="2109822670"/>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2:00 PM</a:t>
            </a:fld>
            <a:endParaRPr lang="en-US"/>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z="500" dirty="0"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xmlns:mc="http://schemas.openxmlformats.org/markup-compatibility/2006" xmlns:a14="http://schemas.microsoft.com/office/drawing/2007/7/7/main" val="000000" mc:Ignorable=""/>
                </a:solidFill>
              </a:rPr>
            </a:br>
            <a:r>
              <a:rPr lang="en-US" sz="500" dirty="0"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1:57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F19DF1-1709-4E9C-BEF1-7DE6E918717F}" type="slidenum">
              <a:rPr lang="en-US" smtClean="0"/>
              <a:pPr/>
              <a:t>29</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1:57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45</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46</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47</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48</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49</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50</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51</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1:56 PM</a:t>
            </a:fld>
            <a:endParaRPr lang="en-US" dirty="0"/>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07/7/7/main" val="000000" mc:Ignorable=""/>
                </a:solidFill>
              </a:rPr>
            </a:br>
            <a:r>
              <a:rPr lang="en-US" dirty="0"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53</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54</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55</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56</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57</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58</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59</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60</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61</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1:56 PM</a:t>
            </a:fld>
            <a:endParaRPr lang="en-US" dirty="0"/>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07/7/7/main" val="000000" mc:Ignorable=""/>
                </a:solidFill>
              </a:rPr>
            </a:br>
            <a:r>
              <a:rPr lang="en-US" dirty="0"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63</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1:57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64</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326A80D-3302-42C9-85B2-FB782F094105}" type="slidenum">
              <a:rPr lang="en-US" smtClean="0"/>
              <a:pPr/>
              <a:t>69</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326A80D-3302-42C9-85B2-FB782F094105}" type="slidenum">
              <a:rPr lang="en-US" smtClean="0"/>
              <a:pPr/>
              <a:t>70</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326A80D-3302-42C9-85B2-FB782F094105}" type="slidenum">
              <a:rPr lang="en-US" smtClean="0"/>
              <a:pPr/>
              <a:t>71</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326A80D-3302-42C9-85B2-FB782F094105}" type="slidenum">
              <a:rPr lang="en-US" smtClean="0"/>
              <a:pPr/>
              <a:t>72</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326A80D-3302-42C9-85B2-FB782F094105}" type="slidenum">
              <a:rPr lang="en-US" smtClean="0"/>
              <a:pPr/>
              <a:t>73</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75</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76</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1:57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1:56 PM</a:t>
            </a:fld>
            <a:endParaRPr lang="en-US" dirty="0"/>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07/7/7/main" val="000000" mc:Ignorable=""/>
                </a:solidFill>
              </a:rPr>
            </a:br>
            <a:r>
              <a:rPr lang="en-US" dirty="0"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a:t>
            </a:r>
            <a:r>
              <a:rPr lang="en-US" baseline="0" dirty="0" smtClean="0"/>
              <a:t> of the lemmas required for this is, of course, memory safety of the hypervisor kernel, which in turn relies on the correctness of the underlying data structures and the absence of race conditions.</a:t>
            </a:r>
            <a:endParaRPr lang="en-US" dirty="0"/>
          </a:p>
        </p:txBody>
      </p:sp>
      <p:sp>
        <p:nvSpPr>
          <p:cNvPr id="4" name="Slide Number Placeholder 3"/>
          <p:cNvSpPr>
            <a:spLocks noGrp="1"/>
          </p:cNvSpPr>
          <p:nvPr>
            <p:ph type="sldNum" sz="quarter" idx="10"/>
          </p:nvPr>
        </p:nvSpPr>
        <p:spPr/>
        <p:txBody>
          <a:bodyPr/>
          <a:lstStyle/>
          <a:p>
            <a:fld id="{6E0BD627-B2CA-4D3E-A5EB-C332D4747E4E}" type="slidenum">
              <a:rPr lang="en-US" smtClean="0"/>
              <a:pPr/>
              <a:t>86</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1:57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93</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1:57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94</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1:57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96</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1:57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97</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1:57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98</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1:57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99</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1:57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100</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1:57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101</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1:57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102</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1:56 PM</a:t>
            </a:fld>
            <a:endParaRPr lang="en-US" dirty="0"/>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07/7/7/main" val="000000" mc:Ignorable=""/>
                </a:solidFill>
              </a:rPr>
            </a:br>
            <a:r>
              <a:rPr lang="en-US" dirty="0"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1:57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103</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1:57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104</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1:57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105</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1:57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106</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1:57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107</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1:57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108</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1:57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109</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1:57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110</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94243"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94244"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94245"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289155DC-B244-4082-B1A8-96A21BC4DB55}" type="datetime8">
              <a:rPr lang="en-US">
                <a:latin typeface="Calibri" pitchFamily="34" charset="0"/>
              </a:rPr>
              <a:pPr defTabSz="912813" fontAlgn="base">
                <a:spcBef>
                  <a:spcPct val="0"/>
                </a:spcBef>
                <a:spcAft>
                  <a:spcPct val="0"/>
                </a:spcAft>
              </a:pPr>
              <a:t>3/1/2010 2:02 PM</a:t>
            </a:fld>
            <a:endParaRPr lang="en-US">
              <a:latin typeface="Calibri" pitchFamily="34" charset="0"/>
            </a:endParaRPr>
          </a:p>
        </p:txBody>
      </p:sp>
      <p:sp>
        <p:nvSpPr>
          <p:cNvPr id="394246"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94247"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75939919-63BC-4471-9547-BCE8A0279DAD}" type="slidenum">
              <a:rPr lang="en-US">
                <a:latin typeface="Calibri" pitchFamily="34" charset="0"/>
              </a:rPr>
              <a:pPr defTabSz="912813" fontAlgn="base">
                <a:spcBef>
                  <a:spcPct val="0"/>
                </a:spcBef>
                <a:spcAft>
                  <a:spcPct val="0"/>
                </a:spcAft>
              </a:pPr>
              <a:t>111</a:t>
            </a:fld>
            <a:endParaRPr lang="en-US">
              <a:latin typeface="Calibri"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95267"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95268"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95269"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0A6131F0-F8B0-4B18-8906-9F1EE1336668}" type="datetime8">
              <a:rPr lang="en-US">
                <a:latin typeface="Calibri" pitchFamily="34" charset="0"/>
              </a:rPr>
              <a:pPr defTabSz="912813" fontAlgn="base">
                <a:spcBef>
                  <a:spcPct val="0"/>
                </a:spcBef>
                <a:spcAft>
                  <a:spcPct val="0"/>
                </a:spcAft>
              </a:pPr>
              <a:t>3/1/2010 2:02 PM</a:t>
            </a:fld>
            <a:endParaRPr lang="en-US">
              <a:latin typeface="Calibri" pitchFamily="34" charset="0"/>
            </a:endParaRPr>
          </a:p>
        </p:txBody>
      </p:sp>
      <p:sp>
        <p:nvSpPr>
          <p:cNvPr id="395270"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95271"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9DECE571-362A-4A61-AF53-494F78B2D31B}" type="slidenum">
              <a:rPr lang="en-US">
                <a:latin typeface="Calibri" pitchFamily="34" charset="0"/>
              </a:rPr>
              <a:pPr defTabSz="912813" fontAlgn="base">
                <a:spcBef>
                  <a:spcPct val="0"/>
                </a:spcBef>
                <a:spcAft>
                  <a:spcPct val="0"/>
                </a:spcAft>
              </a:pPr>
              <a:t>112</a:t>
            </a:fld>
            <a:endParaRPr lang="en-US">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1:57 PM</a:t>
            </a:fld>
            <a:endParaRPr lang="en-US" dirty="0"/>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07/7/7/main" val="000000" mc:Ignorable=""/>
                </a:solidFill>
              </a:rPr>
            </a:br>
            <a:r>
              <a:rPr lang="en-US" dirty="0"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96291"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96292"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96293"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037609CE-F5A3-4200-A50B-80A9357F6F3A}" type="datetime8">
              <a:rPr lang="en-US">
                <a:latin typeface="Calibri" pitchFamily="34" charset="0"/>
              </a:rPr>
              <a:pPr defTabSz="912813" fontAlgn="base">
                <a:spcBef>
                  <a:spcPct val="0"/>
                </a:spcBef>
                <a:spcAft>
                  <a:spcPct val="0"/>
                </a:spcAft>
              </a:pPr>
              <a:t>3/1/2010 2:02 PM</a:t>
            </a:fld>
            <a:endParaRPr lang="en-US">
              <a:latin typeface="Calibri" pitchFamily="34" charset="0"/>
            </a:endParaRPr>
          </a:p>
        </p:txBody>
      </p:sp>
      <p:sp>
        <p:nvSpPr>
          <p:cNvPr id="396294"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96295"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251ED63C-4859-42C7-A313-557AEDADDC8D}" type="slidenum">
              <a:rPr lang="en-US">
                <a:latin typeface="Calibri" pitchFamily="34" charset="0"/>
              </a:rPr>
              <a:pPr defTabSz="912813" fontAlgn="base">
                <a:spcBef>
                  <a:spcPct val="0"/>
                </a:spcBef>
                <a:spcAft>
                  <a:spcPct val="0"/>
                </a:spcAft>
              </a:pPr>
              <a:t>113</a:t>
            </a:fld>
            <a:endParaRPr lang="en-US">
              <a:latin typeface="Calibri"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97315"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97316"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97317"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1FBADAA8-828B-4025-BCF9-7B1460FF885E}" type="datetime8">
              <a:rPr lang="en-US">
                <a:latin typeface="Calibri" pitchFamily="34" charset="0"/>
              </a:rPr>
              <a:pPr defTabSz="912813" fontAlgn="base">
                <a:spcBef>
                  <a:spcPct val="0"/>
                </a:spcBef>
                <a:spcAft>
                  <a:spcPct val="0"/>
                </a:spcAft>
              </a:pPr>
              <a:t>3/1/2010 2:02 PM</a:t>
            </a:fld>
            <a:endParaRPr lang="en-US">
              <a:latin typeface="Calibri" pitchFamily="34" charset="0"/>
            </a:endParaRPr>
          </a:p>
        </p:txBody>
      </p:sp>
      <p:sp>
        <p:nvSpPr>
          <p:cNvPr id="397318"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97319"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52D3102C-FB5B-4C53-AC7D-8EE25097C42B}" type="slidenum">
              <a:rPr lang="en-US">
                <a:latin typeface="Calibri" pitchFamily="34" charset="0"/>
              </a:rPr>
              <a:pPr defTabSz="912813" fontAlgn="base">
                <a:spcBef>
                  <a:spcPct val="0"/>
                </a:spcBef>
                <a:spcAft>
                  <a:spcPct val="0"/>
                </a:spcAft>
              </a:pPr>
              <a:t>114</a:t>
            </a:fld>
            <a:endParaRPr lang="en-US">
              <a:latin typeface="Calibri"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98339"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98340"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98341"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1020DB46-72A0-4B1E-A220-F47A636DF8C9}" type="datetime8">
              <a:rPr lang="en-US">
                <a:latin typeface="Calibri" pitchFamily="34" charset="0"/>
              </a:rPr>
              <a:pPr defTabSz="912813" fontAlgn="base">
                <a:spcBef>
                  <a:spcPct val="0"/>
                </a:spcBef>
                <a:spcAft>
                  <a:spcPct val="0"/>
                </a:spcAft>
              </a:pPr>
              <a:t>3/1/2010 2:02 PM</a:t>
            </a:fld>
            <a:endParaRPr lang="en-US">
              <a:latin typeface="Calibri" pitchFamily="34" charset="0"/>
            </a:endParaRPr>
          </a:p>
        </p:txBody>
      </p:sp>
      <p:sp>
        <p:nvSpPr>
          <p:cNvPr id="398342"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98343"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1369AB94-65BB-47DF-93B5-A33AADAE033A}" type="slidenum">
              <a:rPr lang="en-US">
                <a:latin typeface="Calibri" pitchFamily="34" charset="0"/>
              </a:rPr>
              <a:pPr defTabSz="912813" fontAlgn="base">
                <a:spcBef>
                  <a:spcPct val="0"/>
                </a:spcBef>
                <a:spcAft>
                  <a:spcPct val="0"/>
                </a:spcAft>
              </a:pPr>
              <a:t>115</a:t>
            </a:fld>
            <a:endParaRPr lang="en-US">
              <a:latin typeface="Calibri"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99363"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99364"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99365"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B0FF5262-AF89-496B-BD2A-00F9986C776A}" type="datetime8">
              <a:rPr lang="en-US">
                <a:latin typeface="Calibri" pitchFamily="34" charset="0"/>
              </a:rPr>
              <a:pPr defTabSz="912813" fontAlgn="base">
                <a:spcBef>
                  <a:spcPct val="0"/>
                </a:spcBef>
                <a:spcAft>
                  <a:spcPct val="0"/>
                </a:spcAft>
              </a:pPr>
              <a:t>3/1/2010 2:02 PM</a:t>
            </a:fld>
            <a:endParaRPr lang="en-US">
              <a:latin typeface="Calibri" pitchFamily="34" charset="0"/>
            </a:endParaRPr>
          </a:p>
        </p:txBody>
      </p:sp>
      <p:sp>
        <p:nvSpPr>
          <p:cNvPr id="399366"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99367"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914B6B63-3796-4D66-850E-AC272482A59D}" type="slidenum">
              <a:rPr lang="en-US">
                <a:latin typeface="Calibri" pitchFamily="34" charset="0"/>
              </a:rPr>
              <a:pPr defTabSz="912813" fontAlgn="base">
                <a:spcBef>
                  <a:spcPct val="0"/>
                </a:spcBef>
                <a:spcAft>
                  <a:spcPct val="0"/>
                </a:spcAft>
              </a:pPr>
              <a:t>116</a:t>
            </a:fld>
            <a:endParaRPr lang="en-US">
              <a:latin typeface="Calibri"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400387"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400388"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400389"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64D898E2-1B68-40E0-964D-F2AF1D2E29E7}" type="datetime8">
              <a:rPr lang="en-US">
                <a:latin typeface="Calibri" pitchFamily="34" charset="0"/>
              </a:rPr>
              <a:pPr defTabSz="912813" fontAlgn="base">
                <a:spcBef>
                  <a:spcPct val="0"/>
                </a:spcBef>
                <a:spcAft>
                  <a:spcPct val="0"/>
                </a:spcAft>
              </a:pPr>
              <a:t>3/1/2010 2:02 PM</a:t>
            </a:fld>
            <a:endParaRPr lang="en-US">
              <a:latin typeface="Calibri" pitchFamily="34" charset="0"/>
            </a:endParaRPr>
          </a:p>
        </p:txBody>
      </p:sp>
      <p:sp>
        <p:nvSpPr>
          <p:cNvPr id="400390"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400391"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1551D4AE-FAF4-4285-8B2C-FC6F44B3185F}" type="slidenum">
              <a:rPr lang="en-US">
                <a:latin typeface="Calibri" pitchFamily="34" charset="0"/>
              </a:rPr>
              <a:pPr defTabSz="912813" fontAlgn="base">
                <a:spcBef>
                  <a:spcPct val="0"/>
                </a:spcBef>
                <a:spcAft>
                  <a:spcPct val="0"/>
                </a:spcAft>
              </a:pPr>
              <a:t>117</a:t>
            </a:fld>
            <a:endParaRPr lang="en-US">
              <a:latin typeface="Calibri"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401411"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401412"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401413"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D8EDEC44-FCE3-4570-BB16-77A7B1DFD2C5}" type="datetime8">
              <a:rPr lang="en-US">
                <a:latin typeface="Calibri" pitchFamily="34" charset="0"/>
              </a:rPr>
              <a:pPr defTabSz="912813" fontAlgn="base">
                <a:spcBef>
                  <a:spcPct val="0"/>
                </a:spcBef>
                <a:spcAft>
                  <a:spcPct val="0"/>
                </a:spcAft>
              </a:pPr>
              <a:t>3/1/2010 2:02 PM</a:t>
            </a:fld>
            <a:endParaRPr lang="en-US">
              <a:latin typeface="Calibri" pitchFamily="34" charset="0"/>
            </a:endParaRPr>
          </a:p>
        </p:txBody>
      </p:sp>
      <p:sp>
        <p:nvSpPr>
          <p:cNvPr id="401414"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401415"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C58FFEA5-4CEE-4403-9988-3DCB62A0E84C}" type="slidenum">
              <a:rPr lang="en-US">
                <a:latin typeface="Calibri" pitchFamily="34" charset="0"/>
              </a:rPr>
              <a:pPr defTabSz="912813" fontAlgn="base">
                <a:spcBef>
                  <a:spcPct val="0"/>
                </a:spcBef>
                <a:spcAft>
                  <a:spcPct val="0"/>
                </a:spcAft>
              </a:pPr>
              <a:t>118</a:t>
            </a:fld>
            <a:endParaRPr lang="en-US">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1:57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1:57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1:57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2313" y="1905000"/>
            <a:ext cx="7690115"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rgbClr xmlns:mc="http://schemas.openxmlformats.org/markup-compatibility/2006" xmlns:a14="http://schemas.microsoft.com/office/drawing/2007/7/7/main" val="0085C0" mc:Ignorable=""/>
                    </a:gs>
                    <a:gs pos="68000">
                      <a:srgbClr xmlns:mc="http://schemas.openxmlformats.org/markup-compatibility/2006" xmlns:a14="http://schemas.microsoft.com/office/drawing/2007/7/7/main" val="0070C0" mc:Ignorable=""/>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22312" y="4344458"/>
            <a:ext cx="7690116" cy="473207"/>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2777" rtl="0" eaLnBrk="0" fontAlgn="base" hangingPunct="0">
              <a:lnSpc>
                <a:spcPct val="90000"/>
              </a:lnSpc>
              <a:spcBef>
                <a:spcPct val="0"/>
              </a:spcBef>
              <a:spcAft>
                <a:spcPct val="0"/>
              </a:spcAft>
              <a:buClr>
                <a:schemeClr val="tx2"/>
              </a:buClr>
              <a:buSzPct val="95000"/>
              <a:buFont typeface="Wingdings" pitchFamily="2" charset="2"/>
              <a:buNone/>
              <a:defRPr lang="en-US" sz="34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5" descr="top_banner.png"/>
          <p:cNvPicPr>
            <a:picLocks noChangeAspect="1"/>
          </p:cNvPicPr>
          <p:nvPr userDrawn="1"/>
        </p:nvPicPr>
        <p:blipFill>
          <a:blip r:embed="rId2" cstate="print"/>
          <a:stretch>
            <a:fillRect/>
          </a:stretch>
        </p:blipFill>
        <p:spPr>
          <a:xfrm>
            <a:off x="571" y="0"/>
            <a:ext cx="9142858" cy="1031746"/>
          </a:xfrm>
          <a:prstGeom prst="rect">
            <a:avLst/>
          </a:prstGeom>
        </p:spPr>
      </p:pic>
    </p:spTree>
  </p:cSld>
  <p:clrMapOvr>
    <a:masterClrMapping/>
  </p:clrMapOvr>
  <p:transition xmlns:p14="http://schemas.microsoft.com/office/powerpoint/2007/7/12/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userDrawn="1"/>
        </p:nvSpPr>
        <p:spPr>
          <a:xfrm>
            <a:off x="920226" y="2365376"/>
            <a:ext cx="7303549" cy="1000274"/>
          </a:xfrm>
          <a:prstGeom prst="rect">
            <a:avLst/>
          </a:prstGeom>
          <a:noFill/>
        </p:spPr>
        <p:txBody>
          <a:bodyPr wrap="none" lIns="76197" tIns="38098" rIns="76197" bIns="38098" rtlCol="0">
            <a:spAutoFit/>
          </a:bodyPr>
          <a:lstStyle/>
          <a:p>
            <a:r>
              <a:rPr lang="en-US" sz="6000" baseline="0" dirty="0" smtClean="0">
                <a:solidFill>
                  <a:schemeClr val="bg1"/>
                </a:solidFill>
              </a:rPr>
              <a:t>WALK-IN GOES HERE</a:t>
            </a:r>
            <a:endParaRPr lang="en-US" sz="6000" dirty="0">
              <a:solidFill>
                <a:schemeClr val="bg1"/>
              </a:solidFill>
            </a:endParaRPr>
          </a:p>
        </p:txBody>
      </p:sp>
    </p:spTree>
  </p:cSld>
  <p:clrMapOvr>
    <a:masterClrMapping/>
  </p:clrMapOvr>
  <p:transition xmlns:p14="http://schemas.microsoft.com/office/powerpoint/2007/7/12/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xmlns:mc="http://schemas.openxmlformats.org/markup-compatibility/2006" xmlns:a14="http://schemas.microsoft.com/office/drawing/2007/7/7/main" val="000000" mc:Ignorabl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07/7/12/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xmlns:mc="http://schemas.openxmlformats.org/markup-compatibility/2006" xmlns:a14="http://schemas.microsoft.com/office/drawing/2007/7/7/main" val="000000" mc:Ignorabl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xmlns:mc="http://schemas.openxmlformats.org/markup-compatibility/2006" xmlns:a14="http://schemas.microsoft.com/office/drawing/2007/7/7/main" val="FFFF99" mc:Ignorable=""/>
          </a:solidFill>
        </p:spPr>
        <p:txBody>
          <a:bodyPr wrap="square" lIns="152394" tIns="76197" rIns="152394" bIns="76197" anchor="b" anchorCtr="0">
            <a:noAutofit/>
          </a:bodyPr>
          <a:lstStyle>
            <a:lvl1pPr algn="r">
              <a:buFont typeface="Arial" pitchFamily="34" charset="0"/>
              <a:buNone/>
              <a:defRPr>
                <a:solidFill>
                  <a:srgbClr xmlns:mc="http://schemas.openxmlformats.org/markup-compatibility/2006" xmlns:a14="http://schemas.microsoft.com/office/drawing/2007/7/7/main" val="000000" mc:Ignorable=""/>
                </a:solidFill>
                <a:effectLst/>
                <a:latin typeface="Segoe Semibold" pitchFamily="34" charset="0"/>
              </a:defRPr>
            </a:lvl1pPr>
          </a:lstStyle>
          <a:p>
            <a:pPr lvl="0"/>
            <a:r>
              <a:rPr lang="en-US" smtClean="0"/>
              <a:t>Click to edit Master text styles</a:t>
            </a:r>
          </a:p>
        </p:txBody>
      </p:sp>
    </p:spTree>
  </p:cSld>
  <p:clrMapOvr>
    <a:masterClrMapping/>
  </p:clrMapOvr>
  <p:transition xmlns:p14="http://schemas.microsoft.com/office/powerpoint/2007/7/12/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tx1"/>
        </a:solidFill>
        <a:effectLst/>
      </p:bgPr>
    </p:bg>
    <p:spTree>
      <p:nvGrpSpPr>
        <p:cNvPr id="1" name=""/>
        <p:cNvGrpSpPr/>
        <p:nvPr/>
      </p:nvGrpSpPr>
      <p:grpSpPr>
        <a:xfrm>
          <a:off x="0" y="0"/>
          <a:ext cx="0" cy="0"/>
          <a:chOff x="0" y="0"/>
          <a:chExt cx="0" cy="0"/>
        </a:xfrm>
      </p:grpSpPr>
      <p:pic>
        <p:nvPicPr>
          <p:cNvPr id="5" name="Picture 4" descr="top_banner.png"/>
          <p:cNvPicPr>
            <a:picLocks noChangeAspect="1"/>
          </p:cNvPicPr>
          <p:nvPr userDrawn="1"/>
        </p:nvPicPr>
        <p:blipFill>
          <a:blip r:embed="rId2" cstate="print"/>
          <a:stretch>
            <a:fillRect/>
          </a:stretch>
        </p:blipFill>
        <p:spPr>
          <a:xfrm>
            <a:off x="0" y="0"/>
            <a:ext cx="9142858" cy="1031746"/>
          </a:xfrm>
          <a:prstGeom prst="rect">
            <a:avLst/>
          </a:prstGeom>
        </p:spPr>
      </p:pic>
      <p:sp>
        <p:nvSpPr>
          <p:cNvPr id="2" name="Title 1"/>
          <p:cNvSpPr>
            <a:spLocks noGrp="1"/>
          </p:cNvSpPr>
          <p:nvPr>
            <p:ph type="ctrTitle"/>
          </p:nvPr>
        </p:nvSpPr>
        <p:spPr>
          <a:xfrm>
            <a:off x="722313" y="2365375"/>
            <a:ext cx="7690115" cy="750205"/>
          </a:xfrm>
          <a:noFill/>
          <a:ln w="9525">
            <a:noFill/>
            <a:miter lim="800000"/>
            <a:headEnd/>
            <a:tailEnd/>
          </a:ln>
        </p:spPr>
        <p:txBody>
          <a:bodyPr vert="horz" wrap="square" lIns="0" tIns="0" rIns="0" bIns="0" numCol="1" rtlCol="0"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kern="1200" cap="none" spc="-300" dirty="0">
                <a:ln w="3175">
                  <a:noFill/>
                </a:ln>
                <a:gradFill flip="none" rotWithShape="1">
                  <a:gsLst>
                    <a:gs pos="28000">
                      <a:srgbClr xmlns:mc="http://schemas.openxmlformats.org/markup-compatibility/2006" xmlns:a14="http://schemas.microsoft.com/office/drawing/2007/7/7/main" val="0085C0" mc:Ignorable=""/>
                    </a:gs>
                    <a:gs pos="68000">
                      <a:srgbClr xmlns:mc="http://schemas.openxmlformats.org/markup-compatibility/2006" xmlns:a14="http://schemas.microsoft.com/office/drawing/2007/7/7/main" val="0070C0" mc:Ignorable=""/>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22313" y="4344458"/>
            <a:ext cx="7043208" cy="473207"/>
          </a:xfrm>
          <a:noFill/>
          <a:ln w="9525">
            <a:noFill/>
            <a:miter lim="800000"/>
            <a:headEnd/>
            <a:tailEnd/>
          </a:ln>
        </p:spPr>
        <p:txBody>
          <a:bodyPr vert="horz" wrap="square" lIns="0" tIns="0" rIns="0" bIns="0" numCol="1" rtlCol="0" anchor="b" anchorCtr="0" compatLnSpc="1">
            <a:prstTxWarp prst="textNoShape">
              <a:avLst/>
            </a:prstTxWarp>
            <a:spAutoFit/>
          </a:bodyPr>
          <a:lstStyle>
            <a:lvl1pPr marL="0" indent="0" algn="l" defTabSz="912777" rtl="0" eaLnBrk="0" fontAlgn="base" latinLnBrk="0" hangingPunct="0">
              <a:lnSpc>
                <a:spcPct val="90000"/>
              </a:lnSpc>
              <a:spcBef>
                <a:spcPct val="0"/>
              </a:spcBef>
              <a:spcAft>
                <a:spcPct val="0"/>
              </a:spcAft>
              <a:buClr>
                <a:schemeClr val="tx2"/>
              </a:buClr>
              <a:buSzPct val="95000"/>
              <a:buFont typeface="Wingdings" pitchFamily="2" charset="2"/>
              <a:buNone/>
              <a:defRPr lang="en-US" sz="3400" kern="12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369219" y="950651"/>
            <a:ext cx="7043208" cy="1384994"/>
          </a:xfrm>
          <a:effectLst/>
        </p:spPr>
        <p:txBody>
          <a:bodyPr anchor="b">
            <a:scene3d>
              <a:camera prst="orthographicFront"/>
              <a:lightRig rig="flat" dir="t"/>
            </a:scene3d>
            <a:sp3d>
              <a:bevelT h="19050"/>
              <a:contourClr>
                <a:srgbClr xmlns:mc="http://schemas.openxmlformats.org/markup-compatibility/2006" xmlns:a14="http://schemas.microsoft.com/office/drawing/2007/7/7/main" val="F4A234" mc:Ignorable=""/>
              </a:contourClr>
            </a:sp3d>
          </a:bodyPr>
          <a:lstStyle>
            <a:lvl1pPr marL="0" indent="0" algn="r">
              <a:buFont typeface="Arial" pitchFamily="34" charset="0"/>
              <a:buNone/>
              <a:defRPr kumimoji="0" lang="en-US" sz="10000" b="1" i="1" u="none" strike="noStrike" kern="1200" cap="none" spc="-642" normalizeH="0" baseline="0" noProof="0" dirty="0" smtClean="0">
                <a:ln w="11430"/>
                <a:solidFill>
                  <a:schemeClr val="accent5"/>
                </a:solidFill>
                <a:effectLst>
                  <a:outerShdw blurRad="50800" dist="38100" dir="2700000" algn="tl" rotWithShape="0">
                    <a:prstClr val="black">
                      <a:alpha val="57000"/>
                    </a:prstClr>
                  </a:outerShdw>
                </a:effectLst>
                <a:uLnTx/>
                <a:uFillTx/>
                <a:latin typeface="Segoe" pitchFamily="34" charset="0"/>
                <a:ea typeface="+mn-ea"/>
                <a:cs typeface="+mn-cs"/>
              </a:defRPr>
            </a:lvl1pPr>
          </a:lstStyle>
          <a:p>
            <a:pPr lvl="0"/>
            <a:r>
              <a:rPr lang="en-US" dirty="0" smtClean="0"/>
              <a:t>click to…</a:t>
            </a:r>
          </a:p>
        </p:txBody>
      </p:sp>
    </p:spTree>
  </p:cSld>
  <p:clrMapOvr>
    <a:masterClrMapping/>
  </p:clrMapOvr>
  <p:transition xmlns:p14="http://schemas.microsoft.com/office/powerpoint/2007/7/12/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48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a:lstStyle>
          <a:p>
            <a:r>
              <a:rPr lang="en-US" dirty="0" smtClean="0"/>
              <a:t>Click to edit Master title style</a:t>
            </a:r>
            <a:endParaRPr lang="en-US" dirty="0"/>
          </a:p>
        </p:txBody>
      </p:sp>
      <p:pic>
        <p:nvPicPr>
          <p:cNvPr id="1026" name="Picture 2" descr="C:\Program Files\Microsoft Resource DVD Artwork\DVD_ART\Artwork_Imagery\Shapes and Graphics\Bullets\Blue GEL .png"/>
          <p:cNvPicPr>
            <a:picLocks noChangeAspect="1" noChangeArrowheads="1"/>
          </p:cNvPicPr>
          <p:nvPr userDrawn="1"/>
        </p:nvPicPr>
        <p:blipFill>
          <a:blip r:embed="rId2" cstate="print"/>
          <a:srcRect/>
          <a:stretch>
            <a:fillRect/>
          </a:stretch>
        </p:blipFill>
        <p:spPr bwMode="auto">
          <a:xfrm>
            <a:off x="8826500" y="-317500"/>
            <a:ext cx="317500" cy="317500"/>
          </a:xfrm>
          <a:prstGeom prst="rect">
            <a:avLst/>
          </a:prstGeom>
          <a:noFill/>
        </p:spPr>
      </p:pic>
      <p:sp>
        <p:nvSpPr>
          <p:cNvPr id="5" name="Content Placeholder 2"/>
          <p:cNvSpPr>
            <a:spLocks noGrp="1"/>
          </p:cNvSpPr>
          <p:nvPr>
            <p:ph idx="1"/>
          </p:nvPr>
        </p:nvSpPr>
        <p:spPr>
          <a:xfrm>
            <a:off x="381000" y="1412875"/>
            <a:ext cx="8382000" cy="2012859"/>
          </a:xfrm>
        </p:spPr>
        <p:txBody>
          <a:bodyPr/>
          <a:lstStyle>
            <a:lvl1pPr>
              <a:lnSpc>
                <a:spcPct val="90000"/>
              </a:lnSpc>
              <a:defRPr sz="2800">
                <a:latin typeface="Calibri" pitchFamily="34" charset="0"/>
              </a:defRPr>
            </a:lvl1pPr>
            <a:lvl2pPr>
              <a:lnSpc>
                <a:spcPct val="90000"/>
              </a:lnSpc>
              <a:defRPr sz="2400">
                <a:latin typeface="Calibri" pitchFamily="34" charset="0"/>
              </a:defRPr>
            </a:lvl2pPr>
            <a:lvl3pPr>
              <a:lnSpc>
                <a:spcPct val="90000"/>
              </a:lnSpc>
              <a:defRPr sz="2400">
                <a:latin typeface="Calibri" pitchFamily="34" charset="0"/>
              </a:defRPr>
            </a:lvl3pPr>
            <a:lvl4pPr>
              <a:lnSpc>
                <a:spcPct val="90000"/>
              </a:lnSpc>
              <a:defRPr sz="2400">
                <a:latin typeface="Calibri" pitchFamily="34" charset="0"/>
              </a:defRPr>
            </a:lvl4pPr>
            <a:lvl5pPr>
              <a:lnSpc>
                <a:spcPct val="90000"/>
              </a:lnSpc>
              <a:defRPr sz="2400">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3" cstate="print"/>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xmlns:p14="http://schemas.microsoft.com/office/powerpoint/2007/7/12/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_w/o Logo">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xmlns:p14="http://schemas.microsoft.com/office/powerpoint/2007/7/12/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3" descr="S:\ResourceDVD\Clip_Installer\DVD_ART\BoxShots_Logos\Microsoft Research\Microsoft Research b.png"/>
          <p:cNvPicPr>
            <a:picLocks noChangeAspect="1" noChangeArrowheads="1"/>
          </p:cNvPicPr>
          <p:nvPr userDrawn="1"/>
        </p:nvPicPr>
        <p:blipFill>
          <a:blip r:embed="rId2" cstate="print"/>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xmlns:p14="http://schemas.microsoft.com/office/powerpoint/2007/7/12/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2" cstate="print"/>
          <a:srcRect/>
          <a:stretch>
            <a:fillRect/>
          </a:stretch>
        </p:blipFill>
        <p:spPr bwMode="auto">
          <a:xfrm>
            <a:off x="7452651" y="6247682"/>
            <a:ext cx="1399075" cy="389198"/>
          </a:xfrm>
          <a:prstGeom prst="rect">
            <a:avLst/>
          </a:prstGeom>
          <a:noFill/>
        </p:spPr>
      </p:pic>
      <p:sp>
        <p:nvSpPr>
          <p:cNvPr id="8" name="Footer Placeholder 7"/>
          <p:cNvSpPr>
            <a:spLocks noGrp="1"/>
          </p:cNvSpPr>
          <p:nvPr>
            <p:ph type="ftr" sz="quarter" idx="10"/>
          </p:nvPr>
        </p:nvSpPr>
        <p:spPr/>
        <p:txBody>
          <a:bodyPr/>
          <a:lstStyle/>
          <a:p>
            <a:r>
              <a:rPr lang="en-US" smtClean="0"/>
              <a:t>Z3: An Efficient SMT Solver</a:t>
            </a:r>
            <a:endParaRPr lang="en-US" dirty="0"/>
          </a:p>
        </p:txBody>
      </p:sp>
    </p:spTree>
  </p:cSld>
  <p:clrMapOvr>
    <a:masterClrMapping/>
  </p:clrMapOvr>
  <p:transition xmlns:p14="http://schemas.microsoft.com/office/powerpoint/2007/7/12/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xmlns:p14="http://schemas.microsoft.com/office/powerpoint/2007/7/12/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07/7/12/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_w/Top Banner">
    <p:bg>
      <p:bgPr>
        <a:solidFill>
          <a:schemeClr val="tx1"/>
        </a:solidFill>
        <a:effectLst/>
      </p:bgPr>
    </p:bg>
    <p:spTree>
      <p:nvGrpSpPr>
        <p:cNvPr id="1" name=""/>
        <p:cNvGrpSpPr/>
        <p:nvPr/>
      </p:nvGrpSpPr>
      <p:grpSpPr>
        <a:xfrm>
          <a:off x="0" y="0"/>
          <a:ext cx="0" cy="0"/>
          <a:chOff x="0" y="0"/>
          <a:chExt cx="0" cy="0"/>
        </a:xfrm>
      </p:grpSpPr>
      <p:pic>
        <p:nvPicPr>
          <p:cNvPr id="6" name="Picture 5" descr="top_banner.png"/>
          <p:cNvPicPr>
            <a:picLocks noChangeAspect="1"/>
          </p:cNvPicPr>
          <p:nvPr userDrawn="1"/>
        </p:nvPicPr>
        <p:blipFill>
          <a:blip r:embed="rId2" cstate="print"/>
          <a:stretch>
            <a:fillRect/>
          </a:stretch>
        </p:blipFill>
        <p:spPr>
          <a:xfrm>
            <a:off x="571" y="0"/>
            <a:ext cx="9142858" cy="1031746"/>
          </a:xfrm>
          <a:prstGeom prst="rect">
            <a:avLst/>
          </a:prstGeom>
        </p:spPr>
      </p:pic>
    </p:spTree>
  </p:cSld>
  <p:clrMapOvr>
    <a:masterClrMapping/>
  </p:clrMapOvr>
  <p:transition xmlns:p14="http://schemas.microsoft.com/office/powerpoint/2007/7/12/mai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7"/>
            <a:ext cx="8382000" cy="66479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12875"/>
            <a:ext cx="8382000" cy="201285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ysClr val="windowText" lastClr="000000"/>
                </a:solidFill>
              </a:defRPr>
            </a:lvl1pPr>
          </a:lstStyle>
          <a:p>
            <a:r>
              <a:rPr lang="en-US" dirty="0" err="1" smtClean="0">
                <a:latin typeface="Calibri" pitchFamily="34" charset="0"/>
              </a:rPr>
              <a:t>SMT@Microsoft</a:t>
            </a:r>
            <a:endParaRPr lang="en-US" dirty="0"/>
          </a:p>
        </p:txBody>
      </p:sp>
    </p:spTree>
  </p:cSld>
  <p:clrMap bg1="dk1" tx1="lt1" bg2="dk2" tx2="lt2" accent1="accent1" accent2="accent2" accent3="accent3" accent4="accent4" accent5="accent5" accent6="accent6" hlink="hlink" folHlink="folHlink"/>
  <p:sldLayoutIdLst>
    <p:sldLayoutId id="2147483681" r:id="rId1"/>
    <p:sldLayoutId id="2147483692" r:id="rId2"/>
    <p:sldLayoutId id="2147483683" r:id="rId3"/>
    <p:sldLayoutId id="2147483684" r:id="rId4"/>
    <p:sldLayoutId id="2147483685" r:id="rId5"/>
    <p:sldLayoutId id="2147483686" r:id="rId6"/>
    <p:sldLayoutId id="2147483687" r:id="rId7"/>
    <p:sldLayoutId id="2147483688" r:id="rId8"/>
    <p:sldLayoutId id="2147483693" r:id="rId9"/>
    <p:sldLayoutId id="2147483689" r:id="rId10"/>
    <p:sldLayoutId id="2147483690" r:id="rId11"/>
    <p:sldLayoutId id="2147483691" r:id="rId12"/>
  </p:sldLayoutIdLst>
  <p:transition xmlns:p14="http://schemas.microsoft.com/office/powerpoint/2007/7/12/main">
    <p:fade/>
  </p:transition>
  <p:hf sldNum="0" hdr="0" dt="0"/>
  <p:txStyles>
    <p:titleStyle>
      <a:lvl1pPr algn="l" defTabSz="912777" rtl="0" eaLnBrk="1" fontAlgn="base" latinLnBrk="0" hangingPunct="1">
        <a:lnSpc>
          <a:spcPct val="90000"/>
        </a:lnSpc>
        <a:spcBef>
          <a:spcPct val="0"/>
        </a:spcBef>
        <a:spcAft>
          <a:spcPct val="0"/>
        </a:spcAft>
        <a:buNone/>
        <a:defRPr lang="en-US" sz="4800" b="0" kern="120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p:titleStyle>
    <p:bodyStyle>
      <a:lvl1pPr marL="384954" indent="-384954" algn="l" defTabSz="914363" rtl="0" eaLnBrk="1" latinLnBrk="0" hangingPunct="1">
        <a:lnSpc>
          <a:spcPct val="90000"/>
        </a:lnSpc>
        <a:spcBef>
          <a:spcPct val="20000"/>
        </a:spcBef>
        <a:buSzPct val="90000"/>
        <a:buFontTx/>
        <a:buBlip>
          <a:blip r:embed="rId15"/>
        </a:buBlip>
        <a:defRPr sz="2800" kern="1200">
          <a:solidFill>
            <a:schemeClr val="bg1"/>
          </a:solidFill>
          <a:latin typeface="Calibri" pitchFamily="34" charset="0"/>
          <a:ea typeface="+mn-ea"/>
          <a:cs typeface="+mn-cs"/>
        </a:defRPr>
      </a:lvl1pPr>
      <a:lvl2pPr marL="739481" indent="-362465"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2pPr>
      <a:lvl3pPr marL="1101946" indent="-347914"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3pPr>
      <a:lvl4pPr marL="1420756" indent="-318811"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4pPr>
      <a:lvl5pPr marL="1760732" indent="-318811"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3.xml"/><Relationship Id="rId1" Type="http://schemas.openxmlformats.org/officeDocument/2006/relationships/tags" Target="../tags/tag13.xml"/><Relationship Id="rId4" Type="http://schemas.openxmlformats.org/officeDocument/2006/relationships/image" Target="../media/image9.jpeg"/></Relationships>
</file>

<file path=ppt/slides/_rels/slide102.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50.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3.xml"/><Relationship Id="rId1" Type="http://schemas.openxmlformats.org/officeDocument/2006/relationships/tags" Target="../tags/tag14.xml"/><Relationship Id="rId4" Type="http://schemas.openxmlformats.org/officeDocument/2006/relationships/image" Target="../media/image2.png"/></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3.xml"/><Relationship Id="rId1" Type="http://schemas.openxmlformats.org/officeDocument/2006/relationships/tags" Target="../tags/tag15.xml"/><Relationship Id="rId4" Type="http://schemas.openxmlformats.org/officeDocument/2006/relationships/image" Target="../media/image2.png"/></Relationships>
</file>

<file path=ppt/slides/_rels/slide10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53.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3.xml"/><Relationship Id="rId1" Type="http://schemas.openxmlformats.org/officeDocument/2006/relationships/tags" Target="../tags/tag1.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45.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png"/><Relationship Id="rId7" Type="http://schemas.openxmlformats.org/officeDocument/2006/relationships/image" Target="../media/image24.jpe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9.jpe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png"/><Relationship Id="rId7" Type="http://schemas.openxmlformats.org/officeDocument/2006/relationships/diagramQuickStyle" Target="../diagrams/quickStyle2.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hyperlink" Target="http://research.microsoft.com/projects/z3" TargetMode="External"/><Relationship Id="rId9" Type="http://schemas.microsoft.com/office/2007/relationships/diagramDrawing" Target="../diagrams/drawing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85.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image" Target="../media/image27.gif"/><Relationship Id="rId1" Type="http://schemas.openxmlformats.org/officeDocument/2006/relationships/slideLayout" Target="../slideLayouts/slideLayout4.xml"/><Relationship Id="rId4" Type="http://schemas.openxmlformats.org/officeDocument/2006/relationships/image" Target="../media/image29.jpe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3" Type="http://schemas.openxmlformats.org/officeDocument/2006/relationships/hyperlink" Target="http://www.verisoftxt.de/" TargetMode="External"/><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4810" y="1819266"/>
            <a:ext cx="8462319" cy="2105192"/>
          </a:xfrm>
        </p:spPr>
        <p:txBody>
          <a:bodyPr/>
          <a:lstStyle/>
          <a:p>
            <a:r>
              <a:rPr lang="en-US" sz="4400" b="1" dirty="0" err="1" smtClean="0">
                <a:latin typeface="Calibri" pitchFamily="34" charset="0"/>
                <a:cs typeface="Calibri" pitchFamily="34" charset="0"/>
              </a:rPr>
              <a:t>Satisfiability</a:t>
            </a:r>
            <a:r>
              <a:rPr lang="en-US" sz="4400" b="1" dirty="0" smtClean="0">
                <a:latin typeface="Calibri" pitchFamily="34" charset="0"/>
                <a:cs typeface="Calibri" pitchFamily="34" charset="0"/>
              </a:rPr>
              <a:t> Modulo Theories (SMT): </a:t>
            </a:r>
            <a:br>
              <a:rPr lang="en-US" sz="4400" b="1" dirty="0" smtClean="0">
                <a:latin typeface="Calibri" pitchFamily="34" charset="0"/>
                <a:cs typeface="Calibri" pitchFamily="34" charset="0"/>
              </a:rPr>
            </a:br>
            <a:r>
              <a:rPr lang="en-US" sz="4400" b="1" dirty="0" smtClean="0">
                <a:latin typeface="Calibri" pitchFamily="34" charset="0"/>
                <a:cs typeface="Calibri" pitchFamily="34" charset="0"/>
              </a:rPr>
              <a:t>ideas and applications</a:t>
            </a:r>
            <a:r>
              <a:rPr lang="en-US" sz="4800" dirty="0" smtClean="0"/>
              <a:t/>
            </a:r>
            <a:br>
              <a:rPr lang="en-US" sz="4800" dirty="0" smtClean="0"/>
            </a:br>
            <a:r>
              <a:rPr sz="3200" smtClean="0">
                <a:latin typeface="Calibri" pitchFamily="34" charset="0"/>
              </a:rPr>
              <a:t>Universit</a:t>
            </a:r>
            <a:r>
              <a:rPr lang="en-US" sz="3200" dirty="0" smtClean="0">
                <a:latin typeface="Calibri" pitchFamily="34" charset="0"/>
              </a:rPr>
              <a:t>à</a:t>
            </a:r>
            <a:r>
              <a:rPr sz="3200" smtClean="0">
                <a:latin typeface="Calibri" pitchFamily="34" charset="0"/>
              </a:rPr>
              <a:t> Degli Studi Di Milano</a:t>
            </a:r>
            <a:br>
              <a:rPr sz="3200" smtClean="0">
                <a:latin typeface="Calibri" pitchFamily="34" charset="0"/>
              </a:rPr>
            </a:br>
            <a:r>
              <a:rPr sz="3200" smtClean="0">
                <a:latin typeface="Calibri" pitchFamily="34" charset="0"/>
              </a:rPr>
              <a:t>Scuola di Dottorato in Informatica, 2010</a:t>
            </a:r>
            <a:endParaRPr lang="en-US" sz="4800" dirty="0">
              <a:latin typeface="Calibri" pitchFamily="34" charset="0"/>
            </a:endParaRPr>
          </a:p>
        </p:txBody>
      </p:sp>
      <p:sp>
        <p:nvSpPr>
          <p:cNvPr id="3" name="Subtitle 2"/>
          <p:cNvSpPr>
            <a:spLocks noGrp="1"/>
          </p:cNvSpPr>
          <p:nvPr>
            <p:ph type="subTitle" idx="1"/>
          </p:nvPr>
        </p:nvSpPr>
        <p:spPr>
          <a:xfrm>
            <a:off x="464237" y="4343589"/>
            <a:ext cx="7692761" cy="861774"/>
          </a:xfrm>
        </p:spPr>
        <p:txBody>
          <a:bodyPr/>
          <a:lstStyle/>
          <a:p>
            <a:pPr>
              <a:lnSpc>
                <a:spcPct val="100000"/>
              </a:lnSpc>
            </a:pPr>
            <a:r>
              <a:rPr lang="en-US" sz="2800" dirty="0" smtClean="0">
                <a:latin typeface="Calibri" pitchFamily="34" charset="0"/>
                <a:cs typeface="Calibri" pitchFamily="34" charset="0"/>
              </a:rPr>
              <a:t>Leonardo de Moura</a:t>
            </a:r>
          </a:p>
          <a:p>
            <a:pPr>
              <a:lnSpc>
                <a:spcPct val="100000"/>
              </a:lnSpc>
            </a:pPr>
            <a:r>
              <a:rPr lang="en-US" sz="2800" dirty="0" smtClean="0">
                <a:latin typeface="Calibri" pitchFamily="34" charset="0"/>
                <a:cs typeface="Calibri" pitchFamily="34" charset="0"/>
              </a:rPr>
              <a:t>Microsoft Research</a:t>
            </a:r>
          </a:p>
        </p:txBody>
      </p:sp>
    </p:spTree>
    <p:extLst>
      <p:ext uri="{BB962C8B-B14F-4D97-AF65-F5344CB8AC3E}">
        <p14:creationId xmlns:p14="http://schemas.microsoft.com/office/powerpoint/2007/7/12/main" val="311828716"/>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solidFill>
                  <a:srgbClr xmlns:mc="http://schemas.openxmlformats.org/markup-compatibility/2006" xmlns:a14="http://schemas.microsoft.com/office/drawing/2007/7/7/main" val="FF0000" mc:Ignorable=""/>
                </a:solidFill>
                <a:latin typeface="Calibri" pitchFamily="34" charset="0"/>
              </a:rPr>
              <a:t>Security is critical</a:t>
            </a:r>
            <a:endParaRPr sz="4800"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latin typeface="Calibri" pitchFamily="34" charset="0"/>
            </a:endParaRPr>
          </a:p>
        </p:txBody>
      </p:sp>
      <p:sp>
        <p:nvSpPr>
          <p:cNvPr id="22" name="Text Placeholder 2"/>
          <p:cNvSpPr txBox="1">
            <a:spLocks/>
          </p:cNvSpPr>
          <p:nvPr/>
        </p:nvSpPr>
        <p:spPr>
          <a:xfrm>
            <a:off x="416560" y="1613801"/>
            <a:ext cx="8382000" cy="4395049"/>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Security bugs can be very expensive:</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Cost of each MS Security Bulletin: $600k to $Millions.</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Cost due to worms: $Billions.</a:t>
            </a:r>
          </a:p>
          <a:p>
            <a:pPr marL="842136" lvl="1" indent="-384954">
              <a:lnSpc>
                <a:spcPct val="90000"/>
              </a:lnSpc>
              <a:spcBef>
                <a:spcPct val="20000"/>
              </a:spcBef>
              <a:buSzPct val="90000"/>
              <a:buFontTx/>
              <a:buBlip>
                <a:blip r:embed="rId3"/>
              </a:buBlip>
            </a:pP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The real victim is the customer.</a:t>
            </a:r>
            <a:endParaRPr lang="en-US" sz="24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Most security exploits are initiated via files or packets.</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Ex: Internet Explorer parses dozens of file formats.</a:t>
            </a:r>
          </a:p>
          <a:p>
            <a:pPr marL="384954"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Security testing: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hunting for million dollar bugs</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Write A/V</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Read A/V</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Null pointer dereference</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Division by zero</a:t>
            </a:r>
          </a:p>
        </p:txBody>
      </p:sp>
      <p:pic>
        <p:nvPicPr>
          <p:cNvPr id="5" name="Picture 4" descr="cartoon_bug.jpg"/>
          <p:cNvPicPr>
            <a:picLocks noChangeAspect="1"/>
          </p:cNvPicPr>
          <p:nvPr/>
        </p:nvPicPr>
        <p:blipFill>
          <a:blip r:embed="rId4" cstate="print"/>
          <a:stretch>
            <a:fillRect/>
          </a:stretch>
        </p:blipFill>
        <p:spPr>
          <a:xfrm>
            <a:off x="6777318" y="4103511"/>
            <a:ext cx="1742955" cy="1825340"/>
          </a:xfrm>
          <a:prstGeom prst="rect">
            <a:avLst/>
          </a:prstGeom>
        </p:spPr>
      </p:pic>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latin typeface="Calibri" pitchFamily="34" charset="0"/>
                <a:sym typeface="Symbol"/>
              </a:rPr>
              <a:t>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4898264"/>
          </a:xfrm>
        </p:spPr>
        <p:txBody>
          <a:bodyPr/>
          <a:lstStyle/>
          <a:p>
            <a:r>
              <a:rPr lang="en-US" sz="3100" dirty="0" smtClean="0">
                <a:solidFill>
                  <a:srgbClr xmlns:mc="http://schemas.openxmlformats.org/markup-compatibility/2006" xmlns:a14="http://schemas.microsoft.com/office/drawing/2007/7/7/main" val="FF0000" mc:Ignorable=""/>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r>
              <a:rPr lang="en-US" sz="3100" dirty="0" smtClean="0">
                <a:latin typeface="Calibri" pitchFamily="34" charset="0"/>
                <a:sym typeface="Symbol"/>
              </a:rPr>
              <a:t>Frame axioms</a:t>
            </a:r>
          </a:p>
          <a:p>
            <a:r>
              <a:rPr lang="en-US" sz="3100" dirty="0" smtClean="0">
                <a:latin typeface="Calibri" pitchFamily="34" charset="0"/>
                <a:sym typeface="Symbol"/>
              </a:rPr>
              <a:t>User provided assertions</a:t>
            </a:r>
            <a:endParaRPr lang="en-US" dirty="0" smtClean="0">
              <a:sym typeface="Symbol"/>
            </a:endParaRPr>
          </a:p>
          <a:p>
            <a:r>
              <a:rPr lang="en-US" sz="3100" dirty="0" smtClean="0">
                <a:latin typeface="Calibri" pitchFamily="34" charset="0"/>
                <a:sym typeface="Symbol"/>
              </a:rPr>
              <a:t>Theories</a:t>
            </a:r>
          </a:p>
          <a:p>
            <a:pPr marL="703764" lvl="3" indent="-384954">
              <a:buFont typeface="Symbol"/>
              <a:buChar char="&quot;"/>
            </a:pPr>
            <a:r>
              <a:rPr lang="en-US" sz="2800" dirty="0" smtClean="0">
                <a:latin typeface="Calibri" pitchFamily="34" charset="0"/>
                <a:sym typeface="Symbol"/>
              </a:rPr>
              <a:t>x: p(x,x)</a:t>
            </a:r>
          </a:p>
          <a:p>
            <a:pPr marL="703764" lvl="3" indent="-384954">
              <a:buFont typeface="Symbol"/>
              <a:buChar char="&quot;"/>
            </a:pPr>
            <a:r>
              <a:rPr lang="en-US" sz="2800" dirty="0" smtClean="0">
                <a:latin typeface="Calibri" pitchFamily="34" charset="0"/>
                <a:sym typeface="Symbol"/>
              </a:rPr>
              <a:t>x,y,z: p(x,y), p(y,z)  p(x,z)</a:t>
            </a:r>
          </a:p>
          <a:p>
            <a:pPr marL="703764" lvl="3" indent="-384954">
              <a:buFont typeface="Symbol"/>
              <a:buChar char="&quot;"/>
            </a:pPr>
            <a:r>
              <a:rPr lang="en-US" sz="2800" dirty="0" smtClean="0">
                <a:latin typeface="Calibri" pitchFamily="34" charset="0"/>
                <a:sym typeface="Symbol"/>
              </a:rPr>
              <a:t>x,y: p(x,y), p(y,x)  x = y</a:t>
            </a:r>
          </a:p>
          <a:p>
            <a:pPr marL="703764" lvl="3" indent="-384954">
              <a:buFont typeface="Symbol"/>
              <a:buChar char="&quot;"/>
            </a:pPr>
            <a:endParaRPr lang="en-US" sz="2800" dirty="0" smtClean="0">
              <a:latin typeface="Calibri" pitchFamily="34" charset="0"/>
              <a:sym typeface="Symbol"/>
            </a:endParaRPr>
          </a:p>
          <a:p>
            <a:pPr lvl="1">
              <a:buNone/>
            </a:pPr>
            <a:endParaRPr lang="en-US" sz="2800" dirty="0" smtClean="0">
              <a:latin typeface="Calibri" pitchFamily="34" charset="0"/>
              <a:sym typeface="Symbol"/>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latin typeface="Calibri" pitchFamily="34" charset="0"/>
                <a:sym typeface="Symbol"/>
              </a:rPr>
              <a:t>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3950312"/>
          </a:xfrm>
        </p:spPr>
        <p:txBody>
          <a:bodyPr/>
          <a:lstStyle/>
          <a:p>
            <a:r>
              <a:rPr lang="en-US" sz="3100" dirty="0" smtClean="0">
                <a:solidFill>
                  <a:srgbClr xmlns:mc="http://schemas.openxmlformats.org/markup-compatibility/2006" xmlns:a14="http://schemas.microsoft.com/office/drawing/2007/7/7/main" val="FF0000" mc:Ignorable=""/>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r>
              <a:rPr lang="en-US" sz="3100" dirty="0" smtClean="0">
                <a:latin typeface="Calibri" pitchFamily="34" charset="0"/>
                <a:sym typeface="Symbol"/>
              </a:rPr>
              <a:t>Frame axioms</a:t>
            </a:r>
          </a:p>
          <a:p>
            <a:r>
              <a:rPr lang="en-US" sz="3100" dirty="0" smtClean="0">
                <a:latin typeface="Calibri" pitchFamily="34" charset="0"/>
                <a:sym typeface="Symbol"/>
              </a:rPr>
              <a:t>User provided assertions</a:t>
            </a:r>
            <a:endParaRPr lang="en-US" dirty="0" smtClean="0">
              <a:sym typeface="Symbol"/>
            </a:endParaRPr>
          </a:p>
          <a:p>
            <a:r>
              <a:rPr lang="en-US" sz="3100" dirty="0" smtClean="0">
                <a:latin typeface="Calibri" pitchFamily="34" charset="0"/>
                <a:sym typeface="Symbol"/>
              </a:rPr>
              <a:t>Theories</a:t>
            </a:r>
          </a:p>
          <a:p>
            <a:r>
              <a:rPr lang="en-US" sz="2800" dirty="0" smtClean="0">
                <a:solidFill>
                  <a:srgbClr xmlns:mc="http://schemas.openxmlformats.org/markup-compatibility/2006" xmlns:a14="http://schemas.microsoft.com/office/drawing/2007/7/7/main" val="FF0000" mc:Ignorable=""/>
                </a:solidFill>
                <a:latin typeface="Calibri" pitchFamily="34" charset="0"/>
              </a:rPr>
              <a:t>Solver must be fast in satisfiable instances.</a:t>
            </a:r>
          </a:p>
          <a:p>
            <a:endParaRPr lang="en-US" sz="2800" dirty="0" smtClean="0">
              <a:latin typeface="Calibri" pitchFamily="34" charset="0"/>
              <a:sym typeface="Symbol"/>
            </a:endParaRPr>
          </a:p>
          <a:p>
            <a:pPr lvl="1">
              <a:buNone/>
            </a:pPr>
            <a:endParaRPr lang="en-US" sz="2800" dirty="0" smtClean="0">
              <a:latin typeface="Calibri" pitchFamily="34" charset="0"/>
              <a:sym typeface="Symbol"/>
            </a:endParaRPr>
          </a:p>
        </p:txBody>
      </p:sp>
      <p:sp>
        <p:nvSpPr>
          <p:cNvPr id="5" name="Rectangular Callout 4"/>
          <p:cNvSpPr/>
          <p:nvPr/>
        </p:nvSpPr>
        <p:spPr bwMode="auto">
          <a:xfrm>
            <a:off x="3738880" y="4815840"/>
            <a:ext cx="4135120" cy="1148080"/>
          </a:xfrm>
          <a:prstGeom prst="wedgeRectCallout">
            <a:avLst>
              <a:gd name="adj1" fmla="val -75458"/>
              <a:gd name="adj2" fmla="val -67976"/>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rPr>
              <a:t>We want to find</a:t>
            </a:r>
            <a:r>
              <a:rPr kumimoji="0" lang="en-US" sz="2800" b="1" i="0" u="none" strike="noStrike" cap="none" normalizeH="0" dirty="0" smtClean="0">
                <a:solidFill>
                  <a:schemeClr val="bg1"/>
                </a:solidFill>
                <a:latin typeface="Segoe" pitchFamily="34" charset="0"/>
              </a:rPr>
              <a:t> bugs!</a:t>
            </a:r>
            <a:endParaRPr kumimoji="0" lang="en-US" sz="2800" b="1" i="0" u="none" strike="noStrike" cap="none" normalizeH="0" baseline="0" dirty="0" smtClean="0">
              <a:solidFill>
                <a:schemeClr val="bg1"/>
              </a:solidFill>
              <a:latin typeface="Segoe" pitchFamily="34" charset="0"/>
            </a:endParaRPr>
          </a:p>
        </p:txBody>
      </p:sp>
      <p:pic>
        <p:nvPicPr>
          <p:cNvPr id="6" name="Picture 5" descr="cartoon_bug.jpg"/>
          <p:cNvPicPr>
            <a:picLocks noChangeAspect="1"/>
          </p:cNvPicPr>
          <p:nvPr/>
        </p:nvPicPr>
        <p:blipFill>
          <a:blip r:embed="rId4" cstate="print"/>
          <a:stretch>
            <a:fillRect/>
          </a:stretch>
        </p:blipFill>
        <p:spPr>
          <a:xfrm>
            <a:off x="2211967" y="5262283"/>
            <a:ext cx="1385116" cy="1450587"/>
          </a:xfrm>
          <a:prstGeom prst="rect">
            <a:avLst/>
          </a:prstGeom>
        </p:spPr>
      </p:pic>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09398"/>
          </a:xfrm>
        </p:spPr>
        <p:txBody>
          <a:bodyPr/>
          <a:lstStyle/>
          <a:p>
            <a:r>
              <a:rPr sz="4400" smtClean="0">
                <a:latin typeface="Calibri" pitchFamily="34" charset="0"/>
                <a:sym typeface="Symbol"/>
              </a:rPr>
              <a:t>Bad news</a:t>
            </a:r>
            <a:endParaRPr sz="4400"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latin typeface="Calibri" pitchFamily="34" charset="0"/>
            </a:endParaRPr>
          </a:p>
        </p:txBody>
      </p:sp>
      <p:sp>
        <p:nvSpPr>
          <p:cNvPr id="5" name="Text Placeholder 2"/>
          <p:cNvSpPr txBox="1">
            <a:spLocks/>
          </p:cNvSpPr>
          <p:nvPr/>
        </p:nvSpPr>
        <p:spPr>
          <a:xfrm>
            <a:off x="309491" y="2599801"/>
            <a:ext cx="8382000" cy="1478866"/>
          </a:xfrm>
          <a:prstGeom prst="rect">
            <a:avLst/>
          </a:prstGeom>
        </p:spPr>
        <p:txBody>
          <a:bodyPr vert="horz" wrap="square" lIns="0" tIns="0" rIns="0" bIns="0" rtlCol="0">
            <a:spAutoFit/>
          </a:bodyPr>
          <a:lstStyle/>
          <a:p>
            <a:pPr marL="384954" indent="-384954" algn="ctr">
              <a:lnSpc>
                <a:spcPct val="90000"/>
              </a:lnSpc>
              <a:spcBef>
                <a:spcPct val="20000"/>
              </a:spcBef>
              <a:buSzPct val="90000"/>
            </a:pPr>
            <a:r>
              <a:rPr lang="en-US" sz="3100" b="1" dirty="0" smtClean="0">
                <a:solidFill>
                  <a:srgbClr xmlns:mc="http://schemas.openxmlformats.org/markup-compatibility/2006" xmlns:a14="http://schemas.microsoft.com/office/drawing/2007/7/7/main" val="FF0000" mc:Ignorable=""/>
                </a:solidFill>
                <a:latin typeface="Calibri" pitchFamily="34" charset="0"/>
                <a:sym typeface="Symbol"/>
              </a:rPr>
              <a:t>There is no sound and </a:t>
            </a:r>
            <a:r>
              <a:rPr lang="en-US" sz="3100" b="1" dirty="0" err="1" smtClean="0">
                <a:solidFill>
                  <a:srgbClr xmlns:mc="http://schemas.openxmlformats.org/markup-compatibility/2006" xmlns:a14="http://schemas.microsoft.com/office/drawing/2007/7/7/main" val="FF0000" mc:Ignorable=""/>
                </a:solidFill>
                <a:latin typeface="Calibri" pitchFamily="34" charset="0"/>
                <a:sym typeface="Symbol"/>
              </a:rPr>
              <a:t>refutationally</a:t>
            </a:r>
            <a:r>
              <a:rPr lang="en-US" sz="3100" b="1" dirty="0" smtClean="0">
                <a:solidFill>
                  <a:srgbClr xmlns:mc="http://schemas.openxmlformats.org/markup-compatibility/2006" xmlns:a14="http://schemas.microsoft.com/office/drawing/2007/7/7/main" val="FF0000" mc:Ignorable=""/>
                </a:solidFill>
                <a:latin typeface="Calibri" pitchFamily="34" charset="0"/>
                <a:sym typeface="Symbol"/>
              </a:rPr>
              <a:t> complete</a:t>
            </a:r>
          </a:p>
          <a:p>
            <a:pPr marL="384954" indent="-384954" algn="ctr">
              <a:lnSpc>
                <a:spcPct val="90000"/>
              </a:lnSpc>
              <a:spcBef>
                <a:spcPct val="20000"/>
              </a:spcBef>
              <a:buSzPct val="90000"/>
            </a:pPr>
            <a:r>
              <a:rPr lang="en-US" sz="3100" b="1" dirty="0" smtClean="0">
                <a:solidFill>
                  <a:srgbClr xmlns:mc="http://schemas.openxmlformats.org/markup-compatibility/2006" xmlns:a14="http://schemas.microsoft.com/office/drawing/2007/7/7/main" val="FF0000" mc:Ignorable=""/>
                </a:solidFill>
                <a:latin typeface="Calibri" pitchFamily="34" charset="0"/>
                <a:sym typeface="Symbol"/>
              </a:rPr>
              <a:t>procedure for </a:t>
            </a:r>
          </a:p>
          <a:p>
            <a:pPr marL="384954" indent="-384954" algn="ctr">
              <a:lnSpc>
                <a:spcPct val="90000"/>
              </a:lnSpc>
              <a:spcBef>
                <a:spcPct val="20000"/>
              </a:spcBef>
              <a:buSzPct val="90000"/>
            </a:pPr>
            <a:r>
              <a:rPr lang="en-US" sz="3100" b="1" dirty="0" smtClean="0">
                <a:solidFill>
                  <a:srgbClr xmlns:mc="http://schemas.openxmlformats.org/markup-compatibility/2006" xmlns:a14="http://schemas.microsoft.com/office/drawing/2007/7/7/main" val="FF0000" mc:Ignorable=""/>
                </a:solidFill>
                <a:latin typeface="Calibri" pitchFamily="34" charset="0"/>
                <a:sym typeface="Symbol"/>
              </a:rPr>
              <a:t>linear integer arithmetic + free function symbols</a:t>
            </a:r>
          </a:p>
        </p:txBody>
      </p:sp>
      <p:pic>
        <p:nvPicPr>
          <p:cNvPr id="4098" name="Picture 2" descr="C:\Users\leonardo\AppData\Local\Microsoft\Windows\Temporary Internet Files\Content.IE5\A1ERNL0D\MCj02303860000[1].wmf"/>
          <p:cNvPicPr>
            <a:picLocks noChangeAspect="1" noChangeArrowheads="1"/>
          </p:cNvPicPr>
          <p:nvPr/>
        </p:nvPicPr>
        <p:blipFill>
          <a:blip r:embed="rId3" cstate="print"/>
          <a:srcRect/>
          <a:stretch>
            <a:fillRect/>
          </a:stretch>
        </p:blipFill>
        <p:spPr bwMode="auto">
          <a:xfrm>
            <a:off x="3213225" y="4364330"/>
            <a:ext cx="2717549" cy="2177358"/>
          </a:xfrm>
          <a:prstGeom prst="rect">
            <a:avLst/>
          </a:prstGeom>
          <a:noFill/>
        </p:spPr>
      </p:pic>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Many Approaches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graphicFrame>
        <p:nvGraphicFramePr>
          <p:cNvPr id="6" name="Diagram 5"/>
          <p:cNvGraphicFramePr/>
          <p:nvPr/>
        </p:nvGraphicFramePr>
        <p:xfrm>
          <a:off x="0" y="1675351"/>
          <a:ext cx="9144000" cy="4192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Challenge: Modeling </a:t>
            </a:r>
            <a:r>
              <a:rPr smtClean="0"/>
              <a:t>R</a:t>
            </a:r>
            <a:r>
              <a:rPr sz="4800" smtClean="0">
                <a:latin typeface="Calibri" pitchFamily="34" charset="0"/>
              </a:rPr>
              <a:t>untime </a:t>
            </a:r>
            <a:endParaRPr sz="4800"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latin typeface="Calibri" pitchFamily="34" charset="0"/>
            </a:endParaRPr>
          </a:p>
        </p:txBody>
      </p:sp>
      <p:sp>
        <p:nvSpPr>
          <p:cNvPr id="5" name="Text Placeholder 2"/>
          <p:cNvSpPr txBox="1">
            <a:spLocks/>
          </p:cNvSpPr>
          <p:nvPr/>
        </p:nvSpPr>
        <p:spPr>
          <a:xfrm>
            <a:off x="389877" y="1665303"/>
            <a:ext cx="8382000" cy="2003625"/>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4"/>
              </a:buBlip>
            </a:pPr>
            <a:r>
              <a:rPr lang="en-US" sz="3100" dirty="0" smtClean="0">
                <a:solidFill>
                  <a:schemeClr val="bg1"/>
                </a:solidFill>
                <a:latin typeface="Calibri" pitchFamily="34" charset="0"/>
                <a:sym typeface="Symbol"/>
              </a:rPr>
              <a:t>Is the </a:t>
            </a:r>
            <a:r>
              <a:rPr lang="en-US" sz="3100" dirty="0" err="1" smtClean="0">
                <a:solidFill>
                  <a:schemeClr val="bg1"/>
                </a:solidFill>
                <a:latin typeface="Calibri" pitchFamily="34" charset="0"/>
                <a:sym typeface="Symbol"/>
              </a:rPr>
              <a:t>axiomatization</a:t>
            </a:r>
            <a:r>
              <a:rPr lang="en-US" sz="3100" dirty="0" smtClean="0">
                <a:solidFill>
                  <a:schemeClr val="bg1"/>
                </a:solidFill>
                <a:latin typeface="Calibri" pitchFamily="34" charset="0"/>
                <a:sym typeface="Symbol"/>
              </a:rPr>
              <a:t> of  the runtime consistent?</a:t>
            </a:r>
          </a:p>
          <a:p>
            <a:pPr marL="384954" indent="-384954">
              <a:lnSpc>
                <a:spcPct val="90000"/>
              </a:lnSpc>
              <a:spcBef>
                <a:spcPct val="20000"/>
              </a:spcBef>
              <a:buSzPct val="90000"/>
              <a:buFontTx/>
              <a:buBlip>
                <a:blip r:embed="rId4"/>
              </a:buBlip>
            </a:pPr>
            <a:r>
              <a:rPr lang="en-US" sz="3100" dirty="0" smtClean="0">
                <a:solidFill>
                  <a:srgbClr xmlns:mc="http://schemas.openxmlformats.org/markup-compatibility/2006" xmlns:a14="http://schemas.microsoft.com/office/drawing/2007/7/7/main" val="FF0000" mc:Ignorable=""/>
                </a:solidFill>
                <a:latin typeface="Calibri" pitchFamily="34" charset="0"/>
                <a:sym typeface="Symbol"/>
              </a:rPr>
              <a:t>False</a:t>
            </a:r>
            <a:r>
              <a:rPr lang="en-US" sz="3100" dirty="0" smtClean="0">
                <a:solidFill>
                  <a:schemeClr val="bg1"/>
                </a:solidFill>
                <a:latin typeface="Calibri" pitchFamily="34" charset="0"/>
                <a:sym typeface="Symbol"/>
              </a:rPr>
              <a:t> implies everything</a:t>
            </a:r>
          </a:p>
          <a:p>
            <a:pPr marL="384954" indent="-384954">
              <a:lnSpc>
                <a:spcPct val="90000"/>
              </a:lnSpc>
              <a:spcBef>
                <a:spcPct val="20000"/>
              </a:spcBef>
              <a:buSzPct val="90000"/>
              <a:buFontTx/>
              <a:buBlip>
                <a:blip r:embed="rId4"/>
              </a:buBlip>
            </a:pPr>
            <a:r>
              <a:rPr lang="en-US" sz="3100" dirty="0" smtClean="0">
                <a:solidFill>
                  <a:schemeClr val="bg1"/>
                </a:solidFill>
                <a:latin typeface="Calibri" pitchFamily="34" charset="0"/>
                <a:sym typeface="Symbol"/>
              </a:rPr>
              <a:t>Partial solution: </a:t>
            </a:r>
            <a:r>
              <a:rPr lang="en-US" sz="3100" dirty="0" smtClean="0">
                <a:solidFill>
                  <a:srgbClr xmlns:mc="http://schemas.openxmlformats.org/markup-compatibility/2006" xmlns:a14="http://schemas.microsoft.com/office/drawing/2007/7/7/main" val="FF0000" mc:Ignorable=""/>
                </a:solidFill>
                <a:latin typeface="Calibri" pitchFamily="34" charset="0"/>
                <a:sym typeface="Symbol"/>
              </a:rPr>
              <a:t>SMT + Saturation </a:t>
            </a:r>
            <a:r>
              <a:rPr lang="en-US" sz="3100" dirty="0" err="1" smtClean="0">
                <a:solidFill>
                  <a:srgbClr xmlns:mc="http://schemas.openxmlformats.org/markup-compatibility/2006" xmlns:a14="http://schemas.microsoft.com/office/drawing/2007/7/7/main" val="FF0000" mc:Ignorable=""/>
                </a:solidFill>
                <a:latin typeface="Calibri" pitchFamily="34" charset="0"/>
                <a:sym typeface="Symbol"/>
              </a:rPr>
              <a:t>Provers</a:t>
            </a:r>
            <a:endParaRPr lang="en-US" sz="3100" dirty="0" smtClean="0">
              <a:solidFill>
                <a:srgbClr xmlns:mc="http://schemas.openxmlformats.org/markup-compatibility/2006" xmlns:a14="http://schemas.microsoft.com/office/drawing/2007/7/7/main" val="FF0000" mc:Ignorable=""/>
              </a:solidFill>
              <a:latin typeface="Calibri" pitchFamily="34" charset="0"/>
              <a:sym typeface="Symbol"/>
            </a:endParaRPr>
          </a:p>
          <a:p>
            <a:pPr marL="384954" indent="-384954">
              <a:lnSpc>
                <a:spcPct val="90000"/>
              </a:lnSpc>
              <a:spcBef>
                <a:spcPct val="20000"/>
              </a:spcBef>
              <a:buSzPct val="90000"/>
              <a:buFontTx/>
              <a:buBlip>
                <a:blip r:embed="rId4"/>
              </a:buBlip>
            </a:pPr>
            <a:r>
              <a:rPr lang="en-US" sz="3100" dirty="0" smtClean="0">
                <a:solidFill>
                  <a:schemeClr val="bg1"/>
                </a:solidFill>
                <a:latin typeface="Calibri" pitchFamily="34" charset="0"/>
                <a:sym typeface="Symbol"/>
              </a:rPr>
              <a:t>Found many bugs using this approach</a:t>
            </a:r>
            <a:endParaRPr lang="en-US" sz="3100" dirty="0" smtClean="0">
              <a:solidFill>
                <a:srgbClr xmlns:mc="http://schemas.openxmlformats.org/markup-compatibility/2006" xmlns:a14="http://schemas.microsoft.com/office/drawing/2007/7/7/main" val="FF0000" mc:Ignorable=""/>
              </a:solidFill>
              <a:latin typeface="Calibri" pitchFamily="34" charset="0"/>
              <a:sym typeface="Symbol"/>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Challenge: Robustness</a:t>
            </a:r>
            <a:endParaRPr sz="4800"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latin typeface="Calibri" pitchFamily="34" charset="0"/>
            </a:endParaRPr>
          </a:p>
        </p:txBody>
      </p:sp>
      <p:sp>
        <p:nvSpPr>
          <p:cNvPr id="5" name="Text Placeholder 2"/>
          <p:cNvSpPr txBox="1">
            <a:spLocks/>
          </p:cNvSpPr>
          <p:nvPr/>
        </p:nvSpPr>
        <p:spPr>
          <a:xfrm>
            <a:off x="389877" y="1665303"/>
            <a:ext cx="8382000" cy="2957733"/>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4"/>
              </a:buBlip>
            </a:pPr>
            <a:r>
              <a:rPr lang="en-US" sz="3100" dirty="0" smtClean="0">
                <a:solidFill>
                  <a:schemeClr val="bg1"/>
                </a:solidFill>
                <a:latin typeface="Calibri" pitchFamily="34" charset="0"/>
                <a:sym typeface="Symbol"/>
              </a:rPr>
              <a:t>Standard complain</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	</a:t>
            </a:r>
            <a:r>
              <a:rPr lang="en-US" sz="3100" dirty="0" smtClean="0">
                <a:solidFill>
                  <a:srgbClr xmlns:mc="http://schemas.openxmlformats.org/markup-compatibility/2006" xmlns:a14="http://schemas.microsoft.com/office/drawing/2007/7/7/main" val="FF0000" mc:Ignorable=""/>
                </a:solidFill>
                <a:latin typeface="Calibri" pitchFamily="34" charset="0"/>
                <a:sym typeface="Symbol"/>
              </a:rPr>
              <a:t>“I made a small modification in my Spec, and Z3 is </a:t>
            </a:r>
            <a:r>
              <a:rPr lang="en-US" sz="3100" dirty="0" err="1" smtClean="0">
                <a:solidFill>
                  <a:srgbClr xmlns:mc="http://schemas.openxmlformats.org/markup-compatibility/2006" xmlns:a14="http://schemas.microsoft.com/office/drawing/2007/7/7/main" val="FF0000" mc:Ignorable=""/>
                </a:solidFill>
                <a:latin typeface="Calibri" pitchFamily="34" charset="0"/>
                <a:sym typeface="Symbol"/>
              </a:rPr>
              <a:t>timingout</a:t>
            </a:r>
            <a:r>
              <a:rPr lang="en-US" sz="3100" dirty="0" smtClean="0">
                <a:solidFill>
                  <a:srgbClr xmlns:mc="http://schemas.openxmlformats.org/markup-compatibility/2006" xmlns:a14="http://schemas.microsoft.com/office/drawing/2007/7/7/main" val="FF0000" mc:Ignorable=""/>
                </a:solidFill>
                <a:latin typeface="Calibri" pitchFamily="34" charset="0"/>
                <a:sym typeface="Symbol"/>
              </a:rPr>
              <a:t>”</a:t>
            </a:r>
          </a:p>
          <a:p>
            <a:pPr marL="384954" indent="-384954">
              <a:lnSpc>
                <a:spcPct val="90000"/>
              </a:lnSpc>
              <a:spcBef>
                <a:spcPct val="20000"/>
              </a:spcBef>
              <a:buSzPct val="90000"/>
              <a:buFontTx/>
              <a:buBlip>
                <a:blip r:embed="rId4"/>
              </a:buBlip>
            </a:pPr>
            <a:r>
              <a:rPr lang="en-US" sz="3100" dirty="0" smtClean="0">
                <a:solidFill>
                  <a:schemeClr val="bg1"/>
                </a:solidFill>
                <a:latin typeface="Calibri" pitchFamily="34" charset="0"/>
                <a:sym typeface="Symbol"/>
              </a:rPr>
              <a:t>This also happens with SAT solvers (NP-complete)</a:t>
            </a:r>
          </a:p>
          <a:p>
            <a:pPr marL="384954" indent="-384954">
              <a:lnSpc>
                <a:spcPct val="90000"/>
              </a:lnSpc>
              <a:spcBef>
                <a:spcPct val="20000"/>
              </a:spcBef>
              <a:buSzPct val="90000"/>
              <a:buFontTx/>
              <a:buBlip>
                <a:blip r:embed="rId4"/>
              </a:buBlip>
            </a:pPr>
            <a:r>
              <a:rPr lang="en-US" sz="3100" dirty="0" smtClean="0">
                <a:solidFill>
                  <a:schemeClr val="bg1"/>
                </a:solidFill>
                <a:latin typeface="Calibri" pitchFamily="34" charset="0"/>
                <a:sym typeface="Symbol"/>
              </a:rPr>
              <a:t>In our case, the problems are </a:t>
            </a:r>
            <a:r>
              <a:rPr lang="en-US" sz="3100" dirty="0" err="1" smtClean="0">
                <a:solidFill>
                  <a:schemeClr val="bg1"/>
                </a:solidFill>
                <a:latin typeface="Calibri" pitchFamily="34" charset="0"/>
                <a:sym typeface="Symbol"/>
              </a:rPr>
              <a:t>undecidable</a:t>
            </a:r>
            <a:endParaRPr lang="en-US" sz="3100" dirty="0" smtClean="0">
              <a:solidFill>
                <a:srgbClr xmlns:mc="http://schemas.openxmlformats.org/markup-compatibility/2006" xmlns:a14="http://schemas.microsoft.com/office/drawing/2007/7/7/main" val="FF0000" mc:Ignorable=""/>
              </a:solidFill>
              <a:latin typeface="Calibri" pitchFamily="34" charset="0"/>
              <a:sym typeface="Symbol"/>
            </a:endParaRPr>
          </a:p>
          <a:p>
            <a:pPr marL="384954" indent="-384954">
              <a:lnSpc>
                <a:spcPct val="90000"/>
              </a:lnSpc>
              <a:spcBef>
                <a:spcPct val="20000"/>
              </a:spcBef>
              <a:buSzPct val="90000"/>
              <a:buFontTx/>
              <a:buBlip>
                <a:blip r:embed="rId4"/>
              </a:buBlip>
            </a:pPr>
            <a:r>
              <a:rPr lang="en-US" sz="3100" dirty="0" smtClean="0">
                <a:solidFill>
                  <a:schemeClr val="bg1"/>
                </a:solidFill>
                <a:latin typeface="Calibri" pitchFamily="34" charset="0"/>
                <a:sym typeface="Symbol"/>
              </a:rPr>
              <a:t>Partial solution: parallelization</a:t>
            </a:r>
            <a:endParaRPr lang="en-US" sz="3100" dirty="0" smtClean="0">
              <a:solidFill>
                <a:srgbClr xmlns:mc="http://schemas.openxmlformats.org/markup-compatibility/2006" xmlns:a14="http://schemas.microsoft.com/office/drawing/2007/7/7/main" val="FF0000" mc:Ignorable=""/>
              </a:solidFill>
              <a:latin typeface="Calibri" pitchFamily="34" charset="0"/>
              <a:sym typeface="Symbol"/>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t>Parallel Z3</a:t>
            </a:r>
            <a:endParaRPr spc="-167">
              <a:solidFill>
                <a:schemeClr val="accent1"/>
              </a:solidFill>
              <a:effectLst>
                <a:outerShdw blurRad="50800" dist="38100" dir="2700000" algn="tl" rotWithShape="0">
                  <a:prstClr val="black">
                    <a:alpha val="61000"/>
                  </a:prstClr>
                </a:outerShdw>
              </a:effectLst>
            </a:endParaRPr>
          </a:p>
        </p:txBody>
      </p:sp>
      <p:sp>
        <p:nvSpPr>
          <p:cNvPr id="3" name="Text Placeholder 2"/>
          <p:cNvSpPr>
            <a:spLocks noGrp="1"/>
          </p:cNvSpPr>
          <p:nvPr>
            <p:ph type="body" sz="quarter" idx="4294967295"/>
          </p:nvPr>
        </p:nvSpPr>
        <p:spPr>
          <a:xfrm>
            <a:off x="381000" y="1840992"/>
            <a:ext cx="8382000" cy="1809726"/>
          </a:xfrm>
        </p:spPr>
        <p:txBody>
          <a:bodyPr/>
          <a:lstStyle/>
          <a:p>
            <a:r>
              <a:rPr lang="en-US" dirty="0" smtClean="0"/>
              <a:t>Joint work with Y. Hamadi (MSRC) and C. Wintersteiger</a:t>
            </a:r>
          </a:p>
          <a:p>
            <a:r>
              <a:rPr lang="en-US" dirty="0" smtClean="0"/>
              <a:t>Multi-core &amp; Multi-node (HPC)</a:t>
            </a:r>
          </a:p>
          <a:p>
            <a:r>
              <a:rPr lang="en-US" dirty="0" smtClean="0">
                <a:solidFill>
                  <a:srgbClr xmlns:mc="http://schemas.openxmlformats.org/markup-compatibility/2006" xmlns:a14="http://schemas.microsoft.com/office/drawing/2007/7/7/main" val="FF0000" mc:Ignorable=""/>
                </a:solidFill>
              </a:rPr>
              <a:t>Different strategies in parallel</a:t>
            </a:r>
          </a:p>
          <a:p>
            <a:r>
              <a:rPr lang="en-US" dirty="0" smtClean="0"/>
              <a:t>Collaborate exchanging lemmas</a:t>
            </a:r>
          </a:p>
        </p:txBody>
      </p:sp>
      <p:graphicFrame>
        <p:nvGraphicFramePr>
          <p:cNvPr id="5" name="Diagram 4"/>
          <p:cNvGraphicFramePr/>
          <p:nvPr/>
        </p:nvGraphicFramePr>
        <p:xfrm>
          <a:off x="4403981" y="2837642"/>
          <a:ext cx="5654425" cy="310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t>Hey, I don’t trust these proofs</a:t>
            </a:r>
            <a:endParaRPr spc="-167">
              <a:solidFill>
                <a:schemeClr val="accent1"/>
              </a:solidFill>
              <a:effectLst>
                <a:outerShdw blurRad="50800" dist="38100" dir="2700000" algn="tl" rotWithShape="0">
                  <a:prstClr val="black">
                    <a:alpha val="61000"/>
                  </a:prstClr>
                </a:outerShdw>
              </a:effectLst>
            </a:endParaRPr>
          </a:p>
        </p:txBody>
      </p:sp>
      <p:sp>
        <p:nvSpPr>
          <p:cNvPr id="3" name="Text Placeholder 2"/>
          <p:cNvSpPr>
            <a:spLocks noGrp="1"/>
          </p:cNvSpPr>
          <p:nvPr>
            <p:ph type="body" sz="quarter" idx="4294967295"/>
          </p:nvPr>
        </p:nvSpPr>
        <p:spPr>
          <a:xfrm>
            <a:off x="381000" y="1840992"/>
            <a:ext cx="8382000" cy="1335750"/>
          </a:xfrm>
        </p:spPr>
        <p:txBody>
          <a:bodyPr/>
          <a:lstStyle/>
          <a:p>
            <a:pPr>
              <a:buNone/>
            </a:pPr>
            <a:r>
              <a:rPr lang="en-US" dirty="0" smtClean="0">
                <a:solidFill>
                  <a:srgbClr xmlns:mc="http://schemas.openxmlformats.org/markup-compatibility/2006" xmlns:a14="http://schemas.microsoft.com/office/drawing/2007/7/7/main" val="FF0000" mc:Ignorable=""/>
                </a:solidFill>
              </a:rPr>
              <a:t>Z3 may be buggy.</a:t>
            </a:r>
          </a:p>
          <a:p>
            <a:pPr>
              <a:buNone/>
            </a:pPr>
            <a:r>
              <a:rPr lang="en-US" dirty="0" smtClean="0">
                <a:solidFill>
                  <a:srgbClr xmlns:mc="http://schemas.openxmlformats.org/markup-compatibility/2006" xmlns:a14="http://schemas.microsoft.com/office/drawing/2007/7/7/main" val="FF0000" mc:Ignorable=""/>
                </a:solidFill>
              </a:rPr>
              <a:t>	</a:t>
            </a:r>
            <a:r>
              <a:rPr lang="en-US" dirty="0" smtClean="0"/>
              <a:t>Solution: proof/certificate generation.</a:t>
            </a:r>
            <a:endParaRPr lang="en-US" dirty="0" smtClean="0">
              <a:solidFill>
                <a:srgbClr xmlns:mc="http://schemas.openxmlformats.org/markup-compatibility/2006" xmlns:a14="http://schemas.microsoft.com/office/drawing/2007/7/7/main" val="FF0000" mc:Ignorable=""/>
              </a:solidFill>
            </a:endParaRPr>
          </a:p>
          <a:p>
            <a:pPr>
              <a:buNone/>
            </a:pPr>
            <a:r>
              <a:rPr lang="en-US" dirty="0" smtClean="0"/>
              <a:t>	Engineering problem: </a:t>
            </a:r>
            <a:r>
              <a:rPr lang="en-US" dirty="0" smtClean="0">
                <a:solidFill>
                  <a:schemeClr val="accent4">
                    <a:lumMod val="75000"/>
                  </a:schemeClr>
                </a:solidFill>
              </a:rPr>
              <a:t>these certificates are too big</a:t>
            </a:r>
            <a:r>
              <a:rPr lang="en-US" dirty="0" smtClean="0"/>
              <a:t>. </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t>Hey, I don’t trust these proofs</a:t>
            </a:r>
            <a:endParaRPr spc="-167">
              <a:solidFill>
                <a:schemeClr val="accent1"/>
              </a:solidFill>
              <a:effectLst>
                <a:outerShdw blurRad="50800" dist="38100" dir="2700000" algn="tl" rotWithShape="0">
                  <a:prstClr val="black">
                    <a:alpha val="61000"/>
                  </a:prstClr>
                </a:outerShdw>
              </a:effectLst>
            </a:endParaRPr>
          </a:p>
        </p:txBody>
      </p:sp>
      <p:sp>
        <p:nvSpPr>
          <p:cNvPr id="3" name="Text Placeholder 2"/>
          <p:cNvSpPr>
            <a:spLocks noGrp="1"/>
          </p:cNvSpPr>
          <p:nvPr>
            <p:ph type="body" sz="quarter" idx="4294967295"/>
          </p:nvPr>
        </p:nvSpPr>
        <p:spPr>
          <a:xfrm>
            <a:off x="381000" y="1840991"/>
            <a:ext cx="8763000" cy="3059299"/>
          </a:xfrm>
        </p:spPr>
        <p:txBody>
          <a:bodyPr/>
          <a:lstStyle/>
          <a:p>
            <a:pPr>
              <a:buNone/>
            </a:pPr>
            <a:r>
              <a:rPr lang="en-US" dirty="0" smtClean="0">
                <a:solidFill>
                  <a:srgbClr xmlns:mc="http://schemas.openxmlformats.org/markup-compatibility/2006" xmlns:a14="http://schemas.microsoft.com/office/drawing/2007/7/7/main" val="FF0000" mc:Ignorable=""/>
                </a:solidFill>
              </a:rPr>
              <a:t>Z3 may be buggy.</a:t>
            </a:r>
          </a:p>
          <a:p>
            <a:pPr>
              <a:buNone/>
            </a:pPr>
            <a:r>
              <a:rPr lang="en-US" dirty="0" smtClean="0">
                <a:solidFill>
                  <a:srgbClr xmlns:mc="http://schemas.openxmlformats.org/markup-compatibility/2006" xmlns:a14="http://schemas.microsoft.com/office/drawing/2007/7/7/main" val="FF0000" mc:Ignorable=""/>
                </a:solidFill>
              </a:rPr>
              <a:t>	</a:t>
            </a:r>
            <a:r>
              <a:rPr lang="en-US" dirty="0" smtClean="0"/>
              <a:t>Solution: proof/certificate generation.</a:t>
            </a:r>
            <a:endParaRPr lang="en-US" dirty="0" smtClean="0">
              <a:solidFill>
                <a:srgbClr xmlns:mc="http://schemas.openxmlformats.org/markup-compatibility/2006" xmlns:a14="http://schemas.microsoft.com/office/drawing/2007/7/7/main" val="FF0000" mc:Ignorable=""/>
              </a:solidFill>
            </a:endParaRPr>
          </a:p>
          <a:p>
            <a:pPr>
              <a:buNone/>
            </a:pPr>
            <a:r>
              <a:rPr lang="en-US" dirty="0" smtClean="0"/>
              <a:t>	Engineering problem: </a:t>
            </a:r>
            <a:r>
              <a:rPr lang="en-US" dirty="0" smtClean="0">
                <a:solidFill>
                  <a:schemeClr val="accent4">
                    <a:lumMod val="75000"/>
                  </a:schemeClr>
                </a:solidFill>
              </a:rPr>
              <a:t>these certificates are too big</a:t>
            </a:r>
            <a:r>
              <a:rPr lang="en-US" dirty="0" smtClean="0"/>
              <a:t>.</a:t>
            </a:r>
          </a:p>
          <a:p>
            <a:pPr marL="0" indent="0">
              <a:buNone/>
            </a:pPr>
            <a:r>
              <a:rPr lang="en-US" dirty="0" smtClean="0">
                <a:solidFill>
                  <a:srgbClr xmlns:mc="http://schemas.openxmlformats.org/markup-compatibility/2006" xmlns:a14="http://schemas.microsoft.com/office/drawing/2007/7/7/main" val="FF0000" mc:Ignorable=""/>
                </a:solidFill>
              </a:rPr>
              <a:t>The </a:t>
            </a:r>
            <a:r>
              <a:rPr lang="en-US" dirty="0" err="1" smtClean="0">
                <a:solidFill>
                  <a:srgbClr xmlns:mc="http://schemas.openxmlformats.org/markup-compatibility/2006" xmlns:a14="http://schemas.microsoft.com/office/drawing/2007/7/7/main" val="FF0000" mc:Ignorable=""/>
                </a:solidFill>
              </a:rPr>
              <a:t>Axiomatization</a:t>
            </a:r>
            <a:r>
              <a:rPr lang="en-US" dirty="0" smtClean="0">
                <a:solidFill>
                  <a:srgbClr xmlns:mc="http://schemas.openxmlformats.org/markup-compatibility/2006" xmlns:a14="http://schemas.microsoft.com/office/drawing/2007/7/7/main" val="FF0000" mc:Ignorable=""/>
                </a:solidFill>
              </a:rPr>
              <a:t> of the runtime may be buggy or inconsistent. </a:t>
            </a:r>
          </a:p>
          <a:p>
            <a:pPr>
              <a:buNone/>
            </a:pPr>
            <a:r>
              <a:rPr lang="en-US" dirty="0" smtClean="0">
                <a:solidFill>
                  <a:srgbClr xmlns:mc="http://schemas.openxmlformats.org/markup-compatibility/2006" xmlns:a14="http://schemas.microsoft.com/office/drawing/2007/7/7/main" val="FF0000" mc:Ignorable=""/>
                </a:solidFill>
              </a:rPr>
              <a:t>	</a:t>
            </a:r>
            <a:r>
              <a:rPr lang="en-US" dirty="0" smtClean="0"/>
              <a:t>Yes, this is true. We are working on new techniques for proving </a:t>
            </a:r>
            <a:r>
              <a:rPr lang="en-US" dirty="0" err="1" smtClean="0"/>
              <a:t>satisfiability</a:t>
            </a:r>
            <a:r>
              <a:rPr lang="en-US" dirty="0" smtClean="0"/>
              <a:t> (building a model for these axioms)</a:t>
            </a:r>
            <a:endParaRPr lang="en-US" dirty="0" smtClean="0">
              <a:solidFill>
                <a:srgbClr xmlns:mc="http://schemas.openxmlformats.org/markup-compatibility/2006" xmlns:a14="http://schemas.microsoft.com/office/drawing/2007/7/7/main" val="FF0000" mc:Ignorable=""/>
              </a:solidFill>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t>Hey, I don’t trust these proofs</a:t>
            </a:r>
            <a:endParaRPr spc="-167">
              <a:solidFill>
                <a:schemeClr val="accent1"/>
              </a:solidFill>
              <a:effectLst>
                <a:outerShdw blurRad="50800" dist="38100" dir="2700000" algn="tl" rotWithShape="0">
                  <a:prstClr val="black">
                    <a:alpha val="61000"/>
                  </a:prstClr>
                </a:outerShdw>
              </a:effectLst>
            </a:endParaRPr>
          </a:p>
        </p:txBody>
      </p:sp>
      <p:sp>
        <p:nvSpPr>
          <p:cNvPr id="3" name="Text Placeholder 2"/>
          <p:cNvSpPr>
            <a:spLocks noGrp="1"/>
          </p:cNvSpPr>
          <p:nvPr>
            <p:ph type="body" sz="quarter" idx="4294967295"/>
          </p:nvPr>
        </p:nvSpPr>
        <p:spPr>
          <a:xfrm>
            <a:off x="381000" y="1840991"/>
            <a:ext cx="8763000" cy="4395049"/>
          </a:xfrm>
        </p:spPr>
        <p:txBody>
          <a:bodyPr/>
          <a:lstStyle/>
          <a:p>
            <a:pPr>
              <a:buNone/>
            </a:pPr>
            <a:r>
              <a:rPr lang="en-US" dirty="0" smtClean="0">
                <a:solidFill>
                  <a:srgbClr xmlns:mc="http://schemas.openxmlformats.org/markup-compatibility/2006" xmlns:a14="http://schemas.microsoft.com/office/drawing/2007/7/7/main" val="FF0000" mc:Ignorable=""/>
                </a:solidFill>
              </a:rPr>
              <a:t>Z3 may be buggy.</a:t>
            </a:r>
          </a:p>
          <a:p>
            <a:pPr>
              <a:buNone/>
            </a:pPr>
            <a:r>
              <a:rPr lang="en-US" dirty="0" smtClean="0">
                <a:solidFill>
                  <a:srgbClr xmlns:mc="http://schemas.openxmlformats.org/markup-compatibility/2006" xmlns:a14="http://schemas.microsoft.com/office/drawing/2007/7/7/main" val="FF0000" mc:Ignorable=""/>
                </a:solidFill>
              </a:rPr>
              <a:t>	</a:t>
            </a:r>
            <a:r>
              <a:rPr lang="en-US" dirty="0" smtClean="0"/>
              <a:t>Solution: proof/certificate generation.</a:t>
            </a:r>
            <a:endParaRPr lang="en-US" dirty="0" smtClean="0">
              <a:solidFill>
                <a:srgbClr xmlns:mc="http://schemas.openxmlformats.org/markup-compatibility/2006" xmlns:a14="http://schemas.microsoft.com/office/drawing/2007/7/7/main" val="FF0000" mc:Ignorable=""/>
              </a:solidFill>
            </a:endParaRPr>
          </a:p>
          <a:p>
            <a:pPr>
              <a:buNone/>
            </a:pPr>
            <a:r>
              <a:rPr lang="en-US" dirty="0" smtClean="0"/>
              <a:t>	Engineering problem: </a:t>
            </a:r>
            <a:r>
              <a:rPr lang="en-US" dirty="0" smtClean="0">
                <a:solidFill>
                  <a:schemeClr val="accent4">
                    <a:lumMod val="75000"/>
                  </a:schemeClr>
                </a:solidFill>
              </a:rPr>
              <a:t>these certificates are too big</a:t>
            </a:r>
            <a:r>
              <a:rPr lang="en-US" dirty="0" smtClean="0"/>
              <a:t>.</a:t>
            </a:r>
          </a:p>
          <a:p>
            <a:pPr marL="0" indent="0">
              <a:buNone/>
            </a:pPr>
            <a:r>
              <a:rPr lang="en-US" dirty="0" smtClean="0">
                <a:solidFill>
                  <a:srgbClr xmlns:mc="http://schemas.openxmlformats.org/markup-compatibility/2006" xmlns:a14="http://schemas.microsoft.com/office/drawing/2007/7/7/main" val="FF0000" mc:Ignorable=""/>
                </a:solidFill>
              </a:rPr>
              <a:t>The </a:t>
            </a:r>
            <a:r>
              <a:rPr lang="en-US" dirty="0" err="1" smtClean="0">
                <a:solidFill>
                  <a:srgbClr xmlns:mc="http://schemas.openxmlformats.org/markup-compatibility/2006" xmlns:a14="http://schemas.microsoft.com/office/drawing/2007/7/7/main" val="FF0000" mc:Ignorable=""/>
                </a:solidFill>
              </a:rPr>
              <a:t>Axiomatization</a:t>
            </a:r>
            <a:r>
              <a:rPr lang="en-US" dirty="0" smtClean="0">
                <a:solidFill>
                  <a:srgbClr xmlns:mc="http://schemas.openxmlformats.org/markup-compatibility/2006" xmlns:a14="http://schemas.microsoft.com/office/drawing/2007/7/7/main" val="FF0000" mc:Ignorable=""/>
                </a:solidFill>
              </a:rPr>
              <a:t> of the runtime may be buggy or inconsistent. </a:t>
            </a:r>
          </a:p>
          <a:p>
            <a:pPr>
              <a:buNone/>
            </a:pPr>
            <a:r>
              <a:rPr lang="en-US" dirty="0" smtClean="0">
                <a:solidFill>
                  <a:srgbClr xmlns:mc="http://schemas.openxmlformats.org/markup-compatibility/2006" xmlns:a14="http://schemas.microsoft.com/office/drawing/2007/7/7/main" val="FF0000" mc:Ignorable=""/>
                </a:solidFill>
              </a:rPr>
              <a:t>	</a:t>
            </a:r>
            <a:r>
              <a:rPr lang="en-US" dirty="0" smtClean="0"/>
              <a:t>Yes, this is true. We are working on new techniques for proving </a:t>
            </a:r>
            <a:r>
              <a:rPr lang="en-US" dirty="0" err="1" smtClean="0"/>
              <a:t>satisfiability</a:t>
            </a:r>
            <a:r>
              <a:rPr lang="en-US" dirty="0" smtClean="0"/>
              <a:t> (building a model for these axioms)</a:t>
            </a:r>
            <a:endParaRPr lang="en-US" dirty="0" smtClean="0">
              <a:solidFill>
                <a:srgbClr xmlns:mc="http://schemas.openxmlformats.org/markup-compatibility/2006" xmlns:a14="http://schemas.microsoft.com/office/drawing/2007/7/7/main" val="FF0000" mc:Ignorable=""/>
              </a:solidFill>
            </a:endParaRPr>
          </a:p>
          <a:p>
            <a:pPr marL="0" indent="0">
              <a:buNone/>
            </a:pPr>
            <a:r>
              <a:rPr lang="en-US" dirty="0" smtClean="0">
                <a:solidFill>
                  <a:srgbClr xmlns:mc="http://schemas.openxmlformats.org/markup-compatibility/2006" xmlns:a14="http://schemas.microsoft.com/office/drawing/2007/7/7/main" val="FF0000" mc:Ignorable=""/>
                </a:solidFill>
              </a:rPr>
              <a:t>The VCG generator is buggy (i.e., it makes the wrong assumptions)</a:t>
            </a:r>
          </a:p>
          <a:p>
            <a:pPr marL="384048" indent="0">
              <a:buNone/>
            </a:pPr>
            <a:r>
              <a:rPr lang="en-US" dirty="0" smtClean="0"/>
              <a:t>Do you trust your compiler?</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Hunting for Security Bugs.</a:t>
            </a:r>
            <a:endParaRPr lang="en-US" sz="4800" dirty="0">
              <a:latin typeface="Calibri" pitchFamily="34" charset="0"/>
            </a:endParaRPr>
          </a:p>
        </p:txBody>
      </p:sp>
      <p:sp>
        <p:nvSpPr>
          <p:cNvPr id="3" name="Content Placeholder 2"/>
          <p:cNvSpPr>
            <a:spLocks noGrp="1"/>
          </p:cNvSpPr>
          <p:nvPr>
            <p:ph idx="1"/>
          </p:nvPr>
        </p:nvSpPr>
        <p:spPr>
          <a:xfrm>
            <a:off x="362526" y="1782329"/>
            <a:ext cx="8382000" cy="3988784"/>
          </a:xfrm>
        </p:spPr>
        <p:txBody>
          <a:bodyPr/>
          <a:lstStyle/>
          <a:p>
            <a:r>
              <a:rPr lang="en-US" sz="2400" dirty="0" smtClean="0">
                <a:latin typeface="Calibri" pitchFamily="34" charset="0"/>
              </a:rPr>
              <a:t>Two main techniques used by </a:t>
            </a:r>
            <a:r>
              <a:rPr lang="en-US" sz="2400" i="1" dirty="0" smtClean="0">
                <a:solidFill>
                  <a:srgbClr xmlns:mc="http://schemas.openxmlformats.org/markup-compatibility/2006" xmlns:a14="http://schemas.microsoft.com/office/drawing/2007/7/7/main" val="FF0000" mc:Ignorable=""/>
                </a:solidFill>
                <a:latin typeface="Calibri" pitchFamily="34" charset="0"/>
              </a:rPr>
              <a:t>“black hats”</a:t>
            </a:r>
            <a:r>
              <a:rPr lang="en-US" sz="2400" dirty="0" smtClean="0">
                <a:latin typeface="Calibri" pitchFamily="34" charset="0"/>
              </a:rPr>
              <a:t>:</a:t>
            </a:r>
          </a:p>
          <a:p>
            <a:pPr lvl="1"/>
            <a:r>
              <a:rPr lang="en-US" sz="2400" dirty="0" smtClean="0">
                <a:latin typeface="Calibri" pitchFamily="34" charset="0"/>
              </a:rPr>
              <a:t>Code inspection (of binaries).</a:t>
            </a:r>
          </a:p>
          <a:p>
            <a:pPr lvl="1"/>
            <a:r>
              <a:rPr lang="en-US" sz="2400" i="1" dirty="0" smtClean="0">
                <a:solidFill>
                  <a:srgbClr xmlns:mc="http://schemas.openxmlformats.org/markup-compatibility/2006" xmlns:a14="http://schemas.microsoft.com/office/drawing/2007/7/7/main" val="FF0000" mc:Ignorable=""/>
                </a:solidFill>
                <a:latin typeface="Calibri" pitchFamily="34" charset="0"/>
              </a:rPr>
              <a:t>Black box fuzz testing.</a:t>
            </a:r>
          </a:p>
          <a:p>
            <a:r>
              <a:rPr lang="en-US" sz="2400" b="1" dirty="0" smtClean="0">
                <a:latin typeface="Calibri" pitchFamily="34" charset="0"/>
              </a:rPr>
              <a:t>Black box </a:t>
            </a:r>
            <a:r>
              <a:rPr lang="en-US" sz="2400" dirty="0" smtClean="0">
                <a:latin typeface="Calibri" pitchFamily="34" charset="0"/>
              </a:rPr>
              <a:t>fuzz testing:</a:t>
            </a:r>
          </a:p>
          <a:p>
            <a:pPr lvl="1"/>
            <a:r>
              <a:rPr lang="en-US" sz="2400" dirty="0" smtClean="0">
                <a:latin typeface="Calibri" pitchFamily="34" charset="0"/>
              </a:rPr>
              <a:t>A form of black box random testing.</a:t>
            </a:r>
          </a:p>
          <a:p>
            <a:pPr lvl="1"/>
            <a:r>
              <a:rPr lang="en-US" sz="2400" dirty="0" smtClean="0">
                <a:latin typeface="Calibri" pitchFamily="34" charset="0"/>
              </a:rPr>
              <a:t>Randomly </a:t>
            </a:r>
            <a:r>
              <a:rPr lang="en-US" sz="2400" i="1" dirty="0" smtClean="0">
                <a:solidFill>
                  <a:srgbClr xmlns:mc="http://schemas.openxmlformats.org/markup-compatibility/2006" xmlns:a14="http://schemas.microsoft.com/office/drawing/2007/7/7/main" val="FF0000" mc:Ignorable=""/>
                </a:solidFill>
                <a:latin typeface="Calibri" pitchFamily="34" charset="0"/>
              </a:rPr>
              <a:t>fuzz</a:t>
            </a:r>
            <a:r>
              <a:rPr lang="en-US" sz="2400" dirty="0" smtClean="0">
                <a:latin typeface="Calibri" pitchFamily="34" charset="0"/>
              </a:rPr>
              <a:t> (=modify) a well formed input.</a:t>
            </a:r>
          </a:p>
          <a:p>
            <a:pPr lvl="1"/>
            <a:r>
              <a:rPr lang="en-US" sz="2400" dirty="0" smtClean="0">
                <a:latin typeface="Calibri" pitchFamily="34" charset="0"/>
              </a:rPr>
              <a:t>Grammar-based </a:t>
            </a:r>
            <a:r>
              <a:rPr lang="en-US" sz="2400" dirty="0" err="1" smtClean="0">
                <a:latin typeface="Calibri" pitchFamily="34" charset="0"/>
              </a:rPr>
              <a:t>fuzzing</a:t>
            </a:r>
            <a:r>
              <a:rPr lang="en-US" sz="2400" dirty="0" smtClean="0">
                <a:latin typeface="Calibri" pitchFamily="34" charset="0"/>
              </a:rPr>
              <a:t>: rules to encode how to fuzz.</a:t>
            </a:r>
          </a:p>
          <a:p>
            <a:r>
              <a:rPr lang="en-US" sz="2400" b="1" dirty="0" smtClean="0">
                <a:latin typeface="Calibri" pitchFamily="34" charset="0"/>
              </a:rPr>
              <a:t>Heavily</a:t>
            </a:r>
            <a:r>
              <a:rPr lang="en-US" sz="2400" dirty="0" smtClean="0">
                <a:latin typeface="Calibri" pitchFamily="34" charset="0"/>
              </a:rPr>
              <a:t> used in security testing</a:t>
            </a:r>
          </a:p>
          <a:p>
            <a:pPr lvl="1"/>
            <a:r>
              <a:rPr lang="en-US" sz="2400" dirty="0" smtClean="0">
                <a:latin typeface="Calibri" pitchFamily="34" charset="0"/>
              </a:rPr>
              <a:t>At MS: several internal tools.</a:t>
            </a:r>
          </a:p>
          <a:p>
            <a:pPr lvl="1"/>
            <a:r>
              <a:rPr lang="en-US" sz="2400" dirty="0" smtClean="0">
                <a:latin typeface="Calibri" pitchFamily="34" charset="0"/>
              </a:rPr>
              <a:t>Conceptually simple yet effective in practice</a:t>
            </a:r>
            <a:endParaRPr lang="en-US" sz="2400" dirty="0">
              <a:latin typeface="Calibri" pitchFamily="34" charset="0"/>
            </a:endParaRPr>
          </a:p>
        </p:txBody>
      </p:sp>
      <p:pic>
        <p:nvPicPr>
          <p:cNvPr id="5" name="Picture 4" descr="blackhat.jpg"/>
          <p:cNvPicPr>
            <a:picLocks noChangeAspect="1"/>
          </p:cNvPicPr>
          <p:nvPr/>
        </p:nvPicPr>
        <p:blipFill>
          <a:blip r:embed="rId2" cstate="print"/>
          <a:stretch>
            <a:fillRect/>
          </a:stretch>
        </p:blipFill>
        <p:spPr>
          <a:xfrm>
            <a:off x="6128623" y="1786394"/>
            <a:ext cx="883920" cy="962090"/>
          </a:xfrm>
          <a:prstGeom prst="rect">
            <a:avLst/>
          </a:prstGeom>
        </p:spPr>
      </p:pic>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t>Engineer Perspective</a:t>
            </a:r>
            <a:endParaRPr spc="-167">
              <a:solidFill>
                <a:schemeClr val="accent1"/>
              </a:solidFill>
              <a:effectLst>
                <a:outerShdw blurRad="50800" dist="38100" dir="2700000" algn="tl" rotWithShape="0">
                  <a:prstClr val="black">
                    <a:alpha val="61000"/>
                  </a:prstClr>
                </a:outerShdw>
              </a:effectLst>
            </a:endParaRPr>
          </a:p>
        </p:txBody>
      </p:sp>
      <p:sp>
        <p:nvSpPr>
          <p:cNvPr id="3" name="Text Placeholder 2"/>
          <p:cNvSpPr>
            <a:spLocks noGrp="1"/>
          </p:cNvSpPr>
          <p:nvPr>
            <p:ph type="body" sz="quarter" idx="4294967295"/>
          </p:nvPr>
        </p:nvSpPr>
        <p:spPr>
          <a:xfrm>
            <a:off x="381000" y="1840991"/>
            <a:ext cx="8763000" cy="3447098"/>
          </a:xfrm>
        </p:spPr>
        <p:txBody>
          <a:bodyPr/>
          <a:lstStyle/>
          <a:p>
            <a:pPr>
              <a:buNone/>
            </a:pPr>
            <a:r>
              <a:rPr lang="en-US" dirty="0" smtClean="0">
                <a:solidFill>
                  <a:srgbClr xmlns:mc="http://schemas.openxmlformats.org/markup-compatibility/2006" xmlns:a14="http://schemas.microsoft.com/office/drawing/2007/7/7/main" val="FF0000" mc:Ignorable=""/>
                </a:solidFill>
              </a:rPr>
              <a:t>These are bug-finding tools!</a:t>
            </a:r>
          </a:p>
          <a:p>
            <a:pPr>
              <a:buNone/>
            </a:pPr>
            <a:r>
              <a:rPr lang="en-US" dirty="0" smtClean="0"/>
              <a:t>	When they return “Proved”, it just means they cannot find more bugs.</a:t>
            </a:r>
          </a:p>
          <a:p>
            <a:pPr>
              <a:buNone/>
            </a:pPr>
            <a:r>
              <a:rPr lang="en-US" dirty="0" smtClean="0">
                <a:solidFill>
                  <a:srgbClr xmlns:mc="http://schemas.openxmlformats.org/markup-compatibility/2006" xmlns:a14="http://schemas.microsoft.com/office/drawing/2007/7/7/main" val="FF0000" mc:Ignorable=""/>
                </a:solidFill>
              </a:rPr>
              <a:t>I add Loop invariants to speedup the process.</a:t>
            </a:r>
          </a:p>
          <a:p>
            <a:pPr>
              <a:buNone/>
            </a:pPr>
            <a:r>
              <a:rPr lang="en-US" dirty="0" smtClean="0"/>
              <a:t>	I don’t want to waste time analyzing paths with 1,2,…,k,… iterations.</a:t>
            </a:r>
          </a:p>
          <a:p>
            <a:pPr marL="0" indent="0">
              <a:buNone/>
            </a:pPr>
            <a:r>
              <a:rPr lang="en-US" dirty="0" smtClean="0">
                <a:solidFill>
                  <a:srgbClr xmlns:mc="http://schemas.openxmlformats.org/markup-compatibility/2006" xmlns:a14="http://schemas.microsoft.com/office/drawing/2007/7/7/main" val="FF0000" mc:Ignorable=""/>
                </a:solidFill>
              </a:rPr>
              <a:t>They are successful if they expose bugs not exposed by regular testing.</a:t>
            </a:r>
            <a:endParaRPr lang="en-US" dirty="0" smtClean="0"/>
          </a:p>
        </p:txBody>
      </p:sp>
      <p:pic>
        <p:nvPicPr>
          <p:cNvPr id="3074" name="Picture 2" descr="C:\Users\leonardo\AppData\Local\Microsoft\Windows\Temporary Internet Files\Content.IE5\07CZ9MZ9\MCBD09514_0000[1].wmf"/>
          <p:cNvPicPr>
            <a:picLocks noChangeAspect="1" noChangeArrowheads="1"/>
          </p:cNvPicPr>
          <p:nvPr/>
        </p:nvPicPr>
        <p:blipFill>
          <a:blip r:embed="rId3" cstate="print"/>
          <a:srcRect/>
          <a:stretch>
            <a:fillRect/>
          </a:stretch>
        </p:blipFill>
        <p:spPr bwMode="auto">
          <a:xfrm>
            <a:off x="5609957" y="5140695"/>
            <a:ext cx="1520309" cy="1545490"/>
          </a:xfrm>
          <a:prstGeom prst="rect">
            <a:avLst/>
          </a:prstGeom>
          <a:noFill/>
        </p:spPr>
      </p:pic>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t>Conclusion</a:t>
            </a:r>
            <a:endParaRPr spc="-167">
              <a:solidFill>
                <a:schemeClr val="accent1"/>
              </a:solidFill>
              <a:effectLst>
                <a:outerShdw blurRad="50800" dist="38100" dir="2700000" algn="tl" rotWithShape="0">
                  <a:prstClr val="black">
                    <a:alpha val="61000"/>
                  </a:prstClr>
                </a:outerShdw>
              </a:effectLst>
            </a:endParaRPr>
          </a:p>
        </p:txBody>
      </p:sp>
      <p:pic>
        <p:nvPicPr>
          <p:cNvPr id="211971" name="Picture 2"/>
          <p:cNvPicPr>
            <a:picLocks noChangeAspect="1" noChangeArrowheads="1"/>
          </p:cNvPicPr>
          <p:nvPr/>
        </p:nvPicPr>
        <p:blipFill>
          <a:blip r:embed="rId3">
            <a:extLst>
              <a:ext uri="28A0092B-C50C-407e-A947-70E740481C1C">
                <a14:useLocalDpi xmlns:a14="http://schemas.microsoft.com/office/drawing/2007/7/7/main" val="0"/>
              </a:ext>
            </a:extLst>
          </a:blip>
          <a:srcRect/>
          <a:stretch>
            <a:fillRect/>
          </a:stretch>
        </p:blipFill>
        <p:spPr bwMode="auto">
          <a:xfrm>
            <a:off x="1116013" y="1787525"/>
            <a:ext cx="6572250" cy="4467225"/>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 uri="{53640926-AAD7-44d8-BBD7-CCE9431645EC}">
              <a14:shadowObscured xmlns:a14="http://schemas.microsoft.com/office/drawing/2007/7/7/main" val="1"/>
            </a:ext>
          </a:extLst>
        </p:spPr>
      </p:pic>
    </p:spTree>
    <p:extLst>
      <p:ext uri="{BB962C8B-B14F-4D97-AF65-F5344CB8AC3E}">
        <p14:creationId xmlns:p14="http://schemas.microsoft.com/office/powerpoint/2007/7/12/main" val="2789521170"/>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t>Books</a:t>
            </a:r>
            <a:endParaRPr spc="-167">
              <a:solidFill>
                <a:schemeClr val="accent1"/>
              </a:solidFill>
              <a:effectLst>
                <a:outerShdw blurRad="50800" dist="38100" dir="2700000" algn="tl" rotWithShape="0">
                  <a:prstClr val="black">
                    <a:alpha val="61000"/>
                  </a:prstClr>
                </a:outerShdw>
              </a:effectLst>
            </a:endParaRPr>
          </a:p>
        </p:txBody>
      </p:sp>
      <p:sp>
        <p:nvSpPr>
          <p:cNvPr id="212995" name="Content Placeholder 4"/>
          <p:cNvSpPr>
            <a:spLocks noGrp="1"/>
          </p:cNvSpPr>
          <p:nvPr>
            <p:ph idx="1"/>
          </p:nvPr>
        </p:nvSpPr>
        <p:spPr>
          <a:xfrm>
            <a:off x="381000" y="1690688"/>
            <a:ext cx="8382000" cy="1724025"/>
          </a:xfrm>
        </p:spPr>
        <p:txBody>
          <a:bodyPr/>
          <a:lstStyle/>
          <a:p>
            <a:r>
              <a:rPr lang="en-US" smtClean="0"/>
              <a:t>Bradley &amp; Manna: The Calculus of Computation</a:t>
            </a:r>
          </a:p>
          <a:p>
            <a:r>
              <a:rPr lang="en-US" smtClean="0"/>
              <a:t>Kroening &amp; Strichman: Decision Procedures, An Algorithmic Point of View</a:t>
            </a:r>
          </a:p>
          <a:p>
            <a:r>
              <a:rPr lang="en-US" smtClean="0"/>
              <a:t>Chapter in the Handbook of Satisfiability</a:t>
            </a:r>
          </a:p>
        </p:txBody>
      </p:sp>
    </p:spTree>
    <p:extLst>
      <p:ext uri="{BB962C8B-B14F-4D97-AF65-F5344CB8AC3E}">
        <p14:creationId xmlns:p14="http://schemas.microsoft.com/office/powerpoint/2007/7/12/main" val="2228745831"/>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t>Web Links</a:t>
            </a:r>
            <a:endParaRPr spc="-167">
              <a:solidFill>
                <a:schemeClr val="accent1"/>
              </a:solidFill>
              <a:effectLst>
                <a:outerShdw blurRad="50800" dist="38100" dir="2700000" algn="tl" rotWithShape="0">
                  <a:prstClr val="black">
                    <a:alpha val="61000"/>
                  </a:prstClr>
                </a:outerShdw>
              </a:effectLst>
            </a:endParaRPr>
          </a:p>
        </p:txBody>
      </p:sp>
      <p:pic>
        <p:nvPicPr>
          <p:cNvPr id="214019" name="Picture 2"/>
          <p:cNvPicPr>
            <a:picLocks noChangeAspect="1" noChangeArrowheads="1"/>
          </p:cNvPicPr>
          <p:nvPr/>
        </p:nvPicPr>
        <p:blipFill>
          <a:blip r:embed="rId3">
            <a:extLst>
              <a:ext uri="28A0092B-C50C-407e-A947-70E740481C1C">
                <a14:useLocalDpi xmlns:a14="http://schemas.microsoft.com/office/drawing/2007/7/7/main" val="0"/>
              </a:ext>
            </a:extLst>
          </a:blip>
          <a:srcRect/>
          <a:stretch>
            <a:fillRect/>
          </a:stretch>
        </p:blipFill>
        <p:spPr bwMode="auto">
          <a:xfrm>
            <a:off x="1138238" y="1960563"/>
            <a:ext cx="6705600" cy="2705100"/>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 uri="{53640926-AAD7-44d8-BBD7-CCE9431645EC}">
              <a14:shadowObscured xmlns:a14="http://schemas.microsoft.com/office/drawing/2007/7/7/main" val="1"/>
            </a:ext>
          </a:extLst>
        </p:spPr>
      </p:pic>
    </p:spTree>
    <p:extLst>
      <p:ext uri="{BB962C8B-B14F-4D97-AF65-F5344CB8AC3E}">
        <p14:creationId xmlns:p14="http://schemas.microsoft.com/office/powerpoint/2007/7/12/main" val="2755281169"/>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pPr>
              <a:defRPr/>
            </a:pPr>
            <a:r>
              <a:rPr sz="4800" smtClean="0">
                <a:latin typeface="Calibri" pitchFamily="34" charset="0"/>
                <a:cs typeface="Calibri" pitchFamily="34" charset="0"/>
              </a:rPr>
              <a:t>References</a:t>
            </a:r>
            <a:endParaRPr sz="4800" spc="-167">
              <a:solidFill>
                <a:schemeClr val="accent1"/>
              </a:solidFill>
              <a:effectLst>
                <a:outerShdw blurRad="50800" dist="38100" dir="2700000" algn="tl" rotWithShape="0">
                  <a:prstClr val="black">
                    <a:alpha val="61000"/>
                  </a:prstClr>
                </a:outerShdw>
              </a:effectLst>
              <a:latin typeface="Calibri" pitchFamily="34" charset="0"/>
              <a:cs typeface="Calibri" pitchFamily="34" charset="0"/>
            </a:endParaRPr>
          </a:p>
        </p:txBody>
      </p:sp>
      <p:pic>
        <p:nvPicPr>
          <p:cNvPr id="215043" name="Picture 2"/>
          <p:cNvPicPr>
            <a:picLocks noChangeAspect="1" noChangeArrowheads="1"/>
          </p:cNvPicPr>
          <p:nvPr/>
        </p:nvPicPr>
        <p:blipFill>
          <a:blip r:embed="rId3">
            <a:extLst>
              <a:ext uri="28A0092B-C50C-407e-A947-70E740481C1C">
                <a14:useLocalDpi xmlns:a14="http://schemas.microsoft.com/office/drawing/2007/7/7/main" val="0"/>
              </a:ext>
            </a:extLst>
          </a:blip>
          <a:srcRect/>
          <a:stretch>
            <a:fillRect/>
          </a:stretch>
        </p:blipFill>
        <p:spPr bwMode="auto">
          <a:xfrm>
            <a:off x="952500" y="1797050"/>
            <a:ext cx="7258050" cy="4714875"/>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 uri="{53640926-AAD7-44d8-BBD7-CCE9431645EC}">
              <a14:shadowObscured xmlns:a14="http://schemas.microsoft.com/office/drawing/2007/7/7/main" val="1"/>
            </a:ext>
          </a:extLst>
        </p:spPr>
      </p:pic>
    </p:spTree>
    <p:extLst>
      <p:ext uri="{BB962C8B-B14F-4D97-AF65-F5344CB8AC3E}">
        <p14:creationId xmlns:p14="http://schemas.microsoft.com/office/powerpoint/2007/7/12/main" val="606938718"/>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pPr>
              <a:defRPr/>
            </a:pPr>
            <a:r>
              <a:rPr sz="4800" smtClean="0">
                <a:latin typeface="Calibri" pitchFamily="34" charset="0"/>
                <a:cs typeface="Calibri" pitchFamily="34" charset="0"/>
              </a:rPr>
              <a:t>References</a:t>
            </a:r>
            <a:endParaRPr sz="4800" spc="-167">
              <a:solidFill>
                <a:schemeClr val="accent1"/>
              </a:solidFill>
              <a:effectLst>
                <a:outerShdw blurRad="50800" dist="38100" dir="2700000" algn="tl" rotWithShape="0">
                  <a:prstClr val="black">
                    <a:alpha val="61000"/>
                  </a:prstClr>
                </a:outerShdw>
              </a:effectLst>
              <a:latin typeface="Calibri" pitchFamily="34" charset="0"/>
              <a:cs typeface="Calibri" pitchFamily="34" charset="0"/>
            </a:endParaRPr>
          </a:p>
        </p:txBody>
      </p:sp>
      <p:pic>
        <p:nvPicPr>
          <p:cNvPr id="216067" name="Picture 2"/>
          <p:cNvPicPr>
            <a:picLocks noChangeAspect="1" noChangeArrowheads="1"/>
          </p:cNvPicPr>
          <p:nvPr/>
        </p:nvPicPr>
        <p:blipFill>
          <a:blip r:embed="rId3">
            <a:extLst>
              <a:ext uri="28A0092B-C50C-407e-A947-70E740481C1C">
                <a14:useLocalDpi xmlns:a14="http://schemas.microsoft.com/office/drawing/2007/7/7/main" val="0"/>
              </a:ext>
            </a:extLst>
          </a:blip>
          <a:srcRect/>
          <a:stretch>
            <a:fillRect/>
          </a:stretch>
        </p:blipFill>
        <p:spPr bwMode="auto">
          <a:xfrm>
            <a:off x="919163" y="1830388"/>
            <a:ext cx="7286625" cy="4667250"/>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 uri="{53640926-AAD7-44d8-BBD7-CCE9431645EC}">
              <a14:shadowObscured xmlns:a14="http://schemas.microsoft.com/office/drawing/2007/7/7/main" val="1"/>
            </a:ext>
          </a:extLst>
        </p:spPr>
      </p:pic>
    </p:spTree>
    <p:extLst>
      <p:ext uri="{BB962C8B-B14F-4D97-AF65-F5344CB8AC3E}">
        <p14:creationId xmlns:p14="http://schemas.microsoft.com/office/powerpoint/2007/7/12/main" val="1587533878"/>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pPr>
              <a:defRPr/>
            </a:pPr>
            <a:r>
              <a:rPr sz="4800" smtClean="0">
                <a:latin typeface="Calibri" pitchFamily="34" charset="0"/>
                <a:cs typeface="Calibri" pitchFamily="34" charset="0"/>
              </a:rPr>
              <a:t>References</a:t>
            </a:r>
            <a:endParaRPr sz="4800" spc="-167">
              <a:solidFill>
                <a:schemeClr val="accent1"/>
              </a:solidFill>
              <a:effectLst>
                <a:outerShdw blurRad="50800" dist="38100" dir="2700000" algn="tl" rotWithShape="0">
                  <a:prstClr val="black">
                    <a:alpha val="61000"/>
                  </a:prstClr>
                </a:outerShdw>
              </a:effectLst>
              <a:latin typeface="Calibri" pitchFamily="34" charset="0"/>
              <a:cs typeface="Calibri" pitchFamily="34" charset="0"/>
            </a:endParaRPr>
          </a:p>
        </p:txBody>
      </p:sp>
      <p:pic>
        <p:nvPicPr>
          <p:cNvPr id="217091" name="Picture 2"/>
          <p:cNvPicPr>
            <a:picLocks noChangeAspect="1" noChangeArrowheads="1"/>
          </p:cNvPicPr>
          <p:nvPr/>
        </p:nvPicPr>
        <p:blipFill>
          <a:blip r:embed="rId3">
            <a:extLst>
              <a:ext uri="28A0092B-C50C-407e-A947-70E740481C1C">
                <a14:useLocalDpi xmlns:a14="http://schemas.microsoft.com/office/drawing/2007/7/7/main" val="0"/>
              </a:ext>
            </a:extLst>
          </a:blip>
          <a:srcRect/>
          <a:stretch>
            <a:fillRect/>
          </a:stretch>
        </p:blipFill>
        <p:spPr bwMode="auto">
          <a:xfrm>
            <a:off x="771525" y="1806575"/>
            <a:ext cx="7296150" cy="4876800"/>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 uri="{53640926-AAD7-44d8-BBD7-CCE9431645EC}">
              <a14:shadowObscured xmlns:a14="http://schemas.microsoft.com/office/drawing/2007/7/7/main" val="1"/>
            </a:ext>
          </a:extLst>
        </p:spPr>
      </p:pic>
    </p:spTree>
    <p:extLst>
      <p:ext uri="{BB962C8B-B14F-4D97-AF65-F5344CB8AC3E}">
        <p14:creationId xmlns:p14="http://schemas.microsoft.com/office/powerpoint/2007/7/12/main" val="478351928"/>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pPr>
              <a:defRPr/>
            </a:pPr>
            <a:r>
              <a:rPr sz="4800" smtClean="0">
                <a:latin typeface="Calibri" pitchFamily="34" charset="0"/>
                <a:cs typeface="Calibri" pitchFamily="34" charset="0"/>
              </a:rPr>
              <a:t>References</a:t>
            </a:r>
            <a:endParaRPr sz="4800" spc="-167">
              <a:solidFill>
                <a:schemeClr val="accent1"/>
              </a:solidFill>
              <a:effectLst>
                <a:outerShdw blurRad="50800" dist="38100" dir="2700000" algn="tl" rotWithShape="0">
                  <a:prstClr val="black">
                    <a:alpha val="61000"/>
                  </a:prstClr>
                </a:outerShdw>
              </a:effectLst>
              <a:latin typeface="Calibri" pitchFamily="34" charset="0"/>
              <a:cs typeface="Calibri" pitchFamily="34" charset="0"/>
            </a:endParaRPr>
          </a:p>
        </p:txBody>
      </p:sp>
      <p:pic>
        <p:nvPicPr>
          <p:cNvPr id="218115" name="Picture 2"/>
          <p:cNvPicPr>
            <a:picLocks noChangeAspect="1" noChangeArrowheads="1"/>
          </p:cNvPicPr>
          <p:nvPr/>
        </p:nvPicPr>
        <p:blipFill>
          <a:blip r:embed="rId3">
            <a:extLst>
              <a:ext uri="28A0092B-C50C-407e-A947-70E740481C1C">
                <a14:useLocalDpi xmlns:a14="http://schemas.microsoft.com/office/drawing/2007/7/7/main" val="0"/>
              </a:ext>
            </a:extLst>
          </a:blip>
          <a:srcRect/>
          <a:stretch>
            <a:fillRect/>
          </a:stretch>
        </p:blipFill>
        <p:spPr bwMode="auto">
          <a:xfrm>
            <a:off x="1008063" y="1803400"/>
            <a:ext cx="7162800" cy="4505325"/>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 uri="{53640926-AAD7-44d8-BBD7-CCE9431645EC}">
              <a14:shadowObscured xmlns:a14="http://schemas.microsoft.com/office/drawing/2007/7/7/main" val="1"/>
            </a:ext>
          </a:extLst>
        </p:spPr>
      </p:pic>
    </p:spTree>
    <p:extLst>
      <p:ext uri="{BB962C8B-B14F-4D97-AF65-F5344CB8AC3E}">
        <p14:creationId xmlns:p14="http://schemas.microsoft.com/office/powerpoint/2007/7/12/main" val="2124943681"/>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pPr>
              <a:defRPr/>
            </a:pPr>
            <a:r>
              <a:rPr sz="4800" smtClean="0">
                <a:latin typeface="Calibri" pitchFamily="34" charset="0"/>
                <a:cs typeface="Calibri" pitchFamily="34" charset="0"/>
              </a:rPr>
              <a:t>References</a:t>
            </a:r>
            <a:endParaRPr sz="4800" spc="-167">
              <a:solidFill>
                <a:schemeClr val="accent1"/>
              </a:solidFill>
              <a:effectLst>
                <a:outerShdw blurRad="50800" dist="38100" dir="2700000" algn="tl" rotWithShape="0">
                  <a:prstClr val="black">
                    <a:alpha val="61000"/>
                  </a:prstClr>
                </a:outerShdw>
              </a:effectLst>
              <a:latin typeface="Calibri" pitchFamily="34" charset="0"/>
              <a:cs typeface="Calibri" pitchFamily="34" charset="0"/>
            </a:endParaRPr>
          </a:p>
        </p:txBody>
      </p:sp>
      <p:sp>
        <p:nvSpPr>
          <p:cNvPr id="219139" name="Rectangle 3"/>
          <p:cNvSpPr>
            <a:spLocks noChangeArrowheads="1"/>
          </p:cNvSpPr>
          <p:nvPr/>
        </p:nvSpPr>
        <p:spPr bwMode="auto">
          <a:xfrm>
            <a:off x="914400" y="1792288"/>
            <a:ext cx="7234238" cy="1169987"/>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r>
              <a:rPr lang="en-US" sz="1400" b="1">
                <a:solidFill>
                  <a:schemeClr val="bg1"/>
                </a:solidFill>
                <a:latin typeface="Calibri" pitchFamily="34" charset="0"/>
                <a:cs typeface="Calibri" pitchFamily="34" charset="0"/>
              </a:rPr>
              <a:t>[dMB09] </a:t>
            </a:r>
            <a:r>
              <a:rPr lang="en-US" sz="1400">
                <a:solidFill>
                  <a:schemeClr val="bg1"/>
                </a:solidFill>
                <a:latin typeface="Calibri" pitchFamily="34" charset="0"/>
                <a:cs typeface="Calibri" pitchFamily="34" charset="0"/>
              </a:rPr>
              <a:t>	L. de Moura and N. Bjørner. Generalized and Efficient Array Decision Procedures. FMCAD, 2009.</a:t>
            </a:r>
          </a:p>
          <a:p>
            <a:r>
              <a:rPr lang="en-US" sz="1400" b="1">
                <a:solidFill>
                  <a:schemeClr val="bg1"/>
                </a:solidFill>
                <a:latin typeface="Calibri" pitchFamily="34" charset="0"/>
                <a:cs typeface="Calibri" pitchFamily="34" charset="0"/>
              </a:rPr>
              <a:t>[GdM09]</a:t>
            </a:r>
            <a:r>
              <a:rPr lang="en-US" sz="1400">
                <a:solidFill>
                  <a:schemeClr val="bg1"/>
                </a:solidFill>
                <a:latin typeface="Calibri" pitchFamily="34" charset="0"/>
                <a:cs typeface="Calibri" pitchFamily="34" charset="0"/>
              </a:rPr>
              <a:t> 	Y. Ge and L. de Moura. Complete Quantifier Instantiation for quantified SMT formulas, CAV, 2009.</a:t>
            </a:r>
          </a:p>
          <a:p>
            <a:endParaRPr lang="en-US" sz="1400" b="1">
              <a:solidFill>
                <a:schemeClr val="bg1"/>
              </a:solidFill>
              <a:latin typeface="Calibri" pitchFamily="34" charset="0"/>
              <a:cs typeface="Calibri" pitchFamily="34" charset="0"/>
            </a:endParaRPr>
          </a:p>
        </p:txBody>
      </p:sp>
    </p:spTree>
    <p:extLst>
      <p:ext uri="{BB962C8B-B14F-4D97-AF65-F5344CB8AC3E}">
        <p14:creationId xmlns:p14="http://schemas.microsoft.com/office/powerpoint/2007/7/12/main" val="3776525434"/>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553998"/>
          </a:xfrm>
        </p:spPr>
        <p:txBody>
          <a:bodyPr/>
          <a:lstStyle/>
          <a:p>
            <a:r>
              <a:rPr sz="4000" smtClean="0">
                <a:latin typeface="Calibri" pitchFamily="34" charset="0"/>
              </a:rPr>
              <a:t>Directed Automated Random Testing ( DART)</a:t>
            </a:r>
            <a:endParaRPr sz="40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5" name="Rounded Rectangle 8"/>
          <p:cNvSpPr>
            <a:spLocks noChangeArrowheads="1"/>
          </p:cNvSpPr>
          <p:nvPr/>
        </p:nvSpPr>
        <p:spPr bwMode="auto">
          <a:xfrm>
            <a:off x="3798295" y="2310430"/>
            <a:ext cx="2037885" cy="788987"/>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400" b="1"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Execution Path</a:t>
            </a:r>
          </a:p>
        </p:txBody>
      </p:sp>
      <p:sp>
        <p:nvSpPr>
          <p:cNvPr id="6" name="Bent Arrow 5"/>
          <p:cNvSpPr/>
          <p:nvPr/>
        </p:nvSpPr>
        <p:spPr bwMode="auto">
          <a:xfrm>
            <a:off x="1925565" y="2701664"/>
            <a:ext cx="1880213" cy="481573"/>
          </a:xfrm>
          <a:prstGeom prst="ben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rgbClr xmlns:mc="http://schemas.openxmlformats.org/markup-compatibility/2006" xmlns:a14="http://schemas.microsoft.com/office/drawing/2007/7/7/main" val="7030A0" mc:Ignorable=""/>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7" name="Bent Arrow 6"/>
          <p:cNvSpPr/>
          <p:nvPr/>
        </p:nvSpPr>
        <p:spPr bwMode="auto">
          <a:xfrm rot="5400000">
            <a:off x="6187870" y="2413078"/>
            <a:ext cx="512385" cy="1215766"/>
          </a:xfrm>
          <a:prstGeom prst="bentArrow">
            <a:avLst>
              <a:gd name="adj1" fmla="val 20519"/>
              <a:gd name="adj2" fmla="val 17245"/>
              <a:gd name="adj3" fmla="val 23074"/>
              <a:gd name="adj4" fmla="val 46831"/>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rgbClr xmlns:mc="http://schemas.openxmlformats.org/markup-compatibility/2006" xmlns:a14="http://schemas.microsoft.com/office/drawing/2007/7/7/main" val="7030A0" mc:Ignorable=""/>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8" name="Bent Arrow 7"/>
          <p:cNvSpPr/>
          <p:nvPr/>
        </p:nvSpPr>
        <p:spPr bwMode="auto">
          <a:xfrm rot="10800000">
            <a:off x="5680566" y="4264602"/>
            <a:ext cx="1385656" cy="713788"/>
          </a:xfrm>
          <a:prstGeom prst="bentArrow">
            <a:avLst>
              <a:gd name="adj1" fmla="val 15687"/>
              <a:gd name="adj2" fmla="val 14357"/>
              <a:gd name="adj3" fmla="val 17018"/>
              <a:gd name="adj4" fmla="val 4375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rgbClr xmlns:mc="http://schemas.openxmlformats.org/markup-compatibility/2006" xmlns:a14="http://schemas.microsoft.com/office/drawing/2007/7/7/main" val="7030A0" mc:Ignorable=""/>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9" name="TextBox 15"/>
          <p:cNvSpPr txBox="1">
            <a:spLocks noChangeArrowheads="1"/>
          </p:cNvSpPr>
          <p:nvPr/>
        </p:nvSpPr>
        <p:spPr bwMode="auto">
          <a:xfrm>
            <a:off x="590565" y="2223861"/>
            <a:ext cx="2987136" cy="461665"/>
          </a:xfrm>
          <a:prstGeom prst="rect">
            <a:avLst/>
          </a:prstGeom>
          <a:noFill/>
          <a:ln w="9525">
            <a:noFill/>
            <a:miter lim="800000"/>
            <a:headEnd/>
            <a:tailEnd/>
          </a:ln>
        </p:spPr>
        <p:txBody>
          <a:bodyPr wrap="square">
            <a:spAutoFit/>
          </a:bodyPr>
          <a:lstStyle/>
          <a:p>
            <a:r>
              <a:rPr lang="en-US" sz="2400" dirty="0">
                <a:solidFill>
                  <a:schemeClr val="accent2">
                    <a:lumMod val="75000"/>
                  </a:schemeClr>
                </a:solidFill>
                <a:latin typeface="Calibri" pitchFamily="34" charset="0"/>
              </a:rPr>
              <a:t>Run Test </a:t>
            </a:r>
            <a:r>
              <a:rPr lang="en-US" sz="2400" dirty="0" smtClean="0">
                <a:solidFill>
                  <a:schemeClr val="accent2">
                    <a:lumMod val="75000"/>
                  </a:schemeClr>
                </a:solidFill>
                <a:latin typeface="Calibri" pitchFamily="34" charset="0"/>
              </a:rPr>
              <a:t>and Monitor</a:t>
            </a:r>
            <a:endParaRPr lang="en-US" sz="2400" dirty="0">
              <a:solidFill>
                <a:schemeClr val="accent2">
                  <a:lumMod val="75000"/>
                </a:schemeClr>
              </a:solidFill>
              <a:latin typeface="Calibri" pitchFamily="34" charset="0"/>
            </a:endParaRPr>
          </a:p>
        </p:txBody>
      </p:sp>
      <p:sp>
        <p:nvSpPr>
          <p:cNvPr id="10" name="TextBox 16"/>
          <p:cNvSpPr txBox="1">
            <a:spLocks noChangeArrowheads="1"/>
          </p:cNvSpPr>
          <p:nvPr/>
        </p:nvSpPr>
        <p:spPr bwMode="auto">
          <a:xfrm>
            <a:off x="6280890" y="2264043"/>
            <a:ext cx="2126263" cy="461665"/>
          </a:xfrm>
          <a:prstGeom prst="rect">
            <a:avLst/>
          </a:prstGeom>
          <a:noFill/>
          <a:ln w="9525">
            <a:noFill/>
            <a:miter lim="800000"/>
            <a:headEnd/>
            <a:tailEnd/>
          </a:ln>
        </p:spPr>
        <p:txBody>
          <a:bodyPr wrap="square">
            <a:spAutoFit/>
          </a:bodyPr>
          <a:lstStyle/>
          <a:p>
            <a:r>
              <a:rPr lang="en-US" sz="2400" dirty="0">
                <a:solidFill>
                  <a:schemeClr val="accent2">
                    <a:lumMod val="75000"/>
                  </a:schemeClr>
                </a:solidFill>
                <a:latin typeface="Calibri" pitchFamily="34" charset="0"/>
              </a:rPr>
              <a:t>Path </a:t>
            </a:r>
            <a:r>
              <a:rPr lang="en-US" sz="2400" dirty="0" smtClean="0">
                <a:solidFill>
                  <a:schemeClr val="accent2">
                    <a:lumMod val="75000"/>
                  </a:schemeClr>
                </a:solidFill>
                <a:latin typeface="Calibri" pitchFamily="34" charset="0"/>
              </a:rPr>
              <a:t>Condition</a:t>
            </a:r>
            <a:endParaRPr lang="en-US" sz="2400" dirty="0">
              <a:solidFill>
                <a:schemeClr val="accent2">
                  <a:lumMod val="75000"/>
                </a:schemeClr>
              </a:solidFill>
              <a:latin typeface="Calibri" pitchFamily="34" charset="0"/>
            </a:endParaRPr>
          </a:p>
        </p:txBody>
      </p:sp>
      <p:sp>
        <p:nvSpPr>
          <p:cNvPr id="11" name="TextBox 18"/>
          <p:cNvSpPr txBox="1">
            <a:spLocks noChangeArrowheads="1"/>
          </p:cNvSpPr>
          <p:nvPr/>
        </p:nvSpPr>
        <p:spPr bwMode="auto">
          <a:xfrm>
            <a:off x="2797600" y="4944374"/>
            <a:ext cx="1466254" cy="461665"/>
          </a:xfrm>
          <a:prstGeom prst="rect">
            <a:avLst/>
          </a:prstGeom>
          <a:noFill/>
          <a:ln w="9525">
            <a:noFill/>
            <a:miter lim="800000"/>
            <a:headEnd/>
            <a:tailEnd/>
          </a:ln>
        </p:spPr>
        <p:txBody>
          <a:bodyPr wrap="square">
            <a:spAutoFit/>
          </a:bodyPr>
          <a:lstStyle/>
          <a:p>
            <a:r>
              <a:rPr lang="en-US" sz="2400" dirty="0" smtClean="0">
                <a:solidFill>
                  <a:schemeClr val="accent2">
                    <a:lumMod val="75000"/>
                  </a:schemeClr>
                </a:solidFill>
                <a:latin typeface="Calibri" pitchFamily="34" charset="0"/>
              </a:rPr>
              <a:t>Solve</a:t>
            </a:r>
            <a:endParaRPr lang="en-US" sz="2400" dirty="0">
              <a:solidFill>
                <a:schemeClr val="accent2">
                  <a:lumMod val="75000"/>
                </a:schemeClr>
              </a:solidFill>
              <a:latin typeface="Calibri" pitchFamily="34" charset="0"/>
            </a:endParaRPr>
          </a:p>
        </p:txBody>
      </p:sp>
      <p:sp>
        <p:nvSpPr>
          <p:cNvPr id="12" name="Right Arrow 11"/>
          <p:cNvSpPr/>
          <p:nvPr/>
        </p:nvSpPr>
        <p:spPr>
          <a:xfrm>
            <a:off x="179157" y="3336913"/>
            <a:ext cx="1211876" cy="627400"/>
          </a:xfrm>
          <a:prstGeom prst="right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b="1" dirty="0" smtClean="0">
                <a:solidFill>
                  <a:schemeClr val="tx1"/>
                </a:solidFill>
                <a:latin typeface="Calibri" pitchFamily="34" charset="0"/>
              </a:rPr>
              <a:t>seed</a:t>
            </a:r>
            <a:endParaRPr lang="en-US" sz="2400" b="1" dirty="0">
              <a:solidFill>
                <a:schemeClr val="tx1"/>
              </a:solidFill>
              <a:latin typeface="Calibri" pitchFamily="34" charset="0"/>
            </a:endParaRPr>
          </a:p>
        </p:txBody>
      </p:sp>
      <p:sp>
        <p:nvSpPr>
          <p:cNvPr id="13" name="TextBox 18"/>
          <p:cNvSpPr txBox="1">
            <a:spLocks noChangeArrowheads="1"/>
          </p:cNvSpPr>
          <p:nvPr/>
        </p:nvSpPr>
        <p:spPr bwMode="auto">
          <a:xfrm>
            <a:off x="333962" y="4079283"/>
            <a:ext cx="1592492" cy="461665"/>
          </a:xfrm>
          <a:prstGeom prst="rect">
            <a:avLst/>
          </a:prstGeom>
          <a:noFill/>
          <a:ln w="9525">
            <a:noFill/>
            <a:miter lim="800000"/>
            <a:headEnd/>
            <a:tailEnd/>
          </a:ln>
        </p:spPr>
        <p:txBody>
          <a:bodyPr wrap="square">
            <a:spAutoFit/>
          </a:bodyPr>
          <a:lstStyle/>
          <a:p>
            <a:r>
              <a:rPr lang="en-US" sz="2400" dirty="0" smtClean="0">
                <a:solidFill>
                  <a:schemeClr val="accent2">
                    <a:lumMod val="75000"/>
                  </a:schemeClr>
                </a:solidFill>
                <a:latin typeface="Calibri" pitchFamily="34" charset="0"/>
              </a:rPr>
              <a:t>New input</a:t>
            </a:r>
            <a:endParaRPr lang="en-US" sz="2400" dirty="0">
              <a:solidFill>
                <a:schemeClr val="accent2">
                  <a:lumMod val="75000"/>
                </a:schemeClr>
              </a:solidFill>
              <a:latin typeface="Calibri" pitchFamily="34" charset="0"/>
            </a:endParaRPr>
          </a:p>
        </p:txBody>
      </p:sp>
      <p:sp>
        <p:nvSpPr>
          <p:cNvPr id="14" name="Rounded Rectangle 6"/>
          <p:cNvSpPr>
            <a:spLocks noChangeArrowheads="1"/>
          </p:cNvSpPr>
          <p:nvPr/>
        </p:nvSpPr>
        <p:spPr bwMode="auto">
          <a:xfrm>
            <a:off x="1383846" y="3216600"/>
            <a:ext cx="1256422" cy="815593"/>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400" b="1"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Test</a:t>
            </a:r>
            <a:br>
              <a:rPr lang="en-US" sz="2400" b="1"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br>
            <a:r>
              <a:rPr lang="en-US" sz="2400" b="1"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Inputs</a:t>
            </a:r>
          </a:p>
        </p:txBody>
      </p:sp>
      <p:sp>
        <p:nvSpPr>
          <p:cNvPr id="15" name="Bent Arrow 14"/>
          <p:cNvSpPr/>
          <p:nvPr/>
        </p:nvSpPr>
        <p:spPr bwMode="auto">
          <a:xfrm rot="10800000">
            <a:off x="2761292" y="4274960"/>
            <a:ext cx="1385656" cy="713788"/>
          </a:xfrm>
          <a:prstGeom prst="bentArrow">
            <a:avLst>
              <a:gd name="adj1" fmla="val 15687"/>
              <a:gd name="adj2" fmla="val 14357"/>
              <a:gd name="adj3" fmla="val 17018"/>
              <a:gd name="adj4" fmla="val 4375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rgbClr xmlns:mc="http://schemas.openxmlformats.org/markup-compatibility/2006" xmlns:a14="http://schemas.microsoft.com/office/drawing/2007/7/7/main" val="7030A0" mc:Ignorable=""/>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6" name="Rounded Rectangle 7"/>
          <p:cNvSpPr>
            <a:spLocks noChangeArrowheads="1"/>
          </p:cNvSpPr>
          <p:nvPr/>
        </p:nvSpPr>
        <p:spPr bwMode="auto">
          <a:xfrm>
            <a:off x="3866026" y="4267817"/>
            <a:ext cx="1854720" cy="918811"/>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400" b="1"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Constraint System</a:t>
            </a:r>
          </a:p>
        </p:txBody>
      </p:sp>
      <p:sp>
        <p:nvSpPr>
          <p:cNvPr id="17" name="Up Arrow 16"/>
          <p:cNvSpPr/>
          <p:nvPr/>
        </p:nvSpPr>
        <p:spPr bwMode="auto">
          <a:xfrm>
            <a:off x="1837677" y="4065973"/>
            <a:ext cx="257453" cy="435005"/>
          </a:xfrm>
          <a:prstGeom prst="up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pic>
        <p:nvPicPr>
          <p:cNvPr id="18" name="Picture 17" descr="z3.png"/>
          <p:cNvPicPr>
            <a:picLocks noChangeAspect="1"/>
          </p:cNvPicPr>
          <p:nvPr/>
        </p:nvPicPr>
        <p:blipFill>
          <a:blip r:embed="rId3" cstate="print"/>
          <a:stretch>
            <a:fillRect/>
          </a:stretch>
        </p:blipFill>
        <p:spPr>
          <a:xfrm>
            <a:off x="1521370" y="4558918"/>
            <a:ext cx="1213872" cy="701903"/>
          </a:xfrm>
          <a:prstGeom prst="rect">
            <a:avLst/>
          </a:prstGeom>
        </p:spPr>
      </p:pic>
      <p:sp>
        <p:nvSpPr>
          <p:cNvPr id="19" name="Can 9"/>
          <p:cNvSpPr>
            <a:spLocks noChangeArrowheads="1"/>
          </p:cNvSpPr>
          <p:nvPr/>
        </p:nvSpPr>
        <p:spPr bwMode="auto">
          <a:xfrm>
            <a:off x="6397006" y="3286208"/>
            <a:ext cx="1256422" cy="1007105"/>
          </a:xfrm>
          <a:prstGeom prst="can">
            <a:avLst>
              <a:gd name="adj" fmla="val 25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pPr>
            <a:r>
              <a:rPr lang="en-US" sz="2400" b="1"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Known</a:t>
            </a:r>
            <a:br>
              <a:rPr lang="en-US" sz="2400" b="1"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br>
            <a:r>
              <a:rPr lang="en-US" sz="2400" b="1"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Paths</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DARTish projects at Microsoft</a:t>
            </a:r>
            <a:endParaRPr lang="en-US" dirty="0"/>
          </a:p>
        </p:txBody>
      </p:sp>
      <p:graphicFrame>
        <p:nvGraphicFramePr>
          <p:cNvPr id="5" name="Content Placeholder 4"/>
          <p:cNvGraphicFramePr>
            <a:graphicFrameLocks noGrp="1"/>
          </p:cNvGraphicFramePr>
          <p:nvPr>
            <p:ph idx="1"/>
          </p:nvPr>
        </p:nvGraphicFramePr>
        <p:xfrm>
          <a:off x="292223" y="1767987"/>
          <a:ext cx="8382000" cy="4099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77621"/>
          </a:xfrm>
        </p:spPr>
        <p:txBody>
          <a:bodyPr/>
          <a:lstStyle/>
          <a:p>
            <a:r>
              <a:rPr smtClean="0"/>
              <a:t>What is </a:t>
            </a:r>
            <a:r>
              <a:rPr smtClean="0">
                <a:latin typeface="Magneto" pitchFamily="82" charset="0"/>
              </a:rPr>
              <a:t>Pex</a:t>
            </a:r>
            <a:r>
              <a:rPr smtClean="0"/>
              <a:t>?</a:t>
            </a:r>
            <a:endParaRPr lang="en-US" dirty="0"/>
          </a:p>
        </p:txBody>
      </p:sp>
      <p:sp>
        <p:nvSpPr>
          <p:cNvPr id="3" name="Content Placeholder 2"/>
          <p:cNvSpPr>
            <a:spLocks noGrp="1"/>
          </p:cNvSpPr>
          <p:nvPr>
            <p:ph idx="1"/>
          </p:nvPr>
        </p:nvSpPr>
        <p:spPr>
          <a:xfrm>
            <a:off x="354367" y="1696960"/>
            <a:ext cx="8382000" cy="1674305"/>
          </a:xfrm>
        </p:spPr>
        <p:txBody>
          <a:bodyPr/>
          <a:lstStyle/>
          <a:p>
            <a:r>
              <a:rPr lang="en-US" dirty="0" smtClean="0"/>
              <a:t>Test input generator</a:t>
            </a:r>
          </a:p>
          <a:p>
            <a:pPr lvl="1"/>
            <a:r>
              <a:rPr lang="en-US" dirty="0" err="1" smtClean="0"/>
              <a:t>Pex</a:t>
            </a:r>
            <a:r>
              <a:rPr lang="en-US" dirty="0" smtClean="0"/>
              <a:t> starts from parameterized unit tests</a:t>
            </a:r>
          </a:p>
          <a:p>
            <a:pPr lvl="1"/>
            <a:r>
              <a:rPr lang="en-US" dirty="0" smtClean="0"/>
              <a:t>Generated tests are emitted as traditional unit tests</a:t>
            </a:r>
          </a:p>
          <a:p>
            <a:endParaRPr lang="en-US" dirty="0"/>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The Spec</a:t>
            </a:r>
            <a:endParaRPr lang="en-US" dirty="0"/>
          </a:p>
        </p:txBody>
      </p:sp>
      <p:pic>
        <p:nvPicPr>
          <p:cNvPr id="5" name="Picture 3"/>
          <p:cNvPicPr>
            <a:picLocks noChangeAspect="1" noChangeArrowheads="1"/>
          </p:cNvPicPr>
          <p:nvPr/>
        </p:nvPicPr>
        <p:blipFill>
          <a:blip r:embed="rId3" cstate="print"/>
          <a:srcRect/>
          <a:stretch>
            <a:fillRect/>
          </a:stretch>
        </p:blipFill>
        <p:spPr bwMode="auto">
          <a:xfrm>
            <a:off x="381000" y="3267075"/>
            <a:ext cx="6715125" cy="2981325"/>
          </a:xfrm>
          <a:prstGeom prst="rect">
            <a:avLst/>
          </a:prstGeom>
          <a:noFill/>
          <a:ln w="9525">
            <a:noFill/>
            <a:miter lim="800000"/>
            <a:headEnd/>
            <a:tailEnd/>
          </a:ln>
          <a:effectLst/>
        </p:spPr>
      </p:pic>
      <p:pic>
        <p:nvPicPr>
          <p:cNvPr id="6" name="Picture 2"/>
          <p:cNvPicPr>
            <a:picLocks noChangeAspect="1" noChangeArrowheads="1"/>
          </p:cNvPicPr>
          <p:nvPr/>
        </p:nvPicPr>
        <p:blipFill>
          <a:blip r:embed="rId4" cstate="print"/>
          <a:srcRect/>
          <a:stretch>
            <a:fillRect/>
          </a:stretch>
        </p:blipFill>
        <p:spPr bwMode="auto">
          <a:xfrm>
            <a:off x="4438650" y="1371600"/>
            <a:ext cx="4400550" cy="2657475"/>
          </a:xfrm>
          <a:prstGeom prst="rect">
            <a:avLst/>
          </a:prstGeom>
          <a:noFill/>
          <a:ln w="9525">
            <a:noFill/>
            <a:miter lim="800000"/>
            <a:headEnd/>
            <a:tailEnd/>
          </a:ln>
          <a:effectLst/>
        </p:spPr>
      </p:pic>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AddItem Test</a:t>
            </a:r>
            <a:endParaRPr lang="en-US" dirty="0"/>
          </a:p>
        </p:txBody>
      </p:sp>
      <p:pic>
        <p:nvPicPr>
          <p:cNvPr id="5" name="Picture 2"/>
          <p:cNvPicPr>
            <a:picLocks noChangeAspect="1" noChangeArrowheads="1"/>
          </p:cNvPicPr>
          <p:nvPr/>
        </p:nvPicPr>
        <p:blipFill>
          <a:blip r:embed="rId3" cstate="print"/>
          <a:srcRect/>
          <a:stretch>
            <a:fillRect/>
          </a:stretch>
        </p:blipFill>
        <p:spPr bwMode="auto">
          <a:xfrm>
            <a:off x="4438650" y="1371600"/>
            <a:ext cx="4400550" cy="2657475"/>
          </a:xfrm>
          <a:prstGeom prst="rect">
            <a:avLst/>
          </a:prstGeom>
          <a:noFill/>
          <a:ln w="9525">
            <a:noFill/>
            <a:miter lim="800000"/>
            <a:headEnd/>
            <a:tailEnd/>
          </a:ln>
          <a:effectLst/>
        </p:spPr>
      </p:pic>
      <p:grpSp>
        <p:nvGrpSpPr>
          <p:cNvPr id="3" name="Group 10"/>
          <p:cNvGrpSpPr/>
          <p:nvPr/>
        </p:nvGrpSpPr>
        <p:grpSpPr>
          <a:xfrm>
            <a:off x="76200" y="2895600"/>
            <a:ext cx="3886200" cy="3581400"/>
            <a:chOff x="76200" y="2895600"/>
            <a:chExt cx="3886200" cy="3581400"/>
          </a:xfrm>
        </p:grpSpPr>
        <p:sp>
          <p:nvSpPr>
            <p:cNvPr id="7" name="Rounded Rectangle 6"/>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8" name="TextBox 7"/>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6" name="Group 11"/>
          <p:cNvGrpSpPr/>
          <p:nvPr/>
        </p:nvGrpSpPr>
        <p:grpSpPr>
          <a:xfrm>
            <a:off x="76200" y="1143000"/>
            <a:ext cx="3886200" cy="1892082"/>
            <a:chOff x="76200" y="1143000"/>
            <a:chExt cx="3886200" cy="1892082"/>
          </a:xfrm>
        </p:grpSpPr>
        <p:sp>
          <p:nvSpPr>
            <p:cNvPr id="10" name="Rounded Rectangle 9"/>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1" name="TextBox 10"/>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 object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Starting Pex</a:t>
            </a:r>
            <a:r>
              <a:rPr lang="en-US" dirty="0" smtClean="0"/>
              <a:t>…</a:t>
            </a:r>
            <a:endParaRPr lang="en-US" dirty="0"/>
          </a:p>
        </p:txBody>
      </p:sp>
      <p:sp>
        <p:nvSpPr>
          <p:cNvPr id="13" name="Content Placeholder 12"/>
          <p:cNvSpPr>
            <a:spLocks noGrp="1"/>
          </p:cNvSpPr>
          <p:nvPr>
            <p:ph idx="1"/>
          </p:nvPr>
        </p:nvSpPr>
        <p:spPr/>
        <p:txBody>
          <a:bodyPr/>
          <a:lstStyle/>
          <a:p>
            <a:endParaRPr lang="en-US"/>
          </a:p>
        </p:txBody>
      </p:sp>
      <p:grpSp>
        <p:nvGrpSpPr>
          <p:cNvPr id="3" name="Group 10"/>
          <p:cNvGrpSpPr/>
          <p:nvPr/>
        </p:nvGrpSpPr>
        <p:grpSpPr>
          <a:xfrm>
            <a:off x="76200" y="2895600"/>
            <a:ext cx="3886200" cy="3581400"/>
            <a:chOff x="76200" y="2895600"/>
            <a:chExt cx="3886200" cy="3581400"/>
          </a:xfrm>
        </p:grpSpPr>
        <p:sp>
          <p:nvSpPr>
            <p:cNvPr id="6" name="Rounded Rectangle 5"/>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4" name="TextBox 3"/>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7" name="Group 11"/>
          <p:cNvGrpSpPr/>
          <p:nvPr/>
        </p:nvGrpSpPr>
        <p:grpSpPr>
          <a:xfrm>
            <a:off x="76200" y="1143000"/>
            <a:ext cx="3886200" cy="1892082"/>
            <a:chOff x="76200" y="1143000"/>
            <a:chExt cx="3886200" cy="1892082"/>
          </a:xfrm>
        </p:grpSpPr>
        <p:sp>
          <p:nvSpPr>
            <p:cNvPr id="5" name="Rounded Rectangle 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0" name="TextBox 9"/>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 object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graphicFrame>
        <p:nvGraphicFramePr>
          <p:cNvPr id="11" name="Table 10"/>
          <p:cNvGraphicFramePr>
            <a:graphicFrameLocks noGrp="1"/>
          </p:cNvGraphicFramePr>
          <p:nvPr/>
        </p:nvGraphicFramePr>
        <p:xfrm>
          <a:off x="4038600" y="1198880"/>
          <a:ext cx="4876800" cy="741680"/>
        </p:xfrm>
        <a:graphic>
          <a:graphicData uri="http://schemas.openxmlformats.org/drawingml/2006/table">
            <a:tbl>
              <a:tblPr firstRow="1" bandRow="1">
                <a:tableStyleId>{9DCAF9ED-07DC-4A11-8D7F-57B35C25682E}</a:tableStyleId>
              </a:tblPr>
              <a:tblGrid>
                <a:gridCol w="1625600"/>
                <a:gridCol w="1625600"/>
                <a:gridCol w="1625600"/>
              </a:tblGrid>
              <a:tr h="370840">
                <a:tc>
                  <a:txBody>
                    <a:bodyPr/>
                    <a:lstStyle/>
                    <a:p>
                      <a:endParaRPr lang="en-US" sz="1600" dirty="0"/>
                    </a:p>
                  </a:txBody>
                  <a:tcPr/>
                </a:tc>
                <a:tc>
                  <a:txBody>
                    <a:bodyPr/>
                    <a:lstStyle/>
                    <a:p>
                      <a:r>
                        <a:rPr lang="en-US" sz="1600" dirty="0" smtClean="0"/>
                        <a:t>Inputs</a:t>
                      </a:r>
                      <a:endParaRPr lang="en-US" sz="1600" dirty="0"/>
                    </a:p>
                  </a:txBody>
                  <a:tcPr/>
                </a:tc>
                <a:tc>
                  <a:txBody>
                    <a:bodyPr/>
                    <a:lstStyle/>
                    <a:p>
                      <a:endParaRPr lang="en-US" sz="1600" dirty="0"/>
                    </a:p>
                  </a:txBody>
                  <a:tcPr/>
                </a:tc>
              </a:tr>
              <a:tr h="370840">
                <a:tc>
                  <a:txBody>
                    <a:bodyPr/>
                    <a:lstStyle/>
                    <a:p>
                      <a:endParaRPr lang="en-US" dirty="0"/>
                    </a:p>
                  </a:txBody>
                  <a:tcPr/>
                </a:tc>
                <a:tc>
                  <a:txBody>
                    <a:bodyPr/>
                    <a:lstStyle/>
                    <a:p>
                      <a:endParaRPr lang="en-US" dirty="0"/>
                    </a:p>
                  </a:txBody>
                  <a:tcPr/>
                </a:tc>
                <a:tc>
                  <a:txBody>
                    <a:bodyPr/>
                    <a:lstStyle/>
                    <a:p>
                      <a:endParaRPr lang="en-US" sz="1600" dirty="0">
                        <a:latin typeface="Consolas" pitchFamily="49" charset="0"/>
                      </a:endParaRPr>
                    </a:p>
                  </a:txBody>
                  <a:tcPr/>
                </a:tc>
              </a:tr>
            </a:tbl>
          </a:graphicData>
        </a:graphic>
      </p:graphicFrame>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Run 1, (0,null)</a:t>
            </a:r>
            <a:endParaRPr lang="en-US" dirty="0"/>
          </a:p>
        </p:txBody>
      </p:sp>
      <p:sp>
        <p:nvSpPr>
          <p:cNvPr id="10" name="Content Placeholder 9"/>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4876800" cy="741680"/>
        </p:xfrm>
        <a:graphic>
          <a:graphicData uri="http://schemas.openxmlformats.org/drawingml/2006/table">
            <a:tbl>
              <a:tblPr firstRow="1" bandRow="1">
                <a:tableStyleId>{9DCAF9ED-07DC-4A11-8D7F-57B35C25682E}</a:tableStyleId>
              </a:tblPr>
              <a:tblGrid>
                <a:gridCol w="1625600"/>
                <a:gridCol w="1117600"/>
                <a:gridCol w="2133600"/>
              </a:tblGrid>
              <a:tr h="370840">
                <a:tc>
                  <a:txBody>
                    <a:bodyPr/>
                    <a:lstStyle/>
                    <a:p>
                      <a:endParaRPr lang="en-US" sz="1600" dirty="0"/>
                    </a:p>
                  </a:txBody>
                  <a:tcPr/>
                </a:tc>
                <a:tc>
                  <a:txBody>
                    <a:bodyPr/>
                    <a:lstStyle/>
                    <a:p>
                      <a:r>
                        <a:rPr lang="en-US" sz="1600" dirty="0" smtClean="0"/>
                        <a:t>Inputs</a:t>
                      </a:r>
                      <a:endParaRPr lang="en-US" sz="1600" dirty="0"/>
                    </a:p>
                  </a:txBody>
                  <a:tcPr/>
                </a:tc>
                <a:tc>
                  <a:txBody>
                    <a:bodyPr/>
                    <a:lstStyle/>
                    <a:p>
                      <a:endParaRPr lang="en-US" sz="1600" dirty="0"/>
                    </a:p>
                  </a:txBody>
                  <a:tcPr/>
                </a:tc>
              </a:tr>
              <a:tr h="370840">
                <a:tc>
                  <a:txBody>
                    <a:bodyPr/>
                    <a:lstStyle/>
                    <a:p>
                      <a:endParaRPr lang="en-US" sz="1600" dirty="0">
                        <a:latin typeface="Consolas" pitchFamily="49" charset="0"/>
                      </a:endParaRPr>
                    </a:p>
                  </a:txBody>
                  <a:tcPr/>
                </a:tc>
                <a:tc>
                  <a:txBody>
                    <a:bodyPr/>
                    <a:lstStyle/>
                    <a:p>
                      <a:r>
                        <a:rPr lang="en-US" sz="1600" b="1" dirty="0" smtClean="0">
                          <a:solidFill>
                            <a:srgbClr xmlns:mc="http://schemas.openxmlformats.org/markup-compatibility/2006" xmlns:a14="http://schemas.microsoft.com/office/drawing/2007/7/7/main" val="FF0000" mc:Ignorable=""/>
                          </a:solidFill>
                          <a:latin typeface="Consolas" pitchFamily="49" charset="0"/>
                        </a:rPr>
                        <a:t>(0,null)</a:t>
                      </a:r>
                      <a:endParaRPr lang="en-US" sz="1600" b="1" dirty="0">
                        <a:solidFill>
                          <a:srgbClr xmlns:mc="http://schemas.openxmlformats.org/markup-compatibility/2006" xmlns:a14="http://schemas.microsoft.com/office/drawing/2007/7/7/main" val="FF0000" mc:Ignorable=""/>
                        </a:solidFill>
                        <a:latin typeface="Consolas" pitchFamily="49" charset="0"/>
                      </a:endParaRPr>
                    </a:p>
                  </a:txBody>
                  <a:tcPr/>
                </a:tc>
                <a:tc>
                  <a:txBody>
                    <a:bodyPr/>
                    <a:lstStyle/>
                    <a:p>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34" name="Rounded Rectangle 33"/>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35" name="TextBox 34"/>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37" name="Rounded Rectangle 36"/>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38" name="TextBox 37"/>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b="1" dirty="0" err="1" smtClean="0">
                  <a:solidFill>
                    <a:srgbClr xmlns:mc="http://schemas.openxmlformats.org/markup-compatibility/2006" xmlns:a14="http://schemas.microsoft.com/office/drawing/2007/7/7/main" val="FF0000" mc:Ignorable=""/>
                  </a:solidFill>
                  <a:latin typeface="Consolas" pitchFamily="49" charset="0"/>
                </a:rPr>
                <a:t>int</a:t>
              </a:r>
              <a:r>
                <a:rPr lang="en-US" sz="1400" b="1" dirty="0" smtClean="0">
                  <a:solidFill>
                    <a:srgbClr xmlns:mc="http://schemas.openxmlformats.org/markup-compatibility/2006" xmlns:a14="http://schemas.microsoft.com/office/drawing/2007/7/7/main" val="FF0000" mc:Ignorable=""/>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Run 1, (0,null)</a:t>
            </a:r>
            <a:endParaRPr lang="en-US" dirty="0"/>
          </a:p>
        </p:txBody>
      </p:sp>
      <p:sp>
        <p:nvSpPr>
          <p:cNvPr id="14" name="Content Placeholder 13"/>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1" y="1198880"/>
          <a:ext cx="4876800" cy="949960"/>
        </p:xfrm>
        <a:graphic>
          <a:graphicData uri="http://schemas.openxmlformats.org/drawingml/2006/table">
            <a:tbl>
              <a:tblPr firstRow="1" bandRow="1">
                <a:tableStyleId>{9DCAF9ED-07DC-4A11-8D7F-57B35C25682E}</a:tableStyleId>
              </a:tblPr>
              <a:tblGrid>
                <a:gridCol w="1676399"/>
                <a:gridCol w="1143000"/>
                <a:gridCol w="2057401"/>
              </a:tblGrid>
              <a:tr h="370840">
                <a:tc>
                  <a:txBody>
                    <a:bodyPr/>
                    <a:lstStyle/>
                    <a:p>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a:t>
              </a:r>
              <a:r>
                <a:rPr lang="en-US" sz="1400" b="1" dirty="0" smtClean="0">
                  <a:solidFill>
                    <a:srgbClr xmlns:mc="http://schemas.openxmlformats.org/markup-compatibility/2006" xmlns:a14="http://schemas.microsoft.com/office/drawing/2007/7/7/main" val="FF0000" mc:Ignorable=""/>
                  </a:solidFill>
                  <a:latin typeface="Consolas" pitchFamily="49" charset="0"/>
                </a:rPr>
                <a:t>capacity &lt; 0</a:t>
              </a:r>
              <a:r>
                <a:rPr lang="en-US" sz="1400" dirty="0" smtClean="0">
                  <a:solidFill>
                    <a:schemeClr val="bg1"/>
                  </a:solidFill>
                  <a:latin typeface="Consolas" pitchFamily="49" charset="0"/>
                </a:rPr>
                <a:t>)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a:t>
              </a:r>
              <a:r>
                <a:rPr lang="en-US" sz="1400" b="1" dirty="0" smtClean="0">
                  <a:solidFill>
                    <a:schemeClr val="bg1"/>
                  </a:solidFill>
                  <a:latin typeface="Consolas" pitchFamily="49" charset="0"/>
                </a:rPr>
                <a:t>new </a:t>
              </a:r>
              <a:r>
                <a:rPr lang="en-US" sz="1400" b="1" dirty="0" err="1" smtClean="0">
                  <a:solidFill>
                    <a:schemeClr val="bg1"/>
                  </a:solidFill>
                  <a:latin typeface="Consolas" pitchFamily="49" charset="0"/>
                </a:rPr>
                <a:t>ArrayList</a:t>
              </a:r>
              <a:r>
                <a:rPr lang="en-US" sz="1400" b="1" dirty="0" smtClean="0">
                  <a:solidFill>
                    <a:schemeClr val="bg1"/>
                  </a:solidFill>
                  <a:latin typeface="Consolas" pitchFamily="49" charset="0"/>
                </a:rPr>
                <a:t>(c);</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grpSp>
        <p:nvGrpSpPr>
          <p:cNvPr id="5" name="Group 9"/>
          <p:cNvGrpSpPr/>
          <p:nvPr/>
        </p:nvGrpSpPr>
        <p:grpSpPr>
          <a:xfrm>
            <a:off x="3429000" y="3962400"/>
            <a:ext cx="2057400" cy="609600"/>
            <a:chOff x="4572000" y="2362200"/>
            <a:chExt cx="2057400" cy="609600"/>
          </a:xfrm>
        </p:grpSpPr>
        <p:sp>
          <p:nvSpPr>
            <p:cNvPr id="17" name="Rounded Rectangle 16"/>
            <p:cNvSpPr/>
            <p:nvPr/>
          </p:nvSpPr>
          <p:spPr bwMode="auto">
            <a:xfrm>
              <a:off x="4572000" y="2496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8" name="TextBox 17"/>
            <p:cNvSpPr txBox="1"/>
            <p:nvPr/>
          </p:nvSpPr>
          <p:spPr>
            <a:xfrm>
              <a:off x="4572001" y="2362200"/>
              <a:ext cx="1981199" cy="52322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c &lt; 0   </a:t>
              </a:r>
              <a:r>
                <a:rPr lang="en-US" sz="1400" dirty="0" smtClean="0">
                  <a:solidFill>
                    <a:schemeClr val="bg1"/>
                  </a:solidFill>
                  <a:latin typeface="Consolas" pitchFamily="49" charset="0"/>
                  <a:sym typeface="Wingdings" pitchFamily="2" charset="2"/>
                </a:rPr>
                <a:t></a:t>
              </a:r>
              <a:r>
                <a:rPr lang="en-US" sz="1400" dirty="0" smtClean="0">
                  <a:solidFill>
                    <a:schemeClr val="bg1"/>
                  </a:solidFill>
                  <a:latin typeface="Consolas" pitchFamily="49" charset="0"/>
                </a:rPr>
                <a:t>  false</a:t>
              </a:r>
            </a:p>
          </p:txBody>
        </p:sp>
      </p:gr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t>Symbolic Reasoning</a:t>
            </a:r>
            <a:endParaRPr spc="-167">
              <a:solidFill>
                <a:schemeClr val="accent1"/>
              </a:solidFill>
              <a:effectLst>
                <a:outerShdw blurRad="50800" dist="38100" dir="2700000" algn="tl" rotWithShape="0">
                  <a:prstClr val="black">
                    <a:alpha val="61000"/>
                  </a:prstClr>
                </a:outerShdw>
              </a:effectLst>
            </a:endParaRPr>
          </a:p>
        </p:txBody>
      </p:sp>
      <p:sp>
        <p:nvSpPr>
          <p:cNvPr id="5" name="Text Placeholder 2"/>
          <p:cNvSpPr txBox="1">
            <a:spLocks/>
          </p:cNvSpPr>
          <p:nvPr/>
        </p:nvSpPr>
        <p:spPr>
          <a:xfrm>
            <a:off x="896633" y="2694283"/>
            <a:ext cx="6640495" cy="1828193"/>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4400" dirty="0" smtClean="0">
                <a:solidFill>
                  <a:schemeClr val="bg1"/>
                </a:solidFill>
                <a:latin typeface="Calibri" pitchFamily="34" charset="0"/>
                <a:sym typeface="Symbol"/>
              </a:rPr>
              <a:t>Verification/Analysis tools need some form of </a:t>
            </a:r>
            <a:r>
              <a:rPr lang="en-US" sz="4400" b="1" dirty="0" smtClean="0">
                <a:solidFill>
                  <a:srgbClr xmlns:mc="http://schemas.openxmlformats.org/markup-compatibility/2006" xmlns:a14="http://schemas.microsoft.com/office/drawing/2007/7/7/main" val="FF0000" mc:Ignorable=""/>
                </a:solidFill>
                <a:latin typeface="Calibri" pitchFamily="34" charset="0"/>
                <a:sym typeface="Symbol"/>
              </a:rPr>
              <a:t>Symbolic Reasoning</a:t>
            </a:r>
          </a:p>
        </p:txBody>
      </p:sp>
      <p:pic>
        <p:nvPicPr>
          <p:cNvPr id="5122" name="Picture 2" descr="C:\Users\leonardo\AppData\Local\Microsoft\Windows\Temporary Internet Files\Content.IE5\PGWL32WP\MCPE07016_0000[1].wmf"/>
          <p:cNvPicPr>
            <a:picLocks noChangeAspect="1" noChangeArrowheads="1"/>
          </p:cNvPicPr>
          <p:nvPr/>
        </p:nvPicPr>
        <p:blipFill>
          <a:blip r:embed="rId3" cstate="print"/>
          <a:srcRect/>
          <a:stretch>
            <a:fillRect/>
          </a:stretch>
        </p:blipFill>
        <p:spPr bwMode="auto">
          <a:xfrm>
            <a:off x="7580145" y="4626365"/>
            <a:ext cx="1231557" cy="1250452"/>
          </a:xfrm>
          <a:prstGeom prst="rect">
            <a:avLst/>
          </a:prstGeom>
          <a:noFill/>
        </p:spPr>
      </p:pic>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Run 1, (0,null)</a:t>
            </a:r>
            <a:endParaRPr lang="en-US" dirty="0"/>
          </a:p>
        </p:txBody>
      </p:sp>
      <p:sp>
        <p:nvSpPr>
          <p:cNvPr id="19" name="Content Placeholder 18"/>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4876800" cy="949960"/>
        </p:xfrm>
        <a:graphic>
          <a:graphicData uri="http://schemas.openxmlformats.org/drawingml/2006/table">
            <a:tbl>
              <a:tblPr firstRow="1" bandRow="1">
                <a:tableStyleId>{9DCAF9ED-07DC-4A11-8D7F-57B35C25682E}</a:tableStyleId>
              </a:tblPr>
              <a:tblGrid>
                <a:gridCol w="1625600"/>
                <a:gridCol w="1193800"/>
                <a:gridCol w="2057400"/>
              </a:tblGrid>
              <a:tr h="370840">
                <a:tc>
                  <a:txBody>
                    <a:bodyPr/>
                    <a:lstStyle/>
                    <a:p>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a:t>
              </a:r>
              <a:r>
                <a:rPr lang="en-US" sz="1400" b="1" dirty="0" smtClean="0">
                  <a:solidFill>
                    <a:srgbClr xmlns:mc="http://schemas.openxmlformats.org/markup-compatibility/2006" xmlns:a14="http://schemas.microsoft.com/office/drawing/2007/7/7/main" val="FF0000" mc:Ignorable=""/>
                  </a:solidFill>
                  <a:latin typeface="Consolas" pitchFamily="49" charset="0"/>
                </a:rPr>
                <a:t>count == </a:t>
              </a:r>
              <a:r>
                <a:rPr lang="en-US" sz="1400" b="1" dirty="0" err="1" smtClean="0">
                  <a:solidFill>
                    <a:srgbClr xmlns:mc="http://schemas.openxmlformats.org/markup-compatibility/2006" xmlns:a14="http://schemas.microsoft.com/office/drawing/2007/7/7/main" val="FF0000" mc:Ignorable=""/>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grpSp>
        <p:nvGrpSpPr>
          <p:cNvPr id="5" name="Group 18"/>
          <p:cNvGrpSpPr/>
          <p:nvPr/>
        </p:nvGrpSpPr>
        <p:grpSpPr>
          <a:xfrm>
            <a:off x="3124200" y="5029200"/>
            <a:ext cx="2057400" cy="738664"/>
            <a:chOff x="4572000" y="2362200"/>
            <a:chExt cx="2057400" cy="738664"/>
          </a:xfrm>
        </p:grpSpPr>
        <p:sp>
          <p:nvSpPr>
            <p:cNvPr id="17" name="Rounded Rectangle 16"/>
            <p:cNvSpPr/>
            <p:nvPr/>
          </p:nvSpPr>
          <p:spPr bwMode="auto">
            <a:xfrm>
              <a:off x="4572000" y="2496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8" name="TextBox 17"/>
            <p:cNvSpPr txBox="1"/>
            <p:nvPr/>
          </p:nvSpPr>
          <p:spPr>
            <a:xfrm>
              <a:off x="4572001" y="2362200"/>
              <a:ext cx="1981199" cy="738664"/>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0 == c  </a:t>
              </a:r>
              <a:r>
                <a:rPr lang="en-US" sz="1400" dirty="0" smtClean="0">
                  <a:solidFill>
                    <a:schemeClr val="bg1"/>
                  </a:solidFill>
                  <a:latin typeface="Consolas" pitchFamily="49" charset="0"/>
                  <a:sym typeface="Wingdings" pitchFamily="2" charset="2"/>
                </a:rPr>
                <a:t></a:t>
              </a:r>
              <a:r>
                <a:rPr lang="en-US" sz="1400" dirty="0" smtClean="0">
                  <a:solidFill>
                    <a:schemeClr val="bg1"/>
                  </a:solidFill>
                  <a:latin typeface="Consolas" pitchFamily="49" charset="0"/>
                </a:rPr>
                <a:t>  true</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Run 1, (0,null)</a:t>
            </a:r>
            <a:endParaRPr lang="en-US" dirty="0"/>
          </a:p>
        </p:txBody>
      </p:sp>
      <p:sp>
        <p:nvSpPr>
          <p:cNvPr id="19" name="Content Placeholder 18"/>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4876800" cy="949960"/>
        </p:xfrm>
        <a:graphic>
          <a:graphicData uri="http://schemas.openxmlformats.org/drawingml/2006/table">
            <a:tbl>
              <a:tblPr firstRow="1" bandRow="1">
                <a:tableStyleId>{9DCAF9ED-07DC-4A11-8D7F-57B35C25682E}</a:tableStyleId>
              </a:tblPr>
              <a:tblGrid>
                <a:gridCol w="1625600"/>
                <a:gridCol w="1193800"/>
                <a:gridCol w="2057400"/>
              </a:tblGrid>
              <a:tr h="370840">
                <a:tc>
                  <a:txBody>
                    <a:bodyPr/>
                    <a:lstStyle/>
                    <a:p>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a:t>
              </a:r>
              <a:r>
                <a:rPr lang="en-US" sz="1400" b="1" dirty="0" smtClean="0">
                  <a:solidFill>
                    <a:srgbClr xmlns:mc="http://schemas.openxmlformats.org/markup-compatibility/2006" xmlns:a14="http://schemas.microsoft.com/office/drawing/2007/7/7/main" val="FF0000" mc:Ignorable=""/>
                  </a:solidFill>
                  <a:latin typeface="Consolas" pitchFamily="49" charset="0"/>
                </a:rPr>
                <a:t>list[0] == item</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grpSp>
        <p:nvGrpSpPr>
          <p:cNvPr id="5" name="Group 18"/>
          <p:cNvGrpSpPr/>
          <p:nvPr/>
        </p:nvGrpSpPr>
        <p:grpSpPr>
          <a:xfrm>
            <a:off x="3581400" y="2209800"/>
            <a:ext cx="2438400" cy="738664"/>
            <a:chOff x="4572000" y="2362200"/>
            <a:chExt cx="2057400" cy="738664"/>
          </a:xfrm>
        </p:grpSpPr>
        <p:sp>
          <p:nvSpPr>
            <p:cNvPr id="17" name="Rounded Rectangle 16"/>
            <p:cNvSpPr/>
            <p:nvPr/>
          </p:nvSpPr>
          <p:spPr bwMode="auto">
            <a:xfrm>
              <a:off x="4572000" y="2496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8" name="TextBox 17"/>
            <p:cNvSpPr txBox="1"/>
            <p:nvPr/>
          </p:nvSpPr>
          <p:spPr>
            <a:xfrm>
              <a:off x="4572001" y="2362200"/>
              <a:ext cx="1981199" cy="738664"/>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item == item  </a:t>
              </a:r>
              <a:r>
                <a:rPr lang="en-US" sz="1400" dirty="0" smtClean="0">
                  <a:solidFill>
                    <a:schemeClr val="bg1"/>
                  </a:solidFill>
                  <a:latin typeface="Consolas" pitchFamily="49" charset="0"/>
                  <a:sym typeface="Wingdings" pitchFamily="2" charset="2"/>
                </a:rPr>
                <a:t></a:t>
              </a:r>
              <a:r>
                <a:rPr lang="en-US" sz="1400" dirty="0" smtClean="0">
                  <a:solidFill>
                    <a:schemeClr val="bg1"/>
                  </a:solidFill>
                  <a:latin typeface="Consolas" pitchFamily="49" charset="0"/>
                </a:rPr>
                <a:t>  true</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
        <p:nvSpPr>
          <p:cNvPr id="14" name="TextBox 13"/>
          <p:cNvSpPr txBox="1"/>
          <p:nvPr/>
        </p:nvSpPr>
        <p:spPr>
          <a:xfrm>
            <a:off x="4191000" y="3200400"/>
            <a:ext cx="3724096" cy="1477328"/>
          </a:xfrm>
          <a:prstGeom prst="rect">
            <a:avLst/>
          </a:prstGeom>
          <a:noFill/>
        </p:spPr>
        <p:txBody>
          <a:bodyPr wrap="none" rtlCol="0">
            <a:spAutoFit/>
          </a:bodyPr>
          <a:lstStyle/>
          <a:p>
            <a:r>
              <a:rPr lang="en-US" dirty="0" smtClean="0"/>
              <a:t>This is a </a:t>
            </a:r>
            <a:r>
              <a:rPr lang="en-US" i="1" dirty="0" smtClean="0"/>
              <a:t>tautology</a:t>
            </a:r>
            <a:r>
              <a:rPr lang="en-US" dirty="0" smtClean="0"/>
              <a:t>, </a:t>
            </a:r>
          </a:p>
          <a:p>
            <a:r>
              <a:rPr lang="en-US" dirty="0" smtClean="0"/>
              <a:t>i.e. a constraint that is always true,</a:t>
            </a:r>
          </a:p>
          <a:p>
            <a:r>
              <a:rPr lang="en-US" dirty="0" smtClean="0"/>
              <a:t>regardless of the chosen values.</a:t>
            </a:r>
          </a:p>
          <a:p>
            <a:endParaRPr lang="en-US" dirty="0" smtClean="0"/>
          </a:p>
          <a:p>
            <a:r>
              <a:rPr lang="en-US" dirty="0" smtClean="0"/>
              <a:t>We can ignore </a:t>
            </a:r>
            <a:r>
              <a:rPr lang="en-US" smtClean="0"/>
              <a:t>such constraints.</a:t>
            </a:r>
            <a:endParaRPr lang="en-US" dirty="0" smtClean="0"/>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smtClean="0"/>
              <a:t>ArrayList: Picking the next branch to cover</a:t>
            </a:r>
            <a:endParaRPr lang="en-US" sz="4000" dirty="0"/>
          </a:p>
        </p:txBody>
      </p:sp>
      <p:sp>
        <p:nvSpPr>
          <p:cNvPr id="10" name="Content Placeholder 9"/>
          <p:cNvSpPr>
            <a:spLocks noGrp="1"/>
          </p:cNvSpPr>
          <p:nvPr>
            <p:ph idx="1"/>
          </p:nvPr>
        </p:nvSpPr>
        <p:spPr/>
        <p:txBody>
          <a:bodyPr/>
          <a:lstStyle/>
          <a:p>
            <a:endParaRPr lang="en-US" dirty="0"/>
          </a:p>
        </p:txBody>
      </p:sp>
      <p:graphicFrame>
        <p:nvGraphicFramePr>
          <p:cNvPr id="11" name="Table 10"/>
          <p:cNvGraphicFramePr>
            <a:graphicFrameLocks noGrp="1"/>
          </p:cNvGraphicFramePr>
          <p:nvPr/>
        </p:nvGraphicFramePr>
        <p:xfrm>
          <a:off x="4038600" y="1198880"/>
          <a:ext cx="5105400" cy="132080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1" dirty="0" smtClean="0">
                          <a:solidFill>
                            <a:srgbClr xmlns:mc="http://schemas.openxmlformats.org/markup-compatibility/2006" xmlns:a14="http://schemas.microsoft.com/office/drawing/2007/7/7/main" val="FF0000" mc:Ignorable=""/>
                          </a:solidFill>
                          <a:latin typeface="Consolas" pitchFamily="49" charset="0"/>
                        </a:rPr>
                        <a:t>0!=c</a:t>
                      </a:r>
                    </a:p>
                  </a:txBody>
                  <a:tcPr/>
                </a:tc>
                <a:tc>
                  <a:txBody>
                    <a:bodyPr/>
                    <a:lstStyle/>
                    <a:p>
                      <a:endParaRPr lang="en-US" sz="1600" dirty="0">
                        <a:latin typeface="Consolas" pitchFamily="49" charset="0"/>
                      </a:endParaRPr>
                    </a:p>
                  </a:txBody>
                  <a:tcPr/>
                </a:tc>
                <a:tc>
                  <a:txBody>
                    <a:bodyPr/>
                    <a:lstStyle/>
                    <a:p>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a:t>
              </a:r>
              <a:r>
                <a:rPr lang="en-US" sz="1400" b="1" dirty="0" smtClean="0">
                  <a:solidFill>
                    <a:schemeClr val="bg1"/>
                  </a:solidFill>
                  <a:latin typeface="Consolas" pitchFamily="49" charset="0"/>
                </a:rPr>
                <a:t>if (count == </a:t>
              </a:r>
              <a:r>
                <a:rPr lang="en-US" sz="1400" b="1"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 object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pic>
        <p:nvPicPr>
          <p:cNvPr id="14" name="Picture 13" descr="z3.png"/>
          <p:cNvPicPr>
            <a:picLocks noChangeAspect="1"/>
          </p:cNvPicPr>
          <p:nvPr/>
        </p:nvPicPr>
        <p:blipFill>
          <a:blip r:embed="rId2" cstate="print"/>
          <a:stretch>
            <a:fillRect/>
          </a:stretch>
        </p:blipFill>
        <p:spPr>
          <a:xfrm>
            <a:off x="5758090" y="3238118"/>
            <a:ext cx="1213872" cy="701903"/>
          </a:xfrm>
          <a:prstGeom prst="rect">
            <a:avLst/>
          </a:prstGeom>
        </p:spPr>
      </p:pic>
      <p:sp>
        <p:nvSpPr>
          <p:cNvPr id="18" name="Bent Arrow 17"/>
          <p:cNvSpPr/>
          <p:nvPr/>
        </p:nvSpPr>
        <p:spPr bwMode="auto">
          <a:xfrm flipV="1">
            <a:off x="4439920" y="2580640"/>
            <a:ext cx="1270000" cy="1137920"/>
          </a:xfrm>
          <a:prstGeom prst="bentArrow">
            <a:avLst>
              <a:gd name="adj1" fmla="val 20652"/>
              <a:gd name="adj2" fmla="val 17217"/>
              <a:gd name="adj3" fmla="val 25000"/>
              <a:gd name="adj4" fmla="val 24186"/>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3600" smtClean="0"/>
              <a:t>ArrayList: Solve constraints using SMT solver</a:t>
            </a:r>
            <a:endParaRPr lang="en-US" sz="3600" dirty="0"/>
          </a:p>
        </p:txBody>
      </p:sp>
      <p:sp>
        <p:nvSpPr>
          <p:cNvPr id="17" name="Content Placeholder 16"/>
          <p:cNvSpPr>
            <a:spLocks noGrp="1"/>
          </p:cNvSpPr>
          <p:nvPr>
            <p:ph idx="1"/>
          </p:nvPr>
        </p:nvSpPr>
        <p:spPr/>
        <p:txBody>
          <a:bodyPr/>
          <a:lstStyle/>
          <a:p>
            <a:endParaRPr lang="en-US" dirty="0"/>
          </a:p>
        </p:txBody>
      </p:sp>
      <p:graphicFrame>
        <p:nvGraphicFramePr>
          <p:cNvPr id="11" name="Table 10"/>
          <p:cNvGraphicFramePr>
            <a:graphicFrameLocks noGrp="1"/>
          </p:cNvGraphicFramePr>
          <p:nvPr/>
        </p:nvGraphicFramePr>
        <p:xfrm>
          <a:off x="4038600" y="1198880"/>
          <a:ext cx="5105400" cy="132080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b="1" dirty="0" smtClean="0">
                          <a:solidFill>
                            <a:srgbClr xmlns:mc="http://schemas.openxmlformats.org/markup-compatibility/2006" xmlns:a14="http://schemas.microsoft.com/office/drawing/2007/7/7/main" val="FF0000" mc:Ignorable=""/>
                          </a:solidFill>
                          <a:latin typeface="Consolas" pitchFamily="49" charset="0"/>
                        </a:rPr>
                        <a:t>(1,null)</a:t>
                      </a:r>
                      <a:endParaRPr lang="en-US" sz="1600" b="1" dirty="0">
                        <a:solidFill>
                          <a:srgbClr xmlns:mc="http://schemas.openxmlformats.org/markup-compatibility/2006" xmlns:a14="http://schemas.microsoft.com/office/drawing/2007/7/7/main" val="FF0000" mc:Ignorable=""/>
                        </a:solidFill>
                        <a:latin typeface="Consolas" pitchFamily="49" charset="0"/>
                      </a:endParaRPr>
                    </a:p>
                  </a:txBody>
                  <a:tcPr/>
                </a:tc>
                <a:tc>
                  <a:txBody>
                    <a:bodyPr/>
                    <a:lstStyle/>
                    <a:p>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a:t>
              </a:r>
              <a:r>
                <a:rPr lang="en-US" sz="1400" b="1" dirty="0" smtClean="0">
                  <a:solidFill>
                    <a:schemeClr val="bg1"/>
                  </a:solidFill>
                  <a:latin typeface="Consolas" pitchFamily="49" charset="0"/>
                </a:rPr>
                <a:t>if (count == </a:t>
              </a:r>
              <a:r>
                <a:rPr lang="en-US" sz="1400" b="1"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 object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pic>
        <p:nvPicPr>
          <p:cNvPr id="20" name="Picture 19" descr="z3.png"/>
          <p:cNvPicPr>
            <a:picLocks noChangeAspect="1"/>
          </p:cNvPicPr>
          <p:nvPr/>
        </p:nvPicPr>
        <p:blipFill>
          <a:blip r:embed="rId2" cstate="print"/>
          <a:stretch>
            <a:fillRect/>
          </a:stretch>
        </p:blipFill>
        <p:spPr>
          <a:xfrm>
            <a:off x="5758090" y="3238118"/>
            <a:ext cx="1213872" cy="701903"/>
          </a:xfrm>
          <a:prstGeom prst="rect">
            <a:avLst/>
          </a:prstGeom>
        </p:spPr>
      </p:pic>
      <p:sp>
        <p:nvSpPr>
          <p:cNvPr id="21" name="Bent Arrow 20"/>
          <p:cNvSpPr/>
          <p:nvPr/>
        </p:nvSpPr>
        <p:spPr bwMode="auto">
          <a:xfrm flipV="1">
            <a:off x="4439920" y="2580640"/>
            <a:ext cx="1270000" cy="1137920"/>
          </a:xfrm>
          <a:prstGeom prst="bentArrow">
            <a:avLst>
              <a:gd name="adj1" fmla="val 20652"/>
              <a:gd name="adj2" fmla="val 17217"/>
              <a:gd name="adj3" fmla="val 25000"/>
              <a:gd name="adj4" fmla="val 24186"/>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2" name="Up Arrow 21"/>
          <p:cNvSpPr/>
          <p:nvPr/>
        </p:nvSpPr>
        <p:spPr bwMode="auto">
          <a:xfrm>
            <a:off x="6136640" y="2560320"/>
            <a:ext cx="375920" cy="609600"/>
          </a:xfrm>
          <a:prstGeom prst="up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smtClean="0"/>
              <a:t>ArrayList: R</a:t>
            </a:r>
            <a:r>
              <a:rPr lang="en-US" sz="4000" dirty="0" smtClean="0"/>
              <a:t>u</a:t>
            </a:r>
            <a:r>
              <a:rPr sz="4000" smtClean="0"/>
              <a:t>n 2, (1, null)</a:t>
            </a:r>
            <a:endParaRPr lang="en-US" sz="4000" dirty="0"/>
          </a:p>
        </p:txBody>
      </p:sp>
      <p:sp>
        <p:nvSpPr>
          <p:cNvPr id="14" name="Content Placeholder 13"/>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5105400" cy="132080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 &amp;&amp;</a:t>
                      </a:r>
                      <a:r>
                        <a:rPr lang="en-US" sz="1600" baseline="0" dirty="0" smtClean="0">
                          <a:latin typeface="Consolas" pitchFamily="49" charset="0"/>
                        </a:rPr>
                        <a:t> 0!=c</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a:t>
              </a:r>
              <a:r>
                <a:rPr lang="en-US" sz="1400" b="1" dirty="0" smtClean="0">
                  <a:solidFill>
                    <a:schemeClr val="bg1"/>
                  </a:solidFill>
                  <a:latin typeface="Consolas" pitchFamily="49" charset="0"/>
                </a:rPr>
                <a:t>if (</a:t>
              </a:r>
              <a:r>
                <a:rPr lang="en-US" sz="1400" b="1" dirty="0" smtClean="0">
                  <a:solidFill>
                    <a:srgbClr xmlns:mc="http://schemas.openxmlformats.org/markup-compatibility/2006" xmlns:a14="http://schemas.microsoft.com/office/drawing/2007/7/7/main" val="FF0000" mc:Ignorable=""/>
                  </a:solidFill>
                  <a:latin typeface="Consolas" pitchFamily="49" charset="0"/>
                </a:rPr>
                <a:t>count == </a:t>
              </a:r>
              <a:r>
                <a:rPr lang="en-US" sz="1400" b="1" dirty="0" err="1" smtClean="0">
                  <a:solidFill>
                    <a:srgbClr xmlns:mc="http://schemas.openxmlformats.org/markup-compatibility/2006" xmlns:a14="http://schemas.microsoft.com/office/drawing/2007/7/7/main" val="FF0000" mc:Ignorable=""/>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b="1"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
        <p:nvSpPr>
          <p:cNvPr id="10" name="Rounded Rectangle 9"/>
          <p:cNvSpPr/>
          <p:nvPr/>
        </p:nvSpPr>
        <p:spPr bwMode="auto">
          <a:xfrm>
            <a:off x="3124200" y="5163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grpSp>
        <p:nvGrpSpPr>
          <p:cNvPr id="5" name="Group 16"/>
          <p:cNvGrpSpPr/>
          <p:nvPr/>
        </p:nvGrpSpPr>
        <p:grpSpPr>
          <a:xfrm>
            <a:off x="3124200" y="5029200"/>
            <a:ext cx="2057400" cy="738664"/>
            <a:chOff x="4572000" y="2362200"/>
            <a:chExt cx="2057400" cy="738664"/>
          </a:xfrm>
        </p:grpSpPr>
        <p:sp>
          <p:nvSpPr>
            <p:cNvPr id="18" name="Rounded Rectangle 17"/>
            <p:cNvSpPr/>
            <p:nvPr/>
          </p:nvSpPr>
          <p:spPr bwMode="auto">
            <a:xfrm>
              <a:off x="4572000" y="2496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9" name="TextBox 18"/>
            <p:cNvSpPr txBox="1"/>
            <p:nvPr/>
          </p:nvSpPr>
          <p:spPr>
            <a:xfrm>
              <a:off x="4572001" y="2362200"/>
              <a:ext cx="1981199" cy="738664"/>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0 == c  </a:t>
              </a:r>
              <a:r>
                <a:rPr lang="en-US" sz="1400" dirty="0" smtClean="0">
                  <a:solidFill>
                    <a:schemeClr val="bg1"/>
                  </a:solidFill>
                  <a:latin typeface="Consolas" pitchFamily="49" charset="0"/>
                  <a:sym typeface="Wingdings" pitchFamily="2" charset="2"/>
                </a:rPr>
                <a:t></a:t>
              </a:r>
              <a:r>
                <a:rPr lang="en-US" sz="1400" dirty="0" smtClean="0">
                  <a:solidFill>
                    <a:schemeClr val="bg1"/>
                  </a:solidFill>
                  <a:latin typeface="Consolas" pitchFamily="49" charset="0"/>
                </a:rPr>
                <a:t>  false</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smtClean="0"/>
              <a:t>ArrayList: Pick new branch</a:t>
            </a:r>
            <a:endParaRPr lang="en-US" sz="4000" dirty="0"/>
          </a:p>
        </p:txBody>
      </p:sp>
      <p:sp>
        <p:nvSpPr>
          <p:cNvPr id="17" name="Content Placeholder 16"/>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5105400" cy="169164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 &amp;&amp;</a:t>
                      </a:r>
                      <a:r>
                        <a:rPr lang="en-US" sz="1600" baseline="0" dirty="0" smtClean="0">
                          <a:latin typeface="Consolas" pitchFamily="49" charset="0"/>
                        </a:rPr>
                        <a:t>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b="1" dirty="0" smtClean="0">
                          <a:solidFill>
                            <a:srgbClr xmlns:mc="http://schemas.openxmlformats.org/markup-compatibility/2006" xmlns:a14="http://schemas.microsoft.com/office/drawing/2007/7/7/main" val="FF0000" mc:Ignorable=""/>
                          </a:solidFill>
                          <a:latin typeface="Consolas" pitchFamily="49" charset="0"/>
                        </a:rPr>
                        <a:t>c&lt;0</a:t>
                      </a:r>
                    </a:p>
                  </a:txBody>
                  <a:tcPr/>
                </a:tc>
                <a:tc>
                  <a:txBody>
                    <a:bodyPr/>
                    <a:lstStyle/>
                    <a:p>
                      <a:endParaRPr lang="en-US" sz="1600" dirty="0">
                        <a:latin typeface="Consolas" pitchFamily="49" charset="0"/>
                      </a:endParaRPr>
                    </a:p>
                  </a:txBody>
                  <a:tcPr/>
                </a:tc>
                <a:tc>
                  <a:txBody>
                    <a:bodyPr/>
                    <a:lstStyle/>
                    <a:p>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a:t>
              </a:r>
              <a:r>
                <a:rPr lang="en-US" sz="1400" b="1" dirty="0" smtClean="0">
                  <a:solidFill>
                    <a:schemeClr val="bg1"/>
                  </a:solidFill>
                  <a:latin typeface="Consolas" pitchFamily="49" charset="0"/>
                </a:rPr>
                <a:t>if (</a:t>
              </a:r>
              <a:r>
                <a:rPr lang="en-US" sz="1400" dirty="0" smtClean="0">
                  <a:solidFill>
                    <a:schemeClr val="bg1"/>
                  </a:solidFill>
                  <a:latin typeface="Consolas" pitchFamily="49" charset="0"/>
                </a:rPr>
                <a:t>count == </a:t>
              </a:r>
              <a:r>
                <a:rPr lang="en-US" sz="1400"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b="1"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pic>
        <p:nvPicPr>
          <p:cNvPr id="10" name="Picture 9" descr="z3.png"/>
          <p:cNvPicPr>
            <a:picLocks noChangeAspect="1"/>
          </p:cNvPicPr>
          <p:nvPr/>
        </p:nvPicPr>
        <p:blipFill>
          <a:blip r:embed="rId2" cstate="print"/>
          <a:stretch>
            <a:fillRect/>
          </a:stretch>
        </p:blipFill>
        <p:spPr>
          <a:xfrm>
            <a:off x="5900330" y="3624198"/>
            <a:ext cx="1213872" cy="701903"/>
          </a:xfrm>
          <a:prstGeom prst="rect">
            <a:avLst/>
          </a:prstGeom>
        </p:spPr>
      </p:pic>
      <p:sp>
        <p:nvSpPr>
          <p:cNvPr id="14" name="Bent Arrow 13"/>
          <p:cNvSpPr/>
          <p:nvPr/>
        </p:nvSpPr>
        <p:spPr bwMode="auto">
          <a:xfrm flipV="1">
            <a:off x="4196080" y="2997200"/>
            <a:ext cx="1656080" cy="1137920"/>
          </a:xfrm>
          <a:prstGeom prst="bentArrow">
            <a:avLst>
              <a:gd name="adj1" fmla="val 20652"/>
              <a:gd name="adj2" fmla="val 17217"/>
              <a:gd name="adj3" fmla="val 25000"/>
              <a:gd name="adj4" fmla="val 24186"/>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smtClean="0"/>
              <a:t>ArrayList: Run 3, (-1, null)</a:t>
            </a:r>
            <a:endParaRPr lang="en-US" sz="4000" dirty="0"/>
          </a:p>
        </p:txBody>
      </p:sp>
      <p:sp>
        <p:nvSpPr>
          <p:cNvPr id="18" name="Content Placeholder 17"/>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5105400" cy="169164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 &amp;&amp;</a:t>
                      </a:r>
                      <a:r>
                        <a:rPr lang="en-US" sz="1600" baseline="0" dirty="0" smtClean="0">
                          <a:latin typeface="Consolas" pitchFamily="49" charset="0"/>
                        </a:rPr>
                        <a:t>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bg1"/>
                          </a:solidFill>
                          <a:latin typeface="Consolas" pitchFamily="49" charset="0"/>
                        </a:rPr>
                        <a:t>c&lt;0</a:t>
                      </a:r>
                    </a:p>
                  </a:txBody>
                  <a:tcPr/>
                </a:tc>
                <a:tc>
                  <a:txBody>
                    <a:bodyPr/>
                    <a:lstStyle/>
                    <a:p>
                      <a:r>
                        <a:rPr lang="en-US" sz="1600" b="1" dirty="0" smtClean="0">
                          <a:solidFill>
                            <a:srgbClr xmlns:mc="http://schemas.openxmlformats.org/markup-compatibility/2006" xmlns:a14="http://schemas.microsoft.com/office/drawing/2007/7/7/main" val="FF0000" mc:Ignorable=""/>
                          </a:solidFill>
                          <a:latin typeface="Consolas" pitchFamily="49" charset="0"/>
                        </a:rPr>
                        <a:t>(-1,null)</a:t>
                      </a:r>
                      <a:endParaRPr lang="en-US" sz="1600" b="1" dirty="0">
                        <a:solidFill>
                          <a:srgbClr xmlns:mc="http://schemas.openxmlformats.org/markup-compatibility/2006" xmlns:a14="http://schemas.microsoft.com/office/drawing/2007/7/7/main" val="FF0000" mc:Ignorable=""/>
                        </a:solidFill>
                        <a:latin typeface="Consolas" pitchFamily="49" charset="0"/>
                      </a:endParaRPr>
                    </a:p>
                  </a:txBody>
                  <a:tcPr/>
                </a:tc>
                <a:tc>
                  <a:txBody>
                    <a:bodyPr/>
                    <a:lstStyle/>
                    <a:p>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b="1"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
        <p:nvSpPr>
          <p:cNvPr id="10" name="Up Arrow 9"/>
          <p:cNvSpPr/>
          <p:nvPr/>
        </p:nvSpPr>
        <p:spPr bwMode="auto">
          <a:xfrm>
            <a:off x="6146800" y="2956560"/>
            <a:ext cx="375920" cy="609600"/>
          </a:xfrm>
          <a:prstGeom prst="up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pic>
        <p:nvPicPr>
          <p:cNvPr id="14" name="Picture 13" descr="z3.png"/>
          <p:cNvPicPr>
            <a:picLocks noChangeAspect="1"/>
          </p:cNvPicPr>
          <p:nvPr/>
        </p:nvPicPr>
        <p:blipFill>
          <a:blip r:embed="rId2" cstate="print"/>
          <a:stretch>
            <a:fillRect/>
          </a:stretch>
        </p:blipFill>
        <p:spPr>
          <a:xfrm>
            <a:off x="5900330" y="3654678"/>
            <a:ext cx="1213872" cy="701903"/>
          </a:xfrm>
          <a:prstGeom prst="rect">
            <a:avLst/>
          </a:prstGeom>
        </p:spPr>
      </p:pic>
      <p:sp>
        <p:nvSpPr>
          <p:cNvPr id="17" name="Bent Arrow 16"/>
          <p:cNvSpPr/>
          <p:nvPr/>
        </p:nvSpPr>
        <p:spPr bwMode="auto">
          <a:xfrm flipV="1">
            <a:off x="4196080" y="3027680"/>
            <a:ext cx="1656080" cy="1137920"/>
          </a:xfrm>
          <a:prstGeom prst="bentArrow">
            <a:avLst>
              <a:gd name="adj1" fmla="val 20652"/>
              <a:gd name="adj2" fmla="val 17217"/>
              <a:gd name="adj3" fmla="val 25000"/>
              <a:gd name="adj4" fmla="val 24186"/>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smtClean="0"/>
              <a:t>ArrayList: Run 3, (-1, null)</a:t>
            </a:r>
            <a:endParaRPr lang="en-US" sz="4000" dirty="0"/>
          </a:p>
        </p:txBody>
      </p:sp>
      <p:sp>
        <p:nvSpPr>
          <p:cNvPr id="20" name="Content Placeholder 19"/>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5105400" cy="169164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 &amp;&amp;</a:t>
                      </a:r>
                      <a:r>
                        <a:rPr lang="en-US" sz="1600" baseline="0" dirty="0" smtClean="0">
                          <a:latin typeface="Consolas" pitchFamily="49" charset="0"/>
                        </a:rPr>
                        <a:t>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bg1"/>
                          </a:solidFill>
                          <a:latin typeface="Consolas" pitchFamily="49" charset="0"/>
                        </a:rPr>
                        <a:t>c&lt;0</a:t>
                      </a:r>
                    </a:p>
                  </a:txBody>
                  <a:tcPr/>
                </a:tc>
                <a:tc>
                  <a:txBody>
                    <a:bodyPr/>
                    <a:lstStyle/>
                    <a:p>
                      <a:r>
                        <a:rPr lang="en-US" sz="1600" b="1" dirty="0" smtClean="0">
                          <a:solidFill>
                            <a:srgbClr xmlns:mc="http://schemas.openxmlformats.org/markup-compatibility/2006" xmlns:a14="http://schemas.microsoft.com/office/drawing/2007/7/7/main" val="FF0000" mc:Ignorable=""/>
                          </a:solidFill>
                          <a:latin typeface="Consolas" pitchFamily="49" charset="0"/>
                        </a:rPr>
                        <a:t>(-1,null)</a:t>
                      </a:r>
                      <a:endParaRPr lang="en-US" sz="1600" b="1" dirty="0">
                        <a:solidFill>
                          <a:srgbClr xmlns:mc="http://schemas.openxmlformats.org/markup-compatibility/2006" xmlns:a14="http://schemas.microsoft.com/office/drawing/2007/7/7/main" val="FF0000" mc:Ignorable=""/>
                        </a:solidFill>
                        <a:latin typeface="Consolas" pitchFamily="49" charset="0"/>
                      </a:endParaRPr>
                    </a:p>
                  </a:txBody>
                  <a:tcPr/>
                </a:tc>
                <a:tc>
                  <a:txBody>
                    <a:bodyPr/>
                    <a:lstStyle/>
                    <a:p>
                      <a:r>
                        <a:rPr lang="en-US" sz="1600" dirty="0" smtClean="0">
                          <a:latin typeface="Consolas" pitchFamily="49" charset="0"/>
                        </a:rPr>
                        <a:t>c&lt;0</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b="1"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grpSp>
        <p:nvGrpSpPr>
          <p:cNvPr id="5" name="Group 13"/>
          <p:cNvGrpSpPr/>
          <p:nvPr/>
        </p:nvGrpSpPr>
        <p:grpSpPr>
          <a:xfrm>
            <a:off x="3429000" y="3962400"/>
            <a:ext cx="2057400" cy="609600"/>
            <a:chOff x="4572000" y="2362200"/>
            <a:chExt cx="2057400" cy="609600"/>
          </a:xfrm>
        </p:grpSpPr>
        <p:sp>
          <p:nvSpPr>
            <p:cNvPr id="17" name="Rounded Rectangle 16"/>
            <p:cNvSpPr/>
            <p:nvPr/>
          </p:nvSpPr>
          <p:spPr bwMode="auto">
            <a:xfrm>
              <a:off x="4572000" y="2496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8" name="TextBox 17"/>
            <p:cNvSpPr txBox="1"/>
            <p:nvPr/>
          </p:nvSpPr>
          <p:spPr>
            <a:xfrm>
              <a:off x="4572001" y="2362200"/>
              <a:ext cx="1981199" cy="52322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c &lt; 0   </a:t>
              </a:r>
              <a:r>
                <a:rPr lang="en-US" sz="1400" dirty="0" smtClean="0">
                  <a:solidFill>
                    <a:schemeClr val="bg1"/>
                  </a:solidFill>
                  <a:latin typeface="Consolas" pitchFamily="49" charset="0"/>
                  <a:sym typeface="Wingdings" pitchFamily="2" charset="2"/>
                </a:rPr>
                <a:t></a:t>
              </a:r>
              <a:r>
                <a:rPr lang="en-US" sz="1400" dirty="0" smtClean="0">
                  <a:solidFill>
                    <a:schemeClr val="bg1"/>
                  </a:solidFill>
                  <a:latin typeface="Consolas" pitchFamily="49" charset="0"/>
                </a:rPr>
                <a:t>  true</a:t>
              </a:r>
            </a:p>
          </p:txBody>
        </p:sp>
      </p:gr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smtClean="0"/>
              <a:t>ArrayList: Run 3, (-1, null)</a:t>
            </a:r>
            <a:endParaRPr lang="en-US" sz="4000" dirty="0"/>
          </a:p>
        </p:txBody>
      </p:sp>
      <p:sp>
        <p:nvSpPr>
          <p:cNvPr id="14" name="Content Placeholder 13"/>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5105400" cy="169164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 &amp;&amp;</a:t>
                      </a:r>
                      <a:r>
                        <a:rPr lang="en-US" sz="1600" baseline="0" dirty="0" smtClean="0">
                          <a:latin typeface="Consolas" pitchFamily="49" charset="0"/>
                        </a:rPr>
                        <a:t>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bg1"/>
                          </a:solidFill>
                          <a:latin typeface="Consolas" pitchFamily="49" charset="0"/>
                        </a:rPr>
                        <a:t>c&lt;0</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b="1"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pic>
        <p:nvPicPr>
          <p:cNvPr id="17" name="Picture 1"/>
          <p:cNvPicPr>
            <a:picLocks noChangeAspect="1" noChangeArrowheads="1"/>
          </p:cNvPicPr>
          <p:nvPr/>
        </p:nvPicPr>
        <p:blipFill>
          <a:blip r:embed="rId2" cstate="print"/>
          <a:srcRect l="49375" t="24000" r="3750" b="39000"/>
          <a:stretch>
            <a:fillRect/>
          </a:stretch>
        </p:blipFill>
        <p:spPr bwMode="auto">
          <a:xfrm>
            <a:off x="4572000" y="3733800"/>
            <a:ext cx="4324865" cy="2133600"/>
          </a:xfrm>
          <a:prstGeom prst="rect">
            <a:avLst/>
          </a:prstGeom>
          <a:noFill/>
          <a:ln w="9525">
            <a:noFill/>
            <a:miter lim="800000"/>
            <a:headEnd/>
            <a:tailEnd/>
          </a:ln>
        </p:spPr>
      </p:pic>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sz="4800" smtClean="0">
                <a:latin typeface="Calibri" pitchFamily="34" charset="0"/>
                <a:cs typeface="Calibri" pitchFamily="34" charset="0"/>
              </a:rPr>
              <a:t>White box testing in practice</a:t>
            </a:r>
            <a:endParaRPr lang="en-US" sz="4800" b="1" dirty="0">
              <a:latin typeface="Calibri" pitchFamily="34" charset="0"/>
              <a:cs typeface="Calibri" pitchFamily="34" charset="0"/>
            </a:endParaRPr>
          </a:p>
        </p:txBody>
      </p:sp>
      <p:sp>
        <p:nvSpPr>
          <p:cNvPr id="3" name="Content Placeholder 2"/>
          <p:cNvSpPr>
            <a:spLocks noGrp="1"/>
          </p:cNvSpPr>
          <p:nvPr>
            <p:ph idx="1"/>
          </p:nvPr>
        </p:nvSpPr>
        <p:spPr>
          <a:xfrm>
            <a:off x="381000" y="1751538"/>
            <a:ext cx="8382000" cy="2210862"/>
          </a:xfrm>
        </p:spPr>
        <p:txBody>
          <a:bodyPr>
            <a:noAutofit/>
          </a:bodyPr>
          <a:lstStyle/>
          <a:p>
            <a:pPr>
              <a:buNone/>
            </a:pPr>
            <a:r>
              <a:rPr lang="en-US" sz="3200" b="1" dirty="0" smtClean="0"/>
              <a:t>How to test this code?</a:t>
            </a:r>
          </a:p>
          <a:p>
            <a:pPr>
              <a:buNone/>
            </a:pPr>
            <a:r>
              <a:rPr lang="en-US" sz="3200" dirty="0" smtClean="0"/>
              <a:t>(Real code from .NET base class libraries.)</a:t>
            </a:r>
          </a:p>
        </p:txBody>
      </p:sp>
      <p:pic>
        <p:nvPicPr>
          <p:cNvPr id="2050" name="Picture 2"/>
          <p:cNvPicPr>
            <a:picLocks noChangeAspect="1" noChangeArrowheads="1"/>
          </p:cNvPicPr>
          <p:nvPr/>
        </p:nvPicPr>
        <p:blipFill>
          <a:blip r:embed="rId3" cstate="print"/>
          <a:srcRect r="1067"/>
          <a:stretch>
            <a:fillRect/>
          </a:stretch>
        </p:blipFill>
        <p:spPr bwMode="auto">
          <a:xfrm>
            <a:off x="342900" y="3048000"/>
            <a:ext cx="8481060" cy="2638425"/>
          </a:xfrm>
          <a:prstGeom prst="rect">
            <a:avLst/>
          </a:prstGeom>
          <a:noFill/>
          <a:ln w="3175">
            <a:solidFill>
              <a:schemeClr val="tx1"/>
            </a:solidFill>
            <a:miter lim="800000"/>
            <a:headEnd/>
            <a:tailEnd/>
          </a:ln>
          <a:effectLst>
            <a:outerShdw blurRad="50800" dist="38100" dir="2700000" algn="tl" rotWithShape="0">
              <a:prstClr val="black">
                <a:alpha val="40000"/>
              </a:prstClr>
            </a:outerShdw>
          </a:effectLst>
        </p:spPr>
      </p:pic>
      <p:sp>
        <p:nvSpPr>
          <p:cNvPr id="9" name="Rounded Rectangle 8"/>
          <p:cNvSpPr/>
          <p:nvPr/>
        </p:nvSpPr>
        <p:spPr bwMode="auto">
          <a:xfrm>
            <a:off x="609600" y="5334000"/>
            <a:ext cx="1371600" cy="228600"/>
          </a:xfrm>
          <a:prstGeom prst="roundRect">
            <a:avLst/>
          </a:prstGeom>
          <a:noFill/>
          <a:ln w="25400">
            <a:solidFill>
              <a:srgbClr xmlns:mc="http://schemas.openxmlformats.org/markup-compatibility/2006" xmlns:a14="http://schemas.microsoft.com/office/drawing/2007/7/7/main" val="FF0000" mc:Ignorable=""/>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8" name="Rounded Rectangle 7"/>
          <p:cNvSpPr/>
          <p:nvPr/>
        </p:nvSpPr>
        <p:spPr bwMode="auto">
          <a:xfrm>
            <a:off x="914400" y="3200400"/>
            <a:ext cx="2286000" cy="228600"/>
          </a:xfrm>
          <a:prstGeom prst="roundRect">
            <a:avLst/>
          </a:prstGeom>
          <a:noFill/>
          <a:ln w="25400">
            <a:solidFill>
              <a:srgbClr xmlns:mc="http://schemas.openxmlformats.org/markup-compatibility/2006" xmlns:a14="http://schemas.microsoft.com/office/drawing/2007/7/7/main" val="FF0000" mc:Ignorable=""/>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Tree>
    <p:extLst>
      <p:ext uri="{BB962C8B-B14F-4D97-AF65-F5344CB8AC3E}">
        <p14:creationId xmlns:p14="http://schemas.microsoft.com/office/powerpoint/2007/7/12/main" val="4151586564"/>
      </p:ext>
    </p:extLst>
  </p:cSld>
  <p:clrMapOvr>
    <a:masterClrMapping/>
  </p:clrMapOvr>
  <p:transition xmlns:p14="http://schemas.microsoft.com/office/powerpoint/2007/7/12/main"/>
  <p:timing>
    <p:tnLst>
      <p:par>
        <p:cTn xmlns:p14="http://schemas.microsoft.com/office/powerpoint/2007/7/12/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t>Theorem </a:t>
            </a:r>
            <a:r>
              <a:rPr lang="en-US" dirty="0" err="1" smtClean="0"/>
              <a:t>Provers</a:t>
            </a:r>
            <a:r>
              <a:rPr lang="en-US" dirty="0" smtClean="0"/>
              <a:t>/Satisfiability Checkers</a:t>
            </a:r>
            <a:endParaRPr spc="-167">
              <a:solidFill>
                <a:schemeClr val="accent1"/>
              </a:solidFill>
              <a:effectLst>
                <a:outerShdw blurRad="50800" dist="38100" dir="2700000" algn="tl" rotWithShape="0">
                  <a:prstClr val="black">
                    <a:alpha val="61000"/>
                  </a:prstClr>
                </a:outerShdw>
              </a:effectLst>
            </a:endParaRPr>
          </a:p>
        </p:txBody>
      </p:sp>
      <p:sp>
        <p:nvSpPr>
          <p:cNvPr id="4" name="TextBox 3"/>
          <p:cNvSpPr txBox="1"/>
          <p:nvPr/>
        </p:nvSpPr>
        <p:spPr>
          <a:xfrm>
            <a:off x="1426396" y="1549683"/>
            <a:ext cx="5796337" cy="1384995"/>
          </a:xfrm>
          <a:prstGeom prst="rect">
            <a:avLst/>
          </a:prstGeom>
          <a:noFill/>
        </p:spPr>
        <p:txBody>
          <a:bodyPr wrap="square" rtlCol="0">
            <a:spAutoFit/>
          </a:bodyPr>
          <a:lstStyle/>
          <a:p>
            <a:pPr algn="ctr"/>
            <a:r>
              <a:rPr lang="en-US" sz="2800" dirty="0" smtClean="0">
                <a:solidFill>
                  <a:schemeClr val="bg1"/>
                </a:solidFill>
                <a:latin typeface="Calibri" pitchFamily="34" charset="0"/>
                <a:cs typeface="Calibri" pitchFamily="34" charset="0"/>
              </a:rPr>
              <a:t>A formula </a:t>
            </a: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F</a:t>
            </a:r>
            <a:r>
              <a:rPr lang="en-US" sz="2800" dirty="0" smtClean="0">
                <a:solidFill>
                  <a:schemeClr val="bg1"/>
                </a:solidFill>
                <a:latin typeface="Calibri" pitchFamily="34" charset="0"/>
                <a:cs typeface="Calibri" pitchFamily="34" charset="0"/>
              </a:rPr>
              <a:t> is valid</a:t>
            </a:r>
          </a:p>
          <a:p>
            <a:pPr algn="ctr"/>
            <a:r>
              <a:rPr lang="en-US" sz="2800" dirty="0" err="1" smtClean="0">
                <a:solidFill>
                  <a:schemeClr val="bg1"/>
                </a:solidFill>
                <a:latin typeface="Calibri" pitchFamily="34" charset="0"/>
                <a:cs typeface="Calibri" pitchFamily="34" charset="0"/>
              </a:rPr>
              <a:t>Iff</a:t>
            </a:r>
            <a:endParaRPr lang="en-US" sz="2800" dirty="0" smtClean="0">
              <a:solidFill>
                <a:schemeClr val="bg1"/>
              </a:solidFill>
              <a:latin typeface="Calibri" pitchFamily="34" charset="0"/>
              <a:cs typeface="Calibri" pitchFamily="34" charset="0"/>
            </a:endParaRPr>
          </a:p>
          <a:p>
            <a:pPr algn="ct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F</a:t>
            </a:r>
            <a:r>
              <a:rPr lang="en-US" sz="2800" dirty="0" smtClean="0">
                <a:solidFill>
                  <a:schemeClr val="bg1"/>
                </a:solidFill>
                <a:latin typeface="Calibri" pitchFamily="34" charset="0"/>
                <a:cs typeface="Calibri" pitchFamily="34" charset="0"/>
                <a:sym typeface="Symbol"/>
              </a:rPr>
              <a:t> is </a:t>
            </a:r>
            <a:r>
              <a:rPr lang="en-US" sz="2800" dirty="0" err="1" smtClean="0">
                <a:solidFill>
                  <a:schemeClr val="bg1"/>
                </a:solidFill>
                <a:latin typeface="Calibri" pitchFamily="34" charset="0"/>
                <a:cs typeface="Calibri" pitchFamily="34" charset="0"/>
                <a:sym typeface="Symbol"/>
              </a:rPr>
              <a:t>unsatisfiable</a:t>
            </a:r>
            <a:endParaRPr lang="en-US" sz="2800" dirty="0" smtClean="0">
              <a:solidFill>
                <a:schemeClr val="bg1"/>
              </a:solidFill>
              <a:latin typeface="Calibri" pitchFamily="34" charset="0"/>
              <a:cs typeface="Calibri" pitchFamily="34" charset="0"/>
            </a:endParaRPr>
          </a:p>
        </p:txBody>
      </p:sp>
      <p:sp>
        <p:nvSpPr>
          <p:cNvPr id="7" name="Rounded Rectangle 6"/>
          <p:cNvSpPr/>
          <p:nvPr/>
        </p:nvSpPr>
        <p:spPr bwMode="auto">
          <a:xfrm>
            <a:off x="2793720" y="3380198"/>
            <a:ext cx="3195263" cy="172606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cs typeface="Calibri" pitchFamily="34" charset="0"/>
              </a:rPr>
              <a:t>Theorem </a:t>
            </a:r>
            <a:r>
              <a:rPr kumimoji="0" lang="en-US" sz="2400" b="0" i="0" u="none" strike="noStrike" cap="none" normalizeH="0" baseline="0" dirty="0" err="1" smtClean="0">
                <a:solidFill>
                  <a:schemeClr val="bg1"/>
                </a:solidFill>
                <a:latin typeface="Calibri" pitchFamily="34" charset="0"/>
                <a:cs typeface="Calibri" pitchFamily="34" charset="0"/>
              </a:rPr>
              <a:t>Prover</a:t>
            </a:r>
            <a:r>
              <a:rPr kumimoji="0" lang="en-US" sz="2400" b="0" i="0" u="none" strike="noStrike" cap="none" normalizeH="0" baseline="0" dirty="0" smtClean="0">
                <a:solidFill>
                  <a:schemeClr val="bg1"/>
                </a:solidFill>
                <a:latin typeface="Calibri" pitchFamily="34" charset="0"/>
                <a:cs typeface="Calibri" pitchFamily="34" charset="0"/>
              </a:rPr>
              <a:t>/</a:t>
            </a:r>
          </a:p>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cs typeface="Calibri" pitchFamily="34" charset="0"/>
              </a:rPr>
              <a:t>Satisfiability Checker</a:t>
            </a:r>
            <a:endParaRPr kumimoji="0" lang="en-US" sz="2400" b="0" i="0" u="none" strike="noStrike" cap="none" normalizeH="0" baseline="0" dirty="0" smtClean="0">
              <a:solidFill>
                <a:schemeClr val="bg1"/>
              </a:solidFill>
              <a:latin typeface="Calibri" pitchFamily="34" charset="0"/>
              <a:cs typeface="Calibri" pitchFamily="34" charset="0"/>
            </a:endParaRPr>
          </a:p>
        </p:txBody>
      </p:sp>
      <p:sp>
        <p:nvSpPr>
          <p:cNvPr id="12" name="TextBox 11"/>
          <p:cNvSpPr txBox="1"/>
          <p:nvPr/>
        </p:nvSpPr>
        <p:spPr>
          <a:xfrm>
            <a:off x="6714169" y="3323689"/>
            <a:ext cx="1504899" cy="830997"/>
          </a:xfrm>
          <a:prstGeom prst="rect">
            <a:avLst/>
          </a:prstGeom>
          <a:noFill/>
        </p:spPr>
        <p:txBody>
          <a:bodyPr wrap="none" rtlCol="0">
            <a:spAutoFit/>
          </a:bodyPr>
          <a:lstStyle/>
          <a:p>
            <a:r>
              <a:rPr lang="en-US" sz="2400" b="1" dirty="0" err="1" smtClean="0">
                <a:solidFill>
                  <a:schemeClr val="bg1"/>
                </a:solidFill>
                <a:latin typeface="Calibri" pitchFamily="34" charset="0"/>
                <a:cs typeface="Calibri" pitchFamily="34" charset="0"/>
              </a:rPr>
              <a:t>Satisfiable</a:t>
            </a:r>
            <a:endParaRPr lang="en-US" sz="2400" b="1" dirty="0" smtClean="0">
              <a:solidFill>
                <a:schemeClr val="bg1"/>
              </a:solidFill>
              <a:latin typeface="Calibri" pitchFamily="34" charset="0"/>
              <a:cs typeface="Calibri" pitchFamily="34" charset="0"/>
            </a:endParaRPr>
          </a:p>
          <a:p>
            <a:r>
              <a:rPr lang="en-US" sz="2400" dirty="0" smtClean="0">
                <a:solidFill>
                  <a:schemeClr val="bg1"/>
                </a:solidFill>
                <a:latin typeface="Calibri" pitchFamily="34" charset="0"/>
                <a:cs typeface="Calibri" pitchFamily="34" charset="0"/>
              </a:rPr>
              <a:t>Model</a:t>
            </a:r>
          </a:p>
        </p:txBody>
      </p:sp>
      <p:sp>
        <p:nvSpPr>
          <p:cNvPr id="14" name="Right Arrow 13"/>
          <p:cNvSpPr/>
          <p:nvPr/>
        </p:nvSpPr>
        <p:spPr bwMode="auto">
          <a:xfrm>
            <a:off x="2116482" y="3986375"/>
            <a:ext cx="606175" cy="513708"/>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solidFill>
                <a:schemeClr val="bg1"/>
              </a:solidFill>
              <a:latin typeface="Calibri" pitchFamily="34" charset="0"/>
              <a:cs typeface="Calibri" pitchFamily="34" charset="0"/>
            </a:endParaRPr>
          </a:p>
        </p:txBody>
      </p:sp>
      <p:sp>
        <p:nvSpPr>
          <p:cNvPr id="15" name="TextBox 14"/>
          <p:cNvSpPr txBox="1"/>
          <p:nvPr/>
        </p:nvSpPr>
        <p:spPr>
          <a:xfrm>
            <a:off x="1688388" y="3989799"/>
            <a:ext cx="349776" cy="523220"/>
          </a:xfrm>
          <a:prstGeom prst="rect">
            <a:avLst/>
          </a:prstGeom>
          <a:noFill/>
        </p:spPr>
        <p:txBody>
          <a:bodyPr wrap="none" rtlCol="0">
            <a:spAutoFit/>
          </a:bodyPr>
          <a:lstStyle/>
          <a:p>
            <a:r>
              <a:rPr lang="en-US" sz="2800" b="1"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F</a:t>
            </a:r>
          </a:p>
        </p:txBody>
      </p:sp>
      <p:sp>
        <p:nvSpPr>
          <p:cNvPr id="16" name="Right Arrow 15"/>
          <p:cNvSpPr/>
          <p:nvPr/>
        </p:nvSpPr>
        <p:spPr bwMode="auto">
          <a:xfrm>
            <a:off x="6080594" y="3450404"/>
            <a:ext cx="606175" cy="513708"/>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solidFill>
                <a:schemeClr val="bg1"/>
              </a:solidFill>
              <a:latin typeface="Calibri" pitchFamily="34" charset="0"/>
              <a:cs typeface="Calibri" pitchFamily="34" charset="0"/>
            </a:endParaRPr>
          </a:p>
        </p:txBody>
      </p:sp>
      <p:sp>
        <p:nvSpPr>
          <p:cNvPr id="17" name="TextBox 16"/>
          <p:cNvSpPr txBox="1"/>
          <p:nvPr/>
        </p:nvSpPr>
        <p:spPr>
          <a:xfrm>
            <a:off x="6763828" y="4349392"/>
            <a:ext cx="1847942" cy="830997"/>
          </a:xfrm>
          <a:prstGeom prst="rect">
            <a:avLst/>
          </a:prstGeom>
          <a:noFill/>
        </p:spPr>
        <p:txBody>
          <a:bodyPr wrap="none" rtlCol="0">
            <a:spAutoFit/>
          </a:bodyPr>
          <a:lstStyle/>
          <a:p>
            <a:r>
              <a:rPr lang="en-US" sz="2400" b="1" dirty="0" err="1" smtClean="0">
                <a:solidFill>
                  <a:schemeClr val="bg1"/>
                </a:solidFill>
                <a:latin typeface="Calibri" pitchFamily="34" charset="0"/>
                <a:cs typeface="Calibri" pitchFamily="34" charset="0"/>
              </a:rPr>
              <a:t>Unsatisfiable</a:t>
            </a:r>
            <a:endParaRPr lang="en-US" sz="2400" b="1" dirty="0" smtClean="0">
              <a:solidFill>
                <a:schemeClr val="bg1"/>
              </a:solidFill>
              <a:latin typeface="Calibri" pitchFamily="34" charset="0"/>
              <a:cs typeface="Calibri" pitchFamily="34" charset="0"/>
            </a:endParaRPr>
          </a:p>
          <a:p>
            <a:r>
              <a:rPr lang="en-US" sz="2400" dirty="0" smtClean="0">
                <a:solidFill>
                  <a:schemeClr val="bg1"/>
                </a:solidFill>
                <a:latin typeface="Calibri" pitchFamily="34" charset="0"/>
                <a:cs typeface="Calibri" pitchFamily="34" charset="0"/>
              </a:rPr>
              <a:t>Proof</a:t>
            </a:r>
          </a:p>
        </p:txBody>
      </p:sp>
      <p:sp>
        <p:nvSpPr>
          <p:cNvPr id="18" name="Right Arrow 17"/>
          <p:cNvSpPr/>
          <p:nvPr/>
        </p:nvSpPr>
        <p:spPr bwMode="auto">
          <a:xfrm>
            <a:off x="6089156" y="4486381"/>
            <a:ext cx="606175" cy="513708"/>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solidFill>
                <a:schemeClr val="bg1"/>
              </a:solidFill>
              <a:latin typeface="Calibri" pitchFamily="34" charset="0"/>
              <a:cs typeface="Calibri" pitchFamily="34" charset="0"/>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782739"/>
            <a:ext cx="8382000" cy="2210862"/>
          </a:xfrm>
        </p:spPr>
        <p:txBody>
          <a:bodyPr>
            <a:noAutofit/>
          </a:bodyPr>
          <a:lstStyle/>
          <a:p>
            <a:pPr>
              <a:buNone/>
            </a:pPr>
            <a:endParaRPr lang="en-US" sz="3600" b="1" dirty="0" smtClean="0"/>
          </a:p>
        </p:txBody>
      </p:sp>
      <p:pic>
        <p:nvPicPr>
          <p:cNvPr id="1026" name="Picture 2"/>
          <p:cNvPicPr>
            <a:picLocks noChangeAspect="1" noChangeArrowheads="1"/>
          </p:cNvPicPr>
          <p:nvPr/>
        </p:nvPicPr>
        <p:blipFill>
          <a:blip r:embed="rId2" cstate="print"/>
          <a:srcRect r="28691" b="32542"/>
          <a:stretch>
            <a:fillRect/>
          </a:stretch>
        </p:blipFill>
        <p:spPr bwMode="auto">
          <a:xfrm>
            <a:off x="381000" y="1741464"/>
            <a:ext cx="8402645" cy="4928267"/>
          </a:xfrm>
          <a:prstGeom prst="rect">
            <a:avLst/>
          </a:prstGeom>
          <a:noFill/>
          <a:ln w="3175">
            <a:solidFill>
              <a:schemeClr val="tx1"/>
            </a:solidFill>
            <a:miter lim="800000"/>
            <a:headEnd/>
            <a:tailEnd/>
          </a:ln>
          <a:effectLst>
            <a:outerShdw blurRad="50800" dist="38100" dir="2700000" algn="tl" rotWithShape="0">
              <a:prstClr val="black">
                <a:alpha val="40000"/>
              </a:prstClr>
            </a:outerShdw>
          </a:effectLst>
        </p:spPr>
      </p:pic>
      <p:sp>
        <p:nvSpPr>
          <p:cNvPr id="7" name="Rounded Rectangle 6"/>
          <p:cNvSpPr/>
          <p:nvPr/>
        </p:nvSpPr>
        <p:spPr bwMode="auto">
          <a:xfrm>
            <a:off x="1905000" y="2198664"/>
            <a:ext cx="1371600" cy="228600"/>
          </a:xfrm>
          <a:prstGeom prst="roundRect">
            <a:avLst/>
          </a:prstGeom>
          <a:noFill/>
          <a:ln w="25400">
            <a:solidFill>
              <a:srgbClr xmlns:mc="http://schemas.openxmlformats.org/markup-compatibility/2006" xmlns:a14="http://schemas.microsoft.com/office/drawing/2007/7/7/main" val="FF0000" mc:Ignorable=""/>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8" name="Rounded Rectangle 7"/>
          <p:cNvSpPr/>
          <p:nvPr/>
        </p:nvSpPr>
        <p:spPr bwMode="auto">
          <a:xfrm>
            <a:off x="1828800" y="5551464"/>
            <a:ext cx="7086600" cy="304800"/>
          </a:xfrm>
          <a:prstGeom prst="roundRect">
            <a:avLst/>
          </a:prstGeom>
          <a:noFill/>
          <a:ln w="25400">
            <a:solidFill>
              <a:srgbClr xmlns:mc="http://schemas.openxmlformats.org/markup-compatibility/2006" xmlns:a14="http://schemas.microsoft.com/office/drawing/2007/7/7/main" val="FF0000" mc:Ignorable=""/>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0" name="Rounded Rectangle 9"/>
          <p:cNvSpPr/>
          <p:nvPr/>
        </p:nvSpPr>
        <p:spPr bwMode="auto">
          <a:xfrm>
            <a:off x="1524000" y="3951264"/>
            <a:ext cx="7086600" cy="609600"/>
          </a:xfrm>
          <a:prstGeom prst="roundRect">
            <a:avLst/>
          </a:prstGeom>
          <a:noFill/>
          <a:ln w="25400">
            <a:solidFill>
              <a:srgbClr xmlns:mc="http://schemas.openxmlformats.org/markup-compatibility/2006" xmlns:a14="http://schemas.microsoft.com/office/drawing/2007/7/7/main" val="FF0000" mc:Ignorable=""/>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2" name="Title 1"/>
          <p:cNvSpPr>
            <a:spLocks noGrp="1"/>
          </p:cNvSpPr>
          <p:nvPr>
            <p:ph type="title"/>
          </p:nvPr>
        </p:nvSpPr>
        <p:spPr>
          <a:xfrm>
            <a:off x="457200" y="304800"/>
            <a:ext cx="8229600" cy="1143000"/>
          </a:xfrm>
        </p:spPr>
        <p:txBody>
          <a:bodyPr>
            <a:normAutofit/>
          </a:bodyPr>
          <a:lstStyle/>
          <a:p>
            <a:r>
              <a:rPr sz="4800" smtClean="0">
                <a:latin typeface="Calibri" pitchFamily="34" charset="0"/>
                <a:cs typeface="Calibri" pitchFamily="34" charset="0"/>
              </a:rPr>
              <a:t>White box testing in practice</a:t>
            </a:r>
            <a:endParaRPr lang="en-US" sz="4800" b="1" dirty="0">
              <a:latin typeface="Calibri" pitchFamily="34" charset="0"/>
              <a:cs typeface="Calibri" pitchFamily="34" charset="0"/>
            </a:endParaRPr>
          </a:p>
        </p:txBody>
      </p:sp>
    </p:spTree>
    <p:extLst>
      <p:ext uri="{BB962C8B-B14F-4D97-AF65-F5344CB8AC3E}">
        <p14:creationId xmlns:p14="http://schemas.microsoft.com/office/powerpoint/2007/7/12/main" val="36523937"/>
      </p:ext>
    </p:extLst>
  </p:cSld>
  <p:clrMapOvr>
    <a:masterClrMapping/>
  </p:clrMapOvr>
  <p:transition xmlns:p14="http://schemas.microsoft.com/office/powerpoint/2007/7/12/main"/>
  <p:timing>
    <p:tnLst>
      <p:par>
        <p:cTn xmlns:p14="http://schemas.microsoft.com/office/powerpoint/2007/7/12/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782739"/>
            <a:ext cx="8382000" cy="2210862"/>
          </a:xfrm>
        </p:spPr>
        <p:txBody>
          <a:bodyPr>
            <a:noAutofit/>
          </a:bodyPr>
          <a:lstStyle/>
          <a:p>
            <a:pPr>
              <a:buNone/>
            </a:pPr>
            <a:endParaRPr lang="en-US" sz="3600" b="1" dirty="0" smtClean="0"/>
          </a:p>
        </p:txBody>
      </p:sp>
      <p:pic>
        <p:nvPicPr>
          <p:cNvPr id="1026" name="Picture 2"/>
          <p:cNvPicPr>
            <a:picLocks noChangeAspect="1" noChangeArrowheads="1"/>
          </p:cNvPicPr>
          <p:nvPr/>
        </p:nvPicPr>
        <p:blipFill>
          <a:blip r:embed="rId2" cstate="print"/>
          <a:srcRect r="28691" b="32542"/>
          <a:stretch>
            <a:fillRect/>
          </a:stretch>
        </p:blipFill>
        <p:spPr bwMode="auto">
          <a:xfrm>
            <a:off x="381000" y="1741464"/>
            <a:ext cx="8402645" cy="4928267"/>
          </a:xfrm>
          <a:prstGeom prst="rect">
            <a:avLst/>
          </a:prstGeom>
          <a:noFill/>
          <a:ln w="3175">
            <a:solidFill>
              <a:schemeClr val="tx1"/>
            </a:solidFill>
            <a:miter lim="800000"/>
            <a:headEnd/>
            <a:tailEnd/>
          </a:ln>
          <a:effectLst>
            <a:outerShdw blurRad="50800" dist="38100" dir="2700000" algn="tl" rotWithShape="0">
              <a:prstClr val="black">
                <a:alpha val="40000"/>
              </a:prstClr>
            </a:outerShdw>
          </a:effectLst>
        </p:spPr>
      </p:pic>
      <p:sp>
        <p:nvSpPr>
          <p:cNvPr id="7" name="Rounded Rectangle 6"/>
          <p:cNvSpPr/>
          <p:nvPr/>
        </p:nvSpPr>
        <p:spPr bwMode="auto">
          <a:xfrm>
            <a:off x="1905000" y="2198664"/>
            <a:ext cx="1371600" cy="228600"/>
          </a:xfrm>
          <a:prstGeom prst="roundRect">
            <a:avLst/>
          </a:prstGeom>
          <a:noFill/>
          <a:ln w="25400">
            <a:solidFill>
              <a:srgbClr xmlns:mc="http://schemas.openxmlformats.org/markup-compatibility/2006" xmlns:a14="http://schemas.microsoft.com/office/drawing/2007/7/7/main" val="FF0000" mc:Ignorable=""/>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8" name="Rounded Rectangle 7"/>
          <p:cNvSpPr/>
          <p:nvPr/>
        </p:nvSpPr>
        <p:spPr bwMode="auto">
          <a:xfrm>
            <a:off x="1828800" y="5551464"/>
            <a:ext cx="7086600" cy="304800"/>
          </a:xfrm>
          <a:prstGeom prst="roundRect">
            <a:avLst/>
          </a:prstGeom>
          <a:noFill/>
          <a:ln w="25400">
            <a:solidFill>
              <a:srgbClr xmlns:mc="http://schemas.openxmlformats.org/markup-compatibility/2006" xmlns:a14="http://schemas.microsoft.com/office/drawing/2007/7/7/main" val="FF0000" mc:Ignorable=""/>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pic>
        <p:nvPicPr>
          <p:cNvPr id="9" name="Picture 3"/>
          <p:cNvPicPr>
            <a:picLocks noChangeAspect="1" noChangeArrowheads="1"/>
          </p:cNvPicPr>
          <p:nvPr/>
        </p:nvPicPr>
        <p:blipFill>
          <a:blip r:embed="rId3" cstate="print"/>
          <a:srcRect/>
          <a:stretch>
            <a:fillRect/>
          </a:stretch>
        </p:blipFill>
        <p:spPr bwMode="auto">
          <a:xfrm>
            <a:off x="1819275" y="4179864"/>
            <a:ext cx="7248525" cy="2295525"/>
          </a:xfrm>
          <a:prstGeom prst="rect">
            <a:avLst/>
          </a:prstGeom>
          <a:noFill/>
          <a:ln w="6350">
            <a:solidFill>
              <a:schemeClr val="bg1"/>
            </a:solidFill>
            <a:miter lim="800000"/>
            <a:headEnd/>
            <a:tailEnd/>
          </a:ln>
          <a:effectLst>
            <a:outerShdw blurRad="50800" dist="165100" dir="2700000" algn="tl" rotWithShape="0">
              <a:prstClr val="black">
                <a:alpha val="40000"/>
              </a:prstClr>
            </a:outerShdw>
          </a:effectLst>
        </p:spPr>
      </p:pic>
      <p:sp>
        <p:nvSpPr>
          <p:cNvPr id="10" name="Rounded Rectangle 9"/>
          <p:cNvSpPr/>
          <p:nvPr/>
        </p:nvSpPr>
        <p:spPr bwMode="auto">
          <a:xfrm>
            <a:off x="1524000" y="3951264"/>
            <a:ext cx="7086600" cy="609600"/>
          </a:xfrm>
          <a:prstGeom prst="roundRect">
            <a:avLst/>
          </a:prstGeom>
          <a:noFill/>
          <a:ln w="25400">
            <a:solidFill>
              <a:srgbClr xmlns:mc="http://schemas.openxmlformats.org/markup-compatibility/2006" xmlns:a14="http://schemas.microsoft.com/office/drawing/2007/7/7/main" val="FF0000" mc:Ignorable=""/>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1" name="Rounded Rectangle 10"/>
          <p:cNvSpPr/>
          <p:nvPr/>
        </p:nvSpPr>
        <p:spPr bwMode="auto">
          <a:xfrm>
            <a:off x="2362200" y="5932464"/>
            <a:ext cx="6781800" cy="228600"/>
          </a:xfrm>
          <a:prstGeom prst="roundRect">
            <a:avLst/>
          </a:prstGeom>
          <a:noFill/>
          <a:ln w="25400">
            <a:solidFill>
              <a:srgbClr xmlns:mc="http://schemas.openxmlformats.org/markup-compatibility/2006" xmlns:a14="http://schemas.microsoft.com/office/drawing/2007/7/7/main" val="FF0000" mc:Ignorable=""/>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2" name="Title 1"/>
          <p:cNvSpPr>
            <a:spLocks noGrp="1"/>
          </p:cNvSpPr>
          <p:nvPr>
            <p:ph type="title"/>
          </p:nvPr>
        </p:nvSpPr>
        <p:spPr>
          <a:xfrm>
            <a:off x="457200" y="304800"/>
            <a:ext cx="8229600" cy="1143000"/>
          </a:xfrm>
        </p:spPr>
        <p:txBody>
          <a:bodyPr>
            <a:normAutofit/>
          </a:bodyPr>
          <a:lstStyle/>
          <a:p>
            <a:r>
              <a:rPr sz="4800" smtClean="0">
                <a:latin typeface="Calibri" pitchFamily="34" charset="0"/>
                <a:cs typeface="Calibri" pitchFamily="34" charset="0"/>
              </a:rPr>
              <a:t>White box testing in practice</a:t>
            </a:r>
            <a:endParaRPr lang="en-US" sz="4800" b="1" dirty="0">
              <a:latin typeface="Calibri" pitchFamily="34" charset="0"/>
              <a:cs typeface="Calibri" pitchFamily="34" charset="0"/>
            </a:endParaRPr>
          </a:p>
        </p:txBody>
      </p:sp>
    </p:spTree>
    <p:extLst>
      <p:ext uri="{BB962C8B-B14F-4D97-AF65-F5344CB8AC3E}">
        <p14:creationId xmlns:p14="http://schemas.microsoft.com/office/powerpoint/2007/7/12/main" val="36523937"/>
      </p:ext>
    </p:extLst>
  </p:cSld>
  <p:clrMapOvr>
    <a:masterClrMapping/>
  </p:clrMapOvr>
  <p:transition xmlns:p14="http://schemas.microsoft.com/office/powerpoint/2007/7/12/main"/>
  <p:timing>
    <p:tnLst>
      <p:par>
        <p:cTn xmlns:p14="http://schemas.microsoft.com/office/powerpoint/2007/7/12/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2" cstate="print"/>
          <a:srcRect/>
          <a:stretch>
            <a:fillRect/>
          </a:stretch>
        </p:blipFill>
        <p:spPr bwMode="auto">
          <a:xfrm>
            <a:off x="304800" y="1295400"/>
            <a:ext cx="6143625" cy="4114800"/>
          </a:xfrm>
          <a:prstGeom prst="rect">
            <a:avLst/>
          </a:prstGeom>
          <a:noFill/>
          <a:ln w="9525">
            <a:noFill/>
            <a:miter lim="800000"/>
            <a:headEnd/>
            <a:tailEnd/>
          </a:ln>
          <a:effectLst/>
        </p:spPr>
      </p:pic>
      <p:sp>
        <p:nvSpPr>
          <p:cNvPr id="3" name="Title 1"/>
          <p:cNvSpPr txBox="1">
            <a:spLocks/>
          </p:cNvSpPr>
          <p:nvPr/>
        </p:nvSpPr>
        <p:spPr>
          <a:xfrm>
            <a:off x="381000" y="685800"/>
            <a:ext cx="8763000" cy="1495794"/>
          </a:xfrm>
          <a:prstGeom prst="rect">
            <a:avLst/>
          </a:prstGeom>
        </p:spPr>
        <p:txBody>
          <a:bodyPr/>
          <a:lstStyle/>
          <a:p>
            <a:pPr lvl="0" algn="ctr" eaLnBrk="1" hangingPunct="1">
              <a:defRPr/>
            </a:pPr>
            <a:endParaRPr kumimoji="0" lang="en-US" sz="3200" b="0" i="0" u="none" strike="noStrike" kern="0" cap="none" spc="0" normalizeH="0" baseline="0" noProof="0" dirty="0">
              <a:ln>
                <a:noFill/>
              </a:ln>
              <a:solidFill>
                <a:srgbClr xmlns:mc="http://schemas.openxmlformats.org/markup-compatibility/2006" xmlns:a14="http://schemas.microsoft.com/office/drawing/2007/7/7/main" val="090F14" mc:Ignorable=""/>
              </a:solidFill>
              <a:effectLst/>
              <a:uLnTx/>
              <a:uFillTx/>
              <a:latin typeface="+mj-lt"/>
              <a:ea typeface="+mj-ea"/>
              <a:cs typeface="+mj-cs"/>
            </a:endParaRPr>
          </a:p>
        </p:txBody>
      </p:sp>
      <p:sp>
        <p:nvSpPr>
          <p:cNvPr id="4" name="Rounded Rectangle 3"/>
          <p:cNvSpPr/>
          <p:nvPr/>
        </p:nvSpPr>
        <p:spPr bwMode="auto">
          <a:xfrm>
            <a:off x="3962400" y="2914650"/>
            <a:ext cx="838200" cy="304800"/>
          </a:xfrm>
          <a:prstGeom prst="roundRect">
            <a:avLst>
              <a:gd name="adj" fmla="val 32468"/>
            </a:avLst>
          </a:prstGeom>
          <a:solidFill>
            <a:srgbClr xmlns:mc="http://schemas.openxmlformats.org/markup-compatibility/2006" xmlns:a14="http://schemas.microsoft.com/office/drawing/2007/7/7/main" val="FF0000" mc:Ignorable="">
              <a:alpha val="10196"/>
            </a:srgbClr>
          </a:solidFill>
          <a:ln w="63500">
            <a:solidFill>
              <a:srgbClr xmlns:mc="http://schemas.openxmlformats.org/markup-compatibility/2006" xmlns:a14="http://schemas.microsoft.com/office/drawing/2007/7/7/main" val="FF0000" mc:Ignorable=""/>
            </a:solidFill>
            <a:headEnd type="none" w="med" len="med"/>
            <a:tailEnd type="none" w="med" len="med"/>
          </a:ln>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5" name="Rounded Rectangle 4"/>
          <p:cNvSpPr/>
          <p:nvPr/>
        </p:nvSpPr>
        <p:spPr bwMode="auto">
          <a:xfrm>
            <a:off x="5791200" y="3657600"/>
            <a:ext cx="2209800" cy="2057400"/>
          </a:xfrm>
          <a:prstGeom prst="roundRect">
            <a:avLst>
              <a:gd name="adj" fmla="val 6963"/>
            </a:avLst>
          </a:prstGeom>
          <a:solidFill>
            <a:schemeClr val="tx1"/>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9728" tIns="0" rIns="109728" bIns="54864" numCol="1" rtlCol="0" anchor="t" anchorCtr="0" compatLnSpc="1">
            <a:prstTxWarp prst="textNoShape">
              <a:avLst/>
            </a:prstTxWarp>
          </a:bodyPr>
          <a:lstStyle/>
          <a:p>
            <a:pPr defTabSz="1096963" fontAlgn="base">
              <a:spcBef>
                <a:spcPct val="0"/>
              </a:spcBef>
              <a:spcAft>
                <a:spcPct val="0"/>
              </a:spcAft>
            </a:pPr>
            <a:r>
              <a:rPr lang="en-US" sz="1800" dirty="0" smtClean="0">
                <a:solidFill>
                  <a:srgbClr xmlns:mc="http://schemas.openxmlformats.org/markup-compatibility/2006" xmlns:a14="http://schemas.microsoft.com/office/drawing/2007/7/7/main" val="002060" mc:Ignorable=""/>
                </a:solidFill>
              </a:rPr>
              <a:t>Test input, generated by Pex</a:t>
            </a:r>
          </a:p>
        </p:txBody>
      </p:sp>
      <p:cxnSp>
        <p:nvCxnSpPr>
          <p:cNvPr id="8" name="Shape 7"/>
          <p:cNvCxnSpPr>
            <a:stCxn id="12" idx="1"/>
            <a:endCxn id="4" idx="2"/>
          </p:cNvCxnSpPr>
          <p:nvPr/>
        </p:nvCxnSpPr>
        <p:spPr>
          <a:xfrm rot="10800000">
            <a:off x="4381500" y="3219450"/>
            <a:ext cx="1485900" cy="2343150"/>
          </a:xfrm>
          <a:prstGeom prst="curvedConnector2">
            <a:avLst/>
          </a:prstGeom>
          <a:ln w="25400">
            <a:solidFill>
              <a:srgbClr xmlns:mc="http://schemas.openxmlformats.org/markup-compatibility/2006" xmlns:a14="http://schemas.microsoft.com/office/drawing/2007/7/7/main" val="FF0000" mc:Ignorable=""/>
            </a:solidFill>
            <a:tailEnd type="triangle" w="lg" len="med"/>
          </a:ln>
        </p:spPr>
        <p:style>
          <a:lnRef idx="1">
            <a:schemeClr val="accent1"/>
          </a:lnRef>
          <a:fillRef idx="0">
            <a:schemeClr val="accent1"/>
          </a:fillRef>
          <a:effectRef idx="0">
            <a:schemeClr val="accent1"/>
          </a:effectRef>
          <a:fontRef idx="minor">
            <a:schemeClr val="tx1"/>
          </a:fontRef>
        </p:style>
      </p:cxnSp>
      <p:sp>
        <p:nvSpPr>
          <p:cNvPr id="9" name="Curved Right Arrow 8"/>
          <p:cNvSpPr/>
          <p:nvPr/>
        </p:nvSpPr>
        <p:spPr bwMode="auto">
          <a:xfrm rot="6781822" flipH="1" flipV="1">
            <a:off x="3288469" y="3484757"/>
            <a:ext cx="1211835" cy="4470596"/>
          </a:xfrm>
          <a:prstGeom prst="curved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pic>
        <p:nvPicPr>
          <p:cNvPr id="10" name="Picture 4"/>
          <p:cNvPicPr>
            <a:picLocks noChangeAspect="1" noChangeArrowheads="1"/>
          </p:cNvPicPr>
          <p:nvPr/>
        </p:nvPicPr>
        <p:blipFill>
          <a:blip r:embed="rId3" cstate="print"/>
          <a:srcRect/>
          <a:stretch>
            <a:fillRect/>
          </a:stretch>
        </p:blipFill>
        <p:spPr bwMode="auto">
          <a:xfrm>
            <a:off x="2819400" y="4343400"/>
            <a:ext cx="1524000" cy="2362200"/>
          </a:xfrm>
          <a:prstGeom prst="rect">
            <a:avLst/>
          </a:prstGeom>
          <a:noFill/>
          <a:ln w="9525">
            <a:noFill/>
            <a:miter lim="800000"/>
            <a:headEnd/>
            <a:tailEnd/>
          </a:ln>
          <a:effectLst/>
        </p:spPr>
      </p:pic>
      <p:pic>
        <p:nvPicPr>
          <p:cNvPr id="11" name="Picture 6"/>
          <p:cNvPicPr>
            <a:picLocks noChangeAspect="1" noChangeArrowheads="1"/>
          </p:cNvPicPr>
          <p:nvPr/>
        </p:nvPicPr>
        <p:blipFill>
          <a:blip r:embed="rId4" cstate="print"/>
          <a:srcRect/>
          <a:stretch>
            <a:fillRect/>
          </a:stretch>
        </p:blipFill>
        <p:spPr bwMode="auto">
          <a:xfrm>
            <a:off x="5943600" y="4343400"/>
            <a:ext cx="1895475" cy="1276350"/>
          </a:xfrm>
          <a:prstGeom prst="rect">
            <a:avLst/>
          </a:prstGeom>
          <a:noFill/>
          <a:ln w="9525">
            <a:noFill/>
            <a:miter lim="800000"/>
            <a:headEnd/>
            <a:tailEnd/>
          </a:ln>
          <a:effectLst/>
        </p:spPr>
      </p:pic>
      <p:sp>
        <p:nvSpPr>
          <p:cNvPr id="12" name="Rounded Rectangle 11"/>
          <p:cNvSpPr/>
          <p:nvPr/>
        </p:nvSpPr>
        <p:spPr bwMode="auto">
          <a:xfrm>
            <a:off x="5867400" y="5410200"/>
            <a:ext cx="2057400" cy="304800"/>
          </a:xfrm>
          <a:prstGeom prst="roundRect">
            <a:avLst>
              <a:gd name="adj" fmla="val 50000"/>
            </a:avLst>
          </a:prstGeom>
          <a:solidFill>
            <a:srgbClr xmlns:mc="http://schemas.openxmlformats.org/markup-compatibility/2006" xmlns:a14="http://schemas.microsoft.com/office/drawing/2007/7/7/main" val="FF0000" mc:Ignorable="">
              <a:alpha val="10196"/>
            </a:srgbClr>
          </a:solidFill>
          <a:ln w="63500">
            <a:solidFill>
              <a:srgbClr xmlns:mc="http://schemas.openxmlformats.org/markup-compatibility/2006" xmlns:a14="http://schemas.microsoft.com/office/drawing/2007/7/7/main" val="FF0000" mc:Ignorable=""/>
            </a:solidFill>
            <a:headEnd type="none" w="med" len="med"/>
            <a:tailEnd type="none" w="med" len="med"/>
          </a:ln>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5" name="Title 1"/>
          <p:cNvSpPr txBox="1">
            <a:spLocks/>
          </p:cNvSpPr>
          <p:nvPr/>
        </p:nvSpPr>
        <p:spPr>
          <a:xfrm>
            <a:off x="381000" y="230187"/>
            <a:ext cx="8382000" cy="664797"/>
          </a:xfrm>
          <a:prstGeom prst="rect">
            <a:avLst/>
          </a:prstGeom>
        </p:spPr>
        <p:txBody>
          <a:bodyPr/>
          <a:lstStyle/>
          <a:p>
            <a:pPr marL="0" marR="0" lvl="0" indent="0" algn="l" defTabSz="912777" rtl="0" eaLnBrk="1" fontAlgn="base" latinLnBrk="0" hangingPunct="1">
              <a:lnSpc>
                <a:spcPct val="90000"/>
              </a:lnSpc>
              <a:spcBef>
                <a:spcPct val="0"/>
              </a:spcBef>
              <a:spcAft>
                <a:spcPct val="0"/>
              </a:spcAft>
              <a:buClrTx/>
              <a:buSzTx/>
              <a:buFontTx/>
              <a:buNone/>
              <a:tabLst/>
              <a:defRPr/>
            </a:pPr>
            <a:r>
              <a:rPr kumimoji="0" lang="en-US" sz="4700" b="0" i="0" u="none" strike="noStrike" kern="1200" cap="none" spc="-300" normalizeH="0" baseline="0" noProof="0" dirty="0" err="1"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uLnTx/>
                <a:uFillTx/>
                <a:latin typeface="Magneto" pitchFamily="82" charset="0"/>
                <a:cs typeface="Arial" charset="0"/>
              </a:rPr>
              <a:t>Pex</a:t>
            </a:r>
            <a:r>
              <a:rPr kumimoji="0" lang="en-US" sz="4700" b="0" i="0" u="none" strike="noStrike" kern="1200" cap="none" spc="-300" normalizeH="0" baseline="0" noProof="0" dirty="0"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uLnTx/>
                <a:uFillTx/>
                <a:latin typeface="Calibri" pitchFamily="34" charset="0"/>
                <a:ea typeface="+mn-ea"/>
                <a:cs typeface="Arial" charset="0"/>
              </a:rPr>
              <a:t> </a:t>
            </a:r>
            <a:r>
              <a:rPr kumimoji="0" lang="en-US" sz="4800" b="0" i="0" u="none" strike="noStrike" kern="1200" cap="none" spc="-300" normalizeH="0" baseline="0" noProof="0" dirty="0"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uLnTx/>
                <a:uFillTx/>
                <a:latin typeface="Calibri" pitchFamily="34" charset="0"/>
                <a:ea typeface="+mn-ea"/>
                <a:cs typeface="Arial" charset="0"/>
              </a:rPr>
              <a:t>– Test Input Generation</a:t>
            </a:r>
            <a:endParaRPr kumimoji="0" lang="en-US" sz="4800" b="0" i="0" u="none" strike="noStrike" kern="1200" cap="none" spc="-300" normalizeH="0" baseline="0" noProof="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uLnTx/>
              <a:uFillTx/>
              <a:latin typeface="Calibri" pitchFamily="34" charset="0"/>
              <a:ea typeface="+mn-ea"/>
              <a:cs typeface="Arial" charset="0"/>
            </a:endParaRPr>
          </a:p>
        </p:txBody>
      </p:sp>
    </p:spTree>
    <p:extLst>
      <p:ext uri="{BB962C8B-B14F-4D97-AF65-F5344CB8AC3E}">
        <p14:creationId xmlns:p14="http://schemas.microsoft.com/office/powerpoint/2007/7/12/main" val="3552482187"/>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txBox="1">
            <a:spLocks/>
          </p:cNvSpPr>
          <p:nvPr/>
        </p:nvSpPr>
        <p:spPr>
          <a:xfrm>
            <a:off x="381000" y="230187"/>
            <a:ext cx="8382000" cy="664797"/>
          </a:xfrm>
          <a:prstGeom prst="rect">
            <a:avLst/>
          </a:prstGeom>
        </p:spPr>
        <p:txBody>
          <a:bodyPr/>
          <a:lstStyle/>
          <a:p>
            <a:pPr marL="0" marR="0" lvl="0" indent="0" algn="l" defTabSz="912777" rtl="0" eaLnBrk="1" fontAlgn="base" latinLnBrk="0" hangingPunct="1">
              <a:lnSpc>
                <a:spcPct val="90000"/>
              </a:lnSpc>
              <a:spcBef>
                <a:spcPct val="0"/>
              </a:spcBef>
              <a:spcAft>
                <a:spcPct val="0"/>
              </a:spcAft>
              <a:buClrTx/>
              <a:buSzTx/>
              <a:buFontTx/>
              <a:buNone/>
              <a:tabLst/>
              <a:defRPr/>
            </a:pPr>
            <a:r>
              <a:rPr kumimoji="0" lang="en-US" sz="4800" b="0" i="0" u="none" strike="noStrike" kern="1200" cap="none" spc="-300" normalizeH="0" noProof="0" dirty="0"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uLnTx/>
                <a:uFillTx/>
                <a:latin typeface="Calibri" pitchFamily="34" charset="0"/>
                <a:ea typeface="+mn-ea"/>
                <a:cs typeface="Arial" charset="0"/>
              </a:rPr>
              <a:t>Test Input Generation by</a:t>
            </a:r>
            <a:br>
              <a:rPr kumimoji="0" lang="en-US" sz="4800" b="0" i="0" u="none" strike="noStrike" kern="1200" cap="none" spc="-300" normalizeH="0" noProof="0" dirty="0"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uLnTx/>
                <a:uFillTx/>
                <a:latin typeface="Calibri" pitchFamily="34" charset="0"/>
                <a:ea typeface="+mn-ea"/>
                <a:cs typeface="Arial" charset="0"/>
              </a:rPr>
            </a:br>
            <a:r>
              <a:rPr kumimoji="0" lang="en-US" sz="4800" b="0" i="0" u="none" strike="noStrike" kern="1200" cap="none" spc="-300" normalizeH="0" noProof="0" dirty="0"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uLnTx/>
                <a:uFillTx/>
                <a:latin typeface="Calibri" pitchFamily="34" charset="0"/>
                <a:ea typeface="+mn-ea"/>
                <a:cs typeface="Arial" charset="0"/>
              </a:rPr>
              <a:t>Dynamic  Symbolic Execution</a:t>
            </a:r>
          </a:p>
        </p:txBody>
      </p:sp>
      <p:sp>
        <p:nvSpPr>
          <p:cNvPr id="3" name="Rounded Rectangle 6"/>
          <p:cNvSpPr>
            <a:spLocks noChangeArrowheads="1"/>
          </p:cNvSpPr>
          <p:nvPr/>
        </p:nvSpPr>
        <p:spPr bwMode="auto">
          <a:xfrm>
            <a:off x="3953191" y="2362200"/>
            <a:ext cx="1349269" cy="685800"/>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000" dirty="0">
                <a:solidFill>
                  <a:schemeClr val="lt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rPr>
              <a:t>Test</a:t>
            </a:r>
            <a:br>
              <a:rPr lang="en-US" sz="2000" dirty="0">
                <a:solidFill>
                  <a:schemeClr val="lt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rPr>
            </a:br>
            <a:r>
              <a:rPr lang="en-US" sz="2000" dirty="0">
                <a:solidFill>
                  <a:schemeClr val="lt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rPr>
              <a:t>Inputs</a:t>
            </a:r>
          </a:p>
        </p:txBody>
      </p:sp>
      <p:sp>
        <p:nvSpPr>
          <p:cNvPr id="4" name="Rounded Rectangle 7"/>
          <p:cNvSpPr>
            <a:spLocks noChangeArrowheads="1"/>
          </p:cNvSpPr>
          <p:nvPr/>
        </p:nvSpPr>
        <p:spPr bwMode="auto">
          <a:xfrm>
            <a:off x="1190401" y="3200400"/>
            <a:ext cx="1991780" cy="685800"/>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000" dirty="0">
                <a:solidFill>
                  <a:schemeClr val="lt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rPr>
              <a:t>Constraint System</a:t>
            </a:r>
          </a:p>
        </p:txBody>
      </p:sp>
      <p:sp>
        <p:nvSpPr>
          <p:cNvPr id="5" name="Rounded Rectangle 8"/>
          <p:cNvSpPr>
            <a:spLocks noChangeArrowheads="1"/>
          </p:cNvSpPr>
          <p:nvPr/>
        </p:nvSpPr>
        <p:spPr bwMode="auto">
          <a:xfrm>
            <a:off x="6009220" y="3344660"/>
            <a:ext cx="1991780" cy="397280"/>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000" dirty="0">
                <a:solidFill>
                  <a:schemeClr val="lt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rPr>
              <a:t>Execution Path</a:t>
            </a:r>
          </a:p>
        </p:txBody>
      </p:sp>
      <p:sp>
        <p:nvSpPr>
          <p:cNvPr id="6" name="Can 9"/>
          <p:cNvSpPr>
            <a:spLocks noChangeArrowheads="1"/>
          </p:cNvSpPr>
          <p:nvPr/>
        </p:nvSpPr>
        <p:spPr bwMode="auto">
          <a:xfrm>
            <a:off x="3953191" y="4074906"/>
            <a:ext cx="1349269" cy="1086116"/>
          </a:xfrm>
          <a:prstGeom prst="can">
            <a:avLst>
              <a:gd name="adj" fmla="val 25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pPr>
            <a:r>
              <a:rPr lang="en-US" sz="2000" dirty="0">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rPr>
              <a:t>Known</a:t>
            </a:r>
            <a:br>
              <a:rPr lang="en-US" sz="2000" dirty="0">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rPr>
            </a:br>
            <a:r>
              <a:rPr lang="en-US" sz="2000" dirty="0">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rPr>
              <a:t>Paths</a:t>
            </a:r>
          </a:p>
        </p:txBody>
      </p:sp>
      <p:sp>
        <p:nvSpPr>
          <p:cNvPr id="7" name="Bent Arrow 6"/>
          <p:cNvSpPr/>
          <p:nvPr/>
        </p:nvSpPr>
        <p:spPr bwMode="auto">
          <a:xfrm>
            <a:off x="2218415" y="2560723"/>
            <a:ext cx="1413521" cy="543058"/>
          </a:xfrm>
          <a:prstGeom prst="ben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8" name="Bent Arrow 7"/>
          <p:cNvSpPr/>
          <p:nvPr/>
        </p:nvSpPr>
        <p:spPr bwMode="auto">
          <a:xfrm rot="5400000">
            <a:off x="6148659" y="2164281"/>
            <a:ext cx="620638" cy="1413521"/>
          </a:xfrm>
          <a:prstGeom prst="bentArrow">
            <a:avLst>
              <a:gd name="adj1" fmla="val 20519"/>
              <a:gd name="adj2" fmla="val 17245"/>
              <a:gd name="adj3" fmla="val 23074"/>
              <a:gd name="adj4" fmla="val 46831"/>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chemeClr val="lt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9" name="Bent Arrow 8"/>
          <p:cNvSpPr/>
          <p:nvPr/>
        </p:nvSpPr>
        <p:spPr bwMode="auto">
          <a:xfrm rot="10800000">
            <a:off x="5687964" y="3958538"/>
            <a:ext cx="1413521" cy="892166"/>
          </a:xfrm>
          <a:prstGeom prst="bentArrow">
            <a:avLst>
              <a:gd name="adj1" fmla="val 15687"/>
              <a:gd name="adj2" fmla="val 14357"/>
              <a:gd name="adj3" fmla="val 17018"/>
              <a:gd name="adj4" fmla="val 4375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chemeClr val="lt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0" name="Bent Arrow 9"/>
          <p:cNvSpPr/>
          <p:nvPr/>
        </p:nvSpPr>
        <p:spPr bwMode="auto">
          <a:xfrm rot="16200000">
            <a:off x="2369987" y="3678467"/>
            <a:ext cx="853377" cy="1413521"/>
          </a:xfrm>
          <a:prstGeom prst="bentArrow">
            <a:avLst>
              <a:gd name="adj1" fmla="val 15687"/>
              <a:gd name="adj2" fmla="val 16353"/>
              <a:gd name="adj3" fmla="val 25000"/>
              <a:gd name="adj4" fmla="val 4375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1" name="TextBox 15"/>
          <p:cNvSpPr txBox="1">
            <a:spLocks noChangeArrowheads="1"/>
          </p:cNvSpPr>
          <p:nvPr/>
        </p:nvSpPr>
        <p:spPr bwMode="auto">
          <a:xfrm>
            <a:off x="6554001" y="1981200"/>
            <a:ext cx="1446999" cy="584775"/>
          </a:xfrm>
          <a:prstGeom prst="rect">
            <a:avLst/>
          </a:prstGeom>
          <a:noFill/>
          <a:ln w="9525">
            <a:noFill/>
            <a:miter lim="800000"/>
            <a:headEnd/>
            <a:tailEnd/>
          </a:ln>
        </p:spPr>
        <p:txBody>
          <a:bodyPr wrap="none">
            <a:spAutoFit/>
          </a:bodyPr>
          <a:lstStyle/>
          <a:p>
            <a:r>
              <a:rPr lang="en-US" sz="1600" dirty="0">
                <a:latin typeface="Segoe" pitchFamily="34" charset="0"/>
              </a:rPr>
              <a:t>Run Test and </a:t>
            </a:r>
            <a:br>
              <a:rPr lang="en-US" sz="1600" dirty="0">
                <a:latin typeface="Segoe" pitchFamily="34" charset="0"/>
              </a:rPr>
            </a:br>
            <a:r>
              <a:rPr lang="en-US" sz="1600" dirty="0">
                <a:latin typeface="Segoe" pitchFamily="34" charset="0"/>
              </a:rPr>
              <a:t>Monitor</a:t>
            </a:r>
          </a:p>
        </p:txBody>
      </p:sp>
      <p:sp>
        <p:nvSpPr>
          <p:cNvPr id="12" name="TextBox 16"/>
          <p:cNvSpPr txBox="1">
            <a:spLocks noChangeArrowheads="1"/>
          </p:cNvSpPr>
          <p:nvPr/>
        </p:nvSpPr>
        <p:spPr bwMode="auto">
          <a:xfrm>
            <a:off x="6473018" y="4596825"/>
            <a:ext cx="1527982" cy="584775"/>
          </a:xfrm>
          <a:prstGeom prst="rect">
            <a:avLst/>
          </a:prstGeom>
          <a:noFill/>
          <a:ln w="9525">
            <a:noFill/>
            <a:miter lim="800000"/>
            <a:headEnd/>
            <a:tailEnd/>
          </a:ln>
        </p:spPr>
        <p:txBody>
          <a:bodyPr wrap="none">
            <a:spAutoFit/>
          </a:bodyPr>
          <a:lstStyle/>
          <a:p>
            <a:pPr algn="r"/>
            <a:r>
              <a:rPr lang="en-US" sz="1600" dirty="0" smtClean="0">
                <a:latin typeface="Segoe" pitchFamily="34" charset="0"/>
              </a:rPr>
              <a:t>Record</a:t>
            </a:r>
          </a:p>
          <a:p>
            <a:pPr algn="r"/>
            <a:r>
              <a:rPr lang="en-US" sz="1600" dirty="0" smtClean="0">
                <a:latin typeface="Segoe" pitchFamily="34" charset="0"/>
              </a:rPr>
              <a:t>Path Condition</a:t>
            </a:r>
            <a:endParaRPr lang="en-US" sz="1600" dirty="0">
              <a:latin typeface="Segoe" pitchFamily="34" charset="0"/>
            </a:endParaRPr>
          </a:p>
        </p:txBody>
      </p:sp>
      <p:sp>
        <p:nvSpPr>
          <p:cNvPr id="13" name="TextBox 17"/>
          <p:cNvSpPr txBox="1">
            <a:spLocks noChangeArrowheads="1"/>
          </p:cNvSpPr>
          <p:nvPr/>
        </p:nvSpPr>
        <p:spPr bwMode="auto">
          <a:xfrm>
            <a:off x="1066800" y="4596825"/>
            <a:ext cx="1654620" cy="584775"/>
          </a:xfrm>
          <a:prstGeom prst="rect">
            <a:avLst/>
          </a:prstGeom>
          <a:noFill/>
          <a:ln w="9525">
            <a:noFill/>
            <a:miter lim="800000"/>
            <a:headEnd/>
            <a:tailEnd/>
          </a:ln>
        </p:spPr>
        <p:txBody>
          <a:bodyPr wrap="none">
            <a:spAutoFit/>
          </a:bodyPr>
          <a:lstStyle/>
          <a:p>
            <a:pPr algn="l"/>
            <a:r>
              <a:rPr lang="en-US" sz="1600" dirty="0" smtClean="0">
                <a:latin typeface="Segoe" pitchFamily="34" charset="0"/>
              </a:rPr>
              <a:t>Choose an </a:t>
            </a:r>
          </a:p>
          <a:p>
            <a:pPr algn="l"/>
            <a:r>
              <a:rPr lang="en-US" sz="1600" dirty="0" smtClean="0">
                <a:latin typeface="Segoe" pitchFamily="34" charset="0"/>
              </a:rPr>
              <a:t>Uncovered Path</a:t>
            </a:r>
            <a:endParaRPr lang="en-US" sz="1600" dirty="0">
              <a:latin typeface="Segoe" pitchFamily="34" charset="0"/>
            </a:endParaRPr>
          </a:p>
        </p:txBody>
      </p:sp>
      <p:sp>
        <p:nvSpPr>
          <p:cNvPr id="14" name="TextBox 18"/>
          <p:cNvSpPr txBox="1">
            <a:spLocks noChangeArrowheads="1"/>
          </p:cNvSpPr>
          <p:nvPr/>
        </p:nvSpPr>
        <p:spPr bwMode="auto">
          <a:xfrm>
            <a:off x="1600200" y="2362200"/>
            <a:ext cx="696024" cy="338554"/>
          </a:xfrm>
          <a:prstGeom prst="rect">
            <a:avLst/>
          </a:prstGeom>
          <a:noFill/>
          <a:ln w="9525">
            <a:noFill/>
            <a:miter lim="800000"/>
            <a:headEnd/>
            <a:tailEnd/>
          </a:ln>
        </p:spPr>
        <p:txBody>
          <a:bodyPr wrap="none">
            <a:spAutoFit/>
          </a:bodyPr>
          <a:lstStyle/>
          <a:p>
            <a:r>
              <a:rPr lang="en-US" sz="1600" dirty="0" smtClean="0">
                <a:latin typeface="Segoe" pitchFamily="34" charset="0"/>
              </a:rPr>
              <a:t>Solve</a:t>
            </a:r>
            <a:endParaRPr lang="en-US" sz="1600" dirty="0">
              <a:latin typeface="Segoe" pitchFamily="34" charset="0"/>
            </a:endParaRPr>
          </a:p>
        </p:txBody>
      </p:sp>
      <p:sp>
        <p:nvSpPr>
          <p:cNvPr id="15" name="Down Arrow 19"/>
          <p:cNvSpPr>
            <a:spLocks noChangeArrowheads="1"/>
          </p:cNvSpPr>
          <p:nvPr/>
        </p:nvSpPr>
        <p:spPr bwMode="auto">
          <a:xfrm>
            <a:off x="4485937" y="1752600"/>
            <a:ext cx="408261" cy="497804"/>
          </a:xfrm>
          <a:prstGeom prst="downArrow">
            <a:avLst>
              <a:gd name="adj1" fmla="val 50000"/>
              <a:gd name="adj2" fmla="val 50024"/>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chemeClr val="lt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7" name="Title 1"/>
          <p:cNvSpPr txBox="1">
            <a:spLocks/>
          </p:cNvSpPr>
          <p:nvPr/>
        </p:nvSpPr>
        <p:spPr>
          <a:xfrm>
            <a:off x="381000" y="762000"/>
            <a:ext cx="8229600" cy="1143000"/>
          </a:xfrm>
          <a:prstGeom prst="rect">
            <a:avLst/>
          </a:prstGeo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400" b="0" i="0" u="none" strike="noStrike" kern="0" cap="none" spc="0" normalizeH="0" baseline="0" noProof="0" dirty="0">
              <a:ln>
                <a:noFill/>
              </a:ln>
              <a:solidFill>
                <a:srgbClr xmlns:mc="http://schemas.openxmlformats.org/markup-compatibility/2006" xmlns:a14="http://schemas.microsoft.com/office/drawing/2007/7/7/main" val="090F14" mc:Ignorable=""/>
              </a:solidFill>
              <a:effectLst/>
              <a:uLnTx/>
              <a:uFillTx/>
              <a:latin typeface="+mj-lt"/>
              <a:ea typeface="+mj-ea"/>
              <a:cs typeface="+mj-cs"/>
            </a:endParaRPr>
          </a:p>
        </p:txBody>
      </p:sp>
      <p:sp>
        <p:nvSpPr>
          <p:cNvPr id="18" name="TextBox 15"/>
          <p:cNvSpPr txBox="1">
            <a:spLocks noChangeArrowheads="1"/>
          </p:cNvSpPr>
          <p:nvPr/>
        </p:nvSpPr>
        <p:spPr bwMode="auto">
          <a:xfrm>
            <a:off x="2209800" y="1676400"/>
            <a:ext cx="2392643" cy="338554"/>
          </a:xfrm>
          <a:prstGeom prst="rect">
            <a:avLst/>
          </a:prstGeom>
          <a:noFill/>
          <a:ln w="9525">
            <a:noFill/>
            <a:miter lim="800000"/>
            <a:headEnd/>
            <a:tailEnd/>
          </a:ln>
        </p:spPr>
        <p:txBody>
          <a:bodyPr wrap="none">
            <a:spAutoFit/>
          </a:bodyPr>
          <a:lstStyle/>
          <a:p>
            <a:r>
              <a:rPr lang="en-US" sz="1600" dirty="0" smtClean="0">
                <a:latin typeface="Segoe" pitchFamily="34" charset="0"/>
              </a:rPr>
              <a:t>Initially, choose Arbitrary</a:t>
            </a:r>
            <a:endParaRPr lang="en-US" sz="1600" dirty="0">
              <a:latin typeface="Segoe" pitchFamily="34" charset="0"/>
            </a:endParaRPr>
          </a:p>
        </p:txBody>
      </p:sp>
      <p:sp>
        <p:nvSpPr>
          <p:cNvPr id="22" name="Rounded Rectangle 21"/>
          <p:cNvSpPr/>
          <p:nvPr/>
        </p:nvSpPr>
        <p:spPr bwMode="auto">
          <a:xfrm>
            <a:off x="616449" y="5568593"/>
            <a:ext cx="3626778" cy="1058237"/>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cs typeface="Calibri" pitchFamily="34" charset="0"/>
              </a:rPr>
              <a:t>Result: small test suite,</a:t>
            </a:r>
          </a:p>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cs typeface="Calibri" pitchFamily="34" charset="0"/>
              </a:rPr>
              <a:t>high code coverage</a:t>
            </a:r>
            <a:endParaRPr kumimoji="0" lang="en-US" sz="2400" b="0" i="0" u="none" strike="noStrike" cap="none" normalizeH="0" baseline="0" dirty="0" smtClean="0">
              <a:solidFill>
                <a:schemeClr val="bg1"/>
              </a:solidFill>
              <a:latin typeface="Calibri" pitchFamily="34" charset="0"/>
              <a:cs typeface="Calibri" pitchFamily="34" charset="0"/>
            </a:endParaRPr>
          </a:p>
        </p:txBody>
      </p:sp>
      <p:sp>
        <p:nvSpPr>
          <p:cNvPr id="23" name="Rounded Rectangle 22"/>
          <p:cNvSpPr/>
          <p:nvPr/>
        </p:nvSpPr>
        <p:spPr bwMode="auto">
          <a:xfrm>
            <a:off x="5104544" y="5568593"/>
            <a:ext cx="3626778" cy="1058237"/>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cs typeface="Calibri" pitchFamily="34" charset="0"/>
              </a:rPr>
              <a:t>Finds only real bugs</a:t>
            </a:r>
          </a:p>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cs typeface="Calibri" pitchFamily="34" charset="0"/>
              </a:rPr>
              <a:t>No false warnings</a:t>
            </a:r>
            <a:endParaRPr kumimoji="0" lang="en-US" sz="2400" b="0" i="0" u="none" strike="noStrike" cap="none" normalizeH="0" baseline="0" dirty="0" smtClean="0">
              <a:solidFill>
                <a:schemeClr val="bg1"/>
              </a:solidFill>
              <a:latin typeface="Calibri" pitchFamily="34" charset="0"/>
              <a:cs typeface="Calibri" pitchFamily="34" charset="0"/>
            </a:endParaRPr>
          </a:p>
        </p:txBody>
      </p:sp>
    </p:spTree>
    <p:extLst>
      <p:ext uri="{BB962C8B-B14F-4D97-AF65-F5344CB8AC3E}">
        <p14:creationId xmlns:p14="http://schemas.microsoft.com/office/powerpoint/2007/7/12/main" val="936136933"/>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PEX </a:t>
            </a:r>
            <a:r>
              <a:rPr lang="en-US" dirty="0" smtClean="0"/>
              <a:t>↔ Z3</a:t>
            </a:r>
            <a:endParaRPr lang="en-US" dirty="0"/>
          </a:p>
        </p:txBody>
      </p:sp>
      <p:graphicFrame>
        <p:nvGraphicFramePr>
          <p:cNvPr id="5" name="Content Placeholder 4"/>
          <p:cNvGraphicFramePr>
            <a:graphicFrameLocks noGrp="1"/>
          </p:cNvGraphicFramePr>
          <p:nvPr>
            <p:ph idx="1"/>
          </p:nvPr>
        </p:nvGraphicFramePr>
        <p:xfrm>
          <a:off x="152400" y="977439"/>
          <a:ext cx="8859520" cy="5880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PEX </a:t>
            </a:r>
            <a:r>
              <a:rPr lang="en-US" dirty="0" smtClean="0"/>
              <a:t>↔ Z3</a:t>
            </a:r>
            <a:endParaRPr lang="en-US" dirty="0"/>
          </a:p>
        </p:txBody>
      </p:sp>
      <p:grpSp>
        <p:nvGrpSpPr>
          <p:cNvPr id="3" name="Group 3"/>
          <p:cNvGrpSpPr/>
          <p:nvPr/>
        </p:nvGrpSpPr>
        <p:grpSpPr>
          <a:xfrm>
            <a:off x="199957" y="1781788"/>
            <a:ext cx="2279769" cy="911907"/>
            <a:chOff x="5518" y="924964"/>
            <a:chExt cx="2279769" cy="911907"/>
          </a:xfrm>
        </p:grpSpPr>
        <p:sp>
          <p:nvSpPr>
            <p:cNvPr id="24" name="Chevron 23"/>
            <p:cNvSpPr/>
            <p:nvPr/>
          </p:nvSpPr>
          <p:spPr>
            <a:xfrm>
              <a:off x="5518" y="924964"/>
              <a:ext cx="2279769" cy="911907"/>
            </a:xfrm>
            <a:prstGeom prst="chevron">
              <a:avLst/>
            </a:prstGeom>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sp>
        <p:sp>
          <p:nvSpPr>
            <p:cNvPr id="25" name="Chevron 4"/>
            <p:cNvSpPr/>
            <p:nvPr/>
          </p:nvSpPr>
          <p:spPr>
            <a:xfrm>
              <a:off x="461472" y="924964"/>
              <a:ext cx="1367862" cy="91190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t>Rich Combination </a:t>
              </a:r>
              <a:endParaRPr lang="en-US" sz="1800" kern="1200" dirty="0"/>
            </a:p>
          </p:txBody>
        </p:sp>
      </p:grpSp>
      <p:grpSp>
        <p:nvGrpSpPr>
          <p:cNvPr id="4" name="Group 5"/>
          <p:cNvGrpSpPr/>
          <p:nvPr/>
        </p:nvGrpSpPr>
        <p:grpSpPr>
          <a:xfrm>
            <a:off x="2183356" y="1859300"/>
            <a:ext cx="1892208" cy="756883"/>
            <a:chOff x="1988917" y="1002476"/>
            <a:chExt cx="1892208" cy="756883"/>
          </a:xfrm>
        </p:grpSpPr>
        <p:sp>
          <p:nvSpPr>
            <p:cNvPr id="22" name="Chevron 21"/>
            <p:cNvSpPr/>
            <p:nvPr/>
          </p:nvSpPr>
          <p:spPr>
            <a:xfrm>
              <a:off x="1988917" y="1002476"/>
              <a:ext cx="1892208" cy="756883"/>
            </a:xfrm>
            <a:prstGeom prst="chevron">
              <a:avLst/>
            </a:prstGeom>
          </p:spPr>
          <p:style>
            <a:lnRef idx="1">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2">
              <a:schemeClr val="accent2">
                <a:tint val="40000"/>
                <a:alpha val="90000"/>
                <a:hueOff val="0"/>
                <a:satOff val="0"/>
                <a:lumOff val="0"/>
                <a:alphaOff val="0"/>
              </a:schemeClr>
            </a:effectRef>
            <a:fontRef idx="minor">
              <a:schemeClr val="dk1">
                <a:hueOff val="0"/>
                <a:satOff val="0"/>
                <a:lumOff val="0"/>
                <a:alphaOff val="0"/>
              </a:schemeClr>
            </a:fontRef>
          </p:style>
        </p:sp>
        <p:sp>
          <p:nvSpPr>
            <p:cNvPr id="23" name="Chevron 6"/>
            <p:cNvSpPr/>
            <p:nvPr/>
          </p:nvSpPr>
          <p:spPr>
            <a:xfrm>
              <a:off x="2367359" y="1002476"/>
              <a:ext cx="1135325" cy="75688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Linear arithmetic</a:t>
              </a:r>
              <a:endParaRPr lang="en-US" sz="2000" kern="1200" dirty="0"/>
            </a:p>
          </p:txBody>
        </p:sp>
      </p:grpSp>
      <p:grpSp>
        <p:nvGrpSpPr>
          <p:cNvPr id="5" name="Group 6"/>
          <p:cNvGrpSpPr/>
          <p:nvPr/>
        </p:nvGrpSpPr>
        <p:grpSpPr>
          <a:xfrm>
            <a:off x="3810656" y="1859300"/>
            <a:ext cx="1892208" cy="756883"/>
            <a:chOff x="3616217" y="1002476"/>
            <a:chExt cx="1892208" cy="756883"/>
          </a:xfrm>
        </p:grpSpPr>
        <p:sp>
          <p:nvSpPr>
            <p:cNvPr id="20" name="Chevron 19"/>
            <p:cNvSpPr/>
            <p:nvPr/>
          </p:nvSpPr>
          <p:spPr>
            <a:xfrm>
              <a:off x="3616217" y="1002476"/>
              <a:ext cx="1892208" cy="756883"/>
            </a:xfrm>
            <a:prstGeom prst="chevron">
              <a:avLst/>
            </a:prstGeom>
          </p:spPr>
          <p:style>
            <a:lnRef idx="1">
              <a:schemeClr val="accent2">
                <a:tint val="40000"/>
                <a:alpha val="90000"/>
                <a:hueOff val="-2022609"/>
                <a:satOff val="5577"/>
                <a:lumOff val="470"/>
                <a:alphaOff val="0"/>
              </a:schemeClr>
            </a:lnRef>
            <a:fillRef idx="1">
              <a:schemeClr val="accent2">
                <a:tint val="40000"/>
                <a:alpha val="90000"/>
                <a:hueOff val="-2022609"/>
                <a:satOff val="5577"/>
                <a:lumOff val="470"/>
                <a:alphaOff val="0"/>
              </a:schemeClr>
            </a:fillRef>
            <a:effectRef idx="2">
              <a:schemeClr val="accent2">
                <a:tint val="40000"/>
                <a:alpha val="90000"/>
                <a:hueOff val="-2022609"/>
                <a:satOff val="5577"/>
                <a:lumOff val="470"/>
                <a:alphaOff val="0"/>
              </a:schemeClr>
            </a:effectRef>
            <a:fontRef idx="minor">
              <a:schemeClr val="dk1">
                <a:hueOff val="0"/>
                <a:satOff val="0"/>
                <a:lumOff val="0"/>
                <a:alphaOff val="0"/>
              </a:schemeClr>
            </a:fontRef>
          </p:style>
        </p:sp>
        <p:sp>
          <p:nvSpPr>
            <p:cNvPr id="21" name="Chevron 8"/>
            <p:cNvSpPr/>
            <p:nvPr/>
          </p:nvSpPr>
          <p:spPr>
            <a:xfrm>
              <a:off x="3994659" y="1002476"/>
              <a:ext cx="1135325" cy="75688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err="1" smtClean="0"/>
                <a:t>Bitvector</a:t>
              </a:r>
              <a:endParaRPr lang="en-US" sz="2000" kern="1200" dirty="0"/>
            </a:p>
          </p:txBody>
        </p:sp>
      </p:grpSp>
      <p:grpSp>
        <p:nvGrpSpPr>
          <p:cNvPr id="6" name="Group 7"/>
          <p:cNvGrpSpPr/>
          <p:nvPr/>
        </p:nvGrpSpPr>
        <p:grpSpPr>
          <a:xfrm>
            <a:off x="5437955" y="1859300"/>
            <a:ext cx="1892208" cy="756883"/>
            <a:chOff x="5243516" y="1002476"/>
            <a:chExt cx="1892208" cy="756883"/>
          </a:xfrm>
        </p:grpSpPr>
        <p:sp>
          <p:nvSpPr>
            <p:cNvPr id="18" name="Chevron 17"/>
            <p:cNvSpPr/>
            <p:nvPr/>
          </p:nvSpPr>
          <p:spPr>
            <a:xfrm>
              <a:off x="5243516" y="1002476"/>
              <a:ext cx="1892208" cy="756883"/>
            </a:xfrm>
            <a:prstGeom prst="chevron">
              <a:avLst/>
            </a:prstGeom>
          </p:spPr>
          <p:style>
            <a:lnRef idx="1">
              <a:schemeClr val="accent2">
                <a:tint val="40000"/>
                <a:alpha val="90000"/>
                <a:hueOff val="-4045218"/>
                <a:satOff val="11155"/>
                <a:lumOff val="941"/>
                <a:alphaOff val="0"/>
              </a:schemeClr>
            </a:lnRef>
            <a:fillRef idx="1">
              <a:schemeClr val="accent2">
                <a:tint val="40000"/>
                <a:alpha val="90000"/>
                <a:hueOff val="-4045218"/>
                <a:satOff val="11155"/>
                <a:lumOff val="941"/>
                <a:alphaOff val="0"/>
              </a:schemeClr>
            </a:fillRef>
            <a:effectRef idx="2">
              <a:schemeClr val="accent2">
                <a:tint val="40000"/>
                <a:alpha val="90000"/>
                <a:hueOff val="-4045218"/>
                <a:satOff val="11155"/>
                <a:lumOff val="941"/>
                <a:alphaOff val="0"/>
              </a:schemeClr>
            </a:effectRef>
            <a:fontRef idx="minor">
              <a:schemeClr val="dk1">
                <a:hueOff val="0"/>
                <a:satOff val="0"/>
                <a:lumOff val="0"/>
                <a:alphaOff val="0"/>
              </a:schemeClr>
            </a:fontRef>
          </p:style>
        </p:sp>
        <p:sp>
          <p:nvSpPr>
            <p:cNvPr id="19" name="Chevron 10"/>
            <p:cNvSpPr/>
            <p:nvPr/>
          </p:nvSpPr>
          <p:spPr>
            <a:xfrm>
              <a:off x="5621958" y="1002476"/>
              <a:ext cx="1135325" cy="75688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Arrays</a:t>
              </a:r>
              <a:endParaRPr lang="en-US" sz="2000" kern="1200" dirty="0"/>
            </a:p>
          </p:txBody>
        </p:sp>
      </p:grpSp>
      <p:grpSp>
        <p:nvGrpSpPr>
          <p:cNvPr id="7" name="Group 8"/>
          <p:cNvGrpSpPr/>
          <p:nvPr/>
        </p:nvGrpSpPr>
        <p:grpSpPr>
          <a:xfrm>
            <a:off x="7065254" y="1859300"/>
            <a:ext cx="1892208" cy="756883"/>
            <a:chOff x="6870815" y="1002476"/>
            <a:chExt cx="1892208" cy="756883"/>
          </a:xfrm>
        </p:grpSpPr>
        <p:sp>
          <p:nvSpPr>
            <p:cNvPr id="16" name="Chevron 15"/>
            <p:cNvSpPr/>
            <p:nvPr/>
          </p:nvSpPr>
          <p:spPr>
            <a:xfrm>
              <a:off x="6870815" y="1002476"/>
              <a:ext cx="1892208" cy="756883"/>
            </a:xfrm>
            <a:prstGeom prst="chevron">
              <a:avLst/>
            </a:prstGeom>
          </p:spPr>
          <p:style>
            <a:lnRef idx="1">
              <a:schemeClr val="accent2">
                <a:tint val="40000"/>
                <a:alpha val="90000"/>
                <a:hueOff val="-6067826"/>
                <a:satOff val="16732"/>
                <a:lumOff val="1411"/>
                <a:alphaOff val="0"/>
              </a:schemeClr>
            </a:lnRef>
            <a:fillRef idx="1">
              <a:schemeClr val="accent2">
                <a:tint val="40000"/>
                <a:alpha val="90000"/>
                <a:hueOff val="-6067826"/>
                <a:satOff val="16732"/>
                <a:lumOff val="1411"/>
                <a:alphaOff val="0"/>
              </a:schemeClr>
            </a:fillRef>
            <a:effectRef idx="2">
              <a:schemeClr val="accent2">
                <a:tint val="40000"/>
                <a:alpha val="90000"/>
                <a:hueOff val="-6067826"/>
                <a:satOff val="16732"/>
                <a:lumOff val="1411"/>
                <a:alphaOff val="0"/>
              </a:schemeClr>
            </a:effectRef>
            <a:fontRef idx="minor">
              <a:schemeClr val="dk1">
                <a:hueOff val="0"/>
                <a:satOff val="0"/>
                <a:lumOff val="0"/>
                <a:alphaOff val="0"/>
              </a:schemeClr>
            </a:fontRef>
          </p:style>
        </p:sp>
        <p:sp>
          <p:nvSpPr>
            <p:cNvPr id="17" name="Chevron 12"/>
            <p:cNvSpPr/>
            <p:nvPr/>
          </p:nvSpPr>
          <p:spPr>
            <a:xfrm>
              <a:off x="7249257" y="1002476"/>
              <a:ext cx="1135325" cy="75688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Free</a:t>
              </a:r>
            </a:p>
            <a:p>
              <a:pPr lvl="0" algn="ctr" defTabSz="889000" rtl="0">
                <a:lnSpc>
                  <a:spcPct val="90000"/>
                </a:lnSpc>
                <a:spcBef>
                  <a:spcPct val="0"/>
                </a:spcBef>
                <a:spcAft>
                  <a:spcPct val="35000"/>
                </a:spcAft>
              </a:pPr>
              <a:r>
                <a:rPr lang="en-US" sz="2000" kern="1200" dirty="0" smtClean="0"/>
                <a:t>Functions</a:t>
              </a:r>
              <a:endParaRPr lang="en-US" sz="2000" kern="1200" dirty="0"/>
            </a:p>
          </p:txBody>
        </p:sp>
      </p:grpSp>
      <p:grpSp>
        <p:nvGrpSpPr>
          <p:cNvPr id="8" name="Group 9"/>
          <p:cNvGrpSpPr/>
          <p:nvPr/>
        </p:nvGrpSpPr>
        <p:grpSpPr>
          <a:xfrm>
            <a:off x="199957" y="2936278"/>
            <a:ext cx="2279769" cy="911907"/>
            <a:chOff x="5518" y="3004114"/>
            <a:chExt cx="2279769" cy="911907"/>
          </a:xfrm>
        </p:grpSpPr>
        <p:sp>
          <p:nvSpPr>
            <p:cNvPr id="14" name="Chevron 13"/>
            <p:cNvSpPr/>
            <p:nvPr/>
          </p:nvSpPr>
          <p:spPr>
            <a:xfrm>
              <a:off x="5518" y="3004114"/>
              <a:ext cx="2279769" cy="911907"/>
            </a:xfrm>
            <a:prstGeom prst="chevron">
              <a:avLst/>
            </a:prstGeom>
          </p:spPr>
          <p:style>
            <a:lnRef idx="0">
              <a:schemeClr val="lt1">
                <a:hueOff val="0"/>
                <a:satOff val="0"/>
                <a:lumOff val="0"/>
                <a:alphaOff val="0"/>
              </a:schemeClr>
            </a:lnRef>
            <a:fillRef idx="3">
              <a:schemeClr val="accent2">
                <a:hueOff val="-7589485"/>
                <a:satOff val="21437"/>
                <a:lumOff val="5491"/>
                <a:alphaOff val="0"/>
              </a:schemeClr>
            </a:fillRef>
            <a:effectRef idx="3">
              <a:schemeClr val="accent2">
                <a:hueOff val="-7589485"/>
                <a:satOff val="21437"/>
                <a:lumOff val="5491"/>
                <a:alphaOff val="0"/>
              </a:schemeClr>
            </a:effectRef>
            <a:fontRef idx="minor">
              <a:schemeClr val="lt1"/>
            </a:fontRef>
          </p:style>
        </p:sp>
        <p:sp>
          <p:nvSpPr>
            <p:cNvPr id="15" name="Chevron 14"/>
            <p:cNvSpPr/>
            <p:nvPr/>
          </p:nvSpPr>
          <p:spPr>
            <a:xfrm>
              <a:off x="461472" y="3004114"/>
              <a:ext cx="1367862" cy="91190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t> </a:t>
              </a:r>
              <a:r>
                <a:rPr lang="en-US" sz="1800" kern="1200" dirty="0" smtClean="0">
                  <a:sym typeface="Symbol"/>
                </a:rPr>
                <a:t>-Quantifier</a:t>
              </a:r>
              <a:endParaRPr lang="en-US" sz="1800" kern="1200" dirty="0"/>
            </a:p>
          </p:txBody>
        </p:sp>
      </p:grpSp>
      <p:grpSp>
        <p:nvGrpSpPr>
          <p:cNvPr id="9" name="Group 10"/>
          <p:cNvGrpSpPr/>
          <p:nvPr/>
        </p:nvGrpSpPr>
        <p:grpSpPr>
          <a:xfrm>
            <a:off x="2183356" y="3013790"/>
            <a:ext cx="6796547" cy="756883"/>
            <a:chOff x="1988917" y="3081626"/>
            <a:chExt cx="6796547" cy="756883"/>
          </a:xfrm>
        </p:grpSpPr>
        <p:sp>
          <p:nvSpPr>
            <p:cNvPr id="12" name="Chevron 11"/>
            <p:cNvSpPr/>
            <p:nvPr/>
          </p:nvSpPr>
          <p:spPr>
            <a:xfrm>
              <a:off x="1988917" y="3081626"/>
              <a:ext cx="6796547" cy="756883"/>
            </a:xfrm>
            <a:prstGeom prst="chevron">
              <a:avLst/>
            </a:prstGeom>
          </p:spPr>
          <p:style>
            <a:lnRef idx="1">
              <a:schemeClr val="accent2">
                <a:tint val="40000"/>
                <a:alpha val="90000"/>
                <a:hueOff val="-10113044"/>
                <a:satOff val="27887"/>
                <a:lumOff val="2352"/>
                <a:alphaOff val="0"/>
              </a:schemeClr>
            </a:lnRef>
            <a:fillRef idx="1">
              <a:schemeClr val="accent2">
                <a:tint val="40000"/>
                <a:alpha val="90000"/>
                <a:hueOff val="-10113044"/>
                <a:satOff val="27887"/>
                <a:lumOff val="2352"/>
                <a:alphaOff val="0"/>
              </a:schemeClr>
            </a:fillRef>
            <a:effectRef idx="2">
              <a:schemeClr val="accent2">
                <a:tint val="40000"/>
                <a:alpha val="90000"/>
                <a:hueOff val="-10113044"/>
                <a:satOff val="27887"/>
                <a:lumOff val="2352"/>
                <a:alphaOff val="0"/>
              </a:schemeClr>
            </a:effectRef>
            <a:fontRef idx="minor">
              <a:schemeClr val="dk1">
                <a:hueOff val="0"/>
                <a:satOff val="0"/>
                <a:lumOff val="0"/>
                <a:alphaOff val="0"/>
              </a:schemeClr>
            </a:fontRef>
          </p:style>
        </p:sp>
        <p:sp>
          <p:nvSpPr>
            <p:cNvPr id="13" name="Chevron 16"/>
            <p:cNvSpPr/>
            <p:nvPr/>
          </p:nvSpPr>
          <p:spPr>
            <a:xfrm>
              <a:off x="2367359" y="3081626"/>
              <a:ext cx="6039664" cy="75688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400" tIns="12700" rIns="0" bIns="12700" numCol="1" spcCol="1270" anchor="ctr" anchorCtr="0">
              <a:noAutofit/>
            </a:bodyPr>
            <a:lstStyle/>
            <a:p>
              <a:pPr lvl="0" algn="l" defTabSz="889000" rtl="0">
                <a:lnSpc>
                  <a:spcPct val="90000"/>
                </a:lnSpc>
                <a:spcBef>
                  <a:spcPct val="0"/>
                </a:spcBef>
                <a:spcAft>
                  <a:spcPct val="35000"/>
                </a:spcAft>
              </a:pPr>
              <a:r>
                <a:rPr lang="en-US" sz="2000" kern="1200" dirty="0" smtClean="0"/>
                <a:t>Used to model custom theories (e.g., .NET type system)</a:t>
              </a:r>
              <a:endParaRPr lang="en-US" sz="2000" kern="1200" dirty="0"/>
            </a:p>
          </p:txBody>
        </p:sp>
      </p:grpSp>
      <p:sp>
        <p:nvSpPr>
          <p:cNvPr id="27" name="TextBox 26"/>
          <p:cNvSpPr txBox="1"/>
          <p:nvPr/>
        </p:nvSpPr>
        <p:spPr>
          <a:xfrm>
            <a:off x="164387" y="4109680"/>
            <a:ext cx="8578921" cy="646331"/>
          </a:xfrm>
          <a:prstGeom prst="rect">
            <a:avLst/>
          </a:prstGeom>
          <a:noFill/>
        </p:spPr>
        <p:txBody>
          <a:bodyPr wrap="square" rtlCol="0">
            <a:spAutoFit/>
          </a:bodyPr>
          <a:lstStyle/>
          <a:p>
            <a:pPr algn="ctr"/>
            <a:r>
              <a:rPr lang="en-US" sz="3600" b="1"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Undecidable</a:t>
            </a:r>
            <a:r>
              <a:rPr lang="en-US" sz="3600" b="1"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 </a:t>
            </a:r>
            <a:r>
              <a:rPr lang="en-US" sz="36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(in general)</a:t>
            </a:r>
            <a:endParaRPr lang="en-US" sz="3600" b="1"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PEX </a:t>
            </a:r>
            <a:r>
              <a:rPr lang="en-US" dirty="0" smtClean="0"/>
              <a:t>↔ Z3</a:t>
            </a:r>
            <a:endParaRPr lang="en-US" dirty="0"/>
          </a:p>
        </p:txBody>
      </p:sp>
      <p:grpSp>
        <p:nvGrpSpPr>
          <p:cNvPr id="3" name="Group 3"/>
          <p:cNvGrpSpPr/>
          <p:nvPr/>
        </p:nvGrpSpPr>
        <p:grpSpPr>
          <a:xfrm>
            <a:off x="199957" y="1781788"/>
            <a:ext cx="2279769" cy="911907"/>
            <a:chOff x="5518" y="924964"/>
            <a:chExt cx="2279769" cy="911907"/>
          </a:xfrm>
        </p:grpSpPr>
        <p:sp>
          <p:nvSpPr>
            <p:cNvPr id="24" name="Chevron 23"/>
            <p:cNvSpPr/>
            <p:nvPr/>
          </p:nvSpPr>
          <p:spPr>
            <a:xfrm>
              <a:off x="5518" y="924964"/>
              <a:ext cx="2279769" cy="911907"/>
            </a:xfrm>
            <a:prstGeom prst="chevron">
              <a:avLst/>
            </a:prstGeom>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sp>
        <p:sp>
          <p:nvSpPr>
            <p:cNvPr id="25" name="Chevron 4"/>
            <p:cNvSpPr/>
            <p:nvPr/>
          </p:nvSpPr>
          <p:spPr>
            <a:xfrm>
              <a:off x="461472" y="924964"/>
              <a:ext cx="1367862" cy="91190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t>Rich Combination </a:t>
              </a:r>
              <a:endParaRPr lang="en-US" sz="1800" kern="1200" dirty="0"/>
            </a:p>
          </p:txBody>
        </p:sp>
      </p:grpSp>
      <p:grpSp>
        <p:nvGrpSpPr>
          <p:cNvPr id="4" name="Group 5"/>
          <p:cNvGrpSpPr/>
          <p:nvPr/>
        </p:nvGrpSpPr>
        <p:grpSpPr>
          <a:xfrm>
            <a:off x="2183356" y="1859300"/>
            <a:ext cx="1892208" cy="756883"/>
            <a:chOff x="1988917" y="1002476"/>
            <a:chExt cx="1892208" cy="756883"/>
          </a:xfrm>
        </p:grpSpPr>
        <p:sp>
          <p:nvSpPr>
            <p:cNvPr id="22" name="Chevron 21"/>
            <p:cNvSpPr/>
            <p:nvPr/>
          </p:nvSpPr>
          <p:spPr>
            <a:xfrm>
              <a:off x="1988917" y="1002476"/>
              <a:ext cx="1892208" cy="756883"/>
            </a:xfrm>
            <a:prstGeom prst="chevron">
              <a:avLst/>
            </a:prstGeom>
          </p:spPr>
          <p:style>
            <a:lnRef idx="1">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2">
              <a:schemeClr val="accent2">
                <a:tint val="40000"/>
                <a:alpha val="90000"/>
                <a:hueOff val="0"/>
                <a:satOff val="0"/>
                <a:lumOff val="0"/>
                <a:alphaOff val="0"/>
              </a:schemeClr>
            </a:effectRef>
            <a:fontRef idx="minor">
              <a:schemeClr val="dk1">
                <a:hueOff val="0"/>
                <a:satOff val="0"/>
                <a:lumOff val="0"/>
                <a:alphaOff val="0"/>
              </a:schemeClr>
            </a:fontRef>
          </p:style>
        </p:sp>
        <p:sp>
          <p:nvSpPr>
            <p:cNvPr id="23" name="Chevron 6"/>
            <p:cNvSpPr/>
            <p:nvPr/>
          </p:nvSpPr>
          <p:spPr>
            <a:xfrm>
              <a:off x="2367359" y="1002476"/>
              <a:ext cx="1135325" cy="75688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Linear arithmetic</a:t>
              </a:r>
              <a:endParaRPr lang="en-US" sz="2000" kern="1200" dirty="0"/>
            </a:p>
          </p:txBody>
        </p:sp>
      </p:grpSp>
      <p:grpSp>
        <p:nvGrpSpPr>
          <p:cNvPr id="5" name="Group 6"/>
          <p:cNvGrpSpPr/>
          <p:nvPr/>
        </p:nvGrpSpPr>
        <p:grpSpPr>
          <a:xfrm>
            <a:off x="3810656" y="1859300"/>
            <a:ext cx="1892208" cy="756883"/>
            <a:chOff x="3616217" y="1002476"/>
            <a:chExt cx="1892208" cy="756883"/>
          </a:xfrm>
        </p:grpSpPr>
        <p:sp>
          <p:nvSpPr>
            <p:cNvPr id="20" name="Chevron 19"/>
            <p:cNvSpPr/>
            <p:nvPr/>
          </p:nvSpPr>
          <p:spPr>
            <a:xfrm>
              <a:off x="3616217" y="1002476"/>
              <a:ext cx="1892208" cy="756883"/>
            </a:xfrm>
            <a:prstGeom prst="chevron">
              <a:avLst/>
            </a:prstGeom>
          </p:spPr>
          <p:style>
            <a:lnRef idx="1">
              <a:schemeClr val="accent2">
                <a:tint val="40000"/>
                <a:alpha val="90000"/>
                <a:hueOff val="-2022609"/>
                <a:satOff val="5577"/>
                <a:lumOff val="470"/>
                <a:alphaOff val="0"/>
              </a:schemeClr>
            </a:lnRef>
            <a:fillRef idx="1">
              <a:schemeClr val="accent2">
                <a:tint val="40000"/>
                <a:alpha val="90000"/>
                <a:hueOff val="-2022609"/>
                <a:satOff val="5577"/>
                <a:lumOff val="470"/>
                <a:alphaOff val="0"/>
              </a:schemeClr>
            </a:fillRef>
            <a:effectRef idx="2">
              <a:schemeClr val="accent2">
                <a:tint val="40000"/>
                <a:alpha val="90000"/>
                <a:hueOff val="-2022609"/>
                <a:satOff val="5577"/>
                <a:lumOff val="470"/>
                <a:alphaOff val="0"/>
              </a:schemeClr>
            </a:effectRef>
            <a:fontRef idx="minor">
              <a:schemeClr val="dk1">
                <a:hueOff val="0"/>
                <a:satOff val="0"/>
                <a:lumOff val="0"/>
                <a:alphaOff val="0"/>
              </a:schemeClr>
            </a:fontRef>
          </p:style>
        </p:sp>
        <p:sp>
          <p:nvSpPr>
            <p:cNvPr id="21" name="Chevron 8"/>
            <p:cNvSpPr/>
            <p:nvPr/>
          </p:nvSpPr>
          <p:spPr>
            <a:xfrm>
              <a:off x="3994659" y="1002476"/>
              <a:ext cx="1135325" cy="75688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err="1" smtClean="0"/>
                <a:t>Bitvector</a:t>
              </a:r>
              <a:endParaRPr lang="en-US" sz="2000" kern="1200" dirty="0"/>
            </a:p>
          </p:txBody>
        </p:sp>
      </p:grpSp>
      <p:grpSp>
        <p:nvGrpSpPr>
          <p:cNvPr id="6" name="Group 7"/>
          <p:cNvGrpSpPr/>
          <p:nvPr/>
        </p:nvGrpSpPr>
        <p:grpSpPr>
          <a:xfrm>
            <a:off x="5437955" y="1859300"/>
            <a:ext cx="1892208" cy="756883"/>
            <a:chOff x="5243516" y="1002476"/>
            <a:chExt cx="1892208" cy="756883"/>
          </a:xfrm>
        </p:grpSpPr>
        <p:sp>
          <p:nvSpPr>
            <p:cNvPr id="18" name="Chevron 17"/>
            <p:cNvSpPr/>
            <p:nvPr/>
          </p:nvSpPr>
          <p:spPr>
            <a:xfrm>
              <a:off x="5243516" y="1002476"/>
              <a:ext cx="1892208" cy="756883"/>
            </a:xfrm>
            <a:prstGeom prst="chevron">
              <a:avLst/>
            </a:prstGeom>
          </p:spPr>
          <p:style>
            <a:lnRef idx="1">
              <a:schemeClr val="accent2">
                <a:tint val="40000"/>
                <a:alpha val="90000"/>
                <a:hueOff val="-4045218"/>
                <a:satOff val="11155"/>
                <a:lumOff val="941"/>
                <a:alphaOff val="0"/>
              </a:schemeClr>
            </a:lnRef>
            <a:fillRef idx="1">
              <a:schemeClr val="accent2">
                <a:tint val="40000"/>
                <a:alpha val="90000"/>
                <a:hueOff val="-4045218"/>
                <a:satOff val="11155"/>
                <a:lumOff val="941"/>
                <a:alphaOff val="0"/>
              </a:schemeClr>
            </a:fillRef>
            <a:effectRef idx="2">
              <a:schemeClr val="accent2">
                <a:tint val="40000"/>
                <a:alpha val="90000"/>
                <a:hueOff val="-4045218"/>
                <a:satOff val="11155"/>
                <a:lumOff val="941"/>
                <a:alphaOff val="0"/>
              </a:schemeClr>
            </a:effectRef>
            <a:fontRef idx="minor">
              <a:schemeClr val="dk1">
                <a:hueOff val="0"/>
                <a:satOff val="0"/>
                <a:lumOff val="0"/>
                <a:alphaOff val="0"/>
              </a:schemeClr>
            </a:fontRef>
          </p:style>
        </p:sp>
        <p:sp>
          <p:nvSpPr>
            <p:cNvPr id="19" name="Chevron 10"/>
            <p:cNvSpPr/>
            <p:nvPr/>
          </p:nvSpPr>
          <p:spPr>
            <a:xfrm>
              <a:off x="5621958" y="1002476"/>
              <a:ext cx="1135325" cy="75688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Arrays</a:t>
              </a:r>
              <a:endParaRPr lang="en-US" sz="2000" kern="1200" dirty="0"/>
            </a:p>
          </p:txBody>
        </p:sp>
      </p:grpSp>
      <p:grpSp>
        <p:nvGrpSpPr>
          <p:cNvPr id="7" name="Group 8"/>
          <p:cNvGrpSpPr/>
          <p:nvPr/>
        </p:nvGrpSpPr>
        <p:grpSpPr>
          <a:xfrm>
            <a:off x="7065254" y="1859300"/>
            <a:ext cx="1892208" cy="756883"/>
            <a:chOff x="6870815" y="1002476"/>
            <a:chExt cx="1892208" cy="756883"/>
          </a:xfrm>
        </p:grpSpPr>
        <p:sp>
          <p:nvSpPr>
            <p:cNvPr id="16" name="Chevron 15"/>
            <p:cNvSpPr/>
            <p:nvPr/>
          </p:nvSpPr>
          <p:spPr>
            <a:xfrm>
              <a:off x="6870815" y="1002476"/>
              <a:ext cx="1892208" cy="756883"/>
            </a:xfrm>
            <a:prstGeom prst="chevron">
              <a:avLst/>
            </a:prstGeom>
          </p:spPr>
          <p:style>
            <a:lnRef idx="1">
              <a:schemeClr val="accent2">
                <a:tint val="40000"/>
                <a:alpha val="90000"/>
                <a:hueOff val="-6067826"/>
                <a:satOff val="16732"/>
                <a:lumOff val="1411"/>
                <a:alphaOff val="0"/>
              </a:schemeClr>
            </a:lnRef>
            <a:fillRef idx="1">
              <a:schemeClr val="accent2">
                <a:tint val="40000"/>
                <a:alpha val="90000"/>
                <a:hueOff val="-6067826"/>
                <a:satOff val="16732"/>
                <a:lumOff val="1411"/>
                <a:alphaOff val="0"/>
              </a:schemeClr>
            </a:fillRef>
            <a:effectRef idx="2">
              <a:schemeClr val="accent2">
                <a:tint val="40000"/>
                <a:alpha val="90000"/>
                <a:hueOff val="-6067826"/>
                <a:satOff val="16732"/>
                <a:lumOff val="1411"/>
                <a:alphaOff val="0"/>
              </a:schemeClr>
            </a:effectRef>
            <a:fontRef idx="minor">
              <a:schemeClr val="dk1">
                <a:hueOff val="0"/>
                <a:satOff val="0"/>
                <a:lumOff val="0"/>
                <a:alphaOff val="0"/>
              </a:schemeClr>
            </a:fontRef>
          </p:style>
        </p:sp>
        <p:sp>
          <p:nvSpPr>
            <p:cNvPr id="17" name="Chevron 12"/>
            <p:cNvSpPr/>
            <p:nvPr/>
          </p:nvSpPr>
          <p:spPr>
            <a:xfrm>
              <a:off x="7249257" y="1002476"/>
              <a:ext cx="1135325" cy="75688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Free</a:t>
              </a:r>
            </a:p>
            <a:p>
              <a:pPr lvl="0" algn="ctr" defTabSz="889000" rtl="0">
                <a:lnSpc>
                  <a:spcPct val="90000"/>
                </a:lnSpc>
                <a:spcBef>
                  <a:spcPct val="0"/>
                </a:spcBef>
                <a:spcAft>
                  <a:spcPct val="35000"/>
                </a:spcAft>
              </a:pPr>
              <a:r>
                <a:rPr lang="en-US" sz="2000" kern="1200" dirty="0" smtClean="0"/>
                <a:t>Functions</a:t>
              </a:r>
              <a:endParaRPr lang="en-US" sz="2000" kern="1200" dirty="0"/>
            </a:p>
          </p:txBody>
        </p:sp>
      </p:grpSp>
      <p:grpSp>
        <p:nvGrpSpPr>
          <p:cNvPr id="8" name="Group 9"/>
          <p:cNvGrpSpPr/>
          <p:nvPr/>
        </p:nvGrpSpPr>
        <p:grpSpPr>
          <a:xfrm>
            <a:off x="199957" y="2936278"/>
            <a:ext cx="2279769" cy="911907"/>
            <a:chOff x="5518" y="3004114"/>
            <a:chExt cx="2279769" cy="911907"/>
          </a:xfrm>
        </p:grpSpPr>
        <p:sp>
          <p:nvSpPr>
            <p:cNvPr id="14" name="Chevron 13"/>
            <p:cNvSpPr/>
            <p:nvPr/>
          </p:nvSpPr>
          <p:spPr>
            <a:xfrm>
              <a:off x="5518" y="3004114"/>
              <a:ext cx="2279769" cy="911907"/>
            </a:xfrm>
            <a:prstGeom prst="chevron">
              <a:avLst/>
            </a:prstGeom>
          </p:spPr>
          <p:style>
            <a:lnRef idx="0">
              <a:schemeClr val="lt1">
                <a:hueOff val="0"/>
                <a:satOff val="0"/>
                <a:lumOff val="0"/>
                <a:alphaOff val="0"/>
              </a:schemeClr>
            </a:lnRef>
            <a:fillRef idx="3">
              <a:schemeClr val="accent2">
                <a:hueOff val="-7589485"/>
                <a:satOff val="21437"/>
                <a:lumOff val="5491"/>
                <a:alphaOff val="0"/>
              </a:schemeClr>
            </a:fillRef>
            <a:effectRef idx="3">
              <a:schemeClr val="accent2">
                <a:hueOff val="-7589485"/>
                <a:satOff val="21437"/>
                <a:lumOff val="5491"/>
                <a:alphaOff val="0"/>
              </a:schemeClr>
            </a:effectRef>
            <a:fontRef idx="minor">
              <a:schemeClr val="lt1"/>
            </a:fontRef>
          </p:style>
        </p:sp>
        <p:sp>
          <p:nvSpPr>
            <p:cNvPr id="15" name="Chevron 14"/>
            <p:cNvSpPr/>
            <p:nvPr/>
          </p:nvSpPr>
          <p:spPr>
            <a:xfrm>
              <a:off x="461472" y="3004114"/>
              <a:ext cx="1367862" cy="91190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t> </a:t>
              </a:r>
              <a:r>
                <a:rPr lang="en-US" sz="1800" kern="1200" dirty="0" smtClean="0">
                  <a:sym typeface="Symbol"/>
                </a:rPr>
                <a:t>-Quantifier</a:t>
              </a:r>
              <a:endParaRPr lang="en-US" sz="1800" kern="1200" dirty="0"/>
            </a:p>
          </p:txBody>
        </p:sp>
      </p:grpSp>
      <p:grpSp>
        <p:nvGrpSpPr>
          <p:cNvPr id="9" name="Group 10"/>
          <p:cNvGrpSpPr/>
          <p:nvPr/>
        </p:nvGrpSpPr>
        <p:grpSpPr>
          <a:xfrm>
            <a:off x="2183356" y="3013790"/>
            <a:ext cx="6796547" cy="756883"/>
            <a:chOff x="1988917" y="3081626"/>
            <a:chExt cx="6796547" cy="756883"/>
          </a:xfrm>
        </p:grpSpPr>
        <p:sp>
          <p:nvSpPr>
            <p:cNvPr id="12" name="Chevron 11"/>
            <p:cNvSpPr/>
            <p:nvPr/>
          </p:nvSpPr>
          <p:spPr>
            <a:xfrm>
              <a:off x="1988917" y="3081626"/>
              <a:ext cx="6796547" cy="756883"/>
            </a:xfrm>
            <a:prstGeom prst="chevron">
              <a:avLst/>
            </a:prstGeom>
          </p:spPr>
          <p:style>
            <a:lnRef idx="1">
              <a:schemeClr val="accent2">
                <a:tint val="40000"/>
                <a:alpha val="90000"/>
                <a:hueOff val="-10113044"/>
                <a:satOff val="27887"/>
                <a:lumOff val="2352"/>
                <a:alphaOff val="0"/>
              </a:schemeClr>
            </a:lnRef>
            <a:fillRef idx="1">
              <a:schemeClr val="accent2">
                <a:tint val="40000"/>
                <a:alpha val="90000"/>
                <a:hueOff val="-10113044"/>
                <a:satOff val="27887"/>
                <a:lumOff val="2352"/>
                <a:alphaOff val="0"/>
              </a:schemeClr>
            </a:fillRef>
            <a:effectRef idx="2">
              <a:schemeClr val="accent2">
                <a:tint val="40000"/>
                <a:alpha val="90000"/>
                <a:hueOff val="-10113044"/>
                <a:satOff val="27887"/>
                <a:lumOff val="2352"/>
                <a:alphaOff val="0"/>
              </a:schemeClr>
            </a:effectRef>
            <a:fontRef idx="minor">
              <a:schemeClr val="dk1">
                <a:hueOff val="0"/>
                <a:satOff val="0"/>
                <a:lumOff val="0"/>
                <a:alphaOff val="0"/>
              </a:schemeClr>
            </a:fontRef>
          </p:style>
        </p:sp>
        <p:sp>
          <p:nvSpPr>
            <p:cNvPr id="13" name="Chevron 16"/>
            <p:cNvSpPr/>
            <p:nvPr/>
          </p:nvSpPr>
          <p:spPr>
            <a:xfrm>
              <a:off x="2367359" y="3081626"/>
              <a:ext cx="6039664" cy="75688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400" tIns="12700" rIns="0" bIns="12700" numCol="1" spcCol="1270" anchor="ctr" anchorCtr="0">
              <a:noAutofit/>
            </a:bodyPr>
            <a:lstStyle/>
            <a:p>
              <a:pPr lvl="0" algn="l" defTabSz="889000" rtl="0">
                <a:lnSpc>
                  <a:spcPct val="90000"/>
                </a:lnSpc>
                <a:spcBef>
                  <a:spcPct val="0"/>
                </a:spcBef>
                <a:spcAft>
                  <a:spcPct val="35000"/>
                </a:spcAft>
              </a:pPr>
              <a:r>
                <a:rPr lang="en-US" sz="2000" kern="1200" dirty="0" smtClean="0"/>
                <a:t>Used to model custom theories (e.g., .NET type system)</a:t>
              </a:r>
              <a:endParaRPr lang="en-US" sz="2000" kern="1200" dirty="0"/>
            </a:p>
          </p:txBody>
        </p:sp>
      </p:grpSp>
      <p:sp>
        <p:nvSpPr>
          <p:cNvPr id="27" name="TextBox 26"/>
          <p:cNvSpPr txBox="1"/>
          <p:nvPr/>
        </p:nvSpPr>
        <p:spPr>
          <a:xfrm>
            <a:off x="164387" y="3965844"/>
            <a:ext cx="8578921" cy="2308324"/>
          </a:xfrm>
          <a:prstGeom prst="rect">
            <a:avLst/>
          </a:prstGeom>
          <a:noFill/>
        </p:spPr>
        <p:txBody>
          <a:bodyPr wrap="square" rtlCol="0">
            <a:spAutoFit/>
          </a:bodyPr>
          <a:lstStyle/>
          <a:p>
            <a:pPr algn="ctr"/>
            <a:r>
              <a:rPr lang="en-US" sz="3600" b="1"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Undecidable</a:t>
            </a:r>
            <a:r>
              <a:rPr lang="en-US" sz="3600" b="1"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 </a:t>
            </a:r>
            <a:r>
              <a:rPr lang="en-US" sz="36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(in general)</a:t>
            </a:r>
          </a:p>
          <a:p>
            <a:r>
              <a:rPr lang="en-US" sz="3600" dirty="0" smtClean="0">
                <a:solidFill>
                  <a:schemeClr val="bg1"/>
                </a:solidFill>
                <a:latin typeface="Calibri" pitchFamily="34" charset="0"/>
                <a:cs typeface="Calibri" pitchFamily="34" charset="0"/>
              </a:rPr>
              <a:t>Solution: </a:t>
            </a:r>
          </a:p>
          <a:p>
            <a:r>
              <a:rPr lang="en-US" sz="3600" dirty="0" smtClean="0">
                <a:solidFill>
                  <a:schemeClr val="bg1"/>
                </a:solidFill>
                <a:latin typeface="Calibri" pitchFamily="34" charset="0"/>
                <a:cs typeface="Calibri" pitchFamily="34" charset="0"/>
              </a:rPr>
              <a:t>	Return “Candidate” Model</a:t>
            </a:r>
          </a:p>
          <a:p>
            <a:r>
              <a:rPr lang="en-US" sz="3600" dirty="0" smtClean="0">
                <a:solidFill>
                  <a:schemeClr val="bg1"/>
                </a:solidFill>
                <a:latin typeface="Calibri" pitchFamily="34" charset="0"/>
                <a:cs typeface="Calibri" pitchFamily="34" charset="0"/>
              </a:rPr>
              <a:t>	Check if trace is valid by executing  it</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PEX </a:t>
            </a:r>
            <a:r>
              <a:rPr lang="en-US" dirty="0" smtClean="0"/>
              <a:t>↔ Z3</a:t>
            </a:r>
            <a:endParaRPr lang="en-US" dirty="0"/>
          </a:p>
        </p:txBody>
      </p:sp>
      <p:grpSp>
        <p:nvGrpSpPr>
          <p:cNvPr id="3" name="Group 3"/>
          <p:cNvGrpSpPr/>
          <p:nvPr/>
        </p:nvGrpSpPr>
        <p:grpSpPr>
          <a:xfrm>
            <a:off x="199957" y="1781788"/>
            <a:ext cx="2279769" cy="911907"/>
            <a:chOff x="5518" y="924964"/>
            <a:chExt cx="2279769" cy="911907"/>
          </a:xfrm>
        </p:grpSpPr>
        <p:sp>
          <p:nvSpPr>
            <p:cNvPr id="24" name="Chevron 23"/>
            <p:cNvSpPr/>
            <p:nvPr/>
          </p:nvSpPr>
          <p:spPr>
            <a:xfrm>
              <a:off x="5518" y="924964"/>
              <a:ext cx="2279769" cy="911907"/>
            </a:xfrm>
            <a:prstGeom prst="chevron">
              <a:avLst/>
            </a:prstGeom>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sp>
        <p:sp>
          <p:nvSpPr>
            <p:cNvPr id="25" name="Chevron 4"/>
            <p:cNvSpPr/>
            <p:nvPr/>
          </p:nvSpPr>
          <p:spPr>
            <a:xfrm>
              <a:off x="461472" y="924964"/>
              <a:ext cx="1367862" cy="91190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t>Rich Combination </a:t>
              </a:r>
              <a:endParaRPr lang="en-US" sz="1800" kern="1200" dirty="0"/>
            </a:p>
          </p:txBody>
        </p:sp>
      </p:grpSp>
      <p:grpSp>
        <p:nvGrpSpPr>
          <p:cNvPr id="4" name="Group 5"/>
          <p:cNvGrpSpPr/>
          <p:nvPr/>
        </p:nvGrpSpPr>
        <p:grpSpPr>
          <a:xfrm>
            <a:off x="2183356" y="1859300"/>
            <a:ext cx="1892208" cy="756883"/>
            <a:chOff x="1988917" y="1002476"/>
            <a:chExt cx="1892208" cy="756883"/>
          </a:xfrm>
        </p:grpSpPr>
        <p:sp>
          <p:nvSpPr>
            <p:cNvPr id="22" name="Chevron 21"/>
            <p:cNvSpPr/>
            <p:nvPr/>
          </p:nvSpPr>
          <p:spPr>
            <a:xfrm>
              <a:off x="1988917" y="1002476"/>
              <a:ext cx="1892208" cy="756883"/>
            </a:xfrm>
            <a:prstGeom prst="chevron">
              <a:avLst/>
            </a:prstGeom>
          </p:spPr>
          <p:style>
            <a:lnRef idx="1">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2">
              <a:schemeClr val="accent2">
                <a:tint val="40000"/>
                <a:alpha val="90000"/>
                <a:hueOff val="0"/>
                <a:satOff val="0"/>
                <a:lumOff val="0"/>
                <a:alphaOff val="0"/>
              </a:schemeClr>
            </a:effectRef>
            <a:fontRef idx="minor">
              <a:schemeClr val="dk1">
                <a:hueOff val="0"/>
                <a:satOff val="0"/>
                <a:lumOff val="0"/>
                <a:alphaOff val="0"/>
              </a:schemeClr>
            </a:fontRef>
          </p:style>
        </p:sp>
        <p:sp>
          <p:nvSpPr>
            <p:cNvPr id="23" name="Chevron 6"/>
            <p:cNvSpPr/>
            <p:nvPr/>
          </p:nvSpPr>
          <p:spPr>
            <a:xfrm>
              <a:off x="2367359" y="1002476"/>
              <a:ext cx="1135325" cy="75688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Linear arithmetic</a:t>
              </a:r>
              <a:endParaRPr lang="en-US" sz="2000" kern="1200" dirty="0"/>
            </a:p>
          </p:txBody>
        </p:sp>
      </p:grpSp>
      <p:grpSp>
        <p:nvGrpSpPr>
          <p:cNvPr id="5" name="Group 6"/>
          <p:cNvGrpSpPr/>
          <p:nvPr/>
        </p:nvGrpSpPr>
        <p:grpSpPr>
          <a:xfrm>
            <a:off x="3810656" y="1859300"/>
            <a:ext cx="1892208" cy="756883"/>
            <a:chOff x="3616217" y="1002476"/>
            <a:chExt cx="1892208" cy="756883"/>
          </a:xfrm>
        </p:grpSpPr>
        <p:sp>
          <p:nvSpPr>
            <p:cNvPr id="20" name="Chevron 19"/>
            <p:cNvSpPr/>
            <p:nvPr/>
          </p:nvSpPr>
          <p:spPr>
            <a:xfrm>
              <a:off x="3616217" y="1002476"/>
              <a:ext cx="1892208" cy="756883"/>
            </a:xfrm>
            <a:prstGeom prst="chevron">
              <a:avLst/>
            </a:prstGeom>
          </p:spPr>
          <p:style>
            <a:lnRef idx="1">
              <a:schemeClr val="accent2">
                <a:tint val="40000"/>
                <a:alpha val="90000"/>
                <a:hueOff val="-2022609"/>
                <a:satOff val="5577"/>
                <a:lumOff val="470"/>
                <a:alphaOff val="0"/>
              </a:schemeClr>
            </a:lnRef>
            <a:fillRef idx="1">
              <a:schemeClr val="accent2">
                <a:tint val="40000"/>
                <a:alpha val="90000"/>
                <a:hueOff val="-2022609"/>
                <a:satOff val="5577"/>
                <a:lumOff val="470"/>
                <a:alphaOff val="0"/>
              </a:schemeClr>
            </a:fillRef>
            <a:effectRef idx="2">
              <a:schemeClr val="accent2">
                <a:tint val="40000"/>
                <a:alpha val="90000"/>
                <a:hueOff val="-2022609"/>
                <a:satOff val="5577"/>
                <a:lumOff val="470"/>
                <a:alphaOff val="0"/>
              </a:schemeClr>
            </a:effectRef>
            <a:fontRef idx="minor">
              <a:schemeClr val="dk1">
                <a:hueOff val="0"/>
                <a:satOff val="0"/>
                <a:lumOff val="0"/>
                <a:alphaOff val="0"/>
              </a:schemeClr>
            </a:fontRef>
          </p:style>
        </p:sp>
        <p:sp>
          <p:nvSpPr>
            <p:cNvPr id="21" name="Chevron 8"/>
            <p:cNvSpPr/>
            <p:nvPr/>
          </p:nvSpPr>
          <p:spPr>
            <a:xfrm>
              <a:off x="3994659" y="1002476"/>
              <a:ext cx="1135325" cy="75688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err="1" smtClean="0"/>
                <a:t>Bitvector</a:t>
              </a:r>
              <a:endParaRPr lang="en-US" sz="2000" kern="1200" dirty="0"/>
            </a:p>
          </p:txBody>
        </p:sp>
      </p:grpSp>
      <p:grpSp>
        <p:nvGrpSpPr>
          <p:cNvPr id="6" name="Group 7"/>
          <p:cNvGrpSpPr/>
          <p:nvPr/>
        </p:nvGrpSpPr>
        <p:grpSpPr>
          <a:xfrm>
            <a:off x="5437955" y="1859300"/>
            <a:ext cx="1892208" cy="756883"/>
            <a:chOff x="5243516" y="1002476"/>
            <a:chExt cx="1892208" cy="756883"/>
          </a:xfrm>
        </p:grpSpPr>
        <p:sp>
          <p:nvSpPr>
            <p:cNvPr id="18" name="Chevron 17"/>
            <p:cNvSpPr/>
            <p:nvPr/>
          </p:nvSpPr>
          <p:spPr>
            <a:xfrm>
              <a:off x="5243516" y="1002476"/>
              <a:ext cx="1892208" cy="756883"/>
            </a:xfrm>
            <a:prstGeom prst="chevron">
              <a:avLst/>
            </a:prstGeom>
          </p:spPr>
          <p:style>
            <a:lnRef idx="1">
              <a:schemeClr val="accent2">
                <a:tint val="40000"/>
                <a:alpha val="90000"/>
                <a:hueOff val="-4045218"/>
                <a:satOff val="11155"/>
                <a:lumOff val="941"/>
                <a:alphaOff val="0"/>
              </a:schemeClr>
            </a:lnRef>
            <a:fillRef idx="1">
              <a:schemeClr val="accent2">
                <a:tint val="40000"/>
                <a:alpha val="90000"/>
                <a:hueOff val="-4045218"/>
                <a:satOff val="11155"/>
                <a:lumOff val="941"/>
                <a:alphaOff val="0"/>
              </a:schemeClr>
            </a:fillRef>
            <a:effectRef idx="2">
              <a:schemeClr val="accent2">
                <a:tint val="40000"/>
                <a:alpha val="90000"/>
                <a:hueOff val="-4045218"/>
                <a:satOff val="11155"/>
                <a:lumOff val="941"/>
                <a:alphaOff val="0"/>
              </a:schemeClr>
            </a:effectRef>
            <a:fontRef idx="minor">
              <a:schemeClr val="dk1">
                <a:hueOff val="0"/>
                <a:satOff val="0"/>
                <a:lumOff val="0"/>
                <a:alphaOff val="0"/>
              </a:schemeClr>
            </a:fontRef>
          </p:style>
        </p:sp>
        <p:sp>
          <p:nvSpPr>
            <p:cNvPr id="19" name="Chevron 10"/>
            <p:cNvSpPr/>
            <p:nvPr/>
          </p:nvSpPr>
          <p:spPr>
            <a:xfrm>
              <a:off x="5621958" y="1002476"/>
              <a:ext cx="1135325" cy="75688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Arrays</a:t>
              </a:r>
              <a:endParaRPr lang="en-US" sz="2000" kern="1200" dirty="0"/>
            </a:p>
          </p:txBody>
        </p:sp>
      </p:grpSp>
      <p:grpSp>
        <p:nvGrpSpPr>
          <p:cNvPr id="7" name="Group 8"/>
          <p:cNvGrpSpPr/>
          <p:nvPr/>
        </p:nvGrpSpPr>
        <p:grpSpPr>
          <a:xfrm>
            <a:off x="7065254" y="1859300"/>
            <a:ext cx="1892208" cy="756883"/>
            <a:chOff x="6870815" y="1002476"/>
            <a:chExt cx="1892208" cy="756883"/>
          </a:xfrm>
        </p:grpSpPr>
        <p:sp>
          <p:nvSpPr>
            <p:cNvPr id="16" name="Chevron 15"/>
            <p:cNvSpPr/>
            <p:nvPr/>
          </p:nvSpPr>
          <p:spPr>
            <a:xfrm>
              <a:off x="6870815" y="1002476"/>
              <a:ext cx="1892208" cy="756883"/>
            </a:xfrm>
            <a:prstGeom prst="chevron">
              <a:avLst/>
            </a:prstGeom>
          </p:spPr>
          <p:style>
            <a:lnRef idx="1">
              <a:schemeClr val="accent2">
                <a:tint val="40000"/>
                <a:alpha val="90000"/>
                <a:hueOff val="-6067826"/>
                <a:satOff val="16732"/>
                <a:lumOff val="1411"/>
                <a:alphaOff val="0"/>
              </a:schemeClr>
            </a:lnRef>
            <a:fillRef idx="1">
              <a:schemeClr val="accent2">
                <a:tint val="40000"/>
                <a:alpha val="90000"/>
                <a:hueOff val="-6067826"/>
                <a:satOff val="16732"/>
                <a:lumOff val="1411"/>
                <a:alphaOff val="0"/>
              </a:schemeClr>
            </a:fillRef>
            <a:effectRef idx="2">
              <a:schemeClr val="accent2">
                <a:tint val="40000"/>
                <a:alpha val="90000"/>
                <a:hueOff val="-6067826"/>
                <a:satOff val="16732"/>
                <a:lumOff val="1411"/>
                <a:alphaOff val="0"/>
              </a:schemeClr>
            </a:effectRef>
            <a:fontRef idx="minor">
              <a:schemeClr val="dk1">
                <a:hueOff val="0"/>
                <a:satOff val="0"/>
                <a:lumOff val="0"/>
                <a:alphaOff val="0"/>
              </a:schemeClr>
            </a:fontRef>
          </p:style>
        </p:sp>
        <p:sp>
          <p:nvSpPr>
            <p:cNvPr id="17" name="Chevron 12"/>
            <p:cNvSpPr/>
            <p:nvPr/>
          </p:nvSpPr>
          <p:spPr>
            <a:xfrm>
              <a:off x="7249257" y="1002476"/>
              <a:ext cx="1135325" cy="75688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Free</a:t>
              </a:r>
            </a:p>
            <a:p>
              <a:pPr lvl="0" algn="ctr" defTabSz="889000" rtl="0">
                <a:lnSpc>
                  <a:spcPct val="90000"/>
                </a:lnSpc>
                <a:spcBef>
                  <a:spcPct val="0"/>
                </a:spcBef>
                <a:spcAft>
                  <a:spcPct val="35000"/>
                </a:spcAft>
              </a:pPr>
              <a:r>
                <a:rPr lang="en-US" sz="2000" kern="1200" dirty="0" smtClean="0"/>
                <a:t>Functions</a:t>
              </a:r>
              <a:endParaRPr lang="en-US" sz="2000" kern="1200" dirty="0"/>
            </a:p>
          </p:txBody>
        </p:sp>
      </p:grpSp>
      <p:grpSp>
        <p:nvGrpSpPr>
          <p:cNvPr id="8" name="Group 9"/>
          <p:cNvGrpSpPr/>
          <p:nvPr/>
        </p:nvGrpSpPr>
        <p:grpSpPr>
          <a:xfrm>
            <a:off x="199957" y="2936278"/>
            <a:ext cx="2279769" cy="911907"/>
            <a:chOff x="5518" y="3004114"/>
            <a:chExt cx="2279769" cy="911907"/>
          </a:xfrm>
        </p:grpSpPr>
        <p:sp>
          <p:nvSpPr>
            <p:cNvPr id="14" name="Chevron 13"/>
            <p:cNvSpPr/>
            <p:nvPr/>
          </p:nvSpPr>
          <p:spPr>
            <a:xfrm>
              <a:off x="5518" y="3004114"/>
              <a:ext cx="2279769" cy="911907"/>
            </a:xfrm>
            <a:prstGeom prst="chevron">
              <a:avLst/>
            </a:prstGeom>
          </p:spPr>
          <p:style>
            <a:lnRef idx="0">
              <a:schemeClr val="lt1">
                <a:hueOff val="0"/>
                <a:satOff val="0"/>
                <a:lumOff val="0"/>
                <a:alphaOff val="0"/>
              </a:schemeClr>
            </a:lnRef>
            <a:fillRef idx="3">
              <a:schemeClr val="accent2">
                <a:hueOff val="-7589485"/>
                <a:satOff val="21437"/>
                <a:lumOff val="5491"/>
                <a:alphaOff val="0"/>
              </a:schemeClr>
            </a:fillRef>
            <a:effectRef idx="3">
              <a:schemeClr val="accent2">
                <a:hueOff val="-7589485"/>
                <a:satOff val="21437"/>
                <a:lumOff val="5491"/>
                <a:alphaOff val="0"/>
              </a:schemeClr>
            </a:effectRef>
            <a:fontRef idx="minor">
              <a:schemeClr val="lt1"/>
            </a:fontRef>
          </p:style>
        </p:sp>
        <p:sp>
          <p:nvSpPr>
            <p:cNvPr id="15" name="Chevron 14"/>
            <p:cNvSpPr/>
            <p:nvPr/>
          </p:nvSpPr>
          <p:spPr>
            <a:xfrm>
              <a:off x="461472" y="3004114"/>
              <a:ext cx="1367862" cy="91190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t> </a:t>
              </a:r>
              <a:r>
                <a:rPr lang="en-US" sz="1800" kern="1200" dirty="0" smtClean="0">
                  <a:sym typeface="Symbol"/>
                </a:rPr>
                <a:t>-Quantifier</a:t>
              </a:r>
              <a:endParaRPr lang="en-US" sz="1800" kern="1200" dirty="0"/>
            </a:p>
          </p:txBody>
        </p:sp>
      </p:grpSp>
      <p:grpSp>
        <p:nvGrpSpPr>
          <p:cNvPr id="9" name="Group 10"/>
          <p:cNvGrpSpPr/>
          <p:nvPr/>
        </p:nvGrpSpPr>
        <p:grpSpPr>
          <a:xfrm>
            <a:off x="2183356" y="3013790"/>
            <a:ext cx="6796547" cy="756883"/>
            <a:chOff x="1988917" y="3081626"/>
            <a:chExt cx="6796547" cy="756883"/>
          </a:xfrm>
        </p:grpSpPr>
        <p:sp>
          <p:nvSpPr>
            <p:cNvPr id="12" name="Chevron 11"/>
            <p:cNvSpPr/>
            <p:nvPr/>
          </p:nvSpPr>
          <p:spPr>
            <a:xfrm>
              <a:off x="1988917" y="3081626"/>
              <a:ext cx="6796547" cy="756883"/>
            </a:xfrm>
            <a:prstGeom prst="chevron">
              <a:avLst/>
            </a:prstGeom>
          </p:spPr>
          <p:style>
            <a:lnRef idx="1">
              <a:schemeClr val="accent2">
                <a:tint val="40000"/>
                <a:alpha val="90000"/>
                <a:hueOff val="-10113044"/>
                <a:satOff val="27887"/>
                <a:lumOff val="2352"/>
                <a:alphaOff val="0"/>
              </a:schemeClr>
            </a:lnRef>
            <a:fillRef idx="1">
              <a:schemeClr val="accent2">
                <a:tint val="40000"/>
                <a:alpha val="90000"/>
                <a:hueOff val="-10113044"/>
                <a:satOff val="27887"/>
                <a:lumOff val="2352"/>
                <a:alphaOff val="0"/>
              </a:schemeClr>
            </a:fillRef>
            <a:effectRef idx="2">
              <a:schemeClr val="accent2">
                <a:tint val="40000"/>
                <a:alpha val="90000"/>
                <a:hueOff val="-10113044"/>
                <a:satOff val="27887"/>
                <a:lumOff val="2352"/>
                <a:alphaOff val="0"/>
              </a:schemeClr>
            </a:effectRef>
            <a:fontRef idx="minor">
              <a:schemeClr val="dk1">
                <a:hueOff val="0"/>
                <a:satOff val="0"/>
                <a:lumOff val="0"/>
                <a:alphaOff val="0"/>
              </a:schemeClr>
            </a:fontRef>
          </p:style>
        </p:sp>
        <p:sp>
          <p:nvSpPr>
            <p:cNvPr id="13" name="Chevron 16"/>
            <p:cNvSpPr/>
            <p:nvPr/>
          </p:nvSpPr>
          <p:spPr>
            <a:xfrm>
              <a:off x="2367359" y="3081626"/>
              <a:ext cx="6039664" cy="75688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400" tIns="12700" rIns="0" bIns="12700" numCol="1" spcCol="1270" anchor="ctr" anchorCtr="0">
              <a:noAutofit/>
            </a:bodyPr>
            <a:lstStyle/>
            <a:p>
              <a:pPr lvl="0" algn="l" defTabSz="889000" rtl="0">
                <a:lnSpc>
                  <a:spcPct val="90000"/>
                </a:lnSpc>
                <a:spcBef>
                  <a:spcPct val="0"/>
                </a:spcBef>
                <a:spcAft>
                  <a:spcPct val="35000"/>
                </a:spcAft>
              </a:pPr>
              <a:r>
                <a:rPr lang="en-US" sz="2000" kern="1200" dirty="0" smtClean="0"/>
                <a:t>Used to model custom theories (e.g., .NET type system)</a:t>
              </a:r>
              <a:endParaRPr lang="en-US" sz="2000" kern="1200" dirty="0"/>
            </a:p>
          </p:txBody>
        </p:sp>
      </p:grpSp>
      <p:sp>
        <p:nvSpPr>
          <p:cNvPr id="27" name="TextBox 26"/>
          <p:cNvSpPr txBox="1"/>
          <p:nvPr/>
        </p:nvSpPr>
        <p:spPr>
          <a:xfrm>
            <a:off x="164387" y="3965844"/>
            <a:ext cx="8578921" cy="1754326"/>
          </a:xfrm>
          <a:prstGeom prst="rect">
            <a:avLst/>
          </a:prstGeom>
          <a:noFill/>
        </p:spPr>
        <p:txBody>
          <a:bodyPr wrap="square" rtlCol="0">
            <a:spAutoFit/>
          </a:bodyPr>
          <a:lstStyle/>
          <a:p>
            <a:pPr algn="ctr"/>
            <a:r>
              <a:rPr lang="en-US" sz="3600" b="1"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Undecidable</a:t>
            </a:r>
            <a:r>
              <a:rPr lang="en-US" sz="3600" b="1"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 </a:t>
            </a:r>
            <a:r>
              <a:rPr lang="en-US" sz="36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(in general)</a:t>
            </a:r>
          </a:p>
          <a:p>
            <a:r>
              <a:rPr lang="en-US" sz="3600" dirty="0" smtClean="0">
                <a:solidFill>
                  <a:schemeClr val="bg1"/>
                </a:solidFill>
                <a:latin typeface="Calibri" pitchFamily="34" charset="0"/>
                <a:cs typeface="Calibri" pitchFamily="34" charset="0"/>
              </a:rPr>
              <a:t>Refined solution: </a:t>
            </a:r>
          </a:p>
          <a:p>
            <a:r>
              <a:rPr lang="en-US" sz="3600" dirty="0" smtClean="0">
                <a:solidFill>
                  <a:schemeClr val="bg1"/>
                </a:solidFill>
                <a:latin typeface="Calibri" pitchFamily="34" charset="0"/>
                <a:cs typeface="Calibri" pitchFamily="34" charset="0"/>
              </a:rPr>
              <a:t>	Support for </a:t>
            </a:r>
            <a:r>
              <a:rPr lang="en-US" sz="36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decidable fragments</a:t>
            </a:r>
            <a:r>
              <a:rPr lang="en-US" sz="3600" dirty="0" smtClean="0">
                <a:solidFill>
                  <a:schemeClr val="bg1"/>
                </a:solidFill>
                <a:latin typeface="Calibri" pitchFamily="34" charset="0"/>
                <a:cs typeface="Calibri" pitchFamily="34" charset="0"/>
              </a:rPr>
              <a:t>.</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75435"/>
            <a:ext cx="8382000" cy="4450449"/>
          </a:xfrm>
        </p:spPr>
        <p:txBody>
          <a:bodyPr/>
          <a:lstStyle/>
          <a:p>
            <a:r>
              <a:rPr lang="en-US" dirty="0" smtClean="0">
                <a:solidFill>
                  <a:srgbClr xmlns:mc="http://schemas.openxmlformats.org/markup-compatibility/2006" xmlns:a14="http://schemas.microsoft.com/office/drawing/2007/7/7/main" val="FF0000" mc:Ignorable=""/>
                </a:solidFill>
              </a:rPr>
              <a:t>Apply DART to large applications (not units).</a:t>
            </a:r>
          </a:p>
          <a:p>
            <a:r>
              <a:rPr lang="en-US" dirty="0" smtClean="0"/>
              <a:t>Start with well-formed input (not random).</a:t>
            </a:r>
          </a:p>
          <a:p>
            <a:r>
              <a:rPr lang="en-US" dirty="0" smtClean="0"/>
              <a:t>Combine with generational search (not DFS).</a:t>
            </a:r>
          </a:p>
          <a:p>
            <a:pPr lvl="1"/>
            <a:r>
              <a:rPr lang="en-US" dirty="0" smtClean="0"/>
              <a:t>Negate 1-by-1 each constraint in a path constraint.</a:t>
            </a:r>
          </a:p>
          <a:p>
            <a:pPr lvl="1"/>
            <a:r>
              <a:rPr lang="en-US" dirty="0" smtClean="0"/>
              <a:t>Generate many children for each parent run.</a:t>
            </a:r>
          </a:p>
          <a:p>
            <a:pPr lvl="1"/>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
        <p:nvSpPr>
          <p:cNvPr id="2" name="Title 1"/>
          <p:cNvSpPr>
            <a:spLocks noGrp="1"/>
          </p:cNvSpPr>
          <p:nvPr>
            <p:ph type="title"/>
          </p:nvPr>
        </p:nvSpPr>
        <p:spPr/>
        <p:txBody>
          <a:bodyPr/>
          <a:lstStyle/>
          <a:p>
            <a:r>
              <a:rPr smtClean="0"/>
              <a:t>SAGE</a:t>
            </a:r>
            <a:endParaRPr lang="en-US" dirty="0"/>
          </a:p>
        </p:txBody>
      </p:sp>
      <p:sp>
        <p:nvSpPr>
          <p:cNvPr id="5" name="Right Arrow 4"/>
          <p:cNvSpPr/>
          <p:nvPr/>
        </p:nvSpPr>
        <p:spPr bwMode="auto">
          <a:xfrm>
            <a:off x="1056640" y="5100320"/>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6" name="Oval 5"/>
          <p:cNvSpPr/>
          <p:nvPr/>
        </p:nvSpPr>
        <p:spPr bwMode="auto">
          <a:xfrm>
            <a:off x="1755422" y="5130800"/>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7" name="Right Arrow 6"/>
          <p:cNvSpPr/>
          <p:nvPr/>
        </p:nvSpPr>
        <p:spPr bwMode="auto">
          <a:xfrm>
            <a:off x="2017324" y="5100320"/>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8" name="Oval 7"/>
          <p:cNvSpPr/>
          <p:nvPr/>
        </p:nvSpPr>
        <p:spPr bwMode="auto">
          <a:xfrm>
            <a:off x="2716106" y="5130800"/>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9" name="Right Arrow 8"/>
          <p:cNvSpPr/>
          <p:nvPr/>
        </p:nvSpPr>
        <p:spPr bwMode="auto">
          <a:xfrm>
            <a:off x="2978008" y="5100320"/>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0" name="Oval 9"/>
          <p:cNvSpPr/>
          <p:nvPr/>
        </p:nvSpPr>
        <p:spPr bwMode="auto">
          <a:xfrm>
            <a:off x="3676790" y="5130800"/>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1" name="Right Arrow 10"/>
          <p:cNvSpPr/>
          <p:nvPr/>
        </p:nvSpPr>
        <p:spPr bwMode="auto">
          <a:xfrm>
            <a:off x="3938692" y="5100320"/>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2" name="Oval 11"/>
          <p:cNvSpPr/>
          <p:nvPr/>
        </p:nvSpPr>
        <p:spPr bwMode="auto">
          <a:xfrm>
            <a:off x="4637474" y="5130800"/>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3" name="Right Arrow 12"/>
          <p:cNvSpPr/>
          <p:nvPr/>
        </p:nvSpPr>
        <p:spPr bwMode="auto">
          <a:xfrm>
            <a:off x="4899376" y="5100320"/>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4" name="Oval 13"/>
          <p:cNvSpPr/>
          <p:nvPr/>
        </p:nvSpPr>
        <p:spPr bwMode="auto">
          <a:xfrm>
            <a:off x="5598160" y="5130800"/>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2" name="TextBox 21"/>
          <p:cNvSpPr txBox="1"/>
          <p:nvPr/>
        </p:nvSpPr>
        <p:spPr>
          <a:xfrm>
            <a:off x="5852160" y="5039360"/>
            <a:ext cx="806311" cy="369332"/>
          </a:xfrm>
          <a:prstGeom prst="rect">
            <a:avLst/>
          </a:prstGeom>
          <a:noFill/>
        </p:spPr>
        <p:txBody>
          <a:bodyPr wrap="none" rtlCol="0">
            <a:spAutoFit/>
          </a:bodyPr>
          <a:lstStyle/>
          <a:p>
            <a:r>
              <a:rPr lang="en-US" dirty="0" smtClean="0">
                <a:solidFill>
                  <a:schemeClr val="accent2">
                    <a:lumMod val="75000"/>
                  </a:schemeClr>
                </a:solidFill>
                <a:latin typeface="Calibri" pitchFamily="34" charset="0"/>
              </a:rPr>
              <a:t>parent</a:t>
            </a: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75435"/>
            <a:ext cx="8382000" cy="4450449"/>
          </a:xfrm>
        </p:spPr>
        <p:txBody>
          <a:bodyPr/>
          <a:lstStyle/>
          <a:p>
            <a:r>
              <a:rPr lang="en-US" dirty="0" smtClean="0">
                <a:solidFill>
                  <a:srgbClr xmlns:mc="http://schemas.openxmlformats.org/markup-compatibility/2006" xmlns:a14="http://schemas.microsoft.com/office/drawing/2007/7/7/main" val="FF0000" mc:Ignorable=""/>
                </a:solidFill>
              </a:rPr>
              <a:t>Apply DART to large applications (not units).</a:t>
            </a:r>
          </a:p>
          <a:p>
            <a:r>
              <a:rPr lang="en-US" dirty="0" smtClean="0"/>
              <a:t>Start with well-formed input (not random).</a:t>
            </a:r>
          </a:p>
          <a:p>
            <a:r>
              <a:rPr lang="en-US" dirty="0" smtClean="0"/>
              <a:t>Combine with generational search (not DFS).</a:t>
            </a:r>
          </a:p>
          <a:p>
            <a:pPr lvl="1"/>
            <a:r>
              <a:rPr lang="en-US" dirty="0" smtClean="0"/>
              <a:t>Negate 1-by-1 each constraint in a path constraint.</a:t>
            </a:r>
          </a:p>
          <a:p>
            <a:pPr lvl="1"/>
            <a:r>
              <a:rPr lang="en-US" dirty="0" smtClean="0"/>
              <a:t>Generate many children for each parent run.</a:t>
            </a:r>
          </a:p>
          <a:p>
            <a:pPr lvl="1"/>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
        <p:nvSpPr>
          <p:cNvPr id="2" name="Title 1"/>
          <p:cNvSpPr>
            <a:spLocks noGrp="1"/>
          </p:cNvSpPr>
          <p:nvPr>
            <p:ph type="title"/>
          </p:nvPr>
        </p:nvSpPr>
        <p:spPr/>
        <p:txBody>
          <a:bodyPr/>
          <a:lstStyle/>
          <a:p>
            <a:r>
              <a:rPr smtClean="0"/>
              <a:t>SAGE</a:t>
            </a:r>
            <a:endParaRPr lang="en-US" dirty="0"/>
          </a:p>
        </p:txBody>
      </p:sp>
      <p:sp>
        <p:nvSpPr>
          <p:cNvPr id="23" name="Oval 22"/>
          <p:cNvSpPr/>
          <p:nvPr/>
        </p:nvSpPr>
        <p:spPr bwMode="auto">
          <a:xfrm>
            <a:off x="1808480" y="4348480"/>
            <a:ext cx="4876800" cy="741680"/>
          </a:xfrm>
          <a:prstGeom prst="ellipse">
            <a:avLst/>
          </a:prstGeom>
          <a:gradFill>
            <a:gsLst>
              <a:gs pos="0">
                <a:schemeClr val="accent3">
                  <a:tint val="62000"/>
                  <a:satMod val="180000"/>
                  <a:alpha val="35000"/>
                </a:schemeClr>
              </a:gs>
              <a:gs pos="65000">
                <a:schemeClr val="accent3">
                  <a:tint val="32000"/>
                  <a:satMod val="250000"/>
                </a:schemeClr>
              </a:gs>
              <a:gs pos="100000">
                <a:schemeClr val="accent3">
                  <a:tint val="23000"/>
                  <a:satMod val="300000"/>
                </a:schemeClr>
              </a:gs>
            </a:gsLst>
          </a:gra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5" name="Right Arrow 4"/>
          <p:cNvSpPr/>
          <p:nvPr/>
        </p:nvSpPr>
        <p:spPr bwMode="auto">
          <a:xfrm>
            <a:off x="1056640" y="5100320"/>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6" name="Oval 5"/>
          <p:cNvSpPr/>
          <p:nvPr/>
        </p:nvSpPr>
        <p:spPr bwMode="auto">
          <a:xfrm>
            <a:off x="1755422" y="5130800"/>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7" name="Right Arrow 6"/>
          <p:cNvSpPr/>
          <p:nvPr/>
        </p:nvSpPr>
        <p:spPr bwMode="auto">
          <a:xfrm>
            <a:off x="2017324" y="5100320"/>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8" name="Oval 7"/>
          <p:cNvSpPr/>
          <p:nvPr/>
        </p:nvSpPr>
        <p:spPr bwMode="auto">
          <a:xfrm>
            <a:off x="2716106" y="5130800"/>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9" name="Right Arrow 8"/>
          <p:cNvSpPr/>
          <p:nvPr/>
        </p:nvSpPr>
        <p:spPr bwMode="auto">
          <a:xfrm>
            <a:off x="2978008" y="5100320"/>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0" name="Oval 9"/>
          <p:cNvSpPr/>
          <p:nvPr/>
        </p:nvSpPr>
        <p:spPr bwMode="auto">
          <a:xfrm>
            <a:off x="3676790" y="5130800"/>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1" name="Right Arrow 10"/>
          <p:cNvSpPr/>
          <p:nvPr/>
        </p:nvSpPr>
        <p:spPr bwMode="auto">
          <a:xfrm>
            <a:off x="3938692" y="5100320"/>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2" name="Oval 11"/>
          <p:cNvSpPr/>
          <p:nvPr/>
        </p:nvSpPr>
        <p:spPr bwMode="auto">
          <a:xfrm>
            <a:off x="4637474" y="5130800"/>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3" name="Right Arrow 12"/>
          <p:cNvSpPr/>
          <p:nvPr/>
        </p:nvSpPr>
        <p:spPr bwMode="auto">
          <a:xfrm>
            <a:off x="4899376" y="5100320"/>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4" name="Oval 13"/>
          <p:cNvSpPr/>
          <p:nvPr/>
        </p:nvSpPr>
        <p:spPr bwMode="auto">
          <a:xfrm>
            <a:off x="5598160" y="5130800"/>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7" name="Right Arrow 16"/>
          <p:cNvSpPr/>
          <p:nvPr/>
        </p:nvSpPr>
        <p:spPr bwMode="auto">
          <a:xfrm rot="19341167">
            <a:off x="1880728" y="4744720"/>
            <a:ext cx="650240" cy="274320"/>
          </a:xfrm>
          <a:prstGeom prst="right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8" name="Right Arrow 17"/>
          <p:cNvSpPr/>
          <p:nvPr/>
        </p:nvSpPr>
        <p:spPr bwMode="auto">
          <a:xfrm rot="19341167">
            <a:off x="2845928" y="4744720"/>
            <a:ext cx="650240" cy="274320"/>
          </a:xfrm>
          <a:prstGeom prst="right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9" name="Right Arrow 18"/>
          <p:cNvSpPr/>
          <p:nvPr/>
        </p:nvSpPr>
        <p:spPr bwMode="auto">
          <a:xfrm rot="19341167">
            <a:off x="3811128" y="4744720"/>
            <a:ext cx="650240" cy="274320"/>
          </a:xfrm>
          <a:prstGeom prst="right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0" name="Right Arrow 19"/>
          <p:cNvSpPr/>
          <p:nvPr/>
        </p:nvSpPr>
        <p:spPr bwMode="auto">
          <a:xfrm rot="19341167">
            <a:off x="4776328" y="4744720"/>
            <a:ext cx="650240" cy="274320"/>
          </a:xfrm>
          <a:prstGeom prst="right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1" name="Right Arrow 20"/>
          <p:cNvSpPr/>
          <p:nvPr/>
        </p:nvSpPr>
        <p:spPr bwMode="auto">
          <a:xfrm rot="19341167">
            <a:off x="5741528" y="4744720"/>
            <a:ext cx="650240" cy="274320"/>
          </a:xfrm>
          <a:prstGeom prst="right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2" name="TextBox 21"/>
          <p:cNvSpPr txBox="1"/>
          <p:nvPr/>
        </p:nvSpPr>
        <p:spPr>
          <a:xfrm>
            <a:off x="5852160" y="5039360"/>
            <a:ext cx="806311" cy="369332"/>
          </a:xfrm>
          <a:prstGeom prst="rect">
            <a:avLst/>
          </a:prstGeom>
          <a:noFill/>
        </p:spPr>
        <p:txBody>
          <a:bodyPr wrap="none" rtlCol="0">
            <a:spAutoFit/>
          </a:bodyPr>
          <a:lstStyle/>
          <a:p>
            <a:r>
              <a:rPr lang="en-US" dirty="0" smtClean="0">
                <a:solidFill>
                  <a:schemeClr val="accent2">
                    <a:lumMod val="75000"/>
                  </a:schemeClr>
                </a:solidFill>
                <a:latin typeface="Calibri" pitchFamily="34" charset="0"/>
              </a:rPr>
              <a:t>parent</a:t>
            </a:r>
          </a:p>
        </p:txBody>
      </p:sp>
      <p:sp>
        <p:nvSpPr>
          <p:cNvPr id="29" name="TextBox 28"/>
          <p:cNvSpPr txBox="1"/>
          <p:nvPr/>
        </p:nvSpPr>
        <p:spPr>
          <a:xfrm>
            <a:off x="6725920" y="4551680"/>
            <a:ext cx="1371722" cy="369332"/>
          </a:xfrm>
          <a:prstGeom prst="rect">
            <a:avLst/>
          </a:prstGeom>
          <a:noFill/>
        </p:spPr>
        <p:txBody>
          <a:bodyPr wrap="none" rtlCol="0">
            <a:spAutoFit/>
          </a:bodyPr>
          <a:lstStyle/>
          <a:p>
            <a:r>
              <a:rPr lang="en-US" dirty="0" smtClean="0">
                <a:solidFill>
                  <a:schemeClr val="accent3">
                    <a:lumMod val="75000"/>
                  </a:schemeClr>
                </a:solidFill>
                <a:latin typeface="Calibri" pitchFamily="34" charset="0"/>
              </a:rPr>
              <a:t>generation 1</a:t>
            </a: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t>Theorem </a:t>
            </a:r>
            <a:r>
              <a:rPr lang="en-US" dirty="0" err="1" smtClean="0"/>
              <a:t>Provers</a:t>
            </a:r>
            <a:r>
              <a:rPr lang="en-US" dirty="0" smtClean="0"/>
              <a:t>/Satisfiability Checkers</a:t>
            </a:r>
            <a:endParaRPr spc="-167">
              <a:solidFill>
                <a:schemeClr val="accent1"/>
              </a:solidFill>
              <a:effectLst>
                <a:outerShdw blurRad="50800" dist="38100" dir="2700000" algn="tl" rotWithShape="0">
                  <a:prstClr val="black">
                    <a:alpha val="61000"/>
                  </a:prstClr>
                </a:outerShdw>
              </a:effectLst>
            </a:endParaRPr>
          </a:p>
        </p:txBody>
      </p:sp>
      <p:sp>
        <p:nvSpPr>
          <p:cNvPr id="4" name="TextBox 3"/>
          <p:cNvSpPr txBox="1"/>
          <p:nvPr/>
        </p:nvSpPr>
        <p:spPr>
          <a:xfrm>
            <a:off x="1426396" y="1549683"/>
            <a:ext cx="5796337" cy="1384995"/>
          </a:xfrm>
          <a:prstGeom prst="rect">
            <a:avLst/>
          </a:prstGeom>
          <a:noFill/>
        </p:spPr>
        <p:txBody>
          <a:bodyPr wrap="square" rtlCol="0">
            <a:spAutoFit/>
          </a:bodyPr>
          <a:lstStyle/>
          <a:p>
            <a:pPr algn="ctr"/>
            <a:r>
              <a:rPr lang="en-US" sz="2800" dirty="0" smtClean="0">
                <a:solidFill>
                  <a:schemeClr val="bg1"/>
                </a:solidFill>
                <a:latin typeface="Calibri" pitchFamily="34" charset="0"/>
                <a:cs typeface="Calibri" pitchFamily="34" charset="0"/>
              </a:rPr>
              <a:t>A formula </a:t>
            </a: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F</a:t>
            </a:r>
            <a:r>
              <a:rPr lang="en-US" sz="2800" dirty="0" smtClean="0">
                <a:solidFill>
                  <a:schemeClr val="bg1"/>
                </a:solidFill>
                <a:latin typeface="Calibri" pitchFamily="34" charset="0"/>
                <a:cs typeface="Calibri" pitchFamily="34" charset="0"/>
              </a:rPr>
              <a:t> is valid</a:t>
            </a:r>
          </a:p>
          <a:p>
            <a:pPr algn="ctr"/>
            <a:r>
              <a:rPr lang="en-US" sz="2800" dirty="0" err="1" smtClean="0">
                <a:solidFill>
                  <a:schemeClr val="bg1"/>
                </a:solidFill>
                <a:latin typeface="Calibri" pitchFamily="34" charset="0"/>
                <a:cs typeface="Calibri" pitchFamily="34" charset="0"/>
              </a:rPr>
              <a:t>Iff</a:t>
            </a:r>
            <a:endParaRPr lang="en-US" sz="2800" dirty="0" smtClean="0">
              <a:solidFill>
                <a:schemeClr val="bg1"/>
              </a:solidFill>
              <a:latin typeface="Calibri" pitchFamily="34" charset="0"/>
              <a:cs typeface="Calibri" pitchFamily="34" charset="0"/>
            </a:endParaRPr>
          </a:p>
          <a:p>
            <a:pPr algn="ct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F</a:t>
            </a:r>
            <a:r>
              <a:rPr lang="en-US" sz="2800" dirty="0" smtClean="0">
                <a:solidFill>
                  <a:schemeClr val="bg1"/>
                </a:solidFill>
                <a:latin typeface="Calibri" pitchFamily="34" charset="0"/>
                <a:cs typeface="Calibri" pitchFamily="34" charset="0"/>
                <a:sym typeface="Symbol"/>
              </a:rPr>
              <a:t> is </a:t>
            </a:r>
            <a:r>
              <a:rPr lang="en-US" sz="2800" dirty="0" err="1" smtClean="0">
                <a:solidFill>
                  <a:schemeClr val="bg1"/>
                </a:solidFill>
                <a:latin typeface="Calibri" pitchFamily="34" charset="0"/>
                <a:cs typeface="Calibri" pitchFamily="34" charset="0"/>
                <a:sym typeface="Symbol"/>
              </a:rPr>
              <a:t>unsatisfiable</a:t>
            </a:r>
            <a:endParaRPr lang="en-US" sz="2800" dirty="0" smtClean="0">
              <a:solidFill>
                <a:schemeClr val="bg1"/>
              </a:solidFill>
              <a:latin typeface="Calibri" pitchFamily="34" charset="0"/>
              <a:cs typeface="Calibri" pitchFamily="34" charset="0"/>
            </a:endParaRPr>
          </a:p>
        </p:txBody>
      </p:sp>
      <p:sp>
        <p:nvSpPr>
          <p:cNvPr id="7" name="Rounded Rectangle 6"/>
          <p:cNvSpPr/>
          <p:nvPr/>
        </p:nvSpPr>
        <p:spPr bwMode="auto">
          <a:xfrm>
            <a:off x="2793720" y="3380198"/>
            <a:ext cx="3195263" cy="172606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cs typeface="Calibri" pitchFamily="34" charset="0"/>
              </a:rPr>
              <a:t>Theorem </a:t>
            </a:r>
            <a:r>
              <a:rPr kumimoji="0" lang="en-US" sz="2400" b="0" i="0" u="none" strike="noStrike" cap="none" normalizeH="0" baseline="0" dirty="0" err="1" smtClean="0">
                <a:solidFill>
                  <a:schemeClr val="bg1"/>
                </a:solidFill>
                <a:latin typeface="Calibri" pitchFamily="34" charset="0"/>
                <a:cs typeface="Calibri" pitchFamily="34" charset="0"/>
              </a:rPr>
              <a:t>Prover</a:t>
            </a:r>
            <a:r>
              <a:rPr kumimoji="0" lang="en-US" sz="2400" b="0" i="0" u="none" strike="noStrike" cap="none" normalizeH="0" baseline="0" dirty="0" smtClean="0">
                <a:solidFill>
                  <a:schemeClr val="bg1"/>
                </a:solidFill>
                <a:latin typeface="Calibri" pitchFamily="34" charset="0"/>
                <a:cs typeface="Calibri" pitchFamily="34" charset="0"/>
              </a:rPr>
              <a:t>/</a:t>
            </a:r>
          </a:p>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cs typeface="Calibri" pitchFamily="34" charset="0"/>
              </a:rPr>
              <a:t>Satisfiability Checker</a:t>
            </a:r>
            <a:endParaRPr kumimoji="0" lang="en-US" sz="2400" b="0" i="0" u="none" strike="noStrike" cap="none" normalizeH="0" baseline="0" dirty="0" smtClean="0">
              <a:solidFill>
                <a:schemeClr val="bg1"/>
              </a:solidFill>
              <a:latin typeface="Calibri" pitchFamily="34" charset="0"/>
              <a:cs typeface="Calibri" pitchFamily="34" charset="0"/>
            </a:endParaRPr>
          </a:p>
        </p:txBody>
      </p:sp>
      <p:sp>
        <p:nvSpPr>
          <p:cNvPr id="12" name="TextBox 11"/>
          <p:cNvSpPr txBox="1"/>
          <p:nvPr/>
        </p:nvSpPr>
        <p:spPr>
          <a:xfrm>
            <a:off x="6714169" y="3323689"/>
            <a:ext cx="1504899" cy="830997"/>
          </a:xfrm>
          <a:prstGeom prst="rect">
            <a:avLst/>
          </a:prstGeom>
          <a:noFill/>
        </p:spPr>
        <p:txBody>
          <a:bodyPr wrap="none" rtlCol="0">
            <a:spAutoFit/>
          </a:bodyPr>
          <a:lstStyle/>
          <a:p>
            <a:r>
              <a:rPr lang="en-US" sz="2400" b="1" dirty="0" err="1" smtClean="0">
                <a:solidFill>
                  <a:schemeClr val="bg1"/>
                </a:solidFill>
                <a:latin typeface="Calibri" pitchFamily="34" charset="0"/>
                <a:cs typeface="Calibri" pitchFamily="34" charset="0"/>
              </a:rPr>
              <a:t>Satisfiable</a:t>
            </a:r>
            <a:endParaRPr lang="en-US" sz="2400" b="1" dirty="0" smtClean="0">
              <a:solidFill>
                <a:schemeClr val="bg1"/>
              </a:solidFill>
              <a:latin typeface="Calibri" pitchFamily="34" charset="0"/>
              <a:cs typeface="Calibri" pitchFamily="34" charset="0"/>
            </a:endParaRPr>
          </a:p>
          <a:p>
            <a:r>
              <a:rPr lang="en-US" sz="2400" dirty="0" smtClean="0">
                <a:solidFill>
                  <a:schemeClr val="bg1"/>
                </a:solidFill>
                <a:latin typeface="Calibri" pitchFamily="34" charset="0"/>
                <a:cs typeface="Calibri" pitchFamily="34" charset="0"/>
              </a:rPr>
              <a:t>Model</a:t>
            </a:r>
          </a:p>
        </p:txBody>
      </p:sp>
      <p:sp>
        <p:nvSpPr>
          <p:cNvPr id="14" name="Right Arrow 13"/>
          <p:cNvSpPr/>
          <p:nvPr/>
        </p:nvSpPr>
        <p:spPr bwMode="auto">
          <a:xfrm>
            <a:off x="2116482" y="3986375"/>
            <a:ext cx="606175" cy="513708"/>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solidFill>
                <a:schemeClr val="bg1"/>
              </a:solidFill>
              <a:latin typeface="Calibri" pitchFamily="34" charset="0"/>
              <a:cs typeface="Calibri" pitchFamily="34" charset="0"/>
            </a:endParaRPr>
          </a:p>
        </p:txBody>
      </p:sp>
      <p:sp>
        <p:nvSpPr>
          <p:cNvPr id="15" name="TextBox 14"/>
          <p:cNvSpPr txBox="1"/>
          <p:nvPr/>
        </p:nvSpPr>
        <p:spPr>
          <a:xfrm>
            <a:off x="1688388" y="3989799"/>
            <a:ext cx="349776" cy="523220"/>
          </a:xfrm>
          <a:prstGeom prst="rect">
            <a:avLst/>
          </a:prstGeom>
          <a:noFill/>
        </p:spPr>
        <p:txBody>
          <a:bodyPr wrap="none" rtlCol="0">
            <a:spAutoFit/>
          </a:bodyPr>
          <a:lstStyle/>
          <a:p>
            <a:r>
              <a:rPr lang="en-US" sz="2800" b="1"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F</a:t>
            </a:r>
          </a:p>
        </p:txBody>
      </p:sp>
      <p:sp>
        <p:nvSpPr>
          <p:cNvPr id="16" name="Right Arrow 15"/>
          <p:cNvSpPr/>
          <p:nvPr/>
        </p:nvSpPr>
        <p:spPr bwMode="auto">
          <a:xfrm>
            <a:off x="6080594" y="3450404"/>
            <a:ext cx="606175" cy="513708"/>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solidFill>
                <a:schemeClr val="bg1"/>
              </a:solidFill>
              <a:latin typeface="Calibri" pitchFamily="34" charset="0"/>
              <a:cs typeface="Calibri" pitchFamily="34" charset="0"/>
            </a:endParaRPr>
          </a:p>
        </p:txBody>
      </p:sp>
      <p:sp>
        <p:nvSpPr>
          <p:cNvPr id="17" name="TextBox 16"/>
          <p:cNvSpPr txBox="1"/>
          <p:nvPr/>
        </p:nvSpPr>
        <p:spPr>
          <a:xfrm>
            <a:off x="6763828" y="4349392"/>
            <a:ext cx="1847942" cy="830997"/>
          </a:xfrm>
          <a:prstGeom prst="rect">
            <a:avLst/>
          </a:prstGeom>
          <a:noFill/>
        </p:spPr>
        <p:txBody>
          <a:bodyPr wrap="none" rtlCol="0">
            <a:spAutoFit/>
          </a:bodyPr>
          <a:lstStyle/>
          <a:p>
            <a:r>
              <a:rPr lang="en-US" sz="2400" b="1" dirty="0" err="1" smtClean="0">
                <a:solidFill>
                  <a:schemeClr val="bg1"/>
                </a:solidFill>
                <a:latin typeface="Calibri" pitchFamily="34" charset="0"/>
                <a:cs typeface="Calibri" pitchFamily="34" charset="0"/>
              </a:rPr>
              <a:t>Unsatisfiable</a:t>
            </a:r>
            <a:endParaRPr lang="en-US" sz="2400" b="1" dirty="0" smtClean="0">
              <a:solidFill>
                <a:schemeClr val="bg1"/>
              </a:solidFill>
              <a:latin typeface="Calibri" pitchFamily="34" charset="0"/>
              <a:cs typeface="Calibri" pitchFamily="34" charset="0"/>
            </a:endParaRPr>
          </a:p>
          <a:p>
            <a:r>
              <a:rPr lang="en-US" sz="2400" dirty="0" smtClean="0">
                <a:solidFill>
                  <a:schemeClr val="bg1"/>
                </a:solidFill>
                <a:latin typeface="Calibri" pitchFamily="34" charset="0"/>
                <a:cs typeface="Calibri" pitchFamily="34" charset="0"/>
              </a:rPr>
              <a:t>Proof</a:t>
            </a:r>
          </a:p>
        </p:txBody>
      </p:sp>
      <p:sp>
        <p:nvSpPr>
          <p:cNvPr id="18" name="Right Arrow 17"/>
          <p:cNvSpPr/>
          <p:nvPr/>
        </p:nvSpPr>
        <p:spPr bwMode="auto">
          <a:xfrm>
            <a:off x="6089156" y="4486381"/>
            <a:ext cx="606175" cy="513708"/>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solidFill>
                <a:schemeClr val="bg1"/>
              </a:solidFill>
              <a:latin typeface="Calibri" pitchFamily="34" charset="0"/>
              <a:cs typeface="Calibri" pitchFamily="34" charset="0"/>
            </a:endParaRPr>
          </a:p>
        </p:txBody>
      </p:sp>
      <p:sp>
        <p:nvSpPr>
          <p:cNvPr id="11" name="Down Arrow 10"/>
          <p:cNvSpPr/>
          <p:nvPr/>
        </p:nvSpPr>
        <p:spPr bwMode="auto">
          <a:xfrm>
            <a:off x="3071973" y="5250093"/>
            <a:ext cx="484632" cy="485249"/>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solidFill>
                <a:schemeClr val="bg1"/>
              </a:solidFill>
              <a:latin typeface="Calibri" pitchFamily="34" charset="0"/>
              <a:cs typeface="Calibri" pitchFamily="34" charset="0"/>
            </a:endParaRPr>
          </a:p>
        </p:txBody>
      </p:sp>
      <p:sp>
        <p:nvSpPr>
          <p:cNvPr id="13" name="TextBox 12"/>
          <p:cNvSpPr txBox="1"/>
          <p:nvPr/>
        </p:nvSpPr>
        <p:spPr>
          <a:xfrm>
            <a:off x="2684986" y="5787774"/>
            <a:ext cx="1255472" cy="461665"/>
          </a:xfrm>
          <a:prstGeom prst="rect">
            <a:avLst/>
          </a:prstGeom>
          <a:noFill/>
        </p:spPr>
        <p:txBody>
          <a:bodyPr wrap="none" rtlCol="0">
            <a:spAutoFit/>
          </a:bodyPr>
          <a:lstStyle/>
          <a:p>
            <a:r>
              <a:rPr lang="en-US" sz="2400" b="1" dirty="0" smtClean="0">
                <a:solidFill>
                  <a:schemeClr val="bg1"/>
                </a:solidFill>
                <a:latin typeface="Calibri" pitchFamily="34" charset="0"/>
                <a:cs typeface="Calibri" pitchFamily="34" charset="0"/>
              </a:rPr>
              <a:t>Timeout</a:t>
            </a:r>
          </a:p>
        </p:txBody>
      </p:sp>
      <p:sp>
        <p:nvSpPr>
          <p:cNvPr id="19" name="Down Arrow 18"/>
          <p:cNvSpPr/>
          <p:nvPr/>
        </p:nvSpPr>
        <p:spPr bwMode="auto">
          <a:xfrm>
            <a:off x="5145629" y="5248381"/>
            <a:ext cx="484632" cy="485249"/>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solidFill>
                <a:schemeClr val="bg1"/>
              </a:solidFill>
              <a:latin typeface="Calibri" pitchFamily="34" charset="0"/>
              <a:cs typeface="Calibri" pitchFamily="34" charset="0"/>
            </a:endParaRPr>
          </a:p>
        </p:txBody>
      </p:sp>
      <p:sp>
        <p:nvSpPr>
          <p:cNvPr id="20" name="TextBox 19"/>
          <p:cNvSpPr txBox="1"/>
          <p:nvPr/>
        </p:nvSpPr>
        <p:spPr>
          <a:xfrm>
            <a:off x="4758642" y="5786062"/>
            <a:ext cx="1297150" cy="461665"/>
          </a:xfrm>
          <a:prstGeom prst="rect">
            <a:avLst/>
          </a:prstGeom>
          <a:noFill/>
        </p:spPr>
        <p:txBody>
          <a:bodyPr wrap="none" rtlCol="0">
            <a:spAutoFit/>
          </a:bodyPr>
          <a:lstStyle/>
          <a:p>
            <a:r>
              <a:rPr lang="en-US" sz="2400" b="1" dirty="0" err="1" smtClean="0">
                <a:solidFill>
                  <a:schemeClr val="bg1"/>
                </a:solidFill>
                <a:latin typeface="Calibri" pitchFamily="34" charset="0"/>
                <a:cs typeface="Calibri" pitchFamily="34" charset="0"/>
              </a:rPr>
              <a:t>Memout</a:t>
            </a:r>
            <a:endParaRPr lang="en-US" sz="2400" b="1" dirty="0" smtClean="0">
              <a:solidFill>
                <a:schemeClr val="bg1"/>
              </a:solidFill>
              <a:latin typeface="Calibri" pitchFamily="34" charset="0"/>
              <a:cs typeface="Calibri" pitchFamily="34" charset="0"/>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7" name="Rectangle 5"/>
          <p:cNvSpPr>
            <a:spLocks noChangeArrowheads="1"/>
          </p:cNvSpPr>
          <p:nvPr/>
        </p:nvSpPr>
        <p:spPr bwMode="auto">
          <a:xfrm>
            <a:off x="228600" y="2971800"/>
            <a:ext cx="8991600" cy="1600200"/>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00 00 00 00 00 00 00 00 00 00 00 00 00 00 00 00 ;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00 00 00 00 00 00 00 00 00 00 00 00 ; ................</a:t>
            </a:r>
          </a:p>
          <a:p>
            <a:pPr eaLnBrk="1" hangingPunct="1"/>
            <a:r>
              <a:rPr lang="pt-BR" sz="1400" dirty="0">
                <a:solidFill>
                  <a:schemeClr val="bg1"/>
                </a:solidFill>
                <a:latin typeface="Courier New" pitchFamily="49" charset="0"/>
              </a:rPr>
              <a:t>00000040h: 00 00 00 00 00 00 00 00 00 00 00 00 00 00 00 00 ; ................</a:t>
            </a:r>
          </a:p>
          <a:p>
            <a:pPr eaLnBrk="1" hangingPunct="1"/>
            <a:r>
              <a:rPr lang="pt-BR" sz="1400" dirty="0">
                <a:solidFill>
                  <a:schemeClr val="bg1"/>
                </a:solidFill>
                <a:latin typeface="Courier New" pitchFamily="49" charset="0"/>
              </a:rPr>
              <a:t>00000050h: 00 00 00 00 00 00 00 00 00 00 00 00 00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8" name="TextBox 4"/>
          <p:cNvSpPr txBox="1">
            <a:spLocks noChangeArrowheads="1"/>
          </p:cNvSpPr>
          <p:nvPr/>
        </p:nvSpPr>
        <p:spPr bwMode="auto">
          <a:xfrm>
            <a:off x="228600" y="4648200"/>
            <a:ext cx="3048000" cy="369888"/>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0 – seed file</a:t>
            </a: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5" name="Rectangle 5"/>
          <p:cNvSpPr>
            <a:spLocks noChangeArrowheads="1"/>
          </p:cNvSpPr>
          <p:nvPr/>
        </p:nvSpPr>
        <p:spPr bwMode="auto">
          <a:xfrm>
            <a:off x="228600" y="2971800"/>
            <a:ext cx="8991600" cy="1600438"/>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52 49 46 46 3D 00 00 00 ** ** ** 20 00 00 00 00 ; RIFF=...***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73 74 72 68 00 00 00 00 76 69 64 73 ; ....strh....vids</a:t>
            </a:r>
          </a:p>
          <a:p>
            <a:pPr eaLnBrk="1" hangingPunct="1"/>
            <a:r>
              <a:rPr lang="pt-BR" sz="1400" dirty="0">
                <a:solidFill>
                  <a:schemeClr val="bg1"/>
                </a:solidFill>
                <a:latin typeface="Courier New" pitchFamily="49" charset="0"/>
              </a:rPr>
              <a:t>00000040h: 00 00 00 00 73 74 72 66 B2 75 76 3A 28 00 00 00 ; ....strf²uv:(...</a:t>
            </a:r>
          </a:p>
          <a:p>
            <a:pPr eaLnBrk="1" hangingPunct="1"/>
            <a:r>
              <a:rPr lang="pt-BR" sz="1400" dirty="0">
                <a:solidFill>
                  <a:schemeClr val="bg1"/>
                </a:solidFill>
                <a:latin typeface="Courier New" pitchFamily="49" charset="0"/>
              </a:rPr>
              <a:t>00000050h: 00 00 00 00 00 00 00 00 00 00 00 00 01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6" name="TextBox 4"/>
          <p:cNvSpPr txBox="1">
            <a:spLocks noChangeArrowheads="1"/>
          </p:cNvSpPr>
          <p:nvPr/>
        </p:nvSpPr>
        <p:spPr bwMode="auto">
          <a:xfrm>
            <a:off x="228600" y="4648200"/>
            <a:ext cx="7721600" cy="369332"/>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10 – </a:t>
            </a:r>
            <a:r>
              <a:rPr lang="en-US" dirty="0" smtClean="0">
                <a:solidFill>
                  <a:srgbClr xmlns:mc="http://schemas.openxmlformats.org/markup-compatibility/2006" xmlns:a14="http://schemas.microsoft.com/office/drawing/2007/7/7/main" val="FF0000" mc:Ignorable=""/>
                </a:solidFill>
                <a:latin typeface="Calibri" pitchFamily="34" charset="0"/>
              </a:rPr>
              <a:t>CRASH</a:t>
            </a:r>
            <a:endParaRPr lang="en-US" dirty="0">
              <a:solidFill>
                <a:srgbClr xmlns:mc="http://schemas.openxmlformats.org/markup-compatibility/2006" xmlns:a14="http://schemas.microsoft.com/office/drawing/2007/7/7/main" val="FF0000" mc:Ignorable=""/>
              </a:solidFill>
              <a:latin typeface="Calibri" pitchFamily="34" charset="0"/>
            </a:endParaRPr>
          </a:p>
        </p:txBody>
      </p:sp>
      <p:sp>
        <p:nvSpPr>
          <p:cNvPr id="8" name="Rectangle 7"/>
          <p:cNvSpPr/>
          <p:nvPr/>
        </p:nvSpPr>
        <p:spPr>
          <a:xfrm>
            <a:off x="7620000" y="3886200"/>
            <a:ext cx="457200" cy="228600"/>
          </a:xfrm>
          <a:prstGeom prst="rect">
            <a:avLst/>
          </a:prstGeom>
          <a:noFill/>
          <a:ln>
            <a:solidFill>
              <a:srgbClr xmlns:mc="http://schemas.openxmlformats.org/markup-compatibility/2006" xmlns:a14="http://schemas.microsoft.com/office/drawing/2007/7/7/main" val="FF0000" mc:Ignorabl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p:nvSpPr>
        <p:spPr>
          <a:xfrm>
            <a:off x="4343400" y="3886200"/>
            <a:ext cx="914400" cy="152400"/>
          </a:xfrm>
          <a:prstGeom prst="rect">
            <a:avLst/>
          </a:prstGeom>
          <a:noFill/>
          <a:ln>
            <a:solidFill>
              <a:srgbClr xmlns:mc="http://schemas.openxmlformats.org/markup-compatibility/2006" xmlns:a14="http://schemas.microsoft.com/office/drawing/2007/7/7/main" val="FF0000" mc:Ignorabl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SAGE (cont.)</a:t>
            </a:r>
            <a:endParaRPr lang="en-US" dirty="0"/>
          </a:p>
        </p:txBody>
      </p:sp>
      <p:sp>
        <p:nvSpPr>
          <p:cNvPr id="3" name="Content Placeholder 2"/>
          <p:cNvSpPr>
            <a:spLocks noGrp="1"/>
          </p:cNvSpPr>
          <p:nvPr>
            <p:ph idx="1"/>
          </p:nvPr>
        </p:nvSpPr>
        <p:spPr>
          <a:xfrm>
            <a:off x="360680" y="1626235"/>
            <a:ext cx="8382000" cy="3231654"/>
          </a:xfrm>
        </p:spPr>
        <p:txBody>
          <a:bodyPr/>
          <a:lstStyle/>
          <a:p>
            <a:r>
              <a:rPr lang="en-US" dirty="0" smtClean="0">
                <a:solidFill>
                  <a:srgbClr xmlns:mc="http://schemas.openxmlformats.org/markup-compatibility/2006" xmlns:a14="http://schemas.microsoft.com/office/drawing/2007/7/7/main" val="FF0000" mc:Ignorable=""/>
                </a:solidFill>
              </a:rPr>
              <a:t>SAGE is very effective at finding bugs.</a:t>
            </a:r>
          </a:p>
          <a:p>
            <a:r>
              <a:rPr lang="en-US" dirty="0" smtClean="0"/>
              <a:t>Works on large applications.</a:t>
            </a:r>
          </a:p>
          <a:p>
            <a:r>
              <a:rPr lang="en-US" dirty="0" smtClean="0"/>
              <a:t>Fully automated</a:t>
            </a:r>
          </a:p>
          <a:p>
            <a:r>
              <a:rPr lang="en-US" dirty="0" smtClean="0"/>
              <a:t>Easy to deploy (x86 analysis – any language)</a:t>
            </a:r>
          </a:p>
          <a:p>
            <a:r>
              <a:rPr lang="en-US" dirty="0" smtClean="0"/>
              <a:t>Used in various groups inside Microsoft</a:t>
            </a:r>
          </a:p>
          <a:p>
            <a:r>
              <a:rPr lang="en-US" dirty="0" smtClean="0"/>
              <a:t>Powered by Z3.</a:t>
            </a:r>
          </a:p>
          <a:p>
            <a:endParaRPr lang="en-US" dirty="0"/>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SAGE↔ Z3</a:t>
            </a:r>
            <a:endParaRPr lang="en-US" dirty="0"/>
          </a:p>
        </p:txBody>
      </p:sp>
      <p:sp>
        <p:nvSpPr>
          <p:cNvPr id="3" name="Content Placeholder 2"/>
          <p:cNvSpPr>
            <a:spLocks noGrp="1"/>
          </p:cNvSpPr>
          <p:nvPr>
            <p:ph idx="1"/>
          </p:nvPr>
        </p:nvSpPr>
        <p:spPr>
          <a:xfrm>
            <a:off x="360680" y="1697355"/>
            <a:ext cx="8382000" cy="2622256"/>
          </a:xfrm>
        </p:spPr>
        <p:txBody>
          <a:bodyPr/>
          <a:lstStyle/>
          <a:p>
            <a:r>
              <a:rPr lang="en-US" dirty="0" smtClean="0"/>
              <a:t>Formulas are usually big conjunctions.</a:t>
            </a:r>
          </a:p>
          <a:p>
            <a:r>
              <a:rPr lang="en-US" dirty="0" smtClean="0"/>
              <a:t>SAGE uses only the </a:t>
            </a:r>
            <a:r>
              <a:rPr lang="en-US" dirty="0" err="1" smtClean="0"/>
              <a:t>bitvector</a:t>
            </a:r>
            <a:r>
              <a:rPr lang="en-US" dirty="0" smtClean="0"/>
              <a:t> and array theories.</a:t>
            </a:r>
          </a:p>
          <a:p>
            <a:r>
              <a:rPr lang="en-US" dirty="0" smtClean="0"/>
              <a:t>Pre-processing step has a huge performance impact.</a:t>
            </a:r>
          </a:p>
          <a:p>
            <a:pPr lvl="1"/>
            <a:r>
              <a:rPr lang="en-US" dirty="0" smtClean="0"/>
              <a:t>Eliminate variables.</a:t>
            </a:r>
          </a:p>
          <a:p>
            <a:pPr lvl="1"/>
            <a:r>
              <a:rPr lang="en-US" dirty="0" smtClean="0"/>
              <a:t>Simplify formulas.</a:t>
            </a:r>
          </a:p>
          <a:p>
            <a:r>
              <a:rPr lang="en-US" dirty="0" smtClean="0">
                <a:solidFill>
                  <a:srgbClr xmlns:mc="http://schemas.openxmlformats.org/markup-compatibility/2006" xmlns:a14="http://schemas.microsoft.com/office/drawing/2007/7/7/main" val="FF0000" mc:Ignorable=""/>
                </a:solidFill>
              </a:rPr>
              <a:t>Early </a:t>
            </a:r>
            <a:r>
              <a:rPr lang="en-US" dirty="0" err="1" smtClean="0">
                <a:solidFill>
                  <a:srgbClr xmlns:mc="http://schemas.openxmlformats.org/markup-compatibility/2006" xmlns:a14="http://schemas.microsoft.com/office/drawing/2007/7/7/main" val="FF0000" mc:Ignorable=""/>
                </a:solidFill>
              </a:rPr>
              <a:t>unsat</a:t>
            </a:r>
            <a:r>
              <a:rPr lang="en-US" dirty="0" smtClean="0">
                <a:solidFill>
                  <a:srgbClr xmlns:mc="http://schemas.openxmlformats.org/markup-compatibility/2006" xmlns:a14="http://schemas.microsoft.com/office/drawing/2007/7/7/main" val="FF0000" mc:Ignorable=""/>
                </a:solidFill>
              </a:rPr>
              <a:t> detection</a:t>
            </a:r>
            <a:r>
              <a:rPr lang="en-US" dirty="0" smtClean="0"/>
              <a:t>.</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13" y="1623656"/>
            <a:ext cx="7690115" cy="750205"/>
          </a:xfrm>
        </p:spPr>
        <p:txBody>
          <a:bodyPr/>
          <a:lstStyle/>
          <a:p>
            <a:r>
              <a:rPr lang="en-US" dirty="0" smtClean="0"/>
              <a:t>Static Driver Verifier</a:t>
            </a:r>
            <a:endParaRPr lang="en-US" dirty="0"/>
          </a:p>
        </p:txBody>
      </p:sp>
      <p:pic>
        <p:nvPicPr>
          <p:cNvPr id="6" name="Picture 2"/>
          <p:cNvPicPr>
            <a:picLocks noChangeAspect="1" noChangeArrowheads="1"/>
          </p:cNvPicPr>
          <p:nvPr/>
        </p:nvPicPr>
        <p:blipFill>
          <a:blip r:embed="rId3" cstate="print"/>
          <a:srcRect/>
          <a:stretch>
            <a:fillRect/>
          </a:stretch>
        </p:blipFill>
        <p:spPr bwMode="auto">
          <a:xfrm>
            <a:off x="691586" y="2751871"/>
            <a:ext cx="2600833" cy="1159953"/>
          </a:xfrm>
          <a:prstGeom prst="rect">
            <a:avLst/>
          </a:prstGeom>
          <a:noFill/>
          <a:ln w="9525">
            <a:noFill/>
            <a:miter lim="800000"/>
            <a:headEnd/>
            <a:tailEnd/>
          </a:ln>
          <a:effectLst/>
        </p:spPr>
      </p:pic>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Driver Verifier</a:t>
            </a:r>
            <a:br>
              <a:rPr lang="en-US" dirty="0" smtClean="0"/>
            </a:br>
            <a:endParaRPr spc="-167">
              <a:solidFill>
                <a:schemeClr val="accent1"/>
              </a:solidFill>
              <a:effectLst>
                <a:outerShdw blurRad="50800" dist="38100" dir="2700000" algn="tl" rotWithShape="0">
                  <a:prstClr val="black">
                    <a:alpha val="61000"/>
                  </a:prstClr>
                </a:outerShdw>
              </a:effectLst>
            </a:endParaRPr>
          </a:p>
        </p:txBody>
      </p:sp>
      <p:sp>
        <p:nvSpPr>
          <p:cNvPr id="107" name="TextBox 106"/>
          <p:cNvSpPr txBox="1"/>
          <p:nvPr/>
        </p:nvSpPr>
        <p:spPr>
          <a:xfrm>
            <a:off x="128356" y="5922037"/>
            <a:ext cx="3669921" cy="461665"/>
          </a:xfrm>
          <a:prstGeom prst="rect">
            <a:avLst/>
          </a:prstGeom>
          <a:noFill/>
        </p:spPr>
        <p:txBody>
          <a:bodyPr wrap="square" rtlCol="0">
            <a:spAutoFit/>
          </a:bodyPr>
          <a:lstStyle/>
          <a:p>
            <a:r>
              <a:rPr lang="en-US" sz="1200" dirty="0" smtClean="0">
                <a:solidFill>
                  <a:srgbClr xmlns:mc="http://schemas.openxmlformats.org/markup-compatibility/2006" xmlns:a14="http://schemas.microsoft.com/office/drawing/2007/7/7/main" val="9C42E6" mc:Ignorable=""/>
                </a:solidFill>
                <a:latin typeface="Calibri" pitchFamily="34" charset="0"/>
              </a:rPr>
              <a:t>Ella Bounimova, Vlad Levin, Jakob Lichtenberg, </a:t>
            </a:r>
          </a:p>
          <a:p>
            <a:r>
              <a:rPr lang="en-US" sz="1200" dirty="0" smtClean="0">
                <a:solidFill>
                  <a:srgbClr xmlns:mc="http://schemas.openxmlformats.org/markup-compatibility/2006" xmlns:a14="http://schemas.microsoft.com/office/drawing/2007/7/7/main" val="9C42E6" mc:Ignorable=""/>
                </a:solidFill>
                <a:latin typeface="Calibri" pitchFamily="34" charset="0"/>
              </a:rPr>
              <a:t>Tom Ball, Sriram Rajamani, Byron Cook</a:t>
            </a:r>
            <a:endParaRPr lang="en-US" sz="1200" dirty="0">
              <a:solidFill>
                <a:srgbClr xmlns:mc="http://schemas.openxmlformats.org/markup-compatibility/2006" xmlns:a14="http://schemas.microsoft.com/office/drawing/2007/7/7/main" val="9C42E6" mc:Ignorable=""/>
              </a:solidFill>
              <a:latin typeface="Calibri" pitchFamily="34" charset="0"/>
            </a:endParaRPr>
          </a:p>
        </p:txBody>
      </p:sp>
      <p:sp>
        <p:nvSpPr>
          <p:cNvPr id="68" name="Text Placeholder 2"/>
          <p:cNvSpPr txBox="1">
            <a:spLocks/>
          </p:cNvSpPr>
          <p:nvPr/>
        </p:nvSpPr>
        <p:spPr>
          <a:xfrm>
            <a:off x="381000" y="1676400"/>
            <a:ext cx="8382000" cy="1809726"/>
          </a:xfrm>
          <a:prstGeom prst="rect">
            <a:avLst/>
          </a:prstGeom>
        </p:spPr>
        <p:txBody>
          <a:bodyPr vert="horz"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Z3 is</a:t>
            </a:r>
            <a:r>
              <a:rPr kumimoji="0" lang="en-US" sz="2800" b="0" i="0" u="none" strike="noStrike" kern="1200" cap="none" spc="0" normalizeH="0" noProof="0" dirty="0" smtClean="0">
                <a:ln>
                  <a:noFill/>
                </a:ln>
                <a:solidFill>
                  <a:schemeClr val="bg1"/>
                </a:solidFill>
                <a:effectLst/>
                <a:uLnTx/>
                <a:uFillTx/>
                <a:latin typeface="Calibri" pitchFamily="34" charset="0"/>
                <a:ea typeface="+mn-ea"/>
                <a:cs typeface="+mn-cs"/>
              </a:rPr>
              <a:t> part of SDV 2.0 (Windows 7)</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2800" dirty="0" smtClean="0">
                <a:solidFill>
                  <a:schemeClr val="bg1"/>
                </a:solidFill>
                <a:latin typeface="Calibri" pitchFamily="34" charset="0"/>
              </a:rPr>
              <a:t>It </a:t>
            </a:r>
            <a:r>
              <a:rPr kumimoji="0" lang="en-US" sz="2800" b="0" i="0" u="none" strike="noStrike" kern="1200" cap="none" spc="0" normalizeH="0" noProof="0" dirty="0" smtClean="0">
                <a:ln>
                  <a:noFill/>
                </a:ln>
                <a:solidFill>
                  <a:schemeClr val="bg1"/>
                </a:solidFill>
                <a:effectLst/>
                <a:uLnTx/>
                <a:uFillTx/>
                <a:latin typeface="Calibri" pitchFamily="34" charset="0"/>
                <a:ea typeface="+mn-ea"/>
                <a:cs typeface="+mn-cs"/>
              </a:rPr>
              <a:t>is used for:</a:t>
            </a:r>
          </a:p>
          <a:p>
            <a:pPr marL="842136" lvl="1" indent="-384954">
              <a:lnSpc>
                <a:spcPct val="90000"/>
              </a:lnSpc>
              <a:spcBef>
                <a:spcPct val="20000"/>
              </a:spcBef>
              <a:buSzPct val="90000"/>
              <a:buFontTx/>
              <a:buBlip>
                <a:blip r:embed="rId3"/>
              </a:buBlip>
            </a:pPr>
            <a:r>
              <a:rPr lang="en-US" sz="2800" dirty="0" smtClean="0">
                <a:solidFill>
                  <a:schemeClr val="bg1"/>
                </a:solidFill>
                <a:latin typeface="Calibri" pitchFamily="34" charset="0"/>
              </a:rPr>
              <a:t>Predicate abstraction (c2bp)</a:t>
            </a:r>
          </a:p>
          <a:p>
            <a:pPr marL="842136" lvl="1" indent="-384954">
              <a:lnSpc>
                <a:spcPct val="90000"/>
              </a:lnSpc>
              <a:spcBef>
                <a:spcPct val="20000"/>
              </a:spcBef>
              <a:buSzPct val="90000"/>
              <a:buFontTx/>
              <a:buBlip>
                <a:blip r:embed="rId3"/>
              </a:buBlip>
            </a:pPr>
            <a:r>
              <a:rPr lang="en-US" sz="2800" dirty="0" smtClean="0">
                <a:solidFill>
                  <a:schemeClr val="bg1"/>
                </a:solidFill>
                <a:latin typeface="Calibri" pitchFamily="34" charset="0"/>
              </a:rPr>
              <a:t>Counter-example refinement (</a:t>
            </a:r>
            <a:r>
              <a:rPr lang="en-US" sz="2800" dirty="0" err="1" smtClean="0">
                <a:solidFill>
                  <a:schemeClr val="bg1"/>
                </a:solidFill>
                <a:latin typeface="Calibri" pitchFamily="34" charset="0"/>
              </a:rPr>
              <a:t>newton</a:t>
            </a:r>
            <a:r>
              <a:rPr lang="en-US" sz="2800" dirty="0" smtClean="0">
                <a:solidFill>
                  <a:schemeClr val="bg1"/>
                </a:solidFill>
                <a:latin typeface="Calibri" pitchFamily="34" charset="0"/>
              </a:rPr>
              <a:t>)</a:t>
            </a:r>
          </a:p>
        </p:txBody>
      </p:sp>
      <p:pic>
        <p:nvPicPr>
          <p:cNvPr id="21506" name="Picture 2"/>
          <p:cNvPicPr>
            <a:picLocks noChangeAspect="1" noChangeArrowheads="1"/>
          </p:cNvPicPr>
          <p:nvPr/>
        </p:nvPicPr>
        <p:blipFill>
          <a:blip r:embed="rId4" cstate="print"/>
          <a:srcRect/>
          <a:stretch>
            <a:fillRect/>
          </a:stretch>
        </p:blipFill>
        <p:spPr bwMode="auto">
          <a:xfrm>
            <a:off x="2921078" y="4097785"/>
            <a:ext cx="2600833" cy="1159953"/>
          </a:xfrm>
          <a:prstGeom prst="rect">
            <a:avLst/>
          </a:prstGeom>
          <a:noFill/>
          <a:ln w="9525">
            <a:noFill/>
            <a:miter lim="800000"/>
            <a:headEnd/>
            <a:tailEnd/>
          </a:ln>
          <a:effectLst/>
        </p:spPr>
      </p:pic>
      <p:pic>
        <p:nvPicPr>
          <p:cNvPr id="7" name="Picture 6" descr="tball.jpg"/>
          <p:cNvPicPr>
            <a:picLocks noChangeAspect="1"/>
          </p:cNvPicPr>
          <p:nvPr/>
        </p:nvPicPr>
        <p:blipFill>
          <a:blip r:embed="rId5" cstate="print"/>
          <a:stretch>
            <a:fillRect/>
          </a:stretch>
        </p:blipFill>
        <p:spPr>
          <a:xfrm>
            <a:off x="215703" y="5234075"/>
            <a:ext cx="615154" cy="615154"/>
          </a:xfrm>
          <a:prstGeom prst="rect">
            <a:avLst/>
          </a:prstGeom>
        </p:spPr>
      </p:pic>
      <p:pic>
        <p:nvPicPr>
          <p:cNvPr id="8" name="Picture 7" descr="rse-fte.jpg"/>
          <p:cNvPicPr>
            <a:picLocks noChangeAspect="1"/>
          </p:cNvPicPr>
          <p:nvPr/>
        </p:nvPicPr>
        <p:blipFill>
          <a:blip r:embed="rId6" cstate="print"/>
          <a:srcRect l="53218" t="19025" r="31604" b="58814"/>
          <a:stretch>
            <a:fillRect/>
          </a:stretch>
        </p:blipFill>
        <p:spPr>
          <a:xfrm>
            <a:off x="822178" y="5214090"/>
            <a:ext cx="575569" cy="635523"/>
          </a:xfrm>
          <a:prstGeom prst="rect">
            <a:avLst/>
          </a:prstGeom>
        </p:spPr>
      </p:pic>
      <p:pic>
        <p:nvPicPr>
          <p:cNvPr id="9" name="Picture 8" descr="ella.jpg"/>
          <p:cNvPicPr>
            <a:picLocks noChangeAspect="1"/>
          </p:cNvPicPr>
          <p:nvPr/>
        </p:nvPicPr>
        <p:blipFill>
          <a:blip r:embed="rId7" cstate="print"/>
          <a:stretch>
            <a:fillRect/>
          </a:stretch>
        </p:blipFill>
        <p:spPr>
          <a:xfrm>
            <a:off x="1378564" y="5223803"/>
            <a:ext cx="660433" cy="601688"/>
          </a:xfrm>
          <a:prstGeom prst="rect">
            <a:avLst/>
          </a:prstGeom>
        </p:spPr>
      </p:pic>
      <p:pic>
        <p:nvPicPr>
          <p:cNvPr id="10" name="Picture 9" descr="jl.jpg"/>
          <p:cNvPicPr>
            <a:picLocks noChangeAspect="1"/>
          </p:cNvPicPr>
          <p:nvPr/>
        </p:nvPicPr>
        <p:blipFill>
          <a:blip r:embed="rId8" cstate="print"/>
          <a:stretch>
            <a:fillRect/>
          </a:stretch>
        </p:blipFill>
        <p:spPr>
          <a:xfrm>
            <a:off x="1995029" y="5184729"/>
            <a:ext cx="447868" cy="647112"/>
          </a:xfrm>
          <a:prstGeom prst="rect">
            <a:avLst/>
          </a:prstGeom>
        </p:spPr>
      </p:pic>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Overview</a:t>
            </a:r>
            <a:endParaRPr lang="en-US" dirty="0">
              <a:latin typeface="Calibri" pitchFamily="34" charset="0"/>
            </a:endParaRPr>
          </a:p>
        </p:txBody>
      </p:sp>
      <p:sp>
        <p:nvSpPr>
          <p:cNvPr id="3" name="Content Placeholder 2"/>
          <p:cNvSpPr>
            <a:spLocks noGrp="1"/>
          </p:cNvSpPr>
          <p:nvPr>
            <p:ph idx="4294967295"/>
          </p:nvPr>
        </p:nvSpPr>
        <p:spPr>
          <a:xfrm>
            <a:off x="493295" y="1786189"/>
            <a:ext cx="8382000" cy="4246563"/>
          </a:xfrm>
        </p:spPr>
        <p:txBody>
          <a:bodyPr/>
          <a:lstStyle/>
          <a:p>
            <a:r>
              <a:rPr lang="en-US" sz="2400" i="1" dirty="0" smtClean="0">
                <a:latin typeface="Calibri" pitchFamily="34" charset="0"/>
              </a:rPr>
              <a:t>http://research.microsoft.com/slam/</a:t>
            </a:r>
          </a:p>
          <a:p>
            <a:r>
              <a:rPr lang="en-US" sz="2400" i="1" dirty="0" smtClean="0">
                <a:solidFill>
                  <a:srgbClr xmlns:mc="http://schemas.openxmlformats.org/markup-compatibility/2006" xmlns:a14="http://schemas.microsoft.com/office/drawing/2007/7/7/main" val="FF0000" mc:Ignorable=""/>
                </a:solidFill>
                <a:latin typeface="Calibri" pitchFamily="34" charset="0"/>
              </a:rPr>
              <a:t>SLAM/SDV</a:t>
            </a:r>
            <a:r>
              <a:rPr lang="en-US" sz="2400" dirty="0" smtClean="0">
                <a:latin typeface="Calibri" pitchFamily="34" charset="0"/>
              </a:rPr>
              <a:t> is a software model checker.</a:t>
            </a:r>
          </a:p>
          <a:p>
            <a:r>
              <a:rPr lang="en-US" sz="2400" dirty="0" smtClean="0">
                <a:latin typeface="Calibri" pitchFamily="34" charset="0"/>
              </a:rPr>
              <a:t>Application domain: </a:t>
            </a:r>
            <a:r>
              <a:rPr lang="en-US" sz="2400" i="1" dirty="0" smtClean="0">
                <a:solidFill>
                  <a:srgbClr xmlns:mc="http://schemas.openxmlformats.org/markup-compatibility/2006" xmlns:a14="http://schemas.microsoft.com/office/drawing/2007/7/7/main" val="FF0000" mc:Ignorable=""/>
                </a:solidFill>
                <a:latin typeface="Calibri" pitchFamily="34" charset="0"/>
              </a:rPr>
              <a:t>device drivers</a:t>
            </a:r>
            <a:r>
              <a:rPr lang="en-US" sz="2400" i="1" dirty="0" smtClean="0">
                <a:latin typeface="Calibri" pitchFamily="34" charset="0"/>
              </a:rPr>
              <a:t>.</a:t>
            </a:r>
          </a:p>
          <a:p>
            <a:r>
              <a:rPr lang="en-US" sz="2400" dirty="0" smtClean="0">
                <a:latin typeface="Calibri" pitchFamily="34" charset="0"/>
              </a:rPr>
              <a:t>Architecture:</a:t>
            </a:r>
          </a:p>
          <a:p>
            <a:pPr lvl="1">
              <a:buNone/>
            </a:pPr>
            <a:r>
              <a:rPr lang="en-US" sz="2400" b="1" dirty="0" smtClean="0">
                <a:latin typeface="Calibri" pitchFamily="34" charset="0"/>
              </a:rPr>
              <a:t>c2bp  </a:t>
            </a:r>
            <a:r>
              <a:rPr lang="en-US" sz="2400" dirty="0" smtClean="0">
                <a:latin typeface="Calibri" pitchFamily="34" charset="0"/>
              </a:rPr>
              <a:t>C program → </a:t>
            </a:r>
            <a:r>
              <a:rPr lang="en-US" sz="2400" dirty="0" err="1" smtClean="0">
                <a:latin typeface="Calibri" pitchFamily="34" charset="0"/>
              </a:rPr>
              <a:t>boolean</a:t>
            </a:r>
            <a:r>
              <a:rPr lang="en-US" sz="2400" dirty="0" smtClean="0">
                <a:latin typeface="Calibri" pitchFamily="34" charset="0"/>
              </a:rPr>
              <a:t> program (</a:t>
            </a:r>
            <a:r>
              <a:rPr lang="en-US" sz="2400" i="1" dirty="0" smtClean="0">
                <a:latin typeface="Calibri" pitchFamily="34" charset="0"/>
              </a:rPr>
              <a:t>predicate abstraction).</a:t>
            </a:r>
          </a:p>
          <a:p>
            <a:pPr lvl="1">
              <a:buNone/>
            </a:pPr>
            <a:r>
              <a:rPr lang="en-US" sz="2400" b="1" dirty="0" smtClean="0">
                <a:latin typeface="Calibri" pitchFamily="34" charset="0"/>
              </a:rPr>
              <a:t>bebop </a:t>
            </a:r>
            <a:r>
              <a:rPr lang="en-US" sz="2400" dirty="0" smtClean="0">
                <a:latin typeface="Calibri" pitchFamily="34" charset="0"/>
              </a:rPr>
              <a:t>Model checker for </a:t>
            </a:r>
            <a:r>
              <a:rPr lang="en-US" sz="2400" dirty="0" err="1" smtClean="0">
                <a:latin typeface="Calibri" pitchFamily="34" charset="0"/>
              </a:rPr>
              <a:t>boolean</a:t>
            </a:r>
            <a:r>
              <a:rPr lang="en-US" sz="2400" dirty="0" smtClean="0">
                <a:latin typeface="Calibri" pitchFamily="34" charset="0"/>
              </a:rPr>
              <a:t> programs.</a:t>
            </a:r>
          </a:p>
          <a:p>
            <a:pPr lvl="1">
              <a:buNone/>
            </a:pPr>
            <a:r>
              <a:rPr lang="en-US" sz="2400" b="1" dirty="0" err="1" smtClean="0">
                <a:latin typeface="Calibri" pitchFamily="34" charset="0"/>
              </a:rPr>
              <a:t>newton</a:t>
            </a:r>
            <a:r>
              <a:rPr lang="en-US" sz="2400" b="1" dirty="0" smtClean="0">
                <a:latin typeface="Calibri" pitchFamily="34" charset="0"/>
              </a:rPr>
              <a:t> </a:t>
            </a:r>
            <a:r>
              <a:rPr lang="en-US" sz="2400" dirty="0" smtClean="0">
                <a:latin typeface="Calibri" pitchFamily="34" charset="0"/>
              </a:rPr>
              <a:t>Model refinement (check for path feasibility)</a:t>
            </a:r>
          </a:p>
          <a:p>
            <a:r>
              <a:rPr lang="en-US" sz="2400" dirty="0" smtClean="0">
                <a:latin typeface="Calibri" pitchFamily="34" charset="0"/>
              </a:rPr>
              <a:t>SMT solvers are used to perform predicate abstraction and to check path feasibility.</a:t>
            </a:r>
          </a:p>
          <a:p>
            <a:r>
              <a:rPr lang="en-US" sz="2400" dirty="0" smtClean="0">
                <a:latin typeface="Calibri" pitchFamily="34" charset="0"/>
              </a:rPr>
              <a:t>c2bp makes several calls to the SMT solver. The formulas are relatively small.</a:t>
            </a:r>
            <a:endParaRPr lang="en-US" sz="2400" dirty="0">
              <a:latin typeface="Calibri" pitchFamily="34" charset="0"/>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Example</a:t>
            </a:r>
            <a:endParaRPr lang="en-US" dirty="0">
              <a:latin typeface="Calibri" pitchFamily="34" charset="0"/>
            </a:endParaRPr>
          </a:p>
        </p:txBody>
      </p:sp>
      <p:sp>
        <p:nvSpPr>
          <p:cNvPr id="9" name="Rectangle 2"/>
          <p:cNvSpPr>
            <a:spLocks noChangeArrowheads="1"/>
          </p:cNvSpPr>
          <p:nvPr/>
        </p:nvSpPr>
        <p:spPr bwMode="auto">
          <a:xfrm>
            <a:off x="3260355" y="1607695"/>
            <a:ext cx="5688767" cy="4495800"/>
          </a:xfrm>
          <a:prstGeom prst="rect">
            <a:avLst/>
          </a:prstGeom>
          <a:noFill/>
          <a:ln w="9525">
            <a:noFill/>
            <a:miter lim="800000"/>
            <a:headEnd/>
            <a:tailEnd/>
          </a:ln>
          <a:effectLst/>
        </p:spPr>
        <p:txBody>
          <a:bodyPr/>
          <a:lstStyle/>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do {</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xmlns:mc="http://schemas.openxmlformats.org/markup-compatibility/2006" xmlns:a14="http://schemas.microsoft.com/office/drawing/2007/7/7/main" val="0070C0" mc:Ignorable=""/>
                </a:solidFill>
                <a:latin typeface="Courier New" pitchFamily="49" charset="0"/>
              </a:rPr>
              <a:t>KeAcquireSpinLock</a:t>
            </a:r>
            <a:r>
              <a:rPr lang="en-US" sz="2000" b="1" dirty="0" smtClean="0">
                <a:solidFill>
                  <a:srgbClr xmlns:mc="http://schemas.openxmlformats.org/markup-compatibility/2006" xmlns:a14="http://schemas.microsoft.com/office/drawing/2007/7/7/main" val="0070C0" mc:Ignorable=""/>
                </a:solidFill>
                <a:latin typeface="Courier New" pitchFamily="49" charset="0"/>
              </a:rPr>
              <a:t>();</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0" dirty="0" err="1" smtClean="0">
                <a:solidFill>
                  <a:schemeClr val="bg1"/>
                </a:solidFill>
                <a:latin typeface="Courier New" pitchFamily="49" charset="0"/>
              </a:rPr>
              <a:t>nPacketsOld</a:t>
            </a:r>
            <a:r>
              <a:rPr lang="en-US" sz="2000" b="0" dirty="0" smtClean="0">
                <a:solidFill>
                  <a:schemeClr val="bg1"/>
                </a:solidFill>
                <a:latin typeface="Courier New" pitchFamily="49" charset="0"/>
              </a:rPr>
              <a:t> = </a:t>
            </a:r>
            <a:r>
              <a:rPr lang="en-US" sz="2000" b="0" dirty="0" err="1" smtClean="0">
                <a:solidFill>
                  <a:schemeClr val="bg1"/>
                </a:solidFill>
                <a:latin typeface="Courier New" pitchFamily="49" charset="0"/>
              </a:rPr>
              <a:t>nPackets</a:t>
            </a:r>
            <a:r>
              <a:rPr lang="en-US" sz="2000" b="0" dirty="0" smtClean="0">
                <a:solidFill>
                  <a:schemeClr val="bg1"/>
                </a:solidFill>
                <a:latin typeface="Courier New" pitchFamily="49" charset="0"/>
              </a:rPr>
              <a:t>; </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if(request){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request = request-&gt;Next;</a:t>
            </a: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xmlns:mc="http://schemas.openxmlformats.org/markup-compatibility/2006" xmlns:a14="http://schemas.microsoft.com/office/drawing/2007/7/7/main" val="0070C0" mc:Ignorable=""/>
                </a:solidFill>
                <a:latin typeface="Courier New" pitchFamily="49" charset="0"/>
              </a:rPr>
              <a:t>KeReleaseSpinLock</a:t>
            </a:r>
            <a:r>
              <a:rPr lang="en-US" sz="2000" b="1" dirty="0" smtClean="0">
                <a:solidFill>
                  <a:srgbClr xmlns:mc="http://schemas.openxmlformats.org/markup-compatibility/2006" xmlns:a14="http://schemas.microsoft.com/office/drawing/2007/7/7/main" val="0070C0" mc:Ignorable=""/>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r>
              <a:rPr lang="en-US" sz="2000" b="0" dirty="0" err="1" smtClean="0">
                <a:solidFill>
                  <a:schemeClr val="bg1"/>
                </a:solidFill>
                <a:latin typeface="Courier New" pitchFamily="49" charset="0"/>
              </a:rPr>
              <a:t>nPackets</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while (</a:t>
            </a:r>
            <a:r>
              <a:rPr lang="en-US" sz="2000" b="0" dirty="0" err="1" smtClean="0">
                <a:solidFill>
                  <a:schemeClr val="bg1"/>
                </a:solidFill>
                <a:latin typeface="Courier New" pitchFamily="49" charset="0"/>
              </a:rPr>
              <a:t>nPackets</a:t>
            </a:r>
            <a:r>
              <a:rPr lang="en-US" sz="2000" b="0" dirty="0" smtClean="0">
                <a:solidFill>
                  <a:schemeClr val="bg1"/>
                </a:solidFill>
                <a:latin typeface="Courier New" pitchFamily="49" charset="0"/>
              </a:rPr>
              <a:t> != </a:t>
            </a:r>
            <a:r>
              <a:rPr lang="en-US" sz="2000" b="0" dirty="0" err="1" smtClean="0">
                <a:solidFill>
                  <a:schemeClr val="bg1"/>
                </a:solidFill>
                <a:latin typeface="Courier New" pitchFamily="49" charset="0"/>
              </a:rPr>
              <a:t>nPacketsOld</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b="1" dirty="0" err="1" smtClean="0">
                <a:solidFill>
                  <a:srgbClr xmlns:mc="http://schemas.openxmlformats.org/markup-compatibility/2006" xmlns:a14="http://schemas.microsoft.com/office/drawing/2007/7/7/main" val="0070C0" mc:Ignorable=""/>
                </a:solidFill>
                <a:latin typeface="Courier New" pitchFamily="49" charset="0"/>
              </a:rPr>
              <a:t>KeReleaseSpinLock</a:t>
            </a:r>
            <a:r>
              <a:rPr lang="en-US" sz="2000" b="1" dirty="0" smtClean="0">
                <a:solidFill>
                  <a:srgbClr xmlns:mc="http://schemas.openxmlformats.org/markup-compatibility/2006" xmlns:a14="http://schemas.microsoft.com/office/drawing/2007/7/7/main" val="0070C0" mc:Ignorable=""/>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dirty="0" smtClean="0">
                <a:solidFill>
                  <a:schemeClr val="bg1"/>
                </a:solidFill>
                <a:latin typeface="Courier New" pitchFamily="49" charset="0"/>
              </a:rPr>
              <a:t>  	 </a:t>
            </a:r>
            <a:endParaRPr lang="en-US" dirty="0">
              <a:solidFill>
                <a:schemeClr val="bg1"/>
              </a:solidFill>
              <a:latin typeface="Courier New" pitchFamily="49" charset="0"/>
            </a:endParaRPr>
          </a:p>
        </p:txBody>
      </p:sp>
      <p:sp>
        <p:nvSpPr>
          <p:cNvPr id="10" name="Oval Callout 9"/>
          <p:cNvSpPr/>
          <p:nvPr/>
        </p:nvSpPr>
        <p:spPr bwMode="auto">
          <a:xfrm>
            <a:off x="5688767" y="292308"/>
            <a:ext cx="3245371" cy="1558977"/>
          </a:xfrm>
          <a:prstGeom prst="wedgeEllipseCallout">
            <a:avLst>
              <a:gd name="adj1" fmla="val -58477"/>
              <a:gd name="adj2" fmla="val 48558"/>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Do this code obey the looking rule?</a:t>
            </a:r>
            <a:endParaRPr kumimoji="0" lang="en-US" sz="24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Example</a:t>
            </a:r>
            <a:endParaRPr lang="en-US" dirty="0">
              <a:latin typeface="Calibri" pitchFamily="34" charset="0"/>
            </a:endParaRPr>
          </a:p>
        </p:txBody>
      </p:sp>
      <p:sp>
        <p:nvSpPr>
          <p:cNvPr id="9" name="Rectangle 2"/>
          <p:cNvSpPr>
            <a:spLocks noChangeArrowheads="1"/>
          </p:cNvSpPr>
          <p:nvPr/>
        </p:nvSpPr>
        <p:spPr bwMode="auto">
          <a:xfrm>
            <a:off x="3260355" y="1607695"/>
            <a:ext cx="5688767" cy="4495800"/>
          </a:xfrm>
          <a:prstGeom prst="rect">
            <a:avLst/>
          </a:prstGeom>
          <a:noFill/>
          <a:ln w="9525">
            <a:noFill/>
            <a:miter lim="800000"/>
            <a:headEnd/>
            <a:tailEnd/>
          </a:ln>
          <a:effectLst/>
        </p:spPr>
        <p:txBody>
          <a:bodyPr/>
          <a:lstStyle/>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do {</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xmlns:mc="http://schemas.openxmlformats.org/markup-compatibility/2006" xmlns:a14="http://schemas.microsoft.com/office/drawing/2007/7/7/main" val="0070C0" mc:Ignorable=""/>
                </a:solidFill>
                <a:latin typeface="Courier New" pitchFamily="49" charset="0"/>
              </a:rPr>
              <a:t>KeAcquireSpinLock</a:t>
            </a:r>
            <a:r>
              <a:rPr lang="en-US" sz="2000" b="1" dirty="0" smtClean="0">
                <a:solidFill>
                  <a:srgbClr xmlns:mc="http://schemas.openxmlformats.org/markup-compatibility/2006" xmlns:a14="http://schemas.microsoft.com/office/drawing/2007/7/7/main" val="0070C0" mc:Ignorable=""/>
                </a:solidFill>
                <a:latin typeface="Courier New" pitchFamily="49" charset="0"/>
              </a:rPr>
              <a:t>();</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0" dirty="0" smtClean="0">
                <a:solidFill>
                  <a:schemeClr val="bg1"/>
                </a:solidFill>
                <a:latin typeface="Courier New" pitchFamily="49" charset="0"/>
              </a:rPr>
              <a:t> </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if(*){</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xmlns:mc="http://schemas.openxmlformats.org/markup-compatibility/2006" xmlns:a14="http://schemas.microsoft.com/office/drawing/2007/7/7/main" val="0070C0" mc:Ignorable=""/>
                </a:solidFill>
                <a:latin typeface="Courier New" pitchFamily="49" charset="0"/>
              </a:rPr>
              <a:t>KeReleaseSpinLock</a:t>
            </a:r>
            <a:r>
              <a:rPr lang="en-US" sz="2000" b="1" dirty="0" smtClean="0">
                <a:solidFill>
                  <a:srgbClr xmlns:mc="http://schemas.openxmlformats.org/markup-compatibility/2006" xmlns:a14="http://schemas.microsoft.com/office/drawing/2007/7/7/main" val="0070C0" mc:Ignorable=""/>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while (*);</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b="1" dirty="0" err="1" smtClean="0">
                <a:solidFill>
                  <a:srgbClr xmlns:mc="http://schemas.openxmlformats.org/markup-compatibility/2006" xmlns:a14="http://schemas.microsoft.com/office/drawing/2007/7/7/main" val="0070C0" mc:Ignorable=""/>
                </a:solidFill>
                <a:latin typeface="Courier New" pitchFamily="49" charset="0"/>
              </a:rPr>
              <a:t>KeReleaseSpinLock</a:t>
            </a:r>
            <a:r>
              <a:rPr lang="en-US" sz="2000" b="1" dirty="0" smtClean="0">
                <a:solidFill>
                  <a:srgbClr xmlns:mc="http://schemas.openxmlformats.org/markup-compatibility/2006" xmlns:a14="http://schemas.microsoft.com/office/drawing/2007/7/7/main" val="0070C0" mc:Ignorable=""/>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dirty="0" smtClean="0">
                <a:solidFill>
                  <a:schemeClr val="bg1"/>
                </a:solidFill>
                <a:latin typeface="Courier New" pitchFamily="49" charset="0"/>
              </a:rPr>
              <a:t>  	 </a:t>
            </a:r>
            <a:endParaRPr lang="en-US" dirty="0">
              <a:solidFill>
                <a:schemeClr val="bg1"/>
              </a:solidFill>
              <a:latin typeface="Courier New" pitchFamily="49" charset="0"/>
            </a:endParaRPr>
          </a:p>
        </p:txBody>
      </p:sp>
      <p:sp>
        <p:nvSpPr>
          <p:cNvPr id="10" name="Oval Callout 9"/>
          <p:cNvSpPr/>
          <p:nvPr/>
        </p:nvSpPr>
        <p:spPr bwMode="auto">
          <a:xfrm>
            <a:off x="5508885" y="292308"/>
            <a:ext cx="3425253" cy="1558977"/>
          </a:xfrm>
          <a:prstGeom prst="wedgeEllipseCallout">
            <a:avLst>
              <a:gd name="adj1" fmla="val -58477"/>
              <a:gd name="adj2" fmla="val 48558"/>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Model checking Boolean program</a:t>
            </a:r>
            <a:endParaRPr kumimoji="0" lang="en-US" sz="24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endParaRPr>
          </a:p>
        </p:txBody>
      </p:sp>
      <p:cxnSp>
        <p:nvCxnSpPr>
          <p:cNvPr id="6" name="AutoShape 3"/>
          <p:cNvCxnSpPr>
            <a:cxnSpLocks noChangeShapeType="1"/>
            <a:stCxn id="19" idx="4"/>
          </p:cNvCxnSpPr>
          <p:nvPr/>
        </p:nvCxnSpPr>
        <p:spPr bwMode="auto">
          <a:xfrm flipH="1">
            <a:off x="1512029" y="2568315"/>
            <a:ext cx="6350" cy="685800"/>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7" name="AutoShape 4"/>
          <p:cNvCxnSpPr>
            <a:cxnSpLocks noChangeShapeType="1"/>
            <a:stCxn id="20" idx="5"/>
          </p:cNvCxnSpPr>
          <p:nvPr/>
        </p:nvCxnSpPr>
        <p:spPr bwMode="auto">
          <a:xfrm>
            <a:off x="1707292" y="3514465"/>
            <a:ext cx="611187" cy="196850"/>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8" name="AutoShape 5"/>
          <p:cNvCxnSpPr>
            <a:cxnSpLocks noChangeShapeType="1"/>
          </p:cNvCxnSpPr>
          <p:nvPr/>
        </p:nvCxnSpPr>
        <p:spPr bwMode="auto">
          <a:xfrm flipH="1">
            <a:off x="902429" y="3558915"/>
            <a:ext cx="577850" cy="1449388"/>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1" name="AutoShape 6"/>
          <p:cNvCxnSpPr>
            <a:cxnSpLocks noChangeShapeType="1"/>
          </p:cNvCxnSpPr>
          <p:nvPr/>
        </p:nvCxnSpPr>
        <p:spPr bwMode="auto">
          <a:xfrm flipH="1">
            <a:off x="2348642" y="4014528"/>
            <a:ext cx="1587" cy="230187"/>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2" name="AutoShape 7"/>
          <p:cNvCxnSpPr>
            <a:cxnSpLocks noChangeShapeType="1"/>
          </p:cNvCxnSpPr>
          <p:nvPr/>
        </p:nvCxnSpPr>
        <p:spPr bwMode="auto">
          <a:xfrm>
            <a:off x="1510442" y="1957128"/>
            <a:ext cx="1587" cy="306387"/>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3" name="AutoShape 8"/>
          <p:cNvCxnSpPr>
            <a:cxnSpLocks noChangeShapeType="1"/>
          </p:cNvCxnSpPr>
          <p:nvPr/>
        </p:nvCxnSpPr>
        <p:spPr bwMode="auto">
          <a:xfrm flipH="1">
            <a:off x="1205642" y="5843328"/>
            <a:ext cx="1587" cy="306387"/>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4" name="AutoShape 9"/>
          <p:cNvCxnSpPr>
            <a:cxnSpLocks noChangeShapeType="1"/>
          </p:cNvCxnSpPr>
          <p:nvPr/>
        </p:nvCxnSpPr>
        <p:spPr bwMode="auto">
          <a:xfrm>
            <a:off x="953229" y="5311515"/>
            <a:ext cx="222250" cy="228600"/>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5" name="AutoShape 10"/>
          <p:cNvCxnSpPr>
            <a:cxnSpLocks noChangeShapeType="1"/>
            <a:stCxn id="26" idx="4"/>
            <a:endCxn id="27" idx="0"/>
          </p:cNvCxnSpPr>
          <p:nvPr/>
        </p:nvCxnSpPr>
        <p:spPr bwMode="auto">
          <a:xfrm flipH="1">
            <a:off x="2051779" y="5311515"/>
            <a:ext cx="304800" cy="228600"/>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6" name="AutoShape 11"/>
          <p:cNvCxnSpPr>
            <a:cxnSpLocks noChangeShapeType="1"/>
          </p:cNvCxnSpPr>
          <p:nvPr/>
        </p:nvCxnSpPr>
        <p:spPr bwMode="auto">
          <a:xfrm flipH="1">
            <a:off x="2040667" y="5843328"/>
            <a:ext cx="3175" cy="306387"/>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7" name="AutoShape 12"/>
          <p:cNvCxnSpPr>
            <a:cxnSpLocks noChangeShapeType="1"/>
            <a:stCxn id="25" idx="4"/>
          </p:cNvCxnSpPr>
          <p:nvPr/>
        </p:nvCxnSpPr>
        <p:spPr bwMode="auto">
          <a:xfrm flipH="1">
            <a:off x="2348642" y="4549515"/>
            <a:ext cx="7937" cy="457200"/>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sp>
        <p:nvSpPr>
          <p:cNvPr id="18" name="Oval 15"/>
          <p:cNvSpPr>
            <a:spLocks noChangeArrowheads="1"/>
          </p:cNvSpPr>
          <p:nvPr/>
        </p:nvSpPr>
        <p:spPr bwMode="auto">
          <a:xfrm>
            <a:off x="1251679" y="16539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dirty="0"/>
              <a:t>U</a:t>
            </a:r>
          </a:p>
        </p:txBody>
      </p:sp>
      <p:sp>
        <p:nvSpPr>
          <p:cNvPr id="19" name="Oval 16"/>
          <p:cNvSpPr>
            <a:spLocks noChangeArrowheads="1"/>
          </p:cNvSpPr>
          <p:nvPr/>
        </p:nvSpPr>
        <p:spPr bwMode="auto">
          <a:xfrm>
            <a:off x="1251679" y="22635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0" name="Oval 17"/>
          <p:cNvSpPr>
            <a:spLocks noChangeArrowheads="1"/>
          </p:cNvSpPr>
          <p:nvPr/>
        </p:nvSpPr>
        <p:spPr bwMode="auto">
          <a:xfrm>
            <a:off x="1251679" y="32541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1" name="Oval 18"/>
          <p:cNvSpPr>
            <a:spLocks noChangeArrowheads="1"/>
          </p:cNvSpPr>
          <p:nvPr/>
        </p:nvSpPr>
        <p:spPr bwMode="auto">
          <a:xfrm>
            <a:off x="642079" y="5006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2" name="Oval 19"/>
          <p:cNvSpPr>
            <a:spLocks noChangeArrowheads="1"/>
          </p:cNvSpPr>
          <p:nvPr/>
        </p:nvSpPr>
        <p:spPr bwMode="auto">
          <a:xfrm>
            <a:off x="946879" y="55401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3" name="Oval 20"/>
          <p:cNvSpPr>
            <a:spLocks noChangeArrowheads="1"/>
          </p:cNvSpPr>
          <p:nvPr/>
        </p:nvSpPr>
        <p:spPr bwMode="auto">
          <a:xfrm>
            <a:off x="946879" y="6149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U</a:t>
            </a:r>
          </a:p>
        </p:txBody>
      </p:sp>
      <p:sp>
        <p:nvSpPr>
          <p:cNvPr id="24" name="Oval 21"/>
          <p:cNvSpPr>
            <a:spLocks noChangeArrowheads="1"/>
          </p:cNvSpPr>
          <p:nvPr/>
        </p:nvSpPr>
        <p:spPr bwMode="auto">
          <a:xfrm>
            <a:off x="2089879" y="37113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5" name="Oval 22"/>
          <p:cNvSpPr>
            <a:spLocks noChangeArrowheads="1"/>
          </p:cNvSpPr>
          <p:nvPr/>
        </p:nvSpPr>
        <p:spPr bwMode="auto">
          <a:xfrm>
            <a:off x="2089879" y="4244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U</a:t>
            </a:r>
          </a:p>
        </p:txBody>
      </p:sp>
      <p:sp>
        <p:nvSpPr>
          <p:cNvPr id="26" name="Oval 23"/>
          <p:cNvSpPr>
            <a:spLocks noChangeArrowheads="1"/>
          </p:cNvSpPr>
          <p:nvPr/>
        </p:nvSpPr>
        <p:spPr bwMode="auto">
          <a:xfrm>
            <a:off x="2089879" y="5006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U</a:t>
            </a:r>
          </a:p>
        </p:txBody>
      </p:sp>
      <p:sp>
        <p:nvSpPr>
          <p:cNvPr id="27" name="Oval 24"/>
          <p:cNvSpPr>
            <a:spLocks noChangeArrowheads="1"/>
          </p:cNvSpPr>
          <p:nvPr/>
        </p:nvSpPr>
        <p:spPr bwMode="auto">
          <a:xfrm>
            <a:off x="1785079" y="55401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U</a:t>
            </a:r>
          </a:p>
        </p:txBody>
      </p:sp>
      <p:sp>
        <p:nvSpPr>
          <p:cNvPr id="28" name="Oval 25"/>
          <p:cNvSpPr>
            <a:spLocks noChangeArrowheads="1"/>
          </p:cNvSpPr>
          <p:nvPr/>
        </p:nvSpPr>
        <p:spPr bwMode="auto">
          <a:xfrm>
            <a:off x="1785079" y="6149715"/>
            <a:ext cx="533400" cy="304800"/>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r>
              <a:rPr lang="en-US" sz="2000" b="0">
                <a:solidFill>
                  <a:schemeClr val="bg1"/>
                </a:solidFill>
              </a:rPr>
              <a:t>E</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25" grpId="0" animBg="1"/>
      <p:bldP spid="26" grpId="0" animBg="1"/>
      <p:bldP spid="27" grpId="0" animBg="1"/>
      <p:bldP spid="2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Example</a:t>
            </a:r>
            <a:endParaRPr lang="en-US" dirty="0">
              <a:latin typeface="Calibri" pitchFamily="34" charset="0"/>
            </a:endParaRPr>
          </a:p>
        </p:txBody>
      </p:sp>
      <p:sp>
        <p:nvSpPr>
          <p:cNvPr id="9" name="Rectangle 2"/>
          <p:cNvSpPr>
            <a:spLocks noChangeArrowheads="1"/>
          </p:cNvSpPr>
          <p:nvPr/>
        </p:nvSpPr>
        <p:spPr bwMode="auto">
          <a:xfrm>
            <a:off x="3260355" y="1607695"/>
            <a:ext cx="5688767" cy="4495800"/>
          </a:xfrm>
          <a:prstGeom prst="rect">
            <a:avLst/>
          </a:prstGeom>
          <a:noFill/>
          <a:ln w="9525">
            <a:noFill/>
            <a:miter lim="800000"/>
            <a:headEnd/>
            <a:tailEnd/>
          </a:ln>
          <a:effectLst/>
        </p:spPr>
        <p:txBody>
          <a:bodyPr/>
          <a:lstStyle/>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do {</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xmlns:mc="http://schemas.openxmlformats.org/markup-compatibility/2006" xmlns:a14="http://schemas.microsoft.com/office/drawing/2007/7/7/main" val="0070C0" mc:Ignorable=""/>
                </a:solidFill>
                <a:latin typeface="Courier New" pitchFamily="49" charset="0"/>
              </a:rPr>
              <a:t>KeAcquireSpinLock</a:t>
            </a:r>
            <a:r>
              <a:rPr lang="en-US" sz="2000" b="1" dirty="0" smtClean="0">
                <a:solidFill>
                  <a:srgbClr xmlns:mc="http://schemas.openxmlformats.org/markup-compatibility/2006" xmlns:a14="http://schemas.microsoft.com/office/drawing/2007/7/7/main" val="0070C0" mc:Ignorable=""/>
                </a:solidFill>
                <a:latin typeface="Courier New" pitchFamily="49" charset="0"/>
              </a:rPr>
              <a:t>();</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xmlns:mc="http://schemas.openxmlformats.org/markup-compatibility/2006" xmlns:a14="http://schemas.microsoft.com/office/drawing/2007/7/7/main" val="9C42E6" mc:Ignorable=""/>
                </a:solidFill>
                <a:latin typeface="Courier New" pitchFamily="49" charset="0"/>
              </a:rPr>
              <a:t>nPacketsOld</a:t>
            </a:r>
            <a:r>
              <a:rPr lang="en-US" sz="2000" b="1" dirty="0" smtClean="0">
                <a:solidFill>
                  <a:srgbClr xmlns:mc="http://schemas.openxmlformats.org/markup-compatibility/2006" xmlns:a14="http://schemas.microsoft.com/office/drawing/2007/7/7/main" val="9C42E6" mc:Ignorable=""/>
                </a:solidFill>
                <a:latin typeface="Courier New" pitchFamily="49" charset="0"/>
              </a:rPr>
              <a:t> = </a:t>
            </a:r>
            <a:r>
              <a:rPr lang="en-US" sz="2000" b="1" dirty="0" err="1" smtClean="0">
                <a:solidFill>
                  <a:srgbClr xmlns:mc="http://schemas.openxmlformats.org/markup-compatibility/2006" xmlns:a14="http://schemas.microsoft.com/office/drawing/2007/7/7/main" val="9C42E6" mc:Ignorable=""/>
                </a:solidFill>
                <a:latin typeface="Courier New" pitchFamily="49" charset="0"/>
              </a:rPr>
              <a:t>nPackets</a:t>
            </a:r>
            <a:r>
              <a:rPr lang="en-US" sz="2000" b="1" dirty="0" smtClean="0">
                <a:solidFill>
                  <a:srgbClr xmlns:mc="http://schemas.openxmlformats.org/markup-compatibility/2006" xmlns:a14="http://schemas.microsoft.com/office/drawing/2007/7/7/main" val="9C42E6" mc:Ignorable=""/>
                </a:solidFill>
                <a:latin typeface="Courier New" pitchFamily="49" charset="0"/>
              </a:rPr>
              <a:t>; </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if(request){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request = request-&gt;Next;</a:t>
            </a: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xmlns:mc="http://schemas.openxmlformats.org/markup-compatibility/2006" xmlns:a14="http://schemas.microsoft.com/office/drawing/2007/7/7/main" val="0070C0" mc:Ignorable=""/>
                </a:solidFill>
                <a:latin typeface="Courier New" pitchFamily="49" charset="0"/>
              </a:rPr>
              <a:t>KeReleaseSpinLock</a:t>
            </a:r>
            <a:r>
              <a:rPr lang="en-US" sz="2000" b="1" dirty="0" smtClean="0">
                <a:solidFill>
                  <a:srgbClr xmlns:mc="http://schemas.openxmlformats.org/markup-compatibility/2006" xmlns:a14="http://schemas.microsoft.com/office/drawing/2007/7/7/main" val="0070C0" mc:Ignorable=""/>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r>
              <a:rPr lang="en-US" sz="2000" b="1" dirty="0" err="1" smtClean="0">
                <a:solidFill>
                  <a:srgbClr xmlns:mc="http://schemas.openxmlformats.org/markup-compatibility/2006" xmlns:a14="http://schemas.microsoft.com/office/drawing/2007/7/7/main" val="9C42E6" mc:Ignorable=""/>
                </a:solidFill>
                <a:latin typeface="Courier New" pitchFamily="49" charset="0"/>
              </a:rPr>
              <a:t>nPackets</a:t>
            </a:r>
            <a:r>
              <a:rPr lang="en-US" sz="2000" b="1" dirty="0" smtClean="0">
                <a:solidFill>
                  <a:srgbClr xmlns:mc="http://schemas.openxmlformats.org/markup-compatibility/2006" xmlns:a14="http://schemas.microsoft.com/office/drawing/2007/7/7/main" val="9C42E6" mc:Ignorable=""/>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while (</a:t>
            </a:r>
            <a:r>
              <a:rPr lang="en-US" sz="2000" b="1" dirty="0" err="1" smtClean="0">
                <a:solidFill>
                  <a:srgbClr xmlns:mc="http://schemas.openxmlformats.org/markup-compatibility/2006" xmlns:a14="http://schemas.microsoft.com/office/drawing/2007/7/7/main" val="9C42E6" mc:Ignorable=""/>
                </a:solidFill>
                <a:latin typeface="Courier New" pitchFamily="49" charset="0"/>
              </a:rPr>
              <a:t>nPackets</a:t>
            </a:r>
            <a:r>
              <a:rPr lang="en-US" sz="2000" b="1" dirty="0" smtClean="0">
                <a:solidFill>
                  <a:srgbClr xmlns:mc="http://schemas.openxmlformats.org/markup-compatibility/2006" xmlns:a14="http://schemas.microsoft.com/office/drawing/2007/7/7/main" val="9C42E6" mc:Ignorable=""/>
                </a:solidFill>
                <a:latin typeface="Courier New" pitchFamily="49" charset="0"/>
              </a:rPr>
              <a:t> != </a:t>
            </a:r>
            <a:r>
              <a:rPr lang="en-US" sz="2000" b="1" dirty="0" err="1" smtClean="0">
                <a:solidFill>
                  <a:srgbClr xmlns:mc="http://schemas.openxmlformats.org/markup-compatibility/2006" xmlns:a14="http://schemas.microsoft.com/office/drawing/2007/7/7/main" val="9C42E6" mc:Ignorable=""/>
                </a:solidFill>
                <a:latin typeface="Courier New" pitchFamily="49" charset="0"/>
              </a:rPr>
              <a:t>nPacketsOld</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b="1" dirty="0" err="1" smtClean="0">
                <a:solidFill>
                  <a:srgbClr xmlns:mc="http://schemas.openxmlformats.org/markup-compatibility/2006" xmlns:a14="http://schemas.microsoft.com/office/drawing/2007/7/7/main" val="0070C0" mc:Ignorable=""/>
                </a:solidFill>
                <a:latin typeface="Courier New" pitchFamily="49" charset="0"/>
              </a:rPr>
              <a:t>KeReleaseSpinLock</a:t>
            </a:r>
            <a:r>
              <a:rPr lang="en-US" sz="2000" b="1" dirty="0" smtClean="0">
                <a:solidFill>
                  <a:srgbClr xmlns:mc="http://schemas.openxmlformats.org/markup-compatibility/2006" xmlns:a14="http://schemas.microsoft.com/office/drawing/2007/7/7/main" val="0070C0" mc:Ignorable=""/>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dirty="0" smtClean="0">
                <a:solidFill>
                  <a:schemeClr val="bg1"/>
                </a:solidFill>
                <a:latin typeface="Courier New" pitchFamily="49" charset="0"/>
              </a:rPr>
              <a:t>  	 </a:t>
            </a:r>
            <a:endParaRPr lang="en-US" dirty="0">
              <a:solidFill>
                <a:schemeClr val="bg1"/>
              </a:solidFill>
              <a:latin typeface="Courier New" pitchFamily="49" charset="0"/>
            </a:endParaRPr>
          </a:p>
        </p:txBody>
      </p:sp>
      <p:sp>
        <p:nvSpPr>
          <p:cNvPr id="10" name="Oval Callout 9"/>
          <p:cNvSpPr/>
          <p:nvPr/>
        </p:nvSpPr>
        <p:spPr bwMode="auto">
          <a:xfrm>
            <a:off x="5688767" y="292308"/>
            <a:ext cx="3245371" cy="1558977"/>
          </a:xfrm>
          <a:prstGeom prst="wedgeEllipseCallout">
            <a:avLst>
              <a:gd name="adj1" fmla="val -58477"/>
              <a:gd name="adj2" fmla="val 48558"/>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Is error path feasible? </a:t>
            </a:r>
            <a:endParaRPr kumimoji="0" lang="en-US" sz="24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endParaRPr>
          </a:p>
        </p:txBody>
      </p:sp>
      <p:cxnSp>
        <p:nvCxnSpPr>
          <p:cNvPr id="6" name="AutoShape 3"/>
          <p:cNvCxnSpPr>
            <a:cxnSpLocks noChangeShapeType="1"/>
            <a:stCxn id="19" idx="4"/>
          </p:cNvCxnSpPr>
          <p:nvPr/>
        </p:nvCxnSpPr>
        <p:spPr bwMode="auto">
          <a:xfrm flipH="1">
            <a:off x="1512029" y="2568315"/>
            <a:ext cx="6350" cy="68580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7" name="AutoShape 4"/>
          <p:cNvCxnSpPr>
            <a:cxnSpLocks noChangeShapeType="1"/>
            <a:stCxn id="20" idx="5"/>
          </p:cNvCxnSpPr>
          <p:nvPr/>
        </p:nvCxnSpPr>
        <p:spPr bwMode="auto">
          <a:xfrm>
            <a:off x="1707292" y="3514465"/>
            <a:ext cx="611187" cy="19685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8" name="AutoShape 5"/>
          <p:cNvCxnSpPr>
            <a:cxnSpLocks noChangeShapeType="1"/>
          </p:cNvCxnSpPr>
          <p:nvPr/>
        </p:nvCxnSpPr>
        <p:spPr bwMode="auto">
          <a:xfrm flipH="1">
            <a:off x="902429" y="3558915"/>
            <a:ext cx="577850" cy="1449388"/>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1" name="AutoShape 6"/>
          <p:cNvCxnSpPr>
            <a:cxnSpLocks noChangeShapeType="1"/>
          </p:cNvCxnSpPr>
          <p:nvPr/>
        </p:nvCxnSpPr>
        <p:spPr bwMode="auto">
          <a:xfrm flipH="1">
            <a:off x="2348642" y="4014528"/>
            <a:ext cx="1587" cy="230187"/>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2" name="AutoShape 7"/>
          <p:cNvCxnSpPr>
            <a:cxnSpLocks noChangeShapeType="1"/>
          </p:cNvCxnSpPr>
          <p:nvPr/>
        </p:nvCxnSpPr>
        <p:spPr bwMode="auto">
          <a:xfrm>
            <a:off x="1510442" y="1957128"/>
            <a:ext cx="1587" cy="306387"/>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3" name="AutoShape 8"/>
          <p:cNvCxnSpPr>
            <a:cxnSpLocks noChangeShapeType="1"/>
          </p:cNvCxnSpPr>
          <p:nvPr/>
        </p:nvCxnSpPr>
        <p:spPr bwMode="auto">
          <a:xfrm flipH="1">
            <a:off x="1205642" y="5843328"/>
            <a:ext cx="1587" cy="306387"/>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4" name="AutoShape 9"/>
          <p:cNvCxnSpPr>
            <a:cxnSpLocks noChangeShapeType="1"/>
          </p:cNvCxnSpPr>
          <p:nvPr/>
        </p:nvCxnSpPr>
        <p:spPr bwMode="auto">
          <a:xfrm>
            <a:off x="953229" y="5311515"/>
            <a:ext cx="222250" cy="228600"/>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5" name="AutoShape 10"/>
          <p:cNvCxnSpPr>
            <a:cxnSpLocks noChangeShapeType="1"/>
            <a:stCxn id="26" idx="4"/>
            <a:endCxn id="27" idx="0"/>
          </p:cNvCxnSpPr>
          <p:nvPr/>
        </p:nvCxnSpPr>
        <p:spPr bwMode="auto">
          <a:xfrm flipH="1">
            <a:off x="2051779" y="5311515"/>
            <a:ext cx="304800" cy="22860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6" name="AutoShape 11"/>
          <p:cNvCxnSpPr>
            <a:cxnSpLocks noChangeShapeType="1"/>
          </p:cNvCxnSpPr>
          <p:nvPr/>
        </p:nvCxnSpPr>
        <p:spPr bwMode="auto">
          <a:xfrm flipH="1">
            <a:off x="2040667" y="5843328"/>
            <a:ext cx="3175" cy="306387"/>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7" name="AutoShape 12"/>
          <p:cNvCxnSpPr>
            <a:cxnSpLocks noChangeShapeType="1"/>
            <a:stCxn id="25" idx="4"/>
          </p:cNvCxnSpPr>
          <p:nvPr/>
        </p:nvCxnSpPr>
        <p:spPr bwMode="auto">
          <a:xfrm flipH="1">
            <a:off x="2348642" y="4549515"/>
            <a:ext cx="7937" cy="45720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sp>
        <p:nvSpPr>
          <p:cNvPr id="18" name="Oval 15"/>
          <p:cNvSpPr>
            <a:spLocks noChangeArrowheads="1"/>
          </p:cNvSpPr>
          <p:nvPr/>
        </p:nvSpPr>
        <p:spPr bwMode="auto">
          <a:xfrm>
            <a:off x="1251679" y="16539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dirty="0"/>
              <a:t>U</a:t>
            </a:r>
          </a:p>
        </p:txBody>
      </p:sp>
      <p:sp>
        <p:nvSpPr>
          <p:cNvPr id="19" name="Oval 16"/>
          <p:cNvSpPr>
            <a:spLocks noChangeArrowheads="1"/>
          </p:cNvSpPr>
          <p:nvPr/>
        </p:nvSpPr>
        <p:spPr bwMode="auto">
          <a:xfrm>
            <a:off x="1251679" y="22635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0" name="Oval 17"/>
          <p:cNvSpPr>
            <a:spLocks noChangeArrowheads="1"/>
          </p:cNvSpPr>
          <p:nvPr/>
        </p:nvSpPr>
        <p:spPr bwMode="auto">
          <a:xfrm>
            <a:off x="1251679" y="32541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1" name="Oval 18"/>
          <p:cNvSpPr>
            <a:spLocks noChangeArrowheads="1"/>
          </p:cNvSpPr>
          <p:nvPr/>
        </p:nvSpPr>
        <p:spPr bwMode="auto">
          <a:xfrm>
            <a:off x="642079" y="5006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2" name="Oval 19"/>
          <p:cNvSpPr>
            <a:spLocks noChangeArrowheads="1"/>
          </p:cNvSpPr>
          <p:nvPr/>
        </p:nvSpPr>
        <p:spPr bwMode="auto">
          <a:xfrm>
            <a:off x="946879" y="55401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3" name="Oval 20"/>
          <p:cNvSpPr>
            <a:spLocks noChangeArrowheads="1"/>
          </p:cNvSpPr>
          <p:nvPr/>
        </p:nvSpPr>
        <p:spPr bwMode="auto">
          <a:xfrm>
            <a:off x="946879" y="6149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U</a:t>
            </a:r>
          </a:p>
        </p:txBody>
      </p:sp>
      <p:sp>
        <p:nvSpPr>
          <p:cNvPr id="24" name="Oval 21"/>
          <p:cNvSpPr>
            <a:spLocks noChangeArrowheads="1"/>
          </p:cNvSpPr>
          <p:nvPr/>
        </p:nvSpPr>
        <p:spPr bwMode="auto">
          <a:xfrm>
            <a:off x="2089879" y="37113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5" name="Oval 22"/>
          <p:cNvSpPr>
            <a:spLocks noChangeArrowheads="1"/>
          </p:cNvSpPr>
          <p:nvPr/>
        </p:nvSpPr>
        <p:spPr bwMode="auto">
          <a:xfrm>
            <a:off x="2089879" y="42447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U</a:t>
            </a:r>
          </a:p>
        </p:txBody>
      </p:sp>
      <p:sp>
        <p:nvSpPr>
          <p:cNvPr id="26" name="Oval 23"/>
          <p:cNvSpPr>
            <a:spLocks noChangeArrowheads="1"/>
          </p:cNvSpPr>
          <p:nvPr/>
        </p:nvSpPr>
        <p:spPr bwMode="auto">
          <a:xfrm>
            <a:off x="2089879" y="50067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U</a:t>
            </a:r>
          </a:p>
        </p:txBody>
      </p:sp>
      <p:sp>
        <p:nvSpPr>
          <p:cNvPr id="27" name="Oval 24"/>
          <p:cNvSpPr>
            <a:spLocks noChangeArrowheads="1"/>
          </p:cNvSpPr>
          <p:nvPr/>
        </p:nvSpPr>
        <p:spPr bwMode="auto">
          <a:xfrm>
            <a:off x="1785079" y="55401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U</a:t>
            </a:r>
          </a:p>
        </p:txBody>
      </p:sp>
      <p:sp>
        <p:nvSpPr>
          <p:cNvPr id="28" name="Oval 25"/>
          <p:cNvSpPr>
            <a:spLocks noChangeArrowheads="1"/>
          </p:cNvSpPr>
          <p:nvPr/>
        </p:nvSpPr>
        <p:spPr bwMode="auto">
          <a:xfrm>
            <a:off x="1785079" y="6149715"/>
            <a:ext cx="533400" cy="304800"/>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r>
              <a:rPr lang="en-US" sz="2000" b="0">
                <a:solidFill>
                  <a:schemeClr val="bg1"/>
                </a:solidFill>
              </a:rPr>
              <a:t>E</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t>Verification/Analysis Tool: “Template”</a:t>
            </a:r>
            <a:endParaRPr spc="-167">
              <a:solidFill>
                <a:schemeClr val="accent1"/>
              </a:solidFill>
              <a:effectLst>
                <a:outerShdw blurRad="50800" dist="38100" dir="2700000" algn="tl" rotWithShape="0">
                  <a:prstClr val="black">
                    <a:alpha val="61000"/>
                  </a:prstClr>
                </a:outerShdw>
              </a:effectLst>
            </a:endParaRPr>
          </a:p>
        </p:txBody>
      </p:sp>
      <p:sp>
        <p:nvSpPr>
          <p:cNvPr id="4" name="Rounded Rectangle 3"/>
          <p:cNvSpPr/>
          <p:nvPr/>
        </p:nvSpPr>
        <p:spPr bwMode="auto">
          <a:xfrm>
            <a:off x="2875907" y="1890451"/>
            <a:ext cx="3195263" cy="125344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cs typeface="Calibri" pitchFamily="34" charset="0"/>
              </a:rPr>
              <a:t>Verification/Analysis</a:t>
            </a:r>
          </a:p>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cs typeface="Calibri" pitchFamily="34" charset="0"/>
              </a:rPr>
              <a:t>Tool</a:t>
            </a:r>
            <a:endParaRPr kumimoji="0" lang="en-US" sz="2400" b="0" i="0" u="none" strike="noStrike" cap="none" normalizeH="0" baseline="0" dirty="0" smtClean="0">
              <a:solidFill>
                <a:schemeClr val="bg1"/>
              </a:solidFill>
              <a:latin typeface="Calibri" pitchFamily="34" charset="0"/>
              <a:cs typeface="Calibri" pitchFamily="34" charset="0"/>
            </a:endParaRPr>
          </a:p>
        </p:txBody>
      </p:sp>
      <p:sp>
        <p:nvSpPr>
          <p:cNvPr id="6" name="Down Arrow 5"/>
          <p:cNvSpPr/>
          <p:nvPr/>
        </p:nvSpPr>
        <p:spPr bwMode="auto">
          <a:xfrm>
            <a:off x="4231222" y="3287731"/>
            <a:ext cx="484632" cy="493165"/>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solidFill>
                <a:schemeClr val="bg1"/>
              </a:solidFill>
              <a:latin typeface="Calibri" pitchFamily="34" charset="0"/>
              <a:cs typeface="Calibri" pitchFamily="34" charset="0"/>
            </a:endParaRPr>
          </a:p>
        </p:txBody>
      </p:sp>
      <p:sp>
        <p:nvSpPr>
          <p:cNvPr id="7" name="Rounded Rectangle 6"/>
          <p:cNvSpPr/>
          <p:nvPr/>
        </p:nvSpPr>
        <p:spPr bwMode="auto">
          <a:xfrm>
            <a:off x="2875907" y="3892199"/>
            <a:ext cx="3195263" cy="1244881"/>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cs typeface="Calibri" pitchFamily="34" charset="0"/>
              </a:rPr>
              <a:t>Theorem </a:t>
            </a:r>
            <a:r>
              <a:rPr kumimoji="0" lang="en-US" sz="2400" b="0" i="0" u="none" strike="noStrike" cap="none" normalizeH="0" baseline="0" dirty="0" err="1" smtClean="0">
                <a:solidFill>
                  <a:schemeClr val="bg1"/>
                </a:solidFill>
                <a:latin typeface="Calibri" pitchFamily="34" charset="0"/>
                <a:cs typeface="Calibri" pitchFamily="34" charset="0"/>
              </a:rPr>
              <a:t>Prover</a:t>
            </a:r>
            <a:r>
              <a:rPr kumimoji="0" lang="en-US" sz="2400" b="0" i="0" u="none" strike="noStrike" cap="none" normalizeH="0" baseline="0" dirty="0" smtClean="0">
                <a:solidFill>
                  <a:schemeClr val="bg1"/>
                </a:solidFill>
                <a:latin typeface="Calibri" pitchFamily="34" charset="0"/>
                <a:cs typeface="Calibri" pitchFamily="34" charset="0"/>
              </a:rPr>
              <a:t>/</a:t>
            </a:r>
          </a:p>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cs typeface="Calibri" pitchFamily="34" charset="0"/>
              </a:rPr>
              <a:t>Satisfiability Checker</a:t>
            </a:r>
            <a:endParaRPr kumimoji="0" lang="en-US" sz="2400" b="0" i="0" u="none" strike="noStrike" cap="none" normalizeH="0" baseline="0" dirty="0" smtClean="0">
              <a:solidFill>
                <a:schemeClr val="bg1"/>
              </a:solidFill>
              <a:latin typeface="Calibri" pitchFamily="34" charset="0"/>
              <a:cs typeface="Calibri" pitchFamily="34" charset="0"/>
            </a:endParaRPr>
          </a:p>
        </p:txBody>
      </p:sp>
      <p:sp>
        <p:nvSpPr>
          <p:cNvPr id="8" name="Down Arrow 7"/>
          <p:cNvSpPr/>
          <p:nvPr/>
        </p:nvSpPr>
        <p:spPr bwMode="auto">
          <a:xfrm>
            <a:off x="3090807" y="5279205"/>
            <a:ext cx="484632" cy="493165"/>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solidFill>
                <a:schemeClr val="bg1"/>
              </a:solidFill>
              <a:latin typeface="Calibri" pitchFamily="34" charset="0"/>
              <a:cs typeface="Calibri" pitchFamily="34" charset="0"/>
            </a:endParaRPr>
          </a:p>
        </p:txBody>
      </p:sp>
      <p:sp>
        <p:nvSpPr>
          <p:cNvPr id="9" name="Down Arrow 8"/>
          <p:cNvSpPr/>
          <p:nvPr/>
        </p:nvSpPr>
        <p:spPr bwMode="auto">
          <a:xfrm>
            <a:off x="5330574" y="5248383"/>
            <a:ext cx="484632" cy="493165"/>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solidFill>
                <a:schemeClr val="bg1"/>
              </a:solidFill>
              <a:latin typeface="Calibri" pitchFamily="34" charset="0"/>
              <a:cs typeface="Calibri" pitchFamily="34" charset="0"/>
            </a:endParaRPr>
          </a:p>
        </p:txBody>
      </p:sp>
      <p:sp>
        <p:nvSpPr>
          <p:cNvPr id="10" name="Down Arrow 9"/>
          <p:cNvSpPr/>
          <p:nvPr/>
        </p:nvSpPr>
        <p:spPr bwMode="auto">
          <a:xfrm>
            <a:off x="4231222" y="1292832"/>
            <a:ext cx="484632" cy="493165"/>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solidFill>
                <a:schemeClr val="bg1"/>
              </a:solidFill>
              <a:latin typeface="Calibri" pitchFamily="34" charset="0"/>
              <a:cs typeface="Calibri" pitchFamily="34" charset="0"/>
            </a:endParaRPr>
          </a:p>
        </p:txBody>
      </p:sp>
      <p:sp>
        <p:nvSpPr>
          <p:cNvPr id="11" name="TextBox 10"/>
          <p:cNvSpPr txBox="1"/>
          <p:nvPr/>
        </p:nvSpPr>
        <p:spPr>
          <a:xfrm>
            <a:off x="4787758" y="1263721"/>
            <a:ext cx="1264513" cy="461665"/>
          </a:xfrm>
          <a:prstGeom prst="rect">
            <a:avLst/>
          </a:prstGeom>
          <a:noFill/>
        </p:spPr>
        <p:txBody>
          <a:bodyPr wrap="none" rtlCol="0">
            <a:spAutoFit/>
          </a:bodyPr>
          <a:lstStyle/>
          <a:p>
            <a:r>
              <a:rPr lang="en-US" sz="2400" b="1" dirty="0" smtClean="0">
                <a:solidFill>
                  <a:schemeClr val="bg1"/>
                </a:solidFill>
                <a:latin typeface="Calibri" pitchFamily="34" charset="0"/>
                <a:cs typeface="Calibri" pitchFamily="34" charset="0"/>
              </a:rPr>
              <a:t>Problem</a:t>
            </a:r>
          </a:p>
        </p:txBody>
      </p:sp>
      <p:sp>
        <p:nvSpPr>
          <p:cNvPr id="12" name="TextBox 11"/>
          <p:cNvSpPr txBox="1"/>
          <p:nvPr/>
        </p:nvSpPr>
        <p:spPr>
          <a:xfrm>
            <a:off x="4796320" y="3275743"/>
            <a:ext cx="2178032" cy="461665"/>
          </a:xfrm>
          <a:prstGeom prst="rect">
            <a:avLst/>
          </a:prstGeom>
          <a:noFill/>
        </p:spPr>
        <p:txBody>
          <a:bodyPr wrap="none" rtlCol="0">
            <a:spAutoFit/>
          </a:bodyPr>
          <a:lstStyle/>
          <a:p>
            <a:r>
              <a:rPr lang="en-US" sz="2400" b="1" dirty="0" smtClean="0">
                <a:solidFill>
                  <a:schemeClr val="bg1"/>
                </a:solidFill>
                <a:latin typeface="Calibri" pitchFamily="34" charset="0"/>
                <a:cs typeface="Calibri" pitchFamily="34" charset="0"/>
              </a:rPr>
              <a:t>Logical Formula</a:t>
            </a:r>
          </a:p>
        </p:txBody>
      </p:sp>
      <p:pic>
        <p:nvPicPr>
          <p:cNvPr id="13" name="Picture 3"/>
          <p:cNvPicPr>
            <a:picLocks noChangeAspect="1" noChangeArrowheads="1"/>
          </p:cNvPicPr>
          <p:nvPr/>
        </p:nvPicPr>
        <p:blipFill>
          <a:blip r:embed="rId3" cstate="print"/>
          <a:srcRect/>
          <a:stretch>
            <a:fillRect/>
          </a:stretch>
        </p:blipFill>
        <p:spPr bwMode="auto">
          <a:xfrm>
            <a:off x="4786653" y="5725739"/>
            <a:ext cx="685517" cy="664712"/>
          </a:xfrm>
          <a:prstGeom prst="rect">
            <a:avLst/>
          </a:prstGeom>
          <a:noFill/>
          <a:ln w="38100" algn="ctr">
            <a:noFill/>
            <a:miter lim="800000"/>
            <a:headEnd/>
            <a:tailEnd/>
          </a:ln>
          <a:effectLst>
            <a:outerShdw dist="35921" dir="2700000" algn="ctr" rotWithShape="0">
              <a:srgbClr xmlns:mc="http://schemas.openxmlformats.org/markup-compatibility/2006" xmlns:a14="http://schemas.microsoft.com/office/drawing/2007/7/7/main" val="CCCCCC" mc:Ignorable=""/>
            </a:outerShdw>
          </a:effectLst>
        </p:spPr>
      </p:pic>
      <p:sp>
        <p:nvSpPr>
          <p:cNvPr id="14" name="TextBox 13"/>
          <p:cNvSpPr txBox="1"/>
          <p:nvPr/>
        </p:nvSpPr>
        <p:spPr>
          <a:xfrm>
            <a:off x="5452151" y="5883666"/>
            <a:ext cx="1847942" cy="461665"/>
          </a:xfrm>
          <a:prstGeom prst="rect">
            <a:avLst/>
          </a:prstGeom>
          <a:noFill/>
        </p:spPr>
        <p:txBody>
          <a:bodyPr wrap="none" rtlCol="0">
            <a:spAutoFit/>
          </a:bodyPr>
          <a:lstStyle/>
          <a:p>
            <a:r>
              <a:rPr lang="en-US" sz="2400" b="1" dirty="0" err="1" smtClean="0">
                <a:solidFill>
                  <a:schemeClr val="bg1"/>
                </a:solidFill>
                <a:latin typeface="Calibri" pitchFamily="34" charset="0"/>
                <a:cs typeface="Calibri" pitchFamily="34" charset="0"/>
              </a:rPr>
              <a:t>Unsatisfiable</a:t>
            </a:r>
            <a:endParaRPr lang="en-US" sz="2400" b="1" dirty="0" smtClean="0">
              <a:solidFill>
                <a:schemeClr val="bg1"/>
              </a:solidFill>
              <a:latin typeface="Calibri" pitchFamily="34" charset="0"/>
              <a:cs typeface="Calibri" pitchFamily="34" charset="0"/>
            </a:endParaRPr>
          </a:p>
        </p:txBody>
      </p:sp>
      <p:sp>
        <p:nvSpPr>
          <p:cNvPr id="16" name="TextBox 15"/>
          <p:cNvSpPr txBox="1"/>
          <p:nvPr/>
        </p:nvSpPr>
        <p:spPr>
          <a:xfrm>
            <a:off x="2388746" y="5943599"/>
            <a:ext cx="2580899" cy="830997"/>
          </a:xfrm>
          <a:prstGeom prst="rect">
            <a:avLst/>
          </a:prstGeom>
          <a:noFill/>
        </p:spPr>
        <p:txBody>
          <a:bodyPr wrap="none" rtlCol="0">
            <a:spAutoFit/>
          </a:bodyPr>
          <a:lstStyle/>
          <a:p>
            <a:r>
              <a:rPr lang="en-US" sz="2400" b="1" dirty="0" err="1" smtClean="0">
                <a:solidFill>
                  <a:schemeClr val="bg1"/>
                </a:solidFill>
                <a:latin typeface="Calibri" pitchFamily="34" charset="0"/>
                <a:cs typeface="Calibri" pitchFamily="34" charset="0"/>
              </a:rPr>
              <a:t>Satisfiable</a:t>
            </a:r>
            <a:endParaRPr lang="en-US" sz="2400" b="1" dirty="0" smtClean="0">
              <a:solidFill>
                <a:schemeClr val="bg1"/>
              </a:solidFill>
              <a:latin typeface="Calibri" pitchFamily="34" charset="0"/>
              <a:cs typeface="Calibri" pitchFamily="34" charset="0"/>
            </a:endParaRPr>
          </a:p>
          <a:p>
            <a:r>
              <a:rPr lang="en-US" sz="2400" b="1" dirty="0" smtClean="0">
                <a:solidFill>
                  <a:schemeClr val="bg1"/>
                </a:solidFill>
                <a:latin typeface="Calibri" pitchFamily="34" charset="0"/>
                <a:cs typeface="Calibri" pitchFamily="34" charset="0"/>
              </a:rPr>
              <a:t>(</a:t>
            </a:r>
            <a:r>
              <a:rPr lang="en-US" sz="2400" b="1"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Counter-example</a:t>
            </a:r>
            <a:r>
              <a:rPr lang="en-US" sz="2400" b="1" dirty="0" smtClean="0">
                <a:solidFill>
                  <a:schemeClr val="bg1"/>
                </a:solidFill>
                <a:latin typeface="Calibri" pitchFamily="34" charset="0"/>
                <a:cs typeface="Calibri" pitchFamily="34" charset="0"/>
              </a:rPr>
              <a:t>)</a:t>
            </a:r>
          </a:p>
        </p:txBody>
      </p:sp>
      <p:pic>
        <p:nvPicPr>
          <p:cNvPr id="17" name="Picture 4"/>
          <p:cNvPicPr>
            <a:picLocks noChangeAspect="1" noChangeArrowheads="1"/>
          </p:cNvPicPr>
          <p:nvPr/>
        </p:nvPicPr>
        <p:blipFill>
          <a:blip r:embed="rId4" cstate="print"/>
          <a:srcRect/>
          <a:stretch>
            <a:fillRect/>
          </a:stretch>
        </p:blipFill>
        <p:spPr bwMode="auto">
          <a:xfrm>
            <a:off x="1632494" y="5833464"/>
            <a:ext cx="758966" cy="653898"/>
          </a:xfrm>
          <a:prstGeom prst="rect">
            <a:avLst/>
          </a:prstGeom>
          <a:noFill/>
          <a:ln w="38100" algn="ctr">
            <a:noFill/>
            <a:miter lim="800000"/>
            <a:headEnd/>
            <a:tailEnd/>
          </a:ln>
          <a:effectLst>
            <a:outerShdw dist="35921" dir="2700000" algn="ctr" rotWithShape="0">
              <a:srgbClr xmlns:mc="http://schemas.openxmlformats.org/markup-compatibility/2006" xmlns:a14="http://schemas.microsoft.com/office/drawing/2007/7/7/main" val="CCCCCC" mc:Ignorable=""/>
            </a:outerShdw>
          </a:effectLst>
        </p:spPr>
      </p:pic>
      <p:pic>
        <p:nvPicPr>
          <p:cNvPr id="19" name="Picture 18" descr="cartoon_bug.jpg"/>
          <p:cNvPicPr>
            <a:picLocks noChangeAspect="1"/>
          </p:cNvPicPr>
          <p:nvPr/>
        </p:nvPicPr>
        <p:blipFill>
          <a:blip r:embed="rId5" cstate="print"/>
          <a:stretch>
            <a:fillRect/>
          </a:stretch>
        </p:blipFill>
        <p:spPr>
          <a:xfrm>
            <a:off x="900452" y="5754304"/>
            <a:ext cx="671494" cy="703234"/>
          </a:xfrm>
          <a:prstGeom prst="rect">
            <a:avLst/>
          </a:prstGeom>
        </p:spPr>
      </p:pic>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Example</a:t>
            </a:r>
            <a:endParaRPr lang="en-US" dirty="0">
              <a:latin typeface="Calibri" pitchFamily="34" charset="0"/>
            </a:endParaRPr>
          </a:p>
        </p:txBody>
      </p:sp>
      <p:sp>
        <p:nvSpPr>
          <p:cNvPr id="9" name="Rectangle 2"/>
          <p:cNvSpPr>
            <a:spLocks noChangeArrowheads="1"/>
          </p:cNvSpPr>
          <p:nvPr/>
        </p:nvSpPr>
        <p:spPr bwMode="auto">
          <a:xfrm>
            <a:off x="3260355" y="1607695"/>
            <a:ext cx="5688767" cy="4495800"/>
          </a:xfrm>
          <a:prstGeom prst="rect">
            <a:avLst/>
          </a:prstGeom>
          <a:noFill/>
          <a:ln w="9525">
            <a:noFill/>
            <a:miter lim="800000"/>
            <a:headEnd/>
            <a:tailEnd/>
          </a:ln>
          <a:effectLst/>
        </p:spPr>
        <p:txBody>
          <a:bodyPr/>
          <a:lstStyle/>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do {</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xmlns:mc="http://schemas.openxmlformats.org/markup-compatibility/2006" xmlns:a14="http://schemas.microsoft.com/office/drawing/2007/7/7/main" val="0070C0" mc:Ignorable=""/>
                </a:solidFill>
                <a:latin typeface="Courier New" pitchFamily="49" charset="0"/>
              </a:rPr>
              <a:t>KeAcquireSpinLock</a:t>
            </a:r>
            <a:r>
              <a:rPr lang="en-US" sz="2000" b="1" dirty="0" smtClean="0">
                <a:solidFill>
                  <a:srgbClr xmlns:mc="http://schemas.openxmlformats.org/markup-compatibility/2006" xmlns:a14="http://schemas.microsoft.com/office/drawing/2007/7/7/main" val="0070C0" mc:Ignorable=""/>
                </a:solidFill>
                <a:latin typeface="Courier New" pitchFamily="49" charset="0"/>
              </a:rPr>
              <a:t>();</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xmlns:mc="http://schemas.openxmlformats.org/markup-compatibility/2006" xmlns:a14="http://schemas.microsoft.com/office/drawing/2007/7/7/main" val="9C42E6" mc:Ignorable=""/>
                </a:solidFill>
                <a:latin typeface="Courier New" pitchFamily="49" charset="0"/>
              </a:rPr>
              <a:t>nPacketsOld</a:t>
            </a:r>
            <a:r>
              <a:rPr lang="en-US" sz="2000" b="1" dirty="0" smtClean="0">
                <a:solidFill>
                  <a:srgbClr xmlns:mc="http://schemas.openxmlformats.org/markup-compatibility/2006" xmlns:a14="http://schemas.microsoft.com/office/drawing/2007/7/7/main" val="9C42E6" mc:Ignorable=""/>
                </a:solidFill>
                <a:latin typeface="Courier New" pitchFamily="49" charset="0"/>
              </a:rPr>
              <a:t> = </a:t>
            </a:r>
            <a:r>
              <a:rPr lang="en-US" sz="2000" b="1" dirty="0" err="1" smtClean="0">
                <a:solidFill>
                  <a:srgbClr xmlns:mc="http://schemas.openxmlformats.org/markup-compatibility/2006" xmlns:a14="http://schemas.microsoft.com/office/drawing/2007/7/7/main" val="9C42E6" mc:Ignorable=""/>
                </a:solidFill>
                <a:latin typeface="Courier New" pitchFamily="49" charset="0"/>
              </a:rPr>
              <a:t>nPackets</a:t>
            </a:r>
            <a:r>
              <a:rPr lang="en-US" sz="2000" b="1" dirty="0" smtClean="0">
                <a:solidFill>
                  <a:srgbClr xmlns:mc="http://schemas.openxmlformats.org/markup-compatibility/2006" xmlns:a14="http://schemas.microsoft.com/office/drawing/2007/7/7/main" val="9C42E6" mc:Ignorable=""/>
                </a:solidFill>
                <a:latin typeface="Courier New" pitchFamily="49" charset="0"/>
              </a:rPr>
              <a:t>; </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if(request){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request = request-&gt;Next;</a:t>
            </a: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xmlns:mc="http://schemas.openxmlformats.org/markup-compatibility/2006" xmlns:a14="http://schemas.microsoft.com/office/drawing/2007/7/7/main" val="0070C0" mc:Ignorable=""/>
                </a:solidFill>
                <a:latin typeface="Courier New" pitchFamily="49" charset="0"/>
              </a:rPr>
              <a:t>KeReleaseSpinLock</a:t>
            </a:r>
            <a:r>
              <a:rPr lang="en-US" sz="2000" b="1" dirty="0" smtClean="0">
                <a:solidFill>
                  <a:srgbClr xmlns:mc="http://schemas.openxmlformats.org/markup-compatibility/2006" xmlns:a14="http://schemas.microsoft.com/office/drawing/2007/7/7/main" val="0070C0" mc:Ignorable=""/>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r>
              <a:rPr lang="en-US" sz="2000" b="1" dirty="0" err="1" smtClean="0">
                <a:solidFill>
                  <a:srgbClr xmlns:mc="http://schemas.openxmlformats.org/markup-compatibility/2006" xmlns:a14="http://schemas.microsoft.com/office/drawing/2007/7/7/main" val="9C42E6" mc:Ignorable=""/>
                </a:solidFill>
                <a:latin typeface="Courier New" pitchFamily="49" charset="0"/>
              </a:rPr>
              <a:t>nPackets</a:t>
            </a:r>
            <a:r>
              <a:rPr lang="en-US" sz="2000" b="1" dirty="0" smtClean="0">
                <a:solidFill>
                  <a:srgbClr xmlns:mc="http://schemas.openxmlformats.org/markup-compatibility/2006" xmlns:a14="http://schemas.microsoft.com/office/drawing/2007/7/7/main" val="9C42E6" mc:Ignorable=""/>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while (</a:t>
            </a:r>
            <a:r>
              <a:rPr lang="en-US" sz="2000" b="1" dirty="0" err="1" smtClean="0">
                <a:solidFill>
                  <a:srgbClr xmlns:mc="http://schemas.openxmlformats.org/markup-compatibility/2006" xmlns:a14="http://schemas.microsoft.com/office/drawing/2007/7/7/main" val="9C42E6" mc:Ignorable=""/>
                </a:solidFill>
                <a:latin typeface="Courier New" pitchFamily="49" charset="0"/>
              </a:rPr>
              <a:t>nPackets</a:t>
            </a:r>
            <a:r>
              <a:rPr lang="en-US" sz="2000" b="1" dirty="0" smtClean="0">
                <a:solidFill>
                  <a:srgbClr xmlns:mc="http://schemas.openxmlformats.org/markup-compatibility/2006" xmlns:a14="http://schemas.microsoft.com/office/drawing/2007/7/7/main" val="9C42E6" mc:Ignorable=""/>
                </a:solidFill>
                <a:latin typeface="Courier New" pitchFamily="49" charset="0"/>
              </a:rPr>
              <a:t> != </a:t>
            </a:r>
            <a:r>
              <a:rPr lang="en-US" sz="2000" b="1" dirty="0" err="1" smtClean="0">
                <a:solidFill>
                  <a:srgbClr xmlns:mc="http://schemas.openxmlformats.org/markup-compatibility/2006" xmlns:a14="http://schemas.microsoft.com/office/drawing/2007/7/7/main" val="9C42E6" mc:Ignorable=""/>
                </a:solidFill>
                <a:latin typeface="Courier New" pitchFamily="49" charset="0"/>
              </a:rPr>
              <a:t>nPacketsOld</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b="1" dirty="0" err="1" smtClean="0">
                <a:solidFill>
                  <a:srgbClr xmlns:mc="http://schemas.openxmlformats.org/markup-compatibility/2006" xmlns:a14="http://schemas.microsoft.com/office/drawing/2007/7/7/main" val="0070C0" mc:Ignorable=""/>
                </a:solidFill>
                <a:latin typeface="Courier New" pitchFamily="49" charset="0"/>
              </a:rPr>
              <a:t>KeReleaseSpinLock</a:t>
            </a:r>
            <a:r>
              <a:rPr lang="en-US" sz="2000" b="1" dirty="0" smtClean="0">
                <a:solidFill>
                  <a:srgbClr xmlns:mc="http://schemas.openxmlformats.org/markup-compatibility/2006" xmlns:a14="http://schemas.microsoft.com/office/drawing/2007/7/7/main" val="0070C0" mc:Ignorable=""/>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dirty="0" smtClean="0">
                <a:solidFill>
                  <a:schemeClr val="bg1"/>
                </a:solidFill>
                <a:latin typeface="Courier New" pitchFamily="49" charset="0"/>
              </a:rPr>
              <a:t>  	 </a:t>
            </a:r>
            <a:endParaRPr lang="en-US" dirty="0">
              <a:solidFill>
                <a:schemeClr val="bg1"/>
              </a:solidFill>
              <a:latin typeface="Courier New" pitchFamily="49" charset="0"/>
            </a:endParaRPr>
          </a:p>
        </p:txBody>
      </p:sp>
      <p:sp>
        <p:nvSpPr>
          <p:cNvPr id="10" name="Oval Callout 9"/>
          <p:cNvSpPr/>
          <p:nvPr/>
        </p:nvSpPr>
        <p:spPr bwMode="auto">
          <a:xfrm>
            <a:off x="4849318" y="292308"/>
            <a:ext cx="4084821" cy="1558977"/>
          </a:xfrm>
          <a:prstGeom prst="wedgeEllipseCallout">
            <a:avLst>
              <a:gd name="adj1" fmla="val -58477"/>
              <a:gd name="adj2" fmla="val 48558"/>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Add new predicate to </a:t>
            </a:r>
          </a:p>
          <a:p>
            <a:pPr marL="0" marR="0" indent="0" algn="ctr" defTabSz="1096963" rtl="0" eaLnBrk="1" fontAlgn="base" latinLnBrk="0" hangingPunct="1">
              <a:lnSpc>
                <a:spcPct val="100000"/>
              </a:lnSpc>
              <a:spcBef>
                <a:spcPct val="0"/>
              </a:spcBef>
              <a:spcAft>
                <a:spcPct val="0"/>
              </a:spcAft>
              <a:buClrTx/>
              <a:buSzTx/>
              <a:buFontTx/>
              <a:buNone/>
              <a:tabLst/>
            </a:pPr>
            <a:r>
              <a:rPr lang="en-US"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Boolean program</a:t>
            </a:r>
          </a:p>
          <a:p>
            <a:pPr algn="ctr" defTabSz="1096963" fontAlgn="base">
              <a:spcBef>
                <a:spcPct val="0"/>
              </a:spcBef>
              <a:spcAft>
                <a:spcPct val="0"/>
              </a:spcAft>
            </a:pPr>
            <a:r>
              <a:rPr lang="en-US" dirty="0" smtClean="0">
                <a:solidFill>
                  <a:srgbClr xmlns:mc="http://schemas.openxmlformats.org/markup-compatibility/2006" xmlns:a14="http://schemas.microsoft.com/office/drawing/2007/7/7/main" val="FF0000" mc:Ignorable=""/>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b</a:t>
            </a:r>
            <a:r>
              <a:rPr lang="en-US"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 (</a:t>
            </a:r>
            <a:r>
              <a:rPr lang="en-US" dirty="0" err="1"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nPacketsOld</a:t>
            </a:r>
            <a:r>
              <a:rPr lang="en-US"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 == </a:t>
            </a:r>
            <a:r>
              <a:rPr lang="en-US" dirty="0" err="1"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nPackets</a:t>
            </a:r>
            <a:r>
              <a:rPr lang="en-US"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a:t>
            </a:r>
            <a:endParaRPr kumimoji="0" lang="en-US"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endParaRPr>
          </a:p>
        </p:txBody>
      </p:sp>
      <p:cxnSp>
        <p:nvCxnSpPr>
          <p:cNvPr id="6" name="AutoShape 3"/>
          <p:cNvCxnSpPr>
            <a:cxnSpLocks noChangeShapeType="1"/>
            <a:stCxn id="19" idx="4"/>
          </p:cNvCxnSpPr>
          <p:nvPr/>
        </p:nvCxnSpPr>
        <p:spPr bwMode="auto">
          <a:xfrm flipH="1">
            <a:off x="1512029" y="2568315"/>
            <a:ext cx="6350" cy="68580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7" name="AutoShape 4"/>
          <p:cNvCxnSpPr>
            <a:cxnSpLocks noChangeShapeType="1"/>
            <a:stCxn id="20" idx="5"/>
          </p:cNvCxnSpPr>
          <p:nvPr/>
        </p:nvCxnSpPr>
        <p:spPr bwMode="auto">
          <a:xfrm>
            <a:off x="1707292" y="3514465"/>
            <a:ext cx="611187" cy="19685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8" name="AutoShape 5"/>
          <p:cNvCxnSpPr>
            <a:cxnSpLocks noChangeShapeType="1"/>
          </p:cNvCxnSpPr>
          <p:nvPr/>
        </p:nvCxnSpPr>
        <p:spPr bwMode="auto">
          <a:xfrm flipH="1">
            <a:off x="902429" y="3558915"/>
            <a:ext cx="577850" cy="1449388"/>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1" name="AutoShape 6"/>
          <p:cNvCxnSpPr>
            <a:cxnSpLocks noChangeShapeType="1"/>
          </p:cNvCxnSpPr>
          <p:nvPr/>
        </p:nvCxnSpPr>
        <p:spPr bwMode="auto">
          <a:xfrm flipH="1">
            <a:off x="2348642" y="4014528"/>
            <a:ext cx="1587" cy="230187"/>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2" name="AutoShape 7"/>
          <p:cNvCxnSpPr>
            <a:cxnSpLocks noChangeShapeType="1"/>
          </p:cNvCxnSpPr>
          <p:nvPr/>
        </p:nvCxnSpPr>
        <p:spPr bwMode="auto">
          <a:xfrm>
            <a:off x="1510442" y="1957128"/>
            <a:ext cx="1587" cy="306387"/>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3" name="AutoShape 8"/>
          <p:cNvCxnSpPr>
            <a:cxnSpLocks noChangeShapeType="1"/>
          </p:cNvCxnSpPr>
          <p:nvPr/>
        </p:nvCxnSpPr>
        <p:spPr bwMode="auto">
          <a:xfrm flipH="1">
            <a:off x="1205642" y="5843328"/>
            <a:ext cx="1587" cy="306387"/>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4" name="AutoShape 9"/>
          <p:cNvCxnSpPr>
            <a:cxnSpLocks noChangeShapeType="1"/>
          </p:cNvCxnSpPr>
          <p:nvPr/>
        </p:nvCxnSpPr>
        <p:spPr bwMode="auto">
          <a:xfrm>
            <a:off x="953229" y="5311515"/>
            <a:ext cx="222250" cy="228600"/>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5" name="AutoShape 10"/>
          <p:cNvCxnSpPr>
            <a:cxnSpLocks noChangeShapeType="1"/>
            <a:stCxn id="26" idx="4"/>
            <a:endCxn id="27" idx="0"/>
          </p:cNvCxnSpPr>
          <p:nvPr/>
        </p:nvCxnSpPr>
        <p:spPr bwMode="auto">
          <a:xfrm flipH="1">
            <a:off x="2051779" y="5311515"/>
            <a:ext cx="304800" cy="22860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6" name="AutoShape 11"/>
          <p:cNvCxnSpPr>
            <a:cxnSpLocks noChangeShapeType="1"/>
          </p:cNvCxnSpPr>
          <p:nvPr/>
        </p:nvCxnSpPr>
        <p:spPr bwMode="auto">
          <a:xfrm flipH="1">
            <a:off x="2040667" y="5843328"/>
            <a:ext cx="3175" cy="306387"/>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7" name="AutoShape 12"/>
          <p:cNvCxnSpPr>
            <a:cxnSpLocks noChangeShapeType="1"/>
            <a:stCxn id="25" idx="4"/>
          </p:cNvCxnSpPr>
          <p:nvPr/>
        </p:nvCxnSpPr>
        <p:spPr bwMode="auto">
          <a:xfrm flipH="1">
            <a:off x="2348642" y="4549515"/>
            <a:ext cx="7937" cy="45720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sp>
        <p:nvSpPr>
          <p:cNvPr id="18" name="Oval 15"/>
          <p:cNvSpPr>
            <a:spLocks noChangeArrowheads="1"/>
          </p:cNvSpPr>
          <p:nvPr/>
        </p:nvSpPr>
        <p:spPr bwMode="auto">
          <a:xfrm>
            <a:off x="1251679" y="16539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dirty="0"/>
              <a:t>U</a:t>
            </a:r>
          </a:p>
        </p:txBody>
      </p:sp>
      <p:sp>
        <p:nvSpPr>
          <p:cNvPr id="19" name="Oval 16"/>
          <p:cNvSpPr>
            <a:spLocks noChangeArrowheads="1"/>
          </p:cNvSpPr>
          <p:nvPr/>
        </p:nvSpPr>
        <p:spPr bwMode="auto">
          <a:xfrm>
            <a:off x="1251679" y="22635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0" name="Oval 17"/>
          <p:cNvSpPr>
            <a:spLocks noChangeArrowheads="1"/>
          </p:cNvSpPr>
          <p:nvPr/>
        </p:nvSpPr>
        <p:spPr bwMode="auto">
          <a:xfrm>
            <a:off x="1251679" y="32541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1" name="Oval 18"/>
          <p:cNvSpPr>
            <a:spLocks noChangeArrowheads="1"/>
          </p:cNvSpPr>
          <p:nvPr/>
        </p:nvSpPr>
        <p:spPr bwMode="auto">
          <a:xfrm>
            <a:off x="642079" y="5006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2" name="Oval 19"/>
          <p:cNvSpPr>
            <a:spLocks noChangeArrowheads="1"/>
          </p:cNvSpPr>
          <p:nvPr/>
        </p:nvSpPr>
        <p:spPr bwMode="auto">
          <a:xfrm>
            <a:off x="946879" y="55401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3" name="Oval 20"/>
          <p:cNvSpPr>
            <a:spLocks noChangeArrowheads="1"/>
          </p:cNvSpPr>
          <p:nvPr/>
        </p:nvSpPr>
        <p:spPr bwMode="auto">
          <a:xfrm>
            <a:off x="946879" y="6149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U</a:t>
            </a:r>
          </a:p>
        </p:txBody>
      </p:sp>
      <p:sp>
        <p:nvSpPr>
          <p:cNvPr id="24" name="Oval 21"/>
          <p:cNvSpPr>
            <a:spLocks noChangeArrowheads="1"/>
          </p:cNvSpPr>
          <p:nvPr/>
        </p:nvSpPr>
        <p:spPr bwMode="auto">
          <a:xfrm>
            <a:off x="2089879" y="37113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5" name="Oval 22"/>
          <p:cNvSpPr>
            <a:spLocks noChangeArrowheads="1"/>
          </p:cNvSpPr>
          <p:nvPr/>
        </p:nvSpPr>
        <p:spPr bwMode="auto">
          <a:xfrm>
            <a:off x="2089879" y="42447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U</a:t>
            </a:r>
          </a:p>
        </p:txBody>
      </p:sp>
      <p:sp>
        <p:nvSpPr>
          <p:cNvPr id="26" name="Oval 23"/>
          <p:cNvSpPr>
            <a:spLocks noChangeArrowheads="1"/>
          </p:cNvSpPr>
          <p:nvPr/>
        </p:nvSpPr>
        <p:spPr bwMode="auto">
          <a:xfrm>
            <a:off x="2089879" y="50067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U</a:t>
            </a:r>
          </a:p>
        </p:txBody>
      </p:sp>
      <p:sp>
        <p:nvSpPr>
          <p:cNvPr id="27" name="Oval 24"/>
          <p:cNvSpPr>
            <a:spLocks noChangeArrowheads="1"/>
          </p:cNvSpPr>
          <p:nvPr/>
        </p:nvSpPr>
        <p:spPr bwMode="auto">
          <a:xfrm>
            <a:off x="1785079" y="55401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U</a:t>
            </a:r>
          </a:p>
        </p:txBody>
      </p:sp>
      <p:sp>
        <p:nvSpPr>
          <p:cNvPr id="28" name="Oval 25"/>
          <p:cNvSpPr>
            <a:spLocks noChangeArrowheads="1"/>
          </p:cNvSpPr>
          <p:nvPr/>
        </p:nvSpPr>
        <p:spPr bwMode="auto">
          <a:xfrm>
            <a:off x="1785079" y="6149715"/>
            <a:ext cx="533400" cy="304800"/>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r>
              <a:rPr lang="en-US" sz="2000" b="0">
                <a:solidFill>
                  <a:schemeClr val="bg1"/>
                </a:solidFill>
              </a:rPr>
              <a:t>E</a:t>
            </a:r>
          </a:p>
        </p:txBody>
      </p:sp>
      <p:sp>
        <p:nvSpPr>
          <p:cNvPr id="30" name="Rectangle 29"/>
          <p:cNvSpPr/>
          <p:nvPr/>
        </p:nvSpPr>
        <p:spPr bwMode="auto">
          <a:xfrm>
            <a:off x="3905535" y="2881648"/>
            <a:ext cx="3732550" cy="427220"/>
          </a:xfrm>
          <a:prstGeom prst="rect">
            <a:avLst/>
          </a:prstGeom>
          <a:solidFill>
            <a:schemeClr val="accent2">
              <a:lumMod val="60000"/>
              <a:lumOff val="40000"/>
              <a:alpha val="92000"/>
            </a:schemeClr>
          </a:solidFill>
          <a:ln>
            <a:headEnd type="none" w="med" len="med"/>
            <a:tailEnd type="none" w="med" len="med"/>
          </a:ln>
          <a:effectLst>
            <a:outerShdw blurRad="63500" dist="38100" dir="5400000" sx="1000" sy="1000" rotWithShape="0">
              <a:srgbClr xmlns:mc="http://schemas.openxmlformats.org/markup-compatibility/2006" xmlns:a14="http://schemas.microsoft.com/office/drawing/2007/7/7/main" val="000000" mc:Ignorable="">
                <a:alpha val="45000"/>
              </a:srgbClr>
            </a:outerShdw>
          </a:effectLst>
          <a:scene3d>
            <a:camera prst="orthographicFront">
              <a:rot lat="0" lon="0" rev="0"/>
            </a:camera>
            <a:lightRig rig="glow" dir="t">
              <a:rot lat="0" lon="0" rev="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ourier New" pitchFamily="49" charset="0"/>
                <a:cs typeface="Courier New" pitchFamily="49" charset="0"/>
              </a:rPr>
              <a:t>b = true;</a:t>
            </a:r>
          </a:p>
        </p:txBody>
      </p:sp>
      <p:sp>
        <p:nvSpPr>
          <p:cNvPr id="31" name="Rectangle 30"/>
          <p:cNvSpPr/>
          <p:nvPr/>
        </p:nvSpPr>
        <p:spPr bwMode="auto">
          <a:xfrm>
            <a:off x="4555539" y="4555540"/>
            <a:ext cx="4082321" cy="427220"/>
          </a:xfrm>
          <a:prstGeom prst="rect">
            <a:avLst/>
          </a:prstGeom>
          <a:solidFill>
            <a:schemeClr val="accent2">
              <a:lumMod val="60000"/>
              <a:lumOff val="40000"/>
              <a:alpha val="92000"/>
            </a:schemeClr>
          </a:solidFill>
          <a:ln>
            <a:headEnd type="none" w="med" len="med"/>
            <a:tailEnd type="none" w="med" len="med"/>
          </a:ln>
          <a:effectLst>
            <a:outerShdw blurRad="63500" dist="38100" dir="5400000" sx="1000" sy="1000" rotWithShape="0">
              <a:srgbClr xmlns:mc="http://schemas.openxmlformats.org/markup-compatibility/2006" xmlns:a14="http://schemas.microsoft.com/office/drawing/2007/7/7/main" val="000000" mc:Ignorable="">
                <a:alpha val="45000"/>
              </a:srgbClr>
            </a:outerShdw>
          </a:effectLst>
          <a:scene3d>
            <a:camera prst="orthographicFront">
              <a:rot lat="0" lon="0" rev="0"/>
            </a:camera>
            <a:lightRig rig="glow" dir="t">
              <a:rot lat="0" lon="0" rev="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ourier New" pitchFamily="49" charset="0"/>
                <a:cs typeface="Courier New" pitchFamily="49" charset="0"/>
              </a:rPr>
              <a:t>b = b</a:t>
            </a:r>
            <a:r>
              <a:rPr kumimoji="0" lang="en-US" sz="2800" b="1" i="0" u="none" strike="noStrike" cap="none" normalizeH="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ourier New" pitchFamily="49" charset="0"/>
                <a:cs typeface="Courier New" pitchFamily="49" charset="0"/>
              </a:rPr>
              <a:t> ? false : *</a:t>
            </a:r>
            <a:r>
              <a:rPr kumimoji="0" lang="en-US" sz="2800" b="1"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ourier New" pitchFamily="49" charset="0"/>
                <a:cs typeface="Courier New" pitchFamily="49" charset="0"/>
              </a:rPr>
              <a:t>;</a:t>
            </a:r>
          </a:p>
        </p:txBody>
      </p:sp>
      <p:sp>
        <p:nvSpPr>
          <p:cNvPr id="33" name="Rectangle 32"/>
          <p:cNvSpPr/>
          <p:nvPr/>
        </p:nvSpPr>
        <p:spPr bwMode="auto">
          <a:xfrm>
            <a:off x="4804940" y="5224081"/>
            <a:ext cx="3520190" cy="427220"/>
          </a:xfrm>
          <a:prstGeom prst="rect">
            <a:avLst/>
          </a:prstGeom>
          <a:solidFill>
            <a:schemeClr val="accent2">
              <a:lumMod val="60000"/>
              <a:lumOff val="40000"/>
              <a:alpha val="92000"/>
            </a:schemeClr>
          </a:solidFill>
          <a:ln>
            <a:headEnd type="none" w="med" len="med"/>
            <a:tailEnd type="none" w="med" len="med"/>
          </a:ln>
          <a:effectLst>
            <a:outerShdw blurRad="63500" dist="38100" dir="5400000" sx="1000" sy="1000" rotWithShape="0">
              <a:srgbClr xmlns:mc="http://schemas.openxmlformats.org/markup-compatibility/2006" xmlns:a14="http://schemas.microsoft.com/office/drawing/2007/7/7/main" val="000000" mc:Ignorable="">
                <a:alpha val="45000"/>
              </a:srgbClr>
            </a:outerShdw>
          </a:effectLst>
          <a:scene3d>
            <a:camera prst="orthographicFront">
              <a:rot lat="0" lon="0" rev="0"/>
            </a:camera>
            <a:lightRig rig="glow" dir="t">
              <a:rot lat="0" lon="0" rev="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ourier New" pitchFamily="49" charset="0"/>
                <a:cs typeface="Courier New" pitchFamily="49" charset="0"/>
              </a:rPr>
              <a:t>!b</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0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20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Example</a:t>
            </a:r>
            <a:endParaRPr lang="en-US" dirty="0">
              <a:latin typeface="Calibri" pitchFamily="34" charset="0"/>
            </a:endParaRPr>
          </a:p>
        </p:txBody>
      </p:sp>
      <p:sp>
        <p:nvSpPr>
          <p:cNvPr id="9" name="Rectangle 2"/>
          <p:cNvSpPr>
            <a:spLocks noChangeArrowheads="1"/>
          </p:cNvSpPr>
          <p:nvPr/>
        </p:nvSpPr>
        <p:spPr bwMode="auto">
          <a:xfrm>
            <a:off x="3260355" y="1607695"/>
            <a:ext cx="5688767" cy="4495800"/>
          </a:xfrm>
          <a:prstGeom prst="rect">
            <a:avLst/>
          </a:prstGeom>
          <a:noFill/>
          <a:ln w="9525">
            <a:noFill/>
            <a:miter lim="800000"/>
            <a:headEnd/>
            <a:tailEnd/>
          </a:ln>
          <a:effectLst/>
        </p:spPr>
        <p:txBody>
          <a:bodyPr/>
          <a:lstStyle/>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do {</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xmlns:mc="http://schemas.openxmlformats.org/markup-compatibility/2006" xmlns:a14="http://schemas.microsoft.com/office/drawing/2007/7/7/main" val="0070C0" mc:Ignorable=""/>
                </a:solidFill>
                <a:latin typeface="Courier New" pitchFamily="49" charset="0"/>
              </a:rPr>
              <a:t>KeAcquireSpinLock</a:t>
            </a:r>
            <a:r>
              <a:rPr lang="en-US" sz="2000" b="1" dirty="0" smtClean="0">
                <a:solidFill>
                  <a:srgbClr xmlns:mc="http://schemas.openxmlformats.org/markup-compatibility/2006" xmlns:a14="http://schemas.microsoft.com/office/drawing/2007/7/7/main" val="0070C0" mc:Ignorable=""/>
                </a:solidFill>
                <a:latin typeface="Courier New" pitchFamily="49" charset="0"/>
              </a:rPr>
              <a:t>();</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smtClean="0">
                <a:solidFill>
                  <a:srgbClr xmlns:mc="http://schemas.openxmlformats.org/markup-compatibility/2006" xmlns:a14="http://schemas.microsoft.com/office/drawing/2007/7/7/main" val="9C42E6" mc:Ignorable=""/>
                </a:solidFill>
                <a:latin typeface="Courier New" pitchFamily="49" charset="0"/>
              </a:rPr>
              <a:t>b = true;</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if(*){</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xmlns:mc="http://schemas.openxmlformats.org/markup-compatibility/2006" xmlns:a14="http://schemas.microsoft.com/office/drawing/2007/7/7/main" val="0070C0" mc:Ignorable=""/>
                </a:solidFill>
                <a:latin typeface="Courier New" pitchFamily="49" charset="0"/>
              </a:rPr>
              <a:t>KeReleaseSpinLock</a:t>
            </a:r>
            <a:r>
              <a:rPr lang="en-US" sz="2000" b="1" dirty="0" smtClean="0">
                <a:solidFill>
                  <a:srgbClr xmlns:mc="http://schemas.openxmlformats.org/markup-compatibility/2006" xmlns:a14="http://schemas.microsoft.com/office/drawing/2007/7/7/main" val="0070C0" mc:Ignorable=""/>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r>
              <a:rPr lang="en-US" sz="2000" b="1" dirty="0" smtClean="0">
                <a:solidFill>
                  <a:srgbClr xmlns:mc="http://schemas.openxmlformats.org/markup-compatibility/2006" xmlns:a14="http://schemas.microsoft.com/office/drawing/2007/7/7/main" val="9C42E6" mc:Ignorable=""/>
                </a:solidFill>
                <a:latin typeface="Courier New" pitchFamily="49" charset="0"/>
              </a:rPr>
              <a:t>b = b ? false : *;</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while (</a:t>
            </a:r>
            <a:r>
              <a:rPr lang="en-US" sz="2000" b="1" dirty="0" smtClean="0">
                <a:solidFill>
                  <a:srgbClr xmlns:mc="http://schemas.openxmlformats.org/markup-compatibility/2006" xmlns:a14="http://schemas.microsoft.com/office/drawing/2007/7/7/main" val="9C42E6" mc:Ignorable=""/>
                </a:solidFill>
                <a:latin typeface="Courier New" pitchFamily="49" charset="0"/>
              </a:rPr>
              <a:t>!b</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b="1" dirty="0" err="1" smtClean="0">
                <a:solidFill>
                  <a:srgbClr xmlns:mc="http://schemas.openxmlformats.org/markup-compatibility/2006" xmlns:a14="http://schemas.microsoft.com/office/drawing/2007/7/7/main" val="0070C0" mc:Ignorable=""/>
                </a:solidFill>
                <a:latin typeface="Courier New" pitchFamily="49" charset="0"/>
              </a:rPr>
              <a:t>KeReleaseSpinLock</a:t>
            </a:r>
            <a:r>
              <a:rPr lang="en-US" sz="2000" b="1" dirty="0" smtClean="0">
                <a:solidFill>
                  <a:srgbClr xmlns:mc="http://schemas.openxmlformats.org/markup-compatibility/2006" xmlns:a14="http://schemas.microsoft.com/office/drawing/2007/7/7/main" val="0070C0" mc:Ignorable=""/>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dirty="0" smtClean="0">
                <a:solidFill>
                  <a:schemeClr val="bg1"/>
                </a:solidFill>
                <a:latin typeface="Courier New" pitchFamily="49" charset="0"/>
              </a:rPr>
              <a:t>  	 </a:t>
            </a:r>
            <a:endParaRPr lang="en-US" dirty="0">
              <a:solidFill>
                <a:schemeClr val="bg1"/>
              </a:solidFill>
              <a:latin typeface="Courier New" pitchFamily="49" charset="0"/>
            </a:endParaRPr>
          </a:p>
        </p:txBody>
      </p:sp>
      <p:sp>
        <p:nvSpPr>
          <p:cNvPr id="10" name="Oval Callout 9"/>
          <p:cNvSpPr/>
          <p:nvPr/>
        </p:nvSpPr>
        <p:spPr bwMode="auto">
          <a:xfrm>
            <a:off x="4849318" y="292308"/>
            <a:ext cx="4084821" cy="1558977"/>
          </a:xfrm>
          <a:prstGeom prst="wedgeEllipseCallout">
            <a:avLst>
              <a:gd name="adj1" fmla="val -58477"/>
              <a:gd name="adj2" fmla="val 48558"/>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Model Checking </a:t>
            </a:r>
          </a:p>
          <a:p>
            <a:pPr marL="0" marR="0" indent="0" algn="ctr" defTabSz="1096963" rtl="0" eaLnBrk="1" fontAlgn="base" latinLnBrk="0" hangingPunct="1">
              <a:lnSpc>
                <a:spcPct val="100000"/>
              </a:lnSpc>
              <a:spcBef>
                <a:spcPct val="0"/>
              </a:spcBef>
              <a:spcAft>
                <a:spcPct val="0"/>
              </a:spcAft>
              <a:buClrTx/>
              <a:buSzTx/>
              <a:buFontTx/>
              <a:buNone/>
              <a:tabLst/>
            </a:pPr>
            <a:r>
              <a:rPr lang="en-US"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Refined Program</a:t>
            </a:r>
          </a:p>
          <a:p>
            <a:pPr algn="ctr" defTabSz="1096963" fontAlgn="base">
              <a:spcBef>
                <a:spcPct val="0"/>
              </a:spcBef>
              <a:spcAft>
                <a:spcPct val="0"/>
              </a:spcAft>
            </a:pPr>
            <a:r>
              <a:rPr lang="en-US" dirty="0" smtClean="0">
                <a:solidFill>
                  <a:srgbClr xmlns:mc="http://schemas.openxmlformats.org/markup-compatibility/2006" xmlns:a14="http://schemas.microsoft.com/office/drawing/2007/7/7/main" val="FF0000" mc:Ignorable=""/>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b</a:t>
            </a:r>
            <a:r>
              <a:rPr lang="en-US"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 (</a:t>
            </a:r>
            <a:r>
              <a:rPr lang="en-US" dirty="0" err="1"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nPacketsOld</a:t>
            </a:r>
            <a:r>
              <a:rPr lang="en-US"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 == </a:t>
            </a:r>
            <a:r>
              <a:rPr lang="en-US" dirty="0" err="1"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nPackets</a:t>
            </a:r>
            <a:r>
              <a:rPr lang="en-US"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a:t>
            </a:r>
            <a:endParaRPr kumimoji="0" lang="en-US"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endParaRPr>
          </a:p>
        </p:txBody>
      </p:sp>
      <p:cxnSp>
        <p:nvCxnSpPr>
          <p:cNvPr id="6" name="AutoShape 3"/>
          <p:cNvCxnSpPr>
            <a:cxnSpLocks noChangeShapeType="1"/>
            <a:stCxn id="19" idx="4"/>
          </p:cNvCxnSpPr>
          <p:nvPr/>
        </p:nvCxnSpPr>
        <p:spPr bwMode="auto">
          <a:xfrm flipH="1">
            <a:off x="1512029" y="2568315"/>
            <a:ext cx="6350" cy="68580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7" name="AutoShape 4"/>
          <p:cNvCxnSpPr>
            <a:cxnSpLocks noChangeShapeType="1"/>
            <a:stCxn id="20" idx="5"/>
          </p:cNvCxnSpPr>
          <p:nvPr/>
        </p:nvCxnSpPr>
        <p:spPr bwMode="auto">
          <a:xfrm>
            <a:off x="1707292" y="3514465"/>
            <a:ext cx="611187" cy="19685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8" name="AutoShape 5"/>
          <p:cNvCxnSpPr>
            <a:cxnSpLocks noChangeShapeType="1"/>
          </p:cNvCxnSpPr>
          <p:nvPr/>
        </p:nvCxnSpPr>
        <p:spPr bwMode="auto">
          <a:xfrm flipH="1">
            <a:off x="902429" y="3558915"/>
            <a:ext cx="577850" cy="1449388"/>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1" name="AutoShape 6"/>
          <p:cNvCxnSpPr>
            <a:cxnSpLocks noChangeShapeType="1"/>
          </p:cNvCxnSpPr>
          <p:nvPr/>
        </p:nvCxnSpPr>
        <p:spPr bwMode="auto">
          <a:xfrm flipH="1">
            <a:off x="2348642" y="4014528"/>
            <a:ext cx="1587" cy="230187"/>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2" name="AutoShape 7"/>
          <p:cNvCxnSpPr>
            <a:cxnSpLocks noChangeShapeType="1"/>
          </p:cNvCxnSpPr>
          <p:nvPr/>
        </p:nvCxnSpPr>
        <p:spPr bwMode="auto">
          <a:xfrm>
            <a:off x="1510442" y="1957128"/>
            <a:ext cx="1587" cy="306387"/>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3" name="AutoShape 8"/>
          <p:cNvCxnSpPr>
            <a:cxnSpLocks noChangeShapeType="1"/>
          </p:cNvCxnSpPr>
          <p:nvPr/>
        </p:nvCxnSpPr>
        <p:spPr bwMode="auto">
          <a:xfrm flipH="1">
            <a:off x="1205642" y="5843328"/>
            <a:ext cx="1587" cy="306387"/>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4" name="AutoShape 9"/>
          <p:cNvCxnSpPr>
            <a:cxnSpLocks noChangeShapeType="1"/>
          </p:cNvCxnSpPr>
          <p:nvPr/>
        </p:nvCxnSpPr>
        <p:spPr bwMode="auto">
          <a:xfrm>
            <a:off x="953229" y="5311515"/>
            <a:ext cx="222250" cy="228600"/>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5" name="AutoShape 10"/>
          <p:cNvCxnSpPr>
            <a:cxnSpLocks noChangeShapeType="1"/>
            <a:stCxn id="26" idx="4"/>
            <a:endCxn id="27" idx="0"/>
          </p:cNvCxnSpPr>
          <p:nvPr/>
        </p:nvCxnSpPr>
        <p:spPr bwMode="auto">
          <a:xfrm flipH="1">
            <a:off x="2051779" y="5311515"/>
            <a:ext cx="304800" cy="22860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6" name="AutoShape 11"/>
          <p:cNvCxnSpPr>
            <a:cxnSpLocks noChangeShapeType="1"/>
          </p:cNvCxnSpPr>
          <p:nvPr/>
        </p:nvCxnSpPr>
        <p:spPr bwMode="auto">
          <a:xfrm flipH="1">
            <a:off x="2040667" y="5843328"/>
            <a:ext cx="3175" cy="306387"/>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7" name="AutoShape 12"/>
          <p:cNvCxnSpPr>
            <a:cxnSpLocks noChangeShapeType="1"/>
            <a:stCxn id="25" idx="4"/>
          </p:cNvCxnSpPr>
          <p:nvPr/>
        </p:nvCxnSpPr>
        <p:spPr bwMode="auto">
          <a:xfrm flipH="1">
            <a:off x="2348642" y="4549515"/>
            <a:ext cx="7937" cy="45720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sp>
        <p:nvSpPr>
          <p:cNvPr id="18" name="Oval 15"/>
          <p:cNvSpPr>
            <a:spLocks noChangeArrowheads="1"/>
          </p:cNvSpPr>
          <p:nvPr/>
        </p:nvSpPr>
        <p:spPr bwMode="auto">
          <a:xfrm>
            <a:off x="1251679" y="16539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dirty="0"/>
              <a:t>U</a:t>
            </a:r>
          </a:p>
        </p:txBody>
      </p:sp>
      <p:sp>
        <p:nvSpPr>
          <p:cNvPr id="19" name="Oval 16"/>
          <p:cNvSpPr>
            <a:spLocks noChangeArrowheads="1"/>
          </p:cNvSpPr>
          <p:nvPr/>
        </p:nvSpPr>
        <p:spPr bwMode="auto">
          <a:xfrm>
            <a:off x="1251679" y="22635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0" name="Oval 17"/>
          <p:cNvSpPr>
            <a:spLocks noChangeArrowheads="1"/>
          </p:cNvSpPr>
          <p:nvPr/>
        </p:nvSpPr>
        <p:spPr bwMode="auto">
          <a:xfrm>
            <a:off x="1251679" y="32541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1" name="Oval 18"/>
          <p:cNvSpPr>
            <a:spLocks noChangeArrowheads="1"/>
          </p:cNvSpPr>
          <p:nvPr/>
        </p:nvSpPr>
        <p:spPr bwMode="auto">
          <a:xfrm>
            <a:off x="642079" y="5006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2" name="Oval 19"/>
          <p:cNvSpPr>
            <a:spLocks noChangeArrowheads="1"/>
          </p:cNvSpPr>
          <p:nvPr/>
        </p:nvSpPr>
        <p:spPr bwMode="auto">
          <a:xfrm>
            <a:off x="946879" y="55401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3" name="Oval 20"/>
          <p:cNvSpPr>
            <a:spLocks noChangeArrowheads="1"/>
          </p:cNvSpPr>
          <p:nvPr/>
        </p:nvSpPr>
        <p:spPr bwMode="auto">
          <a:xfrm>
            <a:off x="946879" y="6149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U</a:t>
            </a:r>
          </a:p>
        </p:txBody>
      </p:sp>
      <p:sp>
        <p:nvSpPr>
          <p:cNvPr id="24" name="Oval 21"/>
          <p:cNvSpPr>
            <a:spLocks noChangeArrowheads="1"/>
          </p:cNvSpPr>
          <p:nvPr/>
        </p:nvSpPr>
        <p:spPr bwMode="auto">
          <a:xfrm>
            <a:off x="2089879" y="37113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5" name="Oval 22"/>
          <p:cNvSpPr>
            <a:spLocks noChangeArrowheads="1"/>
          </p:cNvSpPr>
          <p:nvPr/>
        </p:nvSpPr>
        <p:spPr bwMode="auto">
          <a:xfrm>
            <a:off x="2089879" y="42447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U</a:t>
            </a:r>
          </a:p>
        </p:txBody>
      </p:sp>
      <p:sp>
        <p:nvSpPr>
          <p:cNvPr id="26" name="Oval 23"/>
          <p:cNvSpPr>
            <a:spLocks noChangeArrowheads="1"/>
          </p:cNvSpPr>
          <p:nvPr/>
        </p:nvSpPr>
        <p:spPr bwMode="auto">
          <a:xfrm>
            <a:off x="2089879" y="50067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U</a:t>
            </a:r>
          </a:p>
        </p:txBody>
      </p:sp>
      <p:sp>
        <p:nvSpPr>
          <p:cNvPr id="27" name="Oval 24"/>
          <p:cNvSpPr>
            <a:spLocks noChangeArrowheads="1"/>
          </p:cNvSpPr>
          <p:nvPr/>
        </p:nvSpPr>
        <p:spPr bwMode="auto">
          <a:xfrm>
            <a:off x="1785079" y="55401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U</a:t>
            </a:r>
          </a:p>
        </p:txBody>
      </p:sp>
      <p:sp>
        <p:nvSpPr>
          <p:cNvPr id="28" name="Oval 25"/>
          <p:cNvSpPr>
            <a:spLocks noChangeArrowheads="1"/>
          </p:cNvSpPr>
          <p:nvPr/>
        </p:nvSpPr>
        <p:spPr bwMode="auto">
          <a:xfrm>
            <a:off x="1785079" y="6149715"/>
            <a:ext cx="533400" cy="304800"/>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r>
              <a:rPr lang="en-US" sz="2000" b="0">
                <a:solidFill>
                  <a:schemeClr val="bg1"/>
                </a:solidFill>
              </a:rPr>
              <a:t>E</a:t>
            </a:r>
          </a:p>
        </p:txBody>
      </p:sp>
      <p:sp>
        <p:nvSpPr>
          <p:cNvPr id="32" name="TextBox 31"/>
          <p:cNvSpPr txBox="1"/>
          <p:nvPr/>
        </p:nvSpPr>
        <p:spPr>
          <a:xfrm>
            <a:off x="854580" y="3187581"/>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b</a:t>
            </a:r>
          </a:p>
        </p:txBody>
      </p:sp>
      <p:sp>
        <p:nvSpPr>
          <p:cNvPr id="34" name="TextBox 33"/>
          <p:cNvSpPr txBox="1"/>
          <p:nvPr/>
        </p:nvSpPr>
        <p:spPr>
          <a:xfrm>
            <a:off x="289133" y="4929499"/>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b</a:t>
            </a:r>
          </a:p>
        </p:txBody>
      </p:sp>
      <p:sp>
        <p:nvSpPr>
          <p:cNvPr id="35" name="TextBox 34"/>
          <p:cNvSpPr txBox="1"/>
          <p:nvPr/>
        </p:nvSpPr>
        <p:spPr>
          <a:xfrm>
            <a:off x="596782" y="5467883"/>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b</a:t>
            </a:r>
          </a:p>
        </p:txBody>
      </p:sp>
      <p:sp>
        <p:nvSpPr>
          <p:cNvPr id="36" name="TextBox 35"/>
          <p:cNvSpPr txBox="1"/>
          <p:nvPr/>
        </p:nvSpPr>
        <p:spPr>
          <a:xfrm>
            <a:off x="588236" y="6066090"/>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b</a:t>
            </a:r>
          </a:p>
        </p:txBody>
      </p:sp>
      <p:sp>
        <p:nvSpPr>
          <p:cNvPr id="37" name="TextBox 36"/>
          <p:cNvSpPr txBox="1"/>
          <p:nvPr/>
        </p:nvSpPr>
        <p:spPr>
          <a:xfrm>
            <a:off x="2656318" y="3621992"/>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b</a:t>
            </a:r>
          </a:p>
        </p:txBody>
      </p:sp>
      <p:sp>
        <p:nvSpPr>
          <p:cNvPr id="38" name="TextBox 37"/>
          <p:cNvSpPr txBox="1"/>
          <p:nvPr/>
        </p:nvSpPr>
        <p:spPr>
          <a:xfrm>
            <a:off x="2656318" y="4151832"/>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b</a:t>
            </a:r>
          </a:p>
        </p:txBody>
      </p:sp>
      <p:sp>
        <p:nvSpPr>
          <p:cNvPr id="39" name="TextBox 38"/>
          <p:cNvSpPr txBox="1"/>
          <p:nvPr/>
        </p:nvSpPr>
        <p:spPr>
          <a:xfrm>
            <a:off x="2605043" y="4929499"/>
            <a:ext cx="450764"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!b</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20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2000"/>
                                        <p:tgtEl>
                                          <p:spTgt spid="3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2000"/>
                                        <p:tgtEl>
                                          <p:spTgt spid="3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2000"/>
                                        <p:tgtEl>
                                          <p:spTgt spid="3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2000"/>
                                        <p:tgtEl>
                                          <p:spTgt spid="3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20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35" grpId="0"/>
      <p:bldP spid="36" grpId="0"/>
      <p:bldP spid="37" grpId="0"/>
      <p:bldP spid="38" grpId="0"/>
      <p:bldP spid="3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Example</a:t>
            </a:r>
            <a:endParaRPr lang="en-US" dirty="0">
              <a:latin typeface="Calibri" pitchFamily="34" charset="0"/>
            </a:endParaRPr>
          </a:p>
        </p:txBody>
      </p:sp>
      <p:sp>
        <p:nvSpPr>
          <p:cNvPr id="9" name="Rectangle 2"/>
          <p:cNvSpPr>
            <a:spLocks noChangeArrowheads="1"/>
          </p:cNvSpPr>
          <p:nvPr/>
        </p:nvSpPr>
        <p:spPr bwMode="auto">
          <a:xfrm>
            <a:off x="3260355" y="1607695"/>
            <a:ext cx="5688767" cy="4495800"/>
          </a:xfrm>
          <a:prstGeom prst="rect">
            <a:avLst/>
          </a:prstGeom>
          <a:noFill/>
          <a:ln w="9525">
            <a:noFill/>
            <a:miter lim="800000"/>
            <a:headEnd/>
            <a:tailEnd/>
          </a:ln>
          <a:effectLst/>
        </p:spPr>
        <p:txBody>
          <a:bodyPr/>
          <a:lstStyle/>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do {</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xmlns:mc="http://schemas.openxmlformats.org/markup-compatibility/2006" xmlns:a14="http://schemas.microsoft.com/office/drawing/2007/7/7/main" val="0070C0" mc:Ignorable=""/>
                </a:solidFill>
                <a:latin typeface="Courier New" pitchFamily="49" charset="0"/>
              </a:rPr>
              <a:t>KeAcquireSpinLock</a:t>
            </a:r>
            <a:r>
              <a:rPr lang="en-US" sz="2000" b="1" dirty="0" smtClean="0">
                <a:solidFill>
                  <a:srgbClr xmlns:mc="http://schemas.openxmlformats.org/markup-compatibility/2006" xmlns:a14="http://schemas.microsoft.com/office/drawing/2007/7/7/main" val="0070C0" mc:Ignorable=""/>
                </a:solidFill>
                <a:latin typeface="Courier New" pitchFamily="49" charset="0"/>
              </a:rPr>
              <a:t>();</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smtClean="0">
                <a:solidFill>
                  <a:srgbClr xmlns:mc="http://schemas.openxmlformats.org/markup-compatibility/2006" xmlns:a14="http://schemas.microsoft.com/office/drawing/2007/7/7/main" val="9C42E6" mc:Ignorable=""/>
                </a:solidFill>
                <a:latin typeface="Courier New" pitchFamily="49" charset="0"/>
              </a:rPr>
              <a:t>b = true;</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if(*){</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xmlns:mc="http://schemas.openxmlformats.org/markup-compatibility/2006" xmlns:a14="http://schemas.microsoft.com/office/drawing/2007/7/7/main" val="0070C0" mc:Ignorable=""/>
                </a:solidFill>
                <a:latin typeface="Courier New" pitchFamily="49" charset="0"/>
              </a:rPr>
              <a:t>KeReleaseSpinLock</a:t>
            </a:r>
            <a:r>
              <a:rPr lang="en-US" sz="2000" b="1" dirty="0" smtClean="0">
                <a:solidFill>
                  <a:srgbClr xmlns:mc="http://schemas.openxmlformats.org/markup-compatibility/2006" xmlns:a14="http://schemas.microsoft.com/office/drawing/2007/7/7/main" val="0070C0" mc:Ignorable=""/>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r>
              <a:rPr lang="en-US" sz="2000" b="1" dirty="0" smtClean="0">
                <a:solidFill>
                  <a:srgbClr xmlns:mc="http://schemas.openxmlformats.org/markup-compatibility/2006" xmlns:a14="http://schemas.microsoft.com/office/drawing/2007/7/7/main" val="9C42E6" mc:Ignorable=""/>
                </a:solidFill>
                <a:latin typeface="Courier New" pitchFamily="49" charset="0"/>
              </a:rPr>
              <a:t>b = b ? false : *;</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while (</a:t>
            </a:r>
            <a:r>
              <a:rPr lang="en-US" sz="2000" b="1" dirty="0" smtClean="0">
                <a:solidFill>
                  <a:srgbClr xmlns:mc="http://schemas.openxmlformats.org/markup-compatibility/2006" xmlns:a14="http://schemas.microsoft.com/office/drawing/2007/7/7/main" val="9C42E6" mc:Ignorable=""/>
                </a:solidFill>
                <a:latin typeface="Courier New" pitchFamily="49" charset="0"/>
              </a:rPr>
              <a:t>!b</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b="1" dirty="0" err="1" smtClean="0">
                <a:solidFill>
                  <a:srgbClr xmlns:mc="http://schemas.openxmlformats.org/markup-compatibility/2006" xmlns:a14="http://schemas.microsoft.com/office/drawing/2007/7/7/main" val="0070C0" mc:Ignorable=""/>
                </a:solidFill>
                <a:latin typeface="Courier New" pitchFamily="49" charset="0"/>
              </a:rPr>
              <a:t>KeReleaseSpinLock</a:t>
            </a:r>
            <a:r>
              <a:rPr lang="en-US" sz="2000" b="1" dirty="0" smtClean="0">
                <a:solidFill>
                  <a:srgbClr xmlns:mc="http://schemas.openxmlformats.org/markup-compatibility/2006" xmlns:a14="http://schemas.microsoft.com/office/drawing/2007/7/7/main" val="0070C0" mc:Ignorable=""/>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dirty="0" smtClean="0">
                <a:solidFill>
                  <a:schemeClr val="bg1"/>
                </a:solidFill>
                <a:latin typeface="Courier New" pitchFamily="49" charset="0"/>
              </a:rPr>
              <a:t>  	 </a:t>
            </a:r>
            <a:endParaRPr lang="en-US" dirty="0">
              <a:solidFill>
                <a:schemeClr val="bg1"/>
              </a:solidFill>
              <a:latin typeface="Courier New" pitchFamily="49" charset="0"/>
            </a:endParaRPr>
          </a:p>
        </p:txBody>
      </p:sp>
      <p:sp>
        <p:nvSpPr>
          <p:cNvPr id="10" name="Oval Callout 9"/>
          <p:cNvSpPr/>
          <p:nvPr/>
        </p:nvSpPr>
        <p:spPr bwMode="auto">
          <a:xfrm>
            <a:off x="4849318" y="292308"/>
            <a:ext cx="4084821" cy="1558977"/>
          </a:xfrm>
          <a:prstGeom prst="wedgeEllipseCallout">
            <a:avLst>
              <a:gd name="adj1" fmla="val -58477"/>
              <a:gd name="adj2" fmla="val 48558"/>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Model Checking </a:t>
            </a:r>
          </a:p>
          <a:p>
            <a:pPr marL="0" marR="0" indent="0" algn="ctr" defTabSz="1096963" rtl="0" eaLnBrk="1" fontAlgn="base" latinLnBrk="0" hangingPunct="1">
              <a:lnSpc>
                <a:spcPct val="100000"/>
              </a:lnSpc>
              <a:spcBef>
                <a:spcPct val="0"/>
              </a:spcBef>
              <a:spcAft>
                <a:spcPct val="0"/>
              </a:spcAft>
              <a:buClrTx/>
              <a:buSzTx/>
              <a:buFontTx/>
              <a:buNone/>
              <a:tabLst/>
            </a:pPr>
            <a:r>
              <a:rPr lang="en-US"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Refined Program</a:t>
            </a:r>
          </a:p>
          <a:p>
            <a:pPr algn="ctr" defTabSz="1096963" fontAlgn="base">
              <a:spcBef>
                <a:spcPct val="0"/>
              </a:spcBef>
              <a:spcAft>
                <a:spcPct val="0"/>
              </a:spcAft>
            </a:pPr>
            <a:r>
              <a:rPr lang="en-US" dirty="0" smtClean="0">
                <a:solidFill>
                  <a:srgbClr xmlns:mc="http://schemas.openxmlformats.org/markup-compatibility/2006" xmlns:a14="http://schemas.microsoft.com/office/drawing/2007/7/7/main" val="FF0000" mc:Ignorable=""/>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b</a:t>
            </a:r>
            <a:r>
              <a:rPr lang="en-US"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 (</a:t>
            </a:r>
            <a:r>
              <a:rPr lang="en-US" dirty="0" err="1"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nPacketsOld</a:t>
            </a:r>
            <a:r>
              <a:rPr lang="en-US"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 == </a:t>
            </a:r>
            <a:r>
              <a:rPr lang="en-US" dirty="0" err="1"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nPackets</a:t>
            </a:r>
            <a:r>
              <a:rPr lang="en-US"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a:t>
            </a:r>
            <a:endParaRPr kumimoji="0" lang="en-US"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endParaRPr>
          </a:p>
        </p:txBody>
      </p:sp>
      <p:cxnSp>
        <p:nvCxnSpPr>
          <p:cNvPr id="6" name="AutoShape 3"/>
          <p:cNvCxnSpPr>
            <a:cxnSpLocks noChangeShapeType="1"/>
            <a:stCxn id="19" idx="4"/>
          </p:cNvCxnSpPr>
          <p:nvPr/>
        </p:nvCxnSpPr>
        <p:spPr bwMode="auto">
          <a:xfrm flipH="1">
            <a:off x="1512029" y="2568315"/>
            <a:ext cx="6350" cy="68580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7" name="AutoShape 4"/>
          <p:cNvCxnSpPr>
            <a:cxnSpLocks noChangeShapeType="1"/>
            <a:stCxn id="20" idx="5"/>
          </p:cNvCxnSpPr>
          <p:nvPr/>
        </p:nvCxnSpPr>
        <p:spPr bwMode="auto">
          <a:xfrm>
            <a:off x="1707292" y="3514465"/>
            <a:ext cx="611187" cy="19685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8" name="AutoShape 5"/>
          <p:cNvCxnSpPr>
            <a:cxnSpLocks noChangeShapeType="1"/>
          </p:cNvCxnSpPr>
          <p:nvPr/>
        </p:nvCxnSpPr>
        <p:spPr bwMode="auto">
          <a:xfrm flipH="1">
            <a:off x="902429" y="3558915"/>
            <a:ext cx="577850" cy="1449388"/>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1" name="AutoShape 6"/>
          <p:cNvCxnSpPr>
            <a:cxnSpLocks noChangeShapeType="1"/>
          </p:cNvCxnSpPr>
          <p:nvPr/>
        </p:nvCxnSpPr>
        <p:spPr bwMode="auto">
          <a:xfrm flipH="1">
            <a:off x="2348642" y="4014528"/>
            <a:ext cx="1587" cy="230187"/>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2" name="AutoShape 7"/>
          <p:cNvCxnSpPr>
            <a:cxnSpLocks noChangeShapeType="1"/>
          </p:cNvCxnSpPr>
          <p:nvPr/>
        </p:nvCxnSpPr>
        <p:spPr bwMode="auto">
          <a:xfrm>
            <a:off x="1510442" y="1957128"/>
            <a:ext cx="1587" cy="306387"/>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3" name="AutoShape 8"/>
          <p:cNvCxnSpPr>
            <a:cxnSpLocks noChangeShapeType="1"/>
          </p:cNvCxnSpPr>
          <p:nvPr/>
        </p:nvCxnSpPr>
        <p:spPr bwMode="auto">
          <a:xfrm flipH="1">
            <a:off x="1205642" y="5843328"/>
            <a:ext cx="1587" cy="306387"/>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4" name="AutoShape 9"/>
          <p:cNvCxnSpPr>
            <a:cxnSpLocks noChangeShapeType="1"/>
          </p:cNvCxnSpPr>
          <p:nvPr/>
        </p:nvCxnSpPr>
        <p:spPr bwMode="auto">
          <a:xfrm>
            <a:off x="953229" y="5311515"/>
            <a:ext cx="222250" cy="228600"/>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7" name="AutoShape 12"/>
          <p:cNvCxnSpPr>
            <a:cxnSpLocks noChangeShapeType="1"/>
            <a:stCxn id="25" idx="4"/>
          </p:cNvCxnSpPr>
          <p:nvPr/>
        </p:nvCxnSpPr>
        <p:spPr bwMode="auto">
          <a:xfrm flipH="1">
            <a:off x="2348642" y="4549515"/>
            <a:ext cx="7937" cy="45720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sp>
        <p:nvSpPr>
          <p:cNvPr id="18" name="Oval 15"/>
          <p:cNvSpPr>
            <a:spLocks noChangeArrowheads="1"/>
          </p:cNvSpPr>
          <p:nvPr/>
        </p:nvSpPr>
        <p:spPr bwMode="auto">
          <a:xfrm>
            <a:off x="1251679" y="16539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dirty="0"/>
              <a:t>U</a:t>
            </a:r>
          </a:p>
        </p:txBody>
      </p:sp>
      <p:sp>
        <p:nvSpPr>
          <p:cNvPr id="19" name="Oval 16"/>
          <p:cNvSpPr>
            <a:spLocks noChangeArrowheads="1"/>
          </p:cNvSpPr>
          <p:nvPr/>
        </p:nvSpPr>
        <p:spPr bwMode="auto">
          <a:xfrm>
            <a:off x="1251679" y="22635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0" name="Oval 17"/>
          <p:cNvSpPr>
            <a:spLocks noChangeArrowheads="1"/>
          </p:cNvSpPr>
          <p:nvPr/>
        </p:nvSpPr>
        <p:spPr bwMode="auto">
          <a:xfrm>
            <a:off x="1251679" y="32541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1" name="Oval 18"/>
          <p:cNvSpPr>
            <a:spLocks noChangeArrowheads="1"/>
          </p:cNvSpPr>
          <p:nvPr/>
        </p:nvSpPr>
        <p:spPr bwMode="auto">
          <a:xfrm>
            <a:off x="642079" y="5006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2" name="Oval 19"/>
          <p:cNvSpPr>
            <a:spLocks noChangeArrowheads="1"/>
          </p:cNvSpPr>
          <p:nvPr/>
        </p:nvSpPr>
        <p:spPr bwMode="auto">
          <a:xfrm>
            <a:off x="946879" y="55401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3" name="Oval 20"/>
          <p:cNvSpPr>
            <a:spLocks noChangeArrowheads="1"/>
          </p:cNvSpPr>
          <p:nvPr/>
        </p:nvSpPr>
        <p:spPr bwMode="auto">
          <a:xfrm>
            <a:off x="946879" y="6149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U</a:t>
            </a:r>
          </a:p>
        </p:txBody>
      </p:sp>
      <p:sp>
        <p:nvSpPr>
          <p:cNvPr id="24" name="Oval 21"/>
          <p:cNvSpPr>
            <a:spLocks noChangeArrowheads="1"/>
          </p:cNvSpPr>
          <p:nvPr/>
        </p:nvSpPr>
        <p:spPr bwMode="auto">
          <a:xfrm>
            <a:off x="2089879" y="37113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5" name="Oval 22"/>
          <p:cNvSpPr>
            <a:spLocks noChangeArrowheads="1"/>
          </p:cNvSpPr>
          <p:nvPr/>
        </p:nvSpPr>
        <p:spPr bwMode="auto">
          <a:xfrm>
            <a:off x="2089879" y="42447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U</a:t>
            </a:r>
          </a:p>
        </p:txBody>
      </p:sp>
      <p:sp>
        <p:nvSpPr>
          <p:cNvPr id="26" name="Oval 23"/>
          <p:cNvSpPr>
            <a:spLocks noChangeArrowheads="1"/>
          </p:cNvSpPr>
          <p:nvPr/>
        </p:nvSpPr>
        <p:spPr bwMode="auto">
          <a:xfrm>
            <a:off x="2089879" y="50067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dirty="0"/>
              <a:t>U</a:t>
            </a:r>
          </a:p>
        </p:txBody>
      </p:sp>
      <p:sp>
        <p:nvSpPr>
          <p:cNvPr id="32" name="TextBox 31"/>
          <p:cNvSpPr txBox="1"/>
          <p:nvPr/>
        </p:nvSpPr>
        <p:spPr>
          <a:xfrm>
            <a:off x="854580" y="3187581"/>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b</a:t>
            </a:r>
          </a:p>
        </p:txBody>
      </p:sp>
      <p:sp>
        <p:nvSpPr>
          <p:cNvPr id="34" name="TextBox 33"/>
          <p:cNvSpPr txBox="1"/>
          <p:nvPr/>
        </p:nvSpPr>
        <p:spPr>
          <a:xfrm>
            <a:off x="289133" y="4929499"/>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b</a:t>
            </a:r>
          </a:p>
        </p:txBody>
      </p:sp>
      <p:sp>
        <p:nvSpPr>
          <p:cNvPr id="35" name="TextBox 34"/>
          <p:cNvSpPr txBox="1"/>
          <p:nvPr/>
        </p:nvSpPr>
        <p:spPr>
          <a:xfrm>
            <a:off x="596782" y="5467883"/>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b</a:t>
            </a:r>
          </a:p>
        </p:txBody>
      </p:sp>
      <p:sp>
        <p:nvSpPr>
          <p:cNvPr id="36" name="TextBox 35"/>
          <p:cNvSpPr txBox="1"/>
          <p:nvPr/>
        </p:nvSpPr>
        <p:spPr>
          <a:xfrm>
            <a:off x="588236" y="6066090"/>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b</a:t>
            </a:r>
          </a:p>
        </p:txBody>
      </p:sp>
      <p:sp>
        <p:nvSpPr>
          <p:cNvPr id="37" name="TextBox 36"/>
          <p:cNvSpPr txBox="1"/>
          <p:nvPr/>
        </p:nvSpPr>
        <p:spPr>
          <a:xfrm>
            <a:off x="2656318" y="3621992"/>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b</a:t>
            </a:r>
          </a:p>
        </p:txBody>
      </p:sp>
      <p:sp>
        <p:nvSpPr>
          <p:cNvPr id="38" name="TextBox 37"/>
          <p:cNvSpPr txBox="1"/>
          <p:nvPr/>
        </p:nvSpPr>
        <p:spPr>
          <a:xfrm>
            <a:off x="2656318" y="4151832"/>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b</a:t>
            </a:r>
          </a:p>
        </p:txBody>
      </p:sp>
      <p:sp>
        <p:nvSpPr>
          <p:cNvPr id="39" name="TextBox 38"/>
          <p:cNvSpPr txBox="1"/>
          <p:nvPr/>
        </p:nvSpPr>
        <p:spPr>
          <a:xfrm>
            <a:off x="2605043" y="4929499"/>
            <a:ext cx="450764"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!b</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Example</a:t>
            </a:r>
            <a:endParaRPr lang="en-US" dirty="0">
              <a:latin typeface="Calibri" pitchFamily="34" charset="0"/>
            </a:endParaRPr>
          </a:p>
        </p:txBody>
      </p:sp>
      <p:sp>
        <p:nvSpPr>
          <p:cNvPr id="9" name="Rectangle 2"/>
          <p:cNvSpPr>
            <a:spLocks noChangeArrowheads="1"/>
          </p:cNvSpPr>
          <p:nvPr/>
        </p:nvSpPr>
        <p:spPr bwMode="auto">
          <a:xfrm>
            <a:off x="3260355" y="1607695"/>
            <a:ext cx="5688767" cy="4495800"/>
          </a:xfrm>
          <a:prstGeom prst="rect">
            <a:avLst/>
          </a:prstGeom>
          <a:noFill/>
          <a:ln w="9525">
            <a:noFill/>
            <a:miter lim="800000"/>
            <a:headEnd/>
            <a:tailEnd/>
          </a:ln>
          <a:effectLst/>
        </p:spPr>
        <p:txBody>
          <a:bodyPr/>
          <a:lstStyle/>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do {</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xmlns:mc="http://schemas.openxmlformats.org/markup-compatibility/2006" xmlns:a14="http://schemas.microsoft.com/office/drawing/2007/7/7/main" val="0070C0" mc:Ignorable=""/>
                </a:solidFill>
                <a:latin typeface="Courier New" pitchFamily="49" charset="0"/>
              </a:rPr>
              <a:t>KeAcquireSpinLock</a:t>
            </a:r>
            <a:r>
              <a:rPr lang="en-US" sz="2000" b="1" dirty="0" smtClean="0">
                <a:solidFill>
                  <a:srgbClr xmlns:mc="http://schemas.openxmlformats.org/markup-compatibility/2006" xmlns:a14="http://schemas.microsoft.com/office/drawing/2007/7/7/main" val="0070C0" mc:Ignorable=""/>
                </a:solidFill>
                <a:latin typeface="Courier New" pitchFamily="49" charset="0"/>
              </a:rPr>
              <a:t>();</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smtClean="0">
                <a:solidFill>
                  <a:srgbClr xmlns:mc="http://schemas.openxmlformats.org/markup-compatibility/2006" xmlns:a14="http://schemas.microsoft.com/office/drawing/2007/7/7/main" val="9C42E6" mc:Ignorable=""/>
                </a:solidFill>
                <a:latin typeface="Courier New" pitchFamily="49" charset="0"/>
              </a:rPr>
              <a:t>b = true;</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if(*){</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xmlns:mc="http://schemas.openxmlformats.org/markup-compatibility/2006" xmlns:a14="http://schemas.microsoft.com/office/drawing/2007/7/7/main" val="0070C0" mc:Ignorable=""/>
                </a:solidFill>
                <a:latin typeface="Courier New" pitchFamily="49" charset="0"/>
              </a:rPr>
              <a:t>KeReleaseSpinLock</a:t>
            </a:r>
            <a:r>
              <a:rPr lang="en-US" sz="2000" b="1" dirty="0" smtClean="0">
                <a:solidFill>
                  <a:srgbClr xmlns:mc="http://schemas.openxmlformats.org/markup-compatibility/2006" xmlns:a14="http://schemas.microsoft.com/office/drawing/2007/7/7/main" val="0070C0" mc:Ignorable=""/>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r>
              <a:rPr lang="en-US" sz="2000" b="1" dirty="0" smtClean="0">
                <a:solidFill>
                  <a:srgbClr xmlns:mc="http://schemas.openxmlformats.org/markup-compatibility/2006" xmlns:a14="http://schemas.microsoft.com/office/drawing/2007/7/7/main" val="9C42E6" mc:Ignorable=""/>
                </a:solidFill>
                <a:latin typeface="Courier New" pitchFamily="49" charset="0"/>
              </a:rPr>
              <a:t>b = b ? false : *;</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while (</a:t>
            </a:r>
            <a:r>
              <a:rPr lang="en-US" sz="2000" b="1" dirty="0" smtClean="0">
                <a:solidFill>
                  <a:srgbClr xmlns:mc="http://schemas.openxmlformats.org/markup-compatibility/2006" xmlns:a14="http://schemas.microsoft.com/office/drawing/2007/7/7/main" val="9C42E6" mc:Ignorable=""/>
                </a:solidFill>
                <a:latin typeface="Courier New" pitchFamily="49" charset="0"/>
              </a:rPr>
              <a:t>!b</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b="1" dirty="0" err="1" smtClean="0">
                <a:solidFill>
                  <a:srgbClr xmlns:mc="http://schemas.openxmlformats.org/markup-compatibility/2006" xmlns:a14="http://schemas.microsoft.com/office/drawing/2007/7/7/main" val="0070C0" mc:Ignorable=""/>
                </a:solidFill>
                <a:latin typeface="Courier New" pitchFamily="49" charset="0"/>
              </a:rPr>
              <a:t>KeReleaseSpinLock</a:t>
            </a:r>
            <a:r>
              <a:rPr lang="en-US" sz="2000" b="1" dirty="0" smtClean="0">
                <a:solidFill>
                  <a:srgbClr xmlns:mc="http://schemas.openxmlformats.org/markup-compatibility/2006" xmlns:a14="http://schemas.microsoft.com/office/drawing/2007/7/7/main" val="0070C0" mc:Ignorable=""/>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dirty="0" smtClean="0">
                <a:solidFill>
                  <a:schemeClr val="bg1"/>
                </a:solidFill>
                <a:latin typeface="Courier New" pitchFamily="49" charset="0"/>
              </a:rPr>
              <a:t>  	 </a:t>
            </a:r>
            <a:endParaRPr lang="en-US" dirty="0">
              <a:solidFill>
                <a:schemeClr val="bg1"/>
              </a:solidFill>
              <a:latin typeface="Courier New" pitchFamily="49" charset="0"/>
            </a:endParaRPr>
          </a:p>
        </p:txBody>
      </p:sp>
      <p:sp>
        <p:nvSpPr>
          <p:cNvPr id="10" name="Oval Callout 9"/>
          <p:cNvSpPr/>
          <p:nvPr/>
        </p:nvSpPr>
        <p:spPr bwMode="auto">
          <a:xfrm>
            <a:off x="4849318" y="292308"/>
            <a:ext cx="4084821" cy="1558977"/>
          </a:xfrm>
          <a:prstGeom prst="wedgeEllipseCallout">
            <a:avLst>
              <a:gd name="adj1" fmla="val -58477"/>
              <a:gd name="adj2" fmla="val 48558"/>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Model Checking </a:t>
            </a:r>
          </a:p>
          <a:p>
            <a:pPr marL="0" marR="0" indent="0" algn="ctr" defTabSz="1096963" rtl="0" eaLnBrk="1" fontAlgn="base" latinLnBrk="0" hangingPunct="1">
              <a:lnSpc>
                <a:spcPct val="100000"/>
              </a:lnSpc>
              <a:spcBef>
                <a:spcPct val="0"/>
              </a:spcBef>
              <a:spcAft>
                <a:spcPct val="0"/>
              </a:spcAft>
              <a:buClrTx/>
              <a:buSzTx/>
              <a:buFontTx/>
              <a:buNone/>
              <a:tabLst/>
            </a:pPr>
            <a:r>
              <a:rPr lang="en-US"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Refined Program</a:t>
            </a:r>
          </a:p>
          <a:p>
            <a:pPr algn="ctr" defTabSz="1096963" fontAlgn="base">
              <a:spcBef>
                <a:spcPct val="0"/>
              </a:spcBef>
              <a:spcAft>
                <a:spcPct val="0"/>
              </a:spcAft>
            </a:pPr>
            <a:r>
              <a:rPr lang="en-US" dirty="0" smtClean="0">
                <a:solidFill>
                  <a:srgbClr xmlns:mc="http://schemas.openxmlformats.org/markup-compatibility/2006" xmlns:a14="http://schemas.microsoft.com/office/drawing/2007/7/7/main" val="FF0000" mc:Ignorable=""/>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b</a:t>
            </a:r>
            <a:r>
              <a:rPr lang="en-US"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 (</a:t>
            </a:r>
            <a:r>
              <a:rPr lang="en-US" dirty="0" err="1"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nPacketsOld</a:t>
            </a:r>
            <a:r>
              <a:rPr lang="en-US"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 == </a:t>
            </a:r>
            <a:r>
              <a:rPr lang="en-US" dirty="0" err="1"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nPackets</a:t>
            </a:r>
            <a:r>
              <a:rPr lang="en-US"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a:t>
            </a:r>
            <a:endParaRPr kumimoji="0" lang="en-US"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endParaRPr>
          </a:p>
        </p:txBody>
      </p:sp>
      <p:cxnSp>
        <p:nvCxnSpPr>
          <p:cNvPr id="6" name="AutoShape 3"/>
          <p:cNvCxnSpPr>
            <a:cxnSpLocks noChangeShapeType="1"/>
            <a:stCxn id="19" idx="4"/>
          </p:cNvCxnSpPr>
          <p:nvPr/>
        </p:nvCxnSpPr>
        <p:spPr bwMode="auto">
          <a:xfrm flipH="1">
            <a:off x="1512029" y="2568315"/>
            <a:ext cx="6350" cy="68580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7" name="AutoShape 4"/>
          <p:cNvCxnSpPr>
            <a:cxnSpLocks noChangeShapeType="1"/>
            <a:stCxn id="20" idx="5"/>
          </p:cNvCxnSpPr>
          <p:nvPr/>
        </p:nvCxnSpPr>
        <p:spPr bwMode="auto">
          <a:xfrm>
            <a:off x="1707292" y="3514465"/>
            <a:ext cx="611187" cy="19685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8" name="AutoShape 5"/>
          <p:cNvCxnSpPr>
            <a:cxnSpLocks noChangeShapeType="1"/>
          </p:cNvCxnSpPr>
          <p:nvPr/>
        </p:nvCxnSpPr>
        <p:spPr bwMode="auto">
          <a:xfrm flipH="1">
            <a:off x="902429" y="3558915"/>
            <a:ext cx="577850" cy="1449388"/>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1" name="AutoShape 6"/>
          <p:cNvCxnSpPr>
            <a:cxnSpLocks noChangeShapeType="1"/>
          </p:cNvCxnSpPr>
          <p:nvPr/>
        </p:nvCxnSpPr>
        <p:spPr bwMode="auto">
          <a:xfrm flipH="1">
            <a:off x="2348642" y="4014528"/>
            <a:ext cx="1587" cy="230187"/>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2" name="AutoShape 7"/>
          <p:cNvCxnSpPr>
            <a:cxnSpLocks noChangeShapeType="1"/>
          </p:cNvCxnSpPr>
          <p:nvPr/>
        </p:nvCxnSpPr>
        <p:spPr bwMode="auto">
          <a:xfrm>
            <a:off x="1510442" y="1957128"/>
            <a:ext cx="1587" cy="306387"/>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3" name="AutoShape 8"/>
          <p:cNvCxnSpPr>
            <a:cxnSpLocks noChangeShapeType="1"/>
          </p:cNvCxnSpPr>
          <p:nvPr/>
        </p:nvCxnSpPr>
        <p:spPr bwMode="auto">
          <a:xfrm flipH="1">
            <a:off x="1205642" y="5843328"/>
            <a:ext cx="1587" cy="306387"/>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4" name="AutoShape 9"/>
          <p:cNvCxnSpPr>
            <a:cxnSpLocks noChangeShapeType="1"/>
          </p:cNvCxnSpPr>
          <p:nvPr/>
        </p:nvCxnSpPr>
        <p:spPr bwMode="auto">
          <a:xfrm>
            <a:off x="953229" y="5311515"/>
            <a:ext cx="222250" cy="228600"/>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7" name="AutoShape 12"/>
          <p:cNvCxnSpPr>
            <a:cxnSpLocks noChangeShapeType="1"/>
            <a:stCxn id="25" idx="4"/>
          </p:cNvCxnSpPr>
          <p:nvPr/>
        </p:nvCxnSpPr>
        <p:spPr bwMode="auto">
          <a:xfrm flipH="1">
            <a:off x="2348642" y="4549515"/>
            <a:ext cx="7937" cy="45720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sp>
        <p:nvSpPr>
          <p:cNvPr id="18" name="Oval 15"/>
          <p:cNvSpPr>
            <a:spLocks noChangeArrowheads="1"/>
          </p:cNvSpPr>
          <p:nvPr/>
        </p:nvSpPr>
        <p:spPr bwMode="auto">
          <a:xfrm>
            <a:off x="1251679" y="16539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dirty="0"/>
              <a:t>U</a:t>
            </a:r>
          </a:p>
        </p:txBody>
      </p:sp>
      <p:sp>
        <p:nvSpPr>
          <p:cNvPr id="19" name="Oval 16"/>
          <p:cNvSpPr>
            <a:spLocks noChangeArrowheads="1"/>
          </p:cNvSpPr>
          <p:nvPr/>
        </p:nvSpPr>
        <p:spPr bwMode="auto">
          <a:xfrm>
            <a:off x="1251679" y="22635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0" name="Oval 17"/>
          <p:cNvSpPr>
            <a:spLocks noChangeArrowheads="1"/>
          </p:cNvSpPr>
          <p:nvPr/>
        </p:nvSpPr>
        <p:spPr bwMode="auto">
          <a:xfrm>
            <a:off x="1251679" y="32541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1" name="Oval 18"/>
          <p:cNvSpPr>
            <a:spLocks noChangeArrowheads="1"/>
          </p:cNvSpPr>
          <p:nvPr/>
        </p:nvSpPr>
        <p:spPr bwMode="auto">
          <a:xfrm>
            <a:off x="642079" y="5006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2" name="Oval 19"/>
          <p:cNvSpPr>
            <a:spLocks noChangeArrowheads="1"/>
          </p:cNvSpPr>
          <p:nvPr/>
        </p:nvSpPr>
        <p:spPr bwMode="auto">
          <a:xfrm>
            <a:off x="946879" y="55401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3" name="Oval 20"/>
          <p:cNvSpPr>
            <a:spLocks noChangeArrowheads="1"/>
          </p:cNvSpPr>
          <p:nvPr/>
        </p:nvSpPr>
        <p:spPr bwMode="auto">
          <a:xfrm>
            <a:off x="946879" y="6149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U</a:t>
            </a:r>
          </a:p>
        </p:txBody>
      </p:sp>
      <p:sp>
        <p:nvSpPr>
          <p:cNvPr id="24" name="Oval 21"/>
          <p:cNvSpPr>
            <a:spLocks noChangeArrowheads="1"/>
          </p:cNvSpPr>
          <p:nvPr/>
        </p:nvSpPr>
        <p:spPr bwMode="auto">
          <a:xfrm>
            <a:off x="2089879" y="37113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5" name="Oval 22"/>
          <p:cNvSpPr>
            <a:spLocks noChangeArrowheads="1"/>
          </p:cNvSpPr>
          <p:nvPr/>
        </p:nvSpPr>
        <p:spPr bwMode="auto">
          <a:xfrm>
            <a:off x="2089879" y="42447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U</a:t>
            </a:r>
          </a:p>
        </p:txBody>
      </p:sp>
      <p:sp>
        <p:nvSpPr>
          <p:cNvPr id="26" name="Oval 23"/>
          <p:cNvSpPr>
            <a:spLocks noChangeArrowheads="1"/>
          </p:cNvSpPr>
          <p:nvPr/>
        </p:nvSpPr>
        <p:spPr bwMode="auto">
          <a:xfrm>
            <a:off x="2089879" y="50067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dirty="0"/>
              <a:t>U</a:t>
            </a:r>
          </a:p>
        </p:txBody>
      </p:sp>
      <p:sp>
        <p:nvSpPr>
          <p:cNvPr id="32" name="TextBox 31"/>
          <p:cNvSpPr txBox="1"/>
          <p:nvPr/>
        </p:nvSpPr>
        <p:spPr>
          <a:xfrm>
            <a:off x="854580" y="3187581"/>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b</a:t>
            </a:r>
          </a:p>
        </p:txBody>
      </p:sp>
      <p:sp>
        <p:nvSpPr>
          <p:cNvPr id="34" name="TextBox 33"/>
          <p:cNvSpPr txBox="1"/>
          <p:nvPr/>
        </p:nvSpPr>
        <p:spPr>
          <a:xfrm>
            <a:off x="289133" y="4929499"/>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b</a:t>
            </a:r>
          </a:p>
        </p:txBody>
      </p:sp>
      <p:sp>
        <p:nvSpPr>
          <p:cNvPr id="35" name="TextBox 34"/>
          <p:cNvSpPr txBox="1"/>
          <p:nvPr/>
        </p:nvSpPr>
        <p:spPr>
          <a:xfrm>
            <a:off x="596782" y="5467883"/>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b</a:t>
            </a:r>
          </a:p>
        </p:txBody>
      </p:sp>
      <p:sp>
        <p:nvSpPr>
          <p:cNvPr id="36" name="TextBox 35"/>
          <p:cNvSpPr txBox="1"/>
          <p:nvPr/>
        </p:nvSpPr>
        <p:spPr>
          <a:xfrm>
            <a:off x="588236" y="6066090"/>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b</a:t>
            </a:r>
          </a:p>
        </p:txBody>
      </p:sp>
      <p:sp>
        <p:nvSpPr>
          <p:cNvPr id="37" name="TextBox 36"/>
          <p:cNvSpPr txBox="1"/>
          <p:nvPr/>
        </p:nvSpPr>
        <p:spPr>
          <a:xfrm>
            <a:off x="2656318" y="3621992"/>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b</a:t>
            </a:r>
          </a:p>
        </p:txBody>
      </p:sp>
      <p:sp>
        <p:nvSpPr>
          <p:cNvPr id="38" name="TextBox 37"/>
          <p:cNvSpPr txBox="1"/>
          <p:nvPr/>
        </p:nvSpPr>
        <p:spPr>
          <a:xfrm>
            <a:off x="2656318" y="4151832"/>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b</a:t>
            </a:r>
          </a:p>
        </p:txBody>
      </p:sp>
      <p:sp>
        <p:nvSpPr>
          <p:cNvPr id="39" name="TextBox 38"/>
          <p:cNvSpPr txBox="1"/>
          <p:nvPr/>
        </p:nvSpPr>
        <p:spPr>
          <a:xfrm>
            <a:off x="2605043" y="4929499"/>
            <a:ext cx="450764"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!b</a:t>
            </a:r>
          </a:p>
        </p:txBody>
      </p:sp>
      <p:cxnSp>
        <p:nvCxnSpPr>
          <p:cNvPr id="29" name="AutoShape 26"/>
          <p:cNvCxnSpPr>
            <a:cxnSpLocks noChangeShapeType="1"/>
          </p:cNvCxnSpPr>
          <p:nvPr/>
        </p:nvCxnSpPr>
        <p:spPr bwMode="auto">
          <a:xfrm rot="16200000" flipV="1">
            <a:off x="105042" y="3094646"/>
            <a:ext cx="3657600" cy="838200"/>
          </a:xfrm>
          <a:prstGeom prst="bentConnector5">
            <a:avLst>
              <a:gd name="adj1" fmla="val -6250"/>
              <a:gd name="adj2" fmla="val -95226"/>
              <a:gd name="adj3" fmla="val 106250"/>
            </a:avLst>
          </a:prstGeom>
          <a:ln>
            <a:headEnd/>
            <a:tailEnd type="triangle" w="med" len="med"/>
          </a:ln>
        </p:spPr>
        <p:style>
          <a:lnRef idx="1">
            <a:schemeClr val="accent2"/>
          </a:lnRef>
          <a:fillRef idx="3">
            <a:schemeClr val="accent2"/>
          </a:fillRef>
          <a:effectRef idx="2">
            <a:schemeClr val="accent2"/>
          </a:effectRef>
          <a:fontRef idx="minor">
            <a:schemeClr val="lt1"/>
          </a:fontRef>
        </p:style>
      </p:cxn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Observations about SLAM</a:t>
            </a:r>
            <a:endParaRPr lang="en-US" dirty="0">
              <a:latin typeface="Calibri" pitchFamily="34" charset="0"/>
            </a:endParaRPr>
          </a:p>
        </p:txBody>
      </p:sp>
      <p:sp>
        <p:nvSpPr>
          <p:cNvPr id="3" name="Content Placeholder 2"/>
          <p:cNvSpPr>
            <a:spLocks noGrp="1"/>
          </p:cNvSpPr>
          <p:nvPr>
            <p:ph idx="1"/>
          </p:nvPr>
        </p:nvSpPr>
        <p:spPr>
          <a:xfrm>
            <a:off x="402266" y="1614893"/>
            <a:ext cx="8382000" cy="4579715"/>
          </a:xfrm>
        </p:spPr>
        <p:txBody>
          <a:bodyPr/>
          <a:lstStyle/>
          <a:p>
            <a:pPr>
              <a:lnSpc>
                <a:spcPct val="80000"/>
              </a:lnSpc>
            </a:pPr>
            <a:r>
              <a:rPr lang="en-US" sz="2400" dirty="0" smtClean="0"/>
              <a:t>Automatic discovery of invariants</a:t>
            </a:r>
          </a:p>
          <a:p>
            <a:pPr lvl="1">
              <a:lnSpc>
                <a:spcPct val="80000"/>
              </a:lnSpc>
            </a:pPr>
            <a:r>
              <a:rPr lang="en-US" sz="2000" dirty="0" smtClean="0"/>
              <a:t>driven by property and a finite set of (false) execution paths</a:t>
            </a:r>
          </a:p>
          <a:p>
            <a:pPr lvl="1">
              <a:lnSpc>
                <a:spcPct val="80000"/>
              </a:lnSpc>
            </a:pPr>
            <a:r>
              <a:rPr lang="en-US" sz="2000" dirty="0" smtClean="0"/>
              <a:t>predicates are </a:t>
            </a:r>
            <a:r>
              <a:rPr lang="en-US" sz="2000" b="1" i="1" u="sng" dirty="0" smtClean="0"/>
              <a:t>not</a:t>
            </a:r>
            <a:r>
              <a:rPr lang="en-US" sz="2000" dirty="0" smtClean="0"/>
              <a:t> invariants, but </a:t>
            </a:r>
            <a:r>
              <a:rPr lang="en-US" sz="2000" i="1" dirty="0" smtClean="0"/>
              <a:t>observations</a:t>
            </a:r>
            <a:endParaRPr lang="en-US" sz="2000" dirty="0" smtClean="0"/>
          </a:p>
          <a:p>
            <a:pPr lvl="1">
              <a:lnSpc>
                <a:spcPct val="80000"/>
              </a:lnSpc>
            </a:pPr>
            <a:r>
              <a:rPr lang="en-US" sz="2000" dirty="0" smtClean="0"/>
              <a:t>abstraction + model checking computes inductive invariants (Boolean combinations of observations)</a:t>
            </a:r>
          </a:p>
          <a:p>
            <a:pPr>
              <a:lnSpc>
                <a:spcPct val="80000"/>
              </a:lnSpc>
            </a:pPr>
            <a:endParaRPr lang="en-US" sz="2400" dirty="0" smtClean="0"/>
          </a:p>
          <a:p>
            <a:pPr>
              <a:lnSpc>
                <a:spcPct val="80000"/>
              </a:lnSpc>
            </a:pPr>
            <a:r>
              <a:rPr lang="en-US" sz="2400" dirty="0" smtClean="0"/>
              <a:t>A hybrid dynamic/static analysis</a:t>
            </a:r>
          </a:p>
          <a:p>
            <a:pPr lvl="1">
              <a:lnSpc>
                <a:spcPct val="80000"/>
              </a:lnSpc>
            </a:pPr>
            <a:r>
              <a:rPr lang="en-US" sz="2000" dirty="0" err="1" smtClean="0"/>
              <a:t>newton</a:t>
            </a:r>
            <a:r>
              <a:rPr lang="en-US" sz="2000" dirty="0" smtClean="0"/>
              <a:t> executes path through C code symbolically </a:t>
            </a:r>
          </a:p>
          <a:p>
            <a:pPr lvl="1">
              <a:lnSpc>
                <a:spcPct val="80000"/>
              </a:lnSpc>
            </a:pPr>
            <a:r>
              <a:rPr lang="en-US" sz="2000" dirty="0" smtClean="0"/>
              <a:t>c2bp+bebop explore all paths through abstraction</a:t>
            </a:r>
          </a:p>
          <a:p>
            <a:pPr>
              <a:lnSpc>
                <a:spcPct val="80000"/>
              </a:lnSpc>
            </a:pPr>
            <a:endParaRPr lang="en-US" sz="2400" dirty="0" smtClean="0"/>
          </a:p>
          <a:p>
            <a:pPr>
              <a:lnSpc>
                <a:spcPct val="80000"/>
              </a:lnSpc>
            </a:pPr>
            <a:r>
              <a:rPr lang="en-US" sz="2400" dirty="0" smtClean="0"/>
              <a:t>A new form of program slicing</a:t>
            </a:r>
          </a:p>
          <a:p>
            <a:pPr lvl="1">
              <a:lnSpc>
                <a:spcPct val="80000"/>
              </a:lnSpc>
            </a:pPr>
            <a:r>
              <a:rPr lang="en-US" sz="2000" dirty="0" smtClean="0"/>
              <a:t>program code and data not relevant to property are dropped</a:t>
            </a:r>
          </a:p>
          <a:p>
            <a:pPr lvl="1">
              <a:lnSpc>
                <a:spcPct val="80000"/>
              </a:lnSpc>
            </a:pPr>
            <a:r>
              <a:rPr lang="en-US" sz="2000" dirty="0" smtClean="0"/>
              <a:t>non-determinism allows slices to have more behaviors</a:t>
            </a:r>
          </a:p>
          <a:p>
            <a:pPr>
              <a:buNone/>
            </a:pPr>
            <a:endParaRPr lang="en-US" sz="2400" dirty="0">
              <a:latin typeface="Calibri" pitchFamily="34" charset="0"/>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Predicate Abstraction: </a:t>
            </a:r>
            <a:r>
              <a:rPr i="1" smtClean="0">
                <a:latin typeface="Calibri" pitchFamily="34" charset="0"/>
              </a:rPr>
              <a:t>c2bp</a:t>
            </a:r>
            <a:endParaRPr lang="en-US" i="1" dirty="0">
              <a:latin typeface="Calibri" pitchFamily="34" charset="0"/>
            </a:endParaRPr>
          </a:p>
        </p:txBody>
      </p:sp>
      <p:sp>
        <p:nvSpPr>
          <p:cNvPr id="3" name="Content Placeholder 2"/>
          <p:cNvSpPr>
            <a:spLocks noGrp="1"/>
          </p:cNvSpPr>
          <p:nvPr>
            <p:ph idx="1"/>
          </p:nvPr>
        </p:nvSpPr>
        <p:spPr/>
        <p:txBody>
          <a:bodyPr/>
          <a:lstStyle/>
          <a:p>
            <a:r>
              <a:rPr lang="en-US" sz="2800" b="1" dirty="0" smtClean="0">
                <a:latin typeface="Calibri" pitchFamily="34" charset="0"/>
              </a:rPr>
              <a:t>Given</a:t>
            </a:r>
            <a:r>
              <a:rPr lang="en-US" sz="2800" dirty="0" smtClean="0">
                <a:latin typeface="Calibri" pitchFamily="34" charset="0"/>
              </a:rPr>
              <a:t> a C program </a:t>
            </a:r>
            <a:r>
              <a:rPr lang="en-US" sz="2800" i="1" dirty="0" smtClean="0">
                <a:solidFill>
                  <a:srgbClr xmlns:mc="http://schemas.openxmlformats.org/markup-compatibility/2006" xmlns:a14="http://schemas.microsoft.com/office/drawing/2007/7/7/main" val="FF0000" mc:Ignorable=""/>
                </a:solidFill>
                <a:latin typeface="Calibri" pitchFamily="34" charset="0"/>
              </a:rPr>
              <a:t>P</a:t>
            </a:r>
            <a:r>
              <a:rPr lang="en-US" sz="2800" dirty="0" smtClean="0">
                <a:latin typeface="Calibri" pitchFamily="34" charset="0"/>
              </a:rPr>
              <a:t> and </a:t>
            </a:r>
            <a:r>
              <a:rPr lang="en-US" sz="2800" i="1" dirty="0" smtClean="0">
                <a:solidFill>
                  <a:srgbClr xmlns:mc="http://schemas.openxmlformats.org/markup-compatibility/2006" xmlns:a14="http://schemas.microsoft.com/office/drawing/2007/7/7/main" val="FF0000" mc:Ignorable=""/>
                </a:solidFill>
                <a:latin typeface="Calibri" pitchFamily="34" charset="0"/>
              </a:rPr>
              <a:t>F </a:t>
            </a:r>
            <a:r>
              <a:rPr lang="en-US" sz="2800" dirty="0" smtClean="0">
                <a:solidFill>
                  <a:srgbClr xmlns:mc="http://schemas.openxmlformats.org/markup-compatibility/2006" xmlns:a14="http://schemas.microsoft.com/office/drawing/2007/7/7/main" val="FF0000" mc:Ignorable=""/>
                </a:solidFill>
                <a:latin typeface="Calibri" pitchFamily="34" charset="0"/>
              </a:rPr>
              <a:t>= {</a:t>
            </a:r>
            <a:r>
              <a:rPr lang="en-US" sz="2800" i="1" dirty="0" smtClean="0">
                <a:solidFill>
                  <a:srgbClr xmlns:mc="http://schemas.openxmlformats.org/markup-compatibility/2006" xmlns:a14="http://schemas.microsoft.com/office/drawing/2007/7/7/main" val="FF0000" mc:Ignorable=""/>
                </a:solidFill>
                <a:latin typeface="Calibri" pitchFamily="34" charset="0"/>
              </a:rPr>
              <a:t>p</a:t>
            </a:r>
            <a:r>
              <a:rPr lang="en-US" sz="2800" i="1" baseline="-25000" dirty="0" smtClean="0">
                <a:solidFill>
                  <a:srgbClr xmlns:mc="http://schemas.openxmlformats.org/markup-compatibility/2006" xmlns:a14="http://schemas.microsoft.com/office/drawing/2007/7/7/main" val="FF0000" mc:Ignorable=""/>
                </a:solidFill>
                <a:latin typeface="Calibri" pitchFamily="34" charset="0"/>
              </a:rPr>
              <a:t>1</a:t>
            </a:r>
            <a:r>
              <a:rPr lang="en-US" sz="2800" dirty="0" smtClean="0">
                <a:solidFill>
                  <a:srgbClr xmlns:mc="http://schemas.openxmlformats.org/markup-compatibility/2006" xmlns:a14="http://schemas.microsoft.com/office/drawing/2007/7/7/main" val="FF0000" mc:Ignorable=""/>
                </a:solidFill>
                <a:latin typeface="Calibri" pitchFamily="34" charset="0"/>
              </a:rPr>
              <a:t>, … , </a:t>
            </a:r>
            <a:r>
              <a:rPr lang="en-US" sz="2800" i="1" dirty="0" err="1" smtClean="0">
                <a:solidFill>
                  <a:srgbClr xmlns:mc="http://schemas.openxmlformats.org/markup-compatibility/2006" xmlns:a14="http://schemas.microsoft.com/office/drawing/2007/7/7/main" val="FF0000" mc:Ignorable=""/>
                </a:solidFill>
                <a:latin typeface="Calibri" pitchFamily="34" charset="0"/>
              </a:rPr>
              <a:t>p</a:t>
            </a:r>
            <a:r>
              <a:rPr lang="en-US" sz="2800" i="1" baseline="-25000" dirty="0" err="1" smtClean="0">
                <a:solidFill>
                  <a:srgbClr xmlns:mc="http://schemas.openxmlformats.org/markup-compatibility/2006" xmlns:a14="http://schemas.microsoft.com/office/drawing/2007/7/7/main" val="FF0000" mc:Ignorable=""/>
                </a:solidFill>
                <a:latin typeface="Calibri" pitchFamily="34" charset="0"/>
              </a:rPr>
              <a:t>n</a:t>
            </a:r>
            <a:r>
              <a:rPr lang="en-US" sz="2800" dirty="0" smtClean="0">
                <a:solidFill>
                  <a:srgbClr xmlns:mc="http://schemas.openxmlformats.org/markup-compatibility/2006" xmlns:a14="http://schemas.microsoft.com/office/drawing/2007/7/7/main" val="FF0000" mc:Ignorable=""/>
                </a:solidFill>
                <a:latin typeface="Calibri" pitchFamily="34" charset="0"/>
              </a:rPr>
              <a:t>}</a:t>
            </a:r>
            <a:r>
              <a:rPr lang="en-US" sz="2800" dirty="0" smtClean="0">
                <a:latin typeface="Calibri" pitchFamily="34" charset="0"/>
              </a:rPr>
              <a:t>.</a:t>
            </a:r>
          </a:p>
          <a:p>
            <a:r>
              <a:rPr lang="en-US" sz="2800" b="1" dirty="0" smtClean="0">
                <a:latin typeface="Calibri" pitchFamily="34" charset="0"/>
              </a:rPr>
              <a:t>Produce </a:t>
            </a:r>
            <a:r>
              <a:rPr lang="en-US" sz="2800" dirty="0" smtClean="0">
                <a:latin typeface="Calibri" pitchFamily="34" charset="0"/>
              </a:rPr>
              <a:t>a Boolean program </a:t>
            </a:r>
            <a:r>
              <a:rPr lang="en-US" sz="2800" i="1" dirty="0" smtClean="0">
                <a:latin typeface="Calibri" pitchFamily="34" charset="0"/>
              </a:rPr>
              <a:t>B</a:t>
            </a:r>
            <a:r>
              <a:rPr lang="en-US" sz="2800" dirty="0" smtClean="0">
                <a:latin typeface="Calibri" pitchFamily="34" charset="0"/>
              </a:rPr>
              <a:t>(</a:t>
            </a:r>
            <a:r>
              <a:rPr lang="en-US" sz="2800" i="1" dirty="0" smtClean="0">
                <a:latin typeface="Calibri" pitchFamily="34" charset="0"/>
              </a:rPr>
              <a:t>P</a:t>
            </a:r>
            <a:r>
              <a:rPr lang="en-US" sz="2800" dirty="0" smtClean="0">
                <a:latin typeface="Calibri" pitchFamily="34" charset="0"/>
              </a:rPr>
              <a:t>, </a:t>
            </a:r>
            <a:r>
              <a:rPr lang="en-US" sz="2800" i="1" dirty="0" smtClean="0">
                <a:latin typeface="Calibri" pitchFamily="34" charset="0"/>
              </a:rPr>
              <a:t>F</a:t>
            </a:r>
            <a:r>
              <a:rPr lang="en-US" sz="2800" dirty="0" smtClean="0">
                <a:latin typeface="Calibri" pitchFamily="34" charset="0"/>
              </a:rPr>
              <a:t>)</a:t>
            </a:r>
          </a:p>
          <a:p>
            <a:pPr lvl="1"/>
            <a:r>
              <a:rPr lang="en-US" sz="2800" dirty="0" smtClean="0">
                <a:latin typeface="Calibri" pitchFamily="34" charset="0"/>
              </a:rPr>
              <a:t>Same control flow structure as P.</a:t>
            </a:r>
          </a:p>
          <a:p>
            <a:pPr lvl="1"/>
            <a:r>
              <a:rPr lang="en-US" sz="2800" dirty="0" smtClean="0">
                <a:latin typeface="Calibri" pitchFamily="34" charset="0"/>
              </a:rPr>
              <a:t>Boolean variables {b</a:t>
            </a:r>
            <a:r>
              <a:rPr lang="en-US" sz="2800" baseline="-25000" dirty="0" smtClean="0">
                <a:latin typeface="Calibri" pitchFamily="34" charset="0"/>
              </a:rPr>
              <a:t>1</a:t>
            </a:r>
            <a:r>
              <a:rPr lang="en-US" sz="2800" dirty="0" smtClean="0">
                <a:latin typeface="Calibri" pitchFamily="34" charset="0"/>
              </a:rPr>
              <a:t>, … , </a:t>
            </a:r>
            <a:r>
              <a:rPr lang="en-US" sz="2800" dirty="0" err="1" smtClean="0">
                <a:latin typeface="Calibri" pitchFamily="34" charset="0"/>
              </a:rPr>
              <a:t>b</a:t>
            </a:r>
            <a:r>
              <a:rPr lang="en-US" sz="2800" baseline="-25000" dirty="0" err="1" smtClean="0">
                <a:latin typeface="Calibri" pitchFamily="34" charset="0"/>
              </a:rPr>
              <a:t>n</a:t>
            </a:r>
            <a:r>
              <a:rPr lang="en-US" sz="2800" dirty="0" smtClean="0">
                <a:latin typeface="Calibri" pitchFamily="34" charset="0"/>
              </a:rPr>
              <a:t>} to match {</a:t>
            </a:r>
            <a:r>
              <a:rPr lang="en-US" sz="2800" i="1" dirty="0" smtClean="0">
                <a:latin typeface="Calibri" pitchFamily="34" charset="0"/>
              </a:rPr>
              <a:t>p</a:t>
            </a:r>
            <a:r>
              <a:rPr lang="en-US" sz="2800" i="1" baseline="-25000" dirty="0" smtClean="0">
                <a:latin typeface="Calibri" pitchFamily="34" charset="0"/>
              </a:rPr>
              <a:t>1</a:t>
            </a:r>
            <a:r>
              <a:rPr lang="en-US" sz="2800" dirty="0" smtClean="0">
                <a:latin typeface="Calibri" pitchFamily="34" charset="0"/>
              </a:rPr>
              <a:t>, … , </a:t>
            </a:r>
            <a:r>
              <a:rPr lang="en-US" sz="2800" i="1" dirty="0" err="1" smtClean="0">
                <a:latin typeface="Calibri" pitchFamily="34" charset="0"/>
              </a:rPr>
              <a:t>p</a:t>
            </a:r>
            <a:r>
              <a:rPr lang="en-US" sz="2800" i="1" baseline="-25000" dirty="0" err="1" smtClean="0">
                <a:latin typeface="Calibri" pitchFamily="34" charset="0"/>
              </a:rPr>
              <a:t>n</a:t>
            </a:r>
            <a:r>
              <a:rPr lang="en-US" sz="2800" dirty="0" smtClean="0">
                <a:latin typeface="Calibri" pitchFamily="34" charset="0"/>
              </a:rPr>
              <a:t>}.</a:t>
            </a:r>
          </a:p>
          <a:p>
            <a:pPr lvl="1"/>
            <a:r>
              <a:rPr lang="en-US" sz="2800" dirty="0" smtClean="0">
                <a:latin typeface="Calibri" pitchFamily="34" charset="0"/>
              </a:rPr>
              <a:t>Properties true in </a:t>
            </a:r>
            <a:r>
              <a:rPr lang="en-US" sz="2800" i="1" dirty="0" smtClean="0">
                <a:latin typeface="Calibri" pitchFamily="34" charset="0"/>
              </a:rPr>
              <a:t>B</a:t>
            </a:r>
            <a:r>
              <a:rPr lang="en-US" sz="2800" dirty="0" smtClean="0">
                <a:latin typeface="Calibri" pitchFamily="34" charset="0"/>
              </a:rPr>
              <a:t>(</a:t>
            </a:r>
            <a:r>
              <a:rPr lang="en-US" sz="2800" i="1" dirty="0" smtClean="0">
                <a:latin typeface="Calibri" pitchFamily="34" charset="0"/>
              </a:rPr>
              <a:t>P</a:t>
            </a:r>
            <a:r>
              <a:rPr lang="en-US" sz="2800" dirty="0" smtClean="0">
                <a:latin typeface="Calibri" pitchFamily="34" charset="0"/>
              </a:rPr>
              <a:t>, </a:t>
            </a:r>
            <a:r>
              <a:rPr lang="en-US" sz="2800" i="1" dirty="0" smtClean="0">
                <a:latin typeface="Calibri" pitchFamily="34" charset="0"/>
              </a:rPr>
              <a:t>F</a:t>
            </a:r>
            <a:r>
              <a:rPr lang="en-US" sz="2800" dirty="0" smtClean="0">
                <a:latin typeface="Calibri" pitchFamily="34" charset="0"/>
              </a:rPr>
              <a:t>) are true in </a:t>
            </a:r>
            <a:r>
              <a:rPr lang="en-US" sz="2800" i="1" dirty="0" smtClean="0">
                <a:latin typeface="Calibri" pitchFamily="34" charset="0"/>
              </a:rPr>
              <a:t>P</a:t>
            </a:r>
            <a:r>
              <a:rPr lang="en-US" sz="2800" dirty="0" smtClean="0">
                <a:latin typeface="Calibri" pitchFamily="34" charset="0"/>
              </a:rPr>
              <a:t>.</a:t>
            </a:r>
          </a:p>
          <a:p>
            <a:r>
              <a:rPr lang="en-US" sz="2800" dirty="0" smtClean="0">
                <a:latin typeface="Calibri" pitchFamily="34" charset="0"/>
              </a:rPr>
              <a:t>Each </a:t>
            </a:r>
            <a:r>
              <a:rPr lang="en-US" sz="2800" i="1" dirty="0" smtClean="0">
                <a:latin typeface="Calibri" pitchFamily="34" charset="0"/>
              </a:rPr>
              <a:t>p</a:t>
            </a:r>
            <a:r>
              <a:rPr lang="en-US" sz="2800" i="1" baseline="-25000" dirty="0" smtClean="0">
                <a:latin typeface="Calibri" pitchFamily="34" charset="0"/>
              </a:rPr>
              <a:t>i</a:t>
            </a:r>
            <a:r>
              <a:rPr lang="en-US" sz="2800" dirty="0" smtClean="0">
                <a:latin typeface="Calibri" pitchFamily="34" charset="0"/>
              </a:rPr>
              <a:t> is a pure Boolean expression.</a:t>
            </a:r>
          </a:p>
          <a:p>
            <a:r>
              <a:rPr lang="en-US" sz="2800" dirty="0" smtClean="0">
                <a:latin typeface="Calibri" pitchFamily="34" charset="0"/>
              </a:rPr>
              <a:t>Each </a:t>
            </a:r>
            <a:r>
              <a:rPr lang="en-US" sz="2800" i="1" dirty="0" smtClean="0">
                <a:latin typeface="Calibri" pitchFamily="34" charset="0"/>
              </a:rPr>
              <a:t>p</a:t>
            </a:r>
            <a:r>
              <a:rPr lang="en-US" sz="2800" i="1" baseline="-25000" dirty="0" smtClean="0">
                <a:latin typeface="Calibri" pitchFamily="34" charset="0"/>
              </a:rPr>
              <a:t>i</a:t>
            </a:r>
            <a:r>
              <a:rPr lang="en-US" sz="2800" dirty="0" smtClean="0">
                <a:latin typeface="Calibri" pitchFamily="34" charset="0"/>
              </a:rPr>
              <a:t> represents set of states for which </a:t>
            </a:r>
            <a:r>
              <a:rPr lang="en-US" sz="2800" i="1" dirty="0" smtClean="0">
                <a:latin typeface="Calibri" pitchFamily="34" charset="0"/>
              </a:rPr>
              <a:t>p</a:t>
            </a:r>
            <a:r>
              <a:rPr lang="en-US" sz="2800" i="1" baseline="-25000" dirty="0" smtClean="0">
                <a:latin typeface="Calibri" pitchFamily="34" charset="0"/>
              </a:rPr>
              <a:t>i</a:t>
            </a:r>
            <a:r>
              <a:rPr lang="en-US" sz="2800" dirty="0" smtClean="0">
                <a:latin typeface="Calibri" pitchFamily="34" charset="0"/>
              </a:rPr>
              <a:t> is true.</a:t>
            </a:r>
          </a:p>
          <a:p>
            <a:r>
              <a:rPr lang="en-US" sz="2800" dirty="0" smtClean="0">
                <a:latin typeface="Calibri" pitchFamily="34" charset="0"/>
              </a:rPr>
              <a:t>Performs modular abstraction.</a:t>
            </a:r>
            <a:endParaRPr lang="en-US" sz="2800" dirty="0">
              <a:latin typeface="Calibri" pitchFamily="34" charset="0"/>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Abstracting Expressions via </a:t>
            </a:r>
            <a:r>
              <a:rPr i="1" smtClean="0">
                <a:latin typeface="Calibri" pitchFamily="34" charset="0"/>
              </a:rPr>
              <a:t>F</a:t>
            </a:r>
            <a:endParaRPr lang="en-US" i="1" dirty="0">
              <a:latin typeface="Calibri" pitchFamily="34" charset="0"/>
            </a:endParaRPr>
          </a:p>
        </p:txBody>
      </p:sp>
      <p:sp>
        <p:nvSpPr>
          <p:cNvPr id="3" name="Content Placeholder 2"/>
          <p:cNvSpPr>
            <a:spLocks noGrp="1"/>
          </p:cNvSpPr>
          <p:nvPr>
            <p:ph idx="1"/>
          </p:nvPr>
        </p:nvSpPr>
        <p:spPr>
          <a:xfrm>
            <a:off x="497957" y="2167787"/>
            <a:ext cx="8382000" cy="2210862"/>
          </a:xfrm>
        </p:spPr>
        <p:txBody>
          <a:bodyPr/>
          <a:lstStyle/>
          <a:p>
            <a:r>
              <a:rPr lang="en-US" i="1" dirty="0" err="1" smtClean="0">
                <a:solidFill>
                  <a:srgbClr xmlns:mc="http://schemas.openxmlformats.org/markup-compatibility/2006" xmlns:a14="http://schemas.microsoft.com/office/drawing/2007/7/7/main" val="FF0000" mc:Ignorable=""/>
                </a:solidFill>
                <a:latin typeface="Calibri" pitchFamily="34" charset="0"/>
              </a:rPr>
              <a:t>Implies</a:t>
            </a:r>
            <a:r>
              <a:rPr lang="en-US" i="1" baseline="-25000" dirty="0" err="1" smtClean="0">
                <a:solidFill>
                  <a:srgbClr xmlns:mc="http://schemas.openxmlformats.org/markup-compatibility/2006" xmlns:a14="http://schemas.microsoft.com/office/drawing/2007/7/7/main" val="FF0000" mc:Ignorable=""/>
                </a:solidFill>
                <a:latin typeface="Calibri" pitchFamily="34" charset="0"/>
              </a:rPr>
              <a:t>F</a:t>
            </a:r>
            <a:r>
              <a:rPr lang="en-US" i="1" dirty="0" smtClean="0">
                <a:solidFill>
                  <a:srgbClr xmlns:mc="http://schemas.openxmlformats.org/markup-compatibility/2006" xmlns:a14="http://schemas.microsoft.com/office/drawing/2007/7/7/main" val="FF0000" mc:Ignorable=""/>
                </a:solidFill>
                <a:latin typeface="Calibri" pitchFamily="34" charset="0"/>
              </a:rPr>
              <a:t> (e)</a:t>
            </a:r>
          </a:p>
          <a:p>
            <a:pPr lvl="1"/>
            <a:r>
              <a:rPr lang="en-US" dirty="0" smtClean="0">
                <a:latin typeface="Calibri" pitchFamily="34" charset="0"/>
              </a:rPr>
              <a:t>Best Boolean function over </a:t>
            </a:r>
            <a:r>
              <a:rPr lang="en-US" i="1" dirty="0" smtClean="0">
                <a:latin typeface="Calibri" pitchFamily="34" charset="0"/>
              </a:rPr>
              <a:t>F</a:t>
            </a:r>
            <a:r>
              <a:rPr lang="en-US" dirty="0" smtClean="0">
                <a:latin typeface="Calibri" pitchFamily="34" charset="0"/>
              </a:rPr>
              <a:t> that implies </a:t>
            </a:r>
            <a:r>
              <a:rPr lang="en-US" i="1" dirty="0" smtClean="0">
                <a:latin typeface="Calibri" pitchFamily="34" charset="0"/>
              </a:rPr>
              <a:t>e.</a:t>
            </a:r>
          </a:p>
          <a:p>
            <a:r>
              <a:rPr lang="en-US" i="1" dirty="0" err="1" smtClean="0">
                <a:solidFill>
                  <a:srgbClr xmlns:mc="http://schemas.openxmlformats.org/markup-compatibility/2006" xmlns:a14="http://schemas.microsoft.com/office/drawing/2007/7/7/main" val="FF0000" mc:Ignorable=""/>
                </a:solidFill>
                <a:latin typeface="Calibri" pitchFamily="34" charset="0"/>
              </a:rPr>
              <a:t>ImpliedBy</a:t>
            </a:r>
            <a:r>
              <a:rPr lang="en-US" i="1" baseline="-25000" dirty="0" err="1" smtClean="0">
                <a:solidFill>
                  <a:srgbClr xmlns:mc="http://schemas.openxmlformats.org/markup-compatibility/2006" xmlns:a14="http://schemas.microsoft.com/office/drawing/2007/7/7/main" val="FF0000" mc:Ignorable=""/>
                </a:solidFill>
                <a:latin typeface="Calibri" pitchFamily="34" charset="0"/>
              </a:rPr>
              <a:t>F</a:t>
            </a:r>
            <a:r>
              <a:rPr lang="en-US" i="1" dirty="0" smtClean="0">
                <a:solidFill>
                  <a:srgbClr xmlns:mc="http://schemas.openxmlformats.org/markup-compatibility/2006" xmlns:a14="http://schemas.microsoft.com/office/drawing/2007/7/7/main" val="FF0000" mc:Ignorable=""/>
                </a:solidFill>
                <a:latin typeface="Calibri" pitchFamily="34" charset="0"/>
              </a:rPr>
              <a:t> (e)</a:t>
            </a:r>
          </a:p>
          <a:p>
            <a:pPr lvl="1"/>
            <a:r>
              <a:rPr lang="en-US" dirty="0" smtClean="0">
                <a:latin typeface="Calibri" pitchFamily="34" charset="0"/>
              </a:rPr>
              <a:t>Best Boolean function over </a:t>
            </a:r>
            <a:r>
              <a:rPr lang="en-US" i="1" dirty="0" smtClean="0">
                <a:latin typeface="Calibri" pitchFamily="34" charset="0"/>
              </a:rPr>
              <a:t>F</a:t>
            </a:r>
            <a:r>
              <a:rPr lang="en-US" dirty="0" smtClean="0">
                <a:latin typeface="Calibri" pitchFamily="34" charset="0"/>
              </a:rPr>
              <a:t> that is implied by </a:t>
            </a:r>
            <a:r>
              <a:rPr lang="en-US" i="1" dirty="0" smtClean="0">
                <a:latin typeface="Calibri" pitchFamily="34" charset="0"/>
              </a:rPr>
              <a:t>e.</a:t>
            </a:r>
          </a:p>
          <a:p>
            <a:pPr lvl="1"/>
            <a:r>
              <a:rPr lang="en-US" i="1" dirty="0" err="1" smtClean="0">
                <a:latin typeface="Calibri" pitchFamily="34" charset="0"/>
              </a:rPr>
              <a:t>ImpliedBy</a:t>
            </a:r>
            <a:r>
              <a:rPr lang="en-US" i="1" baseline="-25000" dirty="0" err="1" smtClean="0">
                <a:latin typeface="Calibri" pitchFamily="34" charset="0"/>
              </a:rPr>
              <a:t>F</a:t>
            </a:r>
            <a:r>
              <a:rPr lang="en-US" i="1" dirty="0" smtClean="0">
                <a:latin typeface="Calibri" pitchFamily="34" charset="0"/>
              </a:rPr>
              <a:t> (e) = not </a:t>
            </a:r>
            <a:r>
              <a:rPr lang="en-US" i="1" dirty="0" err="1" smtClean="0">
                <a:latin typeface="Calibri" pitchFamily="34" charset="0"/>
              </a:rPr>
              <a:t>Implies</a:t>
            </a:r>
            <a:r>
              <a:rPr lang="en-US" i="1" baseline="-25000" dirty="0" err="1" smtClean="0">
                <a:latin typeface="Calibri" pitchFamily="34" charset="0"/>
              </a:rPr>
              <a:t>F</a:t>
            </a:r>
            <a:r>
              <a:rPr lang="en-US" i="1" dirty="0" smtClean="0">
                <a:latin typeface="Calibri" pitchFamily="34" charset="0"/>
              </a:rPr>
              <a:t> (</a:t>
            </a:r>
            <a:r>
              <a:rPr lang="en-US" i="1" dirty="0" smtClean="0">
                <a:latin typeface="Calibri" pitchFamily="34" charset="0"/>
                <a:sym typeface="Symbol"/>
              </a:rPr>
              <a:t>not </a:t>
            </a:r>
            <a:r>
              <a:rPr lang="en-US" i="1" dirty="0" smtClean="0">
                <a:latin typeface="Calibri" pitchFamily="34" charset="0"/>
              </a:rPr>
              <a:t>e)</a:t>
            </a:r>
            <a:endParaRPr lang="en-US" dirty="0">
              <a:latin typeface="Calibri" pitchFamily="34" charset="0"/>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Implies</a:t>
            </a:r>
            <a:r>
              <a:rPr baseline="-25000" smtClean="0"/>
              <a:t>F</a:t>
            </a:r>
            <a:r>
              <a:rPr smtClean="0"/>
              <a:t>(e) and ImpliedBy</a:t>
            </a:r>
            <a:r>
              <a:rPr baseline="-25000" smtClean="0"/>
              <a:t>F</a:t>
            </a:r>
            <a:r>
              <a:rPr smtClean="0"/>
              <a:t>(e) </a:t>
            </a:r>
            <a:endParaRPr lang="en-US" dirty="0">
              <a:latin typeface="Calibri" pitchFamily="34" charset="0"/>
            </a:endParaRPr>
          </a:p>
        </p:txBody>
      </p:sp>
      <p:grpSp>
        <p:nvGrpSpPr>
          <p:cNvPr id="3" name="Group 65"/>
          <p:cNvGrpSpPr>
            <a:grpSpLocks/>
          </p:cNvGrpSpPr>
          <p:nvPr/>
        </p:nvGrpSpPr>
        <p:grpSpPr bwMode="auto">
          <a:xfrm>
            <a:off x="3048000" y="2667000"/>
            <a:ext cx="3352800" cy="2286000"/>
            <a:chOff x="1920" y="1680"/>
            <a:chExt cx="2112" cy="1440"/>
          </a:xfrm>
        </p:grpSpPr>
        <p:sp>
          <p:nvSpPr>
            <p:cNvPr id="61" name="Line 12"/>
            <p:cNvSpPr>
              <a:spLocks noChangeShapeType="1"/>
            </p:cNvSpPr>
            <p:nvPr/>
          </p:nvSpPr>
          <p:spPr bwMode="auto">
            <a:xfrm rot="-5400000">
              <a:off x="2976" y="2064"/>
              <a:ext cx="0" cy="2112"/>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62" name="Line 13"/>
            <p:cNvSpPr>
              <a:spLocks noChangeShapeType="1"/>
            </p:cNvSpPr>
            <p:nvPr/>
          </p:nvSpPr>
          <p:spPr bwMode="auto">
            <a:xfrm rot="-5400000">
              <a:off x="2976" y="1776"/>
              <a:ext cx="0" cy="2112"/>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63" name="Line 14"/>
            <p:cNvSpPr>
              <a:spLocks noChangeShapeType="1"/>
            </p:cNvSpPr>
            <p:nvPr/>
          </p:nvSpPr>
          <p:spPr bwMode="auto">
            <a:xfrm rot="-5400000">
              <a:off x="2976" y="1488"/>
              <a:ext cx="0" cy="2112"/>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64" name="Line 15"/>
            <p:cNvSpPr>
              <a:spLocks noChangeShapeType="1"/>
            </p:cNvSpPr>
            <p:nvPr/>
          </p:nvSpPr>
          <p:spPr bwMode="auto">
            <a:xfrm rot="-5400000">
              <a:off x="2976" y="1200"/>
              <a:ext cx="0" cy="2112"/>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65" name="Line 16"/>
            <p:cNvSpPr>
              <a:spLocks noChangeShapeType="1"/>
            </p:cNvSpPr>
            <p:nvPr/>
          </p:nvSpPr>
          <p:spPr bwMode="auto">
            <a:xfrm rot="-5400000">
              <a:off x="2976" y="912"/>
              <a:ext cx="0" cy="2112"/>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66" name="Line 19"/>
            <p:cNvSpPr>
              <a:spLocks noChangeShapeType="1"/>
            </p:cNvSpPr>
            <p:nvPr/>
          </p:nvSpPr>
          <p:spPr bwMode="auto">
            <a:xfrm rot="-5400000">
              <a:off x="2976" y="624"/>
              <a:ext cx="0" cy="2112"/>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grpSp>
      <p:grpSp>
        <p:nvGrpSpPr>
          <p:cNvPr id="4" name="Group 66"/>
          <p:cNvGrpSpPr>
            <a:grpSpLocks/>
          </p:cNvGrpSpPr>
          <p:nvPr/>
        </p:nvGrpSpPr>
        <p:grpSpPr bwMode="auto">
          <a:xfrm>
            <a:off x="3276600" y="2438400"/>
            <a:ext cx="2286000" cy="3352800"/>
            <a:chOff x="2064" y="1536"/>
            <a:chExt cx="1440" cy="2112"/>
          </a:xfrm>
        </p:grpSpPr>
        <p:sp>
          <p:nvSpPr>
            <p:cNvPr id="68" name="Line 6"/>
            <p:cNvSpPr>
              <a:spLocks noChangeShapeType="1"/>
            </p:cNvSpPr>
            <p:nvPr/>
          </p:nvSpPr>
          <p:spPr bwMode="auto">
            <a:xfrm>
              <a:off x="2352" y="1536"/>
              <a:ext cx="0" cy="2112"/>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69" name="Line 7"/>
            <p:cNvSpPr>
              <a:spLocks noChangeShapeType="1"/>
            </p:cNvSpPr>
            <p:nvPr/>
          </p:nvSpPr>
          <p:spPr bwMode="auto">
            <a:xfrm>
              <a:off x="2640" y="1536"/>
              <a:ext cx="0" cy="2112"/>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70" name="Line 8"/>
            <p:cNvSpPr>
              <a:spLocks noChangeShapeType="1"/>
            </p:cNvSpPr>
            <p:nvPr/>
          </p:nvSpPr>
          <p:spPr bwMode="auto">
            <a:xfrm>
              <a:off x="2928" y="1536"/>
              <a:ext cx="0" cy="2112"/>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71" name="Line 9"/>
            <p:cNvSpPr>
              <a:spLocks noChangeShapeType="1"/>
            </p:cNvSpPr>
            <p:nvPr/>
          </p:nvSpPr>
          <p:spPr bwMode="auto">
            <a:xfrm>
              <a:off x="3216" y="1536"/>
              <a:ext cx="0" cy="2112"/>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72" name="Line 10"/>
            <p:cNvSpPr>
              <a:spLocks noChangeShapeType="1"/>
            </p:cNvSpPr>
            <p:nvPr/>
          </p:nvSpPr>
          <p:spPr bwMode="auto">
            <a:xfrm>
              <a:off x="3504" y="1536"/>
              <a:ext cx="0" cy="2112"/>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73" name="Line 18"/>
            <p:cNvSpPr>
              <a:spLocks noChangeShapeType="1"/>
            </p:cNvSpPr>
            <p:nvPr/>
          </p:nvSpPr>
          <p:spPr bwMode="auto">
            <a:xfrm>
              <a:off x="2064" y="1536"/>
              <a:ext cx="0" cy="2112"/>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grpSp>
      <p:grpSp>
        <p:nvGrpSpPr>
          <p:cNvPr id="5" name="Group 70"/>
          <p:cNvGrpSpPr>
            <a:grpSpLocks/>
          </p:cNvGrpSpPr>
          <p:nvPr/>
        </p:nvGrpSpPr>
        <p:grpSpPr bwMode="auto">
          <a:xfrm>
            <a:off x="533400" y="2667000"/>
            <a:ext cx="5029200" cy="2286000"/>
            <a:chOff x="336" y="1680"/>
            <a:chExt cx="3168" cy="1440"/>
          </a:xfrm>
        </p:grpSpPr>
        <p:grpSp>
          <p:nvGrpSpPr>
            <p:cNvPr id="6" name="Group 54"/>
            <p:cNvGrpSpPr>
              <a:grpSpLocks/>
            </p:cNvGrpSpPr>
            <p:nvPr/>
          </p:nvGrpSpPr>
          <p:grpSpPr bwMode="auto">
            <a:xfrm>
              <a:off x="2064" y="1680"/>
              <a:ext cx="1440" cy="1440"/>
              <a:chOff x="3648" y="1680"/>
              <a:chExt cx="1440" cy="1440"/>
            </a:xfrm>
          </p:grpSpPr>
          <p:sp>
            <p:nvSpPr>
              <p:cNvPr id="78" name="Rectangle 31"/>
              <p:cNvSpPr>
                <a:spLocks noChangeArrowheads="1"/>
              </p:cNvSpPr>
              <p:nvPr/>
            </p:nvSpPr>
            <p:spPr bwMode="auto">
              <a:xfrm>
                <a:off x="3936" y="2256"/>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79" name="Rectangle 32"/>
              <p:cNvSpPr>
                <a:spLocks noChangeArrowheads="1"/>
              </p:cNvSpPr>
              <p:nvPr/>
            </p:nvSpPr>
            <p:spPr bwMode="auto">
              <a:xfrm>
                <a:off x="4224" y="2256"/>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80" name="Rectangle 33"/>
              <p:cNvSpPr>
                <a:spLocks noChangeArrowheads="1"/>
              </p:cNvSpPr>
              <p:nvPr/>
            </p:nvSpPr>
            <p:spPr bwMode="auto">
              <a:xfrm>
                <a:off x="4224" y="2544"/>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81" name="Rectangle 34"/>
              <p:cNvSpPr>
                <a:spLocks noChangeArrowheads="1"/>
              </p:cNvSpPr>
              <p:nvPr/>
            </p:nvSpPr>
            <p:spPr bwMode="auto">
              <a:xfrm>
                <a:off x="4224" y="1968"/>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82" name="Rectangle 35"/>
              <p:cNvSpPr>
                <a:spLocks noChangeArrowheads="1"/>
              </p:cNvSpPr>
              <p:nvPr/>
            </p:nvSpPr>
            <p:spPr bwMode="auto">
              <a:xfrm>
                <a:off x="4512" y="2256"/>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83" name="Rectangle 36"/>
              <p:cNvSpPr>
                <a:spLocks noChangeArrowheads="1"/>
              </p:cNvSpPr>
              <p:nvPr/>
            </p:nvSpPr>
            <p:spPr bwMode="auto">
              <a:xfrm>
                <a:off x="4512" y="2544"/>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84" name="Rectangle 37"/>
              <p:cNvSpPr>
                <a:spLocks noChangeArrowheads="1"/>
              </p:cNvSpPr>
              <p:nvPr/>
            </p:nvSpPr>
            <p:spPr bwMode="auto">
              <a:xfrm>
                <a:off x="3936" y="1968"/>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85" name="Rectangle 38"/>
              <p:cNvSpPr>
                <a:spLocks noChangeArrowheads="1"/>
              </p:cNvSpPr>
              <p:nvPr/>
            </p:nvSpPr>
            <p:spPr bwMode="auto">
              <a:xfrm>
                <a:off x="4224" y="1680"/>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86" name="Rectangle 39"/>
              <p:cNvSpPr>
                <a:spLocks noChangeArrowheads="1"/>
              </p:cNvSpPr>
              <p:nvPr/>
            </p:nvSpPr>
            <p:spPr bwMode="auto">
              <a:xfrm>
                <a:off x="4512" y="1680"/>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87" name="Rectangle 40"/>
              <p:cNvSpPr>
                <a:spLocks noChangeArrowheads="1"/>
              </p:cNvSpPr>
              <p:nvPr/>
            </p:nvSpPr>
            <p:spPr bwMode="auto">
              <a:xfrm>
                <a:off x="4512" y="1968"/>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88" name="Rectangle 41"/>
              <p:cNvSpPr>
                <a:spLocks noChangeArrowheads="1"/>
              </p:cNvSpPr>
              <p:nvPr/>
            </p:nvSpPr>
            <p:spPr bwMode="auto">
              <a:xfrm>
                <a:off x="4800" y="1968"/>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89" name="Rectangle 42"/>
              <p:cNvSpPr>
                <a:spLocks noChangeArrowheads="1"/>
              </p:cNvSpPr>
              <p:nvPr/>
            </p:nvSpPr>
            <p:spPr bwMode="auto">
              <a:xfrm>
                <a:off x="4800" y="2256"/>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90" name="Rectangle 43"/>
              <p:cNvSpPr>
                <a:spLocks noChangeArrowheads="1"/>
              </p:cNvSpPr>
              <p:nvPr/>
            </p:nvSpPr>
            <p:spPr bwMode="auto">
              <a:xfrm>
                <a:off x="4800" y="2544"/>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91" name="Rectangle 44"/>
              <p:cNvSpPr>
                <a:spLocks noChangeArrowheads="1"/>
              </p:cNvSpPr>
              <p:nvPr/>
            </p:nvSpPr>
            <p:spPr bwMode="auto">
              <a:xfrm>
                <a:off x="4224" y="2832"/>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92" name="Rectangle 45"/>
              <p:cNvSpPr>
                <a:spLocks noChangeArrowheads="1"/>
              </p:cNvSpPr>
              <p:nvPr/>
            </p:nvSpPr>
            <p:spPr bwMode="auto">
              <a:xfrm>
                <a:off x="4512" y="2832"/>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93" name="Rectangle 46"/>
              <p:cNvSpPr>
                <a:spLocks noChangeArrowheads="1"/>
              </p:cNvSpPr>
              <p:nvPr/>
            </p:nvSpPr>
            <p:spPr bwMode="auto">
              <a:xfrm>
                <a:off x="3936" y="2544"/>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94" name="Rectangle 47"/>
              <p:cNvSpPr>
                <a:spLocks noChangeArrowheads="1"/>
              </p:cNvSpPr>
              <p:nvPr/>
            </p:nvSpPr>
            <p:spPr bwMode="auto">
              <a:xfrm>
                <a:off x="3648" y="2544"/>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95" name="Rectangle 48"/>
              <p:cNvSpPr>
                <a:spLocks noChangeArrowheads="1"/>
              </p:cNvSpPr>
              <p:nvPr/>
            </p:nvSpPr>
            <p:spPr bwMode="auto">
              <a:xfrm>
                <a:off x="3648" y="2256"/>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96" name="Rectangle 52"/>
              <p:cNvSpPr>
                <a:spLocks noChangeArrowheads="1"/>
              </p:cNvSpPr>
              <p:nvPr/>
            </p:nvSpPr>
            <p:spPr bwMode="auto">
              <a:xfrm>
                <a:off x="3936" y="2832"/>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97" name="Rectangle 53"/>
              <p:cNvSpPr>
                <a:spLocks noChangeArrowheads="1"/>
              </p:cNvSpPr>
              <p:nvPr/>
            </p:nvSpPr>
            <p:spPr bwMode="auto">
              <a:xfrm>
                <a:off x="4800" y="2832"/>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grpSp>
        <p:sp>
          <p:nvSpPr>
            <p:cNvPr id="76" name="Rectangle 60"/>
            <p:cNvSpPr>
              <a:spLocks noChangeArrowheads="1"/>
            </p:cNvSpPr>
            <p:nvPr/>
          </p:nvSpPr>
          <p:spPr bwMode="auto">
            <a:xfrm>
              <a:off x="336" y="2112"/>
              <a:ext cx="960" cy="288"/>
            </a:xfrm>
            <a:prstGeom prst="rect">
              <a:avLst/>
            </a:prstGeom>
            <a:solidFill>
              <a:schemeClr val="folHlink"/>
            </a:solidFill>
            <a:ln w="9525">
              <a:solidFill>
                <a:srgbClr xmlns:mc="http://schemas.openxmlformats.org/markup-compatibility/2006" xmlns:a14="http://schemas.microsoft.com/office/drawing/2007/7/7/main" val="FFFF00" mc:Ignorable=""/>
              </a:solidFill>
              <a:miter lim="800000"/>
              <a:headEnd/>
              <a:tailEnd/>
            </a:ln>
            <a:effectLst/>
          </p:spPr>
          <p:txBody>
            <a:bodyPr wrap="none" anchor="ctr"/>
            <a:lstStyle/>
            <a:p>
              <a:pPr algn="ctr"/>
              <a:r>
                <a:rPr lang="en-US" dirty="0" err="1">
                  <a:solidFill>
                    <a:schemeClr val="bg1"/>
                  </a:solidFill>
                </a:rPr>
                <a:t>ImpliedBy</a:t>
              </a:r>
              <a:r>
                <a:rPr lang="en-US" baseline="-25000" dirty="0" err="1">
                  <a:solidFill>
                    <a:schemeClr val="bg1"/>
                  </a:solidFill>
                </a:rPr>
                <a:t>F</a:t>
              </a:r>
              <a:r>
                <a:rPr lang="en-US" dirty="0">
                  <a:solidFill>
                    <a:schemeClr val="bg1"/>
                  </a:solidFill>
                </a:rPr>
                <a:t>(e)</a:t>
              </a:r>
              <a:endParaRPr lang="en-US" sz="4000" dirty="0">
                <a:solidFill>
                  <a:schemeClr val="bg1"/>
                </a:solidFill>
              </a:endParaRPr>
            </a:p>
          </p:txBody>
        </p:sp>
        <p:cxnSp>
          <p:nvCxnSpPr>
            <p:cNvPr id="77" name="AutoShape 61"/>
            <p:cNvCxnSpPr>
              <a:cxnSpLocks noChangeShapeType="1"/>
              <a:stCxn id="76" idx="3"/>
              <a:endCxn id="95" idx="1"/>
            </p:cNvCxnSpPr>
            <p:nvPr/>
          </p:nvCxnSpPr>
          <p:spPr bwMode="auto">
            <a:xfrm>
              <a:off x="1296" y="2256"/>
              <a:ext cx="768" cy="144"/>
            </a:xfrm>
            <a:prstGeom prst="straightConnector1">
              <a:avLst/>
            </a:prstGeom>
            <a:noFill/>
            <a:ln w="38100">
              <a:solidFill>
                <a:srgbClr xmlns:mc="http://schemas.openxmlformats.org/markup-compatibility/2006" xmlns:a14="http://schemas.microsoft.com/office/drawing/2007/7/7/main" val="FFFF00" mc:Ignorable=""/>
              </a:solidFill>
              <a:round/>
              <a:headEnd/>
              <a:tailEnd/>
            </a:ln>
            <a:effectLst/>
          </p:spPr>
        </p:cxnSp>
      </p:grpSp>
      <p:grpSp>
        <p:nvGrpSpPr>
          <p:cNvPr id="7" name="Group 63"/>
          <p:cNvGrpSpPr>
            <a:grpSpLocks/>
          </p:cNvGrpSpPr>
          <p:nvPr/>
        </p:nvGrpSpPr>
        <p:grpSpPr bwMode="auto">
          <a:xfrm>
            <a:off x="3668713" y="1981200"/>
            <a:ext cx="4191000" cy="2728913"/>
            <a:chOff x="2304" y="1248"/>
            <a:chExt cx="2640" cy="1719"/>
          </a:xfrm>
        </p:grpSpPr>
        <p:sp>
          <p:nvSpPr>
            <p:cNvPr id="99" name="Oval 4"/>
            <p:cNvSpPr>
              <a:spLocks noChangeArrowheads="1"/>
            </p:cNvSpPr>
            <p:nvPr/>
          </p:nvSpPr>
          <p:spPr bwMode="auto">
            <a:xfrm>
              <a:off x="2304" y="1911"/>
              <a:ext cx="1200" cy="1056"/>
            </a:xfrm>
            <a:prstGeom prst="ellipse">
              <a:avLst/>
            </a:prstGeom>
            <a:solidFill>
              <a:srgbClr xmlns:mc="http://schemas.openxmlformats.org/markup-compatibility/2006" xmlns:a14="http://schemas.microsoft.com/office/drawing/2007/7/7/main" val="FF0000" mc:Ignorable="">
                <a:alpha val="59000"/>
              </a:srgbClr>
            </a:solidFill>
            <a:ln w="9525">
              <a:solidFill>
                <a:srgbClr xmlns:mc="http://schemas.openxmlformats.org/markup-compatibility/2006" xmlns:a14="http://schemas.microsoft.com/office/drawing/2007/7/7/main" val="FF0000" mc:Ignorable=""/>
              </a:solidFill>
              <a:round/>
              <a:headEnd/>
              <a:tailEnd/>
            </a:ln>
            <a:effectLst/>
          </p:spPr>
          <p:txBody>
            <a:bodyPr wrap="none" anchor="ctr"/>
            <a:lstStyle/>
            <a:p>
              <a:endParaRPr lang="en-US"/>
            </a:p>
          </p:txBody>
        </p:sp>
        <p:cxnSp>
          <p:nvCxnSpPr>
            <p:cNvPr id="100" name="AutoShape 55"/>
            <p:cNvCxnSpPr>
              <a:cxnSpLocks noChangeShapeType="1"/>
              <a:stCxn id="99" idx="7"/>
              <a:endCxn id="101" idx="1"/>
            </p:cNvCxnSpPr>
            <p:nvPr/>
          </p:nvCxnSpPr>
          <p:spPr bwMode="auto">
            <a:xfrm flipV="1">
              <a:off x="3328" y="1392"/>
              <a:ext cx="1232" cy="674"/>
            </a:xfrm>
            <a:prstGeom prst="straightConnector1">
              <a:avLst/>
            </a:prstGeom>
            <a:noFill/>
            <a:ln w="38100">
              <a:solidFill>
                <a:srgbClr xmlns:mc="http://schemas.openxmlformats.org/markup-compatibility/2006" xmlns:a14="http://schemas.microsoft.com/office/drawing/2007/7/7/main" val="FF0000" mc:Ignorable=""/>
              </a:solidFill>
              <a:round/>
              <a:headEnd/>
              <a:tailEnd/>
            </a:ln>
            <a:effectLst/>
          </p:spPr>
        </p:cxnSp>
        <p:sp>
          <p:nvSpPr>
            <p:cNvPr id="101" name="Rectangle 57"/>
            <p:cNvSpPr>
              <a:spLocks noChangeArrowheads="1"/>
            </p:cNvSpPr>
            <p:nvPr/>
          </p:nvSpPr>
          <p:spPr bwMode="auto">
            <a:xfrm>
              <a:off x="4560" y="1248"/>
              <a:ext cx="384" cy="288"/>
            </a:xfrm>
            <a:prstGeom prst="rect">
              <a:avLst/>
            </a:prstGeom>
            <a:solidFill>
              <a:srgbClr xmlns:mc="http://schemas.openxmlformats.org/markup-compatibility/2006" xmlns:a14="http://schemas.microsoft.com/office/drawing/2007/7/7/main" val="FF0000" mc:Ignorable="">
                <a:alpha val="59000"/>
              </a:srgbClr>
            </a:solidFill>
            <a:ln w="9525">
              <a:solidFill>
                <a:srgbClr xmlns:mc="http://schemas.openxmlformats.org/markup-compatibility/2006" xmlns:a14="http://schemas.microsoft.com/office/drawing/2007/7/7/main" val="FF0000" mc:Ignorable=""/>
              </a:solidFill>
              <a:miter lim="800000"/>
              <a:headEnd/>
              <a:tailEnd/>
            </a:ln>
            <a:effectLst/>
          </p:spPr>
          <p:txBody>
            <a:bodyPr wrap="none" anchor="ctr"/>
            <a:lstStyle/>
            <a:p>
              <a:pPr algn="ctr"/>
              <a:r>
                <a:rPr lang="en-US" sz="2400">
                  <a:solidFill>
                    <a:schemeClr val="bg1"/>
                  </a:solidFill>
                </a:rPr>
                <a:t>e</a:t>
              </a:r>
            </a:p>
          </p:txBody>
        </p:sp>
      </p:grpSp>
      <p:grpSp>
        <p:nvGrpSpPr>
          <p:cNvPr id="8" name="Group 69"/>
          <p:cNvGrpSpPr>
            <a:grpSpLocks/>
          </p:cNvGrpSpPr>
          <p:nvPr/>
        </p:nvGrpSpPr>
        <p:grpSpPr bwMode="auto">
          <a:xfrm>
            <a:off x="3733800" y="3124200"/>
            <a:ext cx="1905000" cy="3124200"/>
            <a:chOff x="2352" y="1968"/>
            <a:chExt cx="1200" cy="1968"/>
          </a:xfrm>
        </p:grpSpPr>
        <p:grpSp>
          <p:nvGrpSpPr>
            <p:cNvPr id="9" name="Group 27"/>
            <p:cNvGrpSpPr>
              <a:grpSpLocks/>
            </p:cNvGrpSpPr>
            <p:nvPr/>
          </p:nvGrpSpPr>
          <p:grpSpPr bwMode="auto">
            <a:xfrm>
              <a:off x="2352" y="1968"/>
              <a:ext cx="864" cy="864"/>
              <a:chOff x="3264" y="1968"/>
              <a:chExt cx="864" cy="864"/>
            </a:xfrm>
          </p:grpSpPr>
          <p:sp>
            <p:nvSpPr>
              <p:cNvPr id="106" name="Rectangle 21"/>
              <p:cNvSpPr>
                <a:spLocks noChangeArrowheads="1"/>
              </p:cNvSpPr>
              <p:nvPr/>
            </p:nvSpPr>
            <p:spPr bwMode="auto">
              <a:xfrm>
                <a:off x="3264" y="2256"/>
                <a:ext cx="288" cy="288"/>
              </a:xfrm>
              <a:prstGeom prst="rect">
                <a:avLst/>
              </a:prstGeom>
              <a:solidFill>
                <a:srgbClr xmlns:mc="http://schemas.openxmlformats.org/markup-compatibility/2006" xmlns:a14="http://schemas.microsoft.com/office/drawing/2007/7/7/main" val="0066FF" mc:Ignorable="">
                  <a:alpha val="67000"/>
                </a:srgbClr>
              </a:solidFill>
              <a:ln w="9525">
                <a:solidFill>
                  <a:srgbClr xmlns:mc="http://schemas.openxmlformats.org/markup-compatibility/2006" xmlns:a14="http://schemas.microsoft.com/office/drawing/2007/7/7/main" val="0066FF" mc:Ignorable=""/>
                </a:solidFill>
                <a:miter lim="800000"/>
                <a:headEnd/>
                <a:tailEnd/>
              </a:ln>
              <a:effectLst/>
            </p:spPr>
            <p:txBody>
              <a:bodyPr wrap="none" anchor="ctr"/>
              <a:lstStyle/>
              <a:p>
                <a:endParaRPr lang="en-US"/>
              </a:p>
            </p:txBody>
          </p:sp>
          <p:sp>
            <p:nvSpPr>
              <p:cNvPr id="107" name="Rectangle 22"/>
              <p:cNvSpPr>
                <a:spLocks noChangeArrowheads="1"/>
              </p:cNvSpPr>
              <p:nvPr/>
            </p:nvSpPr>
            <p:spPr bwMode="auto">
              <a:xfrm>
                <a:off x="3552" y="2256"/>
                <a:ext cx="288" cy="288"/>
              </a:xfrm>
              <a:prstGeom prst="rect">
                <a:avLst/>
              </a:prstGeom>
              <a:solidFill>
                <a:srgbClr xmlns:mc="http://schemas.openxmlformats.org/markup-compatibility/2006" xmlns:a14="http://schemas.microsoft.com/office/drawing/2007/7/7/main" val="0066FF" mc:Ignorable="">
                  <a:alpha val="67000"/>
                </a:srgbClr>
              </a:solidFill>
              <a:ln w="9525">
                <a:solidFill>
                  <a:srgbClr xmlns:mc="http://schemas.openxmlformats.org/markup-compatibility/2006" xmlns:a14="http://schemas.microsoft.com/office/drawing/2007/7/7/main" val="0066FF" mc:Ignorable=""/>
                </a:solidFill>
                <a:miter lim="800000"/>
                <a:headEnd/>
                <a:tailEnd/>
              </a:ln>
              <a:effectLst/>
            </p:spPr>
            <p:txBody>
              <a:bodyPr wrap="none" anchor="ctr"/>
              <a:lstStyle/>
              <a:p>
                <a:endParaRPr lang="en-US"/>
              </a:p>
            </p:txBody>
          </p:sp>
          <p:sp>
            <p:nvSpPr>
              <p:cNvPr id="108" name="Rectangle 23"/>
              <p:cNvSpPr>
                <a:spLocks noChangeArrowheads="1"/>
              </p:cNvSpPr>
              <p:nvPr/>
            </p:nvSpPr>
            <p:spPr bwMode="auto">
              <a:xfrm>
                <a:off x="3552" y="2544"/>
                <a:ext cx="288" cy="288"/>
              </a:xfrm>
              <a:prstGeom prst="rect">
                <a:avLst/>
              </a:prstGeom>
              <a:solidFill>
                <a:srgbClr xmlns:mc="http://schemas.openxmlformats.org/markup-compatibility/2006" xmlns:a14="http://schemas.microsoft.com/office/drawing/2007/7/7/main" val="0066FF" mc:Ignorable="">
                  <a:alpha val="67000"/>
                </a:srgbClr>
              </a:solidFill>
              <a:ln w="9525">
                <a:solidFill>
                  <a:srgbClr xmlns:mc="http://schemas.openxmlformats.org/markup-compatibility/2006" xmlns:a14="http://schemas.microsoft.com/office/drawing/2007/7/7/main" val="0066FF" mc:Ignorable=""/>
                </a:solidFill>
                <a:miter lim="800000"/>
                <a:headEnd/>
                <a:tailEnd/>
              </a:ln>
              <a:effectLst/>
            </p:spPr>
            <p:txBody>
              <a:bodyPr wrap="none" anchor="ctr"/>
              <a:lstStyle/>
              <a:p>
                <a:endParaRPr lang="en-US"/>
              </a:p>
            </p:txBody>
          </p:sp>
          <p:sp>
            <p:nvSpPr>
              <p:cNvPr id="109" name="Rectangle 24"/>
              <p:cNvSpPr>
                <a:spLocks noChangeArrowheads="1"/>
              </p:cNvSpPr>
              <p:nvPr/>
            </p:nvSpPr>
            <p:spPr bwMode="auto">
              <a:xfrm>
                <a:off x="3552" y="1968"/>
                <a:ext cx="288" cy="288"/>
              </a:xfrm>
              <a:prstGeom prst="rect">
                <a:avLst/>
              </a:prstGeom>
              <a:solidFill>
                <a:srgbClr xmlns:mc="http://schemas.openxmlformats.org/markup-compatibility/2006" xmlns:a14="http://schemas.microsoft.com/office/drawing/2007/7/7/main" val="0066FF" mc:Ignorable="">
                  <a:alpha val="67000"/>
                </a:srgbClr>
              </a:solidFill>
              <a:ln w="9525">
                <a:solidFill>
                  <a:srgbClr xmlns:mc="http://schemas.openxmlformats.org/markup-compatibility/2006" xmlns:a14="http://schemas.microsoft.com/office/drawing/2007/7/7/main" val="0066FF" mc:Ignorable=""/>
                </a:solidFill>
                <a:miter lim="800000"/>
                <a:headEnd/>
                <a:tailEnd/>
              </a:ln>
              <a:effectLst/>
            </p:spPr>
            <p:txBody>
              <a:bodyPr wrap="none" anchor="ctr"/>
              <a:lstStyle/>
              <a:p>
                <a:endParaRPr lang="en-US"/>
              </a:p>
            </p:txBody>
          </p:sp>
          <p:sp>
            <p:nvSpPr>
              <p:cNvPr id="110" name="Rectangle 25"/>
              <p:cNvSpPr>
                <a:spLocks noChangeArrowheads="1"/>
              </p:cNvSpPr>
              <p:nvPr/>
            </p:nvSpPr>
            <p:spPr bwMode="auto">
              <a:xfrm>
                <a:off x="3840" y="2256"/>
                <a:ext cx="288" cy="288"/>
              </a:xfrm>
              <a:prstGeom prst="rect">
                <a:avLst/>
              </a:prstGeom>
              <a:solidFill>
                <a:srgbClr xmlns:mc="http://schemas.openxmlformats.org/markup-compatibility/2006" xmlns:a14="http://schemas.microsoft.com/office/drawing/2007/7/7/main" val="0066FF" mc:Ignorable="">
                  <a:alpha val="67000"/>
                </a:srgbClr>
              </a:solidFill>
              <a:ln w="9525">
                <a:solidFill>
                  <a:srgbClr xmlns:mc="http://schemas.openxmlformats.org/markup-compatibility/2006" xmlns:a14="http://schemas.microsoft.com/office/drawing/2007/7/7/main" val="0066FF" mc:Ignorable=""/>
                </a:solidFill>
                <a:miter lim="800000"/>
                <a:headEnd/>
                <a:tailEnd/>
              </a:ln>
              <a:effectLst/>
            </p:spPr>
            <p:txBody>
              <a:bodyPr wrap="none" anchor="ctr"/>
              <a:lstStyle/>
              <a:p>
                <a:endParaRPr lang="en-US"/>
              </a:p>
            </p:txBody>
          </p:sp>
          <p:sp>
            <p:nvSpPr>
              <p:cNvPr id="111" name="Rectangle 26"/>
              <p:cNvSpPr>
                <a:spLocks noChangeArrowheads="1"/>
              </p:cNvSpPr>
              <p:nvPr/>
            </p:nvSpPr>
            <p:spPr bwMode="auto">
              <a:xfrm>
                <a:off x="3840" y="2544"/>
                <a:ext cx="288" cy="288"/>
              </a:xfrm>
              <a:prstGeom prst="rect">
                <a:avLst/>
              </a:prstGeom>
              <a:solidFill>
                <a:srgbClr xmlns:mc="http://schemas.openxmlformats.org/markup-compatibility/2006" xmlns:a14="http://schemas.microsoft.com/office/drawing/2007/7/7/main" val="0066FF" mc:Ignorable="">
                  <a:alpha val="67000"/>
                </a:srgbClr>
              </a:solidFill>
              <a:ln w="9525">
                <a:solidFill>
                  <a:srgbClr xmlns:mc="http://schemas.openxmlformats.org/markup-compatibility/2006" xmlns:a14="http://schemas.microsoft.com/office/drawing/2007/7/7/main" val="0066FF" mc:Ignorable=""/>
                </a:solidFill>
                <a:miter lim="800000"/>
                <a:headEnd/>
                <a:tailEnd/>
              </a:ln>
              <a:effectLst/>
            </p:spPr>
            <p:txBody>
              <a:bodyPr wrap="none" anchor="ctr"/>
              <a:lstStyle/>
              <a:p>
                <a:endParaRPr lang="en-US"/>
              </a:p>
            </p:txBody>
          </p:sp>
        </p:grpSp>
        <p:cxnSp>
          <p:nvCxnSpPr>
            <p:cNvPr id="104" name="AutoShape 58"/>
            <p:cNvCxnSpPr>
              <a:cxnSpLocks noChangeShapeType="1"/>
              <a:stCxn id="108" idx="2"/>
              <a:endCxn id="105" idx="0"/>
            </p:cNvCxnSpPr>
            <p:nvPr/>
          </p:nvCxnSpPr>
          <p:spPr bwMode="auto">
            <a:xfrm>
              <a:off x="2784" y="2832"/>
              <a:ext cx="336" cy="816"/>
            </a:xfrm>
            <a:prstGeom prst="straightConnector1">
              <a:avLst/>
            </a:prstGeom>
            <a:noFill/>
            <a:ln w="38100">
              <a:solidFill>
                <a:srgbClr xmlns:mc="http://schemas.openxmlformats.org/markup-compatibility/2006" xmlns:a14="http://schemas.microsoft.com/office/drawing/2007/7/7/main" val="0066FF" mc:Ignorable=""/>
              </a:solidFill>
              <a:round/>
              <a:headEnd/>
              <a:tailEnd/>
            </a:ln>
            <a:effectLst/>
          </p:spPr>
        </p:cxnSp>
        <p:sp>
          <p:nvSpPr>
            <p:cNvPr id="105" name="Rectangle 59"/>
            <p:cNvSpPr>
              <a:spLocks noChangeArrowheads="1"/>
            </p:cNvSpPr>
            <p:nvPr/>
          </p:nvSpPr>
          <p:spPr bwMode="auto">
            <a:xfrm>
              <a:off x="2688" y="3648"/>
              <a:ext cx="864" cy="288"/>
            </a:xfrm>
            <a:prstGeom prst="rect">
              <a:avLst/>
            </a:prstGeom>
            <a:solidFill>
              <a:srgbClr xmlns:mc="http://schemas.openxmlformats.org/markup-compatibility/2006" xmlns:a14="http://schemas.microsoft.com/office/drawing/2007/7/7/main" val="0066FF" mc:Ignorable="">
                <a:alpha val="67000"/>
              </a:srgbClr>
            </a:solidFill>
            <a:ln w="9525">
              <a:noFill/>
              <a:miter lim="800000"/>
              <a:headEnd/>
              <a:tailEnd/>
            </a:ln>
            <a:effectLst/>
          </p:spPr>
          <p:txBody>
            <a:bodyPr wrap="none" anchor="ctr"/>
            <a:lstStyle/>
            <a:p>
              <a:pPr algn="ctr"/>
              <a:r>
                <a:rPr lang="en-US" sz="2000" dirty="0" err="1">
                  <a:solidFill>
                    <a:schemeClr val="bg1"/>
                  </a:solidFill>
                </a:rPr>
                <a:t>Implies</a:t>
              </a:r>
              <a:r>
                <a:rPr lang="en-US" sz="2000" baseline="-25000" dirty="0" err="1">
                  <a:solidFill>
                    <a:schemeClr val="bg1"/>
                  </a:solidFill>
                </a:rPr>
                <a:t>F</a:t>
              </a:r>
              <a:r>
                <a:rPr lang="en-US" sz="2000" dirty="0">
                  <a:solidFill>
                    <a:schemeClr val="bg1"/>
                  </a:solidFill>
                </a:rPr>
                <a:t>(e)</a:t>
              </a:r>
              <a:endParaRPr lang="en-US" sz="4400" dirty="0">
                <a:solidFill>
                  <a:schemeClr val="bg1"/>
                </a:solidFill>
              </a:endParaRPr>
            </a:p>
          </p:txBody>
        </p:sp>
      </p:grpSp>
    </p:spTree>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800" smtClean="0">
                <a:latin typeface="Calibri" pitchFamily="34" charset="0"/>
              </a:rPr>
              <a:t>Computing </a:t>
            </a:r>
            <a:r>
              <a:rPr sz="4800" i="1" smtClean="0">
                <a:latin typeface="Calibri" pitchFamily="34" charset="0"/>
              </a:rPr>
              <a:t>Implies</a:t>
            </a:r>
            <a:r>
              <a:rPr sz="4800" i="1" baseline="-25000" smtClean="0">
                <a:latin typeface="Calibri" pitchFamily="34" charset="0"/>
              </a:rPr>
              <a:t>F</a:t>
            </a:r>
            <a:r>
              <a:rPr sz="4800" i="1" smtClean="0">
                <a:latin typeface="Calibri" pitchFamily="34" charset="0"/>
              </a:rPr>
              <a:t>(e)</a:t>
            </a:r>
            <a:endParaRPr lang="en-US" sz="4800" i="1" dirty="0">
              <a:latin typeface="Calibri" pitchFamily="34" charset="0"/>
            </a:endParaRPr>
          </a:p>
        </p:txBody>
      </p:sp>
      <p:sp>
        <p:nvSpPr>
          <p:cNvPr id="3" name="Content Placeholder 2"/>
          <p:cNvSpPr>
            <a:spLocks noGrp="1"/>
          </p:cNvSpPr>
          <p:nvPr>
            <p:ph idx="1"/>
          </p:nvPr>
        </p:nvSpPr>
        <p:spPr>
          <a:xfrm>
            <a:off x="381000" y="1561731"/>
            <a:ext cx="8382000" cy="3145476"/>
          </a:xfrm>
        </p:spPr>
        <p:txBody>
          <a:bodyPr/>
          <a:lstStyle/>
          <a:p>
            <a:r>
              <a:rPr lang="it-IT" dirty="0" smtClean="0"/>
              <a:t>minterm </a:t>
            </a:r>
            <a:r>
              <a:rPr lang="it-IT" i="1" dirty="0" smtClean="0"/>
              <a:t>m</a:t>
            </a:r>
            <a:r>
              <a:rPr lang="it-IT" dirty="0" smtClean="0"/>
              <a:t> = </a:t>
            </a:r>
            <a:r>
              <a:rPr lang="it-IT" i="1" dirty="0" smtClean="0">
                <a:solidFill>
                  <a:srgbClr xmlns:mc="http://schemas.openxmlformats.org/markup-compatibility/2006" xmlns:a14="http://schemas.microsoft.com/office/drawing/2007/7/7/main" val="FF0000" mc:Ignorable=""/>
                </a:solidFill>
              </a:rPr>
              <a:t>l</a:t>
            </a:r>
            <a:r>
              <a:rPr lang="it-IT" i="1" baseline="-25000" dirty="0" smtClean="0">
                <a:solidFill>
                  <a:srgbClr xmlns:mc="http://schemas.openxmlformats.org/markup-compatibility/2006" xmlns:a14="http://schemas.microsoft.com/office/drawing/2007/7/7/main" val="FF0000" mc:Ignorable=""/>
                </a:solidFill>
              </a:rPr>
              <a:t>1</a:t>
            </a:r>
            <a:r>
              <a:rPr lang="it-IT" dirty="0" smtClean="0">
                <a:solidFill>
                  <a:srgbClr xmlns:mc="http://schemas.openxmlformats.org/markup-compatibility/2006" xmlns:a14="http://schemas.microsoft.com/office/drawing/2007/7/7/main" val="FF0000" mc:Ignorable=""/>
                </a:solidFill>
              </a:rPr>
              <a:t> and ... and </a:t>
            </a:r>
            <a:r>
              <a:rPr lang="it-IT" i="1" dirty="0" smtClean="0">
                <a:solidFill>
                  <a:srgbClr xmlns:mc="http://schemas.openxmlformats.org/markup-compatibility/2006" xmlns:a14="http://schemas.microsoft.com/office/drawing/2007/7/7/main" val="FF0000" mc:Ignorable=""/>
                </a:solidFill>
              </a:rPr>
              <a:t>l</a:t>
            </a:r>
            <a:r>
              <a:rPr lang="it-IT" i="1" baseline="-25000" dirty="0" smtClean="0">
                <a:solidFill>
                  <a:srgbClr xmlns:mc="http://schemas.openxmlformats.org/markup-compatibility/2006" xmlns:a14="http://schemas.microsoft.com/office/drawing/2007/7/7/main" val="FF0000" mc:Ignorable=""/>
                </a:solidFill>
              </a:rPr>
              <a:t>n</a:t>
            </a:r>
            <a:r>
              <a:rPr lang="it-IT" dirty="0" smtClean="0"/>
              <a:t>, where </a:t>
            </a:r>
            <a:r>
              <a:rPr lang="it-IT" i="1" dirty="0" smtClean="0"/>
              <a:t>l</a:t>
            </a:r>
            <a:r>
              <a:rPr lang="it-IT" i="1" baseline="-25000" dirty="0" smtClean="0"/>
              <a:t>i</a:t>
            </a:r>
            <a:r>
              <a:rPr lang="it-IT" dirty="0" smtClean="0"/>
              <a:t> = </a:t>
            </a:r>
            <a:r>
              <a:rPr lang="it-IT" i="1" dirty="0" smtClean="0"/>
              <a:t>p</a:t>
            </a:r>
            <a:r>
              <a:rPr lang="it-IT" i="1" baseline="-25000" dirty="0" smtClean="0"/>
              <a:t>i</a:t>
            </a:r>
            <a:r>
              <a:rPr lang="it-IT" dirty="0" smtClean="0"/>
              <a:t>, or </a:t>
            </a:r>
            <a:r>
              <a:rPr lang="it-IT" i="1" dirty="0" smtClean="0"/>
              <a:t>l</a:t>
            </a:r>
            <a:r>
              <a:rPr lang="it-IT" i="1" baseline="-25000" dirty="0" smtClean="0"/>
              <a:t>i</a:t>
            </a:r>
            <a:r>
              <a:rPr lang="it-IT" dirty="0" smtClean="0"/>
              <a:t> = </a:t>
            </a:r>
            <a:r>
              <a:rPr lang="it-IT" i="1" dirty="0" smtClean="0"/>
              <a:t>not p</a:t>
            </a:r>
            <a:r>
              <a:rPr lang="it-IT" i="1" baseline="-25000" dirty="0" smtClean="0"/>
              <a:t>i</a:t>
            </a:r>
            <a:r>
              <a:rPr lang="it-IT" dirty="0" smtClean="0"/>
              <a:t>.</a:t>
            </a:r>
          </a:p>
          <a:p>
            <a:r>
              <a:rPr lang="en-US" i="1" dirty="0" err="1" smtClean="0"/>
              <a:t>Implies</a:t>
            </a:r>
            <a:r>
              <a:rPr lang="en-US" i="1" baseline="-25000" dirty="0" err="1" smtClean="0"/>
              <a:t>F</a:t>
            </a:r>
            <a:r>
              <a:rPr lang="en-US" i="1" dirty="0" smtClean="0"/>
              <a:t>(e)</a:t>
            </a:r>
            <a:r>
              <a:rPr lang="en-US" dirty="0" smtClean="0"/>
              <a:t>:</a:t>
            </a:r>
            <a:r>
              <a:rPr lang="en-US" i="1" dirty="0" smtClean="0"/>
              <a:t> </a:t>
            </a:r>
            <a:r>
              <a:rPr lang="en-US" dirty="0" smtClean="0"/>
              <a:t>disjunction of all </a:t>
            </a:r>
            <a:r>
              <a:rPr lang="en-US" dirty="0" err="1" smtClean="0"/>
              <a:t>minterms</a:t>
            </a:r>
            <a:r>
              <a:rPr lang="en-US" dirty="0" smtClean="0"/>
              <a:t> that imply</a:t>
            </a:r>
            <a:r>
              <a:rPr lang="en-US" i="1" dirty="0" smtClean="0"/>
              <a:t> e.</a:t>
            </a:r>
          </a:p>
          <a:p>
            <a:r>
              <a:rPr lang="en-US" dirty="0" smtClean="0"/>
              <a:t>Naive approach</a:t>
            </a:r>
          </a:p>
          <a:p>
            <a:pPr lvl="1"/>
            <a:r>
              <a:rPr lang="en-US" sz="2800" dirty="0" smtClean="0"/>
              <a:t>Generate all 2</a:t>
            </a:r>
            <a:r>
              <a:rPr lang="en-US" sz="2800" i="1" baseline="30000" dirty="0" smtClean="0"/>
              <a:t>n</a:t>
            </a:r>
            <a:r>
              <a:rPr lang="en-US" sz="2800" dirty="0" smtClean="0"/>
              <a:t> possible </a:t>
            </a:r>
            <a:r>
              <a:rPr lang="en-US" sz="2800" dirty="0" err="1" smtClean="0"/>
              <a:t>minterms</a:t>
            </a:r>
            <a:r>
              <a:rPr lang="en-US" sz="2800" dirty="0" smtClean="0"/>
              <a:t>.</a:t>
            </a:r>
          </a:p>
          <a:p>
            <a:pPr lvl="1"/>
            <a:r>
              <a:rPr lang="en-US" sz="2800" dirty="0" smtClean="0"/>
              <a:t>For each </a:t>
            </a:r>
            <a:r>
              <a:rPr lang="en-US" sz="2800" dirty="0" err="1" smtClean="0"/>
              <a:t>minterm</a:t>
            </a:r>
            <a:r>
              <a:rPr lang="en-US" sz="2800" dirty="0" smtClean="0"/>
              <a:t> </a:t>
            </a:r>
            <a:r>
              <a:rPr lang="en-US" sz="2800" i="1" dirty="0" smtClean="0"/>
              <a:t>m</a:t>
            </a:r>
            <a:r>
              <a:rPr lang="en-US" sz="2800" dirty="0" smtClean="0"/>
              <a:t>, use SMT solver to check validity of </a:t>
            </a:r>
            <a:r>
              <a:rPr lang="en-US" sz="2800" i="1" dirty="0" smtClean="0">
                <a:solidFill>
                  <a:srgbClr xmlns:mc="http://schemas.openxmlformats.org/markup-compatibility/2006" xmlns:a14="http://schemas.microsoft.com/office/drawing/2007/7/7/main" val="FF0000" mc:Ignorable=""/>
                </a:solidFill>
              </a:rPr>
              <a:t>m</a:t>
            </a:r>
            <a:r>
              <a:rPr lang="en-US" sz="2800" dirty="0" smtClean="0">
                <a:solidFill>
                  <a:srgbClr xmlns:mc="http://schemas.openxmlformats.org/markup-compatibility/2006" xmlns:a14="http://schemas.microsoft.com/office/drawing/2007/7/7/main" val="FF0000" mc:Ignorable=""/>
                </a:solidFill>
              </a:rPr>
              <a:t> implies </a:t>
            </a:r>
            <a:r>
              <a:rPr lang="en-US" sz="2800" i="1" dirty="0" smtClean="0">
                <a:solidFill>
                  <a:srgbClr xmlns:mc="http://schemas.openxmlformats.org/markup-compatibility/2006" xmlns:a14="http://schemas.microsoft.com/office/drawing/2007/7/7/main" val="FF0000" mc:Ignorable=""/>
                </a:solidFill>
              </a:rPr>
              <a:t>e</a:t>
            </a:r>
            <a:r>
              <a:rPr lang="en-US" sz="2800" dirty="0" smtClean="0"/>
              <a:t>.</a:t>
            </a:r>
          </a:p>
          <a:p>
            <a:r>
              <a:rPr lang="en-US" dirty="0" smtClean="0"/>
              <a:t>Many possible optimizations</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Computing </a:t>
            </a:r>
            <a:r>
              <a:rPr i="1" smtClean="0">
                <a:latin typeface="Calibri" pitchFamily="34" charset="0"/>
              </a:rPr>
              <a:t>Implies</a:t>
            </a:r>
            <a:r>
              <a:rPr i="1" baseline="-25000" smtClean="0">
                <a:latin typeface="Calibri" pitchFamily="34" charset="0"/>
              </a:rPr>
              <a:t>F</a:t>
            </a:r>
            <a:r>
              <a:rPr i="1" smtClean="0">
                <a:latin typeface="Calibri" pitchFamily="34" charset="0"/>
              </a:rPr>
              <a:t>(e)</a:t>
            </a:r>
            <a:endParaRPr lang="en-US" i="1" dirty="0">
              <a:latin typeface="Calibri" pitchFamily="34" charset="0"/>
            </a:endParaRPr>
          </a:p>
        </p:txBody>
      </p:sp>
      <p:sp>
        <p:nvSpPr>
          <p:cNvPr id="3" name="Content Placeholder 2"/>
          <p:cNvSpPr>
            <a:spLocks noGrp="1"/>
          </p:cNvSpPr>
          <p:nvPr>
            <p:ph idx="1"/>
          </p:nvPr>
        </p:nvSpPr>
        <p:spPr>
          <a:xfrm>
            <a:off x="381000" y="1561731"/>
            <a:ext cx="8382000" cy="2210862"/>
          </a:xfrm>
        </p:spPr>
        <p:txBody>
          <a:bodyPr/>
          <a:lstStyle/>
          <a:p>
            <a:r>
              <a:rPr lang="it-IT" sz="2800" dirty="0" smtClean="0">
                <a:latin typeface="Calibri" pitchFamily="34" charset="0"/>
              </a:rPr>
              <a:t>F = { x &lt; y, x = 2}</a:t>
            </a:r>
          </a:p>
          <a:p>
            <a:r>
              <a:rPr lang="en-US" sz="2800" i="1" dirty="0" smtClean="0">
                <a:latin typeface="Calibri" pitchFamily="34" charset="0"/>
              </a:rPr>
              <a:t>e </a:t>
            </a:r>
            <a:r>
              <a:rPr lang="en-US" sz="2800" dirty="0" smtClean="0">
                <a:latin typeface="Calibri" pitchFamily="34" charset="0"/>
              </a:rPr>
              <a:t>: y &gt; 1</a:t>
            </a:r>
            <a:endParaRPr lang="en-US" sz="2800" i="1" dirty="0" smtClean="0">
              <a:latin typeface="Calibri" pitchFamily="34" charset="0"/>
            </a:endParaRPr>
          </a:p>
          <a:p>
            <a:r>
              <a:rPr lang="en-US" sz="2800" dirty="0" err="1" smtClean="0">
                <a:latin typeface="Calibri" pitchFamily="34" charset="0"/>
              </a:rPr>
              <a:t>Minterms</a:t>
            </a:r>
            <a:r>
              <a:rPr lang="en-US" sz="2800" dirty="0" smtClean="0">
                <a:latin typeface="Calibri" pitchFamily="34" charset="0"/>
              </a:rPr>
              <a:t> over F</a:t>
            </a:r>
          </a:p>
          <a:p>
            <a:pPr lvl="1"/>
            <a:r>
              <a:rPr lang="en-US" sz="2500" dirty="0" smtClean="0">
                <a:latin typeface="Calibri" pitchFamily="34" charset="0"/>
              </a:rPr>
              <a:t>!x&lt;y, !x=2 implies y&gt;1</a:t>
            </a:r>
          </a:p>
          <a:p>
            <a:pPr lvl="1"/>
            <a:r>
              <a:rPr lang="en-US" sz="2500" dirty="0" smtClean="0">
                <a:latin typeface="Calibri" pitchFamily="34" charset="0"/>
              </a:rPr>
              <a:t> x&lt;y, !x=2  implies y&gt;1</a:t>
            </a:r>
          </a:p>
          <a:p>
            <a:pPr lvl="1"/>
            <a:r>
              <a:rPr lang="en-US" sz="2500" dirty="0" smtClean="0">
                <a:latin typeface="Calibri" pitchFamily="34" charset="0"/>
              </a:rPr>
              <a:t>!x&lt;y, x=2   implies y&gt;1</a:t>
            </a:r>
          </a:p>
          <a:p>
            <a:pPr lvl="1"/>
            <a:r>
              <a:rPr lang="en-US" sz="2500" dirty="0" smtClean="0">
                <a:latin typeface="Calibri" pitchFamily="34" charset="0"/>
              </a:rPr>
              <a:t> x&lt;y,  x=2   implies y&gt;1</a:t>
            </a:r>
          </a:p>
          <a:p>
            <a:pPr lvl="1">
              <a:buNone/>
            </a:pPr>
            <a:r>
              <a:rPr lang="en-US" sz="2500" dirty="0" smtClean="0">
                <a:latin typeface="Calibri" pitchFamily="34" charset="0"/>
              </a:rPr>
              <a:t>	</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t>Applications</a:t>
            </a:r>
            <a:endParaRPr spc="-167">
              <a:solidFill>
                <a:schemeClr val="accent1"/>
              </a:solidFill>
              <a:effectLst>
                <a:outerShdw blurRad="50800" dist="38100" dir="2700000" algn="tl" rotWithShape="0">
                  <a:prstClr val="black">
                    <a:alpha val="61000"/>
                  </a:prstClr>
                </a:outerShdw>
              </a:effectLst>
            </a:endParaRPr>
          </a:p>
        </p:txBody>
      </p:sp>
      <p:graphicFrame>
        <p:nvGraphicFramePr>
          <p:cNvPr id="6" name="Diagram 5"/>
          <p:cNvGraphicFramePr/>
          <p:nvPr/>
        </p:nvGraphicFramePr>
        <p:xfrm>
          <a:off x="1225114" y="1682217"/>
          <a:ext cx="6640495" cy="4333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Computing </a:t>
            </a:r>
            <a:r>
              <a:rPr i="1" smtClean="0">
                <a:latin typeface="Calibri" pitchFamily="34" charset="0"/>
              </a:rPr>
              <a:t>Implies</a:t>
            </a:r>
            <a:r>
              <a:rPr i="1" baseline="-25000" smtClean="0">
                <a:latin typeface="Calibri" pitchFamily="34" charset="0"/>
              </a:rPr>
              <a:t>F</a:t>
            </a:r>
            <a:r>
              <a:rPr i="1" smtClean="0">
                <a:latin typeface="Calibri" pitchFamily="34" charset="0"/>
              </a:rPr>
              <a:t>(e)</a:t>
            </a:r>
            <a:endParaRPr lang="en-US" i="1" dirty="0">
              <a:latin typeface="Calibri" pitchFamily="34" charset="0"/>
            </a:endParaRPr>
          </a:p>
        </p:txBody>
      </p:sp>
      <p:sp>
        <p:nvSpPr>
          <p:cNvPr id="3" name="Content Placeholder 2"/>
          <p:cNvSpPr>
            <a:spLocks noGrp="1"/>
          </p:cNvSpPr>
          <p:nvPr>
            <p:ph idx="1"/>
          </p:nvPr>
        </p:nvSpPr>
        <p:spPr>
          <a:xfrm>
            <a:off x="381000" y="1561731"/>
            <a:ext cx="8382000" cy="2210862"/>
          </a:xfrm>
        </p:spPr>
        <p:txBody>
          <a:bodyPr/>
          <a:lstStyle/>
          <a:p>
            <a:r>
              <a:rPr lang="it-IT" sz="2800" dirty="0" smtClean="0">
                <a:latin typeface="Calibri" pitchFamily="34" charset="0"/>
              </a:rPr>
              <a:t>F = { x &lt; y, x = 2}</a:t>
            </a:r>
          </a:p>
          <a:p>
            <a:r>
              <a:rPr lang="en-US" sz="2800" i="1" dirty="0" smtClean="0">
                <a:latin typeface="Calibri" pitchFamily="34" charset="0"/>
              </a:rPr>
              <a:t>e </a:t>
            </a:r>
            <a:r>
              <a:rPr lang="en-US" sz="2800" dirty="0" smtClean="0">
                <a:latin typeface="Calibri" pitchFamily="34" charset="0"/>
              </a:rPr>
              <a:t>: y &gt; 1</a:t>
            </a:r>
            <a:endParaRPr lang="en-US" sz="2800" i="1" dirty="0" smtClean="0">
              <a:latin typeface="Calibri" pitchFamily="34" charset="0"/>
            </a:endParaRPr>
          </a:p>
          <a:p>
            <a:r>
              <a:rPr lang="en-US" sz="2800" dirty="0" err="1" smtClean="0">
                <a:latin typeface="Calibri" pitchFamily="34" charset="0"/>
              </a:rPr>
              <a:t>Minterms</a:t>
            </a:r>
            <a:r>
              <a:rPr lang="en-US" sz="2800" dirty="0" smtClean="0">
                <a:latin typeface="Calibri" pitchFamily="34" charset="0"/>
              </a:rPr>
              <a:t> over F</a:t>
            </a:r>
          </a:p>
          <a:p>
            <a:pPr lvl="1"/>
            <a:r>
              <a:rPr lang="en-US" sz="2500" dirty="0" smtClean="0">
                <a:latin typeface="Calibri" pitchFamily="34" charset="0"/>
              </a:rPr>
              <a:t>!x&lt;y, !x=2 implies y&gt;1</a:t>
            </a:r>
          </a:p>
          <a:p>
            <a:pPr lvl="1"/>
            <a:r>
              <a:rPr lang="en-US" sz="2500" dirty="0" smtClean="0">
                <a:latin typeface="Calibri" pitchFamily="34" charset="0"/>
              </a:rPr>
              <a:t> x&lt;y, !x=2  implies y&gt;1</a:t>
            </a:r>
          </a:p>
          <a:p>
            <a:pPr lvl="1"/>
            <a:r>
              <a:rPr lang="en-US" sz="2500" dirty="0" smtClean="0">
                <a:latin typeface="Calibri" pitchFamily="34" charset="0"/>
              </a:rPr>
              <a:t>!x&lt;y, x=2   implies y&gt;1</a:t>
            </a:r>
          </a:p>
          <a:p>
            <a:pPr lvl="1"/>
            <a:r>
              <a:rPr lang="en-US" sz="2500" dirty="0" smtClean="0">
                <a:latin typeface="Calibri" pitchFamily="34" charset="0"/>
              </a:rPr>
              <a:t> x&lt;y,  x=2   implies y&gt;1</a:t>
            </a:r>
          </a:p>
          <a:p>
            <a:pPr lvl="1">
              <a:buNone/>
            </a:pPr>
            <a:r>
              <a:rPr lang="en-US" sz="2500" dirty="0" smtClean="0">
                <a:latin typeface="Calibri" pitchFamily="34" charset="0"/>
              </a:rPr>
              <a:t>	</a:t>
            </a:r>
          </a:p>
        </p:txBody>
      </p:sp>
      <p:sp>
        <p:nvSpPr>
          <p:cNvPr id="5" name="&quot;No&quot; Symbol 4"/>
          <p:cNvSpPr/>
          <p:nvPr/>
        </p:nvSpPr>
        <p:spPr bwMode="auto">
          <a:xfrm>
            <a:off x="4136165" y="2972769"/>
            <a:ext cx="247828" cy="273466"/>
          </a:xfrm>
          <a:prstGeom prst="noSmoking">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6" name="&quot;No&quot; Symbol 5"/>
          <p:cNvSpPr/>
          <p:nvPr/>
        </p:nvSpPr>
        <p:spPr bwMode="auto">
          <a:xfrm>
            <a:off x="4136165" y="3398635"/>
            <a:ext cx="247828" cy="273466"/>
          </a:xfrm>
          <a:prstGeom prst="noSmoking">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7" name="&quot;No&quot; Symbol 6"/>
          <p:cNvSpPr/>
          <p:nvPr/>
        </p:nvSpPr>
        <p:spPr bwMode="auto">
          <a:xfrm>
            <a:off x="4136165" y="3825924"/>
            <a:ext cx="247828" cy="273466"/>
          </a:xfrm>
          <a:prstGeom prst="noSmoking">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9" name="Freeform 8"/>
          <p:cNvSpPr/>
          <p:nvPr/>
        </p:nvSpPr>
        <p:spPr bwMode="auto">
          <a:xfrm>
            <a:off x="4136165" y="4203364"/>
            <a:ext cx="418744" cy="239282"/>
          </a:xfrm>
          <a:custGeom>
            <a:avLst/>
            <a:gdLst>
              <a:gd name="connsiteX0" fmla="*/ 0 w 418744"/>
              <a:gd name="connsiteY0" fmla="*/ 111096 h 239282"/>
              <a:gd name="connsiteX1" fmla="*/ 34183 w 418744"/>
              <a:gd name="connsiteY1" fmla="*/ 239282 h 239282"/>
              <a:gd name="connsiteX2" fmla="*/ 418744 w 418744"/>
              <a:gd name="connsiteY2" fmla="*/ 0 h 239282"/>
              <a:gd name="connsiteX3" fmla="*/ 42729 w 418744"/>
              <a:gd name="connsiteY3" fmla="*/ 170916 h 239282"/>
              <a:gd name="connsiteX4" fmla="*/ 0 w 418744"/>
              <a:gd name="connsiteY4" fmla="*/ 111096 h 239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744" h="239282">
                <a:moveTo>
                  <a:pt x="0" y="111096"/>
                </a:moveTo>
                <a:lnTo>
                  <a:pt x="34183" y="239282"/>
                </a:lnTo>
                <a:lnTo>
                  <a:pt x="418744" y="0"/>
                </a:lnTo>
                <a:lnTo>
                  <a:pt x="42729" y="170916"/>
                </a:lnTo>
                <a:lnTo>
                  <a:pt x="0" y="111096"/>
                </a:lnTo>
                <a:close/>
              </a:path>
            </a:pathLst>
          </a:cu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Computing </a:t>
            </a:r>
            <a:r>
              <a:rPr i="1" smtClean="0">
                <a:latin typeface="Calibri" pitchFamily="34" charset="0"/>
              </a:rPr>
              <a:t>Implies</a:t>
            </a:r>
            <a:r>
              <a:rPr i="1" baseline="-25000" smtClean="0">
                <a:latin typeface="Calibri" pitchFamily="34" charset="0"/>
              </a:rPr>
              <a:t>F</a:t>
            </a:r>
            <a:r>
              <a:rPr i="1" smtClean="0">
                <a:latin typeface="Calibri" pitchFamily="34" charset="0"/>
              </a:rPr>
              <a:t>(e)</a:t>
            </a:r>
            <a:endParaRPr lang="en-US" i="1" dirty="0">
              <a:latin typeface="Calibri" pitchFamily="34" charset="0"/>
            </a:endParaRPr>
          </a:p>
        </p:txBody>
      </p:sp>
      <p:sp>
        <p:nvSpPr>
          <p:cNvPr id="3" name="Content Placeholder 2"/>
          <p:cNvSpPr>
            <a:spLocks noGrp="1"/>
          </p:cNvSpPr>
          <p:nvPr>
            <p:ph idx="1"/>
          </p:nvPr>
        </p:nvSpPr>
        <p:spPr>
          <a:xfrm>
            <a:off x="381000" y="1561731"/>
            <a:ext cx="8382000" cy="2210862"/>
          </a:xfrm>
        </p:spPr>
        <p:txBody>
          <a:bodyPr/>
          <a:lstStyle/>
          <a:p>
            <a:r>
              <a:rPr lang="it-IT" sz="2800" dirty="0" smtClean="0">
                <a:latin typeface="Calibri" pitchFamily="34" charset="0"/>
              </a:rPr>
              <a:t>F = { x &lt; y, x = 2}</a:t>
            </a:r>
          </a:p>
          <a:p>
            <a:r>
              <a:rPr lang="en-US" sz="2800" i="1" dirty="0" smtClean="0">
                <a:latin typeface="Calibri" pitchFamily="34" charset="0"/>
              </a:rPr>
              <a:t>e </a:t>
            </a:r>
            <a:r>
              <a:rPr lang="en-US" sz="2800" dirty="0" smtClean="0">
                <a:latin typeface="Calibri" pitchFamily="34" charset="0"/>
              </a:rPr>
              <a:t>: y &gt; 1</a:t>
            </a:r>
            <a:endParaRPr lang="en-US" sz="2800" i="1" dirty="0" smtClean="0">
              <a:latin typeface="Calibri" pitchFamily="34" charset="0"/>
            </a:endParaRPr>
          </a:p>
          <a:p>
            <a:r>
              <a:rPr lang="en-US" sz="2800" dirty="0" err="1" smtClean="0">
                <a:latin typeface="Calibri" pitchFamily="34" charset="0"/>
              </a:rPr>
              <a:t>Minterms</a:t>
            </a:r>
            <a:r>
              <a:rPr lang="en-US" sz="2800" dirty="0" smtClean="0">
                <a:latin typeface="Calibri" pitchFamily="34" charset="0"/>
              </a:rPr>
              <a:t> over F</a:t>
            </a:r>
          </a:p>
          <a:p>
            <a:pPr lvl="1"/>
            <a:r>
              <a:rPr lang="en-US" sz="2500" dirty="0" smtClean="0">
                <a:latin typeface="Calibri" pitchFamily="34" charset="0"/>
              </a:rPr>
              <a:t>!x&lt;y, !x=2 implies y&gt;1</a:t>
            </a:r>
          </a:p>
          <a:p>
            <a:pPr lvl="1"/>
            <a:r>
              <a:rPr lang="en-US" sz="2500" dirty="0" smtClean="0">
                <a:latin typeface="Calibri" pitchFamily="34" charset="0"/>
              </a:rPr>
              <a:t> x&lt;y, !x=2  implies y&gt;1</a:t>
            </a:r>
          </a:p>
          <a:p>
            <a:pPr lvl="1"/>
            <a:r>
              <a:rPr lang="en-US" sz="2500" dirty="0" smtClean="0">
                <a:latin typeface="Calibri" pitchFamily="34" charset="0"/>
              </a:rPr>
              <a:t>!x&lt;y, x=2   implies y&gt;1</a:t>
            </a:r>
          </a:p>
          <a:p>
            <a:pPr lvl="1"/>
            <a:r>
              <a:rPr lang="en-US" sz="2500" dirty="0" smtClean="0">
                <a:latin typeface="Calibri" pitchFamily="34" charset="0"/>
              </a:rPr>
              <a:t> x&lt;y,  x=2   implies y&gt;1</a:t>
            </a:r>
          </a:p>
          <a:p>
            <a:pPr lvl="1">
              <a:buNone/>
            </a:pPr>
            <a:r>
              <a:rPr lang="en-US" sz="2500" dirty="0" smtClean="0">
                <a:latin typeface="Calibri" pitchFamily="34" charset="0"/>
              </a:rPr>
              <a:t>	</a:t>
            </a:r>
          </a:p>
        </p:txBody>
      </p:sp>
      <p:sp>
        <p:nvSpPr>
          <p:cNvPr id="5" name="&quot;No&quot; Symbol 4"/>
          <p:cNvSpPr/>
          <p:nvPr/>
        </p:nvSpPr>
        <p:spPr bwMode="auto">
          <a:xfrm>
            <a:off x="4136165" y="2972769"/>
            <a:ext cx="247828" cy="273466"/>
          </a:xfrm>
          <a:prstGeom prst="noSmoking">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6" name="&quot;No&quot; Symbol 5"/>
          <p:cNvSpPr/>
          <p:nvPr/>
        </p:nvSpPr>
        <p:spPr bwMode="auto">
          <a:xfrm>
            <a:off x="4136165" y="3398635"/>
            <a:ext cx="247828" cy="273466"/>
          </a:xfrm>
          <a:prstGeom prst="noSmoking">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7" name="&quot;No&quot; Symbol 6"/>
          <p:cNvSpPr/>
          <p:nvPr/>
        </p:nvSpPr>
        <p:spPr bwMode="auto">
          <a:xfrm>
            <a:off x="4136165" y="3825924"/>
            <a:ext cx="247828" cy="273466"/>
          </a:xfrm>
          <a:prstGeom prst="noSmoking">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9" name="Freeform 8"/>
          <p:cNvSpPr/>
          <p:nvPr/>
        </p:nvSpPr>
        <p:spPr bwMode="auto">
          <a:xfrm>
            <a:off x="4136165" y="4203364"/>
            <a:ext cx="418744" cy="239282"/>
          </a:xfrm>
          <a:custGeom>
            <a:avLst/>
            <a:gdLst>
              <a:gd name="connsiteX0" fmla="*/ 0 w 418744"/>
              <a:gd name="connsiteY0" fmla="*/ 111096 h 239282"/>
              <a:gd name="connsiteX1" fmla="*/ 34183 w 418744"/>
              <a:gd name="connsiteY1" fmla="*/ 239282 h 239282"/>
              <a:gd name="connsiteX2" fmla="*/ 418744 w 418744"/>
              <a:gd name="connsiteY2" fmla="*/ 0 h 239282"/>
              <a:gd name="connsiteX3" fmla="*/ 42729 w 418744"/>
              <a:gd name="connsiteY3" fmla="*/ 170916 h 239282"/>
              <a:gd name="connsiteX4" fmla="*/ 0 w 418744"/>
              <a:gd name="connsiteY4" fmla="*/ 111096 h 239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744" h="239282">
                <a:moveTo>
                  <a:pt x="0" y="111096"/>
                </a:moveTo>
                <a:lnTo>
                  <a:pt x="34183" y="239282"/>
                </a:lnTo>
                <a:lnTo>
                  <a:pt x="418744" y="0"/>
                </a:lnTo>
                <a:lnTo>
                  <a:pt x="42729" y="170916"/>
                </a:lnTo>
                <a:lnTo>
                  <a:pt x="0" y="111096"/>
                </a:lnTo>
                <a:close/>
              </a:path>
            </a:pathLst>
          </a:cu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0" name="TextBox 9"/>
          <p:cNvSpPr txBox="1"/>
          <p:nvPr/>
        </p:nvSpPr>
        <p:spPr>
          <a:xfrm>
            <a:off x="668107" y="4645263"/>
            <a:ext cx="3256020" cy="461665"/>
          </a:xfrm>
          <a:prstGeom prst="rect">
            <a:avLst/>
          </a:prstGeom>
          <a:noFill/>
        </p:spPr>
        <p:txBody>
          <a:bodyPr wrap="none" rtlCol="0">
            <a:spAutoFit/>
          </a:bodyPr>
          <a:lstStyle/>
          <a:p>
            <a:r>
              <a:rPr lang="en-US" sz="2400" i="1" dirty="0" err="1" smtClean="0">
                <a:solidFill>
                  <a:srgbClr xmlns:mc="http://schemas.openxmlformats.org/markup-compatibility/2006" xmlns:a14="http://schemas.microsoft.com/office/drawing/2007/7/7/main" val="FF0000" mc:Ignorable=""/>
                </a:solidFill>
                <a:latin typeface="Calibri" pitchFamily="34" charset="0"/>
              </a:rPr>
              <a:t>Implies</a:t>
            </a:r>
            <a:r>
              <a:rPr lang="en-US" sz="2400" i="1" baseline="-25000" dirty="0" err="1" smtClean="0">
                <a:solidFill>
                  <a:srgbClr xmlns:mc="http://schemas.openxmlformats.org/markup-compatibility/2006" xmlns:a14="http://schemas.microsoft.com/office/drawing/2007/7/7/main" val="FF0000" mc:Ignorable=""/>
                </a:solidFill>
                <a:latin typeface="Calibri" pitchFamily="34" charset="0"/>
              </a:rPr>
              <a:t>F</a:t>
            </a:r>
            <a:r>
              <a:rPr lang="en-US" sz="2400" dirty="0" smtClean="0">
                <a:solidFill>
                  <a:srgbClr xmlns:mc="http://schemas.openxmlformats.org/markup-compatibility/2006" xmlns:a14="http://schemas.microsoft.com/office/drawing/2007/7/7/main" val="FF0000" mc:Ignorable=""/>
                </a:solidFill>
                <a:latin typeface="Calibri" pitchFamily="34" charset="0"/>
              </a:rPr>
              <a:t>(y&gt;1) = x&lt;y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dirty="0" smtClean="0">
                <a:solidFill>
                  <a:srgbClr xmlns:mc="http://schemas.openxmlformats.org/markup-compatibility/2006" xmlns:a14="http://schemas.microsoft.com/office/drawing/2007/7/7/main" val="FF0000" mc:Ignorable=""/>
                </a:solidFill>
                <a:latin typeface="Calibri" pitchFamily="34" charset="0"/>
              </a:rPr>
              <a:t> x=2</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Computing </a:t>
            </a:r>
            <a:r>
              <a:rPr i="1" smtClean="0">
                <a:latin typeface="Calibri" pitchFamily="34" charset="0"/>
              </a:rPr>
              <a:t>Implies</a:t>
            </a:r>
            <a:r>
              <a:rPr i="1" baseline="-25000" smtClean="0">
                <a:latin typeface="Calibri" pitchFamily="34" charset="0"/>
              </a:rPr>
              <a:t>F</a:t>
            </a:r>
            <a:r>
              <a:rPr i="1" smtClean="0">
                <a:latin typeface="Calibri" pitchFamily="34" charset="0"/>
              </a:rPr>
              <a:t>(e)</a:t>
            </a:r>
            <a:endParaRPr lang="en-US" i="1" dirty="0">
              <a:latin typeface="Calibri" pitchFamily="34" charset="0"/>
            </a:endParaRPr>
          </a:p>
        </p:txBody>
      </p:sp>
      <p:sp>
        <p:nvSpPr>
          <p:cNvPr id="3" name="Content Placeholder 2"/>
          <p:cNvSpPr>
            <a:spLocks noGrp="1"/>
          </p:cNvSpPr>
          <p:nvPr>
            <p:ph idx="1"/>
          </p:nvPr>
        </p:nvSpPr>
        <p:spPr>
          <a:xfrm>
            <a:off x="381000" y="1561731"/>
            <a:ext cx="8382000" cy="2210862"/>
          </a:xfrm>
        </p:spPr>
        <p:txBody>
          <a:bodyPr/>
          <a:lstStyle/>
          <a:p>
            <a:r>
              <a:rPr lang="it-IT" sz="2800" dirty="0" smtClean="0">
                <a:latin typeface="Calibri" pitchFamily="34" charset="0"/>
              </a:rPr>
              <a:t>F = { x &lt; y, x = 2}</a:t>
            </a:r>
          </a:p>
          <a:p>
            <a:r>
              <a:rPr lang="en-US" sz="2800" i="1" dirty="0" smtClean="0">
                <a:latin typeface="Calibri" pitchFamily="34" charset="0"/>
              </a:rPr>
              <a:t>e </a:t>
            </a:r>
            <a:r>
              <a:rPr lang="en-US" sz="2800" dirty="0" smtClean="0">
                <a:latin typeface="Calibri" pitchFamily="34" charset="0"/>
              </a:rPr>
              <a:t>: y &gt; 1</a:t>
            </a:r>
            <a:endParaRPr lang="en-US" sz="2800" i="1" dirty="0" smtClean="0">
              <a:latin typeface="Calibri" pitchFamily="34" charset="0"/>
            </a:endParaRPr>
          </a:p>
          <a:p>
            <a:r>
              <a:rPr lang="en-US" sz="2800" dirty="0" err="1" smtClean="0">
                <a:latin typeface="Calibri" pitchFamily="34" charset="0"/>
              </a:rPr>
              <a:t>Minterms</a:t>
            </a:r>
            <a:r>
              <a:rPr lang="en-US" sz="2800" dirty="0" smtClean="0">
                <a:latin typeface="Calibri" pitchFamily="34" charset="0"/>
              </a:rPr>
              <a:t> over F</a:t>
            </a:r>
          </a:p>
          <a:p>
            <a:pPr lvl="1"/>
            <a:r>
              <a:rPr lang="en-US" sz="2500" dirty="0" smtClean="0">
                <a:latin typeface="Calibri" pitchFamily="34" charset="0"/>
              </a:rPr>
              <a:t>!x&lt;y, !x=2 implies y&gt;1</a:t>
            </a:r>
          </a:p>
          <a:p>
            <a:pPr lvl="1"/>
            <a:r>
              <a:rPr lang="en-US" sz="2500" dirty="0" smtClean="0">
                <a:latin typeface="Calibri" pitchFamily="34" charset="0"/>
              </a:rPr>
              <a:t> x&lt;y, !x=2  implies y&gt;1</a:t>
            </a:r>
          </a:p>
          <a:p>
            <a:pPr lvl="1"/>
            <a:r>
              <a:rPr lang="en-US" sz="2500" dirty="0" smtClean="0">
                <a:latin typeface="Calibri" pitchFamily="34" charset="0"/>
              </a:rPr>
              <a:t>!x&lt;y, x=2   implies y&gt;1</a:t>
            </a:r>
          </a:p>
          <a:p>
            <a:pPr lvl="1"/>
            <a:r>
              <a:rPr lang="en-US" sz="2500" dirty="0" smtClean="0">
                <a:latin typeface="Calibri" pitchFamily="34" charset="0"/>
              </a:rPr>
              <a:t> x&lt;y,  x=2   implies y&gt;1</a:t>
            </a:r>
          </a:p>
          <a:p>
            <a:pPr lvl="1">
              <a:buNone/>
            </a:pPr>
            <a:r>
              <a:rPr lang="en-US" sz="2500" dirty="0" smtClean="0">
                <a:latin typeface="Calibri" pitchFamily="34" charset="0"/>
              </a:rPr>
              <a:t>	</a:t>
            </a:r>
          </a:p>
        </p:txBody>
      </p:sp>
      <p:sp>
        <p:nvSpPr>
          <p:cNvPr id="5" name="&quot;No&quot; Symbol 4"/>
          <p:cNvSpPr/>
          <p:nvPr/>
        </p:nvSpPr>
        <p:spPr bwMode="auto">
          <a:xfrm>
            <a:off x="4136165" y="2972769"/>
            <a:ext cx="247828" cy="273466"/>
          </a:xfrm>
          <a:prstGeom prst="noSmoking">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6" name="&quot;No&quot; Symbol 5"/>
          <p:cNvSpPr/>
          <p:nvPr/>
        </p:nvSpPr>
        <p:spPr bwMode="auto">
          <a:xfrm>
            <a:off x="4136165" y="3398635"/>
            <a:ext cx="247828" cy="273466"/>
          </a:xfrm>
          <a:prstGeom prst="noSmoking">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7" name="&quot;No&quot; Symbol 6"/>
          <p:cNvSpPr/>
          <p:nvPr/>
        </p:nvSpPr>
        <p:spPr bwMode="auto">
          <a:xfrm>
            <a:off x="4136165" y="3825924"/>
            <a:ext cx="247828" cy="273466"/>
          </a:xfrm>
          <a:prstGeom prst="noSmoking">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9" name="Freeform 8"/>
          <p:cNvSpPr/>
          <p:nvPr/>
        </p:nvSpPr>
        <p:spPr bwMode="auto">
          <a:xfrm>
            <a:off x="4136165" y="4203364"/>
            <a:ext cx="418744" cy="239282"/>
          </a:xfrm>
          <a:custGeom>
            <a:avLst/>
            <a:gdLst>
              <a:gd name="connsiteX0" fmla="*/ 0 w 418744"/>
              <a:gd name="connsiteY0" fmla="*/ 111096 h 239282"/>
              <a:gd name="connsiteX1" fmla="*/ 34183 w 418744"/>
              <a:gd name="connsiteY1" fmla="*/ 239282 h 239282"/>
              <a:gd name="connsiteX2" fmla="*/ 418744 w 418744"/>
              <a:gd name="connsiteY2" fmla="*/ 0 h 239282"/>
              <a:gd name="connsiteX3" fmla="*/ 42729 w 418744"/>
              <a:gd name="connsiteY3" fmla="*/ 170916 h 239282"/>
              <a:gd name="connsiteX4" fmla="*/ 0 w 418744"/>
              <a:gd name="connsiteY4" fmla="*/ 111096 h 239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744" h="239282">
                <a:moveTo>
                  <a:pt x="0" y="111096"/>
                </a:moveTo>
                <a:lnTo>
                  <a:pt x="34183" y="239282"/>
                </a:lnTo>
                <a:lnTo>
                  <a:pt x="418744" y="0"/>
                </a:lnTo>
                <a:lnTo>
                  <a:pt x="42729" y="170916"/>
                </a:lnTo>
                <a:lnTo>
                  <a:pt x="0" y="111096"/>
                </a:lnTo>
                <a:close/>
              </a:path>
            </a:pathLst>
          </a:cu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1" name="TextBox 10"/>
          <p:cNvSpPr txBox="1"/>
          <p:nvPr/>
        </p:nvSpPr>
        <p:spPr>
          <a:xfrm>
            <a:off x="715929" y="4756027"/>
            <a:ext cx="2949846" cy="461665"/>
          </a:xfrm>
          <a:prstGeom prst="rect">
            <a:avLst/>
          </a:prstGeom>
          <a:noFill/>
        </p:spPr>
        <p:txBody>
          <a:bodyPr wrap="none" rtlCol="0">
            <a:spAutoFit/>
          </a:bodyPr>
          <a:lstStyle/>
          <a:p>
            <a:r>
              <a:rPr lang="en-US" sz="2400" i="1" dirty="0" err="1" smtClean="0">
                <a:solidFill>
                  <a:srgbClr xmlns:mc="http://schemas.openxmlformats.org/markup-compatibility/2006" xmlns:a14="http://schemas.microsoft.com/office/drawing/2007/7/7/main" val="FF0000" mc:Ignorable=""/>
                </a:solidFill>
                <a:latin typeface="Calibri" pitchFamily="34" charset="0"/>
              </a:rPr>
              <a:t>Implies</a:t>
            </a:r>
            <a:r>
              <a:rPr lang="en-US" sz="2400" i="1" baseline="-25000" dirty="0" err="1" smtClean="0">
                <a:solidFill>
                  <a:srgbClr xmlns:mc="http://schemas.openxmlformats.org/markup-compatibility/2006" xmlns:a14="http://schemas.microsoft.com/office/drawing/2007/7/7/main" val="FF0000" mc:Ignorable=""/>
                </a:solidFill>
                <a:latin typeface="Calibri" pitchFamily="34" charset="0"/>
              </a:rPr>
              <a:t>F</a:t>
            </a:r>
            <a:r>
              <a:rPr lang="en-US" sz="2400" dirty="0" smtClean="0">
                <a:solidFill>
                  <a:srgbClr xmlns:mc="http://schemas.openxmlformats.org/markup-compatibility/2006" xmlns:a14="http://schemas.microsoft.com/office/drawing/2007/7/7/main" val="FF0000" mc:Ignorable=""/>
                </a:solidFill>
                <a:latin typeface="Calibri" pitchFamily="34" charset="0"/>
              </a:rPr>
              <a:t>(y&gt;1) = b</a:t>
            </a:r>
            <a:r>
              <a:rPr lang="en-US" sz="2400" baseline="-25000" dirty="0" smtClean="0">
                <a:solidFill>
                  <a:srgbClr xmlns:mc="http://schemas.openxmlformats.org/markup-compatibility/2006" xmlns:a14="http://schemas.microsoft.com/office/drawing/2007/7/7/main" val="FF0000" mc:Ignorable=""/>
                </a:solidFill>
                <a:latin typeface="Calibri" pitchFamily="34" charset="0"/>
              </a:rPr>
              <a:t>1</a:t>
            </a:r>
            <a:r>
              <a:rPr lang="en-US" sz="2400" dirty="0" smtClean="0">
                <a:solidFill>
                  <a:srgbClr xmlns:mc="http://schemas.openxmlformats.org/markup-compatibility/2006" xmlns:a14="http://schemas.microsoft.com/office/drawing/2007/7/7/main" val="FF0000" mc:Ignorable=""/>
                </a:solidFill>
                <a:latin typeface="Calibri" pitchFamily="34" charset="0"/>
              </a:rPr>
              <a:t>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dirty="0" smtClean="0">
                <a:solidFill>
                  <a:srgbClr xmlns:mc="http://schemas.openxmlformats.org/markup-compatibility/2006" xmlns:a14="http://schemas.microsoft.com/office/drawing/2007/7/7/main" val="FF0000" mc:Ignorable=""/>
                </a:solidFill>
                <a:latin typeface="Calibri" pitchFamily="34" charset="0"/>
              </a:rPr>
              <a:t> b</a:t>
            </a:r>
            <a:r>
              <a:rPr lang="en-US" sz="2400" baseline="-25000" dirty="0" smtClean="0">
                <a:solidFill>
                  <a:srgbClr xmlns:mc="http://schemas.openxmlformats.org/markup-compatibility/2006" xmlns:a14="http://schemas.microsoft.com/office/drawing/2007/7/7/main" val="FF0000" mc:Ignorable=""/>
                </a:solidFill>
                <a:latin typeface="Calibri" pitchFamily="34" charset="0"/>
              </a:rPr>
              <a:t>2</a:t>
            </a:r>
            <a:endParaRPr lang="en-US" sz="2400" dirty="0" smtClean="0">
              <a:solidFill>
                <a:srgbClr xmlns:mc="http://schemas.openxmlformats.org/markup-compatibility/2006" xmlns:a14="http://schemas.microsoft.com/office/drawing/2007/7/7/main" val="FF0000" mc:Ignorable=""/>
              </a:solidFill>
              <a:latin typeface="Calibri" pitchFamily="34" charset="0"/>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i="1" smtClean="0">
                <a:latin typeface="Calibri" pitchFamily="34" charset="0"/>
              </a:rPr>
              <a:t>Newton</a:t>
            </a:r>
            <a:endParaRPr lang="en-US" i="1" dirty="0">
              <a:latin typeface="Calibri" pitchFamily="34" charset="0"/>
            </a:endParaRPr>
          </a:p>
        </p:txBody>
      </p:sp>
      <p:sp>
        <p:nvSpPr>
          <p:cNvPr id="3" name="Content Placeholder 2"/>
          <p:cNvSpPr>
            <a:spLocks noGrp="1"/>
          </p:cNvSpPr>
          <p:nvPr>
            <p:ph idx="1"/>
          </p:nvPr>
        </p:nvSpPr>
        <p:spPr>
          <a:xfrm>
            <a:off x="370368" y="1604261"/>
            <a:ext cx="8382000" cy="2210862"/>
          </a:xfrm>
        </p:spPr>
        <p:txBody>
          <a:bodyPr/>
          <a:lstStyle/>
          <a:p>
            <a:r>
              <a:rPr lang="en-US" sz="2800" dirty="0" smtClean="0">
                <a:latin typeface="Calibri" pitchFamily="34" charset="0"/>
              </a:rPr>
              <a:t>Given an error path </a:t>
            </a:r>
            <a:r>
              <a:rPr lang="en-US" sz="2800" i="1" dirty="0" smtClean="0">
                <a:latin typeface="Calibri" pitchFamily="34" charset="0"/>
              </a:rPr>
              <a:t>p</a:t>
            </a:r>
            <a:r>
              <a:rPr lang="en-US" sz="2800" dirty="0" smtClean="0">
                <a:latin typeface="Calibri" pitchFamily="34" charset="0"/>
              </a:rPr>
              <a:t> in the Boolean program </a:t>
            </a:r>
            <a:r>
              <a:rPr lang="en-US" sz="2800" i="1" dirty="0" smtClean="0">
                <a:latin typeface="Calibri" pitchFamily="34" charset="0"/>
              </a:rPr>
              <a:t>B</a:t>
            </a:r>
            <a:r>
              <a:rPr lang="en-US" sz="2800" dirty="0" smtClean="0">
                <a:latin typeface="Calibri" pitchFamily="34" charset="0"/>
              </a:rPr>
              <a:t>.</a:t>
            </a:r>
          </a:p>
          <a:p>
            <a:r>
              <a:rPr lang="en-US" sz="2800" dirty="0" smtClean="0">
                <a:latin typeface="Calibri" pitchFamily="34" charset="0"/>
              </a:rPr>
              <a:t>Is </a:t>
            </a:r>
            <a:r>
              <a:rPr lang="en-US" sz="2800" i="1" dirty="0" smtClean="0">
                <a:latin typeface="Calibri" pitchFamily="34" charset="0"/>
              </a:rPr>
              <a:t>p</a:t>
            </a:r>
            <a:r>
              <a:rPr lang="en-US" sz="2800" dirty="0" smtClean="0">
                <a:latin typeface="Calibri" pitchFamily="34" charset="0"/>
              </a:rPr>
              <a:t> a feasible path of the corresponding C program?</a:t>
            </a:r>
          </a:p>
          <a:p>
            <a:pPr lvl="1"/>
            <a:r>
              <a:rPr lang="en-US" sz="2800" dirty="0" smtClean="0">
                <a:latin typeface="Calibri" pitchFamily="34" charset="0"/>
              </a:rPr>
              <a:t>Yes: found a bug.</a:t>
            </a:r>
          </a:p>
          <a:p>
            <a:pPr lvl="1"/>
            <a:r>
              <a:rPr lang="en-US" sz="2800" dirty="0" smtClean="0">
                <a:latin typeface="Calibri" pitchFamily="34" charset="0"/>
              </a:rPr>
              <a:t>No: find predicates that explain the infeasibility.</a:t>
            </a:r>
          </a:p>
          <a:p>
            <a:r>
              <a:rPr lang="en-US" sz="2800" dirty="0" smtClean="0">
                <a:latin typeface="Calibri" pitchFamily="34" charset="0"/>
              </a:rPr>
              <a:t>Execute path symbolically.</a:t>
            </a:r>
          </a:p>
          <a:p>
            <a:r>
              <a:rPr lang="en-US" sz="2800" dirty="0" smtClean="0">
                <a:latin typeface="Calibri" pitchFamily="34" charset="0"/>
              </a:rPr>
              <a:t>Check conditions for inconsistency using SMT solver.</a:t>
            </a:r>
            <a:endParaRPr lang="en-US" sz="2800" dirty="0">
              <a:latin typeface="Calibri" pitchFamily="34" charset="0"/>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rPr>
              <a:t>Z3 &amp; Static Driver Verifier</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1000" y="1676400"/>
            <a:ext cx="8382000" cy="2283702"/>
          </a:xfrm>
        </p:spPr>
        <p:txBody>
          <a:bodyPr/>
          <a:lstStyle/>
          <a:p>
            <a:pPr>
              <a:lnSpc>
                <a:spcPct val="90000"/>
              </a:lnSpc>
            </a:pPr>
            <a:r>
              <a:rPr lang="en-US" sz="2800" dirty="0" smtClean="0">
                <a:latin typeface="Calibri" pitchFamily="34" charset="0"/>
              </a:rPr>
              <a:t>All-SAT</a:t>
            </a:r>
          </a:p>
          <a:p>
            <a:pPr lvl="1"/>
            <a:r>
              <a:rPr lang="en-US" sz="2800" dirty="0" smtClean="0">
                <a:latin typeface="Calibri" pitchFamily="34" charset="0"/>
              </a:rPr>
              <a:t>Better (more precise) Predicate Abstraction</a:t>
            </a:r>
          </a:p>
          <a:p>
            <a:r>
              <a:rPr lang="en-US" sz="2800" dirty="0" err="1" smtClean="0">
                <a:latin typeface="Calibri" pitchFamily="34" charset="0"/>
              </a:rPr>
              <a:t>Unsatisfiable</a:t>
            </a:r>
            <a:r>
              <a:rPr lang="en-US" sz="2800" dirty="0" smtClean="0">
                <a:latin typeface="Calibri" pitchFamily="34" charset="0"/>
              </a:rPr>
              <a:t> cores</a:t>
            </a:r>
          </a:p>
          <a:p>
            <a:pPr lvl="1"/>
            <a:r>
              <a:rPr lang="en-US" sz="2800" dirty="0" smtClean="0">
                <a:latin typeface="Calibri" pitchFamily="34" charset="0"/>
              </a:rPr>
              <a:t>Why the abstract path is not feasible?</a:t>
            </a:r>
          </a:p>
          <a:p>
            <a:pPr lvl="1"/>
            <a:r>
              <a:rPr lang="en-US" sz="2800" dirty="0" smtClean="0">
                <a:latin typeface="Calibri" pitchFamily="34" charset="0"/>
              </a:rPr>
              <a:t>Fast Predicate Abstraction</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600200"/>
            <a:ext cx="7690115" cy="1495794"/>
          </a:xfrm>
        </p:spPr>
        <p:txBody>
          <a:bodyPr/>
          <a:lstStyle/>
          <a:p>
            <a:r>
              <a:rPr lang="en-US" dirty="0" smtClean="0"/>
              <a:t>Bit-precise Scalable</a:t>
            </a:r>
            <a:br>
              <a:rPr lang="en-US" dirty="0" smtClean="0"/>
            </a:br>
            <a:r>
              <a:rPr lang="en-US" dirty="0" smtClean="0"/>
              <a:t>Static Analysis</a:t>
            </a:r>
            <a:endParaRPr lang="en-US" dirty="0"/>
          </a:p>
        </p:txBody>
      </p:sp>
      <p:sp>
        <p:nvSpPr>
          <p:cNvPr id="3" name="Subtitle 2"/>
          <p:cNvSpPr>
            <a:spLocks noGrp="1"/>
          </p:cNvSpPr>
          <p:nvPr>
            <p:ph type="subTitle" idx="1"/>
          </p:nvPr>
        </p:nvSpPr>
        <p:spPr>
          <a:xfrm>
            <a:off x="1027416" y="5611404"/>
            <a:ext cx="7430784" cy="941796"/>
          </a:xfrm>
        </p:spPr>
        <p:txBody>
          <a:bodyPr/>
          <a:lstStyle/>
          <a:p>
            <a:r>
              <a:rPr lang="en-US" dirty="0" err="1" smtClean="0"/>
              <a:t>PREfix</a:t>
            </a:r>
            <a:r>
              <a:rPr lang="en-US" dirty="0" smtClean="0"/>
              <a:t>    [Moy, Bjorner, Sielaff 2009]</a:t>
            </a:r>
            <a:endParaRPr lang="en-US" dirty="0"/>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wrong here?</a:t>
            </a:r>
            <a:endParaRPr lang="en-US" dirty="0"/>
          </a:p>
        </p:txBody>
      </p:sp>
      <p:sp>
        <p:nvSpPr>
          <p:cNvPr id="5" name="Subtitle 2"/>
          <p:cNvSpPr txBox="1">
            <a:spLocks/>
          </p:cNvSpPr>
          <p:nvPr/>
        </p:nvSpPr>
        <p:spPr bwMode="auto">
          <a:xfrm>
            <a:off x="801756" y="1977886"/>
            <a:ext cx="3863009" cy="3965714"/>
          </a:xfrm>
          <a:prstGeom prst="rect">
            <a:avLst/>
          </a:prstGeom>
          <a:ln>
            <a:solidFill>
              <a:schemeClr val="accent2">
                <a:lumMod val="50000"/>
              </a:schemeClr>
            </a:solidFill>
          </a:ln>
          <a:extLst>
            <a:ext uri="{909E8E84-426E-40dd-AFC4-6F175D3DCCD1}">
              <a14:hiddenFill xmlns:a14="http://schemas.microsoft.com/office/drawing/2007/7/7/main">
                <a:solidFill>
                  <a:srgbClr xmlns:mc="http://schemas.openxmlformats.org/markup-compatibility/2006" val="FFFFFF" mc:Ignorable=""/>
                </a:solidFill>
              </a14:hiddenFill>
            </a:ext>
          </a:extLst>
        </p:spPr>
        <p:txBody>
          <a:bodyPr vert="horz" wrap="square" lIns="0" tIns="0" rIns="0" bIns="0" numCol="1" anchor="t" anchorCtr="0" compatLnSpc="1">
            <a:prstTxWarp prst="textNoShape">
              <a:avLst/>
            </a:prstTxWarp>
            <a:noAutofit/>
          </a:bodyPr>
          <a:lstStyle/>
          <a:p>
            <a:pPr marL="384175" marR="0" lvl="0" indent="-384175" algn="l" defTabSz="912813" rtl="0" eaLnBrk="1" fontAlgn="base" latinLnBrk="0" hangingPunct="1">
              <a:lnSpc>
                <a:spcPct val="90000"/>
              </a:lnSpc>
              <a:spcBef>
                <a:spcPct val="20000"/>
              </a:spcBef>
              <a:spcAft>
                <a:spcPct val="0"/>
              </a:spcAft>
              <a:buClrTx/>
              <a:buSzPct val="90000"/>
              <a:tabLst/>
              <a:defRPr/>
            </a:pPr>
            <a:r>
              <a:rPr kumimoji="0" lang="en-US" sz="2000" b="1" i="0" u="none" strike="noStrike" kern="1200" cap="none" spc="0" normalizeH="0" baseline="0" noProof="0" dirty="0" err="1" smtClean="0">
                <a:ln>
                  <a:noFill/>
                </a:ln>
                <a:solidFill>
                  <a:schemeClr val="bg1"/>
                </a:solidFill>
                <a:effectLst/>
                <a:uLnTx/>
                <a:uFillTx/>
                <a:latin typeface="+mn-lt"/>
                <a:ea typeface="+mn-ea"/>
                <a:cs typeface="+mn-cs"/>
              </a:rPr>
              <a:t>int</a:t>
            </a:r>
            <a:r>
              <a:rPr kumimoji="0" lang="en-US" sz="2000" b="0" i="0" u="none" strike="noStrike" kern="1200" cap="none" spc="0" normalizeH="0" baseline="0" noProof="0" dirty="0" smtClean="0">
                <a:ln>
                  <a:noFill/>
                </a:ln>
                <a:solidFill>
                  <a:schemeClr val="bg1"/>
                </a:solidFill>
                <a:effectLst/>
                <a:uLnTx/>
                <a:uFillTx/>
                <a:latin typeface="+mn-lt"/>
                <a:ea typeface="+mn-ea"/>
                <a:cs typeface="+mn-cs"/>
              </a:rPr>
              <a:t> </a:t>
            </a:r>
            <a:r>
              <a:rPr kumimoji="0" lang="en-US" sz="2000" b="0" i="0" u="none" strike="noStrike" kern="1200" cap="none" spc="0" normalizeH="0" baseline="0" noProof="0" dirty="0" err="1" smtClean="0">
                <a:ln>
                  <a:noFill/>
                </a:ln>
                <a:solidFill>
                  <a:schemeClr val="bg1"/>
                </a:solidFill>
                <a:effectLst/>
                <a:uLnTx/>
                <a:uFillTx/>
                <a:latin typeface="+mn-lt"/>
                <a:ea typeface="+mn-ea"/>
                <a:cs typeface="+mn-cs"/>
              </a:rPr>
              <a:t>binary_search</a:t>
            </a:r>
            <a:r>
              <a:rPr kumimoji="0" lang="en-US" sz="2000" b="0" i="0" u="none" strike="noStrike" kern="1200" cap="none" spc="0" normalizeH="0" baseline="0" noProof="0" dirty="0" smtClean="0">
                <a:ln>
                  <a:noFill/>
                </a:ln>
                <a:solidFill>
                  <a:schemeClr val="bg1"/>
                </a:solidFill>
                <a:effectLst/>
                <a:uLnTx/>
                <a:uFillTx/>
                <a:latin typeface="+mn-lt"/>
                <a:ea typeface="+mn-ea"/>
                <a:cs typeface="+mn-cs"/>
              </a:rPr>
              <a:t>(</a:t>
            </a:r>
            <a:r>
              <a:rPr kumimoji="0" lang="en-US" sz="2000" b="0" i="0" u="none" strike="noStrike" kern="1200" cap="none" spc="0" normalizeH="0" baseline="0" noProof="0" dirty="0" err="1" smtClean="0">
                <a:ln>
                  <a:noFill/>
                </a:ln>
                <a:solidFill>
                  <a:schemeClr val="bg1"/>
                </a:solidFill>
                <a:effectLst/>
                <a:uLnTx/>
                <a:uFillTx/>
                <a:latin typeface="+mn-lt"/>
                <a:ea typeface="+mn-ea"/>
                <a:cs typeface="+mn-cs"/>
              </a:rPr>
              <a:t>i</a:t>
            </a:r>
            <a:r>
              <a:rPr kumimoji="0" lang="en-US" sz="2000" b="1" i="0" u="none" strike="noStrike" kern="1200" cap="none" spc="0" normalizeH="0" baseline="0" noProof="0" dirty="0" err="1" smtClean="0">
                <a:ln>
                  <a:noFill/>
                </a:ln>
                <a:solidFill>
                  <a:schemeClr val="bg1"/>
                </a:solidFill>
                <a:effectLst/>
                <a:uLnTx/>
                <a:uFillTx/>
                <a:latin typeface="+mn-lt"/>
                <a:ea typeface="+mn-ea"/>
                <a:cs typeface="+mn-cs"/>
              </a:rPr>
              <a:t>nt</a:t>
            </a:r>
            <a:r>
              <a:rPr kumimoji="0" lang="en-US" sz="2000" b="0" i="0" u="none" strike="noStrike" kern="1200" cap="none" spc="0" normalizeH="0" baseline="0" noProof="0" dirty="0" smtClean="0">
                <a:ln>
                  <a:noFill/>
                </a:ln>
                <a:solidFill>
                  <a:schemeClr val="bg1"/>
                </a:solidFill>
                <a:effectLst/>
                <a:uLnTx/>
                <a:uFillTx/>
                <a:latin typeface="+mn-lt"/>
                <a:ea typeface="+mn-ea"/>
                <a:cs typeface="+mn-cs"/>
              </a:rPr>
              <a:t>[] </a:t>
            </a:r>
            <a:r>
              <a:rPr kumimoji="0" lang="en-US" sz="2000" b="0" i="0" u="none" strike="noStrike" kern="1200" cap="none" spc="0" normalizeH="0" baseline="0" noProof="0" dirty="0" err="1" smtClean="0">
                <a:ln>
                  <a:noFill/>
                </a:ln>
                <a:solidFill>
                  <a:schemeClr val="bg1"/>
                </a:solidFill>
                <a:effectLst/>
                <a:uLnTx/>
                <a:uFillTx/>
                <a:latin typeface="+mn-lt"/>
                <a:ea typeface="+mn-ea"/>
                <a:cs typeface="+mn-cs"/>
              </a:rPr>
              <a:t>arr</a:t>
            </a:r>
            <a:r>
              <a:rPr kumimoji="0" lang="en-US" sz="2000" b="0" i="0" u="none" strike="noStrike" kern="1200" cap="none" spc="0" normalizeH="0" baseline="0" noProof="0" dirty="0" smtClean="0">
                <a:ln>
                  <a:noFill/>
                </a:ln>
                <a:solidFill>
                  <a:schemeClr val="bg1"/>
                </a:solidFill>
                <a:effectLst/>
                <a:uLnTx/>
                <a:uFillTx/>
                <a:latin typeface="+mn-lt"/>
                <a:ea typeface="+mn-ea"/>
                <a:cs typeface="+mn-cs"/>
              </a:rPr>
              <a:t>,</a:t>
            </a:r>
            <a:r>
              <a:rPr kumimoji="0" lang="en-US" sz="2000" b="1" i="0" u="none" strike="noStrike" kern="1200" cap="none" spc="0" normalizeH="0" baseline="0" noProof="0" dirty="0" smtClean="0">
                <a:ln>
                  <a:noFill/>
                </a:ln>
                <a:solidFill>
                  <a:schemeClr val="bg1"/>
                </a:solidFill>
                <a:effectLst/>
                <a:uLnTx/>
                <a:uFillTx/>
                <a:latin typeface="+mn-lt"/>
                <a:ea typeface="+mn-ea"/>
                <a:cs typeface="+mn-cs"/>
              </a:rPr>
              <a:t> </a:t>
            </a:r>
            <a:r>
              <a:rPr kumimoji="0" lang="en-US" sz="2000" b="1" i="0" u="none" strike="noStrike" kern="1200" cap="none" spc="0" normalizeH="0" baseline="0" noProof="0" dirty="0" err="1" smtClean="0">
                <a:ln>
                  <a:noFill/>
                </a:ln>
                <a:solidFill>
                  <a:schemeClr val="bg1"/>
                </a:solidFill>
                <a:effectLst/>
                <a:uLnTx/>
                <a:uFillTx/>
                <a:latin typeface="+mn-lt"/>
                <a:ea typeface="+mn-ea"/>
                <a:cs typeface="+mn-cs"/>
              </a:rPr>
              <a:t>int</a:t>
            </a:r>
            <a:r>
              <a:rPr kumimoji="0" lang="en-US" sz="2000" b="1" i="0" u="none" strike="noStrike" kern="1200" cap="none" spc="0" normalizeH="0" baseline="0" noProof="0" dirty="0" smtClean="0">
                <a:ln>
                  <a:noFill/>
                </a:ln>
                <a:solidFill>
                  <a:schemeClr val="bg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bg1"/>
                </a:solidFill>
                <a:effectLst/>
                <a:uLnTx/>
                <a:uFillTx/>
                <a:latin typeface="+mn-lt"/>
                <a:ea typeface="+mn-ea"/>
                <a:cs typeface="+mn-cs"/>
              </a:rPr>
              <a:t>low, </a:t>
            </a:r>
            <a:br>
              <a:rPr kumimoji="0" lang="en-US" sz="2000" b="0" i="0" u="none" strike="noStrike" kern="1200" cap="none" spc="0" normalizeH="0" baseline="0" noProof="0" dirty="0" smtClean="0">
                <a:ln>
                  <a:noFill/>
                </a:ln>
                <a:solidFill>
                  <a:schemeClr val="bg1"/>
                </a:solidFill>
                <a:effectLst/>
                <a:uLnTx/>
                <a:uFillTx/>
                <a:latin typeface="+mn-lt"/>
                <a:ea typeface="+mn-ea"/>
                <a:cs typeface="+mn-cs"/>
              </a:rPr>
            </a:br>
            <a:r>
              <a:rPr kumimoji="0" lang="en-US" sz="2000" b="0" i="0" u="none" strike="noStrike" kern="1200" cap="none" spc="0" normalizeH="0" baseline="0" noProof="0" dirty="0" smtClean="0">
                <a:ln>
                  <a:noFill/>
                </a:ln>
                <a:solidFill>
                  <a:schemeClr val="bg1"/>
                </a:solidFill>
                <a:effectLst/>
                <a:uLnTx/>
                <a:uFillTx/>
                <a:latin typeface="+mn-lt"/>
                <a:ea typeface="+mn-ea"/>
                <a:cs typeface="+mn-cs"/>
              </a:rPr>
              <a:t>                       </a:t>
            </a:r>
            <a:r>
              <a:rPr kumimoji="0" lang="en-US" sz="2000" b="1" i="0" u="none" strike="noStrike" kern="1200" cap="none" spc="0" normalizeH="0" baseline="0" noProof="0" dirty="0" err="1" smtClean="0">
                <a:ln>
                  <a:noFill/>
                </a:ln>
                <a:solidFill>
                  <a:schemeClr val="bg1"/>
                </a:solidFill>
                <a:effectLst/>
                <a:uLnTx/>
                <a:uFillTx/>
                <a:latin typeface="+mn-lt"/>
                <a:ea typeface="+mn-ea"/>
                <a:cs typeface="+mn-cs"/>
              </a:rPr>
              <a:t>int</a:t>
            </a:r>
            <a:r>
              <a:rPr kumimoji="0" lang="en-US" sz="2000" b="1" i="0" u="none" strike="noStrike" kern="1200" cap="none" spc="0" normalizeH="0" baseline="0" noProof="0" dirty="0" smtClean="0">
                <a:ln>
                  <a:noFill/>
                </a:ln>
                <a:solidFill>
                  <a:schemeClr val="bg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bg1"/>
                </a:solidFill>
                <a:effectLst/>
                <a:uLnTx/>
                <a:uFillTx/>
                <a:latin typeface="+mn-lt"/>
                <a:ea typeface="+mn-ea"/>
                <a:cs typeface="+mn-cs"/>
              </a:rPr>
              <a:t>high, </a:t>
            </a:r>
            <a:r>
              <a:rPr kumimoji="0" lang="en-US" sz="2000" b="1" i="0" u="none" strike="noStrike" kern="1200" cap="none" spc="0" normalizeH="0" baseline="0" noProof="0" dirty="0" err="1" smtClean="0">
                <a:ln>
                  <a:noFill/>
                </a:ln>
                <a:solidFill>
                  <a:schemeClr val="bg1"/>
                </a:solidFill>
                <a:effectLst/>
                <a:uLnTx/>
                <a:uFillTx/>
                <a:latin typeface="+mn-lt"/>
                <a:ea typeface="+mn-ea"/>
                <a:cs typeface="+mn-cs"/>
              </a:rPr>
              <a:t>int</a:t>
            </a:r>
            <a:r>
              <a:rPr kumimoji="0" lang="en-US" sz="2000" b="0" i="0" u="none" strike="noStrike" kern="1200" cap="none" spc="0" normalizeH="0" baseline="0" noProof="0" dirty="0" smtClean="0">
                <a:ln>
                  <a:noFill/>
                </a:ln>
                <a:solidFill>
                  <a:schemeClr val="bg1"/>
                </a:solidFill>
                <a:effectLst/>
                <a:uLnTx/>
                <a:uFillTx/>
                <a:latin typeface="+mn-lt"/>
                <a:ea typeface="+mn-ea"/>
                <a:cs typeface="+mn-cs"/>
              </a:rPr>
              <a:t> key)  </a:t>
            </a:r>
          </a:p>
          <a:p>
            <a:r>
              <a:rPr lang="en-US" sz="2000" b="1" dirty="0" smtClean="0">
                <a:solidFill>
                  <a:schemeClr val="bg1"/>
                </a:solidFill>
              </a:rPr>
              <a:t>while</a:t>
            </a:r>
            <a:r>
              <a:rPr lang="en-US" sz="2000" dirty="0" smtClean="0">
                <a:solidFill>
                  <a:schemeClr val="bg1"/>
                </a:solidFill>
              </a:rPr>
              <a:t> (low &lt;= high)  </a:t>
            </a:r>
          </a:p>
          <a:p>
            <a:r>
              <a:rPr lang="en-US" sz="2000" dirty="0" smtClean="0">
                <a:solidFill>
                  <a:schemeClr val="bg1"/>
                </a:solidFill>
              </a:rPr>
              <a:t>    {</a:t>
            </a:r>
          </a:p>
          <a:p>
            <a:r>
              <a:rPr lang="en-US" sz="2000" dirty="0" smtClean="0">
                <a:solidFill>
                  <a:schemeClr val="bg1"/>
                </a:solidFill>
              </a:rPr>
              <a:t>        // Find middle value </a:t>
            </a:r>
          </a:p>
          <a:p>
            <a:r>
              <a:rPr lang="en-US" sz="2000" dirty="0" smtClean="0">
                <a:solidFill>
                  <a:schemeClr val="bg1"/>
                </a:solidFill>
              </a:rPr>
              <a:t>        </a:t>
            </a:r>
            <a:r>
              <a:rPr lang="en-US" sz="2000" b="1" dirty="0" err="1" smtClean="0">
                <a:solidFill>
                  <a:schemeClr val="bg1"/>
                </a:solidFill>
              </a:rPr>
              <a:t>int</a:t>
            </a:r>
            <a:r>
              <a:rPr lang="en-US" sz="2000" dirty="0" smtClean="0">
                <a:solidFill>
                  <a:schemeClr val="bg1"/>
                </a:solidFill>
              </a:rPr>
              <a:t> mid = (low + high) / 2;</a:t>
            </a:r>
          </a:p>
          <a:p>
            <a:r>
              <a:rPr lang="en-US" sz="2000" dirty="0" smtClean="0">
                <a:solidFill>
                  <a:schemeClr val="bg1"/>
                </a:solidFill>
              </a:rPr>
              <a:t>        </a:t>
            </a:r>
            <a:r>
              <a:rPr lang="en-US" sz="2000" b="1" dirty="0" err="1" smtClean="0">
                <a:solidFill>
                  <a:schemeClr val="bg1"/>
                </a:solidFill>
              </a:rPr>
              <a:t>int</a:t>
            </a:r>
            <a:r>
              <a:rPr lang="en-US" sz="2000" dirty="0" smtClean="0">
                <a:solidFill>
                  <a:schemeClr val="bg1"/>
                </a:solidFill>
              </a:rPr>
              <a:t> </a:t>
            </a:r>
            <a:r>
              <a:rPr lang="en-US" sz="2000" dirty="0" err="1" smtClean="0">
                <a:solidFill>
                  <a:schemeClr val="bg1"/>
                </a:solidFill>
              </a:rPr>
              <a:t>val</a:t>
            </a:r>
            <a:r>
              <a:rPr lang="en-US" sz="2000" dirty="0" smtClean="0">
                <a:solidFill>
                  <a:schemeClr val="bg1"/>
                </a:solidFill>
              </a:rPr>
              <a:t> = </a:t>
            </a:r>
            <a:r>
              <a:rPr lang="en-US" sz="2000" dirty="0" err="1" smtClean="0">
                <a:solidFill>
                  <a:schemeClr val="bg1"/>
                </a:solidFill>
              </a:rPr>
              <a:t>arr</a:t>
            </a:r>
            <a:r>
              <a:rPr lang="en-US" sz="2000" dirty="0" smtClean="0">
                <a:solidFill>
                  <a:schemeClr val="bg1"/>
                </a:solidFill>
              </a:rPr>
              <a:t>[mid];</a:t>
            </a:r>
            <a:br>
              <a:rPr lang="en-US" sz="2000" dirty="0" smtClean="0">
                <a:solidFill>
                  <a:schemeClr val="bg1"/>
                </a:solidFill>
              </a:rPr>
            </a:br>
            <a:r>
              <a:rPr lang="en-US" sz="2000" dirty="0" smtClean="0">
                <a:solidFill>
                  <a:schemeClr val="bg1"/>
                </a:solidFill>
              </a:rPr>
              <a:t>        </a:t>
            </a:r>
            <a:r>
              <a:rPr lang="en-US" sz="2000" b="1" dirty="0" smtClean="0">
                <a:solidFill>
                  <a:schemeClr val="bg1"/>
                </a:solidFill>
              </a:rPr>
              <a:t>if</a:t>
            </a:r>
            <a:r>
              <a:rPr lang="en-US" sz="2000" dirty="0" smtClean="0">
                <a:solidFill>
                  <a:schemeClr val="bg1"/>
                </a:solidFill>
              </a:rPr>
              <a:t> (</a:t>
            </a:r>
            <a:r>
              <a:rPr lang="en-US" sz="2000" dirty="0" err="1" smtClean="0">
                <a:solidFill>
                  <a:schemeClr val="bg1"/>
                </a:solidFill>
              </a:rPr>
              <a:t>val</a:t>
            </a:r>
            <a:r>
              <a:rPr lang="en-US" sz="2000" dirty="0" smtClean="0">
                <a:solidFill>
                  <a:schemeClr val="bg1"/>
                </a:solidFill>
              </a:rPr>
              <a:t> == key) </a:t>
            </a:r>
            <a:r>
              <a:rPr lang="en-US" sz="2000" b="1" dirty="0" smtClean="0">
                <a:solidFill>
                  <a:schemeClr val="bg1"/>
                </a:solidFill>
              </a:rPr>
              <a:t>return</a:t>
            </a:r>
            <a:r>
              <a:rPr lang="en-US" sz="2000" dirty="0" smtClean="0">
                <a:solidFill>
                  <a:schemeClr val="bg1"/>
                </a:solidFill>
              </a:rPr>
              <a:t> mid;</a:t>
            </a:r>
            <a:br>
              <a:rPr lang="en-US" sz="2000" dirty="0" smtClean="0">
                <a:solidFill>
                  <a:schemeClr val="bg1"/>
                </a:solidFill>
              </a:rPr>
            </a:br>
            <a:r>
              <a:rPr lang="en-US" sz="2000" dirty="0" smtClean="0">
                <a:solidFill>
                  <a:schemeClr val="bg1"/>
                </a:solidFill>
              </a:rPr>
              <a:t>        </a:t>
            </a:r>
            <a:r>
              <a:rPr lang="en-US" sz="2000" b="1" dirty="0" smtClean="0">
                <a:solidFill>
                  <a:schemeClr val="bg1"/>
                </a:solidFill>
              </a:rPr>
              <a:t>if</a:t>
            </a:r>
            <a:r>
              <a:rPr lang="en-US" sz="2000" dirty="0" smtClean="0">
                <a:solidFill>
                  <a:schemeClr val="bg1"/>
                </a:solidFill>
              </a:rPr>
              <a:t> (</a:t>
            </a:r>
            <a:r>
              <a:rPr lang="en-US" sz="2000" dirty="0" err="1" smtClean="0">
                <a:solidFill>
                  <a:schemeClr val="bg1"/>
                </a:solidFill>
              </a:rPr>
              <a:t>val</a:t>
            </a:r>
            <a:r>
              <a:rPr lang="en-US" sz="2000" dirty="0" smtClean="0">
                <a:solidFill>
                  <a:schemeClr val="bg1"/>
                </a:solidFill>
              </a:rPr>
              <a:t> &lt; key) low = mid+1; </a:t>
            </a:r>
            <a:br>
              <a:rPr lang="en-US" sz="2000" dirty="0" smtClean="0">
                <a:solidFill>
                  <a:schemeClr val="bg1"/>
                </a:solidFill>
              </a:rPr>
            </a:br>
            <a:r>
              <a:rPr lang="en-US" sz="2000" dirty="0" smtClean="0">
                <a:solidFill>
                  <a:schemeClr val="bg1"/>
                </a:solidFill>
              </a:rPr>
              <a:t>        </a:t>
            </a:r>
            <a:r>
              <a:rPr lang="en-US" sz="2000" b="1" dirty="0" smtClean="0">
                <a:solidFill>
                  <a:schemeClr val="bg1"/>
                </a:solidFill>
              </a:rPr>
              <a:t>else</a:t>
            </a:r>
            <a:r>
              <a:rPr lang="en-US" sz="2000" dirty="0" smtClean="0">
                <a:solidFill>
                  <a:schemeClr val="bg1"/>
                </a:solidFill>
              </a:rPr>
              <a:t> high = mid-1;</a:t>
            </a:r>
            <a:br>
              <a:rPr lang="en-US" sz="2000" dirty="0" smtClean="0">
                <a:solidFill>
                  <a:schemeClr val="bg1"/>
                </a:solidFill>
              </a:rPr>
            </a:br>
            <a:r>
              <a:rPr lang="en-US" sz="2000" dirty="0" smtClean="0">
                <a:solidFill>
                  <a:schemeClr val="bg1"/>
                </a:solidFill>
              </a:rPr>
              <a:t>     }</a:t>
            </a:r>
            <a:br>
              <a:rPr lang="en-US" sz="2000" dirty="0" smtClean="0">
                <a:solidFill>
                  <a:schemeClr val="bg1"/>
                </a:solidFill>
              </a:rPr>
            </a:br>
            <a:r>
              <a:rPr lang="en-US" sz="2000" dirty="0" smtClean="0">
                <a:solidFill>
                  <a:schemeClr val="bg1"/>
                </a:solidFill>
              </a:rPr>
              <a:t>     </a:t>
            </a:r>
            <a:r>
              <a:rPr lang="en-US" sz="2000" b="1" dirty="0" smtClean="0">
                <a:solidFill>
                  <a:schemeClr val="bg1"/>
                </a:solidFill>
              </a:rPr>
              <a:t>return</a:t>
            </a:r>
            <a:r>
              <a:rPr lang="en-US" sz="2000" dirty="0" smtClean="0">
                <a:solidFill>
                  <a:schemeClr val="bg1"/>
                </a:solidFill>
              </a:rPr>
              <a:t> -1;</a:t>
            </a:r>
          </a:p>
          <a:p>
            <a:r>
              <a:rPr lang="en-US" sz="2000" dirty="0" smtClean="0">
                <a:solidFill>
                  <a:schemeClr val="bg1"/>
                </a:solidFill>
              </a:rPr>
              <a:t>}</a:t>
            </a:r>
          </a:p>
        </p:txBody>
      </p:sp>
      <p:sp>
        <p:nvSpPr>
          <p:cNvPr id="6" name="Subtitle 2"/>
          <p:cNvSpPr txBox="1">
            <a:spLocks/>
          </p:cNvSpPr>
          <p:nvPr/>
        </p:nvSpPr>
        <p:spPr bwMode="auto">
          <a:xfrm>
            <a:off x="5486400" y="1958008"/>
            <a:ext cx="3124200" cy="3985592"/>
          </a:xfrm>
          <a:prstGeom prst="rect">
            <a:avLst/>
          </a:prstGeom>
          <a:ln>
            <a:solidFill>
              <a:schemeClr val="accent2">
                <a:lumMod val="50000"/>
              </a:schemeClr>
            </a:solidFill>
          </a:ln>
          <a:extLst>
            <a:ext uri="{909E8E84-426E-40dd-AFC4-6F175D3DCCD1}">
              <a14:hiddenFill xmlns:a14="http://schemas.microsoft.com/office/drawing/2007/7/7/main">
                <a:solidFill>
                  <a:srgbClr xmlns:mc="http://schemas.openxmlformats.org/markup-compatibility/2006" val="FFFFFF" mc:Ignorable=""/>
                </a:solidFill>
              </a14:hiddenFill>
            </a:ext>
          </a:extLst>
        </p:spPr>
        <p:txBody>
          <a:bodyPr vert="horz" wrap="square" lIns="0" tIns="0" rIns="0" bIns="0" numCol="1" anchor="t" anchorCtr="0" compatLnSpc="1">
            <a:prstTxWarp prst="textNoShape">
              <a:avLst/>
            </a:prstTxWarp>
            <a:noAutofit/>
          </a:bodyPr>
          <a:lstStyle/>
          <a:p>
            <a:pPr marL="384175" marR="0" lvl="0" indent="-384175" algn="l" defTabSz="912813" rtl="0" eaLnBrk="1" fontAlgn="base" latinLnBrk="0" hangingPunct="1">
              <a:lnSpc>
                <a:spcPct val="90000"/>
              </a:lnSpc>
              <a:spcBef>
                <a:spcPct val="20000"/>
              </a:spcBef>
              <a:spcAft>
                <a:spcPct val="0"/>
              </a:spcAft>
              <a:buClrTx/>
              <a:buSzPct val="90000"/>
              <a:tabLst/>
              <a:defRPr/>
            </a:pPr>
            <a:r>
              <a:rPr lang="en-US" sz="2000" b="1" dirty="0" smtClean="0">
                <a:solidFill>
                  <a:schemeClr val="bg1"/>
                </a:solidFill>
                <a:latin typeface="+mn-lt"/>
              </a:rPr>
              <a:t>void </a:t>
            </a:r>
            <a:r>
              <a:rPr lang="en-US" sz="2000" dirty="0" err="1" smtClean="0">
                <a:solidFill>
                  <a:schemeClr val="bg1"/>
                </a:solidFill>
                <a:latin typeface="+mn-lt"/>
              </a:rPr>
              <a:t>itoa</a:t>
            </a:r>
            <a:r>
              <a:rPr kumimoji="0" lang="en-US" sz="2000" b="0" i="0" u="none" strike="noStrike" kern="1200" cap="none" spc="0" normalizeH="0" baseline="0" noProof="0" dirty="0" smtClean="0">
                <a:ln>
                  <a:noFill/>
                </a:ln>
                <a:solidFill>
                  <a:schemeClr val="bg1"/>
                </a:solidFill>
                <a:effectLst/>
                <a:uLnTx/>
                <a:uFillTx/>
                <a:latin typeface="+mn-lt"/>
                <a:ea typeface="+mn-ea"/>
                <a:cs typeface="+mn-cs"/>
              </a:rPr>
              <a:t>(</a:t>
            </a:r>
            <a:r>
              <a:rPr kumimoji="0" lang="en-US" sz="2000" b="0" i="0" u="none" strike="noStrike" kern="1200" cap="none" spc="0" normalizeH="0" baseline="0" noProof="0" dirty="0" err="1" smtClean="0">
                <a:ln>
                  <a:noFill/>
                </a:ln>
                <a:solidFill>
                  <a:schemeClr val="bg1"/>
                </a:solidFill>
                <a:effectLst/>
                <a:uLnTx/>
                <a:uFillTx/>
                <a:latin typeface="+mn-lt"/>
                <a:ea typeface="+mn-ea"/>
                <a:cs typeface="+mn-cs"/>
              </a:rPr>
              <a:t>int</a:t>
            </a:r>
            <a:r>
              <a:rPr kumimoji="0" lang="en-US" sz="2000" b="0" i="0" u="none" strike="noStrike" kern="1200" cap="none" spc="0" normalizeH="0" noProof="0" dirty="0" smtClean="0">
                <a:ln>
                  <a:noFill/>
                </a:ln>
                <a:solidFill>
                  <a:schemeClr val="bg1"/>
                </a:solidFill>
                <a:effectLst/>
                <a:uLnTx/>
                <a:uFillTx/>
                <a:latin typeface="+mn-lt"/>
                <a:ea typeface="+mn-ea"/>
                <a:cs typeface="+mn-cs"/>
              </a:rPr>
              <a:t> </a:t>
            </a:r>
            <a:r>
              <a:rPr lang="en-US" sz="2000" dirty="0" smtClean="0">
                <a:solidFill>
                  <a:schemeClr val="bg1"/>
                </a:solidFill>
                <a:latin typeface="+mn-lt"/>
              </a:rPr>
              <a:t>n, char* s</a:t>
            </a:r>
            <a:r>
              <a:rPr kumimoji="0" lang="en-US" sz="2000" b="0" i="0" u="none" strike="noStrike" kern="1200" cap="none" spc="0" normalizeH="0" noProof="0" dirty="0" smtClean="0">
                <a:ln>
                  <a:noFill/>
                </a:ln>
                <a:solidFill>
                  <a:schemeClr val="bg1"/>
                </a:solidFill>
                <a:effectLst/>
                <a:uLnTx/>
                <a:uFillTx/>
                <a:latin typeface="+mn-lt"/>
                <a:ea typeface="+mn-ea"/>
                <a:cs typeface="+mn-cs"/>
              </a:rPr>
              <a:t>) {</a:t>
            </a:r>
          </a:p>
          <a:p>
            <a:pPr marL="384175" marR="0" lvl="0" indent="-384175" algn="l" defTabSz="912813" rtl="0" eaLnBrk="1" fontAlgn="base" latinLnBrk="0" hangingPunct="1">
              <a:lnSpc>
                <a:spcPct val="90000"/>
              </a:lnSpc>
              <a:spcBef>
                <a:spcPct val="20000"/>
              </a:spcBef>
              <a:spcAft>
                <a:spcPct val="0"/>
              </a:spcAft>
              <a:buClrTx/>
              <a:buSzPct val="90000"/>
              <a:tabLst/>
              <a:defRPr/>
            </a:pPr>
            <a:r>
              <a:rPr lang="en-US" sz="2000" dirty="0" smtClean="0">
                <a:solidFill>
                  <a:schemeClr val="bg1"/>
                </a:solidFill>
                <a:latin typeface="+mn-lt"/>
              </a:rPr>
              <a:t>      </a:t>
            </a:r>
            <a:r>
              <a:rPr lang="en-US" sz="2000" baseline="0" dirty="0" smtClean="0">
                <a:solidFill>
                  <a:schemeClr val="bg1"/>
                </a:solidFill>
                <a:latin typeface="+mn-lt"/>
              </a:rPr>
              <a:t>if (n &lt; 0) {</a:t>
            </a:r>
          </a:p>
          <a:p>
            <a:pPr marL="384175" marR="0" lvl="0" indent="-384175" algn="l" defTabSz="912813" rtl="0" eaLnBrk="1" fontAlgn="base" latinLnBrk="0" hangingPunct="1">
              <a:lnSpc>
                <a:spcPct val="90000"/>
              </a:lnSpc>
              <a:spcBef>
                <a:spcPct val="20000"/>
              </a:spcBef>
              <a:spcAft>
                <a:spcPct val="0"/>
              </a:spcAft>
              <a:buClrTx/>
              <a:buSzPct val="90000"/>
              <a:tabLst/>
              <a:defRPr/>
            </a:pPr>
            <a:r>
              <a:rPr kumimoji="0" lang="en-US" sz="2000" b="0" i="0" u="none" strike="noStrike" kern="1200" cap="none" spc="0" normalizeH="0" noProof="0" dirty="0" smtClean="0">
                <a:ln>
                  <a:noFill/>
                </a:ln>
                <a:solidFill>
                  <a:schemeClr val="bg1"/>
                </a:solidFill>
                <a:effectLst/>
                <a:uLnTx/>
                <a:uFillTx/>
                <a:latin typeface="+mn-lt"/>
                <a:ea typeface="+mn-ea"/>
                <a:cs typeface="+mn-cs"/>
              </a:rPr>
              <a:t>         *s++ = ‘-’;</a:t>
            </a:r>
          </a:p>
          <a:p>
            <a:pPr marL="384175" marR="0" lvl="0" indent="-384175" algn="l" defTabSz="912813" rtl="0" eaLnBrk="1" fontAlgn="base" latinLnBrk="0" hangingPunct="1">
              <a:lnSpc>
                <a:spcPct val="90000"/>
              </a:lnSpc>
              <a:spcBef>
                <a:spcPct val="20000"/>
              </a:spcBef>
              <a:spcAft>
                <a:spcPct val="0"/>
              </a:spcAft>
              <a:buClrTx/>
              <a:buSzPct val="90000"/>
              <a:tabLst/>
              <a:defRPr/>
            </a:pPr>
            <a:r>
              <a:rPr lang="en-US" sz="2000" dirty="0" smtClean="0">
                <a:solidFill>
                  <a:schemeClr val="bg1"/>
                </a:solidFill>
                <a:latin typeface="+mn-lt"/>
              </a:rPr>
              <a:t>         n = -n;</a:t>
            </a:r>
            <a:endParaRPr kumimoji="0" lang="en-US" sz="2000" b="0" i="0" u="none" strike="noStrike" kern="1200" cap="none" spc="0" normalizeH="0" noProof="0" dirty="0" smtClean="0">
              <a:ln>
                <a:noFill/>
              </a:ln>
              <a:solidFill>
                <a:schemeClr val="bg1"/>
              </a:solidFill>
              <a:effectLst/>
              <a:uLnTx/>
              <a:uFillTx/>
              <a:latin typeface="+mn-lt"/>
              <a:ea typeface="+mn-ea"/>
              <a:cs typeface="+mn-cs"/>
            </a:endParaRPr>
          </a:p>
          <a:p>
            <a:pPr marL="384175" marR="0" lvl="0" indent="-384175" algn="l" defTabSz="912813" rtl="0" eaLnBrk="1" fontAlgn="base" latinLnBrk="0" hangingPunct="1">
              <a:lnSpc>
                <a:spcPct val="90000"/>
              </a:lnSpc>
              <a:spcBef>
                <a:spcPct val="20000"/>
              </a:spcBef>
              <a:spcAft>
                <a:spcPct val="0"/>
              </a:spcAft>
              <a:buClrTx/>
              <a:buSzPct val="90000"/>
              <a:tabLst/>
              <a:defRPr/>
            </a:pPr>
            <a:r>
              <a:rPr lang="en-US" sz="2000" baseline="0" dirty="0" smtClean="0">
                <a:solidFill>
                  <a:schemeClr val="bg1"/>
                </a:solidFill>
                <a:latin typeface="+mn-lt"/>
              </a:rPr>
              <a:t>     }</a:t>
            </a:r>
          </a:p>
          <a:p>
            <a:pPr marL="384175" marR="0" lvl="0" indent="-384175" algn="l" defTabSz="912813" rtl="0" eaLnBrk="1" fontAlgn="base" latinLnBrk="0" hangingPunct="1">
              <a:lnSpc>
                <a:spcPct val="90000"/>
              </a:lnSpc>
              <a:spcBef>
                <a:spcPct val="20000"/>
              </a:spcBef>
              <a:spcAft>
                <a:spcPct val="0"/>
              </a:spcAft>
              <a:buClrTx/>
              <a:buSzPct val="90000"/>
              <a:tabLst/>
              <a:defRPr/>
            </a:pPr>
            <a:r>
              <a:rPr kumimoji="0" lang="en-US" sz="2000" b="0" i="0" u="none" strike="noStrike" kern="1200" cap="none" spc="0" normalizeH="0" noProof="0" dirty="0" smtClean="0">
                <a:ln>
                  <a:noFill/>
                </a:ln>
                <a:solidFill>
                  <a:schemeClr val="bg1"/>
                </a:solidFill>
                <a:effectLst/>
                <a:uLnTx/>
                <a:uFillTx/>
                <a:latin typeface="+mn-lt"/>
                <a:ea typeface="+mn-ea"/>
                <a:cs typeface="+mn-cs"/>
              </a:rPr>
              <a:t>     // Add digits to s</a:t>
            </a:r>
          </a:p>
          <a:p>
            <a:pPr marL="384175" marR="0" lvl="0" indent="-384175" algn="l" defTabSz="912813" rtl="0" eaLnBrk="1" fontAlgn="base" latinLnBrk="0" hangingPunct="1">
              <a:lnSpc>
                <a:spcPct val="90000"/>
              </a:lnSpc>
              <a:spcBef>
                <a:spcPct val="20000"/>
              </a:spcBef>
              <a:spcAft>
                <a:spcPct val="0"/>
              </a:spcAft>
              <a:buClrTx/>
              <a:buSzPct val="90000"/>
              <a:tabLst/>
              <a:defRPr/>
            </a:pPr>
            <a:r>
              <a:rPr lang="en-US" sz="2000" dirty="0" smtClean="0">
                <a:solidFill>
                  <a:schemeClr val="bg1"/>
                </a:solidFill>
                <a:latin typeface="+mn-lt"/>
              </a:rPr>
              <a:t>     </a:t>
            </a:r>
            <a:r>
              <a:rPr kumimoji="0" lang="en-US" sz="2000" b="0" i="0" u="none" strike="noStrike" kern="1200" cap="none" spc="0" normalizeH="0" noProof="0" dirty="0" smtClean="0">
                <a:ln>
                  <a:noFill/>
                </a:ln>
                <a:solidFill>
                  <a:schemeClr val="bg1"/>
                </a:solidFill>
                <a:effectLst/>
                <a:uLnTx/>
                <a:uFillTx/>
                <a:latin typeface="+mn-lt"/>
                <a:ea typeface="+mn-ea"/>
                <a:cs typeface="+mn-cs"/>
              </a:rPr>
              <a:t>….</a:t>
            </a:r>
          </a:p>
          <a:p>
            <a:pPr marL="384175" marR="0" lvl="0" indent="-384175" algn="l" defTabSz="912813" rtl="0" eaLnBrk="1" fontAlgn="base" latinLnBrk="0" hangingPunct="1">
              <a:lnSpc>
                <a:spcPct val="90000"/>
              </a:lnSpc>
              <a:spcBef>
                <a:spcPct val="20000"/>
              </a:spcBef>
              <a:spcAft>
                <a:spcPct val="0"/>
              </a:spcAft>
              <a:buClrTx/>
              <a:buSzPct val="90000"/>
              <a:tabLst/>
              <a:defRPr/>
            </a:pPr>
            <a:endParaRPr kumimoji="0" lang="en-US" sz="20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9" name="Horizontal Scroll 8"/>
          <p:cNvSpPr/>
          <p:nvPr/>
        </p:nvSpPr>
        <p:spPr>
          <a:xfrm>
            <a:off x="457200" y="5410200"/>
            <a:ext cx="2971800" cy="1371600"/>
          </a:xfrm>
          <a:prstGeom prst="horizontalScroll">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dirty="0" smtClean="0"/>
              <a:t>Package: </a:t>
            </a:r>
            <a:r>
              <a:rPr lang="en-US" dirty="0" err="1" smtClean="0"/>
              <a:t>java.util.Arrays</a:t>
            </a:r>
            <a:endParaRPr lang="en-US" dirty="0" smtClean="0"/>
          </a:p>
          <a:p>
            <a:r>
              <a:rPr lang="en-US" dirty="0" smtClean="0"/>
              <a:t>Function: </a:t>
            </a:r>
            <a:r>
              <a:rPr lang="en-US" dirty="0" err="1" smtClean="0"/>
              <a:t>binary_search</a:t>
            </a:r>
            <a:endParaRPr lang="en-US" dirty="0"/>
          </a:p>
        </p:txBody>
      </p:sp>
      <p:sp>
        <p:nvSpPr>
          <p:cNvPr id="10" name="Horizontal Scroll 9"/>
          <p:cNvSpPr/>
          <p:nvPr/>
        </p:nvSpPr>
        <p:spPr>
          <a:xfrm>
            <a:off x="4953000" y="5410200"/>
            <a:ext cx="3505200" cy="1371600"/>
          </a:xfrm>
          <a:prstGeom prst="horizontalScroll">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dirty="0" smtClean="0"/>
              <a:t>Book: Kernighan and Ritchie</a:t>
            </a:r>
          </a:p>
          <a:p>
            <a:r>
              <a:rPr lang="en-US" dirty="0" smtClean="0"/>
              <a:t>Function: </a:t>
            </a:r>
            <a:r>
              <a:rPr lang="en-US" dirty="0" err="1" smtClean="0"/>
              <a:t>itoa</a:t>
            </a:r>
            <a:r>
              <a:rPr lang="en-US" dirty="0" smtClean="0"/>
              <a:t> (integer to </a:t>
            </a:r>
            <a:r>
              <a:rPr lang="en-US" dirty="0" err="1" smtClean="0"/>
              <a:t>ascii</a:t>
            </a:r>
            <a:r>
              <a:rPr lang="en-US" dirty="0" smtClean="0"/>
              <a:t>)</a:t>
            </a:r>
            <a:endParaRPr lang="en-US" dirty="0"/>
          </a:p>
        </p:txBody>
      </p:sp>
      <p:pic>
        <p:nvPicPr>
          <p:cNvPr id="12" name="Picture 11" descr="thumbnailCARL17PJ.jpg"/>
          <p:cNvPicPr>
            <a:picLocks noChangeAspect="1"/>
          </p:cNvPicPr>
          <p:nvPr/>
        </p:nvPicPr>
        <p:blipFill>
          <a:blip r:embed="rId2" cstate="print"/>
          <a:srcRect l="10000" r="15000"/>
          <a:stretch>
            <a:fillRect/>
          </a:stretch>
        </p:blipFill>
        <p:spPr>
          <a:xfrm>
            <a:off x="7716321" y="4274050"/>
            <a:ext cx="1125662" cy="1500883"/>
          </a:xfrm>
          <a:prstGeom prst="rect">
            <a:avLst/>
          </a:prstGeom>
        </p:spPr>
      </p:pic>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wrong here?</a:t>
            </a:r>
            <a:endParaRPr lang="en-US" dirty="0"/>
          </a:p>
        </p:txBody>
      </p:sp>
      <p:sp>
        <p:nvSpPr>
          <p:cNvPr id="5" name="Subtitle 2"/>
          <p:cNvSpPr txBox="1">
            <a:spLocks/>
          </p:cNvSpPr>
          <p:nvPr/>
        </p:nvSpPr>
        <p:spPr bwMode="auto">
          <a:xfrm>
            <a:off x="801756" y="1977886"/>
            <a:ext cx="3863009" cy="3965714"/>
          </a:xfrm>
          <a:prstGeom prst="rect">
            <a:avLst/>
          </a:prstGeom>
          <a:ln>
            <a:solidFill>
              <a:schemeClr val="accent2">
                <a:lumMod val="50000"/>
              </a:schemeClr>
            </a:solidFill>
          </a:ln>
          <a:extLst>
            <a:ext uri="{909E8E84-426E-40dd-AFC4-6F175D3DCCD1}">
              <a14:hiddenFill xmlns:a14="http://schemas.microsoft.com/office/drawing/2007/7/7/main">
                <a:solidFill>
                  <a:srgbClr xmlns:mc="http://schemas.openxmlformats.org/markup-compatibility/2006" val="FFFFFF" mc:Ignorable=""/>
                </a:solidFill>
              </a14:hiddenFill>
            </a:ext>
          </a:extLst>
        </p:spPr>
        <p:txBody>
          <a:bodyPr vert="horz" wrap="square" lIns="0" tIns="0" rIns="0" bIns="0" numCol="1" anchor="t" anchorCtr="0" compatLnSpc="1">
            <a:prstTxWarp prst="textNoShape">
              <a:avLst/>
            </a:prstTxWarp>
            <a:noAutofit/>
          </a:bodyPr>
          <a:lstStyle/>
          <a:p>
            <a:pPr marL="384175" marR="0" lvl="0" indent="-384175" algn="l" defTabSz="912813" rtl="0" eaLnBrk="1" fontAlgn="base" latinLnBrk="0" hangingPunct="1">
              <a:lnSpc>
                <a:spcPct val="90000"/>
              </a:lnSpc>
              <a:spcBef>
                <a:spcPct val="20000"/>
              </a:spcBef>
              <a:spcAft>
                <a:spcPct val="0"/>
              </a:spcAft>
              <a:buClrTx/>
              <a:buSzPct val="90000"/>
              <a:tabLst/>
              <a:defRPr/>
            </a:pPr>
            <a:r>
              <a:rPr kumimoji="0" lang="en-US" sz="2000" b="1" i="0" u="none" strike="noStrike" kern="1200" cap="none" spc="0" normalizeH="0" baseline="0" noProof="0" dirty="0" err="1" smtClean="0">
                <a:ln>
                  <a:noFill/>
                </a:ln>
                <a:solidFill>
                  <a:schemeClr val="bg1"/>
                </a:solidFill>
                <a:effectLst/>
                <a:uLnTx/>
                <a:uFillTx/>
                <a:latin typeface="+mn-lt"/>
                <a:ea typeface="+mn-ea"/>
                <a:cs typeface="+mn-cs"/>
              </a:rPr>
              <a:t>int</a:t>
            </a:r>
            <a:r>
              <a:rPr kumimoji="0" lang="en-US" sz="2000" b="0" i="0" u="none" strike="noStrike" kern="1200" cap="none" spc="0" normalizeH="0" baseline="0" noProof="0" dirty="0" smtClean="0">
                <a:ln>
                  <a:noFill/>
                </a:ln>
                <a:solidFill>
                  <a:schemeClr val="bg1"/>
                </a:solidFill>
                <a:effectLst/>
                <a:uLnTx/>
                <a:uFillTx/>
                <a:latin typeface="+mn-lt"/>
                <a:ea typeface="+mn-ea"/>
                <a:cs typeface="+mn-cs"/>
              </a:rPr>
              <a:t> </a:t>
            </a:r>
            <a:r>
              <a:rPr kumimoji="0" lang="en-US" sz="2000" b="0" i="0" u="none" strike="noStrike" kern="1200" cap="none" spc="0" normalizeH="0" baseline="0" noProof="0" dirty="0" err="1" smtClean="0">
                <a:ln>
                  <a:noFill/>
                </a:ln>
                <a:solidFill>
                  <a:schemeClr val="bg1"/>
                </a:solidFill>
                <a:effectLst/>
                <a:uLnTx/>
                <a:uFillTx/>
                <a:latin typeface="+mn-lt"/>
                <a:ea typeface="+mn-ea"/>
                <a:cs typeface="+mn-cs"/>
              </a:rPr>
              <a:t>binary_search</a:t>
            </a:r>
            <a:r>
              <a:rPr kumimoji="0" lang="en-US" sz="2000" b="0" i="0" u="none" strike="noStrike" kern="1200" cap="none" spc="0" normalizeH="0" baseline="0" noProof="0" dirty="0" smtClean="0">
                <a:ln>
                  <a:noFill/>
                </a:ln>
                <a:solidFill>
                  <a:schemeClr val="bg1"/>
                </a:solidFill>
                <a:effectLst/>
                <a:uLnTx/>
                <a:uFillTx/>
                <a:latin typeface="+mn-lt"/>
                <a:ea typeface="+mn-ea"/>
                <a:cs typeface="+mn-cs"/>
              </a:rPr>
              <a:t>(</a:t>
            </a:r>
            <a:r>
              <a:rPr kumimoji="0" lang="en-US" sz="2000" b="0" i="0" u="none" strike="noStrike" kern="1200" cap="none" spc="0" normalizeH="0" baseline="0" noProof="0" dirty="0" err="1" smtClean="0">
                <a:ln>
                  <a:noFill/>
                </a:ln>
                <a:solidFill>
                  <a:schemeClr val="bg1"/>
                </a:solidFill>
                <a:effectLst/>
                <a:uLnTx/>
                <a:uFillTx/>
                <a:latin typeface="+mn-lt"/>
                <a:ea typeface="+mn-ea"/>
                <a:cs typeface="+mn-cs"/>
              </a:rPr>
              <a:t>i</a:t>
            </a:r>
            <a:r>
              <a:rPr kumimoji="0" lang="en-US" sz="2000" b="1" i="0" u="none" strike="noStrike" kern="1200" cap="none" spc="0" normalizeH="0" baseline="0" noProof="0" dirty="0" err="1" smtClean="0">
                <a:ln>
                  <a:noFill/>
                </a:ln>
                <a:solidFill>
                  <a:schemeClr val="bg1"/>
                </a:solidFill>
                <a:effectLst/>
                <a:uLnTx/>
                <a:uFillTx/>
                <a:latin typeface="+mn-lt"/>
                <a:ea typeface="+mn-ea"/>
                <a:cs typeface="+mn-cs"/>
              </a:rPr>
              <a:t>nt</a:t>
            </a:r>
            <a:r>
              <a:rPr kumimoji="0" lang="en-US" sz="2000" b="0" i="0" u="none" strike="noStrike" kern="1200" cap="none" spc="0" normalizeH="0" baseline="0" noProof="0" dirty="0" smtClean="0">
                <a:ln>
                  <a:noFill/>
                </a:ln>
                <a:solidFill>
                  <a:schemeClr val="bg1"/>
                </a:solidFill>
                <a:effectLst/>
                <a:uLnTx/>
                <a:uFillTx/>
                <a:latin typeface="+mn-lt"/>
                <a:ea typeface="+mn-ea"/>
                <a:cs typeface="+mn-cs"/>
              </a:rPr>
              <a:t>[] </a:t>
            </a:r>
            <a:r>
              <a:rPr kumimoji="0" lang="en-US" sz="2000" b="0" i="0" u="none" strike="noStrike" kern="1200" cap="none" spc="0" normalizeH="0" baseline="0" noProof="0" dirty="0" err="1" smtClean="0">
                <a:ln>
                  <a:noFill/>
                </a:ln>
                <a:solidFill>
                  <a:schemeClr val="bg1"/>
                </a:solidFill>
                <a:effectLst/>
                <a:uLnTx/>
                <a:uFillTx/>
                <a:latin typeface="+mn-lt"/>
                <a:ea typeface="+mn-ea"/>
                <a:cs typeface="+mn-cs"/>
              </a:rPr>
              <a:t>arr</a:t>
            </a:r>
            <a:r>
              <a:rPr kumimoji="0" lang="en-US" sz="2000" b="0" i="0" u="none" strike="noStrike" kern="1200" cap="none" spc="0" normalizeH="0" baseline="0" noProof="0" dirty="0" smtClean="0">
                <a:ln>
                  <a:noFill/>
                </a:ln>
                <a:solidFill>
                  <a:schemeClr val="bg1"/>
                </a:solidFill>
                <a:effectLst/>
                <a:uLnTx/>
                <a:uFillTx/>
                <a:latin typeface="+mn-lt"/>
                <a:ea typeface="+mn-ea"/>
                <a:cs typeface="+mn-cs"/>
              </a:rPr>
              <a:t>,</a:t>
            </a:r>
            <a:r>
              <a:rPr kumimoji="0" lang="en-US" sz="2000" b="1" i="0" u="none" strike="noStrike" kern="1200" cap="none" spc="0" normalizeH="0" baseline="0" noProof="0" dirty="0" smtClean="0">
                <a:ln>
                  <a:noFill/>
                </a:ln>
                <a:solidFill>
                  <a:schemeClr val="bg1"/>
                </a:solidFill>
                <a:effectLst/>
                <a:uLnTx/>
                <a:uFillTx/>
                <a:latin typeface="+mn-lt"/>
                <a:ea typeface="+mn-ea"/>
                <a:cs typeface="+mn-cs"/>
              </a:rPr>
              <a:t> </a:t>
            </a:r>
            <a:r>
              <a:rPr kumimoji="0" lang="en-US" sz="2000" b="1" i="0" u="none" strike="noStrike" kern="1200" cap="none" spc="0" normalizeH="0" baseline="0" noProof="0" dirty="0" err="1" smtClean="0">
                <a:ln>
                  <a:noFill/>
                </a:ln>
                <a:solidFill>
                  <a:schemeClr val="bg1"/>
                </a:solidFill>
                <a:effectLst/>
                <a:uLnTx/>
                <a:uFillTx/>
                <a:latin typeface="+mn-lt"/>
                <a:ea typeface="+mn-ea"/>
                <a:cs typeface="+mn-cs"/>
              </a:rPr>
              <a:t>int</a:t>
            </a:r>
            <a:r>
              <a:rPr kumimoji="0" lang="en-US" sz="2000" b="1" i="0" u="none" strike="noStrike" kern="1200" cap="none" spc="0" normalizeH="0" baseline="0" noProof="0" dirty="0" smtClean="0">
                <a:ln>
                  <a:noFill/>
                </a:ln>
                <a:solidFill>
                  <a:schemeClr val="bg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bg1"/>
                </a:solidFill>
                <a:effectLst/>
                <a:uLnTx/>
                <a:uFillTx/>
                <a:latin typeface="+mn-lt"/>
                <a:ea typeface="+mn-ea"/>
                <a:cs typeface="+mn-cs"/>
              </a:rPr>
              <a:t>low, </a:t>
            </a:r>
            <a:br>
              <a:rPr kumimoji="0" lang="en-US" sz="2000" b="0" i="0" u="none" strike="noStrike" kern="1200" cap="none" spc="0" normalizeH="0" baseline="0" noProof="0" dirty="0" smtClean="0">
                <a:ln>
                  <a:noFill/>
                </a:ln>
                <a:solidFill>
                  <a:schemeClr val="bg1"/>
                </a:solidFill>
                <a:effectLst/>
                <a:uLnTx/>
                <a:uFillTx/>
                <a:latin typeface="+mn-lt"/>
                <a:ea typeface="+mn-ea"/>
                <a:cs typeface="+mn-cs"/>
              </a:rPr>
            </a:br>
            <a:r>
              <a:rPr kumimoji="0" lang="en-US" sz="2000" b="0" i="0" u="none" strike="noStrike" kern="1200" cap="none" spc="0" normalizeH="0" baseline="0" noProof="0" dirty="0" smtClean="0">
                <a:ln>
                  <a:noFill/>
                </a:ln>
                <a:solidFill>
                  <a:schemeClr val="bg1"/>
                </a:solidFill>
                <a:effectLst/>
                <a:uLnTx/>
                <a:uFillTx/>
                <a:latin typeface="+mn-lt"/>
                <a:ea typeface="+mn-ea"/>
                <a:cs typeface="+mn-cs"/>
              </a:rPr>
              <a:t>                       </a:t>
            </a:r>
            <a:r>
              <a:rPr kumimoji="0" lang="en-US" sz="2000" b="1" i="0" u="none" strike="noStrike" kern="1200" cap="none" spc="0" normalizeH="0" baseline="0" noProof="0" dirty="0" err="1" smtClean="0">
                <a:ln>
                  <a:noFill/>
                </a:ln>
                <a:solidFill>
                  <a:schemeClr val="bg1"/>
                </a:solidFill>
                <a:effectLst/>
                <a:uLnTx/>
                <a:uFillTx/>
                <a:latin typeface="+mn-lt"/>
                <a:ea typeface="+mn-ea"/>
                <a:cs typeface="+mn-cs"/>
              </a:rPr>
              <a:t>int</a:t>
            </a:r>
            <a:r>
              <a:rPr kumimoji="0" lang="en-US" sz="2000" b="1" i="0" u="none" strike="noStrike" kern="1200" cap="none" spc="0" normalizeH="0" baseline="0" noProof="0" dirty="0" smtClean="0">
                <a:ln>
                  <a:noFill/>
                </a:ln>
                <a:solidFill>
                  <a:schemeClr val="bg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bg1"/>
                </a:solidFill>
                <a:effectLst/>
                <a:uLnTx/>
                <a:uFillTx/>
                <a:latin typeface="+mn-lt"/>
                <a:ea typeface="+mn-ea"/>
                <a:cs typeface="+mn-cs"/>
              </a:rPr>
              <a:t>high, </a:t>
            </a:r>
            <a:r>
              <a:rPr kumimoji="0" lang="en-US" sz="2000" b="1" i="0" u="none" strike="noStrike" kern="1200" cap="none" spc="0" normalizeH="0" baseline="0" noProof="0" dirty="0" err="1" smtClean="0">
                <a:ln>
                  <a:noFill/>
                </a:ln>
                <a:solidFill>
                  <a:schemeClr val="bg1"/>
                </a:solidFill>
                <a:effectLst/>
                <a:uLnTx/>
                <a:uFillTx/>
                <a:latin typeface="+mn-lt"/>
                <a:ea typeface="+mn-ea"/>
                <a:cs typeface="+mn-cs"/>
              </a:rPr>
              <a:t>int</a:t>
            </a:r>
            <a:r>
              <a:rPr kumimoji="0" lang="en-US" sz="2000" b="0" i="0" u="none" strike="noStrike" kern="1200" cap="none" spc="0" normalizeH="0" baseline="0" noProof="0" dirty="0" smtClean="0">
                <a:ln>
                  <a:noFill/>
                </a:ln>
                <a:solidFill>
                  <a:schemeClr val="bg1"/>
                </a:solidFill>
                <a:effectLst/>
                <a:uLnTx/>
                <a:uFillTx/>
                <a:latin typeface="+mn-lt"/>
                <a:ea typeface="+mn-ea"/>
                <a:cs typeface="+mn-cs"/>
              </a:rPr>
              <a:t> key)  </a:t>
            </a:r>
          </a:p>
          <a:p>
            <a:r>
              <a:rPr lang="en-US" sz="2000" b="1" dirty="0" smtClean="0">
                <a:solidFill>
                  <a:schemeClr val="bg1"/>
                </a:solidFill>
              </a:rPr>
              <a:t>while</a:t>
            </a:r>
            <a:r>
              <a:rPr lang="en-US" sz="2000" dirty="0" smtClean="0">
                <a:solidFill>
                  <a:schemeClr val="bg1"/>
                </a:solidFill>
              </a:rPr>
              <a:t> (low &lt;= high)  </a:t>
            </a:r>
          </a:p>
          <a:p>
            <a:r>
              <a:rPr lang="en-US" sz="2000" dirty="0" smtClean="0">
                <a:solidFill>
                  <a:schemeClr val="bg1"/>
                </a:solidFill>
              </a:rPr>
              <a:t>    {</a:t>
            </a:r>
          </a:p>
          <a:p>
            <a:r>
              <a:rPr lang="en-US" sz="2000" dirty="0" smtClean="0">
                <a:solidFill>
                  <a:schemeClr val="bg1"/>
                </a:solidFill>
              </a:rPr>
              <a:t>        // Find middle value </a:t>
            </a:r>
          </a:p>
          <a:p>
            <a:r>
              <a:rPr lang="en-US" sz="2000" dirty="0" smtClean="0">
                <a:solidFill>
                  <a:schemeClr val="bg1"/>
                </a:solidFill>
              </a:rPr>
              <a:t>        </a:t>
            </a:r>
            <a:r>
              <a:rPr lang="en-US" sz="2000" b="1" dirty="0" err="1" smtClean="0">
                <a:solidFill>
                  <a:schemeClr val="bg1"/>
                </a:solidFill>
              </a:rPr>
              <a:t>int</a:t>
            </a:r>
            <a:r>
              <a:rPr lang="en-US" sz="2000" dirty="0" smtClean="0">
                <a:solidFill>
                  <a:schemeClr val="bg1"/>
                </a:solidFill>
              </a:rPr>
              <a:t> mid = (low + high) / 2;</a:t>
            </a:r>
          </a:p>
          <a:p>
            <a:r>
              <a:rPr lang="en-US" sz="2000" dirty="0" smtClean="0">
                <a:solidFill>
                  <a:schemeClr val="bg1"/>
                </a:solidFill>
              </a:rPr>
              <a:t>        </a:t>
            </a:r>
            <a:r>
              <a:rPr lang="en-US" sz="2000" b="1" dirty="0" err="1" smtClean="0">
                <a:solidFill>
                  <a:schemeClr val="bg1"/>
                </a:solidFill>
              </a:rPr>
              <a:t>int</a:t>
            </a:r>
            <a:r>
              <a:rPr lang="en-US" sz="2000" dirty="0" smtClean="0">
                <a:solidFill>
                  <a:schemeClr val="bg1"/>
                </a:solidFill>
              </a:rPr>
              <a:t> </a:t>
            </a:r>
            <a:r>
              <a:rPr lang="en-US" sz="2000" dirty="0" err="1" smtClean="0">
                <a:solidFill>
                  <a:schemeClr val="bg1"/>
                </a:solidFill>
              </a:rPr>
              <a:t>val</a:t>
            </a:r>
            <a:r>
              <a:rPr lang="en-US" sz="2000" dirty="0" smtClean="0">
                <a:solidFill>
                  <a:schemeClr val="bg1"/>
                </a:solidFill>
              </a:rPr>
              <a:t> = </a:t>
            </a:r>
            <a:r>
              <a:rPr lang="en-US" sz="2000" dirty="0" err="1" smtClean="0">
                <a:solidFill>
                  <a:schemeClr val="bg1"/>
                </a:solidFill>
              </a:rPr>
              <a:t>arr</a:t>
            </a:r>
            <a:r>
              <a:rPr lang="en-US" sz="2000" dirty="0" smtClean="0">
                <a:solidFill>
                  <a:schemeClr val="bg1"/>
                </a:solidFill>
              </a:rPr>
              <a:t>[mid];</a:t>
            </a:r>
            <a:br>
              <a:rPr lang="en-US" sz="2000" dirty="0" smtClean="0">
                <a:solidFill>
                  <a:schemeClr val="bg1"/>
                </a:solidFill>
              </a:rPr>
            </a:br>
            <a:r>
              <a:rPr lang="en-US" sz="2000" dirty="0" smtClean="0">
                <a:solidFill>
                  <a:schemeClr val="bg1"/>
                </a:solidFill>
              </a:rPr>
              <a:t>        </a:t>
            </a:r>
            <a:r>
              <a:rPr lang="en-US" sz="2000" b="1" dirty="0" smtClean="0">
                <a:solidFill>
                  <a:schemeClr val="bg1"/>
                </a:solidFill>
              </a:rPr>
              <a:t>if</a:t>
            </a:r>
            <a:r>
              <a:rPr lang="en-US" sz="2000" dirty="0" smtClean="0">
                <a:solidFill>
                  <a:schemeClr val="bg1"/>
                </a:solidFill>
              </a:rPr>
              <a:t> (</a:t>
            </a:r>
            <a:r>
              <a:rPr lang="en-US" sz="2000" dirty="0" err="1" smtClean="0">
                <a:solidFill>
                  <a:schemeClr val="bg1"/>
                </a:solidFill>
              </a:rPr>
              <a:t>val</a:t>
            </a:r>
            <a:r>
              <a:rPr lang="en-US" sz="2000" dirty="0" smtClean="0">
                <a:solidFill>
                  <a:schemeClr val="bg1"/>
                </a:solidFill>
              </a:rPr>
              <a:t> == key) </a:t>
            </a:r>
            <a:r>
              <a:rPr lang="en-US" sz="2000" b="1" dirty="0" smtClean="0">
                <a:solidFill>
                  <a:schemeClr val="bg1"/>
                </a:solidFill>
              </a:rPr>
              <a:t>return</a:t>
            </a:r>
            <a:r>
              <a:rPr lang="en-US" sz="2000" dirty="0" smtClean="0">
                <a:solidFill>
                  <a:schemeClr val="bg1"/>
                </a:solidFill>
              </a:rPr>
              <a:t> mid;</a:t>
            </a:r>
            <a:br>
              <a:rPr lang="en-US" sz="2000" dirty="0" smtClean="0">
                <a:solidFill>
                  <a:schemeClr val="bg1"/>
                </a:solidFill>
              </a:rPr>
            </a:br>
            <a:r>
              <a:rPr lang="en-US" sz="2000" dirty="0" smtClean="0">
                <a:solidFill>
                  <a:schemeClr val="bg1"/>
                </a:solidFill>
              </a:rPr>
              <a:t>        </a:t>
            </a:r>
            <a:r>
              <a:rPr lang="en-US" sz="2000" b="1" dirty="0" smtClean="0">
                <a:solidFill>
                  <a:schemeClr val="bg1"/>
                </a:solidFill>
              </a:rPr>
              <a:t>if</a:t>
            </a:r>
            <a:r>
              <a:rPr lang="en-US" sz="2000" dirty="0" smtClean="0">
                <a:solidFill>
                  <a:schemeClr val="bg1"/>
                </a:solidFill>
              </a:rPr>
              <a:t> (</a:t>
            </a:r>
            <a:r>
              <a:rPr lang="en-US" sz="2000" dirty="0" err="1" smtClean="0">
                <a:solidFill>
                  <a:schemeClr val="bg1"/>
                </a:solidFill>
              </a:rPr>
              <a:t>val</a:t>
            </a:r>
            <a:r>
              <a:rPr lang="en-US" sz="2000" dirty="0" smtClean="0">
                <a:solidFill>
                  <a:schemeClr val="bg1"/>
                </a:solidFill>
              </a:rPr>
              <a:t> &lt; key) low = mid+1; </a:t>
            </a:r>
            <a:br>
              <a:rPr lang="en-US" sz="2000" dirty="0" smtClean="0">
                <a:solidFill>
                  <a:schemeClr val="bg1"/>
                </a:solidFill>
              </a:rPr>
            </a:br>
            <a:r>
              <a:rPr lang="en-US" sz="2000" dirty="0" smtClean="0">
                <a:solidFill>
                  <a:schemeClr val="bg1"/>
                </a:solidFill>
              </a:rPr>
              <a:t>        </a:t>
            </a:r>
            <a:r>
              <a:rPr lang="en-US" sz="2000" b="1" dirty="0" smtClean="0">
                <a:solidFill>
                  <a:schemeClr val="bg1"/>
                </a:solidFill>
              </a:rPr>
              <a:t>else</a:t>
            </a:r>
            <a:r>
              <a:rPr lang="en-US" sz="2000" dirty="0" smtClean="0">
                <a:solidFill>
                  <a:schemeClr val="bg1"/>
                </a:solidFill>
              </a:rPr>
              <a:t> high = mid-1;</a:t>
            </a:r>
            <a:br>
              <a:rPr lang="en-US" sz="2000" dirty="0" smtClean="0">
                <a:solidFill>
                  <a:schemeClr val="bg1"/>
                </a:solidFill>
              </a:rPr>
            </a:br>
            <a:r>
              <a:rPr lang="en-US" sz="2000" dirty="0" smtClean="0">
                <a:solidFill>
                  <a:schemeClr val="bg1"/>
                </a:solidFill>
              </a:rPr>
              <a:t>     }</a:t>
            </a:r>
            <a:br>
              <a:rPr lang="en-US" sz="2000" dirty="0" smtClean="0">
                <a:solidFill>
                  <a:schemeClr val="bg1"/>
                </a:solidFill>
              </a:rPr>
            </a:br>
            <a:r>
              <a:rPr lang="en-US" sz="2000" dirty="0" smtClean="0">
                <a:solidFill>
                  <a:schemeClr val="bg1"/>
                </a:solidFill>
              </a:rPr>
              <a:t>     </a:t>
            </a:r>
            <a:r>
              <a:rPr lang="en-US" sz="2000" b="1" dirty="0" smtClean="0">
                <a:solidFill>
                  <a:schemeClr val="bg1"/>
                </a:solidFill>
              </a:rPr>
              <a:t>return</a:t>
            </a:r>
            <a:r>
              <a:rPr lang="en-US" sz="2000" dirty="0" smtClean="0">
                <a:solidFill>
                  <a:schemeClr val="bg1"/>
                </a:solidFill>
              </a:rPr>
              <a:t> -1;</a:t>
            </a:r>
          </a:p>
          <a:p>
            <a:r>
              <a:rPr lang="en-US" sz="2000" dirty="0" smtClean="0">
                <a:solidFill>
                  <a:schemeClr val="bg1"/>
                </a:solidFill>
              </a:rPr>
              <a:t>}</a:t>
            </a:r>
          </a:p>
        </p:txBody>
      </p:sp>
      <p:sp>
        <p:nvSpPr>
          <p:cNvPr id="6" name="Subtitle 2"/>
          <p:cNvSpPr txBox="1">
            <a:spLocks/>
          </p:cNvSpPr>
          <p:nvPr/>
        </p:nvSpPr>
        <p:spPr bwMode="auto">
          <a:xfrm>
            <a:off x="5486400" y="1958008"/>
            <a:ext cx="3124200" cy="3985592"/>
          </a:xfrm>
          <a:prstGeom prst="rect">
            <a:avLst/>
          </a:prstGeom>
          <a:ln>
            <a:solidFill>
              <a:schemeClr val="accent2">
                <a:lumMod val="50000"/>
              </a:schemeClr>
            </a:solidFill>
          </a:ln>
          <a:extLst>
            <a:ext uri="{909E8E84-426E-40dd-AFC4-6F175D3DCCD1}">
              <a14:hiddenFill xmlns:a14="http://schemas.microsoft.com/office/drawing/2007/7/7/main">
                <a:solidFill>
                  <a:srgbClr xmlns:mc="http://schemas.openxmlformats.org/markup-compatibility/2006" val="FFFFFF" mc:Ignorable=""/>
                </a:solidFill>
              </a14:hiddenFill>
            </a:ext>
          </a:extLst>
        </p:spPr>
        <p:txBody>
          <a:bodyPr vert="horz" wrap="square" lIns="0" tIns="0" rIns="0" bIns="0" numCol="1" anchor="t" anchorCtr="0" compatLnSpc="1">
            <a:prstTxWarp prst="textNoShape">
              <a:avLst/>
            </a:prstTxWarp>
            <a:noAutofit/>
          </a:bodyPr>
          <a:lstStyle/>
          <a:p>
            <a:pPr marL="384175" marR="0" lvl="0" indent="-384175" algn="l" defTabSz="912813" rtl="0" eaLnBrk="1" fontAlgn="base" latinLnBrk="0" hangingPunct="1">
              <a:lnSpc>
                <a:spcPct val="90000"/>
              </a:lnSpc>
              <a:spcBef>
                <a:spcPct val="20000"/>
              </a:spcBef>
              <a:spcAft>
                <a:spcPct val="0"/>
              </a:spcAft>
              <a:buClrTx/>
              <a:buSzPct val="90000"/>
              <a:tabLst/>
              <a:defRPr/>
            </a:pPr>
            <a:r>
              <a:rPr lang="en-US" sz="2000" b="1" dirty="0" smtClean="0">
                <a:solidFill>
                  <a:schemeClr val="bg1"/>
                </a:solidFill>
                <a:latin typeface="+mn-lt"/>
              </a:rPr>
              <a:t>void </a:t>
            </a:r>
            <a:r>
              <a:rPr lang="en-US" sz="2000" dirty="0" err="1" smtClean="0">
                <a:solidFill>
                  <a:schemeClr val="bg1"/>
                </a:solidFill>
                <a:latin typeface="+mn-lt"/>
              </a:rPr>
              <a:t>itoa</a:t>
            </a:r>
            <a:r>
              <a:rPr kumimoji="0" lang="en-US" sz="2000" b="0" i="0" u="none" strike="noStrike" kern="1200" cap="none" spc="0" normalizeH="0" baseline="0" noProof="0" dirty="0" smtClean="0">
                <a:ln>
                  <a:noFill/>
                </a:ln>
                <a:solidFill>
                  <a:schemeClr val="bg1"/>
                </a:solidFill>
                <a:effectLst/>
                <a:uLnTx/>
                <a:uFillTx/>
                <a:latin typeface="+mn-lt"/>
                <a:ea typeface="+mn-ea"/>
                <a:cs typeface="+mn-cs"/>
              </a:rPr>
              <a:t>(</a:t>
            </a:r>
            <a:r>
              <a:rPr kumimoji="0" lang="en-US" sz="2000" b="0" i="0" u="none" strike="noStrike" kern="1200" cap="none" spc="0" normalizeH="0" baseline="0" noProof="0" dirty="0" err="1" smtClean="0">
                <a:ln>
                  <a:noFill/>
                </a:ln>
                <a:solidFill>
                  <a:schemeClr val="bg1"/>
                </a:solidFill>
                <a:effectLst/>
                <a:uLnTx/>
                <a:uFillTx/>
                <a:latin typeface="+mn-lt"/>
                <a:ea typeface="+mn-ea"/>
                <a:cs typeface="+mn-cs"/>
              </a:rPr>
              <a:t>int</a:t>
            </a:r>
            <a:r>
              <a:rPr kumimoji="0" lang="en-US" sz="2000" b="0" i="0" u="none" strike="noStrike" kern="1200" cap="none" spc="0" normalizeH="0" noProof="0" dirty="0" smtClean="0">
                <a:ln>
                  <a:noFill/>
                </a:ln>
                <a:solidFill>
                  <a:schemeClr val="bg1"/>
                </a:solidFill>
                <a:effectLst/>
                <a:uLnTx/>
                <a:uFillTx/>
                <a:latin typeface="+mn-lt"/>
                <a:ea typeface="+mn-ea"/>
                <a:cs typeface="+mn-cs"/>
              </a:rPr>
              <a:t> </a:t>
            </a:r>
            <a:r>
              <a:rPr lang="en-US" sz="2000" dirty="0" smtClean="0">
                <a:solidFill>
                  <a:schemeClr val="bg1"/>
                </a:solidFill>
                <a:latin typeface="+mn-lt"/>
              </a:rPr>
              <a:t>n, char* s</a:t>
            </a:r>
            <a:r>
              <a:rPr kumimoji="0" lang="en-US" sz="2000" b="0" i="0" u="none" strike="noStrike" kern="1200" cap="none" spc="0" normalizeH="0" noProof="0" dirty="0" smtClean="0">
                <a:ln>
                  <a:noFill/>
                </a:ln>
                <a:solidFill>
                  <a:schemeClr val="bg1"/>
                </a:solidFill>
                <a:effectLst/>
                <a:uLnTx/>
                <a:uFillTx/>
                <a:latin typeface="+mn-lt"/>
                <a:ea typeface="+mn-ea"/>
                <a:cs typeface="+mn-cs"/>
              </a:rPr>
              <a:t>) {</a:t>
            </a:r>
          </a:p>
          <a:p>
            <a:pPr marL="384175" marR="0" lvl="0" indent="-384175" algn="l" defTabSz="912813" rtl="0" eaLnBrk="1" fontAlgn="base" latinLnBrk="0" hangingPunct="1">
              <a:lnSpc>
                <a:spcPct val="90000"/>
              </a:lnSpc>
              <a:spcBef>
                <a:spcPct val="20000"/>
              </a:spcBef>
              <a:spcAft>
                <a:spcPct val="0"/>
              </a:spcAft>
              <a:buClrTx/>
              <a:buSzPct val="90000"/>
              <a:tabLst/>
              <a:defRPr/>
            </a:pPr>
            <a:r>
              <a:rPr lang="en-US" sz="2000" dirty="0" smtClean="0">
                <a:solidFill>
                  <a:schemeClr val="bg1"/>
                </a:solidFill>
                <a:latin typeface="+mn-lt"/>
              </a:rPr>
              <a:t>      </a:t>
            </a:r>
            <a:r>
              <a:rPr lang="en-US" sz="2000" baseline="0" dirty="0" smtClean="0">
                <a:solidFill>
                  <a:schemeClr val="bg1"/>
                </a:solidFill>
                <a:latin typeface="+mn-lt"/>
              </a:rPr>
              <a:t>if (n &lt; 0) {</a:t>
            </a:r>
          </a:p>
          <a:p>
            <a:pPr marL="384175" marR="0" lvl="0" indent="-384175" algn="l" defTabSz="912813" rtl="0" eaLnBrk="1" fontAlgn="base" latinLnBrk="0" hangingPunct="1">
              <a:lnSpc>
                <a:spcPct val="90000"/>
              </a:lnSpc>
              <a:spcBef>
                <a:spcPct val="20000"/>
              </a:spcBef>
              <a:spcAft>
                <a:spcPct val="0"/>
              </a:spcAft>
              <a:buClrTx/>
              <a:buSzPct val="90000"/>
              <a:tabLst/>
              <a:defRPr/>
            </a:pPr>
            <a:r>
              <a:rPr kumimoji="0" lang="en-US" sz="2000" b="0" i="0" u="none" strike="noStrike" kern="1200" cap="none" spc="0" normalizeH="0" noProof="0" dirty="0" smtClean="0">
                <a:ln>
                  <a:noFill/>
                </a:ln>
                <a:solidFill>
                  <a:schemeClr val="bg1"/>
                </a:solidFill>
                <a:effectLst/>
                <a:uLnTx/>
                <a:uFillTx/>
                <a:latin typeface="+mn-lt"/>
                <a:ea typeface="+mn-ea"/>
                <a:cs typeface="+mn-cs"/>
              </a:rPr>
              <a:t>         *s++ = ‘-’;</a:t>
            </a:r>
          </a:p>
          <a:p>
            <a:pPr marL="384175" marR="0" lvl="0" indent="-384175" algn="l" defTabSz="912813" rtl="0" eaLnBrk="1" fontAlgn="base" latinLnBrk="0" hangingPunct="1">
              <a:lnSpc>
                <a:spcPct val="90000"/>
              </a:lnSpc>
              <a:spcBef>
                <a:spcPct val="20000"/>
              </a:spcBef>
              <a:spcAft>
                <a:spcPct val="0"/>
              </a:spcAft>
              <a:buClrTx/>
              <a:buSzPct val="90000"/>
              <a:tabLst/>
              <a:defRPr/>
            </a:pPr>
            <a:r>
              <a:rPr lang="en-US" sz="2000" dirty="0" smtClean="0">
                <a:solidFill>
                  <a:schemeClr val="bg1"/>
                </a:solidFill>
                <a:latin typeface="+mn-lt"/>
              </a:rPr>
              <a:t>         n = -n;</a:t>
            </a:r>
            <a:endParaRPr kumimoji="0" lang="en-US" sz="2000" b="0" i="0" u="none" strike="noStrike" kern="1200" cap="none" spc="0" normalizeH="0" noProof="0" dirty="0" smtClean="0">
              <a:ln>
                <a:noFill/>
              </a:ln>
              <a:solidFill>
                <a:schemeClr val="bg1"/>
              </a:solidFill>
              <a:effectLst/>
              <a:uLnTx/>
              <a:uFillTx/>
              <a:latin typeface="+mn-lt"/>
              <a:ea typeface="+mn-ea"/>
              <a:cs typeface="+mn-cs"/>
            </a:endParaRPr>
          </a:p>
          <a:p>
            <a:pPr marL="384175" marR="0" lvl="0" indent="-384175" algn="l" defTabSz="912813" rtl="0" eaLnBrk="1" fontAlgn="base" latinLnBrk="0" hangingPunct="1">
              <a:lnSpc>
                <a:spcPct val="90000"/>
              </a:lnSpc>
              <a:spcBef>
                <a:spcPct val="20000"/>
              </a:spcBef>
              <a:spcAft>
                <a:spcPct val="0"/>
              </a:spcAft>
              <a:buClrTx/>
              <a:buSzPct val="90000"/>
              <a:tabLst/>
              <a:defRPr/>
            </a:pPr>
            <a:r>
              <a:rPr lang="en-US" sz="2000" baseline="0" dirty="0" smtClean="0">
                <a:solidFill>
                  <a:schemeClr val="bg1"/>
                </a:solidFill>
                <a:latin typeface="+mn-lt"/>
              </a:rPr>
              <a:t>     }</a:t>
            </a:r>
          </a:p>
          <a:p>
            <a:pPr marL="384175" marR="0" lvl="0" indent="-384175" algn="l" defTabSz="912813" rtl="0" eaLnBrk="1" fontAlgn="base" latinLnBrk="0" hangingPunct="1">
              <a:lnSpc>
                <a:spcPct val="90000"/>
              </a:lnSpc>
              <a:spcBef>
                <a:spcPct val="20000"/>
              </a:spcBef>
              <a:spcAft>
                <a:spcPct val="0"/>
              </a:spcAft>
              <a:buClrTx/>
              <a:buSzPct val="90000"/>
              <a:tabLst/>
              <a:defRPr/>
            </a:pPr>
            <a:r>
              <a:rPr kumimoji="0" lang="en-US" sz="2000" b="0" i="0" u="none" strike="noStrike" kern="1200" cap="none" spc="0" normalizeH="0" noProof="0" dirty="0" smtClean="0">
                <a:ln>
                  <a:noFill/>
                </a:ln>
                <a:solidFill>
                  <a:schemeClr val="bg1"/>
                </a:solidFill>
                <a:effectLst/>
                <a:uLnTx/>
                <a:uFillTx/>
                <a:latin typeface="+mn-lt"/>
                <a:ea typeface="+mn-ea"/>
                <a:cs typeface="+mn-cs"/>
              </a:rPr>
              <a:t>     // Add digits to s</a:t>
            </a:r>
          </a:p>
          <a:p>
            <a:pPr marL="384175" marR="0" lvl="0" indent="-384175" algn="l" defTabSz="912813" rtl="0" eaLnBrk="1" fontAlgn="base" latinLnBrk="0" hangingPunct="1">
              <a:lnSpc>
                <a:spcPct val="90000"/>
              </a:lnSpc>
              <a:spcBef>
                <a:spcPct val="20000"/>
              </a:spcBef>
              <a:spcAft>
                <a:spcPct val="0"/>
              </a:spcAft>
              <a:buClrTx/>
              <a:buSzPct val="90000"/>
              <a:tabLst/>
              <a:defRPr/>
            </a:pPr>
            <a:r>
              <a:rPr lang="en-US" sz="2000" dirty="0" smtClean="0">
                <a:solidFill>
                  <a:schemeClr val="bg1"/>
                </a:solidFill>
                <a:latin typeface="+mn-lt"/>
              </a:rPr>
              <a:t>     </a:t>
            </a:r>
            <a:r>
              <a:rPr kumimoji="0" lang="en-US" sz="2000" b="0" i="0" u="none" strike="noStrike" kern="1200" cap="none" spc="0" normalizeH="0" noProof="0" dirty="0" smtClean="0">
                <a:ln>
                  <a:noFill/>
                </a:ln>
                <a:solidFill>
                  <a:schemeClr val="bg1"/>
                </a:solidFill>
                <a:effectLst/>
                <a:uLnTx/>
                <a:uFillTx/>
                <a:latin typeface="+mn-lt"/>
                <a:ea typeface="+mn-ea"/>
                <a:cs typeface="+mn-cs"/>
              </a:rPr>
              <a:t>….</a:t>
            </a:r>
          </a:p>
          <a:p>
            <a:pPr marL="384175" marR="0" lvl="0" indent="-384175" algn="l" defTabSz="912813" rtl="0" eaLnBrk="1" fontAlgn="base" latinLnBrk="0" hangingPunct="1">
              <a:lnSpc>
                <a:spcPct val="90000"/>
              </a:lnSpc>
              <a:spcBef>
                <a:spcPct val="20000"/>
              </a:spcBef>
              <a:spcAft>
                <a:spcPct val="0"/>
              </a:spcAft>
              <a:buClrTx/>
              <a:buSzPct val="90000"/>
              <a:tabLst/>
              <a:defRPr/>
            </a:pPr>
            <a:endParaRPr kumimoji="0" lang="en-US" sz="20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8" name="Cloud Callout 7"/>
          <p:cNvSpPr/>
          <p:nvPr/>
        </p:nvSpPr>
        <p:spPr bwMode="auto">
          <a:xfrm>
            <a:off x="2209800" y="1219200"/>
            <a:ext cx="3562350" cy="1774698"/>
          </a:xfrm>
          <a:prstGeom prst="cloudCallou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dirty="0" smtClean="0">
                <a:solidFill>
                  <a:schemeClr val="bg1"/>
                </a:solidFill>
                <a:latin typeface="Calibri" pitchFamily="34" charset="0"/>
                <a:cs typeface="Calibri" pitchFamily="34" charset="0"/>
              </a:rPr>
              <a:t>3(INT_MAX+1)/4 +</a:t>
            </a:r>
            <a:br>
              <a:rPr lang="en-US" dirty="0" smtClean="0">
                <a:solidFill>
                  <a:schemeClr val="bg1"/>
                </a:solidFill>
                <a:latin typeface="Calibri" pitchFamily="34" charset="0"/>
                <a:cs typeface="Calibri" pitchFamily="34" charset="0"/>
              </a:rPr>
            </a:br>
            <a:r>
              <a:rPr lang="en-US" dirty="0" smtClean="0">
                <a:solidFill>
                  <a:schemeClr val="bg1"/>
                </a:solidFill>
                <a:latin typeface="Calibri" pitchFamily="34" charset="0"/>
                <a:cs typeface="Calibri" pitchFamily="34" charset="0"/>
              </a:rPr>
              <a:t>(INT_MAX+1)/4 </a:t>
            </a:r>
          </a:p>
          <a:p>
            <a:pPr marL="0" marR="0" indent="0" algn="ctr" defTabSz="1096963" rtl="0" eaLnBrk="1" fontAlgn="base" latinLnBrk="0" hangingPunct="1">
              <a:lnSpc>
                <a:spcPct val="100000"/>
              </a:lnSpc>
              <a:spcBef>
                <a:spcPct val="0"/>
              </a:spcBef>
              <a:spcAft>
                <a:spcPct val="0"/>
              </a:spcAft>
              <a:buClrTx/>
              <a:buSzTx/>
              <a:buFontTx/>
              <a:buNone/>
              <a:tabLst/>
            </a:pPr>
            <a:r>
              <a:rPr lang="en-US" dirty="0" smtClean="0">
                <a:solidFill>
                  <a:schemeClr val="bg1"/>
                </a:solidFill>
                <a:latin typeface="Calibri" pitchFamily="34" charset="0"/>
                <a:cs typeface="Calibri" pitchFamily="34" charset="0"/>
              </a:rPr>
              <a:t> = INT_MIN</a:t>
            </a:r>
            <a:endParaRPr kumimoji="0" lang="en-US" b="0" i="0" u="none" strike="noStrike" cap="none" normalizeH="0" baseline="0" dirty="0" smtClean="0">
              <a:solidFill>
                <a:schemeClr val="bg1"/>
              </a:solidFill>
              <a:latin typeface="Calibri" pitchFamily="34" charset="0"/>
              <a:cs typeface="Calibri" pitchFamily="34" charset="0"/>
            </a:endParaRPr>
          </a:p>
        </p:txBody>
      </p:sp>
      <p:sp>
        <p:nvSpPr>
          <p:cNvPr id="9" name="Horizontal Scroll 8"/>
          <p:cNvSpPr/>
          <p:nvPr/>
        </p:nvSpPr>
        <p:spPr>
          <a:xfrm>
            <a:off x="457200" y="5410200"/>
            <a:ext cx="2971800" cy="1371600"/>
          </a:xfrm>
          <a:prstGeom prst="horizontalScroll">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dirty="0" smtClean="0"/>
              <a:t>Package: </a:t>
            </a:r>
            <a:r>
              <a:rPr lang="en-US" dirty="0" err="1" smtClean="0"/>
              <a:t>java.util.Arrays</a:t>
            </a:r>
            <a:endParaRPr lang="en-US" dirty="0" smtClean="0"/>
          </a:p>
          <a:p>
            <a:r>
              <a:rPr lang="en-US" dirty="0" smtClean="0"/>
              <a:t>Function: </a:t>
            </a:r>
            <a:r>
              <a:rPr lang="en-US" dirty="0" err="1" smtClean="0"/>
              <a:t>binary_search</a:t>
            </a:r>
            <a:endParaRPr lang="en-US" dirty="0"/>
          </a:p>
        </p:txBody>
      </p:sp>
      <p:sp>
        <p:nvSpPr>
          <p:cNvPr id="10" name="Horizontal Scroll 9"/>
          <p:cNvSpPr/>
          <p:nvPr/>
        </p:nvSpPr>
        <p:spPr>
          <a:xfrm>
            <a:off x="4953000" y="5410200"/>
            <a:ext cx="3505200" cy="1371600"/>
          </a:xfrm>
          <a:prstGeom prst="horizontalScroll">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dirty="0" smtClean="0"/>
              <a:t>Book: Kernighan and Ritchie</a:t>
            </a:r>
          </a:p>
          <a:p>
            <a:r>
              <a:rPr lang="en-US" dirty="0" smtClean="0"/>
              <a:t>Function: </a:t>
            </a:r>
            <a:r>
              <a:rPr lang="en-US" dirty="0" err="1" smtClean="0"/>
              <a:t>itoa</a:t>
            </a:r>
            <a:r>
              <a:rPr lang="en-US" dirty="0" smtClean="0"/>
              <a:t> (integer to </a:t>
            </a:r>
            <a:r>
              <a:rPr lang="en-US" dirty="0" err="1" smtClean="0"/>
              <a:t>ascii</a:t>
            </a:r>
            <a:r>
              <a:rPr lang="en-US" dirty="0" smtClean="0"/>
              <a:t>)</a:t>
            </a:r>
            <a:endParaRPr lang="en-US" dirty="0"/>
          </a:p>
        </p:txBody>
      </p:sp>
      <p:pic>
        <p:nvPicPr>
          <p:cNvPr id="12" name="Picture 11" descr="thumbnailCARL17PJ.jpg"/>
          <p:cNvPicPr>
            <a:picLocks noChangeAspect="1"/>
          </p:cNvPicPr>
          <p:nvPr/>
        </p:nvPicPr>
        <p:blipFill>
          <a:blip r:embed="rId2" cstate="print"/>
          <a:srcRect l="10000" r="15000"/>
          <a:stretch>
            <a:fillRect/>
          </a:stretch>
        </p:blipFill>
        <p:spPr>
          <a:xfrm>
            <a:off x="7716321" y="4274050"/>
            <a:ext cx="1125662" cy="1500883"/>
          </a:xfrm>
          <a:prstGeom prst="rect">
            <a:avLst/>
          </a:prstGeom>
        </p:spPr>
      </p:pic>
    </p:spTree>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wrong here?</a:t>
            </a:r>
            <a:endParaRPr lang="en-US" dirty="0"/>
          </a:p>
        </p:txBody>
      </p:sp>
      <p:sp>
        <p:nvSpPr>
          <p:cNvPr id="5" name="Subtitle 2"/>
          <p:cNvSpPr txBox="1">
            <a:spLocks/>
          </p:cNvSpPr>
          <p:nvPr/>
        </p:nvSpPr>
        <p:spPr bwMode="auto">
          <a:xfrm>
            <a:off x="801756" y="1977886"/>
            <a:ext cx="3863009" cy="3965714"/>
          </a:xfrm>
          <a:prstGeom prst="rect">
            <a:avLst/>
          </a:prstGeom>
          <a:ln>
            <a:solidFill>
              <a:schemeClr val="accent2">
                <a:lumMod val="50000"/>
              </a:schemeClr>
            </a:solidFill>
          </a:ln>
          <a:extLst>
            <a:ext uri="{909E8E84-426E-40dd-AFC4-6F175D3DCCD1}">
              <a14:hiddenFill xmlns:a14="http://schemas.microsoft.com/office/drawing/2007/7/7/main">
                <a:solidFill>
                  <a:srgbClr xmlns:mc="http://schemas.openxmlformats.org/markup-compatibility/2006" val="FFFFFF" mc:Ignorable=""/>
                </a:solidFill>
              </a14:hiddenFill>
            </a:ext>
          </a:extLst>
        </p:spPr>
        <p:txBody>
          <a:bodyPr vert="horz" wrap="square" lIns="0" tIns="0" rIns="0" bIns="0" numCol="1" anchor="t" anchorCtr="0" compatLnSpc="1">
            <a:prstTxWarp prst="textNoShape">
              <a:avLst/>
            </a:prstTxWarp>
            <a:noAutofit/>
          </a:bodyPr>
          <a:lstStyle/>
          <a:p>
            <a:pPr marL="384175" marR="0" lvl="0" indent="-384175" algn="l" defTabSz="912813" rtl="0" eaLnBrk="1" fontAlgn="base" latinLnBrk="0" hangingPunct="1">
              <a:lnSpc>
                <a:spcPct val="90000"/>
              </a:lnSpc>
              <a:spcBef>
                <a:spcPct val="20000"/>
              </a:spcBef>
              <a:spcAft>
                <a:spcPct val="0"/>
              </a:spcAft>
              <a:buClrTx/>
              <a:buSzPct val="90000"/>
              <a:tabLst/>
              <a:defRPr/>
            </a:pPr>
            <a:r>
              <a:rPr kumimoji="0" lang="en-US" sz="2000" b="1" i="0" u="none" strike="noStrike" kern="1200" cap="none" spc="0" normalizeH="0" baseline="0" noProof="0" dirty="0" err="1" smtClean="0">
                <a:ln>
                  <a:noFill/>
                </a:ln>
                <a:solidFill>
                  <a:schemeClr val="bg1"/>
                </a:solidFill>
                <a:effectLst/>
                <a:uLnTx/>
                <a:uFillTx/>
                <a:latin typeface="+mn-lt"/>
                <a:ea typeface="+mn-ea"/>
                <a:cs typeface="+mn-cs"/>
              </a:rPr>
              <a:t>int</a:t>
            </a:r>
            <a:r>
              <a:rPr kumimoji="0" lang="en-US" sz="2000" b="0" i="0" u="none" strike="noStrike" kern="1200" cap="none" spc="0" normalizeH="0" baseline="0" noProof="0" dirty="0" smtClean="0">
                <a:ln>
                  <a:noFill/>
                </a:ln>
                <a:solidFill>
                  <a:schemeClr val="bg1"/>
                </a:solidFill>
                <a:effectLst/>
                <a:uLnTx/>
                <a:uFillTx/>
                <a:latin typeface="+mn-lt"/>
                <a:ea typeface="+mn-ea"/>
                <a:cs typeface="+mn-cs"/>
              </a:rPr>
              <a:t> </a:t>
            </a:r>
            <a:r>
              <a:rPr kumimoji="0" lang="en-US" sz="2000" b="0" i="0" u="none" strike="noStrike" kern="1200" cap="none" spc="0" normalizeH="0" baseline="0" noProof="0" dirty="0" err="1" smtClean="0">
                <a:ln>
                  <a:noFill/>
                </a:ln>
                <a:solidFill>
                  <a:schemeClr val="bg1"/>
                </a:solidFill>
                <a:effectLst/>
                <a:uLnTx/>
                <a:uFillTx/>
                <a:latin typeface="+mn-lt"/>
                <a:ea typeface="+mn-ea"/>
                <a:cs typeface="+mn-cs"/>
              </a:rPr>
              <a:t>binary_search</a:t>
            </a:r>
            <a:r>
              <a:rPr kumimoji="0" lang="en-US" sz="2000" b="0" i="0" u="none" strike="noStrike" kern="1200" cap="none" spc="0" normalizeH="0" baseline="0" noProof="0" dirty="0" smtClean="0">
                <a:ln>
                  <a:noFill/>
                </a:ln>
                <a:solidFill>
                  <a:schemeClr val="bg1"/>
                </a:solidFill>
                <a:effectLst/>
                <a:uLnTx/>
                <a:uFillTx/>
                <a:latin typeface="+mn-lt"/>
                <a:ea typeface="+mn-ea"/>
                <a:cs typeface="+mn-cs"/>
              </a:rPr>
              <a:t>(</a:t>
            </a:r>
            <a:r>
              <a:rPr kumimoji="0" lang="en-US" sz="2000" b="0" i="0" u="none" strike="noStrike" kern="1200" cap="none" spc="0" normalizeH="0" baseline="0" noProof="0" dirty="0" err="1" smtClean="0">
                <a:ln>
                  <a:noFill/>
                </a:ln>
                <a:solidFill>
                  <a:schemeClr val="bg1"/>
                </a:solidFill>
                <a:effectLst/>
                <a:uLnTx/>
                <a:uFillTx/>
                <a:latin typeface="+mn-lt"/>
                <a:ea typeface="+mn-ea"/>
                <a:cs typeface="+mn-cs"/>
              </a:rPr>
              <a:t>i</a:t>
            </a:r>
            <a:r>
              <a:rPr kumimoji="0" lang="en-US" sz="2000" b="1" i="0" u="none" strike="noStrike" kern="1200" cap="none" spc="0" normalizeH="0" baseline="0" noProof="0" dirty="0" err="1" smtClean="0">
                <a:ln>
                  <a:noFill/>
                </a:ln>
                <a:solidFill>
                  <a:schemeClr val="bg1"/>
                </a:solidFill>
                <a:effectLst/>
                <a:uLnTx/>
                <a:uFillTx/>
                <a:latin typeface="+mn-lt"/>
                <a:ea typeface="+mn-ea"/>
                <a:cs typeface="+mn-cs"/>
              </a:rPr>
              <a:t>nt</a:t>
            </a:r>
            <a:r>
              <a:rPr kumimoji="0" lang="en-US" sz="2000" b="0" i="0" u="none" strike="noStrike" kern="1200" cap="none" spc="0" normalizeH="0" baseline="0" noProof="0" dirty="0" smtClean="0">
                <a:ln>
                  <a:noFill/>
                </a:ln>
                <a:solidFill>
                  <a:schemeClr val="bg1"/>
                </a:solidFill>
                <a:effectLst/>
                <a:uLnTx/>
                <a:uFillTx/>
                <a:latin typeface="+mn-lt"/>
                <a:ea typeface="+mn-ea"/>
                <a:cs typeface="+mn-cs"/>
              </a:rPr>
              <a:t>[] </a:t>
            </a:r>
            <a:r>
              <a:rPr kumimoji="0" lang="en-US" sz="2000" b="0" i="0" u="none" strike="noStrike" kern="1200" cap="none" spc="0" normalizeH="0" baseline="0" noProof="0" dirty="0" err="1" smtClean="0">
                <a:ln>
                  <a:noFill/>
                </a:ln>
                <a:solidFill>
                  <a:schemeClr val="bg1"/>
                </a:solidFill>
                <a:effectLst/>
                <a:uLnTx/>
                <a:uFillTx/>
                <a:latin typeface="+mn-lt"/>
                <a:ea typeface="+mn-ea"/>
                <a:cs typeface="+mn-cs"/>
              </a:rPr>
              <a:t>arr</a:t>
            </a:r>
            <a:r>
              <a:rPr kumimoji="0" lang="en-US" sz="2000" b="0" i="0" u="none" strike="noStrike" kern="1200" cap="none" spc="0" normalizeH="0" baseline="0" noProof="0" dirty="0" smtClean="0">
                <a:ln>
                  <a:noFill/>
                </a:ln>
                <a:solidFill>
                  <a:schemeClr val="bg1"/>
                </a:solidFill>
                <a:effectLst/>
                <a:uLnTx/>
                <a:uFillTx/>
                <a:latin typeface="+mn-lt"/>
                <a:ea typeface="+mn-ea"/>
                <a:cs typeface="+mn-cs"/>
              </a:rPr>
              <a:t>,</a:t>
            </a:r>
            <a:r>
              <a:rPr kumimoji="0" lang="en-US" sz="2000" b="1" i="0" u="none" strike="noStrike" kern="1200" cap="none" spc="0" normalizeH="0" baseline="0" noProof="0" dirty="0" smtClean="0">
                <a:ln>
                  <a:noFill/>
                </a:ln>
                <a:solidFill>
                  <a:schemeClr val="bg1"/>
                </a:solidFill>
                <a:effectLst/>
                <a:uLnTx/>
                <a:uFillTx/>
                <a:latin typeface="+mn-lt"/>
                <a:ea typeface="+mn-ea"/>
                <a:cs typeface="+mn-cs"/>
              </a:rPr>
              <a:t> </a:t>
            </a:r>
            <a:r>
              <a:rPr kumimoji="0" lang="en-US" sz="2000" b="1" i="0" u="none" strike="noStrike" kern="1200" cap="none" spc="0" normalizeH="0" baseline="0" noProof="0" dirty="0" err="1" smtClean="0">
                <a:ln>
                  <a:noFill/>
                </a:ln>
                <a:solidFill>
                  <a:schemeClr val="bg1"/>
                </a:solidFill>
                <a:effectLst/>
                <a:uLnTx/>
                <a:uFillTx/>
                <a:latin typeface="+mn-lt"/>
                <a:ea typeface="+mn-ea"/>
                <a:cs typeface="+mn-cs"/>
              </a:rPr>
              <a:t>int</a:t>
            </a:r>
            <a:r>
              <a:rPr kumimoji="0" lang="en-US" sz="2000" b="1" i="0" u="none" strike="noStrike" kern="1200" cap="none" spc="0" normalizeH="0" baseline="0" noProof="0" dirty="0" smtClean="0">
                <a:ln>
                  <a:noFill/>
                </a:ln>
                <a:solidFill>
                  <a:schemeClr val="bg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bg1"/>
                </a:solidFill>
                <a:effectLst/>
                <a:uLnTx/>
                <a:uFillTx/>
                <a:latin typeface="+mn-lt"/>
                <a:ea typeface="+mn-ea"/>
                <a:cs typeface="+mn-cs"/>
              </a:rPr>
              <a:t>low, </a:t>
            </a:r>
            <a:br>
              <a:rPr kumimoji="0" lang="en-US" sz="2000" b="0" i="0" u="none" strike="noStrike" kern="1200" cap="none" spc="0" normalizeH="0" baseline="0" noProof="0" dirty="0" smtClean="0">
                <a:ln>
                  <a:noFill/>
                </a:ln>
                <a:solidFill>
                  <a:schemeClr val="bg1"/>
                </a:solidFill>
                <a:effectLst/>
                <a:uLnTx/>
                <a:uFillTx/>
                <a:latin typeface="+mn-lt"/>
                <a:ea typeface="+mn-ea"/>
                <a:cs typeface="+mn-cs"/>
              </a:rPr>
            </a:br>
            <a:r>
              <a:rPr kumimoji="0" lang="en-US" sz="2000" b="0" i="0" u="none" strike="noStrike" kern="1200" cap="none" spc="0" normalizeH="0" baseline="0" noProof="0" dirty="0" smtClean="0">
                <a:ln>
                  <a:noFill/>
                </a:ln>
                <a:solidFill>
                  <a:schemeClr val="bg1"/>
                </a:solidFill>
                <a:effectLst/>
                <a:uLnTx/>
                <a:uFillTx/>
                <a:latin typeface="+mn-lt"/>
                <a:ea typeface="+mn-ea"/>
                <a:cs typeface="+mn-cs"/>
              </a:rPr>
              <a:t>                       </a:t>
            </a:r>
            <a:r>
              <a:rPr kumimoji="0" lang="en-US" sz="2000" b="1" i="0" u="none" strike="noStrike" kern="1200" cap="none" spc="0" normalizeH="0" baseline="0" noProof="0" dirty="0" err="1" smtClean="0">
                <a:ln>
                  <a:noFill/>
                </a:ln>
                <a:solidFill>
                  <a:schemeClr val="bg1"/>
                </a:solidFill>
                <a:effectLst/>
                <a:uLnTx/>
                <a:uFillTx/>
                <a:latin typeface="+mn-lt"/>
                <a:ea typeface="+mn-ea"/>
                <a:cs typeface="+mn-cs"/>
              </a:rPr>
              <a:t>int</a:t>
            </a:r>
            <a:r>
              <a:rPr kumimoji="0" lang="en-US" sz="2000" b="1" i="0" u="none" strike="noStrike" kern="1200" cap="none" spc="0" normalizeH="0" baseline="0" noProof="0" dirty="0" smtClean="0">
                <a:ln>
                  <a:noFill/>
                </a:ln>
                <a:solidFill>
                  <a:schemeClr val="bg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bg1"/>
                </a:solidFill>
                <a:effectLst/>
                <a:uLnTx/>
                <a:uFillTx/>
                <a:latin typeface="+mn-lt"/>
                <a:ea typeface="+mn-ea"/>
                <a:cs typeface="+mn-cs"/>
              </a:rPr>
              <a:t>high, </a:t>
            </a:r>
            <a:r>
              <a:rPr kumimoji="0" lang="en-US" sz="2000" b="1" i="0" u="none" strike="noStrike" kern="1200" cap="none" spc="0" normalizeH="0" baseline="0" noProof="0" dirty="0" err="1" smtClean="0">
                <a:ln>
                  <a:noFill/>
                </a:ln>
                <a:solidFill>
                  <a:schemeClr val="bg1"/>
                </a:solidFill>
                <a:effectLst/>
                <a:uLnTx/>
                <a:uFillTx/>
                <a:latin typeface="+mn-lt"/>
                <a:ea typeface="+mn-ea"/>
                <a:cs typeface="+mn-cs"/>
              </a:rPr>
              <a:t>int</a:t>
            </a:r>
            <a:r>
              <a:rPr kumimoji="0" lang="en-US" sz="2000" b="0" i="0" u="none" strike="noStrike" kern="1200" cap="none" spc="0" normalizeH="0" baseline="0" noProof="0" dirty="0" smtClean="0">
                <a:ln>
                  <a:noFill/>
                </a:ln>
                <a:solidFill>
                  <a:schemeClr val="bg1"/>
                </a:solidFill>
                <a:effectLst/>
                <a:uLnTx/>
                <a:uFillTx/>
                <a:latin typeface="+mn-lt"/>
                <a:ea typeface="+mn-ea"/>
                <a:cs typeface="+mn-cs"/>
              </a:rPr>
              <a:t> key)  </a:t>
            </a:r>
          </a:p>
          <a:p>
            <a:r>
              <a:rPr lang="en-US" sz="2000" b="1" dirty="0" smtClean="0">
                <a:solidFill>
                  <a:schemeClr val="bg1"/>
                </a:solidFill>
              </a:rPr>
              <a:t>while</a:t>
            </a:r>
            <a:r>
              <a:rPr lang="en-US" sz="2000" dirty="0" smtClean="0">
                <a:solidFill>
                  <a:schemeClr val="bg1"/>
                </a:solidFill>
              </a:rPr>
              <a:t> (low &lt;= high)  </a:t>
            </a:r>
          </a:p>
          <a:p>
            <a:r>
              <a:rPr lang="en-US" sz="2000" dirty="0" smtClean="0">
                <a:solidFill>
                  <a:schemeClr val="bg1"/>
                </a:solidFill>
              </a:rPr>
              <a:t>    {</a:t>
            </a:r>
          </a:p>
          <a:p>
            <a:r>
              <a:rPr lang="en-US" sz="2000" dirty="0" smtClean="0">
                <a:solidFill>
                  <a:schemeClr val="bg1"/>
                </a:solidFill>
              </a:rPr>
              <a:t>        // Find middle value </a:t>
            </a:r>
          </a:p>
          <a:p>
            <a:r>
              <a:rPr lang="en-US" sz="2000" dirty="0" smtClean="0">
                <a:solidFill>
                  <a:schemeClr val="bg1"/>
                </a:solidFill>
              </a:rPr>
              <a:t>        </a:t>
            </a:r>
            <a:r>
              <a:rPr lang="en-US" sz="2000" b="1" dirty="0" err="1" smtClean="0">
                <a:solidFill>
                  <a:schemeClr val="bg1"/>
                </a:solidFill>
              </a:rPr>
              <a:t>int</a:t>
            </a:r>
            <a:r>
              <a:rPr lang="en-US" sz="2000" dirty="0" smtClean="0">
                <a:solidFill>
                  <a:schemeClr val="bg1"/>
                </a:solidFill>
              </a:rPr>
              <a:t> mid = (low + high) / 2;</a:t>
            </a:r>
          </a:p>
          <a:p>
            <a:r>
              <a:rPr lang="en-US" sz="2000" dirty="0" smtClean="0">
                <a:solidFill>
                  <a:schemeClr val="bg1"/>
                </a:solidFill>
              </a:rPr>
              <a:t>        </a:t>
            </a:r>
            <a:r>
              <a:rPr lang="en-US" sz="2000" b="1" dirty="0" err="1" smtClean="0">
                <a:solidFill>
                  <a:schemeClr val="bg1"/>
                </a:solidFill>
              </a:rPr>
              <a:t>int</a:t>
            </a:r>
            <a:r>
              <a:rPr lang="en-US" sz="2000" dirty="0" smtClean="0">
                <a:solidFill>
                  <a:schemeClr val="bg1"/>
                </a:solidFill>
              </a:rPr>
              <a:t> </a:t>
            </a:r>
            <a:r>
              <a:rPr lang="en-US" sz="2000" dirty="0" err="1" smtClean="0">
                <a:solidFill>
                  <a:schemeClr val="bg1"/>
                </a:solidFill>
              </a:rPr>
              <a:t>val</a:t>
            </a:r>
            <a:r>
              <a:rPr lang="en-US" sz="2000" dirty="0" smtClean="0">
                <a:solidFill>
                  <a:schemeClr val="bg1"/>
                </a:solidFill>
              </a:rPr>
              <a:t> = </a:t>
            </a:r>
            <a:r>
              <a:rPr lang="en-US" sz="2000" dirty="0" err="1" smtClean="0">
                <a:solidFill>
                  <a:schemeClr val="bg1"/>
                </a:solidFill>
              </a:rPr>
              <a:t>arr</a:t>
            </a:r>
            <a:r>
              <a:rPr lang="en-US" sz="2000" dirty="0" smtClean="0">
                <a:solidFill>
                  <a:schemeClr val="bg1"/>
                </a:solidFill>
              </a:rPr>
              <a:t>[mid];</a:t>
            </a:r>
            <a:br>
              <a:rPr lang="en-US" sz="2000" dirty="0" smtClean="0">
                <a:solidFill>
                  <a:schemeClr val="bg1"/>
                </a:solidFill>
              </a:rPr>
            </a:br>
            <a:r>
              <a:rPr lang="en-US" sz="2000" dirty="0" smtClean="0">
                <a:solidFill>
                  <a:schemeClr val="bg1"/>
                </a:solidFill>
              </a:rPr>
              <a:t>        </a:t>
            </a:r>
            <a:r>
              <a:rPr lang="en-US" sz="2000" b="1" dirty="0" smtClean="0">
                <a:solidFill>
                  <a:schemeClr val="bg1"/>
                </a:solidFill>
              </a:rPr>
              <a:t>if</a:t>
            </a:r>
            <a:r>
              <a:rPr lang="en-US" sz="2000" dirty="0" smtClean="0">
                <a:solidFill>
                  <a:schemeClr val="bg1"/>
                </a:solidFill>
              </a:rPr>
              <a:t> (</a:t>
            </a:r>
            <a:r>
              <a:rPr lang="en-US" sz="2000" dirty="0" err="1" smtClean="0">
                <a:solidFill>
                  <a:schemeClr val="bg1"/>
                </a:solidFill>
              </a:rPr>
              <a:t>val</a:t>
            </a:r>
            <a:r>
              <a:rPr lang="en-US" sz="2000" dirty="0" smtClean="0">
                <a:solidFill>
                  <a:schemeClr val="bg1"/>
                </a:solidFill>
              </a:rPr>
              <a:t> == key) </a:t>
            </a:r>
            <a:r>
              <a:rPr lang="en-US" sz="2000" b="1" dirty="0" smtClean="0">
                <a:solidFill>
                  <a:schemeClr val="bg1"/>
                </a:solidFill>
              </a:rPr>
              <a:t>return</a:t>
            </a:r>
            <a:r>
              <a:rPr lang="en-US" sz="2000" dirty="0" smtClean="0">
                <a:solidFill>
                  <a:schemeClr val="bg1"/>
                </a:solidFill>
              </a:rPr>
              <a:t> mid;</a:t>
            </a:r>
            <a:br>
              <a:rPr lang="en-US" sz="2000" dirty="0" smtClean="0">
                <a:solidFill>
                  <a:schemeClr val="bg1"/>
                </a:solidFill>
              </a:rPr>
            </a:br>
            <a:r>
              <a:rPr lang="en-US" sz="2000" dirty="0" smtClean="0">
                <a:solidFill>
                  <a:schemeClr val="bg1"/>
                </a:solidFill>
              </a:rPr>
              <a:t>        </a:t>
            </a:r>
            <a:r>
              <a:rPr lang="en-US" sz="2000" b="1" dirty="0" smtClean="0">
                <a:solidFill>
                  <a:schemeClr val="bg1"/>
                </a:solidFill>
              </a:rPr>
              <a:t>if</a:t>
            </a:r>
            <a:r>
              <a:rPr lang="en-US" sz="2000" dirty="0" smtClean="0">
                <a:solidFill>
                  <a:schemeClr val="bg1"/>
                </a:solidFill>
              </a:rPr>
              <a:t> (</a:t>
            </a:r>
            <a:r>
              <a:rPr lang="en-US" sz="2000" dirty="0" err="1" smtClean="0">
                <a:solidFill>
                  <a:schemeClr val="bg1"/>
                </a:solidFill>
              </a:rPr>
              <a:t>val</a:t>
            </a:r>
            <a:r>
              <a:rPr lang="en-US" sz="2000" dirty="0" smtClean="0">
                <a:solidFill>
                  <a:schemeClr val="bg1"/>
                </a:solidFill>
              </a:rPr>
              <a:t> &lt; key) low = mid+1; </a:t>
            </a:r>
            <a:br>
              <a:rPr lang="en-US" sz="2000" dirty="0" smtClean="0">
                <a:solidFill>
                  <a:schemeClr val="bg1"/>
                </a:solidFill>
              </a:rPr>
            </a:br>
            <a:r>
              <a:rPr lang="en-US" sz="2000" dirty="0" smtClean="0">
                <a:solidFill>
                  <a:schemeClr val="bg1"/>
                </a:solidFill>
              </a:rPr>
              <a:t>        </a:t>
            </a:r>
            <a:r>
              <a:rPr lang="en-US" sz="2000" b="1" dirty="0" smtClean="0">
                <a:solidFill>
                  <a:schemeClr val="bg1"/>
                </a:solidFill>
              </a:rPr>
              <a:t>else</a:t>
            </a:r>
            <a:r>
              <a:rPr lang="en-US" sz="2000" dirty="0" smtClean="0">
                <a:solidFill>
                  <a:schemeClr val="bg1"/>
                </a:solidFill>
              </a:rPr>
              <a:t> high = mid-1;</a:t>
            </a:r>
            <a:br>
              <a:rPr lang="en-US" sz="2000" dirty="0" smtClean="0">
                <a:solidFill>
                  <a:schemeClr val="bg1"/>
                </a:solidFill>
              </a:rPr>
            </a:br>
            <a:r>
              <a:rPr lang="en-US" sz="2000" dirty="0" smtClean="0">
                <a:solidFill>
                  <a:schemeClr val="bg1"/>
                </a:solidFill>
              </a:rPr>
              <a:t>     }</a:t>
            </a:r>
            <a:br>
              <a:rPr lang="en-US" sz="2000" dirty="0" smtClean="0">
                <a:solidFill>
                  <a:schemeClr val="bg1"/>
                </a:solidFill>
              </a:rPr>
            </a:br>
            <a:r>
              <a:rPr lang="en-US" sz="2000" dirty="0" smtClean="0">
                <a:solidFill>
                  <a:schemeClr val="bg1"/>
                </a:solidFill>
              </a:rPr>
              <a:t>     </a:t>
            </a:r>
            <a:r>
              <a:rPr lang="en-US" sz="2000" b="1" dirty="0" smtClean="0">
                <a:solidFill>
                  <a:schemeClr val="bg1"/>
                </a:solidFill>
              </a:rPr>
              <a:t>return</a:t>
            </a:r>
            <a:r>
              <a:rPr lang="en-US" sz="2000" dirty="0" smtClean="0">
                <a:solidFill>
                  <a:schemeClr val="bg1"/>
                </a:solidFill>
              </a:rPr>
              <a:t> -1;</a:t>
            </a:r>
          </a:p>
          <a:p>
            <a:r>
              <a:rPr lang="en-US" sz="2000" dirty="0" smtClean="0">
                <a:solidFill>
                  <a:schemeClr val="bg1"/>
                </a:solidFill>
              </a:rPr>
              <a:t>}</a:t>
            </a:r>
          </a:p>
        </p:txBody>
      </p:sp>
      <p:sp>
        <p:nvSpPr>
          <p:cNvPr id="6" name="Subtitle 2"/>
          <p:cNvSpPr txBox="1">
            <a:spLocks/>
          </p:cNvSpPr>
          <p:nvPr/>
        </p:nvSpPr>
        <p:spPr bwMode="auto">
          <a:xfrm>
            <a:off x="5486400" y="1958008"/>
            <a:ext cx="3124200" cy="3985592"/>
          </a:xfrm>
          <a:prstGeom prst="rect">
            <a:avLst/>
          </a:prstGeom>
          <a:ln>
            <a:solidFill>
              <a:schemeClr val="accent2">
                <a:lumMod val="50000"/>
              </a:schemeClr>
            </a:solidFill>
          </a:ln>
          <a:extLst>
            <a:ext uri="{909E8E84-426E-40dd-AFC4-6F175D3DCCD1}">
              <a14:hiddenFill xmlns:a14="http://schemas.microsoft.com/office/drawing/2007/7/7/main">
                <a:solidFill>
                  <a:srgbClr xmlns:mc="http://schemas.openxmlformats.org/markup-compatibility/2006" val="FFFFFF" mc:Ignorable=""/>
                </a:solidFill>
              </a14:hiddenFill>
            </a:ext>
          </a:extLst>
        </p:spPr>
        <p:txBody>
          <a:bodyPr vert="horz" wrap="square" lIns="0" tIns="0" rIns="0" bIns="0" numCol="1" anchor="t" anchorCtr="0" compatLnSpc="1">
            <a:prstTxWarp prst="textNoShape">
              <a:avLst/>
            </a:prstTxWarp>
            <a:noAutofit/>
          </a:bodyPr>
          <a:lstStyle/>
          <a:p>
            <a:pPr marL="384175" marR="0" lvl="0" indent="-384175" algn="l" defTabSz="912813" rtl="0" eaLnBrk="1" fontAlgn="base" latinLnBrk="0" hangingPunct="1">
              <a:lnSpc>
                <a:spcPct val="90000"/>
              </a:lnSpc>
              <a:spcBef>
                <a:spcPct val="20000"/>
              </a:spcBef>
              <a:spcAft>
                <a:spcPct val="0"/>
              </a:spcAft>
              <a:buClrTx/>
              <a:buSzPct val="90000"/>
              <a:tabLst/>
              <a:defRPr/>
            </a:pPr>
            <a:r>
              <a:rPr lang="en-US" sz="2000" b="1" dirty="0" smtClean="0">
                <a:solidFill>
                  <a:schemeClr val="bg1"/>
                </a:solidFill>
                <a:latin typeface="+mn-lt"/>
              </a:rPr>
              <a:t>void </a:t>
            </a:r>
            <a:r>
              <a:rPr lang="en-US" sz="2000" dirty="0" err="1" smtClean="0">
                <a:solidFill>
                  <a:schemeClr val="bg1"/>
                </a:solidFill>
                <a:latin typeface="+mn-lt"/>
              </a:rPr>
              <a:t>itoa</a:t>
            </a:r>
            <a:r>
              <a:rPr kumimoji="0" lang="en-US" sz="2000" b="0" i="0" u="none" strike="noStrike" kern="1200" cap="none" spc="0" normalizeH="0" baseline="0" noProof="0" dirty="0" smtClean="0">
                <a:ln>
                  <a:noFill/>
                </a:ln>
                <a:solidFill>
                  <a:schemeClr val="bg1"/>
                </a:solidFill>
                <a:effectLst/>
                <a:uLnTx/>
                <a:uFillTx/>
                <a:latin typeface="+mn-lt"/>
                <a:ea typeface="+mn-ea"/>
                <a:cs typeface="+mn-cs"/>
              </a:rPr>
              <a:t>(</a:t>
            </a:r>
            <a:r>
              <a:rPr kumimoji="0" lang="en-US" sz="2000" b="0" i="0" u="none" strike="noStrike" kern="1200" cap="none" spc="0" normalizeH="0" baseline="0" noProof="0" dirty="0" err="1" smtClean="0">
                <a:ln>
                  <a:noFill/>
                </a:ln>
                <a:solidFill>
                  <a:schemeClr val="bg1"/>
                </a:solidFill>
                <a:effectLst/>
                <a:uLnTx/>
                <a:uFillTx/>
                <a:latin typeface="+mn-lt"/>
                <a:ea typeface="+mn-ea"/>
                <a:cs typeface="+mn-cs"/>
              </a:rPr>
              <a:t>int</a:t>
            </a:r>
            <a:r>
              <a:rPr kumimoji="0" lang="en-US" sz="2000" b="0" i="0" u="none" strike="noStrike" kern="1200" cap="none" spc="0" normalizeH="0" noProof="0" dirty="0" smtClean="0">
                <a:ln>
                  <a:noFill/>
                </a:ln>
                <a:solidFill>
                  <a:schemeClr val="bg1"/>
                </a:solidFill>
                <a:effectLst/>
                <a:uLnTx/>
                <a:uFillTx/>
                <a:latin typeface="+mn-lt"/>
                <a:ea typeface="+mn-ea"/>
                <a:cs typeface="+mn-cs"/>
              </a:rPr>
              <a:t> </a:t>
            </a:r>
            <a:r>
              <a:rPr lang="en-US" sz="2000" dirty="0" smtClean="0">
                <a:solidFill>
                  <a:schemeClr val="bg1"/>
                </a:solidFill>
                <a:latin typeface="+mn-lt"/>
              </a:rPr>
              <a:t>n, char* s</a:t>
            </a:r>
            <a:r>
              <a:rPr kumimoji="0" lang="en-US" sz="2000" b="0" i="0" u="none" strike="noStrike" kern="1200" cap="none" spc="0" normalizeH="0" noProof="0" dirty="0" smtClean="0">
                <a:ln>
                  <a:noFill/>
                </a:ln>
                <a:solidFill>
                  <a:schemeClr val="bg1"/>
                </a:solidFill>
                <a:effectLst/>
                <a:uLnTx/>
                <a:uFillTx/>
                <a:latin typeface="+mn-lt"/>
                <a:ea typeface="+mn-ea"/>
                <a:cs typeface="+mn-cs"/>
              </a:rPr>
              <a:t>) {</a:t>
            </a:r>
          </a:p>
          <a:p>
            <a:pPr marL="384175" marR="0" lvl="0" indent="-384175" algn="l" defTabSz="912813" rtl="0" eaLnBrk="1" fontAlgn="base" latinLnBrk="0" hangingPunct="1">
              <a:lnSpc>
                <a:spcPct val="90000"/>
              </a:lnSpc>
              <a:spcBef>
                <a:spcPct val="20000"/>
              </a:spcBef>
              <a:spcAft>
                <a:spcPct val="0"/>
              </a:spcAft>
              <a:buClrTx/>
              <a:buSzPct val="90000"/>
              <a:tabLst/>
              <a:defRPr/>
            </a:pPr>
            <a:r>
              <a:rPr lang="en-US" sz="2000" dirty="0" smtClean="0">
                <a:solidFill>
                  <a:schemeClr val="bg1"/>
                </a:solidFill>
                <a:latin typeface="+mn-lt"/>
              </a:rPr>
              <a:t>      </a:t>
            </a:r>
            <a:r>
              <a:rPr lang="en-US" sz="2000" baseline="0" dirty="0" smtClean="0">
                <a:solidFill>
                  <a:schemeClr val="bg1"/>
                </a:solidFill>
                <a:latin typeface="+mn-lt"/>
              </a:rPr>
              <a:t>if (n &lt; 0) {</a:t>
            </a:r>
          </a:p>
          <a:p>
            <a:pPr marL="384175" marR="0" lvl="0" indent="-384175" algn="l" defTabSz="912813" rtl="0" eaLnBrk="1" fontAlgn="base" latinLnBrk="0" hangingPunct="1">
              <a:lnSpc>
                <a:spcPct val="90000"/>
              </a:lnSpc>
              <a:spcBef>
                <a:spcPct val="20000"/>
              </a:spcBef>
              <a:spcAft>
                <a:spcPct val="0"/>
              </a:spcAft>
              <a:buClrTx/>
              <a:buSzPct val="90000"/>
              <a:tabLst/>
              <a:defRPr/>
            </a:pPr>
            <a:r>
              <a:rPr kumimoji="0" lang="en-US" sz="2000" b="0" i="0" u="none" strike="noStrike" kern="1200" cap="none" spc="0" normalizeH="0" noProof="0" dirty="0" smtClean="0">
                <a:ln>
                  <a:noFill/>
                </a:ln>
                <a:solidFill>
                  <a:schemeClr val="bg1"/>
                </a:solidFill>
                <a:effectLst/>
                <a:uLnTx/>
                <a:uFillTx/>
                <a:latin typeface="+mn-lt"/>
                <a:ea typeface="+mn-ea"/>
                <a:cs typeface="+mn-cs"/>
              </a:rPr>
              <a:t>         *s++ = ‘-’;</a:t>
            </a:r>
          </a:p>
          <a:p>
            <a:pPr marL="384175" marR="0" lvl="0" indent="-384175" algn="l" defTabSz="912813" rtl="0" eaLnBrk="1" fontAlgn="base" latinLnBrk="0" hangingPunct="1">
              <a:lnSpc>
                <a:spcPct val="90000"/>
              </a:lnSpc>
              <a:spcBef>
                <a:spcPct val="20000"/>
              </a:spcBef>
              <a:spcAft>
                <a:spcPct val="0"/>
              </a:spcAft>
              <a:buClrTx/>
              <a:buSzPct val="90000"/>
              <a:tabLst/>
              <a:defRPr/>
            </a:pPr>
            <a:r>
              <a:rPr lang="en-US" sz="2000" dirty="0" smtClean="0">
                <a:solidFill>
                  <a:schemeClr val="bg1"/>
                </a:solidFill>
                <a:latin typeface="+mn-lt"/>
              </a:rPr>
              <a:t>         n = -n;</a:t>
            </a:r>
            <a:endParaRPr kumimoji="0" lang="en-US" sz="2000" b="0" i="0" u="none" strike="noStrike" kern="1200" cap="none" spc="0" normalizeH="0" noProof="0" dirty="0" smtClean="0">
              <a:ln>
                <a:noFill/>
              </a:ln>
              <a:solidFill>
                <a:schemeClr val="bg1"/>
              </a:solidFill>
              <a:effectLst/>
              <a:uLnTx/>
              <a:uFillTx/>
              <a:latin typeface="+mn-lt"/>
              <a:ea typeface="+mn-ea"/>
              <a:cs typeface="+mn-cs"/>
            </a:endParaRPr>
          </a:p>
          <a:p>
            <a:pPr marL="384175" marR="0" lvl="0" indent="-384175" algn="l" defTabSz="912813" rtl="0" eaLnBrk="1" fontAlgn="base" latinLnBrk="0" hangingPunct="1">
              <a:lnSpc>
                <a:spcPct val="90000"/>
              </a:lnSpc>
              <a:spcBef>
                <a:spcPct val="20000"/>
              </a:spcBef>
              <a:spcAft>
                <a:spcPct val="0"/>
              </a:spcAft>
              <a:buClrTx/>
              <a:buSzPct val="90000"/>
              <a:tabLst/>
              <a:defRPr/>
            </a:pPr>
            <a:r>
              <a:rPr lang="en-US" sz="2000" baseline="0" dirty="0" smtClean="0">
                <a:solidFill>
                  <a:schemeClr val="bg1"/>
                </a:solidFill>
                <a:latin typeface="+mn-lt"/>
              </a:rPr>
              <a:t>     }</a:t>
            </a:r>
          </a:p>
          <a:p>
            <a:pPr marL="384175" marR="0" lvl="0" indent="-384175" algn="l" defTabSz="912813" rtl="0" eaLnBrk="1" fontAlgn="base" latinLnBrk="0" hangingPunct="1">
              <a:lnSpc>
                <a:spcPct val="90000"/>
              </a:lnSpc>
              <a:spcBef>
                <a:spcPct val="20000"/>
              </a:spcBef>
              <a:spcAft>
                <a:spcPct val="0"/>
              </a:spcAft>
              <a:buClrTx/>
              <a:buSzPct val="90000"/>
              <a:tabLst/>
              <a:defRPr/>
            </a:pPr>
            <a:r>
              <a:rPr kumimoji="0" lang="en-US" sz="2000" b="0" i="0" u="none" strike="noStrike" kern="1200" cap="none" spc="0" normalizeH="0" noProof="0" dirty="0" smtClean="0">
                <a:ln>
                  <a:noFill/>
                </a:ln>
                <a:solidFill>
                  <a:schemeClr val="bg1"/>
                </a:solidFill>
                <a:effectLst/>
                <a:uLnTx/>
                <a:uFillTx/>
                <a:latin typeface="+mn-lt"/>
                <a:ea typeface="+mn-ea"/>
                <a:cs typeface="+mn-cs"/>
              </a:rPr>
              <a:t>     // Add digits to s</a:t>
            </a:r>
          </a:p>
          <a:p>
            <a:pPr marL="384175" marR="0" lvl="0" indent="-384175" algn="l" defTabSz="912813" rtl="0" eaLnBrk="1" fontAlgn="base" latinLnBrk="0" hangingPunct="1">
              <a:lnSpc>
                <a:spcPct val="90000"/>
              </a:lnSpc>
              <a:spcBef>
                <a:spcPct val="20000"/>
              </a:spcBef>
              <a:spcAft>
                <a:spcPct val="0"/>
              </a:spcAft>
              <a:buClrTx/>
              <a:buSzPct val="90000"/>
              <a:tabLst/>
              <a:defRPr/>
            </a:pPr>
            <a:r>
              <a:rPr lang="en-US" sz="2000" dirty="0" smtClean="0">
                <a:solidFill>
                  <a:schemeClr val="bg1"/>
                </a:solidFill>
                <a:latin typeface="+mn-lt"/>
              </a:rPr>
              <a:t>     </a:t>
            </a:r>
            <a:r>
              <a:rPr kumimoji="0" lang="en-US" sz="2000" b="0" i="0" u="none" strike="noStrike" kern="1200" cap="none" spc="0" normalizeH="0" noProof="0" dirty="0" smtClean="0">
                <a:ln>
                  <a:noFill/>
                </a:ln>
                <a:solidFill>
                  <a:schemeClr val="bg1"/>
                </a:solidFill>
                <a:effectLst/>
                <a:uLnTx/>
                <a:uFillTx/>
                <a:latin typeface="+mn-lt"/>
                <a:ea typeface="+mn-ea"/>
                <a:cs typeface="+mn-cs"/>
              </a:rPr>
              <a:t>….</a:t>
            </a:r>
          </a:p>
          <a:p>
            <a:pPr marL="384175" marR="0" lvl="0" indent="-384175" algn="l" defTabSz="912813" rtl="0" eaLnBrk="1" fontAlgn="base" latinLnBrk="0" hangingPunct="1">
              <a:lnSpc>
                <a:spcPct val="90000"/>
              </a:lnSpc>
              <a:spcBef>
                <a:spcPct val="20000"/>
              </a:spcBef>
              <a:spcAft>
                <a:spcPct val="0"/>
              </a:spcAft>
              <a:buClrTx/>
              <a:buSzPct val="90000"/>
              <a:tabLst/>
              <a:defRPr/>
            </a:pPr>
            <a:endParaRPr kumimoji="0" lang="en-US" sz="20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7" name="Cloud Callout 6"/>
          <p:cNvSpPr/>
          <p:nvPr/>
        </p:nvSpPr>
        <p:spPr bwMode="auto">
          <a:xfrm>
            <a:off x="6819900" y="0"/>
            <a:ext cx="2324100" cy="1774698"/>
          </a:xfrm>
          <a:prstGeom prst="cloudCallout">
            <a:avLst>
              <a:gd name="adj1" fmla="val -47609"/>
              <a:gd name="adj2" fmla="val 118318"/>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dirty="0" smtClean="0">
                <a:solidFill>
                  <a:schemeClr val="bg1"/>
                </a:solidFill>
                <a:latin typeface="Calibri" pitchFamily="34" charset="0"/>
                <a:cs typeface="Calibri" pitchFamily="34" charset="0"/>
              </a:rPr>
              <a:t>-INT_MIN= INT_MIN</a:t>
            </a:r>
            <a:endParaRPr kumimoji="0" lang="en-US" b="0" i="0" u="none" strike="noStrike" cap="none" normalizeH="0" baseline="0" dirty="0" smtClean="0">
              <a:solidFill>
                <a:schemeClr val="bg1"/>
              </a:solidFill>
              <a:latin typeface="Calibri" pitchFamily="34" charset="0"/>
              <a:cs typeface="Calibri" pitchFamily="34" charset="0"/>
            </a:endParaRPr>
          </a:p>
        </p:txBody>
      </p:sp>
      <p:sp>
        <p:nvSpPr>
          <p:cNvPr id="8" name="Cloud Callout 7"/>
          <p:cNvSpPr/>
          <p:nvPr/>
        </p:nvSpPr>
        <p:spPr bwMode="auto">
          <a:xfrm>
            <a:off x="2209800" y="1219200"/>
            <a:ext cx="3562350" cy="1774698"/>
          </a:xfrm>
          <a:prstGeom prst="cloudCallou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dirty="0" smtClean="0">
                <a:solidFill>
                  <a:schemeClr val="bg1"/>
                </a:solidFill>
                <a:latin typeface="Calibri" pitchFamily="34" charset="0"/>
                <a:cs typeface="Calibri" pitchFamily="34" charset="0"/>
              </a:rPr>
              <a:t>3(INT_MAX+1)/4 +</a:t>
            </a:r>
            <a:br>
              <a:rPr lang="en-US" dirty="0" smtClean="0">
                <a:solidFill>
                  <a:schemeClr val="bg1"/>
                </a:solidFill>
                <a:latin typeface="Calibri" pitchFamily="34" charset="0"/>
                <a:cs typeface="Calibri" pitchFamily="34" charset="0"/>
              </a:rPr>
            </a:br>
            <a:r>
              <a:rPr lang="en-US" dirty="0" smtClean="0">
                <a:solidFill>
                  <a:schemeClr val="bg1"/>
                </a:solidFill>
                <a:latin typeface="Calibri" pitchFamily="34" charset="0"/>
                <a:cs typeface="Calibri" pitchFamily="34" charset="0"/>
              </a:rPr>
              <a:t>(INT_MAX+1)/4 </a:t>
            </a:r>
          </a:p>
          <a:p>
            <a:pPr marL="0" marR="0" indent="0" algn="ctr" defTabSz="1096963" rtl="0" eaLnBrk="1" fontAlgn="base" latinLnBrk="0" hangingPunct="1">
              <a:lnSpc>
                <a:spcPct val="100000"/>
              </a:lnSpc>
              <a:spcBef>
                <a:spcPct val="0"/>
              </a:spcBef>
              <a:spcAft>
                <a:spcPct val="0"/>
              </a:spcAft>
              <a:buClrTx/>
              <a:buSzTx/>
              <a:buFontTx/>
              <a:buNone/>
              <a:tabLst/>
            </a:pPr>
            <a:r>
              <a:rPr lang="en-US" dirty="0" smtClean="0">
                <a:solidFill>
                  <a:schemeClr val="bg1"/>
                </a:solidFill>
                <a:latin typeface="Calibri" pitchFamily="34" charset="0"/>
                <a:cs typeface="Calibri" pitchFamily="34" charset="0"/>
              </a:rPr>
              <a:t> = INT_MIN</a:t>
            </a:r>
            <a:endParaRPr kumimoji="0" lang="en-US" b="0" i="0" u="none" strike="noStrike" cap="none" normalizeH="0" baseline="0" dirty="0" smtClean="0">
              <a:solidFill>
                <a:schemeClr val="bg1"/>
              </a:solidFill>
              <a:latin typeface="Calibri" pitchFamily="34" charset="0"/>
              <a:cs typeface="Calibri" pitchFamily="34" charset="0"/>
            </a:endParaRPr>
          </a:p>
        </p:txBody>
      </p:sp>
      <p:sp>
        <p:nvSpPr>
          <p:cNvPr id="9" name="Horizontal Scroll 8"/>
          <p:cNvSpPr/>
          <p:nvPr/>
        </p:nvSpPr>
        <p:spPr>
          <a:xfrm>
            <a:off x="457200" y="5410200"/>
            <a:ext cx="2971800" cy="1371600"/>
          </a:xfrm>
          <a:prstGeom prst="horizontalScroll">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dirty="0" smtClean="0"/>
              <a:t>Package: </a:t>
            </a:r>
            <a:r>
              <a:rPr lang="en-US" dirty="0" err="1" smtClean="0"/>
              <a:t>java.util.Arrays</a:t>
            </a:r>
            <a:endParaRPr lang="en-US" dirty="0" smtClean="0"/>
          </a:p>
          <a:p>
            <a:r>
              <a:rPr lang="en-US" dirty="0" smtClean="0"/>
              <a:t>Function: </a:t>
            </a:r>
            <a:r>
              <a:rPr lang="en-US" dirty="0" err="1" smtClean="0"/>
              <a:t>binary_search</a:t>
            </a:r>
            <a:endParaRPr lang="en-US" dirty="0"/>
          </a:p>
        </p:txBody>
      </p:sp>
      <p:sp>
        <p:nvSpPr>
          <p:cNvPr id="10" name="Horizontal Scroll 9"/>
          <p:cNvSpPr/>
          <p:nvPr/>
        </p:nvSpPr>
        <p:spPr>
          <a:xfrm>
            <a:off x="4953000" y="5410200"/>
            <a:ext cx="3505200" cy="1371600"/>
          </a:xfrm>
          <a:prstGeom prst="horizontalScroll">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dirty="0" smtClean="0"/>
              <a:t>Book: Kernighan and Ritchie</a:t>
            </a:r>
          </a:p>
          <a:p>
            <a:r>
              <a:rPr lang="en-US" dirty="0" smtClean="0"/>
              <a:t>Function: </a:t>
            </a:r>
            <a:r>
              <a:rPr lang="en-US" dirty="0" err="1" smtClean="0"/>
              <a:t>itoa</a:t>
            </a:r>
            <a:r>
              <a:rPr lang="en-US" dirty="0" smtClean="0"/>
              <a:t> (integer to </a:t>
            </a:r>
            <a:r>
              <a:rPr lang="en-US" dirty="0" err="1" smtClean="0"/>
              <a:t>ascii</a:t>
            </a:r>
            <a:r>
              <a:rPr lang="en-US" dirty="0" smtClean="0"/>
              <a:t>)</a:t>
            </a:r>
            <a:endParaRPr lang="en-US" dirty="0"/>
          </a:p>
        </p:txBody>
      </p:sp>
      <p:pic>
        <p:nvPicPr>
          <p:cNvPr id="12" name="Picture 11" descr="thumbnailCARL17PJ.jpg"/>
          <p:cNvPicPr>
            <a:picLocks noChangeAspect="1"/>
          </p:cNvPicPr>
          <p:nvPr/>
        </p:nvPicPr>
        <p:blipFill>
          <a:blip r:embed="rId2" cstate="print"/>
          <a:srcRect l="10000" r="15000"/>
          <a:stretch>
            <a:fillRect/>
          </a:stretch>
        </p:blipFill>
        <p:spPr>
          <a:xfrm>
            <a:off x="7716321" y="4274050"/>
            <a:ext cx="1125662" cy="1500883"/>
          </a:xfrm>
          <a:prstGeom prst="rect">
            <a:avLst/>
          </a:prstGeom>
        </p:spPr>
      </p:pic>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4294967295"/>
          </p:nvPr>
        </p:nvSpPr>
        <p:spPr>
          <a:xfrm>
            <a:off x="152400" y="1524000"/>
            <a:ext cx="3733800" cy="4191000"/>
          </a:xfrm>
          <a:ln w="19050">
            <a:solidFill>
              <a:srgbClr xmlns:mc="http://schemas.openxmlformats.org/markup-compatibility/2006" xmlns:a14="http://schemas.microsoft.com/office/drawing/2007/7/7/main" val="0070C0" mc:Ignorable=""/>
            </a:solidFill>
          </a:ln>
        </p:spPr>
        <p:txBody>
          <a:bodyPr>
            <a:noAutofit/>
          </a:bodyPr>
          <a:lstStyle/>
          <a:p>
            <a:pPr algn="l">
              <a:buNone/>
            </a:pPr>
            <a:r>
              <a:rPr lang="en-US" sz="1100" dirty="0" smtClean="0"/>
              <a:t>	</a:t>
            </a:r>
            <a:r>
              <a:rPr lang="en-US" sz="1100" dirty="0" err="1" smtClean="0"/>
              <a:t>int</a:t>
            </a:r>
            <a:r>
              <a:rPr lang="en-US" sz="1100" dirty="0" smtClean="0"/>
              <a:t> </a:t>
            </a:r>
            <a:r>
              <a:rPr lang="en-US" sz="1100" dirty="0" err="1" smtClean="0"/>
              <a:t>init_name</a:t>
            </a:r>
            <a:r>
              <a:rPr lang="en-US" sz="1100" dirty="0" smtClean="0"/>
              <a:t>(char **</a:t>
            </a:r>
            <a:r>
              <a:rPr lang="en-US" sz="1100" dirty="0" err="1" smtClean="0"/>
              <a:t>outname</a:t>
            </a:r>
            <a:r>
              <a:rPr lang="en-US" sz="1100" dirty="0" smtClean="0"/>
              <a:t>, </a:t>
            </a:r>
            <a:r>
              <a:rPr lang="en-US" sz="1100" dirty="0" err="1" smtClean="0"/>
              <a:t>uint</a:t>
            </a:r>
            <a:r>
              <a:rPr lang="en-US" sz="1100" dirty="0" smtClean="0"/>
              <a:t> n)</a:t>
            </a:r>
          </a:p>
          <a:p>
            <a:pPr algn="l">
              <a:buNone/>
            </a:pPr>
            <a:r>
              <a:rPr lang="en-US" sz="1100" dirty="0" smtClean="0"/>
              <a:t>	{</a:t>
            </a:r>
          </a:p>
          <a:p>
            <a:pPr algn="l">
              <a:buNone/>
            </a:pPr>
            <a:r>
              <a:rPr lang="en-US" sz="1100" dirty="0" smtClean="0"/>
              <a:t>	    if (n == 0) return 0;</a:t>
            </a:r>
          </a:p>
          <a:p>
            <a:pPr algn="l">
              <a:buNone/>
            </a:pPr>
            <a:r>
              <a:rPr lang="en-US" sz="1100" dirty="0" smtClean="0"/>
              <a:t>	    else if (n &gt; UINT16_MAX) exit(1);</a:t>
            </a:r>
          </a:p>
          <a:p>
            <a:pPr algn="l">
              <a:buNone/>
            </a:pPr>
            <a:r>
              <a:rPr lang="en-US" sz="1100" dirty="0" smtClean="0"/>
              <a:t>	    else if ((*</a:t>
            </a:r>
            <a:r>
              <a:rPr lang="en-US" sz="1100" dirty="0" err="1" smtClean="0"/>
              <a:t>outname</a:t>
            </a:r>
            <a:r>
              <a:rPr lang="en-US" sz="1100" dirty="0" smtClean="0"/>
              <a:t> = </a:t>
            </a:r>
            <a:r>
              <a:rPr lang="en-US" sz="1100" dirty="0" err="1" smtClean="0"/>
              <a:t>malloc</a:t>
            </a:r>
            <a:r>
              <a:rPr lang="en-US" sz="1100" dirty="0" smtClean="0"/>
              <a:t>(n)) == NULL) {</a:t>
            </a:r>
          </a:p>
          <a:p>
            <a:pPr>
              <a:buNone/>
            </a:pPr>
            <a:r>
              <a:rPr lang="en-US" sz="1100" dirty="0" smtClean="0"/>
              <a:t>	        return </a:t>
            </a:r>
            <a:r>
              <a:rPr lang="en-US" sz="1100" dirty="0" smtClean="0">
                <a:solidFill>
                  <a:schemeClr val="accent3">
                    <a:lumMod val="50000"/>
                  </a:schemeClr>
                </a:solidFill>
              </a:rPr>
              <a:t>0xC0000095; // NT_STATUS_NO_MEM</a:t>
            </a:r>
            <a:r>
              <a:rPr lang="en-US" sz="1100" dirty="0" smtClean="0"/>
              <a:t>;</a:t>
            </a:r>
          </a:p>
          <a:p>
            <a:pPr algn="l">
              <a:buNone/>
            </a:pPr>
            <a:r>
              <a:rPr lang="en-US" sz="1100" dirty="0" smtClean="0"/>
              <a:t>	    }</a:t>
            </a:r>
          </a:p>
          <a:p>
            <a:pPr algn="l">
              <a:buNone/>
            </a:pPr>
            <a:r>
              <a:rPr lang="en-US" sz="1100" dirty="0" smtClean="0"/>
              <a:t>	    return 0;</a:t>
            </a:r>
          </a:p>
          <a:p>
            <a:pPr algn="l">
              <a:buNone/>
            </a:pPr>
            <a:r>
              <a:rPr lang="en-US" sz="1100" dirty="0" smtClean="0"/>
              <a:t>	}</a:t>
            </a:r>
          </a:p>
          <a:p>
            <a:pPr algn="l"/>
            <a:endParaRPr lang="en-US" sz="1100" dirty="0" smtClean="0"/>
          </a:p>
          <a:p>
            <a:pPr algn="l">
              <a:buNone/>
            </a:pPr>
            <a:r>
              <a:rPr lang="en-US" sz="1100" dirty="0" smtClean="0"/>
              <a:t>	</a:t>
            </a:r>
            <a:r>
              <a:rPr lang="en-US" sz="1100" dirty="0" err="1" smtClean="0"/>
              <a:t>int</a:t>
            </a:r>
            <a:r>
              <a:rPr lang="en-US" sz="1100" dirty="0" smtClean="0"/>
              <a:t> </a:t>
            </a:r>
            <a:r>
              <a:rPr lang="en-US" sz="1100" dirty="0" err="1" smtClean="0"/>
              <a:t>get_name</a:t>
            </a:r>
            <a:r>
              <a:rPr lang="en-US" sz="1100" dirty="0" smtClean="0"/>
              <a:t>(char* </a:t>
            </a:r>
            <a:r>
              <a:rPr lang="en-US" sz="1100" dirty="0" err="1" smtClean="0"/>
              <a:t>dst</a:t>
            </a:r>
            <a:r>
              <a:rPr lang="en-US" sz="1100" dirty="0" smtClean="0"/>
              <a:t>, </a:t>
            </a:r>
            <a:r>
              <a:rPr lang="en-US" sz="1100" dirty="0" err="1" smtClean="0"/>
              <a:t>uint</a:t>
            </a:r>
            <a:r>
              <a:rPr lang="en-US" sz="1100" dirty="0" smtClean="0"/>
              <a:t> size) </a:t>
            </a:r>
          </a:p>
          <a:p>
            <a:pPr algn="l">
              <a:buNone/>
            </a:pPr>
            <a:r>
              <a:rPr lang="en-US" sz="1100" dirty="0" smtClean="0"/>
              <a:t>	{</a:t>
            </a:r>
          </a:p>
          <a:p>
            <a:pPr algn="l">
              <a:buNone/>
            </a:pPr>
            <a:r>
              <a:rPr lang="en-US" sz="1100" dirty="0" smtClean="0"/>
              <a:t>	    char* name;</a:t>
            </a:r>
          </a:p>
          <a:p>
            <a:pPr algn="l">
              <a:buNone/>
            </a:pPr>
            <a:r>
              <a:rPr lang="en-US" sz="1100" dirty="0" smtClean="0">
                <a:solidFill>
                  <a:schemeClr val="accent3">
                    <a:lumMod val="50000"/>
                  </a:schemeClr>
                </a:solidFill>
              </a:rPr>
              <a:t>	    </a:t>
            </a:r>
            <a:r>
              <a:rPr lang="en-US" sz="1100" dirty="0" err="1" smtClean="0">
                <a:solidFill>
                  <a:schemeClr val="accent3">
                    <a:lumMod val="50000"/>
                  </a:schemeClr>
                </a:solidFill>
              </a:rPr>
              <a:t>int</a:t>
            </a:r>
            <a:r>
              <a:rPr lang="en-US" sz="1100" dirty="0" smtClean="0">
                <a:solidFill>
                  <a:schemeClr val="accent3">
                    <a:lumMod val="50000"/>
                  </a:schemeClr>
                </a:solidFill>
              </a:rPr>
              <a:t> status = 0;</a:t>
            </a:r>
          </a:p>
          <a:p>
            <a:pPr algn="l">
              <a:buNone/>
            </a:pPr>
            <a:r>
              <a:rPr lang="en-US" sz="1100" dirty="0" smtClean="0">
                <a:solidFill>
                  <a:schemeClr val="accent3">
                    <a:lumMod val="50000"/>
                  </a:schemeClr>
                </a:solidFill>
              </a:rPr>
              <a:t>	    status = </a:t>
            </a:r>
            <a:r>
              <a:rPr lang="en-US" sz="1100" dirty="0" err="1" smtClean="0">
                <a:solidFill>
                  <a:schemeClr val="accent3">
                    <a:lumMod val="50000"/>
                  </a:schemeClr>
                </a:solidFill>
              </a:rPr>
              <a:t>init_name</a:t>
            </a:r>
            <a:r>
              <a:rPr lang="en-US" sz="1100" dirty="0" smtClean="0">
                <a:solidFill>
                  <a:schemeClr val="accent3">
                    <a:lumMod val="50000"/>
                  </a:schemeClr>
                </a:solidFill>
              </a:rPr>
              <a:t>(&amp;name, size);</a:t>
            </a:r>
          </a:p>
          <a:p>
            <a:pPr algn="l">
              <a:buNone/>
            </a:pPr>
            <a:r>
              <a:rPr lang="en-US" sz="1100" dirty="0" smtClean="0">
                <a:solidFill>
                  <a:schemeClr val="accent3">
                    <a:lumMod val="50000"/>
                  </a:schemeClr>
                </a:solidFill>
              </a:rPr>
              <a:t>	    if (status != 0) {</a:t>
            </a:r>
          </a:p>
          <a:p>
            <a:pPr algn="l">
              <a:buNone/>
            </a:pPr>
            <a:r>
              <a:rPr lang="en-US" sz="1100" dirty="0" smtClean="0"/>
              <a:t>	        </a:t>
            </a:r>
            <a:r>
              <a:rPr lang="en-US" sz="1100" dirty="0" err="1" smtClean="0"/>
              <a:t>goto</a:t>
            </a:r>
            <a:r>
              <a:rPr lang="en-US" sz="1100" dirty="0" smtClean="0"/>
              <a:t> error;</a:t>
            </a:r>
          </a:p>
          <a:p>
            <a:pPr algn="l">
              <a:buNone/>
            </a:pPr>
            <a:r>
              <a:rPr lang="en-US" sz="1100" dirty="0" smtClean="0"/>
              <a:t>	    }</a:t>
            </a:r>
          </a:p>
          <a:p>
            <a:pPr>
              <a:buNone/>
            </a:pPr>
            <a:r>
              <a:rPr lang="en-US" sz="1100" dirty="0" smtClean="0"/>
              <a:t>	    </a:t>
            </a:r>
            <a:r>
              <a:rPr lang="en-US" sz="1100" dirty="0" err="1" smtClean="0"/>
              <a:t>strcpy</a:t>
            </a:r>
            <a:r>
              <a:rPr lang="en-US" sz="1100" dirty="0" smtClean="0"/>
              <a:t>(</a:t>
            </a:r>
            <a:r>
              <a:rPr lang="en-US" sz="1100" dirty="0" err="1" smtClean="0"/>
              <a:t>dst</a:t>
            </a:r>
            <a:r>
              <a:rPr lang="en-US" sz="1100" dirty="0" smtClean="0"/>
              <a:t>, name);</a:t>
            </a:r>
          </a:p>
          <a:p>
            <a:pPr algn="l">
              <a:buNone/>
            </a:pPr>
            <a:r>
              <a:rPr lang="en-US" sz="1100" dirty="0" smtClean="0"/>
              <a:t>	error:</a:t>
            </a:r>
          </a:p>
          <a:p>
            <a:pPr algn="l">
              <a:buNone/>
            </a:pPr>
            <a:r>
              <a:rPr lang="en-US" sz="1100" dirty="0" smtClean="0"/>
              <a:t>	    return status;</a:t>
            </a:r>
          </a:p>
          <a:p>
            <a:pPr algn="l">
              <a:buNone/>
            </a:pPr>
            <a:r>
              <a:rPr lang="en-US" sz="1100" dirty="0" smtClean="0"/>
              <a:t>	}</a:t>
            </a:r>
          </a:p>
        </p:txBody>
      </p:sp>
      <p:sp>
        <p:nvSpPr>
          <p:cNvPr id="2" name="Title 1"/>
          <p:cNvSpPr>
            <a:spLocks noGrp="1"/>
          </p:cNvSpPr>
          <p:nvPr>
            <p:ph type="ctrTitle" idx="4294967295"/>
          </p:nvPr>
        </p:nvSpPr>
        <p:spPr>
          <a:xfrm>
            <a:off x="457200" y="228600"/>
            <a:ext cx="7620000" cy="838200"/>
          </a:xfrm>
        </p:spPr>
        <p:txBody>
          <a:bodyPr>
            <a:normAutofit/>
          </a:bodyPr>
          <a:lstStyle/>
          <a:p>
            <a:r>
              <a:rPr lang="en-US" sz="4000" dirty="0" smtClean="0"/>
              <a:t>The PREfix Static Analysis Engine</a:t>
            </a:r>
            <a:endParaRPr lang="en-US" sz="4000" dirty="0"/>
          </a:p>
        </p:txBody>
      </p:sp>
      <p:sp>
        <p:nvSpPr>
          <p:cNvPr id="5" name="TextBox 4"/>
          <p:cNvSpPr txBox="1"/>
          <p:nvPr/>
        </p:nvSpPr>
        <p:spPr>
          <a:xfrm>
            <a:off x="228600" y="5791200"/>
            <a:ext cx="3200400" cy="584775"/>
          </a:xfrm>
          <a:prstGeom prst="rect">
            <a:avLst/>
          </a:prstGeom>
          <a:solidFill>
            <a:schemeClr val="accent1"/>
          </a:solidFill>
          <a:ln w="19050">
            <a:solidFill>
              <a:schemeClr val="tx2"/>
            </a:solidFill>
          </a:ln>
        </p:spPr>
        <p:txBody>
          <a:bodyPr wrap="square" rtlCol="0">
            <a:spAutoFit/>
          </a:bodyPr>
          <a:lstStyle/>
          <a:p>
            <a:r>
              <a:rPr lang="en-US" sz="3200" dirty="0" smtClean="0">
                <a:solidFill>
                  <a:schemeClr val="bg1"/>
                </a:solidFill>
              </a:rPr>
              <a:t>C/C++ functions</a:t>
            </a:r>
            <a:endParaRPr lang="en-US" sz="3200" dirty="0">
              <a:solidFill>
                <a:schemeClr val="bg1"/>
              </a:solidFill>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SMT@Microsoft: Solver</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22" name="Text Placeholder 2"/>
          <p:cNvSpPr txBox="1">
            <a:spLocks/>
          </p:cNvSpPr>
          <p:nvPr/>
        </p:nvSpPr>
        <p:spPr>
          <a:xfrm>
            <a:off x="416560" y="1503273"/>
            <a:ext cx="8382000" cy="4653582"/>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2800" dirty="0" smtClean="0">
                <a:solidFill>
                  <a:srgbClr xmlns:mc="http://schemas.openxmlformats.org/markup-compatibility/2006" xmlns:a14="http://schemas.microsoft.com/office/drawing/2007/7/7/main" val="FF0000" mc:Ignorable=""/>
                </a:solidFill>
                <a:latin typeface="Calibri" pitchFamily="34" charset="0"/>
                <a:sym typeface="Symbol"/>
              </a:rPr>
              <a:t>Z3 is a new solver developed at Microsoft Research.</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Development/Research driven by internal customers.</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Free for academic research.</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Interfaces:</a:t>
            </a: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pPr>
            <a:endParaRPr lang="en-US" sz="2800" dirty="0" smtClean="0">
              <a:solidFill>
                <a:schemeClr val="bg1"/>
              </a:solidFill>
              <a:latin typeface="Calibri" pitchFamily="34" charset="0"/>
              <a:sym typeface="Symbol"/>
              <a:hlinkClick r:id="rId4"/>
            </a:endParaRP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hlinkClick r:id="rId4"/>
              </a:rPr>
              <a:t>http://research.microsoft.com/projects/z3</a:t>
            </a:r>
            <a:endParaRPr lang="en-US" sz="2800" dirty="0" smtClean="0">
              <a:solidFill>
                <a:schemeClr val="bg1"/>
              </a:solidFill>
              <a:latin typeface="Calibri" pitchFamily="34" charset="0"/>
              <a:sym typeface="Symbol"/>
            </a:endParaRPr>
          </a:p>
        </p:txBody>
      </p:sp>
      <p:graphicFrame>
        <p:nvGraphicFramePr>
          <p:cNvPr id="25" name="Diagram 24"/>
          <p:cNvGraphicFramePr/>
          <p:nvPr/>
        </p:nvGraphicFramePr>
        <p:xfrm>
          <a:off x="993596" y="3328288"/>
          <a:ext cx="6636564" cy="234099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4294967295"/>
          </p:nvPr>
        </p:nvSpPr>
        <p:spPr>
          <a:xfrm>
            <a:off x="152400" y="1524000"/>
            <a:ext cx="3733800" cy="4191000"/>
          </a:xfrm>
          <a:ln w="19050">
            <a:solidFill>
              <a:srgbClr xmlns:mc="http://schemas.openxmlformats.org/markup-compatibility/2006" xmlns:a14="http://schemas.microsoft.com/office/drawing/2007/7/7/main" val="0070C0" mc:Ignorable=""/>
            </a:solidFill>
          </a:ln>
        </p:spPr>
        <p:txBody>
          <a:bodyPr>
            <a:noAutofit/>
          </a:bodyPr>
          <a:lstStyle/>
          <a:p>
            <a:pPr algn="l">
              <a:buNone/>
            </a:pPr>
            <a:r>
              <a:rPr lang="en-US" sz="1100" dirty="0" smtClean="0"/>
              <a:t>	</a:t>
            </a:r>
            <a:r>
              <a:rPr lang="en-US" sz="1100" dirty="0" err="1" smtClean="0"/>
              <a:t>int</a:t>
            </a:r>
            <a:r>
              <a:rPr lang="en-US" sz="1100" dirty="0" smtClean="0"/>
              <a:t> </a:t>
            </a:r>
            <a:r>
              <a:rPr lang="en-US" sz="1100" dirty="0" err="1" smtClean="0"/>
              <a:t>init_name</a:t>
            </a:r>
            <a:r>
              <a:rPr lang="en-US" sz="1100" dirty="0" smtClean="0"/>
              <a:t>(char **</a:t>
            </a:r>
            <a:r>
              <a:rPr lang="en-US" sz="1100" dirty="0" err="1" smtClean="0"/>
              <a:t>outname</a:t>
            </a:r>
            <a:r>
              <a:rPr lang="en-US" sz="1100" dirty="0" smtClean="0"/>
              <a:t>, </a:t>
            </a:r>
            <a:r>
              <a:rPr lang="en-US" sz="1100" dirty="0" err="1" smtClean="0"/>
              <a:t>uint</a:t>
            </a:r>
            <a:r>
              <a:rPr lang="en-US" sz="1100" dirty="0" smtClean="0"/>
              <a:t> n)</a:t>
            </a:r>
          </a:p>
          <a:p>
            <a:pPr algn="l">
              <a:buNone/>
            </a:pPr>
            <a:r>
              <a:rPr lang="en-US" sz="1100" dirty="0" smtClean="0"/>
              <a:t>	{</a:t>
            </a:r>
          </a:p>
          <a:p>
            <a:pPr algn="l">
              <a:buNone/>
            </a:pPr>
            <a:r>
              <a:rPr lang="en-US" sz="1100" dirty="0" smtClean="0"/>
              <a:t>	    if (n == 0) return 0;</a:t>
            </a:r>
          </a:p>
          <a:p>
            <a:pPr algn="l">
              <a:buNone/>
            </a:pPr>
            <a:r>
              <a:rPr lang="en-US" sz="1100" dirty="0" smtClean="0"/>
              <a:t>	    else if (n &gt; UINT16_MAX) exit(1);</a:t>
            </a:r>
          </a:p>
          <a:p>
            <a:pPr algn="l">
              <a:buNone/>
            </a:pPr>
            <a:r>
              <a:rPr lang="en-US" sz="1100" dirty="0" smtClean="0"/>
              <a:t>	    else if ((*</a:t>
            </a:r>
            <a:r>
              <a:rPr lang="en-US" sz="1100" dirty="0" err="1" smtClean="0"/>
              <a:t>outname</a:t>
            </a:r>
            <a:r>
              <a:rPr lang="en-US" sz="1100" dirty="0" smtClean="0"/>
              <a:t> = </a:t>
            </a:r>
            <a:r>
              <a:rPr lang="en-US" sz="1100" dirty="0" err="1" smtClean="0"/>
              <a:t>malloc</a:t>
            </a:r>
            <a:r>
              <a:rPr lang="en-US" sz="1100" dirty="0" smtClean="0"/>
              <a:t>(n)) == NULL) {</a:t>
            </a:r>
          </a:p>
          <a:p>
            <a:pPr>
              <a:buNone/>
            </a:pPr>
            <a:r>
              <a:rPr lang="en-US" sz="1100" dirty="0" smtClean="0"/>
              <a:t>	        return </a:t>
            </a:r>
            <a:r>
              <a:rPr lang="en-US" sz="1100" dirty="0" smtClean="0">
                <a:solidFill>
                  <a:schemeClr val="accent3">
                    <a:lumMod val="50000"/>
                  </a:schemeClr>
                </a:solidFill>
              </a:rPr>
              <a:t>0xC0000095; // NT_STATUS_NO_MEM</a:t>
            </a:r>
            <a:r>
              <a:rPr lang="en-US" sz="1100" dirty="0" smtClean="0"/>
              <a:t>;</a:t>
            </a:r>
          </a:p>
          <a:p>
            <a:pPr algn="l">
              <a:buNone/>
            </a:pPr>
            <a:r>
              <a:rPr lang="en-US" sz="1100" dirty="0" smtClean="0"/>
              <a:t>	    }</a:t>
            </a:r>
          </a:p>
          <a:p>
            <a:pPr algn="l">
              <a:buNone/>
            </a:pPr>
            <a:r>
              <a:rPr lang="en-US" sz="1100" dirty="0" smtClean="0"/>
              <a:t>	    return 0;</a:t>
            </a:r>
          </a:p>
          <a:p>
            <a:pPr algn="l">
              <a:buNone/>
            </a:pPr>
            <a:r>
              <a:rPr lang="en-US" sz="1100" dirty="0" smtClean="0"/>
              <a:t>	}</a:t>
            </a:r>
          </a:p>
          <a:p>
            <a:pPr algn="l"/>
            <a:endParaRPr lang="en-US" sz="1100" dirty="0" smtClean="0"/>
          </a:p>
          <a:p>
            <a:pPr algn="l">
              <a:buNone/>
            </a:pPr>
            <a:r>
              <a:rPr lang="en-US" sz="1100" dirty="0" smtClean="0"/>
              <a:t>	</a:t>
            </a:r>
            <a:r>
              <a:rPr lang="en-US" sz="1100" dirty="0" err="1" smtClean="0"/>
              <a:t>int</a:t>
            </a:r>
            <a:r>
              <a:rPr lang="en-US" sz="1100" dirty="0" smtClean="0"/>
              <a:t> </a:t>
            </a:r>
            <a:r>
              <a:rPr lang="en-US" sz="1100" dirty="0" err="1" smtClean="0"/>
              <a:t>get_name</a:t>
            </a:r>
            <a:r>
              <a:rPr lang="en-US" sz="1100" dirty="0" smtClean="0"/>
              <a:t>(char* </a:t>
            </a:r>
            <a:r>
              <a:rPr lang="en-US" sz="1100" dirty="0" err="1" smtClean="0"/>
              <a:t>dst</a:t>
            </a:r>
            <a:r>
              <a:rPr lang="en-US" sz="1100" dirty="0" smtClean="0"/>
              <a:t>, </a:t>
            </a:r>
            <a:r>
              <a:rPr lang="en-US" sz="1100" dirty="0" err="1" smtClean="0"/>
              <a:t>uint</a:t>
            </a:r>
            <a:r>
              <a:rPr lang="en-US" sz="1100" dirty="0" smtClean="0"/>
              <a:t> size) </a:t>
            </a:r>
          </a:p>
          <a:p>
            <a:pPr algn="l">
              <a:buNone/>
            </a:pPr>
            <a:r>
              <a:rPr lang="en-US" sz="1100" dirty="0" smtClean="0"/>
              <a:t>	{</a:t>
            </a:r>
          </a:p>
          <a:p>
            <a:pPr algn="l">
              <a:buNone/>
            </a:pPr>
            <a:r>
              <a:rPr lang="en-US" sz="1100" dirty="0" smtClean="0"/>
              <a:t>	    char* name;</a:t>
            </a:r>
          </a:p>
          <a:p>
            <a:pPr algn="l">
              <a:buNone/>
            </a:pPr>
            <a:r>
              <a:rPr lang="en-US" sz="1100" dirty="0" smtClean="0">
                <a:solidFill>
                  <a:schemeClr val="accent3">
                    <a:lumMod val="50000"/>
                  </a:schemeClr>
                </a:solidFill>
              </a:rPr>
              <a:t>	    </a:t>
            </a:r>
            <a:r>
              <a:rPr lang="en-US" sz="1100" dirty="0" err="1" smtClean="0">
                <a:solidFill>
                  <a:schemeClr val="accent3">
                    <a:lumMod val="50000"/>
                  </a:schemeClr>
                </a:solidFill>
              </a:rPr>
              <a:t>int</a:t>
            </a:r>
            <a:r>
              <a:rPr lang="en-US" sz="1100" dirty="0" smtClean="0">
                <a:solidFill>
                  <a:schemeClr val="accent3">
                    <a:lumMod val="50000"/>
                  </a:schemeClr>
                </a:solidFill>
              </a:rPr>
              <a:t> status = 0;</a:t>
            </a:r>
          </a:p>
          <a:p>
            <a:pPr algn="l">
              <a:buNone/>
            </a:pPr>
            <a:r>
              <a:rPr lang="en-US" sz="1100" dirty="0" smtClean="0">
                <a:solidFill>
                  <a:schemeClr val="accent3">
                    <a:lumMod val="50000"/>
                  </a:schemeClr>
                </a:solidFill>
              </a:rPr>
              <a:t>	    status = </a:t>
            </a:r>
            <a:r>
              <a:rPr lang="en-US" sz="1100" dirty="0" err="1" smtClean="0">
                <a:solidFill>
                  <a:schemeClr val="accent3">
                    <a:lumMod val="50000"/>
                  </a:schemeClr>
                </a:solidFill>
              </a:rPr>
              <a:t>init_name</a:t>
            </a:r>
            <a:r>
              <a:rPr lang="en-US" sz="1100" dirty="0" smtClean="0">
                <a:solidFill>
                  <a:schemeClr val="accent3">
                    <a:lumMod val="50000"/>
                  </a:schemeClr>
                </a:solidFill>
              </a:rPr>
              <a:t>(&amp;name, size);</a:t>
            </a:r>
          </a:p>
          <a:p>
            <a:pPr algn="l">
              <a:buNone/>
            </a:pPr>
            <a:r>
              <a:rPr lang="en-US" sz="1100" dirty="0" smtClean="0">
                <a:solidFill>
                  <a:schemeClr val="accent3">
                    <a:lumMod val="50000"/>
                  </a:schemeClr>
                </a:solidFill>
              </a:rPr>
              <a:t>	    if (status != 0) {</a:t>
            </a:r>
          </a:p>
          <a:p>
            <a:pPr algn="l">
              <a:buNone/>
            </a:pPr>
            <a:r>
              <a:rPr lang="en-US" sz="1100" dirty="0" smtClean="0"/>
              <a:t>	        </a:t>
            </a:r>
            <a:r>
              <a:rPr lang="en-US" sz="1100" dirty="0" err="1" smtClean="0"/>
              <a:t>goto</a:t>
            </a:r>
            <a:r>
              <a:rPr lang="en-US" sz="1100" dirty="0" smtClean="0"/>
              <a:t> error;</a:t>
            </a:r>
          </a:p>
          <a:p>
            <a:pPr algn="l">
              <a:buNone/>
            </a:pPr>
            <a:r>
              <a:rPr lang="en-US" sz="1100" dirty="0" smtClean="0"/>
              <a:t>	    }</a:t>
            </a:r>
          </a:p>
          <a:p>
            <a:pPr>
              <a:buNone/>
            </a:pPr>
            <a:r>
              <a:rPr lang="en-US" sz="1100" dirty="0" smtClean="0"/>
              <a:t>	    </a:t>
            </a:r>
            <a:r>
              <a:rPr lang="en-US" sz="1100" dirty="0" err="1" smtClean="0"/>
              <a:t>strcpy</a:t>
            </a:r>
            <a:r>
              <a:rPr lang="en-US" sz="1100" dirty="0" smtClean="0"/>
              <a:t>(</a:t>
            </a:r>
            <a:r>
              <a:rPr lang="en-US" sz="1100" dirty="0" err="1" smtClean="0"/>
              <a:t>dst</a:t>
            </a:r>
            <a:r>
              <a:rPr lang="en-US" sz="1100" dirty="0" smtClean="0"/>
              <a:t>, name);</a:t>
            </a:r>
          </a:p>
          <a:p>
            <a:pPr algn="l">
              <a:buNone/>
            </a:pPr>
            <a:r>
              <a:rPr lang="en-US" sz="1100" dirty="0" smtClean="0"/>
              <a:t>	error:</a:t>
            </a:r>
          </a:p>
          <a:p>
            <a:pPr algn="l">
              <a:buNone/>
            </a:pPr>
            <a:r>
              <a:rPr lang="en-US" sz="1100" dirty="0" smtClean="0"/>
              <a:t>	    return status;</a:t>
            </a:r>
          </a:p>
          <a:p>
            <a:pPr algn="l">
              <a:buNone/>
            </a:pPr>
            <a:r>
              <a:rPr lang="en-US" sz="1100" dirty="0" smtClean="0"/>
              <a:t>	}</a:t>
            </a:r>
          </a:p>
        </p:txBody>
      </p:sp>
      <p:sp>
        <p:nvSpPr>
          <p:cNvPr id="2" name="Title 1"/>
          <p:cNvSpPr>
            <a:spLocks noGrp="1"/>
          </p:cNvSpPr>
          <p:nvPr>
            <p:ph type="ctrTitle" idx="4294967295"/>
          </p:nvPr>
        </p:nvSpPr>
        <p:spPr>
          <a:xfrm>
            <a:off x="457200" y="228600"/>
            <a:ext cx="7620000" cy="838200"/>
          </a:xfrm>
        </p:spPr>
        <p:txBody>
          <a:bodyPr>
            <a:normAutofit/>
          </a:bodyPr>
          <a:lstStyle/>
          <a:p>
            <a:r>
              <a:rPr lang="en-US" sz="4000" dirty="0" smtClean="0"/>
              <a:t>The PREfix Static Analysis Engine</a:t>
            </a:r>
            <a:endParaRPr lang="en-US" sz="4000" dirty="0"/>
          </a:p>
        </p:txBody>
      </p:sp>
      <p:sp>
        <p:nvSpPr>
          <p:cNvPr id="5" name="TextBox 4"/>
          <p:cNvSpPr txBox="1"/>
          <p:nvPr/>
        </p:nvSpPr>
        <p:spPr>
          <a:xfrm>
            <a:off x="228600" y="5791200"/>
            <a:ext cx="3200400" cy="584775"/>
          </a:xfrm>
          <a:prstGeom prst="rect">
            <a:avLst/>
          </a:prstGeom>
          <a:solidFill>
            <a:schemeClr val="accent1"/>
          </a:solidFill>
          <a:ln w="19050">
            <a:solidFill>
              <a:schemeClr val="tx2"/>
            </a:solidFill>
          </a:ln>
        </p:spPr>
        <p:txBody>
          <a:bodyPr wrap="square" rtlCol="0">
            <a:spAutoFit/>
          </a:bodyPr>
          <a:lstStyle/>
          <a:p>
            <a:r>
              <a:rPr lang="en-US" sz="3200" dirty="0" smtClean="0">
                <a:solidFill>
                  <a:schemeClr val="bg1"/>
                </a:solidFill>
              </a:rPr>
              <a:t>C/C++ functions</a:t>
            </a:r>
            <a:endParaRPr lang="en-US" sz="3200" dirty="0">
              <a:solidFill>
                <a:schemeClr val="bg1"/>
              </a:solidFill>
            </a:endParaRPr>
          </a:p>
        </p:txBody>
      </p:sp>
      <p:sp>
        <p:nvSpPr>
          <p:cNvPr id="6" name="Subtitle 2"/>
          <p:cNvSpPr txBox="1">
            <a:spLocks/>
          </p:cNvSpPr>
          <p:nvPr/>
        </p:nvSpPr>
        <p:spPr>
          <a:xfrm>
            <a:off x="4191000" y="1524000"/>
            <a:ext cx="2895600" cy="2286000"/>
          </a:xfrm>
          <a:prstGeom prst="rect">
            <a:avLst/>
          </a:prstGeom>
          <a:ln w="19050">
            <a:solidFill>
              <a:srgbClr xmlns:mc="http://schemas.openxmlformats.org/markup-compatibility/2006" xmlns:a14="http://schemas.microsoft.com/office/drawing/2007/7/7/main" val="0070C0" mc:Ignorable=""/>
            </a:solidFill>
          </a:ln>
        </p:spPr>
        <p:txBody>
          <a:bodyPr vert="horz" lIns="91440" tIns="45720" rIns="91440" bIns="45720" rtlCol="0">
            <a:noAutofit/>
          </a:bodyPr>
          <a:lstStyle/>
          <a:p>
            <a:pPr lvl="0">
              <a:spcBef>
                <a:spcPct val="20000"/>
              </a:spcBef>
            </a:pPr>
            <a:r>
              <a:rPr lang="en-US" sz="1000" u="sng" dirty="0" smtClean="0">
                <a:solidFill>
                  <a:schemeClr val="accent3">
                    <a:lumMod val="50000"/>
                  </a:schemeClr>
                </a:solidFill>
              </a:rPr>
              <a:t>model for function </a:t>
            </a:r>
            <a:r>
              <a:rPr lang="en-US" sz="1000" u="sng" dirty="0" err="1" smtClean="0">
                <a:solidFill>
                  <a:schemeClr val="accent3">
                    <a:lumMod val="50000"/>
                  </a:schemeClr>
                </a:solidFill>
              </a:rPr>
              <a:t>init_name</a:t>
            </a:r>
            <a:endParaRPr lang="en-US" sz="1000" u="sng" dirty="0" smtClean="0">
              <a:solidFill>
                <a:schemeClr val="accent3">
                  <a:lumMod val="50000"/>
                </a:schemeClr>
              </a:solidFill>
            </a:endParaRPr>
          </a:p>
          <a:p>
            <a:pPr lvl="0">
              <a:spcBef>
                <a:spcPct val="20000"/>
              </a:spcBef>
            </a:pPr>
            <a:r>
              <a:rPr lang="en-US" sz="1000" dirty="0" smtClean="0">
                <a:solidFill>
                  <a:sysClr val="windowText" lastClr="000000"/>
                </a:solidFill>
              </a:rPr>
              <a:t>outcome init_name_0:</a:t>
            </a:r>
          </a:p>
          <a:p>
            <a:pPr lvl="0">
              <a:spcBef>
                <a:spcPct val="20000"/>
              </a:spcBef>
            </a:pPr>
            <a:r>
              <a:rPr lang="en-US" sz="1000" dirty="0" smtClean="0">
                <a:solidFill>
                  <a:sysClr val="windowText" lastClr="000000"/>
                </a:solidFill>
              </a:rPr>
              <a:t>    guards: n == 0</a:t>
            </a:r>
          </a:p>
          <a:p>
            <a:pPr lvl="0">
              <a:spcBef>
                <a:spcPct val="20000"/>
              </a:spcBef>
            </a:pPr>
            <a:r>
              <a:rPr lang="en-US" sz="1000" dirty="0" smtClean="0">
                <a:solidFill>
                  <a:sysClr val="windowText" lastClr="000000"/>
                </a:solidFill>
              </a:rPr>
              <a:t>    results: result == 0</a:t>
            </a:r>
            <a:endParaRPr lang="en-US" sz="1000" dirty="0" smtClean="0">
              <a:solidFill>
                <a:schemeClr val="tx1">
                  <a:tint val="75000"/>
                </a:schemeClr>
              </a:solidFill>
            </a:endParaRPr>
          </a:p>
          <a:p>
            <a:pPr lvl="0">
              <a:spcBef>
                <a:spcPct val="20000"/>
              </a:spcBef>
            </a:pPr>
            <a:r>
              <a:rPr lang="en-US" sz="1000" dirty="0" smtClean="0">
                <a:solidFill>
                  <a:schemeClr val="accent3">
                    <a:lumMod val="50000"/>
                  </a:schemeClr>
                </a:solidFill>
              </a:rPr>
              <a:t>outcome init_name_1:</a:t>
            </a:r>
          </a:p>
          <a:p>
            <a:pPr lvl="0">
              <a:spcBef>
                <a:spcPct val="20000"/>
              </a:spcBef>
            </a:pPr>
            <a:r>
              <a:rPr lang="en-US" sz="1000" dirty="0" smtClean="0">
                <a:solidFill>
                  <a:schemeClr val="accent3">
                    <a:lumMod val="50000"/>
                  </a:schemeClr>
                </a:solidFill>
              </a:rPr>
              <a:t>     guards: n &gt; 0; n &lt;= 65535</a:t>
            </a:r>
          </a:p>
          <a:p>
            <a:pPr lvl="0">
              <a:spcBef>
                <a:spcPct val="20000"/>
              </a:spcBef>
            </a:pPr>
            <a:r>
              <a:rPr lang="en-US" sz="1000" dirty="0" smtClean="0">
                <a:solidFill>
                  <a:schemeClr val="accent3">
                    <a:lumMod val="50000"/>
                  </a:schemeClr>
                </a:solidFill>
              </a:rPr>
              <a:t>     results: result == 0xC0000095</a:t>
            </a:r>
          </a:p>
          <a:p>
            <a:pPr lvl="0">
              <a:spcBef>
                <a:spcPct val="20000"/>
              </a:spcBef>
            </a:pPr>
            <a:r>
              <a:rPr lang="en-US" sz="1000" dirty="0" smtClean="0">
                <a:solidFill>
                  <a:schemeClr val="accent3">
                    <a:lumMod val="50000"/>
                  </a:schemeClr>
                </a:solidFill>
              </a:rPr>
              <a:t>outcome init_name_2:</a:t>
            </a:r>
          </a:p>
          <a:p>
            <a:pPr lvl="0">
              <a:spcBef>
                <a:spcPct val="20000"/>
              </a:spcBef>
            </a:pPr>
            <a:r>
              <a:rPr lang="en-US" sz="1000" dirty="0" smtClean="0">
                <a:solidFill>
                  <a:schemeClr val="accent3">
                    <a:lumMod val="50000"/>
                  </a:schemeClr>
                </a:solidFill>
              </a:rPr>
              <a:t>     guards: n &gt; 0|; n &lt;= 65535</a:t>
            </a:r>
          </a:p>
          <a:p>
            <a:pPr lvl="0">
              <a:spcBef>
                <a:spcPct val="20000"/>
              </a:spcBef>
            </a:pPr>
            <a:r>
              <a:rPr lang="en-US" sz="1000" dirty="0" smtClean="0">
                <a:solidFill>
                  <a:schemeClr val="accent3">
                    <a:lumMod val="50000"/>
                  </a:schemeClr>
                </a:solidFill>
              </a:rPr>
              <a:t>     constraints: valid(</a:t>
            </a:r>
            <a:r>
              <a:rPr lang="en-US" sz="1000" dirty="0" err="1" smtClean="0">
                <a:solidFill>
                  <a:schemeClr val="accent3">
                    <a:lumMod val="50000"/>
                  </a:schemeClr>
                </a:solidFill>
              </a:rPr>
              <a:t>outname</a:t>
            </a:r>
            <a:r>
              <a:rPr lang="en-US" sz="1000" dirty="0" smtClean="0">
                <a:solidFill>
                  <a:schemeClr val="accent3">
                    <a:lumMod val="50000"/>
                  </a:schemeClr>
                </a:solidFill>
              </a:rPr>
              <a:t>)</a:t>
            </a:r>
          </a:p>
          <a:p>
            <a:pPr lvl="0">
              <a:spcBef>
                <a:spcPct val="20000"/>
              </a:spcBef>
            </a:pPr>
            <a:r>
              <a:rPr lang="en-US" sz="1000" dirty="0" smtClean="0">
                <a:solidFill>
                  <a:schemeClr val="accent3">
                    <a:lumMod val="50000"/>
                  </a:schemeClr>
                </a:solidFill>
              </a:rPr>
              <a:t>     results: result == 0; init(*</a:t>
            </a:r>
            <a:r>
              <a:rPr lang="en-US" sz="1000" dirty="0" err="1" smtClean="0">
                <a:solidFill>
                  <a:schemeClr val="accent3">
                    <a:lumMod val="50000"/>
                  </a:schemeClr>
                </a:solidFill>
              </a:rPr>
              <a:t>outname</a:t>
            </a:r>
            <a:r>
              <a:rPr lang="en-US" sz="1000" dirty="0" smtClean="0">
                <a:solidFill>
                  <a:schemeClr val="accent3">
                    <a:lumMod val="50000"/>
                  </a:schemeClr>
                </a:solidFill>
              </a:rPr>
              <a:t>)</a:t>
            </a:r>
          </a:p>
          <a:p>
            <a:pPr lvl="0">
              <a:spcBef>
                <a:spcPct val="20000"/>
              </a:spcBef>
            </a:pPr>
            <a:endParaRPr kumimoji="0" lang="en-US" sz="1000" b="0" i="0" u="none" strike="noStrike" kern="1200" cap="none" spc="0" normalizeH="0" baseline="0" noProof="0" dirty="0" smtClean="0">
              <a:ln>
                <a:noFill/>
              </a:ln>
              <a:solidFill>
                <a:schemeClr val="accent3">
                  <a:lumMod val="50000"/>
                </a:schemeClr>
              </a:solidFill>
              <a:effectLst/>
              <a:uLnTx/>
              <a:uFillTx/>
              <a:latin typeface="+mn-lt"/>
              <a:ea typeface="+mn-ea"/>
              <a:cs typeface="+mn-cs"/>
            </a:endParaRPr>
          </a:p>
        </p:txBody>
      </p:sp>
      <p:cxnSp>
        <p:nvCxnSpPr>
          <p:cNvPr id="10" name="Straight Arrow Connector 9"/>
          <p:cNvCxnSpPr/>
          <p:nvPr/>
        </p:nvCxnSpPr>
        <p:spPr>
          <a:xfrm>
            <a:off x="3048000" y="2057400"/>
            <a:ext cx="1143000" cy="158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1" name="TextBox 10"/>
          <p:cNvSpPr txBox="1"/>
          <p:nvPr/>
        </p:nvSpPr>
        <p:spPr>
          <a:xfrm>
            <a:off x="7239000" y="1905000"/>
            <a:ext cx="1404552" cy="584775"/>
          </a:xfrm>
          <a:prstGeom prst="rect">
            <a:avLst/>
          </a:prstGeom>
          <a:solidFill>
            <a:schemeClr val="accent1"/>
          </a:solidFill>
          <a:ln w="19050">
            <a:solidFill>
              <a:schemeClr val="tx2"/>
            </a:solidFill>
          </a:ln>
        </p:spPr>
        <p:txBody>
          <a:bodyPr wrap="none" rtlCol="0">
            <a:spAutoFit/>
          </a:bodyPr>
          <a:lstStyle/>
          <a:p>
            <a:r>
              <a:rPr lang="en-US" sz="3200" dirty="0" smtClean="0">
                <a:solidFill>
                  <a:schemeClr val="bg1"/>
                </a:solidFill>
              </a:rPr>
              <a:t>models</a:t>
            </a:r>
            <a:endParaRPr lang="en-US" sz="3200" dirty="0">
              <a:solidFill>
                <a:schemeClr val="bg1"/>
              </a:solidFill>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4294967295"/>
          </p:nvPr>
        </p:nvSpPr>
        <p:spPr>
          <a:xfrm>
            <a:off x="152400" y="1524000"/>
            <a:ext cx="3733800" cy="4191000"/>
          </a:xfrm>
          <a:ln w="19050">
            <a:solidFill>
              <a:srgbClr xmlns:mc="http://schemas.openxmlformats.org/markup-compatibility/2006" xmlns:a14="http://schemas.microsoft.com/office/drawing/2007/7/7/main" val="0070C0" mc:Ignorable=""/>
            </a:solidFill>
          </a:ln>
        </p:spPr>
        <p:txBody>
          <a:bodyPr>
            <a:noAutofit/>
          </a:bodyPr>
          <a:lstStyle/>
          <a:p>
            <a:pPr algn="l">
              <a:buNone/>
            </a:pPr>
            <a:r>
              <a:rPr lang="en-US" sz="1100" dirty="0" smtClean="0"/>
              <a:t>	</a:t>
            </a:r>
            <a:r>
              <a:rPr lang="en-US" sz="1100" dirty="0" err="1" smtClean="0"/>
              <a:t>int</a:t>
            </a:r>
            <a:r>
              <a:rPr lang="en-US" sz="1100" dirty="0" smtClean="0"/>
              <a:t> </a:t>
            </a:r>
            <a:r>
              <a:rPr lang="en-US" sz="1100" dirty="0" err="1" smtClean="0"/>
              <a:t>init_name</a:t>
            </a:r>
            <a:r>
              <a:rPr lang="en-US" sz="1100" dirty="0" smtClean="0"/>
              <a:t>(char **</a:t>
            </a:r>
            <a:r>
              <a:rPr lang="en-US" sz="1100" dirty="0" err="1" smtClean="0"/>
              <a:t>outname</a:t>
            </a:r>
            <a:r>
              <a:rPr lang="en-US" sz="1100" dirty="0" smtClean="0"/>
              <a:t>, </a:t>
            </a:r>
            <a:r>
              <a:rPr lang="en-US" sz="1100" dirty="0" err="1" smtClean="0"/>
              <a:t>uint</a:t>
            </a:r>
            <a:r>
              <a:rPr lang="en-US" sz="1100" dirty="0" smtClean="0"/>
              <a:t> n)</a:t>
            </a:r>
          </a:p>
          <a:p>
            <a:pPr algn="l">
              <a:buNone/>
            </a:pPr>
            <a:r>
              <a:rPr lang="en-US" sz="1100" dirty="0" smtClean="0"/>
              <a:t>	{</a:t>
            </a:r>
          </a:p>
          <a:p>
            <a:pPr algn="l">
              <a:buNone/>
            </a:pPr>
            <a:r>
              <a:rPr lang="en-US" sz="1100" dirty="0" smtClean="0"/>
              <a:t>	    if (n == 0) return 0;</a:t>
            </a:r>
          </a:p>
          <a:p>
            <a:pPr algn="l">
              <a:buNone/>
            </a:pPr>
            <a:r>
              <a:rPr lang="en-US" sz="1100" dirty="0" smtClean="0"/>
              <a:t>	    else if (n &gt; UINT16_MAX) exit(1);</a:t>
            </a:r>
          </a:p>
          <a:p>
            <a:pPr algn="l">
              <a:buNone/>
            </a:pPr>
            <a:r>
              <a:rPr lang="en-US" sz="1100" dirty="0" smtClean="0"/>
              <a:t>	    else if ((*</a:t>
            </a:r>
            <a:r>
              <a:rPr lang="en-US" sz="1100" dirty="0" err="1" smtClean="0"/>
              <a:t>outname</a:t>
            </a:r>
            <a:r>
              <a:rPr lang="en-US" sz="1100" dirty="0" smtClean="0"/>
              <a:t> = </a:t>
            </a:r>
            <a:r>
              <a:rPr lang="en-US" sz="1100" dirty="0" err="1" smtClean="0"/>
              <a:t>malloc</a:t>
            </a:r>
            <a:r>
              <a:rPr lang="en-US" sz="1100" dirty="0" smtClean="0"/>
              <a:t>(n)) == NULL) {</a:t>
            </a:r>
          </a:p>
          <a:p>
            <a:pPr>
              <a:buNone/>
            </a:pPr>
            <a:r>
              <a:rPr lang="en-US" sz="1100" dirty="0" smtClean="0"/>
              <a:t>	        return </a:t>
            </a:r>
            <a:r>
              <a:rPr lang="en-US" sz="1100" dirty="0" smtClean="0">
                <a:solidFill>
                  <a:schemeClr val="accent3">
                    <a:lumMod val="50000"/>
                  </a:schemeClr>
                </a:solidFill>
              </a:rPr>
              <a:t>0xC0000095; // NT_STATUS_NO_MEM</a:t>
            </a:r>
            <a:r>
              <a:rPr lang="en-US" sz="1100" dirty="0" smtClean="0"/>
              <a:t>;</a:t>
            </a:r>
          </a:p>
          <a:p>
            <a:pPr algn="l">
              <a:buNone/>
            </a:pPr>
            <a:r>
              <a:rPr lang="en-US" sz="1100" dirty="0" smtClean="0"/>
              <a:t>	    }</a:t>
            </a:r>
          </a:p>
          <a:p>
            <a:pPr algn="l">
              <a:buNone/>
            </a:pPr>
            <a:r>
              <a:rPr lang="en-US" sz="1100" dirty="0" smtClean="0"/>
              <a:t>	    return 0;</a:t>
            </a:r>
          </a:p>
          <a:p>
            <a:pPr algn="l">
              <a:buNone/>
            </a:pPr>
            <a:r>
              <a:rPr lang="en-US" sz="1100" dirty="0" smtClean="0"/>
              <a:t>	}</a:t>
            </a:r>
          </a:p>
          <a:p>
            <a:pPr algn="l"/>
            <a:endParaRPr lang="en-US" sz="1100" dirty="0" smtClean="0"/>
          </a:p>
          <a:p>
            <a:pPr algn="l">
              <a:buNone/>
            </a:pPr>
            <a:r>
              <a:rPr lang="en-US" sz="1100" dirty="0" smtClean="0"/>
              <a:t>	</a:t>
            </a:r>
            <a:r>
              <a:rPr lang="en-US" sz="1100" dirty="0" err="1" smtClean="0"/>
              <a:t>int</a:t>
            </a:r>
            <a:r>
              <a:rPr lang="en-US" sz="1100" dirty="0" smtClean="0"/>
              <a:t> </a:t>
            </a:r>
            <a:r>
              <a:rPr lang="en-US" sz="1100" dirty="0" err="1" smtClean="0"/>
              <a:t>get_name</a:t>
            </a:r>
            <a:r>
              <a:rPr lang="en-US" sz="1100" dirty="0" smtClean="0"/>
              <a:t>(char* </a:t>
            </a:r>
            <a:r>
              <a:rPr lang="en-US" sz="1100" dirty="0" err="1" smtClean="0"/>
              <a:t>dst</a:t>
            </a:r>
            <a:r>
              <a:rPr lang="en-US" sz="1100" dirty="0" smtClean="0"/>
              <a:t>, </a:t>
            </a:r>
            <a:r>
              <a:rPr lang="en-US" sz="1100" dirty="0" err="1" smtClean="0"/>
              <a:t>uint</a:t>
            </a:r>
            <a:r>
              <a:rPr lang="en-US" sz="1100" dirty="0" smtClean="0"/>
              <a:t> size) </a:t>
            </a:r>
          </a:p>
          <a:p>
            <a:pPr algn="l">
              <a:buNone/>
            </a:pPr>
            <a:r>
              <a:rPr lang="en-US" sz="1100" dirty="0" smtClean="0"/>
              <a:t>	{</a:t>
            </a:r>
          </a:p>
          <a:p>
            <a:pPr algn="l">
              <a:buNone/>
            </a:pPr>
            <a:r>
              <a:rPr lang="en-US" sz="1100" dirty="0" smtClean="0"/>
              <a:t>	    char* name;</a:t>
            </a:r>
          </a:p>
          <a:p>
            <a:pPr algn="l">
              <a:buNone/>
            </a:pPr>
            <a:r>
              <a:rPr lang="en-US" sz="1100" dirty="0" smtClean="0">
                <a:solidFill>
                  <a:schemeClr val="accent3">
                    <a:lumMod val="50000"/>
                  </a:schemeClr>
                </a:solidFill>
              </a:rPr>
              <a:t>	    </a:t>
            </a:r>
            <a:r>
              <a:rPr lang="en-US" sz="1100" dirty="0" err="1" smtClean="0">
                <a:solidFill>
                  <a:schemeClr val="accent3">
                    <a:lumMod val="50000"/>
                  </a:schemeClr>
                </a:solidFill>
              </a:rPr>
              <a:t>int</a:t>
            </a:r>
            <a:r>
              <a:rPr lang="en-US" sz="1100" dirty="0" smtClean="0">
                <a:solidFill>
                  <a:schemeClr val="accent3">
                    <a:lumMod val="50000"/>
                  </a:schemeClr>
                </a:solidFill>
              </a:rPr>
              <a:t> status = 0;</a:t>
            </a:r>
          </a:p>
          <a:p>
            <a:pPr algn="l">
              <a:buNone/>
            </a:pPr>
            <a:r>
              <a:rPr lang="en-US" sz="1100" dirty="0" smtClean="0">
                <a:solidFill>
                  <a:schemeClr val="accent3">
                    <a:lumMod val="50000"/>
                  </a:schemeClr>
                </a:solidFill>
              </a:rPr>
              <a:t>	    status = </a:t>
            </a:r>
            <a:r>
              <a:rPr lang="en-US" sz="1100" dirty="0" err="1" smtClean="0">
                <a:solidFill>
                  <a:schemeClr val="accent3">
                    <a:lumMod val="50000"/>
                  </a:schemeClr>
                </a:solidFill>
              </a:rPr>
              <a:t>init_name</a:t>
            </a:r>
            <a:r>
              <a:rPr lang="en-US" sz="1100" dirty="0" smtClean="0">
                <a:solidFill>
                  <a:schemeClr val="accent3">
                    <a:lumMod val="50000"/>
                  </a:schemeClr>
                </a:solidFill>
              </a:rPr>
              <a:t>(&amp;name, size);</a:t>
            </a:r>
          </a:p>
          <a:p>
            <a:pPr algn="l">
              <a:buNone/>
            </a:pPr>
            <a:r>
              <a:rPr lang="en-US" sz="1100" dirty="0" smtClean="0">
                <a:solidFill>
                  <a:schemeClr val="accent3">
                    <a:lumMod val="50000"/>
                  </a:schemeClr>
                </a:solidFill>
              </a:rPr>
              <a:t>	    if (status != 0) {</a:t>
            </a:r>
          </a:p>
          <a:p>
            <a:pPr algn="l">
              <a:buNone/>
            </a:pPr>
            <a:r>
              <a:rPr lang="en-US" sz="1100" dirty="0" smtClean="0"/>
              <a:t>	        </a:t>
            </a:r>
            <a:r>
              <a:rPr lang="en-US" sz="1100" dirty="0" err="1" smtClean="0"/>
              <a:t>goto</a:t>
            </a:r>
            <a:r>
              <a:rPr lang="en-US" sz="1100" dirty="0" smtClean="0"/>
              <a:t> error;</a:t>
            </a:r>
          </a:p>
          <a:p>
            <a:pPr algn="l">
              <a:buNone/>
            </a:pPr>
            <a:r>
              <a:rPr lang="en-US" sz="1100" dirty="0" smtClean="0"/>
              <a:t>	    }</a:t>
            </a:r>
          </a:p>
          <a:p>
            <a:pPr>
              <a:buNone/>
            </a:pPr>
            <a:r>
              <a:rPr lang="en-US" sz="1100" dirty="0" smtClean="0"/>
              <a:t>	    </a:t>
            </a:r>
            <a:r>
              <a:rPr lang="en-US" sz="1100" dirty="0" err="1" smtClean="0"/>
              <a:t>strcpy</a:t>
            </a:r>
            <a:r>
              <a:rPr lang="en-US" sz="1100" dirty="0" smtClean="0"/>
              <a:t>(</a:t>
            </a:r>
            <a:r>
              <a:rPr lang="en-US" sz="1100" dirty="0" err="1" smtClean="0"/>
              <a:t>dst</a:t>
            </a:r>
            <a:r>
              <a:rPr lang="en-US" sz="1100" dirty="0" smtClean="0"/>
              <a:t>, name);</a:t>
            </a:r>
          </a:p>
          <a:p>
            <a:pPr algn="l">
              <a:buNone/>
            </a:pPr>
            <a:r>
              <a:rPr lang="en-US" sz="1100" dirty="0" smtClean="0"/>
              <a:t>	error:</a:t>
            </a:r>
          </a:p>
          <a:p>
            <a:pPr algn="l">
              <a:buNone/>
            </a:pPr>
            <a:r>
              <a:rPr lang="en-US" sz="1100" dirty="0" smtClean="0"/>
              <a:t>	    return status;</a:t>
            </a:r>
          </a:p>
          <a:p>
            <a:pPr algn="l">
              <a:buNone/>
            </a:pPr>
            <a:r>
              <a:rPr lang="en-US" sz="1100" dirty="0" smtClean="0"/>
              <a:t>	}</a:t>
            </a:r>
          </a:p>
        </p:txBody>
      </p:sp>
      <p:sp>
        <p:nvSpPr>
          <p:cNvPr id="2" name="Title 1"/>
          <p:cNvSpPr>
            <a:spLocks noGrp="1"/>
          </p:cNvSpPr>
          <p:nvPr>
            <p:ph type="ctrTitle" idx="4294967295"/>
          </p:nvPr>
        </p:nvSpPr>
        <p:spPr>
          <a:xfrm>
            <a:off x="457200" y="228600"/>
            <a:ext cx="7620000" cy="838200"/>
          </a:xfrm>
        </p:spPr>
        <p:txBody>
          <a:bodyPr>
            <a:normAutofit/>
          </a:bodyPr>
          <a:lstStyle/>
          <a:p>
            <a:r>
              <a:rPr lang="en-US" sz="4000" dirty="0" smtClean="0"/>
              <a:t>The PREfix Static Analysis Engine</a:t>
            </a:r>
            <a:endParaRPr lang="en-US" sz="4000" dirty="0"/>
          </a:p>
        </p:txBody>
      </p:sp>
      <p:sp>
        <p:nvSpPr>
          <p:cNvPr id="5" name="TextBox 4"/>
          <p:cNvSpPr txBox="1"/>
          <p:nvPr/>
        </p:nvSpPr>
        <p:spPr>
          <a:xfrm>
            <a:off x="228600" y="5791200"/>
            <a:ext cx="3200400" cy="584775"/>
          </a:xfrm>
          <a:prstGeom prst="rect">
            <a:avLst/>
          </a:prstGeom>
          <a:solidFill>
            <a:schemeClr val="accent1"/>
          </a:solidFill>
          <a:ln w="19050">
            <a:solidFill>
              <a:schemeClr val="tx2"/>
            </a:solidFill>
          </a:ln>
        </p:spPr>
        <p:txBody>
          <a:bodyPr wrap="square" rtlCol="0">
            <a:spAutoFit/>
          </a:bodyPr>
          <a:lstStyle/>
          <a:p>
            <a:r>
              <a:rPr lang="en-US" sz="3200" dirty="0" smtClean="0">
                <a:solidFill>
                  <a:schemeClr val="bg1"/>
                </a:solidFill>
              </a:rPr>
              <a:t>C/C++ functions</a:t>
            </a:r>
            <a:endParaRPr lang="en-US" sz="3200" dirty="0">
              <a:solidFill>
                <a:schemeClr val="bg1"/>
              </a:solidFill>
            </a:endParaRPr>
          </a:p>
        </p:txBody>
      </p:sp>
      <p:sp>
        <p:nvSpPr>
          <p:cNvPr id="6" name="Subtitle 2"/>
          <p:cNvSpPr txBox="1">
            <a:spLocks/>
          </p:cNvSpPr>
          <p:nvPr/>
        </p:nvSpPr>
        <p:spPr>
          <a:xfrm>
            <a:off x="4191000" y="1524000"/>
            <a:ext cx="2895600" cy="2286000"/>
          </a:xfrm>
          <a:prstGeom prst="rect">
            <a:avLst/>
          </a:prstGeom>
          <a:ln w="19050">
            <a:solidFill>
              <a:srgbClr xmlns:mc="http://schemas.openxmlformats.org/markup-compatibility/2006" xmlns:a14="http://schemas.microsoft.com/office/drawing/2007/7/7/main" val="0070C0" mc:Ignorable=""/>
            </a:solidFill>
          </a:ln>
        </p:spPr>
        <p:txBody>
          <a:bodyPr vert="horz" lIns="91440" tIns="45720" rIns="91440" bIns="45720" rtlCol="0">
            <a:noAutofit/>
          </a:bodyPr>
          <a:lstStyle/>
          <a:p>
            <a:pPr lvl="0">
              <a:spcBef>
                <a:spcPct val="20000"/>
              </a:spcBef>
            </a:pPr>
            <a:r>
              <a:rPr lang="en-US" sz="1000" u="sng" dirty="0" smtClean="0">
                <a:solidFill>
                  <a:schemeClr val="accent3">
                    <a:lumMod val="50000"/>
                  </a:schemeClr>
                </a:solidFill>
              </a:rPr>
              <a:t>model for function </a:t>
            </a:r>
            <a:r>
              <a:rPr lang="en-US" sz="1000" u="sng" dirty="0" err="1" smtClean="0">
                <a:solidFill>
                  <a:schemeClr val="accent3">
                    <a:lumMod val="50000"/>
                  </a:schemeClr>
                </a:solidFill>
              </a:rPr>
              <a:t>init_name</a:t>
            </a:r>
            <a:endParaRPr lang="en-US" sz="1000" u="sng" dirty="0" smtClean="0">
              <a:solidFill>
                <a:schemeClr val="accent3">
                  <a:lumMod val="50000"/>
                </a:schemeClr>
              </a:solidFill>
            </a:endParaRPr>
          </a:p>
          <a:p>
            <a:pPr lvl="0">
              <a:spcBef>
                <a:spcPct val="20000"/>
              </a:spcBef>
            </a:pPr>
            <a:r>
              <a:rPr lang="en-US" sz="1000" dirty="0" smtClean="0">
                <a:solidFill>
                  <a:sysClr val="windowText" lastClr="000000"/>
                </a:solidFill>
              </a:rPr>
              <a:t>outcome init_name_0:</a:t>
            </a:r>
          </a:p>
          <a:p>
            <a:pPr lvl="0">
              <a:spcBef>
                <a:spcPct val="20000"/>
              </a:spcBef>
            </a:pPr>
            <a:r>
              <a:rPr lang="en-US" sz="1000" dirty="0" smtClean="0">
                <a:solidFill>
                  <a:sysClr val="windowText" lastClr="000000"/>
                </a:solidFill>
              </a:rPr>
              <a:t>    guards: n == 0</a:t>
            </a:r>
          </a:p>
          <a:p>
            <a:pPr lvl="0">
              <a:spcBef>
                <a:spcPct val="20000"/>
              </a:spcBef>
            </a:pPr>
            <a:r>
              <a:rPr lang="en-US" sz="1000" dirty="0" smtClean="0">
                <a:solidFill>
                  <a:sysClr val="windowText" lastClr="000000"/>
                </a:solidFill>
              </a:rPr>
              <a:t>    results: result == 0</a:t>
            </a:r>
            <a:endParaRPr lang="en-US" sz="1000" dirty="0" smtClean="0">
              <a:solidFill>
                <a:schemeClr val="tx1">
                  <a:tint val="75000"/>
                </a:schemeClr>
              </a:solidFill>
            </a:endParaRPr>
          </a:p>
          <a:p>
            <a:pPr lvl="0">
              <a:spcBef>
                <a:spcPct val="20000"/>
              </a:spcBef>
            </a:pPr>
            <a:r>
              <a:rPr lang="en-US" sz="1000" dirty="0" smtClean="0">
                <a:solidFill>
                  <a:schemeClr val="accent3">
                    <a:lumMod val="50000"/>
                  </a:schemeClr>
                </a:solidFill>
              </a:rPr>
              <a:t>outcome init_name_1:</a:t>
            </a:r>
          </a:p>
          <a:p>
            <a:pPr lvl="0">
              <a:spcBef>
                <a:spcPct val="20000"/>
              </a:spcBef>
            </a:pPr>
            <a:r>
              <a:rPr lang="en-US" sz="1000" dirty="0" smtClean="0">
                <a:solidFill>
                  <a:schemeClr val="accent3">
                    <a:lumMod val="50000"/>
                  </a:schemeClr>
                </a:solidFill>
              </a:rPr>
              <a:t>     guards: n &gt; 0; n &lt;= 65535</a:t>
            </a:r>
          </a:p>
          <a:p>
            <a:pPr lvl="0">
              <a:spcBef>
                <a:spcPct val="20000"/>
              </a:spcBef>
            </a:pPr>
            <a:r>
              <a:rPr lang="en-US" sz="1000" dirty="0" smtClean="0">
                <a:solidFill>
                  <a:schemeClr val="accent3">
                    <a:lumMod val="50000"/>
                  </a:schemeClr>
                </a:solidFill>
              </a:rPr>
              <a:t>     results: result == 0xC0000095</a:t>
            </a:r>
          </a:p>
          <a:p>
            <a:pPr lvl="0">
              <a:spcBef>
                <a:spcPct val="20000"/>
              </a:spcBef>
            </a:pPr>
            <a:r>
              <a:rPr lang="en-US" sz="1000" dirty="0" smtClean="0">
                <a:solidFill>
                  <a:schemeClr val="accent3">
                    <a:lumMod val="50000"/>
                  </a:schemeClr>
                </a:solidFill>
              </a:rPr>
              <a:t>outcome init_name_2:</a:t>
            </a:r>
          </a:p>
          <a:p>
            <a:pPr lvl="0">
              <a:spcBef>
                <a:spcPct val="20000"/>
              </a:spcBef>
            </a:pPr>
            <a:r>
              <a:rPr lang="en-US" sz="1000" dirty="0" smtClean="0">
                <a:solidFill>
                  <a:schemeClr val="accent3">
                    <a:lumMod val="50000"/>
                  </a:schemeClr>
                </a:solidFill>
              </a:rPr>
              <a:t>     guards: n &gt; 0|; n &lt;= 65535</a:t>
            </a:r>
          </a:p>
          <a:p>
            <a:pPr lvl="0">
              <a:spcBef>
                <a:spcPct val="20000"/>
              </a:spcBef>
            </a:pPr>
            <a:r>
              <a:rPr lang="en-US" sz="1000" dirty="0" smtClean="0">
                <a:solidFill>
                  <a:schemeClr val="accent3">
                    <a:lumMod val="50000"/>
                  </a:schemeClr>
                </a:solidFill>
              </a:rPr>
              <a:t>     constraints: valid(</a:t>
            </a:r>
            <a:r>
              <a:rPr lang="en-US" sz="1000" dirty="0" err="1" smtClean="0">
                <a:solidFill>
                  <a:schemeClr val="accent3">
                    <a:lumMod val="50000"/>
                  </a:schemeClr>
                </a:solidFill>
              </a:rPr>
              <a:t>outname</a:t>
            </a:r>
            <a:r>
              <a:rPr lang="en-US" sz="1000" dirty="0" smtClean="0">
                <a:solidFill>
                  <a:schemeClr val="accent3">
                    <a:lumMod val="50000"/>
                  </a:schemeClr>
                </a:solidFill>
              </a:rPr>
              <a:t>)</a:t>
            </a:r>
          </a:p>
          <a:p>
            <a:pPr lvl="0">
              <a:spcBef>
                <a:spcPct val="20000"/>
              </a:spcBef>
            </a:pPr>
            <a:r>
              <a:rPr lang="en-US" sz="1000" dirty="0" smtClean="0">
                <a:solidFill>
                  <a:schemeClr val="accent3">
                    <a:lumMod val="50000"/>
                  </a:schemeClr>
                </a:solidFill>
              </a:rPr>
              <a:t>     results: result == 0; init(*</a:t>
            </a:r>
            <a:r>
              <a:rPr lang="en-US" sz="1000" dirty="0" err="1" smtClean="0">
                <a:solidFill>
                  <a:schemeClr val="accent3">
                    <a:lumMod val="50000"/>
                  </a:schemeClr>
                </a:solidFill>
              </a:rPr>
              <a:t>outname</a:t>
            </a:r>
            <a:r>
              <a:rPr lang="en-US" sz="1000" dirty="0" smtClean="0">
                <a:solidFill>
                  <a:schemeClr val="accent3">
                    <a:lumMod val="50000"/>
                  </a:schemeClr>
                </a:solidFill>
              </a:rPr>
              <a:t>)</a:t>
            </a:r>
          </a:p>
          <a:p>
            <a:pPr lvl="0">
              <a:spcBef>
                <a:spcPct val="20000"/>
              </a:spcBef>
            </a:pPr>
            <a:endParaRPr kumimoji="0" lang="en-US" sz="1000" b="0" i="0" u="none" strike="noStrike" kern="1200" cap="none" spc="0" normalizeH="0" baseline="0" noProof="0" dirty="0" smtClean="0">
              <a:ln>
                <a:noFill/>
              </a:ln>
              <a:solidFill>
                <a:schemeClr val="accent3">
                  <a:lumMod val="50000"/>
                </a:schemeClr>
              </a:solidFill>
              <a:effectLst/>
              <a:uLnTx/>
              <a:uFillTx/>
              <a:latin typeface="+mn-lt"/>
              <a:ea typeface="+mn-ea"/>
              <a:cs typeface="+mn-cs"/>
            </a:endParaRPr>
          </a:p>
        </p:txBody>
      </p:sp>
      <p:sp>
        <p:nvSpPr>
          <p:cNvPr id="8" name="Subtitle 2"/>
          <p:cNvSpPr txBox="1">
            <a:spLocks/>
          </p:cNvSpPr>
          <p:nvPr/>
        </p:nvSpPr>
        <p:spPr>
          <a:xfrm>
            <a:off x="4191000" y="3962400"/>
            <a:ext cx="2895600" cy="990600"/>
          </a:xfrm>
          <a:prstGeom prst="rect">
            <a:avLst/>
          </a:prstGeom>
          <a:ln w="19050">
            <a:solidFill>
              <a:srgbClr xmlns:mc="http://schemas.openxmlformats.org/markup-compatibility/2006" xmlns:a14="http://schemas.microsoft.com/office/drawing/2007/7/7/main" val="0070C0" mc:Ignorable=""/>
            </a:solidFill>
          </a:ln>
        </p:spPr>
        <p:txBody>
          <a:bodyPr vert="horz" lIns="91440" tIns="45720" rIns="91440" bIns="45720" rtlCol="0">
            <a:noAutofit/>
          </a:bodyPr>
          <a:lstStyle/>
          <a:p>
            <a:pPr lvl="0">
              <a:spcBef>
                <a:spcPct val="20000"/>
              </a:spcBef>
            </a:pPr>
            <a:r>
              <a:rPr lang="en-US" sz="1000" u="sng" dirty="0" smtClean="0">
                <a:solidFill>
                  <a:schemeClr val="accent3">
                    <a:lumMod val="50000"/>
                  </a:schemeClr>
                </a:solidFill>
              </a:rPr>
              <a:t>path for function </a:t>
            </a:r>
            <a:r>
              <a:rPr lang="en-US" sz="1000" u="sng" dirty="0" err="1" smtClean="0">
                <a:solidFill>
                  <a:schemeClr val="accent3">
                    <a:lumMod val="50000"/>
                  </a:schemeClr>
                </a:solidFill>
              </a:rPr>
              <a:t>get_name</a:t>
            </a:r>
            <a:endParaRPr lang="en-US" sz="1000" u="sng" dirty="0" smtClean="0">
              <a:solidFill>
                <a:schemeClr val="accent3">
                  <a:lumMod val="50000"/>
                </a:schemeClr>
              </a:solidFill>
            </a:endParaRPr>
          </a:p>
          <a:p>
            <a:pPr lvl="0">
              <a:spcBef>
                <a:spcPct val="20000"/>
              </a:spcBef>
            </a:pPr>
            <a:r>
              <a:rPr lang="en-US" sz="1000" dirty="0" smtClean="0">
                <a:solidFill>
                  <a:schemeClr val="accent3">
                    <a:lumMod val="50000"/>
                  </a:schemeClr>
                </a:solidFill>
              </a:rPr>
              <a:t>    guards: size == 0</a:t>
            </a:r>
          </a:p>
          <a:p>
            <a:pPr lvl="0">
              <a:spcBef>
                <a:spcPct val="20000"/>
              </a:spcBef>
            </a:pPr>
            <a:r>
              <a:rPr lang="en-US" sz="1000" dirty="0" smtClean="0">
                <a:solidFill>
                  <a:schemeClr val="accent3">
                    <a:lumMod val="50000"/>
                  </a:schemeClr>
                </a:solidFill>
              </a:rPr>
              <a:t>    constraints:</a:t>
            </a:r>
          </a:p>
          <a:p>
            <a:pPr lvl="0">
              <a:spcBef>
                <a:spcPct val="20000"/>
              </a:spcBef>
            </a:pPr>
            <a:r>
              <a:rPr lang="en-US" sz="1000" dirty="0" smtClean="0">
                <a:solidFill>
                  <a:schemeClr val="accent3">
                    <a:lumMod val="50000"/>
                  </a:schemeClr>
                </a:solidFill>
              </a:rPr>
              <a:t>    facts: init(</a:t>
            </a:r>
            <a:r>
              <a:rPr lang="en-US" sz="1000" dirty="0" err="1" smtClean="0">
                <a:solidFill>
                  <a:schemeClr val="accent3">
                    <a:lumMod val="50000"/>
                  </a:schemeClr>
                </a:solidFill>
              </a:rPr>
              <a:t>dst</a:t>
            </a:r>
            <a:r>
              <a:rPr lang="en-US" sz="1000" dirty="0" smtClean="0">
                <a:solidFill>
                  <a:schemeClr val="accent3">
                    <a:lumMod val="50000"/>
                  </a:schemeClr>
                </a:solidFill>
              </a:rPr>
              <a:t>); init(size); status == 0</a:t>
            </a:r>
            <a:endParaRPr kumimoji="0" lang="en-US" sz="1000" b="0" i="0" u="none" strike="noStrike" kern="1200" cap="none" spc="0" normalizeH="0" baseline="0" noProof="0" dirty="0" smtClean="0">
              <a:ln>
                <a:noFill/>
              </a:ln>
              <a:solidFill>
                <a:schemeClr val="accent3">
                  <a:lumMod val="50000"/>
                </a:schemeClr>
              </a:solidFill>
              <a:effectLst/>
              <a:uLnTx/>
              <a:uFillTx/>
              <a:latin typeface="+mn-lt"/>
              <a:ea typeface="+mn-ea"/>
              <a:cs typeface="+mn-cs"/>
            </a:endParaRPr>
          </a:p>
        </p:txBody>
      </p:sp>
      <p:cxnSp>
        <p:nvCxnSpPr>
          <p:cNvPr id="10" name="Straight Arrow Connector 9"/>
          <p:cNvCxnSpPr/>
          <p:nvPr/>
        </p:nvCxnSpPr>
        <p:spPr>
          <a:xfrm>
            <a:off x="3048000" y="2057400"/>
            <a:ext cx="1143000" cy="158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1" name="TextBox 10"/>
          <p:cNvSpPr txBox="1"/>
          <p:nvPr/>
        </p:nvSpPr>
        <p:spPr>
          <a:xfrm>
            <a:off x="7239000" y="1905000"/>
            <a:ext cx="1404552" cy="584775"/>
          </a:xfrm>
          <a:prstGeom prst="rect">
            <a:avLst/>
          </a:prstGeom>
          <a:solidFill>
            <a:schemeClr val="accent1"/>
          </a:solidFill>
          <a:ln w="19050">
            <a:solidFill>
              <a:schemeClr val="tx2"/>
            </a:solidFill>
          </a:ln>
        </p:spPr>
        <p:txBody>
          <a:bodyPr wrap="none" rtlCol="0">
            <a:spAutoFit/>
          </a:bodyPr>
          <a:lstStyle/>
          <a:p>
            <a:r>
              <a:rPr lang="en-US" sz="3200" dirty="0" smtClean="0">
                <a:solidFill>
                  <a:schemeClr val="bg1"/>
                </a:solidFill>
              </a:rPr>
              <a:t>models</a:t>
            </a:r>
            <a:endParaRPr lang="en-US" sz="3200" dirty="0">
              <a:solidFill>
                <a:schemeClr val="bg1"/>
              </a:solidFill>
            </a:endParaRPr>
          </a:p>
        </p:txBody>
      </p:sp>
      <p:sp>
        <p:nvSpPr>
          <p:cNvPr id="12" name="TextBox 11"/>
          <p:cNvSpPr txBox="1"/>
          <p:nvPr/>
        </p:nvSpPr>
        <p:spPr>
          <a:xfrm>
            <a:off x="7315200" y="4114800"/>
            <a:ext cx="1109022" cy="584775"/>
          </a:xfrm>
          <a:prstGeom prst="rect">
            <a:avLst/>
          </a:prstGeom>
          <a:solidFill>
            <a:schemeClr val="accent1"/>
          </a:solidFill>
          <a:ln w="19050">
            <a:solidFill>
              <a:schemeClr val="tx2"/>
            </a:solidFill>
          </a:ln>
        </p:spPr>
        <p:txBody>
          <a:bodyPr wrap="none" rtlCol="0">
            <a:spAutoFit/>
          </a:bodyPr>
          <a:lstStyle/>
          <a:p>
            <a:r>
              <a:rPr lang="en-US" sz="3200" dirty="0" smtClean="0">
                <a:solidFill>
                  <a:schemeClr val="bg1"/>
                </a:solidFill>
              </a:rPr>
              <a:t>paths</a:t>
            </a:r>
            <a:endParaRPr lang="en-US" sz="3200" dirty="0">
              <a:solidFill>
                <a:schemeClr val="bg1"/>
              </a:solidFill>
            </a:endParaRPr>
          </a:p>
        </p:txBody>
      </p:sp>
      <p:cxnSp>
        <p:nvCxnSpPr>
          <p:cNvPr id="17" name="Straight Arrow Connector 16"/>
          <p:cNvCxnSpPr>
            <a:stCxn id="6" idx="1"/>
          </p:cNvCxnSpPr>
          <p:nvPr/>
        </p:nvCxnSpPr>
        <p:spPr>
          <a:xfrm rot="10800000" flipV="1">
            <a:off x="2209800" y="2667000"/>
            <a:ext cx="1981200" cy="1676400"/>
          </a:xfrm>
          <a:prstGeom prst="straightConnector1">
            <a:avLst/>
          </a:prstGeom>
          <a:ln>
            <a:headEnd type="none"/>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p:cNvCxnSpPr/>
          <p:nvPr/>
        </p:nvCxnSpPr>
        <p:spPr>
          <a:xfrm flipV="1">
            <a:off x="2438400" y="4267200"/>
            <a:ext cx="1905000" cy="762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7" name="Straight Arrow Connector 36"/>
          <p:cNvCxnSpPr/>
          <p:nvPr/>
        </p:nvCxnSpPr>
        <p:spPr>
          <a:xfrm>
            <a:off x="1524000" y="5105400"/>
            <a:ext cx="3581400" cy="83820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40" name="TextBox 39"/>
          <p:cNvSpPr txBox="1"/>
          <p:nvPr/>
        </p:nvSpPr>
        <p:spPr>
          <a:xfrm>
            <a:off x="5181600" y="5715000"/>
            <a:ext cx="1694888" cy="584775"/>
          </a:xfrm>
          <a:prstGeom prst="rect">
            <a:avLst/>
          </a:prstGeom>
          <a:ln/>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US" sz="3200" dirty="0" smtClean="0">
                <a:solidFill>
                  <a:schemeClr val="bg1"/>
                </a:solidFill>
              </a:rPr>
              <a:t>warnings</a:t>
            </a:r>
            <a:endParaRPr lang="en-US" sz="3200" dirty="0">
              <a:solidFill>
                <a:schemeClr val="bg1"/>
              </a:solidFill>
            </a:endParaRPr>
          </a:p>
        </p:txBody>
      </p:sp>
      <p:sp>
        <p:nvSpPr>
          <p:cNvPr id="20" name="Subtitle 2"/>
          <p:cNvSpPr txBox="1">
            <a:spLocks/>
          </p:cNvSpPr>
          <p:nvPr/>
        </p:nvSpPr>
        <p:spPr>
          <a:xfrm>
            <a:off x="4191000" y="5105400"/>
            <a:ext cx="2895600" cy="533400"/>
          </a:xfrm>
          <a:prstGeom prst="rect">
            <a:avLst/>
          </a:prstGeom>
          <a:ln w="19050">
            <a:solidFill>
              <a:srgbClr xmlns:mc="http://schemas.openxmlformats.org/markup-compatibility/2006" xmlns:a14="http://schemas.microsoft.com/office/drawing/2007/7/7/main" val="0070C0" mc:Ignorable=""/>
            </a:solidFill>
          </a:ln>
        </p:spPr>
        <p:txBody>
          <a:bodyPr vert="horz" lIns="91440" tIns="45720" rIns="91440" bIns="45720" rtlCol="0">
            <a:noAutofit/>
          </a:bodyPr>
          <a:lstStyle/>
          <a:p>
            <a:pPr lvl="0">
              <a:spcBef>
                <a:spcPct val="20000"/>
              </a:spcBef>
            </a:pPr>
            <a:r>
              <a:rPr lang="en-US" sz="1000" u="sng" dirty="0" smtClean="0">
                <a:solidFill>
                  <a:schemeClr val="accent3">
                    <a:lumMod val="50000"/>
                  </a:schemeClr>
                </a:solidFill>
              </a:rPr>
              <a:t>pre-condition for function </a:t>
            </a:r>
            <a:r>
              <a:rPr lang="en-US" sz="1000" u="sng" dirty="0" err="1" smtClean="0">
                <a:solidFill>
                  <a:schemeClr val="accent3">
                    <a:lumMod val="50000"/>
                  </a:schemeClr>
                </a:solidFill>
              </a:rPr>
              <a:t>strcpy</a:t>
            </a:r>
            <a:endParaRPr lang="en-US" sz="1000" u="sng" dirty="0" smtClean="0">
              <a:solidFill>
                <a:schemeClr val="accent3">
                  <a:lumMod val="50000"/>
                </a:schemeClr>
              </a:solidFill>
            </a:endParaRPr>
          </a:p>
          <a:p>
            <a:pPr lvl="0">
              <a:spcBef>
                <a:spcPct val="20000"/>
              </a:spcBef>
            </a:pPr>
            <a:r>
              <a:rPr lang="en-US" sz="1000" dirty="0" smtClean="0">
                <a:solidFill>
                  <a:schemeClr val="accent3">
                    <a:lumMod val="50000"/>
                  </a:schemeClr>
                </a:solidFill>
              </a:rPr>
              <a:t>    init(</a:t>
            </a:r>
            <a:r>
              <a:rPr lang="en-US" sz="1000" dirty="0" err="1" smtClean="0">
                <a:solidFill>
                  <a:schemeClr val="accent3">
                    <a:lumMod val="50000"/>
                  </a:schemeClr>
                </a:solidFill>
              </a:rPr>
              <a:t>dst</a:t>
            </a:r>
            <a:r>
              <a:rPr lang="en-US" sz="1000" dirty="0" smtClean="0">
                <a:solidFill>
                  <a:schemeClr val="accent3">
                    <a:lumMod val="50000"/>
                  </a:schemeClr>
                </a:solidFill>
              </a:rPr>
              <a:t>) and valid(name)</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4294967295"/>
          </p:nvPr>
        </p:nvSpPr>
        <p:spPr>
          <a:xfrm>
            <a:off x="7010400" y="6356350"/>
            <a:ext cx="2133600" cy="365125"/>
          </a:xfrm>
          <a:prstGeom prst="rect">
            <a:avLst/>
          </a:prstGeom>
        </p:spPr>
        <p:txBody>
          <a:bodyPr/>
          <a:lstStyle/>
          <a:p>
            <a:fld id="{E77C7A3F-DB19-4026-9A65-668E3AF35006}" type="slidenum">
              <a:rPr lang="en-US" smtClean="0"/>
              <a:pPr/>
              <a:t>72</a:t>
            </a:fld>
            <a:endParaRPr lang="en-US"/>
          </a:p>
        </p:txBody>
      </p:sp>
      <p:sp>
        <p:nvSpPr>
          <p:cNvPr id="3" name="Subtitle 2"/>
          <p:cNvSpPr>
            <a:spLocks noGrp="1"/>
          </p:cNvSpPr>
          <p:nvPr>
            <p:ph type="subTitle" idx="4294967295"/>
          </p:nvPr>
        </p:nvSpPr>
        <p:spPr>
          <a:xfrm>
            <a:off x="1066800" y="2667000"/>
            <a:ext cx="8077200" cy="2895600"/>
          </a:xfrm>
        </p:spPr>
        <p:txBody>
          <a:bodyPr>
            <a:noAutofit/>
          </a:bodyPr>
          <a:lstStyle/>
          <a:p>
            <a:pPr algn="l">
              <a:buNone/>
            </a:pPr>
            <a:r>
              <a:rPr lang="en-US" sz="2000" dirty="0" err="1" smtClean="0">
                <a:solidFill>
                  <a:schemeClr val="bg1"/>
                </a:solidFill>
              </a:rPr>
              <a:t>iElement</a:t>
            </a:r>
            <a:r>
              <a:rPr lang="en-US" sz="2000" dirty="0" smtClean="0">
                <a:solidFill>
                  <a:schemeClr val="bg1"/>
                </a:solidFill>
              </a:rPr>
              <a:t> = </a:t>
            </a:r>
            <a:r>
              <a:rPr lang="en-US" sz="2000" dirty="0" err="1" smtClean="0">
                <a:solidFill>
                  <a:schemeClr val="bg1"/>
                </a:solidFill>
              </a:rPr>
              <a:t>m_nSize</a:t>
            </a:r>
            <a:r>
              <a:rPr lang="en-US" sz="2000" dirty="0" smtClean="0">
                <a:solidFill>
                  <a:schemeClr val="bg1"/>
                </a:solidFill>
              </a:rPr>
              <a:t>;</a:t>
            </a:r>
          </a:p>
          <a:p>
            <a:pPr algn="l">
              <a:buNone/>
            </a:pPr>
            <a:r>
              <a:rPr lang="en-US" sz="2000" b="1" dirty="0" smtClean="0">
                <a:solidFill>
                  <a:schemeClr val="bg1"/>
                </a:solidFill>
              </a:rPr>
              <a:t>if</a:t>
            </a:r>
            <a:r>
              <a:rPr lang="en-US" sz="2000" dirty="0" smtClean="0">
                <a:solidFill>
                  <a:schemeClr val="bg1"/>
                </a:solidFill>
              </a:rPr>
              <a:t>( </a:t>
            </a:r>
            <a:r>
              <a:rPr lang="en-US" sz="2000" dirty="0" err="1" smtClean="0">
                <a:solidFill>
                  <a:schemeClr val="bg1"/>
                </a:solidFill>
              </a:rPr>
              <a:t>iElement</a:t>
            </a:r>
            <a:r>
              <a:rPr lang="en-US" sz="2000" dirty="0" smtClean="0">
                <a:solidFill>
                  <a:schemeClr val="bg1"/>
                </a:solidFill>
              </a:rPr>
              <a:t> &gt;= </a:t>
            </a:r>
            <a:r>
              <a:rPr lang="en-US" sz="2000" dirty="0" err="1" smtClean="0">
                <a:solidFill>
                  <a:schemeClr val="bg1"/>
                </a:solidFill>
              </a:rPr>
              <a:t>m_nMaxSize</a:t>
            </a:r>
            <a:r>
              <a:rPr lang="en-US" sz="2000" dirty="0" smtClean="0">
                <a:solidFill>
                  <a:schemeClr val="bg1"/>
                </a:solidFill>
              </a:rPr>
              <a:t> )</a:t>
            </a:r>
          </a:p>
          <a:p>
            <a:pPr algn="l">
              <a:buNone/>
            </a:pPr>
            <a:r>
              <a:rPr lang="en-US" sz="2000" dirty="0" smtClean="0">
                <a:solidFill>
                  <a:schemeClr val="bg1"/>
                </a:solidFill>
              </a:rPr>
              <a:t>{</a:t>
            </a:r>
          </a:p>
          <a:p>
            <a:pPr algn="l">
              <a:buNone/>
            </a:pPr>
            <a:r>
              <a:rPr lang="en-US" sz="2000" dirty="0">
                <a:solidFill>
                  <a:schemeClr val="bg1"/>
                </a:solidFill>
              </a:rPr>
              <a:t>	</a:t>
            </a:r>
            <a:r>
              <a:rPr lang="en-US" sz="2000" b="1" dirty="0" err="1" smtClean="0">
                <a:solidFill>
                  <a:schemeClr val="bg1"/>
                </a:solidFill>
              </a:rPr>
              <a:t>bool</a:t>
            </a:r>
            <a:r>
              <a:rPr lang="en-US" sz="2000" dirty="0" smtClean="0">
                <a:solidFill>
                  <a:schemeClr val="bg1"/>
                </a:solidFill>
              </a:rPr>
              <a:t> </a:t>
            </a:r>
            <a:r>
              <a:rPr lang="en-US" sz="2000" dirty="0" err="1" smtClean="0">
                <a:solidFill>
                  <a:schemeClr val="bg1"/>
                </a:solidFill>
              </a:rPr>
              <a:t>bSuccess</a:t>
            </a:r>
            <a:r>
              <a:rPr lang="en-US" sz="2000" dirty="0" smtClean="0">
                <a:solidFill>
                  <a:schemeClr val="bg1"/>
                </a:solidFill>
              </a:rPr>
              <a:t> = </a:t>
            </a:r>
            <a:r>
              <a:rPr lang="en-US" sz="2000" dirty="0" err="1" smtClean="0">
                <a:solidFill>
                  <a:schemeClr val="bg1"/>
                </a:solidFill>
              </a:rPr>
              <a:t>GrowBuffer</a:t>
            </a:r>
            <a:r>
              <a:rPr lang="en-US" sz="2000" dirty="0" smtClean="0">
                <a:solidFill>
                  <a:schemeClr val="bg1"/>
                </a:solidFill>
              </a:rPr>
              <a:t>( iElement+1 );</a:t>
            </a:r>
          </a:p>
          <a:p>
            <a:pPr algn="l">
              <a:buNone/>
            </a:pPr>
            <a:r>
              <a:rPr lang="en-US" sz="2000" dirty="0">
                <a:solidFill>
                  <a:schemeClr val="bg1"/>
                </a:solidFill>
              </a:rPr>
              <a:t>	</a:t>
            </a:r>
            <a:r>
              <a:rPr lang="en-US" sz="2000" dirty="0" smtClean="0">
                <a:solidFill>
                  <a:schemeClr val="bg1"/>
                </a:solidFill>
              </a:rPr>
              <a:t>…</a:t>
            </a:r>
          </a:p>
          <a:p>
            <a:pPr algn="l">
              <a:buNone/>
            </a:pPr>
            <a:r>
              <a:rPr lang="en-US" sz="2000" dirty="0" smtClean="0">
                <a:solidFill>
                  <a:schemeClr val="bg1"/>
                </a:solidFill>
              </a:rPr>
              <a:t>}</a:t>
            </a:r>
          </a:p>
          <a:p>
            <a:pPr algn="l">
              <a:buNone/>
            </a:pPr>
            <a:r>
              <a:rPr lang="en-US" sz="2000" dirty="0" smtClean="0">
                <a:solidFill>
                  <a:schemeClr val="bg1"/>
                </a:solidFill>
              </a:rPr>
              <a:t>::new( </a:t>
            </a:r>
            <a:r>
              <a:rPr lang="en-US" sz="2000" dirty="0" err="1" smtClean="0">
                <a:solidFill>
                  <a:schemeClr val="bg1"/>
                </a:solidFill>
              </a:rPr>
              <a:t>m_pData+iElement</a:t>
            </a:r>
            <a:r>
              <a:rPr lang="en-US" sz="2000" dirty="0" smtClean="0">
                <a:solidFill>
                  <a:schemeClr val="bg1"/>
                </a:solidFill>
              </a:rPr>
              <a:t> ) E( element );</a:t>
            </a:r>
          </a:p>
          <a:p>
            <a:pPr algn="l">
              <a:buNone/>
            </a:pPr>
            <a:r>
              <a:rPr lang="en-US" sz="2000" dirty="0" err="1" smtClean="0">
                <a:solidFill>
                  <a:schemeClr val="bg1"/>
                </a:solidFill>
              </a:rPr>
              <a:t>m_nSize</a:t>
            </a:r>
            <a:r>
              <a:rPr lang="en-US" sz="2000" dirty="0" smtClean="0">
                <a:solidFill>
                  <a:schemeClr val="bg1"/>
                </a:solidFill>
              </a:rPr>
              <a:t>++;</a:t>
            </a:r>
          </a:p>
        </p:txBody>
      </p:sp>
      <p:sp>
        <p:nvSpPr>
          <p:cNvPr id="2" name="Title 1"/>
          <p:cNvSpPr>
            <a:spLocks noGrp="1"/>
          </p:cNvSpPr>
          <p:nvPr>
            <p:ph type="ctrTitle" idx="4294967295"/>
          </p:nvPr>
        </p:nvSpPr>
        <p:spPr>
          <a:xfrm>
            <a:off x="990600" y="152400"/>
            <a:ext cx="6858000" cy="762000"/>
          </a:xfrm>
        </p:spPr>
        <p:txBody>
          <a:bodyPr>
            <a:normAutofit/>
          </a:bodyPr>
          <a:lstStyle/>
          <a:p>
            <a:r>
              <a:rPr lang="en-US" sz="4000" dirty="0" smtClean="0"/>
              <a:t>Overflow on unsigned addition</a:t>
            </a:r>
            <a:endParaRPr lang="en-US" sz="4000" dirty="0"/>
          </a:p>
        </p:txBody>
      </p:sp>
      <p:sp>
        <p:nvSpPr>
          <p:cNvPr id="5" name="Rectangular Callout 4"/>
          <p:cNvSpPr/>
          <p:nvPr/>
        </p:nvSpPr>
        <p:spPr>
          <a:xfrm>
            <a:off x="4267200" y="1447800"/>
            <a:ext cx="4419600" cy="914400"/>
          </a:xfrm>
          <a:prstGeom prst="wedgeRectCallout">
            <a:avLst>
              <a:gd name="adj1" fmla="val -58638"/>
              <a:gd name="adj2" fmla="val 10250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m_nSize</a:t>
            </a:r>
            <a:r>
              <a:rPr lang="en-US" dirty="0" smtClean="0"/>
              <a:t> == </a:t>
            </a:r>
            <a:r>
              <a:rPr lang="en-US" dirty="0" err="1" smtClean="0"/>
              <a:t>m_nMaxSize</a:t>
            </a:r>
            <a:r>
              <a:rPr lang="en-US" dirty="0" smtClean="0"/>
              <a:t> == UINT_MAX</a:t>
            </a:r>
            <a:endParaRPr lang="en-US" dirty="0"/>
          </a:p>
        </p:txBody>
      </p:sp>
      <p:sp>
        <p:nvSpPr>
          <p:cNvPr id="6" name="Explosion 1 5"/>
          <p:cNvSpPr/>
          <p:nvPr/>
        </p:nvSpPr>
        <p:spPr>
          <a:xfrm>
            <a:off x="2286000" y="5043756"/>
            <a:ext cx="2971800" cy="1752600"/>
          </a:xfrm>
          <a:prstGeom prst="irregularSeal1">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Write in unallocated memory</a:t>
            </a:r>
          </a:p>
        </p:txBody>
      </p:sp>
      <p:sp>
        <p:nvSpPr>
          <p:cNvPr id="9" name="Rectangular Callout 8"/>
          <p:cNvSpPr/>
          <p:nvPr/>
        </p:nvSpPr>
        <p:spPr>
          <a:xfrm>
            <a:off x="5702300" y="3048000"/>
            <a:ext cx="2057400" cy="609600"/>
          </a:xfrm>
          <a:prstGeom prst="wedgeRectCallout">
            <a:avLst>
              <a:gd name="adj1" fmla="val -66107"/>
              <a:gd name="adj2" fmla="val 5309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iElement</a:t>
            </a:r>
            <a:r>
              <a:rPr lang="en-US" dirty="0" smtClean="0"/>
              <a:t> + 1 == 0</a:t>
            </a:r>
            <a:endParaRPr lang="en-US" dirty="0"/>
          </a:p>
        </p:txBody>
      </p:sp>
      <p:sp>
        <p:nvSpPr>
          <p:cNvPr id="13" name="Explosion 1 12"/>
          <p:cNvSpPr/>
          <p:nvPr/>
        </p:nvSpPr>
        <p:spPr>
          <a:xfrm>
            <a:off x="5346700" y="3962400"/>
            <a:ext cx="3797300" cy="2743200"/>
          </a:xfrm>
          <a:prstGeom prst="irregularSeal1">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Code was written for address space &lt; 4GB</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5800" y="228600"/>
            <a:ext cx="7467600" cy="762000"/>
          </a:xfrm>
        </p:spPr>
        <p:txBody>
          <a:bodyPr>
            <a:normAutofit/>
          </a:bodyPr>
          <a:lstStyle/>
          <a:p>
            <a:r>
              <a:rPr lang="en-US" sz="3200" dirty="0" smtClean="0"/>
              <a:t> </a:t>
            </a:r>
            <a:r>
              <a:rPr lang="en-US" sz="4000" dirty="0" smtClean="0"/>
              <a:t>Using </a:t>
            </a:r>
            <a:r>
              <a:rPr lang="en-US" sz="4000" dirty="0"/>
              <a:t>an </a:t>
            </a:r>
            <a:r>
              <a:rPr lang="en-US" sz="4000" dirty="0" err="1"/>
              <a:t>overflown</a:t>
            </a:r>
            <a:r>
              <a:rPr lang="en-US" sz="4000" dirty="0"/>
              <a:t> value as </a:t>
            </a:r>
            <a:r>
              <a:rPr lang="en-US" sz="4000" dirty="0" smtClean="0"/>
              <a:t>allocation size</a:t>
            </a:r>
            <a:endParaRPr lang="en-US" sz="3200" dirty="0"/>
          </a:p>
        </p:txBody>
      </p:sp>
      <p:sp>
        <p:nvSpPr>
          <p:cNvPr id="3" name="Subtitle 2"/>
          <p:cNvSpPr>
            <a:spLocks noGrp="1"/>
          </p:cNvSpPr>
          <p:nvPr>
            <p:ph type="subTitle" idx="4294967295"/>
          </p:nvPr>
        </p:nvSpPr>
        <p:spPr>
          <a:xfrm>
            <a:off x="685800" y="2438400"/>
            <a:ext cx="8077200" cy="2895600"/>
          </a:xfrm>
        </p:spPr>
        <p:txBody>
          <a:bodyPr>
            <a:noAutofit/>
          </a:bodyPr>
          <a:lstStyle/>
          <a:p>
            <a:pPr>
              <a:buNone/>
            </a:pPr>
            <a:r>
              <a:rPr lang="en-US" sz="2000" b="1" dirty="0" smtClean="0">
                <a:solidFill>
                  <a:schemeClr val="bg1"/>
                </a:solidFill>
              </a:rPr>
              <a:t>ULONG</a:t>
            </a:r>
            <a:r>
              <a:rPr lang="en-US" sz="2000" dirty="0" smtClean="0">
                <a:solidFill>
                  <a:schemeClr val="bg1"/>
                </a:solidFill>
              </a:rPr>
              <a:t> </a:t>
            </a:r>
            <a:r>
              <a:rPr lang="en-US" sz="2000" dirty="0" err="1" smtClean="0">
                <a:solidFill>
                  <a:schemeClr val="bg1"/>
                </a:solidFill>
              </a:rPr>
              <a:t>AllocationSize</a:t>
            </a:r>
            <a:r>
              <a:rPr lang="en-US" sz="2000" dirty="0" smtClean="0">
                <a:solidFill>
                  <a:schemeClr val="bg1"/>
                </a:solidFill>
              </a:rPr>
              <a:t>;</a:t>
            </a:r>
          </a:p>
          <a:p>
            <a:pPr>
              <a:buNone/>
            </a:pPr>
            <a:r>
              <a:rPr lang="en-US" sz="2000" b="1" dirty="0" smtClean="0">
                <a:solidFill>
                  <a:schemeClr val="bg1"/>
                </a:solidFill>
              </a:rPr>
              <a:t>while</a:t>
            </a:r>
            <a:r>
              <a:rPr lang="en-US" sz="2000" dirty="0" smtClean="0">
                <a:solidFill>
                  <a:schemeClr val="bg1"/>
                </a:solidFill>
              </a:rPr>
              <a:t> (</a:t>
            </a:r>
            <a:r>
              <a:rPr lang="en-US" sz="2000" dirty="0" err="1" smtClean="0">
                <a:solidFill>
                  <a:schemeClr val="bg1"/>
                </a:solidFill>
              </a:rPr>
              <a:t>CurrentBuffer</a:t>
            </a:r>
            <a:r>
              <a:rPr lang="en-US" sz="2000" dirty="0" smtClean="0">
                <a:solidFill>
                  <a:schemeClr val="bg1"/>
                </a:solidFill>
              </a:rPr>
              <a:t> != NULL) {</a:t>
            </a:r>
          </a:p>
          <a:p>
            <a:pPr>
              <a:buNone/>
            </a:pPr>
            <a:r>
              <a:rPr lang="en-US" sz="2000" dirty="0" smtClean="0">
                <a:solidFill>
                  <a:schemeClr val="bg1"/>
                </a:solidFill>
              </a:rPr>
              <a:t>        </a:t>
            </a:r>
            <a:r>
              <a:rPr lang="en-US" sz="2000" b="1" dirty="0" smtClean="0">
                <a:solidFill>
                  <a:schemeClr val="bg1"/>
                </a:solidFill>
              </a:rPr>
              <a:t>if</a:t>
            </a:r>
            <a:r>
              <a:rPr lang="en-US" sz="2000" dirty="0" smtClean="0">
                <a:solidFill>
                  <a:schemeClr val="bg1"/>
                </a:solidFill>
              </a:rPr>
              <a:t> (</a:t>
            </a:r>
            <a:r>
              <a:rPr lang="en-US" sz="2000" dirty="0" err="1" smtClean="0">
                <a:solidFill>
                  <a:schemeClr val="bg1"/>
                </a:solidFill>
              </a:rPr>
              <a:t>NumberOfBuffers</a:t>
            </a:r>
            <a:r>
              <a:rPr lang="en-US" sz="2000" dirty="0" smtClean="0">
                <a:solidFill>
                  <a:schemeClr val="bg1"/>
                </a:solidFill>
              </a:rPr>
              <a:t> &gt; MAX_ULONG / </a:t>
            </a:r>
            <a:r>
              <a:rPr lang="en-US" sz="2000" dirty="0" err="1" smtClean="0">
                <a:solidFill>
                  <a:schemeClr val="bg1"/>
                </a:solidFill>
              </a:rPr>
              <a:t>sizeof</a:t>
            </a:r>
            <a:r>
              <a:rPr lang="en-US" sz="2000" dirty="0" smtClean="0">
                <a:solidFill>
                  <a:schemeClr val="bg1"/>
                </a:solidFill>
              </a:rPr>
              <a:t>(MYBUFFER)) {                </a:t>
            </a:r>
          </a:p>
          <a:p>
            <a:pPr>
              <a:buNone/>
            </a:pPr>
            <a:r>
              <a:rPr lang="en-US" sz="2000" b="1" dirty="0" smtClean="0"/>
              <a:t>		</a:t>
            </a:r>
            <a:r>
              <a:rPr lang="en-US" sz="2000" b="1" dirty="0" smtClean="0">
                <a:solidFill>
                  <a:schemeClr val="bg1"/>
                </a:solidFill>
              </a:rPr>
              <a:t>return</a:t>
            </a:r>
            <a:r>
              <a:rPr lang="en-US" sz="2000" dirty="0" smtClean="0">
                <a:solidFill>
                  <a:schemeClr val="bg1"/>
                </a:solidFill>
              </a:rPr>
              <a:t> NULL;</a:t>
            </a:r>
            <a:br>
              <a:rPr lang="en-US" sz="2000" dirty="0" smtClean="0">
                <a:solidFill>
                  <a:schemeClr val="bg1"/>
                </a:solidFill>
              </a:rPr>
            </a:br>
            <a:r>
              <a:rPr lang="en-US" sz="2000" dirty="0" smtClean="0">
                <a:solidFill>
                  <a:schemeClr val="bg1"/>
                </a:solidFill>
              </a:rPr>
              <a:t>   }</a:t>
            </a:r>
            <a:br>
              <a:rPr lang="en-US" sz="2000" dirty="0" smtClean="0">
                <a:solidFill>
                  <a:schemeClr val="bg1"/>
                </a:solidFill>
              </a:rPr>
            </a:br>
            <a:r>
              <a:rPr lang="en-US" sz="2000" dirty="0" smtClean="0">
                <a:solidFill>
                  <a:schemeClr val="bg1"/>
                </a:solidFill>
              </a:rPr>
              <a:t>   </a:t>
            </a:r>
            <a:r>
              <a:rPr lang="en-US" sz="2000" dirty="0" err="1" smtClean="0">
                <a:solidFill>
                  <a:schemeClr val="bg1"/>
                </a:solidFill>
              </a:rPr>
              <a:t>NumberOfBuffers</a:t>
            </a:r>
            <a:r>
              <a:rPr lang="en-US" sz="2000" dirty="0" smtClean="0">
                <a:solidFill>
                  <a:schemeClr val="bg1"/>
                </a:solidFill>
              </a:rPr>
              <a:t>++;</a:t>
            </a:r>
            <a:br>
              <a:rPr lang="en-US" sz="2000" dirty="0" smtClean="0">
                <a:solidFill>
                  <a:schemeClr val="bg1"/>
                </a:solidFill>
              </a:rPr>
            </a:br>
            <a:r>
              <a:rPr lang="en-US" sz="2000" dirty="0" smtClean="0">
                <a:solidFill>
                  <a:schemeClr val="bg1"/>
                </a:solidFill>
              </a:rPr>
              <a:t>   </a:t>
            </a:r>
            <a:r>
              <a:rPr lang="en-US" sz="2000" dirty="0" err="1" smtClean="0">
                <a:solidFill>
                  <a:schemeClr val="bg1"/>
                </a:solidFill>
              </a:rPr>
              <a:t>CurrentBuffer</a:t>
            </a:r>
            <a:r>
              <a:rPr lang="en-US" sz="2000" dirty="0" smtClean="0">
                <a:solidFill>
                  <a:schemeClr val="bg1"/>
                </a:solidFill>
              </a:rPr>
              <a:t> = </a:t>
            </a:r>
            <a:r>
              <a:rPr lang="en-US" sz="2000" dirty="0" err="1" smtClean="0">
                <a:solidFill>
                  <a:schemeClr val="bg1"/>
                </a:solidFill>
              </a:rPr>
              <a:t>CurrentBuffer</a:t>
            </a:r>
            <a:r>
              <a:rPr lang="en-US" sz="2000" dirty="0" smtClean="0">
                <a:solidFill>
                  <a:schemeClr val="bg1"/>
                </a:solidFill>
              </a:rPr>
              <a:t>-&gt;</a:t>
            </a:r>
            <a:r>
              <a:rPr lang="en-US" sz="2000" dirty="0" err="1" smtClean="0">
                <a:solidFill>
                  <a:schemeClr val="bg1"/>
                </a:solidFill>
              </a:rPr>
              <a:t>NextBuffer</a:t>
            </a:r>
            <a:r>
              <a:rPr lang="en-US" sz="2000" dirty="0" smtClean="0"/>
              <a:t>;</a:t>
            </a:r>
          </a:p>
          <a:p>
            <a:pPr>
              <a:buNone/>
            </a:pPr>
            <a:r>
              <a:rPr lang="en-US" sz="2000" dirty="0" smtClean="0">
                <a:solidFill>
                  <a:schemeClr val="bg1"/>
                </a:solidFill>
              </a:rPr>
              <a:t>}</a:t>
            </a:r>
            <a:endParaRPr lang="en-US" sz="2000" dirty="0" smtClean="0"/>
          </a:p>
          <a:p>
            <a:pPr>
              <a:buNone/>
            </a:pPr>
            <a:r>
              <a:rPr lang="en-US" sz="2000" dirty="0" err="1" smtClean="0">
                <a:solidFill>
                  <a:schemeClr val="bg1"/>
                </a:solidFill>
              </a:rPr>
              <a:t>AllocationSize</a:t>
            </a:r>
            <a:r>
              <a:rPr lang="en-US" sz="2000" dirty="0" smtClean="0">
                <a:solidFill>
                  <a:schemeClr val="bg1"/>
                </a:solidFill>
              </a:rPr>
              <a:t> = </a:t>
            </a:r>
            <a:r>
              <a:rPr lang="en-US" sz="2000" b="1" dirty="0" err="1" smtClean="0">
                <a:solidFill>
                  <a:schemeClr val="bg1"/>
                </a:solidFill>
              </a:rPr>
              <a:t>sizeof</a:t>
            </a:r>
            <a:r>
              <a:rPr lang="en-US" sz="2000" dirty="0" smtClean="0">
                <a:solidFill>
                  <a:schemeClr val="bg1"/>
                </a:solidFill>
              </a:rPr>
              <a:t>(MYBUFFER)*</a:t>
            </a:r>
            <a:r>
              <a:rPr lang="en-US" sz="2000" dirty="0" err="1" smtClean="0">
                <a:solidFill>
                  <a:schemeClr val="bg1"/>
                </a:solidFill>
              </a:rPr>
              <a:t>NumberOfBuffers</a:t>
            </a:r>
            <a:r>
              <a:rPr lang="en-US" sz="2000" dirty="0" smtClean="0">
                <a:solidFill>
                  <a:schemeClr val="bg1"/>
                </a:solidFill>
              </a:rPr>
              <a:t>;</a:t>
            </a:r>
            <a:endParaRPr lang="en-US" sz="2000" dirty="0">
              <a:solidFill>
                <a:schemeClr val="bg1"/>
              </a:solidFill>
            </a:endParaRPr>
          </a:p>
          <a:p>
            <a:pPr>
              <a:buNone/>
            </a:pPr>
            <a:r>
              <a:rPr lang="en-US" sz="2000" dirty="0" err="1" smtClean="0">
                <a:solidFill>
                  <a:schemeClr val="bg1"/>
                </a:solidFill>
              </a:rPr>
              <a:t>UserBuffersHead</a:t>
            </a:r>
            <a:r>
              <a:rPr lang="en-US" sz="2000" dirty="0" smtClean="0">
                <a:solidFill>
                  <a:schemeClr val="bg1"/>
                </a:solidFill>
              </a:rPr>
              <a:t> = </a:t>
            </a:r>
            <a:r>
              <a:rPr lang="en-US" sz="2000" dirty="0" err="1" smtClean="0">
                <a:solidFill>
                  <a:schemeClr val="bg1"/>
                </a:solidFill>
              </a:rPr>
              <a:t>malloc</a:t>
            </a:r>
            <a:r>
              <a:rPr lang="en-US" sz="2000" dirty="0" smtClean="0">
                <a:solidFill>
                  <a:schemeClr val="bg1"/>
                </a:solidFill>
              </a:rPr>
              <a:t>(</a:t>
            </a:r>
            <a:r>
              <a:rPr lang="en-US" sz="2000" dirty="0" err="1" smtClean="0">
                <a:solidFill>
                  <a:schemeClr val="bg1"/>
                </a:solidFill>
              </a:rPr>
              <a:t>AllocationSize</a:t>
            </a:r>
            <a:r>
              <a:rPr lang="en-US" sz="2000" dirty="0" smtClean="0">
                <a:solidFill>
                  <a:schemeClr val="bg1"/>
                </a:solidFill>
              </a:rPr>
              <a:t>);</a:t>
            </a:r>
            <a:br>
              <a:rPr lang="en-US" sz="2000" dirty="0" smtClean="0">
                <a:solidFill>
                  <a:schemeClr val="bg1"/>
                </a:solidFill>
              </a:rPr>
            </a:br>
            <a:endParaRPr lang="en-US" sz="2000" dirty="0">
              <a:solidFill>
                <a:schemeClr val="bg1"/>
              </a:solidFill>
            </a:endParaRPr>
          </a:p>
        </p:txBody>
      </p:sp>
      <p:sp>
        <p:nvSpPr>
          <p:cNvPr id="11" name="Slide Number Placeholder 10"/>
          <p:cNvSpPr>
            <a:spLocks noGrp="1"/>
          </p:cNvSpPr>
          <p:nvPr>
            <p:ph type="sldNum" sz="quarter" idx="4294967295"/>
          </p:nvPr>
        </p:nvSpPr>
        <p:spPr>
          <a:xfrm>
            <a:off x="7010400" y="6356350"/>
            <a:ext cx="2133600" cy="365125"/>
          </a:xfrm>
          <a:prstGeom prst="rect">
            <a:avLst/>
          </a:prstGeom>
        </p:spPr>
        <p:txBody>
          <a:bodyPr/>
          <a:lstStyle/>
          <a:p>
            <a:fld id="{E77C7A3F-DB19-4026-9A65-668E3AF35006}" type="slidenum">
              <a:rPr lang="en-US" smtClean="0"/>
              <a:pPr/>
              <a:t>73</a:t>
            </a:fld>
            <a:endParaRPr lang="en-US"/>
          </a:p>
        </p:txBody>
      </p:sp>
      <p:sp>
        <p:nvSpPr>
          <p:cNvPr id="5" name="Rectangular Callout 4"/>
          <p:cNvSpPr/>
          <p:nvPr/>
        </p:nvSpPr>
        <p:spPr>
          <a:xfrm>
            <a:off x="6248400" y="1905000"/>
            <a:ext cx="1828800" cy="609600"/>
          </a:xfrm>
          <a:prstGeom prst="wedgeRectCallout">
            <a:avLst>
              <a:gd name="adj1" fmla="val -132664"/>
              <a:gd name="adj2" fmla="val 13079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Overflow check</a:t>
            </a:r>
            <a:endParaRPr lang="en-US" dirty="0"/>
          </a:p>
        </p:txBody>
      </p:sp>
      <p:sp>
        <p:nvSpPr>
          <p:cNvPr id="6" name="Explosion 1 5"/>
          <p:cNvSpPr/>
          <p:nvPr/>
        </p:nvSpPr>
        <p:spPr>
          <a:xfrm>
            <a:off x="6337300" y="4864100"/>
            <a:ext cx="2514600" cy="1752600"/>
          </a:xfrm>
          <a:prstGeom prst="irregularSeal1">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Possible overflow</a:t>
            </a:r>
            <a:endParaRPr lang="en-US" dirty="0"/>
          </a:p>
        </p:txBody>
      </p:sp>
      <p:sp>
        <p:nvSpPr>
          <p:cNvPr id="9" name="Rectangular Callout 8"/>
          <p:cNvSpPr/>
          <p:nvPr/>
        </p:nvSpPr>
        <p:spPr>
          <a:xfrm>
            <a:off x="5791200" y="3505200"/>
            <a:ext cx="2133600" cy="609600"/>
          </a:xfrm>
          <a:prstGeom prst="wedgeRectCallout">
            <a:avLst>
              <a:gd name="adj1" fmla="val -88290"/>
              <a:gd name="adj2" fmla="val 7302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Increment and exit from loop</a:t>
            </a:r>
            <a:endParaRPr lang="en-US" dirty="0"/>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13" y="1623656"/>
            <a:ext cx="7690115" cy="750205"/>
          </a:xfrm>
        </p:spPr>
        <p:txBody>
          <a:bodyPr/>
          <a:lstStyle/>
          <a:p>
            <a:r>
              <a:rPr lang="en-US" dirty="0" smtClean="0"/>
              <a:t>Verifying Compilers</a:t>
            </a:r>
            <a:endParaRPr lang="en-US" dirty="0"/>
          </a:p>
        </p:txBody>
      </p:sp>
      <p:graphicFrame>
        <p:nvGraphicFramePr>
          <p:cNvPr id="4" name="Diagram 3"/>
          <p:cNvGraphicFramePr/>
          <p:nvPr/>
        </p:nvGraphicFramePr>
        <p:xfrm>
          <a:off x="1272792" y="196975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ular Callout 4"/>
          <p:cNvSpPr/>
          <p:nvPr/>
        </p:nvSpPr>
        <p:spPr bwMode="auto">
          <a:xfrm>
            <a:off x="3155183" y="5154805"/>
            <a:ext cx="3778180" cy="1346479"/>
          </a:xfrm>
          <a:prstGeom prst="wedgeRectCallout">
            <a:avLst>
              <a:gd name="adj1" fmla="val -61985"/>
              <a:gd name="adj2" fmla="val -105410"/>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p</a:t>
            </a:r>
            <a:r>
              <a:rPr kumimoji="0" lang="en-US" sz="2800" b="0" i="0" u="none" strike="noStrike" cap="none" normalizeH="0" baseline="0" dirty="0" smtClean="0">
                <a:solidFill>
                  <a:schemeClr val="bg1"/>
                </a:solidFill>
                <a:latin typeface="Segoe" pitchFamily="34" charset="0"/>
              </a:rPr>
              <a:t>re/post</a:t>
            </a:r>
            <a:r>
              <a:rPr kumimoji="0" lang="en-US" sz="2800" b="0" i="0" u="none" strike="noStrike" cap="none" normalizeH="0" dirty="0" smtClean="0">
                <a:solidFill>
                  <a:schemeClr val="bg1"/>
                </a:solidFill>
                <a:latin typeface="Segoe" pitchFamily="34" charset="0"/>
              </a:rPr>
              <a:t> conditions</a:t>
            </a:r>
          </a:p>
          <a:p>
            <a:pPr marL="0" marR="0" indent="0"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i</a:t>
            </a:r>
            <a:r>
              <a:rPr lang="en-US" sz="2800" baseline="0" dirty="0" smtClean="0">
                <a:solidFill>
                  <a:schemeClr val="bg1"/>
                </a:solidFill>
                <a:latin typeface="Segoe" pitchFamily="34" charset="0"/>
              </a:rPr>
              <a:t>nvariants</a:t>
            </a:r>
          </a:p>
          <a:p>
            <a:pPr marL="0" marR="0" indent="0"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dirty="0" smtClean="0">
                <a:solidFill>
                  <a:schemeClr val="bg1"/>
                </a:solidFill>
                <a:latin typeface="Segoe" pitchFamily="34" charset="0"/>
              </a:rPr>
              <a:t>and other annotations</a:t>
            </a:r>
            <a:endParaRPr kumimoji="0" lang="en-US" sz="2800" b="0" i="0" u="none" strike="noStrike" cap="none" normalizeH="0" baseline="0" dirty="0" smtClean="0">
              <a:solidFill>
                <a:schemeClr val="bg1"/>
              </a:solidFill>
              <a:latin typeface="Segoe"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963881" y="1831447"/>
            <a:ext cx="4436919" cy="4401205"/>
          </a:xfrm>
          <a:prstGeom prst="rect">
            <a:avLst/>
          </a:prstGeom>
        </p:spPr>
        <p:txBody>
          <a:bodyPr wrap="square">
            <a:spAutoFit/>
          </a:bodyPr>
          <a:lstStyle/>
          <a:p>
            <a:r>
              <a:rPr lang="en-US" sz="2800" b="1" dirty="0" smtClean="0">
                <a:solidFill>
                  <a:schemeClr val="bg1"/>
                </a:solidFill>
              </a:rPr>
              <a:t>class C {</a:t>
            </a:r>
          </a:p>
          <a:p>
            <a:r>
              <a:rPr lang="en-US" sz="2800" b="1" dirty="0" smtClean="0">
                <a:solidFill>
                  <a:schemeClr val="bg1"/>
                </a:solidFill>
              </a:rPr>
              <a:t>     private </a:t>
            </a:r>
            <a:r>
              <a:rPr lang="en-US" sz="2800" b="1" dirty="0" err="1" smtClean="0">
                <a:solidFill>
                  <a:schemeClr val="bg1"/>
                </a:solidFill>
              </a:rPr>
              <a:t>int</a:t>
            </a:r>
            <a:r>
              <a:rPr lang="en-US" sz="2800" b="1" dirty="0" smtClean="0">
                <a:solidFill>
                  <a:schemeClr val="bg1"/>
                </a:solidFill>
              </a:rPr>
              <a:t> a, z;</a:t>
            </a:r>
          </a:p>
          <a:p>
            <a:r>
              <a:rPr lang="en-US" sz="2800" i="1" dirty="0" smtClean="0">
                <a:solidFill>
                  <a:schemeClr val="bg1"/>
                </a:solidFill>
              </a:rPr>
              <a:t>     </a:t>
            </a:r>
            <a:r>
              <a:rPr lang="en-US" sz="2800" b="1" dirty="0" smtClean="0">
                <a:solidFill>
                  <a:srgbClr xmlns:mc="http://schemas.openxmlformats.org/markup-compatibility/2006" xmlns:a14="http://schemas.microsoft.com/office/drawing/2007/7/7/main" val="FF0000" mc:Ignorable=""/>
                </a:solidFill>
              </a:rPr>
              <a:t>invariant z &gt; 0</a:t>
            </a:r>
          </a:p>
          <a:p>
            <a:endParaRPr lang="en-US" sz="2800" b="1" dirty="0" smtClean="0">
              <a:solidFill>
                <a:schemeClr val="bg1"/>
              </a:solidFill>
            </a:endParaRPr>
          </a:p>
          <a:p>
            <a:r>
              <a:rPr lang="en-US" sz="2800" b="1" dirty="0" smtClean="0">
                <a:solidFill>
                  <a:schemeClr val="bg1"/>
                </a:solidFill>
              </a:rPr>
              <a:t>     public void M()</a:t>
            </a:r>
          </a:p>
          <a:p>
            <a:r>
              <a:rPr lang="en-US" sz="2800" i="1" dirty="0" smtClean="0">
                <a:solidFill>
                  <a:schemeClr val="bg1"/>
                </a:solidFill>
              </a:rPr>
              <a:t> 	</a:t>
            </a:r>
            <a:r>
              <a:rPr lang="en-US" sz="2800" b="1" dirty="0" smtClean="0">
                <a:solidFill>
                  <a:srgbClr xmlns:mc="http://schemas.openxmlformats.org/markup-compatibility/2006" xmlns:a14="http://schemas.microsoft.com/office/drawing/2007/7/7/main" val="FF0000" mc:Ignorable=""/>
                </a:solidFill>
              </a:rPr>
              <a:t>requires a != 0</a:t>
            </a:r>
          </a:p>
          <a:p>
            <a:r>
              <a:rPr lang="en-US" sz="2800" dirty="0" smtClean="0">
                <a:solidFill>
                  <a:schemeClr val="bg1"/>
                </a:solidFill>
              </a:rPr>
              <a:t>	{ </a:t>
            </a:r>
          </a:p>
          <a:p>
            <a:r>
              <a:rPr lang="en-US" sz="2800" dirty="0" smtClean="0">
                <a:solidFill>
                  <a:schemeClr val="bg1"/>
                </a:solidFill>
              </a:rPr>
              <a:t>	    z = 100/a; </a:t>
            </a:r>
          </a:p>
          <a:p>
            <a:r>
              <a:rPr lang="en-US" sz="2800" dirty="0" smtClean="0">
                <a:solidFill>
                  <a:schemeClr val="bg1"/>
                </a:solidFill>
              </a:rPr>
              <a:t>	}</a:t>
            </a:r>
          </a:p>
          <a:p>
            <a:r>
              <a:rPr lang="en-US" sz="2800" dirty="0" smtClean="0">
                <a:solidFill>
                  <a:schemeClr val="bg1"/>
                </a:solidFill>
              </a:rPr>
              <a:t>}</a:t>
            </a:r>
            <a:endParaRPr lang="en-US" sz="2800" dirty="0">
              <a:solidFill>
                <a:schemeClr val="bg1"/>
              </a:solidFill>
            </a:endParaRPr>
          </a:p>
        </p:txBody>
      </p:sp>
      <p:sp>
        <p:nvSpPr>
          <p:cNvPr id="4" name="Title 3"/>
          <p:cNvSpPr>
            <a:spLocks noGrp="1"/>
          </p:cNvSpPr>
          <p:nvPr>
            <p:ph type="title"/>
          </p:nvPr>
        </p:nvSpPr>
        <p:spPr/>
        <p:txBody>
          <a:bodyPr/>
          <a:lstStyle/>
          <a:p>
            <a:r>
              <a:rPr lang="en-US" dirty="0" smtClean="0"/>
              <a:t>Annotations: Example</a:t>
            </a:r>
            <a:endParaRPr lang="en-US" dirty="0"/>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553998"/>
          </a:xfrm>
        </p:spPr>
        <p:txBody>
          <a:bodyPr/>
          <a:lstStyle/>
          <a:p>
            <a:r>
              <a:rPr sz="4000" i="1" smtClean="0"/>
              <a:t>Spec# Approach for a Verifying Compiler</a:t>
            </a:r>
            <a:endParaRPr lang="en-US" sz="4000" dirty="0"/>
          </a:p>
        </p:txBody>
      </p:sp>
      <p:sp>
        <p:nvSpPr>
          <p:cNvPr id="3" name="Content Placeholder 2"/>
          <p:cNvSpPr>
            <a:spLocks noGrp="1"/>
          </p:cNvSpPr>
          <p:nvPr>
            <p:ph idx="1"/>
          </p:nvPr>
        </p:nvSpPr>
        <p:spPr>
          <a:xfrm>
            <a:off x="381000" y="1588366"/>
            <a:ext cx="8382000" cy="4801314"/>
          </a:xfrm>
        </p:spPr>
        <p:txBody>
          <a:bodyPr/>
          <a:lstStyle/>
          <a:p>
            <a:r>
              <a:rPr lang="en-US" sz="2400" i="1" dirty="0" smtClean="0">
                <a:solidFill>
                  <a:srgbClr xmlns:mc="http://schemas.openxmlformats.org/markup-compatibility/2006" xmlns:a14="http://schemas.microsoft.com/office/drawing/2007/7/7/main" val="FF0000" mc:Ignorable=""/>
                </a:solidFill>
                <a:latin typeface="Calibri" pitchFamily="34" charset="0"/>
              </a:rPr>
              <a:t>Source Language</a:t>
            </a:r>
          </a:p>
          <a:p>
            <a:pPr lvl="1"/>
            <a:r>
              <a:rPr lang="en-US" sz="2400" dirty="0" smtClean="0">
                <a:latin typeface="Calibri" pitchFamily="34" charset="0"/>
              </a:rPr>
              <a:t>C# + goodies = Spec#</a:t>
            </a:r>
          </a:p>
          <a:p>
            <a:r>
              <a:rPr lang="en-US" sz="2400" i="1" dirty="0" smtClean="0">
                <a:solidFill>
                  <a:srgbClr xmlns:mc="http://schemas.openxmlformats.org/markup-compatibility/2006" xmlns:a14="http://schemas.microsoft.com/office/drawing/2007/7/7/main" val="FF0000" mc:Ignorable=""/>
                </a:solidFill>
                <a:latin typeface="Calibri" pitchFamily="34" charset="0"/>
              </a:rPr>
              <a:t>Specifications</a:t>
            </a:r>
          </a:p>
          <a:p>
            <a:pPr lvl="1"/>
            <a:r>
              <a:rPr lang="en-US" sz="2400" dirty="0" smtClean="0">
                <a:latin typeface="Calibri" pitchFamily="34" charset="0"/>
              </a:rPr>
              <a:t>method contracts,</a:t>
            </a:r>
          </a:p>
          <a:p>
            <a:pPr lvl="1"/>
            <a:r>
              <a:rPr lang="en-US" sz="2400" dirty="0" smtClean="0">
                <a:latin typeface="Calibri" pitchFamily="34" charset="0"/>
              </a:rPr>
              <a:t>invariants,</a:t>
            </a:r>
          </a:p>
          <a:p>
            <a:pPr lvl="1"/>
            <a:r>
              <a:rPr lang="en-US" sz="2400" dirty="0" smtClean="0">
                <a:latin typeface="Calibri" pitchFamily="34" charset="0"/>
              </a:rPr>
              <a:t>field and type annotations.</a:t>
            </a:r>
          </a:p>
          <a:p>
            <a:r>
              <a:rPr lang="en-US" sz="2400" i="1" dirty="0" smtClean="0">
                <a:solidFill>
                  <a:srgbClr xmlns:mc="http://schemas.openxmlformats.org/markup-compatibility/2006" xmlns:a14="http://schemas.microsoft.com/office/drawing/2007/7/7/main" val="FF0000" mc:Ignorable=""/>
                </a:solidFill>
                <a:latin typeface="Calibri" pitchFamily="34" charset="0"/>
              </a:rPr>
              <a:t>Program</a:t>
            </a:r>
            <a:r>
              <a:rPr lang="en-US" sz="2400" i="1" dirty="0" smtClean="0">
                <a:latin typeface="Calibri" pitchFamily="34" charset="0"/>
              </a:rPr>
              <a:t> </a:t>
            </a:r>
            <a:r>
              <a:rPr lang="en-US" sz="2400" i="1" dirty="0" smtClean="0">
                <a:solidFill>
                  <a:srgbClr xmlns:mc="http://schemas.openxmlformats.org/markup-compatibility/2006" xmlns:a14="http://schemas.microsoft.com/office/drawing/2007/7/7/main" val="FF0000" mc:Ignorable=""/>
                </a:solidFill>
                <a:latin typeface="Calibri" pitchFamily="34" charset="0"/>
              </a:rPr>
              <a:t>Logic</a:t>
            </a:r>
            <a:r>
              <a:rPr lang="en-US" sz="2400" i="1" dirty="0" smtClean="0">
                <a:latin typeface="Calibri" pitchFamily="34" charset="0"/>
              </a:rPr>
              <a:t>: </a:t>
            </a:r>
          </a:p>
          <a:p>
            <a:pPr lvl="1"/>
            <a:r>
              <a:rPr lang="en-US" sz="2400" i="1" dirty="0" err="1" smtClean="0">
                <a:latin typeface="Calibri" pitchFamily="34" charset="0"/>
              </a:rPr>
              <a:t>Dijkstra’s</a:t>
            </a:r>
            <a:r>
              <a:rPr lang="en-US" sz="2400" i="1" dirty="0" smtClean="0">
                <a:latin typeface="Calibri" pitchFamily="34" charset="0"/>
              </a:rPr>
              <a:t> weakest preconditions.</a:t>
            </a:r>
          </a:p>
          <a:p>
            <a:r>
              <a:rPr lang="en-US" sz="2400" i="1" dirty="0" smtClean="0">
                <a:solidFill>
                  <a:srgbClr xmlns:mc="http://schemas.openxmlformats.org/markup-compatibility/2006" xmlns:a14="http://schemas.microsoft.com/office/drawing/2007/7/7/main" val="FF0000" mc:Ignorable=""/>
                </a:solidFill>
                <a:latin typeface="Calibri" pitchFamily="34" charset="0"/>
              </a:rPr>
              <a:t>Automatic</a:t>
            </a:r>
            <a:r>
              <a:rPr lang="en-US" sz="2400" i="1" dirty="0" smtClean="0">
                <a:latin typeface="Calibri" pitchFamily="34" charset="0"/>
              </a:rPr>
              <a:t> </a:t>
            </a:r>
            <a:r>
              <a:rPr lang="en-US" sz="2400" i="1" dirty="0" smtClean="0">
                <a:solidFill>
                  <a:srgbClr xmlns:mc="http://schemas.openxmlformats.org/markup-compatibility/2006" xmlns:a14="http://schemas.microsoft.com/office/drawing/2007/7/7/main" val="FF0000" mc:Ignorable=""/>
                </a:solidFill>
                <a:latin typeface="Calibri" pitchFamily="34" charset="0"/>
              </a:rPr>
              <a:t>Verification</a:t>
            </a:r>
          </a:p>
          <a:p>
            <a:pPr lvl="1"/>
            <a:r>
              <a:rPr lang="en-US" sz="2400" dirty="0" smtClean="0">
                <a:latin typeface="Calibri" pitchFamily="34" charset="0"/>
              </a:rPr>
              <a:t>type checking,</a:t>
            </a:r>
          </a:p>
          <a:p>
            <a:pPr lvl="1"/>
            <a:r>
              <a:rPr lang="en-US" sz="2400" dirty="0" smtClean="0">
                <a:latin typeface="Calibri" pitchFamily="34" charset="0"/>
              </a:rPr>
              <a:t>verification condition generation (VCG),</a:t>
            </a:r>
          </a:p>
          <a:p>
            <a:pPr lvl="1"/>
            <a:r>
              <a:rPr lang="en-US" b="1" dirty="0" smtClean="0">
                <a:solidFill>
                  <a:srgbClr xmlns:mc="http://schemas.openxmlformats.org/markup-compatibility/2006" xmlns:a14="http://schemas.microsoft.com/office/drawing/2007/7/7/main" val="FF0000" mc:Ignorable=""/>
                </a:solidFill>
              </a:rPr>
              <a:t>SMT</a:t>
            </a:r>
            <a:endParaRPr lang="en-US" sz="2400" b="1" dirty="0">
              <a:solidFill>
                <a:srgbClr xmlns:mc="http://schemas.openxmlformats.org/markup-compatibility/2006" xmlns:a14="http://schemas.microsoft.com/office/drawing/2007/7/7/main" val="FF0000" mc:Ignorable=""/>
              </a:solidFill>
              <a:latin typeface="Calibri" pitchFamily="34" charset="0"/>
            </a:endParaRPr>
          </a:p>
        </p:txBody>
      </p:sp>
      <p:sp>
        <p:nvSpPr>
          <p:cNvPr id="5" name="TextBox 4"/>
          <p:cNvSpPr txBox="1">
            <a:spLocks noChangeArrowheads="1"/>
          </p:cNvSpPr>
          <p:nvPr/>
        </p:nvSpPr>
        <p:spPr bwMode="auto">
          <a:xfrm>
            <a:off x="5796897" y="1744054"/>
            <a:ext cx="2987675" cy="366713"/>
          </a:xfrm>
          <a:prstGeom prst="rect">
            <a:avLst/>
          </a:prstGeom>
          <a:noFill/>
          <a:ln w="9525">
            <a:noFill/>
            <a:miter lim="800000"/>
            <a:headEnd/>
            <a:tailEnd/>
          </a:ln>
        </p:spPr>
        <p:txBody>
          <a:bodyPr>
            <a:spAutoFit/>
          </a:bodyPr>
          <a:lstStyle/>
          <a:p>
            <a:r>
              <a:rPr lang="en-US" sz="1800" i="1" dirty="0">
                <a:solidFill>
                  <a:schemeClr val="accent2"/>
                </a:solidFill>
              </a:rPr>
              <a:t>Spec# (annotated C#)</a:t>
            </a:r>
          </a:p>
        </p:txBody>
      </p:sp>
      <p:sp>
        <p:nvSpPr>
          <p:cNvPr id="6" name="TextBox 5"/>
          <p:cNvSpPr txBox="1">
            <a:spLocks noChangeArrowheads="1"/>
          </p:cNvSpPr>
          <p:nvPr/>
        </p:nvSpPr>
        <p:spPr bwMode="auto">
          <a:xfrm>
            <a:off x="6019800" y="2971800"/>
            <a:ext cx="2987675" cy="366713"/>
          </a:xfrm>
          <a:prstGeom prst="rect">
            <a:avLst/>
          </a:prstGeom>
          <a:noFill/>
          <a:ln w="9525">
            <a:noFill/>
            <a:miter lim="800000"/>
            <a:headEnd/>
            <a:tailEnd/>
          </a:ln>
        </p:spPr>
        <p:txBody>
          <a:bodyPr>
            <a:spAutoFit/>
          </a:bodyPr>
          <a:lstStyle/>
          <a:p>
            <a:r>
              <a:rPr lang="en-US" sz="1800" i="1" dirty="0">
                <a:solidFill>
                  <a:schemeClr val="accent2"/>
                </a:solidFill>
              </a:rPr>
              <a:t>Boogie PL</a:t>
            </a:r>
          </a:p>
        </p:txBody>
      </p:sp>
      <p:sp>
        <p:nvSpPr>
          <p:cNvPr id="7" name="TextBox 6"/>
          <p:cNvSpPr txBox="1">
            <a:spLocks noChangeArrowheads="1"/>
          </p:cNvSpPr>
          <p:nvPr/>
        </p:nvSpPr>
        <p:spPr bwMode="auto">
          <a:xfrm>
            <a:off x="5851525" y="2290763"/>
            <a:ext cx="2987675" cy="376237"/>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pPr algn="ctr"/>
            <a:r>
              <a:rPr lang="en-US" sz="1800" dirty="0"/>
              <a:t>Spec# Compiler</a:t>
            </a:r>
          </a:p>
        </p:txBody>
      </p:sp>
      <p:sp>
        <p:nvSpPr>
          <p:cNvPr id="8" name="TextBox 7"/>
          <p:cNvSpPr txBox="1">
            <a:spLocks noChangeArrowheads="1"/>
          </p:cNvSpPr>
          <p:nvPr/>
        </p:nvSpPr>
        <p:spPr bwMode="auto">
          <a:xfrm>
            <a:off x="5849938" y="3656013"/>
            <a:ext cx="2987675" cy="376237"/>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pPr algn="ctr"/>
            <a:r>
              <a:rPr lang="en-US" sz="1800" dirty="0"/>
              <a:t>VC Generator</a:t>
            </a:r>
          </a:p>
        </p:txBody>
      </p:sp>
      <p:sp>
        <p:nvSpPr>
          <p:cNvPr id="9" name="TextBox 8"/>
          <p:cNvSpPr txBox="1">
            <a:spLocks noChangeArrowheads="1"/>
          </p:cNvSpPr>
          <p:nvPr/>
        </p:nvSpPr>
        <p:spPr bwMode="auto">
          <a:xfrm>
            <a:off x="6156325" y="4343400"/>
            <a:ext cx="2987675" cy="366713"/>
          </a:xfrm>
          <a:prstGeom prst="rect">
            <a:avLst/>
          </a:prstGeom>
          <a:noFill/>
          <a:ln w="9525">
            <a:noFill/>
            <a:miter lim="800000"/>
            <a:headEnd/>
            <a:tailEnd/>
          </a:ln>
        </p:spPr>
        <p:txBody>
          <a:bodyPr>
            <a:spAutoFit/>
          </a:bodyPr>
          <a:lstStyle/>
          <a:p>
            <a:r>
              <a:rPr lang="en-US" sz="1800" i="1" dirty="0">
                <a:solidFill>
                  <a:schemeClr val="accent2"/>
                </a:solidFill>
              </a:rPr>
              <a:t>Formulas</a:t>
            </a:r>
          </a:p>
        </p:txBody>
      </p:sp>
      <p:sp>
        <p:nvSpPr>
          <p:cNvPr id="10" name="TextBox 9"/>
          <p:cNvSpPr txBox="1">
            <a:spLocks noChangeArrowheads="1"/>
          </p:cNvSpPr>
          <p:nvPr/>
        </p:nvSpPr>
        <p:spPr bwMode="auto">
          <a:xfrm>
            <a:off x="5883275" y="5021263"/>
            <a:ext cx="2947904" cy="369332"/>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US" sz="1800" dirty="0" smtClean="0"/>
              <a:t>SMT Solver</a:t>
            </a:r>
            <a:endParaRPr lang="en-US" sz="1800" dirty="0"/>
          </a:p>
        </p:txBody>
      </p:sp>
      <p:sp>
        <p:nvSpPr>
          <p:cNvPr id="11" name="Line 25"/>
          <p:cNvSpPr>
            <a:spLocks noChangeShapeType="1"/>
          </p:cNvSpPr>
          <p:nvPr/>
        </p:nvSpPr>
        <p:spPr bwMode="auto">
          <a:xfrm>
            <a:off x="7315200" y="5410200"/>
            <a:ext cx="0" cy="533400"/>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a:lstStyle/>
          <a:p>
            <a:endParaRPr lang="en-US"/>
          </a:p>
        </p:txBody>
      </p:sp>
      <p:cxnSp>
        <p:nvCxnSpPr>
          <p:cNvPr id="12" name="AutoShape 27"/>
          <p:cNvCxnSpPr>
            <a:cxnSpLocks noChangeShapeType="1"/>
            <a:stCxn id="7" idx="2"/>
            <a:endCxn id="8" idx="0"/>
          </p:cNvCxnSpPr>
          <p:nvPr/>
        </p:nvCxnSpPr>
        <p:spPr bwMode="auto">
          <a:xfrm flipH="1">
            <a:off x="7343775" y="2667000"/>
            <a:ext cx="1588" cy="989013"/>
          </a:xfrm>
          <a:prstGeom prst="straightConnector1">
            <a:avLst/>
          </a:prstGeom>
          <a:ln>
            <a:headEnd/>
            <a:tailEnd type="triangle" w="med" len="med"/>
          </a:ln>
        </p:spPr>
        <p:style>
          <a:lnRef idx="2">
            <a:schemeClr val="accent2"/>
          </a:lnRef>
          <a:fillRef idx="0">
            <a:schemeClr val="accent2"/>
          </a:fillRef>
          <a:effectRef idx="1">
            <a:schemeClr val="accent2"/>
          </a:effectRef>
          <a:fontRef idx="minor">
            <a:schemeClr val="tx1"/>
          </a:fontRef>
        </p:style>
      </p:cxnSp>
      <p:cxnSp>
        <p:nvCxnSpPr>
          <p:cNvPr id="13" name="AutoShape 28"/>
          <p:cNvCxnSpPr>
            <a:cxnSpLocks noChangeShapeType="1"/>
            <a:stCxn id="8" idx="2"/>
            <a:endCxn id="10" idx="0"/>
          </p:cNvCxnSpPr>
          <p:nvPr/>
        </p:nvCxnSpPr>
        <p:spPr bwMode="auto">
          <a:xfrm rot="16200000" flipH="1">
            <a:off x="6855995" y="4520030"/>
            <a:ext cx="989013" cy="13451"/>
          </a:xfrm>
          <a:prstGeom prst="straightConnector1">
            <a:avLst/>
          </a:prstGeom>
          <a:ln>
            <a:headEnd/>
            <a:tailEnd type="triangle" w="med" len="med"/>
          </a:ln>
        </p:spPr>
        <p:style>
          <a:lnRef idx="2">
            <a:schemeClr val="accent2"/>
          </a:lnRef>
          <a:fillRef idx="0">
            <a:schemeClr val="accent2"/>
          </a:fillRef>
          <a:effectRef idx="1">
            <a:schemeClr val="accent2"/>
          </a:effectRef>
          <a:fontRef idx="minor">
            <a:schemeClr val="tx1"/>
          </a:fontRef>
        </p:style>
      </p:cxn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Command language</a:t>
            </a:r>
            <a:endParaRPr lang="en-US" dirty="0"/>
          </a:p>
        </p:txBody>
      </p:sp>
      <p:sp>
        <p:nvSpPr>
          <p:cNvPr id="3" name="Content Placeholder 2"/>
          <p:cNvSpPr>
            <a:spLocks noGrp="1"/>
          </p:cNvSpPr>
          <p:nvPr>
            <p:ph idx="1"/>
          </p:nvPr>
        </p:nvSpPr>
        <p:spPr/>
        <p:txBody>
          <a:bodyPr/>
          <a:lstStyle/>
          <a:p>
            <a:r>
              <a:rPr lang="en-US" sz="3200" dirty="0" smtClean="0"/>
              <a:t>x := E</a:t>
            </a:r>
          </a:p>
          <a:p>
            <a:pPr lvl="1"/>
            <a:r>
              <a:rPr sz="2400" smtClean="0"/>
              <a:t>x := x + 1</a:t>
            </a:r>
          </a:p>
          <a:p>
            <a:pPr lvl="1"/>
            <a:endParaRPr sz="2400" smtClean="0"/>
          </a:p>
          <a:p>
            <a:pPr lvl="1"/>
            <a:r>
              <a:rPr sz="2400" smtClean="0"/>
              <a:t>x := 10</a:t>
            </a:r>
          </a:p>
          <a:p>
            <a:endParaRPr lang="en-US" sz="3200" dirty="0" smtClean="0"/>
          </a:p>
          <a:p>
            <a:r>
              <a:rPr lang="en-US" sz="3200" dirty="0" smtClean="0">
                <a:solidFill>
                  <a:schemeClr val="accent2"/>
                </a:solidFill>
              </a:rPr>
              <a:t>havoc</a:t>
            </a:r>
            <a:r>
              <a:rPr lang="en-US" sz="3200" dirty="0" smtClean="0"/>
              <a:t> x</a:t>
            </a:r>
          </a:p>
          <a:p>
            <a:endParaRPr lang="en-US" sz="3200" dirty="0" smtClean="0"/>
          </a:p>
          <a:p>
            <a:r>
              <a:rPr lang="en-US" sz="3200" dirty="0" smtClean="0"/>
              <a:t>S ; T</a:t>
            </a:r>
            <a:endParaRPr lang="en-US" sz="3200" dirty="0"/>
          </a:p>
        </p:txBody>
      </p:sp>
      <p:sp>
        <p:nvSpPr>
          <p:cNvPr id="4" name="Content Placeholder 3"/>
          <p:cNvSpPr>
            <a:spLocks noGrp="1"/>
          </p:cNvSpPr>
          <p:nvPr>
            <p:ph sz="half" idx="4294967295"/>
          </p:nvPr>
        </p:nvSpPr>
        <p:spPr>
          <a:xfrm>
            <a:off x="5029200" y="1411288"/>
            <a:ext cx="4114800" cy="2609850"/>
          </a:xfrm>
        </p:spPr>
        <p:txBody>
          <a:bodyPr/>
          <a:lstStyle/>
          <a:p>
            <a:r>
              <a:rPr lang="en-US" sz="3200" dirty="0" smtClean="0">
                <a:solidFill>
                  <a:schemeClr val="accent2"/>
                </a:solidFill>
              </a:rPr>
              <a:t>assert</a:t>
            </a:r>
            <a:r>
              <a:rPr lang="en-US" sz="3200" dirty="0" smtClean="0"/>
              <a:t> P</a:t>
            </a:r>
          </a:p>
          <a:p>
            <a:endParaRPr lang="en-US" sz="3200" dirty="0" smtClean="0"/>
          </a:p>
          <a:p>
            <a:r>
              <a:rPr lang="en-US" sz="3200" dirty="0" smtClean="0">
                <a:solidFill>
                  <a:schemeClr val="accent2"/>
                </a:solidFill>
              </a:rPr>
              <a:t>assume</a:t>
            </a:r>
            <a:r>
              <a:rPr lang="en-US" sz="3200" dirty="0" smtClean="0"/>
              <a:t> P</a:t>
            </a:r>
          </a:p>
          <a:p>
            <a:endParaRPr lang="en-US" sz="3200" dirty="0" smtClean="0"/>
          </a:p>
          <a:p>
            <a:r>
              <a:rPr lang="en-US" sz="3200" dirty="0" smtClean="0"/>
              <a:t>S </a:t>
            </a:r>
            <a:r>
              <a:rPr lang="en-US" sz="3200" dirty="0" smtClean="0">
                <a:sym typeface="Symbol"/>
              </a:rPr>
              <a:t> T</a:t>
            </a:r>
            <a:endParaRPr lang="en-US" sz="3200" dirty="0"/>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800" smtClean="0"/>
              <a:t>Reasoning about execution </a:t>
            </a:r>
            <a:r>
              <a:rPr sz="4800" smtClean="0">
                <a:latin typeface="Calibri" pitchFamily="34" charset="0"/>
              </a:rPr>
              <a:t>traces</a:t>
            </a:r>
            <a:endParaRPr lang="en-US" sz="4800" dirty="0">
              <a:latin typeface="Calibri" pitchFamily="34" charset="0"/>
            </a:endParaRPr>
          </a:p>
        </p:txBody>
      </p:sp>
      <p:sp>
        <p:nvSpPr>
          <p:cNvPr id="3" name="Content Placeholder 2"/>
          <p:cNvSpPr>
            <a:spLocks noGrp="1"/>
          </p:cNvSpPr>
          <p:nvPr>
            <p:ph idx="1"/>
          </p:nvPr>
        </p:nvSpPr>
        <p:spPr>
          <a:xfrm>
            <a:off x="381000" y="1412875"/>
            <a:ext cx="8382000" cy="2210862"/>
          </a:xfrm>
        </p:spPr>
        <p:txBody>
          <a:bodyPr/>
          <a:lstStyle/>
          <a:p>
            <a:pPr>
              <a:tabLst>
                <a:tab pos="3206750" algn="l"/>
              </a:tabLst>
            </a:pPr>
            <a:r>
              <a:rPr lang="en-US" sz="3200" dirty="0" smtClean="0">
                <a:latin typeface="Calibri" pitchFamily="34" charset="0"/>
              </a:rPr>
              <a:t>Hoare triple	{ P }  S  { Q }	says that</a:t>
            </a:r>
          </a:p>
          <a:p>
            <a:pPr lvl="1">
              <a:buNone/>
            </a:pPr>
            <a:r>
              <a:rPr sz="3200" smtClean="0">
                <a:latin typeface="Calibri" pitchFamily="34" charset="0"/>
              </a:rPr>
              <a:t>	every terminating execution trace of S that starts in a state satisfying P</a:t>
            </a:r>
          </a:p>
          <a:p>
            <a:pPr lvl="2"/>
            <a:r>
              <a:rPr sz="3200" smtClean="0">
                <a:latin typeface="Calibri" pitchFamily="34" charset="0"/>
              </a:rPr>
              <a:t>does not go wrong, and</a:t>
            </a:r>
          </a:p>
          <a:p>
            <a:pPr lvl="2"/>
            <a:r>
              <a:rPr sz="3200" smtClean="0">
                <a:latin typeface="Calibri" pitchFamily="34" charset="0"/>
              </a:rPr>
              <a:t>terminates in a state satisfying Q</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800" smtClean="0">
                <a:latin typeface="Calibri" pitchFamily="34" charset="0"/>
              </a:rPr>
              <a:t>Reasoning about execution traces</a:t>
            </a:r>
            <a:endParaRPr lang="en-US" sz="4800" dirty="0">
              <a:latin typeface="Calibri" pitchFamily="34" charset="0"/>
            </a:endParaRPr>
          </a:p>
        </p:txBody>
      </p:sp>
      <p:sp>
        <p:nvSpPr>
          <p:cNvPr id="3" name="Content Placeholder 2"/>
          <p:cNvSpPr>
            <a:spLocks noGrp="1"/>
          </p:cNvSpPr>
          <p:nvPr>
            <p:ph idx="1"/>
          </p:nvPr>
        </p:nvSpPr>
        <p:spPr>
          <a:xfrm>
            <a:off x="381000" y="1412875"/>
            <a:ext cx="8382000" cy="5022914"/>
          </a:xfrm>
        </p:spPr>
        <p:txBody>
          <a:bodyPr/>
          <a:lstStyle/>
          <a:p>
            <a:pPr>
              <a:tabLst>
                <a:tab pos="3206750" algn="l"/>
              </a:tabLst>
            </a:pPr>
            <a:r>
              <a:rPr lang="en-US" sz="3200" dirty="0" smtClean="0"/>
              <a:t>Hoare triple	{ P }  S  { Q }	says that</a:t>
            </a:r>
          </a:p>
          <a:p>
            <a:pPr lvl="1">
              <a:buNone/>
            </a:pPr>
            <a:r>
              <a:rPr sz="3200" smtClean="0"/>
              <a:t>	every terminating execution trace of S that starts in a state satisfying P</a:t>
            </a:r>
          </a:p>
          <a:p>
            <a:pPr lvl="2"/>
            <a:r>
              <a:rPr sz="3200" smtClean="0"/>
              <a:t>does not go wrong, and</a:t>
            </a:r>
          </a:p>
          <a:p>
            <a:pPr lvl="2"/>
            <a:r>
              <a:rPr sz="3200" smtClean="0"/>
              <a:t>terminates in a state satisfying Q</a:t>
            </a:r>
          </a:p>
          <a:p>
            <a:r>
              <a:rPr lang="en-US" sz="3200" dirty="0" smtClean="0">
                <a:sym typeface="Symbol"/>
              </a:rPr>
              <a:t>Given S and Q, what is the weakest </a:t>
            </a:r>
            <a:r>
              <a:rPr lang="en-US" sz="3200" dirty="0" smtClean="0">
                <a:solidFill>
                  <a:srgbClr xmlns:mc="http://schemas.openxmlformats.org/markup-compatibility/2006" xmlns:a14="http://schemas.microsoft.com/office/drawing/2007/7/7/main" val="FF0000" mc:Ignorable=""/>
                </a:solidFill>
                <a:sym typeface="Symbol"/>
              </a:rPr>
              <a:t>P’ </a:t>
            </a:r>
            <a:r>
              <a:rPr lang="en-US" sz="3200" dirty="0" smtClean="0">
                <a:sym typeface="Symbol"/>
              </a:rPr>
              <a:t>satisfying {</a:t>
            </a:r>
            <a:r>
              <a:rPr lang="en-US" sz="3200" dirty="0" smtClean="0">
                <a:solidFill>
                  <a:srgbClr xmlns:mc="http://schemas.openxmlformats.org/markup-compatibility/2006" xmlns:a14="http://schemas.microsoft.com/office/drawing/2007/7/7/main" val="FF0000" mc:Ignorable=""/>
                </a:solidFill>
                <a:sym typeface="Symbol"/>
              </a:rPr>
              <a:t>P’</a:t>
            </a:r>
            <a:r>
              <a:rPr lang="en-US" sz="3200" dirty="0" smtClean="0">
                <a:sym typeface="Symbol"/>
              </a:rPr>
              <a:t>} S {Q} ?</a:t>
            </a:r>
          </a:p>
          <a:p>
            <a:pPr lvl="1"/>
            <a:r>
              <a:rPr sz="3200" smtClean="0">
                <a:sym typeface="Symbol"/>
              </a:rPr>
              <a:t>P' is called the </a:t>
            </a:r>
            <a:r>
              <a:rPr sz="3200" i="1" smtClean="0">
                <a:solidFill>
                  <a:srgbClr xmlns:mc="http://schemas.openxmlformats.org/markup-compatibility/2006" xmlns:a14="http://schemas.microsoft.com/office/drawing/2007/7/7/main" val="FF0000" mc:Ignorable=""/>
                </a:solidFill>
                <a:sym typeface="Symbol"/>
              </a:rPr>
              <a:t>weakest precondition</a:t>
            </a:r>
            <a:r>
              <a:rPr sz="3200" smtClean="0">
                <a:solidFill>
                  <a:srgbClr xmlns:mc="http://schemas.openxmlformats.org/markup-compatibility/2006" xmlns:a14="http://schemas.microsoft.com/office/drawing/2007/7/7/main" val="FF0000" mc:Ignorable=""/>
                </a:solidFill>
                <a:sym typeface="Symbol"/>
              </a:rPr>
              <a:t> </a:t>
            </a:r>
            <a:r>
              <a:rPr sz="3200" smtClean="0">
                <a:sym typeface="Symbol"/>
              </a:rPr>
              <a:t>of S with respect to Q, written </a:t>
            </a:r>
            <a:r>
              <a:rPr sz="3200" smtClean="0">
                <a:solidFill>
                  <a:srgbClr xmlns:mc="http://schemas.openxmlformats.org/markup-compatibility/2006" xmlns:a14="http://schemas.microsoft.com/office/drawing/2007/7/7/main" val="FF0000" mc:Ignorable=""/>
                </a:solidFill>
                <a:sym typeface="Symbol"/>
              </a:rPr>
              <a:t>wp(S, Q)</a:t>
            </a:r>
          </a:p>
          <a:p>
            <a:pPr lvl="1"/>
            <a:r>
              <a:rPr sz="3200" smtClean="0">
                <a:sym typeface="Symbol"/>
              </a:rPr>
              <a:t>to check {P} S {Q}, check </a:t>
            </a:r>
            <a:r>
              <a:rPr sz="3200" smtClean="0">
                <a:solidFill>
                  <a:srgbClr xmlns:mc="http://schemas.openxmlformats.org/markup-compatibility/2006" xmlns:a14="http://schemas.microsoft.com/office/drawing/2007/7/7/main" val="FF0000" mc:Ignorable=""/>
                </a:solidFill>
                <a:sym typeface="Symbol"/>
              </a:rPr>
              <a:t>P </a:t>
            </a:r>
            <a:r>
              <a:rPr lang="en-US" sz="3200" dirty="0" smtClean="0">
                <a:solidFill>
                  <a:srgbClr xmlns:mc="http://schemas.openxmlformats.org/markup-compatibility/2006" xmlns:a14="http://schemas.microsoft.com/office/drawing/2007/7/7/main" val="FF0000" mc:Ignorable=""/>
                </a:solidFill>
                <a:sym typeface="Symbol"/>
              </a:rPr>
              <a:t> P’</a:t>
            </a: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13" y="1623656"/>
            <a:ext cx="7690115" cy="750205"/>
          </a:xfrm>
        </p:spPr>
        <p:txBody>
          <a:bodyPr/>
          <a:lstStyle/>
          <a:p>
            <a:r>
              <a:rPr lang="en-US" dirty="0" smtClean="0"/>
              <a:t>Test case generation</a:t>
            </a:r>
            <a:endParaRPr lang="en-US" dirty="0"/>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Weakest preconditions</a:t>
            </a:r>
            <a:endParaRPr lang="en-US" dirty="0">
              <a:latin typeface="Calibri" pitchFamily="34" charset="0"/>
            </a:endParaRPr>
          </a:p>
        </p:txBody>
      </p:sp>
      <p:sp>
        <p:nvSpPr>
          <p:cNvPr id="3" name="Content Placeholder 2"/>
          <p:cNvSpPr>
            <a:spLocks noGrp="1"/>
          </p:cNvSpPr>
          <p:nvPr>
            <p:ph idx="1"/>
          </p:nvPr>
        </p:nvSpPr>
        <p:spPr>
          <a:xfrm>
            <a:off x="393032" y="1858043"/>
            <a:ext cx="8382000" cy="2757678"/>
          </a:xfrm>
        </p:spPr>
        <p:txBody>
          <a:bodyPr/>
          <a:lstStyle/>
          <a:p>
            <a:pPr>
              <a:buNone/>
            </a:pPr>
            <a:r>
              <a:rPr lang="en-US" dirty="0" err="1" smtClean="0">
                <a:latin typeface="Calibri" pitchFamily="34" charset="0"/>
              </a:rPr>
              <a:t>wp</a:t>
            </a:r>
            <a:r>
              <a:rPr lang="en-US" dirty="0" smtClean="0">
                <a:latin typeface="Calibri" pitchFamily="34" charset="0"/>
              </a:rPr>
              <a:t>( x := E,  Q ) =</a:t>
            </a:r>
          </a:p>
          <a:p>
            <a:pPr>
              <a:buNone/>
            </a:pPr>
            <a:r>
              <a:rPr lang="en-US" dirty="0" err="1" smtClean="0">
                <a:latin typeface="Calibri" pitchFamily="34" charset="0"/>
              </a:rPr>
              <a:t>wp</a:t>
            </a:r>
            <a:r>
              <a:rPr lang="en-US" dirty="0" smtClean="0">
                <a:latin typeface="Calibri" pitchFamily="34" charset="0"/>
              </a:rPr>
              <a:t>( </a:t>
            </a:r>
            <a:r>
              <a:rPr lang="en-US" dirty="0" smtClean="0">
                <a:solidFill>
                  <a:schemeClr val="accent2"/>
                </a:solidFill>
                <a:latin typeface="Calibri" pitchFamily="34" charset="0"/>
              </a:rPr>
              <a:t>havoc</a:t>
            </a:r>
            <a:r>
              <a:rPr lang="en-US" dirty="0" smtClean="0">
                <a:latin typeface="Calibri" pitchFamily="34" charset="0"/>
              </a:rPr>
              <a:t> x,  Q ) =</a:t>
            </a:r>
            <a:endParaRPr lang="en-US" dirty="0" smtClean="0">
              <a:latin typeface="Calibri" pitchFamily="34" charset="0"/>
              <a:sym typeface="Symbol"/>
            </a:endParaRPr>
          </a:p>
          <a:p>
            <a:pPr>
              <a:buNone/>
            </a:pPr>
            <a:r>
              <a:rPr lang="en-US" dirty="0" err="1" smtClean="0">
                <a:latin typeface="Calibri" pitchFamily="34" charset="0"/>
                <a:sym typeface="Symbol"/>
              </a:rPr>
              <a:t>wp</a:t>
            </a:r>
            <a:r>
              <a:rPr lang="en-US" dirty="0" smtClean="0">
                <a:latin typeface="Calibri" pitchFamily="34" charset="0"/>
                <a:sym typeface="Symbol"/>
              </a:rPr>
              <a:t>( </a:t>
            </a:r>
            <a:r>
              <a:rPr lang="en-US" dirty="0" smtClean="0">
                <a:solidFill>
                  <a:schemeClr val="accent2"/>
                </a:solidFill>
                <a:latin typeface="Calibri" pitchFamily="34" charset="0"/>
                <a:sym typeface="Symbol"/>
              </a:rPr>
              <a:t>assert</a:t>
            </a:r>
            <a:r>
              <a:rPr lang="en-US" dirty="0" smtClean="0">
                <a:latin typeface="Calibri" pitchFamily="34" charset="0"/>
                <a:sym typeface="Symbol"/>
              </a:rPr>
              <a:t> P,  Q ) =</a:t>
            </a:r>
          </a:p>
          <a:p>
            <a:pPr>
              <a:buNone/>
            </a:pPr>
            <a:r>
              <a:rPr lang="en-US" dirty="0" err="1" smtClean="0">
                <a:latin typeface="Calibri" pitchFamily="34" charset="0"/>
                <a:sym typeface="Symbol"/>
              </a:rPr>
              <a:t>wp</a:t>
            </a:r>
            <a:r>
              <a:rPr lang="en-US" dirty="0" smtClean="0">
                <a:latin typeface="Calibri" pitchFamily="34" charset="0"/>
                <a:sym typeface="Symbol"/>
              </a:rPr>
              <a:t>( </a:t>
            </a:r>
            <a:r>
              <a:rPr lang="en-US" dirty="0" smtClean="0">
                <a:solidFill>
                  <a:schemeClr val="accent2"/>
                </a:solidFill>
                <a:latin typeface="Calibri" pitchFamily="34" charset="0"/>
                <a:sym typeface="Symbol"/>
              </a:rPr>
              <a:t>assume</a:t>
            </a:r>
            <a:r>
              <a:rPr lang="en-US" dirty="0" smtClean="0">
                <a:latin typeface="Calibri" pitchFamily="34" charset="0"/>
                <a:sym typeface="Symbol"/>
              </a:rPr>
              <a:t> P,  Q ) =</a:t>
            </a:r>
          </a:p>
          <a:p>
            <a:pPr>
              <a:buNone/>
            </a:pPr>
            <a:r>
              <a:rPr lang="en-US" dirty="0" err="1" smtClean="0">
                <a:latin typeface="Calibri" pitchFamily="34" charset="0"/>
                <a:sym typeface="Symbol"/>
              </a:rPr>
              <a:t>wp</a:t>
            </a:r>
            <a:r>
              <a:rPr lang="en-US" dirty="0" smtClean="0">
                <a:latin typeface="Calibri" pitchFamily="34" charset="0"/>
                <a:sym typeface="Symbol"/>
              </a:rPr>
              <a:t>( S ; T,  Q ) =</a:t>
            </a:r>
          </a:p>
          <a:p>
            <a:pPr>
              <a:buNone/>
            </a:pPr>
            <a:r>
              <a:rPr lang="en-US" dirty="0" err="1" smtClean="0">
                <a:latin typeface="Calibri" pitchFamily="34" charset="0"/>
                <a:sym typeface="Symbol"/>
              </a:rPr>
              <a:t>wp</a:t>
            </a:r>
            <a:r>
              <a:rPr lang="en-US" dirty="0" smtClean="0">
                <a:latin typeface="Calibri" pitchFamily="34" charset="0"/>
                <a:sym typeface="Symbol"/>
              </a:rPr>
              <a:t>( S  T,  Q ) =</a:t>
            </a:r>
            <a:endParaRPr lang="en-US" dirty="0">
              <a:latin typeface="Calibri" pitchFamily="34" charset="0"/>
            </a:endParaRPr>
          </a:p>
        </p:txBody>
      </p:sp>
      <p:sp>
        <p:nvSpPr>
          <p:cNvPr id="4" name="Content Placeholder 3"/>
          <p:cNvSpPr>
            <a:spLocks noGrp="1"/>
          </p:cNvSpPr>
          <p:nvPr>
            <p:ph sz="half" idx="4294967295"/>
          </p:nvPr>
        </p:nvSpPr>
        <p:spPr>
          <a:xfrm>
            <a:off x="4836695" y="1844424"/>
            <a:ext cx="4114800" cy="2757487"/>
          </a:xfrm>
        </p:spPr>
        <p:txBody>
          <a:bodyPr/>
          <a:lstStyle/>
          <a:p>
            <a:pPr>
              <a:buNone/>
            </a:pPr>
            <a:r>
              <a:rPr lang="en-US" dirty="0" smtClean="0">
                <a:latin typeface="Calibri" pitchFamily="34" charset="0"/>
              </a:rPr>
              <a:t>Q[ E / x ]</a:t>
            </a:r>
          </a:p>
          <a:p>
            <a:pPr>
              <a:buNone/>
            </a:pPr>
            <a:r>
              <a:rPr lang="en-US" dirty="0" smtClean="0">
                <a:latin typeface="Calibri" pitchFamily="34" charset="0"/>
              </a:rPr>
              <a:t>(</a:t>
            </a:r>
            <a:r>
              <a:rPr lang="en-US" dirty="0" smtClean="0">
                <a:latin typeface="Calibri" pitchFamily="34" charset="0"/>
                <a:sym typeface="Symbol"/>
              </a:rPr>
              <a:t>x   Q )</a:t>
            </a:r>
          </a:p>
          <a:p>
            <a:pPr>
              <a:buNone/>
            </a:pPr>
            <a:r>
              <a:rPr lang="en-US" dirty="0" smtClean="0">
                <a:latin typeface="Calibri" pitchFamily="34" charset="0"/>
                <a:sym typeface="Symbol"/>
              </a:rPr>
              <a:t>P  Q</a:t>
            </a:r>
          </a:p>
          <a:p>
            <a:pPr>
              <a:buNone/>
            </a:pPr>
            <a:r>
              <a:rPr lang="en-US" dirty="0" smtClean="0">
                <a:latin typeface="Calibri" pitchFamily="34" charset="0"/>
                <a:sym typeface="Symbol"/>
              </a:rPr>
              <a:t>P  Q</a:t>
            </a:r>
          </a:p>
          <a:p>
            <a:pPr>
              <a:buNone/>
            </a:pPr>
            <a:r>
              <a:rPr lang="en-US" dirty="0" err="1" smtClean="0">
                <a:latin typeface="Calibri" pitchFamily="34" charset="0"/>
                <a:sym typeface="Symbol"/>
              </a:rPr>
              <a:t>wp</a:t>
            </a:r>
            <a:r>
              <a:rPr lang="en-US" dirty="0" smtClean="0">
                <a:latin typeface="Calibri" pitchFamily="34" charset="0"/>
                <a:sym typeface="Symbol"/>
              </a:rPr>
              <a:t>( S,  </a:t>
            </a:r>
            <a:r>
              <a:rPr lang="en-US" dirty="0" err="1" smtClean="0">
                <a:latin typeface="Calibri" pitchFamily="34" charset="0"/>
                <a:sym typeface="Symbol"/>
              </a:rPr>
              <a:t>wp</a:t>
            </a:r>
            <a:r>
              <a:rPr lang="en-US" dirty="0" smtClean="0">
                <a:latin typeface="Calibri" pitchFamily="34" charset="0"/>
                <a:sym typeface="Symbol"/>
              </a:rPr>
              <a:t>( T, Q ))</a:t>
            </a:r>
          </a:p>
          <a:p>
            <a:pPr>
              <a:buNone/>
            </a:pPr>
            <a:r>
              <a:rPr lang="en-US" dirty="0" err="1" smtClean="0">
                <a:latin typeface="Calibri" pitchFamily="34" charset="0"/>
                <a:sym typeface="Symbol"/>
              </a:rPr>
              <a:t>wp</a:t>
            </a:r>
            <a:r>
              <a:rPr lang="en-US" dirty="0" smtClean="0">
                <a:latin typeface="Calibri" pitchFamily="34" charset="0"/>
                <a:sym typeface="Symbol"/>
              </a:rPr>
              <a:t>( S, Q )  </a:t>
            </a:r>
            <a:r>
              <a:rPr lang="en-US" dirty="0" err="1" smtClean="0">
                <a:latin typeface="Calibri" pitchFamily="34" charset="0"/>
                <a:sym typeface="Symbol"/>
              </a:rPr>
              <a:t>wp</a:t>
            </a:r>
            <a:r>
              <a:rPr lang="en-US" dirty="0" smtClean="0">
                <a:latin typeface="Calibri" pitchFamily="34" charset="0"/>
                <a:sym typeface="Symbol"/>
              </a:rPr>
              <a:t>( T, Q )</a:t>
            </a:r>
            <a:endParaRPr lang="en-US" dirty="0">
              <a:latin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Structured if statement</a:t>
            </a:r>
            <a:endParaRPr lang="en-US" dirty="0">
              <a:latin typeface="Calibri" pitchFamily="34" charset="0"/>
            </a:endParaRPr>
          </a:p>
        </p:txBody>
      </p:sp>
      <p:sp>
        <p:nvSpPr>
          <p:cNvPr id="3" name="Content Placeholder 2"/>
          <p:cNvSpPr>
            <a:spLocks noGrp="1"/>
          </p:cNvSpPr>
          <p:nvPr>
            <p:ph idx="1"/>
          </p:nvPr>
        </p:nvSpPr>
        <p:spPr/>
        <p:txBody>
          <a:bodyPr/>
          <a:lstStyle/>
          <a:p>
            <a:endParaRPr lang="en-US" dirty="0" smtClean="0">
              <a:solidFill>
                <a:schemeClr val="accent2"/>
              </a:solidFill>
            </a:endParaRPr>
          </a:p>
          <a:p>
            <a:pPr>
              <a:buNone/>
            </a:pPr>
            <a:r>
              <a:rPr lang="en-US" dirty="0" smtClean="0">
                <a:solidFill>
                  <a:schemeClr val="accent2"/>
                </a:solidFill>
                <a:latin typeface="Calibri" pitchFamily="34" charset="0"/>
              </a:rPr>
              <a:t>if</a:t>
            </a:r>
            <a:r>
              <a:rPr lang="en-US" dirty="0" smtClean="0">
                <a:latin typeface="Calibri" pitchFamily="34" charset="0"/>
              </a:rPr>
              <a:t> E </a:t>
            </a:r>
            <a:r>
              <a:rPr lang="en-US" dirty="0" smtClean="0">
                <a:solidFill>
                  <a:schemeClr val="accent2"/>
                </a:solidFill>
                <a:latin typeface="Calibri" pitchFamily="34" charset="0"/>
              </a:rPr>
              <a:t>then</a:t>
            </a:r>
            <a:r>
              <a:rPr lang="en-US" dirty="0" smtClean="0">
                <a:latin typeface="Calibri" pitchFamily="34" charset="0"/>
              </a:rPr>
              <a:t> S </a:t>
            </a:r>
            <a:r>
              <a:rPr lang="en-US" dirty="0" smtClean="0">
                <a:solidFill>
                  <a:schemeClr val="accent2"/>
                </a:solidFill>
                <a:latin typeface="Calibri" pitchFamily="34" charset="0"/>
              </a:rPr>
              <a:t>else</a:t>
            </a:r>
            <a:r>
              <a:rPr lang="en-US" dirty="0" smtClean="0">
                <a:latin typeface="Calibri" pitchFamily="34" charset="0"/>
              </a:rPr>
              <a:t> T </a:t>
            </a:r>
            <a:r>
              <a:rPr lang="en-US" dirty="0" smtClean="0">
                <a:solidFill>
                  <a:schemeClr val="accent2"/>
                </a:solidFill>
                <a:latin typeface="Calibri" pitchFamily="34" charset="0"/>
              </a:rPr>
              <a:t>end</a:t>
            </a:r>
            <a:r>
              <a:rPr lang="en-US" dirty="0" smtClean="0">
                <a:latin typeface="Calibri" pitchFamily="34" charset="0"/>
              </a:rPr>
              <a:t>  =</a:t>
            </a:r>
          </a:p>
          <a:p>
            <a:endParaRPr lang="en-US" dirty="0" smtClean="0">
              <a:latin typeface="Calibri" pitchFamily="34" charset="0"/>
            </a:endParaRPr>
          </a:p>
          <a:p>
            <a:pPr>
              <a:buNone/>
            </a:pPr>
            <a:r>
              <a:rPr lang="en-US" dirty="0" smtClean="0">
                <a:latin typeface="Calibri" pitchFamily="34" charset="0"/>
              </a:rPr>
              <a:t>		</a:t>
            </a:r>
            <a:r>
              <a:rPr lang="en-US" dirty="0" smtClean="0">
                <a:solidFill>
                  <a:schemeClr val="accent2"/>
                </a:solidFill>
                <a:latin typeface="Calibri" pitchFamily="34" charset="0"/>
              </a:rPr>
              <a:t>assume</a:t>
            </a:r>
            <a:r>
              <a:rPr lang="en-US" dirty="0" smtClean="0">
                <a:latin typeface="Calibri" pitchFamily="34" charset="0"/>
              </a:rPr>
              <a:t> E;  S</a:t>
            </a:r>
          </a:p>
          <a:p>
            <a:pPr>
              <a:buNone/>
            </a:pPr>
            <a:r>
              <a:rPr lang="en-US" dirty="0" smtClean="0">
                <a:latin typeface="Calibri" pitchFamily="34" charset="0"/>
                <a:sym typeface="Symbol"/>
              </a:rPr>
              <a:t>		</a:t>
            </a:r>
          </a:p>
          <a:p>
            <a:pPr>
              <a:buNone/>
            </a:pPr>
            <a:r>
              <a:rPr lang="en-US" dirty="0" smtClean="0">
                <a:latin typeface="Calibri" pitchFamily="34" charset="0"/>
                <a:sym typeface="Symbol"/>
              </a:rPr>
              <a:t>		</a:t>
            </a:r>
            <a:r>
              <a:rPr lang="en-US" dirty="0" smtClean="0">
                <a:solidFill>
                  <a:schemeClr val="accent2"/>
                </a:solidFill>
                <a:latin typeface="Calibri" pitchFamily="34" charset="0"/>
                <a:sym typeface="Symbol"/>
              </a:rPr>
              <a:t>assume</a:t>
            </a:r>
            <a:r>
              <a:rPr lang="en-US" dirty="0" smtClean="0">
                <a:latin typeface="Calibri" pitchFamily="34" charset="0"/>
                <a:sym typeface="Symbol"/>
              </a:rPr>
              <a:t> </a:t>
            </a:r>
            <a:r>
              <a:rPr lang="en-US" dirty="0" smtClean="0">
                <a:latin typeface="Calibri" pitchFamily="34" charset="0"/>
                <a:cs typeface="Segoe UI"/>
                <a:sym typeface="Symbol"/>
              </a:rPr>
              <a:t>¬</a:t>
            </a:r>
            <a:r>
              <a:rPr lang="en-US" dirty="0" smtClean="0">
                <a:latin typeface="Calibri" pitchFamily="34" charset="0"/>
              </a:rPr>
              <a:t>E;  T</a:t>
            </a:r>
            <a:endParaRPr lang="en-US" dirty="0">
              <a:latin typeface="Calibri" pitchFamily="34" charset="0"/>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While loop with loop invariant</a:t>
            </a:r>
            <a:endParaRPr lang="en-US" dirty="0"/>
          </a:p>
        </p:txBody>
      </p:sp>
      <p:sp>
        <p:nvSpPr>
          <p:cNvPr id="3" name="Content Placeholder 2"/>
          <p:cNvSpPr>
            <a:spLocks noGrp="1"/>
          </p:cNvSpPr>
          <p:nvPr>
            <p:ph idx="1"/>
          </p:nvPr>
        </p:nvSpPr>
        <p:spPr>
          <a:xfrm>
            <a:off x="381000" y="1275072"/>
            <a:ext cx="8763000" cy="5055230"/>
          </a:xfrm>
        </p:spPr>
        <p:txBody>
          <a:bodyPr/>
          <a:lstStyle/>
          <a:p>
            <a:pPr>
              <a:buNone/>
              <a:tabLst>
                <a:tab pos="914400" algn="l"/>
              </a:tabLst>
            </a:pPr>
            <a:r>
              <a:rPr lang="en-US" dirty="0" smtClean="0"/>
              <a:t>	while E</a:t>
            </a:r>
            <a:br>
              <a:rPr lang="en-US" dirty="0" smtClean="0"/>
            </a:br>
            <a:r>
              <a:rPr lang="en-US" dirty="0" smtClean="0"/>
              <a:t>	invariant J</a:t>
            </a:r>
            <a:br>
              <a:rPr lang="en-US" dirty="0" smtClean="0"/>
            </a:br>
            <a:r>
              <a:rPr lang="en-US" dirty="0" smtClean="0"/>
              <a:t>do</a:t>
            </a:r>
            <a:br>
              <a:rPr lang="en-US" dirty="0" smtClean="0"/>
            </a:br>
            <a:r>
              <a:rPr lang="en-US" dirty="0" smtClean="0"/>
              <a:t>	S</a:t>
            </a:r>
            <a:br>
              <a:rPr lang="en-US" dirty="0" smtClean="0"/>
            </a:br>
            <a:r>
              <a:rPr lang="en-US" dirty="0" smtClean="0"/>
              <a:t>end</a:t>
            </a:r>
          </a:p>
          <a:p>
            <a:pPr>
              <a:lnSpc>
                <a:spcPct val="100000"/>
              </a:lnSpc>
              <a:spcBef>
                <a:spcPts val="1800"/>
              </a:spcBef>
              <a:buNone/>
              <a:tabLst>
                <a:tab pos="914400" algn="l"/>
                <a:tab pos="1377950" algn="l"/>
              </a:tabLst>
            </a:pPr>
            <a:r>
              <a:rPr lang="en-US" dirty="0" smtClean="0"/>
              <a:t>	=	</a:t>
            </a:r>
            <a:r>
              <a:rPr lang="en-US" dirty="0" smtClean="0">
                <a:solidFill>
                  <a:schemeClr val="accent2"/>
                </a:solidFill>
              </a:rPr>
              <a:t>assert</a:t>
            </a:r>
            <a:r>
              <a:rPr lang="en-US" dirty="0" smtClean="0"/>
              <a:t> J;</a:t>
            </a:r>
            <a:br>
              <a:rPr lang="en-US" dirty="0" smtClean="0"/>
            </a:br>
            <a:r>
              <a:rPr lang="en-US" dirty="0" smtClean="0"/>
              <a:t>	</a:t>
            </a:r>
            <a:r>
              <a:rPr lang="en-US" dirty="0" smtClean="0">
                <a:solidFill>
                  <a:schemeClr val="accent2"/>
                </a:solidFill>
              </a:rPr>
              <a:t>havoc</a:t>
            </a:r>
            <a:r>
              <a:rPr lang="en-US" dirty="0" smtClean="0"/>
              <a:t> x;  </a:t>
            </a:r>
            <a:r>
              <a:rPr lang="en-US" dirty="0" smtClean="0">
                <a:solidFill>
                  <a:schemeClr val="accent2"/>
                </a:solidFill>
              </a:rPr>
              <a:t>assume</a:t>
            </a:r>
            <a:r>
              <a:rPr lang="en-US" dirty="0" smtClean="0"/>
              <a:t> J;</a:t>
            </a:r>
            <a:br>
              <a:rPr lang="en-US" dirty="0" smtClean="0"/>
            </a:br>
            <a:r>
              <a:rPr lang="en-US" dirty="0" smtClean="0"/>
              <a:t>	(	</a:t>
            </a:r>
            <a:r>
              <a:rPr lang="en-US" dirty="0" smtClean="0">
                <a:solidFill>
                  <a:schemeClr val="accent2"/>
                </a:solidFill>
              </a:rPr>
              <a:t>assume</a:t>
            </a:r>
            <a:r>
              <a:rPr lang="en-US" dirty="0" smtClean="0"/>
              <a:t> E;  S;  </a:t>
            </a:r>
            <a:r>
              <a:rPr lang="en-US" dirty="0" smtClean="0">
                <a:solidFill>
                  <a:schemeClr val="accent2"/>
                </a:solidFill>
              </a:rPr>
              <a:t>assert</a:t>
            </a:r>
            <a:r>
              <a:rPr lang="en-US" dirty="0" smtClean="0"/>
              <a:t> J;  </a:t>
            </a:r>
            <a:r>
              <a:rPr lang="en-US" dirty="0" smtClean="0">
                <a:solidFill>
                  <a:schemeClr val="accent2"/>
                </a:solidFill>
              </a:rPr>
              <a:t>assume</a:t>
            </a:r>
            <a:r>
              <a:rPr lang="en-US" dirty="0" smtClean="0"/>
              <a:t> </a:t>
            </a:r>
            <a:r>
              <a:rPr lang="en-US" dirty="0" smtClean="0">
                <a:solidFill>
                  <a:schemeClr val="accent2"/>
                </a:solidFill>
              </a:rPr>
              <a:t>false</a:t>
            </a:r>
            <a:r>
              <a:rPr lang="en-US" dirty="0" smtClean="0"/>
              <a:t/>
            </a:r>
            <a:br>
              <a:rPr lang="en-US" dirty="0" smtClean="0"/>
            </a:br>
            <a:r>
              <a:rPr lang="en-US" dirty="0" smtClean="0"/>
              <a:t>	</a:t>
            </a:r>
            <a:r>
              <a:rPr lang="en-US" dirty="0" smtClean="0">
                <a:sym typeface="Symbol"/>
              </a:rPr>
              <a:t>	</a:t>
            </a:r>
            <a:r>
              <a:rPr lang="en-US" dirty="0" smtClean="0">
                <a:solidFill>
                  <a:schemeClr val="accent2"/>
                </a:solidFill>
                <a:sym typeface="Symbol"/>
              </a:rPr>
              <a:t>assume</a:t>
            </a:r>
            <a:r>
              <a:rPr lang="en-US" dirty="0" smtClean="0">
                <a:sym typeface="Symbol"/>
              </a:rPr>
              <a:t> </a:t>
            </a:r>
            <a:r>
              <a:rPr lang="en-US" dirty="0" smtClean="0">
                <a:latin typeface="Segoe UI"/>
                <a:cs typeface="Segoe UI"/>
                <a:sym typeface="Symbol"/>
              </a:rPr>
              <a:t>¬</a:t>
            </a:r>
            <a:r>
              <a:rPr lang="en-US" dirty="0" smtClean="0"/>
              <a:t>E</a:t>
            </a:r>
            <a:br>
              <a:rPr lang="en-US" dirty="0" smtClean="0"/>
            </a:br>
            <a:r>
              <a:rPr lang="en-US" dirty="0" smtClean="0"/>
              <a:t>	)</a:t>
            </a:r>
            <a:endParaRPr lang="en-US" dirty="0"/>
          </a:p>
        </p:txBody>
      </p:sp>
      <p:sp>
        <p:nvSpPr>
          <p:cNvPr id="6" name="Rounded Rectangle 5"/>
          <p:cNvSpPr/>
          <p:nvPr/>
        </p:nvSpPr>
        <p:spPr bwMode="auto">
          <a:xfrm>
            <a:off x="4394578" y="1487620"/>
            <a:ext cx="3725839" cy="1078173"/>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rPr>
              <a:t>where x denotes the assignment targets</a:t>
            </a:r>
            <a:r>
              <a:rPr kumimoji="0" lang="en-US" sz="2400" b="0" i="0" u="none" strike="noStrike" cap="none" normalizeH="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rPr>
              <a:t> of S</a:t>
            </a:r>
            <a:endParaRPr kumimoji="0" lang="en-US" sz="24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7" name="Right Brace 6"/>
          <p:cNvSpPr/>
          <p:nvPr/>
        </p:nvSpPr>
        <p:spPr>
          <a:xfrm>
            <a:off x="4212209" y="3799477"/>
            <a:ext cx="368489" cy="477671"/>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 name="TextBox 7"/>
          <p:cNvSpPr txBox="1"/>
          <p:nvPr/>
        </p:nvSpPr>
        <p:spPr>
          <a:xfrm>
            <a:off x="4648937" y="3690295"/>
            <a:ext cx="3138985" cy="646331"/>
          </a:xfrm>
          <a:prstGeom prst="rect">
            <a:avLst/>
          </a:prstGeom>
          <a:noFill/>
        </p:spPr>
        <p:txBody>
          <a:bodyPr wrap="square" rtlCol="0">
            <a:spAutoFit/>
          </a:bodyPr>
          <a:lstStyle/>
          <a:p>
            <a:r>
              <a:rPr lang="en-US" dirty="0" smtClean="0">
                <a:solidFill>
                  <a:schemeClr val="bg1"/>
                </a:solidFill>
              </a:rPr>
              <a:t>“fast forward” to an arbitrary iteration of the loop</a:t>
            </a:r>
            <a:endParaRPr lang="en-US" dirty="0">
              <a:solidFill>
                <a:schemeClr val="bg1"/>
              </a:solidFill>
            </a:endParaRPr>
          </a:p>
        </p:txBody>
      </p:sp>
      <p:cxnSp>
        <p:nvCxnSpPr>
          <p:cNvPr id="10" name="Straight Arrow Connector 9"/>
          <p:cNvCxnSpPr/>
          <p:nvPr/>
        </p:nvCxnSpPr>
        <p:spPr>
          <a:xfrm rot="10800000" flipV="1">
            <a:off x="2662964" y="3446734"/>
            <a:ext cx="382137" cy="136477"/>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2" name="Straight Arrow Connector 11"/>
          <p:cNvCxnSpPr/>
          <p:nvPr/>
        </p:nvCxnSpPr>
        <p:spPr>
          <a:xfrm rot="5400000" flipH="1" flipV="1">
            <a:off x="5618303" y="4864376"/>
            <a:ext cx="300250" cy="40944"/>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a:xfrm>
            <a:off x="3113338" y="3201078"/>
            <a:ext cx="5063320" cy="369332"/>
          </a:xfrm>
          <a:prstGeom prst="rect">
            <a:avLst/>
          </a:prstGeom>
          <a:noFill/>
        </p:spPr>
        <p:txBody>
          <a:bodyPr wrap="square" rtlCol="0">
            <a:spAutoFit/>
          </a:bodyPr>
          <a:lstStyle/>
          <a:p>
            <a:r>
              <a:rPr lang="en-US" dirty="0" smtClean="0">
                <a:solidFill>
                  <a:schemeClr val="bg1"/>
                </a:solidFill>
              </a:rPr>
              <a:t>check that the loop invariant holds initially</a:t>
            </a:r>
            <a:endParaRPr lang="en-US" dirty="0">
              <a:solidFill>
                <a:schemeClr val="bg1"/>
              </a:solidFill>
            </a:endParaRPr>
          </a:p>
        </p:txBody>
      </p:sp>
      <p:sp>
        <p:nvSpPr>
          <p:cNvPr id="14" name="TextBox 13"/>
          <p:cNvSpPr txBox="1"/>
          <p:nvPr/>
        </p:nvSpPr>
        <p:spPr>
          <a:xfrm>
            <a:off x="4478723" y="5021328"/>
            <a:ext cx="3575699" cy="646331"/>
          </a:xfrm>
          <a:prstGeom prst="rect">
            <a:avLst/>
          </a:prstGeom>
          <a:noFill/>
        </p:spPr>
        <p:txBody>
          <a:bodyPr wrap="square" rtlCol="0">
            <a:spAutoFit/>
          </a:bodyPr>
          <a:lstStyle/>
          <a:p>
            <a:r>
              <a:rPr lang="en-US" dirty="0" smtClean="0">
                <a:solidFill>
                  <a:schemeClr val="bg1"/>
                </a:solidFill>
              </a:rPr>
              <a:t>check that the loop invariant is maintained by the loop body</a:t>
            </a:r>
            <a:endParaRPr lang="en-US" dirty="0">
              <a:solidFill>
                <a:schemeClr val="bg1"/>
              </a:solidFill>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400" smtClean="0">
                <a:latin typeface="Calibri" pitchFamily="34" charset="0"/>
              </a:rPr>
              <a:t>Spec# Chunker.NextChunk translation</a:t>
            </a:r>
            <a:endParaRPr lang="en-US" sz="4400" dirty="0">
              <a:latin typeface="Calibri" pitchFamily="34" charset="0"/>
            </a:endParaRPr>
          </a:p>
        </p:txBody>
      </p:sp>
      <p:sp>
        <p:nvSpPr>
          <p:cNvPr id="3" name="Text Placeholder 2"/>
          <p:cNvSpPr>
            <a:spLocks noGrp="1"/>
          </p:cNvSpPr>
          <p:nvPr>
            <p:ph idx="1"/>
          </p:nvPr>
        </p:nvSpPr>
        <p:spPr>
          <a:xfrm>
            <a:off x="381000" y="1412875"/>
            <a:ext cx="8382000" cy="4985980"/>
          </a:xfrm>
        </p:spPr>
        <p:txBody>
          <a:bodyPr/>
          <a:lstStyle/>
          <a:p>
            <a:pPr marL="197107" indent="-197107">
              <a:spcBef>
                <a:spcPts val="0"/>
              </a:spcBef>
              <a:buNone/>
            </a:pPr>
            <a:r>
              <a:rPr lang="en-US" sz="1000" dirty="0" smtClean="0">
                <a:solidFill>
                  <a:schemeClr val="accent6"/>
                </a:solidFill>
                <a:latin typeface="Arial" pitchFamily="34" charset="0"/>
                <a:cs typeface="Arial" pitchFamily="34" charset="0"/>
              </a:rPr>
              <a:t>procedure</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Chunker.NextChunk</a:t>
            </a:r>
            <a:r>
              <a:rPr lang="en-US" sz="1000" dirty="0" smtClean="0">
                <a:latin typeface="Arial" pitchFamily="34" charset="0"/>
                <a:cs typeface="Arial" pitchFamily="34" charset="0"/>
              </a:rPr>
              <a:t>(this: ref </a:t>
            </a:r>
            <a:r>
              <a:rPr lang="en-US" sz="1000" dirty="0" smtClean="0">
                <a:solidFill>
                  <a:schemeClr val="accent6"/>
                </a:solidFill>
                <a:latin typeface="Arial" pitchFamily="34" charset="0"/>
                <a:cs typeface="Arial" pitchFamily="34" charset="0"/>
              </a:rPr>
              <a:t>where</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IsNotNull</a:t>
            </a:r>
            <a:r>
              <a:rPr lang="en-US" sz="1000" dirty="0" smtClean="0">
                <a:latin typeface="Arial" pitchFamily="34" charset="0"/>
                <a:cs typeface="Arial" pitchFamily="34" charset="0"/>
              </a:rPr>
              <a:t>(this, </a:t>
            </a:r>
            <a:r>
              <a:rPr lang="en-US" sz="1000" dirty="0" err="1" smtClean="0">
                <a:latin typeface="Arial" pitchFamily="34" charset="0"/>
                <a:cs typeface="Arial" pitchFamily="34" charset="0"/>
              </a:rPr>
              <a:t>Chunker</a:t>
            </a:r>
            <a:r>
              <a:rPr lang="en-US" sz="1000" dirty="0" smtClean="0">
                <a:latin typeface="Arial" pitchFamily="34" charset="0"/>
                <a:cs typeface="Arial" pitchFamily="34" charset="0"/>
              </a:rPr>
              <a:t>)) </a:t>
            </a:r>
            <a:r>
              <a:rPr lang="en-US" sz="1000" dirty="0" smtClean="0">
                <a:solidFill>
                  <a:schemeClr val="accent6"/>
                </a:solidFill>
                <a:latin typeface="Arial" pitchFamily="34" charset="0"/>
                <a:cs typeface="Arial" pitchFamily="34" charset="0"/>
              </a:rPr>
              <a:t>returns</a:t>
            </a:r>
            <a:r>
              <a:rPr lang="en-US" sz="1000" dirty="0" smtClean="0">
                <a:latin typeface="Arial" pitchFamily="34" charset="0"/>
                <a:cs typeface="Arial" pitchFamily="34" charset="0"/>
              </a:rPr>
              <a:t> ($result: ref </a:t>
            </a:r>
            <a:r>
              <a:rPr lang="en-US" sz="1000" dirty="0" smtClean="0">
                <a:solidFill>
                  <a:schemeClr val="accent6"/>
                </a:solidFill>
                <a:latin typeface="Arial" pitchFamily="34" charset="0"/>
                <a:cs typeface="Arial" pitchFamily="34" charset="0"/>
              </a:rPr>
              <a:t>where</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IsNotNull</a:t>
            </a:r>
            <a:r>
              <a:rPr lang="en-US" sz="1000" dirty="0" smtClean="0">
                <a:latin typeface="Arial" pitchFamily="34" charset="0"/>
                <a:cs typeface="Arial" pitchFamily="34" charset="0"/>
              </a:rPr>
              <a:t>($result, </a:t>
            </a:r>
            <a:r>
              <a:rPr lang="en-US" sz="1000" dirty="0" err="1" smtClean="0">
                <a:latin typeface="Arial" pitchFamily="34" charset="0"/>
                <a:cs typeface="Arial" pitchFamily="34" charset="0"/>
              </a:rPr>
              <a:t>System.String</a:t>
            </a:r>
            <a:r>
              <a:rPr lang="en-US" sz="1000" dirty="0" smtClean="0">
                <a:latin typeface="Arial" pitchFamily="34" charset="0"/>
                <a:cs typeface="Arial" pitchFamily="34" charset="0"/>
              </a:rPr>
              <a:t>));</a:t>
            </a:r>
          </a:p>
          <a:p>
            <a:pPr marL="197107" indent="-197107">
              <a:spcBef>
                <a:spcPts val="0"/>
              </a:spcBef>
              <a:buNone/>
            </a:pPr>
            <a:r>
              <a:rPr lang="en-US" sz="1000" dirty="0" smtClean="0">
                <a:solidFill>
                  <a:schemeClr val="accent5"/>
                </a:solidFill>
                <a:latin typeface="Arial" pitchFamily="34" charset="0"/>
                <a:cs typeface="Arial" pitchFamily="34" charset="0"/>
              </a:rPr>
              <a:t>  </a:t>
            </a:r>
            <a:r>
              <a:rPr lang="en-US" sz="1000" dirty="0" smtClean="0">
                <a:solidFill>
                  <a:srgbClr xmlns:mc="http://schemas.openxmlformats.org/markup-compatibility/2006" xmlns:a14="http://schemas.microsoft.com/office/drawing/2007/7/7/main" val="CF6A3D" mc:Ignorable=""/>
                </a:solidFill>
                <a:latin typeface="Arial" pitchFamily="34" charset="0"/>
                <a:cs typeface="Arial" pitchFamily="34" charset="0"/>
              </a:rPr>
              <a:t>// in-parameter:  target object</a:t>
            </a:r>
          </a:p>
          <a:p>
            <a:pPr marL="197107" indent="-197107">
              <a:spcBef>
                <a:spcPts val="0"/>
              </a:spcBef>
              <a:buNone/>
            </a:pPr>
            <a:r>
              <a:rPr lang="en-US" sz="1000" dirty="0" smtClean="0">
                <a:latin typeface="Arial" pitchFamily="34" charset="0"/>
                <a:cs typeface="Arial" pitchFamily="34" charset="0"/>
              </a:rPr>
              <a:t>  </a:t>
            </a:r>
            <a:r>
              <a:rPr lang="en-US" sz="1000" dirty="0" smtClean="0">
                <a:solidFill>
                  <a:schemeClr val="accent6"/>
                </a:solidFill>
                <a:latin typeface="Arial" pitchFamily="34" charset="0"/>
                <a:cs typeface="Arial" pitchFamily="34" charset="0"/>
              </a:rPr>
              <a:t>free</a:t>
            </a:r>
            <a:r>
              <a:rPr lang="en-US" sz="1000" dirty="0" smtClean="0">
                <a:latin typeface="Arial" pitchFamily="34" charset="0"/>
                <a:cs typeface="Arial" pitchFamily="34" charset="0"/>
              </a:rPr>
              <a:t> </a:t>
            </a:r>
            <a:r>
              <a:rPr lang="en-US" sz="1000" dirty="0" smtClean="0">
                <a:solidFill>
                  <a:schemeClr val="accent6"/>
                </a:solidFill>
                <a:latin typeface="Arial" pitchFamily="34" charset="0"/>
                <a:cs typeface="Arial" pitchFamily="34" charset="0"/>
              </a:rPr>
              <a:t>requires</a:t>
            </a:r>
            <a:r>
              <a:rPr lang="en-US" sz="1000" dirty="0" smtClean="0">
                <a:latin typeface="Arial" pitchFamily="34" charset="0"/>
                <a:cs typeface="Arial" pitchFamily="34" charset="0"/>
              </a:rPr>
              <a:t> $Heap[this, $allocated];</a:t>
            </a:r>
          </a:p>
          <a:p>
            <a:pPr marL="197107" indent="-197107">
              <a:spcBef>
                <a:spcPts val="0"/>
              </a:spcBef>
              <a:buNone/>
            </a:pPr>
            <a:r>
              <a:rPr lang="en-US" sz="1000" dirty="0" smtClean="0">
                <a:solidFill>
                  <a:schemeClr val="accent6"/>
                </a:solidFill>
                <a:latin typeface="Arial" pitchFamily="34" charset="0"/>
                <a:cs typeface="Arial" pitchFamily="34" charset="0"/>
              </a:rPr>
              <a:t>  requires</a:t>
            </a:r>
            <a:r>
              <a:rPr lang="en-US" sz="1000" dirty="0" smtClean="0">
                <a:latin typeface="Arial" pitchFamily="34" charset="0"/>
                <a:cs typeface="Arial" pitchFamily="34" charset="0"/>
              </a:rPr>
              <a:t> ($Heap[this, $</a:t>
            </a:r>
            <a:r>
              <a:rPr lang="en-US" sz="1000" dirty="0" err="1" smtClean="0">
                <a:latin typeface="Arial" pitchFamily="34" charset="0"/>
                <a:cs typeface="Arial" pitchFamily="34" charset="0"/>
              </a:rPr>
              <a:t>ownerFrame</a:t>
            </a:r>
            <a:r>
              <a:rPr lang="en-US" sz="1000" dirty="0" smtClean="0">
                <a:latin typeface="Arial" pitchFamily="34" charset="0"/>
                <a:cs typeface="Arial" pitchFamily="34" charset="0"/>
              </a:rPr>
              <a:t>] == $</a:t>
            </a:r>
            <a:r>
              <a:rPr lang="en-US" sz="1000" dirty="0" err="1" smtClean="0">
                <a:latin typeface="Arial" pitchFamily="34" charset="0"/>
                <a:cs typeface="Arial" pitchFamily="34" charset="0"/>
              </a:rPr>
              <a:t>PeerGroupPlaceholder</a:t>
            </a:r>
            <a:r>
              <a:rPr lang="en-US" sz="1000" dirty="0" smtClean="0">
                <a:latin typeface="Arial" pitchFamily="34" charset="0"/>
                <a:cs typeface="Arial" pitchFamily="34" charset="0"/>
              </a:rPr>
              <a:t> || !($Heap[$Heap[this, $</a:t>
            </a:r>
            <a:r>
              <a:rPr lang="en-US" sz="1000" dirty="0" err="1" smtClean="0">
                <a:latin typeface="Arial" pitchFamily="34" charset="0"/>
                <a:cs typeface="Arial" pitchFamily="34" charset="0"/>
              </a:rPr>
              <a:t>ownerRef</a:t>
            </a:r>
            <a:r>
              <a:rPr lang="en-US" sz="1000" dirty="0" smtClean="0">
                <a:latin typeface="Arial" pitchFamily="34" charset="0"/>
                <a:cs typeface="Arial" pitchFamily="34" charset="0"/>
              </a:rPr>
              <a:t>], $inv] &lt;: $Heap[this, $</a:t>
            </a:r>
            <a:r>
              <a:rPr lang="en-US" sz="1000" dirty="0" err="1" smtClean="0">
                <a:latin typeface="Arial" pitchFamily="34" charset="0"/>
                <a:cs typeface="Arial" pitchFamily="34" charset="0"/>
              </a:rPr>
              <a:t>ownerFrame</a:t>
            </a:r>
            <a:r>
              <a:rPr lang="en-US" sz="1000" dirty="0" smtClean="0">
                <a:latin typeface="Arial" pitchFamily="34" charset="0"/>
                <a:cs typeface="Arial" pitchFamily="34" charset="0"/>
              </a:rPr>
              <a:t>]) || $Heap[$Heap[this, $</a:t>
            </a:r>
            <a:r>
              <a:rPr lang="en-US" sz="1000" dirty="0" err="1" smtClean="0">
                <a:latin typeface="Arial" pitchFamily="34" charset="0"/>
                <a:cs typeface="Arial" pitchFamily="34" charset="0"/>
              </a:rPr>
              <a:t>ownerRef</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localinv</a:t>
            </a:r>
            <a:r>
              <a:rPr lang="en-US" sz="1000" dirty="0" smtClean="0">
                <a:latin typeface="Arial" pitchFamily="34" charset="0"/>
                <a:cs typeface="Arial" pitchFamily="34" charset="0"/>
              </a:rPr>
              <a:t>] == $</a:t>
            </a:r>
            <a:r>
              <a:rPr lang="en-US" sz="1000" dirty="0" err="1" smtClean="0">
                <a:latin typeface="Arial" pitchFamily="34" charset="0"/>
                <a:cs typeface="Arial" pitchFamily="34" charset="0"/>
              </a:rPr>
              <a:t>BaseClass</a:t>
            </a:r>
            <a:r>
              <a:rPr lang="en-US" sz="1000" dirty="0" smtClean="0">
                <a:latin typeface="Arial" pitchFamily="34" charset="0"/>
                <a:cs typeface="Arial" pitchFamily="34" charset="0"/>
              </a:rPr>
              <a:t>($Heap[this, $</a:t>
            </a:r>
            <a:r>
              <a:rPr lang="en-US" sz="1000" dirty="0" err="1" smtClean="0">
                <a:latin typeface="Arial" pitchFamily="34" charset="0"/>
                <a:cs typeface="Arial" pitchFamily="34" charset="0"/>
              </a:rPr>
              <a:t>ownerFrame</a:t>
            </a:r>
            <a:r>
              <a:rPr lang="en-US" sz="1000" dirty="0" smtClean="0">
                <a:latin typeface="Arial" pitchFamily="34" charset="0"/>
                <a:cs typeface="Arial" pitchFamily="34" charset="0"/>
              </a:rPr>
              <a:t>])) &amp;&amp; (</a:t>
            </a:r>
            <a:r>
              <a:rPr lang="en-US" sz="1000" dirty="0" err="1" smtClean="0">
                <a:solidFill>
                  <a:schemeClr val="accent6"/>
                </a:solidFill>
                <a:latin typeface="Arial" pitchFamily="34" charset="0"/>
                <a:cs typeface="Arial" pitchFamily="34" charset="0"/>
              </a:rPr>
              <a:t>forall</a:t>
            </a:r>
            <a:r>
              <a:rPr lang="en-US" sz="1000" dirty="0" smtClean="0">
                <a:latin typeface="Arial" pitchFamily="34" charset="0"/>
                <a:cs typeface="Arial" pitchFamily="34" charset="0"/>
              </a:rPr>
              <a:t> $pc: ref :: $pc != </a:t>
            </a:r>
            <a:r>
              <a:rPr lang="en-US" sz="1000" dirty="0" smtClean="0">
                <a:solidFill>
                  <a:schemeClr val="accent6"/>
                </a:solidFill>
                <a:latin typeface="Arial" pitchFamily="34" charset="0"/>
                <a:cs typeface="Arial" pitchFamily="34" charset="0"/>
              </a:rPr>
              <a:t>null</a:t>
            </a:r>
            <a:r>
              <a:rPr lang="en-US" sz="1000" dirty="0" smtClean="0">
                <a:latin typeface="Arial" pitchFamily="34" charset="0"/>
                <a:cs typeface="Arial" pitchFamily="34" charset="0"/>
              </a:rPr>
              <a:t> &amp;&amp; $Heap[$pc, $allocated] &amp;&amp; $Heap[$pc, $</a:t>
            </a:r>
            <a:r>
              <a:rPr lang="en-US" sz="1000" dirty="0" err="1" smtClean="0">
                <a:latin typeface="Arial" pitchFamily="34" charset="0"/>
                <a:cs typeface="Arial" pitchFamily="34" charset="0"/>
              </a:rPr>
              <a:t>ownerRef</a:t>
            </a:r>
            <a:r>
              <a:rPr lang="en-US" sz="1000" dirty="0" smtClean="0">
                <a:latin typeface="Arial" pitchFamily="34" charset="0"/>
                <a:cs typeface="Arial" pitchFamily="34" charset="0"/>
              </a:rPr>
              <a:t>] == $Heap[this, $</a:t>
            </a:r>
            <a:r>
              <a:rPr lang="en-US" sz="1000" dirty="0" err="1" smtClean="0">
                <a:latin typeface="Arial" pitchFamily="34" charset="0"/>
                <a:cs typeface="Arial" pitchFamily="34" charset="0"/>
              </a:rPr>
              <a:t>ownerRef</a:t>
            </a:r>
            <a:r>
              <a:rPr lang="en-US" sz="1000" dirty="0" smtClean="0">
                <a:latin typeface="Arial" pitchFamily="34" charset="0"/>
                <a:cs typeface="Arial" pitchFamily="34" charset="0"/>
              </a:rPr>
              <a:t>] &amp;&amp; $Heap[$pc, $</a:t>
            </a:r>
            <a:r>
              <a:rPr lang="en-US" sz="1000" dirty="0" err="1" smtClean="0">
                <a:latin typeface="Arial" pitchFamily="34" charset="0"/>
                <a:cs typeface="Arial" pitchFamily="34" charset="0"/>
              </a:rPr>
              <a:t>ownerFrame</a:t>
            </a:r>
            <a:r>
              <a:rPr lang="en-US" sz="1000" dirty="0" smtClean="0">
                <a:latin typeface="Arial" pitchFamily="34" charset="0"/>
                <a:cs typeface="Arial" pitchFamily="34" charset="0"/>
              </a:rPr>
              <a:t>] == $Heap[this, $</a:t>
            </a:r>
            <a:r>
              <a:rPr lang="en-US" sz="1000" dirty="0" err="1" smtClean="0">
                <a:latin typeface="Arial" pitchFamily="34" charset="0"/>
                <a:cs typeface="Arial" pitchFamily="34" charset="0"/>
              </a:rPr>
              <a:t>ownerFrame</a:t>
            </a:r>
            <a:r>
              <a:rPr lang="en-US" sz="1000" dirty="0" smtClean="0">
                <a:latin typeface="Arial" pitchFamily="34" charset="0"/>
                <a:cs typeface="Arial" pitchFamily="34" charset="0"/>
              </a:rPr>
              <a:t>] ==&gt; $Heap[$pc, $inv] == $</a:t>
            </a:r>
            <a:r>
              <a:rPr lang="en-US" sz="1000" dirty="0" err="1" smtClean="0">
                <a:latin typeface="Arial" pitchFamily="34" charset="0"/>
                <a:cs typeface="Arial" pitchFamily="34" charset="0"/>
              </a:rPr>
              <a:t>typeof</a:t>
            </a:r>
            <a:r>
              <a:rPr lang="en-US" sz="1000" dirty="0" smtClean="0">
                <a:latin typeface="Arial" pitchFamily="34" charset="0"/>
                <a:cs typeface="Arial" pitchFamily="34" charset="0"/>
              </a:rPr>
              <a:t>($pc) &amp;&amp; $Heap[$pc, $</a:t>
            </a:r>
            <a:r>
              <a:rPr lang="en-US" sz="1000" dirty="0" err="1" smtClean="0">
                <a:latin typeface="Arial" pitchFamily="34" charset="0"/>
                <a:cs typeface="Arial" pitchFamily="34" charset="0"/>
              </a:rPr>
              <a:t>localinv</a:t>
            </a:r>
            <a:r>
              <a:rPr lang="en-US" sz="1000" dirty="0" smtClean="0">
                <a:latin typeface="Arial" pitchFamily="34" charset="0"/>
                <a:cs typeface="Arial" pitchFamily="34" charset="0"/>
              </a:rPr>
              <a:t>] == $</a:t>
            </a:r>
            <a:r>
              <a:rPr lang="en-US" sz="1000" dirty="0" err="1" smtClean="0">
                <a:latin typeface="Arial" pitchFamily="34" charset="0"/>
                <a:cs typeface="Arial" pitchFamily="34" charset="0"/>
              </a:rPr>
              <a:t>typeof</a:t>
            </a:r>
            <a:r>
              <a:rPr lang="en-US" sz="1000" dirty="0" smtClean="0">
                <a:latin typeface="Arial" pitchFamily="34" charset="0"/>
                <a:cs typeface="Arial" pitchFamily="34" charset="0"/>
              </a:rPr>
              <a:t>($pc));</a:t>
            </a:r>
          </a:p>
          <a:p>
            <a:pPr marL="197107" indent="-197107">
              <a:spcBef>
                <a:spcPts val="0"/>
              </a:spcBef>
              <a:buNone/>
            </a:pPr>
            <a:r>
              <a:rPr lang="en-US" sz="1000" dirty="0" smtClean="0">
                <a:solidFill>
                  <a:srgbClr xmlns:mc="http://schemas.openxmlformats.org/markup-compatibility/2006" xmlns:a14="http://schemas.microsoft.com/office/drawing/2007/7/7/main" val="CF6A3D" mc:Ignorable=""/>
                </a:solidFill>
                <a:latin typeface="Arial" pitchFamily="34" charset="0"/>
                <a:cs typeface="Arial" pitchFamily="34" charset="0"/>
              </a:rPr>
              <a:t>  // out-parameter:  return value</a:t>
            </a:r>
          </a:p>
          <a:p>
            <a:pPr marL="197107" indent="-197107">
              <a:spcBef>
                <a:spcPts val="0"/>
              </a:spcBef>
              <a:buNone/>
            </a:pPr>
            <a:r>
              <a:rPr lang="en-US" sz="1000" dirty="0" smtClean="0">
                <a:solidFill>
                  <a:schemeClr val="accent6"/>
                </a:solidFill>
                <a:latin typeface="Arial" pitchFamily="34" charset="0"/>
                <a:cs typeface="Arial" pitchFamily="34" charset="0"/>
              </a:rPr>
              <a:t>  free</a:t>
            </a:r>
            <a:r>
              <a:rPr lang="en-US" sz="1000" dirty="0" smtClean="0">
                <a:latin typeface="Arial" pitchFamily="34" charset="0"/>
                <a:cs typeface="Arial" pitchFamily="34" charset="0"/>
              </a:rPr>
              <a:t> </a:t>
            </a:r>
            <a:r>
              <a:rPr lang="en-US" sz="1000" dirty="0" smtClean="0">
                <a:solidFill>
                  <a:schemeClr val="accent6"/>
                </a:solidFill>
                <a:latin typeface="Arial" pitchFamily="34" charset="0"/>
                <a:cs typeface="Arial" pitchFamily="34" charset="0"/>
              </a:rPr>
              <a:t>ensures</a:t>
            </a:r>
            <a:r>
              <a:rPr lang="en-US" sz="1000" dirty="0" smtClean="0">
                <a:latin typeface="Arial" pitchFamily="34" charset="0"/>
                <a:cs typeface="Arial" pitchFamily="34" charset="0"/>
              </a:rPr>
              <a:t> $Heap[$result, $allocated];</a:t>
            </a:r>
          </a:p>
          <a:p>
            <a:pPr marL="197107" indent="-197107">
              <a:spcBef>
                <a:spcPts val="0"/>
              </a:spcBef>
              <a:buNone/>
            </a:pPr>
            <a:r>
              <a:rPr lang="en-US" sz="1000" dirty="0" smtClean="0">
                <a:solidFill>
                  <a:schemeClr val="accent6"/>
                </a:solidFill>
                <a:latin typeface="Arial" pitchFamily="34" charset="0"/>
                <a:cs typeface="Arial" pitchFamily="34" charset="0"/>
              </a:rPr>
              <a:t>  ensures</a:t>
            </a:r>
            <a:r>
              <a:rPr lang="en-US" sz="1000" dirty="0" smtClean="0">
                <a:latin typeface="Arial" pitchFamily="34" charset="0"/>
                <a:cs typeface="Arial" pitchFamily="34" charset="0"/>
              </a:rPr>
              <a:t> ($Heap[$result, $</a:t>
            </a:r>
            <a:r>
              <a:rPr lang="en-US" sz="1000" dirty="0" err="1" smtClean="0">
                <a:latin typeface="Arial" pitchFamily="34" charset="0"/>
                <a:cs typeface="Arial" pitchFamily="34" charset="0"/>
              </a:rPr>
              <a:t>ownerFrame</a:t>
            </a:r>
            <a:r>
              <a:rPr lang="en-US" sz="1000" dirty="0" smtClean="0">
                <a:latin typeface="Arial" pitchFamily="34" charset="0"/>
                <a:cs typeface="Arial" pitchFamily="34" charset="0"/>
              </a:rPr>
              <a:t>] == $</a:t>
            </a:r>
            <a:r>
              <a:rPr lang="en-US" sz="1000" dirty="0" err="1" smtClean="0">
                <a:latin typeface="Arial" pitchFamily="34" charset="0"/>
                <a:cs typeface="Arial" pitchFamily="34" charset="0"/>
              </a:rPr>
              <a:t>PeerGroupPlaceholder</a:t>
            </a:r>
            <a:r>
              <a:rPr lang="en-US" sz="1000" dirty="0" smtClean="0">
                <a:latin typeface="Arial" pitchFamily="34" charset="0"/>
                <a:cs typeface="Arial" pitchFamily="34" charset="0"/>
              </a:rPr>
              <a:t> || !($Heap[$Heap[$result, $</a:t>
            </a:r>
            <a:r>
              <a:rPr lang="en-US" sz="1000" dirty="0" err="1" smtClean="0">
                <a:latin typeface="Arial" pitchFamily="34" charset="0"/>
                <a:cs typeface="Arial" pitchFamily="34" charset="0"/>
              </a:rPr>
              <a:t>ownerRef</a:t>
            </a:r>
            <a:r>
              <a:rPr lang="en-US" sz="1000" dirty="0" smtClean="0">
                <a:latin typeface="Arial" pitchFamily="34" charset="0"/>
                <a:cs typeface="Arial" pitchFamily="34" charset="0"/>
              </a:rPr>
              <a:t>], $inv] &lt;: $Heap[$result, $</a:t>
            </a:r>
            <a:r>
              <a:rPr lang="en-US" sz="1000" dirty="0" err="1" smtClean="0">
                <a:latin typeface="Arial" pitchFamily="34" charset="0"/>
                <a:cs typeface="Arial" pitchFamily="34" charset="0"/>
              </a:rPr>
              <a:t>ownerFrame</a:t>
            </a:r>
            <a:r>
              <a:rPr lang="en-US" sz="1000" dirty="0" smtClean="0">
                <a:latin typeface="Arial" pitchFamily="34" charset="0"/>
                <a:cs typeface="Arial" pitchFamily="34" charset="0"/>
              </a:rPr>
              <a:t>]) || $Heap[$Heap[$result, $</a:t>
            </a:r>
            <a:r>
              <a:rPr lang="en-US" sz="1000" dirty="0" err="1" smtClean="0">
                <a:latin typeface="Arial" pitchFamily="34" charset="0"/>
                <a:cs typeface="Arial" pitchFamily="34" charset="0"/>
              </a:rPr>
              <a:t>ownerRef</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localinv</a:t>
            </a:r>
            <a:r>
              <a:rPr lang="en-US" sz="1000" dirty="0" smtClean="0">
                <a:latin typeface="Arial" pitchFamily="34" charset="0"/>
                <a:cs typeface="Arial" pitchFamily="34" charset="0"/>
              </a:rPr>
              <a:t>] == $</a:t>
            </a:r>
            <a:r>
              <a:rPr lang="en-US" sz="1000" dirty="0" err="1" smtClean="0">
                <a:latin typeface="Arial" pitchFamily="34" charset="0"/>
                <a:cs typeface="Arial" pitchFamily="34" charset="0"/>
              </a:rPr>
              <a:t>BaseClass</a:t>
            </a:r>
            <a:r>
              <a:rPr lang="en-US" sz="1000" dirty="0" smtClean="0">
                <a:latin typeface="Arial" pitchFamily="34" charset="0"/>
                <a:cs typeface="Arial" pitchFamily="34" charset="0"/>
              </a:rPr>
              <a:t>($Heap[$result, $</a:t>
            </a:r>
            <a:r>
              <a:rPr lang="en-US" sz="1000" dirty="0" err="1" smtClean="0">
                <a:latin typeface="Arial" pitchFamily="34" charset="0"/>
                <a:cs typeface="Arial" pitchFamily="34" charset="0"/>
              </a:rPr>
              <a:t>ownerFrame</a:t>
            </a:r>
            <a:r>
              <a:rPr lang="en-US" sz="1000" dirty="0" smtClean="0">
                <a:latin typeface="Arial" pitchFamily="34" charset="0"/>
                <a:cs typeface="Arial" pitchFamily="34" charset="0"/>
              </a:rPr>
              <a:t>])) &amp;&amp; (</a:t>
            </a:r>
            <a:r>
              <a:rPr lang="en-US" sz="1000" dirty="0" err="1" smtClean="0">
                <a:solidFill>
                  <a:schemeClr val="accent6"/>
                </a:solidFill>
                <a:latin typeface="Arial" pitchFamily="34" charset="0"/>
                <a:cs typeface="Arial" pitchFamily="34" charset="0"/>
              </a:rPr>
              <a:t>forall</a:t>
            </a:r>
            <a:r>
              <a:rPr lang="en-US" sz="1000" dirty="0" smtClean="0">
                <a:latin typeface="Arial" pitchFamily="34" charset="0"/>
                <a:cs typeface="Arial" pitchFamily="34" charset="0"/>
              </a:rPr>
              <a:t> $pc: ref :: $pc != </a:t>
            </a:r>
            <a:r>
              <a:rPr lang="en-US" sz="1000" dirty="0" smtClean="0">
                <a:solidFill>
                  <a:schemeClr val="accent6"/>
                </a:solidFill>
                <a:latin typeface="Arial" pitchFamily="34" charset="0"/>
                <a:cs typeface="Arial" pitchFamily="34" charset="0"/>
              </a:rPr>
              <a:t>null</a:t>
            </a:r>
            <a:r>
              <a:rPr lang="en-US" sz="1000" dirty="0" smtClean="0">
                <a:latin typeface="Arial" pitchFamily="34" charset="0"/>
                <a:cs typeface="Arial" pitchFamily="34" charset="0"/>
              </a:rPr>
              <a:t> &amp;&amp; $Heap[$pc, $allocated] &amp;&amp; $Heap[$pc, $</a:t>
            </a:r>
            <a:r>
              <a:rPr lang="en-US" sz="1000" dirty="0" err="1" smtClean="0">
                <a:latin typeface="Arial" pitchFamily="34" charset="0"/>
                <a:cs typeface="Arial" pitchFamily="34" charset="0"/>
              </a:rPr>
              <a:t>ownerRef</a:t>
            </a:r>
            <a:r>
              <a:rPr lang="en-US" sz="1000" dirty="0" smtClean="0">
                <a:latin typeface="Arial" pitchFamily="34" charset="0"/>
                <a:cs typeface="Arial" pitchFamily="34" charset="0"/>
              </a:rPr>
              <a:t>] == $Heap[$result, $</a:t>
            </a:r>
            <a:r>
              <a:rPr lang="en-US" sz="1000" dirty="0" err="1" smtClean="0">
                <a:latin typeface="Arial" pitchFamily="34" charset="0"/>
                <a:cs typeface="Arial" pitchFamily="34" charset="0"/>
              </a:rPr>
              <a:t>ownerRef</a:t>
            </a:r>
            <a:r>
              <a:rPr lang="en-US" sz="1000" dirty="0" smtClean="0">
                <a:latin typeface="Arial" pitchFamily="34" charset="0"/>
                <a:cs typeface="Arial" pitchFamily="34" charset="0"/>
              </a:rPr>
              <a:t>] &amp;&amp; $Heap[$pc, $</a:t>
            </a:r>
            <a:r>
              <a:rPr lang="en-US" sz="1000" dirty="0" err="1" smtClean="0">
                <a:latin typeface="Arial" pitchFamily="34" charset="0"/>
                <a:cs typeface="Arial" pitchFamily="34" charset="0"/>
              </a:rPr>
              <a:t>ownerFrame</a:t>
            </a:r>
            <a:r>
              <a:rPr lang="en-US" sz="1000" dirty="0" smtClean="0">
                <a:latin typeface="Arial" pitchFamily="34" charset="0"/>
                <a:cs typeface="Arial" pitchFamily="34" charset="0"/>
              </a:rPr>
              <a:t>] == $Heap[$result, $</a:t>
            </a:r>
            <a:r>
              <a:rPr lang="en-US" sz="1000" dirty="0" err="1" smtClean="0">
                <a:latin typeface="Arial" pitchFamily="34" charset="0"/>
                <a:cs typeface="Arial" pitchFamily="34" charset="0"/>
              </a:rPr>
              <a:t>ownerFrame</a:t>
            </a:r>
            <a:r>
              <a:rPr lang="en-US" sz="1000" dirty="0" smtClean="0">
                <a:latin typeface="Arial" pitchFamily="34" charset="0"/>
                <a:cs typeface="Arial" pitchFamily="34" charset="0"/>
              </a:rPr>
              <a:t>] ==&gt; $Heap[$pc, $inv] == $</a:t>
            </a:r>
            <a:r>
              <a:rPr lang="en-US" sz="1000" dirty="0" err="1" smtClean="0">
                <a:latin typeface="Arial" pitchFamily="34" charset="0"/>
                <a:cs typeface="Arial" pitchFamily="34" charset="0"/>
              </a:rPr>
              <a:t>typeof</a:t>
            </a:r>
            <a:r>
              <a:rPr lang="en-US" sz="1000" dirty="0" smtClean="0">
                <a:latin typeface="Arial" pitchFamily="34" charset="0"/>
                <a:cs typeface="Arial" pitchFamily="34" charset="0"/>
              </a:rPr>
              <a:t>($pc) &amp;&amp; $Heap[$pc, $</a:t>
            </a:r>
            <a:r>
              <a:rPr lang="en-US" sz="1000" dirty="0" err="1" smtClean="0">
                <a:latin typeface="Arial" pitchFamily="34" charset="0"/>
                <a:cs typeface="Arial" pitchFamily="34" charset="0"/>
              </a:rPr>
              <a:t>localinv</a:t>
            </a:r>
            <a:r>
              <a:rPr lang="en-US" sz="1000" dirty="0" smtClean="0">
                <a:latin typeface="Arial" pitchFamily="34" charset="0"/>
                <a:cs typeface="Arial" pitchFamily="34" charset="0"/>
              </a:rPr>
              <a:t>] == $</a:t>
            </a:r>
            <a:r>
              <a:rPr lang="en-US" sz="1000" dirty="0" err="1" smtClean="0">
                <a:latin typeface="Arial" pitchFamily="34" charset="0"/>
                <a:cs typeface="Arial" pitchFamily="34" charset="0"/>
              </a:rPr>
              <a:t>typeof</a:t>
            </a:r>
            <a:r>
              <a:rPr lang="en-US" sz="1000" dirty="0" smtClean="0">
                <a:latin typeface="Arial" pitchFamily="34" charset="0"/>
                <a:cs typeface="Arial" pitchFamily="34" charset="0"/>
              </a:rPr>
              <a:t>($pc));</a:t>
            </a:r>
          </a:p>
          <a:p>
            <a:pPr marL="197107" indent="-197107">
              <a:spcBef>
                <a:spcPts val="0"/>
              </a:spcBef>
              <a:buNone/>
            </a:pPr>
            <a:r>
              <a:rPr lang="en-US" sz="1000" dirty="0" smtClean="0">
                <a:solidFill>
                  <a:srgbClr xmlns:mc="http://schemas.openxmlformats.org/markup-compatibility/2006" xmlns:a14="http://schemas.microsoft.com/office/drawing/2007/7/7/main" val="CF6A3D" mc:Ignorable=""/>
                </a:solidFill>
                <a:latin typeface="Arial" pitchFamily="34" charset="0"/>
                <a:cs typeface="Arial" pitchFamily="34" charset="0"/>
              </a:rPr>
              <a:t>  // user-declared postconditions</a:t>
            </a:r>
          </a:p>
          <a:p>
            <a:pPr marL="197107" indent="-197107">
              <a:spcBef>
                <a:spcPts val="0"/>
              </a:spcBef>
              <a:buNone/>
            </a:pPr>
            <a:r>
              <a:rPr lang="en-US" sz="1000" dirty="0" smtClean="0">
                <a:latin typeface="Arial" pitchFamily="34" charset="0"/>
                <a:cs typeface="Arial" pitchFamily="34" charset="0"/>
              </a:rPr>
              <a:t>  </a:t>
            </a:r>
            <a:r>
              <a:rPr lang="en-US" sz="1000" dirty="0" smtClean="0">
                <a:solidFill>
                  <a:schemeClr val="accent6"/>
                </a:solidFill>
                <a:latin typeface="Arial" pitchFamily="34" charset="0"/>
                <a:cs typeface="Arial" pitchFamily="34" charset="0"/>
              </a:rPr>
              <a:t>ensures</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StringLength</a:t>
            </a:r>
            <a:r>
              <a:rPr lang="en-US" sz="1000" dirty="0" smtClean="0">
                <a:latin typeface="Arial" pitchFamily="34" charset="0"/>
                <a:cs typeface="Arial" pitchFamily="34" charset="0"/>
              </a:rPr>
              <a:t>($result) &lt;= $Heap[this, </a:t>
            </a:r>
            <a:r>
              <a:rPr lang="en-US" sz="1000" dirty="0" err="1" smtClean="0">
                <a:latin typeface="Arial" pitchFamily="34" charset="0"/>
                <a:cs typeface="Arial" pitchFamily="34" charset="0"/>
              </a:rPr>
              <a:t>Chunker.ChunkSize</a:t>
            </a:r>
            <a:r>
              <a:rPr lang="en-US" sz="1000" dirty="0" smtClean="0">
                <a:latin typeface="Arial" pitchFamily="34" charset="0"/>
                <a:cs typeface="Arial" pitchFamily="34" charset="0"/>
              </a:rPr>
              <a:t>];</a:t>
            </a:r>
          </a:p>
          <a:p>
            <a:pPr marL="197107" indent="-197107">
              <a:spcBef>
                <a:spcPts val="0"/>
              </a:spcBef>
              <a:buNone/>
            </a:pPr>
            <a:r>
              <a:rPr lang="en-US" sz="1000" dirty="0" smtClean="0">
                <a:solidFill>
                  <a:srgbClr xmlns:mc="http://schemas.openxmlformats.org/markup-compatibility/2006" xmlns:a14="http://schemas.microsoft.com/office/drawing/2007/7/7/main" val="CF6A3D" mc:Ignorable=""/>
                </a:solidFill>
                <a:latin typeface="Arial" pitchFamily="34" charset="0"/>
                <a:cs typeface="Arial" pitchFamily="34" charset="0"/>
              </a:rPr>
              <a:t>  // frame condition</a:t>
            </a:r>
          </a:p>
          <a:p>
            <a:pPr marL="197107" indent="-197107">
              <a:spcBef>
                <a:spcPts val="0"/>
              </a:spcBef>
              <a:buNone/>
            </a:pPr>
            <a:r>
              <a:rPr lang="en-US" sz="1000" dirty="0" smtClean="0">
                <a:solidFill>
                  <a:schemeClr val="accent6"/>
                </a:solidFill>
                <a:latin typeface="Arial" pitchFamily="34" charset="0"/>
                <a:cs typeface="Arial" pitchFamily="34" charset="0"/>
              </a:rPr>
              <a:t>  modifies</a:t>
            </a:r>
            <a:r>
              <a:rPr lang="en-US" sz="1000" dirty="0" smtClean="0">
                <a:latin typeface="Arial" pitchFamily="34" charset="0"/>
                <a:cs typeface="Arial" pitchFamily="34" charset="0"/>
              </a:rPr>
              <a:t> $Heap;</a:t>
            </a:r>
          </a:p>
          <a:p>
            <a:pPr marL="197107" indent="-197107">
              <a:spcBef>
                <a:spcPts val="0"/>
              </a:spcBef>
              <a:buNone/>
            </a:pPr>
            <a:r>
              <a:rPr lang="en-US" sz="1000" dirty="0" smtClean="0">
                <a:latin typeface="Arial" pitchFamily="34" charset="0"/>
                <a:cs typeface="Arial" pitchFamily="34" charset="0"/>
              </a:rPr>
              <a:t>  </a:t>
            </a:r>
            <a:r>
              <a:rPr lang="en-US" sz="1000" dirty="0" smtClean="0">
                <a:solidFill>
                  <a:schemeClr val="accent6"/>
                </a:solidFill>
                <a:latin typeface="Arial" pitchFamily="34" charset="0"/>
                <a:cs typeface="Arial" pitchFamily="34" charset="0"/>
              </a:rPr>
              <a:t>free</a:t>
            </a:r>
            <a:r>
              <a:rPr lang="en-US" sz="1000" dirty="0" smtClean="0">
                <a:latin typeface="Arial" pitchFamily="34" charset="0"/>
                <a:cs typeface="Arial" pitchFamily="34" charset="0"/>
              </a:rPr>
              <a:t> </a:t>
            </a:r>
            <a:r>
              <a:rPr lang="en-US" sz="1000" dirty="0" smtClean="0">
                <a:solidFill>
                  <a:schemeClr val="accent6"/>
                </a:solidFill>
                <a:latin typeface="Arial" pitchFamily="34" charset="0"/>
                <a:cs typeface="Arial" pitchFamily="34" charset="0"/>
              </a:rPr>
              <a:t>ensures</a:t>
            </a:r>
            <a:r>
              <a:rPr lang="en-US" sz="1000" dirty="0" smtClean="0">
                <a:latin typeface="Arial" pitchFamily="34" charset="0"/>
                <a:cs typeface="Arial" pitchFamily="34" charset="0"/>
              </a:rPr>
              <a:t> (</a:t>
            </a:r>
            <a:r>
              <a:rPr lang="en-US" sz="1000" dirty="0" err="1" smtClean="0">
                <a:solidFill>
                  <a:schemeClr val="accent6"/>
                </a:solidFill>
                <a:latin typeface="Arial" pitchFamily="34" charset="0"/>
                <a:cs typeface="Arial" pitchFamily="34" charset="0"/>
              </a:rPr>
              <a:t>forall</a:t>
            </a:r>
            <a:r>
              <a:rPr lang="en-US" sz="1000" dirty="0" smtClean="0">
                <a:latin typeface="Arial" pitchFamily="34" charset="0"/>
                <a:cs typeface="Arial" pitchFamily="34" charset="0"/>
              </a:rPr>
              <a:t> $o: ref, $f: name :: { $Heap[$o, $f] } $f != $inv &amp;&amp; $f != $</a:t>
            </a:r>
            <a:r>
              <a:rPr lang="en-US" sz="1000" dirty="0" err="1" smtClean="0">
                <a:latin typeface="Arial" pitchFamily="34" charset="0"/>
                <a:cs typeface="Arial" pitchFamily="34" charset="0"/>
              </a:rPr>
              <a:t>localinv</a:t>
            </a:r>
            <a:r>
              <a:rPr lang="en-US" sz="1000" dirty="0" smtClean="0">
                <a:latin typeface="Arial" pitchFamily="34" charset="0"/>
                <a:cs typeface="Arial" pitchFamily="34" charset="0"/>
              </a:rPr>
              <a:t> &amp;&amp; $f != $</a:t>
            </a:r>
            <a:r>
              <a:rPr lang="en-US" sz="1000" dirty="0" err="1" smtClean="0">
                <a:latin typeface="Arial" pitchFamily="34" charset="0"/>
                <a:cs typeface="Arial" pitchFamily="34" charset="0"/>
              </a:rPr>
              <a:t>FirstConsistentOwner</a:t>
            </a:r>
            <a:r>
              <a:rPr lang="en-US" sz="1000" dirty="0" smtClean="0">
                <a:latin typeface="Arial" pitchFamily="34" charset="0"/>
                <a:cs typeface="Arial" pitchFamily="34" charset="0"/>
              </a:rPr>
              <a:t> &amp;&amp; (!</a:t>
            </a:r>
            <a:r>
              <a:rPr lang="en-US" sz="1000" dirty="0" err="1" smtClean="0">
                <a:latin typeface="Arial" pitchFamily="34" charset="0"/>
                <a:cs typeface="Arial" pitchFamily="34" charset="0"/>
              </a:rPr>
              <a:t>IsStaticField</a:t>
            </a:r>
            <a:r>
              <a:rPr lang="en-US" sz="1000" dirty="0" smtClean="0">
                <a:latin typeface="Arial" pitchFamily="34" charset="0"/>
                <a:cs typeface="Arial" pitchFamily="34" charset="0"/>
              </a:rPr>
              <a:t>($f) || !</a:t>
            </a:r>
            <a:r>
              <a:rPr lang="en-US" sz="1000" dirty="0" err="1" smtClean="0">
                <a:latin typeface="Arial" pitchFamily="34" charset="0"/>
                <a:cs typeface="Arial" pitchFamily="34" charset="0"/>
              </a:rPr>
              <a:t>IsDirectlyModifiableField</a:t>
            </a:r>
            <a:r>
              <a:rPr lang="en-US" sz="1000" dirty="0" smtClean="0">
                <a:latin typeface="Arial" pitchFamily="34" charset="0"/>
                <a:cs typeface="Arial" pitchFamily="34" charset="0"/>
              </a:rPr>
              <a:t>($f)) &amp;&amp; $o != </a:t>
            </a:r>
            <a:r>
              <a:rPr lang="en-US" sz="1000" dirty="0" smtClean="0">
                <a:solidFill>
                  <a:schemeClr val="accent6"/>
                </a:solidFill>
                <a:latin typeface="Arial" pitchFamily="34" charset="0"/>
                <a:cs typeface="Arial" pitchFamily="34" charset="0"/>
              </a:rPr>
              <a:t>null</a:t>
            </a:r>
            <a:r>
              <a:rPr lang="en-US" sz="1000" dirty="0" smtClean="0">
                <a:latin typeface="Arial" pitchFamily="34" charset="0"/>
                <a:cs typeface="Arial" pitchFamily="34" charset="0"/>
              </a:rPr>
              <a:t> &amp;&amp; </a:t>
            </a:r>
            <a:r>
              <a:rPr lang="en-US" sz="1000" dirty="0" smtClean="0">
                <a:solidFill>
                  <a:schemeClr val="accent6"/>
                </a:solidFill>
                <a:latin typeface="Arial" pitchFamily="34" charset="0"/>
                <a:cs typeface="Arial" pitchFamily="34" charset="0"/>
              </a:rPr>
              <a:t>old</a:t>
            </a:r>
            <a:r>
              <a:rPr lang="en-US" sz="1000" dirty="0" smtClean="0">
                <a:latin typeface="Arial" pitchFamily="34" charset="0"/>
                <a:cs typeface="Arial" pitchFamily="34" charset="0"/>
              </a:rPr>
              <a:t>($Heap)[$o, $allocated] &amp;&amp; (</a:t>
            </a:r>
            <a:r>
              <a:rPr lang="en-US" sz="1000" dirty="0" smtClean="0">
                <a:solidFill>
                  <a:schemeClr val="accent6"/>
                </a:solidFill>
                <a:latin typeface="Arial" pitchFamily="34" charset="0"/>
                <a:cs typeface="Arial" pitchFamily="34" charset="0"/>
              </a:rPr>
              <a:t>old</a:t>
            </a:r>
            <a:r>
              <a:rPr lang="en-US" sz="1000" dirty="0" smtClean="0">
                <a:latin typeface="Arial" pitchFamily="34" charset="0"/>
                <a:cs typeface="Arial" pitchFamily="34" charset="0"/>
              </a:rPr>
              <a:t>($Heap)[$o, $</a:t>
            </a:r>
            <a:r>
              <a:rPr lang="en-US" sz="1000" dirty="0" err="1" smtClean="0">
                <a:latin typeface="Arial" pitchFamily="34" charset="0"/>
                <a:cs typeface="Arial" pitchFamily="34" charset="0"/>
              </a:rPr>
              <a:t>ownerFrame</a:t>
            </a:r>
            <a:r>
              <a:rPr lang="en-US" sz="1000" dirty="0" smtClean="0">
                <a:latin typeface="Arial" pitchFamily="34" charset="0"/>
                <a:cs typeface="Arial" pitchFamily="34" charset="0"/>
              </a:rPr>
              <a:t>] == $</a:t>
            </a:r>
            <a:r>
              <a:rPr lang="en-US" sz="1000" dirty="0" err="1" smtClean="0">
                <a:latin typeface="Arial" pitchFamily="34" charset="0"/>
                <a:cs typeface="Arial" pitchFamily="34" charset="0"/>
              </a:rPr>
              <a:t>PeerGroupPlaceholder</a:t>
            </a:r>
            <a:r>
              <a:rPr lang="en-US" sz="1000" dirty="0" smtClean="0">
                <a:latin typeface="Arial" pitchFamily="34" charset="0"/>
                <a:cs typeface="Arial" pitchFamily="34" charset="0"/>
              </a:rPr>
              <a:t> || !(</a:t>
            </a:r>
            <a:r>
              <a:rPr lang="en-US" sz="1000" dirty="0" smtClean="0">
                <a:solidFill>
                  <a:schemeClr val="accent6"/>
                </a:solidFill>
                <a:latin typeface="Arial" pitchFamily="34" charset="0"/>
                <a:cs typeface="Arial" pitchFamily="34" charset="0"/>
              </a:rPr>
              <a:t>old</a:t>
            </a:r>
            <a:r>
              <a:rPr lang="en-US" sz="1000" dirty="0" smtClean="0">
                <a:latin typeface="Arial" pitchFamily="34" charset="0"/>
                <a:cs typeface="Arial" pitchFamily="34" charset="0"/>
              </a:rPr>
              <a:t>($Heap)[</a:t>
            </a:r>
            <a:r>
              <a:rPr lang="en-US" sz="1000" dirty="0" smtClean="0">
                <a:solidFill>
                  <a:schemeClr val="accent6"/>
                </a:solidFill>
                <a:latin typeface="Arial" pitchFamily="34" charset="0"/>
                <a:cs typeface="Arial" pitchFamily="34" charset="0"/>
              </a:rPr>
              <a:t>old</a:t>
            </a:r>
            <a:r>
              <a:rPr lang="en-US" sz="1000" dirty="0" smtClean="0">
                <a:latin typeface="Arial" pitchFamily="34" charset="0"/>
                <a:cs typeface="Arial" pitchFamily="34" charset="0"/>
              </a:rPr>
              <a:t>($Heap)[$o, $</a:t>
            </a:r>
            <a:r>
              <a:rPr lang="en-US" sz="1000" dirty="0" err="1" smtClean="0">
                <a:latin typeface="Arial" pitchFamily="34" charset="0"/>
                <a:cs typeface="Arial" pitchFamily="34" charset="0"/>
              </a:rPr>
              <a:t>ownerRef</a:t>
            </a:r>
            <a:r>
              <a:rPr lang="en-US" sz="1000" dirty="0" smtClean="0">
                <a:latin typeface="Arial" pitchFamily="34" charset="0"/>
                <a:cs typeface="Arial" pitchFamily="34" charset="0"/>
              </a:rPr>
              <a:t>], $inv] &lt;: </a:t>
            </a:r>
            <a:r>
              <a:rPr lang="en-US" sz="1000" dirty="0" smtClean="0">
                <a:solidFill>
                  <a:schemeClr val="accent6"/>
                </a:solidFill>
                <a:latin typeface="Arial" pitchFamily="34" charset="0"/>
                <a:cs typeface="Arial" pitchFamily="34" charset="0"/>
              </a:rPr>
              <a:t>old</a:t>
            </a:r>
            <a:r>
              <a:rPr lang="en-US" sz="1000" dirty="0" smtClean="0">
                <a:latin typeface="Arial" pitchFamily="34" charset="0"/>
                <a:cs typeface="Arial" pitchFamily="34" charset="0"/>
              </a:rPr>
              <a:t>($Heap)[$o, $</a:t>
            </a:r>
            <a:r>
              <a:rPr lang="en-US" sz="1000" dirty="0" err="1" smtClean="0">
                <a:latin typeface="Arial" pitchFamily="34" charset="0"/>
                <a:cs typeface="Arial" pitchFamily="34" charset="0"/>
              </a:rPr>
              <a:t>ownerFrame</a:t>
            </a:r>
            <a:r>
              <a:rPr lang="en-US" sz="1000" dirty="0" smtClean="0">
                <a:latin typeface="Arial" pitchFamily="34" charset="0"/>
                <a:cs typeface="Arial" pitchFamily="34" charset="0"/>
              </a:rPr>
              <a:t>]) || </a:t>
            </a:r>
            <a:r>
              <a:rPr lang="en-US" sz="1000" dirty="0" smtClean="0">
                <a:solidFill>
                  <a:schemeClr val="accent6"/>
                </a:solidFill>
                <a:latin typeface="Arial" pitchFamily="34" charset="0"/>
                <a:cs typeface="Arial" pitchFamily="34" charset="0"/>
              </a:rPr>
              <a:t>old</a:t>
            </a:r>
            <a:r>
              <a:rPr lang="en-US" sz="1000" dirty="0" smtClean="0">
                <a:latin typeface="Arial" pitchFamily="34" charset="0"/>
                <a:cs typeface="Arial" pitchFamily="34" charset="0"/>
              </a:rPr>
              <a:t>($Heap)[</a:t>
            </a:r>
            <a:r>
              <a:rPr lang="en-US" sz="1000" dirty="0" smtClean="0">
                <a:solidFill>
                  <a:schemeClr val="accent6"/>
                </a:solidFill>
                <a:latin typeface="Arial" pitchFamily="34" charset="0"/>
                <a:cs typeface="Arial" pitchFamily="34" charset="0"/>
              </a:rPr>
              <a:t>old</a:t>
            </a:r>
            <a:r>
              <a:rPr lang="en-US" sz="1000" dirty="0" smtClean="0">
                <a:latin typeface="Arial" pitchFamily="34" charset="0"/>
                <a:cs typeface="Arial" pitchFamily="34" charset="0"/>
              </a:rPr>
              <a:t>($Heap)[$o, $</a:t>
            </a:r>
            <a:r>
              <a:rPr lang="en-US" sz="1000" dirty="0" err="1" smtClean="0">
                <a:latin typeface="Arial" pitchFamily="34" charset="0"/>
                <a:cs typeface="Arial" pitchFamily="34" charset="0"/>
              </a:rPr>
              <a:t>ownerRef</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localinv</a:t>
            </a:r>
            <a:r>
              <a:rPr lang="en-US" sz="1000" dirty="0" smtClean="0">
                <a:latin typeface="Arial" pitchFamily="34" charset="0"/>
                <a:cs typeface="Arial" pitchFamily="34" charset="0"/>
              </a:rPr>
              <a:t>] == $</a:t>
            </a:r>
            <a:r>
              <a:rPr lang="en-US" sz="1000" dirty="0" err="1" smtClean="0">
                <a:latin typeface="Arial" pitchFamily="34" charset="0"/>
                <a:cs typeface="Arial" pitchFamily="34" charset="0"/>
              </a:rPr>
              <a:t>BaseClass</a:t>
            </a:r>
            <a:r>
              <a:rPr lang="en-US" sz="1000" dirty="0" smtClean="0">
                <a:latin typeface="Arial" pitchFamily="34" charset="0"/>
                <a:cs typeface="Arial" pitchFamily="34" charset="0"/>
              </a:rPr>
              <a:t>(</a:t>
            </a:r>
            <a:r>
              <a:rPr lang="en-US" sz="1000" dirty="0" smtClean="0">
                <a:solidFill>
                  <a:schemeClr val="accent6"/>
                </a:solidFill>
                <a:latin typeface="Arial" pitchFamily="34" charset="0"/>
                <a:cs typeface="Arial" pitchFamily="34" charset="0"/>
              </a:rPr>
              <a:t>old</a:t>
            </a:r>
            <a:r>
              <a:rPr lang="en-US" sz="1000" dirty="0" smtClean="0">
                <a:latin typeface="Arial" pitchFamily="34" charset="0"/>
                <a:cs typeface="Arial" pitchFamily="34" charset="0"/>
              </a:rPr>
              <a:t>($Heap)[$o, $</a:t>
            </a:r>
            <a:r>
              <a:rPr lang="en-US" sz="1000" dirty="0" err="1" smtClean="0">
                <a:latin typeface="Arial" pitchFamily="34" charset="0"/>
                <a:cs typeface="Arial" pitchFamily="34" charset="0"/>
              </a:rPr>
              <a:t>ownerFrame</a:t>
            </a:r>
            <a:r>
              <a:rPr lang="en-US" sz="1000" dirty="0" smtClean="0">
                <a:latin typeface="Arial" pitchFamily="34" charset="0"/>
                <a:cs typeface="Arial" pitchFamily="34" charset="0"/>
              </a:rPr>
              <a:t>])) &amp;&amp; </a:t>
            </a:r>
            <a:r>
              <a:rPr lang="en-US" sz="1000" dirty="0" smtClean="0">
                <a:solidFill>
                  <a:schemeClr val="accent6"/>
                </a:solidFill>
                <a:latin typeface="Arial" pitchFamily="34" charset="0"/>
                <a:cs typeface="Arial" pitchFamily="34" charset="0"/>
              </a:rPr>
              <a:t>old</a:t>
            </a:r>
            <a:r>
              <a:rPr lang="en-US" sz="1000" dirty="0" smtClean="0">
                <a:latin typeface="Arial" pitchFamily="34" charset="0"/>
                <a:cs typeface="Arial" pitchFamily="34" charset="0"/>
              </a:rPr>
              <a:t>($o != this || !(</a:t>
            </a:r>
            <a:r>
              <a:rPr lang="en-US" sz="1000" dirty="0" err="1" smtClean="0">
                <a:latin typeface="Arial" pitchFamily="34" charset="0"/>
                <a:cs typeface="Arial" pitchFamily="34" charset="0"/>
              </a:rPr>
              <a:t>Chunker</a:t>
            </a:r>
            <a:r>
              <a:rPr lang="en-US" sz="1000" dirty="0" smtClean="0">
                <a:latin typeface="Arial" pitchFamily="34" charset="0"/>
                <a:cs typeface="Arial" pitchFamily="34" charset="0"/>
              </a:rPr>
              <a:t> &lt;: </a:t>
            </a:r>
            <a:r>
              <a:rPr lang="en-US" sz="1000" dirty="0" err="1" smtClean="0">
                <a:latin typeface="Arial" pitchFamily="34" charset="0"/>
                <a:cs typeface="Arial" pitchFamily="34" charset="0"/>
              </a:rPr>
              <a:t>DeclType</a:t>
            </a:r>
            <a:r>
              <a:rPr lang="en-US" sz="1000" dirty="0" smtClean="0">
                <a:latin typeface="Arial" pitchFamily="34" charset="0"/>
                <a:cs typeface="Arial" pitchFamily="34" charset="0"/>
              </a:rPr>
              <a:t>($f)) || !$</a:t>
            </a:r>
            <a:r>
              <a:rPr lang="en-US" sz="1000" dirty="0" err="1" smtClean="0">
                <a:latin typeface="Arial" pitchFamily="34" charset="0"/>
                <a:cs typeface="Arial" pitchFamily="34" charset="0"/>
              </a:rPr>
              <a:t>IncludedInModifiesStar</a:t>
            </a:r>
            <a:r>
              <a:rPr lang="en-US" sz="1000" dirty="0" smtClean="0">
                <a:latin typeface="Arial" pitchFamily="34" charset="0"/>
                <a:cs typeface="Arial" pitchFamily="34" charset="0"/>
              </a:rPr>
              <a:t>($f)) &amp;&amp; </a:t>
            </a:r>
            <a:r>
              <a:rPr lang="en-US" sz="1000" dirty="0" smtClean="0">
                <a:solidFill>
                  <a:schemeClr val="accent6"/>
                </a:solidFill>
                <a:latin typeface="Arial" pitchFamily="34" charset="0"/>
                <a:cs typeface="Arial" pitchFamily="34" charset="0"/>
              </a:rPr>
              <a:t>old</a:t>
            </a:r>
            <a:r>
              <a:rPr lang="en-US" sz="1000" dirty="0" smtClean="0">
                <a:latin typeface="Arial" pitchFamily="34" charset="0"/>
                <a:cs typeface="Arial" pitchFamily="34" charset="0"/>
              </a:rPr>
              <a:t>($o != this || $f != $</a:t>
            </a:r>
            <a:r>
              <a:rPr lang="en-US" sz="1000" dirty="0" err="1" smtClean="0">
                <a:latin typeface="Arial" pitchFamily="34" charset="0"/>
                <a:cs typeface="Arial" pitchFamily="34" charset="0"/>
              </a:rPr>
              <a:t>exposeVersion</a:t>
            </a:r>
            <a:r>
              <a:rPr lang="en-US" sz="1000" dirty="0" smtClean="0">
                <a:latin typeface="Arial" pitchFamily="34" charset="0"/>
                <a:cs typeface="Arial" pitchFamily="34" charset="0"/>
              </a:rPr>
              <a:t>) ==&gt; </a:t>
            </a:r>
            <a:r>
              <a:rPr lang="en-US" sz="1000" dirty="0" smtClean="0">
                <a:solidFill>
                  <a:schemeClr val="accent6"/>
                </a:solidFill>
                <a:latin typeface="Arial" pitchFamily="34" charset="0"/>
                <a:cs typeface="Arial" pitchFamily="34" charset="0"/>
              </a:rPr>
              <a:t>old</a:t>
            </a:r>
            <a:r>
              <a:rPr lang="en-US" sz="1000" dirty="0" smtClean="0">
                <a:latin typeface="Arial" pitchFamily="34" charset="0"/>
                <a:cs typeface="Arial" pitchFamily="34" charset="0"/>
              </a:rPr>
              <a:t>($Heap)[$o, $f] == $Heap[$o, $f]);</a:t>
            </a:r>
          </a:p>
          <a:p>
            <a:pPr marL="197107" indent="-197107">
              <a:spcBef>
                <a:spcPts val="0"/>
              </a:spcBef>
              <a:buNone/>
            </a:pPr>
            <a:r>
              <a:rPr lang="en-US" sz="1000" dirty="0" smtClean="0">
                <a:solidFill>
                  <a:srgbClr xmlns:mc="http://schemas.openxmlformats.org/markup-compatibility/2006" xmlns:a14="http://schemas.microsoft.com/office/drawing/2007/7/7/main" val="CF6A3D" mc:Ignorable=""/>
                </a:solidFill>
                <a:latin typeface="Arial" pitchFamily="34" charset="0"/>
                <a:cs typeface="Arial" pitchFamily="34" charset="0"/>
              </a:rPr>
              <a:t>  // boilerplate</a:t>
            </a:r>
          </a:p>
          <a:p>
            <a:pPr marL="197107" indent="-197107">
              <a:spcBef>
                <a:spcPts val="0"/>
              </a:spcBef>
              <a:buNone/>
            </a:pPr>
            <a:r>
              <a:rPr lang="en-US" sz="1000" dirty="0" smtClean="0">
                <a:latin typeface="Arial" pitchFamily="34" charset="0"/>
                <a:cs typeface="Arial" pitchFamily="34" charset="0"/>
              </a:rPr>
              <a:t>  </a:t>
            </a:r>
            <a:r>
              <a:rPr lang="en-US" sz="1000" dirty="0" smtClean="0">
                <a:solidFill>
                  <a:schemeClr val="accent6"/>
                </a:solidFill>
                <a:latin typeface="Arial" pitchFamily="34" charset="0"/>
                <a:cs typeface="Arial" pitchFamily="34" charset="0"/>
              </a:rPr>
              <a:t>free</a:t>
            </a:r>
            <a:r>
              <a:rPr lang="en-US" sz="1000" dirty="0" smtClean="0">
                <a:latin typeface="Arial" pitchFamily="34" charset="0"/>
                <a:cs typeface="Arial" pitchFamily="34" charset="0"/>
              </a:rPr>
              <a:t> </a:t>
            </a:r>
            <a:r>
              <a:rPr lang="en-US" sz="1000" dirty="0" smtClean="0">
                <a:solidFill>
                  <a:schemeClr val="accent6"/>
                </a:solidFill>
                <a:latin typeface="Arial" pitchFamily="34" charset="0"/>
                <a:cs typeface="Arial" pitchFamily="34" charset="0"/>
              </a:rPr>
              <a:t>requires</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BeingConstructed</a:t>
            </a:r>
            <a:r>
              <a:rPr lang="en-US" sz="1000" dirty="0" smtClean="0">
                <a:latin typeface="Arial" pitchFamily="34" charset="0"/>
                <a:cs typeface="Arial" pitchFamily="34" charset="0"/>
              </a:rPr>
              <a:t> == </a:t>
            </a:r>
            <a:r>
              <a:rPr lang="en-US" sz="1000" dirty="0" smtClean="0">
                <a:solidFill>
                  <a:schemeClr val="accent6"/>
                </a:solidFill>
                <a:latin typeface="Arial" pitchFamily="34" charset="0"/>
                <a:cs typeface="Arial" pitchFamily="34" charset="0"/>
              </a:rPr>
              <a:t>null</a:t>
            </a:r>
            <a:r>
              <a:rPr lang="en-US" sz="1000" dirty="0" smtClean="0">
                <a:latin typeface="Arial" pitchFamily="34" charset="0"/>
                <a:cs typeface="Arial" pitchFamily="34" charset="0"/>
              </a:rPr>
              <a:t>;</a:t>
            </a:r>
          </a:p>
          <a:p>
            <a:pPr marL="197107" indent="-197107">
              <a:spcBef>
                <a:spcPts val="0"/>
              </a:spcBef>
              <a:buNone/>
            </a:pPr>
            <a:r>
              <a:rPr lang="en-US" sz="1000" dirty="0" smtClean="0">
                <a:latin typeface="Arial" pitchFamily="34" charset="0"/>
                <a:cs typeface="Arial" pitchFamily="34" charset="0"/>
              </a:rPr>
              <a:t>  </a:t>
            </a:r>
            <a:r>
              <a:rPr lang="en-US" sz="1000" dirty="0" smtClean="0">
                <a:solidFill>
                  <a:schemeClr val="accent6"/>
                </a:solidFill>
                <a:latin typeface="Arial" pitchFamily="34" charset="0"/>
                <a:cs typeface="Arial" pitchFamily="34" charset="0"/>
              </a:rPr>
              <a:t>free</a:t>
            </a:r>
            <a:r>
              <a:rPr lang="en-US" sz="1000" dirty="0" smtClean="0">
                <a:latin typeface="Arial" pitchFamily="34" charset="0"/>
                <a:cs typeface="Arial" pitchFamily="34" charset="0"/>
              </a:rPr>
              <a:t> </a:t>
            </a:r>
            <a:r>
              <a:rPr lang="en-US" sz="1000" dirty="0" smtClean="0">
                <a:solidFill>
                  <a:schemeClr val="accent6"/>
                </a:solidFill>
                <a:latin typeface="Arial" pitchFamily="34" charset="0"/>
                <a:cs typeface="Arial" pitchFamily="34" charset="0"/>
              </a:rPr>
              <a:t>ensures</a:t>
            </a:r>
            <a:r>
              <a:rPr lang="en-US" sz="1000" dirty="0" smtClean="0">
                <a:latin typeface="Arial" pitchFamily="34" charset="0"/>
                <a:cs typeface="Arial" pitchFamily="34" charset="0"/>
              </a:rPr>
              <a:t> (</a:t>
            </a:r>
            <a:r>
              <a:rPr lang="en-US" sz="1000" dirty="0" err="1" smtClean="0">
                <a:solidFill>
                  <a:schemeClr val="accent6"/>
                </a:solidFill>
                <a:latin typeface="Arial" pitchFamily="34" charset="0"/>
                <a:cs typeface="Arial" pitchFamily="34" charset="0"/>
              </a:rPr>
              <a:t>forall</a:t>
            </a:r>
            <a:r>
              <a:rPr lang="en-US" sz="1000" dirty="0" smtClean="0">
                <a:latin typeface="Arial" pitchFamily="34" charset="0"/>
                <a:cs typeface="Arial" pitchFamily="34" charset="0"/>
              </a:rPr>
              <a:t> $o: ref :: { $Heap[$o, $</a:t>
            </a:r>
            <a:r>
              <a:rPr lang="en-US" sz="1000" dirty="0" err="1" smtClean="0">
                <a:latin typeface="Arial" pitchFamily="34" charset="0"/>
                <a:cs typeface="Arial" pitchFamily="34" charset="0"/>
              </a:rPr>
              <a:t>localinv</a:t>
            </a:r>
            <a:r>
              <a:rPr lang="en-US" sz="1000" dirty="0" smtClean="0">
                <a:latin typeface="Arial" pitchFamily="34" charset="0"/>
                <a:cs typeface="Arial" pitchFamily="34" charset="0"/>
              </a:rPr>
              <a:t>] } { $Heap[$o, $inv] } $o != </a:t>
            </a:r>
            <a:r>
              <a:rPr lang="en-US" sz="1000" dirty="0" smtClean="0">
                <a:solidFill>
                  <a:schemeClr val="accent6"/>
                </a:solidFill>
                <a:latin typeface="Arial" pitchFamily="34" charset="0"/>
                <a:cs typeface="Arial" pitchFamily="34" charset="0"/>
              </a:rPr>
              <a:t>null</a:t>
            </a:r>
            <a:r>
              <a:rPr lang="en-US" sz="1000" dirty="0" smtClean="0">
                <a:latin typeface="Arial" pitchFamily="34" charset="0"/>
                <a:cs typeface="Arial" pitchFamily="34" charset="0"/>
              </a:rPr>
              <a:t> &amp;&amp; !</a:t>
            </a:r>
            <a:r>
              <a:rPr lang="en-US" sz="1000" dirty="0" smtClean="0">
                <a:solidFill>
                  <a:schemeClr val="accent6"/>
                </a:solidFill>
                <a:latin typeface="Arial" pitchFamily="34" charset="0"/>
                <a:cs typeface="Arial" pitchFamily="34" charset="0"/>
              </a:rPr>
              <a:t>old</a:t>
            </a:r>
            <a:r>
              <a:rPr lang="en-US" sz="1000" dirty="0" smtClean="0">
                <a:latin typeface="Arial" pitchFamily="34" charset="0"/>
                <a:cs typeface="Arial" pitchFamily="34" charset="0"/>
              </a:rPr>
              <a:t>($Heap)[$o, $allocated] &amp;&amp; $Heap[$o, $allocated] ==&gt; $Heap[$o, $inv] == $</a:t>
            </a:r>
            <a:r>
              <a:rPr lang="en-US" sz="1000" dirty="0" err="1" smtClean="0">
                <a:latin typeface="Arial" pitchFamily="34" charset="0"/>
                <a:cs typeface="Arial" pitchFamily="34" charset="0"/>
              </a:rPr>
              <a:t>typeof</a:t>
            </a:r>
            <a:r>
              <a:rPr lang="en-US" sz="1000" dirty="0" smtClean="0">
                <a:latin typeface="Arial" pitchFamily="34" charset="0"/>
                <a:cs typeface="Arial" pitchFamily="34" charset="0"/>
              </a:rPr>
              <a:t>($o) &amp;&amp; $Heap[$o, $</a:t>
            </a:r>
            <a:r>
              <a:rPr lang="en-US" sz="1000" dirty="0" err="1" smtClean="0">
                <a:latin typeface="Arial" pitchFamily="34" charset="0"/>
                <a:cs typeface="Arial" pitchFamily="34" charset="0"/>
              </a:rPr>
              <a:t>localinv</a:t>
            </a:r>
            <a:r>
              <a:rPr lang="en-US" sz="1000" dirty="0" smtClean="0">
                <a:latin typeface="Arial" pitchFamily="34" charset="0"/>
                <a:cs typeface="Arial" pitchFamily="34" charset="0"/>
              </a:rPr>
              <a:t>] == $</a:t>
            </a:r>
            <a:r>
              <a:rPr lang="en-US" sz="1000" dirty="0" err="1" smtClean="0">
                <a:latin typeface="Arial" pitchFamily="34" charset="0"/>
                <a:cs typeface="Arial" pitchFamily="34" charset="0"/>
              </a:rPr>
              <a:t>typeof</a:t>
            </a:r>
            <a:r>
              <a:rPr lang="en-US" sz="1000" dirty="0" smtClean="0">
                <a:latin typeface="Arial" pitchFamily="34" charset="0"/>
                <a:cs typeface="Arial" pitchFamily="34" charset="0"/>
              </a:rPr>
              <a:t>($o)); </a:t>
            </a:r>
          </a:p>
          <a:p>
            <a:pPr marL="197107" indent="-197107">
              <a:spcBef>
                <a:spcPts val="0"/>
              </a:spcBef>
              <a:buNone/>
            </a:pPr>
            <a:r>
              <a:rPr lang="en-US" sz="1000" dirty="0" smtClean="0">
                <a:solidFill>
                  <a:schemeClr val="accent6"/>
                </a:solidFill>
                <a:latin typeface="Arial" pitchFamily="34" charset="0"/>
                <a:cs typeface="Arial" pitchFamily="34" charset="0"/>
              </a:rPr>
              <a:t>  free</a:t>
            </a:r>
            <a:r>
              <a:rPr lang="en-US" sz="1000" dirty="0" smtClean="0">
                <a:latin typeface="Arial" pitchFamily="34" charset="0"/>
                <a:cs typeface="Arial" pitchFamily="34" charset="0"/>
              </a:rPr>
              <a:t> </a:t>
            </a:r>
            <a:r>
              <a:rPr lang="en-US" sz="1000" dirty="0" smtClean="0">
                <a:solidFill>
                  <a:schemeClr val="accent6"/>
                </a:solidFill>
                <a:latin typeface="Arial" pitchFamily="34" charset="0"/>
                <a:cs typeface="Arial" pitchFamily="34" charset="0"/>
              </a:rPr>
              <a:t>ensures</a:t>
            </a:r>
            <a:r>
              <a:rPr lang="en-US" sz="1000" dirty="0" smtClean="0">
                <a:latin typeface="Arial" pitchFamily="34" charset="0"/>
                <a:cs typeface="Arial" pitchFamily="34" charset="0"/>
              </a:rPr>
              <a:t> (</a:t>
            </a:r>
            <a:r>
              <a:rPr lang="en-US" sz="1000" dirty="0" err="1" smtClean="0">
                <a:solidFill>
                  <a:schemeClr val="accent6"/>
                </a:solidFill>
                <a:latin typeface="Arial" pitchFamily="34" charset="0"/>
                <a:cs typeface="Arial" pitchFamily="34" charset="0"/>
              </a:rPr>
              <a:t>forall</a:t>
            </a:r>
            <a:r>
              <a:rPr lang="en-US" sz="1000" dirty="0" smtClean="0">
                <a:latin typeface="Arial" pitchFamily="34" charset="0"/>
                <a:cs typeface="Arial" pitchFamily="34" charset="0"/>
              </a:rPr>
              <a:t> $o: ref :: { $Heap[$o, $</a:t>
            </a:r>
            <a:r>
              <a:rPr lang="en-US" sz="1000" dirty="0" err="1" smtClean="0">
                <a:latin typeface="Arial" pitchFamily="34" charset="0"/>
                <a:cs typeface="Arial" pitchFamily="34" charset="0"/>
              </a:rPr>
              <a:t>FirstConsistentOwner</a:t>
            </a:r>
            <a:r>
              <a:rPr lang="en-US" sz="1000" dirty="0" smtClean="0">
                <a:latin typeface="Arial" pitchFamily="34" charset="0"/>
                <a:cs typeface="Arial" pitchFamily="34" charset="0"/>
              </a:rPr>
              <a:t>] } </a:t>
            </a:r>
            <a:r>
              <a:rPr lang="en-US" sz="1000" dirty="0" smtClean="0">
                <a:solidFill>
                  <a:schemeClr val="accent6"/>
                </a:solidFill>
                <a:latin typeface="Arial" pitchFamily="34" charset="0"/>
                <a:cs typeface="Arial" pitchFamily="34" charset="0"/>
              </a:rPr>
              <a:t>old</a:t>
            </a:r>
            <a:r>
              <a:rPr lang="en-US" sz="1000" dirty="0" smtClean="0">
                <a:latin typeface="Arial" pitchFamily="34" charset="0"/>
                <a:cs typeface="Arial" pitchFamily="34" charset="0"/>
              </a:rPr>
              <a:t>($Heap)[</a:t>
            </a:r>
            <a:r>
              <a:rPr lang="en-US" sz="1000" dirty="0" smtClean="0">
                <a:solidFill>
                  <a:schemeClr val="accent6"/>
                </a:solidFill>
                <a:latin typeface="Arial" pitchFamily="34" charset="0"/>
                <a:cs typeface="Arial" pitchFamily="34" charset="0"/>
              </a:rPr>
              <a:t>old</a:t>
            </a:r>
            <a:r>
              <a:rPr lang="en-US" sz="1000" dirty="0" smtClean="0">
                <a:latin typeface="Arial" pitchFamily="34" charset="0"/>
                <a:cs typeface="Arial" pitchFamily="34" charset="0"/>
              </a:rPr>
              <a:t>($Heap)[$o, $</a:t>
            </a:r>
            <a:r>
              <a:rPr lang="en-US" sz="1000" dirty="0" err="1" smtClean="0">
                <a:latin typeface="Arial" pitchFamily="34" charset="0"/>
                <a:cs typeface="Arial" pitchFamily="34" charset="0"/>
              </a:rPr>
              <a:t>FirstConsistentOwner</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exposeVersion</a:t>
            </a:r>
            <a:r>
              <a:rPr lang="en-US" sz="1000" dirty="0" smtClean="0">
                <a:latin typeface="Arial" pitchFamily="34" charset="0"/>
                <a:cs typeface="Arial" pitchFamily="34" charset="0"/>
              </a:rPr>
              <a:t>] == $Heap[</a:t>
            </a:r>
            <a:r>
              <a:rPr lang="en-US" sz="1000" dirty="0" smtClean="0">
                <a:solidFill>
                  <a:schemeClr val="accent6"/>
                </a:solidFill>
                <a:latin typeface="Arial" pitchFamily="34" charset="0"/>
                <a:cs typeface="Arial" pitchFamily="34" charset="0"/>
              </a:rPr>
              <a:t>old</a:t>
            </a:r>
            <a:r>
              <a:rPr lang="en-US" sz="1000" dirty="0" smtClean="0">
                <a:latin typeface="Arial" pitchFamily="34" charset="0"/>
                <a:cs typeface="Arial" pitchFamily="34" charset="0"/>
              </a:rPr>
              <a:t>($Heap)[$o, $</a:t>
            </a:r>
            <a:r>
              <a:rPr lang="en-US" sz="1000" dirty="0" err="1" smtClean="0">
                <a:latin typeface="Arial" pitchFamily="34" charset="0"/>
                <a:cs typeface="Arial" pitchFamily="34" charset="0"/>
              </a:rPr>
              <a:t>FirstConsistentOwner</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exposeVersion</a:t>
            </a:r>
            <a:r>
              <a:rPr lang="en-US" sz="1000" dirty="0" smtClean="0">
                <a:latin typeface="Arial" pitchFamily="34" charset="0"/>
                <a:cs typeface="Arial" pitchFamily="34" charset="0"/>
              </a:rPr>
              <a:t>] ==&gt; </a:t>
            </a:r>
            <a:r>
              <a:rPr lang="en-US" sz="1000" dirty="0" smtClean="0">
                <a:solidFill>
                  <a:schemeClr val="accent6"/>
                </a:solidFill>
                <a:latin typeface="Arial" pitchFamily="34" charset="0"/>
                <a:cs typeface="Arial" pitchFamily="34" charset="0"/>
              </a:rPr>
              <a:t>old</a:t>
            </a:r>
            <a:r>
              <a:rPr lang="en-US" sz="1000" dirty="0" smtClean="0">
                <a:latin typeface="Arial" pitchFamily="34" charset="0"/>
                <a:cs typeface="Arial" pitchFamily="34" charset="0"/>
              </a:rPr>
              <a:t>($Heap)[$o, $</a:t>
            </a:r>
            <a:r>
              <a:rPr lang="en-US" sz="1000" dirty="0" err="1" smtClean="0">
                <a:latin typeface="Arial" pitchFamily="34" charset="0"/>
                <a:cs typeface="Arial" pitchFamily="34" charset="0"/>
              </a:rPr>
              <a:t>FirstConsistentOwner</a:t>
            </a:r>
            <a:r>
              <a:rPr lang="en-US" sz="1000" dirty="0" smtClean="0">
                <a:latin typeface="Arial" pitchFamily="34" charset="0"/>
                <a:cs typeface="Arial" pitchFamily="34" charset="0"/>
              </a:rPr>
              <a:t>] == $Heap[$o, $</a:t>
            </a:r>
            <a:r>
              <a:rPr lang="en-US" sz="1000" dirty="0" err="1" smtClean="0">
                <a:latin typeface="Arial" pitchFamily="34" charset="0"/>
                <a:cs typeface="Arial" pitchFamily="34" charset="0"/>
              </a:rPr>
              <a:t>FirstConsistentOwner</a:t>
            </a:r>
            <a:r>
              <a:rPr lang="en-US" sz="1000" dirty="0" smtClean="0">
                <a:latin typeface="Arial" pitchFamily="34" charset="0"/>
                <a:cs typeface="Arial" pitchFamily="34" charset="0"/>
              </a:rPr>
              <a:t>]);</a:t>
            </a:r>
          </a:p>
          <a:p>
            <a:pPr marL="197107" indent="-197107">
              <a:spcBef>
                <a:spcPts val="0"/>
              </a:spcBef>
              <a:buNone/>
            </a:pPr>
            <a:r>
              <a:rPr lang="en-US" sz="1000" dirty="0" smtClean="0">
                <a:latin typeface="Arial" pitchFamily="34" charset="0"/>
                <a:cs typeface="Arial" pitchFamily="34" charset="0"/>
              </a:rPr>
              <a:t>  </a:t>
            </a:r>
            <a:r>
              <a:rPr lang="en-US" sz="1000" dirty="0" smtClean="0">
                <a:solidFill>
                  <a:schemeClr val="accent6"/>
                </a:solidFill>
                <a:latin typeface="Arial" pitchFamily="34" charset="0"/>
                <a:cs typeface="Arial" pitchFamily="34" charset="0"/>
              </a:rPr>
              <a:t>free</a:t>
            </a:r>
            <a:r>
              <a:rPr lang="en-US" sz="1000" dirty="0" smtClean="0">
                <a:latin typeface="Arial" pitchFamily="34" charset="0"/>
                <a:cs typeface="Arial" pitchFamily="34" charset="0"/>
              </a:rPr>
              <a:t> </a:t>
            </a:r>
            <a:r>
              <a:rPr lang="en-US" sz="1000" dirty="0" smtClean="0">
                <a:solidFill>
                  <a:schemeClr val="accent6"/>
                </a:solidFill>
                <a:latin typeface="Arial" pitchFamily="34" charset="0"/>
                <a:cs typeface="Arial" pitchFamily="34" charset="0"/>
              </a:rPr>
              <a:t>ensures</a:t>
            </a:r>
            <a:r>
              <a:rPr lang="en-US" sz="1000" dirty="0" smtClean="0">
                <a:latin typeface="Arial" pitchFamily="34" charset="0"/>
                <a:cs typeface="Arial" pitchFamily="34" charset="0"/>
              </a:rPr>
              <a:t> (</a:t>
            </a:r>
            <a:r>
              <a:rPr lang="en-US" sz="1000" dirty="0" err="1" smtClean="0">
                <a:solidFill>
                  <a:schemeClr val="accent6"/>
                </a:solidFill>
                <a:latin typeface="Arial" pitchFamily="34" charset="0"/>
                <a:cs typeface="Arial" pitchFamily="34" charset="0"/>
              </a:rPr>
              <a:t>forall</a:t>
            </a:r>
            <a:r>
              <a:rPr lang="en-US" sz="1000" dirty="0" smtClean="0">
                <a:latin typeface="Arial" pitchFamily="34" charset="0"/>
                <a:cs typeface="Arial" pitchFamily="34" charset="0"/>
              </a:rPr>
              <a:t> $o: ref :: { $Heap[$o, $</a:t>
            </a:r>
            <a:r>
              <a:rPr lang="en-US" sz="1000" dirty="0" err="1" smtClean="0">
                <a:latin typeface="Arial" pitchFamily="34" charset="0"/>
                <a:cs typeface="Arial" pitchFamily="34" charset="0"/>
              </a:rPr>
              <a:t>localinv</a:t>
            </a:r>
            <a:r>
              <a:rPr lang="en-US" sz="1000" dirty="0" smtClean="0">
                <a:latin typeface="Arial" pitchFamily="34" charset="0"/>
                <a:cs typeface="Arial" pitchFamily="34" charset="0"/>
              </a:rPr>
              <a:t>] } { $Heap[$o, $inv] } </a:t>
            </a:r>
            <a:r>
              <a:rPr lang="en-US" sz="1000" dirty="0" smtClean="0">
                <a:solidFill>
                  <a:schemeClr val="accent6"/>
                </a:solidFill>
                <a:latin typeface="Arial" pitchFamily="34" charset="0"/>
                <a:cs typeface="Arial" pitchFamily="34" charset="0"/>
              </a:rPr>
              <a:t>old</a:t>
            </a:r>
            <a:r>
              <a:rPr lang="en-US" sz="1000" dirty="0" smtClean="0">
                <a:latin typeface="Arial" pitchFamily="34" charset="0"/>
                <a:cs typeface="Arial" pitchFamily="34" charset="0"/>
              </a:rPr>
              <a:t>($Heap)[$o, $allocated] ==&gt; </a:t>
            </a:r>
            <a:r>
              <a:rPr lang="en-US" sz="1000" dirty="0" smtClean="0">
                <a:solidFill>
                  <a:schemeClr val="accent6"/>
                </a:solidFill>
                <a:latin typeface="Arial" pitchFamily="34" charset="0"/>
                <a:cs typeface="Arial" pitchFamily="34" charset="0"/>
              </a:rPr>
              <a:t>old</a:t>
            </a:r>
            <a:r>
              <a:rPr lang="en-US" sz="1000" dirty="0" smtClean="0">
                <a:latin typeface="Arial" pitchFamily="34" charset="0"/>
                <a:cs typeface="Arial" pitchFamily="34" charset="0"/>
              </a:rPr>
              <a:t>($Heap)[$o, $inv] == $Heap[$o, $inv] &amp;&amp; </a:t>
            </a:r>
            <a:r>
              <a:rPr lang="en-US" sz="1000" dirty="0" smtClean="0">
                <a:solidFill>
                  <a:schemeClr val="accent6"/>
                </a:solidFill>
                <a:latin typeface="Arial" pitchFamily="34" charset="0"/>
                <a:cs typeface="Arial" pitchFamily="34" charset="0"/>
              </a:rPr>
              <a:t>old</a:t>
            </a:r>
            <a:r>
              <a:rPr lang="en-US" sz="1000" dirty="0" smtClean="0">
                <a:latin typeface="Arial" pitchFamily="34" charset="0"/>
                <a:cs typeface="Arial" pitchFamily="34" charset="0"/>
              </a:rPr>
              <a:t>($Heap)[$o, $</a:t>
            </a:r>
            <a:r>
              <a:rPr lang="en-US" sz="1000" dirty="0" err="1" smtClean="0">
                <a:latin typeface="Arial" pitchFamily="34" charset="0"/>
                <a:cs typeface="Arial" pitchFamily="34" charset="0"/>
              </a:rPr>
              <a:t>localinv</a:t>
            </a:r>
            <a:r>
              <a:rPr lang="en-US" sz="1000" dirty="0" smtClean="0">
                <a:latin typeface="Arial" pitchFamily="34" charset="0"/>
                <a:cs typeface="Arial" pitchFamily="34" charset="0"/>
              </a:rPr>
              <a:t>] == $Heap[$o, $</a:t>
            </a:r>
            <a:r>
              <a:rPr lang="en-US" sz="1000" dirty="0" err="1" smtClean="0">
                <a:latin typeface="Arial" pitchFamily="34" charset="0"/>
                <a:cs typeface="Arial" pitchFamily="34" charset="0"/>
              </a:rPr>
              <a:t>localinv</a:t>
            </a:r>
            <a:r>
              <a:rPr lang="en-US" sz="1000" dirty="0" smtClean="0">
                <a:latin typeface="Arial" pitchFamily="34" charset="0"/>
                <a:cs typeface="Arial" pitchFamily="34" charset="0"/>
              </a:rPr>
              <a:t>]);</a:t>
            </a:r>
          </a:p>
          <a:p>
            <a:pPr marL="197107" indent="-197107">
              <a:spcBef>
                <a:spcPts val="0"/>
              </a:spcBef>
              <a:buNone/>
            </a:pPr>
            <a:r>
              <a:rPr lang="en-US" sz="1000" dirty="0" smtClean="0">
                <a:latin typeface="Arial" pitchFamily="34" charset="0"/>
                <a:cs typeface="Arial" pitchFamily="34" charset="0"/>
              </a:rPr>
              <a:t>  </a:t>
            </a:r>
            <a:r>
              <a:rPr lang="en-US" sz="1000" dirty="0" smtClean="0">
                <a:solidFill>
                  <a:schemeClr val="accent6"/>
                </a:solidFill>
                <a:latin typeface="Arial" pitchFamily="34" charset="0"/>
                <a:cs typeface="Arial" pitchFamily="34" charset="0"/>
              </a:rPr>
              <a:t>free</a:t>
            </a:r>
            <a:r>
              <a:rPr lang="en-US" sz="1000" dirty="0" smtClean="0">
                <a:latin typeface="Arial" pitchFamily="34" charset="0"/>
                <a:cs typeface="Arial" pitchFamily="34" charset="0"/>
              </a:rPr>
              <a:t> </a:t>
            </a:r>
            <a:r>
              <a:rPr lang="en-US" sz="1000" dirty="0" smtClean="0">
                <a:solidFill>
                  <a:schemeClr val="accent6"/>
                </a:solidFill>
                <a:latin typeface="Arial" pitchFamily="34" charset="0"/>
                <a:cs typeface="Arial" pitchFamily="34" charset="0"/>
              </a:rPr>
              <a:t>ensures</a:t>
            </a:r>
            <a:r>
              <a:rPr lang="en-US" sz="1000" dirty="0" smtClean="0">
                <a:latin typeface="Arial" pitchFamily="34" charset="0"/>
                <a:cs typeface="Arial" pitchFamily="34" charset="0"/>
              </a:rPr>
              <a:t> (</a:t>
            </a:r>
            <a:r>
              <a:rPr lang="en-US" sz="1000" dirty="0" err="1" smtClean="0">
                <a:solidFill>
                  <a:schemeClr val="accent6"/>
                </a:solidFill>
                <a:latin typeface="Arial" pitchFamily="34" charset="0"/>
                <a:cs typeface="Arial" pitchFamily="34" charset="0"/>
              </a:rPr>
              <a:t>forall</a:t>
            </a:r>
            <a:r>
              <a:rPr lang="en-US" sz="1000" dirty="0" smtClean="0">
                <a:latin typeface="Arial" pitchFamily="34" charset="0"/>
                <a:cs typeface="Arial" pitchFamily="34" charset="0"/>
              </a:rPr>
              <a:t> $o: ref :: { $Heap[$o, $allocated] } </a:t>
            </a:r>
            <a:r>
              <a:rPr lang="en-US" sz="1000" dirty="0" smtClean="0">
                <a:solidFill>
                  <a:schemeClr val="accent6"/>
                </a:solidFill>
                <a:latin typeface="Arial" pitchFamily="34" charset="0"/>
                <a:cs typeface="Arial" pitchFamily="34" charset="0"/>
              </a:rPr>
              <a:t>old</a:t>
            </a:r>
            <a:r>
              <a:rPr lang="en-US" sz="1000" dirty="0" smtClean="0">
                <a:latin typeface="Arial" pitchFamily="34" charset="0"/>
                <a:cs typeface="Arial" pitchFamily="34" charset="0"/>
              </a:rPr>
              <a:t>($Heap)[$o, $allocated] ==&gt; $Heap[$o, $allocated]) &amp;&amp; (</a:t>
            </a:r>
            <a:r>
              <a:rPr lang="en-US" sz="1000" dirty="0" err="1" smtClean="0">
                <a:solidFill>
                  <a:schemeClr val="accent6"/>
                </a:solidFill>
                <a:latin typeface="Arial" pitchFamily="34" charset="0"/>
                <a:cs typeface="Arial" pitchFamily="34" charset="0"/>
              </a:rPr>
              <a:t>forall</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ot</a:t>
            </a:r>
            <a:r>
              <a:rPr lang="en-US" sz="1000" dirty="0" smtClean="0">
                <a:latin typeface="Arial" pitchFamily="34" charset="0"/>
                <a:cs typeface="Arial" pitchFamily="34" charset="0"/>
              </a:rPr>
              <a:t>: ref :: { $Heap[$</a:t>
            </a:r>
            <a:r>
              <a:rPr lang="en-US" sz="1000" dirty="0" err="1" smtClean="0">
                <a:latin typeface="Arial" pitchFamily="34" charset="0"/>
                <a:cs typeface="Arial" pitchFamily="34" charset="0"/>
              </a:rPr>
              <a:t>ot</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ownerFrame</a:t>
            </a:r>
            <a:r>
              <a:rPr lang="en-US" sz="1000" dirty="0" smtClean="0">
                <a:latin typeface="Arial" pitchFamily="34" charset="0"/>
                <a:cs typeface="Arial" pitchFamily="34" charset="0"/>
              </a:rPr>
              <a:t>] } { $Heap[$</a:t>
            </a:r>
            <a:r>
              <a:rPr lang="en-US" sz="1000" dirty="0" err="1" smtClean="0">
                <a:latin typeface="Arial" pitchFamily="34" charset="0"/>
                <a:cs typeface="Arial" pitchFamily="34" charset="0"/>
              </a:rPr>
              <a:t>ot</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ownerRef</a:t>
            </a:r>
            <a:r>
              <a:rPr lang="en-US" sz="1000" dirty="0" smtClean="0">
                <a:latin typeface="Arial" pitchFamily="34" charset="0"/>
                <a:cs typeface="Arial" pitchFamily="34" charset="0"/>
              </a:rPr>
              <a:t>] } </a:t>
            </a:r>
            <a:r>
              <a:rPr lang="en-US" sz="1000" dirty="0" smtClean="0">
                <a:solidFill>
                  <a:schemeClr val="accent6"/>
                </a:solidFill>
                <a:latin typeface="Arial" pitchFamily="34" charset="0"/>
                <a:cs typeface="Arial" pitchFamily="34" charset="0"/>
              </a:rPr>
              <a:t>old</a:t>
            </a:r>
            <a:r>
              <a:rPr lang="en-US" sz="1000" dirty="0" smtClean="0">
                <a:latin typeface="Arial" pitchFamily="34" charset="0"/>
                <a:cs typeface="Arial" pitchFamily="34" charset="0"/>
              </a:rPr>
              <a:t>($Heap)[$</a:t>
            </a:r>
            <a:r>
              <a:rPr lang="en-US" sz="1000" dirty="0" err="1" smtClean="0">
                <a:latin typeface="Arial" pitchFamily="34" charset="0"/>
                <a:cs typeface="Arial" pitchFamily="34" charset="0"/>
              </a:rPr>
              <a:t>ot</a:t>
            </a:r>
            <a:r>
              <a:rPr lang="en-US" sz="1000" dirty="0" smtClean="0">
                <a:latin typeface="Arial" pitchFamily="34" charset="0"/>
                <a:cs typeface="Arial" pitchFamily="34" charset="0"/>
              </a:rPr>
              <a:t>, $allocated] &amp;&amp; </a:t>
            </a:r>
            <a:r>
              <a:rPr lang="en-US" sz="1000" dirty="0" smtClean="0">
                <a:solidFill>
                  <a:schemeClr val="accent6"/>
                </a:solidFill>
                <a:latin typeface="Arial" pitchFamily="34" charset="0"/>
                <a:cs typeface="Arial" pitchFamily="34" charset="0"/>
              </a:rPr>
              <a:t>old</a:t>
            </a:r>
            <a:r>
              <a:rPr lang="en-US" sz="1000" dirty="0" smtClean="0">
                <a:latin typeface="Arial" pitchFamily="34" charset="0"/>
                <a:cs typeface="Arial" pitchFamily="34" charset="0"/>
              </a:rPr>
              <a:t>($Heap)[$</a:t>
            </a:r>
            <a:r>
              <a:rPr lang="en-US" sz="1000" dirty="0" err="1" smtClean="0">
                <a:latin typeface="Arial" pitchFamily="34" charset="0"/>
                <a:cs typeface="Arial" pitchFamily="34" charset="0"/>
              </a:rPr>
              <a:t>ot</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ownerFrame</a:t>
            </a:r>
            <a:r>
              <a:rPr lang="en-US" sz="1000" dirty="0" smtClean="0">
                <a:latin typeface="Arial" pitchFamily="34" charset="0"/>
                <a:cs typeface="Arial" pitchFamily="34" charset="0"/>
              </a:rPr>
              <a:t>] != $</a:t>
            </a:r>
            <a:r>
              <a:rPr lang="en-US" sz="1000" dirty="0" err="1" smtClean="0">
                <a:latin typeface="Arial" pitchFamily="34" charset="0"/>
                <a:cs typeface="Arial" pitchFamily="34" charset="0"/>
              </a:rPr>
              <a:t>PeerGroupPlaceholder</a:t>
            </a:r>
            <a:r>
              <a:rPr lang="en-US" sz="1000" dirty="0" smtClean="0">
                <a:latin typeface="Arial" pitchFamily="34" charset="0"/>
                <a:cs typeface="Arial" pitchFamily="34" charset="0"/>
              </a:rPr>
              <a:t> ==&gt; </a:t>
            </a:r>
            <a:r>
              <a:rPr lang="en-US" sz="1000" dirty="0" smtClean="0">
                <a:solidFill>
                  <a:schemeClr val="accent6"/>
                </a:solidFill>
                <a:latin typeface="Arial" pitchFamily="34" charset="0"/>
                <a:cs typeface="Arial" pitchFamily="34" charset="0"/>
              </a:rPr>
              <a:t>old</a:t>
            </a:r>
            <a:r>
              <a:rPr lang="en-US" sz="1000" dirty="0" smtClean="0">
                <a:latin typeface="Arial" pitchFamily="34" charset="0"/>
                <a:cs typeface="Arial" pitchFamily="34" charset="0"/>
              </a:rPr>
              <a:t>($Heap)[$</a:t>
            </a:r>
            <a:r>
              <a:rPr lang="en-US" sz="1000" dirty="0" err="1" smtClean="0">
                <a:latin typeface="Arial" pitchFamily="34" charset="0"/>
                <a:cs typeface="Arial" pitchFamily="34" charset="0"/>
              </a:rPr>
              <a:t>ot</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ownerRef</a:t>
            </a:r>
            <a:r>
              <a:rPr lang="en-US" sz="1000" dirty="0" smtClean="0">
                <a:latin typeface="Arial" pitchFamily="34" charset="0"/>
                <a:cs typeface="Arial" pitchFamily="34" charset="0"/>
              </a:rPr>
              <a:t>] == $Heap[$</a:t>
            </a:r>
            <a:r>
              <a:rPr lang="en-US" sz="1000" dirty="0" err="1" smtClean="0">
                <a:latin typeface="Arial" pitchFamily="34" charset="0"/>
                <a:cs typeface="Arial" pitchFamily="34" charset="0"/>
              </a:rPr>
              <a:t>ot</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ownerRef</a:t>
            </a:r>
            <a:r>
              <a:rPr lang="en-US" sz="1000" dirty="0" smtClean="0">
                <a:latin typeface="Arial" pitchFamily="34" charset="0"/>
                <a:cs typeface="Arial" pitchFamily="34" charset="0"/>
              </a:rPr>
              <a:t>] &amp;&amp; </a:t>
            </a:r>
            <a:r>
              <a:rPr lang="en-US" sz="1000" dirty="0" smtClean="0">
                <a:solidFill>
                  <a:schemeClr val="accent6"/>
                </a:solidFill>
                <a:latin typeface="Arial" pitchFamily="34" charset="0"/>
                <a:cs typeface="Arial" pitchFamily="34" charset="0"/>
              </a:rPr>
              <a:t>old</a:t>
            </a:r>
            <a:r>
              <a:rPr lang="en-US" sz="1000" dirty="0" smtClean="0">
                <a:latin typeface="Arial" pitchFamily="34" charset="0"/>
                <a:cs typeface="Arial" pitchFamily="34" charset="0"/>
              </a:rPr>
              <a:t>($Heap)[$</a:t>
            </a:r>
            <a:r>
              <a:rPr lang="en-US" sz="1000" dirty="0" err="1" smtClean="0">
                <a:latin typeface="Arial" pitchFamily="34" charset="0"/>
                <a:cs typeface="Arial" pitchFamily="34" charset="0"/>
              </a:rPr>
              <a:t>ot</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ownerFrame</a:t>
            </a:r>
            <a:r>
              <a:rPr lang="en-US" sz="1000" dirty="0" smtClean="0">
                <a:latin typeface="Arial" pitchFamily="34" charset="0"/>
                <a:cs typeface="Arial" pitchFamily="34" charset="0"/>
              </a:rPr>
              <a:t>] == $Heap[$</a:t>
            </a:r>
            <a:r>
              <a:rPr lang="en-US" sz="1000" dirty="0" err="1" smtClean="0">
                <a:latin typeface="Arial" pitchFamily="34" charset="0"/>
                <a:cs typeface="Arial" pitchFamily="34" charset="0"/>
              </a:rPr>
              <a:t>ot</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ownerFrame</a:t>
            </a:r>
            <a:r>
              <a:rPr lang="en-US" sz="1000" dirty="0" smtClean="0">
                <a:latin typeface="Arial" pitchFamily="34" charset="0"/>
                <a:cs typeface="Arial" pitchFamily="34" charset="0"/>
              </a:rPr>
              <a:t>]) &amp;&amp; </a:t>
            </a:r>
            <a:r>
              <a:rPr lang="en-US" sz="1000" dirty="0" smtClean="0">
                <a:solidFill>
                  <a:schemeClr val="accent6"/>
                </a:solidFill>
                <a:latin typeface="Arial" pitchFamily="34" charset="0"/>
                <a:cs typeface="Arial" pitchFamily="34" charset="0"/>
              </a:rPr>
              <a:t>old</a:t>
            </a:r>
            <a:r>
              <a:rPr lang="en-US" sz="1000" dirty="0" smtClean="0">
                <a:latin typeface="Arial" pitchFamily="34" charset="0"/>
                <a:cs typeface="Arial" pitchFamily="34" charset="0"/>
              </a:rPr>
              <a:t>($Heap)[$</a:t>
            </a:r>
            <a:r>
              <a:rPr lang="en-US" sz="1000" dirty="0" err="1" smtClean="0">
                <a:latin typeface="Arial" pitchFamily="34" charset="0"/>
                <a:cs typeface="Arial" pitchFamily="34" charset="0"/>
              </a:rPr>
              <a:t>BeingConstructed</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NonNullFieldsAreInitialized</a:t>
            </a:r>
            <a:r>
              <a:rPr lang="en-US" sz="1000" dirty="0" smtClean="0">
                <a:latin typeface="Arial" pitchFamily="34" charset="0"/>
                <a:cs typeface="Arial" pitchFamily="34" charset="0"/>
              </a:rPr>
              <a:t>] == $Heap[$</a:t>
            </a:r>
            <a:r>
              <a:rPr lang="en-US" sz="1000" dirty="0" err="1" smtClean="0">
                <a:latin typeface="Arial" pitchFamily="34" charset="0"/>
                <a:cs typeface="Arial" pitchFamily="34" charset="0"/>
              </a:rPr>
              <a:t>BeingConstructed</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NonNullFieldsAreInitialized</a:t>
            </a:r>
            <a:r>
              <a:rPr lang="en-US" sz="1000" dirty="0" smtClean="0">
                <a:latin typeface="Arial" pitchFamily="34" charset="0"/>
                <a:cs typeface="Arial" pitchFamily="34" charset="0"/>
              </a:rPr>
              <a:t>];</a:t>
            </a:r>
          </a:p>
          <a:p>
            <a:pPr marL="197107" indent="-197107">
              <a:spcBef>
                <a:spcPts val="0"/>
              </a:spcBef>
              <a:buNone/>
            </a:pPr>
            <a:endParaRPr lang="en-US" sz="1000" dirty="0">
              <a:latin typeface="Arial" pitchFamily="34" charset="0"/>
              <a:cs typeface="Arial" pitchFamily="34" charset="0"/>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Verification conditions: Structure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Isosceles Triangle 3"/>
          <p:cNvSpPr/>
          <p:nvPr/>
        </p:nvSpPr>
        <p:spPr bwMode="auto">
          <a:xfrm>
            <a:off x="4547293" y="1828801"/>
            <a:ext cx="3855308" cy="3731740"/>
          </a:xfrm>
          <a:prstGeom prst="triangl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BIG</a:t>
            </a:r>
          </a:p>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rgbClr xmlns:mc="http://schemas.openxmlformats.org/markup-compatibility/2006" xmlns:a14="http://schemas.microsoft.com/office/drawing/2007/7/7/main" val="FF0000" mc:Ignorable=""/>
                </a:solidFill>
                <a:latin typeface="Segoe" pitchFamily="34" charset="0"/>
              </a:rPr>
              <a:t>a</a:t>
            </a:r>
            <a:r>
              <a:rPr kumimoji="0" lang="en-US" sz="2800" b="1" i="0" u="none" strike="noStrike" cap="none" normalizeH="0" baseline="0" dirty="0" smtClean="0">
                <a:solidFill>
                  <a:srgbClr xmlns:mc="http://schemas.openxmlformats.org/markup-compatibility/2006" xmlns:a14="http://schemas.microsoft.com/office/drawing/2007/7/7/main" val="FF0000" mc:Ignorable=""/>
                </a:solidFill>
                <a:latin typeface="Segoe" pitchFamily="34" charset="0"/>
              </a:rPr>
              <a:t>nd-or</a:t>
            </a:r>
            <a:r>
              <a:rPr kumimoji="0" lang="en-US" sz="2800" b="1" i="0" u="none" strike="noStrike" cap="none" normalizeH="0" baseline="0" dirty="0" smtClean="0">
                <a:solidFill>
                  <a:schemeClr val="bg1"/>
                </a:solidFill>
                <a:latin typeface="Segoe" pitchFamily="34" charset="0"/>
              </a:rPr>
              <a:t> tree</a:t>
            </a:r>
          </a:p>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(ground)</a:t>
            </a:r>
            <a:endParaRPr kumimoji="0" lang="en-US" sz="2800" b="1" i="0" u="none" strike="noStrike" cap="none" normalizeH="0" baseline="0" dirty="0" smtClean="0">
              <a:solidFill>
                <a:schemeClr val="bg1"/>
              </a:solidFill>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lang="en-US" sz="2800" b="1" dirty="0" smtClean="0">
              <a:solidFill>
                <a:schemeClr val="bg1"/>
              </a:solidFill>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solidFill>
                <a:schemeClr val="bg1"/>
              </a:solidFill>
              <a:latin typeface="Segoe" pitchFamily="34" charset="0"/>
            </a:endParaRPr>
          </a:p>
        </p:txBody>
      </p:sp>
      <p:sp>
        <p:nvSpPr>
          <p:cNvPr id="6" name="Plus 5"/>
          <p:cNvSpPr/>
          <p:nvPr/>
        </p:nvSpPr>
        <p:spPr bwMode="auto">
          <a:xfrm>
            <a:off x="3954168" y="3064475"/>
            <a:ext cx="988540" cy="988541"/>
          </a:xfrm>
          <a:prstGeom prst="mathPlus">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7" name="Rectangle 6"/>
          <p:cNvSpPr/>
          <p:nvPr/>
        </p:nvSpPr>
        <p:spPr bwMode="auto">
          <a:xfrm>
            <a:off x="605486" y="2730843"/>
            <a:ext cx="2990335" cy="1705232"/>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sym typeface="Symbol"/>
              </a:rPr>
              <a:t> </a:t>
            </a:r>
            <a:r>
              <a:rPr kumimoji="0" lang="en-US" sz="2800" b="1" i="0" u="none" strike="noStrike" cap="none" normalizeH="0" baseline="0" dirty="0" smtClean="0">
                <a:solidFill>
                  <a:schemeClr val="bg1"/>
                </a:solidFill>
                <a:latin typeface="Segoe" pitchFamily="34" charset="0"/>
              </a:rPr>
              <a:t>Axioms</a:t>
            </a:r>
          </a:p>
          <a:p>
            <a:pPr algn="ctr" defTabSz="1096963" fontAlgn="base">
              <a:spcBef>
                <a:spcPct val="0"/>
              </a:spcBef>
              <a:spcAft>
                <a:spcPct val="0"/>
              </a:spcAft>
            </a:pPr>
            <a:r>
              <a:rPr lang="en-US" sz="2800" dirty="0" smtClean="0">
                <a:solidFill>
                  <a:schemeClr val="bg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rPr>
              <a:t>(</a:t>
            </a:r>
            <a:r>
              <a:rPr lang="en-US" sz="2800" b="1" dirty="0" smtClean="0">
                <a:solidFill>
                  <a:schemeClr val="bg1"/>
                </a:solidFill>
                <a:latin typeface="Segoe" pitchFamily="34" charset="0"/>
              </a:rPr>
              <a:t>non-ground)</a:t>
            </a:r>
            <a:endParaRPr kumimoji="0" lang="en-US" sz="2800" b="1" i="0" u="none" strike="noStrike" cap="none" normalizeH="0" baseline="0" dirty="0" smtClean="0">
              <a:solidFill>
                <a:schemeClr val="bg1"/>
              </a:solidFill>
              <a:latin typeface="Segoe" pitchFamily="34" charset="0"/>
            </a:endParaRPr>
          </a:p>
        </p:txBody>
      </p:sp>
      <p:sp>
        <p:nvSpPr>
          <p:cNvPr id="8" name="Rectangular Callout 7"/>
          <p:cNvSpPr/>
          <p:nvPr/>
        </p:nvSpPr>
        <p:spPr bwMode="auto">
          <a:xfrm>
            <a:off x="691978" y="5276335"/>
            <a:ext cx="3249827" cy="1198606"/>
          </a:xfrm>
          <a:prstGeom prst="wedgeRectCallout">
            <a:avLst>
              <a:gd name="adj1" fmla="val 107619"/>
              <a:gd name="adj2" fmla="val -147810"/>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Control &amp; Data Flow</a:t>
            </a:r>
            <a:endParaRPr kumimoji="0" lang="en-US" sz="2800" b="1" i="0" u="none" strike="noStrike" cap="none" normalizeH="0" baseline="0" dirty="0" smtClean="0">
              <a:solidFill>
                <a:schemeClr val="bg1"/>
              </a:solidFill>
              <a:latin typeface="Segoe"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lang="en-US" dirty="0" smtClean="0">
                <a:latin typeface="Calibri" pitchFamily="34" charset="0"/>
              </a:rPr>
              <a:t>Hypervisor: A Manhattan Project </a:t>
            </a:r>
            <a:endParaRPr lang="en-US" dirty="0"/>
          </a:p>
        </p:txBody>
      </p:sp>
      <p:sp>
        <p:nvSpPr>
          <p:cNvPr id="3" name="Content Placeholder 2"/>
          <p:cNvSpPr>
            <a:spLocks noGrp="1"/>
          </p:cNvSpPr>
          <p:nvPr>
            <p:ph idx="1"/>
          </p:nvPr>
        </p:nvSpPr>
        <p:spPr>
          <a:xfrm>
            <a:off x="953768" y="1477944"/>
            <a:ext cx="8009374" cy="5029200"/>
          </a:xfrm>
        </p:spPr>
        <p:txBody>
          <a:bodyPr>
            <a:normAutofit/>
          </a:bodyPr>
          <a:lstStyle/>
          <a:p>
            <a:pPr>
              <a:buNone/>
            </a:pPr>
            <a:r>
              <a:rPr lang="en-US" sz="1200" dirty="0"/>
              <a:t> </a:t>
            </a:r>
            <a:r>
              <a:rPr lang="en-US" sz="1200" dirty="0" smtClean="0"/>
              <a:t>   </a:t>
            </a:r>
          </a:p>
          <a:p>
            <a:pPr>
              <a:buNone/>
            </a:pPr>
            <a:r>
              <a:rPr lang="en-US" sz="1200" dirty="0"/>
              <a:t> </a:t>
            </a:r>
            <a:r>
              <a:rPr lang="en-US" sz="1200" dirty="0" smtClean="0"/>
              <a:t>    </a:t>
            </a:r>
          </a:p>
          <a:p>
            <a:pPr>
              <a:buNone/>
            </a:pPr>
            <a:r>
              <a:rPr lang="en-US" sz="1200" dirty="0"/>
              <a:t> </a:t>
            </a:r>
            <a:r>
              <a:rPr lang="en-US" sz="1200" dirty="0" smtClean="0"/>
              <a:t>    </a:t>
            </a:r>
            <a:endParaRPr lang="en-US" sz="4000" dirty="0">
              <a:solidFill>
                <a:srgbClr xmlns:mc="http://schemas.openxmlformats.org/markup-compatibility/2006" xmlns:a14="http://schemas.microsoft.com/office/drawing/2007/7/7/main" val="00B050" mc:Ignorable=""/>
              </a:solidFill>
            </a:endParaRPr>
          </a:p>
          <a:p>
            <a:pPr>
              <a:buNone/>
            </a:pPr>
            <a:endParaRPr lang="en-US" dirty="0" smtClean="0"/>
          </a:p>
          <a:p>
            <a:pPr>
              <a:buNone/>
            </a:pPr>
            <a:endParaRPr lang="en-US" dirty="0"/>
          </a:p>
          <a:p>
            <a:pPr>
              <a:buNone/>
            </a:pPr>
            <a:endParaRPr lang="en-US" dirty="0" smtClean="0"/>
          </a:p>
          <a:p>
            <a:pPr lvl="1"/>
            <a:r>
              <a:rPr lang="en-US" sz="2400" b="1" dirty="0" smtClean="0"/>
              <a:t>Meta</a:t>
            </a:r>
            <a:r>
              <a:rPr lang="en-US" sz="2400" dirty="0" smtClean="0"/>
              <a:t> </a:t>
            </a:r>
            <a:r>
              <a:rPr lang="en-US" sz="2400" b="1" dirty="0" smtClean="0"/>
              <a:t>OS</a:t>
            </a:r>
            <a:r>
              <a:rPr lang="en-US" sz="2400" dirty="0" smtClean="0"/>
              <a:t>: small layer of software </a:t>
            </a:r>
            <a:br>
              <a:rPr lang="en-US" sz="2400" dirty="0" smtClean="0"/>
            </a:br>
            <a:r>
              <a:rPr lang="en-US" sz="2400" dirty="0" smtClean="0"/>
              <a:t>between hardware and OS</a:t>
            </a:r>
          </a:p>
          <a:p>
            <a:pPr lvl="1"/>
            <a:r>
              <a:rPr lang="en-US" sz="2400" b="1" dirty="0" smtClean="0"/>
              <a:t>Mini</a:t>
            </a:r>
            <a:r>
              <a:rPr lang="en-US" sz="2400" dirty="0" smtClean="0"/>
              <a:t>: </a:t>
            </a:r>
            <a:r>
              <a:rPr lang="en-US" dirty="0" smtClean="0"/>
              <a:t>10</a:t>
            </a:r>
            <a:r>
              <a:rPr lang="en-US" sz="2400" dirty="0" smtClean="0"/>
              <a:t>0K lines of non-trivial </a:t>
            </a:r>
            <a:br>
              <a:rPr lang="en-US" sz="2400" dirty="0" smtClean="0"/>
            </a:br>
            <a:r>
              <a:rPr lang="en-US" sz="2400" dirty="0" smtClean="0"/>
              <a:t>concurrent systems C code</a:t>
            </a:r>
          </a:p>
          <a:p>
            <a:pPr lvl="1"/>
            <a:r>
              <a:rPr lang="en-US" sz="2400" b="1" dirty="0" smtClean="0"/>
              <a:t>Critical: </a:t>
            </a:r>
            <a:r>
              <a:rPr lang="en-US" sz="2400" dirty="0" smtClean="0"/>
              <a:t>must </a:t>
            </a:r>
            <a:r>
              <a:rPr lang="en-US" sz="2400" dirty="0" smtClean="0">
                <a:solidFill>
                  <a:srgbClr xmlns:mc="http://schemas.openxmlformats.org/markup-compatibility/2006" xmlns:a14="http://schemas.microsoft.com/office/drawing/2007/7/7/main" val="FF0000" mc:Ignorable=""/>
                </a:solidFill>
              </a:rPr>
              <a:t>provide functional resource abstraction</a:t>
            </a:r>
          </a:p>
          <a:p>
            <a:pPr lvl="1"/>
            <a:r>
              <a:rPr lang="en-US" sz="2400" b="1" dirty="0" smtClean="0"/>
              <a:t>Trusted</a:t>
            </a:r>
            <a:r>
              <a:rPr lang="en-US" sz="2400" dirty="0" smtClean="0"/>
              <a:t>: a verification grand challenge</a:t>
            </a:r>
          </a:p>
          <a:p>
            <a:pPr lvl="1"/>
            <a:endParaRPr lang="en-US" dirty="0" smtClean="0"/>
          </a:p>
          <a:p>
            <a:pPr lvl="1">
              <a:buNone/>
            </a:pPr>
            <a:endParaRPr lang="en-US" dirty="0" smtClean="0"/>
          </a:p>
          <a:p>
            <a:pPr algn="just">
              <a:buNone/>
            </a:pPr>
            <a:endParaRPr lang="en-US" dirty="0"/>
          </a:p>
          <a:p>
            <a:pPr algn="just">
              <a:buNone/>
            </a:pPr>
            <a:endParaRPr lang="en-US" dirty="0" smtClean="0"/>
          </a:p>
          <a:p>
            <a:pPr algn="just">
              <a:buNone/>
            </a:pPr>
            <a:endParaRPr lang="en-US" dirty="0"/>
          </a:p>
          <a:p>
            <a:pPr algn="just">
              <a:buNone/>
            </a:pPr>
            <a:endParaRPr lang="en-US" dirty="0" smtClean="0"/>
          </a:p>
          <a:p>
            <a:pPr algn="just">
              <a:buNone/>
            </a:pPr>
            <a:endParaRPr lang="en-US" dirty="0" smtClean="0"/>
          </a:p>
          <a:p>
            <a:pPr algn="just">
              <a:buNone/>
            </a:pPr>
            <a:endParaRPr lang="en-US" dirty="0" smtClean="0"/>
          </a:p>
          <a:p>
            <a:pPr lvl="1">
              <a:buNone/>
            </a:pPr>
            <a:endParaRPr lang="en-US" dirty="0" smtClean="0"/>
          </a:p>
        </p:txBody>
      </p:sp>
      <p:grpSp>
        <p:nvGrpSpPr>
          <p:cNvPr id="7" name="Group 13"/>
          <p:cNvGrpSpPr/>
          <p:nvPr/>
        </p:nvGrpSpPr>
        <p:grpSpPr>
          <a:xfrm>
            <a:off x="3048000" y="1407160"/>
            <a:ext cx="2514600" cy="1828800"/>
            <a:chOff x="6172200" y="3124200"/>
            <a:chExt cx="2514600" cy="1828800"/>
          </a:xfrm>
        </p:grpSpPr>
        <p:sp>
          <p:nvSpPr>
            <p:cNvPr id="4" name="Rounded Rectangle 3"/>
            <p:cNvSpPr/>
            <p:nvPr/>
          </p:nvSpPr>
          <p:spPr>
            <a:xfrm>
              <a:off x="6172200" y="4191000"/>
              <a:ext cx="2514600" cy="7620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Hardware</a:t>
              </a:r>
              <a:endParaRPr lang="en-US" dirty="0"/>
            </a:p>
          </p:txBody>
        </p:sp>
        <p:sp>
          <p:nvSpPr>
            <p:cNvPr id="5" name="Rounded Rectangle 4"/>
            <p:cNvSpPr/>
            <p:nvPr/>
          </p:nvSpPr>
          <p:spPr>
            <a:xfrm>
              <a:off x="6172200" y="3962400"/>
              <a:ext cx="2514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Hypervisor</a:t>
              </a:r>
              <a:endParaRPr lang="en-US" dirty="0"/>
            </a:p>
          </p:txBody>
        </p:sp>
        <p:sp>
          <p:nvSpPr>
            <p:cNvPr id="6" name="Rounded Rectangle 5"/>
            <p:cNvSpPr/>
            <p:nvPr/>
          </p:nvSpPr>
          <p:spPr>
            <a:xfrm>
              <a:off x="6172200" y="3124200"/>
              <a:ext cx="838200" cy="838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ounded Rectangle 7"/>
            <p:cNvSpPr/>
            <p:nvPr/>
          </p:nvSpPr>
          <p:spPr>
            <a:xfrm>
              <a:off x="7010400" y="3124200"/>
              <a:ext cx="838200" cy="8382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pic>
          <p:nvPicPr>
            <p:cNvPr id="16388" name="Picture 4" descr="http://www.wacom-asia.com/vista/img/Vista.gif"/>
            <p:cNvPicPr>
              <a:picLocks noChangeAspect="1" noChangeArrowheads="1"/>
            </p:cNvPicPr>
            <p:nvPr/>
          </p:nvPicPr>
          <p:blipFill>
            <a:blip r:embed="rId2" cstate="print"/>
            <a:srcRect/>
            <a:stretch>
              <a:fillRect/>
            </a:stretch>
          </p:blipFill>
          <p:spPr bwMode="auto">
            <a:xfrm>
              <a:off x="6400800" y="3352800"/>
              <a:ext cx="381000" cy="381000"/>
            </a:xfrm>
            <a:prstGeom prst="rect">
              <a:avLst/>
            </a:prstGeom>
            <a:noFill/>
          </p:spPr>
        </p:pic>
        <p:pic>
          <p:nvPicPr>
            <p:cNvPr id="16390" name="Picture 6" descr="http://www.novosoft-online.com/images/Logo_XP.gif"/>
            <p:cNvPicPr>
              <a:picLocks noChangeAspect="1" noChangeArrowheads="1"/>
            </p:cNvPicPr>
            <p:nvPr/>
          </p:nvPicPr>
          <p:blipFill>
            <a:blip r:embed="rId3" cstate="print"/>
            <a:srcRect/>
            <a:stretch>
              <a:fillRect/>
            </a:stretch>
          </p:blipFill>
          <p:spPr bwMode="auto">
            <a:xfrm>
              <a:off x="7162800" y="3398380"/>
              <a:ext cx="533400" cy="319058"/>
            </a:xfrm>
            <a:prstGeom prst="rect">
              <a:avLst/>
            </a:prstGeom>
            <a:noFill/>
          </p:spPr>
        </p:pic>
        <p:sp>
          <p:nvSpPr>
            <p:cNvPr id="12" name="Rounded Rectangle 11"/>
            <p:cNvSpPr/>
            <p:nvPr/>
          </p:nvSpPr>
          <p:spPr>
            <a:xfrm>
              <a:off x="7848600" y="3124200"/>
              <a:ext cx="838200" cy="838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pic>
          <p:nvPicPr>
            <p:cNvPr id="16392" name="Picture 8" descr="http://content.answers.com/main/content/wp/en/d/de/Windows_Server_System_logo.jpg"/>
            <p:cNvPicPr>
              <a:picLocks noChangeAspect="1" noChangeArrowheads="1"/>
            </p:cNvPicPr>
            <p:nvPr/>
          </p:nvPicPr>
          <p:blipFill>
            <a:blip r:embed="rId4" cstate="print"/>
            <a:srcRect/>
            <a:stretch>
              <a:fillRect/>
            </a:stretch>
          </p:blipFill>
          <p:spPr bwMode="auto">
            <a:xfrm>
              <a:off x="8001000" y="3352800"/>
              <a:ext cx="546100" cy="360426"/>
            </a:xfrm>
            <a:prstGeom prst="rect">
              <a:avLst/>
            </a:prstGeom>
            <a:noFill/>
          </p:spPr>
        </p:pic>
      </p:gr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HV Correctness: Simulation</a:t>
            </a:r>
            <a:endParaRPr lang="en-US" dirty="0"/>
          </a:p>
        </p:txBody>
      </p:sp>
      <p:sp>
        <p:nvSpPr>
          <p:cNvPr id="97" name="TextBox 96"/>
          <p:cNvSpPr txBox="1"/>
          <p:nvPr/>
        </p:nvSpPr>
        <p:spPr>
          <a:xfrm>
            <a:off x="706108" y="1285860"/>
            <a:ext cx="7744684" cy="1323439"/>
          </a:xfrm>
          <a:prstGeom prst="rect">
            <a:avLst/>
          </a:prstGeom>
          <a:noFill/>
        </p:spPr>
        <p:txBody>
          <a:bodyPr wrap="none" rtlCol="0">
            <a:spAutoFit/>
          </a:bodyPr>
          <a:lstStyle/>
          <a:p>
            <a:pPr algn="ctr"/>
            <a:r>
              <a:rPr lang="en-US" sz="2000" dirty="0" smtClean="0">
                <a:solidFill>
                  <a:schemeClr val="bg1"/>
                </a:solidFill>
              </a:rPr>
              <a:t>A partition cannot distinguish (with some exceptions)</a:t>
            </a:r>
          </a:p>
          <a:p>
            <a:pPr algn="ctr"/>
            <a:r>
              <a:rPr lang="en-US" sz="2000" dirty="0" smtClean="0">
                <a:solidFill>
                  <a:schemeClr val="bg1"/>
                </a:solidFill>
              </a:rPr>
              <a:t>whether a machine instruction is executed</a:t>
            </a:r>
          </a:p>
          <a:p>
            <a:endParaRPr lang="en-US" sz="2000" dirty="0" smtClean="0">
              <a:solidFill>
                <a:schemeClr val="bg1"/>
              </a:solidFill>
            </a:endParaRPr>
          </a:p>
          <a:p>
            <a:r>
              <a:rPr lang="en-US" sz="2000" dirty="0" smtClean="0">
                <a:solidFill>
                  <a:schemeClr val="bg1"/>
                </a:solidFill>
              </a:rPr>
              <a:t>        a) through the HV              OR	 b) directly on a processor</a:t>
            </a:r>
          </a:p>
        </p:txBody>
      </p:sp>
      <p:grpSp>
        <p:nvGrpSpPr>
          <p:cNvPr id="3" name="Group 45"/>
          <p:cNvGrpSpPr/>
          <p:nvPr/>
        </p:nvGrpSpPr>
        <p:grpSpPr>
          <a:xfrm>
            <a:off x="840442" y="3214686"/>
            <a:ext cx="7446334" cy="2592018"/>
            <a:chOff x="685800" y="3275382"/>
            <a:chExt cx="7446334" cy="2592018"/>
          </a:xfrm>
        </p:grpSpPr>
        <p:sp>
          <p:nvSpPr>
            <p:cNvPr id="5" name="AutoShape 83"/>
            <p:cNvSpPr>
              <a:spLocks noChangeAspect="1" noChangeArrowheads="1" noTextEdit="1"/>
            </p:cNvSpPr>
            <p:nvPr/>
          </p:nvSpPr>
          <p:spPr bwMode="auto">
            <a:xfrm>
              <a:off x="764684" y="3275382"/>
              <a:ext cx="4340716" cy="25908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grpSp>
          <p:nvGrpSpPr>
            <p:cNvPr id="4" name="Group 44"/>
            <p:cNvGrpSpPr/>
            <p:nvPr/>
          </p:nvGrpSpPr>
          <p:grpSpPr>
            <a:xfrm>
              <a:off x="685800" y="3275382"/>
              <a:ext cx="3078152" cy="2590800"/>
              <a:chOff x="685800" y="3275382"/>
              <a:chExt cx="3078152" cy="2590800"/>
            </a:xfrm>
          </p:grpSpPr>
          <p:grpSp>
            <p:nvGrpSpPr>
              <p:cNvPr id="6" name="Group 78"/>
              <p:cNvGrpSpPr>
                <a:grpSpLocks/>
              </p:cNvGrpSpPr>
              <p:nvPr/>
            </p:nvGrpSpPr>
            <p:grpSpPr bwMode="auto">
              <a:xfrm>
                <a:off x="769275" y="5663893"/>
                <a:ext cx="2712947" cy="202289"/>
                <a:chOff x="480" y="3696"/>
                <a:chExt cx="3120" cy="240"/>
              </a:xfrm>
            </p:grpSpPr>
            <p:sp>
              <p:nvSpPr>
                <p:cNvPr id="65" name="Text Box 82"/>
                <p:cNvSpPr txBox="1">
                  <a:spLocks noChangeArrowheads="1"/>
                </p:cNvSpPr>
                <p:nvPr/>
              </p:nvSpPr>
              <p:spPr bwMode="auto">
                <a:xfrm>
                  <a:off x="480" y="3696"/>
                  <a:ext cx="672" cy="240"/>
                </a:xfrm>
                <a:prstGeom prst="rect">
                  <a:avLst/>
                </a:prstGeom>
                <a:gradFill rotWithShape="1">
                  <a:gsLst>
                    <a:gs pos="0">
                      <a:srgbClr xmlns:mc="http://schemas.openxmlformats.org/markup-compatibility/2006" xmlns:a14="http://schemas.microsoft.com/office/drawing/2007/7/7/main" val="808080" mc:Ignorable="">
                        <a:gamma/>
                        <a:shade val="70196"/>
                        <a:invGamma/>
                      </a:srgbClr>
                    </a:gs>
                    <a:gs pos="50000">
                      <a:srgbClr xmlns:mc="http://schemas.openxmlformats.org/markup-compatibility/2006" xmlns:a14="http://schemas.microsoft.com/office/drawing/2007/7/7/main" val="808080" mc:Ignorable=""/>
                    </a:gs>
                    <a:gs pos="100000">
                      <a:srgbClr xmlns:mc="http://schemas.openxmlformats.org/markup-compatibility/2006" xmlns:a14="http://schemas.microsoft.com/office/drawing/2007/7/7/main" val="808080" mc:Ignorable="">
                        <a:gamma/>
                        <a:shade val="70196"/>
                        <a:invGamma/>
                      </a:srgbClr>
                    </a:gs>
                  </a:gsLst>
                  <a:lin ang="2700000" scaled="1"/>
                </a:gradFill>
                <a:ln w="9525">
                  <a:solidFill>
                    <a:srgbClr xmlns:mc="http://schemas.openxmlformats.org/markup-compatibility/2006" xmlns:a14="http://schemas.microsoft.com/office/drawing/2007/7/7/main" val="000000" mc:Ignorable=""/>
                  </a:solidFill>
                  <a:miter lim="800000"/>
                  <a:headEnd/>
                  <a:tailEnd/>
                </a:ln>
                <a:effectLst/>
              </p:spPr>
              <p:txBody>
                <a:bodyPr vert="horz" wrap="square" lIns="63094" tIns="31547" rIns="63094" bIns="3154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xmlns:mc="http://schemas.openxmlformats.org/markup-compatibility/2006" xmlns:a14="http://schemas.microsoft.com/office/drawing/2007/7/7/main" val="FFFFFF" mc:Ignorable=""/>
                      </a:solidFill>
                      <a:effectLst/>
                      <a:latin typeface="Arial" pitchFamily="34" charset="0"/>
                      <a:ea typeface="Times New Roman" pitchFamily="18" charset="0"/>
                      <a:cs typeface="Arial" pitchFamily="34" charset="0"/>
                    </a:rPr>
                    <a:t>Disk</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6" name="Text Box 81"/>
                <p:cNvSpPr txBox="1">
                  <a:spLocks noChangeArrowheads="1"/>
                </p:cNvSpPr>
                <p:nvPr/>
              </p:nvSpPr>
              <p:spPr bwMode="auto">
                <a:xfrm>
                  <a:off x="1248" y="3696"/>
                  <a:ext cx="672" cy="240"/>
                </a:xfrm>
                <a:prstGeom prst="rect">
                  <a:avLst/>
                </a:prstGeom>
                <a:gradFill rotWithShape="1">
                  <a:gsLst>
                    <a:gs pos="0">
                      <a:srgbClr xmlns:mc="http://schemas.openxmlformats.org/markup-compatibility/2006" xmlns:a14="http://schemas.microsoft.com/office/drawing/2007/7/7/main" val="808080" mc:Ignorable="">
                        <a:gamma/>
                        <a:shade val="70196"/>
                        <a:invGamma/>
                      </a:srgbClr>
                    </a:gs>
                    <a:gs pos="50000">
                      <a:srgbClr xmlns:mc="http://schemas.openxmlformats.org/markup-compatibility/2006" xmlns:a14="http://schemas.microsoft.com/office/drawing/2007/7/7/main" val="808080" mc:Ignorable=""/>
                    </a:gs>
                    <a:gs pos="100000">
                      <a:srgbClr xmlns:mc="http://schemas.openxmlformats.org/markup-compatibility/2006" xmlns:a14="http://schemas.microsoft.com/office/drawing/2007/7/7/main" val="808080" mc:Ignorable="">
                        <a:gamma/>
                        <a:shade val="70196"/>
                        <a:invGamma/>
                      </a:srgbClr>
                    </a:gs>
                  </a:gsLst>
                  <a:lin ang="2700000" scaled="1"/>
                </a:gradFill>
                <a:ln w="9525">
                  <a:solidFill>
                    <a:srgbClr xmlns:mc="http://schemas.openxmlformats.org/markup-compatibility/2006" xmlns:a14="http://schemas.microsoft.com/office/drawing/2007/7/7/main" val="000000" mc:Ignorable=""/>
                  </a:solidFill>
                  <a:miter lim="800000"/>
                  <a:headEnd/>
                  <a:tailEnd/>
                </a:ln>
                <a:effectLst/>
              </p:spPr>
              <p:txBody>
                <a:bodyPr vert="horz" wrap="square" lIns="63094" tIns="31547" rIns="63094" bIns="3154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xmlns:mc="http://schemas.openxmlformats.org/markup-compatibility/2006" xmlns:a14="http://schemas.microsoft.com/office/drawing/2007/7/7/main" val="FFFFFF" mc:Ignorable=""/>
                      </a:solidFill>
                      <a:effectLst/>
                      <a:latin typeface="Arial" pitchFamily="34" charset="0"/>
                      <a:ea typeface="Times New Roman" pitchFamily="18" charset="0"/>
                      <a:cs typeface="Arial" pitchFamily="34" charset="0"/>
                    </a:rPr>
                    <a:t>NIC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7" name="Text Box 80"/>
                <p:cNvSpPr txBox="1">
                  <a:spLocks noChangeArrowheads="1"/>
                </p:cNvSpPr>
                <p:nvPr/>
              </p:nvSpPr>
              <p:spPr bwMode="auto">
                <a:xfrm>
                  <a:off x="2160" y="3696"/>
                  <a:ext cx="672" cy="240"/>
                </a:xfrm>
                <a:prstGeom prst="rect">
                  <a:avLst/>
                </a:prstGeom>
                <a:gradFill rotWithShape="1">
                  <a:gsLst>
                    <a:gs pos="0">
                      <a:srgbClr xmlns:mc="http://schemas.openxmlformats.org/markup-compatibility/2006" xmlns:a14="http://schemas.microsoft.com/office/drawing/2007/7/7/main" val="808080" mc:Ignorable="">
                        <a:gamma/>
                        <a:shade val="70196"/>
                        <a:invGamma/>
                      </a:srgbClr>
                    </a:gs>
                    <a:gs pos="50000">
                      <a:srgbClr xmlns:mc="http://schemas.openxmlformats.org/markup-compatibility/2006" xmlns:a14="http://schemas.microsoft.com/office/drawing/2007/7/7/main" val="808080" mc:Ignorable=""/>
                    </a:gs>
                    <a:gs pos="100000">
                      <a:srgbClr xmlns:mc="http://schemas.openxmlformats.org/markup-compatibility/2006" xmlns:a14="http://schemas.microsoft.com/office/drawing/2007/7/7/main" val="808080" mc:Ignorable="">
                        <a:gamma/>
                        <a:shade val="70196"/>
                        <a:invGamma/>
                      </a:srgbClr>
                    </a:gs>
                  </a:gsLst>
                  <a:lin ang="2700000" scaled="1"/>
                </a:gradFill>
                <a:ln w="9525">
                  <a:solidFill>
                    <a:srgbClr xmlns:mc="http://schemas.openxmlformats.org/markup-compatibility/2006" xmlns:a14="http://schemas.microsoft.com/office/drawing/2007/7/7/main" val="000000" mc:Ignorable=""/>
                  </a:solidFill>
                  <a:miter lim="800000"/>
                  <a:headEnd/>
                  <a:tailEnd/>
                </a:ln>
                <a:effectLst/>
              </p:spPr>
              <p:txBody>
                <a:bodyPr vert="horz" wrap="square" lIns="63094" tIns="31547" rIns="63094" bIns="3154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xmlns:mc="http://schemas.openxmlformats.org/markup-compatibility/2006" xmlns:a14="http://schemas.microsoft.com/office/drawing/2007/7/7/main" val="FFFFFF" mc:Ignorable=""/>
                      </a:solidFill>
                      <a:effectLst/>
                      <a:latin typeface="Arial" pitchFamily="34" charset="0"/>
                      <a:ea typeface="Times New Roman" pitchFamily="18" charset="0"/>
                      <a:cs typeface="Arial" pitchFamily="34" charset="0"/>
                    </a:rPr>
                    <a:t>CPU</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8" name="Text Box 79"/>
                <p:cNvSpPr txBox="1">
                  <a:spLocks noChangeArrowheads="1"/>
                </p:cNvSpPr>
                <p:nvPr/>
              </p:nvSpPr>
              <p:spPr bwMode="auto">
                <a:xfrm>
                  <a:off x="2928" y="3696"/>
                  <a:ext cx="672" cy="240"/>
                </a:xfrm>
                <a:prstGeom prst="rect">
                  <a:avLst/>
                </a:prstGeom>
                <a:gradFill rotWithShape="1">
                  <a:gsLst>
                    <a:gs pos="0">
                      <a:srgbClr xmlns:mc="http://schemas.openxmlformats.org/markup-compatibility/2006" xmlns:a14="http://schemas.microsoft.com/office/drawing/2007/7/7/main" val="808080" mc:Ignorable="">
                        <a:gamma/>
                        <a:shade val="70196"/>
                        <a:invGamma/>
                      </a:srgbClr>
                    </a:gs>
                    <a:gs pos="50000">
                      <a:srgbClr xmlns:mc="http://schemas.openxmlformats.org/markup-compatibility/2006" xmlns:a14="http://schemas.microsoft.com/office/drawing/2007/7/7/main" val="808080" mc:Ignorable=""/>
                    </a:gs>
                    <a:gs pos="100000">
                      <a:srgbClr xmlns:mc="http://schemas.openxmlformats.org/markup-compatibility/2006" xmlns:a14="http://schemas.microsoft.com/office/drawing/2007/7/7/main" val="808080" mc:Ignorable="">
                        <a:gamma/>
                        <a:shade val="70196"/>
                        <a:invGamma/>
                      </a:srgbClr>
                    </a:gs>
                  </a:gsLst>
                  <a:lin ang="2700000" scaled="1"/>
                </a:gradFill>
                <a:ln w="9525">
                  <a:solidFill>
                    <a:srgbClr xmlns:mc="http://schemas.openxmlformats.org/markup-compatibility/2006" xmlns:a14="http://schemas.microsoft.com/office/drawing/2007/7/7/main" val="000000" mc:Ignorable=""/>
                  </a:solidFill>
                  <a:miter lim="800000"/>
                  <a:headEnd/>
                  <a:tailEnd/>
                </a:ln>
                <a:effectLst/>
              </p:spPr>
              <p:txBody>
                <a:bodyPr vert="horz" wrap="square" lIns="63094" tIns="31547" rIns="63094" bIns="3154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xmlns:mc="http://schemas.openxmlformats.org/markup-compatibility/2006" xmlns:a14="http://schemas.microsoft.com/office/drawing/2007/7/7/main" val="FFFFFF" mc:Ignorable=""/>
                      </a:solidFill>
                      <a:effectLst/>
                      <a:latin typeface="Arial" pitchFamily="34" charset="0"/>
                      <a:ea typeface="Times New Roman" pitchFamily="18" charset="0"/>
                      <a:cs typeface="Arial" pitchFamily="34" charset="0"/>
                    </a:rPr>
                    <a:t>RAM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62" name="Text Box 77"/>
              <p:cNvSpPr txBox="1">
                <a:spLocks noChangeArrowheads="1"/>
              </p:cNvSpPr>
              <p:nvPr/>
            </p:nvSpPr>
            <p:spPr bwMode="auto">
              <a:xfrm>
                <a:off x="685800" y="5377775"/>
                <a:ext cx="3078152" cy="202191"/>
              </a:xfrm>
              <a:prstGeom prst="rect">
                <a:avLst/>
              </a:prstGeom>
              <a:gradFill rotWithShape="1">
                <a:gsLst>
                  <a:gs pos="0">
                    <a:srgbClr xmlns:mc="http://schemas.openxmlformats.org/markup-compatibility/2006" xmlns:a14="http://schemas.microsoft.com/office/drawing/2007/7/7/main" val="57A74E" mc:Ignorable="">
                      <a:gamma/>
                      <a:shade val="70196"/>
                      <a:invGamma/>
                    </a:srgbClr>
                  </a:gs>
                  <a:gs pos="50000">
                    <a:srgbClr xmlns:mc="http://schemas.openxmlformats.org/markup-compatibility/2006" xmlns:a14="http://schemas.microsoft.com/office/drawing/2007/7/7/main" val="57A74E" mc:Ignorable=""/>
                  </a:gs>
                  <a:gs pos="100000">
                    <a:srgbClr xmlns:mc="http://schemas.openxmlformats.org/markup-compatibility/2006" xmlns:a14="http://schemas.microsoft.com/office/drawing/2007/7/7/main" val="57A74E" mc:Ignorable="">
                      <a:gamma/>
                      <a:shade val="70196"/>
                      <a:invGamma/>
                    </a:srgbClr>
                  </a:gs>
                </a:gsLst>
                <a:lin ang="2700000" scaled="1"/>
              </a:gradFill>
              <a:ln w="9525">
                <a:solidFill>
                  <a:srgbClr xmlns:mc="http://schemas.openxmlformats.org/markup-compatibility/2006" xmlns:a14="http://schemas.microsoft.com/office/drawing/2007/7/7/main" val="000000" mc:Ignorable=""/>
                </a:solidFill>
                <a:miter lim="800000"/>
                <a:headEnd/>
                <a:tailEnd/>
              </a:ln>
              <a:effectLst/>
            </p:spPr>
            <p:txBody>
              <a:bodyPr vert="horz" wrap="square" lIns="63094" tIns="31547" rIns="63094" bIns="3154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xmlns:mc="http://schemas.openxmlformats.org/markup-compatibility/2006" xmlns:a14="http://schemas.microsoft.com/office/drawing/2007/7/7/main" val="FFFFFF" mc:Ignorable=""/>
                    </a:solidFill>
                    <a:effectLst/>
                    <a:latin typeface="Arial" pitchFamily="34" charset="0"/>
                    <a:ea typeface="Times New Roman" pitchFamily="18" charset="0"/>
                    <a:cs typeface="Arial" pitchFamily="34" charset="0"/>
                  </a:rPr>
                  <a:t>Hypervisor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3" name="Line 76"/>
              <p:cNvSpPr>
                <a:spLocks noChangeShapeType="1"/>
              </p:cNvSpPr>
              <p:nvPr/>
            </p:nvSpPr>
            <p:spPr bwMode="auto">
              <a:xfrm flipH="1">
                <a:off x="2522257" y="5499090"/>
                <a:ext cx="0" cy="202191"/>
              </a:xfrm>
              <a:prstGeom prst="line">
                <a:avLst/>
              </a:prstGeom>
              <a:ln>
                <a:headEnd type="triangle" w="sm" len="med"/>
                <a:tailEnd type="triangle" w="sm"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en-US" dirty="0"/>
              </a:p>
            </p:txBody>
          </p:sp>
          <p:sp>
            <p:nvSpPr>
              <p:cNvPr id="64" name="Line 75"/>
              <p:cNvSpPr>
                <a:spLocks noChangeShapeType="1"/>
              </p:cNvSpPr>
              <p:nvPr/>
            </p:nvSpPr>
            <p:spPr bwMode="auto">
              <a:xfrm flipH="1">
                <a:off x="3190059" y="5499090"/>
                <a:ext cx="0" cy="202191"/>
              </a:xfrm>
              <a:prstGeom prst="line">
                <a:avLst/>
              </a:prstGeom>
              <a:ln>
                <a:headEnd type="triangle" w="sm" len="med"/>
                <a:tailEnd type="triangle" w="sm"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en-US" dirty="0"/>
              </a:p>
            </p:txBody>
          </p:sp>
          <p:grpSp>
            <p:nvGrpSpPr>
              <p:cNvPr id="7" name="Group 48"/>
              <p:cNvGrpSpPr>
                <a:grpSpLocks/>
              </p:cNvGrpSpPr>
              <p:nvPr/>
            </p:nvGrpSpPr>
            <p:grpSpPr bwMode="auto">
              <a:xfrm>
                <a:off x="1038901" y="3275382"/>
                <a:ext cx="2248825" cy="2024075"/>
                <a:chOff x="793" y="864"/>
                <a:chExt cx="2586" cy="2400"/>
              </a:xfrm>
            </p:grpSpPr>
            <p:sp>
              <p:nvSpPr>
                <p:cNvPr id="39" name="Rectangle 63"/>
                <p:cNvSpPr>
                  <a:spLocks noChangeArrowheads="1"/>
                </p:cNvSpPr>
                <p:nvPr/>
              </p:nvSpPr>
              <p:spPr bwMode="auto">
                <a:xfrm>
                  <a:off x="793" y="864"/>
                  <a:ext cx="2586" cy="2400"/>
                </a:xfrm>
                <a:prstGeom prst="rect">
                  <a:avLst/>
                </a:prstGeom>
                <a:gradFill rotWithShape="1">
                  <a:gsLst>
                    <a:gs pos="0">
                      <a:srgbClr xmlns:mc="http://schemas.openxmlformats.org/markup-compatibility/2006" xmlns:a14="http://schemas.microsoft.com/office/drawing/2007/7/7/main" val="DDDDDD" mc:Ignorable="">
                        <a:gamma/>
                        <a:shade val="90196"/>
                        <a:invGamma/>
                      </a:srgbClr>
                    </a:gs>
                    <a:gs pos="50000">
                      <a:srgbClr xmlns:mc="http://schemas.openxmlformats.org/markup-compatibility/2006" xmlns:a14="http://schemas.microsoft.com/office/drawing/2007/7/7/main" val="DDDDDD" mc:Ignorable=""/>
                    </a:gs>
                    <a:gs pos="100000">
                      <a:srgbClr xmlns:mc="http://schemas.openxmlformats.org/markup-compatibility/2006" xmlns:a14="http://schemas.microsoft.com/office/drawing/2007/7/7/main" val="DDDDDD" mc:Ignorable="">
                        <a:gamma/>
                        <a:shade val="90196"/>
                        <a:invGamma/>
                      </a:srgbClr>
                    </a:gs>
                  </a:gsLst>
                  <a:lin ang="2700000" scaled="1"/>
                </a:gradFill>
                <a:ln w="9525">
                  <a:solidFill>
                    <a:srgbClr xmlns:mc="http://schemas.openxmlformats.org/markup-compatibility/2006" xmlns:a14="http://schemas.microsoft.com/office/drawing/2007/7/7/main" val="000000" mc:Ignorable=""/>
                  </a:solidFill>
                  <a:miter lim="800000"/>
                  <a:headEnd/>
                  <a:tailEnd/>
                </a:ln>
                <a:effectLst/>
              </p:spPr>
              <p:txBody>
                <a:bodyPr vert="horz" wrap="square" lIns="91440" tIns="45720" rIns="91440" bIns="45720" numCol="1" anchor="ctr" anchorCtr="0" compatLnSpc="1">
                  <a:prstTxWarp prst="textNoShape">
                    <a:avLst/>
                  </a:prstTxWarp>
                </a:bodyPr>
                <a:lstStyle/>
                <a:p>
                  <a:endParaRPr lang="en-US" dirty="0"/>
                </a:p>
              </p:txBody>
            </p:sp>
            <p:sp>
              <p:nvSpPr>
                <p:cNvPr id="40" name="Text Box 62"/>
                <p:cNvSpPr txBox="1">
                  <a:spLocks noChangeArrowheads="1"/>
                </p:cNvSpPr>
                <p:nvPr/>
              </p:nvSpPr>
              <p:spPr bwMode="auto">
                <a:xfrm>
                  <a:off x="1298" y="912"/>
                  <a:ext cx="1536" cy="240"/>
                </a:xfrm>
                <a:prstGeom prst="rect">
                  <a:avLst/>
                </a:prstGeom>
                <a:noFill/>
                <a:ln w="9525">
                  <a:noFill/>
                  <a:miter lim="800000"/>
                  <a:headEnd/>
                  <a:tailEnd/>
                </a:ln>
                <a:effectLst/>
              </p:spPr>
              <p:txBody>
                <a:bodyPr vert="horz" wrap="square" lIns="63094" tIns="31547" rIns="63094" bIns="3154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xmlns:mc="http://schemas.openxmlformats.org/markup-compatibility/2006" xmlns:a14="http://schemas.microsoft.com/office/drawing/2007/7/7/main" val="000000" mc:Ignorable=""/>
                      </a:solidFill>
                      <a:effectLst/>
                      <a:latin typeface="Arial" pitchFamily="34" charset="0"/>
                      <a:ea typeface="Times New Roman" pitchFamily="18" charset="0"/>
                      <a:cs typeface="Arial" pitchFamily="34" charset="0"/>
                    </a:rPr>
                    <a:t>Partition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1" name="Text Box 61"/>
                <p:cNvSpPr txBox="1">
                  <a:spLocks noChangeArrowheads="1"/>
                </p:cNvSpPr>
                <p:nvPr/>
              </p:nvSpPr>
              <p:spPr bwMode="auto">
                <a:xfrm>
                  <a:off x="841" y="1872"/>
                  <a:ext cx="2447" cy="1344"/>
                </a:xfrm>
                <a:prstGeom prst="rect">
                  <a:avLst/>
                </a:prstGeom>
                <a:gradFill rotWithShape="1">
                  <a:gsLst>
                    <a:gs pos="0">
                      <a:srgbClr xmlns:mc="http://schemas.openxmlformats.org/markup-compatibility/2006" xmlns:a14="http://schemas.microsoft.com/office/drawing/2007/7/7/main" val="0571B1" mc:Ignorable="">
                        <a:gamma/>
                        <a:shade val="70196"/>
                        <a:invGamma/>
                      </a:srgbClr>
                    </a:gs>
                    <a:gs pos="50000">
                      <a:srgbClr xmlns:mc="http://schemas.openxmlformats.org/markup-compatibility/2006" xmlns:a14="http://schemas.microsoft.com/office/drawing/2007/7/7/main" val="0571B1" mc:Ignorable=""/>
                    </a:gs>
                    <a:gs pos="100000">
                      <a:srgbClr xmlns:mc="http://schemas.openxmlformats.org/markup-compatibility/2006" xmlns:a14="http://schemas.microsoft.com/office/drawing/2007/7/7/main" val="0571B1" mc:Ignorable="">
                        <a:gamma/>
                        <a:shade val="70196"/>
                        <a:invGamma/>
                      </a:srgbClr>
                    </a:gs>
                  </a:gsLst>
                  <a:lin ang="2700000" scaled="1"/>
                </a:gradFill>
                <a:ln w="9525">
                  <a:solidFill>
                    <a:srgbClr xmlns:mc="http://schemas.openxmlformats.org/markup-compatibility/2006" xmlns:a14="http://schemas.microsoft.com/office/drawing/2007/7/7/main" val="000000" mc:Ignorable=""/>
                  </a:solidFill>
                  <a:miter lim="800000"/>
                  <a:headEnd/>
                  <a:tailEnd/>
                </a:ln>
                <a:effectLst/>
              </p:spPr>
              <p:txBody>
                <a:bodyPr vert="horz" wrap="square" lIns="63094" tIns="31547" rIns="63094" bIns="31547"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xmlns:mc="http://schemas.openxmlformats.org/markup-compatibility/2006" xmlns:a14="http://schemas.microsoft.com/office/drawing/2007/7/7/main" val="FFFFFF" mc:Ignorable=""/>
                      </a:solidFill>
                      <a:effectLst/>
                      <a:latin typeface="Arial" pitchFamily="34" charset="0"/>
                      <a:ea typeface="Times New Roman" pitchFamily="18"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2" name="Text Box 60"/>
                <p:cNvSpPr txBox="1">
                  <a:spLocks noChangeArrowheads="1"/>
                </p:cNvSpPr>
                <p:nvPr/>
              </p:nvSpPr>
              <p:spPr bwMode="auto">
                <a:xfrm>
                  <a:off x="1298" y="1200"/>
                  <a:ext cx="480" cy="624"/>
                </a:xfrm>
                <a:prstGeom prst="rect">
                  <a:avLst/>
                </a:prstGeom>
                <a:gradFill rotWithShape="1">
                  <a:gsLst>
                    <a:gs pos="0">
                      <a:srgbClr xmlns:mc="http://schemas.openxmlformats.org/markup-compatibility/2006" xmlns:a14="http://schemas.microsoft.com/office/drawing/2007/7/7/main" val="FFB301" mc:Ignorable="">
                        <a:gamma/>
                        <a:shade val="70196"/>
                        <a:invGamma/>
                      </a:srgbClr>
                    </a:gs>
                    <a:gs pos="50000">
                      <a:srgbClr xmlns:mc="http://schemas.openxmlformats.org/markup-compatibility/2006" xmlns:a14="http://schemas.microsoft.com/office/drawing/2007/7/7/main" val="FFB301" mc:Ignorable=""/>
                    </a:gs>
                    <a:gs pos="100000">
                      <a:srgbClr xmlns:mc="http://schemas.openxmlformats.org/markup-compatibility/2006" xmlns:a14="http://schemas.microsoft.com/office/drawing/2007/7/7/main" val="FFB301" mc:Ignorable="">
                        <a:gamma/>
                        <a:shade val="70196"/>
                        <a:invGamma/>
                      </a:srgbClr>
                    </a:gs>
                  </a:gsLst>
                  <a:lin ang="2700000" scaled="1"/>
                </a:gradFill>
                <a:ln w="9525">
                  <a:solidFill>
                    <a:srgbClr xmlns:mc="http://schemas.openxmlformats.org/markup-compatibility/2006" xmlns:a14="http://schemas.microsoft.com/office/drawing/2007/7/7/main" val="000000" mc:Ignorable=""/>
                  </a:solidFill>
                  <a:miter lim="800000"/>
                  <a:headEnd/>
                  <a:tailEnd/>
                </a:ln>
                <a:effectLst/>
              </p:spPr>
              <p:txBody>
                <a:bodyPr vert="horz" wrap="square" lIns="63094" tIns="31547" rIns="63094" bIns="3154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xmlns:mc="http://schemas.openxmlformats.org/markup-compatibility/2006" xmlns:a14="http://schemas.microsoft.com/office/drawing/2007/7/7/main" val="FFFFFF" mc:Ignorable=""/>
                      </a:solidFill>
                      <a:effectLst/>
                      <a:latin typeface="Arial" pitchFamily="34" charset="0"/>
                      <a:ea typeface="Times New Roman" pitchFamily="18" charset="0"/>
                      <a:cs typeface="Arial" pitchFamily="34" charset="0"/>
                    </a:rPr>
                    <a:t>App</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3" name="Text Box 59"/>
                <p:cNvSpPr txBox="1">
                  <a:spLocks noChangeArrowheads="1"/>
                </p:cNvSpPr>
                <p:nvPr/>
              </p:nvSpPr>
              <p:spPr bwMode="auto">
                <a:xfrm>
                  <a:off x="1826" y="1200"/>
                  <a:ext cx="480" cy="624"/>
                </a:xfrm>
                <a:prstGeom prst="rect">
                  <a:avLst/>
                </a:prstGeom>
                <a:gradFill rotWithShape="1">
                  <a:gsLst>
                    <a:gs pos="0">
                      <a:srgbClr xmlns:mc="http://schemas.openxmlformats.org/markup-compatibility/2006" xmlns:a14="http://schemas.microsoft.com/office/drawing/2007/7/7/main" val="FFB301" mc:Ignorable="">
                        <a:gamma/>
                        <a:shade val="70196"/>
                        <a:invGamma/>
                      </a:srgbClr>
                    </a:gs>
                    <a:gs pos="50000">
                      <a:srgbClr xmlns:mc="http://schemas.openxmlformats.org/markup-compatibility/2006" xmlns:a14="http://schemas.microsoft.com/office/drawing/2007/7/7/main" val="FFB301" mc:Ignorable=""/>
                    </a:gs>
                    <a:gs pos="100000">
                      <a:srgbClr xmlns:mc="http://schemas.openxmlformats.org/markup-compatibility/2006" xmlns:a14="http://schemas.microsoft.com/office/drawing/2007/7/7/main" val="FFB301" mc:Ignorable="">
                        <a:gamma/>
                        <a:shade val="70196"/>
                        <a:invGamma/>
                      </a:srgbClr>
                    </a:gs>
                  </a:gsLst>
                  <a:lin ang="2700000" scaled="1"/>
                </a:gradFill>
                <a:ln w="9525">
                  <a:solidFill>
                    <a:srgbClr xmlns:mc="http://schemas.openxmlformats.org/markup-compatibility/2006" xmlns:a14="http://schemas.microsoft.com/office/drawing/2007/7/7/main" val="000000" mc:Ignorable=""/>
                  </a:solidFill>
                  <a:miter lim="800000"/>
                  <a:headEnd/>
                  <a:tailEnd/>
                </a:ln>
                <a:effectLst/>
              </p:spPr>
              <p:txBody>
                <a:bodyPr vert="horz" wrap="square" lIns="63094" tIns="31547" rIns="63094" bIns="3154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xmlns:mc="http://schemas.openxmlformats.org/markup-compatibility/2006" xmlns:a14="http://schemas.microsoft.com/office/drawing/2007/7/7/main" val="FFFFFF" mc:Ignorable=""/>
                      </a:solidFill>
                      <a:effectLst/>
                      <a:latin typeface="Arial" pitchFamily="34" charset="0"/>
                      <a:ea typeface="Times New Roman" pitchFamily="18" charset="0"/>
                      <a:cs typeface="Arial" pitchFamily="34" charset="0"/>
                    </a:rPr>
                    <a:t>App</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4" name="Text Box 58"/>
                <p:cNvSpPr txBox="1">
                  <a:spLocks noChangeArrowheads="1"/>
                </p:cNvSpPr>
                <p:nvPr/>
              </p:nvSpPr>
              <p:spPr bwMode="auto">
                <a:xfrm>
                  <a:off x="2354" y="1200"/>
                  <a:ext cx="480" cy="624"/>
                </a:xfrm>
                <a:prstGeom prst="rect">
                  <a:avLst/>
                </a:prstGeom>
                <a:gradFill rotWithShape="1">
                  <a:gsLst>
                    <a:gs pos="0">
                      <a:srgbClr xmlns:mc="http://schemas.openxmlformats.org/markup-compatibility/2006" xmlns:a14="http://schemas.microsoft.com/office/drawing/2007/7/7/main" val="FFB301" mc:Ignorable="">
                        <a:gamma/>
                        <a:shade val="70196"/>
                        <a:invGamma/>
                      </a:srgbClr>
                    </a:gs>
                    <a:gs pos="50000">
                      <a:srgbClr xmlns:mc="http://schemas.openxmlformats.org/markup-compatibility/2006" xmlns:a14="http://schemas.microsoft.com/office/drawing/2007/7/7/main" val="FFB301" mc:Ignorable=""/>
                    </a:gs>
                    <a:gs pos="100000">
                      <a:srgbClr xmlns:mc="http://schemas.openxmlformats.org/markup-compatibility/2006" xmlns:a14="http://schemas.microsoft.com/office/drawing/2007/7/7/main" val="FFB301" mc:Ignorable="">
                        <a:gamma/>
                        <a:shade val="70196"/>
                        <a:invGamma/>
                      </a:srgbClr>
                    </a:gs>
                  </a:gsLst>
                  <a:lin ang="2700000" scaled="1"/>
                </a:gradFill>
                <a:ln w="9525">
                  <a:solidFill>
                    <a:srgbClr xmlns:mc="http://schemas.openxmlformats.org/markup-compatibility/2006" xmlns:a14="http://schemas.microsoft.com/office/drawing/2007/7/7/main" val="000000" mc:Ignorable=""/>
                  </a:solidFill>
                  <a:miter lim="800000"/>
                  <a:headEnd/>
                  <a:tailEnd/>
                </a:ln>
                <a:effectLst/>
              </p:spPr>
              <p:txBody>
                <a:bodyPr vert="horz" wrap="square" lIns="63094" tIns="31547" rIns="63094" bIns="3154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xmlns:mc="http://schemas.openxmlformats.org/markup-compatibility/2006" xmlns:a14="http://schemas.microsoft.com/office/drawing/2007/7/7/main" val="FFFFFF" mc:Ignorable=""/>
                      </a:solidFill>
                      <a:effectLst/>
                      <a:latin typeface="Arial" pitchFamily="34" charset="0"/>
                      <a:ea typeface="Times New Roman" pitchFamily="18" charset="0"/>
                      <a:cs typeface="Arial" pitchFamily="34" charset="0"/>
                    </a:rPr>
                    <a:t>App</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0" name="Rectangle 52"/>
                <p:cNvSpPr>
                  <a:spLocks noChangeArrowheads="1"/>
                </p:cNvSpPr>
                <p:nvPr/>
              </p:nvSpPr>
              <p:spPr bwMode="auto">
                <a:xfrm>
                  <a:off x="1209" y="2407"/>
                  <a:ext cx="1806" cy="569"/>
                </a:xfrm>
                <a:prstGeom prst="rect">
                  <a:avLst/>
                </a:prstGeom>
                <a:gradFill rotWithShape="1">
                  <a:gsLst>
                    <a:gs pos="0">
                      <a:srgbClr xmlns:mc="http://schemas.openxmlformats.org/markup-compatibility/2006" xmlns:a14="http://schemas.microsoft.com/office/drawing/2007/7/7/main" val="B2B2B2" mc:Ignorable="">
                        <a:gamma/>
                        <a:shade val="69804"/>
                        <a:invGamma/>
                      </a:srgbClr>
                    </a:gs>
                    <a:gs pos="50000">
                      <a:srgbClr xmlns:mc="http://schemas.openxmlformats.org/markup-compatibility/2006" xmlns:a14="http://schemas.microsoft.com/office/drawing/2007/7/7/main" val="B2B2B2" mc:Ignorable=""/>
                    </a:gs>
                    <a:gs pos="100000">
                      <a:srgbClr xmlns:mc="http://schemas.openxmlformats.org/markup-compatibility/2006" xmlns:a14="http://schemas.microsoft.com/office/drawing/2007/7/7/main" val="B2B2B2" mc:Ignorable="">
                        <a:gamma/>
                        <a:shade val="69804"/>
                        <a:invGamma/>
                      </a:srgbClr>
                    </a:gs>
                  </a:gsLst>
                  <a:lin ang="2700000" scaled="1"/>
                </a:gradFill>
                <a:ln w="9525">
                  <a:solidFill>
                    <a:srgbClr xmlns:mc="http://schemas.openxmlformats.org/markup-compatibility/2006" xmlns:a14="http://schemas.microsoft.com/office/drawing/2007/7/7/main" val="FFFFFF" mc:Ignorable=""/>
                  </a:solidFill>
                  <a:miter lim="800000"/>
                  <a:headEnd/>
                  <a:tailEnd/>
                </a:ln>
                <a:effectLst/>
              </p:spPr>
              <p:txBody>
                <a:bodyPr vert="horz" wrap="square" lIns="63094" tIns="31547" rIns="63094" bIns="31547"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chemeClr val="bg1"/>
                      </a:solidFill>
                      <a:latin typeface="Arial" pitchFamily="34" charset="0"/>
                      <a:cs typeface="Arial" pitchFamily="34" charset="0"/>
                    </a:rPr>
                    <a:t>machine instruction</a:t>
                  </a:r>
                </a:p>
                <a:p>
                  <a:pPr lvl="0" fontAlgn="base">
                    <a:spcBef>
                      <a:spcPct val="0"/>
                    </a:spcBef>
                    <a:spcAft>
                      <a:spcPct val="0"/>
                    </a:spcAft>
                  </a:pPr>
                  <a:r>
                    <a:rPr lang="en-US" sz="1200" dirty="0" smtClean="0">
                      <a:solidFill>
                        <a:schemeClr val="bg1"/>
                      </a:solidFill>
                    </a:rPr>
                    <a:t>mov EAX, 23</a:t>
                  </a:r>
                  <a:r>
                    <a:rPr lang="en-US" sz="1200" dirty="0" smtClean="0"/>
                    <a:t> </a:t>
                  </a:r>
                  <a:endParaRPr lang="en-US" sz="1200" dirty="0" smtClean="0">
                    <a:solidFill>
                      <a:schemeClr val="bg1"/>
                    </a:solidFill>
                    <a:latin typeface="Arial" pitchFamily="34" charset="0"/>
                    <a:cs typeface="Arial" pitchFamily="34" charset="0"/>
                  </a:endParaRPr>
                </a:p>
              </p:txBody>
            </p:sp>
          </p:grpSp>
          <p:sp>
            <p:nvSpPr>
              <p:cNvPr id="70" name="Line 76"/>
              <p:cNvSpPr>
                <a:spLocks noChangeShapeType="1"/>
              </p:cNvSpPr>
              <p:nvPr/>
            </p:nvSpPr>
            <p:spPr bwMode="auto">
              <a:xfrm flipH="1">
                <a:off x="2133600" y="5007114"/>
                <a:ext cx="0" cy="403086"/>
              </a:xfrm>
              <a:prstGeom prst="line">
                <a:avLst/>
              </a:prstGeom>
              <a:noFill/>
              <a:ln w="50800">
                <a:solidFill>
                  <a:srgbClr xmlns:mc="http://schemas.openxmlformats.org/markup-compatibility/2006" xmlns:a14="http://schemas.microsoft.com/office/drawing/2007/7/7/main" val="FF0000" mc:Ignorable=""/>
                </a:solidFill>
                <a:round/>
                <a:headEnd type="triangle" w="sm" len="med"/>
                <a:tailEnd type="triangle" w="sm" len="me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94"/>
            <p:cNvGrpSpPr/>
            <p:nvPr/>
          </p:nvGrpSpPr>
          <p:grpSpPr>
            <a:xfrm>
              <a:off x="4931734" y="3307281"/>
              <a:ext cx="3200400" cy="2560119"/>
              <a:chOff x="5181600" y="2773881"/>
              <a:chExt cx="3137647" cy="2560119"/>
            </a:xfrm>
          </p:grpSpPr>
          <p:sp>
            <p:nvSpPr>
              <p:cNvPr id="72" name="AutoShape 83"/>
              <p:cNvSpPr>
                <a:spLocks noChangeArrowheads="1" noTextEdit="1"/>
              </p:cNvSpPr>
              <p:nvPr/>
            </p:nvSpPr>
            <p:spPr bwMode="auto">
              <a:xfrm>
                <a:off x="5181600" y="2773881"/>
                <a:ext cx="3137647" cy="2560119"/>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grpSp>
            <p:nvGrpSpPr>
              <p:cNvPr id="9" name="Group 78"/>
              <p:cNvGrpSpPr>
                <a:grpSpLocks/>
              </p:cNvGrpSpPr>
              <p:nvPr/>
            </p:nvGrpSpPr>
            <p:grpSpPr bwMode="auto">
              <a:xfrm>
                <a:off x="5186436" y="5134106"/>
                <a:ext cx="2857500" cy="199894"/>
                <a:chOff x="480" y="3696"/>
                <a:chExt cx="3120" cy="240"/>
              </a:xfrm>
            </p:grpSpPr>
            <p:sp>
              <p:nvSpPr>
                <p:cNvPr id="86" name="Text Box 82"/>
                <p:cNvSpPr txBox="1">
                  <a:spLocks noChangeArrowheads="1"/>
                </p:cNvSpPr>
                <p:nvPr/>
              </p:nvSpPr>
              <p:spPr bwMode="auto">
                <a:xfrm>
                  <a:off x="480" y="3696"/>
                  <a:ext cx="672" cy="240"/>
                </a:xfrm>
                <a:prstGeom prst="rect">
                  <a:avLst/>
                </a:prstGeom>
                <a:gradFill rotWithShape="1">
                  <a:gsLst>
                    <a:gs pos="0">
                      <a:srgbClr xmlns:mc="http://schemas.openxmlformats.org/markup-compatibility/2006" xmlns:a14="http://schemas.microsoft.com/office/drawing/2007/7/7/main" val="808080" mc:Ignorable="">
                        <a:gamma/>
                        <a:shade val="70196"/>
                        <a:invGamma/>
                      </a:srgbClr>
                    </a:gs>
                    <a:gs pos="50000">
                      <a:srgbClr xmlns:mc="http://schemas.openxmlformats.org/markup-compatibility/2006" xmlns:a14="http://schemas.microsoft.com/office/drawing/2007/7/7/main" val="808080" mc:Ignorable=""/>
                    </a:gs>
                    <a:gs pos="100000">
                      <a:srgbClr xmlns:mc="http://schemas.openxmlformats.org/markup-compatibility/2006" xmlns:a14="http://schemas.microsoft.com/office/drawing/2007/7/7/main" val="808080" mc:Ignorable="">
                        <a:gamma/>
                        <a:shade val="70196"/>
                        <a:invGamma/>
                      </a:srgbClr>
                    </a:gs>
                  </a:gsLst>
                  <a:lin ang="2700000" scaled="1"/>
                </a:gradFill>
                <a:ln w="9525">
                  <a:solidFill>
                    <a:srgbClr xmlns:mc="http://schemas.openxmlformats.org/markup-compatibility/2006" xmlns:a14="http://schemas.microsoft.com/office/drawing/2007/7/7/main" val="000000" mc:Ignorable=""/>
                  </a:solidFill>
                  <a:miter lim="800000"/>
                  <a:headEnd/>
                  <a:tailEnd/>
                </a:ln>
                <a:effectLst/>
              </p:spPr>
              <p:txBody>
                <a:bodyPr vert="horz" wrap="square" lIns="63094" tIns="31547" rIns="63094" bIns="3154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xmlns:mc="http://schemas.openxmlformats.org/markup-compatibility/2006" xmlns:a14="http://schemas.microsoft.com/office/drawing/2007/7/7/main" val="FFFFFF" mc:Ignorable=""/>
                      </a:solidFill>
                      <a:effectLst/>
                      <a:latin typeface="Arial" pitchFamily="34" charset="0"/>
                      <a:ea typeface="Times New Roman" pitchFamily="18" charset="0"/>
                      <a:cs typeface="Arial" pitchFamily="34" charset="0"/>
                    </a:rPr>
                    <a:t>Disk</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7" name="Text Box 81"/>
                <p:cNvSpPr txBox="1">
                  <a:spLocks noChangeArrowheads="1"/>
                </p:cNvSpPr>
                <p:nvPr/>
              </p:nvSpPr>
              <p:spPr bwMode="auto">
                <a:xfrm>
                  <a:off x="1248" y="3696"/>
                  <a:ext cx="672" cy="240"/>
                </a:xfrm>
                <a:prstGeom prst="rect">
                  <a:avLst/>
                </a:prstGeom>
                <a:gradFill rotWithShape="1">
                  <a:gsLst>
                    <a:gs pos="0">
                      <a:srgbClr xmlns:mc="http://schemas.openxmlformats.org/markup-compatibility/2006" xmlns:a14="http://schemas.microsoft.com/office/drawing/2007/7/7/main" val="808080" mc:Ignorable="">
                        <a:gamma/>
                        <a:shade val="70196"/>
                        <a:invGamma/>
                      </a:srgbClr>
                    </a:gs>
                    <a:gs pos="50000">
                      <a:srgbClr xmlns:mc="http://schemas.openxmlformats.org/markup-compatibility/2006" xmlns:a14="http://schemas.microsoft.com/office/drawing/2007/7/7/main" val="808080" mc:Ignorable=""/>
                    </a:gs>
                    <a:gs pos="100000">
                      <a:srgbClr xmlns:mc="http://schemas.openxmlformats.org/markup-compatibility/2006" xmlns:a14="http://schemas.microsoft.com/office/drawing/2007/7/7/main" val="808080" mc:Ignorable="">
                        <a:gamma/>
                        <a:shade val="70196"/>
                        <a:invGamma/>
                      </a:srgbClr>
                    </a:gs>
                  </a:gsLst>
                  <a:lin ang="2700000" scaled="1"/>
                </a:gradFill>
                <a:ln w="9525">
                  <a:solidFill>
                    <a:srgbClr xmlns:mc="http://schemas.openxmlformats.org/markup-compatibility/2006" xmlns:a14="http://schemas.microsoft.com/office/drawing/2007/7/7/main" val="000000" mc:Ignorable=""/>
                  </a:solidFill>
                  <a:miter lim="800000"/>
                  <a:headEnd/>
                  <a:tailEnd/>
                </a:ln>
                <a:effectLst/>
              </p:spPr>
              <p:txBody>
                <a:bodyPr vert="horz" wrap="square" lIns="63094" tIns="31547" rIns="63094" bIns="3154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xmlns:mc="http://schemas.openxmlformats.org/markup-compatibility/2006" xmlns:a14="http://schemas.microsoft.com/office/drawing/2007/7/7/main" val="FFFFFF" mc:Ignorable=""/>
                      </a:solidFill>
                      <a:effectLst/>
                      <a:latin typeface="Arial" pitchFamily="34" charset="0"/>
                      <a:ea typeface="Times New Roman" pitchFamily="18" charset="0"/>
                      <a:cs typeface="Arial" pitchFamily="34" charset="0"/>
                    </a:rPr>
                    <a:t>NIC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8" name="Text Box 80"/>
                <p:cNvSpPr txBox="1">
                  <a:spLocks noChangeArrowheads="1"/>
                </p:cNvSpPr>
                <p:nvPr/>
              </p:nvSpPr>
              <p:spPr bwMode="auto">
                <a:xfrm>
                  <a:off x="2160" y="3696"/>
                  <a:ext cx="672" cy="240"/>
                </a:xfrm>
                <a:prstGeom prst="rect">
                  <a:avLst/>
                </a:prstGeom>
                <a:gradFill rotWithShape="1">
                  <a:gsLst>
                    <a:gs pos="0">
                      <a:srgbClr xmlns:mc="http://schemas.openxmlformats.org/markup-compatibility/2006" xmlns:a14="http://schemas.microsoft.com/office/drawing/2007/7/7/main" val="808080" mc:Ignorable="">
                        <a:gamma/>
                        <a:shade val="70196"/>
                        <a:invGamma/>
                      </a:srgbClr>
                    </a:gs>
                    <a:gs pos="50000">
                      <a:srgbClr xmlns:mc="http://schemas.openxmlformats.org/markup-compatibility/2006" xmlns:a14="http://schemas.microsoft.com/office/drawing/2007/7/7/main" val="808080" mc:Ignorable=""/>
                    </a:gs>
                    <a:gs pos="100000">
                      <a:srgbClr xmlns:mc="http://schemas.openxmlformats.org/markup-compatibility/2006" xmlns:a14="http://schemas.microsoft.com/office/drawing/2007/7/7/main" val="808080" mc:Ignorable="">
                        <a:gamma/>
                        <a:shade val="70196"/>
                        <a:invGamma/>
                      </a:srgbClr>
                    </a:gs>
                  </a:gsLst>
                  <a:lin ang="2700000" scaled="1"/>
                </a:gradFill>
                <a:ln w="9525">
                  <a:solidFill>
                    <a:srgbClr xmlns:mc="http://schemas.openxmlformats.org/markup-compatibility/2006" xmlns:a14="http://schemas.microsoft.com/office/drawing/2007/7/7/main" val="000000" mc:Ignorable=""/>
                  </a:solidFill>
                  <a:miter lim="800000"/>
                  <a:headEnd/>
                  <a:tailEnd/>
                </a:ln>
                <a:effectLst/>
              </p:spPr>
              <p:txBody>
                <a:bodyPr vert="horz" wrap="square" lIns="63094" tIns="31547" rIns="63094" bIns="3154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xmlns:mc="http://schemas.openxmlformats.org/markup-compatibility/2006" xmlns:a14="http://schemas.microsoft.com/office/drawing/2007/7/7/main" val="FFFFFF" mc:Ignorable=""/>
                      </a:solidFill>
                      <a:effectLst/>
                      <a:latin typeface="Arial" pitchFamily="34" charset="0"/>
                      <a:ea typeface="Times New Roman" pitchFamily="18" charset="0"/>
                      <a:cs typeface="Arial" pitchFamily="34" charset="0"/>
                    </a:rPr>
                    <a:t>CPU</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9" name="Text Box 79"/>
                <p:cNvSpPr txBox="1">
                  <a:spLocks noChangeArrowheads="1"/>
                </p:cNvSpPr>
                <p:nvPr/>
              </p:nvSpPr>
              <p:spPr bwMode="auto">
                <a:xfrm>
                  <a:off x="2928" y="3696"/>
                  <a:ext cx="672" cy="240"/>
                </a:xfrm>
                <a:prstGeom prst="rect">
                  <a:avLst/>
                </a:prstGeom>
                <a:gradFill rotWithShape="1">
                  <a:gsLst>
                    <a:gs pos="0">
                      <a:srgbClr xmlns:mc="http://schemas.openxmlformats.org/markup-compatibility/2006" xmlns:a14="http://schemas.microsoft.com/office/drawing/2007/7/7/main" val="808080" mc:Ignorable="">
                        <a:gamma/>
                        <a:shade val="70196"/>
                        <a:invGamma/>
                      </a:srgbClr>
                    </a:gs>
                    <a:gs pos="50000">
                      <a:srgbClr xmlns:mc="http://schemas.openxmlformats.org/markup-compatibility/2006" xmlns:a14="http://schemas.microsoft.com/office/drawing/2007/7/7/main" val="808080" mc:Ignorable=""/>
                    </a:gs>
                    <a:gs pos="100000">
                      <a:srgbClr xmlns:mc="http://schemas.openxmlformats.org/markup-compatibility/2006" xmlns:a14="http://schemas.microsoft.com/office/drawing/2007/7/7/main" val="808080" mc:Ignorable="">
                        <a:gamma/>
                        <a:shade val="70196"/>
                        <a:invGamma/>
                      </a:srgbClr>
                    </a:gs>
                  </a:gsLst>
                  <a:lin ang="2700000" scaled="1"/>
                </a:gradFill>
                <a:ln w="9525">
                  <a:solidFill>
                    <a:srgbClr xmlns:mc="http://schemas.openxmlformats.org/markup-compatibility/2006" xmlns:a14="http://schemas.microsoft.com/office/drawing/2007/7/7/main" val="000000" mc:Ignorable=""/>
                  </a:solidFill>
                  <a:miter lim="800000"/>
                  <a:headEnd/>
                  <a:tailEnd/>
                </a:ln>
                <a:effectLst/>
              </p:spPr>
              <p:txBody>
                <a:bodyPr vert="horz" wrap="square" lIns="63094" tIns="31547" rIns="63094" bIns="3154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xmlns:mc="http://schemas.openxmlformats.org/markup-compatibility/2006" xmlns:a14="http://schemas.microsoft.com/office/drawing/2007/7/7/main" val="FFFFFF" mc:Ignorable=""/>
                      </a:solidFill>
                      <a:effectLst/>
                      <a:latin typeface="Arial" pitchFamily="34" charset="0"/>
                      <a:ea typeface="Times New Roman" pitchFamily="18" charset="0"/>
                      <a:cs typeface="Arial" pitchFamily="34" charset="0"/>
                    </a:rPr>
                    <a:t>RAM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48"/>
              <p:cNvGrpSpPr>
                <a:grpSpLocks/>
              </p:cNvGrpSpPr>
              <p:nvPr/>
            </p:nvGrpSpPr>
            <p:grpSpPr bwMode="auto">
              <a:xfrm>
                <a:off x="5470427" y="2773881"/>
                <a:ext cx="2368648" cy="2000105"/>
                <a:chOff x="793" y="864"/>
                <a:chExt cx="2586" cy="2400"/>
              </a:xfrm>
            </p:grpSpPr>
            <p:sp>
              <p:nvSpPr>
                <p:cNvPr id="76" name="Rectangle 63"/>
                <p:cNvSpPr>
                  <a:spLocks noChangeArrowheads="1"/>
                </p:cNvSpPr>
                <p:nvPr/>
              </p:nvSpPr>
              <p:spPr bwMode="auto">
                <a:xfrm>
                  <a:off x="793" y="864"/>
                  <a:ext cx="2586" cy="2400"/>
                </a:xfrm>
                <a:prstGeom prst="rect">
                  <a:avLst/>
                </a:prstGeom>
                <a:gradFill rotWithShape="1">
                  <a:gsLst>
                    <a:gs pos="0">
                      <a:srgbClr xmlns:mc="http://schemas.openxmlformats.org/markup-compatibility/2006" xmlns:a14="http://schemas.microsoft.com/office/drawing/2007/7/7/main" val="DDDDDD" mc:Ignorable="">
                        <a:gamma/>
                        <a:shade val="90196"/>
                        <a:invGamma/>
                      </a:srgbClr>
                    </a:gs>
                    <a:gs pos="50000">
                      <a:srgbClr xmlns:mc="http://schemas.openxmlformats.org/markup-compatibility/2006" xmlns:a14="http://schemas.microsoft.com/office/drawing/2007/7/7/main" val="DDDDDD" mc:Ignorable=""/>
                    </a:gs>
                    <a:gs pos="100000">
                      <a:srgbClr xmlns:mc="http://schemas.openxmlformats.org/markup-compatibility/2006" xmlns:a14="http://schemas.microsoft.com/office/drawing/2007/7/7/main" val="DDDDDD" mc:Ignorable="">
                        <a:gamma/>
                        <a:shade val="90196"/>
                        <a:invGamma/>
                      </a:srgbClr>
                    </a:gs>
                  </a:gsLst>
                  <a:lin ang="2700000" scaled="1"/>
                </a:gradFill>
                <a:ln w="9525">
                  <a:solidFill>
                    <a:srgbClr xmlns:mc="http://schemas.openxmlformats.org/markup-compatibility/2006" xmlns:a14="http://schemas.microsoft.com/office/drawing/2007/7/7/main" val="000000" mc:Ignorable=""/>
                  </a:solidFill>
                  <a:miter lim="800000"/>
                  <a:headEnd/>
                  <a:tailEnd/>
                </a:ln>
                <a:effectLst/>
              </p:spPr>
              <p:txBody>
                <a:bodyPr vert="horz" wrap="square" lIns="91440" tIns="45720" rIns="91440" bIns="45720" numCol="1" anchor="ctr" anchorCtr="0" compatLnSpc="1">
                  <a:prstTxWarp prst="textNoShape">
                    <a:avLst/>
                  </a:prstTxWarp>
                </a:bodyPr>
                <a:lstStyle/>
                <a:p>
                  <a:endParaRPr lang="en-US" dirty="0"/>
                </a:p>
              </p:txBody>
            </p:sp>
            <p:sp>
              <p:nvSpPr>
                <p:cNvPr id="77" name="Text Box 62"/>
                <p:cNvSpPr txBox="1">
                  <a:spLocks noChangeArrowheads="1"/>
                </p:cNvSpPr>
                <p:nvPr/>
              </p:nvSpPr>
              <p:spPr bwMode="auto">
                <a:xfrm>
                  <a:off x="1298" y="912"/>
                  <a:ext cx="1536" cy="240"/>
                </a:xfrm>
                <a:prstGeom prst="rect">
                  <a:avLst/>
                </a:prstGeom>
                <a:noFill/>
                <a:ln w="9525">
                  <a:noFill/>
                  <a:miter lim="800000"/>
                  <a:headEnd/>
                  <a:tailEnd/>
                </a:ln>
                <a:effectLst/>
              </p:spPr>
              <p:txBody>
                <a:bodyPr vert="horz" wrap="square" lIns="63094" tIns="31547" rIns="63094" bIns="3154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100" b="1" dirty="0" smtClean="0">
                      <a:solidFill>
                        <a:srgbClr xmlns:mc="http://schemas.openxmlformats.org/markup-compatibility/2006" xmlns:a14="http://schemas.microsoft.com/office/drawing/2007/7/7/main" val="000000" mc:Ignorable=""/>
                      </a:solidFill>
                      <a:latin typeface="Arial" pitchFamily="34" charset="0"/>
                      <a:cs typeface="Arial" pitchFamily="34" charset="0"/>
                    </a:rPr>
                    <a:t>Operating System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8" name="Text Box 61"/>
                <p:cNvSpPr txBox="1">
                  <a:spLocks noChangeArrowheads="1"/>
                </p:cNvSpPr>
                <p:nvPr/>
              </p:nvSpPr>
              <p:spPr bwMode="auto">
                <a:xfrm>
                  <a:off x="841" y="1872"/>
                  <a:ext cx="2447" cy="1344"/>
                </a:xfrm>
                <a:prstGeom prst="rect">
                  <a:avLst/>
                </a:prstGeom>
                <a:gradFill rotWithShape="1">
                  <a:gsLst>
                    <a:gs pos="0">
                      <a:srgbClr xmlns:mc="http://schemas.openxmlformats.org/markup-compatibility/2006" xmlns:a14="http://schemas.microsoft.com/office/drawing/2007/7/7/main" val="0571B1" mc:Ignorable="">
                        <a:gamma/>
                        <a:shade val="70196"/>
                        <a:invGamma/>
                      </a:srgbClr>
                    </a:gs>
                    <a:gs pos="50000">
                      <a:srgbClr xmlns:mc="http://schemas.openxmlformats.org/markup-compatibility/2006" xmlns:a14="http://schemas.microsoft.com/office/drawing/2007/7/7/main" val="0571B1" mc:Ignorable=""/>
                    </a:gs>
                    <a:gs pos="100000">
                      <a:srgbClr xmlns:mc="http://schemas.openxmlformats.org/markup-compatibility/2006" xmlns:a14="http://schemas.microsoft.com/office/drawing/2007/7/7/main" val="0571B1" mc:Ignorable="">
                        <a:gamma/>
                        <a:shade val="70196"/>
                        <a:invGamma/>
                      </a:srgbClr>
                    </a:gs>
                  </a:gsLst>
                  <a:lin ang="2700000" scaled="1"/>
                </a:gradFill>
                <a:ln w="9525">
                  <a:solidFill>
                    <a:srgbClr xmlns:mc="http://schemas.openxmlformats.org/markup-compatibility/2006" xmlns:a14="http://schemas.microsoft.com/office/drawing/2007/7/7/main" val="000000" mc:Ignorable=""/>
                  </a:solidFill>
                  <a:miter lim="800000"/>
                  <a:headEnd/>
                  <a:tailEnd/>
                </a:ln>
                <a:effectLst/>
              </p:spPr>
              <p:txBody>
                <a:bodyPr vert="horz" wrap="square" lIns="63094" tIns="31547" rIns="63094" bIns="31547"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xmlns:mc="http://schemas.openxmlformats.org/markup-compatibility/2006" xmlns:a14="http://schemas.microsoft.com/office/drawing/2007/7/7/main" val="FFFFFF" mc:Ignorable=""/>
                      </a:solidFill>
                      <a:effectLst/>
                      <a:latin typeface="Arial" pitchFamily="34" charset="0"/>
                      <a:ea typeface="Times New Roman" pitchFamily="18"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9" name="Text Box 60"/>
                <p:cNvSpPr txBox="1">
                  <a:spLocks noChangeArrowheads="1"/>
                </p:cNvSpPr>
                <p:nvPr/>
              </p:nvSpPr>
              <p:spPr bwMode="auto">
                <a:xfrm>
                  <a:off x="1298" y="1200"/>
                  <a:ext cx="480" cy="624"/>
                </a:xfrm>
                <a:prstGeom prst="rect">
                  <a:avLst/>
                </a:prstGeom>
                <a:gradFill rotWithShape="1">
                  <a:gsLst>
                    <a:gs pos="0">
                      <a:srgbClr xmlns:mc="http://schemas.openxmlformats.org/markup-compatibility/2006" xmlns:a14="http://schemas.microsoft.com/office/drawing/2007/7/7/main" val="FFB301" mc:Ignorable="">
                        <a:gamma/>
                        <a:shade val="70196"/>
                        <a:invGamma/>
                      </a:srgbClr>
                    </a:gs>
                    <a:gs pos="50000">
                      <a:srgbClr xmlns:mc="http://schemas.openxmlformats.org/markup-compatibility/2006" xmlns:a14="http://schemas.microsoft.com/office/drawing/2007/7/7/main" val="FFB301" mc:Ignorable=""/>
                    </a:gs>
                    <a:gs pos="100000">
                      <a:srgbClr xmlns:mc="http://schemas.openxmlformats.org/markup-compatibility/2006" xmlns:a14="http://schemas.microsoft.com/office/drawing/2007/7/7/main" val="FFB301" mc:Ignorable="">
                        <a:gamma/>
                        <a:shade val="70196"/>
                        <a:invGamma/>
                      </a:srgbClr>
                    </a:gs>
                  </a:gsLst>
                  <a:lin ang="2700000" scaled="1"/>
                </a:gradFill>
                <a:ln w="9525">
                  <a:solidFill>
                    <a:srgbClr xmlns:mc="http://schemas.openxmlformats.org/markup-compatibility/2006" xmlns:a14="http://schemas.microsoft.com/office/drawing/2007/7/7/main" val="000000" mc:Ignorable=""/>
                  </a:solidFill>
                  <a:miter lim="800000"/>
                  <a:headEnd/>
                  <a:tailEnd/>
                </a:ln>
                <a:effectLst/>
              </p:spPr>
              <p:txBody>
                <a:bodyPr vert="horz" wrap="square" lIns="63094" tIns="31547" rIns="63094" bIns="3154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xmlns:mc="http://schemas.openxmlformats.org/markup-compatibility/2006" xmlns:a14="http://schemas.microsoft.com/office/drawing/2007/7/7/main" val="FFFFFF" mc:Ignorable=""/>
                      </a:solidFill>
                      <a:effectLst/>
                      <a:latin typeface="Arial" pitchFamily="34" charset="0"/>
                      <a:ea typeface="Times New Roman" pitchFamily="18" charset="0"/>
                      <a:cs typeface="Arial" pitchFamily="34" charset="0"/>
                    </a:rPr>
                    <a:t>App</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0" name="Text Box 59"/>
                <p:cNvSpPr txBox="1">
                  <a:spLocks noChangeArrowheads="1"/>
                </p:cNvSpPr>
                <p:nvPr/>
              </p:nvSpPr>
              <p:spPr bwMode="auto">
                <a:xfrm>
                  <a:off x="1826" y="1200"/>
                  <a:ext cx="480" cy="624"/>
                </a:xfrm>
                <a:prstGeom prst="rect">
                  <a:avLst/>
                </a:prstGeom>
                <a:gradFill rotWithShape="1">
                  <a:gsLst>
                    <a:gs pos="0">
                      <a:srgbClr xmlns:mc="http://schemas.openxmlformats.org/markup-compatibility/2006" xmlns:a14="http://schemas.microsoft.com/office/drawing/2007/7/7/main" val="FFB301" mc:Ignorable="">
                        <a:gamma/>
                        <a:shade val="70196"/>
                        <a:invGamma/>
                      </a:srgbClr>
                    </a:gs>
                    <a:gs pos="50000">
                      <a:srgbClr xmlns:mc="http://schemas.openxmlformats.org/markup-compatibility/2006" xmlns:a14="http://schemas.microsoft.com/office/drawing/2007/7/7/main" val="FFB301" mc:Ignorable=""/>
                    </a:gs>
                    <a:gs pos="100000">
                      <a:srgbClr xmlns:mc="http://schemas.openxmlformats.org/markup-compatibility/2006" xmlns:a14="http://schemas.microsoft.com/office/drawing/2007/7/7/main" val="FFB301" mc:Ignorable="">
                        <a:gamma/>
                        <a:shade val="70196"/>
                        <a:invGamma/>
                      </a:srgbClr>
                    </a:gs>
                  </a:gsLst>
                  <a:lin ang="2700000" scaled="1"/>
                </a:gradFill>
                <a:ln w="9525">
                  <a:solidFill>
                    <a:srgbClr xmlns:mc="http://schemas.openxmlformats.org/markup-compatibility/2006" xmlns:a14="http://schemas.microsoft.com/office/drawing/2007/7/7/main" val="000000" mc:Ignorable=""/>
                  </a:solidFill>
                  <a:miter lim="800000"/>
                  <a:headEnd/>
                  <a:tailEnd/>
                </a:ln>
                <a:effectLst/>
              </p:spPr>
              <p:txBody>
                <a:bodyPr vert="horz" wrap="square" lIns="63094" tIns="31547" rIns="63094" bIns="3154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xmlns:mc="http://schemas.openxmlformats.org/markup-compatibility/2006" xmlns:a14="http://schemas.microsoft.com/office/drawing/2007/7/7/main" val="FFFFFF" mc:Ignorable=""/>
                      </a:solidFill>
                      <a:effectLst/>
                      <a:latin typeface="Arial" pitchFamily="34" charset="0"/>
                      <a:ea typeface="Times New Roman" pitchFamily="18" charset="0"/>
                      <a:cs typeface="Arial" pitchFamily="34" charset="0"/>
                    </a:rPr>
                    <a:t>App</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1" name="Text Box 58"/>
                <p:cNvSpPr txBox="1">
                  <a:spLocks noChangeArrowheads="1"/>
                </p:cNvSpPr>
                <p:nvPr/>
              </p:nvSpPr>
              <p:spPr bwMode="auto">
                <a:xfrm>
                  <a:off x="2354" y="1200"/>
                  <a:ext cx="480" cy="624"/>
                </a:xfrm>
                <a:prstGeom prst="rect">
                  <a:avLst/>
                </a:prstGeom>
                <a:gradFill rotWithShape="1">
                  <a:gsLst>
                    <a:gs pos="0">
                      <a:srgbClr xmlns:mc="http://schemas.openxmlformats.org/markup-compatibility/2006" xmlns:a14="http://schemas.microsoft.com/office/drawing/2007/7/7/main" val="FFB301" mc:Ignorable="">
                        <a:gamma/>
                        <a:shade val="70196"/>
                        <a:invGamma/>
                      </a:srgbClr>
                    </a:gs>
                    <a:gs pos="50000">
                      <a:srgbClr xmlns:mc="http://schemas.openxmlformats.org/markup-compatibility/2006" xmlns:a14="http://schemas.microsoft.com/office/drawing/2007/7/7/main" val="FFB301" mc:Ignorable=""/>
                    </a:gs>
                    <a:gs pos="100000">
                      <a:srgbClr xmlns:mc="http://schemas.openxmlformats.org/markup-compatibility/2006" xmlns:a14="http://schemas.microsoft.com/office/drawing/2007/7/7/main" val="FFB301" mc:Ignorable="">
                        <a:gamma/>
                        <a:shade val="70196"/>
                        <a:invGamma/>
                      </a:srgbClr>
                    </a:gs>
                  </a:gsLst>
                  <a:lin ang="2700000" scaled="1"/>
                </a:gradFill>
                <a:ln w="9525">
                  <a:solidFill>
                    <a:srgbClr xmlns:mc="http://schemas.openxmlformats.org/markup-compatibility/2006" xmlns:a14="http://schemas.microsoft.com/office/drawing/2007/7/7/main" val="000000" mc:Ignorable=""/>
                  </a:solidFill>
                  <a:miter lim="800000"/>
                  <a:headEnd/>
                  <a:tailEnd/>
                </a:ln>
                <a:effectLst/>
              </p:spPr>
              <p:txBody>
                <a:bodyPr vert="horz" wrap="square" lIns="63094" tIns="31547" rIns="63094" bIns="31547"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xmlns:mc="http://schemas.openxmlformats.org/markup-compatibility/2006" xmlns:a14="http://schemas.microsoft.com/office/drawing/2007/7/7/main" val="FFFFFF" mc:Ignorable=""/>
                      </a:solidFill>
                      <a:effectLst/>
                      <a:latin typeface="Arial" pitchFamily="34" charset="0"/>
                      <a:ea typeface="Times New Roman" pitchFamily="18" charset="0"/>
                      <a:cs typeface="Arial" pitchFamily="34" charset="0"/>
                    </a:rPr>
                    <a:t>App</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2" name="Rectangle 52"/>
                <p:cNvSpPr>
                  <a:spLocks noChangeArrowheads="1"/>
                </p:cNvSpPr>
                <p:nvPr/>
              </p:nvSpPr>
              <p:spPr bwMode="auto">
                <a:xfrm>
                  <a:off x="1209" y="2407"/>
                  <a:ext cx="1806" cy="569"/>
                </a:xfrm>
                <a:prstGeom prst="rect">
                  <a:avLst/>
                </a:prstGeom>
                <a:gradFill rotWithShape="1">
                  <a:gsLst>
                    <a:gs pos="0">
                      <a:srgbClr xmlns:mc="http://schemas.openxmlformats.org/markup-compatibility/2006" xmlns:a14="http://schemas.microsoft.com/office/drawing/2007/7/7/main" val="B2B2B2" mc:Ignorable="">
                        <a:gamma/>
                        <a:shade val="69804"/>
                        <a:invGamma/>
                      </a:srgbClr>
                    </a:gs>
                    <a:gs pos="50000">
                      <a:srgbClr xmlns:mc="http://schemas.openxmlformats.org/markup-compatibility/2006" xmlns:a14="http://schemas.microsoft.com/office/drawing/2007/7/7/main" val="B2B2B2" mc:Ignorable=""/>
                    </a:gs>
                    <a:gs pos="100000">
                      <a:srgbClr xmlns:mc="http://schemas.openxmlformats.org/markup-compatibility/2006" xmlns:a14="http://schemas.microsoft.com/office/drawing/2007/7/7/main" val="B2B2B2" mc:Ignorable="">
                        <a:gamma/>
                        <a:shade val="69804"/>
                        <a:invGamma/>
                      </a:srgbClr>
                    </a:gs>
                  </a:gsLst>
                  <a:lin ang="2700000" scaled="1"/>
                </a:gradFill>
                <a:ln w="9525">
                  <a:solidFill>
                    <a:srgbClr xmlns:mc="http://schemas.openxmlformats.org/markup-compatibility/2006" xmlns:a14="http://schemas.microsoft.com/office/drawing/2007/7/7/main" val="FFFFFF" mc:Ignorable=""/>
                  </a:solidFill>
                  <a:miter lim="800000"/>
                  <a:headEnd/>
                  <a:tailEnd/>
                </a:ln>
                <a:effectLst/>
              </p:spPr>
              <p:txBody>
                <a:bodyPr vert="horz" wrap="square" lIns="63094" tIns="31547" rIns="63094" bIns="31547"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chemeClr val="bg1"/>
                      </a:solidFill>
                      <a:latin typeface="Arial" pitchFamily="34" charset="0"/>
                      <a:cs typeface="Arial" pitchFamily="34" charset="0"/>
                    </a:rPr>
                    <a:t>machine instruction</a:t>
                  </a:r>
                </a:p>
                <a:p>
                  <a:pPr lvl="0" fontAlgn="base">
                    <a:spcBef>
                      <a:spcPct val="0"/>
                    </a:spcBef>
                    <a:spcAft>
                      <a:spcPct val="0"/>
                    </a:spcAft>
                  </a:pPr>
                  <a:r>
                    <a:rPr lang="en-US" sz="1200" dirty="0" smtClean="0">
                      <a:solidFill>
                        <a:schemeClr val="bg1"/>
                      </a:solidFill>
                    </a:rPr>
                    <a:t>mov EAX, 23</a:t>
                  </a:r>
                  <a:r>
                    <a:rPr lang="en-US" sz="1200" dirty="0" smtClean="0"/>
                    <a:t> </a:t>
                  </a:r>
                  <a:endParaRPr lang="en-US" sz="1200" dirty="0" smtClean="0">
                    <a:solidFill>
                      <a:schemeClr val="bg1"/>
                    </a:solidFill>
                    <a:latin typeface="Arial" pitchFamily="34" charset="0"/>
                    <a:cs typeface="Arial" pitchFamily="34" charset="0"/>
                  </a:endParaRPr>
                </a:p>
              </p:txBody>
            </p:sp>
          </p:grpSp>
          <p:sp>
            <p:nvSpPr>
              <p:cNvPr id="90" name="Line 76"/>
              <p:cNvSpPr>
                <a:spLocks noChangeShapeType="1"/>
              </p:cNvSpPr>
              <p:nvPr/>
            </p:nvSpPr>
            <p:spPr bwMode="auto">
              <a:xfrm flipH="1">
                <a:off x="6964681" y="4526481"/>
                <a:ext cx="45719" cy="609600"/>
              </a:xfrm>
              <a:prstGeom prst="line">
                <a:avLst/>
              </a:prstGeom>
              <a:noFill/>
              <a:ln w="50800">
                <a:solidFill>
                  <a:srgbClr xmlns:mc="http://schemas.openxmlformats.org/markup-compatibility/2006" xmlns:a14="http://schemas.microsoft.com/office/drawing/2007/7/7/main" val="FF0000" mc:Ignorable=""/>
                </a:solidFill>
                <a:round/>
                <a:headEnd type="triangle" w="sm" len="med"/>
                <a:tailEnd type="triangle" w="sm" len="med"/>
              </a:ln>
              <a:effectLst/>
            </p:spPr>
            <p:txBody>
              <a:bodyPr vert="horz" wrap="square" lIns="91440" tIns="45720" rIns="91440" bIns="45720" numCol="1" anchor="t" anchorCtr="0" compatLnSpc="1">
                <a:prstTxWarp prst="textNoShape">
                  <a:avLst/>
                </a:prstTxWarp>
              </a:bodyPr>
              <a:lstStyle/>
              <a:p>
                <a:endParaRPr lang="en-US" dirty="0"/>
              </a:p>
            </p:txBody>
          </p:sp>
          <p:sp>
            <p:nvSpPr>
              <p:cNvPr id="91" name="Line 76"/>
              <p:cNvSpPr>
                <a:spLocks noChangeShapeType="1"/>
              </p:cNvSpPr>
              <p:nvPr/>
            </p:nvSpPr>
            <p:spPr bwMode="auto">
              <a:xfrm>
                <a:off x="7010400" y="4526481"/>
                <a:ext cx="685800" cy="609600"/>
              </a:xfrm>
              <a:prstGeom prst="line">
                <a:avLst/>
              </a:prstGeom>
              <a:noFill/>
              <a:ln w="50800">
                <a:solidFill>
                  <a:srgbClr xmlns:mc="http://schemas.openxmlformats.org/markup-compatibility/2006" xmlns:a14="http://schemas.microsoft.com/office/drawing/2007/7/7/main" val="FF0000" mc:Ignorable=""/>
                </a:solidFill>
                <a:round/>
                <a:headEnd type="triangle" w="sm" len="med"/>
                <a:tailEnd type="triangle" w="sm" len="med"/>
              </a:ln>
              <a:effectLst/>
            </p:spPr>
            <p:txBody>
              <a:bodyPr vert="horz" wrap="square" lIns="91440" tIns="45720" rIns="91440" bIns="45720" numCol="1" anchor="t" anchorCtr="0" compatLnSpc="1">
                <a:prstTxWarp prst="textNoShape">
                  <a:avLst/>
                </a:prstTxWarp>
              </a:bodyPr>
              <a:lstStyle/>
              <a:p>
                <a:endParaRPr lang="en-US" dirty="0"/>
              </a:p>
            </p:txBody>
          </p:sp>
        </p:grpSp>
        <p:sp>
          <p:nvSpPr>
            <p:cNvPr id="98" name="Rectangle 97"/>
            <p:cNvSpPr/>
            <p:nvPr/>
          </p:nvSpPr>
          <p:spPr>
            <a:xfrm>
              <a:off x="4112476" y="3877270"/>
              <a:ext cx="535724"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xmlns:mc="http://schemas.openxmlformats.org/markup-compatibility/2006" xmlns:a14="http://schemas.microsoft.com/office/drawing/2007/7/7/main" val="000000" mc:Ignorable="">
                        <a:alpha val="65000"/>
                      </a:srgbClr>
                    </a:outerShdw>
                  </a:effectLst>
                </a:rPr>
                <a:t>≈</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xmlns:mc="http://schemas.openxmlformats.org/markup-compatibility/2006" xmlns:a14="http://schemas.microsoft.com/office/drawing/2007/7/7/main" val="000000" mc:Ignorable="">
                      <a:alpha val="65000"/>
                    </a:srgbClr>
                  </a:outerShdw>
                </a:effectLst>
              </a:endParaRPr>
            </a:p>
          </p:txBody>
        </p:sp>
      </p:gr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Hypervisor Implementation</a:t>
            </a:r>
            <a:endParaRPr lang="en-US" dirty="0"/>
          </a:p>
        </p:txBody>
      </p:sp>
      <p:sp>
        <p:nvSpPr>
          <p:cNvPr id="3" name="Content Placeholder 2"/>
          <p:cNvSpPr>
            <a:spLocks noGrp="1"/>
          </p:cNvSpPr>
          <p:nvPr>
            <p:ph idx="1"/>
          </p:nvPr>
        </p:nvSpPr>
        <p:spPr>
          <a:xfrm>
            <a:off x="457200" y="1447800"/>
            <a:ext cx="8229600" cy="4678363"/>
          </a:xfrm>
        </p:spPr>
        <p:txBody>
          <a:bodyPr>
            <a:normAutofit/>
          </a:bodyPr>
          <a:lstStyle/>
          <a:p>
            <a:r>
              <a:rPr lang="en-US" dirty="0"/>
              <a:t>real code, </a:t>
            </a:r>
            <a:r>
              <a:rPr lang="en-US" dirty="0" smtClean="0"/>
              <a:t>as shipped </a:t>
            </a:r>
            <a:r>
              <a:rPr lang="en-US" dirty="0"/>
              <a:t>with Windows Server 2008</a:t>
            </a:r>
          </a:p>
          <a:p>
            <a:r>
              <a:rPr lang="en-US" dirty="0" smtClean="0"/>
              <a:t>ca. 100 000 lines of C, 5 000 lines of x64 assembly</a:t>
            </a:r>
          </a:p>
          <a:p>
            <a:r>
              <a:rPr lang="en-US" dirty="0" smtClean="0"/>
              <a:t>concurrency</a:t>
            </a:r>
          </a:p>
          <a:p>
            <a:pPr lvl="1"/>
            <a:r>
              <a:rPr lang="en-US" dirty="0" smtClean="0"/>
              <a:t>spin locks, r/w locks, rundowns, turnstiles</a:t>
            </a:r>
          </a:p>
          <a:p>
            <a:pPr lvl="1"/>
            <a:r>
              <a:rPr lang="en-US" dirty="0" smtClean="0"/>
              <a:t>lock-free accesses to volatile data and hardware covered by implicit protocols</a:t>
            </a:r>
          </a:p>
          <a:p>
            <a:r>
              <a:rPr lang="en-US" dirty="0" smtClean="0"/>
              <a:t>scheduler, memory allocator, etc.</a:t>
            </a:r>
          </a:p>
          <a:p>
            <a:r>
              <a:rPr lang="en-US" dirty="0" smtClean="0"/>
              <a:t>access to hardware registers (memory management, virtualization support)</a:t>
            </a:r>
          </a:p>
          <a:p>
            <a:pPr lvl="1"/>
            <a:endParaRPr lang="en-US" dirty="0"/>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verisoft logo.png"/>
          <p:cNvPicPr>
            <a:picLocks noChangeAspect="1"/>
          </p:cNvPicPr>
          <p:nvPr/>
        </p:nvPicPr>
        <p:blipFill>
          <a:blip r:embed="rId2" cstate="print"/>
          <a:stretch>
            <a:fillRect/>
          </a:stretch>
        </p:blipFill>
        <p:spPr>
          <a:xfrm>
            <a:off x="5572132" y="2214554"/>
            <a:ext cx="3215089" cy="2261279"/>
          </a:xfrm>
          <a:prstGeom prst="rect">
            <a:avLst/>
          </a:prstGeom>
        </p:spPr>
      </p:pic>
      <p:sp>
        <p:nvSpPr>
          <p:cNvPr id="2" name="Title 1"/>
          <p:cNvSpPr>
            <a:spLocks noGrp="1"/>
          </p:cNvSpPr>
          <p:nvPr>
            <p:ph type="title"/>
          </p:nvPr>
        </p:nvSpPr>
        <p:spPr>
          <a:xfrm>
            <a:off x="500034" y="274638"/>
            <a:ext cx="8186766" cy="1082660"/>
          </a:xfrm>
        </p:spPr>
        <p:txBody>
          <a:bodyPr>
            <a:normAutofit/>
          </a:bodyPr>
          <a:lstStyle/>
          <a:p>
            <a:r>
              <a:rPr lang="en-US" sz="3600" dirty="0" smtClean="0"/>
              <a:t>Hypervisor Verification (2007 – 2010)</a:t>
            </a:r>
            <a:endParaRPr lang="en-US" dirty="0"/>
          </a:p>
        </p:txBody>
      </p:sp>
      <p:sp>
        <p:nvSpPr>
          <p:cNvPr id="3" name="Content Placeholder 2"/>
          <p:cNvSpPr>
            <a:spLocks noGrp="1"/>
          </p:cNvSpPr>
          <p:nvPr>
            <p:ph idx="1"/>
          </p:nvPr>
        </p:nvSpPr>
        <p:spPr>
          <a:xfrm>
            <a:off x="457200" y="1814514"/>
            <a:ext cx="8229600" cy="4257692"/>
          </a:xfrm>
        </p:spPr>
        <p:txBody>
          <a:bodyPr>
            <a:noAutofit/>
          </a:bodyPr>
          <a:lstStyle/>
          <a:p>
            <a:pPr>
              <a:buNone/>
            </a:pPr>
            <a:r>
              <a:rPr lang="en-US" sz="2800" dirty="0" smtClean="0"/>
              <a:t>Partners:</a:t>
            </a:r>
          </a:p>
          <a:p>
            <a:r>
              <a:rPr lang="en-US" sz="2800" dirty="0" smtClean="0"/>
              <a:t>European Microsoft Innovation Center</a:t>
            </a:r>
          </a:p>
          <a:p>
            <a:r>
              <a:rPr lang="en-US" sz="2800" dirty="0" smtClean="0"/>
              <a:t>Microsoft Research</a:t>
            </a:r>
          </a:p>
          <a:p>
            <a:r>
              <a:rPr lang="en-US" sz="2800" dirty="0" smtClean="0"/>
              <a:t>Microsoft’s Windows Div.</a:t>
            </a:r>
          </a:p>
          <a:p>
            <a:r>
              <a:rPr lang="en-US" sz="2800" dirty="0" err="1" smtClean="0"/>
              <a:t>Universität</a:t>
            </a:r>
            <a:r>
              <a:rPr lang="en-US" sz="2800" dirty="0" smtClean="0"/>
              <a:t> des Saarlandes</a:t>
            </a:r>
          </a:p>
          <a:p>
            <a:pPr>
              <a:buNone/>
            </a:pPr>
            <a:endParaRPr lang="en-US" sz="2800" dirty="0" smtClean="0"/>
          </a:p>
          <a:p>
            <a:pPr>
              <a:buNone/>
            </a:pPr>
            <a:r>
              <a:rPr lang="en-US" sz="2400" dirty="0" smtClean="0"/>
              <a:t>co-funded by the German Ministry of Education and Research</a:t>
            </a:r>
          </a:p>
          <a:p>
            <a:pPr algn="r">
              <a:buNone/>
            </a:pPr>
            <a:r>
              <a:rPr lang="en-US" sz="2000" b="1" dirty="0" smtClean="0">
                <a:latin typeface="Courier New" pitchFamily="49" charset="0"/>
                <a:cs typeface="Courier New" pitchFamily="49" charset="0"/>
                <a:hlinkClick r:id="rId3"/>
              </a:rPr>
              <a:t>http://www.verisoftxt.de</a:t>
            </a:r>
            <a:endParaRPr lang="en-US" sz="2000" b="1" dirty="0">
              <a:latin typeface="Courier New" pitchFamily="49" charset="0"/>
              <a:cs typeface="Courier New" pitchFamily="49" charset="0"/>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Challenges for Verification of Concurrent C</a:t>
            </a:r>
            <a:endParaRPr lang="en-US" dirty="0"/>
          </a:p>
        </p:txBody>
      </p:sp>
      <p:sp>
        <p:nvSpPr>
          <p:cNvPr id="3" name="Content Placeholder 2"/>
          <p:cNvSpPr>
            <a:spLocks noGrp="1"/>
          </p:cNvSpPr>
          <p:nvPr>
            <p:ph idx="1"/>
          </p:nvPr>
        </p:nvSpPr>
        <p:spPr>
          <a:xfrm>
            <a:off x="381000" y="2174875"/>
            <a:ext cx="8382000" cy="3311525"/>
          </a:xfrm>
        </p:spPr>
        <p:txBody>
          <a:bodyPr>
            <a:normAutofit/>
          </a:bodyPr>
          <a:lstStyle/>
          <a:p>
            <a:pPr marL="514350" indent="-514350">
              <a:buFont typeface="+mj-lt"/>
              <a:buAutoNum type="arabicPeriod"/>
            </a:pPr>
            <a:r>
              <a:rPr lang="en-US" dirty="0" smtClean="0"/>
              <a:t> </a:t>
            </a:r>
            <a:r>
              <a:rPr lang="en-US" b="1" dirty="0" smtClean="0"/>
              <a:t>Memory model</a:t>
            </a:r>
            <a:r>
              <a:rPr lang="en-US" dirty="0" smtClean="0"/>
              <a:t> that is adequate and efficient to reason about</a:t>
            </a:r>
          </a:p>
          <a:p>
            <a:pPr marL="514350" indent="-514350">
              <a:buFont typeface="+mj-lt"/>
              <a:buAutoNum type="arabicPeriod"/>
            </a:pPr>
            <a:r>
              <a:rPr lang="en-US" dirty="0" smtClean="0"/>
              <a:t> </a:t>
            </a:r>
            <a:r>
              <a:rPr lang="en-US" b="1" dirty="0" smtClean="0"/>
              <a:t>Modular reasoning </a:t>
            </a:r>
            <a:r>
              <a:rPr lang="en-US" dirty="0" smtClean="0"/>
              <a:t>about concurrent code</a:t>
            </a:r>
          </a:p>
          <a:p>
            <a:pPr marL="514350" indent="-514350">
              <a:buFont typeface="+mj-lt"/>
              <a:buAutoNum type="arabicPeriod"/>
            </a:pPr>
            <a:r>
              <a:rPr lang="en-US" dirty="0" smtClean="0"/>
              <a:t> </a:t>
            </a:r>
            <a:r>
              <a:rPr lang="en-US" b="1" dirty="0" smtClean="0"/>
              <a:t>Invariants </a:t>
            </a:r>
            <a:r>
              <a:rPr lang="en-US" dirty="0" smtClean="0"/>
              <a:t>for (large and complex) C data structures</a:t>
            </a:r>
          </a:p>
          <a:p>
            <a:pPr marL="514350" indent="-514350">
              <a:buFont typeface="+mj-lt"/>
              <a:buAutoNum type="arabicPeriod"/>
            </a:pPr>
            <a:r>
              <a:rPr lang="en-US" dirty="0" smtClean="0"/>
              <a:t> Huge verification conditions to be proven </a:t>
            </a:r>
            <a:r>
              <a:rPr lang="en-US" b="1" dirty="0" smtClean="0"/>
              <a:t>automatically</a:t>
            </a:r>
          </a:p>
          <a:p>
            <a:pPr marL="514350" indent="-514350">
              <a:buFont typeface="+mj-lt"/>
              <a:buAutoNum type="arabicPeriod"/>
            </a:pPr>
            <a:r>
              <a:rPr lang="en-US" dirty="0" smtClean="0"/>
              <a:t>“Live” specifications that </a:t>
            </a:r>
            <a:r>
              <a:rPr lang="en-US" b="1" dirty="0" smtClean="0"/>
              <a:t>evolve with the code</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Test case generation</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22" name="Text Placeholder 2"/>
          <p:cNvSpPr txBox="1">
            <a:spLocks/>
          </p:cNvSpPr>
          <p:nvPr/>
        </p:nvSpPr>
        <p:spPr>
          <a:xfrm>
            <a:off x="416560" y="1613801"/>
            <a:ext cx="8382000" cy="3705630"/>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2800" dirty="0" smtClean="0">
                <a:solidFill>
                  <a:srgbClr xmlns:mc="http://schemas.openxmlformats.org/markup-compatibility/2006" xmlns:a14="http://schemas.microsoft.com/office/drawing/2007/7/7/main" val="FF0000" mc:Ignorable=""/>
                </a:solidFill>
                <a:latin typeface="Calibri" pitchFamily="34" charset="0"/>
                <a:sym typeface="Symbol"/>
              </a:rPr>
              <a:t>Test (correctness + usability) is 95% of the deal:</a:t>
            </a:r>
          </a:p>
          <a:p>
            <a:pPr marL="842136" lvl="1"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Dev/Test is 1-1 in products.</a:t>
            </a:r>
          </a:p>
          <a:p>
            <a:pPr marL="842136" lvl="1"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Developers are responsible for unit tests.</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Tools:</a:t>
            </a:r>
          </a:p>
          <a:p>
            <a:pPr marL="842136" lvl="1"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Annotations and static analysis (SAL + ESP)</a:t>
            </a:r>
          </a:p>
          <a:p>
            <a:pPr marL="842136" lvl="1"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File </a:t>
            </a:r>
            <a:r>
              <a:rPr lang="en-US" sz="2800" dirty="0" err="1" smtClean="0">
                <a:solidFill>
                  <a:schemeClr val="bg1"/>
                </a:solidFill>
                <a:latin typeface="Calibri" pitchFamily="34" charset="0"/>
                <a:sym typeface="Symbol"/>
              </a:rPr>
              <a:t>Fuzzing</a:t>
            </a:r>
            <a:endParaRPr lang="en-US" sz="2800" dirty="0" smtClean="0">
              <a:solidFill>
                <a:schemeClr val="bg1"/>
              </a:solidFill>
              <a:latin typeface="Calibri" pitchFamily="34" charset="0"/>
              <a:sym typeface="Symbol"/>
            </a:endParaRPr>
          </a:p>
          <a:p>
            <a:pPr marL="842136" lvl="1" indent="-384954">
              <a:lnSpc>
                <a:spcPct val="90000"/>
              </a:lnSpc>
              <a:spcBef>
                <a:spcPct val="20000"/>
              </a:spcBef>
              <a:buSzPct val="90000"/>
              <a:buFontTx/>
              <a:buBlip>
                <a:blip r:embed="rId3"/>
              </a:buBlip>
            </a:pPr>
            <a:r>
              <a:rPr lang="en-US" sz="2800" dirty="0" smtClean="0">
                <a:solidFill>
                  <a:srgbClr xmlns:mc="http://schemas.openxmlformats.org/markup-compatibility/2006" xmlns:a14="http://schemas.microsoft.com/office/drawing/2007/7/7/main" val="FF0000" mc:Ignorable=""/>
                </a:solidFill>
                <a:latin typeface="Calibri" pitchFamily="34" charset="0"/>
                <a:sym typeface="Symbol"/>
              </a:rPr>
              <a:t>Unit test case generation</a:t>
            </a:r>
          </a:p>
          <a:p>
            <a:pPr marL="1299317" lvl="2" indent="-384954">
              <a:lnSpc>
                <a:spcPct val="90000"/>
              </a:lnSpc>
              <a:spcBef>
                <a:spcPct val="20000"/>
              </a:spcBef>
              <a:buSzPct val="90000"/>
            </a:pPr>
            <a:endParaRPr lang="en-US" sz="2800" dirty="0" smtClean="0">
              <a:solidFill>
                <a:schemeClr val="bg1"/>
              </a:solidFill>
              <a:latin typeface="Calibri" pitchFamily="34" charset="0"/>
              <a:sym typeface="Symbol"/>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The Microsoft Verifying C Compiler (VCC)</a:t>
            </a:r>
            <a:endParaRPr lang="en-US" sz="3600" dirty="0"/>
          </a:p>
        </p:txBody>
      </p:sp>
      <p:sp>
        <p:nvSpPr>
          <p:cNvPr id="3" name="Content Placeholder 2"/>
          <p:cNvSpPr>
            <a:spLocks noGrp="1"/>
          </p:cNvSpPr>
          <p:nvPr>
            <p:ph idx="1"/>
          </p:nvPr>
        </p:nvSpPr>
        <p:spPr>
          <a:xfrm>
            <a:off x="381000" y="1219200"/>
            <a:ext cx="5257800" cy="5445125"/>
          </a:xfrm>
        </p:spPr>
        <p:txBody>
          <a:bodyPr>
            <a:normAutofit/>
          </a:bodyPr>
          <a:lstStyle/>
          <a:p>
            <a:r>
              <a:rPr lang="en-US" dirty="0" smtClean="0">
                <a:solidFill>
                  <a:srgbClr xmlns:mc="http://schemas.openxmlformats.org/markup-compatibility/2006" xmlns:a14="http://schemas.microsoft.com/office/drawing/2007/7/7/main" val="0070C0" mc:Ignorable=""/>
                </a:solidFill>
              </a:rPr>
              <a:t>Source Language</a:t>
            </a:r>
          </a:p>
          <a:p>
            <a:pPr lvl="1"/>
            <a:r>
              <a:rPr lang="en-US" dirty="0" smtClean="0"/>
              <a:t>A</a:t>
            </a:r>
            <a:r>
              <a:rPr lang="pl-PL" dirty="0" smtClean="0"/>
              <a:t>NSI</a:t>
            </a:r>
            <a:r>
              <a:rPr lang="en-US" dirty="0" smtClean="0"/>
              <a:t> C</a:t>
            </a:r>
            <a:r>
              <a:rPr lang="pl-PL" dirty="0" smtClean="0"/>
              <a:t> </a:t>
            </a:r>
            <a:r>
              <a:rPr lang="en-US" dirty="0" smtClean="0"/>
              <a:t>+ </a:t>
            </a:r>
          </a:p>
          <a:p>
            <a:pPr lvl="1"/>
            <a:r>
              <a:rPr lang="en-US" dirty="0" smtClean="0"/>
              <a:t>Design-by-Contract Annotations + </a:t>
            </a:r>
          </a:p>
          <a:p>
            <a:pPr lvl="1"/>
            <a:r>
              <a:rPr lang="en-US" dirty="0" smtClean="0"/>
              <a:t>Ghost state +</a:t>
            </a:r>
          </a:p>
          <a:p>
            <a:pPr lvl="1"/>
            <a:r>
              <a:rPr lang="en-US" dirty="0" smtClean="0"/>
              <a:t>Theories +</a:t>
            </a:r>
          </a:p>
          <a:p>
            <a:pPr lvl="1"/>
            <a:r>
              <a:rPr lang="en-US" dirty="0" smtClean="0"/>
              <a:t>Metadata Annotations </a:t>
            </a:r>
          </a:p>
          <a:p>
            <a:r>
              <a:rPr lang="en-US" dirty="0" smtClean="0">
                <a:solidFill>
                  <a:srgbClr xmlns:mc="http://schemas.openxmlformats.org/markup-compatibility/2006" xmlns:a14="http://schemas.microsoft.com/office/drawing/2007/7/7/main" val="0070C0" mc:Ignorable=""/>
                </a:solidFill>
              </a:rPr>
              <a:t>Program Logic</a:t>
            </a:r>
          </a:p>
          <a:p>
            <a:pPr lvl="1"/>
            <a:r>
              <a:rPr lang="en-US" dirty="0" err="1" smtClean="0"/>
              <a:t>Dijkstra’s</a:t>
            </a:r>
            <a:r>
              <a:rPr lang="en-US" dirty="0" smtClean="0"/>
              <a:t> weakest preconditions</a:t>
            </a:r>
          </a:p>
          <a:p>
            <a:r>
              <a:rPr lang="en-US" dirty="0" smtClean="0">
                <a:solidFill>
                  <a:srgbClr xmlns:mc="http://schemas.openxmlformats.org/markup-compatibility/2006" xmlns:a14="http://schemas.microsoft.com/office/drawing/2007/7/7/main" val="0070C0" mc:Ignorable=""/>
                </a:solidFill>
              </a:rPr>
              <a:t>Automatic Verification</a:t>
            </a:r>
          </a:p>
          <a:p>
            <a:pPr lvl="1"/>
            <a:r>
              <a:rPr lang="en-US" dirty="0" smtClean="0"/>
              <a:t>verification condition generation (VCG)</a:t>
            </a:r>
          </a:p>
          <a:p>
            <a:pPr lvl="1"/>
            <a:r>
              <a:rPr lang="en-US" dirty="0" smtClean="0"/>
              <a:t>automatic theorem proving (SMT)</a:t>
            </a:r>
          </a:p>
        </p:txBody>
      </p:sp>
      <p:pic>
        <p:nvPicPr>
          <p:cNvPr id="5" name="Picture 4" descr="vcc.png"/>
          <p:cNvPicPr>
            <a:picLocks noChangeAspect="1"/>
          </p:cNvPicPr>
          <p:nvPr/>
        </p:nvPicPr>
        <p:blipFill>
          <a:blip r:embed="rId2" cstate="print"/>
          <a:stretch>
            <a:fillRect/>
          </a:stretch>
        </p:blipFill>
        <p:spPr>
          <a:xfrm>
            <a:off x="5429256" y="1794050"/>
            <a:ext cx="3071834" cy="3062130"/>
          </a:xfrm>
          <a:prstGeom prst="rect">
            <a:avLst/>
          </a:prstGeom>
        </p:spPr>
      </p:pic>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sz="4800" dirty="0" smtClean="0">
                <a:latin typeface="Calibri" pitchFamily="34" charset="0"/>
                <a:cs typeface="Calibri" pitchFamily="34" charset="0"/>
              </a:rPr>
              <a:t>VCC Architecture</a:t>
            </a:r>
            <a:endParaRPr lang="en-US" sz="4800" dirty="0">
              <a:latin typeface="Calibri" pitchFamily="34" charset="0"/>
              <a:cs typeface="Calibri"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664508" y="1801909"/>
            <a:ext cx="7581900" cy="4724400"/>
          </a:xfrm>
          <a:prstGeom prst="rect">
            <a:avLst/>
          </a:prstGeom>
          <a:noFill/>
          <a:ln w="9525">
            <a:noFill/>
            <a:miter lim="800000"/>
            <a:headEnd/>
            <a:tailEnd/>
          </a:ln>
          <a:effectLst/>
        </p:spPr>
      </p:pic>
    </p:spTree>
  </p:cSld>
  <p:clrMapOvr>
    <a:masterClrMapping/>
  </p:clrMapOvr>
  <p:transition xmlns:p14="http://schemas.microsoft.com/office/powerpoint/2007/7/12/mai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Contracts / Modular Verification</a:t>
            </a:r>
            <a:endParaRPr lang="en-US" dirty="0"/>
          </a:p>
        </p:txBody>
      </p:sp>
      <p:sp>
        <p:nvSpPr>
          <p:cNvPr id="4" name="Content Placeholder 3"/>
          <p:cNvSpPr>
            <a:spLocks noGrp="1"/>
          </p:cNvSpPr>
          <p:nvPr>
            <p:ph idx="1"/>
          </p:nvPr>
        </p:nvSpPr>
        <p:spPr>
          <a:xfrm>
            <a:off x="500034" y="1571612"/>
            <a:ext cx="4267200" cy="1971676"/>
          </a:xfrm>
        </p:spPr>
        <p:txBody>
          <a:bodyPr>
            <a:normAutofit/>
          </a:bodyPr>
          <a:lstStyle/>
          <a:p>
            <a:pPr>
              <a:buNone/>
            </a:pPr>
            <a:r>
              <a:rPr lang="en-US" sz="1400" b="1" dirty="0"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b="1" dirty="0" smtClean="0">
                <a:solidFill>
                  <a:schemeClr val="accent2">
                    <a:lumMod val="75000"/>
                  </a:schemeClr>
                </a:solidFill>
                <a:latin typeface="Courier New" pitchFamily="49" charset="0"/>
                <a:cs typeface="Courier New" pitchFamily="49" charset="0"/>
              </a:rPr>
              <a:t>foo</a:t>
            </a:r>
            <a:r>
              <a:rPr lang="en-US" sz="1400" dirty="0" smtClean="0">
                <a:latin typeface="Courier New" pitchFamily="49" charset="0"/>
                <a:cs typeface="Courier New" pitchFamily="49" charset="0"/>
              </a:rPr>
              <a:t>(</a:t>
            </a:r>
            <a:r>
              <a:rPr lang="en-US" sz="1400" b="1" dirty="0" smtClean="0">
                <a:latin typeface="Courier New" pitchFamily="49" charset="0"/>
                <a:cs typeface="Courier New" pitchFamily="49" charset="0"/>
              </a:rPr>
              <a:t>int</a:t>
            </a:r>
            <a:r>
              <a:rPr lang="en-US" sz="1400" dirty="0" smtClean="0">
                <a:latin typeface="Courier New" pitchFamily="49" charset="0"/>
                <a:cs typeface="Courier New" pitchFamily="49" charset="0"/>
              </a:rPr>
              <a:t> x)</a:t>
            </a:r>
          </a:p>
          <a:p>
            <a:pPr>
              <a:buNone/>
            </a:pPr>
            <a:r>
              <a:rPr lang="en-US" sz="1400" dirty="0" smtClean="0">
                <a:latin typeface="Courier New" pitchFamily="49" charset="0"/>
                <a:cs typeface="Courier New" pitchFamily="49" charset="0"/>
              </a:rPr>
              <a:t>  </a:t>
            </a:r>
            <a:r>
              <a:rPr lang="en-US" sz="1400" b="1" dirty="0" smtClean="0">
                <a:latin typeface="Courier New" pitchFamily="49" charset="0"/>
                <a:cs typeface="Courier New" pitchFamily="49" charset="0"/>
              </a:rPr>
              <a:t>requires(x</a:t>
            </a:r>
            <a:r>
              <a:rPr lang="en-US" sz="1400" dirty="0" smtClean="0">
                <a:latin typeface="Courier New" pitchFamily="49" charset="0"/>
                <a:cs typeface="Courier New" pitchFamily="49" charset="0"/>
              </a:rPr>
              <a:t> &gt; 5)      // precond</a:t>
            </a:r>
          </a:p>
          <a:p>
            <a:pPr>
              <a:buNone/>
            </a:pPr>
            <a:r>
              <a:rPr lang="en-US" sz="1400" dirty="0" smtClean="0">
                <a:latin typeface="Courier New" pitchFamily="49" charset="0"/>
                <a:cs typeface="Courier New" pitchFamily="49" charset="0"/>
              </a:rPr>
              <a:t>  </a:t>
            </a:r>
            <a:r>
              <a:rPr lang="en-US" sz="1400" b="1" dirty="0" smtClean="0">
                <a:latin typeface="Courier New" pitchFamily="49" charset="0"/>
                <a:cs typeface="Courier New" pitchFamily="49" charset="0"/>
              </a:rPr>
              <a:t>ensures</a:t>
            </a:r>
            <a:r>
              <a:rPr lang="en-US" sz="1400" dirty="0" smtClean="0">
                <a:latin typeface="Courier New" pitchFamily="49" charset="0"/>
                <a:cs typeface="Courier New" pitchFamily="49" charset="0"/>
              </a:rPr>
              <a:t>(</a:t>
            </a:r>
            <a:r>
              <a:rPr lang="en-US" sz="1400" b="1" dirty="0" smtClean="0">
                <a:latin typeface="Courier New" pitchFamily="49" charset="0"/>
                <a:cs typeface="Courier New" pitchFamily="49" charset="0"/>
              </a:rPr>
              <a:t>result</a:t>
            </a:r>
            <a:r>
              <a:rPr lang="en-US" sz="1400" dirty="0" smtClean="0">
                <a:latin typeface="Courier New" pitchFamily="49" charset="0"/>
                <a:cs typeface="Courier New" pitchFamily="49" charset="0"/>
              </a:rPr>
              <a:t> &gt; x)  // postcond</a:t>
            </a:r>
          </a:p>
          <a:p>
            <a:pPr>
              <a:buNone/>
            </a:pPr>
            <a:r>
              <a:rPr lang="en-US" sz="1400" dirty="0" smtClean="0">
                <a:latin typeface="Courier New" pitchFamily="49" charset="0"/>
                <a:cs typeface="Courier New" pitchFamily="49" charset="0"/>
              </a:rPr>
              <a:t>{</a:t>
            </a:r>
          </a:p>
          <a:p>
            <a:pPr>
              <a:buNone/>
            </a:pPr>
            <a:r>
              <a:rPr lang="en-US" sz="1400" dirty="0" smtClean="0">
                <a:latin typeface="Courier New" pitchFamily="49" charset="0"/>
                <a:cs typeface="Courier New" pitchFamily="49" charset="0"/>
              </a:rPr>
              <a:t>…</a:t>
            </a:r>
          </a:p>
          <a:p>
            <a:pPr>
              <a:buNone/>
            </a:pP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p:txBody>
      </p:sp>
      <p:sp>
        <p:nvSpPr>
          <p:cNvPr id="5" name="Content Placeholder 3"/>
          <p:cNvSpPr txBox="1">
            <a:spLocks/>
          </p:cNvSpPr>
          <p:nvPr/>
        </p:nvSpPr>
        <p:spPr>
          <a:xfrm>
            <a:off x="4800600" y="1524000"/>
            <a:ext cx="3962400" cy="2190752"/>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1400" b="1" dirty="0" smtClean="0">
                <a:solidFill>
                  <a:schemeClr val="bg1"/>
                </a:solidFill>
                <a:latin typeface="Courier New" pitchFamily="49" charset="0"/>
                <a:cs typeface="Courier New" pitchFamily="49" charset="0"/>
              </a:rPr>
              <a:t>void</a:t>
            </a:r>
            <a:r>
              <a:rPr lang="en-US" sz="1400" dirty="0" smtClean="0">
                <a:solidFill>
                  <a:schemeClr val="bg1"/>
                </a:solidFill>
                <a:latin typeface="Courier New" pitchFamily="49" charset="0"/>
                <a:cs typeface="Courier New" pitchFamily="49" charset="0"/>
              </a:rPr>
              <a:t> </a:t>
            </a:r>
            <a:r>
              <a:rPr kumimoji="0" lang="en-US" sz="1400"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bar(</a:t>
            </a:r>
            <a:r>
              <a:rPr kumimoji="0" lang="en-US" sz="1400" b="1"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int</a:t>
            </a:r>
            <a:r>
              <a:rPr kumimoji="0" lang="en-US" sz="1400"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 y; </a:t>
            </a:r>
            <a:r>
              <a:rPr kumimoji="0" lang="en-US" sz="1400" b="1"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int</a:t>
            </a:r>
            <a:r>
              <a:rPr kumimoji="0" lang="en-US" sz="1400"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 </a:t>
            </a:r>
            <a:r>
              <a:rPr kumimoji="0" lang="en-US" sz="1400" i="0" u="none" strike="noStrike" kern="1200" cap="none" spc="0" normalizeH="0" baseline="0" noProof="0" dirty="0" smtClean="0">
                <a:ln>
                  <a:noFill/>
                </a:ln>
                <a:solidFill>
                  <a:schemeClr val="bg1"/>
                </a:solidFill>
                <a:effectLst/>
                <a:uLnTx/>
                <a:uFillTx/>
                <a:latin typeface="Courier New" pitchFamily="49" charset="0"/>
                <a:cs typeface="Courier New" pitchFamily="49" charset="0"/>
                <a:sym typeface="Symbol"/>
              </a:rPr>
              <a:t></a:t>
            </a:r>
            <a:r>
              <a:rPr kumimoji="0" lang="en-US" sz="1400"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z)</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1400" dirty="0" smtClean="0">
                <a:solidFill>
                  <a:schemeClr val="bg1"/>
                </a:solidFill>
                <a:latin typeface="Courier New" pitchFamily="49" charset="0"/>
                <a:cs typeface="Courier New" pitchFamily="49" charset="0"/>
              </a:rPr>
              <a:t>  </a:t>
            </a:r>
            <a:r>
              <a:rPr lang="en-US" sz="1400" b="1" dirty="0" smtClean="0">
                <a:solidFill>
                  <a:schemeClr val="bg1"/>
                </a:solidFill>
                <a:latin typeface="Courier New" pitchFamily="49" charset="0"/>
                <a:cs typeface="Courier New" pitchFamily="49" charset="0"/>
              </a:rPr>
              <a:t>writes</a:t>
            </a:r>
            <a:r>
              <a:rPr lang="en-US" sz="1400" dirty="0" smtClean="0">
                <a:solidFill>
                  <a:schemeClr val="bg1"/>
                </a:solidFill>
                <a:latin typeface="Courier New" pitchFamily="49" charset="0"/>
                <a:cs typeface="Courier New" pitchFamily="49" charset="0"/>
              </a:rPr>
              <a:t>(z)            // framing</a:t>
            </a:r>
            <a:endParaRPr kumimoji="0" lang="en-US" sz="1400" i="0" u="none" strike="noStrike" kern="1200" cap="none" spc="0" normalizeH="0" baseline="0" noProof="0" dirty="0" smtClean="0">
              <a:ln>
                <a:noFill/>
              </a:ln>
              <a:solidFill>
                <a:schemeClr val="bg1"/>
              </a:solidFill>
              <a:effectLst/>
              <a:uLnTx/>
              <a:uFillTx/>
              <a:latin typeface="Courier New" pitchFamily="49" charset="0"/>
              <a:cs typeface="Courier New" pitchFamily="49"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1400" dirty="0" smtClean="0">
                <a:solidFill>
                  <a:schemeClr val="bg1"/>
                </a:solidFill>
                <a:latin typeface="Courier New" pitchFamily="49" charset="0"/>
                <a:cs typeface="Courier New" pitchFamily="49" charset="0"/>
              </a:rPr>
              <a:t>  </a:t>
            </a:r>
            <a:r>
              <a:rPr lang="en-US" sz="1400" b="1" dirty="0" smtClean="0">
                <a:solidFill>
                  <a:schemeClr val="bg1"/>
                </a:solidFill>
                <a:latin typeface="Courier New" pitchFamily="49" charset="0"/>
                <a:cs typeface="Courier New" pitchFamily="49" charset="0"/>
              </a:rPr>
              <a:t>requires</a:t>
            </a:r>
            <a:r>
              <a:rPr lang="en-US" sz="1400" dirty="0" smtClean="0">
                <a:solidFill>
                  <a:schemeClr val="bg1"/>
                </a:solidFill>
                <a:latin typeface="Courier New" pitchFamily="49" charset="0"/>
                <a:cs typeface="Courier New" pitchFamily="49" charset="0"/>
              </a:rPr>
              <a:t>(y &gt; 7)</a:t>
            </a:r>
          </a:p>
          <a:p>
            <a:pPr marL="342900" lvl="0" indent="-342900">
              <a:spcBef>
                <a:spcPct val="20000"/>
              </a:spcBef>
              <a:defRPr/>
            </a:pPr>
            <a:r>
              <a:rPr kumimoji="0" lang="en-US" sz="1400"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  </a:t>
            </a:r>
            <a:r>
              <a:rPr kumimoji="0" lang="en-US" sz="1400" b="1"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maintains</a:t>
            </a:r>
            <a:r>
              <a:rPr kumimoji="0" lang="en-US" sz="1400"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a:t>
            </a:r>
            <a:r>
              <a:rPr lang="en-US" sz="1400" dirty="0" smtClean="0">
                <a:solidFill>
                  <a:schemeClr val="bg1"/>
                </a:solidFill>
                <a:latin typeface="Courier New" pitchFamily="49" charset="0"/>
                <a:cs typeface="Courier New" pitchFamily="49" charset="0"/>
                <a:sym typeface="Symbol"/>
              </a:rPr>
              <a:t>z &gt; 7)    // invariant</a:t>
            </a:r>
            <a:endParaRPr kumimoji="0" lang="en-US" sz="1400" i="0" u="none" strike="noStrike" kern="1200" cap="none" spc="0" normalizeH="0" baseline="0" noProof="0" dirty="0" smtClean="0">
              <a:ln>
                <a:noFill/>
              </a:ln>
              <a:solidFill>
                <a:schemeClr val="bg1"/>
              </a:solidFill>
              <a:effectLst/>
              <a:uLnTx/>
              <a:uFillTx/>
              <a:latin typeface="Courier New" pitchFamily="49" charset="0"/>
              <a:cs typeface="Courier New" pitchFamily="49"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1400" dirty="0" smtClean="0">
                <a:solidFill>
                  <a:schemeClr val="bg1"/>
                </a:solidFill>
                <a:latin typeface="Courier New" pitchFamily="49" charset="0"/>
                <a:cs typeface="Courier New" pitchFamily="49" charset="0"/>
              </a:rPr>
              <a:t>{</a:t>
            </a:r>
          </a:p>
          <a:p>
            <a:pPr marL="342900" lvl="0" indent="-342900">
              <a:spcBef>
                <a:spcPct val="20000"/>
              </a:spcBef>
              <a:defRPr/>
            </a:pPr>
            <a:r>
              <a:rPr lang="en-US" sz="1400" dirty="0" smtClean="0">
                <a:solidFill>
                  <a:schemeClr val="bg1"/>
                </a:solidFill>
                <a:latin typeface="Courier New" pitchFamily="49" charset="0"/>
                <a:cs typeface="Courier New" pitchFamily="49" charset="0"/>
                <a:sym typeface="Symbol"/>
              </a:rPr>
              <a:t>   </a:t>
            </a:r>
            <a:r>
              <a:rPr kumimoji="0" lang="en-US" sz="1400"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z = </a:t>
            </a:r>
            <a:r>
              <a:rPr kumimoji="0" lang="en-US" sz="1400" b="1"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foo</a:t>
            </a:r>
            <a:r>
              <a:rPr kumimoji="0" lang="en-US" sz="1400"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(y);</a:t>
            </a:r>
          </a:p>
          <a:p>
            <a:pPr marL="342900" lvl="0" indent="-342900">
              <a:spcBef>
                <a:spcPct val="20000"/>
              </a:spcBef>
              <a:defRPr/>
            </a:pPr>
            <a:r>
              <a:rPr lang="en-US" sz="1400" dirty="0" smtClean="0">
                <a:solidFill>
                  <a:schemeClr val="bg1"/>
                </a:solidFill>
                <a:latin typeface="Courier New" pitchFamily="49" charset="0"/>
                <a:cs typeface="Courier New" pitchFamily="49" charset="0"/>
              </a:rPr>
              <a:t>	</a:t>
            </a:r>
            <a:r>
              <a:rPr lang="en-US" sz="1400" b="1" dirty="0" smtClean="0">
                <a:solidFill>
                  <a:schemeClr val="bg1"/>
                </a:solidFill>
                <a:latin typeface="Courier New" pitchFamily="49" charset="0"/>
                <a:cs typeface="Courier New" pitchFamily="49" charset="0"/>
              </a:rPr>
              <a:t>assert</a:t>
            </a:r>
            <a:r>
              <a:rPr lang="en-US" sz="1400" dirty="0" smtClean="0">
                <a:solidFill>
                  <a:schemeClr val="bg1"/>
                </a:solidFill>
                <a:latin typeface="Courier New" pitchFamily="49" charset="0"/>
                <a:cs typeface="Courier New" pitchFamily="49" charset="0"/>
              </a:rPr>
              <a:t>(</a:t>
            </a:r>
            <a:r>
              <a:rPr lang="en-US" sz="1400" dirty="0" smtClean="0">
                <a:solidFill>
                  <a:schemeClr val="bg1"/>
                </a:solidFill>
                <a:latin typeface="Courier New" pitchFamily="49" charset="0"/>
                <a:cs typeface="Courier New" pitchFamily="49" charset="0"/>
                <a:sym typeface="Symbol"/>
              </a:rPr>
              <a:t></a:t>
            </a:r>
            <a:r>
              <a:rPr lang="en-US" sz="1400" dirty="0" smtClean="0">
                <a:solidFill>
                  <a:schemeClr val="bg1"/>
                </a:solidFill>
                <a:latin typeface="Courier New" pitchFamily="49" charset="0"/>
                <a:cs typeface="Courier New" pitchFamily="49" charset="0"/>
              </a:rPr>
              <a:t>z &gt; 7);</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a:t>
            </a:r>
          </a:p>
        </p:txBody>
      </p:sp>
      <p:sp>
        <p:nvSpPr>
          <p:cNvPr id="8" name="TextBox 7"/>
          <p:cNvSpPr txBox="1"/>
          <p:nvPr/>
        </p:nvSpPr>
        <p:spPr>
          <a:xfrm>
            <a:off x="457200" y="4191000"/>
            <a:ext cx="8077200" cy="2492990"/>
          </a:xfrm>
          <a:prstGeom prst="rect">
            <a:avLst/>
          </a:prstGeom>
          <a:noFill/>
        </p:spPr>
        <p:txBody>
          <a:bodyPr wrap="square" rtlCol="0">
            <a:spAutoFit/>
          </a:bodyPr>
          <a:lstStyle/>
          <a:p>
            <a:pPr>
              <a:buFont typeface="Arial" pitchFamily="34" charset="0"/>
              <a:buChar char="•"/>
            </a:pPr>
            <a:r>
              <a:rPr lang="en-US" sz="2400" dirty="0" smtClean="0">
                <a:solidFill>
                  <a:schemeClr val="bg1"/>
                </a:solidFill>
              </a:rPr>
              <a:t> function contracts: pre-/postconditions, framing</a:t>
            </a:r>
          </a:p>
          <a:p>
            <a:pPr>
              <a:buFont typeface="Arial" pitchFamily="34" charset="0"/>
              <a:buChar char="•"/>
            </a:pPr>
            <a:r>
              <a:rPr lang="en-US" sz="2400" dirty="0" smtClean="0">
                <a:solidFill>
                  <a:schemeClr val="bg1"/>
                </a:solidFill>
              </a:rPr>
              <a:t> modularity: </a:t>
            </a:r>
            <a:r>
              <a:rPr lang="en-US" sz="2400" b="1" dirty="0" smtClean="0">
                <a:solidFill>
                  <a:schemeClr val="bg1"/>
                </a:solidFill>
                <a:latin typeface="Courier New" pitchFamily="49" charset="0"/>
                <a:cs typeface="Courier New" pitchFamily="49" charset="0"/>
              </a:rPr>
              <a:t>bar</a:t>
            </a:r>
            <a:r>
              <a:rPr lang="en-US" sz="2400" dirty="0" smtClean="0">
                <a:solidFill>
                  <a:schemeClr val="bg1"/>
                </a:solidFill>
              </a:rPr>
              <a:t> only knows contract (but not code) of </a:t>
            </a:r>
            <a:r>
              <a:rPr lang="en-US" sz="2400" b="1" dirty="0" err="1" smtClean="0">
                <a:solidFill>
                  <a:schemeClr val="bg1"/>
                </a:solidFill>
                <a:latin typeface="Courier New" pitchFamily="49" charset="0"/>
                <a:cs typeface="Courier New" pitchFamily="49" charset="0"/>
              </a:rPr>
              <a:t>foo</a:t>
            </a:r>
            <a:endParaRPr lang="en-US" sz="2400" b="1" dirty="0" smtClean="0">
              <a:solidFill>
                <a:schemeClr val="bg1"/>
              </a:solidFill>
              <a:latin typeface="Courier New" pitchFamily="49" charset="0"/>
              <a:cs typeface="Courier New" pitchFamily="49" charset="0"/>
            </a:endParaRPr>
          </a:p>
          <a:p>
            <a:pPr>
              <a:lnSpc>
                <a:spcPct val="150000"/>
              </a:lnSpc>
            </a:pPr>
            <a:r>
              <a:rPr lang="en-US" sz="2400" dirty="0" smtClean="0">
                <a:solidFill>
                  <a:schemeClr val="bg1"/>
                </a:solidFill>
              </a:rPr>
              <a:t>advantages: </a:t>
            </a:r>
          </a:p>
          <a:p>
            <a:pPr>
              <a:buFont typeface="Arial" pitchFamily="34" charset="0"/>
              <a:buChar char="•"/>
            </a:pPr>
            <a:r>
              <a:rPr lang="en-US" sz="2400" dirty="0" smtClean="0">
                <a:solidFill>
                  <a:schemeClr val="bg1"/>
                </a:solidFill>
              </a:rPr>
              <a:t> modular verification: one function at a time</a:t>
            </a:r>
          </a:p>
          <a:p>
            <a:pPr>
              <a:buFont typeface="Arial" pitchFamily="34" charset="0"/>
              <a:buChar char="•"/>
            </a:pPr>
            <a:r>
              <a:rPr lang="en-US" sz="2400" dirty="0" smtClean="0">
                <a:solidFill>
                  <a:schemeClr val="bg1"/>
                </a:solidFill>
              </a:rPr>
              <a:t> no unfolding of code: scales to large applications</a:t>
            </a:r>
            <a:endParaRPr lang="en-US" sz="2400" dirty="0">
              <a:solidFill>
                <a:schemeClr val="bg1"/>
              </a:solidFill>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latin typeface="Calibri" pitchFamily="34" charset="0"/>
                <a:sym typeface="Symbol"/>
              </a:rPr>
              <a:t>Hypervisor: Some </a:t>
            </a:r>
            <a:r>
              <a:rPr smtClean="0">
                <a:sym typeface="Symbol"/>
              </a:rPr>
              <a:t>S</a:t>
            </a:r>
            <a:r>
              <a:rPr smtClean="0">
                <a:latin typeface="Calibri" pitchFamily="34" charset="0"/>
                <a:sym typeface="Symbol"/>
              </a:rPr>
              <a:t>tatistics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1809726"/>
          </a:xfrm>
        </p:spPr>
        <p:txBody>
          <a:bodyPr/>
          <a:lstStyle/>
          <a:p>
            <a:r>
              <a:rPr lang="en-US" dirty="0" smtClean="0">
                <a:latin typeface="Calibri" pitchFamily="34" charset="0"/>
                <a:sym typeface="Symbol"/>
              </a:rPr>
              <a:t>VCs have several Mb</a:t>
            </a:r>
          </a:p>
          <a:p>
            <a:r>
              <a:rPr lang="en-US" dirty="0" smtClean="0">
                <a:sym typeface="Symbol"/>
              </a:rPr>
              <a:t>Thousands of non ground clauses</a:t>
            </a:r>
            <a:endParaRPr lang="en-US" dirty="0" smtClean="0">
              <a:latin typeface="Calibri" pitchFamily="34" charset="0"/>
              <a:sym typeface="Symbol"/>
            </a:endParaRPr>
          </a:p>
          <a:p>
            <a:r>
              <a:rPr lang="en-US" dirty="0" smtClean="0">
                <a:sym typeface="Symbol"/>
              </a:rPr>
              <a:t>Developers are willing to wait at most 5 min per VC</a:t>
            </a:r>
          </a:p>
          <a:p>
            <a:endParaRPr lang="en-US" dirty="0" smtClean="0">
              <a:sym typeface="Symbol"/>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latin typeface="Calibri" pitchFamily="34" charset="0"/>
                <a:sym typeface="Symbol"/>
              </a:rPr>
              <a:t>Hypervisor: Some </a:t>
            </a:r>
            <a:r>
              <a:rPr smtClean="0">
                <a:sym typeface="Symbol"/>
              </a:rPr>
              <a:t>S</a:t>
            </a:r>
            <a:r>
              <a:rPr smtClean="0">
                <a:latin typeface="Calibri" pitchFamily="34" charset="0"/>
                <a:sym typeface="Symbol"/>
              </a:rPr>
              <a:t>tatistics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1809726"/>
          </a:xfrm>
        </p:spPr>
        <p:txBody>
          <a:bodyPr/>
          <a:lstStyle/>
          <a:p>
            <a:r>
              <a:rPr lang="en-US" dirty="0" smtClean="0">
                <a:latin typeface="Calibri" pitchFamily="34" charset="0"/>
                <a:sym typeface="Symbol"/>
              </a:rPr>
              <a:t>VCs have several Mb</a:t>
            </a:r>
          </a:p>
          <a:p>
            <a:r>
              <a:rPr lang="en-US" dirty="0" smtClean="0">
                <a:sym typeface="Symbol"/>
              </a:rPr>
              <a:t>Thousands of non ground clauses</a:t>
            </a:r>
            <a:endParaRPr lang="en-US" dirty="0" smtClean="0">
              <a:latin typeface="Calibri" pitchFamily="34" charset="0"/>
              <a:sym typeface="Symbol"/>
            </a:endParaRPr>
          </a:p>
          <a:p>
            <a:r>
              <a:rPr lang="en-US" dirty="0" smtClean="0">
                <a:sym typeface="Symbol"/>
              </a:rPr>
              <a:t>Developers are willing to wait at most 5 min per VC</a:t>
            </a:r>
          </a:p>
          <a:p>
            <a:endParaRPr lang="en-US" dirty="0" smtClean="0">
              <a:sym typeface="Symbol"/>
            </a:endParaRPr>
          </a:p>
        </p:txBody>
      </p:sp>
      <p:sp>
        <p:nvSpPr>
          <p:cNvPr id="4" name="Rounded Rectangle 3"/>
          <p:cNvSpPr/>
          <p:nvPr/>
        </p:nvSpPr>
        <p:spPr bwMode="auto">
          <a:xfrm>
            <a:off x="3137647" y="3379695"/>
            <a:ext cx="4545106" cy="1909482"/>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cs typeface="Calibri" pitchFamily="34" charset="0"/>
              </a:rPr>
              <a:t>Are you willing to wait more than 5 min for</a:t>
            </a:r>
            <a:r>
              <a:rPr kumimoji="0" lang="en-US" sz="2400" b="0" i="0" u="none" strike="noStrike" cap="none" normalizeH="0" dirty="0" smtClean="0">
                <a:solidFill>
                  <a:schemeClr val="bg1"/>
                </a:solidFill>
                <a:latin typeface="Calibri" pitchFamily="34" charset="0"/>
                <a:cs typeface="Calibri" pitchFamily="34" charset="0"/>
              </a:rPr>
              <a:t> your compiler?</a:t>
            </a:r>
            <a:endParaRPr kumimoji="0" lang="en-US" sz="2400" b="0" i="0" u="none" strike="noStrike" cap="none" normalizeH="0" baseline="0" dirty="0" smtClean="0">
              <a:solidFill>
                <a:schemeClr val="bg1"/>
              </a:solidFill>
              <a:latin typeface="Calibri" pitchFamily="34" charset="0"/>
              <a:cs typeface="Calibri" pitchFamily="34" charset="0"/>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1329595"/>
          </a:xfrm>
        </p:spPr>
        <p:txBody>
          <a:bodyPr/>
          <a:lstStyle/>
          <a:p>
            <a:r>
              <a:rPr lang="en-US" sz="4800" dirty="0" smtClean="0">
                <a:latin typeface="Calibri" pitchFamily="34" charset="0"/>
                <a:cs typeface="Calibri" pitchFamily="34" charset="0"/>
              </a:rPr>
              <a:t>Verification Attempt Time vs.</a:t>
            </a:r>
            <a:br>
              <a:rPr lang="en-US" sz="4800" dirty="0" smtClean="0">
                <a:latin typeface="Calibri" pitchFamily="34" charset="0"/>
                <a:cs typeface="Calibri" pitchFamily="34" charset="0"/>
              </a:rPr>
            </a:br>
            <a:r>
              <a:rPr lang="en-US" sz="4800" dirty="0" smtClean="0">
                <a:latin typeface="Calibri" pitchFamily="34" charset="0"/>
                <a:cs typeface="Calibri" pitchFamily="34" charset="0"/>
              </a:rPr>
              <a:t>Satisfaction and Productivity</a:t>
            </a:r>
            <a:endParaRPr lang="en-US" sz="4800" dirty="0">
              <a:latin typeface="Calibri" pitchFamily="34" charset="0"/>
              <a:cs typeface="Calibri"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817750" y="1857936"/>
            <a:ext cx="7400925" cy="4038600"/>
          </a:xfrm>
          <a:prstGeom prst="rect">
            <a:avLst/>
          </a:prstGeom>
          <a:noFill/>
          <a:ln w="9525">
            <a:noFill/>
            <a:miter lim="800000"/>
            <a:headEnd/>
            <a:tailEnd/>
          </a:ln>
          <a:effectLst/>
        </p:spPr>
      </p:pic>
      <p:sp>
        <p:nvSpPr>
          <p:cNvPr id="5" name="TextBox 4"/>
          <p:cNvSpPr txBox="1"/>
          <p:nvPr/>
        </p:nvSpPr>
        <p:spPr>
          <a:xfrm>
            <a:off x="815786" y="5979459"/>
            <a:ext cx="6955815" cy="369332"/>
          </a:xfrm>
          <a:prstGeom prst="rect">
            <a:avLst/>
          </a:prstGeom>
          <a:noFill/>
        </p:spPr>
        <p:txBody>
          <a:bodyPr wrap="none" rtlCol="0">
            <a:spAutoFit/>
          </a:bodyPr>
          <a:lstStyle/>
          <a:p>
            <a:r>
              <a:rPr lang="en-US" dirty="0" smtClean="0">
                <a:solidFill>
                  <a:schemeClr val="bg1"/>
                </a:solidFill>
              </a:rPr>
              <a:t>By Michal Moskal (VCC Designer and Software Verification Expert)</a:t>
            </a:r>
          </a:p>
        </p:txBody>
      </p:sp>
    </p:spTree>
  </p:cSld>
  <p:clrMapOvr>
    <a:masterClrMapping/>
  </p:clrMapOvr>
  <p:transition xmlns:p14="http://schemas.microsoft.com/office/powerpoint/2007/7/12/mai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Why did my proof attempt fail?</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TextBox 3"/>
          <p:cNvSpPr txBox="1"/>
          <p:nvPr/>
        </p:nvSpPr>
        <p:spPr>
          <a:xfrm>
            <a:off x="819912" y="1860535"/>
            <a:ext cx="6559296" cy="830997"/>
          </a:xfrm>
          <a:prstGeom prst="rect">
            <a:avLst/>
          </a:prstGeom>
          <a:noFill/>
        </p:spPr>
        <p:txBody>
          <a:bodyPr wrap="square" rtlCol="0">
            <a:spAutoFit/>
          </a:bodyPr>
          <a:lstStyle/>
          <a:p>
            <a:r>
              <a:rPr lang="en-US" sz="2400" b="1"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 My annotations are not strong enough!</a:t>
            </a:r>
          </a:p>
          <a:p>
            <a:r>
              <a:rPr lang="en-US" sz="2400" dirty="0" smtClean="0">
                <a:solidFill>
                  <a:schemeClr val="bg1"/>
                </a:solidFill>
                <a:latin typeface="Calibri" pitchFamily="34" charset="0"/>
                <a:cs typeface="Calibri" pitchFamily="34" charset="0"/>
              </a:rPr>
              <a:t>weak loop invariants and/or contracts </a:t>
            </a:r>
          </a:p>
        </p:txBody>
      </p:sp>
      <p:sp>
        <p:nvSpPr>
          <p:cNvPr id="5" name="TextBox 4"/>
          <p:cNvSpPr txBox="1"/>
          <p:nvPr/>
        </p:nvSpPr>
        <p:spPr>
          <a:xfrm>
            <a:off x="871728" y="3503407"/>
            <a:ext cx="7595616" cy="830997"/>
          </a:xfrm>
          <a:prstGeom prst="rect">
            <a:avLst/>
          </a:prstGeom>
          <a:noFill/>
        </p:spPr>
        <p:txBody>
          <a:bodyPr wrap="square" rtlCol="0">
            <a:spAutoFit/>
          </a:bodyPr>
          <a:lstStyle/>
          <a:p>
            <a:r>
              <a:rPr lang="en-US" sz="2400" b="1"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2. My theorem </a:t>
            </a:r>
            <a:r>
              <a:rPr lang="en-US" sz="2400" b="1"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prover</a:t>
            </a:r>
            <a:r>
              <a:rPr lang="en-US" sz="2400" b="1"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 is not strong (or fast) enough.</a:t>
            </a:r>
          </a:p>
          <a:p>
            <a:r>
              <a:rPr lang="en-US" sz="2400" dirty="0" smtClean="0">
                <a:solidFill>
                  <a:schemeClr val="bg1"/>
                </a:solidFill>
                <a:latin typeface="Calibri" pitchFamily="34" charset="0"/>
                <a:cs typeface="Calibri" pitchFamily="34" charset="0"/>
              </a:rPr>
              <a:t>Send “angry” email to Nikolaj and Leo.</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latin typeface="Calibri" pitchFamily="34" charset="0"/>
                <a:sym typeface="Symbol"/>
              </a:rPr>
              <a:t>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2649956"/>
          </a:xfrm>
        </p:spPr>
        <p:txBody>
          <a:bodyPr/>
          <a:lstStyle/>
          <a:p>
            <a:r>
              <a:rPr lang="en-US" sz="3100" dirty="0" smtClean="0">
                <a:solidFill>
                  <a:srgbClr xmlns:mc="http://schemas.openxmlformats.org/markup-compatibility/2006" xmlns:a14="http://schemas.microsoft.com/office/drawing/2007/7/7/main" val="FF0000" mc:Ignorable=""/>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pPr lvl="1">
              <a:buNone/>
            </a:pPr>
            <a:r>
              <a:rPr lang="en-US" sz="2900" dirty="0" smtClean="0">
                <a:latin typeface="Calibri" pitchFamily="34" charset="0"/>
                <a:sym typeface="Symbol"/>
              </a:rPr>
              <a:t> </a:t>
            </a:r>
            <a:r>
              <a:rPr lang="en-US" sz="2900" dirty="0" smtClean="0">
                <a:latin typeface="Calibri" pitchFamily="34" charset="0"/>
              </a:rPr>
              <a:t>h,o,f:</a:t>
            </a:r>
            <a:r>
              <a:rPr lang="en-US" sz="2900" dirty="0" smtClean="0">
                <a:latin typeface="Calibri" pitchFamily="34" charset="0"/>
                <a:sym typeface="Symbol"/>
              </a:rPr>
              <a:t/>
            </a:r>
            <a:br>
              <a:rPr lang="en-US" sz="2900" dirty="0" smtClean="0">
                <a:latin typeface="Calibri" pitchFamily="34" charset="0"/>
                <a:sym typeface="Symbol"/>
              </a:rPr>
            </a:br>
            <a:r>
              <a:rPr lang="en-US" sz="2900" dirty="0" smtClean="0">
                <a:latin typeface="Calibri" pitchFamily="34" charset="0"/>
                <a:sym typeface="Symbol"/>
              </a:rPr>
              <a:t>	IsHeap(h) </a:t>
            </a:r>
            <a:r>
              <a:rPr lang="en-US" sz="2900" dirty="0" smtClean="0">
                <a:solidFill>
                  <a:schemeClr val="tx1"/>
                </a:solidFill>
                <a:latin typeface="Calibri" pitchFamily="34" charset="0"/>
              </a:rPr>
              <a:t> </a:t>
            </a:r>
            <a:r>
              <a:rPr lang="en-US" sz="2900" dirty="0" smtClean="0">
                <a:latin typeface="Calibri" pitchFamily="34" charset="0"/>
              </a:rPr>
              <a:t>o ≠ null </a:t>
            </a:r>
            <a:r>
              <a:rPr lang="en-US" sz="2900" dirty="0" smtClean="0">
                <a:latin typeface="Calibri" pitchFamily="34" charset="0"/>
                <a:sym typeface="Symbol"/>
              </a:rPr>
              <a:t> read(h, o, alloc) = t</a:t>
            </a:r>
            <a:br>
              <a:rPr lang="en-US" sz="2900" dirty="0" smtClean="0">
                <a:latin typeface="Calibri" pitchFamily="34" charset="0"/>
                <a:sym typeface="Symbol"/>
              </a:rPr>
            </a:br>
            <a:r>
              <a:rPr lang="en-US" sz="2900" dirty="0" smtClean="0">
                <a:latin typeface="Calibri" pitchFamily="34" charset="0"/>
                <a:sym typeface="Symbol"/>
              </a:rPr>
              <a:t>	</a:t>
            </a:r>
            <a:br>
              <a:rPr lang="en-US" sz="2900" dirty="0" smtClean="0">
                <a:latin typeface="Calibri" pitchFamily="34" charset="0"/>
                <a:sym typeface="Symbol"/>
              </a:rPr>
            </a:br>
            <a:r>
              <a:rPr lang="en-US" sz="2900" dirty="0" smtClean="0">
                <a:latin typeface="Calibri" pitchFamily="34" charset="0"/>
                <a:sym typeface="Symbol"/>
              </a:rPr>
              <a:t>	read(h,o, f) = null  read(h, read(h,o,f),alloc) = t</a:t>
            </a:r>
            <a:endParaRPr lang="en-US" sz="2800" dirty="0" smtClean="0">
              <a:latin typeface="Calibri" pitchFamily="34" charset="0"/>
              <a:sym typeface="Symbol"/>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latin typeface="Calibri" pitchFamily="34" charset="0"/>
                <a:sym typeface="Symbol"/>
              </a:rPr>
              <a:t>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3331681"/>
          </a:xfrm>
        </p:spPr>
        <p:txBody>
          <a:bodyPr/>
          <a:lstStyle/>
          <a:p>
            <a:r>
              <a:rPr lang="en-US" sz="3100" dirty="0" smtClean="0">
                <a:solidFill>
                  <a:srgbClr xmlns:mc="http://schemas.openxmlformats.org/markup-compatibility/2006" xmlns:a14="http://schemas.microsoft.com/office/drawing/2007/7/7/main" val="FF0000" mc:Ignorable=""/>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r>
              <a:rPr lang="en-US" sz="3100" dirty="0" smtClean="0">
                <a:latin typeface="Calibri" pitchFamily="34" charset="0"/>
                <a:sym typeface="Symbol"/>
              </a:rPr>
              <a:t>Frame axioms</a:t>
            </a:r>
          </a:p>
          <a:p>
            <a:pPr lvl="1">
              <a:buNone/>
            </a:pPr>
            <a:r>
              <a:rPr lang="en-US" sz="2900" dirty="0" smtClean="0">
                <a:latin typeface="Calibri" pitchFamily="34" charset="0"/>
                <a:sym typeface="Symbol"/>
              </a:rPr>
              <a:t> o, f:</a:t>
            </a:r>
            <a:br>
              <a:rPr lang="en-US" sz="2900" dirty="0" smtClean="0">
                <a:latin typeface="Calibri" pitchFamily="34" charset="0"/>
                <a:sym typeface="Symbol"/>
              </a:rPr>
            </a:br>
            <a:r>
              <a:rPr lang="en-US" sz="2900" dirty="0" smtClean="0">
                <a:latin typeface="Calibri" pitchFamily="34" charset="0"/>
                <a:sym typeface="Symbol"/>
              </a:rPr>
              <a:t>	o ≠ null  read(h</a:t>
            </a:r>
            <a:r>
              <a:rPr lang="en-US" sz="2900" baseline="-25000" dirty="0" smtClean="0">
                <a:latin typeface="Calibri" pitchFamily="34" charset="0"/>
                <a:sym typeface="Symbol"/>
              </a:rPr>
              <a:t>0</a:t>
            </a:r>
            <a:r>
              <a:rPr lang="en-US" sz="2900" dirty="0" smtClean="0">
                <a:latin typeface="Calibri" pitchFamily="34" charset="0"/>
                <a:sym typeface="Symbol"/>
              </a:rPr>
              <a:t>, o, alloc) = t </a:t>
            </a:r>
            <a:br>
              <a:rPr lang="en-US" sz="2900" dirty="0" smtClean="0">
                <a:latin typeface="Calibri" pitchFamily="34" charset="0"/>
                <a:sym typeface="Symbol"/>
              </a:rPr>
            </a:br>
            <a:r>
              <a:rPr lang="en-US" sz="2900" dirty="0" smtClean="0">
                <a:latin typeface="Calibri" pitchFamily="34" charset="0"/>
                <a:sym typeface="Symbol"/>
              </a:rPr>
              <a:t>	   read(h</a:t>
            </a:r>
            <a:r>
              <a:rPr lang="en-US" sz="2900" baseline="-25000" dirty="0" smtClean="0">
                <a:latin typeface="Calibri" pitchFamily="34" charset="0"/>
                <a:sym typeface="Symbol"/>
              </a:rPr>
              <a:t>1</a:t>
            </a:r>
            <a:r>
              <a:rPr lang="en-US" sz="2900" dirty="0" smtClean="0">
                <a:latin typeface="Calibri" pitchFamily="34" charset="0"/>
                <a:sym typeface="Symbol"/>
              </a:rPr>
              <a:t>,o,f) = read(h</a:t>
            </a:r>
            <a:r>
              <a:rPr lang="en-US" sz="2900" baseline="-25000" dirty="0" smtClean="0">
                <a:latin typeface="Calibri" pitchFamily="34" charset="0"/>
                <a:sym typeface="Symbol"/>
              </a:rPr>
              <a:t>0</a:t>
            </a:r>
            <a:r>
              <a:rPr lang="en-US" sz="2900" dirty="0" smtClean="0">
                <a:latin typeface="Calibri" pitchFamily="34" charset="0"/>
                <a:sym typeface="Symbol"/>
              </a:rPr>
              <a:t>,o,f)  (o,f)  M </a:t>
            </a:r>
            <a:endParaRPr lang="en-US" sz="2800" dirty="0" smtClean="0">
              <a:latin typeface="Calibri" pitchFamily="34" charset="0"/>
              <a:sym typeface="Symbol"/>
            </a:endParaRPr>
          </a:p>
          <a:p>
            <a:pPr>
              <a:buNone/>
            </a:pPr>
            <a:endParaRPr lang="en-US" dirty="0" smtClean="0"/>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latin typeface="Calibri" pitchFamily="34" charset="0"/>
                <a:sym typeface="Symbol"/>
              </a:rPr>
              <a:t>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3103927"/>
          </a:xfrm>
        </p:spPr>
        <p:txBody>
          <a:bodyPr/>
          <a:lstStyle/>
          <a:p>
            <a:r>
              <a:rPr lang="en-US" sz="3100" dirty="0" smtClean="0">
                <a:solidFill>
                  <a:srgbClr xmlns:mc="http://schemas.openxmlformats.org/markup-compatibility/2006" xmlns:a14="http://schemas.microsoft.com/office/drawing/2007/7/7/main" val="FF0000" mc:Ignorable=""/>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r>
              <a:rPr lang="en-US" sz="3100" dirty="0" smtClean="0">
                <a:latin typeface="Calibri" pitchFamily="34" charset="0"/>
                <a:sym typeface="Symbol"/>
              </a:rPr>
              <a:t>Frame axioms</a:t>
            </a:r>
          </a:p>
          <a:p>
            <a:r>
              <a:rPr lang="en-US" sz="3100" dirty="0" smtClean="0">
                <a:latin typeface="Calibri" pitchFamily="34" charset="0"/>
                <a:sym typeface="Symbol"/>
              </a:rPr>
              <a:t>User provided assertions</a:t>
            </a:r>
          </a:p>
          <a:p>
            <a:pPr marL="747419" lvl="2" indent="-384954">
              <a:buNone/>
            </a:pPr>
            <a:r>
              <a:rPr lang="en-US" sz="3200" dirty="0" smtClean="0">
                <a:latin typeface="Calibri" pitchFamily="34" charset="0"/>
                <a:sym typeface="Symbol"/>
              </a:rPr>
              <a:t> i,j: i  j  read(a,i)  read(b,j)</a:t>
            </a:r>
          </a:p>
          <a:p>
            <a:pPr>
              <a:buNone/>
            </a:pPr>
            <a:endParaRPr lang="en-US" dirty="0" smtClean="0"/>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7|10.7"/>
</p:tagLst>
</file>

<file path=ppt/tags/tag10.xml><?xml version="1.0" encoding="utf-8"?>
<p:tagLst xmlns:a="http://schemas.openxmlformats.org/drawingml/2006/main" xmlns:r="http://schemas.openxmlformats.org/officeDocument/2006/relationships" xmlns:p="http://schemas.openxmlformats.org/presentationml/2006/main">
  <p:tag name="TIMING" val="|4.1"/>
</p:tagLst>
</file>

<file path=ppt/tags/tag11.xml><?xml version="1.0" encoding="utf-8"?>
<p:tagLst xmlns:a="http://schemas.openxmlformats.org/drawingml/2006/main" xmlns:r="http://schemas.openxmlformats.org/officeDocument/2006/relationships" xmlns:p="http://schemas.openxmlformats.org/presentationml/2006/main">
  <p:tag name="TIMING" val="|36.4"/>
</p:tagLst>
</file>

<file path=ppt/tags/tag12.xml><?xml version="1.0" encoding="utf-8"?>
<p:tagLst xmlns:a="http://schemas.openxmlformats.org/drawingml/2006/main" xmlns:r="http://schemas.openxmlformats.org/officeDocument/2006/relationships" xmlns:p="http://schemas.openxmlformats.org/presentationml/2006/main">
  <p:tag name="TIMING" val="|3.3"/>
</p:tagLst>
</file>

<file path=ppt/tags/tag13.xml><?xml version="1.0" encoding="utf-8"?>
<p:tagLst xmlns:a="http://schemas.openxmlformats.org/drawingml/2006/main" xmlns:r="http://schemas.openxmlformats.org/officeDocument/2006/relationships" xmlns:p="http://schemas.openxmlformats.org/presentationml/2006/main">
  <p:tag name="TIMING" val="|2.7"/>
</p:tagLst>
</file>

<file path=ppt/tags/tag14.xml><?xml version="1.0" encoding="utf-8"?>
<p:tagLst xmlns:a="http://schemas.openxmlformats.org/drawingml/2006/main" xmlns:r="http://schemas.openxmlformats.org/officeDocument/2006/relationships" xmlns:p="http://schemas.openxmlformats.org/presentationml/2006/main">
  <p:tag name="TIMING" val="|1.5|10.5|10.2|9.1"/>
</p:tagLst>
</file>

<file path=ppt/tags/tag15.xml><?xml version="1.0" encoding="utf-8"?>
<p:tagLst xmlns:a="http://schemas.openxmlformats.org/drawingml/2006/main" xmlns:r="http://schemas.openxmlformats.org/officeDocument/2006/relationships" xmlns:p="http://schemas.openxmlformats.org/presentationml/2006/main">
  <p:tag name="TIMING" val="|3|22.8|25.5|5.8"/>
</p:tagLst>
</file>

<file path=ppt/tags/tag2.xml><?xml version="1.0" encoding="utf-8"?>
<p:tagLst xmlns:a="http://schemas.openxmlformats.org/drawingml/2006/main" xmlns:r="http://schemas.openxmlformats.org/officeDocument/2006/relationships" xmlns:p="http://schemas.openxmlformats.org/presentationml/2006/main">
  <p:tag name="TIMING" val="|4.1|34.4"/>
</p:tagLst>
</file>

<file path=ppt/tags/tag3.xml><?xml version="1.0" encoding="utf-8"?>
<p:tagLst xmlns:a="http://schemas.openxmlformats.org/drawingml/2006/main" xmlns:r="http://schemas.openxmlformats.org/officeDocument/2006/relationships" xmlns:p="http://schemas.openxmlformats.org/presentationml/2006/main">
  <p:tag name="TIMING" val="|35.2|2.6|0.6|5.4|0.8|0.4|14.8"/>
</p:tagLst>
</file>

<file path=ppt/tags/tag4.xml><?xml version="1.0" encoding="utf-8"?>
<p:tagLst xmlns:a="http://schemas.openxmlformats.org/drawingml/2006/main" xmlns:r="http://schemas.openxmlformats.org/officeDocument/2006/relationships" xmlns:p="http://schemas.openxmlformats.org/presentationml/2006/main">
  <p:tag name="TIMING" val="|35.2|2.6|0.6|5.4|0.8|0.4|14.8"/>
</p:tagLst>
</file>

<file path=ppt/tags/tag5.xml><?xml version="1.0" encoding="utf-8"?>
<p:tagLst xmlns:a="http://schemas.openxmlformats.org/drawingml/2006/main" xmlns:r="http://schemas.openxmlformats.org/officeDocument/2006/relationships" xmlns:p="http://schemas.openxmlformats.org/presentationml/2006/main">
  <p:tag name="TIMING" val="|15.3"/>
</p:tagLst>
</file>

<file path=ppt/tags/tag6.xml><?xml version="1.0" encoding="utf-8"?>
<p:tagLst xmlns:a="http://schemas.openxmlformats.org/drawingml/2006/main" xmlns:r="http://schemas.openxmlformats.org/officeDocument/2006/relationships" xmlns:p="http://schemas.openxmlformats.org/presentationml/2006/main">
  <p:tag name="TIMING" val="|22.8"/>
</p:tagLst>
</file>

<file path=ppt/tags/tag7.xml><?xml version="1.0" encoding="utf-8"?>
<p:tagLst xmlns:a="http://schemas.openxmlformats.org/drawingml/2006/main" xmlns:r="http://schemas.openxmlformats.org/officeDocument/2006/relationships" xmlns:p="http://schemas.openxmlformats.org/presentationml/2006/main">
  <p:tag name="TIMING" val="|22.8"/>
</p:tagLst>
</file>

<file path=ppt/tags/tag8.xml><?xml version="1.0" encoding="utf-8"?>
<p:tagLst xmlns:a="http://schemas.openxmlformats.org/drawingml/2006/main" xmlns:r="http://schemas.openxmlformats.org/officeDocument/2006/relationships" xmlns:p="http://schemas.openxmlformats.org/presentationml/2006/main">
  <p:tag name="TIMING" val="|19.2"/>
</p:tagLst>
</file>

<file path=ppt/tags/tag9.xml><?xml version="1.0" encoding="utf-8"?>
<p:tagLst xmlns:a="http://schemas.openxmlformats.org/drawingml/2006/main" xmlns:r="http://schemas.openxmlformats.org/officeDocument/2006/relationships" xmlns:p="http://schemas.openxmlformats.org/presentationml/2006/main">
  <p:tag name="TIMING" val="|1.5|4.6|0.8|2.5|0.5|1.7"/>
</p:tagLst>
</file>

<file path=ppt/theme/theme1.xml><?xml version="1.0" encoding="utf-8"?>
<a:theme xmlns:a="http://schemas.openxmlformats.org/drawingml/2006/main" name="MSR_PPT template_07_light">
  <a:themeElements>
    <a:clrScheme name="MSR 2007">
      <a:dk1>
        <a:srgbClr xmlns:mc="http://schemas.openxmlformats.org/markup-compatibility/2006" xmlns:a14="http://schemas.microsoft.com/office/drawing/2007/7/7/main" val="000000" mc:Ignorable=""/>
      </a:dk1>
      <a:lt1>
        <a:srgbClr xmlns:mc="http://schemas.openxmlformats.org/markup-compatibility/2006" xmlns:a14="http://schemas.microsoft.com/office/drawing/2007/7/7/main" val="FFFFFF" mc:Ignorable=""/>
      </a:lt1>
      <a:dk2>
        <a:srgbClr xmlns:mc="http://schemas.openxmlformats.org/markup-compatibility/2006" xmlns:a14="http://schemas.microsoft.com/office/drawing/2007/7/7/main" val="3F3F3F" mc:Ignorable=""/>
      </a:dk2>
      <a:lt2>
        <a:srgbClr xmlns:mc="http://schemas.openxmlformats.org/markup-compatibility/2006" xmlns:a14="http://schemas.microsoft.com/office/drawing/2007/7/7/main" val="FFFFFF" mc:Ignorable=""/>
      </a:lt2>
      <a:accent1>
        <a:srgbClr xmlns:mc="http://schemas.openxmlformats.org/markup-compatibility/2006" xmlns:a14="http://schemas.microsoft.com/office/drawing/2007/7/7/main" val="FFDF79" mc:Ignorable=""/>
      </a:accent1>
      <a:accent2>
        <a:srgbClr xmlns:mc="http://schemas.openxmlformats.org/markup-compatibility/2006" xmlns:a14="http://schemas.microsoft.com/office/drawing/2007/7/7/main" val="5782B5" mc:Ignorable=""/>
      </a:accent2>
      <a:accent3>
        <a:srgbClr xmlns:mc="http://schemas.openxmlformats.org/markup-compatibility/2006" xmlns:a14="http://schemas.microsoft.com/office/drawing/2007/7/7/main" val="E28A54" mc:Ignorable=""/>
      </a:accent3>
      <a:accent4>
        <a:srgbClr xmlns:mc="http://schemas.openxmlformats.org/markup-compatibility/2006" xmlns:a14="http://schemas.microsoft.com/office/drawing/2007/7/7/main" val="94D850" mc:Ignorable=""/>
      </a:accent4>
      <a:accent5>
        <a:srgbClr xmlns:mc="http://schemas.openxmlformats.org/markup-compatibility/2006" xmlns:a14="http://schemas.microsoft.com/office/drawing/2007/7/7/main" val="FFA94B" mc:Ignorable=""/>
      </a:accent5>
      <a:accent6>
        <a:srgbClr xmlns:mc="http://schemas.openxmlformats.org/markup-compatibility/2006" xmlns:a14="http://schemas.microsoft.com/office/drawing/2007/7/7/main" val="9047B9" mc:Ignorable=""/>
      </a:accent6>
      <a:hlink>
        <a:srgbClr xmlns:mc="http://schemas.openxmlformats.org/markup-compatibility/2006" xmlns:a14="http://schemas.microsoft.com/office/drawing/2007/7/7/main" val="009ED6" mc:Ignorable=""/>
      </a:hlink>
      <a:folHlink>
        <a:srgbClr xmlns:mc="http://schemas.openxmlformats.org/markup-compatibility/2006" xmlns:a14="http://schemas.microsoft.com/office/drawing/2007/7/7/main" val="DDD819" mc:Ignorable=""/>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xmlns:mc="http://schemas.openxmlformats.org/markup-compatibility/2006" xmlns:a14="http://schemas.microsoft.com/office/drawing/2007/7/7/main" val="000000" mc:Ignorable="">
                <a:alpha val="35000"/>
              </a:srgbClr>
            </a:outerShdw>
          </a:effectLst>
        </a:effectStyle>
        <a:effectStyle>
          <a:effectLst>
            <a:outerShdw blurRad="50800" dist="38100" dir="5400000" rotWithShape="0">
              <a:srgbClr xmlns:mc="http://schemas.openxmlformats.org/markup-compatibility/2006" xmlns:a14="http://schemas.microsoft.com/office/drawing/2007/7/7/main" val="000000" mc:Ignorable="">
                <a:alpha val="35000"/>
              </a:srgbClr>
            </a:outerShdw>
          </a:effectLst>
        </a:effectStyle>
        <a:effectStyle>
          <a:effectLst>
            <a:outerShdw blurRad="63500" dist="38100" dir="5400000" rotWithShape="0">
              <a:srgbClr xmlns:mc="http://schemas.openxmlformats.org/markup-compatibility/2006" xmlns:a14="http://schemas.microsoft.com/office/drawing/2007/7/7/main" val="000000" mc:Ignorable="">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400" b="0" i="0" u="none" strike="noStrike" cap="none" normalizeH="0" baseline="0" dirty="0" smtClean="0">
            <a:solidFill>
              <a:schemeClr val="bg1"/>
            </a:solidFill>
            <a:latin typeface="Calibri" pitchFamily="34" charset="0"/>
            <a:cs typeface="Calibri" pitchFamily="34" charset="0"/>
          </a:defRPr>
        </a:defPPr>
      </a:lstStyle>
      <a:style>
        <a:lnRef idx="1">
          <a:schemeClr val="accent2"/>
        </a:lnRef>
        <a:fillRef idx="2">
          <a:schemeClr val="accent2"/>
        </a:fillRef>
        <a:effectRef idx="1">
          <a:schemeClr val="accent2"/>
        </a:effectRef>
        <a:fontRef idx="minor">
          <a:schemeClr val="dk1"/>
        </a:fontRef>
      </a:style>
    </a:spDef>
    <a:txDef>
      <a:spPr>
        <a:noFill/>
      </a:spPr>
      <a:bodyPr wrap="none" rtlCol="0">
        <a:spAutoFit/>
      </a:bodyPr>
      <a:lstStyle>
        <a:defPPr>
          <a:defRPr dirty="0" err="1" smtClean="0">
            <a:solidFill>
              <a:schemeClr val="bg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07/7/7/main" val="1F497D" mc:Ignorable=""/>
      </a:dk2>
      <a:lt2>
        <a:srgbClr xmlns:mc="http://schemas.openxmlformats.org/markup-compatibility/2006" xmlns:a14="http://schemas.microsoft.com/office/drawing/2007/7/7/main" val="EEECE1" mc:Ignorable=""/>
      </a:lt2>
      <a:accent1>
        <a:srgbClr xmlns:mc="http://schemas.openxmlformats.org/markup-compatibility/2006" xmlns:a14="http://schemas.microsoft.com/office/drawing/2007/7/7/main" val="4F81BD" mc:Ignorable=""/>
      </a:accent1>
      <a:accent2>
        <a:srgbClr xmlns:mc="http://schemas.openxmlformats.org/markup-compatibility/2006" xmlns:a14="http://schemas.microsoft.com/office/drawing/2007/7/7/main" val="C0504D" mc:Ignorable=""/>
      </a:accent2>
      <a:accent3>
        <a:srgbClr xmlns:mc="http://schemas.openxmlformats.org/markup-compatibility/2006" xmlns:a14="http://schemas.microsoft.com/office/drawing/2007/7/7/main" val="9BBB59" mc:Ignorable=""/>
      </a:accent3>
      <a:accent4>
        <a:srgbClr xmlns:mc="http://schemas.openxmlformats.org/markup-compatibility/2006" xmlns:a14="http://schemas.microsoft.com/office/drawing/2007/7/7/main" val="8064A2" mc:Ignorable=""/>
      </a:accent4>
      <a:accent5>
        <a:srgbClr xmlns:mc="http://schemas.openxmlformats.org/markup-compatibility/2006" xmlns:a14="http://schemas.microsoft.com/office/drawing/2007/7/7/main" val="4BACC6" mc:Ignorable=""/>
      </a:accent5>
      <a:accent6>
        <a:srgbClr xmlns:mc="http://schemas.openxmlformats.org/markup-compatibility/2006" xmlns:a14="http://schemas.microsoft.com/office/drawing/2007/7/7/main" val="F79646" mc:Ignorable=""/>
      </a:accent6>
      <a:hlink>
        <a:srgbClr xmlns:mc="http://schemas.openxmlformats.org/markup-compatibility/2006" xmlns:a14="http://schemas.microsoft.com/office/drawing/2007/7/7/main" val="0000FF" mc:Ignorable=""/>
      </a:hlink>
      <a:folHlink>
        <a:srgbClr xmlns:mc="http://schemas.openxmlformats.org/markup-compatibility/2006" xmlns:a14="http://schemas.microsoft.com/office/drawing/2007/7/7/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07/7/7/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07/7/7/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07/7/7/main" val="1F497D" mc:Ignorable=""/>
      </a:dk2>
      <a:lt2>
        <a:srgbClr xmlns:mc="http://schemas.openxmlformats.org/markup-compatibility/2006" xmlns:a14="http://schemas.microsoft.com/office/drawing/2007/7/7/main" val="EEECE1" mc:Ignorable=""/>
      </a:lt2>
      <a:accent1>
        <a:srgbClr xmlns:mc="http://schemas.openxmlformats.org/markup-compatibility/2006" xmlns:a14="http://schemas.microsoft.com/office/drawing/2007/7/7/main" val="4F81BD" mc:Ignorable=""/>
      </a:accent1>
      <a:accent2>
        <a:srgbClr xmlns:mc="http://schemas.openxmlformats.org/markup-compatibility/2006" xmlns:a14="http://schemas.microsoft.com/office/drawing/2007/7/7/main" val="C0504D" mc:Ignorable=""/>
      </a:accent2>
      <a:accent3>
        <a:srgbClr xmlns:mc="http://schemas.openxmlformats.org/markup-compatibility/2006" xmlns:a14="http://schemas.microsoft.com/office/drawing/2007/7/7/main" val="9BBB59" mc:Ignorable=""/>
      </a:accent3>
      <a:accent4>
        <a:srgbClr xmlns:mc="http://schemas.openxmlformats.org/markup-compatibility/2006" xmlns:a14="http://schemas.microsoft.com/office/drawing/2007/7/7/main" val="8064A2" mc:Ignorable=""/>
      </a:accent4>
      <a:accent5>
        <a:srgbClr xmlns:mc="http://schemas.openxmlformats.org/markup-compatibility/2006" xmlns:a14="http://schemas.microsoft.com/office/drawing/2007/7/7/main" val="4BACC6" mc:Ignorable=""/>
      </a:accent5>
      <a:accent6>
        <a:srgbClr xmlns:mc="http://schemas.openxmlformats.org/markup-compatibility/2006" xmlns:a14="http://schemas.microsoft.com/office/drawing/2007/7/7/main" val="F79646" mc:Ignorable=""/>
      </a:accent6>
      <a:hlink>
        <a:srgbClr xmlns:mc="http://schemas.openxmlformats.org/markup-compatibility/2006" xmlns:a14="http://schemas.microsoft.com/office/drawing/2007/7/7/main" val="0000FF" mc:Ignorable=""/>
      </a:hlink>
      <a:folHlink>
        <a:srgbClr xmlns:mc="http://schemas.openxmlformats.org/markup-compatibility/2006" xmlns:a14="http://schemas.microsoft.com/office/drawing/2007/7/7/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07/7/7/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07/7/7/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E3074916C7A05429E3860C96E939D68" ma:contentTypeVersion="3" ma:contentTypeDescription="Create a new document." ma:contentTypeScope="" ma:versionID="2f9d0a3e4dab1dbcfa92ef49294c9fd6">
  <xsd:schema xmlns:xsd="http://www.w3.org/2001/XMLSchema" xmlns:p="http://schemas.microsoft.com/office/2006/metadata/properties" targetNamespace="http://schemas.microsoft.com/office/2006/metadata/properties" ma:root="true" ma:fieldsID="1767b50499e116a953c72fb09f4df49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4.xml><?xml version="1.0" encoding="utf-8"?>
<outs:outSpaceData xmlns:outs="http://schemas.microsoft.com/office/2009/outspace/metadata">
  <outs:relatedDates>
    <outs:relatedDate>
      <outs:type>3</outs:type>
      <outs:displayName>Last Modified</outs:displayName>
      <outs:dateTime>2010-03-01T22:00:45Z</outs:dateTime>
      <outs:isPinned>true</outs:isPinned>
    </outs:relatedDate>
    <outs:relatedDate>
      <outs:type>2</outs:type>
      <outs:displayName>Created</outs:displayName>
      <outs:dateTime>2007-07-26T21:26:45Z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Colleen Nelson</outs:displayName>
          <outs:accountName/>
        </outs:relatedPerson>
      </outs:people>
      <outs:source>0</outs:source>
      <outs:isPinned>true</outs:isPinned>
    </outs:relatedPeopleItem>
    <outs:relatedPeopleItem>
      <outs:category>Last modified by</outs:category>
      <outs:people>
        <outs:relatedPerson>
          <outs:displayName>Leonardo de Moura</outs:displayName>
          <outs:accountName/>
        </outs:relatedPerson>
      </outs:people>
      <outs:source>0</outs:source>
      <outs:isPinned>true</outs:isPinned>
    </outs:relatedPeopleItem>
    <outs:relatedPeopleItem>
      <outs:category>Manager</outs:category>
      <outs:people>
        <outs:relatedPerson>
          <outs:displayName>&lt;Content Manager Name Here&gt;</outs:displayName>
          <outs:accountName/>
        </outs:relatedPerson>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E7F898CC-13F8-471E-88EA-EFAA80FECF4A}">
  <ds:schemaRefs>
    <ds:schemaRef ds:uri="http://schemas.microsoft.com/sharepoint/v3/contenttype/forms"/>
  </ds:schemaRefs>
</ds:datastoreItem>
</file>

<file path=customXml/itemProps2.xml><?xml version="1.0" encoding="utf-8"?>
<ds:datastoreItem xmlns:ds="http://schemas.openxmlformats.org/officeDocument/2006/customXml" ds:itemID="{C609024F-16CA-4CA6-95A1-D32F69EDB8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D9F50A16-2F0A-48CD-98C8-4E4AE3627974}">
  <ds:schemaRefs>
    <ds:schemaRef ds:uri="http://www.w3.org/XML/1998/namespace"/>
    <ds:schemaRef ds:uri="http://purl.org/dc/dcmitype/"/>
    <ds:schemaRef ds:uri="http://schemas.openxmlformats.org/package/2006/metadata/core-properties"/>
    <ds:schemaRef ds:uri="http://schemas.microsoft.com/office/2006/metadata/properties"/>
    <ds:schemaRef ds:uri="http://schemas.microsoft.com/office/2006/documentManagement/types"/>
    <ds:schemaRef ds:uri="http://purl.org/dc/terms/"/>
    <ds:schemaRef ds:uri="http://purl.org/dc/elements/1.1/"/>
  </ds:schemaRefs>
</ds:datastoreItem>
</file>

<file path=customXml/itemProps4.xml><?xml version="1.0" encoding="utf-8"?>
<ds:datastoreItem xmlns:ds="http://schemas.openxmlformats.org/officeDocument/2006/customXml" ds:itemID="{871F048E-CB30-44B8-84F4-4F69785D9723}">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MSR_PPT template_07_light</Template>
  <TotalTime>13263</TotalTime>
  <Words>9069</Words>
  <Application>Microsoft Office PowerPoint</Application>
  <PresentationFormat>On-screen Show (4:3)</PresentationFormat>
  <Paragraphs>1571</Paragraphs>
  <Slides>118</Slides>
  <Notes>65</Notes>
  <HiddenSlides>0</HiddenSlides>
  <MMClips>0</MMClips>
  <ScaleCrop>false</ScaleCrop>
  <HeadingPairs>
    <vt:vector size="4" baseType="variant">
      <vt:variant>
        <vt:lpstr>Theme</vt:lpstr>
      </vt:variant>
      <vt:variant>
        <vt:i4>1</vt:i4>
      </vt:variant>
      <vt:variant>
        <vt:lpstr>Slide Titles</vt:lpstr>
      </vt:variant>
      <vt:variant>
        <vt:i4>118</vt:i4>
      </vt:variant>
    </vt:vector>
  </HeadingPairs>
  <TitlesOfParts>
    <vt:vector size="119" baseType="lpstr">
      <vt:lpstr>MSR_PPT template_07_light</vt:lpstr>
      <vt:lpstr>Satisfiability Modulo Theories (SMT):  ideas and applications Università Degli Studi Di Milano Scuola di Dottorato in Informatica, 2010</vt:lpstr>
      <vt:lpstr>Symbolic Reasoning</vt:lpstr>
      <vt:lpstr>Theorem Provers/Satisfiability Checkers</vt:lpstr>
      <vt:lpstr>Theorem Provers/Satisfiability Checkers</vt:lpstr>
      <vt:lpstr>Verification/Analysis Tool: “Template”</vt:lpstr>
      <vt:lpstr>Applications</vt:lpstr>
      <vt:lpstr>SMT@Microsoft: Solver</vt:lpstr>
      <vt:lpstr>Test case generation</vt:lpstr>
      <vt:lpstr>Test case generation</vt:lpstr>
      <vt:lpstr>Security is critical</vt:lpstr>
      <vt:lpstr>Hunting for Security Bugs.</vt:lpstr>
      <vt:lpstr>Directed Automated Random Testing ( DART)</vt:lpstr>
      <vt:lpstr>DARTish projects at Microsoft</vt:lpstr>
      <vt:lpstr>What is Pex?</vt:lpstr>
      <vt:lpstr>ArrayList: The Spec</vt:lpstr>
      <vt:lpstr>ArrayList: AddItem Test</vt:lpstr>
      <vt:lpstr>ArrayList: Starting Pex…</vt:lpstr>
      <vt:lpstr>ArrayList: Run 1, (0,null)</vt:lpstr>
      <vt:lpstr>ArrayList: Run 1, (0,null)</vt:lpstr>
      <vt:lpstr>ArrayList: Run 1, (0,null)</vt:lpstr>
      <vt:lpstr>ArrayList: Run 1, (0,null)</vt:lpstr>
      <vt:lpstr>ArrayList: Picking the next branch to cover</vt:lpstr>
      <vt:lpstr>ArrayList: Solve constraints using SMT solver</vt:lpstr>
      <vt:lpstr>ArrayList: Run 2, (1, null)</vt:lpstr>
      <vt:lpstr>ArrayList: Pick new branch</vt:lpstr>
      <vt:lpstr>ArrayList: Run 3, (-1, null)</vt:lpstr>
      <vt:lpstr>ArrayList: Run 3, (-1, null)</vt:lpstr>
      <vt:lpstr>ArrayList: Run 3, (-1, null)</vt:lpstr>
      <vt:lpstr>White box testing in practice</vt:lpstr>
      <vt:lpstr>White box testing in practice</vt:lpstr>
      <vt:lpstr>White box testing in practice</vt:lpstr>
      <vt:lpstr>PowerPoint Presentation</vt:lpstr>
      <vt:lpstr>PowerPoint Presentation</vt:lpstr>
      <vt:lpstr>PEX ↔ Z3</vt:lpstr>
      <vt:lpstr>PEX ↔ Z3</vt:lpstr>
      <vt:lpstr>PEX ↔ Z3</vt:lpstr>
      <vt:lpstr>PEX ↔ Z3</vt:lpstr>
      <vt:lpstr>SAGE</vt:lpstr>
      <vt:lpstr>SAGE</vt:lpstr>
      <vt:lpstr>Zero to Crash in 10 Generations</vt:lpstr>
      <vt:lpstr>Zero to Crash in 10 Generations</vt:lpstr>
      <vt:lpstr>SAGE (cont.)</vt:lpstr>
      <vt:lpstr>SAGE↔ Z3</vt:lpstr>
      <vt:lpstr>Static Driver Verifier</vt:lpstr>
      <vt:lpstr>Static Driver Verifier </vt:lpstr>
      <vt:lpstr>Overview</vt:lpstr>
      <vt:lpstr>Example</vt:lpstr>
      <vt:lpstr>Example</vt:lpstr>
      <vt:lpstr>Example</vt:lpstr>
      <vt:lpstr>Example</vt:lpstr>
      <vt:lpstr>Example</vt:lpstr>
      <vt:lpstr>Example</vt:lpstr>
      <vt:lpstr>Example</vt:lpstr>
      <vt:lpstr>Observations about SLAM</vt:lpstr>
      <vt:lpstr>Predicate Abstraction: c2bp</vt:lpstr>
      <vt:lpstr>Abstracting Expressions via F</vt:lpstr>
      <vt:lpstr>ImpliesF(e) and ImpliedByF(e) </vt:lpstr>
      <vt:lpstr>Computing ImpliesF(e)</vt:lpstr>
      <vt:lpstr>Computing ImpliesF(e)</vt:lpstr>
      <vt:lpstr>Computing ImpliesF(e)</vt:lpstr>
      <vt:lpstr>Computing ImpliesF(e)</vt:lpstr>
      <vt:lpstr>Computing ImpliesF(e)</vt:lpstr>
      <vt:lpstr>Newton</vt:lpstr>
      <vt:lpstr>Z3 &amp; Static Driver Verifier</vt:lpstr>
      <vt:lpstr>Bit-precise Scalable Static Analysis</vt:lpstr>
      <vt:lpstr>What is wrong here?</vt:lpstr>
      <vt:lpstr>What is wrong here?</vt:lpstr>
      <vt:lpstr>What is wrong here?</vt:lpstr>
      <vt:lpstr>The PREfix Static Analysis Engine</vt:lpstr>
      <vt:lpstr>The PREfix Static Analysis Engine</vt:lpstr>
      <vt:lpstr>The PREfix Static Analysis Engine</vt:lpstr>
      <vt:lpstr>Overflow on unsigned addition</vt:lpstr>
      <vt:lpstr> Using an overflown value as allocation size</vt:lpstr>
      <vt:lpstr>Verifying Compilers</vt:lpstr>
      <vt:lpstr>Annotations: Example</vt:lpstr>
      <vt:lpstr>Spec# Approach for a Verifying Compiler</vt:lpstr>
      <vt:lpstr>Command language</vt:lpstr>
      <vt:lpstr>Reasoning about execution traces</vt:lpstr>
      <vt:lpstr>Reasoning about execution traces</vt:lpstr>
      <vt:lpstr>Weakest preconditions</vt:lpstr>
      <vt:lpstr>Structured if statement</vt:lpstr>
      <vt:lpstr>While loop with loop invariant</vt:lpstr>
      <vt:lpstr>Spec# Chunker.NextChunk translation</vt:lpstr>
      <vt:lpstr>Verification conditions: Structure</vt:lpstr>
      <vt:lpstr>Hypervisor: A Manhattan Project </vt:lpstr>
      <vt:lpstr>HV Correctness: Simulation</vt:lpstr>
      <vt:lpstr>Hypervisor Implementation</vt:lpstr>
      <vt:lpstr>Hypervisor Verification (2007 – 2010)</vt:lpstr>
      <vt:lpstr>Challenges for Verification of Concurrent C</vt:lpstr>
      <vt:lpstr>The Microsoft Verifying C Compiler (VCC)</vt:lpstr>
      <vt:lpstr>VCC Architecture</vt:lpstr>
      <vt:lpstr>Contracts / Modular Verification</vt:lpstr>
      <vt:lpstr>Hypervisor: Some Statistics</vt:lpstr>
      <vt:lpstr>Hypervisor: Some Statistics</vt:lpstr>
      <vt:lpstr>Verification Attempt Time vs. Satisfaction and Productivity</vt:lpstr>
      <vt:lpstr>Why did my proof attempt fail?</vt:lpstr>
      <vt:lpstr>Challenge</vt:lpstr>
      <vt:lpstr>Challenge</vt:lpstr>
      <vt:lpstr>Challenge</vt:lpstr>
      <vt:lpstr>Challenge</vt:lpstr>
      <vt:lpstr>Challenge</vt:lpstr>
      <vt:lpstr>Bad news</vt:lpstr>
      <vt:lpstr>Many Approaches</vt:lpstr>
      <vt:lpstr>Challenge: Modeling Runtime </vt:lpstr>
      <vt:lpstr>Challenge: Robustness</vt:lpstr>
      <vt:lpstr>Parallel Z3</vt:lpstr>
      <vt:lpstr>Hey, I don’t trust these proofs</vt:lpstr>
      <vt:lpstr>Hey, I don’t trust these proofs</vt:lpstr>
      <vt:lpstr>Hey, I don’t trust these proofs</vt:lpstr>
      <vt:lpstr>Engineer Perspective</vt:lpstr>
      <vt:lpstr>Conclusion</vt:lpstr>
      <vt:lpstr>Books</vt:lpstr>
      <vt:lpstr>Web Links</vt:lpstr>
      <vt:lpstr>References</vt:lpstr>
      <vt:lpstr>References</vt:lpstr>
      <vt:lpstr>References</vt:lpstr>
      <vt:lpstr>References</vt:lpstr>
      <vt:lpstr>References</vt:lpstr>
    </vt:vector>
  </TitlesOfParts>
  <Manager>&lt;Content Manager Name Here&gt;</Manager>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subject>Name of Event</dc:subject>
  <dc:creator>Colleen Nelson</dc:creator>
  <dc:description>Template: Mark Johnson, Silver Fox Productions Inc.
Formatting:
Event Date:
Event Location:
Audience:</dc:description>
  <cp:lastModifiedBy>Leonardo de Moura</cp:lastModifiedBy>
  <cp:revision>353</cp:revision>
  <dcterms:created xsi:type="dcterms:W3CDTF">2007-07-26T21:26:45Z</dcterms:created>
  <dcterms:modified xsi:type="dcterms:W3CDTF">2010-03-01T22:03:09Z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0x0101006E3074916C7A05429E3860C96E939D68</vt:lpwstr>
  </property>
</Properties>
</file>