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2"/>
  </p:sldMasterIdLst>
  <p:notesMasterIdLst>
    <p:notesMasterId r:id="rId65"/>
  </p:notesMasterIdLst>
  <p:handoutMasterIdLst>
    <p:handoutMasterId r:id="rId66"/>
  </p:handoutMasterIdLst>
  <p:sldIdLst>
    <p:sldId id="860" r:id="rId3"/>
    <p:sldId id="842" r:id="rId4"/>
    <p:sldId id="357" r:id="rId5"/>
    <p:sldId id="358" r:id="rId6"/>
    <p:sldId id="360" r:id="rId7"/>
    <p:sldId id="361" r:id="rId8"/>
    <p:sldId id="362" r:id="rId9"/>
    <p:sldId id="363" r:id="rId10"/>
    <p:sldId id="364" r:id="rId11"/>
    <p:sldId id="365" r:id="rId12"/>
    <p:sldId id="366" r:id="rId13"/>
    <p:sldId id="367" r:id="rId14"/>
    <p:sldId id="368" r:id="rId15"/>
    <p:sldId id="369" r:id="rId16"/>
    <p:sldId id="370" r:id="rId17"/>
    <p:sldId id="371" r:id="rId18"/>
    <p:sldId id="372" r:id="rId19"/>
    <p:sldId id="373" r:id="rId20"/>
    <p:sldId id="374" r:id="rId21"/>
    <p:sldId id="375" r:id="rId22"/>
    <p:sldId id="376" r:id="rId23"/>
    <p:sldId id="377" r:id="rId24"/>
    <p:sldId id="861" r:id="rId25"/>
    <p:sldId id="862" r:id="rId26"/>
    <p:sldId id="863" r:id="rId27"/>
    <p:sldId id="394" r:id="rId28"/>
    <p:sldId id="395" r:id="rId29"/>
    <p:sldId id="396" r:id="rId30"/>
    <p:sldId id="397" r:id="rId31"/>
    <p:sldId id="379" r:id="rId32"/>
    <p:sldId id="380" r:id="rId33"/>
    <p:sldId id="382" r:id="rId34"/>
    <p:sldId id="383" r:id="rId35"/>
    <p:sldId id="385" r:id="rId36"/>
    <p:sldId id="389" r:id="rId37"/>
    <p:sldId id="384" r:id="rId38"/>
    <p:sldId id="386" r:id="rId39"/>
    <p:sldId id="387" r:id="rId40"/>
    <p:sldId id="392" r:id="rId41"/>
    <p:sldId id="388" r:id="rId42"/>
    <p:sldId id="390" r:id="rId43"/>
    <p:sldId id="393" r:id="rId44"/>
    <p:sldId id="398" r:id="rId45"/>
    <p:sldId id="406" r:id="rId46"/>
    <p:sldId id="407" r:id="rId47"/>
    <p:sldId id="851" r:id="rId48"/>
    <p:sldId id="852" r:id="rId49"/>
    <p:sldId id="853" r:id="rId50"/>
    <p:sldId id="854" r:id="rId51"/>
    <p:sldId id="855" r:id="rId52"/>
    <p:sldId id="856" r:id="rId53"/>
    <p:sldId id="857" r:id="rId54"/>
    <p:sldId id="858" r:id="rId55"/>
    <p:sldId id="408" r:id="rId56"/>
    <p:sldId id="409" r:id="rId57"/>
    <p:sldId id="859" r:id="rId58"/>
    <p:sldId id="410" r:id="rId59"/>
    <p:sldId id="412" r:id="rId60"/>
    <p:sldId id="482" r:id="rId61"/>
    <p:sldId id="411" r:id="rId62"/>
    <p:sldId id="413" r:id="rId63"/>
    <p:sldId id="414" r:id="rId64"/>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xmlns:mc="http://schemas.openxmlformats.org/markup-compatibility/2006" xmlns:a14="http://schemas.microsoft.com/office/drawing/2007/7/7/main" val="F1C283" mc:Ignorable=""/>
    <a:srgbClr xmlns:mc="http://schemas.openxmlformats.org/markup-compatibility/2006" xmlns:a14="http://schemas.microsoft.com/office/drawing/2007/7/7/main" val="FFCD2D" mc:Ignorable=""/>
    <a:srgbClr xmlns:mc="http://schemas.openxmlformats.org/markup-compatibility/2006" xmlns:a14="http://schemas.microsoft.com/office/drawing/2007/7/7/main" val="CE7E5A" mc:Ignorable=""/>
    <a:srgbClr xmlns:mc="http://schemas.openxmlformats.org/markup-compatibility/2006" xmlns:a14="http://schemas.microsoft.com/office/drawing/2007/7/7/main" val="CF6A3D" mc:Ignorable=""/>
    <a:srgbClr xmlns:mc="http://schemas.openxmlformats.org/markup-compatibility/2006" xmlns:a14="http://schemas.microsoft.com/office/drawing/2007/7/7/main" val="9C42E6" mc:Ignorable=""/>
    <a:srgbClr xmlns:mc="http://schemas.openxmlformats.org/markup-compatibility/2006" xmlns:a14="http://schemas.microsoft.com/office/drawing/2007/7/7/main" val="D1943B" mc:Ignorable=""/>
    <a:srgbClr xmlns:mc="http://schemas.openxmlformats.org/markup-compatibility/2006" xmlns:a14="http://schemas.microsoft.com/office/drawing/2007/7/7/main" val="F8F57B" mc:Ignorable=""/>
    <a:srgbClr xmlns:mc="http://schemas.openxmlformats.org/markup-compatibility/2006" xmlns:a14="http://schemas.microsoft.com/office/drawing/2007/7/7/main" val="D5B953" mc:Ignorable=""/>
    <a:srgbClr xmlns:mc="http://schemas.openxmlformats.org/markup-compatibility/2006" xmlns:a14="http://schemas.microsoft.com/office/drawing/2007/7/7/main" val="B87DF3" mc:Ignorable=""/>
    <a:srgbClr xmlns:mc="http://schemas.openxmlformats.org/markup-compatibility/2006" xmlns:a14="http://schemas.microsoft.com/office/drawing/2007/7/7/main" val="F4A234" mc:Ignorable=""/>
  </p:clrMru>
  <p:extLst>
    <p:ext uri="{E76CE94A-603C-4142-B9EB-6D1370010A27}">
      <p14:discardImageEditData xmlns:p14="http://schemas.microsoft.com/office/powerpoint/2007/7/12/main" val="0"/>
    </p:ext>
    <p:ext uri="{D31A062A-798A-4329-ABDD-BBA856620510}">
      <p14:defaultImageDpi xmlns:p14="http://schemas.microsoft.com/office/powerpoint/2007/7/12/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7973" autoAdjust="0"/>
    <p:restoredTop sz="94684" autoAdjust="0"/>
  </p:normalViewPr>
  <p:slideViewPr>
    <p:cSldViewPr snapToGrid="0">
      <p:cViewPr varScale="1">
        <p:scale>
          <a:sx n="107" d="100"/>
          <a:sy n="107" d="100"/>
        </p:scale>
        <p:origin x="-162" y="-72"/>
      </p:cViewPr>
      <p:guideLst>
        <p:guide orient="horz" pos="146"/>
        <p:guide orient="horz" pos="889"/>
        <p:guide orient="horz" pos="1490"/>
        <p:guide orient="horz"/>
        <p:guide orient="horz" pos="1200"/>
        <p:guide orient="horz" pos="2737"/>
        <p:guide pos="2880"/>
        <p:guide pos="250"/>
        <p:guide pos="455"/>
        <p:guide pos="5520"/>
        <p:guide pos="863"/>
        <p:guide pos="5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8" d="100"/>
          <a:sy n="88" d="100"/>
        </p:scale>
        <p:origin x="-3179"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A8F207-1092-4556-8209-56867C989A3A}" type="doc">
      <dgm:prSet loTypeId="urn:microsoft.com/office/officeart/2005/8/layout/radial4" loCatId="relationship" qsTypeId="urn:microsoft.com/office/officeart/2005/8/quickstyle/simple4" qsCatId="simple" csTypeId="urn:microsoft.com/office/officeart/2005/8/colors/colorful3" csCatId="colorful" phldr="1"/>
      <dgm:spPr/>
      <dgm:t>
        <a:bodyPr/>
        <a:lstStyle/>
        <a:p>
          <a:endParaRPr lang="en-US"/>
        </a:p>
      </dgm:t>
    </dgm:pt>
    <dgm:pt modelId="{E92739AC-F107-4BAE-A129-3014333089C8}">
      <dgm:prSet phldrT="[Text]"/>
      <dgm:spPr/>
      <dgm:t>
        <a:bodyPr/>
        <a:lstStyle/>
        <a:p>
          <a:r>
            <a:rPr lang="en-US" dirty="0" smtClean="0"/>
            <a:t>Z3</a:t>
          </a:r>
          <a:endParaRPr lang="en-US" dirty="0"/>
        </a:p>
      </dgm:t>
    </dgm:pt>
    <dgm:pt modelId="{5E4D493F-E895-4119-86FA-5520BCC01F66}" type="parTrans" cxnId="{562EC50B-CB00-4458-A4B7-137194F402BE}">
      <dgm:prSet/>
      <dgm:spPr/>
      <dgm:t>
        <a:bodyPr/>
        <a:lstStyle/>
        <a:p>
          <a:endParaRPr lang="en-US"/>
        </a:p>
      </dgm:t>
    </dgm:pt>
    <dgm:pt modelId="{8FF1CE41-0A1B-4EC7-9987-EDBB6E5F8C0D}" type="sibTrans" cxnId="{562EC50B-CB00-4458-A4B7-137194F402BE}">
      <dgm:prSet/>
      <dgm:spPr/>
      <dgm:t>
        <a:bodyPr/>
        <a:lstStyle/>
        <a:p>
          <a:endParaRPr lang="en-US"/>
        </a:p>
      </dgm:t>
    </dgm:pt>
    <dgm:pt modelId="{6B6B3B46-C0CC-4BB5-95C2-FEB1FB52B1E5}">
      <dgm:prSet phldrT="[Text]"/>
      <dgm:spPr/>
      <dgm:t>
        <a:bodyPr/>
        <a:lstStyle/>
        <a:p>
          <a:r>
            <a:rPr lang="en-US" dirty="0" smtClean="0"/>
            <a:t>Text</a:t>
          </a:r>
          <a:endParaRPr lang="en-US" dirty="0"/>
        </a:p>
      </dgm:t>
    </dgm:pt>
    <dgm:pt modelId="{B673F427-DDA0-488B-BCD1-AB03C1C6BBF1}" type="parTrans" cxnId="{D14A2E81-A5D5-4F77-B18D-B50B263F25AF}">
      <dgm:prSet/>
      <dgm:spPr/>
      <dgm:t>
        <a:bodyPr/>
        <a:lstStyle/>
        <a:p>
          <a:endParaRPr lang="en-US"/>
        </a:p>
      </dgm:t>
    </dgm:pt>
    <dgm:pt modelId="{F94C3F2F-DB76-4BF0-9C91-0E290658E5A5}" type="sibTrans" cxnId="{D14A2E81-A5D5-4F77-B18D-B50B263F25AF}">
      <dgm:prSet/>
      <dgm:spPr/>
      <dgm:t>
        <a:bodyPr/>
        <a:lstStyle/>
        <a:p>
          <a:endParaRPr lang="en-US"/>
        </a:p>
      </dgm:t>
    </dgm:pt>
    <dgm:pt modelId="{4BE23587-BF18-47E1-B53F-A506E2DBDDDC}">
      <dgm:prSet phldrT="[Text]"/>
      <dgm:spPr/>
      <dgm:t>
        <a:bodyPr/>
        <a:lstStyle/>
        <a:p>
          <a:r>
            <a:rPr lang="en-US" dirty="0" smtClean="0"/>
            <a:t>C/C++</a:t>
          </a:r>
          <a:endParaRPr lang="en-US" dirty="0"/>
        </a:p>
      </dgm:t>
    </dgm:pt>
    <dgm:pt modelId="{AE110CF7-280D-4A15-9432-15E93C1D0F3B}" type="parTrans" cxnId="{B1B2D082-5DDE-4606-80EE-04C69AF51A67}">
      <dgm:prSet/>
      <dgm:spPr/>
      <dgm:t>
        <a:bodyPr/>
        <a:lstStyle/>
        <a:p>
          <a:endParaRPr lang="en-US"/>
        </a:p>
      </dgm:t>
    </dgm:pt>
    <dgm:pt modelId="{7B6D276C-ED77-4CAD-8844-72179ADB3F7E}" type="sibTrans" cxnId="{B1B2D082-5DDE-4606-80EE-04C69AF51A67}">
      <dgm:prSet/>
      <dgm:spPr/>
      <dgm:t>
        <a:bodyPr/>
        <a:lstStyle/>
        <a:p>
          <a:endParaRPr lang="en-US"/>
        </a:p>
      </dgm:t>
    </dgm:pt>
    <dgm:pt modelId="{F16FB16E-0D23-4C04-88AD-9F29ACB4EA5B}">
      <dgm:prSet phldrT="[Text]"/>
      <dgm:spPr/>
      <dgm:t>
        <a:bodyPr/>
        <a:lstStyle/>
        <a:p>
          <a:r>
            <a:rPr lang="en-US" dirty="0" smtClean="0"/>
            <a:t>.NET</a:t>
          </a:r>
          <a:endParaRPr lang="en-US" dirty="0"/>
        </a:p>
      </dgm:t>
    </dgm:pt>
    <dgm:pt modelId="{FAB02FCB-96B4-4F88-AF15-AC138074C1A3}" type="parTrans" cxnId="{7A9A5D84-41DC-4EB9-8751-1C72196C285D}">
      <dgm:prSet/>
      <dgm:spPr/>
      <dgm:t>
        <a:bodyPr/>
        <a:lstStyle/>
        <a:p>
          <a:endParaRPr lang="en-US"/>
        </a:p>
      </dgm:t>
    </dgm:pt>
    <dgm:pt modelId="{DC02768A-3E5B-486C-AC13-2CA793C4056B}" type="sibTrans" cxnId="{7A9A5D84-41DC-4EB9-8751-1C72196C285D}">
      <dgm:prSet/>
      <dgm:spPr/>
      <dgm:t>
        <a:bodyPr/>
        <a:lstStyle/>
        <a:p>
          <a:endParaRPr lang="en-US"/>
        </a:p>
      </dgm:t>
    </dgm:pt>
    <dgm:pt modelId="{4DC027FD-8C51-46D5-B496-597614E96E8D}">
      <dgm:prSet phldrT="[Text]"/>
      <dgm:spPr/>
      <dgm:t>
        <a:bodyPr/>
        <a:lstStyle/>
        <a:p>
          <a:r>
            <a:rPr lang="en-US" dirty="0" err="1" smtClean="0"/>
            <a:t>OCaml</a:t>
          </a:r>
          <a:endParaRPr lang="en-US" dirty="0"/>
        </a:p>
      </dgm:t>
    </dgm:pt>
    <dgm:pt modelId="{5609854C-A4E6-46EB-AF7B-08B33ECC8005}" type="parTrans" cxnId="{CA50539E-2E48-4518-ABB8-F1E8B7E157CC}">
      <dgm:prSet/>
      <dgm:spPr/>
      <dgm:t>
        <a:bodyPr/>
        <a:lstStyle/>
        <a:p>
          <a:endParaRPr lang="en-US"/>
        </a:p>
      </dgm:t>
    </dgm:pt>
    <dgm:pt modelId="{941ACAEF-45EF-43AB-8C41-7102706F7CC0}" type="sibTrans" cxnId="{CA50539E-2E48-4518-ABB8-F1E8B7E157CC}">
      <dgm:prSet/>
      <dgm:spPr/>
      <dgm:t>
        <a:bodyPr/>
        <a:lstStyle/>
        <a:p>
          <a:endParaRPr lang="en-US"/>
        </a:p>
      </dgm:t>
    </dgm:pt>
    <dgm:pt modelId="{77EB5038-F5EC-4F96-9D5E-C6A83E1598AF}" type="pres">
      <dgm:prSet presAssocID="{C1A8F207-1092-4556-8209-56867C989A3A}" presName="cycle" presStyleCnt="0">
        <dgm:presLayoutVars>
          <dgm:chMax val="1"/>
          <dgm:dir/>
          <dgm:animLvl val="ctr"/>
          <dgm:resizeHandles val="exact"/>
        </dgm:presLayoutVars>
      </dgm:prSet>
      <dgm:spPr/>
      <dgm:t>
        <a:bodyPr/>
        <a:lstStyle/>
        <a:p>
          <a:endParaRPr lang="en-US"/>
        </a:p>
      </dgm:t>
    </dgm:pt>
    <dgm:pt modelId="{3A6B0980-9756-4B2A-938B-D7872034D7EB}" type="pres">
      <dgm:prSet presAssocID="{E92739AC-F107-4BAE-A129-3014333089C8}" presName="centerShape" presStyleLbl="node0" presStyleIdx="0" presStyleCnt="1" custScaleX="86854" custScaleY="85750"/>
      <dgm:spPr/>
      <dgm:t>
        <a:bodyPr/>
        <a:lstStyle/>
        <a:p>
          <a:endParaRPr lang="en-US"/>
        </a:p>
      </dgm:t>
    </dgm:pt>
    <dgm:pt modelId="{4791977B-3D60-45CE-A267-EB0E534B83F4}" type="pres">
      <dgm:prSet presAssocID="{B673F427-DDA0-488B-BCD1-AB03C1C6BBF1}" presName="parTrans" presStyleLbl="bgSibTrans2D1" presStyleIdx="0" presStyleCnt="4"/>
      <dgm:spPr/>
      <dgm:t>
        <a:bodyPr/>
        <a:lstStyle/>
        <a:p>
          <a:endParaRPr lang="en-US"/>
        </a:p>
      </dgm:t>
    </dgm:pt>
    <dgm:pt modelId="{75B58844-1A6B-4178-B654-1BDC9729BEDA}" type="pres">
      <dgm:prSet presAssocID="{6B6B3B46-C0CC-4BB5-95C2-FEB1FB52B1E5}" presName="node" presStyleLbl="node1" presStyleIdx="0" presStyleCnt="4">
        <dgm:presLayoutVars>
          <dgm:bulletEnabled val="1"/>
        </dgm:presLayoutVars>
      </dgm:prSet>
      <dgm:spPr/>
      <dgm:t>
        <a:bodyPr/>
        <a:lstStyle/>
        <a:p>
          <a:endParaRPr lang="en-US"/>
        </a:p>
      </dgm:t>
    </dgm:pt>
    <dgm:pt modelId="{37DAC68F-24B1-4F47-B42F-F4B9F50132B0}" type="pres">
      <dgm:prSet presAssocID="{AE110CF7-280D-4A15-9432-15E93C1D0F3B}" presName="parTrans" presStyleLbl="bgSibTrans2D1" presStyleIdx="1" presStyleCnt="4"/>
      <dgm:spPr/>
      <dgm:t>
        <a:bodyPr/>
        <a:lstStyle/>
        <a:p>
          <a:endParaRPr lang="en-US"/>
        </a:p>
      </dgm:t>
    </dgm:pt>
    <dgm:pt modelId="{8034B1A8-9228-48E4-AC62-0BA38AAD0108}" type="pres">
      <dgm:prSet presAssocID="{4BE23587-BF18-47E1-B53F-A506E2DBDDDC}" presName="node" presStyleLbl="node1" presStyleIdx="1" presStyleCnt="4">
        <dgm:presLayoutVars>
          <dgm:bulletEnabled val="1"/>
        </dgm:presLayoutVars>
      </dgm:prSet>
      <dgm:spPr/>
      <dgm:t>
        <a:bodyPr/>
        <a:lstStyle/>
        <a:p>
          <a:endParaRPr lang="en-US"/>
        </a:p>
      </dgm:t>
    </dgm:pt>
    <dgm:pt modelId="{4245A790-3F38-49C0-A396-70842A9BABC0}" type="pres">
      <dgm:prSet presAssocID="{FAB02FCB-96B4-4F88-AF15-AC138074C1A3}" presName="parTrans" presStyleLbl="bgSibTrans2D1" presStyleIdx="2" presStyleCnt="4"/>
      <dgm:spPr/>
      <dgm:t>
        <a:bodyPr/>
        <a:lstStyle/>
        <a:p>
          <a:endParaRPr lang="en-US"/>
        </a:p>
      </dgm:t>
    </dgm:pt>
    <dgm:pt modelId="{856B82B9-8B72-4709-AD97-A7D3F98FA0ED}" type="pres">
      <dgm:prSet presAssocID="{F16FB16E-0D23-4C04-88AD-9F29ACB4EA5B}" presName="node" presStyleLbl="node1" presStyleIdx="2" presStyleCnt="4">
        <dgm:presLayoutVars>
          <dgm:bulletEnabled val="1"/>
        </dgm:presLayoutVars>
      </dgm:prSet>
      <dgm:spPr/>
      <dgm:t>
        <a:bodyPr/>
        <a:lstStyle/>
        <a:p>
          <a:endParaRPr lang="en-US"/>
        </a:p>
      </dgm:t>
    </dgm:pt>
    <dgm:pt modelId="{D9921DBB-414C-4209-91BF-C2CA9E8042AE}" type="pres">
      <dgm:prSet presAssocID="{5609854C-A4E6-46EB-AF7B-08B33ECC8005}" presName="parTrans" presStyleLbl="bgSibTrans2D1" presStyleIdx="3" presStyleCnt="4"/>
      <dgm:spPr/>
      <dgm:t>
        <a:bodyPr/>
        <a:lstStyle/>
        <a:p>
          <a:endParaRPr lang="en-US"/>
        </a:p>
      </dgm:t>
    </dgm:pt>
    <dgm:pt modelId="{0499D169-5D19-44F2-8B82-65543C2432CE}" type="pres">
      <dgm:prSet presAssocID="{4DC027FD-8C51-46D5-B496-597614E96E8D}" presName="node" presStyleLbl="node1" presStyleIdx="3" presStyleCnt="4">
        <dgm:presLayoutVars>
          <dgm:bulletEnabled val="1"/>
        </dgm:presLayoutVars>
      </dgm:prSet>
      <dgm:spPr/>
      <dgm:t>
        <a:bodyPr/>
        <a:lstStyle/>
        <a:p>
          <a:endParaRPr lang="en-US"/>
        </a:p>
      </dgm:t>
    </dgm:pt>
  </dgm:ptLst>
  <dgm:cxnLst>
    <dgm:cxn modelId="{37699FD8-F002-4293-908F-5247A9666C1A}" type="presOf" srcId="{4DC027FD-8C51-46D5-B496-597614E96E8D}" destId="{0499D169-5D19-44F2-8B82-65543C2432CE}" srcOrd="0" destOrd="0" presId="urn:microsoft.com/office/officeart/2005/8/layout/radial4"/>
    <dgm:cxn modelId="{EFA54C3F-1F1A-4800-84A2-DC52381650BB}" type="presOf" srcId="{AE110CF7-280D-4A15-9432-15E93C1D0F3B}" destId="{37DAC68F-24B1-4F47-B42F-F4B9F50132B0}" srcOrd="0" destOrd="0" presId="urn:microsoft.com/office/officeart/2005/8/layout/radial4"/>
    <dgm:cxn modelId="{562EC50B-CB00-4458-A4B7-137194F402BE}" srcId="{C1A8F207-1092-4556-8209-56867C989A3A}" destId="{E92739AC-F107-4BAE-A129-3014333089C8}" srcOrd="0" destOrd="0" parTransId="{5E4D493F-E895-4119-86FA-5520BCC01F66}" sibTransId="{8FF1CE41-0A1B-4EC7-9987-EDBB6E5F8C0D}"/>
    <dgm:cxn modelId="{4ED143D5-8173-49C3-938C-7498251C9F62}" type="presOf" srcId="{6B6B3B46-C0CC-4BB5-95C2-FEB1FB52B1E5}" destId="{75B58844-1A6B-4178-B654-1BDC9729BEDA}" srcOrd="0" destOrd="0" presId="urn:microsoft.com/office/officeart/2005/8/layout/radial4"/>
    <dgm:cxn modelId="{BEC753C2-3492-4A69-94CE-449B63B51888}" type="presOf" srcId="{4BE23587-BF18-47E1-B53F-A506E2DBDDDC}" destId="{8034B1A8-9228-48E4-AC62-0BA38AAD0108}" srcOrd="0" destOrd="0" presId="urn:microsoft.com/office/officeart/2005/8/layout/radial4"/>
    <dgm:cxn modelId="{487FE024-6953-41D1-A4E3-AB36837C1CE5}" type="presOf" srcId="{FAB02FCB-96B4-4F88-AF15-AC138074C1A3}" destId="{4245A790-3F38-49C0-A396-70842A9BABC0}" srcOrd="0" destOrd="0" presId="urn:microsoft.com/office/officeart/2005/8/layout/radial4"/>
    <dgm:cxn modelId="{15AE145C-3931-4E0A-8FD5-409CF91FBC7C}" type="presOf" srcId="{C1A8F207-1092-4556-8209-56867C989A3A}" destId="{77EB5038-F5EC-4F96-9D5E-C6A83E1598AF}" srcOrd="0" destOrd="0" presId="urn:microsoft.com/office/officeart/2005/8/layout/radial4"/>
    <dgm:cxn modelId="{9828A7EF-D88E-4A85-AF53-8A89FAEE960C}" type="presOf" srcId="{5609854C-A4E6-46EB-AF7B-08B33ECC8005}" destId="{D9921DBB-414C-4209-91BF-C2CA9E8042AE}" srcOrd="0" destOrd="0" presId="urn:microsoft.com/office/officeart/2005/8/layout/radial4"/>
    <dgm:cxn modelId="{B1B2D082-5DDE-4606-80EE-04C69AF51A67}" srcId="{E92739AC-F107-4BAE-A129-3014333089C8}" destId="{4BE23587-BF18-47E1-B53F-A506E2DBDDDC}" srcOrd="1" destOrd="0" parTransId="{AE110CF7-280D-4A15-9432-15E93C1D0F3B}" sibTransId="{7B6D276C-ED77-4CAD-8844-72179ADB3F7E}"/>
    <dgm:cxn modelId="{53D4DC89-A587-4929-A5F8-4DF425BA744F}" type="presOf" srcId="{F16FB16E-0D23-4C04-88AD-9F29ACB4EA5B}" destId="{856B82B9-8B72-4709-AD97-A7D3F98FA0ED}" srcOrd="0" destOrd="0" presId="urn:microsoft.com/office/officeart/2005/8/layout/radial4"/>
    <dgm:cxn modelId="{55C74D29-DD00-4004-BD8B-61DCC2AE30A1}" type="presOf" srcId="{E92739AC-F107-4BAE-A129-3014333089C8}" destId="{3A6B0980-9756-4B2A-938B-D7872034D7EB}" srcOrd="0" destOrd="0" presId="urn:microsoft.com/office/officeart/2005/8/layout/radial4"/>
    <dgm:cxn modelId="{CA50539E-2E48-4518-ABB8-F1E8B7E157CC}" srcId="{E92739AC-F107-4BAE-A129-3014333089C8}" destId="{4DC027FD-8C51-46D5-B496-597614E96E8D}" srcOrd="3" destOrd="0" parTransId="{5609854C-A4E6-46EB-AF7B-08B33ECC8005}" sibTransId="{941ACAEF-45EF-43AB-8C41-7102706F7CC0}"/>
    <dgm:cxn modelId="{77AD813F-5693-47B0-B454-3A81A3886480}" type="presOf" srcId="{B673F427-DDA0-488B-BCD1-AB03C1C6BBF1}" destId="{4791977B-3D60-45CE-A267-EB0E534B83F4}" srcOrd="0" destOrd="0" presId="urn:microsoft.com/office/officeart/2005/8/layout/radial4"/>
    <dgm:cxn modelId="{D14A2E81-A5D5-4F77-B18D-B50B263F25AF}" srcId="{E92739AC-F107-4BAE-A129-3014333089C8}" destId="{6B6B3B46-C0CC-4BB5-95C2-FEB1FB52B1E5}" srcOrd="0" destOrd="0" parTransId="{B673F427-DDA0-488B-BCD1-AB03C1C6BBF1}" sibTransId="{F94C3F2F-DB76-4BF0-9C91-0E290658E5A5}"/>
    <dgm:cxn modelId="{7A9A5D84-41DC-4EB9-8751-1C72196C285D}" srcId="{E92739AC-F107-4BAE-A129-3014333089C8}" destId="{F16FB16E-0D23-4C04-88AD-9F29ACB4EA5B}" srcOrd="2" destOrd="0" parTransId="{FAB02FCB-96B4-4F88-AF15-AC138074C1A3}" sibTransId="{DC02768A-3E5B-486C-AC13-2CA793C4056B}"/>
    <dgm:cxn modelId="{13BFC7DF-D8DB-409F-8435-B1024DEA8DA8}" type="presParOf" srcId="{77EB5038-F5EC-4F96-9D5E-C6A83E1598AF}" destId="{3A6B0980-9756-4B2A-938B-D7872034D7EB}" srcOrd="0" destOrd="0" presId="urn:microsoft.com/office/officeart/2005/8/layout/radial4"/>
    <dgm:cxn modelId="{B34BE6F0-42F6-423B-BFBD-2CB16A9722D0}" type="presParOf" srcId="{77EB5038-F5EC-4F96-9D5E-C6A83E1598AF}" destId="{4791977B-3D60-45CE-A267-EB0E534B83F4}" srcOrd="1" destOrd="0" presId="urn:microsoft.com/office/officeart/2005/8/layout/radial4"/>
    <dgm:cxn modelId="{76E2F3AD-CC43-4AAD-8BCA-E1A7B17BF0E0}" type="presParOf" srcId="{77EB5038-F5EC-4F96-9D5E-C6A83E1598AF}" destId="{75B58844-1A6B-4178-B654-1BDC9729BEDA}" srcOrd="2" destOrd="0" presId="urn:microsoft.com/office/officeart/2005/8/layout/radial4"/>
    <dgm:cxn modelId="{DCA00D53-E3C4-4C5E-B950-37746CA1CEA4}" type="presParOf" srcId="{77EB5038-F5EC-4F96-9D5E-C6A83E1598AF}" destId="{37DAC68F-24B1-4F47-B42F-F4B9F50132B0}" srcOrd="3" destOrd="0" presId="urn:microsoft.com/office/officeart/2005/8/layout/radial4"/>
    <dgm:cxn modelId="{8333B3B6-BE73-4FBA-8A21-46CD9E338727}" type="presParOf" srcId="{77EB5038-F5EC-4F96-9D5E-C6A83E1598AF}" destId="{8034B1A8-9228-48E4-AC62-0BA38AAD0108}" srcOrd="4" destOrd="0" presId="urn:microsoft.com/office/officeart/2005/8/layout/radial4"/>
    <dgm:cxn modelId="{BFEF9FF1-3FA1-4E43-BFE5-E62F1B9621F0}" type="presParOf" srcId="{77EB5038-F5EC-4F96-9D5E-C6A83E1598AF}" destId="{4245A790-3F38-49C0-A396-70842A9BABC0}" srcOrd="5" destOrd="0" presId="urn:microsoft.com/office/officeart/2005/8/layout/radial4"/>
    <dgm:cxn modelId="{F38E5DBA-B964-4CF7-B0E4-E4C2F579035C}" type="presParOf" srcId="{77EB5038-F5EC-4F96-9D5E-C6A83E1598AF}" destId="{856B82B9-8B72-4709-AD97-A7D3F98FA0ED}" srcOrd="6" destOrd="0" presId="urn:microsoft.com/office/officeart/2005/8/layout/radial4"/>
    <dgm:cxn modelId="{A5047826-8B7F-48F4-B281-C3ADE9E1C1F5}" type="presParOf" srcId="{77EB5038-F5EC-4F96-9D5E-C6A83E1598AF}" destId="{D9921DBB-414C-4209-91BF-C2CA9E8042AE}" srcOrd="7" destOrd="0" presId="urn:microsoft.com/office/officeart/2005/8/layout/radial4"/>
    <dgm:cxn modelId="{D1920CDB-BA35-4EFA-B52F-33BE451FF390}" type="presParOf" srcId="{77EB5038-F5EC-4F96-9D5E-C6A83E1598AF}" destId="{0499D169-5D19-44F2-8B82-65543C2432CE}" srcOrd="8" destOrd="0" presId="urn:microsoft.com/office/officeart/2005/8/layout/radial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E8B62F-C810-4051-9DA4-6CB57C6DE232}" type="doc">
      <dgm:prSet loTypeId="urn:microsoft.com/office/officeart/2005/8/layout/lProcess3" loCatId="process" qsTypeId="urn:microsoft.com/office/officeart/2005/8/quickstyle/3d1" qsCatId="3D" csTypeId="urn:microsoft.com/office/officeart/2005/8/colors/colorful2" csCatId="colorful" phldr="1"/>
      <dgm:spPr/>
      <dgm:t>
        <a:bodyPr/>
        <a:lstStyle/>
        <a:p>
          <a:endParaRPr lang="en-US"/>
        </a:p>
      </dgm:t>
    </dgm:pt>
    <dgm:pt modelId="{7DDB8CD6-56C1-42C2-BB5C-4C1F64420C8E}">
      <dgm:prSet custT="1"/>
      <dgm:spPr/>
      <dgm:t>
        <a:bodyPr/>
        <a:lstStyle/>
        <a:p>
          <a:pPr rtl="0"/>
          <a:r>
            <a:rPr lang="en-US" sz="2400" dirty="0" smtClean="0"/>
            <a:t>PEX</a:t>
          </a:r>
          <a:endParaRPr lang="en-US" sz="2400" dirty="0"/>
        </a:p>
      </dgm:t>
    </dgm:pt>
    <dgm:pt modelId="{0894B246-23FE-4182-AE4E-5CA0C9BA32E9}" type="parTrans" cxnId="{422D7340-7DFF-4D4A-9139-DAA6F36BDB10}">
      <dgm:prSet/>
      <dgm:spPr/>
      <dgm:t>
        <a:bodyPr/>
        <a:lstStyle/>
        <a:p>
          <a:endParaRPr lang="en-US"/>
        </a:p>
      </dgm:t>
    </dgm:pt>
    <dgm:pt modelId="{19475CDF-7EDC-42F1-9CCC-C778F22DD55B}" type="sibTrans" cxnId="{422D7340-7DFF-4D4A-9139-DAA6F36BDB10}">
      <dgm:prSet/>
      <dgm:spPr/>
      <dgm:t>
        <a:bodyPr/>
        <a:lstStyle/>
        <a:p>
          <a:endParaRPr lang="en-US"/>
        </a:p>
      </dgm:t>
    </dgm:pt>
    <dgm:pt modelId="{856C0F70-B1A2-4B3F-902D-B80454C87284}">
      <dgm:prSet/>
      <dgm:spPr/>
      <dgm:t>
        <a:bodyPr/>
        <a:lstStyle/>
        <a:p>
          <a:pPr algn="l" rtl="0"/>
          <a:r>
            <a:rPr lang="en-US" dirty="0" smtClean="0"/>
            <a:t>Implements DART for .NET.</a:t>
          </a:r>
          <a:endParaRPr lang="en-US" dirty="0"/>
        </a:p>
      </dgm:t>
    </dgm:pt>
    <dgm:pt modelId="{6D74A80B-F5FB-4222-8980-4AF10B1D4016}" type="parTrans" cxnId="{29BB44F7-31C0-49DC-AD3D-C16241FFB7CB}">
      <dgm:prSet/>
      <dgm:spPr/>
      <dgm:t>
        <a:bodyPr/>
        <a:lstStyle/>
        <a:p>
          <a:endParaRPr lang="en-US"/>
        </a:p>
      </dgm:t>
    </dgm:pt>
    <dgm:pt modelId="{B69416B3-2DA9-4B0D-BA7E-72DCB8BA848F}" type="sibTrans" cxnId="{29BB44F7-31C0-49DC-AD3D-C16241FFB7CB}">
      <dgm:prSet/>
      <dgm:spPr/>
      <dgm:t>
        <a:bodyPr/>
        <a:lstStyle/>
        <a:p>
          <a:endParaRPr lang="en-US"/>
        </a:p>
      </dgm:t>
    </dgm:pt>
    <dgm:pt modelId="{525992B5-CB9A-4802-B10A-B0689DDF3E5A}">
      <dgm:prSet custT="1"/>
      <dgm:spPr/>
      <dgm:t>
        <a:bodyPr/>
        <a:lstStyle/>
        <a:p>
          <a:pPr rtl="0"/>
          <a:r>
            <a:rPr lang="en-US" sz="2400" dirty="0" smtClean="0"/>
            <a:t>YOGI</a:t>
          </a:r>
          <a:endParaRPr lang="en-US" sz="2400" dirty="0"/>
        </a:p>
      </dgm:t>
    </dgm:pt>
    <dgm:pt modelId="{57C7AFD1-2AE9-45B5-89E5-6A8CF43807DD}" type="parTrans" cxnId="{6ADB341C-E260-4DA7-B43A-0EE125896F91}">
      <dgm:prSet/>
      <dgm:spPr/>
      <dgm:t>
        <a:bodyPr/>
        <a:lstStyle/>
        <a:p>
          <a:endParaRPr lang="en-US"/>
        </a:p>
      </dgm:t>
    </dgm:pt>
    <dgm:pt modelId="{8F276D5B-76D9-4512-A10E-C3A4075118CE}" type="sibTrans" cxnId="{6ADB341C-E260-4DA7-B43A-0EE125896F91}">
      <dgm:prSet/>
      <dgm:spPr/>
      <dgm:t>
        <a:bodyPr/>
        <a:lstStyle/>
        <a:p>
          <a:endParaRPr lang="en-US"/>
        </a:p>
      </dgm:t>
    </dgm:pt>
    <dgm:pt modelId="{02B6CAE4-00BD-4E46-AAF4-6DF91269D152}">
      <dgm:prSet/>
      <dgm:spPr/>
      <dgm:t>
        <a:bodyPr/>
        <a:lstStyle/>
        <a:p>
          <a:pPr algn="l" rtl="0"/>
          <a:r>
            <a:rPr lang="en-US" dirty="0" smtClean="0"/>
            <a:t>Implements DART to check the feasibility of program paths generated statically using a SLAM-like tool.</a:t>
          </a:r>
          <a:endParaRPr lang="en-US" dirty="0"/>
        </a:p>
      </dgm:t>
    </dgm:pt>
    <dgm:pt modelId="{F4EE2433-B516-43C1-8DF5-B0124A237401}" type="parTrans" cxnId="{96A69025-1BCC-4CFD-B619-31C7151EFC8D}">
      <dgm:prSet/>
      <dgm:spPr/>
      <dgm:t>
        <a:bodyPr/>
        <a:lstStyle/>
        <a:p>
          <a:endParaRPr lang="en-US"/>
        </a:p>
      </dgm:t>
    </dgm:pt>
    <dgm:pt modelId="{8B01159D-A381-4F09-B00A-800285230399}" type="sibTrans" cxnId="{96A69025-1BCC-4CFD-B619-31C7151EFC8D}">
      <dgm:prSet/>
      <dgm:spPr/>
      <dgm:t>
        <a:bodyPr/>
        <a:lstStyle/>
        <a:p>
          <a:endParaRPr lang="en-US"/>
        </a:p>
      </dgm:t>
    </dgm:pt>
    <dgm:pt modelId="{A1740B39-6B47-40D4-B2EB-DA26D433F6C9}">
      <dgm:prSet custT="1"/>
      <dgm:spPr/>
      <dgm:t>
        <a:bodyPr/>
        <a:lstStyle/>
        <a:p>
          <a:pPr rtl="0"/>
          <a:r>
            <a:rPr lang="en-US" sz="2400" dirty="0" smtClean="0"/>
            <a:t>Vigilante</a:t>
          </a:r>
          <a:endParaRPr lang="en-US" sz="2400" dirty="0"/>
        </a:p>
      </dgm:t>
    </dgm:pt>
    <dgm:pt modelId="{6F7EF451-4195-47AE-99FA-C0A72C9EBED8}" type="parTrans" cxnId="{EB78E19D-AD5F-40C1-8CBA-DD92CE629A61}">
      <dgm:prSet/>
      <dgm:spPr/>
      <dgm:t>
        <a:bodyPr/>
        <a:lstStyle/>
        <a:p>
          <a:endParaRPr lang="en-US"/>
        </a:p>
      </dgm:t>
    </dgm:pt>
    <dgm:pt modelId="{390AF361-61EC-4CE7-8652-E6BE261EDDFC}" type="sibTrans" cxnId="{EB78E19D-AD5F-40C1-8CBA-DD92CE629A61}">
      <dgm:prSet/>
      <dgm:spPr/>
      <dgm:t>
        <a:bodyPr/>
        <a:lstStyle/>
        <a:p>
          <a:endParaRPr lang="en-US"/>
        </a:p>
      </dgm:t>
    </dgm:pt>
    <dgm:pt modelId="{E09FCB42-37BF-4C28-B068-6896F7165308}">
      <dgm:prSet/>
      <dgm:spPr/>
      <dgm:t>
        <a:bodyPr/>
        <a:lstStyle/>
        <a:p>
          <a:pPr algn="l" rtl="0"/>
          <a:r>
            <a:rPr lang="en-US" dirty="0" smtClean="0"/>
            <a:t>Partially implements DART to dynamically generate worm filters.</a:t>
          </a:r>
          <a:endParaRPr lang="en-US" dirty="0"/>
        </a:p>
      </dgm:t>
    </dgm:pt>
    <dgm:pt modelId="{2B06C95C-F7A6-4658-882C-0250C711DDDB}" type="parTrans" cxnId="{8A593432-AD7D-412C-8D77-D6231AE5776F}">
      <dgm:prSet/>
      <dgm:spPr/>
      <dgm:t>
        <a:bodyPr/>
        <a:lstStyle/>
        <a:p>
          <a:endParaRPr lang="en-US"/>
        </a:p>
      </dgm:t>
    </dgm:pt>
    <dgm:pt modelId="{03197E12-1075-40EA-A7C9-680D0FAA529E}" type="sibTrans" cxnId="{8A593432-AD7D-412C-8D77-D6231AE5776F}">
      <dgm:prSet/>
      <dgm:spPr/>
      <dgm:t>
        <a:bodyPr/>
        <a:lstStyle/>
        <a:p>
          <a:endParaRPr lang="en-US"/>
        </a:p>
      </dgm:t>
    </dgm:pt>
    <dgm:pt modelId="{923357D5-51AE-44C2-8121-052DEF53A8B9}">
      <dgm:prSet/>
      <dgm:spPr/>
      <dgm:t>
        <a:bodyPr/>
        <a:lstStyle/>
        <a:p>
          <a:pPr algn="l" rtl="0"/>
          <a:r>
            <a:rPr lang="en-US" dirty="0" smtClean="0"/>
            <a:t>Implements DART for x86 binaries.</a:t>
          </a:r>
          <a:endParaRPr lang="en-US" dirty="0"/>
        </a:p>
      </dgm:t>
    </dgm:pt>
    <dgm:pt modelId="{D647B360-2B7C-45FE-BE97-5D8CD4FA4328}">
      <dgm:prSet custT="1"/>
      <dgm:spPr/>
      <dgm:t>
        <a:bodyPr/>
        <a:lstStyle/>
        <a:p>
          <a:pPr rtl="0"/>
          <a:r>
            <a:rPr lang="en-US" sz="2400" dirty="0" smtClean="0"/>
            <a:t>SAGE</a:t>
          </a:r>
          <a:endParaRPr lang="en-US" sz="2400" dirty="0"/>
        </a:p>
      </dgm:t>
    </dgm:pt>
    <dgm:pt modelId="{67AA87C8-B82E-4DAD-AA90-AE4138CA7FCE}" type="sibTrans" cxnId="{054A221E-FEFE-4022-A66C-B330D05A9141}">
      <dgm:prSet/>
      <dgm:spPr/>
      <dgm:t>
        <a:bodyPr/>
        <a:lstStyle/>
        <a:p>
          <a:endParaRPr lang="en-US"/>
        </a:p>
      </dgm:t>
    </dgm:pt>
    <dgm:pt modelId="{0A82FA78-3F0D-4D96-866F-9A78E4E0611F}" type="parTrans" cxnId="{054A221E-FEFE-4022-A66C-B330D05A9141}">
      <dgm:prSet/>
      <dgm:spPr/>
      <dgm:t>
        <a:bodyPr/>
        <a:lstStyle/>
        <a:p>
          <a:endParaRPr lang="en-US"/>
        </a:p>
      </dgm:t>
    </dgm:pt>
    <dgm:pt modelId="{8B1B42A6-BB68-47F8-A0AE-D44F25091F95}" type="sibTrans" cxnId="{BF8CC962-E554-46EA-826E-99635A460D4E}">
      <dgm:prSet/>
      <dgm:spPr/>
      <dgm:t>
        <a:bodyPr/>
        <a:lstStyle/>
        <a:p>
          <a:endParaRPr lang="en-US"/>
        </a:p>
      </dgm:t>
    </dgm:pt>
    <dgm:pt modelId="{47B29B37-44EB-4DD8-BBC9-E5E18A04358D}" type="parTrans" cxnId="{BF8CC962-E554-46EA-826E-99635A460D4E}">
      <dgm:prSet/>
      <dgm:spPr/>
      <dgm:t>
        <a:bodyPr/>
        <a:lstStyle/>
        <a:p>
          <a:endParaRPr lang="en-US"/>
        </a:p>
      </dgm:t>
    </dgm:pt>
    <dgm:pt modelId="{9E30D01A-706F-488D-9094-3BC4C9286BAD}" type="pres">
      <dgm:prSet presAssocID="{DAE8B62F-C810-4051-9DA4-6CB57C6DE232}" presName="Name0" presStyleCnt="0">
        <dgm:presLayoutVars>
          <dgm:chPref val="3"/>
          <dgm:dir/>
          <dgm:animLvl val="lvl"/>
          <dgm:resizeHandles/>
        </dgm:presLayoutVars>
      </dgm:prSet>
      <dgm:spPr/>
      <dgm:t>
        <a:bodyPr/>
        <a:lstStyle/>
        <a:p>
          <a:endParaRPr lang="en-US"/>
        </a:p>
      </dgm:t>
    </dgm:pt>
    <dgm:pt modelId="{E9366405-6339-4F4B-A8C7-F6D7A54E0D79}" type="pres">
      <dgm:prSet presAssocID="{7DDB8CD6-56C1-42C2-BB5C-4C1F64420C8E}" presName="horFlow" presStyleCnt="0"/>
      <dgm:spPr/>
    </dgm:pt>
    <dgm:pt modelId="{3022196A-3257-4E21-8B67-27C47C3EB287}" type="pres">
      <dgm:prSet presAssocID="{7DDB8CD6-56C1-42C2-BB5C-4C1F64420C8E}" presName="bigChev" presStyleLbl="node1" presStyleIdx="0" presStyleCnt="4"/>
      <dgm:spPr/>
      <dgm:t>
        <a:bodyPr/>
        <a:lstStyle/>
        <a:p>
          <a:endParaRPr lang="en-US"/>
        </a:p>
      </dgm:t>
    </dgm:pt>
    <dgm:pt modelId="{AEAC1FFE-87B4-4015-8993-550A3E30022A}" type="pres">
      <dgm:prSet presAssocID="{6D74A80B-F5FB-4222-8980-4AF10B1D4016}" presName="parTrans" presStyleCnt="0"/>
      <dgm:spPr/>
    </dgm:pt>
    <dgm:pt modelId="{75022CE1-001A-482D-B6E3-A23252CF193A}" type="pres">
      <dgm:prSet presAssocID="{856C0F70-B1A2-4B3F-902D-B80454C87284}" presName="node" presStyleLbl="alignAccFollowNode1" presStyleIdx="0" presStyleCnt="4" custScaleX="323665">
        <dgm:presLayoutVars>
          <dgm:bulletEnabled val="1"/>
        </dgm:presLayoutVars>
      </dgm:prSet>
      <dgm:spPr/>
      <dgm:t>
        <a:bodyPr/>
        <a:lstStyle/>
        <a:p>
          <a:endParaRPr lang="en-US"/>
        </a:p>
      </dgm:t>
    </dgm:pt>
    <dgm:pt modelId="{6BE3257A-E811-49A4-AF05-D7156525A6FD}" type="pres">
      <dgm:prSet presAssocID="{7DDB8CD6-56C1-42C2-BB5C-4C1F64420C8E}" presName="vSp" presStyleCnt="0"/>
      <dgm:spPr/>
    </dgm:pt>
    <dgm:pt modelId="{2A80F6AA-89CD-405E-A804-8D84B32A7046}" type="pres">
      <dgm:prSet presAssocID="{D647B360-2B7C-45FE-BE97-5D8CD4FA4328}" presName="horFlow" presStyleCnt="0"/>
      <dgm:spPr/>
    </dgm:pt>
    <dgm:pt modelId="{CA80FAF8-E1FB-4DA3-AC96-5A8BFA34F0D8}" type="pres">
      <dgm:prSet presAssocID="{D647B360-2B7C-45FE-BE97-5D8CD4FA4328}" presName="bigChev" presStyleLbl="node1" presStyleIdx="1" presStyleCnt="4"/>
      <dgm:spPr/>
      <dgm:t>
        <a:bodyPr/>
        <a:lstStyle/>
        <a:p>
          <a:endParaRPr lang="en-US"/>
        </a:p>
      </dgm:t>
    </dgm:pt>
    <dgm:pt modelId="{C5C51D2D-41A3-4C47-9E4A-EC019873E844}" type="pres">
      <dgm:prSet presAssocID="{47B29B37-44EB-4DD8-BBC9-E5E18A04358D}" presName="parTrans" presStyleCnt="0"/>
      <dgm:spPr/>
    </dgm:pt>
    <dgm:pt modelId="{D5750C03-8B12-4A29-A0FD-18D38CACE075}" type="pres">
      <dgm:prSet presAssocID="{923357D5-51AE-44C2-8121-052DEF53A8B9}" presName="node" presStyleLbl="alignAccFollowNode1" presStyleIdx="1" presStyleCnt="4" custScaleX="323665">
        <dgm:presLayoutVars>
          <dgm:bulletEnabled val="1"/>
        </dgm:presLayoutVars>
      </dgm:prSet>
      <dgm:spPr/>
      <dgm:t>
        <a:bodyPr/>
        <a:lstStyle/>
        <a:p>
          <a:endParaRPr lang="en-US"/>
        </a:p>
      </dgm:t>
    </dgm:pt>
    <dgm:pt modelId="{BC3F0F33-D6F4-4F20-A45F-5E9E4F72BF14}" type="pres">
      <dgm:prSet presAssocID="{D647B360-2B7C-45FE-BE97-5D8CD4FA4328}" presName="vSp" presStyleCnt="0"/>
      <dgm:spPr/>
    </dgm:pt>
    <dgm:pt modelId="{66461601-FAA7-43F8-8622-801D413835DE}" type="pres">
      <dgm:prSet presAssocID="{525992B5-CB9A-4802-B10A-B0689DDF3E5A}" presName="horFlow" presStyleCnt="0"/>
      <dgm:spPr/>
    </dgm:pt>
    <dgm:pt modelId="{A5B23998-6121-4C9E-AB51-D125015951D7}" type="pres">
      <dgm:prSet presAssocID="{525992B5-CB9A-4802-B10A-B0689DDF3E5A}" presName="bigChev" presStyleLbl="node1" presStyleIdx="2" presStyleCnt="4"/>
      <dgm:spPr/>
      <dgm:t>
        <a:bodyPr/>
        <a:lstStyle/>
        <a:p>
          <a:endParaRPr lang="en-US"/>
        </a:p>
      </dgm:t>
    </dgm:pt>
    <dgm:pt modelId="{5BCDADC0-47A0-481D-BB75-D7A83509C55B}" type="pres">
      <dgm:prSet presAssocID="{F4EE2433-B516-43C1-8DF5-B0124A237401}" presName="parTrans" presStyleCnt="0"/>
      <dgm:spPr/>
    </dgm:pt>
    <dgm:pt modelId="{C8EC4D62-3389-4897-AB13-3184350BDDEC}" type="pres">
      <dgm:prSet presAssocID="{02B6CAE4-00BD-4E46-AAF4-6DF91269D152}" presName="node" presStyleLbl="alignAccFollowNode1" presStyleIdx="2" presStyleCnt="4" custScaleX="323665">
        <dgm:presLayoutVars>
          <dgm:bulletEnabled val="1"/>
        </dgm:presLayoutVars>
      </dgm:prSet>
      <dgm:spPr/>
      <dgm:t>
        <a:bodyPr/>
        <a:lstStyle/>
        <a:p>
          <a:endParaRPr lang="en-US"/>
        </a:p>
      </dgm:t>
    </dgm:pt>
    <dgm:pt modelId="{A6247E15-833D-4235-BD0B-6A7203B9CD90}" type="pres">
      <dgm:prSet presAssocID="{525992B5-CB9A-4802-B10A-B0689DDF3E5A}" presName="vSp" presStyleCnt="0"/>
      <dgm:spPr/>
    </dgm:pt>
    <dgm:pt modelId="{7A8C8416-7620-4E10-9E16-FA19623B2A48}" type="pres">
      <dgm:prSet presAssocID="{A1740B39-6B47-40D4-B2EB-DA26D433F6C9}" presName="horFlow" presStyleCnt="0"/>
      <dgm:spPr/>
    </dgm:pt>
    <dgm:pt modelId="{D86BEF52-A61A-46B3-B855-9E57331A6F58}" type="pres">
      <dgm:prSet presAssocID="{A1740B39-6B47-40D4-B2EB-DA26D433F6C9}" presName="bigChev" presStyleLbl="node1" presStyleIdx="3" presStyleCnt="4"/>
      <dgm:spPr/>
      <dgm:t>
        <a:bodyPr/>
        <a:lstStyle/>
        <a:p>
          <a:endParaRPr lang="en-US"/>
        </a:p>
      </dgm:t>
    </dgm:pt>
    <dgm:pt modelId="{F643F5DE-7DEB-47FE-AD75-581962F5EEB5}" type="pres">
      <dgm:prSet presAssocID="{2B06C95C-F7A6-4658-882C-0250C711DDDB}" presName="parTrans" presStyleCnt="0"/>
      <dgm:spPr/>
    </dgm:pt>
    <dgm:pt modelId="{7C49CE62-6522-4778-81F2-02C21B9968A5}" type="pres">
      <dgm:prSet presAssocID="{E09FCB42-37BF-4C28-B068-6896F7165308}" presName="node" presStyleLbl="alignAccFollowNode1" presStyleIdx="3" presStyleCnt="4" custScaleX="323665">
        <dgm:presLayoutVars>
          <dgm:bulletEnabled val="1"/>
        </dgm:presLayoutVars>
      </dgm:prSet>
      <dgm:spPr/>
      <dgm:t>
        <a:bodyPr/>
        <a:lstStyle/>
        <a:p>
          <a:endParaRPr lang="en-US"/>
        </a:p>
      </dgm:t>
    </dgm:pt>
  </dgm:ptLst>
  <dgm:cxnLst>
    <dgm:cxn modelId="{E2B39FA3-2CDA-4C81-A4E6-479C84D44C94}" type="presOf" srcId="{525992B5-CB9A-4802-B10A-B0689DDF3E5A}" destId="{A5B23998-6121-4C9E-AB51-D125015951D7}" srcOrd="0" destOrd="0" presId="urn:microsoft.com/office/officeart/2005/8/layout/lProcess3"/>
    <dgm:cxn modelId="{C1611526-491E-4669-AB8D-BEF8EDA1BD46}" type="presOf" srcId="{E09FCB42-37BF-4C28-B068-6896F7165308}" destId="{7C49CE62-6522-4778-81F2-02C21B9968A5}" srcOrd="0" destOrd="0" presId="urn:microsoft.com/office/officeart/2005/8/layout/lProcess3"/>
    <dgm:cxn modelId="{422D7340-7DFF-4D4A-9139-DAA6F36BDB10}" srcId="{DAE8B62F-C810-4051-9DA4-6CB57C6DE232}" destId="{7DDB8CD6-56C1-42C2-BB5C-4C1F64420C8E}" srcOrd="0" destOrd="0" parTransId="{0894B246-23FE-4182-AE4E-5CA0C9BA32E9}" sibTransId="{19475CDF-7EDC-42F1-9CCC-C778F22DD55B}"/>
    <dgm:cxn modelId="{CCB4C05F-F728-47F9-825A-14225F072DF1}" type="presOf" srcId="{7DDB8CD6-56C1-42C2-BB5C-4C1F64420C8E}" destId="{3022196A-3257-4E21-8B67-27C47C3EB287}" srcOrd="0" destOrd="0" presId="urn:microsoft.com/office/officeart/2005/8/layout/lProcess3"/>
    <dgm:cxn modelId="{054A221E-FEFE-4022-A66C-B330D05A9141}" srcId="{DAE8B62F-C810-4051-9DA4-6CB57C6DE232}" destId="{D647B360-2B7C-45FE-BE97-5D8CD4FA4328}" srcOrd="1" destOrd="0" parTransId="{0A82FA78-3F0D-4D96-866F-9A78E4E0611F}" sibTransId="{67AA87C8-B82E-4DAD-AA90-AE4138CA7FCE}"/>
    <dgm:cxn modelId="{2E00885A-FA11-4639-BCFC-7A9E32AE55B7}" type="presOf" srcId="{D647B360-2B7C-45FE-BE97-5D8CD4FA4328}" destId="{CA80FAF8-E1FB-4DA3-AC96-5A8BFA34F0D8}" srcOrd="0" destOrd="0" presId="urn:microsoft.com/office/officeart/2005/8/layout/lProcess3"/>
    <dgm:cxn modelId="{29BB44F7-31C0-49DC-AD3D-C16241FFB7CB}" srcId="{7DDB8CD6-56C1-42C2-BB5C-4C1F64420C8E}" destId="{856C0F70-B1A2-4B3F-902D-B80454C87284}" srcOrd="0" destOrd="0" parTransId="{6D74A80B-F5FB-4222-8980-4AF10B1D4016}" sibTransId="{B69416B3-2DA9-4B0D-BA7E-72DCB8BA848F}"/>
    <dgm:cxn modelId="{8A593432-AD7D-412C-8D77-D6231AE5776F}" srcId="{A1740B39-6B47-40D4-B2EB-DA26D433F6C9}" destId="{E09FCB42-37BF-4C28-B068-6896F7165308}" srcOrd="0" destOrd="0" parTransId="{2B06C95C-F7A6-4658-882C-0250C711DDDB}" sibTransId="{03197E12-1075-40EA-A7C9-680D0FAA529E}"/>
    <dgm:cxn modelId="{101B0CBD-03FA-4295-954D-81E55BA20CA3}" type="presOf" srcId="{923357D5-51AE-44C2-8121-052DEF53A8B9}" destId="{D5750C03-8B12-4A29-A0FD-18D38CACE075}" srcOrd="0" destOrd="0" presId="urn:microsoft.com/office/officeart/2005/8/layout/lProcess3"/>
    <dgm:cxn modelId="{BF8CC962-E554-46EA-826E-99635A460D4E}" srcId="{D647B360-2B7C-45FE-BE97-5D8CD4FA4328}" destId="{923357D5-51AE-44C2-8121-052DEF53A8B9}" srcOrd="0" destOrd="0" parTransId="{47B29B37-44EB-4DD8-BBC9-E5E18A04358D}" sibTransId="{8B1B42A6-BB68-47F8-A0AE-D44F25091F95}"/>
    <dgm:cxn modelId="{E4A418D2-17EC-4C94-9CB0-E767F01DD908}" type="presOf" srcId="{856C0F70-B1A2-4B3F-902D-B80454C87284}" destId="{75022CE1-001A-482D-B6E3-A23252CF193A}" srcOrd="0" destOrd="0" presId="urn:microsoft.com/office/officeart/2005/8/layout/lProcess3"/>
    <dgm:cxn modelId="{EB78E19D-AD5F-40C1-8CBA-DD92CE629A61}" srcId="{DAE8B62F-C810-4051-9DA4-6CB57C6DE232}" destId="{A1740B39-6B47-40D4-B2EB-DA26D433F6C9}" srcOrd="3" destOrd="0" parTransId="{6F7EF451-4195-47AE-99FA-C0A72C9EBED8}" sibTransId="{390AF361-61EC-4CE7-8652-E6BE261EDDFC}"/>
    <dgm:cxn modelId="{BEB767F8-67A1-47DC-ACA4-27B1CB3E9BE5}" type="presOf" srcId="{DAE8B62F-C810-4051-9DA4-6CB57C6DE232}" destId="{9E30D01A-706F-488D-9094-3BC4C9286BAD}" srcOrd="0" destOrd="0" presId="urn:microsoft.com/office/officeart/2005/8/layout/lProcess3"/>
    <dgm:cxn modelId="{96A69025-1BCC-4CFD-B619-31C7151EFC8D}" srcId="{525992B5-CB9A-4802-B10A-B0689DDF3E5A}" destId="{02B6CAE4-00BD-4E46-AAF4-6DF91269D152}" srcOrd="0" destOrd="0" parTransId="{F4EE2433-B516-43C1-8DF5-B0124A237401}" sibTransId="{8B01159D-A381-4F09-B00A-800285230399}"/>
    <dgm:cxn modelId="{0198DDD9-929C-4E09-8C90-1ED2A208277B}" type="presOf" srcId="{A1740B39-6B47-40D4-B2EB-DA26D433F6C9}" destId="{D86BEF52-A61A-46B3-B855-9E57331A6F58}" srcOrd="0" destOrd="0" presId="urn:microsoft.com/office/officeart/2005/8/layout/lProcess3"/>
    <dgm:cxn modelId="{20E8794F-1E66-4C31-BCE4-8C93D451D890}" type="presOf" srcId="{02B6CAE4-00BD-4E46-AAF4-6DF91269D152}" destId="{C8EC4D62-3389-4897-AB13-3184350BDDEC}" srcOrd="0" destOrd="0" presId="urn:microsoft.com/office/officeart/2005/8/layout/lProcess3"/>
    <dgm:cxn modelId="{6ADB341C-E260-4DA7-B43A-0EE125896F91}" srcId="{DAE8B62F-C810-4051-9DA4-6CB57C6DE232}" destId="{525992B5-CB9A-4802-B10A-B0689DDF3E5A}" srcOrd="2" destOrd="0" parTransId="{57C7AFD1-2AE9-45B5-89E5-6A8CF43807DD}" sibTransId="{8F276D5B-76D9-4512-A10E-C3A4075118CE}"/>
    <dgm:cxn modelId="{FEC6CB69-09EA-4027-BCAE-72902E3E3D3F}" type="presParOf" srcId="{9E30D01A-706F-488D-9094-3BC4C9286BAD}" destId="{E9366405-6339-4F4B-A8C7-F6D7A54E0D79}" srcOrd="0" destOrd="0" presId="urn:microsoft.com/office/officeart/2005/8/layout/lProcess3"/>
    <dgm:cxn modelId="{8748505B-AA9C-47C5-AAC9-074E5BFF7700}" type="presParOf" srcId="{E9366405-6339-4F4B-A8C7-F6D7A54E0D79}" destId="{3022196A-3257-4E21-8B67-27C47C3EB287}" srcOrd="0" destOrd="0" presId="urn:microsoft.com/office/officeart/2005/8/layout/lProcess3"/>
    <dgm:cxn modelId="{D58732E8-692A-4839-B4F9-E0C002C9FBEF}" type="presParOf" srcId="{E9366405-6339-4F4B-A8C7-F6D7A54E0D79}" destId="{AEAC1FFE-87B4-4015-8993-550A3E30022A}" srcOrd="1" destOrd="0" presId="urn:microsoft.com/office/officeart/2005/8/layout/lProcess3"/>
    <dgm:cxn modelId="{CDA7C34B-13FF-436C-91D4-4CEDE1280151}" type="presParOf" srcId="{E9366405-6339-4F4B-A8C7-F6D7A54E0D79}" destId="{75022CE1-001A-482D-B6E3-A23252CF193A}" srcOrd="2" destOrd="0" presId="urn:microsoft.com/office/officeart/2005/8/layout/lProcess3"/>
    <dgm:cxn modelId="{C94025B2-1354-4495-A5FD-F455608DA680}" type="presParOf" srcId="{9E30D01A-706F-488D-9094-3BC4C9286BAD}" destId="{6BE3257A-E811-49A4-AF05-D7156525A6FD}" srcOrd="1" destOrd="0" presId="urn:microsoft.com/office/officeart/2005/8/layout/lProcess3"/>
    <dgm:cxn modelId="{FE0BAD8D-68DE-4408-B0CF-E7ED81E945E6}" type="presParOf" srcId="{9E30D01A-706F-488D-9094-3BC4C9286BAD}" destId="{2A80F6AA-89CD-405E-A804-8D84B32A7046}" srcOrd="2" destOrd="0" presId="urn:microsoft.com/office/officeart/2005/8/layout/lProcess3"/>
    <dgm:cxn modelId="{0E0E7CEC-1260-422F-8BEC-F3133B4B0B11}" type="presParOf" srcId="{2A80F6AA-89CD-405E-A804-8D84B32A7046}" destId="{CA80FAF8-E1FB-4DA3-AC96-5A8BFA34F0D8}" srcOrd="0" destOrd="0" presId="urn:microsoft.com/office/officeart/2005/8/layout/lProcess3"/>
    <dgm:cxn modelId="{96AFD3D5-0D6A-49B0-A98C-F2DACE9D968E}" type="presParOf" srcId="{2A80F6AA-89CD-405E-A804-8D84B32A7046}" destId="{C5C51D2D-41A3-4C47-9E4A-EC019873E844}" srcOrd="1" destOrd="0" presId="urn:microsoft.com/office/officeart/2005/8/layout/lProcess3"/>
    <dgm:cxn modelId="{E2B7E927-456B-44C9-B50F-998891BB513E}" type="presParOf" srcId="{2A80F6AA-89CD-405E-A804-8D84B32A7046}" destId="{D5750C03-8B12-4A29-A0FD-18D38CACE075}" srcOrd="2" destOrd="0" presId="urn:microsoft.com/office/officeart/2005/8/layout/lProcess3"/>
    <dgm:cxn modelId="{02B86D74-3DB6-4DC6-ACD4-8F6C5BBE24B8}" type="presParOf" srcId="{9E30D01A-706F-488D-9094-3BC4C9286BAD}" destId="{BC3F0F33-D6F4-4F20-A45F-5E9E4F72BF14}" srcOrd="3" destOrd="0" presId="urn:microsoft.com/office/officeart/2005/8/layout/lProcess3"/>
    <dgm:cxn modelId="{CE67314E-387A-4A6F-B03D-F33353D33A8C}" type="presParOf" srcId="{9E30D01A-706F-488D-9094-3BC4C9286BAD}" destId="{66461601-FAA7-43F8-8622-801D413835DE}" srcOrd="4" destOrd="0" presId="urn:microsoft.com/office/officeart/2005/8/layout/lProcess3"/>
    <dgm:cxn modelId="{433CF0B8-F3E1-49C7-816F-110787783727}" type="presParOf" srcId="{66461601-FAA7-43F8-8622-801D413835DE}" destId="{A5B23998-6121-4C9E-AB51-D125015951D7}" srcOrd="0" destOrd="0" presId="urn:microsoft.com/office/officeart/2005/8/layout/lProcess3"/>
    <dgm:cxn modelId="{141209E7-F7E6-4206-A6B6-FB313C48B220}" type="presParOf" srcId="{66461601-FAA7-43F8-8622-801D413835DE}" destId="{5BCDADC0-47A0-481D-BB75-D7A83509C55B}" srcOrd="1" destOrd="0" presId="urn:microsoft.com/office/officeart/2005/8/layout/lProcess3"/>
    <dgm:cxn modelId="{10CCFD80-4167-41D9-8CA6-9724250FB997}" type="presParOf" srcId="{66461601-FAA7-43F8-8622-801D413835DE}" destId="{C8EC4D62-3389-4897-AB13-3184350BDDEC}" srcOrd="2" destOrd="0" presId="urn:microsoft.com/office/officeart/2005/8/layout/lProcess3"/>
    <dgm:cxn modelId="{E3A4D476-9A6E-42AB-91E6-5C938AF75E43}" type="presParOf" srcId="{9E30D01A-706F-488D-9094-3BC4C9286BAD}" destId="{A6247E15-833D-4235-BD0B-6A7203B9CD90}" srcOrd="5" destOrd="0" presId="urn:microsoft.com/office/officeart/2005/8/layout/lProcess3"/>
    <dgm:cxn modelId="{6CD11E93-B7E9-4424-BD49-9A74EC638496}" type="presParOf" srcId="{9E30D01A-706F-488D-9094-3BC4C9286BAD}" destId="{7A8C8416-7620-4E10-9E16-FA19623B2A48}" srcOrd="6" destOrd="0" presId="urn:microsoft.com/office/officeart/2005/8/layout/lProcess3"/>
    <dgm:cxn modelId="{3A99227A-8F9B-4F56-A5D9-B64C44790D2D}" type="presParOf" srcId="{7A8C8416-7620-4E10-9E16-FA19623B2A48}" destId="{D86BEF52-A61A-46B3-B855-9E57331A6F58}" srcOrd="0" destOrd="0" presId="urn:microsoft.com/office/officeart/2005/8/layout/lProcess3"/>
    <dgm:cxn modelId="{AF88119C-8DDE-4CE5-8201-FE6952AD71AF}" type="presParOf" srcId="{7A8C8416-7620-4E10-9E16-FA19623B2A48}" destId="{F643F5DE-7DEB-47FE-AD75-581962F5EEB5}" srcOrd="1" destOrd="0" presId="urn:microsoft.com/office/officeart/2005/8/layout/lProcess3"/>
    <dgm:cxn modelId="{A3709EA9-A009-4CF4-A8FB-7171F61692C7}" type="presParOf" srcId="{7A8C8416-7620-4E10-9E16-FA19623B2A48}" destId="{7C49CE62-6522-4778-81F2-02C21B9968A5}"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93BBDB-7EB4-48D1-AE71-0A1FDDC33E23}" type="doc">
      <dgm:prSet loTypeId="urn:microsoft.com/office/officeart/2005/8/layout/lProcess3" loCatId="process" qsTypeId="urn:microsoft.com/office/officeart/2005/8/quickstyle/simple5" qsCatId="simple" csTypeId="urn:microsoft.com/office/officeart/2005/8/colors/colorful2" csCatId="colorful" phldr="1"/>
      <dgm:spPr/>
      <dgm:t>
        <a:bodyPr/>
        <a:lstStyle/>
        <a:p>
          <a:endParaRPr lang="en-US"/>
        </a:p>
      </dgm:t>
    </dgm:pt>
    <dgm:pt modelId="{0AA7AB7C-D8E0-4A5C-9BAD-3FF9D31E8D9C}">
      <dgm:prSet/>
      <dgm:spPr/>
      <dgm:t>
        <a:bodyPr/>
        <a:lstStyle/>
        <a:p>
          <a:pPr rtl="0"/>
          <a:r>
            <a:rPr lang="en-US" dirty="0" smtClean="0"/>
            <a:t>Rich Combination </a:t>
          </a:r>
          <a:endParaRPr lang="en-US" dirty="0"/>
        </a:p>
      </dgm:t>
    </dgm:pt>
    <dgm:pt modelId="{3FEC70FB-C37C-4F76-9224-1C76D577344D}" type="parTrans" cxnId="{6AF09B1C-BBDE-4360-A2BB-A791C006723E}">
      <dgm:prSet/>
      <dgm:spPr/>
      <dgm:t>
        <a:bodyPr/>
        <a:lstStyle/>
        <a:p>
          <a:endParaRPr lang="en-US"/>
        </a:p>
      </dgm:t>
    </dgm:pt>
    <dgm:pt modelId="{FC5EC168-E9B6-436A-AD8B-FFB1914B1675}" type="sibTrans" cxnId="{6AF09B1C-BBDE-4360-A2BB-A791C006723E}">
      <dgm:prSet/>
      <dgm:spPr/>
      <dgm:t>
        <a:bodyPr/>
        <a:lstStyle/>
        <a:p>
          <a:endParaRPr lang="en-US"/>
        </a:p>
      </dgm:t>
    </dgm:pt>
    <dgm:pt modelId="{DCD6C682-3F79-49C8-925A-899C3DDD079E}">
      <dgm:prSet custT="1"/>
      <dgm:spPr/>
      <dgm:t>
        <a:bodyPr/>
        <a:lstStyle/>
        <a:p>
          <a:pPr rtl="0"/>
          <a:r>
            <a:rPr lang="en-US" sz="2000" dirty="0" smtClean="0"/>
            <a:t>Linear arithmetic</a:t>
          </a:r>
          <a:endParaRPr lang="en-US" sz="2000" dirty="0"/>
        </a:p>
      </dgm:t>
    </dgm:pt>
    <dgm:pt modelId="{FD69E769-6AB9-4F23-B1F5-100E679FC3B6}" type="parTrans" cxnId="{63F35585-72A9-45DE-AAE9-9619FFE5D665}">
      <dgm:prSet/>
      <dgm:spPr/>
      <dgm:t>
        <a:bodyPr/>
        <a:lstStyle/>
        <a:p>
          <a:endParaRPr lang="en-US"/>
        </a:p>
      </dgm:t>
    </dgm:pt>
    <dgm:pt modelId="{837FC13D-2056-4ACF-9D0E-01710BBE9B18}" type="sibTrans" cxnId="{63F35585-72A9-45DE-AAE9-9619FFE5D665}">
      <dgm:prSet/>
      <dgm:spPr/>
      <dgm:t>
        <a:bodyPr/>
        <a:lstStyle/>
        <a:p>
          <a:endParaRPr lang="en-US"/>
        </a:p>
      </dgm:t>
    </dgm:pt>
    <dgm:pt modelId="{0B62CA8E-A61A-4BDB-BE84-52C65B52D2FE}">
      <dgm:prSet custT="1"/>
      <dgm:spPr/>
      <dgm:t>
        <a:bodyPr/>
        <a:lstStyle/>
        <a:p>
          <a:pPr rtl="0"/>
          <a:r>
            <a:rPr lang="en-US" sz="2000" dirty="0" err="1" smtClean="0"/>
            <a:t>Bitvector</a:t>
          </a:r>
          <a:endParaRPr lang="en-US" sz="2000" dirty="0"/>
        </a:p>
      </dgm:t>
    </dgm:pt>
    <dgm:pt modelId="{ACDBE42A-7D57-47AE-808A-9CEE3CDF2EBB}" type="parTrans" cxnId="{1710C036-934F-44E5-90CF-BE22897FA1AB}">
      <dgm:prSet/>
      <dgm:spPr/>
      <dgm:t>
        <a:bodyPr/>
        <a:lstStyle/>
        <a:p>
          <a:endParaRPr lang="en-US"/>
        </a:p>
      </dgm:t>
    </dgm:pt>
    <dgm:pt modelId="{468A97CC-646C-4120-9ED0-5DD7E3143522}" type="sibTrans" cxnId="{1710C036-934F-44E5-90CF-BE22897FA1AB}">
      <dgm:prSet/>
      <dgm:spPr/>
      <dgm:t>
        <a:bodyPr/>
        <a:lstStyle/>
        <a:p>
          <a:endParaRPr lang="en-US"/>
        </a:p>
      </dgm:t>
    </dgm:pt>
    <dgm:pt modelId="{685E7CAE-0841-4C7F-B0B8-8EB8FBB3AF94}">
      <dgm:prSet custT="1"/>
      <dgm:spPr/>
      <dgm:t>
        <a:bodyPr/>
        <a:lstStyle/>
        <a:p>
          <a:pPr rtl="0"/>
          <a:r>
            <a:rPr lang="en-US" sz="2000" dirty="0" smtClean="0"/>
            <a:t>Arrays</a:t>
          </a:r>
          <a:endParaRPr lang="en-US" sz="2000" dirty="0"/>
        </a:p>
      </dgm:t>
    </dgm:pt>
    <dgm:pt modelId="{73B94771-E388-401D-ACF2-392B6C18F0AD}" type="parTrans" cxnId="{15BB63A1-4F61-49E7-AE8C-76D2FA0C6EE6}">
      <dgm:prSet/>
      <dgm:spPr/>
      <dgm:t>
        <a:bodyPr/>
        <a:lstStyle/>
        <a:p>
          <a:endParaRPr lang="en-US"/>
        </a:p>
      </dgm:t>
    </dgm:pt>
    <dgm:pt modelId="{C0871C79-92C4-466C-B088-8926A10319E5}" type="sibTrans" cxnId="{15BB63A1-4F61-49E7-AE8C-76D2FA0C6EE6}">
      <dgm:prSet/>
      <dgm:spPr/>
      <dgm:t>
        <a:bodyPr/>
        <a:lstStyle/>
        <a:p>
          <a:endParaRPr lang="en-US"/>
        </a:p>
      </dgm:t>
    </dgm:pt>
    <dgm:pt modelId="{AA2D6B40-9DF5-4CD0-9ADE-15E48D7FD28A}">
      <dgm:prSet/>
      <dgm:spPr/>
      <dgm:t>
        <a:bodyPr/>
        <a:lstStyle/>
        <a:p>
          <a:pPr rtl="0"/>
          <a:r>
            <a:rPr lang="en-US" dirty="0" smtClean="0"/>
            <a:t>Models</a:t>
          </a:r>
          <a:endParaRPr lang="en-US" dirty="0"/>
        </a:p>
      </dgm:t>
    </dgm:pt>
    <dgm:pt modelId="{9F6F8024-E9AB-4DBD-B374-47E28784687D}" type="parTrans" cxnId="{A2DA8950-E605-4057-B1C4-BA5147A98D55}">
      <dgm:prSet/>
      <dgm:spPr/>
      <dgm:t>
        <a:bodyPr/>
        <a:lstStyle/>
        <a:p>
          <a:endParaRPr lang="en-US"/>
        </a:p>
      </dgm:t>
    </dgm:pt>
    <dgm:pt modelId="{E6ADF561-E3BF-4E2D-B03D-884784B3FFF1}" type="sibTrans" cxnId="{A2DA8950-E605-4057-B1C4-BA5147A98D55}">
      <dgm:prSet/>
      <dgm:spPr/>
      <dgm:t>
        <a:bodyPr/>
        <a:lstStyle/>
        <a:p>
          <a:endParaRPr lang="en-US"/>
        </a:p>
      </dgm:t>
    </dgm:pt>
    <dgm:pt modelId="{737413C2-E5B5-4D12-842C-CEA8ECD61B9D}">
      <dgm:prSet/>
      <dgm:spPr/>
      <dgm:t>
        <a:bodyPr/>
        <a:lstStyle/>
        <a:p>
          <a:pPr rtl="0"/>
          <a:r>
            <a:rPr lang="en-US" dirty="0" smtClean="0"/>
            <a:t> </a:t>
          </a:r>
          <a:r>
            <a:rPr lang="en-US" dirty="0" smtClean="0">
              <a:sym typeface="Symbol"/>
            </a:rPr>
            <a:t>-Quantifier</a:t>
          </a:r>
          <a:endParaRPr lang="en-US" dirty="0"/>
        </a:p>
      </dgm:t>
    </dgm:pt>
    <dgm:pt modelId="{07A4EC84-2A89-4ED1-84B0-884A84D4BFFC}" type="parTrans" cxnId="{B99628C6-1188-40BD-9296-F155CBE1D533}">
      <dgm:prSet/>
      <dgm:spPr/>
      <dgm:t>
        <a:bodyPr/>
        <a:lstStyle/>
        <a:p>
          <a:endParaRPr lang="en-US"/>
        </a:p>
      </dgm:t>
    </dgm:pt>
    <dgm:pt modelId="{614848CE-DBD1-4081-9ACF-2CDAB61DF323}" type="sibTrans" cxnId="{B99628C6-1188-40BD-9296-F155CBE1D533}">
      <dgm:prSet/>
      <dgm:spPr/>
      <dgm:t>
        <a:bodyPr/>
        <a:lstStyle/>
        <a:p>
          <a:endParaRPr lang="en-US"/>
        </a:p>
      </dgm:t>
    </dgm:pt>
    <dgm:pt modelId="{8EED17EB-8B5F-477B-8F55-3AD2E57FFA22}">
      <dgm:prSet/>
      <dgm:spPr/>
      <dgm:t>
        <a:bodyPr/>
        <a:lstStyle/>
        <a:p>
          <a:pPr rtl="0"/>
          <a:r>
            <a:rPr lang="en-US" dirty="0" smtClean="0"/>
            <a:t> API</a:t>
          </a:r>
          <a:endParaRPr lang="en-US" dirty="0"/>
        </a:p>
      </dgm:t>
    </dgm:pt>
    <dgm:pt modelId="{B4306947-3D26-42D2-BA95-834ACE2C4024}" type="parTrans" cxnId="{BE95A50B-97A7-4564-B575-B5E1279BA328}">
      <dgm:prSet/>
      <dgm:spPr/>
      <dgm:t>
        <a:bodyPr/>
        <a:lstStyle/>
        <a:p>
          <a:endParaRPr lang="en-US"/>
        </a:p>
      </dgm:t>
    </dgm:pt>
    <dgm:pt modelId="{02827E2E-D6E7-4B04-B028-56B1A9BA8F12}" type="sibTrans" cxnId="{BE95A50B-97A7-4564-B575-B5E1279BA328}">
      <dgm:prSet/>
      <dgm:spPr/>
      <dgm:t>
        <a:bodyPr/>
        <a:lstStyle/>
        <a:p>
          <a:endParaRPr lang="en-US"/>
        </a:p>
      </dgm:t>
    </dgm:pt>
    <dgm:pt modelId="{EC601172-4C12-4082-A1B9-48596613FBF7}">
      <dgm:prSet custT="1"/>
      <dgm:spPr/>
      <dgm:t>
        <a:bodyPr/>
        <a:lstStyle/>
        <a:p>
          <a:pPr algn="l" rtl="0"/>
          <a:r>
            <a:rPr lang="en-US" sz="2000" dirty="0" smtClean="0"/>
            <a:t>Huge number of small problems. Textual interface is too inefficient.</a:t>
          </a:r>
          <a:endParaRPr lang="en-US" sz="2000" dirty="0"/>
        </a:p>
      </dgm:t>
    </dgm:pt>
    <dgm:pt modelId="{15241C58-26E4-4CBF-83B4-97794EDF25ED}" type="parTrans" cxnId="{E85F1025-58CA-4AC8-B7FB-AF05029CD76F}">
      <dgm:prSet/>
      <dgm:spPr/>
      <dgm:t>
        <a:bodyPr/>
        <a:lstStyle/>
        <a:p>
          <a:endParaRPr lang="en-US"/>
        </a:p>
      </dgm:t>
    </dgm:pt>
    <dgm:pt modelId="{E9D7D7E8-FC38-48C8-BBDF-5833B0F7BED9}" type="sibTrans" cxnId="{E85F1025-58CA-4AC8-B7FB-AF05029CD76F}">
      <dgm:prSet/>
      <dgm:spPr/>
      <dgm:t>
        <a:bodyPr/>
        <a:lstStyle/>
        <a:p>
          <a:endParaRPr lang="en-US"/>
        </a:p>
      </dgm:t>
    </dgm:pt>
    <dgm:pt modelId="{B2AB8F09-0973-49EA-959F-E90927281694}">
      <dgm:prSet custT="1"/>
      <dgm:spPr/>
      <dgm:t>
        <a:bodyPr/>
        <a:lstStyle/>
        <a:p>
          <a:pPr algn="l" rtl="0"/>
          <a:r>
            <a:rPr lang="en-US" sz="2000" dirty="0" smtClean="0"/>
            <a:t>Used to model custom theories (e.g., .NET type system)</a:t>
          </a:r>
          <a:endParaRPr lang="en-US" sz="2000" dirty="0"/>
        </a:p>
      </dgm:t>
    </dgm:pt>
    <dgm:pt modelId="{3C566FBD-7031-4C3C-9589-CCA0BE89EE31}" type="sibTrans" cxnId="{0075ADAD-E915-45D9-A1E6-115ED2608DFF}">
      <dgm:prSet/>
      <dgm:spPr/>
      <dgm:t>
        <a:bodyPr/>
        <a:lstStyle/>
        <a:p>
          <a:endParaRPr lang="en-US"/>
        </a:p>
      </dgm:t>
    </dgm:pt>
    <dgm:pt modelId="{1E0D50BC-8223-4CE1-9735-BDA5C003D79B}" type="parTrans" cxnId="{0075ADAD-E915-45D9-A1E6-115ED2608DFF}">
      <dgm:prSet/>
      <dgm:spPr/>
      <dgm:t>
        <a:bodyPr/>
        <a:lstStyle/>
        <a:p>
          <a:endParaRPr lang="en-US"/>
        </a:p>
      </dgm:t>
    </dgm:pt>
    <dgm:pt modelId="{4B3E45D2-E81A-44B0-BF55-280AA3C2A4BD}">
      <dgm:prSet custT="1"/>
      <dgm:spPr/>
      <dgm:t>
        <a:bodyPr/>
        <a:lstStyle/>
        <a:p>
          <a:pPr algn="l" rtl="0"/>
          <a:r>
            <a:rPr lang="en-US" sz="2000" dirty="0" smtClean="0"/>
            <a:t>Model used as test inputs</a:t>
          </a:r>
          <a:endParaRPr lang="en-US" sz="2000" dirty="0"/>
        </a:p>
      </dgm:t>
    </dgm:pt>
    <dgm:pt modelId="{0D5C1493-672E-4C62-85E0-283A436BA036}" type="sibTrans" cxnId="{BD0A3221-4B3D-4661-B1EA-BFFC40F9B946}">
      <dgm:prSet/>
      <dgm:spPr/>
      <dgm:t>
        <a:bodyPr/>
        <a:lstStyle/>
        <a:p>
          <a:endParaRPr lang="en-US"/>
        </a:p>
      </dgm:t>
    </dgm:pt>
    <dgm:pt modelId="{D2475283-8261-4E24-BB71-E9956082931C}" type="parTrans" cxnId="{BD0A3221-4B3D-4661-B1EA-BFFC40F9B946}">
      <dgm:prSet/>
      <dgm:spPr/>
      <dgm:t>
        <a:bodyPr/>
        <a:lstStyle/>
        <a:p>
          <a:endParaRPr lang="en-US"/>
        </a:p>
      </dgm:t>
    </dgm:pt>
    <dgm:pt modelId="{9C3F618A-E5CE-41EB-B4F0-F05D4CB8010C}">
      <dgm:prSet custT="1"/>
      <dgm:spPr/>
      <dgm:t>
        <a:bodyPr/>
        <a:lstStyle/>
        <a:p>
          <a:pPr rtl="0"/>
          <a:r>
            <a:rPr lang="en-US" sz="2000" dirty="0" smtClean="0"/>
            <a:t>Free</a:t>
          </a:r>
        </a:p>
        <a:p>
          <a:pPr rtl="0"/>
          <a:r>
            <a:rPr lang="en-US" sz="2000" dirty="0" smtClean="0"/>
            <a:t>Functions</a:t>
          </a:r>
          <a:endParaRPr lang="en-US" sz="2000" dirty="0"/>
        </a:p>
      </dgm:t>
    </dgm:pt>
    <dgm:pt modelId="{91DFA37F-7CD2-47AA-AAE9-96D9A325AA7C}" type="sibTrans" cxnId="{206284C4-C590-41D0-95E1-C141C5F2DE8C}">
      <dgm:prSet/>
      <dgm:spPr/>
      <dgm:t>
        <a:bodyPr/>
        <a:lstStyle/>
        <a:p>
          <a:endParaRPr lang="en-US"/>
        </a:p>
      </dgm:t>
    </dgm:pt>
    <dgm:pt modelId="{3854D2B2-69ED-4F20-B546-FFF7DBA4C2CC}" type="parTrans" cxnId="{206284C4-C590-41D0-95E1-C141C5F2DE8C}">
      <dgm:prSet/>
      <dgm:spPr/>
      <dgm:t>
        <a:bodyPr/>
        <a:lstStyle/>
        <a:p>
          <a:endParaRPr lang="en-US"/>
        </a:p>
      </dgm:t>
    </dgm:pt>
    <dgm:pt modelId="{0EC2896C-7856-468E-B719-37F8D8CB5653}" type="pres">
      <dgm:prSet presAssocID="{1D93BBDB-7EB4-48D1-AE71-0A1FDDC33E23}" presName="Name0" presStyleCnt="0">
        <dgm:presLayoutVars>
          <dgm:chPref val="3"/>
          <dgm:dir/>
          <dgm:animLvl val="lvl"/>
          <dgm:resizeHandles/>
        </dgm:presLayoutVars>
      </dgm:prSet>
      <dgm:spPr/>
      <dgm:t>
        <a:bodyPr/>
        <a:lstStyle/>
        <a:p>
          <a:endParaRPr lang="en-US"/>
        </a:p>
      </dgm:t>
    </dgm:pt>
    <dgm:pt modelId="{3A70B702-8351-4844-80E7-70EE9A740611}" type="pres">
      <dgm:prSet presAssocID="{0AA7AB7C-D8E0-4A5C-9BAD-3FF9D31E8D9C}" presName="horFlow" presStyleCnt="0"/>
      <dgm:spPr/>
    </dgm:pt>
    <dgm:pt modelId="{BD4B9DCF-58D1-42A8-A9C4-73101D4462EF}" type="pres">
      <dgm:prSet presAssocID="{0AA7AB7C-D8E0-4A5C-9BAD-3FF9D31E8D9C}" presName="bigChev" presStyleLbl="node1" presStyleIdx="0" presStyleCnt="4"/>
      <dgm:spPr/>
      <dgm:t>
        <a:bodyPr/>
        <a:lstStyle/>
        <a:p>
          <a:endParaRPr lang="en-US"/>
        </a:p>
      </dgm:t>
    </dgm:pt>
    <dgm:pt modelId="{D77E3D1C-3E5E-4D57-8062-219CEBCD5E1C}" type="pres">
      <dgm:prSet presAssocID="{FD69E769-6AB9-4F23-B1F5-100E679FC3B6}" presName="parTrans" presStyleCnt="0"/>
      <dgm:spPr/>
    </dgm:pt>
    <dgm:pt modelId="{FA327132-FEFB-46D2-BF2E-18AC7A245A49}" type="pres">
      <dgm:prSet presAssocID="{DCD6C682-3F79-49C8-925A-899C3DDD079E}" presName="node" presStyleLbl="alignAccFollowNode1" presStyleIdx="0" presStyleCnt="7">
        <dgm:presLayoutVars>
          <dgm:bulletEnabled val="1"/>
        </dgm:presLayoutVars>
      </dgm:prSet>
      <dgm:spPr/>
      <dgm:t>
        <a:bodyPr/>
        <a:lstStyle/>
        <a:p>
          <a:endParaRPr lang="en-US"/>
        </a:p>
      </dgm:t>
    </dgm:pt>
    <dgm:pt modelId="{D3F43C3C-A961-4B3C-B736-39D544906B2C}" type="pres">
      <dgm:prSet presAssocID="{837FC13D-2056-4ACF-9D0E-01710BBE9B18}" presName="sibTrans" presStyleCnt="0"/>
      <dgm:spPr/>
    </dgm:pt>
    <dgm:pt modelId="{102F7659-7151-4EC8-A80B-0B2F5DD80954}" type="pres">
      <dgm:prSet presAssocID="{0B62CA8E-A61A-4BDB-BE84-52C65B52D2FE}" presName="node" presStyleLbl="alignAccFollowNode1" presStyleIdx="1" presStyleCnt="7">
        <dgm:presLayoutVars>
          <dgm:bulletEnabled val="1"/>
        </dgm:presLayoutVars>
      </dgm:prSet>
      <dgm:spPr/>
      <dgm:t>
        <a:bodyPr/>
        <a:lstStyle/>
        <a:p>
          <a:endParaRPr lang="en-US"/>
        </a:p>
      </dgm:t>
    </dgm:pt>
    <dgm:pt modelId="{9755C056-5C01-4393-B14C-36BA05B5F3D0}" type="pres">
      <dgm:prSet presAssocID="{468A97CC-646C-4120-9ED0-5DD7E3143522}" presName="sibTrans" presStyleCnt="0"/>
      <dgm:spPr/>
    </dgm:pt>
    <dgm:pt modelId="{58E79265-FD94-4156-8E1F-E80CEBE3210C}" type="pres">
      <dgm:prSet presAssocID="{685E7CAE-0841-4C7F-B0B8-8EB8FBB3AF94}" presName="node" presStyleLbl="alignAccFollowNode1" presStyleIdx="2" presStyleCnt="7">
        <dgm:presLayoutVars>
          <dgm:bulletEnabled val="1"/>
        </dgm:presLayoutVars>
      </dgm:prSet>
      <dgm:spPr/>
      <dgm:t>
        <a:bodyPr/>
        <a:lstStyle/>
        <a:p>
          <a:endParaRPr lang="en-US"/>
        </a:p>
      </dgm:t>
    </dgm:pt>
    <dgm:pt modelId="{3DB3BAD5-247D-442F-B7BE-B20AB5D80EC8}" type="pres">
      <dgm:prSet presAssocID="{C0871C79-92C4-466C-B088-8926A10319E5}" presName="sibTrans" presStyleCnt="0"/>
      <dgm:spPr/>
    </dgm:pt>
    <dgm:pt modelId="{CC9F5C08-30D7-444D-9EA3-BC73B2A7F1F5}" type="pres">
      <dgm:prSet presAssocID="{9C3F618A-E5CE-41EB-B4F0-F05D4CB8010C}" presName="node" presStyleLbl="alignAccFollowNode1" presStyleIdx="3" presStyleCnt="7">
        <dgm:presLayoutVars>
          <dgm:bulletEnabled val="1"/>
        </dgm:presLayoutVars>
      </dgm:prSet>
      <dgm:spPr/>
      <dgm:t>
        <a:bodyPr/>
        <a:lstStyle/>
        <a:p>
          <a:endParaRPr lang="en-US"/>
        </a:p>
      </dgm:t>
    </dgm:pt>
    <dgm:pt modelId="{BD4F74D3-49FA-4C26-BC6B-D34B1DE89094}" type="pres">
      <dgm:prSet presAssocID="{0AA7AB7C-D8E0-4A5C-9BAD-3FF9D31E8D9C}" presName="vSp" presStyleCnt="0"/>
      <dgm:spPr/>
    </dgm:pt>
    <dgm:pt modelId="{DB6C633C-047F-4BAA-BDEC-04BD1BB8261D}" type="pres">
      <dgm:prSet presAssocID="{AA2D6B40-9DF5-4CD0-9ADE-15E48D7FD28A}" presName="horFlow" presStyleCnt="0"/>
      <dgm:spPr/>
    </dgm:pt>
    <dgm:pt modelId="{179C538A-AF2B-4FE1-8086-DFF86317623F}" type="pres">
      <dgm:prSet presAssocID="{AA2D6B40-9DF5-4CD0-9ADE-15E48D7FD28A}" presName="bigChev" presStyleLbl="node1" presStyleIdx="1" presStyleCnt="4"/>
      <dgm:spPr/>
      <dgm:t>
        <a:bodyPr/>
        <a:lstStyle/>
        <a:p>
          <a:endParaRPr lang="en-US"/>
        </a:p>
      </dgm:t>
    </dgm:pt>
    <dgm:pt modelId="{2351AF6C-FD13-45E8-81AB-C23128253FCF}" type="pres">
      <dgm:prSet presAssocID="{D2475283-8261-4E24-BB71-E9956082931C}" presName="parTrans" presStyleCnt="0"/>
      <dgm:spPr/>
    </dgm:pt>
    <dgm:pt modelId="{EFD35F54-D826-446E-9167-9FB5F71656E6}" type="pres">
      <dgm:prSet presAssocID="{4B3E45D2-E81A-44B0-BF55-280AA3C2A4BD}" presName="node" presStyleLbl="alignAccFollowNode1" presStyleIdx="4" presStyleCnt="7" custScaleX="362808">
        <dgm:presLayoutVars>
          <dgm:bulletEnabled val="1"/>
        </dgm:presLayoutVars>
      </dgm:prSet>
      <dgm:spPr/>
      <dgm:t>
        <a:bodyPr/>
        <a:lstStyle/>
        <a:p>
          <a:endParaRPr lang="en-US"/>
        </a:p>
      </dgm:t>
    </dgm:pt>
    <dgm:pt modelId="{CB8B6637-6603-49F4-98A5-CE64EE483EE7}" type="pres">
      <dgm:prSet presAssocID="{AA2D6B40-9DF5-4CD0-9ADE-15E48D7FD28A}" presName="vSp" presStyleCnt="0"/>
      <dgm:spPr/>
    </dgm:pt>
    <dgm:pt modelId="{6A53CBCC-14C2-4314-8591-EEB33CFCB06A}" type="pres">
      <dgm:prSet presAssocID="{737413C2-E5B5-4D12-842C-CEA8ECD61B9D}" presName="horFlow" presStyleCnt="0"/>
      <dgm:spPr/>
    </dgm:pt>
    <dgm:pt modelId="{76303C98-FC16-43BF-BCFB-E5CF5041F3AC}" type="pres">
      <dgm:prSet presAssocID="{737413C2-E5B5-4D12-842C-CEA8ECD61B9D}" presName="bigChev" presStyleLbl="node1" presStyleIdx="2" presStyleCnt="4"/>
      <dgm:spPr/>
      <dgm:t>
        <a:bodyPr/>
        <a:lstStyle/>
        <a:p>
          <a:endParaRPr lang="en-US"/>
        </a:p>
      </dgm:t>
    </dgm:pt>
    <dgm:pt modelId="{F2998634-A029-423A-B734-2177A732E4AD}" type="pres">
      <dgm:prSet presAssocID="{1E0D50BC-8223-4CE1-9735-BDA5C003D79B}" presName="parTrans" presStyleCnt="0"/>
      <dgm:spPr/>
    </dgm:pt>
    <dgm:pt modelId="{F870B098-690B-4005-84E7-A113FE1A0FF1}" type="pres">
      <dgm:prSet presAssocID="{B2AB8F09-0973-49EA-959F-E90927281694}" presName="node" presStyleLbl="alignAccFollowNode1" presStyleIdx="5" presStyleCnt="7" custScaleX="359186">
        <dgm:presLayoutVars>
          <dgm:bulletEnabled val="1"/>
        </dgm:presLayoutVars>
      </dgm:prSet>
      <dgm:spPr/>
      <dgm:t>
        <a:bodyPr/>
        <a:lstStyle/>
        <a:p>
          <a:endParaRPr lang="en-US"/>
        </a:p>
      </dgm:t>
    </dgm:pt>
    <dgm:pt modelId="{6DA834FD-F128-49EC-BFB7-CC889ADFCA85}" type="pres">
      <dgm:prSet presAssocID="{737413C2-E5B5-4D12-842C-CEA8ECD61B9D}" presName="vSp" presStyleCnt="0"/>
      <dgm:spPr/>
    </dgm:pt>
    <dgm:pt modelId="{74497034-67E3-48DF-A17D-5C983C820481}" type="pres">
      <dgm:prSet presAssocID="{8EED17EB-8B5F-477B-8F55-3AD2E57FFA22}" presName="horFlow" presStyleCnt="0"/>
      <dgm:spPr/>
    </dgm:pt>
    <dgm:pt modelId="{6B2D5F81-EB5C-45CC-8EF9-D4E6AF2AE0DD}" type="pres">
      <dgm:prSet presAssocID="{8EED17EB-8B5F-477B-8F55-3AD2E57FFA22}" presName="bigChev" presStyleLbl="node1" presStyleIdx="3" presStyleCnt="4"/>
      <dgm:spPr/>
      <dgm:t>
        <a:bodyPr/>
        <a:lstStyle/>
        <a:p>
          <a:endParaRPr lang="en-US"/>
        </a:p>
      </dgm:t>
    </dgm:pt>
    <dgm:pt modelId="{50DF43EF-1B4A-470A-A132-0E9FE7E62C74}" type="pres">
      <dgm:prSet presAssocID="{15241C58-26E4-4CBF-83B4-97794EDF25ED}" presName="parTrans" presStyleCnt="0"/>
      <dgm:spPr/>
    </dgm:pt>
    <dgm:pt modelId="{68227CD9-4DDB-4F5C-81E5-BF1A24AC14CA}" type="pres">
      <dgm:prSet presAssocID="{EC601172-4C12-4082-A1B9-48596613FBF7}" presName="node" presStyleLbl="alignAccFollowNode1" presStyleIdx="6" presStyleCnt="7" custScaleX="357960">
        <dgm:presLayoutVars>
          <dgm:bulletEnabled val="1"/>
        </dgm:presLayoutVars>
      </dgm:prSet>
      <dgm:spPr/>
      <dgm:t>
        <a:bodyPr/>
        <a:lstStyle/>
        <a:p>
          <a:endParaRPr lang="en-US"/>
        </a:p>
      </dgm:t>
    </dgm:pt>
  </dgm:ptLst>
  <dgm:cxnLst>
    <dgm:cxn modelId="{6AF09B1C-BBDE-4360-A2BB-A791C006723E}" srcId="{1D93BBDB-7EB4-48D1-AE71-0A1FDDC33E23}" destId="{0AA7AB7C-D8E0-4A5C-9BAD-3FF9D31E8D9C}" srcOrd="0" destOrd="0" parTransId="{3FEC70FB-C37C-4F76-9224-1C76D577344D}" sibTransId="{FC5EC168-E9B6-436A-AD8B-FFB1914B1675}"/>
    <dgm:cxn modelId="{0075ADAD-E915-45D9-A1E6-115ED2608DFF}" srcId="{737413C2-E5B5-4D12-842C-CEA8ECD61B9D}" destId="{B2AB8F09-0973-49EA-959F-E90927281694}" srcOrd="0" destOrd="0" parTransId="{1E0D50BC-8223-4CE1-9735-BDA5C003D79B}" sibTransId="{3C566FBD-7031-4C3C-9589-CCA0BE89EE31}"/>
    <dgm:cxn modelId="{2C54D76B-5B83-4178-BA5C-CA1A6B189F41}" type="presOf" srcId="{4B3E45D2-E81A-44B0-BF55-280AA3C2A4BD}" destId="{EFD35F54-D826-446E-9167-9FB5F71656E6}" srcOrd="0" destOrd="0" presId="urn:microsoft.com/office/officeart/2005/8/layout/lProcess3"/>
    <dgm:cxn modelId="{15BB63A1-4F61-49E7-AE8C-76D2FA0C6EE6}" srcId="{0AA7AB7C-D8E0-4A5C-9BAD-3FF9D31E8D9C}" destId="{685E7CAE-0841-4C7F-B0B8-8EB8FBB3AF94}" srcOrd="2" destOrd="0" parTransId="{73B94771-E388-401D-ACF2-392B6C18F0AD}" sibTransId="{C0871C79-92C4-466C-B088-8926A10319E5}"/>
    <dgm:cxn modelId="{5F53588A-2346-4750-8540-492751BD0857}" type="presOf" srcId="{DCD6C682-3F79-49C8-925A-899C3DDD079E}" destId="{FA327132-FEFB-46D2-BF2E-18AC7A245A49}" srcOrd="0" destOrd="0" presId="urn:microsoft.com/office/officeart/2005/8/layout/lProcess3"/>
    <dgm:cxn modelId="{A0A490FC-9563-4945-9287-59750850EDEA}" type="presOf" srcId="{8EED17EB-8B5F-477B-8F55-3AD2E57FFA22}" destId="{6B2D5F81-EB5C-45CC-8EF9-D4E6AF2AE0DD}" srcOrd="0" destOrd="0" presId="urn:microsoft.com/office/officeart/2005/8/layout/lProcess3"/>
    <dgm:cxn modelId="{F65AADD0-0E6A-472B-9A58-03C2EDC4985E}" type="presOf" srcId="{AA2D6B40-9DF5-4CD0-9ADE-15E48D7FD28A}" destId="{179C538A-AF2B-4FE1-8086-DFF86317623F}" srcOrd="0" destOrd="0" presId="urn:microsoft.com/office/officeart/2005/8/layout/lProcess3"/>
    <dgm:cxn modelId="{B99628C6-1188-40BD-9296-F155CBE1D533}" srcId="{1D93BBDB-7EB4-48D1-AE71-0A1FDDC33E23}" destId="{737413C2-E5B5-4D12-842C-CEA8ECD61B9D}" srcOrd="2" destOrd="0" parTransId="{07A4EC84-2A89-4ED1-84B0-884A84D4BFFC}" sibTransId="{614848CE-DBD1-4081-9ACF-2CDAB61DF323}"/>
    <dgm:cxn modelId="{63F35585-72A9-45DE-AAE9-9619FFE5D665}" srcId="{0AA7AB7C-D8E0-4A5C-9BAD-3FF9D31E8D9C}" destId="{DCD6C682-3F79-49C8-925A-899C3DDD079E}" srcOrd="0" destOrd="0" parTransId="{FD69E769-6AB9-4F23-B1F5-100E679FC3B6}" sibTransId="{837FC13D-2056-4ACF-9D0E-01710BBE9B18}"/>
    <dgm:cxn modelId="{C9ADB561-F1FD-4651-8359-14076B3E3897}" type="presOf" srcId="{1D93BBDB-7EB4-48D1-AE71-0A1FDDC33E23}" destId="{0EC2896C-7856-468E-B719-37F8D8CB5653}" srcOrd="0" destOrd="0" presId="urn:microsoft.com/office/officeart/2005/8/layout/lProcess3"/>
    <dgm:cxn modelId="{1710C036-934F-44E5-90CF-BE22897FA1AB}" srcId="{0AA7AB7C-D8E0-4A5C-9BAD-3FF9D31E8D9C}" destId="{0B62CA8E-A61A-4BDB-BE84-52C65B52D2FE}" srcOrd="1" destOrd="0" parTransId="{ACDBE42A-7D57-47AE-808A-9CEE3CDF2EBB}" sibTransId="{468A97CC-646C-4120-9ED0-5DD7E3143522}"/>
    <dgm:cxn modelId="{65F25FE9-6EA6-4B63-A3BA-C79FC5C0AE1F}" type="presOf" srcId="{9C3F618A-E5CE-41EB-B4F0-F05D4CB8010C}" destId="{CC9F5C08-30D7-444D-9EA3-BC73B2A7F1F5}" srcOrd="0" destOrd="0" presId="urn:microsoft.com/office/officeart/2005/8/layout/lProcess3"/>
    <dgm:cxn modelId="{BD0A3221-4B3D-4661-B1EA-BFFC40F9B946}" srcId="{AA2D6B40-9DF5-4CD0-9ADE-15E48D7FD28A}" destId="{4B3E45D2-E81A-44B0-BF55-280AA3C2A4BD}" srcOrd="0" destOrd="0" parTransId="{D2475283-8261-4E24-BB71-E9956082931C}" sibTransId="{0D5C1493-672E-4C62-85E0-283A436BA036}"/>
    <dgm:cxn modelId="{BE95A50B-97A7-4564-B575-B5E1279BA328}" srcId="{1D93BBDB-7EB4-48D1-AE71-0A1FDDC33E23}" destId="{8EED17EB-8B5F-477B-8F55-3AD2E57FFA22}" srcOrd="3" destOrd="0" parTransId="{B4306947-3D26-42D2-BA95-834ACE2C4024}" sibTransId="{02827E2E-D6E7-4B04-B028-56B1A9BA8F12}"/>
    <dgm:cxn modelId="{A2DA8950-E605-4057-B1C4-BA5147A98D55}" srcId="{1D93BBDB-7EB4-48D1-AE71-0A1FDDC33E23}" destId="{AA2D6B40-9DF5-4CD0-9ADE-15E48D7FD28A}" srcOrd="1" destOrd="0" parTransId="{9F6F8024-E9AB-4DBD-B374-47E28784687D}" sibTransId="{E6ADF561-E3BF-4E2D-B03D-884784B3FFF1}"/>
    <dgm:cxn modelId="{9F98C92C-BB62-4A47-B6F4-EAF88A02570B}" type="presOf" srcId="{EC601172-4C12-4082-A1B9-48596613FBF7}" destId="{68227CD9-4DDB-4F5C-81E5-BF1A24AC14CA}" srcOrd="0" destOrd="0" presId="urn:microsoft.com/office/officeart/2005/8/layout/lProcess3"/>
    <dgm:cxn modelId="{4D144D5C-A5C3-488A-946A-5264F46BF019}" type="presOf" srcId="{685E7CAE-0841-4C7F-B0B8-8EB8FBB3AF94}" destId="{58E79265-FD94-4156-8E1F-E80CEBE3210C}" srcOrd="0" destOrd="0" presId="urn:microsoft.com/office/officeart/2005/8/layout/lProcess3"/>
    <dgm:cxn modelId="{E85F1025-58CA-4AC8-B7FB-AF05029CD76F}" srcId="{8EED17EB-8B5F-477B-8F55-3AD2E57FFA22}" destId="{EC601172-4C12-4082-A1B9-48596613FBF7}" srcOrd="0" destOrd="0" parTransId="{15241C58-26E4-4CBF-83B4-97794EDF25ED}" sibTransId="{E9D7D7E8-FC38-48C8-BBDF-5833B0F7BED9}"/>
    <dgm:cxn modelId="{0D31BFAC-474F-457F-8EFE-D600C1C0D1E5}" type="presOf" srcId="{B2AB8F09-0973-49EA-959F-E90927281694}" destId="{F870B098-690B-4005-84E7-A113FE1A0FF1}" srcOrd="0" destOrd="0" presId="urn:microsoft.com/office/officeart/2005/8/layout/lProcess3"/>
    <dgm:cxn modelId="{E3D06B7E-64DE-4E3B-9E86-4DF5511A7A0C}" type="presOf" srcId="{0B62CA8E-A61A-4BDB-BE84-52C65B52D2FE}" destId="{102F7659-7151-4EC8-A80B-0B2F5DD80954}" srcOrd="0" destOrd="0" presId="urn:microsoft.com/office/officeart/2005/8/layout/lProcess3"/>
    <dgm:cxn modelId="{28A25B54-9294-49C6-B785-E94BEA83C217}" type="presOf" srcId="{0AA7AB7C-D8E0-4A5C-9BAD-3FF9D31E8D9C}" destId="{BD4B9DCF-58D1-42A8-A9C4-73101D4462EF}" srcOrd="0" destOrd="0" presId="urn:microsoft.com/office/officeart/2005/8/layout/lProcess3"/>
    <dgm:cxn modelId="{164F7535-34FF-41FC-B5BC-6BF6ADD216E4}" type="presOf" srcId="{737413C2-E5B5-4D12-842C-CEA8ECD61B9D}" destId="{76303C98-FC16-43BF-BCFB-E5CF5041F3AC}" srcOrd="0" destOrd="0" presId="urn:microsoft.com/office/officeart/2005/8/layout/lProcess3"/>
    <dgm:cxn modelId="{206284C4-C590-41D0-95E1-C141C5F2DE8C}" srcId="{0AA7AB7C-D8E0-4A5C-9BAD-3FF9D31E8D9C}" destId="{9C3F618A-E5CE-41EB-B4F0-F05D4CB8010C}" srcOrd="3" destOrd="0" parTransId="{3854D2B2-69ED-4F20-B546-FFF7DBA4C2CC}" sibTransId="{91DFA37F-7CD2-47AA-AAE9-96D9A325AA7C}"/>
    <dgm:cxn modelId="{64877A57-8E6D-48AF-BA7B-DC654663EBA6}" type="presParOf" srcId="{0EC2896C-7856-468E-B719-37F8D8CB5653}" destId="{3A70B702-8351-4844-80E7-70EE9A740611}" srcOrd="0" destOrd="0" presId="urn:microsoft.com/office/officeart/2005/8/layout/lProcess3"/>
    <dgm:cxn modelId="{95EB99A4-DFE5-4BE3-BB2F-A02D1CBB9B9F}" type="presParOf" srcId="{3A70B702-8351-4844-80E7-70EE9A740611}" destId="{BD4B9DCF-58D1-42A8-A9C4-73101D4462EF}" srcOrd="0" destOrd="0" presId="urn:microsoft.com/office/officeart/2005/8/layout/lProcess3"/>
    <dgm:cxn modelId="{62656CD5-F292-444B-B8C7-5217C4B4A01A}" type="presParOf" srcId="{3A70B702-8351-4844-80E7-70EE9A740611}" destId="{D77E3D1C-3E5E-4D57-8062-219CEBCD5E1C}" srcOrd="1" destOrd="0" presId="urn:microsoft.com/office/officeart/2005/8/layout/lProcess3"/>
    <dgm:cxn modelId="{3831D641-6D04-41DD-BE49-D3A52E29FA8C}" type="presParOf" srcId="{3A70B702-8351-4844-80E7-70EE9A740611}" destId="{FA327132-FEFB-46D2-BF2E-18AC7A245A49}" srcOrd="2" destOrd="0" presId="urn:microsoft.com/office/officeart/2005/8/layout/lProcess3"/>
    <dgm:cxn modelId="{952A1120-573F-4488-AA0B-FB7D9CDEBC26}" type="presParOf" srcId="{3A70B702-8351-4844-80E7-70EE9A740611}" destId="{D3F43C3C-A961-4B3C-B736-39D544906B2C}" srcOrd="3" destOrd="0" presId="urn:microsoft.com/office/officeart/2005/8/layout/lProcess3"/>
    <dgm:cxn modelId="{D761C88B-CBC8-4B37-B457-0D9F89151969}" type="presParOf" srcId="{3A70B702-8351-4844-80E7-70EE9A740611}" destId="{102F7659-7151-4EC8-A80B-0B2F5DD80954}" srcOrd="4" destOrd="0" presId="urn:microsoft.com/office/officeart/2005/8/layout/lProcess3"/>
    <dgm:cxn modelId="{BA4355CD-3F80-4AF1-91FB-2CA732ECC3A2}" type="presParOf" srcId="{3A70B702-8351-4844-80E7-70EE9A740611}" destId="{9755C056-5C01-4393-B14C-36BA05B5F3D0}" srcOrd="5" destOrd="0" presId="urn:microsoft.com/office/officeart/2005/8/layout/lProcess3"/>
    <dgm:cxn modelId="{F1DE7DC4-04A2-4267-B369-D6BAB175B103}" type="presParOf" srcId="{3A70B702-8351-4844-80E7-70EE9A740611}" destId="{58E79265-FD94-4156-8E1F-E80CEBE3210C}" srcOrd="6" destOrd="0" presId="urn:microsoft.com/office/officeart/2005/8/layout/lProcess3"/>
    <dgm:cxn modelId="{5AABCAFF-3C65-479C-8708-5D374E9D7D6D}" type="presParOf" srcId="{3A70B702-8351-4844-80E7-70EE9A740611}" destId="{3DB3BAD5-247D-442F-B7BE-B20AB5D80EC8}" srcOrd="7" destOrd="0" presId="urn:microsoft.com/office/officeart/2005/8/layout/lProcess3"/>
    <dgm:cxn modelId="{1698E911-0DC0-4AE1-AEED-CE6F19C22A53}" type="presParOf" srcId="{3A70B702-8351-4844-80E7-70EE9A740611}" destId="{CC9F5C08-30D7-444D-9EA3-BC73B2A7F1F5}" srcOrd="8" destOrd="0" presId="urn:microsoft.com/office/officeart/2005/8/layout/lProcess3"/>
    <dgm:cxn modelId="{18B5A9CE-A05A-4ED3-9B50-C95C57470E36}" type="presParOf" srcId="{0EC2896C-7856-468E-B719-37F8D8CB5653}" destId="{BD4F74D3-49FA-4C26-BC6B-D34B1DE89094}" srcOrd="1" destOrd="0" presId="urn:microsoft.com/office/officeart/2005/8/layout/lProcess3"/>
    <dgm:cxn modelId="{5F98416E-5DD6-47B5-9022-9637950C2FAB}" type="presParOf" srcId="{0EC2896C-7856-468E-B719-37F8D8CB5653}" destId="{DB6C633C-047F-4BAA-BDEC-04BD1BB8261D}" srcOrd="2" destOrd="0" presId="urn:microsoft.com/office/officeart/2005/8/layout/lProcess3"/>
    <dgm:cxn modelId="{827689EE-A7EF-4DB0-AD0F-BBBAFBC1C515}" type="presParOf" srcId="{DB6C633C-047F-4BAA-BDEC-04BD1BB8261D}" destId="{179C538A-AF2B-4FE1-8086-DFF86317623F}" srcOrd="0" destOrd="0" presId="urn:microsoft.com/office/officeart/2005/8/layout/lProcess3"/>
    <dgm:cxn modelId="{AE4E5BCE-DB66-4257-8F0B-17045A2B4A6B}" type="presParOf" srcId="{DB6C633C-047F-4BAA-BDEC-04BD1BB8261D}" destId="{2351AF6C-FD13-45E8-81AB-C23128253FCF}" srcOrd="1" destOrd="0" presId="urn:microsoft.com/office/officeart/2005/8/layout/lProcess3"/>
    <dgm:cxn modelId="{0CED5E1E-EF83-41EA-B4DD-2362D2395539}" type="presParOf" srcId="{DB6C633C-047F-4BAA-BDEC-04BD1BB8261D}" destId="{EFD35F54-D826-446E-9167-9FB5F71656E6}" srcOrd="2" destOrd="0" presId="urn:microsoft.com/office/officeart/2005/8/layout/lProcess3"/>
    <dgm:cxn modelId="{A060DEBD-0579-4708-9B0B-2641DB49817F}" type="presParOf" srcId="{0EC2896C-7856-468E-B719-37F8D8CB5653}" destId="{CB8B6637-6603-49F4-98A5-CE64EE483EE7}" srcOrd="3" destOrd="0" presId="urn:microsoft.com/office/officeart/2005/8/layout/lProcess3"/>
    <dgm:cxn modelId="{801E0F59-488F-4C3F-B7B8-D8CE1787DF6D}" type="presParOf" srcId="{0EC2896C-7856-468E-B719-37F8D8CB5653}" destId="{6A53CBCC-14C2-4314-8591-EEB33CFCB06A}" srcOrd="4" destOrd="0" presId="urn:microsoft.com/office/officeart/2005/8/layout/lProcess3"/>
    <dgm:cxn modelId="{DF571D03-9D1E-45FB-AC80-EF21D3493226}" type="presParOf" srcId="{6A53CBCC-14C2-4314-8591-EEB33CFCB06A}" destId="{76303C98-FC16-43BF-BCFB-E5CF5041F3AC}" srcOrd="0" destOrd="0" presId="urn:microsoft.com/office/officeart/2005/8/layout/lProcess3"/>
    <dgm:cxn modelId="{73323C19-FF67-4012-BE0F-7679ABAE7117}" type="presParOf" srcId="{6A53CBCC-14C2-4314-8591-EEB33CFCB06A}" destId="{F2998634-A029-423A-B734-2177A732E4AD}" srcOrd="1" destOrd="0" presId="urn:microsoft.com/office/officeart/2005/8/layout/lProcess3"/>
    <dgm:cxn modelId="{55F28440-EB77-4F75-9A62-94C3F9BE0F47}" type="presParOf" srcId="{6A53CBCC-14C2-4314-8591-EEB33CFCB06A}" destId="{F870B098-690B-4005-84E7-A113FE1A0FF1}" srcOrd="2" destOrd="0" presId="urn:microsoft.com/office/officeart/2005/8/layout/lProcess3"/>
    <dgm:cxn modelId="{7CBC127A-E005-44AE-A943-0FFD7D88253C}" type="presParOf" srcId="{0EC2896C-7856-468E-B719-37F8D8CB5653}" destId="{6DA834FD-F128-49EC-BFB7-CC889ADFCA85}" srcOrd="5" destOrd="0" presId="urn:microsoft.com/office/officeart/2005/8/layout/lProcess3"/>
    <dgm:cxn modelId="{3153DFE6-7F94-495B-BB82-7240A9FBC56E}" type="presParOf" srcId="{0EC2896C-7856-468E-B719-37F8D8CB5653}" destId="{74497034-67E3-48DF-A17D-5C983C820481}" srcOrd="6" destOrd="0" presId="urn:microsoft.com/office/officeart/2005/8/layout/lProcess3"/>
    <dgm:cxn modelId="{D26BBD02-4059-459F-AB8F-D0CE511C3019}" type="presParOf" srcId="{74497034-67E3-48DF-A17D-5C983C820481}" destId="{6B2D5F81-EB5C-45CC-8EF9-D4E6AF2AE0DD}" srcOrd="0" destOrd="0" presId="urn:microsoft.com/office/officeart/2005/8/layout/lProcess3"/>
    <dgm:cxn modelId="{2882A1AC-D000-4077-A750-33B59C94D900}" type="presParOf" srcId="{74497034-67E3-48DF-A17D-5C983C820481}" destId="{50DF43EF-1B4A-470A-A132-0E9FE7E62C74}" srcOrd="1" destOrd="0" presId="urn:microsoft.com/office/officeart/2005/8/layout/lProcess3"/>
    <dgm:cxn modelId="{D26CF2E7-8894-4E02-999A-DD576D661921}" type="presParOf" srcId="{74497034-67E3-48DF-A17D-5C983C820481}" destId="{68227CD9-4DDB-4F5C-81E5-BF1A24AC14CA}"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6B0980-9756-4B2A-938B-D7872034D7EB}">
      <dsp:nvSpPr>
        <dsp:cNvPr id="0" name=""/>
        <dsp:cNvSpPr/>
      </dsp:nvSpPr>
      <dsp:spPr>
        <a:xfrm>
          <a:off x="2822055" y="1320096"/>
          <a:ext cx="992453" cy="979838"/>
        </a:xfrm>
        <a:prstGeom prst="ellipse">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305" tIns="27305" rIns="27305" bIns="27305" numCol="1" spcCol="1270" anchor="ctr" anchorCtr="0">
          <a:noAutofit/>
        </a:bodyPr>
        <a:lstStyle/>
        <a:p>
          <a:pPr lvl="0" algn="ctr" defTabSz="1911350">
            <a:lnSpc>
              <a:spcPct val="90000"/>
            </a:lnSpc>
            <a:spcBef>
              <a:spcPct val="0"/>
            </a:spcBef>
            <a:spcAft>
              <a:spcPct val="35000"/>
            </a:spcAft>
          </a:pPr>
          <a:r>
            <a:rPr lang="en-US" sz="4300" kern="1200" dirty="0" smtClean="0"/>
            <a:t>Z3</a:t>
          </a:r>
          <a:endParaRPr lang="en-US" sz="4300" kern="1200" dirty="0"/>
        </a:p>
      </dsp:txBody>
      <dsp:txXfrm>
        <a:off x="2967396" y="1463590"/>
        <a:ext cx="701771" cy="692850"/>
      </dsp:txXfrm>
    </dsp:sp>
    <dsp:sp modelId="{4791977B-3D60-45CE-A267-EB0E534B83F4}">
      <dsp:nvSpPr>
        <dsp:cNvPr id="0" name=""/>
        <dsp:cNvSpPr/>
      </dsp:nvSpPr>
      <dsp:spPr>
        <a:xfrm rot="11700000">
          <a:off x="1880008" y="1385486"/>
          <a:ext cx="923199" cy="325660"/>
        </a:xfrm>
        <a:prstGeom prst="leftArrow">
          <a:avLst>
            <a:gd name="adj1" fmla="val 60000"/>
            <a:gd name="adj2" fmla="val 5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sp>
    <dsp:sp modelId="{75B58844-1A6B-4178-B654-1BDC9729BEDA}">
      <dsp:nvSpPr>
        <dsp:cNvPr id="0" name=""/>
        <dsp:cNvSpPr/>
      </dsp:nvSpPr>
      <dsp:spPr>
        <a:xfrm>
          <a:off x="1352969" y="994631"/>
          <a:ext cx="1085535" cy="868428"/>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smtClean="0"/>
            <a:t>Text</a:t>
          </a:r>
          <a:endParaRPr lang="en-US" sz="2300" kern="1200" dirty="0"/>
        </a:p>
      </dsp:txBody>
      <dsp:txXfrm>
        <a:off x="1378404" y="1020066"/>
        <a:ext cx="1034665" cy="817558"/>
      </dsp:txXfrm>
    </dsp:sp>
    <dsp:sp modelId="{37DAC68F-24B1-4F47-B42F-F4B9F50132B0}">
      <dsp:nvSpPr>
        <dsp:cNvPr id="0" name=""/>
        <dsp:cNvSpPr/>
      </dsp:nvSpPr>
      <dsp:spPr>
        <a:xfrm rot="14700000">
          <a:off x="2428060" y="732834"/>
          <a:ext cx="927705" cy="325660"/>
        </a:xfrm>
        <a:prstGeom prst="leftArrow">
          <a:avLst>
            <a:gd name="adj1" fmla="val 60000"/>
            <a:gd name="adj2" fmla="val 50000"/>
          </a:avLst>
        </a:prstGeom>
        <a:gradFill rotWithShape="0">
          <a:gsLst>
            <a:gs pos="0">
              <a:schemeClr val="accent3">
                <a:hueOff val="1343675"/>
                <a:satOff val="-2482"/>
                <a:lumOff val="-915"/>
                <a:alphaOff val="0"/>
                <a:shade val="15000"/>
                <a:satMod val="180000"/>
              </a:schemeClr>
            </a:gs>
            <a:gs pos="50000">
              <a:schemeClr val="accent3">
                <a:hueOff val="1343675"/>
                <a:satOff val="-2482"/>
                <a:lumOff val="-915"/>
                <a:alphaOff val="0"/>
                <a:shade val="45000"/>
                <a:satMod val="170000"/>
              </a:schemeClr>
            </a:gs>
            <a:gs pos="70000">
              <a:schemeClr val="accent3">
                <a:hueOff val="1343675"/>
                <a:satOff val="-2482"/>
                <a:lumOff val="-915"/>
                <a:alphaOff val="0"/>
                <a:tint val="99000"/>
                <a:shade val="65000"/>
                <a:satMod val="155000"/>
              </a:schemeClr>
            </a:gs>
            <a:gs pos="100000">
              <a:schemeClr val="accent3">
                <a:hueOff val="1343675"/>
                <a:satOff val="-2482"/>
                <a:lumOff val="-915"/>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sp>
    <dsp:sp modelId="{8034B1A8-9228-48E4-AC62-0BA38AAD0108}">
      <dsp:nvSpPr>
        <dsp:cNvPr id="0" name=""/>
        <dsp:cNvSpPr/>
      </dsp:nvSpPr>
      <dsp:spPr>
        <a:xfrm>
          <a:off x="2153113" y="41057"/>
          <a:ext cx="1085535" cy="868428"/>
        </a:xfrm>
        <a:prstGeom prst="roundRect">
          <a:avLst>
            <a:gd name="adj" fmla="val 10000"/>
          </a:avLst>
        </a:prstGeom>
        <a:gradFill rotWithShape="0">
          <a:gsLst>
            <a:gs pos="0">
              <a:schemeClr val="accent3">
                <a:hueOff val="1343675"/>
                <a:satOff val="-2482"/>
                <a:lumOff val="-915"/>
                <a:alphaOff val="0"/>
                <a:shade val="15000"/>
                <a:satMod val="180000"/>
              </a:schemeClr>
            </a:gs>
            <a:gs pos="50000">
              <a:schemeClr val="accent3">
                <a:hueOff val="1343675"/>
                <a:satOff val="-2482"/>
                <a:lumOff val="-915"/>
                <a:alphaOff val="0"/>
                <a:shade val="45000"/>
                <a:satMod val="170000"/>
              </a:schemeClr>
            </a:gs>
            <a:gs pos="70000">
              <a:schemeClr val="accent3">
                <a:hueOff val="1343675"/>
                <a:satOff val="-2482"/>
                <a:lumOff val="-915"/>
                <a:alphaOff val="0"/>
                <a:tint val="99000"/>
                <a:shade val="65000"/>
                <a:satMod val="155000"/>
              </a:schemeClr>
            </a:gs>
            <a:gs pos="100000">
              <a:schemeClr val="accent3">
                <a:hueOff val="1343675"/>
                <a:satOff val="-2482"/>
                <a:lumOff val="-915"/>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smtClean="0"/>
            <a:t>C/C++</a:t>
          </a:r>
          <a:endParaRPr lang="en-US" sz="2300" kern="1200" dirty="0"/>
        </a:p>
      </dsp:txBody>
      <dsp:txXfrm>
        <a:off x="2178548" y="66492"/>
        <a:ext cx="1034665" cy="817558"/>
      </dsp:txXfrm>
    </dsp:sp>
    <dsp:sp modelId="{4245A790-3F38-49C0-A396-70842A9BABC0}">
      <dsp:nvSpPr>
        <dsp:cNvPr id="0" name=""/>
        <dsp:cNvSpPr/>
      </dsp:nvSpPr>
      <dsp:spPr>
        <a:xfrm rot="17700000">
          <a:off x="3280797" y="732834"/>
          <a:ext cx="927705" cy="325660"/>
        </a:xfrm>
        <a:prstGeom prst="leftArrow">
          <a:avLst>
            <a:gd name="adj1" fmla="val 60000"/>
            <a:gd name="adj2" fmla="val 50000"/>
          </a:avLst>
        </a:prstGeom>
        <a:gradFill rotWithShape="0">
          <a:gsLst>
            <a:gs pos="0">
              <a:schemeClr val="accent3">
                <a:hueOff val="2687350"/>
                <a:satOff val="-4965"/>
                <a:lumOff val="-1831"/>
                <a:alphaOff val="0"/>
                <a:shade val="15000"/>
                <a:satMod val="180000"/>
              </a:schemeClr>
            </a:gs>
            <a:gs pos="50000">
              <a:schemeClr val="accent3">
                <a:hueOff val="2687350"/>
                <a:satOff val="-4965"/>
                <a:lumOff val="-1831"/>
                <a:alphaOff val="0"/>
                <a:shade val="45000"/>
                <a:satMod val="170000"/>
              </a:schemeClr>
            </a:gs>
            <a:gs pos="70000">
              <a:schemeClr val="accent3">
                <a:hueOff val="2687350"/>
                <a:satOff val="-4965"/>
                <a:lumOff val="-1831"/>
                <a:alphaOff val="0"/>
                <a:tint val="99000"/>
                <a:shade val="65000"/>
                <a:satMod val="155000"/>
              </a:schemeClr>
            </a:gs>
            <a:gs pos="100000">
              <a:schemeClr val="accent3">
                <a:hueOff val="2687350"/>
                <a:satOff val="-4965"/>
                <a:lumOff val="-1831"/>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sp>
    <dsp:sp modelId="{856B82B9-8B72-4709-AD97-A7D3F98FA0ED}">
      <dsp:nvSpPr>
        <dsp:cNvPr id="0" name=""/>
        <dsp:cNvSpPr/>
      </dsp:nvSpPr>
      <dsp:spPr>
        <a:xfrm>
          <a:off x="3397915" y="41057"/>
          <a:ext cx="1085535" cy="868428"/>
        </a:xfrm>
        <a:prstGeom prst="roundRect">
          <a:avLst>
            <a:gd name="adj" fmla="val 10000"/>
          </a:avLst>
        </a:prstGeom>
        <a:gradFill rotWithShape="0">
          <a:gsLst>
            <a:gs pos="0">
              <a:schemeClr val="accent3">
                <a:hueOff val="2687350"/>
                <a:satOff val="-4965"/>
                <a:lumOff val="-1831"/>
                <a:alphaOff val="0"/>
                <a:shade val="15000"/>
                <a:satMod val="180000"/>
              </a:schemeClr>
            </a:gs>
            <a:gs pos="50000">
              <a:schemeClr val="accent3">
                <a:hueOff val="2687350"/>
                <a:satOff val="-4965"/>
                <a:lumOff val="-1831"/>
                <a:alphaOff val="0"/>
                <a:shade val="45000"/>
                <a:satMod val="170000"/>
              </a:schemeClr>
            </a:gs>
            <a:gs pos="70000">
              <a:schemeClr val="accent3">
                <a:hueOff val="2687350"/>
                <a:satOff val="-4965"/>
                <a:lumOff val="-1831"/>
                <a:alphaOff val="0"/>
                <a:tint val="99000"/>
                <a:shade val="65000"/>
                <a:satMod val="155000"/>
              </a:schemeClr>
            </a:gs>
            <a:gs pos="100000">
              <a:schemeClr val="accent3">
                <a:hueOff val="2687350"/>
                <a:satOff val="-4965"/>
                <a:lumOff val="-1831"/>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smtClean="0"/>
            <a:t>.NET</a:t>
          </a:r>
          <a:endParaRPr lang="en-US" sz="2300" kern="1200" dirty="0"/>
        </a:p>
      </dsp:txBody>
      <dsp:txXfrm>
        <a:off x="3423350" y="66492"/>
        <a:ext cx="1034665" cy="817558"/>
      </dsp:txXfrm>
    </dsp:sp>
    <dsp:sp modelId="{D9921DBB-414C-4209-91BF-C2CA9E8042AE}">
      <dsp:nvSpPr>
        <dsp:cNvPr id="0" name=""/>
        <dsp:cNvSpPr/>
      </dsp:nvSpPr>
      <dsp:spPr>
        <a:xfrm rot="20700000">
          <a:off x="3833356" y="1385486"/>
          <a:ext cx="923199" cy="325660"/>
        </a:xfrm>
        <a:prstGeom prst="leftArrow">
          <a:avLst>
            <a:gd name="adj1" fmla="val 60000"/>
            <a:gd name="adj2" fmla="val 50000"/>
          </a:avLst>
        </a:prstGeom>
        <a:gradFill rotWithShape="0">
          <a:gsLst>
            <a:gs pos="0">
              <a:schemeClr val="accent3">
                <a:hueOff val="4031025"/>
                <a:satOff val="-7447"/>
                <a:lumOff val="-2746"/>
                <a:alphaOff val="0"/>
                <a:shade val="15000"/>
                <a:satMod val="180000"/>
              </a:schemeClr>
            </a:gs>
            <a:gs pos="50000">
              <a:schemeClr val="accent3">
                <a:hueOff val="4031025"/>
                <a:satOff val="-7447"/>
                <a:lumOff val="-2746"/>
                <a:alphaOff val="0"/>
                <a:shade val="45000"/>
                <a:satMod val="170000"/>
              </a:schemeClr>
            </a:gs>
            <a:gs pos="70000">
              <a:schemeClr val="accent3">
                <a:hueOff val="4031025"/>
                <a:satOff val="-7447"/>
                <a:lumOff val="-2746"/>
                <a:alphaOff val="0"/>
                <a:tint val="99000"/>
                <a:shade val="65000"/>
                <a:satMod val="155000"/>
              </a:schemeClr>
            </a:gs>
            <a:gs pos="100000">
              <a:schemeClr val="accent3">
                <a:hueOff val="4031025"/>
                <a:satOff val="-7447"/>
                <a:lumOff val="-2746"/>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sp>
    <dsp:sp modelId="{0499D169-5D19-44F2-8B82-65543C2432CE}">
      <dsp:nvSpPr>
        <dsp:cNvPr id="0" name=""/>
        <dsp:cNvSpPr/>
      </dsp:nvSpPr>
      <dsp:spPr>
        <a:xfrm>
          <a:off x="4198059" y="994631"/>
          <a:ext cx="1085535" cy="868428"/>
        </a:xfrm>
        <a:prstGeom prst="roundRect">
          <a:avLst>
            <a:gd name="adj" fmla="val 10000"/>
          </a:avLst>
        </a:prstGeom>
        <a:gradFill rotWithShape="0">
          <a:gsLst>
            <a:gs pos="0">
              <a:schemeClr val="accent3">
                <a:hueOff val="4031025"/>
                <a:satOff val="-7447"/>
                <a:lumOff val="-2746"/>
                <a:alphaOff val="0"/>
                <a:shade val="15000"/>
                <a:satMod val="180000"/>
              </a:schemeClr>
            </a:gs>
            <a:gs pos="50000">
              <a:schemeClr val="accent3">
                <a:hueOff val="4031025"/>
                <a:satOff val="-7447"/>
                <a:lumOff val="-2746"/>
                <a:alphaOff val="0"/>
                <a:shade val="45000"/>
                <a:satMod val="170000"/>
              </a:schemeClr>
            </a:gs>
            <a:gs pos="70000">
              <a:schemeClr val="accent3">
                <a:hueOff val="4031025"/>
                <a:satOff val="-7447"/>
                <a:lumOff val="-2746"/>
                <a:alphaOff val="0"/>
                <a:tint val="99000"/>
                <a:shade val="65000"/>
                <a:satMod val="155000"/>
              </a:schemeClr>
            </a:gs>
            <a:gs pos="100000">
              <a:schemeClr val="accent3">
                <a:hueOff val="4031025"/>
                <a:satOff val="-7447"/>
                <a:lumOff val="-2746"/>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err="1" smtClean="0"/>
            <a:t>OCaml</a:t>
          </a:r>
          <a:endParaRPr lang="en-US" sz="2300" kern="1200" dirty="0"/>
        </a:p>
      </dsp:txBody>
      <dsp:txXfrm>
        <a:off x="4223494" y="1020066"/>
        <a:ext cx="1034665" cy="8175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2196A-3257-4E21-8B67-27C47C3EB287}">
      <dsp:nvSpPr>
        <dsp:cNvPr id="0" name=""/>
        <dsp:cNvSpPr/>
      </dsp:nvSpPr>
      <dsp:spPr>
        <a:xfrm>
          <a:off x="71759" y="1997"/>
          <a:ext cx="2316509" cy="926603"/>
        </a:xfrm>
        <a:prstGeom prst="chevron">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rtl="0">
            <a:lnSpc>
              <a:spcPct val="90000"/>
            </a:lnSpc>
            <a:spcBef>
              <a:spcPct val="0"/>
            </a:spcBef>
            <a:spcAft>
              <a:spcPct val="35000"/>
            </a:spcAft>
          </a:pPr>
          <a:r>
            <a:rPr lang="en-US" sz="2400" kern="1200" dirty="0" smtClean="0"/>
            <a:t>PEX</a:t>
          </a:r>
          <a:endParaRPr lang="en-US" sz="2400" kern="1200" dirty="0"/>
        </a:p>
      </dsp:txBody>
      <dsp:txXfrm>
        <a:off x="535061" y="1997"/>
        <a:ext cx="1389906" cy="926603"/>
      </dsp:txXfrm>
    </dsp:sp>
    <dsp:sp modelId="{75022CE1-001A-482D-B6E3-A23252CF193A}">
      <dsp:nvSpPr>
        <dsp:cNvPr id="0" name=""/>
        <dsp:cNvSpPr/>
      </dsp:nvSpPr>
      <dsp:spPr>
        <a:xfrm>
          <a:off x="2087123" y="80758"/>
          <a:ext cx="6223117" cy="769081"/>
        </a:xfrm>
        <a:prstGeom prst="chevron">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50800" dist="38100" dir="5400000" rotWithShape="0">
            <a:srgbClr xmlns:mc="http://schemas.openxmlformats.org/markup-compatibility/2006" xmlns:a14="http://schemas.microsoft.com/office/drawing/2007/7/7/main" val="000000" mc:Ignorable="">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2860" tIns="11430" rIns="0" bIns="11430" numCol="1" spcCol="1270" anchor="ctr" anchorCtr="0">
          <a:noAutofit/>
        </a:bodyPr>
        <a:lstStyle/>
        <a:p>
          <a:pPr lvl="0" algn="l" defTabSz="800100" rtl="0">
            <a:lnSpc>
              <a:spcPct val="90000"/>
            </a:lnSpc>
            <a:spcBef>
              <a:spcPct val="0"/>
            </a:spcBef>
            <a:spcAft>
              <a:spcPct val="35000"/>
            </a:spcAft>
          </a:pPr>
          <a:r>
            <a:rPr lang="en-US" sz="1800" kern="1200" dirty="0" smtClean="0"/>
            <a:t>Implements DART for .NET.</a:t>
          </a:r>
          <a:endParaRPr lang="en-US" sz="1800" kern="1200" dirty="0"/>
        </a:p>
      </dsp:txBody>
      <dsp:txXfrm>
        <a:off x="2471664" y="80758"/>
        <a:ext cx="5454036" cy="769081"/>
      </dsp:txXfrm>
    </dsp:sp>
    <dsp:sp modelId="{CA80FAF8-E1FB-4DA3-AC96-5A8BFA34F0D8}">
      <dsp:nvSpPr>
        <dsp:cNvPr id="0" name=""/>
        <dsp:cNvSpPr/>
      </dsp:nvSpPr>
      <dsp:spPr>
        <a:xfrm>
          <a:off x="71759" y="1058325"/>
          <a:ext cx="2316509" cy="926603"/>
        </a:xfrm>
        <a:prstGeom prst="chevron">
          <a:avLst/>
        </a:prstGeom>
        <a:gradFill rotWithShape="0">
          <a:gsLst>
            <a:gs pos="0">
              <a:schemeClr val="accent2">
                <a:hueOff val="-3794743"/>
                <a:satOff val="10719"/>
                <a:lumOff val="2745"/>
                <a:alphaOff val="0"/>
                <a:shade val="15000"/>
                <a:satMod val="180000"/>
              </a:schemeClr>
            </a:gs>
            <a:gs pos="50000">
              <a:schemeClr val="accent2">
                <a:hueOff val="-3794743"/>
                <a:satOff val="10719"/>
                <a:lumOff val="2745"/>
                <a:alphaOff val="0"/>
                <a:shade val="45000"/>
                <a:satMod val="170000"/>
              </a:schemeClr>
            </a:gs>
            <a:gs pos="70000">
              <a:schemeClr val="accent2">
                <a:hueOff val="-3794743"/>
                <a:satOff val="10719"/>
                <a:lumOff val="2745"/>
                <a:alphaOff val="0"/>
                <a:tint val="99000"/>
                <a:shade val="65000"/>
                <a:satMod val="155000"/>
              </a:schemeClr>
            </a:gs>
            <a:gs pos="100000">
              <a:schemeClr val="accent2">
                <a:hueOff val="-3794743"/>
                <a:satOff val="10719"/>
                <a:lumOff val="2745"/>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rtl="0">
            <a:lnSpc>
              <a:spcPct val="90000"/>
            </a:lnSpc>
            <a:spcBef>
              <a:spcPct val="0"/>
            </a:spcBef>
            <a:spcAft>
              <a:spcPct val="35000"/>
            </a:spcAft>
          </a:pPr>
          <a:r>
            <a:rPr lang="en-US" sz="2400" kern="1200" dirty="0" smtClean="0"/>
            <a:t>SAGE</a:t>
          </a:r>
          <a:endParaRPr lang="en-US" sz="2400" kern="1200" dirty="0"/>
        </a:p>
      </dsp:txBody>
      <dsp:txXfrm>
        <a:off x="535061" y="1058325"/>
        <a:ext cx="1389906" cy="926603"/>
      </dsp:txXfrm>
    </dsp:sp>
    <dsp:sp modelId="{D5750C03-8B12-4A29-A0FD-18D38CACE075}">
      <dsp:nvSpPr>
        <dsp:cNvPr id="0" name=""/>
        <dsp:cNvSpPr/>
      </dsp:nvSpPr>
      <dsp:spPr>
        <a:xfrm>
          <a:off x="2087123" y="1137087"/>
          <a:ext cx="6223117" cy="769081"/>
        </a:xfrm>
        <a:prstGeom prst="chevron">
          <a:avLst/>
        </a:prstGeom>
        <a:solidFill>
          <a:schemeClr val="accent2">
            <a:tint val="40000"/>
            <a:alpha val="90000"/>
            <a:hueOff val="-4045218"/>
            <a:satOff val="11155"/>
            <a:lumOff val="941"/>
            <a:alphaOff val="0"/>
          </a:schemeClr>
        </a:solidFill>
        <a:ln w="9525" cap="flat" cmpd="sng" algn="ctr">
          <a:solidFill>
            <a:schemeClr val="accent2">
              <a:tint val="40000"/>
              <a:alpha val="90000"/>
              <a:hueOff val="-4045218"/>
              <a:satOff val="11155"/>
              <a:lumOff val="941"/>
              <a:alphaOff val="0"/>
            </a:schemeClr>
          </a:solidFill>
          <a:prstDash val="solid"/>
        </a:ln>
        <a:effectLst>
          <a:outerShdw blurRad="50800" dist="38100" dir="5400000" rotWithShape="0">
            <a:srgbClr xmlns:mc="http://schemas.openxmlformats.org/markup-compatibility/2006" xmlns:a14="http://schemas.microsoft.com/office/drawing/2007/7/7/main" val="000000" mc:Ignorable="">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2860" tIns="11430" rIns="0" bIns="11430" numCol="1" spcCol="1270" anchor="ctr" anchorCtr="0">
          <a:noAutofit/>
        </a:bodyPr>
        <a:lstStyle/>
        <a:p>
          <a:pPr lvl="0" algn="l" defTabSz="800100" rtl="0">
            <a:lnSpc>
              <a:spcPct val="90000"/>
            </a:lnSpc>
            <a:spcBef>
              <a:spcPct val="0"/>
            </a:spcBef>
            <a:spcAft>
              <a:spcPct val="35000"/>
            </a:spcAft>
          </a:pPr>
          <a:r>
            <a:rPr lang="en-US" sz="1800" kern="1200" dirty="0" smtClean="0"/>
            <a:t>Implements DART for x86 binaries.</a:t>
          </a:r>
          <a:endParaRPr lang="en-US" sz="1800" kern="1200" dirty="0"/>
        </a:p>
      </dsp:txBody>
      <dsp:txXfrm>
        <a:off x="2471664" y="1137087"/>
        <a:ext cx="5454036" cy="769081"/>
      </dsp:txXfrm>
    </dsp:sp>
    <dsp:sp modelId="{A5B23998-6121-4C9E-AB51-D125015951D7}">
      <dsp:nvSpPr>
        <dsp:cNvPr id="0" name=""/>
        <dsp:cNvSpPr/>
      </dsp:nvSpPr>
      <dsp:spPr>
        <a:xfrm>
          <a:off x="71759" y="2114654"/>
          <a:ext cx="2316509" cy="926603"/>
        </a:xfrm>
        <a:prstGeom prst="chevron">
          <a:avLst/>
        </a:prstGeom>
        <a:gradFill rotWithShape="0">
          <a:gsLst>
            <a:gs pos="0">
              <a:schemeClr val="accent2">
                <a:hueOff val="-7589485"/>
                <a:satOff val="21437"/>
                <a:lumOff val="5491"/>
                <a:alphaOff val="0"/>
                <a:shade val="15000"/>
                <a:satMod val="180000"/>
              </a:schemeClr>
            </a:gs>
            <a:gs pos="50000">
              <a:schemeClr val="accent2">
                <a:hueOff val="-7589485"/>
                <a:satOff val="21437"/>
                <a:lumOff val="5491"/>
                <a:alphaOff val="0"/>
                <a:shade val="45000"/>
                <a:satMod val="170000"/>
              </a:schemeClr>
            </a:gs>
            <a:gs pos="70000">
              <a:schemeClr val="accent2">
                <a:hueOff val="-7589485"/>
                <a:satOff val="21437"/>
                <a:lumOff val="5491"/>
                <a:alphaOff val="0"/>
                <a:tint val="99000"/>
                <a:shade val="65000"/>
                <a:satMod val="155000"/>
              </a:schemeClr>
            </a:gs>
            <a:gs pos="100000">
              <a:schemeClr val="accent2">
                <a:hueOff val="-7589485"/>
                <a:satOff val="21437"/>
                <a:lumOff val="5491"/>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rtl="0">
            <a:lnSpc>
              <a:spcPct val="90000"/>
            </a:lnSpc>
            <a:spcBef>
              <a:spcPct val="0"/>
            </a:spcBef>
            <a:spcAft>
              <a:spcPct val="35000"/>
            </a:spcAft>
          </a:pPr>
          <a:r>
            <a:rPr lang="en-US" sz="2400" kern="1200" dirty="0" smtClean="0"/>
            <a:t>YOGI</a:t>
          </a:r>
          <a:endParaRPr lang="en-US" sz="2400" kern="1200" dirty="0"/>
        </a:p>
      </dsp:txBody>
      <dsp:txXfrm>
        <a:off x="535061" y="2114654"/>
        <a:ext cx="1389906" cy="926603"/>
      </dsp:txXfrm>
    </dsp:sp>
    <dsp:sp modelId="{C8EC4D62-3389-4897-AB13-3184350BDDEC}">
      <dsp:nvSpPr>
        <dsp:cNvPr id="0" name=""/>
        <dsp:cNvSpPr/>
      </dsp:nvSpPr>
      <dsp:spPr>
        <a:xfrm>
          <a:off x="2087123" y="2193415"/>
          <a:ext cx="6223117" cy="769081"/>
        </a:xfrm>
        <a:prstGeom prst="chevron">
          <a:avLst/>
        </a:prstGeom>
        <a:solidFill>
          <a:schemeClr val="accent2">
            <a:tint val="40000"/>
            <a:alpha val="90000"/>
            <a:hueOff val="-8090435"/>
            <a:satOff val="22309"/>
            <a:lumOff val="1881"/>
            <a:alphaOff val="0"/>
          </a:schemeClr>
        </a:solidFill>
        <a:ln w="9525" cap="flat" cmpd="sng" algn="ctr">
          <a:solidFill>
            <a:schemeClr val="accent2">
              <a:tint val="40000"/>
              <a:alpha val="90000"/>
              <a:hueOff val="-8090435"/>
              <a:satOff val="22309"/>
              <a:lumOff val="1881"/>
              <a:alphaOff val="0"/>
            </a:schemeClr>
          </a:solidFill>
          <a:prstDash val="solid"/>
        </a:ln>
        <a:effectLst>
          <a:outerShdw blurRad="50800" dist="38100" dir="5400000" rotWithShape="0">
            <a:srgbClr xmlns:mc="http://schemas.openxmlformats.org/markup-compatibility/2006" xmlns:a14="http://schemas.microsoft.com/office/drawing/2007/7/7/main" val="000000" mc:Ignorable="">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2860" tIns="11430" rIns="0" bIns="11430" numCol="1" spcCol="1270" anchor="ctr" anchorCtr="0">
          <a:noAutofit/>
        </a:bodyPr>
        <a:lstStyle/>
        <a:p>
          <a:pPr lvl="0" algn="l" defTabSz="800100" rtl="0">
            <a:lnSpc>
              <a:spcPct val="90000"/>
            </a:lnSpc>
            <a:spcBef>
              <a:spcPct val="0"/>
            </a:spcBef>
            <a:spcAft>
              <a:spcPct val="35000"/>
            </a:spcAft>
          </a:pPr>
          <a:r>
            <a:rPr lang="en-US" sz="1800" kern="1200" dirty="0" smtClean="0"/>
            <a:t>Implements DART to check the feasibility of program paths generated statically using a SLAM-like tool.</a:t>
          </a:r>
          <a:endParaRPr lang="en-US" sz="1800" kern="1200" dirty="0"/>
        </a:p>
      </dsp:txBody>
      <dsp:txXfrm>
        <a:off x="2471664" y="2193415"/>
        <a:ext cx="5454036" cy="769081"/>
      </dsp:txXfrm>
    </dsp:sp>
    <dsp:sp modelId="{D86BEF52-A61A-46B3-B855-9E57331A6F58}">
      <dsp:nvSpPr>
        <dsp:cNvPr id="0" name=""/>
        <dsp:cNvSpPr/>
      </dsp:nvSpPr>
      <dsp:spPr>
        <a:xfrm>
          <a:off x="71759" y="3170982"/>
          <a:ext cx="2316509" cy="926603"/>
        </a:xfrm>
        <a:prstGeom prst="chevron">
          <a:avLst/>
        </a:prstGeom>
        <a:gradFill rotWithShape="0">
          <a:gsLst>
            <a:gs pos="0">
              <a:schemeClr val="accent2">
                <a:hueOff val="-11384228"/>
                <a:satOff val="32156"/>
                <a:lumOff val="8236"/>
                <a:alphaOff val="0"/>
                <a:shade val="15000"/>
                <a:satMod val="180000"/>
              </a:schemeClr>
            </a:gs>
            <a:gs pos="50000">
              <a:schemeClr val="accent2">
                <a:hueOff val="-11384228"/>
                <a:satOff val="32156"/>
                <a:lumOff val="8236"/>
                <a:alphaOff val="0"/>
                <a:shade val="45000"/>
                <a:satMod val="170000"/>
              </a:schemeClr>
            </a:gs>
            <a:gs pos="70000">
              <a:schemeClr val="accent2">
                <a:hueOff val="-11384228"/>
                <a:satOff val="32156"/>
                <a:lumOff val="8236"/>
                <a:alphaOff val="0"/>
                <a:tint val="99000"/>
                <a:shade val="65000"/>
                <a:satMod val="155000"/>
              </a:schemeClr>
            </a:gs>
            <a:gs pos="100000">
              <a:schemeClr val="accent2">
                <a:hueOff val="-11384228"/>
                <a:satOff val="32156"/>
                <a:lumOff val="8236"/>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rtl="0">
            <a:lnSpc>
              <a:spcPct val="90000"/>
            </a:lnSpc>
            <a:spcBef>
              <a:spcPct val="0"/>
            </a:spcBef>
            <a:spcAft>
              <a:spcPct val="35000"/>
            </a:spcAft>
          </a:pPr>
          <a:r>
            <a:rPr lang="en-US" sz="2400" kern="1200" dirty="0" smtClean="0"/>
            <a:t>Vigilante</a:t>
          </a:r>
          <a:endParaRPr lang="en-US" sz="2400" kern="1200" dirty="0"/>
        </a:p>
      </dsp:txBody>
      <dsp:txXfrm>
        <a:off x="535061" y="3170982"/>
        <a:ext cx="1389906" cy="926603"/>
      </dsp:txXfrm>
    </dsp:sp>
    <dsp:sp modelId="{7C49CE62-6522-4778-81F2-02C21B9968A5}">
      <dsp:nvSpPr>
        <dsp:cNvPr id="0" name=""/>
        <dsp:cNvSpPr/>
      </dsp:nvSpPr>
      <dsp:spPr>
        <a:xfrm>
          <a:off x="2087123" y="3249744"/>
          <a:ext cx="6223117" cy="769081"/>
        </a:xfrm>
        <a:prstGeom prst="chevron">
          <a:avLst/>
        </a:prstGeom>
        <a:solidFill>
          <a:schemeClr val="accent2">
            <a:tint val="40000"/>
            <a:alpha val="90000"/>
            <a:hueOff val="-12135653"/>
            <a:satOff val="33464"/>
            <a:lumOff val="2822"/>
            <a:alphaOff val="0"/>
          </a:schemeClr>
        </a:solidFill>
        <a:ln w="9525" cap="flat" cmpd="sng" algn="ctr">
          <a:solidFill>
            <a:schemeClr val="accent2">
              <a:tint val="40000"/>
              <a:alpha val="90000"/>
              <a:hueOff val="-12135653"/>
              <a:satOff val="33464"/>
              <a:lumOff val="2822"/>
              <a:alphaOff val="0"/>
            </a:schemeClr>
          </a:solidFill>
          <a:prstDash val="solid"/>
        </a:ln>
        <a:effectLst>
          <a:outerShdw blurRad="50800" dist="38100" dir="5400000" rotWithShape="0">
            <a:srgbClr xmlns:mc="http://schemas.openxmlformats.org/markup-compatibility/2006" xmlns:a14="http://schemas.microsoft.com/office/drawing/2007/7/7/main" val="000000" mc:Ignorable="">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2860" tIns="11430" rIns="0" bIns="11430" numCol="1" spcCol="1270" anchor="ctr" anchorCtr="0">
          <a:noAutofit/>
        </a:bodyPr>
        <a:lstStyle/>
        <a:p>
          <a:pPr lvl="0" algn="l" defTabSz="800100" rtl="0">
            <a:lnSpc>
              <a:spcPct val="90000"/>
            </a:lnSpc>
            <a:spcBef>
              <a:spcPct val="0"/>
            </a:spcBef>
            <a:spcAft>
              <a:spcPct val="35000"/>
            </a:spcAft>
          </a:pPr>
          <a:r>
            <a:rPr lang="en-US" sz="1800" kern="1200" dirty="0" smtClean="0"/>
            <a:t>Partially implements DART to dynamically generate worm filters.</a:t>
          </a:r>
          <a:endParaRPr lang="en-US" sz="1800" kern="1200" dirty="0"/>
        </a:p>
      </dsp:txBody>
      <dsp:txXfrm>
        <a:off x="2471664" y="3249744"/>
        <a:ext cx="5454036" cy="7690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4B9DCF-58D1-42A8-A9C4-73101D4462EF}">
      <dsp:nvSpPr>
        <dsp:cNvPr id="0" name=""/>
        <dsp:cNvSpPr/>
      </dsp:nvSpPr>
      <dsp:spPr>
        <a:xfrm>
          <a:off x="5518" y="924964"/>
          <a:ext cx="2279769" cy="911907"/>
        </a:xfrm>
        <a:prstGeom prst="chevron">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63500" dist="38100" dir="5400000" rotWithShape="0">
            <a:srgbClr xmlns:mc="http://schemas.openxmlformats.org/markup-compatibility/2006" xmlns:a14="http://schemas.microsoft.com/office/drawing/2007/7/7/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t>Rich Combination </a:t>
          </a:r>
          <a:endParaRPr lang="en-US" sz="1800" kern="1200" dirty="0"/>
        </a:p>
      </dsp:txBody>
      <dsp:txXfrm>
        <a:off x="461472" y="924964"/>
        <a:ext cx="1367862" cy="911907"/>
      </dsp:txXfrm>
    </dsp:sp>
    <dsp:sp modelId="{FA327132-FEFB-46D2-BF2E-18AC7A245A49}">
      <dsp:nvSpPr>
        <dsp:cNvPr id="0" name=""/>
        <dsp:cNvSpPr/>
      </dsp:nvSpPr>
      <dsp:spPr>
        <a:xfrm>
          <a:off x="1988917" y="1002476"/>
          <a:ext cx="1892208" cy="756883"/>
        </a:xfrm>
        <a:prstGeom prst="chevron">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Linear arithmetic</a:t>
          </a:r>
          <a:endParaRPr lang="en-US" sz="2000" kern="1200" dirty="0"/>
        </a:p>
      </dsp:txBody>
      <dsp:txXfrm>
        <a:off x="2367359" y="1002476"/>
        <a:ext cx="1135325" cy="756883"/>
      </dsp:txXfrm>
    </dsp:sp>
    <dsp:sp modelId="{102F7659-7151-4EC8-A80B-0B2F5DD80954}">
      <dsp:nvSpPr>
        <dsp:cNvPr id="0" name=""/>
        <dsp:cNvSpPr/>
      </dsp:nvSpPr>
      <dsp:spPr>
        <a:xfrm>
          <a:off x="3616217" y="1002476"/>
          <a:ext cx="1892208" cy="756883"/>
        </a:xfrm>
        <a:prstGeom prst="chevron">
          <a:avLst/>
        </a:prstGeom>
        <a:solidFill>
          <a:schemeClr val="accent2">
            <a:tint val="40000"/>
            <a:alpha val="90000"/>
            <a:hueOff val="-2022609"/>
            <a:satOff val="5577"/>
            <a:lumOff val="470"/>
            <a:alphaOff val="0"/>
          </a:schemeClr>
        </a:solidFill>
        <a:ln w="9525" cap="flat" cmpd="sng" algn="ctr">
          <a:solidFill>
            <a:schemeClr val="accent2">
              <a:tint val="40000"/>
              <a:alpha val="90000"/>
              <a:hueOff val="-2022609"/>
              <a:satOff val="5577"/>
              <a:lumOff val="470"/>
              <a:alphaOff val="0"/>
            </a:schemeClr>
          </a:solidFill>
          <a:prstDash val="solid"/>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err="1" smtClean="0"/>
            <a:t>Bitvector</a:t>
          </a:r>
          <a:endParaRPr lang="en-US" sz="2000" kern="1200" dirty="0"/>
        </a:p>
      </dsp:txBody>
      <dsp:txXfrm>
        <a:off x="3994659" y="1002476"/>
        <a:ext cx="1135325" cy="756883"/>
      </dsp:txXfrm>
    </dsp:sp>
    <dsp:sp modelId="{58E79265-FD94-4156-8E1F-E80CEBE3210C}">
      <dsp:nvSpPr>
        <dsp:cNvPr id="0" name=""/>
        <dsp:cNvSpPr/>
      </dsp:nvSpPr>
      <dsp:spPr>
        <a:xfrm>
          <a:off x="5243516" y="1002476"/>
          <a:ext cx="1892208" cy="756883"/>
        </a:xfrm>
        <a:prstGeom prst="chevron">
          <a:avLst/>
        </a:prstGeom>
        <a:solidFill>
          <a:schemeClr val="accent2">
            <a:tint val="40000"/>
            <a:alpha val="90000"/>
            <a:hueOff val="-4045218"/>
            <a:satOff val="11155"/>
            <a:lumOff val="941"/>
            <a:alphaOff val="0"/>
          </a:schemeClr>
        </a:solidFill>
        <a:ln w="9525" cap="flat" cmpd="sng" algn="ctr">
          <a:solidFill>
            <a:schemeClr val="accent2">
              <a:tint val="40000"/>
              <a:alpha val="90000"/>
              <a:hueOff val="-4045218"/>
              <a:satOff val="11155"/>
              <a:lumOff val="941"/>
              <a:alphaOff val="0"/>
            </a:schemeClr>
          </a:solidFill>
          <a:prstDash val="solid"/>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Arrays</a:t>
          </a:r>
          <a:endParaRPr lang="en-US" sz="2000" kern="1200" dirty="0"/>
        </a:p>
      </dsp:txBody>
      <dsp:txXfrm>
        <a:off x="5621958" y="1002476"/>
        <a:ext cx="1135325" cy="756883"/>
      </dsp:txXfrm>
    </dsp:sp>
    <dsp:sp modelId="{CC9F5C08-30D7-444D-9EA3-BC73B2A7F1F5}">
      <dsp:nvSpPr>
        <dsp:cNvPr id="0" name=""/>
        <dsp:cNvSpPr/>
      </dsp:nvSpPr>
      <dsp:spPr>
        <a:xfrm>
          <a:off x="6870815" y="1002476"/>
          <a:ext cx="1892208" cy="756883"/>
        </a:xfrm>
        <a:prstGeom prst="chevron">
          <a:avLst/>
        </a:prstGeom>
        <a:solidFill>
          <a:schemeClr val="accent2">
            <a:tint val="40000"/>
            <a:alpha val="90000"/>
            <a:hueOff val="-6067826"/>
            <a:satOff val="16732"/>
            <a:lumOff val="1411"/>
            <a:alphaOff val="0"/>
          </a:schemeClr>
        </a:solidFill>
        <a:ln w="9525" cap="flat" cmpd="sng" algn="ctr">
          <a:solidFill>
            <a:schemeClr val="accent2">
              <a:tint val="40000"/>
              <a:alpha val="90000"/>
              <a:hueOff val="-6067826"/>
              <a:satOff val="16732"/>
              <a:lumOff val="1411"/>
              <a:alphaOff val="0"/>
            </a:schemeClr>
          </a:solidFill>
          <a:prstDash val="solid"/>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Free</a:t>
          </a:r>
        </a:p>
        <a:p>
          <a:pPr lvl="0" algn="ctr" defTabSz="889000" rtl="0">
            <a:lnSpc>
              <a:spcPct val="90000"/>
            </a:lnSpc>
            <a:spcBef>
              <a:spcPct val="0"/>
            </a:spcBef>
            <a:spcAft>
              <a:spcPct val="35000"/>
            </a:spcAft>
          </a:pPr>
          <a:r>
            <a:rPr lang="en-US" sz="2000" kern="1200" dirty="0" smtClean="0"/>
            <a:t>Functions</a:t>
          </a:r>
          <a:endParaRPr lang="en-US" sz="2000" kern="1200" dirty="0"/>
        </a:p>
      </dsp:txBody>
      <dsp:txXfrm>
        <a:off x="7249257" y="1002476"/>
        <a:ext cx="1135325" cy="756883"/>
      </dsp:txXfrm>
    </dsp:sp>
    <dsp:sp modelId="{179C538A-AF2B-4FE1-8086-DFF86317623F}">
      <dsp:nvSpPr>
        <dsp:cNvPr id="0" name=""/>
        <dsp:cNvSpPr/>
      </dsp:nvSpPr>
      <dsp:spPr>
        <a:xfrm>
          <a:off x="5518" y="1964539"/>
          <a:ext cx="2279769" cy="911907"/>
        </a:xfrm>
        <a:prstGeom prst="chevron">
          <a:avLst/>
        </a:prstGeom>
        <a:gradFill rotWithShape="0">
          <a:gsLst>
            <a:gs pos="0">
              <a:schemeClr val="accent2">
                <a:hueOff val="-3794743"/>
                <a:satOff val="10719"/>
                <a:lumOff val="2745"/>
                <a:alphaOff val="0"/>
                <a:shade val="15000"/>
                <a:satMod val="180000"/>
              </a:schemeClr>
            </a:gs>
            <a:gs pos="50000">
              <a:schemeClr val="accent2">
                <a:hueOff val="-3794743"/>
                <a:satOff val="10719"/>
                <a:lumOff val="2745"/>
                <a:alphaOff val="0"/>
                <a:shade val="45000"/>
                <a:satMod val="170000"/>
              </a:schemeClr>
            </a:gs>
            <a:gs pos="70000">
              <a:schemeClr val="accent2">
                <a:hueOff val="-3794743"/>
                <a:satOff val="10719"/>
                <a:lumOff val="2745"/>
                <a:alphaOff val="0"/>
                <a:tint val="99000"/>
                <a:shade val="65000"/>
                <a:satMod val="155000"/>
              </a:schemeClr>
            </a:gs>
            <a:gs pos="100000">
              <a:schemeClr val="accent2">
                <a:hueOff val="-3794743"/>
                <a:satOff val="10719"/>
                <a:lumOff val="2745"/>
                <a:alphaOff val="0"/>
                <a:tint val="95500"/>
                <a:shade val="100000"/>
                <a:satMod val="155000"/>
              </a:schemeClr>
            </a:gs>
          </a:gsLst>
          <a:lin ang="16200000" scaled="0"/>
        </a:gradFill>
        <a:ln>
          <a:noFill/>
        </a:ln>
        <a:effectLst>
          <a:outerShdw blurRad="63500" dist="38100" dir="5400000" rotWithShape="0">
            <a:srgbClr xmlns:mc="http://schemas.openxmlformats.org/markup-compatibility/2006" xmlns:a14="http://schemas.microsoft.com/office/drawing/2007/7/7/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3794743"/>
              <a:satOff val="10719"/>
              <a:lumOff val="2745"/>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t>Models</a:t>
          </a:r>
          <a:endParaRPr lang="en-US" sz="1800" kern="1200" dirty="0"/>
        </a:p>
      </dsp:txBody>
      <dsp:txXfrm>
        <a:off x="461472" y="1964539"/>
        <a:ext cx="1367862" cy="911907"/>
      </dsp:txXfrm>
    </dsp:sp>
    <dsp:sp modelId="{EFD35F54-D826-446E-9167-9FB5F71656E6}">
      <dsp:nvSpPr>
        <dsp:cNvPr id="0" name=""/>
        <dsp:cNvSpPr/>
      </dsp:nvSpPr>
      <dsp:spPr>
        <a:xfrm>
          <a:off x="1988917" y="2042051"/>
          <a:ext cx="6865083" cy="756883"/>
        </a:xfrm>
        <a:prstGeom prst="chevron">
          <a:avLst/>
        </a:prstGeom>
        <a:solidFill>
          <a:schemeClr val="accent2">
            <a:tint val="40000"/>
            <a:alpha val="90000"/>
            <a:hueOff val="-8090435"/>
            <a:satOff val="22309"/>
            <a:lumOff val="1881"/>
            <a:alphaOff val="0"/>
          </a:schemeClr>
        </a:solidFill>
        <a:ln w="9525" cap="flat" cmpd="sng" algn="ctr">
          <a:solidFill>
            <a:schemeClr val="accent2">
              <a:tint val="40000"/>
              <a:alpha val="90000"/>
              <a:hueOff val="-8090435"/>
              <a:satOff val="22309"/>
              <a:lumOff val="1881"/>
              <a:alphaOff val="0"/>
            </a:schemeClr>
          </a:solidFill>
          <a:prstDash val="solid"/>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lvl="0" algn="l" defTabSz="889000" rtl="0">
            <a:lnSpc>
              <a:spcPct val="90000"/>
            </a:lnSpc>
            <a:spcBef>
              <a:spcPct val="0"/>
            </a:spcBef>
            <a:spcAft>
              <a:spcPct val="35000"/>
            </a:spcAft>
          </a:pPr>
          <a:r>
            <a:rPr lang="en-US" sz="2000" kern="1200" dirty="0" smtClean="0"/>
            <a:t>Model used as test inputs</a:t>
          </a:r>
          <a:endParaRPr lang="en-US" sz="2000" kern="1200" dirty="0"/>
        </a:p>
      </dsp:txBody>
      <dsp:txXfrm>
        <a:off x="2367359" y="2042051"/>
        <a:ext cx="6108200" cy="756883"/>
      </dsp:txXfrm>
    </dsp:sp>
    <dsp:sp modelId="{76303C98-FC16-43BF-BCFB-E5CF5041F3AC}">
      <dsp:nvSpPr>
        <dsp:cNvPr id="0" name=""/>
        <dsp:cNvSpPr/>
      </dsp:nvSpPr>
      <dsp:spPr>
        <a:xfrm>
          <a:off x="5518" y="3004114"/>
          <a:ext cx="2279769" cy="911907"/>
        </a:xfrm>
        <a:prstGeom prst="chevron">
          <a:avLst/>
        </a:prstGeom>
        <a:gradFill rotWithShape="0">
          <a:gsLst>
            <a:gs pos="0">
              <a:schemeClr val="accent2">
                <a:hueOff val="-7589485"/>
                <a:satOff val="21437"/>
                <a:lumOff val="5491"/>
                <a:alphaOff val="0"/>
                <a:shade val="15000"/>
                <a:satMod val="180000"/>
              </a:schemeClr>
            </a:gs>
            <a:gs pos="50000">
              <a:schemeClr val="accent2">
                <a:hueOff val="-7589485"/>
                <a:satOff val="21437"/>
                <a:lumOff val="5491"/>
                <a:alphaOff val="0"/>
                <a:shade val="45000"/>
                <a:satMod val="170000"/>
              </a:schemeClr>
            </a:gs>
            <a:gs pos="70000">
              <a:schemeClr val="accent2">
                <a:hueOff val="-7589485"/>
                <a:satOff val="21437"/>
                <a:lumOff val="5491"/>
                <a:alphaOff val="0"/>
                <a:tint val="99000"/>
                <a:shade val="65000"/>
                <a:satMod val="155000"/>
              </a:schemeClr>
            </a:gs>
            <a:gs pos="100000">
              <a:schemeClr val="accent2">
                <a:hueOff val="-7589485"/>
                <a:satOff val="21437"/>
                <a:lumOff val="5491"/>
                <a:alphaOff val="0"/>
                <a:tint val="95500"/>
                <a:shade val="100000"/>
                <a:satMod val="155000"/>
              </a:schemeClr>
            </a:gs>
          </a:gsLst>
          <a:lin ang="16200000" scaled="0"/>
        </a:gradFill>
        <a:ln>
          <a:noFill/>
        </a:ln>
        <a:effectLst>
          <a:outerShdw blurRad="63500" dist="38100" dir="5400000" rotWithShape="0">
            <a:srgbClr xmlns:mc="http://schemas.openxmlformats.org/markup-compatibility/2006" xmlns:a14="http://schemas.microsoft.com/office/drawing/2007/7/7/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7589485"/>
              <a:satOff val="21437"/>
              <a:lumOff val="5491"/>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t> </a:t>
          </a:r>
          <a:r>
            <a:rPr lang="en-US" sz="1800" kern="1200" dirty="0" smtClean="0">
              <a:sym typeface="Symbol"/>
            </a:rPr>
            <a:t>-Quantifier</a:t>
          </a:r>
          <a:endParaRPr lang="en-US" sz="1800" kern="1200" dirty="0"/>
        </a:p>
      </dsp:txBody>
      <dsp:txXfrm>
        <a:off x="461472" y="3004114"/>
        <a:ext cx="1367862" cy="911907"/>
      </dsp:txXfrm>
    </dsp:sp>
    <dsp:sp modelId="{F870B098-690B-4005-84E7-A113FE1A0FF1}">
      <dsp:nvSpPr>
        <dsp:cNvPr id="0" name=""/>
        <dsp:cNvSpPr/>
      </dsp:nvSpPr>
      <dsp:spPr>
        <a:xfrm>
          <a:off x="1988917" y="3081626"/>
          <a:ext cx="6796547" cy="756883"/>
        </a:xfrm>
        <a:prstGeom prst="chevron">
          <a:avLst/>
        </a:prstGeom>
        <a:solidFill>
          <a:schemeClr val="accent2">
            <a:tint val="40000"/>
            <a:alpha val="90000"/>
            <a:hueOff val="-10113044"/>
            <a:satOff val="27887"/>
            <a:lumOff val="2352"/>
            <a:alphaOff val="0"/>
          </a:schemeClr>
        </a:solidFill>
        <a:ln w="9525" cap="flat" cmpd="sng" algn="ctr">
          <a:solidFill>
            <a:schemeClr val="accent2">
              <a:tint val="40000"/>
              <a:alpha val="90000"/>
              <a:hueOff val="-10113044"/>
              <a:satOff val="27887"/>
              <a:lumOff val="2352"/>
              <a:alphaOff val="0"/>
            </a:schemeClr>
          </a:solidFill>
          <a:prstDash val="solid"/>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lvl="0" algn="l" defTabSz="889000" rtl="0">
            <a:lnSpc>
              <a:spcPct val="90000"/>
            </a:lnSpc>
            <a:spcBef>
              <a:spcPct val="0"/>
            </a:spcBef>
            <a:spcAft>
              <a:spcPct val="35000"/>
            </a:spcAft>
          </a:pPr>
          <a:r>
            <a:rPr lang="en-US" sz="2000" kern="1200" dirty="0" smtClean="0"/>
            <a:t>Used to model custom theories (e.g., .NET type system)</a:t>
          </a:r>
          <a:endParaRPr lang="en-US" sz="2000" kern="1200" dirty="0"/>
        </a:p>
      </dsp:txBody>
      <dsp:txXfrm>
        <a:off x="2367359" y="3081626"/>
        <a:ext cx="6039664" cy="756883"/>
      </dsp:txXfrm>
    </dsp:sp>
    <dsp:sp modelId="{6B2D5F81-EB5C-45CC-8EF9-D4E6AF2AE0DD}">
      <dsp:nvSpPr>
        <dsp:cNvPr id="0" name=""/>
        <dsp:cNvSpPr/>
      </dsp:nvSpPr>
      <dsp:spPr>
        <a:xfrm>
          <a:off x="5518" y="4043688"/>
          <a:ext cx="2279769" cy="911907"/>
        </a:xfrm>
        <a:prstGeom prst="chevron">
          <a:avLst/>
        </a:prstGeom>
        <a:gradFill rotWithShape="0">
          <a:gsLst>
            <a:gs pos="0">
              <a:schemeClr val="accent2">
                <a:hueOff val="-11384228"/>
                <a:satOff val="32156"/>
                <a:lumOff val="8236"/>
                <a:alphaOff val="0"/>
                <a:shade val="15000"/>
                <a:satMod val="180000"/>
              </a:schemeClr>
            </a:gs>
            <a:gs pos="50000">
              <a:schemeClr val="accent2">
                <a:hueOff val="-11384228"/>
                <a:satOff val="32156"/>
                <a:lumOff val="8236"/>
                <a:alphaOff val="0"/>
                <a:shade val="45000"/>
                <a:satMod val="170000"/>
              </a:schemeClr>
            </a:gs>
            <a:gs pos="70000">
              <a:schemeClr val="accent2">
                <a:hueOff val="-11384228"/>
                <a:satOff val="32156"/>
                <a:lumOff val="8236"/>
                <a:alphaOff val="0"/>
                <a:tint val="99000"/>
                <a:shade val="65000"/>
                <a:satMod val="155000"/>
              </a:schemeClr>
            </a:gs>
            <a:gs pos="100000">
              <a:schemeClr val="accent2">
                <a:hueOff val="-11384228"/>
                <a:satOff val="32156"/>
                <a:lumOff val="8236"/>
                <a:alphaOff val="0"/>
                <a:tint val="95500"/>
                <a:shade val="100000"/>
                <a:satMod val="155000"/>
              </a:schemeClr>
            </a:gs>
          </a:gsLst>
          <a:lin ang="16200000" scaled="0"/>
        </a:gradFill>
        <a:ln>
          <a:noFill/>
        </a:ln>
        <a:effectLst>
          <a:outerShdw blurRad="63500" dist="38100" dir="5400000" rotWithShape="0">
            <a:srgbClr xmlns:mc="http://schemas.openxmlformats.org/markup-compatibility/2006" xmlns:a14="http://schemas.microsoft.com/office/drawing/2007/7/7/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11384228"/>
              <a:satOff val="32156"/>
              <a:lumOff val="8236"/>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t> API</a:t>
          </a:r>
          <a:endParaRPr lang="en-US" sz="1800" kern="1200" dirty="0"/>
        </a:p>
      </dsp:txBody>
      <dsp:txXfrm>
        <a:off x="461472" y="4043688"/>
        <a:ext cx="1367862" cy="911907"/>
      </dsp:txXfrm>
    </dsp:sp>
    <dsp:sp modelId="{68227CD9-4DDB-4F5C-81E5-BF1A24AC14CA}">
      <dsp:nvSpPr>
        <dsp:cNvPr id="0" name=""/>
        <dsp:cNvSpPr/>
      </dsp:nvSpPr>
      <dsp:spPr>
        <a:xfrm>
          <a:off x="1988917" y="4121200"/>
          <a:ext cx="6773348" cy="756883"/>
        </a:xfrm>
        <a:prstGeom prst="chevron">
          <a:avLst/>
        </a:prstGeom>
        <a:solidFill>
          <a:schemeClr val="accent2">
            <a:tint val="40000"/>
            <a:alpha val="90000"/>
            <a:hueOff val="-12135653"/>
            <a:satOff val="33464"/>
            <a:lumOff val="2822"/>
            <a:alphaOff val="0"/>
          </a:schemeClr>
        </a:solidFill>
        <a:ln w="9525" cap="flat" cmpd="sng" algn="ctr">
          <a:solidFill>
            <a:schemeClr val="accent2">
              <a:tint val="40000"/>
              <a:alpha val="90000"/>
              <a:hueOff val="-12135653"/>
              <a:satOff val="33464"/>
              <a:lumOff val="2822"/>
              <a:alphaOff val="0"/>
            </a:schemeClr>
          </a:solidFill>
          <a:prstDash val="solid"/>
        </a:ln>
        <a:effectLst>
          <a:outerShdw blurRad="50800" dist="38100" dir="5400000" rotWithShape="0">
            <a:srgbClr xmlns:mc="http://schemas.openxmlformats.org/markup-compatibility/2006" xmlns:a14="http://schemas.microsoft.com/office/drawing/2007/7/7/main" val="000000" mc:Ignorable="">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lvl="0" algn="l" defTabSz="889000" rtl="0">
            <a:lnSpc>
              <a:spcPct val="90000"/>
            </a:lnSpc>
            <a:spcBef>
              <a:spcPct val="0"/>
            </a:spcBef>
            <a:spcAft>
              <a:spcPct val="35000"/>
            </a:spcAft>
          </a:pPr>
          <a:r>
            <a:rPr lang="en-US" sz="2000" kern="1200" dirty="0" smtClean="0"/>
            <a:t>Huge number of small problems. Textual interface is too inefficient.</a:t>
          </a:r>
          <a:endParaRPr lang="en-US" sz="2000" kern="1200" dirty="0"/>
        </a:p>
      </dsp:txBody>
      <dsp:txXfrm>
        <a:off x="2367359" y="4121200"/>
        <a:ext cx="6016465" cy="756883"/>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pPr/>
              <a:t>3/1/2010</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z="500" dirty="0"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xmlns:mc="http://schemas.openxmlformats.org/markup-compatibility/2006" xmlns:a14="http://schemas.microsoft.com/office/drawing/2007/7/7/main" val="000000" mc:Ignorable=""/>
                </a:solidFill>
              </a:rPr>
            </a:br>
            <a:r>
              <a:rPr lang="en-US" sz="500" dirty="0"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pPr/>
              <a:t>‹#›</a:t>
            </a:fld>
            <a:endParaRPr lang="en-US"/>
          </a:p>
        </p:txBody>
      </p:sp>
    </p:spTree>
    <p:extLst>
      <p:ext uri="{BB962C8B-B14F-4D97-AF65-F5344CB8AC3E}">
        <p14:creationId xmlns:p14="http://schemas.microsoft.com/office/powerpoint/2007/7/12/main" val="5801537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FBCD4-166E-446F-AF18-7D4A0CF9AEF6}" type="datetimeFigureOut">
              <a:rPr lang="en-US" smtClean="0"/>
              <a:pPr/>
              <a:t>3/1/2010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z="500" dirty="0"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z="500" dirty="0"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xmlns:mc="http://schemas.openxmlformats.org/markup-compatibility/2006" xmlns:a14="http://schemas.microsoft.com/office/drawing/2007/7/7/main" val="000000" mc:Ignorable=""/>
                </a:solidFill>
              </a:rPr>
            </a:br>
            <a:r>
              <a:rPr lang="en-US" sz="500" dirty="0"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vl1pPr>
          </a:lstStyle>
          <a:p>
            <a:fld id="{8B263312-38AA-4E1E-B2B5-0F8F122B24FE}" type="slidenum">
              <a:rPr lang="en-US" smtClean="0"/>
              <a:pPr/>
              <a:t>‹#›</a:t>
            </a:fld>
            <a:endParaRPr lang="en-US" dirty="0"/>
          </a:p>
        </p:txBody>
      </p:sp>
    </p:spTree>
    <p:extLst>
      <p:ext uri="{BB962C8B-B14F-4D97-AF65-F5344CB8AC3E}">
        <p14:creationId xmlns:p14="http://schemas.microsoft.com/office/powerpoint/2007/7/12/main" val="240600080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1:46 PM</a:t>
            </a:fld>
            <a:endParaRPr lang="en-US"/>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z="500" dirty="0"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xmlns:mc="http://schemas.openxmlformats.org/markup-compatibility/2006" xmlns:a14="http://schemas.microsoft.com/office/drawing/2007/7/7/main" val="000000" mc:Ignorable=""/>
                </a:solidFill>
              </a:rPr>
            </a:br>
            <a:r>
              <a:rPr lang="en-US" sz="500" dirty="0"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1:35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6F19DF1-1709-4E9C-BEF1-7DE6E918717F}"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1:35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39</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40</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1:35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42</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43</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1:35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44</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45</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46</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47</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48</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49</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50</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52</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53</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54</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55</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56</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57</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58</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59</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60</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1:35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61</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1:35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1:35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62</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2313" y="1905000"/>
            <a:ext cx="7690115"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rgbClr xmlns:mc="http://schemas.openxmlformats.org/markup-compatibility/2006" xmlns:a14="http://schemas.microsoft.com/office/drawing/2007/7/7/main" val="0085C0" mc:Ignorable=""/>
                    </a:gs>
                    <a:gs pos="68000">
                      <a:srgbClr xmlns:mc="http://schemas.openxmlformats.org/markup-compatibility/2006" xmlns:a14="http://schemas.microsoft.com/office/drawing/2007/7/7/main" val="0070C0" mc:Ignorable=""/>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2" y="4344458"/>
            <a:ext cx="7690116" cy="473207"/>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2777" rtl="0" eaLnBrk="0" fontAlgn="base" hangingPunct="0">
              <a:lnSpc>
                <a:spcPct val="90000"/>
              </a:lnSpc>
              <a:spcBef>
                <a:spcPct val="0"/>
              </a:spcBef>
              <a:spcAft>
                <a:spcPct val="0"/>
              </a:spcAft>
              <a:buClr>
                <a:schemeClr val="tx2"/>
              </a:buClr>
              <a:buSzPct val="95000"/>
              <a:buFont typeface="Wingdings" pitchFamily="2" charset="2"/>
              <a:buNone/>
              <a:defRPr lang="en-US" sz="34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5" descr="top_banner.png"/>
          <p:cNvPicPr>
            <a:picLocks noChangeAspect="1"/>
          </p:cNvPicPr>
          <p:nvPr userDrawn="1"/>
        </p:nvPicPr>
        <p:blipFill>
          <a:blip r:embed="rId2" cstate="print"/>
          <a:stretch>
            <a:fillRect/>
          </a:stretch>
        </p:blipFill>
        <p:spPr>
          <a:xfrm>
            <a:off x="571" y="0"/>
            <a:ext cx="9142858" cy="1031746"/>
          </a:xfrm>
          <a:prstGeom prst="rect">
            <a:avLst/>
          </a:prstGeom>
        </p:spPr>
      </p:pic>
    </p:spTree>
  </p:cSld>
  <p:clrMapOvr>
    <a:masterClrMapping/>
  </p:clrMapOvr>
  <p:transition xmlns:p14="http://schemas.microsoft.com/office/powerpoint/2007/7/12/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920226" y="2365376"/>
            <a:ext cx="7303549" cy="1000274"/>
          </a:xfrm>
          <a:prstGeom prst="rect">
            <a:avLst/>
          </a:prstGeom>
          <a:noFill/>
        </p:spPr>
        <p:txBody>
          <a:bodyPr wrap="none" lIns="76197" tIns="38098" rIns="76197" bIns="38098" rtlCol="0">
            <a:spAutoFit/>
          </a:bodyPr>
          <a:lstStyle/>
          <a:p>
            <a:r>
              <a:rPr lang="en-US" sz="6000" baseline="0" dirty="0" smtClean="0">
                <a:solidFill>
                  <a:schemeClr val="bg1"/>
                </a:solidFill>
              </a:rPr>
              <a:t>WALK-IN GOES HERE</a:t>
            </a:r>
            <a:endParaRPr lang="en-US" sz="6000" dirty="0">
              <a:solidFill>
                <a:schemeClr val="bg1"/>
              </a:solidFill>
            </a:endParaRPr>
          </a:p>
        </p:txBody>
      </p:sp>
    </p:spTree>
  </p:cSld>
  <p:clrMapOvr>
    <a:masterClrMapping/>
  </p:clrMapOvr>
  <p:transition xmlns:p14="http://schemas.microsoft.com/office/powerpoint/2007/7/12/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xmlns:mc="http://schemas.openxmlformats.org/markup-compatibility/2006" xmlns:a14="http://schemas.microsoft.com/office/drawing/2007/7/7/main" val="000000" mc:Ignorabl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07/7/12/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xmlns:mc="http://schemas.openxmlformats.org/markup-compatibility/2006" xmlns:a14="http://schemas.microsoft.com/office/drawing/2007/7/7/main" val="000000" mc:Ignorabl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xmlns:mc="http://schemas.openxmlformats.org/markup-compatibility/2006" xmlns:a14="http://schemas.microsoft.com/office/drawing/2007/7/7/main" val="FFFF99" mc:Ignorable=""/>
          </a:solidFill>
        </p:spPr>
        <p:txBody>
          <a:bodyPr wrap="square" lIns="152394" tIns="76197" rIns="152394" bIns="76197" anchor="b" anchorCtr="0">
            <a:noAutofit/>
          </a:bodyPr>
          <a:lstStyle>
            <a:lvl1pPr algn="r">
              <a:buFont typeface="Arial" pitchFamily="34" charset="0"/>
              <a:buNone/>
              <a:defRPr>
                <a:solidFill>
                  <a:srgbClr xmlns:mc="http://schemas.openxmlformats.org/markup-compatibility/2006" xmlns:a14="http://schemas.microsoft.com/office/drawing/2007/7/7/main" val="000000" mc:Ignorable=""/>
                </a:solidFill>
                <a:effectLst/>
                <a:latin typeface="Segoe Semibold" pitchFamily="34" charset="0"/>
              </a:defRPr>
            </a:lvl1pPr>
          </a:lstStyle>
          <a:p>
            <a:pPr lvl="0"/>
            <a:r>
              <a:rPr lang="en-US" smtClean="0"/>
              <a:t>Click to edit Master text styles</a:t>
            </a:r>
          </a:p>
        </p:txBody>
      </p:sp>
    </p:spTree>
  </p:cSld>
  <p:clrMapOvr>
    <a:masterClrMapping/>
  </p:clrMapOvr>
  <p:transition xmlns:p14="http://schemas.microsoft.com/office/powerpoint/2007/7/12/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tx1"/>
        </a:solidFill>
        <a:effectLst/>
      </p:bgPr>
    </p:bg>
    <p:spTree>
      <p:nvGrpSpPr>
        <p:cNvPr id="1" name=""/>
        <p:cNvGrpSpPr/>
        <p:nvPr/>
      </p:nvGrpSpPr>
      <p:grpSpPr>
        <a:xfrm>
          <a:off x="0" y="0"/>
          <a:ext cx="0" cy="0"/>
          <a:chOff x="0" y="0"/>
          <a:chExt cx="0" cy="0"/>
        </a:xfrm>
      </p:grpSpPr>
      <p:pic>
        <p:nvPicPr>
          <p:cNvPr id="5" name="Picture 4" descr="top_banner.png"/>
          <p:cNvPicPr>
            <a:picLocks noChangeAspect="1"/>
          </p:cNvPicPr>
          <p:nvPr userDrawn="1"/>
        </p:nvPicPr>
        <p:blipFill>
          <a:blip r:embed="rId2" cstate="print"/>
          <a:stretch>
            <a:fillRect/>
          </a:stretch>
        </p:blipFill>
        <p:spPr>
          <a:xfrm>
            <a:off x="0" y="0"/>
            <a:ext cx="9142858" cy="1031746"/>
          </a:xfrm>
          <a:prstGeom prst="rect">
            <a:avLst/>
          </a:prstGeom>
        </p:spPr>
      </p:pic>
      <p:sp>
        <p:nvSpPr>
          <p:cNvPr id="2" name="Title 1"/>
          <p:cNvSpPr>
            <a:spLocks noGrp="1"/>
          </p:cNvSpPr>
          <p:nvPr>
            <p:ph type="ctrTitle"/>
          </p:nvPr>
        </p:nvSpPr>
        <p:spPr>
          <a:xfrm>
            <a:off x="722313" y="2365375"/>
            <a:ext cx="7690115" cy="750205"/>
          </a:xfrm>
          <a:noFill/>
          <a:ln w="9525">
            <a:noFill/>
            <a:miter lim="800000"/>
            <a:headEnd/>
            <a:tailEnd/>
          </a:ln>
        </p:spPr>
        <p:txBody>
          <a:bodyPr vert="horz" wrap="square" lIns="0" tIns="0" rIns="0" bIns="0" numCol="1" rtlCol="0"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kern="1200" cap="none" spc="-300" dirty="0">
                <a:ln w="3175">
                  <a:noFill/>
                </a:ln>
                <a:gradFill flip="none" rotWithShape="1">
                  <a:gsLst>
                    <a:gs pos="28000">
                      <a:srgbClr xmlns:mc="http://schemas.openxmlformats.org/markup-compatibility/2006" xmlns:a14="http://schemas.microsoft.com/office/drawing/2007/7/7/main" val="0085C0" mc:Ignorable=""/>
                    </a:gs>
                    <a:gs pos="68000">
                      <a:srgbClr xmlns:mc="http://schemas.openxmlformats.org/markup-compatibility/2006" xmlns:a14="http://schemas.microsoft.com/office/drawing/2007/7/7/main" val="0070C0" mc:Ignorable=""/>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3" y="4344458"/>
            <a:ext cx="7043208" cy="473207"/>
          </a:xfrm>
          <a:noFill/>
          <a:ln w="9525">
            <a:noFill/>
            <a:miter lim="800000"/>
            <a:headEnd/>
            <a:tailEnd/>
          </a:ln>
        </p:spPr>
        <p:txBody>
          <a:bodyPr vert="horz" wrap="square" lIns="0" tIns="0" rIns="0" bIns="0" numCol="1" rtlCol="0" anchor="b" anchorCtr="0" compatLnSpc="1">
            <a:prstTxWarp prst="textNoShape">
              <a:avLst/>
            </a:prstTxWarp>
            <a:spAutoFit/>
          </a:bodyPr>
          <a:lstStyle>
            <a:lvl1pPr marL="0" indent="0" algn="l" defTabSz="912777" rtl="0" eaLnBrk="0" fontAlgn="base" latinLnBrk="0" hangingPunct="0">
              <a:lnSpc>
                <a:spcPct val="90000"/>
              </a:lnSpc>
              <a:spcBef>
                <a:spcPct val="0"/>
              </a:spcBef>
              <a:spcAft>
                <a:spcPct val="0"/>
              </a:spcAft>
              <a:buClr>
                <a:schemeClr val="tx2"/>
              </a:buClr>
              <a:buSzPct val="95000"/>
              <a:buFont typeface="Wingdings" pitchFamily="2" charset="2"/>
              <a:buNone/>
              <a:defRPr lang="en-US" sz="3400" kern="12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69219" y="950651"/>
            <a:ext cx="7043208" cy="1384994"/>
          </a:xfrm>
          <a:effectLst/>
        </p:spPr>
        <p:txBody>
          <a:bodyPr anchor="b">
            <a:scene3d>
              <a:camera prst="orthographicFront"/>
              <a:lightRig rig="flat" dir="t"/>
            </a:scene3d>
            <a:sp3d>
              <a:bevelT h="19050"/>
              <a:contourClr>
                <a:srgbClr xmlns:mc="http://schemas.openxmlformats.org/markup-compatibility/2006" xmlns:a14="http://schemas.microsoft.com/office/drawing/2007/7/7/main" val="F4A234" mc:Ignorable=""/>
              </a:contourClr>
            </a:sp3d>
          </a:bodyPr>
          <a:lstStyle>
            <a:lvl1pPr marL="0" indent="0" algn="r">
              <a:buFont typeface="Arial" pitchFamily="34" charset="0"/>
              <a:buNone/>
              <a:defRPr kumimoji="0" lang="en-US" sz="10000" b="1" i="1" u="none" strike="noStrike" kern="1200" cap="none" spc="-642" normalizeH="0" baseline="0" noProof="0" dirty="0" smtClean="0">
                <a:ln w="11430"/>
                <a:solidFill>
                  <a:schemeClr val="accent5"/>
                </a:solidFill>
                <a:effectLst>
                  <a:outerShdw blurRad="50800" dist="38100" dir="2700000" algn="tl" rotWithShape="0">
                    <a:prstClr val="black">
                      <a:alpha val="57000"/>
                    </a:prstClr>
                  </a:outerShdw>
                </a:effectLst>
                <a:uLnTx/>
                <a:uFillTx/>
                <a:latin typeface="Segoe" pitchFamily="34" charset="0"/>
                <a:ea typeface="+mn-ea"/>
                <a:cs typeface="+mn-cs"/>
              </a:defRPr>
            </a:lvl1pPr>
          </a:lstStyle>
          <a:p>
            <a:pPr lvl="0"/>
            <a:r>
              <a:rPr lang="en-US" dirty="0" smtClean="0"/>
              <a:t>click to…</a:t>
            </a:r>
          </a:p>
        </p:txBody>
      </p:sp>
    </p:spTree>
  </p:cSld>
  <p:clrMapOvr>
    <a:masterClrMapping/>
  </p:clrMapOvr>
  <p:transition xmlns:p14="http://schemas.microsoft.com/office/powerpoint/2007/7/12/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48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a:lstStyle>
          <a:p>
            <a:r>
              <a:rPr lang="en-US" dirty="0" smtClean="0"/>
              <a:t>Click to edit Master title style</a:t>
            </a:r>
            <a:endParaRPr lang="en-US" dirty="0"/>
          </a:p>
        </p:txBody>
      </p:sp>
      <p:pic>
        <p:nvPicPr>
          <p:cNvPr id="1026" name="Picture 2" descr="C:\Program Files\Microsoft Resource DVD Artwork\DVD_ART\Artwork_Imagery\Shapes and Graphics\Bullets\Blue GEL .png"/>
          <p:cNvPicPr>
            <a:picLocks noChangeAspect="1" noChangeArrowheads="1"/>
          </p:cNvPicPr>
          <p:nvPr userDrawn="1"/>
        </p:nvPicPr>
        <p:blipFill>
          <a:blip r:embed="rId2" cstate="print"/>
          <a:srcRect/>
          <a:stretch>
            <a:fillRect/>
          </a:stretch>
        </p:blipFill>
        <p:spPr bwMode="auto">
          <a:xfrm>
            <a:off x="8826500" y="-317500"/>
            <a:ext cx="317500" cy="317500"/>
          </a:xfrm>
          <a:prstGeom prst="rect">
            <a:avLst/>
          </a:prstGeom>
          <a:noFill/>
        </p:spPr>
      </p:pic>
      <p:sp>
        <p:nvSpPr>
          <p:cNvPr id="5" name="Content Placeholder 2"/>
          <p:cNvSpPr>
            <a:spLocks noGrp="1"/>
          </p:cNvSpPr>
          <p:nvPr>
            <p:ph idx="1"/>
          </p:nvPr>
        </p:nvSpPr>
        <p:spPr>
          <a:xfrm>
            <a:off x="381000" y="1412875"/>
            <a:ext cx="8382000" cy="2012859"/>
          </a:xfrm>
        </p:spPr>
        <p:txBody>
          <a:bodyPr/>
          <a:lstStyle>
            <a:lvl1pPr>
              <a:lnSpc>
                <a:spcPct val="90000"/>
              </a:lnSpc>
              <a:defRPr sz="2800">
                <a:latin typeface="Calibri" pitchFamily="34" charset="0"/>
              </a:defRPr>
            </a:lvl1pPr>
            <a:lvl2pPr>
              <a:lnSpc>
                <a:spcPct val="90000"/>
              </a:lnSpc>
              <a:defRPr sz="2400">
                <a:latin typeface="Calibri" pitchFamily="34" charset="0"/>
              </a:defRPr>
            </a:lvl2pPr>
            <a:lvl3pPr>
              <a:lnSpc>
                <a:spcPct val="90000"/>
              </a:lnSpc>
              <a:defRPr sz="2400">
                <a:latin typeface="Calibri" pitchFamily="34" charset="0"/>
              </a:defRPr>
            </a:lvl3pPr>
            <a:lvl4pPr>
              <a:lnSpc>
                <a:spcPct val="90000"/>
              </a:lnSpc>
              <a:defRPr sz="2400">
                <a:latin typeface="Calibri" pitchFamily="34" charset="0"/>
              </a:defRPr>
            </a:lvl4pPr>
            <a:lvl5pPr>
              <a:lnSpc>
                <a:spcPct val="90000"/>
              </a:lnSpc>
              <a:defRPr sz="2400">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3" cstate="print"/>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xmlns:p14="http://schemas.microsoft.com/office/powerpoint/2007/7/12/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_w/o Logo">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xmlns:p14="http://schemas.microsoft.com/office/powerpoint/2007/7/12/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3" descr="S:\ResourceDVD\Clip_Installer\DVD_ART\BoxShots_Logos\Microsoft Research\Microsoft Research b.png"/>
          <p:cNvPicPr>
            <a:picLocks noChangeAspect="1" noChangeArrowheads="1"/>
          </p:cNvPicPr>
          <p:nvPr userDrawn="1"/>
        </p:nvPicPr>
        <p:blipFill>
          <a:blip r:embed="rId2" cstate="print"/>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xmlns:p14="http://schemas.microsoft.com/office/powerpoint/2007/7/12/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2" cstate="print"/>
          <a:srcRect/>
          <a:stretch>
            <a:fillRect/>
          </a:stretch>
        </p:blipFill>
        <p:spPr bwMode="auto">
          <a:xfrm>
            <a:off x="7452651" y="6247682"/>
            <a:ext cx="1399075" cy="389198"/>
          </a:xfrm>
          <a:prstGeom prst="rect">
            <a:avLst/>
          </a:prstGeom>
          <a:noFill/>
        </p:spPr>
      </p:pic>
      <p:sp>
        <p:nvSpPr>
          <p:cNvPr id="8" name="Footer Placeholder 7"/>
          <p:cNvSpPr>
            <a:spLocks noGrp="1"/>
          </p:cNvSpPr>
          <p:nvPr>
            <p:ph type="ftr" sz="quarter" idx="10"/>
          </p:nvPr>
        </p:nvSpPr>
        <p:spPr/>
        <p:txBody>
          <a:bodyPr/>
          <a:lstStyle/>
          <a:p>
            <a:r>
              <a:rPr lang="en-US" smtClean="0"/>
              <a:t>Z3: An Efficient SMT Solver</a:t>
            </a:r>
            <a:endParaRPr lang="en-US" dirty="0"/>
          </a:p>
        </p:txBody>
      </p:sp>
    </p:spTree>
  </p:cSld>
  <p:clrMapOvr>
    <a:masterClrMapping/>
  </p:clrMapOvr>
  <p:transition xmlns:p14="http://schemas.microsoft.com/office/powerpoint/2007/7/12/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xmlns:p14="http://schemas.microsoft.com/office/powerpoint/2007/7/12/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07/7/12/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_w/Top Banner">
    <p:bg>
      <p:bgPr>
        <a:solidFill>
          <a:schemeClr val="tx1"/>
        </a:solidFill>
        <a:effectLst/>
      </p:bgPr>
    </p:bg>
    <p:spTree>
      <p:nvGrpSpPr>
        <p:cNvPr id="1" name=""/>
        <p:cNvGrpSpPr/>
        <p:nvPr/>
      </p:nvGrpSpPr>
      <p:grpSpPr>
        <a:xfrm>
          <a:off x="0" y="0"/>
          <a:ext cx="0" cy="0"/>
          <a:chOff x="0" y="0"/>
          <a:chExt cx="0" cy="0"/>
        </a:xfrm>
      </p:grpSpPr>
      <p:pic>
        <p:nvPicPr>
          <p:cNvPr id="6" name="Picture 5" descr="top_banner.png"/>
          <p:cNvPicPr>
            <a:picLocks noChangeAspect="1"/>
          </p:cNvPicPr>
          <p:nvPr userDrawn="1"/>
        </p:nvPicPr>
        <p:blipFill>
          <a:blip r:embed="rId2" cstate="print"/>
          <a:stretch>
            <a:fillRect/>
          </a:stretch>
        </p:blipFill>
        <p:spPr>
          <a:xfrm>
            <a:off x="571" y="0"/>
            <a:ext cx="9142858" cy="1031746"/>
          </a:xfrm>
          <a:prstGeom prst="rect">
            <a:avLst/>
          </a:prstGeom>
        </p:spPr>
      </p:pic>
    </p:spTree>
  </p:cSld>
  <p:clrMapOvr>
    <a:masterClrMapping/>
  </p:clrMapOvr>
  <p:transition xmlns:p14="http://schemas.microsoft.com/office/powerpoint/2007/7/12/mai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7"/>
            <a:ext cx="8382000" cy="66479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12875"/>
            <a:ext cx="8382000" cy="201285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defRPr>
            </a:lvl1pPr>
          </a:lstStyle>
          <a:p>
            <a:r>
              <a:rPr lang="en-US" dirty="0" err="1" smtClean="0">
                <a:latin typeface="Calibri" pitchFamily="34" charset="0"/>
              </a:rPr>
              <a:t>SMT@Microsoft</a:t>
            </a:r>
            <a:endParaRPr lang="en-US" dirty="0"/>
          </a:p>
        </p:txBody>
      </p:sp>
    </p:spTree>
  </p:cSld>
  <p:clrMap bg1="dk1" tx1="lt1" bg2="dk2" tx2="lt2" accent1="accent1" accent2="accent2" accent3="accent3" accent4="accent4" accent5="accent5" accent6="accent6" hlink="hlink" folHlink="folHlink"/>
  <p:sldLayoutIdLst>
    <p:sldLayoutId id="2147483681" r:id="rId1"/>
    <p:sldLayoutId id="2147483692" r:id="rId2"/>
    <p:sldLayoutId id="2147483683" r:id="rId3"/>
    <p:sldLayoutId id="2147483684" r:id="rId4"/>
    <p:sldLayoutId id="2147483685" r:id="rId5"/>
    <p:sldLayoutId id="2147483686" r:id="rId6"/>
    <p:sldLayoutId id="2147483687" r:id="rId7"/>
    <p:sldLayoutId id="2147483688" r:id="rId8"/>
    <p:sldLayoutId id="2147483693" r:id="rId9"/>
    <p:sldLayoutId id="2147483689" r:id="rId10"/>
    <p:sldLayoutId id="2147483690" r:id="rId11"/>
    <p:sldLayoutId id="2147483691" r:id="rId12"/>
  </p:sldLayoutIdLst>
  <p:transition xmlns:p14="http://schemas.microsoft.com/office/powerpoint/2007/7/12/main">
    <p:fade/>
  </p:transition>
  <p:hf sldNum="0" hdr="0" dt="0"/>
  <p:txStyles>
    <p:titleStyle>
      <a:lvl1pPr algn="l" defTabSz="912777" rtl="0" eaLnBrk="1" fontAlgn="base" latinLnBrk="0" hangingPunct="1">
        <a:lnSpc>
          <a:spcPct val="90000"/>
        </a:lnSpc>
        <a:spcBef>
          <a:spcPct val="0"/>
        </a:spcBef>
        <a:spcAft>
          <a:spcPct val="0"/>
        </a:spcAft>
        <a:buNone/>
        <a:defRPr lang="en-US" sz="4800" b="0" kern="120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p:titleStyle>
    <p:bodyStyle>
      <a:lvl1pPr marL="384954" indent="-384954" algn="l" defTabSz="914363" rtl="0" eaLnBrk="1" latinLnBrk="0" hangingPunct="1">
        <a:lnSpc>
          <a:spcPct val="90000"/>
        </a:lnSpc>
        <a:spcBef>
          <a:spcPct val="20000"/>
        </a:spcBef>
        <a:buSzPct val="90000"/>
        <a:buFontTx/>
        <a:buBlip>
          <a:blip r:embed="rId15"/>
        </a:buBlip>
        <a:defRPr sz="2800" kern="1200">
          <a:solidFill>
            <a:schemeClr val="bg1"/>
          </a:solidFill>
          <a:latin typeface="Calibri" pitchFamily="34" charset="0"/>
          <a:ea typeface="+mn-ea"/>
          <a:cs typeface="+mn-cs"/>
        </a:defRPr>
      </a:lvl1pPr>
      <a:lvl2pPr marL="739481" indent="-362465"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2pPr>
      <a:lvl3pPr marL="1101946" indent="-347914"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3pPr>
      <a:lvl4pPr marL="1420756"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4pPr>
      <a:lvl5pPr marL="1760732"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hyperlink" Target="http://research.microsoft.com/projects/z3" TargetMode="External"/><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4810" y="1819266"/>
            <a:ext cx="8462319" cy="2105192"/>
          </a:xfrm>
        </p:spPr>
        <p:txBody>
          <a:bodyPr/>
          <a:lstStyle/>
          <a:p>
            <a:r>
              <a:rPr lang="en-US" sz="4400" b="1" dirty="0" err="1" smtClean="0">
                <a:latin typeface="Calibri" pitchFamily="34" charset="0"/>
                <a:cs typeface="Calibri" pitchFamily="34" charset="0"/>
              </a:rPr>
              <a:t>Satisfiability</a:t>
            </a:r>
            <a:r>
              <a:rPr lang="en-US" sz="4400" b="1" dirty="0" smtClean="0">
                <a:latin typeface="Calibri" pitchFamily="34" charset="0"/>
                <a:cs typeface="Calibri" pitchFamily="34" charset="0"/>
              </a:rPr>
              <a:t> Modulo Theories (SMT): </a:t>
            </a:r>
            <a:br>
              <a:rPr lang="en-US" sz="4400" b="1" dirty="0" smtClean="0">
                <a:latin typeface="Calibri" pitchFamily="34" charset="0"/>
                <a:cs typeface="Calibri" pitchFamily="34" charset="0"/>
              </a:rPr>
            </a:br>
            <a:r>
              <a:rPr lang="en-US" sz="4400" b="1" dirty="0" smtClean="0">
                <a:latin typeface="Calibri" pitchFamily="34" charset="0"/>
                <a:cs typeface="Calibri" pitchFamily="34" charset="0"/>
              </a:rPr>
              <a:t>ideas and applications</a:t>
            </a:r>
            <a:r>
              <a:rPr lang="en-US" sz="4800" dirty="0" smtClean="0"/>
              <a:t/>
            </a:r>
            <a:br>
              <a:rPr lang="en-US" sz="4800" dirty="0" smtClean="0"/>
            </a:br>
            <a:r>
              <a:rPr sz="3200" smtClean="0">
                <a:latin typeface="Calibri" pitchFamily="34" charset="0"/>
              </a:rPr>
              <a:t>Universit</a:t>
            </a:r>
            <a:r>
              <a:rPr lang="en-US" sz="3200" dirty="0" smtClean="0">
                <a:latin typeface="Calibri" pitchFamily="34" charset="0"/>
              </a:rPr>
              <a:t>à</a:t>
            </a:r>
            <a:r>
              <a:rPr sz="3200" smtClean="0">
                <a:latin typeface="Calibri" pitchFamily="34" charset="0"/>
              </a:rPr>
              <a:t> Degli Studi Di Milano</a:t>
            </a:r>
            <a:br>
              <a:rPr sz="3200" smtClean="0">
                <a:latin typeface="Calibri" pitchFamily="34" charset="0"/>
              </a:rPr>
            </a:br>
            <a:r>
              <a:rPr sz="3200" smtClean="0">
                <a:latin typeface="Calibri" pitchFamily="34" charset="0"/>
              </a:rPr>
              <a:t>Scuola di Dottorato in Informatica, 2010</a:t>
            </a:r>
            <a:endParaRPr lang="en-US" sz="4800" dirty="0">
              <a:latin typeface="Calibri" pitchFamily="34" charset="0"/>
            </a:endParaRPr>
          </a:p>
        </p:txBody>
      </p:sp>
      <p:sp>
        <p:nvSpPr>
          <p:cNvPr id="3" name="Subtitle 2"/>
          <p:cNvSpPr>
            <a:spLocks noGrp="1"/>
          </p:cNvSpPr>
          <p:nvPr>
            <p:ph type="subTitle" idx="1"/>
          </p:nvPr>
        </p:nvSpPr>
        <p:spPr>
          <a:xfrm>
            <a:off x="464237" y="4343589"/>
            <a:ext cx="7692761" cy="861774"/>
          </a:xfrm>
        </p:spPr>
        <p:txBody>
          <a:bodyPr/>
          <a:lstStyle/>
          <a:p>
            <a:pPr>
              <a:lnSpc>
                <a:spcPct val="100000"/>
              </a:lnSpc>
            </a:pPr>
            <a:r>
              <a:rPr lang="en-US" sz="2800" dirty="0" smtClean="0">
                <a:latin typeface="Calibri" pitchFamily="34" charset="0"/>
                <a:cs typeface="Calibri" pitchFamily="34" charset="0"/>
              </a:rPr>
              <a:t>Leonardo de Moura</a:t>
            </a:r>
          </a:p>
          <a:p>
            <a:pPr>
              <a:lnSpc>
                <a:spcPct val="100000"/>
              </a:lnSpc>
            </a:pPr>
            <a:r>
              <a:rPr lang="en-US" sz="2800" dirty="0" smtClean="0">
                <a:latin typeface="Calibri" pitchFamily="34" charset="0"/>
                <a:cs typeface="Calibri" pitchFamily="34" charset="0"/>
              </a:rPr>
              <a:t>Microsoft Research</a:t>
            </a:r>
          </a:p>
        </p:txBody>
      </p:sp>
    </p:spTree>
    <p:extLst>
      <p:ext uri="{BB962C8B-B14F-4D97-AF65-F5344CB8AC3E}">
        <p14:creationId xmlns:p14="http://schemas.microsoft.com/office/powerpoint/2007/7/12/main" val="3784299303"/>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AddItem Test</a:t>
            </a:r>
            <a:endParaRPr lang="en-US" dirty="0"/>
          </a:p>
        </p:txBody>
      </p:sp>
      <p:pic>
        <p:nvPicPr>
          <p:cNvPr id="5" name="Picture 2"/>
          <p:cNvPicPr>
            <a:picLocks noChangeAspect="1" noChangeArrowheads="1"/>
          </p:cNvPicPr>
          <p:nvPr/>
        </p:nvPicPr>
        <p:blipFill>
          <a:blip r:embed="rId3" cstate="print"/>
          <a:srcRect/>
          <a:stretch>
            <a:fillRect/>
          </a:stretch>
        </p:blipFill>
        <p:spPr bwMode="auto">
          <a:xfrm>
            <a:off x="4438650" y="1371600"/>
            <a:ext cx="4400550" cy="2657475"/>
          </a:xfrm>
          <a:prstGeom prst="rect">
            <a:avLst/>
          </a:prstGeom>
          <a:noFill/>
          <a:ln w="9525">
            <a:noFill/>
            <a:miter lim="800000"/>
            <a:headEnd/>
            <a:tailEnd/>
          </a:ln>
          <a:effectLst/>
        </p:spPr>
      </p:pic>
      <p:grpSp>
        <p:nvGrpSpPr>
          <p:cNvPr id="6" name="Group 10"/>
          <p:cNvGrpSpPr/>
          <p:nvPr/>
        </p:nvGrpSpPr>
        <p:grpSpPr>
          <a:xfrm>
            <a:off x="76200" y="2895600"/>
            <a:ext cx="3886200" cy="3581400"/>
            <a:chOff x="76200" y="2895600"/>
            <a:chExt cx="3886200" cy="3581400"/>
          </a:xfrm>
        </p:grpSpPr>
        <p:sp>
          <p:nvSpPr>
            <p:cNvPr id="7" name="Rounded Rectangle 6"/>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8" name="TextBox 7"/>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9" name="Group 11"/>
          <p:cNvGrpSpPr/>
          <p:nvPr/>
        </p:nvGrpSpPr>
        <p:grpSpPr>
          <a:xfrm>
            <a:off x="76200" y="1143000"/>
            <a:ext cx="3886200" cy="1892082"/>
            <a:chOff x="76200" y="1143000"/>
            <a:chExt cx="3886200" cy="1892082"/>
          </a:xfrm>
        </p:grpSpPr>
        <p:sp>
          <p:nvSpPr>
            <p:cNvPr id="10" name="Rounded Rectangle 9"/>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1" name="TextBox 10"/>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 object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Starting Pex</a:t>
            </a:r>
            <a:r>
              <a:rPr lang="en-US" dirty="0" smtClean="0"/>
              <a:t>…</a:t>
            </a:r>
            <a:endParaRPr lang="en-US" dirty="0"/>
          </a:p>
        </p:txBody>
      </p:sp>
      <p:sp>
        <p:nvSpPr>
          <p:cNvPr id="13" name="Content Placeholder 12"/>
          <p:cNvSpPr>
            <a:spLocks noGrp="1"/>
          </p:cNvSpPr>
          <p:nvPr>
            <p:ph idx="1"/>
          </p:nvPr>
        </p:nvSpPr>
        <p:spPr/>
        <p:txBody>
          <a:bodyPr/>
          <a:lstStyle/>
          <a:p>
            <a:endParaRPr lang="en-US"/>
          </a:p>
        </p:txBody>
      </p:sp>
      <p:grpSp>
        <p:nvGrpSpPr>
          <p:cNvPr id="3" name="Group 10"/>
          <p:cNvGrpSpPr/>
          <p:nvPr/>
        </p:nvGrpSpPr>
        <p:grpSpPr>
          <a:xfrm>
            <a:off x="76200" y="2895600"/>
            <a:ext cx="3886200" cy="3581400"/>
            <a:chOff x="76200" y="2895600"/>
            <a:chExt cx="3886200" cy="3581400"/>
          </a:xfrm>
        </p:grpSpPr>
        <p:sp>
          <p:nvSpPr>
            <p:cNvPr id="6" name="Rounded Rectangle 5"/>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4" name="TextBox 3"/>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7" name="Group 11"/>
          <p:cNvGrpSpPr/>
          <p:nvPr/>
        </p:nvGrpSpPr>
        <p:grpSpPr>
          <a:xfrm>
            <a:off x="76200" y="1143000"/>
            <a:ext cx="3886200" cy="1892082"/>
            <a:chOff x="76200" y="1143000"/>
            <a:chExt cx="3886200" cy="1892082"/>
          </a:xfrm>
        </p:grpSpPr>
        <p:sp>
          <p:nvSpPr>
            <p:cNvPr id="5" name="Rounded Rectangle 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0" name="TextBox 9"/>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 object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aphicFrame>
        <p:nvGraphicFramePr>
          <p:cNvPr id="11" name="Table 10"/>
          <p:cNvGraphicFramePr>
            <a:graphicFrameLocks noGrp="1"/>
          </p:cNvGraphicFramePr>
          <p:nvPr/>
        </p:nvGraphicFramePr>
        <p:xfrm>
          <a:off x="4038600" y="1198880"/>
          <a:ext cx="4876800" cy="741680"/>
        </p:xfrm>
        <a:graphic>
          <a:graphicData uri="http://schemas.openxmlformats.org/drawingml/2006/table">
            <a:tbl>
              <a:tblPr firstRow="1" bandRow="1">
                <a:tableStyleId>{9DCAF9ED-07DC-4A11-8D7F-57B35C25682E}</a:tableStyleId>
              </a:tblPr>
              <a:tblGrid>
                <a:gridCol w="1625600"/>
                <a:gridCol w="1625600"/>
                <a:gridCol w="1625600"/>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endParaRPr lang="en-US" sz="1600" dirty="0"/>
                    </a:p>
                  </a:txBody>
                  <a:tcPr/>
                </a:tc>
              </a:tr>
              <a:tr h="370840">
                <a:tc>
                  <a:txBody>
                    <a:bodyPr/>
                    <a:lstStyle/>
                    <a:p>
                      <a:endParaRPr lang="en-US" dirty="0"/>
                    </a:p>
                  </a:txBody>
                  <a:tcPr/>
                </a:tc>
                <a:tc>
                  <a:txBody>
                    <a:bodyPr/>
                    <a:lstStyle/>
                    <a:p>
                      <a:endParaRPr lang="en-US" dirty="0"/>
                    </a:p>
                  </a:txBody>
                  <a:tcPr/>
                </a:tc>
                <a:tc>
                  <a:txBody>
                    <a:bodyPr/>
                    <a:lstStyle/>
                    <a:p>
                      <a:endParaRPr lang="en-US" sz="1600" dirty="0">
                        <a:latin typeface="Consolas" pitchFamily="49" charset="0"/>
                      </a:endParaRPr>
                    </a:p>
                  </a:txBody>
                  <a:tcPr/>
                </a:tc>
              </a:tr>
            </a:tbl>
          </a:graphicData>
        </a:graphic>
      </p:graphicFrame>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Run 1, (0,null)</a:t>
            </a:r>
            <a:endParaRPr lang="en-US" dirty="0"/>
          </a:p>
        </p:txBody>
      </p:sp>
      <p:sp>
        <p:nvSpPr>
          <p:cNvPr id="10" name="Content Placeholder 9"/>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4876800" cy="741680"/>
        </p:xfrm>
        <a:graphic>
          <a:graphicData uri="http://schemas.openxmlformats.org/drawingml/2006/table">
            <a:tbl>
              <a:tblPr firstRow="1" bandRow="1">
                <a:tableStyleId>{9DCAF9ED-07DC-4A11-8D7F-57B35C25682E}</a:tableStyleId>
              </a:tblPr>
              <a:tblGrid>
                <a:gridCol w="1625600"/>
                <a:gridCol w="1117600"/>
                <a:gridCol w="2133600"/>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endParaRPr lang="en-US" sz="1600" dirty="0"/>
                    </a:p>
                  </a:txBody>
                  <a:tcPr/>
                </a:tc>
              </a:tr>
              <a:tr h="370840">
                <a:tc>
                  <a:txBody>
                    <a:bodyPr/>
                    <a:lstStyle/>
                    <a:p>
                      <a:endParaRPr lang="en-US" sz="1600" dirty="0">
                        <a:latin typeface="Consolas" pitchFamily="49" charset="0"/>
                      </a:endParaRPr>
                    </a:p>
                  </a:txBody>
                  <a:tcPr/>
                </a:tc>
                <a:tc>
                  <a:txBody>
                    <a:bodyPr/>
                    <a:lstStyle/>
                    <a:p>
                      <a:r>
                        <a:rPr lang="en-US" sz="1600" b="1" dirty="0" smtClean="0">
                          <a:solidFill>
                            <a:srgbClr xmlns:mc="http://schemas.openxmlformats.org/markup-compatibility/2006" xmlns:a14="http://schemas.microsoft.com/office/drawing/2007/7/7/main" val="FF0000" mc:Ignorable=""/>
                          </a:solidFill>
                          <a:latin typeface="Consolas" pitchFamily="49" charset="0"/>
                        </a:rPr>
                        <a:t>(0,null)</a:t>
                      </a:r>
                      <a:endParaRPr lang="en-US" sz="1600" b="1" dirty="0">
                        <a:solidFill>
                          <a:srgbClr xmlns:mc="http://schemas.openxmlformats.org/markup-compatibility/2006" xmlns:a14="http://schemas.microsoft.com/office/drawing/2007/7/7/main" val="FF0000" mc:Ignorable=""/>
                        </a:solidFill>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34" name="Rounded Rectangle 33"/>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35" name="TextBox 34"/>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37" name="Rounded Rectangle 36"/>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38" name="TextBox 37"/>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b="1" dirty="0" err="1" smtClean="0">
                  <a:solidFill>
                    <a:srgbClr xmlns:mc="http://schemas.openxmlformats.org/markup-compatibility/2006" xmlns:a14="http://schemas.microsoft.com/office/drawing/2007/7/7/main" val="FF0000" mc:Ignorable=""/>
                  </a:solidFill>
                  <a:latin typeface="Consolas" pitchFamily="49" charset="0"/>
                </a:rPr>
                <a:t>int</a:t>
              </a:r>
              <a:r>
                <a:rPr lang="en-US" sz="1400" b="1" dirty="0" smtClean="0">
                  <a:solidFill>
                    <a:srgbClr xmlns:mc="http://schemas.openxmlformats.org/markup-compatibility/2006" xmlns:a14="http://schemas.microsoft.com/office/drawing/2007/7/7/main" val="FF0000" mc:Ignorable=""/>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Run 1, (0,null)</a:t>
            </a:r>
            <a:endParaRPr lang="en-US" dirty="0"/>
          </a:p>
        </p:txBody>
      </p:sp>
      <p:sp>
        <p:nvSpPr>
          <p:cNvPr id="14" name="Content Placeholder 13"/>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1" y="1198880"/>
          <a:ext cx="4876800" cy="949960"/>
        </p:xfrm>
        <a:graphic>
          <a:graphicData uri="http://schemas.openxmlformats.org/drawingml/2006/table">
            <a:tbl>
              <a:tblPr firstRow="1" bandRow="1">
                <a:tableStyleId>{9DCAF9ED-07DC-4A11-8D7F-57B35C25682E}</a:tableStyleId>
              </a:tblPr>
              <a:tblGrid>
                <a:gridCol w="1676399"/>
                <a:gridCol w="1143000"/>
                <a:gridCol w="2057401"/>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a:t>
              </a:r>
              <a:r>
                <a:rPr lang="en-US" sz="1400" b="1" dirty="0" smtClean="0">
                  <a:solidFill>
                    <a:srgbClr xmlns:mc="http://schemas.openxmlformats.org/markup-compatibility/2006" xmlns:a14="http://schemas.microsoft.com/office/drawing/2007/7/7/main" val="FF0000" mc:Ignorable=""/>
                  </a:solidFill>
                  <a:latin typeface="Consolas" pitchFamily="49" charset="0"/>
                </a:rPr>
                <a:t>capacity &lt; 0</a:t>
              </a:r>
              <a:r>
                <a:rPr lang="en-US" sz="1400" dirty="0" smtClean="0">
                  <a:solidFill>
                    <a:schemeClr val="bg1"/>
                  </a:solidFill>
                  <a:latin typeface="Consolas" pitchFamily="49" charset="0"/>
                </a:rPr>
                <a:t>)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a:t>
              </a:r>
              <a:r>
                <a:rPr lang="en-US" sz="1400" b="1" dirty="0" smtClean="0">
                  <a:solidFill>
                    <a:schemeClr val="bg1"/>
                  </a:solidFill>
                  <a:latin typeface="Consolas" pitchFamily="49" charset="0"/>
                </a:rPr>
                <a:t>new </a:t>
              </a:r>
              <a:r>
                <a:rPr lang="en-US" sz="1400" b="1" dirty="0" err="1" smtClean="0">
                  <a:solidFill>
                    <a:schemeClr val="bg1"/>
                  </a:solidFill>
                  <a:latin typeface="Consolas" pitchFamily="49" charset="0"/>
                </a:rPr>
                <a:t>ArrayList</a:t>
              </a:r>
              <a:r>
                <a:rPr lang="en-US" sz="1400" b="1" dirty="0" smtClean="0">
                  <a:solidFill>
                    <a:schemeClr val="bg1"/>
                  </a:solidFill>
                  <a:latin typeface="Consolas" pitchFamily="49" charset="0"/>
                </a:rPr>
                <a:t>(c);</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pSp>
        <p:nvGrpSpPr>
          <p:cNvPr id="5" name="Group 9"/>
          <p:cNvGrpSpPr/>
          <p:nvPr/>
        </p:nvGrpSpPr>
        <p:grpSpPr>
          <a:xfrm>
            <a:off x="3429000" y="3962400"/>
            <a:ext cx="2057400" cy="609600"/>
            <a:chOff x="4572000" y="2362200"/>
            <a:chExt cx="2057400" cy="609600"/>
          </a:xfrm>
        </p:grpSpPr>
        <p:sp>
          <p:nvSpPr>
            <p:cNvPr id="17" name="Rounded Rectangle 16"/>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8" name="TextBox 17"/>
            <p:cNvSpPr txBox="1"/>
            <p:nvPr/>
          </p:nvSpPr>
          <p:spPr>
            <a:xfrm>
              <a:off x="4572001" y="2362200"/>
              <a:ext cx="1981199" cy="52322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c &lt; 0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false</a:t>
              </a:r>
            </a:p>
          </p:txBody>
        </p:sp>
      </p:gr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Run 1, (0,null)</a:t>
            </a:r>
            <a:endParaRPr lang="en-US" dirty="0"/>
          </a:p>
        </p:txBody>
      </p:sp>
      <p:sp>
        <p:nvSpPr>
          <p:cNvPr id="19" name="Content Placeholder 18"/>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4876800" cy="949960"/>
        </p:xfrm>
        <a:graphic>
          <a:graphicData uri="http://schemas.openxmlformats.org/drawingml/2006/table">
            <a:tbl>
              <a:tblPr firstRow="1" bandRow="1">
                <a:tableStyleId>{9DCAF9ED-07DC-4A11-8D7F-57B35C25682E}</a:tableStyleId>
              </a:tblPr>
              <a:tblGrid>
                <a:gridCol w="1625600"/>
                <a:gridCol w="1193800"/>
                <a:gridCol w="2057400"/>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a:t>
              </a:r>
              <a:r>
                <a:rPr lang="en-US" sz="1400" b="1" dirty="0" smtClean="0">
                  <a:solidFill>
                    <a:srgbClr xmlns:mc="http://schemas.openxmlformats.org/markup-compatibility/2006" xmlns:a14="http://schemas.microsoft.com/office/drawing/2007/7/7/main" val="FF0000" mc:Ignorable=""/>
                  </a:solidFill>
                  <a:latin typeface="Consolas" pitchFamily="49" charset="0"/>
                </a:rPr>
                <a:t>count == </a:t>
              </a:r>
              <a:r>
                <a:rPr lang="en-US" sz="1400" b="1" dirty="0" err="1" smtClean="0">
                  <a:solidFill>
                    <a:srgbClr xmlns:mc="http://schemas.openxmlformats.org/markup-compatibility/2006" xmlns:a14="http://schemas.microsoft.com/office/drawing/2007/7/7/main" val="FF0000" mc:Ignorable=""/>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pSp>
        <p:nvGrpSpPr>
          <p:cNvPr id="5" name="Group 18"/>
          <p:cNvGrpSpPr/>
          <p:nvPr/>
        </p:nvGrpSpPr>
        <p:grpSpPr>
          <a:xfrm>
            <a:off x="3124200" y="5029200"/>
            <a:ext cx="2057400" cy="738664"/>
            <a:chOff x="4572000" y="2362200"/>
            <a:chExt cx="2057400" cy="738664"/>
          </a:xfrm>
        </p:grpSpPr>
        <p:sp>
          <p:nvSpPr>
            <p:cNvPr id="17" name="Rounded Rectangle 16"/>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8" name="TextBox 17"/>
            <p:cNvSpPr txBox="1"/>
            <p:nvPr/>
          </p:nvSpPr>
          <p:spPr>
            <a:xfrm>
              <a:off x="4572001" y="2362200"/>
              <a:ext cx="1981199" cy="738664"/>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0 == c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true</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Run 1, (0,null)</a:t>
            </a:r>
            <a:endParaRPr lang="en-US" dirty="0"/>
          </a:p>
        </p:txBody>
      </p:sp>
      <p:sp>
        <p:nvSpPr>
          <p:cNvPr id="19" name="Content Placeholder 18"/>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4876800" cy="949960"/>
        </p:xfrm>
        <a:graphic>
          <a:graphicData uri="http://schemas.openxmlformats.org/drawingml/2006/table">
            <a:tbl>
              <a:tblPr firstRow="1" bandRow="1">
                <a:tableStyleId>{9DCAF9ED-07DC-4A11-8D7F-57B35C25682E}</a:tableStyleId>
              </a:tblPr>
              <a:tblGrid>
                <a:gridCol w="1625600"/>
                <a:gridCol w="1193800"/>
                <a:gridCol w="2057400"/>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a:t>
              </a:r>
              <a:r>
                <a:rPr lang="en-US" sz="1400" b="1" dirty="0" smtClean="0">
                  <a:solidFill>
                    <a:srgbClr xmlns:mc="http://schemas.openxmlformats.org/markup-compatibility/2006" xmlns:a14="http://schemas.microsoft.com/office/drawing/2007/7/7/main" val="FF0000" mc:Ignorable=""/>
                  </a:solidFill>
                  <a:latin typeface="Consolas" pitchFamily="49" charset="0"/>
                </a:rPr>
                <a:t>list[0] == item</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pSp>
        <p:nvGrpSpPr>
          <p:cNvPr id="5" name="Group 18"/>
          <p:cNvGrpSpPr/>
          <p:nvPr/>
        </p:nvGrpSpPr>
        <p:grpSpPr>
          <a:xfrm>
            <a:off x="3581400" y="2209800"/>
            <a:ext cx="2438400" cy="738664"/>
            <a:chOff x="4572000" y="2362200"/>
            <a:chExt cx="2057400" cy="738664"/>
          </a:xfrm>
        </p:grpSpPr>
        <p:sp>
          <p:nvSpPr>
            <p:cNvPr id="17" name="Rounded Rectangle 16"/>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8" name="TextBox 17"/>
            <p:cNvSpPr txBox="1"/>
            <p:nvPr/>
          </p:nvSpPr>
          <p:spPr>
            <a:xfrm>
              <a:off x="4572001" y="2362200"/>
              <a:ext cx="1981199" cy="738664"/>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item == item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true</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
        <p:nvSpPr>
          <p:cNvPr id="14" name="TextBox 13"/>
          <p:cNvSpPr txBox="1"/>
          <p:nvPr/>
        </p:nvSpPr>
        <p:spPr>
          <a:xfrm>
            <a:off x="4191000" y="3200400"/>
            <a:ext cx="3724096" cy="1477328"/>
          </a:xfrm>
          <a:prstGeom prst="rect">
            <a:avLst/>
          </a:prstGeom>
          <a:noFill/>
        </p:spPr>
        <p:txBody>
          <a:bodyPr wrap="none" rtlCol="0">
            <a:spAutoFit/>
          </a:bodyPr>
          <a:lstStyle/>
          <a:p>
            <a:r>
              <a:rPr lang="en-US" dirty="0" smtClean="0"/>
              <a:t>This is a </a:t>
            </a:r>
            <a:r>
              <a:rPr lang="en-US" i="1" dirty="0" smtClean="0"/>
              <a:t>tautology</a:t>
            </a:r>
            <a:r>
              <a:rPr lang="en-US" dirty="0" smtClean="0"/>
              <a:t>, </a:t>
            </a:r>
          </a:p>
          <a:p>
            <a:r>
              <a:rPr lang="en-US" dirty="0" smtClean="0"/>
              <a:t>i.e. a constraint that is always true,</a:t>
            </a:r>
          </a:p>
          <a:p>
            <a:r>
              <a:rPr lang="en-US" dirty="0" smtClean="0"/>
              <a:t>regardless of the chosen values.</a:t>
            </a:r>
          </a:p>
          <a:p>
            <a:endParaRPr lang="en-US" dirty="0" smtClean="0"/>
          </a:p>
          <a:p>
            <a:r>
              <a:rPr lang="en-US" dirty="0" smtClean="0"/>
              <a:t>We can ignore </a:t>
            </a:r>
            <a:r>
              <a:rPr lang="en-US" smtClean="0"/>
              <a:t>such constraints.</a:t>
            </a:r>
            <a:endParaRPr lang="en-US" dirty="0" smtClean="0"/>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Picking the next branch to cover</a:t>
            </a:r>
            <a:endParaRPr lang="en-US" sz="4000" dirty="0"/>
          </a:p>
        </p:txBody>
      </p:sp>
      <p:sp>
        <p:nvSpPr>
          <p:cNvPr id="10" name="Content Placeholder 9"/>
          <p:cNvSpPr>
            <a:spLocks noGrp="1"/>
          </p:cNvSpPr>
          <p:nvPr>
            <p:ph idx="1"/>
          </p:nvPr>
        </p:nvSpPr>
        <p:spPr/>
        <p:txBody>
          <a:bodyPr/>
          <a:lstStyle/>
          <a:p>
            <a:endParaRPr lang="en-US" dirty="0"/>
          </a:p>
        </p:txBody>
      </p:sp>
      <p:graphicFrame>
        <p:nvGraphicFramePr>
          <p:cNvPr id="11" name="Table 10"/>
          <p:cNvGraphicFramePr>
            <a:graphicFrameLocks noGrp="1"/>
          </p:cNvGraphicFramePr>
          <p:nvPr/>
        </p:nvGraphicFramePr>
        <p:xfrm>
          <a:off x="4038600" y="1198880"/>
          <a:ext cx="5105400" cy="132080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1" dirty="0" smtClean="0">
                          <a:solidFill>
                            <a:srgbClr xmlns:mc="http://schemas.openxmlformats.org/markup-compatibility/2006" xmlns:a14="http://schemas.microsoft.com/office/drawing/2007/7/7/main" val="FF0000" mc:Ignorable=""/>
                          </a:solidFill>
                          <a:latin typeface="Consolas" pitchFamily="49" charset="0"/>
                        </a:rPr>
                        <a:t>0!=c</a:t>
                      </a:r>
                    </a:p>
                  </a:txBody>
                  <a:tcPr/>
                </a:tc>
                <a:tc>
                  <a:txBody>
                    <a:bodyPr/>
                    <a:lstStyle/>
                    <a:p>
                      <a:endParaRPr lang="en-US" sz="1600" dirty="0">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a:t>
              </a:r>
              <a:r>
                <a:rPr lang="en-US" sz="1400" b="1" dirty="0" smtClean="0">
                  <a:solidFill>
                    <a:schemeClr val="bg1"/>
                  </a:solidFill>
                  <a:latin typeface="Consolas" pitchFamily="49" charset="0"/>
                </a:rPr>
                <a:t>if (count == </a:t>
              </a:r>
              <a:r>
                <a:rPr lang="en-US" sz="1400" b="1"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 object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pic>
        <p:nvPicPr>
          <p:cNvPr id="14" name="Picture 13" descr="z3.png"/>
          <p:cNvPicPr>
            <a:picLocks noChangeAspect="1"/>
          </p:cNvPicPr>
          <p:nvPr/>
        </p:nvPicPr>
        <p:blipFill>
          <a:blip r:embed="rId3" cstate="print"/>
          <a:stretch>
            <a:fillRect/>
          </a:stretch>
        </p:blipFill>
        <p:spPr>
          <a:xfrm>
            <a:off x="5758090" y="3238118"/>
            <a:ext cx="1213872" cy="701903"/>
          </a:xfrm>
          <a:prstGeom prst="rect">
            <a:avLst/>
          </a:prstGeom>
        </p:spPr>
      </p:pic>
      <p:sp>
        <p:nvSpPr>
          <p:cNvPr id="18" name="Bent Arrow 17"/>
          <p:cNvSpPr/>
          <p:nvPr/>
        </p:nvSpPr>
        <p:spPr bwMode="auto">
          <a:xfrm flipV="1">
            <a:off x="4439920" y="2580640"/>
            <a:ext cx="1270000" cy="1137920"/>
          </a:xfrm>
          <a:prstGeom prst="bentArrow">
            <a:avLst>
              <a:gd name="adj1" fmla="val 20652"/>
              <a:gd name="adj2" fmla="val 17217"/>
              <a:gd name="adj3" fmla="val 25000"/>
              <a:gd name="adj4" fmla="val 24186"/>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3600" smtClean="0"/>
              <a:t>ArrayList: Solve constraints using SMT solver</a:t>
            </a:r>
            <a:endParaRPr lang="en-US" sz="3600" dirty="0"/>
          </a:p>
        </p:txBody>
      </p:sp>
      <p:sp>
        <p:nvSpPr>
          <p:cNvPr id="17" name="Content Placeholder 16"/>
          <p:cNvSpPr>
            <a:spLocks noGrp="1"/>
          </p:cNvSpPr>
          <p:nvPr>
            <p:ph idx="1"/>
          </p:nvPr>
        </p:nvSpPr>
        <p:spPr/>
        <p:txBody>
          <a:bodyPr/>
          <a:lstStyle/>
          <a:p>
            <a:endParaRPr lang="en-US" dirty="0"/>
          </a:p>
        </p:txBody>
      </p:sp>
      <p:graphicFrame>
        <p:nvGraphicFramePr>
          <p:cNvPr id="11" name="Table 10"/>
          <p:cNvGraphicFramePr>
            <a:graphicFrameLocks noGrp="1"/>
          </p:cNvGraphicFramePr>
          <p:nvPr/>
        </p:nvGraphicFramePr>
        <p:xfrm>
          <a:off x="4038600" y="1198880"/>
          <a:ext cx="5105400" cy="132080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b="1" dirty="0" smtClean="0">
                          <a:solidFill>
                            <a:srgbClr xmlns:mc="http://schemas.openxmlformats.org/markup-compatibility/2006" xmlns:a14="http://schemas.microsoft.com/office/drawing/2007/7/7/main" val="FF0000" mc:Ignorable=""/>
                          </a:solidFill>
                          <a:latin typeface="Consolas" pitchFamily="49" charset="0"/>
                        </a:rPr>
                        <a:t>(1,null)</a:t>
                      </a:r>
                      <a:endParaRPr lang="en-US" sz="1600" b="1" dirty="0">
                        <a:solidFill>
                          <a:srgbClr xmlns:mc="http://schemas.openxmlformats.org/markup-compatibility/2006" xmlns:a14="http://schemas.microsoft.com/office/drawing/2007/7/7/main" val="FF0000" mc:Ignorable=""/>
                        </a:solidFill>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a:t>
              </a:r>
              <a:r>
                <a:rPr lang="en-US" sz="1400" b="1" dirty="0" smtClean="0">
                  <a:solidFill>
                    <a:schemeClr val="bg1"/>
                  </a:solidFill>
                  <a:latin typeface="Consolas" pitchFamily="49" charset="0"/>
                </a:rPr>
                <a:t>if (count == </a:t>
              </a:r>
              <a:r>
                <a:rPr lang="en-US" sz="1400" b="1"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 object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pic>
        <p:nvPicPr>
          <p:cNvPr id="20" name="Picture 19" descr="z3.png"/>
          <p:cNvPicPr>
            <a:picLocks noChangeAspect="1"/>
          </p:cNvPicPr>
          <p:nvPr/>
        </p:nvPicPr>
        <p:blipFill>
          <a:blip r:embed="rId3" cstate="print"/>
          <a:stretch>
            <a:fillRect/>
          </a:stretch>
        </p:blipFill>
        <p:spPr>
          <a:xfrm>
            <a:off x="5758090" y="3238118"/>
            <a:ext cx="1213872" cy="701903"/>
          </a:xfrm>
          <a:prstGeom prst="rect">
            <a:avLst/>
          </a:prstGeom>
        </p:spPr>
      </p:pic>
      <p:sp>
        <p:nvSpPr>
          <p:cNvPr id="21" name="Bent Arrow 20"/>
          <p:cNvSpPr/>
          <p:nvPr/>
        </p:nvSpPr>
        <p:spPr bwMode="auto">
          <a:xfrm flipV="1">
            <a:off x="4439920" y="2580640"/>
            <a:ext cx="1270000" cy="1137920"/>
          </a:xfrm>
          <a:prstGeom prst="bentArrow">
            <a:avLst>
              <a:gd name="adj1" fmla="val 20652"/>
              <a:gd name="adj2" fmla="val 17217"/>
              <a:gd name="adj3" fmla="val 25000"/>
              <a:gd name="adj4" fmla="val 24186"/>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2" name="Up Arrow 21"/>
          <p:cNvSpPr/>
          <p:nvPr/>
        </p:nvSpPr>
        <p:spPr bwMode="auto">
          <a:xfrm>
            <a:off x="6136640" y="2560320"/>
            <a:ext cx="375920" cy="609600"/>
          </a:xfrm>
          <a:prstGeom prst="up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R</a:t>
            </a:r>
            <a:r>
              <a:rPr lang="en-US" sz="4000" dirty="0" smtClean="0"/>
              <a:t>u</a:t>
            </a:r>
            <a:r>
              <a:rPr sz="4000" smtClean="0"/>
              <a:t>n 2, (1, null)</a:t>
            </a:r>
            <a:endParaRPr lang="en-US" sz="4000" dirty="0"/>
          </a:p>
        </p:txBody>
      </p:sp>
      <p:sp>
        <p:nvSpPr>
          <p:cNvPr id="14" name="Content Placeholder 13"/>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5105400" cy="132080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a:t>
              </a:r>
              <a:r>
                <a:rPr lang="en-US" sz="1400" b="1" dirty="0" smtClean="0">
                  <a:solidFill>
                    <a:schemeClr val="bg1"/>
                  </a:solidFill>
                  <a:latin typeface="Consolas" pitchFamily="49" charset="0"/>
                </a:rPr>
                <a:t>if (</a:t>
              </a:r>
              <a:r>
                <a:rPr lang="en-US" sz="1400" b="1" dirty="0" smtClean="0">
                  <a:solidFill>
                    <a:srgbClr xmlns:mc="http://schemas.openxmlformats.org/markup-compatibility/2006" xmlns:a14="http://schemas.microsoft.com/office/drawing/2007/7/7/main" val="FF0000" mc:Ignorable=""/>
                  </a:solidFill>
                  <a:latin typeface="Consolas" pitchFamily="49" charset="0"/>
                </a:rPr>
                <a:t>count == </a:t>
              </a:r>
              <a:r>
                <a:rPr lang="en-US" sz="1400" b="1" dirty="0" err="1" smtClean="0">
                  <a:solidFill>
                    <a:srgbClr xmlns:mc="http://schemas.openxmlformats.org/markup-compatibility/2006" xmlns:a14="http://schemas.microsoft.com/office/drawing/2007/7/7/main" val="FF0000" mc:Ignorable=""/>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
        <p:nvSpPr>
          <p:cNvPr id="10" name="Rounded Rectangle 9"/>
          <p:cNvSpPr/>
          <p:nvPr/>
        </p:nvSpPr>
        <p:spPr bwMode="auto">
          <a:xfrm>
            <a:off x="3124200" y="5163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grpSp>
        <p:nvGrpSpPr>
          <p:cNvPr id="5" name="Group 16"/>
          <p:cNvGrpSpPr/>
          <p:nvPr/>
        </p:nvGrpSpPr>
        <p:grpSpPr>
          <a:xfrm>
            <a:off x="3124200" y="5029200"/>
            <a:ext cx="2057400" cy="738664"/>
            <a:chOff x="4572000" y="2362200"/>
            <a:chExt cx="2057400" cy="738664"/>
          </a:xfrm>
        </p:grpSpPr>
        <p:sp>
          <p:nvSpPr>
            <p:cNvPr id="18" name="Rounded Rectangle 17"/>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9" name="TextBox 18"/>
            <p:cNvSpPr txBox="1"/>
            <p:nvPr/>
          </p:nvSpPr>
          <p:spPr>
            <a:xfrm>
              <a:off x="4572001" y="2362200"/>
              <a:ext cx="1981199" cy="738664"/>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0 == c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false</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Pick new branch</a:t>
            </a:r>
            <a:endParaRPr lang="en-US" sz="4000" dirty="0"/>
          </a:p>
        </p:txBody>
      </p:sp>
      <p:sp>
        <p:nvSpPr>
          <p:cNvPr id="17" name="Content Placeholder 16"/>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5105400" cy="169164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b="1" dirty="0" smtClean="0">
                          <a:solidFill>
                            <a:srgbClr xmlns:mc="http://schemas.openxmlformats.org/markup-compatibility/2006" xmlns:a14="http://schemas.microsoft.com/office/drawing/2007/7/7/main" val="FF0000" mc:Ignorable=""/>
                          </a:solidFill>
                          <a:latin typeface="Consolas" pitchFamily="49" charset="0"/>
                        </a:rPr>
                        <a:t>c&lt;0</a:t>
                      </a:r>
                    </a:p>
                  </a:txBody>
                  <a:tcPr/>
                </a:tc>
                <a:tc>
                  <a:txBody>
                    <a:bodyPr/>
                    <a:lstStyle/>
                    <a:p>
                      <a:endParaRPr lang="en-US" sz="1600" dirty="0">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a:t>
              </a:r>
              <a:r>
                <a:rPr lang="en-US" sz="1400" b="1" dirty="0" smtClean="0">
                  <a:solidFill>
                    <a:schemeClr val="bg1"/>
                  </a:solidFill>
                  <a:latin typeface="Consolas" pitchFamily="49" charset="0"/>
                </a:rPr>
                <a:t>if (</a:t>
              </a:r>
              <a:r>
                <a:rPr lang="en-US" sz="1400" dirty="0" smtClean="0">
                  <a:solidFill>
                    <a:schemeClr val="bg1"/>
                  </a:solidFill>
                  <a:latin typeface="Consolas" pitchFamily="49" charset="0"/>
                </a:rPr>
                <a:t>count == </a:t>
              </a:r>
              <a:r>
                <a:rPr lang="en-US" sz="1400"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pic>
        <p:nvPicPr>
          <p:cNvPr id="10" name="Picture 9" descr="z3.png"/>
          <p:cNvPicPr>
            <a:picLocks noChangeAspect="1"/>
          </p:cNvPicPr>
          <p:nvPr/>
        </p:nvPicPr>
        <p:blipFill>
          <a:blip r:embed="rId3" cstate="print"/>
          <a:stretch>
            <a:fillRect/>
          </a:stretch>
        </p:blipFill>
        <p:spPr>
          <a:xfrm>
            <a:off x="5900330" y="3624198"/>
            <a:ext cx="1213872" cy="701903"/>
          </a:xfrm>
          <a:prstGeom prst="rect">
            <a:avLst/>
          </a:prstGeom>
        </p:spPr>
      </p:pic>
      <p:sp>
        <p:nvSpPr>
          <p:cNvPr id="14" name="Bent Arrow 13"/>
          <p:cNvSpPr/>
          <p:nvPr/>
        </p:nvSpPr>
        <p:spPr bwMode="auto">
          <a:xfrm flipV="1">
            <a:off x="4196080" y="2997200"/>
            <a:ext cx="1656080" cy="1137920"/>
          </a:xfrm>
          <a:prstGeom prst="bentArrow">
            <a:avLst>
              <a:gd name="adj1" fmla="val 20652"/>
              <a:gd name="adj2" fmla="val 17217"/>
              <a:gd name="adj3" fmla="val 25000"/>
              <a:gd name="adj4" fmla="val 24186"/>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SMT@Microsoft: Solver</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22" name="Text Placeholder 2"/>
          <p:cNvSpPr txBox="1">
            <a:spLocks/>
          </p:cNvSpPr>
          <p:nvPr/>
        </p:nvSpPr>
        <p:spPr>
          <a:xfrm>
            <a:off x="416560" y="1503273"/>
            <a:ext cx="8382000" cy="4653582"/>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800" dirty="0" smtClean="0">
                <a:solidFill>
                  <a:srgbClr xmlns:mc="http://schemas.openxmlformats.org/markup-compatibility/2006" xmlns:a14="http://schemas.microsoft.com/office/drawing/2007/7/7/main" val="FF0000" mc:Ignorable=""/>
                </a:solidFill>
                <a:latin typeface="Calibri" pitchFamily="34" charset="0"/>
                <a:sym typeface="Symbol"/>
              </a:rPr>
              <a:t>Z3 is a new solver developed at Microsoft Research.</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Development/Research driven by internal customers.</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Free for academic research.</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Interfaces:</a:t>
            </a: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pPr>
            <a:endParaRPr lang="en-US" sz="2800" dirty="0" smtClean="0">
              <a:solidFill>
                <a:schemeClr val="bg1"/>
              </a:solidFill>
              <a:latin typeface="Calibri" pitchFamily="34" charset="0"/>
              <a:sym typeface="Symbol"/>
              <a:hlinkClick r:id="rId4"/>
            </a:endParaRP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hlinkClick r:id="rId4"/>
              </a:rPr>
              <a:t>http://research.microsoft.com/projects/z3</a:t>
            </a:r>
            <a:endParaRPr lang="en-US" sz="2800" dirty="0" smtClean="0">
              <a:solidFill>
                <a:schemeClr val="bg1"/>
              </a:solidFill>
              <a:latin typeface="Calibri" pitchFamily="34" charset="0"/>
              <a:sym typeface="Symbol"/>
            </a:endParaRPr>
          </a:p>
        </p:txBody>
      </p:sp>
      <p:graphicFrame>
        <p:nvGraphicFramePr>
          <p:cNvPr id="25" name="Diagram 24"/>
          <p:cNvGraphicFramePr/>
          <p:nvPr/>
        </p:nvGraphicFramePr>
        <p:xfrm>
          <a:off x="993596" y="3328288"/>
          <a:ext cx="6636564" cy="234099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Run 3, (-1, null)</a:t>
            </a:r>
            <a:endParaRPr lang="en-US" sz="4000" dirty="0"/>
          </a:p>
        </p:txBody>
      </p:sp>
      <p:sp>
        <p:nvSpPr>
          <p:cNvPr id="18" name="Content Placeholder 17"/>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5105400" cy="169164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Consolas" pitchFamily="49" charset="0"/>
                        </a:rPr>
                        <a:t>c&lt;0</a:t>
                      </a:r>
                    </a:p>
                  </a:txBody>
                  <a:tcPr/>
                </a:tc>
                <a:tc>
                  <a:txBody>
                    <a:bodyPr/>
                    <a:lstStyle/>
                    <a:p>
                      <a:r>
                        <a:rPr lang="en-US" sz="1600" b="1" dirty="0" smtClean="0">
                          <a:solidFill>
                            <a:srgbClr xmlns:mc="http://schemas.openxmlformats.org/markup-compatibility/2006" xmlns:a14="http://schemas.microsoft.com/office/drawing/2007/7/7/main" val="FF0000" mc:Ignorable=""/>
                          </a:solidFill>
                          <a:latin typeface="Consolas" pitchFamily="49" charset="0"/>
                        </a:rPr>
                        <a:t>(-1,null)</a:t>
                      </a:r>
                      <a:endParaRPr lang="en-US" sz="1600" b="1" dirty="0">
                        <a:solidFill>
                          <a:srgbClr xmlns:mc="http://schemas.openxmlformats.org/markup-compatibility/2006" xmlns:a14="http://schemas.microsoft.com/office/drawing/2007/7/7/main" val="FF0000" mc:Ignorable=""/>
                        </a:solidFill>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
        <p:nvSpPr>
          <p:cNvPr id="10" name="Up Arrow 9"/>
          <p:cNvSpPr/>
          <p:nvPr/>
        </p:nvSpPr>
        <p:spPr bwMode="auto">
          <a:xfrm>
            <a:off x="6146800" y="2956560"/>
            <a:ext cx="375920" cy="609600"/>
          </a:xfrm>
          <a:prstGeom prst="up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pic>
        <p:nvPicPr>
          <p:cNvPr id="14" name="Picture 13" descr="z3.png"/>
          <p:cNvPicPr>
            <a:picLocks noChangeAspect="1"/>
          </p:cNvPicPr>
          <p:nvPr/>
        </p:nvPicPr>
        <p:blipFill>
          <a:blip r:embed="rId3" cstate="print"/>
          <a:stretch>
            <a:fillRect/>
          </a:stretch>
        </p:blipFill>
        <p:spPr>
          <a:xfrm>
            <a:off x="5900330" y="3654678"/>
            <a:ext cx="1213872" cy="701903"/>
          </a:xfrm>
          <a:prstGeom prst="rect">
            <a:avLst/>
          </a:prstGeom>
        </p:spPr>
      </p:pic>
      <p:sp>
        <p:nvSpPr>
          <p:cNvPr id="17" name="Bent Arrow 16"/>
          <p:cNvSpPr/>
          <p:nvPr/>
        </p:nvSpPr>
        <p:spPr bwMode="auto">
          <a:xfrm flipV="1">
            <a:off x="4196080" y="3027680"/>
            <a:ext cx="1656080" cy="1137920"/>
          </a:xfrm>
          <a:prstGeom prst="bentArrow">
            <a:avLst>
              <a:gd name="adj1" fmla="val 20652"/>
              <a:gd name="adj2" fmla="val 17217"/>
              <a:gd name="adj3" fmla="val 25000"/>
              <a:gd name="adj4" fmla="val 24186"/>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Run 3, (-1, null)</a:t>
            </a:r>
            <a:endParaRPr lang="en-US" sz="4000" dirty="0"/>
          </a:p>
        </p:txBody>
      </p:sp>
      <p:sp>
        <p:nvSpPr>
          <p:cNvPr id="20" name="Content Placeholder 19"/>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5105400" cy="169164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Consolas" pitchFamily="49" charset="0"/>
                        </a:rPr>
                        <a:t>c&lt;0</a:t>
                      </a:r>
                    </a:p>
                  </a:txBody>
                  <a:tcPr/>
                </a:tc>
                <a:tc>
                  <a:txBody>
                    <a:bodyPr/>
                    <a:lstStyle/>
                    <a:p>
                      <a:r>
                        <a:rPr lang="en-US" sz="1600" b="1" dirty="0" smtClean="0">
                          <a:solidFill>
                            <a:srgbClr xmlns:mc="http://schemas.openxmlformats.org/markup-compatibility/2006" xmlns:a14="http://schemas.microsoft.com/office/drawing/2007/7/7/main" val="FF0000" mc:Ignorable=""/>
                          </a:solidFill>
                          <a:latin typeface="Consolas" pitchFamily="49" charset="0"/>
                        </a:rPr>
                        <a:t>(-1,null)</a:t>
                      </a:r>
                      <a:endParaRPr lang="en-US" sz="1600" b="1" dirty="0">
                        <a:solidFill>
                          <a:srgbClr xmlns:mc="http://schemas.openxmlformats.org/markup-compatibility/2006" xmlns:a14="http://schemas.microsoft.com/office/drawing/2007/7/7/main" val="FF0000" mc:Ignorable=""/>
                        </a:solidFill>
                        <a:latin typeface="Consolas" pitchFamily="49" charset="0"/>
                      </a:endParaRPr>
                    </a:p>
                  </a:txBody>
                  <a:tcPr/>
                </a:tc>
                <a:tc>
                  <a:txBody>
                    <a:bodyPr/>
                    <a:lstStyle/>
                    <a:p>
                      <a:r>
                        <a:rPr lang="en-US" sz="1600" dirty="0" smtClean="0">
                          <a:latin typeface="Consolas" pitchFamily="49" charset="0"/>
                        </a:rPr>
                        <a:t>c&lt;0</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pSp>
        <p:nvGrpSpPr>
          <p:cNvPr id="5" name="Group 13"/>
          <p:cNvGrpSpPr/>
          <p:nvPr/>
        </p:nvGrpSpPr>
        <p:grpSpPr>
          <a:xfrm>
            <a:off x="3429000" y="3962400"/>
            <a:ext cx="2057400" cy="609600"/>
            <a:chOff x="4572000" y="2362200"/>
            <a:chExt cx="2057400" cy="609600"/>
          </a:xfrm>
        </p:grpSpPr>
        <p:sp>
          <p:nvSpPr>
            <p:cNvPr id="17" name="Rounded Rectangle 16"/>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8" name="TextBox 17"/>
            <p:cNvSpPr txBox="1"/>
            <p:nvPr/>
          </p:nvSpPr>
          <p:spPr>
            <a:xfrm>
              <a:off x="4572001" y="2362200"/>
              <a:ext cx="1981199" cy="52322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c &lt; 0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true</a:t>
              </a:r>
            </a:p>
          </p:txBody>
        </p:sp>
      </p:gr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Run 3, (-1, null)</a:t>
            </a:r>
            <a:endParaRPr lang="en-US" sz="4000" dirty="0"/>
          </a:p>
        </p:txBody>
      </p:sp>
      <p:sp>
        <p:nvSpPr>
          <p:cNvPr id="14" name="Content Placeholder 13"/>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5105400" cy="169164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Consolas" pitchFamily="49" charset="0"/>
                        </a:rPr>
                        <a:t>c&lt;0</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xmlns:mc="http://schemas.openxmlformats.org/markup-compatibility/2006" xmlns:a14="http://schemas.microsoft.com/office/drawing/2007/7/7/main" val="002060" mc:Ignorable=""/>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smtClean="0"/>
              <a:t>White box testing in practice</a:t>
            </a:r>
            <a:endParaRPr lang="en-US" b="1" dirty="0"/>
          </a:p>
        </p:txBody>
      </p:sp>
      <p:sp>
        <p:nvSpPr>
          <p:cNvPr id="3" name="Content Placeholder 2"/>
          <p:cNvSpPr>
            <a:spLocks noGrp="1"/>
          </p:cNvSpPr>
          <p:nvPr>
            <p:ph idx="1"/>
          </p:nvPr>
        </p:nvSpPr>
        <p:spPr>
          <a:xfrm>
            <a:off x="381000" y="1751538"/>
            <a:ext cx="8382000" cy="2210862"/>
          </a:xfrm>
        </p:spPr>
        <p:txBody>
          <a:bodyPr>
            <a:noAutofit/>
          </a:bodyPr>
          <a:lstStyle/>
          <a:p>
            <a:pPr>
              <a:buNone/>
            </a:pPr>
            <a:r>
              <a:rPr lang="en-US" sz="3600" b="1" dirty="0" smtClean="0"/>
              <a:t>How to test this code?</a:t>
            </a:r>
          </a:p>
          <a:p>
            <a:pPr>
              <a:buNone/>
            </a:pPr>
            <a:r>
              <a:rPr lang="en-US" sz="2800" dirty="0" smtClean="0"/>
              <a:t>(Real code from .NET base class libraries.)</a:t>
            </a:r>
          </a:p>
        </p:txBody>
      </p:sp>
      <p:sp>
        <p:nvSpPr>
          <p:cNvPr id="5" name="Slide Number Placeholder 4"/>
          <p:cNvSpPr>
            <a:spLocks noGrp="1"/>
          </p:cNvSpPr>
          <p:nvPr>
            <p:ph type="sldNum" sz="quarter" idx="4294967295"/>
          </p:nvPr>
        </p:nvSpPr>
        <p:spPr>
          <a:xfrm>
            <a:off x="7010400" y="6356350"/>
            <a:ext cx="2133600" cy="365125"/>
          </a:xfrm>
          <a:prstGeom prst="rect">
            <a:avLst/>
          </a:prstGeom>
        </p:spPr>
        <p:txBody>
          <a:bodyPr/>
          <a:lstStyle/>
          <a:p>
            <a:pPr>
              <a:defRPr/>
            </a:pPr>
            <a:fld id="{53B4BE8B-82E4-476B-B441-6BD86FD886FF}" type="slidenum">
              <a:rPr lang="en-US" smtClean="0"/>
              <a:pPr>
                <a:defRPr/>
              </a:pPr>
              <a:t>23</a:t>
            </a:fld>
            <a:endParaRPr lang="en-US" dirty="0"/>
          </a:p>
        </p:txBody>
      </p:sp>
      <p:pic>
        <p:nvPicPr>
          <p:cNvPr id="2050" name="Picture 2"/>
          <p:cNvPicPr>
            <a:picLocks noChangeAspect="1" noChangeArrowheads="1"/>
          </p:cNvPicPr>
          <p:nvPr/>
        </p:nvPicPr>
        <p:blipFill>
          <a:blip r:embed="rId3"/>
          <a:srcRect r="1067"/>
          <a:stretch>
            <a:fillRect/>
          </a:stretch>
        </p:blipFill>
        <p:spPr bwMode="auto">
          <a:xfrm>
            <a:off x="342900" y="3048000"/>
            <a:ext cx="8481060" cy="2638425"/>
          </a:xfrm>
          <a:prstGeom prst="rect">
            <a:avLst/>
          </a:prstGeom>
          <a:noFill/>
          <a:ln w="3175">
            <a:solidFill>
              <a:schemeClr val="tx1"/>
            </a:solidFill>
            <a:miter lim="800000"/>
            <a:headEnd/>
            <a:tailEnd/>
          </a:ln>
          <a:effectLst>
            <a:outerShdw blurRad="50800" dist="38100" dir="2700000" algn="tl" rotWithShape="0">
              <a:prstClr val="black">
                <a:alpha val="40000"/>
              </a:prstClr>
            </a:outerShdw>
          </a:effectLst>
        </p:spPr>
      </p:pic>
      <p:sp>
        <p:nvSpPr>
          <p:cNvPr id="9" name="Rounded Rectangle 8"/>
          <p:cNvSpPr/>
          <p:nvPr/>
        </p:nvSpPr>
        <p:spPr bwMode="auto">
          <a:xfrm>
            <a:off x="609600" y="5334000"/>
            <a:ext cx="1371600" cy="228600"/>
          </a:xfrm>
          <a:prstGeom prst="roundRect">
            <a:avLst/>
          </a:prstGeom>
          <a:noFill/>
          <a:ln w="25400">
            <a:solidFill>
              <a:srgbClr xmlns:mc="http://schemas.openxmlformats.org/markup-compatibility/2006" xmlns:a14="http://schemas.microsoft.com/office/drawing/2007/7/7/main" val="FF0000" mc:Ignorable=""/>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8" name="Rounded Rectangle 7"/>
          <p:cNvSpPr/>
          <p:nvPr/>
        </p:nvSpPr>
        <p:spPr bwMode="auto">
          <a:xfrm>
            <a:off x="914400" y="3200400"/>
            <a:ext cx="2286000" cy="228600"/>
          </a:xfrm>
          <a:prstGeom prst="roundRect">
            <a:avLst/>
          </a:prstGeom>
          <a:noFill/>
          <a:ln w="25400">
            <a:solidFill>
              <a:srgbClr xmlns:mc="http://schemas.openxmlformats.org/markup-compatibility/2006" xmlns:a14="http://schemas.microsoft.com/office/drawing/2007/7/7/main" val="FF0000" mc:Ignorable=""/>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Tree>
    <p:extLst>
      <p:ext uri="{BB962C8B-B14F-4D97-AF65-F5344CB8AC3E}">
        <p14:creationId xmlns:p14="http://schemas.microsoft.com/office/powerpoint/2007/7/12/main" val="2418569647"/>
      </p:ext>
    </p:extLst>
  </p:cSld>
  <p:clrMapOvr>
    <a:masterClrMapping/>
  </p:clrMapOvr>
  <p:transition xmlns:p14="http://schemas.microsoft.com/office/powerpoint/2007/7/12/mai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None/>
            </a:pPr>
            <a:endParaRPr lang="en-US" sz="3600" b="1" dirty="0" smtClean="0"/>
          </a:p>
        </p:txBody>
      </p:sp>
      <p:sp>
        <p:nvSpPr>
          <p:cNvPr id="5" name="Slide Number Placeholder 4"/>
          <p:cNvSpPr>
            <a:spLocks noGrp="1"/>
          </p:cNvSpPr>
          <p:nvPr>
            <p:ph type="sldNum" sz="quarter" idx="4294967295"/>
          </p:nvPr>
        </p:nvSpPr>
        <p:spPr>
          <a:xfrm>
            <a:off x="7010400" y="6356350"/>
            <a:ext cx="2133600" cy="365125"/>
          </a:xfrm>
          <a:prstGeom prst="rect">
            <a:avLst/>
          </a:prstGeom>
        </p:spPr>
        <p:txBody>
          <a:bodyPr/>
          <a:lstStyle/>
          <a:p>
            <a:pPr>
              <a:defRPr/>
            </a:pPr>
            <a:fld id="{53B4BE8B-82E4-476B-B441-6BD86FD886FF}" type="slidenum">
              <a:rPr lang="en-US" smtClean="0"/>
              <a:pPr>
                <a:defRPr/>
              </a:pPr>
              <a:t>24</a:t>
            </a:fld>
            <a:endParaRPr lang="en-US" dirty="0"/>
          </a:p>
        </p:txBody>
      </p:sp>
      <p:pic>
        <p:nvPicPr>
          <p:cNvPr id="1026" name="Picture 2"/>
          <p:cNvPicPr>
            <a:picLocks noChangeAspect="1" noChangeArrowheads="1"/>
          </p:cNvPicPr>
          <p:nvPr/>
        </p:nvPicPr>
        <p:blipFill>
          <a:blip r:embed="rId2"/>
          <a:srcRect r="28691" b="32542"/>
          <a:stretch>
            <a:fillRect/>
          </a:stretch>
        </p:blipFill>
        <p:spPr bwMode="auto">
          <a:xfrm>
            <a:off x="381000" y="1371600"/>
            <a:ext cx="8402645" cy="4928267"/>
          </a:xfrm>
          <a:prstGeom prst="rect">
            <a:avLst/>
          </a:prstGeom>
          <a:noFill/>
          <a:ln w="3175">
            <a:solidFill>
              <a:schemeClr val="tx1"/>
            </a:solidFill>
            <a:miter lim="800000"/>
            <a:headEnd/>
            <a:tailEnd/>
          </a:ln>
          <a:effectLst>
            <a:outerShdw blurRad="50800" dist="38100" dir="2700000" algn="tl" rotWithShape="0">
              <a:prstClr val="black">
                <a:alpha val="40000"/>
              </a:prstClr>
            </a:outerShdw>
          </a:effectLst>
        </p:spPr>
      </p:pic>
      <p:sp>
        <p:nvSpPr>
          <p:cNvPr id="7" name="Rounded Rectangle 6"/>
          <p:cNvSpPr/>
          <p:nvPr/>
        </p:nvSpPr>
        <p:spPr bwMode="auto">
          <a:xfrm>
            <a:off x="1905000" y="1828800"/>
            <a:ext cx="1371600" cy="228600"/>
          </a:xfrm>
          <a:prstGeom prst="roundRect">
            <a:avLst/>
          </a:prstGeom>
          <a:noFill/>
          <a:ln w="25400">
            <a:solidFill>
              <a:srgbClr xmlns:mc="http://schemas.openxmlformats.org/markup-compatibility/2006" xmlns:a14="http://schemas.microsoft.com/office/drawing/2007/7/7/main" val="FF0000" mc:Ignorable=""/>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8" name="Rounded Rectangle 7"/>
          <p:cNvSpPr/>
          <p:nvPr/>
        </p:nvSpPr>
        <p:spPr bwMode="auto">
          <a:xfrm>
            <a:off x="1828800" y="5181600"/>
            <a:ext cx="7086600" cy="304800"/>
          </a:xfrm>
          <a:prstGeom prst="roundRect">
            <a:avLst/>
          </a:prstGeom>
          <a:noFill/>
          <a:ln w="25400">
            <a:solidFill>
              <a:srgbClr xmlns:mc="http://schemas.openxmlformats.org/markup-compatibility/2006" xmlns:a14="http://schemas.microsoft.com/office/drawing/2007/7/7/main" val="FF0000" mc:Ignorable=""/>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pic>
        <p:nvPicPr>
          <p:cNvPr id="9" name="Picture 3"/>
          <p:cNvPicPr>
            <a:picLocks noChangeAspect="1" noChangeArrowheads="1"/>
          </p:cNvPicPr>
          <p:nvPr/>
        </p:nvPicPr>
        <p:blipFill>
          <a:blip r:embed="rId3"/>
          <a:srcRect/>
          <a:stretch>
            <a:fillRect/>
          </a:stretch>
        </p:blipFill>
        <p:spPr bwMode="auto">
          <a:xfrm>
            <a:off x="1819275" y="3810000"/>
            <a:ext cx="7248525" cy="2295525"/>
          </a:xfrm>
          <a:prstGeom prst="rect">
            <a:avLst/>
          </a:prstGeom>
          <a:noFill/>
          <a:ln w="6350">
            <a:solidFill>
              <a:schemeClr val="bg1"/>
            </a:solidFill>
            <a:miter lim="800000"/>
            <a:headEnd/>
            <a:tailEnd/>
          </a:ln>
          <a:effectLst>
            <a:outerShdw blurRad="50800" dist="165100" dir="2700000" algn="tl" rotWithShape="0">
              <a:prstClr val="black">
                <a:alpha val="40000"/>
              </a:prstClr>
            </a:outerShdw>
          </a:effectLst>
        </p:spPr>
      </p:pic>
      <p:sp>
        <p:nvSpPr>
          <p:cNvPr id="10" name="Rounded Rectangle 9"/>
          <p:cNvSpPr/>
          <p:nvPr/>
        </p:nvSpPr>
        <p:spPr bwMode="auto">
          <a:xfrm>
            <a:off x="1524000" y="3581400"/>
            <a:ext cx="7086600" cy="609600"/>
          </a:xfrm>
          <a:prstGeom prst="roundRect">
            <a:avLst/>
          </a:prstGeom>
          <a:noFill/>
          <a:ln w="25400">
            <a:solidFill>
              <a:srgbClr xmlns:mc="http://schemas.openxmlformats.org/markup-compatibility/2006" xmlns:a14="http://schemas.microsoft.com/office/drawing/2007/7/7/main" val="FF0000" mc:Ignorable=""/>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1" name="Rounded Rectangle 10"/>
          <p:cNvSpPr/>
          <p:nvPr/>
        </p:nvSpPr>
        <p:spPr bwMode="auto">
          <a:xfrm>
            <a:off x="2362200" y="5562600"/>
            <a:ext cx="6781800" cy="228600"/>
          </a:xfrm>
          <a:prstGeom prst="roundRect">
            <a:avLst/>
          </a:prstGeom>
          <a:noFill/>
          <a:ln w="25400">
            <a:solidFill>
              <a:srgbClr xmlns:mc="http://schemas.openxmlformats.org/markup-compatibility/2006" xmlns:a14="http://schemas.microsoft.com/office/drawing/2007/7/7/main" val="FF0000" mc:Ignorable=""/>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2" name="Title 1"/>
          <p:cNvSpPr>
            <a:spLocks noGrp="1"/>
          </p:cNvSpPr>
          <p:nvPr>
            <p:ph type="title"/>
          </p:nvPr>
        </p:nvSpPr>
        <p:spPr>
          <a:xfrm>
            <a:off x="457200" y="304800"/>
            <a:ext cx="8229600" cy="1143000"/>
          </a:xfrm>
        </p:spPr>
        <p:txBody>
          <a:bodyPr>
            <a:normAutofit/>
          </a:bodyPr>
          <a:lstStyle/>
          <a:p>
            <a:r>
              <a:rPr smtClean="0"/>
              <a:t>White box testing in practice</a:t>
            </a:r>
            <a:endParaRPr lang="en-US" b="1" dirty="0"/>
          </a:p>
        </p:txBody>
      </p:sp>
    </p:spTree>
    <p:extLst>
      <p:ext uri="{BB962C8B-B14F-4D97-AF65-F5344CB8AC3E}">
        <p14:creationId xmlns:p14="http://schemas.microsoft.com/office/powerpoint/2007/7/12/main" val="217080405"/>
      </p:ext>
    </p:extLst>
  </p:cSld>
  <p:clrMapOvr>
    <a:masterClrMapping/>
  </p:clrMapOvr>
  <p:transition xmlns:p14="http://schemas.microsoft.com/office/powerpoint/2007/7/12/mai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0" grpId="1" animBg="1"/>
      <p:bldP spid="11" grpId="0" animBg="1"/>
      <p:bldP spid="11"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a:srcRect/>
          <a:stretch>
            <a:fillRect/>
          </a:stretch>
        </p:blipFill>
        <p:spPr bwMode="auto">
          <a:xfrm>
            <a:off x="304800" y="1295400"/>
            <a:ext cx="6143625" cy="4114800"/>
          </a:xfrm>
          <a:prstGeom prst="rect">
            <a:avLst/>
          </a:prstGeom>
          <a:noFill/>
          <a:ln w="9525">
            <a:noFill/>
            <a:miter lim="800000"/>
            <a:headEnd/>
            <a:tailEnd/>
          </a:ln>
          <a:effectLst/>
        </p:spPr>
      </p:pic>
      <p:sp>
        <p:nvSpPr>
          <p:cNvPr id="3" name="Title 1"/>
          <p:cNvSpPr txBox="1">
            <a:spLocks/>
          </p:cNvSpPr>
          <p:nvPr/>
        </p:nvSpPr>
        <p:spPr>
          <a:xfrm>
            <a:off x="381000" y="685800"/>
            <a:ext cx="8763000" cy="1495794"/>
          </a:xfrm>
          <a:prstGeom prst="rect">
            <a:avLst/>
          </a:prstGeom>
        </p:spPr>
        <p:txBody>
          <a:bodyPr/>
          <a:lstStyle/>
          <a:p>
            <a:pPr lvl="0" algn="ctr" eaLnBrk="1" hangingPunct="1">
              <a:defRPr/>
            </a:pPr>
            <a:endParaRPr kumimoji="0" lang="en-US" sz="3200" b="0" i="0" u="none" strike="noStrike" kern="0" cap="none" spc="0" normalizeH="0" baseline="0" noProof="0" dirty="0">
              <a:ln>
                <a:noFill/>
              </a:ln>
              <a:solidFill>
                <a:srgbClr xmlns:mc="http://schemas.openxmlformats.org/markup-compatibility/2006" xmlns:a14="http://schemas.microsoft.com/office/drawing/2007/7/7/main" val="090F14" mc:Ignorable=""/>
              </a:solidFill>
              <a:effectLst/>
              <a:uLnTx/>
              <a:uFillTx/>
              <a:latin typeface="+mj-lt"/>
              <a:ea typeface="+mj-ea"/>
              <a:cs typeface="+mj-cs"/>
            </a:endParaRPr>
          </a:p>
        </p:txBody>
      </p:sp>
      <p:sp>
        <p:nvSpPr>
          <p:cNvPr id="4" name="Rounded Rectangle 3"/>
          <p:cNvSpPr/>
          <p:nvPr/>
        </p:nvSpPr>
        <p:spPr bwMode="auto">
          <a:xfrm>
            <a:off x="3962400" y="2914650"/>
            <a:ext cx="838200" cy="304800"/>
          </a:xfrm>
          <a:prstGeom prst="roundRect">
            <a:avLst>
              <a:gd name="adj" fmla="val 32468"/>
            </a:avLst>
          </a:prstGeom>
          <a:solidFill>
            <a:srgbClr xmlns:mc="http://schemas.openxmlformats.org/markup-compatibility/2006" xmlns:a14="http://schemas.microsoft.com/office/drawing/2007/7/7/main" val="FF0000" mc:Ignorable="">
              <a:alpha val="10196"/>
            </a:srgbClr>
          </a:solidFill>
          <a:ln w="63500">
            <a:solidFill>
              <a:srgbClr xmlns:mc="http://schemas.openxmlformats.org/markup-compatibility/2006" xmlns:a14="http://schemas.microsoft.com/office/drawing/2007/7/7/main" val="FF0000" mc:Ignorable=""/>
            </a:solidFill>
            <a:headEnd type="none" w="med" len="med"/>
            <a:tailEnd type="none" w="med" len="med"/>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5" name="Rounded Rectangle 4"/>
          <p:cNvSpPr/>
          <p:nvPr/>
        </p:nvSpPr>
        <p:spPr bwMode="auto">
          <a:xfrm>
            <a:off x="5791200" y="3657600"/>
            <a:ext cx="2209800" cy="2057400"/>
          </a:xfrm>
          <a:prstGeom prst="roundRect">
            <a:avLst>
              <a:gd name="adj" fmla="val 6963"/>
            </a:avLst>
          </a:prstGeom>
          <a:solidFill>
            <a:schemeClr val="tx1"/>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109728" tIns="0" rIns="109728" bIns="54864" numCol="1" rtlCol="0" anchor="t" anchorCtr="0" compatLnSpc="1">
            <a:prstTxWarp prst="textNoShape">
              <a:avLst/>
            </a:prstTxWarp>
          </a:bodyPr>
          <a:lstStyle/>
          <a:p>
            <a:pPr defTabSz="1096963" fontAlgn="base">
              <a:spcBef>
                <a:spcPct val="0"/>
              </a:spcBef>
              <a:spcAft>
                <a:spcPct val="0"/>
              </a:spcAft>
            </a:pPr>
            <a:r>
              <a:rPr lang="en-US" sz="1800" dirty="0" smtClean="0">
                <a:solidFill>
                  <a:srgbClr xmlns:mc="http://schemas.openxmlformats.org/markup-compatibility/2006" xmlns:a14="http://schemas.microsoft.com/office/drawing/2007/7/7/main" val="002060" mc:Ignorable=""/>
                </a:solidFill>
              </a:rPr>
              <a:t>Test input, generated by Pex</a:t>
            </a:r>
          </a:p>
        </p:txBody>
      </p:sp>
      <p:cxnSp>
        <p:nvCxnSpPr>
          <p:cNvPr id="8" name="Shape 7"/>
          <p:cNvCxnSpPr>
            <a:stCxn id="12" idx="1"/>
            <a:endCxn id="4" idx="2"/>
          </p:cNvCxnSpPr>
          <p:nvPr/>
        </p:nvCxnSpPr>
        <p:spPr>
          <a:xfrm rot="10800000">
            <a:off x="4381500" y="3219450"/>
            <a:ext cx="1485900" cy="2343150"/>
          </a:xfrm>
          <a:prstGeom prst="curvedConnector2">
            <a:avLst/>
          </a:prstGeom>
          <a:ln w="25400">
            <a:solidFill>
              <a:srgbClr xmlns:mc="http://schemas.openxmlformats.org/markup-compatibility/2006" xmlns:a14="http://schemas.microsoft.com/office/drawing/2007/7/7/main" val="FF0000" mc:Ignorable=""/>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Curved Right Arrow 8"/>
          <p:cNvSpPr/>
          <p:nvPr/>
        </p:nvSpPr>
        <p:spPr bwMode="auto">
          <a:xfrm rot="6781822" flipH="1" flipV="1">
            <a:off x="3288469" y="3484757"/>
            <a:ext cx="1211835" cy="4470596"/>
          </a:xfrm>
          <a:prstGeom prst="curved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pic>
        <p:nvPicPr>
          <p:cNvPr id="10" name="Picture 4"/>
          <p:cNvPicPr>
            <a:picLocks noChangeAspect="1" noChangeArrowheads="1"/>
          </p:cNvPicPr>
          <p:nvPr/>
        </p:nvPicPr>
        <p:blipFill>
          <a:blip r:embed="rId3"/>
          <a:srcRect/>
          <a:stretch>
            <a:fillRect/>
          </a:stretch>
        </p:blipFill>
        <p:spPr bwMode="auto">
          <a:xfrm>
            <a:off x="2819400" y="4343400"/>
            <a:ext cx="1524000" cy="2362200"/>
          </a:xfrm>
          <a:prstGeom prst="rect">
            <a:avLst/>
          </a:prstGeom>
          <a:noFill/>
          <a:ln w="9525">
            <a:noFill/>
            <a:miter lim="800000"/>
            <a:headEnd/>
            <a:tailEnd/>
          </a:ln>
          <a:effectLst/>
        </p:spPr>
      </p:pic>
      <p:pic>
        <p:nvPicPr>
          <p:cNvPr id="11" name="Picture 6"/>
          <p:cNvPicPr>
            <a:picLocks noChangeAspect="1" noChangeArrowheads="1"/>
          </p:cNvPicPr>
          <p:nvPr/>
        </p:nvPicPr>
        <p:blipFill>
          <a:blip r:embed="rId4"/>
          <a:srcRect/>
          <a:stretch>
            <a:fillRect/>
          </a:stretch>
        </p:blipFill>
        <p:spPr bwMode="auto">
          <a:xfrm>
            <a:off x="5943600" y="4343400"/>
            <a:ext cx="1895475" cy="1276350"/>
          </a:xfrm>
          <a:prstGeom prst="rect">
            <a:avLst/>
          </a:prstGeom>
          <a:noFill/>
          <a:ln w="9525">
            <a:noFill/>
            <a:miter lim="800000"/>
            <a:headEnd/>
            <a:tailEnd/>
          </a:ln>
          <a:effectLst/>
        </p:spPr>
      </p:pic>
      <p:sp>
        <p:nvSpPr>
          <p:cNvPr id="12" name="Rounded Rectangle 11"/>
          <p:cNvSpPr/>
          <p:nvPr/>
        </p:nvSpPr>
        <p:spPr bwMode="auto">
          <a:xfrm>
            <a:off x="5867400" y="5410200"/>
            <a:ext cx="2057400" cy="304800"/>
          </a:xfrm>
          <a:prstGeom prst="roundRect">
            <a:avLst>
              <a:gd name="adj" fmla="val 50000"/>
            </a:avLst>
          </a:prstGeom>
          <a:solidFill>
            <a:srgbClr xmlns:mc="http://schemas.openxmlformats.org/markup-compatibility/2006" xmlns:a14="http://schemas.microsoft.com/office/drawing/2007/7/7/main" val="FF0000" mc:Ignorable="">
              <a:alpha val="10196"/>
            </a:srgbClr>
          </a:solidFill>
          <a:ln w="63500">
            <a:solidFill>
              <a:srgbClr xmlns:mc="http://schemas.openxmlformats.org/markup-compatibility/2006" xmlns:a14="http://schemas.microsoft.com/office/drawing/2007/7/7/main" val="FF0000" mc:Ignorable=""/>
            </a:solidFill>
            <a:headEnd type="none" w="med" len="med"/>
            <a:tailEnd type="none" w="med" len="med"/>
          </a:ln>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4" name="Slide Number Placeholder 4"/>
          <p:cNvSpPr txBox="1">
            <a:spLocks/>
          </p:cNvSpPr>
          <p:nvPr/>
        </p:nvSpPr>
        <p:spPr>
          <a:xfrm>
            <a:off x="70104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3B4BE8B-82E4-476B-B441-6BD86FD886FF}" type="slidenum">
              <a:rPr kumimoji="0" lang="en-US"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a:t>
            </a:fld>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Title 1"/>
          <p:cNvSpPr txBox="1">
            <a:spLocks/>
          </p:cNvSpPr>
          <p:nvPr/>
        </p:nvSpPr>
        <p:spPr>
          <a:xfrm>
            <a:off x="381000" y="230187"/>
            <a:ext cx="8382000" cy="664797"/>
          </a:xfrm>
          <a:prstGeom prst="rect">
            <a:avLst/>
          </a:prstGeom>
        </p:spPr>
        <p:txBody>
          <a:bodyPr/>
          <a:lstStyle/>
          <a:p>
            <a:pPr marL="0" marR="0" lvl="0" indent="0" algn="l" defTabSz="912777" rtl="0" eaLnBrk="1" fontAlgn="base" latinLnBrk="0" hangingPunct="1">
              <a:lnSpc>
                <a:spcPct val="90000"/>
              </a:lnSpc>
              <a:spcBef>
                <a:spcPct val="0"/>
              </a:spcBef>
              <a:spcAft>
                <a:spcPct val="0"/>
              </a:spcAft>
              <a:buClrTx/>
              <a:buSzTx/>
              <a:buFontTx/>
              <a:buNone/>
              <a:tabLst/>
              <a:defRPr/>
            </a:pPr>
            <a:r>
              <a:rPr kumimoji="0" lang="en-US" sz="4700" b="0" i="0" u="none" strike="noStrike" kern="1200" cap="none" spc="-300" normalizeH="0" baseline="0" noProof="0" dirty="0" err="1"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Magneto" pitchFamily="82" charset="0"/>
                <a:cs typeface="Arial" charset="0"/>
              </a:rPr>
              <a:t>Pex</a:t>
            </a:r>
            <a:r>
              <a:rPr kumimoji="0" lang="en-US" sz="4700" b="0" i="0" u="none" strike="noStrike" kern="1200" cap="none" spc="-300" normalizeH="0" baseline="0" noProof="0" dirty="0" smtClean="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Calibri" pitchFamily="34" charset="0"/>
                <a:ea typeface="+mn-ea"/>
                <a:cs typeface="Arial" charset="0"/>
              </a:rPr>
              <a:t> – Test Input Generation tomorrow</a:t>
            </a:r>
            <a:endParaRPr kumimoji="0" lang="en-US" sz="4700" b="0" i="0" u="none" strike="noStrike" kern="1200" cap="none" spc="-300" normalizeH="0" baseline="0" noProof="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uLnTx/>
              <a:uFillTx/>
              <a:latin typeface="Calibri" pitchFamily="34" charset="0"/>
              <a:ea typeface="+mn-ea"/>
              <a:cs typeface="Arial" charset="0"/>
            </a:endParaRPr>
          </a:p>
        </p:txBody>
      </p:sp>
    </p:spTree>
    <p:extLst>
      <p:ext uri="{BB962C8B-B14F-4D97-AF65-F5344CB8AC3E}">
        <p14:creationId xmlns:p14="http://schemas.microsoft.com/office/powerpoint/2007/7/12/main" val="2150805422"/>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2"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xit" presetSubtype="0" fill="hold" grpId="3" nodeType="withEffect">
                                  <p:stCondLst>
                                    <p:cond delay="0"/>
                                  </p:stCondLst>
                                  <p:childTnLst>
                                    <p:set>
                                      <p:cBhvr>
                                        <p:cTn id="30" dur="1" fill="hold">
                                          <p:stCondLst>
                                            <p:cond delay="0"/>
                                          </p:stCondLst>
                                        </p:cTn>
                                        <p:tgtEl>
                                          <p:spTgt spid="4"/>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5" grpId="0" animBg="1"/>
      <p:bldP spid="9"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PEX </a:t>
            </a:r>
            <a:r>
              <a:rPr lang="en-US" dirty="0" smtClean="0"/>
              <a:t>↔ Z3</a:t>
            </a:r>
            <a:endParaRPr lang="en-US" dirty="0"/>
          </a:p>
        </p:txBody>
      </p:sp>
      <p:graphicFrame>
        <p:nvGraphicFramePr>
          <p:cNvPr id="5" name="Content Placeholder 4"/>
          <p:cNvGraphicFramePr>
            <a:graphicFrameLocks noGrp="1"/>
          </p:cNvGraphicFramePr>
          <p:nvPr>
            <p:ph idx="1"/>
          </p:nvPr>
        </p:nvGraphicFramePr>
        <p:xfrm>
          <a:off x="152400" y="977439"/>
          <a:ext cx="8859520" cy="58805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PEX ↔ Z3: Incrementality</a:t>
            </a:r>
            <a:endParaRPr lang="en-US" dirty="0"/>
          </a:p>
        </p:txBody>
      </p:sp>
      <p:sp>
        <p:nvSpPr>
          <p:cNvPr id="3" name="Content Placeholder 2"/>
          <p:cNvSpPr>
            <a:spLocks noGrp="1"/>
          </p:cNvSpPr>
          <p:nvPr>
            <p:ph idx="1"/>
          </p:nvPr>
        </p:nvSpPr>
        <p:spPr>
          <a:xfrm>
            <a:off x="360680" y="1697355"/>
            <a:ext cx="8382000" cy="2148280"/>
          </a:xfrm>
        </p:spPr>
        <p:txBody>
          <a:bodyPr/>
          <a:lstStyle/>
          <a:p>
            <a:r>
              <a:rPr lang="en-US" dirty="0" err="1" smtClean="0"/>
              <a:t>Pex</a:t>
            </a:r>
            <a:r>
              <a:rPr lang="en-US" dirty="0" smtClean="0"/>
              <a:t> “sends” several similar formulas to Z3.</a:t>
            </a:r>
          </a:p>
          <a:p>
            <a:r>
              <a:rPr lang="en-US" dirty="0" smtClean="0"/>
              <a:t>Plus: backtracking primitives in the Z3 API.</a:t>
            </a:r>
          </a:p>
          <a:p>
            <a:pPr lvl="1"/>
            <a:r>
              <a:rPr lang="en-US" b="1" dirty="0" smtClean="0"/>
              <a:t>push</a:t>
            </a:r>
          </a:p>
          <a:p>
            <a:pPr lvl="1"/>
            <a:r>
              <a:rPr lang="en-US" b="1" dirty="0" smtClean="0"/>
              <a:t>pop</a:t>
            </a:r>
          </a:p>
          <a:p>
            <a:r>
              <a:rPr lang="en-US" dirty="0" smtClean="0"/>
              <a:t>Reuse (some) lemmas.</a:t>
            </a:r>
            <a:endParaRPr lang="en-US" dirty="0"/>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PEX ↔ Z3: Small models</a:t>
            </a:r>
            <a:endParaRPr lang="en-US" dirty="0"/>
          </a:p>
        </p:txBody>
      </p:sp>
      <p:sp>
        <p:nvSpPr>
          <p:cNvPr id="3" name="Content Placeholder 2"/>
          <p:cNvSpPr>
            <a:spLocks noGrp="1"/>
          </p:cNvSpPr>
          <p:nvPr>
            <p:ph idx="1"/>
          </p:nvPr>
        </p:nvSpPr>
        <p:spPr>
          <a:xfrm>
            <a:off x="360680" y="1456203"/>
            <a:ext cx="8382000" cy="4899803"/>
          </a:xfrm>
        </p:spPr>
        <p:txBody>
          <a:bodyPr/>
          <a:lstStyle/>
          <a:p>
            <a:r>
              <a:rPr lang="en-US" b="1" dirty="0" smtClean="0"/>
              <a:t>Given</a:t>
            </a:r>
            <a:r>
              <a:rPr lang="en-US" dirty="0" smtClean="0"/>
              <a:t> a set of constraints </a:t>
            </a:r>
            <a:r>
              <a:rPr lang="en-US" i="1" dirty="0" smtClean="0"/>
              <a:t>C</a:t>
            </a:r>
            <a:r>
              <a:rPr lang="en-US" dirty="0" smtClean="0"/>
              <a:t>, find a model </a:t>
            </a:r>
            <a:r>
              <a:rPr lang="en-US" i="1" dirty="0" smtClean="0"/>
              <a:t>M</a:t>
            </a:r>
            <a:r>
              <a:rPr lang="en-US" dirty="0" smtClean="0"/>
              <a:t> that </a:t>
            </a:r>
            <a:r>
              <a:rPr lang="en-US" dirty="0" smtClean="0">
                <a:solidFill>
                  <a:srgbClr xmlns:mc="http://schemas.openxmlformats.org/markup-compatibility/2006" xmlns:a14="http://schemas.microsoft.com/office/drawing/2007/7/7/main" val="FF0000" mc:Ignorable=""/>
                </a:solidFill>
              </a:rPr>
              <a:t>minimizes</a:t>
            </a:r>
            <a:r>
              <a:rPr lang="en-US" dirty="0" smtClean="0"/>
              <a:t> the interpretation for x</a:t>
            </a:r>
            <a:r>
              <a:rPr lang="en-US" baseline="-25000" dirty="0" smtClean="0"/>
              <a:t>0</a:t>
            </a:r>
            <a:r>
              <a:rPr lang="en-US" dirty="0" smtClean="0"/>
              <a:t>, …, </a:t>
            </a:r>
            <a:r>
              <a:rPr lang="en-US" dirty="0" err="1" smtClean="0"/>
              <a:t>x</a:t>
            </a:r>
            <a:r>
              <a:rPr lang="en-US" baseline="-25000" dirty="0" err="1" smtClean="0"/>
              <a:t>n</a:t>
            </a:r>
            <a:r>
              <a:rPr lang="en-US" dirty="0" smtClean="0"/>
              <a:t>.</a:t>
            </a:r>
          </a:p>
          <a:p>
            <a:r>
              <a:rPr lang="en-US" dirty="0" smtClean="0"/>
              <a:t>In the </a:t>
            </a:r>
            <a:r>
              <a:rPr lang="en-US" dirty="0" err="1" smtClean="0"/>
              <a:t>ArrayList</a:t>
            </a:r>
            <a:r>
              <a:rPr lang="en-US" dirty="0" smtClean="0"/>
              <a:t> example:</a:t>
            </a:r>
          </a:p>
          <a:p>
            <a:pPr lvl="1"/>
            <a:r>
              <a:rPr lang="en-US" dirty="0" smtClean="0"/>
              <a:t>Why is the model where </a:t>
            </a:r>
            <a:r>
              <a:rPr lang="en-US" i="1" dirty="0" smtClean="0"/>
              <a:t>c</a:t>
            </a:r>
            <a:r>
              <a:rPr lang="en-US" dirty="0" smtClean="0"/>
              <a:t> =  2147483648 less desirable than the model with </a:t>
            </a:r>
            <a:r>
              <a:rPr lang="en-US" i="1" dirty="0" smtClean="0"/>
              <a:t>c</a:t>
            </a:r>
            <a:r>
              <a:rPr lang="en-US" dirty="0" smtClean="0"/>
              <a:t> = 1?</a:t>
            </a:r>
          </a:p>
          <a:p>
            <a:pPr lvl="1">
              <a:buNone/>
            </a:pPr>
            <a:r>
              <a:rPr lang="en-US" dirty="0" smtClean="0"/>
              <a:t>			</a:t>
            </a:r>
            <a:r>
              <a:rPr lang="en-US" dirty="0" smtClean="0">
                <a:latin typeface="Consolas" pitchFamily="49" charset="0"/>
              </a:rPr>
              <a:t> </a:t>
            </a:r>
            <a:r>
              <a:rPr lang="en-US" sz="2000" dirty="0" smtClean="0">
                <a:solidFill>
                  <a:srgbClr xmlns:mc="http://schemas.openxmlformats.org/markup-compatibility/2006" xmlns:a14="http://schemas.microsoft.com/office/drawing/2007/7/7/main" val="FF0000" mc:Ignorable=""/>
                </a:solidFill>
                <a:latin typeface="Consolas" pitchFamily="49" charset="0"/>
              </a:rPr>
              <a:t>!(c&lt;0) &amp;&amp; 0!=c</a:t>
            </a:r>
            <a:endParaRPr lang="en-US" sz="2000" dirty="0" smtClean="0">
              <a:solidFill>
                <a:srgbClr xmlns:mc="http://schemas.openxmlformats.org/markup-compatibility/2006" xmlns:a14="http://schemas.microsoft.com/office/drawing/2007/7/7/main" val="FF0000" mc:Ignorable=""/>
              </a:solidFill>
            </a:endParaRPr>
          </a:p>
          <a:p>
            <a:r>
              <a:rPr lang="en-US" dirty="0" smtClean="0"/>
              <a:t>Simple solution:</a:t>
            </a:r>
          </a:p>
          <a:p>
            <a:pPr lvl="1">
              <a:buNone/>
            </a:pPr>
            <a:r>
              <a:rPr lang="en-US" dirty="0" smtClean="0"/>
              <a:t>	Assert </a:t>
            </a:r>
            <a:r>
              <a:rPr lang="en-US" i="1" dirty="0" smtClean="0"/>
              <a:t>C</a:t>
            </a:r>
          </a:p>
          <a:p>
            <a:pPr lvl="1">
              <a:buNone/>
            </a:pPr>
            <a:r>
              <a:rPr lang="en-US" i="1" dirty="0" smtClean="0"/>
              <a:t>	</a:t>
            </a:r>
            <a:r>
              <a:rPr lang="en-US" dirty="0" smtClean="0"/>
              <a:t>while </a:t>
            </a:r>
            <a:r>
              <a:rPr lang="en-US" dirty="0" err="1" smtClean="0"/>
              <a:t>satisfiable</a:t>
            </a:r>
            <a:endParaRPr lang="en-US" dirty="0" smtClean="0"/>
          </a:p>
          <a:p>
            <a:pPr lvl="1">
              <a:buNone/>
            </a:pPr>
            <a:r>
              <a:rPr lang="en-US" dirty="0" smtClean="0"/>
              <a:t>		  Peek </a:t>
            </a:r>
            <a:r>
              <a:rPr lang="en-US" i="1" dirty="0" smtClean="0"/>
              <a:t>x</a:t>
            </a:r>
            <a:r>
              <a:rPr lang="en-US" i="1" baseline="-25000" dirty="0" smtClean="0"/>
              <a:t>i</a:t>
            </a:r>
            <a:r>
              <a:rPr lang="en-US" dirty="0" smtClean="0"/>
              <a:t> such that </a:t>
            </a:r>
            <a:r>
              <a:rPr lang="en-US" i="1" dirty="0" smtClean="0"/>
              <a:t>M</a:t>
            </a:r>
            <a:r>
              <a:rPr lang="en-US" dirty="0" smtClean="0"/>
              <a:t>[</a:t>
            </a:r>
            <a:r>
              <a:rPr lang="en-US" i="1" dirty="0" smtClean="0"/>
              <a:t>x</a:t>
            </a:r>
            <a:r>
              <a:rPr lang="en-US" i="1" baseline="-25000" dirty="0" smtClean="0"/>
              <a:t>i</a:t>
            </a:r>
            <a:r>
              <a:rPr lang="en-US" dirty="0" smtClean="0"/>
              <a:t>] is big</a:t>
            </a:r>
          </a:p>
          <a:p>
            <a:pPr lvl="1">
              <a:buNone/>
            </a:pPr>
            <a:r>
              <a:rPr lang="en-US" dirty="0" smtClean="0"/>
              <a:t>		  Assert </a:t>
            </a:r>
            <a:r>
              <a:rPr lang="en-US" i="1" dirty="0" smtClean="0"/>
              <a:t>x</a:t>
            </a:r>
            <a:r>
              <a:rPr lang="en-US" i="1" baseline="-25000" dirty="0" smtClean="0"/>
              <a:t>i</a:t>
            </a:r>
            <a:r>
              <a:rPr lang="en-US" dirty="0" smtClean="0"/>
              <a:t> &lt; </a:t>
            </a:r>
            <a:r>
              <a:rPr lang="en-US" i="1" dirty="0" smtClean="0"/>
              <a:t>n</a:t>
            </a:r>
            <a:r>
              <a:rPr lang="en-US" dirty="0" smtClean="0"/>
              <a:t>, where </a:t>
            </a:r>
            <a:r>
              <a:rPr lang="en-US" i="1" dirty="0" smtClean="0"/>
              <a:t>n</a:t>
            </a:r>
            <a:r>
              <a:rPr lang="en-US" dirty="0" smtClean="0"/>
              <a:t> is a small constant</a:t>
            </a:r>
          </a:p>
          <a:p>
            <a:pPr lvl="1">
              <a:buNone/>
            </a:pPr>
            <a:r>
              <a:rPr lang="en-US" dirty="0" smtClean="0"/>
              <a:t>	Return last found model </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PEX ↔ Z3: Small models</a:t>
            </a:r>
            <a:endParaRPr lang="en-US" dirty="0"/>
          </a:p>
        </p:txBody>
      </p:sp>
      <p:sp>
        <p:nvSpPr>
          <p:cNvPr id="3" name="Content Placeholder 2"/>
          <p:cNvSpPr>
            <a:spLocks noGrp="1"/>
          </p:cNvSpPr>
          <p:nvPr>
            <p:ph idx="1"/>
          </p:nvPr>
        </p:nvSpPr>
        <p:spPr>
          <a:xfrm>
            <a:off x="360680" y="1466251"/>
            <a:ext cx="8382000" cy="4752070"/>
          </a:xfrm>
        </p:spPr>
        <p:txBody>
          <a:bodyPr/>
          <a:lstStyle/>
          <a:p>
            <a:r>
              <a:rPr lang="en-US" b="1" dirty="0" smtClean="0"/>
              <a:t>Given</a:t>
            </a:r>
            <a:r>
              <a:rPr lang="en-US" dirty="0" smtClean="0"/>
              <a:t> a set of constraints </a:t>
            </a:r>
            <a:r>
              <a:rPr lang="en-US" i="1" dirty="0" smtClean="0"/>
              <a:t>C</a:t>
            </a:r>
            <a:r>
              <a:rPr lang="en-US" dirty="0" smtClean="0"/>
              <a:t>, find a model </a:t>
            </a:r>
            <a:r>
              <a:rPr lang="en-US" i="1" dirty="0" smtClean="0"/>
              <a:t>M</a:t>
            </a:r>
            <a:r>
              <a:rPr lang="en-US" dirty="0" smtClean="0"/>
              <a:t> that </a:t>
            </a:r>
            <a:r>
              <a:rPr lang="en-US" dirty="0" smtClean="0">
                <a:solidFill>
                  <a:srgbClr xmlns:mc="http://schemas.openxmlformats.org/markup-compatibility/2006" xmlns:a14="http://schemas.microsoft.com/office/drawing/2007/7/7/main" val="FF0000" mc:Ignorable=""/>
                </a:solidFill>
              </a:rPr>
              <a:t>minimizes</a:t>
            </a:r>
            <a:r>
              <a:rPr lang="en-US" dirty="0" smtClean="0"/>
              <a:t> the interpretation for x</a:t>
            </a:r>
            <a:r>
              <a:rPr lang="en-US" baseline="-25000" dirty="0" smtClean="0"/>
              <a:t>0</a:t>
            </a:r>
            <a:r>
              <a:rPr lang="en-US" dirty="0" smtClean="0"/>
              <a:t>, …, </a:t>
            </a:r>
            <a:r>
              <a:rPr lang="en-US" dirty="0" err="1" smtClean="0"/>
              <a:t>x</a:t>
            </a:r>
            <a:r>
              <a:rPr lang="en-US" baseline="-25000" dirty="0" err="1" smtClean="0"/>
              <a:t>n</a:t>
            </a:r>
            <a:r>
              <a:rPr lang="en-US" dirty="0" smtClean="0"/>
              <a:t>.</a:t>
            </a:r>
          </a:p>
          <a:p>
            <a:r>
              <a:rPr lang="en-US" dirty="0" smtClean="0"/>
              <a:t>In the </a:t>
            </a:r>
            <a:r>
              <a:rPr lang="en-US" dirty="0" err="1" smtClean="0"/>
              <a:t>ArrayList</a:t>
            </a:r>
            <a:r>
              <a:rPr lang="en-US" dirty="0" smtClean="0"/>
              <a:t> example:</a:t>
            </a:r>
          </a:p>
          <a:p>
            <a:pPr lvl="1"/>
            <a:r>
              <a:rPr lang="en-US" dirty="0" smtClean="0"/>
              <a:t>Why is the model where </a:t>
            </a:r>
            <a:r>
              <a:rPr lang="en-US" i="1" dirty="0" smtClean="0"/>
              <a:t>c</a:t>
            </a:r>
            <a:r>
              <a:rPr lang="en-US" dirty="0" smtClean="0"/>
              <a:t> =  2147483648 less desirable than the model with </a:t>
            </a:r>
            <a:r>
              <a:rPr lang="en-US" i="1" dirty="0" smtClean="0"/>
              <a:t>c</a:t>
            </a:r>
            <a:r>
              <a:rPr lang="en-US" dirty="0" smtClean="0"/>
              <a:t> = 1? </a:t>
            </a:r>
          </a:p>
          <a:p>
            <a:pPr lvl="1">
              <a:buNone/>
            </a:pPr>
            <a:r>
              <a:rPr lang="en-US" dirty="0" smtClean="0"/>
              <a:t>			</a:t>
            </a:r>
            <a:r>
              <a:rPr lang="en-US" dirty="0" smtClean="0">
                <a:latin typeface="Consolas" pitchFamily="49" charset="0"/>
              </a:rPr>
              <a:t> </a:t>
            </a:r>
            <a:r>
              <a:rPr lang="en-US" sz="2000" dirty="0" smtClean="0">
                <a:solidFill>
                  <a:srgbClr xmlns:mc="http://schemas.openxmlformats.org/markup-compatibility/2006" xmlns:a14="http://schemas.microsoft.com/office/drawing/2007/7/7/main" val="FF0000" mc:Ignorable=""/>
                </a:solidFill>
                <a:latin typeface="Consolas" pitchFamily="49" charset="0"/>
              </a:rPr>
              <a:t>!(c&lt;0) &amp;&amp; 0!=c</a:t>
            </a:r>
            <a:endParaRPr lang="en-US" sz="2000" dirty="0" smtClean="0">
              <a:solidFill>
                <a:srgbClr xmlns:mc="http://schemas.openxmlformats.org/markup-compatibility/2006" xmlns:a14="http://schemas.microsoft.com/office/drawing/2007/7/7/main" val="FF0000" mc:Ignorable=""/>
              </a:solidFill>
            </a:endParaRPr>
          </a:p>
          <a:p>
            <a:r>
              <a:rPr lang="en-US" b="1" dirty="0" smtClean="0"/>
              <a:t>Refinement</a:t>
            </a:r>
            <a:r>
              <a:rPr lang="en-US" dirty="0" smtClean="0"/>
              <a:t>:</a:t>
            </a:r>
          </a:p>
          <a:p>
            <a:pPr lvl="1"/>
            <a:r>
              <a:rPr lang="en-US" dirty="0" smtClean="0"/>
              <a:t>Eager solution stops as soon as the system becomes </a:t>
            </a:r>
            <a:r>
              <a:rPr lang="en-US" dirty="0" err="1" smtClean="0"/>
              <a:t>unsatisfiable</a:t>
            </a:r>
            <a:r>
              <a:rPr lang="en-US" dirty="0" smtClean="0"/>
              <a:t>.</a:t>
            </a:r>
          </a:p>
          <a:p>
            <a:pPr lvl="1"/>
            <a:r>
              <a:rPr lang="en-US" dirty="0" smtClean="0"/>
              <a:t>A “bad” choice (peek </a:t>
            </a:r>
            <a:r>
              <a:rPr lang="en-US" i="1" dirty="0" smtClean="0"/>
              <a:t>x</a:t>
            </a:r>
            <a:r>
              <a:rPr lang="en-US" i="1" baseline="-25000" dirty="0" smtClean="0"/>
              <a:t>i</a:t>
            </a:r>
            <a:r>
              <a:rPr lang="en-US" dirty="0" smtClean="0"/>
              <a:t>) may prevent us from finding a good solution.</a:t>
            </a:r>
          </a:p>
          <a:p>
            <a:pPr lvl="1"/>
            <a:r>
              <a:rPr lang="en-US" dirty="0" smtClean="0"/>
              <a:t>Use </a:t>
            </a:r>
            <a:r>
              <a:rPr lang="en-US" b="1" dirty="0" smtClean="0"/>
              <a:t>push</a:t>
            </a:r>
            <a:r>
              <a:rPr lang="en-US" dirty="0" smtClean="0"/>
              <a:t> and </a:t>
            </a:r>
            <a:r>
              <a:rPr lang="en-US" b="1" dirty="0" smtClean="0"/>
              <a:t>pop</a:t>
            </a:r>
            <a:r>
              <a:rPr lang="en-US" dirty="0" smtClean="0"/>
              <a:t> to retract “bad” choices.</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Test-case generation</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22" name="Text Placeholder 2"/>
          <p:cNvSpPr txBox="1">
            <a:spLocks/>
          </p:cNvSpPr>
          <p:nvPr/>
        </p:nvSpPr>
        <p:spPr>
          <a:xfrm>
            <a:off x="416560" y="1613801"/>
            <a:ext cx="8382000" cy="3705630"/>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800" dirty="0" smtClean="0">
                <a:solidFill>
                  <a:srgbClr xmlns:mc="http://schemas.openxmlformats.org/markup-compatibility/2006" xmlns:a14="http://schemas.microsoft.com/office/drawing/2007/7/7/main" val="FF0000" mc:Ignorable=""/>
                </a:solidFill>
                <a:latin typeface="Calibri" pitchFamily="34" charset="0"/>
                <a:sym typeface="Symbol"/>
              </a:rPr>
              <a:t>Test (correctness + usability) is 95% of the deal:</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Dev/Test is 1-1 in products.</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Developers are responsible for unit tests.</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Tools:</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Annotations and static analysis (SAL + ESP)</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File </a:t>
            </a:r>
            <a:r>
              <a:rPr lang="en-US" sz="2800" dirty="0" err="1" smtClean="0">
                <a:solidFill>
                  <a:schemeClr val="bg1"/>
                </a:solidFill>
                <a:latin typeface="Calibri" pitchFamily="34" charset="0"/>
                <a:sym typeface="Symbol"/>
              </a:rPr>
              <a:t>Fuzzing</a:t>
            </a:r>
            <a:endParaRPr lang="en-US" sz="2800" dirty="0" smtClean="0">
              <a:solidFill>
                <a:schemeClr val="bg1"/>
              </a:solidFill>
              <a:latin typeface="Calibri" pitchFamily="34" charset="0"/>
              <a:sym typeface="Symbol"/>
            </a:endParaRPr>
          </a:p>
          <a:p>
            <a:pPr marL="842136" lvl="1" indent="-384954">
              <a:lnSpc>
                <a:spcPct val="90000"/>
              </a:lnSpc>
              <a:spcBef>
                <a:spcPct val="20000"/>
              </a:spcBef>
              <a:buSzPct val="90000"/>
              <a:buFontTx/>
              <a:buBlip>
                <a:blip r:embed="rId3"/>
              </a:buBlip>
            </a:pPr>
            <a:r>
              <a:rPr lang="en-US" sz="2800" dirty="0" smtClean="0">
                <a:solidFill>
                  <a:srgbClr xmlns:mc="http://schemas.openxmlformats.org/markup-compatibility/2006" xmlns:a14="http://schemas.microsoft.com/office/drawing/2007/7/7/main" val="FF0000" mc:Ignorable=""/>
                </a:solidFill>
                <a:latin typeface="Calibri" pitchFamily="34" charset="0"/>
                <a:sym typeface="Symbol"/>
              </a:rPr>
              <a:t>Unit test case generation</a:t>
            </a:r>
          </a:p>
          <a:p>
            <a:pPr marL="1299317" lvl="2" indent="-384954">
              <a:lnSpc>
                <a:spcPct val="90000"/>
              </a:lnSpc>
              <a:spcBef>
                <a:spcPct val="20000"/>
              </a:spcBef>
              <a:buSzPct val="90000"/>
            </a:pPr>
            <a:endParaRPr lang="en-US" sz="2800" dirty="0" smtClean="0">
              <a:solidFill>
                <a:schemeClr val="bg1"/>
              </a:solidFill>
              <a:latin typeface="Calibri" pitchFamily="34" charset="0"/>
              <a:sym typeface="Symbol"/>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75435"/>
            <a:ext cx="8382000" cy="4450449"/>
          </a:xfrm>
        </p:spPr>
        <p:txBody>
          <a:bodyPr/>
          <a:lstStyle/>
          <a:p>
            <a:r>
              <a:rPr lang="en-US" dirty="0" smtClean="0">
                <a:solidFill>
                  <a:srgbClr xmlns:mc="http://schemas.openxmlformats.org/markup-compatibility/2006" xmlns:a14="http://schemas.microsoft.com/office/drawing/2007/7/7/main" val="FF0000" mc:Ignorable=""/>
                </a:solidFill>
              </a:rPr>
              <a:t>Apply DART to large applications (not units).</a:t>
            </a:r>
          </a:p>
          <a:p>
            <a:r>
              <a:rPr lang="en-US" dirty="0" smtClean="0"/>
              <a:t>Start with well-formed input (not random).</a:t>
            </a:r>
          </a:p>
          <a:p>
            <a:r>
              <a:rPr lang="en-US" dirty="0" smtClean="0"/>
              <a:t>Combine with generational search (not DFS).</a:t>
            </a:r>
          </a:p>
          <a:p>
            <a:pPr lvl="1"/>
            <a:r>
              <a:rPr lang="en-US" dirty="0" smtClean="0"/>
              <a:t>Negate 1-by-1 each constraint in a path constraint.</a:t>
            </a:r>
          </a:p>
          <a:p>
            <a:pPr lvl="1"/>
            <a:r>
              <a:rPr lang="en-US" dirty="0" smtClean="0"/>
              <a:t>Generate many children for each parent run.</a:t>
            </a:r>
          </a:p>
          <a:p>
            <a:pPr lvl="1"/>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
        <p:nvSpPr>
          <p:cNvPr id="2" name="Title 1"/>
          <p:cNvSpPr>
            <a:spLocks noGrp="1"/>
          </p:cNvSpPr>
          <p:nvPr>
            <p:ph type="title"/>
          </p:nvPr>
        </p:nvSpPr>
        <p:spPr/>
        <p:txBody>
          <a:bodyPr/>
          <a:lstStyle/>
          <a:p>
            <a:r>
              <a:rPr smtClean="0"/>
              <a:t>SAGE</a:t>
            </a:r>
            <a:endParaRPr lang="en-US" dirty="0"/>
          </a:p>
        </p:txBody>
      </p:sp>
      <p:sp>
        <p:nvSpPr>
          <p:cNvPr id="23" name="Oval 22"/>
          <p:cNvSpPr/>
          <p:nvPr/>
        </p:nvSpPr>
        <p:spPr bwMode="auto">
          <a:xfrm>
            <a:off x="1808480" y="4348480"/>
            <a:ext cx="4876800" cy="741680"/>
          </a:xfrm>
          <a:prstGeom prst="ellipse">
            <a:avLst/>
          </a:prstGeom>
          <a:gradFill>
            <a:gsLst>
              <a:gs pos="0">
                <a:schemeClr val="accent3">
                  <a:tint val="62000"/>
                  <a:satMod val="180000"/>
                  <a:alpha val="35000"/>
                </a:schemeClr>
              </a:gs>
              <a:gs pos="65000">
                <a:schemeClr val="accent3">
                  <a:tint val="32000"/>
                  <a:satMod val="250000"/>
                </a:schemeClr>
              </a:gs>
              <a:gs pos="100000">
                <a:schemeClr val="accent3">
                  <a:tint val="23000"/>
                  <a:satMod val="300000"/>
                </a:schemeClr>
              </a:gs>
            </a:gsLst>
          </a:gra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5" name="Right Arrow 4"/>
          <p:cNvSpPr/>
          <p:nvPr/>
        </p:nvSpPr>
        <p:spPr bwMode="auto">
          <a:xfrm>
            <a:off x="1056640"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6" name="Oval 5"/>
          <p:cNvSpPr/>
          <p:nvPr/>
        </p:nvSpPr>
        <p:spPr bwMode="auto">
          <a:xfrm>
            <a:off x="1755422"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7" name="Right Arrow 6"/>
          <p:cNvSpPr/>
          <p:nvPr/>
        </p:nvSpPr>
        <p:spPr bwMode="auto">
          <a:xfrm>
            <a:off x="2017324"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8" name="Oval 7"/>
          <p:cNvSpPr/>
          <p:nvPr/>
        </p:nvSpPr>
        <p:spPr bwMode="auto">
          <a:xfrm>
            <a:off x="2716106"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9" name="Right Arrow 8"/>
          <p:cNvSpPr/>
          <p:nvPr/>
        </p:nvSpPr>
        <p:spPr bwMode="auto">
          <a:xfrm>
            <a:off x="2978008"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0" name="Oval 9"/>
          <p:cNvSpPr/>
          <p:nvPr/>
        </p:nvSpPr>
        <p:spPr bwMode="auto">
          <a:xfrm>
            <a:off x="3676790"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1" name="Right Arrow 10"/>
          <p:cNvSpPr/>
          <p:nvPr/>
        </p:nvSpPr>
        <p:spPr bwMode="auto">
          <a:xfrm>
            <a:off x="3938692"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2" name="Oval 11"/>
          <p:cNvSpPr/>
          <p:nvPr/>
        </p:nvSpPr>
        <p:spPr bwMode="auto">
          <a:xfrm>
            <a:off x="4637474"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3" name="Right Arrow 12"/>
          <p:cNvSpPr/>
          <p:nvPr/>
        </p:nvSpPr>
        <p:spPr bwMode="auto">
          <a:xfrm>
            <a:off x="4899376"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4" name="Oval 13"/>
          <p:cNvSpPr/>
          <p:nvPr/>
        </p:nvSpPr>
        <p:spPr bwMode="auto">
          <a:xfrm>
            <a:off x="5598160"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7" name="Right Arrow 16"/>
          <p:cNvSpPr/>
          <p:nvPr/>
        </p:nvSpPr>
        <p:spPr bwMode="auto">
          <a:xfrm rot="19341167">
            <a:off x="1880728" y="4744720"/>
            <a:ext cx="650240" cy="27432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8" name="Right Arrow 17"/>
          <p:cNvSpPr/>
          <p:nvPr/>
        </p:nvSpPr>
        <p:spPr bwMode="auto">
          <a:xfrm rot="19341167">
            <a:off x="2845928" y="4744720"/>
            <a:ext cx="650240" cy="27432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9" name="Right Arrow 18"/>
          <p:cNvSpPr/>
          <p:nvPr/>
        </p:nvSpPr>
        <p:spPr bwMode="auto">
          <a:xfrm rot="19341167">
            <a:off x="3811128" y="4744720"/>
            <a:ext cx="650240" cy="27432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0" name="Right Arrow 19"/>
          <p:cNvSpPr/>
          <p:nvPr/>
        </p:nvSpPr>
        <p:spPr bwMode="auto">
          <a:xfrm rot="19341167">
            <a:off x="4776328" y="4744720"/>
            <a:ext cx="650240" cy="27432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1" name="Right Arrow 20"/>
          <p:cNvSpPr/>
          <p:nvPr/>
        </p:nvSpPr>
        <p:spPr bwMode="auto">
          <a:xfrm rot="19341167">
            <a:off x="5741528" y="4744720"/>
            <a:ext cx="650240" cy="27432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2" name="TextBox 21"/>
          <p:cNvSpPr txBox="1"/>
          <p:nvPr/>
        </p:nvSpPr>
        <p:spPr>
          <a:xfrm>
            <a:off x="5852160" y="5039360"/>
            <a:ext cx="806311" cy="369332"/>
          </a:xfrm>
          <a:prstGeom prst="rect">
            <a:avLst/>
          </a:prstGeom>
          <a:noFill/>
        </p:spPr>
        <p:txBody>
          <a:bodyPr wrap="none" rtlCol="0">
            <a:spAutoFit/>
          </a:bodyPr>
          <a:lstStyle/>
          <a:p>
            <a:r>
              <a:rPr lang="en-US" dirty="0" smtClean="0">
                <a:solidFill>
                  <a:schemeClr val="accent2">
                    <a:lumMod val="75000"/>
                  </a:schemeClr>
                </a:solidFill>
                <a:latin typeface="Calibri" pitchFamily="34" charset="0"/>
              </a:rPr>
              <a:t>parent</a:t>
            </a:r>
          </a:p>
        </p:txBody>
      </p:sp>
      <p:sp>
        <p:nvSpPr>
          <p:cNvPr id="29" name="TextBox 28"/>
          <p:cNvSpPr txBox="1"/>
          <p:nvPr/>
        </p:nvSpPr>
        <p:spPr>
          <a:xfrm>
            <a:off x="6725920" y="4551680"/>
            <a:ext cx="1371722" cy="369332"/>
          </a:xfrm>
          <a:prstGeom prst="rect">
            <a:avLst/>
          </a:prstGeom>
          <a:noFill/>
        </p:spPr>
        <p:txBody>
          <a:bodyPr wrap="none" rtlCol="0">
            <a:spAutoFit/>
          </a:bodyPr>
          <a:lstStyle/>
          <a:p>
            <a:r>
              <a:rPr lang="en-US" dirty="0" smtClean="0">
                <a:solidFill>
                  <a:schemeClr val="accent3">
                    <a:lumMod val="75000"/>
                  </a:schemeClr>
                </a:solidFill>
                <a:latin typeface="Calibri" pitchFamily="34" charset="0"/>
              </a:rPr>
              <a:t>generation 1</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p:bldP spid="2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7" name="Rectangle 5"/>
          <p:cNvSpPr>
            <a:spLocks noChangeArrowheads="1"/>
          </p:cNvSpPr>
          <p:nvPr/>
        </p:nvSpPr>
        <p:spPr bwMode="auto">
          <a:xfrm>
            <a:off x="228600" y="2971800"/>
            <a:ext cx="8991600" cy="1600200"/>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00 00 00 00 00 00 00 00 00 00 00 00 00 00 00 00 ;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00 00 00 00 00 00 00 00 00 00 00 00 ; ................</a:t>
            </a:r>
          </a:p>
          <a:p>
            <a:pPr eaLnBrk="1" hangingPunct="1"/>
            <a:r>
              <a:rPr lang="pt-BR" sz="1400" dirty="0">
                <a:solidFill>
                  <a:schemeClr val="bg1"/>
                </a:solidFill>
                <a:latin typeface="Courier New" pitchFamily="49" charset="0"/>
              </a:rPr>
              <a:t>00000040h: 00 00 00 00 00 00 00 00 00 00 00 00 00 00 00 00 ; ................</a:t>
            </a:r>
          </a:p>
          <a:p>
            <a:pPr eaLnBrk="1" hangingPunct="1"/>
            <a:r>
              <a:rPr lang="pt-BR" sz="1400" dirty="0">
                <a:solidFill>
                  <a:schemeClr val="bg1"/>
                </a:solidFill>
                <a:latin typeface="Courier New" pitchFamily="49" charset="0"/>
              </a:rPr>
              <a:t>00000050h: 00 00 00 00 00 00 00 00 00 00 00 00 00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8" name="TextBox 4"/>
          <p:cNvSpPr txBox="1">
            <a:spLocks noChangeArrowheads="1"/>
          </p:cNvSpPr>
          <p:nvPr/>
        </p:nvSpPr>
        <p:spPr bwMode="auto">
          <a:xfrm>
            <a:off x="228600" y="4648200"/>
            <a:ext cx="30480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0 – seed file</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10" name="Rectangle 9"/>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11" name="Rectangle 5"/>
          <p:cNvSpPr>
            <a:spLocks noChangeArrowheads="1"/>
          </p:cNvSpPr>
          <p:nvPr/>
        </p:nvSpPr>
        <p:spPr bwMode="auto">
          <a:xfrm>
            <a:off x="228600" y="2971800"/>
            <a:ext cx="8991600" cy="1600200"/>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00 00 00 00 00 00 00 00 00 00 00 00 ; RIFF............</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00 00 00 00 00 00 00 00 00 00 00 00 ; ................</a:t>
            </a:r>
          </a:p>
          <a:p>
            <a:pPr eaLnBrk="1" hangingPunct="1"/>
            <a:r>
              <a:rPr lang="pt-BR" sz="1400" dirty="0">
                <a:solidFill>
                  <a:schemeClr val="bg1"/>
                </a:solidFill>
                <a:latin typeface="Courier New" pitchFamily="49" charset="0"/>
              </a:rPr>
              <a:t>00000040h: 00 00 00 00 00 00 00 00 00 00 00 00 00 00 00 00 ; ................</a:t>
            </a:r>
          </a:p>
          <a:p>
            <a:pPr eaLnBrk="1" hangingPunct="1"/>
            <a:r>
              <a:rPr lang="pt-BR" sz="1400" dirty="0">
                <a:solidFill>
                  <a:schemeClr val="bg1"/>
                </a:solidFill>
                <a:latin typeface="Courier New" pitchFamily="49" charset="0"/>
              </a:rPr>
              <a:t>00000050h: 00 00 00 00 00 00 00 00 00 00 00 00 00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12" name="TextBox 4"/>
          <p:cNvSpPr txBox="1">
            <a:spLocks noChangeArrowheads="1"/>
          </p:cNvSpPr>
          <p:nvPr/>
        </p:nvSpPr>
        <p:spPr bwMode="auto">
          <a:xfrm>
            <a:off x="228600" y="4648200"/>
            <a:ext cx="19812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1</a:t>
            </a:r>
          </a:p>
        </p:txBody>
      </p:sp>
      <p:sp>
        <p:nvSpPr>
          <p:cNvPr id="13" name="Rectangle 12"/>
          <p:cNvSpPr/>
          <p:nvPr/>
        </p:nvSpPr>
        <p:spPr>
          <a:xfrm>
            <a:off x="6781800" y="3048000"/>
            <a:ext cx="457200" cy="152400"/>
          </a:xfrm>
          <a:prstGeom prst="rect">
            <a:avLst/>
          </a:prstGeom>
          <a:noFill/>
          <a:ln>
            <a:solidFill>
              <a:srgbClr xmlns:mc="http://schemas.openxmlformats.org/markup-compatibility/2006" xmlns:a14="http://schemas.microsoft.com/office/drawing/2007/7/7/main" val="FF0000" mc:Ignorabl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r>
              <a:rPr lang="en-US" dirty="0" smtClean="0"/>
              <a:t>`	</a:t>
            </a:r>
            <a:endParaRPr lang="en-US" dirty="0"/>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9"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00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00 00 00 00 00 00 00 00 00 00 00 00 ; ................</a:t>
            </a:r>
          </a:p>
          <a:p>
            <a:pPr eaLnBrk="1" hangingPunct="1"/>
            <a:r>
              <a:rPr lang="pt-BR" sz="1400" dirty="0">
                <a:solidFill>
                  <a:schemeClr val="bg1"/>
                </a:solidFill>
                <a:latin typeface="Courier New" pitchFamily="49" charset="0"/>
              </a:rPr>
              <a:t>00000040h: 00 00 00 00 00 00 00 00 00 00 00 00 00 00 00 00 ; ................</a:t>
            </a:r>
          </a:p>
          <a:p>
            <a:pPr eaLnBrk="1" hangingPunct="1"/>
            <a:r>
              <a:rPr lang="pt-BR" sz="1400" dirty="0">
                <a:solidFill>
                  <a:schemeClr val="bg1"/>
                </a:solidFill>
                <a:latin typeface="Courier New" pitchFamily="49" charset="0"/>
              </a:rPr>
              <a:t>00000050h: 00 00 00 00 00 00 00 00 00 00 00 00 00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10" name="TextBox 4"/>
          <p:cNvSpPr txBox="1">
            <a:spLocks noChangeArrowheads="1"/>
          </p:cNvSpPr>
          <p:nvPr/>
        </p:nvSpPr>
        <p:spPr bwMode="auto">
          <a:xfrm>
            <a:off x="228600" y="4648200"/>
            <a:ext cx="19812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2</a:t>
            </a:r>
          </a:p>
        </p:txBody>
      </p:sp>
      <p:sp>
        <p:nvSpPr>
          <p:cNvPr id="12" name="Rectangle 11"/>
          <p:cNvSpPr/>
          <p:nvPr/>
        </p:nvSpPr>
        <p:spPr>
          <a:xfrm>
            <a:off x="7660640" y="3048000"/>
            <a:ext cx="381000" cy="152400"/>
          </a:xfrm>
          <a:prstGeom prst="rect">
            <a:avLst/>
          </a:prstGeom>
          <a:noFill/>
          <a:ln>
            <a:solidFill>
              <a:srgbClr xmlns:mc="http://schemas.openxmlformats.org/markup-compatibility/2006" xmlns:a14="http://schemas.microsoft.com/office/drawing/2007/7/7/main" val="FF0000" mc:Ignorabl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5"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3D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00 00 00 00 00 00 00 00 00 00 00 00 ; ................</a:t>
            </a:r>
          </a:p>
          <a:p>
            <a:pPr eaLnBrk="1" hangingPunct="1"/>
            <a:r>
              <a:rPr lang="pt-BR" sz="1400" dirty="0">
                <a:solidFill>
                  <a:schemeClr val="bg1"/>
                </a:solidFill>
                <a:latin typeface="Courier New" pitchFamily="49" charset="0"/>
              </a:rPr>
              <a:t>00000040h: 00 00 00 00 00 00 00 00 00 00 00 00 00 00 00 00 ; ................</a:t>
            </a:r>
          </a:p>
          <a:p>
            <a:pPr eaLnBrk="1" hangingPunct="1"/>
            <a:r>
              <a:rPr lang="pt-BR" sz="1400" dirty="0">
                <a:solidFill>
                  <a:schemeClr val="bg1"/>
                </a:solidFill>
                <a:latin typeface="Courier New" pitchFamily="49" charset="0"/>
              </a:rPr>
              <a:t>00000050h: 00 00 00 00 00 00 00 00 00 00 00 00 00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6" name="TextBox 4"/>
          <p:cNvSpPr txBox="1">
            <a:spLocks noChangeArrowheads="1"/>
          </p:cNvSpPr>
          <p:nvPr/>
        </p:nvSpPr>
        <p:spPr bwMode="auto">
          <a:xfrm>
            <a:off x="228600" y="4648200"/>
            <a:ext cx="19812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3</a:t>
            </a:r>
          </a:p>
        </p:txBody>
      </p:sp>
      <p:sp>
        <p:nvSpPr>
          <p:cNvPr id="8" name="Rectangle 7"/>
          <p:cNvSpPr/>
          <p:nvPr/>
        </p:nvSpPr>
        <p:spPr>
          <a:xfrm>
            <a:off x="7239000" y="3048000"/>
            <a:ext cx="76200" cy="152400"/>
          </a:xfrm>
          <a:prstGeom prst="rect">
            <a:avLst/>
          </a:prstGeom>
          <a:noFill/>
          <a:ln>
            <a:solidFill>
              <a:srgbClr xmlns:mc="http://schemas.openxmlformats.org/markup-compatibility/2006" xmlns:a14="http://schemas.microsoft.com/office/drawing/2007/7/7/main" val="FF0000" mc:Ignorabl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5"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3D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73 74 72 68 00 00 00 00 00 00 00 00 ; ....strh........</a:t>
            </a:r>
          </a:p>
          <a:p>
            <a:pPr eaLnBrk="1" hangingPunct="1"/>
            <a:r>
              <a:rPr lang="pt-BR" sz="1400" dirty="0">
                <a:solidFill>
                  <a:schemeClr val="bg1"/>
                </a:solidFill>
                <a:latin typeface="Courier New" pitchFamily="49" charset="0"/>
              </a:rPr>
              <a:t>00000040h: 00 00 00 00 00 00 00 00 00 00 00 00 00 00 00 00 ; ................</a:t>
            </a:r>
          </a:p>
          <a:p>
            <a:pPr eaLnBrk="1" hangingPunct="1"/>
            <a:r>
              <a:rPr lang="pt-BR" sz="1400" dirty="0">
                <a:solidFill>
                  <a:schemeClr val="bg1"/>
                </a:solidFill>
                <a:latin typeface="Courier New" pitchFamily="49" charset="0"/>
              </a:rPr>
              <a:t>00000050h: 00 00 00 00 00 00 00 00 00 00 00 00 00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6" name="TextBox 4"/>
          <p:cNvSpPr txBox="1">
            <a:spLocks noChangeArrowheads="1"/>
          </p:cNvSpPr>
          <p:nvPr/>
        </p:nvSpPr>
        <p:spPr bwMode="auto">
          <a:xfrm>
            <a:off x="228600" y="4648200"/>
            <a:ext cx="19812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4</a:t>
            </a:r>
          </a:p>
        </p:txBody>
      </p:sp>
      <p:sp>
        <p:nvSpPr>
          <p:cNvPr id="8" name="Rectangle 7"/>
          <p:cNvSpPr/>
          <p:nvPr/>
        </p:nvSpPr>
        <p:spPr>
          <a:xfrm>
            <a:off x="7289800" y="3657600"/>
            <a:ext cx="381000" cy="228600"/>
          </a:xfrm>
          <a:prstGeom prst="rect">
            <a:avLst/>
          </a:prstGeom>
          <a:noFill/>
          <a:ln>
            <a:solidFill>
              <a:srgbClr xmlns:mc="http://schemas.openxmlformats.org/markup-compatibility/2006" xmlns:a14="http://schemas.microsoft.com/office/drawing/2007/7/7/main" val="FF0000" mc:Ignorabl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5"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3D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73 74 72 68 00 00 00 00 76 69 64 73 ; ....strh....vids</a:t>
            </a:r>
          </a:p>
          <a:p>
            <a:pPr eaLnBrk="1" hangingPunct="1"/>
            <a:r>
              <a:rPr lang="pt-BR" sz="1400" dirty="0">
                <a:solidFill>
                  <a:schemeClr val="bg1"/>
                </a:solidFill>
                <a:latin typeface="Courier New" pitchFamily="49" charset="0"/>
              </a:rPr>
              <a:t>00000040h: 00 00 00 00 00 00 00 00 00 00 00 00 00 00 00 00 ; ................</a:t>
            </a:r>
          </a:p>
          <a:p>
            <a:pPr eaLnBrk="1" hangingPunct="1"/>
            <a:r>
              <a:rPr lang="pt-BR" sz="1400" dirty="0">
                <a:solidFill>
                  <a:schemeClr val="bg1"/>
                </a:solidFill>
                <a:latin typeface="Courier New" pitchFamily="49" charset="0"/>
              </a:rPr>
              <a:t>00000050h: 00 00 00 00 00 00 00 00 00 00 00 00 00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6" name="TextBox 4"/>
          <p:cNvSpPr txBox="1">
            <a:spLocks noChangeArrowheads="1"/>
          </p:cNvSpPr>
          <p:nvPr/>
        </p:nvSpPr>
        <p:spPr bwMode="auto">
          <a:xfrm>
            <a:off x="228600" y="4648200"/>
            <a:ext cx="19812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5</a:t>
            </a:r>
          </a:p>
        </p:txBody>
      </p:sp>
      <p:sp>
        <p:nvSpPr>
          <p:cNvPr id="8" name="Rectangle 7"/>
          <p:cNvSpPr/>
          <p:nvPr/>
        </p:nvSpPr>
        <p:spPr>
          <a:xfrm>
            <a:off x="8051800" y="3657600"/>
            <a:ext cx="533400" cy="228600"/>
          </a:xfrm>
          <a:prstGeom prst="rect">
            <a:avLst/>
          </a:prstGeom>
          <a:noFill/>
          <a:ln>
            <a:solidFill>
              <a:srgbClr xmlns:mc="http://schemas.openxmlformats.org/markup-compatibility/2006" xmlns:a14="http://schemas.microsoft.com/office/drawing/2007/7/7/main" val="FF0000" mc:Ignorabl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5"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3D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73 74 72 68 00 00 00 00 76 69 64 73 ; ....strh....vids</a:t>
            </a:r>
          </a:p>
          <a:p>
            <a:pPr eaLnBrk="1" hangingPunct="1"/>
            <a:r>
              <a:rPr lang="pt-BR" sz="1400" dirty="0">
                <a:solidFill>
                  <a:schemeClr val="bg1"/>
                </a:solidFill>
                <a:latin typeface="Courier New" pitchFamily="49" charset="0"/>
              </a:rPr>
              <a:t>00000040h: 00 00 00 00 73 74 72 66 00 00 00 00 00 00 00 00 ; ....strf........</a:t>
            </a:r>
          </a:p>
          <a:p>
            <a:pPr eaLnBrk="1" hangingPunct="1"/>
            <a:r>
              <a:rPr lang="pt-BR" sz="1400" dirty="0">
                <a:solidFill>
                  <a:schemeClr val="bg1"/>
                </a:solidFill>
                <a:latin typeface="Courier New" pitchFamily="49" charset="0"/>
              </a:rPr>
              <a:t>00000050h: 00 00 00 00 00 00 00 00 00 00 00 00 00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6" name="TextBox 4"/>
          <p:cNvSpPr txBox="1">
            <a:spLocks noChangeArrowheads="1"/>
          </p:cNvSpPr>
          <p:nvPr/>
        </p:nvSpPr>
        <p:spPr bwMode="auto">
          <a:xfrm>
            <a:off x="228600" y="4648200"/>
            <a:ext cx="19812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6</a:t>
            </a:r>
          </a:p>
        </p:txBody>
      </p:sp>
      <p:sp>
        <p:nvSpPr>
          <p:cNvPr id="8" name="Rectangle 7"/>
          <p:cNvSpPr/>
          <p:nvPr/>
        </p:nvSpPr>
        <p:spPr>
          <a:xfrm>
            <a:off x="7269480" y="3855720"/>
            <a:ext cx="381000" cy="228600"/>
          </a:xfrm>
          <a:prstGeom prst="rect">
            <a:avLst/>
          </a:prstGeom>
          <a:noFill/>
          <a:ln>
            <a:solidFill>
              <a:srgbClr xmlns:mc="http://schemas.openxmlformats.org/markup-compatibility/2006" xmlns:a14="http://schemas.microsoft.com/office/drawing/2007/7/7/main" val="FF0000" mc:Ignorabl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5"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3D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73 74 72 68 00 00 00 00 76 69 64 73 ; ....strh....vids</a:t>
            </a:r>
          </a:p>
          <a:p>
            <a:pPr eaLnBrk="1" hangingPunct="1"/>
            <a:r>
              <a:rPr lang="pt-BR" sz="1400" dirty="0">
                <a:solidFill>
                  <a:schemeClr val="bg1"/>
                </a:solidFill>
                <a:latin typeface="Courier New" pitchFamily="49" charset="0"/>
              </a:rPr>
              <a:t>00000040h: 00 00 00 00 73 74 72 66 00 00 00 00 28 00 00 00 ; ....strf....(...</a:t>
            </a:r>
          </a:p>
          <a:p>
            <a:pPr eaLnBrk="1" hangingPunct="1"/>
            <a:r>
              <a:rPr lang="pt-BR" sz="1400" dirty="0">
                <a:solidFill>
                  <a:schemeClr val="bg1"/>
                </a:solidFill>
                <a:latin typeface="Courier New" pitchFamily="49" charset="0"/>
              </a:rPr>
              <a:t>00000050h: 00 00 00 00 00 00 00 00 00 00 00 00 00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6" name="TextBox 4"/>
          <p:cNvSpPr txBox="1">
            <a:spLocks noChangeArrowheads="1"/>
          </p:cNvSpPr>
          <p:nvPr/>
        </p:nvSpPr>
        <p:spPr bwMode="auto">
          <a:xfrm>
            <a:off x="228600" y="4648200"/>
            <a:ext cx="19812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7</a:t>
            </a:r>
          </a:p>
        </p:txBody>
      </p:sp>
      <p:sp>
        <p:nvSpPr>
          <p:cNvPr id="8" name="Rectangle 7"/>
          <p:cNvSpPr/>
          <p:nvPr/>
        </p:nvSpPr>
        <p:spPr>
          <a:xfrm>
            <a:off x="8117840" y="3876040"/>
            <a:ext cx="152400" cy="228600"/>
          </a:xfrm>
          <a:prstGeom prst="rect">
            <a:avLst/>
          </a:prstGeom>
          <a:noFill/>
          <a:ln>
            <a:solidFill>
              <a:srgbClr xmlns:mc="http://schemas.openxmlformats.org/markup-compatibility/2006" xmlns:a14="http://schemas.microsoft.com/office/drawing/2007/7/7/main" val="FF0000" mc:Ignorabl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5"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3D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73 74 72 68 00 00 00 00 76 69 64 73 ; ....strh....vids</a:t>
            </a:r>
          </a:p>
          <a:p>
            <a:pPr eaLnBrk="1" hangingPunct="1"/>
            <a:r>
              <a:rPr lang="pt-BR" sz="1400" dirty="0">
                <a:solidFill>
                  <a:schemeClr val="bg1"/>
                </a:solidFill>
                <a:latin typeface="Courier New" pitchFamily="49" charset="0"/>
              </a:rPr>
              <a:t>00000040h: 00 00 00 00 73 74 72 66 00 00 00 00 28 00 00 00 ; ....strf....(...</a:t>
            </a:r>
          </a:p>
          <a:p>
            <a:pPr eaLnBrk="1" hangingPunct="1"/>
            <a:r>
              <a:rPr lang="pt-BR" sz="1400" dirty="0">
                <a:solidFill>
                  <a:schemeClr val="bg1"/>
                </a:solidFill>
                <a:latin typeface="Courier New" pitchFamily="49" charset="0"/>
              </a:rPr>
              <a:t>00000050h: 00 00 00 00 00 00 00 00 00 00 00 00 C9 9D E4 4E ; ............ÉäN</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6" name="TextBox 4"/>
          <p:cNvSpPr txBox="1">
            <a:spLocks noChangeArrowheads="1"/>
          </p:cNvSpPr>
          <p:nvPr/>
        </p:nvSpPr>
        <p:spPr bwMode="auto">
          <a:xfrm>
            <a:off x="228600" y="4648200"/>
            <a:ext cx="1981200" cy="366713"/>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8</a:t>
            </a:r>
          </a:p>
        </p:txBody>
      </p:sp>
      <p:sp>
        <p:nvSpPr>
          <p:cNvPr id="8" name="Rectangle 7"/>
          <p:cNvSpPr/>
          <p:nvPr/>
        </p:nvSpPr>
        <p:spPr>
          <a:xfrm>
            <a:off x="8077200" y="4114800"/>
            <a:ext cx="381000" cy="152400"/>
          </a:xfrm>
          <a:prstGeom prst="rect">
            <a:avLst/>
          </a:prstGeom>
          <a:noFill/>
          <a:ln>
            <a:solidFill>
              <a:srgbClr xmlns:mc="http://schemas.openxmlformats.org/markup-compatibility/2006" xmlns:a14="http://schemas.microsoft.com/office/drawing/2007/7/7/main" val="FF0000" mc:Ignorabl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solidFill>
                  <a:srgbClr xmlns:mc="http://schemas.openxmlformats.org/markup-compatibility/2006" xmlns:a14="http://schemas.microsoft.com/office/drawing/2007/7/7/main" val="FF0000" mc:Ignorable=""/>
                </a:solidFill>
                <a:latin typeface="Calibri" pitchFamily="34" charset="0"/>
              </a:rPr>
              <a:t>Security is critical</a:t>
            </a:r>
            <a:endParaRPr sz="4800" spc="-167">
              <a:solidFill>
                <a:srgbClr xmlns:mc="http://schemas.openxmlformats.org/markup-compatibility/2006" xmlns:a14="http://schemas.microsoft.com/office/drawing/2007/7/7/main" val="FF0000" mc:Ignorable=""/>
              </a:solidFill>
              <a:effectLst>
                <a:outerShdw blurRad="50800" dist="38100" dir="2700000" algn="tl" rotWithShape="0">
                  <a:prstClr val="black">
                    <a:alpha val="61000"/>
                  </a:prstClr>
                </a:outerShdw>
              </a:effectLst>
              <a:latin typeface="Calibri" pitchFamily="34" charset="0"/>
            </a:endParaRPr>
          </a:p>
        </p:txBody>
      </p:sp>
      <p:sp>
        <p:nvSpPr>
          <p:cNvPr id="22" name="Text Placeholder 2"/>
          <p:cNvSpPr txBox="1">
            <a:spLocks/>
          </p:cNvSpPr>
          <p:nvPr/>
        </p:nvSpPr>
        <p:spPr>
          <a:xfrm>
            <a:off x="416560" y="1613801"/>
            <a:ext cx="8382000" cy="4395049"/>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Security bugs can be very expensive:</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Cost of each MS Security Bulletin: $600k to $Millions.</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Cost due to worms: $Billions.</a:t>
            </a:r>
          </a:p>
          <a:p>
            <a:pPr marL="842136" lvl="1" indent="-384954">
              <a:lnSpc>
                <a:spcPct val="90000"/>
              </a:lnSpc>
              <a:spcBef>
                <a:spcPct val="20000"/>
              </a:spcBef>
              <a:buSzPct val="90000"/>
              <a:buFontTx/>
              <a:buBlip>
                <a:blip r:embed="rId3"/>
              </a:buBlip>
            </a:pP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The real victim is the customer.</a:t>
            </a:r>
            <a:endParaRPr lang="en-US" sz="24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Most security exploits are initiated via files or packets.</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Ex: Internet Explorer parses dozens of file formats.</a:t>
            </a:r>
          </a:p>
          <a:p>
            <a:pPr marL="384954"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Security testing: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hunting for million dollar bugs</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Write A/V</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Read A/V</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Null pointer dereference</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Division by zero</a:t>
            </a:r>
          </a:p>
        </p:txBody>
      </p:sp>
      <p:pic>
        <p:nvPicPr>
          <p:cNvPr id="5" name="Picture 4" descr="cartoon_bug.jpg"/>
          <p:cNvPicPr>
            <a:picLocks noChangeAspect="1"/>
          </p:cNvPicPr>
          <p:nvPr/>
        </p:nvPicPr>
        <p:blipFill>
          <a:blip r:embed="rId4" cstate="print"/>
          <a:stretch>
            <a:fillRect/>
          </a:stretch>
        </p:blipFill>
        <p:spPr>
          <a:xfrm>
            <a:off x="6736173" y="3966601"/>
            <a:ext cx="2062006" cy="2159472"/>
          </a:xfrm>
          <a:prstGeom prst="rect">
            <a:avLst/>
          </a:prstGeom>
        </p:spPr>
      </p:pic>
    </p:spTree>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9"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3D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73 74 72 68 00 00 00 00 76 69 64 73 ; ....strh....vids</a:t>
            </a:r>
          </a:p>
          <a:p>
            <a:pPr eaLnBrk="1" hangingPunct="1"/>
            <a:r>
              <a:rPr lang="pt-BR" sz="1400" dirty="0">
                <a:solidFill>
                  <a:schemeClr val="bg1"/>
                </a:solidFill>
                <a:latin typeface="Courier New" pitchFamily="49" charset="0"/>
              </a:rPr>
              <a:t>00000040h: 00 00 00 00 73 74 72 66 00 00 00 00 28 00 00 00 ; ....strf....(...</a:t>
            </a:r>
          </a:p>
          <a:p>
            <a:pPr eaLnBrk="1" hangingPunct="1"/>
            <a:r>
              <a:rPr lang="pt-BR" sz="1400" dirty="0">
                <a:solidFill>
                  <a:schemeClr val="bg1"/>
                </a:solidFill>
                <a:latin typeface="Courier New" pitchFamily="49" charset="0"/>
              </a:rPr>
              <a:t>00000050h: 00 00 00 00 00 00 00 00 00 00 00 00 01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10" name="TextBox 4"/>
          <p:cNvSpPr txBox="1">
            <a:spLocks noChangeArrowheads="1"/>
          </p:cNvSpPr>
          <p:nvPr/>
        </p:nvSpPr>
        <p:spPr bwMode="auto">
          <a:xfrm>
            <a:off x="228600" y="4648200"/>
            <a:ext cx="19812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9</a:t>
            </a:r>
          </a:p>
        </p:txBody>
      </p:sp>
      <p:sp>
        <p:nvSpPr>
          <p:cNvPr id="12" name="Rectangle 11"/>
          <p:cNvSpPr/>
          <p:nvPr/>
        </p:nvSpPr>
        <p:spPr>
          <a:xfrm>
            <a:off x="8077200" y="4114800"/>
            <a:ext cx="381000" cy="152400"/>
          </a:xfrm>
          <a:prstGeom prst="rect">
            <a:avLst/>
          </a:prstGeom>
          <a:noFill/>
          <a:ln>
            <a:solidFill>
              <a:srgbClr xmlns:mc="http://schemas.openxmlformats.org/markup-compatibility/2006" xmlns:a14="http://schemas.microsoft.com/office/drawing/2007/7/7/main" val="FF0000" mc:Ignorabl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p:nvSpPr>
        <p:spPr>
          <a:xfrm>
            <a:off x="5257800" y="4114800"/>
            <a:ext cx="304800" cy="152400"/>
          </a:xfrm>
          <a:prstGeom prst="rect">
            <a:avLst/>
          </a:prstGeom>
          <a:noFill/>
          <a:ln>
            <a:solidFill>
              <a:srgbClr xmlns:mc="http://schemas.openxmlformats.org/markup-compatibility/2006" xmlns:a14="http://schemas.microsoft.com/office/drawing/2007/7/7/main" val="FF0000" mc:Ignorabl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5"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3D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73 74 72 68 00 00 00 00 76 69 64 73 ; ....strh....vids</a:t>
            </a:r>
          </a:p>
          <a:p>
            <a:pPr eaLnBrk="1" hangingPunct="1"/>
            <a:r>
              <a:rPr lang="pt-BR" sz="1400" dirty="0">
                <a:solidFill>
                  <a:schemeClr val="bg1"/>
                </a:solidFill>
                <a:latin typeface="Courier New" pitchFamily="49" charset="0"/>
              </a:rPr>
              <a:t>00000040h: 00 00 00 00 73 74 72 66 B2 75 76 3A 28 00 00 00 ; ....strf²uv:(...</a:t>
            </a:r>
          </a:p>
          <a:p>
            <a:pPr eaLnBrk="1" hangingPunct="1"/>
            <a:r>
              <a:rPr lang="pt-BR" sz="1400" dirty="0">
                <a:solidFill>
                  <a:schemeClr val="bg1"/>
                </a:solidFill>
                <a:latin typeface="Courier New" pitchFamily="49" charset="0"/>
              </a:rPr>
              <a:t>00000050h: 00 00 00 00 00 00 00 00 00 00 00 00 01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6" name="TextBox 4"/>
          <p:cNvSpPr txBox="1">
            <a:spLocks noChangeArrowheads="1"/>
          </p:cNvSpPr>
          <p:nvPr/>
        </p:nvSpPr>
        <p:spPr bwMode="auto">
          <a:xfrm>
            <a:off x="228600" y="4648200"/>
            <a:ext cx="7721600" cy="369332"/>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10 – </a:t>
            </a:r>
            <a:r>
              <a:rPr lang="en-US" dirty="0" smtClean="0">
                <a:solidFill>
                  <a:srgbClr xmlns:mc="http://schemas.openxmlformats.org/markup-compatibility/2006" xmlns:a14="http://schemas.microsoft.com/office/drawing/2007/7/7/main" val="FF0000" mc:Ignorable=""/>
                </a:solidFill>
                <a:latin typeface="Calibri" pitchFamily="34" charset="0"/>
              </a:rPr>
              <a:t>CRASH</a:t>
            </a:r>
            <a:endParaRPr lang="en-US" dirty="0">
              <a:solidFill>
                <a:srgbClr xmlns:mc="http://schemas.openxmlformats.org/markup-compatibility/2006" xmlns:a14="http://schemas.microsoft.com/office/drawing/2007/7/7/main" val="FF0000" mc:Ignorable=""/>
              </a:solidFill>
              <a:latin typeface="Calibri" pitchFamily="34" charset="0"/>
            </a:endParaRPr>
          </a:p>
        </p:txBody>
      </p:sp>
      <p:sp>
        <p:nvSpPr>
          <p:cNvPr id="8" name="Rectangle 7"/>
          <p:cNvSpPr/>
          <p:nvPr/>
        </p:nvSpPr>
        <p:spPr>
          <a:xfrm>
            <a:off x="7620000" y="3886200"/>
            <a:ext cx="457200" cy="228600"/>
          </a:xfrm>
          <a:prstGeom prst="rect">
            <a:avLst/>
          </a:prstGeom>
          <a:noFill/>
          <a:ln>
            <a:solidFill>
              <a:srgbClr xmlns:mc="http://schemas.openxmlformats.org/markup-compatibility/2006" xmlns:a14="http://schemas.microsoft.com/office/drawing/2007/7/7/main" val="FF0000" mc:Ignorabl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p:nvSpPr>
        <p:spPr>
          <a:xfrm>
            <a:off x="4343400" y="3886200"/>
            <a:ext cx="914400" cy="152400"/>
          </a:xfrm>
          <a:prstGeom prst="rect">
            <a:avLst/>
          </a:prstGeom>
          <a:noFill/>
          <a:ln>
            <a:solidFill>
              <a:srgbClr xmlns:mc="http://schemas.openxmlformats.org/markup-compatibility/2006" xmlns:a14="http://schemas.microsoft.com/office/drawing/2007/7/7/main" val="FF0000" mc:Ignorabl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SAGE (cont.)</a:t>
            </a:r>
            <a:endParaRPr lang="en-US" dirty="0"/>
          </a:p>
        </p:txBody>
      </p:sp>
      <p:sp>
        <p:nvSpPr>
          <p:cNvPr id="3" name="Content Placeholder 2"/>
          <p:cNvSpPr>
            <a:spLocks noGrp="1"/>
          </p:cNvSpPr>
          <p:nvPr>
            <p:ph idx="1"/>
          </p:nvPr>
        </p:nvSpPr>
        <p:spPr>
          <a:xfrm>
            <a:off x="360680" y="1626235"/>
            <a:ext cx="8382000" cy="3231654"/>
          </a:xfrm>
        </p:spPr>
        <p:txBody>
          <a:bodyPr/>
          <a:lstStyle/>
          <a:p>
            <a:r>
              <a:rPr lang="en-US" dirty="0" smtClean="0">
                <a:solidFill>
                  <a:srgbClr xmlns:mc="http://schemas.openxmlformats.org/markup-compatibility/2006" xmlns:a14="http://schemas.microsoft.com/office/drawing/2007/7/7/main" val="FF0000" mc:Ignorable=""/>
                </a:solidFill>
              </a:rPr>
              <a:t>SAGE is very effective at finding bugs.</a:t>
            </a:r>
          </a:p>
          <a:p>
            <a:r>
              <a:rPr lang="en-US" dirty="0" smtClean="0"/>
              <a:t>Works on large applications.</a:t>
            </a:r>
          </a:p>
          <a:p>
            <a:r>
              <a:rPr lang="en-US" dirty="0" smtClean="0"/>
              <a:t>Fully automated</a:t>
            </a:r>
          </a:p>
          <a:p>
            <a:r>
              <a:rPr lang="en-US" dirty="0" smtClean="0"/>
              <a:t>Easy to deploy (x86 analysis – any language)</a:t>
            </a:r>
          </a:p>
          <a:p>
            <a:r>
              <a:rPr lang="en-US" dirty="0" smtClean="0"/>
              <a:t>Used in various groups inside Microsoft</a:t>
            </a:r>
          </a:p>
          <a:p>
            <a:r>
              <a:rPr lang="en-US" dirty="0" smtClean="0"/>
              <a:t>Powered by Z3.</a:t>
            </a:r>
          </a:p>
          <a:p>
            <a:endParaRPr lang="en-US" dirty="0"/>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SAGE↔ Z3</a:t>
            </a:r>
            <a:endParaRPr lang="en-US" dirty="0"/>
          </a:p>
        </p:txBody>
      </p:sp>
      <p:sp>
        <p:nvSpPr>
          <p:cNvPr id="3" name="Content Placeholder 2"/>
          <p:cNvSpPr>
            <a:spLocks noGrp="1"/>
          </p:cNvSpPr>
          <p:nvPr>
            <p:ph idx="1"/>
          </p:nvPr>
        </p:nvSpPr>
        <p:spPr>
          <a:xfrm>
            <a:off x="360680" y="1697355"/>
            <a:ext cx="8382000" cy="2622256"/>
          </a:xfrm>
        </p:spPr>
        <p:txBody>
          <a:bodyPr/>
          <a:lstStyle/>
          <a:p>
            <a:r>
              <a:rPr lang="en-US" dirty="0" smtClean="0"/>
              <a:t>Formulas are usually big conjunctions.</a:t>
            </a:r>
          </a:p>
          <a:p>
            <a:r>
              <a:rPr lang="en-US" dirty="0" smtClean="0"/>
              <a:t>SAGE uses only the </a:t>
            </a:r>
            <a:r>
              <a:rPr lang="en-US" dirty="0" err="1" smtClean="0"/>
              <a:t>bitvector</a:t>
            </a:r>
            <a:r>
              <a:rPr lang="en-US" dirty="0" smtClean="0"/>
              <a:t> and array theories.</a:t>
            </a:r>
          </a:p>
          <a:p>
            <a:r>
              <a:rPr lang="en-US" dirty="0" smtClean="0"/>
              <a:t>Pre-processing step has a huge performance impact.</a:t>
            </a:r>
          </a:p>
          <a:p>
            <a:pPr lvl="1"/>
            <a:r>
              <a:rPr lang="en-US" dirty="0" smtClean="0"/>
              <a:t>Eliminate variables.</a:t>
            </a:r>
          </a:p>
          <a:p>
            <a:pPr lvl="1"/>
            <a:r>
              <a:rPr lang="en-US" dirty="0" smtClean="0"/>
              <a:t>Simplify formulas.</a:t>
            </a:r>
          </a:p>
          <a:p>
            <a:r>
              <a:rPr lang="en-US" dirty="0" smtClean="0"/>
              <a:t>Early </a:t>
            </a:r>
            <a:r>
              <a:rPr lang="en-US" dirty="0" err="1" smtClean="0"/>
              <a:t>unsat</a:t>
            </a:r>
            <a:r>
              <a:rPr lang="en-US" dirty="0" smtClean="0"/>
              <a:t> detection.</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Predicate Abstraction</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Overview</a:t>
            </a:r>
            <a:endParaRPr lang="en-US" dirty="0"/>
          </a:p>
        </p:txBody>
      </p:sp>
      <p:sp>
        <p:nvSpPr>
          <p:cNvPr id="5" name="Content Placeholder 2"/>
          <p:cNvSpPr>
            <a:spLocks noGrp="1"/>
          </p:cNvSpPr>
          <p:nvPr>
            <p:ph idx="4294967295"/>
          </p:nvPr>
        </p:nvSpPr>
        <p:spPr>
          <a:xfrm>
            <a:off x="432335" y="1582989"/>
            <a:ext cx="8382000" cy="4246563"/>
          </a:xfrm>
        </p:spPr>
        <p:txBody>
          <a:bodyPr/>
          <a:lstStyle/>
          <a:p>
            <a:r>
              <a:rPr lang="en-US" sz="2400" i="1" dirty="0" smtClean="0">
                <a:latin typeface="Calibri" pitchFamily="34" charset="0"/>
              </a:rPr>
              <a:t>http://research.microsoft.com/slam/</a:t>
            </a:r>
          </a:p>
          <a:p>
            <a:r>
              <a:rPr lang="en-US" sz="2400" i="1" dirty="0" smtClean="0">
                <a:solidFill>
                  <a:srgbClr xmlns:mc="http://schemas.openxmlformats.org/markup-compatibility/2006" xmlns:a14="http://schemas.microsoft.com/office/drawing/2007/7/7/main" val="FF0000" mc:Ignorable=""/>
                </a:solidFill>
                <a:latin typeface="Calibri" pitchFamily="34" charset="0"/>
              </a:rPr>
              <a:t>SLAM/SDV</a:t>
            </a:r>
            <a:r>
              <a:rPr lang="en-US" sz="2400" dirty="0" smtClean="0">
                <a:latin typeface="Calibri" pitchFamily="34" charset="0"/>
              </a:rPr>
              <a:t> is a software model checker.</a:t>
            </a:r>
          </a:p>
          <a:p>
            <a:r>
              <a:rPr lang="en-US" sz="2400" dirty="0" smtClean="0">
                <a:latin typeface="Calibri" pitchFamily="34" charset="0"/>
              </a:rPr>
              <a:t>Application domain: </a:t>
            </a:r>
            <a:r>
              <a:rPr lang="en-US" sz="2400" i="1" dirty="0" smtClean="0">
                <a:solidFill>
                  <a:srgbClr xmlns:mc="http://schemas.openxmlformats.org/markup-compatibility/2006" xmlns:a14="http://schemas.microsoft.com/office/drawing/2007/7/7/main" val="FF0000" mc:Ignorable=""/>
                </a:solidFill>
                <a:latin typeface="Calibri" pitchFamily="34" charset="0"/>
              </a:rPr>
              <a:t>device drivers</a:t>
            </a:r>
            <a:r>
              <a:rPr lang="en-US" sz="2400" i="1" dirty="0" smtClean="0">
                <a:latin typeface="Calibri" pitchFamily="34" charset="0"/>
              </a:rPr>
              <a:t>.</a:t>
            </a:r>
          </a:p>
          <a:p>
            <a:r>
              <a:rPr lang="en-US" sz="2400" dirty="0" smtClean="0">
                <a:latin typeface="Calibri" pitchFamily="34" charset="0"/>
              </a:rPr>
              <a:t>Architecture:</a:t>
            </a:r>
          </a:p>
          <a:p>
            <a:pPr lvl="1">
              <a:buNone/>
            </a:pPr>
            <a:r>
              <a:rPr lang="en-US" sz="2400" b="1" dirty="0" smtClean="0">
                <a:latin typeface="Calibri" pitchFamily="34" charset="0"/>
              </a:rPr>
              <a:t>c2bp  </a:t>
            </a:r>
            <a:r>
              <a:rPr lang="en-US" sz="2400" dirty="0" smtClean="0">
                <a:latin typeface="Calibri" pitchFamily="34" charset="0"/>
              </a:rPr>
              <a:t>C program → </a:t>
            </a:r>
            <a:r>
              <a:rPr lang="en-US" sz="2400" dirty="0" err="1" smtClean="0">
                <a:latin typeface="Calibri" pitchFamily="34" charset="0"/>
              </a:rPr>
              <a:t>boolean</a:t>
            </a:r>
            <a:r>
              <a:rPr lang="en-US" sz="2400" dirty="0" smtClean="0">
                <a:latin typeface="Calibri" pitchFamily="34" charset="0"/>
              </a:rPr>
              <a:t> program (</a:t>
            </a:r>
            <a:r>
              <a:rPr lang="en-US" sz="2400" i="1" dirty="0" smtClean="0">
                <a:latin typeface="Calibri" pitchFamily="34" charset="0"/>
              </a:rPr>
              <a:t>predicate abstraction).</a:t>
            </a:r>
          </a:p>
          <a:p>
            <a:pPr lvl="1">
              <a:buNone/>
            </a:pPr>
            <a:r>
              <a:rPr lang="en-US" sz="2400" b="1" dirty="0" smtClean="0">
                <a:latin typeface="Calibri" pitchFamily="34" charset="0"/>
              </a:rPr>
              <a:t>bebop </a:t>
            </a:r>
            <a:r>
              <a:rPr lang="en-US" sz="2400" dirty="0" smtClean="0">
                <a:latin typeface="Calibri" pitchFamily="34" charset="0"/>
              </a:rPr>
              <a:t>Model checker for </a:t>
            </a:r>
            <a:r>
              <a:rPr lang="en-US" sz="2400" dirty="0" err="1" smtClean="0">
                <a:latin typeface="Calibri" pitchFamily="34" charset="0"/>
              </a:rPr>
              <a:t>boolean</a:t>
            </a:r>
            <a:r>
              <a:rPr lang="en-US" sz="2400" dirty="0" smtClean="0">
                <a:latin typeface="Calibri" pitchFamily="34" charset="0"/>
              </a:rPr>
              <a:t> programs.</a:t>
            </a:r>
          </a:p>
          <a:p>
            <a:pPr lvl="1">
              <a:buNone/>
            </a:pPr>
            <a:r>
              <a:rPr lang="en-US" sz="2400" b="1" dirty="0" err="1" smtClean="0">
                <a:latin typeface="Calibri" pitchFamily="34" charset="0"/>
              </a:rPr>
              <a:t>newton</a:t>
            </a:r>
            <a:r>
              <a:rPr lang="en-US" sz="2400" b="1" dirty="0" smtClean="0">
                <a:latin typeface="Calibri" pitchFamily="34" charset="0"/>
              </a:rPr>
              <a:t> </a:t>
            </a:r>
            <a:r>
              <a:rPr lang="en-US" sz="2400" dirty="0" smtClean="0">
                <a:latin typeface="Calibri" pitchFamily="34" charset="0"/>
              </a:rPr>
              <a:t>Model refinement (check for path feasibility)</a:t>
            </a:r>
          </a:p>
          <a:p>
            <a:r>
              <a:rPr lang="en-US" sz="2400" dirty="0" smtClean="0">
                <a:latin typeface="Calibri" pitchFamily="34" charset="0"/>
              </a:rPr>
              <a:t>SMT solvers are used to perform predicate abstraction and to check path feasibility.</a:t>
            </a:r>
          </a:p>
          <a:p>
            <a:r>
              <a:rPr lang="en-US" sz="2400" dirty="0" smtClean="0">
                <a:latin typeface="Calibri" pitchFamily="34" charset="0"/>
              </a:rPr>
              <a:t>c2bp makes several calls to the SMT solver. The formulas are relatively small.</a:t>
            </a:r>
            <a:endParaRPr lang="en-US" sz="2400" dirty="0">
              <a:latin typeface="Calibri"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Example</a:t>
            </a:r>
            <a:endParaRPr lang="en-US" dirty="0">
              <a:latin typeface="Calibri" pitchFamily="34" charset="0"/>
            </a:endParaRPr>
          </a:p>
        </p:txBody>
      </p:sp>
      <p:sp>
        <p:nvSpPr>
          <p:cNvPr id="9" name="Rectangle 2"/>
          <p:cNvSpPr>
            <a:spLocks noChangeArrowheads="1"/>
          </p:cNvSpPr>
          <p:nvPr/>
        </p:nvSpPr>
        <p:spPr bwMode="auto">
          <a:xfrm>
            <a:off x="3260355" y="1607695"/>
            <a:ext cx="5688767" cy="4495800"/>
          </a:xfrm>
          <a:prstGeom prst="rect">
            <a:avLst/>
          </a:prstGeom>
          <a:noFill/>
          <a:ln w="9525">
            <a:noFill/>
            <a:miter lim="800000"/>
            <a:headEnd/>
            <a:tailEnd/>
          </a:ln>
          <a:effectLst/>
        </p:spPr>
        <p:txBody>
          <a:bodyPr/>
          <a:lstStyle/>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do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xmlns:mc="http://schemas.openxmlformats.org/markup-compatibility/2006" xmlns:a14="http://schemas.microsoft.com/office/drawing/2007/7/7/main" val="0070C0" mc:Ignorable=""/>
                </a:solidFill>
                <a:latin typeface="Courier New" pitchFamily="49" charset="0"/>
              </a:rPr>
              <a:t>KeAcquireSpinLock</a:t>
            </a:r>
            <a:r>
              <a:rPr lang="en-US" sz="2000" b="1" dirty="0" smtClean="0">
                <a:solidFill>
                  <a:srgbClr xmlns:mc="http://schemas.openxmlformats.org/markup-compatibility/2006" xmlns:a14="http://schemas.microsoft.com/office/drawing/2007/7/7/main" val="0070C0"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0" dirty="0" err="1" smtClean="0">
                <a:solidFill>
                  <a:schemeClr val="bg1"/>
                </a:solidFill>
                <a:latin typeface="Courier New" pitchFamily="49" charset="0"/>
              </a:rPr>
              <a:t>nPacketsOld</a:t>
            </a:r>
            <a:r>
              <a:rPr lang="en-US" sz="2000" b="0" dirty="0" smtClean="0">
                <a:solidFill>
                  <a:schemeClr val="bg1"/>
                </a:solidFill>
                <a:latin typeface="Courier New" pitchFamily="49" charset="0"/>
              </a:rPr>
              <a:t> = </a:t>
            </a:r>
            <a:r>
              <a:rPr lang="en-US" sz="2000" b="0" dirty="0" err="1" smtClean="0">
                <a:solidFill>
                  <a:schemeClr val="bg1"/>
                </a:solidFill>
                <a:latin typeface="Courier New" pitchFamily="49" charset="0"/>
              </a:rPr>
              <a:t>nPackets</a:t>
            </a:r>
            <a:r>
              <a:rPr lang="en-US" sz="2000" b="0" dirty="0" smtClean="0">
                <a:solidFill>
                  <a:schemeClr val="bg1"/>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if(request){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request = request-&gt;Next;</a:t>
            </a: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xmlns:mc="http://schemas.openxmlformats.org/markup-compatibility/2006" xmlns:a14="http://schemas.microsoft.com/office/drawing/2007/7/7/main" val="0070C0" mc:Ignorable=""/>
                </a:solidFill>
                <a:latin typeface="Courier New" pitchFamily="49" charset="0"/>
              </a:rPr>
              <a:t>KeReleaseSpinLock</a:t>
            </a:r>
            <a:r>
              <a:rPr lang="en-US" sz="2000" b="1" dirty="0" smtClean="0">
                <a:solidFill>
                  <a:srgbClr xmlns:mc="http://schemas.openxmlformats.org/markup-compatibility/2006" xmlns:a14="http://schemas.microsoft.com/office/drawing/2007/7/7/main" val="0070C0"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r>
              <a:rPr lang="en-US" sz="2000" b="0" dirty="0" err="1" smtClean="0">
                <a:solidFill>
                  <a:schemeClr val="bg1"/>
                </a:solidFill>
                <a:latin typeface="Courier New" pitchFamily="49" charset="0"/>
              </a:rPr>
              <a:t>nPackets</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while (</a:t>
            </a:r>
            <a:r>
              <a:rPr lang="en-US" sz="2000" b="0" dirty="0" err="1" smtClean="0">
                <a:solidFill>
                  <a:schemeClr val="bg1"/>
                </a:solidFill>
                <a:latin typeface="Courier New" pitchFamily="49" charset="0"/>
              </a:rPr>
              <a:t>nPackets</a:t>
            </a:r>
            <a:r>
              <a:rPr lang="en-US" sz="2000" b="0" dirty="0" smtClean="0">
                <a:solidFill>
                  <a:schemeClr val="bg1"/>
                </a:solidFill>
                <a:latin typeface="Courier New" pitchFamily="49" charset="0"/>
              </a:rPr>
              <a:t> != </a:t>
            </a:r>
            <a:r>
              <a:rPr lang="en-US" sz="2000" b="0" dirty="0" err="1" smtClean="0">
                <a:solidFill>
                  <a:schemeClr val="bg1"/>
                </a:solidFill>
                <a:latin typeface="Courier New" pitchFamily="49" charset="0"/>
              </a:rPr>
              <a:t>nPacketsOld</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b="1" dirty="0" err="1" smtClean="0">
                <a:solidFill>
                  <a:srgbClr xmlns:mc="http://schemas.openxmlformats.org/markup-compatibility/2006" xmlns:a14="http://schemas.microsoft.com/office/drawing/2007/7/7/main" val="0070C0" mc:Ignorable=""/>
                </a:solidFill>
                <a:latin typeface="Courier New" pitchFamily="49" charset="0"/>
              </a:rPr>
              <a:t>KeReleaseSpinLock</a:t>
            </a:r>
            <a:r>
              <a:rPr lang="en-US" sz="2000" b="1" dirty="0" smtClean="0">
                <a:solidFill>
                  <a:srgbClr xmlns:mc="http://schemas.openxmlformats.org/markup-compatibility/2006" xmlns:a14="http://schemas.microsoft.com/office/drawing/2007/7/7/main" val="0070C0"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dirty="0" smtClean="0">
                <a:solidFill>
                  <a:schemeClr val="bg1"/>
                </a:solidFill>
                <a:latin typeface="Courier New" pitchFamily="49" charset="0"/>
              </a:rPr>
              <a:t>  	 </a:t>
            </a:r>
            <a:endParaRPr lang="en-US" dirty="0">
              <a:solidFill>
                <a:schemeClr val="bg1"/>
              </a:solidFill>
              <a:latin typeface="Courier New" pitchFamily="49" charset="0"/>
            </a:endParaRPr>
          </a:p>
        </p:txBody>
      </p:sp>
      <p:sp>
        <p:nvSpPr>
          <p:cNvPr id="10" name="Oval Callout 9"/>
          <p:cNvSpPr/>
          <p:nvPr/>
        </p:nvSpPr>
        <p:spPr bwMode="auto">
          <a:xfrm>
            <a:off x="5688767" y="292308"/>
            <a:ext cx="3245371" cy="1558977"/>
          </a:xfrm>
          <a:prstGeom prst="wedgeEllipseCallout">
            <a:avLst>
              <a:gd name="adj1" fmla="val -58477"/>
              <a:gd name="adj2" fmla="val 48558"/>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Do this code obey the looking rule?</a:t>
            </a:r>
            <a:endParaRPr kumimoji="0" lang="en-US" sz="24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endParaRPr>
          </a:p>
        </p:txBody>
      </p:sp>
    </p:spTree>
    <p:extLst>
      <p:ext uri="{BB962C8B-B14F-4D97-AF65-F5344CB8AC3E}">
        <p14:creationId xmlns:p14="http://schemas.microsoft.com/office/powerpoint/2007/7/12/main" val="2509790903"/>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Example</a:t>
            </a:r>
            <a:endParaRPr lang="en-US" dirty="0">
              <a:latin typeface="Calibri" pitchFamily="34" charset="0"/>
            </a:endParaRPr>
          </a:p>
        </p:txBody>
      </p:sp>
      <p:sp>
        <p:nvSpPr>
          <p:cNvPr id="9" name="Rectangle 2"/>
          <p:cNvSpPr>
            <a:spLocks noChangeArrowheads="1"/>
          </p:cNvSpPr>
          <p:nvPr/>
        </p:nvSpPr>
        <p:spPr bwMode="auto">
          <a:xfrm>
            <a:off x="3260355" y="1607695"/>
            <a:ext cx="5688767" cy="4495800"/>
          </a:xfrm>
          <a:prstGeom prst="rect">
            <a:avLst/>
          </a:prstGeom>
          <a:noFill/>
          <a:ln w="9525">
            <a:noFill/>
            <a:miter lim="800000"/>
            <a:headEnd/>
            <a:tailEnd/>
          </a:ln>
          <a:effectLst/>
        </p:spPr>
        <p:txBody>
          <a:bodyPr/>
          <a:lstStyle/>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do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xmlns:mc="http://schemas.openxmlformats.org/markup-compatibility/2006" xmlns:a14="http://schemas.microsoft.com/office/drawing/2007/7/7/main" val="0070C0" mc:Ignorable=""/>
                </a:solidFill>
                <a:latin typeface="Courier New" pitchFamily="49" charset="0"/>
              </a:rPr>
              <a:t>KeAcquireSpinLock</a:t>
            </a:r>
            <a:r>
              <a:rPr lang="en-US" sz="2000" b="1" dirty="0" smtClean="0">
                <a:solidFill>
                  <a:srgbClr xmlns:mc="http://schemas.openxmlformats.org/markup-compatibility/2006" xmlns:a14="http://schemas.microsoft.com/office/drawing/2007/7/7/main" val="0070C0"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0" dirty="0" smtClean="0">
                <a:solidFill>
                  <a:schemeClr val="bg1"/>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if(*){</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xmlns:mc="http://schemas.openxmlformats.org/markup-compatibility/2006" xmlns:a14="http://schemas.microsoft.com/office/drawing/2007/7/7/main" val="0070C0" mc:Ignorable=""/>
                </a:solidFill>
                <a:latin typeface="Courier New" pitchFamily="49" charset="0"/>
              </a:rPr>
              <a:t>KeReleaseSpinLock</a:t>
            </a:r>
            <a:r>
              <a:rPr lang="en-US" sz="2000" b="1" dirty="0" smtClean="0">
                <a:solidFill>
                  <a:srgbClr xmlns:mc="http://schemas.openxmlformats.org/markup-compatibility/2006" xmlns:a14="http://schemas.microsoft.com/office/drawing/2007/7/7/main" val="0070C0"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while (*);</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b="1" dirty="0" err="1" smtClean="0">
                <a:solidFill>
                  <a:srgbClr xmlns:mc="http://schemas.openxmlformats.org/markup-compatibility/2006" xmlns:a14="http://schemas.microsoft.com/office/drawing/2007/7/7/main" val="0070C0" mc:Ignorable=""/>
                </a:solidFill>
                <a:latin typeface="Courier New" pitchFamily="49" charset="0"/>
              </a:rPr>
              <a:t>KeReleaseSpinLock</a:t>
            </a:r>
            <a:r>
              <a:rPr lang="en-US" sz="2000" b="1" dirty="0" smtClean="0">
                <a:solidFill>
                  <a:srgbClr xmlns:mc="http://schemas.openxmlformats.org/markup-compatibility/2006" xmlns:a14="http://schemas.microsoft.com/office/drawing/2007/7/7/main" val="0070C0"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dirty="0" smtClean="0">
                <a:solidFill>
                  <a:schemeClr val="bg1"/>
                </a:solidFill>
                <a:latin typeface="Courier New" pitchFamily="49" charset="0"/>
              </a:rPr>
              <a:t>  	 </a:t>
            </a:r>
            <a:endParaRPr lang="en-US" dirty="0">
              <a:solidFill>
                <a:schemeClr val="bg1"/>
              </a:solidFill>
              <a:latin typeface="Courier New" pitchFamily="49" charset="0"/>
            </a:endParaRPr>
          </a:p>
        </p:txBody>
      </p:sp>
      <p:sp>
        <p:nvSpPr>
          <p:cNvPr id="10" name="Oval Callout 9"/>
          <p:cNvSpPr/>
          <p:nvPr/>
        </p:nvSpPr>
        <p:spPr bwMode="auto">
          <a:xfrm>
            <a:off x="5508885" y="292308"/>
            <a:ext cx="3425253" cy="1558977"/>
          </a:xfrm>
          <a:prstGeom prst="wedgeEllipseCallout">
            <a:avLst>
              <a:gd name="adj1" fmla="val -58477"/>
              <a:gd name="adj2" fmla="val 48558"/>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Model checking Boolean program</a:t>
            </a:r>
            <a:endParaRPr kumimoji="0" lang="en-US" sz="24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endParaRPr>
          </a:p>
        </p:txBody>
      </p:sp>
      <p:cxnSp>
        <p:nvCxnSpPr>
          <p:cNvPr id="6" name="AutoShape 3"/>
          <p:cNvCxnSpPr>
            <a:cxnSpLocks noChangeShapeType="1"/>
            <a:stCxn id="19" idx="4"/>
          </p:cNvCxnSpPr>
          <p:nvPr/>
        </p:nvCxnSpPr>
        <p:spPr bwMode="auto">
          <a:xfrm flipH="1">
            <a:off x="1512029" y="2568315"/>
            <a:ext cx="6350" cy="685800"/>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7" name="AutoShape 4"/>
          <p:cNvCxnSpPr>
            <a:cxnSpLocks noChangeShapeType="1"/>
            <a:stCxn id="20" idx="5"/>
          </p:cNvCxnSpPr>
          <p:nvPr/>
        </p:nvCxnSpPr>
        <p:spPr bwMode="auto">
          <a:xfrm>
            <a:off x="1707292" y="3514465"/>
            <a:ext cx="611187" cy="196850"/>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8" name="AutoShape 5"/>
          <p:cNvCxnSpPr>
            <a:cxnSpLocks noChangeShapeType="1"/>
          </p:cNvCxnSpPr>
          <p:nvPr/>
        </p:nvCxnSpPr>
        <p:spPr bwMode="auto">
          <a:xfrm flipH="1">
            <a:off x="902429" y="3558915"/>
            <a:ext cx="577850" cy="1449388"/>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1" name="AutoShape 6"/>
          <p:cNvCxnSpPr>
            <a:cxnSpLocks noChangeShapeType="1"/>
          </p:cNvCxnSpPr>
          <p:nvPr/>
        </p:nvCxnSpPr>
        <p:spPr bwMode="auto">
          <a:xfrm flipH="1">
            <a:off x="2348642" y="4014528"/>
            <a:ext cx="1587" cy="230187"/>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2" name="AutoShape 7"/>
          <p:cNvCxnSpPr>
            <a:cxnSpLocks noChangeShapeType="1"/>
          </p:cNvCxnSpPr>
          <p:nvPr/>
        </p:nvCxnSpPr>
        <p:spPr bwMode="auto">
          <a:xfrm>
            <a:off x="1510442" y="1957128"/>
            <a:ext cx="1587" cy="306387"/>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3" name="AutoShape 8"/>
          <p:cNvCxnSpPr>
            <a:cxnSpLocks noChangeShapeType="1"/>
          </p:cNvCxnSpPr>
          <p:nvPr/>
        </p:nvCxnSpPr>
        <p:spPr bwMode="auto">
          <a:xfrm flipH="1">
            <a:off x="1205642" y="5843328"/>
            <a:ext cx="1587" cy="306387"/>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4" name="AutoShape 9"/>
          <p:cNvCxnSpPr>
            <a:cxnSpLocks noChangeShapeType="1"/>
          </p:cNvCxnSpPr>
          <p:nvPr/>
        </p:nvCxnSpPr>
        <p:spPr bwMode="auto">
          <a:xfrm>
            <a:off x="953229" y="5311515"/>
            <a:ext cx="222250" cy="228600"/>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5" name="AutoShape 10"/>
          <p:cNvCxnSpPr>
            <a:cxnSpLocks noChangeShapeType="1"/>
            <a:stCxn id="26" idx="4"/>
            <a:endCxn id="27" idx="0"/>
          </p:cNvCxnSpPr>
          <p:nvPr/>
        </p:nvCxnSpPr>
        <p:spPr bwMode="auto">
          <a:xfrm flipH="1">
            <a:off x="2051779" y="5311515"/>
            <a:ext cx="304800" cy="228600"/>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6" name="AutoShape 11"/>
          <p:cNvCxnSpPr>
            <a:cxnSpLocks noChangeShapeType="1"/>
          </p:cNvCxnSpPr>
          <p:nvPr/>
        </p:nvCxnSpPr>
        <p:spPr bwMode="auto">
          <a:xfrm flipH="1">
            <a:off x="2040667" y="5843328"/>
            <a:ext cx="3175" cy="306387"/>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7" name="AutoShape 12"/>
          <p:cNvCxnSpPr>
            <a:cxnSpLocks noChangeShapeType="1"/>
            <a:stCxn id="25" idx="4"/>
          </p:cNvCxnSpPr>
          <p:nvPr/>
        </p:nvCxnSpPr>
        <p:spPr bwMode="auto">
          <a:xfrm flipH="1">
            <a:off x="2348642" y="4549515"/>
            <a:ext cx="7937" cy="457200"/>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sp>
        <p:nvSpPr>
          <p:cNvPr id="18" name="Oval 15"/>
          <p:cNvSpPr>
            <a:spLocks noChangeArrowheads="1"/>
          </p:cNvSpPr>
          <p:nvPr/>
        </p:nvSpPr>
        <p:spPr bwMode="auto">
          <a:xfrm>
            <a:off x="1251679" y="16539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dirty="0"/>
              <a:t>U</a:t>
            </a:r>
          </a:p>
        </p:txBody>
      </p:sp>
      <p:sp>
        <p:nvSpPr>
          <p:cNvPr id="19" name="Oval 16"/>
          <p:cNvSpPr>
            <a:spLocks noChangeArrowheads="1"/>
          </p:cNvSpPr>
          <p:nvPr/>
        </p:nvSpPr>
        <p:spPr bwMode="auto">
          <a:xfrm>
            <a:off x="1251679" y="22635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0" name="Oval 17"/>
          <p:cNvSpPr>
            <a:spLocks noChangeArrowheads="1"/>
          </p:cNvSpPr>
          <p:nvPr/>
        </p:nvSpPr>
        <p:spPr bwMode="auto">
          <a:xfrm>
            <a:off x="1251679" y="32541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1" name="Oval 18"/>
          <p:cNvSpPr>
            <a:spLocks noChangeArrowheads="1"/>
          </p:cNvSpPr>
          <p:nvPr/>
        </p:nvSpPr>
        <p:spPr bwMode="auto">
          <a:xfrm>
            <a:off x="642079" y="5006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2" name="Oval 19"/>
          <p:cNvSpPr>
            <a:spLocks noChangeArrowheads="1"/>
          </p:cNvSpPr>
          <p:nvPr/>
        </p:nvSpPr>
        <p:spPr bwMode="auto">
          <a:xfrm>
            <a:off x="946879" y="55401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3" name="Oval 20"/>
          <p:cNvSpPr>
            <a:spLocks noChangeArrowheads="1"/>
          </p:cNvSpPr>
          <p:nvPr/>
        </p:nvSpPr>
        <p:spPr bwMode="auto">
          <a:xfrm>
            <a:off x="946879" y="6149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U</a:t>
            </a:r>
          </a:p>
        </p:txBody>
      </p:sp>
      <p:sp>
        <p:nvSpPr>
          <p:cNvPr id="24" name="Oval 21"/>
          <p:cNvSpPr>
            <a:spLocks noChangeArrowheads="1"/>
          </p:cNvSpPr>
          <p:nvPr/>
        </p:nvSpPr>
        <p:spPr bwMode="auto">
          <a:xfrm>
            <a:off x="2089879" y="37113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5" name="Oval 22"/>
          <p:cNvSpPr>
            <a:spLocks noChangeArrowheads="1"/>
          </p:cNvSpPr>
          <p:nvPr/>
        </p:nvSpPr>
        <p:spPr bwMode="auto">
          <a:xfrm>
            <a:off x="2089879" y="4244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U</a:t>
            </a:r>
          </a:p>
        </p:txBody>
      </p:sp>
      <p:sp>
        <p:nvSpPr>
          <p:cNvPr id="26" name="Oval 23"/>
          <p:cNvSpPr>
            <a:spLocks noChangeArrowheads="1"/>
          </p:cNvSpPr>
          <p:nvPr/>
        </p:nvSpPr>
        <p:spPr bwMode="auto">
          <a:xfrm>
            <a:off x="2089879" y="5006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U</a:t>
            </a:r>
          </a:p>
        </p:txBody>
      </p:sp>
      <p:sp>
        <p:nvSpPr>
          <p:cNvPr id="27" name="Oval 24"/>
          <p:cNvSpPr>
            <a:spLocks noChangeArrowheads="1"/>
          </p:cNvSpPr>
          <p:nvPr/>
        </p:nvSpPr>
        <p:spPr bwMode="auto">
          <a:xfrm>
            <a:off x="1785079" y="55401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U</a:t>
            </a:r>
          </a:p>
        </p:txBody>
      </p:sp>
      <p:sp>
        <p:nvSpPr>
          <p:cNvPr id="28" name="Oval 25"/>
          <p:cNvSpPr>
            <a:spLocks noChangeArrowheads="1"/>
          </p:cNvSpPr>
          <p:nvPr/>
        </p:nvSpPr>
        <p:spPr bwMode="auto">
          <a:xfrm>
            <a:off x="1785079" y="6149715"/>
            <a:ext cx="533400" cy="304800"/>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r>
              <a:rPr lang="en-US" sz="2000" b="0">
                <a:solidFill>
                  <a:schemeClr val="bg1"/>
                </a:solidFill>
              </a:rPr>
              <a:t>E</a:t>
            </a:r>
          </a:p>
        </p:txBody>
      </p:sp>
    </p:spTree>
    <p:extLst>
      <p:ext uri="{BB962C8B-B14F-4D97-AF65-F5344CB8AC3E}">
        <p14:creationId xmlns:p14="http://schemas.microsoft.com/office/powerpoint/2007/7/12/main" val="319326015"/>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25" grpId="0" animBg="1"/>
      <p:bldP spid="26" grpId="0" animBg="1"/>
      <p:bldP spid="27" grpId="0" animBg="1"/>
      <p:bldP spid="2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Example</a:t>
            </a:r>
            <a:endParaRPr lang="en-US" dirty="0">
              <a:latin typeface="Calibri" pitchFamily="34" charset="0"/>
            </a:endParaRPr>
          </a:p>
        </p:txBody>
      </p:sp>
      <p:sp>
        <p:nvSpPr>
          <p:cNvPr id="9" name="Rectangle 2"/>
          <p:cNvSpPr>
            <a:spLocks noChangeArrowheads="1"/>
          </p:cNvSpPr>
          <p:nvPr/>
        </p:nvSpPr>
        <p:spPr bwMode="auto">
          <a:xfrm>
            <a:off x="3260355" y="1607695"/>
            <a:ext cx="5688767" cy="4495800"/>
          </a:xfrm>
          <a:prstGeom prst="rect">
            <a:avLst/>
          </a:prstGeom>
          <a:noFill/>
          <a:ln w="9525">
            <a:noFill/>
            <a:miter lim="800000"/>
            <a:headEnd/>
            <a:tailEnd/>
          </a:ln>
          <a:effectLst/>
        </p:spPr>
        <p:txBody>
          <a:bodyPr/>
          <a:lstStyle/>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do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xmlns:mc="http://schemas.openxmlformats.org/markup-compatibility/2006" xmlns:a14="http://schemas.microsoft.com/office/drawing/2007/7/7/main" val="0070C0" mc:Ignorable=""/>
                </a:solidFill>
                <a:latin typeface="Courier New" pitchFamily="49" charset="0"/>
              </a:rPr>
              <a:t>KeAcquireSpinLock</a:t>
            </a:r>
            <a:r>
              <a:rPr lang="en-US" sz="2000" b="1" dirty="0" smtClean="0">
                <a:solidFill>
                  <a:srgbClr xmlns:mc="http://schemas.openxmlformats.org/markup-compatibility/2006" xmlns:a14="http://schemas.microsoft.com/office/drawing/2007/7/7/main" val="0070C0"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xmlns:mc="http://schemas.openxmlformats.org/markup-compatibility/2006" xmlns:a14="http://schemas.microsoft.com/office/drawing/2007/7/7/main" val="9C42E6" mc:Ignorable=""/>
                </a:solidFill>
                <a:latin typeface="Courier New" pitchFamily="49" charset="0"/>
              </a:rPr>
              <a:t>nPacketsOld</a:t>
            </a:r>
            <a:r>
              <a:rPr lang="en-US" sz="2000" b="1" dirty="0" smtClean="0">
                <a:solidFill>
                  <a:srgbClr xmlns:mc="http://schemas.openxmlformats.org/markup-compatibility/2006" xmlns:a14="http://schemas.microsoft.com/office/drawing/2007/7/7/main" val="9C42E6" mc:Ignorable=""/>
                </a:solidFill>
                <a:latin typeface="Courier New" pitchFamily="49" charset="0"/>
              </a:rPr>
              <a:t> = </a:t>
            </a:r>
            <a:r>
              <a:rPr lang="en-US" sz="2000" b="1" dirty="0" err="1" smtClean="0">
                <a:solidFill>
                  <a:srgbClr xmlns:mc="http://schemas.openxmlformats.org/markup-compatibility/2006" xmlns:a14="http://schemas.microsoft.com/office/drawing/2007/7/7/main" val="9C42E6" mc:Ignorable=""/>
                </a:solidFill>
                <a:latin typeface="Courier New" pitchFamily="49" charset="0"/>
              </a:rPr>
              <a:t>nPackets</a:t>
            </a:r>
            <a:r>
              <a:rPr lang="en-US" sz="2000" b="1" dirty="0" smtClean="0">
                <a:solidFill>
                  <a:srgbClr xmlns:mc="http://schemas.openxmlformats.org/markup-compatibility/2006" xmlns:a14="http://schemas.microsoft.com/office/drawing/2007/7/7/main" val="9C42E6" mc:Ignorable=""/>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if(request){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request = request-&gt;Next;</a:t>
            </a: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xmlns:mc="http://schemas.openxmlformats.org/markup-compatibility/2006" xmlns:a14="http://schemas.microsoft.com/office/drawing/2007/7/7/main" val="0070C0" mc:Ignorable=""/>
                </a:solidFill>
                <a:latin typeface="Courier New" pitchFamily="49" charset="0"/>
              </a:rPr>
              <a:t>KeReleaseSpinLock</a:t>
            </a:r>
            <a:r>
              <a:rPr lang="en-US" sz="2000" b="1" dirty="0" smtClean="0">
                <a:solidFill>
                  <a:srgbClr xmlns:mc="http://schemas.openxmlformats.org/markup-compatibility/2006" xmlns:a14="http://schemas.microsoft.com/office/drawing/2007/7/7/main" val="0070C0"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r>
              <a:rPr lang="en-US" sz="2000" b="1" dirty="0" err="1" smtClean="0">
                <a:solidFill>
                  <a:srgbClr xmlns:mc="http://schemas.openxmlformats.org/markup-compatibility/2006" xmlns:a14="http://schemas.microsoft.com/office/drawing/2007/7/7/main" val="9C42E6" mc:Ignorable=""/>
                </a:solidFill>
                <a:latin typeface="Courier New" pitchFamily="49" charset="0"/>
              </a:rPr>
              <a:t>nPackets</a:t>
            </a:r>
            <a:r>
              <a:rPr lang="en-US" sz="2000" b="1" dirty="0" smtClean="0">
                <a:solidFill>
                  <a:srgbClr xmlns:mc="http://schemas.openxmlformats.org/markup-compatibility/2006" xmlns:a14="http://schemas.microsoft.com/office/drawing/2007/7/7/main" val="9C42E6"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while (</a:t>
            </a:r>
            <a:r>
              <a:rPr lang="en-US" sz="2000" b="1" dirty="0" err="1" smtClean="0">
                <a:solidFill>
                  <a:srgbClr xmlns:mc="http://schemas.openxmlformats.org/markup-compatibility/2006" xmlns:a14="http://schemas.microsoft.com/office/drawing/2007/7/7/main" val="9C42E6" mc:Ignorable=""/>
                </a:solidFill>
                <a:latin typeface="Courier New" pitchFamily="49" charset="0"/>
              </a:rPr>
              <a:t>nPackets</a:t>
            </a:r>
            <a:r>
              <a:rPr lang="en-US" sz="2000" b="1" dirty="0" smtClean="0">
                <a:solidFill>
                  <a:srgbClr xmlns:mc="http://schemas.openxmlformats.org/markup-compatibility/2006" xmlns:a14="http://schemas.microsoft.com/office/drawing/2007/7/7/main" val="9C42E6" mc:Ignorable=""/>
                </a:solidFill>
                <a:latin typeface="Courier New" pitchFamily="49" charset="0"/>
              </a:rPr>
              <a:t> != </a:t>
            </a:r>
            <a:r>
              <a:rPr lang="en-US" sz="2000" b="1" dirty="0" err="1" smtClean="0">
                <a:solidFill>
                  <a:srgbClr xmlns:mc="http://schemas.openxmlformats.org/markup-compatibility/2006" xmlns:a14="http://schemas.microsoft.com/office/drawing/2007/7/7/main" val="9C42E6" mc:Ignorable=""/>
                </a:solidFill>
                <a:latin typeface="Courier New" pitchFamily="49" charset="0"/>
              </a:rPr>
              <a:t>nPacketsOld</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b="1" dirty="0" err="1" smtClean="0">
                <a:solidFill>
                  <a:srgbClr xmlns:mc="http://schemas.openxmlformats.org/markup-compatibility/2006" xmlns:a14="http://schemas.microsoft.com/office/drawing/2007/7/7/main" val="0070C0" mc:Ignorable=""/>
                </a:solidFill>
                <a:latin typeface="Courier New" pitchFamily="49" charset="0"/>
              </a:rPr>
              <a:t>KeReleaseSpinLock</a:t>
            </a:r>
            <a:r>
              <a:rPr lang="en-US" sz="2000" b="1" dirty="0" smtClean="0">
                <a:solidFill>
                  <a:srgbClr xmlns:mc="http://schemas.openxmlformats.org/markup-compatibility/2006" xmlns:a14="http://schemas.microsoft.com/office/drawing/2007/7/7/main" val="0070C0"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dirty="0" smtClean="0">
                <a:solidFill>
                  <a:schemeClr val="bg1"/>
                </a:solidFill>
                <a:latin typeface="Courier New" pitchFamily="49" charset="0"/>
              </a:rPr>
              <a:t>  	 </a:t>
            </a:r>
            <a:endParaRPr lang="en-US" dirty="0">
              <a:solidFill>
                <a:schemeClr val="bg1"/>
              </a:solidFill>
              <a:latin typeface="Courier New" pitchFamily="49" charset="0"/>
            </a:endParaRPr>
          </a:p>
        </p:txBody>
      </p:sp>
      <p:sp>
        <p:nvSpPr>
          <p:cNvPr id="10" name="Oval Callout 9"/>
          <p:cNvSpPr/>
          <p:nvPr/>
        </p:nvSpPr>
        <p:spPr bwMode="auto">
          <a:xfrm>
            <a:off x="5688767" y="292308"/>
            <a:ext cx="3245371" cy="1558977"/>
          </a:xfrm>
          <a:prstGeom prst="wedgeEllipseCallout">
            <a:avLst>
              <a:gd name="adj1" fmla="val -58477"/>
              <a:gd name="adj2" fmla="val 48558"/>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Is error path feasible? </a:t>
            </a:r>
            <a:endParaRPr kumimoji="0" lang="en-US" sz="24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endParaRPr>
          </a:p>
        </p:txBody>
      </p:sp>
      <p:cxnSp>
        <p:nvCxnSpPr>
          <p:cNvPr id="6" name="AutoShape 3"/>
          <p:cNvCxnSpPr>
            <a:cxnSpLocks noChangeShapeType="1"/>
            <a:stCxn id="19" idx="4"/>
          </p:cNvCxnSpPr>
          <p:nvPr/>
        </p:nvCxnSpPr>
        <p:spPr bwMode="auto">
          <a:xfrm flipH="1">
            <a:off x="1512029" y="2568315"/>
            <a:ext cx="6350" cy="6858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7" name="AutoShape 4"/>
          <p:cNvCxnSpPr>
            <a:cxnSpLocks noChangeShapeType="1"/>
            <a:stCxn id="20" idx="5"/>
          </p:cNvCxnSpPr>
          <p:nvPr/>
        </p:nvCxnSpPr>
        <p:spPr bwMode="auto">
          <a:xfrm>
            <a:off x="1707292" y="3514465"/>
            <a:ext cx="611187" cy="19685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8" name="AutoShape 5"/>
          <p:cNvCxnSpPr>
            <a:cxnSpLocks noChangeShapeType="1"/>
          </p:cNvCxnSpPr>
          <p:nvPr/>
        </p:nvCxnSpPr>
        <p:spPr bwMode="auto">
          <a:xfrm flipH="1">
            <a:off x="902429" y="3558915"/>
            <a:ext cx="577850" cy="1449388"/>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1" name="AutoShape 6"/>
          <p:cNvCxnSpPr>
            <a:cxnSpLocks noChangeShapeType="1"/>
          </p:cNvCxnSpPr>
          <p:nvPr/>
        </p:nvCxnSpPr>
        <p:spPr bwMode="auto">
          <a:xfrm flipH="1">
            <a:off x="2348642" y="4014528"/>
            <a:ext cx="1587" cy="2301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2" name="AutoShape 7"/>
          <p:cNvCxnSpPr>
            <a:cxnSpLocks noChangeShapeType="1"/>
          </p:cNvCxnSpPr>
          <p:nvPr/>
        </p:nvCxnSpPr>
        <p:spPr bwMode="auto">
          <a:xfrm>
            <a:off x="1510442" y="1957128"/>
            <a:ext cx="1587" cy="3063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3" name="AutoShape 8"/>
          <p:cNvCxnSpPr>
            <a:cxnSpLocks noChangeShapeType="1"/>
          </p:cNvCxnSpPr>
          <p:nvPr/>
        </p:nvCxnSpPr>
        <p:spPr bwMode="auto">
          <a:xfrm flipH="1">
            <a:off x="1205642" y="5843328"/>
            <a:ext cx="1587" cy="306387"/>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4" name="AutoShape 9"/>
          <p:cNvCxnSpPr>
            <a:cxnSpLocks noChangeShapeType="1"/>
          </p:cNvCxnSpPr>
          <p:nvPr/>
        </p:nvCxnSpPr>
        <p:spPr bwMode="auto">
          <a:xfrm>
            <a:off x="953229" y="5311515"/>
            <a:ext cx="222250" cy="228600"/>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5" name="AutoShape 10"/>
          <p:cNvCxnSpPr>
            <a:cxnSpLocks noChangeShapeType="1"/>
            <a:stCxn id="26" idx="4"/>
            <a:endCxn id="27" idx="0"/>
          </p:cNvCxnSpPr>
          <p:nvPr/>
        </p:nvCxnSpPr>
        <p:spPr bwMode="auto">
          <a:xfrm flipH="1">
            <a:off x="2051779" y="5311515"/>
            <a:ext cx="304800" cy="2286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6" name="AutoShape 11"/>
          <p:cNvCxnSpPr>
            <a:cxnSpLocks noChangeShapeType="1"/>
          </p:cNvCxnSpPr>
          <p:nvPr/>
        </p:nvCxnSpPr>
        <p:spPr bwMode="auto">
          <a:xfrm flipH="1">
            <a:off x="2040667" y="5843328"/>
            <a:ext cx="3175" cy="3063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7" name="AutoShape 12"/>
          <p:cNvCxnSpPr>
            <a:cxnSpLocks noChangeShapeType="1"/>
            <a:stCxn id="25" idx="4"/>
          </p:cNvCxnSpPr>
          <p:nvPr/>
        </p:nvCxnSpPr>
        <p:spPr bwMode="auto">
          <a:xfrm flipH="1">
            <a:off x="2348642" y="4549515"/>
            <a:ext cx="7937" cy="4572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sp>
        <p:nvSpPr>
          <p:cNvPr id="18" name="Oval 15"/>
          <p:cNvSpPr>
            <a:spLocks noChangeArrowheads="1"/>
          </p:cNvSpPr>
          <p:nvPr/>
        </p:nvSpPr>
        <p:spPr bwMode="auto">
          <a:xfrm>
            <a:off x="1251679" y="16539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dirty="0"/>
              <a:t>U</a:t>
            </a:r>
          </a:p>
        </p:txBody>
      </p:sp>
      <p:sp>
        <p:nvSpPr>
          <p:cNvPr id="19" name="Oval 16"/>
          <p:cNvSpPr>
            <a:spLocks noChangeArrowheads="1"/>
          </p:cNvSpPr>
          <p:nvPr/>
        </p:nvSpPr>
        <p:spPr bwMode="auto">
          <a:xfrm>
            <a:off x="1251679" y="22635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0" name="Oval 17"/>
          <p:cNvSpPr>
            <a:spLocks noChangeArrowheads="1"/>
          </p:cNvSpPr>
          <p:nvPr/>
        </p:nvSpPr>
        <p:spPr bwMode="auto">
          <a:xfrm>
            <a:off x="1251679" y="32541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1" name="Oval 18"/>
          <p:cNvSpPr>
            <a:spLocks noChangeArrowheads="1"/>
          </p:cNvSpPr>
          <p:nvPr/>
        </p:nvSpPr>
        <p:spPr bwMode="auto">
          <a:xfrm>
            <a:off x="642079" y="5006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2" name="Oval 19"/>
          <p:cNvSpPr>
            <a:spLocks noChangeArrowheads="1"/>
          </p:cNvSpPr>
          <p:nvPr/>
        </p:nvSpPr>
        <p:spPr bwMode="auto">
          <a:xfrm>
            <a:off x="946879" y="55401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3" name="Oval 20"/>
          <p:cNvSpPr>
            <a:spLocks noChangeArrowheads="1"/>
          </p:cNvSpPr>
          <p:nvPr/>
        </p:nvSpPr>
        <p:spPr bwMode="auto">
          <a:xfrm>
            <a:off x="946879" y="6149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U</a:t>
            </a:r>
          </a:p>
        </p:txBody>
      </p:sp>
      <p:sp>
        <p:nvSpPr>
          <p:cNvPr id="24" name="Oval 21"/>
          <p:cNvSpPr>
            <a:spLocks noChangeArrowheads="1"/>
          </p:cNvSpPr>
          <p:nvPr/>
        </p:nvSpPr>
        <p:spPr bwMode="auto">
          <a:xfrm>
            <a:off x="2089879" y="37113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5" name="Oval 22"/>
          <p:cNvSpPr>
            <a:spLocks noChangeArrowheads="1"/>
          </p:cNvSpPr>
          <p:nvPr/>
        </p:nvSpPr>
        <p:spPr bwMode="auto">
          <a:xfrm>
            <a:off x="2089879" y="42447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6" name="Oval 23"/>
          <p:cNvSpPr>
            <a:spLocks noChangeArrowheads="1"/>
          </p:cNvSpPr>
          <p:nvPr/>
        </p:nvSpPr>
        <p:spPr bwMode="auto">
          <a:xfrm>
            <a:off x="2089879" y="50067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7" name="Oval 24"/>
          <p:cNvSpPr>
            <a:spLocks noChangeArrowheads="1"/>
          </p:cNvSpPr>
          <p:nvPr/>
        </p:nvSpPr>
        <p:spPr bwMode="auto">
          <a:xfrm>
            <a:off x="1785079" y="55401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8" name="Oval 25"/>
          <p:cNvSpPr>
            <a:spLocks noChangeArrowheads="1"/>
          </p:cNvSpPr>
          <p:nvPr/>
        </p:nvSpPr>
        <p:spPr bwMode="auto">
          <a:xfrm>
            <a:off x="1785079" y="6149715"/>
            <a:ext cx="533400" cy="304800"/>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r>
              <a:rPr lang="en-US" sz="2000" b="0">
                <a:solidFill>
                  <a:schemeClr val="bg1"/>
                </a:solidFill>
              </a:rPr>
              <a:t>E</a:t>
            </a:r>
          </a:p>
        </p:txBody>
      </p:sp>
    </p:spTree>
    <p:extLst>
      <p:ext uri="{BB962C8B-B14F-4D97-AF65-F5344CB8AC3E}">
        <p14:creationId xmlns:p14="http://schemas.microsoft.com/office/powerpoint/2007/7/12/main" val="4049817316"/>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Example</a:t>
            </a:r>
            <a:endParaRPr lang="en-US" dirty="0">
              <a:latin typeface="Calibri" pitchFamily="34" charset="0"/>
            </a:endParaRPr>
          </a:p>
        </p:txBody>
      </p:sp>
      <p:sp>
        <p:nvSpPr>
          <p:cNvPr id="9" name="Rectangle 2"/>
          <p:cNvSpPr>
            <a:spLocks noChangeArrowheads="1"/>
          </p:cNvSpPr>
          <p:nvPr/>
        </p:nvSpPr>
        <p:spPr bwMode="auto">
          <a:xfrm>
            <a:off x="3260355" y="1607695"/>
            <a:ext cx="5688767" cy="4495800"/>
          </a:xfrm>
          <a:prstGeom prst="rect">
            <a:avLst/>
          </a:prstGeom>
          <a:noFill/>
          <a:ln w="9525">
            <a:noFill/>
            <a:miter lim="800000"/>
            <a:headEnd/>
            <a:tailEnd/>
          </a:ln>
          <a:effectLst/>
        </p:spPr>
        <p:txBody>
          <a:bodyPr/>
          <a:lstStyle/>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do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xmlns:mc="http://schemas.openxmlformats.org/markup-compatibility/2006" xmlns:a14="http://schemas.microsoft.com/office/drawing/2007/7/7/main" val="0070C0" mc:Ignorable=""/>
                </a:solidFill>
                <a:latin typeface="Courier New" pitchFamily="49" charset="0"/>
              </a:rPr>
              <a:t>KeAcquireSpinLock</a:t>
            </a:r>
            <a:r>
              <a:rPr lang="en-US" sz="2000" b="1" dirty="0" smtClean="0">
                <a:solidFill>
                  <a:srgbClr xmlns:mc="http://schemas.openxmlformats.org/markup-compatibility/2006" xmlns:a14="http://schemas.microsoft.com/office/drawing/2007/7/7/main" val="0070C0"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xmlns:mc="http://schemas.openxmlformats.org/markup-compatibility/2006" xmlns:a14="http://schemas.microsoft.com/office/drawing/2007/7/7/main" val="9C42E6" mc:Ignorable=""/>
                </a:solidFill>
                <a:latin typeface="Courier New" pitchFamily="49" charset="0"/>
              </a:rPr>
              <a:t>nPacketsOld</a:t>
            </a:r>
            <a:r>
              <a:rPr lang="en-US" sz="2000" b="1" dirty="0" smtClean="0">
                <a:solidFill>
                  <a:srgbClr xmlns:mc="http://schemas.openxmlformats.org/markup-compatibility/2006" xmlns:a14="http://schemas.microsoft.com/office/drawing/2007/7/7/main" val="9C42E6" mc:Ignorable=""/>
                </a:solidFill>
                <a:latin typeface="Courier New" pitchFamily="49" charset="0"/>
              </a:rPr>
              <a:t> = </a:t>
            </a:r>
            <a:r>
              <a:rPr lang="en-US" sz="2000" b="1" dirty="0" err="1" smtClean="0">
                <a:solidFill>
                  <a:srgbClr xmlns:mc="http://schemas.openxmlformats.org/markup-compatibility/2006" xmlns:a14="http://schemas.microsoft.com/office/drawing/2007/7/7/main" val="9C42E6" mc:Ignorable=""/>
                </a:solidFill>
                <a:latin typeface="Courier New" pitchFamily="49" charset="0"/>
              </a:rPr>
              <a:t>nPackets</a:t>
            </a:r>
            <a:r>
              <a:rPr lang="en-US" sz="2000" b="1" dirty="0" smtClean="0">
                <a:solidFill>
                  <a:srgbClr xmlns:mc="http://schemas.openxmlformats.org/markup-compatibility/2006" xmlns:a14="http://schemas.microsoft.com/office/drawing/2007/7/7/main" val="9C42E6" mc:Ignorable=""/>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if(request){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request = request-&gt;Next;</a:t>
            </a: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xmlns:mc="http://schemas.openxmlformats.org/markup-compatibility/2006" xmlns:a14="http://schemas.microsoft.com/office/drawing/2007/7/7/main" val="0070C0" mc:Ignorable=""/>
                </a:solidFill>
                <a:latin typeface="Courier New" pitchFamily="49" charset="0"/>
              </a:rPr>
              <a:t>KeReleaseSpinLock</a:t>
            </a:r>
            <a:r>
              <a:rPr lang="en-US" sz="2000" b="1" dirty="0" smtClean="0">
                <a:solidFill>
                  <a:srgbClr xmlns:mc="http://schemas.openxmlformats.org/markup-compatibility/2006" xmlns:a14="http://schemas.microsoft.com/office/drawing/2007/7/7/main" val="0070C0"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r>
              <a:rPr lang="en-US" sz="2000" b="1" dirty="0" err="1" smtClean="0">
                <a:solidFill>
                  <a:srgbClr xmlns:mc="http://schemas.openxmlformats.org/markup-compatibility/2006" xmlns:a14="http://schemas.microsoft.com/office/drawing/2007/7/7/main" val="9C42E6" mc:Ignorable=""/>
                </a:solidFill>
                <a:latin typeface="Courier New" pitchFamily="49" charset="0"/>
              </a:rPr>
              <a:t>nPackets</a:t>
            </a:r>
            <a:r>
              <a:rPr lang="en-US" sz="2000" b="1" dirty="0" smtClean="0">
                <a:solidFill>
                  <a:srgbClr xmlns:mc="http://schemas.openxmlformats.org/markup-compatibility/2006" xmlns:a14="http://schemas.microsoft.com/office/drawing/2007/7/7/main" val="9C42E6"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while (</a:t>
            </a:r>
            <a:r>
              <a:rPr lang="en-US" sz="2000" b="1" dirty="0" err="1" smtClean="0">
                <a:solidFill>
                  <a:srgbClr xmlns:mc="http://schemas.openxmlformats.org/markup-compatibility/2006" xmlns:a14="http://schemas.microsoft.com/office/drawing/2007/7/7/main" val="9C42E6" mc:Ignorable=""/>
                </a:solidFill>
                <a:latin typeface="Courier New" pitchFamily="49" charset="0"/>
              </a:rPr>
              <a:t>nPackets</a:t>
            </a:r>
            <a:r>
              <a:rPr lang="en-US" sz="2000" b="1" dirty="0" smtClean="0">
                <a:solidFill>
                  <a:srgbClr xmlns:mc="http://schemas.openxmlformats.org/markup-compatibility/2006" xmlns:a14="http://schemas.microsoft.com/office/drawing/2007/7/7/main" val="9C42E6" mc:Ignorable=""/>
                </a:solidFill>
                <a:latin typeface="Courier New" pitchFamily="49" charset="0"/>
              </a:rPr>
              <a:t> != </a:t>
            </a:r>
            <a:r>
              <a:rPr lang="en-US" sz="2000" b="1" dirty="0" err="1" smtClean="0">
                <a:solidFill>
                  <a:srgbClr xmlns:mc="http://schemas.openxmlformats.org/markup-compatibility/2006" xmlns:a14="http://schemas.microsoft.com/office/drawing/2007/7/7/main" val="9C42E6" mc:Ignorable=""/>
                </a:solidFill>
                <a:latin typeface="Courier New" pitchFamily="49" charset="0"/>
              </a:rPr>
              <a:t>nPacketsOld</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b="1" dirty="0" err="1" smtClean="0">
                <a:solidFill>
                  <a:srgbClr xmlns:mc="http://schemas.openxmlformats.org/markup-compatibility/2006" xmlns:a14="http://schemas.microsoft.com/office/drawing/2007/7/7/main" val="0070C0" mc:Ignorable=""/>
                </a:solidFill>
                <a:latin typeface="Courier New" pitchFamily="49" charset="0"/>
              </a:rPr>
              <a:t>KeReleaseSpinLock</a:t>
            </a:r>
            <a:r>
              <a:rPr lang="en-US" sz="2000" b="1" dirty="0" smtClean="0">
                <a:solidFill>
                  <a:srgbClr xmlns:mc="http://schemas.openxmlformats.org/markup-compatibility/2006" xmlns:a14="http://schemas.microsoft.com/office/drawing/2007/7/7/main" val="0070C0"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dirty="0" smtClean="0">
                <a:solidFill>
                  <a:schemeClr val="bg1"/>
                </a:solidFill>
                <a:latin typeface="Courier New" pitchFamily="49" charset="0"/>
              </a:rPr>
              <a:t>  	 </a:t>
            </a:r>
            <a:endParaRPr lang="en-US" dirty="0">
              <a:solidFill>
                <a:schemeClr val="bg1"/>
              </a:solidFill>
              <a:latin typeface="Courier New" pitchFamily="49" charset="0"/>
            </a:endParaRPr>
          </a:p>
        </p:txBody>
      </p:sp>
      <p:sp>
        <p:nvSpPr>
          <p:cNvPr id="10" name="Oval Callout 9"/>
          <p:cNvSpPr/>
          <p:nvPr/>
        </p:nvSpPr>
        <p:spPr bwMode="auto">
          <a:xfrm>
            <a:off x="4849318" y="292308"/>
            <a:ext cx="4084821" cy="1558977"/>
          </a:xfrm>
          <a:prstGeom prst="wedgeEllipseCallout">
            <a:avLst>
              <a:gd name="adj1" fmla="val -58477"/>
              <a:gd name="adj2" fmla="val 48558"/>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Add new predicate to </a:t>
            </a:r>
          </a:p>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Boolean program</a:t>
            </a:r>
          </a:p>
          <a:p>
            <a:pPr algn="ctr" defTabSz="1096963" fontAlgn="base">
              <a:spcBef>
                <a:spcPct val="0"/>
              </a:spcBef>
              <a:spcAft>
                <a:spcPct val="0"/>
              </a:spcAft>
            </a:pPr>
            <a:r>
              <a:rPr lang="en-US" dirty="0" smtClean="0">
                <a:solidFill>
                  <a:srgbClr xmlns:mc="http://schemas.openxmlformats.org/markup-compatibility/2006" xmlns:a14="http://schemas.microsoft.com/office/drawing/2007/7/7/main" val="FF0000" mc:Ignorable=""/>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r>
              <a:rPr lang="en-US"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 (</a:t>
            </a:r>
            <a:r>
              <a:rPr lang="en-US" dirty="0" err="1"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nPacketsOld</a:t>
            </a:r>
            <a:r>
              <a:rPr lang="en-US"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 == </a:t>
            </a:r>
            <a:r>
              <a:rPr lang="en-US" dirty="0" err="1"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nPackets</a:t>
            </a:r>
            <a:r>
              <a:rPr lang="en-US"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a:t>
            </a:r>
            <a:endParaRPr kumimoji="0" lang="en-US"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endParaRPr>
          </a:p>
        </p:txBody>
      </p:sp>
      <p:cxnSp>
        <p:nvCxnSpPr>
          <p:cNvPr id="6" name="AutoShape 3"/>
          <p:cNvCxnSpPr>
            <a:cxnSpLocks noChangeShapeType="1"/>
            <a:stCxn id="19" idx="4"/>
          </p:cNvCxnSpPr>
          <p:nvPr/>
        </p:nvCxnSpPr>
        <p:spPr bwMode="auto">
          <a:xfrm flipH="1">
            <a:off x="1512029" y="2568315"/>
            <a:ext cx="6350" cy="6858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7" name="AutoShape 4"/>
          <p:cNvCxnSpPr>
            <a:cxnSpLocks noChangeShapeType="1"/>
            <a:stCxn id="20" idx="5"/>
          </p:cNvCxnSpPr>
          <p:nvPr/>
        </p:nvCxnSpPr>
        <p:spPr bwMode="auto">
          <a:xfrm>
            <a:off x="1707292" y="3514465"/>
            <a:ext cx="611187" cy="19685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8" name="AutoShape 5"/>
          <p:cNvCxnSpPr>
            <a:cxnSpLocks noChangeShapeType="1"/>
          </p:cNvCxnSpPr>
          <p:nvPr/>
        </p:nvCxnSpPr>
        <p:spPr bwMode="auto">
          <a:xfrm flipH="1">
            <a:off x="902429" y="3558915"/>
            <a:ext cx="577850" cy="1449388"/>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1" name="AutoShape 6"/>
          <p:cNvCxnSpPr>
            <a:cxnSpLocks noChangeShapeType="1"/>
          </p:cNvCxnSpPr>
          <p:nvPr/>
        </p:nvCxnSpPr>
        <p:spPr bwMode="auto">
          <a:xfrm flipH="1">
            <a:off x="2348642" y="4014528"/>
            <a:ext cx="1587" cy="2301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2" name="AutoShape 7"/>
          <p:cNvCxnSpPr>
            <a:cxnSpLocks noChangeShapeType="1"/>
          </p:cNvCxnSpPr>
          <p:nvPr/>
        </p:nvCxnSpPr>
        <p:spPr bwMode="auto">
          <a:xfrm>
            <a:off x="1510442" y="1957128"/>
            <a:ext cx="1587" cy="3063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3" name="AutoShape 8"/>
          <p:cNvCxnSpPr>
            <a:cxnSpLocks noChangeShapeType="1"/>
          </p:cNvCxnSpPr>
          <p:nvPr/>
        </p:nvCxnSpPr>
        <p:spPr bwMode="auto">
          <a:xfrm flipH="1">
            <a:off x="1205642" y="5843328"/>
            <a:ext cx="1587" cy="306387"/>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4" name="AutoShape 9"/>
          <p:cNvCxnSpPr>
            <a:cxnSpLocks noChangeShapeType="1"/>
          </p:cNvCxnSpPr>
          <p:nvPr/>
        </p:nvCxnSpPr>
        <p:spPr bwMode="auto">
          <a:xfrm>
            <a:off x="953229" y="5311515"/>
            <a:ext cx="222250" cy="228600"/>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5" name="AutoShape 10"/>
          <p:cNvCxnSpPr>
            <a:cxnSpLocks noChangeShapeType="1"/>
            <a:stCxn id="26" idx="4"/>
            <a:endCxn id="27" idx="0"/>
          </p:cNvCxnSpPr>
          <p:nvPr/>
        </p:nvCxnSpPr>
        <p:spPr bwMode="auto">
          <a:xfrm flipH="1">
            <a:off x="2051779" y="5311515"/>
            <a:ext cx="304800" cy="2286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6" name="AutoShape 11"/>
          <p:cNvCxnSpPr>
            <a:cxnSpLocks noChangeShapeType="1"/>
          </p:cNvCxnSpPr>
          <p:nvPr/>
        </p:nvCxnSpPr>
        <p:spPr bwMode="auto">
          <a:xfrm flipH="1">
            <a:off x="2040667" y="5843328"/>
            <a:ext cx="3175" cy="3063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7" name="AutoShape 12"/>
          <p:cNvCxnSpPr>
            <a:cxnSpLocks noChangeShapeType="1"/>
            <a:stCxn id="25" idx="4"/>
          </p:cNvCxnSpPr>
          <p:nvPr/>
        </p:nvCxnSpPr>
        <p:spPr bwMode="auto">
          <a:xfrm flipH="1">
            <a:off x="2348642" y="4549515"/>
            <a:ext cx="7937" cy="4572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sp>
        <p:nvSpPr>
          <p:cNvPr id="18" name="Oval 15"/>
          <p:cNvSpPr>
            <a:spLocks noChangeArrowheads="1"/>
          </p:cNvSpPr>
          <p:nvPr/>
        </p:nvSpPr>
        <p:spPr bwMode="auto">
          <a:xfrm>
            <a:off x="1251679" y="16539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dirty="0"/>
              <a:t>U</a:t>
            </a:r>
          </a:p>
        </p:txBody>
      </p:sp>
      <p:sp>
        <p:nvSpPr>
          <p:cNvPr id="19" name="Oval 16"/>
          <p:cNvSpPr>
            <a:spLocks noChangeArrowheads="1"/>
          </p:cNvSpPr>
          <p:nvPr/>
        </p:nvSpPr>
        <p:spPr bwMode="auto">
          <a:xfrm>
            <a:off x="1251679" y="22635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0" name="Oval 17"/>
          <p:cNvSpPr>
            <a:spLocks noChangeArrowheads="1"/>
          </p:cNvSpPr>
          <p:nvPr/>
        </p:nvSpPr>
        <p:spPr bwMode="auto">
          <a:xfrm>
            <a:off x="1251679" y="32541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1" name="Oval 18"/>
          <p:cNvSpPr>
            <a:spLocks noChangeArrowheads="1"/>
          </p:cNvSpPr>
          <p:nvPr/>
        </p:nvSpPr>
        <p:spPr bwMode="auto">
          <a:xfrm>
            <a:off x="642079" y="5006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2" name="Oval 19"/>
          <p:cNvSpPr>
            <a:spLocks noChangeArrowheads="1"/>
          </p:cNvSpPr>
          <p:nvPr/>
        </p:nvSpPr>
        <p:spPr bwMode="auto">
          <a:xfrm>
            <a:off x="946879" y="55401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3" name="Oval 20"/>
          <p:cNvSpPr>
            <a:spLocks noChangeArrowheads="1"/>
          </p:cNvSpPr>
          <p:nvPr/>
        </p:nvSpPr>
        <p:spPr bwMode="auto">
          <a:xfrm>
            <a:off x="946879" y="6149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U</a:t>
            </a:r>
          </a:p>
        </p:txBody>
      </p:sp>
      <p:sp>
        <p:nvSpPr>
          <p:cNvPr id="24" name="Oval 21"/>
          <p:cNvSpPr>
            <a:spLocks noChangeArrowheads="1"/>
          </p:cNvSpPr>
          <p:nvPr/>
        </p:nvSpPr>
        <p:spPr bwMode="auto">
          <a:xfrm>
            <a:off x="2089879" y="37113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5" name="Oval 22"/>
          <p:cNvSpPr>
            <a:spLocks noChangeArrowheads="1"/>
          </p:cNvSpPr>
          <p:nvPr/>
        </p:nvSpPr>
        <p:spPr bwMode="auto">
          <a:xfrm>
            <a:off x="2089879" y="42447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6" name="Oval 23"/>
          <p:cNvSpPr>
            <a:spLocks noChangeArrowheads="1"/>
          </p:cNvSpPr>
          <p:nvPr/>
        </p:nvSpPr>
        <p:spPr bwMode="auto">
          <a:xfrm>
            <a:off x="2089879" y="50067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7" name="Oval 24"/>
          <p:cNvSpPr>
            <a:spLocks noChangeArrowheads="1"/>
          </p:cNvSpPr>
          <p:nvPr/>
        </p:nvSpPr>
        <p:spPr bwMode="auto">
          <a:xfrm>
            <a:off x="1785079" y="55401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8" name="Oval 25"/>
          <p:cNvSpPr>
            <a:spLocks noChangeArrowheads="1"/>
          </p:cNvSpPr>
          <p:nvPr/>
        </p:nvSpPr>
        <p:spPr bwMode="auto">
          <a:xfrm>
            <a:off x="1785079" y="6149715"/>
            <a:ext cx="533400" cy="304800"/>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r>
              <a:rPr lang="en-US" sz="2000" b="0">
                <a:solidFill>
                  <a:schemeClr val="bg1"/>
                </a:solidFill>
              </a:rPr>
              <a:t>E</a:t>
            </a:r>
          </a:p>
        </p:txBody>
      </p:sp>
      <p:sp>
        <p:nvSpPr>
          <p:cNvPr id="30" name="Rectangle 29"/>
          <p:cNvSpPr/>
          <p:nvPr/>
        </p:nvSpPr>
        <p:spPr bwMode="auto">
          <a:xfrm>
            <a:off x="3627620" y="2585803"/>
            <a:ext cx="3732550" cy="427220"/>
          </a:xfrm>
          <a:prstGeom prst="rect">
            <a:avLst/>
          </a:prstGeom>
          <a:solidFill>
            <a:schemeClr val="accent2">
              <a:lumMod val="60000"/>
              <a:lumOff val="40000"/>
              <a:alpha val="92000"/>
            </a:schemeClr>
          </a:solidFill>
          <a:ln>
            <a:headEnd type="none" w="med" len="med"/>
            <a:tailEnd type="none" w="med" len="med"/>
          </a:ln>
          <a:effectLst>
            <a:outerShdw blurRad="63500" dist="38100" dir="5400000" sx="1000" sy="1000" rotWithShape="0">
              <a:srgbClr xmlns:mc="http://schemas.openxmlformats.org/markup-compatibility/2006" xmlns:a14="http://schemas.microsoft.com/office/drawing/2007/7/7/main" val="000000" mc:Ignorable="">
                <a:alpha val="45000"/>
              </a:srgbClr>
            </a:outerShdw>
          </a:effectLst>
          <a:scene3d>
            <a:camera prst="orthographicFront">
              <a:rot lat="0" lon="0" rev="0"/>
            </a:camera>
            <a:lightRig rig="glow" dir="t">
              <a:rot lat="0" lon="0" rev="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ourier New" pitchFamily="49" charset="0"/>
                <a:cs typeface="Courier New" pitchFamily="49" charset="0"/>
              </a:rPr>
              <a:t>b = true;</a:t>
            </a:r>
          </a:p>
        </p:txBody>
      </p:sp>
      <p:sp>
        <p:nvSpPr>
          <p:cNvPr id="31" name="Rectangle 30"/>
          <p:cNvSpPr/>
          <p:nvPr/>
        </p:nvSpPr>
        <p:spPr bwMode="auto">
          <a:xfrm>
            <a:off x="4259704" y="4259705"/>
            <a:ext cx="4082321" cy="427220"/>
          </a:xfrm>
          <a:prstGeom prst="rect">
            <a:avLst/>
          </a:prstGeom>
          <a:solidFill>
            <a:schemeClr val="accent2">
              <a:lumMod val="60000"/>
              <a:lumOff val="40000"/>
              <a:alpha val="92000"/>
            </a:schemeClr>
          </a:solidFill>
          <a:ln>
            <a:headEnd type="none" w="med" len="med"/>
            <a:tailEnd type="none" w="med" len="med"/>
          </a:ln>
          <a:effectLst>
            <a:outerShdw blurRad="63500" dist="38100" dir="5400000" sx="1000" sy="1000" rotWithShape="0">
              <a:srgbClr xmlns:mc="http://schemas.openxmlformats.org/markup-compatibility/2006" xmlns:a14="http://schemas.microsoft.com/office/drawing/2007/7/7/main" val="000000" mc:Ignorable="">
                <a:alpha val="45000"/>
              </a:srgbClr>
            </a:outerShdw>
          </a:effectLst>
          <a:scene3d>
            <a:camera prst="orthographicFront">
              <a:rot lat="0" lon="0" rev="0"/>
            </a:camera>
            <a:lightRig rig="glow" dir="t">
              <a:rot lat="0" lon="0" rev="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ourier New" pitchFamily="49" charset="0"/>
                <a:cs typeface="Courier New" pitchFamily="49" charset="0"/>
              </a:rPr>
              <a:t>b = b</a:t>
            </a:r>
            <a:r>
              <a:rPr kumimoji="0" lang="en-US" sz="2800" b="1" i="0" u="none" strike="noStrike" cap="none" normalizeH="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ourier New" pitchFamily="49" charset="0"/>
                <a:cs typeface="Courier New" pitchFamily="49" charset="0"/>
              </a:rPr>
              <a:t> ? false : *</a:t>
            </a:r>
            <a:r>
              <a:rPr kumimoji="0" lang="en-US" sz="2800" b="1"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ourier New" pitchFamily="49" charset="0"/>
                <a:cs typeface="Courier New" pitchFamily="49" charset="0"/>
              </a:rPr>
              <a:t>;</a:t>
            </a:r>
          </a:p>
        </p:txBody>
      </p:sp>
      <p:sp>
        <p:nvSpPr>
          <p:cNvPr id="33" name="Rectangle 32"/>
          <p:cNvSpPr/>
          <p:nvPr/>
        </p:nvSpPr>
        <p:spPr bwMode="auto">
          <a:xfrm>
            <a:off x="4679430" y="4919271"/>
            <a:ext cx="3520190" cy="427220"/>
          </a:xfrm>
          <a:prstGeom prst="rect">
            <a:avLst/>
          </a:prstGeom>
          <a:solidFill>
            <a:schemeClr val="accent2">
              <a:lumMod val="60000"/>
              <a:lumOff val="40000"/>
              <a:alpha val="92000"/>
            </a:schemeClr>
          </a:solidFill>
          <a:ln>
            <a:headEnd type="none" w="med" len="med"/>
            <a:tailEnd type="none" w="med" len="med"/>
          </a:ln>
          <a:effectLst>
            <a:outerShdw blurRad="63500" dist="38100" dir="5400000" sx="1000" sy="1000" rotWithShape="0">
              <a:srgbClr xmlns:mc="http://schemas.openxmlformats.org/markup-compatibility/2006" xmlns:a14="http://schemas.microsoft.com/office/drawing/2007/7/7/main" val="000000" mc:Ignorable="">
                <a:alpha val="45000"/>
              </a:srgbClr>
            </a:outerShdw>
          </a:effectLst>
          <a:scene3d>
            <a:camera prst="orthographicFront">
              <a:rot lat="0" lon="0" rev="0"/>
            </a:camera>
            <a:lightRig rig="glow" dir="t">
              <a:rot lat="0" lon="0" rev="0"/>
            </a:lightRig>
          </a:scene3d>
          <a:sp3d prstMaterial="flat">
            <a:contourClr>
              <a:schemeClr val="accent2">
                <a:satMod val="300000"/>
              </a:schemeClr>
            </a:contourClr>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ourier New" pitchFamily="49" charset="0"/>
                <a:cs typeface="Courier New" pitchFamily="49" charset="0"/>
              </a:rPr>
              <a:t>!b</a:t>
            </a:r>
          </a:p>
        </p:txBody>
      </p:sp>
    </p:spTree>
    <p:extLst>
      <p:ext uri="{BB962C8B-B14F-4D97-AF65-F5344CB8AC3E}">
        <p14:creationId xmlns:p14="http://schemas.microsoft.com/office/powerpoint/2007/7/12/main" val="518414683"/>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20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20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Hunting for Security Bugs.</a:t>
            </a:r>
            <a:endParaRPr lang="en-US" sz="4800" dirty="0">
              <a:latin typeface="Calibri" pitchFamily="34" charset="0"/>
            </a:endParaRPr>
          </a:p>
        </p:txBody>
      </p:sp>
      <p:sp>
        <p:nvSpPr>
          <p:cNvPr id="3" name="Content Placeholder 2"/>
          <p:cNvSpPr>
            <a:spLocks noGrp="1"/>
          </p:cNvSpPr>
          <p:nvPr>
            <p:ph idx="1"/>
          </p:nvPr>
        </p:nvSpPr>
        <p:spPr>
          <a:xfrm>
            <a:off x="362526" y="1782329"/>
            <a:ext cx="8382000" cy="3988784"/>
          </a:xfrm>
        </p:spPr>
        <p:txBody>
          <a:bodyPr/>
          <a:lstStyle/>
          <a:p>
            <a:r>
              <a:rPr lang="en-US" sz="2400" dirty="0" smtClean="0">
                <a:latin typeface="Calibri" pitchFamily="34" charset="0"/>
              </a:rPr>
              <a:t>Two main techniques used by </a:t>
            </a:r>
            <a:r>
              <a:rPr lang="en-US" sz="2400" i="1" dirty="0" smtClean="0">
                <a:solidFill>
                  <a:srgbClr xmlns:mc="http://schemas.openxmlformats.org/markup-compatibility/2006" xmlns:a14="http://schemas.microsoft.com/office/drawing/2007/7/7/main" val="FF0000" mc:Ignorable=""/>
                </a:solidFill>
                <a:latin typeface="Calibri" pitchFamily="34" charset="0"/>
              </a:rPr>
              <a:t>“black hats”</a:t>
            </a:r>
            <a:r>
              <a:rPr lang="en-US" sz="2400" dirty="0" smtClean="0">
                <a:latin typeface="Calibri" pitchFamily="34" charset="0"/>
              </a:rPr>
              <a:t>:</a:t>
            </a:r>
          </a:p>
          <a:p>
            <a:pPr lvl="1"/>
            <a:r>
              <a:rPr lang="en-US" sz="2400" dirty="0" smtClean="0">
                <a:latin typeface="Calibri" pitchFamily="34" charset="0"/>
              </a:rPr>
              <a:t>Code inspection (of binaries).</a:t>
            </a:r>
          </a:p>
          <a:p>
            <a:pPr lvl="1"/>
            <a:r>
              <a:rPr lang="en-US" sz="2400" i="1" dirty="0" smtClean="0">
                <a:solidFill>
                  <a:srgbClr xmlns:mc="http://schemas.openxmlformats.org/markup-compatibility/2006" xmlns:a14="http://schemas.microsoft.com/office/drawing/2007/7/7/main" val="FF0000" mc:Ignorable=""/>
                </a:solidFill>
                <a:latin typeface="Calibri" pitchFamily="34" charset="0"/>
              </a:rPr>
              <a:t>Black box fuzz testing.</a:t>
            </a:r>
          </a:p>
          <a:p>
            <a:r>
              <a:rPr lang="en-US" sz="2400" b="1" dirty="0" smtClean="0">
                <a:latin typeface="Calibri" pitchFamily="34" charset="0"/>
              </a:rPr>
              <a:t>Black box </a:t>
            </a:r>
            <a:r>
              <a:rPr lang="en-US" sz="2400" dirty="0" smtClean="0">
                <a:latin typeface="Calibri" pitchFamily="34" charset="0"/>
              </a:rPr>
              <a:t>fuzz testing:</a:t>
            </a:r>
          </a:p>
          <a:p>
            <a:pPr lvl="1"/>
            <a:r>
              <a:rPr lang="en-US" sz="2400" dirty="0" smtClean="0">
                <a:latin typeface="Calibri" pitchFamily="34" charset="0"/>
              </a:rPr>
              <a:t>A form of black box random testing.</a:t>
            </a:r>
          </a:p>
          <a:p>
            <a:pPr lvl="1"/>
            <a:r>
              <a:rPr lang="en-US" sz="2400" dirty="0" smtClean="0">
                <a:latin typeface="Calibri" pitchFamily="34" charset="0"/>
              </a:rPr>
              <a:t>Randomly </a:t>
            </a:r>
            <a:r>
              <a:rPr lang="en-US" sz="2400" i="1" dirty="0" smtClean="0">
                <a:solidFill>
                  <a:srgbClr xmlns:mc="http://schemas.openxmlformats.org/markup-compatibility/2006" xmlns:a14="http://schemas.microsoft.com/office/drawing/2007/7/7/main" val="FF0000" mc:Ignorable=""/>
                </a:solidFill>
                <a:latin typeface="Calibri" pitchFamily="34" charset="0"/>
              </a:rPr>
              <a:t>fuzz</a:t>
            </a:r>
            <a:r>
              <a:rPr lang="en-US" sz="2400" dirty="0" smtClean="0">
                <a:latin typeface="Calibri" pitchFamily="34" charset="0"/>
              </a:rPr>
              <a:t> (=modify) a well formed input.</a:t>
            </a:r>
          </a:p>
          <a:p>
            <a:pPr lvl="1"/>
            <a:r>
              <a:rPr lang="en-US" sz="2400" dirty="0" smtClean="0">
                <a:latin typeface="Calibri" pitchFamily="34" charset="0"/>
              </a:rPr>
              <a:t>Grammar-based </a:t>
            </a:r>
            <a:r>
              <a:rPr lang="en-US" sz="2400" dirty="0" err="1" smtClean="0">
                <a:latin typeface="Calibri" pitchFamily="34" charset="0"/>
              </a:rPr>
              <a:t>fuzzing</a:t>
            </a:r>
            <a:r>
              <a:rPr lang="en-US" sz="2400" dirty="0" smtClean="0">
                <a:latin typeface="Calibri" pitchFamily="34" charset="0"/>
              </a:rPr>
              <a:t>: rules to encode how to fuzz.</a:t>
            </a:r>
          </a:p>
          <a:p>
            <a:r>
              <a:rPr lang="en-US" sz="2400" b="1" dirty="0" smtClean="0">
                <a:latin typeface="Calibri" pitchFamily="34" charset="0"/>
              </a:rPr>
              <a:t>Heavily</a:t>
            </a:r>
            <a:r>
              <a:rPr lang="en-US" sz="2400" dirty="0" smtClean="0">
                <a:latin typeface="Calibri" pitchFamily="34" charset="0"/>
              </a:rPr>
              <a:t> used in security testing</a:t>
            </a:r>
          </a:p>
          <a:p>
            <a:pPr lvl="1"/>
            <a:r>
              <a:rPr lang="en-US" sz="2400" dirty="0" smtClean="0">
                <a:latin typeface="Calibri" pitchFamily="34" charset="0"/>
              </a:rPr>
              <a:t>At MS: several internal tools.</a:t>
            </a:r>
          </a:p>
          <a:p>
            <a:pPr lvl="1"/>
            <a:r>
              <a:rPr lang="en-US" sz="2400" dirty="0" smtClean="0">
                <a:latin typeface="Calibri" pitchFamily="34" charset="0"/>
              </a:rPr>
              <a:t>Conceptually simple yet effective in practice</a:t>
            </a:r>
            <a:endParaRPr lang="en-US" sz="2400" dirty="0">
              <a:latin typeface="Calibri" pitchFamily="34" charset="0"/>
            </a:endParaRPr>
          </a:p>
        </p:txBody>
      </p:sp>
      <p:pic>
        <p:nvPicPr>
          <p:cNvPr id="5" name="Picture 4" descr="blackhat.jpg"/>
          <p:cNvPicPr>
            <a:picLocks noChangeAspect="1"/>
          </p:cNvPicPr>
          <p:nvPr/>
        </p:nvPicPr>
        <p:blipFill>
          <a:blip r:embed="rId3" cstate="print"/>
          <a:stretch>
            <a:fillRect/>
          </a:stretch>
        </p:blipFill>
        <p:spPr>
          <a:xfrm>
            <a:off x="6128623" y="1786394"/>
            <a:ext cx="883920" cy="962090"/>
          </a:xfrm>
          <a:prstGeom prst="rect">
            <a:avLst/>
          </a:prstGeom>
        </p:spPr>
      </p:pic>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Example</a:t>
            </a:r>
            <a:endParaRPr lang="en-US" dirty="0">
              <a:latin typeface="Calibri" pitchFamily="34" charset="0"/>
            </a:endParaRPr>
          </a:p>
        </p:txBody>
      </p:sp>
      <p:sp>
        <p:nvSpPr>
          <p:cNvPr id="9" name="Rectangle 2"/>
          <p:cNvSpPr>
            <a:spLocks noChangeArrowheads="1"/>
          </p:cNvSpPr>
          <p:nvPr/>
        </p:nvSpPr>
        <p:spPr bwMode="auto">
          <a:xfrm>
            <a:off x="3260355" y="1607695"/>
            <a:ext cx="5688767" cy="4495800"/>
          </a:xfrm>
          <a:prstGeom prst="rect">
            <a:avLst/>
          </a:prstGeom>
          <a:noFill/>
          <a:ln w="9525">
            <a:noFill/>
            <a:miter lim="800000"/>
            <a:headEnd/>
            <a:tailEnd/>
          </a:ln>
          <a:effectLst/>
        </p:spPr>
        <p:txBody>
          <a:bodyPr/>
          <a:lstStyle/>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do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xmlns:mc="http://schemas.openxmlformats.org/markup-compatibility/2006" xmlns:a14="http://schemas.microsoft.com/office/drawing/2007/7/7/main" val="0070C0" mc:Ignorable=""/>
                </a:solidFill>
                <a:latin typeface="Courier New" pitchFamily="49" charset="0"/>
              </a:rPr>
              <a:t>KeAcquireSpinLock</a:t>
            </a:r>
            <a:r>
              <a:rPr lang="en-US" sz="2000" b="1" dirty="0" smtClean="0">
                <a:solidFill>
                  <a:srgbClr xmlns:mc="http://schemas.openxmlformats.org/markup-compatibility/2006" xmlns:a14="http://schemas.microsoft.com/office/drawing/2007/7/7/main" val="0070C0"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smtClean="0">
                <a:solidFill>
                  <a:srgbClr xmlns:mc="http://schemas.openxmlformats.org/markup-compatibility/2006" xmlns:a14="http://schemas.microsoft.com/office/drawing/2007/7/7/main" val="9C42E6" mc:Ignorable=""/>
                </a:solidFill>
                <a:latin typeface="Courier New" pitchFamily="49" charset="0"/>
              </a:rPr>
              <a:t>b = true;</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if(*){</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xmlns:mc="http://schemas.openxmlformats.org/markup-compatibility/2006" xmlns:a14="http://schemas.microsoft.com/office/drawing/2007/7/7/main" val="0070C0" mc:Ignorable=""/>
                </a:solidFill>
                <a:latin typeface="Courier New" pitchFamily="49" charset="0"/>
              </a:rPr>
              <a:t>KeReleaseSpinLock</a:t>
            </a:r>
            <a:r>
              <a:rPr lang="en-US" sz="2000" b="1" dirty="0" smtClean="0">
                <a:solidFill>
                  <a:srgbClr xmlns:mc="http://schemas.openxmlformats.org/markup-compatibility/2006" xmlns:a14="http://schemas.microsoft.com/office/drawing/2007/7/7/main" val="0070C0"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r>
              <a:rPr lang="en-US" sz="2000" b="1" dirty="0" smtClean="0">
                <a:solidFill>
                  <a:srgbClr xmlns:mc="http://schemas.openxmlformats.org/markup-compatibility/2006" xmlns:a14="http://schemas.microsoft.com/office/drawing/2007/7/7/main" val="9C42E6" mc:Ignorable=""/>
                </a:solidFill>
                <a:latin typeface="Courier New" pitchFamily="49" charset="0"/>
              </a:rPr>
              <a:t>b = b ? false :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while (</a:t>
            </a:r>
            <a:r>
              <a:rPr lang="en-US" sz="2000" b="1" dirty="0" smtClean="0">
                <a:solidFill>
                  <a:srgbClr xmlns:mc="http://schemas.openxmlformats.org/markup-compatibility/2006" xmlns:a14="http://schemas.microsoft.com/office/drawing/2007/7/7/main" val="9C42E6" mc:Ignorable=""/>
                </a:solidFill>
                <a:latin typeface="Courier New" pitchFamily="49" charset="0"/>
              </a:rPr>
              <a:t>!b</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b="1" dirty="0" err="1" smtClean="0">
                <a:solidFill>
                  <a:srgbClr xmlns:mc="http://schemas.openxmlformats.org/markup-compatibility/2006" xmlns:a14="http://schemas.microsoft.com/office/drawing/2007/7/7/main" val="0070C0" mc:Ignorable=""/>
                </a:solidFill>
                <a:latin typeface="Courier New" pitchFamily="49" charset="0"/>
              </a:rPr>
              <a:t>KeReleaseSpinLock</a:t>
            </a:r>
            <a:r>
              <a:rPr lang="en-US" sz="2000" b="1" dirty="0" smtClean="0">
                <a:solidFill>
                  <a:srgbClr xmlns:mc="http://schemas.openxmlformats.org/markup-compatibility/2006" xmlns:a14="http://schemas.microsoft.com/office/drawing/2007/7/7/main" val="0070C0"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dirty="0" smtClean="0">
                <a:solidFill>
                  <a:schemeClr val="bg1"/>
                </a:solidFill>
                <a:latin typeface="Courier New" pitchFamily="49" charset="0"/>
              </a:rPr>
              <a:t>  	 </a:t>
            </a:r>
            <a:endParaRPr lang="en-US" dirty="0">
              <a:solidFill>
                <a:schemeClr val="bg1"/>
              </a:solidFill>
              <a:latin typeface="Courier New" pitchFamily="49" charset="0"/>
            </a:endParaRPr>
          </a:p>
        </p:txBody>
      </p:sp>
      <p:sp>
        <p:nvSpPr>
          <p:cNvPr id="10" name="Oval Callout 9"/>
          <p:cNvSpPr/>
          <p:nvPr/>
        </p:nvSpPr>
        <p:spPr bwMode="auto">
          <a:xfrm>
            <a:off x="4849318" y="292308"/>
            <a:ext cx="4084821" cy="1558977"/>
          </a:xfrm>
          <a:prstGeom prst="wedgeEllipseCallout">
            <a:avLst>
              <a:gd name="adj1" fmla="val -58477"/>
              <a:gd name="adj2" fmla="val 48558"/>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Model Checking </a:t>
            </a:r>
          </a:p>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Refined Program</a:t>
            </a:r>
          </a:p>
          <a:p>
            <a:pPr algn="ctr" defTabSz="1096963" fontAlgn="base">
              <a:spcBef>
                <a:spcPct val="0"/>
              </a:spcBef>
              <a:spcAft>
                <a:spcPct val="0"/>
              </a:spcAft>
            </a:pPr>
            <a:r>
              <a:rPr lang="en-US" dirty="0" smtClean="0">
                <a:solidFill>
                  <a:srgbClr xmlns:mc="http://schemas.openxmlformats.org/markup-compatibility/2006" xmlns:a14="http://schemas.microsoft.com/office/drawing/2007/7/7/main" val="FF0000" mc:Ignorable=""/>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r>
              <a:rPr lang="en-US"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 (</a:t>
            </a:r>
            <a:r>
              <a:rPr lang="en-US" dirty="0" err="1"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nPacketsOld</a:t>
            </a:r>
            <a:r>
              <a:rPr lang="en-US"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 == </a:t>
            </a:r>
            <a:r>
              <a:rPr lang="en-US" dirty="0" err="1"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nPackets</a:t>
            </a:r>
            <a:r>
              <a:rPr lang="en-US"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a:t>
            </a:r>
            <a:endParaRPr kumimoji="0" lang="en-US"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endParaRPr>
          </a:p>
        </p:txBody>
      </p:sp>
      <p:cxnSp>
        <p:nvCxnSpPr>
          <p:cNvPr id="6" name="AutoShape 3"/>
          <p:cNvCxnSpPr>
            <a:cxnSpLocks noChangeShapeType="1"/>
            <a:stCxn id="19" idx="4"/>
          </p:cNvCxnSpPr>
          <p:nvPr/>
        </p:nvCxnSpPr>
        <p:spPr bwMode="auto">
          <a:xfrm flipH="1">
            <a:off x="1512029" y="2568315"/>
            <a:ext cx="6350" cy="6858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7" name="AutoShape 4"/>
          <p:cNvCxnSpPr>
            <a:cxnSpLocks noChangeShapeType="1"/>
            <a:stCxn id="20" idx="5"/>
          </p:cNvCxnSpPr>
          <p:nvPr/>
        </p:nvCxnSpPr>
        <p:spPr bwMode="auto">
          <a:xfrm>
            <a:off x="1707292" y="3514465"/>
            <a:ext cx="611187" cy="19685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8" name="AutoShape 5"/>
          <p:cNvCxnSpPr>
            <a:cxnSpLocks noChangeShapeType="1"/>
          </p:cNvCxnSpPr>
          <p:nvPr/>
        </p:nvCxnSpPr>
        <p:spPr bwMode="auto">
          <a:xfrm flipH="1">
            <a:off x="902429" y="3558915"/>
            <a:ext cx="577850" cy="1449388"/>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1" name="AutoShape 6"/>
          <p:cNvCxnSpPr>
            <a:cxnSpLocks noChangeShapeType="1"/>
          </p:cNvCxnSpPr>
          <p:nvPr/>
        </p:nvCxnSpPr>
        <p:spPr bwMode="auto">
          <a:xfrm flipH="1">
            <a:off x="2348642" y="4014528"/>
            <a:ext cx="1587" cy="2301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2" name="AutoShape 7"/>
          <p:cNvCxnSpPr>
            <a:cxnSpLocks noChangeShapeType="1"/>
          </p:cNvCxnSpPr>
          <p:nvPr/>
        </p:nvCxnSpPr>
        <p:spPr bwMode="auto">
          <a:xfrm>
            <a:off x="1510442" y="1957128"/>
            <a:ext cx="1587" cy="3063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3" name="AutoShape 8"/>
          <p:cNvCxnSpPr>
            <a:cxnSpLocks noChangeShapeType="1"/>
          </p:cNvCxnSpPr>
          <p:nvPr/>
        </p:nvCxnSpPr>
        <p:spPr bwMode="auto">
          <a:xfrm flipH="1">
            <a:off x="1205642" y="5843328"/>
            <a:ext cx="1587" cy="306387"/>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4" name="AutoShape 9"/>
          <p:cNvCxnSpPr>
            <a:cxnSpLocks noChangeShapeType="1"/>
          </p:cNvCxnSpPr>
          <p:nvPr/>
        </p:nvCxnSpPr>
        <p:spPr bwMode="auto">
          <a:xfrm>
            <a:off x="953229" y="5311515"/>
            <a:ext cx="222250" cy="228600"/>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5" name="AutoShape 10"/>
          <p:cNvCxnSpPr>
            <a:cxnSpLocks noChangeShapeType="1"/>
            <a:stCxn id="26" idx="4"/>
            <a:endCxn id="27" idx="0"/>
          </p:cNvCxnSpPr>
          <p:nvPr/>
        </p:nvCxnSpPr>
        <p:spPr bwMode="auto">
          <a:xfrm flipH="1">
            <a:off x="2051779" y="5311515"/>
            <a:ext cx="304800" cy="2286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6" name="AutoShape 11"/>
          <p:cNvCxnSpPr>
            <a:cxnSpLocks noChangeShapeType="1"/>
          </p:cNvCxnSpPr>
          <p:nvPr/>
        </p:nvCxnSpPr>
        <p:spPr bwMode="auto">
          <a:xfrm flipH="1">
            <a:off x="2040667" y="5843328"/>
            <a:ext cx="3175" cy="3063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7" name="AutoShape 12"/>
          <p:cNvCxnSpPr>
            <a:cxnSpLocks noChangeShapeType="1"/>
            <a:stCxn id="25" idx="4"/>
          </p:cNvCxnSpPr>
          <p:nvPr/>
        </p:nvCxnSpPr>
        <p:spPr bwMode="auto">
          <a:xfrm flipH="1">
            <a:off x="2348642" y="4549515"/>
            <a:ext cx="7937" cy="4572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sp>
        <p:nvSpPr>
          <p:cNvPr id="18" name="Oval 15"/>
          <p:cNvSpPr>
            <a:spLocks noChangeArrowheads="1"/>
          </p:cNvSpPr>
          <p:nvPr/>
        </p:nvSpPr>
        <p:spPr bwMode="auto">
          <a:xfrm>
            <a:off x="1251679" y="16539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dirty="0"/>
              <a:t>U</a:t>
            </a:r>
          </a:p>
        </p:txBody>
      </p:sp>
      <p:sp>
        <p:nvSpPr>
          <p:cNvPr id="19" name="Oval 16"/>
          <p:cNvSpPr>
            <a:spLocks noChangeArrowheads="1"/>
          </p:cNvSpPr>
          <p:nvPr/>
        </p:nvSpPr>
        <p:spPr bwMode="auto">
          <a:xfrm>
            <a:off x="1251679" y="22635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0" name="Oval 17"/>
          <p:cNvSpPr>
            <a:spLocks noChangeArrowheads="1"/>
          </p:cNvSpPr>
          <p:nvPr/>
        </p:nvSpPr>
        <p:spPr bwMode="auto">
          <a:xfrm>
            <a:off x="1251679" y="32541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1" name="Oval 18"/>
          <p:cNvSpPr>
            <a:spLocks noChangeArrowheads="1"/>
          </p:cNvSpPr>
          <p:nvPr/>
        </p:nvSpPr>
        <p:spPr bwMode="auto">
          <a:xfrm>
            <a:off x="642079" y="5006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2" name="Oval 19"/>
          <p:cNvSpPr>
            <a:spLocks noChangeArrowheads="1"/>
          </p:cNvSpPr>
          <p:nvPr/>
        </p:nvSpPr>
        <p:spPr bwMode="auto">
          <a:xfrm>
            <a:off x="946879" y="55401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3" name="Oval 20"/>
          <p:cNvSpPr>
            <a:spLocks noChangeArrowheads="1"/>
          </p:cNvSpPr>
          <p:nvPr/>
        </p:nvSpPr>
        <p:spPr bwMode="auto">
          <a:xfrm>
            <a:off x="946879" y="6149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U</a:t>
            </a:r>
          </a:p>
        </p:txBody>
      </p:sp>
      <p:sp>
        <p:nvSpPr>
          <p:cNvPr id="24" name="Oval 21"/>
          <p:cNvSpPr>
            <a:spLocks noChangeArrowheads="1"/>
          </p:cNvSpPr>
          <p:nvPr/>
        </p:nvSpPr>
        <p:spPr bwMode="auto">
          <a:xfrm>
            <a:off x="2089879" y="37113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5" name="Oval 22"/>
          <p:cNvSpPr>
            <a:spLocks noChangeArrowheads="1"/>
          </p:cNvSpPr>
          <p:nvPr/>
        </p:nvSpPr>
        <p:spPr bwMode="auto">
          <a:xfrm>
            <a:off x="2089879" y="42447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6" name="Oval 23"/>
          <p:cNvSpPr>
            <a:spLocks noChangeArrowheads="1"/>
          </p:cNvSpPr>
          <p:nvPr/>
        </p:nvSpPr>
        <p:spPr bwMode="auto">
          <a:xfrm>
            <a:off x="2089879" y="50067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7" name="Oval 24"/>
          <p:cNvSpPr>
            <a:spLocks noChangeArrowheads="1"/>
          </p:cNvSpPr>
          <p:nvPr/>
        </p:nvSpPr>
        <p:spPr bwMode="auto">
          <a:xfrm>
            <a:off x="1785079" y="55401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8" name="Oval 25"/>
          <p:cNvSpPr>
            <a:spLocks noChangeArrowheads="1"/>
          </p:cNvSpPr>
          <p:nvPr/>
        </p:nvSpPr>
        <p:spPr bwMode="auto">
          <a:xfrm>
            <a:off x="1785079" y="6149715"/>
            <a:ext cx="533400" cy="304800"/>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r>
              <a:rPr lang="en-US" sz="2000" b="0">
                <a:solidFill>
                  <a:schemeClr val="bg1"/>
                </a:solidFill>
              </a:rPr>
              <a:t>E</a:t>
            </a:r>
          </a:p>
        </p:txBody>
      </p:sp>
      <p:sp>
        <p:nvSpPr>
          <p:cNvPr id="32" name="TextBox 31"/>
          <p:cNvSpPr txBox="1"/>
          <p:nvPr/>
        </p:nvSpPr>
        <p:spPr>
          <a:xfrm>
            <a:off x="854580" y="3187581"/>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p>
        </p:txBody>
      </p:sp>
      <p:sp>
        <p:nvSpPr>
          <p:cNvPr id="34" name="TextBox 33"/>
          <p:cNvSpPr txBox="1"/>
          <p:nvPr/>
        </p:nvSpPr>
        <p:spPr>
          <a:xfrm>
            <a:off x="289133" y="4929499"/>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p>
        </p:txBody>
      </p:sp>
      <p:sp>
        <p:nvSpPr>
          <p:cNvPr id="35" name="TextBox 34"/>
          <p:cNvSpPr txBox="1"/>
          <p:nvPr/>
        </p:nvSpPr>
        <p:spPr>
          <a:xfrm>
            <a:off x="596782" y="5467883"/>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p>
        </p:txBody>
      </p:sp>
      <p:sp>
        <p:nvSpPr>
          <p:cNvPr id="36" name="TextBox 35"/>
          <p:cNvSpPr txBox="1"/>
          <p:nvPr/>
        </p:nvSpPr>
        <p:spPr>
          <a:xfrm>
            <a:off x="588236" y="6066090"/>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p>
        </p:txBody>
      </p:sp>
      <p:sp>
        <p:nvSpPr>
          <p:cNvPr id="37" name="TextBox 36"/>
          <p:cNvSpPr txBox="1"/>
          <p:nvPr/>
        </p:nvSpPr>
        <p:spPr>
          <a:xfrm>
            <a:off x="2656318" y="3621992"/>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p>
        </p:txBody>
      </p:sp>
      <p:sp>
        <p:nvSpPr>
          <p:cNvPr id="38" name="TextBox 37"/>
          <p:cNvSpPr txBox="1"/>
          <p:nvPr/>
        </p:nvSpPr>
        <p:spPr>
          <a:xfrm>
            <a:off x="2656318" y="4151832"/>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p>
        </p:txBody>
      </p:sp>
      <p:sp>
        <p:nvSpPr>
          <p:cNvPr id="39" name="TextBox 38"/>
          <p:cNvSpPr txBox="1"/>
          <p:nvPr/>
        </p:nvSpPr>
        <p:spPr>
          <a:xfrm>
            <a:off x="2605043" y="4929499"/>
            <a:ext cx="450764"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p>
        </p:txBody>
      </p:sp>
    </p:spTree>
    <p:extLst>
      <p:ext uri="{BB962C8B-B14F-4D97-AF65-F5344CB8AC3E}">
        <p14:creationId xmlns:p14="http://schemas.microsoft.com/office/powerpoint/2007/7/12/main" val="2442238332"/>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20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2000"/>
                                        <p:tgtEl>
                                          <p:spTgt spid="3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2000"/>
                                        <p:tgtEl>
                                          <p:spTgt spid="3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2000"/>
                                        <p:tgtEl>
                                          <p:spTgt spid="3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2000"/>
                                        <p:tgtEl>
                                          <p:spTgt spid="3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20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35" grpId="0"/>
      <p:bldP spid="36" grpId="0"/>
      <p:bldP spid="37" grpId="0"/>
      <p:bldP spid="38" grpId="0"/>
      <p:bldP spid="3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Example</a:t>
            </a:r>
            <a:endParaRPr lang="en-US" dirty="0">
              <a:latin typeface="Calibri" pitchFamily="34" charset="0"/>
            </a:endParaRPr>
          </a:p>
        </p:txBody>
      </p:sp>
      <p:sp>
        <p:nvSpPr>
          <p:cNvPr id="9" name="Rectangle 2"/>
          <p:cNvSpPr>
            <a:spLocks noChangeArrowheads="1"/>
          </p:cNvSpPr>
          <p:nvPr/>
        </p:nvSpPr>
        <p:spPr bwMode="auto">
          <a:xfrm>
            <a:off x="3260355" y="1607695"/>
            <a:ext cx="5688767" cy="4495800"/>
          </a:xfrm>
          <a:prstGeom prst="rect">
            <a:avLst/>
          </a:prstGeom>
          <a:noFill/>
          <a:ln w="9525">
            <a:noFill/>
            <a:miter lim="800000"/>
            <a:headEnd/>
            <a:tailEnd/>
          </a:ln>
          <a:effectLst/>
        </p:spPr>
        <p:txBody>
          <a:bodyPr/>
          <a:lstStyle/>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do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xmlns:mc="http://schemas.openxmlformats.org/markup-compatibility/2006" xmlns:a14="http://schemas.microsoft.com/office/drawing/2007/7/7/main" val="0070C0" mc:Ignorable=""/>
                </a:solidFill>
                <a:latin typeface="Courier New" pitchFamily="49" charset="0"/>
              </a:rPr>
              <a:t>KeAcquireSpinLock</a:t>
            </a:r>
            <a:r>
              <a:rPr lang="en-US" sz="2000" b="1" dirty="0" smtClean="0">
                <a:solidFill>
                  <a:srgbClr xmlns:mc="http://schemas.openxmlformats.org/markup-compatibility/2006" xmlns:a14="http://schemas.microsoft.com/office/drawing/2007/7/7/main" val="0070C0"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smtClean="0">
                <a:solidFill>
                  <a:srgbClr xmlns:mc="http://schemas.openxmlformats.org/markup-compatibility/2006" xmlns:a14="http://schemas.microsoft.com/office/drawing/2007/7/7/main" val="9C42E6" mc:Ignorable=""/>
                </a:solidFill>
                <a:latin typeface="Courier New" pitchFamily="49" charset="0"/>
              </a:rPr>
              <a:t>b = true;</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if(*){</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xmlns:mc="http://schemas.openxmlformats.org/markup-compatibility/2006" xmlns:a14="http://schemas.microsoft.com/office/drawing/2007/7/7/main" val="0070C0" mc:Ignorable=""/>
                </a:solidFill>
                <a:latin typeface="Courier New" pitchFamily="49" charset="0"/>
              </a:rPr>
              <a:t>KeReleaseSpinLock</a:t>
            </a:r>
            <a:r>
              <a:rPr lang="en-US" sz="2000" b="1" dirty="0" smtClean="0">
                <a:solidFill>
                  <a:srgbClr xmlns:mc="http://schemas.openxmlformats.org/markup-compatibility/2006" xmlns:a14="http://schemas.microsoft.com/office/drawing/2007/7/7/main" val="0070C0"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r>
              <a:rPr lang="en-US" sz="2000" b="1" dirty="0" smtClean="0">
                <a:solidFill>
                  <a:srgbClr xmlns:mc="http://schemas.openxmlformats.org/markup-compatibility/2006" xmlns:a14="http://schemas.microsoft.com/office/drawing/2007/7/7/main" val="9C42E6" mc:Ignorable=""/>
                </a:solidFill>
                <a:latin typeface="Courier New" pitchFamily="49" charset="0"/>
              </a:rPr>
              <a:t>b = b ? false :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while (</a:t>
            </a:r>
            <a:r>
              <a:rPr lang="en-US" sz="2000" b="1" dirty="0" smtClean="0">
                <a:solidFill>
                  <a:srgbClr xmlns:mc="http://schemas.openxmlformats.org/markup-compatibility/2006" xmlns:a14="http://schemas.microsoft.com/office/drawing/2007/7/7/main" val="9C42E6" mc:Ignorable=""/>
                </a:solidFill>
                <a:latin typeface="Courier New" pitchFamily="49" charset="0"/>
              </a:rPr>
              <a:t>!b</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b="1" dirty="0" err="1" smtClean="0">
                <a:solidFill>
                  <a:srgbClr xmlns:mc="http://schemas.openxmlformats.org/markup-compatibility/2006" xmlns:a14="http://schemas.microsoft.com/office/drawing/2007/7/7/main" val="0070C0" mc:Ignorable=""/>
                </a:solidFill>
                <a:latin typeface="Courier New" pitchFamily="49" charset="0"/>
              </a:rPr>
              <a:t>KeReleaseSpinLock</a:t>
            </a:r>
            <a:r>
              <a:rPr lang="en-US" sz="2000" b="1" dirty="0" smtClean="0">
                <a:solidFill>
                  <a:srgbClr xmlns:mc="http://schemas.openxmlformats.org/markup-compatibility/2006" xmlns:a14="http://schemas.microsoft.com/office/drawing/2007/7/7/main" val="0070C0"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dirty="0" smtClean="0">
                <a:solidFill>
                  <a:schemeClr val="bg1"/>
                </a:solidFill>
                <a:latin typeface="Courier New" pitchFamily="49" charset="0"/>
              </a:rPr>
              <a:t>  	 </a:t>
            </a:r>
            <a:endParaRPr lang="en-US" dirty="0">
              <a:solidFill>
                <a:schemeClr val="bg1"/>
              </a:solidFill>
              <a:latin typeface="Courier New" pitchFamily="49" charset="0"/>
            </a:endParaRPr>
          </a:p>
        </p:txBody>
      </p:sp>
      <p:sp>
        <p:nvSpPr>
          <p:cNvPr id="10" name="Oval Callout 9"/>
          <p:cNvSpPr/>
          <p:nvPr/>
        </p:nvSpPr>
        <p:spPr bwMode="auto">
          <a:xfrm>
            <a:off x="4849318" y="292308"/>
            <a:ext cx="4084821" cy="1558977"/>
          </a:xfrm>
          <a:prstGeom prst="wedgeEllipseCallout">
            <a:avLst>
              <a:gd name="adj1" fmla="val -58477"/>
              <a:gd name="adj2" fmla="val 48558"/>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Model Checking </a:t>
            </a:r>
          </a:p>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Refined Program</a:t>
            </a:r>
          </a:p>
          <a:p>
            <a:pPr algn="ctr" defTabSz="1096963" fontAlgn="base">
              <a:spcBef>
                <a:spcPct val="0"/>
              </a:spcBef>
              <a:spcAft>
                <a:spcPct val="0"/>
              </a:spcAft>
            </a:pPr>
            <a:r>
              <a:rPr lang="en-US" dirty="0" smtClean="0">
                <a:solidFill>
                  <a:srgbClr xmlns:mc="http://schemas.openxmlformats.org/markup-compatibility/2006" xmlns:a14="http://schemas.microsoft.com/office/drawing/2007/7/7/main" val="FF0000" mc:Ignorable=""/>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r>
              <a:rPr lang="en-US"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 (</a:t>
            </a:r>
            <a:r>
              <a:rPr lang="en-US" dirty="0" err="1"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nPacketsOld</a:t>
            </a:r>
            <a:r>
              <a:rPr lang="en-US"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 == </a:t>
            </a:r>
            <a:r>
              <a:rPr lang="en-US" dirty="0" err="1"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nPackets</a:t>
            </a:r>
            <a:r>
              <a:rPr lang="en-US"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a:t>
            </a:r>
            <a:endParaRPr kumimoji="0" lang="en-US"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endParaRPr>
          </a:p>
        </p:txBody>
      </p:sp>
      <p:cxnSp>
        <p:nvCxnSpPr>
          <p:cNvPr id="6" name="AutoShape 3"/>
          <p:cNvCxnSpPr>
            <a:cxnSpLocks noChangeShapeType="1"/>
            <a:stCxn id="19" idx="4"/>
          </p:cNvCxnSpPr>
          <p:nvPr/>
        </p:nvCxnSpPr>
        <p:spPr bwMode="auto">
          <a:xfrm flipH="1">
            <a:off x="1512029" y="2568315"/>
            <a:ext cx="6350" cy="6858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7" name="AutoShape 4"/>
          <p:cNvCxnSpPr>
            <a:cxnSpLocks noChangeShapeType="1"/>
            <a:stCxn id="20" idx="5"/>
          </p:cNvCxnSpPr>
          <p:nvPr/>
        </p:nvCxnSpPr>
        <p:spPr bwMode="auto">
          <a:xfrm>
            <a:off x="1707292" y="3514465"/>
            <a:ext cx="611187" cy="19685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8" name="AutoShape 5"/>
          <p:cNvCxnSpPr>
            <a:cxnSpLocks noChangeShapeType="1"/>
          </p:cNvCxnSpPr>
          <p:nvPr/>
        </p:nvCxnSpPr>
        <p:spPr bwMode="auto">
          <a:xfrm flipH="1">
            <a:off x="902429" y="3558915"/>
            <a:ext cx="577850" cy="1449388"/>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1" name="AutoShape 6"/>
          <p:cNvCxnSpPr>
            <a:cxnSpLocks noChangeShapeType="1"/>
          </p:cNvCxnSpPr>
          <p:nvPr/>
        </p:nvCxnSpPr>
        <p:spPr bwMode="auto">
          <a:xfrm flipH="1">
            <a:off x="2348642" y="4014528"/>
            <a:ext cx="1587" cy="2301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2" name="AutoShape 7"/>
          <p:cNvCxnSpPr>
            <a:cxnSpLocks noChangeShapeType="1"/>
          </p:cNvCxnSpPr>
          <p:nvPr/>
        </p:nvCxnSpPr>
        <p:spPr bwMode="auto">
          <a:xfrm>
            <a:off x="1510442" y="1957128"/>
            <a:ext cx="1587" cy="3063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3" name="AutoShape 8"/>
          <p:cNvCxnSpPr>
            <a:cxnSpLocks noChangeShapeType="1"/>
          </p:cNvCxnSpPr>
          <p:nvPr/>
        </p:nvCxnSpPr>
        <p:spPr bwMode="auto">
          <a:xfrm flipH="1">
            <a:off x="1205642" y="5843328"/>
            <a:ext cx="1587" cy="306387"/>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4" name="AutoShape 9"/>
          <p:cNvCxnSpPr>
            <a:cxnSpLocks noChangeShapeType="1"/>
          </p:cNvCxnSpPr>
          <p:nvPr/>
        </p:nvCxnSpPr>
        <p:spPr bwMode="auto">
          <a:xfrm>
            <a:off x="953229" y="5311515"/>
            <a:ext cx="222250" cy="228600"/>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7" name="AutoShape 12"/>
          <p:cNvCxnSpPr>
            <a:cxnSpLocks noChangeShapeType="1"/>
            <a:stCxn id="25" idx="4"/>
          </p:cNvCxnSpPr>
          <p:nvPr/>
        </p:nvCxnSpPr>
        <p:spPr bwMode="auto">
          <a:xfrm flipH="1">
            <a:off x="2348642" y="4549515"/>
            <a:ext cx="7937" cy="4572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sp>
        <p:nvSpPr>
          <p:cNvPr id="18" name="Oval 15"/>
          <p:cNvSpPr>
            <a:spLocks noChangeArrowheads="1"/>
          </p:cNvSpPr>
          <p:nvPr/>
        </p:nvSpPr>
        <p:spPr bwMode="auto">
          <a:xfrm>
            <a:off x="1251679" y="16539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dirty="0"/>
              <a:t>U</a:t>
            </a:r>
          </a:p>
        </p:txBody>
      </p:sp>
      <p:sp>
        <p:nvSpPr>
          <p:cNvPr id="19" name="Oval 16"/>
          <p:cNvSpPr>
            <a:spLocks noChangeArrowheads="1"/>
          </p:cNvSpPr>
          <p:nvPr/>
        </p:nvSpPr>
        <p:spPr bwMode="auto">
          <a:xfrm>
            <a:off x="1251679" y="22635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0" name="Oval 17"/>
          <p:cNvSpPr>
            <a:spLocks noChangeArrowheads="1"/>
          </p:cNvSpPr>
          <p:nvPr/>
        </p:nvSpPr>
        <p:spPr bwMode="auto">
          <a:xfrm>
            <a:off x="1251679" y="32541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1" name="Oval 18"/>
          <p:cNvSpPr>
            <a:spLocks noChangeArrowheads="1"/>
          </p:cNvSpPr>
          <p:nvPr/>
        </p:nvSpPr>
        <p:spPr bwMode="auto">
          <a:xfrm>
            <a:off x="642079" y="5006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2" name="Oval 19"/>
          <p:cNvSpPr>
            <a:spLocks noChangeArrowheads="1"/>
          </p:cNvSpPr>
          <p:nvPr/>
        </p:nvSpPr>
        <p:spPr bwMode="auto">
          <a:xfrm>
            <a:off x="946879" y="55401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3" name="Oval 20"/>
          <p:cNvSpPr>
            <a:spLocks noChangeArrowheads="1"/>
          </p:cNvSpPr>
          <p:nvPr/>
        </p:nvSpPr>
        <p:spPr bwMode="auto">
          <a:xfrm>
            <a:off x="946879" y="6149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U</a:t>
            </a:r>
          </a:p>
        </p:txBody>
      </p:sp>
      <p:sp>
        <p:nvSpPr>
          <p:cNvPr id="24" name="Oval 21"/>
          <p:cNvSpPr>
            <a:spLocks noChangeArrowheads="1"/>
          </p:cNvSpPr>
          <p:nvPr/>
        </p:nvSpPr>
        <p:spPr bwMode="auto">
          <a:xfrm>
            <a:off x="2089879" y="37113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5" name="Oval 22"/>
          <p:cNvSpPr>
            <a:spLocks noChangeArrowheads="1"/>
          </p:cNvSpPr>
          <p:nvPr/>
        </p:nvSpPr>
        <p:spPr bwMode="auto">
          <a:xfrm>
            <a:off x="2089879" y="42447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6" name="Oval 23"/>
          <p:cNvSpPr>
            <a:spLocks noChangeArrowheads="1"/>
          </p:cNvSpPr>
          <p:nvPr/>
        </p:nvSpPr>
        <p:spPr bwMode="auto">
          <a:xfrm>
            <a:off x="2089879" y="50067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dirty="0"/>
              <a:t>U</a:t>
            </a:r>
          </a:p>
        </p:txBody>
      </p:sp>
      <p:sp>
        <p:nvSpPr>
          <p:cNvPr id="32" name="TextBox 31"/>
          <p:cNvSpPr txBox="1"/>
          <p:nvPr/>
        </p:nvSpPr>
        <p:spPr>
          <a:xfrm>
            <a:off x="854580" y="3187581"/>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p>
        </p:txBody>
      </p:sp>
      <p:sp>
        <p:nvSpPr>
          <p:cNvPr id="34" name="TextBox 33"/>
          <p:cNvSpPr txBox="1"/>
          <p:nvPr/>
        </p:nvSpPr>
        <p:spPr>
          <a:xfrm>
            <a:off x="289133" y="4929499"/>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p>
        </p:txBody>
      </p:sp>
      <p:sp>
        <p:nvSpPr>
          <p:cNvPr id="35" name="TextBox 34"/>
          <p:cNvSpPr txBox="1"/>
          <p:nvPr/>
        </p:nvSpPr>
        <p:spPr>
          <a:xfrm>
            <a:off x="596782" y="5467883"/>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p>
        </p:txBody>
      </p:sp>
      <p:sp>
        <p:nvSpPr>
          <p:cNvPr id="36" name="TextBox 35"/>
          <p:cNvSpPr txBox="1"/>
          <p:nvPr/>
        </p:nvSpPr>
        <p:spPr>
          <a:xfrm>
            <a:off x="588236" y="6066090"/>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p>
        </p:txBody>
      </p:sp>
      <p:sp>
        <p:nvSpPr>
          <p:cNvPr id="37" name="TextBox 36"/>
          <p:cNvSpPr txBox="1"/>
          <p:nvPr/>
        </p:nvSpPr>
        <p:spPr>
          <a:xfrm>
            <a:off x="2656318" y="3621992"/>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p>
        </p:txBody>
      </p:sp>
      <p:sp>
        <p:nvSpPr>
          <p:cNvPr id="38" name="TextBox 37"/>
          <p:cNvSpPr txBox="1"/>
          <p:nvPr/>
        </p:nvSpPr>
        <p:spPr>
          <a:xfrm>
            <a:off x="2656318" y="4151832"/>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p>
        </p:txBody>
      </p:sp>
      <p:sp>
        <p:nvSpPr>
          <p:cNvPr id="39" name="TextBox 38"/>
          <p:cNvSpPr txBox="1"/>
          <p:nvPr/>
        </p:nvSpPr>
        <p:spPr>
          <a:xfrm>
            <a:off x="2605043" y="4929499"/>
            <a:ext cx="450764"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p>
        </p:txBody>
      </p:sp>
    </p:spTree>
    <p:extLst>
      <p:ext uri="{BB962C8B-B14F-4D97-AF65-F5344CB8AC3E}">
        <p14:creationId xmlns:p14="http://schemas.microsoft.com/office/powerpoint/2007/7/12/main" val="2691898865"/>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Example</a:t>
            </a:r>
            <a:endParaRPr lang="en-US" dirty="0">
              <a:latin typeface="Calibri" pitchFamily="34" charset="0"/>
            </a:endParaRPr>
          </a:p>
        </p:txBody>
      </p:sp>
      <p:sp>
        <p:nvSpPr>
          <p:cNvPr id="9" name="Rectangle 2"/>
          <p:cNvSpPr>
            <a:spLocks noChangeArrowheads="1"/>
          </p:cNvSpPr>
          <p:nvPr/>
        </p:nvSpPr>
        <p:spPr bwMode="auto">
          <a:xfrm>
            <a:off x="3260355" y="1607695"/>
            <a:ext cx="5688767" cy="4495800"/>
          </a:xfrm>
          <a:prstGeom prst="rect">
            <a:avLst/>
          </a:prstGeom>
          <a:noFill/>
          <a:ln w="9525">
            <a:noFill/>
            <a:miter lim="800000"/>
            <a:headEnd/>
            <a:tailEnd/>
          </a:ln>
          <a:effectLst/>
        </p:spPr>
        <p:txBody>
          <a:bodyPr/>
          <a:lstStyle/>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do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xmlns:mc="http://schemas.openxmlformats.org/markup-compatibility/2006" xmlns:a14="http://schemas.microsoft.com/office/drawing/2007/7/7/main" val="0070C0" mc:Ignorable=""/>
                </a:solidFill>
                <a:latin typeface="Courier New" pitchFamily="49" charset="0"/>
              </a:rPr>
              <a:t>KeAcquireSpinLock</a:t>
            </a:r>
            <a:r>
              <a:rPr lang="en-US" sz="2000" b="1" dirty="0" smtClean="0">
                <a:solidFill>
                  <a:srgbClr xmlns:mc="http://schemas.openxmlformats.org/markup-compatibility/2006" xmlns:a14="http://schemas.microsoft.com/office/drawing/2007/7/7/main" val="0070C0"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smtClean="0">
                <a:solidFill>
                  <a:srgbClr xmlns:mc="http://schemas.openxmlformats.org/markup-compatibility/2006" xmlns:a14="http://schemas.microsoft.com/office/drawing/2007/7/7/main" val="9C42E6" mc:Ignorable=""/>
                </a:solidFill>
                <a:latin typeface="Courier New" pitchFamily="49" charset="0"/>
              </a:rPr>
              <a:t>b = true;</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if(*){</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1" dirty="0" err="1" smtClean="0">
                <a:solidFill>
                  <a:srgbClr xmlns:mc="http://schemas.openxmlformats.org/markup-compatibility/2006" xmlns:a14="http://schemas.microsoft.com/office/drawing/2007/7/7/main" val="0070C0" mc:Ignorable=""/>
                </a:solidFill>
                <a:latin typeface="Courier New" pitchFamily="49" charset="0"/>
              </a:rPr>
              <a:t>KeReleaseSpinLock</a:t>
            </a:r>
            <a:r>
              <a:rPr lang="en-US" sz="2000" b="1" dirty="0" smtClean="0">
                <a:solidFill>
                  <a:srgbClr xmlns:mc="http://schemas.openxmlformats.org/markup-compatibility/2006" xmlns:a14="http://schemas.microsoft.com/office/drawing/2007/7/7/main" val="0070C0"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a:t>
            </a:r>
            <a:r>
              <a:rPr lang="en-US" sz="2000" b="1" dirty="0" smtClean="0">
                <a:solidFill>
                  <a:srgbClr xmlns:mc="http://schemas.openxmlformats.org/markup-compatibility/2006" xmlns:a14="http://schemas.microsoft.com/office/drawing/2007/7/7/main" val="9C42E6" mc:Ignorable=""/>
                </a:solidFill>
                <a:latin typeface="Courier New" pitchFamily="49" charset="0"/>
              </a:rPr>
              <a:t>b = b ? false : *;</a:t>
            </a:r>
          </a:p>
          <a:p>
            <a:pPr marL="342900" indent="-342900">
              <a:lnSpc>
                <a:spcPct val="90000"/>
              </a:lnSpc>
              <a:spcBef>
                <a:spcPct val="20000"/>
              </a:spcBef>
              <a:buClr>
                <a:schemeClr val="accent2"/>
              </a:buClr>
              <a:buFont typeface="Wingdings" pitchFamily="2" charset="2"/>
              <a:buNone/>
            </a:pPr>
            <a:r>
              <a:rPr lang="en-US" sz="2000" dirty="0" smtClean="0">
                <a:solidFill>
                  <a:schemeClr val="bg1"/>
                </a:solidFill>
                <a:latin typeface="Courier New" pitchFamily="49" charset="0"/>
              </a:rPr>
              <a:t>	</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sz="2000" b="0" dirty="0" smtClean="0">
                <a:solidFill>
                  <a:schemeClr val="bg1"/>
                </a:solidFill>
                <a:latin typeface="Courier New" pitchFamily="49" charset="0"/>
              </a:rPr>
              <a:t>} while (</a:t>
            </a:r>
            <a:r>
              <a:rPr lang="en-US" sz="2000" b="1" dirty="0" smtClean="0">
                <a:solidFill>
                  <a:srgbClr xmlns:mc="http://schemas.openxmlformats.org/markup-compatibility/2006" xmlns:a14="http://schemas.microsoft.com/office/drawing/2007/7/7/main" val="9C42E6" mc:Ignorable=""/>
                </a:solidFill>
                <a:latin typeface="Courier New" pitchFamily="49" charset="0"/>
              </a:rPr>
              <a:t>!b</a:t>
            </a:r>
            <a:r>
              <a:rPr lang="en-US" sz="2000" b="0" dirty="0" smtClean="0">
                <a:solidFill>
                  <a:schemeClr val="bg1"/>
                </a:solidFill>
                <a:latin typeface="Courier New" pitchFamily="49" charset="0"/>
              </a:rPr>
              <a:t>);</a:t>
            </a:r>
          </a:p>
          <a:p>
            <a:pPr marL="342900" indent="-342900">
              <a:lnSpc>
                <a:spcPct val="90000"/>
              </a:lnSpc>
              <a:spcBef>
                <a:spcPct val="20000"/>
              </a:spcBef>
              <a:buClr>
                <a:schemeClr val="accent2"/>
              </a:buClr>
              <a:buFont typeface="Wingdings" pitchFamily="2" charset="2"/>
              <a:buNone/>
            </a:pPr>
            <a:endParaRPr lang="en-US" sz="2000" dirty="0" smtClean="0">
              <a:solidFill>
                <a:schemeClr val="bg1"/>
              </a:solidFill>
              <a:latin typeface="Courier New" pitchFamily="49" charset="0"/>
            </a:endParaRPr>
          </a:p>
          <a:p>
            <a:pPr marL="342900" indent="-342900">
              <a:lnSpc>
                <a:spcPct val="90000"/>
              </a:lnSpc>
              <a:spcBef>
                <a:spcPct val="20000"/>
              </a:spcBef>
              <a:buClr>
                <a:schemeClr val="accent2"/>
              </a:buClr>
              <a:buFont typeface="Wingdings" pitchFamily="2" charset="2"/>
              <a:buNone/>
            </a:pPr>
            <a:r>
              <a:rPr lang="en-US" sz="2000" b="1" dirty="0" err="1" smtClean="0">
                <a:solidFill>
                  <a:srgbClr xmlns:mc="http://schemas.openxmlformats.org/markup-compatibility/2006" xmlns:a14="http://schemas.microsoft.com/office/drawing/2007/7/7/main" val="0070C0" mc:Ignorable=""/>
                </a:solidFill>
                <a:latin typeface="Courier New" pitchFamily="49" charset="0"/>
              </a:rPr>
              <a:t>KeReleaseSpinLock</a:t>
            </a:r>
            <a:r>
              <a:rPr lang="en-US" sz="2000" b="1" dirty="0" smtClean="0">
                <a:solidFill>
                  <a:srgbClr xmlns:mc="http://schemas.openxmlformats.org/markup-compatibility/2006" xmlns:a14="http://schemas.microsoft.com/office/drawing/2007/7/7/main" val="0070C0" mc:Ignorable=""/>
                </a:solidFill>
                <a:latin typeface="Courier New" pitchFamily="49" charset="0"/>
              </a:rPr>
              <a:t>();</a:t>
            </a:r>
          </a:p>
          <a:p>
            <a:pPr marL="342900" indent="-342900">
              <a:lnSpc>
                <a:spcPct val="90000"/>
              </a:lnSpc>
              <a:spcBef>
                <a:spcPct val="20000"/>
              </a:spcBef>
              <a:buClr>
                <a:schemeClr val="accent2"/>
              </a:buClr>
              <a:buFont typeface="Wingdings" pitchFamily="2" charset="2"/>
              <a:buNone/>
            </a:pPr>
            <a:r>
              <a:rPr lang="en-US" dirty="0" smtClean="0">
                <a:solidFill>
                  <a:schemeClr val="bg1"/>
                </a:solidFill>
                <a:latin typeface="Courier New" pitchFamily="49" charset="0"/>
              </a:rPr>
              <a:t>  	 </a:t>
            </a:r>
            <a:endParaRPr lang="en-US" dirty="0">
              <a:solidFill>
                <a:schemeClr val="bg1"/>
              </a:solidFill>
              <a:latin typeface="Courier New" pitchFamily="49" charset="0"/>
            </a:endParaRPr>
          </a:p>
        </p:txBody>
      </p:sp>
      <p:sp>
        <p:nvSpPr>
          <p:cNvPr id="10" name="Oval Callout 9"/>
          <p:cNvSpPr/>
          <p:nvPr/>
        </p:nvSpPr>
        <p:spPr bwMode="auto">
          <a:xfrm>
            <a:off x="4849318" y="292308"/>
            <a:ext cx="4084821" cy="1558977"/>
          </a:xfrm>
          <a:prstGeom prst="wedgeEllipseCallout">
            <a:avLst>
              <a:gd name="adj1" fmla="val -58477"/>
              <a:gd name="adj2" fmla="val 48558"/>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Model Checking </a:t>
            </a:r>
          </a:p>
          <a:p>
            <a:pPr marL="0" marR="0" indent="0" algn="ctr" defTabSz="1096963" rtl="0" eaLnBrk="1" fontAlgn="base" latinLnBrk="0" hangingPunct="1">
              <a:lnSpc>
                <a:spcPct val="100000"/>
              </a:lnSpc>
              <a:spcBef>
                <a:spcPct val="0"/>
              </a:spcBef>
              <a:spcAft>
                <a:spcPct val="0"/>
              </a:spcAft>
              <a:buClrTx/>
              <a:buSzTx/>
              <a:buFontTx/>
              <a:buNone/>
              <a:tabLst/>
            </a:pPr>
            <a:r>
              <a:rPr lang="en-US"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Refined Program</a:t>
            </a:r>
          </a:p>
          <a:p>
            <a:pPr algn="ctr" defTabSz="1096963" fontAlgn="base">
              <a:spcBef>
                <a:spcPct val="0"/>
              </a:spcBef>
              <a:spcAft>
                <a:spcPct val="0"/>
              </a:spcAft>
            </a:pPr>
            <a:r>
              <a:rPr lang="en-US" dirty="0" smtClean="0">
                <a:solidFill>
                  <a:srgbClr xmlns:mc="http://schemas.openxmlformats.org/markup-compatibility/2006" xmlns:a14="http://schemas.microsoft.com/office/drawing/2007/7/7/main" val="FF0000" mc:Ignorable=""/>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r>
              <a:rPr lang="en-US"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 (</a:t>
            </a:r>
            <a:r>
              <a:rPr lang="en-US" dirty="0" err="1"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nPacketsOld</a:t>
            </a:r>
            <a:r>
              <a:rPr lang="en-US"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 == </a:t>
            </a:r>
            <a:r>
              <a:rPr lang="en-US" dirty="0" err="1"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nPackets</a:t>
            </a:r>
            <a:r>
              <a:rPr lang="en-US"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a:t>
            </a:r>
            <a:endParaRPr kumimoji="0" lang="en-US"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endParaRPr>
          </a:p>
        </p:txBody>
      </p:sp>
      <p:cxnSp>
        <p:nvCxnSpPr>
          <p:cNvPr id="6" name="AutoShape 3"/>
          <p:cNvCxnSpPr>
            <a:cxnSpLocks noChangeShapeType="1"/>
            <a:stCxn id="19" idx="4"/>
          </p:cNvCxnSpPr>
          <p:nvPr/>
        </p:nvCxnSpPr>
        <p:spPr bwMode="auto">
          <a:xfrm flipH="1">
            <a:off x="1512029" y="2568315"/>
            <a:ext cx="6350" cy="6858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7" name="AutoShape 4"/>
          <p:cNvCxnSpPr>
            <a:cxnSpLocks noChangeShapeType="1"/>
            <a:stCxn id="20" idx="5"/>
          </p:cNvCxnSpPr>
          <p:nvPr/>
        </p:nvCxnSpPr>
        <p:spPr bwMode="auto">
          <a:xfrm>
            <a:off x="1707292" y="3514465"/>
            <a:ext cx="611187" cy="19685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8" name="AutoShape 5"/>
          <p:cNvCxnSpPr>
            <a:cxnSpLocks noChangeShapeType="1"/>
          </p:cNvCxnSpPr>
          <p:nvPr/>
        </p:nvCxnSpPr>
        <p:spPr bwMode="auto">
          <a:xfrm flipH="1">
            <a:off x="902429" y="3558915"/>
            <a:ext cx="577850" cy="1449388"/>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1" name="AutoShape 6"/>
          <p:cNvCxnSpPr>
            <a:cxnSpLocks noChangeShapeType="1"/>
          </p:cNvCxnSpPr>
          <p:nvPr/>
        </p:nvCxnSpPr>
        <p:spPr bwMode="auto">
          <a:xfrm flipH="1">
            <a:off x="2348642" y="4014528"/>
            <a:ext cx="1587" cy="2301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2" name="AutoShape 7"/>
          <p:cNvCxnSpPr>
            <a:cxnSpLocks noChangeShapeType="1"/>
          </p:cNvCxnSpPr>
          <p:nvPr/>
        </p:nvCxnSpPr>
        <p:spPr bwMode="auto">
          <a:xfrm>
            <a:off x="1510442" y="1957128"/>
            <a:ext cx="1587" cy="306387"/>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cxnSp>
        <p:nvCxnSpPr>
          <p:cNvPr id="13" name="AutoShape 8"/>
          <p:cNvCxnSpPr>
            <a:cxnSpLocks noChangeShapeType="1"/>
          </p:cNvCxnSpPr>
          <p:nvPr/>
        </p:nvCxnSpPr>
        <p:spPr bwMode="auto">
          <a:xfrm flipH="1">
            <a:off x="1205642" y="5843328"/>
            <a:ext cx="1587" cy="306387"/>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4" name="AutoShape 9"/>
          <p:cNvCxnSpPr>
            <a:cxnSpLocks noChangeShapeType="1"/>
          </p:cNvCxnSpPr>
          <p:nvPr/>
        </p:nvCxnSpPr>
        <p:spPr bwMode="auto">
          <a:xfrm>
            <a:off x="953229" y="5311515"/>
            <a:ext cx="222250" cy="228600"/>
          </a:xfrm>
          <a:prstGeom prst="straightConnector1">
            <a:avLst/>
          </a:prstGeom>
          <a:ln>
            <a:headEnd/>
            <a:tailEnd type="triangle" w="med" len="med"/>
          </a:ln>
        </p:spPr>
        <p:style>
          <a:lnRef idx="1">
            <a:schemeClr val="accent2"/>
          </a:lnRef>
          <a:fillRef idx="2">
            <a:schemeClr val="accent2"/>
          </a:fillRef>
          <a:effectRef idx="1">
            <a:schemeClr val="accent2"/>
          </a:effectRef>
          <a:fontRef idx="minor">
            <a:schemeClr val="dk1"/>
          </a:fontRef>
        </p:style>
      </p:cxnSp>
      <p:cxnSp>
        <p:nvCxnSpPr>
          <p:cNvPr id="17" name="AutoShape 12"/>
          <p:cNvCxnSpPr>
            <a:cxnSpLocks noChangeShapeType="1"/>
            <a:stCxn id="25" idx="4"/>
          </p:cNvCxnSpPr>
          <p:nvPr/>
        </p:nvCxnSpPr>
        <p:spPr bwMode="auto">
          <a:xfrm flipH="1">
            <a:off x="2348642" y="4549515"/>
            <a:ext cx="7937" cy="457200"/>
          </a:xfrm>
          <a:prstGeom prst="straightConnector1">
            <a:avLst/>
          </a:prstGeom>
          <a:ln>
            <a:headEnd/>
            <a:tailEnd type="triangle" w="med" len="med"/>
          </a:ln>
        </p:spPr>
        <p:style>
          <a:lnRef idx="1">
            <a:schemeClr val="accent2"/>
          </a:lnRef>
          <a:fillRef idx="3">
            <a:schemeClr val="accent2"/>
          </a:fillRef>
          <a:effectRef idx="2">
            <a:schemeClr val="accent2"/>
          </a:effectRef>
          <a:fontRef idx="minor">
            <a:schemeClr val="lt1"/>
          </a:fontRef>
        </p:style>
      </p:cxnSp>
      <p:sp>
        <p:nvSpPr>
          <p:cNvPr id="18" name="Oval 15"/>
          <p:cNvSpPr>
            <a:spLocks noChangeArrowheads="1"/>
          </p:cNvSpPr>
          <p:nvPr/>
        </p:nvSpPr>
        <p:spPr bwMode="auto">
          <a:xfrm>
            <a:off x="1251679" y="16539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dirty="0"/>
              <a:t>U</a:t>
            </a:r>
          </a:p>
        </p:txBody>
      </p:sp>
      <p:sp>
        <p:nvSpPr>
          <p:cNvPr id="19" name="Oval 16"/>
          <p:cNvSpPr>
            <a:spLocks noChangeArrowheads="1"/>
          </p:cNvSpPr>
          <p:nvPr/>
        </p:nvSpPr>
        <p:spPr bwMode="auto">
          <a:xfrm>
            <a:off x="1251679" y="22635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0" name="Oval 17"/>
          <p:cNvSpPr>
            <a:spLocks noChangeArrowheads="1"/>
          </p:cNvSpPr>
          <p:nvPr/>
        </p:nvSpPr>
        <p:spPr bwMode="auto">
          <a:xfrm>
            <a:off x="1251679" y="32541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1" name="Oval 18"/>
          <p:cNvSpPr>
            <a:spLocks noChangeArrowheads="1"/>
          </p:cNvSpPr>
          <p:nvPr/>
        </p:nvSpPr>
        <p:spPr bwMode="auto">
          <a:xfrm>
            <a:off x="642079" y="5006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2" name="Oval 19"/>
          <p:cNvSpPr>
            <a:spLocks noChangeArrowheads="1"/>
          </p:cNvSpPr>
          <p:nvPr/>
        </p:nvSpPr>
        <p:spPr bwMode="auto">
          <a:xfrm>
            <a:off x="946879" y="55401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L</a:t>
            </a:r>
          </a:p>
        </p:txBody>
      </p:sp>
      <p:sp>
        <p:nvSpPr>
          <p:cNvPr id="23" name="Oval 20"/>
          <p:cNvSpPr>
            <a:spLocks noChangeArrowheads="1"/>
          </p:cNvSpPr>
          <p:nvPr/>
        </p:nvSpPr>
        <p:spPr bwMode="auto">
          <a:xfrm>
            <a:off x="946879" y="6149715"/>
            <a:ext cx="533400" cy="3048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sz="2000" b="0"/>
              <a:t>U</a:t>
            </a:r>
          </a:p>
        </p:txBody>
      </p:sp>
      <p:sp>
        <p:nvSpPr>
          <p:cNvPr id="24" name="Oval 21"/>
          <p:cNvSpPr>
            <a:spLocks noChangeArrowheads="1"/>
          </p:cNvSpPr>
          <p:nvPr/>
        </p:nvSpPr>
        <p:spPr bwMode="auto">
          <a:xfrm>
            <a:off x="2089879" y="37113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L</a:t>
            </a:r>
          </a:p>
        </p:txBody>
      </p:sp>
      <p:sp>
        <p:nvSpPr>
          <p:cNvPr id="25" name="Oval 22"/>
          <p:cNvSpPr>
            <a:spLocks noChangeArrowheads="1"/>
          </p:cNvSpPr>
          <p:nvPr/>
        </p:nvSpPr>
        <p:spPr bwMode="auto">
          <a:xfrm>
            <a:off x="2089879" y="42447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a:t>U</a:t>
            </a:r>
          </a:p>
        </p:txBody>
      </p:sp>
      <p:sp>
        <p:nvSpPr>
          <p:cNvPr id="26" name="Oval 23"/>
          <p:cNvSpPr>
            <a:spLocks noChangeArrowheads="1"/>
          </p:cNvSpPr>
          <p:nvPr/>
        </p:nvSpPr>
        <p:spPr bwMode="auto">
          <a:xfrm>
            <a:off x="2089879" y="5006715"/>
            <a:ext cx="533400" cy="304800"/>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2000" b="0" dirty="0"/>
              <a:t>U</a:t>
            </a:r>
          </a:p>
        </p:txBody>
      </p:sp>
      <p:sp>
        <p:nvSpPr>
          <p:cNvPr id="32" name="TextBox 31"/>
          <p:cNvSpPr txBox="1"/>
          <p:nvPr/>
        </p:nvSpPr>
        <p:spPr>
          <a:xfrm>
            <a:off x="854580" y="3187581"/>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p>
        </p:txBody>
      </p:sp>
      <p:sp>
        <p:nvSpPr>
          <p:cNvPr id="34" name="TextBox 33"/>
          <p:cNvSpPr txBox="1"/>
          <p:nvPr/>
        </p:nvSpPr>
        <p:spPr>
          <a:xfrm>
            <a:off x="289133" y="4929499"/>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p>
        </p:txBody>
      </p:sp>
      <p:sp>
        <p:nvSpPr>
          <p:cNvPr id="35" name="TextBox 34"/>
          <p:cNvSpPr txBox="1"/>
          <p:nvPr/>
        </p:nvSpPr>
        <p:spPr>
          <a:xfrm>
            <a:off x="596782" y="5467883"/>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p>
        </p:txBody>
      </p:sp>
      <p:sp>
        <p:nvSpPr>
          <p:cNvPr id="36" name="TextBox 35"/>
          <p:cNvSpPr txBox="1"/>
          <p:nvPr/>
        </p:nvSpPr>
        <p:spPr>
          <a:xfrm>
            <a:off x="588236" y="6066090"/>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p>
        </p:txBody>
      </p:sp>
      <p:sp>
        <p:nvSpPr>
          <p:cNvPr id="37" name="TextBox 36"/>
          <p:cNvSpPr txBox="1"/>
          <p:nvPr/>
        </p:nvSpPr>
        <p:spPr>
          <a:xfrm>
            <a:off x="2656318" y="3621992"/>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p>
        </p:txBody>
      </p:sp>
      <p:sp>
        <p:nvSpPr>
          <p:cNvPr id="38" name="TextBox 37"/>
          <p:cNvSpPr txBox="1"/>
          <p:nvPr/>
        </p:nvSpPr>
        <p:spPr>
          <a:xfrm>
            <a:off x="2656318" y="4151832"/>
            <a:ext cx="346570"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p>
        </p:txBody>
      </p:sp>
      <p:sp>
        <p:nvSpPr>
          <p:cNvPr id="39" name="TextBox 38"/>
          <p:cNvSpPr txBox="1"/>
          <p:nvPr/>
        </p:nvSpPr>
        <p:spPr>
          <a:xfrm>
            <a:off x="2605043" y="4929499"/>
            <a:ext cx="450764" cy="461665"/>
          </a:xfrm>
          <a:prstGeom prst="rect">
            <a:avLst/>
          </a:prstGeom>
          <a:noFill/>
        </p:spPr>
        <p:txBody>
          <a:bodyPr wrap="none" rtlCol="0">
            <a:spAutoFit/>
          </a:bodyPr>
          <a:lstStyle/>
          <a:p>
            <a:r>
              <a:rPr lang="en-US" sz="2400" b="1" dirty="0" smtClean="0">
                <a:solidFill>
                  <a:schemeClr val="accent2">
                    <a:lumMod val="75000"/>
                  </a:schemeClr>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!b</a:t>
            </a:r>
          </a:p>
        </p:txBody>
      </p:sp>
      <p:cxnSp>
        <p:nvCxnSpPr>
          <p:cNvPr id="29" name="AutoShape 26"/>
          <p:cNvCxnSpPr>
            <a:cxnSpLocks noChangeShapeType="1"/>
          </p:cNvCxnSpPr>
          <p:nvPr/>
        </p:nvCxnSpPr>
        <p:spPr bwMode="auto">
          <a:xfrm rot="16200000" flipV="1">
            <a:off x="105042" y="3094646"/>
            <a:ext cx="3657600" cy="838200"/>
          </a:xfrm>
          <a:prstGeom prst="bentConnector5">
            <a:avLst>
              <a:gd name="adj1" fmla="val -6250"/>
              <a:gd name="adj2" fmla="val -95226"/>
              <a:gd name="adj3" fmla="val 106250"/>
            </a:avLst>
          </a:prstGeom>
          <a:ln>
            <a:headEnd/>
            <a:tailEnd type="triangle" w="med" len="med"/>
          </a:ln>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07/7/12/main" val="1502044103"/>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Observations about SLAM</a:t>
            </a:r>
            <a:endParaRPr lang="en-US" dirty="0">
              <a:latin typeface="Calibri" pitchFamily="34" charset="0"/>
            </a:endParaRPr>
          </a:p>
        </p:txBody>
      </p:sp>
      <p:sp>
        <p:nvSpPr>
          <p:cNvPr id="3" name="Content Placeholder 2"/>
          <p:cNvSpPr>
            <a:spLocks noGrp="1"/>
          </p:cNvSpPr>
          <p:nvPr>
            <p:ph idx="1"/>
          </p:nvPr>
        </p:nvSpPr>
        <p:spPr>
          <a:xfrm>
            <a:off x="402266" y="1614893"/>
            <a:ext cx="8382000" cy="2210862"/>
          </a:xfrm>
        </p:spPr>
        <p:txBody>
          <a:bodyPr/>
          <a:lstStyle/>
          <a:p>
            <a:pPr>
              <a:lnSpc>
                <a:spcPct val="80000"/>
              </a:lnSpc>
            </a:pPr>
            <a:r>
              <a:rPr lang="en-US" sz="2400" dirty="0" smtClean="0"/>
              <a:t>Automatic discovery of invariants</a:t>
            </a:r>
          </a:p>
          <a:p>
            <a:pPr lvl="1">
              <a:lnSpc>
                <a:spcPct val="80000"/>
              </a:lnSpc>
            </a:pPr>
            <a:r>
              <a:rPr lang="en-US" sz="2000" dirty="0" smtClean="0"/>
              <a:t>driven by property and a finite set of (false) execution paths</a:t>
            </a:r>
          </a:p>
          <a:p>
            <a:pPr lvl="1">
              <a:lnSpc>
                <a:spcPct val="80000"/>
              </a:lnSpc>
            </a:pPr>
            <a:r>
              <a:rPr lang="en-US" sz="2000" dirty="0" smtClean="0"/>
              <a:t>predicates are </a:t>
            </a:r>
            <a:r>
              <a:rPr lang="en-US" sz="2000" b="1" i="1" u="sng" dirty="0" smtClean="0"/>
              <a:t>not</a:t>
            </a:r>
            <a:r>
              <a:rPr lang="en-US" sz="2000" dirty="0" smtClean="0"/>
              <a:t> invariants, but </a:t>
            </a:r>
            <a:r>
              <a:rPr lang="en-US" sz="2000" i="1" dirty="0" smtClean="0"/>
              <a:t>observations</a:t>
            </a:r>
            <a:endParaRPr lang="en-US" sz="2000" dirty="0" smtClean="0"/>
          </a:p>
          <a:p>
            <a:pPr lvl="1">
              <a:lnSpc>
                <a:spcPct val="80000"/>
              </a:lnSpc>
            </a:pPr>
            <a:r>
              <a:rPr lang="en-US" sz="2000" dirty="0" smtClean="0"/>
              <a:t>abstraction + model checking computes inductive invariants (</a:t>
            </a:r>
            <a:r>
              <a:rPr lang="en-US" sz="2000" dirty="0" err="1" smtClean="0"/>
              <a:t>boolean</a:t>
            </a:r>
            <a:r>
              <a:rPr lang="en-US" sz="2000" dirty="0" smtClean="0"/>
              <a:t> combinations of observations)</a:t>
            </a:r>
          </a:p>
          <a:p>
            <a:pPr>
              <a:lnSpc>
                <a:spcPct val="80000"/>
              </a:lnSpc>
            </a:pPr>
            <a:endParaRPr lang="en-US" sz="2400" dirty="0" smtClean="0"/>
          </a:p>
          <a:p>
            <a:pPr>
              <a:lnSpc>
                <a:spcPct val="80000"/>
              </a:lnSpc>
            </a:pPr>
            <a:r>
              <a:rPr lang="en-US" sz="2400" dirty="0" smtClean="0"/>
              <a:t>A hybrid dynamic/static analysis</a:t>
            </a:r>
          </a:p>
          <a:p>
            <a:pPr lvl="1">
              <a:lnSpc>
                <a:spcPct val="80000"/>
              </a:lnSpc>
            </a:pPr>
            <a:r>
              <a:rPr lang="en-US" sz="2000" dirty="0" err="1" smtClean="0"/>
              <a:t>newton</a:t>
            </a:r>
            <a:r>
              <a:rPr lang="en-US" sz="2000" dirty="0" smtClean="0"/>
              <a:t> executes path through C code symbolically </a:t>
            </a:r>
          </a:p>
          <a:p>
            <a:pPr lvl="1">
              <a:lnSpc>
                <a:spcPct val="80000"/>
              </a:lnSpc>
            </a:pPr>
            <a:r>
              <a:rPr lang="en-US" sz="2000" dirty="0" smtClean="0"/>
              <a:t>c2bp+bebop explore all paths through abstraction</a:t>
            </a:r>
          </a:p>
          <a:p>
            <a:pPr>
              <a:lnSpc>
                <a:spcPct val="80000"/>
              </a:lnSpc>
            </a:pPr>
            <a:endParaRPr lang="en-US" sz="2400" dirty="0" smtClean="0"/>
          </a:p>
          <a:p>
            <a:pPr>
              <a:lnSpc>
                <a:spcPct val="80000"/>
              </a:lnSpc>
            </a:pPr>
            <a:r>
              <a:rPr lang="en-US" sz="2400" dirty="0" smtClean="0"/>
              <a:t>A new form of program slicing</a:t>
            </a:r>
          </a:p>
          <a:p>
            <a:pPr lvl="1">
              <a:lnSpc>
                <a:spcPct val="80000"/>
              </a:lnSpc>
            </a:pPr>
            <a:r>
              <a:rPr lang="en-US" sz="2000" dirty="0" smtClean="0"/>
              <a:t>program code and data not relevant to property are dropped</a:t>
            </a:r>
          </a:p>
          <a:p>
            <a:pPr lvl="1">
              <a:lnSpc>
                <a:spcPct val="80000"/>
              </a:lnSpc>
            </a:pPr>
            <a:r>
              <a:rPr lang="en-US" sz="2000" dirty="0" smtClean="0"/>
              <a:t>non-determinism allows slices to have more behaviors</a:t>
            </a:r>
          </a:p>
          <a:p>
            <a:pPr>
              <a:buNone/>
            </a:pPr>
            <a:endParaRPr lang="en-US" sz="2400" dirty="0">
              <a:latin typeface="Calibri" pitchFamily="34" charset="0"/>
            </a:endParaRPr>
          </a:p>
        </p:txBody>
      </p:sp>
    </p:spTree>
    <p:extLst>
      <p:ext uri="{BB962C8B-B14F-4D97-AF65-F5344CB8AC3E}">
        <p14:creationId xmlns:p14="http://schemas.microsoft.com/office/powerpoint/2007/7/12/main" val="3406202648"/>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Predicate Abstraction: </a:t>
            </a:r>
            <a:r>
              <a:rPr i="1" smtClean="0">
                <a:latin typeface="Calibri" pitchFamily="34" charset="0"/>
              </a:rPr>
              <a:t>c2bp</a:t>
            </a:r>
            <a:endParaRPr lang="en-US" i="1" dirty="0">
              <a:latin typeface="Calibri" pitchFamily="34" charset="0"/>
            </a:endParaRPr>
          </a:p>
        </p:txBody>
      </p:sp>
      <p:sp>
        <p:nvSpPr>
          <p:cNvPr id="3" name="Content Placeholder 2"/>
          <p:cNvSpPr>
            <a:spLocks noGrp="1"/>
          </p:cNvSpPr>
          <p:nvPr>
            <p:ph idx="1"/>
          </p:nvPr>
        </p:nvSpPr>
        <p:spPr/>
        <p:txBody>
          <a:bodyPr/>
          <a:lstStyle/>
          <a:p>
            <a:r>
              <a:rPr lang="en-US" sz="2800" b="1" dirty="0" smtClean="0">
                <a:latin typeface="Calibri" pitchFamily="34" charset="0"/>
              </a:rPr>
              <a:t>Given</a:t>
            </a:r>
            <a:r>
              <a:rPr lang="en-US" sz="2800" dirty="0" smtClean="0">
                <a:latin typeface="Calibri" pitchFamily="34" charset="0"/>
              </a:rPr>
              <a:t> a C program </a:t>
            </a:r>
            <a:r>
              <a:rPr lang="en-US" sz="2800" i="1" dirty="0" smtClean="0">
                <a:solidFill>
                  <a:srgbClr xmlns:mc="http://schemas.openxmlformats.org/markup-compatibility/2006" xmlns:a14="http://schemas.microsoft.com/office/drawing/2007/7/7/main" val="FF0000" mc:Ignorable=""/>
                </a:solidFill>
                <a:latin typeface="Calibri" pitchFamily="34" charset="0"/>
              </a:rPr>
              <a:t>P</a:t>
            </a:r>
            <a:r>
              <a:rPr lang="en-US" sz="2800" dirty="0" smtClean="0">
                <a:latin typeface="Calibri" pitchFamily="34" charset="0"/>
              </a:rPr>
              <a:t> and </a:t>
            </a:r>
            <a:r>
              <a:rPr lang="en-US" sz="2800" i="1" dirty="0" smtClean="0">
                <a:solidFill>
                  <a:srgbClr xmlns:mc="http://schemas.openxmlformats.org/markup-compatibility/2006" xmlns:a14="http://schemas.microsoft.com/office/drawing/2007/7/7/main" val="FF0000" mc:Ignorable=""/>
                </a:solidFill>
                <a:latin typeface="Calibri" pitchFamily="34" charset="0"/>
              </a:rPr>
              <a:t>F </a:t>
            </a:r>
            <a:r>
              <a:rPr lang="en-US" sz="2800" dirty="0" smtClean="0">
                <a:solidFill>
                  <a:srgbClr xmlns:mc="http://schemas.openxmlformats.org/markup-compatibility/2006" xmlns:a14="http://schemas.microsoft.com/office/drawing/2007/7/7/main" val="FF0000" mc:Ignorable=""/>
                </a:solidFill>
                <a:latin typeface="Calibri" pitchFamily="34" charset="0"/>
              </a:rPr>
              <a:t>= {</a:t>
            </a:r>
            <a:r>
              <a:rPr lang="en-US" sz="2800" i="1" dirty="0" smtClean="0">
                <a:solidFill>
                  <a:srgbClr xmlns:mc="http://schemas.openxmlformats.org/markup-compatibility/2006" xmlns:a14="http://schemas.microsoft.com/office/drawing/2007/7/7/main" val="FF0000" mc:Ignorable=""/>
                </a:solidFill>
                <a:latin typeface="Calibri" pitchFamily="34" charset="0"/>
              </a:rPr>
              <a:t>p</a:t>
            </a:r>
            <a:r>
              <a:rPr lang="en-US" sz="2800" i="1" baseline="-25000" dirty="0" smtClean="0">
                <a:solidFill>
                  <a:srgbClr xmlns:mc="http://schemas.openxmlformats.org/markup-compatibility/2006" xmlns:a14="http://schemas.microsoft.com/office/drawing/2007/7/7/main" val="FF0000" mc:Ignorable=""/>
                </a:solidFill>
                <a:latin typeface="Calibri" pitchFamily="34" charset="0"/>
              </a:rPr>
              <a:t>1</a:t>
            </a:r>
            <a:r>
              <a:rPr lang="en-US" sz="2800" dirty="0" smtClean="0">
                <a:solidFill>
                  <a:srgbClr xmlns:mc="http://schemas.openxmlformats.org/markup-compatibility/2006" xmlns:a14="http://schemas.microsoft.com/office/drawing/2007/7/7/main" val="FF0000" mc:Ignorable=""/>
                </a:solidFill>
                <a:latin typeface="Calibri" pitchFamily="34" charset="0"/>
              </a:rPr>
              <a:t>, … , </a:t>
            </a:r>
            <a:r>
              <a:rPr lang="en-US" sz="2800" i="1" dirty="0" err="1" smtClean="0">
                <a:solidFill>
                  <a:srgbClr xmlns:mc="http://schemas.openxmlformats.org/markup-compatibility/2006" xmlns:a14="http://schemas.microsoft.com/office/drawing/2007/7/7/main" val="FF0000" mc:Ignorable=""/>
                </a:solidFill>
                <a:latin typeface="Calibri" pitchFamily="34" charset="0"/>
              </a:rPr>
              <a:t>p</a:t>
            </a:r>
            <a:r>
              <a:rPr lang="en-US" sz="2800" i="1" baseline="-25000" dirty="0" err="1" smtClean="0">
                <a:solidFill>
                  <a:srgbClr xmlns:mc="http://schemas.openxmlformats.org/markup-compatibility/2006" xmlns:a14="http://schemas.microsoft.com/office/drawing/2007/7/7/main" val="FF0000" mc:Ignorable=""/>
                </a:solidFill>
                <a:latin typeface="Calibri" pitchFamily="34" charset="0"/>
              </a:rPr>
              <a:t>n</a:t>
            </a:r>
            <a:r>
              <a:rPr lang="en-US" sz="2800" dirty="0" smtClean="0">
                <a:solidFill>
                  <a:srgbClr xmlns:mc="http://schemas.openxmlformats.org/markup-compatibility/2006" xmlns:a14="http://schemas.microsoft.com/office/drawing/2007/7/7/main" val="FF0000" mc:Ignorable=""/>
                </a:solidFill>
                <a:latin typeface="Calibri" pitchFamily="34" charset="0"/>
              </a:rPr>
              <a:t>}</a:t>
            </a:r>
            <a:r>
              <a:rPr lang="en-US" sz="2800" dirty="0" smtClean="0">
                <a:latin typeface="Calibri" pitchFamily="34" charset="0"/>
              </a:rPr>
              <a:t>.</a:t>
            </a:r>
          </a:p>
          <a:p>
            <a:r>
              <a:rPr lang="en-US" sz="2800" b="1" dirty="0" smtClean="0">
                <a:latin typeface="Calibri" pitchFamily="34" charset="0"/>
              </a:rPr>
              <a:t>Produce </a:t>
            </a:r>
            <a:r>
              <a:rPr lang="en-US" sz="2800" dirty="0" smtClean="0">
                <a:latin typeface="Calibri" pitchFamily="34" charset="0"/>
              </a:rPr>
              <a:t>a Boolean program </a:t>
            </a:r>
            <a:r>
              <a:rPr lang="en-US" sz="2800" i="1" dirty="0" smtClean="0">
                <a:latin typeface="Calibri" pitchFamily="34" charset="0"/>
              </a:rPr>
              <a:t>B</a:t>
            </a:r>
            <a:r>
              <a:rPr lang="en-US" sz="2800" dirty="0" smtClean="0">
                <a:latin typeface="Calibri" pitchFamily="34" charset="0"/>
              </a:rPr>
              <a:t>(</a:t>
            </a:r>
            <a:r>
              <a:rPr lang="en-US" sz="2800" i="1" dirty="0" smtClean="0">
                <a:latin typeface="Calibri" pitchFamily="34" charset="0"/>
              </a:rPr>
              <a:t>P</a:t>
            </a:r>
            <a:r>
              <a:rPr lang="en-US" sz="2800" dirty="0" smtClean="0">
                <a:latin typeface="Calibri" pitchFamily="34" charset="0"/>
              </a:rPr>
              <a:t>, </a:t>
            </a:r>
            <a:r>
              <a:rPr lang="en-US" sz="2800" i="1" dirty="0" smtClean="0">
                <a:latin typeface="Calibri" pitchFamily="34" charset="0"/>
              </a:rPr>
              <a:t>F</a:t>
            </a:r>
            <a:r>
              <a:rPr lang="en-US" sz="2800" dirty="0" smtClean="0">
                <a:latin typeface="Calibri" pitchFamily="34" charset="0"/>
              </a:rPr>
              <a:t>)</a:t>
            </a:r>
          </a:p>
          <a:p>
            <a:pPr lvl="1"/>
            <a:r>
              <a:rPr lang="en-US" sz="2800" dirty="0" smtClean="0">
                <a:latin typeface="Calibri" pitchFamily="34" charset="0"/>
              </a:rPr>
              <a:t>Same control flow structure as P.</a:t>
            </a:r>
          </a:p>
          <a:p>
            <a:pPr lvl="1"/>
            <a:r>
              <a:rPr lang="en-US" sz="2800" dirty="0" smtClean="0">
                <a:latin typeface="Calibri" pitchFamily="34" charset="0"/>
              </a:rPr>
              <a:t>Boolean variables {b</a:t>
            </a:r>
            <a:r>
              <a:rPr lang="en-US" sz="2800" baseline="-25000" dirty="0" smtClean="0">
                <a:latin typeface="Calibri" pitchFamily="34" charset="0"/>
              </a:rPr>
              <a:t>1</a:t>
            </a:r>
            <a:r>
              <a:rPr lang="en-US" sz="2800" dirty="0" smtClean="0">
                <a:latin typeface="Calibri" pitchFamily="34" charset="0"/>
              </a:rPr>
              <a:t>, … , </a:t>
            </a:r>
            <a:r>
              <a:rPr lang="en-US" sz="2800" dirty="0" err="1" smtClean="0">
                <a:latin typeface="Calibri" pitchFamily="34" charset="0"/>
              </a:rPr>
              <a:t>b</a:t>
            </a:r>
            <a:r>
              <a:rPr lang="en-US" sz="2800" baseline="-25000" dirty="0" err="1" smtClean="0">
                <a:latin typeface="Calibri" pitchFamily="34" charset="0"/>
              </a:rPr>
              <a:t>n</a:t>
            </a:r>
            <a:r>
              <a:rPr lang="en-US" sz="2800" dirty="0" smtClean="0">
                <a:latin typeface="Calibri" pitchFamily="34" charset="0"/>
              </a:rPr>
              <a:t>} to match {</a:t>
            </a:r>
            <a:r>
              <a:rPr lang="en-US" sz="2800" i="1" dirty="0" smtClean="0">
                <a:latin typeface="Calibri" pitchFamily="34" charset="0"/>
              </a:rPr>
              <a:t>p</a:t>
            </a:r>
            <a:r>
              <a:rPr lang="en-US" sz="2800" i="1" baseline="-25000" dirty="0" smtClean="0">
                <a:latin typeface="Calibri" pitchFamily="34" charset="0"/>
              </a:rPr>
              <a:t>1</a:t>
            </a:r>
            <a:r>
              <a:rPr lang="en-US" sz="2800" dirty="0" smtClean="0">
                <a:latin typeface="Calibri" pitchFamily="34" charset="0"/>
              </a:rPr>
              <a:t>, … , </a:t>
            </a:r>
            <a:r>
              <a:rPr lang="en-US" sz="2800" i="1" dirty="0" err="1" smtClean="0">
                <a:latin typeface="Calibri" pitchFamily="34" charset="0"/>
              </a:rPr>
              <a:t>p</a:t>
            </a:r>
            <a:r>
              <a:rPr lang="en-US" sz="2800" i="1" baseline="-25000" dirty="0" err="1" smtClean="0">
                <a:latin typeface="Calibri" pitchFamily="34" charset="0"/>
              </a:rPr>
              <a:t>n</a:t>
            </a:r>
            <a:r>
              <a:rPr lang="en-US" sz="2800" dirty="0" smtClean="0">
                <a:latin typeface="Calibri" pitchFamily="34" charset="0"/>
              </a:rPr>
              <a:t>}.</a:t>
            </a:r>
          </a:p>
          <a:p>
            <a:pPr lvl="1"/>
            <a:r>
              <a:rPr lang="en-US" sz="2800" dirty="0" smtClean="0">
                <a:latin typeface="Calibri" pitchFamily="34" charset="0"/>
              </a:rPr>
              <a:t>Properties true in </a:t>
            </a:r>
            <a:r>
              <a:rPr lang="en-US" sz="2800" i="1" dirty="0" smtClean="0">
                <a:latin typeface="Calibri" pitchFamily="34" charset="0"/>
              </a:rPr>
              <a:t>B</a:t>
            </a:r>
            <a:r>
              <a:rPr lang="en-US" sz="2800" dirty="0" smtClean="0">
                <a:latin typeface="Calibri" pitchFamily="34" charset="0"/>
              </a:rPr>
              <a:t>(</a:t>
            </a:r>
            <a:r>
              <a:rPr lang="en-US" sz="2800" i="1" dirty="0" smtClean="0">
                <a:latin typeface="Calibri" pitchFamily="34" charset="0"/>
              </a:rPr>
              <a:t>P</a:t>
            </a:r>
            <a:r>
              <a:rPr lang="en-US" sz="2800" dirty="0" smtClean="0">
                <a:latin typeface="Calibri" pitchFamily="34" charset="0"/>
              </a:rPr>
              <a:t>, </a:t>
            </a:r>
            <a:r>
              <a:rPr lang="en-US" sz="2800" i="1" dirty="0" smtClean="0">
                <a:latin typeface="Calibri" pitchFamily="34" charset="0"/>
              </a:rPr>
              <a:t>F</a:t>
            </a:r>
            <a:r>
              <a:rPr lang="en-US" sz="2800" dirty="0" smtClean="0">
                <a:latin typeface="Calibri" pitchFamily="34" charset="0"/>
              </a:rPr>
              <a:t>) are true in </a:t>
            </a:r>
            <a:r>
              <a:rPr lang="en-US" sz="2800" i="1" dirty="0" smtClean="0">
                <a:latin typeface="Calibri" pitchFamily="34" charset="0"/>
              </a:rPr>
              <a:t>P</a:t>
            </a:r>
            <a:r>
              <a:rPr lang="en-US" sz="2800" dirty="0" smtClean="0">
                <a:latin typeface="Calibri" pitchFamily="34" charset="0"/>
              </a:rPr>
              <a:t>.</a:t>
            </a:r>
          </a:p>
          <a:p>
            <a:r>
              <a:rPr lang="en-US" sz="2800" dirty="0" smtClean="0">
                <a:latin typeface="Calibri" pitchFamily="34" charset="0"/>
              </a:rPr>
              <a:t>Each </a:t>
            </a:r>
            <a:r>
              <a:rPr lang="en-US" sz="2800" i="1" dirty="0" smtClean="0">
                <a:latin typeface="Calibri" pitchFamily="34" charset="0"/>
              </a:rPr>
              <a:t>p</a:t>
            </a:r>
            <a:r>
              <a:rPr lang="en-US" sz="2800" i="1" baseline="-25000" dirty="0" smtClean="0">
                <a:latin typeface="Calibri" pitchFamily="34" charset="0"/>
              </a:rPr>
              <a:t>i</a:t>
            </a:r>
            <a:r>
              <a:rPr lang="en-US" sz="2800" dirty="0" smtClean="0">
                <a:latin typeface="Calibri" pitchFamily="34" charset="0"/>
              </a:rPr>
              <a:t> is a pure Boolean expression.</a:t>
            </a:r>
          </a:p>
          <a:p>
            <a:r>
              <a:rPr lang="en-US" sz="2800" dirty="0" smtClean="0">
                <a:latin typeface="Calibri" pitchFamily="34" charset="0"/>
              </a:rPr>
              <a:t>Each </a:t>
            </a:r>
            <a:r>
              <a:rPr lang="en-US" sz="2800" i="1" dirty="0" smtClean="0">
                <a:latin typeface="Calibri" pitchFamily="34" charset="0"/>
              </a:rPr>
              <a:t>p</a:t>
            </a:r>
            <a:r>
              <a:rPr lang="en-US" sz="2800" i="1" baseline="-25000" dirty="0" smtClean="0">
                <a:latin typeface="Calibri" pitchFamily="34" charset="0"/>
              </a:rPr>
              <a:t>i</a:t>
            </a:r>
            <a:r>
              <a:rPr lang="en-US" sz="2800" dirty="0" smtClean="0">
                <a:latin typeface="Calibri" pitchFamily="34" charset="0"/>
              </a:rPr>
              <a:t> represents set of states for which </a:t>
            </a:r>
            <a:r>
              <a:rPr lang="en-US" sz="2800" i="1" dirty="0" smtClean="0">
                <a:latin typeface="Calibri" pitchFamily="34" charset="0"/>
              </a:rPr>
              <a:t>p</a:t>
            </a:r>
            <a:r>
              <a:rPr lang="en-US" sz="2800" i="1" baseline="-25000" dirty="0" smtClean="0">
                <a:latin typeface="Calibri" pitchFamily="34" charset="0"/>
              </a:rPr>
              <a:t>i</a:t>
            </a:r>
            <a:r>
              <a:rPr lang="en-US" sz="2800" dirty="0" smtClean="0">
                <a:latin typeface="Calibri" pitchFamily="34" charset="0"/>
              </a:rPr>
              <a:t> is true.</a:t>
            </a:r>
          </a:p>
          <a:p>
            <a:r>
              <a:rPr lang="en-US" sz="2800" dirty="0" smtClean="0">
                <a:latin typeface="Calibri" pitchFamily="34" charset="0"/>
              </a:rPr>
              <a:t>Performs modular abstraction.</a:t>
            </a:r>
            <a:endParaRPr lang="en-US" sz="2800" dirty="0">
              <a:latin typeface="Calibri"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Abstracting Expressions via </a:t>
            </a:r>
            <a:r>
              <a:rPr i="1" smtClean="0"/>
              <a:t>F</a:t>
            </a:r>
            <a:endParaRPr lang="en-US" i="1" dirty="0"/>
          </a:p>
        </p:txBody>
      </p:sp>
      <p:sp>
        <p:nvSpPr>
          <p:cNvPr id="3" name="Content Placeholder 2"/>
          <p:cNvSpPr>
            <a:spLocks noGrp="1"/>
          </p:cNvSpPr>
          <p:nvPr>
            <p:ph idx="1"/>
          </p:nvPr>
        </p:nvSpPr>
        <p:spPr/>
        <p:txBody>
          <a:bodyPr/>
          <a:lstStyle/>
          <a:p>
            <a:r>
              <a:rPr lang="en-US" i="1" dirty="0" err="1" smtClean="0">
                <a:solidFill>
                  <a:srgbClr xmlns:mc="http://schemas.openxmlformats.org/markup-compatibility/2006" xmlns:a14="http://schemas.microsoft.com/office/drawing/2007/7/7/main" val="FF0000" mc:Ignorable=""/>
                </a:solidFill>
              </a:rPr>
              <a:t>Implies</a:t>
            </a:r>
            <a:r>
              <a:rPr lang="en-US" i="1" baseline="-25000" dirty="0" err="1" smtClean="0">
                <a:solidFill>
                  <a:srgbClr xmlns:mc="http://schemas.openxmlformats.org/markup-compatibility/2006" xmlns:a14="http://schemas.microsoft.com/office/drawing/2007/7/7/main" val="FF0000" mc:Ignorable=""/>
                </a:solidFill>
              </a:rPr>
              <a:t>F</a:t>
            </a:r>
            <a:r>
              <a:rPr lang="en-US" i="1" dirty="0" smtClean="0">
                <a:solidFill>
                  <a:srgbClr xmlns:mc="http://schemas.openxmlformats.org/markup-compatibility/2006" xmlns:a14="http://schemas.microsoft.com/office/drawing/2007/7/7/main" val="FF0000" mc:Ignorable=""/>
                </a:solidFill>
              </a:rPr>
              <a:t> (e)</a:t>
            </a:r>
          </a:p>
          <a:p>
            <a:pPr lvl="1"/>
            <a:r>
              <a:rPr lang="en-US" dirty="0" smtClean="0"/>
              <a:t>Best Boolean function over </a:t>
            </a:r>
            <a:r>
              <a:rPr lang="en-US" i="1" dirty="0" smtClean="0"/>
              <a:t>F</a:t>
            </a:r>
            <a:r>
              <a:rPr lang="en-US" dirty="0" smtClean="0"/>
              <a:t> that implies </a:t>
            </a:r>
            <a:r>
              <a:rPr lang="en-US" i="1" dirty="0" smtClean="0"/>
              <a:t>e.</a:t>
            </a:r>
          </a:p>
          <a:p>
            <a:r>
              <a:rPr lang="en-US" i="1" dirty="0" err="1" smtClean="0">
                <a:solidFill>
                  <a:srgbClr xmlns:mc="http://schemas.openxmlformats.org/markup-compatibility/2006" xmlns:a14="http://schemas.microsoft.com/office/drawing/2007/7/7/main" val="FF0000" mc:Ignorable=""/>
                </a:solidFill>
              </a:rPr>
              <a:t>ImpliedBy</a:t>
            </a:r>
            <a:r>
              <a:rPr lang="en-US" i="1" baseline="-25000" dirty="0" err="1" smtClean="0">
                <a:solidFill>
                  <a:srgbClr xmlns:mc="http://schemas.openxmlformats.org/markup-compatibility/2006" xmlns:a14="http://schemas.microsoft.com/office/drawing/2007/7/7/main" val="FF0000" mc:Ignorable=""/>
                </a:solidFill>
              </a:rPr>
              <a:t>F</a:t>
            </a:r>
            <a:r>
              <a:rPr lang="en-US" i="1" dirty="0" smtClean="0">
                <a:solidFill>
                  <a:srgbClr xmlns:mc="http://schemas.openxmlformats.org/markup-compatibility/2006" xmlns:a14="http://schemas.microsoft.com/office/drawing/2007/7/7/main" val="FF0000" mc:Ignorable=""/>
                </a:solidFill>
              </a:rPr>
              <a:t> (e)</a:t>
            </a:r>
          </a:p>
          <a:p>
            <a:pPr lvl="1"/>
            <a:r>
              <a:rPr lang="en-US" dirty="0" smtClean="0"/>
              <a:t>Best Boolean function over </a:t>
            </a:r>
            <a:r>
              <a:rPr lang="en-US" i="1" dirty="0" smtClean="0"/>
              <a:t>F</a:t>
            </a:r>
            <a:r>
              <a:rPr lang="en-US" dirty="0" smtClean="0"/>
              <a:t> that is implied by </a:t>
            </a:r>
            <a:r>
              <a:rPr lang="en-US" i="1" dirty="0" smtClean="0"/>
              <a:t>e.</a:t>
            </a:r>
          </a:p>
          <a:p>
            <a:pPr lvl="1"/>
            <a:r>
              <a:rPr lang="en-US" i="1" dirty="0" err="1" smtClean="0"/>
              <a:t>ImpliedBy</a:t>
            </a:r>
            <a:r>
              <a:rPr lang="en-US" i="1" baseline="-25000" dirty="0" err="1" smtClean="0"/>
              <a:t>F</a:t>
            </a:r>
            <a:r>
              <a:rPr lang="en-US" i="1" dirty="0" smtClean="0"/>
              <a:t> (e) = not </a:t>
            </a:r>
            <a:r>
              <a:rPr lang="en-US" i="1" dirty="0" err="1" smtClean="0"/>
              <a:t>Implies</a:t>
            </a:r>
            <a:r>
              <a:rPr lang="en-US" i="1" baseline="-25000" dirty="0" err="1" smtClean="0"/>
              <a:t>F</a:t>
            </a:r>
            <a:r>
              <a:rPr lang="en-US" i="1" dirty="0" smtClean="0"/>
              <a:t> (</a:t>
            </a:r>
            <a:r>
              <a:rPr lang="en-US" i="1" dirty="0" smtClean="0">
                <a:sym typeface="Symbol"/>
              </a:rPr>
              <a:t>not </a:t>
            </a:r>
            <a:r>
              <a:rPr lang="en-US" i="1" dirty="0" smtClean="0"/>
              <a:t>e)</a:t>
            </a:r>
            <a:endParaRPr lang="en-US" dirty="0"/>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Implies</a:t>
            </a:r>
            <a:r>
              <a:rPr baseline="-25000" smtClean="0"/>
              <a:t>F</a:t>
            </a:r>
            <a:r>
              <a:rPr smtClean="0"/>
              <a:t>(e) and ImpliedBy</a:t>
            </a:r>
            <a:r>
              <a:rPr baseline="-25000" smtClean="0"/>
              <a:t>F</a:t>
            </a:r>
            <a:r>
              <a:rPr smtClean="0"/>
              <a:t>(e) </a:t>
            </a:r>
            <a:endParaRPr lang="en-US" dirty="0">
              <a:latin typeface="Calibri" pitchFamily="34" charset="0"/>
            </a:endParaRPr>
          </a:p>
        </p:txBody>
      </p:sp>
      <p:grpSp>
        <p:nvGrpSpPr>
          <p:cNvPr id="3" name="Group 65"/>
          <p:cNvGrpSpPr>
            <a:grpSpLocks/>
          </p:cNvGrpSpPr>
          <p:nvPr/>
        </p:nvGrpSpPr>
        <p:grpSpPr bwMode="auto">
          <a:xfrm>
            <a:off x="3048000" y="2667000"/>
            <a:ext cx="3352800" cy="2286000"/>
            <a:chOff x="1920" y="1680"/>
            <a:chExt cx="2112" cy="1440"/>
          </a:xfrm>
        </p:grpSpPr>
        <p:sp>
          <p:nvSpPr>
            <p:cNvPr id="61" name="Line 12"/>
            <p:cNvSpPr>
              <a:spLocks noChangeShapeType="1"/>
            </p:cNvSpPr>
            <p:nvPr/>
          </p:nvSpPr>
          <p:spPr bwMode="auto">
            <a:xfrm rot="-5400000">
              <a:off x="2976" y="2064"/>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62" name="Line 13"/>
            <p:cNvSpPr>
              <a:spLocks noChangeShapeType="1"/>
            </p:cNvSpPr>
            <p:nvPr/>
          </p:nvSpPr>
          <p:spPr bwMode="auto">
            <a:xfrm rot="-5400000">
              <a:off x="2976" y="1776"/>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63" name="Line 14"/>
            <p:cNvSpPr>
              <a:spLocks noChangeShapeType="1"/>
            </p:cNvSpPr>
            <p:nvPr/>
          </p:nvSpPr>
          <p:spPr bwMode="auto">
            <a:xfrm rot="-5400000">
              <a:off x="2976" y="1488"/>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64" name="Line 15"/>
            <p:cNvSpPr>
              <a:spLocks noChangeShapeType="1"/>
            </p:cNvSpPr>
            <p:nvPr/>
          </p:nvSpPr>
          <p:spPr bwMode="auto">
            <a:xfrm rot="-5400000">
              <a:off x="2976" y="1200"/>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65" name="Line 16"/>
            <p:cNvSpPr>
              <a:spLocks noChangeShapeType="1"/>
            </p:cNvSpPr>
            <p:nvPr/>
          </p:nvSpPr>
          <p:spPr bwMode="auto">
            <a:xfrm rot="-5400000">
              <a:off x="2976" y="912"/>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66" name="Line 19"/>
            <p:cNvSpPr>
              <a:spLocks noChangeShapeType="1"/>
            </p:cNvSpPr>
            <p:nvPr/>
          </p:nvSpPr>
          <p:spPr bwMode="auto">
            <a:xfrm rot="-5400000">
              <a:off x="2976" y="624"/>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grpSp>
      <p:grpSp>
        <p:nvGrpSpPr>
          <p:cNvPr id="5" name="Group 66"/>
          <p:cNvGrpSpPr>
            <a:grpSpLocks/>
          </p:cNvGrpSpPr>
          <p:nvPr/>
        </p:nvGrpSpPr>
        <p:grpSpPr bwMode="auto">
          <a:xfrm>
            <a:off x="3276600" y="2438400"/>
            <a:ext cx="2286000" cy="3352800"/>
            <a:chOff x="2064" y="1536"/>
            <a:chExt cx="1440" cy="2112"/>
          </a:xfrm>
        </p:grpSpPr>
        <p:sp>
          <p:nvSpPr>
            <p:cNvPr id="68" name="Line 6"/>
            <p:cNvSpPr>
              <a:spLocks noChangeShapeType="1"/>
            </p:cNvSpPr>
            <p:nvPr/>
          </p:nvSpPr>
          <p:spPr bwMode="auto">
            <a:xfrm>
              <a:off x="2352" y="1536"/>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69" name="Line 7"/>
            <p:cNvSpPr>
              <a:spLocks noChangeShapeType="1"/>
            </p:cNvSpPr>
            <p:nvPr/>
          </p:nvSpPr>
          <p:spPr bwMode="auto">
            <a:xfrm>
              <a:off x="2640" y="1536"/>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70" name="Line 8"/>
            <p:cNvSpPr>
              <a:spLocks noChangeShapeType="1"/>
            </p:cNvSpPr>
            <p:nvPr/>
          </p:nvSpPr>
          <p:spPr bwMode="auto">
            <a:xfrm>
              <a:off x="2928" y="1536"/>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71" name="Line 9"/>
            <p:cNvSpPr>
              <a:spLocks noChangeShapeType="1"/>
            </p:cNvSpPr>
            <p:nvPr/>
          </p:nvSpPr>
          <p:spPr bwMode="auto">
            <a:xfrm>
              <a:off x="3216" y="1536"/>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72" name="Line 10"/>
            <p:cNvSpPr>
              <a:spLocks noChangeShapeType="1"/>
            </p:cNvSpPr>
            <p:nvPr/>
          </p:nvSpPr>
          <p:spPr bwMode="auto">
            <a:xfrm>
              <a:off x="3504" y="1536"/>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sp>
          <p:nvSpPr>
            <p:cNvPr id="73" name="Line 18"/>
            <p:cNvSpPr>
              <a:spLocks noChangeShapeType="1"/>
            </p:cNvSpPr>
            <p:nvPr/>
          </p:nvSpPr>
          <p:spPr bwMode="auto">
            <a:xfrm>
              <a:off x="2064" y="1536"/>
              <a:ext cx="0" cy="2112"/>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a:p>
          </p:txBody>
        </p:sp>
      </p:grpSp>
      <p:grpSp>
        <p:nvGrpSpPr>
          <p:cNvPr id="6" name="Group 70"/>
          <p:cNvGrpSpPr>
            <a:grpSpLocks/>
          </p:cNvGrpSpPr>
          <p:nvPr/>
        </p:nvGrpSpPr>
        <p:grpSpPr bwMode="auto">
          <a:xfrm>
            <a:off x="533400" y="2667000"/>
            <a:ext cx="5029200" cy="2286000"/>
            <a:chOff x="336" y="1680"/>
            <a:chExt cx="3168" cy="1440"/>
          </a:xfrm>
        </p:grpSpPr>
        <p:grpSp>
          <p:nvGrpSpPr>
            <p:cNvPr id="7" name="Group 54"/>
            <p:cNvGrpSpPr>
              <a:grpSpLocks/>
            </p:cNvGrpSpPr>
            <p:nvPr/>
          </p:nvGrpSpPr>
          <p:grpSpPr bwMode="auto">
            <a:xfrm>
              <a:off x="2064" y="1680"/>
              <a:ext cx="1440" cy="1440"/>
              <a:chOff x="3648" y="1680"/>
              <a:chExt cx="1440" cy="1440"/>
            </a:xfrm>
          </p:grpSpPr>
          <p:sp>
            <p:nvSpPr>
              <p:cNvPr id="78" name="Rectangle 31"/>
              <p:cNvSpPr>
                <a:spLocks noChangeArrowheads="1"/>
              </p:cNvSpPr>
              <p:nvPr/>
            </p:nvSpPr>
            <p:spPr bwMode="auto">
              <a:xfrm>
                <a:off x="3936" y="2256"/>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79" name="Rectangle 32"/>
              <p:cNvSpPr>
                <a:spLocks noChangeArrowheads="1"/>
              </p:cNvSpPr>
              <p:nvPr/>
            </p:nvSpPr>
            <p:spPr bwMode="auto">
              <a:xfrm>
                <a:off x="4224" y="2256"/>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80" name="Rectangle 33"/>
              <p:cNvSpPr>
                <a:spLocks noChangeArrowheads="1"/>
              </p:cNvSpPr>
              <p:nvPr/>
            </p:nvSpPr>
            <p:spPr bwMode="auto">
              <a:xfrm>
                <a:off x="4224" y="2544"/>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81" name="Rectangle 34"/>
              <p:cNvSpPr>
                <a:spLocks noChangeArrowheads="1"/>
              </p:cNvSpPr>
              <p:nvPr/>
            </p:nvSpPr>
            <p:spPr bwMode="auto">
              <a:xfrm>
                <a:off x="4224" y="1968"/>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82" name="Rectangle 35"/>
              <p:cNvSpPr>
                <a:spLocks noChangeArrowheads="1"/>
              </p:cNvSpPr>
              <p:nvPr/>
            </p:nvSpPr>
            <p:spPr bwMode="auto">
              <a:xfrm>
                <a:off x="4512" y="2256"/>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83" name="Rectangle 36"/>
              <p:cNvSpPr>
                <a:spLocks noChangeArrowheads="1"/>
              </p:cNvSpPr>
              <p:nvPr/>
            </p:nvSpPr>
            <p:spPr bwMode="auto">
              <a:xfrm>
                <a:off x="4512" y="2544"/>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84" name="Rectangle 37"/>
              <p:cNvSpPr>
                <a:spLocks noChangeArrowheads="1"/>
              </p:cNvSpPr>
              <p:nvPr/>
            </p:nvSpPr>
            <p:spPr bwMode="auto">
              <a:xfrm>
                <a:off x="3936" y="1968"/>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85" name="Rectangle 38"/>
              <p:cNvSpPr>
                <a:spLocks noChangeArrowheads="1"/>
              </p:cNvSpPr>
              <p:nvPr/>
            </p:nvSpPr>
            <p:spPr bwMode="auto">
              <a:xfrm>
                <a:off x="4224" y="1680"/>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86" name="Rectangle 39"/>
              <p:cNvSpPr>
                <a:spLocks noChangeArrowheads="1"/>
              </p:cNvSpPr>
              <p:nvPr/>
            </p:nvSpPr>
            <p:spPr bwMode="auto">
              <a:xfrm>
                <a:off x="4512" y="1680"/>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87" name="Rectangle 40"/>
              <p:cNvSpPr>
                <a:spLocks noChangeArrowheads="1"/>
              </p:cNvSpPr>
              <p:nvPr/>
            </p:nvSpPr>
            <p:spPr bwMode="auto">
              <a:xfrm>
                <a:off x="4512" y="1968"/>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88" name="Rectangle 41"/>
              <p:cNvSpPr>
                <a:spLocks noChangeArrowheads="1"/>
              </p:cNvSpPr>
              <p:nvPr/>
            </p:nvSpPr>
            <p:spPr bwMode="auto">
              <a:xfrm>
                <a:off x="4800" y="1968"/>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89" name="Rectangle 42"/>
              <p:cNvSpPr>
                <a:spLocks noChangeArrowheads="1"/>
              </p:cNvSpPr>
              <p:nvPr/>
            </p:nvSpPr>
            <p:spPr bwMode="auto">
              <a:xfrm>
                <a:off x="4800" y="2256"/>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90" name="Rectangle 43"/>
              <p:cNvSpPr>
                <a:spLocks noChangeArrowheads="1"/>
              </p:cNvSpPr>
              <p:nvPr/>
            </p:nvSpPr>
            <p:spPr bwMode="auto">
              <a:xfrm>
                <a:off x="4800" y="2544"/>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91" name="Rectangle 44"/>
              <p:cNvSpPr>
                <a:spLocks noChangeArrowheads="1"/>
              </p:cNvSpPr>
              <p:nvPr/>
            </p:nvSpPr>
            <p:spPr bwMode="auto">
              <a:xfrm>
                <a:off x="4224" y="2832"/>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92" name="Rectangle 45"/>
              <p:cNvSpPr>
                <a:spLocks noChangeArrowheads="1"/>
              </p:cNvSpPr>
              <p:nvPr/>
            </p:nvSpPr>
            <p:spPr bwMode="auto">
              <a:xfrm>
                <a:off x="4512" y="2832"/>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93" name="Rectangle 46"/>
              <p:cNvSpPr>
                <a:spLocks noChangeArrowheads="1"/>
              </p:cNvSpPr>
              <p:nvPr/>
            </p:nvSpPr>
            <p:spPr bwMode="auto">
              <a:xfrm>
                <a:off x="3936" y="2544"/>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94" name="Rectangle 47"/>
              <p:cNvSpPr>
                <a:spLocks noChangeArrowheads="1"/>
              </p:cNvSpPr>
              <p:nvPr/>
            </p:nvSpPr>
            <p:spPr bwMode="auto">
              <a:xfrm>
                <a:off x="3648" y="2544"/>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95" name="Rectangle 48"/>
              <p:cNvSpPr>
                <a:spLocks noChangeArrowheads="1"/>
              </p:cNvSpPr>
              <p:nvPr/>
            </p:nvSpPr>
            <p:spPr bwMode="auto">
              <a:xfrm>
                <a:off x="3648" y="2256"/>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96" name="Rectangle 52"/>
              <p:cNvSpPr>
                <a:spLocks noChangeArrowheads="1"/>
              </p:cNvSpPr>
              <p:nvPr/>
            </p:nvSpPr>
            <p:spPr bwMode="auto">
              <a:xfrm>
                <a:off x="3936" y="2832"/>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sp>
            <p:nvSpPr>
              <p:cNvPr id="97" name="Rectangle 53"/>
              <p:cNvSpPr>
                <a:spLocks noChangeArrowheads="1"/>
              </p:cNvSpPr>
              <p:nvPr/>
            </p:nvSpPr>
            <p:spPr bwMode="auto">
              <a:xfrm>
                <a:off x="4800" y="2832"/>
                <a:ext cx="288" cy="288"/>
              </a:xfrm>
              <a:prstGeom prst="rect">
                <a:avLst/>
              </a:prstGeom>
              <a:solidFill>
                <a:schemeClr val="folHlink">
                  <a:alpha val="47000"/>
                </a:schemeClr>
              </a:solidFill>
              <a:ln w="9525">
                <a:noFill/>
                <a:miter lim="800000"/>
                <a:headEnd/>
                <a:tailEnd/>
              </a:ln>
              <a:effectLst/>
            </p:spPr>
            <p:txBody>
              <a:bodyPr wrap="none" anchor="ctr"/>
              <a:lstStyle/>
              <a:p>
                <a:endParaRPr lang="en-US"/>
              </a:p>
            </p:txBody>
          </p:sp>
        </p:grpSp>
        <p:sp>
          <p:nvSpPr>
            <p:cNvPr id="76" name="Rectangle 60"/>
            <p:cNvSpPr>
              <a:spLocks noChangeArrowheads="1"/>
            </p:cNvSpPr>
            <p:nvPr/>
          </p:nvSpPr>
          <p:spPr bwMode="auto">
            <a:xfrm>
              <a:off x="336" y="2112"/>
              <a:ext cx="960" cy="288"/>
            </a:xfrm>
            <a:prstGeom prst="rect">
              <a:avLst/>
            </a:prstGeom>
            <a:solidFill>
              <a:schemeClr val="folHlink"/>
            </a:solidFill>
            <a:ln w="9525">
              <a:solidFill>
                <a:srgbClr xmlns:mc="http://schemas.openxmlformats.org/markup-compatibility/2006" xmlns:a14="http://schemas.microsoft.com/office/drawing/2007/7/7/main" val="FFFF00" mc:Ignorable=""/>
              </a:solidFill>
              <a:miter lim="800000"/>
              <a:headEnd/>
              <a:tailEnd/>
            </a:ln>
            <a:effectLst/>
          </p:spPr>
          <p:txBody>
            <a:bodyPr wrap="none" anchor="ctr"/>
            <a:lstStyle/>
            <a:p>
              <a:pPr algn="ctr"/>
              <a:r>
                <a:rPr lang="en-US" dirty="0" err="1">
                  <a:solidFill>
                    <a:schemeClr val="bg1"/>
                  </a:solidFill>
                </a:rPr>
                <a:t>ImpliedBy</a:t>
              </a:r>
              <a:r>
                <a:rPr lang="en-US" baseline="-25000" dirty="0" err="1">
                  <a:solidFill>
                    <a:schemeClr val="bg1"/>
                  </a:solidFill>
                </a:rPr>
                <a:t>F</a:t>
              </a:r>
              <a:r>
                <a:rPr lang="en-US" dirty="0">
                  <a:solidFill>
                    <a:schemeClr val="bg1"/>
                  </a:solidFill>
                </a:rPr>
                <a:t>(e)</a:t>
              </a:r>
              <a:endParaRPr lang="en-US" sz="4000" dirty="0">
                <a:solidFill>
                  <a:schemeClr val="bg1"/>
                </a:solidFill>
              </a:endParaRPr>
            </a:p>
          </p:txBody>
        </p:sp>
        <p:cxnSp>
          <p:nvCxnSpPr>
            <p:cNvPr id="77" name="AutoShape 61"/>
            <p:cNvCxnSpPr>
              <a:cxnSpLocks noChangeShapeType="1"/>
              <a:stCxn id="76" idx="3"/>
              <a:endCxn id="95" idx="1"/>
            </p:cNvCxnSpPr>
            <p:nvPr/>
          </p:nvCxnSpPr>
          <p:spPr bwMode="auto">
            <a:xfrm>
              <a:off x="1296" y="2256"/>
              <a:ext cx="768" cy="144"/>
            </a:xfrm>
            <a:prstGeom prst="straightConnector1">
              <a:avLst/>
            </a:prstGeom>
            <a:noFill/>
            <a:ln w="38100">
              <a:solidFill>
                <a:srgbClr xmlns:mc="http://schemas.openxmlformats.org/markup-compatibility/2006" xmlns:a14="http://schemas.microsoft.com/office/drawing/2007/7/7/main" val="FFFF00" mc:Ignorable=""/>
              </a:solidFill>
              <a:round/>
              <a:headEnd/>
              <a:tailEnd/>
            </a:ln>
            <a:effectLst/>
          </p:spPr>
        </p:cxnSp>
      </p:grpSp>
      <p:grpSp>
        <p:nvGrpSpPr>
          <p:cNvPr id="8" name="Group 63"/>
          <p:cNvGrpSpPr>
            <a:grpSpLocks/>
          </p:cNvGrpSpPr>
          <p:nvPr/>
        </p:nvGrpSpPr>
        <p:grpSpPr bwMode="auto">
          <a:xfrm>
            <a:off x="3668713" y="1981200"/>
            <a:ext cx="4191000" cy="2728913"/>
            <a:chOff x="2304" y="1248"/>
            <a:chExt cx="2640" cy="1719"/>
          </a:xfrm>
        </p:grpSpPr>
        <p:sp>
          <p:nvSpPr>
            <p:cNvPr id="99" name="Oval 4"/>
            <p:cNvSpPr>
              <a:spLocks noChangeArrowheads="1"/>
            </p:cNvSpPr>
            <p:nvPr/>
          </p:nvSpPr>
          <p:spPr bwMode="auto">
            <a:xfrm>
              <a:off x="2304" y="1911"/>
              <a:ext cx="1200" cy="1056"/>
            </a:xfrm>
            <a:prstGeom prst="ellipse">
              <a:avLst/>
            </a:prstGeom>
            <a:solidFill>
              <a:srgbClr xmlns:mc="http://schemas.openxmlformats.org/markup-compatibility/2006" xmlns:a14="http://schemas.microsoft.com/office/drawing/2007/7/7/main" val="FF0000" mc:Ignorable="">
                <a:alpha val="59000"/>
              </a:srgbClr>
            </a:solidFill>
            <a:ln w="9525">
              <a:solidFill>
                <a:srgbClr xmlns:mc="http://schemas.openxmlformats.org/markup-compatibility/2006" xmlns:a14="http://schemas.microsoft.com/office/drawing/2007/7/7/main" val="FF0000" mc:Ignorable=""/>
              </a:solidFill>
              <a:round/>
              <a:headEnd/>
              <a:tailEnd/>
            </a:ln>
            <a:effectLst/>
          </p:spPr>
          <p:txBody>
            <a:bodyPr wrap="none" anchor="ctr"/>
            <a:lstStyle/>
            <a:p>
              <a:endParaRPr lang="en-US"/>
            </a:p>
          </p:txBody>
        </p:sp>
        <p:cxnSp>
          <p:nvCxnSpPr>
            <p:cNvPr id="100" name="AutoShape 55"/>
            <p:cNvCxnSpPr>
              <a:cxnSpLocks noChangeShapeType="1"/>
              <a:stCxn id="99" idx="7"/>
              <a:endCxn id="101" idx="1"/>
            </p:cNvCxnSpPr>
            <p:nvPr/>
          </p:nvCxnSpPr>
          <p:spPr bwMode="auto">
            <a:xfrm flipV="1">
              <a:off x="3328" y="1392"/>
              <a:ext cx="1232" cy="674"/>
            </a:xfrm>
            <a:prstGeom prst="straightConnector1">
              <a:avLst/>
            </a:prstGeom>
            <a:noFill/>
            <a:ln w="38100">
              <a:solidFill>
                <a:srgbClr xmlns:mc="http://schemas.openxmlformats.org/markup-compatibility/2006" xmlns:a14="http://schemas.microsoft.com/office/drawing/2007/7/7/main" val="FF0000" mc:Ignorable=""/>
              </a:solidFill>
              <a:round/>
              <a:headEnd/>
              <a:tailEnd/>
            </a:ln>
            <a:effectLst/>
          </p:spPr>
        </p:cxnSp>
        <p:sp>
          <p:nvSpPr>
            <p:cNvPr id="101" name="Rectangle 57"/>
            <p:cNvSpPr>
              <a:spLocks noChangeArrowheads="1"/>
            </p:cNvSpPr>
            <p:nvPr/>
          </p:nvSpPr>
          <p:spPr bwMode="auto">
            <a:xfrm>
              <a:off x="4560" y="1248"/>
              <a:ext cx="384" cy="288"/>
            </a:xfrm>
            <a:prstGeom prst="rect">
              <a:avLst/>
            </a:prstGeom>
            <a:solidFill>
              <a:srgbClr xmlns:mc="http://schemas.openxmlformats.org/markup-compatibility/2006" xmlns:a14="http://schemas.microsoft.com/office/drawing/2007/7/7/main" val="FF0000" mc:Ignorable="">
                <a:alpha val="59000"/>
              </a:srgbClr>
            </a:solidFill>
            <a:ln w="9525">
              <a:solidFill>
                <a:srgbClr xmlns:mc="http://schemas.openxmlformats.org/markup-compatibility/2006" xmlns:a14="http://schemas.microsoft.com/office/drawing/2007/7/7/main" val="FF0000" mc:Ignorable=""/>
              </a:solidFill>
              <a:miter lim="800000"/>
              <a:headEnd/>
              <a:tailEnd/>
            </a:ln>
            <a:effectLst/>
          </p:spPr>
          <p:txBody>
            <a:bodyPr wrap="none" anchor="ctr"/>
            <a:lstStyle/>
            <a:p>
              <a:pPr algn="ctr"/>
              <a:r>
                <a:rPr lang="en-US" sz="2400">
                  <a:solidFill>
                    <a:schemeClr val="bg1"/>
                  </a:solidFill>
                </a:rPr>
                <a:t>e</a:t>
              </a:r>
            </a:p>
          </p:txBody>
        </p:sp>
      </p:grpSp>
      <p:grpSp>
        <p:nvGrpSpPr>
          <p:cNvPr id="9" name="Group 69"/>
          <p:cNvGrpSpPr>
            <a:grpSpLocks/>
          </p:cNvGrpSpPr>
          <p:nvPr/>
        </p:nvGrpSpPr>
        <p:grpSpPr bwMode="auto">
          <a:xfrm>
            <a:off x="3733800" y="3124200"/>
            <a:ext cx="1905000" cy="3124200"/>
            <a:chOff x="2352" y="1968"/>
            <a:chExt cx="1200" cy="1968"/>
          </a:xfrm>
        </p:grpSpPr>
        <p:grpSp>
          <p:nvGrpSpPr>
            <p:cNvPr id="10" name="Group 27"/>
            <p:cNvGrpSpPr>
              <a:grpSpLocks/>
            </p:cNvGrpSpPr>
            <p:nvPr/>
          </p:nvGrpSpPr>
          <p:grpSpPr bwMode="auto">
            <a:xfrm>
              <a:off x="2352" y="1968"/>
              <a:ext cx="864" cy="864"/>
              <a:chOff x="3264" y="1968"/>
              <a:chExt cx="864" cy="864"/>
            </a:xfrm>
          </p:grpSpPr>
          <p:sp>
            <p:nvSpPr>
              <p:cNvPr id="106" name="Rectangle 21"/>
              <p:cNvSpPr>
                <a:spLocks noChangeArrowheads="1"/>
              </p:cNvSpPr>
              <p:nvPr/>
            </p:nvSpPr>
            <p:spPr bwMode="auto">
              <a:xfrm>
                <a:off x="3264" y="2256"/>
                <a:ext cx="288" cy="288"/>
              </a:xfrm>
              <a:prstGeom prst="rect">
                <a:avLst/>
              </a:prstGeom>
              <a:solidFill>
                <a:srgbClr xmlns:mc="http://schemas.openxmlformats.org/markup-compatibility/2006" xmlns:a14="http://schemas.microsoft.com/office/drawing/2007/7/7/main" val="0066FF" mc:Ignorable="">
                  <a:alpha val="67000"/>
                </a:srgbClr>
              </a:solidFill>
              <a:ln w="9525">
                <a:solidFill>
                  <a:srgbClr xmlns:mc="http://schemas.openxmlformats.org/markup-compatibility/2006" xmlns:a14="http://schemas.microsoft.com/office/drawing/2007/7/7/main" val="0066FF" mc:Ignorable=""/>
                </a:solidFill>
                <a:miter lim="800000"/>
                <a:headEnd/>
                <a:tailEnd/>
              </a:ln>
              <a:effectLst/>
            </p:spPr>
            <p:txBody>
              <a:bodyPr wrap="none" anchor="ctr"/>
              <a:lstStyle/>
              <a:p>
                <a:endParaRPr lang="en-US"/>
              </a:p>
            </p:txBody>
          </p:sp>
          <p:sp>
            <p:nvSpPr>
              <p:cNvPr id="107" name="Rectangle 22"/>
              <p:cNvSpPr>
                <a:spLocks noChangeArrowheads="1"/>
              </p:cNvSpPr>
              <p:nvPr/>
            </p:nvSpPr>
            <p:spPr bwMode="auto">
              <a:xfrm>
                <a:off x="3552" y="2256"/>
                <a:ext cx="288" cy="288"/>
              </a:xfrm>
              <a:prstGeom prst="rect">
                <a:avLst/>
              </a:prstGeom>
              <a:solidFill>
                <a:srgbClr xmlns:mc="http://schemas.openxmlformats.org/markup-compatibility/2006" xmlns:a14="http://schemas.microsoft.com/office/drawing/2007/7/7/main" val="0066FF" mc:Ignorable="">
                  <a:alpha val="67000"/>
                </a:srgbClr>
              </a:solidFill>
              <a:ln w="9525">
                <a:solidFill>
                  <a:srgbClr xmlns:mc="http://schemas.openxmlformats.org/markup-compatibility/2006" xmlns:a14="http://schemas.microsoft.com/office/drawing/2007/7/7/main" val="0066FF" mc:Ignorable=""/>
                </a:solidFill>
                <a:miter lim="800000"/>
                <a:headEnd/>
                <a:tailEnd/>
              </a:ln>
              <a:effectLst/>
            </p:spPr>
            <p:txBody>
              <a:bodyPr wrap="none" anchor="ctr"/>
              <a:lstStyle/>
              <a:p>
                <a:endParaRPr lang="en-US"/>
              </a:p>
            </p:txBody>
          </p:sp>
          <p:sp>
            <p:nvSpPr>
              <p:cNvPr id="108" name="Rectangle 23"/>
              <p:cNvSpPr>
                <a:spLocks noChangeArrowheads="1"/>
              </p:cNvSpPr>
              <p:nvPr/>
            </p:nvSpPr>
            <p:spPr bwMode="auto">
              <a:xfrm>
                <a:off x="3552" y="2544"/>
                <a:ext cx="288" cy="288"/>
              </a:xfrm>
              <a:prstGeom prst="rect">
                <a:avLst/>
              </a:prstGeom>
              <a:solidFill>
                <a:srgbClr xmlns:mc="http://schemas.openxmlformats.org/markup-compatibility/2006" xmlns:a14="http://schemas.microsoft.com/office/drawing/2007/7/7/main" val="0066FF" mc:Ignorable="">
                  <a:alpha val="67000"/>
                </a:srgbClr>
              </a:solidFill>
              <a:ln w="9525">
                <a:solidFill>
                  <a:srgbClr xmlns:mc="http://schemas.openxmlformats.org/markup-compatibility/2006" xmlns:a14="http://schemas.microsoft.com/office/drawing/2007/7/7/main" val="0066FF" mc:Ignorable=""/>
                </a:solidFill>
                <a:miter lim="800000"/>
                <a:headEnd/>
                <a:tailEnd/>
              </a:ln>
              <a:effectLst/>
            </p:spPr>
            <p:txBody>
              <a:bodyPr wrap="none" anchor="ctr"/>
              <a:lstStyle/>
              <a:p>
                <a:endParaRPr lang="en-US"/>
              </a:p>
            </p:txBody>
          </p:sp>
          <p:sp>
            <p:nvSpPr>
              <p:cNvPr id="109" name="Rectangle 24"/>
              <p:cNvSpPr>
                <a:spLocks noChangeArrowheads="1"/>
              </p:cNvSpPr>
              <p:nvPr/>
            </p:nvSpPr>
            <p:spPr bwMode="auto">
              <a:xfrm>
                <a:off x="3552" y="1968"/>
                <a:ext cx="288" cy="288"/>
              </a:xfrm>
              <a:prstGeom prst="rect">
                <a:avLst/>
              </a:prstGeom>
              <a:solidFill>
                <a:srgbClr xmlns:mc="http://schemas.openxmlformats.org/markup-compatibility/2006" xmlns:a14="http://schemas.microsoft.com/office/drawing/2007/7/7/main" val="0066FF" mc:Ignorable="">
                  <a:alpha val="67000"/>
                </a:srgbClr>
              </a:solidFill>
              <a:ln w="9525">
                <a:solidFill>
                  <a:srgbClr xmlns:mc="http://schemas.openxmlformats.org/markup-compatibility/2006" xmlns:a14="http://schemas.microsoft.com/office/drawing/2007/7/7/main" val="0066FF" mc:Ignorable=""/>
                </a:solidFill>
                <a:miter lim="800000"/>
                <a:headEnd/>
                <a:tailEnd/>
              </a:ln>
              <a:effectLst/>
            </p:spPr>
            <p:txBody>
              <a:bodyPr wrap="none" anchor="ctr"/>
              <a:lstStyle/>
              <a:p>
                <a:endParaRPr lang="en-US"/>
              </a:p>
            </p:txBody>
          </p:sp>
          <p:sp>
            <p:nvSpPr>
              <p:cNvPr id="110" name="Rectangle 25"/>
              <p:cNvSpPr>
                <a:spLocks noChangeArrowheads="1"/>
              </p:cNvSpPr>
              <p:nvPr/>
            </p:nvSpPr>
            <p:spPr bwMode="auto">
              <a:xfrm>
                <a:off x="3840" y="2256"/>
                <a:ext cx="288" cy="288"/>
              </a:xfrm>
              <a:prstGeom prst="rect">
                <a:avLst/>
              </a:prstGeom>
              <a:solidFill>
                <a:srgbClr xmlns:mc="http://schemas.openxmlformats.org/markup-compatibility/2006" xmlns:a14="http://schemas.microsoft.com/office/drawing/2007/7/7/main" val="0066FF" mc:Ignorable="">
                  <a:alpha val="67000"/>
                </a:srgbClr>
              </a:solidFill>
              <a:ln w="9525">
                <a:solidFill>
                  <a:srgbClr xmlns:mc="http://schemas.openxmlformats.org/markup-compatibility/2006" xmlns:a14="http://schemas.microsoft.com/office/drawing/2007/7/7/main" val="0066FF" mc:Ignorable=""/>
                </a:solidFill>
                <a:miter lim="800000"/>
                <a:headEnd/>
                <a:tailEnd/>
              </a:ln>
              <a:effectLst/>
            </p:spPr>
            <p:txBody>
              <a:bodyPr wrap="none" anchor="ctr"/>
              <a:lstStyle/>
              <a:p>
                <a:endParaRPr lang="en-US"/>
              </a:p>
            </p:txBody>
          </p:sp>
          <p:sp>
            <p:nvSpPr>
              <p:cNvPr id="111" name="Rectangle 26"/>
              <p:cNvSpPr>
                <a:spLocks noChangeArrowheads="1"/>
              </p:cNvSpPr>
              <p:nvPr/>
            </p:nvSpPr>
            <p:spPr bwMode="auto">
              <a:xfrm>
                <a:off x="3840" y="2544"/>
                <a:ext cx="288" cy="288"/>
              </a:xfrm>
              <a:prstGeom prst="rect">
                <a:avLst/>
              </a:prstGeom>
              <a:solidFill>
                <a:srgbClr xmlns:mc="http://schemas.openxmlformats.org/markup-compatibility/2006" xmlns:a14="http://schemas.microsoft.com/office/drawing/2007/7/7/main" val="0066FF" mc:Ignorable="">
                  <a:alpha val="67000"/>
                </a:srgbClr>
              </a:solidFill>
              <a:ln w="9525">
                <a:solidFill>
                  <a:srgbClr xmlns:mc="http://schemas.openxmlformats.org/markup-compatibility/2006" xmlns:a14="http://schemas.microsoft.com/office/drawing/2007/7/7/main" val="0066FF" mc:Ignorable=""/>
                </a:solidFill>
                <a:miter lim="800000"/>
                <a:headEnd/>
                <a:tailEnd/>
              </a:ln>
              <a:effectLst/>
            </p:spPr>
            <p:txBody>
              <a:bodyPr wrap="none" anchor="ctr"/>
              <a:lstStyle/>
              <a:p>
                <a:endParaRPr lang="en-US"/>
              </a:p>
            </p:txBody>
          </p:sp>
        </p:grpSp>
        <p:cxnSp>
          <p:nvCxnSpPr>
            <p:cNvPr id="104" name="AutoShape 58"/>
            <p:cNvCxnSpPr>
              <a:cxnSpLocks noChangeShapeType="1"/>
              <a:stCxn id="108" idx="2"/>
              <a:endCxn id="105" idx="0"/>
            </p:cNvCxnSpPr>
            <p:nvPr/>
          </p:nvCxnSpPr>
          <p:spPr bwMode="auto">
            <a:xfrm>
              <a:off x="2784" y="2832"/>
              <a:ext cx="336" cy="816"/>
            </a:xfrm>
            <a:prstGeom prst="straightConnector1">
              <a:avLst/>
            </a:prstGeom>
            <a:noFill/>
            <a:ln w="38100">
              <a:solidFill>
                <a:srgbClr xmlns:mc="http://schemas.openxmlformats.org/markup-compatibility/2006" xmlns:a14="http://schemas.microsoft.com/office/drawing/2007/7/7/main" val="0066FF" mc:Ignorable=""/>
              </a:solidFill>
              <a:round/>
              <a:headEnd/>
              <a:tailEnd/>
            </a:ln>
            <a:effectLst/>
          </p:spPr>
        </p:cxnSp>
        <p:sp>
          <p:nvSpPr>
            <p:cNvPr id="105" name="Rectangle 59"/>
            <p:cNvSpPr>
              <a:spLocks noChangeArrowheads="1"/>
            </p:cNvSpPr>
            <p:nvPr/>
          </p:nvSpPr>
          <p:spPr bwMode="auto">
            <a:xfrm>
              <a:off x="2688" y="3648"/>
              <a:ext cx="864" cy="288"/>
            </a:xfrm>
            <a:prstGeom prst="rect">
              <a:avLst/>
            </a:prstGeom>
            <a:solidFill>
              <a:srgbClr xmlns:mc="http://schemas.openxmlformats.org/markup-compatibility/2006" xmlns:a14="http://schemas.microsoft.com/office/drawing/2007/7/7/main" val="0066FF" mc:Ignorable="">
                <a:alpha val="67000"/>
              </a:srgbClr>
            </a:solidFill>
            <a:ln w="9525">
              <a:noFill/>
              <a:miter lim="800000"/>
              <a:headEnd/>
              <a:tailEnd/>
            </a:ln>
            <a:effectLst/>
          </p:spPr>
          <p:txBody>
            <a:bodyPr wrap="none" anchor="ctr"/>
            <a:lstStyle/>
            <a:p>
              <a:pPr algn="ctr"/>
              <a:r>
                <a:rPr lang="en-US" sz="2000" dirty="0" err="1">
                  <a:solidFill>
                    <a:schemeClr val="bg1"/>
                  </a:solidFill>
                </a:rPr>
                <a:t>Implies</a:t>
              </a:r>
              <a:r>
                <a:rPr lang="en-US" sz="2000" baseline="-25000" dirty="0" err="1">
                  <a:solidFill>
                    <a:schemeClr val="bg1"/>
                  </a:solidFill>
                </a:rPr>
                <a:t>F</a:t>
              </a:r>
              <a:r>
                <a:rPr lang="en-US" sz="2000" dirty="0">
                  <a:solidFill>
                    <a:schemeClr val="bg1"/>
                  </a:solidFill>
                </a:rPr>
                <a:t>(e)</a:t>
              </a:r>
              <a:endParaRPr lang="en-US" sz="4400" dirty="0">
                <a:solidFill>
                  <a:schemeClr val="bg1"/>
                </a:solidFill>
              </a:endParaRPr>
            </a:p>
          </p:txBody>
        </p:sp>
      </p:grpSp>
    </p:spTree>
    <p:extLst>
      <p:ext uri="{BB962C8B-B14F-4D97-AF65-F5344CB8AC3E}">
        <p14:creationId xmlns:p14="http://schemas.microsoft.com/office/powerpoint/2007/7/12/main" val="1839800278"/>
      </p:ext>
    </p:ext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Computing </a:t>
            </a:r>
            <a:r>
              <a:rPr i="1" smtClean="0"/>
              <a:t>Implies</a:t>
            </a:r>
            <a:r>
              <a:rPr i="1" baseline="-25000" smtClean="0"/>
              <a:t>F</a:t>
            </a:r>
            <a:r>
              <a:rPr i="1" smtClean="0"/>
              <a:t>(e)</a:t>
            </a:r>
            <a:endParaRPr lang="en-US" i="1" dirty="0"/>
          </a:p>
        </p:txBody>
      </p:sp>
      <p:sp>
        <p:nvSpPr>
          <p:cNvPr id="3" name="Content Placeholder 2"/>
          <p:cNvSpPr>
            <a:spLocks noGrp="1"/>
          </p:cNvSpPr>
          <p:nvPr>
            <p:ph idx="1"/>
          </p:nvPr>
        </p:nvSpPr>
        <p:spPr/>
        <p:txBody>
          <a:bodyPr/>
          <a:lstStyle/>
          <a:p>
            <a:r>
              <a:rPr lang="it-IT" dirty="0" smtClean="0"/>
              <a:t>minterm </a:t>
            </a:r>
            <a:r>
              <a:rPr lang="it-IT" i="1" dirty="0" smtClean="0"/>
              <a:t>m</a:t>
            </a:r>
            <a:r>
              <a:rPr lang="it-IT" dirty="0" smtClean="0"/>
              <a:t> = </a:t>
            </a:r>
            <a:r>
              <a:rPr lang="it-IT" i="1" dirty="0" smtClean="0"/>
              <a:t>l</a:t>
            </a:r>
            <a:r>
              <a:rPr lang="it-IT" i="1" baseline="-25000" dirty="0" smtClean="0"/>
              <a:t>1</a:t>
            </a:r>
            <a:r>
              <a:rPr lang="it-IT" dirty="0" smtClean="0"/>
              <a:t> ∧ ... ∧ </a:t>
            </a:r>
            <a:r>
              <a:rPr lang="it-IT" i="1" dirty="0" smtClean="0"/>
              <a:t>l</a:t>
            </a:r>
            <a:r>
              <a:rPr lang="it-IT" i="1" baseline="-25000" dirty="0" smtClean="0"/>
              <a:t>n</a:t>
            </a:r>
            <a:r>
              <a:rPr lang="it-IT" dirty="0" smtClean="0"/>
              <a:t>, where </a:t>
            </a:r>
            <a:r>
              <a:rPr lang="it-IT" i="1" dirty="0" smtClean="0"/>
              <a:t>l</a:t>
            </a:r>
            <a:r>
              <a:rPr lang="it-IT" i="1" baseline="-25000" dirty="0" smtClean="0"/>
              <a:t>i</a:t>
            </a:r>
            <a:r>
              <a:rPr lang="it-IT" dirty="0" smtClean="0"/>
              <a:t> = </a:t>
            </a:r>
            <a:r>
              <a:rPr lang="it-IT" i="1" dirty="0" smtClean="0"/>
              <a:t>p</a:t>
            </a:r>
            <a:r>
              <a:rPr lang="it-IT" i="1" baseline="-25000" dirty="0" smtClean="0"/>
              <a:t>i</a:t>
            </a:r>
            <a:r>
              <a:rPr lang="it-IT" dirty="0" smtClean="0"/>
              <a:t>, or </a:t>
            </a:r>
            <a:r>
              <a:rPr lang="it-IT" i="1" dirty="0" smtClean="0"/>
              <a:t>l</a:t>
            </a:r>
            <a:r>
              <a:rPr lang="it-IT" i="1" baseline="-25000" dirty="0" smtClean="0"/>
              <a:t>i</a:t>
            </a:r>
            <a:r>
              <a:rPr lang="it-IT" dirty="0" smtClean="0"/>
              <a:t> = </a:t>
            </a:r>
            <a:r>
              <a:rPr lang="it-IT" i="1" dirty="0" smtClean="0"/>
              <a:t>not p</a:t>
            </a:r>
            <a:r>
              <a:rPr lang="it-IT" i="1" baseline="-25000" dirty="0" smtClean="0"/>
              <a:t>i</a:t>
            </a:r>
            <a:r>
              <a:rPr lang="it-IT" dirty="0" smtClean="0"/>
              <a:t>.</a:t>
            </a:r>
          </a:p>
          <a:p>
            <a:r>
              <a:rPr lang="en-US" i="1" dirty="0" err="1" smtClean="0"/>
              <a:t>Implies</a:t>
            </a:r>
            <a:r>
              <a:rPr lang="en-US" i="1" baseline="-25000" dirty="0" err="1" smtClean="0"/>
              <a:t>F</a:t>
            </a:r>
            <a:r>
              <a:rPr lang="en-US" i="1" dirty="0" smtClean="0"/>
              <a:t> (e)</a:t>
            </a:r>
            <a:r>
              <a:rPr lang="en-US" dirty="0" smtClean="0"/>
              <a:t>:</a:t>
            </a:r>
            <a:r>
              <a:rPr lang="en-US" i="1" dirty="0" smtClean="0"/>
              <a:t> </a:t>
            </a:r>
            <a:r>
              <a:rPr lang="en-US" dirty="0" smtClean="0"/>
              <a:t>disjunction of all </a:t>
            </a:r>
            <a:r>
              <a:rPr lang="en-US" dirty="0" err="1" smtClean="0"/>
              <a:t>minterms</a:t>
            </a:r>
            <a:r>
              <a:rPr lang="en-US" dirty="0" smtClean="0"/>
              <a:t> that imply</a:t>
            </a:r>
            <a:r>
              <a:rPr lang="en-US" i="1" dirty="0" smtClean="0"/>
              <a:t> e.</a:t>
            </a:r>
          </a:p>
          <a:p>
            <a:r>
              <a:rPr lang="en-US" dirty="0" smtClean="0"/>
              <a:t>Naive approach</a:t>
            </a:r>
          </a:p>
          <a:p>
            <a:pPr lvl="1"/>
            <a:r>
              <a:rPr lang="en-US" dirty="0" smtClean="0"/>
              <a:t>Generate all 2</a:t>
            </a:r>
            <a:r>
              <a:rPr lang="en-US" i="1" baseline="30000" dirty="0" smtClean="0"/>
              <a:t>n</a:t>
            </a:r>
            <a:r>
              <a:rPr lang="en-US" dirty="0" smtClean="0"/>
              <a:t> possible </a:t>
            </a:r>
            <a:r>
              <a:rPr lang="en-US" dirty="0" err="1" smtClean="0"/>
              <a:t>minterms</a:t>
            </a:r>
            <a:r>
              <a:rPr lang="en-US" dirty="0" smtClean="0"/>
              <a:t>.</a:t>
            </a:r>
          </a:p>
          <a:p>
            <a:pPr lvl="1"/>
            <a:r>
              <a:rPr lang="en-US" dirty="0" smtClean="0"/>
              <a:t>For each </a:t>
            </a:r>
            <a:r>
              <a:rPr lang="en-US" dirty="0" err="1" smtClean="0"/>
              <a:t>minterm</a:t>
            </a:r>
            <a:r>
              <a:rPr lang="en-US" dirty="0" smtClean="0"/>
              <a:t> </a:t>
            </a:r>
            <a:r>
              <a:rPr lang="en-US" i="1" dirty="0" smtClean="0"/>
              <a:t>m</a:t>
            </a:r>
            <a:r>
              <a:rPr lang="en-US" dirty="0" smtClean="0"/>
              <a:t>, use SMT solver to check validity of 	</a:t>
            </a:r>
            <a:r>
              <a:rPr lang="en-US" i="1" dirty="0" smtClean="0"/>
              <a:t>m</a:t>
            </a:r>
            <a:r>
              <a:rPr lang="en-US" dirty="0" smtClean="0"/>
              <a:t> ⇒ </a:t>
            </a:r>
            <a:r>
              <a:rPr lang="en-US" i="1" dirty="0" smtClean="0"/>
              <a:t>e</a:t>
            </a:r>
            <a:r>
              <a:rPr lang="en-US" dirty="0" smtClean="0"/>
              <a:t>.</a:t>
            </a:r>
          </a:p>
          <a:p>
            <a:r>
              <a:rPr lang="en-US" dirty="0" smtClean="0"/>
              <a:t>Many possible optimizations</a:t>
            </a:r>
            <a:endParaRPr lang="en-US" dirty="0"/>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Computing </a:t>
            </a:r>
            <a:r>
              <a:rPr i="1" smtClean="0">
                <a:latin typeface="Calibri" pitchFamily="34" charset="0"/>
              </a:rPr>
              <a:t>Implies</a:t>
            </a:r>
            <a:r>
              <a:rPr i="1" baseline="-25000" smtClean="0">
                <a:latin typeface="Calibri" pitchFamily="34" charset="0"/>
              </a:rPr>
              <a:t>F</a:t>
            </a:r>
            <a:r>
              <a:rPr i="1" smtClean="0">
                <a:latin typeface="Calibri" pitchFamily="34" charset="0"/>
              </a:rPr>
              <a:t>(e)</a:t>
            </a:r>
            <a:endParaRPr lang="en-US" i="1" dirty="0">
              <a:latin typeface="Calibri" pitchFamily="34" charset="0"/>
            </a:endParaRPr>
          </a:p>
        </p:txBody>
      </p:sp>
      <p:sp>
        <p:nvSpPr>
          <p:cNvPr id="3" name="Content Placeholder 2"/>
          <p:cNvSpPr>
            <a:spLocks noGrp="1"/>
          </p:cNvSpPr>
          <p:nvPr>
            <p:ph idx="1"/>
          </p:nvPr>
        </p:nvSpPr>
        <p:spPr/>
        <p:txBody>
          <a:bodyPr/>
          <a:lstStyle/>
          <a:p>
            <a:r>
              <a:rPr lang="it-IT" sz="2800" dirty="0" smtClean="0">
                <a:latin typeface="Calibri" pitchFamily="34" charset="0"/>
              </a:rPr>
              <a:t>F = { x &lt; y, x = 2}</a:t>
            </a:r>
          </a:p>
          <a:p>
            <a:r>
              <a:rPr lang="en-US" sz="2800" i="1" dirty="0" smtClean="0">
                <a:latin typeface="Calibri" pitchFamily="34" charset="0"/>
              </a:rPr>
              <a:t>e </a:t>
            </a:r>
            <a:r>
              <a:rPr lang="en-US" sz="2800" dirty="0" smtClean="0">
                <a:latin typeface="Calibri" pitchFamily="34" charset="0"/>
              </a:rPr>
              <a:t>: y &gt; 1</a:t>
            </a:r>
            <a:endParaRPr lang="en-US" sz="2800" i="1" dirty="0" smtClean="0">
              <a:latin typeface="Calibri" pitchFamily="34" charset="0"/>
            </a:endParaRPr>
          </a:p>
          <a:p>
            <a:r>
              <a:rPr lang="en-US" sz="2800" dirty="0" err="1" smtClean="0">
                <a:latin typeface="Calibri" pitchFamily="34" charset="0"/>
              </a:rPr>
              <a:t>Minterms</a:t>
            </a:r>
            <a:r>
              <a:rPr lang="en-US" sz="2800" dirty="0" smtClean="0">
                <a:latin typeface="Calibri" pitchFamily="34" charset="0"/>
              </a:rPr>
              <a:t> over F</a:t>
            </a:r>
          </a:p>
          <a:p>
            <a:pPr lvl="1"/>
            <a:r>
              <a:rPr lang="en-US" sz="2500" dirty="0" smtClean="0">
                <a:latin typeface="Calibri" pitchFamily="34" charset="0"/>
              </a:rPr>
              <a:t>!x&lt;y, !x=2 implies y&gt;1</a:t>
            </a:r>
          </a:p>
          <a:p>
            <a:pPr lvl="1"/>
            <a:r>
              <a:rPr lang="en-US" sz="2500" dirty="0" smtClean="0">
                <a:latin typeface="Calibri" pitchFamily="34" charset="0"/>
              </a:rPr>
              <a:t> x&lt;y, !x=2  implies y&gt;1</a:t>
            </a:r>
          </a:p>
          <a:p>
            <a:pPr lvl="1"/>
            <a:r>
              <a:rPr lang="en-US" sz="2500" dirty="0" smtClean="0">
                <a:latin typeface="Calibri" pitchFamily="34" charset="0"/>
              </a:rPr>
              <a:t>!x&lt;y, x=2   implies y&gt;1</a:t>
            </a:r>
          </a:p>
          <a:p>
            <a:pPr lvl="1"/>
            <a:r>
              <a:rPr lang="en-US" sz="2500" dirty="0" smtClean="0">
                <a:latin typeface="Calibri" pitchFamily="34" charset="0"/>
              </a:rPr>
              <a:t> x&lt;y,  x=2   implies y&gt;1</a:t>
            </a:r>
          </a:p>
          <a:p>
            <a:pPr lvl="1">
              <a:buNone/>
            </a:pPr>
            <a:r>
              <a:rPr lang="en-US" sz="2500" dirty="0" smtClean="0">
                <a:latin typeface="Calibri" pitchFamily="34" charset="0"/>
              </a:rPr>
              <a:t>	</a:t>
            </a:r>
          </a:p>
        </p:txBody>
      </p:sp>
      <p:sp>
        <p:nvSpPr>
          <p:cNvPr id="5" name="&quot;No&quot; Symbol 4"/>
          <p:cNvSpPr/>
          <p:nvPr/>
        </p:nvSpPr>
        <p:spPr bwMode="auto">
          <a:xfrm>
            <a:off x="4136165" y="2871169"/>
            <a:ext cx="247828" cy="273466"/>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6" name="&quot;No&quot; Symbol 5"/>
          <p:cNvSpPr/>
          <p:nvPr/>
        </p:nvSpPr>
        <p:spPr bwMode="auto">
          <a:xfrm>
            <a:off x="4136165" y="3297035"/>
            <a:ext cx="247828" cy="273466"/>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7" name="&quot;No&quot; Symbol 6"/>
          <p:cNvSpPr/>
          <p:nvPr/>
        </p:nvSpPr>
        <p:spPr bwMode="auto">
          <a:xfrm>
            <a:off x="4136165" y="3724324"/>
            <a:ext cx="247828" cy="273466"/>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9" name="Freeform 8"/>
          <p:cNvSpPr/>
          <p:nvPr/>
        </p:nvSpPr>
        <p:spPr bwMode="auto">
          <a:xfrm>
            <a:off x="4136165" y="4101764"/>
            <a:ext cx="418744" cy="239282"/>
          </a:xfrm>
          <a:custGeom>
            <a:avLst/>
            <a:gdLst>
              <a:gd name="connsiteX0" fmla="*/ 0 w 418744"/>
              <a:gd name="connsiteY0" fmla="*/ 111096 h 239282"/>
              <a:gd name="connsiteX1" fmla="*/ 34183 w 418744"/>
              <a:gd name="connsiteY1" fmla="*/ 239282 h 239282"/>
              <a:gd name="connsiteX2" fmla="*/ 418744 w 418744"/>
              <a:gd name="connsiteY2" fmla="*/ 0 h 239282"/>
              <a:gd name="connsiteX3" fmla="*/ 42729 w 418744"/>
              <a:gd name="connsiteY3" fmla="*/ 170916 h 239282"/>
              <a:gd name="connsiteX4" fmla="*/ 0 w 418744"/>
              <a:gd name="connsiteY4" fmla="*/ 111096 h 239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744" h="239282">
                <a:moveTo>
                  <a:pt x="0" y="111096"/>
                </a:moveTo>
                <a:lnTo>
                  <a:pt x="34183" y="239282"/>
                </a:lnTo>
                <a:lnTo>
                  <a:pt x="418744" y="0"/>
                </a:lnTo>
                <a:lnTo>
                  <a:pt x="42729" y="170916"/>
                </a:lnTo>
                <a:lnTo>
                  <a:pt x="0" y="111096"/>
                </a:lnTo>
                <a:close/>
              </a:path>
            </a:pathLst>
          </a:cu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0" name="TextBox 9"/>
          <p:cNvSpPr txBox="1"/>
          <p:nvPr/>
        </p:nvSpPr>
        <p:spPr>
          <a:xfrm>
            <a:off x="760575" y="4768553"/>
            <a:ext cx="3256020" cy="461665"/>
          </a:xfrm>
          <a:prstGeom prst="rect">
            <a:avLst/>
          </a:prstGeom>
          <a:noFill/>
        </p:spPr>
        <p:txBody>
          <a:bodyPr wrap="none" rtlCol="0">
            <a:spAutoFit/>
          </a:bodyPr>
          <a:lstStyle/>
          <a:p>
            <a:r>
              <a:rPr lang="en-US" sz="2400" i="1" dirty="0" err="1" smtClean="0">
                <a:solidFill>
                  <a:srgbClr xmlns:mc="http://schemas.openxmlformats.org/markup-compatibility/2006" xmlns:a14="http://schemas.microsoft.com/office/drawing/2007/7/7/main" val="FF0000" mc:Ignorable=""/>
                </a:solidFill>
                <a:latin typeface="Calibri" pitchFamily="34" charset="0"/>
              </a:rPr>
              <a:t>Implies</a:t>
            </a:r>
            <a:r>
              <a:rPr lang="en-US" sz="2400" i="1" baseline="-25000" dirty="0" err="1" smtClean="0">
                <a:solidFill>
                  <a:srgbClr xmlns:mc="http://schemas.openxmlformats.org/markup-compatibility/2006" xmlns:a14="http://schemas.microsoft.com/office/drawing/2007/7/7/main" val="FF0000" mc:Ignorable=""/>
                </a:solidFill>
                <a:latin typeface="Calibri" pitchFamily="34" charset="0"/>
              </a:rPr>
              <a:t>F</a:t>
            </a:r>
            <a:r>
              <a:rPr lang="en-US" sz="2400" dirty="0" smtClean="0">
                <a:solidFill>
                  <a:srgbClr xmlns:mc="http://schemas.openxmlformats.org/markup-compatibility/2006" xmlns:a14="http://schemas.microsoft.com/office/drawing/2007/7/7/main" val="FF0000" mc:Ignorable=""/>
                </a:solidFill>
                <a:latin typeface="Calibri" pitchFamily="34" charset="0"/>
              </a:rPr>
              <a:t>(y&gt;1) = x&lt;y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dirty="0" smtClean="0">
                <a:solidFill>
                  <a:srgbClr xmlns:mc="http://schemas.openxmlformats.org/markup-compatibility/2006" xmlns:a14="http://schemas.microsoft.com/office/drawing/2007/7/7/main" val="FF0000" mc:Ignorable=""/>
                </a:solidFill>
                <a:latin typeface="Calibri" pitchFamily="34" charset="0"/>
              </a:rPr>
              <a:t> x=2</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87848" y="4776574"/>
            <a:ext cx="2949846" cy="461665"/>
          </a:xfrm>
          <a:prstGeom prst="rect">
            <a:avLst/>
          </a:prstGeom>
          <a:noFill/>
        </p:spPr>
        <p:txBody>
          <a:bodyPr wrap="none" rtlCol="0">
            <a:spAutoFit/>
          </a:bodyPr>
          <a:lstStyle/>
          <a:p>
            <a:r>
              <a:rPr lang="en-US" sz="2400" i="1" dirty="0" err="1" smtClean="0">
                <a:solidFill>
                  <a:srgbClr xmlns:mc="http://schemas.openxmlformats.org/markup-compatibility/2006" xmlns:a14="http://schemas.microsoft.com/office/drawing/2007/7/7/main" val="FF0000" mc:Ignorable=""/>
                </a:solidFill>
                <a:latin typeface="Calibri" pitchFamily="34" charset="0"/>
              </a:rPr>
              <a:t>Implies</a:t>
            </a:r>
            <a:r>
              <a:rPr lang="en-US" sz="2400" i="1" baseline="-25000" dirty="0" err="1" smtClean="0">
                <a:solidFill>
                  <a:srgbClr xmlns:mc="http://schemas.openxmlformats.org/markup-compatibility/2006" xmlns:a14="http://schemas.microsoft.com/office/drawing/2007/7/7/main" val="FF0000" mc:Ignorable=""/>
                </a:solidFill>
                <a:latin typeface="Calibri" pitchFamily="34" charset="0"/>
              </a:rPr>
              <a:t>F</a:t>
            </a:r>
            <a:r>
              <a:rPr lang="en-US" sz="2400" dirty="0" smtClean="0">
                <a:solidFill>
                  <a:srgbClr xmlns:mc="http://schemas.openxmlformats.org/markup-compatibility/2006" xmlns:a14="http://schemas.microsoft.com/office/drawing/2007/7/7/main" val="FF0000" mc:Ignorable=""/>
                </a:solidFill>
                <a:latin typeface="Calibri" pitchFamily="34" charset="0"/>
              </a:rPr>
              <a:t>(y&gt;1) = b</a:t>
            </a:r>
            <a:r>
              <a:rPr lang="en-US" sz="2400" baseline="-25000" dirty="0" smtClean="0">
                <a:solidFill>
                  <a:srgbClr xmlns:mc="http://schemas.openxmlformats.org/markup-compatibility/2006" xmlns:a14="http://schemas.microsoft.com/office/drawing/2007/7/7/main" val="FF0000" mc:Ignorable=""/>
                </a:solidFill>
                <a:latin typeface="Calibri" pitchFamily="34" charset="0"/>
              </a:rPr>
              <a:t>1</a:t>
            </a:r>
            <a:r>
              <a:rPr lang="en-US" sz="2400" dirty="0" smtClean="0">
                <a:solidFill>
                  <a:srgbClr xmlns:mc="http://schemas.openxmlformats.org/markup-compatibility/2006" xmlns:a14="http://schemas.microsoft.com/office/drawing/2007/7/7/main" val="FF0000" mc:Ignorable=""/>
                </a:solidFill>
                <a:latin typeface="Calibri" pitchFamily="34" charset="0"/>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dirty="0" smtClean="0">
                <a:solidFill>
                  <a:srgbClr xmlns:mc="http://schemas.openxmlformats.org/markup-compatibility/2006" xmlns:a14="http://schemas.microsoft.com/office/drawing/2007/7/7/main" val="FF0000" mc:Ignorable=""/>
                </a:solidFill>
                <a:latin typeface="Calibri" pitchFamily="34" charset="0"/>
              </a:rPr>
              <a:t> b</a:t>
            </a:r>
            <a:r>
              <a:rPr lang="en-US" sz="2400" baseline="-25000" dirty="0" smtClean="0">
                <a:solidFill>
                  <a:srgbClr xmlns:mc="http://schemas.openxmlformats.org/markup-compatibility/2006" xmlns:a14="http://schemas.microsoft.com/office/drawing/2007/7/7/main" val="FF0000" mc:Ignorable=""/>
                </a:solidFill>
                <a:latin typeface="Calibri" pitchFamily="34" charset="0"/>
              </a:rPr>
              <a:t>2</a:t>
            </a:r>
            <a:endParaRPr lang="en-US" sz="2400" dirty="0" smtClean="0">
              <a:solidFill>
                <a:srgbClr xmlns:mc="http://schemas.openxmlformats.org/markup-compatibility/2006" xmlns:a14="http://schemas.microsoft.com/office/drawing/2007/7/7/main" val="FF0000" mc:Ignorable=""/>
              </a:solidFill>
              <a:latin typeface="Calibri" pitchFamily="34" charset="0"/>
            </a:endParaRPr>
          </a:p>
        </p:txBody>
      </p:sp>
      <p:sp>
        <p:nvSpPr>
          <p:cNvPr id="2" name="Title 1"/>
          <p:cNvSpPr>
            <a:spLocks noGrp="1"/>
          </p:cNvSpPr>
          <p:nvPr>
            <p:ph type="title"/>
          </p:nvPr>
        </p:nvSpPr>
        <p:spPr/>
        <p:txBody>
          <a:bodyPr/>
          <a:lstStyle/>
          <a:p>
            <a:r>
              <a:rPr smtClean="0">
                <a:latin typeface="Calibri" pitchFamily="34" charset="0"/>
              </a:rPr>
              <a:t>Computing </a:t>
            </a:r>
            <a:r>
              <a:rPr i="1" smtClean="0">
                <a:latin typeface="Calibri" pitchFamily="34" charset="0"/>
              </a:rPr>
              <a:t>Implies</a:t>
            </a:r>
            <a:r>
              <a:rPr i="1" baseline="-25000" smtClean="0">
                <a:latin typeface="Calibri" pitchFamily="34" charset="0"/>
              </a:rPr>
              <a:t>F</a:t>
            </a:r>
            <a:r>
              <a:rPr i="1" smtClean="0">
                <a:latin typeface="Calibri" pitchFamily="34" charset="0"/>
              </a:rPr>
              <a:t>(e)</a:t>
            </a:r>
            <a:endParaRPr lang="en-US" i="1" dirty="0">
              <a:latin typeface="Calibri" pitchFamily="34" charset="0"/>
            </a:endParaRPr>
          </a:p>
        </p:txBody>
      </p:sp>
      <p:sp>
        <p:nvSpPr>
          <p:cNvPr id="3" name="Content Placeholder 2"/>
          <p:cNvSpPr>
            <a:spLocks noGrp="1"/>
          </p:cNvSpPr>
          <p:nvPr>
            <p:ph idx="1"/>
          </p:nvPr>
        </p:nvSpPr>
        <p:spPr/>
        <p:txBody>
          <a:bodyPr/>
          <a:lstStyle/>
          <a:p>
            <a:r>
              <a:rPr lang="it-IT" sz="2800" dirty="0" smtClean="0">
                <a:latin typeface="Calibri" pitchFamily="34" charset="0"/>
              </a:rPr>
              <a:t>F = { x &lt; y, x = 2}</a:t>
            </a:r>
          </a:p>
          <a:p>
            <a:r>
              <a:rPr lang="en-US" sz="2800" i="1" dirty="0" smtClean="0">
                <a:latin typeface="Calibri" pitchFamily="34" charset="0"/>
              </a:rPr>
              <a:t>e </a:t>
            </a:r>
            <a:r>
              <a:rPr lang="en-US" sz="2800" dirty="0" smtClean="0">
                <a:latin typeface="Calibri" pitchFamily="34" charset="0"/>
              </a:rPr>
              <a:t>: y &gt; 1</a:t>
            </a:r>
            <a:endParaRPr lang="en-US" sz="2800" i="1" dirty="0" smtClean="0">
              <a:latin typeface="Calibri" pitchFamily="34" charset="0"/>
            </a:endParaRPr>
          </a:p>
          <a:p>
            <a:r>
              <a:rPr lang="en-US" sz="2800" dirty="0" err="1" smtClean="0">
                <a:latin typeface="Calibri" pitchFamily="34" charset="0"/>
              </a:rPr>
              <a:t>Minterms</a:t>
            </a:r>
            <a:r>
              <a:rPr lang="en-US" sz="2800" dirty="0" smtClean="0">
                <a:latin typeface="Calibri" pitchFamily="34" charset="0"/>
              </a:rPr>
              <a:t> over F</a:t>
            </a:r>
          </a:p>
          <a:p>
            <a:pPr lvl="1"/>
            <a:r>
              <a:rPr lang="en-US" sz="2500" dirty="0" smtClean="0">
                <a:latin typeface="Calibri" pitchFamily="34" charset="0"/>
              </a:rPr>
              <a:t>!x&lt;y, !x=2 implies y&gt;1</a:t>
            </a:r>
          </a:p>
          <a:p>
            <a:pPr lvl="1"/>
            <a:r>
              <a:rPr lang="en-US" sz="2500" dirty="0" smtClean="0">
                <a:latin typeface="Calibri" pitchFamily="34" charset="0"/>
              </a:rPr>
              <a:t> x&lt;y, !x=2  implies y&gt;1</a:t>
            </a:r>
          </a:p>
          <a:p>
            <a:pPr lvl="1"/>
            <a:r>
              <a:rPr lang="en-US" sz="2500" dirty="0" smtClean="0">
                <a:latin typeface="Calibri" pitchFamily="34" charset="0"/>
              </a:rPr>
              <a:t>!x&lt;y, x=2   implies y&gt;1</a:t>
            </a:r>
          </a:p>
          <a:p>
            <a:pPr lvl="1"/>
            <a:r>
              <a:rPr lang="en-US" sz="2500" dirty="0" smtClean="0">
                <a:latin typeface="Calibri" pitchFamily="34" charset="0"/>
              </a:rPr>
              <a:t> x&lt;y,  x=2   implies y&gt;1</a:t>
            </a:r>
          </a:p>
          <a:p>
            <a:pPr lvl="1">
              <a:buNone/>
            </a:pPr>
            <a:r>
              <a:rPr lang="en-US" sz="2500" dirty="0" smtClean="0">
                <a:latin typeface="Calibri" pitchFamily="34" charset="0"/>
              </a:rPr>
              <a:t>	</a:t>
            </a:r>
          </a:p>
        </p:txBody>
      </p:sp>
      <p:sp>
        <p:nvSpPr>
          <p:cNvPr id="5" name="&quot;No&quot; Symbol 4"/>
          <p:cNvSpPr/>
          <p:nvPr/>
        </p:nvSpPr>
        <p:spPr bwMode="auto">
          <a:xfrm>
            <a:off x="4136165" y="2871169"/>
            <a:ext cx="247828" cy="273466"/>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6" name="&quot;No&quot; Symbol 5"/>
          <p:cNvSpPr/>
          <p:nvPr/>
        </p:nvSpPr>
        <p:spPr bwMode="auto">
          <a:xfrm>
            <a:off x="4136165" y="3297035"/>
            <a:ext cx="247828" cy="273466"/>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7" name="&quot;No&quot; Symbol 6"/>
          <p:cNvSpPr/>
          <p:nvPr/>
        </p:nvSpPr>
        <p:spPr bwMode="auto">
          <a:xfrm>
            <a:off x="4136165" y="3724324"/>
            <a:ext cx="247828" cy="273466"/>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9" name="Freeform 8"/>
          <p:cNvSpPr/>
          <p:nvPr/>
        </p:nvSpPr>
        <p:spPr bwMode="auto">
          <a:xfrm>
            <a:off x="4136165" y="4101764"/>
            <a:ext cx="418744" cy="239282"/>
          </a:xfrm>
          <a:custGeom>
            <a:avLst/>
            <a:gdLst>
              <a:gd name="connsiteX0" fmla="*/ 0 w 418744"/>
              <a:gd name="connsiteY0" fmla="*/ 111096 h 239282"/>
              <a:gd name="connsiteX1" fmla="*/ 34183 w 418744"/>
              <a:gd name="connsiteY1" fmla="*/ 239282 h 239282"/>
              <a:gd name="connsiteX2" fmla="*/ 418744 w 418744"/>
              <a:gd name="connsiteY2" fmla="*/ 0 h 239282"/>
              <a:gd name="connsiteX3" fmla="*/ 42729 w 418744"/>
              <a:gd name="connsiteY3" fmla="*/ 170916 h 239282"/>
              <a:gd name="connsiteX4" fmla="*/ 0 w 418744"/>
              <a:gd name="connsiteY4" fmla="*/ 111096 h 239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744" h="239282">
                <a:moveTo>
                  <a:pt x="0" y="111096"/>
                </a:moveTo>
                <a:lnTo>
                  <a:pt x="34183" y="239282"/>
                </a:lnTo>
                <a:lnTo>
                  <a:pt x="418744" y="0"/>
                </a:lnTo>
                <a:lnTo>
                  <a:pt x="42729" y="170916"/>
                </a:lnTo>
                <a:lnTo>
                  <a:pt x="0" y="111096"/>
                </a:lnTo>
                <a:close/>
              </a:path>
            </a:pathLst>
          </a:cu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553998"/>
          </a:xfrm>
        </p:spPr>
        <p:txBody>
          <a:bodyPr/>
          <a:lstStyle/>
          <a:p>
            <a:r>
              <a:rPr sz="4000" smtClean="0">
                <a:latin typeface="Calibri" pitchFamily="34" charset="0"/>
              </a:rPr>
              <a:t>Directed Automated Random Testing ( DART)</a:t>
            </a:r>
            <a:endParaRPr sz="40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5" name="Rounded Rectangle 8"/>
          <p:cNvSpPr>
            <a:spLocks noChangeArrowheads="1"/>
          </p:cNvSpPr>
          <p:nvPr/>
        </p:nvSpPr>
        <p:spPr bwMode="auto">
          <a:xfrm>
            <a:off x="3798295" y="2310430"/>
            <a:ext cx="2037885" cy="788987"/>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400" b="1"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Execution Path</a:t>
            </a:r>
          </a:p>
        </p:txBody>
      </p:sp>
      <p:sp>
        <p:nvSpPr>
          <p:cNvPr id="6" name="Bent Arrow 5"/>
          <p:cNvSpPr/>
          <p:nvPr/>
        </p:nvSpPr>
        <p:spPr bwMode="auto">
          <a:xfrm>
            <a:off x="1925565" y="2701664"/>
            <a:ext cx="1880213" cy="481573"/>
          </a:xfrm>
          <a:prstGeom prst="ben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rgbClr xmlns:mc="http://schemas.openxmlformats.org/markup-compatibility/2006" xmlns:a14="http://schemas.microsoft.com/office/drawing/2007/7/7/main" val="7030A0" mc:Ignorable=""/>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7" name="Bent Arrow 6"/>
          <p:cNvSpPr/>
          <p:nvPr/>
        </p:nvSpPr>
        <p:spPr bwMode="auto">
          <a:xfrm rot="5400000">
            <a:off x="6187870" y="2413078"/>
            <a:ext cx="512385" cy="1215766"/>
          </a:xfrm>
          <a:prstGeom prst="bentArrow">
            <a:avLst>
              <a:gd name="adj1" fmla="val 20519"/>
              <a:gd name="adj2" fmla="val 17245"/>
              <a:gd name="adj3" fmla="val 23074"/>
              <a:gd name="adj4" fmla="val 46831"/>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rgbClr xmlns:mc="http://schemas.openxmlformats.org/markup-compatibility/2006" xmlns:a14="http://schemas.microsoft.com/office/drawing/2007/7/7/main" val="7030A0" mc:Ignorable=""/>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8" name="Bent Arrow 7"/>
          <p:cNvSpPr/>
          <p:nvPr/>
        </p:nvSpPr>
        <p:spPr bwMode="auto">
          <a:xfrm rot="10800000">
            <a:off x="5680566" y="4264602"/>
            <a:ext cx="1385656" cy="713788"/>
          </a:xfrm>
          <a:prstGeom prst="bentArrow">
            <a:avLst>
              <a:gd name="adj1" fmla="val 15687"/>
              <a:gd name="adj2" fmla="val 14357"/>
              <a:gd name="adj3" fmla="val 17018"/>
              <a:gd name="adj4" fmla="val 4375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rgbClr xmlns:mc="http://schemas.openxmlformats.org/markup-compatibility/2006" xmlns:a14="http://schemas.microsoft.com/office/drawing/2007/7/7/main" val="7030A0" mc:Ignorable=""/>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9" name="TextBox 15"/>
          <p:cNvSpPr txBox="1">
            <a:spLocks noChangeArrowheads="1"/>
          </p:cNvSpPr>
          <p:nvPr/>
        </p:nvSpPr>
        <p:spPr bwMode="auto">
          <a:xfrm>
            <a:off x="590565" y="2223861"/>
            <a:ext cx="2987136" cy="461665"/>
          </a:xfrm>
          <a:prstGeom prst="rect">
            <a:avLst/>
          </a:prstGeom>
          <a:noFill/>
          <a:ln w="9525">
            <a:noFill/>
            <a:miter lim="800000"/>
            <a:headEnd/>
            <a:tailEnd/>
          </a:ln>
        </p:spPr>
        <p:txBody>
          <a:bodyPr wrap="square">
            <a:spAutoFit/>
          </a:bodyPr>
          <a:lstStyle/>
          <a:p>
            <a:r>
              <a:rPr lang="en-US" sz="2400" dirty="0">
                <a:solidFill>
                  <a:schemeClr val="accent2">
                    <a:lumMod val="75000"/>
                  </a:schemeClr>
                </a:solidFill>
                <a:latin typeface="Calibri" pitchFamily="34" charset="0"/>
              </a:rPr>
              <a:t>Run Test </a:t>
            </a:r>
            <a:r>
              <a:rPr lang="en-US" sz="2400" dirty="0" smtClean="0">
                <a:solidFill>
                  <a:schemeClr val="accent2">
                    <a:lumMod val="75000"/>
                  </a:schemeClr>
                </a:solidFill>
                <a:latin typeface="Calibri" pitchFamily="34" charset="0"/>
              </a:rPr>
              <a:t>and Monitor</a:t>
            </a:r>
            <a:endParaRPr lang="en-US" sz="2400" dirty="0">
              <a:solidFill>
                <a:schemeClr val="accent2">
                  <a:lumMod val="75000"/>
                </a:schemeClr>
              </a:solidFill>
              <a:latin typeface="Calibri" pitchFamily="34" charset="0"/>
            </a:endParaRPr>
          </a:p>
        </p:txBody>
      </p:sp>
      <p:sp>
        <p:nvSpPr>
          <p:cNvPr id="10" name="TextBox 16"/>
          <p:cNvSpPr txBox="1">
            <a:spLocks noChangeArrowheads="1"/>
          </p:cNvSpPr>
          <p:nvPr/>
        </p:nvSpPr>
        <p:spPr bwMode="auto">
          <a:xfrm>
            <a:off x="6280890" y="2264043"/>
            <a:ext cx="2126263" cy="461665"/>
          </a:xfrm>
          <a:prstGeom prst="rect">
            <a:avLst/>
          </a:prstGeom>
          <a:noFill/>
          <a:ln w="9525">
            <a:noFill/>
            <a:miter lim="800000"/>
            <a:headEnd/>
            <a:tailEnd/>
          </a:ln>
        </p:spPr>
        <p:txBody>
          <a:bodyPr wrap="square">
            <a:spAutoFit/>
          </a:bodyPr>
          <a:lstStyle/>
          <a:p>
            <a:r>
              <a:rPr lang="en-US" sz="2400" dirty="0">
                <a:solidFill>
                  <a:schemeClr val="accent2">
                    <a:lumMod val="75000"/>
                  </a:schemeClr>
                </a:solidFill>
                <a:latin typeface="Calibri" pitchFamily="34" charset="0"/>
              </a:rPr>
              <a:t>Path </a:t>
            </a:r>
            <a:r>
              <a:rPr lang="en-US" sz="2400" dirty="0" smtClean="0">
                <a:solidFill>
                  <a:schemeClr val="accent2">
                    <a:lumMod val="75000"/>
                  </a:schemeClr>
                </a:solidFill>
                <a:latin typeface="Calibri" pitchFamily="34" charset="0"/>
              </a:rPr>
              <a:t>Condition</a:t>
            </a:r>
            <a:endParaRPr lang="en-US" sz="2400" dirty="0">
              <a:solidFill>
                <a:schemeClr val="accent2">
                  <a:lumMod val="75000"/>
                </a:schemeClr>
              </a:solidFill>
              <a:latin typeface="Calibri" pitchFamily="34" charset="0"/>
            </a:endParaRPr>
          </a:p>
        </p:txBody>
      </p:sp>
      <p:sp>
        <p:nvSpPr>
          <p:cNvPr id="11" name="TextBox 18"/>
          <p:cNvSpPr txBox="1">
            <a:spLocks noChangeArrowheads="1"/>
          </p:cNvSpPr>
          <p:nvPr/>
        </p:nvSpPr>
        <p:spPr bwMode="auto">
          <a:xfrm>
            <a:off x="2797600" y="4944374"/>
            <a:ext cx="1466254" cy="461665"/>
          </a:xfrm>
          <a:prstGeom prst="rect">
            <a:avLst/>
          </a:prstGeom>
          <a:noFill/>
          <a:ln w="9525">
            <a:noFill/>
            <a:miter lim="800000"/>
            <a:headEnd/>
            <a:tailEnd/>
          </a:ln>
        </p:spPr>
        <p:txBody>
          <a:bodyPr wrap="square">
            <a:spAutoFit/>
          </a:bodyPr>
          <a:lstStyle/>
          <a:p>
            <a:r>
              <a:rPr lang="en-US" sz="2400" dirty="0" smtClean="0">
                <a:solidFill>
                  <a:schemeClr val="accent2">
                    <a:lumMod val="75000"/>
                  </a:schemeClr>
                </a:solidFill>
                <a:latin typeface="Calibri" pitchFamily="34" charset="0"/>
              </a:rPr>
              <a:t>Solve</a:t>
            </a:r>
            <a:endParaRPr lang="en-US" sz="2400" dirty="0">
              <a:solidFill>
                <a:schemeClr val="accent2">
                  <a:lumMod val="75000"/>
                </a:schemeClr>
              </a:solidFill>
              <a:latin typeface="Calibri" pitchFamily="34" charset="0"/>
            </a:endParaRPr>
          </a:p>
        </p:txBody>
      </p:sp>
      <p:sp>
        <p:nvSpPr>
          <p:cNvPr id="12" name="Right Arrow 11"/>
          <p:cNvSpPr/>
          <p:nvPr/>
        </p:nvSpPr>
        <p:spPr>
          <a:xfrm>
            <a:off x="179157" y="3336913"/>
            <a:ext cx="1211876" cy="627400"/>
          </a:xfrm>
          <a:prstGeom prst="righ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b="1" dirty="0" smtClean="0">
                <a:solidFill>
                  <a:schemeClr val="tx1"/>
                </a:solidFill>
                <a:latin typeface="Calibri" pitchFamily="34" charset="0"/>
              </a:rPr>
              <a:t>seed</a:t>
            </a:r>
            <a:endParaRPr lang="en-US" sz="2400" b="1" dirty="0">
              <a:solidFill>
                <a:schemeClr val="tx1"/>
              </a:solidFill>
              <a:latin typeface="Calibri" pitchFamily="34" charset="0"/>
            </a:endParaRPr>
          </a:p>
        </p:txBody>
      </p:sp>
      <p:sp>
        <p:nvSpPr>
          <p:cNvPr id="13" name="TextBox 18"/>
          <p:cNvSpPr txBox="1">
            <a:spLocks noChangeArrowheads="1"/>
          </p:cNvSpPr>
          <p:nvPr/>
        </p:nvSpPr>
        <p:spPr bwMode="auto">
          <a:xfrm>
            <a:off x="333962" y="4079283"/>
            <a:ext cx="1592492" cy="461665"/>
          </a:xfrm>
          <a:prstGeom prst="rect">
            <a:avLst/>
          </a:prstGeom>
          <a:noFill/>
          <a:ln w="9525">
            <a:noFill/>
            <a:miter lim="800000"/>
            <a:headEnd/>
            <a:tailEnd/>
          </a:ln>
        </p:spPr>
        <p:txBody>
          <a:bodyPr wrap="square">
            <a:spAutoFit/>
          </a:bodyPr>
          <a:lstStyle/>
          <a:p>
            <a:r>
              <a:rPr lang="en-US" sz="2400" dirty="0" smtClean="0">
                <a:solidFill>
                  <a:schemeClr val="accent2">
                    <a:lumMod val="75000"/>
                  </a:schemeClr>
                </a:solidFill>
                <a:latin typeface="Calibri" pitchFamily="34" charset="0"/>
              </a:rPr>
              <a:t>New input</a:t>
            </a:r>
            <a:endParaRPr lang="en-US" sz="2400" dirty="0">
              <a:solidFill>
                <a:schemeClr val="accent2">
                  <a:lumMod val="75000"/>
                </a:schemeClr>
              </a:solidFill>
              <a:latin typeface="Calibri" pitchFamily="34" charset="0"/>
            </a:endParaRPr>
          </a:p>
        </p:txBody>
      </p:sp>
      <p:sp>
        <p:nvSpPr>
          <p:cNvPr id="14" name="Rounded Rectangle 6"/>
          <p:cNvSpPr>
            <a:spLocks noChangeArrowheads="1"/>
          </p:cNvSpPr>
          <p:nvPr/>
        </p:nvSpPr>
        <p:spPr bwMode="auto">
          <a:xfrm>
            <a:off x="1383846" y="3216600"/>
            <a:ext cx="1256422" cy="815593"/>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400" b="1"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Test</a:t>
            </a:r>
            <a:br>
              <a:rPr lang="en-US" sz="2400" b="1"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br>
            <a:r>
              <a:rPr lang="en-US" sz="2400" b="1"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Inputs</a:t>
            </a:r>
          </a:p>
        </p:txBody>
      </p:sp>
      <p:sp>
        <p:nvSpPr>
          <p:cNvPr id="15" name="Bent Arrow 14"/>
          <p:cNvSpPr/>
          <p:nvPr/>
        </p:nvSpPr>
        <p:spPr bwMode="auto">
          <a:xfrm rot="10800000">
            <a:off x="2761292" y="4274960"/>
            <a:ext cx="1385656" cy="713788"/>
          </a:xfrm>
          <a:prstGeom prst="bentArrow">
            <a:avLst>
              <a:gd name="adj1" fmla="val 15687"/>
              <a:gd name="adj2" fmla="val 14357"/>
              <a:gd name="adj3" fmla="val 17018"/>
              <a:gd name="adj4" fmla="val 4375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rgbClr xmlns:mc="http://schemas.openxmlformats.org/markup-compatibility/2006" xmlns:a14="http://schemas.microsoft.com/office/drawing/2007/7/7/main" val="7030A0" mc:Ignorable=""/>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6" name="Rounded Rectangle 7"/>
          <p:cNvSpPr>
            <a:spLocks noChangeArrowheads="1"/>
          </p:cNvSpPr>
          <p:nvPr/>
        </p:nvSpPr>
        <p:spPr bwMode="auto">
          <a:xfrm>
            <a:off x="3866026" y="4267817"/>
            <a:ext cx="1854720" cy="918811"/>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400" b="1"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Constraint System</a:t>
            </a:r>
          </a:p>
        </p:txBody>
      </p:sp>
      <p:sp>
        <p:nvSpPr>
          <p:cNvPr id="17" name="Up Arrow 16"/>
          <p:cNvSpPr/>
          <p:nvPr/>
        </p:nvSpPr>
        <p:spPr bwMode="auto">
          <a:xfrm>
            <a:off x="1837677" y="4065973"/>
            <a:ext cx="257453" cy="435005"/>
          </a:xfrm>
          <a:prstGeom prst="up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pic>
        <p:nvPicPr>
          <p:cNvPr id="18" name="Picture 17" descr="z3.png"/>
          <p:cNvPicPr>
            <a:picLocks noChangeAspect="1"/>
          </p:cNvPicPr>
          <p:nvPr/>
        </p:nvPicPr>
        <p:blipFill>
          <a:blip r:embed="rId3" cstate="print"/>
          <a:stretch>
            <a:fillRect/>
          </a:stretch>
        </p:blipFill>
        <p:spPr>
          <a:xfrm>
            <a:off x="1521370" y="4558918"/>
            <a:ext cx="1213872" cy="701903"/>
          </a:xfrm>
          <a:prstGeom prst="rect">
            <a:avLst/>
          </a:prstGeom>
        </p:spPr>
      </p:pic>
      <p:sp>
        <p:nvSpPr>
          <p:cNvPr id="19" name="Can 9"/>
          <p:cNvSpPr>
            <a:spLocks noChangeArrowheads="1"/>
          </p:cNvSpPr>
          <p:nvPr/>
        </p:nvSpPr>
        <p:spPr bwMode="auto">
          <a:xfrm>
            <a:off x="6397006" y="3286208"/>
            <a:ext cx="1256422" cy="1007105"/>
          </a:xfrm>
          <a:prstGeom prst="can">
            <a:avLst>
              <a:gd name="adj" fmla="val 25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pPr>
            <a:r>
              <a:rPr lang="en-US" sz="2400" b="1"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Known</a:t>
            </a:r>
            <a:br>
              <a:rPr lang="en-US" sz="2400" b="1"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br>
            <a:r>
              <a:rPr lang="en-US" sz="2400" b="1" dirty="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Calibri" pitchFamily="34" charset="0"/>
              </a:rPr>
              <a:t>Paths</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i="1" smtClean="0"/>
              <a:t>Newton</a:t>
            </a:r>
            <a:endParaRPr lang="en-US" i="1" dirty="0"/>
          </a:p>
        </p:txBody>
      </p:sp>
      <p:sp>
        <p:nvSpPr>
          <p:cNvPr id="3" name="Content Placeholder 2"/>
          <p:cNvSpPr>
            <a:spLocks noGrp="1"/>
          </p:cNvSpPr>
          <p:nvPr>
            <p:ph idx="1"/>
          </p:nvPr>
        </p:nvSpPr>
        <p:spPr/>
        <p:txBody>
          <a:bodyPr/>
          <a:lstStyle/>
          <a:p>
            <a:r>
              <a:rPr lang="en-US" dirty="0" smtClean="0"/>
              <a:t>Given an error path </a:t>
            </a:r>
            <a:r>
              <a:rPr lang="en-US" i="1" dirty="0" smtClean="0"/>
              <a:t>p</a:t>
            </a:r>
            <a:r>
              <a:rPr lang="en-US" dirty="0" smtClean="0"/>
              <a:t> in the Boolean program </a:t>
            </a:r>
            <a:r>
              <a:rPr lang="en-US" i="1" dirty="0" smtClean="0"/>
              <a:t>B</a:t>
            </a:r>
            <a:r>
              <a:rPr lang="en-US" dirty="0" smtClean="0"/>
              <a:t>.</a:t>
            </a:r>
          </a:p>
          <a:p>
            <a:r>
              <a:rPr lang="en-US" dirty="0" smtClean="0"/>
              <a:t>Is </a:t>
            </a:r>
            <a:r>
              <a:rPr lang="en-US" i="1" dirty="0" smtClean="0"/>
              <a:t>p</a:t>
            </a:r>
            <a:r>
              <a:rPr lang="en-US" dirty="0" smtClean="0"/>
              <a:t> a feasible path of the corresponding C program?</a:t>
            </a:r>
          </a:p>
          <a:p>
            <a:pPr lvl="1"/>
            <a:r>
              <a:rPr lang="en-US" dirty="0" smtClean="0"/>
              <a:t>Yes: found a bug.</a:t>
            </a:r>
          </a:p>
          <a:p>
            <a:pPr lvl="1"/>
            <a:r>
              <a:rPr lang="en-US" dirty="0" smtClean="0"/>
              <a:t>No: find predicates that explain the infeasibility.</a:t>
            </a:r>
          </a:p>
          <a:p>
            <a:r>
              <a:rPr lang="en-US" dirty="0" smtClean="0"/>
              <a:t>Execute path symbolically.</a:t>
            </a:r>
          </a:p>
          <a:p>
            <a:r>
              <a:rPr lang="en-US" dirty="0" smtClean="0"/>
              <a:t>Check conditions for inconsistency using Z3.</a:t>
            </a:r>
            <a:endParaRPr lang="en-US" dirty="0"/>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t>SLAM ↔ Z3</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1000" y="1676400"/>
            <a:ext cx="8382000" cy="2283702"/>
          </a:xfrm>
        </p:spPr>
        <p:txBody>
          <a:bodyPr/>
          <a:lstStyle/>
          <a:p>
            <a:pPr>
              <a:lnSpc>
                <a:spcPct val="90000"/>
              </a:lnSpc>
            </a:pPr>
            <a:r>
              <a:rPr lang="en-US" sz="2800" dirty="0" smtClean="0">
                <a:latin typeface="Calibri" pitchFamily="34" charset="0"/>
              </a:rPr>
              <a:t>All-SAT</a:t>
            </a:r>
          </a:p>
          <a:p>
            <a:pPr lvl="1"/>
            <a:r>
              <a:rPr lang="en-US" sz="2800" dirty="0" smtClean="0">
                <a:latin typeface="Calibri" pitchFamily="34" charset="0"/>
              </a:rPr>
              <a:t>Better (more precise) Predicate Abstraction</a:t>
            </a:r>
          </a:p>
          <a:p>
            <a:r>
              <a:rPr lang="en-US" sz="2800" dirty="0" err="1" smtClean="0">
                <a:latin typeface="Calibri" pitchFamily="34" charset="0"/>
              </a:rPr>
              <a:t>Unsatisfiable</a:t>
            </a:r>
            <a:r>
              <a:rPr lang="en-US" sz="2800" dirty="0" smtClean="0">
                <a:latin typeface="Calibri" pitchFamily="34" charset="0"/>
              </a:rPr>
              <a:t> cores</a:t>
            </a:r>
          </a:p>
          <a:p>
            <a:pPr lvl="1"/>
            <a:r>
              <a:rPr lang="en-US" sz="2800" dirty="0" smtClean="0">
                <a:latin typeface="Calibri" pitchFamily="34" charset="0"/>
              </a:rPr>
              <a:t>Why the abstract path is not feasible?</a:t>
            </a:r>
          </a:p>
          <a:p>
            <a:pPr lvl="1"/>
            <a:r>
              <a:rPr lang="en-US" sz="2800" dirty="0" smtClean="0">
                <a:latin typeface="Calibri" pitchFamily="34" charset="0"/>
              </a:rPr>
              <a:t>Fast Predicate Abstraction</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t>SLAM ↔ Z3: </a:t>
            </a:r>
            <a:r>
              <a:rPr smtClean="0">
                <a:latin typeface="Calibri" pitchFamily="34" charset="0"/>
              </a:rPr>
              <a:t>Unsatisfiable cores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1000" y="1676400"/>
            <a:ext cx="8382000" cy="5567678"/>
          </a:xfrm>
        </p:spPr>
        <p:txBody>
          <a:bodyPr/>
          <a:lstStyle/>
          <a:p>
            <a:pPr>
              <a:lnSpc>
                <a:spcPct val="90000"/>
              </a:lnSpc>
            </a:pPr>
            <a:r>
              <a:rPr lang="en-US" sz="2800" dirty="0" smtClean="0">
                <a:latin typeface="Calibri" pitchFamily="34" charset="0"/>
              </a:rPr>
              <a:t>Let </a:t>
            </a:r>
            <a:r>
              <a:rPr lang="en-US" sz="2800" i="1" dirty="0" smtClean="0">
                <a:latin typeface="Calibri" pitchFamily="34" charset="0"/>
              </a:rPr>
              <a:t>S</a:t>
            </a:r>
            <a:r>
              <a:rPr lang="en-US" sz="2800" dirty="0" smtClean="0">
                <a:latin typeface="Calibri" pitchFamily="34" charset="0"/>
              </a:rPr>
              <a:t> be an </a:t>
            </a:r>
            <a:r>
              <a:rPr lang="en-US" sz="2800" dirty="0" err="1" smtClean="0">
                <a:latin typeface="Calibri" pitchFamily="34" charset="0"/>
              </a:rPr>
              <a:t>unsatisfiable</a:t>
            </a:r>
            <a:r>
              <a:rPr lang="en-US" sz="2800" dirty="0" smtClean="0">
                <a:latin typeface="Calibri" pitchFamily="34" charset="0"/>
              </a:rPr>
              <a:t> set of formulas.</a:t>
            </a:r>
          </a:p>
          <a:p>
            <a:pPr>
              <a:lnSpc>
                <a:spcPct val="90000"/>
              </a:lnSpc>
            </a:pPr>
            <a:r>
              <a:rPr lang="en-US" sz="2800" i="1" dirty="0" smtClean="0">
                <a:latin typeface="Calibri" pitchFamily="34" charset="0"/>
              </a:rPr>
              <a:t>S</a:t>
            </a:r>
            <a:r>
              <a:rPr lang="en-US" sz="2800" dirty="0" smtClean="0">
                <a:latin typeface="Calibri" pitchFamily="34" charset="0"/>
              </a:rPr>
              <a:t>’ </a:t>
            </a:r>
            <a:r>
              <a:rPr lang="en-US" sz="2800" dirty="0" smtClean="0">
                <a:latin typeface="Calibri" pitchFamily="34" charset="0"/>
                <a:sym typeface="Symbol"/>
              </a:rPr>
              <a:t> S is an </a:t>
            </a:r>
            <a:r>
              <a:rPr lang="en-US" sz="2800" dirty="0" err="1" smtClean="0">
                <a:solidFill>
                  <a:srgbClr xmlns:mc="http://schemas.openxmlformats.org/markup-compatibility/2006" xmlns:a14="http://schemas.microsoft.com/office/drawing/2007/7/7/main" val="FF0000" mc:Ignorable=""/>
                </a:solidFill>
                <a:latin typeface="Calibri" pitchFamily="34" charset="0"/>
                <a:sym typeface="Symbol"/>
              </a:rPr>
              <a:t>unsatisfiable</a:t>
            </a:r>
            <a:r>
              <a:rPr lang="en-US" sz="2800" dirty="0" smtClean="0">
                <a:solidFill>
                  <a:srgbClr xmlns:mc="http://schemas.openxmlformats.org/markup-compatibility/2006" xmlns:a14="http://schemas.microsoft.com/office/drawing/2007/7/7/main" val="FF0000" mc:Ignorable=""/>
                </a:solidFill>
                <a:latin typeface="Calibri" pitchFamily="34" charset="0"/>
                <a:sym typeface="Symbol"/>
              </a:rPr>
              <a:t> core</a:t>
            </a:r>
            <a:r>
              <a:rPr lang="en-US" sz="2800" dirty="0" smtClean="0">
                <a:latin typeface="Calibri" pitchFamily="34" charset="0"/>
                <a:sym typeface="Symbol"/>
              </a:rPr>
              <a:t> of S if:</a:t>
            </a:r>
          </a:p>
          <a:p>
            <a:pPr lvl="1"/>
            <a:r>
              <a:rPr lang="en-US" sz="2500" i="1" dirty="0" smtClean="0">
                <a:latin typeface="Calibri" pitchFamily="34" charset="0"/>
                <a:sym typeface="Symbol"/>
              </a:rPr>
              <a:t>S’ </a:t>
            </a:r>
            <a:r>
              <a:rPr lang="en-US" sz="2400" dirty="0" smtClean="0">
                <a:latin typeface="Calibri" pitchFamily="34" charset="0"/>
                <a:sym typeface="Symbol"/>
              </a:rPr>
              <a:t>is also </a:t>
            </a:r>
            <a:r>
              <a:rPr lang="en-US" sz="2400" dirty="0" err="1" smtClean="0">
                <a:latin typeface="Calibri" pitchFamily="34" charset="0"/>
                <a:sym typeface="Symbol"/>
              </a:rPr>
              <a:t>unsatisfiable</a:t>
            </a:r>
            <a:r>
              <a:rPr lang="en-US" sz="2400" dirty="0" smtClean="0">
                <a:latin typeface="Calibri" pitchFamily="34" charset="0"/>
                <a:sym typeface="Symbol"/>
              </a:rPr>
              <a:t>, and</a:t>
            </a:r>
          </a:p>
          <a:p>
            <a:pPr lvl="1"/>
            <a:r>
              <a:rPr lang="en-US" sz="2500" dirty="0" smtClean="0">
                <a:latin typeface="Calibri" pitchFamily="34" charset="0"/>
              </a:rPr>
              <a:t>There is not </a:t>
            </a:r>
            <a:r>
              <a:rPr lang="en-US" sz="2500" i="1" dirty="0" smtClean="0">
                <a:latin typeface="Calibri" pitchFamily="34" charset="0"/>
              </a:rPr>
              <a:t>S’’</a:t>
            </a:r>
            <a:r>
              <a:rPr lang="en-US" sz="2500" dirty="0" smtClean="0">
                <a:latin typeface="Calibri" pitchFamily="34" charset="0"/>
              </a:rPr>
              <a:t> </a:t>
            </a:r>
            <a:r>
              <a:rPr lang="en-US" sz="2500" dirty="0" smtClean="0">
                <a:latin typeface="Calibri" pitchFamily="34" charset="0"/>
                <a:sym typeface="Symbol"/>
              </a:rPr>
              <a:t> </a:t>
            </a:r>
            <a:r>
              <a:rPr lang="en-US" sz="2500" i="1" dirty="0" smtClean="0">
                <a:latin typeface="Calibri" pitchFamily="34" charset="0"/>
                <a:sym typeface="Symbol"/>
              </a:rPr>
              <a:t>S’</a:t>
            </a:r>
            <a:r>
              <a:rPr lang="en-US" sz="2500" dirty="0" smtClean="0">
                <a:latin typeface="Calibri" pitchFamily="34" charset="0"/>
                <a:sym typeface="Symbol"/>
              </a:rPr>
              <a:t> that is also </a:t>
            </a:r>
            <a:r>
              <a:rPr lang="en-US" sz="2500" dirty="0" err="1" smtClean="0">
                <a:latin typeface="Calibri" pitchFamily="34" charset="0"/>
                <a:sym typeface="Symbol"/>
              </a:rPr>
              <a:t>unsatisfiable</a:t>
            </a:r>
            <a:r>
              <a:rPr lang="en-US" sz="2500" dirty="0" smtClean="0">
                <a:latin typeface="Calibri" pitchFamily="34" charset="0"/>
                <a:sym typeface="Symbol"/>
              </a:rPr>
              <a:t>.</a:t>
            </a:r>
            <a:r>
              <a:rPr lang="en-US" sz="2500" dirty="0" smtClean="0">
                <a:latin typeface="Calibri" pitchFamily="34" charset="0"/>
              </a:rPr>
              <a:t> </a:t>
            </a:r>
          </a:p>
          <a:p>
            <a:r>
              <a:rPr lang="en-US" sz="2800" dirty="0" smtClean="0">
                <a:latin typeface="Calibri" pitchFamily="34" charset="0"/>
              </a:rPr>
              <a:t>Computing </a:t>
            </a:r>
            <a:r>
              <a:rPr lang="en-US" sz="2800" dirty="0" err="1" smtClean="0">
                <a:latin typeface="Calibri" pitchFamily="34" charset="0"/>
              </a:rPr>
              <a:t>Implies</a:t>
            </a:r>
            <a:r>
              <a:rPr lang="en-US" sz="2800" baseline="-25000" dirty="0" err="1" smtClean="0">
                <a:latin typeface="Calibri" pitchFamily="34" charset="0"/>
              </a:rPr>
              <a:t>F</a:t>
            </a:r>
            <a:r>
              <a:rPr lang="en-US" sz="2800" dirty="0" smtClean="0">
                <a:latin typeface="Calibri" pitchFamily="34" charset="0"/>
              </a:rPr>
              <a:t>(</a:t>
            </a:r>
            <a:r>
              <a:rPr lang="en-US" sz="2800" i="1" dirty="0" smtClean="0">
                <a:solidFill>
                  <a:srgbClr xmlns:mc="http://schemas.openxmlformats.org/markup-compatibility/2006" xmlns:a14="http://schemas.microsoft.com/office/drawing/2007/7/7/main" val="FF0000" mc:Ignorable=""/>
                </a:solidFill>
                <a:latin typeface="Calibri" pitchFamily="34" charset="0"/>
              </a:rPr>
              <a:t>e</a:t>
            </a:r>
            <a:r>
              <a:rPr lang="en-US" sz="2800" dirty="0" smtClean="0">
                <a:latin typeface="Calibri" pitchFamily="34" charset="0"/>
              </a:rPr>
              <a:t>) with </a:t>
            </a:r>
            <a:r>
              <a:rPr lang="en-US" sz="2800" i="1" dirty="0" smtClean="0">
                <a:solidFill>
                  <a:srgbClr xmlns:mc="http://schemas.openxmlformats.org/markup-compatibility/2006" xmlns:a14="http://schemas.microsoft.com/office/drawing/2007/7/7/main" val="FF0000" mc:Ignorable=""/>
                </a:solidFill>
                <a:latin typeface="Calibri" pitchFamily="34" charset="0"/>
              </a:rPr>
              <a:t>F </a:t>
            </a:r>
            <a:r>
              <a:rPr lang="en-US" sz="2800" dirty="0" smtClean="0">
                <a:solidFill>
                  <a:srgbClr xmlns:mc="http://schemas.openxmlformats.org/markup-compatibility/2006" xmlns:a14="http://schemas.microsoft.com/office/drawing/2007/7/7/main" val="FF0000" mc:Ignorable=""/>
                </a:solidFill>
                <a:latin typeface="Calibri" pitchFamily="34" charset="0"/>
              </a:rPr>
              <a:t>= {</a:t>
            </a:r>
            <a:r>
              <a:rPr lang="en-US" sz="2800" i="1" dirty="0" smtClean="0">
                <a:solidFill>
                  <a:srgbClr xmlns:mc="http://schemas.openxmlformats.org/markup-compatibility/2006" xmlns:a14="http://schemas.microsoft.com/office/drawing/2007/7/7/main" val="FF0000" mc:Ignorable=""/>
                </a:solidFill>
                <a:latin typeface="Calibri" pitchFamily="34" charset="0"/>
              </a:rPr>
              <a:t>p</a:t>
            </a:r>
            <a:r>
              <a:rPr lang="en-US" sz="2800" i="1" baseline="-25000" dirty="0" smtClean="0">
                <a:solidFill>
                  <a:srgbClr xmlns:mc="http://schemas.openxmlformats.org/markup-compatibility/2006" xmlns:a14="http://schemas.microsoft.com/office/drawing/2007/7/7/main" val="FF0000" mc:Ignorable=""/>
                </a:solidFill>
                <a:latin typeface="Calibri" pitchFamily="34" charset="0"/>
              </a:rPr>
              <a:t>1</a:t>
            </a:r>
            <a:r>
              <a:rPr lang="en-US" sz="2800" dirty="0" smtClean="0">
                <a:solidFill>
                  <a:srgbClr xmlns:mc="http://schemas.openxmlformats.org/markup-compatibility/2006" xmlns:a14="http://schemas.microsoft.com/office/drawing/2007/7/7/main" val="FF0000" mc:Ignorable=""/>
                </a:solidFill>
                <a:latin typeface="Calibri" pitchFamily="34" charset="0"/>
              </a:rPr>
              <a:t>, </a:t>
            </a:r>
            <a:r>
              <a:rPr lang="en-US" sz="2800" i="1" dirty="0" smtClean="0">
                <a:solidFill>
                  <a:srgbClr xmlns:mc="http://schemas.openxmlformats.org/markup-compatibility/2006" xmlns:a14="http://schemas.microsoft.com/office/drawing/2007/7/7/main" val="FF0000" mc:Ignorable=""/>
                </a:solidFill>
                <a:latin typeface="Calibri" pitchFamily="34" charset="0"/>
              </a:rPr>
              <a:t>p</a:t>
            </a:r>
            <a:r>
              <a:rPr lang="en-US" sz="2800" i="1" baseline="-25000" dirty="0" smtClean="0">
                <a:solidFill>
                  <a:srgbClr xmlns:mc="http://schemas.openxmlformats.org/markup-compatibility/2006" xmlns:a14="http://schemas.microsoft.com/office/drawing/2007/7/7/main" val="FF0000" mc:Ignorable=""/>
                </a:solidFill>
                <a:latin typeface="Calibri" pitchFamily="34" charset="0"/>
              </a:rPr>
              <a:t>2,</a:t>
            </a:r>
            <a:r>
              <a:rPr lang="en-US" sz="2800" i="1" dirty="0" smtClean="0">
                <a:solidFill>
                  <a:srgbClr xmlns:mc="http://schemas.openxmlformats.org/markup-compatibility/2006" xmlns:a14="http://schemas.microsoft.com/office/drawing/2007/7/7/main" val="FF0000" mc:Ignorable=""/>
                </a:solidFill>
                <a:latin typeface="Calibri" pitchFamily="34" charset="0"/>
              </a:rPr>
              <a:t> p</a:t>
            </a:r>
            <a:r>
              <a:rPr lang="en-US" sz="2800" i="1" baseline="-25000" dirty="0" smtClean="0">
                <a:solidFill>
                  <a:srgbClr xmlns:mc="http://schemas.openxmlformats.org/markup-compatibility/2006" xmlns:a14="http://schemas.microsoft.com/office/drawing/2007/7/7/main" val="FF0000" mc:Ignorable=""/>
                </a:solidFill>
                <a:latin typeface="Calibri" pitchFamily="34" charset="0"/>
              </a:rPr>
              <a:t>3,</a:t>
            </a:r>
            <a:r>
              <a:rPr lang="en-US" sz="2800" i="1" dirty="0" smtClean="0">
                <a:solidFill>
                  <a:srgbClr xmlns:mc="http://schemas.openxmlformats.org/markup-compatibility/2006" xmlns:a14="http://schemas.microsoft.com/office/drawing/2007/7/7/main" val="FF0000" mc:Ignorable=""/>
                </a:solidFill>
                <a:latin typeface="Calibri" pitchFamily="34" charset="0"/>
              </a:rPr>
              <a:t> p</a:t>
            </a:r>
            <a:r>
              <a:rPr lang="en-US" sz="2800" i="1" baseline="-25000" dirty="0" smtClean="0">
                <a:solidFill>
                  <a:srgbClr xmlns:mc="http://schemas.openxmlformats.org/markup-compatibility/2006" xmlns:a14="http://schemas.microsoft.com/office/drawing/2007/7/7/main" val="FF0000" mc:Ignorable=""/>
                </a:solidFill>
                <a:latin typeface="Calibri" pitchFamily="34" charset="0"/>
              </a:rPr>
              <a:t>4</a:t>
            </a:r>
            <a:r>
              <a:rPr lang="en-US" sz="2800" dirty="0" smtClean="0">
                <a:solidFill>
                  <a:srgbClr xmlns:mc="http://schemas.openxmlformats.org/markup-compatibility/2006" xmlns:a14="http://schemas.microsoft.com/office/drawing/2007/7/7/main" val="FF0000" mc:Ignorable=""/>
                </a:solidFill>
                <a:latin typeface="Calibri" pitchFamily="34" charset="0"/>
              </a:rPr>
              <a:t>}</a:t>
            </a:r>
            <a:endParaRPr lang="en-US" sz="2800" i="1" dirty="0" smtClean="0">
              <a:solidFill>
                <a:srgbClr xmlns:mc="http://schemas.openxmlformats.org/markup-compatibility/2006" xmlns:a14="http://schemas.microsoft.com/office/drawing/2007/7/7/main" val="FF0000" mc:Ignorable=""/>
              </a:solidFill>
              <a:latin typeface="Calibri" pitchFamily="34" charset="0"/>
            </a:endParaRPr>
          </a:p>
          <a:p>
            <a:pPr lvl="1"/>
            <a:r>
              <a:rPr lang="en-US" sz="2500" dirty="0" smtClean="0">
                <a:latin typeface="Calibri" pitchFamily="34" charset="0"/>
              </a:rPr>
              <a:t>Assume</a:t>
            </a:r>
            <a:r>
              <a:rPr lang="en-US" sz="2500" i="1" dirty="0" smtClean="0">
                <a:latin typeface="Calibri" pitchFamily="34" charset="0"/>
              </a:rPr>
              <a:t> p</a:t>
            </a:r>
            <a:r>
              <a:rPr lang="en-US" sz="2500" i="1" baseline="-25000" dirty="0" smtClean="0">
                <a:latin typeface="Calibri" pitchFamily="34" charset="0"/>
              </a:rPr>
              <a:t>1</a:t>
            </a:r>
            <a:r>
              <a:rPr lang="en-US" sz="2500" dirty="0" smtClean="0">
                <a:latin typeface="Calibri" pitchFamily="34" charset="0"/>
              </a:rPr>
              <a:t>, </a:t>
            </a:r>
            <a:r>
              <a:rPr lang="en-US" sz="2500" i="1" dirty="0" smtClean="0">
                <a:latin typeface="Calibri" pitchFamily="34" charset="0"/>
              </a:rPr>
              <a:t>p</a:t>
            </a:r>
            <a:r>
              <a:rPr lang="en-US" sz="2500" i="1" baseline="-25000" dirty="0" smtClean="0">
                <a:latin typeface="Calibri" pitchFamily="34" charset="0"/>
              </a:rPr>
              <a:t>2</a:t>
            </a:r>
            <a:r>
              <a:rPr lang="en-US" sz="2500" dirty="0" smtClean="0">
                <a:latin typeface="Calibri" pitchFamily="34" charset="0"/>
              </a:rPr>
              <a:t>, </a:t>
            </a:r>
            <a:r>
              <a:rPr lang="en-US" sz="2500" i="1" dirty="0" smtClean="0">
                <a:latin typeface="Calibri" pitchFamily="34" charset="0"/>
              </a:rPr>
              <a:t>p</a:t>
            </a:r>
            <a:r>
              <a:rPr lang="en-US" sz="2500" i="1" baseline="-25000" dirty="0" smtClean="0">
                <a:latin typeface="Calibri" pitchFamily="34" charset="0"/>
              </a:rPr>
              <a:t>3</a:t>
            </a:r>
            <a:r>
              <a:rPr lang="en-US" sz="2500" dirty="0" smtClean="0">
                <a:latin typeface="Calibri" pitchFamily="34" charset="0"/>
              </a:rPr>
              <a:t>, </a:t>
            </a:r>
            <a:r>
              <a:rPr lang="en-US" sz="2500" i="1" dirty="0" smtClean="0">
                <a:latin typeface="Calibri" pitchFamily="34" charset="0"/>
              </a:rPr>
              <a:t>p</a:t>
            </a:r>
            <a:r>
              <a:rPr lang="en-US" sz="2500" i="1" baseline="-25000" dirty="0" smtClean="0">
                <a:latin typeface="Calibri" pitchFamily="34" charset="0"/>
              </a:rPr>
              <a:t>4</a:t>
            </a:r>
            <a:r>
              <a:rPr lang="en-US" sz="2500" dirty="0" smtClean="0">
                <a:latin typeface="Calibri" pitchFamily="34" charset="0"/>
              </a:rPr>
              <a:t> </a:t>
            </a:r>
            <a:r>
              <a:rPr lang="en-US" sz="2500" dirty="0" smtClean="0">
                <a:latin typeface="Calibri" pitchFamily="34" charset="0"/>
                <a:sym typeface="Symbol"/>
              </a:rPr>
              <a:t> </a:t>
            </a:r>
            <a:r>
              <a:rPr lang="en-US" sz="2500" i="1" dirty="0" smtClean="0">
                <a:latin typeface="Calibri" pitchFamily="34" charset="0"/>
                <a:sym typeface="Symbol"/>
              </a:rPr>
              <a:t>e </a:t>
            </a:r>
            <a:r>
              <a:rPr lang="en-US" sz="2500" dirty="0" smtClean="0">
                <a:latin typeface="Calibri" pitchFamily="34" charset="0"/>
                <a:sym typeface="Symbol"/>
              </a:rPr>
              <a:t>is valid</a:t>
            </a:r>
          </a:p>
          <a:p>
            <a:pPr lvl="1"/>
            <a:r>
              <a:rPr lang="en-US" sz="2500" dirty="0" smtClean="0">
                <a:latin typeface="Calibri" pitchFamily="34" charset="0"/>
              </a:rPr>
              <a:t>That is </a:t>
            </a:r>
            <a:r>
              <a:rPr lang="en-US" sz="2500" i="1" dirty="0" smtClean="0">
                <a:latin typeface="Calibri" pitchFamily="34" charset="0"/>
              </a:rPr>
              <a:t>p</a:t>
            </a:r>
            <a:r>
              <a:rPr lang="en-US" sz="2500" i="1" baseline="-25000" dirty="0" smtClean="0">
                <a:latin typeface="Calibri" pitchFamily="34" charset="0"/>
              </a:rPr>
              <a:t>1</a:t>
            </a:r>
            <a:r>
              <a:rPr lang="en-US" sz="2500" dirty="0" smtClean="0">
                <a:latin typeface="Calibri" pitchFamily="34" charset="0"/>
              </a:rPr>
              <a:t>, </a:t>
            </a:r>
            <a:r>
              <a:rPr lang="en-US" sz="2500" i="1" dirty="0" smtClean="0">
                <a:latin typeface="Calibri" pitchFamily="34" charset="0"/>
              </a:rPr>
              <a:t>p</a:t>
            </a:r>
            <a:r>
              <a:rPr lang="en-US" sz="2500" i="1" baseline="-25000" dirty="0" smtClean="0">
                <a:latin typeface="Calibri" pitchFamily="34" charset="0"/>
              </a:rPr>
              <a:t>2</a:t>
            </a:r>
            <a:r>
              <a:rPr lang="en-US" sz="2500" dirty="0" smtClean="0">
                <a:latin typeface="Calibri" pitchFamily="34" charset="0"/>
              </a:rPr>
              <a:t>, </a:t>
            </a:r>
            <a:r>
              <a:rPr lang="en-US" sz="2500" i="1" dirty="0" smtClean="0">
                <a:latin typeface="Calibri" pitchFamily="34" charset="0"/>
              </a:rPr>
              <a:t>p</a:t>
            </a:r>
            <a:r>
              <a:rPr lang="en-US" sz="2500" i="1" baseline="-25000" dirty="0" smtClean="0">
                <a:latin typeface="Calibri" pitchFamily="34" charset="0"/>
              </a:rPr>
              <a:t>3</a:t>
            </a:r>
            <a:r>
              <a:rPr lang="en-US" sz="2500" dirty="0" smtClean="0">
                <a:latin typeface="Calibri" pitchFamily="34" charset="0"/>
              </a:rPr>
              <a:t>, </a:t>
            </a:r>
            <a:r>
              <a:rPr lang="en-US" sz="2500" i="1" dirty="0" smtClean="0">
                <a:latin typeface="Calibri" pitchFamily="34" charset="0"/>
              </a:rPr>
              <a:t>p</a:t>
            </a:r>
            <a:r>
              <a:rPr lang="en-US" sz="2500" i="1" baseline="-25000" dirty="0" smtClean="0">
                <a:latin typeface="Calibri" pitchFamily="34" charset="0"/>
              </a:rPr>
              <a:t>4</a:t>
            </a:r>
            <a:r>
              <a:rPr lang="en-US" sz="2500" dirty="0" smtClean="0">
                <a:latin typeface="Calibri" pitchFamily="34" charset="0"/>
              </a:rPr>
              <a:t>,</a:t>
            </a:r>
            <a:r>
              <a:rPr lang="en-US" sz="2500" dirty="0" smtClean="0">
                <a:latin typeface="Calibri" pitchFamily="34" charset="0"/>
                <a:sym typeface="Symbol"/>
              </a:rPr>
              <a:t> </a:t>
            </a:r>
            <a:r>
              <a:rPr lang="en-US" sz="2500" i="1" dirty="0" smtClean="0">
                <a:latin typeface="Calibri" pitchFamily="34" charset="0"/>
                <a:sym typeface="Symbol"/>
              </a:rPr>
              <a:t>e </a:t>
            </a:r>
            <a:r>
              <a:rPr lang="en-US" sz="2500" dirty="0" smtClean="0">
                <a:latin typeface="Calibri" pitchFamily="34" charset="0"/>
                <a:sym typeface="Symbol"/>
              </a:rPr>
              <a:t>is </a:t>
            </a:r>
            <a:r>
              <a:rPr lang="en-US" sz="2500" dirty="0" err="1" smtClean="0">
                <a:latin typeface="Calibri" pitchFamily="34" charset="0"/>
                <a:sym typeface="Symbol"/>
              </a:rPr>
              <a:t>unsat</a:t>
            </a:r>
            <a:endParaRPr lang="en-US" sz="2500" dirty="0" smtClean="0">
              <a:latin typeface="Calibri" pitchFamily="34" charset="0"/>
              <a:sym typeface="Symbol"/>
            </a:endParaRPr>
          </a:p>
          <a:p>
            <a:pPr lvl="1"/>
            <a:r>
              <a:rPr lang="en-US" sz="2500" dirty="0" smtClean="0">
                <a:latin typeface="Calibri" pitchFamily="34" charset="0"/>
                <a:sym typeface="Symbol"/>
              </a:rPr>
              <a:t>Now assume </a:t>
            </a:r>
            <a:r>
              <a:rPr lang="en-US" sz="2500" i="1" dirty="0" smtClean="0">
                <a:solidFill>
                  <a:srgbClr xmlns:mc="http://schemas.openxmlformats.org/markup-compatibility/2006" xmlns:a14="http://schemas.microsoft.com/office/drawing/2007/7/7/main" val="FF0000" mc:Ignorable=""/>
                </a:solidFill>
                <a:latin typeface="Calibri" pitchFamily="34" charset="0"/>
              </a:rPr>
              <a:t>p</a:t>
            </a:r>
            <a:r>
              <a:rPr lang="en-US" sz="2500" i="1" baseline="-25000" dirty="0" smtClean="0">
                <a:solidFill>
                  <a:srgbClr xmlns:mc="http://schemas.openxmlformats.org/markup-compatibility/2006" xmlns:a14="http://schemas.microsoft.com/office/drawing/2007/7/7/main" val="FF0000" mc:Ignorable=""/>
                </a:solidFill>
                <a:latin typeface="Calibri" pitchFamily="34" charset="0"/>
              </a:rPr>
              <a:t>1</a:t>
            </a:r>
            <a:r>
              <a:rPr lang="en-US" sz="2500" dirty="0" smtClean="0">
                <a:solidFill>
                  <a:srgbClr xmlns:mc="http://schemas.openxmlformats.org/markup-compatibility/2006" xmlns:a14="http://schemas.microsoft.com/office/drawing/2007/7/7/main" val="FF0000" mc:Ignorable=""/>
                </a:solidFill>
                <a:latin typeface="Calibri" pitchFamily="34" charset="0"/>
              </a:rPr>
              <a:t>, </a:t>
            </a:r>
            <a:r>
              <a:rPr lang="en-US" sz="2500" i="1" dirty="0" smtClean="0">
                <a:solidFill>
                  <a:srgbClr xmlns:mc="http://schemas.openxmlformats.org/markup-compatibility/2006" xmlns:a14="http://schemas.microsoft.com/office/drawing/2007/7/7/main" val="FF0000" mc:Ignorable=""/>
                </a:solidFill>
                <a:latin typeface="Calibri" pitchFamily="34" charset="0"/>
              </a:rPr>
              <a:t>p</a:t>
            </a:r>
            <a:r>
              <a:rPr lang="en-US" sz="2500" i="1" baseline="-25000" dirty="0" smtClean="0">
                <a:solidFill>
                  <a:srgbClr xmlns:mc="http://schemas.openxmlformats.org/markup-compatibility/2006" xmlns:a14="http://schemas.microsoft.com/office/drawing/2007/7/7/main" val="FF0000" mc:Ignorable=""/>
                </a:solidFill>
                <a:latin typeface="Calibri" pitchFamily="34" charset="0"/>
              </a:rPr>
              <a:t>3</a:t>
            </a:r>
            <a:r>
              <a:rPr lang="en-US" sz="2500" dirty="0" smtClean="0">
                <a:solidFill>
                  <a:srgbClr xmlns:mc="http://schemas.openxmlformats.org/markup-compatibility/2006" xmlns:a14="http://schemas.microsoft.com/office/drawing/2007/7/7/main" val="FF0000" mc:Ignorable=""/>
                </a:solidFill>
                <a:latin typeface="Calibri" pitchFamily="34" charset="0"/>
              </a:rPr>
              <a:t>, </a:t>
            </a:r>
            <a:r>
              <a:rPr lang="en-US" sz="2500"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500" i="1" dirty="0" smtClean="0">
                <a:solidFill>
                  <a:srgbClr xmlns:mc="http://schemas.openxmlformats.org/markup-compatibility/2006" xmlns:a14="http://schemas.microsoft.com/office/drawing/2007/7/7/main" val="FF0000" mc:Ignorable=""/>
                </a:solidFill>
                <a:latin typeface="Calibri" pitchFamily="34" charset="0"/>
                <a:sym typeface="Symbol"/>
              </a:rPr>
              <a:t>e</a:t>
            </a:r>
            <a:r>
              <a:rPr lang="en-US" sz="2500" i="1" dirty="0" smtClean="0">
                <a:latin typeface="Calibri" pitchFamily="34" charset="0"/>
                <a:sym typeface="Symbol"/>
              </a:rPr>
              <a:t> </a:t>
            </a:r>
            <a:r>
              <a:rPr lang="en-US" sz="2500" dirty="0" smtClean="0">
                <a:latin typeface="Calibri" pitchFamily="34" charset="0"/>
                <a:sym typeface="Symbol"/>
              </a:rPr>
              <a:t>is the </a:t>
            </a:r>
            <a:r>
              <a:rPr lang="en-US" sz="2500" dirty="0" err="1" smtClean="0">
                <a:solidFill>
                  <a:srgbClr xmlns:mc="http://schemas.openxmlformats.org/markup-compatibility/2006" xmlns:a14="http://schemas.microsoft.com/office/drawing/2007/7/7/main" val="FF0000" mc:Ignorable=""/>
                </a:solidFill>
                <a:latin typeface="Calibri" pitchFamily="34" charset="0"/>
                <a:sym typeface="Symbol"/>
              </a:rPr>
              <a:t>unsatisfiable</a:t>
            </a:r>
            <a:r>
              <a:rPr lang="en-US" sz="2500" dirty="0" smtClean="0">
                <a:solidFill>
                  <a:srgbClr xmlns:mc="http://schemas.openxmlformats.org/markup-compatibility/2006" xmlns:a14="http://schemas.microsoft.com/office/drawing/2007/7/7/main" val="FF0000" mc:Ignorable=""/>
                </a:solidFill>
                <a:latin typeface="Calibri" pitchFamily="34" charset="0"/>
                <a:sym typeface="Symbol"/>
              </a:rPr>
              <a:t> core</a:t>
            </a:r>
          </a:p>
          <a:p>
            <a:pPr lvl="1"/>
            <a:r>
              <a:rPr lang="en-US" sz="2500" dirty="0" smtClean="0">
                <a:latin typeface="Calibri" pitchFamily="34" charset="0"/>
                <a:sym typeface="Symbol"/>
              </a:rPr>
              <a:t>Then it is unnecessary to check:</a:t>
            </a:r>
          </a:p>
          <a:p>
            <a:pPr lvl="2"/>
            <a:r>
              <a:rPr lang="en-US" sz="2400" i="1" dirty="0" smtClean="0">
                <a:latin typeface="Calibri" pitchFamily="34" charset="0"/>
              </a:rPr>
              <a:t>p</a:t>
            </a:r>
            <a:r>
              <a:rPr lang="en-US" sz="2400" i="1" baseline="-25000" dirty="0" smtClean="0">
                <a:latin typeface="Calibri" pitchFamily="34" charset="0"/>
              </a:rPr>
              <a:t>1</a:t>
            </a:r>
            <a:r>
              <a:rPr lang="en-US" sz="2400" dirty="0" smtClean="0">
                <a:latin typeface="Calibri" pitchFamily="34" charset="0"/>
              </a:rPr>
              <a:t>, </a:t>
            </a:r>
            <a:r>
              <a:rPr lang="en-US" sz="2400" dirty="0" smtClean="0">
                <a:latin typeface="Calibri" pitchFamily="34" charset="0"/>
                <a:sym typeface="Symbol"/>
              </a:rPr>
              <a:t> </a:t>
            </a:r>
            <a:r>
              <a:rPr lang="en-US" sz="2400" i="1" dirty="0" smtClean="0">
                <a:latin typeface="Calibri" pitchFamily="34" charset="0"/>
              </a:rPr>
              <a:t>p</a:t>
            </a:r>
            <a:r>
              <a:rPr lang="en-US" sz="2400" i="1" baseline="-25000" dirty="0" smtClean="0">
                <a:latin typeface="Calibri" pitchFamily="34" charset="0"/>
              </a:rPr>
              <a:t>2</a:t>
            </a:r>
            <a:r>
              <a:rPr lang="en-US" sz="2400" dirty="0" smtClean="0">
                <a:latin typeface="Calibri" pitchFamily="34" charset="0"/>
              </a:rPr>
              <a:t>, </a:t>
            </a:r>
            <a:r>
              <a:rPr lang="en-US" sz="2400" i="1" dirty="0" smtClean="0">
                <a:latin typeface="Calibri" pitchFamily="34" charset="0"/>
              </a:rPr>
              <a:t>p</a:t>
            </a:r>
            <a:r>
              <a:rPr lang="en-US" sz="2400" i="1" baseline="-25000" dirty="0" smtClean="0">
                <a:latin typeface="Calibri" pitchFamily="34" charset="0"/>
              </a:rPr>
              <a:t>3</a:t>
            </a:r>
            <a:r>
              <a:rPr lang="en-US" sz="2400" dirty="0" smtClean="0">
                <a:latin typeface="Calibri" pitchFamily="34" charset="0"/>
              </a:rPr>
              <a:t>, </a:t>
            </a:r>
            <a:r>
              <a:rPr lang="en-US" sz="2400" i="1" dirty="0" smtClean="0">
                <a:latin typeface="Calibri" pitchFamily="34" charset="0"/>
              </a:rPr>
              <a:t>p</a:t>
            </a:r>
            <a:r>
              <a:rPr lang="en-US" sz="2400" i="1" baseline="-25000" dirty="0" smtClean="0">
                <a:latin typeface="Calibri" pitchFamily="34" charset="0"/>
              </a:rPr>
              <a:t>4</a:t>
            </a:r>
            <a:r>
              <a:rPr lang="en-US" sz="2400" dirty="0" smtClean="0">
                <a:latin typeface="Calibri" pitchFamily="34" charset="0"/>
              </a:rPr>
              <a:t> </a:t>
            </a:r>
            <a:r>
              <a:rPr lang="en-US" sz="2400" dirty="0" smtClean="0">
                <a:latin typeface="Calibri" pitchFamily="34" charset="0"/>
                <a:sym typeface="Symbol"/>
              </a:rPr>
              <a:t> </a:t>
            </a:r>
            <a:r>
              <a:rPr lang="en-US" sz="2400" i="1" dirty="0" smtClean="0">
                <a:latin typeface="Calibri" pitchFamily="34" charset="0"/>
                <a:sym typeface="Symbol"/>
              </a:rPr>
              <a:t>e</a:t>
            </a:r>
          </a:p>
          <a:p>
            <a:pPr lvl="2"/>
            <a:r>
              <a:rPr lang="en-US" sz="2400" i="1" dirty="0" smtClean="0">
                <a:latin typeface="Calibri" pitchFamily="34" charset="0"/>
              </a:rPr>
              <a:t>p</a:t>
            </a:r>
            <a:r>
              <a:rPr lang="en-US" sz="2400" i="1" baseline="-25000" dirty="0" smtClean="0">
                <a:latin typeface="Calibri" pitchFamily="34" charset="0"/>
              </a:rPr>
              <a:t>1</a:t>
            </a:r>
            <a:r>
              <a:rPr lang="en-US" sz="2400" dirty="0" smtClean="0">
                <a:latin typeface="Calibri" pitchFamily="34" charset="0"/>
              </a:rPr>
              <a:t>, </a:t>
            </a:r>
            <a:r>
              <a:rPr lang="en-US" sz="2400" dirty="0" smtClean="0">
                <a:latin typeface="Calibri" pitchFamily="34" charset="0"/>
                <a:sym typeface="Symbol"/>
              </a:rPr>
              <a:t> </a:t>
            </a:r>
            <a:r>
              <a:rPr lang="en-US" sz="2400" i="1" dirty="0" smtClean="0">
                <a:latin typeface="Calibri" pitchFamily="34" charset="0"/>
              </a:rPr>
              <a:t>p</a:t>
            </a:r>
            <a:r>
              <a:rPr lang="en-US" sz="2400" i="1" baseline="-25000" dirty="0" smtClean="0">
                <a:latin typeface="Calibri" pitchFamily="34" charset="0"/>
              </a:rPr>
              <a:t>2</a:t>
            </a:r>
            <a:r>
              <a:rPr lang="en-US" sz="2400" dirty="0" smtClean="0">
                <a:latin typeface="Calibri" pitchFamily="34" charset="0"/>
              </a:rPr>
              <a:t>, </a:t>
            </a:r>
            <a:r>
              <a:rPr lang="en-US" sz="2400" i="1" dirty="0" smtClean="0">
                <a:latin typeface="Calibri" pitchFamily="34" charset="0"/>
              </a:rPr>
              <a:t>p</a:t>
            </a:r>
            <a:r>
              <a:rPr lang="en-US" sz="2400" i="1" baseline="-25000" dirty="0" smtClean="0">
                <a:latin typeface="Calibri" pitchFamily="34" charset="0"/>
              </a:rPr>
              <a:t>3</a:t>
            </a:r>
            <a:r>
              <a:rPr lang="en-US" sz="2400" dirty="0" smtClean="0">
                <a:latin typeface="Calibri" pitchFamily="34" charset="0"/>
              </a:rPr>
              <a:t>, </a:t>
            </a:r>
            <a:r>
              <a:rPr lang="en-US" sz="2400" dirty="0" smtClean="0">
                <a:latin typeface="Calibri" pitchFamily="34" charset="0"/>
                <a:sym typeface="Symbol"/>
              </a:rPr>
              <a:t> </a:t>
            </a:r>
            <a:r>
              <a:rPr lang="en-US" sz="2400" i="1" dirty="0" smtClean="0">
                <a:latin typeface="Calibri" pitchFamily="34" charset="0"/>
              </a:rPr>
              <a:t>p</a:t>
            </a:r>
            <a:r>
              <a:rPr lang="en-US" sz="2400" i="1" baseline="-25000" dirty="0" smtClean="0">
                <a:latin typeface="Calibri" pitchFamily="34" charset="0"/>
              </a:rPr>
              <a:t>4</a:t>
            </a:r>
            <a:r>
              <a:rPr lang="en-US" sz="2400" dirty="0" smtClean="0">
                <a:latin typeface="Calibri" pitchFamily="34" charset="0"/>
              </a:rPr>
              <a:t> </a:t>
            </a:r>
            <a:r>
              <a:rPr lang="en-US" sz="2400" dirty="0" smtClean="0">
                <a:latin typeface="Calibri" pitchFamily="34" charset="0"/>
                <a:sym typeface="Symbol"/>
              </a:rPr>
              <a:t> </a:t>
            </a:r>
            <a:r>
              <a:rPr lang="en-US" sz="2400" i="1" dirty="0" smtClean="0">
                <a:latin typeface="Calibri" pitchFamily="34" charset="0"/>
                <a:sym typeface="Symbol"/>
              </a:rPr>
              <a:t>e</a:t>
            </a:r>
            <a:endParaRPr lang="en-US" sz="2200" dirty="0" smtClean="0">
              <a:latin typeface="Calibri" pitchFamily="34" charset="0"/>
              <a:sym typeface="Symbol"/>
            </a:endParaRPr>
          </a:p>
          <a:p>
            <a:pPr lvl="2"/>
            <a:r>
              <a:rPr lang="en-US" sz="2400" i="1" dirty="0" smtClean="0">
                <a:latin typeface="Calibri" pitchFamily="34" charset="0"/>
              </a:rPr>
              <a:t>p</a:t>
            </a:r>
            <a:r>
              <a:rPr lang="en-US" sz="2400" i="1" baseline="-25000" dirty="0" smtClean="0">
                <a:latin typeface="Calibri" pitchFamily="34" charset="0"/>
              </a:rPr>
              <a:t>1</a:t>
            </a:r>
            <a:r>
              <a:rPr lang="en-US" sz="2400" dirty="0" smtClean="0">
                <a:latin typeface="Calibri" pitchFamily="34" charset="0"/>
              </a:rPr>
              <a:t>, </a:t>
            </a:r>
            <a:r>
              <a:rPr lang="en-US" sz="2400" i="1" dirty="0" smtClean="0">
                <a:latin typeface="Calibri" pitchFamily="34" charset="0"/>
              </a:rPr>
              <a:t>p</a:t>
            </a:r>
            <a:r>
              <a:rPr lang="en-US" sz="2400" i="1" baseline="-25000" dirty="0" smtClean="0">
                <a:latin typeface="Calibri" pitchFamily="34" charset="0"/>
              </a:rPr>
              <a:t>2</a:t>
            </a:r>
            <a:r>
              <a:rPr lang="en-US" sz="2400" dirty="0" smtClean="0">
                <a:latin typeface="Calibri" pitchFamily="34" charset="0"/>
              </a:rPr>
              <a:t>, </a:t>
            </a:r>
            <a:r>
              <a:rPr lang="en-US" sz="2400" i="1" dirty="0" smtClean="0">
                <a:latin typeface="Calibri" pitchFamily="34" charset="0"/>
              </a:rPr>
              <a:t>p</a:t>
            </a:r>
            <a:r>
              <a:rPr lang="en-US" sz="2400" i="1" baseline="-25000" dirty="0" smtClean="0">
                <a:latin typeface="Calibri" pitchFamily="34" charset="0"/>
              </a:rPr>
              <a:t>3</a:t>
            </a:r>
            <a:r>
              <a:rPr lang="en-US" sz="2400" dirty="0" smtClean="0">
                <a:latin typeface="Calibri" pitchFamily="34" charset="0"/>
              </a:rPr>
              <a:t>, </a:t>
            </a:r>
            <a:r>
              <a:rPr lang="en-US" sz="2400" dirty="0" smtClean="0">
                <a:latin typeface="Calibri" pitchFamily="34" charset="0"/>
                <a:sym typeface="Symbol"/>
              </a:rPr>
              <a:t> </a:t>
            </a:r>
            <a:r>
              <a:rPr lang="en-US" sz="2400" i="1" dirty="0" smtClean="0">
                <a:latin typeface="Calibri" pitchFamily="34" charset="0"/>
              </a:rPr>
              <a:t>p</a:t>
            </a:r>
            <a:r>
              <a:rPr lang="en-US" sz="2400" i="1" baseline="-25000" dirty="0" smtClean="0">
                <a:latin typeface="Calibri" pitchFamily="34" charset="0"/>
              </a:rPr>
              <a:t>4</a:t>
            </a:r>
            <a:r>
              <a:rPr lang="en-US" sz="2400" dirty="0" smtClean="0">
                <a:latin typeface="Calibri" pitchFamily="34" charset="0"/>
              </a:rPr>
              <a:t> </a:t>
            </a:r>
            <a:r>
              <a:rPr lang="en-US" sz="2400" dirty="0" smtClean="0">
                <a:latin typeface="Calibri" pitchFamily="34" charset="0"/>
                <a:sym typeface="Symbol"/>
              </a:rPr>
              <a:t> </a:t>
            </a:r>
            <a:r>
              <a:rPr lang="en-US" sz="2400" i="1" dirty="0" smtClean="0">
                <a:latin typeface="Calibri" pitchFamily="34" charset="0"/>
                <a:sym typeface="Symbol"/>
              </a:rPr>
              <a:t>e</a:t>
            </a:r>
            <a:endParaRPr lang="en-US" sz="2200" dirty="0" smtClean="0">
              <a:latin typeface="Calibri" pitchFamily="34" charset="0"/>
              <a:sym typeface="Symbol"/>
            </a:endParaRPr>
          </a:p>
          <a:p>
            <a:pPr lvl="1"/>
            <a:endParaRPr lang="en-US" sz="2800" dirty="0" smtClean="0">
              <a:latin typeface="Calibri"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DARTish projects at Microsoft</a:t>
            </a:r>
            <a:endParaRPr lang="en-US" dirty="0"/>
          </a:p>
        </p:txBody>
      </p:sp>
      <p:graphicFrame>
        <p:nvGraphicFramePr>
          <p:cNvPr id="5" name="Content Placeholder 4"/>
          <p:cNvGraphicFramePr>
            <a:graphicFrameLocks noGrp="1"/>
          </p:cNvGraphicFramePr>
          <p:nvPr>
            <p:ph idx="1"/>
          </p:nvPr>
        </p:nvGraphicFramePr>
        <p:xfrm>
          <a:off x="292223" y="1767987"/>
          <a:ext cx="8382000" cy="4099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77621"/>
          </a:xfrm>
        </p:spPr>
        <p:txBody>
          <a:bodyPr/>
          <a:lstStyle/>
          <a:p>
            <a:r>
              <a:rPr smtClean="0"/>
              <a:t>What is </a:t>
            </a:r>
            <a:r>
              <a:rPr smtClean="0">
                <a:latin typeface="Magneto" pitchFamily="82" charset="0"/>
              </a:rPr>
              <a:t>Pex</a:t>
            </a:r>
            <a:r>
              <a:rPr smtClean="0"/>
              <a:t>?</a:t>
            </a:r>
            <a:endParaRPr lang="en-US" dirty="0"/>
          </a:p>
        </p:txBody>
      </p:sp>
      <p:sp>
        <p:nvSpPr>
          <p:cNvPr id="3" name="Content Placeholder 2"/>
          <p:cNvSpPr>
            <a:spLocks noGrp="1"/>
          </p:cNvSpPr>
          <p:nvPr>
            <p:ph idx="1"/>
          </p:nvPr>
        </p:nvSpPr>
        <p:spPr>
          <a:xfrm>
            <a:off x="354367" y="1696960"/>
            <a:ext cx="8382000" cy="1674305"/>
          </a:xfrm>
        </p:spPr>
        <p:txBody>
          <a:bodyPr/>
          <a:lstStyle/>
          <a:p>
            <a:r>
              <a:rPr lang="en-US" dirty="0" smtClean="0"/>
              <a:t>Test input generator</a:t>
            </a:r>
          </a:p>
          <a:p>
            <a:pPr lvl="1"/>
            <a:r>
              <a:rPr lang="en-US" dirty="0" err="1" smtClean="0"/>
              <a:t>Pex</a:t>
            </a:r>
            <a:r>
              <a:rPr lang="en-US" dirty="0" smtClean="0"/>
              <a:t> starts from parameterized unit tests</a:t>
            </a:r>
          </a:p>
          <a:p>
            <a:pPr lvl="1"/>
            <a:r>
              <a:rPr lang="en-US" dirty="0" smtClean="0"/>
              <a:t>Generated tests are emitted as traditional unit tests</a:t>
            </a:r>
          </a:p>
          <a:p>
            <a:endParaRPr lang="en-US" dirty="0"/>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The Spec</a:t>
            </a:r>
            <a:endParaRPr lang="en-US" dirty="0"/>
          </a:p>
        </p:txBody>
      </p:sp>
      <p:pic>
        <p:nvPicPr>
          <p:cNvPr id="5" name="Picture 3"/>
          <p:cNvPicPr>
            <a:picLocks noChangeAspect="1" noChangeArrowheads="1"/>
          </p:cNvPicPr>
          <p:nvPr/>
        </p:nvPicPr>
        <p:blipFill>
          <a:blip r:embed="rId3" cstate="print"/>
          <a:srcRect/>
          <a:stretch>
            <a:fillRect/>
          </a:stretch>
        </p:blipFill>
        <p:spPr bwMode="auto">
          <a:xfrm>
            <a:off x="381000" y="3267075"/>
            <a:ext cx="6715125" cy="2981325"/>
          </a:xfrm>
          <a:prstGeom prst="rect">
            <a:avLst/>
          </a:prstGeom>
          <a:noFill/>
          <a:ln w="9525">
            <a:noFill/>
            <a:miter lim="800000"/>
            <a:headEnd/>
            <a:tailEnd/>
          </a:ln>
          <a:effectLst/>
        </p:spPr>
      </p:pic>
      <p:pic>
        <p:nvPicPr>
          <p:cNvPr id="6" name="Picture 2"/>
          <p:cNvPicPr>
            <a:picLocks noChangeAspect="1" noChangeArrowheads="1"/>
          </p:cNvPicPr>
          <p:nvPr/>
        </p:nvPicPr>
        <p:blipFill>
          <a:blip r:embed="rId4" cstate="print"/>
          <a:srcRect/>
          <a:stretch>
            <a:fillRect/>
          </a:stretch>
        </p:blipFill>
        <p:spPr bwMode="auto">
          <a:xfrm>
            <a:off x="4438650" y="1371600"/>
            <a:ext cx="4400550" cy="2657475"/>
          </a:xfrm>
          <a:prstGeom prst="rect">
            <a:avLst/>
          </a:prstGeom>
          <a:noFill/>
          <a:ln w="9525">
            <a:noFill/>
            <a:miter lim="800000"/>
            <a:headEnd/>
            <a:tailEnd/>
          </a:ln>
          <a:effectLst/>
        </p:spPr>
      </p:pic>
    </p:spTree>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SR_PPT template_07_light">
  <a:themeElements>
    <a:clrScheme name="MSR 2007">
      <a:dk1>
        <a:srgbClr xmlns:mc="http://schemas.openxmlformats.org/markup-compatibility/2006" xmlns:a14="http://schemas.microsoft.com/office/drawing/2007/7/7/main" val="000000" mc:Ignorable=""/>
      </a:dk1>
      <a:lt1>
        <a:srgbClr xmlns:mc="http://schemas.openxmlformats.org/markup-compatibility/2006" xmlns:a14="http://schemas.microsoft.com/office/drawing/2007/7/7/main" val="FFFFFF" mc:Ignorable=""/>
      </a:lt1>
      <a:dk2>
        <a:srgbClr xmlns:mc="http://schemas.openxmlformats.org/markup-compatibility/2006" xmlns:a14="http://schemas.microsoft.com/office/drawing/2007/7/7/main" val="3F3F3F" mc:Ignorable=""/>
      </a:dk2>
      <a:lt2>
        <a:srgbClr xmlns:mc="http://schemas.openxmlformats.org/markup-compatibility/2006" xmlns:a14="http://schemas.microsoft.com/office/drawing/2007/7/7/main" val="FFFFFF" mc:Ignorable=""/>
      </a:lt2>
      <a:accent1>
        <a:srgbClr xmlns:mc="http://schemas.openxmlformats.org/markup-compatibility/2006" xmlns:a14="http://schemas.microsoft.com/office/drawing/2007/7/7/main" val="FFDF79" mc:Ignorable=""/>
      </a:accent1>
      <a:accent2>
        <a:srgbClr xmlns:mc="http://schemas.openxmlformats.org/markup-compatibility/2006" xmlns:a14="http://schemas.microsoft.com/office/drawing/2007/7/7/main" val="5782B5" mc:Ignorable=""/>
      </a:accent2>
      <a:accent3>
        <a:srgbClr xmlns:mc="http://schemas.openxmlformats.org/markup-compatibility/2006" xmlns:a14="http://schemas.microsoft.com/office/drawing/2007/7/7/main" val="E28A54" mc:Ignorable=""/>
      </a:accent3>
      <a:accent4>
        <a:srgbClr xmlns:mc="http://schemas.openxmlformats.org/markup-compatibility/2006" xmlns:a14="http://schemas.microsoft.com/office/drawing/2007/7/7/main" val="94D850" mc:Ignorable=""/>
      </a:accent4>
      <a:accent5>
        <a:srgbClr xmlns:mc="http://schemas.openxmlformats.org/markup-compatibility/2006" xmlns:a14="http://schemas.microsoft.com/office/drawing/2007/7/7/main" val="FFA94B" mc:Ignorable=""/>
      </a:accent5>
      <a:accent6>
        <a:srgbClr xmlns:mc="http://schemas.openxmlformats.org/markup-compatibility/2006" xmlns:a14="http://schemas.microsoft.com/office/drawing/2007/7/7/main" val="9047B9" mc:Ignorable=""/>
      </a:accent6>
      <a:hlink>
        <a:srgbClr xmlns:mc="http://schemas.openxmlformats.org/markup-compatibility/2006" xmlns:a14="http://schemas.microsoft.com/office/drawing/2007/7/7/main" val="009ED6" mc:Ignorable=""/>
      </a:hlink>
      <a:folHlink>
        <a:srgbClr xmlns:mc="http://schemas.openxmlformats.org/markup-compatibility/2006" xmlns:a14="http://schemas.microsoft.com/office/drawing/2007/7/7/main" val="DDD819" mc:Ignorable=""/>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xmlns:mc="http://schemas.openxmlformats.org/markup-compatibility/2006" xmlns:a14="http://schemas.microsoft.com/office/drawing/2007/7/7/main" val="000000" mc:Ignorable="">
                <a:alpha val="35000"/>
              </a:srgbClr>
            </a:outerShdw>
          </a:effectLst>
        </a:effectStyle>
        <a:effectStyle>
          <a:effectLst>
            <a:outerShdw blurRad="50800" dist="38100" dir="5400000" rotWithShape="0">
              <a:srgbClr xmlns:mc="http://schemas.openxmlformats.org/markup-compatibility/2006" xmlns:a14="http://schemas.microsoft.com/office/drawing/2007/7/7/main" val="000000" mc:Ignorable="">
                <a:alpha val="35000"/>
              </a:srgbClr>
            </a:outerShdw>
          </a:effectLst>
        </a:effectStyle>
        <a:effectStyle>
          <a:effectLst>
            <a:outerShdw blurRad="63500" dist="38100" dir="5400000" rotWithShape="0">
              <a:srgbClr xmlns:mc="http://schemas.openxmlformats.org/markup-compatibility/2006" xmlns:a14="http://schemas.microsoft.com/office/drawing/2007/7/7/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07/7/7/main" val="1F497D" mc:Ignorable=""/>
      </a:dk2>
      <a:lt2>
        <a:srgbClr xmlns:mc="http://schemas.openxmlformats.org/markup-compatibility/2006" xmlns:a14="http://schemas.microsoft.com/office/drawing/2007/7/7/main" val="EEECE1" mc:Ignorable=""/>
      </a:lt2>
      <a:accent1>
        <a:srgbClr xmlns:mc="http://schemas.openxmlformats.org/markup-compatibility/2006" xmlns:a14="http://schemas.microsoft.com/office/drawing/2007/7/7/main" val="4F81BD" mc:Ignorable=""/>
      </a:accent1>
      <a:accent2>
        <a:srgbClr xmlns:mc="http://schemas.openxmlformats.org/markup-compatibility/2006" xmlns:a14="http://schemas.microsoft.com/office/drawing/2007/7/7/main" val="C0504D" mc:Ignorable=""/>
      </a:accent2>
      <a:accent3>
        <a:srgbClr xmlns:mc="http://schemas.openxmlformats.org/markup-compatibility/2006" xmlns:a14="http://schemas.microsoft.com/office/drawing/2007/7/7/main" val="9BBB59" mc:Ignorable=""/>
      </a:accent3>
      <a:accent4>
        <a:srgbClr xmlns:mc="http://schemas.openxmlformats.org/markup-compatibility/2006" xmlns:a14="http://schemas.microsoft.com/office/drawing/2007/7/7/main" val="8064A2" mc:Ignorable=""/>
      </a:accent4>
      <a:accent5>
        <a:srgbClr xmlns:mc="http://schemas.openxmlformats.org/markup-compatibility/2006" xmlns:a14="http://schemas.microsoft.com/office/drawing/2007/7/7/main" val="4BACC6" mc:Ignorable=""/>
      </a:accent5>
      <a:accent6>
        <a:srgbClr xmlns:mc="http://schemas.openxmlformats.org/markup-compatibility/2006" xmlns:a14="http://schemas.microsoft.com/office/drawing/2007/7/7/main" val="F79646" mc:Ignorable=""/>
      </a:accent6>
      <a:hlink>
        <a:srgbClr xmlns:mc="http://schemas.openxmlformats.org/markup-compatibility/2006" xmlns:a14="http://schemas.microsoft.com/office/drawing/2007/7/7/main" val="0000FF" mc:Ignorable=""/>
      </a:hlink>
      <a:folHlink>
        <a:srgbClr xmlns:mc="http://schemas.openxmlformats.org/markup-compatibility/2006" xmlns:a14="http://schemas.microsoft.com/office/drawing/2007/7/7/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07/7/7/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07/7/7/main" val="1F497D" mc:Ignorable=""/>
      </a:dk2>
      <a:lt2>
        <a:srgbClr xmlns:mc="http://schemas.openxmlformats.org/markup-compatibility/2006" xmlns:a14="http://schemas.microsoft.com/office/drawing/2007/7/7/main" val="EEECE1" mc:Ignorable=""/>
      </a:lt2>
      <a:accent1>
        <a:srgbClr xmlns:mc="http://schemas.openxmlformats.org/markup-compatibility/2006" xmlns:a14="http://schemas.microsoft.com/office/drawing/2007/7/7/main" val="4F81BD" mc:Ignorable=""/>
      </a:accent1>
      <a:accent2>
        <a:srgbClr xmlns:mc="http://schemas.openxmlformats.org/markup-compatibility/2006" xmlns:a14="http://schemas.microsoft.com/office/drawing/2007/7/7/main" val="C0504D" mc:Ignorable=""/>
      </a:accent2>
      <a:accent3>
        <a:srgbClr xmlns:mc="http://schemas.openxmlformats.org/markup-compatibility/2006" xmlns:a14="http://schemas.microsoft.com/office/drawing/2007/7/7/main" val="9BBB59" mc:Ignorable=""/>
      </a:accent3>
      <a:accent4>
        <a:srgbClr xmlns:mc="http://schemas.openxmlformats.org/markup-compatibility/2006" xmlns:a14="http://schemas.microsoft.com/office/drawing/2007/7/7/main" val="8064A2" mc:Ignorable=""/>
      </a:accent4>
      <a:accent5>
        <a:srgbClr xmlns:mc="http://schemas.openxmlformats.org/markup-compatibility/2006" xmlns:a14="http://schemas.microsoft.com/office/drawing/2007/7/7/main" val="4BACC6" mc:Ignorable=""/>
      </a:accent5>
      <a:accent6>
        <a:srgbClr xmlns:mc="http://schemas.openxmlformats.org/markup-compatibility/2006" xmlns:a14="http://schemas.microsoft.com/office/drawing/2007/7/7/main" val="F79646" mc:Ignorable=""/>
      </a:accent6>
      <a:hlink>
        <a:srgbClr xmlns:mc="http://schemas.openxmlformats.org/markup-compatibility/2006" xmlns:a14="http://schemas.microsoft.com/office/drawing/2007/7/7/main" val="0000FF" mc:Ignorable=""/>
      </a:hlink>
      <a:folHlink>
        <a:srgbClr xmlns:mc="http://schemas.openxmlformats.org/markup-compatibility/2006" xmlns:a14="http://schemas.microsoft.com/office/drawing/2007/7/7/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07/7/7/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2010-03-01T21:46:02Z</outs:dateTime>
      <outs:isPinned>true</outs:isPinned>
    </outs:relatedDate>
    <outs:relatedDate>
      <outs:type>2</outs:type>
      <outs:displayName>Created</outs:displayName>
      <outs:dateTime>2009-09-18T21:00:27Z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C750D64A-84D0-4421-B3E0-38F5B4BFACCD}">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MSR_PPT template_07_light</Template>
  <TotalTime>0</TotalTime>
  <Words>4678</Words>
  <Application>Microsoft Office PowerPoint</Application>
  <PresentationFormat>On-screen Show (4:3)</PresentationFormat>
  <Paragraphs>955</Paragraphs>
  <Slides>62</Slides>
  <Notes>60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MSR_PPT template_07_light</vt:lpstr>
      <vt:lpstr>Satisfiability Modulo Theories (SMT):  ideas and applications Università Degli Studi Di Milano Scuola di Dottorato in Informatica, 2010</vt:lpstr>
      <vt:lpstr>SMT@Microsoft: Solver</vt:lpstr>
      <vt:lpstr>Test-case generation</vt:lpstr>
      <vt:lpstr>Security is critical</vt:lpstr>
      <vt:lpstr>Hunting for Security Bugs.</vt:lpstr>
      <vt:lpstr>Directed Automated Random Testing ( DART)</vt:lpstr>
      <vt:lpstr>DARTish projects at Microsoft</vt:lpstr>
      <vt:lpstr>What is Pex?</vt:lpstr>
      <vt:lpstr>ArrayList: The Spec</vt:lpstr>
      <vt:lpstr>ArrayList: AddItem Test</vt:lpstr>
      <vt:lpstr>ArrayList: Starting Pex…</vt:lpstr>
      <vt:lpstr>ArrayList: Run 1, (0,null)</vt:lpstr>
      <vt:lpstr>ArrayList: Run 1, (0,null)</vt:lpstr>
      <vt:lpstr>ArrayList: Run 1, (0,null)</vt:lpstr>
      <vt:lpstr>ArrayList: Run 1, (0,null)</vt:lpstr>
      <vt:lpstr>ArrayList: Picking the next branch to cover</vt:lpstr>
      <vt:lpstr>ArrayList: Solve constraints using SMT solver</vt:lpstr>
      <vt:lpstr>ArrayList: Run 2, (1, null)</vt:lpstr>
      <vt:lpstr>ArrayList: Pick new branch</vt:lpstr>
      <vt:lpstr>ArrayList: Run 3, (-1, null)</vt:lpstr>
      <vt:lpstr>ArrayList: Run 3, (-1, null)</vt:lpstr>
      <vt:lpstr>ArrayList: Run 3, (-1, null)</vt:lpstr>
      <vt:lpstr>White box testing in practice</vt:lpstr>
      <vt:lpstr>White box testing in practice</vt:lpstr>
      <vt:lpstr>PowerPoint Presentation</vt:lpstr>
      <vt:lpstr>PEX ↔ Z3</vt:lpstr>
      <vt:lpstr>PEX ↔ Z3: Incrementality</vt:lpstr>
      <vt:lpstr>PEX ↔ Z3: Small models</vt:lpstr>
      <vt:lpstr>PEX ↔ Z3: Small models</vt:lpstr>
      <vt:lpstr>SAGE</vt:lpstr>
      <vt:lpstr>Zero to Crash in 10 Generations</vt:lpstr>
      <vt:lpstr>Zero to Crash in 10 Generations</vt:lpstr>
      <vt:lpstr>Zero to Crash in 10 Generations</vt:lpstr>
      <vt:lpstr>Zero to Crash in 10 Generations</vt:lpstr>
      <vt:lpstr>Zero to Crash in 10 Generations</vt:lpstr>
      <vt:lpstr>Zero to Crash in 10 Generations</vt:lpstr>
      <vt:lpstr>Zero to Crash in 10 Generations</vt:lpstr>
      <vt:lpstr>Zero to Crash in 10 Generations</vt:lpstr>
      <vt:lpstr>Zero to Crash in 10 Generations</vt:lpstr>
      <vt:lpstr>Zero to Crash in 10 Generations</vt:lpstr>
      <vt:lpstr>Zero to Crash in 10 Generations</vt:lpstr>
      <vt:lpstr>SAGE (cont.)</vt:lpstr>
      <vt:lpstr>SAGE↔ Z3</vt:lpstr>
      <vt:lpstr>Predicate Abstraction</vt:lpstr>
      <vt:lpstr>Overview</vt:lpstr>
      <vt:lpstr>Example</vt:lpstr>
      <vt:lpstr>Example</vt:lpstr>
      <vt:lpstr>Example</vt:lpstr>
      <vt:lpstr>Example</vt:lpstr>
      <vt:lpstr>Example</vt:lpstr>
      <vt:lpstr>Example</vt:lpstr>
      <vt:lpstr>Example</vt:lpstr>
      <vt:lpstr>Observations about SLAM</vt:lpstr>
      <vt:lpstr>Predicate Abstraction: c2bp</vt:lpstr>
      <vt:lpstr>Abstracting Expressions via F</vt:lpstr>
      <vt:lpstr>ImpliesF(e) and ImpliedByF(e) </vt:lpstr>
      <vt:lpstr>Computing ImpliesF(e)</vt:lpstr>
      <vt:lpstr>Computing ImpliesF(e)</vt:lpstr>
      <vt:lpstr>Computing ImpliesF(e)</vt:lpstr>
      <vt:lpstr>Newton</vt:lpstr>
      <vt:lpstr>SLAM ↔ Z3</vt:lpstr>
      <vt:lpstr>SLAM ↔ Z3: Unsatisfiable cores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2009-09-18T21:00:27Z</dcterms:created>
  <dcterms:modified xsi:type="dcterms:W3CDTF">2010-03-01T21:48:59Z</dcterms:modified>
</cp:coreProperties>
</file>