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2"/>
  </p:sldMasterIdLst>
  <p:notesMasterIdLst>
    <p:notesMasterId r:id="rId92"/>
  </p:notesMasterIdLst>
  <p:handoutMasterIdLst>
    <p:handoutMasterId r:id="rId93"/>
  </p:handoutMasterIdLst>
  <p:sldIdLst>
    <p:sldId id="860" r:id="rId3"/>
    <p:sldId id="864" r:id="rId4"/>
    <p:sldId id="889" r:id="rId5"/>
    <p:sldId id="865" r:id="rId6"/>
    <p:sldId id="866" r:id="rId7"/>
    <p:sldId id="867" r:id="rId8"/>
    <p:sldId id="868" r:id="rId9"/>
    <p:sldId id="869" r:id="rId10"/>
    <p:sldId id="870" r:id="rId11"/>
    <p:sldId id="871" r:id="rId12"/>
    <p:sldId id="872" r:id="rId13"/>
    <p:sldId id="873" r:id="rId14"/>
    <p:sldId id="874" r:id="rId15"/>
    <p:sldId id="875" r:id="rId16"/>
    <p:sldId id="876" r:id="rId17"/>
    <p:sldId id="877" r:id="rId18"/>
    <p:sldId id="879" r:id="rId19"/>
    <p:sldId id="880" r:id="rId20"/>
    <p:sldId id="890" r:id="rId21"/>
    <p:sldId id="891" r:id="rId22"/>
    <p:sldId id="892" r:id="rId23"/>
    <p:sldId id="893" r:id="rId24"/>
    <p:sldId id="894" r:id="rId25"/>
    <p:sldId id="895" r:id="rId26"/>
    <p:sldId id="896" r:id="rId27"/>
    <p:sldId id="897" r:id="rId28"/>
    <p:sldId id="898" r:id="rId29"/>
    <p:sldId id="899" r:id="rId30"/>
    <p:sldId id="900" r:id="rId31"/>
    <p:sldId id="901" r:id="rId32"/>
    <p:sldId id="902" r:id="rId33"/>
    <p:sldId id="903" r:id="rId34"/>
    <p:sldId id="904" r:id="rId35"/>
    <p:sldId id="905" r:id="rId36"/>
    <p:sldId id="906" r:id="rId37"/>
    <p:sldId id="907" r:id="rId38"/>
    <p:sldId id="908" r:id="rId39"/>
    <p:sldId id="909" r:id="rId40"/>
    <p:sldId id="910" r:id="rId41"/>
    <p:sldId id="911" r:id="rId42"/>
    <p:sldId id="912" r:id="rId43"/>
    <p:sldId id="913" r:id="rId44"/>
    <p:sldId id="914" r:id="rId45"/>
    <p:sldId id="915" r:id="rId46"/>
    <p:sldId id="916" r:id="rId47"/>
    <p:sldId id="917" r:id="rId48"/>
    <p:sldId id="918" r:id="rId49"/>
    <p:sldId id="919" r:id="rId50"/>
    <p:sldId id="920" r:id="rId51"/>
    <p:sldId id="921" r:id="rId52"/>
    <p:sldId id="922" r:id="rId53"/>
    <p:sldId id="923" r:id="rId54"/>
    <p:sldId id="924" r:id="rId55"/>
    <p:sldId id="925" r:id="rId56"/>
    <p:sldId id="926" r:id="rId57"/>
    <p:sldId id="927" r:id="rId58"/>
    <p:sldId id="928" r:id="rId59"/>
    <p:sldId id="929" r:id="rId60"/>
    <p:sldId id="930" r:id="rId61"/>
    <p:sldId id="931" r:id="rId62"/>
    <p:sldId id="932" r:id="rId63"/>
    <p:sldId id="933" r:id="rId64"/>
    <p:sldId id="934" r:id="rId65"/>
    <p:sldId id="935" r:id="rId66"/>
    <p:sldId id="936" r:id="rId67"/>
    <p:sldId id="937" r:id="rId68"/>
    <p:sldId id="938" r:id="rId69"/>
    <p:sldId id="939" r:id="rId70"/>
    <p:sldId id="940" r:id="rId71"/>
    <p:sldId id="941" r:id="rId72"/>
    <p:sldId id="942" r:id="rId73"/>
    <p:sldId id="943" r:id="rId74"/>
    <p:sldId id="944" r:id="rId75"/>
    <p:sldId id="945" r:id="rId76"/>
    <p:sldId id="946" r:id="rId77"/>
    <p:sldId id="947" r:id="rId78"/>
    <p:sldId id="948" r:id="rId79"/>
    <p:sldId id="949" r:id="rId80"/>
    <p:sldId id="950" r:id="rId81"/>
    <p:sldId id="951" r:id="rId82"/>
    <p:sldId id="952" r:id="rId83"/>
    <p:sldId id="953" r:id="rId84"/>
    <p:sldId id="954" r:id="rId85"/>
    <p:sldId id="955" r:id="rId86"/>
    <p:sldId id="956" r:id="rId87"/>
    <p:sldId id="957" r:id="rId88"/>
    <p:sldId id="958" r:id="rId89"/>
    <p:sldId id="959" r:id="rId90"/>
    <p:sldId id="960" r:id="rId91"/>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07/7/7/main" val="F1C283" mc:Ignorable=""/>
    <a:srgbClr xmlns:mc="http://schemas.openxmlformats.org/markup-compatibility/2006" xmlns:a14="http://schemas.microsoft.com/office/drawing/2007/7/7/main" val="FFCD2D" mc:Ignorable=""/>
    <a:srgbClr xmlns:mc="http://schemas.openxmlformats.org/markup-compatibility/2006" xmlns:a14="http://schemas.microsoft.com/office/drawing/2007/7/7/main" val="CE7E5A" mc:Ignorable=""/>
    <a:srgbClr xmlns:mc="http://schemas.openxmlformats.org/markup-compatibility/2006" xmlns:a14="http://schemas.microsoft.com/office/drawing/2007/7/7/main" val="CF6A3D" mc:Ignorable=""/>
    <a:srgbClr xmlns:mc="http://schemas.openxmlformats.org/markup-compatibility/2006" xmlns:a14="http://schemas.microsoft.com/office/drawing/2007/7/7/main" val="9C42E6" mc:Ignorable=""/>
    <a:srgbClr xmlns:mc="http://schemas.openxmlformats.org/markup-compatibility/2006" xmlns:a14="http://schemas.microsoft.com/office/drawing/2007/7/7/main" val="D1943B" mc:Ignorable=""/>
    <a:srgbClr xmlns:mc="http://schemas.openxmlformats.org/markup-compatibility/2006" xmlns:a14="http://schemas.microsoft.com/office/drawing/2007/7/7/main" val="F8F57B" mc:Ignorable=""/>
    <a:srgbClr xmlns:mc="http://schemas.openxmlformats.org/markup-compatibility/2006" xmlns:a14="http://schemas.microsoft.com/office/drawing/2007/7/7/main" val="D5B953" mc:Ignorable=""/>
    <a:srgbClr xmlns:mc="http://schemas.openxmlformats.org/markup-compatibility/2006" xmlns:a14="http://schemas.microsoft.com/office/drawing/2007/7/7/main" val="B87DF3" mc:Ignorable=""/>
    <a:srgbClr xmlns:mc="http://schemas.openxmlformats.org/markup-compatibility/2006" xmlns:a14="http://schemas.microsoft.com/office/drawing/2007/7/7/main" val="F4A234" mc:Ignorable=""/>
  </p:clrMru>
  <p:extLst>
    <p:ext uri="{E76CE94A-603C-4142-B9EB-6D1370010A27}">
      <p14:discardImageEditData xmlns:p14="http://schemas.microsoft.com/office/powerpoint/2007/7/12/main" val="0"/>
    </p:ext>
    <p:ext uri="{D31A062A-798A-4329-ABDD-BBA856620510}">
      <p14:defaultImageDpi xmlns:p14="http://schemas.microsoft.com/office/powerpoint/2007/7/12/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973" autoAdjust="0"/>
    <p:restoredTop sz="94684" autoAdjust="0"/>
  </p:normalViewPr>
  <p:slideViewPr>
    <p:cSldViewPr snapToGrid="0">
      <p:cViewPr varScale="1">
        <p:scale>
          <a:sx n="107" d="100"/>
          <a:sy n="107" d="100"/>
        </p:scale>
        <p:origin x="-162" y="-78"/>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C68AAC-6DDF-499E-9CF9-6A7EC8765DF0}" type="doc">
      <dgm:prSet loTypeId="urn:microsoft.com/office/officeart/2005/8/layout/process1" loCatId="process" qsTypeId="urn:microsoft.com/office/officeart/2005/8/quickstyle/simple5" qsCatId="simple" csTypeId="urn:microsoft.com/office/officeart/2005/8/colors/colorful2" csCatId="colorful" phldr="1"/>
      <dgm:spPr/>
    </dgm:pt>
    <dgm:pt modelId="{90EB4602-A927-4B03-AB1B-B3CCC18611E7}">
      <dgm:prSet phldrT="[Text]"/>
      <dgm:spPr/>
      <dgm:t>
        <a:bodyPr/>
        <a:lstStyle/>
        <a:p>
          <a:r>
            <a:rPr lang="en-US" dirty="0" smtClean="0"/>
            <a:t>Annotated Program</a:t>
          </a:r>
          <a:endParaRPr lang="en-US" dirty="0"/>
        </a:p>
      </dgm:t>
    </dgm:pt>
    <dgm:pt modelId="{C50FFEC0-1000-4229-BCA6-60BF345101F6}" type="parTrans" cxnId="{FB8C25CE-CB3F-4ECA-8C2C-6559ADA37E14}">
      <dgm:prSet/>
      <dgm:spPr/>
      <dgm:t>
        <a:bodyPr/>
        <a:lstStyle/>
        <a:p>
          <a:endParaRPr lang="en-US"/>
        </a:p>
      </dgm:t>
    </dgm:pt>
    <dgm:pt modelId="{135E012C-EB75-44BD-8624-C7D87D77903F}" type="sibTrans" cxnId="{FB8C25CE-CB3F-4ECA-8C2C-6559ADA37E14}">
      <dgm:prSet/>
      <dgm:spPr/>
      <dgm:t>
        <a:bodyPr/>
        <a:lstStyle/>
        <a:p>
          <a:endParaRPr lang="en-US"/>
        </a:p>
      </dgm:t>
    </dgm:pt>
    <dgm:pt modelId="{3411FCD8-4028-47BE-979F-A94DA2B0E6C7}">
      <dgm:prSet phldrT="[Text]"/>
      <dgm:spPr/>
      <dgm:t>
        <a:bodyPr/>
        <a:lstStyle/>
        <a:p>
          <a:r>
            <a:rPr lang="en-US" dirty="0" smtClean="0"/>
            <a:t>Verification Condition </a:t>
          </a:r>
          <a:r>
            <a:rPr lang="en-US" i="1" dirty="0" smtClean="0"/>
            <a:t>F</a:t>
          </a:r>
          <a:endParaRPr lang="en-US" i="1" dirty="0"/>
        </a:p>
      </dgm:t>
    </dgm:pt>
    <dgm:pt modelId="{B69D2197-B49F-4F5F-B03F-24E52C020513}" type="parTrans" cxnId="{0AFF858F-EB1E-42AD-B901-41CF55CBE009}">
      <dgm:prSet/>
      <dgm:spPr/>
      <dgm:t>
        <a:bodyPr/>
        <a:lstStyle/>
        <a:p>
          <a:endParaRPr lang="en-US"/>
        </a:p>
      </dgm:t>
    </dgm:pt>
    <dgm:pt modelId="{F3268670-5C0B-48CD-8F58-30DDFFACB787}" type="sibTrans" cxnId="{0AFF858F-EB1E-42AD-B901-41CF55CBE009}">
      <dgm:prSet/>
      <dgm:spPr/>
      <dgm:t>
        <a:bodyPr/>
        <a:lstStyle/>
        <a:p>
          <a:endParaRPr lang="en-US"/>
        </a:p>
      </dgm:t>
    </dgm:pt>
    <dgm:pt modelId="{2A9F89C3-0213-446F-9F57-68D8F61CFAF0}" type="pres">
      <dgm:prSet presAssocID="{62C68AAC-6DDF-499E-9CF9-6A7EC8765DF0}" presName="Name0" presStyleCnt="0">
        <dgm:presLayoutVars>
          <dgm:dir/>
          <dgm:resizeHandles val="exact"/>
        </dgm:presLayoutVars>
      </dgm:prSet>
      <dgm:spPr/>
    </dgm:pt>
    <dgm:pt modelId="{61BD5CC9-D19E-4D51-9B27-20E60A241DCF}" type="pres">
      <dgm:prSet presAssocID="{90EB4602-A927-4B03-AB1B-B3CCC18611E7}" presName="node" presStyleLbl="node1" presStyleIdx="0" presStyleCnt="2" custLinFactNeighborX="989" custLinFactNeighborY="-1979">
        <dgm:presLayoutVars>
          <dgm:bulletEnabled val="1"/>
        </dgm:presLayoutVars>
      </dgm:prSet>
      <dgm:spPr/>
      <dgm:t>
        <a:bodyPr/>
        <a:lstStyle/>
        <a:p>
          <a:endParaRPr lang="en-US"/>
        </a:p>
      </dgm:t>
    </dgm:pt>
    <dgm:pt modelId="{66753691-48EF-44CA-9DF1-40405054014D}" type="pres">
      <dgm:prSet presAssocID="{135E012C-EB75-44BD-8624-C7D87D77903F}" presName="sibTrans" presStyleLbl="sibTrans2D1" presStyleIdx="0" presStyleCnt="1"/>
      <dgm:spPr/>
      <dgm:t>
        <a:bodyPr/>
        <a:lstStyle/>
        <a:p>
          <a:endParaRPr lang="en-US"/>
        </a:p>
      </dgm:t>
    </dgm:pt>
    <dgm:pt modelId="{47353F76-3C17-49FA-ABD1-B25A36085DA4}" type="pres">
      <dgm:prSet presAssocID="{135E012C-EB75-44BD-8624-C7D87D77903F}" presName="connectorText" presStyleLbl="sibTrans2D1" presStyleIdx="0" presStyleCnt="1"/>
      <dgm:spPr/>
      <dgm:t>
        <a:bodyPr/>
        <a:lstStyle/>
        <a:p>
          <a:endParaRPr lang="en-US"/>
        </a:p>
      </dgm:t>
    </dgm:pt>
    <dgm:pt modelId="{40C0E305-4B11-4977-A04E-EAB83E945248}" type="pres">
      <dgm:prSet presAssocID="{3411FCD8-4028-47BE-979F-A94DA2B0E6C7}" presName="node" presStyleLbl="node1" presStyleIdx="1" presStyleCnt="2">
        <dgm:presLayoutVars>
          <dgm:bulletEnabled val="1"/>
        </dgm:presLayoutVars>
      </dgm:prSet>
      <dgm:spPr/>
      <dgm:t>
        <a:bodyPr/>
        <a:lstStyle/>
        <a:p>
          <a:endParaRPr lang="en-US"/>
        </a:p>
      </dgm:t>
    </dgm:pt>
  </dgm:ptLst>
  <dgm:cxnLst>
    <dgm:cxn modelId="{8B24CDFA-A1BD-4892-9A9F-0D9837272623}" type="presOf" srcId="{135E012C-EB75-44BD-8624-C7D87D77903F}" destId="{66753691-48EF-44CA-9DF1-40405054014D}" srcOrd="0" destOrd="0" presId="urn:microsoft.com/office/officeart/2005/8/layout/process1"/>
    <dgm:cxn modelId="{9C51DACD-61AF-4414-B2EB-6856E87C419E}" type="presOf" srcId="{62C68AAC-6DDF-499E-9CF9-6A7EC8765DF0}" destId="{2A9F89C3-0213-446F-9F57-68D8F61CFAF0}" srcOrd="0" destOrd="0" presId="urn:microsoft.com/office/officeart/2005/8/layout/process1"/>
    <dgm:cxn modelId="{FB8C25CE-CB3F-4ECA-8C2C-6559ADA37E14}" srcId="{62C68AAC-6DDF-499E-9CF9-6A7EC8765DF0}" destId="{90EB4602-A927-4B03-AB1B-B3CCC18611E7}" srcOrd="0" destOrd="0" parTransId="{C50FFEC0-1000-4229-BCA6-60BF345101F6}" sibTransId="{135E012C-EB75-44BD-8624-C7D87D77903F}"/>
    <dgm:cxn modelId="{066F6977-5408-4C84-A368-9328334415E4}" type="presOf" srcId="{135E012C-EB75-44BD-8624-C7D87D77903F}" destId="{47353F76-3C17-49FA-ABD1-B25A36085DA4}" srcOrd="1" destOrd="0" presId="urn:microsoft.com/office/officeart/2005/8/layout/process1"/>
    <dgm:cxn modelId="{B6198518-BC26-4365-AA2C-D440B63A44B4}" type="presOf" srcId="{3411FCD8-4028-47BE-979F-A94DA2B0E6C7}" destId="{40C0E305-4B11-4977-A04E-EAB83E945248}" srcOrd="0" destOrd="0" presId="urn:microsoft.com/office/officeart/2005/8/layout/process1"/>
    <dgm:cxn modelId="{0AFF858F-EB1E-42AD-B901-41CF55CBE009}" srcId="{62C68AAC-6DDF-499E-9CF9-6A7EC8765DF0}" destId="{3411FCD8-4028-47BE-979F-A94DA2B0E6C7}" srcOrd="1" destOrd="0" parTransId="{B69D2197-B49F-4F5F-B03F-24E52C020513}" sibTransId="{F3268670-5C0B-48CD-8F58-30DDFFACB787}"/>
    <dgm:cxn modelId="{1AB3A384-0C68-4C59-80EB-9EDD4E0C9E85}" type="presOf" srcId="{90EB4602-A927-4B03-AB1B-B3CCC18611E7}" destId="{61BD5CC9-D19E-4D51-9B27-20E60A241DCF}" srcOrd="0" destOrd="0" presId="urn:microsoft.com/office/officeart/2005/8/layout/process1"/>
    <dgm:cxn modelId="{F89A77E4-3690-41A1-B327-6C70243EE493}" type="presParOf" srcId="{2A9F89C3-0213-446F-9F57-68D8F61CFAF0}" destId="{61BD5CC9-D19E-4D51-9B27-20E60A241DCF}" srcOrd="0" destOrd="0" presId="urn:microsoft.com/office/officeart/2005/8/layout/process1"/>
    <dgm:cxn modelId="{F696CE85-6715-4DD1-BCA9-5AF8C7545CD1}" type="presParOf" srcId="{2A9F89C3-0213-446F-9F57-68D8F61CFAF0}" destId="{66753691-48EF-44CA-9DF1-40405054014D}" srcOrd="1" destOrd="0" presId="urn:microsoft.com/office/officeart/2005/8/layout/process1"/>
    <dgm:cxn modelId="{7618EBA4-44C5-49D9-A63D-20B881C85233}" type="presParOf" srcId="{66753691-48EF-44CA-9DF1-40405054014D}" destId="{47353F76-3C17-49FA-ABD1-B25A36085DA4}" srcOrd="0" destOrd="0" presId="urn:microsoft.com/office/officeart/2005/8/layout/process1"/>
    <dgm:cxn modelId="{59CA63D4-9BC8-4E53-96BF-6C7B67C0E1A5}" type="presParOf" srcId="{2A9F89C3-0213-446F-9F57-68D8F61CFAF0}" destId="{40C0E305-4B11-4977-A04E-EAB83E945248}"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2A6D12-42AE-4E4C-A72E-5A0E348E4A1C}"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1D5FE7A9-EE4F-47AC-88F0-928F2AC31591}">
      <dgm:prSet/>
      <dgm:spPr/>
      <dgm:t>
        <a:bodyPr/>
        <a:lstStyle/>
        <a:p>
          <a:pPr rtl="0"/>
          <a:r>
            <a:rPr lang="en-US" dirty="0" smtClean="0"/>
            <a:t>Heuristic quantifier instantiation</a:t>
          </a:r>
          <a:endParaRPr lang="en-US" dirty="0"/>
        </a:p>
      </dgm:t>
    </dgm:pt>
    <dgm:pt modelId="{F83E7231-79A8-4F5F-9E80-6F6110DC77C7}" type="parTrans" cxnId="{16B4F643-B671-4BD8-B20B-12849B75329F}">
      <dgm:prSet/>
      <dgm:spPr/>
      <dgm:t>
        <a:bodyPr/>
        <a:lstStyle/>
        <a:p>
          <a:endParaRPr lang="en-US"/>
        </a:p>
      </dgm:t>
    </dgm:pt>
    <dgm:pt modelId="{C43C8184-D1A0-4C82-A9FE-D841D58179F3}" type="sibTrans" cxnId="{16B4F643-B671-4BD8-B20B-12849B75329F}">
      <dgm:prSet/>
      <dgm:spPr/>
      <dgm:t>
        <a:bodyPr/>
        <a:lstStyle/>
        <a:p>
          <a:endParaRPr lang="en-US"/>
        </a:p>
      </dgm:t>
    </dgm:pt>
    <dgm:pt modelId="{5A392EA8-FA47-4C5A-8565-4082EAC8B841}">
      <dgm:prSet/>
      <dgm:spPr/>
      <dgm:t>
        <a:bodyPr/>
        <a:lstStyle/>
        <a:p>
          <a:pPr rtl="0"/>
          <a:r>
            <a:rPr lang="en-US" dirty="0" smtClean="0"/>
            <a:t>Combining SMT with Saturation </a:t>
          </a:r>
          <a:r>
            <a:rPr lang="en-US" dirty="0" err="1" smtClean="0"/>
            <a:t>provers</a:t>
          </a:r>
          <a:endParaRPr lang="en-US" dirty="0"/>
        </a:p>
      </dgm:t>
    </dgm:pt>
    <dgm:pt modelId="{618B3C1B-CAE9-4F9E-9B23-048B880E8818}" type="parTrans" cxnId="{BAFBD07B-71D8-450C-AEFC-8127C963164A}">
      <dgm:prSet/>
      <dgm:spPr/>
      <dgm:t>
        <a:bodyPr/>
        <a:lstStyle/>
        <a:p>
          <a:endParaRPr lang="en-US"/>
        </a:p>
      </dgm:t>
    </dgm:pt>
    <dgm:pt modelId="{C3FE7091-3CD0-481B-A1E2-2745B8474AE8}" type="sibTrans" cxnId="{BAFBD07B-71D8-450C-AEFC-8127C963164A}">
      <dgm:prSet/>
      <dgm:spPr/>
      <dgm:t>
        <a:bodyPr/>
        <a:lstStyle/>
        <a:p>
          <a:endParaRPr lang="en-US"/>
        </a:p>
      </dgm:t>
    </dgm:pt>
    <dgm:pt modelId="{39768F9A-C1B2-492A-BEED-1CEAF41A05CA}">
      <dgm:prSet/>
      <dgm:spPr/>
      <dgm:t>
        <a:bodyPr/>
        <a:lstStyle/>
        <a:p>
          <a:pPr rtl="0"/>
          <a:r>
            <a:rPr lang="en-US" dirty="0" smtClean="0"/>
            <a:t>Complete quantifier instantiation</a:t>
          </a:r>
          <a:endParaRPr lang="en-US" dirty="0"/>
        </a:p>
      </dgm:t>
    </dgm:pt>
    <dgm:pt modelId="{6257E348-8887-48A7-BAA5-F84BF9EC7A93}" type="parTrans" cxnId="{F7A0DBA9-16C6-4FB4-B4D7-63FD948BFB13}">
      <dgm:prSet/>
      <dgm:spPr/>
      <dgm:t>
        <a:bodyPr/>
        <a:lstStyle/>
        <a:p>
          <a:endParaRPr lang="en-US"/>
        </a:p>
      </dgm:t>
    </dgm:pt>
    <dgm:pt modelId="{18A0AF87-02E3-403A-9248-8145F15B1990}" type="sibTrans" cxnId="{F7A0DBA9-16C6-4FB4-B4D7-63FD948BFB13}">
      <dgm:prSet/>
      <dgm:spPr/>
      <dgm:t>
        <a:bodyPr/>
        <a:lstStyle/>
        <a:p>
          <a:endParaRPr lang="en-US"/>
        </a:p>
      </dgm:t>
    </dgm:pt>
    <dgm:pt modelId="{1822D0C4-0A26-4377-9C47-02B1A676C6E5}">
      <dgm:prSet/>
      <dgm:spPr/>
      <dgm:t>
        <a:bodyPr/>
        <a:lstStyle/>
        <a:p>
          <a:pPr rtl="0"/>
          <a:r>
            <a:rPr lang="en-US" dirty="0" smtClean="0"/>
            <a:t>Decidable fragments</a:t>
          </a:r>
          <a:endParaRPr lang="en-US" dirty="0"/>
        </a:p>
      </dgm:t>
    </dgm:pt>
    <dgm:pt modelId="{767F8962-260A-425D-B823-2D0BCD7D5B47}" type="parTrans" cxnId="{3C687817-178F-4810-92AC-08B66CB59F4B}">
      <dgm:prSet/>
      <dgm:spPr/>
      <dgm:t>
        <a:bodyPr/>
        <a:lstStyle/>
        <a:p>
          <a:endParaRPr lang="en-US"/>
        </a:p>
      </dgm:t>
    </dgm:pt>
    <dgm:pt modelId="{8BA016C2-8C43-4681-8406-4D684F91DEBA}" type="sibTrans" cxnId="{3C687817-178F-4810-92AC-08B66CB59F4B}">
      <dgm:prSet/>
      <dgm:spPr/>
      <dgm:t>
        <a:bodyPr/>
        <a:lstStyle/>
        <a:p>
          <a:endParaRPr lang="en-US"/>
        </a:p>
      </dgm:t>
    </dgm:pt>
    <dgm:pt modelId="{1097DEA9-CB6E-4FA9-B6C6-3484716CAEF7}">
      <dgm:prSet/>
      <dgm:spPr/>
      <dgm:t>
        <a:bodyPr/>
        <a:lstStyle/>
        <a:p>
          <a:pPr rtl="0"/>
          <a:r>
            <a:rPr lang="en-US" dirty="0" smtClean="0"/>
            <a:t>Model based quantifier instantiation</a:t>
          </a:r>
          <a:endParaRPr lang="en-US" dirty="0"/>
        </a:p>
      </dgm:t>
    </dgm:pt>
    <dgm:pt modelId="{E0369E63-DFA5-4D48-B28D-E48E556CE902}" type="parTrans" cxnId="{B7B825E8-91F1-4328-9E6D-8AF7859E15D7}">
      <dgm:prSet/>
      <dgm:spPr/>
      <dgm:t>
        <a:bodyPr/>
        <a:lstStyle/>
        <a:p>
          <a:endParaRPr lang="en-US"/>
        </a:p>
      </dgm:t>
    </dgm:pt>
    <dgm:pt modelId="{BBCEC0F1-08CA-43CD-B455-D7E1C3967593}" type="sibTrans" cxnId="{B7B825E8-91F1-4328-9E6D-8AF7859E15D7}">
      <dgm:prSet/>
      <dgm:spPr/>
      <dgm:t>
        <a:bodyPr/>
        <a:lstStyle/>
        <a:p>
          <a:endParaRPr lang="en-US"/>
        </a:p>
      </dgm:t>
    </dgm:pt>
    <dgm:pt modelId="{D9A3EBC3-9180-4068-BFE9-97D6A7B48D9F}" type="pres">
      <dgm:prSet presAssocID="{722A6D12-42AE-4E4C-A72E-5A0E348E4A1C}" presName="Name0" presStyleCnt="0">
        <dgm:presLayoutVars>
          <dgm:dir/>
          <dgm:animLvl val="lvl"/>
          <dgm:resizeHandles val="exact"/>
        </dgm:presLayoutVars>
      </dgm:prSet>
      <dgm:spPr/>
      <dgm:t>
        <a:bodyPr/>
        <a:lstStyle/>
        <a:p>
          <a:endParaRPr lang="en-US"/>
        </a:p>
      </dgm:t>
    </dgm:pt>
    <dgm:pt modelId="{A986E606-DB17-4AE3-8A66-879BDFEE4E65}" type="pres">
      <dgm:prSet presAssocID="{1D5FE7A9-EE4F-47AC-88F0-928F2AC31591}" presName="linNode" presStyleCnt="0"/>
      <dgm:spPr/>
    </dgm:pt>
    <dgm:pt modelId="{52A4F95F-F1AB-4105-9DEE-78179B78A81B}" type="pres">
      <dgm:prSet presAssocID="{1D5FE7A9-EE4F-47AC-88F0-928F2AC31591}" presName="parentText" presStyleLbl="node1" presStyleIdx="0" presStyleCnt="5" custScaleX="191697">
        <dgm:presLayoutVars>
          <dgm:chMax val="1"/>
          <dgm:bulletEnabled val="1"/>
        </dgm:presLayoutVars>
      </dgm:prSet>
      <dgm:spPr/>
      <dgm:t>
        <a:bodyPr/>
        <a:lstStyle/>
        <a:p>
          <a:endParaRPr lang="en-US"/>
        </a:p>
      </dgm:t>
    </dgm:pt>
    <dgm:pt modelId="{19581284-BC35-491B-BA1D-59BEEE20AE27}" type="pres">
      <dgm:prSet presAssocID="{C43C8184-D1A0-4C82-A9FE-D841D58179F3}" presName="sp" presStyleCnt="0"/>
      <dgm:spPr/>
    </dgm:pt>
    <dgm:pt modelId="{F45D1C90-4FC4-4C92-9422-ADFD38047747}" type="pres">
      <dgm:prSet presAssocID="{5A392EA8-FA47-4C5A-8565-4082EAC8B841}" presName="linNode" presStyleCnt="0"/>
      <dgm:spPr/>
    </dgm:pt>
    <dgm:pt modelId="{EA10E22E-D9E7-4493-B666-635671DEC2D3}" type="pres">
      <dgm:prSet presAssocID="{5A392EA8-FA47-4C5A-8565-4082EAC8B841}" presName="parentText" presStyleLbl="node1" presStyleIdx="1" presStyleCnt="5" custScaleX="191697">
        <dgm:presLayoutVars>
          <dgm:chMax val="1"/>
          <dgm:bulletEnabled val="1"/>
        </dgm:presLayoutVars>
      </dgm:prSet>
      <dgm:spPr/>
      <dgm:t>
        <a:bodyPr/>
        <a:lstStyle/>
        <a:p>
          <a:endParaRPr lang="en-US"/>
        </a:p>
      </dgm:t>
    </dgm:pt>
    <dgm:pt modelId="{7100E527-7012-49F8-B886-BB4393245A95}" type="pres">
      <dgm:prSet presAssocID="{C3FE7091-3CD0-481B-A1E2-2745B8474AE8}" presName="sp" presStyleCnt="0"/>
      <dgm:spPr/>
    </dgm:pt>
    <dgm:pt modelId="{BD69EC8D-32F0-483E-B589-687D9C0EBEE9}" type="pres">
      <dgm:prSet presAssocID="{39768F9A-C1B2-492A-BEED-1CEAF41A05CA}" presName="linNode" presStyleCnt="0"/>
      <dgm:spPr/>
    </dgm:pt>
    <dgm:pt modelId="{F4F7A9AC-E7F4-4B3B-8466-97CBC798AA54}" type="pres">
      <dgm:prSet presAssocID="{39768F9A-C1B2-492A-BEED-1CEAF41A05CA}" presName="parentText" presStyleLbl="node1" presStyleIdx="2" presStyleCnt="5" custScaleX="191697">
        <dgm:presLayoutVars>
          <dgm:chMax val="1"/>
          <dgm:bulletEnabled val="1"/>
        </dgm:presLayoutVars>
      </dgm:prSet>
      <dgm:spPr/>
      <dgm:t>
        <a:bodyPr/>
        <a:lstStyle/>
        <a:p>
          <a:endParaRPr lang="en-US"/>
        </a:p>
      </dgm:t>
    </dgm:pt>
    <dgm:pt modelId="{997D7B69-7FE4-4C90-8B31-8165FA5048A6}" type="pres">
      <dgm:prSet presAssocID="{18A0AF87-02E3-403A-9248-8145F15B1990}" presName="sp" presStyleCnt="0"/>
      <dgm:spPr/>
    </dgm:pt>
    <dgm:pt modelId="{A7F4ED8B-7333-4C75-B634-D08AB3B8810B}" type="pres">
      <dgm:prSet presAssocID="{1822D0C4-0A26-4377-9C47-02B1A676C6E5}" presName="linNode" presStyleCnt="0"/>
      <dgm:spPr/>
    </dgm:pt>
    <dgm:pt modelId="{2404C232-44CA-4E4A-8F81-38E47494FB8B}" type="pres">
      <dgm:prSet presAssocID="{1822D0C4-0A26-4377-9C47-02B1A676C6E5}" presName="parentText" presStyleLbl="node1" presStyleIdx="3" presStyleCnt="5" custScaleX="191697">
        <dgm:presLayoutVars>
          <dgm:chMax val="1"/>
          <dgm:bulletEnabled val="1"/>
        </dgm:presLayoutVars>
      </dgm:prSet>
      <dgm:spPr/>
      <dgm:t>
        <a:bodyPr/>
        <a:lstStyle/>
        <a:p>
          <a:endParaRPr lang="en-US"/>
        </a:p>
      </dgm:t>
    </dgm:pt>
    <dgm:pt modelId="{076BD827-A810-4A7A-BF6B-39AEC3F630D8}" type="pres">
      <dgm:prSet presAssocID="{8BA016C2-8C43-4681-8406-4D684F91DEBA}" presName="sp" presStyleCnt="0"/>
      <dgm:spPr/>
    </dgm:pt>
    <dgm:pt modelId="{0B0D541F-171F-4CC7-8BA8-D3A5F736D4BE}" type="pres">
      <dgm:prSet presAssocID="{1097DEA9-CB6E-4FA9-B6C6-3484716CAEF7}" presName="linNode" presStyleCnt="0"/>
      <dgm:spPr/>
    </dgm:pt>
    <dgm:pt modelId="{FFB73037-AE30-4504-95CC-EF56331D7CE8}" type="pres">
      <dgm:prSet presAssocID="{1097DEA9-CB6E-4FA9-B6C6-3484716CAEF7}" presName="parentText" presStyleLbl="node1" presStyleIdx="4" presStyleCnt="5" custScaleX="191697">
        <dgm:presLayoutVars>
          <dgm:chMax val="1"/>
          <dgm:bulletEnabled val="1"/>
        </dgm:presLayoutVars>
      </dgm:prSet>
      <dgm:spPr/>
      <dgm:t>
        <a:bodyPr/>
        <a:lstStyle/>
        <a:p>
          <a:endParaRPr lang="en-US"/>
        </a:p>
      </dgm:t>
    </dgm:pt>
  </dgm:ptLst>
  <dgm:cxnLst>
    <dgm:cxn modelId="{F7A0DBA9-16C6-4FB4-B4D7-63FD948BFB13}" srcId="{722A6D12-42AE-4E4C-A72E-5A0E348E4A1C}" destId="{39768F9A-C1B2-492A-BEED-1CEAF41A05CA}" srcOrd="2" destOrd="0" parTransId="{6257E348-8887-48A7-BAA5-F84BF9EC7A93}" sibTransId="{18A0AF87-02E3-403A-9248-8145F15B1990}"/>
    <dgm:cxn modelId="{7C383BDD-EE65-4CB8-B84C-E01C46F97AD1}" type="presOf" srcId="{1822D0C4-0A26-4377-9C47-02B1A676C6E5}" destId="{2404C232-44CA-4E4A-8F81-38E47494FB8B}" srcOrd="0" destOrd="0" presId="urn:microsoft.com/office/officeart/2005/8/layout/vList5"/>
    <dgm:cxn modelId="{B7B825E8-91F1-4328-9E6D-8AF7859E15D7}" srcId="{722A6D12-42AE-4E4C-A72E-5A0E348E4A1C}" destId="{1097DEA9-CB6E-4FA9-B6C6-3484716CAEF7}" srcOrd="4" destOrd="0" parTransId="{E0369E63-DFA5-4D48-B28D-E48E556CE902}" sibTransId="{BBCEC0F1-08CA-43CD-B455-D7E1C3967593}"/>
    <dgm:cxn modelId="{50ADC8A6-F90B-4517-BD8C-F014DB6E6422}" type="presOf" srcId="{1D5FE7A9-EE4F-47AC-88F0-928F2AC31591}" destId="{52A4F95F-F1AB-4105-9DEE-78179B78A81B}" srcOrd="0" destOrd="0" presId="urn:microsoft.com/office/officeart/2005/8/layout/vList5"/>
    <dgm:cxn modelId="{BAFBD07B-71D8-450C-AEFC-8127C963164A}" srcId="{722A6D12-42AE-4E4C-A72E-5A0E348E4A1C}" destId="{5A392EA8-FA47-4C5A-8565-4082EAC8B841}" srcOrd="1" destOrd="0" parTransId="{618B3C1B-CAE9-4F9E-9B23-048B880E8818}" sibTransId="{C3FE7091-3CD0-481B-A1E2-2745B8474AE8}"/>
    <dgm:cxn modelId="{7DD37F32-EE1B-4130-8DA3-11425CA1CCC7}" type="presOf" srcId="{722A6D12-42AE-4E4C-A72E-5A0E348E4A1C}" destId="{D9A3EBC3-9180-4068-BFE9-97D6A7B48D9F}" srcOrd="0" destOrd="0" presId="urn:microsoft.com/office/officeart/2005/8/layout/vList5"/>
    <dgm:cxn modelId="{B9D4D158-B224-4533-860D-643FFF453E28}" type="presOf" srcId="{1097DEA9-CB6E-4FA9-B6C6-3484716CAEF7}" destId="{FFB73037-AE30-4504-95CC-EF56331D7CE8}" srcOrd="0" destOrd="0" presId="urn:microsoft.com/office/officeart/2005/8/layout/vList5"/>
    <dgm:cxn modelId="{3C687817-178F-4810-92AC-08B66CB59F4B}" srcId="{722A6D12-42AE-4E4C-A72E-5A0E348E4A1C}" destId="{1822D0C4-0A26-4377-9C47-02B1A676C6E5}" srcOrd="3" destOrd="0" parTransId="{767F8962-260A-425D-B823-2D0BCD7D5B47}" sibTransId="{8BA016C2-8C43-4681-8406-4D684F91DEBA}"/>
    <dgm:cxn modelId="{E0DEA76F-8F36-4134-A818-E4AAEB9FC9DE}" type="presOf" srcId="{39768F9A-C1B2-492A-BEED-1CEAF41A05CA}" destId="{F4F7A9AC-E7F4-4B3B-8466-97CBC798AA54}" srcOrd="0" destOrd="0" presId="urn:microsoft.com/office/officeart/2005/8/layout/vList5"/>
    <dgm:cxn modelId="{08D706B7-7E4A-469D-92F3-4F8878E2A916}" type="presOf" srcId="{5A392EA8-FA47-4C5A-8565-4082EAC8B841}" destId="{EA10E22E-D9E7-4493-B666-635671DEC2D3}" srcOrd="0" destOrd="0" presId="urn:microsoft.com/office/officeart/2005/8/layout/vList5"/>
    <dgm:cxn modelId="{16B4F643-B671-4BD8-B20B-12849B75329F}" srcId="{722A6D12-42AE-4E4C-A72E-5A0E348E4A1C}" destId="{1D5FE7A9-EE4F-47AC-88F0-928F2AC31591}" srcOrd="0" destOrd="0" parTransId="{F83E7231-79A8-4F5F-9E80-6F6110DC77C7}" sibTransId="{C43C8184-D1A0-4C82-A9FE-D841D58179F3}"/>
    <dgm:cxn modelId="{E4596835-1C87-4994-B488-808100016ECF}" type="presParOf" srcId="{D9A3EBC3-9180-4068-BFE9-97D6A7B48D9F}" destId="{A986E606-DB17-4AE3-8A66-879BDFEE4E65}" srcOrd="0" destOrd="0" presId="urn:microsoft.com/office/officeart/2005/8/layout/vList5"/>
    <dgm:cxn modelId="{78B5045E-1156-41C6-98E2-D59C5549BAD3}" type="presParOf" srcId="{A986E606-DB17-4AE3-8A66-879BDFEE4E65}" destId="{52A4F95F-F1AB-4105-9DEE-78179B78A81B}" srcOrd="0" destOrd="0" presId="urn:microsoft.com/office/officeart/2005/8/layout/vList5"/>
    <dgm:cxn modelId="{A4FD2D1C-3C9C-43AD-A2F0-1F61D8F34970}" type="presParOf" srcId="{D9A3EBC3-9180-4068-BFE9-97D6A7B48D9F}" destId="{19581284-BC35-491B-BA1D-59BEEE20AE27}" srcOrd="1" destOrd="0" presId="urn:microsoft.com/office/officeart/2005/8/layout/vList5"/>
    <dgm:cxn modelId="{F1C8FC3C-3BA3-470F-BD9B-D85C1CCB1483}" type="presParOf" srcId="{D9A3EBC3-9180-4068-BFE9-97D6A7B48D9F}" destId="{F45D1C90-4FC4-4C92-9422-ADFD38047747}" srcOrd="2" destOrd="0" presId="urn:microsoft.com/office/officeart/2005/8/layout/vList5"/>
    <dgm:cxn modelId="{CE337C68-4CDE-42C4-AAE8-92151D963BAD}" type="presParOf" srcId="{F45D1C90-4FC4-4C92-9422-ADFD38047747}" destId="{EA10E22E-D9E7-4493-B666-635671DEC2D3}" srcOrd="0" destOrd="0" presId="urn:microsoft.com/office/officeart/2005/8/layout/vList5"/>
    <dgm:cxn modelId="{8E8774BE-C77B-44A2-9BD2-B52D5C471AE5}" type="presParOf" srcId="{D9A3EBC3-9180-4068-BFE9-97D6A7B48D9F}" destId="{7100E527-7012-49F8-B886-BB4393245A95}" srcOrd="3" destOrd="0" presId="urn:microsoft.com/office/officeart/2005/8/layout/vList5"/>
    <dgm:cxn modelId="{AF9B186E-295B-4CB1-98A2-5D9E8C552537}" type="presParOf" srcId="{D9A3EBC3-9180-4068-BFE9-97D6A7B48D9F}" destId="{BD69EC8D-32F0-483E-B589-687D9C0EBEE9}" srcOrd="4" destOrd="0" presId="urn:microsoft.com/office/officeart/2005/8/layout/vList5"/>
    <dgm:cxn modelId="{28EE6DF3-9BC2-45F1-B38D-506451CF00E7}" type="presParOf" srcId="{BD69EC8D-32F0-483E-B589-687D9C0EBEE9}" destId="{F4F7A9AC-E7F4-4B3B-8466-97CBC798AA54}" srcOrd="0" destOrd="0" presId="urn:microsoft.com/office/officeart/2005/8/layout/vList5"/>
    <dgm:cxn modelId="{0548698E-888D-4831-B9AF-6D8175627C61}" type="presParOf" srcId="{D9A3EBC3-9180-4068-BFE9-97D6A7B48D9F}" destId="{997D7B69-7FE4-4C90-8B31-8165FA5048A6}" srcOrd="5" destOrd="0" presId="urn:microsoft.com/office/officeart/2005/8/layout/vList5"/>
    <dgm:cxn modelId="{FAF8CB38-23FA-44CE-84E7-D4EEE96F4D6A}" type="presParOf" srcId="{D9A3EBC3-9180-4068-BFE9-97D6A7B48D9F}" destId="{A7F4ED8B-7333-4C75-B634-D08AB3B8810B}" srcOrd="6" destOrd="0" presId="urn:microsoft.com/office/officeart/2005/8/layout/vList5"/>
    <dgm:cxn modelId="{4EA16747-8582-4226-8569-7D12C67349BC}" type="presParOf" srcId="{A7F4ED8B-7333-4C75-B634-D08AB3B8810B}" destId="{2404C232-44CA-4E4A-8F81-38E47494FB8B}" srcOrd="0" destOrd="0" presId="urn:microsoft.com/office/officeart/2005/8/layout/vList5"/>
    <dgm:cxn modelId="{CAC7957E-621A-45A1-8646-93DC826A5839}" type="presParOf" srcId="{D9A3EBC3-9180-4068-BFE9-97D6A7B48D9F}" destId="{076BD827-A810-4A7A-BF6B-39AEC3F630D8}" srcOrd="7" destOrd="0" presId="urn:microsoft.com/office/officeart/2005/8/layout/vList5"/>
    <dgm:cxn modelId="{734887FA-2452-4A71-89E2-178C4F1288BE}" type="presParOf" srcId="{D9A3EBC3-9180-4068-BFE9-97D6A7B48D9F}" destId="{0B0D541F-171F-4CC7-8BA8-D3A5F736D4BE}" srcOrd="8" destOrd="0" presId="urn:microsoft.com/office/officeart/2005/8/layout/vList5"/>
    <dgm:cxn modelId="{51BA3CBA-D9E8-4AB4-8D5F-B83660D246F5}" type="presParOf" srcId="{0B0D541F-171F-4CC7-8BA8-D3A5F736D4BE}" destId="{FFB73037-AE30-4504-95CC-EF56331D7CE8}"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BD5CC9-D19E-4D51-9B27-20E60A241DCF}">
      <dsp:nvSpPr>
        <dsp:cNvPr id="0" name=""/>
        <dsp:cNvSpPr/>
      </dsp:nvSpPr>
      <dsp:spPr>
        <a:xfrm>
          <a:off x="11234" y="1240149"/>
          <a:ext cx="2539007" cy="1523404"/>
        </a:xfrm>
        <a:prstGeom prst="roundRect">
          <a:avLst>
            <a:gd name="adj" fmla="val 1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Annotated Program</a:t>
          </a:r>
          <a:endParaRPr lang="en-US" sz="3300" kern="1200" dirty="0"/>
        </a:p>
      </dsp:txBody>
      <dsp:txXfrm>
        <a:off x="55853" y="1284768"/>
        <a:ext cx="2449769" cy="1434166"/>
      </dsp:txXfrm>
    </dsp:sp>
    <dsp:sp modelId="{66753691-48EF-44CA-9DF1-40405054014D}">
      <dsp:nvSpPr>
        <dsp:cNvPr id="0" name=""/>
        <dsp:cNvSpPr/>
      </dsp:nvSpPr>
      <dsp:spPr>
        <a:xfrm rot="29239">
          <a:off x="2801622" y="1702217"/>
          <a:ext cx="532965" cy="629673"/>
        </a:xfrm>
        <a:prstGeom prst="rightArrow">
          <a:avLst>
            <a:gd name="adj1" fmla="val 60000"/>
            <a:gd name="adj2" fmla="val 50000"/>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rot="29239">
        <a:off x="2801625" y="1827472"/>
        <a:ext cx="373076" cy="377803"/>
      </dsp:txXfrm>
    </dsp:sp>
    <dsp:sp modelId="{40C0E305-4B11-4977-A04E-EAB83E945248}">
      <dsp:nvSpPr>
        <dsp:cNvPr id="0" name=""/>
        <dsp:cNvSpPr/>
      </dsp:nvSpPr>
      <dsp:spPr>
        <a:xfrm>
          <a:off x="3555801" y="1270297"/>
          <a:ext cx="2539007" cy="1523404"/>
        </a:xfrm>
        <a:prstGeom prst="roundRect">
          <a:avLst>
            <a:gd name="adj" fmla="val 10000"/>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Verification Condition </a:t>
          </a:r>
          <a:r>
            <a:rPr lang="en-US" sz="3300" i="1" kern="1200" dirty="0" smtClean="0"/>
            <a:t>F</a:t>
          </a:r>
          <a:endParaRPr lang="en-US" sz="3300" i="1" kern="1200" dirty="0"/>
        </a:p>
      </dsp:txBody>
      <dsp:txXfrm>
        <a:off x="3600420" y="1314916"/>
        <a:ext cx="2449769" cy="14341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4F95F-F1AB-4105-9DEE-78179B78A81B}">
      <dsp:nvSpPr>
        <dsp:cNvPr id="0" name=""/>
        <dsp:cNvSpPr/>
      </dsp:nvSpPr>
      <dsp:spPr>
        <a:xfrm>
          <a:off x="1416820" y="1842"/>
          <a:ext cx="6310358" cy="805615"/>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Heuristic quantifier instantiation</a:t>
          </a:r>
          <a:endParaRPr lang="en-US" sz="2400" kern="1200" dirty="0"/>
        </a:p>
      </dsp:txBody>
      <dsp:txXfrm>
        <a:off x="1456147" y="41169"/>
        <a:ext cx="6231704" cy="726961"/>
      </dsp:txXfrm>
    </dsp:sp>
    <dsp:sp modelId="{EA10E22E-D9E7-4493-B666-635671DEC2D3}">
      <dsp:nvSpPr>
        <dsp:cNvPr id="0" name=""/>
        <dsp:cNvSpPr/>
      </dsp:nvSpPr>
      <dsp:spPr>
        <a:xfrm>
          <a:off x="1416820" y="847738"/>
          <a:ext cx="6310358" cy="805615"/>
        </a:xfrm>
        <a:prstGeom prst="roundRect">
          <a:avLst/>
        </a:prstGeom>
        <a:gradFill rotWithShape="0">
          <a:gsLst>
            <a:gs pos="0">
              <a:schemeClr val="accent2">
                <a:hueOff val="-2846057"/>
                <a:satOff val="8039"/>
                <a:lumOff val="2059"/>
                <a:alphaOff val="0"/>
                <a:shade val="15000"/>
                <a:satMod val="180000"/>
              </a:schemeClr>
            </a:gs>
            <a:gs pos="50000">
              <a:schemeClr val="accent2">
                <a:hueOff val="-2846057"/>
                <a:satOff val="8039"/>
                <a:lumOff val="2059"/>
                <a:alphaOff val="0"/>
                <a:shade val="45000"/>
                <a:satMod val="170000"/>
              </a:schemeClr>
            </a:gs>
            <a:gs pos="70000">
              <a:schemeClr val="accent2">
                <a:hueOff val="-2846057"/>
                <a:satOff val="8039"/>
                <a:lumOff val="2059"/>
                <a:alphaOff val="0"/>
                <a:tint val="99000"/>
                <a:shade val="65000"/>
                <a:satMod val="155000"/>
              </a:schemeClr>
            </a:gs>
            <a:gs pos="100000">
              <a:schemeClr val="accent2">
                <a:hueOff val="-2846057"/>
                <a:satOff val="8039"/>
                <a:lumOff val="2059"/>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2846057"/>
              <a:satOff val="8039"/>
              <a:lumOff val="2059"/>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Combining SMT with Saturation </a:t>
          </a:r>
          <a:r>
            <a:rPr lang="en-US" sz="2400" kern="1200" dirty="0" err="1" smtClean="0"/>
            <a:t>provers</a:t>
          </a:r>
          <a:endParaRPr lang="en-US" sz="2400" kern="1200" dirty="0"/>
        </a:p>
      </dsp:txBody>
      <dsp:txXfrm>
        <a:off x="1456147" y="887065"/>
        <a:ext cx="6231704" cy="726961"/>
      </dsp:txXfrm>
    </dsp:sp>
    <dsp:sp modelId="{F4F7A9AC-E7F4-4B3B-8466-97CBC798AA54}">
      <dsp:nvSpPr>
        <dsp:cNvPr id="0" name=""/>
        <dsp:cNvSpPr/>
      </dsp:nvSpPr>
      <dsp:spPr>
        <a:xfrm>
          <a:off x="1416820" y="1693635"/>
          <a:ext cx="6310358" cy="805615"/>
        </a:xfrm>
        <a:prstGeom prst="roundRect">
          <a:avLst/>
        </a:prstGeom>
        <a:gradFill rotWithShape="0">
          <a:gsLst>
            <a:gs pos="0">
              <a:schemeClr val="accent2">
                <a:hueOff val="-5692114"/>
                <a:satOff val="16078"/>
                <a:lumOff val="4118"/>
                <a:alphaOff val="0"/>
                <a:shade val="15000"/>
                <a:satMod val="180000"/>
              </a:schemeClr>
            </a:gs>
            <a:gs pos="50000">
              <a:schemeClr val="accent2">
                <a:hueOff val="-5692114"/>
                <a:satOff val="16078"/>
                <a:lumOff val="4118"/>
                <a:alphaOff val="0"/>
                <a:shade val="45000"/>
                <a:satMod val="170000"/>
              </a:schemeClr>
            </a:gs>
            <a:gs pos="70000">
              <a:schemeClr val="accent2">
                <a:hueOff val="-5692114"/>
                <a:satOff val="16078"/>
                <a:lumOff val="4118"/>
                <a:alphaOff val="0"/>
                <a:tint val="99000"/>
                <a:shade val="65000"/>
                <a:satMod val="155000"/>
              </a:schemeClr>
            </a:gs>
            <a:gs pos="100000">
              <a:schemeClr val="accent2">
                <a:hueOff val="-5692114"/>
                <a:satOff val="16078"/>
                <a:lumOff val="4118"/>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5692114"/>
              <a:satOff val="16078"/>
              <a:lumOff val="4118"/>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Complete quantifier instantiation</a:t>
          </a:r>
          <a:endParaRPr lang="en-US" sz="2400" kern="1200" dirty="0"/>
        </a:p>
      </dsp:txBody>
      <dsp:txXfrm>
        <a:off x="1456147" y="1732962"/>
        <a:ext cx="6231704" cy="726961"/>
      </dsp:txXfrm>
    </dsp:sp>
    <dsp:sp modelId="{2404C232-44CA-4E4A-8F81-38E47494FB8B}">
      <dsp:nvSpPr>
        <dsp:cNvPr id="0" name=""/>
        <dsp:cNvSpPr/>
      </dsp:nvSpPr>
      <dsp:spPr>
        <a:xfrm>
          <a:off x="1416820" y="2539531"/>
          <a:ext cx="6310358" cy="805615"/>
        </a:xfrm>
        <a:prstGeom prst="roundRect">
          <a:avLst/>
        </a:prstGeom>
        <a:gradFill rotWithShape="0">
          <a:gsLst>
            <a:gs pos="0">
              <a:schemeClr val="accent2">
                <a:hueOff val="-8538171"/>
                <a:satOff val="24117"/>
                <a:lumOff val="6177"/>
                <a:alphaOff val="0"/>
                <a:shade val="15000"/>
                <a:satMod val="180000"/>
              </a:schemeClr>
            </a:gs>
            <a:gs pos="50000">
              <a:schemeClr val="accent2">
                <a:hueOff val="-8538171"/>
                <a:satOff val="24117"/>
                <a:lumOff val="6177"/>
                <a:alphaOff val="0"/>
                <a:shade val="45000"/>
                <a:satMod val="170000"/>
              </a:schemeClr>
            </a:gs>
            <a:gs pos="70000">
              <a:schemeClr val="accent2">
                <a:hueOff val="-8538171"/>
                <a:satOff val="24117"/>
                <a:lumOff val="6177"/>
                <a:alphaOff val="0"/>
                <a:tint val="99000"/>
                <a:shade val="65000"/>
                <a:satMod val="155000"/>
              </a:schemeClr>
            </a:gs>
            <a:gs pos="100000">
              <a:schemeClr val="accent2">
                <a:hueOff val="-8538171"/>
                <a:satOff val="24117"/>
                <a:lumOff val="6177"/>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8538171"/>
              <a:satOff val="24117"/>
              <a:lumOff val="617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Decidable fragments</a:t>
          </a:r>
          <a:endParaRPr lang="en-US" sz="2400" kern="1200" dirty="0"/>
        </a:p>
      </dsp:txBody>
      <dsp:txXfrm>
        <a:off x="1456147" y="2578858"/>
        <a:ext cx="6231704" cy="726961"/>
      </dsp:txXfrm>
    </dsp:sp>
    <dsp:sp modelId="{FFB73037-AE30-4504-95CC-EF56331D7CE8}">
      <dsp:nvSpPr>
        <dsp:cNvPr id="0" name=""/>
        <dsp:cNvSpPr/>
      </dsp:nvSpPr>
      <dsp:spPr>
        <a:xfrm>
          <a:off x="1416820" y="3385427"/>
          <a:ext cx="6310358" cy="805615"/>
        </a:xfrm>
        <a:prstGeom prst="roundRect">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Model based quantifier instantiation</a:t>
          </a:r>
          <a:endParaRPr lang="en-US" sz="2400" kern="1200" dirty="0"/>
        </a:p>
      </dsp:txBody>
      <dsp:txXfrm>
        <a:off x="1456147" y="3424754"/>
        <a:ext cx="6231704" cy="7269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3/1/2010</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extLst>
      <p:ext uri="{BB962C8B-B14F-4D97-AF65-F5344CB8AC3E}">
        <p14:creationId xmlns:p14="http://schemas.microsoft.com/office/powerpoint/2007/7/12/main" val="580153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3/1/2010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extLst>
      <p:ext uri="{BB962C8B-B14F-4D97-AF65-F5344CB8AC3E}">
        <p14:creationId xmlns:p14="http://schemas.microsoft.com/office/powerpoint/2007/7/12/main" val="240600080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1:46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33827"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33828"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33829"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F5CDF281-FE17-4AAB-9219-13D9C3D7325F}"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33830"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33831"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5C3F84ED-EF57-489B-A2FC-1FD3667C393F}" type="slidenum">
              <a:rPr lang="en-US">
                <a:latin typeface="Calibri" pitchFamily="34" charset="0"/>
              </a:rPr>
              <a:pPr defTabSz="912813" fontAlgn="base">
                <a:spcBef>
                  <a:spcPct val="0"/>
                </a:spcBef>
                <a:spcAft>
                  <a:spcPct val="0"/>
                </a:spcAft>
              </a:pPr>
              <a:t>23</a:t>
            </a:fld>
            <a:endParaRPr lang="en-US">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3485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3485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3485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73E6AC3F-5641-4BA2-9F26-08F55AACD6BC}"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3485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3485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709CDFB3-BB16-4046-8B07-50F9241BD089}" type="slidenum">
              <a:rPr lang="en-US">
                <a:latin typeface="Calibri" pitchFamily="34" charset="0"/>
              </a:rPr>
              <a:pPr defTabSz="912813" fontAlgn="base">
                <a:spcBef>
                  <a:spcPct val="0"/>
                </a:spcBef>
                <a:spcAft>
                  <a:spcPct val="0"/>
                </a:spcAft>
              </a:pPr>
              <a:t>24</a:t>
            </a:fld>
            <a:endParaRPr lang="en-US">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35875"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35876"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35877"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4C971C12-4A7B-43DA-8E3F-2950AB4BD244}"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35878"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35879"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097D4263-FA9F-4C9B-AC2F-5AA57E326F48}" type="slidenum">
              <a:rPr lang="en-US">
                <a:latin typeface="Calibri" pitchFamily="34" charset="0"/>
              </a:rPr>
              <a:pPr defTabSz="912813" fontAlgn="base">
                <a:spcBef>
                  <a:spcPct val="0"/>
                </a:spcBef>
                <a:spcAft>
                  <a:spcPct val="0"/>
                </a:spcAft>
              </a:pPr>
              <a:t>25</a:t>
            </a:fld>
            <a:endParaRPr lang="en-US">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36899"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36900"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36901"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63319D8B-1A84-4C7C-B7EA-634FF2088C0F}"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36902"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36903"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5DE3B324-37CA-4AEC-AE35-44F8CBD2FAB2}" type="slidenum">
              <a:rPr lang="en-US">
                <a:latin typeface="Calibri" pitchFamily="34" charset="0"/>
              </a:rPr>
              <a:pPr defTabSz="912813" fontAlgn="base">
                <a:spcBef>
                  <a:spcPct val="0"/>
                </a:spcBef>
                <a:spcAft>
                  <a:spcPct val="0"/>
                </a:spcAft>
              </a:pPr>
              <a:t>26</a:t>
            </a:fld>
            <a:endParaRPr lang="en-US">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37923"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37924"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37925"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C23E7E95-2456-4E45-A170-6DCB49707589}"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37926"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37927"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07625451-B45E-4F00-910A-9DD003DDC68F}" type="slidenum">
              <a:rPr lang="en-US">
                <a:latin typeface="Calibri" pitchFamily="34" charset="0"/>
              </a:rPr>
              <a:pPr defTabSz="912813" fontAlgn="base">
                <a:spcBef>
                  <a:spcPct val="0"/>
                </a:spcBef>
                <a:spcAft>
                  <a:spcPct val="0"/>
                </a:spcAft>
              </a:pPr>
              <a:t>27</a:t>
            </a:fld>
            <a:endParaRPr lang="en-US">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38947"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38948"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38949"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22B8C084-95EA-4289-A742-619BA0021631}"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38950"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38951"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B43B2B29-1C2E-4A17-93D1-8945591D4F90}" type="slidenum">
              <a:rPr lang="en-US">
                <a:latin typeface="Calibri" pitchFamily="34" charset="0"/>
              </a:rPr>
              <a:pPr defTabSz="912813" fontAlgn="base">
                <a:spcBef>
                  <a:spcPct val="0"/>
                </a:spcBef>
                <a:spcAft>
                  <a:spcPct val="0"/>
                </a:spcAft>
              </a:pPr>
              <a:t>28</a:t>
            </a:fld>
            <a:endParaRPr lang="en-US">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3997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3997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3997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F45C9E38-F2E0-44DF-9AC1-B28EE4EF1DCF}"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3997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3997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82918928-FF85-47E4-970C-CDFF3C90AEB3}" type="slidenum">
              <a:rPr lang="en-US">
                <a:latin typeface="Calibri" pitchFamily="34" charset="0"/>
              </a:rPr>
              <a:pPr defTabSz="912813" fontAlgn="base">
                <a:spcBef>
                  <a:spcPct val="0"/>
                </a:spcBef>
                <a:spcAft>
                  <a:spcPct val="0"/>
                </a:spcAft>
              </a:pPr>
              <a:t>29</a:t>
            </a:fld>
            <a:endParaRPr lang="en-US">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40995"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40996"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40997"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ABE64D31-5296-4050-B796-2F11E680650D}"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40998"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40999"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470A0FDC-B08C-419C-A489-717D25FBB609}" type="slidenum">
              <a:rPr lang="en-US">
                <a:latin typeface="Calibri" pitchFamily="34" charset="0"/>
              </a:rPr>
              <a:pPr defTabSz="912813" fontAlgn="base">
                <a:spcBef>
                  <a:spcPct val="0"/>
                </a:spcBef>
                <a:spcAft>
                  <a:spcPct val="0"/>
                </a:spcAft>
              </a:pPr>
              <a:t>30</a:t>
            </a:fld>
            <a:endParaRPr lang="en-US">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42019"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42020"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42021"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8C9DA099-005F-4E68-861D-A985C5F526BE}"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42022"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42023"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FDC5C31D-67CE-4091-A56A-D6509E6F4E52}" type="slidenum">
              <a:rPr lang="en-US">
                <a:latin typeface="Calibri" pitchFamily="34" charset="0"/>
              </a:rPr>
              <a:pPr defTabSz="912813" fontAlgn="base">
                <a:spcBef>
                  <a:spcPct val="0"/>
                </a:spcBef>
                <a:spcAft>
                  <a:spcPct val="0"/>
                </a:spcAft>
              </a:pPr>
              <a:t>31</a:t>
            </a:fld>
            <a:endParaRPr lang="en-US">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43043"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43044"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43045"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D98B43B2-C9A9-4C9D-BEBF-6796CBC2E16A}"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43046"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43047"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E249B95E-2DDA-44B9-829D-1F93D0206E69}" type="slidenum">
              <a:rPr lang="en-US">
                <a:latin typeface="Calibri" pitchFamily="34" charset="0"/>
              </a:rPr>
              <a:pPr defTabSz="912813" fontAlgn="base">
                <a:spcBef>
                  <a:spcPct val="0"/>
                </a:spcBef>
                <a:spcAft>
                  <a:spcPct val="0"/>
                </a:spcAft>
              </a:pPr>
              <a:t>32</a:t>
            </a:fld>
            <a:endParaRPr lang="en-US">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1:50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44067"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44068"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44069"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A1FF1DBA-C19E-41F6-8D24-6EF5271ED1E6}"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44070"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44071"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BF38EBFF-CFF1-47A3-9DA0-2B68FEE43647}" type="slidenum">
              <a:rPr lang="en-US">
                <a:latin typeface="Calibri" pitchFamily="34" charset="0"/>
              </a:rPr>
              <a:pPr defTabSz="912813" fontAlgn="base">
                <a:spcBef>
                  <a:spcPct val="0"/>
                </a:spcBef>
                <a:spcAft>
                  <a:spcPct val="0"/>
                </a:spcAft>
              </a:pPr>
              <a:t>33</a:t>
            </a:fld>
            <a:endParaRPr lang="en-US">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4509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4509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4509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49D8F7BD-767A-4041-B07F-6A2E59F15F0C}"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4509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4509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61FA8C18-30ED-4F5E-83AA-C1471C5DFC9A}" type="slidenum">
              <a:rPr lang="en-US">
                <a:latin typeface="Calibri" pitchFamily="34" charset="0"/>
              </a:rPr>
              <a:pPr defTabSz="912813" fontAlgn="base">
                <a:spcBef>
                  <a:spcPct val="0"/>
                </a:spcBef>
                <a:spcAft>
                  <a:spcPct val="0"/>
                </a:spcAft>
              </a:pPr>
              <a:t>34</a:t>
            </a:fld>
            <a:endParaRPr lang="en-US">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46115"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46116"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46117"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666DC5A8-B973-4F60-9B72-FB749E07CEDE}"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46118"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46119"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660C46A5-CBDF-45FE-A6A4-B94DAA95710C}" type="slidenum">
              <a:rPr lang="en-US">
                <a:latin typeface="Calibri" pitchFamily="34" charset="0"/>
              </a:rPr>
              <a:pPr defTabSz="912813" fontAlgn="base">
                <a:spcBef>
                  <a:spcPct val="0"/>
                </a:spcBef>
                <a:spcAft>
                  <a:spcPct val="0"/>
                </a:spcAft>
              </a:pPr>
              <a:t>35</a:t>
            </a:fld>
            <a:endParaRPr lang="en-US">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47139"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47140"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47141"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F79D1094-2CFB-44AD-81E3-CAB5BC029077}"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47142"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47143"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00124DBC-1622-4AB0-8F0E-4E222FF9147B}" type="slidenum">
              <a:rPr lang="en-US">
                <a:latin typeface="Calibri" pitchFamily="34" charset="0"/>
              </a:rPr>
              <a:pPr defTabSz="912813" fontAlgn="base">
                <a:spcBef>
                  <a:spcPct val="0"/>
                </a:spcBef>
                <a:spcAft>
                  <a:spcPct val="0"/>
                </a:spcAft>
              </a:pPr>
              <a:t>36</a:t>
            </a:fld>
            <a:endParaRPr lang="en-US">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48163"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48164"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48165"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E3802D18-588E-4CCF-99DE-B8ED1E98C566}"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48166"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48167"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A34C055D-B71D-488E-B6E4-AFE711C3EB19}" type="slidenum">
              <a:rPr lang="en-US">
                <a:latin typeface="Calibri" pitchFamily="34" charset="0"/>
              </a:rPr>
              <a:pPr defTabSz="912813" fontAlgn="base">
                <a:spcBef>
                  <a:spcPct val="0"/>
                </a:spcBef>
                <a:spcAft>
                  <a:spcPct val="0"/>
                </a:spcAft>
              </a:pPr>
              <a:t>37</a:t>
            </a:fld>
            <a:endParaRPr lang="en-US">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49187"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49188"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49189"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7CB8CB44-64EC-4E70-8025-A87C24121139}"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49190"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49191"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446CF044-76A3-4673-87EC-476B2F02CCB9}" type="slidenum">
              <a:rPr lang="en-US">
                <a:latin typeface="Calibri" pitchFamily="34" charset="0"/>
              </a:rPr>
              <a:pPr defTabSz="912813" fontAlgn="base">
                <a:spcBef>
                  <a:spcPct val="0"/>
                </a:spcBef>
                <a:spcAft>
                  <a:spcPct val="0"/>
                </a:spcAft>
              </a:pPr>
              <a:t>38</a:t>
            </a:fld>
            <a:endParaRPr lang="en-US">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5021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5021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5021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DC5C9991-D8C7-4E23-8A74-3E6FE8D53D65}"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5021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5021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F3D28C4F-DC93-4047-92DF-2CB48BED1135}" type="slidenum">
              <a:rPr lang="en-US">
                <a:latin typeface="Calibri" pitchFamily="34" charset="0"/>
              </a:rPr>
              <a:pPr defTabSz="912813" fontAlgn="base">
                <a:spcBef>
                  <a:spcPct val="0"/>
                </a:spcBef>
                <a:spcAft>
                  <a:spcPct val="0"/>
                </a:spcAft>
              </a:pPr>
              <a:t>39</a:t>
            </a:fld>
            <a:endParaRPr lang="en-US">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51235"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51236"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51237"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0EBC8663-12F3-4712-AF99-B64D15AC8952}"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51238"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51239"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555888A6-C317-447A-870A-D5B161330E44}" type="slidenum">
              <a:rPr lang="en-US">
                <a:latin typeface="Calibri" pitchFamily="34" charset="0"/>
              </a:rPr>
              <a:pPr defTabSz="912813" fontAlgn="base">
                <a:spcBef>
                  <a:spcPct val="0"/>
                </a:spcBef>
                <a:spcAft>
                  <a:spcPct val="0"/>
                </a:spcAft>
              </a:pPr>
              <a:t>40</a:t>
            </a:fld>
            <a:endParaRPr lang="en-US">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52259"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52260"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52261"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236ED0A3-7337-41C1-8D80-5C3C0CC02512}"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52262"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52263"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E11F173D-A762-4AC4-9E3E-745BF6DEFDEF}" type="slidenum">
              <a:rPr lang="en-US">
                <a:latin typeface="Calibri" pitchFamily="34" charset="0"/>
              </a:rPr>
              <a:pPr defTabSz="912813" fontAlgn="base">
                <a:spcBef>
                  <a:spcPct val="0"/>
                </a:spcBef>
                <a:spcAft>
                  <a:spcPct val="0"/>
                </a:spcAft>
              </a:pPr>
              <a:t>41</a:t>
            </a:fld>
            <a:endParaRPr lang="en-US">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53283"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53284"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53285"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57554EFA-25A7-4058-9170-1589C30D3685}"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53286"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53287"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1EF63B85-94B3-445D-ABF1-70AE6BB548E1}" type="slidenum">
              <a:rPr lang="en-US">
                <a:latin typeface="Calibri" pitchFamily="34" charset="0"/>
              </a:rPr>
              <a:pPr defTabSz="912813" fontAlgn="base">
                <a:spcBef>
                  <a:spcPct val="0"/>
                </a:spcBef>
                <a:spcAft>
                  <a:spcPct val="0"/>
                </a:spcAft>
              </a:pPr>
              <a:t>42</a:t>
            </a:fld>
            <a:endParaRPr lang="en-US">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54307"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54308"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54309"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24F013EC-0E31-4FE4-8F3C-9B9BB4491CD8}"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54310"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54311"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7CCE148F-EE4D-4683-8BCF-C2F6EBB4E41A}" type="slidenum">
              <a:rPr lang="en-US">
                <a:latin typeface="Calibri" pitchFamily="34" charset="0"/>
              </a:rPr>
              <a:pPr defTabSz="912813" fontAlgn="base">
                <a:spcBef>
                  <a:spcPct val="0"/>
                </a:spcBef>
                <a:spcAft>
                  <a:spcPct val="0"/>
                </a:spcAft>
              </a:pPr>
              <a:t>43</a:t>
            </a:fld>
            <a:endParaRPr lang="en-US">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5533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5533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5533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5AD31AF8-4AA5-4190-A42C-F88D2CEB9332}"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5533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5533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EB8F71FE-0876-4E46-9C4A-762BA1296920}" type="slidenum">
              <a:rPr lang="en-US">
                <a:latin typeface="Calibri" pitchFamily="34" charset="0"/>
              </a:rPr>
              <a:pPr defTabSz="912813" fontAlgn="base">
                <a:spcBef>
                  <a:spcPct val="0"/>
                </a:spcBef>
                <a:spcAft>
                  <a:spcPct val="0"/>
                </a:spcAft>
              </a:pPr>
              <a:t>44</a:t>
            </a:fld>
            <a:endParaRPr lang="en-US">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56355"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56356"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56357"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7C2E3A8C-00B0-494E-BA5C-86CE98DE1F7C}"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56358"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56359"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1DAED924-9171-4C5D-BCFA-83307B4333BB}" type="slidenum">
              <a:rPr lang="en-US">
                <a:latin typeface="Calibri" pitchFamily="34" charset="0"/>
              </a:rPr>
              <a:pPr defTabSz="912813" fontAlgn="base">
                <a:spcBef>
                  <a:spcPct val="0"/>
                </a:spcBef>
                <a:spcAft>
                  <a:spcPct val="0"/>
                </a:spcAft>
              </a:pPr>
              <a:t>45</a:t>
            </a:fld>
            <a:endParaRPr lang="en-US">
              <a:latin typeface="Calibri"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57379"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57380"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57381"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84E5C3B3-D0CE-418A-8D97-4D8218C602DC}"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57382"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57383"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EADFF440-2F97-4F7C-8700-A19F16A56976}" type="slidenum">
              <a:rPr lang="en-US">
                <a:latin typeface="Calibri" pitchFamily="34" charset="0"/>
              </a:rPr>
              <a:pPr defTabSz="912813" fontAlgn="base">
                <a:spcBef>
                  <a:spcPct val="0"/>
                </a:spcBef>
                <a:spcAft>
                  <a:spcPct val="0"/>
                </a:spcAft>
              </a:pPr>
              <a:t>46</a:t>
            </a:fld>
            <a:endParaRPr lang="en-US">
              <a:latin typeface="Calibri"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58403"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58404"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58405"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634DEFC2-DF13-49E2-8596-F06446AED0DD}"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58406"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58407"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3B2E746B-D780-4D60-BCB2-3F89B32C7289}" type="slidenum">
              <a:rPr lang="en-US">
                <a:latin typeface="Calibri" pitchFamily="34" charset="0"/>
              </a:rPr>
              <a:pPr defTabSz="912813" fontAlgn="base">
                <a:spcBef>
                  <a:spcPct val="0"/>
                </a:spcBef>
                <a:spcAft>
                  <a:spcPct val="0"/>
                </a:spcAft>
              </a:pPr>
              <a:t>47</a:t>
            </a:fld>
            <a:endParaRPr lang="en-US">
              <a:latin typeface="Calibri"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59427"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59428"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59429"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0DA3A93E-8327-49D5-B8F9-B9AD4B149BD2}"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59430"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59431"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2FABC61E-974F-4490-8121-660EBF1EFBC2}" type="slidenum">
              <a:rPr lang="en-US">
                <a:latin typeface="Calibri" pitchFamily="34" charset="0"/>
              </a:rPr>
              <a:pPr defTabSz="912813" fontAlgn="base">
                <a:spcBef>
                  <a:spcPct val="0"/>
                </a:spcBef>
                <a:spcAft>
                  <a:spcPct val="0"/>
                </a:spcAft>
              </a:pPr>
              <a:t>48</a:t>
            </a:fld>
            <a:endParaRPr lang="en-US">
              <a:latin typeface="Calibri"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6045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6045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6045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EA92EB13-E70B-4D8E-B5E6-0A8217E10B13}"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6045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6045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EA0E6AFE-C205-48ED-816B-BC0C24BE35E6}" type="slidenum">
              <a:rPr lang="en-US">
                <a:latin typeface="Calibri" pitchFamily="34" charset="0"/>
              </a:rPr>
              <a:pPr defTabSz="912813" fontAlgn="base">
                <a:spcBef>
                  <a:spcPct val="0"/>
                </a:spcBef>
                <a:spcAft>
                  <a:spcPct val="0"/>
                </a:spcAft>
              </a:pPr>
              <a:t>49</a:t>
            </a:fld>
            <a:endParaRPr lang="en-US">
              <a:latin typeface="Calibri"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61475"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61476"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61477"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882FA4EC-F94F-4E74-AE1F-AD202F07F5C1}"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61478"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61479"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92610D3C-9255-4058-B70C-214490B244A7}" type="slidenum">
              <a:rPr lang="en-US">
                <a:latin typeface="Calibri" pitchFamily="34" charset="0"/>
              </a:rPr>
              <a:pPr defTabSz="912813" fontAlgn="base">
                <a:spcBef>
                  <a:spcPct val="0"/>
                </a:spcBef>
                <a:spcAft>
                  <a:spcPct val="0"/>
                </a:spcAft>
              </a:pPr>
              <a:t>50</a:t>
            </a:fld>
            <a:endParaRPr lang="en-US">
              <a:latin typeface="Calibri"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62499"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62500"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62501"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82FEBD80-DD93-4A4F-8C56-5F5357ABE48E}"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62502"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62503"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517D05A0-E642-4043-8765-A71E9CC6EFCF}" type="slidenum">
              <a:rPr lang="en-US">
                <a:latin typeface="Calibri" pitchFamily="34" charset="0"/>
              </a:rPr>
              <a:pPr defTabSz="912813" fontAlgn="base">
                <a:spcBef>
                  <a:spcPct val="0"/>
                </a:spcBef>
                <a:spcAft>
                  <a:spcPct val="0"/>
                </a:spcAft>
              </a:pPr>
              <a:t>51</a:t>
            </a:fld>
            <a:endParaRPr lang="en-US">
              <a:latin typeface="Calibri"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63523"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63524"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63525"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EBA289E7-CA60-4B41-A0FB-7A5A5AF2CE69}"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63526"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63527"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240C270A-67C8-4EB0-8E7E-1C3756E19AAC}" type="slidenum">
              <a:rPr lang="en-US">
                <a:latin typeface="Calibri" pitchFamily="34" charset="0"/>
              </a:rPr>
              <a:pPr defTabSz="912813" fontAlgn="base">
                <a:spcBef>
                  <a:spcPct val="0"/>
                </a:spcBef>
                <a:spcAft>
                  <a:spcPct val="0"/>
                </a:spcAft>
              </a:pPr>
              <a:t>52</a:t>
            </a:fld>
            <a:endParaRPr 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64547"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64548"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64549"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99140109-3057-4244-8B1D-071BEC269788}"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64550"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64551"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E8982923-B39F-4D7C-AA1E-830D2BC5E897}" type="slidenum">
              <a:rPr lang="en-US">
                <a:latin typeface="Calibri" pitchFamily="34" charset="0"/>
              </a:rPr>
              <a:pPr defTabSz="912813" fontAlgn="base">
                <a:spcBef>
                  <a:spcPct val="0"/>
                </a:spcBef>
                <a:spcAft>
                  <a:spcPct val="0"/>
                </a:spcAft>
              </a:pPr>
              <a:t>53</a:t>
            </a:fld>
            <a:endParaRPr lang="en-US">
              <a:latin typeface="Calibri"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6557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6557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6557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6EAB6289-9EE6-40E7-AA6F-4664C344433B}"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6557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6557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F55F42F5-F0FC-4007-9B0A-A218FBD166ED}" type="slidenum">
              <a:rPr lang="en-US">
                <a:latin typeface="Calibri" pitchFamily="34" charset="0"/>
              </a:rPr>
              <a:pPr defTabSz="912813" fontAlgn="base">
                <a:spcBef>
                  <a:spcPct val="0"/>
                </a:spcBef>
                <a:spcAft>
                  <a:spcPct val="0"/>
                </a:spcAft>
              </a:pPr>
              <a:t>54</a:t>
            </a:fld>
            <a:endParaRPr lang="en-US">
              <a:latin typeface="Calibri"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66595"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66596"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66597"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A6CA7EE6-ABCE-45AB-8640-F82BB62F3F54}"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66598"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66599"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4F14797E-8A70-47CF-9C5A-5CC24FC08562}" type="slidenum">
              <a:rPr lang="en-US">
                <a:latin typeface="Calibri" pitchFamily="34" charset="0"/>
              </a:rPr>
              <a:pPr defTabSz="912813" fontAlgn="base">
                <a:spcBef>
                  <a:spcPct val="0"/>
                </a:spcBef>
                <a:spcAft>
                  <a:spcPct val="0"/>
                </a:spcAft>
              </a:pPr>
              <a:t>55</a:t>
            </a:fld>
            <a:endParaRPr lang="en-US">
              <a:latin typeface="Calibri"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67619"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67620"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67621"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3CD75470-0514-424B-9531-80F1F0CE5DA6}"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67622"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67623"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DABB13B7-FE97-4DC4-8833-F8D87A978B22}" type="slidenum">
              <a:rPr lang="en-US">
                <a:latin typeface="Calibri" pitchFamily="34" charset="0"/>
              </a:rPr>
              <a:pPr defTabSz="912813" fontAlgn="base">
                <a:spcBef>
                  <a:spcPct val="0"/>
                </a:spcBef>
                <a:spcAft>
                  <a:spcPct val="0"/>
                </a:spcAft>
              </a:pPr>
              <a:t>56</a:t>
            </a:fld>
            <a:endParaRPr lang="en-US">
              <a:latin typeface="Calibri"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68643"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68644"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68645"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4B257357-0FB7-4000-8C22-177210CD00D9}"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68646"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68647"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7AC87DBE-2033-44E0-925A-5CC6D9A4D436}" type="slidenum">
              <a:rPr lang="en-US">
                <a:latin typeface="Calibri" pitchFamily="34" charset="0"/>
              </a:rPr>
              <a:pPr defTabSz="912813" fontAlgn="base">
                <a:spcBef>
                  <a:spcPct val="0"/>
                </a:spcBef>
                <a:spcAft>
                  <a:spcPct val="0"/>
                </a:spcAft>
              </a:pPr>
              <a:t>57</a:t>
            </a:fld>
            <a:endParaRPr lang="en-US">
              <a:latin typeface="Calibri"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69667"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69668"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69669"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D79DE19A-E0A0-4E76-B21B-1F7F6E7D7566}"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69670"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69671"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3DEB1D9D-2B8C-45A5-B899-EB41AFDCBBBB}" type="slidenum">
              <a:rPr lang="en-US">
                <a:latin typeface="Calibri" pitchFamily="34" charset="0"/>
              </a:rPr>
              <a:pPr defTabSz="912813" fontAlgn="base">
                <a:spcBef>
                  <a:spcPct val="0"/>
                </a:spcBef>
                <a:spcAft>
                  <a:spcPct val="0"/>
                </a:spcAft>
              </a:pPr>
              <a:t>58</a:t>
            </a:fld>
            <a:endParaRPr lang="en-US">
              <a:latin typeface="Calibri"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7069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7069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7069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F1F0CA3E-C97E-47F4-B550-7D713E036D86}"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7069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7069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179BA49A-2174-4AE5-AB0D-6638F29FF78F}" type="slidenum">
              <a:rPr lang="en-US">
                <a:latin typeface="Calibri" pitchFamily="34" charset="0"/>
              </a:rPr>
              <a:pPr defTabSz="912813" fontAlgn="base">
                <a:spcBef>
                  <a:spcPct val="0"/>
                </a:spcBef>
                <a:spcAft>
                  <a:spcPct val="0"/>
                </a:spcAft>
              </a:pPr>
              <a:t>59</a:t>
            </a:fld>
            <a:endParaRPr lang="en-US">
              <a:latin typeface="Calibri"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71715"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71716"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71717"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E2EC3EA0-7127-4605-B211-CBD797A03BF4}"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71718"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71719"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6B2305CD-CFD8-42FE-A17F-90A9E80A0A05}" type="slidenum">
              <a:rPr lang="en-US">
                <a:latin typeface="Calibri" pitchFamily="34" charset="0"/>
              </a:rPr>
              <a:pPr defTabSz="912813" fontAlgn="base">
                <a:spcBef>
                  <a:spcPct val="0"/>
                </a:spcBef>
                <a:spcAft>
                  <a:spcPct val="0"/>
                </a:spcAft>
              </a:pPr>
              <a:t>60</a:t>
            </a:fld>
            <a:endParaRPr lang="en-US">
              <a:latin typeface="Calibri"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72739"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72740"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72741"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78C90828-B497-47FA-B6E9-4CEBCB18BDD0}"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72742"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72743"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E1C70F5D-54F2-4898-BCF6-E7AE35248ACD}" type="slidenum">
              <a:rPr lang="en-US">
                <a:latin typeface="Calibri" pitchFamily="34" charset="0"/>
              </a:rPr>
              <a:pPr defTabSz="912813" fontAlgn="base">
                <a:spcBef>
                  <a:spcPct val="0"/>
                </a:spcBef>
                <a:spcAft>
                  <a:spcPct val="0"/>
                </a:spcAft>
              </a:pPr>
              <a:t>61</a:t>
            </a:fld>
            <a:endParaRPr lang="en-US">
              <a:latin typeface="Calibri"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73763"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73764"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73765"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290A0E6B-E6AF-4992-ABB6-167876D8235D}"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73766"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73767"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3B741F6F-8952-4BCC-8939-AD0E5182552D}" type="slidenum">
              <a:rPr lang="en-US">
                <a:latin typeface="Calibri" pitchFamily="34" charset="0"/>
              </a:rPr>
              <a:pPr defTabSz="912813" fontAlgn="base">
                <a:spcBef>
                  <a:spcPct val="0"/>
                </a:spcBef>
                <a:spcAft>
                  <a:spcPct val="0"/>
                </a:spcAft>
              </a:pPr>
              <a:t>62</a:t>
            </a:fld>
            <a:endParaRPr 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74787"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74788"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74789"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C954C4B7-0220-402A-AA97-B3D369E81C47}"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74790"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74791"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3BED4D59-2FDE-44BC-8E86-06584859B252}" type="slidenum">
              <a:rPr lang="en-US">
                <a:latin typeface="Calibri" pitchFamily="34" charset="0"/>
              </a:rPr>
              <a:pPr defTabSz="912813" fontAlgn="base">
                <a:spcBef>
                  <a:spcPct val="0"/>
                </a:spcBef>
                <a:spcAft>
                  <a:spcPct val="0"/>
                </a:spcAft>
              </a:pPr>
              <a:t>63</a:t>
            </a:fld>
            <a:endParaRPr lang="en-US">
              <a:latin typeface="Calibri"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7581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7581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7581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B542BDFB-DEEA-4ADE-BCC5-03A253762EDD}"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7581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7581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07B08D2E-CC0E-4E64-9CD8-23CB7078E54E}" type="slidenum">
              <a:rPr lang="en-US">
                <a:latin typeface="Calibri" pitchFamily="34" charset="0"/>
              </a:rPr>
              <a:pPr defTabSz="912813" fontAlgn="base">
                <a:spcBef>
                  <a:spcPct val="0"/>
                </a:spcBef>
                <a:spcAft>
                  <a:spcPct val="0"/>
                </a:spcAft>
              </a:pPr>
              <a:t>64</a:t>
            </a:fld>
            <a:endParaRPr lang="en-US">
              <a:latin typeface="Calibri"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76835"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76836"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76837"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9521299C-C1C2-40F2-882E-B6575D71A088}"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76838"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76839"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074F95EA-9286-4055-8AAA-B0CF58F825DA}" type="slidenum">
              <a:rPr lang="en-US">
                <a:latin typeface="Calibri" pitchFamily="34" charset="0"/>
              </a:rPr>
              <a:pPr defTabSz="912813" fontAlgn="base">
                <a:spcBef>
                  <a:spcPct val="0"/>
                </a:spcBef>
                <a:spcAft>
                  <a:spcPct val="0"/>
                </a:spcAft>
              </a:pPr>
              <a:t>65</a:t>
            </a:fld>
            <a:endParaRPr lang="en-US">
              <a:latin typeface="Calibri"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77859"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77860"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77861"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F33B755C-F497-4F3A-ABF2-46DB6D5D19EC}"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77862"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77863"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5652B511-BFD7-4178-BBBA-26571D9AE5EF}" type="slidenum">
              <a:rPr lang="en-US">
                <a:latin typeface="Calibri" pitchFamily="34" charset="0"/>
              </a:rPr>
              <a:pPr defTabSz="912813" fontAlgn="base">
                <a:spcBef>
                  <a:spcPct val="0"/>
                </a:spcBef>
                <a:spcAft>
                  <a:spcPct val="0"/>
                </a:spcAft>
              </a:pPr>
              <a:t>66</a:t>
            </a:fld>
            <a:endParaRPr lang="en-US">
              <a:latin typeface="Calibri"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78883"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78884"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78885"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E354D093-C59A-493A-9139-2D3B917DBFC9}"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78886"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78887"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A9D20A4C-4F12-4804-9F71-BC4B597A860E}" type="slidenum">
              <a:rPr lang="en-US">
                <a:latin typeface="Calibri" pitchFamily="34" charset="0"/>
              </a:rPr>
              <a:pPr defTabSz="912813" fontAlgn="base">
                <a:spcBef>
                  <a:spcPct val="0"/>
                </a:spcBef>
                <a:spcAft>
                  <a:spcPct val="0"/>
                </a:spcAft>
              </a:pPr>
              <a:t>67</a:t>
            </a:fld>
            <a:endParaRPr lang="en-US">
              <a:latin typeface="Calibri"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79907"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79908"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79909"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FDC97A61-4DD1-4BB2-822A-59FFB3E2687B}"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79910"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79911"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B3E0DF79-2E63-4306-ADE5-4CE81C516123}" type="slidenum">
              <a:rPr lang="en-US">
                <a:latin typeface="Calibri" pitchFamily="34" charset="0"/>
              </a:rPr>
              <a:pPr defTabSz="912813" fontAlgn="base">
                <a:spcBef>
                  <a:spcPct val="0"/>
                </a:spcBef>
                <a:spcAft>
                  <a:spcPct val="0"/>
                </a:spcAft>
              </a:pPr>
              <a:t>68</a:t>
            </a:fld>
            <a:endParaRPr lang="en-US">
              <a:latin typeface="Calibri"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8093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8093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8093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D61A91AA-A378-4E2B-9F7B-3FEBC049FFB1}"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8093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8093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C20DF6F6-7518-47D4-8E20-D69109C0060D}" type="slidenum">
              <a:rPr lang="en-US">
                <a:latin typeface="Calibri" pitchFamily="34" charset="0"/>
              </a:rPr>
              <a:pPr defTabSz="912813" fontAlgn="base">
                <a:spcBef>
                  <a:spcPct val="0"/>
                </a:spcBef>
                <a:spcAft>
                  <a:spcPct val="0"/>
                </a:spcAft>
              </a:pPr>
              <a:t>69</a:t>
            </a:fld>
            <a:endParaRPr lang="en-US">
              <a:latin typeface="Calibri"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81955"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81956"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81957"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C9096A7E-423F-4EA5-B169-8EC68F08F12E}"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81958"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81959"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B7752623-C66C-448C-94F9-65B8A14907A2}" type="slidenum">
              <a:rPr lang="en-US">
                <a:latin typeface="Calibri" pitchFamily="34" charset="0"/>
              </a:rPr>
              <a:pPr defTabSz="912813" fontAlgn="base">
                <a:spcBef>
                  <a:spcPct val="0"/>
                </a:spcBef>
                <a:spcAft>
                  <a:spcPct val="0"/>
                </a:spcAft>
              </a:pPr>
              <a:t>70</a:t>
            </a:fld>
            <a:endParaRPr lang="en-US">
              <a:latin typeface="Calibri"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82979"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82980"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82981"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3975F774-202E-4316-8DCA-5334AF100F96}"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82982"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82983"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8E129D20-D8F8-4AD8-85A1-CA32BC096177}" type="slidenum">
              <a:rPr lang="en-US">
                <a:latin typeface="Calibri" pitchFamily="34" charset="0"/>
              </a:rPr>
              <a:pPr defTabSz="912813" fontAlgn="base">
                <a:spcBef>
                  <a:spcPct val="0"/>
                </a:spcBef>
                <a:spcAft>
                  <a:spcPct val="0"/>
                </a:spcAft>
              </a:pPr>
              <a:t>71</a:t>
            </a:fld>
            <a:endParaRPr lang="en-US">
              <a:latin typeface="Calibri"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84003"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84004"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84005"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4CF49207-78E1-43D4-9202-2F910E7CFD01}"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84006"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84007"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4B8E24B0-FF7F-4490-A32D-DF3ECE6EF145}" type="slidenum">
              <a:rPr lang="en-US">
                <a:latin typeface="Calibri" pitchFamily="34" charset="0"/>
              </a:rPr>
              <a:pPr defTabSz="912813" fontAlgn="base">
                <a:spcBef>
                  <a:spcPct val="0"/>
                </a:spcBef>
                <a:spcAft>
                  <a:spcPct val="0"/>
                </a:spcAft>
              </a:pPr>
              <a:t>72</a:t>
            </a:fld>
            <a:endParaRPr 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2973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2973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2973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34113998-7C17-449C-83F0-6F30CB9AB92B}"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2973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2973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421067B8-E1A3-4D9B-B628-E95833AB8180}" type="slidenum">
              <a:rPr lang="en-US">
                <a:latin typeface="Calibri" pitchFamily="34" charset="0"/>
              </a:rPr>
              <a:pPr defTabSz="912813" fontAlgn="base">
                <a:spcBef>
                  <a:spcPct val="0"/>
                </a:spcBef>
                <a:spcAft>
                  <a:spcPct val="0"/>
                </a:spcAft>
              </a:pPr>
              <a:t>19</a:t>
            </a:fld>
            <a:endParaRPr lang="en-US">
              <a:latin typeface="Calibri"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85027"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85028"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85029"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220637DB-62F3-4DAB-9CAD-C572E09B48E7}"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85030"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85031"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0EFF63E2-43E1-4702-A033-CF420B5AC8B8}" type="slidenum">
              <a:rPr lang="en-US">
                <a:latin typeface="Calibri" pitchFamily="34" charset="0"/>
              </a:rPr>
              <a:pPr defTabSz="912813" fontAlgn="base">
                <a:spcBef>
                  <a:spcPct val="0"/>
                </a:spcBef>
                <a:spcAft>
                  <a:spcPct val="0"/>
                </a:spcAft>
              </a:pPr>
              <a:t>73</a:t>
            </a:fld>
            <a:endParaRPr lang="en-US">
              <a:latin typeface="Calibri"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8605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8605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8605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E9552985-BD3E-46D7-974D-EF7F9F30CD71}"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8605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8605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45E446BB-B5A3-4017-A32D-139B84C36E6E}" type="slidenum">
              <a:rPr lang="en-US">
                <a:latin typeface="Calibri" pitchFamily="34" charset="0"/>
              </a:rPr>
              <a:pPr defTabSz="912813" fontAlgn="base">
                <a:spcBef>
                  <a:spcPct val="0"/>
                </a:spcBef>
                <a:spcAft>
                  <a:spcPct val="0"/>
                </a:spcAft>
              </a:pPr>
              <a:t>74</a:t>
            </a:fld>
            <a:endParaRPr lang="en-US">
              <a:latin typeface="Calibri"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87075"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87076"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87077"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444B0B92-9049-4992-BD82-F10EAE4EEBF8}"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87078"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87079"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2E7F7E19-0B06-4301-9F67-BBA7F5BBA301}" type="slidenum">
              <a:rPr lang="en-US">
                <a:latin typeface="Calibri" pitchFamily="34" charset="0"/>
              </a:rPr>
              <a:pPr defTabSz="912813" fontAlgn="base">
                <a:spcBef>
                  <a:spcPct val="0"/>
                </a:spcBef>
                <a:spcAft>
                  <a:spcPct val="0"/>
                </a:spcAft>
              </a:pPr>
              <a:t>75</a:t>
            </a:fld>
            <a:endParaRPr lang="en-US">
              <a:latin typeface="Calibri"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88099"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88100"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88101"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B1592710-97B1-4137-BF2C-9B53B6B596D5}"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88102"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88103"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1D0769F1-3C90-45F3-84DB-E286053B1C2A}" type="slidenum">
              <a:rPr lang="en-US">
                <a:latin typeface="Calibri" pitchFamily="34" charset="0"/>
              </a:rPr>
              <a:pPr defTabSz="912813" fontAlgn="base">
                <a:spcBef>
                  <a:spcPct val="0"/>
                </a:spcBef>
                <a:spcAft>
                  <a:spcPct val="0"/>
                </a:spcAft>
              </a:pPr>
              <a:t>76</a:t>
            </a:fld>
            <a:endParaRPr lang="en-US">
              <a:latin typeface="Calibri"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89123"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89124"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89125"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02F11FC8-158C-4CE7-B1C0-163136EB1633}"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89126"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89127"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EAF87430-6589-45B7-A915-734F6E921083}" type="slidenum">
              <a:rPr lang="en-US">
                <a:latin typeface="Calibri" pitchFamily="34" charset="0"/>
              </a:rPr>
              <a:pPr defTabSz="912813" fontAlgn="base">
                <a:spcBef>
                  <a:spcPct val="0"/>
                </a:spcBef>
                <a:spcAft>
                  <a:spcPct val="0"/>
                </a:spcAft>
              </a:pPr>
              <a:t>77</a:t>
            </a:fld>
            <a:endParaRPr lang="en-US">
              <a:latin typeface="Calibri"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90147"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0148"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0149"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B9A369FF-4C2B-484E-ACB6-2CD89940D3E4}"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90150"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0151"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E0035544-5D65-49DF-89D8-A5236F0A5759}" type="slidenum">
              <a:rPr lang="en-US">
                <a:latin typeface="Calibri" pitchFamily="34" charset="0"/>
              </a:rPr>
              <a:pPr defTabSz="912813" fontAlgn="base">
                <a:spcBef>
                  <a:spcPct val="0"/>
                </a:spcBef>
                <a:spcAft>
                  <a:spcPct val="0"/>
                </a:spcAft>
              </a:pPr>
              <a:t>78</a:t>
            </a:fld>
            <a:endParaRPr lang="en-US">
              <a:latin typeface="Calibri"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9117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117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117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571E53AE-D07D-4424-8118-62C13A28481D}"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9117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117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59F52118-B7DB-49FE-A887-E74F66896197}" type="slidenum">
              <a:rPr lang="en-US">
                <a:latin typeface="Calibri" pitchFamily="34" charset="0"/>
              </a:rPr>
              <a:pPr defTabSz="912813" fontAlgn="base">
                <a:spcBef>
                  <a:spcPct val="0"/>
                </a:spcBef>
                <a:spcAft>
                  <a:spcPct val="0"/>
                </a:spcAft>
              </a:pPr>
              <a:t>79</a:t>
            </a:fld>
            <a:endParaRPr lang="en-US">
              <a:latin typeface="Calibri"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92195"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2196"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2197"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D50E146E-336D-4FA3-B3FA-86C8B9AF9FD8}"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92198"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2199"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F35C8734-ACBD-4D4B-865E-3FD8F60E49AB}" type="slidenum">
              <a:rPr lang="en-US">
                <a:latin typeface="Calibri" pitchFamily="34" charset="0"/>
              </a:rPr>
              <a:pPr defTabSz="912813" fontAlgn="base">
                <a:spcBef>
                  <a:spcPct val="0"/>
                </a:spcBef>
                <a:spcAft>
                  <a:spcPct val="0"/>
                </a:spcAft>
              </a:pPr>
              <a:t>80</a:t>
            </a:fld>
            <a:endParaRPr lang="en-US">
              <a:latin typeface="Calibri"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93219"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3220"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3221"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85C2A8B4-6BBB-4A12-A842-426A1E3B39AB}"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93222"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3223"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33F15BD6-F6AD-473E-ADEA-6D12A7E873CA}" type="slidenum">
              <a:rPr lang="en-US">
                <a:latin typeface="Calibri" pitchFamily="34" charset="0"/>
              </a:rPr>
              <a:pPr defTabSz="912813" fontAlgn="base">
                <a:spcBef>
                  <a:spcPct val="0"/>
                </a:spcBef>
                <a:spcAft>
                  <a:spcPct val="0"/>
                </a:spcAft>
              </a:pPr>
              <a:t>81</a:t>
            </a:fld>
            <a:endParaRPr lang="en-US">
              <a:latin typeface="Calibri"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94243"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4244"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4245"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289155DC-B244-4082-B1A8-96A21BC4DB55}"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94246"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4247"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75939919-63BC-4471-9547-BCE8A0279DAD}" type="slidenum">
              <a:rPr lang="en-US">
                <a:latin typeface="Calibri" pitchFamily="34" charset="0"/>
              </a:rPr>
              <a:pPr defTabSz="912813" fontAlgn="base">
                <a:spcBef>
                  <a:spcPct val="0"/>
                </a:spcBef>
                <a:spcAft>
                  <a:spcPct val="0"/>
                </a:spcAft>
              </a:pPr>
              <a:t>82</a:t>
            </a:fld>
            <a:endParaRPr 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30755"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30756"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30757"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C627C9C2-ABCE-4719-9DF9-C1CBF3E34D67}"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30758"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30759"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647CD2BA-0D68-4FB9-B7C8-9803CE5A5581}" type="slidenum">
              <a:rPr lang="en-US">
                <a:latin typeface="Calibri" pitchFamily="34" charset="0"/>
              </a:rPr>
              <a:pPr defTabSz="912813" fontAlgn="base">
                <a:spcBef>
                  <a:spcPct val="0"/>
                </a:spcBef>
                <a:spcAft>
                  <a:spcPct val="0"/>
                </a:spcAft>
              </a:pPr>
              <a:t>20</a:t>
            </a:fld>
            <a:endParaRPr lang="en-US">
              <a:latin typeface="Calibri"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95267"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5268"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5269"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0A6131F0-F8B0-4B18-8906-9F1EE1336668}"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95270"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5271"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9DECE571-362A-4A61-AF53-494F78B2D31B}" type="slidenum">
              <a:rPr lang="en-US">
                <a:latin typeface="Calibri" pitchFamily="34" charset="0"/>
              </a:rPr>
              <a:pPr defTabSz="912813" fontAlgn="base">
                <a:spcBef>
                  <a:spcPct val="0"/>
                </a:spcBef>
                <a:spcAft>
                  <a:spcPct val="0"/>
                </a:spcAft>
              </a:pPr>
              <a:t>83</a:t>
            </a:fld>
            <a:endParaRPr lang="en-US">
              <a:latin typeface="Calibri"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9629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629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629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037609CE-F5A3-4200-A50B-80A9357F6F3A}"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9629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629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251ED63C-4859-42C7-A313-557AEDADDC8D}" type="slidenum">
              <a:rPr lang="en-US">
                <a:latin typeface="Calibri" pitchFamily="34" charset="0"/>
              </a:rPr>
              <a:pPr defTabSz="912813" fontAlgn="base">
                <a:spcBef>
                  <a:spcPct val="0"/>
                </a:spcBef>
                <a:spcAft>
                  <a:spcPct val="0"/>
                </a:spcAft>
              </a:pPr>
              <a:t>84</a:t>
            </a:fld>
            <a:endParaRPr lang="en-US">
              <a:latin typeface="Calibri"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97315"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7316"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7317"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1FBADAA8-828B-4025-BCF9-7B1460FF885E}"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97318"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7319"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52D3102C-FB5B-4C53-AC7D-8EE25097C42B}" type="slidenum">
              <a:rPr lang="en-US">
                <a:latin typeface="Calibri" pitchFamily="34" charset="0"/>
              </a:rPr>
              <a:pPr defTabSz="912813" fontAlgn="base">
                <a:spcBef>
                  <a:spcPct val="0"/>
                </a:spcBef>
                <a:spcAft>
                  <a:spcPct val="0"/>
                </a:spcAft>
              </a:pPr>
              <a:t>85</a:t>
            </a:fld>
            <a:endParaRPr lang="en-US">
              <a:latin typeface="Calibri"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98339"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8340"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8341"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1020DB46-72A0-4B1E-A220-F47A636DF8C9}"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98342"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8343"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1369AB94-65BB-47DF-93B5-A33AADAE033A}" type="slidenum">
              <a:rPr lang="en-US">
                <a:latin typeface="Calibri" pitchFamily="34" charset="0"/>
              </a:rPr>
              <a:pPr defTabSz="912813" fontAlgn="base">
                <a:spcBef>
                  <a:spcPct val="0"/>
                </a:spcBef>
                <a:spcAft>
                  <a:spcPct val="0"/>
                </a:spcAft>
              </a:pPr>
              <a:t>86</a:t>
            </a:fld>
            <a:endParaRPr lang="en-US">
              <a:latin typeface="Calibri"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99363"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99364"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99365"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B0FF5262-AF89-496B-BD2A-00F9986C776A}"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99366"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99367"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914B6B63-3796-4D66-850E-AC272482A59D}" type="slidenum">
              <a:rPr lang="en-US">
                <a:latin typeface="Calibri" pitchFamily="34" charset="0"/>
              </a:rPr>
              <a:pPr defTabSz="912813" fontAlgn="base">
                <a:spcBef>
                  <a:spcPct val="0"/>
                </a:spcBef>
                <a:spcAft>
                  <a:spcPct val="0"/>
                </a:spcAft>
              </a:pPr>
              <a:t>87</a:t>
            </a:fld>
            <a:endParaRPr lang="en-US">
              <a:latin typeface="Calibri"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400387"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400388"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400389"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64D898E2-1B68-40E0-964D-F2AF1D2E29E7}"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400390"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400391"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1551D4AE-FAF4-4285-8B2C-FC6F44B3185F}" type="slidenum">
              <a:rPr lang="en-US">
                <a:latin typeface="Calibri" pitchFamily="34" charset="0"/>
              </a:rPr>
              <a:pPr defTabSz="912813" fontAlgn="base">
                <a:spcBef>
                  <a:spcPct val="0"/>
                </a:spcBef>
                <a:spcAft>
                  <a:spcPct val="0"/>
                </a:spcAft>
              </a:pPr>
              <a:t>88</a:t>
            </a:fld>
            <a:endParaRPr lang="en-US">
              <a:latin typeface="Calibri"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401411"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401412"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401413"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D8EDEC44-FCE3-4570-BB16-77A7B1DFD2C5}"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401414"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401415"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C58FFEA5-4CEE-4403-9988-3DCB62A0E84C}" type="slidenum">
              <a:rPr lang="en-US">
                <a:latin typeface="Calibri" pitchFamily="34" charset="0"/>
              </a:rPr>
              <a:pPr defTabSz="912813" fontAlgn="base">
                <a:spcBef>
                  <a:spcPct val="0"/>
                </a:spcBef>
                <a:spcAft>
                  <a:spcPct val="0"/>
                </a:spcAft>
              </a:pPr>
              <a:t>89</a:t>
            </a:fld>
            <a:endParaRPr lang="en-US">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31779"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31780"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31781"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6E899CB6-0551-439B-A5F9-3B6FD85064A2}"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31782"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31783"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831175E2-9B2D-4F78-B18C-39BB73866125}" type="slidenum">
              <a:rPr lang="en-US">
                <a:latin typeface="Calibri" pitchFamily="34" charset="0"/>
              </a:rPr>
              <a:pPr defTabSz="912813" fontAlgn="base">
                <a:spcBef>
                  <a:spcPct val="0"/>
                </a:spcBef>
                <a:spcAft>
                  <a:spcPct val="0"/>
                </a:spcAft>
              </a:pPr>
              <a:t>21</a:t>
            </a:fld>
            <a:endParaRPr lang="en-US">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Slide Image Placeholder 1"/>
          <p:cNvSpPr>
            <a:spLocks noGrp="1" noRot="1" noChangeAspect="1" noTextEdit="1"/>
          </p:cNvSpPr>
          <p:nvPr>
            <p:ph type="sldImg"/>
          </p:nvPr>
        </p:nvSpPr>
        <p:spPr bwMode="auto">
          <a:ln>
            <a:solidFill>
              <a:srgbClr xmlns:mc="http://schemas.openxmlformats.org/markup-compatibility/2006" xmlns:a14="http://schemas.microsoft.com/office/drawing/2007/7/7/main" val="000000" mc:Ignorable=""/>
            </a:solidFill>
            <a:miter lim="800000"/>
            <a:headEnd/>
            <a:tailEnd/>
          </a:ln>
          <a:extLst>
            <a:ext uri="{909E8E84-426E-40dd-AFC4-6F175D3DCCD1}">
              <a14:hiddenFill xmlns:a14="http://schemas.microsoft.com/office/drawing/2007/7/7/main">
                <a:solidFill>
                  <a:srgbClr xmlns:mc="http://schemas.openxmlformats.org/markup-compatibility/2006" val="FFFFFF" mc:Ignorable=""/>
                </a:solidFill>
              </a14:hiddenFill>
            </a:ext>
          </a:extLst>
        </p:spPr>
      </p:sp>
      <p:sp>
        <p:nvSpPr>
          <p:cNvPr id="332803" name="Notes Placeholder 2"/>
          <p:cNvSpPr>
            <a:spLocks noGrp="1"/>
          </p:cNvSpPr>
          <p:nvPr>
            <p:ph type="body"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latin typeface="Segoe"/>
            </a:endParaRPr>
          </a:p>
        </p:txBody>
      </p:sp>
      <p:sp>
        <p:nvSpPr>
          <p:cNvPr id="332804" name="Header Placeholder 3"/>
          <p:cNvSpPr>
            <a:spLocks noGrp="1"/>
          </p:cNvSpPr>
          <p:nvPr>
            <p:ph type="hdr" sz="quarter"/>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endParaRPr lang="en-US" smtClean="0">
              <a:latin typeface="Calibri" pitchFamily="34" charset="0"/>
            </a:endParaRPr>
          </a:p>
        </p:txBody>
      </p:sp>
      <p:sp>
        <p:nvSpPr>
          <p:cNvPr id="332805" name="Date Placeholder 4"/>
          <p:cNvSpPr>
            <a:spLocks noGrp="1"/>
          </p:cNvSpPr>
          <p:nvPr>
            <p:ph type="dt" sz="quarter" idx="1"/>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AFF6DA9F-B7B9-49EB-948C-64F2E4CBEB71}" type="datetime8">
              <a:rPr lang="en-US">
                <a:latin typeface="Calibri" pitchFamily="34" charset="0"/>
              </a:rPr>
              <a:pPr defTabSz="912813" fontAlgn="base">
                <a:spcBef>
                  <a:spcPct val="0"/>
                </a:spcBef>
                <a:spcAft>
                  <a:spcPct val="0"/>
                </a:spcAft>
              </a:pPr>
              <a:t>3/1/2010 1:55 PM</a:t>
            </a:fld>
            <a:endParaRPr lang="en-US">
              <a:latin typeface="Calibri" pitchFamily="34" charset="0"/>
            </a:endParaRPr>
          </a:p>
        </p:txBody>
      </p:sp>
      <p:sp>
        <p:nvSpPr>
          <p:cNvPr id="332806" name="Footer Placeholder 5"/>
          <p:cNvSpPr>
            <a:spLocks noGrp="1"/>
          </p:cNvSpPr>
          <p:nvPr>
            <p:ph type="ftr" sz="quarter" idx="4"/>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xmlns:mc="http://schemas.openxmlformats.org/markup-compatibility/2006" xmlns:a14="http://schemas.microsoft.com/office/drawing/2007/7/7/main" val="000000" mc:Ignorable=""/>
                </a:solidFill>
              </a:rPr>
            </a:br>
            <a:r>
              <a:rPr lang="en-US">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332807" name="Slide Number Placeholder 6"/>
          <p:cNvSpPr>
            <a:spLocks noGrp="1"/>
          </p:cNvSpPr>
          <p:nvPr>
            <p:ph type="sldNum" sz="quarter" idx="5"/>
          </p:nvPr>
        </p:nvSpPr>
        <p:spPr bwMode="auto">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defTabSz="912813" fontAlgn="base">
              <a:spcBef>
                <a:spcPct val="0"/>
              </a:spcBef>
              <a:spcAft>
                <a:spcPct val="0"/>
              </a:spcAft>
            </a:pPr>
            <a:fld id="{53551481-B5B8-49E8-A5AC-386861FDD6F4}" type="slidenum">
              <a:rPr lang="en-US">
                <a:latin typeface="Calibri" pitchFamily="34" charset="0"/>
              </a:rPr>
              <a:pPr defTabSz="912813" fontAlgn="base">
                <a:spcBef>
                  <a:spcPct val="0"/>
                </a:spcBef>
                <a:spcAft>
                  <a:spcPct val="0"/>
                </a:spcAft>
              </a:pPr>
              <a:t>22</a:t>
            </a:fld>
            <a:endParaRPr 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xmlns:mc="http://schemas.openxmlformats.org/markup-compatibility/2006" xmlns:a14="http://schemas.microsoft.com/office/drawing/2007/7/7/main" val="0085C0" mc:Ignorable=""/>
                    </a:gs>
                    <a:gs pos="68000">
                      <a:srgbClr xmlns:mc="http://schemas.openxmlformats.org/markup-compatibility/2006" xmlns:a14="http://schemas.microsoft.com/office/drawing/2007/7/7/main" val="0070C0" mc:Ignorable=""/>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xmlns:p14="http://schemas.microsoft.com/office/powerpoint/2007/7/12/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xmlns:p14="http://schemas.microsoft.com/office/powerpoint/2007/7/12/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xmlns:mc="http://schemas.openxmlformats.org/markup-compatibility/2006" xmlns:a14="http://schemas.microsoft.com/office/drawing/2007/7/7/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07/7/12/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xmlns:mc="http://schemas.openxmlformats.org/markup-compatibility/2006" xmlns:a14="http://schemas.microsoft.com/office/drawing/2007/7/7/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07/7/7/main" val="FFFF99" mc:Ignorable=""/>
          </a:solidFill>
        </p:spPr>
        <p:txBody>
          <a:bodyPr wrap="square" lIns="152394" tIns="76197" rIns="152394" bIns="76197" anchor="b" anchorCtr="0">
            <a:noAutofit/>
          </a:bodyPr>
          <a:lstStyle>
            <a:lvl1pPr algn="r">
              <a:buFont typeface="Arial" pitchFamily="34" charset="0"/>
              <a:buNone/>
              <a:defRPr>
                <a:solidFill>
                  <a:srgbClr xmlns:mc="http://schemas.openxmlformats.org/markup-compatibility/2006" xmlns:a14="http://schemas.microsoft.com/office/drawing/2007/7/7/main" val="000000" mc:Ignorable=""/>
                </a:solidFill>
                <a:effectLst/>
                <a:latin typeface="Segoe Semibold" pitchFamily="34" charset="0"/>
              </a:defRPr>
            </a:lvl1pPr>
          </a:lstStyle>
          <a:p>
            <a:pPr lvl="0"/>
            <a:r>
              <a:rPr lang="en-US" smtClean="0"/>
              <a:t>Click to edit Master text styles</a:t>
            </a:r>
          </a:p>
        </p:txBody>
      </p:sp>
    </p:spTree>
  </p:cSld>
  <p:clrMapOvr>
    <a:masterClrMapping/>
  </p:clrMapOvr>
  <p:transition xmlns:p14="http://schemas.microsoft.com/office/powerpoint/2007/7/12/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xmlns:mc="http://schemas.openxmlformats.org/markup-compatibility/2006" xmlns:a14="http://schemas.microsoft.com/office/drawing/2007/7/7/main" val="0085C0" mc:Ignorable=""/>
                    </a:gs>
                    <a:gs pos="68000">
                      <a:srgbClr xmlns:mc="http://schemas.openxmlformats.org/markup-compatibility/2006" xmlns:a14="http://schemas.microsoft.com/office/drawing/2007/7/7/main" val="0070C0" mc:Ignorable=""/>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xmlns:mc="http://schemas.openxmlformats.org/markup-compatibility/2006" xmlns:a14="http://schemas.microsoft.com/office/drawing/2007/7/7/main" val="F4A234" mc:Ignorable=""/>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xmlns:p14="http://schemas.microsoft.com/office/powerpoint/2007/7/12/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xmlns:p14="http://schemas.microsoft.com/office/powerpoint/2007/7/12/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07/7/12/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xmlns:p14="http://schemas.microsoft.com/office/powerpoint/2007/7/12/mai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xmlns:p14="http://schemas.microsoft.com/office/powerpoint/2007/7/12/mai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4810" y="1819266"/>
            <a:ext cx="8462319" cy="2105192"/>
          </a:xfrm>
        </p:spPr>
        <p:txBody>
          <a:bodyPr/>
          <a:lstStyle/>
          <a:p>
            <a:r>
              <a:rPr lang="en-US" sz="4400" b="1" dirty="0" err="1" smtClean="0">
                <a:latin typeface="Calibri" pitchFamily="34" charset="0"/>
                <a:cs typeface="Calibri" pitchFamily="34" charset="0"/>
              </a:rPr>
              <a:t>Satisfiability</a:t>
            </a:r>
            <a:r>
              <a:rPr lang="en-US" sz="4400" b="1" dirty="0" smtClean="0">
                <a:latin typeface="Calibri" pitchFamily="34" charset="0"/>
                <a:cs typeface="Calibri" pitchFamily="34" charset="0"/>
              </a:rPr>
              <a:t> Modulo Theories (SMT): </a:t>
            </a:r>
            <a:br>
              <a:rPr lang="en-US" sz="4400" b="1" dirty="0" smtClean="0">
                <a:latin typeface="Calibri" pitchFamily="34" charset="0"/>
                <a:cs typeface="Calibri" pitchFamily="34" charset="0"/>
              </a:rPr>
            </a:br>
            <a:r>
              <a:rPr lang="en-US" sz="4400" b="1" dirty="0" smtClean="0">
                <a:latin typeface="Calibri" pitchFamily="34" charset="0"/>
                <a:cs typeface="Calibri" pitchFamily="34" charset="0"/>
              </a:rPr>
              <a:t>ideas and applications</a:t>
            </a:r>
            <a:r>
              <a:rPr lang="en-US" sz="4800" dirty="0" smtClean="0"/>
              <a:t/>
            </a:r>
            <a:br>
              <a:rPr lang="en-US" sz="4800" dirty="0" smtClean="0"/>
            </a:br>
            <a:r>
              <a:rPr sz="3200" smtClean="0">
                <a:latin typeface="Calibri" pitchFamily="34" charset="0"/>
              </a:rPr>
              <a:t>Universit</a:t>
            </a:r>
            <a:r>
              <a:rPr lang="en-US" sz="3200" dirty="0" smtClean="0">
                <a:latin typeface="Calibri" pitchFamily="34" charset="0"/>
              </a:rPr>
              <a:t>à</a:t>
            </a:r>
            <a:r>
              <a:rPr sz="3200" smtClean="0">
                <a:latin typeface="Calibri" pitchFamily="34" charset="0"/>
              </a:rPr>
              <a:t> Degli Studi Di Milano</a:t>
            </a:r>
            <a:br>
              <a:rPr sz="3200" smtClean="0">
                <a:latin typeface="Calibri" pitchFamily="34" charset="0"/>
              </a:rPr>
            </a:br>
            <a:r>
              <a:rPr sz="3200" smtClean="0">
                <a:latin typeface="Calibri" pitchFamily="34" charset="0"/>
              </a:rPr>
              <a:t>Scuola di Dottorato in Informatica, 2010</a:t>
            </a:r>
            <a:endParaRPr lang="en-US" sz="4800" dirty="0">
              <a:latin typeface="Calibri" pitchFamily="34" charset="0"/>
            </a:endParaRPr>
          </a:p>
        </p:txBody>
      </p:sp>
      <p:sp>
        <p:nvSpPr>
          <p:cNvPr id="3" name="Subtitle 2"/>
          <p:cNvSpPr>
            <a:spLocks noGrp="1"/>
          </p:cNvSpPr>
          <p:nvPr>
            <p:ph type="subTitle" idx="1"/>
          </p:nvPr>
        </p:nvSpPr>
        <p:spPr>
          <a:xfrm>
            <a:off x="464237" y="4343589"/>
            <a:ext cx="7692761" cy="861774"/>
          </a:xfrm>
        </p:spPr>
        <p:txBody>
          <a:bodyPr/>
          <a:lstStyle/>
          <a:p>
            <a:pPr>
              <a:lnSpc>
                <a:spcPct val="100000"/>
              </a:lnSpc>
            </a:pPr>
            <a:r>
              <a:rPr lang="en-US" sz="2800" dirty="0" smtClean="0">
                <a:latin typeface="Calibri" pitchFamily="34" charset="0"/>
                <a:cs typeface="Calibri" pitchFamily="34" charset="0"/>
              </a:rPr>
              <a:t>Leonardo de Moura</a:t>
            </a:r>
          </a:p>
          <a:p>
            <a:pPr>
              <a:lnSpc>
                <a:spcPct val="100000"/>
              </a:lnSpc>
            </a:pPr>
            <a:r>
              <a:rPr lang="en-US" sz="2800" dirty="0" smtClean="0">
                <a:latin typeface="Calibri" pitchFamily="34" charset="0"/>
                <a:cs typeface="Calibri" pitchFamily="34" charset="0"/>
              </a:rPr>
              <a:t>Microsoft Research</a:t>
            </a:r>
          </a:p>
        </p:txBody>
      </p:sp>
    </p:spTree>
    <p:extLst>
      <p:ext uri="{BB962C8B-B14F-4D97-AF65-F5344CB8AC3E}">
        <p14:creationId xmlns:p14="http://schemas.microsoft.com/office/powerpoint/2007/7/12/main" val="378429930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Rounded Rectangle 148"/>
          <p:cNvSpPr/>
          <p:nvPr/>
        </p:nvSpPr>
        <p:spPr bwMode="auto">
          <a:xfrm>
            <a:off x="2556083" y="6228649"/>
            <a:ext cx="1232146" cy="23654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a:t>
            </a:r>
          </a:p>
        </p:txBody>
      </p:sp>
      <p:sp>
        <p:nvSpPr>
          <p:cNvPr id="141" name="Rounded Rectangle 140"/>
          <p:cNvSpPr/>
          <p:nvPr/>
        </p:nvSpPr>
        <p:spPr bwMode="auto">
          <a:xfrm>
            <a:off x="2556083" y="5218714"/>
            <a:ext cx="1232146" cy="23654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a:t>
            </a:r>
          </a:p>
        </p:txBody>
      </p:sp>
      <p:sp>
        <p:nvSpPr>
          <p:cNvPr id="143" name="Rounded Rectangle 142"/>
          <p:cNvSpPr/>
          <p:nvPr/>
        </p:nvSpPr>
        <p:spPr bwMode="auto">
          <a:xfrm>
            <a:off x="2556083" y="5464374"/>
            <a:ext cx="1232146" cy="23654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a:t>
            </a:r>
          </a:p>
        </p:txBody>
      </p:sp>
      <p:sp>
        <p:nvSpPr>
          <p:cNvPr id="145" name="Rounded Rectangle 144"/>
          <p:cNvSpPr/>
          <p:nvPr/>
        </p:nvSpPr>
        <p:spPr bwMode="auto">
          <a:xfrm>
            <a:off x="2556083" y="5737329"/>
            <a:ext cx="1232146" cy="23654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a:t>
            </a:r>
          </a:p>
        </p:txBody>
      </p:sp>
      <p:sp>
        <p:nvSpPr>
          <p:cNvPr id="147" name="Rounded Rectangle 146"/>
          <p:cNvSpPr/>
          <p:nvPr/>
        </p:nvSpPr>
        <p:spPr bwMode="auto">
          <a:xfrm>
            <a:off x="2556083" y="5982989"/>
            <a:ext cx="1232146" cy="23654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a:t>
            </a:r>
          </a:p>
        </p:txBody>
      </p:sp>
      <p:sp>
        <p:nvSpPr>
          <p:cNvPr id="150" name="Rounded Rectangle 149"/>
          <p:cNvSpPr/>
          <p:nvPr/>
        </p:nvSpPr>
        <p:spPr bwMode="auto">
          <a:xfrm>
            <a:off x="2556083" y="6460661"/>
            <a:ext cx="1232146" cy="23654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a:t>
            </a:r>
          </a:p>
        </p:txBody>
      </p:sp>
      <p:sp>
        <p:nvSpPr>
          <p:cNvPr id="138" name="Rounded Rectangle 137"/>
          <p:cNvSpPr/>
          <p:nvPr/>
        </p:nvSpPr>
        <p:spPr bwMode="auto">
          <a:xfrm>
            <a:off x="2556083" y="4904815"/>
            <a:ext cx="1232146" cy="23654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a:t>
            </a:r>
          </a:p>
        </p:txBody>
      </p:sp>
      <p:sp>
        <p:nvSpPr>
          <p:cNvPr id="140" name="TextBox 139"/>
          <p:cNvSpPr txBox="1"/>
          <p:nvPr/>
        </p:nvSpPr>
        <p:spPr>
          <a:xfrm>
            <a:off x="2551488" y="5859008"/>
            <a:ext cx="563526"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2" name="Title 1"/>
          <p:cNvSpPr>
            <a:spLocks noGrp="1"/>
          </p:cNvSpPr>
          <p:nvPr>
            <p:ph type="title"/>
          </p:nvPr>
        </p:nvSpPr>
        <p:spPr/>
        <p:txBody>
          <a:bodyPr/>
          <a:lstStyle/>
          <a:p>
            <a:r>
              <a:rPr smtClean="0"/>
              <a:t>Command language</a:t>
            </a:r>
            <a:endParaRPr lang="en-US" dirty="0"/>
          </a:p>
        </p:txBody>
      </p:sp>
      <p:sp>
        <p:nvSpPr>
          <p:cNvPr id="3" name="Content Placeholder 2"/>
          <p:cNvSpPr>
            <a:spLocks noGrp="1"/>
          </p:cNvSpPr>
          <p:nvPr>
            <p:ph idx="1"/>
          </p:nvPr>
        </p:nvSpPr>
        <p:spPr/>
        <p:txBody>
          <a:bodyPr/>
          <a:lstStyle/>
          <a:p>
            <a:r>
              <a:rPr lang="en-US" sz="3200" dirty="0" smtClean="0"/>
              <a:t>x := E</a:t>
            </a:r>
          </a:p>
          <a:p>
            <a:pPr lvl="1"/>
            <a:r>
              <a:rPr sz="2400" smtClean="0"/>
              <a:t>x := x + 1</a:t>
            </a:r>
          </a:p>
          <a:p>
            <a:pPr lvl="1"/>
            <a:endParaRPr sz="2400" smtClean="0"/>
          </a:p>
          <a:p>
            <a:pPr lvl="1"/>
            <a:r>
              <a:rPr sz="2400" smtClean="0"/>
              <a:t>x := 10</a:t>
            </a:r>
          </a:p>
          <a:p>
            <a:endParaRPr lang="en-US" sz="3200" dirty="0" smtClean="0"/>
          </a:p>
          <a:p>
            <a:r>
              <a:rPr lang="en-US" sz="3200" dirty="0" smtClean="0">
                <a:solidFill>
                  <a:schemeClr val="accent2"/>
                </a:solidFill>
              </a:rPr>
              <a:t>havoc</a:t>
            </a:r>
            <a:r>
              <a:rPr lang="en-US" sz="3200" dirty="0" smtClean="0"/>
              <a:t> x</a:t>
            </a:r>
          </a:p>
          <a:p>
            <a:endParaRPr lang="en-US" sz="3200" dirty="0" smtClean="0"/>
          </a:p>
          <a:p>
            <a:r>
              <a:rPr lang="en-US" sz="3200" dirty="0" smtClean="0"/>
              <a:t>S ; T</a:t>
            </a:r>
            <a:endParaRPr lang="en-US" sz="3200" dirty="0"/>
          </a:p>
        </p:txBody>
      </p:sp>
      <p:sp>
        <p:nvSpPr>
          <p:cNvPr id="4" name="Content Placeholder 3"/>
          <p:cNvSpPr>
            <a:spLocks noGrp="1"/>
          </p:cNvSpPr>
          <p:nvPr>
            <p:ph sz="half" idx="4294967295"/>
          </p:nvPr>
        </p:nvSpPr>
        <p:spPr>
          <a:xfrm>
            <a:off x="4692316" y="1423320"/>
            <a:ext cx="4114800" cy="2609850"/>
          </a:xfrm>
        </p:spPr>
        <p:txBody>
          <a:bodyPr/>
          <a:lstStyle/>
          <a:p>
            <a:r>
              <a:rPr lang="en-US" sz="3200" dirty="0" smtClean="0">
                <a:solidFill>
                  <a:schemeClr val="accent2"/>
                </a:solidFill>
              </a:rPr>
              <a:t>assert</a:t>
            </a:r>
            <a:r>
              <a:rPr lang="en-US" sz="3200" dirty="0" smtClean="0"/>
              <a:t> P</a:t>
            </a:r>
          </a:p>
          <a:p>
            <a:endParaRPr lang="en-US" sz="3200" dirty="0" smtClean="0"/>
          </a:p>
          <a:p>
            <a:r>
              <a:rPr lang="en-US" sz="3200" dirty="0" smtClean="0">
                <a:solidFill>
                  <a:schemeClr val="accent2"/>
                </a:solidFill>
              </a:rPr>
              <a:t>assume</a:t>
            </a:r>
            <a:r>
              <a:rPr lang="en-US" sz="3200" dirty="0" smtClean="0"/>
              <a:t> P</a:t>
            </a:r>
          </a:p>
          <a:p>
            <a:endParaRPr lang="en-US" sz="3200" dirty="0" smtClean="0"/>
          </a:p>
          <a:p>
            <a:pPr>
              <a:buNone/>
            </a:pPr>
            <a:endParaRPr lang="en-US" sz="3200" dirty="0" smtClean="0"/>
          </a:p>
        </p:txBody>
      </p:sp>
      <p:sp>
        <p:nvSpPr>
          <p:cNvPr id="5" name="Oval 4"/>
          <p:cNvSpPr/>
          <p:nvPr/>
        </p:nvSpPr>
        <p:spPr bwMode="auto">
          <a:xfrm>
            <a:off x="3054014" y="2119802"/>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Oval 5"/>
          <p:cNvSpPr/>
          <p:nvPr/>
        </p:nvSpPr>
        <p:spPr bwMode="auto">
          <a:xfrm>
            <a:off x="3054014" y="186536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Oval 6"/>
          <p:cNvSpPr/>
          <p:nvPr/>
        </p:nvSpPr>
        <p:spPr bwMode="auto">
          <a:xfrm>
            <a:off x="3054014" y="161886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Oval 7"/>
          <p:cNvSpPr/>
          <p:nvPr/>
        </p:nvSpPr>
        <p:spPr bwMode="auto">
          <a:xfrm>
            <a:off x="3387969" y="186536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Oval 8"/>
          <p:cNvSpPr/>
          <p:nvPr/>
        </p:nvSpPr>
        <p:spPr bwMode="auto">
          <a:xfrm>
            <a:off x="3387969" y="161091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Oval 9"/>
          <p:cNvSpPr/>
          <p:nvPr/>
        </p:nvSpPr>
        <p:spPr bwMode="auto">
          <a:xfrm>
            <a:off x="3387969" y="136442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11" name="Straight Arrow Connector 10"/>
          <p:cNvCxnSpPr>
            <a:stCxn id="7" idx="7"/>
            <a:endCxn id="10" idx="3"/>
          </p:cNvCxnSpPr>
          <p:nvPr/>
        </p:nvCxnSpPr>
        <p:spPr>
          <a:xfrm rot="5400000" flipH="1" flipV="1">
            <a:off x="3209857" y="1440757"/>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2" name="Straight Arrow Connector 11"/>
          <p:cNvCxnSpPr>
            <a:stCxn id="6" idx="7"/>
            <a:endCxn id="9" idx="3"/>
          </p:cNvCxnSpPr>
          <p:nvPr/>
        </p:nvCxnSpPr>
        <p:spPr>
          <a:xfrm rot="5400000" flipH="1" flipV="1">
            <a:off x="3209857" y="1687248"/>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3" name="Straight Arrow Connector 12"/>
          <p:cNvCxnSpPr>
            <a:stCxn id="5" idx="7"/>
            <a:endCxn id="8" idx="3"/>
          </p:cNvCxnSpPr>
          <p:nvPr/>
        </p:nvCxnSpPr>
        <p:spPr>
          <a:xfrm rot="5400000" flipH="1" flipV="1">
            <a:off x="3209857" y="1941690"/>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4" name="Oval 13"/>
          <p:cNvSpPr/>
          <p:nvPr/>
        </p:nvSpPr>
        <p:spPr bwMode="auto">
          <a:xfrm>
            <a:off x="3077867" y="318029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5" name="Oval 14"/>
          <p:cNvSpPr/>
          <p:nvPr/>
        </p:nvSpPr>
        <p:spPr bwMode="auto">
          <a:xfrm>
            <a:off x="3077867" y="292584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6" name="Oval 15"/>
          <p:cNvSpPr/>
          <p:nvPr/>
        </p:nvSpPr>
        <p:spPr bwMode="auto">
          <a:xfrm>
            <a:off x="3077867" y="267935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Oval 16"/>
          <p:cNvSpPr/>
          <p:nvPr/>
        </p:nvSpPr>
        <p:spPr bwMode="auto">
          <a:xfrm>
            <a:off x="3411822" y="286223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18" name="Straight Arrow Connector 17"/>
          <p:cNvCxnSpPr>
            <a:stCxn id="16" idx="6"/>
            <a:endCxn id="17" idx="1"/>
          </p:cNvCxnSpPr>
          <p:nvPr/>
        </p:nvCxnSpPr>
        <p:spPr>
          <a:xfrm>
            <a:off x="3213870" y="2747360"/>
            <a:ext cx="217869" cy="13479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9" name="Straight Arrow Connector 18"/>
          <p:cNvCxnSpPr>
            <a:stCxn id="15" idx="6"/>
            <a:endCxn id="17" idx="2"/>
          </p:cNvCxnSpPr>
          <p:nvPr/>
        </p:nvCxnSpPr>
        <p:spPr>
          <a:xfrm flipV="1">
            <a:off x="3213870" y="2930241"/>
            <a:ext cx="197952" cy="6361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0" name="Straight Arrow Connector 19"/>
          <p:cNvCxnSpPr>
            <a:stCxn id="14" idx="7"/>
            <a:endCxn id="17" idx="3"/>
          </p:cNvCxnSpPr>
          <p:nvPr/>
        </p:nvCxnSpPr>
        <p:spPr>
          <a:xfrm rot="5400000" flipH="1" flipV="1">
            <a:off x="3201905" y="2970374"/>
            <a:ext cx="22188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21" name="Oval 20"/>
          <p:cNvSpPr/>
          <p:nvPr/>
        </p:nvSpPr>
        <p:spPr bwMode="auto">
          <a:xfrm>
            <a:off x="2908517" y="433275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2" name="Oval 21"/>
          <p:cNvSpPr/>
          <p:nvPr/>
        </p:nvSpPr>
        <p:spPr bwMode="auto">
          <a:xfrm>
            <a:off x="2908517" y="407831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3" name="Oval 22"/>
          <p:cNvSpPr/>
          <p:nvPr/>
        </p:nvSpPr>
        <p:spPr bwMode="auto">
          <a:xfrm>
            <a:off x="2908517" y="383182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4" name="Oval 23"/>
          <p:cNvSpPr/>
          <p:nvPr/>
        </p:nvSpPr>
        <p:spPr bwMode="auto">
          <a:xfrm>
            <a:off x="3560524" y="433275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5" name="Oval 24"/>
          <p:cNvSpPr/>
          <p:nvPr/>
        </p:nvSpPr>
        <p:spPr bwMode="auto">
          <a:xfrm>
            <a:off x="3560524" y="407831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6" name="Oval 25"/>
          <p:cNvSpPr/>
          <p:nvPr/>
        </p:nvSpPr>
        <p:spPr bwMode="auto">
          <a:xfrm>
            <a:off x="3560524" y="383182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27" name="Straight Arrow Connector 26"/>
          <p:cNvCxnSpPr>
            <a:stCxn id="23" idx="7"/>
            <a:endCxn id="26" idx="1"/>
          </p:cNvCxnSpPr>
          <p:nvPr/>
        </p:nvCxnSpPr>
        <p:spPr>
          <a:xfrm rot="5400000" flipH="1" flipV="1">
            <a:off x="3302522" y="3573821"/>
            <a:ext cx="1588"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8" name="Straight Arrow Connector 27"/>
          <p:cNvCxnSpPr>
            <a:stCxn id="23" idx="6"/>
            <a:endCxn id="25" idx="1"/>
          </p:cNvCxnSpPr>
          <p:nvPr/>
        </p:nvCxnSpPr>
        <p:spPr>
          <a:xfrm>
            <a:off x="3044520" y="3899825"/>
            <a:ext cx="535921" cy="19840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9" name="Straight Arrow Connector 28"/>
          <p:cNvCxnSpPr>
            <a:stCxn id="23" idx="5"/>
            <a:endCxn id="24" idx="1"/>
          </p:cNvCxnSpPr>
          <p:nvPr/>
        </p:nvCxnSpPr>
        <p:spPr>
          <a:xfrm rot="16200000" flipH="1">
            <a:off x="3100140" y="3872372"/>
            <a:ext cx="404764"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0" name="Straight Arrow Connector 29"/>
          <p:cNvCxnSpPr>
            <a:stCxn id="22" idx="7"/>
            <a:endCxn id="26" idx="2"/>
          </p:cNvCxnSpPr>
          <p:nvPr/>
        </p:nvCxnSpPr>
        <p:spPr>
          <a:xfrm rot="5400000" flipH="1" flipV="1">
            <a:off x="3193360" y="3731068"/>
            <a:ext cx="198406" cy="53592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1" name="Straight Arrow Connector 30"/>
          <p:cNvCxnSpPr>
            <a:stCxn id="22" idx="6"/>
            <a:endCxn id="25" idx="2"/>
          </p:cNvCxnSpPr>
          <p:nvPr/>
        </p:nvCxnSpPr>
        <p:spPr>
          <a:xfrm>
            <a:off x="3044520" y="4146316"/>
            <a:ext cx="516004"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2" name="Straight Arrow Connector 31"/>
          <p:cNvCxnSpPr>
            <a:stCxn id="22" idx="5"/>
            <a:endCxn id="24" idx="2"/>
          </p:cNvCxnSpPr>
          <p:nvPr/>
        </p:nvCxnSpPr>
        <p:spPr>
          <a:xfrm rot="16200000" flipH="1">
            <a:off x="3189384" y="4029618"/>
            <a:ext cx="206358" cy="53592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3" name="Straight Arrow Connector 32"/>
          <p:cNvCxnSpPr>
            <a:stCxn id="21" idx="7"/>
            <a:endCxn id="26" idx="3"/>
          </p:cNvCxnSpPr>
          <p:nvPr/>
        </p:nvCxnSpPr>
        <p:spPr>
          <a:xfrm rot="5400000" flipH="1" flipV="1">
            <a:off x="3100140" y="3872372"/>
            <a:ext cx="404764"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4" name="Straight Arrow Connector 33"/>
          <p:cNvCxnSpPr>
            <a:stCxn id="21" idx="6"/>
            <a:endCxn id="25" idx="3"/>
          </p:cNvCxnSpPr>
          <p:nvPr/>
        </p:nvCxnSpPr>
        <p:spPr>
          <a:xfrm flipV="1">
            <a:off x="3044520" y="4194400"/>
            <a:ext cx="535921" cy="20635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5" name="Straight Arrow Connector 34"/>
          <p:cNvCxnSpPr>
            <a:stCxn id="21" idx="5"/>
            <a:endCxn id="24" idx="3"/>
          </p:cNvCxnSpPr>
          <p:nvPr/>
        </p:nvCxnSpPr>
        <p:spPr>
          <a:xfrm rot="16200000" flipH="1">
            <a:off x="3302522" y="4170923"/>
            <a:ext cx="1588"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49" name="Oval 48"/>
          <p:cNvSpPr/>
          <p:nvPr/>
        </p:nvSpPr>
        <p:spPr bwMode="auto">
          <a:xfrm>
            <a:off x="7847611" y="194981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0" name="Oval 49"/>
          <p:cNvSpPr/>
          <p:nvPr/>
        </p:nvSpPr>
        <p:spPr bwMode="auto">
          <a:xfrm>
            <a:off x="7847611" y="169537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1" name="Oval 50"/>
          <p:cNvSpPr/>
          <p:nvPr/>
        </p:nvSpPr>
        <p:spPr bwMode="auto">
          <a:xfrm>
            <a:off x="7847611" y="144888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2" name="Oval 51"/>
          <p:cNvSpPr/>
          <p:nvPr/>
        </p:nvSpPr>
        <p:spPr bwMode="auto">
          <a:xfrm>
            <a:off x="8449989" y="169537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3" name="Oval 52"/>
          <p:cNvSpPr/>
          <p:nvPr/>
        </p:nvSpPr>
        <p:spPr bwMode="auto">
          <a:xfrm>
            <a:off x="8449989" y="144888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54" name="Straight Arrow Connector 53"/>
          <p:cNvCxnSpPr>
            <a:stCxn id="51" idx="6"/>
            <a:endCxn id="53" idx="2"/>
          </p:cNvCxnSpPr>
          <p:nvPr/>
        </p:nvCxnSpPr>
        <p:spPr>
          <a:xfrm>
            <a:off x="7983614" y="1516888"/>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5" name="Straight Arrow Connector 54"/>
          <p:cNvCxnSpPr>
            <a:stCxn id="50" idx="6"/>
            <a:endCxn id="52" idx="2"/>
          </p:cNvCxnSpPr>
          <p:nvPr/>
        </p:nvCxnSpPr>
        <p:spPr>
          <a:xfrm>
            <a:off x="7983614" y="1763379"/>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56" name="Lightning Bolt 55"/>
          <p:cNvSpPr/>
          <p:nvPr/>
        </p:nvSpPr>
        <p:spPr bwMode="auto">
          <a:xfrm>
            <a:off x="8402790" y="1880173"/>
            <a:ext cx="339359" cy="304731"/>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57" name="Straight Arrow Connector 56"/>
          <p:cNvCxnSpPr>
            <a:stCxn id="49" idx="6"/>
            <a:endCxn id="56" idx="2"/>
          </p:cNvCxnSpPr>
          <p:nvPr/>
        </p:nvCxnSpPr>
        <p:spPr>
          <a:xfrm flipV="1">
            <a:off x="7983614" y="2017090"/>
            <a:ext cx="498077" cy="73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58" name="Left Brace 57"/>
          <p:cNvSpPr/>
          <p:nvPr/>
        </p:nvSpPr>
        <p:spPr>
          <a:xfrm>
            <a:off x="7483872" y="1421524"/>
            <a:ext cx="234462" cy="422031"/>
          </a:xfrm>
          <a:prstGeom prst="lef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9" name="Left Brace 58"/>
          <p:cNvSpPr/>
          <p:nvPr/>
        </p:nvSpPr>
        <p:spPr>
          <a:xfrm>
            <a:off x="7483872" y="1906078"/>
            <a:ext cx="234462" cy="203202"/>
          </a:xfrm>
          <a:prstGeom prst="lef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0" name="TextBox 59"/>
          <p:cNvSpPr txBox="1"/>
          <p:nvPr/>
        </p:nvSpPr>
        <p:spPr>
          <a:xfrm>
            <a:off x="6784398" y="1374625"/>
            <a:ext cx="660402" cy="523220"/>
          </a:xfrm>
          <a:prstGeom prst="rect">
            <a:avLst/>
          </a:prstGeom>
          <a:noFill/>
        </p:spPr>
        <p:txBody>
          <a:bodyPr wrap="square" rtlCol="0">
            <a:spAutoFit/>
          </a:bodyPr>
          <a:lstStyle/>
          <a:p>
            <a:pPr algn="r"/>
            <a:r>
              <a:rPr lang="en-US" sz="2800" dirty="0" smtClean="0">
                <a:solidFill>
                  <a:schemeClr val="bg1"/>
                </a:solidFill>
              </a:rPr>
              <a:t>P</a:t>
            </a:r>
            <a:endParaRPr lang="en-US" sz="2800" dirty="0">
              <a:solidFill>
                <a:schemeClr val="bg1"/>
              </a:solidFill>
            </a:endParaRPr>
          </a:p>
        </p:txBody>
      </p:sp>
      <p:sp>
        <p:nvSpPr>
          <p:cNvPr id="61" name="TextBox 60"/>
          <p:cNvSpPr txBox="1"/>
          <p:nvPr/>
        </p:nvSpPr>
        <p:spPr>
          <a:xfrm>
            <a:off x="6440518" y="1745856"/>
            <a:ext cx="1004282" cy="523220"/>
          </a:xfrm>
          <a:prstGeom prst="rect">
            <a:avLst/>
          </a:prstGeom>
          <a:noFill/>
        </p:spPr>
        <p:txBody>
          <a:bodyPr wrap="square" rtlCol="0">
            <a:spAutoFit/>
          </a:bodyPr>
          <a:lstStyle/>
          <a:p>
            <a:pPr algn="r"/>
            <a:r>
              <a:rPr lang="en-US" sz="2800" dirty="0" smtClean="0">
                <a:solidFill>
                  <a:schemeClr val="bg1"/>
                </a:solidFill>
                <a:latin typeface="Segoe UI"/>
                <a:cs typeface="Segoe UI"/>
                <a:sym typeface="Symbol"/>
              </a:rPr>
              <a:t>¬</a:t>
            </a:r>
            <a:r>
              <a:rPr lang="en-US" sz="2800" dirty="0" smtClean="0">
                <a:solidFill>
                  <a:schemeClr val="bg1"/>
                </a:solidFill>
              </a:rPr>
              <a:t>P</a:t>
            </a:r>
            <a:endParaRPr lang="en-US" sz="2800" dirty="0">
              <a:solidFill>
                <a:schemeClr val="bg1"/>
              </a:solidFill>
            </a:endParaRPr>
          </a:p>
        </p:txBody>
      </p:sp>
      <p:sp>
        <p:nvSpPr>
          <p:cNvPr id="62" name="Oval 61"/>
          <p:cNvSpPr/>
          <p:nvPr/>
        </p:nvSpPr>
        <p:spPr bwMode="auto">
          <a:xfrm>
            <a:off x="7793440" y="331463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3" name="Oval 62"/>
          <p:cNvSpPr/>
          <p:nvPr/>
        </p:nvSpPr>
        <p:spPr bwMode="auto">
          <a:xfrm>
            <a:off x="7793440" y="306814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4" name="Oval 63"/>
          <p:cNvSpPr/>
          <p:nvPr/>
        </p:nvSpPr>
        <p:spPr bwMode="auto">
          <a:xfrm>
            <a:off x="8395818" y="331463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5" name="Oval 64"/>
          <p:cNvSpPr/>
          <p:nvPr/>
        </p:nvSpPr>
        <p:spPr bwMode="auto">
          <a:xfrm>
            <a:off x="8395818" y="306814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66" name="Straight Arrow Connector 65"/>
          <p:cNvCxnSpPr>
            <a:stCxn id="63" idx="6"/>
            <a:endCxn id="65" idx="2"/>
          </p:cNvCxnSpPr>
          <p:nvPr/>
        </p:nvCxnSpPr>
        <p:spPr>
          <a:xfrm>
            <a:off x="7929443" y="3136142"/>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67" name="Left Brace 66"/>
          <p:cNvSpPr/>
          <p:nvPr/>
        </p:nvSpPr>
        <p:spPr>
          <a:xfrm>
            <a:off x="7429701" y="3040778"/>
            <a:ext cx="234462" cy="422031"/>
          </a:xfrm>
          <a:prstGeom prst="lef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8" name="TextBox 67"/>
          <p:cNvSpPr txBox="1"/>
          <p:nvPr/>
        </p:nvSpPr>
        <p:spPr>
          <a:xfrm>
            <a:off x="6730227" y="2993879"/>
            <a:ext cx="660402" cy="523220"/>
          </a:xfrm>
          <a:prstGeom prst="rect">
            <a:avLst/>
          </a:prstGeom>
          <a:noFill/>
        </p:spPr>
        <p:txBody>
          <a:bodyPr wrap="square" rtlCol="0">
            <a:spAutoFit/>
          </a:bodyPr>
          <a:lstStyle/>
          <a:p>
            <a:pPr algn="r"/>
            <a:r>
              <a:rPr lang="en-US" sz="2800" dirty="0" smtClean="0">
                <a:solidFill>
                  <a:schemeClr val="bg1"/>
                </a:solidFill>
              </a:rPr>
              <a:t>P</a:t>
            </a:r>
            <a:endParaRPr lang="en-US" sz="2800" dirty="0">
              <a:solidFill>
                <a:schemeClr val="bg1"/>
              </a:solidFill>
            </a:endParaRPr>
          </a:p>
        </p:txBody>
      </p:sp>
      <p:cxnSp>
        <p:nvCxnSpPr>
          <p:cNvPr id="70" name="Straight Arrow Connector 69"/>
          <p:cNvCxnSpPr>
            <a:stCxn id="62" idx="6"/>
            <a:endCxn id="64" idx="2"/>
          </p:cNvCxnSpPr>
          <p:nvPr/>
        </p:nvCxnSpPr>
        <p:spPr>
          <a:xfrm>
            <a:off x="7929443" y="3382633"/>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04" name="Oval 103"/>
          <p:cNvSpPr/>
          <p:nvPr/>
        </p:nvSpPr>
        <p:spPr bwMode="auto">
          <a:xfrm>
            <a:off x="1937279" y="5676265"/>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5" name="Oval 104"/>
          <p:cNvSpPr/>
          <p:nvPr/>
        </p:nvSpPr>
        <p:spPr bwMode="auto">
          <a:xfrm>
            <a:off x="1937279" y="540748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6" name="Oval 105"/>
          <p:cNvSpPr/>
          <p:nvPr/>
        </p:nvSpPr>
        <p:spPr bwMode="auto">
          <a:xfrm>
            <a:off x="1937279" y="513871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7" name="Oval 106"/>
          <p:cNvSpPr/>
          <p:nvPr/>
        </p:nvSpPr>
        <p:spPr bwMode="auto">
          <a:xfrm>
            <a:off x="1937279" y="621381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8" name="Oval 107"/>
          <p:cNvSpPr/>
          <p:nvPr/>
        </p:nvSpPr>
        <p:spPr bwMode="auto">
          <a:xfrm>
            <a:off x="2642595" y="553290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9" name="Oval 108"/>
          <p:cNvSpPr/>
          <p:nvPr/>
        </p:nvSpPr>
        <p:spPr bwMode="auto">
          <a:xfrm>
            <a:off x="2642595" y="527378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0" name="Oval 109"/>
          <p:cNvSpPr/>
          <p:nvPr/>
        </p:nvSpPr>
        <p:spPr bwMode="auto">
          <a:xfrm>
            <a:off x="2642595" y="496149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1" name="Oval 110"/>
          <p:cNvSpPr/>
          <p:nvPr/>
        </p:nvSpPr>
        <p:spPr bwMode="auto">
          <a:xfrm>
            <a:off x="2642595" y="581330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2" name="Oval 111"/>
          <p:cNvSpPr/>
          <p:nvPr/>
        </p:nvSpPr>
        <p:spPr bwMode="auto">
          <a:xfrm>
            <a:off x="1937279" y="594504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3" name="Oval 112"/>
          <p:cNvSpPr/>
          <p:nvPr/>
        </p:nvSpPr>
        <p:spPr bwMode="auto">
          <a:xfrm>
            <a:off x="3556995" y="553290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4" name="Oval 113"/>
          <p:cNvSpPr/>
          <p:nvPr/>
        </p:nvSpPr>
        <p:spPr bwMode="auto">
          <a:xfrm>
            <a:off x="3556995" y="527378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5" name="Oval 114"/>
          <p:cNvSpPr/>
          <p:nvPr/>
        </p:nvSpPr>
        <p:spPr bwMode="auto">
          <a:xfrm>
            <a:off x="3556995" y="496149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6" name="Oval 115"/>
          <p:cNvSpPr/>
          <p:nvPr/>
        </p:nvSpPr>
        <p:spPr bwMode="auto">
          <a:xfrm>
            <a:off x="3556995" y="648841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8" name="Oval 117"/>
          <p:cNvSpPr/>
          <p:nvPr/>
        </p:nvSpPr>
        <p:spPr bwMode="auto">
          <a:xfrm>
            <a:off x="4194941" y="549706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9" name="Oval 118"/>
          <p:cNvSpPr/>
          <p:nvPr/>
        </p:nvSpPr>
        <p:spPr bwMode="auto">
          <a:xfrm>
            <a:off x="4194941" y="518477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0" name="Oval 119"/>
          <p:cNvSpPr/>
          <p:nvPr/>
        </p:nvSpPr>
        <p:spPr bwMode="auto">
          <a:xfrm>
            <a:off x="4194941" y="603658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122" name="Straight Arrow Connector 121"/>
          <p:cNvCxnSpPr>
            <a:stCxn id="106" idx="6"/>
            <a:endCxn id="110" idx="2"/>
          </p:cNvCxnSpPr>
          <p:nvPr/>
        </p:nvCxnSpPr>
        <p:spPr>
          <a:xfrm flipV="1">
            <a:off x="2073282" y="5029492"/>
            <a:ext cx="569313" cy="17722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24" name="Straight Arrow Connector 123"/>
          <p:cNvCxnSpPr>
            <a:stCxn id="105" idx="7"/>
            <a:endCxn id="109" idx="2"/>
          </p:cNvCxnSpPr>
          <p:nvPr/>
        </p:nvCxnSpPr>
        <p:spPr>
          <a:xfrm rot="5400000" flipH="1" flipV="1">
            <a:off x="2305169" y="5089980"/>
            <a:ext cx="85623" cy="58923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26" name="Straight Arrow Connector 125"/>
          <p:cNvCxnSpPr>
            <a:stCxn id="105" idx="5"/>
            <a:endCxn id="108" idx="2"/>
          </p:cNvCxnSpPr>
          <p:nvPr/>
        </p:nvCxnSpPr>
        <p:spPr>
          <a:xfrm rot="16200000" flipH="1">
            <a:off x="2309313" y="5267627"/>
            <a:ext cx="77334" cy="58923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30" name="Straight Arrow Connector 129"/>
          <p:cNvCxnSpPr>
            <a:stCxn id="104" idx="6"/>
            <a:endCxn id="111" idx="2"/>
          </p:cNvCxnSpPr>
          <p:nvPr/>
        </p:nvCxnSpPr>
        <p:spPr>
          <a:xfrm>
            <a:off x="2073282" y="5744267"/>
            <a:ext cx="569313" cy="137035"/>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35" name="Lightning Bolt 134"/>
          <p:cNvSpPr/>
          <p:nvPr/>
        </p:nvSpPr>
        <p:spPr bwMode="auto">
          <a:xfrm>
            <a:off x="2553269" y="6190397"/>
            <a:ext cx="339359" cy="304731"/>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137" name="Straight Arrow Connector 136"/>
          <p:cNvCxnSpPr>
            <a:stCxn id="107" idx="6"/>
            <a:endCxn id="135" idx="2"/>
          </p:cNvCxnSpPr>
          <p:nvPr/>
        </p:nvCxnSpPr>
        <p:spPr>
          <a:xfrm>
            <a:off x="2073282" y="6281818"/>
            <a:ext cx="558888" cy="4549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39" name="Straight Arrow Connector 138"/>
          <p:cNvCxnSpPr>
            <a:stCxn id="112" idx="6"/>
          </p:cNvCxnSpPr>
          <p:nvPr/>
        </p:nvCxnSpPr>
        <p:spPr>
          <a:xfrm>
            <a:off x="2073282" y="6013043"/>
            <a:ext cx="531378" cy="5862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42" name="Lightning Bolt 141"/>
          <p:cNvSpPr/>
          <p:nvPr/>
        </p:nvSpPr>
        <p:spPr bwMode="auto">
          <a:xfrm>
            <a:off x="4116243" y="4808164"/>
            <a:ext cx="339359" cy="304731"/>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144" name="Straight Arrow Connector 143"/>
          <p:cNvCxnSpPr>
            <a:stCxn id="115" idx="7"/>
            <a:endCxn id="142" idx="2"/>
          </p:cNvCxnSpPr>
          <p:nvPr/>
        </p:nvCxnSpPr>
        <p:spPr>
          <a:xfrm rot="5400000" flipH="1" flipV="1">
            <a:off x="3915949" y="4702213"/>
            <a:ext cx="36326" cy="52206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46" name="Straight Arrow Connector 145"/>
          <p:cNvCxnSpPr>
            <a:stCxn id="116" idx="7"/>
            <a:endCxn id="120" idx="2"/>
          </p:cNvCxnSpPr>
          <p:nvPr/>
        </p:nvCxnSpPr>
        <p:spPr>
          <a:xfrm rot="5400000" flipH="1" flipV="1">
            <a:off x="3732136" y="6045530"/>
            <a:ext cx="403750" cy="52186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48" name="Straight Arrow Connector 147"/>
          <p:cNvCxnSpPr>
            <a:stCxn id="114" idx="6"/>
            <a:endCxn id="119" idx="2"/>
          </p:cNvCxnSpPr>
          <p:nvPr/>
        </p:nvCxnSpPr>
        <p:spPr>
          <a:xfrm flipV="1">
            <a:off x="3692998" y="5252775"/>
            <a:ext cx="501943" cy="8900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1" name="Straight Arrow Connector 150"/>
          <p:cNvCxnSpPr>
            <a:stCxn id="113" idx="6"/>
            <a:endCxn id="118" idx="2"/>
          </p:cNvCxnSpPr>
          <p:nvPr/>
        </p:nvCxnSpPr>
        <p:spPr>
          <a:xfrm flipV="1">
            <a:off x="3692998" y="5565066"/>
            <a:ext cx="501943" cy="3584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4" name="Straight Arrow Connector 153"/>
          <p:cNvCxnSpPr>
            <a:stCxn id="106" idx="6"/>
            <a:endCxn id="109" idx="2"/>
          </p:cNvCxnSpPr>
          <p:nvPr/>
        </p:nvCxnSpPr>
        <p:spPr>
          <a:xfrm>
            <a:off x="2073282" y="5206715"/>
            <a:ext cx="569313" cy="13506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3" name="Straight Arrow Connector 152"/>
          <p:cNvCxnSpPr>
            <a:stCxn id="106" idx="7"/>
            <a:endCxn id="142" idx="2"/>
          </p:cNvCxnSpPr>
          <p:nvPr/>
        </p:nvCxnSpPr>
        <p:spPr>
          <a:xfrm rot="5400000" flipH="1" flipV="1">
            <a:off x="3017480" y="3980967"/>
            <a:ext cx="213549" cy="214177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6" name="Straight Arrow Connector 155"/>
          <p:cNvCxnSpPr>
            <a:stCxn id="106" idx="6"/>
            <a:endCxn id="119" idx="2"/>
          </p:cNvCxnSpPr>
          <p:nvPr/>
        </p:nvCxnSpPr>
        <p:spPr>
          <a:xfrm>
            <a:off x="2073282" y="5206715"/>
            <a:ext cx="2121659" cy="4606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8" name="Straight Arrow Connector 157"/>
          <p:cNvCxnSpPr>
            <a:stCxn id="105" idx="6"/>
            <a:endCxn id="119" idx="3"/>
          </p:cNvCxnSpPr>
          <p:nvPr/>
        </p:nvCxnSpPr>
        <p:spPr>
          <a:xfrm flipV="1">
            <a:off x="2073282" y="5300859"/>
            <a:ext cx="2141576" cy="174632"/>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60" name="Straight Arrow Connector 159"/>
          <p:cNvCxnSpPr>
            <a:stCxn id="105" idx="5"/>
            <a:endCxn id="118" idx="2"/>
          </p:cNvCxnSpPr>
          <p:nvPr/>
        </p:nvCxnSpPr>
        <p:spPr>
          <a:xfrm rot="16200000" flipH="1">
            <a:off x="3103408" y="4473532"/>
            <a:ext cx="41491" cy="214157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61" name="TextBox 160"/>
          <p:cNvSpPr txBox="1"/>
          <p:nvPr/>
        </p:nvSpPr>
        <p:spPr>
          <a:xfrm>
            <a:off x="4068231" y="5688465"/>
            <a:ext cx="563526"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cxnSp>
        <p:nvCxnSpPr>
          <p:cNvPr id="163" name="Straight Arrow Connector 162"/>
          <p:cNvCxnSpPr>
            <a:stCxn id="112" idx="6"/>
            <a:endCxn id="161" idx="1"/>
          </p:cNvCxnSpPr>
          <p:nvPr/>
        </p:nvCxnSpPr>
        <p:spPr>
          <a:xfrm flipV="1">
            <a:off x="2073282" y="5943600"/>
            <a:ext cx="2041518" cy="6944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65" name="Straight Arrow Connector 164"/>
          <p:cNvCxnSpPr>
            <a:stCxn id="107" idx="6"/>
            <a:endCxn id="142" idx="3"/>
          </p:cNvCxnSpPr>
          <p:nvPr/>
        </p:nvCxnSpPr>
        <p:spPr>
          <a:xfrm flipV="1">
            <a:off x="2073282" y="5018584"/>
            <a:ext cx="2200260" cy="126323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07/7/12/main" val="109607544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 calcmode="lin" valueType="num">
                                      <p:cBhvr>
                                        <p:cTn id="7" dur="500" fill="hold"/>
                                        <p:tgtEl>
                                          <p:spTgt spid="138"/>
                                        </p:tgtEl>
                                        <p:attrNameLst>
                                          <p:attrName>ppt_w</p:attrName>
                                        </p:attrNameLst>
                                      </p:cBhvr>
                                      <p:tavLst>
                                        <p:tav tm="0">
                                          <p:val>
                                            <p:fltVal val="0"/>
                                          </p:val>
                                        </p:tav>
                                        <p:tav tm="100000">
                                          <p:val>
                                            <p:strVal val="#ppt_w"/>
                                          </p:val>
                                        </p:tav>
                                      </p:tavLst>
                                    </p:anim>
                                    <p:anim calcmode="lin" valueType="num">
                                      <p:cBhvr>
                                        <p:cTn id="8" dur="500" fill="hold"/>
                                        <p:tgtEl>
                                          <p:spTgt spid="13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xit" presetSubtype="10" fill="hold" nodeType="clickEffect">
                                  <p:stCondLst>
                                    <p:cond delay="0"/>
                                  </p:stCondLst>
                                  <p:childTnLst>
                                    <p:anim calcmode="lin" valueType="num">
                                      <p:cBhvr>
                                        <p:cTn id="12" dur="500"/>
                                        <p:tgtEl>
                                          <p:spTgt spid="122"/>
                                        </p:tgtEl>
                                        <p:attrNameLst>
                                          <p:attrName>ppt_w</p:attrName>
                                        </p:attrNameLst>
                                      </p:cBhvr>
                                      <p:tavLst>
                                        <p:tav tm="0">
                                          <p:val>
                                            <p:strVal val="ppt_w"/>
                                          </p:val>
                                        </p:tav>
                                        <p:tav tm="100000">
                                          <p:val>
                                            <p:fltVal val="0"/>
                                          </p:val>
                                        </p:tav>
                                      </p:tavLst>
                                    </p:anim>
                                    <p:anim calcmode="lin" valueType="num">
                                      <p:cBhvr>
                                        <p:cTn id="13" dur="500"/>
                                        <p:tgtEl>
                                          <p:spTgt spid="122"/>
                                        </p:tgtEl>
                                        <p:attrNameLst>
                                          <p:attrName>ppt_h</p:attrName>
                                        </p:attrNameLst>
                                      </p:cBhvr>
                                      <p:tavLst>
                                        <p:tav tm="0">
                                          <p:val>
                                            <p:strVal val="ppt_h"/>
                                          </p:val>
                                        </p:tav>
                                        <p:tav tm="100000">
                                          <p:val>
                                            <p:strVal val="ppt_h"/>
                                          </p:val>
                                        </p:tav>
                                      </p:tavLst>
                                    </p:anim>
                                    <p:set>
                                      <p:cBhvr>
                                        <p:cTn id="14" dur="1" fill="hold">
                                          <p:stCondLst>
                                            <p:cond delay="499"/>
                                          </p:stCondLst>
                                        </p:cTn>
                                        <p:tgtEl>
                                          <p:spTgt spid="122"/>
                                        </p:tgtEl>
                                        <p:attrNameLst>
                                          <p:attrName>style.visibility</p:attrName>
                                        </p:attrNameLst>
                                      </p:cBhvr>
                                      <p:to>
                                        <p:strVal val="hidden"/>
                                      </p:to>
                                    </p:set>
                                  </p:childTnLst>
                                </p:cTn>
                              </p:par>
                              <p:par>
                                <p:cTn id="15" presetID="17" presetClass="exit" presetSubtype="10" fill="hold" grpId="0" nodeType="withEffect">
                                  <p:stCondLst>
                                    <p:cond delay="0"/>
                                  </p:stCondLst>
                                  <p:childTnLst>
                                    <p:anim calcmode="lin" valueType="num">
                                      <p:cBhvr>
                                        <p:cTn id="16" dur="500"/>
                                        <p:tgtEl>
                                          <p:spTgt spid="110"/>
                                        </p:tgtEl>
                                        <p:attrNameLst>
                                          <p:attrName>ppt_w</p:attrName>
                                        </p:attrNameLst>
                                      </p:cBhvr>
                                      <p:tavLst>
                                        <p:tav tm="0">
                                          <p:val>
                                            <p:strVal val="ppt_w"/>
                                          </p:val>
                                        </p:tav>
                                        <p:tav tm="100000">
                                          <p:val>
                                            <p:fltVal val="0"/>
                                          </p:val>
                                        </p:tav>
                                      </p:tavLst>
                                    </p:anim>
                                    <p:anim calcmode="lin" valueType="num">
                                      <p:cBhvr>
                                        <p:cTn id="17" dur="500"/>
                                        <p:tgtEl>
                                          <p:spTgt spid="110"/>
                                        </p:tgtEl>
                                        <p:attrNameLst>
                                          <p:attrName>ppt_h</p:attrName>
                                        </p:attrNameLst>
                                      </p:cBhvr>
                                      <p:tavLst>
                                        <p:tav tm="0">
                                          <p:val>
                                            <p:strVal val="ppt_h"/>
                                          </p:val>
                                        </p:tav>
                                        <p:tav tm="100000">
                                          <p:val>
                                            <p:strVal val="ppt_h"/>
                                          </p:val>
                                        </p:tav>
                                      </p:tavLst>
                                    </p:anim>
                                    <p:set>
                                      <p:cBhvr>
                                        <p:cTn id="18" dur="1" fill="hold">
                                          <p:stCondLst>
                                            <p:cond delay="499"/>
                                          </p:stCondLst>
                                        </p:cTn>
                                        <p:tgtEl>
                                          <p:spTgt spid="110"/>
                                        </p:tgtEl>
                                        <p:attrNameLst>
                                          <p:attrName>style.visibility</p:attrName>
                                        </p:attrNameLst>
                                      </p:cBhvr>
                                      <p:to>
                                        <p:strVal val="hidden"/>
                                      </p:to>
                                    </p:set>
                                  </p:childTnLst>
                                </p:cTn>
                              </p:par>
                              <p:par>
                                <p:cTn id="19" presetID="17" presetClass="exit" presetSubtype="10" fill="hold" grpId="1" nodeType="withEffect">
                                  <p:stCondLst>
                                    <p:cond delay="0"/>
                                  </p:stCondLst>
                                  <p:childTnLst>
                                    <p:anim calcmode="lin" valueType="num">
                                      <p:cBhvr>
                                        <p:cTn id="20" dur="500"/>
                                        <p:tgtEl>
                                          <p:spTgt spid="138"/>
                                        </p:tgtEl>
                                        <p:attrNameLst>
                                          <p:attrName>ppt_w</p:attrName>
                                        </p:attrNameLst>
                                      </p:cBhvr>
                                      <p:tavLst>
                                        <p:tav tm="0">
                                          <p:val>
                                            <p:strVal val="ppt_w"/>
                                          </p:val>
                                        </p:tav>
                                        <p:tav tm="100000">
                                          <p:val>
                                            <p:fltVal val="0"/>
                                          </p:val>
                                        </p:tav>
                                      </p:tavLst>
                                    </p:anim>
                                    <p:anim calcmode="lin" valueType="num">
                                      <p:cBhvr>
                                        <p:cTn id="21" dur="500"/>
                                        <p:tgtEl>
                                          <p:spTgt spid="138"/>
                                        </p:tgtEl>
                                        <p:attrNameLst>
                                          <p:attrName>ppt_h</p:attrName>
                                        </p:attrNameLst>
                                      </p:cBhvr>
                                      <p:tavLst>
                                        <p:tav tm="0">
                                          <p:val>
                                            <p:strVal val="ppt_h"/>
                                          </p:val>
                                        </p:tav>
                                        <p:tav tm="100000">
                                          <p:val>
                                            <p:strVal val="ppt_h"/>
                                          </p:val>
                                        </p:tav>
                                      </p:tavLst>
                                    </p:anim>
                                    <p:set>
                                      <p:cBhvr>
                                        <p:cTn id="22" dur="1" fill="hold">
                                          <p:stCondLst>
                                            <p:cond delay="499"/>
                                          </p:stCondLst>
                                        </p:cTn>
                                        <p:tgtEl>
                                          <p:spTgt spid="138"/>
                                        </p:tgtEl>
                                        <p:attrNameLst>
                                          <p:attrName>style.visibility</p:attrName>
                                        </p:attrNameLst>
                                      </p:cBhvr>
                                      <p:to>
                                        <p:strVal val="hidden"/>
                                      </p:to>
                                    </p:set>
                                  </p:childTnLst>
                                </p:cTn>
                              </p:par>
                              <p:par>
                                <p:cTn id="23" presetID="17" presetClass="exit" presetSubtype="10" fill="hold" grpId="0" nodeType="withEffect">
                                  <p:stCondLst>
                                    <p:cond delay="0"/>
                                  </p:stCondLst>
                                  <p:childTnLst>
                                    <p:anim calcmode="lin" valueType="num">
                                      <p:cBhvr>
                                        <p:cTn id="24" dur="500"/>
                                        <p:tgtEl>
                                          <p:spTgt spid="115"/>
                                        </p:tgtEl>
                                        <p:attrNameLst>
                                          <p:attrName>ppt_w</p:attrName>
                                        </p:attrNameLst>
                                      </p:cBhvr>
                                      <p:tavLst>
                                        <p:tav tm="0">
                                          <p:val>
                                            <p:strVal val="ppt_w"/>
                                          </p:val>
                                        </p:tav>
                                        <p:tav tm="100000">
                                          <p:val>
                                            <p:fltVal val="0"/>
                                          </p:val>
                                        </p:tav>
                                      </p:tavLst>
                                    </p:anim>
                                    <p:anim calcmode="lin" valueType="num">
                                      <p:cBhvr>
                                        <p:cTn id="25" dur="500"/>
                                        <p:tgtEl>
                                          <p:spTgt spid="115"/>
                                        </p:tgtEl>
                                        <p:attrNameLst>
                                          <p:attrName>ppt_h</p:attrName>
                                        </p:attrNameLst>
                                      </p:cBhvr>
                                      <p:tavLst>
                                        <p:tav tm="0">
                                          <p:val>
                                            <p:strVal val="ppt_h"/>
                                          </p:val>
                                        </p:tav>
                                        <p:tav tm="100000">
                                          <p:val>
                                            <p:strVal val="ppt_h"/>
                                          </p:val>
                                        </p:tav>
                                      </p:tavLst>
                                    </p:anim>
                                    <p:set>
                                      <p:cBhvr>
                                        <p:cTn id="26" dur="1" fill="hold">
                                          <p:stCondLst>
                                            <p:cond delay="499"/>
                                          </p:stCondLst>
                                        </p:cTn>
                                        <p:tgtEl>
                                          <p:spTgt spid="115"/>
                                        </p:tgtEl>
                                        <p:attrNameLst>
                                          <p:attrName>style.visibility</p:attrName>
                                        </p:attrNameLst>
                                      </p:cBhvr>
                                      <p:to>
                                        <p:strVal val="hidden"/>
                                      </p:to>
                                    </p:set>
                                  </p:childTnLst>
                                </p:cTn>
                              </p:par>
                              <p:par>
                                <p:cTn id="27" presetID="17" presetClass="exit" presetSubtype="10" fill="hold" nodeType="withEffect">
                                  <p:stCondLst>
                                    <p:cond delay="0"/>
                                  </p:stCondLst>
                                  <p:childTnLst>
                                    <p:anim calcmode="lin" valueType="num">
                                      <p:cBhvr>
                                        <p:cTn id="28" dur="500"/>
                                        <p:tgtEl>
                                          <p:spTgt spid="144"/>
                                        </p:tgtEl>
                                        <p:attrNameLst>
                                          <p:attrName>ppt_w</p:attrName>
                                        </p:attrNameLst>
                                      </p:cBhvr>
                                      <p:tavLst>
                                        <p:tav tm="0">
                                          <p:val>
                                            <p:strVal val="ppt_w"/>
                                          </p:val>
                                        </p:tav>
                                        <p:tav tm="100000">
                                          <p:val>
                                            <p:fltVal val="0"/>
                                          </p:val>
                                        </p:tav>
                                      </p:tavLst>
                                    </p:anim>
                                    <p:anim calcmode="lin" valueType="num">
                                      <p:cBhvr>
                                        <p:cTn id="29" dur="500"/>
                                        <p:tgtEl>
                                          <p:spTgt spid="144"/>
                                        </p:tgtEl>
                                        <p:attrNameLst>
                                          <p:attrName>ppt_h</p:attrName>
                                        </p:attrNameLst>
                                      </p:cBhvr>
                                      <p:tavLst>
                                        <p:tav tm="0">
                                          <p:val>
                                            <p:strVal val="ppt_h"/>
                                          </p:val>
                                        </p:tav>
                                        <p:tav tm="100000">
                                          <p:val>
                                            <p:strVal val="ppt_h"/>
                                          </p:val>
                                        </p:tav>
                                      </p:tavLst>
                                    </p:anim>
                                    <p:set>
                                      <p:cBhvr>
                                        <p:cTn id="30" dur="1" fill="hold">
                                          <p:stCondLst>
                                            <p:cond delay="499"/>
                                          </p:stCondLst>
                                        </p:cTn>
                                        <p:tgtEl>
                                          <p:spTgt spid="144"/>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153"/>
                                        </p:tgtEl>
                                        <p:attrNameLst>
                                          <p:attrName>style.visibility</p:attrName>
                                        </p:attrNameLst>
                                      </p:cBhvr>
                                      <p:to>
                                        <p:strVal val="visible"/>
                                      </p:to>
                                    </p:set>
                                    <p:animEffect transition="in" filter="fade">
                                      <p:cBhvr>
                                        <p:cTn id="33" dur="500"/>
                                        <p:tgtEl>
                                          <p:spTgt spid="153"/>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grpId="0" nodeType="clickEffect">
                                  <p:stCondLst>
                                    <p:cond delay="0"/>
                                  </p:stCondLst>
                                  <p:childTnLst>
                                    <p:set>
                                      <p:cBhvr>
                                        <p:cTn id="37" dur="1" fill="hold">
                                          <p:stCondLst>
                                            <p:cond delay="0"/>
                                          </p:stCondLst>
                                        </p:cTn>
                                        <p:tgtEl>
                                          <p:spTgt spid="141"/>
                                        </p:tgtEl>
                                        <p:attrNameLst>
                                          <p:attrName>style.visibility</p:attrName>
                                        </p:attrNameLst>
                                      </p:cBhvr>
                                      <p:to>
                                        <p:strVal val="visible"/>
                                      </p:to>
                                    </p:set>
                                    <p:anim calcmode="lin" valueType="num">
                                      <p:cBhvr>
                                        <p:cTn id="38" dur="500" fill="hold"/>
                                        <p:tgtEl>
                                          <p:spTgt spid="141"/>
                                        </p:tgtEl>
                                        <p:attrNameLst>
                                          <p:attrName>ppt_w</p:attrName>
                                        </p:attrNameLst>
                                      </p:cBhvr>
                                      <p:tavLst>
                                        <p:tav tm="0">
                                          <p:val>
                                            <p:fltVal val="0"/>
                                          </p:val>
                                        </p:tav>
                                        <p:tav tm="100000">
                                          <p:val>
                                            <p:strVal val="#ppt_w"/>
                                          </p:val>
                                        </p:tav>
                                      </p:tavLst>
                                    </p:anim>
                                    <p:anim calcmode="lin" valueType="num">
                                      <p:cBhvr>
                                        <p:cTn id="39" dur="500" fill="hold"/>
                                        <p:tgtEl>
                                          <p:spTgt spid="141"/>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xit" presetSubtype="10" fill="hold" nodeType="clickEffect">
                                  <p:stCondLst>
                                    <p:cond delay="0"/>
                                  </p:stCondLst>
                                  <p:childTnLst>
                                    <p:anim calcmode="lin" valueType="num">
                                      <p:cBhvr>
                                        <p:cTn id="43" dur="500"/>
                                        <p:tgtEl>
                                          <p:spTgt spid="124"/>
                                        </p:tgtEl>
                                        <p:attrNameLst>
                                          <p:attrName>ppt_w</p:attrName>
                                        </p:attrNameLst>
                                      </p:cBhvr>
                                      <p:tavLst>
                                        <p:tav tm="0">
                                          <p:val>
                                            <p:strVal val="ppt_w"/>
                                          </p:val>
                                        </p:tav>
                                        <p:tav tm="100000">
                                          <p:val>
                                            <p:fltVal val="0"/>
                                          </p:val>
                                        </p:tav>
                                      </p:tavLst>
                                    </p:anim>
                                    <p:anim calcmode="lin" valueType="num">
                                      <p:cBhvr>
                                        <p:cTn id="44" dur="500"/>
                                        <p:tgtEl>
                                          <p:spTgt spid="124"/>
                                        </p:tgtEl>
                                        <p:attrNameLst>
                                          <p:attrName>ppt_h</p:attrName>
                                        </p:attrNameLst>
                                      </p:cBhvr>
                                      <p:tavLst>
                                        <p:tav tm="0">
                                          <p:val>
                                            <p:strVal val="ppt_h"/>
                                          </p:val>
                                        </p:tav>
                                        <p:tav tm="100000">
                                          <p:val>
                                            <p:strVal val="ppt_h"/>
                                          </p:val>
                                        </p:tav>
                                      </p:tavLst>
                                    </p:anim>
                                    <p:set>
                                      <p:cBhvr>
                                        <p:cTn id="45" dur="1" fill="hold">
                                          <p:stCondLst>
                                            <p:cond delay="499"/>
                                          </p:stCondLst>
                                        </p:cTn>
                                        <p:tgtEl>
                                          <p:spTgt spid="124"/>
                                        </p:tgtEl>
                                        <p:attrNameLst>
                                          <p:attrName>style.visibility</p:attrName>
                                        </p:attrNameLst>
                                      </p:cBhvr>
                                      <p:to>
                                        <p:strVal val="hidden"/>
                                      </p:to>
                                    </p:set>
                                  </p:childTnLst>
                                </p:cTn>
                              </p:par>
                              <p:par>
                                <p:cTn id="46" presetID="17" presetClass="exit" presetSubtype="10" fill="hold" nodeType="withEffect">
                                  <p:stCondLst>
                                    <p:cond delay="0"/>
                                  </p:stCondLst>
                                  <p:childTnLst>
                                    <p:anim calcmode="lin" valueType="num">
                                      <p:cBhvr>
                                        <p:cTn id="47" dur="500"/>
                                        <p:tgtEl>
                                          <p:spTgt spid="154"/>
                                        </p:tgtEl>
                                        <p:attrNameLst>
                                          <p:attrName>ppt_w</p:attrName>
                                        </p:attrNameLst>
                                      </p:cBhvr>
                                      <p:tavLst>
                                        <p:tav tm="0">
                                          <p:val>
                                            <p:strVal val="ppt_w"/>
                                          </p:val>
                                        </p:tav>
                                        <p:tav tm="100000">
                                          <p:val>
                                            <p:fltVal val="0"/>
                                          </p:val>
                                        </p:tav>
                                      </p:tavLst>
                                    </p:anim>
                                    <p:anim calcmode="lin" valueType="num">
                                      <p:cBhvr>
                                        <p:cTn id="48" dur="500"/>
                                        <p:tgtEl>
                                          <p:spTgt spid="154"/>
                                        </p:tgtEl>
                                        <p:attrNameLst>
                                          <p:attrName>ppt_h</p:attrName>
                                        </p:attrNameLst>
                                      </p:cBhvr>
                                      <p:tavLst>
                                        <p:tav tm="0">
                                          <p:val>
                                            <p:strVal val="ppt_h"/>
                                          </p:val>
                                        </p:tav>
                                        <p:tav tm="100000">
                                          <p:val>
                                            <p:strVal val="ppt_h"/>
                                          </p:val>
                                        </p:tav>
                                      </p:tavLst>
                                    </p:anim>
                                    <p:set>
                                      <p:cBhvr>
                                        <p:cTn id="49" dur="1" fill="hold">
                                          <p:stCondLst>
                                            <p:cond delay="499"/>
                                          </p:stCondLst>
                                        </p:cTn>
                                        <p:tgtEl>
                                          <p:spTgt spid="154"/>
                                        </p:tgtEl>
                                        <p:attrNameLst>
                                          <p:attrName>style.visibility</p:attrName>
                                        </p:attrNameLst>
                                      </p:cBhvr>
                                      <p:to>
                                        <p:strVal val="hidden"/>
                                      </p:to>
                                    </p:set>
                                  </p:childTnLst>
                                </p:cTn>
                              </p:par>
                              <p:par>
                                <p:cTn id="50" presetID="17" presetClass="exit" presetSubtype="10" fill="hold" grpId="0" nodeType="withEffect">
                                  <p:stCondLst>
                                    <p:cond delay="0"/>
                                  </p:stCondLst>
                                  <p:childTnLst>
                                    <p:anim calcmode="lin" valueType="num">
                                      <p:cBhvr>
                                        <p:cTn id="51" dur="500"/>
                                        <p:tgtEl>
                                          <p:spTgt spid="109"/>
                                        </p:tgtEl>
                                        <p:attrNameLst>
                                          <p:attrName>ppt_w</p:attrName>
                                        </p:attrNameLst>
                                      </p:cBhvr>
                                      <p:tavLst>
                                        <p:tav tm="0">
                                          <p:val>
                                            <p:strVal val="ppt_w"/>
                                          </p:val>
                                        </p:tav>
                                        <p:tav tm="100000">
                                          <p:val>
                                            <p:fltVal val="0"/>
                                          </p:val>
                                        </p:tav>
                                      </p:tavLst>
                                    </p:anim>
                                    <p:anim calcmode="lin" valueType="num">
                                      <p:cBhvr>
                                        <p:cTn id="52" dur="500"/>
                                        <p:tgtEl>
                                          <p:spTgt spid="109"/>
                                        </p:tgtEl>
                                        <p:attrNameLst>
                                          <p:attrName>ppt_h</p:attrName>
                                        </p:attrNameLst>
                                      </p:cBhvr>
                                      <p:tavLst>
                                        <p:tav tm="0">
                                          <p:val>
                                            <p:strVal val="ppt_h"/>
                                          </p:val>
                                        </p:tav>
                                        <p:tav tm="100000">
                                          <p:val>
                                            <p:strVal val="ppt_h"/>
                                          </p:val>
                                        </p:tav>
                                      </p:tavLst>
                                    </p:anim>
                                    <p:set>
                                      <p:cBhvr>
                                        <p:cTn id="53" dur="1" fill="hold">
                                          <p:stCondLst>
                                            <p:cond delay="499"/>
                                          </p:stCondLst>
                                        </p:cTn>
                                        <p:tgtEl>
                                          <p:spTgt spid="109"/>
                                        </p:tgtEl>
                                        <p:attrNameLst>
                                          <p:attrName>style.visibility</p:attrName>
                                        </p:attrNameLst>
                                      </p:cBhvr>
                                      <p:to>
                                        <p:strVal val="hidden"/>
                                      </p:to>
                                    </p:set>
                                  </p:childTnLst>
                                </p:cTn>
                              </p:par>
                              <p:par>
                                <p:cTn id="54" presetID="17" presetClass="exit" presetSubtype="10" fill="hold" grpId="1" nodeType="withEffect">
                                  <p:stCondLst>
                                    <p:cond delay="0"/>
                                  </p:stCondLst>
                                  <p:childTnLst>
                                    <p:anim calcmode="lin" valueType="num">
                                      <p:cBhvr>
                                        <p:cTn id="55" dur="500"/>
                                        <p:tgtEl>
                                          <p:spTgt spid="141"/>
                                        </p:tgtEl>
                                        <p:attrNameLst>
                                          <p:attrName>ppt_w</p:attrName>
                                        </p:attrNameLst>
                                      </p:cBhvr>
                                      <p:tavLst>
                                        <p:tav tm="0">
                                          <p:val>
                                            <p:strVal val="ppt_w"/>
                                          </p:val>
                                        </p:tav>
                                        <p:tav tm="100000">
                                          <p:val>
                                            <p:fltVal val="0"/>
                                          </p:val>
                                        </p:tav>
                                      </p:tavLst>
                                    </p:anim>
                                    <p:anim calcmode="lin" valueType="num">
                                      <p:cBhvr>
                                        <p:cTn id="56" dur="500"/>
                                        <p:tgtEl>
                                          <p:spTgt spid="141"/>
                                        </p:tgtEl>
                                        <p:attrNameLst>
                                          <p:attrName>ppt_h</p:attrName>
                                        </p:attrNameLst>
                                      </p:cBhvr>
                                      <p:tavLst>
                                        <p:tav tm="0">
                                          <p:val>
                                            <p:strVal val="ppt_h"/>
                                          </p:val>
                                        </p:tav>
                                        <p:tav tm="100000">
                                          <p:val>
                                            <p:strVal val="ppt_h"/>
                                          </p:val>
                                        </p:tav>
                                      </p:tavLst>
                                    </p:anim>
                                    <p:set>
                                      <p:cBhvr>
                                        <p:cTn id="57" dur="1" fill="hold">
                                          <p:stCondLst>
                                            <p:cond delay="499"/>
                                          </p:stCondLst>
                                        </p:cTn>
                                        <p:tgtEl>
                                          <p:spTgt spid="141"/>
                                        </p:tgtEl>
                                        <p:attrNameLst>
                                          <p:attrName>style.visibility</p:attrName>
                                        </p:attrNameLst>
                                      </p:cBhvr>
                                      <p:to>
                                        <p:strVal val="hidden"/>
                                      </p:to>
                                    </p:set>
                                  </p:childTnLst>
                                </p:cTn>
                              </p:par>
                              <p:par>
                                <p:cTn id="58" presetID="17" presetClass="exit" presetSubtype="10" fill="hold" grpId="0" nodeType="withEffect">
                                  <p:stCondLst>
                                    <p:cond delay="0"/>
                                  </p:stCondLst>
                                  <p:childTnLst>
                                    <p:anim calcmode="lin" valueType="num">
                                      <p:cBhvr>
                                        <p:cTn id="59" dur="500"/>
                                        <p:tgtEl>
                                          <p:spTgt spid="114"/>
                                        </p:tgtEl>
                                        <p:attrNameLst>
                                          <p:attrName>ppt_w</p:attrName>
                                        </p:attrNameLst>
                                      </p:cBhvr>
                                      <p:tavLst>
                                        <p:tav tm="0">
                                          <p:val>
                                            <p:strVal val="ppt_w"/>
                                          </p:val>
                                        </p:tav>
                                        <p:tav tm="100000">
                                          <p:val>
                                            <p:fltVal val="0"/>
                                          </p:val>
                                        </p:tav>
                                      </p:tavLst>
                                    </p:anim>
                                    <p:anim calcmode="lin" valueType="num">
                                      <p:cBhvr>
                                        <p:cTn id="60" dur="500"/>
                                        <p:tgtEl>
                                          <p:spTgt spid="114"/>
                                        </p:tgtEl>
                                        <p:attrNameLst>
                                          <p:attrName>ppt_h</p:attrName>
                                        </p:attrNameLst>
                                      </p:cBhvr>
                                      <p:tavLst>
                                        <p:tav tm="0">
                                          <p:val>
                                            <p:strVal val="ppt_h"/>
                                          </p:val>
                                        </p:tav>
                                        <p:tav tm="100000">
                                          <p:val>
                                            <p:strVal val="ppt_h"/>
                                          </p:val>
                                        </p:tav>
                                      </p:tavLst>
                                    </p:anim>
                                    <p:set>
                                      <p:cBhvr>
                                        <p:cTn id="61" dur="1" fill="hold">
                                          <p:stCondLst>
                                            <p:cond delay="499"/>
                                          </p:stCondLst>
                                        </p:cTn>
                                        <p:tgtEl>
                                          <p:spTgt spid="114"/>
                                        </p:tgtEl>
                                        <p:attrNameLst>
                                          <p:attrName>style.visibility</p:attrName>
                                        </p:attrNameLst>
                                      </p:cBhvr>
                                      <p:to>
                                        <p:strVal val="hidden"/>
                                      </p:to>
                                    </p:set>
                                  </p:childTnLst>
                                </p:cTn>
                              </p:par>
                              <p:par>
                                <p:cTn id="62" presetID="17" presetClass="exit" presetSubtype="10" fill="hold" nodeType="withEffect">
                                  <p:stCondLst>
                                    <p:cond delay="0"/>
                                  </p:stCondLst>
                                  <p:childTnLst>
                                    <p:anim calcmode="lin" valueType="num">
                                      <p:cBhvr>
                                        <p:cTn id="63" dur="500"/>
                                        <p:tgtEl>
                                          <p:spTgt spid="148"/>
                                        </p:tgtEl>
                                        <p:attrNameLst>
                                          <p:attrName>ppt_w</p:attrName>
                                        </p:attrNameLst>
                                      </p:cBhvr>
                                      <p:tavLst>
                                        <p:tav tm="0">
                                          <p:val>
                                            <p:strVal val="ppt_w"/>
                                          </p:val>
                                        </p:tav>
                                        <p:tav tm="100000">
                                          <p:val>
                                            <p:fltVal val="0"/>
                                          </p:val>
                                        </p:tav>
                                      </p:tavLst>
                                    </p:anim>
                                    <p:anim calcmode="lin" valueType="num">
                                      <p:cBhvr>
                                        <p:cTn id="64" dur="500"/>
                                        <p:tgtEl>
                                          <p:spTgt spid="148"/>
                                        </p:tgtEl>
                                        <p:attrNameLst>
                                          <p:attrName>ppt_h</p:attrName>
                                        </p:attrNameLst>
                                      </p:cBhvr>
                                      <p:tavLst>
                                        <p:tav tm="0">
                                          <p:val>
                                            <p:strVal val="ppt_h"/>
                                          </p:val>
                                        </p:tav>
                                        <p:tav tm="100000">
                                          <p:val>
                                            <p:strVal val="ppt_h"/>
                                          </p:val>
                                        </p:tav>
                                      </p:tavLst>
                                    </p:anim>
                                    <p:set>
                                      <p:cBhvr>
                                        <p:cTn id="65" dur="1" fill="hold">
                                          <p:stCondLst>
                                            <p:cond delay="499"/>
                                          </p:stCondLst>
                                        </p:cTn>
                                        <p:tgtEl>
                                          <p:spTgt spid="148"/>
                                        </p:tgtEl>
                                        <p:attrNameLst>
                                          <p:attrName>style.visibility</p:attrName>
                                        </p:attrNameLst>
                                      </p:cBhvr>
                                      <p:to>
                                        <p:strVal val="hidden"/>
                                      </p:to>
                                    </p:set>
                                  </p:childTnLst>
                                </p:cTn>
                              </p:par>
                              <p:par>
                                <p:cTn id="66" presetID="10" presetClass="entr" presetSubtype="0" fill="hold" nodeType="withEffect">
                                  <p:stCondLst>
                                    <p:cond delay="0"/>
                                  </p:stCondLst>
                                  <p:childTnLst>
                                    <p:set>
                                      <p:cBhvr>
                                        <p:cTn id="67" dur="1" fill="hold">
                                          <p:stCondLst>
                                            <p:cond delay="0"/>
                                          </p:stCondLst>
                                        </p:cTn>
                                        <p:tgtEl>
                                          <p:spTgt spid="156"/>
                                        </p:tgtEl>
                                        <p:attrNameLst>
                                          <p:attrName>style.visibility</p:attrName>
                                        </p:attrNameLst>
                                      </p:cBhvr>
                                      <p:to>
                                        <p:strVal val="visible"/>
                                      </p:to>
                                    </p:set>
                                    <p:animEffect transition="in" filter="fade">
                                      <p:cBhvr>
                                        <p:cTn id="68" dur="500"/>
                                        <p:tgtEl>
                                          <p:spTgt spid="156"/>
                                        </p:tgtEl>
                                      </p:cBhvr>
                                    </p:animEffect>
                                  </p:childTnLst>
                                </p:cTn>
                              </p:par>
                              <p:par>
                                <p:cTn id="69" presetID="10" presetClass="entr" presetSubtype="0" fill="hold" nodeType="with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fade">
                                      <p:cBhvr>
                                        <p:cTn id="71" dur="500"/>
                                        <p:tgtEl>
                                          <p:spTgt spid="158"/>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10" fill="hold" grpId="0" nodeType="clickEffect">
                                  <p:stCondLst>
                                    <p:cond delay="0"/>
                                  </p:stCondLst>
                                  <p:childTnLst>
                                    <p:set>
                                      <p:cBhvr>
                                        <p:cTn id="75" dur="1" fill="hold">
                                          <p:stCondLst>
                                            <p:cond delay="0"/>
                                          </p:stCondLst>
                                        </p:cTn>
                                        <p:tgtEl>
                                          <p:spTgt spid="143"/>
                                        </p:tgtEl>
                                        <p:attrNameLst>
                                          <p:attrName>style.visibility</p:attrName>
                                        </p:attrNameLst>
                                      </p:cBhvr>
                                      <p:to>
                                        <p:strVal val="visible"/>
                                      </p:to>
                                    </p:set>
                                    <p:anim calcmode="lin" valueType="num">
                                      <p:cBhvr>
                                        <p:cTn id="76" dur="500" fill="hold"/>
                                        <p:tgtEl>
                                          <p:spTgt spid="143"/>
                                        </p:tgtEl>
                                        <p:attrNameLst>
                                          <p:attrName>ppt_w</p:attrName>
                                        </p:attrNameLst>
                                      </p:cBhvr>
                                      <p:tavLst>
                                        <p:tav tm="0">
                                          <p:val>
                                            <p:fltVal val="0"/>
                                          </p:val>
                                        </p:tav>
                                        <p:tav tm="100000">
                                          <p:val>
                                            <p:strVal val="#ppt_w"/>
                                          </p:val>
                                        </p:tav>
                                      </p:tavLst>
                                    </p:anim>
                                    <p:anim calcmode="lin" valueType="num">
                                      <p:cBhvr>
                                        <p:cTn id="77" dur="500" fill="hold"/>
                                        <p:tgtEl>
                                          <p:spTgt spid="143"/>
                                        </p:tgtEl>
                                        <p:attrNameLst>
                                          <p:attrName>ppt_h</p:attrName>
                                        </p:attrNameLst>
                                      </p:cBhvr>
                                      <p:tavLst>
                                        <p:tav tm="0">
                                          <p:val>
                                            <p:strVal val="#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17" presetClass="exit" presetSubtype="10" fill="hold" nodeType="clickEffect">
                                  <p:stCondLst>
                                    <p:cond delay="0"/>
                                  </p:stCondLst>
                                  <p:childTnLst>
                                    <p:anim calcmode="lin" valueType="num">
                                      <p:cBhvr>
                                        <p:cTn id="81" dur="500"/>
                                        <p:tgtEl>
                                          <p:spTgt spid="126"/>
                                        </p:tgtEl>
                                        <p:attrNameLst>
                                          <p:attrName>ppt_w</p:attrName>
                                        </p:attrNameLst>
                                      </p:cBhvr>
                                      <p:tavLst>
                                        <p:tav tm="0">
                                          <p:val>
                                            <p:strVal val="ppt_w"/>
                                          </p:val>
                                        </p:tav>
                                        <p:tav tm="100000">
                                          <p:val>
                                            <p:fltVal val="0"/>
                                          </p:val>
                                        </p:tav>
                                      </p:tavLst>
                                    </p:anim>
                                    <p:anim calcmode="lin" valueType="num">
                                      <p:cBhvr>
                                        <p:cTn id="82" dur="500"/>
                                        <p:tgtEl>
                                          <p:spTgt spid="126"/>
                                        </p:tgtEl>
                                        <p:attrNameLst>
                                          <p:attrName>ppt_h</p:attrName>
                                        </p:attrNameLst>
                                      </p:cBhvr>
                                      <p:tavLst>
                                        <p:tav tm="0">
                                          <p:val>
                                            <p:strVal val="ppt_h"/>
                                          </p:val>
                                        </p:tav>
                                        <p:tav tm="100000">
                                          <p:val>
                                            <p:strVal val="ppt_h"/>
                                          </p:val>
                                        </p:tav>
                                      </p:tavLst>
                                    </p:anim>
                                    <p:set>
                                      <p:cBhvr>
                                        <p:cTn id="83" dur="1" fill="hold">
                                          <p:stCondLst>
                                            <p:cond delay="499"/>
                                          </p:stCondLst>
                                        </p:cTn>
                                        <p:tgtEl>
                                          <p:spTgt spid="126"/>
                                        </p:tgtEl>
                                        <p:attrNameLst>
                                          <p:attrName>style.visibility</p:attrName>
                                        </p:attrNameLst>
                                      </p:cBhvr>
                                      <p:to>
                                        <p:strVal val="hidden"/>
                                      </p:to>
                                    </p:set>
                                  </p:childTnLst>
                                </p:cTn>
                              </p:par>
                              <p:par>
                                <p:cTn id="84" presetID="17" presetClass="exit" presetSubtype="10" fill="hold" grpId="0" nodeType="withEffect">
                                  <p:stCondLst>
                                    <p:cond delay="0"/>
                                  </p:stCondLst>
                                  <p:childTnLst>
                                    <p:anim calcmode="lin" valueType="num">
                                      <p:cBhvr>
                                        <p:cTn id="85" dur="500"/>
                                        <p:tgtEl>
                                          <p:spTgt spid="108"/>
                                        </p:tgtEl>
                                        <p:attrNameLst>
                                          <p:attrName>ppt_w</p:attrName>
                                        </p:attrNameLst>
                                      </p:cBhvr>
                                      <p:tavLst>
                                        <p:tav tm="0">
                                          <p:val>
                                            <p:strVal val="ppt_w"/>
                                          </p:val>
                                        </p:tav>
                                        <p:tav tm="100000">
                                          <p:val>
                                            <p:fltVal val="0"/>
                                          </p:val>
                                        </p:tav>
                                      </p:tavLst>
                                    </p:anim>
                                    <p:anim calcmode="lin" valueType="num">
                                      <p:cBhvr>
                                        <p:cTn id="86" dur="500"/>
                                        <p:tgtEl>
                                          <p:spTgt spid="108"/>
                                        </p:tgtEl>
                                        <p:attrNameLst>
                                          <p:attrName>ppt_h</p:attrName>
                                        </p:attrNameLst>
                                      </p:cBhvr>
                                      <p:tavLst>
                                        <p:tav tm="0">
                                          <p:val>
                                            <p:strVal val="ppt_h"/>
                                          </p:val>
                                        </p:tav>
                                        <p:tav tm="100000">
                                          <p:val>
                                            <p:strVal val="ppt_h"/>
                                          </p:val>
                                        </p:tav>
                                      </p:tavLst>
                                    </p:anim>
                                    <p:set>
                                      <p:cBhvr>
                                        <p:cTn id="87" dur="1" fill="hold">
                                          <p:stCondLst>
                                            <p:cond delay="499"/>
                                          </p:stCondLst>
                                        </p:cTn>
                                        <p:tgtEl>
                                          <p:spTgt spid="108"/>
                                        </p:tgtEl>
                                        <p:attrNameLst>
                                          <p:attrName>style.visibility</p:attrName>
                                        </p:attrNameLst>
                                      </p:cBhvr>
                                      <p:to>
                                        <p:strVal val="hidden"/>
                                      </p:to>
                                    </p:set>
                                  </p:childTnLst>
                                </p:cTn>
                              </p:par>
                              <p:par>
                                <p:cTn id="88" presetID="17" presetClass="exit" presetSubtype="10" fill="hold" grpId="1" nodeType="withEffect">
                                  <p:stCondLst>
                                    <p:cond delay="0"/>
                                  </p:stCondLst>
                                  <p:childTnLst>
                                    <p:anim calcmode="lin" valueType="num">
                                      <p:cBhvr>
                                        <p:cTn id="89" dur="500"/>
                                        <p:tgtEl>
                                          <p:spTgt spid="143"/>
                                        </p:tgtEl>
                                        <p:attrNameLst>
                                          <p:attrName>ppt_w</p:attrName>
                                        </p:attrNameLst>
                                      </p:cBhvr>
                                      <p:tavLst>
                                        <p:tav tm="0">
                                          <p:val>
                                            <p:strVal val="ppt_w"/>
                                          </p:val>
                                        </p:tav>
                                        <p:tav tm="100000">
                                          <p:val>
                                            <p:fltVal val="0"/>
                                          </p:val>
                                        </p:tav>
                                      </p:tavLst>
                                    </p:anim>
                                    <p:anim calcmode="lin" valueType="num">
                                      <p:cBhvr>
                                        <p:cTn id="90" dur="500"/>
                                        <p:tgtEl>
                                          <p:spTgt spid="143"/>
                                        </p:tgtEl>
                                        <p:attrNameLst>
                                          <p:attrName>ppt_h</p:attrName>
                                        </p:attrNameLst>
                                      </p:cBhvr>
                                      <p:tavLst>
                                        <p:tav tm="0">
                                          <p:val>
                                            <p:strVal val="ppt_h"/>
                                          </p:val>
                                        </p:tav>
                                        <p:tav tm="100000">
                                          <p:val>
                                            <p:strVal val="ppt_h"/>
                                          </p:val>
                                        </p:tav>
                                      </p:tavLst>
                                    </p:anim>
                                    <p:set>
                                      <p:cBhvr>
                                        <p:cTn id="91" dur="1" fill="hold">
                                          <p:stCondLst>
                                            <p:cond delay="499"/>
                                          </p:stCondLst>
                                        </p:cTn>
                                        <p:tgtEl>
                                          <p:spTgt spid="143"/>
                                        </p:tgtEl>
                                        <p:attrNameLst>
                                          <p:attrName>style.visibility</p:attrName>
                                        </p:attrNameLst>
                                      </p:cBhvr>
                                      <p:to>
                                        <p:strVal val="hidden"/>
                                      </p:to>
                                    </p:set>
                                  </p:childTnLst>
                                </p:cTn>
                              </p:par>
                              <p:par>
                                <p:cTn id="92" presetID="17" presetClass="exit" presetSubtype="10" fill="hold" grpId="0" nodeType="withEffect">
                                  <p:stCondLst>
                                    <p:cond delay="0"/>
                                  </p:stCondLst>
                                  <p:childTnLst>
                                    <p:anim calcmode="lin" valueType="num">
                                      <p:cBhvr>
                                        <p:cTn id="93" dur="500"/>
                                        <p:tgtEl>
                                          <p:spTgt spid="113"/>
                                        </p:tgtEl>
                                        <p:attrNameLst>
                                          <p:attrName>ppt_w</p:attrName>
                                        </p:attrNameLst>
                                      </p:cBhvr>
                                      <p:tavLst>
                                        <p:tav tm="0">
                                          <p:val>
                                            <p:strVal val="ppt_w"/>
                                          </p:val>
                                        </p:tav>
                                        <p:tav tm="100000">
                                          <p:val>
                                            <p:fltVal val="0"/>
                                          </p:val>
                                        </p:tav>
                                      </p:tavLst>
                                    </p:anim>
                                    <p:anim calcmode="lin" valueType="num">
                                      <p:cBhvr>
                                        <p:cTn id="94" dur="500"/>
                                        <p:tgtEl>
                                          <p:spTgt spid="113"/>
                                        </p:tgtEl>
                                        <p:attrNameLst>
                                          <p:attrName>ppt_h</p:attrName>
                                        </p:attrNameLst>
                                      </p:cBhvr>
                                      <p:tavLst>
                                        <p:tav tm="0">
                                          <p:val>
                                            <p:strVal val="ppt_h"/>
                                          </p:val>
                                        </p:tav>
                                        <p:tav tm="100000">
                                          <p:val>
                                            <p:strVal val="ppt_h"/>
                                          </p:val>
                                        </p:tav>
                                      </p:tavLst>
                                    </p:anim>
                                    <p:set>
                                      <p:cBhvr>
                                        <p:cTn id="95" dur="1" fill="hold">
                                          <p:stCondLst>
                                            <p:cond delay="499"/>
                                          </p:stCondLst>
                                        </p:cTn>
                                        <p:tgtEl>
                                          <p:spTgt spid="113"/>
                                        </p:tgtEl>
                                        <p:attrNameLst>
                                          <p:attrName>style.visibility</p:attrName>
                                        </p:attrNameLst>
                                      </p:cBhvr>
                                      <p:to>
                                        <p:strVal val="hidden"/>
                                      </p:to>
                                    </p:set>
                                  </p:childTnLst>
                                </p:cTn>
                              </p:par>
                              <p:par>
                                <p:cTn id="96" presetID="17" presetClass="exit" presetSubtype="10" fill="hold" nodeType="withEffect">
                                  <p:stCondLst>
                                    <p:cond delay="0"/>
                                  </p:stCondLst>
                                  <p:childTnLst>
                                    <p:anim calcmode="lin" valueType="num">
                                      <p:cBhvr>
                                        <p:cTn id="97" dur="500"/>
                                        <p:tgtEl>
                                          <p:spTgt spid="151"/>
                                        </p:tgtEl>
                                        <p:attrNameLst>
                                          <p:attrName>ppt_w</p:attrName>
                                        </p:attrNameLst>
                                      </p:cBhvr>
                                      <p:tavLst>
                                        <p:tav tm="0">
                                          <p:val>
                                            <p:strVal val="ppt_w"/>
                                          </p:val>
                                        </p:tav>
                                        <p:tav tm="100000">
                                          <p:val>
                                            <p:fltVal val="0"/>
                                          </p:val>
                                        </p:tav>
                                      </p:tavLst>
                                    </p:anim>
                                    <p:anim calcmode="lin" valueType="num">
                                      <p:cBhvr>
                                        <p:cTn id="98" dur="500"/>
                                        <p:tgtEl>
                                          <p:spTgt spid="151"/>
                                        </p:tgtEl>
                                        <p:attrNameLst>
                                          <p:attrName>ppt_h</p:attrName>
                                        </p:attrNameLst>
                                      </p:cBhvr>
                                      <p:tavLst>
                                        <p:tav tm="0">
                                          <p:val>
                                            <p:strVal val="ppt_h"/>
                                          </p:val>
                                        </p:tav>
                                        <p:tav tm="100000">
                                          <p:val>
                                            <p:strVal val="ppt_h"/>
                                          </p:val>
                                        </p:tav>
                                      </p:tavLst>
                                    </p:anim>
                                    <p:set>
                                      <p:cBhvr>
                                        <p:cTn id="99" dur="1" fill="hold">
                                          <p:stCondLst>
                                            <p:cond delay="499"/>
                                          </p:stCondLst>
                                        </p:cTn>
                                        <p:tgtEl>
                                          <p:spTgt spid="151"/>
                                        </p:tgtEl>
                                        <p:attrNameLst>
                                          <p:attrName>style.visibility</p:attrName>
                                        </p:attrNameLst>
                                      </p:cBhvr>
                                      <p:to>
                                        <p:strVal val="hidden"/>
                                      </p:to>
                                    </p:set>
                                  </p:childTnLst>
                                </p:cTn>
                              </p:par>
                              <p:par>
                                <p:cTn id="100" presetID="10" presetClass="entr" presetSubtype="0" fill="hold" nodeType="withEffect">
                                  <p:stCondLst>
                                    <p:cond delay="0"/>
                                  </p:stCondLst>
                                  <p:childTnLst>
                                    <p:set>
                                      <p:cBhvr>
                                        <p:cTn id="101" dur="1" fill="hold">
                                          <p:stCondLst>
                                            <p:cond delay="0"/>
                                          </p:stCondLst>
                                        </p:cTn>
                                        <p:tgtEl>
                                          <p:spTgt spid="160"/>
                                        </p:tgtEl>
                                        <p:attrNameLst>
                                          <p:attrName>style.visibility</p:attrName>
                                        </p:attrNameLst>
                                      </p:cBhvr>
                                      <p:to>
                                        <p:strVal val="visible"/>
                                      </p:to>
                                    </p:set>
                                    <p:animEffect transition="in" filter="fade">
                                      <p:cBhvr>
                                        <p:cTn id="102" dur="500"/>
                                        <p:tgtEl>
                                          <p:spTgt spid="160"/>
                                        </p:tgtEl>
                                      </p:cBhvr>
                                    </p:animEffect>
                                  </p:childTnLst>
                                </p:cTn>
                              </p:par>
                            </p:childTnLst>
                          </p:cTn>
                        </p:par>
                      </p:childTnLst>
                    </p:cTn>
                  </p:par>
                  <p:par>
                    <p:cTn id="103" fill="hold">
                      <p:stCondLst>
                        <p:cond delay="indefinite"/>
                      </p:stCondLst>
                      <p:childTnLst>
                        <p:par>
                          <p:cTn id="104" fill="hold">
                            <p:stCondLst>
                              <p:cond delay="0"/>
                            </p:stCondLst>
                            <p:childTnLst>
                              <p:par>
                                <p:cTn id="105" presetID="17" presetClass="entr" presetSubtype="10" fill="hold" grpId="0" nodeType="clickEffect">
                                  <p:stCondLst>
                                    <p:cond delay="0"/>
                                  </p:stCondLst>
                                  <p:childTnLst>
                                    <p:set>
                                      <p:cBhvr>
                                        <p:cTn id="106" dur="1" fill="hold">
                                          <p:stCondLst>
                                            <p:cond delay="0"/>
                                          </p:stCondLst>
                                        </p:cTn>
                                        <p:tgtEl>
                                          <p:spTgt spid="145"/>
                                        </p:tgtEl>
                                        <p:attrNameLst>
                                          <p:attrName>style.visibility</p:attrName>
                                        </p:attrNameLst>
                                      </p:cBhvr>
                                      <p:to>
                                        <p:strVal val="visible"/>
                                      </p:to>
                                    </p:set>
                                    <p:anim calcmode="lin" valueType="num">
                                      <p:cBhvr>
                                        <p:cTn id="107" dur="500" fill="hold"/>
                                        <p:tgtEl>
                                          <p:spTgt spid="145"/>
                                        </p:tgtEl>
                                        <p:attrNameLst>
                                          <p:attrName>ppt_w</p:attrName>
                                        </p:attrNameLst>
                                      </p:cBhvr>
                                      <p:tavLst>
                                        <p:tav tm="0">
                                          <p:val>
                                            <p:fltVal val="0"/>
                                          </p:val>
                                        </p:tav>
                                        <p:tav tm="100000">
                                          <p:val>
                                            <p:strVal val="#ppt_w"/>
                                          </p:val>
                                        </p:tav>
                                      </p:tavLst>
                                    </p:anim>
                                    <p:anim calcmode="lin" valueType="num">
                                      <p:cBhvr>
                                        <p:cTn id="108" dur="500" fill="hold"/>
                                        <p:tgtEl>
                                          <p:spTgt spid="145"/>
                                        </p:tgtEl>
                                        <p:attrNameLst>
                                          <p:attrName>ppt_h</p:attrName>
                                        </p:attrNameLst>
                                      </p:cBhvr>
                                      <p:tavLst>
                                        <p:tav tm="0">
                                          <p:val>
                                            <p:strVal val="#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17" presetClass="exit" presetSubtype="10" fill="hold" nodeType="clickEffect">
                                  <p:stCondLst>
                                    <p:cond delay="0"/>
                                  </p:stCondLst>
                                  <p:childTnLst>
                                    <p:anim calcmode="lin" valueType="num">
                                      <p:cBhvr>
                                        <p:cTn id="112" dur="500"/>
                                        <p:tgtEl>
                                          <p:spTgt spid="130"/>
                                        </p:tgtEl>
                                        <p:attrNameLst>
                                          <p:attrName>ppt_w</p:attrName>
                                        </p:attrNameLst>
                                      </p:cBhvr>
                                      <p:tavLst>
                                        <p:tav tm="0">
                                          <p:val>
                                            <p:strVal val="ppt_w"/>
                                          </p:val>
                                        </p:tav>
                                        <p:tav tm="100000">
                                          <p:val>
                                            <p:fltVal val="0"/>
                                          </p:val>
                                        </p:tav>
                                      </p:tavLst>
                                    </p:anim>
                                    <p:anim calcmode="lin" valueType="num">
                                      <p:cBhvr>
                                        <p:cTn id="113" dur="500"/>
                                        <p:tgtEl>
                                          <p:spTgt spid="130"/>
                                        </p:tgtEl>
                                        <p:attrNameLst>
                                          <p:attrName>ppt_h</p:attrName>
                                        </p:attrNameLst>
                                      </p:cBhvr>
                                      <p:tavLst>
                                        <p:tav tm="0">
                                          <p:val>
                                            <p:strVal val="ppt_h"/>
                                          </p:val>
                                        </p:tav>
                                        <p:tav tm="100000">
                                          <p:val>
                                            <p:strVal val="ppt_h"/>
                                          </p:val>
                                        </p:tav>
                                      </p:tavLst>
                                    </p:anim>
                                    <p:set>
                                      <p:cBhvr>
                                        <p:cTn id="114" dur="1" fill="hold">
                                          <p:stCondLst>
                                            <p:cond delay="499"/>
                                          </p:stCondLst>
                                        </p:cTn>
                                        <p:tgtEl>
                                          <p:spTgt spid="130"/>
                                        </p:tgtEl>
                                        <p:attrNameLst>
                                          <p:attrName>style.visibility</p:attrName>
                                        </p:attrNameLst>
                                      </p:cBhvr>
                                      <p:to>
                                        <p:strVal val="hidden"/>
                                      </p:to>
                                    </p:set>
                                  </p:childTnLst>
                                </p:cTn>
                              </p:par>
                              <p:par>
                                <p:cTn id="115" presetID="17" presetClass="exit" presetSubtype="10" fill="hold" grpId="0" nodeType="withEffect">
                                  <p:stCondLst>
                                    <p:cond delay="0"/>
                                  </p:stCondLst>
                                  <p:childTnLst>
                                    <p:anim calcmode="lin" valueType="num">
                                      <p:cBhvr>
                                        <p:cTn id="116" dur="500"/>
                                        <p:tgtEl>
                                          <p:spTgt spid="111"/>
                                        </p:tgtEl>
                                        <p:attrNameLst>
                                          <p:attrName>ppt_w</p:attrName>
                                        </p:attrNameLst>
                                      </p:cBhvr>
                                      <p:tavLst>
                                        <p:tav tm="0">
                                          <p:val>
                                            <p:strVal val="ppt_w"/>
                                          </p:val>
                                        </p:tav>
                                        <p:tav tm="100000">
                                          <p:val>
                                            <p:fltVal val="0"/>
                                          </p:val>
                                        </p:tav>
                                      </p:tavLst>
                                    </p:anim>
                                    <p:anim calcmode="lin" valueType="num">
                                      <p:cBhvr>
                                        <p:cTn id="117" dur="500"/>
                                        <p:tgtEl>
                                          <p:spTgt spid="111"/>
                                        </p:tgtEl>
                                        <p:attrNameLst>
                                          <p:attrName>ppt_h</p:attrName>
                                        </p:attrNameLst>
                                      </p:cBhvr>
                                      <p:tavLst>
                                        <p:tav tm="0">
                                          <p:val>
                                            <p:strVal val="ppt_h"/>
                                          </p:val>
                                        </p:tav>
                                        <p:tav tm="100000">
                                          <p:val>
                                            <p:strVal val="ppt_h"/>
                                          </p:val>
                                        </p:tav>
                                      </p:tavLst>
                                    </p:anim>
                                    <p:set>
                                      <p:cBhvr>
                                        <p:cTn id="118" dur="1" fill="hold">
                                          <p:stCondLst>
                                            <p:cond delay="499"/>
                                          </p:stCondLst>
                                        </p:cTn>
                                        <p:tgtEl>
                                          <p:spTgt spid="111"/>
                                        </p:tgtEl>
                                        <p:attrNameLst>
                                          <p:attrName>style.visibility</p:attrName>
                                        </p:attrNameLst>
                                      </p:cBhvr>
                                      <p:to>
                                        <p:strVal val="hidden"/>
                                      </p:to>
                                    </p:set>
                                  </p:childTnLst>
                                </p:cTn>
                              </p:par>
                              <p:par>
                                <p:cTn id="119" presetID="17" presetClass="exit" presetSubtype="10" fill="hold" grpId="1" nodeType="withEffect">
                                  <p:stCondLst>
                                    <p:cond delay="0"/>
                                  </p:stCondLst>
                                  <p:childTnLst>
                                    <p:anim calcmode="lin" valueType="num">
                                      <p:cBhvr>
                                        <p:cTn id="120" dur="500"/>
                                        <p:tgtEl>
                                          <p:spTgt spid="145"/>
                                        </p:tgtEl>
                                        <p:attrNameLst>
                                          <p:attrName>ppt_w</p:attrName>
                                        </p:attrNameLst>
                                      </p:cBhvr>
                                      <p:tavLst>
                                        <p:tav tm="0">
                                          <p:val>
                                            <p:strVal val="ppt_w"/>
                                          </p:val>
                                        </p:tav>
                                        <p:tav tm="100000">
                                          <p:val>
                                            <p:fltVal val="0"/>
                                          </p:val>
                                        </p:tav>
                                      </p:tavLst>
                                    </p:anim>
                                    <p:anim calcmode="lin" valueType="num">
                                      <p:cBhvr>
                                        <p:cTn id="121" dur="500"/>
                                        <p:tgtEl>
                                          <p:spTgt spid="145"/>
                                        </p:tgtEl>
                                        <p:attrNameLst>
                                          <p:attrName>ppt_h</p:attrName>
                                        </p:attrNameLst>
                                      </p:cBhvr>
                                      <p:tavLst>
                                        <p:tav tm="0">
                                          <p:val>
                                            <p:strVal val="ppt_h"/>
                                          </p:val>
                                        </p:tav>
                                        <p:tav tm="100000">
                                          <p:val>
                                            <p:strVal val="ppt_h"/>
                                          </p:val>
                                        </p:tav>
                                      </p:tavLst>
                                    </p:anim>
                                    <p:set>
                                      <p:cBhvr>
                                        <p:cTn id="122" dur="1" fill="hold">
                                          <p:stCondLst>
                                            <p:cond delay="499"/>
                                          </p:stCondLst>
                                        </p:cTn>
                                        <p:tgtEl>
                                          <p:spTgt spid="145"/>
                                        </p:tgtEl>
                                        <p:attrNameLst>
                                          <p:attrName>style.visibility</p:attrName>
                                        </p:attrNameLst>
                                      </p:cBhvr>
                                      <p:to>
                                        <p:strVal val="hidden"/>
                                      </p:to>
                                    </p:set>
                                  </p:childTnLst>
                                </p:cTn>
                              </p:par>
                            </p:childTnLst>
                          </p:cTn>
                        </p:par>
                        <p:par>
                          <p:cTn id="123" fill="hold">
                            <p:stCondLst>
                              <p:cond delay="500"/>
                            </p:stCondLst>
                            <p:childTnLst>
                              <p:par>
                                <p:cTn id="124" presetID="17" presetClass="exit" presetSubtype="10" fill="hold" grpId="0" nodeType="afterEffect">
                                  <p:stCondLst>
                                    <p:cond delay="0"/>
                                  </p:stCondLst>
                                  <p:childTnLst>
                                    <p:anim calcmode="lin" valueType="num">
                                      <p:cBhvr>
                                        <p:cTn id="125" dur="500"/>
                                        <p:tgtEl>
                                          <p:spTgt spid="104"/>
                                        </p:tgtEl>
                                        <p:attrNameLst>
                                          <p:attrName>ppt_w</p:attrName>
                                        </p:attrNameLst>
                                      </p:cBhvr>
                                      <p:tavLst>
                                        <p:tav tm="0">
                                          <p:val>
                                            <p:strVal val="ppt_w"/>
                                          </p:val>
                                        </p:tav>
                                        <p:tav tm="100000">
                                          <p:val>
                                            <p:fltVal val="0"/>
                                          </p:val>
                                        </p:tav>
                                      </p:tavLst>
                                    </p:anim>
                                    <p:anim calcmode="lin" valueType="num">
                                      <p:cBhvr>
                                        <p:cTn id="126" dur="500"/>
                                        <p:tgtEl>
                                          <p:spTgt spid="104"/>
                                        </p:tgtEl>
                                        <p:attrNameLst>
                                          <p:attrName>ppt_h</p:attrName>
                                        </p:attrNameLst>
                                      </p:cBhvr>
                                      <p:tavLst>
                                        <p:tav tm="0">
                                          <p:val>
                                            <p:strVal val="ppt_h"/>
                                          </p:val>
                                        </p:tav>
                                        <p:tav tm="100000">
                                          <p:val>
                                            <p:strVal val="ppt_h"/>
                                          </p:val>
                                        </p:tav>
                                      </p:tavLst>
                                    </p:anim>
                                    <p:set>
                                      <p:cBhvr>
                                        <p:cTn id="127" dur="1" fill="hold">
                                          <p:stCondLst>
                                            <p:cond delay="499"/>
                                          </p:stCondLst>
                                        </p:cTn>
                                        <p:tgtEl>
                                          <p:spTgt spid="10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7" presetClass="entr" presetSubtype="10" fill="hold" grpId="0" nodeType="clickEffect">
                                  <p:stCondLst>
                                    <p:cond delay="0"/>
                                  </p:stCondLst>
                                  <p:childTnLst>
                                    <p:set>
                                      <p:cBhvr>
                                        <p:cTn id="131" dur="1" fill="hold">
                                          <p:stCondLst>
                                            <p:cond delay="0"/>
                                          </p:stCondLst>
                                        </p:cTn>
                                        <p:tgtEl>
                                          <p:spTgt spid="147"/>
                                        </p:tgtEl>
                                        <p:attrNameLst>
                                          <p:attrName>style.visibility</p:attrName>
                                        </p:attrNameLst>
                                      </p:cBhvr>
                                      <p:to>
                                        <p:strVal val="visible"/>
                                      </p:to>
                                    </p:set>
                                    <p:anim calcmode="lin" valueType="num">
                                      <p:cBhvr>
                                        <p:cTn id="132" dur="500" fill="hold"/>
                                        <p:tgtEl>
                                          <p:spTgt spid="147"/>
                                        </p:tgtEl>
                                        <p:attrNameLst>
                                          <p:attrName>ppt_w</p:attrName>
                                        </p:attrNameLst>
                                      </p:cBhvr>
                                      <p:tavLst>
                                        <p:tav tm="0">
                                          <p:val>
                                            <p:fltVal val="0"/>
                                          </p:val>
                                        </p:tav>
                                        <p:tav tm="100000">
                                          <p:val>
                                            <p:strVal val="#ppt_w"/>
                                          </p:val>
                                        </p:tav>
                                      </p:tavLst>
                                    </p:anim>
                                    <p:anim calcmode="lin" valueType="num">
                                      <p:cBhvr>
                                        <p:cTn id="133" dur="500" fill="hold"/>
                                        <p:tgtEl>
                                          <p:spTgt spid="147"/>
                                        </p:tgtEl>
                                        <p:attrNameLst>
                                          <p:attrName>ppt_h</p:attrName>
                                        </p:attrNameLst>
                                      </p:cBhvr>
                                      <p:tavLst>
                                        <p:tav tm="0">
                                          <p:val>
                                            <p:strVal val="#ppt_h"/>
                                          </p:val>
                                        </p:tav>
                                        <p:tav tm="100000">
                                          <p:val>
                                            <p:strVal val="#ppt_h"/>
                                          </p:val>
                                        </p:tav>
                                      </p:tavLst>
                                    </p:anim>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grpId="1" nodeType="clickEffect">
                                  <p:stCondLst>
                                    <p:cond delay="0"/>
                                  </p:stCondLst>
                                  <p:childTnLst>
                                    <p:set>
                                      <p:cBhvr>
                                        <p:cTn id="137" dur="1" fill="hold">
                                          <p:stCondLst>
                                            <p:cond delay="0"/>
                                          </p:stCondLst>
                                        </p:cTn>
                                        <p:tgtEl>
                                          <p:spTgt spid="147"/>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139"/>
                                        </p:tgtEl>
                                      </p:cBhvr>
                                    </p:animEffect>
                                    <p:set>
                                      <p:cBhvr>
                                        <p:cTn id="140" dur="1" fill="hold">
                                          <p:stCondLst>
                                            <p:cond delay="499"/>
                                          </p:stCondLst>
                                        </p:cTn>
                                        <p:tgtEl>
                                          <p:spTgt spid="139"/>
                                        </p:tgtEl>
                                        <p:attrNameLst>
                                          <p:attrName>style.visibility</p:attrName>
                                        </p:attrNameLst>
                                      </p:cBhvr>
                                      <p:to>
                                        <p:strVal val="hidden"/>
                                      </p:to>
                                    </p:set>
                                  </p:childTnLst>
                                </p:cTn>
                              </p:par>
                              <p:par>
                                <p:cTn id="141" presetID="10" presetClass="exit" presetSubtype="0" fill="hold" grpId="0" nodeType="withEffect">
                                  <p:stCondLst>
                                    <p:cond delay="0"/>
                                  </p:stCondLst>
                                  <p:childTnLst>
                                    <p:animEffect transition="out" filter="fade">
                                      <p:cBhvr>
                                        <p:cTn id="142" dur="500"/>
                                        <p:tgtEl>
                                          <p:spTgt spid="140"/>
                                        </p:tgtEl>
                                      </p:cBhvr>
                                    </p:animEffect>
                                    <p:set>
                                      <p:cBhvr>
                                        <p:cTn id="143" dur="1" fill="hold">
                                          <p:stCondLst>
                                            <p:cond delay="499"/>
                                          </p:stCondLst>
                                        </p:cTn>
                                        <p:tgtEl>
                                          <p:spTgt spid="140"/>
                                        </p:tgtEl>
                                        <p:attrNameLst>
                                          <p:attrName>style.visibility</p:attrName>
                                        </p:attrNameLst>
                                      </p:cBhvr>
                                      <p:to>
                                        <p:strVal val="hidden"/>
                                      </p:to>
                                    </p:set>
                                  </p:childTnLst>
                                </p:cTn>
                              </p:par>
                              <p:par>
                                <p:cTn id="144" presetID="10" presetClass="entr" presetSubtype="0" fill="hold" nodeType="withEffect">
                                  <p:stCondLst>
                                    <p:cond delay="0"/>
                                  </p:stCondLst>
                                  <p:childTnLst>
                                    <p:set>
                                      <p:cBhvr>
                                        <p:cTn id="145" dur="1" fill="hold">
                                          <p:stCondLst>
                                            <p:cond delay="0"/>
                                          </p:stCondLst>
                                        </p:cTn>
                                        <p:tgtEl>
                                          <p:spTgt spid="163"/>
                                        </p:tgtEl>
                                        <p:attrNameLst>
                                          <p:attrName>style.visibility</p:attrName>
                                        </p:attrNameLst>
                                      </p:cBhvr>
                                      <p:to>
                                        <p:strVal val="visible"/>
                                      </p:to>
                                    </p:set>
                                    <p:animEffect transition="in" filter="fade">
                                      <p:cBhvr>
                                        <p:cTn id="146" dur="500"/>
                                        <p:tgtEl>
                                          <p:spTgt spid="163"/>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161"/>
                                        </p:tgtEl>
                                        <p:attrNameLst>
                                          <p:attrName>style.visibility</p:attrName>
                                        </p:attrNameLst>
                                      </p:cBhvr>
                                      <p:to>
                                        <p:strVal val="visible"/>
                                      </p:to>
                                    </p:set>
                                    <p:animEffect transition="in" filter="fade">
                                      <p:cBhvr>
                                        <p:cTn id="149" dur="500"/>
                                        <p:tgtEl>
                                          <p:spTgt spid="161"/>
                                        </p:tgtEl>
                                      </p:cBhvr>
                                    </p:animEffect>
                                  </p:childTnLst>
                                </p:cTn>
                              </p:par>
                            </p:childTnLst>
                          </p:cTn>
                        </p:par>
                      </p:childTnLst>
                    </p:cTn>
                  </p:par>
                  <p:par>
                    <p:cTn id="150" fill="hold">
                      <p:stCondLst>
                        <p:cond delay="indefinite"/>
                      </p:stCondLst>
                      <p:childTnLst>
                        <p:par>
                          <p:cTn id="151" fill="hold">
                            <p:stCondLst>
                              <p:cond delay="0"/>
                            </p:stCondLst>
                            <p:childTnLst>
                              <p:par>
                                <p:cTn id="152" presetID="17" presetClass="entr" presetSubtype="10" fill="hold" grpId="0" nodeType="clickEffect">
                                  <p:stCondLst>
                                    <p:cond delay="0"/>
                                  </p:stCondLst>
                                  <p:childTnLst>
                                    <p:set>
                                      <p:cBhvr>
                                        <p:cTn id="153" dur="1" fill="hold">
                                          <p:stCondLst>
                                            <p:cond delay="0"/>
                                          </p:stCondLst>
                                        </p:cTn>
                                        <p:tgtEl>
                                          <p:spTgt spid="149"/>
                                        </p:tgtEl>
                                        <p:attrNameLst>
                                          <p:attrName>style.visibility</p:attrName>
                                        </p:attrNameLst>
                                      </p:cBhvr>
                                      <p:to>
                                        <p:strVal val="visible"/>
                                      </p:to>
                                    </p:set>
                                    <p:anim calcmode="lin" valueType="num">
                                      <p:cBhvr>
                                        <p:cTn id="154" dur="500" fill="hold"/>
                                        <p:tgtEl>
                                          <p:spTgt spid="149"/>
                                        </p:tgtEl>
                                        <p:attrNameLst>
                                          <p:attrName>ppt_w</p:attrName>
                                        </p:attrNameLst>
                                      </p:cBhvr>
                                      <p:tavLst>
                                        <p:tav tm="0">
                                          <p:val>
                                            <p:fltVal val="0"/>
                                          </p:val>
                                        </p:tav>
                                        <p:tav tm="100000">
                                          <p:val>
                                            <p:strVal val="#ppt_w"/>
                                          </p:val>
                                        </p:tav>
                                      </p:tavLst>
                                    </p:anim>
                                    <p:anim calcmode="lin" valueType="num">
                                      <p:cBhvr>
                                        <p:cTn id="155" dur="500" fill="hold"/>
                                        <p:tgtEl>
                                          <p:spTgt spid="149"/>
                                        </p:tgtEl>
                                        <p:attrNameLst>
                                          <p:attrName>ppt_h</p:attrName>
                                        </p:attrNameLst>
                                      </p:cBhvr>
                                      <p:tavLst>
                                        <p:tav tm="0">
                                          <p:val>
                                            <p:strVal val="#ppt_h"/>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1" nodeType="clickEffect">
                                  <p:stCondLst>
                                    <p:cond delay="0"/>
                                  </p:stCondLst>
                                  <p:childTnLst>
                                    <p:set>
                                      <p:cBhvr>
                                        <p:cTn id="159" dur="1" fill="hold">
                                          <p:stCondLst>
                                            <p:cond delay="0"/>
                                          </p:stCondLst>
                                        </p:cTn>
                                        <p:tgtEl>
                                          <p:spTgt spid="149"/>
                                        </p:tgtEl>
                                        <p:attrNameLst>
                                          <p:attrName>style.visibility</p:attrName>
                                        </p:attrNameLst>
                                      </p:cBhvr>
                                      <p:to>
                                        <p:strVal val="hidden"/>
                                      </p:to>
                                    </p:set>
                                  </p:childTnLst>
                                </p:cTn>
                              </p:par>
                              <p:par>
                                <p:cTn id="160" presetID="10" presetClass="entr" presetSubtype="0" fill="hold" nodeType="withEffect">
                                  <p:stCondLst>
                                    <p:cond delay="0"/>
                                  </p:stCondLst>
                                  <p:childTnLst>
                                    <p:set>
                                      <p:cBhvr>
                                        <p:cTn id="161" dur="1" fill="hold">
                                          <p:stCondLst>
                                            <p:cond delay="0"/>
                                          </p:stCondLst>
                                        </p:cTn>
                                        <p:tgtEl>
                                          <p:spTgt spid="165"/>
                                        </p:tgtEl>
                                        <p:attrNameLst>
                                          <p:attrName>style.visibility</p:attrName>
                                        </p:attrNameLst>
                                      </p:cBhvr>
                                      <p:to>
                                        <p:strVal val="visible"/>
                                      </p:to>
                                    </p:set>
                                    <p:animEffect transition="in" filter="fade">
                                      <p:cBhvr>
                                        <p:cTn id="162" dur="500"/>
                                        <p:tgtEl>
                                          <p:spTgt spid="165"/>
                                        </p:tgtEl>
                                      </p:cBhvr>
                                    </p:animEffect>
                                  </p:childTnLst>
                                </p:cTn>
                              </p:par>
                              <p:par>
                                <p:cTn id="163" presetID="10" presetClass="exit" presetSubtype="0" fill="hold" nodeType="withEffect">
                                  <p:stCondLst>
                                    <p:cond delay="0"/>
                                  </p:stCondLst>
                                  <p:childTnLst>
                                    <p:animEffect transition="out" filter="fade">
                                      <p:cBhvr>
                                        <p:cTn id="164" dur="500"/>
                                        <p:tgtEl>
                                          <p:spTgt spid="137"/>
                                        </p:tgtEl>
                                      </p:cBhvr>
                                    </p:animEffect>
                                    <p:set>
                                      <p:cBhvr>
                                        <p:cTn id="165" dur="1" fill="hold">
                                          <p:stCondLst>
                                            <p:cond delay="499"/>
                                          </p:stCondLst>
                                        </p:cTn>
                                        <p:tgtEl>
                                          <p:spTgt spid="137"/>
                                        </p:tgtEl>
                                        <p:attrNameLst>
                                          <p:attrName>style.visibility</p:attrName>
                                        </p:attrNameLst>
                                      </p:cBhvr>
                                      <p:to>
                                        <p:strVal val="hidden"/>
                                      </p:to>
                                    </p:set>
                                  </p:childTnLst>
                                </p:cTn>
                              </p:par>
                              <p:par>
                                <p:cTn id="166" presetID="10" presetClass="exit" presetSubtype="0" fill="hold" grpId="0" nodeType="withEffect">
                                  <p:stCondLst>
                                    <p:cond delay="0"/>
                                  </p:stCondLst>
                                  <p:childTnLst>
                                    <p:animEffect transition="out" filter="fade">
                                      <p:cBhvr>
                                        <p:cTn id="167" dur="500"/>
                                        <p:tgtEl>
                                          <p:spTgt spid="135"/>
                                        </p:tgtEl>
                                      </p:cBhvr>
                                    </p:animEffect>
                                    <p:set>
                                      <p:cBhvr>
                                        <p:cTn id="168" dur="1" fill="hold">
                                          <p:stCondLst>
                                            <p:cond delay="499"/>
                                          </p:stCondLst>
                                        </p:cTn>
                                        <p:tgtEl>
                                          <p:spTgt spid="135"/>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7" presetClass="entr" presetSubtype="10" fill="hold" grpId="0" nodeType="clickEffect">
                                  <p:stCondLst>
                                    <p:cond delay="0"/>
                                  </p:stCondLst>
                                  <p:childTnLst>
                                    <p:set>
                                      <p:cBhvr>
                                        <p:cTn id="172" dur="1" fill="hold">
                                          <p:stCondLst>
                                            <p:cond delay="0"/>
                                          </p:stCondLst>
                                        </p:cTn>
                                        <p:tgtEl>
                                          <p:spTgt spid="150"/>
                                        </p:tgtEl>
                                        <p:attrNameLst>
                                          <p:attrName>style.visibility</p:attrName>
                                        </p:attrNameLst>
                                      </p:cBhvr>
                                      <p:to>
                                        <p:strVal val="visible"/>
                                      </p:to>
                                    </p:set>
                                    <p:anim calcmode="lin" valueType="num">
                                      <p:cBhvr>
                                        <p:cTn id="173" dur="500" fill="hold"/>
                                        <p:tgtEl>
                                          <p:spTgt spid="150"/>
                                        </p:tgtEl>
                                        <p:attrNameLst>
                                          <p:attrName>ppt_w</p:attrName>
                                        </p:attrNameLst>
                                      </p:cBhvr>
                                      <p:tavLst>
                                        <p:tav tm="0">
                                          <p:val>
                                            <p:fltVal val="0"/>
                                          </p:val>
                                        </p:tav>
                                        <p:tav tm="100000">
                                          <p:val>
                                            <p:strVal val="#ppt_w"/>
                                          </p:val>
                                        </p:tav>
                                      </p:tavLst>
                                    </p:anim>
                                    <p:anim calcmode="lin" valueType="num">
                                      <p:cBhvr>
                                        <p:cTn id="174" dur="500" fill="hold"/>
                                        <p:tgtEl>
                                          <p:spTgt spid="150"/>
                                        </p:tgtEl>
                                        <p:attrNameLst>
                                          <p:attrName>ppt_h</p:attrName>
                                        </p:attrNameLst>
                                      </p:cBhvr>
                                      <p:tavLst>
                                        <p:tav tm="0">
                                          <p:val>
                                            <p:strVal val="#ppt_h"/>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17" presetClass="exit" presetSubtype="10" fill="hold" grpId="1" nodeType="clickEffect">
                                  <p:stCondLst>
                                    <p:cond delay="0"/>
                                  </p:stCondLst>
                                  <p:childTnLst>
                                    <p:anim calcmode="lin" valueType="num">
                                      <p:cBhvr>
                                        <p:cTn id="178" dur="500"/>
                                        <p:tgtEl>
                                          <p:spTgt spid="150"/>
                                        </p:tgtEl>
                                        <p:attrNameLst>
                                          <p:attrName>ppt_w</p:attrName>
                                        </p:attrNameLst>
                                      </p:cBhvr>
                                      <p:tavLst>
                                        <p:tav tm="0">
                                          <p:val>
                                            <p:strVal val="ppt_w"/>
                                          </p:val>
                                        </p:tav>
                                        <p:tav tm="100000">
                                          <p:val>
                                            <p:fltVal val="0"/>
                                          </p:val>
                                        </p:tav>
                                      </p:tavLst>
                                    </p:anim>
                                    <p:anim calcmode="lin" valueType="num">
                                      <p:cBhvr>
                                        <p:cTn id="179" dur="500"/>
                                        <p:tgtEl>
                                          <p:spTgt spid="150"/>
                                        </p:tgtEl>
                                        <p:attrNameLst>
                                          <p:attrName>ppt_h</p:attrName>
                                        </p:attrNameLst>
                                      </p:cBhvr>
                                      <p:tavLst>
                                        <p:tav tm="0">
                                          <p:val>
                                            <p:strVal val="ppt_h"/>
                                          </p:val>
                                        </p:tav>
                                        <p:tav tm="100000">
                                          <p:val>
                                            <p:strVal val="ppt_h"/>
                                          </p:val>
                                        </p:tav>
                                      </p:tavLst>
                                    </p:anim>
                                    <p:set>
                                      <p:cBhvr>
                                        <p:cTn id="180" dur="1" fill="hold">
                                          <p:stCondLst>
                                            <p:cond delay="499"/>
                                          </p:stCondLst>
                                        </p:cTn>
                                        <p:tgtEl>
                                          <p:spTgt spid="150"/>
                                        </p:tgtEl>
                                        <p:attrNameLst>
                                          <p:attrName>style.visibility</p:attrName>
                                        </p:attrNameLst>
                                      </p:cBhvr>
                                      <p:to>
                                        <p:strVal val="hidden"/>
                                      </p:to>
                                    </p:set>
                                  </p:childTnLst>
                                </p:cTn>
                              </p:par>
                              <p:par>
                                <p:cTn id="181" presetID="17" presetClass="exit" presetSubtype="10" fill="hold" grpId="0" nodeType="withEffect">
                                  <p:stCondLst>
                                    <p:cond delay="0"/>
                                  </p:stCondLst>
                                  <p:childTnLst>
                                    <p:anim calcmode="lin" valueType="num">
                                      <p:cBhvr>
                                        <p:cTn id="182" dur="500"/>
                                        <p:tgtEl>
                                          <p:spTgt spid="116"/>
                                        </p:tgtEl>
                                        <p:attrNameLst>
                                          <p:attrName>ppt_w</p:attrName>
                                        </p:attrNameLst>
                                      </p:cBhvr>
                                      <p:tavLst>
                                        <p:tav tm="0">
                                          <p:val>
                                            <p:strVal val="ppt_w"/>
                                          </p:val>
                                        </p:tav>
                                        <p:tav tm="100000">
                                          <p:val>
                                            <p:fltVal val="0"/>
                                          </p:val>
                                        </p:tav>
                                      </p:tavLst>
                                    </p:anim>
                                    <p:anim calcmode="lin" valueType="num">
                                      <p:cBhvr>
                                        <p:cTn id="183" dur="500"/>
                                        <p:tgtEl>
                                          <p:spTgt spid="116"/>
                                        </p:tgtEl>
                                        <p:attrNameLst>
                                          <p:attrName>ppt_h</p:attrName>
                                        </p:attrNameLst>
                                      </p:cBhvr>
                                      <p:tavLst>
                                        <p:tav tm="0">
                                          <p:val>
                                            <p:strVal val="ppt_h"/>
                                          </p:val>
                                        </p:tav>
                                        <p:tav tm="100000">
                                          <p:val>
                                            <p:strVal val="ppt_h"/>
                                          </p:val>
                                        </p:tav>
                                      </p:tavLst>
                                    </p:anim>
                                    <p:set>
                                      <p:cBhvr>
                                        <p:cTn id="184" dur="1" fill="hold">
                                          <p:stCondLst>
                                            <p:cond delay="499"/>
                                          </p:stCondLst>
                                        </p:cTn>
                                        <p:tgtEl>
                                          <p:spTgt spid="116"/>
                                        </p:tgtEl>
                                        <p:attrNameLst>
                                          <p:attrName>style.visibility</p:attrName>
                                        </p:attrNameLst>
                                      </p:cBhvr>
                                      <p:to>
                                        <p:strVal val="hidden"/>
                                      </p:to>
                                    </p:set>
                                  </p:childTnLst>
                                </p:cTn>
                              </p:par>
                              <p:par>
                                <p:cTn id="185" presetID="17" presetClass="exit" presetSubtype="10" fill="hold" nodeType="withEffect">
                                  <p:stCondLst>
                                    <p:cond delay="0"/>
                                  </p:stCondLst>
                                  <p:childTnLst>
                                    <p:anim calcmode="lin" valueType="num">
                                      <p:cBhvr>
                                        <p:cTn id="186" dur="500"/>
                                        <p:tgtEl>
                                          <p:spTgt spid="146"/>
                                        </p:tgtEl>
                                        <p:attrNameLst>
                                          <p:attrName>ppt_w</p:attrName>
                                        </p:attrNameLst>
                                      </p:cBhvr>
                                      <p:tavLst>
                                        <p:tav tm="0">
                                          <p:val>
                                            <p:strVal val="ppt_w"/>
                                          </p:val>
                                        </p:tav>
                                        <p:tav tm="100000">
                                          <p:val>
                                            <p:fltVal val="0"/>
                                          </p:val>
                                        </p:tav>
                                      </p:tavLst>
                                    </p:anim>
                                    <p:anim calcmode="lin" valueType="num">
                                      <p:cBhvr>
                                        <p:cTn id="187" dur="500"/>
                                        <p:tgtEl>
                                          <p:spTgt spid="146"/>
                                        </p:tgtEl>
                                        <p:attrNameLst>
                                          <p:attrName>ppt_h</p:attrName>
                                        </p:attrNameLst>
                                      </p:cBhvr>
                                      <p:tavLst>
                                        <p:tav tm="0">
                                          <p:val>
                                            <p:strVal val="ppt_h"/>
                                          </p:val>
                                        </p:tav>
                                        <p:tav tm="100000">
                                          <p:val>
                                            <p:strVal val="ppt_h"/>
                                          </p:val>
                                        </p:tav>
                                      </p:tavLst>
                                    </p:anim>
                                    <p:set>
                                      <p:cBhvr>
                                        <p:cTn id="188" dur="1" fill="hold">
                                          <p:stCondLst>
                                            <p:cond delay="499"/>
                                          </p:stCondLst>
                                        </p:cTn>
                                        <p:tgtEl>
                                          <p:spTgt spid="146"/>
                                        </p:tgtEl>
                                        <p:attrNameLst>
                                          <p:attrName>style.visibility</p:attrName>
                                        </p:attrNameLst>
                                      </p:cBhvr>
                                      <p:to>
                                        <p:strVal val="hidden"/>
                                      </p:to>
                                    </p:set>
                                  </p:childTnLst>
                                </p:cTn>
                              </p:par>
                              <p:par>
                                <p:cTn id="189" presetID="17" presetClass="exit" presetSubtype="10" fill="hold" grpId="0" nodeType="withEffect">
                                  <p:stCondLst>
                                    <p:cond delay="0"/>
                                  </p:stCondLst>
                                  <p:childTnLst>
                                    <p:anim calcmode="lin" valueType="num">
                                      <p:cBhvr>
                                        <p:cTn id="190" dur="500"/>
                                        <p:tgtEl>
                                          <p:spTgt spid="120"/>
                                        </p:tgtEl>
                                        <p:attrNameLst>
                                          <p:attrName>ppt_w</p:attrName>
                                        </p:attrNameLst>
                                      </p:cBhvr>
                                      <p:tavLst>
                                        <p:tav tm="0">
                                          <p:val>
                                            <p:strVal val="ppt_w"/>
                                          </p:val>
                                        </p:tav>
                                        <p:tav tm="100000">
                                          <p:val>
                                            <p:fltVal val="0"/>
                                          </p:val>
                                        </p:tav>
                                      </p:tavLst>
                                    </p:anim>
                                    <p:anim calcmode="lin" valueType="num">
                                      <p:cBhvr>
                                        <p:cTn id="191" dur="500"/>
                                        <p:tgtEl>
                                          <p:spTgt spid="120"/>
                                        </p:tgtEl>
                                        <p:attrNameLst>
                                          <p:attrName>ppt_h</p:attrName>
                                        </p:attrNameLst>
                                      </p:cBhvr>
                                      <p:tavLst>
                                        <p:tav tm="0">
                                          <p:val>
                                            <p:strVal val="ppt_h"/>
                                          </p:val>
                                        </p:tav>
                                        <p:tav tm="100000">
                                          <p:val>
                                            <p:strVal val="ppt_h"/>
                                          </p:val>
                                        </p:tav>
                                      </p:tavLst>
                                    </p:anim>
                                    <p:set>
                                      <p:cBhvr>
                                        <p:cTn id="192" dur="1" fill="hold">
                                          <p:stCondLst>
                                            <p:cond delay="499"/>
                                          </p:stCondLst>
                                        </p:cTn>
                                        <p:tgtEl>
                                          <p:spTgt spid="1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49" grpId="1" animBg="1"/>
      <p:bldP spid="141" grpId="0" animBg="1"/>
      <p:bldP spid="141" grpId="1" animBg="1"/>
      <p:bldP spid="143" grpId="0" animBg="1"/>
      <p:bldP spid="143" grpId="1" animBg="1"/>
      <p:bldP spid="145" grpId="0" animBg="1"/>
      <p:bldP spid="145" grpId="1" animBg="1"/>
      <p:bldP spid="147" grpId="0" animBg="1"/>
      <p:bldP spid="147" grpId="1" animBg="1"/>
      <p:bldP spid="150" grpId="0" animBg="1"/>
      <p:bldP spid="150" grpId="1" animBg="1"/>
      <p:bldP spid="138" grpId="0" animBg="1"/>
      <p:bldP spid="138" grpId="1" animBg="1"/>
      <p:bldP spid="140" grpId="0"/>
      <p:bldP spid="104" grpId="0" animBg="1"/>
      <p:bldP spid="108" grpId="0" animBg="1"/>
      <p:bldP spid="109" grpId="0" animBg="1"/>
      <p:bldP spid="110" grpId="0" animBg="1"/>
      <p:bldP spid="111" grpId="0" animBg="1"/>
      <p:bldP spid="113" grpId="0" animBg="1"/>
      <p:bldP spid="114" grpId="0" animBg="1"/>
      <p:bldP spid="115" grpId="0" animBg="1"/>
      <p:bldP spid="116" grpId="0" animBg="1"/>
      <p:bldP spid="120" grpId="0" animBg="1"/>
      <p:bldP spid="135" grpId="0" animBg="1"/>
      <p:bldP spid="1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Command language</a:t>
            </a:r>
            <a:endParaRPr lang="en-US" dirty="0"/>
          </a:p>
        </p:txBody>
      </p:sp>
      <p:sp>
        <p:nvSpPr>
          <p:cNvPr id="3" name="Content Placeholder 2"/>
          <p:cNvSpPr>
            <a:spLocks noGrp="1"/>
          </p:cNvSpPr>
          <p:nvPr>
            <p:ph idx="1"/>
          </p:nvPr>
        </p:nvSpPr>
        <p:spPr/>
        <p:txBody>
          <a:bodyPr/>
          <a:lstStyle/>
          <a:p>
            <a:r>
              <a:rPr lang="en-US" sz="3200" dirty="0" smtClean="0"/>
              <a:t>x := E</a:t>
            </a:r>
          </a:p>
          <a:p>
            <a:pPr lvl="1"/>
            <a:r>
              <a:rPr sz="2400" smtClean="0"/>
              <a:t>x := x + 1</a:t>
            </a:r>
          </a:p>
          <a:p>
            <a:pPr lvl="1"/>
            <a:endParaRPr sz="2400" smtClean="0"/>
          </a:p>
          <a:p>
            <a:pPr lvl="1"/>
            <a:r>
              <a:rPr sz="2400" smtClean="0"/>
              <a:t>x := 10</a:t>
            </a:r>
          </a:p>
          <a:p>
            <a:endParaRPr lang="en-US" sz="3200" dirty="0" smtClean="0"/>
          </a:p>
          <a:p>
            <a:r>
              <a:rPr lang="en-US" sz="3200" dirty="0" smtClean="0">
                <a:solidFill>
                  <a:schemeClr val="accent2"/>
                </a:solidFill>
              </a:rPr>
              <a:t>havoc</a:t>
            </a:r>
            <a:r>
              <a:rPr lang="en-US" sz="3200" dirty="0" smtClean="0"/>
              <a:t> x</a:t>
            </a:r>
          </a:p>
          <a:p>
            <a:endParaRPr lang="en-US" sz="3200" dirty="0" smtClean="0"/>
          </a:p>
          <a:p>
            <a:r>
              <a:rPr lang="en-US" sz="3200" dirty="0" smtClean="0"/>
              <a:t>S ; T</a:t>
            </a:r>
            <a:endParaRPr lang="en-US" sz="3200" dirty="0"/>
          </a:p>
        </p:txBody>
      </p:sp>
      <p:sp>
        <p:nvSpPr>
          <p:cNvPr id="4" name="Content Placeholder 3"/>
          <p:cNvSpPr>
            <a:spLocks noGrp="1"/>
          </p:cNvSpPr>
          <p:nvPr>
            <p:ph sz="half" idx="4294967295"/>
          </p:nvPr>
        </p:nvSpPr>
        <p:spPr>
          <a:xfrm>
            <a:off x="5029200" y="1411288"/>
            <a:ext cx="4114800" cy="2609850"/>
          </a:xfrm>
        </p:spPr>
        <p:txBody>
          <a:bodyPr/>
          <a:lstStyle/>
          <a:p>
            <a:r>
              <a:rPr lang="en-US" sz="3200" dirty="0" smtClean="0">
                <a:solidFill>
                  <a:schemeClr val="accent2"/>
                </a:solidFill>
              </a:rPr>
              <a:t>assert</a:t>
            </a:r>
            <a:r>
              <a:rPr lang="en-US" sz="3200" dirty="0" smtClean="0"/>
              <a:t> P</a:t>
            </a:r>
          </a:p>
          <a:p>
            <a:endParaRPr lang="en-US" sz="3200" dirty="0" smtClean="0"/>
          </a:p>
          <a:p>
            <a:r>
              <a:rPr lang="en-US" sz="3200" dirty="0" smtClean="0">
                <a:solidFill>
                  <a:schemeClr val="accent2"/>
                </a:solidFill>
              </a:rPr>
              <a:t>assume</a:t>
            </a:r>
            <a:r>
              <a:rPr lang="en-US" sz="3200" dirty="0" smtClean="0"/>
              <a:t> P</a:t>
            </a:r>
          </a:p>
          <a:p>
            <a:endParaRPr lang="en-US" sz="3200" dirty="0" smtClean="0"/>
          </a:p>
          <a:p>
            <a:r>
              <a:rPr lang="en-US" sz="3200" dirty="0" smtClean="0"/>
              <a:t>S </a:t>
            </a:r>
            <a:r>
              <a:rPr lang="en-US" sz="3200" dirty="0" smtClean="0">
                <a:sym typeface="Symbol"/>
              </a:rPr>
              <a:t> T</a:t>
            </a:r>
            <a:endParaRPr lang="en-US" sz="3200" dirty="0"/>
          </a:p>
        </p:txBody>
      </p:sp>
      <p:sp>
        <p:nvSpPr>
          <p:cNvPr id="5" name="Oval 4"/>
          <p:cNvSpPr/>
          <p:nvPr/>
        </p:nvSpPr>
        <p:spPr bwMode="auto">
          <a:xfrm>
            <a:off x="3054014" y="2119802"/>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Oval 5"/>
          <p:cNvSpPr/>
          <p:nvPr/>
        </p:nvSpPr>
        <p:spPr bwMode="auto">
          <a:xfrm>
            <a:off x="3054014" y="186536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Oval 6"/>
          <p:cNvSpPr/>
          <p:nvPr/>
        </p:nvSpPr>
        <p:spPr bwMode="auto">
          <a:xfrm>
            <a:off x="3054014" y="161886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Oval 7"/>
          <p:cNvSpPr/>
          <p:nvPr/>
        </p:nvSpPr>
        <p:spPr bwMode="auto">
          <a:xfrm>
            <a:off x="3387969" y="186536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Oval 8"/>
          <p:cNvSpPr/>
          <p:nvPr/>
        </p:nvSpPr>
        <p:spPr bwMode="auto">
          <a:xfrm>
            <a:off x="3387969" y="161091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Oval 9"/>
          <p:cNvSpPr/>
          <p:nvPr/>
        </p:nvSpPr>
        <p:spPr bwMode="auto">
          <a:xfrm>
            <a:off x="3387969" y="136442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11" name="Straight Arrow Connector 10"/>
          <p:cNvCxnSpPr>
            <a:stCxn id="7" idx="7"/>
            <a:endCxn id="10" idx="3"/>
          </p:cNvCxnSpPr>
          <p:nvPr/>
        </p:nvCxnSpPr>
        <p:spPr>
          <a:xfrm rot="5400000" flipH="1" flipV="1">
            <a:off x="3209857" y="1440757"/>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2" name="Straight Arrow Connector 11"/>
          <p:cNvCxnSpPr>
            <a:stCxn id="6" idx="7"/>
            <a:endCxn id="9" idx="3"/>
          </p:cNvCxnSpPr>
          <p:nvPr/>
        </p:nvCxnSpPr>
        <p:spPr>
          <a:xfrm rot="5400000" flipH="1" flipV="1">
            <a:off x="3209857" y="1687248"/>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3" name="Straight Arrow Connector 12"/>
          <p:cNvCxnSpPr>
            <a:stCxn id="5" idx="7"/>
            <a:endCxn id="8" idx="3"/>
          </p:cNvCxnSpPr>
          <p:nvPr/>
        </p:nvCxnSpPr>
        <p:spPr>
          <a:xfrm rot="5400000" flipH="1" flipV="1">
            <a:off x="3209857" y="1941690"/>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4" name="Oval 13"/>
          <p:cNvSpPr/>
          <p:nvPr/>
        </p:nvSpPr>
        <p:spPr bwMode="auto">
          <a:xfrm>
            <a:off x="3077867" y="318029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5" name="Oval 14"/>
          <p:cNvSpPr/>
          <p:nvPr/>
        </p:nvSpPr>
        <p:spPr bwMode="auto">
          <a:xfrm>
            <a:off x="3077867" y="292584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6" name="Oval 15"/>
          <p:cNvSpPr/>
          <p:nvPr/>
        </p:nvSpPr>
        <p:spPr bwMode="auto">
          <a:xfrm>
            <a:off x="3077867" y="267935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Oval 16"/>
          <p:cNvSpPr/>
          <p:nvPr/>
        </p:nvSpPr>
        <p:spPr bwMode="auto">
          <a:xfrm>
            <a:off x="3411822" y="286223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18" name="Straight Arrow Connector 17"/>
          <p:cNvCxnSpPr>
            <a:stCxn id="16" idx="6"/>
            <a:endCxn id="17" idx="1"/>
          </p:cNvCxnSpPr>
          <p:nvPr/>
        </p:nvCxnSpPr>
        <p:spPr>
          <a:xfrm>
            <a:off x="3213870" y="2747360"/>
            <a:ext cx="217869" cy="13479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9" name="Straight Arrow Connector 18"/>
          <p:cNvCxnSpPr>
            <a:stCxn id="15" idx="6"/>
            <a:endCxn id="17" idx="2"/>
          </p:cNvCxnSpPr>
          <p:nvPr/>
        </p:nvCxnSpPr>
        <p:spPr>
          <a:xfrm flipV="1">
            <a:off x="3213870" y="2930241"/>
            <a:ext cx="197952" cy="6361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0" name="Straight Arrow Connector 19"/>
          <p:cNvCxnSpPr>
            <a:stCxn id="14" idx="7"/>
            <a:endCxn id="17" idx="3"/>
          </p:cNvCxnSpPr>
          <p:nvPr/>
        </p:nvCxnSpPr>
        <p:spPr>
          <a:xfrm rot="5400000" flipH="1" flipV="1">
            <a:off x="3201905" y="2970374"/>
            <a:ext cx="22188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21" name="Oval 20"/>
          <p:cNvSpPr/>
          <p:nvPr/>
        </p:nvSpPr>
        <p:spPr bwMode="auto">
          <a:xfrm>
            <a:off x="2908517" y="433275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2" name="Oval 21"/>
          <p:cNvSpPr/>
          <p:nvPr/>
        </p:nvSpPr>
        <p:spPr bwMode="auto">
          <a:xfrm>
            <a:off x="2908517" y="407831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3" name="Oval 22"/>
          <p:cNvSpPr/>
          <p:nvPr/>
        </p:nvSpPr>
        <p:spPr bwMode="auto">
          <a:xfrm>
            <a:off x="2908517" y="383182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4" name="Oval 23"/>
          <p:cNvSpPr/>
          <p:nvPr/>
        </p:nvSpPr>
        <p:spPr bwMode="auto">
          <a:xfrm>
            <a:off x="3560524" y="433275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5" name="Oval 24"/>
          <p:cNvSpPr/>
          <p:nvPr/>
        </p:nvSpPr>
        <p:spPr bwMode="auto">
          <a:xfrm>
            <a:off x="3560524" y="407831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6" name="Oval 25"/>
          <p:cNvSpPr/>
          <p:nvPr/>
        </p:nvSpPr>
        <p:spPr bwMode="auto">
          <a:xfrm>
            <a:off x="3560524" y="383182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27" name="Straight Arrow Connector 26"/>
          <p:cNvCxnSpPr>
            <a:stCxn id="23" idx="7"/>
            <a:endCxn id="26" idx="1"/>
          </p:cNvCxnSpPr>
          <p:nvPr/>
        </p:nvCxnSpPr>
        <p:spPr>
          <a:xfrm rot="5400000" flipH="1" flipV="1">
            <a:off x="3302522" y="3573821"/>
            <a:ext cx="1588"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8" name="Straight Arrow Connector 27"/>
          <p:cNvCxnSpPr>
            <a:stCxn id="23" idx="6"/>
            <a:endCxn id="25" idx="1"/>
          </p:cNvCxnSpPr>
          <p:nvPr/>
        </p:nvCxnSpPr>
        <p:spPr>
          <a:xfrm>
            <a:off x="3044520" y="3899825"/>
            <a:ext cx="535921" cy="19840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9" name="Straight Arrow Connector 28"/>
          <p:cNvCxnSpPr>
            <a:stCxn id="23" idx="5"/>
            <a:endCxn id="24" idx="1"/>
          </p:cNvCxnSpPr>
          <p:nvPr/>
        </p:nvCxnSpPr>
        <p:spPr>
          <a:xfrm rot="16200000" flipH="1">
            <a:off x="3100140" y="3872372"/>
            <a:ext cx="404764"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0" name="Straight Arrow Connector 29"/>
          <p:cNvCxnSpPr>
            <a:stCxn id="22" idx="7"/>
            <a:endCxn id="26" idx="2"/>
          </p:cNvCxnSpPr>
          <p:nvPr/>
        </p:nvCxnSpPr>
        <p:spPr>
          <a:xfrm rot="5400000" flipH="1" flipV="1">
            <a:off x="3193360" y="3731068"/>
            <a:ext cx="198406" cy="53592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1" name="Straight Arrow Connector 30"/>
          <p:cNvCxnSpPr>
            <a:stCxn id="22" idx="6"/>
            <a:endCxn id="25" idx="2"/>
          </p:cNvCxnSpPr>
          <p:nvPr/>
        </p:nvCxnSpPr>
        <p:spPr>
          <a:xfrm>
            <a:off x="3044520" y="4146316"/>
            <a:ext cx="516004"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2" name="Straight Arrow Connector 31"/>
          <p:cNvCxnSpPr>
            <a:stCxn id="22" idx="5"/>
            <a:endCxn id="24" idx="2"/>
          </p:cNvCxnSpPr>
          <p:nvPr/>
        </p:nvCxnSpPr>
        <p:spPr>
          <a:xfrm rot="16200000" flipH="1">
            <a:off x="3189384" y="4029618"/>
            <a:ext cx="206358" cy="53592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3" name="Straight Arrow Connector 32"/>
          <p:cNvCxnSpPr>
            <a:stCxn id="21" idx="7"/>
            <a:endCxn id="26" idx="3"/>
          </p:cNvCxnSpPr>
          <p:nvPr/>
        </p:nvCxnSpPr>
        <p:spPr>
          <a:xfrm rot="5400000" flipH="1" flipV="1">
            <a:off x="3100140" y="3872372"/>
            <a:ext cx="404764"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4" name="Straight Arrow Connector 33"/>
          <p:cNvCxnSpPr>
            <a:stCxn id="21" idx="6"/>
            <a:endCxn id="25" idx="3"/>
          </p:cNvCxnSpPr>
          <p:nvPr/>
        </p:nvCxnSpPr>
        <p:spPr>
          <a:xfrm flipV="1">
            <a:off x="3044520" y="4194400"/>
            <a:ext cx="535921" cy="20635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5" name="Straight Arrow Connector 34"/>
          <p:cNvCxnSpPr>
            <a:stCxn id="21" idx="5"/>
            <a:endCxn id="24" idx="3"/>
          </p:cNvCxnSpPr>
          <p:nvPr/>
        </p:nvCxnSpPr>
        <p:spPr>
          <a:xfrm rot="16200000" flipH="1">
            <a:off x="3302522" y="4170923"/>
            <a:ext cx="1588"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49" name="Oval 48"/>
          <p:cNvSpPr/>
          <p:nvPr/>
        </p:nvSpPr>
        <p:spPr bwMode="auto">
          <a:xfrm>
            <a:off x="7847611" y="194981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0" name="Oval 49"/>
          <p:cNvSpPr/>
          <p:nvPr/>
        </p:nvSpPr>
        <p:spPr bwMode="auto">
          <a:xfrm>
            <a:off x="7847611" y="169537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1" name="Oval 50"/>
          <p:cNvSpPr/>
          <p:nvPr/>
        </p:nvSpPr>
        <p:spPr bwMode="auto">
          <a:xfrm>
            <a:off x="7847611" y="144888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2" name="Oval 51"/>
          <p:cNvSpPr/>
          <p:nvPr/>
        </p:nvSpPr>
        <p:spPr bwMode="auto">
          <a:xfrm>
            <a:off x="8449989" y="169537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3" name="Oval 52"/>
          <p:cNvSpPr/>
          <p:nvPr/>
        </p:nvSpPr>
        <p:spPr bwMode="auto">
          <a:xfrm>
            <a:off x="8449989" y="144888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54" name="Straight Arrow Connector 53"/>
          <p:cNvCxnSpPr>
            <a:stCxn id="51" idx="6"/>
            <a:endCxn id="53" idx="2"/>
          </p:cNvCxnSpPr>
          <p:nvPr/>
        </p:nvCxnSpPr>
        <p:spPr>
          <a:xfrm>
            <a:off x="7983614" y="1516888"/>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5" name="Straight Arrow Connector 54"/>
          <p:cNvCxnSpPr>
            <a:stCxn id="50" idx="6"/>
            <a:endCxn id="52" idx="2"/>
          </p:cNvCxnSpPr>
          <p:nvPr/>
        </p:nvCxnSpPr>
        <p:spPr>
          <a:xfrm>
            <a:off x="7983614" y="1763379"/>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56" name="Lightning Bolt 55"/>
          <p:cNvSpPr/>
          <p:nvPr/>
        </p:nvSpPr>
        <p:spPr bwMode="auto">
          <a:xfrm>
            <a:off x="8402790" y="1880173"/>
            <a:ext cx="339359" cy="304731"/>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57" name="Straight Arrow Connector 56"/>
          <p:cNvCxnSpPr>
            <a:stCxn id="49" idx="6"/>
            <a:endCxn id="56" idx="2"/>
          </p:cNvCxnSpPr>
          <p:nvPr/>
        </p:nvCxnSpPr>
        <p:spPr>
          <a:xfrm flipV="1">
            <a:off x="7983614" y="2017090"/>
            <a:ext cx="498077" cy="73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58" name="Left Brace 57"/>
          <p:cNvSpPr/>
          <p:nvPr/>
        </p:nvSpPr>
        <p:spPr>
          <a:xfrm>
            <a:off x="7483872" y="1421524"/>
            <a:ext cx="234462" cy="422031"/>
          </a:xfrm>
          <a:prstGeom prst="lef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59" name="Left Brace 58"/>
          <p:cNvSpPr/>
          <p:nvPr/>
        </p:nvSpPr>
        <p:spPr>
          <a:xfrm>
            <a:off x="7483872" y="1906078"/>
            <a:ext cx="234462" cy="203202"/>
          </a:xfrm>
          <a:prstGeom prst="lef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0" name="TextBox 59"/>
          <p:cNvSpPr txBox="1"/>
          <p:nvPr/>
        </p:nvSpPr>
        <p:spPr>
          <a:xfrm>
            <a:off x="6784398" y="1374625"/>
            <a:ext cx="660402" cy="523220"/>
          </a:xfrm>
          <a:prstGeom prst="rect">
            <a:avLst/>
          </a:prstGeom>
          <a:noFill/>
        </p:spPr>
        <p:txBody>
          <a:bodyPr wrap="square" rtlCol="0">
            <a:spAutoFit/>
          </a:bodyPr>
          <a:lstStyle/>
          <a:p>
            <a:pPr algn="r"/>
            <a:r>
              <a:rPr lang="en-US" sz="2800" dirty="0" smtClean="0">
                <a:solidFill>
                  <a:schemeClr val="bg1"/>
                </a:solidFill>
              </a:rPr>
              <a:t>P</a:t>
            </a:r>
            <a:endParaRPr lang="en-US" sz="2800" dirty="0">
              <a:solidFill>
                <a:schemeClr val="bg1"/>
              </a:solidFill>
            </a:endParaRPr>
          </a:p>
        </p:txBody>
      </p:sp>
      <p:sp>
        <p:nvSpPr>
          <p:cNvPr id="61" name="TextBox 60"/>
          <p:cNvSpPr txBox="1"/>
          <p:nvPr/>
        </p:nvSpPr>
        <p:spPr>
          <a:xfrm>
            <a:off x="6440518" y="1745856"/>
            <a:ext cx="1004282" cy="523220"/>
          </a:xfrm>
          <a:prstGeom prst="rect">
            <a:avLst/>
          </a:prstGeom>
          <a:noFill/>
        </p:spPr>
        <p:txBody>
          <a:bodyPr wrap="square" rtlCol="0">
            <a:spAutoFit/>
          </a:bodyPr>
          <a:lstStyle/>
          <a:p>
            <a:pPr algn="r"/>
            <a:r>
              <a:rPr lang="en-US" sz="2800" dirty="0" smtClean="0">
                <a:solidFill>
                  <a:schemeClr val="bg1"/>
                </a:solidFill>
                <a:latin typeface="Segoe UI"/>
                <a:cs typeface="Segoe UI"/>
                <a:sym typeface="Symbol"/>
              </a:rPr>
              <a:t>¬</a:t>
            </a:r>
            <a:r>
              <a:rPr lang="en-US" sz="2800" dirty="0" smtClean="0">
                <a:solidFill>
                  <a:schemeClr val="bg1"/>
                </a:solidFill>
              </a:rPr>
              <a:t>P</a:t>
            </a:r>
            <a:endParaRPr lang="en-US" sz="2800" dirty="0">
              <a:solidFill>
                <a:schemeClr val="bg1"/>
              </a:solidFill>
            </a:endParaRPr>
          </a:p>
        </p:txBody>
      </p:sp>
      <p:sp>
        <p:nvSpPr>
          <p:cNvPr id="62" name="Oval 61"/>
          <p:cNvSpPr/>
          <p:nvPr/>
        </p:nvSpPr>
        <p:spPr bwMode="auto">
          <a:xfrm>
            <a:off x="7793440" y="331463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3" name="Oval 62"/>
          <p:cNvSpPr/>
          <p:nvPr/>
        </p:nvSpPr>
        <p:spPr bwMode="auto">
          <a:xfrm>
            <a:off x="7793440" y="306814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4" name="Oval 63"/>
          <p:cNvSpPr/>
          <p:nvPr/>
        </p:nvSpPr>
        <p:spPr bwMode="auto">
          <a:xfrm>
            <a:off x="8395818" y="331463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5" name="Oval 64"/>
          <p:cNvSpPr/>
          <p:nvPr/>
        </p:nvSpPr>
        <p:spPr bwMode="auto">
          <a:xfrm>
            <a:off x="8395818" y="306814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66" name="Straight Arrow Connector 65"/>
          <p:cNvCxnSpPr>
            <a:stCxn id="63" idx="6"/>
            <a:endCxn id="65" idx="2"/>
          </p:cNvCxnSpPr>
          <p:nvPr/>
        </p:nvCxnSpPr>
        <p:spPr>
          <a:xfrm>
            <a:off x="7929443" y="3136142"/>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67" name="Left Brace 66"/>
          <p:cNvSpPr/>
          <p:nvPr/>
        </p:nvSpPr>
        <p:spPr>
          <a:xfrm>
            <a:off x="7429701" y="3040778"/>
            <a:ext cx="234462" cy="422031"/>
          </a:xfrm>
          <a:prstGeom prst="leftBrace">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68" name="TextBox 67"/>
          <p:cNvSpPr txBox="1"/>
          <p:nvPr/>
        </p:nvSpPr>
        <p:spPr>
          <a:xfrm>
            <a:off x="6730227" y="2993879"/>
            <a:ext cx="660402" cy="523220"/>
          </a:xfrm>
          <a:prstGeom prst="rect">
            <a:avLst/>
          </a:prstGeom>
          <a:noFill/>
        </p:spPr>
        <p:txBody>
          <a:bodyPr wrap="square" rtlCol="0">
            <a:spAutoFit/>
          </a:bodyPr>
          <a:lstStyle/>
          <a:p>
            <a:pPr algn="r"/>
            <a:r>
              <a:rPr lang="en-US" sz="2800" dirty="0" smtClean="0">
                <a:solidFill>
                  <a:schemeClr val="bg1"/>
                </a:solidFill>
              </a:rPr>
              <a:t>P</a:t>
            </a:r>
            <a:endParaRPr lang="en-US" sz="2800" dirty="0">
              <a:solidFill>
                <a:schemeClr val="bg1"/>
              </a:solidFill>
            </a:endParaRPr>
          </a:p>
        </p:txBody>
      </p:sp>
      <p:cxnSp>
        <p:nvCxnSpPr>
          <p:cNvPr id="70" name="Straight Arrow Connector 69"/>
          <p:cNvCxnSpPr>
            <a:stCxn id="62" idx="6"/>
            <a:endCxn id="64" idx="2"/>
          </p:cNvCxnSpPr>
          <p:nvPr/>
        </p:nvCxnSpPr>
        <p:spPr>
          <a:xfrm>
            <a:off x="7929443" y="3382633"/>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05" name="Oval 104"/>
          <p:cNvSpPr/>
          <p:nvPr/>
        </p:nvSpPr>
        <p:spPr bwMode="auto">
          <a:xfrm>
            <a:off x="1937279" y="540748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6" name="Oval 105"/>
          <p:cNvSpPr/>
          <p:nvPr/>
        </p:nvSpPr>
        <p:spPr bwMode="auto">
          <a:xfrm>
            <a:off x="1937279" y="513871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7" name="Oval 106"/>
          <p:cNvSpPr/>
          <p:nvPr/>
        </p:nvSpPr>
        <p:spPr bwMode="auto">
          <a:xfrm>
            <a:off x="1937279" y="621381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2" name="Oval 111"/>
          <p:cNvSpPr/>
          <p:nvPr/>
        </p:nvSpPr>
        <p:spPr bwMode="auto">
          <a:xfrm>
            <a:off x="1937279" y="594504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8" name="Oval 117"/>
          <p:cNvSpPr/>
          <p:nvPr/>
        </p:nvSpPr>
        <p:spPr bwMode="auto">
          <a:xfrm>
            <a:off x="4194941" y="549706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9" name="Oval 118"/>
          <p:cNvSpPr/>
          <p:nvPr/>
        </p:nvSpPr>
        <p:spPr bwMode="auto">
          <a:xfrm>
            <a:off x="4194941" y="518477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42" name="Lightning Bolt 141"/>
          <p:cNvSpPr/>
          <p:nvPr/>
        </p:nvSpPr>
        <p:spPr bwMode="auto">
          <a:xfrm>
            <a:off x="4116243" y="4808164"/>
            <a:ext cx="339359" cy="304731"/>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86" name="Oval 185"/>
          <p:cNvSpPr/>
          <p:nvPr/>
        </p:nvSpPr>
        <p:spPr bwMode="auto">
          <a:xfrm>
            <a:off x="5644913" y="4359705"/>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87" name="Oval 186"/>
          <p:cNvSpPr/>
          <p:nvPr/>
        </p:nvSpPr>
        <p:spPr bwMode="auto">
          <a:xfrm>
            <a:off x="5644913" y="480129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88" name="Oval 187"/>
          <p:cNvSpPr/>
          <p:nvPr/>
        </p:nvSpPr>
        <p:spPr bwMode="auto">
          <a:xfrm>
            <a:off x="5644913" y="519827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89" name="Oval 188"/>
          <p:cNvSpPr/>
          <p:nvPr/>
        </p:nvSpPr>
        <p:spPr bwMode="auto">
          <a:xfrm>
            <a:off x="5644913" y="595210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0" name="Oval 189"/>
          <p:cNvSpPr/>
          <p:nvPr/>
        </p:nvSpPr>
        <p:spPr bwMode="auto">
          <a:xfrm>
            <a:off x="6537011" y="413668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1" name="Oval 190"/>
          <p:cNvSpPr/>
          <p:nvPr/>
        </p:nvSpPr>
        <p:spPr bwMode="auto">
          <a:xfrm>
            <a:off x="6537011" y="456934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2" name="Oval 191"/>
          <p:cNvSpPr/>
          <p:nvPr/>
        </p:nvSpPr>
        <p:spPr bwMode="auto">
          <a:xfrm>
            <a:off x="6537011" y="517597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4" name="Lightning Bolt 193"/>
          <p:cNvSpPr/>
          <p:nvPr/>
        </p:nvSpPr>
        <p:spPr bwMode="auto">
          <a:xfrm>
            <a:off x="6481463" y="5858862"/>
            <a:ext cx="339359" cy="304731"/>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8" name="Oval 197"/>
          <p:cNvSpPr/>
          <p:nvPr/>
        </p:nvSpPr>
        <p:spPr bwMode="auto">
          <a:xfrm>
            <a:off x="7616588" y="4359705"/>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9" name="Oval 198"/>
          <p:cNvSpPr/>
          <p:nvPr/>
        </p:nvSpPr>
        <p:spPr bwMode="auto">
          <a:xfrm>
            <a:off x="7616588" y="480129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00" name="Oval 199"/>
          <p:cNvSpPr/>
          <p:nvPr/>
        </p:nvSpPr>
        <p:spPr bwMode="auto">
          <a:xfrm>
            <a:off x="7616588" y="519827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01" name="Oval 200"/>
          <p:cNvSpPr/>
          <p:nvPr/>
        </p:nvSpPr>
        <p:spPr bwMode="auto">
          <a:xfrm>
            <a:off x="7616588" y="595210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03" name="Oval 202"/>
          <p:cNvSpPr/>
          <p:nvPr/>
        </p:nvSpPr>
        <p:spPr bwMode="auto">
          <a:xfrm>
            <a:off x="8508686" y="456934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04" name="Oval 203"/>
          <p:cNvSpPr/>
          <p:nvPr/>
        </p:nvSpPr>
        <p:spPr bwMode="auto">
          <a:xfrm>
            <a:off x="8508686" y="517597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06" name="Oval 205"/>
          <p:cNvSpPr/>
          <p:nvPr/>
        </p:nvSpPr>
        <p:spPr bwMode="auto">
          <a:xfrm>
            <a:off x="7616588" y="552835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07" name="Oval 206"/>
          <p:cNvSpPr/>
          <p:nvPr/>
        </p:nvSpPr>
        <p:spPr bwMode="auto">
          <a:xfrm>
            <a:off x="8508686" y="566662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209" name="Straight Arrow Connector 208"/>
          <p:cNvCxnSpPr>
            <a:stCxn id="186" idx="6"/>
            <a:endCxn id="190" idx="2"/>
          </p:cNvCxnSpPr>
          <p:nvPr/>
        </p:nvCxnSpPr>
        <p:spPr>
          <a:xfrm flipV="1">
            <a:off x="5780916" y="4204683"/>
            <a:ext cx="756095" cy="22302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11" name="Straight Arrow Connector 210"/>
          <p:cNvCxnSpPr>
            <a:stCxn id="198" idx="6"/>
            <a:endCxn id="203" idx="1"/>
          </p:cNvCxnSpPr>
          <p:nvPr/>
        </p:nvCxnSpPr>
        <p:spPr>
          <a:xfrm>
            <a:off x="7752591" y="4427707"/>
            <a:ext cx="776012" cy="16155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13" name="Straight Arrow Connector 212"/>
          <p:cNvCxnSpPr>
            <a:stCxn id="187" idx="7"/>
            <a:endCxn id="191" idx="2"/>
          </p:cNvCxnSpPr>
          <p:nvPr/>
        </p:nvCxnSpPr>
        <p:spPr>
          <a:xfrm rot="5400000" flipH="1" flipV="1">
            <a:off x="6057075" y="4341274"/>
            <a:ext cx="183860" cy="776012"/>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15" name="Straight Arrow Connector 214"/>
          <p:cNvCxnSpPr>
            <a:stCxn id="188" idx="6"/>
            <a:endCxn id="192" idx="2"/>
          </p:cNvCxnSpPr>
          <p:nvPr/>
        </p:nvCxnSpPr>
        <p:spPr>
          <a:xfrm flipV="1">
            <a:off x="5780916" y="5243976"/>
            <a:ext cx="756095" cy="2230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17" name="Straight Arrow Connector 216"/>
          <p:cNvCxnSpPr>
            <a:stCxn id="200" idx="6"/>
            <a:endCxn id="204" idx="2"/>
          </p:cNvCxnSpPr>
          <p:nvPr/>
        </p:nvCxnSpPr>
        <p:spPr>
          <a:xfrm flipV="1">
            <a:off x="7752591" y="5243976"/>
            <a:ext cx="756095" cy="2230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19" name="Straight Arrow Connector 218"/>
          <p:cNvCxnSpPr>
            <a:stCxn id="199" idx="5"/>
            <a:endCxn id="204" idx="1"/>
          </p:cNvCxnSpPr>
          <p:nvPr/>
        </p:nvCxnSpPr>
        <p:spPr>
          <a:xfrm rot="16200000" flipH="1">
            <a:off x="7991382" y="4658670"/>
            <a:ext cx="278512" cy="79592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21" name="Straight Arrow Connector 220"/>
          <p:cNvCxnSpPr>
            <a:stCxn id="206" idx="6"/>
            <a:endCxn id="207" idx="2"/>
          </p:cNvCxnSpPr>
          <p:nvPr/>
        </p:nvCxnSpPr>
        <p:spPr>
          <a:xfrm>
            <a:off x="7752591" y="5596355"/>
            <a:ext cx="756095" cy="138275"/>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23" name="Straight Arrow Connector 222"/>
          <p:cNvCxnSpPr>
            <a:stCxn id="189" idx="6"/>
            <a:endCxn id="194" idx="2"/>
          </p:cNvCxnSpPr>
          <p:nvPr/>
        </p:nvCxnSpPr>
        <p:spPr>
          <a:xfrm flipV="1">
            <a:off x="5780916" y="5995779"/>
            <a:ext cx="779448" cy="2432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25" name="Straight Arrow Connector 224"/>
          <p:cNvCxnSpPr>
            <a:stCxn id="201" idx="7"/>
            <a:endCxn id="203" idx="3"/>
          </p:cNvCxnSpPr>
          <p:nvPr/>
        </p:nvCxnSpPr>
        <p:spPr>
          <a:xfrm rot="5400000" flipH="1" flipV="1">
            <a:off x="7487347" y="4930762"/>
            <a:ext cx="1286583" cy="79592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3" name="Straight Arrow Connector 152"/>
          <p:cNvCxnSpPr>
            <a:stCxn id="106" idx="7"/>
            <a:endCxn id="142" idx="2"/>
          </p:cNvCxnSpPr>
          <p:nvPr/>
        </p:nvCxnSpPr>
        <p:spPr>
          <a:xfrm rot="5400000" flipH="1" flipV="1">
            <a:off x="3017480" y="3980967"/>
            <a:ext cx="213549" cy="214177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6" name="Straight Arrow Connector 155"/>
          <p:cNvCxnSpPr>
            <a:stCxn id="106" idx="6"/>
            <a:endCxn id="119" idx="2"/>
          </p:cNvCxnSpPr>
          <p:nvPr/>
        </p:nvCxnSpPr>
        <p:spPr>
          <a:xfrm>
            <a:off x="2073282" y="5206715"/>
            <a:ext cx="2121659" cy="4606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8" name="Straight Arrow Connector 157"/>
          <p:cNvCxnSpPr>
            <a:stCxn id="105" idx="6"/>
            <a:endCxn id="119" idx="3"/>
          </p:cNvCxnSpPr>
          <p:nvPr/>
        </p:nvCxnSpPr>
        <p:spPr>
          <a:xfrm flipV="1">
            <a:off x="2073282" y="5300859"/>
            <a:ext cx="2141576" cy="174632"/>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60" name="Straight Arrow Connector 159"/>
          <p:cNvCxnSpPr>
            <a:stCxn id="105" idx="5"/>
            <a:endCxn id="118" idx="2"/>
          </p:cNvCxnSpPr>
          <p:nvPr/>
        </p:nvCxnSpPr>
        <p:spPr>
          <a:xfrm rot="16200000" flipH="1">
            <a:off x="3103408" y="4473532"/>
            <a:ext cx="41491" cy="214157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61" name="TextBox 160"/>
          <p:cNvSpPr txBox="1"/>
          <p:nvPr/>
        </p:nvSpPr>
        <p:spPr>
          <a:xfrm>
            <a:off x="4068231" y="5688465"/>
            <a:ext cx="563526"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cxnSp>
        <p:nvCxnSpPr>
          <p:cNvPr id="163" name="Straight Arrow Connector 162"/>
          <p:cNvCxnSpPr>
            <a:stCxn id="112" idx="6"/>
            <a:endCxn id="161" idx="1"/>
          </p:cNvCxnSpPr>
          <p:nvPr/>
        </p:nvCxnSpPr>
        <p:spPr>
          <a:xfrm flipV="1">
            <a:off x="2073282" y="5943600"/>
            <a:ext cx="2041518" cy="6944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65" name="Straight Arrow Connector 164"/>
          <p:cNvCxnSpPr>
            <a:stCxn id="107" idx="6"/>
            <a:endCxn id="142" idx="3"/>
          </p:cNvCxnSpPr>
          <p:nvPr/>
        </p:nvCxnSpPr>
        <p:spPr>
          <a:xfrm flipV="1">
            <a:off x="2073282" y="5018584"/>
            <a:ext cx="2200260" cy="126323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07/7/12/main" val="351913313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9722 0 " pathEditMode="relative" ptsTypes="AA">
                                      <p:cBhvr>
                                        <p:cTn id="6" dur="2000" fill="hold"/>
                                        <p:tgtEl>
                                          <p:spTgt spid="186"/>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9722 0 " pathEditMode="relative" ptsTypes="AA">
                                      <p:cBhvr>
                                        <p:cTn id="8" dur="2000" fill="hold"/>
                                        <p:tgtEl>
                                          <p:spTgt spid="187"/>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9722 0 " pathEditMode="relative" ptsTypes="AA">
                                      <p:cBhvr>
                                        <p:cTn id="10" dur="2000" fill="hold"/>
                                        <p:tgtEl>
                                          <p:spTgt spid="188"/>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9722 0 " pathEditMode="relative" ptsTypes="AA">
                                      <p:cBhvr>
                                        <p:cTn id="12" dur="2000" fill="hold"/>
                                        <p:tgtEl>
                                          <p:spTgt spid="18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9722 0 " pathEditMode="relative" ptsTypes="AA">
                                      <p:cBhvr>
                                        <p:cTn id="14" dur="2000" fill="hold"/>
                                        <p:tgtEl>
                                          <p:spTgt spid="190"/>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9722 0 " pathEditMode="relative" ptsTypes="AA">
                                      <p:cBhvr>
                                        <p:cTn id="16" dur="2000" fill="hold"/>
                                        <p:tgtEl>
                                          <p:spTgt spid="191"/>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9722 0 " pathEditMode="relative" ptsTypes="AA">
                                      <p:cBhvr>
                                        <p:cTn id="18" dur="2000" fill="hold"/>
                                        <p:tgtEl>
                                          <p:spTgt spid="192"/>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 0 L 0.09722 0 " pathEditMode="relative" ptsTypes="AA">
                                      <p:cBhvr>
                                        <p:cTn id="20" dur="2000" fill="hold"/>
                                        <p:tgtEl>
                                          <p:spTgt spid="194"/>
                                        </p:tgtEl>
                                        <p:attrNameLst>
                                          <p:attrName>ppt_x</p:attrName>
                                          <p:attrName>ppt_y</p:attrName>
                                        </p:attrNameLst>
                                      </p:cBhvr>
                                    </p:animMotion>
                                  </p:childTnLst>
                                </p:cTn>
                              </p:par>
                              <p:par>
                                <p:cTn id="21" presetID="0" presetClass="path" presetSubtype="0" accel="50000" decel="50000" fill="hold" nodeType="withEffect">
                                  <p:stCondLst>
                                    <p:cond delay="0"/>
                                  </p:stCondLst>
                                  <p:childTnLst>
                                    <p:animMotion origin="layout" path="M 0 0 L 0.09722 0 " pathEditMode="relative" ptsTypes="AA">
                                      <p:cBhvr>
                                        <p:cTn id="22" dur="2000" fill="hold"/>
                                        <p:tgtEl>
                                          <p:spTgt spid="209"/>
                                        </p:tgtEl>
                                        <p:attrNameLst>
                                          <p:attrName>ppt_x</p:attrName>
                                          <p:attrName>ppt_y</p:attrName>
                                        </p:attrNameLst>
                                      </p:cBhvr>
                                    </p:animMotion>
                                  </p:childTnLst>
                                </p:cTn>
                              </p:par>
                              <p:par>
                                <p:cTn id="23" presetID="0" presetClass="path" presetSubtype="0" accel="50000" decel="50000" fill="hold" nodeType="withEffect">
                                  <p:stCondLst>
                                    <p:cond delay="0"/>
                                  </p:stCondLst>
                                  <p:childTnLst>
                                    <p:animMotion origin="layout" path="M 0 0 L 0.09722 0 " pathEditMode="relative" ptsTypes="AA">
                                      <p:cBhvr>
                                        <p:cTn id="24" dur="2000" fill="hold"/>
                                        <p:tgtEl>
                                          <p:spTgt spid="213"/>
                                        </p:tgtEl>
                                        <p:attrNameLst>
                                          <p:attrName>ppt_x</p:attrName>
                                          <p:attrName>ppt_y</p:attrName>
                                        </p:attrNameLst>
                                      </p:cBhvr>
                                    </p:animMotion>
                                  </p:childTnLst>
                                </p:cTn>
                              </p:par>
                              <p:par>
                                <p:cTn id="25" presetID="0" presetClass="path" presetSubtype="0" accel="50000" decel="50000" fill="hold" nodeType="withEffect">
                                  <p:stCondLst>
                                    <p:cond delay="0"/>
                                  </p:stCondLst>
                                  <p:childTnLst>
                                    <p:animMotion origin="layout" path="M 0 0 L 0.09722 0 " pathEditMode="relative" ptsTypes="AA">
                                      <p:cBhvr>
                                        <p:cTn id="26" dur="2000" fill="hold"/>
                                        <p:tgtEl>
                                          <p:spTgt spid="215"/>
                                        </p:tgtEl>
                                        <p:attrNameLst>
                                          <p:attrName>ppt_x</p:attrName>
                                          <p:attrName>ppt_y</p:attrName>
                                        </p:attrNameLst>
                                      </p:cBhvr>
                                    </p:animMotion>
                                  </p:childTnLst>
                                </p:cTn>
                              </p:par>
                              <p:par>
                                <p:cTn id="27" presetID="0" presetClass="path" presetSubtype="0" accel="50000" decel="50000" fill="hold" nodeType="withEffect">
                                  <p:stCondLst>
                                    <p:cond delay="0"/>
                                  </p:stCondLst>
                                  <p:childTnLst>
                                    <p:animMotion origin="layout" path="M 0 0 L 0.09722 0 " pathEditMode="relative" ptsTypes="AA">
                                      <p:cBhvr>
                                        <p:cTn id="28" dur="2000" fill="hold"/>
                                        <p:tgtEl>
                                          <p:spTgt spid="223"/>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0 0 L -0.11945 0 " pathEditMode="relative" ptsTypes="AA">
                                      <p:cBhvr>
                                        <p:cTn id="30" dur="2000" fill="hold"/>
                                        <p:tgtEl>
                                          <p:spTgt spid="198"/>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0 0 L -0.11945 0 " pathEditMode="relative" ptsTypes="AA">
                                      <p:cBhvr>
                                        <p:cTn id="32" dur="2000" fill="hold"/>
                                        <p:tgtEl>
                                          <p:spTgt spid="199"/>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0 0 L -0.11945 0 " pathEditMode="relative" ptsTypes="AA">
                                      <p:cBhvr>
                                        <p:cTn id="34" dur="2000" fill="hold"/>
                                        <p:tgtEl>
                                          <p:spTgt spid="200"/>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0 0 L -0.11945 0 " pathEditMode="relative" ptsTypes="AA">
                                      <p:cBhvr>
                                        <p:cTn id="36" dur="2000" fill="hold"/>
                                        <p:tgtEl>
                                          <p:spTgt spid="201"/>
                                        </p:tgtEl>
                                        <p:attrNameLst>
                                          <p:attrName>ppt_x</p:attrName>
                                          <p:attrName>ppt_y</p:attrName>
                                        </p:attrNameLst>
                                      </p:cBhvr>
                                    </p:animMotion>
                                  </p:childTnLst>
                                </p:cTn>
                              </p:par>
                              <p:par>
                                <p:cTn id="37" presetID="0" presetClass="path" presetSubtype="0" accel="50000" decel="50000" fill="hold" grpId="0" nodeType="withEffect">
                                  <p:stCondLst>
                                    <p:cond delay="0"/>
                                  </p:stCondLst>
                                  <p:childTnLst>
                                    <p:animMotion origin="layout" path="M 0 0 L -0.11945 0 " pathEditMode="relative" ptsTypes="AA">
                                      <p:cBhvr>
                                        <p:cTn id="38" dur="2000" fill="hold"/>
                                        <p:tgtEl>
                                          <p:spTgt spid="203"/>
                                        </p:tgtEl>
                                        <p:attrNameLst>
                                          <p:attrName>ppt_x</p:attrName>
                                          <p:attrName>ppt_y</p:attrName>
                                        </p:attrNameLst>
                                      </p:cBhvr>
                                    </p:animMotion>
                                  </p:childTnLst>
                                </p:cTn>
                              </p:par>
                              <p:par>
                                <p:cTn id="39" presetID="0" presetClass="path" presetSubtype="0" accel="50000" decel="50000" fill="hold" grpId="0" nodeType="withEffect">
                                  <p:stCondLst>
                                    <p:cond delay="0"/>
                                  </p:stCondLst>
                                  <p:childTnLst>
                                    <p:animMotion origin="layout" path="M 0 0 L -0.11945 0 " pathEditMode="relative" ptsTypes="AA">
                                      <p:cBhvr>
                                        <p:cTn id="40" dur="2000" fill="hold"/>
                                        <p:tgtEl>
                                          <p:spTgt spid="204"/>
                                        </p:tgtEl>
                                        <p:attrNameLst>
                                          <p:attrName>ppt_x</p:attrName>
                                          <p:attrName>ppt_y</p:attrName>
                                        </p:attrNameLst>
                                      </p:cBhvr>
                                    </p:animMotion>
                                  </p:childTnLst>
                                </p:cTn>
                              </p:par>
                              <p:par>
                                <p:cTn id="41" presetID="0" presetClass="path" presetSubtype="0" accel="50000" decel="50000" fill="hold" grpId="0" nodeType="withEffect">
                                  <p:stCondLst>
                                    <p:cond delay="0"/>
                                  </p:stCondLst>
                                  <p:childTnLst>
                                    <p:animMotion origin="layout" path="M 0 0 L -0.11945 0 " pathEditMode="relative" ptsTypes="AA">
                                      <p:cBhvr>
                                        <p:cTn id="42" dur="2000" fill="hold"/>
                                        <p:tgtEl>
                                          <p:spTgt spid="206"/>
                                        </p:tgtEl>
                                        <p:attrNameLst>
                                          <p:attrName>ppt_x</p:attrName>
                                          <p:attrName>ppt_y</p:attrName>
                                        </p:attrNameLst>
                                      </p:cBhvr>
                                    </p:animMotion>
                                  </p:childTnLst>
                                </p:cTn>
                              </p:par>
                              <p:par>
                                <p:cTn id="43" presetID="0" presetClass="path" presetSubtype="0" accel="50000" decel="50000" fill="hold" grpId="0" nodeType="withEffect">
                                  <p:stCondLst>
                                    <p:cond delay="0"/>
                                  </p:stCondLst>
                                  <p:childTnLst>
                                    <p:animMotion origin="layout" path="M 0 0 L -0.11945 0 " pathEditMode="relative" ptsTypes="AA">
                                      <p:cBhvr>
                                        <p:cTn id="44" dur="2000" fill="hold"/>
                                        <p:tgtEl>
                                          <p:spTgt spid="207"/>
                                        </p:tgtEl>
                                        <p:attrNameLst>
                                          <p:attrName>ppt_x</p:attrName>
                                          <p:attrName>ppt_y</p:attrName>
                                        </p:attrNameLst>
                                      </p:cBhvr>
                                    </p:animMotion>
                                  </p:childTnLst>
                                </p:cTn>
                              </p:par>
                              <p:par>
                                <p:cTn id="45" presetID="0" presetClass="path" presetSubtype="0" accel="50000" decel="50000" fill="hold" nodeType="withEffect">
                                  <p:stCondLst>
                                    <p:cond delay="0"/>
                                  </p:stCondLst>
                                  <p:childTnLst>
                                    <p:animMotion origin="layout" path="M 0 0 L -0.11945 0 " pathEditMode="relative" ptsTypes="AA">
                                      <p:cBhvr>
                                        <p:cTn id="46" dur="2000" fill="hold"/>
                                        <p:tgtEl>
                                          <p:spTgt spid="211"/>
                                        </p:tgtEl>
                                        <p:attrNameLst>
                                          <p:attrName>ppt_x</p:attrName>
                                          <p:attrName>ppt_y</p:attrName>
                                        </p:attrNameLst>
                                      </p:cBhvr>
                                    </p:animMotion>
                                  </p:childTnLst>
                                </p:cTn>
                              </p:par>
                              <p:par>
                                <p:cTn id="47" presetID="0" presetClass="path" presetSubtype="0" accel="50000" decel="50000" fill="hold" nodeType="withEffect">
                                  <p:stCondLst>
                                    <p:cond delay="0"/>
                                  </p:stCondLst>
                                  <p:childTnLst>
                                    <p:animMotion origin="layout" path="M 0 0 L -0.11945 0 " pathEditMode="relative" ptsTypes="AA">
                                      <p:cBhvr>
                                        <p:cTn id="48" dur="2000" fill="hold"/>
                                        <p:tgtEl>
                                          <p:spTgt spid="217"/>
                                        </p:tgtEl>
                                        <p:attrNameLst>
                                          <p:attrName>ppt_x</p:attrName>
                                          <p:attrName>ppt_y</p:attrName>
                                        </p:attrNameLst>
                                      </p:cBhvr>
                                    </p:animMotion>
                                  </p:childTnLst>
                                </p:cTn>
                              </p:par>
                              <p:par>
                                <p:cTn id="49" presetID="0" presetClass="path" presetSubtype="0" accel="50000" decel="50000" fill="hold" nodeType="withEffect">
                                  <p:stCondLst>
                                    <p:cond delay="0"/>
                                  </p:stCondLst>
                                  <p:childTnLst>
                                    <p:animMotion origin="layout" path="M 0 0 L -0.11945 0 " pathEditMode="relative" ptsTypes="AA">
                                      <p:cBhvr>
                                        <p:cTn id="50" dur="2000" fill="hold"/>
                                        <p:tgtEl>
                                          <p:spTgt spid="219"/>
                                        </p:tgtEl>
                                        <p:attrNameLst>
                                          <p:attrName>ppt_x</p:attrName>
                                          <p:attrName>ppt_y</p:attrName>
                                        </p:attrNameLst>
                                      </p:cBhvr>
                                    </p:animMotion>
                                  </p:childTnLst>
                                </p:cTn>
                              </p:par>
                              <p:par>
                                <p:cTn id="51" presetID="0" presetClass="path" presetSubtype="0" accel="50000" decel="50000" fill="hold" nodeType="withEffect">
                                  <p:stCondLst>
                                    <p:cond delay="0"/>
                                  </p:stCondLst>
                                  <p:childTnLst>
                                    <p:animMotion origin="layout" path="M 0 0 L -0.11945 0 " pathEditMode="relative" ptsTypes="AA">
                                      <p:cBhvr>
                                        <p:cTn id="52" dur="2000" fill="hold"/>
                                        <p:tgtEl>
                                          <p:spTgt spid="221"/>
                                        </p:tgtEl>
                                        <p:attrNameLst>
                                          <p:attrName>ppt_x</p:attrName>
                                          <p:attrName>ppt_y</p:attrName>
                                        </p:attrNameLst>
                                      </p:cBhvr>
                                    </p:animMotion>
                                  </p:childTnLst>
                                </p:cTn>
                              </p:par>
                              <p:par>
                                <p:cTn id="53" presetID="0" presetClass="path" presetSubtype="0" accel="50000" decel="50000" fill="hold" nodeType="withEffect">
                                  <p:stCondLst>
                                    <p:cond delay="0"/>
                                  </p:stCondLst>
                                  <p:childTnLst>
                                    <p:animMotion origin="layout" path="M 0 0 L -0.11945 0 " pathEditMode="relative" ptsTypes="AA">
                                      <p:cBhvr>
                                        <p:cTn id="54" dur="2000" fill="hold"/>
                                        <p:tgtEl>
                                          <p:spTgt spid="22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7" grpId="0" animBg="1"/>
      <p:bldP spid="188" grpId="0" animBg="1"/>
      <p:bldP spid="189" grpId="0" animBg="1"/>
      <p:bldP spid="190" grpId="0" animBg="1"/>
      <p:bldP spid="191" grpId="0" animBg="1"/>
      <p:bldP spid="192" grpId="0" animBg="1"/>
      <p:bldP spid="194" grpId="0" animBg="1"/>
      <p:bldP spid="198" grpId="0" animBg="1"/>
      <p:bldP spid="199" grpId="0" animBg="1"/>
      <p:bldP spid="200" grpId="0" animBg="1"/>
      <p:bldP spid="201" grpId="0" animBg="1"/>
      <p:bldP spid="203" grpId="0" animBg="1"/>
      <p:bldP spid="204" grpId="0" animBg="1"/>
      <p:bldP spid="206" grpId="0" animBg="1"/>
      <p:bldP spid="20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smtClean="0"/>
              <a:t>Reasoning about execution </a:t>
            </a:r>
            <a:r>
              <a:rPr sz="4800" smtClean="0">
                <a:latin typeface="Calibri" pitchFamily="34" charset="0"/>
              </a:rPr>
              <a:t>traces</a:t>
            </a:r>
            <a:endParaRPr lang="en-US" sz="4800" dirty="0">
              <a:latin typeface="Calibri" pitchFamily="34" charset="0"/>
            </a:endParaRPr>
          </a:p>
        </p:txBody>
      </p:sp>
      <p:sp>
        <p:nvSpPr>
          <p:cNvPr id="3" name="Content Placeholder 2"/>
          <p:cNvSpPr>
            <a:spLocks noGrp="1"/>
          </p:cNvSpPr>
          <p:nvPr>
            <p:ph idx="1"/>
          </p:nvPr>
        </p:nvSpPr>
        <p:spPr>
          <a:xfrm>
            <a:off x="381000" y="1412875"/>
            <a:ext cx="8382000" cy="2210862"/>
          </a:xfrm>
        </p:spPr>
        <p:txBody>
          <a:bodyPr/>
          <a:lstStyle/>
          <a:p>
            <a:pPr>
              <a:tabLst>
                <a:tab pos="3206750" algn="l"/>
              </a:tabLst>
            </a:pPr>
            <a:r>
              <a:rPr lang="en-US" sz="3200" dirty="0" smtClean="0">
                <a:latin typeface="Calibri" pitchFamily="34" charset="0"/>
              </a:rPr>
              <a:t>Hoare triple	{ P }  S  { Q }	says that</a:t>
            </a:r>
          </a:p>
          <a:p>
            <a:pPr lvl="1">
              <a:buNone/>
            </a:pPr>
            <a:r>
              <a:rPr sz="3200" smtClean="0">
                <a:latin typeface="Calibri" pitchFamily="34" charset="0"/>
              </a:rPr>
              <a:t>	every terminating execution trace of S that starts in a state satisfying P</a:t>
            </a:r>
          </a:p>
          <a:p>
            <a:pPr lvl="2"/>
            <a:r>
              <a:rPr sz="3200" smtClean="0">
                <a:latin typeface="Calibri" pitchFamily="34" charset="0"/>
              </a:rPr>
              <a:t>does not go wrong, and</a:t>
            </a:r>
          </a:p>
          <a:p>
            <a:pPr lvl="2"/>
            <a:r>
              <a:rPr sz="3200" smtClean="0">
                <a:latin typeface="Calibri" pitchFamily="34" charset="0"/>
              </a:rPr>
              <a:t>terminates in a state satisfying Q</a:t>
            </a:r>
          </a:p>
        </p:txBody>
      </p:sp>
    </p:spTree>
    <p:extLst>
      <p:ext uri="{BB962C8B-B14F-4D97-AF65-F5344CB8AC3E}">
        <p14:creationId xmlns:p14="http://schemas.microsoft.com/office/powerpoint/2007/7/12/main" val="50534351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smtClean="0">
                <a:latin typeface="Calibri" pitchFamily="34" charset="0"/>
              </a:rPr>
              <a:t>Reasoning about execution traces</a:t>
            </a:r>
            <a:endParaRPr lang="en-US" sz="4800" dirty="0">
              <a:latin typeface="Calibri" pitchFamily="34" charset="0"/>
            </a:endParaRPr>
          </a:p>
        </p:txBody>
      </p:sp>
      <p:sp>
        <p:nvSpPr>
          <p:cNvPr id="3" name="Content Placeholder 2"/>
          <p:cNvSpPr>
            <a:spLocks noGrp="1"/>
          </p:cNvSpPr>
          <p:nvPr>
            <p:ph idx="1"/>
          </p:nvPr>
        </p:nvSpPr>
        <p:spPr/>
        <p:txBody>
          <a:bodyPr/>
          <a:lstStyle/>
          <a:p>
            <a:pPr>
              <a:tabLst>
                <a:tab pos="3206750" algn="l"/>
              </a:tabLst>
            </a:pPr>
            <a:r>
              <a:rPr lang="en-US" sz="3200" dirty="0" smtClean="0">
                <a:latin typeface="Calibri" pitchFamily="34" charset="0"/>
              </a:rPr>
              <a:t>Hoare triple	{ P }  S  { Q }	says that</a:t>
            </a:r>
          </a:p>
          <a:p>
            <a:pPr lvl="1">
              <a:buNone/>
            </a:pPr>
            <a:r>
              <a:rPr sz="3200" smtClean="0">
                <a:latin typeface="Calibri" pitchFamily="34" charset="0"/>
              </a:rPr>
              <a:t>	every terminating execution trace of S that starts in a state satisfying P</a:t>
            </a:r>
          </a:p>
          <a:p>
            <a:pPr lvl="2"/>
            <a:r>
              <a:rPr sz="3200" smtClean="0">
                <a:latin typeface="Calibri" pitchFamily="34" charset="0"/>
              </a:rPr>
              <a:t>does not go wrong, and</a:t>
            </a:r>
          </a:p>
          <a:p>
            <a:pPr lvl="2"/>
            <a:r>
              <a:rPr sz="3200" smtClean="0">
                <a:latin typeface="Calibri" pitchFamily="34" charset="0"/>
              </a:rPr>
              <a:t>terminates in a state satisfying Q</a:t>
            </a:r>
          </a:p>
          <a:p>
            <a:r>
              <a:rPr lang="en-US" sz="3200" dirty="0" smtClean="0">
                <a:latin typeface="Calibri" pitchFamily="34" charset="0"/>
                <a:sym typeface="Symbol"/>
              </a:rPr>
              <a:t>Given S and Q, what is the weakest </a:t>
            </a:r>
            <a:r>
              <a:rPr lang="en-US" sz="3200" dirty="0" smtClean="0">
                <a:solidFill>
                  <a:srgbClr xmlns:mc="http://schemas.openxmlformats.org/markup-compatibility/2006" xmlns:a14="http://schemas.microsoft.com/office/drawing/2007/7/7/main" val="FF0000" mc:Ignorable=""/>
                </a:solidFill>
                <a:latin typeface="Calibri" pitchFamily="34" charset="0"/>
                <a:sym typeface="Symbol"/>
              </a:rPr>
              <a:t>P’ </a:t>
            </a:r>
            <a:r>
              <a:rPr lang="en-US" sz="3200" dirty="0" smtClean="0">
                <a:latin typeface="Calibri" pitchFamily="34" charset="0"/>
                <a:sym typeface="Symbol"/>
              </a:rPr>
              <a:t>satisfying {</a:t>
            </a:r>
            <a:r>
              <a:rPr lang="en-US" sz="32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3200" dirty="0" smtClean="0">
                <a:latin typeface="Calibri" pitchFamily="34" charset="0"/>
                <a:sym typeface="Symbol"/>
              </a:rPr>
              <a:t>} S {Q} ?</a:t>
            </a:r>
          </a:p>
          <a:p>
            <a:pPr lvl="1"/>
            <a:r>
              <a:rPr sz="3200" smtClean="0">
                <a:latin typeface="Calibri" pitchFamily="34" charset="0"/>
                <a:sym typeface="Symbol"/>
              </a:rPr>
              <a:t>P' is called the </a:t>
            </a:r>
            <a:r>
              <a:rPr sz="3200" i="1" smtClean="0">
                <a:solidFill>
                  <a:srgbClr xmlns:mc="http://schemas.openxmlformats.org/markup-compatibility/2006" xmlns:a14="http://schemas.microsoft.com/office/drawing/2007/7/7/main" val="FF0000" mc:Ignorable=""/>
                </a:solidFill>
                <a:latin typeface="Calibri" pitchFamily="34" charset="0"/>
                <a:sym typeface="Symbol"/>
              </a:rPr>
              <a:t>weakest precondition</a:t>
            </a:r>
            <a:r>
              <a:rPr sz="3200" smtClean="0">
                <a:solidFill>
                  <a:srgbClr xmlns:mc="http://schemas.openxmlformats.org/markup-compatibility/2006" xmlns:a14="http://schemas.microsoft.com/office/drawing/2007/7/7/main" val="FF0000" mc:Ignorable=""/>
                </a:solidFill>
                <a:latin typeface="Calibri" pitchFamily="34" charset="0"/>
                <a:sym typeface="Symbol"/>
              </a:rPr>
              <a:t> </a:t>
            </a:r>
            <a:r>
              <a:rPr sz="3200" smtClean="0">
                <a:latin typeface="Calibri" pitchFamily="34" charset="0"/>
                <a:sym typeface="Symbol"/>
              </a:rPr>
              <a:t>of S with respect to Q, written </a:t>
            </a:r>
            <a:r>
              <a:rPr sz="3200" smtClean="0">
                <a:solidFill>
                  <a:srgbClr xmlns:mc="http://schemas.openxmlformats.org/markup-compatibility/2006" xmlns:a14="http://schemas.microsoft.com/office/drawing/2007/7/7/main" val="FF0000" mc:Ignorable=""/>
                </a:solidFill>
                <a:latin typeface="Calibri" pitchFamily="34" charset="0"/>
                <a:sym typeface="Symbol"/>
              </a:rPr>
              <a:t>wp(S, Q)</a:t>
            </a:r>
          </a:p>
          <a:p>
            <a:pPr lvl="1"/>
            <a:r>
              <a:rPr sz="3200" smtClean="0">
                <a:latin typeface="Calibri" pitchFamily="34" charset="0"/>
                <a:sym typeface="Symbol"/>
              </a:rPr>
              <a:t>to check {P} S {Q}, check </a:t>
            </a:r>
            <a:r>
              <a:rPr sz="3200" smtClean="0">
                <a:solidFill>
                  <a:srgbClr xmlns:mc="http://schemas.openxmlformats.org/markup-compatibility/2006" xmlns:a14="http://schemas.microsoft.com/office/drawing/2007/7/7/main" val="FF0000" mc:Ignorable=""/>
                </a:solidFill>
                <a:latin typeface="Calibri" pitchFamily="34" charset="0"/>
                <a:sym typeface="Symbol"/>
              </a:rPr>
              <a:t>P </a:t>
            </a:r>
            <a:r>
              <a:rPr lang="en-US" sz="3200" dirty="0" smtClean="0">
                <a:solidFill>
                  <a:srgbClr xmlns:mc="http://schemas.openxmlformats.org/markup-compatibility/2006" xmlns:a14="http://schemas.microsoft.com/office/drawing/2007/7/7/main" val="FF0000" mc:Ignorable=""/>
                </a:solidFill>
                <a:latin typeface="Calibri" pitchFamily="34" charset="0"/>
                <a:sym typeface="Symbol"/>
              </a:rPr>
              <a:t> P’</a:t>
            </a:r>
          </a:p>
        </p:txBody>
      </p:sp>
    </p:spTree>
    <p:extLst>
      <p:ext uri="{BB962C8B-B14F-4D97-AF65-F5344CB8AC3E}">
        <p14:creationId xmlns:p14="http://schemas.microsoft.com/office/powerpoint/2007/7/12/main" val="230348820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Weakest preconditions</a:t>
            </a:r>
            <a:endParaRPr lang="en-US" dirty="0">
              <a:latin typeface="Calibri" pitchFamily="34" charset="0"/>
            </a:endParaRPr>
          </a:p>
        </p:txBody>
      </p:sp>
      <p:sp>
        <p:nvSpPr>
          <p:cNvPr id="3" name="Content Placeholder 2"/>
          <p:cNvSpPr>
            <a:spLocks noGrp="1"/>
          </p:cNvSpPr>
          <p:nvPr>
            <p:ph idx="1"/>
          </p:nvPr>
        </p:nvSpPr>
        <p:spPr>
          <a:xfrm>
            <a:off x="393032" y="1858043"/>
            <a:ext cx="8382000" cy="2210862"/>
          </a:xfrm>
        </p:spPr>
        <p:txBody>
          <a:bodyPr/>
          <a:lstStyle/>
          <a:p>
            <a:r>
              <a:rPr lang="en-US" dirty="0" err="1" smtClean="0">
                <a:latin typeface="Calibri" pitchFamily="34" charset="0"/>
              </a:rPr>
              <a:t>wp</a:t>
            </a:r>
            <a:r>
              <a:rPr lang="en-US" dirty="0" smtClean="0">
                <a:latin typeface="Calibri" pitchFamily="34" charset="0"/>
              </a:rPr>
              <a:t>( x := E,  Q ) =</a:t>
            </a:r>
          </a:p>
          <a:p>
            <a:r>
              <a:rPr lang="en-US" dirty="0" err="1" smtClean="0">
                <a:latin typeface="Calibri" pitchFamily="34" charset="0"/>
              </a:rPr>
              <a:t>wp</a:t>
            </a:r>
            <a:r>
              <a:rPr lang="en-US" dirty="0" smtClean="0">
                <a:latin typeface="Calibri" pitchFamily="34" charset="0"/>
              </a:rPr>
              <a:t>( </a:t>
            </a:r>
            <a:r>
              <a:rPr lang="en-US" dirty="0" smtClean="0">
                <a:solidFill>
                  <a:schemeClr val="accent2"/>
                </a:solidFill>
                <a:latin typeface="Calibri" pitchFamily="34" charset="0"/>
              </a:rPr>
              <a:t>havoc</a:t>
            </a:r>
            <a:r>
              <a:rPr lang="en-US" dirty="0" smtClean="0">
                <a:latin typeface="Calibri" pitchFamily="34" charset="0"/>
              </a:rPr>
              <a:t> x,  Q ) =</a:t>
            </a:r>
            <a:endParaRPr lang="en-US" dirty="0" smtClean="0">
              <a:latin typeface="Calibri" pitchFamily="34" charset="0"/>
              <a:sym typeface="Symbol"/>
            </a:endParaRPr>
          </a:p>
          <a:p>
            <a:r>
              <a:rPr lang="en-US" dirty="0" err="1" smtClean="0">
                <a:latin typeface="Calibri" pitchFamily="34" charset="0"/>
                <a:sym typeface="Symbol"/>
              </a:rPr>
              <a:t>wp</a:t>
            </a:r>
            <a:r>
              <a:rPr lang="en-US" dirty="0" smtClean="0">
                <a:latin typeface="Calibri" pitchFamily="34" charset="0"/>
                <a:sym typeface="Symbol"/>
              </a:rPr>
              <a:t>( </a:t>
            </a:r>
            <a:r>
              <a:rPr lang="en-US" dirty="0" smtClean="0">
                <a:solidFill>
                  <a:schemeClr val="accent2"/>
                </a:solidFill>
                <a:latin typeface="Calibri" pitchFamily="34" charset="0"/>
                <a:sym typeface="Symbol"/>
              </a:rPr>
              <a:t>assert</a:t>
            </a:r>
            <a:r>
              <a:rPr lang="en-US" dirty="0" smtClean="0">
                <a:latin typeface="Calibri" pitchFamily="34" charset="0"/>
                <a:sym typeface="Symbol"/>
              </a:rPr>
              <a:t> P,  Q ) =</a:t>
            </a:r>
          </a:p>
          <a:p>
            <a:r>
              <a:rPr lang="en-US" dirty="0" err="1" smtClean="0">
                <a:latin typeface="Calibri" pitchFamily="34" charset="0"/>
                <a:sym typeface="Symbol"/>
              </a:rPr>
              <a:t>wp</a:t>
            </a:r>
            <a:r>
              <a:rPr lang="en-US" dirty="0" smtClean="0">
                <a:latin typeface="Calibri" pitchFamily="34" charset="0"/>
                <a:sym typeface="Symbol"/>
              </a:rPr>
              <a:t>( </a:t>
            </a:r>
            <a:r>
              <a:rPr lang="en-US" dirty="0" smtClean="0">
                <a:solidFill>
                  <a:schemeClr val="accent2"/>
                </a:solidFill>
                <a:latin typeface="Calibri" pitchFamily="34" charset="0"/>
                <a:sym typeface="Symbol"/>
              </a:rPr>
              <a:t>assume</a:t>
            </a:r>
            <a:r>
              <a:rPr lang="en-US" dirty="0" smtClean="0">
                <a:latin typeface="Calibri" pitchFamily="34" charset="0"/>
                <a:sym typeface="Symbol"/>
              </a:rPr>
              <a:t> P,  Q ) =</a:t>
            </a:r>
          </a:p>
          <a:p>
            <a:r>
              <a:rPr lang="en-US" dirty="0" err="1" smtClean="0">
                <a:latin typeface="Calibri" pitchFamily="34" charset="0"/>
                <a:sym typeface="Symbol"/>
              </a:rPr>
              <a:t>wp</a:t>
            </a:r>
            <a:r>
              <a:rPr lang="en-US" dirty="0" smtClean="0">
                <a:latin typeface="Calibri" pitchFamily="34" charset="0"/>
                <a:sym typeface="Symbol"/>
              </a:rPr>
              <a:t>( S ; T,  Q ) =</a:t>
            </a:r>
          </a:p>
          <a:p>
            <a:r>
              <a:rPr lang="en-US" dirty="0" err="1" smtClean="0">
                <a:latin typeface="Calibri" pitchFamily="34" charset="0"/>
                <a:sym typeface="Symbol"/>
              </a:rPr>
              <a:t>wp</a:t>
            </a:r>
            <a:r>
              <a:rPr lang="en-US" dirty="0" smtClean="0">
                <a:latin typeface="Calibri" pitchFamily="34" charset="0"/>
                <a:sym typeface="Symbol"/>
              </a:rPr>
              <a:t>( S  T,  Q ) =</a:t>
            </a:r>
            <a:endParaRPr lang="en-US" dirty="0">
              <a:latin typeface="Calibri" pitchFamily="34" charset="0"/>
            </a:endParaRPr>
          </a:p>
        </p:txBody>
      </p:sp>
      <p:sp>
        <p:nvSpPr>
          <p:cNvPr id="4" name="Content Placeholder 3"/>
          <p:cNvSpPr>
            <a:spLocks noGrp="1"/>
          </p:cNvSpPr>
          <p:nvPr>
            <p:ph sz="half" idx="4294967295"/>
          </p:nvPr>
        </p:nvSpPr>
        <p:spPr>
          <a:xfrm>
            <a:off x="4836695" y="1844424"/>
            <a:ext cx="4114800" cy="2757487"/>
          </a:xfrm>
        </p:spPr>
        <p:txBody>
          <a:bodyPr/>
          <a:lstStyle/>
          <a:p>
            <a:pPr>
              <a:buNone/>
            </a:pPr>
            <a:r>
              <a:rPr lang="en-US" dirty="0" smtClean="0">
                <a:latin typeface="Calibri" pitchFamily="34" charset="0"/>
              </a:rPr>
              <a:t>Q[ E / x ]</a:t>
            </a:r>
          </a:p>
          <a:p>
            <a:pPr>
              <a:buNone/>
            </a:pPr>
            <a:r>
              <a:rPr lang="en-US" dirty="0" smtClean="0">
                <a:latin typeface="Calibri" pitchFamily="34" charset="0"/>
              </a:rPr>
              <a:t>(</a:t>
            </a:r>
            <a:r>
              <a:rPr lang="en-US" dirty="0" smtClean="0">
                <a:latin typeface="Calibri" pitchFamily="34" charset="0"/>
                <a:sym typeface="Symbol"/>
              </a:rPr>
              <a:t>x   Q )</a:t>
            </a:r>
          </a:p>
          <a:p>
            <a:pPr>
              <a:buNone/>
            </a:pPr>
            <a:r>
              <a:rPr lang="en-US" dirty="0" smtClean="0">
                <a:latin typeface="Calibri" pitchFamily="34" charset="0"/>
                <a:sym typeface="Symbol"/>
              </a:rPr>
              <a:t>P  Q</a:t>
            </a:r>
          </a:p>
          <a:p>
            <a:pPr>
              <a:buNone/>
            </a:pPr>
            <a:r>
              <a:rPr lang="en-US" dirty="0" smtClean="0">
                <a:latin typeface="Calibri" pitchFamily="34" charset="0"/>
                <a:sym typeface="Symbol"/>
              </a:rPr>
              <a:t>P  Q</a:t>
            </a:r>
          </a:p>
          <a:p>
            <a:pPr>
              <a:buNone/>
            </a:pPr>
            <a:r>
              <a:rPr lang="en-US" dirty="0" err="1" smtClean="0">
                <a:latin typeface="Calibri" pitchFamily="34" charset="0"/>
                <a:sym typeface="Symbol"/>
              </a:rPr>
              <a:t>wp</a:t>
            </a:r>
            <a:r>
              <a:rPr lang="en-US" dirty="0" smtClean="0">
                <a:latin typeface="Calibri" pitchFamily="34" charset="0"/>
                <a:sym typeface="Symbol"/>
              </a:rPr>
              <a:t>( S,  </a:t>
            </a:r>
            <a:r>
              <a:rPr lang="en-US" dirty="0" err="1" smtClean="0">
                <a:latin typeface="Calibri" pitchFamily="34" charset="0"/>
                <a:sym typeface="Symbol"/>
              </a:rPr>
              <a:t>wp</a:t>
            </a:r>
            <a:r>
              <a:rPr lang="en-US" dirty="0" smtClean="0">
                <a:latin typeface="Calibri" pitchFamily="34" charset="0"/>
                <a:sym typeface="Symbol"/>
              </a:rPr>
              <a:t>( T, Q ))</a:t>
            </a:r>
          </a:p>
          <a:p>
            <a:pPr>
              <a:buNone/>
            </a:pPr>
            <a:r>
              <a:rPr lang="en-US" dirty="0" err="1" smtClean="0">
                <a:latin typeface="Calibri" pitchFamily="34" charset="0"/>
                <a:sym typeface="Symbol"/>
              </a:rPr>
              <a:t>wp</a:t>
            </a:r>
            <a:r>
              <a:rPr lang="en-US" dirty="0" smtClean="0">
                <a:latin typeface="Calibri" pitchFamily="34" charset="0"/>
                <a:sym typeface="Symbol"/>
              </a:rPr>
              <a:t>( S, Q )  </a:t>
            </a:r>
            <a:r>
              <a:rPr lang="en-US" dirty="0" err="1" smtClean="0">
                <a:latin typeface="Calibri" pitchFamily="34" charset="0"/>
                <a:sym typeface="Symbol"/>
              </a:rPr>
              <a:t>wp</a:t>
            </a:r>
            <a:r>
              <a:rPr lang="en-US" dirty="0" smtClean="0">
                <a:latin typeface="Calibri" pitchFamily="34" charset="0"/>
                <a:sym typeface="Symbol"/>
              </a:rPr>
              <a:t>( T, Q )</a:t>
            </a:r>
            <a:endParaRPr lang="en-US" dirty="0">
              <a:latin typeface="Calibri" pitchFamily="34" charset="0"/>
            </a:endParaRPr>
          </a:p>
        </p:txBody>
      </p:sp>
    </p:spTree>
    <p:extLst>
      <p:ext uri="{BB962C8B-B14F-4D97-AF65-F5344CB8AC3E}">
        <p14:creationId xmlns:p14="http://schemas.microsoft.com/office/powerpoint/2007/7/12/main" val="95145101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Structured if statement</a:t>
            </a:r>
            <a:endParaRPr lang="en-US" dirty="0">
              <a:latin typeface="Calibri" pitchFamily="34" charset="0"/>
            </a:endParaRPr>
          </a:p>
        </p:txBody>
      </p:sp>
      <p:sp>
        <p:nvSpPr>
          <p:cNvPr id="3" name="Content Placeholder 2"/>
          <p:cNvSpPr>
            <a:spLocks noGrp="1"/>
          </p:cNvSpPr>
          <p:nvPr>
            <p:ph idx="1"/>
          </p:nvPr>
        </p:nvSpPr>
        <p:spPr/>
        <p:txBody>
          <a:bodyPr/>
          <a:lstStyle/>
          <a:p>
            <a:endParaRPr lang="en-US" dirty="0" smtClean="0">
              <a:solidFill>
                <a:schemeClr val="accent2"/>
              </a:solidFill>
            </a:endParaRPr>
          </a:p>
          <a:p>
            <a:pPr>
              <a:buNone/>
            </a:pPr>
            <a:r>
              <a:rPr lang="en-US" dirty="0" smtClean="0">
                <a:solidFill>
                  <a:schemeClr val="accent2"/>
                </a:solidFill>
                <a:latin typeface="Calibri" pitchFamily="34" charset="0"/>
              </a:rPr>
              <a:t>if</a:t>
            </a:r>
            <a:r>
              <a:rPr lang="en-US" dirty="0" smtClean="0">
                <a:latin typeface="Calibri" pitchFamily="34" charset="0"/>
              </a:rPr>
              <a:t> E </a:t>
            </a:r>
            <a:r>
              <a:rPr lang="en-US" dirty="0" smtClean="0">
                <a:solidFill>
                  <a:schemeClr val="accent2"/>
                </a:solidFill>
                <a:latin typeface="Calibri" pitchFamily="34" charset="0"/>
              </a:rPr>
              <a:t>then</a:t>
            </a:r>
            <a:r>
              <a:rPr lang="en-US" dirty="0" smtClean="0">
                <a:latin typeface="Calibri" pitchFamily="34" charset="0"/>
              </a:rPr>
              <a:t> S </a:t>
            </a:r>
            <a:r>
              <a:rPr lang="en-US" dirty="0" smtClean="0">
                <a:solidFill>
                  <a:schemeClr val="accent2"/>
                </a:solidFill>
                <a:latin typeface="Calibri" pitchFamily="34" charset="0"/>
              </a:rPr>
              <a:t>else</a:t>
            </a:r>
            <a:r>
              <a:rPr lang="en-US" dirty="0" smtClean="0">
                <a:latin typeface="Calibri" pitchFamily="34" charset="0"/>
              </a:rPr>
              <a:t> T </a:t>
            </a:r>
            <a:r>
              <a:rPr lang="en-US" dirty="0" smtClean="0">
                <a:solidFill>
                  <a:schemeClr val="accent2"/>
                </a:solidFill>
                <a:latin typeface="Calibri" pitchFamily="34" charset="0"/>
              </a:rPr>
              <a:t>end</a:t>
            </a:r>
            <a:r>
              <a:rPr lang="en-US" dirty="0" smtClean="0">
                <a:latin typeface="Calibri" pitchFamily="34" charset="0"/>
              </a:rPr>
              <a:t>  =</a:t>
            </a:r>
          </a:p>
          <a:p>
            <a:endParaRPr lang="en-US" dirty="0" smtClean="0">
              <a:latin typeface="Calibri" pitchFamily="34" charset="0"/>
            </a:endParaRPr>
          </a:p>
          <a:p>
            <a:pPr>
              <a:buNone/>
            </a:pPr>
            <a:r>
              <a:rPr lang="en-US" dirty="0" smtClean="0">
                <a:latin typeface="Calibri" pitchFamily="34" charset="0"/>
              </a:rPr>
              <a:t>		</a:t>
            </a:r>
            <a:r>
              <a:rPr lang="en-US" dirty="0" smtClean="0">
                <a:solidFill>
                  <a:schemeClr val="accent2"/>
                </a:solidFill>
                <a:latin typeface="Calibri" pitchFamily="34" charset="0"/>
              </a:rPr>
              <a:t>assume</a:t>
            </a:r>
            <a:r>
              <a:rPr lang="en-US" dirty="0" smtClean="0">
                <a:latin typeface="Calibri" pitchFamily="34" charset="0"/>
              </a:rPr>
              <a:t> E;  S</a:t>
            </a:r>
          </a:p>
          <a:p>
            <a:pPr>
              <a:buNone/>
            </a:pPr>
            <a:r>
              <a:rPr lang="en-US" dirty="0" smtClean="0">
                <a:latin typeface="Calibri" pitchFamily="34" charset="0"/>
                <a:sym typeface="Symbol"/>
              </a:rPr>
              <a:t>		</a:t>
            </a:r>
          </a:p>
          <a:p>
            <a:pPr>
              <a:buNone/>
            </a:pPr>
            <a:r>
              <a:rPr lang="en-US" dirty="0" smtClean="0">
                <a:latin typeface="Calibri" pitchFamily="34" charset="0"/>
                <a:sym typeface="Symbol"/>
              </a:rPr>
              <a:t>		</a:t>
            </a:r>
            <a:r>
              <a:rPr lang="en-US" dirty="0" smtClean="0">
                <a:solidFill>
                  <a:schemeClr val="accent2"/>
                </a:solidFill>
                <a:latin typeface="Calibri" pitchFamily="34" charset="0"/>
                <a:sym typeface="Symbol"/>
              </a:rPr>
              <a:t>assume</a:t>
            </a:r>
            <a:r>
              <a:rPr lang="en-US" dirty="0" smtClean="0">
                <a:latin typeface="Calibri" pitchFamily="34" charset="0"/>
                <a:sym typeface="Symbol"/>
              </a:rPr>
              <a:t> </a:t>
            </a:r>
            <a:r>
              <a:rPr lang="en-US" dirty="0" smtClean="0">
                <a:latin typeface="Calibri" pitchFamily="34" charset="0"/>
                <a:cs typeface="Segoe UI"/>
                <a:sym typeface="Symbol"/>
              </a:rPr>
              <a:t>¬</a:t>
            </a:r>
            <a:r>
              <a:rPr lang="en-US" dirty="0" smtClean="0">
                <a:latin typeface="Calibri" pitchFamily="34" charset="0"/>
              </a:rPr>
              <a:t>E;  T</a:t>
            </a:r>
            <a:endParaRPr lang="en-US" dirty="0">
              <a:latin typeface="Calibri" pitchFamily="34" charset="0"/>
            </a:endParaRPr>
          </a:p>
        </p:txBody>
      </p:sp>
    </p:spTree>
    <p:extLst>
      <p:ext uri="{BB962C8B-B14F-4D97-AF65-F5344CB8AC3E}">
        <p14:creationId xmlns:p14="http://schemas.microsoft.com/office/powerpoint/2007/7/12/main" val="126449126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Dijkstra's guarded command</a:t>
            </a:r>
            <a:endParaRPr lang="en-US" dirty="0">
              <a:latin typeface="Calibri" pitchFamily="34" charset="0"/>
            </a:endParaRPr>
          </a:p>
        </p:txBody>
      </p:sp>
      <p:sp>
        <p:nvSpPr>
          <p:cNvPr id="3" name="Content Placeholder 2"/>
          <p:cNvSpPr>
            <a:spLocks noGrp="1"/>
          </p:cNvSpPr>
          <p:nvPr>
            <p:ph idx="1"/>
          </p:nvPr>
        </p:nvSpPr>
        <p:spPr/>
        <p:txBody>
          <a:bodyPr/>
          <a:lstStyle/>
          <a:p>
            <a:endParaRPr lang="en-US" dirty="0" smtClean="0">
              <a:solidFill>
                <a:schemeClr val="accent2"/>
              </a:solidFill>
              <a:latin typeface="Calibri" pitchFamily="34" charset="0"/>
            </a:endParaRPr>
          </a:p>
          <a:p>
            <a:pPr>
              <a:buNone/>
            </a:pPr>
            <a:r>
              <a:rPr lang="en-US" dirty="0" smtClean="0">
                <a:solidFill>
                  <a:schemeClr val="accent2"/>
                </a:solidFill>
                <a:latin typeface="Calibri" pitchFamily="34" charset="0"/>
              </a:rPr>
              <a:t>if </a:t>
            </a:r>
            <a:r>
              <a:rPr lang="en-US" dirty="0" smtClean="0">
                <a:latin typeface="Calibri" pitchFamily="34" charset="0"/>
              </a:rPr>
              <a:t> E </a:t>
            </a:r>
            <a:r>
              <a:rPr lang="en-US" dirty="0" smtClean="0">
                <a:latin typeface="Calibri" pitchFamily="34" charset="0"/>
                <a:sym typeface="Wingdings" pitchFamily="2" charset="2"/>
              </a:rPr>
              <a:t> S  |  F  T  </a:t>
            </a:r>
            <a:r>
              <a:rPr lang="en-US" dirty="0" err="1" smtClean="0">
                <a:solidFill>
                  <a:schemeClr val="accent2"/>
                </a:solidFill>
                <a:latin typeface="Calibri" pitchFamily="34" charset="0"/>
              </a:rPr>
              <a:t>fi</a:t>
            </a:r>
            <a:r>
              <a:rPr lang="en-US" dirty="0" smtClean="0">
                <a:latin typeface="Calibri" pitchFamily="34" charset="0"/>
              </a:rPr>
              <a:t>  =</a:t>
            </a:r>
          </a:p>
          <a:p>
            <a:endParaRPr lang="en-US" dirty="0" smtClean="0">
              <a:latin typeface="Calibri" pitchFamily="34" charset="0"/>
            </a:endParaRPr>
          </a:p>
          <a:p>
            <a:pPr>
              <a:buNone/>
            </a:pPr>
            <a:r>
              <a:rPr lang="en-US" dirty="0" smtClean="0">
                <a:latin typeface="Calibri" pitchFamily="34" charset="0"/>
              </a:rPr>
              <a:t>		</a:t>
            </a:r>
            <a:r>
              <a:rPr lang="en-US" dirty="0" smtClean="0">
                <a:solidFill>
                  <a:schemeClr val="accent2"/>
                </a:solidFill>
                <a:latin typeface="Calibri" pitchFamily="34" charset="0"/>
              </a:rPr>
              <a:t>assert</a:t>
            </a:r>
            <a:r>
              <a:rPr lang="en-US" dirty="0" smtClean="0">
                <a:latin typeface="Calibri" pitchFamily="34" charset="0"/>
              </a:rPr>
              <a:t> E </a:t>
            </a:r>
            <a:r>
              <a:rPr lang="en-US" dirty="0" smtClean="0">
                <a:latin typeface="Calibri" pitchFamily="34" charset="0"/>
                <a:sym typeface="Symbol"/>
              </a:rPr>
              <a:t></a:t>
            </a:r>
            <a:r>
              <a:rPr lang="en-US" dirty="0" smtClean="0">
                <a:latin typeface="Calibri" pitchFamily="34" charset="0"/>
              </a:rPr>
              <a:t> F;</a:t>
            </a:r>
          </a:p>
          <a:p>
            <a:pPr>
              <a:buNone/>
            </a:pPr>
            <a:r>
              <a:rPr lang="en-US" dirty="0" smtClean="0">
                <a:latin typeface="Calibri" pitchFamily="34" charset="0"/>
              </a:rPr>
              <a:t>		(</a:t>
            </a:r>
          </a:p>
          <a:p>
            <a:pPr>
              <a:buNone/>
            </a:pPr>
            <a:r>
              <a:rPr lang="en-US" dirty="0" smtClean="0">
                <a:latin typeface="Calibri" pitchFamily="34" charset="0"/>
              </a:rPr>
              <a:t>		  </a:t>
            </a:r>
            <a:r>
              <a:rPr lang="en-US" dirty="0" smtClean="0">
                <a:solidFill>
                  <a:schemeClr val="accent2"/>
                </a:solidFill>
                <a:latin typeface="Calibri" pitchFamily="34" charset="0"/>
              </a:rPr>
              <a:t>assume</a:t>
            </a:r>
            <a:r>
              <a:rPr lang="en-US" dirty="0" smtClean="0">
                <a:latin typeface="Calibri" pitchFamily="34" charset="0"/>
              </a:rPr>
              <a:t> E;  S</a:t>
            </a:r>
          </a:p>
          <a:p>
            <a:pPr>
              <a:buNone/>
            </a:pPr>
            <a:r>
              <a:rPr lang="en-US" dirty="0" smtClean="0">
                <a:latin typeface="Calibri" pitchFamily="34" charset="0"/>
                <a:sym typeface="Symbol"/>
              </a:rPr>
              <a:t>		  </a:t>
            </a:r>
          </a:p>
          <a:p>
            <a:pPr>
              <a:buNone/>
            </a:pPr>
            <a:r>
              <a:rPr lang="en-US" dirty="0" smtClean="0">
                <a:latin typeface="Calibri" pitchFamily="34" charset="0"/>
                <a:sym typeface="Symbol"/>
              </a:rPr>
              <a:t>		  </a:t>
            </a:r>
            <a:r>
              <a:rPr lang="en-US" dirty="0" smtClean="0">
                <a:solidFill>
                  <a:schemeClr val="accent2"/>
                </a:solidFill>
                <a:latin typeface="Calibri" pitchFamily="34" charset="0"/>
                <a:sym typeface="Symbol"/>
              </a:rPr>
              <a:t>assume</a:t>
            </a:r>
            <a:r>
              <a:rPr lang="en-US" dirty="0" smtClean="0">
                <a:latin typeface="Calibri" pitchFamily="34" charset="0"/>
                <a:sym typeface="Symbol"/>
              </a:rPr>
              <a:t> </a:t>
            </a:r>
            <a:r>
              <a:rPr lang="en-US" dirty="0" smtClean="0">
                <a:latin typeface="Calibri" pitchFamily="34" charset="0"/>
              </a:rPr>
              <a:t>F;  T</a:t>
            </a:r>
          </a:p>
          <a:p>
            <a:pPr>
              <a:buNone/>
            </a:pPr>
            <a:r>
              <a:rPr lang="en-US" dirty="0" smtClean="0">
                <a:latin typeface="Calibri" pitchFamily="34" charset="0"/>
              </a:rPr>
              <a:t>		)</a:t>
            </a:r>
          </a:p>
        </p:txBody>
      </p:sp>
    </p:spTree>
    <p:extLst>
      <p:ext uri="{BB962C8B-B14F-4D97-AF65-F5344CB8AC3E}">
        <p14:creationId xmlns:p14="http://schemas.microsoft.com/office/powerpoint/2007/7/12/main" val="229728809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Procedures</a:t>
            </a:r>
            <a:endParaRPr lang="en-US" dirty="0">
              <a:latin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rPr>
              <a:t>A </a:t>
            </a:r>
            <a:r>
              <a:rPr lang="en-US" i="1" dirty="0" smtClean="0">
                <a:solidFill>
                  <a:srgbClr xmlns:mc="http://schemas.openxmlformats.org/markup-compatibility/2006" xmlns:a14="http://schemas.microsoft.com/office/drawing/2007/7/7/main" val="FF0000" mc:Ignorable=""/>
                </a:solidFill>
                <a:latin typeface="Calibri" pitchFamily="34" charset="0"/>
              </a:rPr>
              <a:t>procedure</a:t>
            </a:r>
            <a:r>
              <a:rPr lang="en-US" dirty="0" smtClean="0">
                <a:latin typeface="Calibri" pitchFamily="34" charset="0"/>
              </a:rPr>
              <a:t> is a user-defined command</a:t>
            </a:r>
          </a:p>
          <a:p>
            <a:r>
              <a:rPr lang="en-US" dirty="0" smtClean="0">
                <a:solidFill>
                  <a:schemeClr val="accent2"/>
                </a:solidFill>
                <a:latin typeface="Calibri" pitchFamily="34" charset="0"/>
              </a:rPr>
              <a:t>procedure</a:t>
            </a:r>
            <a:r>
              <a:rPr lang="en-US" dirty="0" smtClean="0">
                <a:latin typeface="Calibri" pitchFamily="34" charset="0"/>
              </a:rPr>
              <a:t> M(x, y, z) </a:t>
            </a:r>
            <a:r>
              <a:rPr lang="en-US" dirty="0" smtClean="0">
                <a:solidFill>
                  <a:schemeClr val="accent2"/>
                </a:solidFill>
                <a:latin typeface="Calibri" pitchFamily="34" charset="0"/>
              </a:rPr>
              <a:t>returns</a:t>
            </a:r>
            <a:r>
              <a:rPr lang="en-US" dirty="0" smtClean="0">
                <a:latin typeface="Calibri" pitchFamily="34" charset="0"/>
              </a:rPr>
              <a:t> (r, s, t)</a:t>
            </a:r>
            <a:br>
              <a:rPr lang="en-US" dirty="0" smtClean="0">
                <a:latin typeface="Calibri" pitchFamily="34" charset="0"/>
              </a:rPr>
            </a:br>
            <a:r>
              <a:rPr lang="en-US" dirty="0" smtClean="0">
                <a:latin typeface="Calibri" pitchFamily="34" charset="0"/>
              </a:rPr>
              <a:t>	</a:t>
            </a:r>
            <a:r>
              <a:rPr lang="en-US" dirty="0" smtClean="0">
                <a:solidFill>
                  <a:schemeClr val="accent2"/>
                </a:solidFill>
                <a:latin typeface="Calibri" pitchFamily="34" charset="0"/>
              </a:rPr>
              <a:t>requires</a:t>
            </a:r>
            <a:r>
              <a:rPr lang="en-US" dirty="0" smtClean="0">
                <a:latin typeface="Calibri" pitchFamily="34" charset="0"/>
              </a:rPr>
              <a:t> P</a:t>
            </a:r>
            <a:br>
              <a:rPr lang="en-US" dirty="0" smtClean="0">
                <a:latin typeface="Calibri" pitchFamily="34" charset="0"/>
              </a:rPr>
            </a:br>
            <a:r>
              <a:rPr lang="en-US" dirty="0" smtClean="0">
                <a:latin typeface="Calibri" pitchFamily="34" charset="0"/>
              </a:rPr>
              <a:t>	</a:t>
            </a:r>
            <a:r>
              <a:rPr lang="en-US" dirty="0" smtClean="0">
                <a:solidFill>
                  <a:schemeClr val="accent2"/>
                </a:solidFill>
                <a:latin typeface="Calibri" pitchFamily="34" charset="0"/>
              </a:rPr>
              <a:t>modifies</a:t>
            </a:r>
            <a:r>
              <a:rPr lang="en-US" dirty="0" smtClean="0">
                <a:latin typeface="Calibri" pitchFamily="34" charset="0"/>
              </a:rPr>
              <a:t> g, h</a:t>
            </a:r>
            <a:br>
              <a:rPr lang="en-US" dirty="0" smtClean="0">
                <a:latin typeface="Calibri" pitchFamily="34" charset="0"/>
              </a:rPr>
            </a:br>
            <a:r>
              <a:rPr lang="en-US" dirty="0" smtClean="0">
                <a:latin typeface="Calibri" pitchFamily="34" charset="0"/>
              </a:rPr>
              <a:t>	</a:t>
            </a:r>
            <a:r>
              <a:rPr lang="en-US" dirty="0" smtClean="0">
                <a:solidFill>
                  <a:schemeClr val="accent2"/>
                </a:solidFill>
                <a:latin typeface="Calibri" pitchFamily="34" charset="0"/>
              </a:rPr>
              <a:t>ensures</a:t>
            </a:r>
            <a:r>
              <a:rPr lang="en-US" dirty="0" smtClean="0">
                <a:latin typeface="Calibri" pitchFamily="34" charset="0"/>
              </a:rPr>
              <a:t> Q</a:t>
            </a:r>
          </a:p>
        </p:txBody>
      </p:sp>
    </p:spTree>
    <p:extLst>
      <p:ext uri="{BB962C8B-B14F-4D97-AF65-F5344CB8AC3E}">
        <p14:creationId xmlns:p14="http://schemas.microsoft.com/office/powerpoint/2007/7/12/main" val="211518675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Procedure example</a:t>
            </a:r>
            <a:endParaRPr lang="en-US" dirty="0">
              <a:latin typeface="Calibri" pitchFamily="34" charset="0"/>
            </a:endParaRPr>
          </a:p>
        </p:txBody>
      </p:sp>
      <p:sp>
        <p:nvSpPr>
          <p:cNvPr id="3" name="Content Placeholder 2"/>
          <p:cNvSpPr>
            <a:spLocks noGrp="1"/>
          </p:cNvSpPr>
          <p:nvPr>
            <p:ph idx="1"/>
          </p:nvPr>
        </p:nvSpPr>
        <p:spPr/>
        <p:txBody>
          <a:bodyPr/>
          <a:lstStyle/>
          <a:p>
            <a:r>
              <a:rPr lang="en-US" dirty="0" smtClean="0">
                <a:solidFill>
                  <a:schemeClr val="accent2"/>
                </a:solidFill>
                <a:latin typeface="Calibri" pitchFamily="34" charset="0"/>
              </a:rPr>
              <a:t>procedure</a:t>
            </a:r>
            <a:r>
              <a:rPr lang="en-US" dirty="0" smtClean="0">
                <a:latin typeface="Calibri" pitchFamily="34" charset="0"/>
              </a:rPr>
              <a:t> Inc(n) </a:t>
            </a:r>
            <a:r>
              <a:rPr lang="en-US" dirty="0" smtClean="0">
                <a:solidFill>
                  <a:schemeClr val="accent2"/>
                </a:solidFill>
                <a:latin typeface="Calibri" pitchFamily="34" charset="0"/>
              </a:rPr>
              <a:t>returns</a:t>
            </a:r>
            <a:r>
              <a:rPr lang="en-US" dirty="0" smtClean="0">
                <a:latin typeface="Calibri" pitchFamily="34" charset="0"/>
              </a:rPr>
              <a:t> (b)</a:t>
            </a:r>
            <a:br>
              <a:rPr lang="en-US" dirty="0" smtClean="0">
                <a:latin typeface="Calibri" pitchFamily="34" charset="0"/>
              </a:rPr>
            </a:br>
            <a:r>
              <a:rPr lang="en-US" dirty="0" smtClean="0">
                <a:latin typeface="Calibri" pitchFamily="34" charset="0"/>
              </a:rPr>
              <a:t>	</a:t>
            </a:r>
            <a:r>
              <a:rPr lang="en-US" dirty="0" smtClean="0">
                <a:solidFill>
                  <a:schemeClr val="accent2"/>
                </a:solidFill>
                <a:latin typeface="Calibri" pitchFamily="34" charset="0"/>
              </a:rPr>
              <a:t>requires</a:t>
            </a:r>
            <a:r>
              <a:rPr lang="en-US" dirty="0" smtClean="0">
                <a:latin typeface="Calibri" pitchFamily="34" charset="0"/>
              </a:rPr>
              <a:t> 0 ≤ n</a:t>
            </a:r>
            <a:br>
              <a:rPr lang="en-US" dirty="0" smtClean="0">
                <a:latin typeface="Calibri" pitchFamily="34" charset="0"/>
              </a:rPr>
            </a:br>
            <a:r>
              <a:rPr lang="en-US" dirty="0" smtClean="0">
                <a:latin typeface="Calibri" pitchFamily="34" charset="0"/>
              </a:rPr>
              <a:t>	</a:t>
            </a:r>
            <a:r>
              <a:rPr lang="en-US" dirty="0" smtClean="0">
                <a:solidFill>
                  <a:schemeClr val="accent2"/>
                </a:solidFill>
                <a:latin typeface="Calibri" pitchFamily="34" charset="0"/>
              </a:rPr>
              <a:t>modifies</a:t>
            </a:r>
            <a:r>
              <a:rPr lang="en-US" dirty="0" smtClean="0">
                <a:latin typeface="Calibri" pitchFamily="34" charset="0"/>
              </a:rPr>
              <a:t> g</a:t>
            </a:r>
            <a:br>
              <a:rPr lang="en-US" dirty="0" smtClean="0">
                <a:latin typeface="Calibri" pitchFamily="34" charset="0"/>
              </a:rPr>
            </a:br>
            <a:r>
              <a:rPr lang="en-US" dirty="0" smtClean="0">
                <a:latin typeface="Calibri" pitchFamily="34" charset="0"/>
              </a:rPr>
              <a:t>	</a:t>
            </a:r>
            <a:r>
              <a:rPr lang="en-US" dirty="0" smtClean="0">
                <a:solidFill>
                  <a:schemeClr val="accent2"/>
                </a:solidFill>
                <a:latin typeface="Calibri" pitchFamily="34" charset="0"/>
              </a:rPr>
              <a:t>ensures</a:t>
            </a:r>
            <a:r>
              <a:rPr lang="en-US" dirty="0" smtClean="0">
                <a:latin typeface="Calibri" pitchFamily="34" charset="0"/>
              </a:rPr>
              <a:t> g = </a:t>
            </a:r>
            <a:r>
              <a:rPr lang="en-US" dirty="0" smtClean="0">
                <a:solidFill>
                  <a:schemeClr val="accent2"/>
                </a:solidFill>
                <a:latin typeface="Calibri" pitchFamily="34" charset="0"/>
              </a:rPr>
              <a:t>old</a:t>
            </a:r>
            <a:r>
              <a:rPr lang="en-US" dirty="0" smtClean="0">
                <a:latin typeface="Calibri" pitchFamily="34" charset="0"/>
              </a:rPr>
              <a:t>(g) + n</a:t>
            </a:r>
            <a:endParaRPr lang="en-US" dirty="0">
              <a:latin typeface="Calibri" pitchFamily="34" charset="0"/>
            </a:endParaRPr>
          </a:p>
        </p:txBody>
      </p:sp>
    </p:spTree>
    <p:extLst>
      <p:ext uri="{BB962C8B-B14F-4D97-AF65-F5344CB8AC3E}">
        <p14:creationId xmlns:p14="http://schemas.microsoft.com/office/powerpoint/2007/7/12/main" val="382357843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latin typeface="Calibri" pitchFamily="34" charset="0"/>
              </a:rPr>
              <a:t>Verification conditions: Structure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Isosceles Triangle 3"/>
          <p:cNvSpPr/>
          <p:nvPr/>
        </p:nvSpPr>
        <p:spPr bwMode="auto">
          <a:xfrm>
            <a:off x="4546600" y="1828800"/>
            <a:ext cx="3856038" cy="3732213"/>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r>
              <a:rPr lang="en-US" sz="2800" b="1" dirty="0">
                <a:solidFill>
                  <a:schemeClr val="bg1"/>
                </a:solidFill>
              </a:rPr>
              <a:t>BIG</a:t>
            </a:r>
          </a:p>
          <a:p>
            <a:pPr algn="ctr" defTabSz="1096963">
              <a:defRPr/>
            </a:pPr>
            <a:r>
              <a:rPr lang="en-US" sz="2800" b="1" dirty="0">
                <a:solidFill>
                  <a:srgbClr xmlns:mc="http://schemas.openxmlformats.org/markup-compatibility/2006" xmlns:a14="http://schemas.microsoft.com/office/drawing/2007/7/7/main" val="FF0000" mc:Ignorable=""/>
                </a:solidFill>
              </a:rPr>
              <a:t>and-or</a:t>
            </a:r>
            <a:r>
              <a:rPr lang="en-US" sz="2800" b="1" dirty="0">
                <a:solidFill>
                  <a:schemeClr val="bg1"/>
                </a:solidFill>
              </a:rPr>
              <a:t> tree</a:t>
            </a:r>
          </a:p>
          <a:p>
            <a:pPr algn="ctr" defTabSz="1096963">
              <a:defRPr/>
            </a:pPr>
            <a:r>
              <a:rPr lang="en-US" sz="2800" b="1" dirty="0">
                <a:solidFill>
                  <a:schemeClr val="bg1"/>
                </a:solidFill>
              </a:rPr>
              <a:t>(ground)</a:t>
            </a:r>
          </a:p>
          <a:p>
            <a:pPr algn="ctr" defTabSz="1096963">
              <a:defRPr/>
            </a:pPr>
            <a:endParaRPr lang="en-US" sz="2800" b="1" dirty="0">
              <a:solidFill>
                <a:schemeClr val="bg1"/>
              </a:solidFill>
            </a:endParaRPr>
          </a:p>
          <a:p>
            <a:pPr algn="ctr" defTabSz="1096963">
              <a:defRPr/>
            </a:pPr>
            <a:endParaRPr lang="en-US" sz="2800" b="1" dirty="0">
              <a:solidFill>
                <a:schemeClr val="bg1"/>
              </a:solidFill>
            </a:endParaRPr>
          </a:p>
        </p:txBody>
      </p:sp>
      <p:sp>
        <p:nvSpPr>
          <p:cNvPr id="6" name="Plus 5"/>
          <p:cNvSpPr/>
          <p:nvPr/>
        </p:nvSpPr>
        <p:spPr bwMode="auto">
          <a:xfrm>
            <a:off x="3954168" y="3064475"/>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7" name="Rectangle 6"/>
          <p:cNvSpPr/>
          <p:nvPr/>
        </p:nvSpPr>
        <p:spPr bwMode="auto">
          <a:xfrm>
            <a:off x="604838" y="2730500"/>
            <a:ext cx="2990850" cy="1704975"/>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algn="ctr" defTabSz="1096963">
              <a:defRPr/>
            </a:pPr>
            <a:r>
              <a:rPr lang="en-US" sz="2800" b="1" dirty="0">
                <a:solidFill>
                  <a:schemeClr val="bg1"/>
                </a:solidFill>
                <a:sym typeface="Symbol"/>
              </a:rPr>
              <a:t> </a:t>
            </a:r>
            <a:r>
              <a:rPr lang="en-US" sz="2800" b="1" dirty="0">
                <a:solidFill>
                  <a:schemeClr val="bg1"/>
                </a:solidFill>
              </a:rPr>
              <a:t>Axioms</a:t>
            </a:r>
          </a:p>
          <a:p>
            <a:pPr algn="ctr" defTabSz="1096963">
              <a:defRPr/>
            </a:pPr>
            <a:r>
              <a:rPr lang="en-US" sz="2800" dirty="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rPr>
              <a:t>(</a:t>
            </a:r>
            <a:r>
              <a:rPr lang="en-US" sz="2800" b="1" dirty="0">
                <a:solidFill>
                  <a:schemeClr val="bg1"/>
                </a:solidFill>
              </a:rPr>
              <a:t>non-ground)</a:t>
            </a:r>
          </a:p>
        </p:txBody>
      </p:sp>
      <p:sp>
        <p:nvSpPr>
          <p:cNvPr id="8" name="Rectangular Callout 7"/>
          <p:cNvSpPr/>
          <p:nvPr/>
        </p:nvSpPr>
        <p:spPr bwMode="auto">
          <a:xfrm>
            <a:off x="692150" y="5276850"/>
            <a:ext cx="3249613" cy="1198563"/>
          </a:xfrm>
          <a:prstGeom prst="wedgeRectCallout">
            <a:avLst>
              <a:gd name="adj1" fmla="val 107619"/>
              <a:gd name="adj2" fmla="val -1478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109728" tIns="54864" rIns="109728" bIns="54864" anchor="ctr"/>
          <a:lstStyle/>
          <a:p>
            <a:pPr algn="ctr" defTabSz="1096963">
              <a:defRPr/>
            </a:pPr>
            <a:r>
              <a:rPr lang="en-US" sz="2800" b="1" dirty="0">
                <a:solidFill>
                  <a:schemeClr val="bg1"/>
                </a:solidFill>
              </a:rPr>
              <a:t>Control &amp; Data Flow</a:t>
            </a:r>
          </a:p>
        </p:txBody>
      </p:sp>
    </p:spTree>
    <p:extLst>
      <p:ext uri="{BB962C8B-B14F-4D97-AF65-F5344CB8AC3E}">
        <p14:creationId xmlns:p14="http://schemas.microsoft.com/office/powerpoint/2007/7/12/main" val="250702376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Verifying Compilers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5" name="Subtitle 2"/>
          <p:cNvSpPr txBox="1">
            <a:spLocks/>
          </p:cNvSpPr>
          <p:nvPr/>
        </p:nvSpPr>
        <p:spPr>
          <a:xfrm>
            <a:off x="669656" y="2558555"/>
            <a:ext cx="7690116" cy="2769989"/>
          </a:xfrm>
          <a:prstGeom prst="rect">
            <a:avLst/>
          </a:prstGeom>
        </p:spPr>
        <p:txBody>
          <a:bodyPr vert="horz"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A verifying compiler uses </a:t>
            </a:r>
            <a:r>
              <a:rPr kumimoji="0" lang="en-US" sz="2400" b="0" i="1" u="none" strike="noStrike" kern="1200" cap="none" spc="0" normalizeH="0" baseline="0" noProof="0" dirty="0" smtClean="0">
                <a:ln>
                  <a:noFill/>
                </a:ln>
                <a:solidFill>
                  <a:schemeClr val="accent2">
                    <a:lumMod val="75000"/>
                  </a:schemeClr>
                </a:solidFill>
                <a:effectLst/>
                <a:uLnTx/>
                <a:uFillTx/>
                <a:latin typeface="Calibri" pitchFamily="34" charset="0"/>
              </a:rPr>
              <a:t>automated reasoning</a:t>
            </a: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 to check the</a:t>
            </a:r>
          </a:p>
          <a:p>
            <a:pPr marL="384954" marR="0" lvl="0" indent="-384954" algn="l" defTabSz="914363" rtl="0" eaLnBrk="1" fontAlgn="auto" latinLnBrk="0" hangingPunct="1">
              <a:lnSpc>
                <a:spcPct val="90000"/>
              </a:lnSpc>
              <a:spcBef>
                <a:spcPct val="20000"/>
              </a:spcBef>
              <a:spcAft>
                <a:spcPts val="0"/>
              </a:spcAft>
              <a:buClrTx/>
              <a:buSzPct val="90000"/>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correctness of a program that is compiles.</a:t>
            </a:r>
          </a:p>
          <a:p>
            <a:pPr marL="384954" marR="0" lvl="0" indent="-384954" algn="l" defTabSz="914363" rtl="0" eaLnBrk="1" fontAlgn="auto" latinLnBrk="0" hangingPunct="1">
              <a:lnSpc>
                <a:spcPct val="90000"/>
              </a:lnSpc>
              <a:spcBef>
                <a:spcPct val="20000"/>
              </a:spcBef>
              <a:spcAft>
                <a:spcPts val="0"/>
              </a:spcAft>
              <a:buClrTx/>
              <a:buSzPct val="90000"/>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ndParaRPr>
          </a:p>
          <a:p>
            <a:pPr marL="384954" marR="0" lvl="0" indent="-384954" algn="l" defTabSz="914363" rtl="0" eaLnBrk="1" fontAlgn="auto" latinLnBrk="0" hangingPunct="1">
              <a:lnSpc>
                <a:spcPct val="90000"/>
              </a:lnSpc>
              <a:spcBef>
                <a:spcPct val="20000"/>
              </a:spcBef>
              <a:spcAft>
                <a:spcPts val="0"/>
              </a:spcAft>
              <a:buClrTx/>
              <a:buSzPct val="90000"/>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Correctness is specified by </a:t>
            </a:r>
            <a:r>
              <a:rPr kumimoji="0" lang="en-US" sz="2400" b="0" i="1" u="none" strike="noStrike" kern="1200" cap="none" spc="0" normalizeH="0" baseline="0" noProof="0" dirty="0" smtClean="0">
                <a:ln>
                  <a:noFill/>
                </a:ln>
                <a:solidFill>
                  <a:schemeClr val="accent2">
                    <a:lumMod val="75000"/>
                  </a:schemeClr>
                </a:solidFill>
                <a:effectLst/>
                <a:uLnTx/>
                <a:uFillTx/>
                <a:latin typeface="Calibri" pitchFamily="34" charset="0"/>
              </a:rPr>
              <a:t>types, assertions, . . . and other</a:t>
            </a:r>
          </a:p>
          <a:p>
            <a:pPr marL="384954" marR="0" lvl="0" indent="-384954" algn="l" defTabSz="914363" rtl="0" eaLnBrk="1" fontAlgn="auto" latinLnBrk="0" hangingPunct="1">
              <a:lnSpc>
                <a:spcPct val="90000"/>
              </a:lnSpc>
              <a:spcBef>
                <a:spcPct val="20000"/>
              </a:spcBef>
              <a:spcAft>
                <a:spcPts val="0"/>
              </a:spcAft>
              <a:buClrTx/>
              <a:buSzPct val="90000"/>
              <a:tabLst/>
              <a:defRPr/>
            </a:pPr>
            <a:r>
              <a:rPr kumimoji="0" lang="en-US" sz="2400" b="0" i="1" u="none" strike="noStrike" kern="1200" cap="none" spc="0" normalizeH="0" baseline="0" noProof="0" dirty="0" smtClean="0">
                <a:ln>
                  <a:noFill/>
                </a:ln>
                <a:solidFill>
                  <a:schemeClr val="accent2">
                    <a:lumMod val="75000"/>
                  </a:schemeClr>
                </a:solidFill>
                <a:effectLst/>
                <a:uLnTx/>
                <a:uFillTx/>
                <a:latin typeface="Calibri" pitchFamily="34" charset="0"/>
              </a:rPr>
              <a:t>redundant annotations</a:t>
            </a: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 that accompany the program.</a:t>
            </a:r>
          </a:p>
          <a:p>
            <a:pPr marL="384954" marR="0" lvl="0" indent="-384954" algn="l" defTabSz="914363" rtl="0" eaLnBrk="1" fontAlgn="auto" latinLnBrk="0" hangingPunct="1">
              <a:lnSpc>
                <a:spcPct val="90000"/>
              </a:lnSpc>
              <a:spcBef>
                <a:spcPct val="20000"/>
              </a:spcBef>
              <a:spcAft>
                <a:spcPts val="0"/>
              </a:spcAft>
              <a:buClrTx/>
              <a:buSzPct val="90000"/>
              <a:tabLst/>
              <a:defRPr/>
            </a:pPr>
            <a:endPar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endParaRPr>
          </a:p>
          <a:p>
            <a:pPr marL="384954" marR="0" lvl="0" indent="-384954" algn="l" defTabSz="914363" rtl="0" eaLnBrk="1" fontAlgn="auto" latinLnBrk="0" hangingPunct="1">
              <a:lnSpc>
                <a:spcPct val="90000"/>
              </a:lnSpc>
              <a:spcBef>
                <a:spcPct val="20000"/>
              </a:spcBef>
              <a:spcAft>
                <a:spcPts val="0"/>
              </a:spcAft>
              <a:buClrTx/>
              <a:buSzPct val="90000"/>
              <a:tabLst/>
              <a:defRPr/>
            </a:pPr>
            <a:r>
              <a:rPr kumimoji="0" lang="en-US" sz="2400" b="0" i="0" u="none" strike="noStrike" kern="1200" cap="none" spc="0" normalizeH="0" baseline="0" noProof="0" dirty="0" smtClean="0">
                <a:ln>
                  <a:noFill/>
                </a:ln>
                <a:solidFill>
                  <a:schemeClr val="accent2">
                    <a:lumMod val="75000"/>
                  </a:schemeClr>
                </a:solidFill>
                <a:effectLst/>
                <a:uLnTx/>
                <a:uFillTx/>
                <a:latin typeface="Calibri" pitchFamily="34" charset="0"/>
              </a:rPr>
              <a:t>Tony Hoare 2004</a:t>
            </a:r>
            <a:endParaRPr kumimoji="0" lang="en-US" sz="2400" b="0" i="0" u="none" strike="noStrike" kern="1200" cap="none" spc="0" normalizeH="0" baseline="0" noProof="0" dirty="0">
              <a:ln>
                <a:noFill/>
              </a:ln>
              <a:solidFill>
                <a:schemeClr val="accent2">
                  <a:lumMod val="75000"/>
                </a:schemeClr>
              </a:solidFill>
              <a:effectLst/>
              <a:uLnTx/>
              <a:uFillTx/>
              <a:latin typeface="Calibri" pitchFamily="34" charset="0"/>
            </a:endParaRPr>
          </a:p>
        </p:txBody>
      </p:sp>
    </p:spTree>
    <p:extLst>
      <p:ext uri="{BB962C8B-B14F-4D97-AF65-F5344CB8AC3E}">
        <p14:creationId xmlns:p14="http://schemas.microsoft.com/office/powerpoint/2007/7/12/main" val="27611716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pPr>
              <a:defRPr/>
            </a:pPr>
            <a:r>
              <a:rPr smtClean="0">
                <a:sym typeface="Symbol"/>
              </a:rPr>
              <a:t>Main Challenge</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90525" y="1665288"/>
            <a:ext cx="8382000" cy="2649537"/>
          </a:xfrm>
        </p:spPr>
        <p:txBody>
          <a:bodyPr/>
          <a:lstStyle/>
          <a:p>
            <a:r>
              <a:rPr lang="en-US" sz="3100" smtClean="0">
                <a:solidFill>
                  <a:srgbClr xmlns:mc="http://schemas.openxmlformats.org/markup-compatibility/2006" xmlns:a14="http://schemas.microsoft.com/office/drawing/2007/7/7/main" val="FF0000" mc:Ignorable=""/>
                </a:solidFill>
                <a:sym typeface="Symbol" pitchFamily="18" charset="2"/>
              </a:rPr>
              <a:t>Quantifiers, quantifiers, quantifiers, …</a:t>
            </a:r>
          </a:p>
          <a:p>
            <a:r>
              <a:rPr lang="en-US" sz="3100" smtClean="0">
                <a:sym typeface="Symbol" pitchFamily="18" charset="2"/>
              </a:rPr>
              <a:t>Modeling the runtime</a:t>
            </a:r>
          </a:p>
          <a:p>
            <a:pPr lvl="1">
              <a:buFontTx/>
              <a:buNone/>
            </a:pPr>
            <a:r>
              <a:rPr lang="en-US" sz="2900" smtClean="0">
                <a:sym typeface="Symbol" pitchFamily="18" charset="2"/>
              </a:rPr>
              <a:t> </a:t>
            </a:r>
            <a:r>
              <a:rPr lang="en-US" sz="2900" smtClean="0"/>
              <a:t>h,o,f:</a:t>
            </a:r>
            <a:r>
              <a:rPr lang="en-US" sz="2900" smtClean="0">
                <a:sym typeface="Symbol" pitchFamily="18" charset="2"/>
              </a:rPr>
              <a:t/>
            </a:r>
            <a:br>
              <a:rPr lang="en-US" sz="2900" smtClean="0">
                <a:sym typeface="Symbol" pitchFamily="18" charset="2"/>
              </a:rPr>
            </a:br>
            <a:r>
              <a:rPr lang="en-US" sz="2900" smtClean="0">
                <a:sym typeface="Symbol" pitchFamily="18" charset="2"/>
              </a:rPr>
              <a:t>	IsHeap(h) </a:t>
            </a:r>
            <a:r>
              <a:rPr lang="en-US" sz="2900" smtClean="0">
                <a:solidFill>
                  <a:schemeClr val="tx1"/>
                </a:solidFill>
              </a:rPr>
              <a:t> </a:t>
            </a:r>
            <a:r>
              <a:rPr lang="en-US" sz="2900" smtClean="0"/>
              <a:t>o ≠ null </a:t>
            </a:r>
            <a:r>
              <a:rPr lang="en-US" sz="2900" smtClean="0">
                <a:sym typeface="Symbol" pitchFamily="18" charset="2"/>
              </a:rPr>
              <a:t> read(h, o, alloc) = t</a:t>
            </a:r>
            <a:br>
              <a:rPr lang="en-US" sz="2900" smtClean="0">
                <a:sym typeface="Symbol" pitchFamily="18" charset="2"/>
              </a:rPr>
            </a:br>
            <a:r>
              <a:rPr lang="en-US" sz="2900" smtClean="0">
                <a:sym typeface="Symbol" pitchFamily="18" charset="2"/>
              </a:rPr>
              <a:t>	</a:t>
            </a:r>
            <a:br>
              <a:rPr lang="en-US" sz="2900" smtClean="0">
                <a:sym typeface="Symbol" pitchFamily="18" charset="2"/>
              </a:rPr>
            </a:br>
            <a:r>
              <a:rPr lang="en-US" sz="2900" smtClean="0">
                <a:sym typeface="Symbol" pitchFamily="18" charset="2"/>
              </a:rPr>
              <a:t>	read(h,o, f) = null  read(h, read(h,o,f),alloc) = t</a:t>
            </a:r>
            <a:endParaRPr lang="en-US" sz="2800" smtClean="0">
              <a:sym typeface="Symbol" pitchFamily="18" charset="2"/>
            </a:endParaRPr>
          </a:p>
        </p:txBody>
      </p:sp>
    </p:spTree>
    <p:extLst>
      <p:ext uri="{BB962C8B-B14F-4D97-AF65-F5344CB8AC3E}">
        <p14:creationId xmlns:p14="http://schemas.microsoft.com/office/powerpoint/2007/7/12/main" val="253034215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pPr>
              <a:defRPr/>
            </a:pPr>
            <a:r>
              <a:rPr smtClean="0">
                <a:sym typeface="Symbol"/>
              </a:rPr>
              <a:t>Main Challenge</a:t>
            </a:r>
            <a:endParaRPr spc="-167">
              <a:solidFill>
                <a:schemeClr val="accent1"/>
              </a:solidFill>
              <a:effectLst>
                <a:outerShdw blurRad="50800" dist="38100" dir="2700000" algn="tl" rotWithShape="0">
                  <a:prstClr val="black">
                    <a:alpha val="61000"/>
                  </a:prstClr>
                </a:outerShdw>
              </a:effectLst>
            </a:endParaRPr>
          </a:p>
        </p:txBody>
      </p:sp>
      <p:sp>
        <p:nvSpPr>
          <p:cNvPr id="149507" name="Text Placeholder 2"/>
          <p:cNvSpPr>
            <a:spLocks noGrp="1"/>
          </p:cNvSpPr>
          <p:nvPr>
            <p:ph type="body" sz="quarter" idx="4294967295"/>
          </p:nvPr>
        </p:nvSpPr>
        <p:spPr>
          <a:xfrm>
            <a:off x="390525" y="1665288"/>
            <a:ext cx="8382000" cy="3332162"/>
          </a:xfrm>
        </p:spPr>
        <p:txBody>
          <a:bodyPr/>
          <a:lstStyle/>
          <a:p>
            <a:r>
              <a:rPr lang="en-US" sz="3100" smtClean="0">
                <a:solidFill>
                  <a:srgbClr xmlns:mc="http://schemas.openxmlformats.org/markup-compatibility/2006" xmlns:a14="http://schemas.microsoft.com/office/drawing/2007/7/7/main" val="FF0000" mc:Ignorable=""/>
                </a:solidFill>
                <a:sym typeface="Symbol" pitchFamily="18" charset="2"/>
              </a:rPr>
              <a:t>Quantifiers, quantifiers, quantifiers, …</a:t>
            </a:r>
          </a:p>
          <a:p>
            <a:r>
              <a:rPr lang="en-US" sz="3100" smtClean="0">
                <a:sym typeface="Symbol" pitchFamily="18" charset="2"/>
              </a:rPr>
              <a:t>Modeling the runtime</a:t>
            </a:r>
          </a:p>
          <a:p>
            <a:r>
              <a:rPr lang="en-US" sz="3100" smtClean="0">
                <a:sym typeface="Symbol" pitchFamily="18" charset="2"/>
              </a:rPr>
              <a:t>Frame axioms</a:t>
            </a:r>
          </a:p>
          <a:p>
            <a:pPr lvl="1">
              <a:buFontTx/>
              <a:buNone/>
            </a:pPr>
            <a:r>
              <a:rPr lang="en-US" sz="2900" smtClean="0">
                <a:sym typeface="Symbol" pitchFamily="18" charset="2"/>
              </a:rPr>
              <a:t> o, f:</a:t>
            </a:r>
            <a:br>
              <a:rPr lang="en-US" sz="2900" smtClean="0">
                <a:sym typeface="Symbol" pitchFamily="18" charset="2"/>
              </a:rPr>
            </a:br>
            <a:r>
              <a:rPr lang="en-US" sz="2900" smtClean="0">
                <a:sym typeface="Symbol" pitchFamily="18" charset="2"/>
              </a:rPr>
              <a:t>	o ≠ null  read(h</a:t>
            </a:r>
            <a:r>
              <a:rPr lang="en-US" sz="2900" baseline="-25000" smtClean="0">
                <a:sym typeface="Symbol" pitchFamily="18" charset="2"/>
              </a:rPr>
              <a:t>0</a:t>
            </a:r>
            <a:r>
              <a:rPr lang="en-US" sz="2900" smtClean="0">
                <a:sym typeface="Symbol" pitchFamily="18" charset="2"/>
              </a:rPr>
              <a:t>, o, alloc) = t </a:t>
            </a:r>
            <a:br>
              <a:rPr lang="en-US" sz="2900" smtClean="0">
                <a:sym typeface="Symbol" pitchFamily="18" charset="2"/>
              </a:rPr>
            </a:br>
            <a:r>
              <a:rPr lang="en-US" sz="2900" smtClean="0">
                <a:sym typeface="Symbol" pitchFamily="18" charset="2"/>
              </a:rPr>
              <a:t>	   read(h</a:t>
            </a:r>
            <a:r>
              <a:rPr lang="en-US" sz="2900" baseline="-25000" smtClean="0">
                <a:sym typeface="Symbol" pitchFamily="18" charset="2"/>
              </a:rPr>
              <a:t>1</a:t>
            </a:r>
            <a:r>
              <a:rPr lang="en-US" sz="2900" smtClean="0">
                <a:sym typeface="Symbol" pitchFamily="18" charset="2"/>
              </a:rPr>
              <a:t>,o,f) = read(h</a:t>
            </a:r>
            <a:r>
              <a:rPr lang="en-US" sz="2900" baseline="-25000" smtClean="0">
                <a:sym typeface="Symbol" pitchFamily="18" charset="2"/>
              </a:rPr>
              <a:t>0</a:t>
            </a:r>
            <a:r>
              <a:rPr lang="en-US" sz="2900" smtClean="0">
                <a:sym typeface="Symbol" pitchFamily="18" charset="2"/>
              </a:rPr>
              <a:t>,o,f)  (o,f)  M </a:t>
            </a:r>
            <a:endParaRPr lang="en-US" sz="2800" smtClean="0">
              <a:sym typeface="Symbol" pitchFamily="18" charset="2"/>
            </a:endParaRPr>
          </a:p>
          <a:p>
            <a:pPr>
              <a:buFontTx/>
              <a:buNone/>
            </a:pPr>
            <a:endParaRPr lang="en-US" smtClean="0"/>
          </a:p>
        </p:txBody>
      </p:sp>
    </p:spTree>
    <p:extLst>
      <p:ext uri="{BB962C8B-B14F-4D97-AF65-F5344CB8AC3E}">
        <p14:creationId xmlns:p14="http://schemas.microsoft.com/office/powerpoint/2007/7/12/main" val="175791773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pPr>
              <a:defRPr/>
            </a:pPr>
            <a:r>
              <a:rPr smtClean="0">
                <a:sym typeface="Symbol"/>
              </a:rPr>
              <a:t>Main Challenge</a:t>
            </a:r>
            <a:endParaRPr spc="-167">
              <a:solidFill>
                <a:schemeClr val="accent1"/>
              </a:solidFill>
              <a:effectLst>
                <a:outerShdw blurRad="50800" dist="38100" dir="2700000" algn="tl" rotWithShape="0">
                  <a:prstClr val="black">
                    <a:alpha val="61000"/>
                  </a:prstClr>
                </a:outerShdw>
              </a:effectLst>
            </a:endParaRPr>
          </a:p>
        </p:txBody>
      </p:sp>
      <p:sp>
        <p:nvSpPr>
          <p:cNvPr id="150531" name="Text Placeholder 2"/>
          <p:cNvSpPr>
            <a:spLocks noGrp="1"/>
          </p:cNvSpPr>
          <p:nvPr>
            <p:ph type="body" sz="quarter" idx="4294967295"/>
          </p:nvPr>
        </p:nvSpPr>
        <p:spPr>
          <a:xfrm>
            <a:off x="390525" y="1665288"/>
            <a:ext cx="8382000" cy="3103562"/>
          </a:xfrm>
        </p:spPr>
        <p:txBody>
          <a:bodyPr/>
          <a:lstStyle/>
          <a:p>
            <a:r>
              <a:rPr lang="en-US" sz="3100" smtClean="0">
                <a:solidFill>
                  <a:srgbClr xmlns:mc="http://schemas.openxmlformats.org/markup-compatibility/2006" xmlns:a14="http://schemas.microsoft.com/office/drawing/2007/7/7/main" val="FF0000" mc:Ignorable=""/>
                </a:solidFill>
                <a:sym typeface="Symbol" pitchFamily="18" charset="2"/>
              </a:rPr>
              <a:t>Quantifiers, quantifiers, quantifiers, …</a:t>
            </a:r>
          </a:p>
          <a:p>
            <a:r>
              <a:rPr lang="en-US" sz="3100" smtClean="0">
                <a:sym typeface="Symbol" pitchFamily="18" charset="2"/>
              </a:rPr>
              <a:t>Modeling the runtime</a:t>
            </a:r>
          </a:p>
          <a:p>
            <a:r>
              <a:rPr lang="en-US" sz="3100" smtClean="0">
                <a:sym typeface="Symbol" pitchFamily="18" charset="2"/>
              </a:rPr>
              <a:t>Frame axioms</a:t>
            </a:r>
          </a:p>
          <a:p>
            <a:r>
              <a:rPr lang="en-US" sz="3100" smtClean="0">
                <a:sym typeface="Symbol" pitchFamily="18" charset="2"/>
              </a:rPr>
              <a:t>User provided assertions</a:t>
            </a:r>
          </a:p>
          <a:p>
            <a:pPr marL="746125" lvl="2" indent="-384175">
              <a:buFontTx/>
              <a:buNone/>
            </a:pPr>
            <a:r>
              <a:rPr lang="en-US" sz="3200" smtClean="0">
                <a:sym typeface="Symbol" pitchFamily="18" charset="2"/>
              </a:rPr>
              <a:t> i,j: i  j  read(a,i)  read(b,j)</a:t>
            </a:r>
          </a:p>
          <a:p>
            <a:pPr>
              <a:buFontTx/>
              <a:buNone/>
            </a:pPr>
            <a:endParaRPr lang="en-US" smtClean="0"/>
          </a:p>
        </p:txBody>
      </p:sp>
    </p:spTree>
    <p:extLst>
      <p:ext uri="{BB962C8B-B14F-4D97-AF65-F5344CB8AC3E}">
        <p14:creationId xmlns:p14="http://schemas.microsoft.com/office/powerpoint/2007/7/12/main" val="176881805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pPr>
              <a:defRPr/>
            </a:pPr>
            <a:r>
              <a:rPr smtClean="0">
                <a:sym typeface="Symbol"/>
              </a:rPr>
              <a:t>Main Challenge</a:t>
            </a:r>
            <a:endParaRPr spc="-167">
              <a:solidFill>
                <a:schemeClr val="accent1"/>
              </a:solidFill>
              <a:effectLst>
                <a:outerShdw blurRad="50800" dist="38100" dir="2700000" algn="tl" rotWithShape="0">
                  <a:prstClr val="black">
                    <a:alpha val="61000"/>
                  </a:prstClr>
                </a:outerShdw>
              </a:effectLst>
            </a:endParaRPr>
          </a:p>
        </p:txBody>
      </p:sp>
      <p:sp>
        <p:nvSpPr>
          <p:cNvPr id="151555" name="Text Placeholder 2"/>
          <p:cNvSpPr>
            <a:spLocks noGrp="1"/>
          </p:cNvSpPr>
          <p:nvPr>
            <p:ph type="body" sz="quarter" idx="4294967295"/>
          </p:nvPr>
        </p:nvSpPr>
        <p:spPr>
          <a:xfrm>
            <a:off x="390525" y="1665288"/>
            <a:ext cx="8382000" cy="4899025"/>
          </a:xfrm>
        </p:spPr>
        <p:txBody>
          <a:bodyPr/>
          <a:lstStyle/>
          <a:p>
            <a:r>
              <a:rPr lang="en-US" sz="3100" smtClean="0">
                <a:solidFill>
                  <a:srgbClr xmlns:mc="http://schemas.openxmlformats.org/markup-compatibility/2006" xmlns:a14="http://schemas.microsoft.com/office/drawing/2007/7/7/main" val="FF0000" mc:Ignorable=""/>
                </a:solidFill>
                <a:sym typeface="Symbol" pitchFamily="18" charset="2"/>
              </a:rPr>
              <a:t>Quantifiers, quantifiers, quantifiers, …</a:t>
            </a:r>
          </a:p>
          <a:p>
            <a:r>
              <a:rPr lang="en-US" sz="3100" smtClean="0">
                <a:sym typeface="Symbol" pitchFamily="18" charset="2"/>
              </a:rPr>
              <a:t>Modeling the runtime</a:t>
            </a:r>
          </a:p>
          <a:p>
            <a:r>
              <a:rPr lang="en-US" sz="3100" smtClean="0">
                <a:sym typeface="Symbol" pitchFamily="18" charset="2"/>
              </a:rPr>
              <a:t>Frame axioms</a:t>
            </a:r>
          </a:p>
          <a:p>
            <a:r>
              <a:rPr lang="en-US" sz="3100" smtClean="0">
                <a:sym typeface="Symbol" pitchFamily="18" charset="2"/>
              </a:rPr>
              <a:t>User provided assertions</a:t>
            </a:r>
            <a:endParaRPr lang="en-US" smtClean="0">
              <a:sym typeface="Symbol" pitchFamily="18" charset="2"/>
            </a:endParaRPr>
          </a:p>
          <a:p>
            <a:r>
              <a:rPr lang="en-US" sz="3100" smtClean="0">
                <a:sym typeface="Symbol" pitchFamily="18" charset="2"/>
              </a:rPr>
              <a:t>Theories</a:t>
            </a:r>
          </a:p>
          <a:p>
            <a:pPr marL="703263" lvl="3" indent="-384175">
              <a:buFont typeface="Symbol" pitchFamily="18" charset="2"/>
              <a:buChar char="&quot;"/>
            </a:pPr>
            <a:r>
              <a:rPr lang="en-US" sz="2800" smtClean="0">
                <a:sym typeface="Symbol" pitchFamily="18" charset="2"/>
              </a:rPr>
              <a:t>x: p(x,x)</a:t>
            </a:r>
          </a:p>
          <a:p>
            <a:pPr marL="703263" lvl="3" indent="-384175">
              <a:buFont typeface="Symbol" pitchFamily="18" charset="2"/>
              <a:buChar char="&quot;"/>
            </a:pPr>
            <a:r>
              <a:rPr lang="en-US" sz="2800" smtClean="0">
                <a:sym typeface="Symbol" pitchFamily="18" charset="2"/>
              </a:rPr>
              <a:t>x,y,z: p(x,y), p(y,z)  p(x,z)</a:t>
            </a:r>
          </a:p>
          <a:p>
            <a:pPr marL="703263" lvl="3" indent="-384175">
              <a:buFont typeface="Symbol" pitchFamily="18" charset="2"/>
              <a:buChar char="&quot;"/>
            </a:pPr>
            <a:r>
              <a:rPr lang="en-US" sz="2800" smtClean="0">
                <a:sym typeface="Symbol" pitchFamily="18" charset="2"/>
              </a:rPr>
              <a:t>x,y: p(x,y), p(y,x)  x = y</a:t>
            </a:r>
          </a:p>
          <a:p>
            <a:pPr marL="703263" lvl="3" indent="-384175">
              <a:buFont typeface="Symbol" pitchFamily="18" charset="2"/>
              <a:buChar char="&quot;"/>
            </a:pPr>
            <a:endParaRPr lang="en-US" sz="2800" smtClean="0">
              <a:sym typeface="Symbol" pitchFamily="18" charset="2"/>
            </a:endParaRPr>
          </a:p>
          <a:p>
            <a:pPr lvl="1">
              <a:buFontTx/>
              <a:buNone/>
            </a:pPr>
            <a:endParaRPr lang="en-US" sz="2800" smtClean="0">
              <a:sym typeface="Symbol" pitchFamily="18" charset="2"/>
            </a:endParaRPr>
          </a:p>
        </p:txBody>
      </p:sp>
    </p:spTree>
    <p:extLst>
      <p:ext uri="{BB962C8B-B14F-4D97-AF65-F5344CB8AC3E}">
        <p14:creationId xmlns:p14="http://schemas.microsoft.com/office/powerpoint/2007/7/12/main" val="150430725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pPr>
              <a:defRPr/>
            </a:pPr>
            <a:r>
              <a:rPr smtClean="0">
                <a:sym typeface="Symbol"/>
              </a:rPr>
              <a:t>Main Challenge</a:t>
            </a:r>
            <a:endParaRPr spc="-167">
              <a:solidFill>
                <a:schemeClr val="accent1"/>
              </a:solidFill>
              <a:effectLst>
                <a:outerShdw blurRad="50800" dist="38100" dir="2700000" algn="tl" rotWithShape="0">
                  <a:prstClr val="black">
                    <a:alpha val="61000"/>
                  </a:prstClr>
                </a:outerShdw>
              </a:effectLst>
            </a:endParaRPr>
          </a:p>
        </p:txBody>
      </p:sp>
      <p:sp>
        <p:nvSpPr>
          <p:cNvPr id="152579" name="Text Placeholder 2"/>
          <p:cNvSpPr>
            <a:spLocks noGrp="1"/>
          </p:cNvSpPr>
          <p:nvPr>
            <p:ph type="body" sz="quarter" idx="4294967295"/>
          </p:nvPr>
        </p:nvSpPr>
        <p:spPr>
          <a:xfrm>
            <a:off x="390525" y="1665288"/>
            <a:ext cx="8382000" cy="3949700"/>
          </a:xfrm>
        </p:spPr>
        <p:txBody>
          <a:bodyPr/>
          <a:lstStyle/>
          <a:p>
            <a:r>
              <a:rPr lang="en-US" sz="3100" smtClean="0">
                <a:solidFill>
                  <a:srgbClr xmlns:mc="http://schemas.openxmlformats.org/markup-compatibility/2006" xmlns:a14="http://schemas.microsoft.com/office/drawing/2007/7/7/main" val="FF0000" mc:Ignorable=""/>
                </a:solidFill>
                <a:sym typeface="Symbol" pitchFamily="18" charset="2"/>
              </a:rPr>
              <a:t>Quantifiers, quantifiers, quantifiers, …</a:t>
            </a:r>
          </a:p>
          <a:p>
            <a:r>
              <a:rPr lang="en-US" sz="3100" smtClean="0">
                <a:sym typeface="Symbol" pitchFamily="18" charset="2"/>
              </a:rPr>
              <a:t>Modeling the runtime</a:t>
            </a:r>
          </a:p>
          <a:p>
            <a:r>
              <a:rPr lang="en-US" sz="3100" smtClean="0">
                <a:sym typeface="Symbol" pitchFamily="18" charset="2"/>
              </a:rPr>
              <a:t>Frame axioms</a:t>
            </a:r>
          </a:p>
          <a:p>
            <a:r>
              <a:rPr lang="en-US" sz="3100" smtClean="0">
                <a:sym typeface="Symbol" pitchFamily="18" charset="2"/>
              </a:rPr>
              <a:t>User provided assertions</a:t>
            </a:r>
            <a:endParaRPr lang="en-US" smtClean="0">
              <a:sym typeface="Symbol" pitchFamily="18" charset="2"/>
            </a:endParaRPr>
          </a:p>
          <a:p>
            <a:r>
              <a:rPr lang="en-US" sz="3100" smtClean="0">
                <a:sym typeface="Symbol" pitchFamily="18" charset="2"/>
              </a:rPr>
              <a:t>Theories</a:t>
            </a:r>
          </a:p>
          <a:p>
            <a:r>
              <a:rPr lang="en-US" smtClean="0">
                <a:solidFill>
                  <a:srgbClr xmlns:mc="http://schemas.openxmlformats.org/markup-compatibility/2006" xmlns:a14="http://schemas.microsoft.com/office/drawing/2007/7/7/main" val="FF0000" mc:Ignorable=""/>
                </a:solidFill>
              </a:rPr>
              <a:t>Solver must be fast in satisfiable instances.</a:t>
            </a:r>
          </a:p>
          <a:p>
            <a:endParaRPr lang="en-US" smtClean="0">
              <a:sym typeface="Symbol" pitchFamily="18" charset="2"/>
            </a:endParaRPr>
          </a:p>
          <a:p>
            <a:pPr lvl="1">
              <a:buFontTx/>
              <a:buNone/>
            </a:pPr>
            <a:endParaRPr lang="en-US" sz="2800" smtClean="0">
              <a:sym typeface="Symbol" pitchFamily="18" charset="2"/>
            </a:endParaRPr>
          </a:p>
        </p:txBody>
      </p:sp>
      <p:sp>
        <p:nvSpPr>
          <p:cNvPr id="5" name="Rectangular Callout 4"/>
          <p:cNvSpPr/>
          <p:nvPr/>
        </p:nvSpPr>
        <p:spPr bwMode="auto">
          <a:xfrm>
            <a:off x="3738563" y="4816475"/>
            <a:ext cx="4135437" cy="1147763"/>
          </a:xfrm>
          <a:prstGeom prst="wedgeRectCallout">
            <a:avLst>
              <a:gd name="adj1" fmla="val -75458"/>
              <a:gd name="adj2" fmla="val -6797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r>
              <a:rPr lang="en-US" sz="2800" b="1" dirty="0">
                <a:solidFill>
                  <a:schemeClr val="bg1"/>
                </a:solidFill>
              </a:rPr>
              <a:t>We want to find bugs!</a:t>
            </a:r>
          </a:p>
        </p:txBody>
      </p:sp>
      <p:pic>
        <p:nvPicPr>
          <p:cNvPr id="6" name="Picture 5" descr="cartoon_bug.jpg"/>
          <p:cNvPicPr>
            <a:picLocks noChangeAspect="1"/>
          </p:cNvPicPr>
          <p:nvPr/>
        </p:nvPicPr>
        <p:blipFill>
          <a:blip r:embed="rId3">
            <a:extLst>
              <a:ext uri="28A0092B-C50C-407e-A947-70E740481C1C">
                <a14:useLocalDpi xmlns:a14="http://schemas.microsoft.com/office/drawing/2007/7/7/main" val="0"/>
              </a:ext>
            </a:extLst>
          </a:blip>
          <a:srcRect/>
          <a:stretch>
            <a:fillRect/>
          </a:stretch>
        </p:blipFill>
        <p:spPr bwMode="auto">
          <a:xfrm>
            <a:off x="6896100" y="2635250"/>
            <a:ext cx="2062163" cy="21590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pic>
    </p:spTree>
    <p:extLst>
      <p:ext uri="{BB962C8B-B14F-4D97-AF65-F5344CB8AC3E}">
        <p14:creationId xmlns:p14="http://schemas.microsoft.com/office/powerpoint/2007/7/12/main" val="371144140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Some statistics</a:t>
            </a:r>
            <a:endParaRPr spc="-167">
              <a:solidFill>
                <a:schemeClr val="accent1"/>
              </a:solidFill>
              <a:effectLst>
                <a:outerShdw blurRad="50800" dist="38100" dir="2700000" algn="tl" rotWithShape="0">
                  <a:prstClr val="black">
                    <a:alpha val="61000"/>
                  </a:prstClr>
                </a:outerShdw>
              </a:effectLst>
            </a:endParaRPr>
          </a:p>
        </p:txBody>
      </p:sp>
      <p:sp>
        <p:nvSpPr>
          <p:cNvPr id="153603" name="Text Placeholder 2"/>
          <p:cNvSpPr>
            <a:spLocks noGrp="1"/>
          </p:cNvSpPr>
          <p:nvPr>
            <p:ph type="body" sz="quarter" idx="4294967295"/>
          </p:nvPr>
        </p:nvSpPr>
        <p:spPr>
          <a:xfrm>
            <a:off x="390525" y="1665288"/>
            <a:ext cx="8382000" cy="2757487"/>
          </a:xfrm>
        </p:spPr>
        <p:txBody>
          <a:bodyPr/>
          <a:lstStyle/>
          <a:p>
            <a:r>
              <a:rPr lang="en-US" smtClean="0">
                <a:solidFill>
                  <a:srgbClr xmlns:mc="http://schemas.openxmlformats.org/markup-compatibility/2006" xmlns:a14="http://schemas.microsoft.com/office/drawing/2007/7/7/main" val="FF0000" mc:Ignorable=""/>
                </a:solidFill>
                <a:sym typeface="Symbol" pitchFamily="18" charset="2"/>
              </a:rPr>
              <a:t>Grand challenge: Microsoft Hypervisor</a:t>
            </a:r>
          </a:p>
          <a:p>
            <a:r>
              <a:rPr lang="en-US" smtClean="0">
                <a:sym typeface="Symbol" pitchFamily="18" charset="2"/>
              </a:rPr>
              <a:t>70k lines of dense C code</a:t>
            </a:r>
          </a:p>
          <a:p>
            <a:r>
              <a:rPr lang="en-US" smtClean="0">
                <a:sym typeface="Symbol" pitchFamily="18" charset="2"/>
              </a:rPr>
              <a:t>VCs have several Mb</a:t>
            </a:r>
          </a:p>
          <a:p>
            <a:r>
              <a:rPr lang="en-US" smtClean="0">
                <a:sym typeface="Symbol" pitchFamily="18" charset="2"/>
              </a:rPr>
              <a:t>Thousands of non ground clauses</a:t>
            </a:r>
          </a:p>
          <a:p>
            <a:r>
              <a:rPr lang="en-US" smtClean="0">
                <a:sym typeface="Symbol" pitchFamily="18" charset="2"/>
              </a:rPr>
              <a:t>Developers are willing to wait at most 5 min per VC</a:t>
            </a:r>
          </a:p>
          <a:p>
            <a:endParaRPr lang="en-US" smtClean="0">
              <a:sym typeface="Symbol" pitchFamily="18" charset="2"/>
            </a:endParaRPr>
          </a:p>
        </p:txBody>
      </p:sp>
    </p:spTree>
    <p:extLst>
      <p:ext uri="{BB962C8B-B14F-4D97-AF65-F5344CB8AC3E}">
        <p14:creationId xmlns:p14="http://schemas.microsoft.com/office/powerpoint/2007/7/12/main" val="261932580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Many Approaches</a:t>
            </a:r>
            <a:endParaRPr spc="-167">
              <a:solidFill>
                <a:schemeClr val="accent1"/>
              </a:solidFill>
              <a:effectLst>
                <a:outerShdw blurRad="50800" dist="38100" dir="2700000" algn="tl" rotWithShape="0">
                  <a:prstClr val="black">
                    <a:alpha val="61000"/>
                  </a:prstClr>
                </a:outerShdw>
              </a:effectLst>
            </a:endParaRPr>
          </a:p>
        </p:txBody>
      </p:sp>
      <p:graphicFrame>
        <p:nvGraphicFramePr>
          <p:cNvPr id="6" name="Diagram 5"/>
          <p:cNvGraphicFramePr/>
          <p:nvPr/>
        </p:nvGraphicFramePr>
        <p:xfrm>
          <a:off x="0" y="1675351"/>
          <a:ext cx="9144000" cy="4192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07/7/12/main" val="89182410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6" descr="pinocchio.gif"/>
          <p:cNvPicPr>
            <a:picLocks noChangeAspect="1"/>
          </p:cNvPicPr>
          <p:nvPr/>
        </p:nvPicPr>
        <p:blipFill>
          <a:blip r:embed="rId3">
            <a:extLst>
              <a:ext uri="28A0092B-C50C-407e-A947-70E740481C1C">
                <a14:useLocalDpi xmlns:a14="http://schemas.microsoft.com/office/drawing/2007/7/7/main" val="0"/>
              </a:ext>
            </a:extLst>
          </a:blip>
          <a:srcRect/>
          <a:stretch>
            <a:fillRect/>
          </a:stretch>
        </p:blipFill>
        <p:spPr bwMode="auto">
          <a:xfrm>
            <a:off x="6137275" y="3019425"/>
            <a:ext cx="2451100" cy="2833688"/>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pic>
      <p:sp>
        <p:nvSpPr>
          <p:cNvPr id="2" name="Title 1"/>
          <p:cNvSpPr>
            <a:spLocks noGrp="1"/>
          </p:cNvSpPr>
          <p:nvPr>
            <p:ph type="title"/>
          </p:nvPr>
        </p:nvSpPr>
        <p:spPr/>
        <p:txBody>
          <a:bodyPr/>
          <a:lstStyle/>
          <a:p>
            <a:pPr>
              <a:defRPr/>
            </a:pPr>
            <a:r>
              <a:rPr smtClean="0"/>
              <a:t>E-matching &amp; Quantifier instantiation</a:t>
            </a:r>
            <a:endParaRPr spc="-167">
              <a:solidFill>
                <a:schemeClr val="accent1"/>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a:xfrm>
            <a:off x="390525" y="1665288"/>
            <a:ext cx="8382000" cy="4051300"/>
          </a:xfrm>
          <a:prstGeom prst="rect">
            <a:avLst/>
          </a:prstGeom>
        </p:spPr>
        <p:txBody>
          <a:bodyPr lIns="0" tIns="0" rIns="0" bIns="0">
            <a:spAutoFit/>
          </a:bodyPr>
          <a:lstStyle/>
          <a:p>
            <a:pPr marL="384954" indent="-384954" defTabSz="914363" fontAlgn="auto">
              <a:lnSpc>
                <a:spcPct val="90000"/>
              </a:lnSpc>
              <a:spcBef>
                <a:spcPct val="20000"/>
              </a:spcBef>
              <a:spcAft>
                <a:spcPts val="0"/>
              </a:spcAft>
              <a:buSzPct val="90000"/>
              <a:buFontTx/>
              <a:buBlip>
                <a:blip r:embed="rId4"/>
              </a:buBlip>
              <a:defRPr/>
            </a:pPr>
            <a:r>
              <a:rPr lang="en-US" sz="3100" dirty="0">
                <a:solidFill>
                  <a:schemeClr val="bg1"/>
                </a:solidFill>
                <a:latin typeface="Calibri" pitchFamily="34" charset="0"/>
                <a:cs typeface="+mn-cs"/>
                <a:sym typeface="Symbol"/>
              </a:rPr>
              <a:t>SMT solvers use </a:t>
            </a: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heuristic quantifier instantiation</a:t>
            </a:r>
            <a:r>
              <a:rPr lang="en-US" sz="3100" dirty="0">
                <a:solidFill>
                  <a:schemeClr val="bg1"/>
                </a:solidFill>
                <a:latin typeface="Calibri" pitchFamily="34" charset="0"/>
                <a:cs typeface="+mn-cs"/>
                <a:sym typeface="Symbol"/>
              </a:rPr>
              <a:t>.</a:t>
            </a:r>
          </a:p>
          <a:p>
            <a:pPr marL="384954" indent="-384954" defTabSz="914363" fontAlgn="auto">
              <a:lnSpc>
                <a:spcPct val="90000"/>
              </a:lnSpc>
              <a:spcBef>
                <a:spcPct val="20000"/>
              </a:spcBef>
              <a:spcAft>
                <a:spcPts val="0"/>
              </a:spcAft>
              <a:buSzPct val="90000"/>
              <a:buFontTx/>
              <a:buBlip>
                <a:blip r:embed="rId4"/>
              </a:buBlip>
              <a:defRPr/>
            </a:pP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E-matching</a:t>
            </a:r>
            <a:r>
              <a:rPr lang="en-US" sz="3100" dirty="0">
                <a:solidFill>
                  <a:schemeClr val="bg1"/>
                </a:solidFill>
                <a:latin typeface="Calibri" pitchFamily="34" charset="0"/>
                <a:cs typeface="+mn-cs"/>
                <a:sym typeface="Symbol"/>
              </a:rPr>
              <a:t> (matching modulo equalities).</a:t>
            </a:r>
          </a:p>
          <a:p>
            <a:pPr marL="384954" indent="-384954" defTabSz="914363" fontAlgn="auto">
              <a:lnSpc>
                <a:spcPct val="90000"/>
              </a:lnSpc>
              <a:spcBef>
                <a:spcPct val="20000"/>
              </a:spcBef>
              <a:spcAft>
                <a:spcPts val="0"/>
              </a:spcAft>
              <a:buSzPct val="90000"/>
              <a:buFontTx/>
              <a:buBlip>
                <a:blip r:embed="rId4"/>
              </a:buBlip>
              <a:defRPr/>
            </a:pPr>
            <a:r>
              <a:rPr lang="en-US" sz="3100" dirty="0">
                <a:solidFill>
                  <a:schemeClr val="bg1"/>
                </a:solidFill>
                <a:latin typeface="Calibri" pitchFamily="34" charset="0"/>
                <a:cs typeface="+mn-cs"/>
                <a:sym typeface="Symbol"/>
              </a:rPr>
              <a:t>Example:</a:t>
            </a:r>
          </a:p>
          <a:p>
            <a:pPr marL="842136" lvl="1" indent="-384954" defTabSz="914363" fontAlgn="auto">
              <a:lnSpc>
                <a:spcPct val="90000"/>
              </a:lnSpc>
              <a:spcBef>
                <a:spcPct val="20000"/>
              </a:spcBef>
              <a:spcAft>
                <a:spcPts val="0"/>
              </a:spcAft>
              <a:buSzPct val="90000"/>
              <a:buFont typeface="Symbol"/>
              <a:buChar char="&quot;"/>
              <a:defRPr/>
            </a:pPr>
            <a:r>
              <a:rPr lang="en-US" sz="3100" dirty="0">
                <a:solidFill>
                  <a:schemeClr val="bg1"/>
                </a:solidFill>
                <a:latin typeface="Calibri" pitchFamily="34" charset="0"/>
                <a:cs typeface="+mn-cs"/>
                <a:sym typeface="Symbol"/>
              </a:rPr>
              <a:t>x: f(g(x)) = x </a:t>
            </a: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 f(g(x)) }</a:t>
            </a:r>
          </a:p>
          <a:p>
            <a:pPr marL="842136" lvl="1" indent="-384954" defTabSz="914363" fontAlgn="auto">
              <a:lnSpc>
                <a:spcPct val="90000"/>
              </a:lnSpc>
              <a:spcBef>
                <a:spcPct val="20000"/>
              </a:spcBef>
              <a:spcAft>
                <a:spcPts val="0"/>
              </a:spcAft>
              <a:buSzPct val="90000"/>
              <a:defRPr/>
            </a:pPr>
            <a:r>
              <a:rPr lang="en-US" sz="3100" dirty="0">
                <a:solidFill>
                  <a:schemeClr val="bg1"/>
                </a:solidFill>
                <a:latin typeface="Calibri" pitchFamily="34" charset="0"/>
                <a:cs typeface="+mn-cs"/>
                <a:sym typeface="Symbol"/>
              </a:rPr>
              <a:t>a = g(b), </a:t>
            </a:r>
          </a:p>
          <a:p>
            <a:pPr marL="842136" lvl="1" indent="-384954" defTabSz="914363" fontAlgn="auto">
              <a:lnSpc>
                <a:spcPct val="90000"/>
              </a:lnSpc>
              <a:spcBef>
                <a:spcPct val="20000"/>
              </a:spcBef>
              <a:spcAft>
                <a:spcPts val="0"/>
              </a:spcAft>
              <a:buSzPct val="90000"/>
              <a:defRPr/>
            </a:pPr>
            <a:r>
              <a:rPr lang="en-US" sz="3100" dirty="0">
                <a:solidFill>
                  <a:schemeClr val="bg1"/>
                </a:solidFill>
                <a:latin typeface="Calibri" pitchFamily="34" charset="0"/>
                <a:cs typeface="+mn-cs"/>
                <a:sym typeface="Symbol"/>
              </a:rPr>
              <a:t>b = c,</a:t>
            </a:r>
          </a:p>
          <a:p>
            <a:pPr marL="842136" lvl="1" indent="-384954" defTabSz="914363" fontAlgn="auto">
              <a:lnSpc>
                <a:spcPct val="90000"/>
              </a:lnSpc>
              <a:spcBef>
                <a:spcPct val="20000"/>
              </a:spcBef>
              <a:spcAft>
                <a:spcPts val="0"/>
              </a:spcAft>
              <a:buSzPct val="90000"/>
              <a:defRPr/>
            </a:pPr>
            <a:r>
              <a:rPr lang="en-US" sz="3100" dirty="0">
                <a:solidFill>
                  <a:schemeClr val="bg1"/>
                </a:solidFill>
                <a:latin typeface="Calibri" pitchFamily="34" charset="0"/>
                <a:cs typeface="+mn-cs"/>
                <a:sym typeface="Symbol"/>
              </a:rPr>
              <a:t>f(a)  c </a:t>
            </a:r>
          </a:p>
          <a:p>
            <a:pPr marL="739481" lvl="1" indent="-362465" defTabSz="914363" fontAlgn="auto">
              <a:lnSpc>
                <a:spcPct val="90000"/>
              </a:lnSpc>
              <a:spcBef>
                <a:spcPct val="20000"/>
              </a:spcBef>
              <a:spcAft>
                <a:spcPts val="0"/>
              </a:spcAft>
              <a:buSzPct val="90000"/>
              <a:defRPr/>
            </a:pPr>
            <a:endParaRPr lang="en-US" sz="2800" dirty="0">
              <a:solidFill>
                <a:schemeClr val="bg1"/>
              </a:solidFill>
              <a:latin typeface="Calibri" pitchFamily="34" charset="0"/>
              <a:cs typeface="+mn-cs"/>
              <a:sym typeface="Symbol"/>
            </a:endParaRPr>
          </a:p>
        </p:txBody>
      </p:sp>
      <p:sp>
        <p:nvSpPr>
          <p:cNvPr id="6" name="Rounded Rectangular Callout 5"/>
          <p:cNvSpPr/>
          <p:nvPr/>
        </p:nvSpPr>
        <p:spPr bwMode="auto">
          <a:xfrm>
            <a:off x="3500438" y="4476750"/>
            <a:ext cx="2235200" cy="842963"/>
          </a:xfrm>
          <a:prstGeom prst="wedgeRoundRectCallout">
            <a:avLst>
              <a:gd name="adj1" fmla="val -38090"/>
              <a:gd name="adj2" fmla="val -146872"/>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r>
              <a:rPr lang="en-US" sz="2800" dirty="0">
                <a:solidFill>
                  <a:schemeClr val="bg1"/>
                </a:solidFill>
              </a:rPr>
              <a:t>Trigger</a:t>
            </a:r>
          </a:p>
        </p:txBody>
      </p:sp>
    </p:spTree>
    <p:extLst>
      <p:ext uri="{BB962C8B-B14F-4D97-AF65-F5344CB8AC3E}">
        <p14:creationId xmlns:p14="http://schemas.microsoft.com/office/powerpoint/2007/7/12/main" val="247593376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E-matching &amp; Quantifier instantiation</a:t>
            </a:r>
            <a:endParaRPr spc="-167">
              <a:solidFill>
                <a:schemeClr val="accent1"/>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a:xfrm>
            <a:off x="390525" y="1665288"/>
            <a:ext cx="8382000" cy="4051300"/>
          </a:xfrm>
          <a:prstGeom prst="rect">
            <a:avLst/>
          </a:prstGeom>
        </p:spPr>
        <p:txBody>
          <a:bodyPr lIns="0" tIns="0" rIns="0" bIns="0">
            <a:spAutoFit/>
          </a:bodyPr>
          <a:lstStyle/>
          <a:p>
            <a:pPr marL="384954" indent="-384954" defTabSz="914363" fontAlgn="auto">
              <a:lnSpc>
                <a:spcPct val="90000"/>
              </a:lnSpc>
              <a:spcBef>
                <a:spcPct val="20000"/>
              </a:spcBef>
              <a:spcAft>
                <a:spcPts val="0"/>
              </a:spcAft>
              <a:buSzPct val="90000"/>
              <a:buFontTx/>
              <a:buBlip>
                <a:blip r:embed="rId3"/>
              </a:buBlip>
              <a:defRPr/>
            </a:pPr>
            <a:r>
              <a:rPr lang="en-US" sz="3100" dirty="0">
                <a:solidFill>
                  <a:schemeClr val="bg1"/>
                </a:solidFill>
                <a:latin typeface="Calibri" pitchFamily="34" charset="0"/>
                <a:cs typeface="+mn-cs"/>
                <a:sym typeface="Symbol"/>
              </a:rPr>
              <a:t>SMT solvers use </a:t>
            </a: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heuristic quantifier instantiation</a:t>
            </a:r>
            <a:r>
              <a:rPr lang="en-US" sz="3100" dirty="0">
                <a:solidFill>
                  <a:schemeClr val="bg1"/>
                </a:solidFill>
                <a:latin typeface="Calibri" pitchFamily="34" charset="0"/>
                <a:cs typeface="+mn-cs"/>
                <a:sym typeface="Symbol"/>
              </a:rPr>
              <a:t>.</a:t>
            </a:r>
          </a:p>
          <a:p>
            <a:pPr marL="384954" indent="-384954" defTabSz="914363" fontAlgn="auto">
              <a:lnSpc>
                <a:spcPct val="90000"/>
              </a:lnSpc>
              <a:spcBef>
                <a:spcPct val="20000"/>
              </a:spcBef>
              <a:spcAft>
                <a:spcPts val="0"/>
              </a:spcAft>
              <a:buSzPct val="90000"/>
              <a:buFontTx/>
              <a:buBlip>
                <a:blip r:embed="rId3"/>
              </a:buBlip>
              <a:defRPr/>
            </a:pP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E-matching</a:t>
            </a:r>
            <a:r>
              <a:rPr lang="en-US" sz="3100" dirty="0">
                <a:solidFill>
                  <a:schemeClr val="bg1"/>
                </a:solidFill>
                <a:latin typeface="Calibri" pitchFamily="34" charset="0"/>
                <a:cs typeface="+mn-cs"/>
                <a:sym typeface="Symbol"/>
              </a:rPr>
              <a:t> (matching modulo equalities).</a:t>
            </a:r>
          </a:p>
          <a:p>
            <a:pPr marL="384954" indent="-384954" defTabSz="914363" fontAlgn="auto">
              <a:lnSpc>
                <a:spcPct val="90000"/>
              </a:lnSpc>
              <a:spcBef>
                <a:spcPct val="20000"/>
              </a:spcBef>
              <a:spcAft>
                <a:spcPts val="0"/>
              </a:spcAft>
              <a:buSzPct val="90000"/>
              <a:buFontTx/>
              <a:buBlip>
                <a:blip r:embed="rId3"/>
              </a:buBlip>
              <a:defRPr/>
            </a:pPr>
            <a:r>
              <a:rPr lang="en-US" sz="3100" dirty="0">
                <a:solidFill>
                  <a:schemeClr val="bg1"/>
                </a:solidFill>
                <a:latin typeface="Calibri" pitchFamily="34" charset="0"/>
                <a:cs typeface="+mn-cs"/>
                <a:sym typeface="Symbol"/>
              </a:rPr>
              <a:t>Example:</a:t>
            </a:r>
          </a:p>
          <a:p>
            <a:pPr marL="842136" lvl="1" indent="-384954" defTabSz="914363" fontAlgn="auto">
              <a:lnSpc>
                <a:spcPct val="90000"/>
              </a:lnSpc>
              <a:spcBef>
                <a:spcPct val="20000"/>
              </a:spcBef>
              <a:spcAft>
                <a:spcPts val="0"/>
              </a:spcAft>
              <a:buSzPct val="90000"/>
              <a:buFont typeface="Symbol"/>
              <a:buChar char="&quot;"/>
              <a:defRPr/>
            </a:pPr>
            <a:r>
              <a:rPr lang="en-US" sz="3100" dirty="0">
                <a:solidFill>
                  <a:schemeClr val="bg1"/>
                </a:solidFill>
                <a:latin typeface="Calibri" pitchFamily="34" charset="0"/>
                <a:cs typeface="+mn-cs"/>
                <a:sym typeface="Symbol"/>
              </a:rPr>
              <a:t>x: f(g(x)) = x </a:t>
            </a: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 f(g(x)) }</a:t>
            </a:r>
          </a:p>
          <a:p>
            <a:pPr marL="842136" lvl="1" indent="-384954" defTabSz="914363" fontAlgn="auto">
              <a:lnSpc>
                <a:spcPct val="90000"/>
              </a:lnSpc>
              <a:spcBef>
                <a:spcPct val="20000"/>
              </a:spcBef>
              <a:spcAft>
                <a:spcPts val="0"/>
              </a:spcAft>
              <a:buSzPct val="90000"/>
              <a:defRPr/>
            </a:pP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a = g(b)</a:t>
            </a:r>
            <a:r>
              <a:rPr lang="en-US" sz="3100" dirty="0">
                <a:solidFill>
                  <a:schemeClr val="bg1"/>
                </a:solidFill>
                <a:latin typeface="Calibri" pitchFamily="34" charset="0"/>
                <a:cs typeface="+mn-cs"/>
                <a:sym typeface="Symbol"/>
              </a:rPr>
              <a:t>, </a:t>
            </a:r>
          </a:p>
          <a:p>
            <a:pPr marL="842136" lvl="1" indent="-384954" defTabSz="914363" fontAlgn="auto">
              <a:lnSpc>
                <a:spcPct val="90000"/>
              </a:lnSpc>
              <a:spcBef>
                <a:spcPct val="20000"/>
              </a:spcBef>
              <a:spcAft>
                <a:spcPts val="0"/>
              </a:spcAft>
              <a:buSzPct val="90000"/>
              <a:defRPr/>
            </a:pPr>
            <a:r>
              <a:rPr lang="en-US" sz="3100" dirty="0">
                <a:solidFill>
                  <a:schemeClr val="bg1"/>
                </a:solidFill>
                <a:latin typeface="Calibri" pitchFamily="34" charset="0"/>
                <a:cs typeface="+mn-cs"/>
                <a:sym typeface="Symbol"/>
              </a:rPr>
              <a:t>b = c,</a:t>
            </a:r>
          </a:p>
          <a:p>
            <a:pPr marL="842136" lvl="1" indent="-384954" defTabSz="914363" fontAlgn="auto">
              <a:lnSpc>
                <a:spcPct val="90000"/>
              </a:lnSpc>
              <a:spcBef>
                <a:spcPct val="20000"/>
              </a:spcBef>
              <a:spcAft>
                <a:spcPts val="0"/>
              </a:spcAft>
              <a:buSzPct val="90000"/>
              <a:defRPr/>
            </a:pP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f(a)</a:t>
            </a:r>
            <a:r>
              <a:rPr lang="en-US" sz="3100" dirty="0">
                <a:solidFill>
                  <a:schemeClr val="bg1"/>
                </a:solidFill>
                <a:latin typeface="Calibri" pitchFamily="34" charset="0"/>
                <a:cs typeface="+mn-cs"/>
                <a:sym typeface="Symbol"/>
              </a:rPr>
              <a:t>  c </a:t>
            </a:r>
          </a:p>
          <a:p>
            <a:pPr marL="739481" lvl="1" indent="-362465" defTabSz="914363" fontAlgn="auto">
              <a:lnSpc>
                <a:spcPct val="90000"/>
              </a:lnSpc>
              <a:spcBef>
                <a:spcPct val="20000"/>
              </a:spcBef>
              <a:spcAft>
                <a:spcPts val="0"/>
              </a:spcAft>
              <a:buSzPct val="90000"/>
              <a:defRPr/>
            </a:pPr>
            <a:endParaRPr lang="en-US" sz="2800" dirty="0">
              <a:solidFill>
                <a:schemeClr val="bg1"/>
              </a:solidFill>
              <a:latin typeface="Calibri" pitchFamily="34" charset="0"/>
              <a:cs typeface="+mn-cs"/>
              <a:sym typeface="Symbol"/>
            </a:endParaRPr>
          </a:p>
        </p:txBody>
      </p:sp>
      <p:sp>
        <p:nvSpPr>
          <p:cNvPr id="7" name="Right Arrow 6"/>
          <p:cNvSpPr/>
          <p:nvPr/>
        </p:nvSpPr>
        <p:spPr bwMode="auto">
          <a:xfrm>
            <a:off x="3362325" y="3860800"/>
            <a:ext cx="2276475" cy="752475"/>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algn="ctr" defTabSz="1096963">
              <a:defRPr/>
            </a:pPr>
            <a:r>
              <a:rPr lang="en-US" sz="2800" dirty="0">
                <a:solidFill>
                  <a:schemeClr val="bg1"/>
                </a:solidFill>
              </a:rPr>
              <a:t>x=b</a:t>
            </a:r>
          </a:p>
        </p:txBody>
      </p:sp>
      <p:sp>
        <p:nvSpPr>
          <p:cNvPr id="9" name="Rectangle 8"/>
          <p:cNvSpPr>
            <a:spLocks noChangeArrowheads="1"/>
          </p:cNvSpPr>
          <p:nvPr/>
        </p:nvSpPr>
        <p:spPr bwMode="auto">
          <a:xfrm>
            <a:off x="5354638" y="4003675"/>
            <a:ext cx="2387600" cy="5207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marL="841375" lvl="1" indent="-384175">
              <a:lnSpc>
                <a:spcPct val="90000"/>
              </a:lnSpc>
              <a:spcBef>
                <a:spcPct val="20000"/>
              </a:spcBef>
              <a:buSzPct val="90000"/>
            </a:pPr>
            <a:r>
              <a:rPr lang="en-US" sz="3100">
                <a:solidFill>
                  <a:srgbClr xmlns:mc="http://schemas.openxmlformats.org/markup-compatibility/2006" xmlns:a14="http://schemas.microsoft.com/office/drawing/2007/7/7/main" val="FF0000" mc:Ignorable=""/>
                </a:solidFill>
                <a:latin typeface="Calibri" pitchFamily="34" charset="0"/>
                <a:sym typeface="Symbol" pitchFamily="18" charset="2"/>
              </a:rPr>
              <a:t>f(g(b)) = b</a:t>
            </a:r>
            <a:endParaRPr lang="en-US" sz="3100">
              <a:solidFill>
                <a:schemeClr val="bg1"/>
              </a:solidFill>
              <a:latin typeface="Calibri" pitchFamily="34" charset="0"/>
              <a:sym typeface="Symbol" pitchFamily="18" charset="2"/>
            </a:endParaRPr>
          </a:p>
        </p:txBody>
      </p:sp>
      <p:sp>
        <p:nvSpPr>
          <p:cNvPr id="10" name="Rectangular Callout 9"/>
          <p:cNvSpPr/>
          <p:nvPr/>
        </p:nvSpPr>
        <p:spPr bwMode="auto">
          <a:xfrm>
            <a:off x="2224088" y="4719638"/>
            <a:ext cx="5881687" cy="1544637"/>
          </a:xfrm>
          <a:prstGeom prst="wedgeRectCallout">
            <a:avLst>
              <a:gd name="adj1" fmla="val -56827"/>
              <a:gd name="adj2" fmla="val -7083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defTabSz="1096963">
              <a:defRPr/>
            </a:pPr>
            <a:r>
              <a:rPr lang="en-US" sz="2800" dirty="0">
                <a:solidFill>
                  <a:schemeClr val="bg1"/>
                </a:solidFill>
              </a:rPr>
              <a:t>Equalities and ground terms come from the partial model </a:t>
            </a:r>
            <a:r>
              <a:rPr lang="en-US" sz="2800" dirty="0">
                <a:solidFill>
                  <a:srgbClr xmlns:mc="http://schemas.openxmlformats.org/markup-compatibility/2006" xmlns:a14="http://schemas.microsoft.com/office/drawing/2007/7/7/main" val="FF0000" mc:Ignorable=""/>
                </a:solidFill>
              </a:rPr>
              <a:t>M</a:t>
            </a:r>
            <a:endParaRPr lang="en-US" sz="2800" dirty="0">
              <a:solidFill>
                <a:schemeClr val="bg1"/>
              </a:solidFill>
            </a:endParaRPr>
          </a:p>
        </p:txBody>
      </p:sp>
    </p:spTree>
    <p:extLst>
      <p:ext uri="{BB962C8B-B14F-4D97-AF65-F5344CB8AC3E}">
        <p14:creationId xmlns:p14="http://schemas.microsoft.com/office/powerpoint/2007/7/12/main" val="235400558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E-matching: why do we use it?</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bwMode="auto">
          <a:xfrm>
            <a:off x="390525" y="1665288"/>
            <a:ext cx="8382000" cy="3052762"/>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841375" indent="-384175">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Integrates smoothly with DPLL.</a:t>
            </a:r>
          </a:p>
          <a:p>
            <a:pPr>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Software verification problems are </a:t>
            </a:r>
            <a:r>
              <a:rPr lang="en-US" sz="3100">
                <a:solidFill>
                  <a:srgbClr xmlns:mc="http://schemas.openxmlformats.org/markup-compatibility/2006" xmlns:a14="http://schemas.microsoft.com/office/drawing/2007/7/7/main" val="FF0000" mc:Ignorable=""/>
                </a:solidFill>
                <a:latin typeface="Calibri" pitchFamily="34" charset="0"/>
                <a:sym typeface="Symbol" pitchFamily="18" charset="2"/>
              </a:rPr>
              <a:t>big &amp; shallow</a:t>
            </a:r>
            <a:r>
              <a:rPr lang="en-US" sz="3100">
                <a:solidFill>
                  <a:schemeClr val="bg1"/>
                </a:solidFill>
                <a:latin typeface="Calibri" pitchFamily="34" charset="0"/>
                <a:sym typeface="Symbol" pitchFamily="18" charset="2"/>
              </a:rPr>
              <a:t>.</a:t>
            </a:r>
          </a:p>
          <a:p>
            <a:pPr>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Decides useful theories: </a:t>
            </a:r>
          </a:p>
          <a:p>
            <a:pPr lvl="1">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Arrays</a:t>
            </a:r>
          </a:p>
          <a:p>
            <a:pPr lvl="1">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Partial orders</a:t>
            </a:r>
          </a:p>
          <a:p>
            <a:pPr lvl="1">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a:t>
            </a:r>
          </a:p>
        </p:txBody>
      </p:sp>
    </p:spTree>
    <p:extLst>
      <p:ext uri="{BB962C8B-B14F-4D97-AF65-F5344CB8AC3E}">
        <p14:creationId xmlns:p14="http://schemas.microsoft.com/office/powerpoint/2007/7/12/main" val="279336330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Verifying Compilers</a:t>
            </a:r>
            <a:endParaRPr/>
          </a:p>
        </p:txBody>
      </p:sp>
      <p:graphicFrame>
        <p:nvGraphicFramePr>
          <p:cNvPr id="19" name="Diagram 18"/>
          <p:cNvGraphicFramePr/>
          <p:nvPr/>
        </p:nvGraphicFramePr>
        <p:xfrm>
          <a:off x="1222550" y="1316613"/>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ectangular Callout 19"/>
          <p:cNvSpPr/>
          <p:nvPr/>
        </p:nvSpPr>
        <p:spPr bwMode="auto">
          <a:xfrm>
            <a:off x="3105150" y="4502150"/>
            <a:ext cx="3778250" cy="1346200"/>
          </a:xfrm>
          <a:prstGeom prst="wedgeRectCallout">
            <a:avLst>
              <a:gd name="adj1" fmla="val -61985"/>
              <a:gd name="adj2" fmla="val -10541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109728" tIns="54864" rIns="109728" bIns="54864" anchor="ctr"/>
          <a:lstStyle/>
          <a:p>
            <a:pPr defTabSz="1096963">
              <a:defRPr/>
            </a:pPr>
            <a:r>
              <a:rPr lang="en-US" sz="2800" dirty="0">
                <a:solidFill>
                  <a:schemeClr val="bg1"/>
                </a:solidFill>
              </a:rPr>
              <a:t>pre/post conditions</a:t>
            </a:r>
          </a:p>
          <a:p>
            <a:pPr defTabSz="1096963">
              <a:defRPr/>
            </a:pPr>
            <a:r>
              <a:rPr lang="en-US" sz="2800" dirty="0">
                <a:solidFill>
                  <a:schemeClr val="bg1"/>
                </a:solidFill>
              </a:rPr>
              <a:t>invariants</a:t>
            </a:r>
          </a:p>
          <a:p>
            <a:pPr defTabSz="1096963">
              <a:defRPr/>
            </a:pPr>
            <a:r>
              <a:rPr lang="en-US" sz="2800" dirty="0">
                <a:solidFill>
                  <a:schemeClr val="bg1"/>
                </a:solidFill>
              </a:rPr>
              <a:t>and other annotations</a:t>
            </a:r>
          </a:p>
        </p:txBody>
      </p:sp>
    </p:spTree>
    <p:extLst>
      <p:ext uri="{BB962C8B-B14F-4D97-AF65-F5344CB8AC3E}">
        <p14:creationId xmlns:p14="http://schemas.microsoft.com/office/powerpoint/2007/7/12/main" val="117502921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Efficient E-matching</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58723" name="Text Placeholder 2"/>
          <p:cNvSpPr txBox="1">
            <a:spLocks/>
          </p:cNvSpPr>
          <p:nvPr/>
        </p:nvSpPr>
        <p:spPr bwMode="auto">
          <a:xfrm>
            <a:off x="390525" y="1665288"/>
            <a:ext cx="8382000" cy="862012"/>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spcBef>
                <a:spcPct val="20000"/>
              </a:spcBef>
              <a:buSzPct val="90000"/>
              <a:buFontTx/>
              <a:buBlip>
                <a:blip r:embed="rId3"/>
              </a:buBlip>
            </a:pPr>
            <a:r>
              <a:rPr lang="en-US" sz="2800">
                <a:solidFill>
                  <a:schemeClr val="bg1"/>
                </a:solidFill>
                <a:latin typeface="Calibri" pitchFamily="34" charset="0"/>
                <a:sym typeface="Symbol" pitchFamily="18" charset="2"/>
              </a:rPr>
              <a:t>E-matching is NP-Hard.</a:t>
            </a:r>
          </a:p>
          <a:p>
            <a:pPr>
              <a:lnSpc>
                <a:spcPct val="90000"/>
              </a:lnSpc>
              <a:spcBef>
                <a:spcPct val="20000"/>
              </a:spcBef>
              <a:buSzPct val="90000"/>
              <a:buFontTx/>
              <a:buBlip>
                <a:blip r:embed="rId3"/>
              </a:buBlip>
            </a:pPr>
            <a:r>
              <a:rPr lang="en-US" sz="2800">
                <a:solidFill>
                  <a:schemeClr val="bg1"/>
                </a:solidFill>
                <a:latin typeface="Calibri" pitchFamily="34" charset="0"/>
                <a:sym typeface="Symbol" pitchFamily="18" charset="2"/>
              </a:rPr>
              <a:t>In practice</a:t>
            </a:r>
          </a:p>
        </p:txBody>
      </p:sp>
      <p:graphicFrame>
        <p:nvGraphicFramePr>
          <p:cNvPr id="9" name="Table 8"/>
          <p:cNvGraphicFramePr>
            <a:graphicFrameLocks noGrp="1"/>
          </p:cNvGraphicFramePr>
          <p:nvPr/>
        </p:nvGraphicFramePr>
        <p:xfrm>
          <a:off x="650240" y="2697480"/>
          <a:ext cx="7447280" cy="1737360"/>
        </p:xfrm>
        <a:graphic>
          <a:graphicData uri="http://schemas.openxmlformats.org/drawingml/2006/table">
            <a:tbl>
              <a:tblPr firstRow="1" bandRow="1">
                <a:tableStyleId>{284E427A-3D55-4303-BF80-6455036E1DE7}</a:tableStyleId>
              </a:tblPr>
              <a:tblGrid>
                <a:gridCol w="3723640"/>
                <a:gridCol w="3723640"/>
              </a:tblGrid>
              <a:tr h="370840">
                <a:tc>
                  <a:txBody>
                    <a:bodyPr/>
                    <a:lstStyle/>
                    <a:p>
                      <a:r>
                        <a:rPr lang="en-US" sz="2400" dirty="0" smtClean="0"/>
                        <a:t>Problem</a:t>
                      </a:r>
                      <a:endParaRPr lang="en-US" sz="2400" dirty="0">
                        <a:latin typeface="Calibri" pitchFamily="34" charset="0"/>
                      </a:endParaRPr>
                    </a:p>
                  </a:txBody>
                  <a:tcPr/>
                </a:tc>
                <a:tc>
                  <a:txBody>
                    <a:bodyPr/>
                    <a:lstStyle/>
                    <a:p>
                      <a:r>
                        <a:rPr lang="en-US" sz="2400" dirty="0" smtClean="0"/>
                        <a:t>Indexing Technique</a:t>
                      </a:r>
                      <a:endParaRPr lang="en-US" sz="2400" dirty="0">
                        <a:latin typeface="Calibri" pitchFamily="34" charset="0"/>
                      </a:endParaRPr>
                    </a:p>
                  </a:txBody>
                  <a:tcPr/>
                </a:tc>
              </a:tr>
              <a:tr h="370840">
                <a:tc>
                  <a:txBody>
                    <a:bodyPr/>
                    <a:lstStyle/>
                    <a:p>
                      <a:pPr marL="0" marR="0" lvl="1" indent="0" algn="l" defTabSz="914363" rtl="0" eaLnBrk="1" fontAlgn="auto" latinLnBrk="0" hangingPunct="1">
                        <a:lnSpc>
                          <a:spcPct val="100000"/>
                        </a:lnSpc>
                        <a:spcBef>
                          <a:spcPts val="0"/>
                        </a:spcBef>
                        <a:spcAft>
                          <a:spcPts val="0"/>
                        </a:spcAft>
                        <a:buClrTx/>
                        <a:buSzTx/>
                        <a:buFontTx/>
                        <a:buNone/>
                        <a:tabLst/>
                        <a:defRPr/>
                      </a:pPr>
                      <a:r>
                        <a:rPr lang="en-US" sz="2400" dirty="0" smtClean="0">
                          <a:sym typeface="Symbol"/>
                        </a:rPr>
                        <a:t>Fast retrieval</a:t>
                      </a:r>
                    </a:p>
                    <a:p>
                      <a:endParaRPr lang="en-US" sz="2400" dirty="0">
                        <a:latin typeface="Calibri" pitchFamily="34" charset="0"/>
                      </a:endParaRPr>
                    </a:p>
                  </a:txBody>
                  <a:tcPr/>
                </a:tc>
                <a:tc>
                  <a:txBody>
                    <a:bodyPr/>
                    <a:lstStyle/>
                    <a:p>
                      <a:r>
                        <a:rPr lang="en-US" sz="2400" dirty="0" smtClean="0"/>
                        <a:t>E-matching code trees</a:t>
                      </a:r>
                      <a:endParaRPr lang="en-US" sz="2400" dirty="0" smtClean="0">
                        <a:latin typeface="Calibri" pitchFamily="34" charset="0"/>
                      </a:endParaRPr>
                    </a:p>
                  </a:txBody>
                  <a:tcPr/>
                </a:tc>
              </a:tr>
              <a:tr h="370840">
                <a:tc>
                  <a:txBody>
                    <a:bodyPr/>
                    <a:lstStyle/>
                    <a:p>
                      <a:r>
                        <a:rPr lang="en-US" sz="2400" dirty="0" smtClean="0"/>
                        <a:t>Incremental E-Matching</a:t>
                      </a:r>
                      <a:endParaRPr lang="en-US" sz="2400" dirty="0">
                        <a:latin typeface="Calibri" pitchFamily="34" charset="0"/>
                      </a:endParaRPr>
                    </a:p>
                  </a:txBody>
                  <a:tcPr/>
                </a:tc>
                <a:tc>
                  <a:txBody>
                    <a:bodyPr/>
                    <a:lstStyle/>
                    <a:p>
                      <a:r>
                        <a:rPr lang="en-US" sz="2400" dirty="0" smtClean="0"/>
                        <a:t>Inverted path index</a:t>
                      </a:r>
                      <a:endParaRPr lang="en-US" sz="2400" dirty="0" smtClean="0">
                        <a:latin typeface="Calibri" pitchFamily="34" charset="0"/>
                      </a:endParaRPr>
                    </a:p>
                  </a:txBody>
                  <a:tcPr/>
                </a:tc>
              </a:tr>
            </a:tbl>
          </a:graphicData>
        </a:graphic>
      </p:graphicFrame>
    </p:spTree>
    <p:extLst>
      <p:ext uri="{BB962C8B-B14F-4D97-AF65-F5344CB8AC3E}">
        <p14:creationId xmlns:p14="http://schemas.microsoft.com/office/powerpoint/2007/7/12/main" val="167306095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E-matching code trees</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1" name="Rounded Rectangle 10"/>
          <p:cNvSpPr/>
          <p:nvPr/>
        </p:nvSpPr>
        <p:spPr bwMode="auto">
          <a:xfrm>
            <a:off x="161925" y="1870075"/>
            <a:ext cx="3232150" cy="154305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109728" tIns="54864" rIns="109728" bIns="54864"/>
          <a:lstStyle/>
          <a:p>
            <a:pPr defTabSz="914363" fontAlgn="auto">
              <a:spcBef>
                <a:spcPts val="0"/>
              </a:spcBef>
              <a:spcAft>
                <a:spcPts val="0"/>
              </a:spcAft>
              <a:defRPr/>
            </a:pPr>
            <a:r>
              <a:rPr lang="pt-BR" sz="2400" dirty="0">
                <a:solidFill>
                  <a:schemeClr val="tx1"/>
                </a:solidFill>
                <a:latin typeface="Calibri" pitchFamily="34" charset="0"/>
              </a:rPr>
              <a:t>Trigger:  </a:t>
            </a:r>
          </a:p>
          <a:p>
            <a:pPr defTabSz="914363" fontAlgn="auto">
              <a:spcBef>
                <a:spcPts val="0"/>
              </a:spcBef>
              <a:spcAft>
                <a:spcPts val="0"/>
              </a:spcAft>
              <a:defRPr/>
            </a:pPr>
            <a:endParaRPr lang="pt-BR" sz="2400" dirty="0">
              <a:solidFill>
                <a:schemeClr val="tx1"/>
              </a:solidFill>
              <a:latin typeface="Calibri" pitchFamily="34" charset="0"/>
            </a:endParaRPr>
          </a:p>
          <a:p>
            <a:pPr defTabSz="914363" fontAlgn="auto">
              <a:spcBef>
                <a:spcPts val="0"/>
              </a:spcBef>
              <a:spcAft>
                <a:spcPts val="0"/>
              </a:spcAft>
              <a:defRPr/>
            </a:pPr>
            <a:r>
              <a:rPr lang="pt-BR" sz="2400" dirty="0">
                <a:solidFill>
                  <a:schemeClr val="tx1"/>
                </a:solidFill>
                <a:latin typeface="Calibri" pitchFamily="34" charset="0"/>
              </a:rPr>
              <a:t>f(x1, g(x1, a), h(x2), b)</a:t>
            </a:r>
          </a:p>
        </p:txBody>
      </p:sp>
      <p:sp>
        <p:nvSpPr>
          <p:cNvPr id="12" name="Rounded Rectangle 11"/>
          <p:cNvSpPr/>
          <p:nvPr/>
        </p:nvSpPr>
        <p:spPr bwMode="auto">
          <a:xfrm>
            <a:off x="5588000" y="1870075"/>
            <a:ext cx="3230563" cy="4103688"/>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109728" tIns="54864" rIns="109728" bIns="54864"/>
          <a:lstStyle/>
          <a:p>
            <a:pPr marL="457200" indent="-457200" defTabSz="914363" fontAlgn="auto">
              <a:spcBef>
                <a:spcPts val="0"/>
              </a:spcBef>
              <a:spcAft>
                <a:spcPts val="0"/>
              </a:spcAft>
              <a:defRPr/>
            </a:pPr>
            <a:r>
              <a:rPr lang="pt-BR" sz="2400" dirty="0">
                <a:solidFill>
                  <a:schemeClr val="tx1"/>
                </a:solidFill>
                <a:latin typeface="Calibri" pitchFamily="34" charset="0"/>
              </a:rPr>
              <a:t>Instructions:</a:t>
            </a:r>
          </a:p>
          <a:p>
            <a:pPr marL="457200" indent="-457200" defTabSz="914363" fontAlgn="auto">
              <a:spcBef>
                <a:spcPts val="0"/>
              </a:spcBef>
              <a:spcAft>
                <a:spcPts val="0"/>
              </a:spcAft>
              <a:defRPr/>
            </a:pPr>
            <a:endParaRPr lang="pt-BR" sz="2400" dirty="0">
              <a:solidFill>
                <a:schemeClr val="tx1"/>
              </a:solidFill>
              <a:latin typeface="Calibri" pitchFamily="34" charset="0"/>
            </a:endParaRPr>
          </a:p>
          <a:p>
            <a:pPr marL="457200" indent="-457200" defTabSz="914363" fontAlgn="auto">
              <a:spcBef>
                <a:spcPts val="0"/>
              </a:spcBef>
              <a:spcAft>
                <a:spcPts val="0"/>
              </a:spcAft>
              <a:buFont typeface="+mj-lt"/>
              <a:buAutoNum type="arabicPeriod"/>
              <a:defRPr/>
            </a:pPr>
            <a:r>
              <a:rPr lang="pt-BR" sz="2400" dirty="0">
                <a:solidFill>
                  <a:schemeClr val="tx1"/>
                </a:solidFill>
                <a:latin typeface="Calibri" pitchFamily="34" charset="0"/>
              </a:rPr>
              <a:t>init(f, 2)</a:t>
            </a:r>
          </a:p>
          <a:p>
            <a:pPr marL="457200" indent="-457200" defTabSz="914363" fontAlgn="auto">
              <a:spcBef>
                <a:spcPts val="0"/>
              </a:spcBef>
              <a:spcAft>
                <a:spcPts val="0"/>
              </a:spcAft>
              <a:buFont typeface="+mj-lt"/>
              <a:buAutoNum type="arabicPeriod"/>
              <a:defRPr/>
            </a:pPr>
            <a:r>
              <a:rPr lang="pt-BR" sz="2400" dirty="0">
                <a:solidFill>
                  <a:schemeClr val="tx1"/>
                </a:solidFill>
                <a:latin typeface="Calibri" pitchFamily="34" charset="0"/>
              </a:rPr>
              <a:t>check(r4, b, 3)</a:t>
            </a:r>
          </a:p>
          <a:p>
            <a:pPr marL="457200" indent="-457200" defTabSz="914363" fontAlgn="auto">
              <a:spcBef>
                <a:spcPts val="0"/>
              </a:spcBef>
              <a:spcAft>
                <a:spcPts val="0"/>
              </a:spcAft>
              <a:buFont typeface="+mj-lt"/>
              <a:buAutoNum type="arabicPeriod"/>
              <a:defRPr/>
            </a:pPr>
            <a:r>
              <a:rPr lang="pt-BR" sz="2400" dirty="0">
                <a:solidFill>
                  <a:schemeClr val="tx1"/>
                </a:solidFill>
                <a:latin typeface="Calibri" pitchFamily="34" charset="0"/>
              </a:rPr>
              <a:t>bind(r2, g, r5, 4)</a:t>
            </a:r>
          </a:p>
          <a:p>
            <a:pPr marL="457200" indent="-457200" defTabSz="914363" fontAlgn="auto">
              <a:spcBef>
                <a:spcPts val="0"/>
              </a:spcBef>
              <a:spcAft>
                <a:spcPts val="0"/>
              </a:spcAft>
              <a:buFont typeface="+mj-lt"/>
              <a:buAutoNum type="arabicPeriod"/>
              <a:defRPr/>
            </a:pPr>
            <a:r>
              <a:rPr lang="pt-BR" sz="2400" dirty="0">
                <a:solidFill>
                  <a:schemeClr val="tx1"/>
                </a:solidFill>
                <a:latin typeface="Calibri" pitchFamily="34" charset="0"/>
              </a:rPr>
              <a:t>compare(r1, r5, 5)</a:t>
            </a:r>
          </a:p>
          <a:p>
            <a:pPr marL="457200" indent="-457200" defTabSz="914363" fontAlgn="auto">
              <a:spcBef>
                <a:spcPts val="0"/>
              </a:spcBef>
              <a:spcAft>
                <a:spcPts val="0"/>
              </a:spcAft>
              <a:buFont typeface="+mj-lt"/>
              <a:buAutoNum type="arabicPeriod"/>
              <a:defRPr/>
            </a:pPr>
            <a:r>
              <a:rPr lang="pt-BR" sz="2400" dirty="0">
                <a:solidFill>
                  <a:schemeClr val="tx1"/>
                </a:solidFill>
                <a:latin typeface="Calibri" pitchFamily="34" charset="0"/>
              </a:rPr>
              <a:t>check(r6, a, 6)</a:t>
            </a:r>
          </a:p>
          <a:p>
            <a:pPr marL="457200" indent="-457200" defTabSz="914363" fontAlgn="auto">
              <a:spcBef>
                <a:spcPts val="0"/>
              </a:spcBef>
              <a:spcAft>
                <a:spcPts val="0"/>
              </a:spcAft>
              <a:buFont typeface="+mj-lt"/>
              <a:buAutoNum type="arabicPeriod"/>
              <a:defRPr/>
            </a:pPr>
            <a:r>
              <a:rPr lang="pt-BR" sz="2400" dirty="0">
                <a:solidFill>
                  <a:schemeClr val="tx1"/>
                </a:solidFill>
                <a:latin typeface="Calibri" pitchFamily="34" charset="0"/>
              </a:rPr>
              <a:t>bind(r3, h, r7, 7)</a:t>
            </a:r>
          </a:p>
          <a:p>
            <a:pPr marL="457200" indent="-457200" defTabSz="914363" fontAlgn="auto">
              <a:spcBef>
                <a:spcPts val="0"/>
              </a:spcBef>
              <a:spcAft>
                <a:spcPts val="0"/>
              </a:spcAft>
              <a:buFont typeface="+mj-lt"/>
              <a:buAutoNum type="arabicPeriod"/>
              <a:defRPr/>
            </a:pPr>
            <a:r>
              <a:rPr lang="pt-BR" sz="2400" dirty="0">
                <a:solidFill>
                  <a:schemeClr val="tx1"/>
                </a:solidFill>
                <a:latin typeface="Calibri" pitchFamily="34" charset="0"/>
              </a:rPr>
              <a:t>yield(r1, r7)</a:t>
            </a:r>
          </a:p>
        </p:txBody>
      </p:sp>
      <p:sp>
        <p:nvSpPr>
          <p:cNvPr id="13" name="Right Arrow 12"/>
          <p:cNvSpPr/>
          <p:nvPr/>
        </p:nvSpPr>
        <p:spPr bwMode="auto">
          <a:xfrm>
            <a:off x="3505200" y="2387600"/>
            <a:ext cx="1930400" cy="873125"/>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1096963">
              <a:defRPr/>
            </a:pPr>
            <a:r>
              <a:rPr lang="en-US" sz="24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Compiler</a:t>
            </a:r>
          </a:p>
        </p:txBody>
      </p:sp>
      <p:sp>
        <p:nvSpPr>
          <p:cNvPr id="14" name="Rectangular Callout 13"/>
          <p:cNvSpPr/>
          <p:nvPr/>
        </p:nvSpPr>
        <p:spPr bwMode="auto">
          <a:xfrm>
            <a:off x="741363" y="3902075"/>
            <a:ext cx="3973512" cy="1136650"/>
          </a:xfrm>
          <a:prstGeom prst="wedgeRectCallout">
            <a:avLst>
              <a:gd name="adj1" fmla="val 52236"/>
              <a:gd name="adj2" fmla="val -9407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defTabSz="1096963">
              <a:defRPr/>
            </a:pPr>
            <a:r>
              <a:rPr lang="en-US" sz="2400" dirty="0">
                <a:solidFill>
                  <a:schemeClr val="bg1"/>
                </a:solidFill>
                <a:latin typeface="Calibri" pitchFamily="34" charset="0"/>
              </a:rPr>
              <a:t>Similar triggers share several instructions.</a:t>
            </a:r>
          </a:p>
        </p:txBody>
      </p:sp>
      <p:sp>
        <p:nvSpPr>
          <p:cNvPr id="15" name="Rectangle 14"/>
          <p:cNvSpPr/>
          <p:nvPr/>
        </p:nvSpPr>
        <p:spPr bwMode="auto">
          <a:xfrm>
            <a:off x="1787525" y="4826000"/>
            <a:ext cx="3435350" cy="1350963"/>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defTabSz="1096963">
              <a:defRPr/>
            </a:pPr>
            <a:r>
              <a:rPr lang="en-US" sz="2400" dirty="0">
                <a:solidFill>
                  <a:schemeClr val="bg1"/>
                </a:solidFill>
                <a:latin typeface="Calibri" pitchFamily="34" charset="0"/>
              </a:rPr>
              <a:t>Combine code sequences in a code tree</a:t>
            </a:r>
          </a:p>
        </p:txBody>
      </p:sp>
    </p:spTree>
    <p:extLst>
      <p:ext uri="{BB962C8B-B14F-4D97-AF65-F5344CB8AC3E}">
        <p14:creationId xmlns:p14="http://schemas.microsoft.com/office/powerpoint/2007/7/12/main" val="125635241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E-matching: </a:t>
            </a:r>
            <a:r>
              <a:rPr smtClean="0">
                <a:solidFill>
                  <a:srgbClr xmlns:mc="http://schemas.openxmlformats.org/markup-compatibility/2006" xmlns:a14="http://schemas.microsoft.com/office/drawing/2007/7/7/main" val="FF0000" mc:Ignorable=""/>
                </a:solidFill>
              </a:rPr>
              <a:t>Limitations</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a:xfrm>
            <a:off x="390525" y="1665288"/>
            <a:ext cx="8382000" cy="1952625"/>
          </a:xfrm>
          <a:prstGeom prst="rect">
            <a:avLst/>
          </a:prstGeom>
        </p:spPr>
        <p:txBody>
          <a:bodyPr lIns="0" tIns="0" rIns="0" bIns="0">
            <a:spAutoFit/>
          </a:bodyPr>
          <a:lstStyle/>
          <a:p>
            <a:pPr marL="384954" indent="-384954" defTabSz="914363" fontAlgn="auto">
              <a:lnSpc>
                <a:spcPct val="90000"/>
              </a:lnSpc>
              <a:spcBef>
                <a:spcPct val="20000"/>
              </a:spcBef>
              <a:spcAft>
                <a:spcPts val="0"/>
              </a:spcAft>
              <a:buSzPct val="90000"/>
              <a:buFontTx/>
              <a:buBlip>
                <a:blip r:embed="rId3"/>
              </a:buBlip>
              <a:defRPr/>
            </a:pPr>
            <a:r>
              <a:rPr lang="en-US" sz="3100" dirty="0">
                <a:solidFill>
                  <a:schemeClr val="bg1"/>
                </a:solidFill>
                <a:latin typeface="Calibri" pitchFamily="34" charset="0"/>
                <a:cs typeface="+mn-cs"/>
                <a:sym typeface="Symbol"/>
              </a:rPr>
              <a:t>E-matching needs </a:t>
            </a: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ground seeds</a:t>
            </a:r>
            <a:r>
              <a:rPr lang="en-US" sz="3100" dirty="0">
                <a:solidFill>
                  <a:schemeClr val="bg1"/>
                </a:solidFill>
                <a:latin typeface="Calibri" pitchFamily="34" charset="0"/>
                <a:cs typeface="+mn-cs"/>
                <a:sym typeface="Symbol"/>
              </a:rPr>
              <a:t>.</a:t>
            </a:r>
          </a:p>
          <a:p>
            <a:pPr marL="842136" lvl="1" indent="-384954" defTabSz="914363" fontAlgn="auto">
              <a:lnSpc>
                <a:spcPct val="90000"/>
              </a:lnSpc>
              <a:spcBef>
                <a:spcPct val="20000"/>
              </a:spcBef>
              <a:spcAft>
                <a:spcPts val="0"/>
              </a:spcAft>
              <a:buSzPct val="90000"/>
              <a:defRPr/>
            </a:pPr>
            <a:r>
              <a:rPr lang="en-US" sz="3100" dirty="0">
                <a:solidFill>
                  <a:schemeClr val="bg1"/>
                </a:solidFill>
                <a:latin typeface="Calibri" pitchFamily="34" charset="0"/>
                <a:cs typeface="+mn-cs"/>
                <a:sym typeface="Symbol"/>
              </a:rPr>
              <a:t>x: p(x),</a:t>
            </a:r>
          </a:p>
          <a:p>
            <a:pPr marL="842136" lvl="1" indent="-384954" defTabSz="914363" fontAlgn="auto">
              <a:lnSpc>
                <a:spcPct val="90000"/>
              </a:lnSpc>
              <a:spcBef>
                <a:spcPct val="20000"/>
              </a:spcBef>
              <a:spcAft>
                <a:spcPts val="0"/>
              </a:spcAft>
              <a:buSzPct val="90000"/>
              <a:defRPr/>
            </a:pPr>
            <a:r>
              <a:rPr lang="en-US" sz="3100" dirty="0">
                <a:solidFill>
                  <a:schemeClr val="bg1"/>
                </a:solidFill>
                <a:latin typeface="Calibri" pitchFamily="34" charset="0"/>
                <a:cs typeface="+mn-cs"/>
                <a:sym typeface="Symbol"/>
              </a:rPr>
              <a:t>x: not p(x)</a:t>
            </a:r>
          </a:p>
          <a:p>
            <a:pPr marL="739481" lvl="1" indent="-362465" defTabSz="914363" fontAlgn="auto">
              <a:lnSpc>
                <a:spcPct val="90000"/>
              </a:lnSpc>
              <a:spcBef>
                <a:spcPct val="20000"/>
              </a:spcBef>
              <a:spcAft>
                <a:spcPts val="0"/>
              </a:spcAft>
              <a:buSzPct val="90000"/>
              <a:defRPr/>
            </a:pPr>
            <a:endParaRPr lang="en-US" sz="2800" dirty="0">
              <a:solidFill>
                <a:schemeClr val="bg1"/>
              </a:solidFill>
              <a:latin typeface="Calibri" pitchFamily="34" charset="0"/>
              <a:cs typeface="+mn-cs"/>
              <a:sym typeface="Symbol"/>
            </a:endParaRPr>
          </a:p>
        </p:txBody>
      </p:sp>
    </p:spTree>
    <p:extLst>
      <p:ext uri="{BB962C8B-B14F-4D97-AF65-F5344CB8AC3E}">
        <p14:creationId xmlns:p14="http://schemas.microsoft.com/office/powerpoint/2007/7/12/main" val="33162103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E-matching: </a:t>
            </a:r>
            <a:r>
              <a:rPr smtClean="0">
                <a:solidFill>
                  <a:srgbClr xmlns:mc="http://schemas.openxmlformats.org/markup-compatibility/2006" xmlns:a14="http://schemas.microsoft.com/office/drawing/2007/7/7/main" val="FF0000" mc:Ignorable=""/>
                </a:solidFill>
              </a:rPr>
              <a:t>Limitations</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a:xfrm>
            <a:off x="390525" y="1665288"/>
            <a:ext cx="8382000" cy="4051300"/>
          </a:xfrm>
          <a:prstGeom prst="rect">
            <a:avLst/>
          </a:prstGeom>
        </p:spPr>
        <p:txBody>
          <a:bodyPr lIns="0" tIns="0" rIns="0" bIns="0">
            <a:spAutoFit/>
          </a:bodyPr>
          <a:lstStyle/>
          <a:p>
            <a:pPr marL="384954" indent="-384954" defTabSz="914363" fontAlgn="auto">
              <a:lnSpc>
                <a:spcPct val="90000"/>
              </a:lnSpc>
              <a:spcBef>
                <a:spcPct val="20000"/>
              </a:spcBef>
              <a:spcAft>
                <a:spcPts val="0"/>
              </a:spcAft>
              <a:buSzPct val="90000"/>
              <a:buFontTx/>
              <a:buBlip>
                <a:blip r:embed="rId3"/>
              </a:buBlip>
              <a:defRPr/>
            </a:pPr>
            <a:r>
              <a:rPr lang="en-US" sz="3100" dirty="0">
                <a:solidFill>
                  <a:schemeClr val="bg1"/>
                </a:solidFill>
                <a:latin typeface="Calibri" pitchFamily="34" charset="0"/>
                <a:cs typeface="+mn-cs"/>
                <a:sym typeface="Symbol"/>
              </a:rPr>
              <a:t>E-matching needs </a:t>
            </a: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ground seeds</a:t>
            </a:r>
            <a:r>
              <a:rPr lang="en-US" sz="3100" dirty="0">
                <a:solidFill>
                  <a:schemeClr val="bg1"/>
                </a:solidFill>
                <a:latin typeface="Calibri" pitchFamily="34" charset="0"/>
                <a:cs typeface="+mn-cs"/>
                <a:sym typeface="Symbol"/>
              </a:rPr>
              <a:t>.</a:t>
            </a:r>
          </a:p>
          <a:p>
            <a:pPr marL="384954" indent="-384954" defTabSz="914363" fontAlgn="auto">
              <a:lnSpc>
                <a:spcPct val="90000"/>
              </a:lnSpc>
              <a:spcBef>
                <a:spcPct val="20000"/>
              </a:spcBef>
              <a:spcAft>
                <a:spcPts val="0"/>
              </a:spcAft>
              <a:buSzPct val="90000"/>
              <a:buFontTx/>
              <a:buBlip>
                <a:blip r:embed="rId3"/>
              </a:buBlip>
              <a:defRPr/>
            </a:pPr>
            <a:r>
              <a:rPr lang="en-US" sz="3100" dirty="0">
                <a:solidFill>
                  <a:schemeClr val="bg1"/>
                </a:solidFill>
                <a:latin typeface="Calibri" pitchFamily="34" charset="0"/>
                <a:cs typeface="+mn-cs"/>
                <a:sym typeface="Symbol"/>
              </a:rPr>
              <a:t>Bad user provided triggers:</a:t>
            </a:r>
          </a:p>
          <a:p>
            <a:pPr marL="842136" lvl="1" indent="-384954" defTabSz="914363" fontAlgn="auto">
              <a:lnSpc>
                <a:spcPct val="90000"/>
              </a:lnSpc>
              <a:spcBef>
                <a:spcPct val="20000"/>
              </a:spcBef>
              <a:spcAft>
                <a:spcPts val="0"/>
              </a:spcAft>
              <a:buSzPct val="90000"/>
              <a:defRPr/>
            </a:pPr>
            <a:r>
              <a:rPr lang="en-US" sz="3100" dirty="0">
                <a:solidFill>
                  <a:schemeClr val="bg1"/>
                </a:solidFill>
                <a:latin typeface="Calibri" pitchFamily="34" charset="0"/>
                <a:cs typeface="+mn-cs"/>
                <a:sym typeface="Symbol"/>
              </a:rPr>
              <a:t>x: f(g(x))=x </a:t>
            </a: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 f(g(x)) }</a:t>
            </a:r>
          </a:p>
          <a:p>
            <a:pPr marL="842136" lvl="1" indent="-384954" defTabSz="914363" fontAlgn="auto">
              <a:lnSpc>
                <a:spcPct val="90000"/>
              </a:lnSpc>
              <a:spcBef>
                <a:spcPct val="20000"/>
              </a:spcBef>
              <a:spcAft>
                <a:spcPts val="0"/>
              </a:spcAft>
              <a:buSzPct val="90000"/>
              <a:defRPr/>
            </a:pPr>
            <a:r>
              <a:rPr lang="en-US" sz="3100" dirty="0">
                <a:solidFill>
                  <a:schemeClr val="bg1"/>
                </a:solidFill>
                <a:latin typeface="Calibri" pitchFamily="34" charset="0"/>
                <a:cs typeface="+mn-cs"/>
                <a:sym typeface="Symbol"/>
              </a:rPr>
              <a:t>g(a) = c,</a:t>
            </a:r>
          </a:p>
          <a:p>
            <a:pPr marL="842136" lvl="1" indent="-384954" defTabSz="914363" fontAlgn="auto">
              <a:lnSpc>
                <a:spcPct val="90000"/>
              </a:lnSpc>
              <a:spcBef>
                <a:spcPct val="20000"/>
              </a:spcBef>
              <a:spcAft>
                <a:spcPts val="0"/>
              </a:spcAft>
              <a:buSzPct val="90000"/>
              <a:defRPr/>
            </a:pPr>
            <a:r>
              <a:rPr lang="en-US" sz="3100" dirty="0">
                <a:solidFill>
                  <a:schemeClr val="bg1"/>
                </a:solidFill>
                <a:latin typeface="Calibri" pitchFamily="34" charset="0"/>
                <a:cs typeface="+mn-cs"/>
                <a:sym typeface="Symbol"/>
              </a:rPr>
              <a:t>g(b) = c,</a:t>
            </a:r>
          </a:p>
          <a:p>
            <a:pPr marL="842136" lvl="1" indent="-384954" defTabSz="914363" fontAlgn="auto">
              <a:lnSpc>
                <a:spcPct val="90000"/>
              </a:lnSpc>
              <a:spcBef>
                <a:spcPct val="20000"/>
              </a:spcBef>
              <a:spcAft>
                <a:spcPts val="0"/>
              </a:spcAft>
              <a:buSzPct val="90000"/>
              <a:defRPr/>
            </a:pPr>
            <a:r>
              <a:rPr lang="en-US" sz="3100" dirty="0">
                <a:solidFill>
                  <a:schemeClr val="bg1"/>
                </a:solidFill>
                <a:latin typeface="Calibri" pitchFamily="34" charset="0"/>
                <a:cs typeface="+mn-cs"/>
                <a:sym typeface="Symbol"/>
              </a:rPr>
              <a:t>a  b</a:t>
            </a:r>
          </a:p>
          <a:p>
            <a:pPr marL="842136" lvl="1" indent="-384954" defTabSz="914363" fontAlgn="auto">
              <a:lnSpc>
                <a:spcPct val="90000"/>
              </a:lnSpc>
              <a:spcBef>
                <a:spcPct val="20000"/>
              </a:spcBef>
              <a:spcAft>
                <a:spcPts val="0"/>
              </a:spcAft>
              <a:buSzPct val="90000"/>
              <a:defRPr/>
            </a:pPr>
            <a:endParaRPr lang="en-US" sz="3100" dirty="0">
              <a:solidFill>
                <a:schemeClr val="bg1"/>
              </a:solidFill>
              <a:latin typeface="Calibri" pitchFamily="34" charset="0"/>
              <a:cs typeface="+mn-cs"/>
              <a:sym typeface="Symbol"/>
            </a:endParaRPr>
          </a:p>
          <a:p>
            <a:pPr marL="739481" lvl="1" indent="-362465" defTabSz="914363" fontAlgn="auto">
              <a:lnSpc>
                <a:spcPct val="90000"/>
              </a:lnSpc>
              <a:spcBef>
                <a:spcPct val="20000"/>
              </a:spcBef>
              <a:spcAft>
                <a:spcPts val="0"/>
              </a:spcAft>
              <a:buSzPct val="90000"/>
              <a:defRPr/>
            </a:pPr>
            <a:endParaRPr lang="en-US" sz="2800" dirty="0">
              <a:solidFill>
                <a:schemeClr val="bg1"/>
              </a:solidFill>
              <a:latin typeface="Calibri" pitchFamily="34" charset="0"/>
              <a:cs typeface="+mn-cs"/>
              <a:sym typeface="Symbol"/>
            </a:endParaRPr>
          </a:p>
        </p:txBody>
      </p:sp>
      <p:sp>
        <p:nvSpPr>
          <p:cNvPr id="6" name="Rounded Rectangular Callout 5"/>
          <p:cNvSpPr/>
          <p:nvPr/>
        </p:nvSpPr>
        <p:spPr bwMode="auto">
          <a:xfrm>
            <a:off x="4754563" y="4084638"/>
            <a:ext cx="3200400" cy="1004887"/>
          </a:xfrm>
          <a:prstGeom prst="wedgeRoundRectCallout">
            <a:avLst>
              <a:gd name="adj1" fmla="val -71812"/>
              <a:gd name="adj2" fmla="val -149803"/>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r>
              <a:rPr lang="en-US" sz="2800" dirty="0">
                <a:solidFill>
                  <a:schemeClr val="bg1"/>
                </a:solidFill>
              </a:rPr>
              <a:t>Trigger is too restrictive</a:t>
            </a:r>
          </a:p>
        </p:txBody>
      </p:sp>
    </p:spTree>
    <p:extLst>
      <p:ext uri="{BB962C8B-B14F-4D97-AF65-F5344CB8AC3E}">
        <p14:creationId xmlns:p14="http://schemas.microsoft.com/office/powerpoint/2007/7/12/main" val="189355291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E-matching: </a:t>
            </a:r>
            <a:r>
              <a:rPr smtClean="0">
                <a:solidFill>
                  <a:srgbClr xmlns:mc="http://schemas.openxmlformats.org/markup-compatibility/2006" xmlns:a14="http://schemas.microsoft.com/office/drawing/2007/7/7/main" val="FF0000" mc:Ignorable=""/>
                </a:solidFill>
              </a:rPr>
              <a:t>Limitations</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a:xfrm>
            <a:off x="390525" y="1665288"/>
            <a:ext cx="8382000" cy="4051300"/>
          </a:xfrm>
          <a:prstGeom prst="rect">
            <a:avLst/>
          </a:prstGeom>
        </p:spPr>
        <p:txBody>
          <a:bodyPr lIns="0" tIns="0" rIns="0" bIns="0">
            <a:spAutoFit/>
          </a:bodyPr>
          <a:lstStyle/>
          <a:p>
            <a:pPr marL="384954" indent="-384954" defTabSz="914363" fontAlgn="auto">
              <a:lnSpc>
                <a:spcPct val="90000"/>
              </a:lnSpc>
              <a:spcBef>
                <a:spcPct val="20000"/>
              </a:spcBef>
              <a:spcAft>
                <a:spcPts val="0"/>
              </a:spcAft>
              <a:buSzPct val="90000"/>
              <a:buFontTx/>
              <a:buBlip>
                <a:blip r:embed="rId3"/>
              </a:buBlip>
              <a:defRPr/>
            </a:pPr>
            <a:r>
              <a:rPr lang="en-US" sz="3100" dirty="0">
                <a:solidFill>
                  <a:schemeClr val="bg1"/>
                </a:solidFill>
                <a:latin typeface="Calibri" pitchFamily="34" charset="0"/>
                <a:cs typeface="+mn-cs"/>
                <a:sym typeface="Symbol"/>
              </a:rPr>
              <a:t>E-matching needs </a:t>
            </a: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ground seeds</a:t>
            </a:r>
            <a:r>
              <a:rPr lang="en-US" sz="3100" dirty="0">
                <a:solidFill>
                  <a:schemeClr val="bg1"/>
                </a:solidFill>
                <a:latin typeface="Calibri" pitchFamily="34" charset="0"/>
                <a:cs typeface="+mn-cs"/>
                <a:sym typeface="Symbol"/>
              </a:rPr>
              <a:t>.</a:t>
            </a:r>
          </a:p>
          <a:p>
            <a:pPr marL="384954" indent="-384954" defTabSz="914363" fontAlgn="auto">
              <a:lnSpc>
                <a:spcPct val="90000"/>
              </a:lnSpc>
              <a:spcBef>
                <a:spcPct val="20000"/>
              </a:spcBef>
              <a:spcAft>
                <a:spcPts val="0"/>
              </a:spcAft>
              <a:buSzPct val="90000"/>
              <a:buFontTx/>
              <a:buBlip>
                <a:blip r:embed="rId3"/>
              </a:buBlip>
              <a:defRPr/>
            </a:pPr>
            <a:r>
              <a:rPr lang="en-US" sz="3100" dirty="0">
                <a:solidFill>
                  <a:schemeClr val="bg1"/>
                </a:solidFill>
                <a:latin typeface="Calibri" pitchFamily="34" charset="0"/>
                <a:cs typeface="+mn-cs"/>
                <a:sym typeface="Symbol"/>
              </a:rPr>
              <a:t>Bad user provided triggers:</a:t>
            </a:r>
          </a:p>
          <a:p>
            <a:pPr marL="842136" lvl="1" indent="-384954" defTabSz="914363" fontAlgn="auto">
              <a:lnSpc>
                <a:spcPct val="90000"/>
              </a:lnSpc>
              <a:spcBef>
                <a:spcPct val="20000"/>
              </a:spcBef>
              <a:spcAft>
                <a:spcPts val="0"/>
              </a:spcAft>
              <a:buSzPct val="90000"/>
              <a:defRPr/>
            </a:pPr>
            <a:r>
              <a:rPr lang="en-US" sz="3100" dirty="0">
                <a:solidFill>
                  <a:schemeClr val="bg1"/>
                </a:solidFill>
                <a:latin typeface="Calibri" pitchFamily="34" charset="0"/>
                <a:cs typeface="+mn-cs"/>
                <a:sym typeface="Symbol"/>
              </a:rPr>
              <a:t>x: f(g(x))=x </a:t>
            </a: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 g(x) }</a:t>
            </a:r>
          </a:p>
          <a:p>
            <a:pPr marL="842136" lvl="1" indent="-384954" defTabSz="914363" fontAlgn="auto">
              <a:lnSpc>
                <a:spcPct val="90000"/>
              </a:lnSpc>
              <a:spcBef>
                <a:spcPct val="20000"/>
              </a:spcBef>
              <a:spcAft>
                <a:spcPts val="0"/>
              </a:spcAft>
              <a:buSzPct val="90000"/>
              <a:defRPr/>
            </a:pP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g(a) </a:t>
            </a:r>
            <a:r>
              <a:rPr lang="en-US" sz="3100" dirty="0">
                <a:solidFill>
                  <a:schemeClr val="bg1"/>
                </a:solidFill>
                <a:latin typeface="Calibri" pitchFamily="34" charset="0"/>
                <a:cs typeface="+mn-cs"/>
                <a:sym typeface="Symbol"/>
              </a:rPr>
              <a:t>= c,</a:t>
            </a:r>
          </a:p>
          <a:p>
            <a:pPr marL="842136" lvl="1" indent="-384954" defTabSz="914363" fontAlgn="auto">
              <a:lnSpc>
                <a:spcPct val="90000"/>
              </a:lnSpc>
              <a:spcBef>
                <a:spcPct val="20000"/>
              </a:spcBef>
              <a:spcAft>
                <a:spcPts val="0"/>
              </a:spcAft>
              <a:buSzPct val="90000"/>
              <a:defRPr/>
            </a:pP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g(b) </a:t>
            </a:r>
            <a:r>
              <a:rPr lang="en-US" sz="3100" dirty="0">
                <a:solidFill>
                  <a:schemeClr val="bg1"/>
                </a:solidFill>
                <a:latin typeface="Calibri" pitchFamily="34" charset="0"/>
                <a:cs typeface="+mn-cs"/>
                <a:sym typeface="Symbol"/>
              </a:rPr>
              <a:t>= c,</a:t>
            </a:r>
          </a:p>
          <a:p>
            <a:pPr marL="842136" lvl="1" indent="-384954" defTabSz="914363" fontAlgn="auto">
              <a:lnSpc>
                <a:spcPct val="90000"/>
              </a:lnSpc>
              <a:spcBef>
                <a:spcPct val="20000"/>
              </a:spcBef>
              <a:spcAft>
                <a:spcPts val="0"/>
              </a:spcAft>
              <a:buSzPct val="90000"/>
              <a:defRPr/>
            </a:pPr>
            <a:r>
              <a:rPr lang="en-US" sz="3100" dirty="0">
                <a:solidFill>
                  <a:schemeClr val="bg1"/>
                </a:solidFill>
                <a:latin typeface="Calibri" pitchFamily="34" charset="0"/>
                <a:cs typeface="+mn-cs"/>
                <a:sym typeface="Symbol"/>
              </a:rPr>
              <a:t>a  b</a:t>
            </a:r>
          </a:p>
          <a:p>
            <a:pPr marL="842136" lvl="1" indent="-384954" defTabSz="914363" fontAlgn="auto">
              <a:lnSpc>
                <a:spcPct val="90000"/>
              </a:lnSpc>
              <a:spcBef>
                <a:spcPct val="20000"/>
              </a:spcBef>
              <a:spcAft>
                <a:spcPts val="0"/>
              </a:spcAft>
              <a:buSzPct val="90000"/>
              <a:defRPr/>
            </a:pPr>
            <a:endParaRPr lang="en-US" sz="3100" dirty="0">
              <a:solidFill>
                <a:schemeClr val="bg1"/>
              </a:solidFill>
              <a:latin typeface="Calibri" pitchFamily="34" charset="0"/>
              <a:cs typeface="+mn-cs"/>
              <a:sym typeface="Symbol"/>
            </a:endParaRPr>
          </a:p>
          <a:p>
            <a:pPr marL="739481" lvl="1" indent="-362465" defTabSz="914363" fontAlgn="auto">
              <a:lnSpc>
                <a:spcPct val="90000"/>
              </a:lnSpc>
              <a:spcBef>
                <a:spcPct val="20000"/>
              </a:spcBef>
              <a:spcAft>
                <a:spcPts val="0"/>
              </a:spcAft>
              <a:buSzPct val="90000"/>
              <a:defRPr/>
            </a:pPr>
            <a:endParaRPr lang="en-US" sz="2800" dirty="0">
              <a:solidFill>
                <a:schemeClr val="bg1"/>
              </a:solidFill>
              <a:latin typeface="Calibri" pitchFamily="34" charset="0"/>
              <a:cs typeface="+mn-cs"/>
              <a:sym typeface="Symbol"/>
            </a:endParaRPr>
          </a:p>
        </p:txBody>
      </p:sp>
      <p:sp>
        <p:nvSpPr>
          <p:cNvPr id="6" name="Rounded Rectangular Callout 5"/>
          <p:cNvSpPr/>
          <p:nvPr/>
        </p:nvSpPr>
        <p:spPr bwMode="auto">
          <a:xfrm>
            <a:off x="4754563" y="4084638"/>
            <a:ext cx="3200400" cy="1004887"/>
          </a:xfrm>
          <a:prstGeom prst="wedgeRoundRectCallout">
            <a:avLst>
              <a:gd name="adj1" fmla="val -71812"/>
              <a:gd name="adj2" fmla="val -149803"/>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r>
              <a:rPr lang="en-US" sz="2800" dirty="0">
                <a:solidFill>
                  <a:schemeClr val="bg1"/>
                </a:solidFill>
              </a:rPr>
              <a:t>More “liberal”</a:t>
            </a:r>
          </a:p>
          <a:p>
            <a:pPr algn="ctr" defTabSz="1096963">
              <a:defRPr/>
            </a:pPr>
            <a:r>
              <a:rPr lang="en-US" sz="2800" dirty="0">
                <a:solidFill>
                  <a:schemeClr val="bg1"/>
                </a:solidFill>
              </a:rPr>
              <a:t>trigger</a:t>
            </a:r>
          </a:p>
        </p:txBody>
      </p:sp>
    </p:spTree>
    <p:extLst>
      <p:ext uri="{BB962C8B-B14F-4D97-AF65-F5344CB8AC3E}">
        <p14:creationId xmlns:p14="http://schemas.microsoft.com/office/powerpoint/2007/7/12/main" val="24831019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E-matching: </a:t>
            </a:r>
            <a:r>
              <a:rPr smtClean="0">
                <a:solidFill>
                  <a:srgbClr xmlns:mc="http://schemas.openxmlformats.org/markup-compatibility/2006" xmlns:a14="http://schemas.microsoft.com/office/drawing/2007/7/7/main" val="FF0000" mc:Ignorable=""/>
                </a:solidFill>
              </a:rPr>
              <a:t>Limitations</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a:xfrm>
            <a:off x="390525" y="1665288"/>
            <a:ext cx="8382000" cy="5100637"/>
          </a:xfrm>
          <a:prstGeom prst="rect">
            <a:avLst/>
          </a:prstGeom>
        </p:spPr>
        <p:txBody>
          <a:bodyPr lIns="0" tIns="0" rIns="0" bIns="0">
            <a:spAutoFit/>
          </a:bodyPr>
          <a:lstStyle/>
          <a:p>
            <a:pPr marL="384954" indent="-384954" defTabSz="914363" fontAlgn="auto">
              <a:lnSpc>
                <a:spcPct val="90000"/>
              </a:lnSpc>
              <a:spcBef>
                <a:spcPct val="20000"/>
              </a:spcBef>
              <a:spcAft>
                <a:spcPts val="0"/>
              </a:spcAft>
              <a:buSzPct val="90000"/>
              <a:buFontTx/>
              <a:buBlip>
                <a:blip r:embed="rId3"/>
              </a:buBlip>
              <a:defRPr/>
            </a:pPr>
            <a:r>
              <a:rPr lang="en-US" sz="3100" dirty="0">
                <a:solidFill>
                  <a:schemeClr val="bg1"/>
                </a:solidFill>
                <a:latin typeface="Calibri" pitchFamily="34" charset="0"/>
                <a:cs typeface="+mn-cs"/>
                <a:sym typeface="Symbol"/>
              </a:rPr>
              <a:t>E-matching needs </a:t>
            </a: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ground seeds</a:t>
            </a:r>
            <a:r>
              <a:rPr lang="en-US" sz="3100" dirty="0">
                <a:solidFill>
                  <a:schemeClr val="bg1"/>
                </a:solidFill>
                <a:latin typeface="Calibri" pitchFamily="34" charset="0"/>
                <a:cs typeface="+mn-cs"/>
                <a:sym typeface="Symbol"/>
              </a:rPr>
              <a:t>.</a:t>
            </a:r>
          </a:p>
          <a:p>
            <a:pPr marL="384954" indent="-384954" defTabSz="914363" fontAlgn="auto">
              <a:lnSpc>
                <a:spcPct val="90000"/>
              </a:lnSpc>
              <a:spcBef>
                <a:spcPct val="20000"/>
              </a:spcBef>
              <a:spcAft>
                <a:spcPts val="0"/>
              </a:spcAft>
              <a:buSzPct val="90000"/>
              <a:buFontTx/>
              <a:buBlip>
                <a:blip r:embed="rId3"/>
              </a:buBlip>
              <a:defRPr/>
            </a:pPr>
            <a:r>
              <a:rPr lang="en-US" sz="3100" dirty="0">
                <a:solidFill>
                  <a:schemeClr val="bg1"/>
                </a:solidFill>
                <a:latin typeface="Calibri" pitchFamily="34" charset="0"/>
                <a:cs typeface="+mn-cs"/>
                <a:sym typeface="Symbol"/>
              </a:rPr>
              <a:t>Bad user provided triggers:</a:t>
            </a:r>
          </a:p>
          <a:p>
            <a:pPr marL="842136" lvl="1" indent="-384954" defTabSz="914363" fontAlgn="auto">
              <a:lnSpc>
                <a:spcPct val="90000"/>
              </a:lnSpc>
              <a:spcBef>
                <a:spcPct val="20000"/>
              </a:spcBef>
              <a:spcAft>
                <a:spcPts val="0"/>
              </a:spcAft>
              <a:buSzPct val="90000"/>
              <a:defRPr/>
            </a:pPr>
            <a:r>
              <a:rPr lang="en-US" sz="3100" dirty="0">
                <a:solidFill>
                  <a:schemeClr val="bg1"/>
                </a:solidFill>
                <a:latin typeface="Calibri" pitchFamily="34" charset="0"/>
                <a:cs typeface="+mn-cs"/>
                <a:sym typeface="Symbol"/>
              </a:rPr>
              <a:t>x: f(g(x))=x </a:t>
            </a: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 g(x) }</a:t>
            </a:r>
          </a:p>
          <a:p>
            <a:pPr marL="842136" lvl="1" indent="-384954" defTabSz="914363" fontAlgn="auto">
              <a:lnSpc>
                <a:spcPct val="90000"/>
              </a:lnSpc>
              <a:spcBef>
                <a:spcPct val="20000"/>
              </a:spcBef>
              <a:spcAft>
                <a:spcPts val="0"/>
              </a:spcAft>
              <a:buSzPct val="90000"/>
              <a:defRPr/>
            </a:pP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g(a) </a:t>
            </a:r>
            <a:r>
              <a:rPr lang="en-US" sz="3100" dirty="0">
                <a:solidFill>
                  <a:schemeClr val="bg1"/>
                </a:solidFill>
                <a:latin typeface="Calibri" pitchFamily="34" charset="0"/>
                <a:cs typeface="+mn-cs"/>
                <a:sym typeface="Symbol"/>
              </a:rPr>
              <a:t>= c,</a:t>
            </a:r>
          </a:p>
          <a:p>
            <a:pPr marL="842136" lvl="1" indent="-384954" defTabSz="914363" fontAlgn="auto">
              <a:lnSpc>
                <a:spcPct val="90000"/>
              </a:lnSpc>
              <a:spcBef>
                <a:spcPct val="20000"/>
              </a:spcBef>
              <a:spcAft>
                <a:spcPts val="0"/>
              </a:spcAft>
              <a:buSzPct val="90000"/>
              <a:defRPr/>
            </a:pP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g(b) </a:t>
            </a:r>
            <a:r>
              <a:rPr lang="en-US" sz="3100" dirty="0">
                <a:solidFill>
                  <a:schemeClr val="bg1"/>
                </a:solidFill>
                <a:latin typeface="Calibri" pitchFamily="34" charset="0"/>
                <a:cs typeface="+mn-cs"/>
                <a:sym typeface="Symbol"/>
              </a:rPr>
              <a:t>= c,</a:t>
            </a:r>
          </a:p>
          <a:p>
            <a:pPr marL="842136" lvl="1" indent="-384954" defTabSz="914363" fontAlgn="auto">
              <a:lnSpc>
                <a:spcPct val="90000"/>
              </a:lnSpc>
              <a:spcBef>
                <a:spcPct val="20000"/>
              </a:spcBef>
              <a:spcAft>
                <a:spcPts val="0"/>
              </a:spcAft>
              <a:buSzPct val="90000"/>
              <a:defRPr/>
            </a:pPr>
            <a:r>
              <a:rPr lang="en-US" sz="3100" dirty="0">
                <a:solidFill>
                  <a:schemeClr val="bg1"/>
                </a:solidFill>
                <a:latin typeface="Calibri" pitchFamily="34" charset="0"/>
                <a:cs typeface="+mn-cs"/>
                <a:sym typeface="Symbol"/>
              </a:rPr>
              <a:t>a  b,</a:t>
            </a:r>
          </a:p>
          <a:p>
            <a:pPr marL="842136" lvl="1" indent="-384954" defTabSz="914363" fontAlgn="auto">
              <a:lnSpc>
                <a:spcPct val="90000"/>
              </a:lnSpc>
              <a:spcBef>
                <a:spcPct val="20000"/>
              </a:spcBef>
              <a:spcAft>
                <a:spcPts val="0"/>
              </a:spcAft>
              <a:buSzPct val="90000"/>
              <a:defRPr/>
            </a:pP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f(g(a)) = a</a:t>
            </a:r>
            <a:r>
              <a:rPr lang="en-US" sz="3100" dirty="0">
                <a:solidFill>
                  <a:schemeClr val="bg1"/>
                </a:solidFill>
                <a:latin typeface="Calibri" pitchFamily="34" charset="0"/>
                <a:cs typeface="+mn-cs"/>
                <a:sym typeface="Symbol"/>
              </a:rPr>
              <a:t>,</a:t>
            </a:r>
          </a:p>
          <a:p>
            <a:pPr marL="842136" lvl="1" indent="-384954" defTabSz="914363" fontAlgn="auto">
              <a:lnSpc>
                <a:spcPct val="90000"/>
              </a:lnSpc>
              <a:spcBef>
                <a:spcPct val="20000"/>
              </a:spcBef>
              <a:spcAft>
                <a:spcPts val="0"/>
              </a:spcAft>
              <a:buSzPct val="90000"/>
              <a:defRPr/>
            </a:pP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f(g(b)) = b</a:t>
            </a:r>
          </a:p>
          <a:p>
            <a:pPr marL="842136" lvl="1" indent="-384954" defTabSz="914363" fontAlgn="auto">
              <a:lnSpc>
                <a:spcPct val="90000"/>
              </a:lnSpc>
              <a:spcBef>
                <a:spcPct val="20000"/>
              </a:spcBef>
              <a:spcAft>
                <a:spcPts val="0"/>
              </a:spcAft>
              <a:buSzPct val="90000"/>
              <a:defRPr/>
            </a:pPr>
            <a:endParaRPr lang="en-US" sz="3100" dirty="0">
              <a:solidFill>
                <a:schemeClr val="bg1"/>
              </a:solidFill>
              <a:latin typeface="Calibri" pitchFamily="34" charset="0"/>
              <a:cs typeface="+mn-cs"/>
              <a:sym typeface="Symbol"/>
            </a:endParaRPr>
          </a:p>
          <a:p>
            <a:pPr marL="739481" lvl="1" indent="-362465" defTabSz="914363" fontAlgn="auto">
              <a:lnSpc>
                <a:spcPct val="90000"/>
              </a:lnSpc>
              <a:spcBef>
                <a:spcPct val="20000"/>
              </a:spcBef>
              <a:spcAft>
                <a:spcPts val="0"/>
              </a:spcAft>
              <a:buSzPct val="90000"/>
              <a:defRPr/>
            </a:pPr>
            <a:endParaRPr lang="en-US" sz="2800" dirty="0">
              <a:solidFill>
                <a:schemeClr val="bg1"/>
              </a:solidFill>
              <a:latin typeface="Calibri" pitchFamily="34" charset="0"/>
              <a:cs typeface="+mn-cs"/>
              <a:sym typeface="Symbol"/>
            </a:endParaRPr>
          </a:p>
        </p:txBody>
      </p:sp>
      <p:sp>
        <p:nvSpPr>
          <p:cNvPr id="7" name="Right Arrow 6"/>
          <p:cNvSpPr/>
          <p:nvPr/>
        </p:nvSpPr>
        <p:spPr bwMode="auto">
          <a:xfrm>
            <a:off x="2733675" y="4856163"/>
            <a:ext cx="3027363" cy="741362"/>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8" name="Rectangle 7"/>
          <p:cNvSpPr>
            <a:spLocks noChangeArrowheads="1"/>
          </p:cNvSpPr>
          <p:nvPr/>
        </p:nvSpPr>
        <p:spPr bwMode="auto">
          <a:xfrm>
            <a:off x="5354638" y="4986338"/>
            <a:ext cx="1244600"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none">
            <a:spAutoFit/>
          </a:bodyPr>
          <a:lstStyle/>
          <a:p>
            <a:pPr marL="841375" lvl="1" indent="-384175">
              <a:lnSpc>
                <a:spcPct val="90000"/>
              </a:lnSpc>
              <a:spcBef>
                <a:spcPct val="20000"/>
              </a:spcBef>
              <a:buSzPct val="90000"/>
            </a:pPr>
            <a:r>
              <a:rPr lang="en-US" sz="3100">
                <a:solidFill>
                  <a:srgbClr xmlns:mc="http://schemas.openxmlformats.org/markup-compatibility/2006" xmlns:a14="http://schemas.microsoft.com/office/drawing/2007/7/7/main" val="FF0000" mc:Ignorable=""/>
                </a:solidFill>
                <a:latin typeface="Calibri" pitchFamily="34" charset="0"/>
                <a:sym typeface="Symbol" pitchFamily="18" charset="2"/>
              </a:rPr>
              <a:t>a=b</a:t>
            </a:r>
          </a:p>
        </p:txBody>
      </p:sp>
    </p:spTree>
    <p:extLst>
      <p:ext uri="{BB962C8B-B14F-4D97-AF65-F5344CB8AC3E}">
        <p14:creationId xmlns:p14="http://schemas.microsoft.com/office/powerpoint/2007/7/12/main" val="182675367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6" descr="disney-pinocchio-lifesize-marionette-1.jpg"/>
          <p:cNvPicPr>
            <a:picLocks noChangeAspect="1"/>
          </p:cNvPicPr>
          <p:nvPr/>
        </p:nvPicPr>
        <p:blipFill>
          <a:blip r:embed="rId3">
            <a:extLst>
              <a:ext uri="28A0092B-C50C-407e-A947-70E740481C1C">
                <a14:useLocalDpi xmlns:a14="http://schemas.microsoft.com/office/drawing/2007/7/7/main" val="0"/>
              </a:ext>
            </a:extLst>
          </a:blip>
          <a:srcRect l="16000" r="16000"/>
          <a:stretch>
            <a:fillRect/>
          </a:stretch>
        </p:blipFill>
        <p:spPr bwMode="auto">
          <a:xfrm>
            <a:off x="6599238" y="2141538"/>
            <a:ext cx="2349500" cy="34559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pic>
      <p:sp>
        <p:nvSpPr>
          <p:cNvPr id="2" name="Title 1"/>
          <p:cNvSpPr>
            <a:spLocks noGrp="1"/>
          </p:cNvSpPr>
          <p:nvPr>
            <p:ph type="title"/>
          </p:nvPr>
        </p:nvSpPr>
        <p:spPr/>
        <p:txBody>
          <a:bodyPr/>
          <a:lstStyle/>
          <a:p>
            <a:pPr>
              <a:defRPr/>
            </a:pPr>
            <a:r>
              <a:rPr smtClean="0"/>
              <a:t>E-matching: </a:t>
            </a:r>
            <a:r>
              <a:rPr smtClean="0">
                <a:solidFill>
                  <a:srgbClr xmlns:mc="http://schemas.openxmlformats.org/markup-compatibility/2006" xmlns:a14="http://schemas.microsoft.com/office/drawing/2007/7/7/main" val="FF0000" mc:Ignorable=""/>
                </a:solidFill>
              </a:rPr>
              <a:t>Limitations</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a:xfrm>
            <a:off x="390525" y="1665288"/>
            <a:ext cx="8382000" cy="3001962"/>
          </a:xfrm>
          <a:prstGeom prst="rect">
            <a:avLst/>
          </a:prstGeom>
        </p:spPr>
        <p:txBody>
          <a:bodyPr lIns="0" tIns="0" rIns="0" bIns="0">
            <a:spAutoFit/>
          </a:bodyPr>
          <a:lstStyle/>
          <a:p>
            <a:pPr marL="384954" indent="-384954" defTabSz="914363" fontAlgn="auto">
              <a:lnSpc>
                <a:spcPct val="90000"/>
              </a:lnSpc>
              <a:spcBef>
                <a:spcPct val="20000"/>
              </a:spcBef>
              <a:spcAft>
                <a:spcPts val="0"/>
              </a:spcAft>
              <a:buSzPct val="90000"/>
              <a:buFontTx/>
              <a:buBlip>
                <a:blip r:embed="rId4"/>
              </a:buBlip>
              <a:defRPr/>
            </a:pPr>
            <a:r>
              <a:rPr lang="en-US" sz="3100" dirty="0">
                <a:solidFill>
                  <a:schemeClr val="bg1"/>
                </a:solidFill>
                <a:latin typeface="Calibri" pitchFamily="34" charset="0"/>
                <a:cs typeface="+mn-cs"/>
                <a:sym typeface="Symbol"/>
              </a:rPr>
              <a:t>E-matching needs </a:t>
            </a: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ground seeds</a:t>
            </a:r>
            <a:r>
              <a:rPr lang="en-US" sz="3100" dirty="0">
                <a:solidFill>
                  <a:schemeClr val="bg1"/>
                </a:solidFill>
                <a:latin typeface="Calibri" pitchFamily="34" charset="0"/>
                <a:cs typeface="+mn-cs"/>
                <a:sym typeface="Symbol"/>
              </a:rPr>
              <a:t>.</a:t>
            </a:r>
          </a:p>
          <a:p>
            <a:pPr marL="384954" indent="-384954" defTabSz="914363" fontAlgn="auto">
              <a:lnSpc>
                <a:spcPct val="90000"/>
              </a:lnSpc>
              <a:spcBef>
                <a:spcPct val="20000"/>
              </a:spcBef>
              <a:spcAft>
                <a:spcPts val="0"/>
              </a:spcAft>
              <a:buSzPct val="90000"/>
              <a:buFontTx/>
              <a:buBlip>
                <a:blip r:embed="rId4"/>
              </a:buBlip>
              <a:defRPr/>
            </a:pPr>
            <a:r>
              <a:rPr lang="en-US" sz="3100" dirty="0">
                <a:solidFill>
                  <a:schemeClr val="bg1"/>
                </a:solidFill>
                <a:latin typeface="Calibri" pitchFamily="34" charset="0"/>
                <a:cs typeface="+mn-cs"/>
                <a:sym typeface="Symbol"/>
              </a:rPr>
              <a:t>Bad user provided triggers.</a:t>
            </a:r>
          </a:p>
          <a:p>
            <a:pPr marL="384954" indent="-384954" defTabSz="914363" fontAlgn="auto">
              <a:lnSpc>
                <a:spcPct val="90000"/>
              </a:lnSpc>
              <a:spcBef>
                <a:spcPct val="20000"/>
              </a:spcBef>
              <a:spcAft>
                <a:spcPts val="0"/>
              </a:spcAft>
              <a:buSzPct val="90000"/>
              <a:buFontTx/>
              <a:buBlip>
                <a:blip r:embed="rId4"/>
              </a:buBlip>
              <a:defRPr/>
            </a:pPr>
            <a:r>
              <a:rPr lang="en-US" sz="3100" dirty="0">
                <a:solidFill>
                  <a:srgbClr xmlns:mc="http://schemas.openxmlformats.org/markup-compatibility/2006" xmlns:a14="http://schemas.microsoft.com/office/drawing/2007/7/7/main" val="FF0000" mc:Ignorable=""/>
                </a:solidFill>
                <a:latin typeface="Calibri" pitchFamily="34" charset="0"/>
                <a:cs typeface="+mn-cs"/>
                <a:sym typeface="Symbol"/>
              </a:rPr>
              <a:t>It is not refutationally complete.</a:t>
            </a:r>
          </a:p>
          <a:p>
            <a:pPr marL="384954" indent="-384954" defTabSz="914363" fontAlgn="auto">
              <a:lnSpc>
                <a:spcPct val="90000"/>
              </a:lnSpc>
              <a:spcBef>
                <a:spcPct val="20000"/>
              </a:spcBef>
              <a:spcAft>
                <a:spcPts val="0"/>
              </a:spcAft>
              <a:buSzPct val="90000"/>
              <a:buFontTx/>
              <a:buBlip>
                <a:blip r:embed="rId4"/>
              </a:buBlip>
              <a:defRPr/>
            </a:pPr>
            <a:endParaRPr lang="en-US" sz="3100" dirty="0">
              <a:solidFill>
                <a:schemeClr val="bg1"/>
              </a:solidFill>
              <a:latin typeface="Calibri" pitchFamily="34" charset="0"/>
              <a:cs typeface="+mn-cs"/>
              <a:sym typeface="Symbol"/>
            </a:endParaRPr>
          </a:p>
          <a:p>
            <a:pPr marL="842136" lvl="1" indent="-384954" defTabSz="914363" fontAlgn="auto">
              <a:lnSpc>
                <a:spcPct val="90000"/>
              </a:lnSpc>
              <a:spcBef>
                <a:spcPct val="20000"/>
              </a:spcBef>
              <a:spcAft>
                <a:spcPts val="0"/>
              </a:spcAft>
              <a:buSzPct val="90000"/>
              <a:defRPr/>
            </a:pPr>
            <a:endParaRPr lang="en-US" sz="3100" dirty="0">
              <a:solidFill>
                <a:schemeClr val="bg1"/>
              </a:solidFill>
              <a:latin typeface="Calibri" pitchFamily="34" charset="0"/>
              <a:cs typeface="+mn-cs"/>
              <a:sym typeface="Symbol"/>
            </a:endParaRPr>
          </a:p>
          <a:p>
            <a:pPr marL="739481" lvl="1" indent="-362465" defTabSz="914363" fontAlgn="auto">
              <a:lnSpc>
                <a:spcPct val="90000"/>
              </a:lnSpc>
              <a:spcBef>
                <a:spcPct val="20000"/>
              </a:spcBef>
              <a:spcAft>
                <a:spcPts val="0"/>
              </a:spcAft>
              <a:buSzPct val="90000"/>
              <a:defRPr/>
            </a:pPr>
            <a:endParaRPr lang="en-US" sz="2800" dirty="0">
              <a:solidFill>
                <a:schemeClr val="bg1"/>
              </a:solidFill>
              <a:latin typeface="Calibri" pitchFamily="34" charset="0"/>
              <a:cs typeface="+mn-cs"/>
              <a:sym typeface="Symbol"/>
            </a:endParaRPr>
          </a:p>
        </p:txBody>
      </p:sp>
      <p:sp>
        <p:nvSpPr>
          <p:cNvPr id="6" name="Down Arrow 5"/>
          <p:cNvSpPr/>
          <p:nvPr/>
        </p:nvSpPr>
        <p:spPr bwMode="auto">
          <a:xfrm>
            <a:off x="2934119" y="3788229"/>
            <a:ext cx="854110" cy="1004835"/>
          </a:xfrm>
          <a:prstGeom prst="down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8" name="Rounded Rectangle 7"/>
          <p:cNvSpPr/>
          <p:nvPr/>
        </p:nvSpPr>
        <p:spPr bwMode="auto">
          <a:xfrm>
            <a:off x="1426866" y="4943788"/>
            <a:ext cx="3908808" cy="107517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109728" tIns="54864" rIns="109728" bIns="54864" anchor="ctr"/>
          <a:lstStyle/>
          <a:p>
            <a:pPr algn="ctr" defTabSz="1096963">
              <a:defRPr/>
            </a:pPr>
            <a:r>
              <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rPr>
              <a:t>False positives</a:t>
            </a:r>
          </a:p>
        </p:txBody>
      </p:sp>
    </p:spTree>
    <p:extLst>
      <p:ext uri="{BB962C8B-B14F-4D97-AF65-F5344CB8AC3E}">
        <p14:creationId xmlns:p14="http://schemas.microsoft.com/office/powerpoint/2007/7/12/main" val="218053145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DPLL(</a:t>
            </a:r>
            <a:r>
              <a:rPr smtClean="0">
                <a:sym typeface="Symbol"/>
              </a:rPr>
              <a:t>)</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65891" name="Text Placeholder 2"/>
          <p:cNvSpPr txBox="1">
            <a:spLocks/>
          </p:cNvSpPr>
          <p:nvPr/>
        </p:nvSpPr>
        <p:spPr bwMode="auto">
          <a:xfrm>
            <a:off x="390525" y="1665288"/>
            <a:ext cx="8382000" cy="9540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Tight integration: </a:t>
            </a:r>
            <a:r>
              <a:rPr lang="en-US" sz="3100">
                <a:solidFill>
                  <a:srgbClr xmlns:mc="http://schemas.openxmlformats.org/markup-compatibility/2006" xmlns:a14="http://schemas.microsoft.com/office/drawing/2007/7/7/main" val="FF0000" mc:Ignorable=""/>
                </a:solidFill>
                <a:latin typeface="Calibri" pitchFamily="34" charset="0"/>
                <a:sym typeface="Symbol" pitchFamily="18" charset="2"/>
              </a:rPr>
              <a:t>DPLL + Saturation solver</a:t>
            </a:r>
            <a:r>
              <a:rPr lang="en-US" sz="3100">
                <a:solidFill>
                  <a:schemeClr val="bg1"/>
                </a:solidFill>
                <a:latin typeface="Calibri" pitchFamily="34" charset="0"/>
                <a:sym typeface="Symbol" pitchFamily="18" charset="2"/>
              </a:rPr>
              <a:t>.</a:t>
            </a:r>
          </a:p>
          <a:p>
            <a:pPr>
              <a:lnSpc>
                <a:spcPct val="90000"/>
              </a:lnSpc>
              <a:spcBef>
                <a:spcPct val="20000"/>
              </a:spcBef>
              <a:buSzPct val="90000"/>
              <a:buFontTx/>
              <a:buBlip>
                <a:blip r:embed="rId3"/>
              </a:buBlip>
            </a:pPr>
            <a:endParaRPr lang="en-US" sz="3100">
              <a:solidFill>
                <a:schemeClr val="bg1"/>
              </a:solidFill>
              <a:latin typeface="Calibri" pitchFamily="34" charset="0"/>
              <a:sym typeface="Symbol" pitchFamily="18" charset="2"/>
            </a:endParaRPr>
          </a:p>
        </p:txBody>
      </p:sp>
      <p:sp>
        <p:nvSpPr>
          <p:cNvPr id="9" name="Isosceles Triangle 8"/>
          <p:cNvSpPr/>
          <p:nvPr/>
        </p:nvSpPr>
        <p:spPr bwMode="auto">
          <a:xfrm>
            <a:off x="4546600" y="2224088"/>
            <a:ext cx="3856038" cy="3732212"/>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r>
              <a:rPr lang="en-US" sz="2800" b="1" dirty="0">
                <a:solidFill>
                  <a:schemeClr val="bg1"/>
                </a:solidFill>
              </a:rPr>
              <a:t>BIG</a:t>
            </a:r>
          </a:p>
          <a:p>
            <a:pPr algn="ctr" defTabSz="1096963">
              <a:defRPr/>
            </a:pPr>
            <a:r>
              <a:rPr lang="en-US" sz="2800" b="1" dirty="0">
                <a:solidFill>
                  <a:srgbClr xmlns:mc="http://schemas.openxmlformats.org/markup-compatibility/2006" xmlns:a14="http://schemas.microsoft.com/office/drawing/2007/7/7/main" val="FF0000" mc:Ignorable=""/>
                </a:solidFill>
              </a:rPr>
              <a:t>and-or</a:t>
            </a:r>
            <a:r>
              <a:rPr lang="en-US" sz="2800" b="1" dirty="0">
                <a:solidFill>
                  <a:schemeClr val="bg1"/>
                </a:solidFill>
              </a:rPr>
              <a:t> tree</a:t>
            </a:r>
          </a:p>
          <a:p>
            <a:pPr algn="ctr" defTabSz="1096963">
              <a:defRPr/>
            </a:pPr>
            <a:r>
              <a:rPr lang="en-US" sz="2800" b="1" dirty="0">
                <a:solidFill>
                  <a:schemeClr val="bg1"/>
                </a:solidFill>
              </a:rPr>
              <a:t>(ground)</a:t>
            </a:r>
          </a:p>
          <a:p>
            <a:pPr algn="ctr" defTabSz="1096963">
              <a:defRPr/>
            </a:pPr>
            <a:endParaRPr lang="en-US" sz="2800" b="1" dirty="0">
              <a:solidFill>
                <a:schemeClr val="bg1"/>
              </a:solidFill>
            </a:endParaRPr>
          </a:p>
          <a:p>
            <a:pPr algn="ctr" defTabSz="1096963">
              <a:defRPr/>
            </a:pPr>
            <a:endParaRPr lang="en-US" sz="2800" b="1" dirty="0">
              <a:solidFill>
                <a:schemeClr val="bg1"/>
              </a:solidFill>
            </a:endParaRPr>
          </a:p>
        </p:txBody>
      </p:sp>
      <p:sp>
        <p:nvSpPr>
          <p:cNvPr id="10" name="Plus 9"/>
          <p:cNvSpPr/>
          <p:nvPr/>
        </p:nvSpPr>
        <p:spPr bwMode="auto">
          <a:xfrm>
            <a:off x="3954168" y="3459899"/>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1" name="Rectangle 10"/>
          <p:cNvSpPr/>
          <p:nvPr/>
        </p:nvSpPr>
        <p:spPr bwMode="auto">
          <a:xfrm>
            <a:off x="604838" y="3125788"/>
            <a:ext cx="2990850" cy="1704975"/>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algn="ctr" defTabSz="1096963">
              <a:defRPr/>
            </a:pPr>
            <a:r>
              <a:rPr lang="en-US" sz="2800" b="1" dirty="0">
                <a:solidFill>
                  <a:schemeClr val="bg1"/>
                </a:solidFill>
              </a:rPr>
              <a:t>Axioms</a:t>
            </a:r>
          </a:p>
          <a:p>
            <a:pPr algn="ctr" defTabSz="1096963">
              <a:defRPr/>
            </a:pPr>
            <a:r>
              <a:rPr lang="en-US" sz="2800" dirty="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rPr>
              <a:t>(</a:t>
            </a:r>
            <a:r>
              <a:rPr lang="en-US" sz="2800" b="1" dirty="0">
                <a:solidFill>
                  <a:schemeClr val="bg1"/>
                </a:solidFill>
              </a:rPr>
              <a:t>non-ground)</a:t>
            </a:r>
          </a:p>
        </p:txBody>
      </p:sp>
      <p:sp>
        <p:nvSpPr>
          <p:cNvPr id="12" name="TextBox 11"/>
          <p:cNvSpPr txBox="1"/>
          <p:nvPr/>
        </p:nvSpPr>
        <p:spPr>
          <a:xfrm rot="2155875">
            <a:off x="655638" y="3657600"/>
            <a:ext cx="3035300" cy="584200"/>
          </a:xfrm>
          <a:prstGeom prst="rect">
            <a:avLst/>
          </a:prstGeom>
          <a:solidFill>
            <a:schemeClr val="tx1"/>
          </a:solidFill>
          <a:ln>
            <a:solidFill>
              <a:srgbClr xmlns:mc="http://schemas.openxmlformats.org/markup-compatibility/2006" xmlns:a14="http://schemas.microsoft.com/office/drawing/2007/7/7/main" val="FF0000" mc:Ignorable=""/>
            </a:solidFill>
          </a:ln>
        </p:spPr>
        <p:txBody>
          <a:bodyPr wrap="none">
            <a:spAutoFit/>
          </a:bodyPr>
          <a:lstStyle/>
          <a:p>
            <a:pPr defTabSz="914363" fontAlgn="auto">
              <a:spcBef>
                <a:spcPts val="0"/>
              </a:spcBef>
              <a:spcAft>
                <a:spcPts val="0"/>
              </a:spcAft>
              <a:defRPr/>
            </a:pPr>
            <a:r>
              <a:rPr lang="en-US" sz="3200" dirty="0">
                <a:solidFill>
                  <a:srgbClr xmlns:mc="http://schemas.openxmlformats.org/markup-compatibility/2006" xmlns:a14="http://schemas.microsoft.com/office/drawing/2007/7/7/main" val="FF000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cs typeface="+mn-cs"/>
              </a:rPr>
              <a:t>Saturation Solver</a:t>
            </a:r>
          </a:p>
        </p:txBody>
      </p:sp>
      <p:sp>
        <p:nvSpPr>
          <p:cNvPr id="13" name="TextBox 12"/>
          <p:cNvSpPr txBox="1"/>
          <p:nvPr/>
        </p:nvSpPr>
        <p:spPr>
          <a:xfrm rot="2155875">
            <a:off x="5203825" y="3859213"/>
            <a:ext cx="3121025" cy="584200"/>
          </a:xfrm>
          <a:prstGeom prst="rect">
            <a:avLst/>
          </a:prstGeom>
          <a:solidFill>
            <a:schemeClr val="tx1"/>
          </a:solidFill>
          <a:ln>
            <a:solidFill>
              <a:srgbClr xmlns:mc="http://schemas.openxmlformats.org/markup-compatibility/2006" xmlns:a14="http://schemas.microsoft.com/office/drawing/2007/7/7/main" val="0070C0" mc:Ignorable=""/>
            </a:solidFill>
          </a:ln>
        </p:spPr>
        <p:txBody>
          <a:bodyPr>
            <a:spAutoFit/>
          </a:bodyPr>
          <a:lstStyle/>
          <a:p>
            <a:pPr algn="ctr" defTabSz="914363" fontAlgn="auto">
              <a:spcBef>
                <a:spcPts val="0"/>
              </a:spcBef>
              <a:spcAft>
                <a:spcPts val="0"/>
              </a:spcAft>
              <a:defRPr/>
            </a:pPr>
            <a:r>
              <a:rPr lang="en-US" sz="3200" dirty="0">
                <a:solidFill>
                  <a:srgbClr xmlns:mc="http://schemas.openxmlformats.org/markup-compatibility/2006" xmlns:a14="http://schemas.microsoft.com/office/drawing/2007/7/7/main" val="00206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cs typeface="+mn-cs"/>
              </a:rPr>
              <a:t>DPLL + Theories</a:t>
            </a:r>
          </a:p>
        </p:txBody>
      </p:sp>
    </p:spTree>
    <p:extLst>
      <p:ext uri="{BB962C8B-B14F-4D97-AF65-F5344CB8AC3E}">
        <p14:creationId xmlns:p14="http://schemas.microsoft.com/office/powerpoint/2007/7/12/main" val="6945912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DPLL(</a:t>
            </a:r>
            <a:r>
              <a:rPr smtClean="0">
                <a:solidFill>
                  <a:srgbClr xmlns:mc="http://schemas.openxmlformats.org/markup-compatibility/2006" xmlns:a14="http://schemas.microsoft.com/office/drawing/2007/7/7/main" val="FF0000" mc:Ignorable=""/>
                </a:solidFill>
                <a:sym typeface="Symbol"/>
              </a:rPr>
              <a:t></a:t>
            </a:r>
            <a:r>
              <a:rPr smtClean="0">
                <a:sym typeface="Symbol"/>
              </a:rPr>
              <a:t>)</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66915" name="Text Placeholder 2"/>
          <p:cNvSpPr txBox="1">
            <a:spLocks/>
          </p:cNvSpPr>
          <p:nvPr/>
        </p:nvSpPr>
        <p:spPr bwMode="auto">
          <a:xfrm>
            <a:off x="390525" y="1665288"/>
            <a:ext cx="8382000" cy="3611562"/>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841375" indent="-384175">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Inference rule:</a:t>
            </a:r>
          </a:p>
          <a:p>
            <a:pPr>
              <a:lnSpc>
                <a:spcPct val="90000"/>
              </a:lnSpc>
              <a:spcBef>
                <a:spcPct val="20000"/>
              </a:spcBef>
              <a:buSzPct val="90000"/>
              <a:buFontTx/>
              <a:buBlip>
                <a:blip r:embed="rId3"/>
              </a:buBlip>
            </a:pPr>
            <a:endParaRPr lang="en-US" sz="3100">
              <a:solidFill>
                <a:schemeClr val="bg1"/>
              </a:solidFill>
              <a:latin typeface="Calibri" pitchFamily="34" charset="0"/>
              <a:sym typeface="Symbol" pitchFamily="18" charset="2"/>
            </a:endParaRPr>
          </a:p>
          <a:p>
            <a:pPr>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DPLL(</a:t>
            </a:r>
            <a:r>
              <a:rPr lang="en-US" sz="3200">
                <a:solidFill>
                  <a:schemeClr val="bg1"/>
                </a:solidFill>
                <a:latin typeface="Calibri" pitchFamily="34" charset="0"/>
                <a:sym typeface="Symbol" pitchFamily="18" charset="2"/>
              </a:rPr>
              <a:t>) is </a:t>
            </a: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parametric</a:t>
            </a:r>
            <a:r>
              <a:rPr lang="en-US" sz="3200">
                <a:solidFill>
                  <a:schemeClr val="bg1"/>
                </a:solidFill>
                <a:latin typeface="Calibri" pitchFamily="34" charset="0"/>
                <a:sym typeface="Symbol" pitchFamily="18" charset="2"/>
              </a:rPr>
              <a:t>.</a:t>
            </a:r>
          </a:p>
          <a:p>
            <a:pPr>
              <a:lnSpc>
                <a:spcPct val="90000"/>
              </a:lnSpc>
              <a:spcBef>
                <a:spcPct val="20000"/>
              </a:spcBef>
              <a:buSzPct val="90000"/>
              <a:buFontTx/>
              <a:buBlip>
                <a:blip r:embed="rId3"/>
              </a:buBlip>
            </a:pPr>
            <a:r>
              <a:rPr lang="en-US" sz="3200">
                <a:solidFill>
                  <a:schemeClr val="bg1"/>
                </a:solidFill>
                <a:latin typeface="Calibri" pitchFamily="34" charset="0"/>
                <a:sym typeface="Symbol" pitchFamily="18" charset="2"/>
              </a:rPr>
              <a:t>Examples:</a:t>
            </a:r>
          </a:p>
          <a:p>
            <a:pPr lvl="1">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Resolution</a:t>
            </a:r>
          </a:p>
          <a:p>
            <a:pPr lvl="1">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Superposition calculus</a:t>
            </a:r>
          </a:p>
          <a:p>
            <a:pPr lvl="1">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a:t>
            </a:r>
          </a:p>
        </p:txBody>
      </p:sp>
      <p:pic>
        <p:nvPicPr>
          <p:cNvPr id="166916" name="Picture 2"/>
          <p:cNvPicPr>
            <a:picLocks noChangeAspect="1" noChangeArrowheads="1"/>
          </p:cNvPicPr>
          <p:nvPr/>
        </p:nvPicPr>
        <p:blipFill>
          <a:blip r:embed="rId4">
            <a:extLst>
              <a:ext uri="28A0092B-C50C-407e-A947-70E740481C1C">
                <a14:useLocalDpi xmlns:a14="http://schemas.microsoft.com/office/drawing/2007/7/7/main" val="0"/>
              </a:ext>
            </a:extLst>
          </a:blip>
          <a:srcRect/>
          <a:stretch>
            <a:fillRect/>
          </a:stretch>
        </p:blipFill>
        <p:spPr bwMode="auto">
          <a:xfrm>
            <a:off x="3559175" y="1795463"/>
            <a:ext cx="2076450" cy="9429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pic>
    </p:spTree>
    <p:extLst>
      <p:ext uri="{BB962C8B-B14F-4D97-AF65-F5344CB8AC3E}">
        <p14:creationId xmlns:p14="http://schemas.microsoft.com/office/powerpoint/2007/7/12/main" val="167202136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DPLL()</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67939" name="Text Placeholder 2"/>
          <p:cNvSpPr txBox="1">
            <a:spLocks/>
          </p:cNvSpPr>
          <p:nvPr/>
        </p:nvSpPr>
        <p:spPr bwMode="auto">
          <a:xfrm>
            <a:off x="390525" y="1665288"/>
            <a:ext cx="8382000" cy="9175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3200">
                <a:solidFill>
                  <a:schemeClr val="bg1"/>
                </a:solidFill>
                <a:latin typeface="Calibri" pitchFamily="34" charset="0"/>
                <a:sym typeface="Symbol" pitchFamily="18" charset="2"/>
              </a:rPr>
              <a:t>M | F</a:t>
            </a:r>
          </a:p>
          <a:p>
            <a:pPr algn="ctr">
              <a:lnSpc>
                <a:spcPct val="90000"/>
              </a:lnSpc>
              <a:spcBef>
                <a:spcPct val="20000"/>
              </a:spcBef>
              <a:buSzPct val="90000"/>
            </a:pPr>
            <a:endParaRPr lang="en-US" sz="2800">
              <a:solidFill>
                <a:schemeClr val="bg1"/>
              </a:solidFill>
              <a:latin typeface="Calibri" pitchFamily="34" charset="0"/>
              <a:sym typeface="Symbol" pitchFamily="18" charset="2"/>
            </a:endParaRPr>
          </a:p>
        </p:txBody>
      </p:sp>
      <p:sp>
        <p:nvSpPr>
          <p:cNvPr id="7" name="Rounded Rectangular Callout 6"/>
          <p:cNvSpPr/>
          <p:nvPr/>
        </p:nvSpPr>
        <p:spPr bwMode="auto">
          <a:xfrm>
            <a:off x="1625600" y="2357438"/>
            <a:ext cx="2479675" cy="842962"/>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r>
              <a:rPr lang="en-US" sz="2800" dirty="0">
                <a:solidFill>
                  <a:schemeClr val="bg1"/>
                </a:solidFill>
              </a:rPr>
              <a:t>Partial model</a:t>
            </a:r>
          </a:p>
        </p:txBody>
      </p:sp>
      <p:sp>
        <p:nvSpPr>
          <p:cNvPr id="8" name="Rounded Rectangular Callout 7"/>
          <p:cNvSpPr/>
          <p:nvPr/>
        </p:nvSpPr>
        <p:spPr bwMode="auto">
          <a:xfrm>
            <a:off x="4856163" y="2570163"/>
            <a:ext cx="3038475" cy="842962"/>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r>
              <a:rPr lang="en-US" sz="2800" dirty="0">
                <a:solidFill>
                  <a:schemeClr val="bg1"/>
                </a:solidFill>
              </a:rPr>
              <a:t>Set of clauses</a:t>
            </a:r>
          </a:p>
        </p:txBody>
      </p:sp>
    </p:spTree>
    <p:extLst>
      <p:ext uri="{BB962C8B-B14F-4D97-AF65-F5344CB8AC3E}">
        <p14:creationId xmlns:p14="http://schemas.microsoft.com/office/powerpoint/2007/7/12/main" val="195263593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i="1" smtClean="0"/>
              <a:t>Spec# Approach for a Verifying Compiler</a:t>
            </a:r>
            <a:endParaRPr lang="en-US" sz="4000" dirty="0"/>
          </a:p>
        </p:txBody>
      </p:sp>
      <p:sp>
        <p:nvSpPr>
          <p:cNvPr id="3" name="Content Placeholder 2"/>
          <p:cNvSpPr>
            <a:spLocks noGrp="1"/>
          </p:cNvSpPr>
          <p:nvPr>
            <p:ph idx="1"/>
          </p:nvPr>
        </p:nvSpPr>
        <p:spPr>
          <a:xfrm>
            <a:off x="381000" y="1588366"/>
            <a:ext cx="8382000" cy="4801314"/>
          </a:xfrm>
        </p:spPr>
        <p:txBody>
          <a:bodyPr/>
          <a:lstStyle/>
          <a:p>
            <a:r>
              <a:rPr lang="en-US" sz="2400" i="1" dirty="0" smtClean="0">
                <a:solidFill>
                  <a:srgbClr xmlns:mc="http://schemas.openxmlformats.org/markup-compatibility/2006" xmlns:a14="http://schemas.microsoft.com/office/drawing/2007/7/7/main" val="FF0000" mc:Ignorable=""/>
                </a:solidFill>
                <a:latin typeface="Calibri" pitchFamily="34" charset="0"/>
              </a:rPr>
              <a:t>Source Language</a:t>
            </a:r>
          </a:p>
          <a:p>
            <a:pPr lvl="1"/>
            <a:r>
              <a:rPr lang="en-US" sz="2400" dirty="0" smtClean="0">
                <a:latin typeface="Calibri" pitchFamily="34" charset="0"/>
              </a:rPr>
              <a:t>C# + goodies = Spec#</a:t>
            </a:r>
          </a:p>
          <a:p>
            <a:r>
              <a:rPr lang="en-US" sz="2400" i="1" dirty="0" smtClean="0">
                <a:solidFill>
                  <a:srgbClr xmlns:mc="http://schemas.openxmlformats.org/markup-compatibility/2006" xmlns:a14="http://schemas.microsoft.com/office/drawing/2007/7/7/main" val="FF0000" mc:Ignorable=""/>
                </a:solidFill>
                <a:latin typeface="Calibri" pitchFamily="34" charset="0"/>
              </a:rPr>
              <a:t>Specifications</a:t>
            </a:r>
          </a:p>
          <a:p>
            <a:pPr lvl="1"/>
            <a:r>
              <a:rPr lang="en-US" sz="2400" dirty="0" smtClean="0">
                <a:latin typeface="Calibri" pitchFamily="34" charset="0"/>
              </a:rPr>
              <a:t>method contracts,</a:t>
            </a:r>
          </a:p>
          <a:p>
            <a:pPr lvl="1"/>
            <a:r>
              <a:rPr lang="en-US" sz="2400" dirty="0" smtClean="0">
                <a:latin typeface="Calibri" pitchFamily="34" charset="0"/>
              </a:rPr>
              <a:t>invariants,</a:t>
            </a:r>
          </a:p>
          <a:p>
            <a:pPr lvl="1"/>
            <a:r>
              <a:rPr lang="en-US" sz="2400" dirty="0" smtClean="0">
                <a:latin typeface="Calibri" pitchFamily="34" charset="0"/>
              </a:rPr>
              <a:t>field and type annotations.</a:t>
            </a:r>
          </a:p>
          <a:p>
            <a:r>
              <a:rPr lang="en-US" sz="2400" i="1" dirty="0" smtClean="0">
                <a:solidFill>
                  <a:srgbClr xmlns:mc="http://schemas.openxmlformats.org/markup-compatibility/2006" xmlns:a14="http://schemas.microsoft.com/office/drawing/2007/7/7/main" val="FF0000" mc:Ignorable=""/>
                </a:solidFill>
                <a:latin typeface="Calibri" pitchFamily="34" charset="0"/>
              </a:rPr>
              <a:t>Program</a:t>
            </a:r>
            <a:r>
              <a:rPr lang="en-US" sz="2400" i="1" dirty="0" smtClean="0">
                <a:latin typeface="Calibri" pitchFamily="34" charset="0"/>
              </a:rPr>
              <a:t> </a:t>
            </a:r>
            <a:r>
              <a:rPr lang="en-US" sz="2400" i="1" dirty="0" smtClean="0">
                <a:solidFill>
                  <a:srgbClr xmlns:mc="http://schemas.openxmlformats.org/markup-compatibility/2006" xmlns:a14="http://schemas.microsoft.com/office/drawing/2007/7/7/main" val="FF0000" mc:Ignorable=""/>
                </a:solidFill>
                <a:latin typeface="Calibri" pitchFamily="34" charset="0"/>
              </a:rPr>
              <a:t>Logic</a:t>
            </a:r>
            <a:r>
              <a:rPr lang="en-US" sz="2400" i="1" dirty="0" smtClean="0">
                <a:latin typeface="Calibri" pitchFamily="34" charset="0"/>
              </a:rPr>
              <a:t>: </a:t>
            </a:r>
          </a:p>
          <a:p>
            <a:pPr lvl="1"/>
            <a:r>
              <a:rPr lang="en-US" sz="2400" i="1" dirty="0" err="1" smtClean="0">
                <a:latin typeface="Calibri" pitchFamily="34" charset="0"/>
              </a:rPr>
              <a:t>Dijkstra’s</a:t>
            </a:r>
            <a:r>
              <a:rPr lang="en-US" sz="2400" i="1" dirty="0" smtClean="0">
                <a:latin typeface="Calibri" pitchFamily="34" charset="0"/>
              </a:rPr>
              <a:t> weakest preconditions.</a:t>
            </a:r>
          </a:p>
          <a:p>
            <a:r>
              <a:rPr lang="en-US" sz="2400" i="1" dirty="0" smtClean="0">
                <a:solidFill>
                  <a:srgbClr xmlns:mc="http://schemas.openxmlformats.org/markup-compatibility/2006" xmlns:a14="http://schemas.microsoft.com/office/drawing/2007/7/7/main" val="FF0000" mc:Ignorable=""/>
                </a:solidFill>
                <a:latin typeface="Calibri" pitchFamily="34" charset="0"/>
              </a:rPr>
              <a:t>Automatic</a:t>
            </a:r>
            <a:r>
              <a:rPr lang="en-US" sz="2400" i="1" dirty="0" smtClean="0">
                <a:latin typeface="Calibri" pitchFamily="34" charset="0"/>
              </a:rPr>
              <a:t> </a:t>
            </a:r>
            <a:r>
              <a:rPr lang="en-US" sz="2400" i="1" dirty="0" smtClean="0">
                <a:solidFill>
                  <a:srgbClr xmlns:mc="http://schemas.openxmlformats.org/markup-compatibility/2006" xmlns:a14="http://schemas.microsoft.com/office/drawing/2007/7/7/main" val="FF0000" mc:Ignorable=""/>
                </a:solidFill>
                <a:latin typeface="Calibri" pitchFamily="34" charset="0"/>
              </a:rPr>
              <a:t>Verification</a:t>
            </a:r>
          </a:p>
          <a:p>
            <a:pPr lvl="1"/>
            <a:r>
              <a:rPr lang="en-US" sz="2400" dirty="0" smtClean="0">
                <a:latin typeface="Calibri" pitchFamily="34" charset="0"/>
              </a:rPr>
              <a:t>type checking,</a:t>
            </a:r>
          </a:p>
          <a:p>
            <a:pPr lvl="1"/>
            <a:r>
              <a:rPr lang="en-US" sz="2400" dirty="0" smtClean="0">
                <a:latin typeface="Calibri" pitchFamily="34" charset="0"/>
              </a:rPr>
              <a:t>verification condition generation (VCG),</a:t>
            </a:r>
          </a:p>
          <a:p>
            <a:pPr lvl="1"/>
            <a:r>
              <a:rPr lang="en-US" sz="2400" dirty="0" smtClean="0">
                <a:latin typeface="Calibri" pitchFamily="34" charset="0"/>
              </a:rPr>
              <a:t>automatic theorem proving Z3</a:t>
            </a:r>
            <a:endParaRPr lang="en-US" sz="2400" dirty="0">
              <a:latin typeface="Calibri" pitchFamily="34" charset="0"/>
            </a:endParaRPr>
          </a:p>
        </p:txBody>
      </p:sp>
      <p:sp>
        <p:nvSpPr>
          <p:cNvPr id="5" name="TextBox 4"/>
          <p:cNvSpPr txBox="1">
            <a:spLocks noChangeArrowheads="1"/>
          </p:cNvSpPr>
          <p:nvPr/>
        </p:nvSpPr>
        <p:spPr bwMode="auto">
          <a:xfrm>
            <a:off x="5796897" y="1744054"/>
            <a:ext cx="2987675" cy="366713"/>
          </a:xfrm>
          <a:prstGeom prst="rect">
            <a:avLst/>
          </a:prstGeom>
          <a:noFill/>
          <a:ln w="9525">
            <a:noFill/>
            <a:miter lim="800000"/>
            <a:headEnd/>
            <a:tailEnd/>
          </a:ln>
        </p:spPr>
        <p:txBody>
          <a:bodyPr>
            <a:spAutoFit/>
          </a:bodyPr>
          <a:lstStyle/>
          <a:p>
            <a:r>
              <a:rPr lang="en-US" sz="1800" i="1" dirty="0">
                <a:solidFill>
                  <a:schemeClr val="accent2"/>
                </a:solidFill>
              </a:rPr>
              <a:t>Spec# (annotated C#)</a:t>
            </a:r>
          </a:p>
        </p:txBody>
      </p:sp>
      <p:sp>
        <p:nvSpPr>
          <p:cNvPr id="6" name="TextBox 5"/>
          <p:cNvSpPr txBox="1">
            <a:spLocks noChangeArrowheads="1"/>
          </p:cNvSpPr>
          <p:nvPr/>
        </p:nvSpPr>
        <p:spPr bwMode="auto">
          <a:xfrm>
            <a:off x="6019800" y="2971800"/>
            <a:ext cx="2987675" cy="366713"/>
          </a:xfrm>
          <a:prstGeom prst="rect">
            <a:avLst/>
          </a:prstGeom>
          <a:noFill/>
          <a:ln w="9525">
            <a:noFill/>
            <a:miter lim="800000"/>
            <a:headEnd/>
            <a:tailEnd/>
          </a:ln>
        </p:spPr>
        <p:txBody>
          <a:bodyPr>
            <a:spAutoFit/>
          </a:bodyPr>
          <a:lstStyle/>
          <a:p>
            <a:r>
              <a:rPr lang="en-US" sz="1800" i="1" dirty="0">
                <a:solidFill>
                  <a:schemeClr val="accent2"/>
                </a:solidFill>
              </a:rPr>
              <a:t>Boogie PL</a:t>
            </a:r>
          </a:p>
        </p:txBody>
      </p:sp>
      <p:sp>
        <p:nvSpPr>
          <p:cNvPr id="7" name="TextBox 6"/>
          <p:cNvSpPr txBox="1">
            <a:spLocks noChangeArrowheads="1"/>
          </p:cNvSpPr>
          <p:nvPr/>
        </p:nvSpPr>
        <p:spPr bwMode="auto">
          <a:xfrm>
            <a:off x="5851525" y="2290763"/>
            <a:ext cx="29876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r>
              <a:rPr lang="en-US" sz="1800" dirty="0"/>
              <a:t>Spec# Compiler</a:t>
            </a:r>
          </a:p>
        </p:txBody>
      </p:sp>
      <p:sp>
        <p:nvSpPr>
          <p:cNvPr id="8" name="TextBox 7"/>
          <p:cNvSpPr txBox="1">
            <a:spLocks noChangeArrowheads="1"/>
          </p:cNvSpPr>
          <p:nvPr/>
        </p:nvSpPr>
        <p:spPr bwMode="auto">
          <a:xfrm>
            <a:off x="5849938" y="3656013"/>
            <a:ext cx="29876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r>
              <a:rPr lang="en-US" sz="1800" dirty="0"/>
              <a:t>VC Generator</a:t>
            </a:r>
          </a:p>
        </p:txBody>
      </p:sp>
      <p:sp>
        <p:nvSpPr>
          <p:cNvPr id="9" name="TextBox 8"/>
          <p:cNvSpPr txBox="1">
            <a:spLocks noChangeArrowheads="1"/>
          </p:cNvSpPr>
          <p:nvPr/>
        </p:nvSpPr>
        <p:spPr bwMode="auto">
          <a:xfrm>
            <a:off x="6156325" y="4343400"/>
            <a:ext cx="2987675" cy="366713"/>
          </a:xfrm>
          <a:prstGeom prst="rect">
            <a:avLst/>
          </a:prstGeom>
          <a:noFill/>
          <a:ln w="9525">
            <a:noFill/>
            <a:miter lim="800000"/>
            <a:headEnd/>
            <a:tailEnd/>
          </a:ln>
        </p:spPr>
        <p:txBody>
          <a:bodyPr>
            <a:spAutoFit/>
          </a:bodyPr>
          <a:lstStyle/>
          <a:p>
            <a:r>
              <a:rPr lang="en-US" sz="1800" i="1" dirty="0">
                <a:solidFill>
                  <a:schemeClr val="accent2"/>
                </a:solidFill>
              </a:rPr>
              <a:t>Formulas</a:t>
            </a:r>
          </a:p>
        </p:txBody>
      </p:sp>
      <p:sp>
        <p:nvSpPr>
          <p:cNvPr id="10" name="TextBox 9"/>
          <p:cNvSpPr txBox="1">
            <a:spLocks noChangeArrowheads="1"/>
          </p:cNvSpPr>
          <p:nvPr/>
        </p:nvSpPr>
        <p:spPr bwMode="auto">
          <a:xfrm>
            <a:off x="5883275" y="5021263"/>
            <a:ext cx="2947904" cy="369332"/>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1800" dirty="0" smtClean="0"/>
              <a:t>Z3</a:t>
            </a:r>
            <a:endParaRPr lang="en-US" sz="1800" dirty="0"/>
          </a:p>
        </p:txBody>
      </p:sp>
      <p:sp>
        <p:nvSpPr>
          <p:cNvPr id="11" name="Line 25"/>
          <p:cNvSpPr>
            <a:spLocks noChangeShapeType="1"/>
          </p:cNvSpPr>
          <p:nvPr/>
        </p:nvSpPr>
        <p:spPr bwMode="auto">
          <a:xfrm>
            <a:off x="7315200" y="5410200"/>
            <a:ext cx="0" cy="5334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US"/>
          </a:p>
        </p:txBody>
      </p:sp>
      <p:cxnSp>
        <p:nvCxnSpPr>
          <p:cNvPr id="12" name="AutoShape 27"/>
          <p:cNvCxnSpPr>
            <a:cxnSpLocks noChangeShapeType="1"/>
            <a:stCxn id="7" idx="2"/>
            <a:endCxn id="8" idx="0"/>
          </p:cNvCxnSpPr>
          <p:nvPr/>
        </p:nvCxnSpPr>
        <p:spPr bwMode="auto">
          <a:xfrm flipH="1">
            <a:off x="7343775" y="2667000"/>
            <a:ext cx="1588" cy="989013"/>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AutoShape 28"/>
          <p:cNvCxnSpPr>
            <a:cxnSpLocks noChangeShapeType="1"/>
            <a:stCxn id="8" idx="2"/>
            <a:endCxn id="10" idx="0"/>
          </p:cNvCxnSpPr>
          <p:nvPr/>
        </p:nvCxnSpPr>
        <p:spPr bwMode="auto">
          <a:xfrm rot="16200000" flipH="1">
            <a:off x="6855995" y="4520030"/>
            <a:ext cx="989013" cy="13451"/>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07/7/12/main" val="175134957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DPLL(): Deduce I</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68963" name="Text Placeholder 2"/>
          <p:cNvSpPr txBox="1">
            <a:spLocks/>
          </p:cNvSpPr>
          <p:nvPr/>
        </p:nvSpPr>
        <p:spPr bwMode="auto">
          <a:xfrm>
            <a:off x="390525" y="1665288"/>
            <a:ext cx="8382000" cy="9175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3200">
                <a:solidFill>
                  <a:schemeClr val="bg1"/>
                </a:solidFill>
                <a:latin typeface="Calibri" pitchFamily="34" charset="0"/>
                <a:sym typeface="Symbol" pitchFamily="18" charset="2"/>
              </a:rPr>
              <a:t>p(a) | p(a)q(a), x: p(x)r(x), x: p(x)s(x)</a:t>
            </a:r>
          </a:p>
          <a:p>
            <a:pPr algn="ctr">
              <a:lnSpc>
                <a:spcPct val="90000"/>
              </a:lnSpc>
              <a:spcBef>
                <a:spcPct val="20000"/>
              </a:spcBef>
              <a:buSzPct val="90000"/>
            </a:pPr>
            <a:endParaRPr lang="en-US" sz="2800">
              <a:solidFill>
                <a:schemeClr val="bg1"/>
              </a:solidFill>
              <a:latin typeface="Calibri" pitchFamily="34" charset="0"/>
              <a:sym typeface="Symbol" pitchFamily="18" charset="2"/>
            </a:endParaRPr>
          </a:p>
        </p:txBody>
      </p:sp>
    </p:spTree>
    <p:extLst>
      <p:ext uri="{BB962C8B-B14F-4D97-AF65-F5344CB8AC3E}">
        <p14:creationId xmlns:p14="http://schemas.microsoft.com/office/powerpoint/2007/7/12/main" val="110734410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DPLL(): Deduce I</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69987" name="Text Placeholder 2"/>
          <p:cNvSpPr txBox="1">
            <a:spLocks/>
          </p:cNvSpPr>
          <p:nvPr/>
        </p:nvSpPr>
        <p:spPr bwMode="auto">
          <a:xfrm>
            <a:off x="390525" y="1665288"/>
            <a:ext cx="8382000" cy="9175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3200">
                <a:solidFill>
                  <a:schemeClr val="bg1"/>
                </a:solidFill>
                <a:latin typeface="Calibri" pitchFamily="34" charset="0"/>
                <a:sym typeface="Symbol" pitchFamily="18" charset="2"/>
              </a:rPr>
              <a:t>p(a) | p(a)q(a), p(x)r(x), p(x)s(x)</a:t>
            </a:r>
          </a:p>
          <a:p>
            <a:pPr algn="ctr">
              <a:lnSpc>
                <a:spcPct val="90000"/>
              </a:lnSpc>
              <a:spcBef>
                <a:spcPct val="20000"/>
              </a:spcBef>
              <a:buSzPct val="90000"/>
            </a:pPr>
            <a:endParaRPr lang="en-US" sz="2800">
              <a:solidFill>
                <a:schemeClr val="bg1"/>
              </a:solidFill>
              <a:latin typeface="Calibri" pitchFamily="34" charset="0"/>
              <a:sym typeface="Symbol" pitchFamily="18" charset="2"/>
            </a:endParaRPr>
          </a:p>
        </p:txBody>
      </p:sp>
    </p:spTree>
    <p:extLst>
      <p:ext uri="{BB962C8B-B14F-4D97-AF65-F5344CB8AC3E}">
        <p14:creationId xmlns:p14="http://schemas.microsoft.com/office/powerpoint/2007/7/12/main" val="195170051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DPLL(): Deduce I</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71011" name="Text Placeholder 2"/>
          <p:cNvSpPr txBox="1">
            <a:spLocks/>
          </p:cNvSpPr>
          <p:nvPr/>
        </p:nvSpPr>
        <p:spPr bwMode="auto">
          <a:xfrm>
            <a:off x="390525" y="1665288"/>
            <a:ext cx="8382000" cy="9175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3200">
                <a:solidFill>
                  <a:schemeClr val="bg1"/>
                </a:solidFill>
                <a:latin typeface="Calibri" pitchFamily="34" charset="0"/>
                <a:sym typeface="Symbol" pitchFamily="18" charset="2"/>
              </a:rPr>
              <a:t>p(a) | p(a)q(a), </a:t>
            </a: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p(x)</a:t>
            </a:r>
            <a:r>
              <a:rPr lang="en-US" sz="3200">
                <a:solidFill>
                  <a:schemeClr val="bg1"/>
                </a:solidFill>
                <a:latin typeface="Calibri" pitchFamily="34" charset="0"/>
                <a:sym typeface="Symbol" pitchFamily="18" charset="2"/>
              </a:rPr>
              <a:t>r(x), </a:t>
            </a: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p(x)</a:t>
            </a:r>
            <a:r>
              <a:rPr lang="en-US" sz="3200">
                <a:solidFill>
                  <a:schemeClr val="bg1"/>
                </a:solidFill>
                <a:latin typeface="Calibri" pitchFamily="34" charset="0"/>
                <a:sym typeface="Symbol" pitchFamily="18" charset="2"/>
              </a:rPr>
              <a:t>s(x)</a:t>
            </a:r>
          </a:p>
          <a:p>
            <a:pPr algn="ctr">
              <a:lnSpc>
                <a:spcPct val="90000"/>
              </a:lnSpc>
              <a:spcBef>
                <a:spcPct val="20000"/>
              </a:spcBef>
              <a:buSzPct val="90000"/>
            </a:pPr>
            <a:endParaRPr lang="en-US" sz="2800">
              <a:solidFill>
                <a:schemeClr val="bg1"/>
              </a:solidFill>
              <a:latin typeface="Calibri" pitchFamily="34" charset="0"/>
              <a:sym typeface="Symbol" pitchFamily="18" charset="2"/>
            </a:endParaRPr>
          </a:p>
        </p:txBody>
      </p:sp>
      <p:sp>
        <p:nvSpPr>
          <p:cNvPr id="9" name="Down Arrow 8"/>
          <p:cNvSpPr/>
          <p:nvPr/>
        </p:nvSpPr>
        <p:spPr bwMode="auto">
          <a:xfrm>
            <a:off x="4040188" y="2384425"/>
            <a:ext cx="1087437" cy="1531938"/>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0" name="Text Placeholder 2"/>
          <p:cNvSpPr txBox="1">
            <a:spLocks/>
          </p:cNvSpPr>
          <p:nvPr/>
        </p:nvSpPr>
        <p:spPr bwMode="auto">
          <a:xfrm>
            <a:off x="357188" y="4116388"/>
            <a:ext cx="8382000" cy="9175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3200">
                <a:solidFill>
                  <a:schemeClr val="bg1"/>
                </a:solidFill>
                <a:latin typeface="Calibri" pitchFamily="34" charset="0"/>
                <a:sym typeface="Symbol" pitchFamily="18" charset="2"/>
              </a:rPr>
              <a:t>p(a) | p(a)q(a), p(x)r(x), p(x)s(x), </a:t>
            </a: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r(x)s(x) </a:t>
            </a:r>
          </a:p>
          <a:p>
            <a:pPr algn="ctr">
              <a:lnSpc>
                <a:spcPct val="90000"/>
              </a:lnSpc>
              <a:spcBef>
                <a:spcPct val="20000"/>
              </a:spcBef>
              <a:buSzPct val="90000"/>
            </a:pPr>
            <a:endParaRPr lang="en-US" sz="2800">
              <a:solidFill>
                <a:schemeClr val="bg1"/>
              </a:solidFill>
              <a:latin typeface="Calibri" pitchFamily="34" charset="0"/>
              <a:sym typeface="Symbol" pitchFamily="18" charset="2"/>
            </a:endParaRPr>
          </a:p>
        </p:txBody>
      </p:sp>
      <p:sp>
        <p:nvSpPr>
          <p:cNvPr id="11" name="TextBox 10"/>
          <p:cNvSpPr txBox="1">
            <a:spLocks noChangeArrowheads="1"/>
          </p:cNvSpPr>
          <p:nvPr/>
        </p:nvSpPr>
        <p:spPr bwMode="auto">
          <a:xfrm>
            <a:off x="5362575" y="2779713"/>
            <a:ext cx="2006600" cy="5857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none">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r>
              <a:rPr lang="en-US" sz="3200" b="1">
                <a:solidFill>
                  <a:srgbClr xmlns:mc="http://schemas.openxmlformats.org/markup-compatibility/2006" xmlns:a14="http://schemas.microsoft.com/office/drawing/2007/7/7/main" val="FF0000" mc:Ignorable=""/>
                </a:solidFill>
                <a:latin typeface="Calibri" pitchFamily="34" charset="0"/>
              </a:rPr>
              <a:t>Resolution</a:t>
            </a:r>
          </a:p>
        </p:txBody>
      </p:sp>
    </p:spTree>
    <p:extLst>
      <p:ext uri="{BB962C8B-B14F-4D97-AF65-F5344CB8AC3E}">
        <p14:creationId xmlns:p14="http://schemas.microsoft.com/office/powerpoint/2007/7/12/main" val="275594828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p:cNvSpPr txBox="1">
            <a:spLocks/>
          </p:cNvSpPr>
          <p:nvPr/>
        </p:nvSpPr>
        <p:spPr bwMode="auto">
          <a:xfrm>
            <a:off x="390525" y="1665288"/>
            <a:ext cx="8382000" cy="24780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841375" indent="-384175">
              <a:defRPr>
                <a:solidFill>
                  <a:schemeClr val="tx1"/>
                </a:solidFill>
                <a:latin typeface="Segoe"/>
              </a:defRPr>
            </a:lvl2pPr>
            <a:lvl3pPr marL="1298575" indent="-384175">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Using ground atoms from </a:t>
            </a:r>
            <a:r>
              <a:rPr lang="en-US" sz="3100">
                <a:solidFill>
                  <a:srgbClr xmlns:mc="http://schemas.openxmlformats.org/markup-compatibility/2006" xmlns:a14="http://schemas.microsoft.com/office/drawing/2007/7/7/main" val="FF0000" mc:Ignorable=""/>
                </a:solidFill>
                <a:latin typeface="Calibri" pitchFamily="34" charset="0"/>
                <a:sym typeface="Symbol" pitchFamily="18" charset="2"/>
              </a:rPr>
              <a:t>M</a:t>
            </a:r>
            <a:r>
              <a:rPr lang="en-US" sz="3100">
                <a:solidFill>
                  <a:schemeClr val="bg1"/>
                </a:solidFill>
                <a:latin typeface="Calibri" pitchFamily="34" charset="0"/>
                <a:sym typeface="Symbol" pitchFamily="18" charset="2"/>
              </a:rPr>
              <a:t>:</a:t>
            </a:r>
          </a:p>
          <a:p>
            <a:pPr lvl="1" algn="ctr">
              <a:lnSpc>
                <a:spcPct val="90000"/>
              </a:lnSpc>
              <a:spcBef>
                <a:spcPct val="20000"/>
              </a:spcBef>
              <a:buSzPct val="90000"/>
            </a:pPr>
            <a:r>
              <a:rPr lang="en-US" sz="2800">
                <a:solidFill>
                  <a:schemeClr val="bg1"/>
                </a:solidFill>
                <a:latin typeface="Calibri" pitchFamily="34" charset="0"/>
                <a:sym typeface="Symbol" pitchFamily="18" charset="2"/>
              </a:rPr>
              <a:t>M | F</a:t>
            </a:r>
          </a:p>
          <a:p>
            <a:pPr>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Main issue: backtracking.</a:t>
            </a:r>
          </a:p>
          <a:p>
            <a:pPr>
              <a:lnSpc>
                <a:spcPct val="90000"/>
              </a:lnSpc>
              <a:spcBef>
                <a:spcPct val="20000"/>
              </a:spcBef>
              <a:buSzPct val="90000"/>
              <a:buFontTx/>
              <a:buBlip>
                <a:blip r:embed="rId3"/>
              </a:buBlip>
            </a:pPr>
            <a:r>
              <a:rPr lang="en-US" sz="3100">
                <a:solidFill>
                  <a:srgbClr xmlns:mc="http://schemas.openxmlformats.org/markup-compatibility/2006" xmlns:a14="http://schemas.microsoft.com/office/drawing/2007/7/7/main" val="FF0000" mc:Ignorable=""/>
                </a:solidFill>
                <a:latin typeface="Calibri" pitchFamily="34" charset="0"/>
                <a:sym typeface="Symbol" pitchFamily="18" charset="2"/>
              </a:rPr>
              <a:t>Hypothetical clauses:</a:t>
            </a:r>
          </a:p>
          <a:p>
            <a:pPr lvl="2">
              <a:lnSpc>
                <a:spcPct val="90000"/>
              </a:lnSpc>
              <a:spcBef>
                <a:spcPct val="20000"/>
              </a:spcBef>
              <a:buSzPct val="90000"/>
            </a:pPr>
            <a:r>
              <a:rPr lang="en-US" sz="3100">
                <a:solidFill>
                  <a:srgbClr xmlns:mc="http://schemas.openxmlformats.org/markup-compatibility/2006" xmlns:a14="http://schemas.microsoft.com/office/drawing/2007/7/7/main" val="FF0000" mc:Ignorable=""/>
                </a:solidFill>
                <a:latin typeface="Calibri" pitchFamily="34" charset="0"/>
                <a:sym typeface="Symbol" pitchFamily="18" charset="2"/>
              </a:rPr>
              <a:t>        H </a:t>
            </a:r>
            <a:r>
              <a:rPr lang="en-US" sz="3100">
                <a:solidFill>
                  <a:srgbClr xmlns:mc="http://schemas.openxmlformats.org/markup-compatibility/2006" xmlns:a14="http://schemas.microsoft.com/office/drawing/2007/7/7/main" val="FF0000" mc:Ignorable=""/>
                </a:solidFill>
                <a:latin typeface="Calibri" pitchFamily="34" charset="0"/>
                <a:sym typeface="Wingdings 3" pitchFamily="18" charset="2"/>
              </a:rPr>
              <a:t> C</a:t>
            </a:r>
          </a:p>
        </p:txBody>
      </p:sp>
      <p:sp>
        <p:nvSpPr>
          <p:cNvPr id="2" name="Title 1"/>
          <p:cNvSpPr>
            <a:spLocks noGrp="1"/>
          </p:cNvSpPr>
          <p:nvPr>
            <p:ph type="title"/>
          </p:nvPr>
        </p:nvSpPr>
        <p:spPr/>
        <p:txBody>
          <a:bodyPr/>
          <a:lstStyle/>
          <a:p>
            <a:pPr>
              <a:defRPr/>
            </a:pPr>
            <a:r>
              <a:rPr smtClean="0">
                <a:sym typeface="Symbol"/>
              </a:rPr>
              <a:t>DPLL(): Deduce II</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2" name="Rectangular Callout 11"/>
          <p:cNvSpPr/>
          <p:nvPr/>
        </p:nvSpPr>
        <p:spPr bwMode="auto">
          <a:xfrm>
            <a:off x="4200525" y="4719638"/>
            <a:ext cx="3262313" cy="1322387"/>
          </a:xfrm>
          <a:prstGeom prst="wedgeRectCallout">
            <a:avLst>
              <a:gd name="adj1" fmla="val -83332"/>
              <a:gd name="adj2" fmla="val -10759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r>
              <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rPr>
              <a:t> </a:t>
            </a:r>
            <a:r>
              <a:rPr lang="en-US" sz="2800" b="1" dirty="0">
                <a:solidFill>
                  <a:schemeClr val="bg1"/>
                </a:solidFill>
              </a:rPr>
              <a:t>(regular) Clause</a:t>
            </a:r>
          </a:p>
        </p:txBody>
      </p:sp>
      <p:sp>
        <p:nvSpPr>
          <p:cNvPr id="13" name="Rectangular Callout 12"/>
          <p:cNvSpPr/>
          <p:nvPr/>
        </p:nvSpPr>
        <p:spPr bwMode="auto">
          <a:xfrm>
            <a:off x="461963" y="4835525"/>
            <a:ext cx="3071812" cy="1219200"/>
          </a:xfrm>
          <a:prstGeom prst="wedgeRectCallout">
            <a:avLst>
              <a:gd name="adj1" fmla="val -1159"/>
              <a:gd name="adj2" fmla="val -11218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r>
              <a:rPr lang="en-US" sz="2800" b="1" dirty="0">
                <a:solidFill>
                  <a:schemeClr val="bg1"/>
                </a:solidFill>
              </a:rPr>
              <a:t>(hypothesis)</a:t>
            </a:r>
            <a:r>
              <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rPr>
              <a:t> </a:t>
            </a:r>
          </a:p>
          <a:p>
            <a:pPr algn="ctr" defTabSz="1096963">
              <a:defRPr/>
            </a:pPr>
            <a:r>
              <a:rPr lang="en-US" sz="2800" b="1" dirty="0">
                <a:solidFill>
                  <a:schemeClr val="bg1"/>
                </a:solidFill>
              </a:rPr>
              <a:t>Ground literals</a:t>
            </a:r>
          </a:p>
        </p:txBody>
      </p:sp>
      <p:sp>
        <p:nvSpPr>
          <p:cNvPr id="14" name="Rectangular Callout 13"/>
          <p:cNvSpPr/>
          <p:nvPr/>
        </p:nvSpPr>
        <p:spPr bwMode="auto">
          <a:xfrm>
            <a:off x="5276850" y="2606675"/>
            <a:ext cx="3014663" cy="1593850"/>
          </a:xfrm>
          <a:prstGeom prst="wedgeRectCallout">
            <a:avLst>
              <a:gd name="adj1" fmla="val -167783"/>
              <a:gd name="adj2" fmla="val 98305"/>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defTabSz="1096963">
              <a:defRPr/>
            </a:pPr>
            <a:r>
              <a:rPr lang="en-US" sz="2800" b="1" dirty="0">
                <a:solidFill>
                  <a:schemeClr val="bg1"/>
                </a:solidFill>
              </a:rPr>
              <a:t>Track literals from M used to derive C</a:t>
            </a:r>
          </a:p>
        </p:txBody>
      </p:sp>
    </p:spTree>
    <p:extLst>
      <p:ext uri="{BB962C8B-B14F-4D97-AF65-F5344CB8AC3E}">
        <p14:creationId xmlns:p14="http://schemas.microsoft.com/office/powerpoint/2007/7/12/main" val="226358357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DPLL(): Deduce II</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73059" name="Text Placeholder 2"/>
          <p:cNvSpPr txBox="1">
            <a:spLocks/>
          </p:cNvSpPr>
          <p:nvPr/>
        </p:nvSpPr>
        <p:spPr bwMode="auto">
          <a:xfrm>
            <a:off x="0" y="1812925"/>
            <a:ext cx="8382000" cy="9175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p(a) </a:t>
            </a:r>
            <a:r>
              <a:rPr lang="en-US" sz="3200">
                <a:solidFill>
                  <a:schemeClr val="bg1"/>
                </a:solidFill>
                <a:latin typeface="Calibri" pitchFamily="34" charset="0"/>
                <a:sym typeface="Symbol" pitchFamily="18" charset="2"/>
              </a:rPr>
              <a:t>| p(a)q(a), </a:t>
            </a: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p(x)</a:t>
            </a:r>
            <a:r>
              <a:rPr lang="en-US" sz="3200">
                <a:solidFill>
                  <a:schemeClr val="bg1"/>
                </a:solidFill>
                <a:latin typeface="Calibri" pitchFamily="34" charset="0"/>
                <a:sym typeface="Symbol" pitchFamily="18" charset="2"/>
              </a:rPr>
              <a:t>r(x)</a:t>
            </a:r>
          </a:p>
          <a:p>
            <a:pPr algn="ctr">
              <a:lnSpc>
                <a:spcPct val="90000"/>
              </a:lnSpc>
              <a:spcBef>
                <a:spcPct val="20000"/>
              </a:spcBef>
              <a:buSzPct val="90000"/>
            </a:pPr>
            <a:endParaRPr lang="en-US" sz="2800">
              <a:solidFill>
                <a:schemeClr val="bg1"/>
              </a:solidFill>
              <a:latin typeface="Calibri" pitchFamily="34" charset="0"/>
              <a:sym typeface="Symbol" pitchFamily="18" charset="2"/>
            </a:endParaRPr>
          </a:p>
        </p:txBody>
      </p:sp>
      <p:sp>
        <p:nvSpPr>
          <p:cNvPr id="10" name="Down Arrow 9"/>
          <p:cNvSpPr/>
          <p:nvPr/>
        </p:nvSpPr>
        <p:spPr bwMode="auto">
          <a:xfrm>
            <a:off x="3373438" y="2495550"/>
            <a:ext cx="1087437" cy="1533525"/>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1" name="Text Placeholder 2"/>
          <p:cNvSpPr txBox="1">
            <a:spLocks/>
          </p:cNvSpPr>
          <p:nvPr/>
        </p:nvSpPr>
        <p:spPr bwMode="auto">
          <a:xfrm>
            <a:off x="320675" y="4338638"/>
            <a:ext cx="8172450" cy="9175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3200">
                <a:solidFill>
                  <a:schemeClr val="bg1"/>
                </a:solidFill>
                <a:latin typeface="Calibri" pitchFamily="34" charset="0"/>
                <a:sym typeface="Symbol" pitchFamily="18" charset="2"/>
              </a:rPr>
              <a:t>p(a) | p(a)q(a), p(x)r(x), </a:t>
            </a: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p(a)</a:t>
            </a:r>
            <a:r>
              <a:rPr lang="en-US" sz="3200">
                <a:solidFill>
                  <a:srgbClr xmlns:mc="http://schemas.openxmlformats.org/markup-compatibility/2006" xmlns:a14="http://schemas.microsoft.com/office/drawing/2007/7/7/main" val="FF0000" mc:Ignorable=""/>
                </a:solidFill>
                <a:latin typeface="Calibri" pitchFamily="34" charset="0"/>
                <a:sym typeface="Wingdings 3" pitchFamily="18" charset="2"/>
              </a:rPr>
              <a:t></a:t>
            </a: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r(a)</a:t>
            </a:r>
          </a:p>
          <a:p>
            <a:pPr algn="ctr">
              <a:lnSpc>
                <a:spcPct val="90000"/>
              </a:lnSpc>
              <a:spcBef>
                <a:spcPct val="20000"/>
              </a:spcBef>
              <a:buSzPct val="90000"/>
            </a:pPr>
            <a:endParaRPr lang="en-US" sz="2800">
              <a:solidFill>
                <a:schemeClr val="bg1"/>
              </a:solidFill>
              <a:latin typeface="Calibri" pitchFamily="34" charset="0"/>
              <a:sym typeface="Symbol" pitchFamily="18" charset="2"/>
            </a:endParaRPr>
          </a:p>
        </p:txBody>
      </p:sp>
      <p:grpSp>
        <p:nvGrpSpPr>
          <p:cNvPr id="3" name="Group 19"/>
          <p:cNvGrpSpPr>
            <a:grpSpLocks/>
          </p:cNvGrpSpPr>
          <p:nvPr/>
        </p:nvGrpSpPr>
        <p:grpSpPr bwMode="auto">
          <a:xfrm>
            <a:off x="4267200" y="2768600"/>
            <a:ext cx="3887788" cy="1490663"/>
            <a:chOff x="4736757" y="2571464"/>
            <a:chExt cx="3888260" cy="1489704"/>
          </a:xfrm>
        </p:grpSpPr>
        <p:sp>
          <p:nvSpPr>
            <p:cNvPr id="173065" name="Text Placeholder 2"/>
            <p:cNvSpPr txBox="1">
              <a:spLocks/>
            </p:cNvSpPr>
            <p:nvPr/>
          </p:nvSpPr>
          <p:spPr bwMode="auto">
            <a:xfrm>
              <a:off x="4736757" y="2571464"/>
              <a:ext cx="3888260" cy="917174"/>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p(a),  </a:t>
              </a:r>
              <a:r>
                <a:rPr lang="en-US" sz="3200">
                  <a:solidFill>
                    <a:schemeClr val="bg1"/>
                  </a:solidFill>
                  <a:latin typeface="Calibri" pitchFamily="34" charset="0"/>
                  <a:sym typeface="Symbol" pitchFamily="18" charset="2"/>
                </a:rPr>
                <a:t> </a:t>
              </a: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p(x)</a:t>
              </a:r>
              <a:r>
                <a:rPr lang="en-US" sz="3200">
                  <a:solidFill>
                    <a:schemeClr val="bg1"/>
                  </a:solidFill>
                  <a:latin typeface="Calibri" pitchFamily="34" charset="0"/>
                  <a:sym typeface="Symbol" pitchFamily="18" charset="2"/>
                </a:rPr>
                <a:t>r(x)</a:t>
              </a:r>
            </a:p>
            <a:p>
              <a:pPr algn="ctr">
                <a:lnSpc>
                  <a:spcPct val="90000"/>
                </a:lnSpc>
                <a:spcBef>
                  <a:spcPct val="20000"/>
                </a:spcBef>
                <a:buSzPct val="90000"/>
              </a:pPr>
              <a:endParaRPr lang="en-US" sz="2800">
                <a:solidFill>
                  <a:schemeClr val="bg1"/>
                </a:solidFill>
                <a:latin typeface="Calibri" pitchFamily="34" charset="0"/>
                <a:sym typeface="Symbol" pitchFamily="18" charset="2"/>
              </a:endParaRPr>
            </a:p>
          </p:txBody>
        </p:sp>
        <p:cxnSp>
          <p:nvCxnSpPr>
            <p:cNvPr id="18" name="Straight Connector 17"/>
            <p:cNvCxnSpPr/>
            <p:nvPr/>
          </p:nvCxnSpPr>
          <p:spPr>
            <a:xfrm flipV="1">
              <a:off x="5152732" y="3026784"/>
              <a:ext cx="3051545" cy="126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3067" name="Text Placeholder 2"/>
            <p:cNvSpPr txBox="1">
              <a:spLocks/>
            </p:cNvSpPr>
            <p:nvPr/>
          </p:nvSpPr>
          <p:spPr bwMode="auto">
            <a:xfrm>
              <a:off x="5754130" y="3143994"/>
              <a:ext cx="1462216" cy="917174"/>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3200">
                  <a:solidFill>
                    <a:schemeClr val="bg1"/>
                  </a:solidFill>
                  <a:latin typeface="Calibri" pitchFamily="34" charset="0"/>
                  <a:sym typeface="Symbol" pitchFamily="18" charset="2"/>
                </a:rPr>
                <a:t>r(a)</a:t>
              </a:r>
            </a:p>
            <a:p>
              <a:pPr algn="ctr">
                <a:lnSpc>
                  <a:spcPct val="90000"/>
                </a:lnSpc>
                <a:spcBef>
                  <a:spcPct val="20000"/>
                </a:spcBef>
                <a:buSzPct val="90000"/>
              </a:pPr>
              <a:endParaRPr lang="en-US" sz="2800">
                <a:solidFill>
                  <a:schemeClr val="bg1"/>
                </a:solidFill>
                <a:latin typeface="Calibri" pitchFamily="34" charset="0"/>
                <a:sym typeface="Symbol" pitchFamily="18" charset="2"/>
              </a:endParaRPr>
            </a:p>
          </p:txBody>
        </p:sp>
      </p:grpSp>
      <p:sp>
        <p:nvSpPr>
          <p:cNvPr id="26" name="Down Arrow 25"/>
          <p:cNvSpPr/>
          <p:nvPr/>
        </p:nvSpPr>
        <p:spPr bwMode="auto">
          <a:xfrm rot="19436052">
            <a:off x="5399088" y="3106738"/>
            <a:ext cx="350837" cy="1449387"/>
          </a:xfrm>
          <a:prstGeom prst="down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27" name="Down Arrow 26"/>
          <p:cNvSpPr/>
          <p:nvPr/>
        </p:nvSpPr>
        <p:spPr bwMode="auto">
          <a:xfrm rot="18387829">
            <a:off x="6520656" y="3531395"/>
            <a:ext cx="352425" cy="969962"/>
          </a:xfrm>
          <a:prstGeom prst="down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Tree>
    <p:extLst>
      <p:ext uri="{BB962C8B-B14F-4D97-AF65-F5344CB8AC3E}">
        <p14:creationId xmlns:p14="http://schemas.microsoft.com/office/powerpoint/2007/7/12/main" val="312288415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26" grpId="0" animBg="1"/>
      <p:bldP spid="2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DPLL(): Backtracking</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74083" name="Text Placeholder 2"/>
          <p:cNvSpPr txBox="1">
            <a:spLocks/>
          </p:cNvSpPr>
          <p:nvPr/>
        </p:nvSpPr>
        <p:spPr bwMode="auto">
          <a:xfrm>
            <a:off x="0" y="1812925"/>
            <a:ext cx="8885238" cy="9175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p(a), r(a) </a:t>
            </a:r>
            <a:r>
              <a:rPr lang="en-US" sz="3200">
                <a:solidFill>
                  <a:schemeClr val="bg1"/>
                </a:solidFill>
                <a:latin typeface="Calibri" pitchFamily="34" charset="0"/>
                <a:sym typeface="Symbol" pitchFamily="18" charset="2"/>
              </a:rPr>
              <a:t>| p(a)q(a), </a:t>
            </a: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p(a)r(a)</a:t>
            </a:r>
            <a:r>
              <a:rPr lang="en-US" sz="3200">
                <a:solidFill>
                  <a:schemeClr val="bg1"/>
                </a:solidFill>
                <a:latin typeface="Calibri" pitchFamily="34" charset="0"/>
                <a:sym typeface="Symbol" pitchFamily="18" charset="2"/>
              </a:rPr>
              <a:t>,  </a:t>
            </a:r>
            <a:r>
              <a:rPr lang="en-US" sz="3200" b="1">
                <a:solidFill>
                  <a:srgbClr xmlns:mc="http://schemas.openxmlformats.org/markup-compatibility/2006" xmlns:a14="http://schemas.microsoft.com/office/drawing/2007/7/7/main" val="0070C0" mc:Ignorable=""/>
                </a:solidFill>
                <a:latin typeface="Calibri" pitchFamily="34" charset="0"/>
                <a:sym typeface="Symbol" pitchFamily="18" charset="2"/>
              </a:rPr>
              <a:t>p(a)</a:t>
            </a:r>
            <a:r>
              <a:rPr lang="en-US" sz="3200" b="1">
                <a:solidFill>
                  <a:srgbClr xmlns:mc="http://schemas.openxmlformats.org/markup-compatibility/2006" xmlns:a14="http://schemas.microsoft.com/office/drawing/2007/7/7/main" val="0070C0" mc:Ignorable=""/>
                </a:solidFill>
                <a:latin typeface="Calibri" pitchFamily="34" charset="0"/>
                <a:sym typeface="Wingdings 3" pitchFamily="18" charset="2"/>
              </a:rPr>
              <a:t></a:t>
            </a:r>
            <a:r>
              <a:rPr lang="en-US" sz="3200" b="1">
                <a:solidFill>
                  <a:srgbClr xmlns:mc="http://schemas.openxmlformats.org/markup-compatibility/2006" xmlns:a14="http://schemas.microsoft.com/office/drawing/2007/7/7/main" val="0070C0" mc:Ignorable=""/>
                </a:solidFill>
                <a:latin typeface="Calibri" pitchFamily="34" charset="0"/>
                <a:sym typeface="Symbol" pitchFamily="18" charset="2"/>
              </a:rPr>
              <a:t>r(a)</a:t>
            </a:r>
            <a:r>
              <a:rPr lang="en-US" sz="3200">
                <a:solidFill>
                  <a:schemeClr val="bg1"/>
                </a:solidFill>
                <a:latin typeface="Calibri" pitchFamily="34" charset="0"/>
                <a:sym typeface="Symbol" pitchFamily="18" charset="2"/>
              </a:rPr>
              <a:t>, …</a:t>
            </a:r>
          </a:p>
          <a:p>
            <a:pPr algn="ctr">
              <a:lnSpc>
                <a:spcPct val="90000"/>
              </a:lnSpc>
              <a:spcBef>
                <a:spcPct val="20000"/>
              </a:spcBef>
              <a:buSzPct val="90000"/>
            </a:pPr>
            <a:endParaRPr lang="en-US" sz="2800">
              <a:solidFill>
                <a:schemeClr val="bg1"/>
              </a:solidFill>
              <a:latin typeface="Calibri" pitchFamily="34" charset="0"/>
              <a:sym typeface="Symbol" pitchFamily="18" charset="2"/>
            </a:endParaRPr>
          </a:p>
        </p:txBody>
      </p:sp>
    </p:spTree>
    <p:extLst>
      <p:ext uri="{BB962C8B-B14F-4D97-AF65-F5344CB8AC3E}">
        <p14:creationId xmlns:p14="http://schemas.microsoft.com/office/powerpoint/2007/7/12/main" val="222294197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DPLL(): Backtracking</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75107" name="Text Placeholder 2"/>
          <p:cNvSpPr txBox="1">
            <a:spLocks/>
          </p:cNvSpPr>
          <p:nvPr/>
        </p:nvSpPr>
        <p:spPr bwMode="auto">
          <a:xfrm>
            <a:off x="0" y="1812925"/>
            <a:ext cx="8885238" cy="9175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p(a), r(a) </a:t>
            </a:r>
            <a:r>
              <a:rPr lang="en-US" sz="3200">
                <a:solidFill>
                  <a:schemeClr val="bg1"/>
                </a:solidFill>
                <a:latin typeface="Calibri" pitchFamily="34" charset="0"/>
                <a:sym typeface="Symbol" pitchFamily="18" charset="2"/>
              </a:rPr>
              <a:t>| p(a)q(a), </a:t>
            </a: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p(a)r(a)</a:t>
            </a:r>
            <a:r>
              <a:rPr lang="en-US" sz="3200">
                <a:solidFill>
                  <a:schemeClr val="bg1"/>
                </a:solidFill>
                <a:latin typeface="Calibri" pitchFamily="34" charset="0"/>
                <a:sym typeface="Symbol" pitchFamily="18" charset="2"/>
              </a:rPr>
              <a:t>,  </a:t>
            </a:r>
            <a:r>
              <a:rPr lang="en-US" sz="3200" b="1">
                <a:solidFill>
                  <a:srgbClr xmlns:mc="http://schemas.openxmlformats.org/markup-compatibility/2006" xmlns:a14="http://schemas.microsoft.com/office/drawing/2007/7/7/main" val="0070C0" mc:Ignorable=""/>
                </a:solidFill>
                <a:latin typeface="Calibri" pitchFamily="34" charset="0"/>
                <a:sym typeface="Symbol" pitchFamily="18" charset="2"/>
              </a:rPr>
              <a:t>p(a)</a:t>
            </a:r>
            <a:r>
              <a:rPr lang="en-US" sz="3200" b="1">
                <a:solidFill>
                  <a:srgbClr xmlns:mc="http://schemas.openxmlformats.org/markup-compatibility/2006" xmlns:a14="http://schemas.microsoft.com/office/drawing/2007/7/7/main" val="0070C0" mc:Ignorable=""/>
                </a:solidFill>
                <a:latin typeface="Calibri" pitchFamily="34" charset="0"/>
                <a:sym typeface="Wingdings 3" pitchFamily="18" charset="2"/>
              </a:rPr>
              <a:t></a:t>
            </a:r>
            <a:r>
              <a:rPr lang="en-US" sz="3200" b="1">
                <a:solidFill>
                  <a:srgbClr xmlns:mc="http://schemas.openxmlformats.org/markup-compatibility/2006" xmlns:a14="http://schemas.microsoft.com/office/drawing/2007/7/7/main" val="0070C0" mc:Ignorable=""/>
                </a:solidFill>
                <a:latin typeface="Calibri" pitchFamily="34" charset="0"/>
                <a:sym typeface="Symbol" pitchFamily="18" charset="2"/>
              </a:rPr>
              <a:t>r(a)</a:t>
            </a:r>
            <a:r>
              <a:rPr lang="en-US" sz="3200">
                <a:solidFill>
                  <a:schemeClr val="bg1"/>
                </a:solidFill>
                <a:latin typeface="Calibri" pitchFamily="34" charset="0"/>
                <a:sym typeface="Symbol" pitchFamily="18" charset="2"/>
              </a:rPr>
              <a:t>, …</a:t>
            </a:r>
          </a:p>
          <a:p>
            <a:pPr algn="ctr">
              <a:lnSpc>
                <a:spcPct val="90000"/>
              </a:lnSpc>
              <a:spcBef>
                <a:spcPct val="20000"/>
              </a:spcBef>
              <a:buSzPct val="90000"/>
            </a:pPr>
            <a:endParaRPr lang="en-US" sz="2800">
              <a:solidFill>
                <a:schemeClr val="bg1"/>
              </a:solidFill>
              <a:latin typeface="Calibri" pitchFamily="34" charset="0"/>
              <a:sym typeface="Symbol" pitchFamily="18" charset="2"/>
            </a:endParaRPr>
          </a:p>
        </p:txBody>
      </p:sp>
      <p:sp>
        <p:nvSpPr>
          <p:cNvPr id="13" name="Down Arrow 12"/>
          <p:cNvSpPr/>
          <p:nvPr/>
        </p:nvSpPr>
        <p:spPr bwMode="auto">
          <a:xfrm>
            <a:off x="3471863" y="2433638"/>
            <a:ext cx="1087437" cy="1533525"/>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75109" name="TextBox 13"/>
          <p:cNvSpPr txBox="1">
            <a:spLocks noChangeArrowheads="1"/>
          </p:cNvSpPr>
          <p:nvPr/>
        </p:nvSpPr>
        <p:spPr bwMode="auto">
          <a:xfrm>
            <a:off x="4683125" y="2755900"/>
            <a:ext cx="4202113" cy="5842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none">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r>
              <a:rPr lang="en-US" sz="3200" b="1">
                <a:solidFill>
                  <a:srgbClr xmlns:mc="http://schemas.openxmlformats.org/markup-compatibility/2006" xmlns:a14="http://schemas.microsoft.com/office/drawing/2007/7/7/main" val="FF0000" mc:Ignorable=""/>
                </a:solidFill>
                <a:latin typeface="Calibri" pitchFamily="34" charset="0"/>
              </a:rPr>
              <a:t>p(a) is removed from M</a:t>
            </a:r>
          </a:p>
        </p:txBody>
      </p:sp>
      <p:sp>
        <p:nvSpPr>
          <p:cNvPr id="15" name="Text Placeholder 2"/>
          <p:cNvSpPr txBox="1">
            <a:spLocks/>
          </p:cNvSpPr>
          <p:nvPr/>
        </p:nvSpPr>
        <p:spPr bwMode="auto">
          <a:xfrm>
            <a:off x="0" y="4090988"/>
            <a:ext cx="8885238" cy="9175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p(a) </a:t>
            </a:r>
            <a:r>
              <a:rPr lang="en-US" sz="3200">
                <a:solidFill>
                  <a:schemeClr val="bg1"/>
                </a:solidFill>
                <a:latin typeface="Calibri" pitchFamily="34" charset="0"/>
                <a:sym typeface="Symbol" pitchFamily="18" charset="2"/>
              </a:rPr>
              <a:t>| p(a)q(a), p(a)r(a), …</a:t>
            </a:r>
          </a:p>
          <a:p>
            <a:pPr algn="ctr">
              <a:lnSpc>
                <a:spcPct val="90000"/>
              </a:lnSpc>
              <a:spcBef>
                <a:spcPct val="20000"/>
              </a:spcBef>
              <a:buSzPct val="90000"/>
            </a:pPr>
            <a:endParaRPr lang="en-US" sz="2800">
              <a:solidFill>
                <a:schemeClr val="bg1"/>
              </a:solidFill>
              <a:latin typeface="Calibri" pitchFamily="34" charset="0"/>
              <a:sym typeface="Symbol" pitchFamily="18" charset="2"/>
            </a:endParaRPr>
          </a:p>
        </p:txBody>
      </p:sp>
      <p:sp>
        <p:nvSpPr>
          <p:cNvPr id="20" name="&quot;No&quot; Symbol 19"/>
          <p:cNvSpPr/>
          <p:nvPr/>
        </p:nvSpPr>
        <p:spPr bwMode="auto">
          <a:xfrm>
            <a:off x="6648450" y="1630363"/>
            <a:ext cx="803275" cy="779462"/>
          </a:xfrm>
          <a:prstGeom prst="noSmoking">
            <a:avLst/>
          </a:prstGeom>
          <a:solidFill>
            <a:srgbClr xmlns:mc="http://schemas.openxmlformats.org/markup-compatibility/2006" xmlns:a14="http://schemas.microsoft.com/office/drawing/2007/7/7/main" val="FF0000" mc:Ignorable=""/>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Tree>
    <p:extLst>
      <p:ext uri="{BB962C8B-B14F-4D97-AF65-F5344CB8AC3E}">
        <p14:creationId xmlns:p14="http://schemas.microsoft.com/office/powerpoint/2007/7/12/main" val="118719154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DPLL(): Improvement</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76131" name="Text Placeholder 2"/>
          <p:cNvSpPr txBox="1">
            <a:spLocks/>
          </p:cNvSpPr>
          <p:nvPr/>
        </p:nvSpPr>
        <p:spPr bwMode="auto">
          <a:xfrm>
            <a:off x="390525" y="1665288"/>
            <a:ext cx="8382000" cy="19081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Saturation solver ignores </a:t>
            </a:r>
            <a:r>
              <a:rPr lang="en-US" sz="3100">
                <a:solidFill>
                  <a:srgbClr xmlns:mc="http://schemas.openxmlformats.org/markup-compatibility/2006" xmlns:a14="http://schemas.microsoft.com/office/drawing/2007/7/7/main" val="FF0000" mc:Ignorable=""/>
                </a:solidFill>
                <a:latin typeface="Calibri" pitchFamily="34" charset="0"/>
                <a:sym typeface="Symbol" pitchFamily="18" charset="2"/>
              </a:rPr>
              <a:t>non-unit ground clauses</a:t>
            </a:r>
            <a:r>
              <a:rPr lang="en-US" sz="3100">
                <a:solidFill>
                  <a:schemeClr val="bg1"/>
                </a:solidFill>
                <a:latin typeface="Calibri" pitchFamily="34" charset="0"/>
                <a:sym typeface="Symbol" pitchFamily="18" charset="2"/>
              </a:rPr>
              <a:t>.</a:t>
            </a:r>
          </a:p>
          <a:p>
            <a:pPr>
              <a:lnSpc>
                <a:spcPct val="90000"/>
              </a:lnSpc>
              <a:spcBef>
                <a:spcPct val="20000"/>
              </a:spcBef>
              <a:buSzPct val="90000"/>
              <a:buFontTx/>
              <a:buBlip>
                <a:blip r:embed="rId3"/>
              </a:buBlip>
            </a:pPr>
            <a:endParaRPr lang="en-US" sz="3100">
              <a:solidFill>
                <a:schemeClr val="bg1"/>
              </a:solidFill>
              <a:latin typeface="Calibri" pitchFamily="34" charset="0"/>
              <a:sym typeface="Symbol" pitchFamily="18" charset="2"/>
            </a:endParaRPr>
          </a:p>
          <a:p>
            <a:pPr>
              <a:lnSpc>
                <a:spcPct val="90000"/>
              </a:lnSpc>
              <a:spcBef>
                <a:spcPct val="20000"/>
              </a:spcBef>
              <a:buSzPct val="90000"/>
            </a:pPr>
            <a:endParaRPr lang="en-US" sz="3100">
              <a:solidFill>
                <a:schemeClr val="bg1"/>
              </a:solidFill>
              <a:latin typeface="Calibri" pitchFamily="34" charset="0"/>
              <a:sym typeface="Symbol" pitchFamily="18" charset="2"/>
            </a:endParaRPr>
          </a:p>
        </p:txBody>
      </p:sp>
      <p:sp>
        <p:nvSpPr>
          <p:cNvPr id="11" name="Rectangle 10"/>
          <p:cNvSpPr>
            <a:spLocks noChangeArrowheads="1"/>
          </p:cNvSpPr>
          <p:nvPr/>
        </p:nvSpPr>
        <p:spPr bwMode="auto">
          <a:xfrm>
            <a:off x="1446213" y="2627313"/>
            <a:ext cx="4748212" cy="5365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wrap="none">
            <a:spAutoFit/>
          </a:bodyPr>
          <a:lstStyle/>
          <a:p>
            <a:pPr marL="384175" indent="-384175" algn="ctr">
              <a:lnSpc>
                <a:spcPct val="90000"/>
              </a:lnSpc>
              <a:spcBef>
                <a:spcPct val="20000"/>
              </a:spcBef>
              <a:buSzPct val="90000"/>
            </a:pPr>
            <a:r>
              <a:rPr lang="en-US" sz="3200">
                <a:solidFill>
                  <a:schemeClr val="bg1"/>
                </a:solidFill>
                <a:latin typeface="Calibri" pitchFamily="34" charset="0"/>
                <a:sym typeface="Symbol" pitchFamily="18" charset="2"/>
              </a:rPr>
              <a:t>p(a) | </a:t>
            </a: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p(a)</a:t>
            </a:r>
            <a:r>
              <a:rPr lang="en-US" sz="3200">
                <a:solidFill>
                  <a:schemeClr val="bg1"/>
                </a:solidFill>
                <a:latin typeface="Calibri" pitchFamily="34" charset="0"/>
                <a:sym typeface="Symbol" pitchFamily="18" charset="2"/>
              </a:rPr>
              <a:t>q(a), </a:t>
            </a:r>
            <a:r>
              <a:rPr lang="en-US" sz="3200">
                <a:solidFill>
                  <a:srgbClr xmlns:mc="http://schemas.openxmlformats.org/markup-compatibility/2006" xmlns:a14="http://schemas.microsoft.com/office/drawing/2007/7/7/main" val="FF0000" mc:Ignorable=""/>
                </a:solidFill>
                <a:latin typeface="Calibri" pitchFamily="34" charset="0"/>
                <a:sym typeface="Symbol" pitchFamily="18" charset="2"/>
              </a:rPr>
              <a:t>p(x)</a:t>
            </a:r>
            <a:r>
              <a:rPr lang="en-US" sz="3200">
                <a:solidFill>
                  <a:schemeClr val="bg1"/>
                </a:solidFill>
                <a:latin typeface="Calibri" pitchFamily="34" charset="0"/>
                <a:sym typeface="Symbol" pitchFamily="18" charset="2"/>
              </a:rPr>
              <a:t>r(x)</a:t>
            </a:r>
          </a:p>
        </p:txBody>
      </p:sp>
      <p:sp>
        <p:nvSpPr>
          <p:cNvPr id="12" name="&quot;No&quot; Symbol 11"/>
          <p:cNvSpPr/>
          <p:nvPr/>
        </p:nvSpPr>
        <p:spPr bwMode="auto">
          <a:xfrm>
            <a:off x="2919413" y="2500313"/>
            <a:ext cx="803275" cy="779462"/>
          </a:xfrm>
          <a:prstGeom prst="noSmoking">
            <a:avLst/>
          </a:prstGeom>
          <a:solidFill>
            <a:srgbClr xmlns:mc="http://schemas.openxmlformats.org/markup-compatibility/2006" xmlns:a14="http://schemas.microsoft.com/office/drawing/2007/7/7/main" val="FF0000" mc:Ignorable=""/>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Tree>
    <p:extLst>
      <p:ext uri="{BB962C8B-B14F-4D97-AF65-F5344CB8AC3E}">
        <p14:creationId xmlns:p14="http://schemas.microsoft.com/office/powerpoint/2007/7/12/main" val="129569820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DPLL(): Improvement</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bwMode="auto">
          <a:xfrm>
            <a:off x="390525" y="1665288"/>
            <a:ext cx="8382000" cy="238283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841375" indent="-384175">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Saturation solver ignores </a:t>
            </a:r>
            <a:r>
              <a:rPr lang="en-US" sz="3100">
                <a:solidFill>
                  <a:srgbClr xmlns:mc="http://schemas.openxmlformats.org/markup-compatibility/2006" xmlns:a14="http://schemas.microsoft.com/office/drawing/2007/7/7/main" val="FF0000" mc:Ignorable=""/>
                </a:solidFill>
                <a:latin typeface="Calibri" pitchFamily="34" charset="0"/>
                <a:sym typeface="Symbol" pitchFamily="18" charset="2"/>
              </a:rPr>
              <a:t>non-unit ground clauses</a:t>
            </a:r>
            <a:r>
              <a:rPr lang="en-US" sz="3100">
                <a:solidFill>
                  <a:schemeClr val="bg1"/>
                </a:solidFill>
                <a:latin typeface="Calibri" pitchFamily="34" charset="0"/>
                <a:sym typeface="Symbol" pitchFamily="18" charset="2"/>
              </a:rPr>
              <a:t>.</a:t>
            </a:r>
          </a:p>
          <a:p>
            <a:pPr>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It is still refutanionally complete if:</a:t>
            </a:r>
          </a:p>
          <a:p>
            <a:pPr lvl="1">
              <a:lnSpc>
                <a:spcPct val="90000"/>
              </a:lnSpc>
              <a:spcBef>
                <a:spcPct val="20000"/>
              </a:spcBef>
              <a:buSzPct val="90000"/>
              <a:buFontTx/>
              <a:buBlip>
                <a:blip r:embed="rId3"/>
              </a:buBlip>
            </a:pPr>
            <a:r>
              <a:rPr lang="en-US" sz="2800">
                <a:solidFill>
                  <a:srgbClr xmlns:mc="http://schemas.openxmlformats.org/markup-compatibility/2006" xmlns:a14="http://schemas.microsoft.com/office/drawing/2007/7/7/main" val="FF0000" mc:Ignorable=""/>
                </a:solidFill>
                <a:latin typeface="Calibri" pitchFamily="34" charset="0"/>
                <a:sym typeface="Symbol" pitchFamily="18" charset="2"/>
              </a:rPr>
              <a:t> has the reduction property</a:t>
            </a:r>
            <a:r>
              <a:rPr lang="en-US" sz="2800">
                <a:solidFill>
                  <a:schemeClr val="bg1"/>
                </a:solidFill>
                <a:latin typeface="Calibri" pitchFamily="34" charset="0"/>
                <a:sym typeface="Symbol" pitchFamily="18" charset="2"/>
              </a:rPr>
              <a:t>.</a:t>
            </a:r>
          </a:p>
          <a:p>
            <a:pPr>
              <a:lnSpc>
                <a:spcPct val="90000"/>
              </a:lnSpc>
              <a:spcBef>
                <a:spcPct val="20000"/>
              </a:spcBef>
              <a:buSzPct val="90000"/>
            </a:pPr>
            <a:endParaRPr lang="en-US" sz="3100">
              <a:solidFill>
                <a:schemeClr val="bg1"/>
              </a:solidFill>
              <a:latin typeface="Calibri" pitchFamily="34" charset="0"/>
              <a:sym typeface="Symbol" pitchFamily="18" charset="2"/>
            </a:endParaRPr>
          </a:p>
        </p:txBody>
      </p:sp>
      <p:grpSp>
        <p:nvGrpSpPr>
          <p:cNvPr id="3" name="Group 10"/>
          <p:cNvGrpSpPr>
            <a:grpSpLocks/>
          </p:cNvGrpSpPr>
          <p:nvPr/>
        </p:nvGrpSpPr>
        <p:grpSpPr bwMode="auto">
          <a:xfrm>
            <a:off x="1050925" y="3484563"/>
            <a:ext cx="6704013" cy="2632075"/>
            <a:chOff x="605486" y="2224225"/>
            <a:chExt cx="8028224" cy="3731740"/>
          </a:xfrm>
        </p:grpSpPr>
        <p:sp>
          <p:nvSpPr>
            <p:cNvPr id="6" name="Isosceles Triangle 5"/>
            <p:cNvSpPr/>
            <p:nvPr/>
          </p:nvSpPr>
          <p:spPr bwMode="auto">
            <a:xfrm>
              <a:off x="4546407" y="2224225"/>
              <a:ext cx="3855372" cy="3731740"/>
            </a:xfrm>
            <a:prstGeom prst="triangl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r>
                <a:rPr lang="en-US" sz="2000" b="1" dirty="0">
                  <a:solidFill>
                    <a:schemeClr val="bg1"/>
                  </a:solidFill>
                </a:rPr>
                <a:t>BIG</a:t>
              </a:r>
            </a:p>
            <a:p>
              <a:pPr algn="ctr" defTabSz="1096963">
                <a:defRPr/>
              </a:pPr>
              <a:r>
                <a:rPr lang="en-US" sz="2000" b="1" dirty="0">
                  <a:solidFill>
                    <a:srgbClr xmlns:mc="http://schemas.openxmlformats.org/markup-compatibility/2006" xmlns:a14="http://schemas.microsoft.com/office/drawing/2007/7/7/main" val="FF0000" mc:Ignorable=""/>
                  </a:solidFill>
                </a:rPr>
                <a:t>and-or</a:t>
              </a:r>
              <a:r>
                <a:rPr lang="en-US" sz="2000" b="1" dirty="0">
                  <a:solidFill>
                    <a:schemeClr val="bg1"/>
                  </a:solidFill>
                </a:rPr>
                <a:t> tree</a:t>
              </a:r>
            </a:p>
            <a:p>
              <a:pPr algn="ctr" defTabSz="1096963">
                <a:defRPr/>
              </a:pPr>
              <a:r>
                <a:rPr lang="en-US" sz="2000" b="1" dirty="0">
                  <a:solidFill>
                    <a:schemeClr val="bg1"/>
                  </a:solidFill>
                </a:rPr>
                <a:t>(ground)</a:t>
              </a:r>
            </a:p>
            <a:p>
              <a:pPr algn="ctr" defTabSz="1096963">
                <a:defRPr/>
              </a:pPr>
              <a:endParaRPr lang="en-US" sz="2800" b="1" dirty="0">
                <a:solidFill>
                  <a:schemeClr val="bg1"/>
                </a:solidFill>
              </a:endParaRPr>
            </a:p>
            <a:p>
              <a:pPr algn="ctr" defTabSz="1096963">
                <a:defRPr/>
              </a:pPr>
              <a:endParaRPr lang="en-US" sz="2800" b="1" dirty="0">
                <a:solidFill>
                  <a:schemeClr val="bg1"/>
                </a:solidFill>
              </a:endParaRPr>
            </a:p>
          </p:txBody>
        </p:sp>
        <p:sp>
          <p:nvSpPr>
            <p:cNvPr id="7" name="Plus 6"/>
            <p:cNvSpPr/>
            <p:nvPr/>
          </p:nvSpPr>
          <p:spPr bwMode="auto">
            <a:xfrm>
              <a:off x="3954168" y="3459899"/>
              <a:ext cx="988540" cy="988541"/>
            </a:xfrm>
            <a:prstGeom prst="mathPlu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8" name="Rectangle 7"/>
            <p:cNvSpPr/>
            <p:nvPr/>
          </p:nvSpPr>
          <p:spPr bwMode="auto">
            <a:xfrm>
              <a:off x="605486" y="3126774"/>
              <a:ext cx="2990385" cy="1703817"/>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algn="ctr" defTabSz="1096963">
                <a:defRPr/>
              </a:pPr>
              <a:r>
                <a:rPr lang="en-US" sz="2000" b="1" dirty="0">
                  <a:solidFill>
                    <a:schemeClr val="bg1"/>
                  </a:solidFill>
                </a:rPr>
                <a:t>Axioms</a:t>
              </a:r>
            </a:p>
            <a:p>
              <a:pPr algn="ctr" defTabSz="1096963">
                <a:defRPr/>
              </a:pPr>
              <a:r>
                <a:rPr lang="en-US" sz="2000" dirty="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rPr>
                <a:t>(</a:t>
              </a:r>
              <a:r>
                <a:rPr lang="en-US" sz="2000" b="1" dirty="0">
                  <a:solidFill>
                    <a:schemeClr val="bg1"/>
                  </a:solidFill>
                </a:rPr>
                <a:t>non-ground)</a:t>
              </a:r>
            </a:p>
          </p:txBody>
        </p:sp>
        <p:sp>
          <p:nvSpPr>
            <p:cNvPr id="9" name="TextBox 8"/>
            <p:cNvSpPr txBox="1"/>
            <p:nvPr/>
          </p:nvSpPr>
          <p:spPr>
            <a:xfrm rot="2155875">
              <a:off x="1717613" y="3250566"/>
              <a:ext cx="2355427" cy="567188"/>
            </a:xfrm>
            <a:prstGeom prst="rect">
              <a:avLst/>
            </a:prstGeom>
            <a:solidFill>
              <a:schemeClr val="tx1"/>
            </a:solidFill>
            <a:ln>
              <a:solidFill>
                <a:srgbClr xmlns:mc="http://schemas.openxmlformats.org/markup-compatibility/2006" xmlns:a14="http://schemas.microsoft.com/office/drawing/2007/7/7/main" val="FF0000" mc:Ignorable=""/>
              </a:solidFill>
            </a:ln>
          </p:spPr>
          <p:txBody>
            <a:bodyPr wrap="none">
              <a:spAutoFit/>
            </a:bodyPr>
            <a:lstStyle/>
            <a:p>
              <a:pPr defTabSz="914363" fontAlgn="auto">
                <a:spcBef>
                  <a:spcPts val="0"/>
                </a:spcBef>
                <a:spcAft>
                  <a:spcPts val="0"/>
                </a:spcAft>
                <a:defRPr/>
              </a:pPr>
              <a:r>
                <a:rPr lang="en-US" sz="2000" dirty="0">
                  <a:solidFill>
                    <a:srgbClr xmlns:mc="http://schemas.openxmlformats.org/markup-compatibility/2006" xmlns:a14="http://schemas.microsoft.com/office/drawing/2007/7/7/main" val="FF000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cs typeface="+mn-cs"/>
                </a:rPr>
                <a:t>Saturation Solver</a:t>
              </a:r>
            </a:p>
          </p:txBody>
        </p:sp>
        <p:sp>
          <p:nvSpPr>
            <p:cNvPr id="10" name="TextBox 9"/>
            <p:cNvSpPr txBox="1"/>
            <p:nvPr/>
          </p:nvSpPr>
          <p:spPr>
            <a:xfrm rot="2155875">
              <a:off x="5512151" y="3468888"/>
              <a:ext cx="3121559" cy="585194"/>
            </a:xfrm>
            <a:prstGeom prst="rect">
              <a:avLst/>
            </a:prstGeom>
            <a:solidFill>
              <a:schemeClr val="tx1"/>
            </a:solidFill>
            <a:ln>
              <a:solidFill>
                <a:srgbClr xmlns:mc="http://schemas.openxmlformats.org/markup-compatibility/2006" xmlns:a14="http://schemas.microsoft.com/office/drawing/2007/7/7/main" val="0070C0" mc:Ignorable=""/>
              </a:solidFill>
            </a:ln>
          </p:spPr>
          <p:txBody>
            <a:bodyPr>
              <a:spAutoFit/>
            </a:bodyPr>
            <a:lstStyle/>
            <a:p>
              <a:pPr algn="ctr" defTabSz="914363" fontAlgn="auto">
                <a:spcBef>
                  <a:spcPts val="0"/>
                </a:spcBef>
                <a:spcAft>
                  <a:spcPts val="0"/>
                </a:spcAft>
                <a:defRPr/>
              </a:pPr>
              <a:r>
                <a:rPr lang="en-US" sz="2000" dirty="0">
                  <a:solidFill>
                    <a:srgbClr xmlns:mc="http://schemas.openxmlformats.org/markup-compatibility/2006" xmlns:a14="http://schemas.microsoft.com/office/drawing/2007/7/7/main" val="00206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cs typeface="+mn-cs"/>
                </a:rPr>
                <a:t>DPLL + Theories</a:t>
              </a:r>
            </a:p>
          </p:txBody>
        </p:sp>
      </p:grpSp>
    </p:spTree>
    <p:extLst>
      <p:ext uri="{BB962C8B-B14F-4D97-AF65-F5344CB8AC3E}">
        <p14:creationId xmlns:p14="http://schemas.microsoft.com/office/powerpoint/2007/7/12/main" val="316136750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5821363" y="3729038"/>
            <a:ext cx="2225675" cy="227488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r>
              <a:rPr lang="en-US" sz="2800" b="1" dirty="0">
                <a:solidFill>
                  <a:schemeClr val="bg1"/>
                </a:solidFill>
              </a:rPr>
              <a:t>DPLL </a:t>
            </a:r>
          </a:p>
          <a:p>
            <a:pPr algn="ctr" defTabSz="1096963">
              <a:defRPr/>
            </a:pPr>
            <a:r>
              <a:rPr lang="en-US" sz="2800" b="1" dirty="0">
                <a:solidFill>
                  <a:schemeClr val="bg1"/>
                </a:solidFill>
              </a:rPr>
              <a:t>+</a:t>
            </a:r>
          </a:p>
          <a:p>
            <a:pPr algn="ctr" defTabSz="1096963">
              <a:defRPr/>
            </a:pPr>
            <a:r>
              <a:rPr lang="en-US" sz="2800" b="1" dirty="0">
                <a:solidFill>
                  <a:schemeClr val="bg1"/>
                </a:solidFill>
              </a:rPr>
              <a:t>Theories</a:t>
            </a:r>
          </a:p>
        </p:txBody>
      </p:sp>
      <p:sp>
        <p:nvSpPr>
          <p:cNvPr id="15" name="Rectangle 14"/>
          <p:cNvSpPr/>
          <p:nvPr/>
        </p:nvSpPr>
        <p:spPr bwMode="auto">
          <a:xfrm>
            <a:off x="609600" y="3698875"/>
            <a:ext cx="2225675" cy="227488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algn="ctr" defTabSz="1096963">
              <a:defRPr/>
            </a:pPr>
            <a:r>
              <a:rPr lang="en-US" sz="2800" b="1" dirty="0">
                <a:solidFill>
                  <a:schemeClr val="bg1"/>
                </a:solidFill>
              </a:rPr>
              <a:t>Saturation</a:t>
            </a:r>
          </a:p>
          <a:p>
            <a:pPr algn="ctr" defTabSz="1096963">
              <a:defRPr/>
            </a:pPr>
            <a:r>
              <a:rPr lang="en-US" sz="2800" b="1" dirty="0">
                <a:solidFill>
                  <a:schemeClr val="bg1"/>
                </a:solidFill>
              </a:rPr>
              <a:t>Solver</a:t>
            </a:r>
          </a:p>
        </p:txBody>
      </p:sp>
      <p:sp>
        <p:nvSpPr>
          <p:cNvPr id="2" name="Title 1"/>
          <p:cNvSpPr>
            <a:spLocks noGrp="1"/>
          </p:cNvSpPr>
          <p:nvPr>
            <p:ph type="title"/>
          </p:nvPr>
        </p:nvSpPr>
        <p:spPr/>
        <p:txBody>
          <a:bodyPr/>
          <a:lstStyle/>
          <a:p>
            <a:pPr>
              <a:defRPr/>
            </a:pPr>
            <a:r>
              <a:rPr smtClean="0">
                <a:sym typeface="Symbol"/>
              </a:rPr>
              <a:t>DPLL(): Improvement</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bwMode="auto">
          <a:xfrm>
            <a:off x="390525" y="1665288"/>
            <a:ext cx="8382000" cy="238283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841375" indent="-384175">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Saturation solver ignores </a:t>
            </a:r>
            <a:r>
              <a:rPr lang="en-US" sz="3100">
                <a:solidFill>
                  <a:srgbClr xmlns:mc="http://schemas.openxmlformats.org/markup-compatibility/2006" xmlns:a14="http://schemas.microsoft.com/office/drawing/2007/7/7/main" val="FF0000" mc:Ignorable=""/>
                </a:solidFill>
                <a:latin typeface="Calibri" pitchFamily="34" charset="0"/>
                <a:sym typeface="Symbol" pitchFamily="18" charset="2"/>
              </a:rPr>
              <a:t>non-unit ground clauses</a:t>
            </a:r>
            <a:r>
              <a:rPr lang="en-US" sz="3100">
                <a:solidFill>
                  <a:schemeClr val="bg1"/>
                </a:solidFill>
                <a:latin typeface="Calibri" pitchFamily="34" charset="0"/>
                <a:sym typeface="Symbol" pitchFamily="18" charset="2"/>
              </a:rPr>
              <a:t>.</a:t>
            </a:r>
          </a:p>
          <a:p>
            <a:pPr>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It is still refutanionally complete if:</a:t>
            </a:r>
          </a:p>
          <a:p>
            <a:pPr lvl="1">
              <a:lnSpc>
                <a:spcPct val="90000"/>
              </a:lnSpc>
              <a:spcBef>
                <a:spcPct val="20000"/>
              </a:spcBef>
              <a:buSzPct val="90000"/>
              <a:buFontTx/>
              <a:buBlip>
                <a:blip r:embed="rId3"/>
              </a:buBlip>
            </a:pPr>
            <a:r>
              <a:rPr lang="en-US" sz="2800">
                <a:solidFill>
                  <a:srgbClr xmlns:mc="http://schemas.openxmlformats.org/markup-compatibility/2006" xmlns:a14="http://schemas.microsoft.com/office/drawing/2007/7/7/main" val="FF0000" mc:Ignorable=""/>
                </a:solidFill>
                <a:latin typeface="Calibri" pitchFamily="34" charset="0"/>
                <a:sym typeface="Symbol" pitchFamily="18" charset="2"/>
              </a:rPr>
              <a:t> has the reduction property</a:t>
            </a:r>
            <a:r>
              <a:rPr lang="en-US" sz="2800">
                <a:solidFill>
                  <a:schemeClr val="bg1"/>
                </a:solidFill>
                <a:latin typeface="Calibri" pitchFamily="34" charset="0"/>
                <a:sym typeface="Symbol" pitchFamily="18" charset="2"/>
              </a:rPr>
              <a:t>.</a:t>
            </a:r>
          </a:p>
          <a:p>
            <a:pPr>
              <a:lnSpc>
                <a:spcPct val="90000"/>
              </a:lnSpc>
              <a:spcBef>
                <a:spcPct val="20000"/>
              </a:spcBef>
              <a:buSzPct val="90000"/>
            </a:pPr>
            <a:endParaRPr lang="en-US" sz="3100">
              <a:solidFill>
                <a:schemeClr val="bg1"/>
              </a:solidFill>
              <a:latin typeface="Calibri" pitchFamily="34" charset="0"/>
              <a:sym typeface="Symbol" pitchFamily="18" charset="2"/>
            </a:endParaRPr>
          </a:p>
        </p:txBody>
      </p:sp>
      <p:sp>
        <p:nvSpPr>
          <p:cNvPr id="12" name="Left Arrow 11"/>
          <p:cNvSpPr/>
          <p:nvPr/>
        </p:nvSpPr>
        <p:spPr bwMode="auto">
          <a:xfrm>
            <a:off x="2651125" y="3648075"/>
            <a:ext cx="3343275" cy="1019175"/>
          </a:xfrm>
          <a:prstGeom prst="lef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109728" tIns="54864" rIns="109728" bIns="54864" anchor="ctr"/>
          <a:lstStyle/>
          <a:p>
            <a:pPr algn="ctr" defTabSz="1096963">
              <a:defRPr/>
            </a:pPr>
            <a:r>
              <a:rPr lang="en-US" sz="2800" b="1" dirty="0">
                <a:solidFill>
                  <a:schemeClr val="bg1"/>
                </a:solidFill>
              </a:rPr>
              <a:t>Ground literals</a:t>
            </a:r>
          </a:p>
        </p:txBody>
      </p:sp>
      <p:sp>
        <p:nvSpPr>
          <p:cNvPr id="14" name="Right Arrow 13"/>
          <p:cNvSpPr/>
          <p:nvPr/>
        </p:nvSpPr>
        <p:spPr bwMode="auto">
          <a:xfrm>
            <a:off x="2784475" y="4906963"/>
            <a:ext cx="3341688" cy="1079500"/>
          </a:xfrm>
          <a:prstGeom prst="rightArrow">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109728" tIns="54864" rIns="109728" bIns="54864" anchor="ctr"/>
          <a:lstStyle/>
          <a:p>
            <a:pPr algn="ctr" defTabSz="1096963">
              <a:defRPr/>
            </a:pPr>
            <a:r>
              <a:rPr lang="en-US" sz="2800" b="1" dirty="0">
                <a:solidFill>
                  <a:schemeClr val="bg1"/>
                </a:solidFill>
              </a:rPr>
              <a:t>Ground clauses</a:t>
            </a:r>
          </a:p>
        </p:txBody>
      </p:sp>
    </p:spTree>
    <p:extLst>
      <p:ext uri="{BB962C8B-B14F-4D97-AF65-F5344CB8AC3E}">
        <p14:creationId xmlns:p14="http://schemas.microsoft.com/office/powerpoint/2007/7/12/main" val="275839282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Text Box 7"/>
          <p:cNvSpPr txBox="1">
            <a:spLocks noChangeArrowheads="1"/>
          </p:cNvSpPr>
          <p:nvPr/>
        </p:nvSpPr>
        <p:spPr bwMode="auto">
          <a:xfrm>
            <a:off x="4195102" y="5392215"/>
            <a:ext cx="4415069" cy="1077212"/>
          </a:xfrm>
          <a:prstGeom prst="rect">
            <a:avLst/>
          </a:prstGeom>
          <a:noFill/>
          <a:ln w="9525">
            <a:noFill/>
            <a:miter lim="800000"/>
            <a:headEnd/>
            <a:tailEnd/>
          </a:ln>
          <a:effectLst/>
        </p:spPr>
        <p:txBody>
          <a:bodyPr wrap="square" lIns="91432" tIns="45717" rIns="91432" bIns="45717">
            <a:spAutoFit/>
          </a:bodyPr>
          <a:lstStyle/>
          <a:p>
            <a:pPr algn="ctr">
              <a:spcBef>
                <a:spcPct val="50000"/>
              </a:spcBef>
            </a:pPr>
            <a:r>
              <a:rPr lang="en-US" sz="3200" dirty="0" smtClean="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mn-lt"/>
              </a:rPr>
              <a:t>Verification condition (logical formula)</a:t>
            </a:r>
          </a:p>
        </p:txBody>
      </p:sp>
      <p:sp>
        <p:nvSpPr>
          <p:cNvPr id="43014" name="Text Box 6"/>
          <p:cNvSpPr txBox="1">
            <a:spLocks noChangeArrowheads="1"/>
          </p:cNvSpPr>
          <p:nvPr/>
        </p:nvSpPr>
        <p:spPr bwMode="auto">
          <a:xfrm>
            <a:off x="702231" y="1047738"/>
            <a:ext cx="3573087" cy="584769"/>
          </a:xfrm>
          <a:prstGeom prst="rect">
            <a:avLst/>
          </a:prstGeom>
          <a:noFill/>
          <a:ln w="9525">
            <a:noFill/>
            <a:miter lim="800000"/>
            <a:headEnd/>
            <a:tailEnd/>
          </a:ln>
          <a:effectLst/>
        </p:spPr>
        <p:txBody>
          <a:bodyPr wrap="square" lIns="91432" tIns="45717" rIns="91432" bIns="45717">
            <a:spAutoFit/>
          </a:bodyPr>
          <a:lstStyle/>
          <a:p>
            <a:pPr>
              <a:spcBef>
                <a:spcPct val="50000"/>
              </a:spcBef>
            </a:pPr>
            <a:r>
              <a:rPr lang="en-US" sz="3200" dirty="0" smtClean="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mn-lt"/>
              </a:rPr>
              <a:t>Source language</a:t>
            </a:r>
            <a:endParaRPr lang="en-US" sz="3200" dirty="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mn-lt"/>
            </a:endParaRPr>
          </a:p>
        </p:txBody>
      </p:sp>
      <p:sp>
        <p:nvSpPr>
          <p:cNvPr id="30" name="AutoShape 8"/>
          <p:cNvSpPr>
            <a:spLocks noChangeArrowheads="1"/>
          </p:cNvSpPr>
          <p:nvPr/>
        </p:nvSpPr>
        <p:spPr bwMode="auto">
          <a:xfrm rot="2700000">
            <a:off x="1418926" y="2014621"/>
            <a:ext cx="2036238" cy="923965"/>
          </a:xfrm>
          <a:prstGeom prst="rightArrow">
            <a:avLst>
              <a:gd name="adj1" fmla="val 50000"/>
              <a:gd name="adj2" fmla="val 91304"/>
            </a:avLst>
          </a:prstGeom>
          <a:ln>
            <a:headEnd/>
            <a:tailEnd/>
          </a:ln>
        </p:spPr>
        <p:style>
          <a:lnRef idx="1">
            <a:schemeClr val="accent2"/>
          </a:lnRef>
          <a:fillRef idx="2">
            <a:schemeClr val="accent2"/>
          </a:fillRef>
          <a:effectRef idx="1">
            <a:schemeClr val="accent2"/>
          </a:effectRef>
          <a:fontRef idx="minor">
            <a:schemeClr val="dk1"/>
          </a:fontRef>
        </p:style>
        <p:txBody>
          <a:bodyPr wrap="none" lIns="91432" tIns="45717" rIns="91432" bIns="45717" anchor="ctr"/>
          <a:lstStyle/>
          <a:p>
            <a:endParaRPr lang="en-US"/>
          </a:p>
        </p:txBody>
      </p:sp>
      <p:sp>
        <p:nvSpPr>
          <p:cNvPr id="13" name="Text Box 6"/>
          <p:cNvSpPr txBox="1">
            <a:spLocks noChangeArrowheads="1"/>
          </p:cNvSpPr>
          <p:nvPr/>
        </p:nvSpPr>
        <p:spPr bwMode="auto">
          <a:xfrm>
            <a:off x="1727465" y="3135840"/>
            <a:ext cx="6439118" cy="584769"/>
          </a:xfrm>
          <a:prstGeom prst="rect">
            <a:avLst/>
          </a:prstGeom>
          <a:noFill/>
          <a:ln w="9525">
            <a:noFill/>
            <a:miter lim="800000"/>
            <a:headEnd/>
            <a:tailEnd/>
          </a:ln>
          <a:effectLst/>
        </p:spPr>
        <p:txBody>
          <a:bodyPr wrap="square" lIns="91432" tIns="45717" rIns="91432" bIns="45717">
            <a:spAutoFit/>
          </a:bodyPr>
          <a:lstStyle/>
          <a:p>
            <a:pPr>
              <a:spcBef>
                <a:spcPct val="50000"/>
              </a:spcBef>
            </a:pPr>
            <a:r>
              <a:rPr lang="en-US" sz="3200" dirty="0" smtClean="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mn-lt"/>
              </a:rPr>
              <a:t>Intermediate verification language</a:t>
            </a:r>
            <a:endParaRPr lang="en-US" sz="3200" dirty="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mn-lt"/>
            </a:endParaRPr>
          </a:p>
        </p:txBody>
      </p:sp>
      <p:sp>
        <p:nvSpPr>
          <p:cNvPr id="14" name="AutoShape 8"/>
          <p:cNvSpPr>
            <a:spLocks noChangeArrowheads="1"/>
          </p:cNvSpPr>
          <p:nvPr/>
        </p:nvSpPr>
        <p:spPr bwMode="auto">
          <a:xfrm rot="2700000">
            <a:off x="3395266" y="4112965"/>
            <a:ext cx="2065189" cy="923965"/>
          </a:xfrm>
          <a:prstGeom prst="rightArrow">
            <a:avLst>
              <a:gd name="adj1" fmla="val 50000"/>
              <a:gd name="adj2" fmla="val 91304"/>
            </a:avLst>
          </a:prstGeom>
          <a:ln>
            <a:headEnd/>
            <a:tailEnd/>
          </a:ln>
        </p:spPr>
        <p:style>
          <a:lnRef idx="1">
            <a:schemeClr val="accent2"/>
          </a:lnRef>
          <a:fillRef idx="2">
            <a:schemeClr val="accent2"/>
          </a:fillRef>
          <a:effectRef idx="1">
            <a:schemeClr val="accent2"/>
          </a:effectRef>
          <a:fontRef idx="minor">
            <a:schemeClr val="dk1"/>
          </a:fontRef>
        </p:style>
        <p:txBody>
          <a:bodyPr wrap="none" lIns="91432" tIns="45717" rIns="91432" bIns="45717" anchor="ctr"/>
          <a:lstStyle/>
          <a:p>
            <a:endParaRPr lang="en-US"/>
          </a:p>
        </p:txBody>
      </p:sp>
      <p:sp>
        <p:nvSpPr>
          <p:cNvPr id="15" name="Title 14"/>
          <p:cNvSpPr>
            <a:spLocks noGrp="1"/>
          </p:cNvSpPr>
          <p:nvPr>
            <p:ph type="title"/>
          </p:nvPr>
        </p:nvSpPr>
        <p:spPr/>
        <p:txBody>
          <a:bodyPr/>
          <a:lstStyle/>
          <a:p>
            <a:r>
              <a:rPr smtClean="0"/>
              <a:t>Basic verifier architecture</a:t>
            </a:r>
            <a:endParaRPr lang="en-US" dirty="0"/>
          </a:p>
        </p:txBody>
      </p:sp>
    </p:spTree>
    <p:extLst>
      <p:ext uri="{BB962C8B-B14F-4D97-AF65-F5344CB8AC3E}">
        <p14:creationId xmlns:p14="http://schemas.microsoft.com/office/powerpoint/2007/7/12/main" val="16278264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DPLL(): </a:t>
            </a:r>
            <a:r>
              <a:rPr smtClean="0">
                <a:solidFill>
                  <a:srgbClr xmlns:mc="http://schemas.openxmlformats.org/markup-compatibility/2006" xmlns:a14="http://schemas.microsoft.com/office/drawing/2007/7/7/main" val="FF0000" mc:Ignorable=""/>
                </a:solidFill>
                <a:sym typeface="Symbol"/>
              </a:rPr>
              <a:t>Problem</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79203" name="Text Placeholder 2"/>
          <p:cNvSpPr txBox="1">
            <a:spLocks/>
          </p:cNvSpPr>
          <p:nvPr/>
        </p:nvSpPr>
        <p:spPr bwMode="auto">
          <a:xfrm>
            <a:off x="390525" y="1665288"/>
            <a:ext cx="8010525" cy="9540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Interpreted symtbols</a:t>
            </a:r>
          </a:p>
          <a:p>
            <a:pPr>
              <a:lnSpc>
                <a:spcPct val="90000"/>
              </a:lnSpc>
              <a:spcBef>
                <a:spcPct val="20000"/>
              </a:spcBef>
              <a:buSzPct val="90000"/>
            </a:pPr>
            <a:r>
              <a:rPr lang="en-US" sz="3100">
                <a:solidFill>
                  <a:schemeClr val="bg1"/>
                </a:solidFill>
                <a:latin typeface="Calibri" pitchFamily="34" charset="0"/>
                <a:sym typeface="Symbol" pitchFamily="18" charset="2"/>
              </a:rPr>
              <a:t>	(f(a) &gt; 2),     f(x) &gt; 5</a:t>
            </a:r>
          </a:p>
        </p:txBody>
      </p:sp>
      <p:sp>
        <p:nvSpPr>
          <p:cNvPr id="9" name="Text Placeholder 2"/>
          <p:cNvSpPr txBox="1">
            <a:spLocks/>
          </p:cNvSpPr>
          <p:nvPr/>
        </p:nvSpPr>
        <p:spPr bwMode="auto">
          <a:xfrm>
            <a:off x="431800" y="3043238"/>
            <a:ext cx="8010525" cy="243363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841375" indent="-384175">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spcBef>
                <a:spcPct val="20000"/>
              </a:spcBef>
              <a:buSzPct val="90000"/>
              <a:buFontTx/>
              <a:buBlip>
                <a:blip r:embed="rId3"/>
              </a:buBlip>
            </a:pPr>
            <a:r>
              <a:rPr lang="en-US" sz="3100">
                <a:solidFill>
                  <a:srgbClr xmlns:mc="http://schemas.openxmlformats.org/markup-compatibility/2006" xmlns:a14="http://schemas.microsoft.com/office/drawing/2007/7/7/main" val="FF0000" mc:Ignorable=""/>
                </a:solidFill>
                <a:latin typeface="Calibri" pitchFamily="34" charset="0"/>
                <a:sym typeface="Symbol" pitchFamily="18" charset="2"/>
              </a:rPr>
              <a:t>It is refutationally complete if</a:t>
            </a:r>
          </a:p>
          <a:p>
            <a:pPr lvl="1">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Interpreted symbols only occur in ground clauses</a:t>
            </a:r>
          </a:p>
          <a:p>
            <a:pPr lvl="1">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Non ground clauses are variable inactive</a:t>
            </a:r>
          </a:p>
          <a:p>
            <a:pPr lvl="1">
              <a:lnSpc>
                <a:spcPct val="90000"/>
              </a:lnSpc>
              <a:spcBef>
                <a:spcPct val="20000"/>
              </a:spcBef>
              <a:buSzPct val="90000"/>
              <a:buFontTx/>
              <a:buBlip>
                <a:blip r:embed="rId3"/>
              </a:buBlip>
            </a:pPr>
            <a:r>
              <a:rPr lang="en-US" sz="3100">
                <a:solidFill>
                  <a:schemeClr val="bg1"/>
                </a:solidFill>
                <a:latin typeface="Calibri" pitchFamily="34" charset="0"/>
                <a:sym typeface="Symbol" pitchFamily="18" charset="2"/>
              </a:rPr>
              <a:t>“Good” ordering is used</a:t>
            </a:r>
          </a:p>
        </p:txBody>
      </p:sp>
    </p:spTree>
    <p:extLst>
      <p:ext uri="{BB962C8B-B14F-4D97-AF65-F5344CB8AC3E}">
        <p14:creationId xmlns:p14="http://schemas.microsoft.com/office/powerpoint/2007/7/12/main" val="295147890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Notation Remainder</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80227" name="Content Placeholder 2"/>
          <p:cNvSpPr>
            <a:spLocks noGrp="1"/>
          </p:cNvSpPr>
          <p:nvPr>
            <p:ph idx="1"/>
          </p:nvPr>
        </p:nvSpPr>
        <p:spPr>
          <a:xfrm>
            <a:off x="1828800" y="2678113"/>
            <a:ext cx="6561138" cy="1336675"/>
          </a:xfrm>
        </p:spPr>
        <p:txBody>
          <a:bodyPr/>
          <a:lstStyle/>
          <a:p>
            <a:pPr>
              <a:buFontTx/>
              <a:buNone/>
            </a:pPr>
            <a:r>
              <a:rPr lang="en-US" smtClean="0">
                <a:sym typeface="Symbol" pitchFamily="18" charset="2"/>
              </a:rPr>
              <a:t>x</a:t>
            </a:r>
            <a:r>
              <a:rPr lang="en-US" baseline="-25000" smtClean="0">
                <a:sym typeface="Symbol" pitchFamily="18" charset="2"/>
              </a:rPr>
              <a:t>1</a:t>
            </a:r>
            <a:r>
              <a:rPr lang="en-US" smtClean="0">
                <a:sym typeface="Symbol" pitchFamily="18" charset="2"/>
              </a:rPr>
              <a:t>, x</a:t>
            </a:r>
            <a:r>
              <a:rPr lang="en-US" baseline="-25000" smtClean="0">
                <a:sym typeface="Symbol" pitchFamily="18" charset="2"/>
              </a:rPr>
              <a:t>2</a:t>
            </a:r>
            <a:r>
              <a:rPr lang="en-US" smtClean="0">
                <a:sym typeface="Symbol" pitchFamily="18" charset="2"/>
              </a:rPr>
              <a:t>: </a:t>
            </a:r>
            <a:r>
              <a:rPr lang="en-US" smtClean="0"/>
              <a:t>p(</a:t>
            </a:r>
            <a:r>
              <a:rPr lang="en-US" smtClean="0">
                <a:sym typeface="Symbol" pitchFamily="18" charset="2"/>
              </a:rPr>
              <a:t>x</a:t>
            </a:r>
            <a:r>
              <a:rPr lang="en-US" baseline="-25000" smtClean="0">
                <a:sym typeface="Symbol" pitchFamily="18" charset="2"/>
              </a:rPr>
              <a:t>1</a:t>
            </a:r>
            <a:r>
              <a:rPr lang="en-US" smtClean="0"/>
              <a:t>,</a:t>
            </a:r>
            <a:r>
              <a:rPr lang="en-US" smtClean="0">
                <a:sym typeface="Symbol" pitchFamily="18" charset="2"/>
              </a:rPr>
              <a:t> x</a:t>
            </a:r>
            <a:r>
              <a:rPr lang="en-US" baseline="-25000" smtClean="0">
                <a:sym typeface="Symbol" pitchFamily="18" charset="2"/>
              </a:rPr>
              <a:t>2</a:t>
            </a:r>
            <a:r>
              <a:rPr lang="en-US" smtClean="0"/>
              <a:t>) </a:t>
            </a:r>
            <a:r>
              <a:rPr lang="en-US" smtClean="0">
                <a:sym typeface="Symbol" pitchFamily="18" charset="2"/>
              </a:rPr>
              <a:t> f(x</a:t>
            </a:r>
            <a:r>
              <a:rPr lang="en-US" baseline="-25000" smtClean="0">
                <a:sym typeface="Symbol" pitchFamily="18" charset="2"/>
              </a:rPr>
              <a:t>1</a:t>
            </a:r>
            <a:r>
              <a:rPr lang="en-US" smtClean="0">
                <a:sym typeface="Symbol" pitchFamily="18" charset="2"/>
              </a:rPr>
              <a:t>) = f(x</a:t>
            </a:r>
            <a:r>
              <a:rPr lang="en-US" baseline="-25000" smtClean="0">
                <a:sym typeface="Symbol" pitchFamily="18" charset="2"/>
              </a:rPr>
              <a:t>2</a:t>
            </a:r>
            <a:r>
              <a:rPr lang="en-US" smtClean="0">
                <a:sym typeface="Symbol" pitchFamily="18" charset="2"/>
              </a:rPr>
              <a:t>) + 1,</a:t>
            </a:r>
          </a:p>
          <a:p>
            <a:pPr>
              <a:buFontTx/>
              <a:buNone/>
            </a:pPr>
            <a:r>
              <a:rPr lang="en-US" smtClean="0">
                <a:sym typeface="Symbol" pitchFamily="18" charset="2"/>
              </a:rPr>
              <a:t>p(a,b), a &lt; b + 1</a:t>
            </a:r>
          </a:p>
          <a:p>
            <a:pPr>
              <a:buFontTx/>
              <a:buNone/>
            </a:pPr>
            <a:endParaRPr lang="en-US" smtClean="0">
              <a:sym typeface="Symbol" pitchFamily="18" charset="2"/>
            </a:endParaRPr>
          </a:p>
        </p:txBody>
      </p:sp>
    </p:spTree>
    <p:extLst>
      <p:ext uri="{BB962C8B-B14F-4D97-AF65-F5344CB8AC3E}">
        <p14:creationId xmlns:p14="http://schemas.microsoft.com/office/powerpoint/2007/7/12/main" val="330244997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Notation Remainder</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81251" name="Content Placeholder 2"/>
          <p:cNvSpPr>
            <a:spLocks noGrp="1"/>
          </p:cNvSpPr>
          <p:nvPr>
            <p:ph idx="1"/>
          </p:nvPr>
        </p:nvSpPr>
        <p:spPr>
          <a:xfrm>
            <a:off x="1828800" y="2678113"/>
            <a:ext cx="6561138" cy="1336675"/>
          </a:xfrm>
        </p:spPr>
        <p:txBody>
          <a:bodyPr/>
          <a:lstStyle/>
          <a:p>
            <a:pPr>
              <a:buFontTx/>
              <a:buNone/>
            </a:pPr>
            <a:r>
              <a:rPr lang="en-US" smtClean="0">
                <a:sym typeface="Symbol" pitchFamily="18" charset="2"/>
              </a:rPr>
              <a:t></a:t>
            </a:r>
            <a:r>
              <a:rPr lang="en-US" smtClean="0"/>
              <a:t>p(</a:t>
            </a:r>
            <a:r>
              <a:rPr lang="en-US" smtClean="0">
                <a:sym typeface="Symbol" pitchFamily="18" charset="2"/>
              </a:rPr>
              <a:t>x</a:t>
            </a:r>
            <a:r>
              <a:rPr lang="en-US" baseline="-25000" smtClean="0">
                <a:sym typeface="Symbol" pitchFamily="18" charset="2"/>
              </a:rPr>
              <a:t>1</a:t>
            </a:r>
            <a:r>
              <a:rPr lang="en-US" smtClean="0"/>
              <a:t>,</a:t>
            </a:r>
            <a:r>
              <a:rPr lang="en-US" smtClean="0">
                <a:sym typeface="Symbol" pitchFamily="18" charset="2"/>
              </a:rPr>
              <a:t> x</a:t>
            </a:r>
            <a:r>
              <a:rPr lang="en-US" baseline="-25000" smtClean="0">
                <a:sym typeface="Symbol" pitchFamily="18" charset="2"/>
              </a:rPr>
              <a:t>2</a:t>
            </a:r>
            <a:r>
              <a:rPr lang="en-US" smtClean="0"/>
              <a:t>) </a:t>
            </a:r>
            <a:r>
              <a:rPr lang="en-US" smtClean="0">
                <a:sym typeface="Symbol" pitchFamily="18" charset="2"/>
              </a:rPr>
              <a:t> f(x</a:t>
            </a:r>
            <a:r>
              <a:rPr lang="en-US" baseline="-25000" smtClean="0">
                <a:sym typeface="Symbol" pitchFamily="18" charset="2"/>
              </a:rPr>
              <a:t>1</a:t>
            </a:r>
            <a:r>
              <a:rPr lang="en-US" smtClean="0">
                <a:sym typeface="Symbol" pitchFamily="18" charset="2"/>
              </a:rPr>
              <a:t>) = f(x</a:t>
            </a:r>
            <a:r>
              <a:rPr lang="en-US" baseline="-25000" smtClean="0">
                <a:sym typeface="Symbol" pitchFamily="18" charset="2"/>
              </a:rPr>
              <a:t>2</a:t>
            </a:r>
            <a:r>
              <a:rPr lang="en-US" smtClean="0">
                <a:sym typeface="Symbol" pitchFamily="18" charset="2"/>
              </a:rPr>
              <a:t>) + 1,</a:t>
            </a:r>
          </a:p>
          <a:p>
            <a:pPr>
              <a:buFontTx/>
              <a:buNone/>
            </a:pPr>
            <a:r>
              <a:rPr lang="en-US" smtClean="0">
                <a:sym typeface="Symbol" pitchFamily="18" charset="2"/>
              </a:rPr>
              <a:t>p(a,b), a &lt; b + 1</a:t>
            </a:r>
          </a:p>
          <a:p>
            <a:pPr>
              <a:buFontTx/>
              <a:buNone/>
            </a:pPr>
            <a:endParaRPr lang="en-US" smtClean="0">
              <a:sym typeface="Symbol" pitchFamily="18" charset="2"/>
            </a:endParaRPr>
          </a:p>
        </p:txBody>
      </p:sp>
    </p:spTree>
    <p:extLst>
      <p:ext uri="{BB962C8B-B14F-4D97-AF65-F5344CB8AC3E}">
        <p14:creationId xmlns:p14="http://schemas.microsoft.com/office/powerpoint/2007/7/12/main" val="385002411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Essentially </a:t>
            </a:r>
            <a:r>
              <a:rPr err="1" smtClean="0">
                <a:sym typeface="Symbol"/>
              </a:rPr>
              <a:t>uninterpreted</a:t>
            </a:r>
            <a:r>
              <a:rPr smtClean="0">
                <a:sym typeface="Symbol"/>
              </a:rPr>
              <a:t> fragment</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82275" name="Text Placeholder 2"/>
          <p:cNvSpPr>
            <a:spLocks noGrp="1"/>
          </p:cNvSpPr>
          <p:nvPr>
            <p:ph type="body" sz="quarter" idx="4294967295"/>
          </p:nvPr>
        </p:nvSpPr>
        <p:spPr>
          <a:xfrm>
            <a:off x="390525" y="1665288"/>
            <a:ext cx="8382000" cy="858837"/>
          </a:xfrm>
        </p:spPr>
        <p:txBody>
          <a:bodyPr/>
          <a:lstStyle/>
          <a:p>
            <a:r>
              <a:rPr lang="en-US" sz="3100" smtClean="0">
                <a:sym typeface="Symbol" pitchFamily="18" charset="2"/>
              </a:rPr>
              <a:t>Variables appear only as arguments of uninterpreted symbols. </a:t>
            </a:r>
            <a:endParaRPr lang="en-US" sz="2700" smtClean="0">
              <a:sym typeface="Symbol" pitchFamily="18" charset="2"/>
            </a:endParaRPr>
          </a:p>
        </p:txBody>
      </p:sp>
      <p:sp>
        <p:nvSpPr>
          <p:cNvPr id="5" name="Rectangle 4"/>
          <p:cNvSpPr>
            <a:spLocks noChangeArrowheads="1"/>
          </p:cNvSpPr>
          <p:nvPr/>
        </p:nvSpPr>
        <p:spPr bwMode="auto">
          <a:xfrm>
            <a:off x="1489075" y="3184525"/>
            <a:ext cx="5226050" cy="522288"/>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f(g(x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 a) &lt; g(x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 h(f(x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a:t>
            </a:r>
          </a:p>
        </p:txBody>
      </p:sp>
      <p:sp>
        <p:nvSpPr>
          <p:cNvPr id="6" name="&quot;No&quot; Symbol 5"/>
          <p:cNvSpPr/>
          <p:nvPr/>
        </p:nvSpPr>
        <p:spPr bwMode="auto">
          <a:xfrm>
            <a:off x="5159375" y="4359275"/>
            <a:ext cx="604838" cy="574675"/>
          </a:xfrm>
          <a:prstGeom prst="noSmoking">
            <a:avLst/>
          </a:prstGeom>
          <a:solidFill>
            <a:srgbClr xmlns:mc="http://schemas.openxmlformats.org/markup-compatibility/2006" xmlns:a14="http://schemas.microsoft.com/office/drawing/2007/7/7/main" val="FF0000" mc:Ignorable=""/>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7" name="Freeform 6"/>
          <p:cNvSpPr/>
          <p:nvPr/>
        </p:nvSpPr>
        <p:spPr bwMode="auto">
          <a:xfrm>
            <a:off x="6575550" y="3047902"/>
            <a:ext cx="717189" cy="512624"/>
          </a:xfrm>
          <a:custGeom>
            <a:avLst/>
            <a:gdLst>
              <a:gd name="connsiteX0" fmla="*/ 0 w 418744"/>
              <a:gd name="connsiteY0" fmla="*/ 111096 h 239282"/>
              <a:gd name="connsiteX1" fmla="*/ 34183 w 418744"/>
              <a:gd name="connsiteY1" fmla="*/ 239282 h 239282"/>
              <a:gd name="connsiteX2" fmla="*/ 418744 w 418744"/>
              <a:gd name="connsiteY2" fmla="*/ 0 h 239282"/>
              <a:gd name="connsiteX3" fmla="*/ 42729 w 418744"/>
              <a:gd name="connsiteY3" fmla="*/ 170916 h 239282"/>
              <a:gd name="connsiteX4" fmla="*/ 0 w 418744"/>
              <a:gd name="connsiteY4" fmla="*/ 111096 h 23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44" h="239282">
                <a:moveTo>
                  <a:pt x="0" y="111096"/>
                </a:moveTo>
                <a:lnTo>
                  <a:pt x="34183" y="239282"/>
                </a:lnTo>
                <a:lnTo>
                  <a:pt x="418744" y="0"/>
                </a:lnTo>
                <a:lnTo>
                  <a:pt x="42729" y="170916"/>
                </a:lnTo>
                <a:lnTo>
                  <a:pt x="0" y="11109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9" name="Rectangle 8"/>
          <p:cNvSpPr>
            <a:spLocks noChangeArrowheads="1"/>
          </p:cNvSpPr>
          <p:nvPr/>
        </p:nvSpPr>
        <p:spPr bwMode="auto">
          <a:xfrm>
            <a:off x="2016125" y="4383088"/>
            <a:ext cx="4572000" cy="5238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f(</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x</a:t>
            </a:r>
            <a:r>
              <a:rPr lang="en-US" sz="2800" baseline="-250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1</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+x</a:t>
            </a:r>
            <a:r>
              <a:rPr lang="en-US" sz="2800" baseline="-250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 f(x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a:t>
            </a:r>
          </a:p>
        </p:txBody>
      </p:sp>
    </p:spTree>
    <p:extLst>
      <p:ext uri="{BB962C8B-B14F-4D97-AF65-F5344CB8AC3E}">
        <p14:creationId xmlns:p14="http://schemas.microsoft.com/office/powerpoint/2007/7/12/main" val="259464355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Basic Idea</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90525" y="1665288"/>
            <a:ext cx="8382000" cy="1579562"/>
          </a:xfrm>
        </p:spPr>
        <p:txBody>
          <a:bodyPr rtlCol="0"/>
          <a:lstStyle/>
          <a:p>
            <a:pPr marL="0" indent="0" defTabSz="914363" fontAlgn="auto">
              <a:spcBef>
                <a:spcPts val="0"/>
              </a:spcBef>
              <a:spcAft>
                <a:spcPts val="0"/>
              </a:spcAft>
              <a:buFontTx/>
              <a:buNone/>
              <a:defRPr/>
            </a:pPr>
            <a:r>
              <a:rPr lang="en-US" sz="2700" dirty="0" smtClean="0">
                <a:sym typeface="Symbol"/>
              </a:rPr>
              <a:t>Given a set of formulas </a:t>
            </a:r>
            <a:r>
              <a:rPr lang="en-US" sz="2700" dirty="0" smtClean="0">
                <a:solidFill>
                  <a:srgbClr xmlns:mc="http://schemas.openxmlformats.org/markup-compatibility/2006" xmlns:a14="http://schemas.microsoft.com/office/drawing/2007/7/7/main" val="FF0000" mc:Ignorable=""/>
                </a:solidFill>
                <a:sym typeface="Symbol"/>
              </a:rPr>
              <a:t>F</a:t>
            </a:r>
            <a:r>
              <a:rPr lang="en-US" sz="2700" dirty="0" smtClean="0">
                <a:sym typeface="Symbol"/>
              </a:rPr>
              <a:t>, </a:t>
            </a:r>
          </a:p>
          <a:p>
            <a:pPr marL="0" indent="0" defTabSz="914363" fontAlgn="auto">
              <a:spcBef>
                <a:spcPts val="0"/>
              </a:spcBef>
              <a:spcAft>
                <a:spcPts val="0"/>
              </a:spcAft>
              <a:buFontTx/>
              <a:buNone/>
              <a:defRPr/>
            </a:pPr>
            <a:r>
              <a:rPr lang="en-US" sz="2700" dirty="0" smtClean="0">
                <a:sym typeface="Symbol"/>
              </a:rPr>
              <a:t>build an </a:t>
            </a:r>
            <a:r>
              <a:rPr lang="en-US" sz="2700" dirty="0" err="1" smtClean="0">
                <a:sym typeface="Symbol"/>
              </a:rPr>
              <a:t>equisatisfiable</a:t>
            </a:r>
            <a:r>
              <a:rPr lang="en-US" sz="2700" dirty="0" smtClean="0">
                <a:sym typeface="Symbol"/>
              </a:rPr>
              <a:t> set of quantifier-free formulas </a:t>
            </a:r>
            <a:r>
              <a:rPr lang="en-US" sz="2700" dirty="0" smtClean="0">
                <a:solidFill>
                  <a:srgbClr xmlns:mc="http://schemas.openxmlformats.org/markup-compatibility/2006" xmlns:a14="http://schemas.microsoft.com/office/drawing/2007/7/7/main" val="FF0000" mc:Ignorable=""/>
                </a:solidFill>
                <a:sym typeface="Symbol"/>
              </a:rPr>
              <a:t>F*</a:t>
            </a:r>
          </a:p>
          <a:p>
            <a:pPr marL="0" indent="0" defTabSz="914363" fontAlgn="auto">
              <a:spcBef>
                <a:spcPts val="0"/>
              </a:spcBef>
              <a:spcAft>
                <a:spcPts val="0"/>
              </a:spcAft>
              <a:buFontTx/>
              <a:buNone/>
              <a:defRPr/>
            </a:pPr>
            <a:r>
              <a:rPr lang="en-US" sz="2700" dirty="0" smtClean="0">
                <a:sym typeface="Symbol"/>
              </a:rPr>
              <a:t>  </a:t>
            </a:r>
          </a:p>
          <a:p>
            <a:pPr marL="384954" indent="-384954" defTabSz="914363" fontAlgn="auto">
              <a:spcAft>
                <a:spcPts val="0"/>
              </a:spcAft>
              <a:buFontTx/>
              <a:buNone/>
              <a:defRPr/>
            </a:pPr>
            <a:endParaRPr lang="en-US" sz="2700" dirty="0" smtClean="0">
              <a:sym typeface="Symbol"/>
            </a:endParaRPr>
          </a:p>
        </p:txBody>
      </p:sp>
      <p:sp>
        <p:nvSpPr>
          <p:cNvPr id="10" name="Text Placeholder 2"/>
          <p:cNvSpPr txBox="1">
            <a:spLocks/>
          </p:cNvSpPr>
          <p:nvPr/>
        </p:nvSpPr>
        <p:spPr>
          <a:xfrm>
            <a:off x="431800" y="4048125"/>
            <a:ext cx="8382000" cy="1870075"/>
          </a:xfrm>
          <a:prstGeom prst="rect">
            <a:avLst/>
          </a:prstGeom>
        </p:spPr>
        <p:txBody>
          <a:bodyPr lIns="0" tIns="0" rIns="0" bIns="0">
            <a:spAutoFit/>
          </a:bodyPr>
          <a:lstStyle/>
          <a:p>
            <a:pPr defTabSz="914363" fontAlgn="auto">
              <a:lnSpc>
                <a:spcPct val="90000"/>
              </a:lnSpc>
              <a:spcBef>
                <a:spcPts val="0"/>
              </a:spcBef>
              <a:spcAft>
                <a:spcPts val="0"/>
              </a:spcAft>
              <a:buSzPct val="90000"/>
              <a:defRPr/>
            </a:pPr>
            <a:r>
              <a:rPr lang="en-US" sz="2700" dirty="0">
                <a:solidFill>
                  <a:schemeClr val="bg1"/>
                </a:solidFill>
                <a:latin typeface="Calibri" pitchFamily="34" charset="0"/>
                <a:cs typeface="+mn-cs"/>
                <a:sym typeface="Symbol"/>
              </a:rPr>
              <a:t>Suppose</a:t>
            </a:r>
          </a:p>
          <a:p>
            <a:pPr marL="514350" indent="-514350" defTabSz="914363" fontAlgn="auto">
              <a:lnSpc>
                <a:spcPct val="90000"/>
              </a:lnSpc>
              <a:spcBef>
                <a:spcPts val="0"/>
              </a:spcBef>
              <a:spcAft>
                <a:spcPts val="0"/>
              </a:spcAft>
              <a:buSzPct val="90000"/>
              <a:buFont typeface="+mj-lt"/>
              <a:buAutoNum type="arabicPeriod"/>
              <a:defRPr/>
            </a:pPr>
            <a:r>
              <a:rPr lang="en-US" sz="2700" dirty="0">
                <a:solidFill>
                  <a:schemeClr val="bg1"/>
                </a:solidFill>
                <a:latin typeface="Calibri" pitchFamily="34" charset="0"/>
                <a:cs typeface="+mn-cs"/>
                <a:sym typeface="Symbol"/>
              </a:rPr>
              <a:t>We have a clause C[f(x)] containing f(x).</a:t>
            </a:r>
          </a:p>
          <a:p>
            <a:pPr marL="514350" indent="-514350" defTabSz="914363" fontAlgn="auto">
              <a:lnSpc>
                <a:spcPct val="90000"/>
              </a:lnSpc>
              <a:spcBef>
                <a:spcPts val="0"/>
              </a:spcBef>
              <a:spcAft>
                <a:spcPts val="0"/>
              </a:spcAft>
              <a:buSzPct val="90000"/>
              <a:buFont typeface="+mj-lt"/>
              <a:buAutoNum type="arabicPeriod"/>
              <a:defRPr/>
            </a:pPr>
            <a:r>
              <a:rPr lang="en-US" sz="2700" dirty="0">
                <a:solidFill>
                  <a:schemeClr val="bg1"/>
                </a:solidFill>
                <a:latin typeface="Calibri" pitchFamily="34" charset="0"/>
                <a:cs typeface="+mn-cs"/>
                <a:sym typeface="Symbol"/>
              </a:rPr>
              <a:t>We have f(t).</a:t>
            </a:r>
          </a:p>
          <a:p>
            <a:pPr marL="514350" indent="-514350" defTabSz="914363" fontAlgn="auto">
              <a:lnSpc>
                <a:spcPct val="90000"/>
              </a:lnSpc>
              <a:spcBef>
                <a:spcPts val="0"/>
              </a:spcBef>
              <a:spcAft>
                <a:spcPts val="0"/>
              </a:spcAft>
              <a:buSzPct val="90000"/>
              <a:defRPr/>
            </a:pPr>
            <a:r>
              <a:rPr lang="en-US" sz="2700" dirty="0">
                <a:solidFill>
                  <a:schemeClr val="bg1"/>
                </a:solidFill>
                <a:latin typeface="Calibri" pitchFamily="34" charset="0"/>
                <a:cs typeface="+mn-cs"/>
                <a:sym typeface="Wingdings" pitchFamily="2" charset="2"/>
              </a:rPr>
              <a:t></a:t>
            </a:r>
          </a:p>
          <a:p>
            <a:pPr marL="514350" indent="-514350" defTabSz="914363" fontAlgn="auto">
              <a:lnSpc>
                <a:spcPct val="90000"/>
              </a:lnSpc>
              <a:spcBef>
                <a:spcPts val="0"/>
              </a:spcBef>
              <a:spcAft>
                <a:spcPts val="0"/>
              </a:spcAft>
              <a:buSzPct val="90000"/>
              <a:defRPr/>
            </a:pPr>
            <a:r>
              <a:rPr lang="en-US" sz="2700" dirty="0">
                <a:solidFill>
                  <a:schemeClr val="bg1"/>
                </a:solidFill>
                <a:latin typeface="Calibri" pitchFamily="34" charset="0"/>
                <a:cs typeface="+mn-cs"/>
                <a:sym typeface="Wingdings" pitchFamily="2" charset="2"/>
              </a:rPr>
              <a:t>Instantiate x with t:  C[f(t)]. </a:t>
            </a:r>
            <a:endParaRPr lang="en-US" sz="2700" dirty="0">
              <a:solidFill>
                <a:schemeClr val="bg1"/>
              </a:solidFill>
              <a:latin typeface="Calibri" pitchFamily="34" charset="0"/>
              <a:cs typeface="+mn-cs"/>
              <a:sym typeface="Symbol"/>
            </a:endParaRPr>
          </a:p>
        </p:txBody>
      </p:sp>
      <p:sp>
        <p:nvSpPr>
          <p:cNvPr id="7" name="Text Placeholder 2"/>
          <p:cNvSpPr txBox="1">
            <a:spLocks/>
          </p:cNvSpPr>
          <p:nvPr/>
        </p:nvSpPr>
        <p:spPr bwMode="auto">
          <a:xfrm>
            <a:off x="371475" y="2813050"/>
            <a:ext cx="8382000" cy="747713"/>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buSzPct val="90000"/>
            </a:pPr>
            <a:r>
              <a:rPr lang="en-US" sz="2700">
                <a:solidFill>
                  <a:schemeClr val="bg1"/>
                </a:solidFill>
                <a:latin typeface="Calibri" pitchFamily="34" charset="0"/>
                <a:sym typeface="Symbol" pitchFamily="18" charset="2"/>
              </a:rPr>
              <a:t>“Domain” of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f</a:t>
            </a:r>
            <a:r>
              <a:rPr lang="en-US" sz="2700">
                <a:solidFill>
                  <a:schemeClr val="bg1"/>
                </a:solidFill>
                <a:latin typeface="Calibri" pitchFamily="34" charset="0"/>
                <a:sym typeface="Symbol" pitchFamily="18" charset="2"/>
              </a:rPr>
              <a:t> is the set of ground terms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A</a:t>
            </a:r>
            <a:r>
              <a:rPr lang="en-US" sz="2700" baseline="-25000">
                <a:solidFill>
                  <a:srgbClr xmlns:mc="http://schemas.openxmlformats.org/markup-compatibility/2006" xmlns:a14="http://schemas.microsoft.com/office/drawing/2007/7/7/main" val="FF0000" mc:Ignorable=""/>
                </a:solidFill>
                <a:latin typeface="Calibri" pitchFamily="34" charset="0"/>
                <a:sym typeface="Symbol" pitchFamily="18" charset="2"/>
              </a:rPr>
              <a:t>f</a:t>
            </a:r>
          </a:p>
          <a:p>
            <a:pPr>
              <a:lnSpc>
                <a:spcPct val="90000"/>
              </a:lnSpc>
              <a:buSzPct val="90000"/>
            </a:pP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t  A</a:t>
            </a:r>
            <a:r>
              <a:rPr lang="en-US" sz="2700" baseline="-25000">
                <a:solidFill>
                  <a:srgbClr xmlns:mc="http://schemas.openxmlformats.org/markup-compatibility/2006" xmlns:a14="http://schemas.microsoft.com/office/drawing/2007/7/7/main" val="FF0000" mc:Ignorable=""/>
                </a:solidFill>
                <a:latin typeface="Calibri" pitchFamily="34" charset="0"/>
                <a:sym typeface="Symbol" pitchFamily="18" charset="2"/>
              </a:rPr>
              <a:t>f</a:t>
            </a:r>
            <a:r>
              <a:rPr lang="en-US" sz="2700">
                <a:solidFill>
                  <a:schemeClr val="bg1"/>
                </a:solidFill>
                <a:latin typeface="Calibri" pitchFamily="34" charset="0"/>
                <a:sym typeface="Symbol" pitchFamily="18" charset="2"/>
              </a:rPr>
              <a:t>    if   there is a ground term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f(t)</a:t>
            </a:r>
          </a:p>
        </p:txBody>
      </p:sp>
    </p:spTree>
    <p:extLst>
      <p:ext uri="{BB962C8B-B14F-4D97-AF65-F5344CB8AC3E}">
        <p14:creationId xmlns:p14="http://schemas.microsoft.com/office/powerpoint/2007/7/12/main" val="139893311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Example</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84323" name="Rectangle 4"/>
          <p:cNvSpPr>
            <a:spLocks noChangeArrowheads="1"/>
          </p:cNvSpPr>
          <p:nvPr/>
        </p:nvSpPr>
        <p:spPr bwMode="auto">
          <a:xfrm>
            <a:off x="306388" y="1517650"/>
            <a:ext cx="4572000"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g(x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  h(x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a:t>
            </a:r>
          </a:p>
          <a:p>
            <a:r>
              <a:rPr lang="en-US" sz="2800">
                <a:solidFill>
                  <a:schemeClr val="bg1"/>
                </a:solidFill>
                <a:latin typeface="Calibri" pitchFamily="34" charset="0"/>
                <a:cs typeface="Calibri" pitchFamily="34" charset="0"/>
                <a:sym typeface="Symbol" pitchFamily="18" charset="2"/>
              </a:rPr>
              <a:t>g(f(x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),b) + 1  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a:t>
            </a:r>
          </a:p>
          <a:p>
            <a:r>
              <a:rPr lang="en-US" sz="2800">
                <a:solidFill>
                  <a:schemeClr val="bg1"/>
                </a:solidFill>
                <a:latin typeface="Calibri" pitchFamily="34" charset="0"/>
                <a:cs typeface="Calibri" pitchFamily="34" charset="0"/>
                <a:sym typeface="Symbol" pitchFamily="18" charset="2"/>
              </a:rPr>
              <a:t>h(c) = 1,</a:t>
            </a:r>
          </a:p>
          <a:p>
            <a:r>
              <a:rPr lang="en-US" sz="2800">
                <a:solidFill>
                  <a:schemeClr val="bg1"/>
                </a:solidFill>
                <a:latin typeface="Calibri" pitchFamily="34" charset="0"/>
                <a:cs typeface="Calibri" pitchFamily="34" charset="0"/>
                <a:sym typeface="Symbol" pitchFamily="18" charset="2"/>
              </a:rPr>
              <a:t>f(a) = 0</a:t>
            </a:r>
          </a:p>
        </p:txBody>
      </p:sp>
      <p:sp>
        <p:nvSpPr>
          <p:cNvPr id="184324" name="Rectangle 9"/>
          <p:cNvSpPr>
            <a:spLocks noChangeArrowheads="1"/>
          </p:cNvSpPr>
          <p:nvPr/>
        </p:nvSpPr>
        <p:spPr bwMode="auto">
          <a:xfrm>
            <a:off x="811213" y="1128713"/>
            <a:ext cx="1811337"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84325" name="Rectangle 12"/>
          <p:cNvSpPr>
            <a:spLocks noChangeArrowheads="1"/>
          </p:cNvSpPr>
          <p:nvPr/>
        </p:nvSpPr>
        <p:spPr bwMode="auto">
          <a:xfrm>
            <a:off x="5076825" y="1128713"/>
            <a:ext cx="1811338"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Tree>
    <p:extLst>
      <p:ext uri="{BB962C8B-B14F-4D97-AF65-F5344CB8AC3E}">
        <p14:creationId xmlns:p14="http://schemas.microsoft.com/office/powerpoint/2007/7/12/main" val="428817604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Example</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85347" name="Rectangle 4"/>
          <p:cNvSpPr>
            <a:spLocks noChangeArrowheads="1"/>
          </p:cNvSpPr>
          <p:nvPr/>
        </p:nvSpPr>
        <p:spPr bwMode="auto">
          <a:xfrm>
            <a:off x="306388" y="1517650"/>
            <a:ext cx="3592512"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g(x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  h(x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a:t>
            </a:r>
          </a:p>
          <a:p>
            <a:r>
              <a:rPr lang="en-US" sz="2800">
                <a:solidFill>
                  <a:schemeClr val="bg1"/>
                </a:solidFill>
                <a:latin typeface="Calibri" pitchFamily="34" charset="0"/>
                <a:cs typeface="Calibri" pitchFamily="34" charset="0"/>
                <a:sym typeface="Symbol" pitchFamily="18" charset="2"/>
              </a:rPr>
              <a:t>g(f(x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),b) + 1  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a:t>
            </a:r>
          </a:p>
          <a:p>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h(c) = 1,</a:t>
            </a:r>
          </a:p>
          <a:p>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f(a) = 0</a:t>
            </a:r>
          </a:p>
        </p:txBody>
      </p:sp>
      <p:sp>
        <p:nvSpPr>
          <p:cNvPr id="185348" name="Rectangle 9"/>
          <p:cNvSpPr>
            <a:spLocks noChangeArrowheads="1"/>
          </p:cNvSpPr>
          <p:nvPr/>
        </p:nvSpPr>
        <p:spPr bwMode="auto">
          <a:xfrm>
            <a:off x="811213" y="1128713"/>
            <a:ext cx="1811337"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85349" name="Rectangle 12"/>
          <p:cNvSpPr>
            <a:spLocks noChangeArrowheads="1"/>
          </p:cNvSpPr>
          <p:nvPr/>
        </p:nvSpPr>
        <p:spPr bwMode="auto">
          <a:xfrm>
            <a:off x="5076825" y="1128713"/>
            <a:ext cx="1811338"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85350" name="Rectangle 6"/>
          <p:cNvSpPr>
            <a:spLocks noChangeArrowheads="1"/>
          </p:cNvSpPr>
          <p:nvPr/>
        </p:nvSpPr>
        <p:spPr bwMode="auto">
          <a:xfrm>
            <a:off x="4699000" y="1517650"/>
            <a:ext cx="3592513" cy="954088"/>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h(c) = 1,</a:t>
            </a:r>
          </a:p>
          <a:p>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f(a) = 0</a:t>
            </a:r>
          </a:p>
        </p:txBody>
      </p:sp>
      <p:sp>
        <p:nvSpPr>
          <p:cNvPr id="185351" name="Rectangle 7"/>
          <p:cNvSpPr>
            <a:spLocks noChangeArrowheads="1"/>
          </p:cNvSpPr>
          <p:nvPr/>
        </p:nvSpPr>
        <p:spPr bwMode="auto">
          <a:xfrm>
            <a:off x="1296988" y="3600450"/>
            <a:ext cx="6440487" cy="522288"/>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a:solidFill>
                  <a:schemeClr val="bg1"/>
                </a:solidFill>
                <a:latin typeface="Calibri" pitchFamily="34" charset="0"/>
                <a:cs typeface="Calibri" pitchFamily="34" charset="0"/>
                <a:sym typeface="Symbol" pitchFamily="18" charset="2"/>
              </a:rPr>
              <a:t>Copy quantifier-free formulas</a:t>
            </a:r>
            <a:endPar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endParaRPr>
          </a:p>
        </p:txBody>
      </p:sp>
      <p:sp>
        <p:nvSpPr>
          <p:cNvPr id="9" name="Right Arrow 8"/>
          <p:cNvSpPr/>
          <p:nvPr/>
        </p:nvSpPr>
        <p:spPr bwMode="auto">
          <a:xfrm>
            <a:off x="3859213" y="2160588"/>
            <a:ext cx="601662"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85353" name="Rectangle 10"/>
          <p:cNvSpPr>
            <a:spLocks noChangeArrowheads="1"/>
          </p:cNvSpPr>
          <p:nvPr/>
        </p:nvSpPr>
        <p:spPr bwMode="auto">
          <a:xfrm>
            <a:off x="3176588" y="4565650"/>
            <a:ext cx="3294062"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“Domains”:</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f</a:t>
            </a:r>
            <a:r>
              <a:rPr lang="en-US" sz="2800">
                <a:solidFill>
                  <a:schemeClr val="bg1"/>
                </a:solidFill>
                <a:latin typeface="Calibri" pitchFamily="34" charset="0"/>
                <a:cs typeface="Calibri" pitchFamily="34" charset="0"/>
                <a:sym typeface="Symbol" pitchFamily="18" charset="2"/>
              </a:rPr>
              <a:t>: { a }</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g</a:t>
            </a:r>
            <a:r>
              <a:rPr lang="en-US" sz="2800">
                <a:solidFill>
                  <a:schemeClr val="bg1"/>
                </a:solidFill>
                <a:latin typeface="Calibri" pitchFamily="34" charset="0"/>
                <a:cs typeface="Calibri" pitchFamily="34" charset="0"/>
                <a:sym typeface="Symbol" pitchFamily="18" charset="2"/>
              </a:rPr>
              <a:t>: { }</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h</a:t>
            </a:r>
            <a:r>
              <a:rPr lang="en-US" sz="2800">
                <a:solidFill>
                  <a:schemeClr val="bg1"/>
                </a:solidFill>
                <a:latin typeface="Calibri" pitchFamily="34" charset="0"/>
                <a:cs typeface="Calibri" pitchFamily="34" charset="0"/>
                <a:sym typeface="Symbol" pitchFamily="18" charset="2"/>
              </a:rPr>
              <a:t>: { c }</a:t>
            </a:r>
            <a:endPar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endParaRPr>
          </a:p>
        </p:txBody>
      </p:sp>
    </p:spTree>
    <p:extLst>
      <p:ext uri="{BB962C8B-B14F-4D97-AF65-F5344CB8AC3E}">
        <p14:creationId xmlns:p14="http://schemas.microsoft.com/office/powerpoint/2007/7/12/main" val="344451842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Example</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86371" name="Rectangle 4"/>
          <p:cNvSpPr>
            <a:spLocks noChangeArrowheads="1"/>
          </p:cNvSpPr>
          <p:nvPr/>
        </p:nvSpPr>
        <p:spPr bwMode="auto">
          <a:xfrm>
            <a:off x="306388" y="1517650"/>
            <a:ext cx="3592512"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g(x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  h(x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a:t>
            </a:r>
          </a:p>
          <a:p>
            <a:r>
              <a:rPr lang="en-US" sz="2800">
                <a:solidFill>
                  <a:schemeClr val="bg1"/>
                </a:solidFill>
                <a:latin typeface="Calibri" pitchFamily="34" charset="0"/>
                <a:cs typeface="Calibri" pitchFamily="34" charset="0"/>
                <a:sym typeface="Symbol" pitchFamily="18" charset="2"/>
              </a:rPr>
              <a:t>g(f(x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),b) + 1  f(</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x</a:t>
            </a:r>
            <a:r>
              <a:rPr lang="en-US" sz="2800" baseline="-250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a:t>
            </a:r>
          </a:p>
          <a:p>
            <a:r>
              <a:rPr lang="en-US" sz="2800">
                <a:solidFill>
                  <a:schemeClr val="bg1"/>
                </a:solidFill>
                <a:latin typeface="Calibri" pitchFamily="34" charset="0"/>
                <a:cs typeface="Calibri" pitchFamily="34" charset="0"/>
                <a:sym typeface="Symbol" pitchFamily="18" charset="2"/>
              </a:rPr>
              <a:t>h(c) = 1,</a:t>
            </a:r>
          </a:p>
          <a:p>
            <a:r>
              <a:rPr lang="en-US" sz="2800">
                <a:solidFill>
                  <a:schemeClr val="bg1"/>
                </a:solidFill>
                <a:latin typeface="Calibri" pitchFamily="34" charset="0"/>
                <a:cs typeface="Calibri" pitchFamily="34" charset="0"/>
                <a:sym typeface="Symbol" pitchFamily="18" charset="2"/>
              </a:rPr>
              <a:t>f(a) = 0</a:t>
            </a:r>
          </a:p>
        </p:txBody>
      </p:sp>
      <p:sp>
        <p:nvSpPr>
          <p:cNvPr id="186372" name="Rectangle 9"/>
          <p:cNvSpPr>
            <a:spLocks noChangeArrowheads="1"/>
          </p:cNvSpPr>
          <p:nvPr/>
        </p:nvSpPr>
        <p:spPr bwMode="auto">
          <a:xfrm>
            <a:off x="811213" y="1128713"/>
            <a:ext cx="1811337"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86373" name="Rectangle 12"/>
          <p:cNvSpPr>
            <a:spLocks noChangeArrowheads="1"/>
          </p:cNvSpPr>
          <p:nvPr/>
        </p:nvSpPr>
        <p:spPr bwMode="auto">
          <a:xfrm>
            <a:off x="5076825" y="1128713"/>
            <a:ext cx="1811338"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86374" name="Rectangle 6"/>
          <p:cNvSpPr>
            <a:spLocks noChangeArrowheads="1"/>
          </p:cNvSpPr>
          <p:nvPr/>
        </p:nvSpPr>
        <p:spPr bwMode="auto">
          <a:xfrm>
            <a:off x="4699000" y="1517650"/>
            <a:ext cx="3592513" cy="954088"/>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h(c) = 1,</a:t>
            </a:r>
          </a:p>
          <a:p>
            <a:r>
              <a:rPr lang="en-US" sz="2800">
                <a:solidFill>
                  <a:schemeClr val="bg1"/>
                </a:solidFill>
                <a:latin typeface="Calibri" pitchFamily="34" charset="0"/>
                <a:cs typeface="Calibri" pitchFamily="34" charset="0"/>
                <a:sym typeface="Symbol" pitchFamily="18" charset="2"/>
              </a:rPr>
              <a:t>f(</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a</a:t>
            </a:r>
            <a:r>
              <a:rPr lang="en-US" sz="2800">
                <a:solidFill>
                  <a:schemeClr val="bg1"/>
                </a:solidFill>
                <a:latin typeface="Calibri" pitchFamily="34" charset="0"/>
                <a:cs typeface="Calibri" pitchFamily="34" charset="0"/>
                <a:sym typeface="Symbol" pitchFamily="18" charset="2"/>
              </a:rPr>
              <a:t>) = 0,</a:t>
            </a:r>
          </a:p>
        </p:txBody>
      </p:sp>
      <p:sp>
        <p:nvSpPr>
          <p:cNvPr id="9" name="Right Arrow 8"/>
          <p:cNvSpPr/>
          <p:nvPr/>
        </p:nvSpPr>
        <p:spPr bwMode="auto">
          <a:xfrm>
            <a:off x="3859213" y="2160588"/>
            <a:ext cx="601662"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86376" name="Rectangle 11"/>
          <p:cNvSpPr>
            <a:spLocks noChangeArrowheads="1"/>
          </p:cNvSpPr>
          <p:nvPr/>
        </p:nvSpPr>
        <p:spPr bwMode="auto">
          <a:xfrm>
            <a:off x="3176588" y="4565650"/>
            <a:ext cx="3294062"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“Domains”:</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f </a:t>
            </a:r>
            <a:r>
              <a:rPr lang="en-US" sz="2800">
                <a:solidFill>
                  <a:schemeClr val="bg1"/>
                </a:solidFill>
                <a:latin typeface="Calibri" pitchFamily="34" charset="0"/>
                <a:cs typeface="Calibri" pitchFamily="34" charset="0"/>
                <a:sym typeface="Symbol" pitchFamily="18" charset="2"/>
              </a:rPr>
              <a:t>: { </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a</a:t>
            </a:r>
            <a:r>
              <a:rPr lang="en-US" sz="2800">
                <a:solidFill>
                  <a:schemeClr val="bg1"/>
                </a:solidFill>
                <a:latin typeface="Calibri" pitchFamily="34" charset="0"/>
                <a:cs typeface="Calibri" pitchFamily="34" charset="0"/>
                <a:sym typeface="Symbol" pitchFamily="18" charset="2"/>
              </a:rPr>
              <a:t> }</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g </a:t>
            </a:r>
            <a:r>
              <a:rPr lang="en-US" sz="2800">
                <a:solidFill>
                  <a:schemeClr val="bg1"/>
                </a:solidFill>
                <a:latin typeface="Calibri" pitchFamily="34" charset="0"/>
                <a:cs typeface="Calibri" pitchFamily="34" charset="0"/>
                <a:sym typeface="Symbol" pitchFamily="18" charset="2"/>
              </a:rPr>
              <a:t>: { }</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h </a:t>
            </a:r>
            <a:r>
              <a:rPr lang="en-US" sz="2800">
                <a:solidFill>
                  <a:schemeClr val="bg1"/>
                </a:solidFill>
                <a:latin typeface="Calibri" pitchFamily="34" charset="0"/>
                <a:cs typeface="Calibri" pitchFamily="34" charset="0"/>
                <a:sym typeface="Symbol" pitchFamily="18" charset="2"/>
              </a:rPr>
              <a:t>: { c }</a:t>
            </a:r>
            <a:endPar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endParaRPr>
          </a:p>
        </p:txBody>
      </p:sp>
    </p:spTree>
    <p:extLst>
      <p:ext uri="{BB962C8B-B14F-4D97-AF65-F5344CB8AC3E}">
        <p14:creationId xmlns:p14="http://schemas.microsoft.com/office/powerpoint/2007/7/12/main" val="420197504"/>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Example</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87395" name="Rectangle 4"/>
          <p:cNvSpPr>
            <a:spLocks noChangeArrowheads="1"/>
          </p:cNvSpPr>
          <p:nvPr/>
        </p:nvSpPr>
        <p:spPr bwMode="auto">
          <a:xfrm>
            <a:off x="306388" y="1517650"/>
            <a:ext cx="3592512"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g(x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  h(x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a:t>
            </a:r>
          </a:p>
          <a:p>
            <a:r>
              <a:rPr lang="en-US" sz="2800">
                <a:solidFill>
                  <a:schemeClr val="bg1"/>
                </a:solidFill>
                <a:latin typeface="Calibri" pitchFamily="34" charset="0"/>
                <a:cs typeface="Calibri" pitchFamily="34" charset="0"/>
                <a:sym typeface="Symbol" pitchFamily="18" charset="2"/>
              </a:rPr>
              <a:t>g(f(x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),b) + 1  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a:t>
            </a:r>
          </a:p>
          <a:p>
            <a:r>
              <a:rPr lang="en-US" sz="2800">
                <a:solidFill>
                  <a:schemeClr val="bg1"/>
                </a:solidFill>
                <a:latin typeface="Calibri" pitchFamily="34" charset="0"/>
                <a:cs typeface="Calibri" pitchFamily="34" charset="0"/>
                <a:sym typeface="Symbol" pitchFamily="18" charset="2"/>
              </a:rPr>
              <a:t>h(c) = 1,</a:t>
            </a:r>
          </a:p>
          <a:p>
            <a:r>
              <a:rPr lang="en-US" sz="2800">
                <a:solidFill>
                  <a:schemeClr val="bg1"/>
                </a:solidFill>
                <a:latin typeface="Calibri" pitchFamily="34" charset="0"/>
                <a:cs typeface="Calibri" pitchFamily="34" charset="0"/>
                <a:sym typeface="Symbol" pitchFamily="18" charset="2"/>
              </a:rPr>
              <a:t>f(a) = 0</a:t>
            </a:r>
          </a:p>
        </p:txBody>
      </p:sp>
      <p:sp>
        <p:nvSpPr>
          <p:cNvPr id="187396" name="Rectangle 9"/>
          <p:cNvSpPr>
            <a:spLocks noChangeArrowheads="1"/>
          </p:cNvSpPr>
          <p:nvPr/>
        </p:nvSpPr>
        <p:spPr bwMode="auto">
          <a:xfrm>
            <a:off x="811213" y="1128713"/>
            <a:ext cx="1811337"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87397" name="Rectangle 12"/>
          <p:cNvSpPr>
            <a:spLocks noChangeArrowheads="1"/>
          </p:cNvSpPr>
          <p:nvPr/>
        </p:nvSpPr>
        <p:spPr bwMode="auto">
          <a:xfrm>
            <a:off x="5076825" y="1128713"/>
            <a:ext cx="1811338"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87398" name="Rectangle 6"/>
          <p:cNvSpPr>
            <a:spLocks noChangeArrowheads="1"/>
          </p:cNvSpPr>
          <p:nvPr/>
        </p:nvSpPr>
        <p:spPr bwMode="auto">
          <a:xfrm>
            <a:off x="4699000" y="1517650"/>
            <a:ext cx="3592513" cy="1385888"/>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h(c) = 1,</a:t>
            </a:r>
          </a:p>
          <a:p>
            <a:r>
              <a:rPr lang="en-US" sz="2800">
                <a:solidFill>
                  <a:schemeClr val="bg1"/>
                </a:solidFill>
                <a:latin typeface="Calibri" pitchFamily="34" charset="0"/>
                <a:cs typeface="Calibri" pitchFamily="34" charset="0"/>
                <a:sym typeface="Symbol" pitchFamily="18" charset="2"/>
              </a:rPr>
              <a:t>f(a) = 0,</a:t>
            </a:r>
          </a:p>
          <a:p>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g(f(a),b) + 1  f(a)</a:t>
            </a:r>
          </a:p>
        </p:txBody>
      </p:sp>
      <p:sp>
        <p:nvSpPr>
          <p:cNvPr id="9" name="Right Arrow 8"/>
          <p:cNvSpPr/>
          <p:nvPr/>
        </p:nvSpPr>
        <p:spPr bwMode="auto">
          <a:xfrm>
            <a:off x="3859213" y="2160588"/>
            <a:ext cx="601662"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87400" name="Rectangle 11"/>
          <p:cNvSpPr>
            <a:spLocks noChangeArrowheads="1"/>
          </p:cNvSpPr>
          <p:nvPr/>
        </p:nvSpPr>
        <p:spPr bwMode="auto">
          <a:xfrm>
            <a:off x="3176588" y="4565650"/>
            <a:ext cx="3294062"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“Domains”:</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f </a:t>
            </a:r>
            <a:r>
              <a:rPr lang="en-US" sz="2800">
                <a:solidFill>
                  <a:schemeClr val="bg1"/>
                </a:solidFill>
                <a:latin typeface="Calibri" pitchFamily="34" charset="0"/>
                <a:cs typeface="Calibri" pitchFamily="34" charset="0"/>
                <a:sym typeface="Symbol" pitchFamily="18" charset="2"/>
              </a:rPr>
              <a:t>: { a }</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g </a:t>
            </a:r>
            <a:r>
              <a:rPr lang="en-US" sz="2800">
                <a:solidFill>
                  <a:schemeClr val="bg1"/>
                </a:solidFill>
                <a:latin typeface="Calibri" pitchFamily="34" charset="0"/>
                <a:cs typeface="Calibri" pitchFamily="34" charset="0"/>
                <a:sym typeface="Symbol" pitchFamily="18" charset="2"/>
              </a:rPr>
              <a:t>: { </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[f(a), b] </a:t>
            </a:r>
            <a:r>
              <a:rPr lang="en-US" sz="2800">
                <a:solidFill>
                  <a:schemeClr val="bg1"/>
                </a:solidFill>
                <a:latin typeface="Calibri" pitchFamily="34" charset="0"/>
                <a:cs typeface="Calibri" pitchFamily="34" charset="0"/>
                <a:sym typeface="Symbol" pitchFamily="18" charset="2"/>
              </a:rPr>
              <a:t>}</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h </a:t>
            </a:r>
            <a:r>
              <a:rPr lang="en-US" sz="2800">
                <a:solidFill>
                  <a:schemeClr val="bg1"/>
                </a:solidFill>
                <a:latin typeface="Calibri" pitchFamily="34" charset="0"/>
                <a:cs typeface="Calibri" pitchFamily="34" charset="0"/>
                <a:sym typeface="Symbol" pitchFamily="18" charset="2"/>
              </a:rPr>
              <a:t>: { c }</a:t>
            </a:r>
            <a:endPar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endParaRPr>
          </a:p>
        </p:txBody>
      </p:sp>
    </p:spTree>
    <p:extLst>
      <p:ext uri="{BB962C8B-B14F-4D97-AF65-F5344CB8AC3E}">
        <p14:creationId xmlns:p14="http://schemas.microsoft.com/office/powerpoint/2007/7/12/main" val="345374709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Example</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88419" name="Rectangle 4"/>
          <p:cNvSpPr>
            <a:spLocks noChangeArrowheads="1"/>
          </p:cNvSpPr>
          <p:nvPr/>
        </p:nvSpPr>
        <p:spPr bwMode="auto">
          <a:xfrm>
            <a:off x="306388" y="1517650"/>
            <a:ext cx="3592512"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g(</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x</a:t>
            </a:r>
            <a:r>
              <a:rPr lang="en-US" sz="2800" baseline="-250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x</a:t>
            </a:r>
            <a:r>
              <a:rPr lang="en-US" sz="2800" baseline="-250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  h(x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a:t>
            </a:r>
          </a:p>
          <a:p>
            <a:r>
              <a:rPr lang="en-US" sz="2800">
                <a:solidFill>
                  <a:schemeClr val="bg1"/>
                </a:solidFill>
                <a:latin typeface="Calibri" pitchFamily="34" charset="0"/>
                <a:cs typeface="Calibri" pitchFamily="34" charset="0"/>
                <a:sym typeface="Symbol" pitchFamily="18" charset="2"/>
              </a:rPr>
              <a:t>g(f(x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),b) + 1  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a:t>
            </a:r>
          </a:p>
          <a:p>
            <a:r>
              <a:rPr lang="en-US" sz="2800">
                <a:solidFill>
                  <a:schemeClr val="bg1"/>
                </a:solidFill>
                <a:latin typeface="Calibri" pitchFamily="34" charset="0"/>
                <a:cs typeface="Calibri" pitchFamily="34" charset="0"/>
                <a:sym typeface="Symbol" pitchFamily="18" charset="2"/>
              </a:rPr>
              <a:t>h(c) = 1,</a:t>
            </a:r>
          </a:p>
          <a:p>
            <a:r>
              <a:rPr lang="en-US" sz="2800">
                <a:solidFill>
                  <a:schemeClr val="bg1"/>
                </a:solidFill>
                <a:latin typeface="Calibri" pitchFamily="34" charset="0"/>
                <a:cs typeface="Calibri" pitchFamily="34" charset="0"/>
                <a:sym typeface="Symbol" pitchFamily="18" charset="2"/>
              </a:rPr>
              <a:t>f(a) = 0</a:t>
            </a:r>
          </a:p>
        </p:txBody>
      </p:sp>
      <p:sp>
        <p:nvSpPr>
          <p:cNvPr id="188420" name="Rectangle 9"/>
          <p:cNvSpPr>
            <a:spLocks noChangeArrowheads="1"/>
          </p:cNvSpPr>
          <p:nvPr/>
        </p:nvSpPr>
        <p:spPr bwMode="auto">
          <a:xfrm>
            <a:off x="811213" y="1128713"/>
            <a:ext cx="1811337"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88421" name="Rectangle 12"/>
          <p:cNvSpPr>
            <a:spLocks noChangeArrowheads="1"/>
          </p:cNvSpPr>
          <p:nvPr/>
        </p:nvSpPr>
        <p:spPr bwMode="auto">
          <a:xfrm>
            <a:off x="5076825" y="1128713"/>
            <a:ext cx="1811338"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88422" name="Rectangle 6"/>
          <p:cNvSpPr>
            <a:spLocks noChangeArrowheads="1"/>
          </p:cNvSpPr>
          <p:nvPr/>
        </p:nvSpPr>
        <p:spPr bwMode="auto">
          <a:xfrm>
            <a:off x="4699000" y="1517650"/>
            <a:ext cx="3592513" cy="1385888"/>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h(c) = 1,</a:t>
            </a:r>
          </a:p>
          <a:p>
            <a:r>
              <a:rPr lang="en-US" sz="2800">
                <a:solidFill>
                  <a:schemeClr val="bg1"/>
                </a:solidFill>
                <a:latin typeface="Calibri" pitchFamily="34" charset="0"/>
                <a:cs typeface="Calibri" pitchFamily="34" charset="0"/>
                <a:sym typeface="Symbol" pitchFamily="18" charset="2"/>
              </a:rPr>
              <a:t>f(a) = 0,</a:t>
            </a:r>
          </a:p>
          <a:p>
            <a:r>
              <a:rPr lang="en-US" sz="2800">
                <a:solidFill>
                  <a:schemeClr val="bg1"/>
                </a:solidFill>
                <a:latin typeface="Calibri" pitchFamily="34" charset="0"/>
                <a:cs typeface="Calibri" pitchFamily="34" charset="0"/>
                <a:sym typeface="Symbol" pitchFamily="18" charset="2"/>
              </a:rPr>
              <a:t>g(</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f(a)</a:t>
            </a:r>
            <a:r>
              <a:rPr lang="en-US" sz="2800">
                <a:solidFill>
                  <a:schemeClr val="bg1"/>
                </a:solidFill>
                <a:latin typeface="Calibri" pitchFamily="34" charset="0"/>
                <a:cs typeface="Calibri" pitchFamily="34" charset="0"/>
                <a:sym typeface="Symbol" pitchFamily="18" charset="2"/>
              </a:rPr>
              <a:t>,</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b</a:t>
            </a:r>
            <a:r>
              <a:rPr lang="en-US" sz="2800">
                <a:solidFill>
                  <a:schemeClr val="bg1"/>
                </a:solidFill>
                <a:latin typeface="Calibri" pitchFamily="34" charset="0"/>
                <a:cs typeface="Calibri" pitchFamily="34" charset="0"/>
                <a:sym typeface="Symbol" pitchFamily="18" charset="2"/>
              </a:rPr>
              <a:t>) + 1  f(a),</a:t>
            </a:r>
          </a:p>
        </p:txBody>
      </p:sp>
      <p:sp>
        <p:nvSpPr>
          <p:cNvPr id="9" name="Right Arrow 8"/>
          <p:cNvSpPr/>
          <p:nvPr/>
        </p:nvSpPr>
        <p:spPr bwMode="auto">
          <a:xfrm>
            <a:off x="3859213" y="2160588"/>
            <a:ext cx="601662"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88424" name="Rectangle 11"/>
          <p:cNvSpPr>
            <a:spLocks noChangeArrowheads="1"/>
          </p:cNvSpPr>
          <p:nvPr/>
        </p:nvSpPr>
        <p:spPr bwMode="auto">
          <a:xfrm>
            <a:off x="3176588" y="4565650"/>
            <a:ext cx="3294062"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“Domains”:</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f </a:t>
            </a:r>
            <a:r>
              <a:rPr lang="en-US" sz="2800">
                <a:solidFill>
                  <a:schemeClr val="bg1"/>
                </a:solidFill>
                <a:latin typeface="Calibri" pitchFamily="34" charset="0"/>
                <a:cs typeface="Calibri" pitchFamily="34" charset="0"/>
                <a:sym typeface="Symbol" pitchFamily="18" charset="2"/>
              </a:rPr>
              <a:t>: { a }</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g </a:t>
            </a:r>
            <a:r>
              <a:rPr lang="en-US" sz="2800">
                <a:solidFill>
                  <a:schemeClr val="bg1"/>
                </a:solidFill>
                <a:latin typeface="Calibri" pitchFamily="34" charset="0"/>
                <a:cs typeface="Calibri" pitchFamily="34" charset="0"/>
                <a:sym typeface="Symbol" pitchFamily="18" charset="2"/>
              </a:rPr>
              <a:t>: { [</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f(a)</a:t>
            </a:r>
            <a:r>
              <a:rPr lang="en-US" sz="2800">
                <a:solidFill>
                  <a:schemeClr val="bg1"/>
                </a:solidFill>
                <a:latin typeface="Calibri" pitchFamily="34" charset="0"/>
                <a:cs typeface="Calibri" pitchFamily="34" charset="0"/>
                <a:sym typeface="Symbol" pitchFamily="18" charset="2"/>
              </a:rPr>
              <a:t>, </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b</a:t>
            </a:r>
            <a:r>
              <a:rPr lang="en-US" sz="2800">
                <a:solidFill>
                  <a:schemeClr val="bg1"/>
                </a:solidFill>
                <a:latin typeface="Calibri" pitchFamily="34" charset="0"/>
                <a:cs typeface="Calibri" pitchFamily="34" charset="0"/>
                <a:sym typeface="Symbol" pitchFamily="18" charset="2"/>
              </a:rPr>
              <a:t>] }</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h </a:t>
            </a:r>
            <a:r>
              <a:rPr lang="en-US" sz="2800">
                <a:solidFill>
                  <a:schemeClr val="bg1"/>
                </a:solidFill>
                <a:latin typeface="Calibri" pitchFamily="34" charset="0"/>
                <a:cs typeface="Calibri" pitchFamily="34" charset="0"/>
                <a:sym typeface="Symbol" pitchFamily="18" charset="2"/>
              </a:rPr>
              <a:t>: { c }</a:t>
            </a:r>
            <a:endPar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endParaRPr>
          </a:p>
        </p:txBody>
      </p:sp>
    </p:spTree>
    <p:extLst>
      <p:ext uri="{BB962C8B-B14F-4D97-AF65-F5344CB8AC3E}">
        <p14:creationId xmlns:p14="http://schemas.microsoft.com/office/powerpoint/2007/7/12/main" val="220954267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3" name="AutoShape 15"/>
          <p:cNvSpPr>
            <a:spLocks noChangeArrowheads="1"/>
          </p:cNvSpPr>
          <p:nvPr/>
        </p:nvSpPr>
        <p:spPr bwMode="auto">
          <a:xfrm>
            <a:off x="1345553" y="2746724"/>
            <a:ext cx="6934200" cy="3394846"/>
          </a:xfrm>
          <a:prstGeom prst="roundRect">
            <a:avLst>
              <a:gd name="adj" fmla="val 16667"/>
            </a:avLst>
          </a:prstGeom>
          <a:solidFill>
            <a:srgbClr xmlns:mc="http://schemas.openxmlformats.org/markup-compatibility/2006" xmlns:a14="http://schemas.microsoft.com/office/drawing/2007/7/7/main" val="000000" mc:Ignorable="">
              <a:alpha val="12157"/>
            </a:srgbClr>
          </a:solidFill>
          <a:ln cap="rnd">
            <a:solidFill>
              <a:srgbClr xmlns:mc="http://schemas.openxmlformats.org/markup-compatibility/2006" xmlns:a14="http://schemas.microsoft.com/office/drawing/2007/7/7/main" val="FFFFFF" mc:Ignorable="">
                <a:alpha val="25000"/>
              </a:srgbClr>
            </a:solidFill>
            <a:headEnd type="none" w="sm" len="sm"/>
            <a:tailEnd type="none" w="sm" len="sm"/>
          </a:ln>
          <a:effectLst>
            <a:outerShdw blurRad="44450" dir="5400000" algn="ctr">
              <a:srgbClr xmlns:mc="http://schemas.openxmlformats.org/markup-compatibility/2006" xmlns:a14="http://schemas.microsoft.com/office/drawing/2007/7/7/main" val="000000" mc:Ignorable="">
                <a:alpha val="0"/>
              </a:srgbClr>
            </a:outerShdw>
            <a:softEdge rad="317500"/>
          </a:effectLst>
          <a:scene3d>
            <a:camera prst="orthographicFront">
              <a:rot lat="0" lon="0" rev="0"/>
            </a:camera>
            <a:lightRig rig="threePt" dir="t"/>
          </a:scene3d>
          <a:sp3d>
            <a:bevelT w="635000" h="254000"/>
            <a:bevelB w="635000" h="0"/>
            <a:contourClr>
              <a:srgbClr xmlns:mc="http://schemas.openxmlformats.org/markup-compatibility/2006" xmlns:a14="http://schemas.microsoft.com/office/drawing/2007/7/7/main" val="777777" mc:Ignorable=""/>
            </a:contourClr>
          </a:sp3d>
        </p:spPr>
        <p:style>
          <a:lnRef idx="0">
            <a:schemeClr val="accent2"/>
          </a:lnRef>
          <a:fillRef idx="3">
            <a:schemeClr val="accent2"/>
          </a:fillRef>
          <a:effectRef idx="3">
            <a:schemeClr val="accent2"/>
          </a:effectRef>
          <a:fontRef idx="minor">
            <a:schemeClr val="lt1"/>
          </a:fontRef>
        </p:style>
        <p:txBody>
          <a:bodyPr vert="horz" wrap="square" lIns="380985" tIns="380985" rIns="380985" bIns="380985" numCol="1" anchor="ctr" anchorCtr="0" compatLnSpc="1">
            <a:prstTxWarp prst="textNoShape">
              <a:avLst/>
            </a:prstTxWarp>
          </a:bodyPr>
          <a:lstStyle/>
          <a:p>
            <a:pPr algn="ctr" defTabSz="914099" eaLnBrk="0" hangingPunct="0">
              <a:lnSpc>
                <a:spcPct val="85000"/>
              </a:lnSpc>
              <a:spcBef>
                <a:spcPct val="20000"/>
              </a:spcBef>
            </a:pPr>
            <a:endParaRPr lang="en-US" sz="1500" dirty="0" smtClean="0">
              <a:solidFill>
                <a:schemeClr val="tx1"/>
              </a:solidFill>
            </a:endParaRPr>
          </a:p>
        </p:txBody>
      </p:sp>
      <p:sp>
        <p:nvSpPr>
          <p:cNvPr id="43016" name="AutoShape 8"/>
          <p:cNvSpPr>
            <a:spLocks noChangeArrowheads="1"/>
          </p:cNvSpPr>
          <p:nvPr/>
        </p:nvSpPr>
        <p:spPr bwMode="auto">
          <a:xfrm rot="3390031">
            <a:off x="489773" y="2952362"/>
            <a:ext cx="5916921" cy="1752600"/>
          </a:xfrm>
          <a:prstGeom prst="rightArrow">
            <a:avLst>
              <a:gd name="adj1" fmla="val 50000"/>
              <a:gd name="adj2" fmla="val 91304"/>
            </a:avLst>
          </a:prstGeom>
          <a:ln>
            <a:headEnd/>
            <a:tailEnd/>
          </a:ln>
        </p:spPr>
        <p:style>
          <a:lnRef idx="1">
            <a:schemeClr val="accent2"/>
          </a:lnRef>
          <a:fillRef idx="2">
            <a:schemeClr val="accent2"/>
          </a:fillRef>
          <a:effectRef idx="1">
            <a:schemeClr val="accent2"/>
          </a:effectRef>
          <a:fontRef idx="minor">
            <a:schemeClr val="dk1"/>
          </a:fontRef>
        </p:style>
        <p:txBody>
          <a:bodyPr wrap="none" lIns="91436" tIns="45718" rIns="91436" bIns="45718" anchor="ctr"/>
          <a:lstStyle/>
          <a:p>
            <a:r>
              <a:rPr lang="en-US" dirty="0" smtClean="0"/>
              <a:t>V</a:t>
            </a:r>
            <a:endParaRPr lang="en-US" dirty="0"/>
          </a:p>
        </p:txBody>
      </p:sp>
      <p:sp>
        <p:nvSpPr>
          <p:cNvPr id="43022" name="AutoShape 14"/>
          <p:cNvSpPr>
            <a:spLocks noChangeArrowheads="1"/>
          </p:cNvSpPr>
          <p:nvPr/>
        </p:nvSpPr>
        <p:spPr bwMode="auto">
          <a:xfrm rot="4981690">
            <a:off x="4576523" y="1707983"/>
            <a:ext cx="1128712" cy="3886200"/>
          </a:xfrm>
          <a:custGeom>
            <a:avLst/>
            <a:gdLst>
              <a:gd name="G0" fmla="+- 439187 0 0"/>
              <a:gd name="G1" fmla="+- 5126691 0 0"/>
              <a:gd name="G2" fmla="+- 439187 0 5126691"/>
              <a:gd name="G3" fmla="+- 10800 0 0"/>
              <a:gd name="G4" fmla="+- 0 0 439187"/>
              <a:gd name="T0" fmla="*/ 360 256 1"/>
              <a:gd name="T1" fmla="*/ 0 256 1"/>
              <a:gd name="G5" fmla="+- G2 T0 T1"/>
              <a:gd name="G6" fmla="?: G2 G2 G5"/>
              <a:gd name="G7" fmla="+- 0 0 G6"/>
              <a:gd name="G8" fmla="+- 5604 0 0"/>
              <a:gd name="G9" fmla="+- 0 0 5126691"/>
              <a:gd name="G10" fmla="+- 5604 0 2700"/>
              <a:gd name="G11" fmla="cos G10 439187"/>
              <a:gd name="G12" fmla="sin G10 439187"/>
              <a:gd name="G13" fmla="cos 13500 439187"/>
              <a:gd name="G14" fmla="sin 13500 439187"/>
              <a:gd name="G15" fmla="+- G11 10800 0"/>
              <a:gd name="G16" fmla="+- G12 10800 0"/>
              <a:gd name="G17" fmla="+- G13 10800 0"/>
              <a:gd name="G18" fmla="+- G14 10800 0"/>
              <a:gd name="G19" fmla="*/ 5604 1 2"/>
              <a:gd name="G20" fmla="+- G19 5400 0"/>
              <a:gd name="G21" fmla="cos G20 439187"/>
              <a:gd name="G22" fmla="sin G20 439187"/>
              <a:gd name="G23" fmla="+- G21 10800 0"/>
              <a:gd name="G24" fmla="+- G12 G23 G22"/>
              <a:gd name="G25" fmla="+- G22 G23 G11"/>
              <a:gd name="G26" fmla="cos 10800 439187"/>
              <a:gd name="G27" fmla="sin 10800 439187"/>
              <a:gd name="G28" fmla="cos 5604 439187"/>
              <a:gd name="G29" fmla="sin 5604 439187"/>
              <a:gd name="G30" fmla="+- G26 10800 0"/>
              <a:gd name="G31" fmla="+- G27 10800 0"/>
              <a:gd name="G32" fmla="+- G28 10800 0"/>
              <a:gd name="G33" fmla="+- G29 10800 0"/>
              <a:gd name="G34" fmla="+- G19 5400 0"/>
              <a:gd name="G35" fmla="cos G34 5126691"/>
              <a:gd name="G36" fmla="sin G34 5126691"/>
              <a:gd name="G37" fmla="+/ 5126691 439187 2"/>
              <a:gd name="T2" fmla="*/ 180 256 1"/>
              <a:gd name="T3" fmla="*/ 0 256 1"/>
              <a:gd name="G38" fmla="+- G37 T2 T3"/>
              <a:gd name="G39" fmla="?: G2 G37 G38"/>
              <a:gd name="G40" fmla="cos 10800 G39"/>
              <a:gd name="G41" fmla="sin 10800 G39"/>
              <a:gd name="G42" fmla="cos 5604 G39"/>
              <a:gd name="G43" fmla="sin 5604 G39"/>
              <a:gd name="G44" fmla="+- G40 10800 0"/>
              <a:gd name="G45" fmla="+- G41 10800 0"/>
              <a:gd name="G46" fmla="+- G42 10800 0"/>
              <a:gd name="G47" fmla="+- G43 10800 0"/>
              <a:gd name="G48" fmla="+- G35 10800 0"/>
              <a:gd name="G49" fmla="+- G36 10800 0"/>
              <a:gd name="T4" fmla="*/ 2832 w 21600"/>
              <a:gd name="T5" fmla="*/ 3508 h 21600"/>
              <a:gd name="T6" fmla="*/ 12473 w 21600"/>
              <a:gd name="T7" fmla="*/ 18829 h 21600"/>
              <a:gd name="T8" fmla="*/ 6665 w 21600"/>
              <a:gd name="T9" fmla="*/ 7016 h 21600"/>
              <a:gd name="T10" fmla="*/ 24207 w 21600"/>
              <a:gd name="T11" fmla="*/ 12375 h 21600"/>
              <a:gd name="T12" fmla="*/ 18326 w 21600"/>
              <a:gd name="T13" fmla="*/ 17018 h 21600"/>
              <a:gd name="T14" fmla="*/ 13684 w 21600"/>
              <a:gd name="T15" fmla="*/ 11138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365" y="11453"/>
                </a:moveTo>
                <a:cubicBezTo>
                  <a:pt x="16391" y="11236"/>
                  <a:pt x="16404" y="11018"/>
                  <a:pt x="16404" y="10800"/>
                </a:cubicBezTo>
                <a:cubicBezTo>
                  <a:pt x="16404" y="7704"/>
                  <a:pt x="13895" y="5196"/>
                  <a:pt x="10800" y="5196"/>
                </a:cubicBezTo>
                <a:cubicBezTo>
                  <a:pt x="7704" y="5196"/>
                  <a:pt x="5196" y="7704"/>
                  <a:pt x="5196" y="10800"/>
                </a:cubicBezTo>
                <a:cubicBezTo>
                  <a:pt x="5196" y="13895"/>
                  <a:pt x="7704" y="16404"/>
                  <a:pt x="10800" y="16404"/>
                </a:cubicBezTo>
                <a:cubicBezTo>
                  <a:pt x="11184" y="16404"/>
                  <a:pt x="11567" y="16364"/>
                  <a:pt x="11943" y="16286"/>
                </a:cubicBezTo>
                <a:lnTo>
                  <a:pt x="13003" y="21372"/>
                </a:lnTo>
                <a:cubicBezTo>
                  <a:pt x="12278" y="21523"/>
                  <a:pt x="11540" y="21599"/>
                  <a:pt x="10800" y="21600"/>
                </a:cubicBezTo>
                <a:cubicBezTo>
                  <a:pt x="4835" y="21600"/>
                  <a:pt x="0" y="16764"/>
                  <a:pt x="0" y="10800"/>
                </a:cubicBezTo>
                <a:cubicBezTo>
                  <a:pt x="0" y="4835"/>
                  <a:pt x="4835" y="0"/>
                  <a:pt x="10800" y="0"/>
                </a:cubicBezTo>
                <a:cubicBezTo>
                  <a:pt x="16764" y="0"/>
                  <a:pt x="21600" y="4835"/>
                  <a:pt x="21600" y="10800"/>
                </a:cubicBezTo>
                <a:cubicBezTo>
                  <a:pt x="21600" y="11221"/>
                  <a:pt x="21575" y="11642"/>
                  <a:pt x="21526" y="12060"/>
                </a:cubicBezTo>
                <a:lnTo>
                  <a:pt x="24207" y="12375"/>
                </a:lnTo>
                <a:lnTo>
                  <a:pt x="18326" y="17018"/>
                </a:lnTo>
                <a:lnTo>
                  <a:pt x="13684" y="11138"/>
                </a:lnTo>
                <a:lnTo>
                  <a:pt x="16365" y="11453"/>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wrap="none" lIns="91436" tIns="45718" rIns="91436" bIns="45718" anchor="ctr"/>
          <a:lstStyle/>
          <a:p>
            <a:endParaRPr lang="en-US"/>
          </a:p>
        </p:txBody>
      </p:sp>
      <p:sp>
        <p:nvSpPr>
          <p:cNvPr id="43024" name="AutoShape 16"/>
          <p:cNvSpPr>
            <a:spLocks noChangeArrowheads="1"/>
          </p:cNvSpPr>
          <p:nvPr/>
        </p:nvSpPr>
        <p:spPr bwMode="auto">
          <a:xfrm rot="16200000">
            <a:off x="-676609" y="4337555"/>
            <a:ext cx="3507828" cy="352425"/>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tx1"/>
                </a:solidFill>
                <a:latin typeface="Segoe" pitchFamily="34" charset="0"/>
              </a:rPr>
              <a:t>Static program verifier (Boogie)</a:t>
            </a:r>
          </a:p>
        </p:txBody>
      </p:sp>
      <p:sp>
        <p:nvSpPr>
          <p:cNvPr id="17" name="TextBox 16"/>
          <p:cNvSpPr txBox="1"/>
          <p:nvPr/>
        </p:nvSpPr>
        <p:spPr>
          <a:xfrm>
            <a:off x="1836455" y="1867665"/>
            <a:ext cx="1455576" cy="446272"/>
          </a:xfrm>
          <a:prstGeom prst="rect">
            <a:avLst/>
          </a:prstGeom>
          <a:noFill/>
        </p:spPr>
        <p:txBody>
          <a:bodyPr wrap="square" lIns="76197" tIns="38098" rIns="76197" bIns="38098" rtlCol="0">
            <a:spAutoFit/>
          </a:bodyPr>
          <a:lstStyle/>
          <a:p>
            <a:r>
              <a:rPr lang="en-US" sz="2400" dirty="0" smtClean="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MSIL</a:t>
            </a:r>
          </a:p>
        </p:txBody>
      </p:sp>
      <p:sp>
        <p:nvSpPr>
          <p:cNvPr id="18" name="Rounded Rectangle 17"/>
          <p:cNvSpPr/>
          <p:nvPr/>
        </p:nvSpPr>
        <p:spPr bwMode="auto">
          <a:xfrm>
            <a:off x="3999594" y="5529460"/>
            <a:ext cx="2460276"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b="1" dirty="0" smtClean="0">
                <a:solidFill>
                  <a:schemeClr val="tx1"/>
                </a:solidFill>
                <a:latin typeface="Segoe" pitchFamily="34" charset="0"/>
              </a:rPr>
              <a:t>Z3</a:t>
            </a:r>
          </a:p>
        </p:txBody>
      </p:sp>
      <p:sp>
        <p:nvSpPr>
          <p:cNvPr id="19" name="Rounded Rectangle 18"/>
          <p:cNvSpPr/>
          <p:nvPr/>
        </p:nvSpPr>
        <p:spPr bwMode="auto">
          <a:xfrm>
            <a:off x="2947299" y="4450252"/>
            <a:ext cx="2201333"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V.C. generator</a:t>
            </a:r>
          </a:p>
        </p:txBody>
      </p:sp>
      <p:sp>
        <p:nvSpPr>
          <p:cNvPr id="20" name="Rounded Rectangle 19"/>
          <p:cNvSpPr/>
          <p:nvPr/>
        </p:nvSpPr>
        <p:spPr bwMode="auto">
          <a:xfrm>
            <a:off x="5439110" y="3504279"/>
            <a:ext cx="2614448"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Inference engine</a:t>
            </a:r>
          </a:p>
        </p:txBody>
      </p:sp>
      <p:sp>
        <p:nvSpPr>
          <p:cNvPr id="43013" name="Text Box 5"/>
          <p:cNvSpPr txBox="1">
            <a:spLocks noChangeArrowheads="1"/>
          </p:cNvSpPr>
          <p:nvPr/>
        </p:nvSpPr>
        <p:spPr bwMode="auto">
          <a:xfrm>
            <a:off x="3234567" y="5001425"/>
            <a:ext cx="3200400" cy="461661"/>
          </a:xfrm>
          <a:prstGeom prst="rect">
            <a:avLst/>
          </a:prstGeom>
          <a:noFill/>
          <a:ln w="9525">
            <a:noFill/>
            <a:miter lim="800000"/>
            <a:headEnd/>
            <a:tailEnd/>
          </a:ln>
          <a:effectLst/>
        </p:spPr>
        <p:txBody>
          <a:bodyPr lIns="91436" tIns="45718" rIns="91436" bIns="45718">
            <a:spAutoFit/>
          </a:bodyPr>
          <a:lstStyle/>
          <a:p>
            <a:pPr>
              <a:spcBef>
                <a:spcPct val="50000"/>
              </a:spcBef>
            </a:pPr>
            <a:r>
              <a:rPr lang="en-US" sz="2400" dirty="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rPr>
              <a:t>V</a:t>
            </a:r>
            <a:r>
              <a:rPr lang="en-US" sz="2400" dirty="0" smtClean="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mn-lt"/>
              </a:rPr>
              <a:t>erification </a:t>
            </a:r>
            <a:r>
              <a:rPr lang="en-US" sz="2400" dirty="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mn-lt"/>
              </a:rPr>
              <a:t>condition</a:t>
            </a:r>
          </a:p>
        </p:txBody>
      </p:sp>
      <p:sp>
        <p:nvSpPr>
          <p:cNvPr id="43015" name="Text Box 7"/>
          <p:cNvSpPr txBox="1">
            <a:spLocks noChangeArrowheads="1"/>
          </p:cNvSpPr>
          <p:nvPr/>
        </p:nvSpPr>
        <p:spPr bwMode="auto">
          <a:xfrm>
            <a:off x="5029223" y="6125506"/>
            <a:ext cx="3657600" cy="461661"/>
          </a:xfrm>
          <a:prstGeom prst="rect">
            <a:avLst/>
          </a:prstGeom>
          <a:noFill/>
          <a:ln w="9525">
            <a:noFill/>
            <a:miter lim="800000"/>
            <a:headEnd/>
            <a:tailEnd/>
          </a:ln>
          <a:effectLst/>
        </p:spPr>
        <p:txBody>
          <a:bodyPr lIns="91436" tIns="45718" rIns="91436" bIns="45718">
            <a:spAutoFit/>
          </a:bodyPr>
          <a:lstStyle/>
          <a:p>
            <a:pPr>
              <a:spcBef>
                <a:spcPct val="50000"/>
              </a:spcBef>
            </a:pPr>
            <a:r>
              <a:rPr lang="en-US" sz="2400" dirty="0">
                <a:solidFill>
                  <a:schemeClr val="tx1"/>
                </a:solidFill>
                <a:latin typeface="+mn-lt"/>
              </a:rPr>
              <a:t>“correct” or list of errors</a:t>
            </a:r>
          </a:p>
        </p:txBody>
      </p:sp>
      <p:sp>
        <p:nvSpPr>
          <p:cNvPr id="22" name="Rounded Rectangle 21"/>
          <p:cNvSpPr/>
          <p:nvPr/>
        </p:nvSpPr>
        <p:spPr bwMode="auto">
          <a:xfrm>
            <a:off x="978720" y="1346448"/>
            <a:ext cx="2367755"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Spec# compiler</a:t>
            </a:r>
          </a:p>
        </p:txBody>
      </p:sp>
      <p:sp>
        <p:nvSpPr>
          <p:cNvPr id="43014" name="Text Box 6"/>
          <p:cNvSpPr txBox="1">
            <a:spLocks noChangeArrowheads="1"/>
          </p:cNvSpPr>
          <p:nvPr/>
        </p:nvSpPr>
        <p:spPr bwMode="auto">
          <a:xfrm>
            <a:off x="794195" y="875836"/>
            <a:ext cx="1474077" cy="461661"/>
          </a:xfrm>
          <a:prstGeom prst="rect">
            <a:avLst/>
          </a:prstGeom>
          <a:noFill/>
          <a:ln w="9525">
            <a:noFill/>
            <a:miter lim="800000"/>
            <a:headEnd/>
            <a:tailEnd/>
          </a:ln>
          <a:effectLst/>
        </p:spPr>
        <p:txBody>
          <a:bodyPr wrap="square" lIns="91436" tIns="45718" rIns="91436" bIns="45718">
            <a:spAutoFit/>
          </a:bodyPr>
          <a:lstStyle/>
          <a:p>
            <a:pPr>
              <a:spcBef>
                <a:spcPct val="50000"/>
              </a:spcBef>
            </a:pPr>
            <a:r>
              <a:rPr lang="en-US" sz="2400" dirty="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mn-lt"/>
              </a:rPr>
              <a:t>Spec#</a:t>
            </a:r>
          </a:p>
        </p:txBody>
      </p:sp>
      <p:sp>
        <p:nvSpPr>
          <p:cNvPr id="23" name="Heart 22"/>
          <p:cNvSpPr/>
          <p:nvPr/>
        </p:nvSpPr>
        <p:spPr bwMode="auto">
          <a:xfrm>
            <a:off x="2233446" y="3443033"/>
            <a:ext cx="2299138" cy="906529"/>
          </a:xfrm>
          <a:prstGeom prst="hear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Boogie</a:t>
            </a:r>
          </a:p>
        </p:txBody>
      </p:sp>
      <p:sp>
        <p:nvSpPr>
          <p:cNvPr id="43010" name="Rectangle 2"/>
          <p:cNvSpPr>
            <a:spLocks noGrp="1" noChangeArrowheads="1"/>
          </p:cNvSpPr>
          <p:nvPr>
            <p:ph type="title"/>
          </p:nvPr>
        </p:nvSpPr>
        <p:spPr/>
        <p:txBody>
          <a:bodyPr/>
          <a:lstStyle/>
          <a:p>
            <a:r>
              <a:rPr lang="en-US" dirty="0" smtClean="0"/>
              <a:t>Verification architecture</a:t>
            </a:r>
            <a:endParaRPr lang="en-US" dirty="0"/>
          </a:p>
        </p:txBody>
      </p:sp>
      <p:sp>
        <p:nvSpPr>
          <p:cNvPr id="25" name="Text Box 6"/>
          <p:cNvSpPr txBox="1">
            <a:spLocks noChangeArrowheads="1"/>
          </p:cNvSpPr>
          <p:nvPr/>
        </p:nvSpPr>
        <p:spPr bwMode="auto">
          <a:xfrm>
            <a:off x="4942601" y="919356"/>
            <a:ext cx="675999" cy="461661"/>
          </a:xfrm>
          <a:prstGeom prst="rect">
            <a:avLst/>
          </a:prstGeom>
          <a:noFill/>
          <a:ln w="9525">
            <a:noFill/>
            <a:miter lim="800000"/>
            <a:headEnd/>
            <a:tailEnd/>
          </a:ln>
          <a:effectLst/>
        </p:spPr>
        <p:txBody>
          <a:bodyPr wrap="square" lIns="91436" tIns="45718" rIns="91436" bIns="45718">
            <a:spAutoFit/>
          </a:bodyPr>
          <a:lstStyle/>
          <a:p>
            <a:pPr>
              <a:spcBef>
                <a:spcPct val="50000"/>
              </a:spcBef>
            </a:pPr>
            <a:r>
              <a:rPr lang="en-US" sz="2400" dirty="0" smtClean="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mn-lt"/>
              </a:rPr>
              <a:t>C</a:t>
            </a:r>
            <a:endParaRPr lang="en-US" sz="2400" dirty="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mn-lt"/>
            </a:endParaRPr>
          </a:p>
        </p:txBody>
      </p:sp>
      <p:sp>
        <p:nvSpPr>
          <p:cNvPr id="21" name="Rounded Rectangle 20"/>
          <p:cNvSpPr/>
          <p:nvPr/>
        </p:nvSpPr>
        <p:spPr bwMode="auto">
          <a:xfrm>
            <a:off x="1486757" y="2361684"/>
            <a:ext cx="2201333" cy="790949"/>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err="1" smtClean="0">
                <a:solidFill>
                  <a:schemeClr val="tx1"/>
                </a:solidFill>
                <a:latin typeface="Segoe" pitchFamily="34" charset="0"/>
              </a:rPr>
              <a:t>Bytecode</a:t>
            </a:r>
            <a:r>
              <a:rPr lang="en-US" sz="2400" dirty="0" smtClean="0">
                <a:solidFill>
                  <a:schemeClr val="tx1"/>
                </a:solidFill>
                <a:latin typeface="Segoe" pitchFamily="34" charset="0"/>
              </a:rPr>
              <a:t> translator</a:t>
            </a:r>
          </a:p>
        </p:txBody>
      </p:sp>
      <p:sp>
        <p:nvSpPr>
          <p:cNvPr id="29" name="Text Box 6"/>
          <p:cNvSpPr txBox="1">
            <a:spLocks noChangeArrowheads="1"/>
          </p:cNvSpPr>
          <p:nvPr/>
        </p:nvSpPr>
        <p:spPr bwMode="auto">
          <a:xfrm>
            <a:off x="6483143" y="919356"/>
            <a:ext cx="675999" cy="461661"/>
          </a:xfrm>
          <a:prstGeom prst="rect">
            <a:avLst/>
          </a:prstGeom>
          <a:noFill/>
          <a:ln w="9525">
            <a:noFill/>
            <a:miter lim="800000"/>
            <a:headEnd/>
            <a:tailEnd/>
          </a:ln>
          <a:effectLst/>
        </p:spPr>
        <p:txBody>
          <a:bodyPr wrap="square" lIns="91436" tIns="45718" rIns="91436" bIns="45718">
            <a:spAutoFit/>
          </a:bodyPr>
          <a:lstStyle/>
          <a:p>
            <a:pPr>
              <a:spcBef>
                <a:spcPct val="50000"/>
              </a:spcBef>
            </a:pPr>
            <a:r>
              <a:rPr lang="en-US" sz="2400" dirty="0" smtClean="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mn-lt"/>
              </a:rPr>
              <a:t>C</a:t>
            </a:r>
            <a:endParaRPr lang="en-US" sz="2400" dirty="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mn-lt"/>
            </a:endParaRPr>
          </a:p>
        </p:txBody>
      </p:sp>
      <p:sp>
        <p:nvSpPr>
          <p:cNvPr id="34" name="Text Box 6"/>
          <p:cNvSpPr txBox="1">
            <a:spLocks noChangeArrowheads="1"/>
          </p:cNvSpPr>
          <p:nvPr/>
        </p:nvSpPr>
        <p:spPr bwMode="auto">
          <a:xfrm>
            <a:off x="7465783" y="919356"/>
            <a:ext cx="1350672" cy="461661"/>
          </a:xfrm>
          <a:prstGeom prst="rect">
            <a:avLst/>
          </a:prstGeom>
          <a:noFill/>
          <a:ln w="9525">
            <a:noFill/>
            <a:miter lim="800000"/>
            <a:headEnd/>
            <a:tailEnd/>
          </a:ln>
          <a:effectLst/>
        </p:spPr>
        <p:txBody>
          <a:bodyPr wrap="square" lIns="91436" tIns="45718" rIns="91436" bIns="45718">
            <a:spAutoFit/>
          </a:bodyPr>
          <a:lstStyle/>
          <a:p>
            <a:pPr>
              <a:spcBef>
                <a:spcPct val="50000"/>
              </a:spcBef>
            </a:pPr>
            <a:r>
              <a:rPr lang="en-US" sz="2400" dirty="0" err="1" smtClean="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rPr>
              <a:t>Dafny</a:t>
            </a:r>
            <a:endParaRPr lang="en-US" sz="2400" dirty="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mn-lt"/>
            </a:endParaRPr>
          </a:p>
        </p:txBody>
      </p:sp>
      <p:sp>
        <p:nvSpPr>
          <p:cNvPr id="31" name="Heart 30"/>
          <p:cNvSpPr/>
          <p:nvPr/>
        </p:nvSpPr>
        <p:spPr bwMode="auto">
          <a:xfrm>
            <a:off x="4070267" y="5404984"/>
            <a:ext cx="2299138" cy="906529"/>
          </a:xfrm>
          <a:prstGeom prst="hear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b="1" dirty="0" smtClean="0">
                <a:solidFill>
                  <a:schemeClr val="tx1"/>
                </a:solidFill>
                <a:latin typeface="Segoe" pitchFamily="34" charset="0"/>
              </a:rPr>
              <a:t>Z3</a:t>
            </a:r>
          </a:p>
        </p:txBody>
      </p:sp>
      <p:sp>
        <p:nvSpPr>
          <p:cNvPr id="32" name="Rounded Rectangle 31"/>
          <p:cNvSpPr/>
          <p:nvPr/>
        </p:nvSpPr>
        <p:spPr bwMode="auto">
          <a:xfrm>
            <a:off x="2159564" y="3622053"/>
            <a:ext cx="2460276"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Boogie</a:t>
            </a:r>
          </a:p>
        </p:txBody>
      </p:sp>
      <p:sp>
        <p:nvSpPr>
          <p:cNvPr id="24" name="AutoShape 8"/>
          <p:cNvSpPr>
            <a:spLocks noChangeArrowheads="1"/>
          </p:cNvSpPr>
          <p:nvPr/>
        </p:nvSpPr>
        <p:spPr bwMode="auto">
          <a:xfrm rot="6900663">
            <a:off x="3330571" y="2052639"/>
            <a:ext cx="2417322" cy="923965"/>
          </a:xfrm>
          <a:prstGeom prst="rightArrow">
            <a:avLst>
              <a:gd name="adj1" fmla="val 50000"/>
              <a:gd name="adj2" fmla="val 91304"/>
            </a:avLst>
          </a:prstGeom>
          <a:ln>
            <a:headEnd/>
            <a:tailEnd/>
          </a:ln>
        </p:spPr>
        <p:style>
          <a:lnRef idx="1">
            <a:schemeClr val="accent2"/>
          </a:lnRef>
          <a:fillRef idx="2">
            <a:schemeClr val="accent2"/>
          </a:fillRef>
          <a:effectRef idx="1">
            <a:schemeClr val="accent2"/>
          </a:effectRef>
          <a:fontRef idx="minor">
            <a:schemeClr val="dk1"/>
          </a:fontRef>
        </p:style>
        <p:txBody>
          <a:bodyPr wrap="none" lIns="91436" tIns="45718" rIns="91436" bIns="45718" anchor="ctr"/>
          <a:lstStyle/>
          <a:p>
            <a:endParaRPr lang="en-US"/>
          </a:p>
        </p:txBody>
      </p:sp>
      <p:sp>
        <p:nvSpPr>
          <p:cNvPr id="26" name="AutoShape 8"/>
          <p:cNvSpPr>
            <a:spLocks noChangeArrowheads="1"/>
          </p:cNvSpPr>
          <p:nvPr/>
        </p:nvSpPr>
        <p:spPr bwMode="auto">
          <a:xfrm rot="8271147">
            <a:off x="3692604" y="2116933"/>
            <a:ext cx="3230017" cy="923965"/>
          </a:xfrm>
          <a:prstGeom prst="rightArrow">
            <a:avLst>
              <a:gd name="adj1" fmla="val 50000"/>
              <a:gd name="adj2" fmla="val 91304"/>
            </a:avLst>
          </a:prstGeom>
          <a:ln>
            <a:headEnd/>
            <a:tailEnd/>
          </a:ln>
        </p:spPr>
        <p:style>
          <a:lnRef idx="1">
            <a:schemeClr val="accent2"/>
          </a:lnRef>
          <a:fillRef idx="2">
            <a:schemeClr val="accent2"/>
          </a:fillRef>
          <a:effectRef idx="1">
            <a:schemeClr val="accent2"/>
          </a:effectRef>
          <a:fontRef idx="minor">
            <a:schemeClr val="dk1"/>
          </a:fontRef>
        </p:style>
        <p:txBody>
          <a:bodyPr wrap="none" lIns="91436" tIns="45718" rIns="91436" bIns="45718" anchor="ctr"/>
          <a:lstStyle/>
          <a:p>
            <a:endParaRPr lang="en-US"/>
          </a:p>
        </p:txBody>
      </p:sp>
      <p:sp>
        <p:nvSpPr>
          <p:cNvPr id="30" name="AutoShape 8"/>
          <p:cNvSpPr>
            <a:spLocks noChangeArrowheads="1"/>
          </p:cNvSpPr>
          <p:nvPr/>
        </p:nvSpPr>
        <p:spPr bwMode="auto">
          <a:xfrm rot="8962203">
            <a:off x="3944592" y="2304227"/>
            <a:ext cx="4224492" cy="923965"/>
          </a:xfrm>
          <a:prstGeom prst="rightArrow">
            <a:avLst>
              <a:gd name="adj1" fmla="val 50000"/>
              <a:gd name="adj2" fmla="val 91304"/>
            </a:avLst>
          </a:prstGeom>
          <a:ln>
            <a:headEnd/>
            <a:tailEnd/>
          </a:ln>
        </p:spPr>
        <p:style>
          <a:lnRef idx="1">
            <a:schemeClr val="accent2"/>
          </a:lnRef>
          <a:fillRef idx="2">
            <a:schemeClr val="accent2"/>
          </a:fillRef>
          <a:effectRef idx="1">
            <a:schemeClr val="accent2"/>
          </a:effectRef>
          <a:fontRef idx="minor">
            <a:schemeClr val="dk1"/>
          </a:fontRef>
        </p:style>
        <p:txBody>
          <a:bodyPr wrap="none" lIns="91436" tIns="45718" rIns="91436" bIns="45718" anchor="ctr"/>
          <a:lstStyle/>
          <a:p>
            <a:endParaRPr lang="en-US"/>
          </a:p>
        </p:txBody>
      </p:sp>
      <p:sp>
        <p:nvSpPr>
          <p:cNvPr id="27" name="Rounded Rectangle 26"/>
          <p:cNvSpPr/>
          <p:nvPr/>
        </p:nvSpPr>
        <p:spPr bwMode="auto">
          <a:xfrm>
            <a:off x="3739096" y="1729727"/>
            <a:ext cx="1699061"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VCC</a:t>
            </a:r>
          </a:p>
        </p:txBody>
      </p:sp>
      <p:sp>
        <p:nvSpPr>
          <p:cNvPr id="28" name="Rounded Rectangle 27"/>
          <p:cNvSpPr/>
          <p:nvPr/>
        </p:nvSpPr>
        <p:spPr bwMode="auto">
          <a:xfrm>
            <a:off x="5482101" y="1708641"/>
            <a:ext cx="1699061"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HAVOC</a:t>
            </a:r>
          </a:p>
        </p:txBody>
      </p:sp>
      <p:sp>
        <p:nvSpPr>
          <p:cNvPr id="33" name="Rounded Rectangle 32"/>
          <p:cNvSpPr/>
          <p:nvPr/>
        </p:nvSpPr>
        <p:spPr bwMode="auto">
          <a:xfrm>
            <a:off x="7308459" y="1542198"/>
            <a:ext cx="1699061" cy="846160"/>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ts val="2400"/>
              </a:spcBef>
              <a:spcAft>
                <a:spcPct val="0"/>
              </a:spcAft>
            </a:pPr>
            <a:r>
              <a:rPr lang="en-US" sz="2400" dirty="0" smtClean="0">
                <a:solidFill>
                  <a:schemeClr val="tx1"/>
                </a:solidFill>
                <a:latin typeface="Segoe" pitchFamily="34" charset="0"/>
              </a:rPr>
              <a:t/>
            </a:r>
            <a:br>
              <a:rPr lang="en-US" sz="2400" dirty="0" smtClean="0">
                <a:solidFill>
                  <a:schemeClr val="tx1"/>
                </a:solidFill>
                <a:latin typeface="Segoe" pitchFamily="34" charset="0"/>
              </a:rPr>
            </a:br>
            <a:r>
              <a:rPr lang="en-US" sz="2400" dirty="0" err="1" smtClean="0">
                <a:solidFill>
                  <a:schemeClr val="tx1"/>
                </a:solidFill>
                <a:latin typeface="Segoe" pitchFamily="34" charset="0"/>
              </a:rPr>
              <a:t>Dafny</a:t>
            </a:r>
            <a:r>
              <a:rPr lang="en-US" sz="2400" dirty="0" smtClean="0">
                <a:solidFill>
                  <a:schemeClr val="tx1"/>
                </a:solidFill>
                <a:latin typeface="Segoe" pitchFamily="34" charset="0"/>
              </a:rPr>
              <a:t> verifier</a:t>
            </a:r>
          </a:p>
          <a:p>
            <a:pPr algn="ctr" defTabSz="914099" fontAlgn="base">
              <a:spcBef>
                <a:spcPct val="0"/>
              </a:spcBef>
              <a:spcAft>
                <a:spcPct val="0"/>
              </a:spcAft>
            </a:pPr>
            <a:endParaRPr lang="en-US" sz="2400" dirty="0" smtClean="0">
              <a:solidFill>
                <a:schemeClr val="tx1"/>
              </a:solidFill>
              <a:latin typeface="Segoe" pitchFamily="34" charset="0"/>
            </a:endParaRPr>
          </a:p>
        </p:txBody>
      </p:sp>
    </p:spTree>
    <p:extLst>
      <p:ext uri="{BB962C8B-B14F-4D97-AF65-F5344CB8AC3E}">
        <p14:creationId xmlns:p14="http://schemas.microsoft.com/office/powerpoint/2007/7/12/main" val="329360735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2000"/>
                                        <p:tgtEl>
                                          <p:spTgt spid="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20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20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20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20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20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2000"/>
                                        <p:tgtEl>
                                          <p:spTgt spid="3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20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P spid="25" grpId="0"/>
      <p:bldP spid="29" grpId="0"/>
      <p:bldP spid="34" grpId="0"/>
      <p:bldP spid="31" grpId="0" animBg="1"/>
      <p:bldP spid="32" grpId="0" animBg="1"/>
      <p:bldP spid="24" grpId="0" animBg="1"/>
      <p:bldP spid="26" grpId="0" animBg="1"/>
      <p:bldP spid="30" grpId="0" animBg="1"/>
      <p:bldP spid="27" grpId="0" animBg="1"/>
      <p:bldP spid="28" grpId="0" animBg="1"/>
      <p:bldP spid="3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Example</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89443" name="Rectangle 4"/>
          <p:cNvSpPr>
            <a:spLocks noChangeArrowheads="1"/>
          </p:cNvSpPr>
          <p:nvPr/>
        </p:nvSpPr>
        <p:spPr bwMode="auto">
          <a:xfrm>
            <a:off x="306388" y="1517650"/>
            <a:ext cx="3592512"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g(x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  h(x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a:t>
            </a:r>
          </a:p>
          <a:p>
            <a:r>
              <a:rPr lang="en-US" sz="2800">
                <a:solidFill>
                  <a:schemeClr val="bg1"/>
                </a:solidFill>
                <a:latin typeface="Calibri" pitchFamily="34" charset="0"/>
                <a:cs typeface="Calibri" pitchFamily="34" charset="0"/>
                <a:sym typeface="Symbol" pitchFamily="18" charset="2"/>
              </a:rPr>
              <a:t>g(f(x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),b) + 1  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a:t>
            </a:r>
          </a:p>
          <a:p>
            <a:r>
              <a:rPr lang="en-US" sz="2800">
                <a:solidFill>
                  <a:schemeClr val="bg1"/>
                </a:solidFill>
                <a:latin typeface="Calibri" pitchFamily="34" charset="0"/>
                <a:cs typeface="Calibri" pitchFamily="34" charset="0"/>
                <a:sym typeface="Symbol" pitchFamily="18" charset="2"/>
              </a:rPr>
              <a:t>h(c) = 1,</a:t>
            </a:r>
          </a:p>
          <a:p>
            <a:r>
              <a:rPr lang="en-US" sz="2800">
                <a:solidFill>
                  <a:schemeClr val="bg1"/>
                </a:solidFill>
                <a:latin typeface="Calibri" pitchFamily="34" charset="0"/>
                <a:cs typeface="Calibri" pitchFamily="34" charset="0"/>
                <a:sym typeface="Symbol" pitchFamily="18" charset="2"/>
              </a:rPr>
              <a:t>f(a) = 0</a:t>
            </a:r>
          </a:p>
        </p:txBody>
      </p:sp>
      <p:sp>
        <p:nvSpPr>
          <p:cNvPr id="189444" name="Rectangle 9"/>
          <p:cNvSpPr>
            <a:spLocks noChangeArrowheads="1"/>
          </p:cNvSpPr>
          <p:nvPr/>
        </p:nvSpPr>
        <p:spPr bwMode="auto">
          <a:xfrm>
            <a:off x="811213" y="1128713"/>
            <a:ext cx="1811337"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89445" name="Rectangle 12"/>
          <p:cNvSpPr>
            <a:spLocks noChangeArrowheads="1"/>
          </p:cNvSpPr>
          <p:nvPr/>
        </p:nvSpPr>
        <p:spPr bwMode="auto">
          <a:xfrm>
            <a:off x="5076825" y="1128713"/>
            <a:ext cx="1811338"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89446" name="Rectangle 6"/>
          <p:cNvSpPr>
            <a:spLocks noChangeArrowheads="1"/>
          </p:cNvSpPr>
          <p:nvPr/>
        </p:nvSpPr>
        <p:spPr bwMode="auto">
          <a:xfrm>
            <a:off x="4699000" y="1517650"/>
            <a:ext cx="3592513"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h(c) = 1,</a:t>
            </a:r>
          </a:p>
          <a:p>
            <a:r>
              <a:rPr lang="en-US" sz="2800">
                <a:solidFill>
                  <a:schemeClr val="bg1"/>
                </a:solidFill>
                <a:latin typeface="Calibri" pitchFamily="34" charset="0"/>
                <a:cs typeface="Calibri" pitchFamily="34" charset="0"/>
                <a:sym typeface="Symbol" pitchFamily="18" charset="2"/>
              </a:rPr>
              <a:t>f(a) = 0,</a:t>
            </a:r>
          </a:p>
          <a:p>
            <a:r>
              <a:rPr lang="en-US" sz="2800">
                <a:solidFill>
                  <a:schemeClr val="bg1"/>
                </a:solidFill>
                <a:latin typeface="Calibri" pitchFamily="34" charset="0"/>
                <a:cs typeface="Calibri" pitchFamily="34" charset="0"/>
                <a:sym typeface="Symbol" pitchFamily="18" charset="2"/>
              </a:rPr>
              <a:t>g(f(a),b) + 1  f(a),</a:t>
            </a:r>
          </a:p>
          <a:p>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g(f(a), b) = 0  h(b) = 0</a:t>
            </a:r>
          </a:p>
        </p:txBody>
      </p:sp>
      <p:sp>
        <p:nvSpPr>
          <p:cNvPr id="9" name="Right Arrow 8"/>
          <p:cNvSpPr/>
          <p:nvPr/>
        </p:nvSpPr>
        <p:spPr bwMode="auto">
          <a:xfrm>
            <a:off x="3859213" y="2160588"/>
            <a:ext cx="601662"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89448" name="Rectangle 11"/>
          <p:cNvSpPr>
            <a:spLocks noChangeArrowheads="1"/>
          </p:cNvSpPr>
          <p:nvPr/>
        </p:nvSpPr>
        <p:spPr bwMode="auto">
          <a:xfrm>
            <a:off x="3176588" y="4565650"/>
            <a:ext cx="3294062"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“Domains”:</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f </a:t>
            </a:r>
            <a:r>
              <a:rPr lang="en-US" sz="2800">
                <a:solidFill>
                  <a:schemeClr val="bg1"/>
                </a:solidFill>
                <a:latin typeface="Calibri" pitchFamily="34" charset="0"/>
                <a:cs typeface="Calibri" pitchFamily="34" charset="0"/>
                <a:sym typeface="Symbol" pitchFamily="18" charset="2"/>
              </a:rPr>
              <a:t>: { a }</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g </a:t>
            </a:r>
            <a:r>
              <a:rPr lang="en-US" sz="2800">
                <a:solidFill>
                  <a:schemeClr val="bg1"/>
                </a:solidFill>
                <a:latin typeface="Calibri" pitchFamily="34" charset="0"/>
                <a:cs typeface="Calibri" pitchFamily="34" charset="0"/>
                <a:sym typeface="Symbol" pitchFamily="18" charset="2"/>
              </a:rPr>
              <a:t>: { [f(a), b] }</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h </a:t>
            </a:r>
            <a:r>
              <a:rPr lang="en-US" sz="2800">
                <a:solidFill>
                  <a:schemeClr val="bg1"/>
                </a:solidFill>
                <a:latin typeface="Calibri" pitchFamily="34" charset="0"/>
                <a:cs typeface="Calibri" pitchFamily="34" charset="0"/>
                <a:sym typeface="Symbol" pitchFamily="18" charset="2"/>
              </a:rPr>
              <a:t>: { c, </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b</a:t>
            </a:r>
            <a:r>
              <a:rPr lang="en-US" sz="2800">
                <a:solidFill>
                  <a:schemeClr val="bg1"/>
                </a:solidFill>
                <a:latin typeface="Calibri" pitchFamily="34" charset="0"/>
                <a:cs typeface="Calibri" pitchFamily="34" charset="0"/>
                <a:sym typeface="Symbol" pitchFamily="18" charset="2"/>
              </a:rPr>
              <a:t> }</a:t>
            </a:r>
            <a:endPar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endParaRPr>
          </a:p>
        </p:txBody>
      </p:sp>
    </p:spTree>
    <p:extLst>
      <p:ext uri="{BB962C8B-B14F-4D97-AF65-F5344CB8AC3E}">
        <p14:creationId xmlns:p14="http://schemas.microsoft.com/office/powerpoint/2007/7/12/main" val="246172104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Example</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90467" name="Rectangle 4"/>
          <p:cNvSpPr>
            <a:spLocks noChangeArrowheads="1"/>
          </p:cNvSpPr>
          <p:nvPr/>
        </p:nvSpPr>
        <p:spPr bwMode="auto">
          <a:xfrm>
            <a:off x="306388" y="1517650"/>
            <a:ext cx="3592512"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g(</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x</a:t>
            </a:r>
            <a:r>
              <a:rPr lang="en-US" sz="2800" baseline="-250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  h(</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x</a:t>
            </a:r>
            <a:r>
              <a:rPr lang="en-US" sz="2800" baseline="-250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a:t>
            </a:r>
          </a:p>
          <a:p>
            <a:r>
              <a:rPr lang="en-US" sz="2800">
                <a:solidFill>
                  <a:schemeClr val="bg1"/>
                </a:solidFill>
                <a:latin typeface="Calibri" pitchFamily="34" charset="0"/>
                <a:cs typeface="Calibri" pitchFamily="34" charset="0"/>
                <a:sym typeface="Symbol" pitchFamily="18" charset="2"/>
              </a:rPr>
              <a:t>g(f(x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),b) + 1  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a:t>
            </a:r>
          </a:p>
          <a:p>
            <a:r>
              <a:rPr lang="en-US" sz="2800">
                <a:solidFill>
                  <a:schemeClr val="bg1"/>
                </a:solidFill>
                <a:latin typeface="Calibri" pitchFamily="34" charset="0"/>
                <a:cs typeface="Calibri" pitchFamily="34" charset="0"/>
                <a:sym typeface="Symbol" pitchFamily="18" charset="2"/>
              </a:rPr>
              <a:t>h(c) = 1,</a:t>
            </a:r>
          </a:p>
          <a:p>
            <a:r>
              <a:rPr lang="en-US" sz="2800">
                <a:solidFill>
                  <a:schemeClr val="bg1"/>
                </a:solidFill>
                <a:latin typeface="Calibri" pitchFamily="34" charset="0"/>
                <a:cs typeface="Calibri" pitchFamily="34" charset="0"/>
                <a:sym typeface="Symbol" pitchFamily="18" charset="2"/>
              </a:rPr>
              <a:t>f(a) = 0</a:t>
            </a:r>
          </a:p>
        </p:txBody>
      </p:sp>
      <p:sp>
        <p:nvSpPr>
          <p:cNvPr id="190468" name="Rectangle 9"/>
          <p:cNvSpPr>
            <a:spLocks noChangeArrowheads="1"/>
          </p:cNvSpPr>
          <p:nvPr/>
        </p:nvSpPr>
        <p:spPr bwMode="auto">
          <a:xfrm>
            <a:off x="811213" y="1128713"/>
            <a:ext cx="1811337"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90469" name="Rectangle 12"/>
          <p:cNvSpPr>
            <a:spLocks noChangeArrowheads="1"/>
          </p:cNvSpPr>
          <p:nvPr/>
        </p:nvSpPr>
        <p:spPr bwMode="auto">
          <a:xfrm>
            <a:off x="5076825" y="1128713"/>
            <a:ext cx="1811338"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90470" name="Rectangle 6"/>
          <p:cNvSpPr>
            <a:spLocks noChangeArrowheads="1"/>
          </p:cNvSpPr>
          <p:nvPr/>
        </p:nvSpPr>
        <p:spPr bwMode="auto">
          <a:xfrm>
            <a:off x="4699000" y="1517650"/>
            <a:ext cx="3592513"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h(</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c</a:t>
            </a:r>
            <a:r>
              <a:rPr lang="en-US" sz="2800">
                <a:solidFill>
                  <a:schemeClr val="bg1"/>
                </a:solidFill>
                <a:latin typeface="Calibri" pitchFamily="34" charset="0"/>
                <a:cs typeface="Calibri" pitchFamily="34" charset="0"/>
                <a:sym typeface="Symbol" pitchFamily="18" charset="2"/>
              </a:rPr>
              <a:t>) = 1,</a:t>
            </a:r>
          </a:p>
          <a:p>
            <a:r>
              <a:rPr lang="en-US" sz="2800">
                <a:solidFill>
                  <a:schemeClr val="bg1"/>
                </a:solidFill>
                <a:latin typeface="Calibri" pitchFamily="34" charset="0"/>
                <a:cs typeface="Calibri" pitchFamily="34" charset="0"/>
                <a:sym typeface="Symbol" pitchFamily="18" charset="2"/>
              </a:rPr>
              <a:t>f(a) = 0,</a:t>
            </a:r>
          </a:p>
          <a:p>
            <a:r>
              <a:rPr lang="en-US" sz="2800">
                <a:solidFill>
                  <a:schemeClr val="bg1"/>
                </a:solidFill>
                <a:latin typeface="Calibri" pitchFamily="34" charset="0"/>
                <a:cs typeface="Calibri" pitchFamily="34" charset="0"/>
                <a:sym typeface="Symbol" pitchFamily="18" charset="2"/>
              </a:rPr>
              <a:t>g(</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f(a)</a:t>
            </a:r>
            <a:r>
              <a:rPr lang="en-US" sz="2800">
                <a:solidFill>
                  <a:schemeClr val="bg1"/>
                </a:solidFill>
                <a:latin typeface="Calibri" pitchFamily="34" charset="0"/>
                <a:cs typeface="Calibri" pitchFamily="34" charset="0"/>
                <a:sym typeface="Symbol" pitchFamily="18" charset="2"/>
              </a:rPr>
              <a:t>,b) + 1  f(a),</a:t>
            </a:r>
          </a:p>
          <a:p>
            <a:r>
              <a:rPr lang="en-US" sz="2800">
                <a:solidFill>
                  <a:schemeClr val="bg1"/>
                </a:solidFill>
                <a:latin typeface="Calibri" pitchFamily="34" charset="0"/>
                <a:cs typeface="Calibri" pitchFamily="34" charset="0"/>
                <a:sym typeface="Symbol" pitchFamily="18" charset="2"/>
              </a:rPr>
              <a:t>g(f(a), b) = 0  h(b) = 0</a:t>
            </a:r>
          </a:p>
        </p:txBody>
      </p:sp>
      <p:sp>
        <p:nvSpPr>
          <p:cNvPr id="9" name="Right Arrow 8"/>
          <p:cNvSpPr/>
          <p:nvPr/>
        </p:nvSpPr>
        <p:spPr bwMode="auto">
          <a:xfrm>
            <a:off x="3859213" y="2160588"/>
            <a:ext cx="601662"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90472" name="Rectangle 11"/>
          <p:cNvSpPr>
            <a:spLocks noChangeArrowheads="1"/>
          </p:cNvSpPr>
          <p:nvPr/>
        </p:nvSpPr>
        <p:spPr bwMode="auto">
          <a:xfrm>
            <a:off x="3176588" y="4565650"/>
            <a:ext cx="4108450"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“Domains”:</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f </a:t>
            </a:r>
            <a:r>
              <a:rPr lang="en-US" sz="2800">
                <a:solidFill>
                  <a:schemeClr val="bg1"/>
                </a:solidFill>
                <a:latin typeface="Calibri" pitchFamily="34" charset="0"/>
                <a:cs typeface="Calibri" pitchFamily="34" charset="0"/>
                <a:sym typeface="Symbol" pitchFamily="18" charset="2"/>
              </a:rPr>
              <a:t>: { a }</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g </a:t>
            </a:r>
            <a:r>
              <a:rPr lang="en-US" sz="2800">
                <a:solidFill>
                  <a:schemeClr val="bg1"/>
                </a:solidFill>
                <a:latin typeface="Calibri" pitchFamily="34" charset="0"/>
                <a:cs typeface="Calibri" pitchFamily="34" charset="0"/>
                <a:sym typeface="Symbol" pitchFamily="18" charset="2"/>
              </a:rPr>
              <a:t>: { [</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f(a)</a:t>
            </a:r>
            <a:r>
              <a:rPr lang="en-US" sz="2800">
                <a:solidFill>
                  <a:schemeClr val="bg1"/>
                </a:solidFill>
                <a:latin typeface="Calibri" pitchFamily="34" charset="0"/>
                <a:cs typeface="Calibri" pitchFamily="34" charset="0"/>
                <a:sym typeface="Symbol" pitchFamily="18" charset="2"/>
              </a:rPr>
              <a:t>, b]}</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h </a:t>
            </a:r>
            <a:r>
              <a:rPr lang="en-US" sz="2800">
                <a:solidFill>
                  <a:schemeClr val="bg1"/>
                </a:solidFill>
                <a:latin typeface="Calibri" pitchFamily="34" charset="0"/>
                <a:cs typeface="Calibri" pitchFamily="34" charset="0"/>
                <a:sym typeface="Symbol" pitchFamily="18" charset="2"/>
              </a:rPr>
              <a:t>: { </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c</a:t>
            </a:r>
            <a:r>
              <a:rPr lang="en-US" sz="2800">
                <a:solidFill>
                  <a:schemeClr val="bg1"/>
                </a:solidFill>
                <a:latin typeface="Calibri" pitchFamily="34" charset="0"/>
                <a:cs typeface="Calibri" pitchFamily="34" charset="0"/>
                <a:sym typeface="Symbol" pitchFamily="18" charset="2"/>
              </a:rPr>
              <a:t>, b }</a:t>
            </a:r>
            <a:endPar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endParaRPr>
          </a:p>
        </p:txBody>
      </p:sp>
    </p:spTree>
    <p:extLst>
      <p:ext uri="{BB962C8B-B14F-4D97-AF65-F5344CB8AC3E}">
        <p14:creationId xmlns:p14="http://schemas.microsoft.com/office/powerpoint/2007/7/12/main" val="196458622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Example</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91491" name="Rectangle 4"/>
          <p:cNvSpPr>
            <a:spLocks noChangeArrowheads="1"/>
          </p:cNvSpPr>
          <p:nvPr/>
        </p:nvSpPr>
        <p:spPr bwMode="auto">
          <a:xfrm>
            <a:off x="306388" y="1517650"/>
            <a:ext cx="3592512"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g(x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  h(x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a:t>
            </a:r>
          </a:p>
          <a:p>
            <a:r>
              <a:rPr lang="en-US" sz="2800">
                <a:solidFill>
                  <a:schemeClr val="bg1"/>
                </a:solidFill>
                <a:latin typeface="Calibri" pitchFamily="34" charset="0"/>
                <a:cs typeface="Calibri" pitchFamily="34" charset="0"/>
                <a:sym typeface="Symbol" pitchFamily="18" charset="2"/>
              </a:rPr>
              <a:t>g(f(x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),b) + 1  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a:t>
            </a:r>
          </a:p>
          <a:p>
            <a:r>
              <a:rPr lang="en-US" sz="2800">
                <a:solidFill>
                  <a:schemeClr val="bg1"/>
                </a:solidFill>
                <a:latin typeface="Calibri" pitchFamily="34" charset="0"/>
                <a:cs typeface="Calibri" pitchFamily="34" charset="0"/>
                <a:sym typeface="Symbol" pitchFamily="18" charset="2"/>
              </a:rPr>
              <a:t>h(c) = 1,</a:t>
            </a:r>
          </a:p>
          <a:p>
            <a:r>
              <a:rPr lang="en-US" sz="2800">
                <a:solidFill>
                  <a:schemeClr val="bg1"/>
                </a:solidFill>
                <a:latin typeface="Calibri" pitchFamily="34" charset="0"/>
                <a:cs typeface="Calibri" pitchFamily="34" charset="0"/>
                <a:sym typeface="Symbol" pitchFamily="18" charset="2"/>
              </a:rPr>
              <a:t>f(a) = 0</a:t>
            </a:r>
          </a:p>
        </p:txBody>
      </p:sp>
      <p:sp>
        <p:nvSpPr>
          <p:cNvPr id="191492" name="Rectangle 9"/>
          <p:cNvSpPr>
            <a:spLocks noChangeArrowheads="1"/>
          </p:cNvSpPr>
          <p:nvPr/>
        </p:nvSpPr>
        <p:spPr bwMode="auto">
          <a:xfrm>
            <a:off x="811213" y="1128713"/>
            <a:ext cx="1811337"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91493" name="Rectangle 12"/>
          <p:cNvSpPr>
            <a:spLocks noChangeArrowheads="1"/>
          </p:cNvSpPr>
          <p:nvPr/>
        </p:nvSpPr>
        <p:spPr bwMode="auto">
          <a:xfrm>
            <a:off x="5076825" y="1128713"/>
            <a:ext cx="1811338"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91494" name="Rectangle 6"/>
          <p:cNvSpPr>
            <a:spLocks noChangeArrowheads="1"/>
          </p:cNvSpPr>
          <p:nvPr/>
        </p:nvSpPr>
        <p:spPr bwMode="auto">
          <a:xfrm>
            <a:off x="4699000" y="1517650"/>
            <a:ext cx="3592513" cy="22479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h(c) = 1,</a:t>
            </a:r>
          </a:p>
          <a:p>
            <a:r>
              <a:rPr lang="en-US" sz="2800">
                <a:solidFill>
                  <a:schemeClr val="bg1"/>
                </a:solidFill>
                <a:latin typeface="Calibri" pitchFamily="34" charset="0"/>
                <a:cs typeface="Calibri" pitchFamily="34" charset="0"/>
                <a:sym typeface="Symbol" pitchFamily="18" charset="2"/>
              </a:rPr>
              <a:t>f(a) = 0,</a:t>
            </a:r>
          </a:p>
          <a:p>
            <a:r>
              <a:rPr lang="en-US" sz="2800">
                <a:solidFill>
                  <a:schemeClr val="bg1"/>
                </a:solidFill>
                <a:latin typeface="Calibri" pitchFamily="34" charset="0"/>
                <a:cs typeface="Calibri" pitchFamily="34" charset="0"/>
                <a:sym typeface="Symbol" pitchFamily="18" charset="2"/>
              </a:rPr>
              <a:t>g(f(a),b) + 1  f(a),</a:t>
            </a:r>
          </a:p>
          <a:p>
            <a:r>
              <a:rPr lang="en-US" sz="2800">
                <a:solidFill>
                  <a:schemeClr val="bg1"/>
                </a:solidFill>
                <a:latin typeface="Calibri" pitchFamily="34" charset="0"/>
                <a:cs typeface="Calibri" pitchFamily="34" charset="0"/>
                <a:sym typeface="Symbol" pitchFamily="18" charset="2"/>
              </a:rPr>
              <a:t>g(f(a), b) = 0  h(b) = 0,</a:t>
            </a:r>
          </a:p>
          <a:p>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g(f(a), c) = 0  h(c) = 0</a:t>
            </a:r>
          </a:p>
        </p:txBody>
      </p:sp>
      <p:sp>
        <p:nvSpPr>
          <p:cNvPr id="9" name="Right Arrow 8"/>
          <p:cNvSpPr/>
          <p:nvPr/>
        </p:nvSpPr>
        <p:spPr bwMode="auto">
          <a:xfrm>
            <a:off x="3859213" y="2160588"/>
            <a:ext cx="601662"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91496" name="Rectangle 11"/>
          <p:cNvSpPr>
            <a:spLocks noChangeArrowheads="1"/>
          </p:cNvSpPr>
          <p:nvPr/>
        </p:nvSpPr>
        <p:spPr bwMode="auto">
          <a:xfrm>
            <a:off x="3176588" y="4565650"/>
            <a:ext cx="4108450"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“Domains”:</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f </a:t>
            </a:r>
            <a:r>
              <a:rPr lang="en-US" sz="2800">
                <a:solidFill>
                  <a:schemeClr val="bg1"/>
                </a:solidFill>
                <a:latin typeface="Calibri" pitchFamily="34" charset="0"/>
                <a:cs typeface="Calibri" pitchFamily="34" charset="0"/>
                <a:sym typeface="Symbol" pitchFamily="18" charset="2"/>
              </a:rPr>
              <a:t>: { a }</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g </a:t>
            </a:r>
            <a:r>
              <a:rPr lang="en-US" sz="2800">
                <a:solidFill>
                  <a:schemeClr val="bg1"/>
                </a:solidFill>
                <a:latin typeface="Calibri" pitchFamily="34" charset="0"/>
                <a:cs typeface="Calibri" pitchFamily="34" charset="0"/>
                <a:sym typeface="Symbol" pitchFamily="18" charset="2"/>
              </a:rPr>
              <a:t>: { [f(a), b], </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[f(a), c] </a:t>
            </a:r>
            <a:r>
              <a:rPr lang="en-US" sz="2800">
                <a:solidFill>
                  <a:schemeClr val="bg1"/>
                </a:solidFill>
                <a:latin typeface="Calibri" pitchFamily="34" charset="0"/>
                <a:cs typeface="Calibri" pitchFamily="34" charset="0"/>
                <a:sym typeface="Symbol" pitchFamily="18" charset="2"/>
              </a:rPr>
              <a:t>}</a:t>
            </a:r>
          </a:p>
          <a:p>
            <a:r>
              <a:rPr lang="en-US" sz="2800">
                <a:solidFill>
                  <a:schemeClr val="bg1"/>
                </a:solidFill>
                <a:latin typeface="Calibri" pitchFamily="34" charset="0"/>
                <a:cs typeface="Calibri" pitchFamily="34" charset="0"/>
                <a:sym typeface="Symbol" pitchFamily="18" charset="2"/>
              </a:rPr>
              <a:t> A</a:t>
            </a:r>
            <a:r>
              <a:rPr lang="en-US" sz="2800" baseline="-25000">
                <a:solidFill>
                  <a:schemeClr val="bg1"/>
                </a:solidFill>
                <a:latin typeface="Calibri" pitchFamily="34" charset="0"/>
                <a:cs typeface="Calibri" pitchFamily="34" charset="0"/>
                <a:sym typeface="Symbol" pitchFamily="18" charset="2"/>
              </a:rPr>
              <a:t>h </a:t>
            </a:r>
            <a:r>
              <a:rPr lang="en-US" sz="2800">
                <a:solidFill>
                  <a:schemeClr val="bg1"/>
                </a:solidFill>
                <a:latin typeface="Calibri" pitchFamily="34" charset="0"/>
                <a:cs typeface="Calibri" pitchFamily="34" charset="0"/>
                <a:sym typeface="Symbol" pitchFamily="18" charset="2"/>
              </a:rPr>
              <a:t>: { c, b }</a:t>
            </a:r>
          </a:p>
        </p:txBody>
      </p:sp>
    </p:spTree>
    <p:extLst>
      <p:ext uri="{BB962C8B-B14F-4D97-AF65-F5344CB8AC3E}">
        <p14:creationId xmlns:p14="http://schemas.microsoft.com/office/powerpoint/2007/7/12/main" val="352952147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Example</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92515" name="Rectangle 4"/>
          <p:cNvSpPr>
            <a:spLocks noChangeArrowheads="1"/>
          </p:cNvSpPr>
          <p:nvPr/>
        </p:nvSpPr>
        <p:spPr bwMode="auto">
          <a:xfrm>
            <a:off x="306388" y="1517650"/>
            <a:ext cx="3592512"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g(x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  h(x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a:t>
            </a:r>
          </a:p>
          <a:p>
            <a:r>
              <a:rPr lang="en-US" sz="2800">
                <a:solidFill>
                  <a:schemeClr val="bg1"/>
                </a:solidFill>
                <a:latin typeface="Calibri" pitchFamily="34" charset="0"/>
                <a:cs typeface="Calibri" pitchFamily="34" charset="0"/>
                <a:sym typeface="Symbol" pitchFamily="18" charset="2"/>
              </a:rPr>
              <a:t>g(f(x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),b) + 1  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a:t>
            </a:r>
          </a:p>
          <a:p>
            <a:r>
              <a:rPr lang="en-US" sz="2800">
                <a:solidFill>
                  <a:schemeClr val="bg1"/>
                </a:solidFill>
                <a:latin typeface="Calibri" pitchFamily="34" charset="0"/>
                <a:cs typeface="Calibri" pitchFamily="34" charset="0"/>
                <a:sym typeface="Symbol" pitchFamily="18" charset="2"/>
              </a:rPr>
              <a:t>h(c) = 1,</a:t>
            </a:r>
          </a:p>
          <a:p>
            <a:r>
              <a:rPr lang="en-US" sz="2800">
                <a:solidFill>
                  <a:schemeClr val="bg1"/>
                </a:solidFill>
                <a:latin typeface="Calibri" pitchFamily="34" charset="0"/>
                <a:cs typeface="Calibri" pitchFamily="34" charset="0"/>
                <a:sym typeface="Symbol" pitchFamily="18" charset="2"/>
              </a:rPr>
              <a:t>f(a) = 0</a:t>
            </a:r>
          </a:p>
        </p:txBody>
      </p:sp>
      <p:sp>
        <p:nvSpPr>
          <p:cNvPr id="192516" name="Rectangle 9"/>
          <p:cNvSpPr>
            <a:spLocks noChangeArrowheads="1"/>
          </p:cNvSpPr>
          <p:nvPr/>
        </p:nvSpPr>
        <p:spPr bwMode="auto">
          <a:xfrm>
            <a:off x="811213" y="1128713"/>
            <a:ext cx="1811337"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92517" name="Rectangle 12"/>
          <p:cNvSpPr>
            <a:spLocks noChangeArrowheads="1"/>
          </p:cNvSpPr>
          <p:nvPr/>
        </p:nvSpPr>
        <p:spPr bwMode="auto">
          <a:xfrm>
            <a:off x="5076825" y="1128713"/>
            <a:ext cx="1811338"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92518" name="Rectangle 6"/>
          <p:cNvSpPr>
            <a:spLocks noChangeArrowheads="1"/>
          </p:cNvSpPr>
          <p:nvPr/>
        </p:nvSpPr>
        <p:spPr bwMode="auto">
          <a:xfrm>
            <a:off x="4699000" y="1517650"/>
            <a:ext cx="3592513" cy="22479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h(c) = 1</a:t>
            </a:r>
            <a:r>
              <a:rPr lang="en-US" sz="2800">
                <a:solidFill>
                  <a:schemeClr val="bg1"/>
                </a:solidFill>
                <a:latin typeface="Calibri" pitchFamily="34" charset="0"/>
                <a:cs typeface="Calibri" pitchFamily="34" charset="0"/>
                <a:sym typeface="Symbol" pitchFamily="18" charset="2"/>
              </a:rPr>
              <a:t>,</a:t>
            </a:r>
          </a:p>
          <a:p>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f(a) = 0</a:t>
            </a:r>
            <a:r>
              <a:rPr lang="en-US" sz="2800">
                <a:solidFill>
                  <a:schemeClr val="bg1"/>
                </a:solidFill>
                <a:latin typeface="Calibri" pitchFamily="34" charset="0"/>
                <a:cs typeface="Calibri" pitchFamily="34" charset="0"/>
                <a:sym typeface="Symbol" pitchFamily="18" charset="2"/>
              </a:rPr>
              <a:t>,</a:t>
            </a:r>
          </a:p>
          <a:p>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g(f(a),b) + 1  f(a)</a:t>
            </a:r>
            <a:r>
              <a:rPr lang="en-US" sz="2800">
                <a:solidFill>
                  <a:schemeClr val="bg1"/>
                </a:solidFill>
                <a:latin typeface="Calibri" pitchFamily="34" charset="0"/>
                <a:cs typeface="Calibri" pitchFamily="34" charset="0"/>
                <a:sym typeface="Symbol" pitchFamily="18" charset="2"/>
              </a:rPr>
              <a:t>,</a:t>
            </a:r>
          </a:p>
          <a:p>
            <a:r>
              <a:rPr lang="en-US" sz="2800">
                <a:solidFill>
                  <a:schemeClr val="bg1"/>
                </a:solidFill>
                <a:latin typeface="Calibri" pitchFamily="34" charset="0"/>
                <a:cs typeface="Calibri" pitchFamily="34" charset="0"/>
                <a:sym typeface="Symbol" pitchFamily="18" charset="2"/>
              </a:rPr>
              <a:t>g(f(a), b) = 0  </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h(b) = 0</a:t>
            </a:r>
            <a:r>
              <a:rPr lang="en-US" sz="2800">
                <a:solidFill>
                  <a:schemeClr val="bg1"/>
                </a:solidFill>
                <a:latin typeface="Calibri" pitchFamily="34" charset="0"/>
                <a:cs typeface="Calibri" pitchFamily="34" charset="0"/>
                <a:sym typeface="Symbol" pitchFamily="18" charset="2"/>
              </a:rPr>
              <a:t>,</a:t>
            </a:r>
          </a:p>
          <a:p>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g(f(a), c) = 0 </a:t>
            </a:r>
            <a:r>
              <a:rPr lang="en-US" sz="2800">
                <a:solidFill>
                  <a:schemeClr val="bg1"/>
                </a:solidFill>
                <a:latin typeface="Calibri" pitchFamily="34" charset="0"/>
                <a:cs typeface="Calibri" pitchFamily="34" charset="0"/>
                <a:sym typeface="Symbol" pitchFamily="18" charset="2"/>
              </a:rPr>
              <a:t> h(c) = 0</a:t>
            </a:r>
          </a:p>
        </p:txBody>
      </p:sp>
      <p:sp>
        <p:nvSpPr>
          <p:cNvPr id="9" name="Right Arrow 8"/>
          <p:cNvSpPr/>
          <p:nvPr/>
        </p:nvSpPr>
        <p:spPr bwMode="auto">
          <a:xfrm>
            <a:off x="3859213" y="2160588"/>
            <a:ext cx="601662"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92520" name="Rectangle 14"/>
          <p:cNvSpPr>
            <a:spLocks noChangeArrowheads="1"/>
          </p:cNvSpPr>
          <p:nvPr/>
        </p:nvSpPr>
        <p:spPr bwMode="auto">
          <a:xfrm>
            <a:off x="4321175" y="4419600"/>
            <a:ext cx="4625975"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a  2, b  2, c  3</a:t>
            </a:r>
          </a:p>
          <a:p>
            <a:r>
              <a:rPr lang="en-US" sz="2800">
                <a:solidFill>
                  <a:schemeClr val="bg1"/>
                </a:solidFill>
                <a:latin typeface="Calibri" pitchFamily="34" charset="0"/>
                <a:cs typeface="Calibri" pitchFamily="34" charset="0"/>
                <a:sym typeface="Symbol" pitchFamily="18" charset="2"/>
              </a:rPr>
              <a:t>f  { 2  0, …}</a:t>
            </a:r>
          </a:p>
          <a:p>
            <a:r>
              <a:rPr lang="en-US" sz="2800">
                <a:solidFill>
                  <a:schemeClr val="bg1"/>
                </a:solidFill>
                <a:latin typeface="Calibri" pitchFamily="34" charset="0"/>
                <a:cs typeface="Calibri" pitchFamily="34" charset="0"/>
                <a:sym typeface="Symbol" pitchFamily="18" charset="2"/>
              </a:rPr>
              <a:t>h  { 2  0, 3  1, …}</a:t>
            </a:r>
          </a:p>
          <a:p>
            <a:r>
              <a:rPr lang="en-US" sz="2800">
                <a:solidFill>
                  <a:schemeClr val="bg1"/>
                </a:solidFill>
                <a:latin typeface="Calibri" pitchFamily="34" charset="0"/>
                <a:cs typeface="Calibri" pitchFamily="34" charset="0"/>
                <a:sym typeface="Symbol" pitchFamily="18" charset="2"/>
              </a:rPr>
              <a:t>g  { [0,2] -1, [0,3] 0, …}</a:t>
            </a:r>
          </a:p>
        </p:txBody>
      </p:sp>
      <p:sp>
        <p:nvSpPr>
          <p:cNvPr id="11" name="Down Arrow 10"/>
          <p:cNvSpPr/>
          <p:nvPr/>
        </p:nvSpPr>
        <p:spPr bwMode="auto">
          <a:xfrm>
            <a:off x="5929313" y="3727450"/>
            <a:ext cx="441325" cy="44291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92522" name="Rectangle 11"/>
          <p:cNvSpPr>
            <a:spLocks noChangeArrowheads="1"/>
          </p:cNvSpPr>
          <p:nvPr/>
        </p:nvSpPr>
        <p:spPr bwMode="auto">
          <a:xfrm>
            <a:off x="4705350" y="4030663"/>
            <a:ext cx="1812925"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M </a:t>
            </a:r>
          </a:p>
        </p:txBody>
      </p:sp>
    </p:spTree>
    <p:extLst>
      <p:ext uri="{BB962C8B-B14F-4D97-AF65-F5344CB8AC3E}">
        <p14:creationId xmlns:p14="http://schemas.microsoft.com/office/powerpoint/2007/7/12/main" val="157591400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Basic Idea (cont.)</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90525" y="1665288"/>
            <a:ext cx="8382000" cy="1579562"/>
          </a:xfrm>
        </p:spPr>
        <p:txBody>
          <a:bodyPr rtlCol="0"/>
          <a:lstStyle/>
          <a:p>
            <a:pPr marL="0" indent="0" defTabSz="914363" fontAlgn="auto">
              <a:spcBef>
                <a:spcPts val="0"/>
              </a:spcBef>
              <a:spcAft>
                <a:spcPts val="0"/>
              </a:spcAft>
              <a:buFontTx/>
              <a:buNone/>
              <a:defRPr/>
            </a:pPr>
            <a:r>
              <a:rPr lang="en-US" sz="2700" dirty="0" smtClean="0">
                <a:sym typeface="Symbol"/>
              </a:rPr>
              <a:t>Given a model </a:t>
            </a:r>
            <a:r>
              <a:rPr lang="en-US" sz="2700" dirty="0" smtClean="0">
                <a:solidFill>
                  <a:srgbClr xmlns:mc="http://schemas.openxmlformats.org/markup-compatibility/2006" xmlns:a14="http://schemas.microsoft.com/office/drawing/2007/7/7/main" val="FF0000" mc:Ignorable=""/>
                </a:solidFill>
                <a:sym typeface="Symbol"/>
              </a:rPr>
              <a:t>M</a:t>
            </a:r>
            <a:r>
              <a:rPr lang="en-US" sz="2700" dirty="0" smtClean="0">
                <a:sym typeface="Symbol"/>
              </a:rPr>
              <a:t> for </a:t>
            </a:r>
            <a:r>
              <a:rPr lang="en-US" sz="2700" dirty="0" smtClean="0">
                <a:solidFill>
                  <a:srgbClr xmlns:mc="http://schemas.openxmlformats.org/markup-compatibility/2006" xmlns:a14="http://schemas.microsoft.com/office/drawing/2007/7/7/main" val="FF0000" mc:Ignorable=""/>
                </a:solidFill>
                <a:sym typeface="Symbol"/>
              </a:rPr>
              <a:t>F*</a:t>
            </a:r>
            <a:r>
              <a:rPr lang="en-US" sz="2700" dirty="0" smtClean="0">
                <a:sym typeface="Symbol"/>
              </a:rPr>
              <a:t>,</a:t>
            </a:r>
          </a:p>
          <a:p>
            <a:pPr marL="0" indent="0" defTabSz="914363" fontAlgn="auto">
              <a:spcBef>
                <a:spcPts val="0"/>
              </a:spcBef>
              <a:spcAft>
                <a:spcPts val="0"/>
              </a:spcAft>
              <a:buFontTx/>
              <a:buNone/>
              <a:defRPr/>
            </a:pPr>
            <a:r>
              <a:rPr lang="en-US" sz="2700" dirty="0" smtClean="0">
                <a:sym typeface="Symbol"/>
              </a:rPr>
              <a:t>Build a model </a:t>
            </a:r>
            <a:r>
              <a:rPr lang="en-US" sz="2700" dirty="0" smtClean="0">
                <a:solidFill>
                  <a:srgbClr xmlns:mc="http://schemas.openxmlformats.org/markup-compatibility/2006" xmlns:a14="http://schemas.microsoft.com/office/drawing/2007/7/7/main" val="FF0000" mc:Ignorable=""/>
                </a:solidFill>
                <a:sym typeface="Symbol"/>
              </a:rPr>
              <a:t>M</a:t>
            </a:r>
            <a:r>
              <a:rPr lang="en-US" sz="2700" baseline="30000" dirty="0" smtClean="0">
                <a:solidFill>
                  <a:srgbClr xmlns:mc="http://schemas.openxmlformats.org/markup-compatibility/2006" xmlns:a14="http://schemas.microsoft.com/office/drawing/2007/7/7/main" val="FF0000" mc:Ignorable=""/>
                </a:solidFill>
                <a:sym typeface="Symbol"/>
              </a:rPr>
              <a:t></a:t>
            </a:r>
            <a:r>
              <a:rPr lang="en-US" sz="2700" dirty="0" smtClean="0">
                <a:sym typeface="Symbol"/>
              </a:rPr>
              <a:t> for </a:t>
            </a:r>
            <a:r>
              <a:rPr lang="en-US" sz="2700" dirty="0" smtClean="0">
                <a:solidFill>
                  <a:srgbClr xmlns:mc="http://schemas.openxmlformats.org/markup-compatibility/2006" xmlns:a14="http://schemas.microsoft.com/office/drawing/2007/7/7/main" val="FF0000" mc:Ignorable=""/>
                </a:solidFill>
                <a:sym typeface="Symbol"/>
              </a:rPr>
              <a:t>F</a:t>
            </a:r>
          </a:p>
          <a:p>
            <a:pPr marL="0" indent="0" defTabSz="914363" fontAlgn="auto">
              <a:spcBef>
                <a:spcPts val="0"/>
              </a:spcBef>
              <a:spcAft>
                <a:spcPts val="0"/>
              </a:spcAft>
              <a:buFontTx/>
              <a:buNone/>
              <a:defRPr/>
            </a:pPr>
            <a:endParaRPr lang="en-US" sz="2700" dirty="0" smtClean="0">
              <a:sym typeface="Symbol"/>
            </a:endParaRPr>
          </a:p>
          <a:p>
            <a:pPr marL="384954" indent="-384954" defTabSz="914363" fontAlgn="auto">
              <a:spcAft>
                <a:spcPts val="0"/>
              </a:spcAft>
              <a:buFontTx/>
              <a:buNone/>
              <a:defRPr/>
            </a:pPr>
            <a:endParaRPr lang="en-US" sz="2700" dirty="0" smtClean="0">
              <a:sym typeface="Symbol"/>
            </a:endParaRPr>
          </a:p>
        </p:txBody>
      </p:sp>
      <p:sp>
        <p:nvSpPr>
          <p:cNvPr id="9" name="Text Placeholder 2"/>
          <p:cNvSpPr txBox="1">
            <a:spLocks/>
          </p:cNvSpPr>
          <p:nvPr/>
        </p:nvSpPr>
        <p:spPr bwMode="auto">
          <a:xfrm>
            <a:off x="414338" y="2825750"/>
            <a:ext cx="8382000" cy="2243138"/>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buSzPct val="90000"/>
            </a:pPr>
            <a:r>
              <a:rPr lang="en-US" sz="2700">
                <a:solidFill>
                  <a:schemeClr val="bg1"/>
                </a:solidFill>
                <a:latin typeface="Calibri" pitchFamily="34" charset="0"/>
                <a:sym typeface="Symbol" pitchFamily="18" charset="2"/>
              </a:rPr>
              <a:t>Define a projection function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a:t>
            </a:r>
            <a:r>
              <a:rPr lang="en-US" sz="2700" baseline="-25000">
                <a:solidFill>
                  <a:srgbClr xmlns:mc="http://schemas.openxmlformats.org/markup-compatibility/2006" xmlns:a14="http://schemas.microsoft.com/office/drawing/2007/7/7/main" val="FF0000" mc:Ignorable=""/>
                </a:solidFill>
                <a:latin typeface="Calibri" pitchFamily="34" charset="0"/>
                <a:sym typeface="Symbol" pitchFamily="18" charset="2"/>
              </a:rPr>
              <a:t>f</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 </a:t>
            </a:r>
            <a:r>
              <a:rPr lang="en-US" sz="2700">
                <a:solidFill>
                  <a:schemeClr val="bg1"/>
                </a:solidFill>
                <a:latin typeface="Calibri" pitchFamily="34" charset="0"/>
                <a:sym typeface="Symbol" pitchFamily="18" charset="2"/>
              </a:rPr>
              <a:t>s.t.</a:t>
            </a:r>
          </a:p>
          <a:p>
            <a:pPr>
              <a:lnSpc>
                <a:spcPct val="90000"/>
              </a:lnSpc>
              <a:buSzPct val="90000"/>
            </a:pPr>
            <a:r>
              <a:rPr lang="en-US" sz="2700">
                <a:solidFill>
                  <a:schemeClr val="bg1"/>
                </a:solidFill>
                <a:latin typeface="Calibri" pitchFamily="34" charset="0"/>
                <a:sym typeface="Symbol" pitchFamily="18" charset="2"/>
              </a:rPr>
              <a:t>range of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a:t>
            </a:r>
            <a:r>
              <a:rPr lang="en-US" sz="2700" baseline="-25000">
                <a:solidFill>
                  <a:srgbClr xmlns:mc="http://schemas.openxmlformats.org/markup-compatibility/2006" xmlns:a14="http://schemas.microsoft.com/office/drawing/2007/7/7/main" val="FF0000" mc:Ignorable=""/>
                </a:solidFill>
                <a:latin typeface="Calibri" pitchFamily="34" charset="0"/>
                <a:sym typeface="Symbol" pitchFamily="18" charset="2"/>
              </a:rPr>
              <a:t>f</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 </a:t>
            </a:r>
            <a:r>
              <a:rPr lang="en-US" sz="2700">
                <a:solidFill>
                  <a:schemeClr val="bg1"/>
                </a:solidFill>
                <a:latin typeface="Calibri" pitchFamily="34" charset="0"/>
                <a:sym typeface="Symbol" pitchFamily="18" charset="2"/>
              </a:rPr>
              <a:t>is</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 M(A</a:t>
            </a:r>
            <a:r>
              <a:rPr lang="en-US" sz="2700" baseline="-25000">
                <a:solidFill>
                  <a:srgbClr xmlns:mc="http://schemas.openxmlformats.org/markup-compatibility/2006" xmlns:a14="http://schemas.microsoft.com/office/drawing/2007/7/7/main" val="FF0000" mc:Ignorable=""/>
                </a:solidFill>
                <a:latin typeface="Calibri" pitchFamily="34" charset="0"/>
                <a:sym typeface="Symbol" pitchFamily="18" charset="2"/>
              </a:rPr>
              <a:t>f</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a:t>
            </a:r>
            <a:r>
              <a:rPr lang="en-US" sz="2700">
                <a:solidFill>
                  <a:schemeClr val="bg1"/>
                </a:solidFill>
                <a:latin typeface="Calibri" pitchFamily="34" charset="0"/>
                <a:sym typeface="Symbol" pitchFamily="18" charset="2"/>
              </a:rPr>
              <a:t>, and</a:t>
            </a:r>
          </a:p>
          <a:p>
            <a:pPr>
              <a:lnSpc>
                <a:spcPct val="90000"/>
              </a:lnSpc>
              <a:buSzPct val="90000"/>
            </a:pP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a:t>
            </a:r>
            <a:r>
              <a:rPr lang="en-US" sz="2700" baseline="-25000">
                <a:solidFill>
                  <a:srgbClr xmlns:mc="http://schemas.openxmlformats.org/markup-compatibility/2006" xmlns:a14="http://schemas.microsoft.com/office/drawing/2007/7/7/main" val="FF0000" mc:Ignorable=""/>
                </a:solidFill>
                <a:latin typeface="Calibri" pitchFamily="34" charset="0"/>
                <a:sym typeface="Symbol" pitchFamily="18" charset="2"/>
              </a:rPr>
              <a:t>f</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 (v) = v</a:t>
            </a:r>
            <a:r>
              <a:rPr lang="en-US" sz="2700">
                <a:solidFill>
                  <a:schemeClr val="bg1"/>
                </a:solidFill>
                <a:latin typeface="Calibri" pitchFamily="34" charset="0"/>
                <a:sym typeface="Symbol" pitchFamily="18" charset="2"/>
              </a:rPr>
              <a:t>   if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v  M(A</a:t>
            </a:r>
            <a:r>
              <a:rPr lang="en-US" sz="2700" baseline="-25000">
                <a:solidFill>
                  <a:srgbClr xmlns:mc="http://schemas.openxmlformats.org/markup-compatibility/2006" xmlns:a14="http://schemas.microsoft.com/office/drawing/2007/7/7/main" val="FF0000" mc:Ignorable=""/>
                </a:solidFill>
                <a:latin typeface="Calibri" pitchFamily="34" charset="0"/>
                <a:sym typeface="Symbol" pitchFamily="18" charset="2"/>
              </a:rPr>
              <a:t>f</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a:t>
            </a:r>
          </a:p>
          <a:p>
            <a:pPr>
              <a:lnSpc>
                <a:spcPct val="90000"/>
              </a:lnSpc>
              <a:buSzPct val="90000"/>
            </a:pPr>
            <a:endParaRPr lang="en-US" sz="2700">
              <a:solidFill>
                <a:srgbClr xmlns:mc="http://schemas.openxmlformats.org/markup-compatibility/2006" xmlns:a14="http://schemas.microsoft.com/office/drawing/2007/7/7/main" val="FF0000" mc:Ignorable=""/>
              </a:solidFill>
              <a:latin typeface="Calibri" pitchFamily="34" charset="0"/>
              <a:sym typeface="Symbol" pitchFamily="18" charset="2"/>
            </a:endParaRPr>
          </a:p>
          <a:p>
            <a:pPr>
              <a:lnSpc>
                <a:spcPct val="90000"/>
              </a:lnSpc>
              <a:buSzPct val="90000"/>
            </a:pPr>
            <a:r>
              <a:rPr lang="en-US" sz="2700">
                <a:solidFill>
                  <a:schemeClr val="bg1"/>
                </a:solidFill>
                <a:latin typeface="Calibri" pitchFamily="34" charset="0"/>
                <a:sym typeface="Symbol" pitchFamily="18" charset="2"/>
              </a:rPr>
              <a:t>Then,</a:t>
            </a:r>
          </a:p>
          <a:p>
            <a:pPr>
              <a:lnSpc>
                <a:spcPct val="90000"/>
              </a:lnSpc>
              <a:buSzPct val="90000"/>
            </a:pP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M</a:t>
            </a:r>
            <a:r>
              <a:rPr lang="en-US" sz="2700" baseline="30000">
                <a:solidFill>
                  <a:srgbClr xmlns:mc="http://schemas.openxmlformats.org/markup-compatibility/2006" xmlns:a14="http://schemas.microsoft.com/office/drawing/2007/7/7/main" val="FF0000" mc:Ignorable=""/>
                </a:solidFill>
                <a:sym typeface="Symbol" pitchFamily="18" charset="2"/>
              </a:rPr>
              <a:t></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(f)(v)  = M(f)(</a:t>
            </a:r>
            <a:r>
              <a:rPr lang="en-US" sz="2700" baseline="-25000">
                <a:solidFill>
                  <a:srgbClr xmlns:mc="http://schemas.openxmlformats.org/markup-compatibility/2006" xmlns:a14="http://schemas.microsoft.com/office/drawing/2007/7/7/main" val="FF0000" mc:Ignorable=""/>
                </a:solidFill>
                <a:latin typeface="Calibri" pitchFamily="34" charset="0"/>
                <a:sym typeface="Symbol" pitchFamily="18" charset="2"/>
              </a:rPr>
              <a:t>f</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(v))</a:t>
            </a:r>
            <a:r>
              <a:rPr lang="en-US" sz="2700">
                <a:solidFill>
                  <a:schemeClr val="bg1"/>
                </a:solidFill>
                <a:latin typeface="Calibri" pitchFamily="34" charset="0"/>
                <a:sym typeface="Symbol" pitchFamily="18" charset="2"/>
              </a:rPr>
              <a:t>	</a:t>
            </a:r>
            <a:endParaRPr lang="en-US" sz="2700">
              <a:solidFill>
                <a:schemeClr val="bg1"/>
              </a:solidFill>
              <a:latin typeface="Calibri" pitchFamily="34" charset="0"/>
              <a:sym typeface="Wingdings" pitchFamily="2" charset="2"/>
            </a:endParaRPr>
          </a:p>
        </p:txBody>
      </p:sp>
    </p:spTree>
    <p:extLst>
      <p:ext uri="{BB962C8B-B14F-4D97-AF65-F5344CB8AC3E}">
        <p14:creationId xmlns:p14="http://schemas.microsoft.com/office/powerpoint/2007/7/12/main" val="67733550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Basic Idea (cont.) </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6" name="Oval 5"/>
          <p:cNvSpPr/>
          <p:nvPr/>
        </p:nvSpPr>
        <p:spPr bwMode="auto">
          <a:xfrm>
            <a:off x="2085975" y="1481138"/>
            <a:ext cx="1668463" cy="188277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7" name="Oval 6"/>
          <p:cNvSpPr/>
          <p:nvPr/>
        </p:nvSpPr>
        <p:spPr bwMode="auto">
          <a:xfrm>
            <a:off x="2328863" y="1490663"/>
            <a:ext cx="1174750" cy="976312"/>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algn="ctr" defTabSz="1096963">
              <a:defRPr/>
            </a:pPr>
            <a:r>
              <a:rPr lang="en-US" sz="2000" dirty="0">
                <a:solidFill>
                  <a:schemeClr val="bg1"/>
                </a:solidFill>
                <a:latin typeface="Calibri" pitchFamily="34" charset="0"/>
                <a:cs typeface="Calibri" pitchFamily="34" charset="0"/>
              </a:rPr>
              <a:t>M(</a:t>
            </a:r>
            <a:r>
              <a:rPr lang="en-US" sz="2000" dirty="0" err="1">
                <a:solidFill>
                  <a:schemeClr val="bg1"/>
                </a:solidFill>
                <a:latin typeface="Calibri" pitchFamily="34" charset="0"/>
                <a:cs typeface="Calibri" pitchFamily="34" charset="0"/>
              </a:rPr>
              <a:t>A</a:t>
            </a:r>
            <a:r>
              <a:rPr lang="en-US" sz="2000" baseline="-25000" dirty="0" err="1">
                <a:solidFill>
                  <a:schemeClr val="bg1"/>
                </a:solidFill>
                <a:latin typeface="Calibri" pitchFamily="34" charset="0"/>
                <a:cs typeface="Calibri" pitchFamily="34" charset="0"/>
              </a:rPr>
              <a:t>f</a:t>
            </a:r>
            <a:r>
              <a:rPr lang="en-US" sz="2000" dirty="0">
                <a:solidFill>
                  <a:schemeClr val="bg1"/>
                </a:solidFill>
                <a:latin typeface="Calibri" pitchFamily="34" charset="0"/>
                <a:cs typeface="Calibri" pitchFamily="34" charset="0"/>
              </a:rPr>
              <a:t>)</a:t>
            </a:r>
          </a:p>
        </p:txBody>
      </p:sp>
      <p:sp>
        <p:nvSpPr>
          <p:cNvPr id="8" name="Oval 7"/>
          <p:cNvSpPr/>
          <p:nvPr/>
        </p:nvSpPr>
        <p:spPr bwMode="auto">
          <a:xfrm>
            <a:off x="4551363" y="1508125"/>
            <a:ext cx="1970087" cy="1900238"/>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0" name="Oval 9"/>
          <p:cNvSpPr/>
          <p:nvPr/>
        </p:nvSpPr>
        <p:spPr bwMode="auto">
          <a:xfrm>
            <a:off x="4787900" y="1516063"/>
            <a:ext cx="1482725" cy="1116012"/>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109728" tIns="54864" rIns="109728" bIns="54864" anchor="ctr"/>
          <a:lstStyle/>
          <a:p>
            <a:pPr algn="ctr" defTabSz="1096963">
              <a:defRPr/>
            </a:pPr>
            <a:r>
              <a:rPr lang="en-US" sz="2000" dirty="0">
                <a:solidFill>
                  <a:schemeClr val="bg1"/>
                </a:solidFill>
                <a:latin typeface="Calibri" pitchFamily="34" charset="0"/>
                <a:cs typeface="Calibri" pitchFamily="34" charset="0"/>
              </a:rPr>
              <a:t>M(f(</a:t>
            </a:r>
            <a:r>
              <a:rPr lang="en-US" sz="2000" dirty="0" err="1">
                <a:solidFill>
                  <a:schemeClr val="bg1"/>
                </a:solidFill>
                <a:latin typeface="Calibri" pitchFamily="34" charset="0"/>
                <a:cs typeface="Calibri" pitchFamily="34" charset="0"/>
              </a:rPr>
              <a:t>A</a:t>
            </a:r>
            <a:r>
              <a:rPr lang="en-US" sz="2000" baseline="-25000" dirty="0" err="1">
                <a:solidFill>
                  <a:schemeClr val="bg1"/>
                </a:solidFill>
                <a:latin typeface="Calibri" pitchFamily="34" charset="0"/>
                <a:cs typeface="Calibri" pitchFamily="34" charset="0"/>
              </a:rPr>
              <a:t>f</a:t>
            </a:r>
            <a:r>
              <a:rPr lang="en-US" sz="2000" dirty="0">
                <a:solidFill>
                  <a:schemeClr val="bg1"/>
                </a:solidFill>
                <a:latin typeface="Calibri" pitchFamily="34" charset="0"/>
                <a:cs typeface="Calibri" pitchFamily="34" charset="0"/>
              </a:rPr>
              <a:t>))</a:t>
            </a:r>
          </a:p>
        </p:txBody>
      </p:sp>
      <p:sp>
        <p:nvSpPr>
          <p:cNvPr id="13" name="Right Arrow 12"/>
          <p:cNvSpPr/>
          <p:nvPr/>
        </p:nvSpPr>
        <p:spPr bwMode="auto">
          <a:xfrm>
            <a:off x="3557588" y="2271713"/>
            <a:ext cx="1155700" cy="341312"/>
          </a:xfrm>
          <a:prstGeom prst="righ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2" name="Oval 11"/>
          <p:cNvSpPr/>
          <p:nvPr/>
        </p:nvSpPr>
        <p:spPr bwMode="auto">
          <a:xfrm>
            <a:off x="1193800" y="4235450"/>
            <a:ext cx="1666875" cy="188277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4" name="Oval 13"/>
          <p:cNvSpPr/>
          <p:nvPr/>
        </p:nvSpPr>
        <p:spPr bwMode="auto">
          <a:xfrm>
            <a:off x="1436688" y="4244975"/>
            <a:ext cx="1173162" cy="976313"/>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algn="ctr" defTabSz="1096963">
              <a:defRPr/>
            </a:pPr>
            <a:r>
              <a:rPr lang="en-US" sz="2000" dirty="0">
                <a:solidFill>
                  <a:schemeClr val="bg1"/>
                </a:solidFill>
                <a:latin typeface="Calibri" pitchFamily="34" charset="0"/>
                <a:cs typeface="Calibri" pitchFamily="34" charset="0"/>
              </a:rPr>
              <a:t>M(</a:t>
            </a:r>
            <a:r>
              <a:rPr lang="en-US" sz="2000" dirty="0" err="1">
                <a:solidFill>
                  <a:schemeClr val="bg1"/>
                </a:solidFill>
                <a:latin typeface="Calibri" pitchFamily="34" charset="0"/>
                <a:cs typeface="Calibri" pitchFamily="34" charset="0"/>
              </a:rPr>
              <a:t>A</a:t>
            </a:r>
            <a:r>
              <a:rPr lang="en-US" sz="2000" baseline="-25000" dirty="0" err="1">
                <a:solidFill>
                  <a:schemeClr val="bg1"/>
                </a:solidFill>
                <a:latin typeface="Calibri" pitchFamily="34" charset="0"/>
                <a:cs typeface="Calibri" pitchFamily="34" charset="0"/>
              </a:rPr>
              <a:t>f</a:t>
            </a:r>
            <a:r>
              <a:rPr lang="en-US" sz="2000" dirty="0">
                <a:solidFill>
                  <a:schemeClr val="bg1"/>
                </a:solidFill>
                <a:latin typeface="Calibri" pitchFamily="34" charset="0"/>
                <a:cs typeface="Calibri" pitchFamily="34" charset="0"/>
              </a:rPr>
              <a:t>)</a:t>
            </a:r>
          </a:p>
        </p:txBody>
      </p:sp>
      <p:sp>
        <p:nvSpPr>
          <p:cNvPr id="16" name="Oval 15"/>
          <p:cNvSpPr/>
          <p:nvPr/>
        </p:nvSpPr>
        <p:spPr bwMode="auto">
          <a:xfrm>
            <a:off x="6045200" y="4733925"/>
            <a:ext cx="1482725" cy="1116013"/>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lIns="109728" tIns="54864" rIns="109728" bIns="54864" anchor="ctr"/>
          <a:lstStyle/>
          <a:p>
            <a:pPr algn="ctr" defTabSz="1096963">
              <a:defRPr/>
            </a:pPr>
            <a:r>
              <a:rPr lang="en-US" sz="2000" dirty="0">
                <a:solidFill>
                  <a:schemeClr val="bg1"/>
                </a:solidFill>
                <a:latin typeface="Calibri" pitchFamily="34" charset="0"/>
                <a:cs typeface="Calibri" pitchFamily="34" charset="0"/>
              </a:rPr>
              <a:t>M(f(</a:t>
            </a:r>
            <a:r>
              <a:rPr lang="en-US" sz="2000" dirty="0" err="1">
                <a:solidFill>
                  <a:schemeClr val="bg1"/>
                </a:solidFill>
                <a:latin typeface="Calibri" pitchFamily="34" charset="0"/>
                <a:cs typeface="Calibri" pitchFamily="34" charset="0"/>
              </a:rPr>
              <a:t>A</a:t>
            </a:r>
            <a:r>
              <a:rPr lang="en-US" sz="2000" baseline="-25000" dirty="0" err="1">
                <a:solidFill>
                  <a:schemeClr val="bg1"/>
                </a:solidFill>
                <a:latin typeface="Calibri" pitchFamily="34" charset="0"/>
                <a:cs typeface="Calibri" pitchFamily="34" charset="0"/>
              </a:rPr>
              <a:t>f</a:t>
            </a:r>
            <a:r>
              <a:rPr lang="en-US" sz="2000" dirty="0">
                <a:solidFill>
                  <a:schemeClr val="bg1"/>
                </a:solidFill>
                <a:latin typeface="Calibri" pitchFamily="34" charset="0"/>
                <a:cs typeface="Calibri" pitchFamily="34" charset="0"/>
              </a:rPr>
              <a:t>))</a:t>
            </a:r>
          </a:p>
        </p:txBody>
      </p:sp>
      <p:sp>
        <p:nvSpPr>
          <p:cNvPr id="17" name="Right Arrow 16"/>
          <p:cNvSpPr/>
          <p:nvPr/>
        </p:nvSpPr>
        <p:spPr bwMode="auto">
          <a:xfrm>
            <a:off x="2573338" y="5046663"/>
            <a:ext cx="1155700" cy="341312"/>
          </a:xfrm>
          <a:prstGeom prst="righ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94572" name="TextBox 17"/>
          <p:cNvSpPr txBox="1">
            <a:spLocks noChangeArrowheads="1"/>
          </p:cNvSpPr>
          <p:nvPr/>
        </p:nvSpPr>
        <p:spPr bwMode="auto">
          <a:xfrm>
            <a:off x="4956175" y="4603750"/>
            <a:ext cx="1092200" cy="5238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r>
              <a:rPr lang="en-US" sz="2800">
                <a:solidFill>
                  <a:schemeClr val="bg1"/>
                </a:solidFill>
                <a:latin typeface="Calibri" pitchFamily="34" charset="0"/>
                <a:cs typeface="Calibri" pitchFamily="34" charset="0"/>
              </a:rPr>
              <a:t>M(f)</a:t>
            </a:r>
          </a:p>
        </p:txBody>
      </p:sp>
      <p:sp>
        <p:nvSpPr>
          <p:cNvPr id="19" name="Oval 18"/>
          <p:cNvSpPr/>
          <p:nvPr/>
        </p:nvSpPr>
        <p:spPr bwMode="auto">
          <a:xfrm>
            <a:off x="3729038" y="4759325"/>
            <a:ext cx="1174750" cy="976313"/>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lIns="109728" tIns="54864" rIns="109728" bIns="54864" anchor="ctr"/>
          <a:lstStyle/>
          <a:p>
            <a:pPr algn="ctr" defTabSz="1096963">
              <a:defRPr/>
            </a:pPr>
            <a:r>
              <a:rPr lang="en-US" sz="2000" dirty="0">
                <a:solidFill>
                  <a:schemeClr val="bg1"/>
                </a:solidFill>
                <a:latin typeface="Calibri" pitchFamily="34" charset="0"/>
                <a:cs typeface="Calibri" pitchFamily="34" charset="0"/>
              </a:rPr>
              <a:t>M(</a:t>
            </a:r>
            <a:r>
              <a:rPr lang="en-US" sz="2000" dirty="0" err="1">
                <a:solidFill>
                  <a:schemeClr val="bg1"/>
                </a:solidFill>
                <a:latin typeface="Calibri" pitchFamily="34" charset="0"/>
                <a:cs typeface="Calibri" pitchFamily="34" charset="0"/>
              </a:rPr>
              <a:t>A</a:t>
            </a:r>
            <a:r>
              <a:rPr lang="en-US" sz="2000" baseline="-25000" dirty="0" err="1">
                <a:solidFill>
                  <a:schemeClr val="bg1"/>
                </a:solidFill>
                <a:latin typeface="Calibri" pitchFamily="34" charset="0"/>
                <a:cs typeface="Calibri" pitchFamily="34" charset="0"/>
              </a:rPr>
              <a:t>f</a:t>
            </a:r>
            <a:r>
              <a:rPr lang="en-US" sz="2000" dirty="0">
                <a:solidFill>
                  <a:schemeClr val="bg1"/>
                </a:solidFill>
                <a:latin typeface="Calibri" pitchFamily="34" charset="0"/>
                <a:cs typeface="Calibri" pitchFamily="34" charset="0"/>
              </a:rPr>
              <a:t>)</a:t>
            </a:r>
          </a:p>
        </p:txBody>
      </p:sp>
      <p:sp>
        <p:nvSpPr>
          <p:cNvPr id="20" name="Right Arrow 19"/>
          <p:cNvSpPr/>
          <p:nvPr/>
        </p:nvSpPr>
        <p:spPr bwMode="auto">
          <a:xfrm>
            <a:off x="4906963" y="5108575"/>
            <a:ext cx="1155700" cy="341313"/>
          </a:xfrm>
          <a:prstGeom prst="rightArrow">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94575" name="TextBox 20"/>
          <p:cNvSpPr txBox="1">
            <a:spLocks noChangeArrowheads="1"/>
          </p:cNvSpPr>
          <p:nvPr/>
        </p:nvSpPr>
        <p:spPr bwMode="auto">
          <a:xfrm>
            <a:off x="2876550" y="4575175"/>
            <a:ext cx="763588" cy="5238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r>
              <a:rPr lang="en-US" sz="2800">
                <a:solidFill>
                  <a:schemeClr val="bg1"/>
                </a:solidFill>
                <a:latin typeface="Calibri" pitchFamily="34" charset="0"/>
                <a:cs typeface="Calibri" pitchFamily="34" charset="0"/>
                <a:sym typeface="Symbol" pitchFamily="18" charset="2"/>
              </a:rPr>
              <a:t></a:t>
            </a:r>
            <a:r>
              <a:rPr lang="en-US" sz="2800" baseline="-25000">
                <a:solidFill>
                  <a:schemeClr val="bg1"/>
                </a:solidFill>
                <a:latin typeface="Calibri" pitchFamily="34" charset="0"/>
                <a:cs typeface="Calibri" pitchFamily="34" charset="0"/>
              </a:rPr>
              <a:t>f</a:t>
            </a:r>
          </a:p>
        </p:txBody>
      </p:sp>
      <p:sp>
        <p:nvSpPr>
          <p:cNvPr id="194576" name="TextBox 21"/>
          <p:cNvSpPr txBox="1">
            <a:spLocks noChangeArrowheads="1"/>
          </p:cNvSpPr>
          <p:nvPr/>
        </p:nvSpPr>
        <p:spPr bwMode="auto">
          <a:xfrm>
            <a:off x="3630613" y="1379538"/>
            <a:ext cx="1093787" cy="5238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r>
              <a:rPr lang="en-US" sz="2800">
                <a:solidFill>
                  <a:schemeClr val="bg1"/>
                </a:solidFill>
                <a:latin typeface="Calibri" pitchFamily="34" charset="0"/>
                <a:cs typeface="Calibri" pitchFamily="34" charset="0"/>
              </a:rPr>
              <a:t>M(f)</a:t>
            </a:r>
          </a:p>
        </p:txBody>
      </p:sp>
      <p:sp>
        <p:nvSpPr>
          <p:cNvPr id="194577" name="TextBox 22"/>
          <p:cNvSpPr txBox="1">
            <a:spLocks noChangeArrowheads="1"/>
          </p:cNvSpPr>
          <p:nvPr/>
        </p:nvSpPr>
        <p:spPr bwMode="auto">
          <a:xfrm>
            <a:off x="3713163" y="3903663"/>
            <a:ext cx="1093787" cy="5238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r>
              <a:rPr lang="en-US" sz="2800">
                <a:solidFill>
                  <a:schemeClr val="bg1"/>
                </a:solidFill>
                <a:latin typeface="Calibri" pitchFamily="34" charset="0"/>
                <a:cs typeface="Calibri" pitchFamily="34" charset="0"/>
              </a:rPr>
              <a:t>M</a:t>
            </a:r>
            <a:r>
              <a:rPr lang="en-US" sz="2800" baseline="30000">
                <a:solidFill>
                  <a:schemeClr val="bg1"/>
                </a:solidFill>
                <a:latin typeface="Calibri" pitchFamily="34" charset="0"/>
                <a:cs typeface="Calibri" pitchFamily="34" charset="0"/>
                <a:sym typeface="Symbol" pitchFamily="18" charset="2"/>
              </a:rPr>
              <a:t></a:t>
            </a:r>
            <a:r>
              <a:rPr lang="en-US" sz="2800">
                <a:solidFill>
                  <a:schemeClr val="bg1"/>
                </a:solidFill>
                <a:latin typeface="Calibri" pitchFamily="34" charset="0"/>
                <a:cs typeface="Calibri" pitchFamily="34" charset="0"/>
              </a:rPr>
              <a:t>(f)</a:t>
            </a:r>
          </a:p>
        </p:txBody>
      </p:sp>
    </p:spTree>
    <p:extLst>
      <p:ext uri="{BB962C8B-B14F-4D97-AF65-F5344CB8AC3E}">
        <p14:creationId xmlns:p14="http://schemas.microsoft.com/office/powerpoint/2007/7/12/main" val="417927194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Basic Idea (cont.)</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90525" y="1665288"/>
            <a:ext cx="8382000" cy="1579562"/>
          </a:xfrm>
        </p:spPr>
        <p:txBody>
          <a:bodyPr rtlCol="0"/>
          <a:lstStyle/>
          <a:p>
            <a:pPr marL="0" indent="0" defTabSz="914363" fontAlgn="auto">
              <a:spcBef>
                <a:spcPts val="0"/>
              </a:spcBef>
              <a:spcAft>
                <a:spcPts val="0"/>
              </a:spcAft>
              <a:buFontTx/>
              <a:buNone/>
              <a:defRPr/>
            </a:pPr>
            <a:r>
              <a:rPr lang="en-US" sz="2700" dirty="0" smtClean="0">
                <a:sym typeface="Symbol"/>
              </a:rPr>
              <a:t>Given a model </a:t>
            </a:r>
            <a:r>
              <a:rPr lang="en-US" sz="2700" dirty="0" smtClean="0">
                <a:solidFill>
                  <a:srgbClr xmlns:mc="http://schemas.openxmlformats.org/markup-compatibility/2006" xmlns:a14="http://schemas.microsoft.com/office/drawing/2007/7/7/main" val="FF0000" mc:Ignorable=""/>
                </a:solidFill>
                <a:sym typeface="Symbol"/>
              </a:rPr>
              <a:t>M</a:t>
            </a:r>
            <a:r>
              <a:rPr lang="en-US" sz="2700" dirty="0" smtClean="0">
                <a:sym typeface="Symbol"/>
              </a:rPr>
              <a:t> for </a:t>
            </a:r>
            <a:r>
              <a:rPr lang="en-US" sz="2700" dirty="0" smtClean="0">
                <a:solidFill>
                  <a:srgbClr xmlns:mc="http://schemas.openxmlformats.org/markup-compatibility/2006" xmlns:a14="http://schemas.microsoft.com/office/drawing/2007/7/7/main" val="FF0000" mc:Ignorable=""/>
                </a:solidFill>
                <a:sym typeface="Symbol"/>
              </a:rPr>
              <a:t>F*</a:t>
            </a:r>
            <a:r>
              <a:rPr lang="en-US" sz="2700" dirty="0" smtClean="0">
                <a:sym typeface="Symbol"/>
              </a:rPr>
              <a:t>,</a:t>
            </a:r>
          </a:p>
          <a:p>
            <a:pPr marL="0" indent="0" defTabSz="914363" fontAlgn="auto">
              <a:spcBef>
                <a:spcPts val="0"/>
              </a:spcBef>
              <a:spcAft>
                <a:spcPts val="0"/>
              </a:spcAft>
              <a:buFontTx/>
              <a:buNone/>
              <a:defRPr/>
            </a:pPr>
            <a:r>
              <a:rPr lang="en-US" sz="2700" dirty="0" smtClean="0">
                <a:sym typeface="Symbol"/>
              </a:rPr>
              <a:t>Build a model </a:t>
            </a:r>
            <a:r>
              <a:rPr lang="en-US" sz="2700" dirty="0" smtClean="0">
                <a:solidFill>
                  <a:srgbClr xmlns:mc="http://schemas.openxmlformats.org/markup-compatibility/2006" xmlns:a14="http://schemas.microsoft.com/office/drawing/2007/7/7/main" val="FF0000" mc:Ignorable=""/>
                </a:solidFill>
                <a:sym typeface="Symbol"/>
              </a:rPr>
              <a:t>M</a:t>
            </a:r>
            <a:r>
              <a:rPr lang="en-US" sz="2700" baseline="30000" dirty="0" smtClean="0">
                <a:solidFill>
                  <a:srgbClr xmlns:mc="http://schemas.openxmlformats.org/markup-compatibility/2006" xmlns:a14="http://schemas.microsoft.com/office/drawing/2007/7/7/main" val="FF0000" mc:Ignorable=""/>
                </a:solidFill>
                <a:sym typeface="Symbol"/>
              </a:rPr>
              <a:t></a:t>
            </a:r>
            <a:r>
              <a:rPr lang="en-US" sz="2700" dirty="0" smtClean="0">
                <a:sym typeface="Symbol"/>
              </a:rPr>
              <a:t> for </a:t>
            </a:r>
            <a:r>
              <a:rPr lang="en-US" sz="2700" dirty="0" smtClean="0">
                <a:solidFill>
                  <a:srgbClr xmlns:mc="http://schemas.openxmlformats.org/markup-compatibility/2006" xmlns:a14="http://schemas.microsoft.com/office/drawing/2007/7/7/main" val="FF0000" mc:Ignorable=""/>
                </a:solidFill>
                <a:sym typeface="Symbol"/>
              </a:rPr>
              <a:t>F</a:t>
            </a:r>
          </a:p>
          <a:p>
            <a:pPr marL="0" indent="0" defTabSz="914363" fontAlgn="auto">
              <a:spcBef>
                <a:spcPts val="0"/>
              </a:spcBef>
              <a:spcAft>
                <a:spcPts val="0"/>
              </a:spcAft>
              <a:buFontTx/>
              <a:buNone/>
              <a:defRPr/>
            </a:pPr>
            <a:endParaRPr lang="en-US" sz="2700" dirty="0" smtClean="0">
              <a:sym typeface="Symbol"/>
            </a:endParaRPr>
          </a:p>
          <a:p>
            <a:pPr marL="384954" indent="-384954" defTabSz="914363" fontAlgn="auto">
              <a:spcAft>
                <a:spcPts val="0"/>
              </a:spcAft>
              <a:buFontTx/>
              <a:buNone/>
              <a:defRPr/>
            </a:pPr>
            <a:endParaRPr lang="en-US" sz="2700" dirty="0" smtClean="0">
              <a:sym typeface="Symbol"/>
            </a:endParaRPr>
          </a:p>
        </p:txBody>
      </p:sp>
      <p:sp>
        <p:nvSpPr>
          <p:cNvPr id="8" name="Text Placeholder 2"/>
          <p:cNvSpPr txBox="1">
            <a:spLocks/>
          </p:cNvSpPr>
          <p:nvPr/>
        </p:nvSpPr>
        <p:spPr bwMode="auto">
          <a:xfrm>
            <a:off x="423863" y="2633663"/>
            <a:ext cx="8382000" cy="1509712"/>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buSzPct val="90000"/>
            </a:pPr>
            <a:r>
              <a:rPr lang="en-US" sz="2700">
                <a:solidFill>
                  <a:schemeClr val="bg1"/>
                </a:solidFill>
                <a:latin typeface="Calibri" pitchFamily="34" charset="0"/>
                <a:sym typeface="Symbol" pitchFamily="18" charset="2"/>
              </a:rPr>
              <a:t>In our example, we have: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h(b)</a:t>
            </a:r>
            <a:r>
              <a:rPr lang="en-US" sz="2700">
                <a:solidFill>
                  <a:schemeClr val="bg1"/>
                </a:solidFill>
                <a:latin typeface="Calibri" pitchFamily="34" charset="0"/>
                <a:sym typeface="Symbol" pitchFamily="18" charset="2"/>
              </a:rPr>
              <a:t> and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h(c)</a:t>
            </a:r>
          </a:p>
          <a:p>
            <a:pPr>
              <a:lnSpc>
                <a:spcPct val="90000"/>
              </a:lnSpc>
              <a:buSzPct val="90000"/>
            </a:pPr>
            <a:r>
              <a:rPr lang="en-US" sz="2400">
                <a:solidFill>
                  <a:schemeClr val="bg1"/>
                </a:solidFill>
                <a:latin typeface="Calibri" pitchFamily="34" charset="0"/>
                <a:cs typeface="Calibri" pitchFamily="34" charset="0"/>
                <a:sym typeface="Symbol" pitchFamily="18" charset="2"/>
              </a:rPr>
              <a:t> </a:t>
            </a:r>
            <a:r>
              <a:rPr lang="en-US" sz="2700">
                <a:solidFill>
                  <a:schemeClr val="bg1"/>
                </a:solidFill>
                <a:latin typeface="Calibri" pitchFamily="34" charset="0"/>
                <a:sym typeface="Wingdings" pitchFamily="2" charset="2"/>
              </a:rPr>
              <a:t>A</a:t>
            </a:r>
            <a:r>
              <a:rPr lang="en-US" sz="2700" baseline="-25000">
                <a:solidFill>
                  <a:schemeClr val="bg1"/>
                </a:solidFill>
                <a:latin typeface="Calibri" pitchFamily="34" charset="0"/>
                <a:sym typeface="Wingdings" pitchFamily="2" charset="2"/>
              </a:rPr>
              <a:t>h</a:t>
            </a:r>
            <a:r>
              <a:rPr lang="en-US" sz="2700">
                <a:solidFill>
                  <a:schemeClr val="bg1"/>
                </a:solidFill>
                <a:latin typeface="Calibri" pitchFamily="34" charset="0"/>
                <a:sym typeface="Wingdings" pitchFamily="2" charset="2"/>
              </a:rPr>
              <a:t> = { b, c },   and   M(A</a:t>
            </a:r>
            <a:r>
              <a:rPr lang="en-US" sz="2700" baseline="-25000">
                <a:solidFill>
                  <a:schemeClr val="bg1"/>
                </a:solidFill>
                <a:latin typeface="Calibri" pitchFamily="34" charset="0"/>
                <a:sym typeface="Wingdings" pitchFamily="2" charset="2"/>
              </a:rPr>
              <a:t>h</a:t>
            </a:r>
            <a:r>
              <a:rPr lang="en-US" sz="2700">
                <a:solidFill>
                  <a:schemeClr val="bg1"/>
                </a:solidFill>
                <a:latin typeface="Calibri" pitchFamily="34" charset="0"/>
                <a:sym typeface="Wingdings" pitchFamily="2" charset="2"/>
              </a:rPr>
              <a:t>) = { 2, 3 }</a:t>
            </a:r>
          </a:p>
          <a:p>
            <a:pPr>
              <a:lnSpc>
                <a:spcPct val="90000"/>
              </a:lnSpc>
              <a:buSzPct val="90000"/>
            </a:pPr>
            <a:r>
              <a:rPr lang="en-US" sz="2700">
                <a:solidFill>
                  <a:schemeClr val="bg1"/>
                </a:solidFill>
                <a:latin typeface="Calibri" pitchFamily="34" charset="0"/>
                <a:sym typeface="Symbol" pitchFamily="18" charset="2"/>
              </a:rPr>
              <a:t> </a:t>
            </a:r>
          </a:p>
          <a:p>
            <a:pPr algn="ctr">
              <a:lnSpc>
                <a:spcPct val="90000"/>
              </a:lnSpc>
              <a:buSzPct val="90000"/>
            </a:pPr>
            <a:r>
              <a:rPr lang="en-US" sz="2800">
                <a:solidFill>
                  <a:schemeClr val="bg1"/>
                </a:solidFill>
                <a:latin typeface="Calibri" pitchFamily="34" charset="0"/>
                <a:sym typeface="Symbol" pitchFamily="18" charset="2"/>
              </a:rPr>
              <a:t></a:t>
            </a:r>
            <a:r>
              <a:rPr lang="en-US" sz="2800" baseline="-25000">
                <a:solidFill>
                  <a:schemeClr val="bg1"/>
                </a:solidFill>
                <a:latin typeface="Calibri" pitchFamily="34" charset="0"/>
                <a:sym typeface="Wingdings" pitchFamily="2" charset="2"/>
              </a:rPr>
              <a:t>h</a:t>
            </a:r>
            <a:r>
              <a:rPr lang="en-US" sz="2800">
                <a:solidFill>
                  <a:schemeClr val="bg1"/>
                </a:solidFill>
                <a:latin typeface="Calibri" pitchFamily="34" charset="0"/>
                <a:sym typeface="Wingdings" pitchFamily="2" charset="2"/>
              </a:rPr>
              <a:t> = { 2 </a:t>
            </a:r>
            <a:r>
              <a:rPr lang="en-US" sz="2800">
                <a:solidFill>
                  <a:schemeClr val="bg1"/>
                </a:solidFill>
                <a:latin typeface="Calibri" pitchFamily="34" charset="0"/>
                <a:cs typeface="Calibri" pitchFamily="34" charset="0"/>
                <a:sym typeface="Symbol" pitchFamily="18" charset="2"/>
              </a:rPr>
              <a:t> 2, 3  3, else  3 }</a:t>
            </a:r>
            <a:endParaRPr lang="en-US" sz="2700">
              <a:solidFill>
                <a:schemeClr val="bg1"/>
              </a:solidFill>
              <a:latin typeface="Calibri" pitchFamily="34" charset="0"/>
              <a:sym typeface="Wingdings" pitchFamily="2" charset="2"/>
            </a:endParaRPr>
          </a:p>
        </p:txBody>
      </p:sp>
      <p:sp>
        <p:nvSpPr>
          <p:cNvPr id="6" name="Text Placeholder 2"/>
          <p:cNvSpPr txBox="1">
            <a:spLocks/>
          </p:cNvSpPr>
          <p:nvPr/>
        </p:nvSpPr>
        <p:spPr bwMode="auto">
          <a:xfrm>
            <a:off x="279400" y="4421188"/>
            <a:ext cx="3076575" cy="776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buSzPct val="90000"/>
            </a:pPr>
            <a:r>
              <a:rPr lang="en-US" sz="2800">
                <a:solidFill>
                  <a:schemeClr val="bg1"/>
                </a:solidFill>
                <a:latin typeface="Calibri" pitchFamily="34" charset="0"/>
                <a:sym typeface="Wingdings" pitchFamily="2" charset="2"/>
              </a:rPr>
              <a:t>M(h) </a:t>
            </a:r>
          </a:p>
          <a:p>
            <a:pPr>
              <a:lnSpc>
                <a:spcPct val="90000"/>
              </a:lnSpc>
              <a:buSzPct val="90000"/>
            </a:pPr>
            <a:r>
              <a:rPr lang="en-US" sz="2800">
                <a:solidFill>
                  <a:schemeClr val="bg1"/>
                </a:solidFill>
                <a:latin typeface="Calibri" pitchFamily="34" charset="0"/>
                <a:sym typeface="Wingdings" pitchFamily="2" charset="2"/>
              </a:rPr>
              <a:t>{ 2 </a:t>
            </a:r>
            <a:r>
              <a:rPr lang="en-US" sz="2800">
                <a:solidFill>
                  <a:schemeClr val="bg1"/>
                </a:solidFill>
                <a:latin typeface="Calibri" pitchFamily="34" charset="0"/>
                <a:sym typeface="Symbol" pitchFamily="18" charset="2"/>
              </a:rPr>
              <a:t> 0, 3  1, …}</a:t>
            </a:r>
          </a:p>
        </p:txBody>
      </p:sp>
      <p:sp>
        <p:nvSpPr>
          <p:cNvPr id="7" name="Text Placeholder 2"/>
          <p:cNvSpPr txBox="1">
            <a:spLocks/>
          </p:cNvSpPr>
          <p:nvPr/>
        </p:nvSpPr>
        <p:spPr bwMode="auto">
          <a:xfrm>
            <a:off x="4743450" y="4421188"/>
            <a:ext cx="4098925" cy="776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buSzPct val="90000"/>
            </a:pPr>
            <a:r>
              <a:rPr lang="en-US" sz="2800">
                <a:solidFill>
                  <a:schemeClr val="bg1"/>
                </a:solidFill>
                <a:latin typeface="Calibri" pitchFamily="34" charset="0"/>
                <a:sym typeface="Wingdings" pitchFamily="2" charset="2"/>
              </a:rPr>
              <a:t>M</a:t>
            </a:r>
            <a:r>
              <a:rPr lang="en-US" sz="2800" baseline="30000">
                <a:solidFill>
                  <a:schemeClr val="bg1"/>
                </a:solidFill>
                <a:latin typeface="Calibri" pitchFamily="34" charset="0"/>
                <a:sym typeface="Symbol" pitchFamily="18" charset="2"/>
              </a:rPr>
              <a:t></a:t>
            </a:r>
            <a:r>
              <a:rPr lang="en-US" sz="2800">
                <a:solidFill>
                  <a:schemeClr val="bg1"/>
                </a:solidFill>
                <a:latin typeface="Calibri" pitchFamily="34" charset="0"/>
                <a:sym typeface="Wingdings" pitchFamily="2" charset="2"/>
              </a:rPr>
              <a:t>(h)</a:t>
            </a:r>
          </a:p>
          <a:p>
            <a:pPr>
              <a:lnSpc>
                <a:spcPct val="90000"/>
              </a:lnSpc>
              <a:buSzPct val="90000"/>
            </a:pPr>
            <a:r>
              <a:rPr lang="en-US" sz="2800">
                <a:solidFill>
                  <a:schemeClr val="bg1"/>
                </a:solidFill>
                <a:latin typeface="Calibri" pitchFamily="34" charset="0"/>
                <a:sym typeface="Wingdings" pitchFamily="2" charset="2"/>
              </a:rPr>
              <a:t>{ 2 </a:t>
            </a:r>
            <a:r>
              <a:rPr lang="en-US" sz="2800">
                <a:solidFill>
                  <a:schemeClr val="bg1"/>
                </a:solidFill>
                <a:latin typeface="Calibri" pitchFamily="34" charset="0"/>
                <a:sym typeface="Symbol" pitchFamily="18" charset="2"/>
              </a:rPr>
              <a:t> 0, 3  1, else  1}</a:t>
            </a:r>
          </a:p>
        </p:txBody>
      </p:sp>
      <p:sp>
        <p:nvSpPr>
          <p:cNvPr id="9" name="Right Arrow 8"/>
          <p:cNvSpPr/>
          <p:nvPr/>
        </p:nvSpPr>
        <p:spPr bwMode="auto">
          <a:xfrm>
            <a:off x="3386138" y="4783138"/>
            <a:ext cx="977900" cy="484187"/>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0" name="Text Placeholder 2"/>
          <p:cNvSpPr txBox="1">
            <a:spLocks/>
          </p:cNvSpPr>
          <p:nvPr/>
        </p:nvSpPr>
        <p:spPr bwMode="auto">
          <a:xfrm>
            <a:off x="2173288" y="5780088"/>
            <a:ext cx="4098925" cy="38735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buSzPct val="90000"/>
            </a:pPr>
            <a:r>
              <a:rPr lang="en-US" sz="2800">
                <a:solidFill>
                  <a:schemeClr val="bg1"/>
                </a:solidFill>
                <a:latin typeface="Calibri" pitchFamily="34" charset="0"/>
                <a:sym typeface="Wingdings" pitchFamily="2" charset="2"/>
              </a:rPr>
              <a:t>M</a:t>
            </a:r>
            <a:r>
              <a:rPr lang="en-US" sz="2800" baseline="30000">
                <a:solidFill>
                  <a:schemeClr val="bg1"/>
                </a:solidFill>
                <a:latin typeface="Calibri" pitchFamily="34" charset="0"/>
                <a:sym typeface="Symbol" pitchFamily="18" charset="2"/>
              </a:rPr>
              <a:t></a:t>
            </a:r>
            <a:r>
              <a:rPr lang="en-US" sz="2800">
                <a:solidFill>
                  <a:schemeClr val="bg1"/>
                </a:solidFill>
                <a:latin typeface="Calibri" pitchFamily="34" charset="0"/>
                <a:sym typeface="Wingdings" pitchFamily="2" charset="2"/>
              </a:rPr>
              <a:t>(h) = </a:t>
            </a:r>
            <a:r>
              <a:rPr lang="en-US" sz="2800">
                <a:solidFill>
                  <a:schemeClr val="bg1"/>
                </a:solidFill>
                <a:latin typeface="Calibri" pitchFamily="34" charset="0"/>
                <a:cs typeface="Calibri" pitchFamily="34" charset="0"/>
                <a:sym typeface="Symbol" pitchFamily="18" charset="2"/>
              </a:rPr>
              <a:t>x. if(x=2, 0, 1)</a:t>
            </a:r>
            <a:endParaRPr lang="en-US" sz="2700">
              <a:solidFill>
                <a:schemeClr val="bg1"/>
              </a:solidFill>
              <a:latin typeface="Calibri" pitchFamily="34" charset="0"/>
              <a:sym typeface="Wingdings" pitchFamily="2" charset="2"/>
            </a:endParaRPr>
          </a:p>
        </p:txBody>
      </p:sp>
    </p:spTree>
    <p:extLst>
      <p:ext uri="{BB962C8B-B14F-4D97-AF65-F5344CB8AC3E}">
        <p14:creationId xmlns:p14="http://schemas.microsoft.com/office/powerpoint/2007/7/12/main" val="317455766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7"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Example</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96611" name="Rectangle 4"/>
          <p:cNvSpPr>
            <a:spLocks noChangeArrowheads="1"/>
          </p:cNvSpPr>
          <p:nvPr/>
        </p:nvSpPr>
        <p:spPr bwMode="auto">
          <a:xfrm>
            <a:off x="306388" y="1517650"/>
            <a:ext cx="3592512"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g(x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  h(x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a:t>
            </a:r>
          </a:p>
          <a:p>
            <a:r>
              <a:rPr lang="en-US" sz="2800">
                <a:solidFill>
                  <a:schemeClr val="bg1"/>
                </a:solidFill>
                <a:latin typeface="Calibri" pitchFamily="34" charset="0"/>
                <a:cs typeface="Calibri" pitchFamily="34" charset="0"/>
                <a:sym typeface="Symbol" pitchFamily="18" charset="2"/>
              </a:rPr>
              <a:t>g(f(x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),b) + 1  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a:t>
            </a:r>
          </a:p>
          <a:p>
            <a:r>
              <a:rPr lang="en-US" sz="2800">
                <a:solidFill>
                  <a:schemeClr val="bg1"/>
                </a:solidFill>
                <a:latin typeface="Calibri" pitchFamily="34" charset="0"/>
                <a:cs typeface="Calibri" pitchFamily="34" charset="0"/>
                <a:sym typeface="Symbol" pitchFamily="18" charset="2"/>
              </a:rPr>
              <a:t>h(c) = 1,</a:t>
            </a:r>
          </a:p>
          <a:p>
            <a:r>
              <a:rPr lang="en-US" sz="2800">
                <a:solidFill>
                  <a:schemeClr val="bg1"/>
                </a:solidFill>
                <a:latin typeface="Calibri" pitchFamily="34" charset="0"/>
                <a:cs typeface="Calibri" pitchFamily="34" charset="0"/>
                <a:sym typeface="Symbol" pitchFamily="18" charset="2"/>
              </a:rPr>
              <a:t>f(a) = 0</a:t>
            </a:r>
          </a:p>
        </p:txBody>
      </p:sp>
      <p:sp>
        <p:nvSpPr>
          <p:cNvPr id="196612" name="Rectangle 9"/>
          <p:cNvSpPr>
            <a:spLocks noChangeArrowheads="1"/>
          </p:cNvSpPr>
          <p:nvPr/>
        </p:nvSpPr>
        <p:spPr bwMode="auto">
          <a:xfrm>
            <a:off x="811213" y="1128713"/>
            <a:ext cx="1811337"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96613" name="Rectangle 12"/>
          <p:cNvSpPr>
            <a:spLocks noChangeArrowheads="1"/>
          </p:cNvSpPr>
          <p:nvPr/>
        </p:nvSpPr>
        <p:spPr bwMode="auto">
          <a:xfrm>
            <a:off x="5076825" y="1128713"/>
            <a:ext cx="1811338"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96614" name="Rectangle 6"/>
          <p:cNvSpPr>
            <a:spLocks noChangeArrowheads="1"/>
          </p:cNvSpPr>
          <p:nvPr/>
        </p:nvSpPr>
        <p:spPr bwMode="auto">
          <a:xfrm>
            <a:off x="4699000" y="1517650"/>
            <a:ext cx="3592513" cy="22479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h(c) = 1,</a:t>
            </a:r>
          </a:p>
          <a:p>
            <a:r>
              <a:rPr lang="en-US" sz="2800">
                <a:solidFill>
                  <a:schemeClr val="bg1"/>
                </a:solidFill>
                <a:latin typeface="Calibri" pitchFamily="34" charset="0"/>
                <a:cs typeface="Calibri" pitchFamily="34" charset="0"/>
                <a:sym typeface="Symbol" pitchFamily="18" charset="2"/>
              </a:rPr>
              <a:t>f(a) = 0,</a:t>
            </a:r>
          </a:p>
          <a:p>
            <a:r>
              <a:rPr lang="en-US" sz="2800">
                <a:solidFill>
                  <a:schemeClr val="bg1"/>
                </a:solidFill>
                <a:latin typeface="Calibri" pitchFamily="34" charset="0"/>
                <a:cs typeface="Calibri" pitchFamily="34" charset="0"/>
                <a:sym typeface="Symbol" pitchFamily="18" charset="2"/>
              </a:rPr>
              <a:t>g(f(a),b) + 1  f(a),</a:t>
            </a:r>
          </a:p>
          <a:p>
            <a:r>
              <a:rPr lang="en-US" sz="2800">
                <a:solidFill>
                  <a:schemeClr val="bg1"/>
                </a:solidFill>
                <a:latin typeface="Calibri" pitchFamily="34" charset="0"/>
                <a:cs typeface="Calibri" pitchFamily="34" charset="0"/>
                <a:sym typeface="Symbol" pitchFamily="18" charset="2"/>
              </a:rPr>
              <a:t>g(f(a), b) = 0  h(b) = 0,</a:t>
            </a:r>
          </a:p>
          <a:p>
            <a:r>
              <a:rPr lang="en-US" sz="2800">
                <a:solidFill>
                  <a:schemeClr val="bg1"/>
                </a:solidFill>
                <a:latin typeface="Calibri" pitchFamily="34" charset="0"/>
                <a:cs typeface="Calibri" pitchFamily="34" charset="0"/>
                <a:sym typeface="Symbol" pitchFamily="18" charset="2"/>
              </a:rPr>
              <a:t>g(f(a), c) = 0  h(c) = 0</a:t>
            </a:r>
          </a:p>
        </p:txBody>
      </p:sp>
      <p:sp>
        <p:nvSpPr>
          <p:cNvPr id="9" name="Right Arrow 8"/>
          <p:cNvSpPr/>
          <p:nvPr/>
        </p:nvSpPr>
        <p:spPr bwMode="auto">
          <a:xfrm>
            <a:off x="3859213" y="2160588"/>
            <a:ext cx="601662"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96616" name="Rectangle 10"/>
          <p:cNvSpPr>
            <a:spLocks noChangeArrowheads="1"/>
          </p:cNvSpPr>
          <p:nvPr/>
        </p:nvSpPr>
        <p:spPr bwMode="auto">
          <a:xfrm>
            <a:off x="677863" y="4122738"/>
            <a:ext cx="1812925"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M</a:t>
            </a:r>
            <a:r>
              <a:rPr lang="en-US" sz="2800" baseline="30000">
                <a:solidFill>
                  <a:schemeClr val="bg1"/>
                </a:solidFill>
                <a:latin typeface="Calibri" pitchFamily="34" charset="0"/>
                <a:cs typeface="Calibri" pitchFamily="34" charset="0"/>
                <a:sym typeface="Symbol" pitchFamily="18" charset="2"/>
              </a:rPr>
              <a:t></a:t>
            </a:r>
            <a:endParaRPr lang="en-US" sz="2800" b="1" baseline="30000">
              <a:solidFill>
                <a:schemeClr val="bg1"/>
              </a:solidFill>
              <a:latin typeface="Calibri" pitchFamily="34" charset="0"/>
              <a:cs typeface="Calibri" pitchFamily="34" charset="0"/>
              <a:sym typeface="Symbol" pitchFamily="18" charset="2"/>
            </a:endParaRPr>
          </a:p>
        </p:txBody>
      </p:sp>
      <p:sp>
        <p:nvSpPr>
          <p:cNvPr id="196617" name="Rectangle 11"/>
          <p:cNvSpPr>
            <a:spLocks noChangeArrowheads="1"/>
          </p:cNvSpPr>
          <p:nvPr/>
        </p:nvSpPr>
        <p:spPr bwMode="auto">
          <a:xfrm>
            <a:off x="312738" y="4511675"/>
            <a:ext cx="4243387"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a  2, b  2, c  3</a:t>
            </a:r>
          </a:p>
          <a:p>
            <a:r>
              <a:rPr lang="en-US" sz="2800">
                <a:solidFill>
                  <a:schemeClr val="bg1"/>
                </a:solidFill>
                <a:latin typeface="Calibri" pitchFamily="34" charset="0"/>
                <a:cs typeface="Calibri" pitchFamily="34" charset="0"/>
                <a:sym typeface="Symbol" pitchFamily="18" charset="2"/>
              </a:rPr>
              <a:t>f  x. 2</a:t>
            </a:r>
          </a:p>
          <a:p>
            <a:r>
              <a:rPr lang="en-US" sz="2800">
                <a:solidFill>
                  <a:schemeClr val="bg1"/>
                </a:solidFill>
                <a:latin typeface="Calibri" pitchFamily="34" charset="0"/>
                <a:cs typeface="Calibri" pitchFamily="34" charset="0"/>
                <a:sym typeface="Symbol" pitchFamily="18" charset="2"/>
              </a:rPr>
              <a:t>h  x. if(x=2, 0, 1)</a:t>
            </a:r>
          </a:p>
          <a:p>
            <a:r>
              <a:rPr lang="en-US" sz="2800">
                <a:solidFill>
                  <a:schemeClr val="bg1"/>
                </a:solidFill>
                <a:latin typeface="Calibri" pitchFamily="34" charset="0"/>
                <a:cs typeface="Calibri" pitchFamily="34" charset="0"/>
                <a:sym typeface="Symbol" pitchFamily="18" charset="2"/>
              </a:rPr>
              <a:t>g  x,y. if(x=0y=2,-1, 0)</a:t>
            </a:r>
          </a:p>
        </p:txBody>
      </p:sp>
      <p:sp>
        <p:nvSpPr>
          <p:cNvPr id="17" name="Right Arrow 16"/>
          <p:cNvSpPr/>
          <p:nvPr/>
        </p:nvSpPr>
        <p:spPr bwMode="auto">
          <a:xfrm rot="10800000">
            <a:off x="3819525" y="4824413"/>
            <a:ext cx="603250"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8" name="Down Arrow 17"/>
          <p:cNvSpPr/>
          <p:nvPr/>
        </p:nvSpPr>
        <p:spPr bwMode="auto">
          <a:xfrm>
            <a:off x="5929313" y="3727450"/>
            <a:ext cx="441325" cy="44291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96620" name="Rectangle 18"/>
          <p:cNvSpPr>
            <a:spLocks noChangeArrowheads="1"/>
          </p:cNvSpPr>
          <p:nvPr/>
        </p:nvSpPr>
        <p:spPr bwMode="auto">
          <a:xfrm>
            <a:off x="4705350" y="4030663"/>
            <a:ext cx="1812925"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M </a:t>
            </a:r>
          </a:p>
        </p:txBody>
      </p:sp>
      <p:sp>
        <p:nvSpPr>
          <p:cNvPr id="196621" name="Rectangle 15"/>
          <p:cNvSpPr>
            <a:spLocks noChangeArrowheads="1"/>
          </p:cNvSpPr>
          <p:nvPr/>
        </p:nvSpPr>
        <p:spPr bwMode="auto">
          <a:xfrm>
            <a:off x="4518025" y="4429125"/>
            <a:ext cx="4625975"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a  2, b  2, c  3</a:t>
            </a:r>
          </a:p>
          <a:p>
            <a:r>
              <a:rPr lang="en-US" sz="2800">
                <a:solidFill>
                  <a:schemeClr val="bg1"/>
                </a:solidFill>
                <a:latin typeface="Calibri" pitchFamily="34" charset="0"/>
                <a:cs typeface="Calibri" pitchFamily="34" charset="0"/>
                <a:sym typeface="Symbol" pitchFamily="18" charset="2"/>
              </a:rPr>
              <a:t>f  { 2  0, …}</a:t>
            </a:r>
          </a:p>
          <a:p>
            <a:r>
              <a:rPr lang="en-US" sz="2800">
                <a:solidFill>
                  <a:schemeClr val="bg1"/>
                </a:solidFill>
                <a:latin typeface="Calibri" pitchFamily="34" charset="0"/>
                <a:cs typeface="Calibri" pitchFamily="34" charset="0"/>
                <a:sym typeface="Symbol" pitchFamily="18" charset="2"/>
              </a:rPr>
              <a:t>h  { 2  0, 3  1, …}</a:t>
            </a:r>
          </a:p>
          <a:p>
            <a:r>
              <a:rPr lang="en-US" sz="2800">
                <a:solidFill>
                  <a:schemeClr val="bg1"/>
                </a:solidFill>
                <a:latin typeface="Calibri" pitchFamily="34" charset="0"/>
                <a:cs typeface="Calibri" pitchFamily="34" charset="0"/>
                <a:sym typeface="Symbol" pitchFamily="18" charset="2"/>
              </a:rPr>
              <a:t>g  { [0,2] -1, [0,3] 0, …}</a:t>
            </a:r>
          </a:p>
        </p:txBody>
      </p:sp>
    </p:spTree>
    <p:extLst>
      <p:ext uri="{BB962C8B-B14F-4D97-AF65-F5344CB8AC3E}">
        <p14:creationId xmlns:p14="http://schemas.microsoft.com/office/powerpoint/2007/7/12/main" val="240735635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Example: Model Checking</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97635" name="Rectangle 10"/>
          <p:cNvSpPr>
            <a:spLocks noChangeArrowheads="1"/>
          </p:cNvSpPr>
          <p:nvPr/>
        </p:nvSpPr>
        <p:spPr bwMode="auto">
          <a:xfrm>
            <a:off x="365125" y="1096963"/>
            <a:ext cx="1811338" cy="5238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M</a:t>
            </a:r>
            <a:r>
              <a:rPr lang="en-US" sz="2800" baseline="30000">
                <a:solidFill>
                  <a:schemeClr val="bg1"/>
                </a:solidFill>
                <a:latin typeface="Calibri" pitchFamily="34" charset="0"/>
                <a:cs typeface="Calibri" pitchFamily="34" charset="0"/>
                <a:sym typeface="Symbol" pitchFamily="18" charset="2"/>
              </a:rPr>
              <a:t></a:t>
            </a:r>
            <a:endParaRPr lang="en-US" sz="2800" b="1" baseline="30000">
              <a:solidFill>
                <a:schemeClr val="bg1"/>
              </a:solidFill>
              <a:latin typeface="Calibri" pitchFamily="34" charset="0"/>
              <a:cs typeface="Calibri" pitchFamily="34" charset="0"/>
              <a:sym typeface="Symbol" pitchFamily="18" charset="2"/>
            </a:endParaRPr>
          </a:p>
        </p:txBody>
      </p:sp>
      <p:sp>
        <p:nvSpPr>
          <p:cNvPr id="197636" name="Rectangle 11"/>
          <p:cNvSpPr>
            <a:spLocks noChangeArrowheads="1"/>
          </p:cNvSpPr>
          <p:nvPr/>
        </p:nvSpPr>
        <p:spPr bwMode="auto">
          <a:xfrm>
            <a:off x="0" y="1487488"/>
            <a:ext cx="4243388"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a  2, b  2, c  3</a:t>
            </a:r>
          </a:p>
          <a:p>
            <a:r>
              <a:rPr lang="en-US" sz="2800">
                <a:solidFill>
                  <a:schemeClr val="bg1"/>
                </a:solidFill>
                <a:latin typeface="Calibri" pitchFamily="34" charset="0"/>
                <a:cs typeface="Calibri" pitchFamily="34" charset="0"/>
                <a:sym typeface="Symbol" pitchFamily="18" charset="2"/>
              </a:rPr>
              <a:t>f  x. 2</a:t>
            </a:r>
          </a:p>
          <a:p>
            <a:r>
              <a:rPr lang="en-US" sz="2800">
                <a:solidFill>
                  <a:schemeClr val="bg1"/>
                </a:solidFill>
                <a:latin typeface="Calibri" pitchFamily="34" charset="0"/>
                <a:cs typeface="Calibri" pitchFamily="34" charset="0"/>
                <a:sym typeface="Symbol" pitchFamily="18" charset="2"/>
              </a:rPr>
              <a:t>h  x. if(x=2, 0, 1)</a:t>
            </a:r>
          </a:p>
          <a:p>
            <a:r>
              <a:rPr lang="en-US" sz="2800">
                <a:solidFill>
                  <a:schemeClr val="bg1"/>
                </a:solidFill>
                <a:latin typeface="Calibri" pitchFamily="34" charset="0"/>
                <a:cs typeface="Calibri" pitchFamily="34" charset="0"/>
                <a:sym typeface="Symbol" pitchFamily="18" charset="2"/>
              </a:rPr>
              <a:t>g  x,y. if(x=0y=2,-1, 0)</a:t>
            </a:r>
          </a:p>
        </p:txBody>
      </p:sp>
      <p:sp>
        <p:nvSpPr>
          <p:cNvPr id="24" name="Rectangle 23"/>
          <p:cNvSpPr>
            <a:spLocks noChangeArrowheads="1"/>
          </p:cNvSpPr>
          <p:nvPr/>
        </p:nvSpPr>
        <p:spPr bwMode="auto">
          <a:xfrm>
            <a:off x="573088" y="3621088"/>
            <a:ext cx="8108950" cy="5238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if(x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=0x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=2,-1,0) = 0  if(x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=2,0,1) = 0   </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is valid</a:t>
            </a:r>
          </a:p>
        </p:txBody>
      </p:sp>
      <p:sp>
        <p:nvSpPr>
          <p:cNvPr id="197638" name="Rectangle 24"/>
          <p:cNvSpPr>
            <a:spLocks noChangeArrowheads="1"/>
          </p:cNvSpPr>
          <p:nvPr/>
        </p:nvSpPr>
        <p:spPr bwMode="auto">
          <a:xfrm>
            <a:off x="4202113" y="1792288"/>
            <a:ext cx="4662487" cy="9540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Does M</a:t>
            </a:r>
            <a:r>
              <a:rPr lang="en-US" sz="2800" baseline="30000">
                <a:solidFill>
                  <a:schemeClr val="bg1"/>
                </a:solidFill>
                <a:latin typeface="Calibri" pitchFamily="34" charset="0"/>
                <a:cs typeface="Calibri" pitchFamily="34" charset="0"/>
                <a:sym typeface="Symbol" pitchFamily="18" charset="2"/>
              </a:rPr>
              <a:t></a:t>
            </a:r>
            <a:r>
              <a:rPr lang="en-US" sz="2800">
                <a:solidFill>
                  <a:schemeClr val="bg1"/>
                </a:solidFill>
                <a:latin typeface="Calibri" pitchFamily="34" charset="0"/>
                <a:cs typeface="Calibri" pitchFamily="34" charset="0"/>
                <a:sym typeface="Symbol" pitchFamily="18" charset="2"/>
              </a:rPr>
              <a:t> satisfies?</a:t>
            </a:r>
          </a:p>
          <a:p>
            <a:r>
              <a:rPr lang="en-US" sz="2800">
                <a:solidFill>
                  <a:schemeClr val="bg1"/>
                </a:solidFill>
                <a:latin typeface="Calibri" pitchFamily="34" charset="0"/>
                <a:cs typeface="Calibri" pitchFamily="34" charset="0"/>
                <a:sym typeface="Symbol" pitchFamily="18" charset="2"/>
              </a:rPr>
              <a:t>x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x</a:t>
            </a:r>
            <a:r>
              <a:rPr lang="en-US" sz="2800" baseline="-25000">
                <a:solidFill>
                  <a:schemeClr val="bg1"/>
                </a:solidFill>
                <a:latin typeface="Calibri" pitchFamily="34" charset="0"/>
                <a:cs typeface="Calibri" pitchFamily="34" charset="0"/>
                <a:sym typeface="Symbol" pitchFamily="18" charset="2"/>
              </a:rPr>
              <a:t>2 </a:t>
            </a:r>
            <a:r>
              <a:rPr lang="en-US" sz="2800">
                <a:solidFill>
                  <a:schemeClr val="bg1"/>
                </a:solidFill>
                <a:latin typeface="Calibri" pitchFamily="34" charset="0"/>
                <a:cs typeface="Calibri" pitchFamily="34" charset="0"/>
                <a:sym typeface="Symbol" pitchFamily="18" charset="2"/>
              </a:rPr>
              <a:t>: g(x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  h(x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a:t>
            </a:r>
          </a:p>
        </p:txBody>
      </p:sp>
      <p:sp>
        <p:nvSpPr>
          <p:cNvPr id="27" name="Down Arrow 26"/>
          <p:cNvSpPr/>
          <p:nvPr/>
        </p:nvSpPr>
        <p:spPr bwMode="auto">
          <a:xfrm rot="1521449">
            <a:off x="5194300" y="2833688"/>
            <a:ext cx="471488" cy="769937"/>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29" name="Rectangle 28"/>
          <p:cNvSpPr>
            <a:spLocks noChangeArrowheads="1"/>
          </p:cNvSpPr>
          <p:nvPr/>
        </p:nvSpPr>
        <p:spPr bwMode="auto">
          <a:xfrm>
            <a:off x="241300" y="4657725"/>
            <a:ext cx="8902700" cy="5238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if(x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=0x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=2,-1,0)  0  if(x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=2,0,1)  0    </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is unsat</a:t>
            </a:r>
          </a:p>
        </p:txBody>
      </p:sp>
      <p:sp>
        <p:nvSpPr>
          <p:cNvPr id="30" name="Down Arrow 29"/>
          <p:cNvSpPr/>
          <p:nvPr/>
        </p:nvSpPr>
        <p:spPr bwMode="auto">
          <a:xfrm>
            <a:off x="4100513" y="4149725"/>
            <a:ext cx="484187" cy="533400"/>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31" name="Rectangle 30"/>
          <p:cNvSpPr>
            <a:spLocks noChangeArrowheads="1"/>
          </p:cNvSpPr>
          <p:nvPr/>
        </p:nvSpPr>
        <p:spPr bwMode="auto">
          <a:xfrm>
            <a:off x="814388" y="5675313"/>
            <a:ext cx="7273925"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if(s</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=0</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s</a:t>
            </a:r>
            <a:r>
              <a:rPr lang="en-US" sz="2800" baseline="-250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2</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,0)  0  if(</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s</a:t>
            </a:r>
            <a:r>
              <a:rPr lang="en-US" sz="2800" baseline="-250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2</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0</a:t>
            </a:r>
            <a:r>
              <a:rPr lang="en-US" sz="2800">
                <a:solidFill>
                  <a:schemeClr val="bg1"/>
                </a:solidFill>
                <a:latin typeface="Calibri" pitchFamily="34" charset="0"/>
                <a:cs typeface="Calibri" pitchFamily="34" charset="0"/>
                <a:sym typeface="Symbol" pitchFamily="18" charset="2"/>
              </a:rPr>
              <a:t>,1)  0    </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is unsat</a:t>
            </a:r>
          </a:p>
        </p:txBody>
      </p:sp>
      <p:sp>
        <p:nvSpPr>
          <p:cNvPr id="32" name="Down Arrow 31"/>
          <p:cNvSpPr/>
          <p:nvPr/>
        </p:nvSpPr>
        <p:spPr bwMode="auto">
          <a:xfrm>
            <a:off x="4111625" y="5146675"/>
            <a:ext cx="484188" cy="53181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Tree>
    <p:extLst>
      <p:ext uri="{BB962C8B-B14F-4D97-AF65-F5344CB8AC3E}">
        <p14:creationId xmlns:p14="http://schemas.microsoft.com/office/powerpoint/2007/7/12/main" val="423636713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animBg="1"/>
      <p:bldP spid="29" grpId="0"/>
      <p:bldP spid="30" grpId="0" animBg="1"/>
      <p:bldP spid="31" grpId="0"/>
      <p:bldP spid="3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Why does it work?</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90525" y="1665288"/>
            <a:ext cx="8382000" cy="1204912"/>
          </a:xfrm>
        </p:spPr>
        <p:txBody>
          <a:bodyPr rtlCol="0"/>
          <a:lstStyle/>
          <a:p>
            <a:pPr marL="0" indent="0" defTabSz="914363" fontAlgn="auto">
              <a:spcBef>
                <a:spcPts val="0"/>
              </a:spcBef>
              <a:spcAft>
                <a:spcPts val="0"/>
              </a:spcAft>
              <a:buFontTx/>
              <a:buNone/>
              <a:defRPr/>
            </a:pPr>
            <a:r>
              <a:rPr lang="en-US" sz="2700" dirty="0" smtClean="0">
                <a:sym typeface="Symbol"/>
              </a:rPr>
              <a:t>Suppose </a:t>
            </a:r>
            <a:r>
              <a:rPr lang="en-US" sz="2700" dirty="0" smtClean="0">
                <a:solidFill>
                  <a:srgbClr xmlns:mc="http://schemas.openxmlformats.org/markup-compatibility/2006" xmlns:a14="http://schemas.microsoft.com/office/drawing/2007/7/7/main" val="FF0000" mc:Ignorable=""/>
                </a:solidFill>
                <a:sym typeface="Symbol"/>
              </a:rPr>
              <a:t>M</a:t>
            </a:r>
            <a:r>
              <a:rPr lang="en-US" sz="2700" baseline="30000" dirty="0" smtClean="0">
                <a:solidFill>
                  <a:srgbClr xmlns:mc="http://schemas.openxmlformats.org/markup-compatibility/2006" xmlns:a14="http://schemas.microsoft.com/office/drawing/2007/7/7/main" val="FF0000" mc:Ignorable=""/>
                </a:solidFill>
                <a:sym typeface="Symbol"/>
              </a:rPr>
              <a:t></a:t>
            </a:r>
            <a:r>
              <a:rPr lang="en-US" sz="2700" dirty="0" smtClean="0">
                <a:sym typeface="Symbol"/>
              </a:rPr>
              <a:t> does not satisfy </a:t>
            </a:r>
            <a:r>
              <a:rPr lang="en-US" sz="2700" dirty="0" smtClean="0">
                <a:solidFill>
                  <a:srgbClr xmlns:mc="http://schemas.openxmlformats.org/markup-compatibility/2006" xmlns:a14="http://schemas.microsoft.com/office/drawing/2007/7/7/main" val="FF0000" mc:Ignorable=""/>
                </a:solidFill>
                <a:sym typeface="Symbol"/>
              </a:rPr>
              <a:t>C[f(x)]</a:t>
            </a:r>
            <a:r>
              <a:rPr lang="en-US" sz="2700" dirty="0" smtClean="0">
                <a:sym typeface="Symbol"/>
              </a:rPr>
              <a:t>.</a:t>
            </a:r>
          </a:p>
          <a:p>
            <a:pPr marL="0" indent="0" defTabSz="914363" fontAlgn="auto">
              <a:spcBef>
                <a:spcPts val="0"/>
              </a:spcBef>
              <a:spcAft>
                <a:spcPts val="0"/>
              </a:spcAft>
              <a:buFontTx/>
              <a:buNone/>
              <a:defRPr/>
            </a:pPr>
            <a:endParaRPr lang="en-US" sz="2700" dirty="0" smtClean="0">
              <a:sym typeface="Symbol"/>
            </a:endParaRPr>
          </a:p>
          <a:p>
            <a:pPr marL="384954" indent="-384954" defTabSz="914363" fontAlgn="auto">
              <a:spcAft>
                <a:spcPts val="0"/>
              </a:spcAft>
              <a:buFontTx/>
              <a:buNone/>
              <a:defRPr/>
            </a:pPr>
            <a:endParaRPr lang="en-US" sz="2700" dirty="0" smtClean="0">
              <a:sym typeface="Symbol"/>
            </a:endParaRPr>
          </a:p>
        </p:txBody>
      </p:sp>
      <p:sp>
        <p:nvSpPr>
          <p:cNvPr id="10" name="Text Placeholder 2"/>
          <p:cNvSpPr txBox="1">
            <a:spLocks/>
          </p:cNvSpPr>
          <p:nvPr/>
        </p:nvSpPr>
        <p:spPr bwMode="auto">
          <a:xfrm>
            <a:off x="422275" y="2339975"/>
            <a:ext cx="8382000" cy="747713"/>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buSzPct val="90000"/>
            </a:pPr>
            <a:r>
              <a:rPr lang="en-US" sz="2700">
                <a:solidFill>
                  <a:schemeClr val="bg1"/>
                </a:solidFill>
                <a:latin typeface="Calibri" pitchFamily="34" charset="0"/>
                <a:sym typeface="Symbol" pitchFamily="18" charset="2"/>
              </a:rPr>
              <a:t>Then for some value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v</a:t>
            </a:r>
            <a:r>
              <a:rPr lang="en-US" sz="2700">
                <a:solidFill>
                  <a:schemeClr val="bg1"/>
                </a:solidFill>
                <a:latin typeface="Calibri" pitchFamily="34" charset="0"/>
                <a:sym typeface="Symbol" pitchFamily="18" charset="2"/>
              </a:rPr>
              <a:t>,</a:t>
            </a:r>
          </a:p>
          <a:p>
            <a:pPr>
              <a:lnSpc>
                <a:spcPct val="90000"/>
              </a:lnSpc>
              <a:buSzPct val="90000"/>
            </a:pPr>
            <a:r>
              <a:rPr lang="en-US" sz="2700">
                <a:solidFill>
                  <a:srgbClr xmlns:mc="http://schemas.openxmlformats.org/markup-compatibility/2006" xmlns:a14="http://schemas.microsoft.com/office/drawing/2007/7/7/main" val="FF0000" mc:Ignorable=""/>
                </a:solidFill>
                <a:sym typeface="Symbol" pitchFamily="18" charset="2"/>
              </a:rPr>
              <a:t>M</a:t>
            </a:r>
            <a:r>
              <a:rPr lang="en-US" sz="2700" baseline="30000">
                <a:solidFill>
                  <a:srgbClr xmlns:mc="http://schemas.openxmlformats.org/markup-compatibility/2006" xmlns:a14="http://schemas.microsoft.com/office/drawing/2007/7/7/main" val="FF0000" mc:Ignorable=""/>
                </a:solidFill>
                <a:sym typeface="Symbol" pitchFamily="18" charset="2"/>
              </a:rPr>
              <a:t></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{x v}   </a:t>
            </a:r>
            <a:r>
              <a:rPr lang="en-US" sz="2700">
                <a:solidFill>
                  <a:schemeClr val="bg1"/>
                </a:solidFill>
                <a:latin typeface="Calibri" pitchFamily="34" charset="0"/>
                <a:sym typeface="Symbol" pitchFamily="18" charset="2"/>
              </a:rPr>
              <a:t>falsifies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C[f(x)]</a:t>
            </a:r>
            <a:r>
              <a:rPr lang="en-US" sz="2700">
                <a:solidFill>
                  <a:schemeClr val="bg1"/>
                </a:solidFill>
                <a:latin typeface="Calibri" pitchFamily="34" charset="0"/>
                <a:sym typeface="Symbol" pitchFamily="18" charset="2"/>
              </a:rPr>
              <a:t>.</a:t>
            </a:r>
          </a:p>
        </p:txBody>
      </p:sp>
      <p:sp>
        <p:nvSpPr>
          <p:cNvPr id="7" name="Text Placeholder 2"/>
          <p:cNvSpPr txBox="1">
            <a:spLocks/>
          </p:cNvSpPr>
          <p:nvPr/>
        </p:nvSpPr>
        <p:spPr bwMode="auto">
          <a:xfrm>
            <a:off x="393700" y="3416300"/>
            <a:ext cx="8382000" cy="37465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buSzPct val="90000"/>
            </a:pPr>
            <a:r>
              <a:rPr lang="en-US" sz="2700">
                <a:solidFill>
                  <a:srgbClr xmlns:mc="http://schemas.openxmlformats.org/markup-compatibility/2006" xmlns:a14="http://schemas.microsoft.com/office/drawing/2007/7/7/main" val="FF0000" mc:Ignorable=""/>
                </a:solidFill>
                <a:sym typeface="Symbol" pitchFamily="18" charset="2"/>
              </a:rPr>
              <a:t>M</a:t>
            </a:r>
            <a:r>
              <a:rPr lang="en-US" sz="2700" baseline="30000">
                <a:solidFill>
                  <a:srgbClr xmlns:mc="http://schemas.openxmlformats.org/markup-compatibility/2006" xmlns:a14="http://schemas.microsoft.com/office/drawing/2007/7/7/main" val="FF0000" mc:Ignorable=""/>
                </a:solidFill>
                <a:sym typeface="Symbol" pitchFamily="18" charset="2"/>
              </a:rPr>
              <a:t></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{x </a:t>
            </a:r>
            <a:r>
              <a:rPr lang="en-US" sz="2700" baseline="-25000">
                <a:solidFill>
                  <a:srgbClr xmlns:mc="http://schemas.openxmlformats.org/markup-compatibility/2006" xmlns:a14="http://schemas.microsoft.com/office/drawing/2007/7/7/main" val="FF0000" mc:Ignorable=""/>
                </a:solidFill>
                <a:latin typeface="Calibri" pitchFamily="34" charset="0"/>
                <a:sym typeface="Symbol" pitchFamily="18" charset="2"/>
              </a:rPr>
              <a:t>f</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(v)}   </a:t>
            </a:r>
            <a:r>
              <a:rPr lang="en-US" sz="2700">
                <a:solidFill>
                  <a:schemeClr val="bg1"/>
                </a:solidFill>
                <a:latin typeface="Calibri" pitchFamily="34" charset="0"/>
                <a:sym typeface="Symbol" pitchFamily="18" charset="2"/>
              </a:rPr>
              <a:t>also falsifies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C[f(x)]</a:t>
            </a:r>
            <a:r>
              <a:rPr lang="en-US" sz="2700">
                <a:solidFill>
                  <a:schemeClr val="bg1"/>
                </a:solidFill>
                <a:latin typeface="Calibri" pitchFamily="34" charset="0"/>
                <a:sym typeface="Symbol" pitchFamily="18" charset="2"/>
              </a:rPr>
              <a:t>.</a:t>
            </a:r>
          </a:p>
        </p:txBody>
      </p:sp>
      <p:sp>
        <p:nvSpPr>
          <p:cNvPr id="8" name="Text Placeholder 2"/>
          <p:cNvSpPr txBox="1">
            <a:spLocks/>
          </p:cNvSpPr>
          <p:nvPr/>
        </p:nvSpPr>
        <p:spPr bwMode="auto">
          <a:xfrm>
            <a:off x="384175" y="4111625"/>
            <a:ext cx="8382000" cy="747713"/>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buSzPct val="90000"/>
            </a:pPr>
            <a:r>
              <a:rPr lang="en-US" sz="2700">
                <a:solidFill>
                  <a:schemeClr val="bg1"/>
                </a:solidFill>
                <a:latin typeface="Calibri" pitchFamily="34" charset="0"/>
                <a:sym typeface="Symbol" pitchFamily="18" charset="2"/>
              </a:rPr>
              <a:t>But, there is a term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t  A</a:t>
            </a:r>
            <a:r>
              <a:rPr lang="en-US" sz="2700" baseline="-25000">
                <a:solidFill>
                  <a:srgbClr xmlns:mc="http://schemas.openxmlformats.org/markup-compatibility/2006" xmlns:a14="http://schemas.microsoft.com/office/drawing/2007/7/7/main" val="FF0000" mc:Ignorable=""/>
                </a:solidFill>
                <a:latin typeface="Calibri" pitchFamily="34" charset="0"/>
                <a:sym typeface="Symbol" pitchFamily="18" charset="2"/>
              </a:rPr>
              <a:t>f</a:t>
            </a:r>
            <a:r>
              <a:rPr lang="en-US" sz="2700">
                <a:solidFill>
                  <a:schemeClr val="bg1"/>
                </a:solidFill>
                <a:latin typeface="Calibri" pitchFamily="34" charset="0"/>
                <a:sym typeface="Symbol" pitchFamily="18" charset="2"/>
              </a:rPr>
              <a:t>  s.t.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M(t) = </a:t>
            </a:r>
            <a:r>
              <a:rPr lang="en-US" sz="2700" baseline="-25000">
                <a:solidFill>
                  <a:srgbClr xmlns:mc="http://schemas.openxmlformats.org/markup-compatibility/2006" xmlns:a14="http://schemas.microsoft.com/office/drawing/2007/7/7/main" val="FF0000" mc:Ignorable=""/>
                </a:solidFill>
                <a:latin typeface="Calibri" pitchFamily="34" charset="0"/>
                <a:sym typeface="Symbol" pitchFamily="18" charset="2"/>
              </a:rPr>
              <a:t>f</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(v)</a:t>
            </a:r>
          </a:p>
          <a:p>
            <a:pPr>
              <a:lnSpc>
                <a:spcPct val="90000"/>
              </a:lnSpc>
              <a:buSzPct val="90000"/>
            </a:pPr>
            <a:r>
              <a:rPr lang="en-US" sz="2700">
                <a:solidFill>
                  <a:schemeClr val="bg1"/>
                </a:solidFill>
                <a:latin typeface="Calibri" pitchFamily="34" charset="0"/>
                <a:sym typeface="Symbol" pitchFamily="18" charset="2"/>
              </a:rPr>
              <a:t>Moreover, we instantiated</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 C[f(x)] </a:t>
            </a:r>
            <a:r>
              <a:rPr lang="en-US" sz="2700">
                <a:solidFill>
                  <a:schemeClr val="bg1"/>
                </a:solidFill>
                <a:latin typeface="Calibri" pitchFamily="34" charset="0"/>
                <a:sym typeface="Symbol" pitchFamily="18" charset="2"/>
              </a:rPr>
              <a:t>with</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 t</a:t>
            </a:r>
            <a:r>
              <a:rPr lang="en-US" sz="2700">
                <a:solidFill>
                  <a:schemeClr val="bg1"/>
                </a:solidFill>
                <a:latin typeface="Calibri" pitchFamily="34" charset="0"/>
                <a:sym typeface="Symbol" pitchFamily="18" charset="2"/>
              </a:rPr>
              <a:t>.</a:t>
            </a:r>
            <a:endParaRPr lang="en-US" sz="2700">
              <a:solidFill>
                <a:srgbClr xmlns:mc="http://schemas.openxmlformats.org/markup-compatibility/2006" xmlns:a14="http://schemas.microsoft.com/office/drawing/2007/7/7/main" val="FF0000" mc:Ignorable=""/>
              </a:solidFill>
              <a:latin typeface="Calibri" pitchFamily="34" charset="0"/>
              <a:sym typeface="Symbol" pitchFamily="18" charset="2"/>
            </a:endParaRPr>
          </a:p>
        </p:txBody>
      </p:sp>
      <p:sp>
        <p:nvSpPr>
          <p:cNvPr id="11" name="Text Placeholder 2"/>
          <p:cNvSpPr txBox="1">
            <a:spLocks/>
          </p:cNvSpPr>
          <p:nvPr/>
        </p:nvSpPr>
        <p:spPr bwMode="auto">
          <a:xfrm>
            <a:off x="381000" y="5113338"/>
            <a:ext cx="8382000" cy="747712"/>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buSzPct val="90000"/>
            </a:pPr>
            <a:r>
              <a:rPr lang="en-US" sz="2700">
                <a:solidFill>
                  <a:schemeClr val="bg1"/>
                </a:solidFill>
                <a:latin typeface="Calibri" pitchFamily="34" charset="0"/>
                <a:sym typeface="Symbol" pitchFamily="18" charset="2"/>
              </a:rPr>
              <a:t>So,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M</a:t>
            </a:r>
            <a:r>
              <a:rPr lang="en-US" sz="2700">
                <a:solidFill>
                  <a:schemeClr val="bg1"/>
                </a:solidFill>
                <a:latin typeface="Calibri" pitchFamily="34" charset="0"/>
                <a:sym typeface="Symbol" pitchFamily="18" charset="2"/>
              </a:rPr>
              <a:t> must not satisfy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C[f(t)]</a:t>
            </a:r>
            <a:r>
              <a:rPr lang="en-US" sz="2700">
                <a:solidFill>
                  <a:schemeClr val="bg1"/>
                </a:solidFill>
                <a:latin typeface="Calibri" pitchFamily="34" charset="0"/>
                <a:sym typeface="Symbol" pitchFamily="18" charset="2"/>
              </a:rPr>
              <a:t>.</a:t>
            </a:r>
          </a:p>
          <a:p>
            <a:pPr>
              <a:lnSpc>
                <a:spcPct val="90000"/>
              </a:lnSpc>
              <a:buSzPct val="90000"/>
            </a:pPr>
            <a:r>
              <a:rPr lang="en-US" sz="2700">
                <a:solidFill>
                  <a:schemeClr val="bg1"/>
                </a:solidFill>
                <a:latin typeface="Calibri" pitchFamily="34" charset="0"/>
                <a:sym typeface="Symbol" pitchFamily="18" charset="2"/>
              </a:rPr>
              <a:t>Contradiction: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M</a:t>
            </a:r>
            <a:r>
              <a:rPr lang="en-US" sz="2700">
                <a:solidFill>
                  <a:schemeClr val="bg1"/>
                </a:solidFill>
                <a:latin typeface="Calibri" pitchFamily="34" charset="0"/>
                <a:sym typeface="Symbol" pitchFamily="18" charset="2"/>
              </a:rPr>
              <a:t> is a model for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F*</a:t>
            </a:r>
            <a:r>
              <a:rPr lang="en-US" sz="2700">
                <a:solidFill>
                  <a:schemeClr val="bg1"/>
                </a:solidFill>
                <a:latin typeface="Calibri" pitchFamily="34" charset="0"/>
                <a:sym typeface="Symbol" pitchFamily="18" charset="2"/>
              </a:rPr>
              <a:t>.</a:t>
            </a:r>
          </a:p>
        </p:txBody>
      </p:sp>
    </p:spTree>
    <p:extLst>
      <p:ext uri="{BB962C8B-B14F-4D97-AF65-F5344CB8AC3E}">
        <p14:creationId xmlns:p14="http://schemas.microsoft.com/office/powerpoint/2007/7/12/main" val="135510328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Modeling execution traces</a:t>
            </a:r>
            <a:endParaRPr lang="en-US" dirty="0"/>
          </a:p>
        </p:txBody>
      </p:sp>
      <p:sp>
        <p:nvSpPr>
          <p:cNvPr id="3" name="Oval 2"/>
          <p:cNvSpPr/>
          <p:nvPr/>
        </p:nvSpPr>
        <p:spPr bwMode="auto">
          <a:xfrm>
            <a:off x="764275" y="2047172"/>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4" name="Oval 3"/>
          <p:cNvSpPr/>
          <p:nvPr/>
        </p:nvSpPr>
        <p:spPr bwMode="auto">
          <a:xfrm>
            <a:off x="1719619" y="1937990"/>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 name="Oval 4"/>
          <p:cNvSpPr/>
          <p:nvPr/>
        </p:nvSpPr>
        <p:spPr bwMode="auto">
          <a:xfrm>
            <a:off x="2784144" y="1665035"/>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Oval 5"/>
          <p:cNvSpPr/>
          <p:nvPr/>
        </p:nvSpPr>
        <p:spPr bwMode="auto">
          <a:xfrm>
            <a:off x="3698544" y="1992582"/>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Oval 6"/>
          <p:cNvSpPr/>
          <p:nvPr/>
        </p:nvSpPr>
        <p:spPr bwMode="auto">
          <a:xfrm>
            <a:off x="4531058" y="1705979"/>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Oval 7"/>
          <p:cNvSpPr/>
          <p:nvPr/>
        </p:nvSpPr>
        <p:spPr bwMode="auto">
          <a:xfrm>
            <a:off x="5745709" y="1801513"/>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Oval 8"/>
          <p:cNvSpPr/>
          <p:nvPr/>
        </p:nvSpPr>
        <p:spPr bwMode="auto">
          <a:xfrm>
            <a:off x="2784144" y="3070754"/>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Oval 9"/>
          <p:cNvSpPr/>
          <p:nvPr/>
        </p:nvSpPr>
        <p:spPr bwMode="auto">
          <a:xfrm>
            <a:off x="3766782" y="3029810"/>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 name="Oval 10"/>
          <p:cNvSpPr/>
          <p:nvPr/>
        </p:nvSpPr>
        <p:spPr bwMode="auto">
          <a:xfrm>
            <a:off x="4599295" y="2674968"/>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Oval 11"/>
          <p:cNvSpPr/>
          <p:nvPr/>
        </p:nvSpPr>
        <p:spPr bwMode="auto">
          <a:xfrm>
            <a:off x="5773003" y="2579433"/>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3" name="Oval 12"/>
          <p:cNvSpPr/>
          <p:nvPr/>
        </p:nvSpPr>
        <p:spPr bwMode="auto">
          <a:xfrm>
            <a:off x="6673755" y="2988866"/>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4" name="Oval 13"/>
          <p:cNvSpPr/>
          <p:nvPr/>
        </p:nvSpPr>
        <p:spPr bwMode="auto">
          <a:xfrm>
            <a:off x="7219666" y="2634024"/>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5" name="Oval 14"/>
          <p:cNvSpPr/>
          <p:nvPr/>
        </p:nvSpPr>
        <p:spPr bwMode="auto">
          <a:xfrm>
            <a:off x="7847463" y="3330060"/>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6" name="Oval 15"/>
          <p:cNvSpPr/>
          <p:nvPr/>
        </p:nvSpPr>
        <p:spPr bwMode="auto">
          <a:xfrm>
            <a:off x="777923" y="4667541"/>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Oval 16"/>
          <p:cNvSpPr/>
          <p:nvPr/>
        </p:nvSpPr>
        <p:spPr bwMode="auto">
          <a:xfrm>
            <a:off x="1678675" y="4749427"/>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8" name="Oval 17"/>
          <p:cNvSpPr/>
          <p:nvPr/>
        </p:nvSpPr>
        <p:spPr bwMode="auto">
          <a:xfrm>
            <a:off x="2797792" y="4612949"/>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 name="Oval 18"/>
          <p:cNvSpPr/>
          <p:nvPr/>
        </p:nvSpPr>
        <p:spPr bwMode="auto">
          <a:xfrm>
            <a:off x="3848670" y="5049677"/>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0" name="Lightning Bolt 19"/>
          <p:cNvSpPr/>
          <p:nvPr/>
        </p:nvSpPr>
        <p:spPr bwMode="auto">
          <a:xfrm>
            <a:off x="4804013" y="4612943"/>
            <a:ext cx="668740" cy="600502"/>
          </a:xfrm>
          <a:prstGeom prst="lightningBol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22" name="Straight Arrow Connector 21"/>
          <p:cNvCxnSpPr>
            <a:stCxn id="3" idx="7"/>
            <a:endCxn id="4" idx="1"/>
          </p:cNvCxnSpPr>
          <p:nvPr/>
        </p:nvCxnSpPr>
        <p:spPr>
          <a:xfrm rot="5400000" flipH="1" flipV="1">
            <a:off x="1282890" y="1610443"/>
            <a:ext cx="109182" cy="8202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5" name="Straight Arrow Connector 24"/>
          <p:cNvCxnSpPr>
            <a:stCxn id="4" idx="7"/>
            <a:endCxn id="5" idx="2"/>
          </p:cNvCxnSpPr>
          <p:nvPr/>
        </p:nvCxnSpPr>
        <p:spPr>
          <a:xfrm rot="5400000" flipH="1" flipV="1">
            <a:off x="2230724" y="1412551"/>
            <a:ext cx="205402" cy="9014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8" name="Straight Arrow Connector 27"/>
          <p:cNvCxnSpPr>
            <a:stCxn id="5" idx="6"/>
            <a:endCxn id="6" idx="2"/>
          </p:cNvCxnSpPr>
          <p:nvPr/>
        </p:nvCxnSpPr>
        <p:spPr>
          <a:xfrm>
            <a:off x="2975212" y="1760569"/>
            <a:ext cx="723332" cy="327547"/>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0" name="Straight Arrow Connector 29"/>
          <p:cNvCxnSpPr>
            <a:stCxn id="6" idx="6"/>
            <a:endCxn id="7" idx="2"/>
          </p:cNvCxnSpPr>
          <p:nvPr/>
        </p:nvCxnSpPr>
        <p:spPr>
          <a:xfrm flipV="1">
            <a:off x="3889612" y="1801513"/>
            <a:ext cx="641446" cy="286603"/>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2" name="Straight Arrow Connector 31"/>
          <p:cNvCxnSpPr>
            <a:stCxn id="7" idx="6"/>
            <a:endCxn id="8" idx="2"/>
          </p:cNvCxnSpPr>
          <p:nvPr/>
        </p:nvCxnSpPr>
        <p:spPr>
          <a:xfrm>
            <a:off x="4722126" y="1801513"/>
            <a:ext cx="1023583" cy="9553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5" name="Straight Arrow Connector 34"/>
          <p:cNvCxnSpPr>
            <a:stCxn id="3" idx="5"/>
            <a:endCxn id="4" idx="3"/>
          </p:cNvCxnSpPr>
          <p:nvPr/>
        </p:nvCxnSpPr>
        <p:spPr>
          <a:xfrm rot="5400000" flipH="1" flipV="1">
            <a:off x="1282890" y="1745549"/>
            <a:ext cx="109182" cy="8202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8" name="Straight Arrow Connector 37"/>
          <p:cNvCxnSpPr>
            <a:stCxn id="4" idx="5"/>
            <a:endCxn id="9" idx="1"/>
          </p:cNvCxnSpPr>
          <p:nvPr/>
        </p:nvCxnSpPr>
        <p:spPr>
          <a:xfrm rot="16200000" flipH="1">
            <a:off x="1848586" y="2135196"/>
            <a:ext cx="997658" cy="92941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0" name="Straight Arrow Connector 39"/>
          <p:cNvCxnSpPr>
            <a:stCxn id="9" idx="6"/>
            <a:endCxn id="10" idx="2"/>
          </p:cNvCxnSpPr>
          <p:nvPr/>
        </p:nvCxnSpPr>
        <p:spPr>
          <a:xfrm flipV="1">
            <a:off x="2975212" y="3125344"/>
            <a:ext cx="791570" cy="4094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2" name="Straight Arrow Connector 41"/>
          <p:cNvCxnSpPr>
            <a:stCxn id="10" idx="6"/>
            <a:endCxn id="11" idx="2"/>
          </p:cNvCxnSpPr>
          <p:nvPr/>
        </p:nvCxnSpPr>
        <p:spPr>
          <a:xfrm flipV="1">
            <a:off x="3957850" y="2770502"/>
            <a:ext cx="641445" cy="354842"/>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4" name="Straight Arrow Connector 43"/>
          <p:cNvCxnSpPr>
            <a:stCxn id="11" idx="7"/>
            <a:endCxn id="12" idx="2"/>
          </p:cNvCxnSpPr>
          <p:nvPr/>
        </p:nvCxnSpPr>
        <p:spPr>
          <a:xfrm rot="5400000" flipH="1" flipV="1">
            <a:off x="5253701" y="2183648"/>
            <a:ext cx="27982" cy="101062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6" name="Straight Arrow Connector 45"/>
          <p:cNvCxnSpPr>
            <a:stCxn id="12" idx="5"/>
            <a:endCxn id="13" idx="1"/>
          </p:cNvCxnSpPr>
          <p:nvPr/>
        </p:nvCxnSpPr>
        <p:spPr>
          <a:xfrm rot="16200000" flipH="1">
            <a:off x="6181750" y="2496860"/>
            <a:ext cx="274327" cy="76564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49" name="Straight Arrow Connector 48"/>
          <p:cNvCxnSpPr>
            <a:stCxn id="13" idx="7"/>
            <a:endCxn id="14" idx="2"/>
          </p:cNvCxnSpPr>
          <p:nvPr/>
        </p:nvCxnSpPr>
        <p:spPr>
          <a:xfrm rot="5400000" flipH="1" flipV="1">
            <a:off x="6884610" y="2681791"/>
            <a:ext cx="287289" cy="382824"/>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1" name="Straight Arrow Connector 50"/>
          <p:cNvCxnSpPr>
            <a:stCxn id="14" idx="5"/>
            <a:endCxn id="15" idx="1"/>
          </p:cNvCxnSpPr>
          <p:nvPr/>
        </p:nvCxnSpPr>
        <p:spPr>
          <a:xfrm rot="16200000" flipH="1">
            <a:off x="7348633" y="2831230"/>
            <a:ext cx="560930" cy="49269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3" name="Straight Arrow Connector 52"/>
          <p:cNvCxnSpPr>
            <a:stCxn id="15" idx="5"/>
          </p:cNvCxnSpPr>
          <p:nvPr/>
        </p:nvCxnSpPr>
        <p:spPr>
          <a:xfrm rot="16200000" flipH="1">
            <a:off x="8222972" y="3280724"/>
            <a:ext cx="125184" cy="55002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6" name="Straight Arrow Connector 55"/>
          <p:cNvCxnSpPr>
            <a:stCxn id="16" idx="6"/>
            <a:endCxn id="17" idx="2"/>
          </p:cNvCxnSpPr>
          <p:nvPr/>
        </p:nvCxnSpPr>
        <p:spPr>
          <a:xfrm>
            <a:off x="968991" y="4763075"/>
            <a:ext cx="709684" cy="818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8" name="Straight Arrow Connector 57"/>
          <p:cNvCxnSpPr>
            <a:stCxn id="17" idx="6"/>
            <a:endCxn id="18" idx="2"/>
          </p:cNvCxnSpPr>
          <p:nvPr/>
        </p:nvCxnSpPr>
        <p:spPr>
          <a:xfrm flipV="1">
            <a:off x="1869743" y="4708483"/>
            <a:ext cx="928049" cy="13647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60" name="Straight Arrow Connector 59"/>
          <p:cNvCxnSpPr>
            <a:stCxn id="18" idx="6"/>
            <a:endCxn id="19" idx="2"/>
          </p:cNvCxnSpPr>
          <p:nvPr/>
        </p:nvCxnSpPr>
        <p:spPr>
          <a:xfrm>
            <a:off x="2988860" y="4708483"/>
            <a:ext cx="859810" cy="43672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62" name="Straight Arrow Connector 61"/>
          <p:cNvCxnSpPr>
            <a:stCxn id="19" idx="6"/>
            <a:endCxn id="20" idx="2"/>
          </p:cNvCxnSpPr>
          <p:nvPr/>
        </p:nvCxnSpPr>
        <p:spPr>
          <a:xfrm flipV="1">
            <a:off x="4039738" y="4882752"/>
            <a:ext cx="919757" cy="262459"/>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63" name="TextBox 62"/>
          <p:cNvSpPr txBox="1"/>
          <p:nvPr/>
        </p:nvSpPr>
        <p:spPr>
          <a:xfrm>
            <a:off x="8488908" y="3302755"/>
            <a:ext cx="668740" cy="584775"/>
          </a:xfrm>
          <a:prstGeom prst="rect">
            <a:avLst/>
          </a:prstGeom>
          <a:noFill/>
        </p:spPr>
        <p:txBody>
          <a:bodyPr wrap="square" rtlCol="0">
            <a:spAutoFit/>
          </a:bodyPr>
          <a:lstStyle/>
          <a:p>
            <a:r>
              <a:rPr lang="en-US" sz="3200" dirty="0" smtClean="0"/>
              <a:t>…</a:t>
            </a:r>
            <a:endParaRPr lang="en-US" sz="3200" dirty="0"/>
          </a:p>
        </p:txBody>
      </p:sp>
      <p:sp>
        <p:nvSpPr>
          <p:cNvPr id="64" name="TextBox 63"/>
          <p:cNvSpPr txBox="1"/>
          <p:nvPr/>
        </p:nvSpPr>
        <p:spPr>
          <a:xfrm>
            <a:off x="6098264" y="1616177"/>
            <a:ext cx="2402006" cy="523220"/>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800" dirty="0" smtClean="0">
                <a:solidFill>
                  <a:schemeClr val="bg1"/>
                </a:solidFill>
                <a:latin typeface="Calibri" pitchFamily="34" charset="0"/>
              </a:rPr>
              <a:t>terminates</a:t>
            </a:r>
            <a:endParaRPr lang="en-US" sz="2800" dirty="0">
              <a:solidFill>
                <a:schemeClr val="bg1"/>
              </a:solidFill>
              <a:latin typeface="Calibri" pitchFamily="34" charset="0"/>
            </a:endParaRPr>
          </a:p>
        </p:txBody>
      </p:sp>
      <p:sp>
        <p:nvSpPr>
          <p:cNvPr id="65" name="TextBox 64"/>
          <p:cNvSpPr txBox="1"/>
          <p:nvPr/>
        </p:nvSpPr>
        <p:spPr>
          <a:xfrm>
            <a:off x="7397091" y="3698544"/>
            <a:ext cx="1692334" cy="523220"/>
          </a:xfrm>
          <a:prstGeom prst="rect">
            <a:avLst/>
          </a:prstGeom>
          <a:noFill/>
        </p:spPr>
        <p:txBody>
          <a:bodyPr wrap="square" rtlCol="0">
            <a:spAutoFit/>
          </a:bodyPr>
          <a:lstStyle/>
          <a:p>
            <a:r>
              <a:rPr lang="en-US" sz="2800" dirty="0" smtClean="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rPr>
              <a:t>diverges</a:t>
            </a:r>
            <a:endParaRPr lang="en-US" sz="2800" dirty="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66" name="TextBox 65"/>
          <p:cNvSpPr txBox="1"/>
          <p:nvPr/>
        </p:nvSpPr>
        <p:spPr>
          <a:xfrm>
            <a:off x="5615993" y="4695722"/>
            <a:ext cx="2579423" cy="523220"/>
          </a:xfrm>
          <a:prstGeom prst="rect">
            <a:avLst/>
          </a:prstGeom>
          <a:noFill/>
          <a:ln>
            <a:noFill/>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800" dirty="0" smtClean="0">
                <a:solidFill>
                  <a:schemeClr val="bg1"/>
                </a:solidFill>
              </a:rPr>
              <a:t>goes wrong</a:t>
            </a:r>
            <a:endParaRPr lang="en-US" sz="2800" dirty="0">
              <a:solidFill>
                <a:schemeClr val="bg1"/>
              </a:solidFill>
            </a:endParaRPr>
          </a:p>
        </p:txBody>
      </p:sp>
    </p:spTree>
    <p:extLst>
      <p:ext uri="{BB962C8B-B14F-4D97-AF65-F5344CB8AC3E}">
        <p14:creationId xmlns:p14="http://schemas.microsoft.com/office/powerpoint/2007/7/12/main" val="56319624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left)">
                                      <p:cBhvr>
                                        <p:cTn id="10" dur="500"/>
                                        <p:tgtEl>
                                          <p:spTgt spid="22"/>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par>
                          <p:cTn id="39" fill="hold">
                            <p:stCondLst>
                              <p:cond delay="2500"/>
                            </p:stCondLst>
                            <p:childTnLst>
                              <p:par>
                                <p:cTn id="40" presetID="1"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3000"/>
                                        <p:tgtEl>
                                          <p:spTgt spid="6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500"/>
                                        <p:tgtEl>
                                          <p:spTgt spid="35"/>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left)">
                                      <p:cBhvr>
                                        <p:cTn id="54" dur="500"/>
                                        <p:tgtEl>
                                          <p:spTgt spid="38"/>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9"/>
                                        </p:tgtEl>
                                        <p:attrNameLst>
                                          <p:attrName>style.visibility</p:attrName>
                                        </p:attrNameLst>
                                      </p:cBhvr>
                                      <p:to>
                                        <p:strVal val="visible"/>
                                      </p:to>
                                    </p:set>
                                  </p:childTnLst>
                                </p:cTn>
                              </p:par>
                            </p:childTnLst>
                          </p:cTn>
                        </p:par>
                        <p:par>
                          <p:cTn id="58" fill="hold">
                            <p:stCondLst>
                              <p:cond delay="1000"/>
                            </p:stCondLst>
                            <p:childTnLst>
                              <p:par>
                                <p:cTn id="59" presetID="22" presetClass="entr" presetSubtype="8" fill="hold"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left)">
                                      <p:cBhvr>
                                        <p:cTn id="61" dur="500"/>
                                        <p:tgtEl>
                                          <p:spTgt spid="40"/>
                                        </p:tgtEl>
                                      </p:cBhvr>
                                    </p:animEffect>
                                  </p:childTnLst>
                                </p:cTn>
                              </p:par>
                            </p:childTnLst>
                          </p:cTn>
                        </p:par>
                        <p:par>
                          <p:cTn id="62" fill="hold">
                            <p:stCondLst>
                              <p:cond delay="1500"/>
                            </p:stCondLst>
                            <p:childTnLst>
                              <p:par>
                                <p:cTn id="63" presetID="1" presetClass="entr" presetSubtype="0"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par>
                          <p:cTn id="65" fill="hold">
                            <p:stCondLst>
                              <p:cond delay="1500"/>
                            </p:stCondLst>
                            <p:childTnLst>
                              <p:par>
                                <p:cTn id="66" presetID="22" presetClass="entr" presetSubtype="8" fill="hold" nodeType="after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wipe(left)">
                                      <p:cBhvr>
                                        <p:cTn id="68" dur="500"/>
                                        <p:tgtEl>
                                          <p:spTgt spid="42"/>
                                        </p:tgtEl>
                                      </p:cBhvr>
                                    </p:animEffect>
                                  </p:childTnLst>
                                </p:cTn>
                              </p:par>
                            </p:childTnLst>
                          </p:cTn>
                        </p:par>
                        <p:par>
                          <p:cTn id="69" fill="hold">
                            <p:stCondLst>
                              <p:cond delay="2000"/>
                            </p:stCondLst>
                            <p:childTnLst>
                              <p:par>
                                <p:cTn id="70" presetID="1" presetClass="entr" presetSubtype="0"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wipe(left)">
                                      <p:cBhvr>
                                        <p:cTn id="75" dur="500"/>
                                        <p:tgtEl>
                                          <p:spTgt spid="44"/>
                                        </p:tgtEl>
                                      </p:cBhvr>
                                    </p:animEffect>
                                  </p:childTnLst>
                                </p:cTn>
                              </p:par>
                            </p:childTnLst>
                          </p:cTn>
                        </p:par>
                        <p:par>
                          <p:cTn id="76" fill="hold">
                            <p:stCondLst>
                              <p:cond delay="2500"/>
                            </p:stCondLst>
                            <p:childTnLst>
                              <p:par>
                                <p:cTn id="77" presetID="1" presetClass="entr" presetSubtype="0" fill="hold" grpId="0" nodeType="after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par>
                          <p:cTn id="79" fill="hold">
                            <p:stCondLst>
                              <p:cond delay="2500"/>
                            </p:stCondLst>
                            <p:childTnLst>
                              <p:par>
                                <p:cTn id="80" presetID="22" presetClass="entr" presetSubtype="8" fill="hold" nodeType="after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wipe(left)">
                                      <p:cBhvr>
                                        <p:cTn id="82" dur="500"/>
                                        <p:tgtEl>
                                          <p:spTgt spid="46"/>
                                        </p:tgtEl>
                                      </p:cBhvr>
                                    </p:animEffect>
                                  </p:childTnLst>
                                </p:cTn>
                              </p:par>
                            </p:childTnLst>
                          </p:cTn>
                        </p:par>
                        <p:par>
                          <p:cTn id="83" fill="hold">
                            <p:stCondLst>
                              <p:cond delay="3000"/>
                            </p:stCondLst>
                            <p:childTnLst>
                              <p:par>
                                <p:cTn id="84" presetID="1" presetClass="entr" presetSubtype="0" fill="hold" grpId="0" nodeType="afterEffect">
                                  <p:stCondLst>
                                    <p:cond delay="0"/>
                                  </p:stCondLst>
                                  <p:childTnLst>
                                    <p:set>
                                      <p:cBhvr>
                                        <p:cTn id="85" dur="1" fill="hold">
                                          <p:stCondLst>
                                            <p:cond delay="0"/>
                                          </p:stCondLst>
                                        </p:cTn>
                                        <p:tgtEl>
                                          <p:spTgt spid="13"/>
                                        </p:tgtEl>
                                        <p:attrNameLst>
                                          <p:attrName>style.visibility</p:attrName>
                                        </p:attrNameLst>
                                      </p:cBhvr>
                                      <p:to>
                                        <p:strVal val="visible"/>
                                      </p:to>
                                    </p:set>
                                  </p:childTnLst>
                                </p:cTn>
                              </p:par>
                            </p:childTnLst>
                          </p:cTn>
                        </p:par>
                        <p:par>
                          <p:cTn id="86" fill="hold">
                            <p:stCondLst>
                              <p:cond delay="3000"/>
                            </p:stCondLst>
                            <p:childTnLst>
                              <p:par>
                                <p:cTn id="87" presetID="22" presetClass="entr" presetSubtype="8" fill="hold" nodeType="afterEffect">
                                  <p:stCondLst>
                                    <p:cond delay="0"/>
                                  </p:stCondLst>
                                  <p:childTnLst>
                                    <p:set>
                                      <p:cBhvr>
                                        <p:cTn id="88" dur="1" fill="hold">
                                          <p:stCondLst>
                                            <p:cond delay="0"/>
                                          </p:stCondLst>
                                        </p:cTn>
                                        <p:tgtEl>
                                          <p:spTgt spid="49"/>
                                        </p:tgtEl>
                                        <p:attrNameLst>
                                          <p:attrName>style.visibility</p:attrName>
                                        </p:attrNameLst>
                                      </p:cBhvr>
                                      <p:to>
                                        <p:strVal val="visible"/>
                                      </p:to>
                                    </p:set>
                                    <p:animEffect transition="in" filter="wipe(left)">
                                      <p:cBhvr>
                                        <p:cTn id="89" dur="500"/>
                                        <p:tgtEl>
                                          <p:spTgt spid="49"/>
                                        </p:tgtEl>
                                      </p:cBhvr>
                                    </p:animEffect>
                                  </p:childTnLst>
                                </p:cTn>
                              </p:par>
                            </p:childTnLst>
                          </p:cTn>
                        </p:par>
                        <p:par>
                          <p:cTn id="90" fill="hold">
                            <p:stCondLst>
                              <p:cond delay="3500"/>
                            </p:stCondLst>
                            <p:childTnLst>
                              <p:par>
                                <p:cTn id="91" presetID="1" presetClass="entr" presetSubtype="0" fill="hold" grpId="0" nodeType="after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childTnLst>
                          </p:cTn>
                        </p:par>
                        <p:par>
                          <p:cTn id="93" fill="hold">
                            <p:stCondLst>
                              <p:cond delay="3500"/>
                            </p:stCondLst>
                            <p:childTnLst>
                              <p:par>
                                <p:cTn id="94" presetID="22" presetClass="entr" presetSubtype="8" fill="hold" nodeType="after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wipe(left)">
                                      <p:cBhvr>
                                        <p:cTn id="96" dur="500"/>
                                        <p:tgtEl>
                                          <p:spTgt spid="51"/>
                                        </p:tgtEl>
                                      </p:cBhvr>
                                    </p:animEffect>
                                  </p:childTnLst>
                                </p:cTn>
                              </p:par>
                            </p:childTnLst>
                          </p:cTn>
                        </p:par>
                        <p:par>
                          <p:cTn id="97" fill="hold">
                            <p:stCondLst>
                              <p:cond delay="4000"/>
                            </p:stCondLst>
                            <p:childTnLst>
                              <p:par>
                                <p:cTn id="98" presetID="1" presetClass="entr" presetSubtype="0" fill="hold" grpId="0" nodeType="afterEffect">
                                  <p:stCondLst>
                                    <p:cond delay="0"/>
                                  </p:stCondLst>
                                  <p:childTnLst>
                                    <p:set>
                                      <p:cBhvr>
                                        <p:cTn id="99" dur="1" fill="hold">
                                          <p:stCondLst>
                                            <p:cond delay="0"/>
                                          </p:stCondLst>
                                        </p:cTn>
                                        <p:tgtEl>
                                          <p:spTgt spid="15"/>
                                        </p:tgtEl>
                                        <p:attrNameLst>
                                          <p:attrName>style.visibility</p:attrName>
                                        </p:attrNameLst>
                                      </p:cBhvr>
                                      <p:to>
                                        <p:strVal val="visible"/>
                                      </p:to>
                                    </p:set>
                                  </p:childTnLst>
                                </p:cTn>
                              </p:par>
                            </p:childTnLst>
                          </p:cTn>
                        </p:par>
                        <p:par>
                          <p:cTn id="100" fill="hold">
                            <p:stCondLst>
                              <p:cond delay="4000"/>
                            </p:stCondLst>
                            <p:childTnLst>
                              <p:par>
                                <p:cTn id="101" presetID="22" presetClass="entr" presetSubtype="8" fill="hold" nodeType="after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wipe(left)">
                                      <p:cBhvr>
                                        <p:cTn id="103" dur="500"/>
                                        <p:tgtEl>
                                          <p:spTgt spid="53"/>
                                        </p:tgtEl>
                                      </p:cBhvr>
                                    </p:animEffect>
                                  </p:childTnLst>
                                </p:cTn>
                              </p:par>
                            </p:childTnLst>
                          </p:cTn>
                        </p:par>
                        <p:par>
                          <p:cTn id="104" fill="hold">
                            <p:stCondLst>
                              <p:cond delay="4500"/>
                            </p:stCondLst>
                            <p:childTnLst>
                              <p:par>
                                <p:cTn id="105" presetID="22" presetClass="entr" presetSubtype="8" fill="hold" grpId="0" nodeType="after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wipe(left)">
                                      <p:cBhvr>
                                        <p:cTn id="107" dur="500"/>
                                        <p:tgtEl>
                                          <p:spTgt spid="63"/>
                                        </p:tgtEl>
                                      </p:cBhvr>
                                    </p:animEffect>
                                  </p:childTnLst>
                                </p:cTn>
                              </p:par>
                            </p:childTnLst>
                          </p:cTn>
                        </p:par>
                        <p:par>
                          <p:cTn id="108" fill="hold">
                            <p:stCondLst>
                              <p:cond delay="5000"/>
                            </p:stCondLst>
                            <p:childTnLst>
                              <p:par>
                                <p:cTn id="109" presetID="10" presetClass="entr" presetSubtype="0" fill="hold" grpId="0" nodeType="afterEffect">
                                  <p:stCondLst>
                                    <p:cond delay="0"/>
                                  </p:stCondLst>
                                  <p:childTnLst>
                                    <p:set>
                                      <p:cBhvr>
                                        <p:cTn id="110" dur="1" fill="hold">
                                          <p:stCondLst>
                                            <p:cond delay="0"/>
                                          </p:stCondLst>
                                        </p:cTn>
                                        <p:tgtEl>
                                          <p:spTgt spid="65"/>
                                        </p:tgtEl>
                                        <p:attrNameLst>
                                          <p:attrName>style.visibility</p:attrName>
                                        </p:attrNameLst>
                                      </p:cBhvr>
                                      <p:to>
                                        <p:strVal val="visible"/>
                                      </p:to>
                                    </p:set>
                                    <p:animEffect transition="in" filter="fade">
                                      <p:cBhvr>
                                        <p:cTn id="111" dur="3000"/>
                                        <p:tgtEl>
                                          <p:spTgt spid="65"/>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6"/>
                                        </p:tgtEl>
                                        <p:attrNameLst>
                                          <p:attrName>style.visibility</p:attrName>
                                        </p:attrNameLst>
                                      </p:cBhvr>
                                      <p:to>
                                        <p:strVal val="visible"/>
                                      </p:to>
                                    </p:set>
                                  </p:childTnLst>
                                </p:cTn>
                              </p:par>
                            </p:childTnLst>
                          </p:cTn>
                        </p:par>
                        <p:par>
                          <p:cTn id="116" fill="hold">
                            <p:stCondLst>
                              <p:cond delay="0"/>
                            </p:stCondLst>
                            <p:childTnLst>
                              <p:par>
                                <p:cTn id="117" presetID="22" presetClass="entr" presetSubtype="8" fill="hold" nodeType="afterEffect">
                                  <p:stCondLst>
                                    <p:cond delay="0"/>
                                  </p:stCondLst>
                                  <p:childTnLst>
                                    <p:set>
                                      <p:cBhvr>
                                        <p:cTn id="118" dur="1" fill="hold">
                                          <p:stCondLst>
                                            <p:cond delay="0"/>
                                          </p:stCondLst>
                                        </p:cTn>
                                        <p:tgtEl>
                                          <p:spTgt spid="56"/>
                                        </p:tgtEl>
                                        <p:attrNameLst>
                                          <p:attrName>style.visibility</p:attrName>
                                        </p:attrNameLst>
                                      </p:cBhvr>
                                      <p:to>
                                        <p:strVal val="visible"/>
                                      </p:to>
                                    </p:set>
                                    <p:animEffect transition="in" filter="wipe(left)">
                                      <p:cBhvr>
                                        <p:cTn id="119" dur="500"/>
                                        <p:tgtEl>
                                          <p:spTgt spid="56"/>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17"/>
                                        </p:tgtEl>
                                        <p:attrNameLst>
                                          <p:attrName>style.visibility</p:attrName>
                                        </p:attrNameLst>
                                      </p:cBhvr>
                                      <p:to>
                                        <p:strVal val="visible"/>
                                      </p:to>
                                    </p:set>
                                  </p:childTnLst>
                                </p:cTn>
                              </p:par>
                            </p:childTnLst>
                          </p:cTn>
                        </p:par>
                        <p:par>
                          <p:cTn id="123" fill="hold">
                            <p:stCondLst>
                              <p:cond delay="500"/>
                            </p:stCondLst>
                            <p:childTnLst>
                              <p:par>
                                <p:cTn id="124" presetID="22" presetClass="entr" presetSubtype="8" fill="hold" nodeType="afterEffect">
                                  <p:stCondLst>
                                    <p:cond delay="0"/>
                                  </p:stCondLst>
                                  <p:childTnLst>
                                    <p:set>
                                      <p:cBhvr>
                                        <p:cTn id="125" dur="1" fill="hold">
                                          <p:stCondLst>
                                            <p:cond delay="0"/>
                                          </p:stCondLst>
                                        </p:cTn>
                                        <p:tgtEl>
                                          <p:spTgt spid="58"/>
                                        </p:tgtEl>
                                        <p:attrNameLst>
                                          <p:attrName>style.visibility</p:attrName>
                                        </p:attrNameLst>
                                      </p:cBhvr>
                                      <p:to>
                                        <p:strVal val="visible"/>
                                      </p:to>
                                    </p:set>
                                    <p:animEffect transition="in" filter="wipe(left)">
                                      <p:cBhvr>
                                        <p:cTn id="126" dur="500"/>
                                        <p:tgtEl>
                                          <p:spTgt spid="58"/>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8"/>
                                        </p:tgtEl>
                                        <p:attrNameLst>
                                          <p:attrName>style.visibility</p:attrName>
                                        </p:attrNameLst>
                                      </p:cBhvr>
                                      <p:to>
                                        <p:strVal val="visible"/>
                                      </p:to>
                                    </p:set>
                                  </p:childTnLst>
                                </p:cTn>
                              </p:par>
                            </p:childTnLst>
                          </p:cTn>
                        </p:par>
                        <p:par>
                          <p:cTn id="130" fill="hold">
                            <p:stCondLst>
                              <p:cond delay="1000"/>
                            </p:stCondLst>
                            <p:childTnLst>
                              <p:par>
                                <p:cTn id="131" presetID="22" presetClass="entr" presetSubtype="8" fill="hold" nodeType="afterEffect">
                                  <p:stCondLst>
                                    <p:cond delay="0"/>
                                  </p:stCondLst>
                                  <p:childTnLst>
                                    <p:set>
                                      <p:cBhvr>
                                        <p:cTn id="132" dur="1" fill="hold">
                                          <p:stCondLst>
                                            <p:cond delay="0"/>
                                          </p:stCondLst>
                                        </p:cTn>
                                        <p:tgtEl>
                                          <p:spTgt spid="60"/>
                                        </p:tgtEl>
                                        <p:attrNameLst>
                                          <p:attrName>style.visibility</p:attrName>
                                        </p:attrNameLst>
                                      </p:cBhvr>
                                      <p:to>
                                        <p:strVal val="visible"/>
                                      </p:to>
                                    </p:set>
                                    <p:animEffect transition="in" filter="wipe(left)">
                                      <p:cBhvr>
                                        <p:cTn id="133" dur="500"/>
                                        <p:tgtEl>
                                          <p:spTgt spid="60"/>
                                        </p:tgtEl>
                                      </p:cBhvr>
                                    </p:animEffect>
                                  </p:childTnLst>
                                </p:cTn>
                              </p:par>
                            </p:childTnLst>
                          </p:cTn>
                        </p:par>
                        <p:par>
                          <p:cTn id="134" fill="hold">
                            <p:stCondLst>
                              <p:cond delay="1500"/>
                            </p:stCondLst>
                            <p:childTnLst>
                              <p:par>
                                <p:cTn id="135" presetID="1" presetClass="entr" presetSubtype="0" fill="hold" grpId="0" nodeType="afterEffect">
                                  <p:stCondLst>
                                    <p:cond delay="0"/>
                                  </p:stCondLst>
                                  <p:childTnLst>
                                    <p:set>
                                      <p:cBhvr>
                                        <p:cTn id="136" dur="1" fill="hold">
                                          <p:stCondLst>
                                            <p:cond delay="0"/>
                                          </p:stCondLst>
                                        </p:cTn>
                                        <p:tgtEl>
                                          <p:spTgt spid="19"/>
                                        </p:tgtEl>
                                        <p:attrNameLst>
                                          <p:attrName>style.visibility</p:attrName>
                                        </p:attrNameLst>
                                      </p:cBhvr>
                                      <p:to>
                                        <p:strVal val="visible"/>
                                      </p:to>
                                    </p:set>
                                  </p:childTnLst>
                                </p:cTn>
                              </p:par>
                            </p:childTnLst>
                          </p:cTn>
                        </p:par>
                        <p:par>
                          <p:cTn id="137" fill="hold">
                            <p:stCondLst>
                              <p:cond delay="1500"/>
                            </p:stCondLst>
                            <p:childTnLst>
                              <p:par>
                                <p:cTn id="138" presetID="22" presetClass="entr" presetSubtype="8" fill="hold" nodeType="afterEffect">
                                  <p:stCondLst>
                                    <p:cond delay="0"/>
                                  </p:stCondLst>
                                  <p:childTnLst>
                                    <p:set>
                                      <p:cBhvr>
                                        <p:cTn id="139" dur="1" fill="hold">
                                          <p:stCondLst>
                                            <p:cond delay="0"/>
                                          </p:stCondLst>
                                        </p:cTn>
                                        <p:tgtEl>
                                          <p:spTgt spid="62"/>
                                        </p:tgtEl>
                                        <p:attrNameLst>
                                          <p:attrName>style.visibility</p:attrName>
                                        </p:attrNameLst>
                                      </p:cBhvr>
                                      <p:to>
                                        <p:strVal val="visible"/>
                                      </p:to>
                                    </p:set>
                                    <p:animEffect transition="in" filter="wipe(left)">
                                      <p:cBhvr>
                                        <p:cTn id="140" dur="500"/>
                                        <p:tgtEl>
                                          <p:spTgt spid="62"/>
                                        </p:tgtEl>
                                      </p:cBhvr>
                                    </p:animEffect>
                                  </p:childTnLst>
                                </p:cTn>
                              </p:par>
                            </p:childTnLst>
                          </p:cTn>
                        </p:par>
                        <p:par>
                          <p:cTn id="141" fill="hold">
                            <p:stCondLst>
                              <p:cond delay="2000"/>
                            </p:stCondLst>
                            <p:childTnLst>
                              <p:par>
                                <p:cTn id="142" presetID="10" presetClass="entr" presetSubtype="0" fill="hold" grpId="0" nodeType="afterEffect">
                                  <p:stCondLst>
                                    <p:cond delay="0"/>
                                  </p:stCondLst>
                                  <p:childTnLst>
                                    <p:set>
                                      <p:cBhvr>
                                        <p:cTn id="143" dur="1" fill="hold">
                                          <p:stCondLst>
                                            <p:cond delay="0"/>
                                          </p:stCondLst>
                                        </p:cTn>
                                        <p:tgtEl>
                                          <p:spTgt spid="20"/>
                                        </p:tgtEl>
                                        <p:attrNameLst>
                                          <p:attrName>style.visibility</p:attrName>
                                        </p:attrNameLst>
                                      </p:cBhvr>
                                      <p:to>
                                        <p:strVal val="visible"/>
                                      </p:to>
                                    </p:set>
                                    <p:animEffect transition="in" filter="fade">
                                      <p:cBhvr>
                                        <p:cTn id="144" dur="500"/>
                                        <p:tgtEl>
                                          <p:spTgt spid="20"/>
                                        </p:tgtEl>
                                      </p:cBhvr>
                                    </p:animEffect>
                                  </p:childTnLst>
                                </p:cTn>
                              </p:par>
                            </p:childTnLst>
                          </p:cTn>
                        </p:par>
                        <p:par>
                          <p:cTn id="145" fill="hold">
                            <p:stCondLst>
                              <p:cond delay="2500"/>
                            </p:stCondLst>
                            <p:childTnLst>
                              <p:par>
                                <p:cTn id="146" presetID="10" presetClass="entr" presetSubtype="0" fill="hold" grpId="0" nodeType="after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3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63" grpId="0"/>
      <p:bldP spid="64" grpId="0"/>
      <p:bldP spid="65" grpId="0"/>
      <p:bldP spid="6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Refinement 1: Lazy construction</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199683" name="Text Placeholder 2"/>
          <p:cNvSpPr>
            <a:spLocks noGrp="1"/>
          </p:cNvSpPr>
          <p:nvPr>
            <p:ph type="body" sz="quarter" idx="4294967295"/>
          </p:nvPr>
        </p:nvSpPr>
        <p:spPr>
          <a:xfrm>
            <a:off x="390525" y="1665288"/>
            <a:ext cx="8382000" cy="3695700"/>
          </a:xfrm>
        </p:spPr>
        <p:txBody>
          <a:bodyPr/>
          <a:lstStyle/>
          <a:p>
            <a:r>
              <a:rPr lang="en-US" sz="3100" smtClean="0">
                <a:solidFill>
                  <a:srgbClr xmlns:mc="http://schemas.openxmlformats.org/markup-compatibility/2006" xmlns:a14="http://schemas.microsoft.com/office/drawing/2007/7/7/main" val="FF0000" mc:Ignorable=""/>
                </a:solidFill>
                <a:sym typeface="Symbol" pitchFamily="18" charset="2"/>
              </a:rPr>
              <a:t>F* </a:t>
            </a:r>
            <a:r>
              <a:rPr lang="en-US" sz="3100" smtClean="0">
                <a:sym typeface="Symbol" pitchFamily="18" charset="2"/>
              </a:rPr>
              <a:t>may be very big (or infinite).</a:t>
            </a:r>
          </a:p>
          <a:p>
            <a:r>
              <a:rPr lang="en-US" sz="3100" smtClean="0">
                <a:sym typeface="Symbol" pitchFamily="18" charset="2"/>
              </a:rPr>
              <a:t>Lazy-construction</a:t>
            </a:r>
          </a:p>
          <a:p>
            <a:pPr lvl="1"/>
            <a:r>
              <a:rPr lang="en-US" sz="2700" smtClean="0">
                <a:sym typeface="Symbol" pitchFamily="18" charset="2"/>
              </a:rPr>
              <a:t>Build </a:t>
            </a:r>
            <a:r>
              <a:rPr lang="en-US" sz="2700" smtClean="0">
                <a:solidFill>
                  <a:srgbClr xmlns:mc="http://schemas.openxmlformats.org/markup-compatibility/2006" xmlns:a14="http://schemas.microsoft.com/office/drawing/2007/7/7/main" val="FF0000" mc:Ignorable=""/>
                </a:solidFill>
                <a:sym typeface="Symbol" pitchFamily="18" charset="2"/>
              </a:rPr>
              <a:t>F*</a:t>
            </a:r>
            <a:r>
              <a:rPr lang="en-US" sz="2700" smtClean="0">
                <a:sym typeface="Symbol" pitchFamily="18" charset="2"/>
              </a:rPr>
              <a:t> incrementally, </a:t>
            </a:r>
            <a:r>
              <a:rPr lang="en-US" sz="2700" smtClean="0">
                <a:solidFill>
                  <a:srgbClr xmlns:mc="http://schemas.openxmlformats.org/markup-compatibility/2006" xmlns:a14="http://schemas.microsoft.com/office/drawing/2007/7/7/main" val="FF0000" mc:Ignorable=""/>
                </a:solidFill>
                <a:sym typeface="Symbol" pitchFamily="18" charset="2"/>
              </a:rPr>
              <a:t>F*</a:t>
            </a:r>
            <a:r>
              <a:rPr lang="en-US" sz="2700" smtClean="0">
                <a:sym typeface="Symbol" pitchFamily="18" charset="2"/>
              </a:rPr>
              <a:t> is the limit of the sequence</a:t>
            </a:r>
          </a:p>
          <a:p>
            <a:pPr lvl="1">
              <a:buFontTx/>
              <a:buNone/>
            </a:pPr>
            <a:r>
              <a:rPr lang="en-US" sz="2700" smtClean="0">
                <a:sym typeface="Symbol" pitchFamily="18" charset="2"/>
              </a:rPr>
              <a:t>				</a:t>
            </a:r>
            <a:r>
              <a:rPr lang="en-US" sz="2700" smtClean="0">
                <a:solidFill>
                  <a:srgbClr xmlns:mc="http://schemas.openxmlformats.org/markup-compatibility/2006" xmlns:a14="http://schemas.microsoft.com/office/drawing/2007/7/7/main" val="FF0000" mc:Ignorable=""/>
                </a:solidFill>
                <a:sym typeface="Symbol" pitchFamily="18" charset="2"/>
              </a:rPr>
              <a:t>F</a:t>
            </a:r>
            <a:r>
              <a:rPr lang="en-US" sz="2700" baseline="30000" smtClean="0">
                <a:solidFill>
                  <a:srgbClr xmlns:mc="http://schemas.openxmlformats.org/markup-compatibility/2006" xmlns:a14="http://schemas.microsoft.com/office/drawing/2007/7/7/main" val="FF0000" mc:Ignorable=""/>
                </a:solidFill>
                <a:sym typeface="Symbol" pitchFamily="18" charset="2"/>
              </a:rPr>
              <a:t>0</a:t>
            </a:r>
            <a:r>
              <a:rPr lang="en-US" sz="2700" smtClean="0">
                <a:solidFill>
                  <a:srgbClr xmlns:mc="http://schemas.openxmlformats.org/markup-compatibility/2006" xmlns:a14="http://schemas.microsoft.com/office/drawing/2007/7/7/main" val="FF0000" mc:Ignorable=""/>
                </a:solidFill>
                <a:sym typeface="Symbol" pitchFamily="18" charset="2"/>
              </a:rPr>
              <a:t>  F</a:t>
            </a:r>
            <a:r>
              <a:rPr lang="en-US" sz="2700" baseline="30000" smtClean="0">
                <a:solidFill>
                  <a:srgbClr xmlns:mc="http://schemas.openxmlformats.org/markup-compatibility/2006" xmlns:a14="http://schemas.microsoft.com/office/drawing/2007/7/7/main" val="FF0000" mc:Ignorable=""/>
                </a:solidFill>
                <a:sym typeface="Symbol" pitchFamily="18" charset="2"/>
              </a:rPr>
              <a:t>1</a:t>
            </a:r>
            <a:r>
              <a:rPr lang="en-US" sz="2700" smtClean="0">
                <a:solidFill>
                  <a:srgbClr xmlns:mc="http://schemas.openxmlformats.org/markup-compatibility/2006" xmlns:a14="http://schemas.microsoft.com/office/drawing/2007/7/7/main" val="FF0000" mc:Ignorable=""/>
                </a:solidFill>
                <a:sym typeface="Symbol" pitchFamily="18" charset="2"/>
              </a:rPr>
              <a:t>  …  F</a:t>
            </a:r>
            <a:r>
              <a:rPr lang="en-US" sz="2700" baseline="30000" smtClean="0">
                <a:solidFill>
                  <a:srgbClr xmlns:mc="http://schemas.openxmlformats.org/markup-compatibility/2006" xmlns:a14="http://schemas.microsoft.com/office/drawing/2007/7/7/main" val="FF0000" mc:Ignorable=""/>
                </a:solidFill>
                <a:sym typeface="Symbol" pitchFamily="18" charset="2"/>
              </a:rPr>
              <a:t>k</a:t>
            </a:r>
            <a:r>
              <a:rPr lang="en-US" sz="2700" smtClean="0">
                <a:solidFill>
                  <a:srgbClr xmlns:mc="http://schemas.openxmlformats.org/markup-compatibility/2006" xmlns:a14="http://schemas.microsoft.com/office/drawing/2007/7/7/main" val="FF0000" mc:Ignorable=""/>
                </a:solidFill>
                <a:sym typeface="Symbol" pitchFamily="18" charset="2"/>
              </a:rPr>
              <a:t>  …</a:t>
            </a:r>
          </a:p>
          <a:p>
            <a:pPr lvl="1"/>
            <a:r>
              <a:rPr lang="en-US" sz="2700" smtClean="0">
                <a:sym typeface="Symbol" pitchFamily="18" charset="2"/>
              </a:rPr>
              <a:t>If </a:t>
            </a:r>
            <a:r>
              <a:rPr lang="en-US" sz="2700" smtClean="0">
                <a:solidFill>
                  <a:srgbClr xmlns:mc="http://schemas.openxmlformats.org/markup-compatibility/2006" xmlns:a14="http://schemas.microsoft.com/office/drawing/2007/7/7/main" val="FF0000" mc:Ignorable=""/>
                </a:solidFill>
                <a:sym typeface="Symbol" pitchFamily="18" charset="2"/>
              </a:rPr>
              <a:t>F</a:t>
            </a:r>
            <a:r>
              <a:rPr lang="en-US" sz="2700" baseline="30000" smtClean="0">
                <a:solidFill>
                  <a:srgbClr xmlns:mc="http://schemas.openxmlformats.org/markup-compatibility/2006" xmlns:a14="http://schemas.microsoft.com/office/drawing/2007/7/7/main" val="FF0000" mc:Ignorable=""/>
                </a:solidFill>
                <a:sym typeface="Symbol" pitchFamily="18" charset="2"/>
              </a:rPr>
              <a:t>k</a:t>
            </a:r>
            <a:r>
              <a:rPr lang="en-US" sz="2700" smtClean="0">
                <a:sym typeface="Symbol" pitchFamily="18" charset="2"/>
              </a:rPr>
              <a:t> is unsat then </a:t>
            </a:r>
            <a:r>
              <a:rPr lang="en-US" sz="2700" smtClean="0">
                <a:solidFill>
                  <a:srgbClr xmlns:mc="http://schemas.openxmlformats.org/markup-compatibility/2006" xmlns:a14="http://schemas.microsoft.com/office/drawing/2007/7/7/main" val="FF0000" mc:Ignorable=""/>
                </a:solidFill>
                <a:sym typeface="Symbol" pitchFamily="18" charset="2"/>
              </a:rPr>
              <a:t>F</a:t>
            </a:r>
            <a:r>
              <a:rPr lang="en-US" sz="2700" smtClean="0">
                <a:sym typeface="Symbol" pitchFamily="18" charset="2"/>
              </a:rPr>
              <a:t> is unsat.</a:t>
            </a:r>
          </a:p>
          <a:p>
            <a:pPr lvl="1"/>
            <a:r>
              <a:rPr lang="en-US" sz="2700" smtClean="0">
                <a:sym typeface="Symbol" pitchFamily="18" charset="2"/>
              </a:rPr>
              <a:t>If </a:t>
            </a:r>
            <a:r>
              <a:rPr lang="en-US" sz="2700" smtClean="0">
                <a:solidFill>
                  <a:srgbClr xmlns:mc="http://schemas.openxmlformats.org/markup-compatibility/2006" xmlns:a14="http://schemas.microsoft.com/office/drawing/2007/7/7/main" val="FF0000" mc:Ignorable=""/>
                </a:solidFill>
                <a:sym typeface="Symbol" pitchFamily="18" charset="2"/>
              </a:rPr>
              <a:t>F</a:t>
            </a:r>
            <a:r>
              <a:rPr lang="en-US" sz="2700" baseline="30000" smtClean="0">
                <a:solidFill>
                  <a:srgbClr xmlns:mc="http://schemas.openxmlformats.org/markup-compatibility/2006" xmlns:a14="http://schemas.microsoft.com/office/drawing/2007/7/7/main" val="FF0000" mc:Ignorable=""/>
                </a:solidFill>
                <a:sym typeface="Symbol" pitchFamily="18" charset="2"/>
              </a:rPr>
              <a:t>k</a:t>
            </a:r>
            <a:r>
              <a:rPr lang="en-US" sz="2700" smtClean="0">
                <a:sym typeface="Symbol" pitchFamily="18" charset="2"/>
              </a:rPr>
              <a:t> is sat, then build (candidate) </a:t>
            </a:r>
            <a:r>
              <a:rPr lang="en-US" sz="2700" smtClean="0">
                <a:solidFill>
                  <a:srgbClr xmlns:mc="http://schemas.openxmlformats.org/markup-compatibility/2006" xmlns:a14="http://schemas.microsoft.com/office/drawing/2007/7/7/main" val="FF0000" mc:Ignorable=""/>
                </a:solidFill>
                <a:sym typeface="Symbol" pitchFamily="18" charset="2"/>
              </a:rPr>
              <a:t>M</a:t>
            </a:r>
            <a:r>
              <a:rPr lang="en-US" sz="2700" baseline="30000" smtClean="0">
                <a:solidFill>
                  <a:srgbClr xmlns:mc="http://schemas.openxmlformats.org/markup-compatibility/2006" xmlns:a14="http://schemas.microsoft.com/office/drawing/2007/7/7/main" val="FF0000" mc:Ignorable=""/>
                </a:solidFill>
                <a:sym typeface="Symbol" pitchFamily="18" charset="2"/>
              </a:rPr>
              <a:t></a:t>
            </a:r>
            <a:endParaRPr lang="en-US" sz="2700" smtClean="0">
              <a:sym typeface="Symbol" pitchFamily="18" charset="2"/>
            </a:endParaRPr>
          </a:p>
          <a:p>
            <a:pPr lvl="1"/>
            <a:r>
              <a:rPr lang="en-US" sz="2700" smtClean="0">
                <a:sym typeface="Symbol" pitchFamily="18" charset="2"/>
              </a:rPr>
              <a:t>If </a:t>
            </a:r>
            <a:r>
              <a:rPr lang="en-US" sz="2700" smtClean="0">
                <a:solidFill>
                  <a:srgbClr xmlns:mc="http://schemas.openxmlformats.org/markup-compatibility/2006" xmlns:a14="http://schemas.microsoft.com/office/drawing/2007/7/7/main" val="FF0000" mc:Ignorable=""/>
                </a:solidFill>
                <a:sym typeface="Symbol" pitchFamily="18" charset="2"/>
              </a:rPr>
              <a:t>M</a:t>
            </a:r>
            <a:r>
              <a:rPr lang="en-US" sz="2700" baseline="30000" smtClean="0">
                <a:solidFill>
                  <a:srgbClr xmlns:mc="http://schemas.openxmlformats.org/markup-compatibility/2006" xmlns:a14="http://schemas.microsoft.com/office/drawing/2007/7/7/main" val="FF0000" mc:Ignorable=""/>
                </a:solidFill>
                <a:sym typeface="Symbol" pitchFamily="18" charset="2"/>
              </a:rPr>
              <a:t> </a:t>
            </a:r>
            <a:r>
              <a:rPr lang="en-US" sz="2700" smtClean="0">
                <a:sym typeface="Symbol" pitchFamily="18" charset="2"/>
              </a:rPr>
              <a:t>satisfies all quantifiers in </a:t>
            </a:r>
            <a:r>
              <a:rPr lang="en-US" sz="2700" smtClean="0">
                <a:solidFill>
                  <a:srgbClr xmlns:mc="http://schemas.openxmlformats.org/markup-compatibility/2006" xmlns:a14="http://schemas.microsoft.com/office/drawing/2007/7/7/main" val="FF0000" mc:Ignorable=""/>
                </a:solidFill>
                <a:sym typeface="Symbol" pitchFamily="18" charset="2"/>
              </a:rPr>
              <a:t>F</a:t>
            </a:r>
            <a:r>
              <a:rPr lang="en-US" sz="2700" smtClean="0">
                <a:sym typeface="Symbol" pitchFamily="18" charset="2"/>
              </a:rPr>
              <a:t> then return sat.</a:t>
            </a:r>
          </a:p>
          <a:p>
            <a:pPr lvl="1"/>
            <a:endParaRPr lang="en-US" sz="2700" smtClean="0">
              <a:sym typeface="Symbol" pitchFamily="18" charset="2"/>
            </a:endParaRPr>
          </a:p>
        </p:txBody>
      </p:sp>
    </p:spTree>
    <p:extLst>
      <p:ext uri="{BB962C8B-B14F-4D97-AF65-F5344CB8AC3E}">
        <p14:creationId xmlns:p14="http://schemas.microsoft.com/office/powerpoint/2007/7/12/main" val="84465412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pPr>
              <a:defRPr/>
            </a:pPr>
            <a:r>
              <a:rPr sz="4400" smtClean="0">
                <a:sym typeface="Symbol"/>
              </a:rPr>
              <a:t>Refinement 2: Model-based instantiation</a:t>
            </a:r>
            <a:endParaRPr sz="4400"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200707" name="Text Placeholder 2"/>
          <p:cNvSpPr>
            <a:spLocks noGrp="1"/>
          </p:cNvSpPr>
          <p:nvPr>
            <p:ph type="body" sz="quarter" idx="4294967295"/>
          </p:nvPr>
        </p:nvSpPr>
        <p:spPr>
          <a:xfrm>
            <a:off x="390525" y="1665288"/>
            <a:ext cx="8382000" cy="428625"/>
          </a:xfrm>
        </p:spPr>
        <p:txBody>
          <a:bodyPr/>
          <a:lstStyle/>
          <a:p>
            <a:pPr>
              <a:buFontTx/>
              <a:buNone/>
            </a:pPr>
            <a:r>
              <a:rPr lang="en-US" sz="3100" smtClean="0">
                <a:sym typeface="Symbol" pitchFamily="18" charset="2"/>
              </a:rPr>
              <a:t>Suppose </a:t>
            </a:r>
            <a:r>
              <a:rPr lang="en-US" sz="3100" smtClean="0">
                <a:solidFill>
                  <a:srgbClr xmlns:mc="http://schemas.openxmlformats.org/markup-compatibility/2006" xmlns:a14="http://schemas.microsoft.com/office/drawing/2007/7/7/main" val="FF0000" mc:Ignorable=""/>
                </a:solidFill>
                <a:sym typeface="Symbol" pitchFamily="18" charset="2"/>
              </a:rPr>
              <a:t>M</a:t>
            </a:r>
            <a:r>
              <a:rPr lang="en-US" sz="3100" baseline="30000" smtClean="0">
                <a:solidFill>
                  <a:srgbClr xmlns:mc="http://schemas.openxmlformats.org/markup-compatibility/2006" xmlns:a14="http://schemas.microsoft.com/office/drawing/2007/7/7/main" val="FF0000" mc:Ignorable=""/>
                </a:solidFill>
                <a:sym typeface="Symbol" pitchFamily="18" charset="2"/>
              </a:rPr>
              <a:t> </a:t>
            </a:r>
            <a:r>
              <a:rPr lang="en-US" sz="3100" smtClean="0">
                <a:sym typeface="Symbol" pitchFamily="18" charset="2"/>
              </a:rPr>
              <a:t>does not satisfy a clause </a:t>
            </a:r>
            <a:r>
              <a:rPr lang="en-US" sz="3100" smtClean="0">
                <a:solidFill>
                  <a:srgbClr xmlns:mc="http://schemas.openxmlformats.org/markup-compatibility/2006" xmlns:a14="http://schemas.microsoft.com/office/drawing/2007/7/7/main" val="FF0000" mc:Ignorable=""/>
                </a:solidFill>
                <a:sym typeface="Symbol" pitchFamily="18" charset="2"/>
              </a:rPr>
              <a:t>C[f(x)]</a:t>
            </a:r>
            <a:r>
              <a:rPr lang="en-US" sz="3100" smtClean="0">
                <a:sym typeface="Symbol" pitchFamily="18" charset="2"/>
              </a:rPr>
              <a:t> in </a:t>
            </a:r>
            <a:r>
              <a:rPr lang="en-US" sz="3100" smtClean="0">
                <a:solidFill>
                  <a:srgbClr xmlns:mc="http://schemas.openxmlformats.org/markup-compatibility/2006" xmlns:a14="http://schemas.microsoft.com/office/drawing/2007/7/7/main" val="FF0000" mc:Ignorable=""/>
                </a:solidFill>
                <a:sym typeface="Symbol" pitchFamily="18" charset="2"/>
              </a:rPr>
              <a:t>F</a:t>
            </a:r>
            <a:r>
              <a:rPr lang="en-US" sz="3100" smtClean="0">
                <a:sym typeface="Symbol" pitchFamily="18" charset="2"/>
              </a:rPr>
              <a:t>.</a:t>
            </a:r>
          </a:p>
        </p:txBody>
      </p:sp>
      <p:sp>
        <p:nvSpPr>
          <p:cNvPr id="5" name="Text Placeholder 2"/>
          <p:cNvSpPr txBox="1">
            <a:spLocks/>
          </p:cNvSpPr>
          <p:nvPr/>
        </p:nvSpPr>
        <p:spPr bwMode="auto">
          <a:xfrm>
            <a:off x="422275" y="2339975"/>
            <a:ext cx="8382000" cy="747713"/>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buSzPct val="90000"/>
            </a:pPr>
            <a:r>
              <a:rPr lang="en-US" sz="2700">
                <a:solidFill>
                  <a:schemeClr val="bg1"/>
                </a:solidFill>
                <a:latin typeface="Calibri" pitchFamily="34" charset="0"/>
                <a:sym typeface="Symbol" pitchFamily="18" charset="2"/>
              </a:rPr>
              <a:t>Add an instance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C[f(t)] </a:t>
            </a:r>
            <a:r>
              <a:rPr lang="en-US" sz="2700">
                <a:solidFill>
                  <a:schemeClr val="bg1"/>
                </a:solidFill>
                <a:latin typeface="Calibri" pitchFamily="34" charset="0"/>
                <a:sym typeface="Symbol" pitchFamily="18" charset="2"/>
              </a:rPr>
              <a:t>which “blocks” this spurious model.</a:t>
            </a:r>
          </a:p>
          <a:p>
            <a:pPr>
              <a:lnSpc>
                <a:spcPct val="90000"/>
              </a:lnSpc>
              <a:buSzPct val="90000"/>
            </a:pPr>
            <a:r>
              <a:rPr lang="en-US" sz="2700">
                <a:solidFill>
                  <a:schemeClr val="bg1"/>
                </a:solidFill>
                <a:latin typeface="Calibri" pitchFamily="34" charset="0"/>
                <a:sym typeface="Symbol" pitchFamily="18" charset="2"/>
              </a:rPr>
              <a:t>Issue: how to find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t</a:t>
            </a:r>
            <a:r>
              <a:rPr lang="en-US" sz="2700">
                <a:solidFill>
                  <a:schemeClr val="bg1"/>
                </a:solidFill>
                <a:latin typeface="Calibri" pitchFamily="34" charset="0"/>
                <a:sym typeface="Symbol" pitchFamily="18" charset="2"/>
              </a:rPr>
              <a:t>?</a:t>
            </a:r>
          </a:p>
        </p:txBody>
      </p:sp>
      <p:sp>
        <p:nvSpPr>
          <p:cNvPr id="11" name="Text Placeholder 2"/>
          <p:cNvSpPr txBox="1">
            <a:spLocks/>
          </p:cNvSpPr>
          <p:nvPr/>
        </p:nvSpPr>
        <p:spPr bwMode="auto">
          <a:xfrm>
            <a:off x="423863" y="3406775"/>
            <a:ext cx="8382000" cy="1122363"/>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buSzPct val="90000"/>
            </a:pPr>
            <a:r>
              <a:rPr lang="en-US" sz="2700">
                <a:solidFill>
                  <a:schemeClr val="bg1"/>
                </a:solidFill>
                <a:latin typeface="Calibri" pitchFamily="34" charset="0"/>
                <a:sym typeface="Symbol" pitchFamily="18" charset="2"/>
              </a:rPr>
              <a:t>Use model checking,</a:t>
            </a:r>
          </a:p>
          <a:p>
            <a:pPr>
              <a:lnSpc>
                <a:spcPct val="90000"/>
              </a:lnSpc>
              <a:buSzPct val="90000"/>
            </a:pPr>
            <a:r>
              <a:rPr lang="en-US" sz="2700">
                <a:solidFill>
                  <a:schemeClr val="bg1"/>
                </a:solidFill>
                <a:latin typeface="Calibri" pitchFamily="34" charset="0"/>
                <a:sym typeface="Symbol" pitchFamily="18" charset="2"/>
              </a:rPr>
              <a:t>and the “inverse” mapping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a:t>
            </a:r>
            <a:r>
              <a:rPr lang="en-US" sz="2700" baseline="-25000">
                <a:solidFill>
                  <a:srgbClr xmlns:mc="http://schemas.openxmlformats.org/markup-compatibility/2006" xmlns:a14="http://schemas.microsoft.com/office/drawing/2007/7/7/main" val="FF0000" mc:Ignorable=""/>
                </a:solidFill>
                <a:latin typeface="Calibri" pitchFamily="34" charset="0"/>
                <a:sym typeface="Symbol" pitchFamily="18" charset="2"/>
              </a:rPr>
              <a:t>f</a:t>
            </a:r>
            <a:r>
              <a:rPr lang="en-US" sz="2700" baseline="30000">
                <a:solidFill>
                  <a:srgbClr xmlns:mc="http://schemas.openxmlformats.org/markup-compatibility/2006" xmlns:a14="http://schemas.microsoft.com/office/drawing/2007/7/7/main" val="FF0000" mc:Ignorable=""/>
                </a:solidFill>
                <a:latin typeface="Calibri" pitchFamily="34" charset="0"/>
                <a:sym typeface="Symbol" pitchFamily="18" charset="2"/>
              </a:rPr>
              <a:t>-1</a:t>
            </a:r>
            <a:r>
              <a:rPr lang="en-US" sz="2700">
                <a:solidFill>
                  <a:schemeClr val="bg1"/>
                </a:solidFill>
                <a:latin typeface="Calibri" pitchFamily="34" charset="0"/>
                <a:sym typeface="Symbol" pitchFamily="18" charset="2"/>
              </a:rPr>
              <a:t> from values to terms (in </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A</a:t>
            </a:r>
            <a:r>
              <a:rPr lang="en-US" sz="2700" baseline="-25000">
                <a:solidFill>
                  <a:srgbClr xmlns:mc="http://schemas.openxmlformats.org/markup-compatibility/2006" xmlns:a14="http://schemas.microsoft.com/office/drawing/2007/7/7/main" val="FF0000" mc:Ignorable=""/>
                </a:solidFill>
                <a:latin typeface="Calibri" pitchFamily="34" charset="0"/>
                <a:sym typeface="Symbol" pitchFamily="18" charset="2"/>
              </a:rPr>
              <a:t>f</a:t>
            </a:r>
            <a:r>
              <a:rPr lang="en-US" sz="2700">
                <a:solidFill>
                  <a:schemeClr val="bg1"/>
                </a:solidFill>
                <a:latin typeface="Calibri" pitchFamily="34" charset="0"/>
                <a:sym typeface="Symbol" pitchFamily="18" charset="2"/>
              </a:rPr>
              <a:t>).</a:t>
            </a:r>
          </a:p>
          <a:p>
            <a:pPr>
              <a:lnSpc>
                <a:spcPct val="90000"/>
              </a:lnSpc>
              <a:buSzPct val="90000"/>
            </a:pP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a:t>
            </a:r>
            <a:r>
              <a:rPr lang="en-US" sz="2700" baseline="-25000">
                <a:solidFill>
                  <a:srgbClr xmlns:mc="http://schemas.openxmlformats.org/markup-compatibility/2006" xmlns:a14="http://schemas.microsoft.com/office/drawing/2007/7/7/main" val="FF0000" mc:Ignorable=""/>
                </a:solidFill>
                <a:latin typeface="Calibri" pitchFamily="34" charset="0"/>
                <a:sym typeface="Symbol" pitchFamily="18" charset="2"/>
              </a:rPr>
              <a:t>f</a:t>
            </a:r>
            <a:r>
              <a:rPr lang="en-US" sz="2700" baseline="30000">
                <a:solidFill>
                  <a:srgbClr xmlns:mc="http://schemas.openxmlformats.org/markup-compatibility/2006" xmlns:a14="http://schemas.microsoft.com/office/drawing/2007/7/7/main" val="FF0000" mc:Ignorable=""/>
                </a:solidFill>
                <a:latin typeface="Calibri" pitchFamily="34" charset="0"/>
                <a:sym typeface="Symbol" pitchFamily="18" charset="2"/>
              </a:rPr>
              <a:t>-1</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(v) = t       </a:t>
            </a:r>
            <a:r>
              <a:rPr lang="en-US" sz="2700">
                <a:solidFill>
                  <a:schemeClr val="bg1"/>
                </a:solidFill>
                <a:latin typeface="Calibri" pitchFamily="34" charset="0"/>
                <a:sym typeface="Symbol" pitchFamily="18" charset="2"/>
              </a:rPr>
              <a:t>if</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      M</a:t>
            </a:r>
            <a:r>
              <a:rPr lang="en-US" sz="2800" baseline="30000">
                <a:solidFill>
                  <a:srgbClr xmlns:mc="http://schemas.openxmlformats.org/markup-compatibility/2006" xmlns:a14="http://schemas.microsoft.com/office/drawing/2007/7/7/main" val="FF0000" mc:Ignorable=""/>
                </a:solidFill>
                <a:sym typeface="Symbol" pitchFamily="18" charset="2"/>
              </a:rPr>
              <a:t></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(t) = </a:t>
            </a:r>
            <a:r>
              <a:rPr lang="en-US" sz="2700" baseline="-25000">
                <a:solidFill>
                  <a:srgbClr xmlns:mc="http://schemas.openxmlformats.org/markup-compatibility/2006" xmlns:a14="http://schemas.microsoft.com/office/drawing/2007/7/7/main" val="FF0000" mc:Ignorable=""/>
                </a:solidFill>
                <a:latin typeface="Calibri" pitchFamily="34" charset="0"/>
                <a:sym typeface="Symbol" pitchFamily="18" charset="2"/>
              </a:rPr>
              <a:t>f</a:t>
            </a:r>
            <a:r>
              <a:rPr lang="en-US" sz="2700">
                <a:solidFill>
                  <a:srgbClr xmlns:mc="http://schemas.openxmlformats.org/markup-compatibility/2006" xmlns:a14="http://schemas.microsoft.com/office/drawing/2007/7/7/main" val="FF0000" mc:Ignorable=""/>
                </a:solidFill>
                <a:latin typeface="Calibri" pitchFamily="34" charset="0"/>
                <a:sym typeface="Symbol" pitchFamily="18" charset="2"/>
              </a:rPr>
              <a:t>(v)</a:t>
            </a:r>
            <a:endParaRPr lang="en-US" sz="2700">
              <a:solidFill>
                <a:schemeClr val="bg1"/>
              </a:solidFill>
              <a:latin typeface="Calibri" pitchFamily="34" charset="0"/>
              <a:sym typeface="Symbol" pitchFamily="18" charset="2"/>
            </a:endParaRPr>
          </a:p>
        </p:txBody>
      </p:sp>
    </p:spTree>
    <p:extLst>
      <p:ext uri="{BB962C8B-B14F-4D97-AF65-F5344CB8AC3E}">
        <p14:creationId xmlns:p14="http://schemas.microsoft.com/office/powerpoint/2007/7/12/main" val="17090360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pPr>
              <a:defRPr/>
            </a:pPr>
            <a:r>
              <a:rPr sz="4400" smtClean="0">
                <a:sym typeface="Symbol"/>
              </a:rPr>
              <a:t>Model-based instantiation: Example</a:t>
            </a:r>
            <a:endParaRPr sz="4400"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201731" name="Content Placeholder 2"/>
          <p:cNvSpPr>
            <a:spLocks noGrp="1"/>
          </p:cNvSpPr>
          <p:nvPr>
            <p:ph idx="1"/>
          </p:nvPr>
        </p:nvSpPr>
        <p:spPr>
          <a:xfrm>
            <a:off x="280988" y="1557338"/>
            <a:ext cx="2070100" cy="1809750"/>
          </a:xfrm>
        </p:spPr>
        <p:txBody>
          <a:bodyPr/>
          <a:lstStyle/>
          <a:p>
            <a:pPr algn="ctr">
              <a:buFontTx/>
              <a:buNone/>
            </a:pPr>
            <a:r>
              <a:rPr lang="en-US" b="1" smtClean="0">
                <a:sym typeface="Symbol" pitchFamily="18" charset="2"/>
              </a:rPr>
              <a:t>F</a:t>
            </a:r>
          </a:p>
          <a:p>
            <a:pPr>
              <a:buFontTx/>
              <a:buNone/>
            </a:pPr>
            <a:r>
              <a:rPr lang="en-US" smtClean="0">
                <a:sym typeface="Symbol" pitchFamily="18" charset="2"/>
              </a:rPr>
              <a:t>x</a:t>
            </a:r>
            <a:r>
              <a:rPr lang="en-US" baseline="-25000" smtClean="0">
                <a:sym typeface="Symbol" pitchFamily="18" charset="2"/>
              </a:rPr>
              <a:t>1</a:t>
            </a:r>
            <a:r>
              <a:rPr lang="en-US" smtClean="0">
                <a:sym typeface="Symbol" pitchFamily="18" charset="2"/>
              </a:rPr>
              <a:t>: f(x</a:t>
            </a:r>
            <a:r>
              <a:rPr lang="en-US" baseline="-25000" smtClean="0">
                <a:sym typeface="Symbol" pitchFamily="18" charset="2"/>
              </a:rPr>
              <a:t>1</a:t>
            </a:r>
            <a:r>
              <a:rPr lang="en-US" smtClean="0">
                <a:sym typeface="Symbol" pitchFamily="18" charset="2"/>
              </a:rPr>
              <a:t>) &lt; 0,</a:t>
            </a:r>
          </a:p>
          <a:p>
            <a:pPr>
              <a:buFontTx/>
              <a:buNone/>
            </a:pPr>
            <a:r>
              <a:rPr lang="en-US" smtClean="0">
                <a:sym typeface="Symbol" pitchFamily="18" charset="2"/>
              </a:rPr>
              <a:t>f(a) = 1, </a:t>
            </a:r>
          </a:p>
          <a:p>
            <a:pPr>
              <a:buFontTx/>
              <a:buNone/>
            </a:pPr>
            <a:r>
              <a:rPr lang="en-US" smtClean="0">
                <a:sym typeface="Symbol" pitchFamily="18" charset="2"/>
              </a:rPr>
              <a:t>f(b) = -1</a:t>
            </a:r>
          </a:p>
        </p:txBody>
      </p:sp>
      <p:sp>
        <p:nvSpPr>
          <p:cNvPr id="14" name="Content Placeholder 2"/>
          <p:cNvSpPr txBox="1">
            <a:spLocks/>
          </p:cNvSpPr>
          <p:nvPr/>
        </p:nvSpPr>
        <p:spPr bwMode="auto">
          <a:xfrm>
            <a:off x="2795588" y="1557338"/>
            <a:ext cx="1293812" cy="13366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2800" b="1">
                <a:solidFill>
                  <a:schemeClr val="bg1"/>
                </a:solidFill>
                <a:latin typeface="Calibri" pitchFamily="34" charset="0"/>
                <a:sym typeface="Symbol" pitchFamily="18" charset="2"/>
              </a:rPr>
              <a:t>F</a:t>
            </a:r>
            <a:r>
              <a:rPr lang="en-US" sz="2800" b="1" baseline="30000">
                <a:solidFill>
                  <a:schemeClr val="bg1"/>
                </a:solidFill>
                <a:latin typeface="Calibri" pitchFamily="34" charset="0"/>
                <a:sym typeface="Symbol" pitchFamily="18" charset="2"/>
              </a:rPr>
              <a:t>0</a:t>
            </a:r>
          </a:p>
          <a:p>
            <a:pPr>
              <a:lnSpc>
                <a:spcPct val="90000"/>
              </a:lnSpc>
              <a:spcBef>
                <a:spcPct val="20000"/>
              </a:spcBef>
              <a:buSzPct val="90000"/>
            </a:pPr>
            <a:r>
              <a:rPr lang="en-US" sz="2800">
                <a:solidFill>
                  <a:schemeClr val="bg1"/>
                </a:solidFill>
                <a:latin typeface="Calibri" pitchFamily="34" charset="0"/>
                <a:sym typeface="Symbol" pitchFamily="18" charset="2"/>
              </a:rPr>
              <a:t>f(a) = 1, </a:t>
            </a:r>
          </a:p>
          <a:p>
            <a:pPr>
              <a:lnSpc>
                <a:spcPct val="90000"/>
              </a:lnSpc>
              <a:spcBef>
                <a:spcPct val="20000"/>
              </a:spcBef>
              <a:buSzPct val="90000"/>
            </a:pPr>
            <a:r>
              <a:rPr lang="en-US" sz="2800">
                <a:solidFill>
                  <a:schemeClr val="bg1"/>
                </a:solidFill>
                <a:latin typeface="Calibri" pitchFamily="34" charset="0"/>
                <a:sym typeface="Symbol" pitchFamily="18" charset="2"/>
              </a:rPr>
              <a:t>f(b) = -1</a:t>
            </a:r>
          </a:p>
        </p:txBody>
      </p:sp>
      <p:sp>
        <p:nvSpPr>
          <p:cNvPr id="6" name="Content Placeholder 2"/>
          <p:cNvSpPr txBox="1">
            <a:spLocks/>
          </p:cNvSpPr>
          <p:nvPr/>
        </p:nvSpPr>
        <p:spPr bwMode="auto">
          <a:xfrm>
            <a:off x="4635500" y="1570038"/>
            <a:ext cx="3041650" cy="13350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2800" b="1">
                <a:solidFill>
                  <a:schemeClr val="bg1"/>
                </a:solidFill>
                <a:latin typeface="Calibri" pitchFamily="34" charset="0"/>
                <a:sym typeface="Symbol" pitchFamily="18" charset="2"/>
              </a:rPr>
              <a:t>M</a:t>
            </a:r>
            <a:r>
              <a:rPr lang="en-US" sz="2800" b="1" baseline="30000">
                <a:solidFill>
                  <a:schemeClr val="bg1"/>
                </a:solidFill>
                <a:latin typeface="Calibri" pitchFamily="34" charset="0"/>
                <a:sym typeface="Symbol" pitchFamily="18" charset="2"/>
              </a:rPr>
              <a:t></a:t>
            </a:r>
          </a:p>
          <a:p>
            <a:pPr>
              <a:lnSpc>
                <a:spcPct val="90000"/>
              </a:lnSpc>
              <a:spcBef>
                <a:spcPct val="20000"/>
              </a:spcBef>
              <a:buSzPct val="90000"/>
            </a:pPr>
            <a:r>
              <a:rPr lang="en-US" sz="2800">
                <a:solidFill>
                  <a:schemeClr val="bg1"/>
                </a:solidFill>
                <a:latin typeface="Calibri" pitchFamily="34" charset="0"/>
                <a:sym typeface="Symbol" pitchFamily="18" charset="2"/>
              </a:rPr>
              <a:t>a2, b3 </a:t>
            </a:r>
          </a:p>
          <a:p>
            <a:pPr>
              <a:lnSpc>
                <a:spcPct val="90000"/>
              </a:lnSpc>
              <a:spcBef>
                <a:spcPct val="20000"/>
              </a:spcBef>
              <a:buSzPct val="90000"/>
            </a:pPr>
            <a:r>
              <a:rPr lang="en-US" sz="2800">
                <a:solidFill>
                  <a:schemeClr val="bg1"/>
                </a:solidFill>
                <a:latin typeface="Calibri" pitchFamily="34" charset="0"/>
                <a:sym typeface="Symbol" pitchFamily="18" charset="2"/>
              </a:rPr>
              <a:t>f x. if(x = 2, 1, -1)</a:t>
            </a:r>
          </a:p>
        </p:txBody>
      </p:sp>
      <p:sp>
        <p:nvSpPr>
          <p:cNvPr id="7" name="Content Placeholder 2"/>
          <p:cNvSpPr txBox="1">
            <a:spLocks/>
          </p:cNvSpPr>
          <p:nvPr/>
        </p:nvSpPr>
        <p:spPr bwMode="auto">
          <a:xfrm>
            <a:off x="3787775" y="3430588"/>
            <a:ext cx="5235575" cy="86042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2800" b="1">
                <a:solidFill>
                  <a:schemeClr val="bg1"/>
                </a:solidFill>
                <a:latin typeface="Calibri" pitchFamily="34" charset="0"/>
                <a:sym typeface="Symbol" pitchFamily="18" charset="2"/>
              </a:rPr>
              <a:t>Model Checking  </a:t>
            </a:r>
            <a:r>
              <a:rPr lang="en-US" sz="2800">
                <a:solidFill>
                  <a:schemeClr val="bg1"/>
                </a:solidFill>
                <a:sym typeface="Symbol" pitchFamily="18" charset="2"/>
              </a:rPr>
              <a:t>x</a:t>
            </a:r>
            <a:r>
              <a:rPr lang="en-US" sz="2800" baseline="-25000">
                <a:solidFill>
                  <a:schemeClr val="bg1"/>
                </a:solidFill>
                <a:sym typeface="Symbol" pitchFamily="18" charset="2"/>
              </a:rPr>
              <a:t>1</a:t>
            </a:r>
            <a:r>
              <a:rPr lang="en-US" sz="2800">
                <a:solidFill>
                  <a:schemeClr val="bg1"/>
                </a:solidFill>
                <a:sym typeface="Symbol" pitchFamily="18" charset="2"/>
              </a:rPr>
              <a:t>: f(x</a:t>
            </a:r>
            <a:r>
              <a:rPr lang="en-US" sz="2800" baseline="-25000">
                <a:solidFill>
                  <a:schemeClr val="bg1"/>
                </a:solidFill>
                <a:sym typeface="Symbol" pitchFamily="18" charset="2"/>
              </a:rPr>
              <a:t>1</a:t>
            </a:r>
            <a:r>
              <a:rPr lang="en-US" sz="2800">
                <a:solidFill>
                  <a:schemeClr val="bg1"/>
                </a:solidFill>
                <a:sym typeface="Symbol" pitchFamily="18" charset="2"/>
              </a:rPr>
              <a:t>) &lt; 0</a:t>
            </a:r>
            <a:endParaRPr lang="en-US" sz="2800" baseline="30000">
              <a:solidFill>
                <a:schemeClr val="bg1"/>
              </a:solidFill>
              <a:latin typeface="Calibri" pitchFamily="34" charset="0"/>
              <a:sym typeface="Symbol" pitchFamily="18" charset="2"/>
            </a:endParaRPr>
          </a:p>
          <a:p>
            <a:pPr algn="ctr">
              <a:lnSpc>
                <a:spcPct val="90000"/>
              </a:lnSpc>
              <a:spcBef>
                <a:spcPct val="20000"/>
              </a:spcBef>
              <a:buSzPct val="90000"/>
            </a:pPr>
            <a:r>
              <a:rPr lang="en-US" sz="2800">
                <a:solidFill>
                  <a:schemeClr val="bg1"/>
                </a:solidFill>
                <a:latin typeface="Calibri" pitchFamily="34" charset="0"/>
                <a:sym typeface="Symbol" pitchFamily="18" charset="2"/>
              </a:rPr>
              <a:t>not if(s</a:t>
            </a:r>
            <a:r>
              <a:rPr lang="en-US" sz="2800" baseline="-25000">
                <a:solidFill>
                  <a:schemeClr val="bg1"/>
                </a:solidFill>
                <a:latin typeface="Calibri" pitchFamily="34" charset="0"/>
                <a:sym typeface="Symbol" pitchFamily="18" charset="2"/>
              </a:rPr>
              <a:t>1</a:t>
            </a:r>
            <a:r>
              <a:rPr lang="en-US" sz="2800">
                <a:solidFill>
                  <a:schemeClr val="bg1"/>
                </a:solidFill>
                <a:latin typeface="Calibri" pitchFamily="34" charset="0"/>
                <a:sym typeface="Symbol" pitchFamily="18" charset="2"/>
              </a:rPr>
              <a:t>= 2, 1, -1) &lt; 0</a:t>
            </a:r>
          </a:p>
        </p:txBody>
      </p:sp>
      <p:sp>
        <p:nvSpPr>
          <p:cNvPr id="9" name="Content Placeholder 2"/>
          <p:cNvSpPr txBox="1">
            <a:spLocks/>
          </p:cNvSpPr>
          <p:nvPr/>
        </p:nvSpPr>
        <p:spPr bwMode="auto">
          <a:xfrm>
            <a:off x="4264025" y="4875213"/>
            <a:ext cx="3711575" cy="38735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2800">
                <a:solidFill>
                  <a:schemeClr val="bg1"/>
                </a:solidFill>
                <a:latin typeface="Calibri" pitchFamily="34" charset="0"/>
                <a:sym typeface="Symbol" pitchFamily="18" charset="2"/>
              </a:rPr>
              <a:t>s</a:t>
            </a:r>
            <a:r>
              <a:rPr lang="en-US" sz="2800" baseline="-25000">
                <a:solidFill>
                  <a:schemeClr val="bg1"/>
                </a:solidFill>
                <a:latin typeface="Calibri" pitchFamily="34" charset="0"/>
                <a:sym typeface="Symbol" pitchFamily="18" charset="2"/>
              </a:rPr>
              <a:t>1</a:t>
            </a:r>
            <a:r>
              <a:rPr lang="en-US" sz="2800">
                <a:solidFill>
                  <a:schemeClr val="bg1"/>
                </a:solidFill>
                <a:latin typeface="Calibri" pitchFamily="34" charset="0"/>
                <a:sym typeface="Symbol" pitchFamily="18" charset="2"/>
              </a:rPr>
              <a:t> 2  </a:t>
            </a:r>
          </a:p>
        </p:txBody>
      </p:sp>
      <p:sp>
        <p:nvSpPr>
          <p:cNvPr id="11" name="Text Placeholder 2"/>
          <p:cNvSpPr txBox="1">
            <a:spLocks/>
          </p:cNvSpPr>
          <p:nvPr/>
        </p:nvSpPr>
        <p:spPr bwMode="auto">
          <a:xfrm>
            <a:off x="5518150" y="5335588"/>
            <a:ext cx="1485900" cy="37465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buSzPct val="90000"/>
            </a:pPr>
            <a:r>
              <a:rPr lang="en-US" sz="2700">
                <a:solidFill>
                  <a:schemeClr val="bg1"/>
                </a:solidFill>
                <a:latin typeface="Calibri" pitchFamily="34" charset="0"/>
                <a:sym typeface="Symbol" pitchFamily="18" charset="2"/>
              </a:rPr>
              <a:t></a:t>
            </a:r>
            <a:r>
              <a:rPr lang="en-US" sz="2700" baseline="-25000">
                <a:solidFill>
                  <a:schemeClr val="bg1"/>
                </a:solidFill>
                <a:latin typeface="Calibri" pitchFamily="34" charset="0"/>
                <a:sym typeface="Symbol" pitchFamily="18" charset="2"/>
              </a:rPr>
              <a:t>f</a:t>
            </a:r>
            <a:r>
              <a:rPr lang="en-US" sz="2700" baseline="30000">
                <a:solidFill>
                  <a:schemeClr val="bg1"/>
                </a:solidFill>
                <a:latin typeface="Calibri" pitchFamily="34" charset="0"/>
                <a:sym typeface="Symbol" pitchFamily="18" charset="2"/>
              </a:rPr>
              <a:t>-1</a:t>
            </a:r>
            <a:r>
              <a:rPr lang="en-US" sz="2700">
                <a:solidFill>
                  <a:schemeClr val="bg1"/>
                </a:solidFill>
                <a:latin typeface="Calibri" pitchFamily="34" charset="0"/>
                <a:sym typeface="Symbol" pitchFamily="18" charset="2"/>
              </a:rPr>
              <a:t>(2) = a</a:t>
            </a:r>
          </a:p>
        </p:txBody>
      </p:sp>
      <p:sp>
        <p:nvSpPr>
          <p:cNvPr id="12" name="Content Placeholder 2"/>
          <p:cNvSpPr txBox="1">
            <a:spLocks/>
          </p:cNvSpPr>
          <p:nvPr/>
        </p:nvSpPr>
        <p:spPr bwMode="auto">
          <a:xfrm>
            <a:off x="2486025" y="4422775"/>
            <a:ext cx="1293813" cy="180975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2800" b="1">
                <a:solidFill>
                  <a:schemeClr val="bg1"/>
                </a:solidFill>
                <a:latin typeface="Calibri" pitchFamily="34" charset="0"/>
                <a:sym typeface="Symbol" pitchFamily="18" charset="2"/>
              </a:rPr>
              <a:t>F</a:t>
            </a:r>
            <a:r>
              <a:rPr lang="en-US" sz="2800" b="1" baseline="30000">
                <a:solidFill>
                  <a:schemeClr val="bg1"/>
                </a:solidFill>
                <a:latin typeface="Calibri" pitchFamily="34" charset="0"/>
                <a:sym typeface="Symbol" pitchFamily="18" charset="2"/>
              </a:rPr>
              <a:t>1</a:t>
            </a:r>
          </a:p>
          <a:p>
            <a:pPr>
              <a:lnSpc>
                <a:spcPct val="90000"/>
              </a:lnSpc>
              <a:spcBef>
                <a:spcPct val="20000"/>
              </a:spcBef>
              <a:buSzPct val="90000"/>
            </a:pPr>
            <a:r>
              <a:rPr lang="en-US" sz="2800">
                <a:solidFill>
                  <a:schemeClr val="bg1"/>
                </a:solidFill>
                <a:latin typeface="Calibri" pitchFamily="34" charset="0"/>
                <a:sym typeface="Symbol" pitchFamily="18" charset="2"/>
              </a:rPr>
              <a:t>f(a) = 1, </a:t>
            </a:r>
          </a:p>
          <a:p>
            <a:pPr>
              <a:lnSpc>
                <a:spcPct val="90000"/>
              </a:lnSpc>
              <a:spcBef>
                <a:spcPct val="20000"/>
              </a:spcBef>
              <a:buSzPct val="90000"/>
            </a:pPr>
            <a:r>
              <a:rPr lang="en-US" sz="2800">
                <a:solidFill>
                  <a:schemeClr val="bg1"/>
                </a:solidFill>
                <a:latin typeface="Calibri" pitchFamily="34" charset="0"/>
                <a:sym typeface="Symbol" pitchFamily="18" charset="2"/>
              </a:rPr>
              <a:t>f(b) = -1</a:t>
            </a:r>
          </a:p>
          <a:p>
            <a:pPr>
              <a:lnSpc>
                <a:spcPct val="90000"/>
              </a:lnSpc>
              <a:spcBef>
                <a:spcPct val="20000"/>
              </a:spcBef>
              <a:buSzPct val="90000"/>
            </a:pPr>
            <a:r>
              <a:rPr lang="en-US" sz="2800">
                <a:solidFill>
                  <a:schemeClr val="bg1"/>
                </a:solidFill>
                <a:latin typeface="Calibri" pitchFamily="34" charset="0"/>
                <a:sym typeface="Symbol" pitchFamily="18" charset="2"/>
              </a:rPr>
              <a:t>f(a) &lt; 0</a:t>
            </a:r>
          </a:p>
        </p:txBody>
      </p:sp>
      <p:sp>
        <p:nvSpPr>
          <p:cNvPr id="16" name="Right Arrow 15"/>
          <p:cNvSpPr/>
          <p:nvPr/>
        </p:nvSpPr>
        <p:spPr bwMode="auto">
          <a:xfrm>
            <a:off x="4100513" y="2411413"/>
            <a:ext cx="350837"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7" name="Right Arrow 16"/>
          <p:cNvSpPr/>
          <p:nvPr/>
        </p:nvSpPr>
        <p:spPr bwMode="auto">
          <a:xfrm>
            <a:off x="2201863" y="2411413"/>
            <a:ext cx="352425"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8" name="Right Arrow 17"/>
          <p:cNvSpPr/>
          <p:nvPr/>
        </p:nvSpPr>
        <p:spPr bwMode="auto">
          <a:xfrm rot="5400000">
            <a:off x="5699125" y="2925763"/>
            <a:ext cx="352425"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9" name="Right Arrow 18"/>
          <p:cNvSpPr/>
          <p:nvPr/>
        </p:nvSpPr>
        <p:spPr bwMode="auto">
          <a:xfrm rot="5400000">
            <a:off x="5699125" y="4414838"/>
            <a:ext cx="352425"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20" name="Right Arrow 19"/>
          <p:cNvSpPr/>
          <p:nvPr/>
        </p:nvSpPr>
        <p:spPr bwMode="auto">
          <a:xfrm rot="10800000">
            <a:off x="4094163" y="5035550"/>
            <a:ext cx="350837"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21" name="Right Arrow 20"/>
          <p:cNvSpPr/>
          <p:nvPr/>
        </p:nvSpPr>
        <p:spPr bwMode="auto">
          <a:xfrm rot="10800000">
            <a:off x="1895475" y="5035550"/>
            <a:ext cx="350838"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22" name="Content Placeholder 2"/>
          <p:cNvSpPr txBox="1">
            <a:spLocks/>
          </p:cNvSpPr>
          <p:nvPr/>
        </p:nvSpPr>
        <p:spPr bwMode="auto">
          <a:xfrm>
            <a:off x="577850" y="5097463"/>
            <a:ext cx="1293813" cy="38893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2800" b="1">
                <a:solidFill>
                  <a:schemeClr val="bg1"/>
                </a:solidFill>
                <a:latin typeface="Calibri" pitchFamily="34" charset="0"/>
                <a:sym typeface="Symbol" pitchFamily="18" charset="2"/>
              </a:rPr>
              <a:t>unsat</a:t>
            </a:r>
            <a:endParaRPr lang="en-US" sz="2800">
              <a:solidFill>
                <a:schemeClr val="bg1"/>
              </a:solidFill>
              <a:latin typeface="Calibri" pitchFamily="34" charset="0"/>
              <a:sym typeface="Symbol" pitchFamily="18" charset="2"/>
            </a:endParaRPr>
          </a:p>
        </p:txBody>
      </p:sp>
    </p:spTree>
    <p:extLst>
      <p:ext uri="{BB962C8B-B14F-4D97-AF65-F5344CB8AC3E}">
        <p14:creationId xmlns:p14="http://schemas.microsoft.com/office/powerpoint/2007/7/12/main" val="55109143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7" grpId="0"/>
      <p:bldP spid="9" grpId="0"/>
      <p:bldP spid="11" grpId="0"/>
      <p:bldP spid="12" grpId="0"/>
      <p:bldP spid="16" grpId="0" animBg="1"/>
      <p:bldP spid="17" grpId="0" animBg="1"/>
      <p:bldP spid="18" grpId="0" animBg="1"/>
      <p:bldP spid="19" grpId="0" animBg="1"/>
      <p:bldP spid="20" grpId="0" animBg="1"/>
      <p:bldP spid="21" grpId="0" animBg="1"/>
      <p:bldP spid="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Infinite F*</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202755" name="Text Placeholder 2"/>
          <p:cNvSpPr>
            <a:spLocks noGrp="1"/>
          </p:cNvSpPr>
          <p:nvPr>
            <p:ph type="body" sz="quarter" idx="4294967295"/>
          </p:nvPr>
        </p:nvSpPr>
        <p:spPr>
          <a:xfrm>
            <a:off x="390525" y="1665288"/>
            <a:ext cx="8382000" cy="4356100"/>
          </a:xfrm>
        </p:spPr>
        <p:txBody>
          <a:bodyPr/>
          <a:lstStyle/>
          <a:p>
            <a:r>
              <a:rPr lang="en-US" sz="3100" smtClean="0">
                <a:solidFill>
                  <a:srgbClr xmlns:mc="http://schemas.openxmlformats.org/markup-compatibility/2006" xmlns:a14="http://schemas.microsoft.com/office/drawing/2007/7/7/main" val="FF0000" mc:Ignorable=""/>
                </a:solidFill>
                <a:sym typeface="Symbol" pitchFamily="18" charset="2"/>
              </a:rPr>
              <a:t>Is our procedure refutationally complete?</a:t>
            </a:r>
          </a:p>
          <a:p>
            <a:pPr>
              <a:buFontTx/>
              <a:buNone/>
            </a:pPr>
            <a:endParaRPr lang="en-US" sz="3100" smtClean="0">
              <a:solidFill>
                <a:srgbClr xmlns:mc="http://schemas.openxmlformats.org/markup-compatibility/2006" xmlns:a14="http://schemas.microsoft.com/office/drawing/2007/7/7/main" val="FF0000" mc:Ignorable=""/>
              </a:solidFill>
              <a:sym typeface="Symbol" pitchFamily="18" charset="2"/>
            </a:endParaRPr>
          </a:p>
          <a:p>
            <a:r>
              <a:rPr lang="en-US" sz="3100" smtClean="0">
                <a:sym typeface="Symbol" pitchFamily="18" charset="2"/>
              </a:rPr>
              <a:t>FOL Compactness</a:t>
            </a:r>
          </a:p>
          <a:p>
            <a:pPr algn="ctr">
              <a:buFontTx/>
              <a:buNone/>
            </a:pPr>
            <a:r>
              <a:rPr lang="en-US" sz="2700" smtClean="0">
                <a:sym typeface="Symbol" pitchFamily="18" charset="2"/>
              </a:rPr>
              <a:t>A set of sentences is unsatisfiable</a:t>
            </a:r>
          </a:p>
          <a:p>
            <a:pPr algn="ctr">
              <a:buFontTx/>
              <a:buNone/>
            </a:pPr>
            <a:r>
              <a:rPr lang="en-US" sz="2700" smtClean="0">
                <a:sym typeface="Symbol" pitchFamily="18" charset="2"/>
              </a:rPr>
              <a:t>iff </a:t>
            </a:r>
          </a:p>
          <a:p>
            <a:pPr marL="0" lvl="1" algn="ctr">
              <a:buFontTx/>
              <a:buNone/>
            </a:pPr>
            <a:r>
              <a:rPr lang="en-US" sz="2700" smtClean="0">
                <a:sym typeface="Symbol" pitchFamily="18" charset="2"/>
              </a:rPr>
              <a:t>it contains an unsatisfiable </a:t>
            </a:r>
            <a:r>
              <a:rPr lang="en-US" sz="2700" smtClean="0">
                <a:solidFill>
                  <a:srgbClr xmlns:mc="http://schemas.openxmlformats.org/markup-compatibility/2006" xmlns:a14="http://schemas.microsoft.com/office/drawing/2007/7/7/main" val="FF0000" mc:Ignorable=""/>
                </a:solidFill>
                <a:sym typeface="Symbol" pitchFamily="18" charset="2"/>
              </a:rPr>
              <a:t>finite</a:t>
            </a:r>
            <a:r>
              <a:rPr lang="en-US" sz="2700" smtClean="0">
                <a:sym typeface="Symbol" pitchFamily="18" charset="2"/>
              </a:rPr>
              <a:t> subset.</a:t>
            </a:r>
          </a:p>
          <a:p>
            <a:pPr marL="0" lvl="1">
              <a:buFontTx/>
              <a:buNone/>
            </a:pPr>
            <a:endParaRPr lang="en-US" sz="2700" smtClean="0">
              <a:sym typeface="Symbol" pitchFamily="18" charset="2"/>
            </a:endParaRPr>
          </a:p>
          <a:p>
            <a:r>
              <a:rPr lang="en-US" sz="3100" smtClean="0">
                <a:sym typeface="Symbol" pitchFamily="18" charset="2"/>
              </a:rPr>
              <a:t>A theory </a:t>
            </a:r>
            <a:r>
              <a:rPr lang="en-US" sz="3100" smtClean="0">
                <a:solidFill>
                  <a:srgbClr xmlns:mc="http://schemas.openxmlformats.org/markup-compatibility/2006" xmlns:a14="http://schemas.microsoft.com/office/drawing/2007/7/7/main" val="FF0000" mc:Ignorable=""/>
                </a:solidFill>
                <a:sym typeface="Symbol" pitchFamily="18" charset="2"/>
              </a:rPr>
              <a:t>T</a:t>
            </a:r>
            <a:r>
              <a:rPr lang="en-US" sz="3100" i="1" smtClean="0">
                <a:sym typeface="Symbol" pitchFamily="18" charset="2"/>
              </a:rPr>
              <a:t> </a:t>
            </a:r>
            <a:r>
              <a:rPr lang="en-US" sz="3100" smtClean="0">
                <a:sym typeface="Symbol" pitchFamily="18" charset="2"/>
              </a:rPr>
              <a:t>is a set of sentences, then 		</a:t>
            </a:r>
          </a:p>
          <a:p>
            <a:pPr>
              <a:buFontTx/>
              <a:buNone/>
            </a:pPr>
            <a:r>
              <a:rPr lang="en-US" sz="3100" smtClean="0">
                <a:sym typeface="Symbol" pitchFamily="18" charset="2"/>
              </a:rPr>
              <a:t>	apply compactness to </a:t>
            </a:r>
            <a:r>
              <a:rPr lang="en-US" sz="3100" smtClean="0">
                <a:solidFill>
                  <a:srgbClr xmlns:mc="http://schemas.openxmlformats.org/markup-compatibility/2006" xmlns:a14="http://schemas.microsoft.com/office/drawing/2007/7/7/main" val="FF0000" mc:Ignorable=""/>
                </a:solidFill>
                <a:sym typeface="Symbol" pitchFamily="18" charset="2"/>
              </a:rPr>
              <a:t>F*T</a:t>
            </a:r>
            <a:endParaRPr lang="en-US" sz="2700" smtClean="0">
              <a:solidFill>
                <a:srgbClr xmlns:mc="http://schemas.openxmlformats.org/markup-compatibility/2006" xmlns:a14="http://schemas.microsoft.com/office/drawing/2007/7/7/main" val="FF0000" mc:Ignorable=""/>
              </a:solidFill>
              <a:sym typeface="Symbol" pitchFamily="18" charset="2"/>
            </a:endParaRPr>
          </a:p>
        </p:txBody>
      </p:sp>
    </p:spTree>
    <p:extLst>
      <p:ext uri="{BB962C8B-B14F-4D97-AF65-F5344CB8AC3E}">
        <p14:creationId xmlns:p14="http://schemas.microsoft.com/office/powerpoint/2007/7/12/main" val="286091854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Infinite F*: Example</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203779" name="Content Placeholder 2"/>
          <p:cNvSpPr>
            <a:spLocks noGrp="1"/>
          </p:cNvSpPr>
          <p:nvPr>
            <p:ph idx="1"/>
          </p:nvPr>
        </p:nvSpPr>
        <p:spPr>
          <a:xfrm>
            <a:off x="271463" y="1376363"/>
            <a:ext cx="4230687" cy="1809750"/>
          </a:xfrm>
        </p:spPr>
        <p:txBody>
          <a:bodyPr/>
          <a:lstStyle/>
          <a:p>
            <a:pPr algn="ctr">
              <a:buFontTx/>
              <a:buNone/>
            </a:pPr>
            <a:r>
              <a:rPr lang="en-US" b="1" smtClean="0">
                <a:sym typeface="Symbol" pitchFamily="18" charset="2"/>
              </a:rPr>
              <a:t>F</a:t>
            </a:r>
          </a:p>
          <a:p>
            <a:pPr>
              <a:buFontTx/>
              <a:buNone/>
            </a:pPr>
            <a:r>
              <a:rPr lang="en-US" smtClean="0">
                <a:sym typeface="Symbol" pitchFamily="18" charset="2"/>
              </a:rPr>
              <a:t>x</a:t>
            </a:r>
            <a:r>
              <a:rPr lang="en-US" baseline="-25000" smtClean="0">
                <a:sym typeface="Symbol" pitchFamily="18" charset="2"/>
              </a:rPr>
              <a:t>1</a:t>
            </a:r>
            <a:r>
              <a:rPr lang="en-US" smtClean="0">
                <a:sym typeface="Symbol" pitchFamily="18" charset="2"/>
              </a:rPr>
              <a:t>: f(x</a:t>
            </a:r>
            <a:r>
              <a:rPr lang="en-US" baseline="-25000" smtClean="0">
                <a:sym typeface="Symbol" pitchFamily="18" charset="2"/>
              </a:rPr>
              <a:t>1</a:t>
            </a:r>
            <a:r>
              <a:rPr lang="en-US" smtClean="0">
                <a:sym typeface="Symbol" pitchFamily="18" charset="2"/>
              </a:rPr>
              <a:t>) &lt; f(f(x</a:t>
            </a:r>
            <a:r>
              <a:rPr lang="en-US" baseline="-25000" smtClean="0">
                <a:sym typeface="Symbol" pitchFamily="18" charset="2"/>
              </a:rPr>
              <a:t>1</a:t>
            </a:r>
            <a:r>
              <a:rPr lang="en-US" smtClean="0">
                <a:sym typeface="Symbol" pitchFamily="18" charset="2"/>
              </a:rPr>
              <a:t>)),</a:t>
            </a:r>
          </a:p>
          <a:p>
            <a:pPr>
              <a:buFontTx/>
              <a:buNone/>
            </a:pPr>
            <a:r>
              <a:rPr lang="en-US" smtClean="0">
                <a:sym typeface="Symbol" pitchFamily="18" charset="2"/>
              </a:rPr>
              <a:t>x</a:t>
            </a:r>
            <a:r>
              <a:rPr lang="en-US" baseline="-25000" smtClean="0">
                <a:sym typeface="Symbol" pitchFamily="18" charset="2"/>
              </a:rPr>
              <a:t>1</a:t>
            </a:r>
            <a:r>
              <a:rPr lang="en-US" smtClean="0">
                <a:sym typeface="Symbol" pitchFamily="18" charset="2"/>
              </a:rPr>
              <a:t>: f(x</a:t>
            </a:r>
            <a:r>
              <a:rPr lang="en-US" baseline="-25000" smtClean="0">
                <a:sym typeface="Symbol" pitchFamily="18" charset="2"/>
              </a:rPr>
              <a:t>1</a:t>
            </a:r>
            <a:r>
              <a:rPr lang="en-US" smtClean="0">
                <a:sym typeface="Symbol" pitchFamily="18" charset="2"/>
              </a:rPr>
              <a:t>) &lt; a,</a:t>
            </a:r>
          </a:p>
          <a:p>
            <a:pPr>
              <a:buFontTx/>
              <a:buNone/>
            </a:pPr>
            <a:r>
              <a:rPr lang="en-US" smtClean="0">
                <a:sym typeface="Symbol" pitchFamily="18" charset="2"/>
              </a:rPr>
              <a:t>1 &lt; f(0).</a:t>
            </a:r>
          </a:p>
        </p:txBody>
      </p:sp>
      <p:sp>
        <p:nvSpPr>
          <p:cNvPr id="203780" name="Content Placeholder 2"/>
          <p:cNvSpPr txBox="1">
            <a:spLocks/>
          </p:cNvSpPr>
          <p:nvPr/>
        </p:nvSpPr>
        <p:spPr bwMode="auto">
          <a:xfrm>
            <a:off x="354013" y="3679825"/>
            <a:ext cx="5735637" cy="180975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gn="ctr">
              <a:lnSpc>
                <a:spcPct val="90000"/>
              </a:lnSpc>
              <a:spcBef>
                <a:spcPct val="20000"/>
              </a:spcBef>
              <a:buSzPct val="90000"/>
            </a:pPr>
            <a:r>
              <a:rPr lang="en-US" sz="2800" b="1">
                <a:solidFill>
                  <a:schemeClr val="bg1"/>
                </a:solidFill>
                <a:latin typeface="Calibri" pitchFamily="34" charset="0"/>
                <a:sym typeface="Symbol" pitchFamily="18" charset="2"/>
              </a:rPr>
              <a:t>F*</a:t>
            </a:r>
          </a:p>
          <a:p>
            <a:pPr>
              <a:lnSpc>
                <a:spcPct val="90000"/>
              </a:lnSpc>
              <a:spcBef>
                <a:spcPct val="20000"/>
              </a:spcBef>
              <a:buSzPct val="90000"/>
            </a:pPr>
            <a:r>
              <a:rPr lang="en-US" sz="2800">
                <a:solidFill>
                  <a:schemeClr val="bg1"/>
                </a:solidFill>
                <a:latin typeface="Calibri" pitchFamily="34" charset="0"/>
                <a:sym typeface="Symbol" pitchFamily="18" charset="2"/>
              </a:rPr>
              <a:t>f(0) &lt; f(f(0)),  f(f(0)) &lt; f(f(f(0))), …</a:t>
            </a:r>
          </a:p>
          <a:p>
            <a:pPr>
              <a:lnSpc>
                <a:spcPct val="90000"/>
              </a:lnSpc>
              <a:spcBef>
                <a:spcPct val="20000"/>
              </a:spcBef>
              <a:buSzPct val="90000"/>
            </a:pPr>
            <a:r>
              <a:rPr lang="en-US" sz="2800">
                <a:solidFill>
                  <a:schemeClr val="bg1"/>
                </a:solidFill>
                <a:latin typeface="Calibri" pitchFamily="34" charset="0"/>
                <a:sym typeface="Symbol" pitchFamily="18" charset="2"/>
              </a:rPr>
              <a:t>f(0) &lt; a, f(f(0)) &lt; a, …</a:t>
            </a:r>
          </a:p>
          <a:p>
            <a:pPr>
              <a:lnSpc>
                <a:spcPct val="90000"/>
              </a:lnSpc>
              <a:spcBef>
                <a:spcPct val="20000"/>
              </a:spcBef>
              <a:buSzPct val="90000"/>
            </a:pPr>
            <a:r>
              <a:rPr lang="en-US" sz="2800">
                <a:solidFill>
                  <a:schemeClr val="bg1"/>
                </a:solidFill>
                <a:latin typeface="Calibri" pitchFamily="34" charset="0"/>
                <a:sym typeface="Symbol" pitchFamily="18" charset="2"/>
              </a:rPr>
              <a:t>1 &lt; f(0)</a:t>
            </a:r>
          </a:p>
        </p:txBody>
      </p:sp>
      <p:sp>
        <p:nvSpPr>
          <p:cNvPr id="25" name="Rectangular Callout 24"/>
          <p:cNvSpPr/>
          <p:nvPr/>
        </p:nvSpPr>
        <p:spPr bwMode="auto">
          <a:xfrm>
            <a:off x="5486400" y="4219575"/>
            <a:ext cx="3316288" cy="1749425"/>
          </a:xfrm>
          <a:prstGeom prst="wedgeRectCallout">
            <a:avLst>
              <a:gd name="adj1" fmla="val -89924"/>
              <a:gd name="adj2" fmla="val -24282"/>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r>
              <a:rPr lang="en-US" sz="2800" dirty="0">
                <a:solidFill>
                  <a:schemeClr val="bg1"/>
                </a:solidFill>
              </a:rPr>
              <a:t>Every finite subset of F* is </a:t>
            </a:r>
            <a:r>
              <a:rPr lang="en-US" sz="2800" dirty="0" err="1">
                <a:solidFill>
                  <a:schemeClr val="bg1"/>
                </a:solidFill>
              </a:rPr>
              <a:t>satisfiable</a:t>
            </a:r>
            <a:r>
              <a:rPr lang="en-US" sz="2800" dirty="0">
                <a:solidFill>
                  <a:schemeClr val="bg1"/>
                </a:solidFill>
              </a:rPr>
              <a:t>.</a:t>
            </a:r>
          </a:p>
        </p:txBody>
      </p:sp>
      <p:sp>
        <p:nvSpPr>
          <p:cNvPr id="26" name="Rectangular Callout 25"/>
          <p:cNvSpPr/>
          <p:nvPr/>
        </p:nvSpPr>
        <p:spPr bwMode="auto">
          <a:xfrm>
            <a:off x="4111625" y="2192338"/>
            <a:ext cx="2590800" cy="903287"/>
          </a:xfrm>
          <a:prstGeom prst="wedgeRectCallout">
            <a:avLst>
              <a:gd name="adj1" fmla="val -91475"/>
              <a:gd name="adj2" fmla="val -4209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r>
              <a:rPr lang="en-US" sz="2800" dirty="0" err="1">
                <a:solidFill>
                  <a:schemeClr val="bg1"/>
                </a:solidFill>
              </a:rPr>
              <a:t>Unsatisfiable</a:t>
            </a:r>
            <a:endParaRPr lang="en-US" sz="2800" dirty="0">
              <a:solidFill>
                <a:schemeClr val="bg1"/>
              </a:solidFill>
            </a:endParaRPr>
          </a:p>
        </p:txBody>
      </p:sp>
    </p:spTree>
    <p:extLst>
      <p:ext uri="{BB962C8B-B14F-4D97-AF65-F5344CB8AC3E}">
        <p14:creationId xmlns:p14="http://schemas.microsoft.com/office/powerpoint/2007/7/12/main" val="414073671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Infinite F*: What is wrong?</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204803" name="Content Placeholder 7"/>
          <p:cNvSpPr>
            <a:spLocks noGrp="1"/>
          </p:cNvSpPr>
          <p:nvPr>
            <p:ph idx="1"/>
          </p:nvPr>
        </p:nvSpPr>
        <p:spPr>
          <a:xfrm>
            <a:off x="381000" y="1412875"/>
            <a:ext cx="8382000" cy="1724025"/>
          </a:xfrm>
        </p:spPr>
        <p:txBody>
          <a:bodyPr/>
          <a:lstStyle/>
          <a:p>
            <a:r>
              <a:rPr lang="en-US" smtClean="0"/>
              <a:t>Theory of linear arithmetic </a:t>
            </a:r>
            <a:r>
              <a:rPr lang="en-US" smtClean="0">
                <a:solidFill>
                  <a:srgbClr xmlns:mc="http://schemas.openxmlformats.org/markup-compatibility/2006" xmlns:a14="http://schemas.microsoft.com/office/drawing/2007/7/7/main" val="FF0000" mc:Ignorable=""/>
                </a:solidFill>
              </a:rPr>
              <a:t>T</a:t>
            </a:r>
            <a:r>
              <a:rPr lang="en-US" baseline="-25000" smtClean="0">
                <a:solidFill>
                  <a:srgbClr xmlns:mc="http://schemas.openxmlformats.org/markup-compatibility/2006" xmlns:a14="http://schemas.microsoft.com/office/drawing/2007/7/7/main" val="FF0000" mc:Ignorable=""/>
                </a:solidFill>
              </a:rPr>
              <a:t>Z  </a:t>
            </a:r>
            <a:r>
              <a:rPr lang="en-US" smtClean="0"/>
              <a:t>is the set of all first-order sentences that are true in the standard structure </a:t>
            </a:r>
            <a:r>
              <a:rPr lang="en-US" smtClean="0">
                <a:solidFill>
                  <a:srgbClr xmlns:mc="http://schemas.openxmlformats.org/markup-compatibility/2006" xmlns:a14="http://schemas.microsoft.com/office/drawing/2007/7/7/main" val="FF0000" mc:Ignorable=""/>
                </a:solidFill>
              </a:rPr>
              <a:t>Z</a:t>
            </a:r>
            <a:r>
              <a:rPr lang="en-US" smtClean="0"/>
              <a:t>.</a:t>
            </a:r>
          </a:p>
          <a:p>
            <a:r>
              <a:rPr lang="en-US" smtClean="0">
                <a:solidFill>
                  <a:srgbClr xmlns:mc="http://schemas.openxmlformats.org/markup-compatibility/2006" xmlns:a14="http://schemas.microsoft.com/office/drawing/2007/7/7/main" val="FF0000" mc:Ignorable=""/>
                </a:solidFill>
              </a:rPr>
              <a:t>T</a:t>
            </a:r>
            <a:r>
              <a:rPr lang="en-US" baseline="-25000" smtClean="0">
                <a:solidFill>
                  <a:srgbClr xmlns:mc="http://schemas.openxmlformats.org/markup-compatibility/2006" xmlns:a14="http://schemas.microsoft.com/office/drawing/2007/7/7/main" val="FF0000" mc:Ignorable=""/>
                </a:solidFill>
              </a:rPr>
              <a:t>z</a:t>
            </a:r>
            <a:r>
              <a:rPr lang="en-US" smtClean="0"/>
              <a:t> has non-standard models.</a:t>
            </a:r>
          </a:p>
          <a:p>
            <a:r>
              <a:rPr lang="en-US" smtClean="0">
                <a:solidFill>
                  <a:srgbClr xmlns:mc="http://schemas.openxmlformats.org/markup-compatibility/2006" xmlns:a14="http://schemas.microsoft.com/office/drawing/2007/7/7/main" val="FF0000" mc:Ignorable=""/>
                </a:solidFill>
              </a:rPr>
              <a:t>F </a:t>
            </a:r>
            <a:r>
              <a:rPr lang="en-US" smtClean="0"/>
              <a:t>and</a:t>
            </a:r>
            <a:r>
              <a:rPr lang="en-US" smtClean="0">
                <a:solidFill>
                  <a:srgbClr xmlns:mc="http://schemas.openxmlformats.org/markup-compatibility/2006" xmlns:a14="http://schemas.microsoft.com/office/drawing/2007/7/7/main" val="FF0000" mc:Ignorable=""/>
                </a:solidFill>
              </a:rPr>
              <a:t> F*</a:t>
            </a:r>
            <a:r>
              <a:rPr lang="en-US" smtClean="0"/>
              <a:t> are satisfiable in a non-standard model. </a:t>
            </a:r>
          </a:p>
        </p:txBody>
      </p:sp>
      <p:sp>
        <p:nvSpPr>
          <p:cNvPr id="9" name="Content Placeholder 7"/>
          <p:cNvSpPr txBox="1">
            <a:spLocks/>
          </p:cNvSpPr>
          <p:nvPr/>
        </p:nvSpPr>
        <p:spPr bwMode="auto">
          <a:xfrm>
            <a:off x="361950" y="3665538"/>
            <a:ext cx="8382000" cy="13350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spcBef>
                <a:spcPct val="20000"/>
              </a:spcBef>
              <a:buSzPct val="90000"/>
              <a:buFontTx/>
              <a:buBlip>
                <a:blip r:embed="rId3"/>
              </a:buBlip>
            </a:pPr>
            <a:r>
              <a:rPr lang="en-US" sz="2800">
                <a:solidFill>
                  <a:schemeClr val="bg1"/>
                </a:solidFill>
                <a:latin typeface="Calibri" pitchFamily="34" charset="0"/>
              </a:rPr>
              <a:t>Alternative: </a:t>
            </a:r>
            <a:r>
              <a:rPr lang="en-US" sz="2800">
                <a:solidFill>
                  <a:srgbClr xmlns:mc="http://schemas.openxmlformats.org/markup-compatibility/2006" xmlns:a14="http://schemas.microsoft.com/office/drawing/2007/7/7/main" val="FF0000" mc:Ignorable=""/>
                </a:solidFill>
                <a:latin typeface="Calibri" pitchFamily="34" charset="0"/>
              </a:rPr>
              <a:t>a theory is a class of structures.</a:t>
            </a:r>
          </a:p>
          <a:p>
            <a:pPr>
              <a:lnSpc>
                <a:spcPct val="90000"/>
              </a:lnSpc>
              <a:spcBef>
                <a:spcPct val="20000"/>
              </a:spcBef>
              <a:buSzPct val="90000"/>
              <a:buFontTx/>
              <a:buBlip>
                <a:blip r:embed="rId3"/>
              </a:buBlip>
            </a:pPr>
            <a:r>
              <a:rPr lang="en-US" sz="2800">
                <a:solidFill>
                  <a:schemeClr val="bg1"/>
                </a:solidFill>
                <a:latin typeface="Calibri" pitchFamily="34" charset="0"/>
              </a:rPr>
              <a:t>Compactness does not hold.</a:t>
            </a:r>
          </a:p>
          <a:p>
            <a:pPr>
              <a:lnSpc>
                <a:spcPct val="90000"/>
              </a:lnSpc>
              <a:spcBef>
                <a:spcPct val="20000"/>
              </a:spcBef>
              <a:buSzPct val="90000"/>
              <a:buFontTx/>
              <a:buBlip>
                <a:blip r:embed="rId3"/>
              </a:buBlip>
            </a:pPr>
            <a:r>
              <a:rPr lang="en-US" sz="2800">
                <a:solidFill>
                  <a:srgbClr xmlns:mc="http://schemas.openxmlformats.org/markup-compatibility/2006" xmlns:a14="http://schemas.microsoft.com/office/drawing/2007/7/7/main" val="FF0000" mc:Ignorable=""/>
                </a:solidFill>
                <a:latin typeface="Calibri" pitchFamily="34" charset="0"/>
              </a:rPr>
              <a:t>F</a:t>
            </a:r>
            <a:r>
              <a:rPr lang="en-US" sz="2800">
                <a:solidFill>
                  <a:schemeClr val="bg1"/>
                </a:solidFill>
                <a:latin typeface="Calibri" pitchFamily="34" charset="0"/>
              </a:rPr>
              <a:t> and </a:t>
            </a:r>
            <a:r>
              <a:rPr lang="en-US" sz="2800">
                <a:solidFill>
                  <a:srgbClr xmlns:mc="http://schemas.openxmlformats.org/markup-compatibility/2006" xmlns:a14="http://schemas.microsoft.com/office/drawing/2007/7/7/main" val="FF0000" mc:Ignorable=""/>
                </a:solidFill>
                <a:latin typeface="Calibri" pitchFamily="34" charset="0"/>
              </a:rPr>
              <a:t>F*</a:t>
            </a:r>
            <a:r>
              <a:rPr lang="en-US" sz="2800">
                <a:solidFill>
                  <a:schemeClr val="bg1"/>
                </a:solidFill>
                <a:latin typeface="Calibri" pitchFamily="34" charset="0"/>
              </a:rPr>
              <a:t> are still equisatisfiable. </a:t>
            </a:r>
          </a:p>
        </p:txBody>
      </p:sp>
    </p:spTree>
    <p:extLst>
      <p:ext uri="{BB962C8B-B14F-4D97-AF65-F5344CB8AC3E}">
        <p14:creationId xmlns:p14="http://schemas.microsoft.com/office/powerpoint/2007/7/12/main" val="205920651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a:t>
            </a:r>
            <a:r>
              <a:rPr baseline="-25000" smtClean="0">
                <a:sym typeface="Symbol"/>
              </a:rPr>
              <a:t>F</a:t>
            </a:r>
            <a:r>
              <a:rPr smtClean="0">
                <a:sym typeface="Symbol"/>
              </a:rPr>
              <a:t> and Set Constraints</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205827" name="Content Placeholder 7"/>
          <p:cNvSpPr>
            <a:spLocks noGrp="1"/>
          </p:cNvSpPr>
          <p:nvPr>
            <p:ph idx="1"/>
          </p:nvPr>
        </p:nvSpPr>
        <p:spPr>
          <a:xfrm>
            <a:off x="381000" y="1412875"/>
            <a:ext cx="8382000" cy="2197100"/>
          </a:xfrm>
        </p:spPr>
        <p:txBody>
          <a:bodyPr/>
          <a:lstStyle/>
          <a:p>
            <a:pPr>
              <a:buFontTx/>
              <a:buNone/>
            </a:pPr>
            <a:r>
              <a:rPr lang="en-US" smtClean="0"/>
              <a:t>Given a clause </a:t>
            </a:r>
            <a:r>
              <a:rPr lang="en-US" smtClean="0">
                <a:solidFill>
                  <a:srgbClr xmlns:mc="http://schemas.openxmlformats.org/markup-compatibility/2006" xmlns:a14="http://schemas.microsoft.com/office/drawing/2007/7/7/main" val="FF0000" mc:Ignorable=""/>
                </a:solidFill>
              </a:rPr>
              <a:t>C</a:t>
            </a:r>
            <a:r>
              <a:rPr lang="en-US" baseline="-25000" smtClean="0">
                <a:solidFill>
                  <a:srgbClr xmlns:mc="http://schemas.openxmlformats.org/markup-compatibility/2006" xmlns:a14="http://schemas.microsoft.com/office/drawing/2007/7/7/main" val="FF0000" mc:Ignorable=""/>
                </a:solidFill>
              </a:rPr>
              <a:t>k</a:t>
            </a:r>
            <a:r>
              <a:rPr lang="en-US" smtClean="0">
                <a:solidFill>
                  <a:srgbClr xmlns:mc="http://schemas.openxmlformats.org/markup-compatibility/2006" xmlns:a14="http://schemas.microsoft.com/office/drawing/2007/7/7/main" val="FF0000" mc:Ignorable=""/>
                </a:solidFill>
              </a:rPr>
              <a:t>[x</a:t>
            </a:r>
            <a:r>
              <a:rPr lang="en-US" baseline="-25000" smtClean="0">
                <a:solidFill>
                  <a:srgbClr xmlns:mc="http://schemas.openxmlformats.org/markup-compatibility/2006" xmlns:a14="http://schemas.microsoft.com/office/drawing/2007/7/7/main" val="FF0000" mc:Ignorable=""/>
                </a:solidFill>
              </a:rPr>
              <a:t>1</a:t>
            </a:r>
            <a:r>
              <a:rPr lang="en-US" smtClean="0">
                <a:solidFill>
                  <a:srgbClr xmlns:mc="http://schemas.openxmlformats.org/markup-compatibility/2006" xmlns:a14="http://schemas.microsoft.com/office/drawing/2007/7/7/main" val="FF0000" mc:Ignorable=""/>
                </a:solidFill>
              </a:rPr>
              <a:t>, …, x</a:t>
            </a:r>
            <a:r>
              <a:rPr lang="en-US" baseline="-25000" smtClean="0">
                <a:solidFill>
                  <a:srgbClr xmlns:mc="http://schemas.openxmlformats.org/markup-compatibility/2006" xmlns:a14="http://schemas.microsoft.com/office/drawing/2007/7/7/main" val="FF0000" mc:Ignorable=""/>
                </a:solidFill>
              </a:rPr>
              <a:t>n</a:t>
            </a:r>
            <a:r>
              <a:rPr lang="en-US" smtClean="0">
                <a:solidFill>
                  <a:srgbClr xmlns:mc="http://schemas.openxmlformats.org/markup-compatibility/2006" xmlns:a14="http://schemas.microsoft.com/office/drawing/2007/7/7/main" val="FF0000" mc:Ignorable=""/>
                </a:solidFill>
              </a:rPr>
              <a:t>]</a:t>
            </a:r>
          </a:p>
          <a:p>
            <a:pPr>
              <a:buFontTx/>
              <a:buNone/>
            </a:pPr>
            <a:r>
              <a:rPr lang="en-US" smtClean="0"/>
              <a:t>Let</a:t>
            </a:r>
          </a:p>
          <a:p>
            <a:pPr>
              <a:buFontTx/>
              <a:buNone/>
            </a:pPr>
            <a:r>
              <a:rPr lang="en-US" smtClean="0"/>
              <a:t>	</a:t>
            </a:r>
            <a:r>
              <a:rPr lang="en-US" smtClean="0">
                <a:solidFill>
                  <a:srgbClr xmlns:mc="http://schemas.openxmlformats.org/markup-compatibility/2006" xmlns:a14="http://schemas.microsoft.com/office/drawing/2007/7/7/main" val="FF0000" mc:Ignorable=""/>
                </a:solidFill>
              </a:rPr>
              <a:t>S</a:t>
            </a:r>
            <a:r>
              <a:rPr lang="en-US" baseline="-25000" smtClean="0">
                <a:solidFill>
                  <a:srgbClr xmlns:mc="http://schemas.openxmlformats.org/markup-compatibility/2006" xmlns:a14="http://schemas.microsoft.com/office/drawing/2007/7/7/main" val="FF0000" mc:Ignorable=""/>
                </a:solidFill>
              </a:rPr>
              <a:t>k,i</a:t>
            </a:r>
            <a:r>
              <a:rPr lang="en-US" baseline="-25000" smtClean="0"/>
              <a:t> </a:t>
            </a:r>
            <a:r>
              <a:rPr lang="en-US" smtClean="0"/>
              <a:t>be the set of ground terms used to instantiate </a:t>
            </a:r>
            <a:r>
              <a:rPr lang="en-US" smtClean="0">
                <a:solidFill>
                  <a:srgbClr xmlns:mc="http://schemas.openxmlformats.org/markup-compatibility/2006" xmlns:a14="http://schemas.microsoft.com/office/drawing/2007/7/7/main" val="FF0000" mc:Ignorable=""/>
                </a:solidFill>
              </a:rPr>
              <a:t>x</a:t>
            </a:r>
            <a:r>
              <a:rPr lang="en-US" baseline="-25000" smtClean="0">
                <a:solidFill>
                  <a:srgbClr xmlns:mc="http://schemas.openxmlformats.org/markup-compatibility/2006" xmlns:a14="http://schemas.microsoft.com/office/drawing/2007/7/7/main" val="FF0000" mc:Ignorable=""/>
                </a:solidFill>
              </a:rPr>
              <a:t>i</a:t>
            </a:r>
            <a:r>
              <a:rPr lang="en-US" baseline="-25000" smtClean="0"/>
              <a:t> </a:t>
            </a:r>
            <a:r>
              <a:rPr lang="en-US" smtClean="0"/>
              <a:t>in clause </a:t>
            </a:r>
            <a:r>
              <a:rPr lang="en-US" smtClean="0">
                <a:solidFill>
                  <a:srgbClr xmlns:mc="http://schemas.openxmlformats.org/markup-compatibility/2006" xmlns:a14="http://schemas.microsoft.com/office/drawing/2007/7/7/main" val="FF0000" mc:Ignorable=""/>
                </a:solidFill>
              </a:rPr>
              <a:t>C</a:t>
            </a:r>
            <a:r>
              <a:rPr lang="en-US" baseline="-25000" smtClean="0">
                <a:solidFill>
                  <a:srgbClr xmlns:mc="http://schemas.openxmlformats.org/markup-compatibility/2006" xmlns:a14="http://schemas.microsoft.com/office/drawing/2007/7/7/main" val="FF0000" mc:Ignorable=""/>
                </a:solidFill>
              </a:rPr>
              <a:t>k</a:t>
            </a:r>
            <a:r>
              <a:rPr lang="en-US" smtClean="0">
                <a:solidFill>
                  <a:srgbClr xmlns:mc="http://schemas.openxmlformats.org/markup-compatibility/2006" xmlns:a14="http://schemas.microsoft.com/office/drawing/2007/7/7/main" val="FF0000" mc:Ignorable=""/>
                </a:solidFill>
              </a:rPr>
              <a:t>[x</a:t>
            </a:r>
            <a:r>
              <a:rPr lang="en-US" baseline="-25000" smtClean="0">
                <a:solidFill>
                  <a:srgbClr xmlns:mc="http://schemas.openxmlformats.org/markup-compatibility/2006" xmlns:a14="http://schemas.microsoft.com/office/drawing/2007/7/7/main" val="FF0000" mc:Ignorable=""/>
                </a:solidFill>
              </a:rPr>
              <a:t>1</a:t>
            </a:r>
            <a:r>
              <a:rPr lang="en-US" smtClean="0">
                <a:solidFill>
                  <a:srgbClr xmlns:mc="http://schemas.openxmlformats.org/markup-compatibility/2006" xmlns:a14="http://schemas.microsoft.com/office/drawing/2007/7/7/main" val="FF0000" mc:Ignorable=""/>
                </a:solidFill>
              </a:rPr>
              <a:t>, …, x</a:t>
            </a:r>
            <a:r>
              <a:rPr lang="en-US" baseline="-25000" smtClean="0">
                <a:solidFill>
                  <a:srgbClr xmlns:mc="http://schemas.openxmlformats.org/markup-compatibility/2006" xmlns:a14="http://schemas.microsoft.com/office/drawing/2007/7/7/main" val="FF0000" mc:Ignorable=""/>
                </a:solidFill>
              </a:rPr>
              <a:t>n</a:t>
            </a:r>
            <a:r>
              <a:rPr lang="en-US" smtClean="0">
                <a:solidFill>
                  <a:srgbClr xmlns:mc="http://schemas.openxmlformats.org/markup-compatibility/2006" xmlns:a14="http://schemas.microsoft.com/office/drawing/2007/7/7/main" val="FF0000" mc:Ignorable=""/>
                </a:solidFill>
              </a:rPr>
              <a:t>]</a:t>
            </a:r>
          </a:p>
          <a:p>
            <a:pPr>
              <a:buFontTx/>
              <a:buNone/>
            </a:pPr>
            <a:r>
              <a:rPr lang="en-US" smtClean="0"/>
              <a:t>How to characterize </a:t>
            </a:r>
            <a:r>
              <a:rPr lang="en-US" smtClean="0">
                <a:solidFill>
                  <a:srgbClr xmlns:mc="http://schemas.openxmlformats.org/markup-compatibility/2006" xmlns:a14="http://schemas.microsoft.com/office/drawing/2007/7/7/main" val="FF0000" mc:Ignorable=""/>
                </a:solidFill>
              </a:rPr>
              <a:t>S</a:t>
            </a:r>
            <a:r>
              <a:rPr lang="en-US" baseline="-25000" smtClean="0">
                <a:solidFill>
                  <a:srgbClr xmlns:mc="http://schemas.openxmlformats.org/markup-compatibility/2006" xmlns:a14="http://schemas.microsoft.com/office/drawing/2007/7/7/main" val="FF0000" mc:Ignorable=""/>
                </a:solidFill>
              </a:rPr>
              <a:t>k,i</a:t>
            </a:r>
            <a:r>
              <a:rPr lang="en-US" smtClean="0"/>
              <a:t>? </a:t>
            </a:r>
            <a:endParaRPr lang="en-US" smtClean="0">
              <a:solidFill>
                <a:srgbClr xmlns:mc="http://schemas.openxmlformats.org/markup-compatibility/2006" xmlns:a14="http://schemas.microsoft.com/office/drawing/2007/7/7/main" val="FF0000" mc:Ignorable=""/>
              </a:solidFill>
            </a:endParaRPr>
          </a:p>
        </p:txBody>
      </p:sp>
      <p:graphicFrame>
        <p:nvGraphicFramePr>
          <p:cNvPr id="7" name="Table 6"/>
          <p:cNvGraphicFramePr>
            <a:graphicFrameLocks noGrp="1"/>
          </p:cNvGraphicFramePr>
          <p:nvPr/>
        </p:nvGraphicFramePr>
        <p:xfrm>
          <a:off x="588963" y="3859213"/>
          <a:ext cx="7731126" cy="2194456"/>
        </p:xfrm>
        <a:graphic>
          <a:graphicData uri="http://schemas.openxmlformats.org/drawingml/2006/table">
            <a:tbl>
              <a:tblPr firstRow="1" bandRow="1">
                <a:tableStyleId>{21E4AEA4-8DFA-4A89-87EB-49C32662AFE0}</a:tableStyleId>
              </a:tblPr>
              <a:tblGrid>
                <a:gridCol w="3865563"/>
                <a:gridCol w="3865563"/>
              </a:tblGrid>
              <a:tr h="822722">
                <a:tc>
                  <a:txBody>
                    <a:bodyPr/>
                    <a:lstStyle/>
                    <a:p>
                      <a:pPr algn="ctr"/>
                      <a:r>
                        <a:rPr lang="en-US" sz="2400" dirty="0" smtClean="0">
                          <a:solidFill>
                            <a:schemeClr val="bg1"/>
                          </a:solidFill>
                          <a:latin typeface="Calibri" pitchFamily="34" charset="0"/>
                          <a:cs typeface="Calibri" pitchFamily="34" charset="0"/>
                        </a:rPr>
                        <a:t>F</a:t>
                      </a:r>
                    </a:p>
                    <a:p>
                      <a:pPr algn="ctr"/>
                      <a:r>
                        <a:rPr lang="en-US" sz="2400" dirty="0" smtClean="0">
                          <a:solidFill>
                            <a:schemeClr val="bg1"/>
                          </a:solidFill>
                          <a:latin typeface="Calibri" pitchFamily="34" charset="0"/>
                          <a:cs typeface="Calibri" pitchFamily="34" charset="0"/>
                        </a:rPr>
                        <a:t>j-</a:t>
                      </a:r>
                      <a:r>
                        <a:rPr lang="en-US" sz="2400" dirty="0" err="1" smtClean="0">
                          <a:solidFill>
                            <a:schemeClr val="bg1"/>
                          </a:solidFill>
                          <a:latin typeface="Calibri" pitchFamily="34" charset="0"/>
                          <a:cs typeface="Calibri" pitchFamily="34" charset="0"/>
                        </a:rPr>
                        <a:t>th</a:t>
                      </a:r>
                      <a:r>
                        <a:rPr lang="en-US" sz="2400" dirty="0" smtClean="0">
                          <a:solidFill>
                            <a:schemeClr val="bg1"/>
                          </a:solidFill>
                          <a:latin typeface="Calibri" pitchFamily="34" charset="0"/>
                          <a:cs typeface="Calibri" pitchFamily="34" charset="0"/>
                        </a:rPr>
                        <a:t> argument of f in C</a:t>
                      </a:r>
                      <a:r>
                        <a:rPr lang="en-US" sz="2400" baseline="-25000" dirty="0" smtClean="0">
                          <a:solidFill>
                            <a:schemeClr val="bg1"/>
                          </a:solidFill>
                          <a:latin typeface="Calibri" pitchFamily="34" charset="0"/>
                          <a:cs typeface="Calibri" pitchFamily="34" charset="0"/>
                        </a:rPr>
                        <a:t>k</a:t>
                      </a:r>
                      <a:endParaRPr lang="en-US" sz="2400" baseline="-25000" dirty="0">
                        <a:solidFill>
                          <a:schemeClr val="bg1"/>
                        </a:solidFill>
                        <a:latin typeface="Calibri" pitchFamily="34" charset="0"/>
                        <a:cs typeface="Calibri" pitchFamily="34" charset="0"/>
                      </a:endParaRPr>
                    </a:p>
                  </a:txBody>
                  <a:tcPr marL="91447" marR="91447" marT="45707" marB="45707"/>
                </a:tc>
                <a:tc>
                  <a:txBody>
                    <a:bodyPr/>
                    <a:lstStyle/>
                    <a:p>
                      <a:pPr algn="ctr"/>
                      <a:r>
                        <a:rPr lang="en-US" sz="2400" dirty="0" smtClean="0">
                          <a:solidFill>
                            <a:schemeClr val="bg1"/>
                          </a:solidFill>
                          <a:latin typeface="Calibri" pitchFamily="34" charset="0"/>
                          <a:cs typeface="Calibri" pitchFamily="34" charset="0"/>
                          <a:sym typeface="Symbol"/>
                        </a:rPr>
                        <a:t></a:t>
                      </a:r>
                      <a:r>
                        <a:rPr lang="en-US" sz="2400" baseline="-25000" dirty="0" smtClean="0">
                          <a:solidFill>
                            <a:schemeClr val="bg1"/>
                          </a:solidFill>
                          <a:latin typeface="Calibri" pitchFamily="34" charset="0"/>
                          <a:cs typeface="Calibri" pitchFamily="34" charset="0"/>
                          <a:sym typeface="Symbol"/>
                        </a:rPr>
                        <a:t>F</a:t>
                      </a:r>
                      <a:r>
                        <a:rPr lang="en-US" sz="2400" dirty="0" smtClean="0">
                          <a:solidFill>
                            <a:schemeClr val="bg1"/>
                          </a:solidFill>
                          <a:latin typeface="Calibri" pitchFamily="34" charset="0"/>
                          <a:cs typeface="Calibri" pitchFamily="34" charset="0"/>
                          <a:sym typeface="Symbol"/>
                        </a:rPr>
                        <a:t> </a:t>
                      </a:r>
                    </a:p>
                    <a:p>
                      <a:pPr algn="ctr"/>
                      <a:r>
                        <a:rPr lang="en-US" sz="2400" dirty="0" smtClean="0">
                          <a:solidFill>
                            <a:schemeClr val="bg1"/>
                          </a:solidFill>
                          <a:latin typeface="Calibri" pitchFamily="34" charset="0"/>
                          <a:cs typeface="Calibri" pitchFamily="34" charset="0"/>
                          <a:sym typeface="Symbol"/>
                        </a:rPr>
                        <a:t>system of set constraints</a:t>
                      </a:r>
                      <a:endParaRPr lang="en-US" sz="2400" dirty="0">
                        <a:latin typeface="Calibri" pitchFamily="34" charset="0"/>
                        <a:cs typeface="Calibri" pitchFamily="34" charset="0"/>
                      </a:endParaRPr>
                    </a:p>
                  </a:txBody>
                  <a:tcPr marL="91447" marR="91447" marT="45707" marB="45707"/>
                </a:tc>
              </a:tr>
              <a:tr h="457068">
                <a:tc>
                  <a:txBody>
                    <a:bodyPr/>
                    <a:lstStyle/>
                    <a:p>
                      <a:pPr algn="ctr"/>
                      <a:r>
                        <a:rPr lang="en-US" sz="2400" dirty="0" smtClean="0">
                          <a:latin typeface="Calibri" pitchFamily="34" charset="0"/>
                          <a:cs typeface="Calibri" pitchFamily="34" charset="0"/>
                        </a:rPr>
                        <a:t>a ground</a:t>
                      </a:r>
                      <a:r>
                        <a:rPr lang="en-US" sz="2400" baseline="0" dirty="0" smtClean="0">
                          <a:latin typeface="Calibri" pitchFamily="34" charset="0"/>
                          <a:cs typeface="Calibri" pitchFamily="34" charset="0"/>
                        </a:rPr>
                        <a:t> term t</a:t>
                      </a:r>
                      <a:endParaRPr lang="en-US" sz="2400" dirty="0">
                        <a:latin typeface="Calibri" pitchFamily="34" charset="0"/>
                        <a:cs typeface="Calibri" pitchFamily="34" charset="0"/>
                      </a:endParaRPr>
                    </a:p>
                  </a:txBody>
                  <a:tcPr marL="91447" marR="91447" marT="45707" marB="45707"/>
                </a:tc>
                <a:tc>
                  <a:txBody>
                    <a:bodyPr/>
                    <a:lstStyle/>
                    <a:p>
                      <a:pPr algn="ctr"/>
                      <a:r>
                        <a:rPr lang="en-US" sz="2400" dirty="0" smtClean="0">
                          <a:latin typeface="Calibri" pitchFamily="34" charset="0"/>
                          <a:cs typeface="Calibri" pitchFamily="34" charset="0"/>
                        </a:rPr>
                        <a:t>t </a:t>
                      </a:r>
                      <a:r>
                        <a:rPr lang="en-US" sz="2400" dirty="0" smtClean="0">
                          <a:latin typeface="Calibri" pitchFamily="34" charset="0"/>
                          <a:cs typeface="Calibri" pitchFamily="34" charset="0"/>
                          <a:sym typeface="Symbol"/>
                        </a:rPr>
                        <a:t> </a:t>
                      </a:r>
                      <a:r>
                        <a:rPr lang="en-US" sz="2400" dirty="0" err="1" smtClean="0">
                          <a:latin typeface="Calibri" pitchFamily="34" charset="0"/>
                          <a:cs typeface="Calibri" pitchFamily="34" charset="0"/>
                          <a:sym typeface="Symbol"/>
                        </a:rPr>
                        <a:t>A</a:t>
                      </a:r>
                      <a:r>
                        <a:rPr lang="en-US" sz="2400" baseline="-25000" dirty="0" err="1" smtClean="0">
                          <a:latin typeface="Calibri" pitchFamily="34" charset="0"/>
                          <a:cs typeface="Calibri" pitchFamily="34" charset="0"/>
                          <a:sym typeface="Symbol"/>
                        </a:rPr>
                        <a:t>f,j</a:t>
                      </a:r>
                      <a:endParaRPr lang="en-US" sz="2400" baseline="-25000" dirty="0">
                        <a:latin typeface="Calibri" pitchFamily="34" charset="0"/>
                        <a:cs typeface="Calibri" pitchFamily="34" charset="0"/>
                      </a:endParaRPr>
                    </a:p>
                  </a:txBody>
                  <a:tcPr marL="91447" marR="91447" marT="45707" marB="45707"/>
                </a:tc>
              </a:tr>
              <a:tr h="457068">
                <a:tc>
                  <a:txBody>
                    <a:bodyPr/>
                    <a:lstStyle/>
                    <a:p>
                      <a:pPr algn="ctr"/>
                      <a:r>
                        <a:rPr lang="en-US" sz="2400" dirty="0" smtClean="0">
                          <a:latin typeface="Calibri" pitchFamily="34" charset="0"/>
                          <a:cs typeface="Calibri" pitchFamily="34" charset="0"/>
                        </a:rPr>
                        <a:t>t[x</a:t>
                      </a:r>
                      <a:r>
                        <a:rPr lang="en-US" sz="2400" baseline="-25000" dirty="0" smtClean="0">
                          <a:latin typeface="Calibri" pitchFamily="34" charset="0"/>
                          <a:cs typeface="Calibri" pitchFamily="34" charset="0"/>
                        </a:rPr>
                        <a:t>1</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x</a:t>
                      </a:r>
                      <a:r>
                        <a:rPr lang="en-US" sz="2400" baseline="-25000" dirty="0" err="1" smtClean="0">
                          <a:latin typeface="Calibri" pitchFamily="34" charset="0"/>
                          <a:cs typeface="Calibri" pitchFamily="34" charset="0"/>
                        </a:rPr>
                        <a:t>n</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a:txBody>
                  <a:tcPr marL="91447" marR="91447" marT="45707" marB="45707"/>
                </a:tc>
                <a:tc>
                  <a:txBody>
                    <a:bodyPr/>
                    <a:lstStyle/>
                    <a:p>
                      <a:pPr algn="ctr"/>
                      <a:r>
                        <a:rPr lang="en-US" sz="2400" dirty="0" smtClean="0">
                          <a:latin typeface="Calibri" pitchFamily="34" charset="0"/>
                          <a:cs typeface="Calibri" pitchFamily="34" charset="0"/>
                        </a:rPr>
                        <a:t>t[S</a:t>
                      </a:r>
                      <a:r>
                        <a:rPr lang="en-US" sz="2400" baseline="-25000" dirty="0" smtClean="0">
                          <a:latin typeface="Calibri" pitchFamily="34" charset="0"/>
                          <a:cs typeface="Calibri" pitchFamily="34" charset="0"/>
                        </a:rPr>
                        <a:t>k,1</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k,n</a:t>
                      </a:r>
                      <a:r>
                        <a:rPr lang="en-US" sz="2400" dirty="0" smtClean="0">
                          <a:latin typeface="Calibri" pitchFamily="34" charset="0"/>
                          <a:cs typeface="Calibri" pitchFamily="34" charset="0"/>
                        </a:rPr>
                        <a:t>] </a:t>
                      </a:r>
                      <a:r>
                        <a:rPr lang="en-US" sz="2400" dirty="0" smtClean="0">
                          <a:latin typeface="Calibri" pitchFamily="34" charset="0"/>
                          <a:cs typeface="Calibri" pitchFamily="34" charset="0"/>
                          <a:sym typeface="Symbol"/>
                        </a:rPr>
                        <a:t> </a:t>
                      </a:r>
                      <a:r>
                        <a:rPr lang="en-US" sz="2400" dirty="0" err="1" smtClean="0">
                          <a:latin typeface="Calibri" pitchFamily="34" charset="0"/>
                          <a:cs typeface="Calibri" pitchFamily="34" charset="0"/>
                          <a:sym typeface="Symbol"/>
                        </a:rPr>
                        <a:t>A</a:t>
                      </a:r>
                      <a:r>
                        <a:rPr lang="en-US" sz="2400" baseline="-25000" dirty="0" err="1" smtClean="0">
                          <a:latin typeface="Calibri" pitchFamily="34" charset="0"/>
                          <a:cs typeface="Calibri" pitchFamily="34" charset="0"/>
                          <a:sym typeface="Symbol"/>
                        </a:rPr>
                        <a:t>f,j</a:t>
                      </a:r>
                      <a:endParaRPr lang="en-US" sz="2400" dirty="0">
                        <a:latin typeface="Calibri" pitchFamily="34" charset="0"/>
                        <a:cs typeface="Calibri" pitchFamily="34" charset="0"/>
                      </a:endParaRPr>
                    </a:p>
                  </a:txBody>
                  <a:tcPr marL="91447" marR="91447" marT="45707" marB="45707"/>
                </a:tc>
              </a:tr>
              <a:tr h="457068">
                <a:tc>
                  <a:txBody>
                    <a:bodyPr/>
                    <a:lstStyle/>
                    <a:p>
                      <a:pPr algn="ctr"/>
                      <a:r>
                        <a:rPr lang="en-US" sz="2400" dirty="0" smtClean="0">
                          <a:latin typeface="Calibri" pitchFamily="34" charset="0"/>
                          <a:cs typeface="Calibri" pitchFamily="34" charset="0"/>
                        </a:rPr>
                        <a:t>x</a:t>
                      </a:r>
                      <a:r>
                        <a:rPr lang="en-US" sz="2400" baseline="-25000" dirty="0" smtClean="0">
                          <a:latin typeface="Calibri" pitchFamily="34" charset="0"/>
                          <a:cs typeface="Calibri" pitchFamily="34" charset="0"/>
                        </a:rPr>
                        <a:t>i</a:t>
                      </a:r>
                      <a:endParaRPr lang="en-US" sz="2400" dirty="0">
                        <a:latin typeface="Calibri" pitchFamily="34" charset="0"/>
                        <a:cs typeface="Calibri" pitchFamily="34" charset="0"/>
                      </a:endParaRPr>
                    </a:p>
                  </a:txBody>
                  <a:tcPr marL="91447" marR="91447" marT="45707" marB="45707"/>
                </a:tc>
                <a:tc>
                  <a:txBody>
                    <a:bodyPr/>
                    <a:lstStyle/>
                    <a:p>
                      <a:pPr algn="ct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k,i</a:t>
                      </a:r>
                      <a:r>
                        <a:rPr lang="en-US" sz="2400" baseline="0" dirty="0" smtClean="0">
                          <a:latin typeface="Calibri" pitchFamily="34" charset="0"/>
                          <a:cs typeface="Calibri" pitchFamily="34" charset="0"/>
                        </a:rPr>
                        <a:t> = </a:t>
                      </a:r>
                      <a:r>
                        <a:rPr lang="en-US" sz="2400" dirty="0" err="1" smtClean="0">
                          <a:latin typeface="Calibri" pitchFamily="34" charset="0"/>
                          <a:cs typeface="Calibri" pitchFamily="34" charset="0"/>
                          <a:sym typeface="Symbol"/>
                        </a:rPr>
                        <a:t>A</a:t>
                      </a:r>
                      <a:r>
                        <a:rPr lang="en-US" sz="2400" baseline="-25000" dirty="0" err="1" smtClean="0">
                          <a:latin typeface="Calibri" pitchFamily="34" charset="0"/>
                          <a:cs typeface="Calibri" pitchFamily="34" charset="0"/>
                          <a:sym typeface="Symbol"/>
                        </a:rPr>
                        <a:t>f,j</a:t>
                      </a:r>
                      <a:endParaRPr lang="en-US" sz="2400" dirty="0">
                        <a:latin typeface="Calibri" pitchFamily="34" charset="0"/>
                        <a:cs typeface="Calibri" pitchFamily="34" charset="0"/>
                      </a:endParaRPr>
                    </a:p>
                  </a:txBody>
                  <a:tcPr marL="91447" marR="91447" marT="45707" marB="45707"/>
                </a:tc>
              </a:tr>
            </a:tbl>
          </a:graphicData>
        </a:graphic>
      </p:graphicFrame>
    </p:spTree>
    <p:extLst>
      <p:ext uri="{BB962C8B-B14F-4D97-AF65-F5344CB8AC3E}">
        <p14:creationId xmlns:p14="http://schemas.microsoft.com/office/powerpoint/2007/7/12/main" val="2663065991"/>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a:t>
            </a:r>
            <a:r>
              <a:rPr baseline="-25000" smtClean="0">
                <a:sym typeface="Symbol"/>
              </a:rPr>
              <a:t>F</a:t>
            </a:r>
            <a:r>
              <a:rPr smtClean="0">
                <a:sym typeface="Symbol"/>
              </a:rPr>
              <a:t>: Example</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206851" name="Rectangle 8"/>
          <p:cNvSpPr>
            <a:spLocks noChangeArrowheads="1"/>
          </p:cNvSpPr>
          <p:nvPr/>
        </p:nvSpPr>
        <p:spPr bwMode="auto">
          <a:xfrm>
            <a:off x="306388" y="1517650"/>
            <a:ext cx="3541712"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sym typeface="Symbol" pitchFamily="18" charset="2"/>
              </a:rPr>
              <a:t>g(x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  h(x</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cs typeface="Calibri" pitchFamily="34" charset="0"/>
                <a:sym typeface="Symbol" pitchFamily="18" charset="2"/>
              </a:rPr>
              <a:t>) = 0,</a:t>
            </a:r>
          </a:p>
          <a:p>
            <a:r>
              <a:rPr lang="en-US" sz="2800">
                <a:solidFill>
                  <a:schemeClr val="bg1"/>
                </a:solidFill>
                <a:latin typeface="Calibri" pitchFamily="34" charset="0"/>
                <a:cs typeface="Calibri" pitchFamily="34" charset="0"/>
                <a:sym typeface="Symbol" pitchFamily="18" charset="2"/>
              </a:rPr>
              <a:t>g(f(x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),b) + 1  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a:t>
            </a:r>
          </a:p>
          <a:p>
            <a:r>
              <a:rPr lang="en-US" sz="2800">
                <a:solidFill>
                  <a:schemeClr val="bg1"/>
                </a:solidFill>
                <a:latin typeface="Calibri" pitchFamily="34" charset="0"/>
                <a:cs typeface="Calibri" pitchFamily="34" charset="0"/>
                <a:sym typeface="Symbol" pitchFamily="18" charset="2"/>
              </a:rPr>
              <a:t>h(c) = 1,</a:t>
            </a:r>
          </a:p>
          <a:p>
            <a:r>
              <a:rPr lang="en-US" sz="2800">
                <a:solidFill>
                  <a:schemeClr val="bg1"/>
                </a:solidFill>
                <a:latin typeface="Calibri" pitchFamily="34" charset="0"/>
                <a:cs typeface="Calibri" pitchFamily="34" charset="0"/>
                <a:sym typeface="Symbol" pitchFamily="18" charset="2"/>
              </a:rPr>
              <a:t>f(a) = 0</a:t>
            </a:r>
          </a:p>
        </p:txBody>
      </p:sp>
      <p:sp>
        <p:nvSpPr>
          <p:cNvPr id="206852" name="Rectangle 9"/>
          <p:cNvSpPr>
            <a:spLocks noChangeArrowheads="1"/>
          </p:cNvSpPr>
          <p:nvPr/>
        </p:nvSpPr>
        <p:spPr bwMode="auto">
          <a:xfrm>
            <a:off x="811213" y="1128713"/>
            <a:ext cx="1811337"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b="1">
                <a:solidFill>
                  <a:schemeClr val="bg1"/>
                </a:solidFill>
                <a:latin typeface="Calibri" pitchFamily="34" charset="0"/>
                <a:cs typeface="Calibri" pitchFamily="34" charset="0"/>
                <a:sym typeface="Symbol" pitchFamily="18" charset="2"/>
              </a:rPr>
              <a:t>F</a:t>
            </a:r>
          </a:p>
        </p:txBody>
      </p:sp>
      <p:sp>
        <p:nvSpPr>
          <p:cNvPr id="11" name="Rectangle 10"/>
          <p:cNvSpPr>
            <a:spLocks noChangeArrowheads="1"/>
          </p:cNvSpPr>
          <p:nvPr/>
        </p:nvSpPr>
        <p:spPr bwMode="auto">
          <a:xfrm>
            <a:off x="4330700" y="1590675"/>
            <a:ext cx="4692650" cy="1816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rPr>
              <a:t>S</a:t>
            </a:r>
            <a:r>
              <a:rPr lang="en-US" sz="2800" baseline="-25000">
                <a:solidFill>
                  <a:schemeClr val="bg1"/>
                </a:solidFill>
                <a:latin typeface="Calibri" pitchFamily="34" charset="0"/>
                <a:cs typeface="Calibri" pitchFamily="34" charset="0"/>
              </a:rPr>
              <a:t>1,1</a:t>
            </a:r>
            <a:r>
              <a:rPr lang="en-US" sz="2800">
                <a:solidFill>
                  <a:schemeClr val="bg1"/>
                </a:solidFill>
                <a:latin typeface="Calibri" pitchFamily="34" charset="0"/>
                <a:cs typeface="Calibri" pitchFamily="34" charset="0"/>
                <a:sym typeface="Symbol" pitchFamily="18" charset="2"/>
              </a:rPr>
              <a:t> = A</a:t>
            </a:r>
            <a:r>
              <a:rPr lang="en-US" sz="2800" baseline="-25000">
                <a:solidFill>
                  <a:schemeClr val="bg1"/>
                </a:solidFill>
                <a:latin typeface="Calibri" pitchFamily="34" charset="0"/>
                <a:cs typeface="Calibri" pitchFamily="34" charset="0"/>
                <a:sym typeface="Symbol" pitchFamily="18" charset="2"/>
              </a:rPr>
              <a:t>g,1</a:t>
            </a:r>
            <a:r>
              <a:rPr lang="en-US" sz="2800">
                <a:solidFill>
                  <a:schemeClr val="bg1"/>
                </a:solidFill>
                <a:latin typeface="Calibri" pitchFamily="34" charset="0"/>
                <a:cs typeface="Calibri" pitchFamily="34" charset="0"/>
              </a:rPr>
              <a:t>, S</a:t>
            </a:r>
            <a:r>
              <a:rPr lang="en-US" sz="2800" baseline="-25000">
                <a:solidFill>
                  <a:schemeClr val="bg1"/>
                </a:solidFill>
                <a:latin typeface="Calibri" pitchFamily="34" charset="0"/>
                <a:cs typeface="Calibri" pitchFamily="34" charset="0"/>
              </a:rPr>
              <a:t>1,2</a:t>
            </a:r>
            <a:r>
              <a:rPr lang="en-US" sz="2800">
                <a:solidFill>
                  <a:schemeClr val="bg1"/>
                </a:solidFill>
                <a:latin typeface="Calibri" pitchFamily="34" charset="0"/>
                <a:cs typeface="Calibri" pitchFamily="34" charset="0"/>
                <a:sym typeface="Symbol" pitchFamily="18" charset="2"/>
              </a:rPr>
              <a:t> = A</a:t>
            </a:r>
            <a:r>
              <a:rPr lang="en-US" sz="2800" baseline="-25000">
                <a:solidFill>
                  <a:schemeClr val="bg1"/>
                </a:solidFill>
                <a:latin typeface="Calibri" pitchFamily="34" charset="0"/>
                <a:cs typeface="Calibri" pitchFamily="34" charset="0"/>
                <a:sym typeface="Symbol" pitchFamily="18" charset="2"/>
              </a:rPr>
              <a:t>g,2</a:t>
            </a:r>
            <a:r>
              <a:rPr lang="en-US" sz="2800">
                <a:solidFill>
                  <a:schemeClr val="bg1"/>
                </a:solidFill>
                <a:latin typeface="Calibri" pitchFamily="34" charset="0"/>
                <a:cs typeface="Calibri" pitchFamily="34" charset="0"/>
              </a:rPr>
              <a:t>, S</a:t>
            </a:r>
            <a:r>
              <a:rPr lang="en-US" sz="2800" baseline="-25000">
                <a:solidFill>
                  <a:schemeClr val="bg1"/>
                </a:solidFill>
                <a:latin typeface="Calibri" pitchFamily="34" charset="0"/>
                <a:cs typeface="Calibri" pitchFamily="34" charset="0"/>
              </a:rPr>
              <a:t>1,2</a:t>
            </a:r>
            <a:r>
              <a:rPr lang="en-US" sz="2800">
                <a:solidFill>
                  <a:schemeClr val="bg1"/>
                </a:solidFill>
                <a:latin typeface="Calibri" pitchFamily="34" charset="0"/>
                <a:cs typeface="Calibri" pitchFamily="34" charset="0"/>
                <a:sym typeface="Symbol" pitchFamily="18" charset="2"/>
              </a:rPr>
              <a:t> = A</a:t>
            </a:r>
            <a:r>
              <a:rPr lang="en-US" sz="2800" baseline="-25000">
                <a:solidFill>
                  <a:schemeClr val="bg1"/>
                </a:solidFill>
                <a:latin typeface="Calibri" pitchFamily="34" charset="0"/>
                <a:cs typeface="Calibri" pitchFamily="34" charset="0"/>
                <a:sym typeface="Symbol" pitchFamily="18" charset="2"/>
              </a:rPr>
              <a:t>h,1</a:t>
            </a:r>
            <a:endParaRPr lang="en-US" sz="2800">
              <a:solidFill>
                <a:schemeClr val="bg1"/>
              </a:solidFill>
              <a:latin typeface="Calibri" pitchFamily="34" charset="0"/>
              <a:cs typeface="Calibri" pitchFamily="34" charset="0"/>
            </a:endParaRPr>
          </a:p>
          <a:p>
            <a:r>
              <a:rPr lang="en-US" sz="2800">
                <a:solidFill>
                  <a:schemeClr val="bg1"/>
                </a:solidFill>
                <a:latin typeface="Calibri" pitchFamily="34" charset="0"/>
                <a:cs typeface="Calibri" pitchFamily="34" charset="0"/>
              </a:rPr>
              <a:t>S</a:t>
            </a:r>
            <a:r>
              <a:rPr lang="en-US" sz="2800" baseline="-25000">
                <a:solidFill>
                  <a:schemeClr val="bg1"/>
                </a:solidFill>
                <a:latin typeface="Calibri" pitchFamily="34" charset="0"/>
                <a:cs typeface="Calibri" pitchFamily="34" charset="0"/>
              </a:rPr>
              <a:t>2,1</a:t>
            </a:r>
            <a:r>
              <a:rPr lang="en-US" sz="2800">
                <a:solidFill>
                  <a:schemeClr val="bg1"/>
                </a:solidFill>
                <a:latin typeface="Calibri" pitchFamily="34" charset="0"/>
                <a:cs typeface="Calibri" pitchFamily="34" charset="0"/>
                <a:sym typeface="Symbol" pitchFamily="18" charset="2"/>
              </a:rPr>
              <a:t> = A</a:t>
            </a:r>
            <a:r>
              <a:rPr lang="en-US" sz="2800" baseline="-25000">
                <a:solidFill>
                  <a:schemeClr val="bg1"/>
                </a:solidFill>
                <a:latin typeface="Calibri" pitchFamily="34" charset="0"/>
                <a:cs typeface="Calibri" pitchFamily="34" charset="0"/>
                <a:sym typeface="Symbol" pitchFamily="18" charset="2"/>
              </a:rPr>
              <a:t>f,1</a:t>
            </a:r>
            <a:r>
              <a:rPr lang="en-US" sz="2800">
                <a:solidFill>
                  <a:schemeClr val="bg1"/>
                </a:solidFill>
                <a:latin typeface="Calibri" pitchFamily="34" charset="0"/>
                <a:cs typeface="Calibri" pitchFamily="34" charset="0"/>
              </a:rPr>
              <a:t>, f(S</a:t>
            </a:r>
            <a:r>
              <a:rPr lang="en-US" sz="2800" baseline="-25000">
                <a:solidFill>
                  <a:schemeClr val="bg1"/>
                </a:solidFill>
                <a:latin typeface="Calibri" pitchFamily="34" charset="0"/>
                <a:cs typeface="Calibri" pitchFamily="34" charset="0"/>
              </a:rPr>
              <a:t>2,1</a:t>
            </a:r>
            <a:r>
              <a:rPr lang="en-US" sz="2800">
                <a:solidFill>
                  <a:schemeClr val="bg1"/>
                </a:solidFill>
                <a:latin typeface="Calibri" pitchFamily="34" charset="0"/>
                <a:cs typeface="Calibri" pitchFamily="34" charset="0"/>
                <a:sym typeface="Symbol" pitchFamily="18" charset="2"/>
              </a:rPr>
              <a:t>)  A</a:t>
            </a:r>
            <a:r>
              <a:rPr lang="en-US" sz="2800" baseline="-25000">
                <a:solidFill>
                  <a:schemeClr val="bg1"/>
                </a:solidFill>
                <a:latin typeface="Calibri" pitchFamily="34" charset="0"/>
                <a:cs typeface="Calibri" pitchFamily="34" charset="0"/>
                <a:sym typeface="Symbol" pitchFamily="18" charset="2"/>
              </a:rPr>
              <a:t>g,1</a:t>
            </a:r>
            <a:r>
              <a:rPr lang="en-US" sz="2800">
                <a:solidFill>
                  <a:schemeClr val="bg1"/>
                </a:solidFill>
                <a:latin typeface="Calibri" pitchFamily="34" charset="0"/>
                <a:cs typeface="Calibri" pitchFamily="34" charset="0"/>
              </a:rPr>
              <a:t>, b</a:t>
            </a:r>
            <a:r>
              <a:rPr lang="en-US" sz="2800">
                <a:solidFill>
                  <a:schemeClr val="bg1"/>
                </a:solidFill>
                <a:latin typeface="Calibri" pitchFamily="34" charset="0"/>
                <a:cs typeface="Calibri" pitchFamily="34" charset="0"/>
                <a:sym typeface="Symbol" pitchFamily="18" charset="2"/>
              </a:rPr>
              <a:t>  A</a:t>
            </a:r>
            <a:r>
              <a:rPr lang="en-US" sz="2800" baseline="-25000">
                <a:solidFill>
                  <a:schemeClr val="bg1"/>
                </a:solidFill>
                <a:latin typeface="Calibri" pitchFamily="34" charset="0"/>
                <a:cs typeface="Calibri" pitchFamily="34" charset="0"/>
                <a:sym typeface="Symbol" pitchFamily="18" charset="2"/>
              </a:rPr>
              <a:t>g,2</a:t>
            </a:r>
            <a:endParaRPr lang="en-US" sz="2800">
              <a:solidFill>
                <a:schemeClr val="bg1"/>
              </a:solidFill>
              <a:latin typeface="Calibri" pitchFamily="34" charset="0"/>
              <a:cs typeface="Calibri" pitchFamily="34" charset="0"/>
            </a:endParaRPr>
          </a:p>
          <a:p>
            <a:r>
              <a:rPr lang="en-US" sz="2800">
                <a:solidFill>
                  <a:schemeClr val="bg1"/>
                </a:solidFill>
                <a:latin typeface="Calibri" pitchFamily="34" charset="0"/>
                <a:cs typeface="Calibri" pitchFamily="34" charset="0"/>
                <a:sym typeface="Symbol" pitchFamily="18" charset="2"/>
              </a:rPr>
              <a:t>c  A</a:t>
            </a:r>
            <a:r>
              <a:rPr lang="en-US" sz="2800" baseline="-25000">
                <a:solidFill>
                  <a:schemeClr val="bg1"/>
                </a:solidFill>
                <a:latin typeface="Calibri" pitchFamily="34" charset="0"/>
                <a:cs typeface="Calibri" pitchFamily="34" charset="0"/>
                <a:sym typeface="Symbol" pitchFamily="18" charset="2"/>
              </a:rPr>
              <a:t>h,1</a:t>
            </a:r>
          </a:p>
          <a:p>
            <a:r>
              <a:rPr lang="en-US" sz="2800">
                <a:solidFill>
                  <a:schemeClr val="bg1"/>
                </a:solidFill>
                <a:latin typeface="Calibri" pitchFamily="34" charset="0"/>
                <a:cs typeface="Calibri" pitchFamily="34" charset="0"/>
                <a:sym typeface="Symbol" pitchFamily="18" charset="2"/>
              </a:rPr>
              <a:t>a  A</a:t>
            </a:r>
            <a:r>
              <a:rPr lang="en-US" sz="2800" baseline="-25000">
                <a:solidFill>
                  <a:schemeClr val="bg1"/>
                </a:solidFill>
                <a:latin typeface="Calibri" pitchFamily="34" charset="0"/>
                <a:cs typeface="Calibri" pitchFamily="34" charset="0"/>
                <a:sym typeface="Symbol" pitchFamily="18" charset="2"/>
              </a:rPr>
              <a:t>f,1</a:t>
            </a:r>
          </a:p>
        </p:txBody>
      </p:sp>
      <p:sp>
        <p:nvSpPr>
          <p:cNvPr id="12" name="Rectangle 11"/>
          <p:cNvSpPr>
            <a:spLocks noChangeArrowheads="1"/>
          </p:cNvSpPr>
          <p:nvPr/>
        </p:nvSpPr>
        <p:spPr bwMode="auto">
          <a:xfrm>
            <a:off x="5846763" y="1179513"/>
            <a:ext cx="1811337" cy="5238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a:solidFill>
                  <a:schemeClr val="bg1"/>
                </a:solidFill>
                <a:latin typeface="Calibri" pitchFamily="34" charset="0"/>
                <a:cs typeface="Calibri" pitchFamily="34" charset="0"/>
                <a:sym typeface="Symbol" pitchFamily="18" charset="2"/>
              </a:rPr>
              <a:t></a:t>
            </a:r>
            <a:r>
              <a:rPr lang="en-US" sz="2800" baseline="-25000">
                <a:solidFill>
                  <a:schemeClr val="bg1"/>
                </a:solidFill>
                <a:latin typeface="Calibri" pitchFamily="34" charset="0"/>
                <a:cs typeface="Calibri" pitchFamily="34" charset="0"/>
                <a:sym typeface="Symbol" pitchFamily="18" charset="2"/>
              </a:rPr>
              <a:t>F</a:t>
            </a:r>
          </a:p>
        </p:txBody>
      </p:sp>
      <p:sp>
        <p:nvSpPr>
          <p:cNvPr id="13" name="Rectangle 12"/>
          <p:cNvSpPr>
            <a:spLocks noChangeArrowheads="1"/>
          </p:cNvSpPr>
          <p:nvPr/>
        </p:nvSpPr>
        <p:spPr bwMode="auto">
          <a:xfrm>
            <a:off x="4451350" y="4164013"/>
            <a:ext cx="4692650" cy="9540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chemeClr val="bg1"/>
                </a:solidFill>
                <a:latin typeface="Calibri" pitchFamily="34" charset="0"/>
                <a:cs typeface="Calibri" pitchFamily="34" charset="0"/>
              </a:rPr>
              <a:t>S</a:t>
            </a:r>
            <a:r>
              <a:rPr lang="en-US" sz="2800" baseline="-25000">
                <a:solidFill>
                  <a:schemeClr val="bg1"/>
                </a:solidFill>
                <a:latin typeface="Calibri" pitchFamily="34" charset="0"/>
                <a:cs typeface="Calibri" pitchFamily="34" charset="0"/>
              </a:rPr>
              <a:t>1,1</a:t>
            </a:r>
            <a:r>
              <a:rPr lang="en-US" sz="2800">
                <a:solidFill>
                  <a:schemeClr val="bg1"/>
                </a:solidFill>
                <a:latin typeface="Calibri" pitchFamily="34" charset="0"/>
                <a:cs typeface="Calibri" pitchFamily="34" charset="0"/>
                <a:sym typeface="Symbol" pitchFamily="18" charset="2"/>
              </a:rPr>
              <a:t> = { f(a) },  </a:t>
            </a:r>
            <a:r>
              <a:rPr lang="en-US" sz="2800">
                <a:solidFill>
                  <a:schemeClr val="bg1"/>
                </a:solidFill>
                <a:latin typeface="Calibri" pitchFamily="34" charset="0"/>
                <a:cs typeface="Calibri" pitchFamily="34" charset="0"/>
              </a:rPr>
              <a:t>S</a:t>
            </a:r>
            <a:r>
              <a:rPr lang="en-US" sz="2800" baseline="-25000">
                <a:solidFill>
                  <a:schemeClr val="bg1"/>
                </a:solidFill>
                <a:latin typeface="Calibri" pitchFamily="34" charset="0"/>
                <a:cs typeface="Calibri" pitchFamily="34" charset="0"/>
              </a:rPr>
              <a:t>1,2</a:t>
            </a:r>
            <a:r>
              <a:rPr lang="en-US" sz="2800">
                <a:solidFill>
                  <a:schemeClr val="bg1"/>
                </a:solidFill>
                <a:latin typeface="Calibri" pitchFamily="34" charset="0"/>
                <a:cs typeface="Calibri" pitchFamily="34" charset="0"/>
                <a:sym typeface="Symbol" pitchFamily="18" charset="2"/>
              </a:rPr>
              <a:t> = { b, c }</a:t>
            </a:r>
          </a:p>
          <a:p>
            <a:r>
              <a:rPr lang="en-US" sz="2800">
                <a:solidFill>
                  <a:schemeClr val="bg1"/>
                </a:solidFill>
                <a:latin typeface="Calibri" pitchFamily="34" charset="0"/>
                <a:cs typeface="Calibri" pitchFamily="34" charset="0"/>
              </a:rPr>
              <a:t>S</a:t>
            </a:r>
            <a:r>
              <a:rPr lang="en-US" sz="2800" baseline="-25000">
                <a:solidFill>
                  <a:schemeClr val="bg1"/>
                </a:solidFill>
                <a:latin typeface="Calibri" pitchFamily="34" charset="0"/>
                <a:cs typeface="Calibri" pitchFamily="34" charset="0"/>
              </a:rPr>
              <a:t>2,1</a:t>
            </a:r>
            <a:r>
              <a:rPr lang="en-US" sz="2800">
                <a:solidFill>
                  <a:schemeClr val="bg1"/>
                </a:solidFill>
                <a:latin typeface="Calibri" pitchFamily="34" charset="0"/>
                <a:cs typeface="Calibri" pitchFamily="34" charset="0"/>
                <a:sym typeface="Symbol" pitchFamily="18" charset="2"/>
              </a:rPr>
              <a:t> = { a }</a:t>
            </a:r>
            <a:endParaRPr lang="en-US" sz="2800" baseline="-25000">
              <a:solidFill>
                <a:schemeClr val="bg1"/>
              </a:solidFill>
              <a:latin typeface="Calibri" pitchFamily="34" charset="0"/>
              <a:cs typeface="Calibri" pitchFamily="34" charset="0"/>
              <a:sym typeface="Symbol" pitchFamily="18" charset="2"/>
            </a:endParaRPr>
          </a:p>
        </p:txBody>
      </p:sp>
      <p:sp>
        <p:nvSpPr>
          <p:cNvPr id="14" name="Rectangle 13"/>
          <p:cNvSpPr>
            <a:spLocks noChangeArrowheads="1"/>
          </p:cNvSpPr>
          <p:nvPr/>
        </p:nvSpPr>
        <p:spPr bwMode="auto">
          <a:xfrm>
            <a:off x="4792663" y="3652838"/>
            <a:ext cx="3235325" cy="5238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a:solidFill>
                  <a:schemeClr val="bg1"/>
                </a:solidFill>
                <a:latin typeface="Calibri" pitchFamily="34" charset="0"/>
                <a:cs typeface="Calibri" pitchFamily="34" charset="0"/>
                <a:sym typeface="Symbol" pitchFamily="18" charset="2"/>
              </a:rPr>
              <a:t></a:t>
            </a:r>
            <a:r>
              <a:rPr lang="en-US" sz="2800" baseline="-25000">
                <a:solidFill>
                  <a:schemeClr val="bg1"/>
                </a:solidFill>
                <a:latin typeface="Calibri" pitchFamily="34" charset="0"/>
                <a:cs typeface="Calibri" pitchFamily="34" charset="0"/>
                <a:sym typeface="Symbol" pitchFamily="18" charset="2"/>
              </a:rPr>
              <a:t>F</a:t>
            </a:r>
            <a:r>
              <a:rPr lang="en-US" sz="2800">
                <a:solidFill>
                  <a:schemeClr val="bg1"/>
                </a:solidFill>
                <a:latin typeface="Calibri" pitchFamily="34" charset="0"/>
                <a:cs typeface="Calibri" pitchFamily="34" charset="0"/>
                <a:sym typeface="Symbol" pitchFamily="18" charset="2"/>
              </a:rPr>
              <a:t>: least solution</a:t>
            </a:r>
            <a:endParaRPr lang="en-US" sz="2800" b="1" baseline="-25000">
              <a:solidFill>
                <a:schemeClr val="bg1"/>
              </a:solidFill>
              <a:latin typeface="Calibri" pitchFamily="34" charset="0"/>
              <a:cs typeface="Calibri" pitchFamily="34" charset="0"/>
              <a:sym typeface="Symbol" pitchFamily="18" charset="2"/>
            </a:endParaRPr>
          </a:p>
        </p:txBody>
      </p:sp>
      <p:sp>
        <p:nvSpPr>
          <p:cNvPr id="15" name="Rectangle 14"/>
          <p:cNvSpPr>
            <a:spLocks noChangeArrowheads="1"/>
          </p:cNvSpPr>
          <p:nvPr/>
        </p:nvSpPr>
        <p:spPr bwMode="auto">
          <a:xfrm>
            <a:off x="222250" y="4329113"/>
            <a:ext cx="3706813" cy="5222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a:solidFill>
                  <a:schemeClr val="bg1"/>
                </a:solidFill>
                <a:latin typeface="Calibri" pitchFamily="34" charset="0"/>
                <a:cs typeface="Calibri" pitchFamily="34" charset="0"/>
                <a:sym typeface="Symbol" pitchFamily="18" charset="2"/>
              </a:rPr>
              <a:t>Use </a:t>
            </a:r>
            <a:r>
              <a:rPr lang="en-US" sz="2800" baseline="-25000">
                <a:solidFill>
                  <a:schemeClr val="bg1"/>
                </a:solidFill>
                <a:latin typeface="Calibri" pitchFamily="34" charset="0"/>
                <a:cs typeface="Calibri" pitchFamily="34" charset="0"/>
                <a:sym typeface="Symbol" pitchFamily="18" charset="2"/>
              </a:rPr>
              <a:t>F</a:t>
            </a:r>
            <a:r>
              <a:rPr lang="en-US" sz="2800">
                <a:solidFill>
                  <a:schemeClr val="bg1"/>
                </a:solidFill>
                <a:latin typeface="Calibri" pitchFamily="34" charset="0"/>
                <a:cs typeface="Calibri" pitchFamily="34" charset="0"/>
                <a:sym typeface="Symbol" pitchFamily="18" charset="2"/>
              </a:rPr>
              <a:t> to generate F*</a:t>
            </a:r>
            <a:endParaRPr lang="en-US" sz="2800" baseline="-25000">
              <a:solidFill>
                <a:schemeClr val="bg1"/>
              </a:solidFill>
              <a:latin typeface="Calibri" pitchFamily="34" charset="0"/>
              <a:cs typeface="Calibri" pitchFamily="34" charset="0"/>
              <a:sym typeface="Symbol" pitchFamily="18" charset="2"/>
            </a:endParaRPr>
          </a:p>
        </p:txBody>
      </p:sp>
      <p:sp>
        <p:nvSpPr>
          <p:cNvPr id="16" name="Right Arrow 15"/>
          <p:cNvSpPr/>
          <p:nvPr/>
        </p:nvSpPr>
        <p:spPr bwMode="auto">
          <a:xfrm>
            <a:off x="3759200" y="2170113"/>
            <a:ext cx="352425"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7" name="Right Arrow 16"/>
          <p:cNvSpPr/>
          <p:nvPr/>
        </p:nvSpPr>
        <p:spPr bwMode="auto">
          <a:xfrm rot="5400000">
            <a:off x="6393656" y="3277394"/>
            <a:ext cx="350838"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
        <p:nvSpPr>
          <p:cNvPr id="18" name="Right Arrow 17"/>
          <p:cNvSpPr/>
          <p:nvPr/>
        </p:nvSpPr>
        <p:spPr bwMode="auto">
          <a:xfrm rot="10800000">
            <a:off x="3913188" y="4402138"/>
            <a:ext cx="350837" cy="482600"/>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109728" tIns="54864" rIns="109728" bIns="54864" anchor="ctr"/>
          <a:lstStyle/>
          <a:p>
            <a:pPr algn="ctr" defTabSz="1096963">
              <a:defRPr/>
            </a:pPr>
            <a:endParaRPr lang="en-US" sz="2800"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endParaRPr>
          </a:p>
        </p:txBody>
      </p:sp>
    </p:spTree>
    <p:extLst>
      <p:ext uri="{BB962C8B-B14F-4D97-AF65-F5344CB8AC3E}">
        <p14:creationId xmlns:p14="http://schemas.microsoft.com/office/powerpoint/2007/7/12/main" val="403992963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Complexity</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207875" name="Content Placeholder 7"/>
          <p:cNvSpPr>
            <a:spLocks noGrp="1"/>
          </p:cNvSpPr>
          <p:nvPr>
            <p:ph idx="1"/>
          </p:nvPr>
        </p:nvSpPr>
        <p:spPr>
          <a:xfrm>
            <a:off x="381000" y="1412875"/>
            <a:ext cx="8382000" cy="485775"/>
          </a:xfrm>
        </p:spPr>
        <p:txBody>
          <a:bodyPr/>
          <a:lstStyle/>
          <a:p>
            <a:r>
              <a:rPr lang="en-US" smtClean="0">
                <a:cs typeface="Calibri" pitchFamily="34" charset="0"/>
                <a:sym typeface="Symbol" pitchFamily="18" charset="2"/>
              </a:rPr>
              <a:t></a:t>
            </a:r>
            <a:r>
              <a:rPr lang="en-US" baseline="-25000" smtClean="0">
                <a:cs typeface="Calibri" pitchFamily="34" charset="0"/>
                <a:sym typeface="Symbol" pitchFamily="18" charset="2"/>
              </a:rPr>
              <a:t>F </a:t>
            </a:r>
            <a:r>
              <a:rPr lang="en-US" smtClean="0">
                <a:sym typeface="Symbol" pitchFamily="18" charset="2"/>
              </a:rPr>
              <a:t>is </a:t>
            </a:r>
            <a:r>
              <a:rPr lang="en-US" smtClean="0">
                <a:solidFill>
                  <a:srgbClr xmlns:mc="http://schemas.openxmlformats.org/markup-compatibility/2006" xmlns:a14="http://schemas.microsoft.com/office/drawing/2007/7/7/main" val="FF0000" mc:Ignorable=""/>
                </a:solidFill>
                <a:sym typeface="Symbol" pitchFamily="18" charset="2"/>
              </a:rPr>
              <a:t>stratified</a:t>
            </a:r>
            <a:r>
              <a:rPr lang="en-US" smtClean="0">
                <a:sym typeface="Symbol" pitchFamily="18" charset="2"/>
              </a:rPr>
              <a:t> then the least solution (and F*) is finite</a:t>
            </a:r>
          </a:p>
          <a:p>
            <a:pPr fontAlgn="t">
              <a:buFontTx/>
              <a:buNone/>
            </a:pPr>
            <a:r>
              <a:rPr lang="en-US" smtClean="0"/>
              <a:t>		</a:t>
            </a:r>
          </a:p>
        </p:txBody>
      </p:sp>
      <p:sp>
        <p:nvSpPr>
          <p:cNvPr id="207876" name="Content Placeholder 7"/>
          <p:cNvSpPr txBox="1">
            <a:spLocks/>
          </p:cNvSpPr>
          <p:nvPr/>
        </p:nvSpPr>
        <p:spPr bwMode="auto">
          <a:xfrm>
            <a:off x="361950" y="3665538"/>
            <a:ext cx="8621713" cy="180975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841375" indent="-384175">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spcBef>
                <a:spcPct val="20000"/>
              </a:spcBef>
              <a:buSzPct val="90000"/>
              <a:buFontTx/>
              <a:buBlip>
                <a:blip r:embed="rId3"/>
              </a:buBlip>
            </a:pPr>
            <a:r>
              <a:rPr lang="en-US" sz="2800">
                <a:solidFill>
                  <a:schemeClr val="bg1"/>
                </a:solidFill>
                <a:latin typeface="Calibri" pitchFamily="34" charset="0"/>
              </a:rPr>
              <a:t>New decidable fragment: NEXPTIME-Hard.</a:t>
            </a:r>
          </a:p>
          <a:p>
            <a:pPr>
              <a:lnSpc>
                <a:spcPct val="90000"/>
              </a:lnSpc>
              <a:spcBef>
                <a:spcPct val="20000"/>
              </a:spcBef>
              <a:buSzPct val="90000"/>
              <a:buFontTx/>
              <a:buBlip>
                <a:blip r:embed="rId3"/>
              </a:buBlip>
            </a:pPr>
            <a:r>
              <a:rPr lang="en-US" sz="2800">
                <a:solidFill>
                  <a:schemeClr val="bg1"/>
                </a:solidFill>
                <a:latin typeface="Calibri" pitchFamily="34" charset="0"/>
              </a:rPr>
              <a:t>The least solution of </a:t>
            </a:r>
            <a:r>
              <a:rPr lang="en-US" sz="2800">
                <a:solidFill>
                  <a:schemeClr val="bg1"/>
                </a:solidFill>
                <a:cs typeface="Calibri" pitchFamily="34" charset="0"/>
                <a:sym typeface="Symbol" pitchFamily="18" charset="2"/>
              </a:rPr>
              <a:t></a:t>
            </a:r>
            <a:r>
              <a:rPr lang="en-US" sz="2800" baseline="-25000">
                <a:solidFill>
                  <a:schemeClr val="bg1"/>
                </a:solidFill>
                <a:cs typeface="Calibri" pitchFamily="34" charset="0"/>
                <a:sym typeface="Symbol" pitchFamily="18" charset="2"/>
              </a:rPr>
              <a:t>F </a:t>
            </a:r>
            <a:r>
              <a:rPr lang="en-US" sz="2800">
                <a:solidFill>
                  <a:schemeClr val="bg1"/>
                </a:solidFill>
                <a:latin typeface="Calibri" pitchFamily="34" charset="0"/>
              </a:rPr>
              <a:t>is exponential in the worst case.</a:t>
            </a:r>
          </a:p>
          <a:p>
            <a:pPr lvl="1">
              <a:lnSpc>
                <a:spcPct val="90000"/>
              </a:lnSpc>
              <a:spcBef>
                <a:spcPct val="20000"/>
              </a:spcBef>
              <a:buSzPct val="90000"/>
            </a:pPr>
            <a:r>
              <a:rPr lang="en-US" sz="2800">
                <a:solidFill>
                  <a:schemeClr val="bg1"/>
                </a:solidFill>
                <a:latin typeface="Calibri" pitchFamily="34" charset="0"/>
              </a:rPr>
              <a:t>a</a:t>
            </a:r>
            <a:r>
              <a:rPr lang="en-US" sz="2800">
                <a:solidFill>
                  <a:schemeClr val="bg1"/>
                </a:solidFill>
                <a:latin typeface="Calibri" pitchFamily="34" charset="0"/>
                <a:sym typeface="Symbol" pitchFamily="18" charset="2"/>
              </a:rPr>
              <a:t></a:t>
            </a:r>
            <a:r>
              <a:rPr lang="en-US" sz="2800">
                <a:solidFill>
                  <a:schemeClr val="bg1"/>
                </a:solidFill>
                <a:latin typeface="Calibri" pitchFamily="34" charset="0"/>
              </a:rPr>
              <a:t>	</a:t>
            </a:r>
            <a:r>
              <a:rPr lang="en-US" sz="2800">
                <a:solidFill>
                  <a:schemeClr val="bg1"/>
                </a:solidFill>
                <a:latin typeface="Calibri" pitchFamily="34" charset="0"/>
                <a:cs typeface="Calibri" pitchFamily="34" charset="0"/>
              </a:rPr>
              <a:t>S</a:t>
            </a:r>
            <a:r>
              <a:rPr lang="en-US" sz="2800" baseline="-25000">
                <a:solidFill>
                  <a:schemeClr val="bg1"/>
                </a:solidFill>
                <a:latin typeface="Calibri" pitchFamily="34" charset="0"/>
                <a:cs typeface="Calibri" pitchFamily="34" charset="0"/>
              </a:rPr>
              <a:t>1</a:t>
            </a:r>
            <a:r>
              <a:rPr lang="en-US" sz="2800">
                <a:solidFill>
                  <a:schemeClr val="bg1"/>
                </a:solidFill>
                <a:latin typeface="Calibri" pitchFamily="34" charset="0"/>
                <a:cs typeface="Calibri" pitchFamily="34" charset="0"/>
              </a:rPr>
              <a:t>, </a:t>
            </a:r>
            <a:r>
              <a:rPr lang="en-US" sz="2800">
                <a:solidFill>
                  <a:schemeClr val="bg1"/>
                </a:solidFill>
                <a:latin typeface="Calibri" pitchFamily="34" charset="0"/>
              </a:rPr>
              <a:t>b</a:t>
            </a:r>
            <a:r>
              <a:rPr lang="en-US" sz="2800">
                <a:solidFill>
                  <a:schemeClr val="bg1"/>
                </a:solidFill>
                <a:latin typeface="Calibri" pitchFamily="34" charset="0"/>
                <a:sym typeface="Symbol" pitchFamily="18" charset="2"/>
              </a:rPr>
              <a:t></a:t>
            </a:r>
            <a:r>
              <a:rPr lang="en-US" sz="2800">
                <a:solidFill>
                  <a:schemeClr val="bg1"/>
                </a:solidFill>
                <a:latin typeface="Calibri" pitchFamily="34" charset="0"/>
                <a:cs typeface="Calibri" pitchFamily="34" charset="0"/>
              </a:rPr>
              <a:t>S</a:t>
            </a:r>
            <a:r>
              <a:rPr lang="en-US" sz="2800" baseline="-25000">
                <a:solidFill>
                  <a:schemeClr val="bg1"/>
                </a:solidFill>
                <a:latin typeface="Calibri" pitchFamily="34" charset="0"/>
                <a:cs typeface="Calibri" pitchFamily="34" charset="0"/>
              </a:rPr>
              <a:t>1</a:t>
            </a:r>
            <a:r>
              <a:rPr lang="en-US" sz="2800">
                <a:solidFill>
                  <a:schemeClr val="bg1"/>
                </a:solidFill>
                <a:latin typeface="Calibri" pitchFamily="34" charset="0"/>
                <a:cs typeface="Calibri" pitchFamily="34" charset="0"/>
              </a:rPr>
              <a:t>, f</a:t>
            </a:r>
            <a:r>
              <a:rPr lang="en-US" sz="2800" baseline="-25000">
                <a:solidFill>
                  <a:schemeClr val="bg1"/>
                </a:solidFill>
                <a:latin typeface="Calibri" pitchFamily="34" charset="0"/>
                <a:cs typeface="Calibri" pitchFamily="34" charset="0"/>
              </a:rPr>
              <a:t>1</a:t>
            </a:r>
            <a:r>
              <a:rPr lang="en-US" sz="2800">
                <a:solidFill>
                  <a:schemeClr val="bg1"/>
                </a:solidFill>
                <a:latin typeface="Calibri" pitchFamily="34" charset="0"/>
                <a:cs typeface="Calibri" pitchFamily="34" charset="0"/>
              </a:rPr>
              <a:t>(S</a:t>
            </a:r>
            <a:r>
              <a:rPr lang="en-US" sz="2800" baseline="-25000">
                <a:solidFill>
                  <a:schemeClr val="bg1"/>
                </a:solidFill>
                <a:latin typeface="Calibri" pitchFamily="34" charset="0"/>
                <a:cs typeface="Calibri" pitchFamily="34" charset="0"/>
              </a:rPr>
              <a:t>1</a:t>
            </a:r>
            <a:r>
              <a:rPr lang="en-US" sz="2800">
                <a:solidFill>
                  <a:schemeClr val="bg1"/>
                </a:solidFill>
                <a:latin typeface="Calibri" pitchFamily="34" charset="0"/>
                <a:cs typeface="Calibri" pitchFamily="34" charset="0"/>
              </a:rPr>
              <a:t>, S</a:t>
            </a:r>
            <a:r>
              <a:rPr lang="en-US" sz="2800" baseline="-25000">
                <a:solidFill>
                  <a:schemeClr val="bg1"/>
                </a:solidFill>
                <a:latin typeface="Calibri" pitchFamily="34" charset="0"/>
                <a:cs typeface="Calibri" pitchFamily="34" charset="0"/>
              </a:rPr>
              <a:t>1</a:t>
            </a:r>
            <a:r>
              <a:rPr lang="en-US" sz="2800">
                <a:solidFill>
                  <a:schemeClr val="bg1"/>
                </a:solidFill>
                <a:latin typeface="Calibri" pitchFamily="34" charset="0"/>
                <a:cs typeface="Calibri" pitchFamily="34" charset="0"/>
              </a:rPr>
              <a:t>) </a:t>
            </a:r>
            <a:r>
              <a:rPr lang="en-US" sz="2800">
                <a:solidFill>
                  <a:schemeClr val="bg1"/>
                </a:solidFill>
                <a:latin typeface="Calibri" pitchFamily="34" charset="0"/>
                <a:cs typeface="Calibri" pitchFamily="34" charset="0"/>
                <a:sym typeface="Symbol" pitchFamily="18" charset="2"/>
              </a:rPr>
              <a:t> S</a:t>
            </a:r>
            <a:r>
              <a:rPr lang="en-US" sz="2800" baseline="-25000">
                <a:solidFill>
                  <a:schemeClr val="bg1"/>
                </a:solidFill>
                <a:latin typeface="Calibri" pitchFamily="34" charset="0"/>
                <a:cs typeface="Calibri" pitchFamily="34" charset="0"/>
                <a:sym typeface="Symbol" pitchFamily="18" charset="2"/>
              </a:rPr>
              <a:t>2</a:t>
            </a:r>
            <a:r>
              <a:rPr lang="en-US" sz="2800">
                <a:solidFill>
                  <a:schemeClr val="bg1"/>
                </a:solidFill>
                <a:latin typeface="Calibri" pitchFamily="34" charset="0"/>
              </a:rPr>
              <a:t>, …, </a:t>
            </a:r>
            <a:r>
              <a:rPr lang="en-US" sz="2800">
                <a:solidFill>
                  <a:schemeClr val="bg1"/>
                </a:solidFill>
                <a:latin typeface="Calibri" pitchFamily="34" charset="0"/>
                <a:cs typeface="Calibri" pitchFamily="34" charset="0"/>
              </a:rPr>
              <a:t>f</a:t>
            </a:r>
            <a:r>
              <a:rPr lang="en-US" sz="2800" baseline="-25000">
                <a:solidFill>
                  <a:schemeClr val="bg1"/>
                </a:solidFill>
                <a:latin typeface="Calibri" pitchFamily="34" charset="0"/>
                <a:cs typeface="Calibri" pitchFamily="34" charset="0"/>
              </a:rPr>
              <a:t>n</a:t>
            </a:r>
            <a:r>
              <a:rPr lang="en-US" sz="2800">
                <a:solidFill>
                  <a:schemeClr val="bg1"/>
                </a:solidFill>
                <a:latin typeface="Calibri" pitchFamily="34" charset="0"/>
                <a:cs typeface="Calibri" pitchFamily="34" charset="0"/>
              </a:rPr>
              <a:t>(S</a:t>
            </a:r>
            <a:r>
              <a:rPr lang="en-US" sz="2800" baseline="-25000">
                <a:solidFill>
                  <a:schemeClr val="bg1"/>
                </a:solidFill>
                <a:latin typeface="Calibri" pitchFamily="34" charset="0"/>
                <a:cs typeface="Calibri" pitchFamily="34" charset="0"/>
              </a:rPr>
              <a:t>n</a:t>
            </a:r>
            <a:r>
              <a:rPr lang="en-US" sz="2800">
                <a:solidFill>
                  <a:schemeClr val="bg1"/>
                </a:solidFill>
                <a:latin typeface="Calibri" pitchFamily="34" charset="0"/>
                <a:cs typeface="Calibri" pitchFamily="34" charset="0"/>
              </a:rPr>
              <a:t>, S</a:t>
            </a:r>
            <a:r>
              <a:rPr lang="en-US" sz="2800" baseline="-25000">
                <a:solidFill>
                  <a:schemeClr val="bg1"/>
                </a:solidFill>
                <a:latin typeface="Calibri" pitchFamily="34" charset="0"/>
                <a:cs typeface="Calibri" pitchFamily="34" charset="0"/>
              </a:rPr>
              <a:t>n</a:t>
            </a:r>
            <a:r>
              <a:rPr lang="en-US" sz="2800">
                <a:solidFill>
                  <a:schemeClr val="bg1"/>
                </a:solidFill>
                <a:latin typeface="Calibri" pitchFamily="34" charset="0"/>
                <a:cs typeface="Calibri" pitchFamily="34" charset="0"/>
              </a:rPr>
              <a:t>) </a:t>
            </a:r>
            <a:r>
              <a:rPr lang="en-US" sz="2800">
                <a:solidFill>
                  <a:schemeClr val="bg1"/>
                </a:solidFill>
                <a:latin typeface="Calibri" pitchFamily="34" charset="0"/>
                <a:cs typeface="Calibri" pitchFamily="34" charset="0"/>
                <a:sym typeface="Symbol" pitchFamily="18" charset="2"/>
              </a:rPr>
              <a:t> S</a:t>
            </a:r>
            <a:r>
              <a:rPr lang="en-US" sz="2800" baseline="-25000">
                <a:solidFill>
                  <a:schemeClr val="bg1"/>
                </a:solidFill>
                <a:latin typeface="Calibri" pitchFamily="34" charset="0"/>
                <a:cs typeface="Calibri" pitchFamily="34" charset="0"/>
                <a:sym typeface="Symbol" pitchFamily="18" charset="2"/>
              </a:rPr>
              <a:t>n+1</a:t>
            </a:r>
            <a:endParaRPr lang="en-US" sz="2800">
              <a:solidFill>
                <a:srgbClr xmlns:mc="http://schemas.openxmlformats.org/markup-compatibility/2006" xmlns:a14="http://schemas.microsoft.com/office/drawing/2007/7/7/main" val="FF0000" mc:Ignorable=""/>
              </a:solidFill>
              <a:latin typeface="Calibri" pitchFamily="34" charset="0"/>
            </a:endParaRPr>
          </a:p>
          <a:p>
            <a:pPr>
              <a:lnSpc>
                <a:spcPct val="90000"/>
              </a:lnSpc>
              <a:spcBef>
                <a:spcPct val="20000"/>
              </a:spcBef>
              <a:buSzPct val="90000"/>
              <a:buFontTx/>
              <a:buBlip>
                <a:blip r:embed="rId3"/>
              </a:buBlip>
            </a:pPr>
            <a:r>
              <a:rPr lang="en-US" sz="2800">
                <a:solidFill>
                  <a:schemeClr val="bg1"/>
                </a:solidFill>
                <a:latin typeface="Calibri" pitchFamily="34" charset="0"/>
              </a:rPr>
              <a:t>F* can be doubly exponential in the size of F.</a:t>
            </a:r>
          </a:p>
        </p:txBody>
      </p:sp>
      <p:graphicFrame>
        <p:nvGraphicFramePr>
          <p:cNvPr id="6" name="Table 5"/>
          <p:cNvGraphicFramePr>
            <a:graphicFrameLocks noGrp="1"/>
          </p:cNvGraphicFramePr>
          <p:nvPr/>
        </p:nvGraphicFramePr>
        <p:xfrm>
          <a:off x="1246188" y="2009775"/>
          <a:ext cx="6561138" cy="1376363"/>
        </p:xfrm>
        <a:graphic>
          <a:graphicData uri="http://schemas.openxmlformats.org/drawingml/2006/table">
            <a:tbl>
              <a:tblPr firstRow="1" bandRow="1">
                <a:tableStyleId>{21E4AEA4-8DFA-4A89-87EB-49C32662AFE0}</a:tableStyleId>
              </a:tblPr>
              <a:tblGrid>
                <a:gridCol w="3280569"/>
                <a:gridCol w="3280569"/>
              </a:tblGrid>
              <a:tr h="457353">
                <a:tc>
                  <a:txBody>
                    <a:bodyPr/>
                    <a:lstStyle/>
                    <a:p>
                      <a:pPr algn="ctr"/>
                      <a:endParaRPr lang="en-US" sz="2400" baseline="-25000" dirty="0">
                        <a:solidFill>
                          <a:schemeClr val="bg1"/>
                        </a:solidFill>
                        <a:latin typeface="Calibri" pitchFamily="34" charset="0"/>
                        <a:cs typeface="Calibri" pitchFamily="34" charset="0"/>
                      </a:endParaRPr>
                    </a:p>
                  </a:txBody>
                  <a:tcPr marL="91434" marR="91434" marT="45735" marB="45735"/>
                </a:tc>
                <a:tc>
                  <a:txBody>
                    <a:bodyPr/>
                    <a:lstStyle/>
                    <a:p>
                      <a:pPr algn="ctr"/>
                      <a:endParaRPr lang="en-US" sz="2400" dirty="0">
                        <a:latin typeface="Calibri" pitchFamily="34" charset="0"/>
                        <a:cs typeface="Calibri" pitchFamily="34" charset="0"/>
                      </a:endParaRPr>
                    </a:p>
                  </a:txBody>
                  <a:tcPr marL="91434" marR="91434" marT="45735" marB="45735"/>
                </a:tc>
              </a:tr>
              <a:tr h="459505">
                <a:tc>
                  <a:txBody>
                    <a:bodyPr/>
                    <a:lstStyle/>
                    <a:p>
                      <a:pPr algn="ctr"/>
                      <a:r>
                        <a:rPr lang="en-US" sz="2400" dirty="0" smtClean="0">
                          <a:latin typeface="Calibri" pitchFamily="34" charset="0"/>
                          <a:cs typeface="Calibri" pitchFamily="34" charset="0"/>
                        </a:rPr>
                        <a:t>t[S</a:t>
                      </a:r>
                      <a:r>
                        <a:rPr lang="en-US" sz="2400" baseline="-25000" dirty="0" smtClean="0">
                          <a:latin typeface="Calibri" pitchFamily="34" charset="0"/>
                          <a:cs typeface="Calibri" pitchFamily="34" charset="0"/>
                        </a:rPr>
                        <a:t>k,1</a:t>
                      </a:r>
                      <a:r>
                        <a:rPr lang="en-US" sz="2400" dirty="0" smtClean="0">
                          <a:latin typeface="Calibri" pitchFamily="34" charset="0"/>
                          <a:cs typeface="Calibri" pitchFamily="34" charset="0"/>
                        </a:rPr>
                        <a:t>, …, </a:t>
                      </a: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k,n</a:t>
                      </a:r>
                      <a:r>
                        <a:rPr lang="en-US" sz="2400" dirty="0" smtClean="0">
                          <a:latin typeface="Calibri" pitchFamily="34" charset="0"/>
                          <a:cs typeface="Calibri" pitchFamily="34" charset="0"/>
                        </a:rPr>
                        <a:t>] </a:t>
                      </a:r>
                      <a:r>
                        <a:rPr lang="en-US" sz="2400" dirty="0" smtClean="0">
                          <a:latin typeface="Calibri" pitchFamily="34" charset="0"/>
                          <a:cs typeface="Calibri" pitchFamily="34" charset="0"/>
                          <a:sym typeface="Symbol"/>
                        </a:rPr>
                        <a:t> </a:t>
                      </a:r>
                      <a:r>
                        <a:rPr lang="en-US" sz="2400" dirty="0" err="1" smtClean="0">
                          <a:latin typeface="Calibri" pitchFamily="34" charset="0"/>
                          <a:cs typeface="Calibri" pitchFamily="34" charset="0"/>
                          <a:sym typeface="Symbol"/>
                        </a:rPr>
                        <a:t>A</a:t>
                      </a:r>
                      <a:r>
                        <a:rPr lang="en-US" sz="2400" baseline="-25000" dirty="0" err="1" smtClean="0">
                          <a:latin typeface="Calibri" pitchFamily="34" charset="0"/>
                          <a:cs typeface="Calibri" pitchFamily="34" charset="0"/>
                          <a:sym typeface="Symbol"/>
                        </a:rPr>
                        <a:t>f,j</a:t>
                      </a:r>
                      <a:endParaRPr lang="en-US" sz="2400" dirty="0">
                        <a:latin typeface="Calibri" pitchFamily="34" charset="0"/>
                        <a:cs typeface="Calibri" pitchFamily="34" charset="0"/>
                      </a:endParaRPr>
                    </a:p>
                  </a:txBody>
                  <a:tcPr marL="91434" marR="91434" marT="45735" marB="45735"/>
                </a:tc>
                <a:tc>
                  <a:txBody>
                    <a:bodyPr/>
                    <a:lstStyle/>
                    <a:p>
                      <a:pPr algn="ctr"/>
                      <a:r>
                        <a:rPr lang="en-US" sz="2400" dirty="0" smtClean="0">
                          <a:latin typeface="Calibri" pitchFamily="34" charset="0"/>
                          <a:cs typeface="Calibri" pitchFamily="34" charset="0"/>
                        </a:rPr>
                        <a:t>level(</a:t>
                      </a: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k,i</a:t>
                      </a:r>
                      <a:r>
                        <a:rPr lang="en-US" sz="2400" dirty="0" smtClean="0">
                          <a:latin typeface="Calibri" pitchFamily="34" charset="0"/>
                          <a:cs typeface="Calibri" pitchFamily="34" charset="0"/>
                        </a:rPr>
                        <a:t>) &lt; level(</a:t>
                      </a:r>
                      <a:r>
                        <a:rPr lang="en-US" sz="2400" dirty="0" err="1" smtClean="0">
                          <a:latin typeface="Calibri" pitchFamily="34" charset="0"/>
                          <a:cs typeface="Calibri" pitchFamily="34" charset="0"/>
                          <a:sym typeface="Symbol"/>
                        </a:rPr>
                        <a:t>A</a:t>
                      </a:r>
                      <a:r>
                        <a:rPr lang="en-US" sz="2400" baseline="-25000" dirty="0" err="1" smtClean="0">
                          <a:latin typeface="Calibri" pitchFamily="34" charset="0"/>
                          <a:cs typeface="Calibri" pitchFamily="34" charset="0"/>
                          <a:sym typeface="Symbol"/>
                        </a:rPr>
                        <a:t>f,j</a:t>
                      </a:r>
                      <a:r>
                        <a:rPr lang="en-US" sz="2400" dirty="0" smtClean="0">
                          <a:latin typeface="Calibri" pitchFamily="34" charset="0"/>
                          <a:cs typeface="Calibri" pitchFamily="34" charset="0"/>
                        </a:rPr>
                        <a:t>)</a:t>
                      </a:r>
                      <a:endParaRPr lang="en-US" sz="2400" baseline="-25000" dirty="0">
                        <a:latin typeface="Calibri" pitchFamily="34" charset="0"/>
                        <a:cs typeface="Calibri" pitchFamily="34" charset="0"/>
                      </a:endParaRPr>
                    </a:p>
                  </a:txBody>
                  <a:tcPr marL="91434" marR="91434" marT="45735" marB="45735"/>
                </a:tc>
              </a:tr>
              <a:tr h="459505">
                <a:tc>
                  <a:txBody>
                    <a:bodyPr/>
                    <a:lstStyle/>
                    <a:p>
                      <a:pPr algn="ct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k,i</a:t>
                      </a:r>
                      <a:r>
                        <a:rPr lang="en-US" sz="2400" baseline="0" dirty="0" smtClean="0">
                          <a:latin typeface="Calibri" pitchFamily="34" charset="0"/>
                          <a:cs typeface="Calibri" pitchFamily="34" charset="0"/>
                        </a:rPr>
                        <a:t> = </a:t>
                      </a:r>
                      <a:r>
                        <a:rPr lang="en-US" sz="2400" dirty="0" err="1" smtClean="0">
                          <a:latin typeface="Calibri" pitchFamily="34" charset="0"/>
                          <a:cs typeface="Calibri" pitchFamily="34" charset="0"/>
                          <a:sym typeface="Symbol"/>
                        </a:rPr>
                        <a:t>A</a:t>
                      </a:r>
                      <a:r>
                        <a:rPr lang="en-US" sz="2400" baseline="-25000" dirty="0" err="1" smtClean="0">
                          <a:latin typeface="Calibri" pitchFamily="34" charset="0"/>
                          <a:cs typeface="Calibri" pitchFamily="34" charset="0"/>
                          <a:sym typeface="Symbol"/>
                        </a:rPr>
                        <a:t>f,j</a:t>
                      </a:r>
                      <a:endParaRPr lang="en-US" sz="2400" dirty="0">
                        <a:latin typeface="Calibri" pitchFamily="34" charset="0"/>
                        <a:cs typeface="Calibri" pitchFamily="34" charset="0"/>
                      </a:endParaRPr>
                    </a:p>
                  </a:txBody>
                  <a:tcPr marL="91434" marR="91434" marT="45735" marB="45735"/>
                </a:tc>
                <a:tc>
                  <a:txBody>
                    <a:bodyPr/>
                    <a:lstStyle/>
                    <a:p>
                      <a:pPr algn="ctr"/>
                      <a:r>
                        <a:rPr lang="en-US" sz="2400" dirty="0" smtClean="0">
                          <a:latin typeface="Calibri" pitchFamily="34" charset="0"/>
                          <a:cs typeface="Calibri" pitchFamily="34" charset="0"/>
                        </a:rPr>
                        <a:t>level(</a:t>
                      </a: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k,i</a:t>
                      </a:r>
                      <a:r>
                        <a:rPr lang="en-US" sz="2400" dirty="0" smtClean="0">
                          <a:latin typeface="Calibri" pitchFamily="34" charset="0"/>
                          <a:cs typeface="Calibri" pitchFamily="34" charset="0"/>
                        </a:rPr>
                        <a:t>) = level(</a:t>
                      </a:r>
                      <a:r>
                        <a:rPr lang="en-US" sz="2400" dirty="0" err="1" smtClean="0">
                          <a:latin typeface="Calibri" pitchFamily="34" charset="0"/>
                          <a:cs typeface="Calibri" pitchFamily="34" charset="0"/>
                          <a:sym typeface="Symbol"/>
                        </a:rPr>
                        <a:t>A</a:t>
                      </a:r>
                      <a:r>
                        <a:rPr lang="en-US" sz="2400" baseline="-25000" dirty="0" err="1" smtClean="0">
                          <a:latin typeface="Calibri" pitchFamily="34" charset="0"/>
                          <a:cs typeface="Calibri" pitchFamily="34" charset="0"/>
                          <a:sym typeface="Symbol"/>
                        </a:rPr>
                        <a:t>f,j</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a:txBody>
                  <a:tcPr marL="91434" marR="91434" marT="45735" marB="45735"/>
                </a:tc>
              </a:tr>
            </a:tbl>
          </a:graphicData>
        </a:graphic>
      </p:graphicFrame>
    </p:spTree>
    <p:extLst>
      <p:ext uri="{BB962C8B-B14F-4D97-AF65-F5344CB8AC3E}">
        <p14:creationId xmlns:p14="http://schemas.microsoft.com/office/powerpoint/2007/7/12/main" val="391498108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Extensions</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208899" name="Content Placeholder 7"/>
          <p:cNvSpPr>
            <a:spLocks noGrp="1"/>
          </p:cNvSpPr>
          <p:nvPr>
            <p:ph idx="1"/>
          </p:nvPr>
        </p:nvSpPr>
        <p:spPr>
          <a:xfrm>
            <a:off x="381000" y="1412875"/>
            <a:ext cx="8382000" cy="387350"/>
          </a:xfrm>
        </p:spPr>
        <p:txBody>
          <a:bodyPr/>
          <a:lstStyle/>
          <a:p>
            <a:r>
              <a:rPr lang="en-US" smtClean="0">
                <a:cs typeface="Calibri" pitchFamily="34" charset="0"/>
                <a:sym typeface="Symbol" pitchFamily="18" charset="2"/>
              </a:rPr>
              <a:t>Arithmetical literals: </a:t>
            </a:r>
            <a:r>
              <a:rPr lang="en-US" smtClean="0">
                <a:solidFill>
                  <a:srgbClr xmlns:mc="http://schemas.openxmlformats.org/markup-compatibility/2006" xmlns:a14="http://schemas.microsoft.com/office/drawing/2007/7/7/main" val="FF0000" mc:Ignorable=""/>
                </a:solidFill>
                <a:sym typeface="Symbol" pitchFamily="18" charset="2"/>
              </a:rPr>
              <a:t></a:t>
            </a:r>
            <a:r>
              <a:rPr lang="en-US" baseline="-25000" smtClean="0">
                <a:solidFill>
                  <a:srgbClr xmlns:mc="http://schemas.openxmlformats.org/markup-compatibility/2006" xmlns:a14="http://schemas.microsoft.com/office/drawing/2007/7/7/main" val="FF0000" mc:Ignorable=""/>
                </a:solidFill>
                <a:sym typeface="Symbol" pitchFamily="18" charset="2"/>
              </a:rPr>
              <a:t>f</a:t>
            </a:r>
            <a:r>
              <a:rPr lang="en-US" smtClean="0">
                <a:cs typeface="Calibri" pitchFamily="34" charset="0"/>
                <a:sym typeface="Symbol" pitchFamily="18" charset="2"/>
              </a:rPr>
              <a:t> must be monotonic.</a:t>
            </a:r>
            <a:r>
              <a:rPr lang="en-US" smtClean="0"/>
              <a:t>		</a:t>
            </a:r>
          </a:p>
        </p:txBody>
      </p:sp>
      <p:sp>
        <p:nvSpPr>
          <p:cNvPr id="208900" name="Content Placeholder 7"/>
          <p:cNvSpPr txBox="1">
            <a:spLocks/>
          </p:cNvSpPr>
          <p:nvPr/>
        </p:nvSpPr>
        <p:spPr bwMode="auto">
          <a:xfrm>
            <a:off x="373063" y="3886200"/>
            <a:ext cx="8620125" cy="38735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lIns="0" tIns="0" rIns="0" bIns="0">
            <a:spAutoFit/>
          </a:bodyPr>
          <a:lstStyle>
            <a:lvl1pPr marL="384175" indent="-384175">
              <a:defRPr>
                <a:solidFill>
                  <a:schemeClr val="tx1"/>
                </a:solidFill>
                <a:latin typeface="Segoe"/>
              </a:defRPr>
            </a:lvl1pPr>
            <a:lvl2pPr marL="742950" indent="-285750">
              <a:defRPr>
                <a:solidFill>
                  <a:schemeClr val="tx1"/>
                </a:solidFill>
                <a:latin typeface="Segoe"/>
              </a:defRPr>
            </a:lvl2pPr>
            <a:lvl3pPr marL="1143000" indent="-228600">
              <a:defRPr>
                <a:solidFill>
                  <a:schemeClr val="tx1"/>
                </a:solidFill>
                <a:latin typeface="Segoe"/>
              </a:defRPr>
            </a:lvl3pPr>
            <a:lvl4pPr marL="1600200" indent="-228600">
              <a:defRPr>
                <a:solidFill>
                  <a:schemeClr val="tx1"/>
                </a:solidFill>
                <a:latin typeface="Segoe"/>
              </a:defRPr>
            </a:lvl4pPr>
            <a:lvl5pPr marL="2057400" indent="-228600">
              <a:defRPr>
                <a:solidFill>
                  <a:schemeClr val="tx1"/>
                </a:solidFill>
                <a:latin typeface="Segoe"/>
              </a:defRPr>
            </a:lvl5pPr>
            <a:lvl6pPr marL="2514600" indent="-228600" defTabSz="912813" fontAlgn="base">
              <a:spcBef>
                <a:spcPct val="0"/>
              </a:spcBef>
              <a:spcAft>
                <a:spcPct val="0"/>
              </a:spcAft>
              <a:defRPr>
                <a:solidFill>
                  <a:schemeClr val="tx1"/>
                </a:solidFill>
                <a:latin typeface="Segoe"/>
              </a:defRPr>
            </a:lvl6pPr>
            <a:lvl7pPr marL="2971800" indent="-228600" defTabSz="912813" fontAlgn="base">
              <a:spcBef>
                <a:spcPct val="0"/>
              </a:spcBef>
              <a:spcAft>
                <a:spcPct val="0"/>
              </a:spcAft>
              <a:defRPr>
                <a:solidFill>
                  <a:schemeClr val="tx1"/>
                </a:solidFill>
                <a:latin typeface="Segoe"/>
              </a:defRPr>
            </a:lvl7pPr>
            <a:lvl8pPr marL="3429000" indent="-228600" defTabSz="912813" fontAlgn="base">
              <a:spcBef>
                <a:spcPct val="0"/>
              </a:spcBef>
              <a:spcAft>
                <a:spcPct val="0"/>
              </a:spcAft>
              <a:defRPr>
                <a:solidFill>
                  <a:schemeClr val="tx1"/>
                </a:solidFill>
                <a:latin typeface="Segoe"/>
              </a:defRPr>
            </a:lvl8pPr>
            <a:lvl9pPr marL="3886200" indent="-228600" defTabSz="912813" fontAlgn="base">
              <a:spcBef>
                <a:spcPct val="0"/>
              </a:spcBef>
              <a:spcAft>
                <a:spcPct val="0"/>
              </a:spcAft>
              <a:defRPr>
                <a:solidFill>
                  <a:schemeClr val="tx1"/>
                </a:solidFill>
                <a:latin typeface="Segoe"/>
              </a:defRPr>
            </a:lvl9pPr>
          </a:lstStyle>
          <a:p>
            <a:pPr>
              <a:lnSpc>
                <a:spcPct val="90000"/>
              </a:lnSpc>
              <a:spcBef>
                <a:spcPct val="20000"/>
              </a:spcBef>
              <a:buSzPct val="90000"/>
              <a:buFontTx/>
              <a:buBlip>
                <a:blip r:embed="rId3"/>
              </a:buBlip>
            </a:pPr>
            <a:r>
              <a:rPr lang="en-US" sz="2800">
                <a:solidFill>
                  <a:schemeClr val="bg1"/>
                </a:solidFill>
                <a:latin typeface="Calibri" pitchFamily="34" charset="0"/>
              </a:rPr>
              <a:t>Offsets:</a:t>
            </a:r>
          </a:p>
        </p:txBody>
      </p:sp>
      <p:graphicFrame>
        <p:nvGraphicFramePr>
          <p:cNvPr id="7" name="Table 6"/>
          <p:cNvGraphicFramePr>
            <a:graphicFrameLocks noGrp="1"/>
          </p:cNvGraphicFramePr>
          <p:nvPr/>
        </p:nvGraphicFramePr>
        <p:xfrm>
          <a:off x="619125" y="1858963"/>
          <a:ext cx="7731126" cy="1828800"/>
        </p:xfrm>
        <a:graphic>
          <a:graphicData uri="http://schemas.openxmlformats.org/drawingml/2006/table">
            <a:tbl>
              <a:tblPr firstRow="1" bandRow="1">
                <a:tableStyleId>{21E4AEA4-8DFA-4A89-87EB-49C32662AFE0}</a:tableStyleId>
              </a:tblPr>
              <a:tblGrid>
                <a:gridCol w="3865563"/>
                <a:gridCol w="3865563"/>
              </a:tblGrid>
              <a:tr h="370840">
                <a:tc>
                  <a:txBody>
                    <a:bodyPr/>
                    <a:lstStyle/>
                    <a:p>
                      <a:pPr algn="ctr"/>
                      <a:r>
                        <a:rPr lang="en-US" sz="2400" b="0" dirty="0" smtClean="0">
                          <a:solidFill>
                            <a:schemeClr val="bg1"/>
                          </a:solidFill>
                          <a:latin typeface="Calibri" pitchFamily="34" charset="0"/>
                          <a:cs typeface="Calibri" pitchFamily="34" charset="0"/>
                        </a:rPr>
                        <a:t>Literal of C</a:t>
                      </a:r>
                      <a:r>
                        <a:rPr lang="en-US" sz="2400" b="0" baseline="-25000" dirty="0" smtClean="0">
                          <a:solidFill>
                            <a:schemeClr val="bg1"/>
                          </a:solidFill>
                          <a:latin typeface="Calibri" pitchFamily="34" charset="0"/>
                          <a:cs typeface="Calibri" pitchFamily="34" charset="0"/>
                        </a:rPr>
                        <a:t>k</a:t>
                      </a:r>
                      <a:endParaRPr lang="en-US" sz="2400" b="0" baseline="-25000" dirty="0">
                        <a:solidFill>
                          <a:schemeClr val="bg1"/>
                        </a:solidFill>
                        <a:latin typeface="Calibri" pitchFamily="34" charset="0"/>
                        <a:cs typeface="Calibri" pitchFamily="34" charset="0"/>
                      </a:endParaRPr>
                    </a:p>
                  </a:txBody>
                  <a:tcPr marL="91447" marR="91447"/>
                </a:tc>
                <a:tc>
                  <a:txBody>
                    <a:bodyPr/>
                    <a:lstStyle/>
                    <a:p>
                      <a:pPr algn="ctr"/>
                      <a:r>
                        <a:rPr lang="en-US" sz="2400" dirty="0" smtClean="0">
                          <a:solidFill>
                            <a:schemeClr val="bg1"/>
                          </a:solidFill>
                          <a:latin typeface="Calibri" pitchFamily="34" charset="0"/>
                          <a:cs typeface="Calibri" pitchFamily="34" charset="0"/>
                          <a:sym typeface="Symbol"/>
                        </a:rPr>
                        <a:t></a:t>
                      </a:r>
                      <a:r>
                        <a:rPr lang="en-US" sz="2400" baseline="-25000" dirty="0" smtClean="0">
                          <a:solidFill>
                            <a:schemeClr val="bg1"/>
                          </a:solidFill>
                          <a:latin typeface="Calibri" pitchFamily="34" charset="0"/>
                          <a:cs typeface="Calibri" pitchFamily="34" charset="0"/>
                          <a:sym typeface="Symbol"/>
                        </a:rPr>
                        <a:t>F</a:t>
                      </a:r>
                      <a:r>
                        <a:rPr lang="en-US" sz="2400" dirty="0" smtClean="0">
                          <a:solidFill>
                            <a:schemeClr val="bg1"/>
                          </a:solidFill>
                          <a:latin typeface="Calibri" pitchFamily="34" charset="0"/>
                          <a:cs typeface="Calibri" pitchFamily="34" charset="0"/>
                          <a:sym typeface="Symbol"/>
                        </a:rPr>
                        <a:t> </a:t>
                      </a:r>
                    </a:p>
                  </a:txBody>
                  <a:tcPr marL="91447" marR="91447"/>
                </a:tc>
              </a:tr>
              <a:tr h="370840">
                <a:tc>
                  <a:txBody>
                    <a:bodyPr/>
                    <a:lstStyle/>
                    <a:p>
                      <a:pPr algn="ctr"/>
                      <a:r>
                        <a:rPr lang="en-US" sz="2400" dirty="0" smtClean="0">
                          <a:latin typeface="Calibri" pitchFamily="34" charset="0"/>
                          <a:cs typeface="Calibri" pitchFamily="34" charset="0"/>
                          <a:sym typeface="Symbol"/>
                        </a:rPr>
                        <a:t></a:t>
                      </a:r>
                      <a:r>
                        <a:rPr lang="en-US" sz="2400" dirty="0" smtClean="0">
                          <a:latin typeface="Calibri" pitchFamily="34" charset="0"/>
                          <a:cs typeface="Calibri" pitchFamily="34" charset="0"/>
                        </a:rPr>
                        <a:t>(x</a:t>
                      </a:r>
                      <a:r>
                        <a:rPr lang="en-US" sz="2400" baseline="-25000" dirty="0" smtClean="0">
                          <a:latin typeface="Calibri" pitchFamily="34" charset="0"/>
                          <a:cs typeface="Calibri" pitchFamily="34" charset="0"/>
                        </a:rPr>
                        <a:t>i </a:t>
                      </a:r>
                      <a:r>
                        <a:rPr lang="en-US" sz="2400" dirty="0" smtClean="0">
                          <a:latin typeface="Calibri" pitchFamily="34" charset="0"/>
                          <a:cs typeface="Calibri" pitchFamily="34" charset="0"/>
                          <a:sym typeface="Symbol"/>
                        </a:rPr>
                        <a:t></a:t>
                      </a:r>
                      <a:r>
                        <a:rPr lang="en-US" sz="2400" dirty="0" err="1" smtClean="0">
                          <a:latin typeface="Calibri" pitchFamily="34" charset="0"/>
                          <a:cs typeface="Calibri" pitchFamily="34" charset="0"/>
                          <a:sym typeface="Symbol"/>
                        </a:rPr>
                        <a:t>x</a:t>
                      </a:r>
                      <a:r>
                        <a:rPr lang="en-US" sz="2400" baseline="-25000" dirty="0" err="1" smtClean="0">
                          <a:latin typeface="Calibri" pitchFamily="34" charset="0"/>
                          <a:cs typeface="Calibri" pitchFamily="34" charset="0"/>
                          <a:sym typeface="Symbol"/>
                        </a:rPr>
                        <a:t>j</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a:txBody>
                  <a:tcPr marL="91447" marR="91447"/>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k,i</a:t>
                      </a:r>
                      <a:r>
                        <a:rPr lang="en-US" sz="2400" baseline="0" dirty="0" smtClean="0">
                          <a:latin typeface="Calibri" pitchFamily="34" charset="0"/>
                          <a:cs typeface="Calibri" pitchFamily="34" charset="0"/>
                        </a:rPr>
                        <a:t> = </a:t>
                      </a:r>
                      <a:r>
                        <a:rPr lang="en-US" sz="2400" baseline="0" dirty="0" err="1" smtClean="0">
                          <a:latin typeface="Calibri" pitchFamily="34" charset="0"/>
                          <a:cs typeface="Calibri" pitchFamily="34" charset="0"/>
                        </a:rPr>
                        <a:t>S</a:t>
                      </a:r>
                      <a:r>
                        <a:rPr lang="en-US" sz="2400" baseline="-25000" dirty="0" err="1" smtClean="0">
                          <a:latin typeface="Calibri" pitchFamily="34" charset="0"/>
                          <a:cs typeface="Calibri" pitchFamily="34" charset="0"/>
                          <a:sym typeface="Symbol"/>
                        </a:rPr>
                        <a:t>k,j</a:t>
                      </a:r>
                      <a:endParaRPr lang="en-US" sz="2400" dirty="0" smtClean="0">
                        <a:latin typeface="Calibri" pitchFamily="34" charset="0"/>
                        <a:cs typeface="Calibri" pitchFamily="34" charset="0"/>
                      </a:endParaRPr>
                    </a:p>
                  </a:txBody>
                  <a:tcPr marL="91447" marR="91447"/>
                </a:tc>
              </a:tr>
              <a:tr h="370840">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400" dirty="0" smtClean="0">
                          <a:latin typeface="Calibri" pitchFamily="34" charset="0"/>
                          <a:cs typeface="Calibri" pitchFamily="34" charset="0"/>
                          <a:sym typeface="Symbol"/>
                        </a:rPr>
                        <a:t></a:t>
                      </a:r>
                      <a:r>
                        <a:rPr lang="en-US" sz="2400" dirty="0" smtClean="0">
                          <a:latin typeface="Calibri" pitchFamily="34" charset="0"/>
                          <a:cs typeface="Calibri" pitchFamily="34" charset="0"/>
                        </a:rPr>
                        <a:t>(x</a:t>
                      </a:r>
                      <a:r>
                        <a:rPr lang="en-US" sz="2400" baseline="-25000" dirty="0" smtClean="0">
                          <a:latin typeface="Calibri" pitchFamily="34" charset="0"/>
                          <a:cs typeface="Calibri" pitchFamily="34" charset="0"/>
                        </a:rPr>
                        <a:t>i </a:t>
                      </a:r>
                      <a:r>
                        <a:rPr lang="en-US" sz="2400" dirty="0" smtClean="0">
                          <a:latin typeface="Calibri" pitchFamily="34" charset="0"/>
                          <a:cs typeface="Calibri" pitchFamily="34" charset="0"/>
                          <a:sym typeface="Symbol"/>
                        </a:rPr>
                        <a:t> t</a:t>
                      </a:r>
                      <a:r>
                        <a:rPr lang="en-US" sz="2400" dirty="0" smtClean="0">
                          <a:latin typeface="Calibri" pitchFamily="34" charset="0"/>
                          <a:cs typeface="Calibri" pitchFamily="34" charset="0"/>
                        </a:rPr>
                        <a:t>), </a:t>
                      </a:r>
                      <a:r>
                        <a:rPr lang="en-US" sz="2400" dirty="0" smtClean="0">
                          <a:latin typeface="Calibri" pitchFamily="34" charset="0"/>
                          <a:cs typeface="Calibri" pitchFamily="34" charset="0"/>
                          <a:sym typeface="Symbol"/>
                        </a:rPr>
                        <a:t></a:t>
                      </a:r>
                      <a:r>
                        <a:rPr lang="en-US" sz="2400" dirty="0" smtClean="0">
                          <a:latin typeface="Calibri" pitchFamily="34" charset="0"/>
                          <a:cs typeface="Calibri" pitchFamily="34" charset="0"/>
                        </a:rPr>
                        <a:t>(t</a:t>
                      </a:r>
                      <a:r>
                        <a:rPr lang="en-US" sz="2400" baseline="-25000" dirty="0" smtClean="0">
                          <a:latin typeface="Calibri" pitchFamily="34" charset="0"/>
                          <a:cs typeface="Calibri" pitchFamily="34" charset="0"/>
                        </a:rPr>
                        <a:t> </a:t>
                      </a:r>
                      <a:r>
                        <a:rPr lang="en-US" sz="2400" dirty="0" smtClean="0">
                          <a:latin typeface="Calibri" pitchFamily="34" charset="0"/>
                          <a:cs typeface="Calibri" pitchFamily="34" charset="0"/>
                          <a:sym typeface="Symbol"/>
                        </a:rPr>
                        <a:t>x</a:t>
                      </a:r>
                      <a:r>
                        <a:rPr lang="en-US" sz="2400" baseline="-25000" dirty="0" smtClean="0">
                          <a:latin typeface="Calibri" pitchFamily="34" charset="0"/>
                          <a:cs typeface="Calibri" pitchFamily="34" charset="0"/>
                          <a:sym typeface="Symbol"/>
                        </a:rPr>
                        <a:t>i</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a:txBody>
                  <a:tcPr marL="91447" marR="91447"/>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400" dirty="0" smtClean="0">
                          <a:latin typeface="Calibri" pitchFamily="34" charset="0"/>
                          <a:cs typeface="Calibri" pitchFamily="34" charset="0"/>
                        </a:rPr>
                        <a:t>t </a:t>
                      </a:r>
                      <a:r>
                        <a:rPr lang="en-US" sz="2400" dirty="0" smtClean="0">
                          <a:latin typeface="Calibri" pitchFamily="34" charset="0"/>
                          <a:cs typeface="Calibri" pitchFamily="34" charset="0"/>
                          <a:sym typeface="Symbol"/>
                        </a:rPr>
                        <a:t> </a:t>
                      </a:r>
                      <a:r>
                        <a:rPr lang="en-US" sz="2400" dirty="0" err="1" smtClean="0">
                          <a:latin typeface="Calibri" pitchFamily="34" charset="0"/>
                          <a:cs typeface="Calibri" pitchFamily="34" charset="0"/>
                          <a:sym typeface="Symbol"/>
                        </a:rPr>
                        <a:t>S</a:t>
                      </a:r>
                      <a:r>
                        <a:rPr lang="en-US" sz="2400" baseline="-25000" dirty="0" err="1" smtClean="0">
                          <a:latin typeface="Calibri" pitchFamily="34" charset="0"/>
                          <a:cs typeface="Calibri" pitchFamily="34" charset="0"/>
                          <a:sym typeface="Symbol"/>
                        </a:rPr>
                        <a:t>k,i</a:t>
                      </a:r>
                      <a:endParaRPr lang="en-US" sz="2400" dirty="0">
                        <a:latin typeface="Calibri" pitchFamily="34" charset="0"/>
                        <a:cs typeface="Calibri" pitchFamily="34" charset="0"/>
                      </a:endParaRPr>
                    </a:p>
                  </a:txBody>
                  <a:tcPr marL="91447" marR="91447"/>
                </a:tc>
              </a:tr>
              <a:tr h="370840">
                <a:tc>
                  <a:txBody>
                    <a:bodyPr/>
                    <a:lstStyle/>
                    <a:p>
                      <a:pPr algn="ctr"/>
                      <a:r>
                        <a:rPr lang="en-US" sz="2400" dirty="0" smtClean="0">
                          <a:latin typeface="Calibri" pitchFamily="34" charset="0"/>
                          <a:cs typeface="Calibri" pitchFamily="34" charset="0"/>
                        </a:rPr>
                        <a:t>x</a:t>
                      </a:r>
                      <a:r>
                        <a:rPr lang="en-US" sz="2400" baseline="-25000" dirty="0" smtClean="0">
                          <a:latin typeface="Calibri" pitchFamily="34" charset="0"/>
                          <a:cs typeface="Calibri" pitchFamily="34" charset="0"/>
                        </a:rPr>
                        <a:t>i </a:t>
                      </a:r>
                      <a:r>
                        <a:rPr lang="en-US" sz="2400" dirty="0" smtClean="0">
                          <a:latin typeface="Calibri" pitchFamily="34" charset="0"/>
                          <a:cs typeface="Calibri" pitchFamily="34" charset="0"/>
                          <a:sym typeface="Symbol"/>
                        </a:rPr>
                        <a:t>= t</a:t>
                      </a:r>
                      <a:endParaRPr lang="en-US" sz="2400" dirty="0">
                        <a:latin typeface="Calibri" pitchFamily="34" charset="0"/>
                        <a:cs typeface="Calibri" pitchFamily="34" charset="0"/>
                      </a:endParaRPr>
                    </a:p>
                  </a:txBody>
                  <a:tcPr marL="91447" marR="91447"/>
                </a:tc>
                <a:tc>
                  <a:txBody>
                    <a:bodyPr/>
                    <a:lstStyle/>
                    <a:p>
                      <a:pPr algn="ctr"/>
                      <a:r>
                        <a:rPr lang="en-US" sz="2400" dirty="0" smtClean="0">
                          <a:latin typeface="Calibri" pitchFamily="34" charset="0"/>
                          <a:cs typeface="Calibri" pitchFamily="34" charset="0"/>
                        </a:rPr>
                        <a:t>{t+1, t-1} </a:t>
                      </a:r>
                      <a:r>
                        <a:rPr lang="en-US" sz="2400" dirty="0" smtClean="0">
                          <a:latin typeface="Calibri" pitchFamily="34" charset="0"/>
                          <a:cs typeface="Calibri" pitchFamily="34" charset="0"/>
                          <a:sym typeface="Symbol"/>
                        </a:rPr>
                        <a:t> </a:t>
                      </a: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k,i</a:t>
                      </a:r>
                      <a:endParaRPr lang="en-US" sz="2400" dirty="0">
                        <a:latin typeface="Calibri" pitchFamily="34" charset="0"/>
                        <a:cs typeface="Calibri" pitchFamily="34" charset="0"/>
                      </a:endParaRPr>
                    </a:p>
                  </a:txBody>
                  <a:tcPr marL="91447" marR="91447"/>
                </a:tc>
              </a:tr>
            </a:tbl>
          </a:graphicData>
        </a:graphic>
      </p:graphicFrame>
      <p:graphicFrame>
        <p:nvGraphicFramePr>
          <p:cNvPr id="11" name="Table 10"/>
          <p:cNvGraphicFramePr>
            <a:graphicFrameLocks noGrp="1"/>
          </p:cNvGraphicFramePr>
          <p:nvPr/>
        </p:nvGraphicFramePr>
        <p:xfrm>
          <a:off x="661988" y="4302125"/>
          <a:ext cx="7729538" cy="1281113"/>
        </p:xfrm>
        <a:graphic>
          <a:graphicData uri="http://schemas.openxmlformats.org/drawingml/2006/table">
            <a:tbl>
              <a:tblPr firstRow="1" bandRow="1">
                <a:tableStyleId>{21E4AEA4-8DFA-4A89-87EB-49C32662AFE0}</a:tableStyleId>
              </a:tblPr>
              <a:tblGrid>
                <a:gridCol w="3864769"/>
                <a:gridCol w="3864769"/>
              </a:tblGrid>
              <a:tr h="457540">
                <a:tc>
                  <a:txBody>
                    <a:bodyPr/>
                    <a:lstStyle/>
                    <a:p>
                      <a:pPr algn="ctr"/>
                      <a:r>
                        <a:rPr lang="en-US" sz="2400" b="0" dirty="0" smtClean="0">
                          <a:solidFill>
                            <a:schemeClr val="bg1"/>
                          </a:solidFill>
                          <a:latin typeface="Calibri" pitchFamily="34" charset="0"/>
                          <a:cs typeface="Calibri" pitchFamily="34" charset="0"/>
                        </a:rPr>
                        <a:t>j-</a:t>
                      </a:r>
                      <a:r>
                        <a:rPr lang="en-US" sz="2400" b="0" dirty="0" err="1" smtClean="0">
                          <a:solidFill>
                            <a:schemeClr val="bg1"/>
                          </a:solidFill>
                          <a:latin typeface="Calibri" pitchFamily="34" charset="0"/>
                          <a:cs typeface="Calibri" pitchFamily="34" charset="0"/>
                        </a:rPr>
                        <a:t>th</a:t>
                      </a:r>
                      <a:r>
                        <a:rPr lang="en-US" sz="2400" b="0" baseline="0" dirty="0" smtClean="0">
                          <a:solidFill>
                            <a:schemeClr val="bg1"/>
                          </a:solidFill>
                          <a:latin typeface="Calibri" pitchFamily="34" charset="0"/>
                          <a:cs typeface="Calibri" pitchFamily="34" charset="0"/>
                        </a:rPr>
                        <a:t> argument of f in </a:t>
                      </a:r>
                      <a:r>
                        <a:rPr lang="en-US" sz="2400" b="0" dirty="0" smtClean="0">
                          <a:solidFill>
                            <a:schemeClr val="bg1"/>
                          </a:solidFill>
                          <a:latin typeface="Calibri" pitchFamily="34" charset="0"/>
                          <a:cs typeface="Calibri" pitchFamily="34" charset="0"/>
                        </a:rPr>
                        <a:t>C</a:t>
                      </a:r>
                      <a:r>
                        <a:rPr lang="en-US" sz="2400" b="0" baseline="-25000" dirty="0" smtClean="0">
                          <a:solidFill>
                            <a:schemeClr val="bg1"/>
                          </a:solidFill>
                          <a:latin typeface="Calibri" pitchFamily="34" charset="0"/>
                          <a:cs typeface="Calibri" pitchFamily="34" charset="0"/>
                        </a:rPr>
                        <a:t>k</a:t>
                      </a:r>
                      <a:endParaRPr lang="en-US" sz="2400" b="0" baseline="-25000" dirty="0">
                        <a:solidFill>
                          <a:schemeClr val="bg1"/>
                        </a:solidFill>
                        <a:latin typeface="Calibri" pitchFamily="34" charset="0"/>
                        <a:cs typeface="Calibri" pitchFamily="34" charset="0"/>
                      </a:endParaRPr>
                    </a:p>
                  </a:txBody>
                  <a:tcPr marL="91428" marR="91428" marT="45754" marB="45754"/>
                </a:tc>
                <a:tc>
                  <a:txBody>
                    <a:bodyPr/>
                    <a:lstStyle/>
                    <a:p>
                      <a:pPr algn="ctr"/>
                      <a:r>
                        <a:rPr lang="en-US" sz="2400" dirty="0" smtClean="0">
                          <a:solidFill>
                            <a:schemeClr val="bg1"/>
                          </a:solidFill>
                          <a:latin typeface="Calibri" pitchFamily="34" charset="0"/>
                          <a:cs typeface="Calibri" pitchFamily="34" charset="0"/>
                          <a:sym typeface="Symbol"/>
                        </a:rPr>
                        <a:t></a:t>
                      </a:r>
                      <a:r>
                        <a:rPr lang="en-US" sz="2400" baseline="-25000" dirty="0" smtClean="0">
                          <a:solidFill>
                            <a:schemeClr val="bg1"/>
                          </a:solidFill>
                          <a:latin typeface="Calibri" pitchFamily="34" charset="0"/>
                          <a:cs typeface="Calibri" pitchFamily="34" charset="0"/>
                          <a:sym typeface="Symbol"/>
                        </a:rPr>
                        <a:t>F</a:t>
                      </a:r>
                      <a:r>
                        <a:rPr lang="en-US" sz="2400" dirty="0" smtClean="0">
                          <a:solidFill>
                            <a:schemeClr val="bg1"/>
                          </a:solidFill>
                          <a:latin typeface="Calibri" pitchFamily="34" charset="0"/>
                          <a:cs typeface="Calibri" pitchFamily="34" charset="0"/>
                          <a:sym typeface="Symbol"/>
                        </a:rPr>
                        <a:t> </a:t>
                      </a:r>
                    </a:p>
                  </a:txBody>
                  <a:tcPr marL="91428" marR="91428" marT="45754" marB="45754"/>
                </a:tc>
              </a:tr>
              <a:tr h="823573">
                <a:tc>
                  <a:txBody>
                    <a:bodyPr/>
                    <a:lstStyle/>
                    <a:p>
                      <a:pPr algn="ctr"/>
                      <a:r>
                        <a:rPr lang="en-US" sz="2400" dirty="0" smtClean="0">
                          <a:latin typeface="Calibri" pitchFamily="34" charset="0"/>
                          <a:cs typeface="Calibri" pitchFamily="34" charset="0"/>
                        </a:rPr>
                        <a:t>x</a:t>
                      </a:r>
                      <a:r>
                        <a:rPr lang="en-US" sz="2400" baseline="-25000" dirty="0" smtClean="0">
                          <a:latin typeface="Calibri" pitchFamily="34" charset="0"/>
                          <a:cs typeface="Calibri" pitchFamily="34" charset="0"/>
                        </a:rPr>
                        <a:t>i </a:t>
                      </a:r>
                      <a:r>
                        <a:rPr lang="en-US" sz="2400" baseline="0" dirty="0" smtClean="0">
                          <a:latin typeface="Calibri" pitchFamily="34" charset="0"/>
                          <a:cs typeface="Calibri" pitchFamily="34" charset="0"/>
                          <a:sym typeface="Symbol"/>
                        </a:rPr>
                        <a:t>+ r </a:t>
                      </a:r>
                      <a:endParaRPr lang="en-US" sz="2400" dirty="0">
                        <a:latin typeface="Calibri" pitchFamily="34" charset="0"/>
                        <a:cs typeface="Calibri" pitchFamily="34" charset="0"/>
                      </a:endParaRPr>
                    </a:p>
                  </a:txBody>
                  <a:tcPr marL="91428" marR="91428" marT="45754" marB="45754"/>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2400" dirty="0" err="1" smtClean="0">
                          <a:latin typeface="Calibri" pitchFamily="34" charset="0"/>
                          <a:cs typeface="Calibri" pitchFamily="34" charset="0"/>
                        </a:rPr>
                        <a:t>S</a:t>
                      </a:r>
                      <a:r>
                        <a:rPr lang="en-US" sz="2400" baseline="-25000" dirty="0" err="1" smtClean="0">
                          <a:latin typeface="Calibri" pitchFamily="34" charset="0"/>
                          <a:cs typeface="Calibri" pitchFamily="34" charset="0"/>
                        </a:rPr>
                        <a:t>k,i</a:t>
                      </a:r>
                      <a:r>
                        <a:rPr lang="en-US" sz="2400" baseline="0" dirty="0" err="1" smtClean="0">
                          <a:latin typeface="Calibri" pitchFamily="34" charset="0"/>
                          <a:cs typeface="Calibri" pitchFamily="34" charset="0"/>
                        </a:rPr>
                        <a:t>+r</a:t>
                      </a:r>
                      <a:r>
                        <a:rPr lang="en-US" sz="2400" baseline="0" dirty="0" smtClean="0">
                          <a:latin typeface="Calibri" pitchFamily="34" charset="0"/>
                          <a:cs typeface="Calibri" pitchFamily="34" charset="0"/>
                        </a:rPr>
                        <a:t> </a:t>
                      </a:r>
                      <a:r>
                        <a:rPr lang="en-US" sz="2400" dirty="0" smtClean="0">
                          <a:latin typeface="Calibri" pitchFamily="34" charset="0"/>
                          <a:cs typeface="Calibri" pitchFamily="34" charset="0"/>
                          <a:sym typeface="Symbol"/>
                        </a:rPr>
                        <a:t> </a:t>
                      </a:r>
                      <a:r>
                        <a:rPr lang="en-US" sz="2400" dirty="0" err="1" smtClean="0">
                          <a:latin typeface="Calibri" pitchFamily="34" charset="0"/>
                          <a:cs typeface="Calibri" pitchFamily="34" charset="0"/>
                          <a:sym typeface="Symbol"/>
                        </a:rPr>
                        <a:t>A</a:t>
                      </a:r>
                      <a:r>
                        <a:rPr lang="en-US" sz="2400" baseline="-25000" dirty="0" err="1" smtClean="0">
                          <a:latin typeface="Calibri" pitchFamily="34" charset="0"/>
                          <a:cs typeface="Calibri" pitchFamily="34" charset="0"/>
                          <a:sym typeface="Symbol"/>
                        </a:rPr>
                        <a:t>f</a:t>
                      </a:r>
                      <a:r>
                        <a:rPr lang="en-US" sz="2400" baseline="-25000" dirty="0" err="1" smtClean="0">
                          <a:latin typeface="Calibri" pitchFamily="34" charset="0"/>
                          <a:cs typeface="Calibri" pitchFamily="34" charset="0"/>
                        </a:rPr>
                        <a:t>,j</a:t>
                      </a:r>
                      <a:r>
                        <a:rPr lang="en-US" sz="2400" baseline="0" dirty="0" smtClean="0">
                          <a:latin typeface="Calibri" pitchFamily="34" charset="0"/>
                          <a:cs typeface="Calibri" pitchFamily="34" charset="0"/>
                        </a:rPr>
                        <a:t>    </a:t>
                      </a:r>
                    </a:p>
                    <a:p>
                      <a:pPr marL="0" marR="0" indent="0" algn="ctr" defTabSz="914363" rtl="0" eaLnBrk="1" fontAlgn="auto" latinLnBrk="0" hangingPunct="1">
                        <a:lnSpc>
                          <a:spcPct val="100000"/>
                        </a:lnSpc>
                        <a:spcBef>
                          <a:spcPts val="0"/>
                        </a:spcBef>
                        <a:spcAft>
                          <a:spcPts val="0"/>
                        </a:spcAft>
                        <a:buClrTx/>
                        <a:buSzTx/>
                        <a:buFontTx/>
                        <a:buNone/>
                        <a:tabLst/>
                        <a:defRPr/>
                      </a:pPr>
                      <a:r>
                        <a:rPr lang="en-US" sz="2400" dirty="0" err="1" smtClean="0">
                          <a:latin typeface="Calibri" pitchFamily="34" charset="0"/>
                          <a:cs typeface="Calibri" pitchFamily="34" charset="0"/>
                        </a:rPr>
                        <a:t>A</a:t>
                      </a:r>
                      <a:r>
                        <a:rPr lang="en-US" sz="2400" baseline="-25000" dirty="0" err="1" smtClean="0">
                          <a:latin typeface="Calibri" pitchFamily="34" charset="0"/>
                          <a:cs typeface="Calibri" pitchFamily="34" charset="0"/>
                        </a:rPr>
                        <a:t>f,j</a:t>
                      </a:r>
                      <a:r>
                        <a:rPr lang="en-US" sz="2400" baseline="0" dirty="0" smtClean="0">
                          <a:latin typeface="Calibri" pitchFamily="34" charset="0"/>
                          <a:cs typeface="Calibri" pitchFamily="34" charset="0"/>
                        </a:rPr>
                        <a:t>+(-r) </a:t>
                      </a:r>
                      <a:r>
                        <a:rPr lang="en-US" sz="2400" dirty="0" smtClean="0">
                          <a:latin typeface="Calibri" pitchFamily="34" charset="0"/>
                          <a:cs typeface="Calibri" pitchFamily="34" charset="0"/>
                          <a:sym typeface="Symbol"/>
                        </a:rPr>
                        <a:t> </a:t>
                      </a:r>
                      <a:r>
                        <a:rPr lang="en-US" sz="2400" dirty="0" err="1" smtClean="0">
                          <a:latin typeface="Calibri" pitchFamily="34" charset="0"/>
                          <a:cs typeface="Calibri" pitchFamily="34" charset="0"/>
                          <a:sym typeface="Symbol"/>
                        </a:rPr>
                        <a:t>S</a:t>
                      </a:r>
                      <a:r>
                        <a:rPr lang="en-US" sz="2400" baseline="-25000" dirty="0" err="1" smtClean="0">
                          <a:latin typeface="Calibri" pitchFamily="34" charset="0"/>
                          <a:cs typeface="Calibri" pitchFamily="34" charset="0"/>
                          <a:sym typeface="Symbol"/>
                        </a:rPr>
                        <a:t>k</a:t>
                      </a:r>
                      <a:r>
                        <a:rPr lang="en-US" sz="2400" baseline="-25000" dirty="0" err="1" smtClean="0">
                          <a:latin typeface="Calibri" pitchFamily="34" charset="0"/>
                          <a:cs typeface="Calibri" pitchFamily="34" charset="0"/>
                        </a:rPr>
                        <a:t>,i</a:t>
                      </a:r>
                      <a:endParaRPr lang="en-US" sz="2400" baseline="-25000" dirty="0" smtClean="0">
                        <a:latin typeface="Calibri" pitchFamily="34" charset="0"/>
                        <a:cs typeface="Calibri" pitchFamily="34" charset="0"/>
                      </a:endParaRPr>
                    </a:p>
                  </a:txBody>
                  <a:tcPr marL="91428" marR="91428" marT="45754" marB="45754"/>
                </a:tc>
              </a:tr>
            </a:tbl>
          </a:graphicData>
        </a:graphic>
      </p:graphicFrame>
    </p:spTree>
    <p:extLst>
      <p:ext uri="{BB962C8B-B14F-4D97-AF65-F5344CB8AC3E}">
        <p14:creationId xmlns:p14="http://schemas.microsoft.com/office/powerpoint/2007/7/12/main" val="345327874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States and execution traces</a:t>
            </a:r>
            <a:endParaRPr lang="en-US" dirty="0">
              <a:latin typeface="Calibri" pitchFamily="34" charset="0"/>
            </a:endParaRPr>
          </a:p>
        </p:txBody>
      </p:sp>
      <p:sp>
        <p:nvSpPr>
          <p:cNvPr id="3" name="Content Placeholder 2"/>
          <p:cNvSpPr>
            <a:spLocks noGrp="1"/>
          </p:cNvSpPr>
          <p:nvPr>
            <p:ph idx="1"/>
          </p:nvPr>
        </p:nvSpPr>
        <p:spPr>
          <a:xfrm>
            <a:off x="381000" y="1412875"/>
            <a:ext cx="8382000" cy="3462486"/>
          </a:xfrm>
        </p:spPr>
        <p:txBody>
          <a:bodyPr/>
          <a:lstStyle/>
          <a:p>
            <a:r>
              <a:rPr lang="en-US" dirty="0" smtClean="0">
                <a:latin typeface="Calibri" pitchFamily="34" charset="0"/>
              </a:rPr>
              <a:t>State</a:t>
            </a:r>
          </a:p>
          <a:p>
            <a:pPr lvl="1"/>
            <a:r>
              <a:rPr smtClean="0">
                <a:latin typeface="Calibri" pitchFamily="34" charset="0"/>
              </a:rPr>
              <a:t>Cartesian product of variables</a:t>
            </a:r>
            <a:endParaRPr lang="en-US" dirty="0" smtClean="0">
              <a:latin typeface="Calibri" pitchFamily="34" charset="0"/>
            </a:endParaRPr>
          </a:p>
          <a:p>
            <a:r>
              <a:rPr lang="en-US" dirty="0" smtClean="0">
                <a:latin typeface="Calibri" pitchFamily="34" charset="0"/>
              </a:rPr>
              <a:t>Execution trace</a:t>
            </a:r>
          </a:p>
          <a:p>
            <a:pPr lvl="1"/>
            <a:r>
              <a:rPr smtClean="0">
                <a:latin typeface="Calibri" pitchFamily="34" charset="0"/>
              </a:rPr>
              <a:t>Nonempty finite sequence of states</a:t>
            </a:r>
          </a:p>
          <a:p>
            <a:pPr lvl="1"/>
            <a:r>
              <a:rPr smtClean="0">
                <a:latin typeface="Calibri" pitchFamily="34" charset="0"/>
              </a:rPr>
              <a:t>Infinite sequence of states</a:t>
            </a:r>
          </a:p>
          <a:p>
            <a:pPr lvl="1"/>
            <a:r>
              <a:rPr smtClean="0">
                <a:latin typeface="Calibri" pitchFamily="34" charset="0"/>
              </a:rPr>
              <a:t>Nonempty finite sequence of states</a:t>
            </a:r>
            <a:r>
              <a:rPr lang="en-US" dirty="0" smtClean="0">
                <a:latin typeface="Calibri" pitchFamily="34" charset="0"/>
              </a:rPr>
              <a:t> </a:t>
            </a:r>
            <a:r>
              <a:rPr smtClean="0">
                <a:latin typeface="Calibri" pitchFamily="34" charset="0"/>
              </a:rPr>
              <a:t> </a:t>
            </a:r>
            <a:r>
              <a:rPr lang="en-US" dirty="0" smtClean="0">
                <a:latin typeface="Calibri" pitchFamily="34" charset="0"/>
              </a:rPr>
              <a:t/>
            </a:r>
            <a:br>
              <a:rPr lang="en-US" dirty="0" smtClean="0">
                <a:latin typeface="Calibri" pitchFamily="34" charset="0"/>
              </a:rPr>
            </a:br>
            <a:r>
              <a:rPr smtClean="0">
                <a:latin typeface="Calibri" pitchFamily="34" charset="0"/>
              </a:rPr>
              <a:t>followed by special error state</a:t>
            </a:r>
            <a:endParaRPr lang="en-US" dirty="0">
              <a:latin typeface="Calibri" pitchFamily="34" charset="0"/>
            </a:endParaRPr>
          </a:p>
        </p:txBody>
      </p:sp>
      <p:sp>
        <p:nvSpPr>
          <p:cNvPr id="4" name="Oval 3"/>
          <p:cNvSpPr/>
          <p:nvPr/>
        </p:nvSpPr>
        <p:spPr bwMode="auto">
          <a:xfrm>
            <a:off x="7069541" y="1678681"/>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bg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 name="Oval 4"/>
          <p:cNvSpPr/>
          <p:nvPr/>
        </p:nvSpPr>
        <p:spPr bwMode="auto">
          <a:xfrm>
            <a:off x="7410735" y="3152641"/>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Oval 5"/>
          <p:cNvSpPr/>
          <p:nvPr/>
        </p:nvSpPr>
        <p:spPr bwMode="auto">
          <a:xfrm>
            <a:off x="8243249" y="3098050"/>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Oval 6"/>
          <p:cNvSpPr/>
          <p:nvPr/>
        </p:nvSpPr>
        <p:spPr bwMode="auto">
          <a:xfrm>
            <a:off x="7369792" y="3657607"/>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Oval 7"/>
          <p:cNvSpPr/>
          <p:nvPr/>
        </p:nvSpPr>
        <p:spPr bwMode="auto">
          <a:xfrm>
            <a:off x="7356144" y="4162574"/>
            <a:ext cx="191068" cy="19106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Lightning Bolt 8"/>
          <p:cNvSpPr/>
          <p:nvPr/>
        </p:nvSpPr>
        <p:spPr bwMode="auto">
          <a:xfrm>
            <a:off x="8162787" y="4024740"/>
            <a:ext cx="668740" cy="600502"/>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11" name="Straight Arrow Connector 10"/>
          <p:cNvCxnSpPr>
            <a:stCxn id="5" idx="6"/>
            <a:endCxn id="6" idx="2"/>
          </p:cNvCxnSpPr>
          <p:nvPr/>
        </p:nvCxnSpPr>
        <p:spPr>
          <a:xfrm flipV="1">
            <a:off x="7601803" y="3193584"/>
            <a:ext cx="641446" cy="5459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5" name="Straight Arrow Connector 14"/>
          <p:cNvCxnSpPr>
            <a:stCxn id="7" idx="6"/>
          </p:cNvCxnSpPr>
          <p:nvPr/>
        </p:nvCxnSpPr>
        <p:spPr>
          <a:xfrm flipV="1">
            <a:off x="7560860" y="3722914"/>
            <a:ext cx="718982" cy="30227"/>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7" name="Straight Arrow Connector 16"/>
          <p:cNvCxnSpPr>
            <a:stCxn id="8" idx="6"/>
            <a:endCxn id="9" idx="2"/>
          </p:cNvCxnSpPr>
          <p:nvPr/>
        </p:nvCxnSpPr>
        <p:spPr>
          <a:xfrm>
            <a:off x="7547212" y="4258108"/>
            <a:ext cx="771057" cy="3644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9" name="TextBox 18"/>
          <p:cNvSpPr txBox="1"/>
          <p:nvPr/>
        </p:nvSpPr>
        <p:spPr>
          <a:xfrm>
            <a:off x="8234626" y="3326016"/>
            <a:ext cx="653143" cy="584775"/>
          </a:xfrm>
          <a:prstGeom prst="rect">
            <a:avLst/>
          </a:prstGeom>
          <a:noFill/>
        </p:spPr>
        <p:txBody>
          <a:bodyPr wrap="square" rtlCol="0">
            <a:spAutoFit/>
          </a:bodyPr>
          <a:lstStyle/>
          <a:p>
            <a:r>
              <a:rPr lang="en-US" sz="3200" dirty="0" smtClean="0">
                <a:solidFill>
                  <a:schemeClr val="bg1"/>
                </a:solidFill>
              </a:rPr>
              <a:t>…</a:t>
            </a:r>
            <a:endParaRPr lang="en-US" sz="3200" dirty="0">
              <a:solidFill>
                <a:schemeClr val="bg1"/>
              </a:solidFill>
            </a:endParaRPr>
          </a:p>
        </p:txBody>
      </p:sp>
      <p:sp>
        <p:nvSpPr>
          <p:cNvPr id="20" name="TextBox 19"/>
          <p:cNvSpPr txBox="1"/>
          <p:nvPr/>
        </p:nvSpPr>
        <p:spPr>
          <a:xfrm>
            <a:off x="6905773" y="2006223"/>
            <a:ext cx="2320119" cy="369332"/>
          </a:xfrm>
          <a:prstGeom prst="rect">
            <a:avLst/>
          </a:prstGeom>
          <a:noFill/>
        </p:spPr>
        <p:txBody>
          <a:bodyPr wrap="square" rtlCol="0">
            <a:spAutoFit/>
          </a:bodyPr>
          <a:lstStyle/>
          <a:p>
            <a:r>
              <a:rPr lang="en-US" dirty="0" smtClean="0">
                <a:solidFill>
                  <a:schemeClr val="bg1"/>
                </a:solidFill>
              </a:rPr>
              <a:t>(x: </a:t>
            </a:r>
            <a:r>
              <a:rPr lang="en-US" dirty="0" err="1" smtClean="0">
                <a:solidFill>
                  <a:schemeClr val="bg1"/>
                </a:solidFill>
              </a:rPr>
              <a:t>int</a:t>
            </a:r>
            <a:r>
              <a:rPr lang="en-US" dirty="0" smtClean="0">
                <a:solidFill>
                  <a:schemeClr val="bg1"/>
                </a:solidFill>
              </a:rPr>
              <a:t>, y: </a:t>
            </a:r>
            <a:r>
              <a:rPr lang="en-US" dirty="0" err="1" smtClean="0">
                <a:solidFill>
                  <a:schemeClr val="bg1"/>
                </a:solidFill>
              </a:rPr>
              <a:t>int</a:t>
            </a:r>
            <a:r>
              <a:rPr lang="en-US" dirty="0" smtClean="0">
                <a:solidFill>
                  <a:schemeClr val="bg1"/>
                </a:solidFill>
              </a:rPr>
              <a:t>, z: </a:t>
            </a:r>
            <a:r>
              <a:rPr lang="en-US" dirty="0" err="1" smtClean="0">
                <a:solidFill>
                  <a:schemeClr val="bg1"/>
                </a:solidFill>
              </a:rPr>
              <a:t>bool</a:t>
            </a:r>
            <a:r>
              <a:rPr lang="en-US" dirty="0" smtClean="0">
                <a:solidFill>
                  <a:schemeClr val="bg1"/>
                </a:solidFill>
              </a:rPr>
              <a:t>)</a:t>
            </a:r>
            <a:endParaRPr lang="en-US" dirty="0">
              <a:solidFill>
                <a:schemeClr val="bg1"/>
              </a:solidFill>
            </a:endParaRPr>
          </a:p>
        </p:txBody>
      </p:sp>
    </p:spTree>
    <p:extLst>
      <p:ext uri="{BB962C8B-B14F-4D97-AF65-F5344CB8AC3E}">
        <p14:creationId xmlns:p14="http://schemas.microsoft.com/office/powerpoint/2007/7/12/main" val="155232634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Extensions: Example</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209923" name="Rectangle 11"/>
          <p:cNvSpPr>
            <a:spLocks noChangeArrowheads="1"/>
          </p:cNvSpPr>
          <p:nvPr/>
        </p:nvSpPr>
        <p:spPr bwMode="auto">
          <a:xfrm>
            <a:off x="1839913" y="2424113"/>
            <a:ext cx="5484812" cy="13843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pPr algn="ctr"/>
            <a:r>
              <a:rPr lang="en-US" sz="2800">
                <a:solidFill>
                  <a:schemeClr val="bg1"/>
                </a:solidFill>
                <a:latin typeface="Calibri" pitchFamily="34" charset="0"/>
                <a:cs typeface="Calibri" pitchFamily="34" charset="0"/>
                <a:sym typeface="Symbol" pitchFamily="18" charset="2"/>
              </a:rPr>
              <a:t>Shifting</a:t>
            </a:r>
          </a:p>
          <a:p>
            <a:pPr algn="ctr"/>
            <a:endParaRPr lang="en-US" sz="2800">
              <a:solidFill>
                <a:schemeClr val="bg1"/>
              </a:solidFill>
              <a:latin typeface="Calibri" pitchFamily="34" charset="0"/>
              <a:cs typeface="Calibri" pitchFamily="34" charset="0"/>
              <a:sym typeface="Symbol" pitchFamily="18" charset="2"/>
            </a:endParaRPr>
          </a:p>
          <a:p>
            <a:r>
              <a:rPr lang="en-US" sz="2800">
                <a:solidFill>
                  <a:schemeClr val="bg1"/>
                </a:solidFill>
                <a:latin typeface="Calibri" pitchFamily="34" charset="0"/>
                <a:cs typeface="Calibri" pitchFamily="34" charset="0"/>
                <a:sym typeface="Symbol" pitchFamily="18" charset="2"/>
              </a:rPr>
              <a:t>(0  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 (x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 n)  f(x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 g(x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+2)</a:t>
            </a:r>
          </a:p>
        </p:txBody>
      </p:sp>
    </p:spTree>
    <p:extLst>
      <p:ext uri="{BB962C8B-B14F-4D97-AF65-F5344CB8AC3E}">
        <p14:creationId xmlns:p14="http://schemas.microsoft.com/office/powerpoint/2007/7/12/main" val="391864745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sym typeface="Symbol"/>
              </a:rPr>
              <a:t>More Extensions</a:t>
            </a:r>
            <a:endParaRPr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endParaRPr>
          </a:p>
        </p:txBody>
      </p:sp>
      <p:sp>
        <p:nvSpPr>
          <p:cNvPr id="210947" name="Content Placeholder 7"/>
          <p:cNvSpPr>
            <a:spLocks noGrp="1"/>
          </p:cNvSpPr>
          <p:nvPr>
            <p:ph idx="1"/>
          </p:nvPr>
        </p:nvSpPr>
        <p:spPr>
          <a:xfrm>
            <a:off x="381000" y="1412875"/>
            <a:ext cx="8382000" cy="862013"/>
          </a:xfrm>
        </p:spPr>
        <p:txBody>
          <a:bodyPr/>
          <a:lstStyle/>
          <a:p>
            <a:r>
              <a:rPr lang="en-US" smtClean="0">
                <a:cs typeface="Calibri" pitchFamily="34" charset="0"/>
                <a:sym typeface="Symbol" pitchFamily="18" charset="2"/>
              </a:rPr>
              <a:t>Many-sorted logic</a:t>
            </a:r>
          </a:p>
          <a:p>
            <a:r>
              <a:rPr lang="en-US" smtClean="0">
                <a:cs typeface="Calibri" pitchFamily="34" charset="0"/>
                <a:sym typeface="Symbol" pitchFamily="18" charset="2"/>
              </a:rPr>
              <a:t>Pseudo-Macros</a:t>
            </a:r>
            <a:r>
              <a:rPr lang="en-US" smtClean="0"/>
              <a:t>		</a:t>
            </a:r>
          </a:p>
        </p:txBody>
      </p:sp>
      <p:sp>
        <p:nvSpPr>
          <p:cNvPr id="210948" name="Rectangle 9"/>
          <p:cNvSpPr>
            <a:spLocks noChangeArrowheads="1"/>
          </p:cNvSpPr>
          <p:nvPr/>
        </p:nvSpPr>
        <p:spPr bwMode="auto">
          <a:xfrm>
            <a:off x="688975" y="2401888"/>
            <a:ext cx="4525963" cy="13858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0  g(x</a:t>
            </a:r>
            <a:r>
              <a:rPr lang="en-US" sz="2800" baseline="-250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1</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 </a:t>
            </a:r>
            <a:r>
              <a:rPr lang="en-US" sz="2800">
                <a:solidFill>
                  <a:schemeClr val="bg1"/>
                </a:solidFill>
                <a:latin typeface="Calibri" pitchFamily="34" charset="0"/>
                <a:cs typeface="Calibri" pitchFamily="34" charset="0"/>
                <a:sym typeface="Symbol" pitchFamily="18" charset="2"/>
              </a:rPr>
              <a:t> f(g(x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 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a:t>
            </a:r>
          </a:p>
          <a:p>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0  g(x</a:t>
            </a:r>
            <a:r>
              <a:rPr lang="en-US" sz="2800" baseline="-250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1</a:t>
            </a:r>
            <a:r>
              <a:rPr lang="en-US" sz="2800">
                <a:solidFill>
                  <a:srgbClr xmlns:mc="http://schemas.openxmlformats.org/markup-compatibility/2006" xmlns:a14="http://schemas.microsoft.com/office/drawing/2007/7/7/main" val="FF0000" mc:Ignorable=""/>
                </a:solidFill>
                <a:latin typeface="Calibri" pitchFamily="34" charset="0"/>
                <a:cs typeface="Calibri" pitchFamily="34" charset="0"/>
                <a:sym typeface="Symbol" pitchFamily="18" charset="2"/>
              </a:rPr>
              <a:t>)</a:t>
            </a:r>
            <a:r>
              <a:rPr lang="en-US" sz="2800">
                <a:solidFill>
                  <a:schemeClr val="bg1"/>
                </a:solidFill>
                <a:latin typeface="Calibri" pitchFamily="34" charset="0"/>
                <a:cs typeface="Calibri" pitchFamily="34" charset="0"/>
                <a:sym typeface="Symbol" pitchFamily="18" charset="2"/>
              </a:rPr>
              <a:t>  h(g(x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 = 2x</a:t>
            </a:r>
            <a:r>
              <a:rPr lang="en-US" sz="2800" baseline="-25000">
                <a:solidFill>
                  <a:schemeClr val="bg1"/>
                </a:solidFill>
                <a:latin typeface="Calibri" pitchFamily="34" charset="0"/>
                <a:cs typeface="Calibri" pitchFamily="34" charset="0"/>
                <a:sym typeface="Symbol" pitchFamily="18" charset="2"/>
              </a:rPr>
              <a:t>1</a:t>
            </a:r>
            <a:r>
              <a:rPr lang="en-US" sz="2800">
                <a:solidFill>
                  <a:schemeClr val="bg1"/>
                </a:solidFill>
                <a:latin typeface="Calibri" pitchFamily="34" charset="0"/>
                <a:cs typeface="Calibri" pitchFamily="34" charset="0"/>
                <a:sym typeface="Symbol" pitchFamily="18" charset="2"/>
              </a:rPr>
              <a:t>,</a:t>
            </a:r>
          </a:p>
          <a:p>
            <a:r>
              <a:rPr lang="en-US" sz="2800">
                <a:solidFill>
                  <a:schemeClr val="bg1"/>
                </a:solidFill>
                <a:latin typeface="Calibri" pitchFamily="34" charset="0"/>
                <a:cs typeface="Calibri" pitchFamily="34" charset="0"/>
                <a:sym typeface="Symbol" pitchFamily="18" charset="2"/>
              </a:rPr>
              <a:t>g(a) &lt; 0</a:t>
            </a:r>
          </a:p>
        </p:txBody>
      </p:sp>
    </p:spTree>
    <p:extLst>
      <p:ext uri="{BB962C8B-B14F-4D97-AF65-F5344CB8AC3E}">
        <p14:creationId xmlns:p14="http://schemas.microsoft.com/office/powerpoint/2007/7/12/main" val="118666686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Conclusion</a:t>
            </a:r>
            <a:endParaRPr spc="-167">
              <a:solidFill>
                <a:schemeClr val="accent1"/>
              </a:solidFill>
              <a:effectLst>
                <a:outerShdw blurRad="50800" dist="38100" dir="2700000" algn="tl" rotWithShape="0">
                  <a:prstClr val="black">
                    <a:alpha val="61000"/>
                  </a:prstClr>
                </a:outerShdw>
              </a:effectLst>
            </a:endParaRPr>
          </a:p>
        </p:txBody>
      </p:sp>
      <p:pic>
        <p:nvPicPr>
          <p:cNvPr id="211971" name="Picture 2"/>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1116013" y="1787525"/>
            <a:ext cx="6572250" cy="446722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pic>
    </p:spTree>
    <p:extLst>
      <p:ext uri="{BB962C8B-B14F-4D97-AF65-F5344CB8AC3E}">
        <p14:creationId xmlns:p14="http://schemas.microsoft.com/office/powerpoint/2007/7/12/main" val="23943254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Books</a:t>
            </a:r>
            <a:endParaRPr spc="-167">
              <a:solidFill>
                <a:schemeClr val="accent1"/>
              </a:solidFill>
              <a:effectLst>
                <a:outerShdw blurRad="50800" dist="38100" dir="2700000" algn="tl" rotWithShape="0">
                  <a:prstClr val="black">
                    <a:alpha val="61000"/>
                  </a:prstClr>
                </a:outerShdw>
              </a:effectLst>
            </a:endParaRPr>
          </a:p>
        </p:txBody>
      </p:sp>
      <p:sp>
        <p:nvSpPr>
          <p:cNvPr id="212995" name="Content Placeholder 4"/>
          <p:cNvSpPr>
            <a:spLocks noGrp="1"/>
          </p:cNvSpPr>
          <p:nvPr>
            <p:ph idx="1"/>
          </p:nvPr>
        </p:nvSpPr>
        <p:spPr>
          <a:xfrm>
            <a:off x="381000" y="1690688"/>
            <a:ext cx="8382000" cy="1724025"/>
          </a:xfrm>
        </p:spPr>
        <p:txBody>
          <a:bodyPr/>
          <a:lstStyle/>
          <a:p>
            <a:r>
              <a:rPr lang="en-US" smtClean="0"/>
              <a:t>Bradley &amp; Manna: The Calculus of Computation</a:t>
            </a:r>
          </a:p>
          <a:p>
            <a:r>
              <a:rPr lang="en-US" smtClean="0"/>
              <a:t>Kroening &amp; Strichman: Decision Procedures, An Algorithmic Point of View</a:t>
            </a:r>
          </a:p>
          <a:p>
            <a:r>
              <a:rPr lang="en-US" smtClean="0"/>
              <a:t>Chapter in the Handbook of Satisfiability</a:t>
            </a:r>
          </a:p>
        </p:txBody>
      </p:sp>
    </p:spTree>
    <p:extLst>
      <p:ext uri="{BB962C8B-B14F-4D97-AF65-F5344CB8AC3E}">
        <p14:creationId xmlns:p14="http://schemas.microsoft.com/office/powerpoint/2007/7/12/main" val="394507742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smtClean="0"/>
              <a:t>Web Links</a:t>
            </a:r>
            <a:endParaRPr spc="-167">
              <a:solidFill>
                <a:schemeClr val="accent1"/>
              </a:solidFill>
              <a:effectLst>
                <a:outerShdw blurRad="50800" dist="38100" dir="2700000" algn="tl" rotWithShape="0">
                  <a:prstClr val="black">
                    <a:alpha val="61000"/>
                  </a:prstClr>
                </a:outerShdw>
              </a:effectLst>
            </a:endParaRPr>
          </a:p>
        </p:txBody>
      </p:sp>
      <p:pic>
        <p:nvPicPr>
          <p:cNvPr id="214019" name="Picture 2"/>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1138238" y="1960563"/>
            <a:ext cx="6705600" cy="27051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pic>
    </p:spTree>
    <p:extLst>
      <p:ext uri="{BB962C8B-B14F-4D97-AF65-F5344CB8AC3E}">
        <p14:creationId xmlns:p14="http://schemas.microsoft.com/office/powerpoint/2007/7/12/main" val="172730646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pPr>
              <a:defRPr/>
            </a:pPr>
            <a:r>
              <a:rPr sz="4800" smtClean="0">
                <a:latin typeface="Calibri" pitchFamily="34" charset="0"/>
                <a:cs typeface="Calibri" pitchFamily="34" charset="0"/>
              </a:rPr>
              <a:t>References</a:t>
            </a:r>
            <a:endParaRPr sz="4800" spc="-167">
              <a:solidFill>
                <a:schemeClr val="accent1"/>
              </a:solidFill>
              <a:effectLst>
                <a:outerShdw blurRad="50800" dist="38100" dir="2700000" algn="tl" rotWithShape="0">
                  <a:prstClr val="black">
                    <a:alpha val="61000"/>
                  </a:prstClr>
                </a:outerShdw>
              </a:effectLst>
              <a:latin typeface="Calibri" pitchFamily="34" charset="0"/>
              <a:cs typeface="Calibri" pitchFamily="34" charset="0"/>
            </a:endParaRPr>
          </a:p>
        </p:txBody>
      </p:sp>
      <p:pic>
        <p:nvPicPr>
          <p:cNvPr id="215043" name="Picture 2"/>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952500" y="1797050"/>
            <a:ext cx="7258050" cy="471487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pic>
    </p:spTree>
    <p:extLst>
      <p:ext uri="{BB962C8B-B14F-4D97-AF65-F5344CB8AC3E}">
        <p14:creationId xmlns:p14="http://schemas.microsoft.com/office/powerpoint/2007/7/12/main" val="1421690240"/>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pPr>
              <a:defRPr/>
            </a:pPr>
            <a:r>
              <a:rPr sz="4800" smtClean="0">
                <a:latin typeface="Calibri" pitchFamily="34" charset="0"/>
                <a:cs typeface="Calibri" pitchFamily="34" charset="0"/>
              </a:rPr>
              <a:t>References</a:t>
            </a:r>
            <a:endParaRPr sz="4800" spc="-167">
              <a:solidFill>
                <a:schemeClr val="accent1"/>
              </a:solidFill>
              <a:effectLst>
                <a:outerShdw blurRad="50800" dist="38100" dir="2700000" algn="tl" rotWithShape="0">
                  <a:prstClr val="black">
                    <a:alpha val="61000"/>
                  </a:prstClr>
                </a:outerShdw>
              </a:effectLst>
              <a:latin typeface="Calibri" pitchFamily="34" charset="0"/>
              <a:cs typeface="Calibri" pitchFamily="34" charset="0"/>
            </a:endParaRPr>
          </a:p>
        </p:txBody>
      </p:sp>
      <p:pic>
        <p:nvPicPr>
          <p:cNvPr id="216067" name="Picture 2"/>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919163" y="1830388"/>
            <a:ext cx="7286625" cy="466725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pic>
    </p:spTree>
    <p:extLst>
      <p:ext uri="{BB962C8B-B14F-4D97-AF65-F5344CB8AC3E}">
        <p14:creationId xmlns:p14="http://schemas.microsoft.com/office/powerpoint/2007/7/12/main" val="149159972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pPr>
              <a:defRPr/>
            </a:pPr>
            <a:r>
              <a:rPr sz="4800" smtClean="0">
                <a:latin typeface="Calibri" pitchFamily="34" charset="0"/>
                <a:cs typeface="Calibri" pitchFamily="34" charset="0"/>
              </a:rPr>
              <a:t>References</a:t>
            </a:r>
            <a:endParaRPr sz="4800" spc="-167">
              <a:solidFill>
                <a:schemeClr val="accent1"/>
              </a:solidFill>
              <a:effectLst>
                <a:outerShdw blurRad="50800" dist="38100" dir="2700000" algn="tl" rotWithShape="0">
                  <a:prstClr val="black">
                    <a:alpha val="61000"/>
                  </a:prstClr>
                </a:outerShdw>
              </a:effectLst>
              <a:latin typeface="Calibri" pitchFamily="34" charset="0"/>
              <a:cs typeface="Calibri" pitchFamily="34" charset="0"/>
            </a:endParaRPr>
          </a:p>
        </p:txBody>
      </p:sp>
      <p:pic>
        <p:nvPicPr>
          <p:cNvPr id="217091" name="Picture 2"/>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771525" y="1806575"/>
            <a:ext cx="7296150" cy="4876800"/>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pic>
    </p:spTree>
    <p:extLst>
      <p:ext uri="{BB962C8B-B14F-4D97-AF65-F5344CB8AC3E}">
        <p14:creationId xmlns:p14="http://schemas.microsoft.com/office/powerpoint/2007/7/12/main" val="164257131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pPr>
              <a:defRPr/>
            </a:pPr>
            <a:r>
              <a:rPr sz="4800" smtClean="0">
                <a:latin typeface="Calibri" pitchFamily="34" charset="0"/>
                <a:cs typeface="Calibri" pitchFamily="34" charset="0"/>
              </a:rPr>
              <a:t>References</a:t>
            </a:r>
            <a:endParaRPr sz="4800" spc="-167">
              <a:solidFill>
                <a:schemeClr val="accent1"/>
              </a:solidFill>
              <a:effectLst>
                <a:outerShdw blurRad="50800" dist="38100" dir="2700000" algn="tl" rotWithShape="0">
                  <a:prstClr val="black">
                    <a:alpha val="61000"/>
                  </a:prstClr>
                </a:outerShdw>
              </a:effectLst>
              <a:latin typeface="Calibri" pitchFamily="34" charset="0"/>
              <a:cs typeface="Calibri" pitchFamily="34" charset="0"/>
            </a:endParaRPr>
          </a:p>
        </p:txBody>
      </p:sp>
      <p:pic>
        <p:nvPicPr>
          <p:cNvPr id="218115" name="Picture 2"/>
          <p:cNvPicPr>
            <a:picLocks noChangeAspect="1" noChangeArrowheads="1"/>
          </p:cNvPicPr>
          <p:nvPr/>
        </p:nvPicPr>
        <p:blipFill>
          <a:blip r:embed="rId3">
            <a:extLst>
              <a:ext uri="28A0092B-C50C-407e-A947-70E740481C1C">
                <a14:useLocalDpi xmlns:a14="http://schemas.microsoft.com/office/drawing/2007/7/7/main" val="0"/>
              </a:ext>
            </a:extLst>
          </a:blip>
          <a:srcRect/>
          <a:stretch>
            <a:fillRect/>
          </a:stretch>
        </p:blipFill>
        <p:spPr bwMode="auto">
          <a:xfrm>
            <a:off x="1008063" y="1803400"/>
            <a:ext cx="7162800" cy="4505325"/>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 uri="{53640926-AAD7-44d8-BBD7-CCE9431645EC}">
              <a14:shadowObscured xmlns:a14="http://schemas.microsoft.com/office/drawing/2007/7/7/main" val="1"/>
            </a:ext>
          </a:extLst>
        </p:spPr>
      </p:pic>
    </p:spTree>
    <p:extLst>
      <p:ext uri="{BB962C8B-B14F-4D97-AF65-F5344CB8AC3E}">
        <p14:creationId xmlns:p14="http://schemas.microsoft.com/office/powerpoint/2007/7/12/main" val="238012519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pPr>
              <a:defRPr/>
            </a:pPr>
            <a:r>
              <a:rPr sz="4800" smtClean="0">
                <a:latin typeface="Calibri" pitchFamily="34" charset="0"/>
                <a:cs typeface="Calibri" pitchFamily="34" charset="0"/>
              </a:rPr>
              <a:t>References</a:t>
            </a:r>
            <a:endParaRPr sz="4800" spc="-167">
              <a:solidFill>
                <a:schemeClr val="accent1"/>
              </a:solidFill>
              <a:effectLst>
                <a:outerShdw blurRad="50800" dist="38100" dir="2700000" algn="tl" rotWithShape="0">
                  <a:prstClr val="black">
                    <a:alpha val="61000"/>
                  </a:prstClr>
                </a:outerShdw>
              </a:effectLst>
              <a:latin typeface="Calibri" pitchFamily="34" charset="0"/>
              <a:cs typeface="Calibri" pitchFamily="34" charset="0"/>
            </a:endParaRPr>
          </a:p>
        </p:txBody>
      </p:sp>
      <p:sp>
        <p:nvSpPr>
          <p:cNvPr id="219139" name="Rectangle 3"/>
          <p:cNvSpPr>
            <a:spLocks noChangeArrowheads="1"/>
          </p:cNvSpPr>
          <p:nvPr/>
        </p:nvSpPr>
        <p:spPr bwMode="auto">
          <a:xfrm>
            <a:off x="914400" y="1792288"/>
            <a:ext cx="7234238" cy="1169987"/>
          </a:xfrm>
          <a:prstGeom prst="rect">
            <a:avLst/>
          </a:prstGeom>
          <a:extLst>
            <a:ext uri="{909E8E84-426E-40dd-AFC4-6F175D3DCCD1}">
              <a14:hiddenFill xmlns:a14="http://schemas.microsoft.com/office/drawing/2007/7/7/main">
                <a:solidFill>
                  <a:srgbClr xmlns:mc="http://schemas.openxmlformats.org/markup-compatibility/2006" val="FFFFFF" mc:Ignorable=""/>
                </a:solidFill>
              </a14:hiddenFill>
            </a:ext>
            <a:ext uri="{91240B29-F687-4f45-9708-019B960494DF}">
              <a14:hiddenLine xmlns:a14="http://schemas.microsoft.com/office/drawing/2007/7/7/main" w="9525">
                <a:solidFill>
                  <a:srgbClr xmlns:mc="http://schemas.openxmlformats.org/markup-compatibility/2006" val="000000" mc:Ignorable=""/>
                </a:solidFill>
                <a:miter lim="800000"/>
                <a:headEnd/>
                <a:tailEnd/>
              </a14:hiddenLine>
            </a:ext>
          </a:extLst>
        </p:spPr>
        <p:txBody>
          <a:bodyPr>
            <a:spAutoFit/>
          </a:bodyPr>
          <a:lstStyle/>
          <a:p>
            <a:r>
              <a:rPr lang="en-US" sz="1400" b="1">
                <a:solidFill>
                  <a:schemeClr val="bg1"/>
                </a:solidFill>
                <a:latin typeface="Calibri" pitchFamily="34" charset="0"/>
                <a:cs typeface="Calibri" pitchFamily="34" charset="0"/>
              </a:rPr>
              <a:t>[dMB09] </a:t>
            </a:r>
            <a:r>
              <a:rPr lang="en-US" sz="1400">
                <a:solidFill>
                  <a:schemeClr val="bg1"/>
                </a:solidFill>
                <a:latin typeface="Calibri" pitchFamily="34" charset="0"/>
                <a:cs typeface="Calibri" pitchFamily="34" charset="0"/>
              </a:rPr>
              <a:t>	L. de Moura and N. Bjørner. Generalized and Efficient Array Decision Procedures. FMCAD, 2009.</a:t>
            </a:r>
          </a:p>
          <a:p>
            <a:r>
              <a:rPr lang="en-US" sz="1400" b="1">
                <a:solidFill>
                  <a:schemeClr val="bg1"/>
                </a:solidFill>
                <a:latin typeface="Calibri" pitchFamily="34" charset="0"/>
                <a:cs typeface="Calibri" pitchFamily="34" charset="0"/>
              </a:rPr>
              <a:t>[GdM09]</a:t>
            </a:r>
            <a:r>
              <a:rPr lang="en-US" sz="1400">
                <a:solidFill>
                  <a:schemeClr val="bg1"/>
                </a:solidFill>
                <a:latin typeface="Calibri" pitchFamily="34" charset="0"/>
                <a:cs typeface="Calibri" pitchFamily="34" charset="0"/>
              </a:rPr>
              <a:t> 	Y. Ge and L. de Moura. Complete Quantifier Instantiation for quantified SMT formulas, CAV, 2009.</a:t>
            </a:r>
          </a:p>
          <a:p>
            <a:endParaRPr lang="en-US" sz="1400" b="1">
              <a:solidFill>
                <a:schemeClr val="bg1"/>
              </a:solidFill>
              <a:latin typeface="Calibri" pitchFamily="34" charset="0"/>
              <a:cs typeface="Calibri" pitchFamily="34" charset="0"/>
            </a:endParaRPr>
          </a:p>
        </p:txBody>
      </p:sp>
    </p:spTree>
    <p:extLst>
      <p:ext uri="{BB962C8B-B14F-4D97-AF65-F5344CB8AC3E}">
        <p14:creationId xmlns:p14="http://schemas.microsoft.com/office/powerpoint/2007/7/12/main" val="3505742399"/>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Command language</a:t>
            </a:r>
            <a:endParaRPr lang="en-US" dirty="0"/>
          </a:p>
        </p:txBody>
      </p:sp>
      <p:sp>
        <p:nvSpPr>
          <p:cNvPr id="3" name="Content Placeholder 2"/>
          <p:cNvSpPr>
            <a:spLocks noGrp="1"/>
          </p:cNvSpPr>
          <p:nvPr>
            <p:ph idx="1"/>
          </p:nvPr>
        </p:nvSpPr>
        <p:spPr/>
        <p:txBody>
          <a:bodyPr/>
          <a:lstStyle/>
          <a:p>
            <a:r>
              <a:rPr lang="en-US" sz="3200" dirty="0" smtClean="0"/>
              <a:t>x := E</a:t>
            </a:r>
          </a:p>
          <a:p>
            <a:pPr lvl="1"/>
            <a:r>
              <a:rPr sz="2400" smtClean="0"/>
              <a:t>x := x + 1</a:t>
            </a:r>
          </a:p>
          <a:p>
            <a:pPr lvl="1"/>
            <a:endParaRPr sz="2400" smtClean="0"/>
          </a:p>
          <a:p>
            <a:pPr lvl="1"/>
            <a:r>
              <a:rPr sz="2400" smtClean="0"/>
              <a:t>x := 10</a:t>
            </a:r>
          </a:p>
          <a:p>
            <a:endParaRPr lang="en-US" sz="3200" dirty="0" smtClean="0"/>
          </a:p>
          <a:p>
            <a:r>
              <a:rPr lang="en-US" sz="3200" dirty="0" smtClean="0">
                <a:solidFill>
                  <a:schemeClr val="accent2"/>
                </a:solidFill>
              </a:rPr>
              <a:t>havoc</a:t>
            </a:r>
            <a:r>
              <a:rPr lang="en-US" sz="3200" dirty="0" smtClean="0"/>
              <a:t> x</a:t>
            </a:r>
          </a:p>
          <a:p>
            <a:endParaRPr lang="en-US" sz="3200" dirty="0" smtClean="0"/>
          </a:p>
          <a:p>
            <a:pPr>
              <a:buNone/>
            </a:pPr>
            <a:endParaRPr lang="en-US" sz="3200" dirty="0"/>
          </a:p>
        </p:txBody>
      </p:sp>
      <p:sp>
        <p:nvSpPr>
          <p:cNvPr id="4" name="Content Placeholder 3"/>
          <p:cNvSpPr>
            <a:spLocks noGrp="1"/>
          </p:cNvSpPr>
          <p:nvPr>
            <p:ph sz="half" idx="4294967295"/>
          </p:nvPr>
        </p:nvSpPr>
        <p:spPr>
          <a:xfrm>
            <a:off x="4752474" y="1411288"/>
            <a:ext cx="4114800" cy="3694112"/>
          </a:xfrm>
        </p:spPr>
        <p:txBody>
          <a:bodyPr/>
          <a:lstStyle/>
          <a:p>
            <a:r>
              <a:rPr lang="en-US" sz="3200" dirty="0" smtClean="0">
                <a:solidFill>
                  <a:schemeClr val="accent2"/>
                </a:solidFill>
              </a:rPr>
              <a:t>assert</a:t>
            </a:r>
            <a:r>
              <a:rPr lang="en-US" sz="3200" dirty="0" smtClean="0"/>
              <a:t> P</a:t>
            </a:r>
          </a:p>
          <a:p>
            <a:endParaRPr lang="en-US" sz="3200" dirty="0" smtClean="0"/>
          </a:p>
          <a:p>
            <a:r>
              <a:rPr lang="en-US" sz="3200" dirty="0" smtClean="0">
                <a:solidFill>
                  <a:schemeClr val="accent2"/>
                </a:solidFill>
              </a:rPr>
              <a:t>assume</a:t>
            </a:r>
            <a:r>
              <a:rPr lang="en-US" sz="3200" dirty="0" smtClean="0"/>
              <a:t> P</a:t>
            </a:r>
          </a:p>
          <a:p>
            <a:endParaRPr lang="en-US" sz="3200" dirty="0" smtClean="0"/>
          </a:p>
          <a:p>
            <a:pPr>
              <a:buNone/>
            </a:pPr>
            <a:endParaRPr lang="en-US" sz="3200" dirty="0" smtClean="0"/>
          </a:p>
          <a:p>
            <a:pPr>
              <a:buNone/>
            </a:pPr>
            <a:endParaRPr lang="en-US" sz="3200" dirty="0" smtClean="0"/>
          </a:p>
          <a:p>
            <a:endParaRPr lang="en-US" sz="3200" dirty="0"/>
          </a:p>
        </p:txBody>
      </p:sp>
      <p:sp>
        <p:nvSpPr>
          <p:cNvPr id="5" name="Oval 4"/>
          <p:cNvSpPr/>
          <p:nvPr/>
        </p:nvSpPr>
        <p:spPr bwMode="auto">
          <a:xfrm>
            <a:off x="3054014" y="2119802"/>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Oval 5"/>
          <p:cNvSpPr/>
          <p:nvPr/>
        </p:nvSpPr>
        <p:spPr bwMode="auto">
          <a:xfrm>
            <a:off x="3054014" y="186536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Oval 6"/>
          <p:cNvSpPr/>
          <p:nvPr/>
        </p:nvSpPr>
        <p:spPr bwMode="auto">
          <a:xfrm>
            <a:off x="3054014" y="161886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Oval 7"/>
          <p:cNvSpPr/>
          <p:nvPr/>
        </p:nvSpPr>
        <p:spPr bwMode="auto">
          <a:xfrm>
            <a:off x="3387969" y="186536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Oval 8"/>
          <p:cNvSpPr/>
          <p:nvPr/>
        </p:nvSpPr>
        <p:spPr bwMode="auto">
          <a:xfrm>
            <a:off x="3387969" y="161091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Oval 9"/>
          <p:cNvSpPr/>
          <p:nvPr/>
        </p:nvSpPr>
        <p:spPr bwMode="auto">
          <a:xfrm>
            <a:off x="3387969" y="136442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11" name="Straight Arrow Connector 10"/>
          <p:cNvCxnSpPr>
            <a:stCxn id="7" idx="7"/>
            <a:endCxn id="10" idx="3"/>
          </p:cNvCxnSpPr>
          <p:nvPr/>
        </p:nvCxnSpPr>
        <p:spPr>
          <a:xfrm rot="5400000" flipH="1" flipV="1">
            <a:off x="3209857" y="1440757"/>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2" name="Straight Arrow Connector 11"/>
          <p:cNvCxnSpPr>
            <a:stCxn id="6" idx="7"/>
            <a:endCxn id="9" idx="3"/>
          </p:cNvCxnSpPr>
          <p:nvPr/>
        </p:nvCxnSpPr>
        <p:spPr>
          <a:xfrm rot="5400000" flipH="1" flipV="1">
            <a:off x="3209857" y="1687248"/>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3" name="Straight Arrow Connector 12"/>
          <p:cNvCxnSpPr>
            <a:stCxn id="5" idx="7"/>
            <a:endCxn id="8" idx="3"/>
          </p:cNvCxnSpPr>
          <p:nvPr/>
        </p:nvCxnSpPr>
        <p:spPr>
          <a:xfrm rot="5400000" flipH="1" flipV="1">
            <a:off x="3209857" y="1941690"/>
            <a:ext cx="15827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14" name="Oval 13"/>
          <p:cNvSpPr/>
          <p:nvPr/>
        </p:nvSpPr>
        <p:spPr bwMode="auto">
          <a:xfrm>
            <a:off x="3077867" y="318029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5" name="Oval 14"/>
          <p:cNvSpPr/>
          <p:nvPr/>
        </p:nvSpPr>
        <p:spPr bwMode="auto">
          <a:xfrm>
            <a:off x="3077867" y="292584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6" name="Oval 15"/>
          <p:cNvSpPr/>
          <p:nvPr/>
        </p:nvSpPr>
        <p:spPr bwMode="auto">
          <a:xfrm>
            <a:off x="3077867" y="2679358"/>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Oval 16"/>
          <p:cNvSpPr/>
          <p:nvPr/>
        </p:nvSpPr>
        <p:spPr bwMode="auto">
          <a:xfrm>
            <a:off x="3411822" y="286223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18" name="Straight Arrow Connector 17"/>
          <p:cNvCxnSpPr>
            <a:stCxn id="16" idx="6"/>
            <a:endCxn id="17" idx="1"/>
          </p:cNvCxnSpPr>
          <p:nvPr/>
        </p:nvCxnSpPr>
        <p:spPr>
          <a:xfrm>
            <a:off x="3213870" y="2747360"/>
            <a:ext cx="217869" cy="13479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19" name="Straight Arrow Connector 18"/>
          <p:cNvCxnSpPr>
            <a:stCxn id="15" idx="6"/>
            <a:endCxn id="17" idx="2"/>
          </p:cNvCxnSpPr>
          <p:nvPr/>
        </p:nvCxnSpPr>
        <p:spPr>
          <a:xfrm flipV="1">
            <a:off x="3213870" y="2930241"/>
            <a:ext cx="197952" cy="63610"/>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0" name="Straight Arrow Connector 19"/>
          <p:cNvCxnSpPr>
            <a:stCxn id="14" idx="7"/>
            <a:endCxn id="17" idx="3"/>
          </p:cNvCxnSpPr>
          <p:nvPr/>
        </p:nvCxnSpPr>
        <p:spPr>
          <a:xfrm rot="5400000" flipH="1" flipV="1">
            <a:off x="3201905" y="2970374"/>
            <a:ext cx="221883" cy="23778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21" name="Oval 20"/>
          <p:cNvSpPr/>
          <p:nvPr/>
        </p:nvSpPr>
        <p:spPr bwMode="auto">
          <a:xfrm>
            <a:off x="2908517" y="433275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2" name="Oval 21"/>
          <p:cNvSpPr/>
          <p:nvPr/>
        </p:nvSpPr>
        <p:spPr bwMode="auto">
          <a:xfrm>
            <a:off x="2908517" y="407831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3" name="Oval 22"/>
          <p:cNvSpPr/>
          <p:nvPr/>
        </p:nvSpPr>
        <p:spPr bwMode="auto">
          <a:xfrm>
            <a:off x="2908517" y="383182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4" name="Oval 23"/>
          <p:cNvSpPr/>
          <p:nvPr/>
        </p:nvSpPr>
        <p:spPr bwMode="auto">
          <a:xfrm>
            <a:off x="3560524" y="433275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5" name="Oval 24"/>
          <p:cNvSpPr/>
          <p:nvPr/>
        </p:nvSpPr>
        <p:spPr bwMode="auto">
          <a:xfrm>
            <a:off x="3560524" y="4078314"/>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6" name="Oval 25"/>
          <p:cNvSpPr/>
          <p:nvPr/>
        </p:nvSpPr>
        <p:spPr bwMode="auto">
          <a:xfrm>
            <a:off x="3560524" y="3831823"/>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27" name="Straight Arrow Connector 26"/>
          <p:cNvCxnSpPr>
            <a:stCxn id="23" idx="7"/>
            <a:endCxn id="26" idx="1"/>
          </p:cNvCxnSpPr>
          <p:nvPr/>
        </p:nvCxnSpPr>
        <p:spPr>
          <a:xfrm rot="5400000" flipH="1" flipV="1">
            <a:off x="3302522" y="3573821"/>
            <a:ext cx="1588"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8" name="Straight Arrow Connector 27"/>
          <p:cNvCxnSpPr>
            <a:stCxn id="23" idx="6"/>
            <a:endCxn id="25" idx="1"/>
          </p:cNvCxnSpPr>
          <p:nvPr/>
        </p:nvCxnSpPr>
        <p:spPr>
          <a:xfrm>
            <a:off x="3044520" y="3899825"/>
            <a:ext cx="535921" cy="198406"/>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29" name="Straight Arrow Connector 28"/>
          <p:cNvCxnSpPr>
            <a:stCxn id="23" idx="5"/>
            <a:endCxn id="24" idx="1"/>
          </p:cNvCxnSpPr>
          <p:nvPr/>
        </p:nvCxnSpPr>
        <p:spPr>
          <a:xfrm rot="16200000" flipH="1">
            <a:off x="3100140" y="3872372"/>
            <a:ext cx="404764"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0" name="Straight Arrow Connector 29"/>
          <p:cNvCxnSpPr>
            <a:stCxn id="22" idx="7"/>
            <a:endCxn id="26" idx="2"/>
          </p:cNvCxnSpPr>
          <p:nvPr/>
        </p:nvCxnSpPr>
        <p:spPr>
          <a:xfrm rot="5400000" flipH="1" flipV="1">
            <a:off x="3193360" y="3731068"/>
            <a:ext cx="198406" cy="53592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1" name="Straight Arrow Connector 30"/>
          <p:cNvCxnSpPr>
            <a:stCxn id="22" idx="6"/>
            <a:endCxn id="25" idx="2"/>
          </p:cNvCxnSpPr>
          <p:nvPr/>
        </p:nvCxnSpPr>
        <p:spPr>
          <a:xfrm>
            <a:off x="3044520" y="4146316"/>
            <a:ext cx="516004"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2" name="Straight Arrow Connector 31"/>
          <p:cNvCxnSpPr>
            <a:stCxn id="22" idx="5"/>
            <a:endCxn id="24" idx="2"/>
          </p:cNvCxnSpPr>
          <p:nvPr/>
        </p:nvCxnSpPr>
        <p:spPr>
          <a:xfrm rot="16200000" flipH="1">
            <a:off x="3189384" y="4029618"/>
            <a:ext cx="206358" cy="53592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3" name="Straight Arrow Connector 32"/>
          <p:cNvCxnSpPr>
            <a:stCxn id="21" idx="7"/>
            <a:endCxn id="26" idx="3"/>
          </p:cNvCxnSpPr>
          <p:nvPr/>
        </p:nvCxnSpPr>
        <p:spPr>
          <a:xfrm rot="5400000" flipH="1" flipV="1">
            <a:off x="3100140" y="3872372"/>
            <a:ext cx="404764"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4" name="Straight Arrow Connector 33"/>
          <p:cNvCxnSpPr>
            <a:stCxn id="21" idx="6"/>
            <a:endCxn id="25" idx="3"/>
          </p:cNvCxnSpPr>
          <p:nvPr/>
        </p:nvCxnSpPr>
        <p:spPr>
          <a:xfrm flipV="1">
            <a:off x="3044520" y="4194400"/>
            <a:ext cx="535921" cy="20635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35" name="Straight Arrow Connector 34"/>
          <p:cNvCxnSpPr>
            <a:stCxn id="21" idx="5"/>
            <a:endCxn id="24" idx="3"/>
          </p:cNvCxnSpPr>
          <p:nvPr/>
        </p:nvCxnSpPr>
        <p:spPr>
          <a:xfrm rot="16200000" flipH="1">
            <a:off x="3302522" y="4170923"/>
            <a:ext cx="1588" cy="55583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49" name="Oval 48"/>
          <p:cNvSpPr/>
          <p:nvPr/>
        </p:nvSpPr>
        <p:spPr bwMode="auto">
          <a:xfrm>
            <a:off x="7847611" y="1949819"/>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0" name="Oval 49"/>
          <p:cNvSpPr/>
          <p:nvPr/>
        </p:nvSpPr>
        <p:spPr bwMode="auto">
          <a:xfrm>
            <a:off x="7847611" y="169537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1" name="Oval 50"/>
          <p:cNvSpPr/>
          <p:nvPr/>
        </p:nvSpPr>
        <p:spPr bwMode="auto">
          <a:xfrm>
            <a:off x="7847611" y="144888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2" name="Oval 51"/>
          <p:cNvSpPr/>
          <p:nvPr/>
        </p:nvSpPr>
        <p:spPr bwMode="auto">
          <a:xfrm>
            <a:off x="8449989" y="1695377"/>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3" name="Oval 52"/>
          <p:cNvSpPr/>
          <p:nvPr/>
        </p:nvSpPr>
        <p:spPr bwMode="auto">
          <a:xfrm>
            <a:off x="8449989" y="1448886"/>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54" name="Straight Arrow Connector 53"/>
          <p:cNvCxnSpPr>
            <a:stCxn id="51" idx="6"/>
            <a:endCxn id="53" idx="2"/>
          </p:cNvCxnSpPr>
          <p:nvPr/>
        </p:nvCxnSpPr>
        <p:spPr>
          <a:xfrm>
            <a:off x="7983614" y="1516888"/>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cxnSp>
        <p:nvCxnSpPr>
          <p:cNvPr id="55" name="Straight Arrow Connector 54"/>
          <p:cNvCxnSpPr>
            <a:stCxn id="50" idx="6"/>
            <a:endCxn id="52" idx="2"/>
          </p:cNvCxnSpPr>
          <p:nvPr/>
        </p:nvCxnSpPr>
        <p:spPr>
          <a:xfrm>
            <a:off x="7983614" y="1763379"/>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56" name="Lightning Bolt 55"/>
          <p:cNvSpPr/>
          <p:nvPr/>
        </p:nvSpPr>
        <p:spPr bwMode="auto">
          <a:xfrm>
            <a:off x="8402790" y="1880173"/>
            <a:ext cx="339359" cy="304731"/>
          </a:xfrm>
          <a:prstGeom prst="lightningBol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57" name="Straight Arrow Connector 56"/>
          <p:cNvCxnSpPr>
            <a:stCxn id="49" idx="6"/>
            <a:endCxn id="56" idx="2"/>
          </p:cNvCxnSpPr>
          <p:nvPr/>
        </p:nvCxnSpPr>
        <p:spPr>
          <a:xfrm flipV="1">
            <a:off x="7983614" y="2017090"/>
            <a:ext cx="498077" cy="731"/>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58" name="Left Brace 57"/>
          <p:cNvSpPr/>
          <p:nvPr/>
        </p:nvSpPr>
        <p:spPr>
          <a:xfrm>
            <a:off x="7483872" y="1421524"/>
            <a:ext cx="234462" cy="422031"/>
          </a:xfrm>
          <a:prstGeom prst="leftBrace">
            <a:avLst/>
          </a:prstGeom>
          <a:noFill/>
          <a:ln w="19050"/>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9" name="Left Brace 58"/>
          <p:cNvSpPr/>
          <p:nvPr/>
        </p:nvSpPr>
        <p:spPr>
          <a:xfrm>
            <a:off x="7483872" y="1906078"/>
            <a:ext cx="234462" cy="203202"/>
          </a:xfrm>
          <a:prstGeom prst="leftBrace">
            <a:avLst/>
          </a:prstGeom>
          <a:noFill/>
          <a:ln w="19050"/>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0" name="TextBox 59"/>
          <p:cNvSpPr txBox="1"/>
          <p:nvPr/>
        </p:nvSpPr>
        <p:spPr>
          <a:xfrm>
            <a:off x="6784398" y="1374625"/>
            <a:ext cx="660402" cy="523220"/>
          </a:xfrm>
          <a:prstGeom prst="rect">
            <a:avLst/>
          </a:prstGeom>
          <a:noFill/>
        </p:spPr>
        <p:txBody>
          <a:bodyPr wrap="square" rtlCol="0">
            <a:spAutoFit/>
          </a:bodyPr>
          <a:lstStyle/>
          <a:p>
            <a:pPr algn="r"/>
            <a:r>
              <a:rPr lang="en-US" sz="2800" dirty="0" smtClean="0">
                <a:solidFill>
                  <a:schemeClr val="bg1"/>
                </a:solidFill>
              </a:rPr>
              <a:t>P</a:t>
            </a:r>
            <a:endParaRPr lang="en-US" sz="2800" dirty="0">
              <a:solidFill>
                <a:schemeClr val="bg1"/>
              </a:solidFill>
            </a:endParaRPr>
          </a:p>
        </p:txBody>
      </p:sp>
      <p:sp>
        <p:nvSpPr>
          <p:cNvPr id="61" name="TextBox 60"/>
          <p:cNvSpPr txBox="1"/>
          <p:nvPr/>
        </p:nvSpPr>
        <p:spPr>
          <a:xfrm>
            <a:off x="6440518" y="1745856"/>
            <a:ext cx="1004282" cy="523220"/>
          </a:xfrm>
          <a:prstGeom prst="rect">
            <a:avLst/>
          </a:prstGeom>
          <a:noFill/>
        </p:spPr>
        <p:txBody>
          <a:bodyPr wrap="square" rtlCol="0">
            <a:spAutoFit/>
          </a:bodyPr>
          <a:lstStyle/>
          <a:p>
            <a:pPr algn="r"/>
            <a:r>
              <a:rPr lang="en-US" sz="2800" dirty="0" smtClean="0">
                <a:solidFill>
                  <a:schemeClr val="bg1"/>
                </a:solidFill>
                <a:latin typeface="Segoe UI"/>
                <a:cs typeface="Segoe UI"/>
                <a:sym typeface="Symbol"/>
              </a:rPr>
              <a:t>¬</a:t>
            </a:r>
            <a:r>
              <a:rPr lang="en-US" sz="2800" dirty="0" smtClean="0">
                <a:solidFill>
                  <a:schemeClr val="bg1"/>
                </a:solidFill>
              </a:rPr>
              <a:t>P</a:t>
            </a:r>
            <a:endParaRPr lang="en-US" sz="2800" dirty="0">
              <a:solidFill>
                <a:schemeClr val="bg1"/>
              </a:solidFill>
            </a:endParaRPr>
          </a:p>
        </p:txBody>
      </p:sp>
      <p:sp>
        <p:nvSpPr>
          <p:cNvPr id="62" name="Oval 61"/>
          <p:cNvSpPr/>
          <p:nvPr/>
        </p:nvSpPr>
        <p:spPr bwMode="auto">
          <a:xfrm>
            <a:off x="7793440" y="331463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3" name="Oval 62"/>
          <p:cNvSpPr/>
          <p:nvPr/>
        </p:nvSpPr>
        <p:spPr bwMode="auto">
          <a:xfrm>
            <a:off x="7793440" y="306814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4" name="Oval 63"/>
          <p:cNvSpPr/>
          <p:nvPr/>
        </p:nvSpPr>
        <p:spPr bwMode="auto">
          <a:xfrm>
            <a:off x="8395818" y="3314631"/>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5" name="Oval 64"/>
          <p:cNvSpPr/>
          <p:nvPr/>
        </p:nvSpPr>
        <p:spPr bwMode="auto">
          <a:xfrm>
            <a:off x="8395818" y="3068140"/>
            <a:ext cx="136003" cy="13600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cxnSp>
        <p:nvCxnSpPr>
          <p:cNvPr id="66" name="Straight Arrow Connector 65"/>
          <p:cNvCxnSpPr>
            <a:stCxn id="63" idx="6"/>
            <a:endCxn id="65" idx="2"/>
          </p:cNvCxnSpPr>
          <p:nvPr/>
        </p:nvCxnSpPr>
        <p:spPr>
          <a:xfrm>
            <a:off x="7929443" y="3136142"/>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
        <p:nvSpPr>
          <p:cNvPr id="67" name="Left Brace 66"/>
          <p:cNvSpPr/>
          <p:nvPr/>
        </p:nvSpPr>
        <p:spPr>
          <a:xfrm>
            <a:off x="7429701" y="3040778"/>
            <a:ext cx="234462" cy="422031"/>
          </a:xfrm>
          <a:prstGeom prst="leftBrace">
            <a:avLst/>
          </a:prstGeom>
          <a:noFill/>
          <a:ln w="19050"/>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8" name="TextBox 67"/>
          <p:cNvSpPr txBox="1"/>
          <p:nvPr/>
        </p:nvSpPr>
        <p:spPr>
          <a:xfrm>
            <a:off x="6730227" y="2993879"/>
            <a:ext cx="660402" cy="523220"/>
          </a:xfrm>
          <a:prstGeom prst="rect">
            <a:avLst/>
          </a:prstGeom>
          <a:noFill/>
        </p:spPr>
        <p:txBody>
          <a:bodyPr wrap="square" rtlCol="0">
            <a:spAutoFit/>
          </a:bodyPr>
          <a:lstStyle/>
          <a:p>
            <a:pPr algn="r"/>
            <a:r>
              <a:rPr lang="en-US" sz="2800" dirty="0" smtClean="0">
                <a:solidFill>
                  <a:schemeClr val="bg1"/>
                </a:solidFill>
              </a:rPr>
              <a:t>P</a:t>
            </a:r>
            <a:endParaRPr lang="en-US" sz="2800" dirty="0">
              <a:solidFill>
                <a:schemeClr val="bg1"/>
              </a:solidFill>
            </a:endParaRPr>
          </a:p>
        </p:txBody>
      </p:sp>
      <p:cxnSp>
        <p:nvCxnSpPr>
          <p:cNvPr id="70" name="Straight Arrow Connector 69"/>
          <p:cNvCxnSpPr>
            <a:stCxn id="62" idx="6"/>
            <a:endCxn id="64" idx="2"/>
          </p:cNvCxnSpPr>
          <p:nvPr/>
        </p:nvCxnSpPr>
        <p:spPr>
          <a:xfrm>
            <a:off x="7929443" y="3382633"/>
            <a:ext cx="466375" cy="1588"/>
          </a:xfrm>
          <a:prstGeom prst="straightConnector1">
            <a:avLst/>
          </a:prstGeom>
          <a:ln>
            <a:tailEnd type="arrow"/>
          </a:ln>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07/7/12/main" val="2544554287"/>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par>
                                <p:cTn id="48" presetID="10" presetClass="entr" presetSubtype="0" fill="hold"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0" end="0"/>
                                            </p:txEl>
                                          </p:spTgt>
                                        </p:tgtEl>
                                        <p:attrNameLst>
                                          <p:attrName>style.visibility</p:attrName>
                                        </p:attrNameLst>
                                      </p:cBhvr>
                                      <p:to>
                                        <p:strVal val="visible"/>
                                      </p:to>
                                    </p:set>
                                    <p:animEffect transition="in" filter="fade">
                                      <p:cBhvr>
                                        <p:cTn id="58" dur="500"/>
                                        <p:tgtEl>
                                          <p:spTgt spid="4">
                                            <p:txEl>
                                              <p:pRg st="0" end="0"/>
                                            </p:txEl>
                                          </p:spTgt>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500"/>
                                        <p:tgtEl>
                                          <p:spTgt spid="4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Effect transition="in" filter="fade">
                                      <p:cBhvr>
                                        <p:cTn id="65" dur="500"/>
                                        <p:tgtEl>
                                          <p:spTgt spid="5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fade">
                                      <p:cBhvr>
                                        <p:cTn id="68" dur="500"/>
                                        <p:tgtEl>
                                          <p:spTgt spid="5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0"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fade">
                                      <p:cBhvr>
                                        <p:cTn id="77" dur="500"/>
                                        <p:tgtEl>
                                          <p:spTgt spid="54"/>
                                        </p:tgtEl>
                                      </p:cBhvr>
                                    </p:animEffect>
                                  </p:childTnLst>
                                </p:cTn>
                              </p:par>
                              <p:par>
                                <p:cTn id="78" presetID="10" presetClass="entr" presetSubtype="0" fill="hold"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fade">
                                      <p:cBhvr>
                                        <p:cTn id="80" dur="500"/>
                                        <p:tgtEl>
                                          <p:spTgt spid="5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fade">
                                      <p:cBhvr>
                                        <p:cTn id="83" dur="500"/>
                                        <p:tgtEl>
                                          <p:spTgt spid="56"/>
                                        </p:tgtEl>
                                      </p:cBhvr>
                                    </p:animEffect>
                                  </p:childTnLst>
                                </p:cTn>
                              </p:par>
                              <p:par>
                                <p:cTn id="84" presetID="10" presetClass="entr" presetSubtype="0" fill="hold" nodeType="with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fade">
                                      <p:cBhvr>
                                        <p:cTn id="86" dur="500"/>
                                        <p:tgtEl>
                                          <p:spTgt spid="5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fade">
                                      <p:cBhvr>
                                        <p:cTn id="89" dur="500"/>
                                        <p:tgtEl>
                                          <p:spTgt spid="5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9"/>
                                        </p:tgtEl>
                                        <p:attrNameLst>
                                          <p:attrName>style.visibility</p:attrName>
                                        </p:attrNameLst>
                                      </p:cBhvr>
                                      <p:to>
                                        <p:strVal val="visible"/>
                                      </p:to>
                                    </p:set>
                                    <p:animEffect transition="in" filter="fade">
                                      <p:cBhvr>
                                        <p:cTn id="92" dur="500"/>
                                        <p:tgtEl>
                                          <p:spTgt spid="5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0"/>
                                        </p:tgtEl>
                                        <p:attrNameLst>
                                          <p:attrName>style.visibility</p:attrName>
                                        </p:attrNameLst>
                                      </p:cBhvr>
                                      <p:to>
                                        <p:strVal val="visible"/>
                                      </p:to>
                                    </p:set>
                                    <p:animEffect transition="in" filter="fade">
                                      <p:cBhvr>
                                        <p:cTn id="95" dur="500"/>
                                        <p:tgtEl>
                                          <p:spTgt spid="6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61"/>
                                        </p:tgtEl>
                                        <p:attrNameLst>
                                          <p:attrName>style.visibility</p:attrName>
                                        </p:attrNameLst>
                                      </p:cBhvr>
                                      <p:to>
                                        <p:strVal val="visible"/>
                                      </p:to>
                                    </p:set>
                                    <p:animEffect transition="in" filter="fade">
                                      <p:cBhvr>
                                        <p:cTn id="98" dur="500"/>
                                        <p:tgtEl>
                                          <p:spTgt spid="61"/>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4">
                                            <p:txEl>
                                              <p:pRg st="2" end="2"/>
                                            </p:txEl>
                                          </p:spTgt>
                                        </p:tgtEl>
                                        <p:attrNameLst>
                                          <p:attrName>style.visibility</p:attrName>
                                        </p:attrNameLst>
                                      </p:cBhvr>
                                      <p:to>
                                        <p:strVal val="visible"/>
                                      </p:to>
                                    </p:set>
                                    <p:animEffect transition="in" filter="fade">
                                      <p:cBhvr>
                                        <p:cTn id="103" dur="500"/>
                                        <p:tgtEl>
                                          <p:spTgt spid="4">
                                            <p:txEl>
                                              <p:pRg st="2" end="2"/>
                                            </p:txEl>
                                          </p:spTgt>
                                        </p:tgtEl>
                                      </p:cBhvr>
                                    </p:animEffect>
                                  </p:childTnLst>
                                </p:cTn>
                              </p:par>
                            </p:childTnLst>
                          </p:cTn>
                        </p:par>
                        <p:par>
                          <p:cTn id="104" fill="hold">
                            <p:stCondLst>
                              <p:cond delay="500"/>
                            </p:stCondLst>
                            <p:childTnLst>
                              <p:par>
                                <p:cTn id="105" presetID="10" presetClass="entr" presetSubtype="0" fill="hold" grpId="0" nodeType="after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fade">
                                      <p:cBhvr>
                                        <p:cTn id="107" dur="500"/>
                                        <p:tgtEl>
                                          <p:spTgt spid="6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fade">
                                      <p:cBhvr>
                                        <p:cTn id="110" dur="500"/>
                                        <p:tgtEl>
                                          <p:spTgt spid="6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500"/>
                                        <p:tgtEl>
                                          <p:spTgt spid="6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65"/>
                                        </p:tgtEl>
                                        <p:attrNameLst>
                                          <p:attrName>style.visibility</p:attrName>
                                        </p:attrNameLst>
                                      </p:cBhvr>
                                      <p:to>
                                        <p:strVal val="visible"/>
                                      </p:to>
                                    </p:set>
                                    <p:animEffect transition="in" filter="fade">
                                      <p:cBhvr>
                                        <p:cTn id="116" dur="500"/>
                                        <p:tgtEl>
                                          <p:spTgt spid="65"/>
                                        </p:tgtEl>
                                      </p:cBhvr>
                                    </p:animEffect>
                                  </p:childTnLst>
                                </p:cTn>
                              </p:par>
                              <p:par>
                                <p:cTn id="117" presetID="10" presetClass="entr" presetSubtype="0" fill="hold" nodeType="with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fade">
                                      <p:cBhvr>
                                        <p:cTn id="119" dur="500"/>
                                        <p:tgtEl>
                                          <p:spTgt spid="66"/>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gtEl>
                                        <p:attrNameLst>
                                          <p:attrName>style.visibility</p:attrName>
                                        </p:attrNameLst>
                                      </p:cBhvr>
                                      <p:to>
                                        <p:strVal val="visible"/>
                                      </p:to>
                                    </p:set>
                                    <p:animEffect transition="in" filter="fade">
                                      <p:cBhvr>
                                        <p:cTn id="122" dur="500"/>
                                        <p:tgtEl>
                                          <p:spTgt spid="67"/>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68"/>
                                        </p:tgtEl>
                                        <p:attrNameLst>
                                          <p:attrName>style.visibility</p:attrName>
                                        </p:attrNameLst>
                                      </p:cBhvr>
                                      <p:to>
                                        <p:strVal val="visible"/>
                                      </p:to>
                                    </p:set>
                                    <p:animEffect transition="in" filter="fade">
                                      <p:cBhvr>
                                        <p:cTn id="125" dur="500"/>
                                        <p:tgtEl>
                                          <p:spTgt spid="68"/>
                                        </p:tgtEl>
                                      </p:cBhvr>
                                    </p:animEffect>
                                  </p:childTnLst>
                                </p:cTn>
                              </p:par>
                              <p:par>
                                <p:cTn id="126" presetID="10" presetClass="entr" presetSubtype="0" fill="hold" nodeType="with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fade">
                                      <p:cBhvr>
                                        <p:cTn id="12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49" grpId="0" animBg="1"/>
      <p:bldP spid="50" grpId="0" animBg="1"/>
      <p:bldP spid="51" grpId="0" animBg="1"/>
      <p:bldP spid="52" grpId="0" animBg="1"/>
      <p:bldP spid="53" grpId="0" animBg="1"/>
      <p:bldP spid="56" grpId="0" animBg="1"/>
      <p:bldP spid="58" grpId="0" animBg="1"/>
      <p:bldP spid="59" grpId="0" animBg="1"/>
      <p:bldP spid="60" grpId="0"/>
      <p:bldP spid="61" grpId="0"/>
      <p:bldP spid="62" grpId="0" animBg="1"/>
      <p:bldP spid="63" grpId="0" animBg="1"/>
      <p:bldP spid="64" grpId="0" animBg="1"/>
      <p:bldP spid="65" grpId="0" animBg="1"/>
      <p:bldP spid="67" grpId="0" animBg="1"/>
      <p:bldP spid="68" grpId="0"/>
    </p:bldLst>
  </p:timing>
</p:sld>
</file>

<file path=ppt/theme/theme1.xml><?xml version="1.0" encoding="utf-8"?>
<a:theme xmlns:a="http://schemas.openxmlformats.org/drawingml/2006/main" name="MSR_PPT template_07_light">
  <a:themeElements>
    <a:clrScheme name="MSR 2007">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3F3F3F" mc:Ignorable=""/>
      </a:dk2>
      <a:lt2>
        <a:srgbClr xmlns:mc="http://schemas.openxmlformats.org/markup-compatibility/2006" xmlns:a14="http://schemas.microsoft.com/office/drawing/2007/7/7/main" val="FFFFFF" mc:Ignorable=""/>
      </a:lt2>
      <a:accent1>
        <a:srgbClr xmlns:mc="http://schemas.openxmlformats.org/markup-compatibility/2006" xmlns:a14="http://schemas.microsoft.com/office/drawing/2007/7/7/main" val="FFDF79" mc:Ignorable=""/>
      </a:accent1>
      <a:accent2>
        <a:srgbClr xmlns:mc="http://schemas.openxmlformats.org/markup-compatibility/2006" xmlns:a14="http://schemas.microsoft.com/office/drawing/2007/7/7/main" val="5782B5" mc:Ignorable=""/>
      </a:accent2>
      <a:accent3>
        <a:srgbClr xmlns:mc="http://schemas.openxmlformats.org/markup-compatibility/2006" xmlns:a14="http://schemas.microsoft.com/office/drawing/2007/7/7/main" val="E28A54" mc:Ignorable=""/>
      </a:accent3>
      <a:accent4>
        <a:srgbClr xmlns:mc="http://schemas.openxmlformats.org/markup-compatibility/2006" xmlns:a14="http://schemas.microsoft.com/office/drawing/2007/7/7/main" val="94D850" mc:Ignorable=""/>
      </a:accent4>
      <a:accent5>
        <a:srgbClr xmlns:mc="http://schemas.openxmlformats.org/markup-compatibility/2006" xmlns:a14="http://schemas.microsoft.com/office/drawing/2007/7/7/main" val="FFA94B" mc:Ignorable=""/>
      </a:accent5>
      <a:accent6>
        <a:srgbClr xmlns:mc="http://schemas.openxmlformats.org/markup-compatibility/2006" xmlns:a14="http://schemas.microsoft.com/office/drawing/2007/7/7/main" val="9047B9" mc:Ignorable=""/>
      </a:accent6>
      <a:hlink>
        <a:srgbClr xmlns:mc="http://schemas.openxmlformats.org/markup-compatibility/2006" xmlns:a14="http://schemas.microsoft.com/office/drawing/2007/7/7/main" val="009ED6" mc:Ignorable=""/>
      </a:hlink>
      <a:folHlink>
        <a:srgbClr xmlns:mc="http://schemas.openxmlformats.org/markup-compatibility/2006" xmlns:a14="http://schemas.microsoft.com/office/drawing/2007/7/7/main" val="DDD819" mc:Ignorabl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07/7/7/main" val="000000" mc:Ignorable="">
                <a:alpha val="35000"/>
              </a:srgbClr>
            </a:outerShdw>
          </a:effectLst>
        </a:effectStyle>
        <a:effectStyle>
          <a:effectLst>
            <a:outerShdw blurRad="50800" dist="38100" dir="5400000" rotWithShape="0">
              <a:srgbClr xmlns:mc="http://schemas.openxmlformats.org/markup-compatibility/2006" xmlns:a14="http://schemas.microsoft.com/office/drawing/2007/7/7/main" val="000000" mc:Ignorable="">
                <a:alpha val="35000"/>
              </a:srgbClr>
            </a:outerShdw>
          </a:effectLst>
        </a:effectStyle>
        <a:effectStyle>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07/7/7/main" val="1F497D" mc:Ignorable=""/>
      </a:dk2>
      <a:lt2>
        <a:srgbClr xmlns:mc="http://schemas.openxmlformats.org/markup-compatibility/2006" xmlns:a14="http://schemas.microsoft.com/office/drawing/2007/7/7/main" val="EEECE1" mc:Ignorable=""/>
      </a:lt2>
      <a:accent1>
        <a:srgbClr xmlns:mc="http://schemas.openxmlformats.org/markup-compatibility/2006" xmlns:a14="http://schemas.microsoft.com/office/drawing/2007/7/7/main" val="4F81BD" mc:Ignorable=""/>
      </a:accent1>
      <a:accent2>
        <a:srgbClr xmlns:mc="http://schemas.openxmlformats.org/markup-compatibility/2006" xmlns:a14="http://schemas.microsoft.com/office/drawing/2007/7/7/main" val="C0504D" mc:Ignorable=""/>
      </a:accent2>
      <a:accent3>
        <a:srgbClr xmlns:mc="http://schemas.openxmlformats.org/markup-compatibility/2006" xmlns:a14="http://schemas.microsoft.com/office/drawing/2007/7/7/main" val="9BBB59" mc:Ignorable=""/>
      </a:accent3>
      <a:accent4>
        <a:srgbClr xmlns:mc="http://schemas.openxmlformats.org/markup-compatibility/2006" xmlns:a14="http://schemas.microsoft.com/office/drawing/2007/7/7/main" val="8064A2" mc:Ignorable=""/>
      </a:accent4>
      <a:accent5>
        <a:srgbClr xmlns:mc="http://schemas.openxmlformats.org/markup-compatibility/2006" xmlns:a14="http://schemas.microsoft.com/office/drawing/2007/7/7/main" val="4BACC6" mc:Ignorable=""/>
      </a:accent5>
      <a:accent6>
        <a:srgbClr xmlns:mc="http://schemas.openxmlformats.org/markup-compatibility/2006" xmlns:a14="http://schemas.microsoft.com/office/drawing/2007/7/7/main" val="F79646" mc:Ignorable=""/>
      </a:accent6>
      <a:hlink>
        <a:srgbClr xmlns:mc="http://schemas.openxmlformats.org/markup-compatibility/2006" xmlns:a14="http://schemas.microsoft.com/office/drawing/2007/7/7/main" val="0000FF" mc:Ignorable=""/>
      </a:hlink>
      <a:folHlink>
        <a:srgbClr xmlns:mc="http://schemas.openxmlformats.org/markup-compatibility/2006" xmlns:a14="http://schemas.microsoft.com/office/drawing/2007/7/7/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07/7/7/main" val="1F497D" mc:Ignorable=""/>
      </a:dk2>
      <a:lt2>
        <a:srgbClr xmlns:mc="http://schemas.openxmlformats.org/markup-compatibility/2006" xmlns:a14="http://schemas.microsoft.com/office/drawing/2007/7/7/main" val="EEECE1" mc:Ignorable=""/>
      </a:lt2>
      <a:accent1>
        <a:srgbClr xmlns:mc="http://schemas.openxmlformats.org/markup-compatibility/2006" xmlns:a14="http://schemas.microsoft.com/office/drawing/2007/7/7/main" val="4F81BD" mc:Ignorable=""/>
      </a:accent1>
      <a:accent2>
        <a:srgbClr xmlns:mc="http://schemas.openxmlformats.org/markup-compatibility/2006" xmlns:a14="http://schemas.microsoft.com/office/drawing/2007/7/7/main" val="C0504D" mc:Ignorable=""/>
      </a:accent2>
      <a:accent3>
        <a:srgbClr xmlns:mc="http://schemas.openxmlformats.org/markup-compatibility/2006" xmlns:a14="http://schemas.microsoft.com/office/drawing/2007/7/7/main" val="9BBB59" mc:Ignorable=""/>
      </a:accent3>
      <a:accent4>
        <a:srgbClr xmlns:mc="http://schemas.openxmlformats.org/markup-compatibility/2006" xmlns:a14="http://schemas.microsoft.com/office/drawing/2007/7/7/main" val="8064A2" mc:Ignorable=""/>
      </a:accent4>
      <a:accent5>
        <a:srgbClr xmlns:mc="http://schemas.openxmlformats.org/markup-compatibility/2006" xmlns:a14="http://schemas.microsoft.com/office/drawing/2007/7/7/main" val="4BACC6" mc:Ignorable=""/>
      </a:accent5>
      <a:accent6>
        <a:srgbClr xmlns:mc="http://schemas.openxmlformats.org/markup-compatibility/2006" xmlns:a14="http://schemas.microsoft.com/office/drawing/2007/7/7/main" val="F79646" mc:Ignorable=""/>
      </a:accent6>
      <a:hlink>
        <a:srgbClr xmlns:mc="http://schemas.openxmlformats.org/markup-compatibility/2006" xmlns:a14="http://schemas.microsoft.com/office/drawing/2007/7/7/main" val="0000FF" mc:Ignorable=""/>
      </a:hlink>
      <a:folHlink>
        <a:srgbClr xmlns:mc="http://schemas.openxmlformats.org/markup-compatibility/2006" xmlns:a14="http://schemas.microsoft.com/office/drawing/2007/7/7/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2010-03-01T21:49:16Z</outs:dateTime>
      <outs:isPinned>true</outs:isPinned>
    </outs:relatedDate>
    <outs:relatedDate>
      <outs:type>2</outs:type>
      <outs:displayName>Created</outs:displayName>
      <outs:dateTime>2009-09-18T21:00:27Z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C750D64A-84D0-4421-B3E0-38F5B4BFACCD}">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0</TotalTime>
  <Words>11178</Words>
  <Application>Microsoft Office PowerPoint</Application>
  <PresentationFormat>On-screen Show (4:3)</PresentationFormat>
  <Paragraphs>1059</Paragraphs>
  <Slides>89</Slides>
  <Notes>76</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MSR_PPT template_07_light</vt:lpstr>
      <vt:lpstr>Satisfiability Modulo Theories (SMT):  ideas and applications Università Degli Studi Di Milano Scuola di Dottorato in Informatica, 2010</vt:lpstr>
      <vt:lpstr>Verifying Compilers</vt:lpstr>
      <vt:lpstr>Verifying Compilers</vt:lpstr>
      <vt:lpstr>Spec# Approach for a Verifying Compiler</vt:lpstr>
      <vt:lpstr>Basic verifier architecture</vt:lpstr>
      <vt:lpstr>Verification architecture</vt:lpstr>
      <vt:lpstr>Modeling execution traces</vt:lpstr>
      <vt:lpstr>States and execution traces</vt:lpstr>
      <vt:lpstr>Command language</vt:lpstr>
      <vt:lpstr>Command language</vt:lpstr>
      <vt:lpstr>Command language</vt:lpstr>
      <vt:lpstr>Reasoning about execution traces</vt:lpstr>
      <vt:lpstr>Reasoning about execution traces</vt:lpstr>
      <vt:lpstr>Weakest preconditions</vt:lpstr>
      <vt:lpstr>Structured if statement</vt:lpstr>
      <vt:lpstr>Dijkstra's guarded command</vt:lpstr>
      <vt:lpstr>Procedures</vt:lpstr>
      <vt:lpstr>Procedure example</vt:lpstr>
      <vt:lpstr>Verification conditions: Structure</vt:lpstr>
      <vt:lpstr>Main Challenge</vt:lpstr>
      <vt:lpstr>Main Challenge</vt:lpstr>
      <vt:lpstr>Main Challenge</vt:lpstr>
      <vt:lpstr>Main Challenge</vt:lpstr>
      <vt:lpstr>Main Challenge</vt:lpstr>
      <vt:lpstr>Some statistics</vt:lpstr>
      <vt:lpstr>Many Approaches</vt:lpstr>
      <vt:lpstr>E-matching &amp; Quantifier instantiation</vt:lpstr>
      <vt:lpstr>E-matching &amp; Quantifier instantiation</vt:lpstr>
      <vt:lpstr>E-matching: why do we use it?</vt:lpstr>
      <vt:lpstr>Efficient E-matching</vt:lpstr>
      <vt:lpstr>E-matching code trees</vt:lpstr>
      <vt:lpstr>E-matching: Limitations</vt:lpstr>
      <vt:lpstr>E-matching: Limitations</vt:lpstr>
      <vt:lpstr>E-matching: Limitations</vt:lpstr>
      <vt:lpstr>E-matching: Limitations</vt:lpstr>
      <vt:lpstr>E-matching: Limitations</vt:lpstr>
      <vt:lpstr>DPLL()</vt:lpstr>
      <vt:lpstr>DPLL()</vt:lpstr>
      <vt:lpstr>DPLL()</vt:lpstr>
      <vt:lpstr>DPLL(): Deduce I</vt:lpstr>
      <vt:lpstr>DPLL(): Deduce I</vt:lpstr>
      <vt:lpstr>DPLL(): Deduce I</vt:lpstr>
      <vt:lpstr>DPLL(): Deduce II</vt:lpstr>
      <vt:lpstr>DPLL(): Deduce II</vt:lpstr>
      <vt:lpstr>DPLL(): Backtracking</vt:lpstr>
      <vt:lpstr>DPLL(): Backtracking</vt:lpstr>
      <vt:lpstr>DPLL(): Improvement</vt:lpstr>
      <vt:lpstr>DPLL(): Improvement</vt:lpstr>
      <vt:lpstr>DPLL(): Improvement</vt:lpstr>
      <vt:lpstr>DPLL(): Problem</vt:lpstr>
      <vt:lpstr>Notation Remainder</vt:lpstr>
      <vt:lpstr>Notation Remainder</vt:lpstr>
      <vt:lpstr>Essentially uninterpreted fragment</vt:lpstr>
      <vt:lpstr>Basic Idea</vt:lpstr>
      <vt:lpstr>Example</vt:lpstr>
      <vt:lpstr>Example</vt:lpstr>
      <vt:lpstr>Example</vt:lpstr>
      <vt:lpstr>Example</vt:lpstr>
      <vt:lpstr>Example</vt:lpstr>
      <vt:lpstr>Example</vt:lpstr>
      <vt:lpstr>Example</vt:lpstr>
      <vt:lpstr>Example</vt:lpstr>
      <vt:lpstr>Example</vt:lpstr>
      <vt:lpstr>Basic Idea (cont.)</vt:lpstr>
      <vt:lpstr>Basic Idea (cont.) </vt:lpstr>
      <vt:lpstr>Basic Idea (cont.)</vt:lpstr>
      <vt:lpstr>Example</vt:lpstr>
      <vt:lpstr>Example: Model Checking</vt:lpstr>
      <vt:lpstr>Why does it work?</vt:lpstr>
      <vt:lpstr>Refinement 1: Lazy construction</vt:lpstr>
      <vt:lpstr>Refinement 2: Model-based instantiation</vt:lpstr>
      <vt:lpstr>Model-based instantiation: Example</vt:lpstr>
      <vt:lpstr>Infinite F*</vt:lpstr>
      <vt:lpstr>Infinite F*: Example</vt:lpstr>
      <vt:lpstr>Infinite F*: What is wrong?</vt:lpstr>
      <vt:lpstr>F and Set Constraints</vt:lpstr>
      <vt:lpstr>F: Example</vt:lpstr>
      <vt:lpstr>Complexity</vt:lpstr>
      <vt:lpstr>Extensions</vt:lpstr>
      <vt:lpstr>Extensions: Example</vt:lpstr>
      <vt:lpstr>More Extensions</vt:lpstr>
      <vt:lpstr>Conclusion</vt:lpstr>
      <vt:lpstr>Books</vt:lpstr>
      <vt:lpstr>Web Links</vt:lpstr>
      <vt:lpstr>References</vt:lpstr>
      <vt:lpstr>References</vt:lpstr>
      <vt:lpstr>References</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2009-09-18T21:00:27Z</dcterms:created>
  <dcterms:modified xsi:type="dcterms:W3CDTF">2010-03-01T21:56:36Z</dcterms:modified>
</cp:coreProperties>
</file>