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96" r:id="rId5"/>
    <p:sldId id="298" r:id="rId6"/>
    <p:sldId id="299" r:id="rId7"/>
    <p:sldId id="300" r:id="rId8"/>
    <p:sldId id="301" r:id="rId9"/>
    <p:sldId id="295" r:id="rId10"/>
    <p:sldId id="323" r:id="rId11"/>
    <p:sldId id="324" r:id="rId12"/>
    <p:sldId id="326" r:id="rId13"/>
    <p:sldId id="327" r:id="rId14"/>
    <p:sldId id="293" r:id="rId15"/>
    <p:sldId id="291" r:id="rId16"/>
    <p:sldId id="292" r:id="rId17"/>
    <p:sldId id="328" r:id="rId18"/>
    <p:sldId id="329" r:id="rId19"/>
    <p:sldId id="330" r:id="rId20"/>
    <p:sldId id="331" r:id="rId21"/>
    <p:sldId id="332" r:id="rId22"/>
    <p:sldId id="294" r:id="rId23"/>
    <p:sldId id="302" r:id="rId24"/>
    <p:sldId id="303" r:id="rId25"/>
    <p:sldId id="304" r:id="rId26"/>
    <p:sldId id="305" r:id="rId27"/>
    <p:sldId id="306" r:id="rId28"/>
    <p:sldId id="333" r:id="rId29"/>
    <p:sldId id="310" r:id="rId30"/>
    <p:sldId id="322" r:id="rId31"/>
    <p:sldId id="311" r:id="rId32"/>
    <p:sldId id="312" r:id="rId33"/>
    <p:sldId id="313" r:id="rId34"/>
    <p:sldId id="314" r:id="rId35"/>
    <p:sldId id="315" r:id="rId36"/>
    <p:sldId id="319" r:id="rId37"/>
    <p:sldId id="318" r:id="rId38"/>
    <p:sldId id="335" r:id="rId39"/>
    <p:sldId id="316" r:id="rId40"/>
    <p:sldId id="317" r:id="rId41"/>
    <p:sldId id="320" r:id="rId42"/>
    <p:sldId id="336" r:id="rId43"/>
    <p:sldId id="337" r:id="rId44"/>
    <p:sldId id="338" r:id="rId45"/>
    <p:sldId id="339" r:id="rId46"/>
    <p:sldId id="307" r:id="rId47"/>
    <p:sldId id="321" r:id="rId48"/>
    <p:sldId id="308" r:id="rId49"/>
    <p:sldId id="309" r:id="rId50"/>
    <p:sldId id="340" r:id="rId51"/>
    <p:sldId id="341" r:id="rId52"/>
    <p:sldId id="334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6" autoAdjust="0"/>
    <p:restoredTop sz="94660"/>
  </p:normalViewPr>
  <p:slideViewPr>
    <p:cSldViewPr>
      <p:cViewPr varScale="1">
        <p:scale>
          <a:sx n="71" d="100"/>
          <a:sy n="71" d="100"/>
        </p:scale>
        <p:origin x="8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64B9-E2CA-4048-A327-62731CC56E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8E86-95D9-4416-A915-F1F52758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8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64B9-E2CA-4048-A327-62731CC56E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8E86-95D9-4416-A915-F1F52758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2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64B9-E2CA-4048-A327-62731CC56E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8E86-95D9-4416-A915-F1F52758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64B9-E2CA-4048-A327-62731CC56E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8E86-95D9-4416-A915-F1F52758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3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64B9-E2CA-4048-A327-62731CC56E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8E86-95D9-4416-A915-F1F52758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64B9-E2CA-4048-A327-62731CC56E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8E86-95D9-4416-A915-F1F52758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0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64B9-E2CA-4048-A327-62731CC56E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8E86-95D9-4416-A915-F1F52758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2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64B9-E2CA-4048-A327-62731CC56E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8E86-95D9-4416-A915-F1F52758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0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64B9-E2CA-4048-A327-62731CC56E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8E86-95D9-4416-A915-F1F52758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64B9-E2CA-4048-A327-62731CC56E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8E86-95D9-4416-A915-F1F52758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2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64B9-E2CA-4048-A327-62731CC56E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8E86-95D9-4416-A915-F1F52758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6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64B9-E2CA-4048-A327-62731CC56E3E}" type="datetimeFigureOut">
              <a:rPr lang="en-US" smtClean="0"/>
              <a:t>6/12/2013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38E86-95D9-4416-A915-F1F52758C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0.png"/><Relationship Id="rId7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0.png"/><Relationship Id="rId7" Type="http://schemas.openxmlformats.org/officeDocument/2006/relationships/image" Target="../media/image86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90.png"/><Relationship Id="rId4" Type="http://schemas.openxmlformats.org/officeDocument/2006/relationships/image" Target="../media/image82.png"/><Relationship Id="rId9" Type="http://schemas.openxmlformats.org/officeDocument/2006/relationships/image" Target="../media/image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0.png"/><Relationship Id="rId7" Type="http://schemas.openxmlformats.org/officeDocument/2006/relationships/image" Target="../media/image86.png"/><Relationship Id="rId12" Type="http://schemas.openxmlformats.org/officeDocument/2006/relationships/image" Target="../media/image9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92.png"/><Relationship Id="rId5" Type="http://schemas.openxmlformats.org/officeDocument/2006/relationships/image" Target="../media/image83.png"/><Relationship Id="rId10" Type="http://schemas.openxmlformats.org/officeDocument/2006/relationships/image" Target="../media/image90.png"/><Relationship Id="rId4" Type="http://schemas.openxmlformats.org/officeDocument/2006/relationships/image" Target="../media/image82.png"/><Relationship Id="rId9" Type="http://schemas.openxmlformats.org/officeDocument/2006/relationships/image" Target="../media/image8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z3.codeplex.com/wikipage?title=CADE24" TargetMode="External"/><Relationship Id="rId2" Type="http://schemas.openxmlformats.org/officeDocument/2006/relationships/hyperlink" Target="http://rise4fun.com/z3rc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5.png"/><Relationship Id="rId7" Type="http://schemas.openxmlformats.org/officeDocument/2006/relationships/image" Target="../media/image370.png"/><Relationship Id="rId12" Type="http://schemas.openxmlformats.org/officeDocument/2006/relationships/image" Target="../media/image38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38.png"/><Relationship Id="rId5" Type="http://schemas.openxmlformats.org/officeDocument/2006/relationships/image" Target="../media/image360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Computation in Real Closed Infinitesimal and</a:t>
            </a:r>
            <a:br>
              <a:rPr lang="en-US" sz="3200" dirty="0"/>
            </a:br>
            <a:r>
              <a:rPr lang="en-US" sz="3200" dirty="0"/>
              <a:t>Transcendental Extensions of the </a:t>
            </a:r>
            <a:r>
              <a:rPr lang="en-US" sz="3200" dirty="0" err="1"/>
              <a:t>Rationals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6400800" cy="1752600"/>
          </a:xfrm>
        </p:spPr>
        <p:txBody>
          <a:bodyPr/>
          <a:lstStyle/>
          <a:p>
            <a:r>
              <a:rPr lang="en-US" dirty="0" smtClean="0"/>
              <a:t>Leonardo de Moura</a:t>
            </a:r>
          </a:p>
          <a:p>
            <a:r>
              <a:rPr lang="en-US" dirty="0" smtClean="0"/>
              <a:t>Grant Passmore</a:t>
            </a:r>
          </a:p>
        </p:txBody>
      </p:sp>
    </p:spTree>
    <p:extLst>
      <p:ext uri="{BB962C8B-B14F-4D97-AF65-F5344CB8AC3E}">
        <p14:creationId xmlns:p14="http://schemas.microsoft.com/office/powerpoint/2010/main" val="240087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447800"/>
                <a:ext cx="257083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−2=0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+1&lt;0</m:t>
                    </m:r>
                  </m:oMath>
                </a14:m>
                <a:r>
                  <a:rPr lang="en-US" sz="2800" b="0" i="1" dirty="0" smtClean="0"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47800"/>
                <a:ext cx="2570832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37316" y="2667000"/>
                <a:ext cx="1668084" cy="573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→−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316" y="2667000"/>
                <a:ext cx="1668084" cy="5739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99920" y="2753380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Decide</a:t>
            </a:r>
            <a:endParaRPr lang="en-US" sz="2800" b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3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447800"/>
                <a:ext cx="257083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−2=0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+1&lt;0</m:t>
                    </m:r>
                  </m:oMath>
                </a14:m>
                <a:r>
                  <a:rPr lang="en-US" sz="2800" b="0" i="1" dirty="0" smtClean="0">
                    <a:solidFill>
                      <a:srgbClr val="FF000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47800"/>
                <a:ext cx="2570832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37316" y="2667000"/>
                <a:ext cx="1668084" cy="573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→−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316" y="2667000"/>
                <a:ext cx="1668084" cy="5739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99920" y="2753380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Decide</a:t>
            </a:r>
            <a:endParaRPr lang="en-US" sz="28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25419" y="3276600"/>
                <a:ext cx="6613781" cy="565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There is no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s.t.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+1&lt;0</m:t>
                    </m:r>
                  </m:oMath>
                </a14:m>
                <a:r>
                  <a:rPr lang="en-US" sz="2800" i="1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19" y="3276600"/>
                <a:ext cx="6613781" cy="565155"/>
              </a:xfrm>
              <a:prstGeom prst="rect">
                <a:avLst/>
              </a:prstGeom>
              <a:blipFill rotWithShape="1">
                <a:blip r:embed="rId4"/>
                <a:stretch>
                  <a:fillRect l="-1843" t="-217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6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447800"/>
                <a:ext cx="257083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−2=0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+1&lt;0</m:t>
                    </m:r>
                  </m:oMath>
                </a14:m>
                <a:r>
                  <a:rPr lang="en-US" sz="2800" b="0" i="1" dirty="0" smtClean="0">
                    <a:solidFill>
                      <a:srgbClr val="FF000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47800"/>
                <a:ext cx="2570832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37316" y="2667000"/>
                <a:ext cx="1668084" cy="573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→−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316" y="2667000"/>
                <a:ext cx="1668084" cy="5739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99920" y="2753380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Decide</a:t>
            </a:r>
            <a:endParaRPr lang="en-US" sz="28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25419" y="3276600"/>
                <a:ext cx="6613781" cy="565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There is no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chemeClr val="tx1"/>
                    </a:solidFill>
                  </a:rPr>
                  <a:t>s.t.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/>
                      </a:rPr>
                      <m:t>   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+1&lt;0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mbria Math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19" y="3276600"/>
                <a:ext cx="6613781" cy="565155"/>
              </a:xfrm>
              <a:prstGeom prst="rect">
                <a:avLst/>
              </a:prstGeom>
              <a:blipFill rotWithShape="1">
                <a:blip r:embed="rId4"/>
                <a:stretch>
                  <a:fillRect l="-1843" t="-217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25419" y="3896380"/>
                <a:ext cx="661378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 smtClean="0"/>
                  <a:t>Conflict resolution (and backtrack)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+1&lt;0</m:t>
                    </m:r>
                  </m:oMath>
                </a14:m>
                <a:r>
                  <a:rPr lang="en-US" sz="2800" i="1" dirty="0">
                    <a:solidFill>
                      <a:srgbClr val="FF0000"/>
                    </a:solidFill>
                    <a:latin typeface="Cambria Math"/>
                  </a:rPr>
                  <a:t> </a:t>
                </a:r>
                <a:r>
                  <a:rPr lang="en-US" sz="2800" i="1" dirty="0" smtClean="0">
                    <a:solidFill>
                      <a:srgbClr val="FF0000"/>
                    </a:solidFill>
                    <a:latin typeface="Cambria Math"/>
                  </a:rPr>
                  <a:t>  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Cambria Math"/>
                  </a:rPr>
                  <a:t>implies</a:t>
                </a:r>
                <a:r>
                  <a:rPr lang="en-US" sz="2800" i="1" dirty="0" smtClean="0">
                    <a:solidFill>
                      <a:srgbClr val="FF0000"/>
                    </a:solidFill>
                    <a:latin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&gt; 1</m:t>
                    </m:r>
                  </m:oMath>
                </a14:m>
                <a:endParaRPr lang="en-US" sz="2800" i="1" dirty="0">
                  <a:solidFill>
                    <a:srgbClr val="FF0000"/>
                  </a:solidFill>
                  <a:latin typeface="Cambria Math"/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19" y="3896380"/>
                <a:ext cx="6613781" cy="1384995"/>
              </a:xfrm>
              <a:prstGeom prst="rect">
                <a:avLst/>
              </a:prstGeom>
              <a:blipFill rotWithShape="1">
                <a:blip r:embed="rId5"/>
                <a:stretch>
                  <a:fillRect l="-1843" t="-3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2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NLSat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447800"/>
                <a:ext cx="257083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−2=0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+1&lt;0</m:t>
                    </m:r>
                  </m:oMath>
                </a14:m>
                <a:r>
                  <a:rPr lang="en-US" sz="2800" b="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/>
                      </a:rPr>
                      <m:t>&gt;1</m:t>
                    </m:r>
                  </m:oMath>
                </a14:m>
                <a:r>
                  <a:rPr lang="en-US" sz="2800" b="0" i="1" dirty="0" smtClean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47800"/>
                <a:ext cx="2570832" cy="13849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437316" y="2667000"/>
                <a:ext cx="1400383" cy="573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→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316" y="2667000"/>
                <a:ext cx="1400383" cy="5739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99920" y="2753380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Decide</a:t>
            </a:r>
            <a:endParaRPr lang="en-US" sz="2800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19496" y="3286780"/>
                <a:ext cx="18122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→−1/2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496" y="3286780"/>
                <a:ext cx="181222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182100" y="3312442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Decide</a:t>
            </a:r>
            <a:endParaRPr lang="en-US" sz="2800" b="0" dirty="0" smtClean="0"/>
          </a:p>
        </p:txBody>
      </p:sp>
    </p:spTree>
    <p:extLst>
      <p:ext uri="{BB962C8B-B14F-4D97-AF65-F5344CB8AC3E}">
        <p14:creationId xmlns:p14="http://schemas.microsoft.com/office/powerpoint/2010/main" val="42149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NLSat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752600"/>
            <a:ext cx="68580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78973" y="2715491"/>
                <a:ext cx="7391400" cy="157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216 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15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+4536 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14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+31752 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13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−520884 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−42336 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11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−259308 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+3046158 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9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+140742 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8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+756756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−5792221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−193914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−931392 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+3266731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+90972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+402192 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+592704</m:t>
                    </m:r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973" y="2715491"/>
                <a:ext cx="7391400" cy="1576907"/>
              </a:xfrm>
              <a:prstGeom prst="rect">
                <a:avLst/>
              </a:prstGeom>
              <a:blipFill rotWithShape="1">
                <a:blip r:embed="rId2"/>
                <a:stretch>
                  <a:fillRect l="-330" r="-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99755" y="4648200"/>
                <a:ext cx="5410200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55" y="4648200"/>
                <a:ext cx="5410200" cy="465833"/>
              </a:xfrm>
              <a:prstGeom prst="rect">
                <a:avLst/>
              </a:prstGeom>
              <a:blipFill rotWithShape="1">
                <a:blip r:embed="rId3"/>
                <a:stretch>
                  <a:fillRect l="-22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09600" y="5334000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Before: timeout  </a:t>
            </a:r>
            <a:r>
              <a:rPr lang="en-US" sz="2800" dirty="0" smtClean="0">
                <a:solidFill>
                  <a:schemeClr val="tx2"/>
                </a:solidFill>
              </a:rPr>
              <a:t>(old package used Resultant theory)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After: 0.05 </a:t>
            </a:r>
            <a:r>
              <a:rPr lang="en-US" sz="2800" dirty="0" err="1" smtClean="0">
                <a:solidFill>
                  <a:srgbClr val="FF0000"/>
                </a:solidFill>
              </a:rPr>
              <a:t>secs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22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NLSat</a:t>
            </a:r>
            <a:r>
              <a:rPr lang="en-US" dirty="0" smtClean="0"/>
              <a:t> +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ranscendental constants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752600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Nonlinear Arithmetic Solver </a:t>
            </a:r>
          </a:p>
          <a:p>
            <a:pPr lvl="1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Transcendental Constants (e.g., </a:t>
            </a:r>
            <a:r>
              <a:rPr lang="en-US" sz="2800" dirty="0" err="1" smtClean="0">
                <a:solidFill>
                  <a:srgbClr val="FF0000"/>
                </a:solidFill>
              </a:rPr>
              <a:t>MetiTarski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0" y="3276600"/>
                <a:ext cx="4572000" cy="9541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−</m:t>
                    </m:r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/>
                      </a:rPr>
                      <m:t>+1&lt;0</m:t>
                    </m:r>
                  </m:oMath>
                </a14:m>
                <a:r>
                  <a:rPr lang="en-US" sz="2800" i="1" dirty="0"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276600"/>
                <a:ext cx="4572000" cy="9541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2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Exact Nonlinear Optimization </a:t>
            </a:r>
            <a:br>
              <a:rPr lang="en-US" dirty="0" smtClean="0"/>
            </a:br>
            <a:r>
              <a:rPr lang="en-US" dirty="0" smtClean="0"/>
              <a:t>(on demand)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348345" y="1607127"/>
                <a:ext cx="6858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Find smallest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s.t.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 </a:t>
                </a:r>
                <a:endParaRPr lang="en-US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45" y="1607127"/>
                <a:ext cx="6858000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1778" b="-14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48345" y="2590800"/>
                <a:ext cx="6858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Output</a:t>
                </a:r>
                <a:r>
                  <a:rPr lang="en-US" sz="2800" dirty="0" smtClean="0"/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 err="1" smtClean="0"/>
                  <a:t>unsat</a:t>
                </a:r>
                <a:endParaRPr lang="en-US" sz="28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/>
                  <a:t>unbounded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/>
                  <a:t>minimum(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/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 err="1" smtClean="0"/>
                  <a:t>infimum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/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45" y="2590800"/>
                <a:ext cx="6858000" cy="3416320"/>
              </a:xfrm>
              <a:prstGeom prst="rect">
                <a:avLst/>
              </a:prstGeom>
              <a:blipFill rotWithShape="1">
                <a:blip r:embed="rId3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40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Exact Nonlinear Optimization </a:t>
            </a:r>
            <a:br>
              <a:rPr lang="en-US" dirty="0" smtClean="0"/>
            </a:br>
            <a:r>
              <a:rPr lang="en-US" dirty="0" smtClean="0"/>
              <a:t>(on demand)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348345" y="1607127"/>
                <a:ext cx="6858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Find smallest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s.t.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 </a:t>
                </a:r>
                <a:endParaRPr lang="en-US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45" y="1607127"/>
                <a:ext cx="6858000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1778" b="-14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48345" y="2362200"/>
                <a:ext cx="6858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Observation 1: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 smtClean="0">
                    <a:solidFill>
                      <a:srgbClr val="FF0000"/>
                    </a:solidFill>
                  </a:rPr>
                  <a:t>Univariate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case is easy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45" y="2362200"/>
                <a:ext cx="6858000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48345" y="4114800"/>
                <a:ext cx="6858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 smtClean="0"/>
                  <a:t>Inefficient solution: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∃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</a:rPr>
                        <m:t>, </m:t>
                      </m:r>
                      <m:r>
                        <a:rPr lang="en-US" sz="2800" b="0" i="1" smtClean="0">
                          <a:latin typeface="Cambria Math"/>
                        </a:rPr>
                        <m:t>𝐹</m:t>
                      </m:r>
                      <m:r>
                        <a:rPr lang="en-US" sz="2800" b="0" i="1" smtClean="0">
                          <a:latin typeface="Cambria Math"/>
                        </a:rPr>
                        <m:t>[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45" y="4114800"/>
                <a:ext cx="6858000" cy="2031325"/>
              </a:xfrm>
              <a:prstGeom prst="rect">
                <a:avLst/>
              </a:prstGeom>
              <a:blipFill rotWithShape="1">
                <a:blip r:embed="rId4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8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Exact Nonlinear Optimization </a:t>
            </a:r>
            <a:br>
              <a:rPr lang="en-US" dirty="0" smtClean="0"/>
            </a:br>
            <a:r>
              <a:rPr lang="en-US" dirty="0" smtClean="0"/>
              <a:t>(on demand)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348345" y="1607127"/>
                <a:ext cx="68580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Find smallest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 smtClean="0"/>
                  <a:t>s.t.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endParaRPr lang="en-US" sz="2800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45" y="1607127"/>
                <a:ext cx="6858000" cy="738664"/>
              </a:xfrm>
              <a:prstGeom prst="rect">
                <a:avLst/>
              </a:prstGeom>
              <a:blipFill rotWithShape="0">
                <a:blip r:embed="rId2"/>
                <a:stretch>
                  <a:fillRect l="-1778" b="-14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48345" y="2423517"/>
            <a:ext cx="6858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Observation 2: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Adapt </a:t>
            </a:r>
            <a:r>
              <a:rPr lang="en-US" sz="2800" dirty="0" err="1" smtClean="0"/>
              <a:t>NLSat</a:t>
            </a:r>
            <a:r>
              <a:rPr lang="en-US" sz="2800" dirty="0" smtClean="0"/>
              <a:t> for solving the </a:t>
            </a:r>
          </a:p>
          <a:p>
            <a:pPr>
              <a:spcBef>
                <a:spcPts val="600"/>
              </a:spcBef>
            </a:pPr>
            <a:r>
              <a:rPr lang="en-US" sz="2800" dirty="0" err="1" smtClean="0">
                <a:solidFill>
                  <a:srgbClr val="FF0000"/>
                </a:solidFill>
              </a:rPr>
              <a:t>satisfiability</a:t>
            </a:r>
            <a:r>
              <a:rPr lang="en-US" sz="2800" dirty="0" smtClean="0">
                <a:solidFill>
                  <a:srgbClr val="FF0000"/>
                </a:solidFill>
              </a:rPr>
              <a:t> modulo assignment </a:t>
            </a:r>
            <a:r>
              <a:rPr lang="en-US" sz="2800" dirty="0" smtClean="0"/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135231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Satisfiability</a:t>
            </a:r>
            <a:r>
              <a:rPr lang="en-US" dirty="0" smtClean="0"/>
              <a:t> Modulo Assignment (SMA)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00200" y="1801091"/>
                <a:ext cx="6858000" cy="2713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800" dirty="0" smtClean="0"/>
                  <a:t>Given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800" b="1" dirty="0" smtClean="0"/>
                  <a:t>Output: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/>
                  <a:t>sat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→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𝛽</m:t>
                            </m:r>
                          </m:e>
                        </m:acc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 smtClean="0"/>
                  <a:t> satisfies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800" dirty="0" err="1" smtClean="0"/>
                  <a:t>unsat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𝑆</m:t>
                    </m:r>
                    <m:r>
                      <a:rPr lang="en-US" sz="2800" b="0" i="1" dirty="0" smtClean="0">
                        <a:latin typeface="Cambria Math"/>
                      </a:rPr>
                      <m:t>[</m:t>
                    </m:r>
                    <m:r>
                      <a:rPr lang="en-US" sz="2800" b="0" i="1" dirty="0" smtClean="0">
                        <a:latin typeface="Cambria Math"/>
                      </a:rPr>
                      <m:t>𝑦</m:t>
                    </m:r>
                    <m:r>
                      <a:rPr lang="en-US" sz="28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 smtClean="0"/>
                  <a:t>)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  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 smtClean="0"/>
                  <a:t> implies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 smtClean="0"/>
                  <a:t>  and </a:t>
                </a:r>
              </a:p>
              <a:p>
                <a:r>
                  <a:rPr lang="en-US" sz="2800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[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𝛼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 smtClean="0"/>
                  <a:t> is false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01091"/>
                <a:ext cx="6858000" cy="2713435"/>
              </a:xfrm>
              <a:prstGeom prst="rect">
                <a:avLst/>
              </a:prstGeom>
              <a:blipFill rotWithShape="1">
                <a:blip r:embed="rId2"/>
                <a:stretch>
                  <a:fillRect l="-1867" t="-2018" b="-5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25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18410" y="5247110"/>
                <a:ext cx="55002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𝜋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𝜖</m:t>
                      </m:r>
                      <m:r>
                        <a:rPr lang="en-US" sz="2800" b="0" i="1" smtClean="0">
                          <a:latin typeface="Cambria Math"/>
                        </a:rPr>
                        <m:t>&lt;</m:t>
                      </m:r>
                      <m:r>
                        <a:rPr lang="en-US" sz="28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10" y="5247110"/>
                <a:ext cx="550025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18410" y="4051473"/>
                <a:ext cx="5500255" cy="901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𝜖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&gt;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100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10" y="4051473"/>
                <a:ext cx="5500255" cy="90172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0" y="6064245"/>
                <a:ext cx="6089074" cy="565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0" dirty="0" smtClean="0"/>
                  <a:t>FindRoots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𝜖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6064245"/>
                <a:ext cx="6089074" cy="565155"/>
              </a:xfrm>
              <a:prstGeom prst="rect">
                <a:avLst/>
              </a:prstGeom>
              <a:blipFill rotWithShape="1">
                <a:blip r:embed="rId4"/>
                <a:stretch>
                  <a:fillRect t="-2151" b="-30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8410" y="1480887"/>
                <a:ext cx="5500255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10" y="1480887"/>
                <a:ext cx="5500255" cy="5739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ular Callout 7"/>
          <p:cNvSpPr/>
          <p:nvPr/>
        </p:nvSpPr>
        <p:spPr>
          <a:xfrm>
            <a:off x="304800" y="4383913"/>
            <a:ext cx="2175164" cy="841793"/>
          </a:xfrm>
          <a:prstGeom prst="wedgeRectCallout">
            <a:avLst>
              <a:gd name="adj1" fmla="val 104253"/>
              <a:gd name="adj2" fmla="val 81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Infinitesimal</a:t>
            </a:r>
            <a:endParaRPr lang="en-US" sz="2800" dirty="0"/>
          </a:p>
        </p:txBody>
      </p:sp>
      <p:sp>
        <p:nvSpPr>
          <p:cNvPr id="9" name="Rectangular Callout 8"/>
          <p:cNvSpPr/>
          <p:nvPr/>
        </p:nvSpPr>
        <p:spPr>
          <a:xfrm>
            <a:off x="6248400" y="4036316"/>
            <a:ext cx="2743200" cy="841793"/>
          </a:xfrm>
          <a:prstGeom prst="wedgeRectCallout">
            <a:avLst>
              <a:gd name="adj1" fmla="val -83671"/>
              <a:gd name="adj2" fmla="val 11516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Transcendental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57400" y="2353180"/>
                <a:ext cx="4953000" cy="1366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9</m:t>
                              </m:r>
                            </m:den>
                          </m:f>
                        </m:e>
                      </m:rad>
                      <m:r>
                        <a:rPr lang="en-US" sz="2800" i="1">
                          <a:latin typeface="Cambria Math"/>
                        </a:rPr>
                        <m:t>−</m:t>
                      </m:r>
                      <m:rad>
                        <m:ra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9</m:t>
                              </m:r>
                            </m:den>
                          </m:f>
                        </m:e>
                      </m:rad>
                      <m:r>
                        <a:rPr lang="en-US" sz="2800" i="1">
                          <a:latin typeface="Cambria Math"/>
                        </a:rPr>
                        <m:t>+</m:t>
                      </m:r>
                      <m:rad>
                        <m:ra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/>
                            </a:rPr>
                            <m:t>3</m:t>
                          </m:r>
                        </m:deg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/>
                                </a:rPr>
                                <m:t>9</m:t>
                              </m:r>
                            </m:den>
                          </m:f>
                        </m:e>
                      </m:rad>
                      <m:r>
                        <a:rPr lang="en-US" sz="2800" i="1">
                          <a:latin typeface="Cambria Math"/>
                        </a:rPr>
                        <m:t> = </m:t>
                      </m:r>
                      <m:rad>
                        <m:ra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800" i="1">
                              <a:latin typeface="Cambria Math"/>
                            </a:rPr>
                            <m:t>3</m:t>
                          </m:r>
                        </m:deg>
                        <m:e>
                          <m:rad>
                            <m:ra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353180"/>
                <a:ext cx="4953000" cy="136614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97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  <p:bldP spid="8" grpId="0" animBg="1"/>
      <p:bldP spid="9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No-good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71600" y="1805554"/>
                <a:ext cx="7696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𝐶h𝑒𝑐𝑘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unsat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[</m:t>
                    </m:r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  <m:r>
                      <a:rPr lang="en-US" sz="24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 smtClean="0"/>
                  <a:t>,  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05554"/>
                <a:ext cx="76962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58" t="-1973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" y="2433474"/>
                <a:ext cx="944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r>
                      <a:rPr lang="en-US" sz="2400" b="0" i="1" dirty="0" smtClean="0">
                        <a:latin typeface="Cambria Math"/>
                      </a:rPr>
                      <m:t>𝐶h𝑒𝑐𝑘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unsat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∧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[</m:t>
                    </m:r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  <m:r>
                      <a:rPr lang="en-US" sz="24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 smtClean="0"/>
                  <a:t>,   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33474"/>
                <a:ext cx="9448800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9737" r="-3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982" y="3047539"/>
                <a:ext cx="9428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,   </m:t>
                    </m:r>
                    <m:r>
                      <a:rPr lang="en-US" sz="2400" b="0" i="1" dirty="0" smtClean="0">
                        <a:latin typeface="Cambria Math"/>
                      </a:rPr>
                      <m:t>𝐶h𝑒𝑐𝑘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unsat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∧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[</m:t>
                    </m:r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  <m:r>
                      <a:rPr lang="en-US" sz="24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 smtClean="0"/>
                  <a:t>,   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2" y="3047539"/>
                <a:ext cx="9428018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9737" r="-71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" y="3586861"/>
                <a:ext cx="9220200" cy="1715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0" i="1" dirty="0" smtClean="0">
                    <a:latin typeface="Cambria Math"/>
                  </a:rPr>
                  <a:t>…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r>
                      <a:rPr lang="en-US" sz="2400" b="0" i="1" dirty="0" smtClean="0">
                        <a:latin typeface="Cambria Math"/>
                      </a:rPr>
                      <m:t>𝐶h𝑒𝑐𝑘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𝐹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</a:rPr>
                      <m:t>unsat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/>
                          </a:rPr>
                          <m:t>∧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latin typeface="Cambria Math"/>
                      </a:rPr>
                      <m:t>[</m:t>
                    </m:r>
                    <m:r>
                      <a:rPr lang="en-US" sz="2400" b="0" i="1" dirty="0" smtClean="0">
                        <a:latin typeface="Cambria Math"/>
                      </a:rPr>
                      <m:t>𝑦</m:t>
                    </m:r>
                    <m:r>
                      <a:rPr lang="en-US" sz="2400" b="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 smtClean="0"/>
                  <a:t>, 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 smtClean="0"/>
                  <a:t>…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3586861"/>
                <a:ext cx="9220200" cy="1715021"/>
              </a:xfrm>
              <a:prstGeom prst="rect">
                <a:avLst/>
              </a:prstGeom>
              <a:blipFill rotWithShape="1">
                <a:blip r:embed="rId5"/>
                <a:stretch>
                  <a:fillRect l="-1058" t="-2837" b="-6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6309" y="5301882"/>
            <a:ext cx="68580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 smtClean="0"/>
              <a:t>Finite decomposition property:</a:t>
            </a:r>
          </a:p>
          <a:p>
            <a:pPr>
              <a:spcBef>
                <a:spcPts val="60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The sequence is finite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019800" y="4953000"/>
                <a:ext cx="3048000" cy="13799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approximates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∃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b="0" i="0" smtClean="0">
                        <a:latin typeface="Cambria Math"/>
                      </a:rPr>
                      <m:t>,</m:t>
                    </m:r>
                    <m:r>
                      <a:rPr lang="en-US" sz="2800" b="0" i="1" smtClean="0">
                        <a:latin typeface="Cambria Math"/>
                      </a:rPr>
                      <m:t>𝐹</m:t>
                    </m:r>
                    <m:r>
                      <a:rPr lang="en-US" sz="2800" b="0" i="0" smtClean="0">
                        <a:latin typeface="Cambria Math"/>
                      </a:rPr>
                      <m:t>[</m:t>
                    </m:r>
                    <m:r>
                      <a:rPr lang="en-US" sz="2800" b="0" i="1" smtClean="0">
                        <a:latin typeface="Cambria Math"/>
                      </a:rPr>
                      <m:t>𝑦</m:t>
                    </m:r>
                    <m:r>
                      <a:rPr lang="en-US" sz="2800" b="0" i="1" smtClean="0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/>
                      </a:rPr>
                      <m:t>]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953000"/>
                <a:ext cx="3048000" cy="137993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93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Exact Nonlinear Optimization </a:t>
            </a:r>
            <a:br>
              <a:rPr lang="en-US" dirty="0" smtClean="0"/>
            </a:br>
            <a:r>
              <a:rPr lang="en-US" dirty="0" smtClean="0"/>
              <a:t>(on demand)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731310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5562600" y="4038600"/>
                <a:ext cx="1371600" cy="609600"/>
              </a:xfrm>
              <a:prstGeom prst="wedgeRectCallout">
                <a:avLst>
                  <a:gd name="adj1" fmla="val -128913"/>
                  <a:gd name="adj2" fmla="val -69318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−∞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038600"/>
                <a:ext cx="1371600" cy="609600"/>
              </a:xfrm>
              <a:prstGeom prst="wedgeRectCallout">
                <a:avLst>
                  <a:gd name="adj1" fmla="val -128913"/>
                  <a:gd name="adj2" fmla="val -69318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ular Callout 5"/>
          <p:cNvSpPr/>
          <p:nvPr/>
        </p:nvSpPr>
        <p:spPr>
          <a:xfrm>
            <a:off x="4343400" y="2590800"/>
            <a:ext cx="3429000" cy="685800"/>
          </a:xfrm>
          <a:prstGeom prst="wedgeRectCallout">
            <a:avLst>
              <a:gd name="adj1" fmla="val -81120"/>
              <a:gd name="adj2" fmla="val -214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Univariate</a:t>
            </a:r>
            <a:r>
              <a:rPr lang="en-US" sz="2400" dirty="0" smtClean="0"/>
              <a:t> minimization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1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752600"/>
            <a:ext cx="685800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PSPACE procedures</a:t>
            </a:r>
          </a:p>
        </p:txBody>
      </p:sp>
    </p:spTree>
    <p:extLst>
      <p:ext uri="{BB962C8B-B14F-4D97-AF65-F5344CB8AC3E}">
        <p14:creationId xmlns:p14="http://schemas.microsoft.com/office/powerpoint/2010/main" val="29833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60187"/>
            <a:ext cx="85344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dirty="0" smtClean="0"/>
              <a:t>Transcendental constants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	</a:t>
            </a:r>
            <a:r>
              <a:rPr lang="en-US" sz="2400" dirty="0" err="1" smtClean="0"/>
              <a:t>MetiTarski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/>
              <a:t>	</a:t>
            </a:r>
            <a:r>
              <a:rPr lang="en-US" sz="2400" dirty="0" smtClean="0"/>
              <a:t>Interval Constraint Propagation (ICP)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RealPaver</a:t>
            </a:r>
            <a:r>
              <a:rPr lang="en-US" sz="2400" dirty="0" smtClean="0"/>
              <a:t>, </a:t>
            </a:r>
            <a:r>
              <a:rPr lang="en-US" sz="2400" dirty="0" err="1" smtClean="0"/>
              <a:t>Rsolver</a:t>
            </a:r>
            <a:r>
              <a:rPr lang="en-US" sz="2400" dirty="0" smtClean="0"/>
              <a:t>, </a:t>
            </a:r>
            <a:r>
              <a:rPr lang="en-US" sz="2400" dirty="0" err="1" smtClean="0"/>
              <a:t>iSat</a:t>
            </a:r>
            <a:r>
              <a:rPr lang="en-US" sz="2400" dirty="0" smtClean="0"/>
              <a:t>, </a:t>
            </a:r>
            <a:r>
              <a:rPr lang="en-US" sz="2400" dirty="0" err="1" smtClean="0"/>
              <a:t>dReal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Reasoning with Infinitesi</a:t>
            </a:r>
            <a:r>
              <a:rPr lang="en-US" sz="2400" dirty="0" smtClean="0"/>
              <a:t>mals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	</a:t>
            </a:r>
            <a:r>
              <a:rPr lang="en-US" sz="2400" dirty="0" smtClean="0"/>
              <a:t>ACL2, Isabelle/HOL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	</a:t>
            </a:r>
            <a:r>
              <a:rPr lang="en-US" sz="2400" dirty="0" smtClean="0"/>
              <a:t>Nonstandard analysis</a:t>
            </a:r>
          </a:p>
          <a:p>
            <a:pPr>
              <a:spcBef>
                <a:spcPts val="600"/>
              </a:spcBef>
            </a:pPr>
            <a:r>
              <a:rPr lang="en-US" sz="2800" dirty="0" smtClean="0"/>
              <a:t>Real Closure of a Single Infinitesimal Extension [</a:t>
            </a:r>
            <a:r>
              <a:rPr lang="en-US" sz="2800" dirty="0" err="1" smtClean="0"/>
              <a:t>Rioboo</a:t>
            </a:r>
            <a:r>
              <a:rPr lang="en-US" sz="2800" dirty="0" smtClean="0"/>
              <a:t>]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/>
              <a:t>	</a:t>
            </a:r>
            <a:r>
              <a:rPr lang="en-US" sz="2400" dirty="0" err="1" smtClean="0"/>
              <a:t>Puiseux</a:t>
            </a:r>
            <a:r>
              <a:rPr lang="en-US" sz="2400" dirty="0" smtClean="0"/>
              <a:t> series 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800" dirty="0" err="1" smtClean="0"/>
              <a:t>Coste</a:t>
            </a:r>
            <a:r>
              <a:rPr lang="en-US" sz="2800" dirty="0" smtClean="0"/>
              <a:t>-Roy: encoding algebraic elements using Thom’s lemma</a:t>
            </a:r>
          </a:p>
        </p:txBody>
      </p:sp>
    </p:spTree>
    <p:extLst>
      <p:ext uri="{BB962C8B-B14F-4D97-AF65-F5344CB8AC3E}">
        <p14:creationId xmlns:p14="http://schemas.microsoft.com/office/powerpoint/2010/main" val="12924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752600"/>
            <a:ext cx="6858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Tower of extensions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Hybrid representation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	Interval (arithmetic) + Thom’s lemma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Clean denominators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Non-minimal defining polynomials</a:t>
            </a:r>
          </a:p>
        </p:txBody>
      </p:sp>
    </p:spTree>
    <p:extLst>
      <p:ext uri="{BB962C8B-B14F-4D97-AF65-F5344CB8AC3E}">
        <p14:creationId xmlns:p14="http://schemas.microsoft.com/office/powerpoint/2010/main" val="314594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extensions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447800" y="1773382"/>
                <a:ext cx="56388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ℚ</m:t>
                      </m:r>
                      <m:r>
                        <a:rPr lang="en-US" sz="2800" b="0" i="1" smtClean="0">
                          <a:latin typeface="Cambria Math"/>
                        </a:rPr>
                        <m:t> ⊆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⊆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ℚ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𝜍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⊆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ℚ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𝜍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</a:rPr>
                      <m:t>⊆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 smtClean="0"/>
                  <a:t>…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773382"/>
                <a:ext cx="5638800" cy="3970318"/>
              </a:xfrm>
              <a:prstGeom prst="rect">
                <a:avLst/>
              </a:prstGeom>
              <a:blipFill rotWithShape="1">
                <a:blip r:embed="rId2"/>
                <a:stretch>
                  <a:fillRect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ular Callout 4"/>
          <p:cNvSpPr/>
          <p:nvPr/>
        </p:nvSpPr>
        <p:spPr>
          <a:xfrm>
            <a:off x="5943600" y="1981200"/>
            <a:ext cx="2819400" cy="1524000"/>
          </a:xfrm>
          <a:prstGeom prst="wedgeRectCallout">
            <a:avLst>
              <a:gd name="adj1" fmla="val -76853"/>
              <a:gd name="adj2" fmla="val 11128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Transcendental, Infinitesimal, or Algebraic extension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72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extensions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930236"/>
            <a:ext cx="2182091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Transcendental Extensions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3657600" y="2933700"/>
            <a:ext cx="2029691" cy="1143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Infinitesimal Extensions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11982" y="2930236"/>
            <a:ext cx="2313709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Algebraic </a:t>
            </a:r>
          </a:p>
          <a:p>
            <a:pPr algn="ctr"/>
            <a:r>
              <a:rPr lang="en-US" sz="2400" dirty="0" smtClean="0"/>
              <a:t>Extensions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66800" y="1803975"/>
                <a:ext cx="706581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</a:rPr>
                        <m:t>ℚ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…(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803975"/>
                <a:ext cx="7065818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7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extensions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0382" y="1295400"/>
                <a:ext cx="81534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800" dirty="0" smtClean="0"/>
                  <a:t>Basic Idea: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Given (computable) ordered field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𝐾</m:t>
                    </m:r>
                  </m:oMath>
                </a14:m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800" dirty="0">
                    <a:solidFill>
                      <a:srgbClr val="FF0000"/>
                    </a:solidFill>
                  </a:rPr>
                  <a:t>	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Implement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𝐾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𝜍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800" dirty="0"/>
              </a:p>
              <a:p>
                <a:pPr>
                  <a:spcBef>
                    <a:spcPts val="600"/>
                  </a:spcBef>
                </a:pPr>
                <a:endParaRPr lang="en-US" sz="2800" dirty="0" smtClean="0"/>
              </a:p>
              <a:p>
                <a:pPr>
                  <a:lnSpc>
                    <a:spcPct val="150000"/>
                  </a:lnSpc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82" y="1295400"/>
                <a:ext cx="8153400" cy="3200876"/>
              </a:xfrm>
              <a:prstGeom prst="rect">
                <a:avLst/>
              </a:prstGeom>
              <a:blipFill rotWithShape="1">
                <a:blip r:embed="rId2"/>
                <a:stretch>
                  <a:fillRect l="-1495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11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 of extensions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0382" y="1295400"/>
                <a:ext cx="8153400" cy="5370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(Computable) ordered field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𝐾</m:t>
                    </m:r>
                  </m:oMath>
                </a14:m>
                <a:endParaRPr lang="en-US" sz="2800" dirty="0" smtClean="0">
                  <a:solidFill>
                    <a:srgbClr val="FF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/>
                  <a:t>Operations: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+,  −,  ×,  </m:t>
                    </m:r>
                    <m:r>
                      <a:rPr lang="en-US" sz="2800" b="0" i="1" smtClean="0">
                        <a:latin typeface="Cambria Math"/>
                      </a:rPr>
                      <m:t>𝑖𝑛𝑣</m:t>
                    </m:r>
                    <m:r>
                      <a:rPr lang="en-US" sz="2800" b="0" i="1" smtClean="0">
                        <a:latin typeface="Cambria Math"/>
                      </a:rPr>
                      <m:t>,  </m:t>
                    </m:r>
                    <m:r>
                      <a:rPr lang="en-US" sz="2800" b="0" i="1" smtClean="0">
                        <a:latin typeface="Cambria Math"/>
                      </a:rPr>
                      <m:t>𝑠𝑖𝑔𝑛</m:t>
                    </m:r>
                  </m:oMath>
                </a14:m>
                <a:endParaRPr lang="en-US" sz="28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</m:t>
                    </m:r>
                    <m:r>
                      <a:rPr lang="en-US" sz="2800" b="0" i="1" smtClean="0">
                        <a:latin typeface="Cambria Math"/>
                      </a:rPr>
                      <m:t>&lt;</m:t>
                    </m:r>
                    <m:r>
                      <a:rPr lang="en-US" sz="2800" b="0" i="1" smtClean="0">
                        <a:latin typeface="Cambria Math"/>
                      </a:rPr>
                      <m:t>𝑏</m:t>
                    </m:r>
                    <m:r>
                      <a:rPr lang="en-US" sz="2800" b="0" i="1" smtClean="0">
                        <a:latin typeface="Cambria Math"/>
                      </a:rPr>
                      <m:t>⇔</m:t>
                    </m:r>
                    <m:r>
                      <a:rPr lang="en-US" sz="2800" b="0" i="1" smtClean="0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=−1</m:t>
                    </m:r>
                  </m:oMath>
                </a14:m>
                <a:endParaRPr lang="en-US" sz="2800" b="0" dirty="0" smtClean="0"/>
              </a:p>
              <a:p>
                <a:pPr>
                  <a:spcBef>
                    <a:spcPts val="600"/>
                  </a:spcBef>
                </a:pPr>
                <a:endParaRPr lang="en-US" sz="280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/>
                  <a:t>Approximation: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𝑎𝑝𝑝𝑟𝑜𝑥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800" b="0" dirty="0" smtClean="0">
                    <a:latin typeface="Cambria Math"/>
                  </a:rPr>
                  <a:t>-interval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∞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𝐵</m:t>
                      </m:r>
                      <m:r>
                        <a:rPr lang="en-US" sz="2800" b="0" i="1" smtClean="0">
                          <a:latin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−∞, ∞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≠0⇒0∉</m:t>
                      </m:r>
                      <m:r>
                        <a:rPr lang="en-US" sz="2800" b="0" i="1" smtClean="0">
                          <a:latin typeface="Cambria Math"/>
                        </a:rPr>
                        <m:t>𝑎𝑝𝑝𝑟𝑜𝑥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𝑎</m:t>
                      </m:r>
                      <m:r>
                        <a:rPr lang="en-US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b="0" dirty="0" smtClean="0"/>
              </a:p>
              <a:p>
                <a:pPr>
                  <a:spcBef>
                    <a:spcPts val="600"/>
                  </a:spcBef>
                </a:pPr>
                <a:endParaRPr lang="en-US" sz="2800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Refine approximation</a:t>
                </a:r>
                <a:endParaRPr lang="en-US" sz="2800" b="0" dirty="0" smtClean="0"/>
              </a:p>
              <a:p>
                <a:pPr>
                  <a:lnSpc>
                    <a:spcPct val="150000"/>
                  </a:lnSpc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82" y="1295400"/>
                <a:ext cx="8153400" cy="5370701"/>
              </a:xfrm>
              <a:prstGeom prst="rect">
                <a:avLst/>
              </a:prstGeom>
              <a:blipFill rotWithShape="1">
                <a:blip r:embed="rId2"/>
                <a:stretch>
                  <a:fillRect l="-1495" t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ular Callout 2"/>
              <p:cNvSpPr/>
              <p:nvPr/>
            </p:nvSpPr>
            <p:spPr>
              <a:xfrm>
                <a:off x="6726382" y="1905000"/>
                <a:ext cx="2057400" cy="1066800"/>
              </a:xfrm>
              <a:prstGeom prst="wedgeRectCallout">
                <a:avLst>
                  <a:gd name="adj1" fmla="val -113059"/>
                  <a:gd name="adj2" fmla="val 87765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Binary Rational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382" y="1905000"/>
                <a:ext cx="2057400" cy="1066800"/>
              </a:xfrm>
              <a:prstGeom prst="wedgeRectCallout">
                <a:avLst>
                  <a:gd name="adj1" fmla="val -113059"/>
                  <a:gd name="adj2" fmla="val 8776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43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(Computable) Transcendental Extensions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1143000" y="1600200"/>
                <a:ext cx="6553200" cy="1524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𝑎𝑝𝑝𝑟𝑜𝑥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400" dirty="0" smtClean="0"/>
                  <a:t>-interval</a:t>
                </a:r>
              </a:p>
              <a:p>
                <a:pPr algn="ctr"/>
                <a:endParaRPr lang="en-US" sz="24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𝑤𝑖𝑑𝑡h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𝑎𝑝𝑝𝑟𝑜𝑥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)&lt;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43000" y="1600200"/>
                <a:ext cx="6553200" cy="1524905"/>
              </a:xfrm>
              <a:prstGeom prst="rect">
                <a:avLst/>
              </a:prstGeom>
              <a:blipFill rotWithShape="1"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800" y="4343399"/>
                <a:ext cx="1687450" cy="839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343399"/>
                <a:ext cx="1687450" cy="83965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3809999"/>
            <a:ext cx="766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Elements of the extension are encoded as rational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536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Closed Fields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2587" y="3642834"/>
                <a:ext cx="631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87" y="3642834"/>
                <a:ext cx="63190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14400" y="3886199"/>
            <a:ext cx="4738255" cy="2055170"/>
            <a:chOff x="3643745" y="2453165"/>
            <a:chExt cx="4738255" cy="2055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43745" y="3816927"/>
                  <a:ext cx="1208279" cy="6914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𝑎𝑙𝑔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745" y="3816927"/>
                  <a:ext cx="1208279" cy="69140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 rot="16200000">
                  <a:off x="3931932" y="3023552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2" y="3023552"/>
                  <a:ext cx="631904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ular Callout 6"/>
            <p:cNvSpPr/>
            <p:nvPr/>
          </p:nvSpPr>
          <p:spPr>
            <a:xfrm>
              <a:off x="5410200" y="2453165"/>
              <a:ext cx="2971800" cy="963227"/>
            </a:xfrm>
            <a:prstGeom prst="wedgeRectCallout">
              <a:avLst>
                <a:gd name="adj1" fmla="val -76776"/>
                <a:gd name="adj2" fmla="val 106629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Real Algebraic Numbers</a:t>
              </a:r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1000" y="1219200"/>
                <a:ext cx="8763000" cy="2025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Ordered Field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Positive elements are squares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r>
                      <a:rPr lang="en-US" sz="2800" b="0" i="1" smtClean="0">
                        <a:latin typeface="Cambria Math"/>
                      </a:rPr>
                      <m:t>∀</m:t>
                    </m:r>
                    <m:r>
                      <a:rPr lang="en-US" sz="2800" b="0" i="1" smtClean="0">
                        <a:latin typeface="Cambria Math"/>
                      </a:rPr>
                      <m:t>𝑥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≥0⇒∃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800" b="0" dirty="0" smtClean="0"/>
              </a:p>
              <a:p>
                <a:pPr>
                  <a:spcBef>
                    <a:spcPts val="600"/>
                  </a:spcBef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All polynomials of odd degree have roots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∀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∃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 …. 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763000" cy="2025234"/>
              </a:xfrm>
              <a:prstGeom prst="rect">
                <a:avLst/>
              </a:prstGeom>
              <a:blipFill rotWithShape="1">
                <a:blip r:embed="rId5"/>
                <a:stretch>
                  <a:fillRect l="-1461" t="-2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ular Callout 10"/>
              <p:cNvSpPr/>
              <p:nvPr/>
            </p:nvSpPr>
            <p:spPr>
              <a:xfrm>
                <a:off x="3124200" y="5524821"/>
                <a:ext cx="4191000" cy="1158426"/>
              </a:xfrm>
              <a:prstGeom prst="wedgeRectCallout">
                <a:avLst>
                  <a:gd name="adj1" fmla="val -77687"/>
                  <a:gd name="adj2" fmla="val -30783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0, 1, 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2400" b="0" i="1" smtClean="0">
                          <a:latin typeface="Cambria Math"/>
                        </a:rPr>
                        <m:t>, −</m:t>
                      </m:r>
                      <m:rad>
                        <m:ra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</m:deg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e>
                      </m:rad>
                      <m:r>
                        <a:rPr lang="en-US" sz="2400" b="0" i="1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𝑟𝑜𝑜𝑡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−1 −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524821"/>
                <a:ext cx="4191000" cy="1158426"/>
              </a:xfrm>
              <a:prstGeom prst="wedgeRectCallout">
                <a:avLst>
                  <a:gd name="adj1" fmla="val -77687"/>
                  <a:gd name="adj2" fmla="val -3078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74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(Computable) Transcendental Extensions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flipH="1">
                <a:off x="1524000" y="2057400"/>
                <a:ext cx="6553200" cy="103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24000" y="2057400"/>
                <a:ext cx="6553200" cy="103156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flipH="1">
                <a:off x="1524000" y="2057402"/>
                <a:ext cx="6553200" cy="103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24000" y="2057402"/>
                <a:ext cx="6553200" cy="103156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ular Callout 9"/>
          <p:cNvSpPr/>
          <p:nvPr/>
        </p:nvSpPr>
        <p:spPr>
          <a:xfrm>
            <a:off x="2362200" y="3554815"/>
            <a:ext cx="6248400" cy="1864377"/>
          </a:xfrm>
          <a:prstGeom prst="wedgeRectCallout">
            <a:avLst>
              <a:gd name="adj1" fmla="val 13769"/>
              <a:gd name="adj2" fmla="val -7089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Standard normal form for rational functions</a:t>
            </a:r>
          </a:p>
          <a:p>
            <a:r>
              <a:rPr lang="en-US" sz="2400" dirty="0" smtClean="0"/>
              <a:t>GCD(numerator, denominator) = 1</a:t>
            </a:r>
          </a:p>
          <a:p>
            <a:r>
              <a:rPr lang="en-US" sz="2400" dirty="0" smtClean="0"/>
              <a:t>Denominator is a </a:t>
            </a:r>
            <a:r>
              <a:rPr lang="en-US" sz="2400" dirty="0" err="1" smtClean="0"/>
              <a:t>monic</a:t>
            </a:r>
            <a:r>
              <a:rPr lang="en-US" sz="2400" dirty="0" smtClean="0"/>
              <a:t> polynomial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07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(Computable) Transcendental Extensions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1447800" y="1600200"/>
                <a:ext cx="7239000" cy="5268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Refine interval</a:t>
                </a:r>
              </a:p>
              <a:p>
                <a:r>
                  <a:rPr lang="en-US" sz="2400" dirty="0" smtClean="0"/>
                  <a:t>	</a:t>
                </a:r>
                <a:r>
                  <a:rPr lang="en-US" sz="2400" dirty="0"/>
                  <a:t>I</a:t>
                </a:r>
                <a:r>
                  <a:rPr lang="en-US" sz="2400" dirty="0" smtClean="0"/>
                  <a:t>nterval arithmetic</a:t>
                </a:r>
              </a:p>
              <a:p>
                <a:r>
                  <a:rPr lang="en-US" sz="2400" dirty="0"/>
                  <a:t>	</a:t>
                </a:r>
                <a:r>
                  <a:rPr lang="en-US" sz="2400" dirty="0" smtClean="0"/>
                  <a:t>Refine coefficients and extension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Zero </a:t>
                </a:r>
                <a:r>
                  <a:rPr lang="en-US" sz="2400" dirty="0" err="1" smtClean="0"/>
                  <a:t>iff</a:t>
                </a:r>
                <a:r>
                  <a:rPr lang="en-US" sz="2400" dirty="0" smtClean="0"/>
                  <a:t> numerator is the zero polynomial</a:t>
                </a:r>
              </a:p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/>
                  <a:t> is not the zero polynomial, </a:t>
                </a:r>
              </a:p>
              <a:p>
                <a:r>
                  <a:rPr lang="en-US" sz="2400" b="0" dirty="0" smtClean="0">
                    <a:solidFill>
                      <a:srgbClr val="FF0000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can’t be zero, 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is transcendental.  </a:t>
                </a:r>
              </a:p>
              <a:p>
                <a:endParaRPr lang="en-US" sz="2400" dirty="0"/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Remark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rad>
                  </m:oMath>
                </a14:m>
                <a:r>
                  <a:rPr lang="en-US" sz="2400" dirty="0" smtClean="0"/>
                  <a:t> is transcendental with respect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endParaRPr lang="en-US" sz="2400" dirty="0" smtClean="0"/>
              </a:p>
              <a:p>
                <a:endParaRPr lang="en-US" sz="240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is not transcendental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7800" y="1600200"/>
                <a:ext cx="7239000" cy="5268750"/>
              </a:xfrm>
              <a:prstGeom prst="rect">
                <a:avLst/>
              </a:prstGeom>
              <a:blipFill rotWithShape="1">
                <a:blip r:embed="rId2"/>
                <a:stretch>
                  <a:fillRect l="-1348"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6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Infinitesimal Extensions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1447800" y="1600201"/>
                <a:ext cx="6553200" cy="530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Every infinitesimal extension is transcendental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Rational functions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 …+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sign of first non zero coefficient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𝑎𝑝𝑝𝑟𝑜𝑥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=(0,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Non-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refinable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intervals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𝑎𝑝𝑝𝑟𝑜𝑥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∞)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endParaRPr lang="en-US" sz="2400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447800" y="1600201"/>
                <a:ext cx="6553200" cy="5306966"/>
              </a:xfrm>
              <a:prstGeom prst="rect">
                <a:avLst/>
              </a:prstGeom>
              <a:blipFill rotWithShape="0">
                <a:blip r:embed="rId2"/>
                <a:stretch>
                  <a:fillRect l="-1488" t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3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Algebraic Extensions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 flipH="1">
                <a:off x="838200" y="1751425"/>
                <a:ext cx="72390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b="0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is a r</a:t>
                </a:r>
                <a:r>
                  <a:rPr lang="en-US" sz="2400" b="0" dirty="0" smtClean="0"/>
                  <a:t>oot of a polynomial with coefficients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  <a:p>
                <a:r>
                  <a:rPr lang="en-US" sz="2400" b="0" dirty="0" smtClean="0"/>
                  <a:t> </a:t>
                </a:r>
              </a:p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Encoding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as polynomial + interval does not work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 may not be </a:t>
                </a:r>
                <a:r>
                  <a:rPr lang="en-US" sz="2400" dirty="0" err="1" smtClean="0"/>
                  <a:t>Archimedian</a:t>
                </a:r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	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Roots can be infinitely close to each other.</a:t>
                </a:r>
              </a:p>
              <a:p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	Roots can be greater than any Real.</a:t>
                </a:r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 smtClean="0"/>
                  <a:t>Thom’s Lemma</a:t>
                </a:r>
              </a:p>
              <a:p>
                <a:r>
                  <a:rPr lang="en-US" sz="2400" dirty="0" smtClean="0"/>
                  <a:t>We can always distinguish the roots of a polynomial in a RCF using the signs of the derivatives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751425"/>
                <a:ext cx="7239000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1348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03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Algebraic Extensions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3582194"/>
            <a:ext cx="7805738" cy="16368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109" y="2831455"/>
            <a:ext cx="2020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Three roots of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855" y="2819400"/>
            <a:ext cx="4936545" cy="456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ular Callout 2"/>
              <p:cNvSpPr/>
              <p:nvPr/>
            </p:nvSpPr>
            <p:spPr>
              <a:xfrm>
                <a:off x="3110346" y="1447800"/>
                <a:ext cx="4876800" cy="990600"/>
              </a:xfrm>
              <a:prstGeom prst="wedgeRectCallout">
                <a:avLst>
                  <a:gd name="adj1" fmla="val -36742"/>
                  <a:gd name="adj2" fmla="val 8347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Roots: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1/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𝜖</m:t>
                        </m:r>
                      </m:e>
                    </m:rad>
                  </m:oMath>
                </a14:m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1/</m:t>
                        </m:r>
                        <m:r>
                          <a:rPr lang="en-US" sz="2400" i="1">
                            <a:latin typeface="Cambria Math"/>
                          </a:rPr>
                          <m:t>𝜖</m:t>
                        </m:r>
                      </m:e>
                    </m:rad>
                  </m:oMath>
                </a14:m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en-US" sz="2400" b="0" i="1" smtClean="0">
                            <a:latin typeface="Cambria Math"/>
                          </a:rPr>
                          <m:t>1/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𝜖</m:t>
                        </m:r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346" y="1447800"/>
                <a:ext cx="4876800" cy="990600"/>
              </a:xfrm>
              <a:prstGeom prst="wedgeRectCallout">
                <a:avLst>
                  <a:gd name="adj1" fmla="val -36742"/>
                  <a:gd name="adj2" fmla="val 83479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Algebraic Extensions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838200" y="2035076"/>
                <a:ext cx="7239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The elements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b="0" dirty="0" smtClean="0"/>
                  <a:t> are polynomials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b="0" dirty="0" smtClean="0"/>
                  <a:t>Implement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+,  −,  × </m:t>
                    </m:r>
                  </m:oMath>
                </a14:m>
                <a:r>
                  <a:rPr lang="en-US" sz="2400" b="0" dirty="0" smtClean="0"/>
                  <a:t> using polynomial arithmetic. </a:t>
                </a:r>
              </a:p>
              <a:p>
                <a:endParaRPr lang="en-US" sz="2400" dirty="0"/>
              </a:p>
              <a:p>
                <a:r>
                  <a:rPr lang="en-US" sz="2400" b="0" dirty="0" smtClean="0"/>
                  <a:t>Compute sign (when possible) using interval arithmetic.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2035076"/>
                <a:ext cx="7239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348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86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Algebraic Extensions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838200" y="2035076"/>
                <a:ext cx="78486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=(−2+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{})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dirty="0"/>
              </a:p>
              <a:p>
                <a:r>
                  <a:rPr lang="en-US" sz="2400" b="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b="0" dirty="0" smtClean="0"/>
                  <a:t>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b="0" dirty="0" smtClean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We can normalize a by computing the polynomial remainder.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+(1+2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−2+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2035076"/>
                <a:ext cx="7848600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1243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/>
          <p:cNvSpPr/>
          <p:nvPr/>
        </p:nvSpPr>
        <p:spPr>
          <a:xfrm>
            <a:off x="6185647" y="3918937"/>
            <a:ext cx="2514600" cy="990600"/>
          </a:xfrm>
          <a:prstGeom prst="wedgeRectCallout">
            <a:avLst>
              <a:gd name="adj1" fmla="val -85004"/>
              <a:gd name="adj2" fmla="val 3897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Polynomial </a:t>
            </a:r>
          </a:p>
          <a:p>
            <a:pPr algn="ctr"/>
            <a:r>
              <a:rPr lang="en-US" sz="2400" dirty="0" smtClean="0"/>
              <a:t>Remainder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03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Algebraic Extensions: </a:t>
            </a:r>
            <a:br>
              <a:rPr lang="en-US" sz="3600" dirty="0" smtClean="0"/>
            </a:br>
            <a:r>
              <a:rPr lang="en-US" sz="3600" dirty="0" smtClean="0"/>
              <a:t>non-minimal Polynomials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838200" y="1981200"/>
                <a:ext cx="79248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Computing the inverse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b="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endParaRPr lang="en-US" sz="2400" dirty="0"/>
              </a:p>
              <a:p>
                <a:r>
                  <a:rPr lang="en-US" sz="2400" b="0" dirty="0" smtClean="0"/>
                  <a:t>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400" b="0" dirty="0" smtClean="0"/>
                  <a:t> </a:t>
                </a:r>
                <a:r>
                  <a:rPr lang="en-US" sz="2400" b="0" dirty="0" err="1" smtClean="0"/>
                  <a:t>s.t.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r>
                  <a:rPr lang="en-US" sz="2400" dirty="0" smtClean="0"/>
                  <a:t>Compute the extended GCD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400" b="0" dirty="0" smtClean="0"/>
                  <a:t>.</a:t>
                </a:r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981200"/>
                <a:ext cx="7924800" cy="4154984"/>
              </a:xfrm>
              <a:prstGeom prst="rect">
                <a:avLst/>
              </a:prstGeom>
              <a:blipFill rotWithShape="1">
                <a:blip r:embed="rId2"/>
                <a:stretch>
                  <a:fillRect l="-1231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 rot="16200000" flipV="1">
            <a:off x="3581400" y="5257800"/>
            <a:ext cx="304800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22043" y="6019800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043" y="6019800"/>
                <a:ext cx="42351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73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Algebraic Extensions: </a:t>
            </a:r>
            <a:br>
              <a:rPr lang="en-US" sz="3600" dirty="0" smtClean="0"/>
            </a:br>
            <a:r>
              <a:rPr lang="en-US" sz="3600" dirty="0" smtClean="0"/>
              <a:t>non-minimal Polynomials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838200" y="1981200"/>
                <a:ext cx="79248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We only use square-free polynomials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b="0" dirty="0" smtClean="0"/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They are not necessarily minimal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in our implementation.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en-US" sz="2400" b="0" i="1" smtClean="0">
                          <a:latin typeface="Cambria Math"/>
                        </a:rPr>
                        <m:t>𝑠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/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≅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𝐾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Solution:</a:t>
                </a:r>
                <a:r>
                  <a:rPr lang="en-US" sz="2400" dirty="0" smtClean="0"/>
                  <a:t> Dynamically refine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 smtClean="0"/>
                  <a:t>, when computing inverses.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981200"/>
                <a:ext cx="7924800" cy="5262979"/>
              </a:xfrm>
              <a:prstGeom prst="rect">
                <a:avLst/>
              </a:prstGeom>
              <a:blipFill rotWithShape="1">
                <a:blip r:embed="rId2"/>
                <a:stretch>
                  <a:fillRect l="-1231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ular Callout 2"/>
              <p:cNvSpPr/>
              <p:nvPr/>
            </p:nvSpPr>
            <p:spPr>
              <a:xfrm>
                <a:off x="4419600" y="4572000"/>
                <a:ext cx="3200400" cy="914400"/>
              </a:xfrm>
              <a:prstGeom prst="wedgeRectCallout">
                <a:avLst>
                  <a:gd name="adj1" fmla="val -41179"/>
                  <a:gd name="adj2" fmla="val -8143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Only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𝑝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minimal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ectangular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572000"/>
                <a:ext cx="3200400" cy="914400"/>
              </a:xfrm>
              <a:prstGeom prst="wedgeRectCallout">
                <a:avLst>
                  <a:gd name="adj1" fmla="val -41179"/>
                  <a:gd name="adj2" fmla="val -81439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8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Algebraic Extensions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838200" y="1431085"/>
                <a:ext cx="7239000" cy="3463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𝐻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, …,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,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𝑠𝑖𝑔𝑛𝑑𝑒𝑡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400" b="0" dirty="0" smtClean="0"/>
                  <a:t> </a:t>
                </a:r>
              </a:p>
              <a:p>
                <a:r>
                  <a:rPr lang="en-US" sz="2400" dirty="0" smtClean="0"/>
                  <a:t>Feasible sign assignments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sz="2400" dirty="0" smtClean="0"/>
                  <a:t> at roots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Based on Sturm-</a:t>
                </a:r>
                <a:r>
                  <a:rPr lang="en-US" sz="2400" dirty="0" err="1" smtClean="0"/>
                  <a:t>Tarski</a:t>
                </a:r>
                <a:r>
                  <a:rPr lang="en-US" sz="2400" dirty="0" smtClean="0"/>
                  <a:t> Theorem</a:t>
                </a:r>
                <a:endParaRPr lang="en-US" sz="2400" b="0" dirty="0" smtClean="0"/>
              </a:p>
              <a:p>
                <a:r>
                  <a:rPr lang="en-US" sz="2400" dirty="0" smtClean="0"/>
                  <a:t>Ben-Or et al algorithm.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𝑠𝑖𝑔𝑛𝑑𝑒𝑡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𝑝𝑜𝑙𝑦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  <a:p>
                <a:endParaRPr lang="en-US" sz="2400" b="0" dirty="0" smtClean="0"/>
              </a:p>
              <a:p>
                <a:endParaRPr lang="en-US" sz="24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431085"/>
                <a:ext cx="7239000" cy="3463833"/>
              </a:xfrm>
              <a:prstGeom prst="rect">
                <a:avLst/>
              </a:prstGeom>
              <a:blipFill rotWithShape="1">
                <a:blip r:embed="rId2"/>
                <a:stretch>
                  <a:fillRect l="-134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4343400"/>
            <a:ext cx="4572000" cy="128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Closed Fields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88587" y="2209800"/>
                <a:ext cx="631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87" y="2209800"/>
                <a:ext cx="63190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200400" y="3030766"/>
            <a:ext cx="2263055" cy="1507833"/>
            <a:chOff x="3643745" y="3030766"/>
            <a:chExt cx="2263055" cy="150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43745" y="3816927"/>
                  <a:ext cx="2263055" cy="721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𝑎𝑙𝑔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= </m:t>
                        </m:r>
                        <m:acc>
                          <m:accPr>
                            <m:chr m:val="̃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ℚ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745" y="3816927"/>
                  <a:ext cx="2263055" cy="7216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 rot="16200000">
                  <a:off x="3931932" y="3023552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2" y="3023552"/>
                  <a:ext cx="631904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ular Callout 2"/>
          <p:cNvSpPr/>
          <p:nvPr/>
        </p:nvSpPr>
        <p:spPr>
          <a:xfrm>
            <a:off x="5715000" y="2532965"/>
            <a:ext cx="2743200" cy="1129705"/>
          </a:xfrm>
          <a:prstGeom prst="wedgeRectCallout">
            <a:avLst>
              <a:gd name="adj1" fmla="val -57197"/>
              <a:gd name="adj2" fmla="val 845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Real Closure of the Rational Numbers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436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Algebraic Extensions: Clean Representation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flipH="1">
                <a:off x="838200" y="1981200"/>
                <a:ext cx="79248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Clean denominators of coefficients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b="0" dirty="0" smtClean="0"/>
                  <a:t>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2400" b="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Use pseudo-remainder when computing Sturm-sequences.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8200" y="1981200"/>
                <a:ext cx="7924800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1231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69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1219200"/>
                <a:ext cx="5161349" cy="121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is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𝜋</m:t>
                    </m:r>
                    <m:r>
                      <a:rPr lang="en-US" sz="2400" i="1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−2, 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{}) 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5161349" cy="1217641"/>
              </a:xfrm>
              <a:prstGeom prst="rect">
                <a:avLst/>
              </a:prstGeom>
              <a:blipFill rotWithShape="1">
                <a:blip r:embed="rId2"/>
                <a:stretch>
                  <a:fillRect l="-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8000" y="2547064"/>
            <a:ext cx="1600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2547064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2547064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8200" y="2542598"/>
                <a:ext cx="447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542598"/>
                <a:ext cx="44723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2327135" y="3004263"/>
            <a:ext cx="1021571" cy="72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600" y="3004264"/>
            <a:ext cx="675839" cy="72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06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1219200"/>
                <a:ext cx="5161349" cy="121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1+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is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𝜋</m:t>
                    </m:r>
                    <m:r>
                      <a:rPr lang="en-US" sz="2400" i="1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−2, 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{}) 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5161349" cy="1217641"/>
              </a:xfrm>
              <a:prstGeom prst="rect">
                <a:avLst/>
              </a:prstGeom>
              <a:blipFill rotWithShape="1">
                <a:blip r:embed="rId2"/>
                <a:stretch>
                  <a:fillRect l="-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8000" y="2547064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2547064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2547064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8200" y="2542598"/>
                <a:ext cx="447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542598"/>
                <a:ext cx="44723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527035" y="3733800"/>
            <a:ext cx="16002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060435" y="3733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3835" y="3733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27235" y="3729334"/>
                <a:ext cx="442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35" y="3729334"/>
                <a:ext cx="44294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2327135" y="3004263"/>
            <a:ext cx="1021571" cy="72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4038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02347" y="4024745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57686" y="4828309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86" y="4828309"/>
                <a:ext cx="42351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6777" y="4828309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777" y="4828309"/>
                <a:ext cx="42351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>
            <a:off x="4419600" y="3004264"/>
            <a:ext cx="675839" cy="72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1219200"/>
                <a:ext cx="5161349" cy="121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is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𝜋</m:t>
                    </m:r>
                    <m:r>
                      <a:rPr lang="en-US" sz="2400" i="1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−2, 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{}) 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5161349" cy="1217641"/>
              </a:xfrm>
              <a:prstGeom prst="rect">
                <a:avLst/>
              </a:prstGeom>
              <a:blipFill rotWithShape="1">
                <a:blip r:embed="rId2"/>
                <a:stretch>
                  <a:fillRect l="-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048000" y="2547064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81400" y="2547064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2547064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8200" y="2542598"/>
                <a:ext cx="447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542598"/>
                <a:ext cx="44723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527035" y="37338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060435" y="3733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3835" y="3733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27235" y="3729334"/>
                <a:ext cx="442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35" y="3729334"/>
                <a:ext cx="44294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2327135" y="3004263"/>
            <a:ext cx="1021571" cy="72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4038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02347" y="4024745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57686" y="4828309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86" y="4828309"/>
                <a:ext cx="42351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6777" y="4828309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777" y="4828309"/>
                <a:ext cx="42351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419600" y="3004264"/>
            <a:ext cx="675839" cy="72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28739" y="3719945"/>
            <a:ext cx="1066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828739" y="371994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62139" y="371994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70651" y="4010890"/>
            <a:ext cx="64725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81290" y="4770427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290" y="4770427"/>
                <a:ext cx="423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414763" y="4038599"/>
            <a:ext cx="680675" cy="77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05098" y="3657600"/>
                <a:ext cx="625620" cy="505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098" y="3657600"/>
                <a:ext cx="625620" cy="505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1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1219200"/>
                <a:ext cx="5161349" cy="121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is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𝜋</m:t>
                    </m:r>
                    <m:r>
                      <a:rPr lang="en-US" sz="2400" i="1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−2, 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{}) 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5161349" cy="1217641"/>
              </a:xfrm>
              <a:prstGeom prst="rect">
                <a:avLst/>
              </a:prstGeom>
              <a:blipFill rotWithShape="1">
                <a:blip r:embed="rId2"/>
                <a:stretch>
                  <a:fillRect l="-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048000" y="2547064"/>
            <a:ext cx="1600200" cy="457200"/>
            <a:chOff x="3048000" y="2547064"/>
            <a:chExt cx="1600200" cy="457200"/>
          </a:xfrm>
        </p:grpSpPr>
        <p:sp>
          <p:nvSpPr>
            <p:cNvPr id="5" name="Rectangle 4"/>
            <p:cNvSpPr/>
            <p:nvPr/>
          </p:nvSpPr>
          <p:spPr>
            <a:xfrm>
              <a:off x="3048000" y="2547064"/>
              <a:ext cx="1600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581400" y="254706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14800" y="254706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8200" y="2542598"/>
                <a:ext cx="447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542598"/>
                <a:ext cx="44723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527035" y="37338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060435" y="3733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3835" y="3733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27235" y="3729334"/>
                <a:ext cx="442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35" y="3729334"/>
                <a:ext cx="44294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2327135" y="3004263"/>
            <a:ext cx="1021571" cy="72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4038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02347" y="4024745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57686" y="4828309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86" y="4828309"/>
                <a:ext cx="42351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6777" y="4828309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777" y="4828309"/>
                <a:ext cx="42351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419600" y="3004264"/>
            <a:ext cx="675839" cy="72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28739" y="3719945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828739" y="371994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62139" y="371994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70651" y="4010890"/>
            <a:ext cx="64725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81290" y="4770427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290" y="4770427"/>
                <a:ext cx="423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414763" y="4038599"/>
            <a:ext cx="680675" cy="77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05098" y="3657600"/>
                <a:ext cx="625620" cy="505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098" y="3657600"/>
                <a:ext cx="625620" cy="505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5417808" y="4770427"/>
            <a:ext cx="1600200" cy="457200"/>
            <a:chOff x="3048000" y="2547064"/>
            <a:chExt cx="1600200" cy="457200"/>
          </a:xfrm>
        </p:grpSpPr>
        <p:sp>
          <p:nvSpPr>
            <p:cNvPr id="29" name="Rectangle 28"/>
            <p:cNvSpPr/>
            <p:nvPr/>
          </p:nvSpPr>
          <p:spPr>
            <a:xfrm>
              <a:off x="3048000" y="2547064"/>
              <a:ext cx="1600200" cy="457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581400" y="2547064"/>
              <a:ext cx="0" cy="4572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114800" y="2547064"/>
              <a:ext cx="0" cy="4572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018008" y="4768194"/>
                <a:ext cx="4060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08" y="4768194"/>
                <a:ext cx="40600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5021801" y="5066067"/>
            <a:ext cx="680675" cy="77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3693" y="5086849"/>
            <a:ext cx="64725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49193" y="579789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193" y="5797896"/>
                <a:ext cx="423514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1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" y="1219200"/>
                <a:ext cx="5161349" cy="1217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is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𝜋</m:t>
                    </m:r>
                    <m:r>
                      <a:rPr lang="en-US" sz="2400" i="1" smtClean="0">
                        <a:latin typeface="Cambria Math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−2, 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{}) </m:t>
                    </m:r>
                  </m:oMath>
                </a14:m>
                <a:endParaRPr lang="en-US" sz="2400" dirty="0"/>
              </a:p>
              <a:p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19200"/>
                <a:ext cx="5161349" cy="1217641"/>
              </a:xfrm>
              <a:prstGeom prst="rect">
                <a:avLst/>
              </a:prstGeom>
              <a:blipFill rotWithShape="1">
                <a:blip r:embed="rId2"/>
                <a:stretch>
                  <a:fillRect l="-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048000" y="2547064"/>
            <a:ext cx="1600200" cy="457200"/>
            <a:chOff x="3048000" y="2547064"/>
            <a:chExt cx="1600200" cy="457200"/>
          </a:xfrm>
        </p:grpSpPr>
        <p:sp>
          <p:nvSpPr>
            <p:cNvPr id="5" name="Rectangle 4"/>
            <p:cNvSpPr/>
            <p:nvPr/>
          </p:nvSpPr>
          <p:spPr>
            <a:xfrm>
              <a:off x="3048000" y="2547064"/>
              <a:ext cx="1600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581400" y="254706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14800" y="254706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48200" y="2542598"/>
                <a:ext cx="447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542598"/>
                <a:ext cx="44723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527035" y="3733800"/>
            <a:ext cx="16002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060435" y="3733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3835" y="3733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27235" y="3729334"/>
                <a:ext cx="442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35" y="3729334"/>
                <a:ext cx="442942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endCxn id="9" idx="0"/>
          </p:cNvCxnSpPr>
          <p:nvPr/>
        </p:nvCxnSpPr>
        <p:spPr>
          <a:xfrm flipH="1">
            <a:off x="2327135" y="3004263"/>
            <a:ext cx="1021571" cy="72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752600" y="40386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02347" y="4024745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57686" y="4828309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686" y="4828309"/>
                <a:ext cx="42351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6777" y="4828309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777" y="4828309"/>
                <a:ext cx="423514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4419600" y="3004264"/>
            <a:ext cx="675839" cy="72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28739" y="3719945"/>
            <a:ext cx="106680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4828739" y="371994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362139" y="3719945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570651" y="4010890"/>
            <a:ext cx="64725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81290" y="4770427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290" y="4770427"/>
                <a:ext cx="423514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>
            <a:off x="4414763" y="4038599"/>
            <a:ext cx="680675" cy="77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05098" y="3657600"/>
                <a:ext cx="625620" cy="505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098" y="3657600"/>
                <a:ext cx="625620" cy="5052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5417808" y="4770427"/>
            <a:ext cx="1600200" cy="457200"/>
            <a:chOff x="3048000" y="2547064"/>
            <a:chExt cx="1600200" cy="457200"/>
          </a:xfrm>
        </p:grpSpPr>
        <p:sp>
          <p:nvSpPr>
            <p:cNvPr id="29" name="Rectangle 28"/>
            <p:cNvSpPr/>
            <p:nvPr/>
          </p:nvSpPr>
          <p:spPr>
            <a:xfrm>
              <a:off x="3048000" y="2547064"/>
              <a:ext cx="1600200" cy="457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581400" y="254706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114800" y="2547064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018008" y="4768194"/>
                <a:ext cx="4060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08" y="4768194"/>
                <a:ext cx="406009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>
            <a:off x="5021801" y="5066067"/>
            <a:ext cx="680675" cy="775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13693" y="5086849"/>
            <a:ext cx="647257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249193" y="5797896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193" y="5797896"/>
                <a:ext cx="423514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4488401" y="5848849"/>
            <a:ext cx="1066800" cy="457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88401" y="5848849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21801" y="5848849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570651" y="5855775"/>
                <a:ext cx="4429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51" y="5855775"/>
                <a:ext cx="442942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5304737" y="6243473"/>
            <a:ext cx="1" cy="309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099167" y="6437898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167" y="6437898"/>
                <a:ext cx="423514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95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71600" y="2133600"/>
            <a:ext cx="6858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msqrt2, sqrt2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MkRoots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([-2, 0, 1])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print(msqrt2)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root(x^2 + -2, (-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0), {})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print(sqrt2)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root(x^2 + -2, (0, +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{})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print(sqrt2.decimal(10))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1.4142135623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?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6220691" y="914400"/>
                <a:ext cx="2514600" cy="762000"/>
              </a:xfrm>
              <a:prstGeom prst="wedgeRectCallout">
                <a:avLst>
                  <a:gd name="adj1" fmla="val -39566"/>
                  <a:gd name="adj2" fmla="val 12403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−2+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91" y="914400"/>
                <a:ext cx="2514600" cy="762000"/>
              </a:xfrm>
              <a:prstGeom prst="wedgeRectCallout">
                <a:avLst>
                  <a:gd name="adj1" fmla="val -39566"/>
                  <a:gd name="adj2" fmla="val 124039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3508664" y="1447800"/>
                <a:ext cx="990600" cy="609600"/>
              </a:xfrm>
              <a:prstGeom prst="wedgeRectCallout">
                <a:avLst>
                  <a:gd name="adj1" fmla="val -72624"/>
                  <a:gd name="adj2" fmla="val 91312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664" y="1447800"/>
                <a:ext cx="990600" cy="609600"/>
              </a:xfrm>
              <a:prstGeom prst="wedgeRectCallout">
                <a:avLst>
                  <a:gd name="adj1" fmla="val -72624"/>
                  <a:gd name="adj2" fmla="val 91312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ular Callout 6"/>
              <p:cNvSpPr/>
              <p:nvPr/>
            </p:nvSpPr>
            <p:spPr>
              <a:xfrm>
                <a:off x="990600" y="1364673"/>
                <a:ext cx="990600" cy="609600"/>
              </a:xfrm>
              <a:prstGeom prst="wedgeRectCallout">
                <a:avLst>
                  <a:gd name="adj1" fmla="val 64439"/>
                  <a:gd name="adj2" fmla="val 100403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ular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364673"/>
                <a:ext cx="990600" cy="609600"/>
              </a:xfrm>
              <a:prstGeom prst="wedgeRectCallout">
                <a:avLst>
                  <a:gd name="adj1" fmla="val 64439"/>
                  <a:gd name="adj2" fmla="val 100403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12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445" y="304800"/>
            <a:ext cx="8229600" cy="11430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371600"/>
            <a:ext cx="7973291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Courier New" pitchFamily="49" charset="0"/>
                <a:cs typeface="Courier New" pitchFamily="49" charset="0"/>
              </a:rPr>
              <a:t>r1,r2,r3,r4 = MkRoots([1, 0, -10, 0, 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msqrt2, sqrt2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MkRoots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([-2, 0, 1])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msqrt3, sqrt3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MkRoots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([-3,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0, 1])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 sqrt3 + sqrt2 == r4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True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 sqrt3 + sqrt2 &gt; r3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&gt;&gt; True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sqrt3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msqrt2 ==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r3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6248400" y="304800"/>
                <a:ext cx="2514600" cy="762000"/>
              </a:xfrm>
              <a:prstGeom prst="wedgeRectCallout">
                <a:avLst>
                  <a:gd name="adj1" fmla="val -39566"/>
                  <a:gd name="adj2" fmla="val 12403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</a:rPr>
                        <m:t>−10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04800"/>
                <a:ext cx="2514600" cy="762000"/>
              </a:xfrm>
              <a:prstGeom prst="wedgeRectCallout">
                <a:avLst>
                  <a:gd name="adj1" fmla="val -39566"/>
                  <a:gd name="adj2" fmla="val 124039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3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3058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pi = Pi()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MkRoots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([pi, - sqrt2, 0, 0, 0, 1])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&gt;&gt; 1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root(x^5 + -1 root(x^2 + -2, (0, +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 {}) x + pi, (-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0),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{})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5867400" y="914400"/>
                <a:ext cx="2514600" cy="762000"/>
              </a:xfrm>
              <a:prstGeom prst="wedgeRectCallout">
                <a:avLst>
                  <a:gd name="adj1" fmla="val -39566"/>
                  <a:gd name="adj2" fmla="val 12403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𝜋</m:t>
                      </m:r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914400"/>
                <a:ext cx="2514600" cy="762000"/>
              </a:xfrm>
              <a:prstGeom prst="wedgeRectCallout">
                <a:avLst>
                  <a:gd name="adj1" fmla="val -39566"/>
                  <a:gd name="adj2" fmla="val 124039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0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8305800" cy="470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MkInfinitesimal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0.000000000000001)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 True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print(1/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10000000000000000000000)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 True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print(1/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+ 1 &gt; 1/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 True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r]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MkRoots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([-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0, 0, 1])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print(r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eps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&gt;&gt;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ular Callout 3"/>
              <p:cNvSpPr/>
              <p:nvPr/>
            </p:nvSpPr>
            <p:spPr>
              <a:xfrm>
                <a:off x="5638800" y="5334000"/>
                <a:ext cx="2514600" cy="762000"/>
              </a:xfrm>
              <a:prstGeom prst="wedgeRectCallout">
                <a:avLst>
                  <a:gd name="adj1" fmla="val -87500"/>
                  <a:gd name="adj2" fmla="val -6687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</a:rPr>
                        <m:t>𝜖</m:t>
                      </m:r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ular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34000"/>
                <a:ext cx="2514600" cy="762000"/>
              </a:xfrm>
              <a:prstGeom prst="wedgeRectCallout">
                <a:avLst>
                  <a:gd name="adj1" fmla="val -87500"/>
                  <a:gd name="adj2" fmla="val -6687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3124200" y="5851981"/>
                <a:ext cx="1828800" cy="762000"/>
              </a:xfrm>
              <a:prstGeom prst="wedgeRectCallout">
                <a:avLst>
                  <a:gd name="adj1" fmla="val -91907"/>
                  <a:gd name="adj2" fmla="val -68688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𝜖</m:t>
                          </m:r>
                        </m:e>
                      </m:rad>
                      <m:r>
                        <a:rPr lang="en-US" sz="2400" b="0" i="1" smtClean="0">
                          <a:latin typeface="Cambria Math"/>
                        </a:rPr>
                        <m:t>&gt;</m:t>
                      </m:r>
                      <m:r>
                        <a:rPr lang="en-US" sz="2400" b="0" i="1" smtClean="0">
                          <a:latin typeface="Cambria Math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851981"/>
                <a:ext cx="1828800" cy="762000"/>
              </a:xfrm>
              <a:prstGeom prst="wedgeRectCallout">
                <a:avLst>
                  <a:gd name="adj1" fmla="val -91907"/>
                  <a:gd name="adj2" fmla="val -68688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ular Callout 6"/>
          <p:cNvSpPr/>
          <p:nvPr/>
        </p:nvSpPr>
        <p:spPr>
          <a:xfrm>
            <a:off x="5334000" y="2133600"/>
            <a:ext cx="2514600" cy="762000"/>
          </a:xfrm>
          <a:prstGeom prst="wedgeRectCallout">
            <a:avLst>
              <a:gd name="adj1" fmla="val -174553"/>
              <a:gd name="adj2" fmla="val 6040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Infinity value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16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Closed Fields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88587" y="2438400"/>
                <a:ext cx="631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87" y="2438400"/>
                <a:ext cx="63190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200400" y="4740567"/>
            <a:ext cx="2263055" cy="1507833"/>
            <a:chOff x="3643745" y="3030766"/>
            <a:chExt cx="2263055" cy="15078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43745" y="3816927"/>
                  <a:ext cx="2263055" cy="721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𝑎𝑙𝑔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= </m:t>
                        </m:r>
                        <m:acc>
                          <m:accPr>
                            <m:chr m:val="̃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ℚ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745" y="3816927"/>
                  <a:ext cx="2263055" cy="7216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 rot="16200000">
                  <a:off x="3931932" y="3023552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2" y="3023552"/>
                  <a:ext cx="631904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3481372" y="3195876"/>
            <a:ext cx="2776595" cy="1446404"/>
            <a:chOff x="3924718" y="3030766"/>
            <a:chExt cx="2776595" cy="14464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946008" y="3816925"/>
                  <a:ext cx="2755305" cy="660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600" i="1" smtClean="0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60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ℚ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008" y="3816925"/>
                  <a:ext cx="2755305" cy="66024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3931932" y="3023552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2" y="3023552"/>
                  <a:ext cx="631904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ular Callout 2"/>
          <p:cNvSpPr/>
          <p:nvPr/>
        </p:nvSpPr>
        <p:spPr>
          <a:xfrm>
            <a:off x="6477000" y="2652657"/>
            <a:ext cx="2209800" cy="1086435"/>
          </a:xfrm>
          <a:prstGeom prst="wedgeRectCallout">
            <a:avLst>
              <a:gd name="adj1" fmla="val -94187"/>
              <a:gd name="adj2" fmla="val 752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Field extension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ular Callout 13"/>
              <p:cNvSpPr/>
              <p:nvPr/>
            </p:nvSpPr>
            <p:spPr>
              <a:xfrm>
                <a:off x="6629400" y="4839691"/>
                <a:ext cx="2209800" cy="1561109"/>
              </a:xfrm>
              <a:prstGeom prst="wedgeRectCallout">
                <a:avLst>
                  <a:gd name="adj1" fmla="val -93560"/>
                  <a:gd name="adj2" fmla="val -6629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1, </m:t>
                      </m:r>
                      <m:f>
                        <m:fPr>
                          <m:type m:val="skw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r>
                        <a:rPr lang="en-US" sz="2400" b="0" i="1" dirty="0" smtClean="0">
                          <a:latin typeface="Cambria Math"/>
                        </a:rPr>
                        <m:t>𝜋</m:t>
                      </m:r>
                      <m:r>
                        <a:rPr lang="en-US" sz="2400" b="0" i="1" dirty="0" smtClean="0">
                          <a:latin typeface="Cambria Math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/>
                        </a:rPr>
                        <m:t>𝜋</m:t>
                      </m:r>
                      <m:r>
                        <a:rPr lang="en-US" sz="2400" b="0" i="1" dirty="0" smtClean="0">
                          <a:latin typeface="Cambria Math"/>
                        </a:rPr>
                        <m:t>+1,</m:t>
                      </m:r>
                    </m:oMath>
                  </m:oMathPara>
                </a14:m>
                <a:endParaRPr lang="en-US" sz="24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ular Callout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839691"/>
                <a:ext cx="2209800" cy="1561109"/>
              </a:xfrm>
              <a:prstGeom prst="wedgeRectCallout">
                <a:avLst>
                  <a:gd name="adj1" fmla="val -93560"/>
                  <a:gd name="adj2" fmla="val -66299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ular Callout 14"/>
              <p:cNvSpPr/>
              <p:nvPr/>
            </p:nvSpPr>
            <p:spPr>
              <a:xfrm>
                <a:off x="152399" y="1371600"/>
                <a:ext cx="3886201" cy="967590"/>
              </a:xfrm>
              <a:prstGeom prst="wedgeRectCallout">
                <a:avLst>
                  <a:gd name="adj1" fmla="val 38212"/>
                  <a:gd name="adj2" fmla="val 233845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…, </m:t>
                      </m:r>
                      <m:rad>
                        <m:radPr>
                          <m:deg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2400" b="0" i="1" dirty="0" smtClean="0">
                          <a:latin typeface="Cambria Math"/>
                        </a:rPr>
                        <m:t>, </m:t>
                      </m:r>
                      <m:rad>
                        <m:ra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400" b="0" i="1" dirty="0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𝜋</m:t>
                          </m:r>
                        </m:e>
                      </m:rad>
                      <m:r>
                        <a:rPr lang="en-US" sz="2400" b="0" i="1" dirty="0" smtClean="0">
                          <a:latin typeface="Cambria Math"/>
                        </a:rPr>
                        <m:t>, </m:t>
                      </m:r>
                    </m:oMath>
                  </m:oMathPara>
                </a14:m>
                <a:endParaRPr lang="en-US" sz="24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𝑟𝑜𝑜𝑡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−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+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1,2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ular Callout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1371600"/>
                <a:ext cx="3886201" cy="967590"/>
              </a:xfrm>
              <a:prstGeom prst="wedgeRectCallout">
                <a:avLst>
                  <a:gd name="adj1" fmla="val 38212"/>
                  <a:gd name="adj2" fmla="val 233845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3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35943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2819400"/>
            <a:ext cx="8596746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[x] =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MkRoots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([-1, -1, 0, 0, 0, 1])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[y] =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MkRoots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([-197, 3131, -31*x**2, 0, 0, 0, 0, x])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[z] =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MkRoots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([-735*x*y, 7*y**2, -1231*x**3, 0, 0, y])</a:t>
            </a:r>
          </a:p>
          <a:p>
            <a:pPr>
              <a:lnSpc>
                <a:spcPct val="150000"/>
              </a:lnSpc>
            </a:pP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x.decimal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(10), 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y.decimal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(10), </a:t>
            </a:r>
            <a:r>
              <a:rPr lang="es-ES" sz="2000" dirty="0" err="1" smtClean="0">
                <a:latin typeface="Courier New" pitchFamily="49" charset="0"/>
                <a:cs typeface="Courier New" pitchFamily="49" charset="0"/>
              </a:rPr>
              <a:t>z.decimal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(10)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&gt;&gt; 1.1673039782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?,  0.0629726948?, 31.4453571397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?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04866" y="5607838"/>
            <a:ext cx="3595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instantaneously solved</a:t>
            </a:r>
          </a:p>
        </p:txBody>
      </p:sp>
    </p:spTree>
    <p:extLst>
      <p:ext uri="{BB962C8B-B14F-4D97-AF65-F5344CB8AC3E}">
        <p14:creationId xmlns:p14="http://schemas.microsoft.com/office/powerpoint/2010/main" val="187661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Example in </a:t>
            </a:r>
            <a:r>
              <a:rPr lang="en-US" dirty="0" err="1" smtClean="0"/>
              <a:t>Mathematica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35943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4800" y="2819400"/>
            <a:ext cx="859674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[#^5 - # - 1 &amp;, 1]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[x #^7 - 31 x^2 #^2 + 3131 # - 197 &amp;, 1]</a:t>
            </a:r>
          </a:p>
          <a:p>
            <a:pPr>
              <a:lnSpc>
                <a:spcPct val="150000"/>
              </a:lnSpc>
            </a:pPr>
            <a:r>
              <a:rPr lang="es-ES" sz="2000" dirty="0">
                <a:latin typeface="Courier New" pitchFamily="49" charset="0"/>
                <a:cs typeface="Courier New" pitchFamily="49" charset="0"/>
              </a:rPr>
              <a:t>z = </a:t>
            </a:r>
            <a:r>
              <a:rPr lang="es-ES" sz="20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es-ES" sz="2000" dirty="0">
                <a:latin typeface="Courier New" pitchFamily="49" charset="0"/>
                <a:cs typeface="Courier New" pitchFamily="49" charset="0"/>
              </a:rPr>
              <a:t>[y #^5 - 1231 x^3 #^2 + 7 y^2 # - 735 x y &amp;, 1</a:t>
            </a:r>
            <a:r>
              <a:rPr lang="es-ES" sz="20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s-ES" sz="2000" dirty="0"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08153" y="4953000"/>
                <a:ext cx="77976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10min,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is encoded by a polynomial of degree 175.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3" y="4953000"/>
                <a:ext cx="7797647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563" t="-10588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92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Package for computing with transcendental, infinitesimal and algebraic extensions.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Main application: exact nonlinear optimization. 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Code is available online.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You can play with it online: </a:t>
            </a:r>
            <a:r>
              <a:rPr lang="en-US" sz="2800" dirty="0">
                <a:hlinkClick r:id="rId2"/>
              </a:rPr>
              <a:t>http://rise4fun.com/z3rcf</a:t>
            </a:r>
            <a:endParaRPr lang="en-US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More info: </a:t>
            </a: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z3.codeplex.com/wikipage?title=CADE24</a:t>
            </a:r>
            <a:endParaRPr lang="en-US" sz="28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en-US" sz="2800" dirty="0" smtClean="0"/>
              <a:t>PSPACE-complete procedures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82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Closed Fields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2442" y="1676400"/>
                <a:ext cx="631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442" y="1676400"/>
                <a:ext cx="63190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200400" y="4877660"/>
            <a:ext cx="2263055" cy="1353576"/>
            <a:chOff x="3643745" y="3185023"/>
            <a:chExt cx="2263055" cy="1353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43745" y="3816927"/>
                  <a:ext cx="2263055" cy="721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𝑎𝑙𝑔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= </m:t>
                        </m:r>
                        <m:acc>
                          <m:accPr>
                            <m:chr m:val="̃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ℚ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745" y="3816927"/>
                  <a:ext cx="2263055" cy="7216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 rot="16200000">
                  <a:off x="3931933" y="3177809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3" y="3177809"/>
                  <a:ext cx="631904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3414769" y="3605519"/>
            <a:ext cx="2755305" cy="1292149"/>
            <a:chOff x="3836825" y="3141622"/>
            <a:chExt cx="2755305" cy="12921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36825" y="3773526"/>
                  <a:ext cx="2755305" cy="660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600" i="1" smtClean="0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ℚ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825" y="3773526"/>
                  <a:ext cx="2755305" cy="66024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3931933" y="3134408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3" y="3134408"/>
                  <a:ext cx="631904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3429000" y="2322732"/>
            <a:ext cx="3685496" cy="1319734"/>
            <a:chOff x="3881913" y="3618062"/>
            <a:chExt cx="3685496" cy="1319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81913" y="4274601"/>
                  <a:ext cx="3685496" cy="663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ℚ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)(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913" y="4274601"/>
                  <a:ext cx="3685496" cy="66319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3931932" y="3610848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2" y="3610848"/>
                  <a:ext cx="631904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ular Callout 15"/>
              <p:cNvSpPr/>
              <p:nvPr/>
            </p:nvSpPr>
            <p:spPr>
              <a:xfrm>
                <a:off x="6934200" y="3900774"/>
                <a:ext cx="2209800" cy="1561109"/>
              </a:xfrm>
              <a:prstGeom prst="wedgeRectCallout">
                <a:avLst>
                  <a:gd name="adj1" fmla="val -93560"/>
                  <a:gd name="adj2" fmla="val -66299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1, 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𝑒</m:t>
                      </m:r>
                      <m:r>
                        <a:rPr lang="en-US" sz="2400" b="0" i="1" dirty="0" smtClean="0">
                          <a:latin typeface="Cambria Math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/>
                        </a:rPr>
                        <m:t>𝜋</m:t>
                      </m:r>
                      <m:r>
                        <a:rPr lang="en-US" sz="2400" b="0" i="1" dirty="0" smtClean="0">
                          <a:latin typeface="Cambria Math"/>
                        </a:rPr>
                        <m:t>+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𝑒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4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, 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ular Callout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3900774"/>
                <a:ext cx="2209800" cy="1561109"/>
              </a:xfrm>
              <a:prstGeom prst="wedgeRectCallout">
                <a:avLst>
                  <a:gd name="adj1" fmla="val -93560"/>
                  <a:gd name="adj2" fmla="val -66299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5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Closed Fields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61569" y="2191092"/>
                <a:ext cx="631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569" y="2191092"/>
                <a:ext cx="63190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52600" y="5392352"/>
            <a:ext cx="2263055" cy="1237048"/>
            <a:chOff x="3636818" y="3185023"/>
            <a:chExt cx="2263055" cy="1237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36818" y="3700399"/>
                  <a:ext cx="2263055" cy="721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𝑎𝑙𝑔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= </m:t>
                        </m:r>
                        <m:acc>
                          <m:accPr>
                            <m:chr m:val="̃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ℚ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818" y="3700399"/>
                  <a:ext cx="2263055" cy="7216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 rot="16200000">
                  <a:off x="3931933" y="3177809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3" y="3177809"/>
                  <a:ext cx="631904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973896" y="4120211"/>
            <a:ext cx="2755305" cy="1292149"/>
            <a:chOff x="3836825" y="3141622"/>
            <a:chExt cx="2755305" cy="12921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36825" y="3773526"/>
                  <a:ext cx="2755305" cy="660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600" i="1" smtClean="0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𝐾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ℚ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825" y="3773526"/>
                  <a:ext cx="2755305" cy="66024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3931933" y="3134408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3" y="3134408"/>
                  <a:ext cx="631904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988127" y="2837424"/>
            <a:ext cx="3685496" cy="1319734"/>
            <a:chOff x="3881913" y="3618062"/>
            <a:chExt cx="3685496" cy="1319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81913" y="4274601"/>
                  <a:ext cx="3685496" cy="663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ℚ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)(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913" y="4274601"/>
                  <a:ext cx="3685496" cy="66319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3931932" y="3610848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2" y="3610848"/>
                  <a:ext cx="631904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42409" y="1324134"/>
                <a:ext cx="6607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ℍ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09" y="1324134"/>
                <a:ext cx="660757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9925139">
                <a:off x="2605115" y="1710513"/>
                <a:ext cx="631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5139">
                <a:off x="2605115" y="1710513"/>
                <a:ext cx="631904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4022869" y="2823281"/>
                <a:ext cx="631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22869" y="2823281"/>
                <a:ext cx="631904" cy="6463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723291" y="1690942"/>
            <a:ext cx="4585773" cy="1136357"/>
            <a:chOff x="3617258" y="3689667"/>
            <a:chExt cx="4585773" cy="1136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81913" y="4162829"/>
                  <a:ext cx="4321118" cy="663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ℚ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)(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)(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913" y="4162829"/>
                  <a:ext cx="4321118" cy="66319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 rot="2015994">
              <a:off x="3617258" y="3689667"/>
              <a:ext cx="529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⊇</a:t>
              </a:r>
              <a:endParaRPr lang="en-US" sz="3600" dirty="0"/>
            </a:p>
          </p:txBody>
        </p:sp>
      </p:grpSp>
      <p:sp>
        <p:nvSpPr>
          <p:cNvPr id="3" name="Rectangular Callout 2"/>
          <p:cNvSpPr/>
          <p:nvPr/>
        </p:nvSpPr>
        <p:spPr>
          <a:xfrm>
            <a:off x="140740" y="1324134"/>
            <a:ext cx="1927756" cy="839970"/>
          </a:xfrm>
          <a:prstGeom prst="wedgeRectCallout">
            <a:avLst>
              <a:gd name="adj1" fmla="val 108531"/>
              <a:gd name="adj2" fmla="val -227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Hyperreals</a:t>
            </a:r>
            <a:endParaRPr lang="en-US" sz="2400" dirty="0"/>
          </a:p>
        </p:txBody>
      </p:sp>
      <p:sp>
        <p:nvSpPr>
          <p:cNvPr id="22" name="Rectangular Callout 21"/>
          <p:cNvSpPr/>
          <p:nvPr/>
        </p:nvSpPr>
        <p:spPr>
          <a:xfrm>
            <a:off x="6134650" y="3462399"/>
            <a:ext cx="1927756" cy="839970"/>
          </a:xfrm>
          <a:prstGeom prst="wedgeRectCallout">
            <a:avLst>
              <a:gd name="adj1" fmla="val 35944"/>
              <a:gd name="adj2" fmla="val -1249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Infinitesimal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178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Closed Fields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61569" y="2191092"/>
                <a:ext cx="631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569" y="2191092"/>
                <a:ext cx="631904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52600" y="5392352"/>
            <a:ext cx="2263055" cy="1237048"/>
            <a:chOff x="3636818" y="3185023"/>
            <a:chExt cx="2263055" cy="1237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36818" y="3700399"/>
                  <a:ext cx="2263055" cy="721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𝑎𝑙𝑔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 </m:t>
                        </m:r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ℚ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6818" y="3700399"/>
                  <a:ext cx="2263055" cy="7216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 rot="16200000">
                  <a:off x="3931933" y="3177809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3" y="3177809"/>
                  <a:ext cx="631904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973896" y="4120211"/>
            <a:ext cx="2755305" cy="1292149"/>
            <a:chOff x="3836825" y="3141622"/>
            <a:chExt cx="2755305" cy="12921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836825" y="3773526"/>
                  <a:ext cx="2755305" cy="660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</m:acc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𝐾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ℚ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825" y="3773526"/>
                  <a:ext cx="2755305" cy="66024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3931933" y="3134408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3" y="3134408"/>
                  <a:ext cx="631904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988127" y="2837424"/>
            <a:ext cx="3685496" cy="1319734"/>
            <a:chOff x="3881913" y="3618062"/>
            <a:chExt cx="3685496" cy="13197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881913" y="4274601"/>
                  <a:ext cx="3685496" cy="663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ℚ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)(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913" y="4274601"/>
                  <a:ext cx="3685496" cy="66319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6200000">
                  <a:off x="3931932" y="3610848"/>
                  <a:ext cx="6319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/>
                            <a:ea typeface="Cambria Math"/>
                          </a:rPr>
                          <m:t>⊆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31932" y="3610848"/>
                  <a:ext cx="631904" cy="64633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42409" y="1324134"/>
                <a:ext cx="6607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ℍ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09" y="1324134"/>
                <a:ext cx="660757" cy="64633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9925139">
                <a:off x="2605115" y="1710513"/>
                <a:ext cx="631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⊆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5139">
                <a:off x="2605115" y="1710513"/>
                <a:ext cx="631904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4022869" y="2823281"/>
                <a:ext cx="631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⊆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22869" y="2823281"/>
                <a:ext cx="631904" cy="64633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723291" y="1690942"/>
            <a:ext cx="4585773" cy="1136357"/>
            <a:chOff x="3617258" y="3689667"/>
            <a:chExt cx="4585773" cy="11363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881913" y="4162829"/>
                  <a:ext cx="4321118" cy="6631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ℚ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)(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𝑒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)(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m:oMathPara>
                  </a14:m>
                  <a:endParaRPr lang="en-US" sz="3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1913" y="4162829"/>
                  <a:ext cx="4321118" cy="66319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/>
            <p:cNvSpPr txBox="1"/>
            <p:nvPr/>
          </p:nvSpPr>
          <p:spPr>
            <a:xfrm rot="2015994">
              <a:off x="3617258" y="3689667"/>
              <a:ext cx="5293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⊇</a:t>
              </a:r>
              <a:endParaRPr lang="en-US" sz="3600" dirty="0"/>
            </a:p>
          </p:txBody>
        </p:sp>
      </p:grpSp>
      <p:sp>
        <p:nvSpPr>
          <p:cNvPr id="3" name="Rectangular Callout 2"/>
          <p:cNvSpPr/>
          <p:nvPr/>
        </p:nvSpPr>
        <p:spPr>
          <a:xfrm>
            <a:off x="140740" y="1324134"/>
            <a:ext cx="1927756" cy="839970"/>
          </a:xfrm>
          <a:prstGeom prst="wedgeRectCallout">
            <a:avLst>
              <a:gd name="adj1" fmla="val 108531"/>
              <a:gd name="adj2" fmla="val -2271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Hyperreals</a:t>
            </a:r>
            <a:endParaRPr lang="en-US" sz="2400" dirty="0"/>
          </a:p>
        </p:txBody>
      </p:sp>
      <p:sp>
        <p:nvSpPr>
          <p:cNvPr id="22" name="Rectangular Callout 21"/>
          <p:cNvSpPr/>
          <p:nvPr/>
        </p:nvSpPr>
        <p:spPr>
          <a:xfrm>
            <a:off x="6134650" y="3462399"/>
            <a:ext cx="1927756" cy="839970"/>
          </a:xfrm>
          <a:prstGeom prst="wedgeRectCallout">
            <a:avLst>
              <a:gd name="adj1" fmla="val 35944"/>
              <a:gd name="adj2" fmla="val -1249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Infinitesimal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52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47255" y="1447800"/>
                <a:ext cx="81534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 err="1" smtClean="0"/>
                  <a:t>NLSat</a:t>
                </a:r>
                <a:r>
                  <a:rPr lang="en-US" sz="2800" dirty="0" smtClean="0"/>
                  <a:t>: Nonlinear Arithmetic Solver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∃</m:t>
                    </m:r>
                  </m:oMath>
                </a14:m>
                <a:r>
                  <a:rPr lang="en-US" sz="2800" dirty="0" smtClean="0"/>
                  <a:t>RCF)  IJCAR </a:t>
                </a:r>
                <a:r>
                  <a:rPr lang="en-US" sz="2800" dirty="0" smtClean="0"/>
                  <a:t>2012</a:t>
                </a:r>
              </a:p>
              <a:p>
                <a:r>
                  <a:rPr lang="en-US" sz="2800" dirty="0" smtClean="0"/>
                  <a:t>(joint work with Dejan </a:t>
                </a:r>
                <a:r>
                  <a:rPr lang="en-US" sz="2800" dirty="0" err="1" smtClean="0"/>
                  <a:t>Jovanovic</a:t>
                </a:r>
                <a:r>
                  <a:rPr lang="en-US" sz="2800" dirty="0" smtClean="0"/>
                  <a:t>)</a:t>
                </a:r>
                <a:endParaRPr lang="en-US" sz="280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sz="2800" dirty="0" smtClean="0"/>
                  <a:t>Also relevant for any </a:t>
                </a:r>
                <a:r>
                  <a:rPr lang="en-US" sz="2800" i="1" dirty="0" smtClean="0"/>
                  <a:t>CAD-based procedure, </a:t>
                </a:r>
                <a:r>
                  <a:rPr lang="en-US" sz="2800" dirty="0" smtClean="0"/>
                  <a:t>and </a:t>
                </a:r>
              </a:p>
              <a:p>
                <a:r>
                  <a:rPr lang="en-US" sz="2800" dirty="0" smtClean="0"/>
                  <a:t>model generating solvers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55" y="1447800"/>
                <a:ext cx="8153400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571" b="-6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1110" y="4369475"/>
            <a:ext cx="815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NLSat</a:t>
            </a:r>
            <a:r>
              <a:rPr lang="en-US" sz="2800" dirty="0" smtClean="0"/>
              <a:t> bottlenecks: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Real algebraic number computations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 smtClean="0"/>
              <a:t>Subresultant</a:t>
            </a:r>
            <a:r>
              <a:rPr lang="en-US" sz="2800" dirty="0" smtClean="0"/>
              <a:t> computations</a:t>
            </a:r>
          </a:p>
        </p:txBody>
      </p:sp>
    </p:spTree>
    <p:extLst>
      <p:ext uri="{BB962C8B-B14F-4D97-AF65-F5344CB8AC3E}">
        <p14:creationId xmlns:p14="http://schemas.microsoft.com/office/powerpoint/2010/main" val="73532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7981</TotalTime>
  <Words>971</Words>
  <Application>Microsoft Office PowerPoint</Application>
  <PresentationFormat>On-screen Show (4:3)</PresentationFormat>
  <Paragraphs>436</Paragraphs>
  <Slides>52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Office Theme</vt:lpstr>
      <vt:lpstr>Computation in Real Closed Infinitesimal and Transcendental Extensions of the Rationals</vt:lpstr>
      <vt:lpstr>What?</vt:lpstr>
      <vt:lpstr>Real Closed Fields</vt:lpstr>
      <vt:lpstr>Real Closed Fields</vt:lpstr>
      <vt:lpstr>Real Closed Fields</vt:lpstr>
      <vt:lpstr>Real Closed Fields</vt:lpstr>
      <vt:lpstr>Real Closed Fields</vt:lpstr>
      <vt:lpstr>Real Closed Fields</vt:lpstr>
      <vt:lpstr>Why?</vt:lpstr>
      <vt:lpstr>NLSat</vt:lpstr>
      <vt:lpstr>NLSat</vt:lpstr>
      <vt:lpstr>NLSat</vt:lpstr>
      <vt:lpstr>NLSat</vt:lpstr>
      <vt:lpstr>NLSat</vt:lpstr>
      <vt:lpstr>NLSat + Transcendental constants</vt:lpstr>
      <vt:lpstr>Exact Nonlinear Optimization  (on demand)</vt:lpstr>
      <vt:lpstr>Exact Nonlinear Optimization  (on demand)</vt:lpstr>
      <vt:lpstr>Exact Nonlinear Optimization  (on demand)</vt:lpstr>
      <vt:lpstr>Satisfiability Modulo Assignment (SMA)</vt:lpstr>
      <vt:lpstr>No-good sampling</vt:lpstr>
      <vt:lpstr>Exact Nonlinear Optimization  (on demand)</vt:lpstr>
      <vt:lpstr>Why?</vt:lpstr>
      <vt:lpstr>Related Work</vt:lpstr>
      <vt:lpstr>Our approach</vt:lpstr>
      <vt:lpstr>Tower of extensions</vt:lpstr>
      <vt:lpstr>Tower of extensions</vt:lpstr>
      <vt:lpstr>Tower of extensions</vt:lpstr>
      <vt:lpstr>Tower of extensions</vt:lpstr>
      <vt:lpstr>(Computable) Transcendental Extensions</vt:lpstr>
      <vt:lpstr>(Computable) Transcendental Extensions</vt:lpstr>
      <vt:lpstr>(Computable) Transcendental Extensions</vt:lpstr>
      <vt:lpstr>Infinitesimal Extensions</vt:lpstr>
      <vt:lpstr>Algebraic Extensions</vt:lpstr>
      <vt:lpstr>Algebraic Extensions</vt:lpstr>
      <vt:lpstr>Algebraic Extensions</vt:lpstr>
      <vt:lpstr>Algebraic Extensions</vt:lpstr>
      <vt:lpstr>Algebraic Extensions:  non-minimal Polynomials </vt:lpstr>
      <vt:lpstr>Algebraic Extensions:  non-minimal Polynomials </vt:lpstr>
      <vt:lpstr>Algebraic Extensions</vt:lpstr>
      <vt:lpstr>Algebraic Extensions: Clean Representation</vt:lpstr>
      <vt:lpstr>Example</vt:lpstr>
      <vt:lpstr>Example</vt:lpstr>
      <vt:lpstr>Example</vt:lpstr>
      <vt:lpstr>Example</vt:lpstr>
      <vt:lpstr>Example</vt:lpstr>
      <vt:lpstr>Examples</vt:lpstr>
      <vt:lpstr>Examples</vt:lpstr>
      <vt:lpstr>Examples</vt:lpstr>
      <vt:lpstr>Examples</vt:lpstr>
      <vt:lpstr>Examples</vt:lpstr>
      <vt:lpstr>Same Example in Mathematica </vt:lpstr>
      <vt:lpstr>Conclusion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Leonardo de Moura</dc:creator>
  <cp:lastModifiedBy>Leonardo de Moura</cp:lastModifiedBy>
  <cp:revision>133</cp:revision>
  <dcterms:created xsi:type="dcterms:W3CDTF">2012-01-15T15:31:50Z</dcterms:created>
  <dcterms:modified xsi:type="dcterms:W3CDTF">2013-06-12T12:27:20Z</dcterms:modified>
</cp:coreProperties>
</file>