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334" r:id="rId2"/>
    <p:sldId id="594" r:id="rId3"/>
    <p:sldId id="514" r:id="rId4"/>
    <p:sldId id="513" r:id="rId5"/>
    <p:sldId id="515" r:id="rId6"/>
    <p:sldId id="517" r:id="rId7"/>
    <p:sldId id="524" r:id="rId8"/>
    <p:sldId id="520" r:id="rId9"/>
    <p:sldId id="521" r:id="rId10"/>
    <p:sldId id="522" r:id="rId11"/>
    <p:sldId id="523" r:id="rId12"/>
    <p:sldId id="525" r:id="rId13"/>
    <p:sldId id="526" r:id="rId14"/>
    <p:sldId id="527" r:id="rId15"/>
    <p:sldId id="537" r:id="rId16"/>
    <p:sldId id="519" r:id="rId17"/>
    <p:sldId id="539" r:id="rId18"/>
    <p:sldId id="529" r:id="rId19"/>
    <p:sldId id="530" r:id="rId20"/>
    <p:sldId id="531" r:id="rId21"/>
    <p:sldId id="532" r:id="rId22"/>
    <p:sldId id="533" r:id="rId23"/>
    <p:sldId id="536" r:id="rId24"/>
    <p:sldId id="538" r:id="rId25"/>
    <p:sldId id="546" r:id="rId26"/>
    <p:sldId id="548" r:id="rId27"/>
    <p:sldId id="547" r:id="rId28"/>
    <p:sldId id="549" r:id="rId29"/>
    <p:sldId id="550" r:id="rId30"/>
    <p:sldId id="551" r:id="rId31"/>
    <p:sldId id="552" r:id="rId32"/>
    <p:sldId id="553" r:id="rId33"/>
    <p:sldId id="554" r:id="rId34"/>
    <p:sldId id="555" r:id="rId35"/>
    <p:sldId id="557" r:id="rId36"/>
    <p:sldId id="540" r:id="rId37"/>
    <p:sldId id="556" r:id="rId38"/>
    <p:sldId id="541" r:id="rId39"/>
    <p:sldId id="542" r:id="rId40"/>
    <p:sldId id="543" r:id="rId41"/>
    <p:sldId id="544" r:id="rId42"/>
    <p:sldId id="545" r:id="rId43"/>
    <p:sldId id="595" r:id="rId44"/>
    <p:sldId id="558" r:id="rId45"/>
    <p:sldId id="560" r:id="rId46"/>
    <p:sldId id="440" r:id="rId47"/>
    <p:sldId id="561" r:id="rId48"/>
    <p:sldId id="563" r:id="rId49"/>
    <p:sldId id="564" r:id="rId50"/>
    <p:sldId id="565" r:id="rId51"/>
    <p:sldId id="566" r:id="rId52"/>
    <p:sldId id="567" r:id="rId53"/>
    <p:sldId id="568" r:id="rId54"/>
    <p:sldId id="569" r:id="rId55"/>
    <p:sldId id="570" r:id="rId56"/>
    <p:sldId id="571" r:id="rId57"/>
    <p:sldId id="572" r:id="rId58"/>
    <p:sldId id="573" r:id="rId59"/>
    <p:sldId id="574" r:id="rId60"/>
    <p:sldId id="575" r:id="rId61"/>
    <p:sldId id="576" r:id="rId62"/>
    <p:sldId id="577" r:id="rId63"/>
    <p:sldId id="578" r:id="rId64"/>
    <p:sldId id="579" r:id="rId65"/>
    <p:sldId id="580" r:id="rId66"/>
    <p:sldId id="581" r:id="rId67"/>
    <p:sldId id="459" r:id="rId68"/>
    <p:sldId id="461" r:id="rId69"/>
    <p:sldId id="463" r:id="rId70"/>
    <p:sldId id="465" r:id="rId71"/>
    <p:sldId id="466" r:id="rId72"/>
    <p:sldId id="467" r:id="rId73"/>
    <p:sldId id="468" r:id="rId74"/>
    <p:sldId id="472" r:id="rId75"/>
    <p:sldId id="596" r:id="rId76"/>
    <p:sldId id="597" r:id="rId77"/>
    <p:sldId id="598" r:id="rId78"/>
    <p:sldId id="474" r:id="rId79"/>
    <p:sldId id="475" r:id="rId80"/>
    <p:sldId id="476" r:id="rId81"/>
    <p:sldId id="478" r:id="rId82"/>
    <p:sldId id="479" r:id="rId83"/>
    <p:sldId id="582" r:id="rId84"/>
    <p:sldId id="583" r:id="rId85"/>
    <p:sldId id="599" r:id="rId86"/>
    <p:sldId id="600" r:id="rId87"/>
    <p:sldId id="601" r:id="rId88"/>
    <p:sldId id="586" r:id="rId89"/>
    <p:sldId id="584" r:id="rId90"/>
    <p:sldId id="585" r:id="rId91"/>
    <p:sldId id="460" r:id="rId92"/>
    <p:sldId id="483" r:id="rId93"/>
    <p:sldId id="484" r:id="rId94"/>
    <p:sldId id="485" r:id="rId95"/>
    <p:sldId id="486" r:id="rId96"/>
    <p:sldId id="487" r:id="rId97"/>
    <p:sldId id="488" r:id="rId98"/>
    <p:sldId id="587" r:id="rId99"/>
    <p:sldId id="588" r:id="rId100"/>
    <p:sldId id="602" r:id="rId101"/>
    <p:sldId id="603" r:id="rId102"/>
    <p:sldId id="604" r:id="rId103"/>
    <p:sldId id="489" r:id="rId104"/>
    <p:sldId id="482" r:id="rId105"/>
    <p:sldId id="490" r:id="rId106"/>
    <p:sldId id="491" r:id="rId107"/>
    <p:sldId id="511" r:id="rId108"/>
    <p:sldId id="492" r:id="rId109"/>
    <p:sldId id="495" r:id="rId110"/>
    <p:sldId id="496" r:id="rId111"/>
    <p:sldId id="505" r:id="rId112"/>
    <p:sldId id="506" r:id="rId113"/>
    <p:sldId id="507" r:id="rId114"/>
    <p:sldId id="508" r:id="rId115"/>
    <p:sldId id="509" r:id="rId116"/>
    <p:sldId id="510" r:id="rId117"/>
    <p:sldId id="481" r:id="rId118"/>
    <p:sldId id="503" r:id="rId119"/>
    <p:sldId id="590" r:id="rId120"/>
    <p:sldId id="605" r:id="rId121"/>
    <p:sldId id="591" r:id="rId122"/>
    <p:sldId id="504" r:id="rId123"/>
    <p:sldId id="592" r:id="rId124"/>
    <p:sldId id="593"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0" autoAdjust="0"/>
    <p:restoredTop sz="94849" autoAdjust="0"/>
  </p:normalViewPr>
  <p:slideViewPr>
    <p:cSldViewPr>
      <p:cViewPr>
        <p:scale>
          <a:sx n="66" d="100"/>
          <a:sy n="66" d="100"/>
        </p:scale>
        <p:origin x="-864"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E3C07-0446-4C66-9B81-A69B5D1B36C0}"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2B9C0404-6BD6-469B-8E72-1F99AC9C72B0}">
      <dgm:prSet phldrT="[Text]" custT="1"/>
      <dgm:spPr/>
      <dgm:t>
        <a:bodyPr/>
        <a:lstStyle/>
        <a:p>
          <a:r>
            <a:rPr lang="en-US" sz="4000" dirty="0" smtClean="0"/>
            <a:t>Extension</a:t>
          </a:r>
          <a:endParaRPr lang="en-US" sz="4000" dirty="0"/>
        </a:p>
      </dgm:t>
    </dgm:pt>
    <dgm:pt modelId="{E65A5F33-CFD7-4620-82A8-C700EC436A05}" type="parTrans" cxnId="{DA4BE699-5EF7-49F1-9009-27CFBBE2AC74}">
      <dgm:prSet/>
      <dgm:spPr/>
      <dgm:t>
        <a:bodyPr/>
        <a:lstStyle/>
        <a:p>
          <a:endParaRPr lang="en-US"/>
        </a:p>
      </dgm:t>
    </dgm:pt>
    <dgm:pt modelId="{138EB828-2378-40EB-89D5-4CC473AD3E2F}" type="sibTrans" cxnId="{DA4BE699-5EF7-49F1-9009-27CFBBE2AC74}">
      <dgm:prSet/>
      <dgm:spPr/>
      <dgm:t>
        <a:bodyPr/>
        <a:lstStyle/>
        <a:p>
          <a:endParaRPr lang="en-US"/>
        </a:p>
      </dgm:t>
    </dgm:pt>
    <dgm:pt modelId="{227F7164-9BCF-4981-ACC2-FB1FC8BEA832}">
      <dgm:prSet phldrT="[Text]" custT="1"/>
      <dgm:spPr/>
      <dgm:t>
        <a:bodyPr/>
        <a:lstStyle/>
        <a:p>
          <a:r>
            <a:rPr lang="en-US" sz="4000" dirty="0" smtClean="0"/>
            <a:t>Filter</a:t>
          </a:r>
          <a:endParaRPr lang="en-US" sz="4000" dirty="0"/>
        </a:p>
      </dgm:t>
    </dgm:pt>
    <dgm:pt modelId="{482896F8-61AD-4541-85EA-646DE23FE63A}" type="parTrans" cxnId="{7EAD90FF-5F39-460C-BDDC-7CD9416DC9FB}">
      <dgm:prSet/>
      <dgm:spPr/>
      <dgm:t>
        <a:bodyPr/>
        <a:lstStyle/>
        <a:p>
          <a:endParaRPr lang="en-US"/>
        </a:p>
      </dgm:t>
    </dgm:pt>
    <dgm:pt modelId="{0849FDE2-737C-46A6-94EB-4EA09EF3B956}" type="sibTrans" cxnId="{7EAD90FF-5F39-460C-BDDC-7CD9416DC9FB}">
      <dgm:prSet/>
      <dgm:spPr/>
      <dgm:t>
        <a:bodyPr/>
        <a:lstStyle/>
        <a:p>
          <a:endParaRPr lang="en-US"/>
        </a:p>
      </dgm:t>
    </dgm:pt>
    <dgm:pt modelId="{B1F47E74-942D-416C-BC05-1979FF659F2B}" type="pres">
      <dgm:prSet presAssocID="{8F0E3C07-0446-4C66-9B81-A69B5D1B36C0}" presName="diagram" presStyleCnt="0">
        <dgm:presLayoutVars>
          <dgm:dir/>
          <dgm:resizeHandles val="exact"/>
        </dgm:presLayoutVars>
      </dgm:prSet>
      <dgm:spPr/>
    </dgm:pt>
    <dgm:pt modelId="{F9684A86-9860-45A7-996B-C65E19901BC5}" type="pres">
      <dgm:prSet presAssocID="{2B9C0404-6BD6-469B-8E72-1F99AC9C72B0}" presName="node" presStyleLbl="node1" presStyleIdx="0" presStyleCnt="2" custScaleX="29960" custScaleY="30824" custLinFactNeighborX="-8986" custLinFactNeighborY="-17268">
        <dgm:presLayoutVars>
          <dgm:bulletEnabled val="1"/>
        </dgm:presLayoutVars>
      </dgm:prSet>
      <dgm:spPr/>
    </dgm:pt>
    <dgm:pt modelId="{1EFEDDFB-8983-4C95-B4E1-FE21CCAC3F59}" type="pres">
      <dgm:prSet presAssocID="{138EB828-2378-40EB-89D5-4CC473AD3E2F}" presName="sibTrans" presStyleCnt="0"/>
      <dgm:spPr/>
    </dgm:pt>
    <dgm:pt modelId="{515A8167-DF0F-49AD-AE7E-4BD1F8A0B74B}" type="pres">
      <dgm:prSet presAssocID="{227F7164-9BCF-4981-ACC2-FB1FC8BEA832}" presName="node" presStyleLbl="node1" presStyleIdx="1" presStyleCnt="2" custScaleX="29960" custScaleY="30824" custLinFactNeighborX="-98" custLinFactNeighborY="-17268">
        <dgm:presLayoutVars>
          <dgm:bulletEnabled val="1"/>
        </dgm:presLayoutVars>
      </dgm:prSet>
      <dgm:spPr/>
    </dgm:pt>
  </dgm:ptLst>
  <dgm:cxnLst>
    <dgm:cxn modelId="{DA4BE699-5EF7-49F1-9009-27CFBBE2AC74}" srcId="{8F0E3C07-0446-4C66-9B81-A69B5D1B36C0}" destId="{2B9C0404-6BD6-469B-8E72-1F99AC9C72B0}" srcOrd="0" destOrd="0" parTransId="{E65A5F33-CFD7-4620-82A8-C700EC436A05}" sibTransId="{138EB828-2378-40EB-89D5-4CC473AD3E2F}"/>
    <dgm:cxn modelId="{D32046F3-24F3-4274-86B2-4A181B1E798F}" type="presOf" srcId="{8F0E3C07-0446-4C66-9B81-A69B5D1B36C0}" destId="{B1F47E74-942D-416C-BC05-1979FF659F2B}" srcOrd="0" destOrd="0" presId="urn:microsoft.com/office/officeart/2005/8/layout/default"/>
    <dgm:cxn modelId="{7EAD90FF-5F39-460C-BDDC-7CD9416DC9FB}" srcId="{8F0E3C07-0446-4C66-9B81-A69B5D1B36C0}" destId="{227F7164-9BCF-4981-ACC2-FB1FC8BEA832}" srcOrd="1" destOrd="0" parTransId="{482896F8-61AD-4541-85EA-646DE23FE63A}" sibTransId="{0849FDE2-737C-46A6-94EB-4EA09EF3B956}"/>
    <dgm:cxn modelId="{0E589AE0-C488-4D1F-8896-17AAB81172A7}" type="presOf" srcId="{227F7164-9BCF-4981-ACC2-FB1FC8BEA832}" destId="{515A8167-DF0F-49AD-AE7E-4BD1F8A0B74B}" srcOrd="0" destOrd="0" presId="urn:microsoft.com/office/officeart/2005/8/layout/default"/>
    <dgm:cxn modelId="{AD273DA2-7E2C-457F-AA09-2C659C7B122A}" type="presOf" srcId="{2B9C0404-6BD6-469B-8E72-1F99AC9C72B0}" destId="{F9684A86-9860-45A7-996B-C65E19901BC5}" srcOrd="0" destOrd="0" presId="urn:microsoft.com/office/officeart/2005/8/layout/default"/>
    <dgm:cxn modelId="{289F919F-423C-4E71-9ED0-6727C1FA5EE3}" type="presParOf" srcId="{B1F47E74-942D-416C-BC05-1979FF659F2B}" destId="{F9684A86-9860-45A7-996B-C65E19901BC5}" srcOrd="0" destOrd="0" presId="urn:microsoft.com/office/officeart/2005/8/layout/default"/>
    <dgm:cxn modelId="{E94DCCCA-B67A-4F99-976D-27F0202D6744}" type="presParOf" srcId="{B1F47E74-942D-416C-BC05-1979FF659F2B}" destId="{1EFEDDFB-8983-4C95-B4E1-FE21CCAC3F59}" srcOrd="1" destOrd="0" presId="urn:microsoft.com/office/officeart/2005/8/layout/default"/>
    <dgm:cxn modelId="{10A1384B-4D9E-41F1-81AB-1BDC90D27172}" type="presParOf" srcId="{B1F47E74-942D-416C-BC05-1979FF659F2B}" destId="{515A8167-DF0F-49AD-AE7E-4BD1F8A0B74B}"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84A86-9860-45A7-996B-C65E19901BC5}">
      <dsp:nvSpPr>
        <dsp:cNvPr id="0" name=""/>
        <dsp:cNvSpPr/>
      </dsp:nvSpPr>
      <dsp:spPr>
        <a:xfrm>
          <a:off x="470541" y="457187"/>
          <a:ext cx="2328611" cy="143745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Extension</a:t>
          </a:r>
          <a:endParaRPr lang="en-US" sz="4000" kern="1200" dirty="0"/>
        </a:p>
      </dsp:txBody>
      <dsp:txXfrm>
        <a:off x="470541" y="457187"/>
        <a:ext cx="2328611" cy="1437458"/>
      </dsp:txXfrm>
    </dsp:sp>
    <dsp:sp modelId="{515A8167-DF0F-49AD-AE7E-4BD1F8A0B74B}">
      <dsp:nvSpPr>
        <dsp:cNvPr id="0" name=""/>
        <dsp:cNvSpPr/>
      </dsp:nvSpPr>
      <dsp:spPr>
        <a:xfrm>
          <a:off x="4267203" y="457187"/>
          <a:ext cx="2328611" cy="1437458"/>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Filter</a:t>
          </a:r>
          <a:endParaRPr lang="en-US" sz="4000" kern="1200" dirty="0"/>
        </a:p>
      </dsp:txBody>
      <dsp:txXfrm>
        <a:off x="4267203" y="457187"/>
        <a:ext cx="2328611" cy="14374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490C2B9-DB3F-4CCB-82CA-6209CEDEB718}" type="datetimeFigureOut">
              <a:rPr lang="en-US"/>
              <a:pPr>
                <a:defRPr/>
              </a:pPr>
              <a:t>7/2/2013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CE1D4F2-A295-44EB-ABC8-2D52907C188E}" type="slidenum">
              <a:rPr lang="en-US"/>
              <a:pPr>
                <a:defRPr/>
              </a:pPr>
              <a:t>‹#›</a:t>
            </a:fld>
            <a:endParaRPr lang="en-US"/>
          </a:p>
        </p:txBody>
      </p:sp>
    </p:spTree>
    <p:extLst>
      <p:ext uri="{BB962C8B-B14F-4D97-AF65-F5344CB8AC3E}">
        <p14:creationId xmlns:p14="http://schemas.microsoft.com/office/powerpoint/2010/main" val="9929017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12</a:t>
            </a:fld>
            <a:endParaRPr lang="en-US"/>
          </a:p>
        </p:txBody>
      </p:sp>
    </p:spTree>
    <p:extLst>
      <p:ext uri="{BB962C8B-B14F-4D97-AF65-F5344CB8AC3E}">
        <p14:creationId xmlns:p14="http://schemas.microsoft.com/office/powerpoint/2010/main" val="42205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485CB5C6-ACE3-435E-9642-92FA3214272D}"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38</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DD65553D-4B41-45B3-A700-568DF4074163}"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39</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C2705F7C-9BEE-4E68-8D6D-9DCA49F926D1}"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40</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2E360417-5F56-4372-AAEF-50C1D4BFF4CE}"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41</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669A51F3-8C64-41E4-B46B-3E4AD656C367}"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42</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E7C4CFAB-042A-4DD0-B857-C9E5055B4B36}"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43</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F4FBC292-EC5C-4908-B8C4-76FD13A1A30F}"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44</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F4DAFEAC-10F5-45C8-8408-CAD9363C7BEF}"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45</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E9DBE15B-2022-4C1E-8B50-96BDDE0EC481}"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47</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8D4412F8-EFDC-46BC-B9BB-173B4513F0B4}"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48</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t>
            </a:r>
            <a:r>
              <a:rPr lang="en-US" baseline="0" dirty="0" smtClean="0"/>
              <a:t> is about deriving irrefutable conclusions from a set of premises.</a:t>
            </a:r>
          </a:p>
          <a:p>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49</a:t>
            </a:fld>
            <a:endParaRPr lang="en-US"/>
          </a:p>
        </p:txBody>
      </p:sp>
    </p:spTree>
    <p:extLst>
      <p:ext uri="{BB962C8B-B14F-4D97-AF65-F5344CB8AC3E}">
        <p14:creationId xmlns:p14="http://schemas.microsoft.com/office/powerpoint/2010/main" val="177591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Backtracking</a:t>
            </a:r>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56</a:t>
            </a:fld>
            <a:endParaRPr lang="en-US"/>
          </a:p>
        </p:txBody>
      </p:sp>
    </p:spTree>
    <p:extLst>
      <p:ext uri="{BB962C8B-B14F-4D97-AF65-F5344CB8AC3E}">
        <p14:creationId xmlns:p14="http://schemas.microsoft.com/office/powerpoint/2010/main" val="2959738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Backtracking</a:t>
            </a:r>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57</a:t>
            </a:fld>
            <a:endParaRPr lang="en-US"/>
          </a:p>
        </p:txBody>
      </p:sp>
    </p:spTree>
    <p:extLst>
      <p:ext uri="{BB962C8B-B14F-4D97-AF65-F5344CB8AC3E}">
        <p14:creationId xmlns:p14="http://schemas.microsoft.com/office/powerpoint/2010/main" val="2959738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Backtracking</a:t>
            </a:r>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58</a:t>
            </a:fld>
            <a:endParaRPr lang="en-US"/>
          </a:p>
        </p:txBody>
      </p:sp>
    </p:spTree>
    <p:extLst>
      <p:ext uri="{BB962C8B-B14F-4D97-AF65-F5344CB8AC3E}">
        <p14:creationId xmlns:p14="http://schemas.microsoft.com/office/powerpoint/2010/main" val="2959738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59</a:t>
            </a:fld>
            <a:endParaRPr lang="en-US"/>
          </a:p>
        </p:txBody>
      </p:sp>
    </p:spTree>
    <p:extLst>
      <p:ext uri="{BB962C8B-B14F-4D97-AF65-F5344CB8AC3E}">
        <p14:creationId xmlns:p14="http://schemas.microsoft.com/office/powerpoint/2010/main" val="3741838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61</a:t>
            </a:fld>
            <a:endParaRPr lang="en-US"/>
          </a:p>
        </p:txBody>
      </p:sp>
    </p:spTree>
    <p:extLst>
      <p:ext uri="{BB962C8B-B14F-4D97-AF65-F5344CB8AC3E}">
        <p14:creationId xmlns:p14="http://schemas.microsoft.com/office/powerpoint/2010/main" val="3316283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880E9760-338C-44CB-BC61-8CC310F1E80D}"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63</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02D70F7F-FA99-4C48-BC10-44D47D09CDE9}"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64</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A78A98AF-1773-41A0-8100-628BFA06BF73}"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65</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8214BADA-3418-48BF-AA75-F2F43090747B}"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66</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7/2/2013 10:07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F6E632DA-11E7-4EB5-85A1-6DEB4943FE06}"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36</a:t>
            </a:fld>
            <a:endParaRPr lang="en-US"/>
          </a:p>
        </p:txBody>
      </p:sp>
    </p:spTree>
    <p:extLst>
      <p:ext uri="{BB962C8B-B14F-4D97-AF65-F5344CB8AC3E}">
        <p14:creationId xmlns:p14="http://schemas.microsoft.com/office/powerpoint/2010/main" val="3399725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a:fld id="{714DE212-A17B-4BB5-B8F8-30A031162A12}" type="mathplaceholder">
                        <a:rPr lang="en-US" i="1" smtClean="0">
                          <a:latin typeface="Cambria Math"/>
                        </a:rPr>
                        <a:t>Type equation here.</a:t>
                      </a:fld>
                    </m:oMath>
                  </m:oMathPara>
                </a14:m>
                <a:endParaRPr lang="en-US" dirty="0"/>
              </a:p>
            </p:txBody>
          </p:sp>
        </mc:Choice>
        <mc:Fallback xmlns="">
          <p:sp>
            <p:nvSpPr>
              <p:cNvPr id="3" name="Notes Placeholder 2"/>
              <p:cNvSpPr>
                <a:spLocks noGrp="1"/>
              </p:cNvSpPr>
              <p:nvPr>
                <p:ph type="body" idx="1"/>
              </p:nvPr>
            </p:nvSpPr>
            <p:spPr/>
            <p:txBody>
              <a:bodyPr/>
              <a:lstStyle/>
              <a:p>
                <a:r>
                  <a:rPr lang="en-US" i="0" smtClean="0">
                    <a:latin typeface="Cambria Math"/>
                  </a:rPr>
                  <a:t>"Type equation here."</a:t>
                </a:r>
                <a:endParaRPr lang="en-US" dirty="0"/>
              </a:p>
            </p:txBody>
          </p:sp>
        </mc:Fallback>
      </mc:AlternateContent>
      <p:sp>
        <p:nvSpPr>
          <p:cNvPr id="4" name="Slide Number Placeholder 3"/>
          <p:cNvSpPr>
            <a:spLocks noGrp="1"/>
          </p:cNvSpPr>
          <p:nvPr>
            <p:ph type="sldNum" sz="quarter" idx="10"/>
          </p:nvPr>
        </p:nvSpPr>
        <p:spPr/>
        <p:txBody>
          <a:bodyPr/>
          <a:lstStyle/>
          <a:p>
            <a:pPr>
              <a:defRPr/>
            </a:pPr>
            <a:fld id="{6CE1D4F2-A295-44EB-ABC8-2D52907C188E}" type="slidenum">
              <a:rPr lang="en-US" smtClean="0"/>
              <a:pPr>
                <a:defRPr/>
              </a:pPr>
              <a:t>37</a:t>
            </a:fld>
            <a:endParaRPr lang="en-US"/>
          </a:p>
        </p:txBody>
      </p:sp>
    </p:spTree>
    <p:extLst>
      <p:ext uri="{BB962C8B-B14F-4D97-AF65-F5344CB8AC3E}">
        <p14:creationId xmlns:p14="http://schemas.microsoft.com/office/powerpoint/2010/main" val="339972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6" name="Slide Number Placeholder 5"/>
          <p:cNvSpPr>
            <a:spLocks noGrp="1"/>
          </p:cNvSpPr>
          <p:nvPr>
            <p:ph type="sldNum" sz="quarter" idx="12"/>
          </p:nvPr>
        </p:nvSpPr>
        <p:spPr/>
        <p:txBody>
          <a:bodyPr/>
          <a:lstStyle>
            <a:lvl1pPr>
              <a:defRPr/>
            </a:lvl1pPr>
          </a:lstStyle>
          <a:p>
            <a:pPr>
              <a:defRPr/>
            </a:pPr>
            <a:fld id="{EE566CA5-9D83-4019-A7FF-E11B4CA0366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6" name="Slide Number Placeholder 5"/>
          <p:cNvSpPr>
            <a:spLocks noGrp="1"/>
          </p:cNvSpPr>
          <p:nvPr>
            <p:ph type="sldNum" sz="quarter" idx="12"/>
          </p:nvPr>
        </p:nvSpPr>
        <p:spPr/>
        <p:txBody>
          <a:bodyPr/>
          <a:lstStyle>
            <a:lvl1pPr>
              <a:defRPr/>
            </a:lvl1pPr>
          </a:lstStyle>
          <a:p>
            <a:pPr>
              <a:defRPr/>
            </a:pPr>
            <a:fld id="{F7789213-A070-409A-B799-D356F389C2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6" name="Slide Number Placeholder 5"/>
          <p:cNvSpPr>
            <a:spLocks noGrp="1"/>
          </p:cNvSpPr>
          <p:nvPr>
            <p:ph type="sldNum" sz="quarter" idx="12"/>
          </p:nvPr>
        </p:nvSpPr>
        <p:spPr/>
        <p:txBody>
          <a:bodyPr/>
          <a:lstStyle>
            <a:lvl1pPr>
              <a:defRPr/>
            </a:lvl1pPr>
          </a:lstStyle>
          <a:p>
            <a:pPr>
              <a:defRPr/>
            </a:pPr>
            <a:fld id="{7E0473AC-577E-4909-8C06-0EA090E7FD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6" name="Slide Number Placeholder 5"/>
          <p:cNvSpPr>
            <a:spLocks noGrp="1"/>
          </p:cNvSpPr>
          <p:nvPr>
            <p:ph type="sldNum" sz="quarter" idx="12"/>
          </p:nvPr>
        </p:nvSpPr>
        <p:spPr/>
        <p:txBody>
          <a:bodyPr/>
          <a:lstStyle>
            <a:lvl1pPr>
              <a:defRPr/>
            </a:lvl1pPr>
          </a:lstStyle>
          <a:p>
            <a:pPr>
              <a:defRPr/>
            </a:pPr>
            <a:fld id="{C878C457-A6B4-4B16-BB17-555E05D46C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6" name="Slide Number Placeholder 5"/>
          <p:cNvSpPr>
            <a:spLocks noGrp="1"/>
          </p:cNvSpPr>
          <p:nvPr>
            <p:ph type="sldNum" sz="quarter" idx="12"/>
          </p:nvPr>
        </p:nvSpPr>
        <p:spPr/>
        <p:txBody>
          <a:bodyPr/>
          <a:lstStyle>
            <a:lvl1pPr>
              <a:defRPr/>
            </a:lvl1pPr>
          </a:lstStyle>
          <a:p>
            <a:pPr>
              <a:defRPr/>
            </a:pPr>
            <a:fld id="{DABBB38B-1948-4202-8793-450FF900A2F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7" name="Slide Number Placeholder 5"/>
          <p:cNvSpPr>
            <a:spLocks noGrp="1"/>
          </p:cNvSpPr>
          <p:nvPr>
            <p:ph type="sldNum" sz="quarter" idx="12"/>
          </p:nvPr>
        </p:nvSpPr>
        <p:spPr/>
        <p:txBody>
          <a:bodyPr/>
          <a:lstStyle>
            <a:lvl1pPr>
              <a:defRPr/>
            </a:lvl1pPr>
          </a:lstStyle>
          <a:p>
            <a:pPr>
              <a:defRPr/>
            </a:pPr>
            <a:fld id="{0A44510C-9606-4499-8D18-9B018A8A56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9" name="Slide Number Placeholder 5"/>
          <p:cNvSpPr>
            <a:spLocks noGrp="1"/>
          </p:cNvSpPr>
          <p:nvPr>
            <p:ph type="sldNum" sz="quarter" idx="12"/>
          </p:nvPr>
        </p:nvSpPr>
        <p:spPr/>
        <p:txBody>
          <a:bodyPr/>
          <a:lstStyle>
            <a:lvl1pPr>
              <a:defRPr/>
            </a:lvl1pPr>
          </a:lstStyle>
          <a:p>
            <a:pPr>
              <a:defRPr/>
            </a:pPr>
            <a:fld id="{AB978FEE-B6A3-4F8F-9AAC-10B9D427F7C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5" name="Slide Number Placeholder 5"/>
          <p:cNvSpPr>
            <a:spLocks noGrp="1"/>
          </p:cNvSpPr>
          <p:nvPr>
            <p:ph type="sldNum" sz="quarter" idx="12"/>
          </p:nvPr>
        </p:nvSpPr>
        <p:spPr/>
        <p:txBody>
          <a:bodyPr/>
          <a:lstStyle>
            <a:lvl1pPr>
              <a:defRPr/>
            </a:lvl1pPr>
          </a:lstStyle>
          <a:p>
            <a:pPr>
              <a:defRPr/>
            </a:pPr>
            <a:fld id="{AB0A02DF-0528-48FD-AB34-39E28D4904C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4" name="Slide Number Placeholder 5"/>
          <p:cNvSpPr>
            <a:spLocks noGrp="1"/>
          </p:cNvSpPr>
          <p:nvPr>
            <p:ph type="sldNum" sz="quarter" idx="12"/>
          </p:nvPr>
        </p:nvSpPr>
        <p:spPr/>
        <p:txBody>
          <a:bodyPr/>
          <a:lstStyle>
            <a:lvl1pPr>
              <a:defRPr/>
            </a:lvl1pPr>
          </a:lstStyle>
          <a:p>
            <a:pPr>
              <a:defRPr/>
            </a:pPr>
            <a:fld id="{4A873956-F731-4A59-94D0-754305B7A36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7" name="Slide Number Placeholder 5"/>
          <p:cNvSpPr>
            <a:spLocks noGrp="1"/>
          </p:cNvSpPr>
          <p:nvPr>
            <p:ph type="sldNum" sz="quarter" idx="12"/>
          </p:nvPr>
        </p:nvSpPr>
        <p:spPr/>
        <p:txBody>
          <a:bodyPr/>
          <a:lstStyle>
            <a:lvl1pPr>
              <a:defRPr/>
            </a:lvl1pPr>
          </a:lstStyle>
          <a:p>
            <a:pPr>
              <a:defRPr/>
            </a:pPr>
            <a:fld id="{9CDA4B79-FEF2-4A5C-8AAE-557ACD57A0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March 2012</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TACAS'12</a:t>
            </a:r>
            <a:endParaRPr lang="en-US"/>
          </a:p>
        </p:txBody>
      </p:sp>
      <p:sp>
        <p:nvSpPr>
          <p:cNvPr id="7" name="Slide Number Placeholder 5"/>
          <p:cNvSpPr>
            <a:spLocks noGrp="1"/>
          </p:cNvSpPr>
          <p:nvPr>
            <p:ph type="sldNum" sz="quarter" idx="12"/>
          </p:nvPr>
        </p:nvSpPr>
        <p:spPr/>
        <p:txBody>
          <a:bodyPr/>
          <a:lstStyle>
            <a:lvl1pPr>
              <a:defRPr/>
            </a:lvl1pPr>
          </a:lstStyle>
          <a:p>
            <a:pPr>
              <a:defRPr/>
            </a:pPr>
            <a:fld id="{D7F245A4-CB8F-4253-8D52-F03393A5A0F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March 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smtClean="0"/>
              <a:t>TACAS'12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F1785E9A-E967-4BAB-B98E-25B92D1DBF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2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6.png"/><Relationship Id="rId4" Type="http://schemas.openxmlformats.org/officeDocument/2006/relationships/image" Target="../media/image115.png"/></Relationships>
</file>

<file path=ppt/slides/_rels/slide101.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4.png"/><Relationship Id="rId7" Type="http://schemas.openxmlformats.org/officeDocument/2006/relationships/image" Target="../media/image12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16.png"/><Relationship Id="rId4" Type="http://schemas.openxmlformats.org/officeDocument/2006/relationships/image" Target="../media/image115.png"/></Relationships>
</file>

<file path=ppt/slides/_rels/slide102.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4.png"/><Relationship Id="rId7" Type="http://schemas.openxmlformats.org/officeDocument/2006/relationships/image" Target="../media/image12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16.png"/><Relationship Id="rId4" Type="http://schemas.openxmlformats.org/officeDocument/2006/relationships/image" Target="../media/image115.png"/><Relationship Id="rId9" Type="http://schemas.openxmlformats.org/officeDocument/2006/relationships/image" Target="../media/image124.png"/></Relationships>
</file>

<file path=ppt/slides/_rels/slide103.xml.rels><?xml version="1.0" encoding="UTF-8" standalone="yes"?>
<Relationships xmlns="http://schemas.openxmlformats.org/package/2006/relationships"><Relationship Id="rId8" Type="http://schemas.openxmlformats.org/officeDocument/2006/relationships/image" Target="../media/image910.png"/><Relationship Id="rId3" Type="http://schemas.openxmlformats.org/officeDocument/2006/relationships/image" Target="../media/image860.png"/><Relationship Id="rId7" Type="http://schemas.openxmlformats.org/officeDocument/2006/relationships/image" Target="../media/image900.png"/><Relationship Id="rId2" Type="http://schemas.openxmlformats.org/officeDocument/2006/relationships/image" Target="../media/image850.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880.png"/><Relationship Id="rId4" Type="http://schemas.openxmlformats.org/officeDocument/2006/relationships/image" Target="../media/image87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3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4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960.png"/><Relationship Id="rId7" Type="http://schemas.openxmlformats.org/officeDocument/2006/relationships/image" Target="../media/image100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990.png"/><Relationship Id="rId5" Type="http://schemas.openxmlformats.org/officeDocument/2006/relationships/image" Target="../media/image980.png"/><Relationship Id="rId4" Type="http://schemas.openxmlformats.org/officeDocument/2006/relationships/image" Target="../media/image970.png"/><Relationship Id="rId9" Type="http://schemas.openxmlformats.org/officeDocument/2006/relationships/image" Target="../media/image1020.png"/></Relationships>
</file>

<file path=ppt/slides/_rels/slide109.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060.png"/><Relationship Id="rId3" Type="http://schemas.openxmlformats.org/officeDocument/2006/relationships/image" Target="../media/image960.png"/><Relationship Id="rId7" Type="http://schemas.openxmlformats.org/officeDocument/2006/relationships/image" Target="../media/image1000.png"/><Relationship Id="rId12" Type="http://schemas.openxmlformats.org/officeDocument/2006/relationships/image" Target="../media/image1050.png"/><Relationship Id="rId2" Type="http://schemas.openxmlformats.org/officeDocument/2006/relationships/image" Target="../media/image950.png"/><Relationship Id="rId16" Type="http://schemas.openxmlformats.org/officeDocument/2006/relationships/image" Target="../media/image1090.png"/><Relationship Id="rId1" Type="http://schemas.openxmlformats.org/officeDocument/2006/relationships/slideLayout" Target="../slideLayouts/slideLayout2.xml"/><Relationship Id="rId6" Type="http://schemas.openxmlformats.org/officeDocument/2006/relationships/image" Target="../media/image990.png"/><Relationship Id="rId11" Type="http://schemas.openxmlformats.org/officeDocument/2006/relationships/image" Target="../media/image1040.png"/><Relationship Id="rId5" Type="http://schemas.openxmlformats.org/officeDocument/2006/relationships/image" Target="../media/image980.png"/><Relationship Id="rId15" Type="http://schemas.openxmlformats.org/officeDocument/2006/relationships/image" Target="../media/image1080.png"/><Relationship Id="rId10" Type="http://schemas.openxmlformats.org/officeDocument/2006/relationships/image" Target="../media/image1030.png"/><Relationship Id="rId4" Type="http://schemas.openxmlformats.org/officeDocument/2006/relationships/image" Target="../media/image970.png"/><Relationship Id="rId9" Type="http://schemas.openxmlformats.org/officeDocument/2006/relationships/image" Target="../media/image1020.png"/><Relationship Id="rId14" Type="http://schemas.openxmlformats.org/officeDocument/2006/relationships/image" Target="../media/image107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060.png"/><Relationship Id="rId3" Type="http://schemas.openxmlformats.org/officeDocument/2006/relationships/image" Target="../media/image960.png"/><Relationship Id="rId7" Type="http://schemas.openxmlformats.org/officeDocument/2006/relationships/image" Target="../media/image1000.png"/><Relationship Id="rId12" Type="http://schemas.openxmlformats.org/officeDocument/2006/relationships/image" Target="../media/image1050.png"/><Relationship Id="rId2" Type="http://schemas.openxmlformats.org/officeDocument/2006/relationships/image" Target="../media/image950.png"/><Relationship Id="rId16" Type="http://schemas.openxmlformats.org/officeDocument/2006/relationships/image" Target="../media/image1090.png"/><Relationship Id="rId1" Type="http://schemas.openxmlformats.org/officeDocument/2006/relationships/slideLayout" Target="../slideLayouts/slideLayout2.xml"/><Relationship Id="rId6" Type="http://schemas.openxmlformats.org/officeDocument/2006/relationships/image" Target="../media/image990.png"/><Relationship Id="rId11" Type="http://schemas.openxmlformats.org/officeDocument/2006/relationships/image" Target="../media/image1040.png"/><Relationship Id="rId5" Type="http://schemas.openxmlformats.org/officeDocument/2006/relationships/image" Target="../media/image980.png"/><Relationship Id="rId15" Type="http://schemas.openxmlformats.org/officeDocument/2006/relationships/image" Target="../media/image1080.png"/><Relationship Id="rId10" Type="http://schemas.openxmlformats.org/officeDocument/2006/relationships/image" Target="../media/image1030.png"/><Relationship Id="rId4" Type="http://schemas.openxmlformats.org/officeDocument/2006/relationships/image" Target="../media/image970.png"/><Relationship Id="rId9" Type="http://schemas.openxmlformats.org/officeDocument/2006/relationships/image" Target="../media/image1020.png"/><Relationship Id="rId14" Type="http://schemas.openxmlformats.org/officeDocument/2006/relationships/image" Target="../media/image1070.png"/></Relationships>
</file>

<file path=ppt/slides/_rels/slide111.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10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00.png"/><Relationship Id="rId1" Type="http://schemas.openxmlformats.org/officeDocument/2006/relationships/slideLayout" Target="../slideLayouts/slideLayout2.xml"/><Relationship Id="rId4" Type="http://schemas.openxmlformats.org/officeDocument/2006/relationships/image" Target="../media/image1130.png"/></Relationships>
</file>

<file path=ppt/slides/_rels/slide113.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40.png"/><Relationship Id="rId1" Type="http://schemas.openxmlformats.org/officeDocument/2006/relationships/slideLayout" Target="../slideLayouts/slideLayout2.xml"/><Relationship Id="rId4" Type="http://schemas.openxmlformats.org/officeDocument/2006/relationships/image" Target="../media/image1130.png"/></Relationships>
</file>

<file path=ppt/slides/_rels/slide114.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50.png"/><Relationship Id="rId1" Type="http://schemas.openxmlformats.org/officeDocument/2006/relationships/slideLayout" Target="../slideLayouts/slideLayout2.xml"/><Relationship Id="rId5" Type="http://schemas.openxmlformats.org/officeDocument/2006/relationships/image" Target="../media/image1160.png"/><Relationship Id="rId4" Type="http://schemas.openxmlformats.org/officeDocument/2006/relationships/image" Target="../media/image1130.png"/></Relationships>
</file>

<file path=ppt/slides/_rels/slide115.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50.png"/><Relationship Id="rId1" Type="http://schemas.openxmlformats.org/officeDocument/2006/relationships/slideLayout" Target="../slideLayouts/slideLayout2.xml"/><Relationship Id="rId6" Type="http://schemas.openxmlformats.org/officeDocument/2006/relationships/image" Target="../media/image1170.png"/><Relationship Id="rId5" Type="http://schemas.openxmlformats.org/officeDocument/2006/relationships/image" Target="../media/image1160.png"/><Relationship Id="rId4" Type="http://schemas.openxmlformats.org/officeDocument/2006/relationships/image" Target="../media/image1130.png"/></Relationships>
</file>

<file path=ppt/slides/_rels/slide11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50.png"/><Relationship Id="rId1" Type="http://schemas.openxmlformats.org/officeDocument/2006/relationships/slideLayout" Target="../slideLayouts/slideLayout2.xml"/><Relationship Id="rId6" Type="http://schemas.openxmlformats.org/officeDocument/2006/relationships/image" Target="../media/image1170.png"/><Relationship Id="rId5" Type="http://schemas.openxmlformats.org/officeDocument/2006/relationships/image" Target="../media/image1160.png"/><Relationship Id="rId4" Type="http://schemas.openxmlformats.org/officeDocument/2006/relationships/image" Target="../media/image113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12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http://research.microsoft.com/en-us/um/people/leonardo/files/IJCAR2012.pdf" TargetMode="External"/><Relationship Id="rId2" Type="http://schemas.openxmlformats.org/officeDocument/2006/relationships/hyperlink" Target="http://research.microsoft.com/en-us/um/people/leonardo/files/smt-strategy.pdf" TargetMode="External"/><Relationship Id="rId1" Type="http://schemas.openxmlformats.org/officeDocument/2006/relationships/slideLayout" Target="../slideLayouts/slideLayout2.xml"/><Relationship Id="rId5" Type="http://schemas.openxmlformats.org/officeDocument/2006/relationships/hyperlink" Target="http://research.microsoft.com/en-us/um/people/leonardo/mcsat_design.pdf" TargetMode="External"/><Relationship Id="rId4" Type="http://schemas.openxmlformats.org/officeDocument/2006/relationships/hyperlink" Target="http://research.microsoft.com/en-us/um/people/leonardo/files/mcsat.pdf"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s://github.com/dddejan/CVC4/tree/mcsat" TargetMode="External"/><Relationship Id="rId2" Type="http://schemas.openxmlformats.org/officeDocument/2006/relationships/hyperlink" Target="https://z3.codeplex.com/SourceControl/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30.png"/></Relationships>
</file>

<file path=ppt/slides/_rels/slide5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57.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201.png"/><Relationship Id="rId7" Type="http://schemas.openxmlformats.org/officeDocument/2006/relationships/image" Target="../media/image47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500.png"/><Relationship Id="rId4" Type="http://schemas.openxmlformats.org/officeDocument/2006/relationships/image" Target="../media/image210.png"/><Relationship Id="rId9" Type="http://schemas.openxmlformats.org/officeDocument/2006/relationships/image" Target="../media/image220.png"/></Relationships>
</file>

<file path=ppt/slides/_rels/slide58.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230.png"/><Relationship Id="rId7" Type="http://schemas.openxmlformats.org/officeDocument/2006/relationships/image" Target="../media/image47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10" Type="http://schemas.openxmlformats.org/officeDocument/2006/relationships/image" Target="../media/image251.png"/><Relationship Id="rId4" Type="http://schemas.openxmlformats.org/officeDocument/2006/relationships/image" Target="../media/image240.png"/><Relationship Id="rId9" Type="http://schemas.openxmlformats.org/officeDocument/2006/relationships/image" Target="../media/image22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1.png"/><Relationship Id="rId1" Type="http://schemas.openxmlformats.org/officeDocument/2006/relationships/slideLayout" Target="../slideLayouts/slideLayout2.xml"/><Relationship Id="rId4" Type="http://schemas.openxmlformats.org/officeDocument/2006/relationships/image" Target="../media/image37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1.png"/><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370.png"/></Relationships>
</file>

<file path=ppt/slides/_rels/slide7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70.png"/></Relationships>
</file>

<file path=ppt/slides/_rels/slide72.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42.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70.png"/></Relationships>
</file>

<file path=ppt/slides/_rels/slide7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60.png"/><Relationship Id="rId7" Type="http://schemas.openxmlformats.org/officeDocument/2006/relationships/image" Target="../media/image44.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0.png"/><Relationship Id="rId4" Type="http://schemas.openxmlformats.org/officeDocument/2006/relationships/image" Target="../media/image370.png"/></Relationships>
</file>

<file path=ppt/slides/_rels/slide7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60.png"/><Relationship Id="rId7" Type="http://schemas.openxmlformats.org/officeDocument/2006/relationships/image" Target="../media/image44.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00.png"/><Relationship Id="rId4" Type="http://schemas.openxmlformats.org/officeDocument/2006/relationships/image" Target="../media/image370.png"/><Relationship Id="rId9" Type="http://schemas.openxmlformats.org/officeDocument/2006/relationships/image" Target="../media/image46.png"/></Relationships>
</file>

<file path=ppt/slides/_rels/slide7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400.png"/><Relationship Id="rId10" Type="http://schemas.openxmlformats.org/officeDocument/2006/relationships/image" Target="../media/image48.png"/><Relationship Id="rId4" Type="http://schemas.openxmlformats.org/officeDocument/2006/relationships/image" Target="../media/image370.png"/><Relationship Id="rId9"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360.png"/><Relationship Id="rId12" Type="http://schemas.openxmlformats.org/officeDocument/2006/relationships/image" Target="../media/image50.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49.png"/><Relationship Id="rId5" Type="http://schemas.openxmlformats.org/officeDocument/2006/relationships/image" Target="../media/image400.png"/><Relationship Id="rId10" Type="http://schemas.openxmlformats.org/officeDocument/2006/relationships/image" Target="../media/image48.png"/><Relationship Id="rId4" Type="http://schemas.openxmlformats.org/officeDocument/2006/relationships/image" Target="../media/image370.png"/><Relationship Id="rId9" Type="http://schemas.openxmlformats.org/officeDocument/2006/relationships/image" Target="../media/image46.png"/></Relationships>
</file>

<file path=ppt/slides/_rels/slide77.xml.rels><?xml version="1.0" encoding="UTF-8" standalone="yes"?>
<Relationships xmlns="http://schemas.openxmlformats.org/package/2006/relationships"><Relationship Id="rId13" Type="http://schemas.openxmlformats.org/officeDocument/2006/relationships/image" Target="../media/image53.png"/><Relationship Id="rId3" Type="http://schemas.openxmlformats.org/officeDocument/2006/relationships/image" Target="../media/image360.png"/><Relationship Id="rId12" Type="http://schemas.openxmlformats.org/officeDocument/2006/relationships/image" Target="../media/image52.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49.png"/><Relationship Id="rId5" Type="http://schemas.openxmlformats.org/officeDocument/2006/relationships/image" Target="../media/image400.png"/><Relationship Id="rId10" Type="http://schemas.openxmlformats.org/officeDocument/2006/relationships/image" Target="../media/image48.png"/><Relationship Id="rId4" Type="http://schemas.openxmlformats.org/officeDocument/2006/relationships/image" Target="../media/image370.png"/><Relationship Id="rId9" Type="http://schemas.openxmlformats.org/officeDocument/2006/relationships/image" Target="../media/image46.png"/></Relationships>
</file>

<file path=ppt/slides/_rels/slide78.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png"/><Relationship Id="rId3" Type="http://schemas.openxmlformats.org/officeDocument/2006/relationships/image" Target="../media/image481.png"/><Relationship Id="rId7" Type="http://schemas.openxmlformats.org/officeDocument/2006/relationships/image" Target="../media/image520.png"/><Relationship Id="rId12" Type="http://schemas.openxmlformats.org/officeDocument/2006/relationships/image" Target="../media/image57.png"/><Relationship Id="rId2" Type="http://schemas.openxmlformats.org/officeDocument/2006/relationships/image" Target="../media/image471.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56.png"/><Relationship Id="rId5" Type="http://schemas.openxmlformats.org/officeDocument/2006/relationships/image" Target="../media/image501.png"/><Relationship Id="rId10" Type="http://schemas.openxmlformats.org/officeDocument/2006/relationships/image" Target="../media/image55.png"/><Relationship Id="rId4" Type="http://schemas.openxmlformats.org/officeDocument/2006/relationships/image" Target="../media/image490.png"/><Relationship Id="rId9" Type="http://schemas.openxmlformats.org/officeDocument/2006/relationships/image" Target="../media/image54.png"/></Relationships>
</file>

<file path=ppt/slides/_rels/slide7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60.png"/><Relationship Id="rId7" Type="http://schemas.openxmlformats.org/officeDocument/2006/relationships/image" Target="../media/image59.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7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1.png"/><Relationship Id="rId7" Type="http://schemas.openxmlformats.org/officeDocument/2006/relationships/image" Target="../media/image62.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70.png"/><Relationship Id="rId9" Type="http://schemas.openxmlformats.org/officeDocument/2006/relationships/image" Target="../media/image64.png"/></Relationships>
</file>

<file path=ppt/slides/_rels/slide8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60.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0.png"/><Relationship Id="rId4" Type="http://schemas.openxmlformats.org/officeDocument/2006/relationships/image" Target="../media/image370.png"/></Relationships>
</file>

<file path=ppt/slides/_rels/slide8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1.png"/><Relationship Id="rId7" Type="http://schemas.openxmlformats.org/officeDocument/2006/relationships/image" Target="../media/image67.png"/><Relationship Id="rId2" Type="http://schemas.openxmlformats.org/officeDocument/2006/relationships/image" Target="../media/image35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400.png"/><Relationship Id="rId4" Type="http://schemas.openxmlformats.org/officeDocument/2006/relationships/image" Target="../media/image370.png"/></Relationships>
</file>

<file path=ppt/slides/_rels/slide8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s>
</file>

<file path=ppt/slides/_rels/slide84.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80.png"/><Relationship Id="rId7" Type="http://schemas.openxmlformats.org/officeDocument/2006/relationships/image" Target="../media/image75.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82.png"/><Relationship Id="rId10" Type="http://schemas.openxmlformats.org/officeDocument/2006/relationships/image" Target="../media/image83.png"/><Relationship Id="rId4" Type="http://schemas.openxmlformats.org/officeDocument/2006/relationships/image" Target="../media/image81.png"/><Relationship Id="rId9" Type="http://schemas.openxmlformats.org/officeDocument/2006/relationships/image" Target="../media/image77.png"/></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77.png"/><Relationship Id="rId4" Type="http://schemas.openxmlformats.org/officeDocument/2006/relationships/image" Target="../media/image84.png"/></Relationships>
</file>

<file path=ppt/slides/_rels/slide8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75.png"/><Relationship Id="rId7" Type="http://schemas.openxmlformats.org/officeDocument/2006/relationships/image" Target="../media/image86.png"/><Relationship Id="rId12" Type="http://schemas.openxmlformats.org/officeDocument/2006/relationships/image" Target="../media/image91.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5" Type="http://schemas.openxmlformats.org/officeDocument/2006/relationships/image" Target="../media/image77.png"/><Relationship Id="rId10" Type="http://schemas.openxmlformats.org/officeDocument/2006/relationships/image" Target="../media/image89.png"/><Relationship Id="rId4" Type="http://schemas.openxmlformats.org/officeDocument/2006/relationships/image" Target="../media/image84.png"/><Relationship Id="rId9" Type="http://schemas.openxmlformats.org/officeDocument/2006/relationships/image" Target="../media/image88.png"/></Relationships>
</file>

<file path=ppt/slides/_rels/slide87.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91.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90.png"/><Relationship Id="rId5" Type="http://schemas.openxmlformats.org/officeDocument/2006/relationships/image" Target="../media/image95.png"/><Relationship Id="rId10" Type="http://schemas.openxmlformats.org/officeDocument/2006/relationships/image" Target="../media/image89.png"/><Relationship Id="rId4" Type="http://schemas.openxmlformats.org/officeDocument/2006/relationships/image" Target="../media/image94.png"/><Relationship Id="rId9" Type="http://schemas.openxmlformats.org/officeDocument/2006/relationships/image" Target="../media/image88.png"/></Relationships>
</file>

<file path=ppt/slides/_rels/slide8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591.png"/><Relationship Id="rId7" Type="http://schemas.openxmlformats.org/officeDocument/2006/relationships/image" Target="../media/image64.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62.pn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591.png"/><Relationship Id="rId7" Type="http://schemas.openxmlformats.org/officeDocument/2006/relationships/image" Target="../media/image64.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62.png"/><Relationship Id="rId4" Type="http://schemas.openxmlformats.org/officeDocument/2006/relationships/image" Target="../media/image61.png"/></Relationships>
</file>

<file path=ppt/slides/_rels/slide91.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720.png"/><Relationship Id="rId4" Type="http://schemas.openxmlformats.org/officeDocument/2006/relationships/image" Target="../media/image105.png"/></Relationships>
</file>

<file path=ppt/slides/_rels/slide92.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740.png"/><Relationship Id="rId1" Type="http://schemas.openxmlformats.org/officeDocument/2006/relationships/slideLayout" Target="../slideLayouts/slideLayout2.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93.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740.png"/><Relationship Id="rId1" Type="http://schemas.openxmlformats.org/officeDocument/2006/relationships/slideLayout" Target="../slideLayouts/slideLayout2.xml"/><Relationship Id="rId6" Type="http://schemas.openxmlformats.org/officeDocument/2006/relationships/image" Target="../media/image780.png"/><Relationship Id="rId5" Type="http://schemas.openxmlformats.org/officeDocument/2006/relationships/image" Target="../media/image790.png"/><Relationship Id="rId4" Type="http://schemas.openxmlformats.org/officeDocument/2006/relationships/image" Target="../media/image760.png"/></Relationships>
</file>

<file path=ppt/slides/_rels/slide94.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image" Target="../media/image740.png"/><Relationship Id="rId1" Type="http://schemas.openxmlformats.org/officeDocument/2006/relationships/slideLayout" Target="../slideLayouts/slideLayout2.xml"/><Relationship Id="rId6" Type="http://schemas.openxmlformats.org/officeDocument/2006/relationships/image" Target="../media/image780.png"/><Relationship Id="rId5" Type="http://schemas.openxmlformats.org/officeDocument/2006/relationships/image" Target="../media/image790.png"/><Relationship Id="rId4" Type="http://schemas.openxmlformats.org/officeDocument/2006/relationships/image" Target="../media/image760.png"/></Relationships>
</file>

<file path=ppt/slides/_rels/slide95.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image" Target="../media/image810.png"/><Relationship Id="rId1" Type="http://schemas.openxmlformats.org/officeDocument/2006/relationships/slideLayout" Target="../slideLayouts/slideLayout2.xml"/><Relationship Id="rId6" Type="http://schemas.openxmlformats.org/officeDocument/2006/relationships/image" Target="../media/image780.png"/><Relationship Id="rId5" Type="http://schemas.openxmlformats.org/officeDocument/2006/relationships/image" Target="../media/image790.png"/><Relationship Id="rId4" Type="http://schemas.openxmlformats.org/officeDocument/2006/relationships/image" Target="../media/image760.png"/></Relationships>
</file>

<file path=ppt/slides/_rels/slide96.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99.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 y="2187575"/>
            <a:ext cx="8991600" cy="1470025"/>
          </a:xfrm>
        </p:spPr>
        <p:txBody>
          <a:bodyPr/>
          <a:lstStyle/>
          <a:p>
            <a:r>
              <a:rPr lang="en-US" sz="3800" dirty="0" smtClean="0">
                <a:ea typeface="Segoe UI" pitchFamily="34" charset="0"/>
                <a:cs typeface="Segoe UI" pitchFamily="34" charset="0"/>
              </a:rPr>
              <a:t>Internals of SMT Solvers</a:t>
            </a:r>
            <a:endParaRPr lang="en-US" sz="2800" dirty="0">
              <a:ea typeface="Segoe UI" pitchFamily="34" charset="0"/>
              <a:cs typeface="Segoe UI" pitchFamily="34" charset="0"/>
            </a:endParaRPr>
          </a:p>
        </p:txBody>
      </p:sp>
      <p:sp>
        <p:nvSpPr>
          <p:cNvPr id="4" name="Subtitle 2"/>
          <p:cNvSpPr txBox="1">
            <a:spLocks/>
          </p:cNvSpPr>
          <p:nvPr/>
        </p:nvSpPr>
        <p:spPr bwMode="auto">
          <a:xfrm>
            <a:off x="2438400" y="3810000"/>
            <a:ext cx="40386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smtClean="0">
                <a:solidFill>
                  <a:schemeClr val="tx1">
                    <a:lumMod val="75000"/>
                    <a:lumOff val="25000"/>
                  </a:schemeClr>
                </a:solidFill>
              </a:rPr>
              <a:t>Leonardo de </a:t>
            </a:r>
            <a:r>
              <a:rPr lang="en-US" sz="2800" dirty="0" smtClean="0">
                <a:solidFill>
                  <a:schemeClr val="tx1">
                    <a:lumMod val="75000"/>
                    <a:lumOff val="25000"/>
                  </a:schemeClr>
                </a:solidFill>
              </a:rPr>
              <a:t>Moura</a:t>
            </a:r>
          </a:p>
          <a:p>
            <a:r>
              <a:rPr lang="en-US" sz="2800" dirty="0" smtClean="0">
                <a:solidFill>
                  <a:schemeClr val="tx1">
                    <a:lumMod val="75000"/>
                    <a:lumOff val="25000"/>
                  </a:schemeClr>
                </a:solidFill>
              </a:rPr>
              <a:t>Microsoft </a:t>
            </a:r>
            <a:r>
              <a:rPr lang="en-US" sz="2800" dirty="0" smtClean="0">
                <a:solidFill>
                  <a:schemeClr val="tx1">
                    <a:lumMod val="75000"/>
                    <a:lumOff val="25000"/>
                  </a:schemeClr>
                </a:solidFill>
              </a:rPr>
              <a:t>Research</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037706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096" y="1781318"/>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215389" y="2748185"/>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Variable</a:t>
            </a:r>
          </a:p>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Elimination</a:t>
            </a:r>
            <a:endParaRPr kumimoji="0" lang="en-US" sz="2400" b="0" i="0" u="none" strike="noStrike" kern="0" cap="none" spc="0" normalizeH="0" baseline="0" noProof="0" dirty="0" smtClean="0">
              <a:ln>
                <a:noFill/>
              </a:ln>
              <a:solidFill>
                <a:srgbClr val="000000"/>
              </a:solidFill>
              <a:effectLst/>
              <a:uLnTx/>
              <a:uFillTx/>
              <a:latin typeface="+mn-lt"/>
              <a:cs typeface="+mn-cs"/>
            </a:endParaRPr>
          </a:p>
        </p:txBody>
      </p:sp>
      <p:sp>
        <p:nvSpPr>
          <p:cNvPr id="12" name="Right Arrow 11"/>
          <p:cNvSpPr/>
          <p:nvPr/>
        </p:nvSpPr>
        <p:spPr bwMode="auto">
          <a:xfrm rot="5400000">
            <a:off x="4197244" y="175590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13" name="Right Arrow 12"/>
          <p:cNvSpPr/>
          <p:nvPr/>
        </p:nvSpPr>
        <p:spPr bwMode="auto">
          <a:xfrm rot="5400000">
            <a:off x="4197245" y="396445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593" y="5033482"/>
            <a:ext cx="36290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bwMode="auto">
          <a:xfrm>
            <a:off x="437819" y="4614286"/>
            <a:ext cx="1933024" cy="1056089"/>
          </a:xfrm>
          <a:prstGeom prst="rect">
            <a:avLst/>
          </a:prstGeom>
          <a:gradFill rotWithShape="1">
            <a:gsLst>
              <a:gs pos="0">
                <a:srgbClr val="94D850">
                  <a:tint val="62000"/>
                  <a:satMod val="180000"/>
                </a:srgbClr>
              </a:gs>
              <a:gs pos="65000">
                <a:srgbClr val="94D850">
                  <a:tint val="32000"/>
                  <a:satMod val="250000"/>
                </a:srgbClr>
              </a:gs>
              <a:gs pos="100000">
                <a:srgbClr val="94D850">
                  <a:tint val="23000"/>
                  <a:satMod val="300000"/>
                </a:srgbClr>
              </a:gs>
            </a:gsLst>
            <a:lin ang="16200000" scaled="0"/>
          </a:gradFill>
          <a:ln w="9525" cap="flat" cmpd="sng" algn="ctr">
            <a:solidFill>
              <a:srgbClr val="94D850"/>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Proof</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16" name="Rectangle 15"/>
          <p:cNvSpPr/>
          <p:nvPr/>
        </p:nvSpPr>
        <p:spPr bwMode="auto">
          <a:xfrm>
            <a:off x="6412121" y="4761330"/>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21" name="Right Arrow 20"/>
          <p:cNvSpPr/>
          <p:nvPr/>
        </p:nvSpPr>
        <p:spPr bwMode="auto">
          <a:xfrm rot="16200000" flipV="1">
            <a:off x="7074947" y="547905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22" name="TextBox 21"/>
              <p:cNvSpPr txBox="1"/>
              <p:nvPr/>
            </p:nvSpPr>
            <p:spPr>
              <a:xfrm>
                <a:off x="7038587" y="6399848"/>
                <a:ext cx="52238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7038587" y="6399848"/>
                <a:ext cx="522386" cy="461665"/>
              </a:xfrm>
              <a:prstGeom prst="rect">
                <a:avLst/>
              </a:prstGeom>
              <a:blipFill rotWithShape="1">
                <a:blip r:embed="rId4"/>
                <a:stretch>
                  <a:fillRect/>
                </a:stretch>
              </a:blipFill>
            </p:spPr>
            <p:txBody>
              <a:bodyPr/>
              <a:lstStyle/>
              <a:p>
                <a:r>
                  <a:rPr lang="en-US">
                    <a:noFill/>
                  </a:rPr>
                  <a:t> </a:t>
                </a:r>
              </a:p>
            </p:txBody>
          </p:sp>
        </mc:Fallback>
      </mc:AlternateContent>
      <p:sp>
        <p:nvSpPr>
          <p:cNvPr id="23" name="Right Arrow 22"/>
          <p:cNvSpPr/>
          <p:nvPr/>
        </p:nvSpPr>
        <p:spPr bwMode="auto">
          <a:xfrm rot="16200000" flipV="1">
            <a:off x="7074947" y="375458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24" name="TextBox 23"/>
              <p:cNvSpPr txBox="1"/>
              <p:nvPr/>
            </p:nvSpPr>
            <p:spPr>
              <a:xfrm>
                <a:off x="5791200" y="3729335"/>
                <a:ext cx="324467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𝑎</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 </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𝑏</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+ 1</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5791200" y="3729335"/>
                <a:ext cx="3244671" cy="461665"/>
              </a:xfrm>
              <a:prstGeom prst="rect">
                <a:avLst/>
              </a:prstGeom>
              <a:blipFill rotWithShape="1">
                <a:blip r:embed="rId5"/>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10302177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err="1" smtClean="0"/>
              <a:t>Uninterpreted</a:t>
            </a:r>
            <a:r>
              <a:rPr lang="en-US" dirty="0" smtClean="0"/>
              <a:t> Functions</a:t>
            </a:r>
            <a:endParaRPr lang="en-US" dirty="0"/>
          </a:p>
        </p:txBody>
      </p:sp>
      <mc:AlternateContent xmlns:mc="http://schemas.openxmlformats.org/markup-compatibility/2006">
        <mc:Choice xmlns:a14="http://schemas.microsoft.com/office/drawing/2010/main" Requires="a14">
          <p:sp>
            <p:nvSpPr>
              <p:cNvPr id="6" name="Content Placeholder 3"/>
              <p:cNvSpPr txBox="1">
                <a:spLocks/>
              </p:cNvSpPr>
              <p:nvPr/>
            </p:nvSpPr>
            <p:spPr bwMode="auto">
              <a:xfrm>
                <a:off x="351972" y="1524000"/>
                <a:ext cx="650755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a:rPr>
                        <m:t>𝑎</m:t>
                      </m:r>
                      <m:r>
                        <a:rPr lang="en-US" sz="2800" i="1" dirty="0" smtClean="0">
                          <a:solidFill>
                            <a:schemeClr val="tx1"/>
                          </a:solidFill>
                          <a:latin typeface="Cambria Math"/>
                        </a:rPr>
                        <m:t>=</m:t>
                      </m:r>
                      <m:r>
                        <a:rPr lang="en-US" sz="2800" i="1" dirty="0" smtClean="0">
                          <a:solidFill>
                            <a:schemeClr val="tx1"/>
                          </a:solidFill>
                          <a:latin typeface="Cambria Math"/>
                        </a:rPr>
                        <m:t>𝑏</m:t>
                      </m:r>
                      <m:r>
                        <a:rPr lang="en-US" sz="2800" i="1" dirty="0" smtClean="0">
                          <a:solidFill>
                            <a:schemeClr val="tx1"/>
                          </a:solidFill>
                          <a:latin typeface="Cambria Math"/>
                        </a:rPr>
                        <m:t>+1, 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b="0" i="1" dirty="0" smtClean="0">
                              <a:solidFill>
                                <a:schemeClr val="tx1"/>
                              </a:solidFill>
                              <a:latin typeface="Cambria Math"/>
                            </a:rPr>
                            <m:t>𝑘</m:t>
                          </m:r>
                        </m:e>
                      </m:d>
                      <m:r>
                        <a:rPr lang="en-US" sz="2800" b="0" i="1" dirty="0" smtClean="0">
                          <a:solidFill>
                            <a:schemeClr val="tx1"/>
                          </a:solidFill>
                          <a:latin typeface="Cambria Math"/>
                        </a:rPr>
                        <m:t>&lt;</m:t>
                      </m:r>
                      <m:r>
                        <a:rPr lang="en-US" sz="2800" i="1" dirty="0" smtClean="0">
                          <a:solidFill>
                            <a:schemeClr val="tx1"/>
                          </a:solidFill>
                          <a:latin typeface="Cambria Math"/>
                        </a:rPr>
                        <m:t>𝑐</m:t>
                      </m:r>
                      <m:r>
                        <a:rPr lang="en-US" sz="2800" i="1" dirty="0" smtClean="0">
                          <a:solidFill>
                            <a:schemeClr val="tx1"/>
                          </a:solidFill>
                          <a:latin typeface="Cambria Math"/>
                        </a:rPr>
                        <m:t>,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i="1" dirty="0" smtClean="0">
                              <a:solidFill>
                                <a:schemeClr val="tx1"/>
                              </a:solidFill>
                              <a:latin typeface="Cambria Math"/>
                            </a:rPr>
                            <m:t>𝑏</m:t>
                          </m:r>
                        </m:e>
                      </m:d>
                      <m:r>
                        <a:rPr lang="en-US" sz="2800" b="0" i="1" dirty="0" smtClean="0">
                          <a:solidFill>
                            <a:schemeClr val="tx1"/>
                          </a:solidFill>
                          <a:latin typeface="Cambria Math"/>
                        </a:rPr>
                        <m:t>&gt;</m:t>
                      </m:r>
                      <m:r>
                        <a:rPr lang="en-US" sz="2800" i="1" dirty="0" smtClean="0">
                          <a:solidFill>
                            <a:schemeClr val="tx1"/>
                          </a:solidFill>
                          <a:latin typeface="Cambria Math"/>
                        </a:rPr>
                        <m:t>𝑎</m:t>
                      </m:r>
                      <m:r>
                        <a:rPr lang="en-US" sz="2800" b="0" i="1" dirty="0" smtClean="0">
                          <a:solidFill>
                            <a:schemeClr val="tx1"/>
                          </a:solidFill>
                          <a:latin typeface="Cambria Math"/>
                        </a:rPr>
                        <m:t>, </m:t>
                      </m:r>
                      <m:r>
                        <a:rPr lang="en-US" sz="2800" b="0" i="1" dirty="0" smtClean="0">
                          <a:solidFill>
                            <a:schemeClr val="tx1"/>
                          </a:solidFill>
                          <a:latin typeface="Cambria Math"/>
                        </a:rPr>
                        <m:t>𝑘</m:t>
                      </m:r>
                      <m:r>
                        <a:rPr lang="en-US" sz="2800" b="0" i="1" dirty="0" smtClean="0">
                          <a:solidFill>
                            <a:schemeClr val="tx1"/>
                          </a:solidFill>
                          <a:latin typeface="Cambria Math"/>
                        </a:rPr>
                        <m:t>=</m:t>
                      </m:r>
                      <m:r>
                        <a:rPr lang="en-US" sz="2800" b="0" i="1" dirty="0" smtClean="0">
                          <a:solidFill>
                            <a:schemeClr val="tx1"/>
                          </a:solidFill>
                          <a:latin typeface="Cambria Math"/>
                        </a:rPr>
                        <m:t>𝑎</m:t>
                      </m:r>
                      <m:r>
                        <a:rPr lang="en-US" sz="2800" b="0" i="1" dirty="0" smtClean="0">
                          <a:solidFill>
                            <a:schemeClr val="tx1"/>
                          </a:solidFill>
                          <a:latin typeface="Cambria Math"/>
                        </a:rPr>
                        <m:t> −1</m:t>
                      </m:r>
                    </m:oMath>
                  </m:oMathPara>
                </a14:m>
                <a:endParaRPr lang="en-US" sz="2800" dirty="0">
                  <a:solidFill>
                    <a:schemeClr val="tx1"/>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bwMode="auto">
              <a:xfrm>
                <a:off x="351972" y="1524000"/>
                <a:ext cx="6507551" cy="523220"/>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sp>
        <p:nvSpPr>
          <p:cNvPr id="8" name="Rectangle 7"/>
          <p:cNvSpPr/>
          <p:nvPr/>
        </p:nvSpPr>
        <p:spPr>
          <a:xfrm>
            <a:off x="493486" y="2406448"/>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640306" y="2389844"/>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4086" y="2417895"/>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76286" y="240645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592775" y="2670917"/>
                <a:ext cx="104753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92775" y="2670917"/>
                <a:ext cx="1047531"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585686" y="2654025"/>
                <a:ext cx="104201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𝑏</m:t>
                      </m:r>
                      <m:r>
                        <a:rPr lang="en-US" sz="2400" b="0" i="1" smtClean="0">
                          <a:latin typeface="Cambria Math"/>
                        </a:rPr>
                        <m:t>→0</m:t>
                      </m:r>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585686" y="2654025"/>
                <a:ext cx="1042017" cy="461665"/>
              </a:xfrm>
              <a:prstGeom prst="rect">
                <a:avLst/>
              </a:prstGeom>
              <a:blipFill rotWithShape="1">
                <a:blip r:embed="rId4"/>
                <a:stretch>
                  <a:fillRect/>
                </a:stretch>
              </a:blipFill>
            </p:spPr>
            <p:txBody>
              <a:bodyPr/>
              <a:lstStyle/>
              <a:p>
                <a:r>
                  <a:rPr lang="en-US">
                    <a:noFill/>
                  </a:rPr>
                  <a:t> </a:t>
                </a:r>
              </a:p>
            </p:txBody>
          </p:sp>
        </mc:Fallback>
      </mc:AlternateContent>
      <p:cxnSp>
        <p:nvCxnSpPr>
          <p:cNvPr id="16" name="Straight Connector 15"/>
          <p:cNvCxnSpPr/>
          <p:nvPr/>
        </p:nvCxnSpPr>
        <p:spPr>
          <a:xfrm>
            <a:off x="4953000" y="238955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576286" y="2667000"/>
                <a:ext cx="1482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2576286" y="2667000"/>
                <a:ext cx="1482970" cy="461665"/>
              </a:xfrm>
              <a:prstGeom prst="rect">
                <a:avLst/>
              </a:prstGeom>
              <a:blipFill rotWithShape="1">
                <a:blip r:embed="rId5"/>
                <a:stretch>
                  <a:fillRect l="-41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124200" y="5031432"/>
                <a:ext cx="343126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𝑘</m:t>
                          </m:r>
                          <m:r>
                            <a:rPr lang="en-US" sz="2400" b="0" i="1" smtClean="0">
                              <a:solidFill>
                                <a:schemeClr val="tx1"/>
                              </a:solidFill>
                              <a:latin typeface="Cambria Math"/>
                            </a:rPr>
                            <m:t>=</m:t>
                          </m:r>
                          <m:r>
                            <a:rPr lang="en-US" sz="2400" b="0" i="1" smtClean="0">
                              <a:solidFill>
                                <a:schemeClr val="tx1"/>
                              </a:solidFill>
                              <a:latin typeface="Cambria Math"/>
                            </a:rPr>
                            <m:t>𝑏</m:t>
                          </m:r>
                        </m:e>
                      </m:d>
                      <m:r>
                        <a:rPr lang="en-US" sz="2400" b="0" i="1" smtClean="0">
                          <a:solidFill>
                            <a:schemeClr val="tx1"/>
                          </a:solidFill>
                          <a:latin typeface="Cambria Math"/>
                        </a:rPr>
                        <m:t>∨</m:t>
                      </m:r>
                      <m:r>
                        <a:rPr lang="en-US" sz="2400" b="0" i="1" smtClean="0">
                          <a:solidFill>
                            <a:schemeClr val="tx1"/>
                          </a:solidFill>
                          <a:latin typeface="Cambria Math"/>
                        </a:rPr>
                        <m:t>𝑓</m:t>
                      </m:r>
                      <m:d>
                        <m:dPr>
                          <m:ctrlPr>
                            <a:rPr lang="en-US" sz="2400" b="0" i="1" smtClean="0">
                              <a:solidFill>
                                <a:schemeClr val="tx1"/>
                              </a:solidFill>
                              <a:latin typeface="Cambria Math"/>
                            </a:rPr>
                          </m:ctrlPr>
                        </m:dPr>
                        <m:e>
                          <m:r>
                            <a:rPr lang="en-US" sz="2400" b="0" i="1" smtClean="0">
                              <a:solidFill>
                                <a:schemeClr val="tx1"/>
                              </a:solidFill>
                              <a:latin typeface="Cambria Math"/>
                            </a:rPr>
                            <m:t>𝑘</m:t>
                          </m:r>
                        </m:e>
                      </m:d>
                      <m:r>
                        <a:rPr lang="en-US" sz="2400" b="0" i="1" smtClean="0">
                          <a:solidFill>
                            <a:schemeClr val="tx1"/>
                          </a:solidFill>
                          <a:latin typeface="Cambria Math"/>
                        </a:rPr>
                        <m:t>=</m:t>
                      </m:r>
                      <m:r>
                        <a:rPr lang="en-US" sz="2400" b="0" i="1" smtClean="0">
                          <a:solidFill>
                            <a:schemeClr val="tx1"/>
                          </a:solidFill>
                          <a:latin typeface="Cambria Math"/>
                        </a:rPr>
                        <m:t>𝑓</m:t>
                      </m:r>
                      <m:r>
                        <a:rPr lang="en-US" sz="2400" b="0" i="1" smtClean="0">
                          <a:solidFill>
                            <a:schemeClr val="tx1"/>
                          </a:solidFill>
                          <a:latin typeface="Cambria Math"/>
                        </a:rPr>
                        <m:t>(</m:t>
                      </m:r>
                      <m:r>
                        <a:rPr lang="en-US" sz="2400" b="0" i="1" smtClean="0">
                          <a:solidFill>
                            <a:schemeClr val="tx1"/>
                          </a:solidFill>
                          <a:latin typeface="Cambria Math"/>
                        </a:rPr>
                        <m:t>𝑏</m:t>
                      </m:r>
                      <m:r>
                        <a:rPr lang="en-US" sz="2400" b="0" i="1" smtClean="0">
                          <a:solidFill>
                            <a:schemeClr val="tx1"/>
                          </a:solidFill>
                          <a:latin typeface="Cambria Math"/>
                        </a:rPr>
                        <m:t>)</m:t>
                      </m:r>
                    </m:oMath>
                  </m:oMathPara>
                </a14:m>
                <a:endParaRPr lang="en-US" sz="2400" dirty="0">
                  <a:solidFill>
                    <a:schemeClr val="tx1"/>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3124200" y="5031432"/>
                <a:ext cx="3431260" cy="461665"/>
              </a:xfrm>
              <a:prstGeom prst="rect">
                <a:avLst/>
              </a:prstGeom>
              <a:blipFill rotWithShape="1">
                <a:blip r:embed="rId6"/>
                <a:stretch>
                  <a:fillRect r="-178"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998686" y="2686268"/>
                <a:ext cx="10222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m:t>
                      </m:r>
                      <m:r>
                        <a:rPr lang="en-US" sz="2400" b="0" i="1" smtClean="0">
                          <a:latin typeface="Cambria Math"/>
                        </a:rPr>
                        <m:t>𝑏</m:t>
                      </m:r>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998686" y="2686268"/>
                <a:ext cx="1022203" cy="461665"/>
              </a:xfrm>
              <a:prstGeom prst="rect">
                <a:avLst/>
              </a:prstGeom>
              <a:blipFill rotWithShape="1">
                <a:blip r:embed="rId7"/>
                <a:stretch>
                  <a:fillRect/>
                </a:stretch>
              </a:blipFill>
            </p:spPr>
            <p:txBody>
              <a:bodyPr/>
              <a:lstStyle/>
              <a:p>
                <a:r>
                  <a:rPr lang="en-US">
                    <a:noFill/>
                  </a:rPr>
                  <a:t> </a:t>
                </a:r>
              </a:p>
            </p:txBody>
          </p:sp>
        </mc:Fallback>
      </mc:AlternateContent>
      <p:cxnSp>
        <p:nvCxnSpPr>
          <p:cNvPr id="22" name="Elbow Connector 21"/>
          <p:cNvCxnSpPr>
            <a:endCxn id="15" idx="2"/>
          </p:cNvCxnSpPr>
          <p:nvPr/>
        </p:nvCxnSpPr>
        <p:spPr>
          <a:xfrm>
            <a:off x="1116540" y="3141029"/>
            <a:ext cx="3393248" cy="6904"/>
          </a:xfrm>
          <a:prstGeom prst="bentConnector4">
            <a:avLst>
              <a:gd name="adj1" fmla="val 123"/>
              <a:gd name="adj2" fmla="val 12451014"/>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23" name="Elbow Connector 22"/>
          <p:cNvCxnSpPr/>
          <p:nvPr/>
        </p:nvCxnSpPr>
        <p:spPr>
          <a:xfrm>
            <a:off x="1922653" y="3108433"/>
            <a:ext cx="2403094" cy="39500"/>
          </a:xfrm>
          <a:prstGeom prst="bentConnector4">
            <a:avLst>
              <a:gd name="adj1" fmla="val 711"/>
              <a:gd name="adj2" fmla="val 1413635"/>
            </a:avLst>
          </a:prstGeom>
          <a:ln w="25400">
            <a:tailEnd type="arrow"/>
          </a:ln>
        </p:spPr>
        <p:style>
          <a:lnRef idx="1">
            <a:schemeClr val="accent2"/>
          </a:lnRef>
          <a:fillRef idx="0">
            <a:schemeClr val="accent2"/>
          </a:fillRef>
          <a:effectRef idx="0">
            <a:schemeClr val="accent2"/>
          </a:effectRef>
          <a:fontRef idx="minor">
            <a:schemeClr val="tx1"/>
          </a:fontRef>
        </p:style>
      </p:cxnSp>
      <p:sp>
        <p:nvSpPr>
          <p:cNvPr id="34" name="TextBox 33"/>
          <p:cNvSpPr txBox="1"/>
          <p:nvPr/>
        </p:nvSpPr>
        <p:spPr>
          <a:xfrm>
            <a:off x="2209800" y="4110335"/>
            <a:ext cx="3101747" cy="461665"/>
          </a:xfrm>
          <a:prstGeom prst="rect">
            <a:avLst/>
          </a:prstGeom>
          <a:noFill/>
        </p:spPr>
        <p:txBody>
          <a:bodyPr wrap="none" rtlCol="0">
            <a:spAutoFit/>
          </a:bodyPr>
          <a:lstStyle/>
          <a:p>
            <a:r>
              <a:rPr lang="en-US" sz="2400" dirty="0" smtClean="0">
                <a:latin typeface="+mn-lt"/>
              </a:rPr>
              <a:t>(Semantic) Propagation</a:t>
            </a:r>
            <a:endParaRPr lang="en-US" sz="2400" dirty="0">
              <a:latin typeface="+mn-lt"/>
            </a:endParaRPr>
          </a:p>
        </p:txBody>
      </p:sp>
    </p:spTree>
    <p:extLst>
      <p:ext uri="{BB962C8B-B14F-4D97-AF65-F5344CB8AC3E}">
        <p14:creationId xmlns:p14="http://schemas.microsoft.com/office/powerpoint/2010/main" val="343466550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err="1" smtClean="0"/>
              <a:t>Uninterpreted</a:t>
            </a:r>
            <a:r>
              <a:rPr lang="en-US" dirty="0" smtClean="0"/>
              <a:t> Functions</a:t>
            </a:r>
            <a:endParaRPr lang="en-US" dirty="0"/>
          </a:p>
        </p:txBody>
      </p:sp>
      <mc:AlternateContent xmlns:mc="http://schemas.openxmlformats.org/markup-compatibility/2006">
        <mc:Choice xmlns:a14="http://schemas.microsoft.com/office/drawing/2010/main" Requires="a14">
          <p:sp>
            <p:nvSpPr>
              <p:cNvPr id="6" name="Content Placeholder 3"/>
              <p:cNvSpPr txBox="1">
                <a:spLocks/>
              </p:cNvSpPr>
              <p:nvPr/>
            </p:nvSpPr>
            <p:spPr bwMode="auto">
              <a:xfrm>
                <a:off x="351972" y="1524000"/>
                <a:ext cx="650755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a:rPr>
                        <m:t>𝑎</m:t>
                      </m:r>
                      <m:r>
                        <a:rPr lang="en-US" sz="2800" i="1" dirty="0" smtClean="0">
                          <a:solidFill>
                            <a:schemeClr val="tx1"/>
                          </a:solidFill>
                          <a:latin typeface="Cambria Math"/>
                        </a:rPr>
                        <m:t>=</m:t>
                      </m:r>
                      <m:r>
                        <a:rPr lang="en-US" sz="2800" i="1" dirty="0" smtClean="0">
                          <a:solidFill>
                            <a:schemeClr val="tx1"/>
                          </a:solidFill>
                          <a:latin typeface="Cambria Math"/>
                        </a:rPr>
                        <m:t>𝑏</m:t>
                      </m:r>
                      <m:r>
                        <a:rPr lang="en-US" sz="2800" i="1" dirty="0" smtClean="0">
                          <a:solidFill>
                            <a:schemeClr val="tx1"/>
                          </a:solidFill>
                          <a:latin typeface="Cambria Math"/>
                        </a:rPr>
                        <m:t>+1, 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b="0" i="1" dirty="0" smtClean="0">
                              <a:solidFill>
                                <a:schemeClr val="tx1"/>
                              </a:solidFill>
                              <a:latin typeface="Cambria Math"/>
                            </a:rPr>
                            <m:t>𝑘</m:t>
                          </m:r>
                        </m:e>
                      </m:d>
                      <m:r>
                        <a:rPr lang="en-US" sz="2800" b="0" i="1" dirty="0" smtClean="0">
                          <a:solidFill>
                            <a:schemeClr val="tx1"/>
                          </a:solidFill>
                          <a:latin typeface="Cambria Math"/>
                        </a:rPr>
                        <m:t>&lt;</m:t>
                      </m:r>
                      <m:r>
                        <a:rPr lang="en-US" sz="2800" i="1" dirty="0" smtClean="0">
                          <a:solidFill>
                            <a:schemeClr val="tx1"/>
                          </a:solidFill>
                          <a:latin typeface="Cambria Math"/>
                        </a:rPr>
                        <m:t>𝑐</m:t>
                      </m:r>
                      <m:r>
                        <a:rPr lang="en-US" sz="2800" i="1" dirty="0" smtClean="0">
                          <a:solidFill>
                            <a:schemeClr val="tx1"/>
                          </a:solidFill>
                          <a:latin typeface="Cambria Math"/>
                        </a:rPr>
                        <m:t>,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i="1" dirty="0" smtClean="0">
                              <a:solidFill>
                                <a:schemeClr val="tx1"/>
                              </a:solidFill>
                              <a:latin typeface="Cambria Math"/>
                            </a:rPr>
                            <m:t>𝑏</m:t>
                          </m:r>
                        </m:e>
                      </m:d>
                      <m:r>
                        <a:rPr lang="en-US" sz="2800" b="0" i="1" dirty="0" smtClean="0">
                          <a:solidFill>
                            <a:schemeClr val="tx1"/>
                          </a:solidFill>
                          <a:latin typeface="Cambria Math"/>
                        </a:rPr>
                        <m:t>&gt;</m:t>
                      </m:r>
                      <m:r>
                        <a:rPr lang="en-US" sz="2800" i="1" dirty="0" smtClean="0">
                          <a:solidFill>
                            <a:schemeClr val="tx1"/>
                          </a:solidFill>
                          <a:latin typeface="Cambria Math"/>
                        </a:rPr>
                        <m:t>𝑎</m:t>
                      </m:r>
                      <m:r>
                        <a:rPr lang="en-US" sz="2800" b="0" i="1" dirty="0" smtClean="0">
                          <a:solidFill>
                            <a:schemeClr val="tx1"/>
                          </a:solidFill>
                          <a:latin typeface="Cambria Math"/>
                        </a:rPr>
                        <m:t>, </m:t>
                      </m:r>
                      <m:r>
                        <a:rPr lang="en-US" sz="2800" b="0" i="1" dirty="0" smtClean="0">
                          <a:solidFill>
                            <a:schemeClr val="tx1"/>
                          </a:solidFill>
                          <a:latin typeface="Cambria Math"/>
                        </a:rPr>
                        <m:t>𝑘</m:t>
                      </m:r>
                      <m:r>
                        <a:rPr lang="en-US" sz="2800" b="0" i="1" dirty="0" smtClean="0">
                          <a:solidFill>
                            <a:schemeClr val="tx1"/>
                          </a:solidFill>
                          <a:latin typeface="Cambria Math"/>
                        </a:rPr>
                        <m:t>=</m:t>
                      </m:r>
                      <m:r>
                        <a:rPr lang="en-US" sz="2800" b="0" i="1" dirty="0" smtClean="0">
                          <a:solidFill>
                            <a:schemeClr val="tx1"/>
                          </a:solidFill>
                          <a:latin typeface="Cambria Math"/>
                        </a:rPr>
                        <m:t>𝑎</m:t>
                      </m:r>
                      <m:r>
                        <a:rPr lang="en-US" sz="2800" b="0" i="1" dirty="0" smtClean="0">
                          <a:solidFill>
                            <a:schemeClr val="tx1"/>
                          </a:solidFill>
                          <a:latin typeface="Cambria Math"/>
                        </a:rPr>
                        <m:t> −1</m:t>
                      </m:r>
                    </m:oMath>
                  </m:oMathPara>
                </a14:m>
                <a:endParaRPr lang="en-US" sz="2800" dirty="0">
                  <a:solidFill>
                    <a:schemeClr val="tx1"/>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bwMode="auto">
              <a:xfrm>
                <a:off x="351972" y="1524000"/>
                <a:ext cx="6507551" cy="523220"/>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sp>
        <p:nvSpPr>
          <p:cNvPr id="8" name="Rectangle 7"/>
          <p:cNvSpPr/>
          <p:nvPr/>
        </p:nvSpPr>
        <p:spPr>
          <a:xfrm>
            <a:off x="493486" y="2406448"/>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640306" y="2389844"/>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4086" y="2417895"/>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76286" y="240645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592775" y="2670917"/>
                <a:ext cx="104753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92775" y="2670917"/>
                <a:ext cx="1047531"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585686" y="2654025"/>
                <a:ext cx="104201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𝑏</m:t>
                      </m:r>
                      <m:r>
                        <a:rPr lang="en-US" sz="2400" b="0" i="1" smtClean="0">
                          <a:latin typeface="Cambria Math"/>
                        </a:rPr>
                        <m:t>→0</m:t>
                      </m:r>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585686" y="2654025"/>
                <a:ext cx="1042017" cy="461665"/>
              </a:xfrm>
              <a:prstGeom prst="rect">
                <a:avLst/>
              </a:prstGeom>
              <a:blipFill rotWithShape="1">
                <a:blip r:embed="rId4"/>
                <a:stretch>
                  <a:fillRect/>
                </a:stretch>
              </a:blipFill>
            </p:spPr>
            <p:txBody>
              <a:bodyPr/>
              <a:lstStyle/>
              <a:p>
                <a:r>
                  <a:rPr lang="en-US">
                    <a:noFill/>
                  </a:rPr>
                  <a:t> </a:t>
                </a:r>
              </a:p>
            </p:txBody>
          </p:sp>
        </mc:Fallback>
      </mc:AlternateContent>
      <p:cxnSp>
        <p:nvCxnSpPr>
          <p:cNvPr id="16" name="Straight Connector 15"/>
          <p:cNvCxnSpPr/>
          <p:nvPr/>
        </p:nvCxnSpPr>
        <p:spPr>
          <a:xfrm>
            <a:off x="4953000" y="238955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576286" y="2667000"/>
                <a:ext cx="1482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2576286" y="2667000"/>
                <a:ext cx="1482970" cy="461665"/>
              </a:xfrm>
              <a:prstGeom prst="rect">
                <a:avLst/>
              </a:prstGeom>
              <a:blipFill rotWithShape="1">
                <a:blip r:embed="rId5"/>
                <a:stretch>
                  <a:fillRect l="-41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807740" y="4114800"/>
                <a:ext cx="343126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𝑘</m:t>
                          </m:r>
                          <m:r>
                            <a:rPr lang="en-US" sz="2400" b="0" i="1" smtClean="0">
                              <a:solidFill>
                                <a:schemeClr val="tx1"/>
                              </a:solidFill>
                              <a:latin typeface="Cambria Math"/>
                            </a:rPr>
                            <m:t>=</m:t>
                          </m:r>
                          <m:r>
                            <a:rPr lang="en-US" sz="2400" b="0" i="1" smtClean="0">
                              <a:solidFill>
                                <a:schemeClr val="tx1"/>
                              </a:solidFill>
                              <a:latin typeface="Cambria Math"/>
                            </a:rPr>
                            <m:t>𝑏</m:t>
                          </m:r>
                        </m:e>
                      </m:d>
                      <m:r>
                        <a:rPr lang="en-US" sz="2400" b="0" i="1" smtClean="0">
                          <a:solidFill>
                            <a:schemeClr val="tx1"/>
                          </a:solidFill>
                          <a:latin typeface="Cambria Math"/>
                        </a:rPr>
                        <m:t>∨</m:t>
                      </m:r>
                      <m:r>
                        <a:rPr lang="en-US" sz="2400" b="0" i="1" smtClean="0">
                          <a:solidFill>
                            <a:schemeClr val="tx1"/>
                          </a:solidFill>
                          <a:latin typeface="Cambria Math"/>
                        </a:rPr>
                        <m:t>𝑓</m:t>
                      </m:r>
                      <m:d>
                        <m:dPr>
                          <m:ctrlPr>
                            <a:rPr lang="en-US" sz="2400" b="0" i="1" smtClean="0">
                              <a:solidFill>
                                <a:schemeClr val="tx1"/>
                              </a:solidFill>
                              <a:latin typeface="Cambria Math"/>
                            </a:rPr>
                          </m:ctrlPr>
                        </m:dPr>
                        <m:e>
                          <m:r>
                            <a:rPr lang="en-US" sz="2400" b="0" i="1" smtClean="0">
                              <a:solidFill>
                                <a:schemeClr val="tx1"/>
                              </a:solidFill>
                              <a:latin typeface="Cambria Math"/>
                            </a:rPr>
                            <m:t>𝑘</m:t>
                          </m:r>
                        </m:e>
                      </m:d>
                      <m:r>
                        <a:rPr lang="en-US" sz="2400" b="0" i="1" smtClean="0">
                          <a:solidFill>
                            <a:schemeClr val="tx1"/>
                          </a:solidFill>
                          <a:latin typeface="Cambria Math"/>
                        </a:rPr>
                        <m:t>=</m:t>
                      </m:r>
                      <m:r>
                        <a:rPr lang="en-US" sz="2400" b="0" i="1" smtClean="0">
                          <a:solidFill>
                            <a:schemeClr val="tx1"/>
                          </a:solidFill>
                          <a:latin typeface="Cambria Math"/>
                        </a:rPr>
                        <m:t>𝑓</m:t>
                      </m:r>
                      <m:r>
                        <a:rPr lang="en-US" sz="2400" b="0" i="1" smtClean="0">
                          <a:solidFill>
                            <a:schemeClr val="tx1"/>
                          </a:solidFill>
                          <a:latin typeface="Cambria Math"/>
                        </a:rPr>
                        <m:t>(</m:t>
                      </m:r>
                      <m:r>
                        <a:rPr lang="en-US" sz="2400" b="0" i="1" smtClean="0">
                          <a:solidFill>
                            <a:schemeClr val="tx1"/>
                          </a:solidFill>
                          <a:latin typeface="Cambria Math"/>
                        </a:rPr>
                        <m:t>𝑏</m:t>
                      </m:r>
                      <m:r>
                        <a:rPr lang="en-US" sz="2400" b="0" i="1" smtClean="0">
                          <a:solidFill>
                            <a:schemeClr val="tx1"/>
                          </a:solidFill>
                          <a:latin typeface="Cambria Math"/>
                        </a:rPr>
                        <m:t>)</m:t>
                      </m:r>
                    </m:oMath>
                  </m:oMathPara>
                </a14:m>
                <a:endParaRPr lang="en-US" sz="2400" dirty="0">
                  <a:solidFill>
                    <a:schemeClr val="tx1"/>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3807740" y="4114800"/>
                <a:ext cx="3431260" cy="461665"/>
              </a:xfrm>
              <a:prstGeom prst="rect">
                <a:avLst/>
              </a:prstGeom>
              <a:blipFill rotWithShape="1">
                <a:blip r:embed="rId6"/>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998686" y="2686268"/>
                <a:ext cx="10222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m:t>
                      </m:r>
                      <m:r>
                        <a:rPr lang="en-US" sz="2400" b="0" i="1" smtClean="0">
                          <a:latin typeface="Cambria Math"/>
                        </a:rPr>
                        <m:t>𝑏</m:t>
                      </m:r>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998686" y="2686268"/>
                <a:ext cx="1022203" cy="461665"/>
              </a:xfrm>
              <a:prstGeom prst="rect">
                <a:avLst/>
              </a:prstGeom>
              <a:blipFill rotWithShape="1">
                <a:blip r:embed="rId7"/>
                <a:stretch>
                  <a:fillRect/>
                </a:stretch>
              </a:blipFill>
            </p:spPr>
            <p:txBody>
              <a:bodyPr/>
              <a:lstStyle/>
              <a:p>
                <a:r>
                  <a:rPr lang="en-US">
                    <a:noFill/>
                  </a:rPr>
                  <a:t> </a:t>
                </a:r>
              </a:p>
            </p:txBody>
          </p:sp>
        </mc:Fallback>
      </mc:AlternateContent>
      <p:cxnSp>
        <p:nvCxnSpPr>
          <p:cNvPr id="22" name="Elbow Connector 21"/>
          <p:cNvCxnSpPr>
            <a:endCxn id="15" idx="2"/>
          </p:cNvCxnSpPr>
          <p:nvPr/>
        </p:nvCxnSpPr>
        <p:spPr>
          <a:xfrm>
            <a:off x="1116540" y="3141029"/>
            <a:ext cx="3393248" cy="6904"/>
          </a:xfrm>
          <a:prstGeom prst="bentConnector4">
            <a:avLst>
              <a:gd name="adj1" fmla="val 123"/>
              <a:gd name="adj2" fmla="val 12451014"/>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23" name="Elbow Connector 22"/>
          <p:cNvCxnSpPr/>
          <p:nvPr/>
        </p:nvCxnSpPr>
        <p:spPr>
          <a:xfrm>
            <a:off x="1922653" y="3108433"/>
            <a:ext cx="2403094" cy="39500"/>
          </a:xfrm>
          <a:prstGeom prst="bentConnector4">
            <a:avLst>
              <a:gd name="adj1" fmla="val 711"/>
              <a:gd name="adj2" fmla="val 1413635"/>
            </a:avLst>
          </a:prstGeom>
          <a:ln w="25400">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5194544" y="2694508"/>
                <a:ext cx="189205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d>
                        <m:dPr>
                          <m:ctrlPr>
                            <a:rPr lang="en-US" sz="2400" b="0" i="1" smtClean="0">
                              <a:latin typeface="Cambria Math"/>
                            </a:rPr>
                          </m:ctrlPr>
                        </m:dPr>
                        <m:e>
                          <m:r>
                            <a:rPr lang="en-US" sz="2400" b="0" i="1" smtClean="0">
                              <a:latin typeface="Cambria Math"/>
                            </a:rPr>
                            <m:t>𝑘</m:t>
                          </m:r>
                        </m:e>
                      </m:d>
                      <m:r>
                        <a:rPr lang="en-US" sz="2400" b="0" i="1" smtClean="0">
                          <a:latin typeface="Cambria Math"/>
                        </a:rPr>
                        <m:t>=</m:t>
                      </m:r>
                      <m:r>
                        <a:rPr lang="en-US" sz="2400" b="0" i="1" smtClean="0">
                          <a:latin typeface="Cambria Math"/>
                        </a:rPr>
                        <m:t>𝑓</m:t>
                      </m:r>
                      <m:r>
                        <a:rPr lang="en-US" sz="2400" b="0" i="1" smtClean="0">
                          <a:latin typeface="Cambria Math"/>
                        </a:rPr>
                        <m:t>(</m:t>
                      </m:r>
                      <m:r>
                        <a:rPr lang="en-US" sz="2400" b="0" i="1" smtClean="0">
                          <a:latin typeface="Cambria Math"/>
                        </a:rPr>
                        <m:t>𝑏</m:t>
                      </m:r>
                      <m:r>
                        <a:rPr lang="en-US" sz="2400" b="0" i="1" smtClean="0">
                          <a:latin typeface="Cambria Math"/>
                        </a:rPr>
                        <m:t>)</m:t>
                      </m:r>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5194544" y="2694508"/>
                <a:ext cx="1892056"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19" name="Straight Arrow Connector 18"/>
          <p:cNvCxnSpPr/>
          <p:nvPr/>
        </p:nvCxnSpPr>
        <p:spPr>
          <a:xfrm>
            <a:off x="4921476" y="2925339"/>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226733" y="3156174"/>
            <a:ext cx="10886" cy="103482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789867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err="1" smtClean="0"/>
              <a:t>Uninterpreted</a:t>
            </a:r>
            <a:r>
              <a:rPr lang="en-US" dirty="0" smtClean="0"/>
              <a:t> Functions</a:t>
            </a:r>
            <a:endParaRPr lang="en-US" dirty="0"/>
          </a:p>
        </p:txBody>
      </p:sp>
      <mc:AlternateContent xmlns:mc="http://schemas.openxmlformats.org/markup-compatibility/2006">
        <mc:Choice xmlns:a14="http://schemas.microsoft.com/office/drawing/2010/main" Requires="a14">
          <p:sp>
            <p:nvSpPr>
              <p:cNvPr id="6" name="Content Placeholder 3"/>
              <p:cNvSpPr txBox="1">
                <a:spLocks/>
              </p:cNvSpPr>
              <p:nvPr/>
            </p:nvSpPr>
            <p:spPr bwMode="auto">
              <a:xfrm>
                <a:off x="351972" y="1524000"/>
                <a:ext cx="650755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a:rPr>
                        <m:t>𝑎</m:t>
                      </m:r>
                      <m:r>
                        <a:rPr lang="en-US" sz="2800" i="1" dirty="0" smtClean="0">
                          <a:solidFill>
                            <a:schemeClr val="tx1"/>
                          </a:solidFill>
                          <a:latin typeface="Cambria Math"/>
                        </a:rPr>
                        <m:t>=</m:t>
                      </m:r>
                      <m:r>
                        <a:rPr lang="en-US" sz="2800" i="1" dirty="0" smtClean="0">
                          <a:solidFill>
                            <a:schemeClr val="tx1"/>
                          </a:solidFill>
                          <a:latin typeface="Cambria Math"/>
                        </a:rPr>
                        <m:t>𝑏</m:t>
                      </m:r>
                      <m:r>
                        <a:rPr lang="en-US" sz="2800" i="1" dirty="0" smtClean="0">
                          <a:solidFill>
                            <a:schemeClr val="tx1"/>
                          </a:solidFill>
                          <a:latin typeface="Cambria Math"/>
                        </a:rPr>
                        <m:t>+1, 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b="0" i="1" dirty="0" smtClean="0">
                              <a:solidFill>
                                <a:schemeClr val="tx1"/>
                              </a:solidFill>
                              <a:latin typeface="Cambria Math"/>
                            </a:rPr>
                            <m:t>𝑘</m:t>
                          </m:r>
                        </m:e>
                      </m:d>
                      <m:r>
                        <a:rPr lang="en-US" sz="2800" b="0" i="1" dirty="0" smtClean="0">
                          <a:solidFill>
                            <a:schemeClr val="tx1"/>
                          </a:solidFill>
                          <a:latin typeface="Cambria Math"/>
                        </a:rPr>
                        <m:t>&lt;</m:t>
                      </m:r>
                      <m:r>
                        <a:rPr lang="en-US" sz="2800" i="1" dirty="0" smtClean="0">
                          <a:solidFill>
                            <a:schemeClr val="tx1"/>
                          </a:solidFill>
                          <a:latin typeface="Cambria Math"/>
                        </a:rPr>
                        <m:t>𝑐</m:t>
                      </m:r>
                      <m:r>
                        <a:rPr lang="en-US" sz="2800" i="1" dirty="0" smtClean="0">
                          <a:solidFill>
                            <a:schemeClr val="tx1"/>
                          </a:solidFill>
                          <a:latin typeface="Cambria Math"/>
                        </a:rPr>
                        <m:t>,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i="1" dirty="0" smtClean="0">
                              <a:solidFill>
                                <a:schemeClr val="tx1"/>
                              </a:solidFill>
                              <a:latin typeface="Cambria Math"/>
                            </a:rPr>
                            <m:t>𝑏</m:t>
                          </m:r>
                        </m:e>
                      </m:d>
                      <m:r>
                        <a:rPr lang="en-US" sz="2800" b="0" i="1" dirty="0" smtClean="0">
                          <a:solidFill>
                            <a:schemeClr val="tx1"/>
                          </a:solidFill>
                          <a:latin typeface="Cambria Math"/>
                        </a:rPr>
                        <m:t>&gt;</m:t>
                      </m:r>
                      <m:r>
                        <a:rPr lang="en-US" sz="2800" i="1" dirty="0" smtClean="0">
                          <a:solidFill>
                            <a:schemeClr val="tx1"/>
                          </a:solidFill>
                          <a:latin typeface="Cambria Math"/>
                        </a:rPr>
                        <m:t>𝑎</m:t>
                      </m:r>
                      <m:r>
                        <a:rPr lang="en-US" sz="2800" b="0" i="1" dirty="0" smtClean="0">
                          <a:solidFill>
                            <a:schemeClr val="tx1"/>
                          </a:solidFill>
                          <a:latin typeface="Cambria Math"/>
                        </a:rPr>
                        <m:t>, </m:t>
                      </m:r>
                      <m:r>
                        <a:rPr lang="en-US" sz="2800" b="0" i="1" dirty="0" smtClean="0">
                          <a:solidFill>
                            <a:schemeClr val="tx1"/>
                          </a:solidFill>
                          <a:latin typeface="Cambria Math"/>
                        </a:rPr>
                        <m:t>𝑘</m:t>
                      </m:r>
                      <m:r>
                        <a:rPr lang="en-US" sz="2800" b="0" i="1" dirty="0" smtClean="0">
                          <a:solidFill>
                            <a:schemeClr val="tx1"/>
                          </a:solidFill>
                          <a:latin typeface="Cambria Math"/>
                        </a:rPr>
                        <m:t>=</m:t>
                      </m:r>
                      <m:r>
                        <a:rPr lang="en-US" sz="2800" b="0" i="1" dirty="0" smtClean="0">
                          <a:solidFill>
                            <a:schemeClr val="tx1"/>
                          </a:solidFill>
                          <a:latin typeface="Cambria Math"/>
                        </a:rPr>
                        <m:t>𝑎</m:t>
                      </m:r>
                      <m:r>
                        <a:rPr lang="en-US" sz="2800" b="0" i="1" dirty="0" smtClean="0">
                          <a:solidFill>
                            <a:schemeClr val="tx1"/>
                          </a:solidFill>
                          <a:latin typeface="Cambria Math"/>
                        </a:rPr>
                        <m:t> −1</m:t>
                      </m:r>
                    </m:oMath>
                  </m:oMathPara>
                </a14:m>
                <a:endParaRPr lang="en-US" sz="2800" dirty="0">
                  <a:solidFill>
                    <a:schemeClr val="tx1"/>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bwMode="auto">
              <a:xfrm>
                <a:off x="351972" y="1524000"/>
                <a:ext cx="6507551" cy="523220"/>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sp>
        <p:nvSpPr>
          <p:cNvPr id="8" name="Rectangle 7"/>
          <p:cNvSpPr/>
          <p:nvPr/>
        </p:nvSpPr>
        <p:spPr>
          <a:xfrm>
            <a:off x="493486" y="2406448"/>
            <a:ext cx="800057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640306" y="2389844"/>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4086" y="2417895"/>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76286" y="240645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592775" y="2670917"/>
                <a:ext cx="104753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92775" y="2670917"/>
                <a:ext cx="1047531"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585686" y="2654025"/>
                <a:ext cx="104201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𝑏</m:t>
                      </m:r>
                      <m:r>
                        <a:rPr lang="en-US" sz="2400" b="0" i="1" smtClean="0">
                          <a:latin typeface="Cambria Math"/>
                        </a:rPr>
                        <m:t>→0</m:t>
                      </m:r>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585686" y="2654025"/>
                <a:ext cx="1042017" cy="461665"/>
              </a:xfrm>
              <a:prstGeom prst="rect">
                <a:avLst/>
              </a:prstGeom>
              <a:blipFill rotWithShape="1">
                <a:blip r:embed="rId4"/>
                <a:stretch>
                  <a:fillRect/>
                </a:stretch>
              </a:blipFill>
            </p:spPr>
            <p:txBody>
              <a:bodyPr/>
              <a:lstStyle/>
              <a:p>
                <a:r>
                  <a:rPr lang="en-US">
                    <a:noFill/>
                  </a:rPr>
                  <a:t> </a:t>
                </a:r>
              </a:p>
            </p:txBody>
          </p:sp>
        </mc:Fallback>
      </mc:AlternateContent>
      <p:cxnSp>
        <p:nvCxnSpPr>
          <p:cNvPr id="16" name="Straight Connector 15"/>
          <p:cNvCxnSpPr/>
          <p:nvPr/>
        </p:nvCxnSpPr>
        <p:spPr>
          <a:xfrm>
            <a:off x="4953000" y="238955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576286" y="2667000"/>
                <a:ext cx="1482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2576286" y="2667000"/>
                <a:ext cx="1482970" cy="461665"/>
              </a:xfrm>
              <a:prstGeom prst="rect">
                <a:avLst/>
              </a:prstGeom>
              <a:blipFill rotWithShape="1">
                <a:blip r:embed="rId5"/>
                <a:stretch>
                  <a:fillRect l="-41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3807740" y="4114800"/>
                <a:ext cx="343126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𝑘</m:t>
                          </m:r>
                          <m:r>
                            <a:rPr lang="en-US" sz="2400" b="0" i="1" smtClean="0">
                              <a:solidFill>
                                <a:schemeClr val="tx1"/>
                              </a:solidFill>
                              <a:latin typeface="Cambria Math"/>
                            </a:rPr>
                            <m:t>=</m:t>
                          </m:r>
                          <m:r>
                            <a:rPr lang="en-US" sz="2400" b="0" i="1" smtClean="0">
                              <a:solidFill>
                                <a:schemeClr val="tx1"/>
                              </a:solidFill>
                              <a:latin typeface="Cambria Math"/>
                            </a:rPr>
                            <m:t>𝑏</m:t>
                          </m:r>
                        </m:e>
                      </m:d>
                      <m:r>
                        <a:rPr lang="en-US" sz="2400" b="0" i="1" smtClean="0">
                          <a:solidFill>
                            <a:schemeClr val="tx1"/>
                          </a:solidFill>
                          <a:latin typeface="Cambria Math"/>
                        </a:rPr>
                        <m:t>∨</m:t>
                      </m:r>
                      <m:r>
                        <a:rPr lang="en-US" sz="2400" b="0" i="1" smtClean="0">
                          <a:solidFill>
                            <a:schemeClr val="tx1"/>
                          </a:solidFill>
                          <a:latin typeface="Cambria Math"/>
                        </a:rPr>
                        <m:t>𝑓</m:t>
                      </m:r>
                      <m:d>
                        <m:dPr>
                          <m:ctrlPr>
                            <a:rPr lang="en-US" sz="2400" b="0" i="1" smtClean="0">
                              <a:solidFill>
                                <a:schemeClr val="tx1"/>
                              </a:solidFill>
                              <a:latin typeface="Cambria Math"/>
                            </a:rPr>
                          </m:ctrlPr>
                        </m:dPr>
                        <m:e>
                          <m:r>
                            <a:rPr lang="en-US" sz="2400" b="0" i="1" smtClean="0">
                              <a:solidFill>
                                <a:schemeClr val="tx1"/>
                              </a:solidFill>
                              <a:latin typeface="Cambria Math"/>
                            </a:rPr>
                            <m:t>𝑘</m:t>
                          </m:r>
                        </m:e>
                      </m:d>
                      <m:r>
                        <a:rPr lang="en-US" sz="2400" b="0" i="1" smtClean="0">
                          <a:solidFill>
                            <a:schemeClr val="tx1"/>
                          </a:solidFill>
                          <a:latin typeface="Cambria Math"/>
                        </a:rPr>
                        <m:t>=</m:t>
                      </m:r>
                      <m:r>
                        <a:rPr lang="en-US" sz="2400" b="0" i="1" smtClean="0">
                          <a:solidFill>
                            <a:schemeClr val="tx1"/>
                          </a:solidFill>
                          <a:latin typeface="Cambria Math"/>
                        </a:rPr>
                        <m:t>𝑓</m:t>
                      </m:r>
                      <m:r>
                        <a:rPr lang="en-US" sz="2400" b="0" i="1" smtClean="0">
                          <a:solidFill>
                            <a:schemeClr val="tx1"/>
                          </a:solidFill>
                          <a:latin typeface="Cambria Math"/>
                        </a:rPr>
                        <m:t>(</m:t>
                      </m:r>
                      <m:r>
                        <a:rPr lang="en-US" sz="2400" b="0" i="1" smtClean="0">
                          <a:solidFill>
                            <a:schemeClr val="tx1"/>
                          </a:solidFill>
                          <a:latin typeface="Cambria Math"/>
                        </a:rPr>
                        <m:t>𝑏</m:t>
                      </m:r>
                      <m:r>
                        <a:rPr lang="en-US" sz="2400" b="0" i="1" smtClean="0">
                          <a:solidFill>
                            <a:schemeClr val="tx1"/>
                          </a:solidFill>
                          <a:latin typeface="Cambria Math"/>
                        </a:rPr>
                        <m:t>)</m:t>
                      </m:r>
                    </m:oMath>
                  </m:oMathPara>
                </a14:m>
                <a:endParaRPr lang="en-US" sz="2400" dirty="0">
                  <a:solidFill>
                    <a:schemeClr val="tx1"/>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3807740" y="4114800"/>
                <a:ext cx="3431260" cy="461665"/>
              </a:xfrm>
              <a:prstGeom prst="rect">
                <a:avLst/>
              </a:prstGeom>
              <a:blipFill rotWithShape="1">
                <a:blip r:embed="rId6"/>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3998686" y="2686268"/>
                <a:ext cx="102220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m:t>
                      </m:r>
                      <m:r>
                        <a:rPr lang="en-US" sz="2400" b="0" i="1" smtClean="0">
                          <a:latin typeface="Cambria Math"/>
                        </a:rPr>
                        <m:t>𝑏</m:t>
                      </m:r>
                    </m:oMath>
                  </m:oMathPara>
                </a14:m>
                <a:endParaRPr lang="en-US" sz="2400" dirty="0"/>
              </a:p>
            </p:txBody>
          </p:sp>
        </mc:Choice>
        <mc:Fallback>
          <p:sp>
            <p:nvSpPr>
              <p:cNvPr id="15" name="TextBox 14"/>
              <p:cNvSpPr txBox="1">
                <a:spLocks noRot="1" noChangeAspect="1" noMove="1" noResize="1" noEditPoints="1" noAdjustHandles="1" noChangeArrowheads="1" noChangeShapeType="1" noTextEdit="1"/>
              </p:cNvSpPr>
              <p:nvPr/>
            </p:nvSpPr>
            <p:spPr>
              <a:xfrm>
                <a:off x="3998686" y="2686268"/>
                <a:ext cx="1022203" cy="461665"/>
              </a:xfrm>
              <a:prstGeom prst="rect">
                <a:avLst/>
              </a:prstGeom>
              <a:blipFill rotWithShape="1">
                <a:blip r:embed="rId7"/>
                <a:stretch>
                  <a:fillRect/>
                </a:stretch>
              </a:blipFill>
            </p:spPr>
            <p:txBody>
              <a:bodyPr/>
              <a:lstStyle/>
              <a:p>
                <a:r>
                  <a:rPr lang="en-US">
                    <a:noFill/>
                  </a:rPr>
                  <a:t> </a:t>
                </a:r>
              </a:p>
            </p:txBody>
          </p:sp>
        </mc:Fallback>
      </mc:AlternateContent>
      <p:cxnSp>
        <p:nvCxnSpPr>
          <p:cNvPr id="22" name="Elbow Connector 21"/>
          <p:cNvCxnSpPr>
            <a:endCxn id="15" idx="2"/>
          </p:cNvCxnSpPr>
          <p:nvPr/>
        </p:nvCxnSpPr>
        <p:spPr>
          <a:xfrm>
            <a:off x="1116540" y="3141029"/>
            <a:ext cx="3393248" cy="6904"/>
          </a:xfrm>
          <a:prstGeom prst="bentConnector4">
            <a:avLst>
              <a:gd name="adj1" fmla="val 123"/>
              <a:gd name="adj2" fmla="val 12451014"/>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23" name="Elbow Connector 22"/>
          <p:cNvCxnSpPr/>
          <p:nvPr/>
        </p:nvCxnSpPr>
        <p:spPr>
          <a:xfrm>
            <a:off x="1922653" y="3108433"/>
            <a:ext cx="2403094" cy="39500"/>
          </a:xfrm>
          <a:prstGeom prst="bentConnector4">
            <a:avLst>
              <a:gd name="adj1" fmla="val 711"/>
              <a:gd name="adj2" fmla="val 1413635"/>
            </a:avLst>
          </a:prstGeom>
          <a:ln w="25400">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5194544" y="2694508"/>
                <a:ext cx="189205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d>
                        <m:dPr>
                          <m:ctrlPr>
                            <a:rPr lang="en-US" sz="2400" b="0" i="1" smtClean="0">
                              <a:latin typeface="Cambria Math"/>
                            </a:rPr>
                          </m:ctrlPr>
                        </m:dPr>
                        <m:e>
                          <m:r>
                            <a:rPr lang="en-US" sz="2400" b="0" i="1" smtClean="0">
                              <a:latin typeface="Cambria Math"/>
                            </a:rPr>
                            <m:t>𝑘</m:t>
                          </m:r>
                        </m:e>
                      </m:d>
                      <m:r>
                        <a:rPr lang="en-US" sz="2400" b="0" i="1" smtClean="0">
                          <a:latin typeface="Cambria Math"/>
                        </a:rPr>
                        <m:t>=</m:t>
                      </m:r>
                      <m:r>
                        <a:rPr lang="en-US" sz="2400" b="0" i="1" smtClean="0">
                          <a:latin typeface="Cambria Math"/>
                        </a:rPr>
                        <m:t>𝑓</m:t>
                      </m:r>
                      <m:r>
                        <a:rPr lang="en-US" sz="2400" b="0" i="1" smtClean="0">
                          <a:latin typeface="Cambria Math"/>
                        </a:rPr>
                        <m:t>(</m:t>
                      </m:r>
                      <m:r>
                        <a:rPr lang="en-US" sz="2400" b="0" i="1" smtClean="0">
                          <a:latin typeface="Cambria Math"/>
                        </a:rPr>
                        <m:t>𝑏</m:t>
                      </m:r>
                      <m:r>
                        <a:rPr lang="en-US" sz="2400" b="0" i="1" smtClean="0">
                          <a:latin typeface="Cambria Math"/>
                        </a:rPr>
                        <m:t>)</m:t>
                      </m:r>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5194544" y="2694508"/>
                <a:ext cx="1892056"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19" name="Straight Arrow Connector 18"/>
          <p:cNvCxnSpPr/>
          <p:nvPr/>
        </p:nvCxnSpPr>
        <p:spPr>
          <a:xfrm>
            <a:off x="4921476" y="2925339"/>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6226733" y="3156174"/>
            <a:ext cx="10886" cy="103482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7010400" y="2407704"/>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TextBox 24"/>
              <p:cNvSpPr txBox="1"/>
              <p:nvPr/>
            </p:nvSpPr>
            <p:spPr>
              <a:xfrm>
                <a:off x="7016604" y="2662119"/>
                <a:ext cx="147745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𝑏</m:t>
                      </m:r>
                      <m:r>
                        <a:rPr lang="en-US" sz="2400" b="0" i="1" smtClean="0">
                          <a:latin typeface="Cambria Math"/>
                        </a:rPr>
                        <m:t>)→0</m:t>
                      </m:r>
                    </m:oMath>
                  </m:oMathPara>
                </a14:m>
                <a:endParaRPr lang="en-US" sz="2400" dirty="0"/>
              </a:p>
            </p:txBody>
          </p:sp>
        </mc:Choice>
        <mc:Fallback>
          <p:sp>
            <p:nvSpPr>
              <p:cNvPr id="25" name="TextBox 24"/>
              <p:cNvSpPr txBox="1">
                <a:spLocks noRot="1" noChangeAspect="1" noMove="1" noResize="1" noEditPoints="1" noAdjustHandles="1" noChangeArrowheads="1" noChangeShapeType="1" noTextEdit="1"/>
              </p:cNvSpPr>
              <p:nvPr/>
            </p:nvSpPr>
            <p:spPr>
              <a:xfrm>
                <a:off x="7016604" y="2662119"/>
                <a:ext cx="1477456" cy="461665"/>
              </a:xfrm>
              <a:prstGeom prst="rect">
                <a:avLst/>
              </a:prstGeom>
              <a:blipFill rotWithShape="1">
                <a:blip r:embed="rId9"/>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40157275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27" name="TextBox 26"/>
          <p:cNvSpPr txBox="1"/>
          <p:nvPr/>
        </p:nvSpPr>
        <p:spPr>
          <a:xfrm>
            <a:off x="643689" y="1425093"/>
            <a:ext cx="7924800" cy="2308324"/>
          </a:xfrm>
          <a:prstGeom prst="rect">
            <a:avLst/>
          </a:prstGeom>
          <a:noFill/>
        </p:spPr>
        <p:txBody>
          <a:bodyPr wrap="square" rtlCol="0">
            <a:spAutoFit/>
          </a:bodyPr>
          <a:lstStyle/>
          <a:p>
            <a:r>
              <a:rPr lang="en-US" sz="2400" dirty="0" smtClean="0">
                <a:latin typeface="+mn-lt"/>
              </a:rPr>
              <a:t>We can also use literals from the finite basis in decisions.</a:t>
            </a:r>
          </a:p>
          <a:p>
            <a:endParaRPr lang="en-US" sz="2400" dirty="0">
              <a:latin typeface="+mn-lt"/>
            </a:endParaRPr>
          </a:p>
          <a:p>
            <a:r>
              <a:rPr lang="en-US" sz="2400" dirty="0" smtClean="0">
                <a:latin typeface="+mn-lt"/>
              </a:rPr>
              <a:t>Application: simulate </a:t>
            </a:r>
            <a:r>
              <a:rPr lang="en-US" sz="2400" dirty="0" err="1" smtClean="0">
                <a:latin typeface="+mn-lt"/>
              </a:rPr>
              <a:t>branch&amp;bound</a:t>
            </a:r>
            <a:r>
              <a:rPr lang="en-US" sz="2400" dirty="0" smtClean="0">
                <a:latin typeface="+mn-lt"/>
              </a:rPr>
              <a:t> for </a:t>
            </a:r>
            <a:r>
              <a:rPr lang="en-US" sz="2400" dirty="0" smtClean="0">
                <a:solidFill>
                  <a:srgbClr val="FF0000"/>
                </a:solidFill>
                <a:latin typeface="+mn-lt"/>
              </a:rPr>
              <a:t>bounded</a:t>
            </a:r>
            <a:r>
              <a:rPr lang="en-US" sz="2400" dirty="0" smtClean="0">
                <a:latin typeface="+mn-lt"/>
              </a:rPr>
              <a:t> linear integer arithmetic</a:t>
            </a:r>
          </a:p>
          <a:p>
            <a:endParaRPr lang="en-US" sz="2400" dirty="0">
              <a:latin typeface="+mn-lt"/>
            </a:endParaRPr>
          </a:p>
          <a:p>
            <a:endParaRPr lang="en-US" sz="2400" dirty="0">
              <a:latin typeface="+mn-lt"/>
            </a:endParaRPr>
          </a:p>
        </p:txBody>
      </p:sp>
      <p:grpSp>
        <p:nvGrpSpPr>
          <p:cNvPr id="4" name="Group 3"/>
          <p:cNvGrpSpPr/>
          <p:nvPr/>
        </p:nvGrpSpPr>
        <p:grpSpPr>
          <a:xfrm>
            <a:off x="887444" y="3517275"/>
            <a:ext cx="2278102" cy="2161418"/>
            <a:chOff x="851694" y="3358922"/>
            <a:chExt cx="2690813" cy="2286000"/>
          </a:xfrm>
        </p:grpSpPr>
        <p:sp>
          <p:nvSpPr>
            <p:cNvPr id="6" name="AutoShape 91"/>
            <p:cNvSpPr>
              <a:spLocks noChangeArrowheads="1"/>
            </p:cNvSpPr>
            <p:nvPr/>
          </p:nvSpPr>
          <p:spPr bwMode="auto">
            <a:xfrm>
              <a:off x="2094707" y="3892322"/>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92"/>
            <p:cNvSpPr>
              <a:spLocks noChangeArrowheads="1"/>
            </p:cNvSpPr>
            <p:nvPr/>
          </p:nvSpPr>
          <p:spPr bwMode="auto">
            <a:xfrm>
              <a:off x="1104107" y="5187722"/>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93"/>
            <p:cNvSpPr>
              <a:spLocks noChangeArrowheads="1"/>
            </p:cNvSpPr>
            <p:nvPr/>
          </p:nvSpPr>
          <p:spPr bwMode="auto">
            <a:xfrm>
              <a:off x="3085307" y="5187722"/>
              <a:ext cx="457200" cy="457200"/>
            </a:xfrm>
            <a:prstGeom prst="flowChartConnector">
              <a:avLst/>
            </a:prstGeom>
            <a:noFill/>
            <a:ln w="9525">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4"/>
            <p:cNvCxnSpPr>
              <a:cxnSpLocks noChangeShapeType="1"/>
              <a:stCxn id="6" idx="3"/>
              <a:endCxn id="8" idx="0"/>
            </p:cNvCxnSpPr>
            <p:nvPr/>
          </p:nvCxnSpPr>
          <p:spPr bwMode="auto">
            <a:xfrm flipH="1">
              <a:off x="1332707" y="4282847"/>
              <a:ext cx="828675" cy="90487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5"/>
            <p:cNvCxnSpPr>
              <a:cxnSpLocks noChangeShapeType="1"/>
              <a:stCxn id="6" idx="5"/>
              <a:endCxn id="9" idx="0"/>
            </p:cNvCxnSpPr>
            <p:nvPr/>
          </p:nvCxnSpPr>
          <p:spPr bwMode="auto">
            <a:xfrm>
              <a:off x="2485232" y="4282847"/>
              <a:ext cx="828675" cy="904875"/>
            </a:xfrm>
            <a:prstGeom prst="straightConnector1">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117"/>
            <p:cNvSpPr txBox="1">
              <a:spLocks noChangeArrowheads="1"/>
            </p:cNvSpPr>
            <p:nvPr/>
          </p:nvSpPr>
          <p:spPr bwMode="auto">
            <a:xfrm>
              <a:off x="851694" y="3358922"/>
              <a:ext cx="175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atin typeface="Tahoma" pitchFamily="34" charset="0"/>
                </a:rPr>
                <a:t>LP solution:</a:t>
              </a:r>
            </a:p>
          </p:txBody>
        </p:sp>
      </p:grpSp>
      <p:sp>
        <p:nvSpPr>
          <p:cNvPr id="279" name="Text Box 4"/>
          <p:cNvSpPr txBox="1">
            <a:spLocks noChangeArrowheads="1"/>
          </p:cNvSpPr>
          <p:nvPr/>
        </p:nvSpPr>
        <p:spPr bwMode="auto">
          <a:xfrm>
            <a:off x="5716959" y="6084524"/>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1</a:t>
            </a:r>
          </a:p>
        </p:txBody>
      </p:sp>
      <p:sp>
        <p:nvSpPr>
          <p:cNvPr id="280" name="Text Box 5"/>
          <p:cNvSpPr txBox="1">
            <a:spLocks noChangeArrowheads="1"/>
          </p:cNvSpPr>
          <p:nvPr/>
        </p:nvSpPr>
        <p:spPr bwMode="auto">
          <a:xfrm>
            <a:off x="6183747" y="6084524"/>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2</a:t>
            </a:r>
          </a:p>
        </p:txBody>
      </p:sp>
      <p:sp>
        <p:nvSpPr>
          <p:cNvPr id="281" name="Text Box 6"/>
          <p:cNvSpPr txBox="1">
            <a:spLocks noChangeArrowheads="1"/>
          </p:cNvSpPr>
          <p:nvPr/>
        </p:nvSpPr>
        <p:spPr bwMode="auto">
          <a:xfrm>
            <a:off x="6662746" y="6084524"/>
            <a:ext cx="275459"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3</a:t>
            </a:r>
          </a:p>
        </p:txBody>
      </p:sp>
      <p:sp>
        <p:nvSpPr>
          <p:cNvPr id="282" name="Text Box 7"/>
          <p:cNvSpPr txBox="1">
            <a:spLocks noChangeArrowheads="1"/>
          </p:cNvSpPr>
          <p:nvPr/>
        </p:nvSpPr>
        <p:spPr bwMode="auto">
          <a:xfrm>
            <a:off x="7118678" y="6084524"/>
            <a:ext cx="275459"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4</a:t>
            </a:r>
          </a:p>
        </p:txBody>
      </p:sp>
      <p:sp>
        <p:nvSpPr>
          <p:cNvPr id="283" name="Text Box 8"/>
          <p:cNvSpPr txBox="1">
            <a:spLocks noChangeArrowheads="1"/>
          </p:cNvSpPr>
          <p:nvPr/>
        </p:nvSpPr>
        <p:spPr bwMode="auto">
          <a:xfrm>
            <a:off x="7573254" y="6088706"/>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5</a:t>
            </a:r>
          </a:p>
        </p:txBody>
      </p:sp>
      <p:sp>
        <p:nvSpPr>
          <p:cNvPr id="284" name="Text Box 9"/>
          <p:cNvSpPr txBox="1">
            <a:spLocks noChangeArrowheads="1"/>
          </p:cNvSpPr>
          <p:nvPr/>
        </p:nvSpPr>
        <p:spPr bwMode="auto">
          <a:xfrm>
            <a:off x="8029186" y="6088706"/>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6</a:t>
            </a:r>
          </a:p>
        </p:txBody>
      </p:sp>
      <mc:AlternateContent xmlns:mc="http://schemas.openxmlformats.org/markup-compatibility/2006" xmlns:a14="http://schemas.microsoft.com/office/drawing/2010/main">
        <mc:Choice Requires="a14">
          <p:sp>
            <p:nvSpPr>
              <p:cNvPr id="286" name="Text Box 11"/>
              <p:cNvSpPr txBox="1">
                <a:spLocks noChangeArrowheads="1"/>
              </p:cNvSpPr>
              <p:nvPr/>
            </p:nvSpPr>
            <p:spPr bwMode="auto">
              <a:xfrm>
                <a:off x="7843284" y="6370325"/>
                <a:ext cx="3907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sysClr val="windowText" lastClr="000000"/>
                              </a:solidFill>
                              <a:effectLst/>
                              <a:uLnTx/>
                              <a:uFillTx/>
                              <a:latin typeface="Cambria Math"/>
                            </a:rPr>
                          </m:ctrlPr>
                        </m:sSubPr>
                        <m:e>
                          <m:r>
                            <a:rPr kumimoji="0" lang="en-US" sz="2000" b="0" i="1" u="none" strike="noStrike" kern="0" cap="none" spc="0" normalizeH="0" baseline="0" noProof="0" smtClean="0">
                              <a:ln>
                                <a:noFill/>
                              </a:ln>
                              <a:solidFill>
                                <a:sysClr val="windowText" lastClr="000000"/>
                              </a:solidFill>
                              <a:effectLst/>
                              <a:uLnTx/>
                              <a:uFillTx/>
                              <a:latin typeface="Cambria Math"/>
                            </a:rPr>
                            <m:t>𝑥</m:t>
                          </m:r>
                        </m:e>
                        <m:sub>
                          <m:r>
                            <a:rPr kumimoji="0" lang="en-US" sz="2000" b="0" i="1" u="none" strike="noStrike" kern="0" cap="none" spc="0" normalizeH="0" baseline="0" noProof="0" smtClean="0">
                              <a:ln>
                                <a:noFill/>
                              </a:ln>
                              <a:solidFill>
                                <a:sysClr val="windowText" lastClr="000000"/>
                              </a:solidFill>
                              <a:effectLst/>
                              <a:uLnTx/>
                              <a:uFillTx/>
                              <a:latin typeface="Cambria Math"/>
                            </a:rPr>
                            <m:t>1</m:t>
                          </m:r>
                        </m:sub>
                      </m:sSub>
                    </m:oMath>
                  </m:oMathPara>
                </a14:m>
                <a:endParaRPr kumimoji="0" lang="en-GB" sz="2000" b="0" i="0" u="none" strike="noStrike" kern="0" cap="none" spc="0" normalizeH="0" baseline="0" noProof="0" dirty="0" smtClean="0">
                  <a:ln>
                    <a:noFill/>
                  </a:ln>
                  <a:solidFill>
                    <a:sysClr val="windowText" lastClr="000000"/>
                  </a:solidFill>
                  <a:effectLst/>
                  <a:uLnTx/>
                  <a:uFillTx/>
                  <a:latin typeface="Tahoma" pitchFamily="34" charset="0"/>
                </a:endParaRPr>
              </a:p>
            </p:txBody>
          </p:sp>
        </mc:Choice>
        <mc:Fallback xmlns="">
          <p:sp>
            <p:nvSpPr>
              <p:cNvPr id="286" name="Text Box 11"/>
              <p:cNvSpPr txBox="1">
                <a:spLocks noRot="1" noChangeAspect="1" noMove="1" noResize="1" noEditPoints="1" noAdjustHandles="1" noChangeArrowheads="1" noChangeShapeType="1" noTextEdit="1"/>
              </p:cNvSpPr>
              <p:nvPr/>
            </p:nvSpPr>
            <p:spPr bwMode="auto">
              <a:xfrm>
                <a:off x="7843284" y="6370325"/>
                <a:ext cx="390799" cy="400110"/>
              </a:xfrm>
              <a:prstGeom prst="rect">
                <a:avLst/>
              </a:prstGeom>
              <a:blipFill rotWithShape="1">
                <a:blip r:embed="rId2"/>
                <a:stretch>
                  <a:fillRect b="-15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87" name="Text Box 12"/>
          <p:cNvSpPr txBox="1">
            <a:spLocks noChangeArrowheads="1"/>
          </p:cNvSpPr>
          <p:nvPr/>
        </p:nvSpPr>
        <p:spPr bwMode="auto">
          <a:xfrm>
            <a:off x="5052059" y="5341437"/>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1</a:t>
            </a:r>
          </a:p>
        </p:txBody>
      </p:sp>
      <p:sp>
        <p:nvSpPr>
          <p:cNvPr id="288" name="Text Box 13"/>
          <p:cNvSpPr txBox="1">
            <a:spLocks noChangeArrowheads="1"/>
          </p:cNvSpPr>
          <p:nvPr/>
        </p:nvSpPr>
        <p:spPr bwMode="auto">
          <a:xfrm>
            <a:off x="5046631" y="4839540"/>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2</a:t>
            </a:r>
          </a:p>
        </p:txBody>
      </p:sp>
      <p:sp>
        <p:nvSpPr>
          <p:cNvPr id="289" name="Text Box 14"/>
          <p:cNvSpPr txBox="1">
            <a:spLocks noChangeArrowheads="1"/>
          </p:cNvSpPr>
          <p:nvPr/>
        </p:nvSpPr>
        <p:spPr bwMode="auto">
          <a:xfrm>
            <a:off x="5052059" y="4348796"/>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3</a:t>
            </a:r>
          </a:p>
        </p:txBody>
      </p:sp>
      <p:sp>
        <p:nvSpPr>
          <p:cNvPr id="290" name="Text Box 15"/>
          <p:cNvSpPr txBox="1">
            <a:spLocks noChangeArrowheads="1"/>
          </p:cNvSpPr>
          <p:nvPr/>
        </p:nvSpPr>
        <p:spPr bwMode="auto">
          <a:xfrm>
            <a:off x="5052059" y="3858053"/>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4</a:t>
            </a:r>
          </a:p>
        </p:txBody>
      </p:sp>
      <p:sp>
        <p:nvSpPr>
          <p:cNvPr id="291" name="Text Box 16"/>
          <p:cNvSpPr txBox="1">
            <a:spLocks noChangeArrowheads="1"/>
          </p:cNvSpPr>
          <p:nvPr/>
        </p:nvSpPr>
        <p:spPr bwMode="auto">
          <a:xfrm>
            <a:off x="5046631" y="3381250"/>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5</a:t>
            </a:r>
          </a:p>
        </p:txBody>
      </p:sp>
      <p:sp>
        <p:nvSpPr>
          <p:cNvPr id="292" name="Text Box 17"/>
          <p:cNvSpPr txBox="1">
            <a:spLocks noChangeArrowheads="1"/>
          </p:cNvSpPr>
          <p:nvPr/>
        </p:nvSpPr>
        <p:spPr bwMode="auto">
          <a:xfrm>
            <a:off x="5052059" y="2918390"/>
            <a:ext cx="275458"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6</a:t>
            </a:r>
          </a:p>
        </p:txBody>
      </p:sp>
      <p:grpSp>
        <p:nvGrpSpPr>
          <p:cNvPr id="293" name="Group 18"/>
          <p:cNvGrpSpPr>
            <a:grpSpLocks/>
          </p:cNvGrpSpPr>
          <p:nvPr/>
        </p:nvGrpSpPr>
        <p:grpSpPr bwMode="auto">
          <a:xfrm>
            <a:off x="5380438" y="4535613"/>
            <a:ext cx="921362" cy="1437377"/>
            <a:chOff x="3177" y="2716"/>
            <a:chExt cx="679" cy="1031"/>
          </a:xfrm>
        </p:grpSpPr>
        <p:sp>
          <p:nvSpPr>
            <p:cNvPr id="362" name="AutoShape 19"/>
            <p:cNvSpPr>
              <a:spLocks noChangeArrowheads="1"/>
            </p:cNvSpPr>
            <p:nvPr/>
          </p:nvSpPr>
          <p:spPr bwMode="auto">
            <a:xfrm>
              <a:off x="3177" y="2716"/>
              <a:ext cx="288" cy="2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3" name="Rectangle 20"/>
            <p:cNvSpPr>
              <a:spLocks noChangeArrowheads="1"/>
            </p:cNvSpPr>
            <p:nvPr/>
          </p:nvSpPr>
          <p:spPr bwMode="auto">
            <a:xfrm>
              <a:off x="3177" y="2929"/>
              <a:ext cx="276" cy="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4" name="AutoShape 21"/>
            <p:cNvSpPr>
              <a:spLocks noChangeArrowheads="1"/>
            </p:cNvSpPr>
            <p:nvPr/>
          </p:nvSpPr>
          <p:spPr bwMode="auto">
            <a:xfrm>
              <a:off x="3453" y="2940"/>
              <a:ext cx="403" cy="80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grpSp>
        <p:nvGrpSpPr>
          <p:cNvPr id="294" name="Group 22"/>
          <p:cNvGrpSpPr>
            <a:grpSpLocks/>
          </p:cNvGrpSpPr>
          <p:nvPr/>
        </p:nvGrpSpPr>
        <p:grpSpPr bwMode="auto">
          <a:xfrm>
            <a:off x="5368225" y="4039293"/>
            <a:ext cx="1888861" cy="1929515"/>
            <a:chOff x="1536" y="1824"/>
            <a:chExt cx="1152" cy="768"/>
          </a:xfrm>
        </p:grpSpPr>
        <p:sp>
          <p:nvSpPr>
            <p:cNvPr id="360" name="Line 23"/>
            <p:cNvSpPr>
              <a:spLocks noChangeShapeType="1"/>
            </p:cNvSpPr>
            <p:nvPr/>
          </p:nvSpPr>
          <p:spPr bwMode="auto">
            <a:xfrm>
              <a:off x="1536" y="1824"/>
              <a:ext cx="576" cy="768"/>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61" name="Line 24"/>
            <p:cNvSpPr>
              <a:spLocks noChangeShapeType="1"/>
            </p:cNvSpPr>
            <p:nvPr/>
          </p:nvSpPr>
          <p:spPr bwMode="auto">
            <a:xfrm>
              <a:off x="1536" y="2016"/>
              <a:ext cx="1152" cy="576"/>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7" name="Line 27"/>
          <p:cNvSpPr>
            <a:spLocks noChangeShapeType="1"/>
          </p:cNvSpPr>
          <p:nvPr/>
        </p:nvSpPr>
        <p:spPr bwMode="auto">
          <a:xfrm>
            <a:off x="5328874" y="5519889"/>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8" name="Line 28"/>
          <p:cNvSpPr>
            <a:spLocks noChangeShapeType="1"/>
          </p:cNvSpPr>
          <p:nvPr/>
        </p:nvSpPr>
        <p:spPr bwMode="auto">
          <a:xfrm>
            <a:off x="5328874" y="5017992"/>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99" name="Line 29"/>
          <p:cNvSpPr>
            <a:spLocks noChangeShapeType="1"/>
          </p:cNvSpPr>
          <p:nvPr/>
        </p:nvSpPr>
        <p:spPr bwMode="auto">
          <a:xfrm>
            <a:off x="5328874" y="4042081"/>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0" name="Line 30"/>
          <p:cNvSpPr>
            <a:spLocks noChangeShapeType="1"/>
          </p:cNvSpPr>
          <p:nvPr/>
        </p:nvSpPr>
        <p:spPr bwMode="auto">
          <a:xfrm>
            <a:off x="5328874" y="4527248"/>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1" name="Line 31"/>
          <p:cNvSpPr>
            <a:spLocks noChangeShapeType="1"/>
          </p:cNvSpPr>
          <p:nvPr/>
        </p:nvSpPr>
        <p:spPr bwMode="auto">
          <a:xfrm>
            <a:off x="5328874" y="3559703"/>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2" name="Line 32"/>
          <p:cNvSpPr>
            <a:spLocks noChangeShapeType="1"/>
          </p:cNvSpPr>
          <p:nvPr/>
        </p:nvSpPr>
        <p:spPr bwMode="auto">
          <a:xfrm>
            <a:off x="5328874" y="3099631"/>
            <a:ext cx="9362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3" name="Line 33"/>
          <p:cNvSpPr>
            <a:spLocks noChangeShapeType="1"/>
          </p:cNvSpPr>
          <p:nvPr/>
        </p:nvSpPr>
        <p:spPr bwMode="auto">
          <a:xfrm>
            <a:off x="5376367" y="3024346"/>
            <a:ext cx="0" cy="306714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4" name="Line 34"/>
          <p:cNvSpPr>
            <a:spLocks noChangeShapeType="1"/>
          </p:cNvSpPr>
          <p:nvPr/>
        </p:nvSpPr>
        <p:spPr bwMode="auto">
          <a:xfrm>
            <a:off x="5237959" y="5968808"/>
            <a:ext cx="30232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5" name="Line 35"/>
          <p:cNvSpPr>
            <a:spLocks noChangeShapeType="1"/>
          </p:cNvSpPr>
          <p:nvPr/>
        </p:nvSpPr>
        <p:spPr bwMode="auto">
          <a:xfrm>
            <a:off x="5855367"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6" name="Line 36"/>
          <p:cNvSpPr>
            <a:spLocks noChangeShapeType="1"/>
          </p:cNvSpPr>
          <p:nvPr/>
        </p:nvSpPr>
        <p:spPr bwMode="auto">
          <a:xfrm>
            <a:off x="6323511"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7" name="Line 37"/>
          <p:cNvSpPr>
            <a:spLocks noChangeShapeType="1"/>
          </p:cNvSpPr>
          <p:nvPr/>
        </p:nvSpPr>
        <p:spPr bwMode="auto">
          <a:xfrm>
            <a:off x="6801154"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8" name="Line 38"/>
          <p:cNvSpPr>
            <a:spLocks noChangeShapeType="1"/>
          </p:cNvSpPr>
          <p:nvPr/>
        </p:nvSpPr>
        <p:spPr bwMode="auto">
          <a:xfrm>
            <a:off x="7713018"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09" name="Line 39"/>
          <p:cNvSpPr>
            <a:spLocks noChangeShapeType="1"/>
          </p:cNvSpPr>
          <p:nvPr/>
        </p:nvSpPr>
        <p:spPr bwMode="auto">
          <a:xfrm>
            <a:off x="7257086"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0" name="Line 40"/>
          <p:cNvSpPr>
            <a:spLocks noChangeShapeType="1"/>
          </p:cNvSpPr>
          <p:nvPr/>
        </p:nvSpPr>
        <p:spPr bwMode="auto">
          <a:xfrm>
            <a:off x="8168950" y="5928378"/>
            <a:ext cx="0" cy="961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4" name="Text Box 45"/>
          <p:cNvSpPr txBox="1">
            <a:spLocks noChangeArrowheads="1"/>
          </p:cNvSpPr>
          <p:nvPr/>
        </p:nvSpPr>
        <p:spPr bwMode="auto">
          <a:xfrm>
            <a:off x="5237959" y="6085917"/>
            <a:ext cx="275459" cy="3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smtClean="0">
                <a:ln>
                  <a:noFill/>
                </a:ln>
                <a:solidFill>
                  <a:sysClr val="windowText" lastClr="000000"/>
                </a:solidFill>
                <a:effectLst/>
                <a:uLnTx/>
                <a:uFillTx/>
                <a:latin typeface="Tahoma" pitchFamily="34" charset="0"/>
              </a:rPr>
              <a:t>0</a:t>
            </a:r>
          </a:p>
        </p:txBody>
      </p:sp>
      <p:sp>
        <p:nvSpPr>
          <p:cNvPr id="315" name="AutoShape 46"/>
          <p:cNvSpPr>
            <a:spLocks noChangeArrowheads="1"/>
          </p:cNvSpPr>
          <p:nvPr/>
        </p:nvSpPr>
        <p:spPr bwMode="auto">
          <a:xfrm>
            <a:off x="5349228" y="592977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6" name="AutoShape 47"/>
          <p:cNvSpPr>
            <a:spLocks noChangeArrowheads="1"/>
          </p:cNvSpPr>
          <p:nvPr/>
        </p:nvSpPr>
        <p:spPr bwMode="auto">
          <a:xfrm>
            <a:off x="5824157" y="5939531"/>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7" name="AutoShape 48"/>
          <p:cNvSpPr>
            <a:spLocks noChangeArrowheads="1"/>
          </p:cNvSpPr>
          <p:nvPr/>
        </p:nvSpPr>
        <p:spPr bwMode="auto">
          <a:xfrm>
            <a:off x="5341087" y="4983139"/>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8" name="AutoShape 49"/>
          <p:cNvSpPr>
            <a:spLocks noChangeArrowheads="1"/>
          </p:cNvSpPr>
          <p:nvPr/>
        </p:nvSpPr>
        <p:spPr bwMode="auto">
          <a:xfrm>
            <a:off x="6280089" y="592977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19" name="AutoShape 50"/>
          <p:cNvSpPr>
            <a:spLocks noChangeArrowheads="1"/>
          </p:cNvSpPr>
          <p:nvPr/>
        </p:nvSpPr>
        <p:spPr bwMode="auto">
          <a:xfrm>
            <a:off x="5341087" y="5480853"/>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0" name="AutoShape 51"/>
          <p:cNvSpPr>
            <a:spLocks noChangeArrowheads="1"/>
          </p:cNvSpPr>
          <p:nvPr/>
        </p:nvSpPr>
        <p:spPr bwMode="auto">
          <a:xfrm>
            <a:off x="5824157" y="5480853"/>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1" name="AutoShape 52"/>
          <p:cNvSpPr>
            <a:spLocks noChangeArrowheads="1"/>
          </p:cNvSpPr>
          <p:nvPr/>
        </p:nvSpPr>
        <p:spPr bwMode="auto">
          <a:xfrm>
            <a:off x="5339730" y="4485424"/>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2" name="AutoShape 53"/>
          <p:cNvSpPr>
            <a:spLocks noChangeArrowheads="1"/>
          </p:cNvSpPr>
          <p:nvPr/>
        </p:nvSpPr>
        <p:spPr bwMode="auto">
          <a:xfrm>
            <a:off x="5824157" y="4992897"/>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3" name="AutoShape 54"/>
          <p:cNvSpPr>
            <a:spLocks noChangeArrowheads="1"/>
          </p:cNvSpPr>
          <p:nvPr/>
        </p:nvSpPr>
        <p:spPr bwMode="auto">
          <a:xfrm>
            <a:off x="6289588" y="5480853"/>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4" name="AutoShape 55"/>
          <p:cNvSpPr>
            <a:spLocks noChangeArrowheads="1"/>
          </p:cNvSpPr>
          <p:nvPr/>
        </p:nvSpPr>
        <p:spPr bwMode="auto">
          <a:xfrm>
            <a:off x="6764517" y="549061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5" name="AutoShape 56"/>
          <p:cNvSpPr>
            <a:spLocks noChangeArrowheads="1"/>
          </p:cNvSpPr>
          <p:nvPr/>
        </p:nvSpPr>
        <p:spPr bwMode="auto">
          <a:xfrm>
            <a:off x="6281447" y="4534220"/>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6" name="AutoShape 57"/>
          <p:cNvSpPr>
            <a:spLocks noChangeArrowheads="1"/>
          </p:cNvSpPr>
          <p:nvPr/>
        </p:nvSpPr>
        <p:spPr bwMode="auto">
          <a:xfrm>
            <a:off x="6281447" y="5002657"/>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7" name="AutoShape 58"/>
          <p:cNvSpPr>
            <a:spLocks noChangeArrowheads="1"/>
          </p:cNvSpPr>
          <p:nvPr/>
        </p:nvSpPr>
        <p:spPr bwMode="auto">
          <a:xfrm>
            <a:off x="6764517" y="5002657"/>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8" name="AutoShape 59"/>
          <p:cNvSpPr>
            <a:spLocks noChangeArrowheads="1"/>
          </p:cNvSpPr>
          <p:nvPr/>
        </p:nvSpPr>
        <p:spPr bwMode="auto">
          <a:xfrm>
            <a:off x="6764517" y="4543978"/>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29" name="AutoShape 60"/>
          <p:cNvSpPr>
            <a:spLocks noChangeArrowheads="1"/>
          </p:cNvSpPr>
          <p:nvPr/>
        </p:nvSpPr>
        <p:spPr bwMode="auto">
          <a:xfrm>
            <a:off x="6772659" y="5920013"/>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0" name="AutoShape 61"/>
          <p:cNvSpPr>
            <a:spLocks noChangeArrowheads="1"/>
          </p:cNvSpPr>
          <p:nvPr/>
        </p:nvSpPr>
        <p:spPr bwMode="auto">
          <a:xfrm>
            <a:off x="7228591" y="592977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1" name="AutoShape 62"/>
          <p:cNvSpPr>
            <a:spLocks noChangeArrowheads="1"/>
          </p:cNvSpPr>
          <p:nvPr/>
        </p:nvSpPr>
        <p:spPr bwMode="auto">
          <a:xfrm>
            <a:off x="5824157" y="4534220"/>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2" name="AutoShape 63"/>
          <p:cNvSpPr>
            <a:spLocks noChangeArrowheads="1"/>
          </p:cNvSpPr>
          <p:nvPr/>
        </p:nvSpPr>
        <p:spPr bwMode="auto">
          <a:xfrm>
            <a:off x="7219092" y="5489218"/>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3" name="AutoShape 64"/>
          <p:cNvSpPr>
            <a:spLocks noChangeArrowheads="1"/>
          </p:cNvSpPr>
          <p:nvPr/>
        </p:nvSpPr>
        <p:spPr bwMode="auto">
          <a:xfrm>
            <a:off x="7219092" y="500126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4" name="AutoShape 65"/>
          <p:cNvSpPr>
            <a:spLocks noChangeArrowheads="1"/>
          </p:cNvSpPr>
          <p:nvPr/>
        </p:nvSpPr>
        <p:spPr bwMode="auto">
          <a:xfrm>
            <a:off x="7219092" y="4542585"/>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5" name="AutoShape 66"/>
          <p:cNvSpPr>
            <a:spLocks noChangeArrowheads="1"/>
          </p:cNvSpPr>
          <p:nvPr/>
        </p:nvSpPr>
        <p:spPr bwMode="auto">
          <a:xfrm>
            <a:off x="5339730" y="4018381"/>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6" name="AutoShape 67"/>
          <p:cNvSpPr>
            <a:spLocks noChangeArrowheads="1"/>
          </p:cNvSpPr>
          <p:nvPr/>
        </p:nvSpPr>
        <p:spPr bwMode="auto">
          <a:xfrm>
            <a:off x="5822801" y="4018381"/>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7" name="AutoShape 68"/>
          <p:cNvSpPr>
            <a:spLocks noChangeArrowheads="1"/>
          </p:cNvSpPr>
          <p:nvPr/>
        </p:nvSpPr>
        <p:spPr bwMode="auto">
          <a:xfrm>
            <a:off x="6288231" y="4018381"/>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8" name="AutoShape 69"/>
          <p:cNvSpPr>
            <a:spLocks noChangeArrowheads="1"/>
          </p:cNvSpPr>
          <p:nvPr/>
        </p:nvSpPr>
        <p:spPr bwMode="auto">
          <a:xfrm>
            <a:off x="6763160" y="4028140"/>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9" name="AutoShape 70"/>
          <p:cNvSpPr>
            <a:spLocks noChangeArrowheads="1"/>
          </p:cNvSpPr>
          <p:nvPr/>
        </p:nvSpPr>
        <p:spPr bwMode="auto">
          <a:xfrm>
            <a:off x="7217735" y="402674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0" name="AutoShape 71"/>
          <p:cNvSpPr>
            <a:spLocks noChangeArrowheads="1"/>
          </p:cNvSpPr>
          <p:nvPr/>
        </p:nvSpPr>
        <p:spPr bwMode="auto">
          <a:xfrm>
            <a:off x="5341087" y="353042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1" name="AutoShape 72"/>
          <p:cNvSpPr>
            <a:spLocks noChangeArrowheads="1"/>
          </p:cNvSpPr>
          <p:nvPr/>
        </p:nvSpPr>
        <p:spPr bwMode="auto">
          <a:xfrm>
            <a:off x="5824157" y="353042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2" name="AutoShape 73"/>
          <p:cNvSpPr>
            <a:spLocks noChangeArrowheads="1"/>
          </p:cNvSpPr>
          <p:nvPr/>
        </p:nvSpPr>
        <p:spPr bwMode="auto">
          <a:xfrm>
            <a:off x="6289588" y="353042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3" name="AutoShape 74"/>
          <p:cNvSpPr>
            <a:spLocks noChangeArrowheads="1"/>
          </p:cNvSpPr>
          <p:nvPr/>
        </p:nvSpPr>
        <p:spPr bwMode="auto">
          <a:xfrm>
            <a:off x="7685879" y="592977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4" name="AutoShape 75"/>
          <p:cNvSpPr>
            <a:spLocks noChangeArrowheads="1"/>
          </p:cNvSpPr>
          <p:nvPr/>
        </p:nvSpPr>
        <p:spPr bwMode="auto">
          <a:xfrm>
            <a:off x="7676381" y="5489218"/>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5" name="AutoShape 76"/>
          <p:cNvSpPr>
            <a:spLocks noChangeArrowheads="1"/>
          </p:cNvSpPr>
          <p:nvPr/>
        </p:nvSpPr>
        <p:spPr bwMode="auto">
          <a:xfrm>
            <a:off x="7676381" y="500126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6" name="AutoShape 77"/>
          <p:cNvSpPr>
            <a:spLocks noChangeArrowheads="1"/>
          </p:cNvSpPr>
          <p:nvPr/>
        </p:nvSpPr>
        <p:spPr bwMode="auto">
          <a:xfrm>
            <a:off x="8130956" y="593116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7" name="AutoShape 78"/>
          <p:cNvSpPr>
            <a:spLocks noChangeArrowheads="1"/>
          </p:cNvSpPr>
          <p:nvPr/>
        </p:nvSpPr>
        <p:spPr bwMode="auto">
          <a:xfrm>
            <a:off x="8121457" y="549061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8" name="AutoShape 79"/>
          <p:cNvSpPr>
            <a:spLocks noChangeArrowheads="1"/>
          </p:cNvSpPr>
          <p:nvPr/>
        </p:nvSpPr>
        <p:spPr bwMode="auto">
          <a:xfrm>
            <a:off x="8121457" y="5002657"/>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49" name="AutoShape 80"/>
          <p:cNvSpPr>
            <a:spLocks noChangeArrowheads="1"/>
          </p:cNvSpPr>
          <p:nvPr/>
        </p:nvSpPr>
        <p:spPr bwMode="auto">
          <a:xfrm>
            <a:off x="6764517" y="3531820"/>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0" name="AutoShape 81"/>
          <p:cNvSpPr>
            <a:spLocks noChangeArrowheads="1"/>
          </p:cNvSpPr>
          <p:nvPr/>
        </p:nvSpPr>
        <p:spPr bwMode="auto">
          <a:xfrm>
            <a:off x="7219092" y="3530426"/>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3" name="AutoShape 84"/>
          <p:cNvSpPr>
            <a:spLocks noChangeArrowheads="1"/>
          </p:cNvSpPr>
          <p:nvPr/>
        </p:nvSpPr>
        <p:spPr bwMode="auto">
          <a:xfrm>
            <a:off x="5339730" y="3061989"/>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4" name="AutoShape 85"/>
          <p:cNvSpPr>
            <a:spLocks noChangeArrowheads="1"/>
          </p:cNvSpPr>
          <p:nvPr/>
        </p:nvSpPr>
        <p:spPr bwMode="auto">
          <a:xfrm>
            <a:off x="5822801" y="3061989"/>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5" name="AutoShape 86"/>
          <p:cNvSpPr>
            <a:spLocks noChangeArrowheads="1"/>
          </p:cNvSpPr>
          <p:nvPr/>
        </p:nvSpPr>
        <p:spPr bwMode="auto">
          <a:xfrm>
            <a:off x="6288231" y="3061989"/>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6" name="AutoShape 87"/>
          <p:cNvSpPr>
            <a:spLocks noChangeArrowheads="1"/>
          </p:cNvSpPr>
          <p:nvPr/>
        </p:nvSpPr>
        <p:spPr bwMode="auto">
          <a:xfrm>
            <a:off x="6763160" y="3063382"/>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57" name="AutoShape 88"/>
          <p:cNvSpPr>
            <a:spLocks noChangeArrowheads="1"/>
          </p:cNvSpPr>
          <p:nvPr/>
        </p:nvSpPr>
        <p:spPr bwMode="auto">
          <a:xfrm>
            <a:off x="7217735" y="3061989"/>
            <a:ext cx="65133" cy="66920"/>
          </a:xfrm>
          <a:prstGeom prst="flowChartConnector">
            <a:avLst/>
          </a:prstGeom>
          <a:solidFill>
            <a:srgbClr val="000000"/>
          </a:solidFill>
          <a:ln w="9525">
            <a:solidFill>
              <a:srgbClr val="000000"/>
            </a:solidFill>
            <a:round/>
            <a:headEn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365" name="Text Box 11"/>
              <p:cNvSpPr txBox="1">
                <a:spLocks noChangeArrowheads="1"/>
              </p:cNvSpPr>
              <p:nvPr/>
            </p:nvSpPr>
            <p:spPr bwMode="auto">
              <a:xfrm>
                <a:off x="4606089" y="2930247"/>
                <a:ext cx="390799"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sysClr val="windowText" lastClr="000000"/>
                              </a:solidFill>
                              <a:effectLst/>
                              <a:uLnTx/>
                              <a:uFillTx/>
                              <a:latin typeface="Cambria Math"/>
                            </a:rPr>
                          </m:ctrlPr>
                        </m:sSubPr>
                        <m:e>
                          <m:r>
                            <a:rPr kumimoji="0" lang="en-US" sz="2000" b="0" i="1" u="none" strike="noStrike" kern="0" cap="none" spc="0" normalizeH="0" baseline="0" noProof="0" smtClean="0">
                              <a:ln>
                                <a:noFill/>
                              </a:ln>
                              <a:solidFill>
                                <a:sysClr val="windowText" lastClr="000000"/>
                              </a:solidFill>
                              <a:effectLst/>
                              <a:uLnTx/>
                              <a:uFillTx/>
                              <a:latin typeface="Cambria Math"/>
                            </a:rPr>
                            <m:t>𝑥</m:t>
                          </m:r>
                        </m:e>
                        <m:sub>
                          <m:r>
                            <a:rPr kumimoji="0" lang="en-US" sz="2000" b="0" i="1" u="none" strike="noStrike" kern="0" cap="none" spc="0" normalizeH="0" baseline="0" noProof="0" smtClean="0">
                              <a:ln>
                                <a:noFill/>
                              </a:ln>
                              <a:solidFill>
                                <a:sysClr val="windowText" lastClr="000000"/>
                              </a:solidFill>
                              <a:effectLst/>
                              <a:uLnTx/>
                              <a:uFillTx/>
                              <a:latin typeface="Cambria Math"/>
                            </a:rPr>
                            <m:t>2</m:t>
                          </m:r>
                        </m:sub>
                      </m:sSub>
                    </m:oMath>
                  </m:oMathPara>
                </a14:m>
                <a:endParaRPr kumimoji="0" lang="en-GB" sz="2000" b="0" i="0" u="none" strike="noStrike" kern="0" cap="none" spc="0" normalizeH="0" baseline="0" noProof="0" dirty="0" smtClean="0">
                  <a:ln>
                    <a:noFill/>
                  </a:ln>
                  <a:solidFill>
                    <a:sysClr val="windowText" lastClr="000000"/>
                  </a:solidFill>
                  <a:effectLst/>
                  <a:uLnTx/>
                  <a:uFillTx/>
                  <a:latin typeface="Tahoma" pitchFamily="34" charset="0"/>
                </a:endParaRPr>
              </a:p>
            </p:txBody>
          </p:sp>
        </mc:Choice>
        <mc:Fallback xmlns="">
          <p:sp>
            <p:nvSpPr>
              <p:cNvPr id="365" name="Text Box 11"/>
              <p:cNvSpPr txBox="1">
                <a:spLocks noRot="1" noChangeAspect="1" noMove="1" noResize="1" noEditPoints="1" noAdjustHandles="1" noChangeArrowheads="1" noChangeShapeType="1" noTextEdit="1"/>
              </p:cNvSpPr>
              <p:nvPr/>
            </p:nvSpPr>
            <p:spPr bwMode="auto">
              <a:xfrm>
                <a:off x="4606089" y="2930247"/>
                <a:ext cx="390799" cy="400110"/>
              </a:xfrm>
              <a:prstGeom prst="rect">
                <a:avLst/>
              </a:prstGeom>
              <a:blipFill rotWithShape="1">
                <a:blip r:embed="rId3"/>
                <a:stretch>
                  <a:fillRect r="-1563" b="-46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35566" y="4448299"/>
                <a:ext cx="11372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≥1</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535566" y="4448299"/>
                <a:ext cx="1137298" cy="461665"/>
              </a:xfrm>
              <a:prstGeom prst="rect">
                <a:avLst/>
              </a:prstGeom>
              <a:blipFill rotWithShape="1">
                <a:blip r:embed="rId4"/>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6" name="TextBox 365"/>
              <p:cNvSpPr txBox="1"/>
              <p:nvPr/>
            </p:nvSpPr>
            <p:spPr>
              <a:xfrm>
                <a:off x="643689" y="4454652"/>
                <a:ext cx="11372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≤0</m:t>
                      </m:r>
                    </m:oMath>
                  </m:oMathPara>
                </a14:m>
                <a:endParaRPr lang="en-US" sz="2400" dirty="0"/>
              </a:p>
            </p:txBody>
          </p:sp>
        </mc:Choice>
        <mc:Fallback xmlns="">
          <p:sp>
            <p:nvSpPr>
              <p:cNvPr id="366" name="TextBox 365"/>
              <p:cNvSpPr txBox="1">
                <a:spLocks noRot="1" noChangeAspect="1" noMove="1" noResize="1" noEditPoints="1" noAdjustHandles="1" noChangeArrowheads="1" noChangeShapeType="1" noTextEdit="1"/>
              </p:cNvSpPr>
              <p:nvPr/>
            </p:nvSpPr>
            <p:spPr>
              <a:xfrm>
                <a:off x="643689" y="4454652"/>
                <a:ext cx="1137298" cy="461665"/>
              </a:xfrm>
              <a:prstGeom prst="rect">
                <a:avLst/>
              </a:prstGeom>
              <a:blipFill rotWithShape="1">
                <a:blip r:embed="rId5"/>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7" name="TextBox 366"/>
              <p:cNvSpPr txBox="1"/>
              <p:nvPr/>
            </p:nvSpPr>
            <p:spPr>
              <a:xfrm>
                <a:off x="2895600" y="5562600"/>
                <a:ext cx="114281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=1</m:t>
                      </m:r>
                    </m:oMath>
                  </m:oMathPara>
                </a14:m>
                <a:endParaRPr lang="en-US" sz="2400" b="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=2</m:t>
                      </m:r>
                    </m:oMath>
                  </m:oMathPara>
                </a14:m>
                <a:endParaRPr lang="en-US" sz="2400" b="0" dirty="0" smtClean="0"/>
              </a:p>
            </p:txBody>
          </p:sp>
        </mc:Choice>
        <mc:Fallback xmlns="">
          <p:sp>
            <p:nvSpPr>
              <p:cNvPr id="367" name="TextBox 366"/>
              <p:cNvSpPr txBox="1">
                <a:spLocks noRot="1" noChangeAspect="1" noMove="1" noResize="1" noEditPoints="1" noAdjustHandles="1" noChangeArrowheads="1" noChangeShapeType="1" noTextEdit="1"/>
              </p:cNvSpPr>
              <p:nvPr/>
            </p:nvSpPr>
            <p:spPr>
              <a:xfrm>
                <a:off x="2895600" y="5562600"/>
                <a:ext cx="1142812" cy="830997"/>
              </a:xfrm>
              <a:prstGeom prst="rect">
                <a:avLst/>
              </a:prstGeom>
              <a:blipFill rotWithShape="1">
                <a:blip r:embed="rId6"/>
                <a:stretch>
                  <a:fillRect b="-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8" name="TextBox 367"/>
              <p:cNvSpPr txBox="1"/>
              <p:nvPr/>
            </p:nvSpPr>
            <p:spPr>
              <a:xfrm>
                <a:off x="345406" y="5646003"/>
                <a:ext cx="114281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=0</m:t>
                      </m:r>
                    </m:oMath>
                  </m:oMathPara>
                </a14:m>
                <a:endParaRPr lang="en-US" sz="2400" b="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=3</m:t>
                      </m:r>
                    </m:oMath>
                  </m:oMathPara>
                </a14:m>
                <a:endParaRPr lang="en-US" sz="2400" b="0" dirty="0" smtClean="0"/>
              </a:p>
            </p:txBody>
          </p:sp>
        </mc:Choice>
        <mc:Fallback xmlns="">
          <p:sp>
            <p:nvSpPr>
              <p:cNvPr id="368" name="TextBox 367"/>
              <p:cNvSpPr txBox="1">
                <a:spLocks noRot="1" noChangeAspect="1" noMove="1" noResize="1" noEditPoints="1" noAdjustHandles="1" noChangeArrowheads="1" noChangeShapeType="1" noTextEdit="1"/>
              </p:cNvSpPr>
              <p:nvPr/>
            </p:nvSpPr>
            <p:spPr>
              <a:xfrm>
                <a:off x="345406" y="5646003"/>
                <a:ext cx="1142812" cy="830997"/>
              </a:xfrm>
              <a:prstGeom prst="rect">
                <a:avLst/>
              </a:prstGeom>
              <a:blipFill rotWithShape="1">
                <a:blip r:embed="rId7"/>
                <a:stretch>
                  <a:fillRect b="-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9" name="TextBox 368"/>
              <p:cNvSpPr txBox="1"/>
              <p:nvPr/>
            </p:nvSpPr>
            <p:spPr>
              <a:xfrm>
                <a:off x="2207064" y="3355757"/>
                <a:ext cx="13752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b="0" i="1" smtClean="0">
                          <a:latin typeface="Cambria Math"/>
                        </a:rPr>
                        <m:t>=0.8</m:t>
                      </m:r>
                    </m:oMath>
                  </m:oMathPara>
                </a14:m>
                <a:endParaRPr lang="en-US" sz="2400" b="0"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2</m:t>
                          </m:r>
                        </m:sub>
                      </m:sSub>
                      <m:r>
                        <a:rPr lang="en-US" sz="2400" b="0" i="1" smtClean="0">
                          <a:latin typeface="Cambria Math"/>
                        </a:rPr>
                        <m:t>=2.4</m:t>
                      </m:r>
                    </m:oMath>
                  </m:oMathPara>
                </a14:m>
                <a:endParaRPr lang="en-US" sz="2400" b="0" dirty="0" smtClean="0"/>
              </a:p>
            </p:txBody>
          </p:sp>
        </mc:Choice>
        <mc:Fallback xmlns="">
          <p:sp>
            <p:nvSpPr>
              <p:cNvPr id="369" name="TextBox 368"/>
              <p:cNvSpPr txBox="1">
                <a:spLocks noRot="1" noChangeAspect="1" noMove="1" noResize="1" noEditPoints="1" noAdjustHandles="1" noChangeArrowheads="1" noChangeShapeType="1" noTextEdit="1"/>
              </p:cNvSpPr>
              <p:nvPr/>
            </p:nvSpPr>
            <p:spPr>
              <a:xfrm>
                <a:off x="2207064" y="3355757"/>
                <a:ext cx="1375248" cy="830997"/>
              </a:xfrm>
              <a:prstGeom prst="rect">
                <a:avLst/>
              </a:prstGeom>
              <a:blipFill rotWithShape="1">
                <a:blip r:embed="rId8"/>
                <a:stretch>
                  <a:fillRect b="-730"/>
                </a:stretch>
              </a:blipFill>
            </p:spPr>
            <p:txBody>
              <a:bodyPr/>
              <a:lstStyle/>
              <a:p>
                <a:r>
                  <a:rPr lang="en-US">
                    <a:noFill/>
                  </a:rPr>
                  <a:t> </a:t>
                </a:r>
              </a:p>
            </p:txBody>
          </p:sp>
        </mc:Fallback>
      </mc:AlternateContent>
      <p:sp>
        <p:nvSpPr>
          <p:cNvPr id="370" name="Oval 369"/>
          <p:cNvSpPr/>
          <p:nvPr/>
        </p:nvSpPr>
        <p:spPr>
          <a:xfrm>
            <a:off x="5663500" y="4758500"/>
            <a:ext cx="161655" cy="12025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8683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Termination</a:t>
            </a:r>
            <a:endParaRPr lang="en-US" dirty="0"/>
          </a:p>
        </p:txBody>
      </p:sp>
      <p:sp>
        <p:nvSpPr>
          <p:cNvPr id="10" name="TextBox 9"/>
          <p:cNvSpPr txBox="1"/>
          <p:nvPr/>
        </p:nvSpPr>
        <p:spPr>
          <a:xfrm>
            <a:off x="1642907" y="1828800"/>
            <a:ext cx="2090893" cy="523220"/>
          </a:xfrm>
          <a:prstGeom prst="rect">
            <a:avLst/>
          </a:prstGeom>
          <a:noFill/>
        </p:spPr>
        <p:txBody>
          <a:bodyPr wrap="none" rtlCol="0">
            <a:spAutoFit/>
          </a:bodyPr>
          <a:lstStyle/>
          <a:p>
            <a:r>
              <a:rPr lang="en-US" sz="2800" dirty="0" smtClean="0">
                <a:latin typeface="+mn-lt"/>
              </a:rPr>
              <a:t>Propagations</a:t>
            </a:r>
            <a:endParaRPr lang="en-US" sz="2800" dirty="0">
              <a:latin typeface="+mn-lt"/>
            </a:endParaRPr>
          </a:p>
        </p:txBody>
      </p:sp>
      <p:sp>
        <p:nvSpPr>
          <p:cNvPr id="11" name="TextBox 10"/>
          <p:cNvSpPr txBox="1"/>
          <p:nvPr/>
        </p:nvSpPr>
        <p:spPr>
          <a:xfrm>
            <a:off x="897767" y="2817084"/>
            <a:ext cx="2836033" cy="523220"/>
          </a:xfrm>
          <a:prstGeom prst="rect">
            <a:avLst/>
          </a:prstGeom>
          <a:noFill/>
        </p:spPr>
        <p:txBody>
          <a:bodyPr wrap="none" rtlCol="0">
            <a:spAutoFit/>
          </a:bodyPr>
          <a:lstStyle/>
          <a:p>
            <a:r>
              <a:rPr lang="en-US" sz="2800" dirty="0" smtClean="0">
                <a:latin typeface="+mn-lt"/>
              </a:rPr>
              <a:t>Boolean Decisions</a:t>
            </a:r>
            <a:endParaRPr lang="en-US" sz="2800" dirty="0">
              <a:latin typeface="+mn-lt"/>
            </a:endParaRPr>
          </a:p>
        </p:txBody>
      </p:sp>
      <p:sp>
        <p:nvSpPr>
          <p:cNvPr id="12" name="TextBox 11"/>
          <p:cNvSpPr txBox="1"/>
          <p:nvPr/>
        </p:nvSpPr>
        <p:spPr>
          <a:xfrm>
            <a:off x="750419" y="3568569"/>
            <a:ext cx="2983381" cy="523220"/>
          </a:xfrm>
          <a:prstGeom prst="rect">
            <a:avLst/>
          </a:prstGeom>
          <a:noFill/>
        </p:spPr>
        <p:txBody>
          <a:bodyPr wrap="none" rtlCol="0">
            <a:spAutoFit/>
          </a:bodyPr>
          <a:lstStyle/>
          <a:p>
            <a:r>
              <a:rPr lang="en-US" sz="2800" dirty="0" smtClean="0">
                <a:latin typeface="+mn-lt"/>
              </a:rPr>
              <a:t>Semantic Decisions</a:t>
            </a:r>
            <a:endParaRPr lang="en-US" sz="2800" dirty="0">
              <a:latin typeface="+mn-lt"/>
            </a:endParaRPr>
          </a:p>
        </p:txBody>
      </p:sp>
      <p:sp>
        <p:nvSpPr>
          <p:cNvPr id="13" name="Oval 12"/>
          <p:cNvSpPr/>
          <p:nvPr/>
        </p:nvSpPr>
        <p:spPr>
          <a:xfrm>
            <a:off x="3786210" y="1712982"/>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4" name="Oval 13"/>
          <p:cNvSpPr/>
          <p:nvPr/>
        </p:nvSpPr>
        <p:spPr>
          <a:xfrm>
            <a:off x="3962400" y="2819400"/>
            <a:ext cx="564588" cy="47701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p>
        </p:txBody>
      </p:sp>
      <p:sp>
        <p:nvSpPr>
          <p:cNvPr id="15" name="Oval 14"/>
          <p:cNvSpPr/>
          <p:nvPr/>
        </p:nvSpPr>
        <p:spPr>
          <a:xfrm>
            <a:off x="4130479" y="3753069"/>
            <a:ext cx="228432" cy="20101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0988564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endParaRPr lang="en-US" dirty="0"/>
          </a:p>
        </p:txBody>
      </p:sp>
      <p:sp>
        <p:nvSpPr>
          <p:cNvPr id="37" name="Oval 36"/>
          <p:cNvSpPr/>
          <p:nvPr/>
        </p:nvSpPr>
        <p:spPr>
          <a:xfrm>
            <a:off x="1371600" y="3517899"/>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33400" y="3718394"/>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9" name="Oval 38"/>
          <p:cNvSpPr/>
          <p:nvPr/>
        </p:nvSpPr>
        <p:spPr>
          <a:xfrm>
            <a:off x="3404281" y="3885292"/>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Oval 39"/>
          <p:cNvSpPr/>
          <p:nvPr/>
        </p:nvSpPr>
        <p:spPr>
          <a:xfrm>
            <a:off x="2590800" y="3718393"/>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28" name="Group 27"/>
          <p:cNvGrpSpPr/>
          <p:nvPr/>
        </p:nvGrpSpPr>
        <p:grpSpPr>
          <a:xfrm>
            <a:off x="541082" y="2057400"/>
            <a:ext cx="6267356" cy="977901"/>
            <a:chOff x="533399" y="3228503"/>
            <a:chExt cx="6267356" cy="977901"/>
          </a:xfrm>
        </p:grpSpPr>
        <p:sp>
          <p:nvSpPr>
            <p:cNvPr id="30" name="Oval 29"/>
            <p:cNvSpPr/>
            <p:nvPr/>
          </p:nvSpPr>
          <p:spPr>
            <a:xfrm>
              <a:off x="533399" y="3429000"/>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1" name="Oval 30"/>
            <p:cNvSpPr/>
            <p:nvPr/>
          </p:nvSpPr>
          <p:spPr>
            <a:xfrm>
              <a:off x="1779237" y="3595897"/>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3404281" y="3595897"/>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Oval 32"/>
            <p:cNvSpPr/>
            <p:nvPr/>
          </p:nvSpPr>
          <p:spPr>
            <a:xfrm>
              <a:off x="2566639" y="3429000"/>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Oval 33"/>
            <p:cNvSpPr/>
            <p:nvPr/>
          </p:nvSpPr>
          <p:spPr>
            <a:xfrm>
              <a:off x="4800600" y="3445345"/>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5" name="Oval 34"/>
            <p:cNvSpPr/>
            <p:nvPr/>
          </p:nvSpPr>
          <p:spPr>
            <a:xfrm>
              <a:off x="3886200" y="3445345"/>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6" name="Oval 35"/>
            <p:cNvSpPr/>
            <p:nvPr/>
          </p:nvSpPr>
          <p:spPr>
            <a:xfrm>
              <a:off x="5715000" y="3228503"/>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 name="TextBox 28"/>
              <p:cNvSpPr txBox="1"/>
              <p:nvPr/>
            </p:nvSpPr>
            <p:spPr>
              <a:xfrm>
                <a:off x="1479570" y="2743200"/>
                <a:ext cx="885179"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1" i="1" smtClean="0">
                          <a:latin typeface="Cambria Math"/>
                          <a:ea typeface="Cambria Math"/>
                        </a:rPr>
                        <m:t>≻</m:t>
                      </m:r>
                    </m:oMath>
                  </m:oMathPara>
                </a14:m>
                <a:endParaRPr lang="en-US" sz="54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1479570" y="2743200"/>
                <a:ext cx="885179" cy="923330"/>
              </a:xfrm>
              <a:prstGeom prst="rect">
                <a:avLst/>
              </a:prstGeom>
              <a:blipFill rotWithShape="1">
                <a:blip r:embed="rId2"/>
                <a:stretch>
                  <a:fillRect/>
                </a:stretch>
              </a:blipFill>
            </p:spPr>
            <p:txBody>
              <a:bodyPr/>
              <a:lstStyle/>
              <a:p>
                <a:r>
                  <a:rPr lang="en-US">
                    <a:noFill/>
                  </a:rPr>
                  <a:t> </a:t>
                </a:r>
              </a:p>
            </p:txBody>
          </p:sp>
        </mc:Fallback>
      </mc:AlternateContent>
      <p:sp>
        <p:nvSpPr>
          <p:cNvPr id="41" name="Oval 40"/>
          <p:cNvSpPr/>
          <p:nvPr/>
        </p:nvSpPr>
        <p:spPr>
          <a:xfrm>
            <a:off x="1352645" y="1981200"/>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203032" y="4448871"/>
            <a:ext cx="1548822" cy="400110"/>
          </a:xfrm>
          <a:prstGeom prst="rect">
            <a:avLst/>
          </a:prstGeom>
          <a:noFill/>
        </p:spPr>
        <p:txBody>
          <a:bodyPr wrap="none" rtlCol="0">
            <a:spAutoFit/>
          </a:bodyPr>
          <a:lstStyle/>
          <a:p>
            <a:r>
              <a:rPr lang="en-US" sz="2000" dirty="0" smtClean="0">
                <a:latin typeface="+mn-lt"/>
              </a:rPr>
              <a:t>Propagations</a:t>
            </a:r>
            <a:endParaRPr lang="en-US" sz="2000" dirty="0">
              <a:latin typeface="+mn-lt"/>
            </a:endParaRPr>
          </a:p>
        </p:txBody>
      </p:sp>
      <p:sp>
        <p:nvSpPr>
          <p:cNvPr id="25" name="TextBox 24"/>
          <p:cNvSpPr txBox="1"/>
          <p:nvPr/>
        </p:nvSpPr>
        <p:spPr>
          <a:xfrm>
            <a:off x="5670835" y="5437155"/>
            <a:ext cx="2081019" cy="400110"/>
          </a:xfrm>
          <a:prstGeom prst="rect">
            <a:avLst/>
          </a:prstGeom>
          <a:noFill/>
        </p:spPr>
        <p:txBody>
          <a:bodyPr wrap="none" rtlCol="0">
            <a:spAutoFit/>
          </a:bodyPr>
          <a:lstStyle/>
          <a:p>
            <a:r>
              <a:rPr lang="en-US" sz="2000" dirty="0" smtClean="0">
                <a:latin typeface="+mn-lt"/>
              </a:rPr>
              <a:t>Boolean Decisions</a:t>
            </a:r>
            <a:endParaRPr lang="en-US" sz="2000" dirty="0">
              <a:latin typeface="+mn-lt"/>
            </a:endParaRPr>
          </a:p>
        </p:txBody>
      </p:sp>
      <p:sp>
        <p:nvSpPr>
          <p:cNvPr id="26" name="TextBox 25"/>
          <p:cNvSpPr txBox="1"/>
          <p:nvPr/>
        </p:nvSpPr>
        <p:spPr>
          <a:xfrm>
            <a:off x="5562600" y="6188640"/>
            <a:ext cx="2189254" cy="400110"/>
          </a:xfrm>
          <a:prstGeom prst="rect">
            <a:avLst/>
          </a:prstGeom>
          <a:noFill/>
        </p:spPr>
        <p:txBody>
          <a:bodyPr wrap="none" rtlCol="0">
            <a:spAutoFit/>
          </a:bodyPr>
          <a:lstStyle/>
          <a:p>
            <a:r>
              <a:rPr lang="en-US" sz="2000" dirty="0" smtClean="0">
                <a:latin typeface="+mn-lt"/>
              </a:rPr>
              <a:t>Semantic Decisions</a:t>
            </a:r>
            <a:endParaRPr lang="en-US" sz="2000" dirty="0">
              <a:latin typeface="+mn-lt"/>
            </a:endParaRPr>
          </a:p>
        </p:txBody>
      </p:sp>
      <p:sp>
        <p:nvSpPr>
          <p:cNvPr id="27" name="Oval 26"/>
          <p:cNvSpPr/>
          <p:nvPr/>
        </p:nvSpPr>
        <p:spPr>
          <a:xfrm>
            <a:off x="7848251" y="4235447"/>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9" name="Oval 48"/>
          <p:cNvSpPr/>
          <p:nvPr/>
        </p:nvSpPr>
        <p:spPr>
          <a:xfrm>
            <a:off x="8024441" y="5341865"/>
            <a:ext cx="564588" cy="47701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p>
        </p:txBody>
      </p:sp>
      <p:sp>
        <p:nvSpPr>
          <p:cNvPr id="50" name="Oval 49"/>
          <p:cNvSpPr/>
          <p:nvPr/>
        </p:nvSpPr>
        <p:spPr>
          <a:xfrm>
            <a:off x="8192520" y="6275534"/>
            <a:ext cx="228432" cy="20101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12641638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endParaRPr lang="en-US" dirty="0"/>
          </a:p>
        </p:txBody>
      </p:sp>
      <p:grpSp>
        <p:nvGrpSpPr>
          <p:cNvPr id="4" name="Group 3"/>
          <p:cNvGrpSpPr/>
          <p:nvPr/>
        </p:nvGrpSpPr>
        <p:grpSpPr>
          <a:xfrm>
            <a:off x="533400" y="1295400"/>
            <a:ext cx="3141360" cy="977901"/>
            <a:chOff x="533400" y="1828800"/>
            <a:chExt cx="3141360" cy="977901"/>
          </a:xfrm>
        </p:grpSpPr>
        <p:sp>
          <p:nvSpPr>
            <p:cNvPr id="5" name="Oval 4"/>
            <p:cNvSpPr/>
            <p:nvPr/>
          </p:nvSpPr>
          <p:spPr>
            <a:xfrm>
              <a:off x="1371600" y="1828800"/>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33400" y="2029295"/>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 name="Oval 25"/>
            <p:cNvSpPr/>
            <p:nvPr/>
          </p:nvSpPr>
          <p:spPr>
            <a:xfrm>
              <a:off x="3404281" y="2196193"/>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Oval 9"/>
            <p:cNvSpPr/>
            <p:nvPr/>
          </p:nvSpPr>
          <p:spPr>
            <a:xfrm>
              <a:off x="2590800" y="2029294"/>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grpSp>
        <p:nvGrpSpPr>
          <p:cNvPr id="3" name="Group 2"/>
          <p:cNvGrpSpPr/>
          <p:nvPr/>
        </p:nvGrpSpPr>
        <p:grpSpPr>
          <a:xfrm>
            <a:off x="590644" y="2755899"/>
            <a:ext cx="6267356" cy="977901"/>
            <a:chOff x="533399" y="3228503"/>
            <a:chExt cx="6267356" cy="977901"/>
          </a:xfrm>
        </p:grpSpPr>
        <p:sp>
          <p:nvSpPr>
            <p:cNvPr id="9" name="Oval 8"/>
            <p:cNvSpPr/>
            <p:nvPr/>
          </p:nvSpPr>
          <p:spPr>
            <a:xfrm>
              <a:off x="533399" y="3429000"/>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1" name="Oval 10"/>
            <p:cNvSpPr/>
            <p:nvPr/>
          </p:nvSpPr>
          <p:spPr>
            <a:xfrm>
              <a:off x="1779237" y="3595897"/>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 name="Oval 11"/>
            <p:cNvSpPr/>
            <p:nvPr/>
          </p:nvSpPr>
          <p:spPr>
            <a:xfrm>
              <a:off x="3404281" y="3595897"/>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Oval 12"/>
            <p:cNvSpPr/>
            <p:nvPr/>
          </p:nvSpPr>
          <p:spPr>
            <a:xfrm>
              <a:off x="2566639" y="3429000"/>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4" name="Oval 13"/>
            <p:cNvSpPr/>
            <p:nvPr/>
          </p:nvSpPr>
          <p:spPr>
            <a:xfrm>
              <a:off x="4800600" y="3445345"/>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5" name="Oval 14"/>
            <p:cNvSpPr/>
            <p:nvPr/>
          </p:nvSpPr>
          <p:spPr>
            <a:xfrm>
              <a:off x="3886200" y="3445345"/>
              <a:ext cx="668511" cy="57690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6" name="Oval 15"/>
            <p:cNvSpPr/>
            <p:nvPr/>
          </p:nvSpPr>
          <p:spPr>
            <a:xfrm>
              <a:off x="5715000" y="3228503"/>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p:cNvSpPr txBox="1"/>
              <p:nvPr/>
            </p:nvSpPr>
            <p:spPr>
              <a:xfrm>
                <a:off x="1629421" y="2133600"/>
                <a:ext cx="885179"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1" i="1" smtClean="0">
                          <a:latin typeface="Cambria Math"/>
                          <a:ea typeface="Cambria Math"/>
                        </a:rPr>
                        <m:t>≻</m:t>
                      </m:r>
                    </m:oMath>
                  </m:oMathPara>
                </a14:m>
                <a:endParaRPr lang="en-US" sz="5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629421" y="2133600"/>
                <a:ext cx="885179" cy="923330"/>
              </a:xfrm>
              <a:prstGeom prst="rect">
                <a:avLst/>
              </a:prstGeom>
              <a:blipFill rotWithShape="1">
                <a:blip r:embed="rId2"/>
                <a:stretch>
                  <a:fillRect/>
                </a:stretch>
              </a:blipFill>
            </p:spPr>
            <p:txBody>
              <a:bodyPr/>
              <a:lstStyle/>
              <a:p>
                <a:r>
                  <a:rPr lang="en-US">
                    <a:noFill/>
                  </a:rPr>
                  <a:t> </a:t>
                </a:r>
              </a:p>
            </p:txBody>
          </p:sp>
        </mc:Fallback>
      </mc:AlternateContent>
      <p:grpSp>
        <p:nvGrpSpPr>
          <p:cNvPr id="7" name="Group 6"/>
          <p:cNvGrpSpPr/>
          <p:nvPr/>
        </p:nvGrpSpPr>
        <p:grpSpPr>
          <a:xfrm>
            <a:off x="5562600" y="4235447"/>
            <a:ext cx="3202620" cy="2353303"/>
            <a:chOff x="5562600" y="4235447"/>
            <a:chExt cx="3202620" cy="2353303"/>
          </a:xfrm>
        </p:grpSpPr>
        <p:sp>
          <p:nvSpPr>
            <p:cNvPr id="42" name="TextBox 41"/>
            <p:cNvSpPr txBox="1"/>
            <p:nvPr/>
          </p:nvSpPr>
          <p:spPr>
            <a:xfrm>
              <a:off x="6203032" y="4448871"/>
              <a:ext cx="1548822" cy="400110"/>
            </a:xfrm>
            <a:prstGeom prst="rect">
              <a:avLst/>
            </a:prstGeom>
            <a:noFill/>
          </p:spPr>
          <p:txBody>
            <a:bodyPr wrap="none" rtlCol="0">
              <a:spAutoFit/>
            </a:bodyPr>
            <a:lstStyle/>
            <a:p>
              <a:r>
                <a:rPr lang="en-US" sz="2000" dirty="0" smtClean="0">
                  <a:latin typeface="+mn-lt"/>
                </a:rPr>
                <a:t>Propagations</a:t>
              </a:r>
              <a:endParaRPr lang="en-US" sz="2000" dirty="0">
                <a:latin typeface="+mn-lt"/>
              </a:endParaRPr>
            </a:p>
          </p:txBody>
        </p:sp>
        <p:sp>
          <p:nvSpPr>
            <p:cNvPr id="43" name="TextBox 42"/>
            <p:cNvSpPr txBox="1"/>
            <p:nvPr/>
          </p:nvSpPr>
          <p:spPr>
            <a:xfrm>
              <a:off x="5670835" y="5437155"/>
              <a:ext cx="2081019" cy="400110"/>
            </a:xfrm>
            <a:prstGeom prst="rect">
              <a:avLst/>
            </a:prstGeom>
            <a:noFill/>
          </p:spPr>
          <p:txBody>
            <a:bodyPr wrap="none" rtlCol="0">
              <a:spAutoFit/>
            </a:bodyPr>
            <a:lstStyle/>
            <a:p>
              <a:r>
                <a:rPr lang="en-US" sz="2000" dirty="0" smtClean="0">
                  <a:latin typeface="+mn-lt"/>
                </a:rPr>
                <a:t>Boolean Decisions</a:t>
              </a:r>
              <a:endParaRPr lang="en-US" sz="2000" dirty="0">
                <a:latin typeface="+mn-lt"/>
              </a:endParaRPr>
            </a:p>
          </p:txBody>
        </p:sp>
        <p:sp>
          <p:nvSpPr>
            <p:cNvPr id="44" name="TextBox 43"/>
            <p:cNvSpPr txBox="1"/>
            <p:nvPr/>
          </p:nvSpPr>
          <p:spPr>
            <a:xfrm>
              <a:off x="5562600" y="6188640"/>
              <a:ext cx="2189254" cy="400110"/>
            </a:xfrm>
            <a:prstGeom prst="rect">
              <a:avLst/>
            </a:prstGeom>
            <a:noFill/>
          </p:spPr>
          <p:txBody>
            <a:bodyPr wrap="none" rtlCol="0">
              <a:spAutoFit/>
            </a:bodyPr>
            <a:lstStyle/>
            <a:p>
              <a:r>
                <a:rPr lang="en-US" sz="2000" dirty="0" smtClean="0">
                  <a:latin typeface="+mn-lt"/>
                </a:rPr>
                <a:t>Semantic Decisions</a:t>
              </a:r>
              <a:endParaRPr lang="en-US" sz="2000" dirty="0">
                <a:latin typeface="+mn-lt"/>
              </a:endParaRPr>
            </a:p>
          </p:txBody>
        </p:sp>
        <p:sp>
          <p:nvSpPr>
            <p:cNvPr id="45" name="Oval 44"/>
            <p:cNvSpPr/>
            <p:nvPr/>
          </p:nvSpPr>
          <p:spPr>
            <a:xfrm>
              <a:off x="7848251" y="4235447"/>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46" name="Oval 45"/>
            <p:cNvSpPr/>
            <p:nvPr/>
          </p:nvSpPr>
          <p:spPr>
            <a:xfrm>
              <a:off x="8024441" y="5341865"/>
              <a:ext cx="564588" cy="47701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p>
          </p:txBody>
        </p:sp>
        <p:sp>
          <p:nvSpPr>
            <p:cNvPr id="47" name="Oval 46"/>
            <p:cNvSpPr/>
            <p:nvPr/>
          </p:nvSpPr>
          <p:spPr>
            <a:xfrm>
              <a:off x="8192520" y="6275534"/>
              <a:ext cx="228432" cy="20101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grpSp>
    </p:spTree>
    <p:extLst>
      <p:ext uri="{BB962C8B-B14F-4D97-AF65-F5344CB8AC3E}">
        <p14:creationId xmlns:p14="http://schemas.microsoft.com/office/powerpoint/2010/main" val="18272090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endParaRPr lang="en-US" dirty="0"/>
          </a:p>
        </p:txBody>
      </p:sp>
      <p:sp>
        <p:nvSpPr>
          <p:cNvPr id="5" name="Oval 4"/>
          <p:cNvSpPr/>
          <p:nvPr/>
        </p:nvSpPr>
        <p:spPr>
          <a:xfrm>
            <a:off x="2153319" y="2810725"/>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p:cNvSpPr txBox="1"/>
              <p:nvPr/>
            </p:nvSpPr>
            <p:spPr>
              <a:xfrm>
                <a:off x="3447604" y="4862155"/>
                <a:ext cx="17368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a:rPr>
                        <m:t>|</m:t>
                      </m:r>
                      <m:r>
                        <a:rPr lang="en-US" sz="2000" b="0" i="1" dirty="0" smtClean="0">
                          <a:latin typeface="Cambria Math"/>
                        </a:rPr>
                        <m:t>𝐹𝑖𝑛𝑖𝑡𝑒𝐵𝑎𝑠𝑖𝑠</m:t>
                      </m:r>
                      <m:r>
                        <a:rPr lang="en-US" sz="2000" b="0" i="1" dirty="0" smtClean="0">
                          <a:latin typeface="Cambria Math"/>
                        </a:rPr>
                        <m:t>|</m:t>
                      </m:r>
                    </m:oMath>
                  </m:oMathPara>
                </a14:m>
                <a:endParaRPr lang="en-US" sz="2000" dirty="0">
                  <a:latin typeface="+mn-lt"/>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447604" y="4862155"/>
                <a:ext cx="1736822" cy="400110"/>
              </a:xfrm>
              <a:prstGeom prst="rect">
                <a:avLst/>
              </a:prstGeom>
              <a:blipFill rotWithShape="1">
                <a:blip r:embed="rId2"/>
                <a:stretch>
                  <a:fillRect b="-15385"/>
                </a:stretch>
              </a:blipFill>
            </p:spPr>
            <p:txBody>
              <a:bodyPr/>
              <a:lstStyle/>
              <a:p>
                <a:r>
                  <a:rPr lang="en-US">
                    <a:noFill/>
                  </a:rPr>
                  <a:t> </a:t>
                </a:r>
              </a:p>
            </p:txBody>
          </p:sp>
        </mc:Fallback>
      </mc:AlternateContent>
      <p:sp>
        <p:nvSpPr>
          <p:cNvPr id="23" name="Oval 22"/>
          <p:cNvSpPr/>
          <p:nvPr/>
        </p:nvSpPr>
        <p:spPr>
          <a:xfrm>
            <a:off x="3391474" y="2810724"/>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577500" y="2598473"/>
            <a:ext cx="662361" cy="923330"/>
          </a:xfrm>
          <a:prstGeom prst="rect">
            <a:avLst/>
          </a:prstGeom>
          <a:noFill/>
        </p:spPr>
        <p:txBody>
          <a:bodyPr wrap="none" rtlCol="0">
            <a:spAutoFit/>
          </a:bodyPr>
          <a:lstStyle/>
          <a:p>
            <a:r>
              <a:rPr lang="en-US" sz="5400" dirty="0" smtClean="0">
                <a:latin typeface="+mn-lt"/>
              </a:rPr>
              <a:t>…</a:t>
            </a:r>
            <a:endParaRPr lang="en-US" sz="5400" dirty="0">
              <a:latin typeface="+mn-lt"/>
            </a:endParaRPr>
          </a:p>
        </p:txBody>
      </p:sp>
      <p:sp>
        <p:nvSpPr>
          <p:cNvPr id="27" name="Oval 26"/>
          <p:cNvSpPr/>
          <p:nvPr/>
        </p:nvSpPr>
        <p:spPr>
          <a:xfrm>
            <a:off x="5391245" y="2810725"/>
            <a:ext cx="1085755" cy="97790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Brace 16"/>
          <p:cNvSpPr/>
          <p:nvPr/>
        </p:nvSpPr>
        <p:spPr>
          <a:xfrm rot="5400000">
            <a:off x="3941894" y="2289738"/>
            <a:ext cx="680935" cy="42580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3078587" y="2057400"/>
            <a:ext cx="2484013" cy="461665"/>
          </a:xfrm>
          <a:prstGeom prst="rect">
            <a:avLst/>
          </a:prstGeom>
          <a:noFill/>
        </p:spPr>
        <p:txBody>
          <a:bodyPr wrap="none" rtlCol="0">
            <a:spAutoFit/>
          </a:bodyPr>
          <a:lstStyle/>
          <a:p>
            <a:r>
              <a:rPr lang="en-US" sz="2400" dirty="0" smtClean="0">
                <a:solidFill>
                  <a:srgbClr val="FF0000"/>
                </a:solidFill>
                <a:latin typeface="+mn-lt"/>
              </a:rPr>
              <a:t>Maximal Elements</a:t>
            </a:r>
            <a:endParaRPr lang="en-US" sz="2400" dirty="0">
              <a:solidFill>
                <a:srgbClr val="FF0000"/>
              </a:solidFill>
              <a:latin typeface="+mn-lt"/>
            </a:endParaRPr>
          </a:p>
        </p:txBody>
      </p:sp>
      <p:sp>
        <p:nvSpPr>
          <p:cNvPr id="10" name="Oval 9"/>
          <p:cNvSpPr/>
          <p:nvPr/>
        </p:nvSpPr>
        <p:spPr>
          <a:xfrm>
            <a:off x="6638387" y="3199164"/>
            <a:ext cx="228432" cy="20101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
        <p:nvSpPr>
          <p:cNvPr id="11" name="TextBox 10"/>
          <p:cNvSpPr txBox="1"/>
          <p:nvPr/>
        </p:nvSpPr>
        <p:spPr>
          <a:xfrm>
            <a:off x="6866819" y="2644105"/>
            <a:ext cx="662361" cy="923330"/>
          </a:xfrm>
          <a:prstGeom prst="rect">
            <a:avLst/>
          </a:prstGeom>
          <a:noFill/>
        </p:spPr>
        <p:txBody>
          <a:bodyPr wrap="none" rtlCol="0">
            <a:spAutoFit/>
          </a:bodyPr>
          <a:lstStyle/>
          <a:p>
            <a:r>
              <a:rPr lang="en-US" sz="5400" dirty="0" smtClean="0">
                <a:latin typeface="+mn-lt"/>
              </a:rPr>
              <a:t>…</a:t>
            </a:r>
            <a:endParaRPr lang="en-US" sz="5400" dirty="0">
              <a:latin typeface="+mn-lt"/>
            </a:endParaRPr>
          </a:p>
        </p:txBody>
      </p:sp>
      <p:sp>
        <p:nvSpPr>
          <p:cNvPr id="12" name="Oval 11"/>
          <p:cNvSpPr/>
          <p:nvPr/>
        </p:nvSpPr>
        <p:spPr>
          <a:xfrm>
            <a:off x="7525383" y="3199163"/>
            <a:ext cx="228432" cy="20101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2214530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89400" y="1385554"/>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901886" y="457200"/>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901886" y="457200"/>
                <a:ext cx="7848600" cy="461665"/>
              </a:xfrm>
              <a:prstGeom prst="rect">
                <a:avLst/>
              </a:prstGeom>
              <a:blipFill rotWithShape="1">
                <a:blip r:embed="rId2"/>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68138" y="157828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68138" y="1578286"/>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82262"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84800" y="1578285"/>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84800" y="1578285"/>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408948"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98924" y="1385552"/>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56200" y="1809117"/>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200301" y="1542419"/>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200301" y="1542419"/>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923000" y="1809119"/>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56400"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42200" y="1385556"/>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42200" y="1542419"/>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42200" y="1542419"/>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71000"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6176076" y="1537954"/>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176076" y="1537954"/>
                <a:ext cx="1014124" cy="461665"/>
              </a:xfrm>
              <a:prstGeom prst="rect">
                <a:avLst/>
              </a:prstGeom>
              <a:blipFill rotWithShape="1">
                <a:blip r:embed="rId7"/>
                <a:stretch>
                  <a:fillRect b="-1316"/>
                </a:stretch>
              </a:blipFill>
            </p:spPr>
            <p:txBody>
              <a:bodyPr/>
              <a:lstStyle/>
              <a:p>
                <a:r>
                  <a:rPr lang="en-US">
                    <a:noFill/>
                  </a:rPr>
                  <a:t> </a:t>
                </a:r>
              </a:p>
            </p:txBody>
          </p:sp>
        </mc:Fallback>
      </mc:AlternateContent>
      <p:cxnSp>
        <p:nvCxnSpPr>
          <p:cNvPr id="19" name="Straight Connector 18"/>
          <p:cNvCxnSpPr/>
          <p:nvPr/>
        </p:nvCxnSpPr>
        <p:spPr>
          <a:xfrm>
            <a:off x="7190200" y="1385554"/>
            <a:ext cx="0" cy="7261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297820" y="2528554"/>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297820" y="2528554"/>
                <a:ext cx="3407600"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22" name="Straight Arrow Connector 21"/>
          <p:cNvCxnSpPr/>
          <p:nvPr/>
        </p:nvCxnSpPr>
        <p:spPr>
          <a:xfrm flipV="1">
            <a:off x="6484381" y="2223754"/>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5894800" y="180912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968138" y="2223754"/>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mc:AlternateContent xmlns:mc="http://schemas.openxmlformats.org/markup-compatibility/2006" xmlns:a14="http://schemas.microsoft.com/office/drawing/2010/main">
        <mc:Choice Requires="a14">
          <p:sp>
            <p:nvSpPr>
              <p:cNvPr id="24" name="TextBox 23"/>
              <p:cNvSpPr txBox="1"/>
              <p:nvPr/>
            </p:nvSpPr>
            <p:spPr>
              <a:xfrm>
                <a:off x="968138" y="2623454"/>
                <a:ext cx="3046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d>
                        <m:dPr>
                          <m:ctrlPr>
                            <a:rPr lang="en-US" sz="2400" b="0" i="1" smtClean="0">
                              <a:latin typeface="Cambria Math"/>
                            </a:rPr>
                          </m:ctrlPr>
                        </m:dPr>
                        <m:e>
                          <m:r>
                            <a:rPr lang="en-US" sz="2400" b="0" i="1" smtClean="0">
                              <a:latin typeface="Cambria Math"/>
                            </a:rPr>
                            <m:t>𝑥</m:t>
                          </m:r>
                          <m:r>
                            <a:rPr lang="en-US" sz="2400" b="0" i="1" smtClean="0">
                              <a:latin typeface="Cambria Math"/>
                            </a:rPr>
                            <m:t>≥2</m:t>
                          </m:r>
                        </m:e>
                      </m:d>
                      <m:r>
                        <a:rPr lang="en-US" sz="2400" b="0" i="1" smtClean="0">
                          <a:latin typeface="Cambria Math"/>
                        </a:rPr>
                        <m:t>∨</m:t>
                      </m:r>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68138" y="2623454"/>
                <a:ext cx="3046988" cy="461665"/>
              </a:xfrm>
              <a:prstGeom prst="rect">
                <a:avLst/>
              </a:prstGeom>
              <a:blipFill rotWithShape="1">
                <a:blip r:embed="rId9"/>
                <a:stretch>
                  <a:fillRect b="-19737"/>
                </a:stretch>
              </a:blipFill>
            </p:spPr>
            <p:txBody>
              <a:bodyPr/>
              <a:lstStyle/>
              <a:p>
                <a:r>
                  <a:rPr lang="en-US">
                    <a:noFill/>
                  </a:rPr>
                  <a:t> </a:t>
                </a:r>
              </a:p>
            </p:txBody>
          </p:sp>
        </mc:Fallback>
      </mc:AlternateContent>
    </p:spTree>
    <p:extLst>
      <p:ext uri="{BB962C8B-B14F-4D97-AF65-F5344CB8AC3E}">
        <p14:creationId xmlns:p14="http://schemas.microsoft.com/office/powerpoint/2010/main" val="85859792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89400" y="1385554"/>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901886" y="457200"/>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901886" y="457200"/>
                <a:ext cx="7848600" cy="461665"/>
              </a:xfrm>
              <a:prstGeom prst="rect">
                <a:avLst/>
              </a:prstGeom>
              <a:blipFill rotWithShape="1">
                <a:blip r:embed="rId2"/>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68138" y="157828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68138" y="1578286"/>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82262"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84800" y="1578285"/>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84800" y="1578285"/>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408948"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98924" y="1385552"/>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56200" y="1809117"/>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200301" y="1542419"/>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200301" y="1542419"/>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923000" y="1809119"/>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56400"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42200" y="1385556"/>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42200" y="1542419"/>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42200" y="1542419"/>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71000"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6176076" y="1537954"/>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176076" y="1537954"/>
                <a:ext cx="1014124" cy="461665"/>
              </a:xfrm>
              <a:prstGeom prst="rect">
                <a:avLst/>
              </a:prstGeom>
              <a:blipFill rotWithShape="1">
                <a:blip r:embed="rId7"/>
                <a:stretch>
                  <a:fillRect b="-1316"/>
                </a:stretch>
              </a:blipFill>
            </p:spPr>
            <p:txBody>
              <a:bodyPr/>
              <a:lstStyle/>
              <a:p>
                <a:r>
                  <a:rPr lang="en-US">
                    <a:noFill/>
                  </a:rPr>
                  <a:t> </a:t>
                </a:r>
              </a:p>
            </p:txBody>
          </p:sp>
        </mc:Fallback>
      </mc:AlternateContent>
      <p:cxnSp>
        <p:nvCxnSpPr>
          <p:cNvPr id="19" name="Straight Connector 18"/>
          <p:cNvCxnSpPr/>
          <p:nvPr/>
        </p:nvCxnSpPr>
        <p:spPr>
          <a:xfrm>
            <a:off x="7190200" y="1385554"/>
            <a:ext cx="0" cy="7261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297820" y="2528554"/>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297820" y="2528554"/>
                <a:ext cx="3407600"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22" name="Straight Arrow Connector 21"/>
          <p:cNvCxnSpPr/>
          <p:nvPr/>
        </p:nvCxnSpPr>
        <p:spPr>
          <a:xfrm flipV="1">
            <a:off x="6484381" y="2223754"/>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5894800" y="180912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968138" y="2223754"/>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mc:AlternateContent xmlns:mc="http://schemas.openxmlformats.org/markup-compatibility/2006" xmlns:a14="http://schemas.microsoft.com/office/drawing/2010/main">
        <mc:Choice Requires="a14">
          <p:sp>
            <p:nvSpPr>
              <p:cNvPr id="24" name="TextBox 23"/>
              <p:cNvSpPr txBox="1"/>
              <p:nvPr/>
            </p:nvSpPr>
            <p:spPr>
              <a:xfrm>
                <a:off x="968138" y="2623454"/>
                <a:ext cx="3046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d>
                        <m:dPr>
                          <m:ctrlPr>
                            <a:rPr lang="en-US" sz="2400" b="0" i="1" smtClean="0">
                              <a:latin typeface="Cambria Math"/>
                            </a:rPr>
                          </m:ctrlPr>
                        </m:dPr>
                        <m:e>
                          <m:r>
                            <a:rPr lang="en-US" sz="2400" b="0" i="1" smtClean="0">
                              <a:latin typeface="Cambria Math"/>
                            </a:rPr>
                            <m:t>𝑥</m:t>
                          </m:r>
                          <m:r>
                            <a:rPr lang="en-US" sz="2400" b="0" i="1" smtClean="0">
                              <a:latin typeface="Cambria Math"/>
                            </a:rPr>
                            <m:t>≥2</m:t>
                          </m:r>
                        </m:e>
                      </m:d>
                      <m:r>
                        <a:rPr lang="en-US" sz="2400" b="0" i="1" smtClean="0">
                          <a:latin typeface="Cambria Math"/>
                        </a:rPr>
                        <m:t>∨</m:t>
                      </m:r>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68138" y="2623454"/>
                <a:ext cx="3046988" cy="461665"/>
              </a:xfrm>
              <a:prstGeom prst="rect">
                <a:avLst/>
              </a:prstGeom>
              <a:blipFill rotWithShape="1">
                <a:blip r:embed="rId9"/>
                <a:stretch>
                  <a:fillRect b="-19737"/>
                </a:stretch>
              </a:blipFill>
            </p:spPr>
            <p:txBody>
              <a:bodyPr/>
              <a:lstStyle/>
              <a:p>
                <a:r>
                  <a:rPr lang="en-US">
                    <a:noFill/>
                  </a:rPr>
                  <a:t> </a:t>
                </a:r>
              </a:p>
            </p:txBody>
          </p:sp>
        </mc:Fallback>
      </mc:AlternateContent>
      <p:grpSp>
        <p:nvGrpSpPr>
          <p:cNvPr id="30" name="Group 29"/>
          <p:cNvGrpSpPr/>
          <p:nvPr/>
        </p:nvGrpSpPr>
        <p:grpSpPr>
          <a:xfrm>
            <a:off x="0" y="4028129"/>
            <a:ext cx="8611828" cy="2791484"/>
            <a:chOff x="111258" y="2357735"/>
            <a:chExt cx="8611828" cy="2791484"/>
          </a:xfrm>
        </p:grpSpPr>
        <p:sp>
          <p:nvSpPr>
            <p:cNvPr id="31" name="Rectangle 30"/>
            <p:cNvSpPr/>
            <p:nvPr/>
          </p:nvSpPr>
          <p:spPr>
            <a:xfrm>
              <a:off x="732971" y="3276602"/>
              <a:ext cx="7736114" cy="7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874486" y="235773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74486" y="2357735"/>
                  <a:ext cx="7848600" cy="461665"/>
                </a:xfrm>
                <a:prstGeom prst="rect">
                  <a:avLst/>
                </a:prstGeom>
                <a:blipFill rotWithShape="1">
                  <a:blip r:embed="rId10"/>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40738" y="34648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940738" y="3464867"/>
                  <a:ext cx="1014124" cy="461665"/>
                </a:xfrm>
                <a:prstGeom prst="rect">
                  <a:avLst/>
                </a:prstGeom>
                <a:blipFill rotWithShape="1">
                  <a:blip r:embed="rId11"/>
                  <a:stretch>
                    <a:fillRect b="-1316"/>
                  </a:stretch>
                </a:blipFill>
              </p:spPr>
              <p:txBody>
                <a:bodyPr/>
                <a:lstStyle/>
                <a:p>
                  <a:r>
                    <a:rPr lang="en-US">
                      <a:noFill/>
                    </a:rPr>
                    <a:t> </a:t>
                  </a:r>
                </a:p>
              </p:txBody>
            </p:sp>
          </mc:Fallback>
        </mc:AlternateContent>
        <p:cxnSp>
          <p:nvCxnSpPr>
            <p:cNvPr id="34" name="Straight Connector 33"/>
            <p:cNvCxnSpPr/>
            <p:nvPr/>
          </p:nvCxnSpPr>
          <p:spPr>
            <a:xfrm>
              <a:off x="1925833" y="3276602"/>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2057400" y="34648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2057400" y="3464866"/>
                  <a:ext cx="1014124" cy="461665"/>
                </a:xfrm>
                <a:prstGeom prst="rect">
                  <a:avLst/>
                </a:prstGeom>
                <a:blipFill rotWithShape="1">
                  <a:blip r:embed="rId12"/>
                  <a:stretch>
                    <a:fillRect b="-1316"/>
                  </a:stretch>
                </a:blipFill>
              </p:spPr>
              <p:txBody>
                <a:bodyPr/>
                <a:lstStyle/>
                <a:p>
                  <a:r>
                    <a:rPr lang="en-US">
                      <a:noFill/>
                    </a:rPr>
                    <a:t> </a:t>
                  </a:r>
                </a:p>
              </p:txBody>
            </p:sp>
          </mc:Fallback>
        </mc:AlternateContent>
        <p:cxnSp>
          <p:nvCxnSpPr>
            <p:cNvPr id="36" name="Straight Arrow Connector 35"/>
            <p:cNvCxnSpPr/>
            <p:nvPr/>
          </p:nvCxnSpPr>
          <p:spPr>
            <a:xfrm>
              <a:off x="1381548" y="2781300"/>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3042495" y="3276600"/>
              <a:ext cx="0" cy="726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8800" y="36956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3172901" y="34290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40" name="Rectangle 39"/>
                <p:cNvSpPr>
                  <a:spLocks noRot="1" noChangeAspect="1" noMove="1" noResize="1" noEditPoints="1" noAdjustHandles="1" noChangeArrowheads="1" noChangeShapeType="1" noTextEdit="1"/>
                </p:cNvSpPr>
                <p:nvPr/>
              </p:nvSpPr>
              <p:spPr>
                <a:xfrm>
                  <a:off x="3172901" y="3429000"/>
                  <a:ext cx="1018099" cy="461665"/>
                </a:xfrm>
                <a:prstGeom prst="rect">
                  <a:avLst/>
                </a:prstGeom>
                <a:blipFill rotWithShape="1">
                  <a:blip r:embed="rId13"/>
                  <a:stretch>
                    <a:fillRect b="-13333"/>
                  </a:stretch>
                </a:blipFill>
              </p:spPr>
              <p:txBody>
                <a:bodyPr/>
                <a:lstStyle/>
                <a:p>
                  <a:r>
                    <a:rPr lang="en-US">
                      <a:noFill/>
                    </a:rPr>
                    <a:t> </a:t>
                  </a:r>
                </a:p>
              </p:txBody>
            </p:sp>
          </mc:Fallback>
        </mc:AlternateContent>
        <p:cxnSp>
          <p:nvCxnSpPr>
            <p:cNvPr id="42" name="Straight Arrow Connector 41"/>
            <p:cNvCxnSpPr/>
            <p:nvPr/>
          </p:nvCxnSpPr>
          <p:spPr>
            <a:xfrm>
              <a:off x="2895600" y="36957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3429000" y="2781300"/>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085771" y="3276604"/>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4114800" y="3429000"/>
                  <a:ext cx="2345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4114800" y="3429000"/>
                  <a:ext cx="2345129" cy="461665"/>
                </a:xfrm>
                <a:prstGeom prst="rect">
                  <a:avLst/>
                </a:prstGeom>
                <a:blipFill rotWithShape="1">
                  <a:blip r:embed="rId14"/>
                  <a:stretch>
                    <a:fillRect b="-21333"/>
                  </a:stretch>
                </a:blipFill>
              </p:spPr>
              <p:txBody>
                <a:bodyPr/>
                <a:lstStyle/>
                <a:p>
                  <a:r>
                    <a:rPr lang="en-US">
                      <a:noFill/>
                    </a:rPr>
                    <a:t> </a:t>
                  </a:r>
                </a:p>
              </p:txBody>
            </p:sp>
          </mc:Fallback>
        </mc:AlternateContent>
        <p:cxnSp>
          <p:nvCxnSpPr>
            <p:cNvPr id="46" name="Straight Connector 45"/>
            <p:cNvCxnSpPr/>
            <p:nvPr/>
          </p:nvCxnSpPr>
          <p:spPr>
            <a:xfrm>
              <a:off x="6371771" y="3276602"/>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5061485" y="4482957"/>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061485" y="4482957"/>
                  <a:ext cx="3407600" cy="461665"/>
                </a:xfrm>
                <a:prstGeom prst="rect">
                  <a:avLst/>
                </a:prstGeom>
                <a:blipFill rotWithShape="1">
                  <a:blip r:embed="rId1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1258" y="4687554"/>
                  <a:ext cx="38922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𝑥</m:t>
                            </m:r>
                            <m:r>
                              <a:rPr lang="en-US" sz="2400" b="0" i="1" smtClean="0">
                                <a:solidFill>
                                  <a:schemeClr val="tx1"/>
                                </a:solidFill>
                                <a:latin typeface="Cambria Math"/>
                              </a:rPr>
                              <m:t>≥2</m:t>
                            </m:r>
                          </m:e>
                        </m:d>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111258" y="4687554"/>
                  <a:ext cx="3892284" cy="461665"/>
                </a:xfrm>
                <a:prstGeom prst="rect">
                  <a:avLst/>
                </a:prstGeom>
                <a:blipFill rotWithShape="1">
                  <a:blip r:embed="rId16"/>
                  <a:stretch>
                    <a:fillRect b="-19737"/>
                  </a:stretch>
                </a:blipFill>
              </p:spPr>
              <p:txBody>
                <a:bodyPr/>
                <a:lstStyle/>
                <a:p>
                  <a:r>
                    <a:rPr lang="en-US">
                      <a:noFill/>
                    </a:rPr>
                    <a:t> </a:t>
                  </a:r>
                </a:p>
              </p:txBody>
            </p:sp>
          </mc:Fallback>
        </mc:AlternateContent>
        <p:cxnSp>
          <p:nvCxnSpPr>
            <p:cNvPr id="49" name="Elbow Connector 48"/>
            <p:cNvCxnSpPr>
              <a:stCxn id="33" idx="2"/>
            </p:cNvCxnSpPr>
            <p:nvPr/>
          </p:nvCxnSpPr>
          <p:spPr>
            <a:xfrm rot="5400000" flipH="1" flipV="1">
              <a:off x="2897771" y="2404826"/>
              <a:ext cx="71734" cy="2971677"/>
            </a:xfrm>
            <a:prstGeom prst="bentConnector4">
              <a:avLst>
                <a:gd name="adj1" fmla="val -784051"/>
                <a:gd name="adj2" fmla="val 72207"/>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50" name="Elbow Connector 49"/>
            <p:cNvCxnSpPr>
              <a:stCxn id="48" idx="3"/>
            </p:cNvCxnSpPr>
            <p:nvPr/>
          </p:nvCxnSpPr>
          <p:spPr>
            <a:xfrm flipV="1">
              <a:off x="4003542" y="3854797"/>
              <a:ext cx="790386" cy="1063590"/>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654737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096" y="1781318"/>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215389" y="2748185"/>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Variable</a:t>
            </a:r>
          </a:p>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Elimination</a:t>
            </a:r>
            <a:endParaRPr kumimoji="0" lang="en-US" sz="2400" b="0" i="0" u="none" strike="noStrike" kern="0" cap="none" spc="0" normalizeH="0" baseline="0" noProof="0" dirty="0" smtClean="0">
              <a:ln>
                <a:noFill/>
              </a:ln>
              <a:solidFill>
                <a:srgbClr val="000000"/>
              </a:solidFill>
              <a:effectLst/>
              <a:uLnTx/>
              <a:uFillTx/>
              <a:latin typeface="+mn-lt"/>
              <a:cs typeface="+mn-cs"/>
            </a:endParaRPr>
          </a:p>
        </p:txBody>
      </p:sp>
      <p:sp>
        <p:nvSpPr>
          <p:cNvPr id="12" name="Right Arrow 11"/>
          <p:cNvSpPr/>
          <p:nvPr/>
        </p:nvSpPr>
        <p:spPr bwMode="auto">
          <a:xfrm rot="5400000">
            <a:off x="4197244" y="175590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13" name="Right Arrow 12"/>
          <p:cNvSpPr/>
          <p:nvPr/>
        </p:nvSpPr>
        <p:spPr bwMode="auto">
          <a:xfrm rot="5400000">
            <a:off x="4197245" y="396445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593" y="5033482"/>
            <a:ext cx="36290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bwMode="auto">
          <a:xfrm>
            <a:off x="437819" y="4614286"/>
            <a:ext cx="1933024" cy="1056089"/>
          </a:xfrm>
          <a:prstGeom prst="rect">
            <a:avLst/>
          </a:prstGeom>
          <a:gradFill rotWithShape="1">
            <a:gsLst>
              <a:gs pos="0">
                <a:srgbClr val="94D850">
                  <a:tint val="62000"/>
                  <a:satMod val="180000"/>
                </a:srgbClr>
              </a:gs>
              <a:gs pos="65000">
                <a:srgbClr val="94D850">
                  <a:tint val="32000"/>
                  <a:satMod val="250000"/>
                </a:srgbClr>
              </a:gs>
              <a:gs pos="100000">
                <a:srgbClr val="94D850">
                  <a:tint val="23000"/>
                  <a:satMod val="300000"/>
                </a:srgbClr>
              </a:gs>
            </a:gsLst>
            <a:lin ang="16200000" scaled="0"/>
          </a:gradFill>
          <a:ln w="9525" cap="flat" cmpd="sng" algn="ctr">
            <a:solidFill>
              <a:srgbClr val="94D850"/>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Proof</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16" name="Rectangle 15"/>
          <p:cNvSpPr/>
          <p:nvPr/>
        </p:nvSpPr>
        <p:spPr bwMode="auto">
          <a:xfrm>
            <a:off x="6412121" y="4761330"/>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21" name="Right Arrow 20"/>
          <p:cNvSpPr/>
          <p:nvPr/>
        </p:nvSpPr>
        <p:spPr bwMode="auto">
          <a:xfrm rot="16200000" flipV="1">
            <a:off x="7074947" y="547905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22" name="TextBox 21"/>
              <p:cNvSpPr txBox="1"/>
              <p:nvPr/>
            </p:nvSpPr>
            <p:spPr>
              <a:xfrm>
                <a:off x="6822615" y="6399848"/>
                <a:ext cx="1025985"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𝑏</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→5</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22" name="TextBox 21"/>
              <p:cNvSpPr txBox="1">
                <a:spLocks noRot="1" noChangeAspect="1" noMove="1" noResize="1" noEditPoints="1" noAdjustHandles="1" noChangeArrowheads="1" noChangeShapeType="1" noTextEdit="1"/>
              </p:cNvSpPr>
              <p:nvPr/>
            </p:nvSpPr>
            <p:spPr>
              <a:xfrm>
                <a:off x="6822615" y="6399848"/>
                <a:ext cx="1025985" cy="461665"/>
              </a:xfrm>
              <a:prstGeom prst="rect">
                <a:avLst/>
              </a:prstGeom>
              <a:blipFill rotWithShape="1">
                <a:blip r:embed="rId4"/>
                <a:stretch>
                  <a:fillRect/>
                </a:stretch>
              </a:blipFill>
            </p:spPr>
            <p:txBody>
              <a:bodyPr/>
              <a:lstStyle/>
              <a:p>
                <a:r>
                  <a:rPr lang="en-US">
                    <a:noFill/>
                  </a:rPr>
                  <a:t> </a:t>
                </a:r>
              </a:p>
            </p:txBody>
          </p:sp>
        </mc:Fallback>
      </mc:AlternateContent>
      <p:sp>
        <p:nvSpPr>
          <p:cNvPr id="23" name="Right Arrow 22"/>
          <p:cNvSpPr/>
          <p:nvPr/>
        </p:nvSpPr>
        <p:spPr bwMode="auto">
          <a:xfrm rot="16200000" flipV="1">
            <a:off x="7074947" y="375458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24" name="TextBox 23"/>
              <p:cNvSpPr txBox="1"/>
              <p:nvPr/>
            </p:nvSpPr>
            <p:spPr>
              <a:xfrm>
                <a:off x="6311831" y="3729335"/>
                <a:ext cx="1917769" cy="461665"/>
              </a:xfrm>
              <a:prstGeom prst="rect">
                <a:avLst/>
              </a:prstGeom>
              <a:noFill/>
            </p:spPr>
            <p:txBody>
              <a:bodyPr wrap="none" rtlCol="0">
                <a:spAutoFit/>
              </a:bodyPr>
              <a:lstStyle/>
              <a:p>
                <a:pPr lvl="0"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sz="2400" i="1" kern="0" smtClean="0">
                          <a:solidFill>
                            <a:srgbClr val="000000"/>
                          </a:solidFill>
                          <a:latin typeface="Cambria Math"/>
                          <a:cs typeface="Calibri" pitchFamily="34" charset="0"/>
                        </a:rPr>
                        <m:t>𝑏</m:t>
                      </m:r>
                      <m:r>
                        <a:rPr lang="en-US" sz="2400" i="1" kern="0" smtClean="0">
                          <a:solidFill>
                            <a:srgbClr val="000000"/>
                          </a:solidFill>
                          <a:latin typeface="Cambria Math"/>
                          <a:cs typeface="Calibri" pitchFamily="34" charset="0"/>
                        </a:rPr>
                        <m:t>→5, </m:t>
                      </m:r>
                      <m:r>
                        <a:rPr lang="en-US" sz="2400" b="0" i="1" kern="0" smtClean="0">
                          <a:solidFill>
                            <a:srgbClr val="000000"/>
                          </a:solidFill>
                          <a:latin typeface="Cambria Math"/>
                          <a:cs typeface="Calibri" pitchFamily="34" charset="0"/>
                        </a:rPr>
                        <m:t>𝑎</m:t>
                      </m:r>
                      <m:r>
                        <a:rPr lang="en-US" sz="2400" b="0" i="1" kern="0" smtClean="0">
                          <a:solidFill>
                            <a:srgbClr val="000000"/>
                          </a:solidFill>
                          <a:latin typeface="Cambria Math"/>
                          <a:cs typeface="Calibri" pitchFamily="34" charset="0"/>
                        </a:rPr>
                        <m:t>→6</m:t>
                      </m:r>
                    </m:oMath>
                  </m:oMathPara>
                </a14:m>
                <a:endParaRPr lang="en-US" sz="2400" kern="0" dirty="0">
                  <a:solidFill>
                    <a:srgbClr val="000000"/>
                  </a:solidFill>
                  <a:latin typeface="Calibri" pitchFamily="34" charset="0"/>
                  <a:cs typeface="Calibri" pitchFamily="34" charset="0"/>
                </a:endParaRPr>
              </a:p>
            </p:txBody>
          </p:sp>
        </mc:Choice>
        <mc:Fallback>
          <p:sp>
            <p:nvSpPr>
              <p:cNvPr id="24" name="TextBox 23"/>
              <p:cNvSpPr txBox="1">
                <a:spLocks noRot="1" noChangeAspect="1" noMove="1" noResize="1" noEditPoints="1" noAdjustHandles="1" noChangeArrowheads="1" noChangeShapeType="1" noTextEdit="1"/>
              </p:cNvSpPr>
              <p:nvPr/>
            </p:nvSpPr>
            <p:spPr>
              <a:xfrm>
                <a:off x="6311831" y="3729335"/>
                <a:ext cx="1917769" cy="46166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515433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89400" y="1385554"/>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901886" y="457200"/>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901886" y="457200"/>
                <a:ext cx="7848600" cy="461665"/>
              </a:xfrm>
              <a:prstGeom prst="rect">
                <a:avLst/>
              </a:prstGeom>
              <a:blipFill rotWithShape="1">
                <a:blip r:embed="rId2"/>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68138" y="157828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68138" y="1578286"/>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82262"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84800" y="1578285"/>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84800" y="1578285"/>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408948"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98924" y="1385552"/>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56200" y="1809117"/>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200301" y="1542419"/>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200301" y="1542419"/>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923000" y="1809119"/>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56400" y="880765"/>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42200" y="1385556"/>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42200" y="1542419"/>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42200" y="1542419"/>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71000" y="1385554"/>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6176076" y="1537954"/>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176076" y="1537954"/>
                <a:ext cx="1014124" cy="461665"/>
              </a:xfrm>
              <a:prstGeom prst="rect">
                <a:avLst/>
              </a:prstGeom>
              <a:blipFill rotWithShape="1">
                <a:blip r:embed="rId7"/>
                <a:stretch>
                  <a:fillRect b="-1316"/>
                </a:stretch>
              </a:blipFill>
            </p:spPr>
            <p:txBody>
              <a:bodyPr/>
              <a:lstStyle/>
              <a:p>
                <a:r>
                  <a:rPr lang="en-US">
                    <a:noFill/>
                  </a:rPr>
                  <a:t> </a:t>
                </a:r>
              </a:p>
            </p:txBody>
          </p:sp>
        </mc:Fallback>
      </mc:AlternateContent>
      <p:cxnSp>
        <p:nvCxnSpPr>
          <p:cNvPr id="19" name="Straight Connector 18"/>
          <p:cNvCxnSpPr/>
          <p:nvPr/>
        </p:nvCxnSpPr>
        <p:spPr>
          <a:xfrm>
            <a:off x="7190200" y="1385554"/>
            <a:ext cx="0" cy="7261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297820" y="2528554"/>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297820" y="2528554"/>
                <a:ext cx="3407600"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22" name="Straight Arrow Connector 21"/>
          <p:cNvCxnSpPr/>
          <p:nvPr/>
        </p:nvCxnSpPr>
        <p:spPr>
          <a:xfrm flipV="1">
            <a:off x="6484381" y="2223754"/>
            <a:ext cx="0" cy="3048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5894800" y="180912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968138" y="2223754"/>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mc:AlternateContent xmlns:mc="http://schemas.openxmlformats.org/markup-compatibility/2006" xmlns:a14="http://schemas.microsoft.com/office/drawing/2010/main">
        <mc:Choice Requires="a14">
          <p:sp>
            <p:nvSpPr>
              <p:cNvPr id="24" name="TextBox 23"/>
              <p:cNvSpPr txBox="1"/>
              <p:nvPr/>
            </p:nvSpPr>
            <p:spPr>
              <a:xfrm>
                <a:off x="968138" y="2623454"/>
                <a:ext cx="3046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d>
                        <m:dPr>
                          <m:ctrlPr>
                            <a:rPr lang="en-US" sz="2400" b="0" i="1" smtClean="0">
                              <a:latin typeface="Cambria Math"/>
                            </a:rPr>
                          </m:ctrlPr>
                        </m:dPr>
                        <m:e>
                          <m:r>
                            <a:rPr lang="en-US" sz="2400" b="0" i="1" smtClean="0">
                              <a:latin typeface="Cambria Math"/>
                            </a:rPr>
                            <m:t>𝑥</m:t>
                          </m:r>
                          <m:r>
                            <a:rPr lang="en-US" sz="2400" b="0" i="1" smtClean="0">
                              <a:latin typeface="Cambria Math"/>
                            </a:rPr>
                            <m:t>≥2</m:t>
                          </m:r>
                        </m:e>
                      </m:d>
                      <m:r>
                        <a:rPr lang="en-US" sz="2400" b="0" i="1" smtClean="0">
                          <a:latin typeface="Cambria Math"/>
                        </a:rPr>
                        <m:t>∨</m:t>
                      </m:r>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968138" y="2623454"/>
                <a:ext cx="3046988" cy="461665"/>
              </a:xfrm>
              <a:prstGeom prst="rect">
                <a:avLst/>
              </a:prstGeom>
              <a:blipFill rotWithShape="1">
                <a:blip r:embed="rId9"/>
                <a:stretch>
                  <a:fillRect b="-19737"/>
                </a:stretch>
              </a:blipFill>
            </p:spPr>
            <p:txBody>
              <a:bodyPr/>
              <a:lstStyle/>
              <a:p>
                <a:r>
                  <a:rPr lang="en-US">
                    <a:noFill/>
                  </a:rPr>
                  <a:t> </a:t>
                </a:r>
              </a:p>
            </p:txBody>
          </p:sp>
        </mc:Fallback>
      </mc:AlternateContent>
      <p:grpSp>
        <p:nvGrpSpPr>
          <p:cNvPr id="30" name="Group 29"/>
          <p:cNvGrpSpPr/>
          <p:nvPr/>
        </p:nvGrpSpPr>
        <p:grpSpPr>
          <a:xfrm>
            <a:off x="0" y="4028129"/>
            <a:ext cx="8611828" cy="2791484"/>
            <a:chOff x="111258" y="2357735"/>
            <a:chExt cx="8611828" cy="2791484"/>
          </a:xfrm>
        </p:grpSpPr>
        <p:sp>
          <p:nvSpPr>
            <p:cNvPr id="31" name="Rectangle 30"/>
            <p:cNvSpPr/>
            <p:nvPr/>
          </p:nvSpPr>
          <p:spPr>
            <a:xfrm>
              <a:off x="732971" y="3276602"/>
              <a:ext cx="7736114" cy="7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874486" y="235773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74486" y="2357735"/>
                  <a:ext cx="7848600" cy="461665"/>
                </a:xfrm>
                <a:prstGeom prst="rect">
                  <a:avLst/>
                </a:prstGeom>
                <a:blipFill rotWithShape="1">
                  <a:blip r:embed="rId10"/>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p:cNvSpPr/>
                <p:nvPr/>
              </p:nvSpPr>
              <p:spPr>
                <a:xfrm>
                  <a:off x="940738" y="34648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33" name="Rectangle 32"/>
                <p:cNvSpPr>
                  <a:spLocks noRot="1" noChangeAspect="1" noMove="1" noResize="1" noEditPoints="1" noAdjustHandles="1" noChangeArrowheads="1" noChangeShapeType="1" noTextEdit="1"/>
                </p:cNvSpPr>
                <p:nvPr/>
              </p:nvSpPr>
              <p:spPr>
                <a:xfrm>
                  <a:off x="940738" y="3464867"/>
                  <a:ext cx="1014124" cy="461665"/>
                </a:xfrm>
                <a:prstGeom prst="rect">
                  <a:avLst/>
                </a:prstGeom>
                <a:blipFill rotWithShape="1">
                  <a:blip r:embed="rId11"/>
                  <a:stretch>
                    <a:fillRect b="-1316"/>
                  </a:stretch>
                </a:blipFill>
              </p:spPr>
              <p:txBody>
                <a:bodyPr/>
                <a:lstStyle/>
                <a:p>
                  <a:r>
                    <a:rPr lang="en-US">
                      <a:noFill/>
                    </a:rPr>
                    <a:t> </a:t>
                  </a:r>
                </a:p>
              </p:txBody>
            </p:sp>
          </mc:Fallback>
        </mc:AlternateContent>
        <p:cxnSp>
          <p:nvCxnSpPr>
            <p:cNvPr id="34" name="Straight Connector 33"/>
            <p:cNvCxnSpPr/>
            <p:nvPr/>
          </p:nvCxnSpPr>
          <p:spPr>
            <a:xfrm>
              <a:off x="1925833" y="3276602"/>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2057400" y="34648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35" name="Rectangle 34"/>
                <p:cNvSpPr>
                  <a:spLocks noRot="1" noChangeAspect="1" noMove="1" noResize="1" noEditPoints="1" noAdjustHandles="1" noChangeArrowheads="1" noChangeShapeType="1" noTextEdit="1"/>
                </p:cNvSpPr>
                <p:nvPr/>
              </p:nvSpPr>
              <p:spPr>
                <a:xfrm>
                  <a:off x="2057400" y="3464866"/>
                  <a:ext cx="1014124" cy="461665"/>
                </a:xfrm>
                <a:prstGeom prst="rect">
                  <a:avLst/>
                </a:prstGeom>
                <a:blipFill rotWithShape="1">
                  <a:blip r:embed="rId12"/>
                  <a:stretch>
                    <a:fillRect b="-1316"/>
                  </a:stretch>
                </a:blipFill>
              </p:spPr>
              <p:txBody>
                <a:bodyPr/>
                <a:lstStyle/>
                <a:p>
                  <a:r>
                    <a:rPr lang="en-US">
                      <a:noFill/>
                    </a:rPr>
                    <a:t> </a:t>
                  </a:r>
                </a:p>
              </p:txBody>
            </p:sp>
          </mc:Fallback>
        </mc:AlternateContent>
        <p:cxnSp>
          <p:nvCxnSpPr>
            <p:cNvPr id="36" name="Straight Arrow Connector 35"/>
            <p:cNvCxnSpPr/>
            <p:nvPr/>
          </p:nvCxnSpPr>
          <p:spPr>
            <a:xfrm>
              <a:off x="1381548" y="2781300"/>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a:off x="3042495" y="3276600"/>
              <a:ext cx="0" cy="726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828800" y="36956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3172901" y="34290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40" name="Rectangle 39"/>
                <p:cNvSpPr>
                  <a:spLocks noRot="1" noChangeAspect="1" noMove="1" noResize="1" noEditPoints="1" noAdjustHandles="1" noChangeArrowheads="1" noChangeShapeType="1" noTextEdit="1"/>
                </p:cNvSpPr>
                <p:nvPr/>
              </p:nvSpPr>
              <p:spPr>
                <a:xfrm>
                  <a:off x="3172901" y="3429000"/>
                  <a:ext cx="1018099" cy="461665"/>
                </a:xfrm>
                <a:prstGeom prst="rect">
                  <a:avLst/>
                </a:prstGeom>
                <a:blipFill rotWithShape="1">
                  <a:blip r:embed="rId13"/>
                  <a:stretch>
                    <a:fillRect b="-13333"/>
                  </a:stretch>
                </a:blipFill>
              </p:spPr>
              <p:txBody>
                <a:bodyPr/>
                <a:lstStyle/>
                <a:p>
                  <a:r>
                    <a:rPr lang="en-US">
                      <a:noFill/>
                    </a:rPr>
                    <a:t> </a:t>
                  </a:r>
                </a:p>
              </p:txBody>
            </p:sp>
          </mc:Fallback>
        </mc:AlternateContent>
        <p:cxnSp>
          <p:nvCxnSpPr>
            <p:cNvPr id="42" name="Straight Arrow Connector 41"/>
            <p:cNvCxnSpPr/>
            <p:nvPr/>
          </p:nvCxnSpPr>
          <p:spPr>
            <a:xfrm>
              <a:off x="2895600" y="36957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3429000" y="2781300"/>
              <a:ext cx="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085771" y="3276604"/>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4114800" y="3429000"/>
                  <a:ext cx="2345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4114800" y="3429000"/>
                  <a:ext cx="2345129" cy="461665"/>
                </a:xfrm>
                <a:prstGeom prst="rect">
                  <a:avLst/>
                </a:prstGeom>
                <a:blipFill rotWithShape="1">
                  <a:blip r:embed="rId14"/>
                  <a:stretch>
                    <a:fillRect b="-21333"/>
                  </a:stretch>
                </a:blipFill>
              </p:spPr>
              <p:txBody>
                <a:bodyPr/>
                <a:lstStyle/>
                <a:p>
                  <a:r>
                    <a:rPr lang="en-US">
                      <a:noFill/>
                    </a:rPr>
                    <a:t> </a:t>
                  </a:r>
                </a:p>
              </p:txBody>
            </p:sp>
          </mc:Fallback>
        </mc:AlternateContent>
        <p:cxnSp>
          <p:nvCxnSpPr>
            <p:cNvPr id="46" name="Straight Connector 45"/>
            <p:cNvCxnSpPr/>
            <p:nvPr/>
          </p:nvCxnSpPr>
          <p:spPr>
            <a:xfrm>
              <a:off x="6371771" y="3276602"/>
              <a:ext cx="0" cy="7261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p:cNvSpPr txBox="1"/>
                <p:nvPr/>
              </p:nvSpPr>
              <p:spPr>
                <a:xfrm>
                  <a:off x="5061485" y="4482957"/>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061485" y="4482957"/>
                  <a:ext cx="3407600" cy="461665"/>
                </a:xfrm>
                <a:prstGeom prst="rect">
                  <a:avLst/>
                </a:prstGeom>
                <a:blipFill rotWithShape="1">
                  <a:blip r:embed="rId1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1258" y="4687554"/>
                  <a:ext cx="38922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𝑥</m:t>
                            </m:r>
                            <m:r>
                              <a:rPr lang="en-US" sz="2400" b="0" i="1" smtClean="0">
                                <a:solidFill>
                                  <a:schemeClr val="tx1"/>
                                </a:solidFill>
                                <a:latin typeface="Cambria Math"/>
                              </a:rPr>
                              <m:t>≥2</m:t>
                            </m:r>
                          </m:e>
                        </m:d>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111258" y="4687554"/>
                  <a:ext cx="3892284" cy="461665"/>
                </a:xfrm>
                <a:prstGeom prst="rect">
                  <a:avLst/>
                </a:prstGeom>
                <a:blipFill rotWithShape="1">
                  <a:blip r:embed="rId16"/>
                  <a:stretch>
                    <a:fillRect b="-19737"/>
                  </a:stretch>
                </a:blipFill>
              </p:spPr>
              <p:txBody>
                <a:bodyPr/>
                <a:lstStyle/>
                <a:p>
                  <a:r>
                    <a:rPr lang="en-US">
                      <a:noFill/>
                    </a:rPr>
                    <a:t> </a:t>
                  </a:r>
                </a:p>
              </p:txBody>
            </p:sp>
          </mc:Fallback>
        </mc:AlternateContent>
        <p:cxnSp>
          <p:nvCxnSpPr>
            <p:cNvPr id="49" name="Elbow Connector 48"/>
            <p:cNvCxnSpPr>
              <a:stCxn id="33" idx="2"/>
            </p:cNvCxnSpPr>
            <p:nvPr/>
          </p:nvCxnSpPr>
          <p:spPr>
            <a:xfrm rot="5400000" flipH="1" flipV="1">
              <a:off x="2897771" y="2404826"/>
              <a:ext cx="71734" cy="2971677"/>
            </a:xfrm>
            <a:prstGeom prst="bentConnector4">
              <a:avLst>
                <a:gd name="adj1" fmla="val -784051"/>
                <a:gd name="adj2" fmla="val 72207"/>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50" name="Elbow Connector 49"/>
            <p:cNvCxnSpPr>
              <a:stCxn id="48" idx="3"/>
            </p:cNvCxnSpPr>
            <p:nvPr/>
          </p:nvCxnSpPr>
          <p:spPr>
            <a:xfrm flipV="1">
              <a:off x="4003542" y="3854797"/>
              <a:ext cx="790386" cy="1063590"/>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grpSp>
      <p:sp>
        <p:nvSpPr>
          <p:cNvPr id="51" name="Oval 50"/>
          <p:cNvSpPr/>
          <p:nvPr/>
        </p:nvSpPr>
        <p:spPr>
          <a:xfrm>
            <a:off x="950463" y="1344167"/>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2" name="Oval 51"/>
          <p:cNvSpPr/>
          <p:nvPr/>
        </p:nvSpPr>
        <p:spPr>
          <a:xfrm>
            <a:off x="2057873" y="1331811"/>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3" name="Oval 52"/>
          <p:cNvSpPr/>
          <p:nvPr/>
        </p:nvSpPr>
        <p:spPr>
          <a:xfrm>
            <a:off x="3162773" y="1344332"/>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4" name="Oval 53"/>
          <p:cNvSpPr/>
          <p:nvPr/>
        </p:nvSpPr>
        <p:spPr>
          <a:xfrm>
            <a:off x="798050" y="4925936"/>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5" name="Oval 54"/>
          <p:cNvSpPr/>
          <p:nvPr/>
        </p:nvSpPr>
        <p:spPr>
          <a:xfrm>
            <a:off x="1886451" y="4946994"/>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6" name="Oval 55"/>
          <p:cNvSpPr/>
          <p:nvPr/>
        </p:nvSpPr>
        <p:spPr>
          <a:xfrm>
            <a:off x="2997915" y="4925935"/>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7" name="Oval 56"/>
          <p:cNvSpPr/>
          <p:nvPr/>
        </p:nvSpPr>
        <p:spPr>
          <a:xfrm>
            <a:off x="4367701" y="4925934"/>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58" name="Oval 57"/>
          <p:cNvSpPr/>
          <p:nvPr/>
        </p:nvSpPr>
        <p:spPr>
          <a:xfrm>
            <a:off x="4687528" y="1525107"/>
            <a:ext cx="564588" cy="47701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p>
        </p:txBody>
      </p:sp>
      <p:sp>
        <p:nvSpPr>
          <p:cNvPr id="59" name="Oval 58"/>
          <p:cNvSpPr/>
          <p:nvPr/>
        </p:nvSpPr>
        <p:spPr>
          <a:xfrm>
            <a:off x="6085300" y="1331811"/>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0176815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𝑝</m:t>
                      </m:r>
                      <m:r>
                        <a:rPr lang="en-US" sz="2400" b="0" i="1" smtClean="0">
                          <a:latin typeface="Cambria Math"/>
                        </a:rPr>
                        <m:t>,  ¬</m:t>
                      </m:r>
                      <m:r>
                        <a:rPr lang="en-US" sz="2400" b="0" i="1" smtClean="0">
                          <a:latin typeface="Cambria Math"/>
                        </a:rPr>
                        <m:t>𝑝</m:t>
                      </m:r>
                      <m:r>
                        <a:rPr lang="en-US" sz="2400" b="0" i="1" smtClean="0">
                          <a:latin typeface="Cambria Math"/>
                        </a:rPr>
                        <m:t>∨</m:t>
                      </m:r>
                      <m:r>
                        <a:rPr lang="en-US" sz="2400" b="0" i="1" smtClean="0">
                          <a:latin typeface="Cambria Math"/>
                        </a:rPr>
                        <m:t>𝑥</m:t>
                      </m:r>
                      <m:r>
                        <a:rPr lang="en-US" sz="2400" b="0" i="1" smtClean="0">
                          <a:latin typeface="Cambria Math"/>
                        </a:rPr>
                        <m:t>=2</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093268"/>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093268"/>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225501"/>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225501"/>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p:spTree>
    <p:extLst>
      <p:ext uri="{BB962C8B-B14F-4D97-AF65-F5344CB8AC3E}">
        <p14:creationId xmlns:p14="http://schemas.microsoft.com/office/powerpoint/2010/main" val="5428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𝑝</m:t>
                      </m:r>
                      <m:r>
                        <a:rPr lang="en-US" sz="2400" b="0" i="1" smtClean="0">
                          <a:latin typeface="Cambria Math"/>
                        </a:rPr>
                        <m:t>,  ¬</m:t>
                      </m:r>
                      <m:r>
                        <a:rPr lang="en-US" sz="2400" b="0" i="1" smtClean="0">
                          <a:latin typeface="Cambria Math"/>
                        </a:rPr>
                        <m:t>𝑝</m:t>
                      </m:r>
                      <m:r>
                        <a:rPr lang="en-US" sz="2400" b="0" i="1" smtClean="0">
                          <a:latin typeface="Cambria Math"/>
                        </a:rPr>
                        <m:t>∨</m:t>
                      </m:r>
                      <m:r>
                        <a:rPr lang="en-US" sz="2400" b="0" i="1" smtClean="0">
                          <a:latin typeface="Cambria Math"/>
                        </a:rPr>
                        <m:t>𝑥</m:t>
                      </m:r>
                      <m:r>
                        <a:rPr lang="en-US" sz="2400" b="0" i="1" smtClean="0">
                          <a:latin typeface="Cambria Math"/>
                        </a:rPr>
                        <m:t>=2</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225501"/>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225501"/>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357734"/>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357734"/>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172010" y="2354104"/>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𝑝</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172010" y="2354104"/>
                <a:ext cx="444929" cy="461665"/>
              </a:xfrm>
              <a:prstGeom prst="rect">
                <a:avLst/>
              </a:prstGeom>
              <a:blipFill rotWithShape="1">
                <a:blip r:embed="rId4"/>
                <a:stretch>
                  <a:fillRect b="-11842"/>
                </a:stretch>
              </a:blipFill>
            </p:spPr>
            <p:txBody>
              <a:bodyPr/>
              <a:lstStyle/>
              <a:p>
                <a:r>
                  <a:rPr lang="en-US">
                    <a:noFill/>
                  </a:rPr>
                  <a:t> </a:t>
                </a:r>
              </a:p>
            </p:txBody>
          </p:sp>
        </mc:Fallback>
      </mc:AlternateContent>
      <p:cxnSp>
        <p:nvCxnSpPr>
          <p:cNvPr id="8" name="Straight Connector 7"/>
          <p:cNvCxnSpPr/>
          <p:nvPr/>
        </p:nvCxnSpPr>
        <p:spPr>
          <a:xfrm>
            <a:off x="2743200" y="2209800"/>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14600" y="1790700"/>
            <a:ext cx="68580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711865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𝑝</m:t>
                      </m:r>
                      <m:r>
                        <a:rPr lang="en-US" sz="2400" b="0" i="1" smtClean="0">
                          <a:latin typeface="Cambria Math"/>
                        </a:rPr>
                        <m:t>,  ¬</m:t>
                      </m:r>
                      <m:r>
                        <a:rPr lang="en-US" sz="2400" b="0" i="1" smtClean="0">
                          <a:solidFill>
                            <a:srgbClr val="FF0000"/>
                          </a:solidFill>
                          <a:latin typeface="Cambria Math"/>
                        </a:rPr>
                        <m:t>𝑝</m:t>
                      </m:r>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=2</m:t>
                      </m:r>
                    </m:oMath>
                  </m:oMathPara>
                </a14:m>
                <a:endParaRPr lang="en-US" sz="2400"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225501"/>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225501"/>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357734"/>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357734"/>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172010" y="2354104"/>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𝑝</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172010" y="2354104"/>
                <a:ext cx="444929" cy="461665"/>
              </a:xfrm>
              <a:prstGeom prst="rect">
                <a:avLst/>
              </a:prstGeom>
              <a:blipFill rotWithShape="1">
                <a:blip r:embed="rId4"/>
                <a:stretch>
                  <a:fillRect b="-11842"/>
                </a:stretch>
              </a:blipFill>
            </p:spPr>
            <p:txBody>
              <a:bodyPr/>
              <a:lstStyle/>
              <a:p>
                <a:r>
                  <a:rPr lang="en-US">
                    <a:noFill/>
                  </a:rPr>
                  <a:t> </a:t>
                </a:r>
              </a:p>
            </p:txBody>
          </p:sp>
        </mc:Fallback>
      </mc:AlternateContent>
      <p:cxnSp>
        <p:nvCxnSpPr>
          <p:cNvPr id="8" name="Straight Connector 7"/>
          <p:cNvCxnSpPr/>
          <p:nvPr/>
        </p:nvCxnSpPr>
        <p:spPr>
          <a:xfrm>
            <a:off x="2743200" y="2209800"/>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14600" y="1790700"/>
            <a:ext cx="68580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3962400" y="3200400"/>
            <a:ext cx="3558410" cy="461665"/>
          </a:xfrm>
          <a:prstGeom prst="rect">
            <a:avLst/>
          </a:prstGeom>
          <a:noFill/>
        </p:spPr>
        <p:txBody>
          <a:bodyPr wrap="none" rtlCol="0">
            <a:spAutoFit/>
          </a:bodyPr>
          <a:lstStyle/>
          <a:p>
            <a:r>
              <a:rPr lang="en-US" sz="2400" dirty="0" smtClean="0">
                <a:solidFill>
                  <a:srgbClr val="FF0000"/>
                </a:solidFill>
                <a:latin typeface="+mn-lt"/>
              </a:rPr>
              <a:t>Conflict (evaluates to false)</a:t>
            </a:r>
            <a:endParaRPr lang="en-US" sz="2400" dirty="0">
              <a:solidFill>
                <a:srgbClr val="FF0000"/>
              </a:solidFill>
              <a:latin typeface="+mn-lt"/>
            </a:endParaRPr>
          </a:p>
        </p:txBody>
      </p:sp>
    </p:spTree>
    <p:extLst>
      <p:ext uri="{BB962C8B-B14F-4D97-AF65-F5344CB8AC3E}">
        <p14:creationId xmlns:p14="http://schemas.microsoft.com/office/powerpoint/2010/main" val="33321728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solidFill>
                            <a:srgbClr val="FF0000"/>
                          </a:solidFill>
                          <a:latin typeface="Cambria Math"/>
                        </a:rPr>
                        <m:t>𝑝</m:t>
                      </m:r>
                      <m:r>
                        <a:rPr lang="en-US" sz="2400" b="0" i="1" smtClean="0">
                          <a:latin typeface="Cambria Math"/>
                        </a:rPr>
                        <m:t>,  </m:t>
                      </m:r>
                      <m:r>
                        <a:rPr lang="en-US" sz="2400" b="0" i="1" smtClean="0">
                          <a:solidFill>
                            <a:srgbClr val="FF0000"/>
                          </a:solidFill>
                          <a:latin typeface="Cambria Math"/>
                        </a:rPr>
                        <m:t>¬</m:t>
                      </m:r>
                      <m:r>
                        <a:rPr lang="en-US" sz="2400" b="0" i="1" smtClean="0">
                          <a:solidFill>
                            <a:srgbClr val="FF0000"/>
                          </a:solidFill>
                          <a:latin typeface="Cambria Math"/>
                        </a:rPr>
                        <m:t>𝑝</m:t>
                      </m:r>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=2</m:t>
                      </m:r>
                    </m:oMath>
                  </m:oMathPara>
                </a14:m>
                <a:endParaRPr lang="en-US" sz="24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225501"/>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225501"/>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357734"/>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357734"/>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172010" y="2354104"/>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𝑝</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172010" y="2354104"/>
                <a:ext cx="444929" cy="461665"/>
              </a:xfrm>
              <a:prstGeom prst="rect">
                <a:avLst/>
              </a:prstGeom>
              <a:blipFill rotWithShape="1">
                <a:blip r:embed="rId4"/>
                <a:stretch>
                  <a:fillRect b="-11842"/>
                </a:stretch>
              </a:blipFill>
            </p:spPr>
            <p:txBody>
              <a:bodyPr/>
              <a:lstStyle/>
              <a:p>
                <a:r>
                  <a:rPr lang="en-US">
                    <a:noFill/>
                  </a:rPr>
                  <a:t> </a:t>
                </a:r>
              </a:p>
            </p:txBody>
          </p:sp>
        </mc:Fallback>
      </mc:AlternateContent>
      <p:cxnSp>
        <p:nvCxnSpPr>
          <p:cNvPr id="8" name="Straight Connector 7"/>
          <p:cNvCxnSpPr/>
          <p:nvPr/>
        </p:nvCxnSpPr>
        <p:spPr>
          <a:xfrm>
            <a:off x="2743200" y="2209800"/>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14600" y="1790700"/>
            <a:ext cx="68580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3962400" y="3200400"/>
            <a:ext cx="1608261" cy="461665"/>
          </a:xfrm>
          <a:prstGeom prst="rect">
            <a:avLst/>
          </a:prstGeom>
          <a:noFill/>
        </p:spPr>
        <p:txBody>
          <a:bodyPr wrap="none" rtlCol="0">
            <a:spAutoFit/>
          </a:bodyPr>
          <a:lstStyle/>
          <a:p>
            <a:r>
              <a:rPr lang="en-US" sz="2400" dirty="0" smtClean="0">
                <a:solidFill>
                  <a:srgbClr val="FF0000"/>
                </a:solidFill>
                <a:latin typeface="+mn-lt"/>
              </a:rPr>
              <a:t>New clause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1" name="TextBox 10"/>
              <p:cNvSpPr txBox="1"/>
              <p:nvPr/>
            </p:nvSpPr>
            <p:spPr>
              <a:xfrm>
                <a:off x="789400" y="366206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𝑥</m:t>
                      </m:r>
                      <m:r>
                        <a:rPr lang="en-US" sz="2400" b="0" i="1" smtClean="0">
                          <a:latin typeface="Cambria Math"/>
                        </a:rPr>
                        <m:t>=2</m:t>
                      </m:r>
                    </m:oMath>
                  </m:oMathPara>
                </a14:m>
                <a:endParaRPr lang="en-US" sz="24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9400" y="3662065"/>
                <a:ext cx="7848600" cy="46166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091052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solidFill>
                            <a:srgbClr val="FF0000"/>
                          </a:solidFill>
                          <a:latin typeface="Cambria Math"/>
                        </a:rPr>
                        <m:t>𝑝</m:t>
                      </m:r>
                      <m:r>
                        <a:rPr lang="en-US" sz="2400" b="0" i="1" smtClean="0">
                          <a:latin typeface="Cambria Math"/>
                        </a:rPr>
                        <m:t>,  </m:t>
                      </m:r>
                      <m:r>
                        <a:rPr lang="en-US" sz="2400" b="0" i="1" smtClean="0">
                          <a:solidFill>
                            <a:srgbClr val="FF0000"/>
                          </a:solidFill>
                          <a:latin typeface="Cambria Math"/>
                        </a:rPr>
                        <m:t>¬</m:t>
                      </m:r>
                      <m:r>
                        <a:rPr lang="en-US" sz="2400" b="0" i="1" smtClean="0">
                          <a:solidFill>
                            <a:srgbClr val="FF0000"/>
                          </a:solidFill>
                          <a:latin typeface="Cambria Math"/>
                        </a:rPr>
                        <m:t>𝑝</m:t>
                      </m:r>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=2</m:t>
                      </m:r>
                    </m:oMath>
                  </m:oMathPara>
                </a14:m>
                <a:endParaRPr lang="en-US" sz="24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225501"/>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225501"/>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357734"/>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357734"/>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172010" y="2354104"/>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𝑝</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172010" y="2354104"/>
                <a:ext cx="444929" cy="461665"/>
              </a:xfrm>
              <a:prstGeom prst="rect">
                <a:avLst/>
              </a:prstGeom>
              <a:blipFill rotWithShape="1">
                <a:blip r:embed="rId4"/>
                <a:stretch>
                  <a:fillRect b="-11842"/>
                </a:stretch>
              </a:blipFill>
            </p:spPr>
            <p:txBody>
              <a:bodyPr/>
              <a:lstStyle/>
              <a:p>
                <a:r>
                  <a:rPr lang="en-US">
                    <a:noFill/>
                  </a:rPr>
                  <a:t> </a:t>
                </a:r>
              </a:p>
            </p:txBody>
          </p:sp>
        </mc:Fallback>
      </mc:AlternateContent>
      <p:cxnSp>
        <p:nvCxnSpPr>
          <p:cNvPr id="8" name="Straight Connector 7"/>
          <p:cNvCxnSpPr/>
          <p:nvPr/>
        </p:nvCxnSpPr>
        <p:spPr>
          <a:xfrm>
            <a:off x="2743200" y="2209800"/>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14600" y="1790700"/>
            <a:ext cx="68580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3962400" y="3200400"/>
            <a:ext cx="1608261" cy="461665"/>
          </a:xfrm>
          <a:prstGeom prst="rect">
            <a:avLst/>
          </a:prstGeom>
          <a:noFill/>
        </p:spPr>
        <p:txBody>
          <a:bodyPr wrap="none" rtlCol="0">
            <a:spAutoFit/>
          </a:bodyPr>
          <a:lstStyle/>
          <a:p>
            <a:r>
              <a:rPr lang="en-US" sz="2400" dirty="0" smtClean="0">
                <a:solidFill>
                  <a:srgbClr val="FF0000"/>
                </a:solidFill>
                <a:latin typeface="+mn-lt"/>
              </a:rPr>
              <a:t>New clause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1" name="TextBox 10"/>
              <p:cNvSpPr txBox="1"/>
              <p:nvPr/>
            </p:nvSpPr>
            <p:spPr>
              <a:xfrm>
                <a:off x="789400" y="366206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𝑥</m:t>
                      </m:r>
                      <m:r>
                        <a:rPr lang="en-US" sz="2400" b="0" i="1" smtClean="0">
                          <a:latin typeface="Cambria Math"/>
                        </a:rPr>
                        <m:t>=2</m:t>
                      </m:r>
                    </m:oMath>
                  </m:oMathPara>
                </a14:m>
                <a:endParaRPr lang="en-US" sz="24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9400" y="3662065"/>
                <a:ext cx="7848600" cy="461665"/>
              </a:xfrm>
              <a:prstGeom prst="rect">
                <a:avLst/>
              </a:prstGeom>
              <a:blipFill rotWithShape="1">
                <a:blip r:embed="rId5"/>
                <a:stretch>
                  <a:fillRect/>
                </a:stretch>
              </a:blipFill>
            </p:spPr>
            <p:txBody>
              <a:bodyPr/>
              <a:lstStyle/>
              <a:p>
                <a:r>
                  <a:rPr lang="en-US">
                    <a:noFill/>
                  </a:rPr>
                  <a:t> </a:t>
                </a:r>
              </a:p>
            </p:txBody>
          </p:sp>
        </mc:Fallback>
      </mc:AlternateContent>
      <p:sp>
        <p:nvSpPr>
          <p:cNvPr id="12" name="Rectangle 11"/>
          <p:cNvSpPr/>
          <p:nvPr/>
        </p:nvSpPr>
        <p:spPr>
          <a:xfrm>
            <a:off x="845643" y="4419600"/>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940887" y="4551833"/>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&lt;1</m:t>
                      </m:r>
                    </m:oMath>
                  </m:oMathPara>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940887" y="4551833"/>
                <a:ext cx="1014124" cy="461665"/>
              </a:xfrm>
              <a:prstGeom prst="rect">
                <a:avLst/>
              </a:prstGeom>
              <a:blipFill rotWithShape="1">
                <a:blip r:embed="rId6"/>
                <a:stretch>
                  <a:fillRect/>
                </a:stretch>
              </a:blipFill>
            </p:spPr>
            <p:txBody>
              <a:bodyPr/>
              <a:lstStyle/>
              <a:p>
                <a:r>
                  <a:rPr lang="en-US">
                    <a:noFill/>
                  </a:rPr>
                  <a:t> </a:t>
                </a:r>
              </a:p>
            </p:txBody>
          </p:sp>
        </mc:Fallback>
      </mc:AlternateContent>
      <p:cxnSp>
        <p:nvCxnSpPr>
          <p:cNvPr id="14" name="Straight Connector 13"/>
          <p:cNvCxnSpPr/>
          <p:nvPr/>
        </p:nvCxnSpPr>
        <p:spPr>
          <a:xfrm>
            <a:off x="1955011" y="4419599"/>
            <a:ext cx="0" cy="7261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78884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TextBox 24"/>
              <p:cNvSpPr txBox="1"/>
              <p:nvPr/>
            </p:nvSpPr>
            <p:spPr>
              <a:xfrm>
                <a:off x="676914" y="1404333"/>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solidFill>
                            <a:srgbClr val="FF0000"/>
                          </a:solidFill>
                          <a:latin typeface="Cambria Math"/>
                        </a:rPr>
                        <m:t>𝑝</m:t>
                      </m:r>
                      <m:r>
                        <a:rPr lang="en-US" sz="2400" b="0" i="1" smtClean="0">
                          <a:latin typeface="Cambria Math"/>
                        </a:rPr>
                        <m:t>,  </m:t>
                      </m:r>
                      <m:r>
                        <a:rPr lang="en-US" sz="2400" b="0" i="1" smtClean="0">
                          <a:solidFill>
                            <a:srgbClr val="FF0000"/>
                          </a:solidFill>
                          <a:latin typeface="Cambria Math"/>
                        </a:rPr>
                        <m:t>¬</m:t>
                      </m:r>
                      <m:r>
                        <a:rPr lang="en-US" sz="2400" b="0" i="1" smtClean="0">
                          <a:solidFill>
                            <a:srgbClr val="FF0000"/>
                          </a:solidFill>
                          <a:latin typeface="Cambria Math"/>
                        </a:rPr>
                        <m:t>𝑝</m:t>
                      </m:r>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=2</m:t>
                      </m:r>
                    </m:oMath>
                  </m:oMathPara>
                </a14:m>
                <a:endParaRPr lang="en-US" sz="24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76914" y="1404333"/>
                <a:ext cx="7848600" cy="461665"/>
              </a:xfrm>
              <a:prstGeom prst="rect">
                <a:avLst/>
              </a:prstGeom>
              <a:blipFill rotWithShape="1">
                <a:blip r:embed="rId2"/>
                <a:stretch>
                  <a:fillRect b="-11842"/>
                </a:stretch>
              </a:blipFill>
            </p:spPr>
            <p:txBody>
              <a:bodyPr/>
              <a:lstStyle/>
              <a:p>
                <a:r>
                  <a:rPr lang="en-US">
                    <a:noFill/>
                  </a:rPr>
                  <a:t> </a:t>
                </a:r>
              </a:p>
            </p:txBody>
          </p:sp>
        </mc:Fallback>
      </mc:AlternateContent>
      <p:sp>
        <p:nvSpPr>
          <p:cNvPr id="60" name="Rectangle 59"/>
          <p:cNvSpPr/>
          <p:nvPr/>
        </p:nvSpPr>
        <p:spPr>
          <a:xfrm>
            <a:off x="789400" y="2225501"/>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1" name="Straight Connector 60"/>
          <p:cNvCxnSpPr/>
          <p:nvPr/>
        </p:nvCxnSpPr>
        <p:spPr>
          <a:xfrm>
            <a:off x="1982262" y="2225501"/>
            <a:ext cx="0" cy="72613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940887" y="2357734"/>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66" name="Rectangle 65"/>
              <p:cNvSpPr>
                <a:spLocks noRot="1" noChangeAspect="1" noMove="1" noResize="1" noEditPoints="1" noAdjustHandles="1" noChangeArrowheads="1" noChangeShapeType="1" noTextEdit="1"/>
              </p:cNvSpPr>
              <p:nvPr/>
            </p:nvSpPr>
            <p:spPr>
              <a:xfrm>
                <a:off x="940887" y="2357734"/>
                <a:ext cx="1041375" cy="461665"/>
              </a:xfrm>
              <a:prstGeom prst="rect">
                <a:avLst/>
              </a:prstGeom>
              <a:blipFill rotWithShape="1">
                <a:blip r:embed="rId3"/>
                <a:stretch>
                  <a:fillRect/>
                </a:stretch>
              </a:blipFill>
            </p:spPr>
            <p:txBody>
              <a:bodyPr/>
              <a:lstStyle/>
              <a:p>
                <a:r>
                  <a:rPr lang="en-US">
                    <a:noFill/>
                  </a:rPr>
                  <a:t> </a:t>
                </a:r>
              </a:p>
            </p:txBody>
          </p:sp>
        </mc:Fallback>
      </mc:AlternateContent>
      <p:sp>
        <p:nvSpPr>
          <p:cNvPr id="67" name="Title 1"/>
          <p:cNvSpPr>
            <a:spLocks noGrp="1"/>
          </p:cNvSpPr>
          <p:nvPr>
            <p:ph type="title"/>
          </p:nvPr>
        </p:nvSpPr>
        <p:spPr>
          <a:xfrm>
            <a:off x="457200" y="274638"/>
            <a:ext cx="8229600" cy="1143000"/>
          </a:xfrm>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2172010" y="2354104"/>
                <a:ext cx="444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𝑝</m:t>
                      </m:r>
                    </m:oMath>
                  </m:oMathPara>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172010" y="2354104"/>
                <a:ext cx="444929" cy="461665"/>
              </a:xfrm>
              <a:prstGeom prst="rect">
                <a:avLst/>
              </a:prstGeom>
              <a:blipFill rotWithShape="1">
                <a:blip r:embed="rId4"/>
                <a:stretch>
                  <a:fillRect b="-11842"/>
                </a:stretch>
              </a:blipFill>
            </p:spPr>
            <p:txBody>
              <a:bodyPr/>
              <a:lstStyle/>
              <a:p>
                <a:r>
                  <a:rPr lang="en-US">
                    <a:noFill/>
                  </a:rPr>
                  <a:t> </a:t>
                </a:r>
              </a:p>
            </p:txBody>
          </p:sp>
        </mc:Fallback>
      </mc:AlternateContent>
      <p:cxnSp>
        <p:nvCxnSpPr>
          <p:cNvPr id="8" name="Straight Connector 7"/>
          <p:cNvCxnSpPr/>
          <p:nvPr/>
        </p:nvCxnSpPr>
        <p:spPr>
          <a:xfrm>
            <a:off x="2743200" y="2209800"/>
            <a:ext cx="0" cy="7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514600" y="1790700"/>
            <a:ext cx="685800" cy="4191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3962400" y="3200400"/>
            <a:ext cx="1608261" cy="461665"/>
          </a:xfrm>
          <a:prstGeom prst="rect">
            <a:avLst/>
          </a:prstGeom>
          <a:noFill/>
        </p:spPr>
        <p:txBody>
          <a:bodyPr wrap="none" rtlCol="0">
            <a:spAutoFit/>
          </a:bodyPr>
          <a:lstStyle/>
          <a:p>
            <a:r>
              <a:rPr lang="en-US" sz="2400" dirty="0" smtClean="0">
                <a:solidFill>
                  <a:srgbClr val="FF0000"/>
                </a:solidFill>
                <a:latin typeface="+mn-lt"/>
              </a:rPr>
              <a:t>New clause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1" name="TextBox 10"/>
              <p:cNvSpPr txBox="1"/>
              <p:nvPr/>
            </p:nvSpPr>
            <p:spPr>
              <a:xfrm>
                <a:off x="789400" y="366206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&lt;1∨</m:t>
                      </m:r>
                      <m:r>
                        <a:rPr lang="en-US" sz="2400" b="0" i="1" smtClean="0">
                          <a:latin typeface="Cambria Math"/>
                        </a:rPr>
                        <m:t>𝑥</m:t>
                      </m:r>
                      <m:r>
                        <a:rPr lang="en-US" sz="2400" b="0" i="1" smtClean="0">
                          <a:latin typeface="Cambria Math"/>
                        </a:rPr>
                        <m:t>=2</m:t>
                      </m:r>
                    </m:oMath>
                  </m:oMathPara>
                </a14:m>
                <a:endParaRPr lang="en-US" sz="2400" dirty="0">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89400" y="3662065"/>
                <a:ext cx="7848600" cy="461665"/>
              </a:xfrm>
              <a:prstGeom prst="rect">
                <a:avLst/>
              </a:prstGeom>
              <a:blipFill rotWithShape="1">
                <a:blip r:embed="rId5"/>
                <a:stretch>
                  <a:fillRect/>
                </a:stretch>
              </a:blipFill>
            </p:spPr>
            <p:txBody>
              <a:bodyPr/>
              <a:lstStyle/>
              <a:p>
                <a:r>
                  <a:rPr lang="en-US">
                    <a:noFill/>
                  </a:rPr>
                  <a:t> </a:t>
                </a:r>
              </a:p>
            </p:txBody>
          </p:sp>
        </mc:Fallback>
      </mc:AlternateContent>
      <p:sp>
        <p:nvSpPr>
          <p:cNvPr id="12" name="Rectangle 11"/>
          <p:cNvSpPr/>
          <p:nvPr/>
        </p:nvSpPr>
        <p:spPr>
          <a:xfrm>
            <a:off x="845643" y="4419600"/>
            <a:ext cx="7736114" cy="726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940887" y="4551833"/>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&lt;1</m:t>
                      </m:r>
                    </m:oMath>
                  </m:oMathPara>
                </a14:m>
                <a:endParaRPr lang="en-US" sz="24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940887" y="4551833"/>
                <a:ext cx="1014124" cy="461665"/>
              </a:xfrm>
              <a:prstGeom prst="rect">
                <a:avLst/>
              </a:prstGeom>
              <a:blipFill rotWithShape="1">
                <a:blip r:embed="rId6"/>
                <a:stretch>
                  <a:fillRect/>
                </a:stretch>
              </a:blipFill>
            </p:spPr>
            <p:txBody>
              <a:bodyPr/>
              <a:lstStyle/>
              <a:p>
                <a:r>
                  <a:rPr lang="en-US">
                    <a:noFill/>
                  </a:rPr>
                  <a:t> </a:t>
                </a:r>
              </a:p>
            </p:txBody>
          </p:sp>
        </mc:Fallback>
      </mc:AlternateContent>
      <p:cxnSp>
        <p:nvCxnSpPr>
          <p:cNvPr id="14" name="Straight Connector 13"/>
          <p:cNvCxnSpPr/>
          <p:nvPr/>
        </p:nvCxnSpPr>
        <p:spPr>
          <a:xfrm>
            <a:off x="1955011" y="4419599"/>
            <a:ext cx="0" cy="726132"/>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935989" y="2209800"/>
            <a:ext cx="916969" cy="80857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16" name="Oval 15"/>
          <p:cNvSpPr/>
          <p:nvPr/>
        </p:nvSpPr>
        <p:spPr>
          <a:xfrm>
            <a:off x="1066800" y="4557276"/>
            <a:ext cx="564588" cy="47701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a:p>
        </p:txBody>
      </p:sp>
      <p:sp>
        <p:nvSpPr>
          <p:cNvPr id="17" name="Oval 16"/>
          <p:cNvSpPr/>
          <p:nvPr/>
        </p:nvSpPr>
        <p:spPr>
          <a:xfrm>
            <a:off x="1213854" y="2467010"/>
            <a:ext cx="270479" cy="2431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12373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Architecture</a:t>
            </a:r>
            <a:endParaRPr lang="en-US" dirty="0"/>
          </a:p>
        </p:txBody>
      </p:sp>
      <p:sp>
        <p:nvSpPr>
          <p:cNvPr id="4" name="Rectangle 3"/>
          <p:cNvSpPr/>
          <p:nvPr/>
        </p:nvSpPr>
        <p:spPr>
          <a:xfrm>
            <a:off x="838200" y="3438071"/>
            <a:ext cx="7391400" cy="7529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6" name="Straight Connector 5"/>
          <p:cNvCxnSpPr/>
          <p:nvPr/>
        </p:nvCxnSpPr>
        <p:spPr>
          <a:xfrm>
            <a:off x="1524000" y="3433534"/>
            <a:ext cx="0" cy="757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09800" y="3443514"/>
            <a:ext cx="0" cy="74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95600" y="3443514"/>
            <a:ext cx="0" cy="747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748971" y="1524000"/>
            <a:ext cx="2133600" cy="1066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Arithmetic</a:t>
            </a:r>
            <a:endParaRPr lang="en-US" sz="2400" dirty="0"/>
          </a:p>
        </p:txBody>
      </p:sp>
      <p:sp>
        <p:nvSpPr>
          <p:cNvPr id="13" name="Oval 12"/>
          <p:cNvSpPr/>
          <p:nvPr/>
        </p:nvSpPr>
        <p:spPr>
          <a:xfrm>
            <a:off x="1752600" y="4953000"/>
            <a:ext cx="2133600" cy="1066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Boolean</a:t>
            </a:r>
            <a:endParaRPr lang="en-US" sz="2400" dirty="0"/>
          </a:p>
        </p:txBody>
      </p:sp>
      <p:sp>
        <p:nvSpPr>
          <p:cNvPr id="14" name="Oval 13"/>
          <p:cNvSpPr/>
          <p:nvPr/>
        </p:nvSpPr>
        <p:spPr>
          <a:xfrm>
            <a:off x="4724400" y="4953000"/>
            <a:ext cx="2133600" cy="1066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Lists</a:t>
            </a:r>
            <a:endParaRPr lang="en-US" sz="2400" dirty="0"/>
          </a:p>
        </p:txBody>
      </p:sp>
      <p:sp>
        <p:nvSpPr>
          <p:cNvPr id="15" name="Oval 14"/>
          <p:cNvSpPr/>
          <p:nvPr/>
        </p:nvSpPr>
        <p:spPr>
          <a:xfrm>
            <a:off x="4749800" y="1524000"/>
            <a:ext cx="2133600" cy="1066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Arrays</a:t>
            </a:r>
            <a:endParaRPr lang="en-US" sz="2400" dirty="0"/>
          </a:p>
        </p:txBody>
      </p:sp>
      <p:cxnSp>
        <p:nvCxnSpPr>
          <p:cNvPr id="16" name="Straight Connector 15"/>
          <p:cNvCxnSpPr/>
          <p:nvPr/>
        </p:nvCxnSpPr>
        <p:spPr>
          <a:xfrm>
            <a:off x="3581400" y="3429000"/>
            <a:ext cx="0" cy="74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3400" y="3429000"/>
            <a:ext cx="0" cy="74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105400" y="3429000"/>
            <a:ext cx="0" cy="747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3429000"/>
            <a:ext cx="0" cy="7474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Up-Down Arrow 19"/>
          <p:cNvSpPr/>
          <p:nvPr/>
        </p:nvSpPr>
        <p:spPr>
          <a:xfrm>
            <a:off x="2815771" y="2743200"/>
            <a:ext cx="384629"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Down Arrow 20"/>
          <p:cNvSpPr/>
          <p:nvPr/>
        </p:nvSpPr>
        <p:spPr>
          <a:xfrm>
            <a:off x="2815771" y="4267200"/>
            <a:ext cx="384629"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a:off x="5675085" y="2743200"/>
            <a:ext cx="384629"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p:cNvSpPr/>
          <p:nvPr/>
        </p:nvSpPr>
        <p:spPr>
          <a:xfrm>
            <a:off x="5700484" y="4267200"/>
            <a:ext cx="384629" cy="609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6665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development</a:t>
            </a:r>
            <a:endParaRPr lang="en-US" dirty="0"/>
          </a:p>
        </p:txBody>
      </p:sp>
      <p:pic>
        <p:nvPicPr>
          <p:cNvPr id="2050" name="Picture 2" descr="Z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438399"/>
            <a:ext cx="185378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209799"/>
            <a:ext cx="15240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58784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smtClean="0">
                <a:solidFill>
                  <a:srgbClr val="FF0000"/>
                </a:solidFill>
              </a:rPr>
              <a:t>prototype: 7k lines of code</a:t>
            </a:r>
            <a:endParaRPr lang="en-US"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2095500"/>
            <a:ext cx="2152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086100"/>
            <a:ext cx="37719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4076700"/>
            <a:ext cx="28860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75" y="4914900"/>
            <a:ext cx="5572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524" y="5753100"/>
            <a:ext cx="19335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54504" y="1372996"/>
            <a:ext cx="7924800" cy="461665"/>
          </a:xfrm>
          <a:prstGeom prst="rect">
            <a:avLst/>
          </a:prstGeom>
          <a:noFill/>
        </p:spPr>
        <p:txBody>
          <a:bodyPr wrap="square" rtlCol="0">
            <a:spAutoFit/>
          </a:bodyPr>
          <a:lstStyle/>
          <a:p>
            <a:pPr algn="ctr"/>
            <a:r>
              <a:rPr lang="en-US" sz="2400" dirty="0" smtClean="0">
                <a:latin typeface="+mn-lt"/>
              </a:rPr>
              <a:t>Deduction Rules</a:t>
            </a:r>
            <a:endParaRPr lang="en-US" sz="2400" dirty="0">
              <a:latin typeface="+mn-lt"/>
            </a:endParaRPr>
          </a:p>
        </p:txBody>
      </p:sp>
      <p:sp>
        <p:nvSpPr>
          <p:cNvPr id="11" name="TextBox 10"/>
          <p:cNvSpPr txBox="1"/>
          <p:nvPr/>
        </p:nvSpPr>
        <p:spPr>
          <a:xfrm>
            <a:off x="3048000" y="2169467"/>
            <a:ext cx="4103914" cy="461665"/>
          </a:xfrm>
          <a:prstGeom prst="rect">
            <a:avLst/>
          </a:prstGeom>
          <a:noFill/>
        </p:spPr>
        <p:txBody>
          <a:bodyPr wrap="square" rtlCol="0">
            <a:spAutoFit/>
          </a:bodyPr>
          <a:lstStyle/>
          <a:p>
            <a:r>
              <a:rPr lang="en-US" sz="2400" dirty="0" smtClean="0">
                <a:solidFill>
                  <a:srgbClr val="FF0000"/>
                </a:solidFill>
                <a:latin typeface="+mn-lt"/>
              </a:rPr>
              <a:t>Boolean Resolution</a:t>
            </a:r>
            <a:endParaRPr lang="en-US" sz="2400" dirty="0">
              <a:solidFill>
                <a:srgbClr val="FF0000"/>
              </a:solidFill>
              <a:latin typeface="+mn-lt"/>
            </a:endParaRPr>
          </a:p>
        </p:txBody>
      </p:sp>
      <p:sp>
        <p:nvSpPr>
          <p:cNvPr id="12" name="TextBox 11"/>
          <p:cNvSpPr txBox="1"/>
          <p:nvPr/>
        </p:nvSpPr>
        <p:spPr>
          <a:xfrm>
            <a:off x="4295775" y="2971800"/>
            <a:ext cx="4103914" cy="461665"/>
          </a:xfrm>
          <a:prstGeom prst="rect">
            <a:avLst/>
          </a:prstGeom>
          <a:noFill/>
        </p:spPr>
        <p:txBody>
          <a:bodyPr wrap="square" rtlCol="0">
            <a:spAutoFit/>
          </a:bodyPr>
          <a:lstStyle/>
          <a:p>
            <a:r>
              <a:rPr lang="en-US" sz="2400" dirty="0" smtClean="0">
                <a:solidFill>
                  <a:srgbClr val="FF0000"/>
                </a:solidFill>
                <a:latin typeface="+mn-lt"/>
              </a:rPr>
              <a:t>Fourier-</a:t>
            </a:r>
            <a:r>
              <a:rPr lang="en-US" sz="2400" dirty="0" err="1" smtClean="0">
                <a:solidFill>
                  <a:srgbClr val="FF0000"/>
                </a:solidFill>
                <a:latin typeface="+mn-lt"/>
              </a:rPr>
              <a:t>Motzkin</a:t>
            </a:r>
            <a:endParaRPr lang="en-US" sz="2400" dirty="0">
              <a:solidFill>
                <a:srgbClr val="FF0000"/>
              </a:solidFill>
              <a:latin typeface="+mn-lt"/>
            </a:endParaRPr>
          </a:p>
        </p:txBody>
      </p:sp>
      <p:sp>
        <p:nvSpPr>
          <p:cNvPr id="13" name="TextBox 12"/>
          <p:cNvSpPr txBox="1"/>
          <p:nvPr/>
        </p:nvSpPr>
        <p:spPr>
          <a:xfrm>
            <a:off x="3562350" y="4038600"/>
            <a:ext cx="4103914" cy="461665"/>
          </a:xfrm>
          <a:prstGeom prst="rect">
            <a:avLst/>
          </a:prstGeom>
          <a:noFill/>
        </p:spPr>
        <p:txBody>
          <a:bodyPr wrap="square" rtlCol="0">
            <a:spAutoFit/>
          </a:bodyPr>
          <a:lstStyle/>
          <a:p>
            <a:r>
              <a:rPr lang="en-US" sz="2400" dirty="0" smtClean="0">
                <a:solidFill>
                  <a:srgbClr val="FF0000"/>
                </a:solidFill>
                <a:latin typeface="+mn-lt"/>
              </a:rPr>
              <a:t>Equality Split</a:t>
            </a:r>
            <a:endParaRPr lang="en-US" sz="2400" dirty="0">
              <a:solidFill>
                <a:srgbClr val="FF0000"/>
              </a:solidFill>
              <a:latin typeface="+mn-lt"/>
            </a:endParaRPr>
          </a:p>
        </p:txBody>
      </p:sp>
      <p:sp>
        <p:nvSpPr>
          <p:cNvPr id="14" name="TextBox 13"/>
          <p:cNvSpPr txBox="1"/>
          <p:nvPr/>
        </p:nvSpPr>
        <p:spPr>
          <a:xfrm>
            <a:off x="5960835" y="4724400"/>
            <a:ext cx="4103914" cy="830997"/>
          </a:xfrm>
          <a:prstGeom prst="rect">
            <a:avLst/>
          </a:prstGeom>
          <a:noFill/>
        </p:spPr>
        <p:txBody>
          <a:bodyPr wrap="square" rtlCol="0">
            <a:spAutoFit/>
          </a:bodyPr>
          <a:lstStyle/>
          <a:p>
            <a:r>
              <a:rPr lang="en-US" sz="2400" dirty="0" smtClean="0">
                <a:solidFill>
                  <a:srgbClr val="FF0000"/>
                </a:solidFill>
                <a:latin typeface="+mn-lt"/>
              </a:rPr>
              <a:t>Ackermann expansion</a:t>
            </a:r>
          </a:p>
          <a:p>
            <a:r>
              <a:rPr lang="en-US" sz="2400" dirty="0" smtClean="0">
                <a:solidFill>
                  <a:srgbClr val="FF0000"/>
                </a:solidFill>
                <a:latin typeface="+mn-lt"/>
              </a:rPr>
              <a:t>aka Congruence</a:t>
            </a:r>
            <a:endParaRPr lang="en-US" sz="2400" dirty="0">
              <a:solidFill>
                <a:srgbClr val="FF0000"/>
              </a:solidFill>
              <a:latin typeface="+mn-lt"/>
            </a:endParaRPr>
          </a:p>
        </p:txBody>
      </p:sp>
      <p:sp>
        <p:nvSpPr>
          <p:cNvPr id="15" name="TextBox 14"/>
          <p:cNvSpPr txBox="1"/>
          <p:nvPr/>
        </p:nvSpPr>
        <p:spPr>
          <a:xfrm>
            <a:off x="2971800" y="5867400"/>
            <a:ext cx="4103914" cy="461665"/>
          </a:xfrm>
          <a:prstGeom prst="rect">
            <a:avLst/>
          </a:prstGeom>
          <a:noFill/>
        </p:spPr>
        <p:txBody>
          <a:bodyPr wrap="square" rtlCol="0">
            <a:spAutoFit/>
          </a:bodyPr>
          <a:lstStyle/>
          <a:p>
            <a:r>
              <a:rPr lang="en-US" sz="2400" dirty="0" smtClean="0">
                <a:solidFill>
                  <a:srgbClr val="FF0000"/>
                </a:solidFill>
                <a:latin typeface="+mn-lt"/>
              </a:rPr>
              <a:t>Normalization</a:t>
            </a:r>
            <a:endParaRPr lang="en-US" sz="2400" dirty="0">
              <a:solidFill>
                <a:srgbClr val="FF0000"/>
              </a:solidFill>
              <a:latin typeface="+mn-lt"/>
            </a:endParaRPr>
          </a:p>
        </p:txBody>
      </p:sp>
    </p:spTree>
    <p:extLst>
      <p:ext uri="{BB962C8B-B14F-4D97-AF65-F5344CB8AC3E}">
        <p14:creationId xmlns:p14="http://schemas.microsoft.com/office/powerpoint/2010/main" val="777822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Converters</a:t>
            </a:r>
            <a:endParaRPr lang="en-US" dirty="0"/>
          </a:p>
        </p:txBody>
      </p:sp>
      <p:graphicFrame>
        <p:nvGraphicFramePr>
          <p:cNvPr id="3" name="Diagram 2"/>
          <p:cNvGraphicFramePr/>
          <p:nvPr>
            <p:extLst>
              <p:ext uri="{D42A27DB-BD31-4B8C-83A1-F6EECF244321}">
                <p14:modId xmlns:p14="http://schemas.microsoft.com/office/powerpoint/2010/main" val="1107902690"/>
              </p:ext>
            </p:extLst>
          </p:nvPr>
        </p:nvGraphicFramePr>
        <p:xfrm>
          <a:off x="990600" y="1447800"/>
          <a:ext cx="77724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p:cNvSpPr/>
          <p:nvPr/>
        </p:nvSpPr>
        <p:spPr bwMode="auto">
          <a:xfrm>
            <a:off x="1600200" y="4605417"/>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5" name="Right Arrow 4"/>
          <p:cNvSpPr/>
          <p:nvPr/>
        </p:nvSpPr>
        <p:spPr bwMode="auto">
          <a:xfrm rot="16200000" flipV="1">
            <a:off x="2263026" y="532313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6" name="TextBox 5"/>
              <p:cNvSpPr txBox="1"/>
              <p:nvPr/>
            </p:nvSpPr>
            <p:spPr>
              <a:xfrm>
                <a:off x="2226666" y="6243935"/>
                <a:ext cx="52238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2226666" y="6243935"/>
                <a:ext cx="522386" cy="461665"/>
              </a:xfrm>
              <a:prstGeom prst="rect">
                <a:avLst/>
              </a:prstGeom>
              <a:blipFill rotWithShape="1">
                <a:blip r:embed="rId8"/>
                <a:stretch>
                  <a:fillRect/>
                </a:stretch>
              </a:blipFill>
            </p:spPr>
            <p:txBody>
              <a:bodyPr/>
              <a:lstStyle/>
              <a:p>
                <a:r>
                  <a:rPr lang="en-US">
                    <a:noFill/>
                  </a:rPr>
                  <a:t> </a:t>
                </a:r>
              </a:p>
            </p:txBody>
          </p:sp>
        </mc:Fallback>
      </mc:AlternateContent>
      <p:sp>
        <p:nvSpPr>
          <p:cNvPr id="7" name="Right Arrow 6"/>
          <p:cNvSpPr/>
          <p:nvPr/>
        </p:nvSpPr>
        <p:spPr bwMode="auto">
          <a:xfrm rot="16200000" flipV="1">
            <a:off x="2263026" y="3598675"/>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8" name="TextBox 7"/>
              <p:cNvSpPr txBox="1"/>
              <p:nvPr/>
            </p:nvSpPr>
            <p:spPr>
              <a:xfrm>
                <a:off x="979279" y="3573422"/>
                <a:ext cx="324467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𝑎</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 </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𝑏</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 + 1</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979279" y="3573422"/>
                <a:ext cx="3244671" cy="461665"/>
              </a:xfrm>
              <a:prstGeom prst="rect">
                <a:avLst/>
              </a:prstGeom>
              <a:blipFill rotWithShape="1">
                <a:blip r:embed="rId9"/>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420978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smtClean="0"/>
              <a:t>preliminary results</a:t>
            </a:r>
            <a:br>
              <a:rPr lang="en-US" dirty="0" smtClean="0"/>
            </a:br>
            <a:r>
              <a:rPr lang="en-US" sz="3200" dirty="0" smtClean="0">
                <a:solidFill>
                  <a:srgbClr val="FF0000"/>
                </a:solidFill>
              </a:rPr>
              <a:t>prototype: 7k lines of code</a:t>
            </a:r>
            <a:endParaRPr lang="en-US" sz="3200" dirty="0">
              <a:solidFill>
                <a:srgbClr val="FF0000"/>
              </a:solidFill>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0"/>
            <a:ext cx="845405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86200" y="1824335"/>
            <a:ext cx="1382110" cy="461665"/>
          </a:xfrm>
          <a:prstGeom prst="rect">
            <a:avLst/>
          </a:prstGeom>
          <a:noFill/>
        </p:spPr>
        <p:txBody>
          <a:bodyPr wrap="none" rtlCol="0">
            <a:spAutoFit/>
          </a:bodyPr>
          <a:lstStyle/>
          <a:p>
            <a:r>
              <a:rPr lang="en-US" sz="2400" dirty="0" smtClean="0"/>
              <a:t>QF_LRA</a:t>
            </a:r>
            <a:endParaRPr lang="en-US" sz="2400" dirty="0"/>
          </a:p>
        </p:txBody>
      </p:sp>
    </p:spTree>
    <p:extLst>
      <p:ext uri="{BB962C8B-B14F-4D97-AF65-F5344CB8AC3E}">
        <p14:creationId xmlns:p14="http://schemas.microsoft.com/office/powerpoint/2010/main" val="34103983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smtClean="0"/>
              <a:t>preliminary results</a:t>
            </a:r>
            <a:br>
              <a:rPr lang="en-US" dirty="0" smtClean="0"/>
            </a:br>
            <a:r>
              <a:rPr lang="en-US" sz="3200" dirty="0" smtClean="0">
                <a:solidFill>
                  <a:srgbClr val="FF0000"/>
                </a:solidFill>
              </a:rPr>
              <a:t>prototype: 7k lines of code</a:t>
            </a:r>
            <a:endParaRPr lang="en-US" sz="3200" dirty="0">
              <a:solidFill>
                <a:srgbClr val="FF0000"/>
              </a:solidFill>
            </a:endParaRPr>
          </a:p>
        </p:txBody>
      </p:sp>
      <p:sp>
        <p:nvSpPr>
          <p:cNvPr id="4" name="TextBox 3"/>
          <p:cNvSpPr txBox="1"/>
          <p:nvPr/>
        </p:nvSpPr>
        <p:spPr>
          <a:xfrm>
            <a:off x="2667000" y="1752600"/>
            <a:ext cx="3929922" cy="461665"/>
          </a:xfrm>
          <a:prstGeom prst="rect">
            <a:avLst/>
          </a:prstGeom>
          <a:noFill/>
        </p:spPr>
        <p:txBody>
          <a:bodyPr wrap="none" rtlCol="0">
            <a:spAutoFit/>
          </a:bodyPr>
          <a:lstStyle/>
          <a:p>
            <a:r>
              <a:rPr lang="en-US" sz="2400" dirty="0" smtClean="0"/>
              <a:t>QF_UFLRA and QF_UFLIA</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2514600"/>
            <a:ext cx="8705491"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7253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TextBox 4"/>
          <p:cNvSpPr txBox="1"/>
          <p:nvPr/>
        </p:nvSpPr>
        <p:spPr>
          <a:xfrm>
            <a:off x="685800" y="1524000"/>
            <a:ext cx="7924800" cy="523220"/>
          </a:xfrm>
          <a:prstGeom prst="rect">
            <a:avLst/>
          </a:prstGeom>
          <a:noFill/>
        </p:spPr>
        <p:txBody>
          <a:bodyPr wrap="square" rtlCol="0">
            <a:spAutoFit/>
          </a:bodyPr>
          <a:lstStyle/>
          <a:p>
            <a:r>
              <a:rPr lang="en-US" sz="2800" dirty="0" smtClean="0">
                <a:solidFill>
                  <a:srgbClr val="FF0000"/>
                </a:solidFill>
                <a:latin typeface="+mn-lt"/>
              </a:rPr>
              <a:t>Mode-driven techniques are very promising</a:t>
            </a:r>
            <a:endParaRPr lang="en-US" sz="2800" dirty="0">
              <a:solidFill>
                <a:srgbClr val="FF0000"/>
              </a:solidFill>
              <a:latin typeface="+mn-lt"/>
            </a:endParaRPr>
          </a:p>
        </p:txBody>
      </p:sp>
      <p:sp>
        <p:nvSpPr>
          <p:cNvPr id="6" name="TextBox 5"/>
          <p:cNvSpPr txBox="1"/>
          <p:nvPr/>
        </p:nvSpPr>
        <p:spPr>
          <a:xfrm>
            <a:off x="685800" y="2231395"/>
            <a:ext cx="7924800" cy="523220"/>
          </a:xfrm>
          <a:prstGeom prst="rect">
            <a:avLst/>
          </a:prstGeom>
          <a:noFill/>
        </p:spPr>
        <p:txBody>
          <a:bodyPr wrap="square" rtlCol="0">
            <a:spAutoFit/>
          </a:bodyPr>
          <a:lstStyle/>
          <a:p>
            <a:r>
              <a:rPr lang="en-US" sz="2800" dirty="0" smtClean="0">
                <a:latin typeface="+mn-lt"/>
              </a:rPr>
              <a:t>Preprocessing </a:t>
            </a:r>
            <a:endParaRPr lang="en-US" sz="2800" dirty="0" smtClean="0">
              <a:latin typeface="+mn-lt"/>
            </a:endParaRPr>
          </a:p>
        </p:txBody>
      </p:sp>
      <p:sp>
        <p:nvSpPr>
          <p:cNvPr id="7" name="TextBox 6"/>
          <p:cNvSpPr txBox="1"/>
          <p:nvPr/>
        </p:nvSpPr>
        <p:spPr>
          <a:xfrm>
            <a:off x="685800" y="3646185"/>
            <a:ext cx="7924800" cy="954107"/>
          </a:xfrm>
          <a:prstGeom prst="rect">
            <a:avLst/>
          </a:prstGeom>
          <a:noFill/>
        </p:spPr>
        <p:txBody>
          <a:bodyPr wrap="square" rtlCol="0">
            <a:spAutoFit/>
          </a:bodyPr>
          <a:lstStyle/>
          <a:p>
            <a:r>
              <a:rPr lang="en-US" sz="2800" dirty="0" err="1" smtClean="0">
                <a:latin typeface="+mn-lt"/>
              </a:rPr>
              <a:t>MCSat</a:t>
            </a:r>
            <a:r>
              <a:rPr lang="en-US" sz="2800" dirty="0" smtClean="0">
                <a:latin typeface="+mn-lt"/>
              </a:rPr>
              <a:t>: new framework for developing SMT solvers</a:t>
            </a:r>
          </a:p>
          <a:p>
            <a:r>
              <a:rPr lang="en-US" sz="2800" dirty="0" err="1" smtClean="0">
                <a:latin typeface="+mn-lt"/>
              </a:rPr>
              <a:t>MCSat</a:t>
            </a:r>
            <a:r>
              <a:rPr lang="en-US" sz="2800" dirty="0" smtClean="0">
                <a:latin typeface="+mn-lt"/>
              </a:rPr>
              <a:t> generalizes </a:t>
            </a:r>
            <a:r>
              <a:rPr lang="en-US" sz="2800" dirty="0" err="1" smtClean="0">
                <a:latin typeface="+mn-lt"/>
              </a:rPr>
              <a:t>NLSat</a:t>
            </a:r>
            <a:endParaRPr lang="en-US" sz="2800" dirty="0" smtClean="0">
              <a:latin typeface="+mn-lt"/>
            </a:endParaRPr>
          </a:p>
        </p:txBody>
      </p:sp>
      <p:sp>
        <p:nvSpPr>
          <p:cNvPr id="9" name="TextBox 8"/>
          <p:cNvSpPr txBox="1"/>
          <p:nvPr/>
        </p:nvSpPr>
        <p:spPr>
          <a:xfrm>
            <a:off x="685800" y="4724400"/>
            <a:ext cx="7924800" cy="523220"/>
          </a:xfrm>
          <a:prstGeom prst="rect">
            <a:avLst/>
          </a:prstGeom>
          <a:noFill/>
        </p:spPr>
        <p:txBody>
          <a:bodyPr wrap="square" rtlCol="0">
            <a:spAutoFit/>
          </a:bodyPr>
          <a:lstStyle/>
          <a:p>
            <a:r>
              <a:rPr lang="en-US" sz="2800" dirty="0" smtClean="0">
                <a:solidFill>
                  <a:srgbClr val="FF0000"/>
                </a:solidFill>
                <a:latin typeface="+mn-lt"/>
              </a:rPr>
              <a:t>Modular architecture</a:t>
            </a:r>
            <a:endParaRPr lang="en-US" sz="2800" dirty="0" smtClean="0">
              <a:solidFill>
                <a:srgbClr val="FF0000"/>
              </a:solidFill>
              <a:latin typeface="+mn-lt"/>
            </a:endParaRPr>
          </a:p>
        </p:txBody>
      </p:sp>
      <p:sp>
        <p:nvSpPr>
          <p:cNvPr id="10" name="TextBox 9"/>
          <p:cNvSpPr txBox="1"/>
          <p:nvPr/>
        </p:nvSpPr>
        <p:spPr>
          <a:xfrm>
            <a:off x="685800" y="2938790"/>
            <a:ext cx="7924800" cy="523220"/>
          </a:xfrm>
          <a:prstGeom prst="rect">
            <a:avLst/>
          </a:prstGeom>
          <a:noFill/>
        </p:spPr>
        <p:txBody>
          <a:bodyPr wrap="square" rtlCol="0">
            <a:spAutoFit/>
          </a:bodyPr>
          <a:lstStyle/>
          <a:p>
            <a:r>
              <a:rPr lang="en-US" sz="2800" dirty="0" smtClean="0">
                <a:latin typeface="+mn-lt"/>
              </a:rPr>
              <a:t>CEGAR</a:t>
            </a:r>
            <a:endParaRPr lang="en-US" sz="2800" dirty="0" smtClean="0">
              <a:latin typeface="+mn-lt"/>
            </a:endParaRPr>
          </a:p>
        </p:txBody>
      </p:sp>
    </p:spTree>
    <p:extLst>
      <p:ext uri="{BB962C8B-B14F-4D97-AF65-F5344CB8AC3E}">
        <p14:creationId xmlns:p14="http://schemas.microsoft.com/office/powerpoint/2010/main" val="17087125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Papers</a:t>
            </a:r>
            <a:endParaRPr lang="en-US" dirty="0"/>
          </a:p>
        </p:txBody>
      </p:sp>
      <p:sp>
        <p:nvSpPr>
          <p:cNvPr id="3" name="Content Placeholder 2"/>
          <p:cNvSpPr>
            <a:spLocks noGrp="1"/>
          </p:cNvSpPr>
          <p:nvPr>
            <p:ph idx="1"/>
          </p:nvPr>
        </p:nvSpPr>
        <p:spPr/>
        <p:txBody>
          <a:bodyPr/>
          <a:lstStyle/>
          <a:p>
            <a:pPr marL="0" indent="0">
              <a:buNone/>
            </a:pPr>
            <a:r>
              <a:rPr lang="en-US" sz="1600" i="1" dirty="0">
                <a:solidFill>
                  <a:srgbClr val="000000"/>
                </a:solidFill>
                <a:latin typeface="Inconsolata helvetica"/>
              </a:rPr>
              <a:t>The Strategy Challenge in SMT </a:t>
            </a:r>
            <a:r>
              <a:rPr lang="en-US" sz="1600" i="1" dirty="0" smtClean="0">
                <a:solidFill>
                  <a:srgbClr val="000000"/>
                </a:solidFill>
                <a:latin typeface="Inconsolata helvetica"/>
              </a:rPr>
              <a:t>Solving, </a:t>
            </a:r>
            <a:r>
              <a:rPr lang="en-US" sz="1600" dirty="0" smtClean="0">
                <a:solidFill>
                  <a:srgbClr val="000000"/>
                </a:solidFill>
                <a:latin typeface="Inconsolata helvetica"/>
              </a:rPr>
              <a:t>L. de</a:t>
            </a:r>
            <a:r>
              <a:rPr lang="en-US" sz="1600" dirty="0">
                <a:solidFill>
                  <a:srgbClr val="000000"/>
                </a:solidFill>
                <a:latin typeface="Inconsolata helvetica"/>
              </a:rPr>
              <a:t> Moura and </a:t>
            </a:r>
            <a:r>
              <a:rPr lang="en-US" sz="1600" dirty="0" smtClean="0">
                <a:solidFill>
                  <a:srgbClr val="000000"/>
                </a:solidFill>
                <a:latin typeface="Inconsolata helvetica"/>
              </a:rPr>
              <a:t>G. </a:t>
            </a:r>
            <a:r>
              <a:rPr lang="en-US" sz="1600" dirty="0">
                <a:solidFill>
                  <a:srgbClr val="000000"/>
                </a:solidFill>
                <a:latin typeface="Inconsolata helvetica"/>
              </a:rPr>
              <a:t>Passmore</a:t>
            </a:r>
            <a:r>
              <a:rPr lang="en-US" sz="1600" dirty="0" smtClean="0">
                <a:solidFill>
                  <a:srgbClr val="000000"/>
                </a:solidFill>
                <a:latin typeface="Inconsolata helvetica"/>
              </a:rPr>
              <a:t>.</a:t>
            </a:r>
          </a:p>
          <a:p>
            <a:pPr marL="0" indent="0">
              <a:buNone/>
            </a:pPr>
            <a:r>
              <a:rPr lang="en-US" sz="1600" dirty="0">
                <a:hlinkClick r:id="rId2"/>
              </a:rPr>
              <a:t>http://</a:t>
            </a:r>
            <a:r>
              <a:rPr lang="en-US" sz="1600" dirty="0" smtClean="0">
                <a:hlinkClick r:id="rId2"/>
              </a:rPr>
              <a:t>research.microsoft.com/en-us/um/people/leonardo/files/smt-strategy.pdf</a:t>
            </a:r>
            <a:endParaRPr lang="en-US" sz="1600" dirty="0" smtClean="0"/>
          </a:p>
          <a:p>
            <a:pPr marL="0" indent="0">
              <a:buNone/>
            </a:pPr>
            <a:endParaRPr lang="en-US" sz="1600" dirty="0" smtClean="0"/>
          </a:p>
          <a:p>
            <a:pPr marL="0" indent="0">
              <a:buNone/>
            </a:pPr>
            <a:r>
              <a:rPr lang="en-US" sz="1600" i="1" dirty="0" smtClean="0">
                <a:solidFill>
                  <a:srgbClr val="000000"/>
                </a:solidFill>
                <a:latin typeface="Inconsolata helvetica"/>
              </a:rPr>
              <a:t>Solving non-linear arithmetic, D. Jovanovic and L. de Moura</a:t>
            </a:r>
          </a:p>
          <a:p>
            <a:pPr marL="0" indent="0">
              <a:buNone/>
            </a:pPr>
            <a:r>
              <a:rPr lang="en-US" sz="1600" dirty="0">
                <a:hlinkClick r:id="rId3"/>
              </a:rPr>
              <a:t>http://</a:t>
            </a:r>
            <a:r>
              <a:rPr lang="en-US" sz="1600" dirty="0" smtClean="0">
                <a:hlinkClick r:id="rId3"/>
              </a:rPr>
              <a:t>research.microsoft.com/en-us/um/people/leonardo/files/IJCAR2012.pdf</a:t>
            </a:r>
            <a:endParaRPr lang="en-US" sz="1600" dirty="0" smtClean="0"/>
          </a:p>
          <a:p>
            <a:pPr marL="0" indent="0">
              <a:buNone/>
            </a:pPr>
            <a:endParaRPr lang="en-US" sz="1600" dirty="0"/>
          </a:p>
          <a:p>
            <a:pPr marL="0" indent="0">
              <a:buNone/>
            </a:pPr>
            <a:r>
              <a:rPr lang="en-US" sz="1600" i="1" dirty="0" smtClean="0">
                <a:solidFill>
                  <a:srgbClr val="000000"/>
                </a:solidFill>
                <a:latin typeface="Inconsolata helvetica"/>
              </a:rPr>
              <a:t>A Model Constructing </a:t>
            </a:r>
            <a:r>
              <a:rPr lang="en-US" sz="1600" i="1" dirty="0" err="1" smtClean="0">
                <a:solidFill>
                  <a:srgbClr val="000000"/>
                </a:solidFill>
                <a:latin typeface="Inconsolata helvetica"/>
              </a:rPr>
              <a:t>Satisfiability</a:t>
            </a:r>
            <a:r>
              <a:rPr lang="en-US" sz="1600" i="1" dirty="0" smtClean="0">
                <a:solidFill>
                  <a:srgbClr val="000000"/>
                </a:solidFill>
                <a:latin typeface="Inconsolata helvetica"/>
              </a:rPr>
              <a:t> Calculus, L. de Moura and D. </a:t>
            </a:r>
            <a:r>
              <a:rPr lang="en-US" sz="1600" i="1" dirty="0" err="1" smtClean="0">
                <a:solidFill>
                  <a:srgbClr val="000000"/>
                </a:solidFill>
                <a:latin typeface="Inconsolata helvetica"/>
              </a:rPr>
              <a:t>Jovanonic</a:t>
            </a:r>
            <a:endParaRPr lang="en-US" sz="1600" i="1" dirty="0" smtClean="0">
              <a:solidFill>
                <a:srgbClr val="000000"/>
              </a:solidFill>
              <a:latin typeface="Inconsolata helvetica"/>
            </a:endParaRPr>
          </a:p>
          <a:p>
            <a:pPr marL="0" indent="0">
              <a:buNone/>
            </a:pPr>
            <a:r>
              <a:rPr lang="en-US" sz="1600" dirty="0">
                <a:hlinkClick r:id="rId4"/>
              </a:rPr>
              <a:t>http://</a:t>
            </a:r>
            <a:r>
              <a:rPr lang="en-US" sz="1600" dirty="0" smtClean="0">
                <a:hlinkClick r:id="rId4"/>
              </a:rPr>
              <a:t>research.microsoft.com/en-us/um/people/leonardo/files/mcsat.pdf</a:t>
            </a:r>
            <a:endParaRPr lang="en-US" sz="1600" dirty="0" smtClean="0"/>
          </a:p>
          <a:p>
            <a:pPr marL="0" indent="0">
              <a:buNone/>
            </a:pPr>
            <a:endParaRPr lang="en-US" sz="1600" dirty="0"/>
          </a:p>
          <a:p>
            <a:pPr marL="0" indent="0">
              <a:buNone/>
            </a:pPr>
            <a:r>
              <a:rPr lang="en-US" sz="1600" i="1" dirty="0" smtClean="0">
                <a:solidFill>
                  <a:srgbClr val="000000"/>
                </a:solidFill>
                <a:latin typeface="Inconsolata helvetica"/>
              </a:rPr>
              <a:t>The Design and Implementation of the Model Constructing </a:t>
            </a:r>
            <a:r>
              <a:rPr lang="en-US" sz="1600" i="1" dirty="0" err="1" smtClean="0">
                <a:solidFill>
                  <a:srgbClr val="000000"/>
                </a:solidFill>
                <a:latin typeface="Inconsolata helvetica"/>
              </a:rPr>
              <a:t>Satisfiability</a:t>
            </a:r>
            <a:r>
              <a:rPr lang="en-US" sz="1600" i="1" dirty="0" smtClean="0">
                <a:solidFill>
                  <a:srgbClr val="000000"/>
                </a:solidFill>
                <a:latin typeface="Inconsolata helvetica"/>
              </a:rPr>
              <a:t> Calculus, </a:t>
            </a:r>
          </a:p>
          <a:p>
            <a:pPr marL="0" indent="0">
              <a:buNone/>
            </a:pPr>
            <a:r>
              <a:rPr lang="en-US" sz="1600" i="1" dirty="0" smtClean="0">
                <a:solidFill>
                  <a:srgbClr val="000000"/>
                </a:solidFill>
                <a:latin typeface="Inconsolata helvetica"/>
              </a:rPr>
              <a:t>D. Jovanovic, C. Barrett , L. de Moura</a:t>
            </a:r>
          </a:p>
          <a:p>
            <a:pPr marL="0" indent="0">
              <a:buNone/>
            </a:pPr>
            <a:r>
              <a:rPr lang="en-US" sz="1600" dirty="0">
                <a:hlinkClick r:id="rId5"/>
              </a:rPr>
              <a:t>http://</a:t>
            </a:r>
            <a:r>
              <a:rPr lang="en-US" sz="1600" dirty="0" smtClean="0">
                <a:hlinkClick r:id="rId5"/>
              </a:rPr>
              <a:t>research.microsoft.com/en-us/um/people/leonardo/mcsat_design.pdf</a:t>
            </a:r>
            <a:endParaRPr lang="en-US" sz="1600" dirty="0"/>
          </a:p>
          <a:p>
            <a:pPr marL="0" indent="0">
              <a:buNone/>
            </a:pPr>
            <a:endParaRPr lang="en-US" sz="1600" i="1" dirty="0" smtClean="0">
              <a:solidFill>
                <a:srgbClr val="000000"/>
              </a:solidFill>
              <a:latin typeface="Inconsolata helvetica"/>
            </a:endParaRPr>
          </a:p>
          <a:p>
            <a:pPr marL="0" indent="0">
              <a:buNone/>
            </a:pPr>
            <a:endParaRPr lang="en-US" sz="1600" i="1" dirty="0">
              <a:solidFill>
                <a:srgbClr val="000000"/>
              </a:solidFill>
              <a:latin typeface="Inconsolata helvetica"/>
            </a:endParaRPr>
          </a:p>
          <a:p>
            <a:pPr marL="0" indent="0">
              <a:buNone/>
            </a:pPr>
            <a:endParaRPr lang="en-US" sz="1600" dirty="0" smtClean="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781548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Source Code</a:t>
            </a:r>
            <a:endParaRPr lang="en-US" dirty="0"/>
          </a:p>
        </p:txBody>
      </p:sp>
      <p:sp>
        <p:nvSpPr>
          <p:cNvPr id="4" name="Content Placeholder 3"/>
          <p:cNvSpPr>
            <a:spLocks noGrp="1"/>
          </p:cNvSpPr>
          <p:nvPr>
            <p:ph idx="1"/>
          </p:nvPr>
        </p:nvSpPr>
        <p:spPr/>
        <p:txBody>
          <a:bodyPr/>
          <a:lstStyle/>
          <a:p>
            <a:pPr marL="0" indent="0">
              <a:buNone/>
            </a:pPr>
            <a:r>
              <a:rPr lang="en-US" dirty="0" err="1" smtClean="0">
                <a:solidFill>
                  <a:srgbClr val="FF0000"/>
                </a:solidFill>
              </a:rPr>
              <a:t>nlsat</a:t>
            </a:r>
            <a:endParaRPr lang="en-US" dirty="0" smtClean="0">
              <a:solidFill>
                <a:srgbClr val="FF0000"/>
              </a:solidFill>
            </a:endParaRPr>
          </a:p>
          <a:p>
            <a:pPr marL="0" indent="0">
              <a:buNone/>
            </a:pPr>
            <a:r>
              <a:rPr lang="en-US" sz="2400" dirty="0">
                <a:hlinkClick r:id="rId2"/>
              </a:rPr>
              <a:t>https://z3.codeplex.com/SourceControl/latest#src/nlsat</a:t>
            </a:r>
            <a:r>
              <a:rPr lang="en-US" sz="2400" dirty="0" smtClean="0">
                <a:hlinkClick r:id="rId2"/>
              </a:rPr>
              <a:t>/</a:t>
            </a:r>
            <a:endParaRPr lang="en-US" sz="2400" dirty="0" smtClean="0"/>
          </a:p>
          <a:p>
            <a:pPr marL="0" indent="0">
              <a:buNone/>
            </a:pPr>
            <a:endParaRPr lang="en-US" sz="2400" dirty="0"/>
          </a:p>
          <a:p>
            <a:pPr marL="0" indent="0">
              <a:buNone/>
            </a:pPr>
            <a:r>
              <a:rPr lang="en-US" dirty="0" err="1" smtClean="0">
                <a:solidFill>
                  <a:srgbClr val="FF0000"/>
                </a:solidFill>
              </a:rPr>
              <a:t>mcsat</a:t>
            </a:r>
            <a:r>
              <a:rPr lang="en-US" sz="2400" dirty="0" smtClean="0"/>
              <a:t/>
            </a:r>
            <a:br>
              <a:rPr lang="en-US" sz="2400" dirty="0" smtClean="0"/>
            </a:br>
            <a:r>
              <a:rPr lang="en-US" sz="2400" u="sng" dirty="0">
                <a:hlinkClick r:id="rId3"/>
              </a:rPr>
              <a:t>https://</a:t>
            </a:r>
            <a:r>
              <a:rPr lang="en-US" sz="2400" u="sng" dirty="0" smtClean="0">
                <a:hlinkClick r:id="rId3"/>
              </a:rPr>
              <a:t>github.com/dddejan/CVC4/tree/mcsat</a:t>
            </a:r>
            <a:endParaRPr lang="en-US" sz="2400" u="sng" dirty="0" smtClean="0"/>
          </a:p>
          <a:p>
            <a:pPr marL="0" indent="0">
              <a:buNone/>
            </a:pPr>
            <a:endParaRPr lang="en-US" sz="2400" u="sng" dirty="0"/>
          </a:p>
          <a:p>
            <a:pPr marL="0" indent="0">
              <a:buNone/>
            </a:pPr>
            <a:r>
              <a:rPr lang="en-US" dirty="0" smtClean="0">
                <a:solidFill>
                  <a:srgbClr val="FF0000"/>
                </a:solidFill>
              </a:rPr>
              <a:t>tactic/preprocessors</a:t>
            </a:r>
          </a:p>
          <a:p>
            <a:pPr marL="0" lvl="0" indent="0">
              <a:buNone/>
            </a:pPr>
            <a:r>
              <a:rPr lang="en-US" sz="2400" dirty="0">
                <a:solidFill>
                  <a:prstClr val="black"/>
                </a:solidFill>
                <a:hlinkClick r:id="rId2"/>
              </a:rPr>
              <a:t>https://</a:t>
            </a:r>
            <a:r>
              <a:rPr lang="en-US" sz="2400" dirty="0" smtClean="0">
                <a:solidFill>
                  <a:prstClr val="black"/>
                </a:solidFill>
                <a:hlinkClick r:id="rId2"/>
              </a:rPr>
              <a:t>z3.codeplex.com/SourceControl/latest#src/tactic/</a:t>
            </a:r>
            <a:endParaRPr lang="en-US" sz="2400" dirty="0">
              <a:solidFill>
                <a:prstClr val="black"/>
              </a:solidFill>
            </a:endParaRPr>
          </a:p>
          <a:p>
            <a:pPr marL="0" indent="0">
              <a:buNone/>
            </a:pPr>
            <a:endParaRPr lang="en-US" dirty="0" smtClean="0">
              <a:solidFill>
                <a:srgbClr val="FF0000"/>
              </a:solidFill>
            </a:endParaRPr>
          </a:p>
          <a:p>
            <a:pPr marL="0" indent="0">
              <a:buNone/>
            </a:pPr>
            <a:r>
              <a:rPr lang="en-US" sz="2400" dirty="0">
                <a:solidFill>
                  <a:prstClr val="black"/>
                </a:solidFill>
              </a:rPr>
              <a:t/>
            </a:r>
            <a:br>
              <a:rPr lang="en-US" sz="2400" dirty="0">
                <a:solidFill>
                  <a:prstClr val="black"/>
                </a:solidFill>
              </a:rPr>
            </a:br>
            <a:endParaRPr lang="en-US" sz="2400" dirty="0" smtClean="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892417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Converter: Filter</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124200" y="1905000"/>
                <a:ext cx="16885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𝑝</m:t>
                      </m:r>
                      <m:r>
                        <a:rPr lang="en-US" sz="2400" b="0" i="1" smtClean="0">
                          <a:latin typeface="Cambria Math"/>
                        </a:rPr>
                        <m:t>∨(</m:t>
                      </m:r>
                      <m:r>
                        <a:rPr lang="en-US" sz="2400" b="0" i="1" smtClean="0">
                          <a:latin typeface="Cambria Math"/>
                        </a:rPr>
                        <m:t>𝑞</m:t>
                      </m:r>
                      <m:r>
                        <a:rPr lang="en-US" sz="2400" b="0" i="1" smtClean="0">
                          <a:latin typeface="Cambria Math"/>
                        </a:rPr>
                        <m:t>∧</m:t>
                      </m:r>
                      <m:r>
                        <a:rPr lang="en-US" sz="2400" b="0" i="1" smtClean="0">
                          <a:latin typeface="Cambria Math"/>
                        </a:rPr>
                        <m:t>h</m:t>
                      </m:r>
                      <m:r>
                        <a:rPr lang="en-US" sz="2400" b="0" i="1" smtClean="0">
                          <a:latin typeface="Cambria Math"/>
                        </a:rPr>
                        <m:t>)</m:t>
                      </m:r>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3124200" y="1905000"/>
                <a:ext cx="1688539" cy="461665"/>
              </a:xfrm>
              <a:prstGeom prst="rect">
                <a:avLst/>
              </a:prstGeom>
              <a:blipFill rotWithShape="1">
                <a:blip r:embed="rId2"/>
                <a:stretch>
                  <a:fillRect r="-362" b="-20000"/>
                </a:stretch>
              </a:blipFill>
            </p:spPr>
            <p:txBody>
              <a:bodyPr/>
              <a:lstStyle/>
              <a:p>
                <a:r>
                  <a:rPr lang="en-US">
                    <a:noFill/>
                  </a:rPr>
                  <a:t> </a:t>
                </a:r>
              </a:p>
            </p:txBody>
          </p:sp>
        </mc:Fallback>
      </mc:AlternateContent>
      <p:sp>
        <p:nvSpPr>
          <p:cNvPr id="4" name="Rectangle 3"/>
          <p:cNvSpPr/>
          <p:nvPr/>
        </p:nvSpPr>
        <p:spPr bwMode="auto">
          <a:xfrm>
            <a:off x="2901973" y="2986792"/>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err="1" smtClean="0">
                <a:solidFill>
                  <a:srgbClr val="000000"/>
                </a:solidFill>
                <a:latin typeface="+mn-lt"/>
                <a:cs typeface="+mn-cs"/>
              </a:rPr>
              <a:t>Tseitin</a:t>
            </a:r>
            <a:endParaRPr lang="en-US" sz="2400" kern="0" dirty="0" smtClean="0">
              <a:solidFill>
                <a:srgbClr val="000000"/>
              </a:solidFill>
              <a:latin typeface="+mn-lt"/>
              <a:cs typeface="+mn-cs"/>
            </a:endParaRPr>
          </a:p>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CNF converter</a:t>
            </a:r>
            <a:endParaRPr kumimoji="0" lang="en-US" sz="2400" b="0" i="0" u="none" strike="noStrike" kern="0" cap="none" spc="0" normalizeH="0" baseline="0" noProof="0" dirty="0" smtClean="0">
              <a:ln>
                <a:noFill/>
              </a:ln>
              <a:solidFill>
                <a:srgbClr val="000000"/>
              </a:solidFill>
              <a:effectLst/>
              <a:uLnTx/>
              <a:uFillTx/>
              <a:latin typeface="+mn-lt"/>
              <a:cs typeface="+mn-cs"/>
            </a:endParaRPr>
          </a:p>
        </p:txBody>
      </p:sp>
      <p:sp>
        <p:nvSpPr>
          <p:cNvPr id="5" name="Right Arrow 4"/>
          <p:cNvSpPr/>
          <p:nvPr/>
        </p:nvSpPr>
        <p:spPr bwMode="auto">
          <a:xfrm rot="5400000">
            <a:off x="3883828" y="199450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6" name="Right Arrow 5"/>
          <p:cNvSpPr/>
          <p:nvPr/>
        </p:nvSpPr>
        <p:spPr bwMode="auto">
          <a:xfrm rot="5400000">
            <a:off x="3883829" y="420305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7" name="TextBox 6"/>
              <p:cNvSpPr txBox="1"/>
              <p:nvPr/>
            </p:nvSpPr>
            <p:spPr>
              <a:xfrm>
                <a:off x="2057400" y="5261428"/>
                <a:ext cx="3925305"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𝑝</m:t>
                      </m:r>
                      <m:r>
                        <a:rPr lang="en-US" sz="2400" b="0" i="1" smtClean="0">
                          <a:latin typeface="Cambria Math"/>
                        </a:rPr>
                        <m:t>∨</m:t>
                      </m:r>
                      <m:r>
                        <a:rPr lang="en-US" sz="2400" b="0" i="1" smtClean="0">
                          <a:latin typeface="Cambria Math"/>
                        </a:rPr>
                        <m:t>𝑘</m:t>
                      </m:r>
                      <m:r>
                        <a:rPr lang="en-US" sz="2400" b="0" i="1" smtClean="0">
                          <a:latin typeface="Cambria Math"/>
                        </a:rPr>
                        <m:t>, </m:t>
                      </m:r>
                    </m:oMath>
                  </m:oMathPara>
                </a14:m>
                <a:endParaRPr lang="en-US" sz="2400" b="0" i="1" dirty="0" smtClean="0">
                  <a:latin typeface="Cambria Math"/>
                </a:endParaRPr>
              </a:p>
              <a:p>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𝑘</m:t>
                      </m:r>
                      <m:r>
                        <a:rPr lang="en-US" sz="2400" b="0" i="1" smtClean="0">
                          <a:latin typeface="Cambria Math"/>
                        </a:rPr>
                        <m:t>∨</m:t>
                      </m:r>
                      <m:r>
                        <a:rPr lang="en-US" sz="2400" b="0" i="1" smtClean="0">
                          <a:latin typeface="Cambria Math"/>
                        </a:rPr>
                        <m:t>𝑞</m:t>
                      </m:r>
                      <m:r>
                        <a:rPr lang="en-US" sz="2400" b="0" i="1" smtClean="0">
                          <a:latin typeface="Cambria Math"/>
                        </a:rPr>
                        <m:t>, ¬</m:t>
                      </m:r>
                      <m:r>
                        <a:rPr lang="en-US" sz="2400" b="0" i="1" smtClean="0">
                          <a:latin typeface="Cambria Math"/>
                        </a:rPr>
                        <m:t>𝑘</m:t>
                      </m:r>
                      <m:r>
                        <a:rPr lang="en-US" sz="2400" b="0" i="1" smtClean="0">
                          <a:latin typeface="Cambria Math"/>
                        </a:rPr>
                        <m:t>∨</m:t>
                      </m:r>
                      <m:r>
                        <a:rPr lang="en-US" sz="2400" b="0" i="1" smtClean="0">
                          <a:latin typeface="Cambria Math"/>
                        </a:rPr>
                        <m:t>h</m:t>
                      </m:r>
                      <m:r>
                        <a:rPr lang="en-US" sz="2400" b="0" i="1" smtClean="0">
                          <a:latin typeface="Cambria Math"/>
                        </a:rPr>
                        <m:t>, </m:t>
                      </m:r>
                      <m:r>
                        <a:rPr lang="en-US" sz="2400" b="0" i="1" smtClean="0">
                          <a:latin typeface="Cambria Math"/>
                        </a:rPr>
                        <m:t>𝑘</m:t>
                      </m:r>
                      <m:r>
                        <a:rPr lang="en-US" sz="2400" b="0" i="1" smtClean="0">
                          <a:latin typeface="Cambria Math"/>
                        </a:rPr>
                        <m:t>∨¬</m:t>
                      </m:r>
                      <m:r>
                        <a:rPr lang="en-US" sz="2400" b="0" i="1" smtClean="0">
                          <a:latin typeface="Cambria Math"/>
                        </a:rPr>
                        <m:t>𝑞</m:t>
                      </m:r>
                      <m:r>
                        <a:rPr lang="en-US" sz="2400" b="0" i="1" smtClean="0">
                          <a:latin typeface="Cambria Math"/>
                        </a:rPr>
                        <m:t>∨¬</m:t>
                      </m:r>
                      <m:r>
                        <a:rPr lang="en-US" sz="2400" b="0" i="1" smtClean="0">
                          <a:latin typeface="Cambria Math"/>
                        </a:rPr>
                        <m:t>h</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2057400" y="5261428"/>
                <a:ext cx="3925305" cy="830997"/>
              </a:xfrm>
              <a:prstGeom prst="rect">
                <a:avLst/>
              </a:prstGeom>
              <a:blipFill rotWithShape="1">
                <a:blip r:embed="rId3"/>
                <a:stretch>
                  <a:fillRect b="-6618"/>
                </a:stretch>
              </a:blipFill>
            </p:spPr>
            <p:txBody>
              <a:bodyPr/>
              <a:lstStyle/>
              <a:p>
                <a:r>
                  <a:rPr lang="en-US">
                    <a:noFill/>
                  </a:rPr>
                  <a:t> </a:t>
                </a:r>
              </a:p>
            </p:txBody>
          </p:sp>
        </mc:Fallback>
      </mc:AlternateContent>
      <p:sp>
        <p:nvSpPr>
          <p:cNvPr id="8" name="Rectangle 7"/>
          <p:cNvSpPr/>
          <p:nvPr/>
        </p:nvSpPr>
        <p:spPr bwMode="auto">
          <a:xfrm>
            <a:off x="6545650" y="4577355"/>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9" name="Right Arrow 8"/>
          <p:cNvSpPr/>
          <p:nvPr/>
        </p:nvSpPr>
        <p:spPr bwMode="auto">
          <a:xfrm rot="16200000" flipV="1">
            <a:off x="7208476" y="5295076"/>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7172116" y="6215873"/>
                <a:ext cx="52238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7172116" y="6215873"/>
                <a:ext cx="522386" cy="461665"/>
              </a:xfrm>
              <a:prstGeom prst="rect">
                <a:avLst/>
              </a:prstGeom>
              <a:blipFill rotWithShape="1">
                <a:blip r:embed="rId4"/>
                <a:stretch>
                  <a:fillRect/>
                </a:stretch>
              </a:blipFill>
            </p:spPr>
            <p:txBody>
              <a:bodyPr/>
              <a:lstStyle/>
              <a:p>
                <a:r>
                  <a:rPr lang="en-US">
                    <a:noFill/>
                  </a:rPr>
                  <a:t> </a:t>
                </a:r>
              </a:p>
            </p:txBody>
          </p:sp>
        </mc:Fallback>
      </mc:AlternateContent>
      <p:sp>
        <p:nvSpPr>
          <p:cNvPr id="11" name="Right Arrow 10"/>
          <p:cNvSpPr/>
          <p:nvPr/>
        </p:nvSpPr>
        <p:spPr bwMode="auto">
          <a:xfrm rot="16200000" flipV="1">
            <a:off x="7208476" y="3570613"/>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2" name="TextBox 11"/>
              <p:cNvSpPr txBox="1"/>
              <p:nvPr/>
            </p:nvSpPr>
            <p:spPr>
              <a:xfrm>
                <a:off x="6903504" y="3497971"/>
                <a:ext cx="1008096"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dirty="0" smtClean="0">
                          <a:ln>
                            <a:noFill/>
                          </a:ln>
                          <a:solidFill>
                            <a:srgbClr val="000000"/>
                          </a:solidFill>
                          <a:effectLst/>
                          <a:uLnTx/>
                          <a:uFillTx/>
                          <a:latin typeface="Cambria Math"/>
                          <a:cs typeface="Calibri" pitchFamily="34" charset="0"/>
                        </a:rPr>
                        <m:t>𝑘</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6903504" y="3497971"/>
                <a:ext cx="1008096" cy="461665"/>
              </a:xfrm>
              <a:prstGeom prst="rect">
                <a:avLst/>
              </a:prstGeom>
              <a:blipFill rotWithShape="1">
                <a:blip r:embed="rId5"/>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4136804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Converter: Filter</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3124200" y="1905000"/>
                <a:ext cx="168853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𝑝</m:t>
                      </m:r>
                      <m:r>
                        <a:rPr lang="en-US" sz="2400" b="0" i="1" smtClean="0">
                          <a:latin typeface="Cambria Math"/>
                        </a:rPr>
                        <m:t>∨(</m:t>
                      </m:r>
                      <m:r>
                        <a:rPr lang="en-US" sz="2400" b="0" i="1" smtClean="0">
                          <a:latin typeface="Cambria Math"/>
                        </a:rPr>
                        <m:t>𝑞</m:t>
                      </m:r>
                      <m:r>
                        <a:rPr lang="en-US" sz="2400" b="0" i="1" smtClean="0">
                          <a:latin typeface="Cambria Math"/>
                        </a:rPr>
                        <m:t>∧</m:t>
                      </m:r>
                      <m:r>
                        <a:rPr lang="en-US" sz="2400" b="0" i="1" smtClean="0">
                          <a:latin typeface="Cambria Math"/>
                        </a:rPr>
                        <m:t>h</m:t>
                      </m:r>
                      <m:r>
                        <a:rPr lang="en-US" sz="2400" b="0" i="1" smtClean="0">
                          <a:latin typeface="Cambria Math"/>
                        </a:rPr>
                        <m:t>)</m:t>
                      </m:r>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3124200" y="1905000"/>
                <a:ext cx="1688539" cy="461665"/>
              </a:xfrm>
              <a:prstGeom prst="rect">
                <a:avLst/>
              </a:prstGeom>
              <a:blipFill rotWithShape="1">
                <a:blip r:embed="rId2"/>
                <a:stretch>
                  <a:fillRect r="-362" b="-20000"/>
                </a:stretch>
              </a:blipFill>
            </p:spPr>
            <p:txBody>
              <a:bodyPr/>
              <a:lstStyle/>
              <a:p>
                <a:r>
                  <a:rPr lang="en-US">
                    <a:noFill/>
                  </a:rPr>
                  <a:t> </a:t>
                </a:r>
              </a:p>
            </p:txBody>
          </p:sp>
        </mc:Fallback>
      </mc:AlternateContent>
      <p:sp>
        <p:nvSpPr>
          <p:cNvPr id="4" name="Rectangle 3"/>
          <p:cNvSpPr/>
          <p:nvPr/>
        </p:nvSpPr>
        <p:spPr bwMode="auto">
          <a:xfrm>
            <a:off x="2901973" y="2986792"/>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err="1" smtClean="0">
                <a:solidFill>
                  <a:srgbClr val="000000"/>
                </a:solidFill>
                <a:latin typeface="+mn-lt"/>
                <a:cs typeface="+mn-cs"/>
              </a:rPr>
              <a:t>Tseitin</a:t>
            </a:r>
            <a:endParaRPr lang="en-US" sz="2400" kern="0" dirty="0" smtClean="0">
              <a:solidFill>
                <a:srgbClr val="000000"/>
              </a:solidFill>
              <a:latin typeface="+mn-lt"/>
              <a:cs typeface="+mn-cs"/>
            </a:endParaRPr>
          </a:p>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CNF converter</a:t>
            </a:r>
            <a:endParaRPr kumimoji="0" lang="en-US" sz="2400" b="0" i="0" u="none" strike="noStrike" kern="0" cap="none" spc="0" normalizeH="0" baseline="0" noProof="0" dirty="0" smtClean="0">
              <a:ln>
                <a:noFill/>
              </a:ln>
              <a:solidFill>
                <a:srgbClr val="000000"/>
              </a:solidFill>
              <a:effectLst/>
              <a:uLnTx/>
              <a:uFillTx/>
              <a:latin typeface="+mn-lt"/>
              <a:cs typeface="+mn-cs"/>
            </a:endParaRPr>
          </a:p>
        </p:txBody>
      </p:sp>
      <p:sp>
        <p:nvSpPr>
          <p:cNvPr id="5" name="Right Arrow 4"/>
          <p:cNvSpPr/>
          <p:nvPr/>
        </p:nvSpPr>
        <p:spPr bwMode="auto">
          <a:xfrm rot="5400000">
            <a:off x="3883828" y="199450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6" name="Right Arrow 5"/>
          <p:cNvSpPr/>
          <p:nvPr/>
        </p:nvSpPr>
        <p:spPr bwMode="auto">
          <a:xfrm rot="5400000">
            <a:off x="3883829" y="4203058"/>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7" name="TextBox 6"/>
              <p:cNvSpPr txBox="1"/>
              <p:nvPr/>
            </p:nvSpPr>
            <p:spPr>
              <a:xfrm>
                <a:off x="2057400" y="5261428"/>
                <a:ext cx="3925305"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𝑝</m:t>
                      </m:r>
                      <m:r>
                        <a:rPr lang="en-US" sz="2400" b="0" i="1" smtClean="0">
                          <a:latin typeface="Cambria Math"/>
                        </a:rPr>
                        <m:t>∨</m:t>
                      </m:r>
                      <m:r>
                        <a:rPr lang="en-US" sz="2400" b="0" i="1" smtClean="0">
                          <a:latin typeface="Cambria Math"/>
                        </a:rPr>
                        <m:t>𝑘</m:t>
                      </m:r>
                      <m:r>
                        <a:rPr lang="en-US" sz="2400" b="0" i="1" smtClean="0">
                          <a:latin typeface="Cambria Math"/>
                        </a:rPr>
                        <m:t>, </m:t>
                      </m:r>
                    </m:oMath>
                  </m:oMathPara>
                </a14:m>
                <a:endParaRPr lang="en-US" sz="2400" b="0" i="1" dirty="0" smtClean="0">
                  <a:latin typeface="Cambria Math"/>
                </a:endParaRPr>
              </a:p>
              <a:p>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b="0" i="1" smtClean="0">
                          <a:latin typeface="Cambria Math"/>
                        </a:rPr>
                        <m:t>𝑘</m:t>
                      </m:r>
                      <m:r>
                        <a:rPr lang="en-US" sz="2400" b="0" i="1" smtClean="0">
                          <a:latin typeface="Cambria Math"/>
                        </a:rPr>
                        <m:t>∨</m:t>
                      </m:r>
                      <m:r>
                        <a:rPr lang="en-US" sz="2400" b="0" i="1" smtClean="0">
                          <a:latin typeface="Cambria Math"/>
                        </a:rPr>
                        <m:t>𝑞</m:t>
                      </m:r>
                      <m:r>
                        <a:rPr lang="en-US" sz="2400" b="0" i="1" smtClean="0">
                          <a:latin typeface="Cambria Math"/>
                        </a:rPr>
                        <m:t>, ¬</m:t>
                      </m:r>
                      <m:r>
                        <a:rPr lang="en-US" sz="2400" b="0" i="1" smtClean="0">
                          <a:latin typeface="Cambria Math"/>
                        </a:rPr>
                        <m:t>𝑘</m:t>
                      </m:r>
                      <m:r>
                        <a:rPr lang="en-US" sz="2400" b="0" i="1" smtClean="0">
                          <a:latin typeface="Cambria Math"/>
                        </a:rPr>
                        <m:t>∨</m:t>
                      </m:r>
                      <m:r>
                        <a:rPr lang="en-US" sz="2400" b="0" i="1" smtClean="0">
                          <a:latin typeface="Cambria Math"/>
                        </a:rPr>
                        <m:t>h</m:t>
                      </m:r>
                      <m:r>
                        <a:rPr lang="en-US" sz="2400" b="0" i="1" smtClean="0">
                          <a:latin typeface="Cambria Math"/>
                        </a:rPr>
                        <m:t>, </m:t>
                      </m:r>
                      <m:r>
                        <a:rPr lang="en-US" sz="2400" b="0" i="1" smtClean="0">
                          <a:latin typeface="Cambria Math"/>
                        </a:rPr>
                        <m:t>𝑘</m:t>
                      </m:r>
                      <m:r>
                        <a:rPr lang="en-US" sz="2400" b="0" i="1" smtClean="0">
                          <a:latin typeface="Cambria Math"/>
                        </a:rPr>
                        <m:t>∨¬</m:t>
                      </m:r>
                      <m:r>
                        <a:rPr lang="en-US" sz="2400" b="0" i="1" smtClean="0">
                          <a:latin typeface="Cambria Math"/>
                        </a:rPr>
                        <m:t>𝑞</m:t>
                      </m:r>
                      <m:r>
                        <a:rPr lang="en-US" sz="2400" b="0" i="1" smtClean="0">
                          <a:latin typeface="Cambria Math"/>
                        </a:rPr>
                        <m:t>∨¬</m:t>
                      </m:r>
                      <m:r>
                        <a:rPr lang="en-US" sz="2400" b="0" i="1" smtClean="0">
                          <a:latin typeface="Cambria Math"/>
                        </a:rPr>
                        <m:t>h</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2057400" y="5261428"/>
                <a:ext cx="3925305" cy="830997"/>
              </a:xfrm>
              <a:prstGeom prst="rect">
                <a:avLst/>
              </a:prstGeom>
              <a:blipFill rotWithShape="1">
                <a:blip r:embed="rId3"/>
                <a:stretch>
                  <a:fillRect b="-6618"/>
                </a:stretch>
              </a:blipFill>
            </p:spPr>
            <p:txBody>
              <a:bodyPr/>
              <a:lstStyle/>
              <a:p>
                <a:r>
                  <a:rPr lang="en-US">
                    <a:noFill/>
                  </a:rPr>
                  <a:t> </a:t>
                </a:r>
              </a:p>
            </p:txBody>
          </p:sp>
        </mc:Fallback>
      </mc:AlternateContent>
      <p:sp>
        <p:nvSpPr>
          <p:cNvPr id="8" name="Rectangle 7"/>
          <p:cNvSpPr/>
          <p:nvPr/>
        </p:nvSpPr>
        <p:spPr bwMode="auto">
          <a:xfrm>
            <a:off x="6545650" y="4577355"/>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9" name="Right Arrow 8"/>
          <p:cNvSpPr/>
          <p:nvPr/>
        </p:nvSpPr>
        <p:spPr bwMode="auto">
          <a:xfrm rot="16200000" flipV="1">
            <a:off x="7208476" y="5295076"/>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5510826" y="6396334"/>
                <a:ext cx="363317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𝑝</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𝑡</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smtClean="0">
                          <a:ln>
                            <a:noFill/>
                          </a:ln>
                          <a:solidFill>
                            <a:srgbClr val="FF0000"/>
                          </a:solidFill>
                          <a:effectLst/>
                          <a:uLnTx/>
                          <a:uFillTx/>
                          <a:latin typeface="Cambria Math"/>
                          <a:cs typeface="Calibri" pitchFamily="34" charset="0"/>
                        </a:rPr>
                        <m:t>𝑘</m:t>
                      </m:r>
                      <m:r>
                        <a:rPr kumimoji="0" lang="en-US" sz="2400" b="0" i="1" u="none" strike="noStrike" kern="0" cap="none" spc="0" normalizeH="0" baseline="0" noProof="0" smtClean="0">
                          <a:ln>
                            <a:noFill/>
                          </a:ln>
                          <a:solidFill>
                            <a:srgbClr val="FF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FF0000"/>
                          </a:solidFill>
                          <a:effectLst/>
                          <a:uLnTx/>
                          <a:uFillTx/>
                          <a:latin typeface="Cambria Math"/>
                          <a:cs typeface="Calibri" pitchFamily="34" charset="0"/>
                        </a:rPr>
                        <m:t>𝑓</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𝑞</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𝑓</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h</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𝑡</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5510826" y="6396334"/>
                <a:ext cx="3633174" cy="461665"/>
              </a:xfrm>
              <a:prstGeom prst="rect">
                <a:avLst/>
              </a:prstGeom>
              <a:blipFill rotWithShape="1">
                <a:blip r:embed="rId4"/>
                <a:stretch>
                  <a:fillRect b="-17105"/>
                </a:stretch>
              </a:blipFill>
            </p:spPr>
            <p:txBody>
              <a:bodyPr/>
              <a:lstStyle/>
              <a:p>
                <a:r>
                  <a:rPr lang="en-US">
                    <a:noFill/>
                  </a:rPr>
                  <a:t> </a:t>
                </a:r>
              </a:p>
            </p:txBody>
          </p:sp>
        </mc:Fallback>
      </mc:AlternateContent>
      <p:sp>
        <p:nvSpPr>
          <p:cNvPr id="11" name="Right Arrow 10"/>
          <p:cNvSpPr/>
          <p:nvPr/>
        </p:nvSpPr>
        <p:spPr bwMode="auto">
          <a:xfrm rot="16200000" flipV="1">
            <a:off x="7208476" y="3570613"/>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3" name="TextBox 12"/>
              <p:cNvSpPr txBox="1"/>
              <p:nvPr/>
            </p:nvSpPr>
            <p:spPr>
              <a:xfrm>
                <a:off x="6145954" y="3497971"/>
                <a:ext cx="2732415"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𝑝</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𝑡</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𝑞</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𝑓</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 </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h</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𝑡</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6145954" y="3497971"/>
                <a:ext cx="2732415" cy="461665"/>
              </a:xfrm>
              <a:prstGeom prst="rect">
                <a:avLst/>
              </a:prstGeom>
              <a:blipFill rotWithShape="1">
                <a:blip r:embed="rId5"/>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1165460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Converter: Extension + Filter</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2723197" y="1447800"/>
                <a:ext cx="4695141" cy="8309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𝑏𝑖𝑡𝑣𝑒𝑐</m:t>
                      </m:r>
                      <m:d>
                        <m:dPr>
                          <m:begChr m:val="["/>
                          <m:endChr m:val="]"/>
                          <m:ctrlPr>
                            <a:rPr lang="en-US" sz="2400" b="0" i="1" smtClean="0">
                              <a:latin typeface="Cambria Math"/>
                            </a:rPr>
                          </m:ctrlPr>
                        </m:dPr>
                        <m:e>
                          <m:r>
                            <a:rPr lang="en-US" sz="2400" b="0" i="1" smtClean="0">
                              <a:latin typeface="Cambria Math"/>
                            </a:rPr>
                            <m:t>4</m:t>
                          </m:r>
                        </m:e>
                      </m:d>
                      <m:r>
                        <a:rPr lang="en-US" sz="2400" b="0" i="1" smtClean="0">
                          <a:latin typeface="Cambria Math"/>
                        </a:rPr>
                        <m:t>,  </m:t>
                      </m:r>
                      <m:r>
                        <a:rPr lang="en-US" sz="2400" b="0" i="1" smtClean="0">
                          <a:latin typeface="Cambria Math"/>
                        </a:rPr>
                        <m:t>𝑦</m:t>
                      </m:r>
                      <m:r>
                        <a:rPr lang="en-US" sz="2400" b="0" i="1" smtClean="0">
                          <a:latin typeface="Cambria Math"/>
                        </a:rPr>
                        <m:t>,</m:t>
                      </m:r>
                      <m:r>
                        <a:rPr lang="en-US" sz="2400" b="0" i="1" smtClean="0">
                          <a:latin typeface="Cambria Math"/>
                        </a:rPr>
                        <m:t>𝑧</m:t>
                      </m:r>
                      <m:r>
                        <a:rPr lang="en-US" sz="2400" b="0" i="1" smtClean="0">
                          <a:latin typeface="Cambria Math"/>
                        </a:rPr>
                        <m:t>:</m:t>
                      </m:r>
                      <m:r>
                        <a:rPr lang="en-US" sz="2400" b="0" i="1" smtClean="0">
                          <a:latin typeface="Cambria Math"/>
                        </a:rPr>
                        <m:t>𝑏𝑖𝑡𝑣𝑒𝑐</m:t>
                      </m:r>
                      <m:r>
                        <a:rPr lang="en-US" sz="2400" b="0" i="1" smtClean="0">
                          <a:latin typeface="Cambria Math"/>
                        </a:rPr>
                        <m:t>[2]</m:t>
                      </m:r>
                    </m:oMath>
                  </m:oMathPara>
                </a14:m>
                <a:endParaRPr lang="en-US" sz="2400" b="0" i="1" dirty="0" smtClean="0">
                  <a:latin typeface="Cambria Math"/>
                </a:endParaRPr>
              </a:p>
              <a:p>
                <a:pPr/>
                <a14:m>
                  <m:oMathPara xmlns:m="http://schemas.openxmlformats.org/officeDocument/2006/math">
                    <m:oMathParaPr>
                      <m:jc m:val="left"/>
                    </m:oMathParaPr>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𝑐𝑜𝑛𝑐𝑎𝑡</m:t>
                      </m:r>
                      <m:r>
                        <a:rPr lang="en-US" sz="2400" b="0" i="1" smtClean="0">
                          <a:latin typeface="Cambria Math"/>
                        </a:rPr>
                        <m:t>(</m:t>
                      </m:r>
                      <m:r>
                        <a:rPr lang="en-US" sz="2400" b="0" i="1" smtClean="0">
                          <a:latin typeface="Cambria Math"/>
                        </a:rPr>
                        <m:t>𝑦</m:t>
                      </m:r>
                      <m:r>
                        <a:rPr lang="en-US" sz="2400" b="0" i="1" smtClean="0">
                          <a:latin typeface="Cambria Math"/>
                        </a:rPr>
                        <m:t>,</m:t>
                      </m:r>
                      <m:r>
                        <a:rPr lang="en-US" sz="2400" b="0" i="1" smtClean="0">
                          <a:latin typeface="Cambria Math"/>
                        </a:rPr>
                        <m:t>𝑧</m:t>
                      </m:r>
                      <m:r>
                        <a:rPr lang="en-US" sz="2400" b="0" i="1" smtClean="0">
                          <a:latin typeface="Cambria Math"/>
                        </a:rPr>
                        <m:t>)</m:t>
                      </m:r>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2723197" y="1447800"/>
                <a:ext cx="4695141" cy="830997"/>
              </a:xfrm>
              <a:prstGeom prst="rect">
                <a:avLst/>
              </a:prstGeom>
              <a:blipFill rotWithShape="1">
                <a:blip r:embed="rId2"/>
                <a:stretch>
                  <a:fillRect b="-10294"/>
                </a:stretch>
              </a:blipFill>
            </p:spPr>
            <p:txBody>
              <a:bodyPr/>
              <a:lstStyle/>
              <a:p>
                <a:r>
                  <a:rPr lang="en-US">
                    <a:noFill/>
                  </a:rPr>
                  <a:t> </a:t>
                </a:r>
              </a:p>
            </p:txBody>
          </p:sp>
        </mc:Fallback>
      </mc:AlternateContent>
      <p:sp>
        <p:nvSpPr>
          <p:cNvPr id="4" name="Rectangle 3"/>
          <p:cNvSpPr/>
          <p:nvPr/>
        </p:nvSpPr>
        <p:spPr bwMode="auto">
          <a:xfrm>
            <a:off x="2901973" y="2807851"/>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Bit-blaster</a:t>
            </a:r>
            <a:endParaRPr kumimoji="0" lang="en-US" sz="2400" b="0" i="0" u="none" strike="noStrike" kern="0" cap="none" spc="0" normalizeH="0" baseline="0" noProof="0" dirty="0" smtClean="0">
              <a:ln>
                <a:noFill/>
              </a:ln>
              <a:solidFill>
                <a:srgbClr val="000000"/>
              </a:solidFill>
              <a:effectLst/>
              <a:uLnTx/>
              <a:uFillTx/>
              <a:latin typeface="+mn-lt"/>
              <a:cs typeface="+mn-cs"/>
            </a:endParaRPr>
          </a:p>
        </p:txBody>
      </p:sp>
      <p:sp>
        <p:nvSpPr>
          <p:cNvPr id="5" name="Right Arrow 4"/>
          <p:cNvSpPr/>
          <p:nvPr/>
        </p:nvSpPr>
        <p:spPr bwMode="auto">
          <a:xfrm rot="5400000">
            <a:off x="3883828" y="1815567"/>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6" name="Right Arrow 5"/>
          <p:cNvSpPr/>
          <p:nvPr/>
        </p:nvSpPr>
        <p:spPr bwMode="auto">
          <a:xfrm rot="5400000">
            <a:off x="3883829" y="4024117"/>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7" name="TextBox 6"/>
              <p:cNvSpPr txBox="1"/>
              <p:nvPr/>
            </p:nvSpPr>
            <p:spPr>
              <a:xfrm>
                <a:off x="2752226" y="5098194"/>
                <a:ext cx="2684260" cy="8309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3</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1</m:t>
                          </m:r>
                        </m:sub>
                      </m:sSub>
                      <m:r>
                        <a:rPr lang="en-US" sz="2400" b="0" i="1" smtClean="0">
                          <a:latin typeface="Cambria Math"/>
                        </a:rPr>
                        <m:t>, </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2</m:t>
                          </m:r>
                        </m:sub>
                      </m:sSub>
                      <m:r>
                        <a:rPr lang="en-US" sz="2400" i="1">
                          <a:latin typeface="Cambria Math"/>
                        </a:rPr>
                        <m:t>⇔</m:t>
                      </m:r>
                      <m:sSub>
                        <m:sSubPr>
                          <m:ctrlPr>
                            <a:rPr lang="en-US" sz="2400" b="0" i="1" smtClean="0">
                              <a:latin typeface="Cambria Math"/>
                            </a:rPr>
                          </m:ctrlPr>
                        </m:sSubPr>
                        <m:e>
                          <m:r>
                            <a:rPr lang="en-US" sz="2400" b="0" i="1" smtClean="0">
                              <a:latin typeface="Cambria Math"/>
                            </a:rPr>
                            <m:t>𝑦</m:t>
                          </m:r>
                        </m:e>
                        <m:sub>
                          <m:r>
                            <a:rPr lang="en-US" sz="2400" b="0" i="1" smtClean="0">
                              <a:latin typeface="Cambria Math"/>
                            </a:rPr>
                            <m:t>0</m:t>
                          </m:r>
                        </m:sub>
                      </m:sSub>
                      <m:r>
                        <a:rPr lang="en-US" sz="2400" b="0" i="1" smtClean="0">
                          <a:latin typeface="Cambria Math"/>
                        </a:rPr>
                        <m:t>, </m:t>
                      </m:r>
                    </m:oMath>
                  </m:oMathPara>
                </a14:m>
                <a:endParaRPr lang="en-US" sz="2400" b="0" i="1" dirty="0" smtClean="0">
                  <a:latin typeface="Cambria Math"/>
                </a:endParaRPr>
              </a:p>
              <a:p>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1</m:t>
                          </m:r>
                        </m:sub>
                      </m:sSub>
                      <m:r>
                        <a:rPr lang="en-US" sz="2400" i="1">
                          <a:latin typeface="Cambria Math"/>
                        </a:rPr>
                        <m:t>⇔</m:t>
                      </m:r>
                      <m:sSub>
                        <m:sSubPr>
                          <m:ctrlPr>
                            <a:rPr lang="en-US" sz="2400" b="0" i="1" smtClean="0">
                              <a:latin typeface="Cambria Math"/>
                            </a:rPr>
                          </m:ctrlPr>
                        </m:sSubPr>
                        <m:e>
                          <m:r>
                            <a:rPr lang="en-US" sz="2400" b="0" i="1" smtClean="0">
                              <a:latin typeface="Cambria Math"/>
                            </a:rPr>
                            <m:t>𝑧</m:t>
                          </m:r>
                        </m:e>
                        <m:sub>
                          <m:r>
                            <a:rPr lang="en-US" sz="2400" b="0" i="1" smtClean="0">
                              <a:latin typeface="Cambria Math"/>
                            </a:rPr>
                            <m:t>1</m:t>
                          </m:r>
                        </m:sub>
                      </m:sSub>
                      <m:r>
                        <a:rPr lang="en-US" sz="2400" b="0" i="1" smtClean="0">
                          <a:latin typeface="Cambria Math"/>
                        </a:rPr>
                        <m:t>, </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r>
                        <a:rPr lang="en-US" sz="2400" i="1">
                          <a:latin typeface="Cambria Math"/>
                        </a:rPr>
                        <m:t>⇔</m:t>
                      </m:r>
                      <m:sSub>
                        <m:sSubPr>
                          <m:ctrlPr>
                            <a:rPr lang="en-US" sz="2400" b="0" i="1" smtClean="0">
                              <a:latin typeface="Cambria Math"/>
                            </a:rPr>
                          </m:ctrlPr>
                        </m:sSubPr>
                        <m:e>
                          <m:r>
                            <a:rPr lang="en-US" sz="2400" b="0" i="1" smtClean="0">
                              <a:latin typeface="Cambria Math"/>
                            </a:rPr>
                            <m:t>𝑧</m:t>
                          </m:r>
                        </m:e>
                        <m:sub>
                          <m:r>
                            <a:rPr lang="en-US" sz="2400" b="0" i="1" smtClean="0">
                              <a:latin typeface="Cambria Math"/>
                            </a:rPr>
                            <m:t>0</m:t>
                          </m:r>
                        </m:sub>
                      </m:sSub>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2752226" y="5098194"/>
                <a:ext cx="2684260" cy="830997"/>
              </a:xfrm>
              <a:prstGeom prst="rect">
                <a:avLst/>
              </a:prstGeom>
              <a:blipFill rotWithShape="1">
                <a:blip r:embed="rId3"/>
                <a:stretch>
                  <a:fillRect b="-730"/>
                </a:stretch>
              </a:blipFill>
            </p:spPr>
            <p:txBody>
              <a:bodyPr/>
              <a:lstStyle/>
              <a:p>
                <a:r>
                  <a:rPr lang="en-US">
                    <a:noFill/>
                  </a:rPr>
                  <a:t> </a:t>
                </a:r>
              </a:p>
            </p:txBody>
          </p:sp>
        </mc:Fallback>
      </mc:AlternateContent>
      <p:sp>
        <p:nvSpPr>
          <p:cNvPr id="8" name="Rectangle 7"/>
          <p:cNvSpPr/>
          <p:nvPr/>
        </p:nvSpPr>
        <p:spPr bwMode="auto">
          <a:xfrm>
            <a:off x="6545650" y="4577355"/>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9" name="Right Arrow 8"/>
          <p:cNvSpPr/>
          <p:nvPr/>
        </p:nvSpPr>
        <p:spPr bwMode="auto">
          <a:xfrm rot="16200000" flipV="1">
            <a:off x="7208476" y="5295076"/>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7157144" y="6370934"/>
                <a:ext cx="52238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𝑀</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7157144" y="6370934"/>
                <a:ext cx="522387" cy="461665"/>
              </a:xfrm>
              <a:prstGeom prst="rect">
                <a:avLst/>
              </a:prstGeom>
              <a:blipFill rotWithShape="1">
                <a:blip r:embed="rId4"/>
                <a:stretch>
                  <a:fillRect/>
                </a:stretch>
              </a:blipFill>
            </p:spPr>
            <p:txBody>
              <a:bodyPr/>
              <a:lstStyle/>
              <a:p>
                <a:r>
                  <a:rPr lang="en-US">
                    <a:noFill/>
                  </a:rPr>
                  <a:t> </a:t>
                </a:r>
              </a:p>
            </p:txBody>
          </p:sp>
        </mc:Fallback>
      </mc:AlternateContent>
      <p:sp>
        <p:nvSpPr>
          <p:cNvPr id="11" name="Right Arrow 10"/>
          <p:cNvSpPr/>
          <p:nvPr/>
        </p:nvSpPr>
        <p:spPr bwMode="auto">
          <a:xfrm rot="16200000" flipV="1">
            <a:off x="7208476" y="3570613"/>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mc:AlternateContent xmlns:mc="http://schemas.openxmlformats.org/markup-compatibility/2006">
        <mc:Choice xmlns:a14="http://schemas.microsoft.com/office/drawing/2010/main" Requires="a14">
          <p:sp>
            <p:nvSpPr>
              <p:cNvPr id="13" name="TextBox 12"/>
              <p:cNvSpPr txBox="1"/>
              <p:nvPr/>
            </p:nvSpPr>
            <p:spPr>
              <a:xfrm>
                <a:off x="7120820" y="3497971"/>
                <a:ext cx="595035"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𝑀</m:t>
                      </m:r>
                      <m:r>
                        <a:rPr kumimoji="0" lang="en-US" sz="2400" b="0" i="1" u="none" strike="noStrike" kern="0" cap="none" spc="0" normalizeH="0" baseline="0" noProof="0" smtClean="0">
                          <a:ln>
                            <a:noFill/>
                          </a:ln>
                          <a:solidFill>
                            <a:srgbClr val="000000"/>
                          </a:solidFill>
                          <a:effectLst/>
                          <a:uLnTx/>
                          <a:uFillTx/>
                          <a:latin typeface="Cambria Math"/>
                          <a:cs typeface="Calibri" pitchFamily="34" charset="0"/>
                        </a:rPr>
                        <m:t>′</m:t>
                      </m:r>
                    </m:oMath>
                  </m:oMathPara>
                </a14:m>
                <a:endParaRPr kumimoji="0" lang="en-US" sz="2400" b="0" i="0" u="none" strike="noStrike" kern="0" cap="none" spc="0" normalizeH="0" baseline="0" noProof="0" dirty="0" smtClean="0">
                  <a:ln>
                    <a:noFill/>
                  </a:ln>
                  <a:solidFill>
                    <a:srgbClr val="000000"/>
                  </a:solidFill>
                  <a:effectLst/>
                  <a:uLnTx/>
                  <a:uFillTx/>
                  <a:latin typeface="Calibri" pitchFamily="34" charset="0"/>
                  <a:cs typeface="Calibri" pitchFamily="34"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7120820" y="3497971"/>
                <a:ext cx="595035" cy="46166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6215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Preprocessors</a:t>
            </a:r>
            <a:endParaRPr lang="en-US" dirty="0"/>
          </a:p>
        </p:txBody>
      </p:sp>
      <p:sp>
        <p:nvSpPr>
          <p:cNvPr id="3" name="Content Placeholder 3"/>
          <p:cNvSpPr txBox="1">
            <a:spLocks/>
          </p:cNvSpPr>
          <p:nvPr/>
        </p:nvSpPr>
        <p:spPr>
          <a:xfrm>
            <a:off x="457200" y="1408905"/>
            <a:ext cx="8229600" cy="4525963"/>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smtClean="0"/>
              <a:t>1. Produce </a:t>
            </a:r>
            <a:r>
              <a:rPr lang="en-US" sz="2800" dirty="0" smtClean="0">
                <a:solidFill>
                  <a:srgbClr val="FF0000"/>
                </a:solidFill>
              </a:rPr>
              <a:t>Equivalent</a:t>
            </a:r>
            <a:r>
              <a:rPr lang="en-US" sz="2800" dirty="0" smtClean="0"/>
              <a:t> Formula</a:t>
            </a:r>
          </a:p>
          <a:p>
            <a:pPr marL="0" indent="0">
              <a:buFont typeface="Arial" charset="0"/>
              <a:buNone/>
            </a:pPr>
            <a:r>
              <a:rPr lang="en-US" sz="2800" dirty="0" smtClean="0"/>
              <a:t>2</a:t>
            </a:r>
            <a:r>
              <a:rPr lang="en-US" sz="2800" dirty="0" smtClean="0"/>
              <a:t>. </a:t>
            </a:r>
            <a:r>
              <a:rPr lang="en-US" sz="2800" dirty="0" smtClean="0"/>
              <a:t>Produce </a:t>
            </a:r>
            <a:r>
              <a:rPr lang="en-US" sz="2800" dirty="0" err="1" smtClean="0">
                <a:solidFill>
                  <a:srgbClr val="FF0000"/>
                </a:solidFill>
              </a:rPr>
              <a:t>Equisatisfiable</a:t>
            </a:r>
            <a:r>
              <a:rPr lang="en-US" sz="2800" dirty="0" smtClean="0">
                <a:solidFill>
                  <a:srgbClr val="FF0000"/>
                </a:solidFill>
              </a:rPr>
              <a:t> </a:t>
            </a:r>
            <a:r>
              <a:rPr lang="en-US" sz="2800" dirty="0" smtClean="0"/>
              <a:t>Formula</a:t>
            </a:r>
          </a:p>
          <a:p>
            <a:pPr marL="0" indent="0">
              <a:buNone/>
            </a:pPr>
            <a:r>
              <a:rPr lang="en-US" sz="2800" dirty="0" smtClean="0"/>
              <a:t>3. Assume “closed world” (non-incremental)</a:t>
            </a:r>
          </a:p>
          <a:p>
            <a:pPr marL="0" indent="0">
              <a:buNone/>
            </a:pPr>
            <a:r>
              <a:rPr lang="en-US" sz="2800" dirty="0" smtClean="0"/>
              <a:t>Example: symmetry reduction</a:t>
            </a:r>
            <a:endParaRPr lang="en-US" sz="2800" dirty="0"/>
          </a:p>
          <a:p>
            <a:pPr marL="0" indent="0">
              <a:buFont typeface="Arial" charset="0"/>
              <a:buNone/>
            </a:pPr>
            <a:endParaRPr lang="en-US" sz="2800" dirty="0" smtClean="0">
              <a:solidFill>
                <a:srgbClr val="FF0000"/>
              </a:solidFill>
            </a:endParaRPr>
          </a:p>
        </p:txBody>
      </p:sp>
    </p:spTree>
    <p:extLst>
      <p:ext uri="{BB962C8B-B14F-4D97-AF65-F5344CB8AC3E}">
        <p14:creationId xmlns:p14="http://schemas.microsoft.com/office/powerpoint/2010/main" val="7189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imple </a:t>
            </a:r>
            <a:r>
              <a:rPr lang="en-US" dirty="0" smtClean="0">
                <a:solidFill>
                  <a:srgbClr val="FF0000"/>
                </a:solidFill>
              </a:rPr>
              <a:t>QF_BV</a:t>
            </a:r>
            <a:r>
              <a:rPr lang="en-US" dirty="0" smtClean="0"/>
              <a:t>  (bit-vector) solver</a:t>
            </a:r>
            <a:endParaRPr lang="en-US" dirty="0"/>
          </a:p>
        </p:txBody>
      </p:sp>
      <p:sp>
        <p:nvSpPr>
          <p:cNvPr id="3" name="Rectangle 2"/>
          <p:cNvSpPr/>
          <p:nvPr/>
        </p:nvSpPr>
        <p:spPr>
          <a:xfrm>
            <a:off x="2667000" y="2362200"/>
            <a:ext cx="2514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Simplify</a:t>
            </a:r>
            <a:endParaRPr lang="en-US" sz="2800" dirty="0"/>
          </a:p>
        </p:txBody>
      </p:sp>
      <p:sp>
        <p:nvSpPr>
          <p:cNvPr id="4" name="Rectangle 3"/>
          <p:cNvSpPr/>
          <p:nvPr/>
        </p:nvSpPr>
        <p:spPr>
          <a:xfrm>
            <a:off x="2095500" y="3505200"/>
            <a:ext cx="3657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Variable elimination</a:t>
            </a:r>
            <a:endParaRPr lang="en-US" sz="2800" dirty="0"/>
          </a:p>
        </p:txBody>
      </p:sp>
      <p:sp>
        <p:nvSpPr>
          <p:cNvPr id="5" name="Down Arrow 4"/>
          <p:cNvSpPr/>
          <p:nvPr/>
        </p:nvSpPr>
        <p:spPr>
          <a:xfrm>
            <a:off x="3657600" y="19050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p:sp>
        <p:nvSpPr>
          <p:cNvPr id="6" name="Down Arrow 5"/>
          <p:cNvSpPr/>
          <p:nvPr/>
        </p:nvSpPr>
        <p:spPr>
          <a:xfrm>
            <a:off x="3639453" y="3044371"/>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Down Arrow 6"/>
          <p:cNvSpPr/>
          <p:nvPr/>
        </p:nvSpPr>
        <p:spPr>
          <a:xfrm>
            <a:off x="3657600" y="41910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3657600" y="1295400"/>
                <a:ext cx="56457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3657600" y="1295400"/>
                <a:ext cx="564578" cy="584775"/>
              </a:xfrm>
              <a:prstGeom prst="rect">
                <a:avLst/>
              </a:prstGeom>
              <a:blipFill rotWithShape="1">
                <a:blip r:embed="rId2"/>
                <a:stretch>
                  <a:fillRect/>
                </a:stretch>
              </a:blipFill>
            </p:spPr>
            <p:txBody>
              <a:bodyPr/>
              <a:lstStyle/>
              <a:p>
                <a:r>
                  <a:rPr lang="en-US">
                    <a:noFill/>
                  </a:rPr>
                  <a:t> </a:t>
                </a:r>
              </a:p>
            </p:txBody>
          </p:sp>
        </mc:Fallback>
      </mc:AlternateContent>
      <p:sp>
        <p:nvSpPr>
          <p:cNvPr id="9" name="Rectangle 8"/>
          <p:cNvSpPr/>
          <p:nvPr/>
        </p:nvSpPr>
        <p:spPr>
          <a:xfrm>
            <a:off x="2117267" y="4648200"/>
            <a:ext cx="3657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Bit-blasting</a:t>
            </a:r>
            <a:endParaRPr lang="en-US" sz="2800" dirty="0"/>
          </a:p>
        </p:txBody>
      </p:sp>
      <p:sp>
        <p:nvSpPr>
          <p:cNvPr id="10" name="Down Arrow 9"/>
          <p:cNvSpPr/>
          <p:nvPr/>
        </p:nvSpPr>
        <p:spPr>
          <a:xfrm>
            <a:off x="3679367" y="53340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2133600" y="5805714"/>
            <a:ext cx="3657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err="1" smtClean="0"/>
              <a:t>Tseitin</a:t>
            </a:r>
            <a:r>
              <a:rPr lang="en-US" sz="2800" dirty="0" smtClean="0"/>
              <a:t> CNF converter</a:t>
            </a:r>
            <a:endParaRPr lang="en-US" sz="2800" dirty="0"/>
          </a:p>
        </p:txBody>
      </p:sp>
      <p:sp>
        <p:nvSpPr>
          <p:cNvPr id="13" name="Down Arrow 12"/>
          <p:cNvSpPr/>
          <p:nvPr/>
        </p:nvSpPr>
        <p:spPr>
          <a:xfrm rot="16200000">
            <a:off x="5967188" y="5930900"/>
            <a:ext cx="533400" cy="428172"/>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p:cNvSpPr/>
          <p:nvPr/>
        </p:nvSpPr>
        <p:spPr>
          <a:xfrm>
            <a:off x="6629400" y="5791200"/>
            <a:ext cx="19812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SAT Solver</a:t>
            </a:r>
            <a:endParaRPr lang="en-US" sz="2800" dirty="0"/>
          </a:p>
        </p:txBody>
      </p:sp>
    </p:spTree>
    <p:extLst>
      <p:ext uri="{BB962C8B-B14F-4D97-AF65-F5344CB8AC3E}">
        <p14:creationId xmlns:p14="http://schemas.microsoft.com/office/powerpoint/2010/main" val="2466233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1876723"/>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Under-approximation</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err="1" smtClean="0">
                <a:solidFill>
                  <a:srgbClr val="FF0000"/>
                </a:solidFill>
                <a:latin typeface="Calibri" pitchFamily="34" charset="0"/>
                <a:cs typeface="Calibri" pitchFamily="34" charset="0"/>
                <a:sym typeface="Symbol"/>
              </a:rPr>
              <a:t>unsat</a:t>
            </a:r>
            <a:r>
              <a:rPr lang="en-US" sz="3200" dirty="0" smtClean="0">
                <a:solidFill>
                  <a:srgbClr val="FF0000"/>
                </a:solidFill>
                <a:latin typeface="Calibri" pitchFamily="34" charset="0"/>
                <a:cs typeface="Calibri" pitchFamily="34" charset="0"/>
                <a:sym typeface="Symbol"/>
              </a:rPr>
              <a:t> answers cannot be trusted</a:t>
            </a:r>
          </a:p>
        </p:txBody>
      </p:sp>
      <p:sp>
        <p:nvSpPr>
          <p:cNvPr id="5" name="Text Placeholder 2"/>
          <p:cNvSpPr txBox="1">
            <a:spLocks/>
          </p:cNvSpPr>
          <p:nvPr/>
        </p:nvSpPr>
        <p:spPr>
          <a:xfrm>
            <a:off x="430696" y="4172716"/>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Over-approximation</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solidFill>
                  <a:srgbClr val="FF0000"/>
                </a:solidFill>
                <a:latin typeface="Calibri" pitchFamily="34" charset="0"/>
                <a:cs typeface="Calibri" pitchFamily="34" charset="0"/>
                <a:sym typeface="Symbol"/>
              </a:rPr>
              <a:t>sat answers cannot be trusted</a:t>
            </a:r>
          </a:p>
        </p:txBody>
      </p:sp>
    </p:spTree>
    <p:extLst>
      <p:ext uri="{BB962C8B-B14F-4D97-AF65-F5344CB8AC3E}">
        <p14:creationId xmlns:p14="http://schemas.microsoft.com/office/powerpoint/2010/main" val="41437152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1876723"/>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Under-approximation</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a:solidFill>
                  <a:srgbClr val="FF0000"/>
                </a:solidFill>
                <a:latin typeface="Calibri" pitchFamily="34" charset="0"/>
                <a:cs typeface="Calibri" pitchFamily="34" charset="0"/>
                <a:sym typeface="Symbol"/>
              </a:rPr>
              <a:t>m</a:t>
            </a:r>
            <a:r>
              <a:rPr lang="en-US" sz="3200" dirty="0" smtClean="0">
                <a:solidFill>
                  <a:srgbClr val="FF0000"/>
                </a:solidFill>
                <a:latin typeface="Calibri" pitchFamily="34" charset="0"/>
                <a:cs typeface="Calibri" pitchFamily="34" charset="0"/>
                <a:sym typeface="Symbol"/>
              </a:rPr>
              <a:t>odel finders</a:t>
            </a:r>
          </a:p>
        </p:txBody>
      </p:sp>
      <p:sp>
        <p:nvSpPr>
          <p:cNvPr id="5" name="Text Placeholder 2"/>
          <p:cNvSpPr txBox="1">
            <a:spLocks/>
          </p:cNvSpPr>
          <p:nvPr/>
        </p:nvSpPr>
        <p:spPr>
          <a:xfrm>
            <a:off x="430696" y="4172716"/>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Over-approximation</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solidFill>
                  <a:srgbClr val="FF0000"/>
                </a:solidFill>
                <a:latin typeface="Calibri" pitchFamily="34" charset="0"/>
                <a:cs typeface="Calibri" pitchFamily="34" charset="0"/>
                <a:sym typeface="Symbol"/>
              </a:rPr>
              <a:t>proof finders</a:t>
            </a:r>
          </a:p>
        </p:txBody>
      </p:sp>
    </p:spTree>
    <p:extLst>
      <p:ext uri="{BB962C8B-B14F-4D97-AF65-F5344CB8AC3E}">
        <p14:creationId xmlns:p14="http://schemas.microsoft.com/office/powerpoint/2010/main" val="1790619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smtClean="0"/>
              <a:t>Dejan Jovanovic (SRI International, NYU)</a:t>
            </a:r>
          </a:p>
          <a:p>
            <a:r>
              <a:rPr lang="en-US" dirty="0" smtClean="0"/>
              <a:t>Grant Passmore (Univ. Edinburgh)</a:t>
            </a:r>
            <a:endParaRPr lang="en-US" dirty="0"/>
          </a:p>
        </p:txBody>
      </p:sp>
    </p:spTree>
    <p:extLst>
      <p:ext uri="{BB962C8B-B14F-4D97-AF65-F5344CB8AC3E}">
        <p14:creationId xmlns:p14="http://schemas.microsoft.com/office/powerpoint/2010/main" val="1869489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1876723"/>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Under-approximation</a:t>
            </a:r>
          </a:p>
          <a:p>
            <a:pPr marL="384954" lvl="0" indent="-384954" algn="ctr">
              <a:lnSpc>
                <a:spcPct val="90000"/>
              </a:lnSpc>
              <a:spcBef>
                <a:spcPct val="20000"/>
              </a:spcBef>
              <a:buSzPct val="90000"/>
              <a:defRPr/>
            </a:pPr>
            <a:r>
              <a:rPr lang="en-US" sz="3200" dirty="0" smtClean="0">
                <a:solidFill>
                  <a:srgbClr val="FF0000"/>
                </a:solidFill>
                <a:latin typeface="Calibri" pitchFamily="34" charset="0"/>
                <a:cs typeface="Calibri" pitchFamily="34" charset="0"/>
                <a:sym typeface="Symbol"/>
              </a:rPr>
              <a:t>S  S  S’</a:t>
            </a:r>
            <a:endParaRPr lang="en-US" sz="3200" dirty="0" smtClean="0">
              <a:solidFill>
                <a:schemeClr val="bg1"/>
              </a:solidFill>
              <a:latin typeface="Calibri" pitchFamily="34" charset="0"/>
              <a:cs typeface="Calibri" pitchFamily="34" charset="0"/>
              <a:sym typeface="Symbol"/>
            </a:endParaRPr>
          </a:p>
        </p:txBody>
      </p:sp>
      <p:sp>
        <p:nvSpPr>
          <p:cNvPr id="5" name="Text Placeholder 2"/>
          <p:cNvSpPr txBox="1">
            <a:spLocks/>
          </p:cNvSpPr>
          <p:nvPr/>
        </p:nvSpPr>
        <p:spPr>
          <a:xfrm>
            <a:off x="430696" y="4172716"/>
            <a:ext cx="8547652" cy="2068259"/>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Over-approximation</a:t>
            </a:r>
          </a:p>
          <a:p>
            <a:pPr marL="384954" indent="-384954" algn="ctr">
              <a:lnSpc>
                <a:spcPct val="90000"/>
              </a:lnSpc>
              <a:spcBef>
                <a:spcPct val="20000"/>
              </a:spcBef>
              <a:buSzPct val="90000"/>
              <a:defRPr/>
            </a:pPr>
            <a:r>
              <a:rPr lang="en-US" sz="3200" dirty="0">
                <a:solidFill>
                  <a:srgbClr val="FF0000"/>
                </a:solidFill>
                <a:latin typeface="Calibri" pitchFamily="34" charset="0"/>
                <a:cs typeface="Calibri" pitchFamily="34" charset="0"/>
                <a:sym typeface="Symbol"/>
              </a:rPr>
              <a:t>S  </a:t>
            </a:r>
            <a:r>
              <a:rPr lang="en-US" sz="3200" dirty="0" smtClean="0">
                <a:solidFill>
                  <a:srgbClr val="FF0000"/>
                </a:solidFill>
                <a:latin typeface="Calibri" pitchFamily="34" charset="0"/>
                <a:cs typeface="Calibri" pitchFamily="34" charset="0"/>
                <a:sym typeface="Symbol"/>
              </a:rPr>
              <a:t>S \ </a:t>
            </a:r>
            <a:r>
              <a:rPr lang="en-US" sz="3200" dirty="0">
                <a:solidFill>
                  <a:srgbClr val="FF0000"/>
                </a:solidFill>
                <a:latin typeface="Calibri" pitchFamily="34" charset="0"/>
                <a:cs typeface="Calibri" pitchFamily="34" charset="0"/>
                <a:sym typeface="Symbol"/>
              </a:rPr>
              <a:t>S’</a:t>
            </a:r>
            <a:endParaRPr lang="en-US" sz="3200" dirty="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smtClean="0">
              <a:solidFill>
                <a:srgbClr val="FF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655856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1876723"/>
            <a:ext cx="8547652" cy="152657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Under-approximation</a:t>
            </a:r>
          </a:p>
          <a:p>
            <a:pPr marL="384954" lvl="0" indent="-384954" algn="ctr">
              <a:lnSpc>
                <a:spcPct val="90000"/>
              </a:lnSpc>
              <a:spcBef>
                <a:spcPct val="20000"/>
              </a:spcBef>
              <a:buSzPct val="90000"/>
              <a:defRPr/>
            </a:pPr>
            <a:r>
              <a:rPr lang="en-US" sz="3200" dirty="0" smtClean="0">
                <a:solidFill>
                  <a:srgbClr val="FF0000"/>
                </a:solidFill>
                <a:latin typeface="Calibri" pitchFamily="34" charset="0"/>
                <a:cs typeface="Calibri" pitchFamily="34" charset="0"/>
                <a:sym typeface="Symbol"/>
              </a:rPr>
              <a:t>Example: QF_NIA model finders</a:t>
            </a:r>
          </a:p>
          <a:p>
            <a:pPr marL="384954" lvl="0" indent="-384954" algn="ctr">
              <a:lnSpc>
                <a:spcPct val="90000"/>
              </a:lnSpc>
              <a:spcBef>
                <a:spcPct val="20000"/>
              </a:spcBef>
              <a:buSzPct val="90000"/>
              <a:defRPr/>
            </a:pPr>
            <a:r>
              <a:rPr lang="en-US" sz="3200" dirty="0" smtClean="0">
                <a:solidFill>
                  <a:srgbClr val="FF0000"/>
                </a:solidFill>
                <a:latin typeface="Calibri" pitchFamily="34" charset="0"/>
                <a:cs typeface="Calibri" pitchFamily="34" charset="0"/>
                <a:sym typeface="Symbol"/>
              </a:rPr>
              <a:t>add bounds to unbounded variables (and blast)</a:t>
            </a:r>
            <a:endParaRPr lang="en-US" sz="3200" dirty="0" smtClean="0">
              <a:solidFill>
                <a:schemeClr val="bg1"/>
              </a:solidFill>
              <a:latin typeface="Calibri" pitchFamily="34" charset="0"/>
              <a:cs typeface="Calibri" pitchFamily="34" charset="0"/>
              <a:sym typeface="Symbol"/>
            </a:endParaRPr>
          </a:p>
        </p:txBody>
      </p:sp>
      <p:sp>
        <p:nvSpPr>
          <p:cNvPr id="5" name="Text Placeholder 2"/>
          <p:cNvSpPr txBox="1">
            <a:spLocks/>
          </p:cNvSpPr>
          <p:nvPr/>
        </p:nvSpPr>
        <p:spPr>
          <a:xfrm>
            <a:off x="430696" y="4172716"/>
            <a:ext cx="8547652" cy="152657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Over-approximation</a:t>
            </a:r>
          </a:p>
          <a:p>
            <a:pPr marL="384954" indent="-384954" algn="ctr">
              <a:lnSpc>
                <a:spcPct val="90000"/>
              </a:lnSpc>
              <a:spcBef>
                <a:spcPct val="20000"/>
              </a:spcBef>
              <a:buSzPct val="90000"/>
              <a:defRPr/>
            </a:pPr>
            <a:r>
              <a:rPr lang="en-US" sz="3200" dirty="0" smtClean="0">
                <a:solidFill>
                  <a:srgbClr val="FF0000"/>
                </a:solidFill>
                <a:latin typeface="Calibri" pitchFamily="34" charset="0"/>
                <a:cs typeface="Calibri" pitchFamily="34" charset="0"/>
                <a:sym typeface="Symbol"/>
              </a:rPr>
              <a:t>Example: Boolean abstraction</a:t>
            </a:r>
            <a:endParaRPr lang="en-US" sz="32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smtClean="0">
              <a:solidFill>
                <a:srgbClr val="FF0000"/>
              </a:solidFill>
              <a:latin typeface="Calibri" pitchFamily="34" charset="0"/>
              <a:cs typeface="Calibri" pitchFamily="34" charset="0"/>
              <a:sym typeface="Symbol"/>
            </a:endParaRPr>
          </a:p>
        </p:txBody>
      </p:sp>
    </p:spTree>
    <p:extLst>
      <p:ext uri="{BB962C8B-B14F-4D97-AF65-F5344CB8AC3E}">
        <p14:creationId xmlns:p14="http://schemas.microsoft.com/office/powerpoint/2010/main" val="2200173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2641222"/>
            <a:ext cx="8547652" cy="98488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smtClean="0">
                <a:latin typeface="Calibri" pitchFamily="34" charset="0"/>
                <a:cs typeface="Calibri" pitchFamily="34" charset="0"/>
                <a:sym typeface="Symbol"/>
              </a:rPr>
              <a:t>Combining under and over is bad!</a:t>
            </a:r>
          </a:p>
          <a:p>
            <a:pPr marL="384954" lvl="0" indent="-384954" algn="ctr">
              <a:lnSpc>
                <a:spcPct val="90000"/>
              </a:lnSpc>
              <a:spcBef>
                <a:spcPct val="20000"/>
              </a:spcBef>
              <a:buSzPct val="90000"/>
              <a:defRPr/>
            </a:pPr>
            <a:r>
              <a:rPr lang="en-US" sz="3200" dirty="0" smtClean="0">
                <a:solidFill>
                  <a:srgbClr val="FF0000"/>
                </a:solidFill>
                <a:latin typeface="Calibri" pitchFamily="34" charset="0"/>
                <a:cs typeface="Calibri" pitchFamily="34" charset="0"/>
                <a:sym typeface="Symbol"/>
              </a:rPr>
              <a:t>sat and </a:t>
            </a:r>
            <a:r>
              <a:rPr lang="en-US" sz="3200" dirty="0" err="1" smtClean="0">
                <a:solidFill>
                  <a:srgbClr val="FF0000"/>
                </a:solidFill>
                <a:latin typeface="Calibri" pitchFamily="34" charset="0"/>
                <a:cs typeface="Calibri" pitchFamily="34" charset="0"/>
                <a:sym typeface="Symbol"/>
              </a:rPr>
              <a:t>unsat</a:t>
            </a:r>
            <a:r>
              <a:rPr lang="en-US" sz="3200" dirty="0" smtClean="0">
                <a:solidFill>
                  <a:srgbClr val="FF0000"/>
                </a:solidFill>
                <a:latin typeface="Calibri" pitchFamily="34" charset="0"/>
                <a:cs typeface="Calibri" pitchFamily="34" charset="0"/>
                <a:sym typeface="Symbol"/>
              </a:rPr>
              <a:t> answers cannot be trusted.</a:t>
            </a:r>
          </a:p>
        </p:txBody>
      </p:sp>
    </p:spTree>
    <p:extLst>
      <p:ext uri="{BB962C8B-B14F-4D97-AF65-F5344CB8AC3E}">
        <p14:creationId xmlns:p14="http://schemas.microsoft.com/office/powerpoint/2010/main" val="22384194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under/over-approximations</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Text Placeholder 2"/>
          <p:cNvSpPr txBox="1">
            <a:spLocks/>
          </p:cNvSpPr>
          <p:nvPr/>
        </p:nvSpPr>
        <p:spPr>
          <a:xfrm>
            <a:off x="278296" y="2641222"/>
            <a:ext cx="8547652" cy="142808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3200" dirty="0">
                <a:solidFill>
                  <a:srgbClr val="FF0000"/>
                </a:solidFill>
                <a:latin typeface="Calibri" pitchFamily="34" charset="0"/>
                <a:cs typeface="Calibri" pitchFamily="34" charset="0"/>
                <a:sym typeface="Symbol"/>
              </a:rPr>
              <a:t>P</a:t>
            </a:r>
            <a:r>
              <a:rPr lang="en-US" sz="3200" dirty="0" smtClean="0">
                <a:solidFill>
                  <a:srgbClr val="FF0000"/>
                </a:solidFill>
                <a:latin typeface="Calibri" pitchFamily="34" charset="0"/>
                <a:cs typeface="Calibri" pitchFamily="34" charset="0"/>
                <a:sym typeface="Symbol"/>
              </a:rPr>
              <a:t>roof </a:t>
            </a:r>
            <a:r>
              <a:rPr lang="en-US" sz="3200" dirty="0" smtClean="0">
                <a:solidFill>
                  <a:srgbClr val="FF0000"/>
                </a:solidFill>
                <a:latin typeface="Calibri" pitchFamily="34" charset="0"/>
                <a:cs typeface="Calibri" pitchFamily="34" charset="0"/>
                <a:sym typeface="Symbol"/>
              </a:rPr>
              <a:t>and </a:t>
            </a:r>
            <a:r>
              <a:rPr lang="en-US" sz="3200" dirty="0" smtClean="0">
                <a:solidFill>
                  <a:srgbClr val="FF0000"/>
                </a:solidFill>
                <a:latin typeface="Calibri" pitchFamily="34" charset="0"/>
                <a:cs typeface="Calibri" pitchFamily="34" charset="0"/>
                <a:sym typeface="Symbol"/>
              </a:rPr>
              <a:t>Model </a:t>
            </a:r>
            <a:r>
              <a:rPr lang="en-US" sz="3200" dirty="0" smtClean="0">
                <a:solidFill>
                  <a:srgbClr val="FF0000"/>
                </a:solidFill>
                <a:latin typeface="Calibri" pitchFamily="34" charset="0"/>
                <a:cs typeface="Calibri" pitchFamily="34" charset="0"/>
                <a:sym typeface="Symbol"/>
              </a:rPr>
              <a:t>converters can check if the resultant models and proofs are valid.</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3200" dirty="0">
              <a:solidFill>
                <a:schemeClr val="bg1"/>
              </a:solidFill>
              <a:latin typeface="Calibri" pitchFamily="34" charset="0"/>
              <a:cs typeface="Calibri" pitchFamily="34" charset="0"/>
              <a:sym typeface="Symbol"/>
            </a:endParaRPr>
          </a:p>
        </p:txBody>
      </p:sp>
    </p:spTree>
    <p:extLst>
      <p:ext uri="{BB962C8B-B14F-4D97-AF65-F5344CB8AC3E}">
        <p14:creationId xmlns:p14="http://schemas.microsoft.com/office/powerpoint/2010/main" val="667804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CEGAR is your friend</a:t>
            </a:r>
            <a:br>
              <a:rPr lang="en-US" dirty="0" smtClean="0"/>
            </a:br>
            <a:r>
              <a:rPr lang="en-US" sz="3200" dirty="0" smtClean="0">
                <a:solidFill>
                  <a:srgbClr val="FF0000"/>
                </a:solidFill>
              </a:rPr>
              <a:t>C</a:t>
            </a:r>
            <a:r>
              <a:rPr lang="en-US" sz="3200" dirty="0" smtClean="0"/>
              <a:t>ounter-</a:t>
            </a:r>
            <a:r>
              <a:rPr lang="en-US" sz="3200" dirty="0" smtClean="0">
                <a:solidFill>
                  <a:srgbClr val="FF0000"/>
                </a:solidFill>
              </a:rPr>
              <a:t>E</a:t>
            </a:r>
            <a:r>
              <a:rPr lang="en-US" sz="3200" dirty="0" smtClean="0"/>
              <a:t>xample </a:t>
            </a:r>
            <a:r>
              <a:rPr lang="en-US" sz="3200" dirty="0">
                <a:solidFill>
                  <a:srgbClr val="FF0000"/>
                </a:solidFill>
              </a:rPr>
              <a:t>G</a:t>
            </a:r>
            <a:r>
              <a:rPr lang="en-US" sz="3200" dirty="0" smtClean="0"/>
              <a:t>uided </a:t>
            </a:r>
            <a:r>
              <a:rPr lang="en-US" sz="3200" dirty="0">
                <a:solidFill>
                  <a:srgbClr val="FF0000"/>
                </a:solidFill>
              </a:rPr>
              <a:t>A</a:t>
            </a:r>
            <a:r>
              <a:rPr lang="en-US" sz="3200" dirty="0" smtClean="0"/>
              <a:t>bstract </a:t>
            </a:r>
            <a:r>
              <a:rPr lang="en-US" sz="3200" dirty="0">
                <a:solidFill>
                  <a:srgbClr val="FF0000"/>
                </a:solidFill>
              </a:rPr>
              <a:t>R</a:t>
            </a:r>
            <a:r>
              <a:rPr lang="en-US" sz="3200" dirty="0" smtClean="0"/>
              <a:t>efinement</a:t>
            </a:r>
            <a:endParaRPr lang="en-US" sz="3200" dirty="0"/>
          </a:p>
        </p:txBody>
      </p:sp>
      <p:sp>
        <p:nvSpPr>
          <p:cNvPr id="5" name="Content Placeholder 2"/>
          <p:cNvSpPr txBox="1">
            <a:spLocks/>
          </p:cNvSpPr>
          <p:nvPr/>
        </p:nvSpPr>
        <p:spPr>
          <a:xfrm>
            <a:off x="2133600" y="2438400"/>
            <a:ext cx="5165141" cy="317625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1" i="0" u="none" strike="noStrike" kern="0" cap="none" spc="0" normalizeH="0" baseline="0" noProof="0" dirty="0" smtClean="0">
                <a:ln>
                  <a:noFill/>
                </a:ln>
                <a:solidFill>
                  <a:srgbClr val="000000"/>
                </a:solidFill>
                <a:effectLst/>
                <a:uLnTx/>
                <a:uFillTx/>
                <a:latin typeface="Calibri" pitchFamily="34" charset="0"/>
              </a:rPr>
              <a:t>p</a:t>
            </a:r>
            <a:r>
              <a:rPr kumimoji="0" lang="en-US" sz="2400" b="1" i="0" u="none" strike="noStrike" kern="1200" cap="none" spc="0" normalizeH="0" baseline="0" noProof="0" dirty="0" smtClean="0">
                <a:ln>
                  <a:noFill/>
                </a:ln>
                <a:solidFill>
                  <a:srgbClr val="000000"/>
                </a:solidFill>
                <a:effectLst/>
                <a:uLnTx/>
                <a:uFillTx/>
                <a:latin typeface="Calibri" pitchFamily="34" charset="0"/>
                <a:ea typeface="+mn-ea"/>
                <a:cs typeface="+mn-cs"/>
              </a:rPr>
              <a:t>rocedure</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 </a:t>
            </a:r>
            <a:r>
              <a:rPr lang="en-US" sz="2400" kern="0" noProof="0" dirty="0">
                <a:solidFill>
                  <a:srgbClr val="000000"/>
                </a:solidFill>
                <a:latin typeface="Calibri" pitchFamily="34" charset="0"/>
              </a:rPr>
              <a:t>S</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olver(F)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0" i="0" u="none" strike="noStrike" kern="0" cap="none" spc="0" normalizeH="0" baseline="0" noProof="0" dirty="0" err="1" smtClean="0">
                <a:ln>
                  <a:noFill/>
                </a:ln>
                <a:solidFill>
                  <a:srgbClr val="000000"/>
                </a:solidFill>
                <a:effectLst/>
                <a:uLnTx/>
                <a:uFillTx/>
                <a:latin typeface="Calibri" pitchFamily="34" charset="0"/>
              </a:rPr>
              <a:t>F</a:t>
            </a:r>
            <a:r>
              <a:rPr kumimoji="0" lang="en-US" sz="2400" b="0" i="0" u="none" strike="noStrike" kern="0" cap="none" spc="0" normalizeH="0" baseline="-25000" noProof="0" dirty="0" err="1" smtClean="0">
                <a:ln>
                  <a:noFill/>
                </a:ln>
                <a:solidFill>
                  <a:srgbClr val="000000"/>
                </a:solidFill>
                <a:effectLst/>
                <a:uLnTx/>
                <a:uFillTx/>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 </a:t>
            </a:r>
            <a:r>
              <a:rPr kumimoji="0" lang="en-US" sz="2400" b="0" i="0" u="none" strike="noStrike" kern="0" cap="none" spc="0" normalizeH="0" baseline="0" noProof="0" dirty="0" smtClean="0">
                <a:ln>
                  <a:noFill/>
                </a:ln>
                <a:solidFill>
                  <a:srgbClr val="FF0000"/>
                </a:solidFill>
                <a:effectLst/>
                <a:uLnTx/>
                <a:uFillTx/>
                <a:latin typeface="Calibri" pitchFamily="34" charset="0"/>
              </a:rPr>
              <a:t>Abstract</a:t>
            </a:r>
            <a:r>
              <a:rPr kumimoji="0" lang="en-US" sz="2400" b="0" i="0" u="none" strike="noStrike" kern="0" cap="none" spc="0" normalizeH="0" baseline="0" noProof="0" dirty="0" smtClean="0">
                <a:ln>
                  <a:noFill/>
                </a:ln>
                <a:solidFill>
                  <a:srgbClr val="000000"/>
                </a:solidFill>
                <a:effectLst/>
                <a:uLnTx/>
                <a:uFillTx/>
                <a:latin typeface="Calibri" pitchFamily="34" charset="0"/>
              </a:rPr>
              <a: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	</a:t>
            </a:r>
            <a:r>
              <a:rPr kumimoji="0" lang="en-US" sz="2400" b="1" i="0" u="none" strike="noStrike" kern="1200" cap="none" spc="0" normalizeH="0" baseline="0" noProof="0" dirty="0" smtClean="0">
                <a:ln>
                  <a:noFill/>
                </a:ln>
                <a:solidFill>
                  <a:srgbClr val="000000"/>
                </a:solidFill>
                <a:effectLst/>
                <a:uLnTx/>
                <a:uFillTx/>
                <a:latin typeface="Calibri" pitchFamily="34" charset="0"/>
                <a:ea typeface="+mn-ea"/>
                <a:cs typeface="+mn-cs"/>
              </a:rPr>
              <a:t>loop</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(R, M) := </a:t>
            </a:r>
            <a:r>
              <a:rPr kumimoji="0" lang="en-US" sz="2400" b="0" i="0" u="none" strike="noStrike" kern="0" cap="none" spc="0" normalizeH="0" baseline="0" noProof="0" dirty="0" smtClean="0">
                <a:ln>
                  <a:noFill/>
                </a:ln>
                <a:solidFill>
                  <a:srgbClr val="FF0000"/>
                </a:solidFill>
                <a:effectLst/>
                <a:uLnTx/>
                <a:uFillTx/>
                <a:latin typeface="Calibri" pitchFamily="34" charset="0"/>
              </a:rPr>
              <a:t>Solve</a:t>
            </a:r>
            <a:r>
              <a:rPr kumimoji="0" lang="en-US" sz="2400" b="0" i="0" u="none" strike="noStrike" kern="0" cap="none" spc="0" normalizeH="0" baseline="0" noProof="0" dirty="0" smtClean="0">
                <a:ln>
                  <a:noFill/>
                </a:ln>
                <a:solidFill>
                  <a:srgbClr val="000000"/>
                </a:solidFill>
                <a:effectLst/>
                <a:uLnTx/>
                <a:uFillTx/>
                <a:latin typeface="Calibri" pitchFamily="34" charset="0"/>
              </a:rPr>
              <a:t>(</a:t>
            </a:r>
            <a:r>
              <a:rPr kumimoji="0" lang="en-US" sz="2400" b="0" i="0" u="none" strike="noStrike" kern="0" cap="none" spc="0" normalizeH="0" baseline="0" noProof="0" dirty="0" err="1" smtClean="0">
                <a:ln>
                  <a:noFill/>
                </a:ln>
                <a:solidFill>
                  <a:srgbClr val="000000"/>
                </a:solidFill>
                <a:effectLst/>
                <a:uLnTx/>
                <a:uFillTx/>
                <a:latin typeface="Calibri" pitchFamily="34" charset="0"/>
              </a:rPr>
              <a:t>F</a:t>
            </a:r>
            <a:r>
              <a:rPr kumimoji="0" lang="en-US" sz="2400" b="0" i="0" u="none" strike="noStrike" kern="0" cap="none" spc="0" normalizeH="0" baseline="-25000" noProof="0" dirty="0" err="1" smtClean="0">
                <a:ln>
                  <a:noFill/>
                </a:ln>
                <a:solidFill>
                  <a:srgbClr val="000000"/>
                </a:solidFill>
                <a:effectLst/>
                <a:uLnTx/>
                <a:uFillTx/>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1" i="0" u="none" strike="noStrike" kern="0" cap="none" spc="0" normalizeH="0" baseline="0" noProof="0" dirty="0" smtClean="0">
                <a:ln>
                  <a:noFill/>
                </a:ln>
                <a:solidFill>
                  <a:srgbClr val="000000"/>
                </a:solidFill>
                <a:effectLst/>
                <a:uLnTx/>
                <a:uFillTx/>
                <a:latin typeface="Calibri" pitchFamily="34" charset="0"/>
              </a:rPr>
              <a:t>if</a:t>
            </a:r>
            <a:r>
              <a:rPr kumimoji="0" lang="en-US" sz="2400" b="0" i="0" u="none" strike="noStrike" kern="0" cap="none" spc="0" normalizeH="0" baseline="0" noProof="0" dirty="0" smtClean="0">
                <a:ln>
                  <a:noFill/>
                </a:ln>
                <a:solidFill>
                  <a:srgbClr val="000000"/>
                </a:solidFill>
                <a:effectLst/>
                <a:uLnTx/>
                <a:uFillTx/>
                <a:latin typeface="Calibri" pitchFamily="34" charset="0"/>
              </a:rPr>
              <a:t> R = UNSAT </a:t>
            </a:r>
            <a:r>
              <a:rPr kumimoji="0" lang="en-US" sz="2400" b="1" i="0" u="none" strike="noStrike" kern="0" cap="none" spc="0" normalizeH="0" baseline="0" noProof="0" dirty="0" smtClean="0">
                <a:ln>
                  <a:noFill/>
                </a:ln>
                <a:solidFill>
                  <a:srgbClr val="000000"/>
                </a:solidFill>
                <a:effectLst/>
                <a:uLnTx/>
                <a:uFillTx/>
                <a:latin typeface="Calibri" pitchFamily="34" charset="0"/>
              </a:rPr>
              <a:t>then return</a:t>
            </a:r>
            <a:r>
              <a:rPr kumimoji="0" lang="en-US" sz="2400" b="0" i="0" u="none" strike="noStrike" kern="0" cap="none" spc="0" normalizeH="0" baseline="0" noProof="0" dirty="0" smtClean="0">
                <a:ln>
                  <a:noFill/>
                </a:ln>
                <a:solidFill>
                  <a:srgbClr val="000000"/>
                </a:solidFill>
                <a:effectLst/>
                <a:uLnTx/>
                <a:uFillTx/>
                <a:latin typeface="Calibri" pitchFamily="34" charset="0"/>
              </a:rPr>
              <a:t> UNSAT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R’ := </a:t>
            </a:r>
            <a:r>
              <a:rPr kumimoji="0" lang="en-US" sz="2400" b="0" i="0" u="none" strike="noStrike" kern="0" cap="none" spc="0" normalizeH="0" baseline="0" noProof="0" dirty="0" smtClean="0">
                <a:ln>
                  <a:noFill/>
                </a:ln>
                <a:solidFill>
                  <a:srgbClr val="FF0000"/>
                </a:solidFill>
                <a:effectLst/>
                <a:uLnTx/>
                <a:uFillTx/>
                <a:latin typeface="Calibri" pitchFamily="34" charset="0"/>
              </a:rPr>
              <a:t>Check</a:t>
            </a:r>
            <a:r>
              <a:rPr kumimoji="0" lang="en-US" sz="2400" b="0" i="0" u="none" strike="noStrike" kern="0" cap="none" spc="0" normalizeH="0" baseline="0" noProof="0" dirty="0" smtClean="0">
                <a:ln>
                  <a:noFill/>
                </a:ln>
                <a:solidFill>
                  <a:srgbClr val="000000"/>
                </a:solidFill>
                <a:effectLst/>
                <a:uLnTx/>
                <a:uFillTx/>
                <a:latin typeface="Calibri" pitchFamily="34" charset="0"/>
              </a:rPr>
              <a:t>(F, M)</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1" i="0" u="none" strike="noStrike" kern="0" cap="none" spc="0" normalizeH="0" baseline="0" noProof="0" dirty="0" smtClean="0">
                <a:ln>
                  <a:noFill/>
                </a:ln>
                <a:solidFill>
                  <a:srgbClr val="000000"/>
                </a:solidFill>
                <a:effectLst/>
                <a:uLnTx/>
                <a:uFillTx/>
                <a:latin typeface="Calibri" pitchFamily="34" charset="0"/>
              </a:rPr>
              <a:t>if</a:t>
            </a:r>
            <a:r>
              <a:rPr kumimoji="0" lang="en-US" sz="2400" b="0" i="0" u="none" strike="noStrike" kern="0" cap="none" spc="0" normalizeH="0" baseline="0" noProof="0" dirty="0" smtClean="0">
                <a:ln>
                  <a:noFill/>
                </a:ln>
                <a:solidFill>
                  <a:srgbClr val="000000"/>
                </a:solidFill>
                <a:effectLst/>
                <a:uLnTx/>
                <a:uFillTx/>
                <a:latin typeface="Calibri" pitchFamily="34" charset="0"/>
              </a:rPr>
              <a:t> R’ = SAT </a:t>
            </a:r>
            <a:r>
              <a:rPr kumimoji="0" lang="en-US" sz="2400" b="1" i="0" u="none" strike="noStrike" kern="0" cap="none" spc="0" normalizeH="0" baseline="0" noProof="0" dirty="0" smtClean="0">
                <a:ln>
                  <a:noFill/>
                </a:ln>
                <a:solidFill>
                  <a:srgbClr val="000000"/>
                </a:solidFill>
                <a:effectLst/>
                <a:uLnTx/>
                <a:uFillTx/>
                <a:latin typeface="Calibri" pitchFamily="34" charset="0"/>
              </a:rPr>
              <a:t>then return </a:t>
            </a:r>
            <a:r>
              <a:rPr kumimoji="0" lang="en-US" sz="2400" b="0" i="0" u="none" strike="noStrike" kern="0" cap="none" spc="0" normalizeH="0" baseline="0" noProof="0" dirty="0" smtClean="0">
                <a:ln>
                  <a:noFill/>
                </a:ln>
                <a:solidFill>
                  <a:srgbClr val="000000"/>
                </a:solidFill>
                <a:effectLst/>
                <a:uLnTx/>
                <a:uFillTx/>
                <a:latin typeface="Calibri" pitchFamily="34" charset="0"/>
              </a:rPr>
              <a:t>SAT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lang="en-US" sz="2400" kern="0" dirty="0">
                <a:solidFill>
                  <a:srgbClr val="000000"/>
                </a:solidFill>
                <a:latin typeface="Calibri" pitchFamily="34" charset="0"/>
              </a:rPr>
              <a:t>	 </a:t>
            </a:r>
            <a:r>
              <a:rPr lang="en-US" sz="2400" kern="0" dirty="0" err="1">
                <a:solidFill>
                  <a:srgbClr val="000000"/>
                </a:solidFill>
                <a:latin typeface="Calibri" pitchFamily="34" charset="0"/>
              </a:rPr>
              <a:t>F</a:t>
            </a:r>
            <a:r>
              <a:rPr lang="en-US" sz="2400" kern="0" baseline="-25000" dirty="0" err="1">
                <a:solidFill>
                  <a:srgbClr val="000000"/>
                </a:solidFill>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 </a:t>
            </a:r>
            <a:r>
              <a:rPr kumimoji="0" lang="en-US" sz="2400" b="0" i="0" u="none" strike="noStrike" kern="0" cap="none" spc="0" normalizeH="0" baseline="0" noProof="0" dirty="0" smtClean="0">
                <a:ln>
                  <a:noFill/>
                </a:ln>
                <a:solidFill>
                  <a:srgbClr val="FF0000"/>
                </a:solidFill>
                <a:effectLst/>
                <a:uLnTx/>
                <a:uFillTx/>
                <a:latin typeface="Calibri" pitchFamily="34" charset="0"/>
              </a:rPr>
              <a:t>Refine</a:t>
            </a:r>
            <a:r>
              <a:rPr kumimoji="0" lang="en-US" sz="2400" b="0" i="0" u="none" strike="noStrike" kern="0" cap="none" spc="0" normalizeH="0" baseline="0" noProof="0" dirty="0" smtClean="0">
                <a:ln>
                  <a:noFill/>
                </a:ln>
                <a:solidFill>
                  <a:srgbClr val="000000"/>
                </a:solidFill>
                <a:effectLst/>
                <a:uLnTx/>
                <a:uFillTx/>
                <a:latin typeface="Calibri" pitchFamily="34" charset="0"/>
              </a:rPr>
              <a:t>(F</a:t>
            </a:r>
            <a:r>
              <a:rPr lang="en-US" sz="2400" kern="0" dirty="0">
                <a:solidFill>
                  <a:srgbClr val="000000"/>
                </a:solidFill>
                <a:latin typeface="Calibri" pitchFamily="34" charset="0"/>
              </a:rPr>
              <a:t>, </a:t>
            </a:r>
            <a:r>
              <a:rPr lang="en-US" sz="2400" kern="0" dirty="0" err="1" smtClean="0">
                <a:solidFill>
                  <a:srgbClr val="000000"/>
                </a:solidFill>
                <a:latin typeface="Calibri" pitchFamily="34" charset="0"/>
              </a:rPr>
              <a:t>F</a:t>
            </a:r>
            <a:r>
              <a:rPr lang="en-US" sz="2400" kern="0" baseline="-25000" dirty="0" err="1" smtClean="0">
                <a:solidFill>
                  <a:srgbClr val="000000"/>
                </a:solidFill>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M)</a:t>
            </a:r>
          </a:p>
        </p:txBody>
      </p:sp>
      <p:sp>
        <p:nvSpPr>
          <p:cNvPr id="7" name="TextBox 6"/>
          <p:cNvSpPr txBox="1"/>
          <p:nvPr/>
        </p:nvSpPr>
        <p:spPr>
          <a:xfrm>
            <a:off x="2895600" y="1728596"/>
            <a:ext cx="3696846" cy="461665"/>
          </a:xfrm>
          <a:prstGeom prst="rect">
            <a:avLst/>
          </a:prstGeom>
          <a:noFill/>
        </p:spPr>
        <p:txBody>
          <a:bodyPr wrap="none" rtlCol="0">
            <a:spAutoFit/>
          </a:bodyPr>
          <a:lstStyle/>
          <a:p>
            <a:r>
              <a:rPr lang="en-US" sz="2400" dirty="0" smtClean="0">
                <a:solidFill>
                  <a:srgbClr val="FF0000"/>
                </a:solidFill>
              </a:rPr>
              <a:t>Using over-approximation</a:t>
            </a:r>
            <a:endParaRPr lang="en-US" sz="2400" dirty="0">
              <a:solidFill>
                <a:srgbClr val="FF0000"/>
              </a:solidFill>
            </a:endParaRPr>
          </a:p>
        </p:txBody>
      </p:sp>
      <p:sp>
        <p:nvSpPr>
          <p:cNvPr id="8" name="Rectangular Callout 7"/>
          <p:cNvSpPr/>
          <p:nvPr/>
        </p:nvSpPr>
        <p:spPr>
          <a:xfrm>
            <a:off x="6477000" y="2286000"/>
            <a:ext cx="1941954" cy="762000"/>
          </a:xfrm>
          <a:prstGeom prst="wedgeRectCallout">
            <a:avLst>
              <a:gd name="adj1" fmla="val -191242"/>
              <a:gd name="adj2" fmla="val 129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Model</a:t>
            </a:r>
            <a:endParaRPr lang="en-US" sz="2400" dirty="0"/>
          </a:p>
        </p:txBody>
      </p:sp>
    </p:spTree>
    <p:extLst>
      <p:ext uri="{BB962C8B-B14F-4D97-AF65-F5344CB8AC3E}">
        <p14:creationId xmlns:p14="http://schemas.microsoft.com/office/powerpoint/2010/main" val="25143479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CEGAR is your friend</a:t>
            </a:r>
            <a:br>
              <a:rPr lang="en-US" dirty="0" smtClean="0"/>
            </a:br>
            <a:r>
              <a:rPr lang="en-US" sz="3200" dirty="0" smtClean="0">
                <a:solidFill>
                  <a:srgbClr val="FF0000"/>
                </a:solidFill>
              </a:rPr>
              <a:t>C</a:t>
            </a:r>
            <a:r>
              <a:rPr lang="en-US" sz="3200" dirty="0" smtClean="0"/>
              <a:t>ounter-</a:t>
            </a:r>
            <a:r>
              <a:rPr lang="en-US" sz="3200" dirty="0" smtClean="0">
                <a:solidFill>
                  <a:srgbClr val="FF0000"/>
                </a:solidFill>
              </a:rPr>
              <a:t>E</a:t>
            </a:r>
            <a:r>
              <a:rPr lang="en-US" sz="3200" dirty="0" smtClean="0"/>
              <a:t>xample </a:t>
            </a:r>
            <a:r>
              <a:rPr lang="en-US" sz="3200" dirty="0">
                <a:solidFill>
                  <a:srgbClr val="FF0000"/>
                </a:solidFill>
              </a:rPr>
              <a:t>G</a:t>
            </a:r>
            <a:r>
              <a:rPr lang="en-US" sz="3200" dirty="0" smtClean="0"/>
              <a:t>uided </a:t>
            </a:r>
            <a:r>
              <a:rPr lang="en-US" sz="3200" dirty="0">
                <a:solidFill>
                  <a:srgbClr val="FF0000"/>
                </a:solidFill>
              </a:rPr>
              <a:t>A</a:t>
            </a:r>
            <a:r>
              <a:rPr lang="en-US" sz="3200" dirty="0" smtClean="0"/>
              <a:t>bstract </a:t>
            </a:r>
            <a:r>
              <a:rPr lang="en-US" sz="3200" dirty="0">
                <a:solidFill>
                  <a:srgbClr val="FF0000"/>
                </a:solidFill>
              </a:rPr>
              <a:t>R</a:t>
            </a:r>
            <a:r>
              <a:rPr lang="en-US" sz="3200" dirty="0" smtClean="0"/>
              <a:t>efinement</a:t>
            </a:r>
            <a:endParaRPr lang="en-US" sz="3200" dirty="0"/>
          </a:p>
        </p:txBody>
      </p:sp>
      <p:sp>
        <p:nvSpPr>
          <p:cNvPr id="5" name="Content Placeholder 2"/>
          <p:cNvSpPr txBox="1">
            <a:spLocks/>
          </p:cNvSpPr>
          <p:nvPr/>
        </p:nvSpPr>
        <p:spPr>
          <a:xfrm>
            <a:off x="2133600" y="2438400"/>
            <a:ext cx="5165141" cy="317625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1" i="0" u="none" strike="noStrike" kern="0" cap="none" spc="0" normalizeH="0" baseline="0" noProof="0" dirty="0" smtClean="0">
                <a:ln>
                  <a:noFill/>
                </a:ln>
                <a:solidFill>
                  <a:srgbClr val="000000"/>
                </a:solidFill>
                <a:effectLst/>
                <a:uLnTx/>
                <a:uFillTx/>
                <a:latin typeface="Calibri" pitchFamily="34" charset="0"/>
              </a:rPr>
              <a:t>p</a:t>
            </a:r>
            <a:r>
              <a:rPr kumimoji="0" lang="en-US" sz="2400" b="1" i="0" u="none" strike="noStrike" kern="1200" cap="none" spc="0" normalizeH="0" baseline="0" noProof="0" dirty="0" smtClean="0">
                <a:ln>
                  <a:noFill/>
                </a:ln>
                <a:solidFill>
                  <a:srgbClr val="000000"/>
                </a:solidFill>
                <a:effectLst/>
                <a:uLnTx/>
                <a:uFillTx/>
                <a:latin typeface="Calibri" pitchFamily="34" charset="0"/>
                <a:ea typeface="+mn-ea"/>
                <a:cs typeface="+mn-cs"/>
              </a:rPr>
              <a:t>rocedure</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 </a:t>
            </a:r>
            <a:r>
              <a:rPr lang="en-US" sz="2400" kern="0" noProof="0" dirty="0">
                <a:solidFill>
                  <a:srgbClr val="000000"/>
                </a:solidFill>
                <a:latin typeface="Calibri" pitchFamily="34" charset="0"/>
              </a:rPr>
              <a:t>S</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olver(F)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0" i="0" u="none" strike="noStrike" kern="0" cap="none" spc="0" normalizeH="0" baseline="0" noProof="0" dirty="0" err="1" smtClean="0">
                <a:ln>
                  <a:noFill/>
                </a:ln>
                <a:solidFill>
                  <a:srgbClr val="000000"/>
                </a:solidFill>
                <a:effectLst/>
                <a:uLnTx/>
                <a:uFillTx/>
                <a:latin typeface="Calibri" pitchFamily="34" charset="0"/>
              </a:rPr>
              <a:t>F</a:t>
            </a:r>
            <a:r>
              <a:rPr kumimoji="0" lang="en-US" sz="2400" b="0" i="0" u="none" strike="noStrike" kern="0" cap="none" spc="0" normalizeH="0" baseline="-25000" noProof="0" dirty="0" err="1" smtClean="0">
                <a:ln>
                  <a:noFill/>
                </a:ln>
                <a:solidFill>
                  <a:srgbClr val="000000"/>
                </a:solidFill>
                <a:effectLst/>
                <a:uLnTx/>
                <a:uFillTx/>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 </a:t>
            </a:r>
            <a:r>
              <a:rPr kumimoji="0" lang="en-US" sz="2400" b="0" i="0" u="none" strike="noStrike" kern="0" cap="none" spc="0" normalizeH="0" baseline="0" noProof="0" dirty="0" smtClean="0">
                <a:ln>
                  <a:noFill/>
                </a:ln>
                <a:solidFill>
                  <a:srgbClr val="FF0000"/>
                </a:solidFill>
                <a:effectLst/>
                <a:uLnTx/>
                <a:uFillTx/>
                <a:latin typeface="Calibri" pitchFamily="34" charset="0"/>
              </a:rPr>
              <a:t>Abstract</a:t>
            </a:r>
            <a:r>
              <a:rPr kumimoji="0" lang="en-US" sz="2400" b="0" i="0" u="none" strike="noStrike" kern="0" cap="none" spc="0" normalizeH="0" baseline="0" noProof="0" dirty="0" smtClean="0">
                <a:ln>
                  <a:noFill/>
                </a:ln>
                <a:solidFill>
                  <a:srgbClr val="000000"/>
                </a:solidFill>
                <a:effectLst/>
                <a:uLnTx/>
                <a:uFillTx/>
                <a:latin typeface="Calibri" pitchFamily="34" charset="0"/>
              </a:rPr>
              <a: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	</a:t>
            </a:r>
            <a:r>
              <a:rPr kumimoji="0" lang="en-US" sz="2400" b="1" i="0" u="none" strike="noStrike" kern="1200" cap="none" spc="0" normalizeH="0" baseline="0" noProof="0" dirty="0" smtClean="0">
                <a:ln>
                  <a:noFill/>
                </a:ln>
                <a:solidFill>
                  <a:srgbClr val="000000"/>
                </a:solidFill>
                <a:effectLst/>
                <a:uLnTx/>
                <a:uFillTx/>
                <a:latin typeface="Calibri" pitchFamily="34" charset="0"/>
                <a:ea typeface="+mn-ea"/>
                <a:cs typeface="+mn-cs"/>
              </a:rPr>
              <a:t>loop</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(R, </a:t>
            </a:r>
            <a:r>
              <a:rPr kumimoji="0" lang="en-US" sz="2400" b="0" i="0" u="none" strike="noStrike" kern="0" cap="none" spc="0" normalizeH="0" baseline="0" noProof="0" dirty="0" err="1" smtClean="0">
                <a:ln>
                  <a:noFill/>
                </a:ln>
                <a:solidFill>
                  <a:srgbClr val="000000"/>
                </a:solidFill>
                <a:effectLst/>
                <a:uLnTx/>
                <a:uFillTx/>
                <a:latin typeface="Calibri" pitchFamily="34" charset="0"/>
              </a:rPr>
              <a:t>Pr</a:t>
            </a:r>
            <a:r>
              <a:rPr kumimoji="0" lang="en-US" sz="2400" b="0" i="0" u="none" strike="noStrike" kern="0" cap="none" spc="0" normalizeH="0" baseline="0" noProof="0" dirty="0" smtClean="0">
                <a:ln>
                  <a:noFill/>
                </a:ln>
                <a:solidFill>
                  <a:srgbClr val="000000"/>
                </a:solidFill>
                <a:effectLst/>
                <a:uLnTx/>
                <a:uFillTx/>
                <a:latin typeface="Calibri" pitchFamily="34" charset="0"/>
              </a:rPr>
              <a:t>) := </a:t>
            </a:r>
            <a:r>
              <a:rPr kumimoji="0" lang="en-US" sz="2400" b="0" i="0" u="none" strike="noStrike" kern="0" cap="none" spc="0" normalizeH="0" baseline="0" noProof="0" dirty="0" smtClean="0">
                <a:ln>
                  <a:noFill/>
                </a:ln>
                <a:solidFill>
                  <a:srgbClr val="FF0000"/>
                </a:solidFill>
                <a:effectLst/>
                <a:uLnTx/>
                <a:uFillTx/>
                <a:latin typeface="Calibri" pitchFamily="34" charset="0"/>
              </a:rPr>
              <a:t>Solve</a:t>
            </a:r>
            <a:r>
              <a:rPr kumimoji="0" lang="en-US" sz="2400" b="0" i="0" u="none" strike="noStrike" kern="0" cap="none" spc="0" normalizeH="0" baseline="0" noProof="0" dirty="0" smtClean="0">
                <a:ln>
                  <a:noFill/>
                </a:ln>
                <a:solidFill>
                  <a:srgbClr val="000000"/>
                </a:solidFill>
                <a:effectLst/>
                <a:uLnTx/>
                <a:uFillTx/>
                <a:latin typeface="Calibri" pitchFamily="34" charset="0"/>
              </a:rPr>
              <a:t>(</a:t>
            </a:r>
            <a:r>
              <a:rPr kumimoji="0" lang="en-US" sz="2400" b="0" i="0" u="none" strike="noStrike" kern="0" cap="none" spc="0" normalizeH="0" baseline="0" noProof="0" dirty="0" err="1" smtClean="0">
                <a:ln>
                  <a:noFill/>
                </a:ln>
                <a:solidFill>
                  <a:srgbClr val="000000"/>
                </a:solidFill>
                <a:effectLst/>
                <a:uLnTx/>
                <a:uFillTx/>
                <a:latin typeface="Calibri" pitchFamily="34" charset="0"/>
              </a:rPr>
              <a:t>F</a:t>
            </a:r>
            <a:r>
              <a:rPr kumimoji="0" lang="en-US" sz="2400" b="0" i="0" u="none" strike="noStrike" kern="0" cap="none" spc="0" normalizeH="0" baseline="-25000" noProof="0" dirty="0" err="1" smtClean="0">
                <a:ln>
                  <a:noFill/>
                </a:ln>
                <a:solidFill>
                  <a:srgbClr val="000000"/>
                </a:solidFill>
                <a:effectLst/>
                <a:uLnTx/>
                <a:uFillTx/>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1" i="0" u="none" strike="noStrike" kern="0" cap="none" spc="0" normalizeH="0" baseline="0" noProof="0" dirty="0" smtClean="0">
                <a:ln>
                  <a:noFill/>
                </a:ln>
                <a:solidFill>
                  <a:srgbClr val="000000"/>
                </a:solidFill>
                <a:effectLst/>
                <a:uLnTx/>
                <a:uFillTx/>
                <a:latin typeface="Calibri" pitchFamily="34" charset="0"/>
              </a:rPr>
              <a:t>if</a:t>
            </a:r>
            <a:r>
              <a:rPr kumimoji="0" lang="en-US" sz="2400" b="0" i="0" u="none" strike="noStrike" kern="0" cap="none" spc="0" normalizeH="0" baseline="0" noProof="0" dirty="0" smtClean="0">
                <a:ln>
                  <a:noFill/>
                </a:ln>
                <a:solidFill>
                  <a:srgbClr val="000000"/>
                </a:solidFill>
                <a:effectLst/>
                <a:uLnTx/>
                <a:uFillTx/>
                <a:latin typeface="Calibri" pitchFamily="34" charset="0"/>
              </a:rPr>
              <a:t> R = SAT </a:t>
            </a:r>
            <a:r>
              <a:rPr kumimoji="0" lang="en-US" sz="2400" b="1" i="0" u="none" strike="noStrike" kern="0" cap="none" spc="0" normalizeH="0" baseline="0" noProof="0" dirty="0" smtClean="0">
                <a:ln>
                  <a:noFill/>
                </a:ln>
                <a:solidFill>
                  <a:srgbClr val="000000"/>
                </a:solidFill>
                <a:effectLst/>
                <a:uLnTx/>
                <a:uFillTx/>
                <a:latin typeface="Calibri" pitchFamily="34" charset="0"/>
              </a:rPr>
              <a:t>then return</a:t>
            </a:r>
            <a:r>
              <a:rPr kumimoji="0" lang="en-US" sz="2400" b="0" i="0" u="none" strike="noStrike" kern="0" cap="none" spc="0" normalizeH="0" baseline="0" noProof="0" dirty="0" smtClean="0">
                <a:ln>
                  <a:noFill/>
                </a:ln>
                <a:solidFill>
                  <a:srgbClr val="000000"/>
                </a:solidFill>
                <a:effectLst/>
                <a:uLnTx/>
                <a:uFillTx/>
                <a:latin typeface="Calibri" pitchFamily="34" charset="0"/>
              </a:rPr>
              <a:t> SAT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R’ := </a:t>
            </a:r>
            <a:r>
              <a:rPr kumimoji="0" lang="en-US" sz="2400" b="0" i="0" u="none" strike="noStrike" kern="0" cap="none" spc="0" normalizeH="0" baseline="0" noProof="0" dirty="0" smtClean="0">
                <a:ln>
                  <a:noFill/>
                </a:ln>
                <a:solidFill>
                  <a:srgbClr val="FF0000"/>
                </a:solidFill>
                <a:effectLst/>
                <a:uLnTx/>
                <a:uFillTx/>
                <a:latin typeface="Calibri" pitchFamily="34" charset="0"/>
              </a:rPr>
              <a:t>Check</a:t>
            </a:r>
            <a:r>
              <a:rPr kumimoji="0" lang="en-US" sz="2400" b="0" i="0" u="none" strike="noStrike" kern="0" cap="none" spc="0" normalizeH="0" baseline="0" noProof="0" dirty="0" smtClean="0">
                <a:ln>
                  <a:noFill/>
                </a:ln>
                <a:solidFill>
                  <a:srgbClr val="000000"/>
                </a:solidFill>
                <a:effectLst/>
                <a:uLnTx/>
                <a:uFillTx/>
                <a:latin typeface="Calibri" pitchFamily="34" charset="0"/>
              </a:rPr>
              <a:t>(F, </a:t>
            </a:r>
            <a:r>
              <a:rPr kumimoji="0" lang="en-US" sz="2400" b="0" i="0" u="none" strike="noStrike" kern="0" cap="none" spc="0" normalizeH="0" baseline="0" noProof="0" dirty="0" err="1" smtClean="0">
                <a:ln>
                  <a:noFill/>
                </a:ln>
                <a:solidFill>
                  <a:srgbClr val="000000"/>
                </a:solidFill>
                <a:effectLst/>
                <a:uLnTx/>
                <a:uFillTx/>
                <a:latin typeface="Calibri" pitchFamily="34" charset="0"/>
              </a:rPr>
              <a:t>Pr</a:t>
            </a:r>
            <a:r>
              <a:rPr kumimoji="0" lang="en-US" sz="2400" b="0" i="0" u="none" strike="noStrike" kern="0" cap="none" spc="0" normalizeH="0" baseline="0" noProof="0" dirty="0" smtClean="0">
                <a:ln>
                  <a:noFill/>
                </a:ln>
                <a:solidFill>
                  <a:srgbClr val="000000"/>
                </a:solidFill>
                <a:effectLst/>
                <a:uLnTx/>
                <a:uFillTx/>
                <a:latin typeface="Calibri" pitchFamily="34" charset="0"/>
              </a:rPr>
              <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1" i="0" u="none" strike="noStrike" kern="0" cap="none" spc="0" normalizeH="0" baseline="0" noProof="0" dirty="0" smtClean="0">
                <a:ln>
                  <a:noFill/>
                </a:ln>
                <a:solidFill>
                  <a:srgbClr val="000000"/>
                </a:solidFill>
                <a:effectLst/>
                <a:uLnTx/>
                <a:uFillTx/>
                <a:latin typeface="Calibri" pitchFamily="34" charset="0"/>
              </a:rPr>
              <a:t>if</a:t>
            </a:r>
            <a:r>
              <a:rPr kumimoji="0" lang="en-US" sz="2400" b="0" i="0" u="none" strike="noStrike" kern="0" cap="none" spc="0" normalizeH="0" baseline="0" noProof="0" dirty="0" smtClean="0">
                <a:ln>
                  <a:noFill/>
                </a:ln>
                <a:solidFill>
                  <a:srgbClr val="000000"/>
                </a:solidFill>
                <a:effectLst/>
                <a:uLnTx/>
                <a:uFillTx/>
                <a:latin typeface="Calibri" pitchFamily="34" charset="0"/>
              </a:rPr>
              <a:t> R’ = UNSAT </a:t>
            </a:r>
            <a:r>
              <a:rPr kumimoji="0" lang="en-US" sz="2400" b="1" i="0" u="none" strike="noStrike" kern="0" cap="none" spc="0" normalizeH="0" baseline="0" noProof="0" dirty="0" smtClean="0">
                <a:ln>
                  <a:noFill/>
                </a:ln>
                <a:solidFill>
                  <a:srgbClr val="000000"/>
                </a:solidFill>
                <a:effectLst/>
                <a:uLnTx/>
                <a:uFillTx/>
                <a:latin typeface="Calibri" pitchFamily="34" charset="0"/>
              </a:rPr>
              <a:t>then return </a:t>
            </a:r>
            <a:r>
              <a:rPr kumimoji="0" lang="en-US" sz="2400" b="0" i="0" u="none" strike="noStrike" kern="0" cap="none" spc="0" normalizeH="0" baseline="0" noProof="0" dirty="0" smtClean="0">
                <a:ln>
                  <a:noFill/>
                </a:ln>
                <a:solidFill>
                  <a:srgbClr val="000000"/>
                </a:solidFill>
                <a:effectLst/>
                <a:uLnTx/>
                <a:uFillTx/>
                <a:latin typeface="Calibri" pitchFamily="34" charset="0"/>
              </a:rPr>
              <a:t>UNSAT</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lang="en-US" sz="2400" kern="0" dirty="0">
                <a:solidFill>
                  <a:srgbClr val="000000"/>
                </a:solidFill>
                <a:latin typeface="Calibri" pitchFamily="34" charset="0"/>
              </a:rPr>
              <a:t>	</a:t>
            </a:r>
            <a:r>
              <a:rPr lang="en-US" sz="2400" kern="0" dirty="0" err="1" smtClean="0">
                <a:solidFill>
                  <a:srgbClr val="000000"/>
                </a:solidFill>
                <a:latin typeface="Calibri" pitchFamily="34" charset="0"/>
              </a:rPr>
              <a:t>F</a:t>
            </a:r>
            <a:r>
              <a:rPr lang="en-US" sz="2400" kern="0" baseline="-25000" dirty="0" err="1" smtClean="0">
                <a:solidFill>
                  <a:srgbClr val="000000"/>
                </a:solidFill>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 </a:t>
            </a:r>
            <a:r>
              <a:rPr kumimoji="0" lang="en-US" sz="2400" b="0" i="0" u="none" strike="noStrike" kern="0" cap="none" spc="0" normalizeH="0" baseline="0" noProof="0" dirty="0" smtClean="0">
                <a:ln>
                  <a:noFill/>
                </a:ln>
                <a:solidFill>
                  <a:srgbClr val="FF0000"/>
                </a:solidFill>
                <a:effectLst/>
                <a:uLnTx/>
                <a:uFillTx/>
                <a:latin typeface="Calibri" pitchFamily="34" charset="0"/>
              </a:rPr>
              <a:t>Refine</a:t>
            </a:r>
            <a:r>
              <a:rPr kumimoji="0" lang="en-US" sz="2400" b="0" i="0" u="none" strike="noStrike" kern="0" cap="none" spc="0" normalizeH="0" baseline="0" noProof="0" dirty="0" smtClean="0">
                <a:ln>
                  <a:noFill/>
                </a:ln>
                <a:solidFill>
                  <a:srgbClr val="000000"/>
                </a:solidFill>
                <a:effectLst/>
                <a:uLnTx/>
                <a:uFillTx/>
                <a:latin typeface="Calibri" pitchFamily="34" charset="0"/>
              </a:rPr>
              <a:t>(F</a:t>
            </a:r>
            <a:r>
              <a:rPr lang="en-US" sz="2400" kern="0" dirty="0">
                <a:solidFill>
                  <a:srgbClr val="000000"/>
                </a:solidFill>
                <a:latin typeface="Calibri" pitchFamily="34" charset="0"/>
              </a:rPr>
              <a:t>, </a:t>
            </a:r>
            <a:r>
              <a:rPr lang="en-US" sz="2400" kern="0" dirty="0" err="1" smtClean="0">
                <a:solidFill>
                  <a:srgbClr val="000000"/>
                </a:solidFill>
                <a:latin typeface="Calibri" pitchFamily="34" charset="0"/>
              </a:rPr>
              <a:t>F</a:t>
            </a:r>
            <a:r>
              <a:rPr lang="en-US" sz="2400" kern="0" baseline="-25000" dirty="0" err="1" smtClean="0">
                <a:solidFill>
                  <a:srgbClr val="000000"/>
                </a:solidFill>
                <a:latin typeface="Calibri" pitchFamily="34" charset="0"/>
              </a:rPr>
              <a:t>p</a:t>
            </a:r>
            <a:r>
              <a:rPr kumimoji="0" lang="en-US" sz="2400" b="0" i="0" u="none" strike="noStrike" kern="0" cap="none" spc="0" normalizeH="0" baseline="0" noProof="0" dirty="0" smtClean="0">
                <a:ln>
                  <a:noFill/>
                </a:ln>
                <a:solidFill>
                  <a:srgbClr val="000000"/>
                </a:solidFill>
                <a:effectLst/>
                <a:uLnTx/>
                <a:uFillTx/>
                <a:latin typeface="Calibri" pitchFamily="34" charset="0"/>
              </a:rPr>
              <a:t>, M)</a:t>
            </a:r>
          </a:p>
        </p:txBody>
      </p:sp>
      <p:sp>
        <p:nvSpPr>
          <p:cNvPr id="7" name="TextBox 6"/>
          <p:cNvSpPr txBox="1"/>
          <p:nvPr/>
        </p:nvSpPr>
        <p:spPr>
          <a:xfrm>
            <a:off x="2895600" y="1728596"/>
            <a:ext cx="3886000" cy="461665"/>
          </a:xfrm>
          <a:prstGeom prst="rect">
            <a:avLst/>
          </a:prstGeom>
          <a:noFill/>
        </p:spPr>
        <p:txBody>
          <a:bodyPr wrap="none" rtlCol="0">
            <a:spAutoFit/>
          </a:bodyPr>
          <a:lstStyle/>
          <a:p>
            <a:r>
              <a:rPr lang="en-US" sz="2400" dirty="0" smtClean="0">
                <a:solidFill>
                  <a:srgbClr val="FF0000"/>
                </a:solidFill>
              </a:rPr>
              <a:t>Using under-approximation</a:t>
            </a:r>
            <a:endParaRPr lang="en-US" sz="2400" dirty="0">
              <a:solidFill>
                <a:srgbClr val="FF0000"/>
              </a:solidFill>
            </a:endParaRPr>
          </a:p>
        </p:txBody>
      </p:sp>
      <p:sp>
        <p:nvSpPr>
          <p:cNvPr id="8" name="Rectangular Callout 7"/>
          <p:cNvSpPr/>
          <p:nvPr/>
        </p:nvSpPr>
        <p:spPr>
          <a:xfrm>
            <a:off x="6477000" y="2286000"/>
            <a:ext cx="1941954" cy="762000"/>
          </a:xfrm>
          <a:prstGeom prst="wedgeRectCallout">
            <a:avLst>
              <a:gd name="adj1" fmla="val -191242"/>
              <a:gd name="adj2" fmla="val 1291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Proof</a:t>
            </a:r>
            <a:endParaRPr lang="en-US" sz="2400" dirty="0"/>
          </a:p>
        </p:txBody>
      </p:sp>
    </p:spTree>
    <p:extLst>
      <p:ext uri="{BB962C8B-B14F-4D97-AF65-F5344CB8AC3E}">
        <p14:creationId xmlns:p14="http://schemas.microsoft.com/office/powerpoint/2010/main" val="2552096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CEGAR is your friend</a:t>
            </a:r>
            <a:br>
              <a:rPr lang="en-US" dirty="0" smtClean="0"/>
            </a:br>
            <a:r>
              <a:rPr lang="en-US" sz="3200" dirty="0" smtClean="0">
                <a:solidFill>
                  <a:srgbClr val="FF0000"/>
                </a:solidFill>
              </a:rPr>
              <a:t>C</a:t>
            </a:r>
            <a:r>
              <a:rPr lang="en-US" sz="3200" dirty="0" smtClean="0"/>
              <a:t>ounter-</a:t>
            </a:r>
            <a:r>
              <a:rPr lang="en-US" sz="3200" dirty="0" smtClean="0">
                <a:solidFill>
                  <a:srgbClr val="FF0000"/>
                </a:solidFill>
              </a:rPr>
              <a:t>E</a:t>
            </a:r>
            <a:r>
              <a:rPr lang="en-US" sz="3200" dirty="0" smtClean="0"/>
              <a:t>xample </a:t>
            </a:r>
            <a:r>
              <a:rPr lang="en-US" sz="3200" dirty="0">
                <a:solidFill>
                  <a:srgbClr val="FF0000"/>
                </a:solidFill>
              </a:rPr>
              <a:t>G</a:t>
            </a:r>
            <a:r>
              <a:rPr lang="en-US" sz="3200" dirty="0" smtClean="0"/>
              <a:t>uided </a:t>
            </a:r>
            <a:r>
              <a:rPr lang="en-US" sz="3200" dirty="0">
                <a:solidFill>
                  <a:srgbClr val="FF0000"/>
                </a:solidFill>
              </a:rPr>
              <a:t>A</a:t>
            </a:r>
            <a:r>
              <a:rPr lang="en-US" sz="3200" dirty="0" smtClean="0"/>
              <a:t>bstract </a:t>
            </a:r>
            <a:r>
              <a:rPr lang="en-US" sz="3200" dirty="0">
                <a:solidFill>
                  <a:srgbClr val="FF0000"/>
                </a:solidFill>
              </a:rPr>
              <a:t>R</a:t>
            </a:r>
            <a:r>
              <a:rPr lang="en-US" sz="3200" dirty="0" smtClean="0"/>
              <a:t>efinement</a:t>
            </a:r>
            <a:endParaRPr lang="en-US" sz="3200" dirty="0"/>
          </a:p>
        </p:txBody>
      </p:sp>
      <p:sp>
        <p:nvSpPr>
          <p:cNvPr id="7" name="TextBox 6"/>
          <p:cNvSpPr txBox="1"/>
          <p:nvPr/>
        </p:nvSpPr>
        <p:spPr>
          <a:xfrm>
            <a:off x="1676400" y="1748135"/>
            <a:ext cx="6335389" cy="1938992"/>
          </a:xfrm>
          <a:prstGeom prst="rect">
            <a:avLst/>
          </a:prstGeom>
          <a:noFill/>
        </p:spPr>
        <p:txBody>
          <a:bodyPr wrap="none" rtlCol="0">
            <a:spAutoFit/>
          </a:bodyPr>
          <a:lstStyle/>
          <a:p>
            <a:r>
              <a:rPr lang="en-US" sz="2400" dirty="0" smtClean="0"/>
              <a:t>Refinements:</a:t>
            </a:r>
          </a:p>
          <a:p>
            <a:endParaRPr lang="en-US" sz="2400" dirty="0" smtClean="0"/>
          </a:p>
          <a:p>
            <a:r>
              <a:rPr lang="en-US" sz="2400" dirty="0" smtClean="0">
                <a:solidFill>
                  <a:srgbClr val="FF0000"/>
                </a:solidFill>
              </a:rPr>
              <a:t>Incremental Solver</a:t>
            </a:r>
            <a:endParaRPr lang="en-US" sz="2400" dirty="0">
              <a:solidFill>
                <a:srgbClr val="FF0000"/>
              </a:solidFill>
            </a:endParaRPr>
          </a:p>
          <a:p>
            <a:endParaRPr lang="en-US" sz="2400" dirty="0" smtClean="0"/>
          </a:p>
          <a:p>
            <a:r>
              <a:rPr lang="en-US" sz="2400" dirty="0" smtClean="0">
                <a:solidFill>
                  <a:srgbClr val="FF0000"/>
                </a:solidFill>
              </a:rPr>
              <a:t>Run over and under-approximation is parallel</a:t>
            </a:r>
            <a:endParaRPr lang="en-US" sz="2400" dirty="0">
              <a:solidFill>
                <a:srgbClr val="FF0000"/>
              </a:solidFill>
            </a:endParaRPr>
          </a:p>
        </p:txBody>
      </p:sp>
    </p:spTree>
    <p:extLst>
      <p:ext uri="{BB962C8B-B14F-4D97-AF65-F5344CB8AC3E}">
        <p14:creationId xmlns:p14="http://schemas.microsoft.com/office/powerpoint/2010/main" val="3624750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Uninterpreted</a:t>
            </a:r>
            <a:r>
              <a:rPr lang="en-US" dirty="0" smtClean="0"/>
              <a:t> Functions</a:t>
            </a:r>
            <a:r>
              <a:rPr lang="en-US" dirty="0"/>
              <a:t> </a:t>
            </a:r>
            <a:r>
              <a:rPr lang="en-US" dirty="0" smtClean="0"/>
              <a:t>by CEGAR</a:t>
            </a:r>
            <a:endParaRPr lang="en-US" dirty="0"/>
          </a:p>
        </p:txBody>
      </p:sp>
      <p:sp>
        <p:nvSpPr>
          <p:cNvPr id="5" name="TextBox 4"/>
          <p:cNvSpPr txBox="1"/>
          <p:nvPr/>
        </p:nvSpPr>
        <p:spPr>
          <a:xfrm>
            <a:off x="533400" y="1600199"/>
            <a:ext cx="7304564" cy="954107"/>
          </a:xfrm>
          <a:prstGeom prst="rect">
            <a:avLst/>
          </a:prstGeom>
          <a:noFill/>
        </p:spPr>
        <p:txBody>
          <a:bodyPr wrap="none" rtlCol="0">
            <a:spAutoFit/>
          </a:bodyPr>
          <a:lstStyle/>
          <a:p>
            <a:r>
              <a:rPr lang="en-US" sz="2800" dirty="0" smtClean="0">
                <a:latin typeface="+mn-lt"/>
              </a:rPr>
              <a:t>Suppose we have a Solver that does not support</a:t>
            </a:r>
          </a:p>
          <a:p>
            <a:r>
              <a:rPr lang="en-US" sz="2800" dirty="0" err="1" smtClean="0">
                <a:solidFill>
                  <a:srgbClr val="FF0000"/>
                </a:solidFill>
                <a:latin typeface="+mn-lt"/>
              </a:rPr>
              <a:t>uninterpreted</a:t>
            </a:r>
            <a:r>
              <a:rPr lang="en-US" sz="2800" dirty="0" smtClean="0">
                <a:solidFill>
                  <a:srgbClr val="FF0000"/>
                </a:solidFill>
                <a:latin typeface="+mn-lt"/>
              </a:rPr>
              <a:t> functions </a:t>
            </a:r>
            <a:r>
              <a:rPr lang="en-US" sz="2800" dirty="0" smtClean="0">
                <a:latin typeface="+mn-lt"/>
              </a:rPr>
              <a:t>(example: QF_BV solver)</a:t>
            </a:r>
            <a:endParaRPr lang="en-US" sz="2800" dirty="0">
              <a:latin typeface="+mn-lt"/>
            </a:endParaRPr>
          </a:p>
        </p:txBody>
      </p:sp>
      <mc:AlternateContent xmlns:mc="http://schemas.openxmlformats.org/markup-compatibility/2006">
        <mc:Choice xmlns:a14="http://schemas.microsoft.com/office/drawing/2010/main" Requires="a14">
          <p:sp>
            <p:nvSpPr>
              <p:cNvPr id="7" name="Rectangle 6"/>
              <p:cNvSpPr/>
              <p:nvPr/>
            </p:nvSpPr>
            <p:spPr>
              <a:xfrm>
                <a:off x="152400" y="2895600"/>
                <a:ext cx="8534400" cy="867930"/>
              </a:xfrm>
              <a:prstGeom prst="rect">
                <a:avLst/>
              </a:prstGeom>
            </p:spPr>
            <p:txBody>
              <a:bodyPr wrap="square">
                <a:spAutoFit/>
              </a:bodyPr>
              <a:lstStyle/>
              <a:p>
                <a:pPr marL="384954" lvl="0" indent="-384954" algn="ctr"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Congruence Rule:</a:t>
                </a:r>
              </a:p>
              <a:p>
                <a:pPr marL="384954" lvl="0" indent="-384954" algn="ctr" defTabSz="914363" fontAlgn="auto">
                  <a:lnSpc>
                    <a:spcPct val="90000"/>
                  </a:lnSpc>
                  <a:spcBef>
                    <a:spcPct val="20000"/>
                  </a:spcBef>
                  <a:spcAft>
                    <a:spcPts val="0"/>
                  </a:spcAft>
                  <a:buSzPct val="90000"/>
                </a:pPr>
                <a14:m>
                  <m:oMathPara xmlns:m="http://schemas.openxmlformats.org/officeDocument/2006/math">
                    <m:oMathParaPr>
                      <m:jc m:val="centerGroup"/>
                    </m:oMathParaPr>
                    <m:oMath xmlns:m="http://schemas.openxmlformats.org/officeDocument/2006/math">
                      <m:r>
                        <a:rPr lang="en-US" sz="2800" i="1" dirty="0" smtClean="0">
                          <a:solidFill>
                            <a:srgbClr val="000000"/>
                          </a:solidFill>
                          <a:latin typeface="Cambria Math"/>
                          <a:cs typeface="Calibri" pitchFamily="34" charset="0"/>
                        </a:rPr>
                        <m:t>𝑥</m:t>
                      </m:r>
                      <m:r>
                        <a:rPr lang="en-US" sz="2800" i="1" baseline="-25000" dirty="0">
                          <a:solidFill>
                            <a:srgbClr val="000000"/>
                          </a:solidFill>
                          <a:latin typeface="Cambria Math"/>
                          <a:cs typeface="Calibri" pitchFamily="34" charset="0"/>
                        </a:rPr>
                        <m:t>1</m:t>
                      </m:r>
                      <m:r>
                        <a:rPr lang="en-US" sz="2800" i="1" dirty="0">
                          <a:solidFill>
                            <a:srgbClr val="000000"/>
                          </a:solidFill>
                          <a:latin typeface="Cambria Math"/>
                          <a:cs typeface="Calibri" pitchFamily="34" charset="0"/>
                        </a:rPr>
                        <m:t> = </m:t>
                      </m:r>
                      <m:r>
                        <a:rPr lang="en-US" sz="2800" i="1" dirty="0">
                          <a:solidFill>
                            <a:srgbClr val="000000"/>
                          </a:solidFill>
                          <a:latin typeface="Cambria Math"/>
                          <a:cs typeface="Calibri" pitchFamily="34" charset="0"/>
                        </a:rPr>
                        <m:t>𝑦</m:t>
                      </m:r>
                      <m:r>
                        <a:rPr lang="en-US" sz="2800" i="1" baseline="-25000" dirty="0">
                          <a:solidFill>
                            <a:srgbClr val="000000"/>
                          </a:solidFill>
                          <a:latin typeface="Cambria Math"/>
                          <a:cs typeface="Calibri" pitchFamily="34" charset="0"/>
                        </a:rPr>
                        <m:t>1</m:t>
                      </m:r>
                      <m:r>
                        <a:rPr lang="en-US" sz="2800" i="1" dirty="0">
                          <a:solidFill>
                            <a:srgbClr val="000000"/>
                          </a:solidFill>
                          <a:latin typeface="Cambria Math"/>
                          <a:cs typeface="Calibri" pitchFamily="34" charset="0"/>
                        </a:rPr>
                        <m:t>, …, </m:t>
                      </m:r>
                      <m:r>
                        <a:rPr lang="en-US" sz="2800" i="1" dirty="0" err="1">
                          <a:solidFill>
                            <a:srgbClr val="000000"/>
                          </a:solidFill>
                          <a:latin typeface="Cambria Math"/>
                          <a:cs typeface="Calibri" pitchFamily="34" charset="0"/>
                        </a:rPr>
                        <m:t>𝑥</m:t>
                      </m:r>
                      <m:r>
                        <a:rPr lang="en-US" sz="2800" i="1" baseline="-25000" dirty="0" err="1">
                          <a:solidFill>
                            <a:srgbClr val="000000"/>
                          </a:solidFill>
                          <a:latin typeface="Cambria Math"/>
                          <a:cs typeface="Calibri" pitchFamily="34" charset="0"/>
                        </a:rPr>
                        <m:t>𝑛</m:t>
                      </m:r>
                      <m:r>
                        <a:rPr lang="en-US" sz="2800" i="1" dirty="0">
                          <a:solidFill>
                            <a:srgbClr val="000000"/>
                          </a:solidFill>
                          <a:latin typeface="Cambria Math"/>
                          <a:cs typeface="Calibri" pitchFamily="34" charset="0"/>
                        </a:rPr>
                        <m:t> = </m:t>
                      </m:r>
                      <m:r>
                        <a:rPr lang="en-US" sz="2800" i="1" dirty="0" err="1">
                          <a:solidFill>
                            <a:srgbClr val="000000"/>
                          </a:solidFill>
                          <a:latin typeface="Cambria Math"/>
                          <a:cs typeface="Calibri" pitchFamily="34" charset="0"/>
                        </a:rPr>
                        <m:t>𝑦</m:t>
                      </m:r>
                      <m:r>
                        <a:rPr lang="en-US" sz="2800" i="1" baseline="-25000" dirty="0" err="1">
                          <a:solidFill>
                            <a:srgbClr val="000000"/>
                          </a:solidFill>
                          <a:latin typeface="Cambria Math"/>
                          <a:cs typeface="Calibri" pitchFamily="34" charset="0"/>
                        </a:rPr>
                        <m:t>𝑛</m:t>
                      </m:r>
                      <m:r>
                        <a:rPr lang="en-US" sz="2800" b="0" i="1" dirty="0" smtClean="0">
                          <a:solidFill>
                            <a:srgbClr val="000000"/>
                          </a:solidFill>
                          <a:latin typeface="Cambria Math"/>
                          <a:cs typeface="Calibri" pitchFamily="34" charset="0"/>
                        </a:rPr>
                        <m:t>⇒</m:t>
                      </m:r>
                      <m:r>
                        <a:rPr lang="en-US" sz="2800" i="1" dirty="0">
                          <a:solidFill>
                            <a:srgbClr val="000000"/>
                          </a:solidFill>
                          <a:latin typeface="Cambria Math"/>
                          <a:cs typeface="Calibri" pitchFamily="34" charset="0"/>
                        </a:rPr>
                        <m:t> </m:t>
                      </m:r>
                      <m:r>
                        <a:rPr lang="en-US" sz="2800" i="1" dirty="0">
                          <a:solidFill>
                            <a:srgbClr val="000000"/>
                          </a:solidFill>
                          <a:latin typeface="Cambria Math"/>
                          <a:cs typeface="Calibri" pitchFamily="34" charset="0"/>
                        </a:rPr>
                        <m:t>𝑓</m:t>
                      </m:r>
                      <m:r>
                        <a:rPr lang="en-US" sz="2800" i="1" dirty="0">
                          <a:solidFill>
                            <a:srgbClr val="000000"/>
                          </a:solidFill>
                          <a:latin typeface="Cambria Math"/>
                          <a:cs typeface="Calibri" pitchFamily="34" charset="0"/>
                        </a:rPr>
                        <m:t>(</m:t>
                      </m:r>
                      <m:r>
                        <a:rPr lang="en-US" sz="2800" i="1" dirty="0">
                          <a:solidFill>
                            <a:srgbClr val="000000"/>
                          </a:solidFill>
                          <a:latin typeface="Cambria Math"/>
                          <a:cs typeface="Calibri" pitchFamily="34" charset="0"/>
                        </a:rPr>
                        <m:t>𝑥</m:t>
                      </m:r>
                      <m:r>
                        <a:rPr lang="en-US" sz="2800" i="1" baseline="-25000" dirty="0">
                          <a:solidFill>
                            <a:srgbClr val="000000"/>
                          </a:solidFill>
                          <a:latin typeface="Cambria Math"/>
                          <a:cs typeface="Calibri" pitchFamily="34" charset="0"/>
                        </a:rPr>
                        <m:t>1</m:t>
                      </m:r>
                      <m:r>
                        <a:rPr lang="en-US" sz="2800" i="1" dirty="0">
                          <a:solidFill>
                            <a:srgbClr val="000000"/>
                          </a:solidFill>
                          <a:latin typeface="Cambria Math"/>
                          <a:cs typeface="Calibri" pitchFamily="34" charset="0"/>
                        </a:rPr>
                        <m:t>, …, </m:t>
                      </m:r>
                      <m:r>
                        <a:rPr lang="en-US" sz="2800" i="1" dirty="0" err="1">
                          <a:solidFill>
                            <a:srgbClr val="000000"/>
                          </a:solidFill>
                          <a:latin typeface="Cambria Math"/>
                          <a:cs typeface="Calibri" pitchFamily="34" charset="0"/>
                        </a:rPr>
                        <m:t>𝑥</m:t>
                      </m:r>
                      <m:r>
                        <a:rPr lang="en-US" sz="2800" i="1" baseline="-25000" dirty="0" err="1">
                          <a:solidFill>
                            <a:srgbClr val="000000"/>
                          </a:solidFill>
                          <a:latin typeface="Cambria Math"/>
                          <a:cs typeface="Calibri" pitchFamily="34" charset="0"/>
                        </a:rPr>
                        <m:t>𝑛</m:t>
                      </m:r>
                      <m:r>
                        <a:rPr lang="en-US" sz="2800" i="1" dirty="0">
                          <a:solidFill>
                            <a:srgbClr val="000000"/>
                          </a:solidFill>
                          <a:latin typeface="Cambria Math"/>
                          <a:cs typeface="Calibri" pitchFamily="34" charset="0"/>
                        </a:rPr>
                        <m:t>) = </m:t>
                      </m:r>
                      <m:r>
                        <a:rPr lang="en-US" sz="2800" i="1" dirty="0">
                          <a:solidFill>
                            <a:srgbClr val="000000"/>
                          </a:solidFill>
                          <a:latin typeface="Cambria Math"/>
                          <a:cs typeface="Calibri" pitchFamily="34" charset="0"/>
                        </a:rPr>
                        <m:t>𝑓</m:t>
                      </m:r>
                      <m:r>
                        <a:rPr lang="en-US" sz="2800" i="1" dirty="0">
                          <a:solidFill>
                            <a:srgbClr val="000000"/>
                          </a:solidFill>
                          <a:latin typeface="Cambria Math"/>
                          <a:cs typeface="Calibri" pitchFamily="34" charset="0"/>
                        </a:rPr>
                        <m:t>(</m:t>
                      </m:r>
                      <m:r>
                        <a:rPr lang="en-US" sz="2800" i="1" dirty="0">
                          <a:solidFill>
                            <a:srgbClr val="000000"/>
                          </a:solidFill>
                          <a:latin typeface="Cambria Math"/>
                          <a:cs typeface="Calibri" pitchFamily="34" charset="0"/>
                        </a:rPr>
                        <m:t>𝑦</m:t>
                      </m:r>
                      <m:r>
                        <a:rPr lang="en-US" sz="2800" i="1" baseline="-25000" dirty="0">
                          <a:solidFill>
                            <a:srgbClr val="000000"/>
                          </a:solidFill>
                          <a:latin typeface="Cambria Math"/>
                          <a:cs typeface="Calibri" pitchFamily="34" charset="0"/>
                        </a:rPr>
                        <m:t>1</m:t>
                      </m:r>
                      <m:r>
                        <a:rPr lang="en-US" sz="2800" i="1" dirty="0">
                          <a:solidFill>
                            <a:srgbClr val="000000"/>
                          </a:solidFill>
                          <a:latin typeface="Cambria Math"/>
                          <a:cs typeface="Calibri" pitchFamily="34" charset="0"/>
                        </a:rPr>
                        <m:t>, …, </m:t>
                      </m:r>
                      <m:r>
                        <a:rPr lang="en-US" sz="2800" i="1" dirty="0" err="1">
                          <a:solidFill>
                            <a:srgbClr val="000000"/>
                          </a:solidFill>
                          <a:latin typeface="Cambria Math"/>
                          <a:cs typeface="Calibri" pitchFamily="34" charset="0"/>
                        </a:rPr>
                        <m:t>𝑦</m:t>
                      </m:r>
                      <m:r>
                        <a:rPr lang="en-US" sz="2800" i="1" baseline="-25000" dirty="0" err="1">
                          <a:solidFill>
                            <a:srgbClr val="000000"/>
                          </a:solidFill>
                          <a:latin typeface="Cambria Math"/>
                          <a:cs typeface="Calibri" pitchFamily="34" charset="0"/>
                        </a:rPr>
                        <m:t>𝑛</m:t>
                      </m:r>
                      <m:r>
                        <a:rPr lang="en-US" sz="2800" i="1" dirty="0">
                          <a:solidFill>
                            <a:srgbClr val="000000"/>
                          </a:solidFill>
                          <a:latin typeface="Cambria Math"/>
                          <a:cs typeface="Calibri" pitchFamily="34" charset="0"/>
                        </a:rPr>
                        <m:t>)</m:t>
                      </m:r>
                    </m:oMath>
                  </m:oMathPara>
                </a14:m>
                <a:endParaRPr lang="en-US" sz="2800" dirty="0">
                  <a:solidFill>
                    <a:srgbClr val="000000"/>
                  </a:solidFill>
                  <a:latin typeface="Calibri" pitchFamily="34" charset="0"/>
                  <a:cs typeface="Calibri"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52400" y="2895600"/>
                <a:ext cx="8534400" cy="867930"/>
              </a:xfrm>
              <a:prstGeom prst="rect">
                <a:avLst/>
              </a:prstGeom>
              <a:blipFill rotWithShape="1">
                <a:blip r:embed="rId2"/>
                <a:stretch>
                  <a:fillRect t="-11268" b="-11972"/>
                </a:stretch>
              </a:blipFill>
            </p:spPr>
            <p:txBody>
              <a:bodyPr/>
              <a:lstStyle/>
              <a:p>
                <a:r>
                  <a:rPr lang="en-US">
                    <a:noFill/>
                  </a:rPr>
                  <a:t> </a:t>
                </a:r>
              </a:p>
            </p:txBody>
          </p:sp>
        </mc:Fallback>
      </mc:AlternateContent>
    </p:spTree>
    <p:extLst>
      <p:ext uri="{BB962C8B-B14F-4D97-AF65-F5344CB8AC3E}">
        <p14:creationId xmlns:p14="http://schemas.microsoft.com/office/powerpoint/2010/main" val="3520292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Uninterpreted</a:t>
            </a:r>
            <a:r>
              <a:rPr lang="en-US" dirty="0" smtClean="0"/>
              <a:t> Functions</a:t>
            </a:r>
            <a:r>
              <a:rPr lang="en-US" dirty="0"/>
              <a:t> </a:t>
            </a:r>
            <a:r>
              <a:rPr lang="en-US" dirty="0" smtClean="0"/>
              <a:t>by CEGAR</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152400" y="1524000"/>
                <a:ext cx="8534400" cy="867930"/>
              </a:xfrm>
              <a:prstGeom prst="rect">
                <a:avLst/>
              </a:prstGeom>
            </p:spPr>
            <p:txBody>
              <a:bodyPr wrap="square">
                <a:spAutoFit/>
              </a:bodyPr>
              <a:lstStyle/>
              <a:p>
                <a:pPr marL="384954" lvl="0" indent="-384954" algn="ctr"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Congruence Rule:</a:t>
                </a:r>
              </a:p>
              <a:p>
                <a:pPr marL="384954" lvl="0" indent="-384954" algn="ctr" defTabSz="914363" fontAlgn="auto">
                  <a:lnSpc>
                    <a:spcPct val="90000"/>
                  </a:lnSpc>
                  <a:spcBef>
                    <a:spcPct val="20000"/>
                  </a:spcBef>
                  <a:spcAft>
                    <a:spcPts val="0"/>
                  </a:spcAft>
                  <a:buSzPct val="90000"/>
                </a:pPr>
                <a14:m>
                  <m:oMathPara xmlns:m="http://schemas.openxmlformats.org/officeDocument/2006/math">
                    <m:oMathParaPr>
                      <m:jc m:val="centerGroup"/>
                    </m:oMathParaPr>
                    <m:oMath xmlns:m="http://schemas.openxmlformats.org/officeDocument/2006/math">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b="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i="1" dirty="0" smtClean="0">
                          <a:solidFill>
                            <a:srgbClr val="000000"/>
                          </a:solidFill>
                          <a:latin typeface="Cambria Math"/>
                          <a:cs typeface="Calibri" pitchFamily="34" charset="0"/>
                        </a:rPr>
                        <m:t>)</m:t>
                      </m:r>
                    </m:oMath>
                  </m:oMathPara>
                </a14:m>
                <a:endParaRPr lang="en-US" sz="2800" dirty="0">
                  <a:solidFill>
                    <a:srgbClr val="000000"/>
                  </a:solidFill>
                  <a:latin typeface="Calibri" pitchFamily="34" charset="0"/>
                  <a:cs typeface="Calibri"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52400" y="1524000"/>
                <a:ext cx="8534400" cy="867930"/>
              </a:xfrm>
              <a:prstGeom prst="rect">
                <a:avLst/>
              </a:prstGeom>
              <a:blipFill rotWithShape="1">
                <a:blip r:embed="rId2"/>
                <a:stretch>
                  <a:fillRect t="-11268" b="-11972"/>
                </a:stretch>
              </a:blipFill>
            </p:spPr>
            <p:txBody>
              <a:bodyPr/>
              <a:lstStyle/>
              <a:p>
                <a:r>
                  <a:rPr lang="en-US">
                    <a:noFill/>
                  </a:rPr>
                  <a:t> </a:t>
                </a:r>
              </a:p>
            </p:txBody>
          </p:sp>
        </mc:Fallback>
      </mc:AlternateContent>
      <p:sp>
        <p:nvSpPr>
          <p:cNvPr id="6" name="Rectangle 5"/>
          <p:cNvSpPr/>
          <p:nvPr/>
        </p:nvSpPr>
        <p:spPr>
          <a:xfrm>
            <a:off x="301171" y="2971800"/>
            <a:ext cx="8534400" cy="1428083"/>
          </a:xfrm>
          <a:prstGeom prst="rect">
            <a:avLst/>
          </a:prstGeom>
        </p:spPr>
        <p:txBody>
          <a:bodyPr wrap="square">
            <a:spAutoFit/>
          </a:bodyPr>
          <a:lstStyle/>
          <a:p>
            <a:pPr marL="384954" lvl="0" indent="-384954"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Abstract:</a:t>
            </a:r>
            <a:r>
              <a:rPr lang="en-US" sz="2800" dirty="0" smtClean="0">
                <a:latin typeface="Calibri" pitchFamily="34" charset="0"/>
                <a:cs typeface="Calibri" pitchFamily="34" charset="0"/>
              </a:rPr>
              <a:t> replace each f-application with a fresh variable</a:t>
            </a:r>
          </a:p>
          <a:p>
            <a:pPr marL="384954" lvl="0" indent="-384954" defTabSz="914363" fontAlgn="auto">
              <a:lnSpc>
                <a:spcPct val="90000"/>
              </a:lnSpc>
              <a:spcBef>
                <a:spcPct val="20000"/>
              </a:spcBef>
              <a:spcAft>
                <a:spcPts val="0"/>
              </a:spcAft>
              <a:buSzPct val="90000"/>
              <a:defRPr/>
            </a:pPr>
            <a:r>
              <a:rPr lang="en-US" sz="2800" dirty="0" smtClean="0">
                <a:latin typeface="Calibri" pitchFamily="34" charset="0"/>
                <a:cs typeface="Calibri" pitchFamily="34" charset="0"/>
              </a:rPr>
              <a:t>(over-approximation)</a:t>
            </a:r>
          </a:p>
          <a:p>
            <a:pPr marL="384954" lvl="0" indent="-384954" defTabSz="914363" fontAlgn="auto">
              <a:lnSpc>
                <a:spcPct val="90000"/>
              </a:lnSpc>
              <a:spcBef>
                <a:spcPct val="20000"/>
              </a:spcBef>
              <a:spcAft>
                <a:spcPts val="0"/>
              </a:spcAft>
              <a:buSzPct val="90000"/>
              <a:defRPr/>
            </a:pPr>
            <a:endParaRPr lang="en-US" sz="2800" dirty="0">
              <a:solidFill>
                <a:srgbClr val="000000"/>
              </a:solidFill>
              <a:latin typeface="Calibri" pitchFamily="34" charset="0"/>
              <a:cs typeface="Calibri"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355599" y="4066286"/>
                <a:ext cx="5391669"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r>
                        <a:rPr lang="en-US" sz="2800" b="0" i="1" dirty="0" smtClean="0">
                          <a:latin typeface="Cambria Math"/>
                        </a:rPr>
                        <m:t>𝑓</m:t>
                      </m:r>
                      <m:r>
                        <a:rPr lang="en-US" sz="2800" b="0" i="1" dirty="0" smtClean="0">
                          <a:latin typeface="Cambria Math"/>
                        </a:rPr>
                        <m:t>(</m:t>
                      </m:r>
                      <m:r>
                        <a:rPr lang="en-US" sz="2800" b="0" i="1" dirty="0" smtClean="0">
                          <a:latin typeface="Cambria Math"/>
                        </a:rPr>
                        <m:t>𝑎</m:t>
                      </m:r>
                      <m:r>
                        <a:rPr lang="en-US" sz="2800" b="0" i="1" dirty="0" smtClean="0">
                          <a:latin typeface="Cambria Math"/>
                        </a:rPr>
                        <m:t>−1)=</m:t>
                      </m:r>
                      <m:r>
                        <a:rPr lang="en-US" sz="2800" b="0" i="1" dirty="0" smtClean="0">
                          <a:latin typeface="Cambria Math"/>
                        </a:rPr>
                        <m:t>𝑐</m:t>
                      </m:r>
                      <m:r>
                        <a:rPr lang="en-US" sz="2800" b="0" i="1" dirty="0" smtClean="0">
                          <a:latin typeface="Cambria Math"/>
                        </a:rPr>
                        <m:t>, </m:t>
                      </m:r>
                      <m:r>
                        <a:rPr lang="en-US" sz="2800" b="0" i="1" dirty="0" smtClean="0">
                          <a:latin typeface="Cambria Math"/>
                        </a:rPr>
                        <m:t>𝑓</m:t>
                      </m:r>
                      <m:r>
                        <a:rPr lang="en-US" sz="2800" b="0" i="1" dirty="0" smtClean="0">
                          <a:latin typeface="Cambria Math"/>
                        </a:rPr>
                        <m:t>(</m:t>
                      </m:r>
                      <m:r>
                        <a:rPr lang="en-US" sz="2800" b="0" i="1" dirty="0" smtClean="0">
                          <a:latin typeface="Cambria Math"/>
                        </a:rPr>
                        <m:t>𝑏</m:t>
                      </m:r>
                      <m:r>
                        <a:rPr lang="en-US" sz="2800" b="0" i="1" dirty="0" smtClean="0">
                          <a:latin typeface="Cambria Math"/>
                        </a:rPr>
                        <m:t>)≠</m:t>
                      </m:r>
                      <m:r>
                        <a:rPr lang="en-US" sz="2800" b="0" i="1" dirty="0" smtClean="0">
                          <a:latin typeface="Cambria Math"/>
                        </a:rPr>
                        <m:t>𝑐</m:t>
                      </m:r>
                    </m:oMath>
                  </m:oMathPara>
                </a14:m>
                <a:endParaRPr lang="en-US" sz="2800" dirty="0"/>
              </a:p>
            </p:txBody>
          </p:sp>
        </mc:Choice>
        <mc:Fallback>
          <p:sp>
            <p:nvSpPr>
              <p:cNvPr id="3" name="TextBox 2"/>
              <p:cNvSpPr txBox="1">
                <a:spLocks noRot="1" noChangeAspect="1" noMove="1" noResize="1" noEditPoints="1" noAdjustHandles="1" noChangeArrowheads="1" noChangeShapeType="1" noTextEdit="1"/>
              </p:cNvSpPr>
              <p:nvPr/>
            </p:nvSpPr>
            <p:spPr>
              <a:xfrm>
                <a:off x="355599" y="4066286"/>
                <a:ext cx="5391669" cy="523220"/>
              </a:xfrm>
              <a:prstGeom prst="rect">
                <a:avLst/>
              </a:prstGeom>
              <a:blipFill rotWithShape="1">
                <a:blip r:embed="rId3"/>
                <a:stretch>
                  <a:fillRect/>
                </a:stretch>
              </a:blipFill>
            </p:spPr>
            <p:txBody>
              <a:bodyPr/>
              <a:lstStyle/>
              <a:p>
                <a:r>
                  <a:rPr lang="en-US">
                    <a:noFill/>
                  </a:rPr>
                  <a:t> </a:t>
                </a:r>
              </a:p>
            </p:txBody>
          </p:sp>
        </mc:Fallback>
      </mc:AlternateContent>
      <p:sp>
        <p:nvSpPr>
          <p:cNvPr id="4" name="Down Arrow 3"/>
          <p:cNvSpPr/>
          <p:nvPr/>
        </p:nvSpPr>
        <p:spPr>
          <a:xfrm>
            <a:off x="2209800" y="4709886"/>
            <a:ext cx="457200" cy="108131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0742" y="5877580"/>
                <a:ext cx="40665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1</m:t>
                          </m:r>
                        </m:sub>
                      </m:sSub>
                      <m:r>
                        <a:rPr lang="en-US" sz="2800" b="0" i="1" dirty="0" smtClean="0">
                          <a:latin typeface="Cambria Math"/>
                        </a:rPr>
                        <m:t>=</m:t>
                      </m:r>
                      <m:r>
                        <a:rPr lang="en-US" sz="2800" b="0" i="1" dirty="0" smtClean="0">
                          <a:latin typeface="Cambria Math"/>
                        </a:rPr>
                        <m:t>𝑐</m:t>
                      </m:r>
                      <m:r>
                        <a:rPr lang="en-US" sz="2800" b="0" i="1" dirty="0" smtClean="0">
                          <a:latin typeface="Cambria Math"/>
                        </a:rPr>
                        <m:t>,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2</m:t>
                          </m:r>
                        </m:sub>
                      </m:sSub>
                      <m:r>
                        <a:rPr lang="en-US" sz="2800" b="0" i="1" dirty="0" smtClean="0">
                          <a:latin typeface="Cambria Math"/>
                        </a:rPr>
                        <m:t>≠</m:t>
                      </m:r>
                      <m:r>
                        <a:rPr lang="en-US" sz="2800" b="0" i="1" dirty="0" smtClean="0">
                          <a:latin typeface="Cambria Math"/>
                        </a:rPr>
                        <m:t>𝑐</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500742" y="5877580"/>
                <a:ext cx="4066562"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4876800" y="4853226"/>
                <a:ext cx="2438401" cy="86177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d>
                      <m:d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d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𝑎</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−1</m:t>
                        </m:r>
                      </m:e>
                    </m:d>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2</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𝑏</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mc:Choice>
        <mc:Fallback>
          <p:sp>
            <p:nvSpPr>
              <p:cNvPr id="9" name="Content Placeholder 2"/>
              <p:cNvSpPr txBox="1">
                <a:spLocks noRot="1" noChangeAspect="1" noMove="1" noResize="1" noEditPoints="1" noAdjustHandles="1" noChangeArrowheads="1" noChangeShapeType="1" noTextEdit="1"/>
              </p:cNvSpPr>
              <p:nvPr/>
            </p:nvSpPr>
            <p:spPr>
              <a:xfrm>
                <a:off x="4876800" y="4853226"/>
                <a:ext cx="2438401" cy="861774"/>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00785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Uninterpreted</a:t>
            </a:r>
            <a:r>
              <a:rPr lang="en-US" dirty="0" smtClean="0"/>
              <a:t> Functions</a:t>
            </a:r>
            <a:r>
              <a:rPr lang="en-US" dirty="0"/>
              <a:t> </a:t>
            </a:r>
            <a:r>
              <a:rPr lang="en-US" dirty="0" smtClean="0"/>
              <a:t>by CEGAR</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152400" y="1524000"/>
                <a:ext cx="8534400" cy="867930"/>
              </a:xfrm>
              <a:prstGeom prst="rect">
                <a:avLst/>
              </a:prstGeom>
            </p:spPr>
            <p:txBody>
              <a:bodyPr wrap="square">
                <a:spAutoFit/>
              </a:bodyPr>
              <a:lstStyle/>
              <a:p>
                <a:pPr marL="384954" lvl="0" indent="-384954" algn="ctr"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Congruence Rule:</a:t>
                </a:r>
              </a:p>
              <a:p>
                <a:pPr marL="384954" lvl="0" indent="-384954" algn="ctr" defTabSz="914363" fontAlgn="auto">
                  <a:lnSpc>
                    <a:spcPct val="90000"/>
                  </a:lnSpc>
                  <a:spcBef>
                    <a:spcPct val="20000"/>
                  </a:spcBef>
                  <a:spcAft>
                    <a:spcPts val="0"/>
                  </a:spcAft>
                  <a:buSzPct val="90000"/>
                </a:pPr>
                <a14:m>
                  <m:oMathPara xmlns:m="http://schemas.openxmlformats.org/officeDocument/2006/math">
                    <m:oMathParaPr>
                      <m:jc m:val="centerGroup"/>
                    </m:oMathParaPr>
                    <m:oMath xmlns:m="http://schemas.openxmlformats.org/officeDocument/2006/math">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b="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i="1" dirty="0" smtClean="0">
                          <a:solidFill>
                            <a:srgbClr val="000000"/>
                          </a:solidFill>
                          <a:latin typeface="Cambria Math"/>
                          <a:cs typeface="Calibri" pitchFamily="34" charset="0"/>
                        </a:rPr>
                        <m:t>)</m:t>
                      </m:r>
                    </m:oMath>
                  </m:oMathPara>
                </a14:m>
                <a:endParaRPr lang="en-US" sz="2800" dirty="0">
                  <a:solidFill>
                    <a:srgbClr val="000000"/>
                  </a:solidFill>
                  <a:latin typeface="Calibri" pitchFamily="34" charset="0"/>
                  <a:cs typeface="Calibri"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52400" y="1524000"/>
                <a:ext cx="8534400" cy="867930"/>
              </a:xfrm>
              <a:prstGeom prst="rect">
                <a:avLst/>
              </a:prstGeom>
              <a:blipFill rotWithShape="1">
                <a:blip r:embed="rId2"/>
                <a:stretch>
                  <a:fillRect t="-11268" b="-11972"/>
                </a:stretch>
              </a:blipFill>
            </p:spPr>
            <p:txBody>
              <a:bodyPr/>
              <a:lstStyle/>
              <a:p>
                <a:r>
                  <a:rPr lang="en-US">
                    <a:noFill/>
                  </a:rPr>
                  <a:t> </a:t>
                </a:r>
              </a:p>
            </p:txBody>
          </p:sp>
        </mc:Fallback>
      </mc:AlternateContent>
      <p:sp>
        <p:nvSpPr>
          <p:cNvPr id="6" name="Rectangle 5"/>
          <p:cNvSpPr/>
          <p:nvPr/>
        </p:nvSpPr>
        <p:spPr>
          <a:xfrm>
            <a:off x="301171" y="2971800"/>
            <a:ext cx="8534400" cy="954107"/>
          </a:xfrm>
          <a:prstGeom prst="rect">
            <a:avLst/>
          </a:prstGeom>
        </p:spPr>
        <p:txBody>
          <a:bodyPr wrap="square">
            <a:spAutoFit/>
          </a:bodyPr>
          <a:lstStyle/>
          <a:p>
            <a:pPr marL="384954" lvl="0" indent="-384954"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Check:</a:t>
            </a:r>
            <a:r>
              <a:rPr lang="en-US" sz="2800" dirty="0" smtClean="0">
                <a:latin typeface="Calibri" pitchFamily="34" charset="0"/>
                <a:cs typeface="Calibri" pitchFamily="34" charset="0"/>
              </a:rPr>
              <a:t> check if congruence rule is satisfied</a:t>
            </a:r>
          </a:p>
          <a:p>
            <a:pPr marL="384954" lvl="0" indent="-384954" defTabSz="914363" fontAlgn="auto">
              <a:lnSpc>
                <a:spcPct val="90000"/>
              </a:lnSpc>
              <a:spcBef>
                <a:spcPct val="20000"/>
              </a:spcBef>
              <a:spcAft>
                <a:spcPts val="0"/>
              </a:spcAft>
              <a:buSzPct val="90000"/>
              <a:defRPr/>
            </a:pPr>
            <a:endParaRPr lang="en-US" sz="2800" dirty="0">
              <a:solidFill>
                <a:srgbClr val="000000"/>
              </a:solidFill>
              <a:latin typeface="Calibri" pitchFamily="34" charset="0"/>
              <a:cs typeface="Calibri" pitchFamily="34" charset="0"/>
            </a:endParaRPr>
          </a:p>
        </p:txBody>
      </p:sp>
      <p:sp>
        <p:nvSpPr>
          <p:cNvPr id="4" name="Down Arrow 3"/>
          <p:cNvSpPr/>
          <p:nvPr/>
        </p:nvSpPr>
        <p:spPr>
          <a:xfrm>
            <a:off x="2209800" y="4328886"/>
            <a:ext cx="457200" cy="108131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0742" y="3743980"/>
                <a:ext cx="40665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1</m:t>
                          </m:r>
                        </m:sub>
                      </m:sSub>
                      <m:r>
                        <a:rPr lang="en-US" sz="2800" b="0" i="1" dirty="0" smtClean="0">
                          <a:latin typeface="Cambria Math"/>
                        </a:rPr>
                        <m:t>=</m:t>
                      </m:r>
                      <m:r>
                        <a:rPr lang="en-US" sz="2800" b="0" i="1" dirty="0" smtClean="0">
                          <a:latin typeface="Cambria Math"/>
                        </a:rPr>
                        <m:t>𝑐</m:t>
                      </m:r>
                      <m:r>
                        <a:rPr lang="en-US" sz="2800" b="0" i="1" dirty="0" smtClean="0">
                          <a:latin typeface="Cambria Math"/>
                        </a:rPr>
                        <m:t>,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2</m:t>
                          </m:r>
                        </m:sub>
                      </m:sSub>
                      <m:r>
                        <a:rPr lang="en-US" sz="2800" b="0" i="1" dirty="0" smtClean="0">
                          <a:latin typeface="Cambria Math"/>
                        </a:rPr>
                        <m:t>≠</m:t>
                      </m:r>
                      <m:r>
                        <a:rPr lang="en-US" sz="2800" b="0" i="1" dirty="0" smtClean="0">
                          <a:latin typeface="Cambria Math"/>
                        </a:rPr>
                        <m:t>𝑐</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500742" y="3743980"/>
                <a:ext cx="4066562"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5334000" y="4345226"/>
                <a:ext cx="2438401" cy="86177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d>
                      <m:d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dPr>
                      <m:e>
                        <m:r>
                          <a:rPr kumimoji="0" lang="en-US" sz="2800" b="0" i="1" u="none" strike="noStrike" kern="1200" cap="none" spc="0" normalizeH="0" baseline="0" noProof="0" smtClean="0">
                            <a:ln>
                              <a:noFill/>
                            </a:ln>
                            <a:solidFill>
                              <a:srgbClr val="FF0000"/>
                            </a:solidFill>
                            <a:effectLst/>
                            <a:uLnTx/>
                            <a:uFillTx/>
                            <a:latin typeface="Cambria Math"/>
                            <a:ea typeface="+mn-ea"/>
                            <a:cs typeface="+mn-cs"/>
                          </a:rPr>
                          <m:t>𝑎</m:t>
                        </m:r>
                        <m:r>
                          <a:rPr kumimoji="0" lang="en-US" sz="2800" b="0" i="1" u="none" strike="noStrike" kern="1200" cap="none" spc="0" normalizeH="0" baseline="0" noProof="0" smtClean="0">
                            <a:ln>
                              <a:noFill/>
                            </a:ln>
                            <a:solidFill>
                              <a:srgbClr val="FF0000"/>
                            </a:solidFill>
                            <a:effectLst/>
                            <a:uLnTx/>
                            <a:uFillTx/>
                            <a:latin typeface="Cambria Math"/>
                            <a:ea typeface="+mn-ea"/>
                            <a:cs typeface="+mn-cs"/>
                          </a:rPr>
                          <m:t>−1</m:t>
                        </m:r>
                      </m:e>
                    </m:d>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2</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FF0000"/>
                        </a:solidFill>
                        <a:effectLst/>
                        <a:uLnTx/>
                        <a:uFillTx/>
                        <a:latin typeface="Cambria Math"/>
                        <a:ea typeface="+mn-ea"/>
                        <a:cs typeface="+mn-cs"/>
                      </a:rPr>
                      <m:t>𝑏</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mc:Choice>
        <mc:Fallback>
          <p:sp>
            <p:nvSpPr>
              <p:cNvPr id="9" name="Content Placeholder 2"/>
              <p:cNvSpPr txBox="1">
                <a:spLocks noRot="1" noChangeAspect="1" noMove="1" noResize="1" noEditPoints="1" noAdjustHandles="1" noChangeArrowheads="1" noChangeShapeType="1" noTextEdit="1"/>
              </p:cNvSpPr>
              <p:nvPr/>
            </p:nvSpPr>
            <p:spPr>
              <a:xfrm>
                <a:off x="5334000" y="4345226"/>
                <a:ext cx="2438401" cy="86177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44377" y="5496580"/>
                <a:ext cx="562782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→1, </m:t>
                      </m:r>
                      <m:r>
                        <a:rPr lang="en-US" sz="2800" b="0" i="1" dirty="0" smtClean="0">
                          <a:latin typeface="Cambria Math"/>
                        </a:rPr>
                        <m:t>𝑏</m:t>
                      </m:r>
                      <m:r>
                        <a:rPr lang="en-US" sz="2800" b="0" i="1" dirty="0" smtClean="0">
                          <a:latin typeface="Cambria Math"/>
                        </a:rPr>
                        <m:t>→0, </m:t>
                      </m:r>
                      <m:r>
                        <a:rPr lang="en-US" sz="2800" b="0" i="1" dirty="0" smtClean="0">
                          <a:latin typeface="Cambria Math"/>
                        </a:rPr>
                        <m:t>𝑐</m:t>
                      </m:r>
                      <m:r>
                        <a:rPr lang="en-US" sz="2800" b="0" i="1" dirty="0" smtClean="0">
                          <a:latin typeface="Cambria Math"/>
                        </a:rPr>
                        <m:t>→0, </m:t>
                      </m:r>
                      <m:sSub>
                        <m:sSubPr>
                          <m:ctrlPr>
                            <a:rPr lang="en-US" sz="2800" b="0" i="1" dirty="0" smtClean="0">
                              <a:solidFill>
                                <a:srgbClr val="FF0000"/>
                              </a:solidFill>
                              <a:latin typeface="Cambria Math"/>
                            </a:rPr>
                          </m:ctrlPr>
                        </m:sSubPr>
                        <m:e>
                          <m:r>
                            <a:rPr lang="en-US" sz="2800" b="0" i="1" dirty="0" smtClean="0">
                              <a:solidFill>
                                <a:srgbClr val="FF0000"/>
                              </a:solidFill>
                              <a:latin typeface="Cambria Math"/>
                            </a:rPr>
                            <m:t>𝑘</m:t>
                          </m:r>
                        </m:e>
                        <m:sub>
                          <m:r>
                            <a:rPr lang="en-US" sz="2800" b="0" i="1" dirty="0" smtClean="0">
                              <a:solidFill>
                                <a:srgbClr val="FF0000"/>
                              </a:solidFill>
                              <a:latin typeface="Cambria Math"/>
                            </a:rPr>
                            <m:t>1</m:t>
                          </m:r>
                        </m:sub>
                      </m:sSub>
                      <m:r>
                        <a:rPr lang="en-US" sz="2800" b="0" i="1" dirty="0" smtClean="0">
                          <a:solidFill>
                            <a:srgbClr val="FF0000"/>
                          </a:solidFill>
                          <a:latin typeface="Cambria Math"/>
                        </a:rPr>
                        <m:t>→0, </m:t>
                      </m:r>
                      <m:sSub>
                        <m:sSubPr>
                          <m:ctrlPr>
                            <a:rPr lang="en-US" sz="2800" b="0" i="1" dirty="0" smtClean="0">
                              <a:solidFill>
                                <a:srgbClr val="FF0000"/>
                              </a:solidFill>
                              <a:latin typeface="Cambria Math"/>
                            </a:rPr>
                          </m:ctrlPr>
                        </m:sSubPr>
                        <m:e>
                          <m:r>
                            <a:rPr lang="en-US" sz="2800" b="0" i="1" dirty="0" smtClean="0">
                              <a:solidFill>
                                <a:srgbClr val="FF0000"/>
                              </a:solidFill>
                              <a:latin typeface="Cambria Math"/>
                            </a:rPr>
                            <m:t>𝑘</m:t>
                          </m:r>
                        </m:e>
                        <m:sub>
                          <m:r>
                            <a:rPr lang="en-US" sz="2800" b="0" i="1" dirty="0" smtClean="0">
                              <a:solidFill>
                                <a:srgbClr val="FF0000"/>
                              </a:solidFill>
                              <a:latin typeface="Cambria Math"/>
                            </a:rPr>
                            <m:t>2</m:t>
                          </m:r>
                        </m:sub>
                      </m:sSub>
                      <m:r>
                        <a:rPr lang="en-US" sz="2800" b="0" i="1" dirty="0" smtClean="0">
                          <a:solidFill>
                            <a:srgbClr val="FF0000"/>
                          </a:solidFill>
                          <a:latin typeface="Cambria Math"/>
                        </a:rPr>
                        <m:t>→1</m:t>
                      </m:r>
                    </m:oMath>
                  </m:oMathPara>
                </a14:m>
                <a:endParaRPr lang="en-US" sz="2800" dirty="0">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44377" y="5496580"/>
                <a:ext cx="5627823" cy="523220"/>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46367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Herbrand</a:t>
            </a:r>
            <a:r>
              <a:rPr lang="en-US" dirty="0" smtClean="0"/>
              <a:t> Award 2013</a:t>
            </a:r>
            <a:endParaRPr lang="en-US" dirty="0"/>
          </a:p>
        </p:txBody>
      </p:sp>
      <p:sp>
        <p:nvSpPr>
          <p:cNvPr id="3" name="Content Placeholder 2"/>
          <p:cNvSpPr txBox="1">
            <a:spLocks/>
          </p:cNvSpPr>
          <p:nvPr/>
        </p:nvSpPr>
        <p:spPr bwMode="auto">
          <a:xfrm>
            <a:off x="2514600" y="5979886"/>
            <a:ext cx="3886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Greg Nelson</a:t>
            </a:r>
            <a:endParaRPr lang="en-US" sz="2800" dirty="0"/>
          </a:p>
        </p:txBody>
      </p:sp>
      <p:pic>
        <p:nvPicPr>
          <p:cNvPr id="1026" name="Picture 2" descr="http://www.cs.miami.edu/~geoff/Conferences/CADE/Archive/CADE-19/Pictures/GregNels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505" y="1600200"/>
            <a:ext cx="3881438" cy="388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2922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Uninterpreted</a:t>
            </a:r>
            <a:r>
              <a:rPr lang="en-US" dirty="0" smtClean="0"/>
              <a:t> Functions</a:t>
            </a:r>
            <a:r>
              <a:rPr lang="en-US" dirty="0"/>
              <a:t> </a:t>
            </a:r>
            <a:r>
              <a:rPr lang="en-US" dirty="0" smtClean="0"/>
              <a:t>by CEGAR</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152400" y="1524000"/>
                <a:ext cx="8534400" cy="867930"/>
              </a:xfrm>
              <a:prstGeom prst="rect">
                <a:avLst/>
              </a:prstGeom>
            </p:spPr>
            <p:txBody>
              <a:bodyPr wrap="square">
                <a:spAutoFit/>
              </a:bodyPr>
              <a:lstStyle/>
              <a:p>
                <a:pPr marL="384954" lvl="0" indent="-384954" algn="ctr"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Congruence Rule:</a:t>
                </a:r>
              </a:p>
              <a:p>
                <a:pPr marL="384954" lvl="0" indent="-384954" algn="ctr" defTabSz="914363" fontAlgn="auto">
                  <a:lnSpc>
                    <a:spcPct val="90000"/>
                  </a:lnSpc>
                  <a:spcBef>
                    <a:spcPct val="20000"/>
                  </a:spcBef>
                  <a:spcAft>
                    <a:spcPts val="0"/>
                  </a:spcAft>
                  <a:buSzPct val="90000"/>
                </a:pPr>
                <a14:m>
                  <m:oMathPara xmlns:m="http://schemas.openxmlformats.org/officeDocument/2006/math">
                    <m:oMathParaPr>
                      <m:jc m:val="centerGroup"/>
                    </m:oMathParaPr>
                    <m:oMath xmlns:m="http://schemas.openxmlformats.org/officeDocument/2006/math">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b="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i="1" dirty="0" smtClean="0">
                          <a:solidFill>
                            <a:srgbClr val="000000"/>
                          </a:solidFill>
                          <a:latin typeface="Cambria Math"/>
                          <a:cs typeface="Calibri" pitchFamily="34" charset="0"/>
                        </a:rPr>
                        <m:t>)</m:t>
                      </m:r>
                    </m:oMath>
                  </m:oMathPara>
                </a14:m>
                <a:endParaRPr lang="en-US" sz="2800" dirty="0">
                  <a:solidFill>
                    <a:srgbClr val="000000"/>
                  </a:solidFill>
                  <a:latin typeface="Calibri" pitchFamily="34" charset="0"/>
                  <a:cs typeface="Calibri"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52400" y="1524000"/>
                <a:ext cx="8534400" cy="867930"/>
              </a:xfrm>
              <a:prstGeom prst="rect">
                <a:avLst/>
              </a:prstGeom>
              <a:blipFill rotWithShape="1">
                <a:blip r:embed="rId2"/>
                <a:stretch>
                  <a:fillRect t="-11268" b="-119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01171" y="2971800"/>
                <a:ext cx="8534400" cy="954107"/>
              </a:xfrm>
              <a:prstGeom prst="rect">
                <a:avLst/>
              </a:prstGeom>
            </p:spPr>
            <p:txBody>
              <a:bodyPr wrap="square">
                <a:spAutoFit/>
              </a:bodyPr>
              <a:lstStyle/>
              <a:p>
                <a:pPr marL="384954" lvl="0" indent="-384954"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Refine:</a:t>
                </a:r>
                <a:r>
                  <a:rPr lang="en-US" sz="2800" dirty="0" smtClean="0">
                    <a:latin typeface="Calibri" pitchFamily="34" charset="0"/>
                    <a:cs typeface="Calibri" pitchFamily="34" charset="0"/>
                  </a:rPr>
                  <a:t> expand congruence axiom  </a:t>
                </a:r>
                <a14:m>
                  <m:oMath xmlns:m="http://schemas.openxmlformats.org/officeDocument/2006/math">
                    <m:r>
                      <a:rPr lang="en-US" sz="2800" b="0" i="0" smtClean="0">
                        <a:latin typeface="Cambria Math"/>
                        <a:cs typeface="Calibri" pitchFamily="34" charset="0"/>
                      </a:rPr>
                      <m:t> </m:t>
                    </m:r>
                    <m:r>
                      <a:rPr lang="en-US" sz="2800" b="0" i="1" smtClean="0">
                        <a:latin typeface="Cambria Math"/>
                        <a:cs typeface="Calibri" pitchFamily="34" charset="0"/>
                      </a:rPr>
                      <m:t>𝑎</m:t>
                    </m:r>
                    <m:r>
                      <a:rPr lang="en-US" sz="2800" b="0" i="1" smtClean="0">
                        <a:latin typeface="Cambria Math"/>
                        <a:cs typeface="Calibri" pitchFamily="34" charset="0"/>
                      </a:rPr>
                      <m:t>−1=</m:t>
                    </m:r>
                    <m:r>
                      <a:rPr lang="en-US" sz="2800" b="0" i="1" smtClean="0">
                        <a:latin typeface="Cambria Math"/>
                        <a:cs typeface="Calibri" pitchFamily="34" charset="0"/>
                      </a:rPr>
                      <m:t>𝑏</m:t>
                    </m:r>
                    <m:r>
                      <a:rPr lang="en-US" sz="2800" b="0" i="1" smtClean="0">
                        <a:latin typeface="Cambria Math"/>
                        <a:cs typeface="Calibri" pitchFamily="34" charset="0"/>
                      </a:rPr>
                      <m:t>⇒</m:t>
                    </m:r>
                    <m:sSub>
                      <m:sSubPr>
                        <m:ctrlPr>
                          <a:rPr lang="en-US" sz="2800" b="0" i="1" smtClean="0">
                            <a:latin typeface="Cambria Math"/>
                            <a:cs typeface="Calibri" pitchFamily="34" charset="0"/>
                          </a:rPr>
                        </m:ctrlPr>
                      </m:sSubPr>
                      <m:e>
                        <m:r>
                          <a:rPr lang="en-US" sz="2800" b="0" i="1" smtClean="0">
                            <a:latin typeface="Cambria Math"/>
                            <a:cs typeface="Calibri" pitchFamily="34" charset="0"/>
                          </a:rPr>
                          <m:t>𝑘</m:t>
                        </m:r>
                      </m:e>
                      <m:sub>
                        <m:r>
                          <a:rPr lang="en-US" sz="2800" b="0" i="1" smtClean="0">
                            <a:latin typeface="Cambria Math"/>
                            <a:cs typeface="Calibri" pitchFamily="34" charset="0"/>
                          </a:rPr>
                          <m:t>1</m:t>
                        </m:r>
                      </m:sub>
                    </m:sSub>
                    <m:r>
                      <a:rPr lang="en-US" sz="2800" b="0" i="1" smtClean="0">
                        <a:latin typeface="Cambria Math"/>
                        <a:cs typeface="Calibri" pitchFamily="34" charset="0"/>
                      </a:rPr>
                      <m:t>=</m:t>
                    </m:r>
                    <m:sSub>
                      <m:sSubPr>
                        <m:ctrlPr>
                          <a:rPr lang="en-US" sz="2800" b="0" i="1" smtClean="0">
                            <a:latin typeface="Cambria Math"/>
                            <a:cs typeface="Calibri" pitchFamily="34" charset="0"/>
                          </a:rPr>
                        </m:ctrlPr>
                      </m:sSubPr>
                      <m:e>
                        <m:r>
                          <a:rPr lang="en-US" sz="2800" b="0" i="1" smtClean="0">
                            <a:latin typeface="Cambria Math"/>
                            <a:cs typeface="Calibri" pitchFamily="34" charset="0"/>
                          </a:rPr>
                          <m:t>𝑘</m:t>
                        </m:r>
                      </m:e>
                      <m:sub>
                        <m:r>
                          <a:rPr lang="en-US" sz="2800" b="0" i="1" smtClean="0">
                            <a:latin typeface="Cambria Math"/>
                            <a:cs typeface="Calibri" pitchFamily="34" charset="0"/>
                          </a:rPr>
                          <m:t>2</m:t>
                        </m:r>
                      </m:sub>
                    </m:sSub>
                  </m:oMath>
                </a14:m>
                <a:endParaRPr lang="en-US" sz="2800" dirty="0" smtClean="0">
                  <a:latin typeface="Calibri" pitchFamily="34" charset="0"/>
                  <a:cs typeface="Calibri" pitchFamily="34" charset="0"/>
                </a:endParaRPr>
              </a:p>
              <a:p>
                <a:pPr marL="384954" lvl="0" indent="-384954" defTabSz="914363" fontAlgn="auto">
                  <a:lnSpc>
                    <a:spcPct val="90000"/>
                  </a:lnSpc>
                  <a:spcBef>
                    <a:spcPct val="20000"/>
                  </a:spcBef>
                  <a:spcAft>
                    <a:spcPts val="0"/>
                  </a:spcAft>
                  <a:buSzPct val="90000"/>
                  <a:defRPr/>
                </a:pPr>
                <a:endParaRPr lang="en-US" sz="2800" dirty="0">
                  <a:solidFill>
                    <a:srgbClr val="000000"/>
                  </a:solidFill>
                  <a:latin typeface="Calibri" pitchFamily="34" charset="0"/>
                  <a:cs typeface="Calibri" pitchFamily="34" charset="0"/>
                </a:endParaRPr>
              </a:p>
            </p:txBody>
          </p:sp>
        </mc:Choice>
        <mc:Fallback>
          <p:sp>
            <p:nvSpPr>
              <p:cNvPr id="6" name="Rectangle 5"/>
              <p:cNvSpPr>
                <a:spLocks noRot="1" noChangeAspect="1" noMove="1" noResize="1" noEditPoints="1" noAdjustHandles="1" noChangeArrowheads="1" noChangeShapeType="1" noTextEdit="1"/>
              </p:cNvSpPr>
              <p:nvPr/>
            </p:nvSpPr>
            <p:spPr>
              <a:xfrm>
                <a:off x="301171" y="2971800"/>
                <a:ext cx="8534400" cy="954107"/>
              </a:xfrm>
              <a:prstGeom prst="rect">
                <a:avLst/>
              </a:prstGeom>
              <a:blipFill rotWithShape="1">
                <a:blip r:embed="rId3"/>
                <a:stretch>
                  <a:fillRect l="-1429" t="-10256"/>
                </a:stretch>
              </a:blipFill>
            </p:spPr>
            <p:txBody>
              <a:bodyPr/>
              <a:lstStyle/>
              <a:p>
                <a:r>
                  <a:rPr lang="en-US">
                    <a:noFill/>
                  </a:rPr>
                  <a:t> </a:t>
                </a:r>
              </a:p>
            </p:txBody>
          </p:sp>
        </mc:Fallback>
      </mc:AlternateContent>
      <p:sp>
        <p:nvSpPr>
          <p:cNvPr id="4" name="Down Arrow 3"/>
          <p:cNvSpPr/>
          <p:nvPr/>
        </p:nvSpPr>
        <p:spPr>
          <a:xfrm>
            <a:off x="2209800" y="4328886"/>
            <a:ext cx="457200" cy="108131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0742" y="3743980"/>
                <a:ext cx="406656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1</m:t>
                          </m:r>
                        </m:sub>
                      </m:sSub>
                      <m:r>
                        <a:rPr lang="en-US" sz="2800" b="0" i="1" dirty="0" smtClean="0">
                          <a:latin typeface="Cambria Math"/>
                        </a:rPr>
                        <m:t>=</m:t>
                      </m:r>
                      <m:r>
                        <a:rPr lang="en-US" sz="2800" b="0" i="1" dirty="0" smtClean="0">
                          <a:latin typeface="Cambria Math"/>
                        </a:rPr>
                        <m:t>𝑐</m:t>
                      </m:r>
                      <m:r>
                        <a:rPr lang="en-US" sz="2800" b="0" i="1" dirty="0" smtClean="0">
                          <a:latin typeface="Cambria Math"/>
                        </a:rPr>
                        <m:t>,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2</m:t>
                          </m:r>
                        </m:sub>
                      </m:sSub>
                      <m:r>
                        <a:rPr lang="en-US" sz="2800" b="0" i="1" dirty="0" smtClean="0">
                          <a:latin typeface="Cambria Math"/>
                        </a:rPr>
                        <m:t>≠</m:t>
                      </m:r>
                      <m:r>
                        <a:rPr lang="en-US" sz="2800" b="0" i="1" dirty="0" smtClean="0">
                          <a:latin typeface="Cambria Math"/>
                        </a:rPr>
                        <m:t>𝑐</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500742" y="3743980"/>
                <a:ext cx="4066562"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p:cNvSpPr txBox="1">
                <a:spLocks/>
              </p:cNvSpPr>
              <p:nvPr/>
            </p:nvSpPr>
            <p:spPr>
              <a:xfrm>
                <a:off x="5334000" y="4345226"/>
                <a:ext cx="2438401" cy="86177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d>
                      <m:d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dPr>
                      <m:e>
                        <m:r>
                          <a:rPr kumimoji="0" lang="en-US" sz="2800" b="0" i="1" u="none" strike="noStrike" kern="1200" cap="none" spc="0" normalizeH="0" baseline="0" noProof="0" smtClean="0">
                            <a:ln>
                              <a:noFill/>
                            </a:ln>
                            <a:solidFill>
                              <a:srgbClr val="FF0000"/>
                            </a:solidFill>
                            <a:effectLst/>
                            <a:uLnTx/>
                            <a:uFillTx/>
                            <a:latin typeface="Cambria Math"/>
                            <a:ea typeface="+mn-ea"/>
                            <a:cs typeface="+mn-cs"/>
                          </a:rPr>
                          <m:t>𝑎</m:t>
                        </m:r>
                        <m:r>
                          <a:rPr kumimoji="0" lang="en-US" sz="2800" b="0" i="1" u="none" strike="noStrike" kern="1200" cap="none" spc="0" normalizeH="0" baseline="0" noProof="0" smtClean="0">
                            <a:ln>
                              <a:noFill/>
                            </a:ln>
                            <a:solidFill>
                              <a:srgbClr val="FF0000"/>
                            </a:solidFill>
                            <a:effectLst/>
                            <a:uLnTx/>
                            <a:uFillTx/>
                            <a:latin typeface="Cambria Math"/>
                            <a:ea typeface="+mn-ea"/>
                            <a:cs typeface="+mn-cs"/>
                          </a:rPr>
                          <m:t>−1</m:t>
                        </m:r>
                      </m:e>
                    </m:d>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rgbClr val="000000"/>
                    </a:solidFill>
                    <a:effectLst/>
                    <a:uLnTx/>
                    <a:uFillTx/>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𝑘</m:t>
                        </m:r>
                      </m:e>
                      <m: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2</m:t>
                        </m:r>
                      </m:sub>
                    </m:sSub>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𝑓</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800" b="0" i="1" u="none" strike="noStrike" kern="1200" cap="none" spc="0" normalizeH="0" baseline="0" noProof="0" smtClean="0">
                        <a:ln>
                          <a:noFill/>
                        </a:ln>
                        <a:solidFill>
                          <a:srgbClr val="FF0000"/>
                        </a:solidFill>
                        <a:effectLst/>
                        <a:uLnTx/>
                        <a:uFillTx/>
                        <a:latin typeface="Cambria Math"/>
                        <a:ea typeface="+mn-ea"/>
                        <a:cs typeface="+mn-cs"/>
                      </a:rPr>
                      <m:t>𝑏</m:t>
                    </m:r>
                    <m:r>
                      <a:rPr kumimoji="0" lang="en-US" sz="2800" b="0" i="1" u="none" strike="noStrike" kern="1200" cap="none" spc="0" normalizeH="0" baseline="0" noProof="0" smtClean="0">
                        <a:ln>
                          <a:noFill/>
                        </a:ln>
                        <a:solidFill>
                          <a:srgbClr val="000000"/>
                        </a:solidFill>
                        <a:effectLst/>
                        <a:uLnTx/>
                        <a:uFillTx/>
                        <a:latin typeface="Cambria Math"/>
                        <a:ea typeface="+mn-ea"/>
                        <a:cs typeface="+mn-cs"/>
                      </a:rPr>
                      <m:t>)</m:t>
                    </m:r>
                  </m:oMath>
                </a14:m>
                <a:endParaRPr kumimoji="0" lang="en-US" sz="28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mc:Choice>
        <mc:Fallback>
          <p:sp>
            <p:nvSpPr>
              <p:cNvPr id="9" name="Content Placeholder 2"/>
              <p:cNvSpPr txBox="1">
                <a:spLocks noRot="1" noChangeAspect="1" noMove="1" noResize="1" noEditPoints="1" noAdjustHandles="1" noChangeArrowheads="1" noChangeShapeType="1" noTextEdit="1"/>
              </p:cNvSpPr>
              <p:nvPr/>
            </p:nvSpPr>
            <p:spPr>
              <a:xfrm>
                <a:off x="5334000" y="4345226"/>
                <a:ext cx="2438401" cy="86177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44377" y="5496580"/>
                <a:ext cx="562782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→1, </m:t>
                      </m:r>
                      <m:r>
                        <a:rPr lang="en-US" sz="2800" b="0" i="1" dirty="0" smtClean="0">
                          <a:latin typeface="Cambria Math"/>
                        </a:rPr>
                        <m:t>𝑏</m:t>
                      </m:r>
                      <m:r>
                        <a:rPr lang="en-US" sz="2800" b="0" i="1" dirty="0" smtClean="0">
                          <a:latin typeface="Cambria Math"/>
                        </a:rPr>
                        <m:t>→0, </m:t>
                      </m:r>
                      <m:r>
                        <a:rPr lang="en-US" sz="2800" b="0" i="1" dirty="0" smtClean="0">
                          <a:latin typeface="Cambria Math"/>
                        </a:rPr>
                        <m:t>𝑐</m:t>
                      </m:r>
                      <m:r>
                        <a:rPr lang="en-US" sz="2800" b="0" i="1" dirty="0" smtClean="0">
                          <a:latin typeface="Cambria Math"/>
                        </a:rPr>
                        <m:t>→0, </m:t>
                      </m:r>
                      <m:sSub>
                        <m:sSubPr>
                          <m:ctrlPr>
                            <a:rPr lang="en-US" sz="2800" b="0" i="1" dirty="0" smtClean="0">
                              <a:solidFill>
                                <a:srgbClr val="FF0000"/>
                              </a:solidFill>
                              <a:latin typeface="Cambria Math"/>
                            </a:rPr>
                          </m:ctrlPr>
                        </m:sSubPr>
                        <m:e>
                          <m:r>
                            <a:rPr lang="en-US" sz="2800" b="0" i="1" dirty="0" smtClean="0">
                              <a:solidFill>
                                <a:srgbClr val="FF0000"/>
                              </a:solidFill>
                              <a:latin typeface="Cambria Math"/>
                            </a:rPr>
                            <m:t>𝑘</m:t>
                          </m:r>
                        </m:e>
                        <m:sub>
                          <m:r>
                            <a:rPr lang="en-US" sz="2800" b="0" i="1" dirty="0" smtClean="0">
                              <a:solidFill>
                                <a:srgbClr val="FF0000"/>
                              </a:solidFill>
                              <a:latin typeface="Cambria Math"/>
                            </a:rPr>
                            <m:t>1</m:t>
                          </m:r>
                        </m:sub>
                      </m:sSub>
                      <m:r>
                        <a:rPr lang="en-US" sz="2800" b="0" i="1" dirty="0" smtClean="0">
                          <a:solidFill>
                            <a:srgbClr val="FF0000"/>
                          </a:solidFill>
                          <a:latin typeface="Cambria Math"/>
                        </a:rPr>
                        <m:t>→0, </m:t>
                      </m:r>
                      <m:sSub>
                        <m:sSubPr>
                          <m:ctrlPr>
                            <a:rPr lang="en-US" sz="2800" b="0" i="1" dirty="0" smtClean="0">
                              <a:solidFill>
                                <a:srgbClr val="FF0000"/>
                              </a:solidFill>
                              <a:latin typeface="Cambria Math"/>
                            </a:rPr>
                          </m:ctrlPr>
                        </m:sSubPr>
                        <m:e>
                          <m:r>
                            <a:rPr lang="en-US" sz="2800" b="0" i="1" dirty="0" smtClean="0">
                              <a:solidFill>
                                <a:srgbClr val="FF0000"/>
                              </a:solidFill>
                              <a:latin typeface="Cambria Math"/>
                            </a:rPr>
                            <m:t>𝑘</m:t>
                          </m:r>
                        </m:e>
                        <m:sub>
                          <m:r>
                            <a:rPr lang="en-US" sz="2800" b="0" i="1" dirty="0" smtClean="0">
                              <a:solidFill>
                                <a:srgbClr val="FF0000"/>
                              </a:solidFill>
                              <a:latin typeface="Cambria Math"/>
                            </a:rPr>
                            <m:t>2</m:t>
                          </m:r>
                        </m:sub>
                      </m:sSub>
                      <m:r>
                        <a:rPr lang="en-US" sz="2800" b="0" i="1" dirty="0" smtClean="0">
                          <a:solidFill>
                            <a:srgbClr val="FF0000"/>
                          </a:solidFill>
                          <a:latin typeface="Cambria Math"/>
                        </a:rPr>
                        <m:t>→1</m:t>
                      </m:r>
                    </m:oMath>
                  </m:oMathPara>
                </a14:m>
                <a:endParaRPr lang="en-US" sz="2800" dirty="0">
                  <a:solidFill>
                    <a:srgbClr val="FF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544377" y="5496580"/>
                <a:ext cx="5627823" cy="523220"/>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96106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Uninterpreted</a:t>
            </a:r>
            <a:r>
              <a:rPr lang="en-US" dirty="0" smtClean="0"/>
              <a:t> Functions</a:t>
            </a:r>
            <a:r>
              <a:rPr lang="en-US" dirty="0"/>
              <a:t> </a:t>
            </a:r>
            <a:r>
              <a:rPr lang="en-US" dirty="0" smtClean="0"/>
              <a:t>by CEGAR</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152400" y="1524000"/>
                <a:ext cx="8534400" cy="867930"/>
              </a:xfrm>
              <a:prstGeom prst="rect">
                <a:avLst/>
              </a:prstGeom>
            </p:spPr>
            <p:txBody>
              <a:bodyPr wrap="square">
                <a:spAutoFit/>
              </a:bodyPr>
              <a:lstStyle/>
              <a:p>
                <a:pPr marL="384954" lvl="0" indent="-384954" algn="ctr"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Congruence Rule:</a:t>
                </a:r>
              </a:p>
              <a:p>
                <a:pPr marL="384954" lvl="0" indent="-384954" algn="ctr" defTabSz="914363" fontAlgn="auto">
                  <a:lnSpc>
                    <a:spcPct val="90000"/>
                  </a:lnSpc>
                  <a:spcBef>
                    <a:spcPct val="20000"/>
                  </a:spcBef>
                  <a:spcAft>
                    <a:spcPts val="0"/>
                  </a:spcAft>
                  <a:buSzPct val="90000"/>
                </a:pPr>
                <a14:m>
                  <m:oMathPara xmlns:m="http://schemas.openxmlformats.org/officeDocument/2006/math">
                    <m:oMathParaPr>
                      <m:jc m:val="centerGroup"/>
                    </m:oMathParaPr>
                    <m:oMath xmlns:m="http://schemas.openxmlformats.org/officeDocument/2006/math">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b="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𝑥</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𝑥𝑛</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𝑓</m:t>
                      </m:r>
                      <m:r>
                        <a:rPr lang="en-US" sz="2800" i="1" dirty="0" smtClean="0">
                          <a:solidFill>
                            <a:srgbClr val="000000"/>
                          </a:solidFill>
                          <a:latin typeface="Cambria Math"/>
                          <a:cs typeface="Calibri" pitchFamily="34" charset="0"/>
                        </a:rPr>
                        <m:t>(</m:t>
                      </m:r>
                      <m:r>
                        <a:rPr lang="en-US" sz="2800" i="1" dirty="0" smtClean="0">
                          <a:solidFill>
                            <a:srgbClr val="000000"/>
                          </a:solidFill>
                          <a:latin typeface="Cambria Math"/>
                          <a:cs typeface="Calibri" pitchFamily="34" charset="0"/>
                        </a:rPr>
                        <m:t>𝑦</m:t>
                      </m:r>
                      <m:r>
                        <a:rPr lang="en-US" sz="2800" i="1" baseline="-25000" dirty="0" smtClean="0">
                          <a:solidFill>
                            <a:srgbClr val="000000"/>
                          </a:solidFill>
                          <a:latin typeface="Cambria Math"/>
                          <a:cs typeface="Calibri" pitchFamily="34" charset="0"/>
                        </a:rPr>
                        <m:t>1</m:t>
                      </m:r>
                      <m:r>
                        <a:rPr lang="en-US" sz="2800" i="1" dirty="0" smtClean="0">
                          <a:solidFill>
                            <a:srgbClr val="000000"/>
                          </a:solidFill>
                          <a:latin typeface="Cambria Math"/>
                          <a:cs typeface="Calibri" pitchFamily="34" charset="0"/>
                        </a:rPr>
                        <m:t>, …, </m:t>
                      </m:r>
                      <m:r>
                        <a:rPr lang="en-US" sz="2800" i="1" dirty="0" smtClean="0">
                          <a:solidFill>
                            <a:srgbClr val="000000"/>
                          </a:solidFill>
                          <a:latin typeface="Cambria Math"/>
                          <a:cs typeface="Calibri" pitchFamily="34" charset="0"/>
                        </a:rPr>
                        <m:t>𝑦𝑛</m:t>
                      </m:r>
                      <m:r>
                        <a:rPr lang="en-US" sz="2800" i="1" dirty="0" smtClean="0">
                          <a:solidFill>
                            <a:srgbClr val="000000"/>
                          </a:solidFill>
                          <a:latin typeface="Cambria Math"/>
                          <a:cs typeface="Calibri" pitchFamily="34" charset="0"/>
                        </a:rPr>
                        <m:t>)</m:t>
                      </m:r>
                    </m:oMath>
                  </m:oMathPara>
                </a14:m>
                <a:endParaRPr lang="en-US" sz="2800" dirty="0">
                  <a:solidFill>
                    <a:srgbClr val="000000"/>
                  </a:solidFill>
                  <a:latin typeface="Calibri" pitchFamily="34" charset="0"/>
                  <a:cs typeface="Calibri"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152400" y="1524000"/>
                <a:ext cx="8534400" cy="867930"/>
              </a:xfrm>
              <a:prstGeom prst="rect">
                <a:avLst/>
              </a:prstGeom>
              <a:blipFill rotWithShape="1">
                <a:blip r:embed="rId2"/>
                <a:stretch>
                  <a:fillRect t="-11268" b="-119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01171" y="2971800"/>
                <a:ext cx="8534400" cy="954107"/>
              </a:xfrm>
              <a:prstGeom prst="rect">
                <a:avLst/>
              </a:prstGeom>
            </p:spPr>
            <p:txBody>
              <a:bodyPr wrap="square">
                <a:spAutoFit/>
              </a:bodyPr>
              <a:lstStyle/>
              <a:p>
                <a:pPr marL="384954" lvl="0" indent="-384954" defTabSz="914363" fontAlgn="auto">
                  <a:lnSpc>
                    <a:spcPct val="90000"/>
                  </a:lnSpc>
                  <a:spcBef>
                    <a:spcPct val="20000"/>
                  </a:spcBef>
                  <a:spcAft>
                    <a:spcPts val="0"/>
                  </a:spcAft>
                  <a:buSzPct val="90000"/>
                  <a:defRPr/>
                </a:pPr>
                <a:r>
                  <a:rPr lang="en-US" sz="2800" dirty="0" smtClean="0">
                    <a:solidFill>
                      <a:srgbClr val="FF0000"/>
                    </a:solidFill>
                    <a:latin typeface="Calibri" pitchFamily="34" charset="0"/>
                    <a:cs typeface="Calibri" pitchFamily="34" charset="0"/>
                  </a:rPr>
                  <a:t>Refine:</a:t>
                </a:r>
                <a:r>
                  <a:rPr lang="en-US" sz="2800" dirty="0" smtClean="0">
                    <a:latin typeface="Calibri" pitchFamily="34" charset="0"/>
                    <a:cs typeface="Calibri" pitchFamily="34" charset="0"/>
                  </a:rPr>
                  <a:t> expand congruence axiom  </a:t>
                </a:r>
                <a14:m>
                  <m:oMath xmlns:m="http://schemas.openxmlformats.org/officeDocument/2006/math">
                    <m:r>
                      <a:rPr lang="en-US" sz="2800" b="0" i="0" smtClean="0">
                        <a:latin typeface="Cambria Math"/>
                        <a:cs typeface="Calibri" pitchFamily="34" charset="0"/>
                      </a:rPr>
                      <m:t> </m:t>
                    </m:r>
                    <m:r>
                      <a:rPr lang="en-US" sz="2800" b="0" i="1" smtClean="0">
                        <a:latin typeface="Cambria Math"/>
                        <a:cs typeface="Calibri" pitchFamily="34" charset="0"/>
                      </a:rPr>
                      <m:t>𝑎</m:t>
                    </m:r>
                    <m:r>
                      <a:rPr lang="en-US" sz="2800" b="0" i="1" smtClean="0">
                        <a:latin typeface="Cambria Math"/>
                        <a:cs typeface="Calibri" pitchFamily="34" charset="0"/>
                      </a:rPr>
                      <m:t>−1=</m:t>
                    </m:r>
                    <m:r>
                      <a:rPr lang="en-US" sz="2800" b="0" i="1" smtClean="0">
                        <a:latin typeface="Cambria Math"/>
                        <a:cs typeface="Calibri" pitchFamily="34" charset="0"/>
                      </a:rPr>
                      <m:t>𝑏</m:t>
                    </m:r>
                    <m:r>
                      <a:rPr lang="en-US" sz="2800" b="0" i="1" smtClean="0">
                        <a:latin typeface="Cambria Math"/>
                        <a:cs typeface="Calibri" pitchFamily="34" charset="0"/>
                      </a:rPr>
                      <m:t>⇒</m:t>
                    </m:r>
                    <m:sSub>
                      <m:sSubPr>
                        <m:ctrlPr>
                          <a:rPr lang="en-US" sz="2800" b="0" i="1" smtClean="0">
                            <a:latin typeface="Cambria Math"/>
                            <a:cs typeface="Calibri" pitchFamily="34" charset="0"/>
                          </a:rPr>
                        </m:ctrlPr>
                      </m:sSubPr>
                      <m:e>
                        <m:r>
                          <a:rPr lang="en-US" sz="2800" b="0" i="1" smtClean="0">
                            <a:latin typeface="Cambria Math"/>
                            <a:cs typeface="Calibri" pitchFamily="34" charset="0"/>
                          </a:rPr>
                          <m:t>𝑘</m:t>
                        </m:r>
                      </m:e>
                      <m:sub>
                        <m:r>
                          <a:rPr lang="en-US" sz="2800" b="0" i="1" smtClean="0">
                            <a:latin typeface="Cambria Math"/>
                            <a:cs typeface="Calibri" pitchFamily="34" charset="0"/>
                          </a:rPr>
                          <m:t>1</m:t>
                        </m:r>
                      </m:sub>
                    </m:sSub>
                    <m:r>
                      <a:rPr lang="en-US" sz="2800" b="0" i="1" smtClean="0">
                        <a:latin typeface="Cambria Math"/>
                        <a:cs typeface="Calibri" pitchFamily="34" charset="0"/>
                      </a:rPr>
                      <m:t>=</m:t>
                    </m:r>
                    <m:sSub>
                      <m:sSubPr>
                        <m:ctrlPr>
                          <a:rPr lang="en-US" sz="2800" b="0" i="1" smtClean="0">
                            <a:latin typeface="Cambria Math"/>
                            <a:cs typeface="Calibri" pitchFamily="34" charset="0"/>
                          </a:rPr>
                        </m:ctrlPr>
                      </m:sSubPr>
                      <m:e>
                        <m:r>
                          <a:rPr lang="en-US" sz="2800" b="0" i="1" smtClean="0">
                            <a:latin typeface="Cambria Math"/>
                            <a:cs typeface="Calibri" pitchFamily="34" charset="0"/>
                          </a:rPr>
                          <m:t>𝑘</m:t>
                        </m:r>
                      </m:e>
                      <m:sub>
                        <m:r>
                          <a:rPr lang="en-US" sz="2800" b="0" i="1" smtClean="0">
                            <a:latin typeface="Cambria Math"/>
                            <a:cs typeface="Calibri" pitchFamily="34" charset="0"/>
                          </a:rPr>
                          <m:t>2</m:t>
                        </m:r>
                      </m:sub>
                    </m:sSub>
                  </m:oMath>
                </a14:m>
                <a:endParaRPr lang="en-US" sz="2800" dirty="0" smtClean="0">
                  <a:latin typeface="Calibri" pitchFamily="34" charset="0"/>
                  <a:cs typeface="Calibri" pitchFamily="34" charset="0"/>
                </a:endParaRPr>
              </a:p>
              <a:p>
                <a:pPr marL="384954" lvl="0" indent="-384954" defTabSz="914363" fontAlgn="auto">
                  <a:lnSpc>
                    <a:spcPct val="90000"/>
                  </a:lnSpc>
                  <a:spcBef>
                    <a:spcPct val="20000"/>
                  </a:spcBef>
                  <a:spcAft>
                    <a:spcPts val="0"/>
                  </a:spcAft>
                  <a:buSzPct val="90000"/>
                  <a:defRPr/>
                </a:pPr>
                <a:endParaRPr lang="en-US" sz="2800" dirty="0">
                  <a:solidFill>
                    <a:srgbClr val="000000"/>
                  </a:solidFill>
                  <a:latin typeface="Calibri" pitchFamily="34" charset="0"/>
                  <a:cs typeface="Calibri" pitchFamily="34" charset="0"/>
                </a:endParaRPr>
              </a:p>
            </p:txBody>
          </p:sp>
        </mc:Choice>
        <mc:Fallback>
          <p:sp>
            <p:nvSpPr>
              <p:cNvPr id="6" name="Rectangle 5"/>
              <p:cNvSpPr>
                <a:spLocks noRot="1" noChangeAspect="1" noMove="1" noResize="1" noEditPoints="1" noAdjustHandles="1" noChangeArrowheads="1" noChangeShapeType="1" noTextEdit="1"/>
              </p:cNvSpPr>
              <p:nvPr/>
            </p:nvSpPr>
            <p:spPr>
              <a:xfrm>
                <a:off x="301171" y="2971800"/>
                <a:ext cx="8534400" cy="954107"/>
              </a:xfrm>
              <a:prstGeom prst="rect">
                <a:avLst/>
              </a:prstGeom>
              <a:blipFill rotWithShape="1">
                <a:blip r:embed="rId3"/>
                <a:stretch>
                  <a:fillRect l="-1429" t="-10256"/>
                </a:stretch>
              </a:blipFill>
            </p:spPr>
            <p:txBody>
              <a:bodyPr/>
              <a:lstStyle/>
              <a:p>
                <a:r>
                  <a:rPr lang="en-US">
                    <a:noFill/>
                  </a:rPr>
                  <a:t> </a:t>
                </a:r>
              </a:p>
            </p:txBody>
          </p:sp>
        </mc:Fallback>
      </mc:AlternateContent>
      <p:sp>
        <p:nvSpPr>
          <p:cNvPr id="4" name="Down Arrow 3"/>
          <p:cNvSpPr/>
          <p:nvPr/>
        </p:nvSpPr>
        <p:spPr>
          <a:xfrm>
            <a:off x="2209800" y="4328886"/>
            <a:ext cx="457200" cy="108131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500742" y="3743980"/>
                <a:ext cx="7728858" cy="523220"/>
              </a:xfrm>
              <a:prstGeom prst="rect">
                <a:avLst/>
              </a:prstGeom>
              <a:noFill/>
            </p:spPr>
            <p:txBody>
              <a:bodyPr wrap="square" rtlCol="0">
                <a:spAutoFit/>
              </a:bodyPr>
              <a:lstStyle/>
              <a:p>
                <a14:m>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1</m:t>
                        </m:r>
                      </m:sub>
                    </m:sSub>
                    <m:r>
                      <a:rPr lang="en-US" sz="2800" b="0" i="1" dirty="0" smtClean="0">
                        <a:latin typeface="Cambria Math"/>
                      </a:rPr>
                      <m:t>=</m:t>
                    </m:r>
                    <m:r>
                      <a:rPr lang="en-US" sz="2800" b="0" i="1" dirty="0" smtClean="0">
                        <a:latin typeface="Cambria Math"/>
                      </a:rPr>
                      <m:t>𝑐</m:t>
                    </m:r>
                    <m:r>
                      <a:rPr lang="en-US" sz="2800" b="0" i="1" dirty="0" smtClean="0">
                        <a:latin typeface="Cambria Math"/>
                      </a:rPr>
                      <m:t>, </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2</m:t>
                        </m:r>
                      </m:sub>
                    </m:sSub>
                    <m:r>
                      <a:rPr lang="en-US" sz="2800" b="0" i="1" dirty="0" smtClean="0">
                        <a:latin typeface="Cambria Math"/>
                      </a:rPr>
                      <m:t>≠</m:t>
                    </m:r>
                    <m:r>
                      <a:rPr lang="en-US" sz="2800" b="0" i="1" dirty="0" smtClean="0">
                        <a:latin typeface="Cambria Math"/>
                      </a:rPr>
                      <m:t>𝑐</m:t>
                    </m:r>
                    <m:r>
                      <a:rPr lang="en-US" sz="2800" b="0" i="1" dirty="0" smtClean="0">
                        <a:latin typeface="Cambria Math"/>
                      </a:rPr>
                      <m:t>, (</m:t>
                    </m:r>
                    <m:r>
                      <a:rPr lang="en-US" sz="2800" b="0" i="1" dirty="0" smtClean="0">
                        <a:latin typeface="Cambria Math"/>
                      </a:rPr>
                      <m:t>𝑎</m:t>
                    </m:r>
                    <m:r>
                      <a:rPr lang="en-US" sz="2800" b="0" i="1" dirty="0" smtClean="0">
                        <a:latin typeface="Cambria Math"/>
                      </a:rPr>
                      <m:t>−1=</m:t>
                    </m:r>
                    <m:r>
                      <a:rPr lang="en-US" sz="2800" b="0" i="1" dirty="0" smtClean="0">
                        <a:latin typeface="Cambria Math"/>
                      </a:rPr>
                      <m:t>𝑏</m:t>
                    </m:r>
                    <m:r>
                      <a:rPr lang="en-US" sz="2800" b="0" i="1" dirty="0" smtClean="0">
                        <a:latin typeface="Cambria Math"/>
                      </a:rPr>
                      <m:t>⇒</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1</m:t>
                        </m:r>
                      </m:sub>
                    </m:sSub>
                    <m:r>
                      <a:rPr lang="en-US" sz="2800" b="0" i="1" dirty="0" smtClean="0">
                        <a:latin typeface="Cambria Math"/>
                      </a:rPr>
                      <m:t>=</m:t>
                    </m:r>
                    <m:sSub>
                      <m:sSubPr>
                        <m:ctrlPr>
                          <a:rPr lang="en-US" sz="2800" b="0" i="1" dirty="0" smtClean="0">
                            <a:latin typeface="Cambria Math"/>
                          </a:rPr>
                        </m:ctrlPr>
                      </m:sSubPr>
                      <m:e>
                        <m:r>
                          <a:rPr lang="en-US" sz="2800" b="0" i="1" dirty="0" smtClean="0">
                            <a:latin typeface="Cambria Math"/>
                          </a:rPr>
                          <m:t>𝑘</m:t>
                        </m:r>
                      </m:e>
                      <m:sub>
                        <m:r>
                          <a:rPr lang="en-US" sz="2800" b="0" i="1" dirty="0" smtClean="0">
                            <a:latin typeface="Cambria Math"/>
                          </a:rPr>
                          <m:t>2</m:t>
                        </m:r>
                      </m:sub>
                    </m:sSub>
                    <m:r>
                      <a:rPr lang="en-US" sz="2800" b="0" i="1" dirty="0" smtClean="0">
                        <a:latin typeface="Cambria Math"/>
                      </a:rPr>
                      <m:t>)</m:t>
                    </m:r>
                  </m:oMath>
                </a14:m>
                <a:r>
                  <a:rPr lang="en-US" sz="2800" dirty="0" smtClean="0"/>
                  <a:t> </a:t>
                </a:r>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500742" y="3743980"/>
                <a:ext cx="7728858" cy="523220"/>
              </a:xfrm>
              <a:prstGeom prst="rect">
                <a:avLst/>
              </a:prstGeom>
              <a:blipFill rotWithShape="1">
                <a:blip r:embed="rId4"/>
                <a:stretch>
                  <a:fillRect/>
                </a:stretch>
              </a:blipFill>
            </p:spPr>
            <p:txBody>
              <a:bodyPr/>
              <a:lstStyle/>
              <a:p>
                <a:r>
                  <a:rPr lang="en-US">
                    <a:noFill/>
                  </a:rPr>
                  <a:t> </a:t>
                </a:r>
              </a:p>
            </p:txBody>
          </p:sp>
        </mc:Fallback>
      </mc:AlternateContent>
      <p:sp>
        <p:nvSpPr>
          <p:cNvPr id="10" name="TextBox 9"/>
          <p:cNvSpPr txBox="1"/>
          <p:nvPr/>
        </p:nvSpPr>
        <p:spPr>
          <a:xfrm>
            <a:off x="1906042" y="5410200"/>
            <a:ext cx="1064715" cy="523220"/>
          </a:xfrm>
          <a:prstGeom prst="rect">
            <a:avLst/>
          </a:prstGeom>
          <a:noFill/>
        </p:spPr>
        <p:txBody>
          <a:bodyPr wrap="none" rtlCol="0">
            <a:spAutoFit/>
          </a:bodyPr>
          <a:lstStyle/>
          <a:p>
            <a:r>
              <a:rPr lang="en-US" sz="2800" dirty="0" err="1">
                <a:solidFill>
                  <a:srgbClr val="FF0000"/>
                </a:solidFill>
              </a:rPr>
              <a:t>u</a:t>
            </a:r>
            <a:r>
              <a:rPr lang="en-US" sz="2800" dirty="0" err="1" smtClean="0">
                <a:solidFill>
                  <a:srgbClr val="FF0000"/>
                </a:solidFill>
              </a:rPr>
              <a:t>nsat</a:t>
            </a:r>
            <a:endParaRPr lang="en-US" sz="2800" dirty="0">
              <a:solidFill>
                <a:srgbClr val="FF0000"/>
              </a:solidFill>
            </a:endParaRPr>
          </a:p>
        </p:txBody>
      </p:sp>
      <mc:AlternateContent xmlns:mc="http://schemas.openxmlformats.org/markup-compatibility/2006">
        <mc:Choice xmlns:a14="http://schemas.microsoft.com/office/drawing/2010/main" Requires="a14">
          <p:sp>
            <p:nvSpPr>
              <p:cNvPr id="3" name="Rectangular Callout 2"/>
              <p:cNvSpPr/>
              <p:nvPr/>
            </p:nvSpPr>
            <p:spPr>
              <a:xfrm>
                <a:off x="5029200" y="4655810"/>
                <a:ext cx="3352800" cy="1016000"/>
              </a:xfrm>
              <a:prstGeom prst="wedgeRectCallout">
                <a:avLst>
                  <a:gd name="adj1" fmla="val -31655"/>
                  <a:gd name="adj2" fmla="val -8662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𝑎</m:t>
                      </m:r>
                      <m:r>
                        <a:rPr lang="en-US" sz="2800" b="0" i="1" smtClean="0">
                          <a:latin typeface="Cambria Math"/>
                        </a:rPr>
                        <m:t>−1≠</m:t>
                      </m:r>
                      <m:r>
                        <a:rPr lang="en-US" sz="2800" b="0" i="1" smtClean="0">
                          <a:latin typeface="Cambria Math"/>
                        </a:rPr>
                        <m:t>𝑏</m:t>
                      </m:r>
                      <m:r>
                        <a:rPr lang="en-US" sz="2800" b="0" i="1" smtClean="0">
                          <a:latin typeface="Cambria Math"/>
                        </a:rPr>
                        <m:t>∨</m:t>
                      </m:r>
                      <m:sSub>
                        <m:sSubPr>
                          <m:ctrlPr>
                            <a:rPr lang="en-US" sz="2800" b="0" i="1" smtClean="0">
                              <a:latin typeface="Cambria Math"/>
                            </a:rPr>
                          </m:ctrlPr>
                        </m:sSubPr>
                        <m:e>
                          <m:r>
                            <a:rPr lang="en-US" sz="2800" b="0" i="1" smtClean="0">
                              <a:latin typeface="Cambria Math"/>
                            </a:rPr>
                            <m:t>𝑘</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𝑘</m:t>
                          </m:r>
                        </m:e>
                        <m:sub>
                          <m:r>
                            <a:rPr lang="en-US" sz="2800" b="0" i="1" smtClean="0">
                              <a:latin typeface="Cambria Math"/>
                            </a:rPr>
                            <m:t>2</m:t>
                          </m:r>
                        </m:sub>
                      </m:sSub>
                    </m:oMath>
                  </m:oMathPara>
                </a14:m>
                <a:endParaRPr lang="en-US" sz="2800" dirty="0"/>
              </a:p>
            </p:txBody>
          </p:sp>
        </mc:Choice>
        <mc:Fallback>
          <p:sp>
            <p:nvSpPr>
              <p:cNvPr id="3" name="Rectangular Callout 2"/>
              <p:cNvSpPr>
                <a:spLocks noRot="1" noChangeAspect="1" noMove="1" noResize="1" noEditPoints="1" noAdjustHandles="1" noChangeArrowheads="1" noChangeShapeType="1" noTextEdit="1"/>
              </p:cNvSpPr>
              <p:nvPr/>
            </p:nvSpPr>
            <p:spPr>
              <a:xfrm>
                <a:off x="5029200" y="4655810"/>
                <a:ext cx="3352800" cy="1016000"/>
              </a:xfrm>
              <a:prstGeom prst="wedgeRectCallout">
                <a:avLst>
                  <a:gd name="adj1" fmla="val -31655"/>
                  <a:gd name="adj2" fmla="val -86629"/>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572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590800" y="2209800"/>
            <a:ext cx="4114800" cy="2895600"/>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dirty="0" smtClean="0"/>
              <a:t>UF by CEGAR</a:t>
            </a:r>
          </a:p>
          <a:p>
            <a:pPr algn="ctr"/>
            <a:endParaRPr lang="en-US" sz="2400" dirty="0"/>
          </a:p>
        </p:txBody>
      </p:sp>
      <p:sp>
        <p:nvSpPr>
          <p:cNvPr id="2" name="Title 1"/>
          <p:cNvSpPr>
            <a:spLocks noGrp="1"/>
          </p:cNvSpPr>
          <p:nvPr>
            <p:ph type="title"/>
          </p:nvPr>
        </p:nvSpPr>
        <p:spPr/>
        <p:txBody>
          <a:bodyPr/>
          <a:lstStyle/>
          <a:p>
            <a:r>
              <a:rPr lang="en-US" dirty="0" smtClean="0"/>
              <a:t>Simple QF_UFBV Solver</a:t>
            </a:r>
            <a:endParaRPr lang="en-US" dirty="0"/>
          </a:p>
        </p:txBody>
      </p:sp>
      <p:sp>
        <p:nvSpPr>
          <p:cNvPr id="4" name="Oval 3"/>
          <p:cNvSpPr/>
          <p:nvPr/>
        </p:nvSpPr>
        <p:spPr>
          <a:xfrm>
            <a:off x="3606800" y="3200400"/>
            <a:ext cx="2133600" cy="1371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QF_BV</a:t>
            </a:r>
          </a:p>
          <a:p>
            <a:pPr algn="ctr"/>
            <a:r>
              <a:rPr lang="en-US" sz="2400" dirty="0" smtClean="0"/>
              <a:t>solver</a:t>
            </a:r>
            <a:endParaRPr lang="en-US" sz="2400" dirty="0"/>
          </a:p>
        </p:txBody>
      </p:sp>
    </p:spTree>
    <p:extLst>
      <p:ext uri="{BB962C8B-B14F-4D97-AF65-F5344CB8AC3E}">
        <p14:creationId xmlns:p14="http://schemas.microsoft.com/office/powerpoint/2010/main" val="3706862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590800" y="2209800"/>
            <a:ext cx="4114800" cy="2895600"/>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dirty="0" smtClean="0"/>
              <a:t>AUF by CEGAR</a:t>
            </a:r>
          </a:p>
          <a:p>
            <a:pPr algn="ctr"/>
            <a:endParaRPr lang="en-US" sz="2400" dirty="0"/>
          </a:p>
        </p:txBody>
      </p:sp>
      <p:sp>
        <p:nvSpPr>
          <p:cNvPr id="2" name="Title 1"/>
          <p:cNvSpPr>
            <a:spLocks noGrp="1"/>
          </p:cNvSpPr>
          <p:nvPr>
            <p:ph type="title"/>
          </p:nvPr>
        </p:nvSpPr>
        <p:spPr/>
        <p:txBody>
          <a:bodyPr/>
          <a:lstStyle/>
          <a:p>
            <a:r>
              <a:rPr lang="en-US" dirty="0" smtClean="0"/>
              <a:t>Simple QF_AUFBV Solver</a:t>
            </a:r>
            <a:br>
              <a:rPr lang="en-US" dirty="0" smtClean="0"/>
            </a:br>
            <a:r>
              <a:rPr lang="en-US" sz="3600" dirty="0" smtClean="0">
                <a:solidFill>
                  <a:srgbClr val="FF0000"/>
                </a:solidFill>
              </a:rPr>
              <a:t>arrays on top of UF</a:t>
            </a:r>
            <a:endParaRPr lang="en-US" sz="3600" dirty="0">
              <a:solidFill>
                <a:srgbClr val="FF0000"/>
              </a:solidFill>
            </a:endParaRPr>
          </a:p>
        </p:txBody>
      </p:sp>
      <p:sp>
        <p:nvSpPr>
          <p:cNvPr id="4" name="Oval 3"/>
          <p:cNvSpPr/>
          <p:nvPr/>
        </p:nvSpPr>
        <p:spPr>
          <a:xfrm>
            <a:off x="3606800" y="3200400"/>
            <a:ext cx="2133600" cy="1371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QF_BV</a:t>
            </a:r>
          </a:p>
          <a:p>
            <a:pPr algn="ctr"/>
            <a:r>
              <a:rPr lang="en-US" sz="2400" dirty="0" smtClean="0"/>
              <a:t>solver</a:t>
            </a:r>
            <a:endParaRPr lang="en-US" sz="2400" dirty="0"/>
          </a:p>
        </p:txBody>
      </p:sp>
      <p:sp>
        <p:nvSpPr>
          <p:cNvPr id="3" name="Rectangle 2"/>
          <p:cNvSpPr/>
          <p:nvPr/>
        </p:nvSpPr>
        <p:spPr>
          <a:xfrm>
            <a:off x="381000" y="5543490"/>
            <a:ext cx="8763000" cy="400110"/>
          </a:xfrm>
          <a:prstGeom prst="rect">
            <a:avLst/>
          </a:prstGeom>
        </p:spPr>
        <p:txBody>
          <a:bodyPr wrap="square">
            <a:spAutoFit/>
          </a:bodyPr>
          <a:lstStyle/>
          <a:p>
            <a:pPr marL="0" indent="0" algn="ctr">
              <a:buFont typeface="Arial" charset="0"/>
              <a:buNone/>
            </a:pPr>
            <a:r>
              <a:rPr lang="en-US" sz="2000" dirty="0"/>
              <a:t>Lemmas on </a:t>
            </a:r>
            <a:r>
              <a:rPr lang="en-US" sz="2000" dirty="0" smtClean="0"/>
              <a:t>Demand For </a:t>
            </a:r>
            <a:r>
              <a:rPr lang="en-US" sz="2000" dirty="0"/>
              <a:t>Theory of </a:t>
            </a:r>
            <a:r>
              <a:rPr lang="en-US" sz="2000" dirty="0" smtClean="0"/>
              <a:t>Arrays [</a:t>
            </a:r>
            <a:r>
              <a:rPr lang="en-US" sz="2000" dirty="0" err="1" smtClean="0"/>
              <a:t>Brummayer-Biere</a:t>
            </a:r>
            <a:r>
              <a:rPr lang="en-US" sz="2000" dirty="0" smtClean="0"/>
              <a:t> </a:t>
            </a:r>
            <a:r>
              <a:rPr lang="en-US" sz="2000" dirty="0"/>
              <a:t>2009]</a:t>
            </a:r>
          </a:p>
        </p:txBody>
      </p:sp>
    </p:spTree>
    <p:extLst>
      <p:ext uri="{BB962C8B-B14F-4D97-AF65-F5344CB8AC3E}">
        <p14:creationId xmlns:p14="http://schemas.microsoft.com/office/powerpoint/2010/main" val="2791223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UFBV Solver</a:t>
            </a:r>
            <a:br>
              <a:rPr lang="en-US" dirty="0" smtClean="0"/>
            </a:br>
            <a:r>
              <a:rPr lang="en-US" sz="3200" dirty="0" smtClean="0">
                <a:solidFill>
                  <a:srgbClr val="FF0000"/>
                </a:solidFill>
              </a:rPr>
              <a:t>model-based quantifier instantiation</a:t>
            </a:r>
            <a:endParaRPr lang="en-US" sz="3200" dirty="0">
              <a:solidFill>
                <a:srgbClr val="FF0000"/>
              </a:solidFill>
            </a:endParaRPr>
          </a:p>
        </p:txBody>
      </p:sp>
      <p:grpSp>
        <p:nvGrpSpPr>
          <p:cNvPr id="3" name="Group 2"/>
          <p:cNvGrpSpPr/>
          <p:nvPr/>
        </p:nvGrpSpPr>
        <p:grpSpPr>
          <a:xfrm>
            <a:off x="1600200" y="1600200"/>
            <a:ext cx="5715000" cy="3962400"/>
            <a:chOff x="1752600" y="1480457"/>
            <a:chExt cx="5715000" cy="3962400"/>
          </a:xfrm>
        </p:grpSpPr>
        <p:sp>
          <p:nvSpPr>
            <p:cNvPr id="6" name="Oval 5"/>
            <p:cNvSpPr/>
            <p:nvPr/>
          </p:nvSpPr>
          <p:spPr>
            <a:xfrm>
              <a:off x="1752600" y="1480457"/>
              <a:ext cx="5715000" cy="396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sz="2400" dirty="0" smtClean="0"/>
                <a:t>MBQI</a:t>
              </a:r>
            </a:p>
            <a:p>
              <a:pPr algn="ctr"/>
              <a:endParaRPr lang="en-US" sz="2400" dirty="0"/>
            </a:p>
          </p:txBody>
        </p:sp>
        <p:sp>
          <p:nvSpPr>
            <p:cNvPr id="5" name="Oval 4"/>
            <p:cNvSpPr/>
            <p:nvPr/>
          </p:nvSpPr>
          <p:spPr>
            <a:xfrm>
              <a:off x="2590800" y="2514600"/>
              <a:ext cx="4114800" cy="2895600"/>
            </a:xfrm>
            <a:prstGeom prst="ellipse">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sz="2400" dirty="0" smtClean="0"/>
                <a:t>UF by CEGAR</a:t>
              </a:r>
            </a:p>
            <a:p>
              <a:pPr algn="ctr"/>
              <a:endParaRPr lang="en-US" sz="2400" dirty="0"/>
            </a:p>
          </p:txBody>
        </p:sp>
        <p:sp>
          <p:nvSpPr>
            <p:cNvPr id="4" name="Oval 3"/>
            <p:cNvSpPr/>
            <p:nvPr/>
          </p:nvSpPr>
          <p:spPr>
            <a:xfrm>
              <a:off x="3606800" y="3505200"/>
              <a:ext cx="2133600" cy="1371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QF_BV</a:t>
              </a:r>
            </a:p>
            <a:p>
              <a:pPr algn="ctr"/>
              <a:r>
                <a:rPr lang="en-US" sz="2400" dirty="0" smtClean="0"/>
                <a:t>solver</a:t>
              </a:r>
              <a:endParaRPr lang="en-US" sz="2400" dirty="0"/>
            </a:p>
          </p:txBody>
        </p:sp>
      </p:grpSp>
      <p:sp>
        <p:nvSpPr>
          <p:cNvPr id="7" name="Rectangle 6"/>
          <p:cNvSpPr/>
          <p:nvPr/>
        </p:nvSpPr>
        <p:spPr>
          <a:xfrm>
            <a:off x="384629" y="5779831"/>
            <a:ext cx="8763000" cy="400110"/>
          </a:xfrm>
          <a:prstGeom prst="rect">
            <a:avLst/>
          </a:prstGeom>
        </p:spPr>
        <p:txBody>
          <a:bodyPr wrap="square">
            <a:spAutoFit/>
          </a:bodyPr>
          <a:lstStyle/>
          <a:p>
            <a:pPr marL="0" indent="0" algn="ctr">
              <a:buFont typeface="Arial" charset="0"/>
              <a:buNone/>
            </a:pPr>
            <a:r>
              <a:rPr lang="en-US" sz="2000" dirty="0" smtClean="0"/>
              <a:t>Efficiently solving quantified </a:t>
            </a:r>
            <a:r>
              <a:rPr lang="en-US" sz="2000" dirty="0"/>
              <a:t>b</a:t>
            </a:r>
            <a:r>
              <a:rPr lang="en-US" sz="2000" dirty="0" smtClean="0"/>
              <a:t>it-vector formulas [Wintersteiger at al 2010]</a:t>
            </a:r>
            <a:endParaRPr lang="en-US" sz="2000" dirty="0"/>
          </a:p>
        </p:txBody>
      </p:sp>
    </p:spTree>
    <p:extLst>
      <p:ext uri="{BB962C8B-B14F-4D97-AF65-F5344CB8AC3E}">
        <p14:creationId xmlns:p14="http://schemas.microsoft.com/office/powerpoint/2010/main" val="4153598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QF_NIA “solver” by CEGAR</a:t>
            </a:r>
            <a:br>
              <a:rPr lang="en-US" dirty="0" smtClean="0"/>
            </a:br>
            <a:r>
              <a:rPr lang="en-US" sz="3600" dirty="0" smtClean="0">
                <a:solidFill>
                  <a:srgbClr val="FF0000"/>
                </a:solidFill>
              </a:rPr>
              <a:t>nonlinear integer arithmetic</a:t>
            </a:r>
            <a:endParaRPr lang="en-US" sz="3600" dirty="0">
              <a:solidFill>
                <a:srgbClr val="FF0000"/>
              </a:solidFill>
            </a:endParaRPr>
          </a:p>
        </p:txBody>
      </p:sp>
      <p:sp>
        <p:nvSpPr>
          <p:cNvPr id="3" name="Content Placeholder 2"/>
          <p:cNvSpPr>
            <a:spLocks noGrp="1"/>
          </p:cNvSpPr>
          <p:nvPr>
            <p:ph idx="1"/>
          </p:nvPr>
        </p:nvSpPr>
        <p:spPr>
          <a:xfrm>
            <a:off x="457200" y="1600200"/>
            <a:ext cx="8686800" cy="4525963"/>
          </a:xfrm>
        </p:spPr>
        <p:txBody>
          <a:bodyPr/>
          <a:lstStyle/>
          <a:p>
            <a:pPr marL="0" indent="0">
              <a:buNone/>
            </a:pPr>
            <a:r>
              <a:rPr lang="en-US" sz="2800" dirty="0" smtClean="0"/>
              <a:t>Hilbert’s 10</a:t>
            </a:r>
            <a:r>
              <a:rPr lang="en-US" sz="2800" baseline="30000" dirty="0" smtClean="0"/>
              <a:t>th</a:t>
            </a:r>
            <a:r>
              <a:rPr lang="en-US" sz="2800" dirty="0" smtClean="0"/>
              <a:t> Problem</a:t>
            </a:r>
          </a:p>
          <a:p>
            <a:pPr marL="0" indent="0">
              <a:buNone/>
            </a:pPr>
            <a:r>
              <a:rPr lang="en-US" sz="2800" dirty="0" smtClean="0"/>
              <a:t>DPRM theorem: QF_NIA is </a:t>
            </a:r>
            <a:r>
              <a:rPr lang="en-US" sz="2800" dirty="0" err="1" smtClean="0"/>
              <a:t>undecidable</a:t>
            </a:r>
            <a:endParaRPr lang="en-US" sz="2800" dirty="0" smtClean="0"/>
          </a:p>
          <a:p>
            <a:pPr marL="0" indent="0">
              <a:buNone/>
            </a:pPr>
            <a:endParaRPr lang="en-US" sz="2800" dirty="0" smtClean="0"/>
          </a:p>
          <a:p>
            <a:pPr marL="0" indent="0">
              <a:buNone/>
            </a:pPr>
            <a:r>
              <a:rPr lang="en-US" sz="2800" dirty="0" smtClean="0"/>
              <a:t>Idea: use (under-approximation) CEGAR</a:t>
            </a:r>
          </a:p>
          <a:p>
            <a:pPr marL="514350" indent="-514350">
              <a:buAutoNum type="arabicPeriod"/>
            </a:pPr>
            <a:r>
              <a:rPr lang="en-US" sz="2800" dirty="0" smtClean="0"/>
              <a:t>Add lower/upper bounds to all variables, and convert into QF_BV</a:t>
            </a:r>
          </a:p>
          <a:p>
            <a:pPr marL="514350" indent="-514350">
              <a:buAutoNum type="arabicPeriod"/>
            </a:pPr>
            <a:r>
              <a:rPr lang="en-US" sz="2800" dirty="0" smtClean="0"/>
              <a:t>If SAT </a:t>
            </a:r>
            <a:r>
              <a:rPr lang="en-US" sz="2800" dirty="0" smtClean="0">
                <a:sym typeface="Wingdings" pitchFamily="2" charset="2"/>
              </a:rPr>
              <a:t> done</a:t>
            </a:r>
          </a:p>
          <a:p>
            <a:pPr marL="514350" indent="-514350">
              <a:buAutoNum type="arabicPeriod"/>
            </a:pPr>
            <a:r>
              <a:rPr lang="en-US" sz="2800" dirty="0" smtClean="0">
                <a:sym typeface="Wingdings" pitchFamily="2" charset="2"/>
              </a:rPr>
              <a:t>Otherwise, refine: increase lower/upper bounds</a:t>
            </a:r>
            <a:endParaRPr lang="en-US" sz="2800" dirty="0"/>
          </a:p>
        </p:txBody>
      </p:sp>
    </p:spTree>
    <p:extLst>
      <p:ext uri="{BB962C8B-B14F-4D97-AF65-F5344CB8AC3E}">
        <p14:creationId xmlns:p14="http://schemas.microsoft.com/office/powerpoint/2010/main" val="240280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Lazy SMT as CEGAR</a:t>
            </a:r>
            <a:endParaRPr lang="en-US" sz="3600" dirty="0">
              <a:solidFill>
                <a:srgbClr val="FF0000"/>
              </a:solidFill>
            </a:endParaRPr>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indent="0">
              <a:buNone/>
            </a:pPr>
            <a:r>
              <a:rPr lang="en-US" sz="2400" dirty="0"/>
              <a:t>Suppose we have a Solver that </a:t>
            </a:r>
            <a:r>
              <a:rPr lang="en-US" sz="2400" dirty="0" smtClean="0"/>
              <a:t>can only process a </a:t>
            </a:r>
            <a:r>
              <a:rPr lang="en-US" sz="2400" dirty="0" smtClean="0">
                <a:solidFill>
                  <a:srgbClr val="FF0000"/>
                </a:solidFill>
              </a:rPr>
              <a:t>conjunction</a:t>
            </a:r>
            <a:r>
              <a:rPr lang="en-US" sz="2400" dirty="0" smtClean="0"/>
              <a:t> of literals.</a:t>
            </a:r>
          </a:p>
          <a:p>
            <a:pPr marL="0" indent="0">
              <a:buNone/>
            </a:pPr>
            <a:endParaRPr lang="en-US" sz="2400" dirty="0"/>
          </a:p>
          <a:p>
            <a:pPr marL="0" indent="0">
              <a:buNone/>
            </a:pPr>
            <a:r>
              <a:rPr lang="en-US" sz="2400" dirty="0" smtClean="0"/>
              <a:t>Examples: </a:t>
            </a:r>
          </a:p>
          <a:p>
            <a:pPr marL="0" indent="0">
              <a:buNone/>
            </a:pPr>
            <a:r>
              <a:rPr lang="en-US" sz="2400" dirty="0"/>
              <a:t>	</a:t>
            </a:r>
            <a:r>
              <a:rPr lang="en-US" sz="2400" dirty="0" err="1" smtClean="0"/>
              <a:t>Congurence</a:t>
            </a:r>
            <a:r>
              <a:rPr lang="en-US" sz="2400" dirty="0" smtClean="0"/>
              <a:t> Closure (UF), </a:t>
            </a:r>
          </a:p>
          <a:p>
            <a:pPr marL="0" indent="0">
              <a:buNone/>
            </a:pPr>
            <a:r>
              <a:rPr lang="en-US" sz="2400" dirty="0"/>
              <a:t>	</a:t>
            </a:r>
            <a:r>
              <a:rPr lang="en-US" sz="2400" dirty="0" smtClean="0"/>
              <a:t>Simplex (Linear Real Arithmetic)</a:t>
            </a:r>
          </a:p>
        </p:txBody>
      </p:sp>
    </p:spTree>
    <p:extLst>
      <p:ext uri="{BB962C8B-B14F-4D97-AF65-F5344CB8AC3E}">
        <p14:creationId xmlns:p14="http://schemas.microsoft.com/office/powerpoint/2010/main" val="29119236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Lazy SMT as CEGAR</a:t>
            </a:r>
            <a:r>
              <a:rPr lang="en-US" dirty="0">
                <a:solidFill>
                  <a:srgbClr val="0070C0"/>
                </a:solidFill>
              </a:rPr>
              <a:t>:</a:t>
            </a:r>
            <a:r>
              <a:rPr lang="en-US" dirty="0" smtClean="0">
                <a:solidFill>
                  <a:srgbClr val="0070C0"/>
                </a:solidFill>
              </a:rPr>
              <a:t> </a:t>
            </a:r>
            <a:r>
              <a:rPr lang="en-US" dirty="0" smtClean="0">
                <a:solidFill>
                  <a:srgbClr val="FF0000"/>
                </a:solidFill>
              </a:rPr>
              <a:t>1.</a:t>
            </a:r>
            <a:r>
              <a:rPr lang="en-US" dirty="0" smtClean="0">
                <a:solidFill>
                  <a:srgbClr val="FF0000"/>
                </a:solidFill>
              </a:rPr>
              <a:t> Abstract</a:t>
            </a:r>
            <a:endParaRPr lang="en-US" sz="3600" dirty="0">
              <a:solidFill>
                <a:srgbClr val="FF0000"/>
              </a:solidFill>
            </a:endParaRPr>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5"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1</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2</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3</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4</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a:t>
            </a: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1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a:t>
            </a:r>
            <a:r>
              <a:rPr kumimoji="0" lang="en-US" sz="2400" b="0" i="0" u="none" strike="noStrike" kern="0" cap="none" spc="0" normalizeH="0" baseline="0" noProof="0" dirty="0" smtClean="0">
                <a:ln>
                  <a:noFill/>
                </a:ln>
                <a:solidFill>
                  <a:srgbClr val="000000"/>
                </a:solidFill>
                <a:effectLst/>
                <a:uLnTx/>
                <a:uFillTx/>
                <a:latin typeface="Calibri" pitchFamily="34" charset="0"/>
              </a:rPr>
              <a:t>x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0),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2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 = x + 1), </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3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&gt; 2),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4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&lt; 1</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4" name="Rectangle 3"/>
          <p:cNvSpPr/>
          <p:nvPr/>
        </p:nvSpPr>
        <p:spPr>
          <a:xfrm>
            <a:off x="409041" y="5516211"/>
            <a:ext cx="7515759" cy="646331"/>
          </a:xfrm>
          <a:prstGeom prst="rect">
            <a:avLst/>
          </a:prstGeom>
        </p:spPr>
        <p:txBody>
          <a:bodyPr wrap="square">
            <a:spAutoFit/>
          </a:bodyPr>
          <a:lstStyle/>
          <a:p>
            <a:pPr marL="0" indent="0">
              <a:buNone/>
            </a:pPr>
            <a:r>
              <a:rPr lang="en-US" dirty="0" smtClean="0"/>
              <a:t>[</a:t>
            </a:r>
            <a:r>
              <a:rPr lang="en-US" dirty="0" err="1" smtClean="0"/>
              <a:t>Audemard</a:t>
            </a:r>
            <a:r>
              <a:rPr lang="en-US" dirty="0" smtClean="0"/>
              <a:t> et al - 2002],  [Barrett et al </a:t>
            </a:r>
            <a:r>
              <a:rPr lang="en-US" dirty="0"/>
              <a:t>-</a:t>
            </a:r>
            <a:r>
              <a:rPr lang="en-US" dirty="0" smtClean="0"/>
              <a:t> </a:t>
            </a:r>
            <a:r>
              <a:rPr lang="en-US" dirty="0" smtClean="0"/>
              <a:t>2002], [de Moura et al - 2002</a:t>
            </a:r>
            <a:r>
              <a:rPr lang="en-US" dirty="0" smtClean="0"/>
              <a:t>]</a:t>
            </a:r>
          </a:p>
          <a:p>
            <a:pPr marL="0" indent="0">
              <a:buNone/>
            </a:pPr>
            <a:r>
              <a:rPr lang="en-US" dirty="0" smtClean="0"/>
              <a:t>[Flanagan et al - 2003], …</a:t>
            </a:r>
            <a:endParaRPr lang="en-US" dirty="0"/>
          </a:p>
        </p:txBody>
      </p:sp>
    </p:spTree>
    <p:extLst>
      <p:ext uri="{BB962C8B-B14F-4D97-AF65-F5344CB8AC3E}">
        <p14:creationId xmlns:p14="http://schemas.microsoft.com/office/powerpoint/2010/main" val="3311285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smtClean="0">
                <a:solidFill>
                  <a:srgbClr val="FF0000"/>
                </a:solidFill>
              </a:rPr>
              <a:t>2. Solve</a:t>
            </a:r>
            <a:endParaRPr lang="en-US" dirty="0">
              <a:solidFill>
                <a:srgbClr val="FF0000"/>
              </a:solidFill>
            </a:endParaRPr>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1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a:t>
            </a:r>
            <a:r>
              <a:rPr kumimoji="0" lang="en-US" sz="2400" b="0" i="0" u="none" strike="noStrike" kern="0" cap="none" spc="0" normalizeH="0" baseline="0" noProof="0" dirty="0" smtClean="0">
                <a:ln>
                  <a:noFill/>
                </a:ln>
                <a:solidFill>
                  <a:srgbClr val="000000"/>
                </a:solidFill>
                <a:effectLst/>
                <a:uLnTx/>
                <a:uFillTx/>
                <a:latin typeface="Calibri" pitchFamily="34" charset="0"/>
              </a:rPr>
              <a:t>x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0),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2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 = x + 1), </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3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&gt; 2),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4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&lt; 1</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22"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2</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4</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p>
        </p:txBody>
      </p:sp>
      <p:sp>
        <p:nvSpPr>
          <p:cNvPr id="23" name="Rounded Rectangle 22"/>
          <p:cNvSpPr/>
          <p:nvPr/>
        </p:nvSpPr>
        <p:spPr bwMode="auto">
          <a:xfrm>
            <a:off x="1038757" y="4235511"/>
            <a:ext cx="1799539" cy="1002182"/>
          </a:xfrm>
          <a:prstGeom prst="round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24" name="Down Arrow 23"/>
          <p:cNvSpPr/>
          <p:nvPr/>
        </p:nvSpPr>
        <p:spPr bwMode="auto">
          <a:xfrm rot="2413226">
            <a:off x="2449971" y="3486351"/>
            <a:ext cx="416966" cy="68496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Tree>
    <p:extLst>
      <p:ext uri="{BB962C8B-B14F-4D97-AF65-F5344CB8AC3E}">
        <p14:creationId xmlns:p14="http://schemas.microsoft.com/office/powerpoint/2010/main" val="306178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a:solidFill>
                  <a:srgbClr val="FF0000"/>
                </a:solidFill>
              </a:rPr>
              <a:t>2</a:t>
            </a:r>
            <a:r>
              <a:rPr lang="en-US" dirty="0" smtClean="0">
                <a:solidFill>
                  <a:srgbClr val="FF0000"/>
                </a:solidFill>
              </a:rPr>
              <a:t>. Solve</a:t>
            </a:r>
            <a:endParaRPr lang="en-US" dirty="0">
              <a:solidFill>
                <a:srgbClr val="FF0000"/>
              </a:solidFill>
            </a:endParaRPr>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8"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1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a:t>
            </a:r>
            <a:r>
              <a:rPr kumimoji="0" lang="en-US" sz="2400" b="0" i="0" u="none" strike="noStrike" kern="0" cap="none" spc="0" normalizeH="0" baseline="0" noProof="0" dirty="0" smtClean="0">
                <a:ln>
                  <a:noFill/>
                </a:ln>
                <a:solidFill>
                  <a:srgbClr val="000000"/>
                </a:solidFill>
                <a:effectLst/>
                <a:uLnTx/>
                <a:uFillTx/>
                <a:latin typeface="Calibri" pitchFamily="34" charset="0"/>
              </a:rPr>
              <a:t>x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0),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2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 = x + 1), </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3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&gt; 2), p</a:t>
            </a:r>
            <a:r>
              <a:rPr kumimoji="0" lang="en-US" sz="2400" b="0" i="0" u="none" strike="noStrike" kern="0" cap="none" spc="0" normalizeH="0" baseline="-25000" noProof="0" dirty="0" smtClean="0">
                <a:ln>
                  <a:noFill/>
                </a:ln>
                <a:solidFill>
                  <a:srgbClr val="000000"/>
                </a:solidFill>
                <a:effectLst/>
                <a:uLnTx/>
                <a:uFillTx/>
                <a:latin typeface="Calibri" pitchFamily="34" charset="0"/>
                <a:sym typeface="Symbol"/>
              </a:rPr>
              <a:t>4 </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 (y</a:t>
            </a:r>
            <a:r>
              <a:rPr kumimoji="0" lang="en-US" sz="2400" b="0" i="0" u="none" strike="noStrike" kern="0" cap="none" spc="0" normalizeH="0" baseline="0" noProof="0" dirty="0" smtClean="0">
                <a:ln>
                  <a:noFill/>
                </a:ln>
                <a:solidFill>
                  <a:srgbClr val="000000"/>
                </a:solidFill>
                <a:effectLst/>
                <a:uLnTx/>
                <a:uFillTx/>
                <a:latin typeface="Calibri" pitchFamily="34" charset="0"/>
              </a:rPr>
              <a:t> &lt; 1</a:t>
            </a: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22"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2</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4</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p>
        </p:txBody>
      </p:sp>
      <p:sp>
        <p:nvSpPr>
          <p:cNvPr id="23" name="Rounded Rectangle 22"/>
          <p:cNvSpPr/>
          <p:nvPr/>
        </p:nvSpPr>
        <p:spPr bwMode="auto">
          <a:xfrm>
            <a:off x="1038757" y="4235511"/>
            <a:ext cx="1799539" cy="1002182"/>
          </a:xfrm>
          <a:prstGeom prst="round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24" name="Down Arrow 23"/>
          <p:cNvSpPr/>
          <p:nvPr/>
        </p:nvSpPr>
        <p:spPr bwMode="auto">
          <a:xfrm rot="2413226">
            <a:off x="2449971" y="3486351"/>
            <a:ext cx="416966" cy="68496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2" name="Right Arrow 11"/>
          <p:cNvSpPr/>
          <p:nvPr/>
        </p:nvSpPr>
        <p:spPr bwMode="auto">
          <a:xfrm>
            <a:off x="2955341" y="4498856"/>
            <a:ext cx="482803" cy="453542"/>
          </a:xfrm>
          <a:prstGeom prst="righ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Assignment</a:t>
            </a:r>
          </a:p>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3</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endParaRPr>
          </a:p>
        </p:txBody>
      </p:sp>
    </p:spTree>
    <p:extLst>
      <p:ext uri="{BB962C8B-B14F-4D97-AF65-F5344CB8AC3E}">
        <p14:creationId xmlns:p14="http://schemas.microsoft.com/office/powerpoint/2010/main" val="396751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143000"/>
          </a:xfrm>
        </p:spPr>
        <p:txBody>
          <a:bodyPr/>
          <a:lstStyle/>
          <a:p>
            <a:r>
              <a:rPr lang="en-US" dirty="0" smtClean="0">
                <a:solidFill>
                  <a:srgbClr val="FF0000"/>
                </a:solidFill>
              </a:rPr>
              <a:t>What is a SMT Solver?</a:t>
            </a:r>
            <a:endParaRPr lang="en-US" dirty="0">
              <a:solidFill>
                <a:srgbClr val="FF0000"/>
              </a:solidFill>
            </a:endParaRPr>
          </a:p>
        </p:txBody>
      </p:sp>
    </p:spTree>
    <p:extLst>
      <p:ext uri="{BB962C8B-B14F-4D97-AF65-F5344CB8AC3E}">
        <p14:creationId xmlns:p14="http://schemas.microsoft.com/office/powerpoint/2010/main" val="34622145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a:solidFill>
                  <a:srgbClr val="FF0000"/>
                </a:solidFill>
              </a:rPr>
              <a:t>3. Check</a:t>
            </a:r>
            <a:endParaRPr lang="en-US" dirty="0"/>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2"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2</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4</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p>
        </p:txBody>
      </p:sp>
      <p:sp>
        <p:nvSpPr>
          <p:cNvPr id="23" name="Rounded Rectangle 22"/>
          <p:cNvSpPr/>
          <p:nvPr/>
        </p:nvSpPr>
        <p:spPr bwMode="auto">
          <a:xfrm>
            <a:off x="1038757" y="4235511"/>
            <a:ext cx="1799539" cy="1002182"/>
          </a:xfrm>
          <a:prstGeom prst="round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24" name="Down Arrow 23"/>
          <p:cNvSpPr/>
          <p:nvPr/>
        </p:nvSpPr>
        <p:spPr bwMode="auto">
          <a:xfrm rot="2413226">
            <a:off x="2449971" y="3486351"/>
            <a:ext cx="416966" cy="68496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2" name="Right Arrow 11"/>
          <p:cNvSpPr/>
          <p:nvPr/>
        </p:nvSpPr>
        <p:spPr bwMode="auto">
          <a:xfrm>
            <a:off x="2955341" y="4498856"/>
            <a:ext cx="482803" cy="453542"/>
          </a:xfrm>
          <a:prstGeom prst="righ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Assignment</a:t>
            </a:r>
          </a:p>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3</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endParaRPr>
          </a:p>
        </p:txBody>
      </p:sp>
      <p:sp>
        <p:nvSpPr>
          <p:cNvPr id="17"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 </a:t>
            </a:r>
            <a:r>
              <a:rPr lang="en-US" sz="2400" dirty="0" smtClean="0">
                <a:solidFill>
                  <a:srgbClr val="FF0000"/>
                </a:solidFill>
                <a:latin typeface="Calibri" pitchFamily="34" charset="0"/>
                <a:sym typeface="Symbol"/>
              </a:rPr>
              <a:t> (</a:t>
            </a:r>
            <a:r>
              <a:rPr lang="en-US" sz="2400" dirty="0" smtClean="0">
                <a:solidFill>
                  <a:srgbClr val="FF0000"/>
                </a:solidFill>
                <a:latin typeface="Calibri" pitchFamily="34" charset="0"/>
              </a:rPr>
              <a:t>x </a:t>
            </a:r>
            <a:r>
              <a:rPr lang="en-US" sz="2400" dirty="0" smtClean="0">
                <a:solidFill>
                  <a:srgbClr val="FF0000"/>
                </a:solidFill>
                <a:latin typeface="Calibri" pitchFamily="34" charset="0"/>
                <a:sym typeface="Symbol"/>
              </a:rPr>
              <a:t> 0), p</a:t>
            </a:r>
            <a:r>
              <a:rPr lang="en-US" sz="2400" baseline="-25000" dirty="0" smtClean="0">
                <a:solidFill>
                  <a:srgbClr val="FF0000"/>
                </a:solidFill>
                <a:latin typeface="Calibri" pitchFamily="34" charset="0"/>
                <a:sym typeface="Symbol"/>
              </a:rPr>
              <a:t>2 </a:t>
            </a:r>
            <a:r>
              <a:rPr lang="en-US" sz="2400" dirty="0" smtClean="0">
                <a:solidFill>
                  <a:srgbClr val="FF0000"/>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&gt; 2), p</a:t>
            </a:r>
            <a:r>
              <a:rPr lang="en-US" sz="2400" baseline="-25000" dirty="0" smtClean="0">
                <a:solidFill>
                  <a:srgbClr val="FF0000"/>
                </a:solidFill>
                <a:latin typeface="Calibri" pitchFamily="34" charset="0"/>
                <a:sym typeface="Symbol"/>
              </a:rPr>
              <a:t>4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&lt; 1</a:t>
            </a:r>
            <a:r>
              <a:rPr lang="en-US" sz="2400" dirty="0" smtClean="0">
                <a:solidFill>
                  <a:srgbClr val="FF0000"/>
                </a:solidFill>
                <a:latin typeface="Calibri" pitchFamily="34" charset="0"/>
                <a:sym typeface="Symbol"/>
              </a:rPr>
              <a:t>)</a:t>
            </a:r>
            <a:endParaRPr kumimoji="0" lang="en-US" sz="2400" i="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9" name="Right Arrow 18"/>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Down Arrow 19"/>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0070C0"/>
                </a:solidFill>
                <a:latin typeface="Calibri" pitchFamily="34" charset="0"/>
              </a:rPr>
              <a:t>x </a:t>
            </a:r>
            <a:r>
              <a:rPr lang="en-US" sz="2400" dirty="0" smtClean="0">
                <a:solidFill>
                  <a:srgbClr val="0070C0"/>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val="0070C0"/>
                </a:solidFill>
                <a:latin typeface="Calibri" pitchFamily="34" charset="0"/>
                <a:sym typeface="Symbol"/>
              </a:rPr>
              <a:t>(y</a:t>
            </a:r>
            <a:r>
              <a:rPr lang="en-US" sz="2400" dirty="0" smtClean="0">
                <a:solidFill>
                  <a:srgbClr val="0070C0"/>
                </a:solidFill>
                <a:latin typeface="Calibri" pitchFamily="34" charset="0"/>
              </a:rPr>
              <a:t> </a:t>
            </a:r>
            <a:r>
              <a:rPr lang="en-US" sz="2400" dirty="0" smtClean="0">
                <a:solidFill>
                  <a:srgbClr val="0070C0"/>
                </a:solidFill>
                <a:latin typeface="Calibri" pitchFamily="34" charset="0"/>
                <a:sym typeface="Symbol"/>
              </a:rPr>
              <a:t>&gt; 2), y</a:t>
            </a:r>
            <a:r>
              <a:rPr lang="en-US" sz="2400" dirty="0" smtClean="0">
                <a:solidFill>
                  <a:srgbClr val="0070C0"/>
                </a:solidFill>
                <a:latin typeface="Calibri" pitchFamily="34" charset="0"/>
              </a:rPr>
              <a:t> &lt; 1</a:t>
            </a:r>
            <a:endParaRPr kumimoji="0" lang="en-US" sz="2400" i="0" u="none" strike="noStrike" kern="1200" cap="none" spc="0" normalizeH="0" baseline="0" noProof="0" dirty="0" smtClean="0">
              <a:ln>
                <a:noFill/>
              </a:ln>
              <a:solidFill>
                <a:srgbClr val="0070C0"/>
              </a:solidFill>
              <a:effectLst/>
              <a:uLnTx/>
              <a:uFillTx/>
              <a:latin typeface="Calibri" pitchFamily="34" charset="0"/>
              <a:ea typeface="+mn-ea"/>
              <a:cs typeface="+mn-cs"/>
            </a:endParaRPr>
          </a:p>
        </p:txBody>
      </p:sp>
    </p:spTree>
    <p:extLst>
      <p:ext uri="{BB962C8B-B14F-4D97-AF65-F5344CB8AC3E}">
        <p14:creationId xmlns:p14="http://schemas.microsoft.com/office/powerpoint/2010/main" val="1151397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a:solidFill>
                  <a:srgbClr val="FF0000"/>
                </a:solidFill>
              </a:rPr>
              <a:t>3. Check</a:t>
            </a:r>
            <a:endParaRPr lang="en-US" dirty="0"/>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2"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2</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4</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p>
        </p:txBody>
      </p:sp>
      <p:sp>
        <p:nvSpPr>
          <p:cNvPr id="23" name="Rounded Rectangle 22"/>
          <p:cNvSpPr/>
          <p:nvPr/>
        </p:nvSpPr>
        <p:spPr bwMode="auto">
          <a:xfrm>
            <a:off x="1038757" y="4235511"/>
            <a:ext cx="1799539" cy="1002182"/>
          </a:xfrm>
          <a:prstGeom prst="round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24" name="Down Arrow 23"/>
          <p:cNvSpPr/>
          <p:nvPr/>
        </p:nvSpPr>
        <p:spPr bwMode="auto">
          <a:xfrm rot="2413226">
            <a:off x="2449971" y="3486351"/>
            <a:ext cx="416966" cy="68496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2" name="Right Arrow 11"/>
          <p:cNvSpPr/>
          <p:nvPr/>
        </p:nvSpPr>
        <p:spPr bwMode="auto">
          <a:xfrm>
            <a:off x="2955341" y="4498856"/>
            <a:ext cx="482803" cy="453542"/>
          </a:xfrm>
          <a:prstGeom prst="righ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Assignment</a:t>
            </a:r>
          </a:p>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3</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endParaRPr>
          </a:p>
        </p:txBody>
      </p:sp>
      <p:sp>
        <p:nvSpPr>
          <p:cNvPr id="17"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 </a:t>
            </a:r>
            <a:r>
              <a:rPr lang="en-US" sz="2400" dirty="0" smtClean="0">
                <a:solidFill>
                  <a:srgbClr val="FF0000"/>
                </a:solidFill>
                <a:latin typeface="Calibri" pitchFamily="34" charset="0"/>
                <a:sym typeface="Symbol"/>
              </a:rPr>
              <a:t> (</a:t>
            </a:r>
            <a:r>
              <a:rPr lang="en-US" sz="2400" dirty="0" smtClean="0">
                <a:solidFill>
                  <a:srgbClr val="FF0000"/>
                </a:solidFill>
                <a:latin typeface="Calibri" pitchFamily="34" charset="0"/>
              </a:rPr>
              <a:t>x </a:t>
            </a:r>
            <a:r>
              <a:rPr lang="en-US" sz="2400" dirty="0" smtClean="0">
                <a:solidFill>
                  <a:srgbClr val="FF0000"/>
                </a:solidFill>
                <a:latin typeface="Calibri" pitchFamily="34" charset="0"/>
                <a:sym typeface="Symbol"/>
              </a:rPr>
              <a:t> 0), p</a:t>
            </a:r>
            <a:r>
              <a:rPr lang="en-US" sz="2400" baseline="-25000" dirty="0" smtClean="0">
                <a:solidFill>
                  <a:srgbClr val="FF0000"/>
                </a:solidFill>
                <a:latin typeface="Calibri" pitchFamily="34" charset="0"/>
                <a:sym typeface="Symbol"/>
              </a:rPr>
              <a:t>2 </a:t>
            </a:r>
            <a:r>
              <a:rPr lang="en-US" sz="2400" dirty="0" smtClean="0">
                <a:solidFill>
                  <a:srgbClr val="FF0000"/>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&gt; 2), p</a:t>
            </a:r>
            <a:r>
              <a:rPr lang="en-US" sz="2400" baseline="-25000" dirty="0" smtClean="0">
                <a:solidFill>
                  <a:srgbClr val="FF0000"/>
                </a:solidFill>
                <a:latin typeface="Calibri" pitchFamily="34" charset="0"/>
                <a:sym typeface="Symbol"/>
              </a:rPr>
              <a:t>4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&lt; 1</a:t>
            </a:r>
            <a:r>
              <a:rPr lang="en-US" sz="2400" dirty="0" smtClean="0">
                <a:solidFill>
                  <a:srgbClr val="FF0000"/>
                </a:solidFill>
                <a:latin typeface="Calibri" pitchFamily="34" charset="0"/>
                <a:sym typeface="Symbol"/>
              </a:rPr>
              <a:t>)</a:t>
            </a:r>
            <a:endParaRPr kumimoji="0" lang="en-US" sz="2400" i="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9" name="Right Arrow 18"/>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Down Arrow 19"/>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0070C0"/>
                </a:solidFill>
                <a:latin typeface="Calibri" pitchFamily="34" charset="0"/>
              </a:rPr>
              <a:t>x </a:t>
            </a:r>
            <a:r>
              <a:rPr lang="en-US" sz="2400" dirty="0" smtClean="0">
                <a:solidFill>
                  <a:srgbClr val="0070C0"/>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val="0070C0"/>
                </a:solidFill>
                <a:latin typeface="Calibri" pitchFamily="34" charset="0"/>
                <a:sym typeface="Symbol"/>
              </a:rPr>
              <a:t>(y</a:t>
            </a:r>
            <a:r>
              <a:rPr lang="en-US" sz="2400" dirty="0" smtClean="0">
                <a:solidFill>
                  <a:srgbClr val="0070C0"/>
                </a:solidFill>
                <a:latin typeface="Calibri" pitchFamily="34" charset="0"/>
              </a:rPr>
              <a:t> </a:t>
            </a:r>
            <a:r>
              <a:rPr lang="en-US" sz="2400" dirty="0" smtClean="0">
                <a:solidFill>
                  <a:srgbClr val="0070C0"/>
                </a:solidFill>
                <a:latin typeface="Calibri" pitchFamily="34" charset="0"/>
                <a:sym typeface="Symbol"/>
              </a:rPr>
              <a:t>&gt; 2), y</a:t>
            </a:r>
            <a:r>
              <a:rPr lang="en-US" sz="2400" dirty="0" smtClean="0">
                <a:solidFill>
                  <a:srgbClr val="0070C0"/>
                </a:solidFill>
                <a:latin typeface="Calibri" pitchFamily="34" charset="0"/>
              </a:rPr>
              <a:t> &lt; 1</a:t>
            </a:r>
            <a:endParaRPr kumimoji="0" lang="en-US" sz="2400" i="0" u="none" strike="noStrike" kern="1200" cap="none" spc="0" normalizeH="0" baseline="0" noProof="0" dirty="0" smtClean="0">
              <a:ln>
                <a:noFill/>
              </a:ln>
              <a:solidFill>
                <a:srgbClr val="0070C0"/>
              </a:solidFill>
              <a:effectLst/>
              <a:uLnTx/>
              <a:uFillTx/>
              <a:latin typeface="Calibri" pitchFamily="34" charset="0"/>
              <a:ea typeface="+mn-ea"/>
              <a:cs typeface="+mn-cs"/>
            </a:endParaRPr>
          </a:p>
        </p:txBody>
      </p:sp>
      <p:sp>
        <p:nvSpPr>
          <p:cNvPr id="28" name="Down Arrow 27"/>
          <p:cNvSpPr/>
          <p:nvPr/>
        </p:nvSpPr>
        <p:spPr bwMode="auto">
          <a:xfrm>
            <a:off x="6192592" y="5193075"/>
            <a:ext cx="416966" cy="425502"/>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9" name="Rounded Rectangle 28"/>
          <p:cNvSpPr/>
          <p:nvPr/>
        </p:nvSpPr>
        <p:spPr bwMode="auto">
          <a:xfrm>
            <a:off x="5549305" y="5686216"/>
            <a:ext cx="1799539" cy="1002182"/>
          </a:xfrm>
          <a:prstGeom prst="roundRect">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30" name="Left Arrow 29"/>
          <p:cNvSpPr/>
          <p:nvPr/>
        </p:nvSpPr>
        <p:spPr bwMode="auto">
          <a:xfrm>
            <a:off x="4984951" y="5936226"/>
            <a:ext cx="464574" cy="484632"/>
          </a:xfrm>
          <a:prstGeom prst="lef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err="1" smtClean="0">
                <a:ln>
                  <a:noFill/>
                </a:ln>
                <a:solidFill>
                  <a:srgbClr val="000000"/>
                </a:solidFill>
                <a:effectLst/>
                <a:uLnTx/>
                <a:uFillTx/>
                <a:latin typeface="Calibri" pitchFamily="34" charset="0"/>
              </a:rPr>
              <a:t>Unsatisfiable</a:t>
            </a:r>
            <a:endParaRPr kumimoji="0" lang="en-US" sz="2400" b="0" i="0" u="none" strike="noStrike" kern="0" cap="none" spc="0" normalizeH="0" baseline="0" noProof="0" dirty="0" smtClean="0">
              <a:ln>
                <a:noFill/>
              </a:ln>
              <a:solidFill>
                <a:srgbClr val="000000"/>
              </a:solidFill>
              <a:effectLst/>
              <a:uLnTx/>
              <a:uFillTx/>
              <a:latin typeface="Calibri" pitchFamily="34" charset="0"/>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rPr>
              <a:t>x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 0, y = x + 1, y</a:t>
            </a:r>
            <a:r>
              <a:rPr kumimoji="0" lang="en-US" sz="2400" b="0" i="0" u="none" strike="noStrike" kern="0" cap="none" spc="0" normalizeH="0" baseline="0" noProof="0" dirty="0" smtClean="0">
                <a:ln>
                  <a:noFill/>
                </a:ln>
                <a:solidFill>
                  <a:srgbClr val="0070C0"/>
                </a:solidFill>
                <a:effectLst/>
                <a:uLnTx/>
                <a:uFillTx/>
                <a:latin typeface="Calibri" pitchFamily="34" charset="0"/>
              </a:rPr>
              <a:t> &lt; 1</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endParaRPr>
          </a:p>
        </p:txBody>
      </p:sp>
    </p:spTree>
    <p:extLst>
      <p:ext uri="{BB962C8B-B14F-4D97-AF65-F5344CB8AC3E}">
        <p14:creationId xmlns:p14="http://schemas.microsoft.com/office/powerpoint/2010/main" val="7098027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smtClean="0">
                <a:solidFill>
                  <a:srgbClr val="FF0000"/>
                </a:solidFill>
              </a:rPr>
              <a:t>4. Refine</a:t>
            </a:r>
            <a:endParaRPr lang="en-US" dirty="0"/>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14"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rPr>
              <a:t>x </a:t>
            </a:r>
            <a:r>
              <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sym typeface="Symbol"/>
              </a:rPr>
              <a:t> 0, y = x + 1, (y &gt; 2  y &lt; 1) </a:t>
            </a:r>
            <a:endParaRPr kumimoji="0" lang="en-US" sz="2400" b="0" i="0" u="none" strike="noStrike" kern="1200" cap="none" spc="0" normalizeH="0" baseline="0" noProof="0" dirty="0" smtClean="0">
              <a:ln>
                <a:noFill/>
              </a:ln>
              <a:solidFill>
                <a:srgbClr val="000000"/>
              </a:solidFill>
              <a:effectLst/>
              <a:uLnTx/>
              <a:uFillTx/>
              <a:latin typeface="Calibri" pitchFamily="34" charset="0"/>
              <a:ea typeface="+mn-ea"/>
              <a:cs typeface="+mn-cs"/>
            </a:endParaRPr>
          </a:p>
        </p:txBody>
      </p:sp>
      <p:sp>
        <p:nvSpPr>
          <p:cNvPr id="16" name="Down Arrow 15"/>
          <p:cNvSpPr/>
          <p:nvPr/>
        </p:nvSpPr>
        <p:spPr bwMode="auto">
          <a:xfrm>
            <a:off x="4389120" y="2223828"/>
            <a:ext cx="416966" cy="66568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2"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2</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  </a:t>
            </a: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4</a:t>
            </a:r>
            <a:r>
              <a:rPr kumimoji="0" lang="en-US" sz="2400" i="0" u="none" strike="noStrike" kern="1200" cap="none" spc="0" normalizeH="0" noProof="0" dirty="0" smtClean="0">
                <a:ln>
                  <a:noFill/>
                </a:ln>
                <a:solidFill>
                  <a:srgbClr val="FF0000"/>
                </a:solidFill>
                <a:effectLst/>
                <a:uLnTx/>
                <a:uFillTx/>
                <a:latin typeface="Calibri" pitchFamily="34" charset="0"/>
                <a:ea typeface="+mn-ea"/>
                <a:cs typeface="+mn-cs"/>
                <a:sym typeface="Symbol"/>
              </a:rPr>
              <a:t>)</a:t>
            </a:r>
          </a:p>
        </p:txBody>
      </p:sp>
      <p:sp>
        <p:nvSpPr>
          <p:cNvPr id="23" name="Rounded Rectangle 22"/>
          <p:cNvSpPr/>
          <p:nvPr/>
        </p:nvSpPr>
        <p:spPr bwMode="auto">
          <a:xfrm>
            <a:off x="1038757" y="4235511"/>
            <a:ext cx="1799539" cy="1002182"/>
          </a:xfrm>
          <a:prstGeom prst="round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24" name="Down Arrow 23"/>
          <p:cNvSpPr/>
          <p:nvPr/>
        </p:nvSpPr>
        <p:spPr bwMode="auto">
          <a:xfrm rot="2413226">
            <a:off x="2449971" y="3486351"/>
            <a:ext cx="416966" cy="684963"/>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2" name="Right Arrow 11"/>
          <p:cNvSpPr/>
          <p:nvPr/>
        </p:nvSpPr>
        <p:spPr bwMode="auto">
          <a:xfrm>
            <a:off x="2955341" y="4498856"/>
            <a:ext cx="482803" cy="453542"/>
          </a:xfrm>
          <a:prstGeom prst="righ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15"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sym typeface="Symbol"/>
              </a:rPr>
              <a:t>Assignment</a:t>
            </a:r>
          </a:p>
          <a:p>
            <a:pPr marL="384954" marR="0" lvl="0" indent="-384954" defTabSz="91440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3</a:t>
            </a:r>
            <a:r>
              <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rPr>
              <a:t>,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sym typeface="Symbol"/>
            </a:endParaRPr>
          </a:p>
        </p:txBody>
      </p:sp>
      <p:sp>
        <p:nvSpPr>
          <p:cNvPr id="17"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1 </a:t>
            </a:r>
            <a:r>
              <a:rPr lang="en-US" sz="2400" dirty="0" smtClean="0">
                <a:solidFill>
                  <a:srgbClr val="FF0000"/>
                </a:solidFill>
                <a:latin typeface="Calibri" pitchFamily="34" charset="0"/>
                <a:sym typeface="Symbol"/>
              </a:rPr>
              <a:t> (</a:t>
            </a:r>
            <a:r>
              <a:rPr lang="en-US" sz="2400" dirty="0" smtClean="0">
                <a:solidFill>
                  <a:srgbClr val="FF0000"/>
                </a:solidFill>
                <a:latin typeface="Calibri" pitchFamily="34" charset="0"/>
              </a:rPr>
              <a:t>x </a:t>
            </a:r>
            <a:r>
              <a:rPr lang="en-US" sz="2400" dirty="0" smtClean="0">
                <a:solidFill>
                  <a:srgbClr val="FF0000"/>
                </a:solidFill>
                <a:latin typeface="Calibri" pitchFamily="34" charset="0"/>
                <a:sym typeface="Symbol"/>
              </a:rPr>
              <a:t> 0), p</a:t>
            </a:r>
            <a:r>
              <a:rPr lang="en-US" sz="2400" baseline="-25000" dirty="0" smtClean="0">
                <a:solidFill>
                  <a:srgbClr val="FF0000"/>
                </a:solidFill>
                <a:latin typeface="Calibri" pitchFamily="34" charset="0"/>
                <a:sym typeface="Symbol"/>
              </a:rPr>
              <a:t>2 </a:t>
            </a:r>
            <a:r>
              <a:rPr lang="en-US" sz="2400" dirty="0" smtClean="0">
                <a:solidFill>
                  <a:srgbClr val="FF0000"/>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rgbClr val="FF0000"/>
                </a:solidFill>
                <a:latin typeface="Calibri" pitchFamily="34" charset="0"/>
                <a:sym typeface="Symbol"/>
              </a:rPr>
              <a:t>p</a:t>
            </a:r>
            <a:r>
              <a:rPr lang="en-US" sz="2400" baseline="-25000" dirty="0" smtClean="0">
                <a:solidFill>
                  <a:srgbClr val="FF0000"/>
                </a:solidFill>
                <a:latin typeface="Calibri" pitchFamily="34" charset="0"/>
                <a:sym typeface="Symbol"/>
              </a:rPr>
              <a:t>3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&gt; 2), p</a:t>
            </a:r>
            <a:r>
              <a:rPr lang="en-US" sz="2400" baseline="-25000" dirty="0" smtClean="0">
                <a:solidFill>
                  <a:srgbClr val="FF0000"/>
                </a:solidFill>
                <a:latin typeface="Calibri" pitchFamily="34" charset="0"/>
                <a:sym typeface="Symbol"/>
              </a:rPr>
              <a:t>4 </a:t>
            </a:r>
            <a:r>
              <a:rPr lang="en-US" sz="2400" dirty="0" smtClean="0">
                <a:solidFill>
                  <a:srgbClr val="FF0000"/>
                </a:solidFill>
                <a:latin typeface="Calibri" pitchFamily="34" charset="0"/>
                <a:sym typeface="Symbol"/>
              </a:rPr>
              <a:t> (y</a:t>
            </a:r>
            <a:r>
              <a:rPr lang="en-US" sz="2400" dirty="0" smtClean="0">
                <a:solidFill>
                  <a:srgbClr val="FF0000"/>
                </a:solidFill>
                <a:latin typeface="Calibri" pitchFamily="34" charset="0"/>
              </a:rPr>
              <a:t> &lt; 1</a:t>
            </a:r>
            <a:r>
              <a:rPr lang="en-US" sz="2400" dirty="0" smtClean="0">
                <a:solidFill>
                  <a:srgbClr val="FF0000"/>
                </a:solidFill>
                <a:latin typeface="Calibri" pitchFamily="34" charset="0"/>
                <a:sym typeface="Symbol"/>
              </a:rPr>
              <a:t>)</a:t>
            </a:r>
            <a:endParaRPr kumimoji="0" lang="en-US" sz="2400" i="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9" name="Right Arrow 18"/>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Down Arrow 19"/>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val="0070C0"/>
                </a:solidFill>
                <a:latin typeface="Calibri" pitchFamily="34" charset="0"/>
              </a:rPr>
              <a:t>x </a:t>
            </a:r>
            <a:r>
              <a:rPr lang="en-US" sz="2400" dirty="0" smtClean="0">
                <a:solidFill>
                  <a:srgbClr val="0070C0"/>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val="0070C0"/>
                </a:solidFill>
                <a:latin typeface="Calibri" pitchFamily="34" charset="0"/>
                <a:sym typeface="Symbol"/>
              </a:rPr>
              <a:t>(y</a:t>
            </a:r>
            <a:r>
              <a:rPr lang="en-US" sz="2400" dirty="0" smtClean="0">
                <a:solidFill>
                  <a:srgbClr val="0070C0"/>
                </a:solidFill>
                <a:latin typeface="Calibri" pitchFamily="34" charset="0"/>
              </a:rPr>
              <a:t> </a:t>
            </a:r>
            <a:r>
              <a:rPr lang="en-US" sz="2400" dirty="0" smtClean="0">
                <a:solidFill>
                  <a:srgbClr val="0070C0"/>
                </a:solidFill>
                <a:latin typeface="Calibri" pitchFamily="34" charset="0"/>
                <a:sym typeface="Symbol"/>
              </a:rPr>
              <a:t>&gt; 2), y</a:t>
            </a:r>
            <a:r>
              <a:rPr lang="en-US" sz="2400" dirty="0" smtClean="0">
                <a:solidFill>
                  <a:srgbClr val="0070C0"/>
                </a:solidFill>
                <a:latin typeface="Calibri" pitchFamily="34" charset="0"/>
              </a:rPr>
              <a:t> &lt; 1</a:t>
            </a:r>
            <a:endParaRPr kumimoji="0" lang="en-US" sz="2400" i="0" u="none" strike="noStrike" kern="1200" cap="none" spc="0" normalizeH="0" baseline="0" noProof="0" dirty="0" smtClean="0">
              <a:ln>
                <a:noFill/>
              </a:ln>
              <a:solidFill>
                <a:srgbClr val="0070C0"/>
              </a:solidFill>
              <a:effectLst/>
              <a:uLnTx/>
              <a:uFillTx/>
              <a:latin typeface="Calibri" pitchFamily="34" charset="0"/>
              <a:ea typeface="+mn-ea"/>
              <a:cs typeface="+mn-cs"/>
            </a:endParaRPr>
          </a:p>
        </p:txBody>
      </p:sp>
      <p:sp>
        <p:nvSpPr>
          <p:cNvPr id="28" name="Down Arrow 27"/>
          <p:cNvSpPr/>
          <p:nvPr/>
        </p:nvSpPr>
        <p:spPr bwMode="auto">
          <a:xfrm>
            <a:off x="6192592" y="5193075"/>
            <a:ext cx="416966" cy="425502"/>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29" name="Rounded Rectangle 28"/>
          <p:cNvSpPr/>
          <p:nvPr/>
        </p:nvSpPr>
        <p:spPr bwMode="auto">
          <a:xfrm>
            <a:off x="5549305" y="5686216"/>
            <a:ext cx="1799539" cy="1002182"/>
          </a:xfrm>
          <a:prstGeom prst="roundRect">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30" name="Left Arrow 29"/>
          <p:cNvSpPr/>
          <p:nvPr/>
        </p:nvSpPr>
        <p:spPr bwMode="auto">
          <a:xfrm>
            <a:off x="4984951" y="5936226"/>
            <a:ext cx="464574" cy="484632"/>
          </a:xfrm>
          <a:prstGeom prst="lef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err="1" smtClean="0">
                <a:ln>
                  <a:noFill/>
                </a:ln>
                <a:solidFill>
                  <a:srgbClr val="000000"/>
                </a:solidFill>
                <a:effectLst/>
                <a:uLnTx/>
                <a:uFillTx/>
                <a:latin typeface="Calibri" pitchFamily="34" charset="0"/>
              </a:rPr>
              <a:t>Unsatisfiable</a:t>
            </a:r>
            <a:endParaRPr kumimoji="0" lang="en-US" sz="2400" b="0" i="0" u="none" strike="noStrike" kern="0" cap="none" spc="0" normalizeH="0" baseline="0" noProof="0" dirty="0" smtClean="0">
              <a:ln>
                <a:noFill/>
              </a:ln>
              <a:solidFill>
                <a:srgbClr val="000000"/>
              </a:solidFill>
              <a:effectLst/>
              <a:uLnTx/>
              <a:uFillTx/>
              <a:latin typeface="Calibri" pitchFamily="34" charset="0"/>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rPr>
              <a:t>x </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 0, y = x + 1, y</a:t>
            </a:r>
            <a:r>
              <a:rPr kumimoji="0" lang="en-US" sz="2400" b="0" i="0" u="none" strike="noStrike" kern="0" cap="none" spc="0" normalizeH="0" baseline="0" noProof="0" dirty="0" smtClean="0">
                <a:ln>
                  <a:noFill/>
                </a:ln>
                <a:solidFill>
                  <a:srgbClr val="0070C0"/>
                </a:solidFill>
                <a:effectLst/>
                <a:uLnTx/>
                <a:uFillTx/>
                <a:latin typeface="Calibri" pitchFamily="34" charset="0"/>
              </a:rPr>
              <a:t> &lt; 1</a:t>
            </a:r>
            <a:endParaRPr kumimoji="0" lang="en-US" sz="2400" b="0" i="0" u="none" strike="noStrike" kern="1200" cap="none" spc="0" normalizeH="0" baseline="0" noProof="0" dirty="0" smtClean="0">
              <a:ln>
                <a:noFill/>
              </a:ln>
              <a:solidFill>
                <a:srgbClr val="0070C0"/>
              </a:solidFill>
              <a:effectLst/>
              <a:uLnTx/>
              <a:uFillTx/>
              <a:latin typeface="Calibri" pitchFamily="34" charset="0"/>
              <a:ea typeface="+mn-ea"/>
              <a:cs typeface="+mn-cs"/>
            </a:endParaRPr>
          </a:p>
        </p:txBody>
      </p:sp>
      <p:sp>
        <p:nvSpPr>
          <p:cNvPr id="27" name="Left Arrow 26"/>
          <p:cNvSpPr/>
          <p:nvPr/>
        </p:nvSpPr>
        <p:spPr bwMode="auto">
          <a:xfrm>
            <a:off x="1988568" y="5926393"/>
            <a:ext cx="371171" cy="484632"/>
          </a:xfrm>
          <a:prstGeom prst="lef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2"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New Lemma</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0" cap="none" spc="0" normalizeH="0" baseline="0" noProof="0" dirty="0" smtClean="0">
              <a:ln>
                <a:noFill/>
              </a:ln>
              <a:solidFill>
                <a:srgbClr val="0070C0"/>
              </a:solidFill>
              <a:effectLst/>
              <a:uLnTx/>
              <a:uFillTx/>
              <a:latin typeface="Calibri" pitchFamily="34" charset="0"/>
              <a:sym typeface="Symbol"/>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itchFamily="34" charset="0"/>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itchFamily="34" charset="0"/>
            </a:endParaRPr>
          </a:p>
        </p:txBody>
      </p:sp>
    </p:spTree>
    <p:extLst>
      <p:ext uri="{BB962C8B-B14F-4D97-AF65-F5344CB8AC3E}">
        <p14:creationId xmlns:p14="http://schemas.microsoft.com/office/powerpoint/2010/main" val="339735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Lazy SMT as </a:t>
            </a:r>
            <a:r>
              <a:rPr lang="en-US" dirty="0" smtClean="0">
                <a:solidFill>
                  <a:srgbClr val="0070C0"/>
                </a:solidFill>
              </a:rPr>
              <a:t>CEGAR: </a:t>
            </a:r>
            <a:r>
              <a:rPr lang="en-US" dirty="0" smtClean="0">
                <a:solidFill>
                  <a:srgbClr val="FF0000"/>
                </a:solidFill>
              </a:rPr>
              <a:t>4. Refine</a:t>
            </a:r>
            <a:endParaRPr lang="en-US" dirty="0"/>
          </a:p>
        </p:txBody>
      </p:sp>
      <p:sp>
        <p:nvSpPr>
          <p:cNvPr id="13" name="Content Placeholder 2"/>
          <p:cNvSpPr>
            <a:spLocks noGrp="1"/>
          </p:cNvSpPr>
          <p:nvPr>
            <p:ph idx="1"/>
          </p:nvPr>
        </p:nvSpPr>
        <p:spPr bwMode="auto">
          <a:xfrm>
            <a:off x="381000" y="1412875"/>
            <a:ext cx="8382000" cy="2210862"/>
          </a:xfrm>
          <a:prstGeom prst="rect">
            <a:avLst/>
          </a:prstGeom>
          <a:noFill/>
          <a:ln w="9525">
            <a:noFill/>
            <a:miter lim="800000"/>
            <a:headEnd/>
            <a:tailEnd/>
          </a:ln>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FF0000"/>
                </a:solidFill>
                <a:effectLst/>
                <a:uLnTx/>
                <a:uFillTx/>
              </a:rPr>
              <a:t>Basic Idea</a:t>
            </a:r>
          </a:p>
        </p:txBody>
      </p:sp>
      <p:sp>
        <p:nvSpPr>
          <p:cNvPr id="37" name="Rounded Rectangle 36"/>
          <p:cNvSpPr/>
          <p:nvPr/>
        </p:nvSpPr>
        <p:spPr bwMode="auto">
          <a:xfrm>
            <a:off x="6552195" y="2271964"/>
            <a:ext cx="1799539" cy="1002182"/>
          </a:xfrm>
          <a:prstGeom prst="roundRect">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ea typeface="+mn-ea"/>
                <a:cs typeface="+mn-cs"/>
              </a:rPr>
              <a:t>Solver</a:t>
            </a:r>
          </a:p>
        </p:txBody>
      </p:sp>
      <p:sp>
        <p:nvSpPr>
          <p:cNvPr id="38" name="Left Arrow 37"/>
          <p:cNvSpPr/>
          <p:nvPr/>
        </p:nvSpPr>
        <p:spPr bwMode="auto">
          <a:xfrm>
            <a:off x="5987841" y="2521974"/>
            <a:ext cx="464574" cy="484632"/>
          </a:xfrm>
          <a:prstGeom prst="lef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39" name="Content Placeholder 2"/>
          <p:cNvSpPr txBox="1">
            <a:spLocks/>
          </p:cNvSpPr>
          <p:nvPr/>
        </p:nvSpPr>
        <p:spPr>
          <a:xfrm>
            <a:off x="3495361" y="2388961"/>
            <a:ext cx="2497393" cy="73866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err="1" smtClean="0">
                <a:ln>
                  <a:noFill/>
                </a:ln>
                <a:solidFill>
                  <a:srgbClr val="000000"/>
                </a:solidFill>
                <a:effectLst/>
                <a:uLnTx/>
                <a:uFillTx/>
                <a:latin typeface="Calibri" pitchFamily="34" charset="0"/>
              </a:rPr>
              <a:t>Unsatisfiable</a:t>
            </a:r>
            <a:endParaRPr kumimoji="0" lang="en-US" sz="2400" b="0" i="0" u="none" strike="noStrike" kern="0" cap="none" spc="0" normalizeH="0" baseline="0" noProof="0" dirty="0" smtClean="0">
              <a:ln>
                <a:noFill/>
              </a:ln>
              <a:solidFill>
                <a:srgbClr val="000000"/>
              </a:solidFill>
              <a:effectLst/>
              <a:uLnTx/>
              <a:uFillTx/>
              <a:latin typeface="Calibri" pitchFamily="34" charset="0"/>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FF0000"/>
                </a:solidFill>
                <a:effectLst/>
                <a:uLnTx/>
                <a:uFillTx/>
                <a:latin typeface="Calibri" pitchFamily="34" charset="0"/>
              </a:rPr>
              <a:t>x </a:t>
            </a:r>
            <a:r>
              <a:rPr kumimoji="0" lang="en-US" sz="2400" b="0" i="0" u="none" strike="noStrike" kern="0" cap="none" spc="0" normalizeH="0" baseline="0" noProof="0" dirty="0" smtClean="0">
                <a:ln>
                  <a:noFill/>
                </a:ln>
                <a:solidFill>
                  <a:srgbClr val="FF0000"/>
                </a:solidFill>
                <a:effectLst/>
                <a:uLnTx/>
                <a:uFillTx/>
                <a:latin typeface="Calibri" pitchFamily="34" charset="0"/>
                <a:sym typeface="Symbol"/>
              </a:rPr>
              <a:t> 0, y = x + 1, y</a:t>
            </a:r>
            <a:r>
              <a:rPr kumimoji="0" lang="en-US" sz="2400" b="0" i="0" u="none" strike="noStrike" kern="0" cap="none" spc="0" normalizeH="0" baseline="0" noProof="0" dirty="0" smtClean="0">
                <a:ln>
                  <a:noFill/>
                </a:ln>
                <a:solidFill>
                  <a:srgbClr val="FF0000"/>
                </a:solidFill>
                <a:effectLst/>
                <a:uLnTx/>
                <a:uFillTx/>
                <a:latin typeface="Calibri" pitchFamily="34" charset="0"/>
              </a:rPr>
              <a:t> &lt; 1</a:t>
            </a:r>
            <a:endParaRPr kumimoji="0" lang="en-US" sz="2400" b="0" i="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40" name="Left Arrow 39"/>
          <p:cNvSpPr/>
          <p:nvPr/>
        </p:nvSpPr>
        <p:spPr bwMode="auto">
          <a:xfrm>
            <a:off x="2991458" y="2512141"/>
            <a:ext cx="371171" cy="484632"/>
          </a:xfrm>
          <a:prstGeom prst="left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pitchFamily="34" charset="0"/>
              <a:ea typeface="+mn-ea"/>
              <a:cs typeface="+mn-cs"/>
            </a:endParaRPr>
          </a:p>
        </p:txBody>
      </p:sp>
      <p:sp>
        <p:nvSpPr>
          <p:cNvPr id="41" name="Content Placeholder 2"/>
          <p:cNvSpPr txBox="1">
            <a:spLocks/>
          </p:cNvSpPr>
          <p:nvPr/>
        </p:nvSpPr>
        <p:spPr>
          <a:xfrm>
            <a:off x="1103664" y="2388961"/>
            <a:ext cx="2497393" cy="1551194"/>
          </a:xfrm>
          <a:prstGeom prst="rect">
            <a:avLst/>
          </a:prstGeom>
        </p:spPr>
        <p:txBody>
          <a:bodyPr vert="horz" wrap="square" lIns="0" tIns="0" rIns="0" bIns="0" rtlCol="0">
            <a:spAutoFit/>
          </a:bodyPr>
          <a:lstStyle/>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0000"/>
                </a:solidFill>
                <a:effectLst/>
                <a:uLnTx/>
                <a:uFillTx/>
                <a:latin typeface="Calibri" pitchFamily="34" charset="0"/>
              </a:rPr>
              <a:t>New Lemma</a:t>
            </a:r>
          </a:p>
          <a:p>
            <a:pPr marL="384954" marR="0" lvl="0" indent="-384954" defTabSz="914400" eaLnBrk="1" fontAlgn="auto" latinLnBrk="0" hangingPunct="1">
              <a:lnSpc>
                <a:spcPct val="90000"/>
              </a:lnSpc>
              <a:spcBef>
                <a:spcPct val="20000"/>
              </a:spcBef>
              <a:spcAft>
                <a:spcPts val="0"/>
              </a:spcAft>
              <a:buClrTx/>
              <a:buSzPct val="90000"/>
              <a:buFontTx/>
              <a:buNone/>
              <a:tabLst/>
              <a:defRPr/>
            </a:pP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1</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2</a:t>
            </a:r>
            <a:r>
              <a:rPr kumimoji="0" lang="en-US" sz="2400" b="0" i="0" u="none" strike="noStrike" kern="0" cap="none" spc="0" normalizeH="0" baseline="0" noProof="0" dirty="0" smtClean="0">
                <a:ln>
                  <a:noFill/>
                </a:ln>
                <a:solidFill>
                  <a:srgbClr val="0070C0"/>
                </a:solidFill>
                <a:effectLst/>
                <a:uLnTx/>
                <a:uFillTx/>
                <a:latin typeface="Calibri" pitchFamily="34" charset="0"/>
                <a:sym typeface="Symbol"/>
              </a:rPr>
              <a:t>p</a:t>
            </a:r>
            <a:r>
              <a:rPr kumimoji="0" lang="en-US" sz="2400" b="0" i="0" u="none" strike="noStrike" kern="0" cap="none" spc="0" normalizeH="0" baseline="-25000" noProof="0" dirty="0" smtClean="0">
                <a:ln>
                  <a:noFill/>
                </a:ln>
                <a:solidFill>
                  <a:srgbClr val="0070C0"/>
                </a:solidFill>
                <a:effectLst/>
                <a:uLnTx/>
                <a:uFillTx/>
                <a:latin typeface="Calibri" pitchFamily="34" charset="0"/>
                <a:sym typeface="Symbol"/>
              </a:rPr>
              <a:t>4</a:t>
            </a:r>
            <a:endParaRPr kumimoji="0" lang="en-US" sz="2400" b="0" i="0" u="none" strike="noStrike" kern="0" cap="none" spc="0" normalizeH="0" baseline="0" noProof="0" dirty="0" smtClean="0">
              <a:ln>
                <a:noFill/>
              </a:ln>
              <a:solidFill>
                <a:srgbClr val="0070C0"/>
              </a:solidFill>
              <a:effectLst/>
              <a:uLnTx/>
              <a:uFillTx/>
              <a:latin typeface="Calibri" pitchFamily="34" charset="0"/>
              <a:sym typeface="Symbol"/>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itchFamily="34" charset="0"/>
            </a:endParaRPr>
          </a:p>
          <a:p>
            <a:pPr marL="384954" marR="0" lvl="0" indent="-384954" defTabSz="914400" eaLnBrk="1" fontAlgn="auto" latinLnBrk="0" hangingPunct="1">
              <a:lnSpc>
                <a:spcPct val="90000"/>
              </a:lnSpc>
              <a:spcBef>
                <a:spcPct val="20000"/>
              </a:spcBef>
              <a:spcAft>
                <a:spcPts val="0"/>
              </a:spcAft>
              <a:buClrTx/>
              <a:buSzPct val="90000"/>
              <a:buFontTx/>
              <a:buNone/>
              <a:tabLst/>
              <a:defRPr/>
            </a:pPr>
            <a:endParaRPr kumimoji="0" lang="en-US" sz="2400" b="0" i="0" u="none" strike="noStrike" kern="0" cap="none" spc="0" normalizeH="0" baseline="0" noProof="0" dirty="0" smtClean="0">
              <a:ln>
                <a:noFill/>
              </a:ln>
              <a:solidFill>
                <a:srgbClr val="000000"/>
              </a:solidFill>
              <a:effectLst/>
              <a:uLnTx/>
              <a:uFillTx/>
              <a:latin typeface="Calibri" pitchFamily="34" charset="0"/>
            </a:endParaRPr>
          </a:p>
        </p:txBody>
      </p:sp>
      <p:sp>
        <p:nvSpPr>
          <p:cNvPr id="42" name="Rectangular Callout 41"/>
          <p:cNvSpPr/>
          <p:nvPr/>
        </p:nvSpPr>
        <p:spPr bwMode="auto">
          <a:xfrm>
            <a:off x="2168013" y="3554361"/>
            <a:ext cx="2521974" cy="1260987"/>
          </a:xfrm>
          <a:prstGeom prst="wedgeRectCallout">
            <a:avLst>
              <a:gd name="adj1" fmla="val -42827"/>
              <a:gd name="adj2" fmla="val -78703"/>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Calibri" pitchFamily="34" charset="0"/>
                <a:ea typeface="+mn-ea"/>
                <a:cs typeface="+mn-cs"/>
              </a:rPr>
              <a:t>AKA</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Calibri" pitchFamily="34" charset="0"/>
                <a:ea typeface="+mn-ea"/>
                <a:cs typeface="+mn-cs"/>
              </a:rPr>
              <a:t>Theory conflict</a:t>
            </a:r>
          </a:p>
        </p:txBody>
      </p:sp>
    </p:spTree>
    <p:extLst>
      <p:ext uri="{BB962C8B-B14F-4D97-AF65-F5344CB8AC3E}">
        <p14:creationId xmlns:p14="http://schemas.microsoft.com/office/powerpoint/2010/main" val="1120555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Lazy SMT as CEGAR: </a:t>
            </a:r>
            <a:r>
              <a:rPr lang="en-US" dirty="0" smtClean="0">
                <a:solidFill>
                  <a:srgbClr val="0070C0"/>
                </a:solidFill>
              </a:rPr>
              <a:t>refinements</a:t>
            </a:r>
            <a:endParaRPr lang="en-US" dirty="0"/>
          </a:p>
        </p:txBody>
      </p:sp>
      <p:sp>
        <p:nvSpPr>
          <p:cNvPr id="25" name="Content Placeholder 2"/>
          <p:cNvSpPr>
            <a:spLocks noGrp="1"/>
          </p:cNvSpPr>
          <p:nvPr>
            <p:ph idx="1"/>
          </p:nvPr>
        </p:nvSpPr>
        <p:spPr>
          <a:xfrm>
            <a:off x="762000" y="2133600"/>
            <a:ext cx="8077200" cy="4267200"/>
          </a:xfrm>
        </p:spPr>
        <p:txBody>
          <a:bodyPr/>
          <a:lstStyle/>
          <a:p>
            <a:pPr marL="0" indent="0">
              <a:buNone/>
            </a:pPr>
            <a:r>
              <a:rPr lang="en-US" sz="2800" dirty="0" smtClean="0">
                <a:solidFill>
                  <a:srgbClr val="FF0000"/>
                </a:solidFill>
              </a:rPr>
              <a:t>Many refinements:</a:t>
            </a:r>
          </a:p>
          <a:p>
            <a:pPr marL="0" indent="0">
              <a:buNone/>
            </a:pPr>
            <a:r>
              <a:rPr lang="en-US" sz="2800" dirty="0" err="1" smtClean="0"/>
              <a:t>Incrementality</a:t>
            </a:r>
            <a:endParaRPr lang="en-US" sz="2800" dirty="0" smtClean="0"/>
          </a:p>
          <a:p>
            <a:pPr marL="0" indent="0">
              <a:buNone/>
            </a:pPr>
            <a:r>
              <a:rPr lang="en-US" sz="2800" dirty="0" smtClean="0"/>
              <a:t>Efficient Backtracking</a:t>
            </a:r>
          </a:p>
          <a:p>
            <a:pPr marL="0" indent="0">
              <a:buNone/>
            </a:pPr>
            <a:r>
              <a:rPr lang="en-US" sz="2800" dirty="0" smtClean="0"/>
              <a:t>Efficient Lemma Generation</a:t>
            </a:r>
          </a:p>
          <a:p>
            <a:pPr marL="0" indent="0">
              <a:buNone/>
            </a:pPr>
            <a:r>
              <a:rPr lang="en-US" sz="2800" dirty="0" smtClean="0"/>
              <a:t>Theory propagation </a:t>
            </a:r>
            <a:r>
              <a:rPr lang="en-US" sz="2800" dirty="0" smtClean="0"/>
              <a:t>- DPLL(T) </a:t>
            </a:r>
            <a:r>
              <a:rPr lang="en-US" sz="2800" dirty="0" smtClean="0"/>
              <a:t>[</a:t>
            </a:r>
            <a:r>
              <a:rPr lang="en-US" sz="2800" dirty="0" err="1" smtClean="0"/>
              <a:t>Ganzinger</a:t>
            </a:r>
            <a:r>
              <a:rPr lang="en-US" sz="2800" dirty="0" smtClean="0"/>
              <a:t> </a:t>
            </a:r>
            <a:r>
              <a:rPr lang="en-US" sz="2800" dirty="0" smtClean="0"/>
              <a:t>et all – 2004</a:t>
            </a:r>
            <a:r>
              <a:rPr lang="en-US" sz="2800" dirty="0" smtClean="0"/>
              <a:t>]</a:t>
            </a:r>
          </a:p>
          <a:p>
            <a:pPr marL="0" indent="0">
              <a:buNone/>
            </a:pPr>
            <a:endParaRPr lang="en-US" sz="2800" dirty="0"/>
          </a:p>
          <a:p>
            <a:pPr marL="0" indent="0">
              <a:buNone/>
            </a:pPr>
            <a:r>
              <a:rPr lang="en-US" sz="2800" dirty="0" smtClean="0">
                <a:solidFill>
                  <a:srgbClr val="FF0000"/>
                </a:solidFill>
              </a:rPr>
              <a:t>Many SMT solvers are based on DPLL(T)</a:t>
            </a:r>
            <a:endParaRPr lang="en-US" sz="2800" dirty="0" smtClean="0">
              <a:solidFill>
                <a:srgbClr val="FF0000"/>
              </a:solidFill>
            </a:endParaRPr>
          </a:p>
          <a:p>
            <a:pPr marL="0" indent="0" algn="ctr">
              <a:buNone/>
            </a:pPr>
            <a:endParaRPr lang="en-US" sz="2800" dirty="0" smtClean="0"/>
          </a:p>
        </p:txBody>
      </p:sp>
    </p:spTree>
    <p:extLst>
      <p:ext uri="{BB962C8B-B14F-4D97-AF65-F5344CB8AC3E}">
        <p14:creationId xmlns:p14="http://schemas.microsoft.com/office/powerpoint/2010/main" val="25449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DPLL(T) weakness</a:t>
            </a:r>
            <a:endParaRPr lang="en-US" dirty="0"/>
          </a:p>
        </p:txBody>
      </p:sp>
      <p:sp>
        <p:nvSpPr>
          <p:cNvPr id="25" name="Content Placeholder 2"/>
          <p:cNvSpPr>
            <a:spLocks noGrp="1"/>
          </p:cNvSpPr>
          <p:nvPr>
            <p:ph idx="1"/>
          </p:nvPr>
        </p:nvSpPr>
        <p:spPr>
          <a:xfrm>
            <a:off x="762000" y="1447800"/>
            <a:ext cx="8077200" cy="4267200"/>
          </a:xfrm>
        </p:spPr>
        <p:txBody>
          <a:bodyPr/>
          <a:lstStyle/>
          <a:p>
            <a:pPr marL="0" indent="0">
              <a:buNone/>
            </a:pPr>
            <a:r>
              <a:rPr lang="en-US" sz="2800" dirty="0" smtClean="0">
                <a:solidFill>
                  <a:srgbClr val="FF0000"/>
                </a:solidFill>
              </a:rPr>
              <a:t>Theories </a:t>
            </a:r>
            <a:r>
              <a:rPr lang="en-US" sz="2800" dirty="0">
                <a:solidFill>
                  <a:srgbClr val="FF0000"/>
                </a:solidFill>
              </a:rPr>
              <a:t>are “second-class citizens”.</a:t>
            </a:r>
          </a:p>
          <a:p>
            <a:pPr marL="0" indent="0">
              <a:buNone/>
            </a:pPr>
            <a:r>
              <a:rPr lang="en-US" sz="2800" dirty="0" smtClean="0">
                <a:solidFill>
                  <a:srgbClr val="FF0000"/>
                </a:solidFill>
              </a:rPr>
              <a:t>DPLL(T) is not model-driven </a:t>
            </a:r>
            <a:r>
              <a:rPr lang="en-US" sz="2800" dirty="0" smtClean="0"/>
              <a:t>(key property of CDCL).</a:t>
            </a:r>
          </a:p>
        </p:txBody>
      </p:sp>
      <p:sp>
        <p:nvSpPr>
          <p:cNvPr id="4" name="Left Arrow 3"/>
          <p:cNvSpPr/>
          <p:nvPr/>
        </p:nvSpPr>
        <p:spPr bwMode="auto">
          <a:xfrm rot="5400000">
            <a:off x="2537419" y="4804176"/>
            <a:ext cx="2362201" cy="1288247"/>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Models</a:t>
            </a:r>
          </a:p>
        </p:txBody>
      </p:sp>
      <p:sp>
        <p:nvSpPr>
          <p:cNvPr id="5" name="Left Arrow 4"/>
          <p:cNvSpPr/>
          <p:nvPr/>
        </p:nvSpPr>
        <p:spPr bwMode="auto">
          <a:xfrm rot="16200000">
            <a:off x="3737376" y="3737379"/>
            <a:ext cx="2362201" cy="1288247"/>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Proofs</a:t>
            </a:r>
          </a:p>
        </p:txBody>
      </p:sp>
      <p:sp>
        <p:nvSpPr>
          <p:cNvPr id="6" name="Rectangle 5"/>
          <p:cNvSpPr/>
          <p:nvPr/>
        </p:nvSpPr>
        <p:spPr bwMode="auto">
          <a:xfrm rot="2771272">
            <a:off x="2955131" y="4347960"/>
            <a:ext cx="2537980" cy="88683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Conflict</a:t>
            </a:r>
          </a:p>
          <a:p>
            <a:pPr algn="ctr" defTabSz="1096963"/>
            <a:r>
              <a:rPr lang="en-US" sz="2800" dirty="0" smtClean="0">
                <a:solidFill>
                  <a:schemeClr val="tx1"/>
                </a:solidFill>
              </a:rPr>
              <a:t> Resolution</a:t>
            </a:r>
          </a:p>
        </p:txBody>
      </p:sp>
    </p:spTree>
    <p:extLst>
      <p:ext uri="{BB962C8B-B14F-4D97-AF65-F5344CB8AC3E}">
        <p14:creationId xmlns:p14="http://schemas.microsoft.com/office/powerpoint/2010/main" val="1498711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70C0"/>
                </a:solidFill>
              </a:rPr>
              <a:t>CDCL: Conflict Driven Clause Learning</a:t>
            </a:r>
            <a:endParaRPr lang="en-US" dirty="0">
              <a:solidFill>
                <a:srgbClr val="0070C0"/>
              </a:solidFill>
            </a:endParaRPr>
          </a:p>
        </p:txBody>
      </p:sp>
      <p:sp>
        <p:nvSpPr>
          <p:cNvPr id="4" name="Left Arrow 3"/>
          <p:cNvSpPr/>
          <p:nvPr/>
        </p:nvSpPr>
        <p:spPr bwMode="auto">
          <a:xfrm>
            <a:off x="3796142" y="2514888"/>
            <a:ext cx="2362201" cy="1288247"/>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Resolution</a:t>
            </a:r>
          </a:p>
        </p:txBody>
      </p:sp>
      <p:sp>
        <p:nvSpPr>
          <p:cNvPr id="7" name="Right Arrow 6"/>
          <p:cNvSpPr/>
          <p:nvPr/>
        </p:nvSpPr>
        <p:spPr>
          <a:xfrm>
            <a:off x="2667000" y="1604067"/>
            <a:ext cx="2362200" cy="122269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DPLL</a:t>
            </a:r>
            <a:endParaRPr lang="en-US" sz="2800" dirty="0"/>
          </a:p>
        </p:txBody>
      </p:sp>
      <p:sp>
        <p:nvSpPr>
          <p:cNvPr id="6" name="Rectangle 5"/>
          <p:cNvSpPr/>
          <p:nvPr/>
        </p:nvSpPr>
        <p:spPr bwMode="auto">
          <a:xfrm rot="2771272">
            <a:off x="3116044" y="2150880"/>
            <a:ext cx="2537980" cy="88683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Conflict</a:t>
            </a:r>
          </a:p>
          <a:p>
            <a:pPr algn="ctr" defTabSz="1096963"/>
            <a:r>
              <a:rPr lang="en-US" sz="2800" dirty="0" smtClean="0">
                <a:solidFill>
                  <a:schemeClr val="tx1"/>
                </a:solidFill>
              </a:rPr>
              <a:t> Resolution</a:t>
            </a:r>
          </a:p>
        </p:txBody>
      </p:sp>
      <p:sp>
        <p:nvSpPr>
          <p:cNvPr id="8" name="Left Arrow 7"/>
          <p:cNvSpPr/>
          <p:nvPr/>
        </p:nvSpPr>
        <p:spPr bwMode="auto">
          <a:xfrm>
            <a:off x="3796142" y="5036353"/>
            <a:ext cx="2362201" cy="1288247"/>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Proof</a:t>
            </a:r>
          </a:p>
        </p:txBody>
      </p:sp>
      <p:sp>
        <p:nvSpPr>
          <p:cNvPr id="9" name="Right Arrow 8"/>
          <p:cNvSpPr/>
          <p:nvPr/>
        </p:nvSpPr>
        <p:spPr>
          <a:xfrm>
            <a:off x="2667000" y="4125532"/>
            <a:ext cx="2362200" cy="122269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Model</a:t>
            </a:r>
            <a:endParaRPr lang="en-US" sz="2800" dirty="0"/>
          </a:p>
        </p:txBody>
      </p:sp>
    </p:spTree>
    <p:extLst>
      <p:ext uri="{BB962C8B-B14F-4D97-AF65-F5344CB8AC3E}">
        <p14:creationId xmlns:p14="http://schemas.microsoft.com/office/powerpoint/2010/main" val="26005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DPLL(T) weakness</a:t>
            </a:r>
            <a:endParaRPr lang="en-US" dirty="0"/>
          </a:p>
        </p:txBody>
      </p:sp>
      <mc:AlternateContent xmlns:mc="http://schemas.openxmlformats.org/markup-compatibility/2006">
        <mc:Choice xmlns:a14="http://schemas.microsoft.com/office/drawing/2010/main" Requires="a14">
          <p:sp>
            <p:nvSpPr>
              <p:cNvPr id="25" name="Content Placeholder 2"/>
              <p:cNvSpPr>
                <a:spLocks noGrp="1"/>
              </p:cNvSpPr>
              <p:nvPr>
                <p:ph idx="1"/>
              </p:nvPr>
            </p:nvSpPr>
            <p:spPr>
              <a:xfrm>
                <a:off x="762000" y="1905000"/>
                <a:ext cx="8077200" cy="4267200"/>
              </a:xfrm>
            </p:spPr>
            <p:txBody>
              <a:bodyPr/>
              <a:lstStyle/>
              <a:p>
                <a:pPr marL="0" indent="0">
                  <a:buNone/>
                </a:pPr>
                <a:r>
                  <a:rPr lang="en-US" sz="2800" dirty="0" smtClean="0">
                    <a:solidFill>
                      <a:srgbClr val="FF0000"/>
                    </a:solidFill>
                  </a:rPr>
                  <a:t>DPLL(T) works well only for “easy” theories.</a:t>
                </a:r>
              </a:p>
              <a:p>
                <a:pPr marL="0" indent="0">
                  <a:buNone/>
                </a:pPr>
                <a:r>
                  <a:rPr lang="en-US" sz="2800" dirty="0" smtClean="0"/>
                  <a:t>Examples:</a:t>
                </a:r>
              </a:p>
              <a:p>
                <a:pPr marL="0" indent="0">
                  <a:buNone/>
                </a:pPr>
                <a:r>
                  <a:rPr lang="en-US" sz="2800" dirty="0" smtClean="0"/>
                  <a:t>	</a:t>
                </a:r>
                <a:r>
                  <a:rPr lang="en-US" sz="2800" dirty="0" err="1" smtClean="0"/>
                  <a:t>Uninterpreted</a:t>
                </a:r>
                <a:r>
                  <a:rPr lang="en-US" sz="2800" dirty="0" smtClean="0"/>
                  <a:t> functions</a:t>
                </a:r>
              </a:p>
              <a:p>
                <a:pPr marL="0" indent="0">
                  <a:buNone/>
                </a:pPr>
                <a:r>
                  <a:rPr lang="en-US" sz="2800" dirty="0" smtClean="0"/>
                  <a:t>	Difference logic (</a:t>
                </a:r>
                <a14:m>
                  <m:oMath xmlns:m="http://schemas.openxmlformats.org/officeDocument/2006/math">
                    <m:r>
                      <a:rPr lang="en-US" sz="2800" b="0" i="1" smtClean="0">
                        <a:latin typeface="Cambria Math"/>
                      </a:rPr>
                      <m:t>𝑥</m:t>
                    </m:r>
                    <m:r>
                      <a:rPr lang="en-US" sz="2800" b="0" i="1" smtClean="0">
                        <a:latin typeface="Cambria Math"/>
                      </a:rPr>
                      <m:t>−</m:t>
                    </m:r>
                    <m:r>
                      <a:rPr lang="en-US" sz="2800" b="0" i="1" smtClean="0">
                        <a:latin typeface="Cambria Math"/>
                      </a:rPr>
                      <m:t>𝑦</m:t>
                    </m:r>
                    <m:r>
                      <a:rPr lang="en-US" sz="2800" b="0" i="1" smtClean="0">
                        <a:latin typeface="Cambria Math"/>
                      </a:rPr>
                      <m:t>≤</m:t>
                    </m:r>
                    <m:r>
                      <a:rPr lang="en-US" sz="2800" b="0" i="1" smtClean="0">
                        <a:latin typeface="Cambria Math"/>
                      </a:rPr>
                      <m:t>𝑐</m:t>
                    </m:r>
                  </m:oMath>
                </a14:m>
                <a:r>
                  <a:rPr lang="en-US" sz="2800" dirty="0" smtClean="0"/>
                  <a:t>)</a:t>
                </a:r>
              </a:p>
              <a:p>
                <a:pPr marL="0" indent="0">
                  <a:buNone/>
                </a:pPr>
                <a:r>
                  <a:rPr lang="en-US" sz="2800" dirty="0" smtClean="0"/>
                  <a:t>	Linear real arithmetic</a:t>
                </a:r>
              </a:p>
              <a:p>
                <a:pPr marL="0" indent="0">
                  <a:buNone/>
                </a:pPr>
                <a:r>
                  <a:rPr lang="en-US" sz="2800" dirty="0" smtClean="0"/>
                  <a:t>“Hard theories”:</a:t>
                </a:r>
              </a:p>
              <a:p>
                <a:pPr marL="0" indent="0">
                  <a:buNone/>
                </a:pPr>
                <a:r>
                  <a:rPr lang="en-US" sz="2800" dirty="0"/>
                  <a:t>	</a:t>
                </a:r>
                <a:r>
                  <a:rPr lang="en-US" sz="2800" dirty="0" smtClean="0"/>
                  <a:t>Linear integer arithmetic</a:t>
                </a:r>
              </a:p>
              <a:p>
                <a:pPr marL="0" indent="0">
                  <a:buNone/>
                </a:pPr>
                <a:r>
                  <a:rPr lang="en-US" sz="2800" dirty="0"/>
                  <a:t>	</a:t>
                </a:r>
                <a:r>
                  <a:rPr lang="en-US" sz="2800" dirty="0" smtClean="0"/>
                  <a:t>Arrays</a:t>
                </a:r>
              </a:p>
              <a:p>
                <a:pPr marL="0" indent="0">
                  <a:buNone/>
                </a:pPr>
                <a:r>
                  <a:rPr lang="en-US" sz="2800" dirty="0"/>
                  <a:t>	</a:t>
                </a:r>
                <a:r>
                  <a:rPr lang="en-US" sz="2800" dirty="0" smtClean="0"/>
                  <a:t>Nonlinear real arithmetic</a:t>
                </a:r>
                <a:r>
                  <a:rPr lang="en-US" sz="2800" dirty="0"/>
                  <a:t>	</a:t>
                </a:r>
                <a:endParaRPr lang="en-US" sz="2800" dirty="0" smtClean="0"/>
              </a:p>
            </p:txBody>
          </p:sp>
        </mc:Choice>
        <mc:Fallback>
          <p:sp>
            <p:nvSpPr>
              <p:cNvPr id="25" name="Content Placeholder 2"/>
              <p:cNvSpPr>
                <a:spLocks noGrp="1" noRot="1" noChangeAspect="1" noMove="1" noResize="1" noEditPoints="1" noAdjustHandles="1" noChangeArrowheads="1" noChangeShapeType="1" noTextEdit="1"/>
              </p:cNvSpPr>
              <p:nvPr>
                <p:ph idx="1"/>
              </p:nvPr>
            </p:nvSpPr>
            <p:spPr>
              <a:xfrm>
                <a:off x="762000" y="1905000"/>
                <a:ext cx="8077200" cy="4267200"/>
              </a:xfrm>
              <a:blipFill rotWithShape="1">
                <a:blip r:embed="rId3"/>
                <a:stretch>
                  <a:fillRect l="-1509" t="-1286" b="-12143"/>
                </a:stretch>
              </a:blipFill>
            </p:spPr>
            <p:txBody>
              <a:bodyPr/>
              <a:lstStyle/>
              <a:p>
                <a:r>
                  <a:rPr lang="en-US">
                    <a:noFill/>
                  </a:rPr>
                  <a:t> </a:t>
                </a:r>
              </a:p>
            </p:txBody>
          </p:sp>
        </mc:Fallback>
      </mc:AlternateContent>
    </p:spTree>
    <p:extLst>
      <p:ext uri="{BB962C8B-B14F-4D97-AF65-F5344CB8AC3E}">
        <p14:creationId xmlns:p14="http://schemas.microsoft.com/office/powerpoint/2010/main" val="315773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70C0"/>
                </a:solidFill>
              </a:rPr>
              <a:t>Example: Nonlinear Real Arithmetic</a:t>
            </a:r>
            <a:endParaRPr lang="en-US" sz="4000" dirty="0"/>
          </a:p>
        </p:txBody>
      </p:sp>
      <mc:AlternateContent xmlns:mc="http://schemas.openxmlformats.org/markup-compatibility/2006">
        <mc:Choice xmlns:a14="http://schemas.microsoft.com/office/drawing/2010/main" Requires="a14">
          <p:sp>
            <p:nvSpPr>
              <p:cNvPr id="5" name="TextBox 4"/>
              <p:cNvSpPr txBox="1"/>
              <p:nvPr/>
            </p:nvSpPr>
            <p:spPr>
              <a:xfrm>
                <a:off x="1854859" y="1524000"/>
                <a:ext cx="5500255"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2</m:t>
                          </m:r>
                        </m:sup>
                      </m:sSup>
                      <m:r>
                        <a:rPr lang="en-US" sz="2800" b="0" i="1" smtClean="0">
                          <a:latin typeface="Cambria Math"/>
                        </a:rPr>
                        <m:t>−4</m:t>
                      </m:r>
                      <m:r>
                        <a:rPr lang="en-US" sz="2800" b="0" i="1" smtClean="0">
                          <a:latin typeface="Cambria Math"/>
                        </a:rPr>
                        <m:t>𝑥</m:t>
                      </m:r>
                      <m:r>
                        <a:rPr lang="en-US" sz="2800" b="0" i="1" smtClean="0">
                          <a:latin typeface="Cambria Math"/>
                        </a:rPr>
                        <m:t>+</m:t>
                      </m:r>
                      <m:sSup>
                        <m:sSupPr>
                          <m:ctrlPr>
                            <a:rPr lang="en-US" sz="2800" b="0" i="1" smtClean="0">
                              <a:latin typeface="Cambria Math"/>
                            </a:rPr>
                          </m:ctrlPr>
                        </m:sSupPr>
                        <m:e>
                          <m:r>
                            <a:rPr lang="en-US" sz="2800" b="0" i="1" smtClean="0">
                              <a:latin typeface="Cambria Math"/>
                            </a:rPr>
                            <m:t>𝑦</m:t>
                          </m:r>
                        </m:e>
                        <m:sup>
                          <m:r>
                            <a:rPr lang="en-US" sz="2800" b="0" i="1" smtClean="0">
                              <a:latin typeface="Cambria Math"/>
                            </a:rPr>
                            <m:t>2</m:t>
                          </m:r>
                        </m:sup>
                      </m:sSup>
                      <m:r>
                        <a:rPr lang="en-US" sz="2800" b="0" i="1" smtClean="0">
                          <a:latin typeface="Cambria Math"/>
                        </a:rPr>
                        <m:t>−</m:t>
                      </m:r>
                      <m:r>
                        <a:rPr lang="en-US" sz="2800" b="0" i="1" smtClean="0">
                          <a:latin typeface="Cambria Math"/>
                        </a:rPr>
                        <m:t>𝑦</m:t>
                      </m:r>
                      <m:r>
                        <a:rPr lang="en-US" sz="2800" b="0" i="1" smtClean="0">
                          <a:latin typeface="Cambria Math"/>
                        </a:rPr>
                        <m:t>+8 &lt;1</m:t>
                      </m:r>
                    </m:oMath>
                  </m:oMathPara>
                </a14:m>
                <a:endParaRPr lang="en-US" sz="2800" b="0" dirty="0" smtClean="0">
                  <a:latin typeface="Segoe UI Light" pitchFamily="34" charset="0"/>
                </a:endParaRPr>
              </a:p>
              <a:p>
                <a:pPr algn="ctr"/>
                <a:r>
                  <a:rPr lang="en-US" sz="2800" dirty="0" smtClean="0">
                    <a:latin typeface="Segoe UI Light" pitchFamily="34" charset="0"/>
                  </a:rPr>
                  <a:t> </a:t>
                </a:r>
                <a14:m>
                  <m:oMath xmlns:m="http://schemas.openxmlformats.org/officeDocument/2006/math">
                    <m:r>
                      <a:rPr lang="en-US" sz="2800" b="0" i="1" smtClean="0">
                        <a:latin typeface="Cambria Math"/>
                      </a:rPr>
                      <m:t>𝑥𝑦</m:t>
                    </m:r>
                    <m:r>
                      <a:rPr lang="en-US" sz="2800" b="0" i="1" smtClean="0">
                        <a:latin typeface="Cambria Math"/>
                      </a:rPr>
                      <m:t>−2</m:t>
                    </m:r>
                    <m:r>
                      <a:rPr lang="en-US" sz="2800" b="0" i="1" smtClean="0">
                        <a:latin typeface="Cambria Math"/>
                      </a:rPr>
                      <m:t>𝑥</m:t>
                    </m:r>
                    <m:r>
                      <a:rPr lang="en-US" sz="2800" b="0" i="1" smtClean="0">
                        <a:latin typeface="Cambria Math"/>
                      </a:rPr>
                      <m:t> −2</m:t>
                    </m:r>
                    <m:r>
                      <a:rPr lang="en-US" sz="2800" b="0" i="1" smtClean="0">
                        <a:latin typeface="Cambria Math"/>
                      </a:rPr>
                      <m:t>𝑦</m:t>
                    </m:r>
                    <m:r>
                      <a:rPr lang="en-US" sz="2800" b="0" i="1" smtClean="0">
                        <a:latin typeface="Cambria Math"/>
                      </a:rPr>
                      <m:t>+4&gt;1</m:t>
                    </m:r>
                  </m:oMath>
                </a14:m>
                <a:endParaRPr lang="en-US" sz="2800" dirty="0">
                  <a:latin typeface="Segoe UI Light" pitchFamily="34"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54859" y="1524000"/>
                <a:ext cx="5500255" cy="954107"/>
              </a:xfrm>
              <a:prstGeom prst="rect">
                <a:avLst/>
              </a:prstGeom>
              <a:blipFill rotWithShape="1">
                <a:blip r:embed="rId3"/>
                <a:stretch>
                  <a:fillRect/>
                </a:stretch>
              </a:blipFill>
            </p:spPr>
            <p:txBody>
              <a:bodyPr/>
              <a:lstStyle/>
              <a:p>
                <a:r>
                  <a:rPr lang="en-US">
                    <a:noFill/>
                  </a:rPr>
                  <a:t> </a:t>
                </a:r>
              </a:p>
            </p:txBody>
          </p:sp>
        </mc:Fallback>
      </mc:AlternateContent>
      <p:sp>
        <p:nvSpPr>
          <p:cNvPr id="6" name="Oval 5"/>
          <p:cNvSpPr/>
          <p:nvPr/>
        </p:nvSpPr>
        <p:spPr>
          <a:xfrm>
            <a:off x="567047" y="2667024"/>
            <a:ext cx="4462153" cy="3943326"/>
          </a:xfrm>
          <a:prstGeom prst="ellipse">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lang="en-US" sz="2800" dirty="0" smtClean="0"/>
              <a:t>PSPACE</a:t>
            </a:r>
            <a:endParaRPr lang="en-US" sz="2800" dirty="0"/>
          </a:p>
        </p:txBody>
      </p:sp>
      <p:sp>
        <p:nvSpPr>
          <p:cNvPr id="7" name="Oval 6"/>
          <p:cNvSpPr/>
          <p:nvPr/>
        </p:nvSpPr>
        <p:spPr>
          <a:xfrm>
            <a:off x="1405247" y="3835423"/>
            <a:ext cx="3046488" cy="2850293"/>
          </a:xfrm>
          <a:prstGeom prst="ellipse">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lang="en-US" sz="2800" dirty="0" smtClean="0">
                <a:sym typeface="Symbol"/>
              </a:rPr>
              <a:t>QF_NRA</a:t>
            </a:r>
            <a:endParaRPr lang="en-US" sz="2800" dirty="0"/>
          </a:p>
        </p:txBody>
      </p:sp>
      <p:sp>
        <p:nvSpPr>
          <p:cNvPr id="8" name="Content Placeholder 2"/>
          <p:cNvSpPr>
            <a:spLocks noGrp="1"/>
          </p:cNvSpPr>
          <p:nvPr>
            <p:ph idx="1"/>
          </p:nvPr>
        </p:nvSpPr>
        <p:spPr>
          <a:xfrm>
            <a:off x="5181600" y="4800600"/>
            <a:ext cx="3733800" cy="1752600"/>
          </a:xfrm>
        </p:spPr>
        <p:txBody>
          <a:bodyPr>
            <a:normAutofit/>
          </a:bodyPr>
          <a:lstStyle/>
          <a:p>
            <a:pPr marL="0" indent="0">
              <a:buNone/>
            </a:pPr>
            <a:r>
              <a:rPr lang="en-US" sz="2400" dirty="0" smtClean="0">
                <a:sym typeface="Symbol"/>
              </a:rPr>
              <a:t>NP-hardness</a:t>
            </a:r>
          </a:p>
          <a:p>
            <a:pPr marL="0" indent="0">
              <a:buNone/>
            </a:pPr>
            <a:r>
              <a:rPr lang="en-US" sz="2400" dirty="0" smtClean="0">
                <a:sym typeface="Symbol"/>
              </a:rPr>
              <a:t>x is “Boolean”  x (x-1) = 0 </a:t>
            </a:r>
          </a:p>
          <a:p>
            <a:pPr marL="0" indent="0">
              <a:buNone/>
            </a:pPr>
            <a:r>
              <a:rPr lang="en-US" sz="2400" dirty="0" smtClean="0">
                <a:sym typeface="Symbol"/>
              </a:rPr>
              <a:t>x or y or z         x + y + z &gt; 0</a:t>
            </a:r>
          </a:p>
        </p:txBody>
      </p:sp>
      <p:sp>
        <p:nvSpPr>
          <p:cNvPr id="9" name="Content Placeholder 2"/>
          <p:cNvSpPr txBox="1">
            <a:spLocks/>
          </p:cNvSpPr>
          <p:nvPr/>
        </p:nvSpPr>
        <p:spPr>
          <a:xfrm>
            <a:off x="5135593" y="2870200"/>
            <a:ext cx="3170207" cy="1168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ym typeface="Symbol"/>
              </a:rPr>
              <a:t>PSPACE membership</a:t>
            </a:r>
          </a:p>
          <a:p>
            <a:pPr marL="0" indent="0">
              <a:buFont typeface="Arial" pitchFamily="34" charset="0"/>
              <a:buNone/>
            </a:pPr>
            <a:r>
              <a:rPr lang="en-US" sz="2400" dirty="0" smtClean="0">
                <a:sym typeface="Symbol"/>
              </a:rPr>
              <a:t>Canny – 1988,</a:t>
            </a:r>
          </a:p>
          <a:p>
            <a:pPr marL="0" indent="0">
              <a:buNone/>
            </a:pPr>
            <a:r>
              <a:rPr lang="en-US" sz="2400" dirty="0" err="1"/>
              <a:t>Grigor’ev</a:t>
            </a:r>
            <a:r>
              <a:rPr lang="en-US" sz="2400" dirty="0"/>
              <a:t> </a:t>
            </a:r>
            <a:r>
              <a:rPr lang="en-US" sz="2400" dirty="0" smtClean="0"/>
              <a:t>– 1988</a:t>
            </a:r>
          </a:p>
          <a:p>
            <a:pPr marL="0" indent="0">
              <a:buNone/>
            </a:pPr>
            <a:endParaRPr lang="en-US" sz="2400" dirty="0">
              <a:sym typeface="Symbol"/>
            </a:endParaRPr>
          </a:p>
        </p:txBody>
      </p:sp>
      <p:sp>
        <p:nvSpPr>
          <p:cNvPr id="10" name="Oval 9"/>
          <p:cNvSpPr/>
          <p:nvPr/>
        </p:nvSpPr>
        <p:spPr>
          <a:xfrm>
            <a:off x="1888506" y="4819650"/>
            <a:ext cx="2078131" cy="1885950"/>
          </a:xfrm>
          <a:prstGeom prst="ellipse">
            <a:avLst/>
          </a:prstGeom>
        </p:spPr>
        <p:style>
          <a:lnRef idx="1">
            <a:schemeClr val="accent3"/>
          </a:lnRef>
          <a:fillRef idx="3">
            <a:schemeClr val="accent3"/>
          </a:fillRef>
          <a:effectRef idx="2">
            <a:schemeClr val="accent3"/>
          </a:effectRef>
          <a:fontRef idx="minor">
            <a:schemeClr val="lt1"/>
          </a:fontRef>
        </p:style>
        <p:txBody>
          <a:bodyPr rtlCol="0" anchor="t"/>
          <a:lstStyle/>
          <a:p>
            <a:pPr algn="ctr"/>
            <a:r>
              <a:rPr lang="en-US" sz="2800" dirty="0" smtClean="0"/>
              <a:t>NP</a:t>
            </a:r>
            <a:endParaRPr lang="en-US" sz="2800" dirty="0"/>
          </a:p>
        </p:txBody>
      </p:sp>
    </p:spTree>
    <p:extLst>
      <p:ext uri="{BB962C8B-B14F-4D97-AF65-F5344CB8AC3E}">
        <p14:creationId xmlns:p14="http://schemas.microsoft.com/office/powerpoint/2010/main" val="237196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uiExpand="1" build="p"/>
      <p:bldP spid="9" grpId="0"/>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2133600"/>
          </a:xfrm>
        </p:spPr>
        <p:txBody>
          <a:bodyPr>
            <a:normAutofit/>
          </a:bodyPr>
          <a:lstStyle/>
          <a:p>
            <a:r>
              <a:rPr lang="en-US" sz="5400" dirty="0" smtClean="0">
                <a:solidFill>
                  <a:srgbClr val="0070C0"/>
                </a:solidFill>
              </a:rPr>
              <a:t>The RISE of </a:t>
            </a:r>
            <a:r>
              <a:rPr lang="en-US" sz="5400" dirty="0" smtClean="0">
                <a:solidFill>
                  <a:srgbClr val="FF0000"/>
                </a:solidFill>
              </a:rPr>
              <a:t>Model-Driven</a:t>
            </a:r>
            <a:r>
              <a:rPr lang="en-US" sz="5400" dirty="0" smtClean="0">
                <a:solidFill>
                  <a:srgbClr val="0070C0"/>
                </a:solidFill>
              </a:rPr>
              <a:t> </a:t>
            </a:r>
            <a:r>
              <a:rPr lang="en-US" sz="5400" dirty="0" smtClean="0">
                <a:solidFill>
                  <a:srgbClr val="0070C0"/>
                </a:solidFill>
              </a:rPr>
              <a:t>Techniques in SMT</a:t>
            </a:r>
            <a:endParaRPr lang="en-US" sz="5400" dirty="0">
              <a:solidFill>
                <a:srgbClr val="0070C0"/>
              </a:solidFill>
            </a:endParaRPr>
          </a:p>
        </p:txBody>
      </p:sp>
    </p:spTree>
    <p:extLst>
      <p:ext uri="{BB962C8B-B14F-4D97-AF65-F5344CB8AC3E}">
        <p14:creationId xmlns:p14="http://schemas.microsoft.com/office/powerpoint/2010/main" val="969327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Approaches</a:t>
            </a:r>
            <a:endParaRPr lang="en-US" dirty="0"/>
          </a:p>
        </p:txBody>
      </p:sp>
      <p:grpSp>
        <p:nvGrpSpPr>
          <p:cNvPr id="6" name="Group 5"/>
          <p:cNvGrpSpPr/>
          <p:nvPr/>
        </p:nvGrpSpPr>
        <p:grpSpPr>
          <a:xfrm>
            <a:off x="1736255" y="2438400"/>
            <a:ext cx="5655145" cy="701617"/>
            <a:chOff x="914400" y="2362200"/>
            <a:chExt cx="5655145" cy="701617"/>
          </a:xfrm>
        </p:grpSpPr>
        <p:pic>
          <p:nvPicPr>
            <p:cNvPr id="3" name="Picture 2" descr="Z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1219200" cy="7016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0" y="2420620"/>
              <a:ext cx="4283545" cy="584775"/>
            </a:xfrm>
            <a:prstGeom prst="rect">
              <a:avLst/>
            </a:prstGeom>
            <a:noFill/>
          </p:spPr>
          <p:txBody>
            <a:bodyPr wrap="none" rtlCol="0">
              <a:spAutoFit/>
            </a:bodyPr>
            <a:lstStyle/>
            <a:p>
              <a:r>
                <a:rPr lang="en-US" sz="3200" dirty="0"/>
                <a:t>i</a:t>
              </a:r>
              <a:r>
                <a:rPr lang="en-US" sz="3200" dirty="0" smtClean="0"/>
                <a:t>s a portfolio of solvers</a:t>
              </a:r>
              <a:endParaRPr lang="en-US" sz="3200" dirty="0"/>
            </a:p>
          </p:txBody>
        </p:sp>
      </p:grpSp>
    </p:spTree>
    <p:extLst>
      <p:ext uri="{BB962C8B-B14F-4D97-AF65-F5344CB8AC3E}">
        <p14:creationId xmlns:p14="http://schemas.microsoft.com/office/powerpoint/2010/main" val="21912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44" y="457200"/>
            <a:ext cx="8229600" cy="1143000"/>
          </a:xfrm>
        </p:spPr>
        <p:txBody>
          <a:bodyPr>
            <a:normAutofit/>
          </a:bodyPr>
          <a:lstStyle/>
          <a:p>
            <a:r>
              <a:rPr lang="en-US" sz="5400" dirty="0" smtClean="0">
                <a:solidFill>
                  <a:srgbClr val="0070C0"/>
                </a:solidFill>
              </a:rPr>
              <a:t>Saturation   x    Search</a:t>
            </a:r>
            <a:endParaRPr lang="en-US" sz="5400" dirty="0">
              <a:solidFill>
                <a:srgbClr val="0070C0"/>
              </a:solidFill>
            </a:endParaRPr>
          </a:p>
        </p:txBody>
      </p:sp>
      <p:sp>
        <p:nvSpPr>
          <p:cNvPr id="10" name="TextBox 9"/>
          <p:cNvSpPr txBox="1"/>
          <p:nvPr/>
        </p:nvSpPr>
        <p:spPr>
          <a:xfrm>
            <a:off x="1518533" y="2171302"/>
            <a:ext cx="2372573" cy="584775"/>
          </a:xfrm>
          <a:prstGeom prst="rect">
            <a:avLst/>
          </a:prstGeom>
          <a:noFill/>
        </p:spPr>
        <p:txBody>
          <a:bodyPr wrap="none" rtlCol="0">
            <a:spAutoFit/>
          </a:bodyPr>
          <a:lstStyle/>
          <a:p>
            <a:r>
              <a:rPr lang="en-US" sz="3200" dirty="0" smtClean="0">
                <a:solidFill>
                  <a:srgbClr val="7030A0"/>
                </a:solidFill>
                <a:latin typeface="+mj-lt"/>
              </a:rPr>
              <a:t>Proof-finding</a:t>
            </a:r>
            <a:endParaRPr lang="en-US" sz="3200" dirty="0">
              <a:solidFill>
                <a:srgbClr val="7030A0"/>
              </a:solidFill>
              <a:latin typeface="+mj-lt"/>
            </a:endParaRPr>
          </a:p>
        </p:txBody>
      </p:sp>
      <p:sp>
        <p:nvSpPr>
          <p:cNvPr id="11" name="TextBox 10"/>
          <p:cNvSpPr txBox="1"/>
          <p:nvPr/>
        </p:nvSpPr>
        <p:spPr>
          <a:xfrm>
            <a:off x="5147104" y="2171302"/>
            <a:ext cx="2549096" cy="584775"/>
          </a:xfrm>
          <a:prstGeom prst="rect">
            <a:avLst/>
          </a:prstGeom>
          <a:noFill/>
        </p:spPr>
        <p:txBody>
          <a:bodyPr wrap="none" rtlCol="0">
            <a:spAutoFit/>
          </a:bodyPr>
          <a:lstStyle/>
          <a:p>
            <a:r>
              <a:rPr lang="en-US" sz="3200" dirty="0" smtClean="0">
                <a:solidFill>
                  <a:srgbClr val="7030A0"/>
                </a:solidFill>
                <a:latin typeface="+mj-lt"/>
              </a:rPr>
              <a:t>Model-finding</a:t>
            </a:r>
            <a:endParaRPr lang="en-US" sz="3200" dirty="0">
              <a:solidFill>
                <a:srgbClr val="7030A0"/>
              </a:solidFill>
              <a:latin typeface="+mj-lt"/>
            </a:endParaRPr>
          </a:p>
        </p:txBody>
      </p:sp>
      <p:sp>
        <p:nvSpPr>
          <p:cNvPr id="14" name="Left Arrow 13"/>
          <p:cNvSpPr/>
          <p:nvPr/>
        </p:nvSpPr>
        <p:spPr bwMode="auto">
          <a:xfrm rot="5400000">
            <a:off x="2537419" y="4651775"/>
            <a:ext cx="2362201" cy="1288247"/>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Models</a:t>
            </a:r>
          </a:p>
        </p:txBody>
      </p:sp>
      <p:sp>
        <p:nvSpPr>
          <p:cNvPr id="16" name="Left Arrow 15"/>
          <p:cNvSpPr/>
          <p:nvPr/>
        </p:nvSpPr>
        <p:spPr bwMode="auto">
          <a:xfrm rot="16200000">
            <a:off x="3737376" y="3584978"/>
            <a:ext cx="2362201" cy="1288247"/>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Proofs</a:t>
            </a:r>
          </a:p>
        </p:txBody>
      </p:sp>
      <p:sp>
        <p:nvSpPr>
          <p:cNvPr id="17" name="Rectangle 16"/>
          <p:cNvSpPr/>
          <p:nvPr/>
        </p:nvSpPr>
        <p:spPr bwMode="auto">
          <a:xfrm rot="2771272">
            <a:off x="2955131" y="4195559"/>
            <a:ext cx="2537980" cy="88683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Conflict</a:t>
            </a:r>
          </a:p>
          <a:p>
            <a:pPr algn="ctr" defTabSz="1096963"/>
            <a:r>
              <a:rPr lang="en-US" sz="2800" dirty="0" smtClean="0">
                <a:solidFill>
                  <a:schemeClr val="tx1"/>
                </a:solidFill>
              </a:rPr>
              <a:t> Resolution</a:t>
            </a:r>
          </a:p>
        </p:txBody>
      </p:sp>
    </p:spTree>
    <p:extLst>
      <p:ext uri="{BB962C8B-B14F-4D97-AF65-F5344CB8AC3E}">
        <p14:creationId xmlns:p14="http://schemas.microsoft.com/office/powerpoint/2010/main" val="352372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procedures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23084474"/>
              </p:ext>
            </p:extLst>
          </p:nvPr>
        </p:nvGraphicFramePr>
        <p:xfrm>
          <a:off x="1600200" y="2362200"/>
          <a:ext cx="6096000" cy="1737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3200" dirty="0" smtClean="0"/>
                        <a:t>Resolution</a:t>
                      </a:r>
                      <a:endParaRPr lang="en-US" sz="3200" dirty="0"/>
                    </a:p>
                  </a:txBody>
                  <a:tcPr/>
                </a:tc>
                <a:tc>
                  <a:txBody>
                    <a:bodyPr/>
                    <a:lstStyle/>
                    <a:p>
                      <a:pPr algn="ctr"/>
                      <a:r>
                        <a:rPr lang="en-US" sz="3200" dirty="0" smtClean="0"/>
                        <a:t>DPLL</a:t>
                      </a:r>
                      <a:endParaRPr lang="en-US" sz="3200" dirty="0"/>
                    </a:p>
                  </a:txBody>
                  <a:tcPr/>
                </a:tc>
              </a:tr>
              <a:tr h="370840">
                <a:tc>
                  <a:txBody>
                    <a:bodyPr/>
                    <a:lstStyle/>
                    <a:p>
                      <a:pPr algn="ctr"/>
                      <a:r>
                        <a:rPr lang="en-US" sz="3200" dirty="0" smtClean="0"/>
                        <a:t>Proof-finder</a:t>
                      </a:r>
                      <a:endParaRPr lang="en-US" sz="3200" dirty="0"/>
                    </a:p>
                  </a:txBody>
                  <a:tcPr/>
                </a:tc>
                <a:tc>
                  <a:txBody>
                    <a:bodyPr/>
                    <a:lstStyle/>
                    <a:p>
                      <a:pPr algn="ctr"/>
                      <a:r>
                        <a:rPr lang="en-US" sz="3200" dirty="0" smtClean="0"/>
                        <a:t>Model-finder</a:t>
                      </a:r>
                      <a:endParaRPr lang="en-US" sz="3200" dirty="0"/>
                    </a:p>
                  </a:txBody>
                  <a:tcPr/>
                </a:tc>
              </a:tr>
              <a:tr h="370840">
                <a:tc>
                  <a:txBody>
                    <a:bodyPr/>
                    <a:lstStyle/>
                    <a:p>
                      <a:pPr algn="ctr"/>
                      <a:r>
                        <a:rPr lang="en-US" sz="3200" dirty="0" smtClean="0"/>
                        <a:t>Saturation</a:t>
                      </a:r>
                      <a:endParaRPr lang="en-US" sz="3200" dirty="0"/>
                    </a:p>
                  </a:txBody>
                  <a:tcPr/>
                </a:tc>
                <a:tc>
                  <a:txBody>
                    <a:bodyPr/>
                    <a:lstStyle/>
                    <a:p>
                      <a:pPr algn="ctr"/>
                      <a:r>
                        <a:rPr lang="en-US" sz="3200" dirty="0" smtClean="0"/>
                        <a:t>Search</a:t>
                      </a:r>
                      <a:endParaRPr lang="en-US" sz="3200" dirty="0"/>
                    </a:p>
                  </a:txBody>
                  <a:tcPr/>
                </a:tc>
              </a:tr>
            </a:tbl>
          </a:graphicData>
        </a:graphic>
      </p:graphicFrame>
      <p:sp>
        <p:nvSpPr>
          <p:cNvPr id="3" name="Rounded Rectangle 2"/>
          <p:cNvSpPr/>
          <p:nvPr/>
        </p:nvSpPr>
        <p:spPr>
          <a:xfrm>
            <a:off x="2895600" y="4343400"/>
            <a:ext cx="3581400" cy="1524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CDCL is model-driven proof search</a:t>
            </a:r>
            <a:endParaRPr lang="en-US" sz="2400" dirty="0"/>
          </a:p>
        </p:txBody>
      </p:sp>
    </p:spTree>
    <p:extLst>
      <p:ext uri="{BB962C8B-B14F-4D97-AF65-F5344CB8AC3E}">
        <p14:creationId xmlns:p14="http://schemas.microsoft.com/office/powerpoint/2010/main" val="29994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Linear Arithmetic</a:t>
            </a:r>
            <a:endParaRPr lang="en-US"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69450301"/>
              </p:ext>
            </p:extLst>
          </p:nvPr>
        </p:nvGraphicFramePr>
        <p:xfrm>
          <a:off x="1600200" y="2362200"/>
          <a:ext cx="6096000" cy="1737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sz="3200" dirty="0" smtClean="0"/>
                        <a:t>Fourier-</a:t>
                      </a:r>
                      <a:r>
                        <a:rPr lang="en-US" sz="3200" dirty="0" err="1" smtClean="0"/>
                        <a:t>Motzkin</a:t>
                      </a:r>
                      <a:endParaRPr lang="en-US" sz="3200" dirty="0"/>
                    </a:p>
                  </a:txBody>
                  <a:tcPr/>
                </a:tc>
                <a:tc>
                  <a:txBody>
                    <a:bodyPr/>
                    <a:lstStyle/>
                    <a:p>
                      <a:pPr algn="ctr"/>
                      <a:r>
                        <a:rPr lang="en-US" sz="3200" dirty="0" smtClean="0"/>
                        <a:t>Simplex</a:t>
                      </a:r>
                      <a:endParaRPr lang="en-US" sz="3200" dirty="0"/>
                    </a:p>
                  </a:txBody>
                  <a:tcPr/>
                </a:tc>
              </a:tr>
              <a:tr h="370840">
                <a:tc>
                  <a:txBody>
                    <a:bodyPr/>
                    <a:lstStyle/>
                    <a:p>
                      <a:pPr algn="ctr"/>
                      <a:r>
                        <a:rPr lang="en-US" sz="3200" dirty="0" smtClean="0"/>
                        <a:t>Proof-finder</a:t>
                      </a:r>
                      <a:endParaRPr lang="en-US" sz="3200" dirty="0"/>
                    </a:p>
                  </a:txBody>
                  <a:tcPr/>
                </a:tc>
                <a:tc>
                  <a:txBody>
                    <a:bodyPr/>
                    <a:lstStyle/>
                    <a:p>
                      <a:pPr algn="ctr"/>
                      <a:r>
                        <a:rPr lang="en-US" sz="3200" dirty="0" smtClean="0"/>
                        <a:t>Model-finder</a:t>
                      </a:r>
                      <a:endParaRPr lang="en-US" sz="3200" dirty="0"/>
                    </a:p>
                  </a:txBody>
                  <a:tcPr/>
                </a:tc>
              </a:tr>
              <a:tr h="370840">
                <a:tc>
                  <a:txBody>
                    <a:bodyPr/>
                    <a:lstStyle/>
                    <a:p>
                      <a:pPr algn="ctr"/>
                      <a:r>
                        <a:rPr lang="en-US" sz="3200" dirty="0" smtClean="0"/>
                        <a:t>Saturation</a:t>
                      </a:r>
                      <a:endParaRPr lang="en-US" sz="3200" dirty="0"/>
                    </a:p>
                  </a:txBody>
                  <a:tcPr/>
                </a:tc>
                <a:tc>
                  <a:txBody>
                    <a:bodyPr/>
                    <a:lstStyle/>
                    <a:p>
                      <a:pPr algn="ctr"/>
                      <a:r>
                        <a:rPr lang="en-US" sz="3200" dirty="0" smtClean="0"/>
                        <a:t>Search</a:t>
                      </a:r>
                      <a:endParaRPr lang="en-US" sz="3200" dirty="0"/>
                    </a:p>
                  </a:txBody>
                  <a:tcPr/>
                </a:tc>
              </a:tr>
            </a:tbl>
          </a:graphicData>
        </a:graphic>
      </p:graphicFrame>
    </p:spTree>
    <p:extLst>
      <p:ext uri="{BB962C8B-B14F-4D97-AF65-F5344CB8AC3E}">
        <p14:creationId xmlns:p14="http://schemas.microsoft.com/office/powerpoint/2010/main" val="3901336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Fourier-</a:t>
            </a:r>
            <a:r>
              <a:rPr lang="en-US" dirty="0" err="1" smtClean="0">
                <a:solidFill>
                  <a:srgbClr val="0070C0"/>
                </a:solidFill>
              </a:rPr>
              <a:t>Motzkin</a:t>
            </a:r>
            <a:endParaRPr lang="en-US" dirty="0">
              <a:solidFill>
                <a:srgbClr val="0070C0"/>
              </a:solidFill>
            </a:endParaRPr>
          </a:p>
        </p:txBody>
      </p:sp>
      <p:sp>
        <p:nvSpPr>
          <p:cNvPr id="5" name="TextBox 4"/>
          <p:cNvSpPr txBox="1"/>
          <p:nvPr/>
        </p:nvSpPr>
        <p:spPr>
          <a:xfrm>
            <a:off x="2073728" y="4495800"/>
            <a:ext cx="5703279" cy="2062103"/>
          </a:xfrm>
          <a:prstGeom prst="rect">
            <a:avLst/>
          </a:prstGeom>
          <a:noFill/>
        </p:spPr>
        <p:txBody>
          <a:bodyPr wrap="square" rtlCol="0">
            <a:spAutoFit/>
          </a:bodyPr>
          <a:lstStyle/>
          <a:p>
            <a:r>
              <a:rPr lang="en-US" sz="3200" dirty="0" smtClean="0">
                <a:solidFill>
                  <a:srgbClr val="FF0000"/>
                </a:solidFill>
              </a:rPr>
              <a:t>Very similar to Resolution</a:t>
            </a:r>
          </a:p>
          <a:p>
            <a:endParaRPr lang="en-US" sz="3200" dirty="0">
              <a:solidFill>
                <a:srgbClr val="FF0000"/>
              </a:solidFill>
            </a:endParaRPr>
          </a:p>
          <a:p>
            <a:r>
              <a:rPr lang="en-US" sz="3200" dirty="0" smtClean="0">
                <a:solidFill>
                  <a:srgbClr val="FF0000"/>
                </a:solidFill>
              </a:rPr>
              <a:t>Exponential time and space</a:t>
            </a:r>
          </a:p>
          <a:p>
            <a:endParaRPr lang="en-US" sz="3200" dirty="0" smtClean="0"/>
          </a:p>
        </p:txBody>
      </p:sp>
      <mc:AlternateContent xmlns:mc="http://schemas.openxmlformats.org/markup-compatibility/2006" xmlns:a14="http://schemas.microsoft.com/office/drawing/2010/main">
        <mc:Choice Requires="a14">
          <p:sp>
            <p:nvSpPr>
              <p:cNvPr id="3" name="TextBox 2"/>
              <p:cNvSpPr txBox="1"/>
              <p:nvPr/>
            </p:nvSpPr>
            <p:spPr>
              <a:xfrm>
                <a:off x="2709297" y="1447800"/>
                <a:ext cx="386971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a:rPr>
                          </m:ctrlPr>
                        </m:sSubPr>
                        <m:e>
                          <m:r>
                            <a:rPr lang="en-US" sz="3200" b="0" i="1" smtClean="0">
                              <a:latin typeface="Cambria Math"/>
                            </a:rPr>
                            <m:t>𝑡</m:t>
                          </m:r>
                        </m:e>
                        <m:sub>
                          <m:r>
                            <a:rPr lang="en-US" sz="3200" b="0" i="1" smtClean="0">
                              <a:latin typeface="Cambria Math"/>
                            </a:rPr>
                            <m:t>1</m:t>
                          </m:r>
                        </m:sub>
                      </m:sSub>
                      <m:r>
                        <a:rPr lang="en-US" sz="3200" b="0" i="1" smtClean="0">
                          <a:latin typeface="Cambria Math"/>
                        </a:rPr>
                        <m:t>≤</m:t>
                      </m:r>
                      <m:r>
                        <a:rPr lang="en-US" sz="3200" b="0" i="1" smtClean="0">
                          <a:latin typeface="Cambria Math"/>
                        </a:rPr>
                        <m:t>𝑎𝑥</m:t>
                      </m:r>
                      <m:r>
                        <a:rPr lang="en-US" sz="3200" b="0" i="1" smtClean="0">
                          <a:latin typeface="Cambria Math"/>
                        </a:rPr>
                        <m:t>,  </m:t>
                      </m:r>
                      <m:r>
                        <a:rPr lang="en-US" sz="3200" b="0" i="1" smtClean="0">
                          <a:latin typeface="Cambria Math"/>
                        </a:rPr>
                        <m:t>𝑏𝑥</m:t>
                      </m:r>
                      <m:r>
                        <a:rPr lang="en-US" sz="3200" b="0" i="1" smtClean="0">
                          <a:latin typeface="Cambria Math"/>
                        </a:rPr>
                        <m:t>≤</m:t>
                      </m:r>
                      <m:sSub>
                        <m:sSubPr>
                          <m:ctrlPr>
                            <a:rPr lang="en-US" sz="3200" b="0" i="1" smtClean="0">
                              <a:latin typeface="Cambria Math"/>
                            </a:rPr>
                          </m:ctrlPr>
                        </m:sSubPr>
                        <m:e>
                          <m:r>
                            <a:rPr lang="en-US" sz="3200" b="0" i="1" smtClean="0">
                              <a:latin typeface="Cambria Math"/>
                            </a:rPr>
                            <m:t>𝑡</m:t>
                          </m:r>
                        </m:e>
                        <m:sub>
                          <m:r>
                            <a:rPr lang="en-US" sz="3200" b="0" i="1" smtClean="0">
                              <a:latin typeface="Cambria Math"/>
                            </a:rPr>
                            <m:t>2</m:t>
                          </m:r>
                        </m:sub>
                      </m:sSub>
                    </m:oMath>
                  </m:oMathPara>
                </a14:m>
                <a:endParaRPr 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2709297" y="1447800"/>
                <a:ext cx="3869714" cy="58477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268847" y="2481081"/>
                <a:ext cx="47796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𝑏</m:t>
                      </m:r>
                      <m:sSub>
                        <m:sSubPr>
                          <m:ctrlPr>
                            <a:rPr lang="en-US" sz="3200" b="0" i="1" smtClean="0">
                              <a:latin typeface="Cambria Math"/>
                            </a:rPr>
                          </m:ctrlPr>
                        </m:sSubPr>
                        <m:e>
                          <m:r>
                            <a:rPr lang="en-US" sz="3200" b="0" i="1" smtClean="0">
                              <a:latin typeface="Cambria Math"/>
                            </a:rPr>
                            <m:t>𝑡</m:t>
                          </m:r>
                        </m:e>
                        <m:sub>
                          <m:r>
                            <a:rPr lang="en-US" sz="3200" b="0" i="1" smtClean="0">
                              <a:latin typeface="Cambria Math"/>
                            </a:rPr>
                            <m:t>1</m:t>
                          </m:r>
                        </m:sub>
                      </m:sSub>
                      <m:r>
                        <a:rPr lang="en-US" sz="3200" b="0" i="1" smtClean="0">
                          <a:latin typeface="Cambria Math"/>
                        </a:rPr>
                        <m:t>≤</m:t>
                      </m:r>
                      <m:r>
                        <a:rPr lang="en-US" sz="3200" b="0" i="1" smtClean="0">
                          <a:latin typeface="Cambria Math"/>
                        </a:rPr>
                        <m:t>𝑎𝑏𝑥</m:t>
                      </m:r>
                      <m:r>
                        <a:rPr lang="en-US" sz="3200" b="0" i="1" smtClean="0">
                          <a:latin typeface="Cambria Math"/>
                        </a:rPr>
                        <m:t>,  </m:t>
                      </m:r>
                      <m:r>
                        <a:rPr lang="en-US" sz="3200" b="0" i="1" smtClean="0">
                          <a:latin typeface="Cambria Math"/>
                        </a:rPr>
                        <m:t>𝑎𝑏𝑥</m:t>
                      </m:r>
                      <m:r>
                        <a:rPr lang="en-US" sz="3200" b="0" i="1" smtClean="0">
                          <a:latin typeface="Cambria Math"/>
                        </a:rPr>
                        <m:t>≤</m:t>
                      </m:r>
                      <m:sSub>
                        <m:sSubPr>
                          <m:ctrlPr>
                            <a:rPr lang="en-US" sz="3200" b="0" i="1" smtClean="0">
                              <a:latin typeface="Cambria Math"/>
                            </a:rPr>
                          </m:ctrlPr>
                        </m:sSubPr>
                        <m:e>
                          <m:r>
                            <a:rPr lang="en-US" sz="3200" b="0" i="1" smtClean="0">
                              <a:latin typeface="Cambria Math"/>
                            </a:rPr>
                            <m:t>𝑎𝑡</m:t>
                          </m:r>
                        </m:e>
                        <m:sub>
                          <m:r>
                            <a:rPr lang="en-US" sz="3200" b="0" i="1" smtClean="0">
                              <a:latin typeface="Cambria Math"/>
                            </a:rPr>
                            <m:t>2</m:t>
                          </m:r>
                        </m:sub>
                      </m:sSub>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2268847" y="2481081"/>
                <a:ext cx="4779642" cy="584775"/>
              </a:xfrm>
              <a:prstGeom prst="rect">
                <a:avLst/>
              </a:prstGeom>
              <a:blipFill rotWithShape="1">
                <a:blip r:embed="rId3"/>
                <a:stretch>
                  <a:fillRect/>
                </a:stretch>
              </a:blipFill>
            </p:spPr>
            <p:txBody>
              <a:bodyPr/>
              <a:lstStyle/>
              <a:p>
                <a:r>
                  <a:rPr lang="en-US">
                    <a:noFill/>
                  </a:rPr>
                  <a:t> </a:t>
                </a:r>
              </a:p>
            </p:txBody>
          </p:sp>
        </mc:Fallback>
      </mc:AlternateContent>
      <p:sp>
        <p:nvSpPr>
          <p:cNvPr id="4" name="Down Arrow 3"/>
          <p:cNvSpPr/>
          <p:nvPr/>
        </p:nvSpPr>
        <p:spPr>
          <a:xfrm>
            <a:off x="4391968" y="2133600"/>
            <a:ext cx="533400" cy="405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3652338" y="3581400"/>
                <a:ext cx="19763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𝑏</m:t>
                      </m:r>
                      <m:sSub>
                        <m:sSubPr>
                          <m:ctrlPr>
                            <a:rPr lang="en-US" sz="3200" b="0" i="1" smtClean="0">
                              <a:latin typeface="Cambria Math"/>
                            </a:rPr>
                          </m:ctrlPr>
                        </m:sSubPr>
                        <m:e>
                          <m:r>
                            <a:rPr lang="en-US" sz="3200" b="0" i="1" smtClean="0">
                              <a:latin typeface="Cambria Math"/>
                            </a:rPr>
                            <m:t>𝑡</m:t>
                          </m:r>
                        </m:e>
                        <m:sub>
                          <m:r>
                            <a:rPr lang="en-US" sz="3200" b="0" i="1" smtClean="0">
                              <a:latin typeface="Cambria Math"/>
                            </a:rPr>
                            <m:t>1</m:t>
                          </m:r>
                        </m:sub>
                      </m:sSub>
                      <m:r>
                        <a:rPr lang="en-US" sz="3200" b="0" i="1" smtClean="0">
                          <a:latin typeface="Cambria Math"/>
                        </a:rPr>
                        <m:t>≤</m:t>
                      </m:r>
                      <m:sSub>
                        <m:sSubPr>
                          <m:ctrlPr>
                            <a:rPr lang="en-US" sz="3200" b="0" i="1" smtClean="0">
                              <a:latin typeface="Cambria Math"/>
                            </a:rPr>
                          </m:ctrlPr>
                        </m:sSubPr>
                        <m:e>
                          <m:r>
                            <a:rPr lang="en-US" sz="3200" b="0" i="1" smtClean="0">
                              <a:latin typeface="Cambria Math"/>
                            </a:rPr>
                            <m:t>𝑎𝑡</m:t>
                          </m:r>
                        </m:e>
                        <m:sub>
                          <m:r>
                            <a:rPr lang="en-US" sz="3200" b="0" i="1" smtClean="0">
                              <a:latin typeface="Cambria Math"/>
                            </a:rPr>
                            <m:t>2</m:t>
                          </m:r>
                        </m:sub>
                      </m:sSub>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52338" y="3581400"/>
                <a:ext cx="1976374" cy="584775"/>
              </a:xfrm>
              <a:prstGeom prst="rect">
                <a:avLst/>
              </a:prstGeom>
              <a:blipFill rotWithShape="1">
                <a:blip r:embed="rId4"/>
                <a:stretch>
                  <a:fillRect/>
                </a:stretch>
              </a:blipFill>
            </p:spPr>
            <p:txBody>
              <a:bodyPr/>
              <a:lstStyle/>
              <a:p>
                <a:r>
                  <a:rPr lang="en-US">
                    <a:noFill/>
                  </a:rPr>
                  <a:t> </a:t>
                </a:r>
              </a:p>
            </p:txBody>
          </p:sp>
        </mc:Fallback>
      </mc:AlternateContent>
      <p:sp>
        <p:nvSpPr>
          <p:cNvPr id="12" name="Down Arrow 11"/>
          <p:cNvSpPr/>
          <p:nvPr/>
        </p:nvSpPr>
        <p:spPr>
          <a:xfrm>
            <a:off x="4373825" y="3185312"/>
            <a:ext cx="533400" cy="405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46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4" grpId="0" animBg="1"/>
      <p:bldP spid="11" grpId="0"/>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Polynomial Constraints</a:t>
            </a:r>
            <a:endParaRPr lang="en-US" sz="5400" dirty="0"/>
          </a:p>
        </p:txBody>
      </p:sp>
      <mc:AlternateContent xmlns:mc="http://schemas.openxmlformats.org/markup-compatibility/2006" xmlns:a14="http://schemas.microsoft.com/office/drawing/2010/main">
        <mc:Choice Requires="a14">
          <p:sp>
            <p:nvSpPr>
              <p:cNvPr id="3" name="TextBox 2"/>
              <p:cNvSpPr txBox="1"/>
              <p:nvPr/>
            </p:nvSpPr>
            <p:spPr>
              <a:xfrm>
                <a:off x="1891145" y="4191000"/>
                <a:ext cx="5500255"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2</m:t>
                          </m:r>
                        </m:sup>
                      </m:sSup>
                      <m:r>
                        <a:rPr lang="en-US" sz="2800" b="0" i="1" smtClean="0">
                          <a:latin typeface="Cambria Math"/>
                        </a:rPr>
                        <m:t>−4</m:t>
                      </m:r>
                      <m:r>
                        <a:rPr lang="en-US" sz="2800" b="0" i="1" smtClean="0">
                          <a:latin typeface="Cambria Math"/>
                        </a:rPr>
                        <m:t>𝑥</m:t>
                      </m:r>
                      <m:r>
                        <a:rPr lang="en-US" sz="2800" b="0" i="1" smtClean="0">
                          <a:latin typeface="Cambria Math"/>
                        </a:rPr>
                        <m:t>+</m:t>
                      </m:r>
                      <m:sSup>
                        <m:sSupPr>
                          <m:ctrlPr>
                            <a:rPr lang="en-US" sz="2800" b="0" i="1" smtClean="0">
                              <a:latin typeface="Cambria Math"/>
                            </a:rPr>
                          </m:ctrlPr>
                        </m:sSupPr>
                        <m:e>
                          <m:r>
                            <a:rPr lang="en-US" sz="2800" b="0" i="1" smtClean="0">
                              <a:latin typeface="Cambria Math"/>
                            </a:rPr>
                            <m:t>𝑦</m:t>
                          </m:r>
                        </m:e>
                        <m:sup>
                          <m:r>
                            <a:rPr lang="en-US" sz="2800" b="0" i="1" smtClean="0">
                              <a:latin typeface="Cambria Math"/>
                            </a:rPr>
                            <m:t>2</m:t>
                          </m:r>
                        </m:sup>
                      </m:sSup>
                      <m:r>
                        <a:rPr lang="en-US" sz="2800" b="0" i="1" smtClean="0">
                          <a:latin typeface="Cambria Math"/>
                        </a:rPr>
                        <m:t>−</m:t>
                      </m:r>
                      <m:r>
                        <a:rPr lang="en-US" sz="2800" b="0" i="1" smtClean="0">
                          <a:latin typeface="Cambria Math"/>
                        </a:rPr>
                        <m:t>𝑦</m:t>
                      </m:r>
                      <m:r>
                        <a:rPr lang="en-US" sz="2800" b="0" i="1" smtClean="0">
                          <a:latin typeface="Cambria Math"/>
                        </a:rPr>
                        <m:t>+8 &lt;1</m:t>
                      </m:r>
                    </m:oMath>
                  </m:oMathPara>
                </a14:m>
                <a:endParaRPr lang="en-US" sz="2800" b="0" dirty="0" smtClean="0">
                  <a:latin typeface="Segoe UI Light" pitchFamily="34" charset="0"/>
                </a:endParaRPr>
              </a:p>
              <a:p>
                <a:pPr algn="ctr"/>
                <a:r>
                  <a:rPr lang="en-US" sz="2800" dirty="0" smtClean="0">
                    <a:latin typeface="Segoe UI Light" pitchFamily="34" charset="0"/>
                  </a:rPr>
                  <a:t> </a:t>
                </a:r>
                <a14:m>
                  <m:oMath xmlns:m="http://schemas.openxmlformats.org/officeDocument/2006/math">
                    <m:r>
                      <a:rPr lang="en-US" sz="2800" b="0" i="1" smtClean="0">
                        <a:latin typeface="Cambria Math"/>
                      </a:rPr>
                      <m:t>𝑥𝑦</m:t>
                    </m:r>
                    <m:r>
                      <a:rPr lang="en-US" sz="2800" b="0" i="1" smtClean="0">
                        <a:latin typeface="Cambria Math"/>
                      </a:rPr>
                      <m:t>−2</m:t>
                    </m:r>
                    <m:r>
                      <a:rPr lang="en-US" sz="2800" b="0" i="1" smtClean="0">
                        <a:latin typeface="Cambria Math"/>
                      </a:rPr>
                      <m:t>𝑥</m:t>
                    </m:r>
                    <m:r>
                      <a:rPr lang="en-US" sz="2800" b="0" i="1" smtClean="0">
                        <a:latin typeface="Cambria Math"/>
                      </a:rPr>
                      <m:t> −2</m:t>
                    </m:r>
                    <m:r>
                      <a:rPr lang="en-US" sz="2800" b="0" i="1" smtClean="0">
                        <a:latin typeface="Cambria Math"/>
                      </a:rPr>
                      <m:t>𝑦</m:t>
                    </m:r>
                    <m:r>
                      <a:rPr lang="en-US" sz="2800" b="0" i="1" smtClean="0">
                        <a:latin typeface="Cambria Math"/>
                      </a:rPr>
                      <m:t>+4&gt;1</m:t>
                    </m:r>
                  </m:oMath>
                </a14:m>
                <a:endParaRPr lang="en-US" sz="2800" dirty="0">
                  <a:latin typeface="Segoe UI Light"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891145" y="4191000"/>
                <a:ext cx="5500255" cy="954107"/>
              </a:xfrm>
              <a:prstGeom prst="rect">
                <a:avLst/>
              </a:prstGeom>
              <a:blipFill rotWithShape="1">
                <a:blip r:embed="rId2"/>
                <a:stretch>
                  <a:fillRect/>
                </a:stretch>
              </a:blipFill>
            </p:spPr>
            <p:txBody>
              <a:bodyPr/>
              <a:lstStyle/>
              <a:p>
                <a:r>
                  <a:rPr lang="en-US">
                    <a:noFill/>
                  </a:rPr>
                  <a:t> </a:t>
                </a:r>
              </a:p>
            </p:txBody>
          </p:sp>
        </mc:Fallback>
      </mc:AlternateContent>
      <p:sp>
        <p:nvSpPr>
          <p:cNvPr id="5" name="Rectangle 4"/>
          <p:cNvSpPr/>
          <p:nvPr/>
        </p:nvSpPr>
        <p:spPr bwMode="auto">
          <a:xfrm>
            <a:off x="2362200" y="1981200"/>
            <a:ext cx="4724400" cy="129540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a:r>
              <a:rPr lang="en-US" sz="2400" dirty="0" smtClean="0"/>
              <a:t>AKA</a:t>
            </a:r>
          </a:p>
          <a:p>
            <a:pPr algn="ctr"/>
            <a:r>
              <a:rPr lang="en-US" sz="2400" dirty="0" smtClean="0"/>
              <a:t>Existential Theory of the Reals</a:t>
            </a:r>
          </a:p>
          <a:p>
            <a:pPr algn="ctr"/>
            <a:r>
              <a:rPr lang="en-US" sz="2400" dirty="0" smtClean="0">
                <a:solidFill>
                  <a:srgbClr val="7030A0"/>
                </a:solidFill>
                <a:sym typeface="Symbol"/>
              </a:rPr>
              <a:t>R</a:t>
            </a:r>
            <a:endParaRPr lang="en-US" sz="2400" spc="-5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985706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CAD “Big Picture”</a:t>
            </a:r>
            <a:endParaRPr lang="en-US" sz="4000"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1408905"/>
                <a:ext cx="8229600" cy="4525963"/>
              </a:xfrm>
            </p:spPr>
            <p:txBody>
              <a:bodyPr/>
              <a:lstStyle/>
              <a:p>
                <a:pPr marL="0" indent="0">
                  <a:buNone/>
                </a:pPr>
                <a:r>
                  <a:rPr lang="en-US" sz="2400" dirty="0" smtClean="0"/>
                  <a:t>1.</a:t>
                </a:r>
                <a:r>
                  <a:rPr lang="en-US" sz="2400" dirty="0" smtClean="0">
                    <a:solidFill>
                      <a:srgbClr val="FF0000"/>
                    </a:solidFill>
                  </a:rPr>
                  <a:t> Project/Saturate </a:t>
                </a:r>
                <a:r>
                  <a:rPr lang="en-US" sz="2400" dirty="0" smtClean="0"/>
                  <a:t>set of polynomials   </a:t>
                </a:r>
              </a:p>
              <a:p>
                <a:pPr marL="0" indent="0">
                  <a:buNone/>
                </a:pPr>
                <a:r>
                  <a:rPr lang="en-US" sz="2400" dirty="0" smtClean="0"/>
                  <a:t>2. </a:t>
                </a:r>
                <a:r>
                  <a:rPr lang="en-US" sz="2400" dirty="0" smtClean="0">
                    <a:solidFill>
                      <a:srgbClr val="FF0000"/>
                    </a:solidFill>
                  </a:rPr>
                  <a:t>Lift/Search</a:t>
                </a:r>
                <a:r>
                  <a:rPr lang="en-US" sz="2400" dirty="0" smtClean="0"/>
                  <a:t>: Incrementally build assignment</a:t>
                </a:r>
                <a14:m>
                  <m:oMath xmlns:m="http://schemas.openxmlformats.org/officeDocument/2006/math">
                    <m:r>
                      <a:rPr lang="en-US" sz="2400" b="0" i="0" smtClean="0">
                        <a:latin typeface="Cambria Math"/>
                      </a:rPr>
                      <m:t> </m:t>
                    </m:r>
                    <m:r>
                      <a:rPr lang="en-US" sz="2400" b="0" i="1" smtClean="0">
                        <a:latin typeface="Cambria Math"/>
                      </a:rPr>
                      <m:t>𝑣</m:t>
                    </m:r>
                    <m:r>
                      <a:rPr lang="en-US" sz="2400" b="0" i="1" smtClean="0">
                        <a:latin typeface="Cambria Math"/>
                      </a:rPr>
                      <m:t>: </m:t>
                    </m:r>
                    <m:sSub>
                      <m:sSubPr>
                        <m:ctrlPr>
                          <a:rPr lang="en-US" sz="2400" i="1">
                            <a:latin typeface="Cambria Math"/>
                          </a:rPr>
                        </m:ctrlPr>
                      </m:sSubPr>
                      <m:e>
                        <m:r>
                          <a:rPr lang="en-US" sz="2400" i="1">
                            <a:latin typeface="Cambria Math"/>
                          </a:rPr>
                          <m:t>𝑥</m:t>
                        </m:r>
                      </m:e>
                      <m:sub>
                        <m:r>
                          <a:rPr lang="en-US" sz="2400" i="1">
                            <a:latin typeface="Cambria Math"/>
                          </a:rPr>
                          <m:t>𝑘</m:t>
                        </m:r>
                      </m:sub>
                    </m:sSub>
                    <m:r>
                      <a:rPr lang="en-US" sz="2400" i="1" smtClean="0">
                        <a:latin typeface="Cambria Math"/>
                        <a:ea typeface="Cambria Math"/>
                      </a:rPr>
                      <m:t>→</m:t>
                    </m:r>
                  </m:oMath>
                </a14:m>
                <a:r>
                  <a:rPr lang="en-US" sz="2400" dirty="0" smtClean="0"/>
                  <a:t> </a:t>
                </a:r>
                <a14:m>
                  <m:oMath xmlns:m="http://schemas.openxmlformats.org/officeDocument/2006/math">
                    <m:sSub>
                      <m:sSubPr>
                        <m:ctrlPr>
                          <a:rPr lang="en-US" sz="2400" i="1">
                            <a:latin typeface="Cambria Math"/>
                          </a:rPr>
                        </m:ctrlPr>
                      </m:sSubPr>
                      <m:e>
                        <m:r>
                          <a:rPr lang="en-US" sz="2400" i="1">
                            <a:latin typeface="Cambria Math"/>
                            <a:ea typeface="Cambria Math"/>
                          </a:rPr>
                          <m:t>𝛼</m:t>
                        </m:r>
                      </m:e>
                      <m:sub>
                        <m:r>
                          <a:rPr lang="en-US" sz="2400" i="1">
                            <a:latin typeface="Cambria Math"/>
                          </a:rPr>
                          <m:t>𝑘</m:t>
                        </m:r>
                      </m:sub>
                    </m:sSub>
                  </m:oMath>
                </a14:m>
                <a:endParaRPr lang="en-US" sz="2400" dirty="0" smtClean="0"/>
              </a:p>
              <a:p>
                <a:pPr marL="0" indent="0">
                  <a:buNone/>
                </a:pPr>
                <a:r>
                  <a:rPr lang="en-US" sz="2400" dirty="0"/>
                  <a:t>	</a:t>
                </a:r>
                <a:r>
                  <a:rPr lang="en-US" sz="2400" dirty="0" smtClean="0"/>
                  <a:t>Isolate roots of polynomials  </a:t>
                </a:r>
                <a14:m>
                  <m:oMath xmlns:m="http://schemas.openxmlformats.org/officeDocument/2006/math">
                    <m:sSub>
                      <m:sSubPr>
                        <m:ctrlPr>
                          <a:rPr lang="en-US" sz="2400" b="0" i="1" smtClean="0">
                            <a:latin typeface="Cambria Math"/>
                          </a:rPr>
                        </m:ctrlPr>
                      </m:sSubPr>
                      <m:e>
                        <m:r>
                          <a:rPr lang="en-US" sz="2400" b="0" i="1" smtClean="0">
                            <a:latin typeface="Cambria Math"/>
                          </a:rPr>
                          <m:t>𝑓</m:t>
                        </m:r>
                      </m:e>
                      <m:sub>
                        <m:r>
                          <a:rPr lang="en-US" sz="2400" b="0" i="1" smtClean="0">
                            <a:latin typeface="Cambria Math"/>
                          </a:rPr>
                          <m:t>𝑖</m:t>
                        </m:r>
                      </m:sub>
                    </m:sSub>
                    <m:r>
                      <a:rPr lang="en-US" sz="2400" b="0" i="1" smtClean="0">
                        <a:latin typeface="Cambria Math"/>
                      </a:rPr>
                      <m:t>(</m:t>
                    </m:r>
                    <m:r>
                      <a:rPr lang="en-US" sz="2400" b="1" i="1" smtClean="0">
                        <a:latin typeface="Cambria Math"/>
                        <a:ea typeface="Cambria Math"/>
                      </a:rPr>
                      <m:t>𝜶</m:t>
                    </m:r>
                    <m:r>
                      <a:rPr lang="en-US" sz="2400" b="0" i="1" smtClean="0">
                        <a:latin typeface="Cambria Math"/>
                      </a:rPr>
                      <m:t>,</m:t>
                    </m:r>
                    <m:r>
                      <a:rPr lang="en-US" sz="2400" b="0" i="1" smtClean="0">
                        <a:latin typeface="Cambria Math"/>
                      </a:rPr>
                      <m:t>𝑥</m:t>
                    </m:r>
                    <m:r>
                      <a:rPr lang="en-US" sz="2400" b="0" i="1" smtClean="0">
                        <a:latin typeface="Cambria Math"/>
                      </a:rPr>
                      <m:t>)</m:t>
                    </m:r>
                  </m:oMath>
                </a14:m>
                <a:r>
                  <a:rPr lang="en-US" sz="2400" dirty="0" smtClean="0"/>
                  <a:t> </a:t>
                </a:r>
              </a:p>
              <a:p>
                <a:pPr marL="0" indent="0">
                  <a:buNone/>
                </a:pPr>
                <a:r>
                  <a:rPr lang="en-US" sz="2400" dirty="0"/>
                  <a:t>	</a:t>
                </a:r>
                <a:r>
                  <a:rPr lang="en-US" sz="2400" dirty="0" smtClean="0"/>
                  <a:t>Select a feasible cell </a:t>
                </a:r>
                <a14:m>
                  <m:oMath xmlns:m="http://schemas.openxmlformats.org/officeDocument/2006/math">
                    <m:r>
                      <a:rPr lang="en-US" sz="2400" b="0" i="1" smtClean="0">
                        <a:latin typeface="Cambria Math"/>
                      </a:rPr>
                      <m:t>𝐶</m:t>
                    </m:r>
                  </m:oMath>
                </a14:m>
                <a:r>
                  <a:rPr lang="en-US" sz="2400" dirty="0" smtClean="0"/>
                  <a:t>, and  assign </a:t>
                </a:r>
                <a14:m>
                  <m:oMath xmlns:m="http://schemas.openxmlformats.org/officeDocument/2006/math">
                    <m:sSub>
                      <m:sSubPr>
                        <m:ctrlPr>
                          <a:rPr lang="en-US" sz="2400" i="1" smtClean="0">
                            <a:latin typeface="Cambria Math"/>
                          </a:rPr>
                        </m:ctrlPr>
                      </m:sSubPr>
                      <m:e>
                        <m:r>
                          <a:rPr lang="en-US" sz="2400" b="0" i="1" smtClean="0">
                            <a:latin typeface="Cambria Math"/>
                          </a:rPr>
                          <m:t>𝑥</m:t>
                        </m:r>
                      </m:e>
                      <m:sub>
                        <m:r>
                          <a:rPr lang="en-US" sz="2400" b="0" i="1" smtClean="0">
                            <a:latin typeface="Cambria Math"/>
                          </a:rPr>
                          <m:t>𝑘</m:t>
                        </m:r>
                      </m:sub>
                    </m:sSub>
                  </m:oMath>
                </a14:m>
                <a:r>
                  <a:rPr lang="en-US" sz="2400" dirty="0" smtClean="0"/>
                  <a:t> some </a:t>
                </a:r>
                <a14:m>
                  <m:oMath xmlns:m="http://schemas.openxmlformats.org/officeDocument/2006/math">
                    <m:sSub>
                      <m:sSubPr>
                        <m:ctrlPr>
                          <a:rPr lang="en-US" sz="2400" i="1">
                            <a:latin typeface="Cambria Math"/>
                          </a:rPr>
                        </m:ctrlPr>
                      </m:sSubPr>
                      <m:e>
                        <m:r>
                          <a:rPr lang="en-US" sz="2400" i="1" smtClean="0">
                            <a:latin typeface="Cambria Math"/>
                            <a:ea typeface="Cambria Math"/>
                          </a:rPr>
                          <m:t>𝛼</m:t>
                        </m:r>
                      </m:e>
                      <m:sub>
                        <m:r>
                          <a:rPr lang="en-US" sz="2400" i="1">
                            <a:latin typeface="Cambria Math"/>
                          </a:rPr>
                          <m:t>𝑘</m:t>
                        </m:r>
                      </m:sub>
                    </m:sSub>
                    <m:r>
                      <a:rPr lang="en-US" sz="2400" i="1" smtClean="0">
                        <a:latin typeface="Cambria Math"/>
                        <a:ea typeface="Cambria Math"/>
                      </a:rPr>
                      <m:t>∈</m:t>
                    </m:r>
                    <m:r>
                      <a:rPr lang="en-US" sz="2400" b="0" i="1" smtClean="0">
                        <a:latin typeface="Cambria Math"/>
                      </a:rPr>
                      <m:t>𝐶</m:t>
                    </m:r>
                  </m:oMath>
                </a14:m>
                <a:endParaRPr lang="en-US" sz="2400" dirty="0" smtClean="0"/>
              </a:p>
              <a:p>
                <a:pPr marL="0" indent="0">
                  <a:buNone/>
                </a:pPr>
                <a:r>
                  <a:rPr lang="en-US" sz="2400" dirty="0" smtClean="0"/>
                  <a:t>	If there is no feasible cell, then backtrack</a:t>
                </a:r>
              </a:p>
              <a:p>
                <a:pPr marL="0" indent="0">
                  <a:buNone/>
                </a:pPr>
                <a:r>
                  <a:rPr lang="en-US" sz="2400" dirty="0" smtClean="0"/>
                  <a:t>	</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1408905"/>
                <a:ext cx="8229600" cy="4525963"/>
              </a:xfrm>
              <a:blipFill rotWithShape="1">
                <a:blip r:embed="rId2"/>
                <a:stretch>
                  <a:fillRect l="-1111" t="-1077"/>
                </a:stretch>
              </a:blipFill>
            </p:spPr>
            <p:txBody>
              <a:bodyPr/>
              <a:lstStyle/>
              <a:p>
                <a:r>
                  <a:rPr lang="en-US">
                    <a:noFill/>
                  </a:rPr>
                  <a:t> </a:t>
                </a:r>
              </a:p>
            </p:txBody>
          </p:sp>
        </mc:Fallback>
      </mc:AlternateContent>
    </p:spTree>
    <p:extLst>
      <p:ext uri="{BB962C8B-B14F-4D97-AF65-F5344CB8AC3E}">
        <p14:creationId xmlns:p14="http://schemas.microsoft.com/office/powerpoint/2010/main" val="22517666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CAD “Big Picture”</a:t>
            </a:r>
            <a:endParaRPr lang="en-US" sz="4000" dirty="0"/>
          </a:p>
        </p:txBody>
      </p:sp>
      <mc:AlternateContent xmlns:mc="http://schemas.openxmlformats.org/markup-compatibility/2006" xmlns:a14="http://schemas.microsoft.com/office/drawing/2010/main">
        <mc:Choice Requires="a14">
          <p:sp>
            <p:nvSpPr>
              <p:cNvPr id="5" name="TextBox 4"/>
              <p:cNvSpPr txBox="1"/>
              <p:nvPr/>
            </p:nvSpPr>
            <p:spPr>
              <a:xfrm>
                <a:off x="228600" y="1447800"/>
                <a:ext cx="24627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 −1&lt;0</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28600" y="1447800"/>
                <a:ext cx="2462725" cy="461665"/>
              </a:xfrm>
              <a:prstGeom prst="rect">
                <a:avLst/>
              </a:prstGeom>
              <a:blipFill rotWithShape="1">
                <a:blip r:embed="rId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8600" y="1828800"/>
                <a:ext cx="18615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 </m:t>
                      </m:r>
                      <m:r>
                        <a:rPr lang="en-US" sz="2400" b="0" i="1" smtClean="0">
                          <a:latin typeface="Cambria Math"/>
                        </a:rPr>
                        <m:t>𝑦</m:t>
                      </m:r>
                      <m:r>
                        <a:rPr lang="en-US" sz="2400" b="0" i="1" smtClean="0">
                          <a:latin typeface="Cambria Math"/>
                        </a:rPr>
                        <m:t> −1&gt;0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 y="1828800"/>
                <a:ext cx="1861535" cy="461665"/>
              </a:xfrm>
              <a:prstGeom prst="rect">
                <a:avLst/>
              </a:prstGeom>
              <a:blipFill rotWithShape="1">
                <a:blip r:embed="rId4"/>
                <a:stretch>
                  <a:fillRect b="-11842"/>
                </a:stretch>
              </a:blipFill>
            </p:spPr>
            <p:txBody>
              <a:bodyPr/>
              <a:lstStyle/>
              <a:p>
                <a:r>
                  <a:rPr lang="en-US">
                    <a:noFill/>
                  </a:rPr>
                  <a:t> </a:t>
                </a:r>
              </a:p>
            </p:txBody>
          </p:sp>
        </mc:Fallback>
      </mc:AlternateContent>
      <p:sp>
        <p:nvSpPr>
          <p:cNvPr id="8" name="TextBox 7"/>
          <p:cNvSpPr txBox="1"/>
          <p:nvPr/>
        </p:nvSpPr>
        <p:spPr>
          <a:xfrm>
            <a:off x="2785789" y="1873752"/>
            <a:ext cx="2781594" cy="461665"/>
          </a:xfrm>
          <a:prstGeom prst="rect">
            <a:avLst/>
          </a:prstGeom>
          <a:noFill/>
        </p:spPr>
        <p:txBody>
          <a:bodyPr wrap="square" rtlCol="0">
            <a:spAutoFit/>
          </a:bodyPr>
          <a:lstStyle/>
          <a:p>
            <a:r>
              <a:rPr lang="en-US" sz="2400" dirty="0" smtClean="0">
                <a:solidFill>
                  <a:srgbClr val="FF0000"/>
                </a:solidFill>
                <a:latin typeface="+mn-lt"/>
              </a:rPr>
              <a:t>1. Saturate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0" name="TextBox 9"/>
              <p:cNvSpPr txBox="1"/>
              <p:nvPr/>
            </p:nvSpPr>
            <p:spPr>
              <a:xfrm>
                <a:off x="4548680" y="1362670"/>
                <a:ext cx="18174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4</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48680" y="1362670"/>
                <a:ext cx="1817485"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48680" y="2292295"/>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548680" y="2292295"/>
                <a:ext cx="442429"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48680" y="1828800"/>
                <a:ext cx="11285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8680" y="1828800"/>
                <a:ext cx="1128514"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508725811"/>
                  </p:ext>
                </p:extLst>
              </p:nvPr>
            </p:nvGraphicFramePr>
            <p:xfrm>
              <a:off x="776780" y="4953000"/>
              <a:ext cx="7543800" cy="1554480"/>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27057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 −</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r>
                                  <a:rPr lang="en-US" smtClean="0">
                                    <a:latin typeface="Cambria Math"/>
                                  </a:rPr>
                                  <m:t>𝟎</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𝟎</m:t>
                                </m:r>
                                <m:r>
                                  <a:rPr lang="en-US" smtClean="0">
                                    <a:latin typeface="Cambria Math"/>
                                  </a:rPr>
                                  <m:t>,</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4</m:t>
                                    </m:r>
                                  </m:sup>
                                </m:sSup>
                                <m:r>
                                  <a:rPr lang="en-US" sz="2000" smtClean="0">
                                    <a:latin typeface="Cambria Math"/>
                                  </a:rPr>
                                  <m:t>−</m:t>
                                </m:r>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𝑥</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2190090117"/>
                  </p:ext>
                </p:extLst>
              </p:nvPr>
            </p:nvGraphicFramePr>
            <p:xfrm>
              <a:off x="776780" y="4953000"/>
              <a:ext cx="7543800" cy="1568324"/>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365760">
                    <a:tc>
                      <a:txBody>
                        <a:bodyPr/>
                        <a:lstStyle/>
                        <a:p>
                          <a:endParaRPr lang="en-US" dirty="0"/>
                        </a:p>
                      </a:txBody>
                      <a:tcPr/>
                    </a:tc>
                    <a:tc>
                      <a:txBody>
                        <a:bodyPr/>
                        <a:lstStyle/>
                        <a:p>
                          <a:endParaRPr lang="en-US"/>
                        </a:p>
                      </a:txBody>
                      <a:tcPr>
                        <a:blipFill rotWithShape="1">
                          <a:blip r:embed="rId8"/>
                          <a:stretch>
                            <a:fillRect l="-130556" t="-1667" r="-342593" b="-358333"/>
                          </a:stretch>
                        </a:blipFill>
                      </a:tcPr>
                    </a:tc>
                    <a:tc>
                      <a:txBody>
                        <a:bodyPr/>
                        <a:lstStyle/>
                        <a:p>
                          <a:endParaRPr lang="en-US"/>
                        </a:p>
                      </a:txBody>
                      <a:tcPr>
                        <a:blipFill rotWithShape="1">
                          <a:blip r:embed="rId8"/>
                          <a:stretch>
                            <a:fillRect l="-535484" t="-1667" r="-695699" b="-358333"/>
                          </a:stretch>
                        </a:blipFill>
                      </a:tcPr>
                    </a:tc>
                    <a:tc>
                      <a:txBody>
                        <a:bodyPr/>
                        <a:lstStyle/>
                        <a:p>
                          <a:endParaRPr lang="en-US"/>
                        </a:p>
                      </a:txBody>
                      <a:tcPr>
                        <a:blipFill rotWithShape="1">
                          <a:blip r:embed="rId8"/>
                          <a:stretch>
                            <a:fillRect l="-311053" t="-1667" r="-240526" b="-358333"/>
                          </a:stretch>
                        </a:blipFill>
                      </a:tcPr>
                    </a:tc>
                    <a:tc>
                      <a:txBody>
                        <a:bodyPr/>
                        <a:lstStyle/>
                        <a:p>
                          <a:endParaRPr lang="en-US"/>
                        </a:p>
                      </a:txBody>
                      <a:tcPr>
                        <a:blipFill rotWithShape="1">
                          <a:blip r:embed="rId8"/>
                          <a:stretch>
                            <a:fillRect l="-1323729" t="-1667" r="-674576" b="-358333"/>
                          </a:stretch>
                        </a:blipFill>
                      </a:tcPr>
                    </a:tc>
                    <a:tc>
                      <a:txBody>
                        <a:bodyPr/>
                        <a:lstStyle/>
                        <a:p>
                          <a:endParaRPr lang="en-US"/>
                        </a:p>
                      </a:txBody>
                      <a:tcPr>
                        <a:blipFill rotWithShape="1">
                          <a:blip r:embed="rId8"/>
                          <a:stretch>
                            <a:fillRect l="-571429" t="-1667" r="-170748" b="-358333"/>
                          </a:stretch>
                        </a:blipFill>
                      </a:tcPr>
                    </a:tc>
                    <a:tc>
                      <a:txBody>
                        <a:bodyPr/>
                        <a:lstStyle/>
                        <a:p>
                          <a:endParaRPr lang="en-US"/>
                        </a:p>
                      </a:txBody>
                      <a:tcPr>
                        <a:blipFill rotWithShape="1">
                          <a:blip r:embed="rId8"/>
                          <a:stretch>
                            <a:fillRect l="-1352055" t="-1667" r="-243836" b="-358333"/>
                          </a:stretch>
                        </a:blipFill>
                      </a:tcPr>
                    </a:tc>
                    <a:tc>
                      <a:txBody>
                        <a:bodyPr/>
                        <a:lstStyle/>
                        <a:p>
                          <a:endParaRPr lang="en-US"/>
                        </a:p>
                      </a:txBody>
                      <a:tcPr>
                        <a:blipFill rotWithShape="1">
                          <a:blip r:embed="rId8"/>
                          <a:stretch>
                            <a:fillRect l="-595506" t="-1667" b="-358333"/>
                          </a:stretch>
                        </a:blipFill>
                      </a:tcPr>
                    </a:tc>
                  </a:tr>
                  <a:tr h="403162">
                    <a:tc>
                      <a:txBody>
                        <a:bodyPr/>
                        <a:lstStyle/>
                        <a:p>
                          <a:endParaRPr lang="en-US"/>
                        </a:p>
                      </a:txBody>
                      <a:tcPr>
                        <a:blipFill rotWithShape="1">
                          <a:blip r:embed="rId8"/>
                          <a:stretch>
                            <a:fillRect t="-92424" r="-339007" b="-225758"/>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403162">
                    <a:tc>
                      <a:txBody>
                        <a:bodyPr/>
                        <a:lstStyle/>
                        <a:p>
                          <a:endParaRPr lang="en-US"/>
                        </a:p>
                      </a:txBody>
                      <a:tcPr>
                        <a:blipFill rotWithShape="1">
                          <a:blip r:embed="rId8"/>
                          <a:stretch>
                            <a:fillRect t="-192424" r="-339007" b="-125758"/>
                          </a:stretch>
                        </a:blipFill>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96240">
                    <a:tc>
                      <a:txBody>
                        <a:bodyPr/>
                        <a:lstStyle/>
                        <a:p>
                          <a:endParaRPr lang="en-US"/>
                        </a:p>
                      </a:txBody>
                      <a:tcPr>
                        <a:blipFill rotWithShape="1">
                          <a:blip r:embed="rId8"/>
                          <a:stretch>
                            <a:fillRect t="-296923" r="-339007" b="-27692"/>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Fallback>
      </mc:AlternateContent>
      <p:sp>
        <p:nvSpPr>
          <p:cNvPr id="3" name="Right Arrow 2"/>
          <p:cNvSpPr/>
          <p:nvPr/>
        </p:nvSpPr>
        <p:spPr>
          <a:xfrm>
            <a:off x="2791225" y="1476586"/>
            <a:ext cx="1421582" cy="466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3600312" y="4348425"/>
            <a:ext cx="2781594" cy="461665"/>
          </a:xfrm>
          <a:prstGeom prst="rect">
            <a:avLst/>
          </a:prstGeom>
          <a:noFill/>
        </p:spPr>
        <p:txBody>
          <a:bodyPr wrap="square" rtlCol="0">
            <a:spAutoFit/>
          </a:bodyPr>
          <a:lstStyle/>
          <a:p>
            <a:r>
              <a:rPr lang="en-US" sz="2400" dirty="0">
                <a:solidFill>
                  <a:srgbClr val="FF0000"/>
                </a:solidFill>
                <a:latin typeface="+mn-lt"/>
              </a:rPr>
              <a:t>2</a:t>
            </a:r>
            <a:r>
              <a:rPr lang="en-US" sz="2400" dirty="0" smtClean="0">
                <a:solidFill>
                  <a:srgbClr val="FF0000"/>
                </a:solidFill>
                <a:latin typeface="+mn-lt"/>
              </a:rPr>
              <a:t>. Search</a:t>
            </a:r>
            <a:endParaRPr lang="en-US" sz="2400" dirty="0">
              <a:solidFill>
                <a:srgbClr val="FF0000"/>
              </a:solidFill>
              <a:latin typeface="+mn-lt"/>
            </a:endParaRPr>
          </a:p>
        </p:txBody>
      </p:sp>
    </p:spTree>
    <p:extLst>
      <p:ext uri="{BB962C8B-B14F-4D97-AF65-F5344CB8AC3E}">
        <p14:creationId xmlns:p14="http://schemas.microsoft.com/office/powerpoint/2010/main" val="343788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3" grpId="0" animBg="1"/>
      <p:bldP spid="1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CAD “Big Picture”</a:t>
            </a:r>
            <a:endParaRPr lang="en-US" sz="4000" dirty="0"/>
          </a:p>
        </p:txBody>
      </p:sp>
      <mc:AlternateContent xmlns:mc="http://schemas.openxmlformats.org/markup-compatibility/2006" xmlns:a14="http://schemas.microsoft.com/office/drawing/2010/main">
        <mc:Choice Requires="a14">
          <p:sp>
            <p:nvSpPr>
              <p:cNvPr id="5" name="TextBox 4"/>
              <p:cNvSpPr txBox="1"/>
              <p:nvPr/>
            </p:nvSpPr>
            <p:spPr>
              <a:xfrm>
                <a:off x="228600" y="1447800"/>
                <a:ext cx="2482218" cy="4700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rgbClr val="FF0000"/>
                              </a:solidFill>
                              <a:latin typeface="Cambria Math"/>
                            </a:rPr>
                          </m:ctrlPr>
                        </m:sSupPr>
                        <m:e>
                          <m:r>
                            <a:rPr lang="en-US" sz="2400" b="1" i="1" smtClean="0">
                              <a:solidFill>
                                <a:srgbClr val="FF0000"/>
                              </a:solidFill>
                              <a:latin typeface="Cambria Math"/>
                            </a:rPr>
                            <m:t>𝒙</m:t>
                          </m:r>
                        </m:e>
                        <m:sup>
                          <m:r>
                            <a:rPr lang="en-US" sz="2400" b="1" i="1" smtClean="0">
                              <a:solidFill>
                                <a:srgbClr val="FF0000"/>
                              </a:solidFill>
                              <a:latin typeface="Cambria Math"/>
                            </a:rPr>
                            <m:t>𝟐</m:t>
                          </m:r>
                        </m:sup>
                      </m:sSup>
                      <m:r>
                        <a:rPr lang="en-US" sz="2400" b="1" i="1" smtClean="0">
                          <a:solidFill>
                            <a:srgbClr val="FF0000"/>
                          </a:solidFill>
                          <a:latin typeface="Cambria Math"/>
                        </a:rPr>
                        <m:t>+</m:t>
                      </m:r>
                      <m:sSup>
                        <m:sSupPr>
                          <m:ctrlPr>
                            <a:rPr lang="en-US" sz="2400" b="1" i="1" smtClean="0">
                              <a:solidFill>
                                <a:srgbClr val="FF0000"/>
                              </a:solidFill>
                              <a:latin typeface="Cambria Math"/>
                            </a:rPr>
                          </m:ctrlPr>
                        </m:sSupPr>
                        <m:e>
                          <m:r>
                            <a:rPr lang="en-US" sz="2400" b="1" i="1" smtClean="0">
                              <a:solidFill>
                                <a:srgbClr val="FF0000"/>
                              </a:solidFill>
                              <a:latin typeface="Cambria Math"/>
                            </a:rPr>
                            <m:t>𝒚</m:t>
                          </m:r>
                        </m:e>
                        <m:sup>
                          <m:r>
                            <a:rPr lang="en-US" sz="2400" b="1" i="1" smtClean="0">
                              <a:solidFill>
                                <a:srgbClr val="FF0000"/>
                              </a:solidFill>
                              <a:latin typeface="Cambria Math"/>
                            </a:rPr>
                            <m:t>𝟐</m:t>
                          </m:r>
                        </m:sup>
                      </m:sSup>
                      <m:r>
                        <a:rPr lang="en-US" sz="2400" b="1" i="1" smtClean="0">
                          <a:solidFill>
                            <a:srgbClr val="FF0000"/>
                          </a:solidFill>
                          <a:latin typeface="Cambria Math"/>
                        </a:rPr>
                        <m:t> −</m:t>
                      </m:r>
                      <m:r>
                        <a:rPr lang="en-US" sz="2400" b="1" i="1" smtClean="0">
                          <a:solidFill>
                            <a:srgbClr val="FF0000"/>
                          </a:solidFill>
                          <a:latin typeface="Cambria Math"/>
                        </a:rPr>
                        <m:t>𝟏</m:t>
                      </m:r>
                      <m:r>
                        <a:rPr lang="en-US" sz="2400" b="0" i="1" smtClean="0">
                          <a:latin typeface="Cambria Math"/>
                        </a:rPr>
                        <m:t>&lt;0</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28600" y="1447800"/>
                <a:ext cx="2482218" cy="470000"/>
              </a:xfrm>
              <a:prstGeom prst="rect">
                <a:avLst/>
              </a:prstGeom>
              <a:blipFill rotWithShape="1">
                <a:blip r:embed="rId3"/>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8600" y="1828800"/>
                <a:ext cx="18886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a:rPr>
                        <m:t>𝒙</m:t>
                      </m:r>
                      <m:r>
                        <a:rPr lang="en-US" sz="2400" b="1" i="1" smtClean="0">
                          <a:solidFill>
                            <a:srgbClr val="FF0000"/>
                          </a:solidFill>
                          <a:latin typeface="Cambria Math"/>
                        </a:rPr>
                        <m:t> </m:t>
                      </m:r>
                      <m:r>
                        <a:rPr lang="en-US" sz="2400" b="1" i="1" smtClean="0">
                          <a:solidFill>
                            <a:srgbClr val="FF0000"/>
                          </a:solidFill>
                          <a:latin typeface="Cambria Math"/>
                        </a:rPr>
                        <m:t>𝒚</m:t>
                      </m:r>
                      <m:r>
                        <a:rPr lang="en-US" sz="2400" b="1" i="1" smtClean="0">
                          <a:solidFill>
                            <a:srgbClr val="FF0000"/>
                          </a:solidFill>
                          <a:latin typeface="Cambria Math"/>
                        </a:rPr>
                        <m:t> −</m:t>
                      </m:r>
                      <m:r>
                        <a:rPr lang="en-US" sz="2400" b="1" i="1" smtClean="0">
                          <a:solidFill>
                            <a:srgbClr val="FF0000"/>
                          </a:solidFill>
                          <a:latin typeface="Cambria Math"/>
                        </a:rPr>
                        <m:t>𝟏</m:t>
                      </m:r>
                      <m:r>
                        <a:rPr lang="en-US" sz="2400" b="0" i="1" smtClean="0">
                          <a:latin typeface="Cambria Math"/>
                        </a:rPr>
                        <m:t>&gt;0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 y="1828800"/>
                <a:ext cx="1888658" cy="461665"/>
              </a:xfrm>
              <a:prstGeom prst="rect">
                <a:avLst/>
              </a:prstGeom>
              <a:blipFill rotWithShape="1">
                <a:blip r:embed="rId4"/>
                <a:stretch>
                  <a:fillRect b="-13158"/>
                </a:stretch>
              </a:blipFill>
            </p:spPr>
            <p:txBody>
              <a:bodyPr/>
              <a:lstStyle/>
              <a:p>
                <a:r>
                  <a:rPr lang="en-US">
                    <a:noFill/>
                  </a:rPr>
                  <a:t> </a:t>
                </a:r>
              </a:p>
            </p:txBody>
          </p:sp>
        </mc:Fallback>
      </mc:AlternateContent>
      <p:sp>
        <p:nvSpPr>
          <p:cNvPr id="8" name="TextBox 7"/>
          <p:cNvSpPr txBox="1"/>
          <p:nvPr/>
        </p:nvSpPr>
        <p:spPr>
          <a:xfrm>
            <a:off x="2785789" y="1873752"/>
            <a:ext cx="2781594" cy="461665"/>
          </a:xfrm>
          <a:prstGeom prst="rect">
            <a:avLst/>
          </a:prstGeom>
          <a:noFill/>
        </p:spPr>
        <p:txBody>
          <a:bodyPr wrap="square" rtlCol="0">
            <a:spAutoFit/>
          </a:bodyPr>
          <a:lstStyle/>
          <a:p>
            <a:r>
              <a:rPr lang="en-US" sz="2400" dirty="0" smtClean="0">
                <a:solidFill>
                  <a:srgbClr val="FF0000"/>
                </a:solidFill>
                <a:latin typeface="+mn-lt"/>
              </a:rPr>
              <a:t>1. Saturate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0" name="TextBox 9"/>
              <p:cNvSpPr txBox="1"/>
              <p:nvPr/>
            </p:nvSpPr>
            <p:spPr>
              <a:xfrm>
                <a:off x="4548680" y="1362670"/>
                <a:ext cx="18174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4</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48680" y="1362670"/>
                <a:ext cx="1817485"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48680" y="2292295"/>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548680" y="2292295"/>
                <a:ext cx="442429"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48680" y="1828800"/>
                <a:ext cx="11285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8680" y="1828800"/>
                <a:ext cx="1128514"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3021516501"/>
                  </p:ext>
                </p:extLst>
              </p:nvPr>
            </p:nvGraphicFramePr>
            <p:xfrm>
              <a:off x="776780" y="4953000"/>
              <a:ext cx="7543800" cy="1554480"/>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27057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 −</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r>
                                  <a:rPr lang="en-US" smtClean="0">
                                    <a:latin typeface="Cambria Math"/>
                                  </a:rPr>
                                  <m:t>𝟎</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𝟎</m:t>
                                </m:r>
                                <m:r>
                                  <a:rPr lang="en-US" smtClean="0">
                                    <a:latin typeface="Cambria Math"/>
                                  </a:rPr>
                                  <m:t>,</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4</m:t>
                                    </m:r>
                                  </m:sup>
                                </m:sSup>
                                <m:r>
                                  <a:rPr lang="en-US" sz="2000" smtClean="0">
                                    <a:latin typeface="Cambria Math"/>
                                  </a:rPr>
                                  <m:t>−</m:t>
                                </m:r>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𝑥</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2190090117"/>
                  </p:ext>
                </p:extLst>
              </p:nvPr>
            </p:nvGraphicFramePr>
            <p:xfrm>
              <a:off x="776780" y="4953000"/>
              <a:ext cx="7543800" cy="1568324"/>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365760">
                    <a:tc>
                      <a:txBody>
                        <a:bodyPr/>
                        <a:lstStyle/>
                        <a:p>
                          <a:endParaRPr lang="en-US" dirty="0"/>
                        </a:p>
                      </a:txBody>
                      <a:tcPr/>
                    </a:tc>
                    <a:tc>
                      <a:txBody>
                        <a:bodyPr/>
                        <a:lstStyle/>
                        <a:p>
                          <a:endParaRPr lang="en-US"/>
                        </a:p>
                      </a:txBody>
                      <a:tcPr>
                        <a:blipFill rotWithShape="1">
                          <a:blip r:embed="rId8"/>
                          <a:stretch>
                            <a:fillRect l="-130556" t="-1667" r="-342593" b="-358333"/>
                          </a:stretch>
                        </a:blipFill>
                      </a:tcPr>
                    </a:tc>
                    <a:tc>
                      <a:txBody>
                        <a:bodyPr/>
                        <a:lstStyle/>
                        <a:p>
                          <a:endParaRPr lang="en-US"/>
                        </a:p>
                      </a:txBody>
                      <a:tcPr>
                        <a:blipFill rotWithShape="1">
                          <a:blip r:embed="rId8"/>
                          <a:stretch>
                            <a:fillRect l="-535484" t="-1667" r="-695699" b="-358333"/>
                          </a:stretch>
                        </a:blipFill>
                      </a:tcPr>
                    </a:tc>
                    <a:tc>
                      <a:txBody>
                        <a:bodyPr/>
                        <a:lstStyle/>
                        <a:p>
                          <a:endParaRPr lang="en-US"/>
                        </a:p>
                      </a:txBody>
                      <a:tcPr>
                        <a:blipFill rotWithShape="1">
                          <a:blip r:embed="rId8"/>
                          <a:stretch>
                            <a:fillRect l="-311053" t="-1667" r="-240526" b="-358333"/>
                          </a:stretch>
                        </a:blipFill>
                      </a:tcPr>
                    </a:tc>
                    <a:tc>
                      <a:txBody>
                        <a:bodyPr/>
                        <a:lstStyle/>
                        <a:p>
                          <a:endParaRPr lang="en-US"/>
                        </a:p>
                      </a:txBody>
                      <a:tcPr>
                        <a:blipFill rotWithShape="1">
                          <a:blip r:embed="rId8"/>
                          <a:stretch>
                            <a:fillRect l="-1323729" t="-1667" r="-674576" b="-358333"/>
                          </a:stretch>
                        </a:blipFill>
                      </a:tcPr>
                    </a:tc>
                    <a:tc>
                      <a:txBody>
                        <a:bodyPr/>
                        <a:lstStyle/>
                        <a:p>
                          <a:endParaRPr lang="en-US"/>
                        </a:p>
                      </a:txBody>
                      <a:tcPr>
                        <a:blipFill rotWithShape="1">
                          <a:blip r:embed="rId8"/>
                          <a:stretch>
                            <a:fillRect l="-571429" t="-1667" r="-170748" b="-358333"/>
                          </a:stretch>
                        </a:blipFill>
                      </a:tcPr>
                    </a:tc>
                    <a:tc>
                      <a:txBody>
                        <a:bodyPr/>
                        <a:lstStyle/>
                        <a:p>
                          <a:endParaRPr lang="en-US"/>
                        </a:p>
                      </a:txBody>
                      <a:tcPr>
                        <a:blipFill rotWithShape="1">
                          <a:blip r:embed="rId8"/>
                          <a:stretch>
                            <a:fillRect l="-1352055" t="-1667" r="-243836" b="-358333"/>
                          </a:stretch>
                        </a:blipFill>
                      </a:tcPr>
                    </a:tc>
                    <a:tc>
                      <a:txBody>
                        <a:bodyPr/>
                        <a:lstStyle/>
                        <a:p>
                          <a:endParaRPr lang="en-US"/>
                        </a:p>
                      </a:txBody>
                      <a:tcPr>
                        <a:blipFill rotWithShape="1">
                          <a:blip r:embed="rId8"/>
                          <a:stretch>
                            <a:fillRect l="-595506" t="-1667" b="-358333"/>
                          </a:stretch>
                        </a:blipFill>
                      </a:tcPr>
                    </a:tc>
                  </a:tr>
                  <a:tr h="403162">
                    <a:tc>
                      <a:txBody>
                        <a:bodyPr/>
                        <a:lstStyle/>
                        <a:p>
                          <a:endParaRPr lang="en-US"/>
                        </a:p>
                      </a:txBody>
                      <a:tcPr>
                        <a:blipFill rotWithShape="1">
                          <a:blip r:embed="rId8"/>
                          <a:stretch>
                            <a:fillRect t="-92424" r="-339007" b="-225758"/>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403162">
                    <a:tc>
                      <a:txBody>
                        <a:bodyPr/>
                        <a:lstStyle/>
                        <a:p>
                          <a:endParaRPr lang="en-US"/>
                        </a:p>
                      </a:txBody>
                      <a:tcPr>
                        <a:blipFill rotWithShape="1">
                          <a:blip r:embed="rId8"/>
                          <a:stretch>
                            <a:fillRect t="-192424" r="-339007" b="-125758"/>
                          </a:stretch>
                        </a:blipFill>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96240">
                    <a:tc>
                      <a:txBody>
                        <a:bodyPr/>
                        <a:lstStyle/>
                        <a:p>
                          <a:endParaRPr lang="en-US"/>
                        </a:p>
                      </a:txBody>
                      <a:tcPr>
                        <a:blipFill rotWithShape="1">
                          <a:blip r:embed="rId8"/>
                          <a:stretch>
                            <a:fillRect t="-296923" r="-339007" b="-27692"/>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1828057" y="4335742"/>
                <a:ext cx="11162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a:rPr>
                        <m:t>𝒙</m:t>
                      </m:r>
                      <m:r>
                        <a:rPr lang="en-US" sz="2000" b="1" i="1" smtClean="0">
                          <a:solidFill>
                            <a:srgbClr val="FF0000"/>
                          </a:solidFill>
                          <a:latin typeface="Cambria Math"/>
                          <a:sym typeface="Symbol"/>
                        </a:rPr>
                        <m:t></m:t>
                      </m:r>
                      <m:r>
                        <a:rPr lang="en-US" sz="2000" b="1" i="1" smtClean="0">
                          <a:solidFill>
                            <a:srgbClr val="FF0000"/>
                          </a:solidFill>
                          <a:latin typeface="Cambria Math"/>
                        </a:rPr>
                        <m:t>−</m:t>
                      </m:r>
                      <m:r>
                        <a:rPr lang="en-US" sz="2000" b="1" i="1" smtClean="0">
                          <a:solidFill>
                            <a:srgbClr val="FF0000"/>
                          </a:solidFill>
                          <a:latin typeface="Cambria Math"/>
                        </a:rPr>
                        <m:t>𝟐</m:t>
                      </m:r>
                    </m:oMath>
                  </m:oMathPara>
                </a14:m>
                <a:endParaRPr lang="en-US" sz="2000" b="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828057" y="4335742"/>
                <a:ext cx="1116203" cy="40011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2657594450"/>
                  </p:ext>
                </p:extLst>
              </p:nvPr>
            </p:nvGraphicFramePr>
            <p:xfrm>
              <a:off x="1455467" y="2862397"/>
              <a:ext cx="4604911" cy="1397508"/>
            </p:xfrm>
            <a:graphic>
              <a:graphicData uri="http://schemas.openxmlformats.org/drawingml/2006/table">
                <a:tbl>
                  <a:tblPr firstRow="1" bandRow="1">
                    <a:tableStyleId>{E8B1032C-EA38-4F05-BA0D-38AFFFC7BED3}</a:tableStyleId>
                  </a:tblPr>
                  <a:tblGrid>
                    <a:gridCol w="1721330"/>
                    <a:gridCol w="1314653"/>
                    <a:gridCol w="483737"/>
                    <a:gridCol w="1085191"/>
                  </a:tblGrid>
                  <a:tr h="27057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 −</m:t>
                                </m:r>
                                <m:f>
                                  <m:fPr>
                                    <m:ctrlPr>
                                      <a:rPr lang="en-US" i="1" smtClean="0">
                                        <a:latin typeface="Cambria Math"/>
                                      </a:rPr>
                                    </m:ctrlPr>
                                  </m:fPr>
                                  <m:num>
                                    <m:r>
                                      <a:rPr lang="en-US" smtClean="0">
                                        <a:latin typeface="Cambria Math"/>
                                      </a:rPr>
                                      <m:t>𝟏</m:t>
                                    </m:r>
                                  </m:num>
                                  <m:den>
                                    <m:r>
                                      <a:rPr lang="en-US" smtClean="0">
                                        <a:latin typeface="Cambria Math"/>
                                      </a:rPr>
                                      <m:t>𝟐</m:t>
                                    </m:r>
                                  </m:den>
                                </m:f>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f>
                                  <m:fPr>
                                    <m:ctrlPr>
                                      <a:rPr lang="en-US" i="1" smtClean="0">
                                        <a:latin typeface="Cambria Math"/>
                                      </a:rPr>
                                    </m:ctrlPr>
                                  </m:fPr>
                                  <m:num>
                                    <m:r>
                                      <a:rPr lang="en-US" smtClean="0">
                                        <a:latin typeface="Cambria Math"/>
                                      </a:rPr>
                                      <m:t>𝟏</m:t>
                                    </m:r>
                                  </m:num>
                                  <m:den>
                                    <m:r>
                                      <a:rPr lang="en-US" smtClean="0">
                                        <a:latin typeface="Cambria Math"/>
                                      </a:rPr>
                                      <m:t>𝟐</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f>
                                  <m:fPr>
                                    <m:ctrlPr>
                                      <a:rPr lang="en-US" i="1" smtClean="0">
                                        <a:latin typeface="Cambria Math"/>
                                      </a:rPr>
                                    </m:ctrlPr>
                                  </m:fPr>
                                  <m:num>
                                    <m:r>
                                      <a:rPr lang="en-US" smtClean="0">
                                        <a:latin typeface="Cambria Math"/>
                                      </a:rPr>
                                      <m:t>𝟏</m:t>
                                    </m:r>
                                  </m:num>
                                  <m:den>
                                    <m:r>
                                      <a:rPr lang="en-US" smtClean="0">
                                        <a:latin typeface="Cambria Math"/>
                                      </a:rPr>
                                      <m:t>𝟐</m:t>
                                    </m:r>
                                  </m:den>
                                </m:f>
                                <m:r>
                                  <a:rPr lang="en-US" smtClean="0">
                                    <a:latin typeface="Cambria Math"/>
                                  </a:rPr>
                                  <m:t>, ∞)</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4+</m:t>
                                </m:r>
                                <m:sSup>
                                  <m:sSupPr>
                                    <m:ctrlPr>
                                      <a:rPr lang="en-US" sz="2000" i="1" smtClean="0">
                                        <a:latin typeface="Cambria Math"/>
                                      </a:rPr>
                                    </m:ctrlPr>
                                  </m:sSupPr>
                                  <m:e>
                                    <m:r>
                                      <a:rPr lang="en-US" sz="2000" smtClean="0">
                                        <a:latin typeface="Cambria Math"/>
                                      </a:rPr>
                                      <m:t>𝑦</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−2</m:t>
                                </m:r>
                                <m:r>
                                  <m:rPr>
                                    <m:sty m:val="p"/>
                                  </m:rPr>
                                  <a:rPr lang="en-US" sz="2000" smtClean="0">
                                    <a:latin typeface="Cambria Math"/>
                                  </a:rPr>
                                  <m:t>y</m:t>
                                </m:r>
                                <m:r>
                                  <a:rPr lang="en-US" sz="2000" smtClean="0">
                                    <a:latin typeface="Cambria Math"/>
                                  </a:rPr>
                                  <m:t> −1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84091742"/>
                  </p:ext>
                </p:extLst>
              </p:nvPr>
            </p:nvGraphicFramePr>
            <p:xfrm>
              <a:off x="1455467" y="2862397"/>
              <a:ext cx="4604911" cy="1404430"/>
            </p:xfrm>
            <a:graphic>
              <a:graphicData uri="http://schemas.openxmlformats.org/drawingml/2006/table">
                <a:tbl>
                  <a:tblPr firstRow="1" bandRow="1">
                    <a:tableStyleId>{E8B1032C-EA38-4F05-BA0D-38AFFFC7BED3}</a:tableStyleId>
                  </a:tblPr>
                  <a:tblGrid>
                    <a:gridCol w="1721330"/>
                    <a:gridCol w="1314653"/>
                    <a:gridCol w="483737"/>
                    <a:gridCol w="1085191"/>
                  </a:tblGrid>
                  <a:tr h="605028">
                    <a:tc>
                      <a:txBody>
                        <a:bodyPr/>
                        <a:lstStyle/>
                        <a:p>
                          <a:endParaRPr lang="en-US" dirty="0"/>
                        </a:p>
                      </a:txBody>
                      <a:tcPr/>
                    </a:tc>
                    <a:tc>
                      <a:txBody>
                        <a:bodyPr/>
                        <a:lstStyle/>
                        <a:p>
                          <a:endParaRPr lang="en-US"/>
                        </a:p>
                      </a:txBody>
                      <a:tcPr>
                        <a:blipFill rotWithShape="1">
                          <a:blip r:embed="rId10"/>
                          <a:stretch>
                            <a:fillRect l="-131019" t="-1010" r="-119444" b="-150505"/>
                          </a:stretch>
                        </a:blipFill>
                      </a:tcPr>
                    </a:tc>
                    <a:tc>
                      <a:txBody>
                        <a:bodyPr/>
                        <a:lstStyle/>
                        <a:p>
                          <a:endParaRPr lang="en-US"/>
                        </a:p>
                      </a:txBody>
                      <a:tcPr>
                        <a:blipFill rotWithShape="1">
                          <a:blip r:embed="rId10"/>
                          <a:stretch>
                            <a:fillRect l="-631646" t="-1010" r="-226582" b="-150505"/>
                          </a:stretch>
                        </a:blipFill>
                      </a:tcPr>
                    </a:tc>
                    <a:tc>
                      <a:txBody>
                        <a:bodyPr/>
                        <a:lstStyle/>
                        <a:p>
                          <a:endParaRPr lang="en-US"/>
                        </a:p>
                      </a:txBody>
                      <a:tcPr>
                        <a:blipFill rotWithShape="1">
                          <a:blip r:embed="rId10"/>
                          <a:stretch>
                            <a:fillRect l="-324719" t="-1010" r="-562" b="-150505"/>
                          </a:stretch>
                        </a:blipFill>
                      </a:tcPr>
                    </a:tc>
                  </a:tr>
                  <a:tr h="403162">
                    <a:tc>
                      <a:txBody>
                        <a:bodyPr/>
                        <a:lstStyle/>
                        <a:p>
                          <a:endParaRPr lang="en-US"/>
                        </a:p>
                      </a:txBody>
                      <a:tcPr>
                        <a:blipFill rotWithShape="1">
                          <a:blip r:embed="rId10"/>
                          <a:stretch>
                            <a:fillRect l="-355" t="-151515" r="-168085" b="-125758"/>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396240">
                    <a:tc>
                      <a:txBody>
                        <a:bodyPr/>
                        <a:lstStyle/>
                        <a:p>
                          <a:endParaRPr lang="en-US"/>
                        </a:p>
                      </a:txBody>
                      <a:tcPr>
                        <a:blipFill rotWithShape="1">
                          <a:blip r:embed="rId10"/>
                          <a:stretch>
                            <a:fillRect l="-355" t="-255385" r="-168085" b="-27692"/>
                          </a:stretch>
                        </a:blipFill>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bl>
              </a:graphicData>
            </a:graphic>
          </p:graphicFrame>
        </mc:Fallback>
      </mc:AlternateContent>
      <p:sp>
        <p:nvSpPr>
          <p:cNvPr id="20" name="Up Arrow 19"/>
          <p:cNvSpPr/>
          <p:nvPr/>
        </p:nvSpPr>
        <p:spPr>
          <a:xfrm>
            <a:off x="3124200" y="4335742"/>
            <a:ext cx="377816" cy="461665"/>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ight Arrow 2"/>
          <p:cNvSpPr/>
          <p:nvPr/>
        </p:nvSpPr>
        <p:spPr>
          <a:xfrm>
            <a:off x="2791225" y="1476586"/>
            <a:ext cx="1421582" cy="466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3600312" y="4348425"/>
            <a:ext cx="2781594" cy="461665"/>
          </a:xfrm>
          <a:prstGeom prst="rect">
            <a:avLst/>
          </a:prstGeom>
          <a:noFill/>
        </p:spPr>
        <p:txBody>
          <a:bodyPr wrap="square" rtlCol="0">
            <a:spAutoFit/>
          </a:bodyPr>
          <a:lstStyle/>
          <a:p>
            <a:r>
              <a:rPr lang="en-US" sz="2400" dirty="0">
                <a:solidFill>
                  <a:srgbClr val="FF0000"/>
                </a:solidFill>
                <a:latin typeface="+mn-lt"/>
              </a:rPr>
              <a:t>2</a:t>
            </a:r>
            <a:r>
              <a:rPr lang="en-US" sz="2400" dirty="0" smtClean="0">
                <a:solidFill>
                  <a:srgbClr val="FF0000"/>
                </a:solidFill>
                <a:latin typeface="+mn-lt"/>
              </a:rPr>
              <a:t>. Search</a:t>
            </a:r>
            <a:endParaRPr lang="en-US" sz="2400" dirty="0">
              <a:solidFill>
                <a:srgbClr val="FF0000"/>
              </a:solidFill>
              <a:latin typeface="+mn-lt"/>
            </a:endParaRPr>
          </a:p>
        </p:txBody>
      </p:sp>
      <p:sp>
        <p:nvSpPr>
          <p:cNvPr id="17" name="Right Arrow 16"/>
          <p:cNvSpPr/>
          <p:nvPr/>
        </p:nvSpPr>
        <p:spPr>
          <a:xfrm rot="2640336">
            <a:off x="682471" y="2520895"/>
            <a:ext cx="1146443" cy="466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01677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CAD “Big Picture”</a:t>
            </a:r>
            <a:endParaRPr lang="en-US" sz="4000" dirty="0"/>
          </a:p>
        </p:txBody>
      </p:sp>
      <mc:AlternateContent xmlns:mc="http://schemas.openxmlformats.org/markup-compatibility/2006" xmlns:a14="http://schemas.microsoft.com/office/drawing/2010/main">
        <mc:Choice Requires="a14">
          <p:sp>
            <p:nvSpPr>
              <p:cNvPr id="5" name="TextBox 4"/>
              <p:cNvSpPr txBox="1"/>
              <p:nvPr/>
            </p:nvSpPr>
            <p:spPr>
              <a:xfrm>
                <a:off x="228600" y="1447800"/>
                <a:ext cx="2482218" cy="4700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srgbClr val="FF0000"/>
                              </a:solidFill>
                              <a:latin typeface="Cambria Math"/>
                            </a:rPr>
                          </m:ctrlPr>
                        </m:sSupPr>
                        <m:e>
                          <m:r>
                            <a:rPr lang="en-US" sz="2400" b="1" i="1" smtClean="0">
                              <a:solidFill>
                                <a:srgbClr val="FF0000"/>
                              </a:solidFill>
                              <a:latin typeface="Cambria Math"/>
                            </a:rPr>
                            <m:t>𝒙</m:t>
                          </m:r>
                        </m:e>
                        <m:sup>
                          <m:r>
                            <a:rPr lang="en-US" sz="2400" b="1" i="1" smtClean="0">
                              <a:solidFill>
                                <a:srgbClr val="FF0000"/>
                              </a:solidFill>
                              <a:latin typeface="Cambria Math"/>
                            </a:rPr>
                            <m:t>𝟐</m:t>
                          </m:r>
                        </m:sup>
                      </m:sSup>
                      <m:r>
                        <a:rPr lang="en-US" sz="2400" b="1" i="1" smtClean="0">
                          <a:solidFill>
                            <a:srgbClr val="FF0000"/>
                          </a:solidFill>
                          <a:latin typeface="Cambria Math"/>
                        </a:rPr>
                        <m:t>+</m:t>
                      </m:r>
                      <m:sSup>
                        <m:sSupPr>
                          <m:ctrlPr>
                            <a:rPr lang="en-US" sz="2400" b="1" i="1" smtClean="0">
                              <a:solidFill>
                                <a:srgbClr val="FF0000"/>
                              </a:solidFill>
                              <a:latin typeface="Cambria Math"/>
                            </a:rPr>
                          </m:ctrlPr>
                        </m:sSupPr>
                        <m:e>
                          <m:r>
                            <a:rPr lang="en-US" sz="2400" b="1" i="1" smtClean="0">
                              <a:solidFill>
                                <a:srgbClr val="FF0000"/>
                              </a:solidFill>
                              <a:latin typeface="Cambria Math"/>
                            </a:rPr>
                            <m:t>𝒚</m:t>
                          </m:r>
                        </m:e>
                        <m:sup>
                          <m:r>
                            <a:rPr lang="en-US" sz="2400" b="1" i="1" smtClean="0">
                              <a:solidFill>
                                <a:srgbClr val="FF0000"/>
                              </a:solidFill>
                              <a:latin typeface="Cambria Math"/>
                            </a:rPr>
                            <m:t>𝟐</m:t>
                          </m:r>
                        </m:sup>
                      </m:sSup>
                      <m:r>
                        <a:rPr lang="en-US" sz="2400" b="1" i="1" smtClean="0">
                          <a:solidFill>
                            <a:srgbClr val="FF0000"/>
                          </a:solidFill>
                          <a:latin typeface="Cambria Math"/>
                        </a:rPr>
                        <m:t> −</m:t>
                      </m:r>
                      <m:r>
                        <a:rPr lang="en-US" sz="2400" b="1" i="1" smtClean="0">
                          <a:solidFill>
                            <a:srgbClr val="FF0000"/>
                          </a:solidFill>
                          <a:latin typeface="Cambria Math"/>
                        </a:rPr>
                        <m:t>𝟏</m:t>
                      </m:r>
                      <m:r>
                        <a:rPr lang="en-US" sz="2400" b="1" i="1" smtClean="0">
                          <a:solidFill>
                            <a:srgbClr val="FF0000"/>
                          </a:solidFill>
                          <a:latin typeface="Cambria Math"/>
                        </a:rPr>
                        <m:t>&lt;</m:t>
                      </m:r>
                      <m:r>
                        <a:rPr lang="en-US" sz="2400" b="1" i="1" smtClean="0">
                          <a:solidFill>
                            <a:srgbClr val="FF0000"/>
                          </a:solidFill>
                          <a:latin typeface="Cambria Math"/>
                        </a:rPr>
                        <m:t>𝟎</m:t>
                      </m:r>
                    </m:oMath>
                  </m:oMathPara>
                </a14:m>
                <a:endParaRPr lang="en-US" sz="2400" b="1"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8600" y="1447800"/>
                <a:ext cx="2482218" cy="470000"/>
              </a:xfrm>
              <a:prstGeom prst="rect">
                <a:avLst/>
              </a:prstGeom>
              <a:blipFill rotWithShape="1">
                <a:blip r:embed="rId3"/>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28600" y="1828800"/>
                <a:ext cx="18886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 </m:t>
                      </m:r>
                      <m:r>
                        <a:rPr lang="en-US" sz="2400" b="0" i="1" smtClean="0">
                          <a:solidFill>
                            <a:schemeClr val="tx1"/>
                          </a:solidFill>
                          <a:latin typeface="Cambria Math"/>
                        </a:rPr>
                        <m:t>𝑦</m:t>
                      </m:r>
                      <m:r>
                        <a:rPr lang="en-US" sz="2400" b="0" i="1" smtClean="0">
                          <a:solidFill>
                            <a:schemeClr val="tx1"/>
                          </a:solidFill>
                          <a:latin typeface="Cambria Math"/>
                        </a:rPr>
                        <m:t> −1&gt;0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28600" y="1828800"/>
                <a:ext cx="1888658" cy="461665"/>
              </a:xfrm>
              <a:prstGeom prst="rect">
                <a:avLst/>
              </a:prstGeom>
              <a:blipFill rotWithShape="1">
                <a:blip r:embed="rId4"/>
                <a:stretch>
                  <a:fillRect b="-11842"/>
                </a:stretch>
              </a:blipFill>
            </p:spPr>
            <p:txBody>
              <a:bodyPr/>
              <a:lstStyle/>
              <a:p>
                <a:r>
                  <a:rPr lang="en-US">
                    <a:noFill/>
                  </a:rPr>
                  <a:t> </a:t>
                </a:r>
              </a:p>
            </p:txBody>
          </p:sp>
        </mc:Fallback>
      </mc:AlternateContent>
      <p:sp>
        <p:nvSpPr>
          <p:cNvPr id="8" name="TextBox 7"/>
          <p:cNvSpPr txBox="1"/>
          <p:nvPr/>
        </p:nvSpPr>
        <p:spPr>
          <a:xfrm>
            <a:off x="2785789" y="1873752"/>
            <a:ext cx="2781594" cy="461665"/>
          </a:xfrm>
          <a:prstGeom prst="rect">
            <a:avLst/>
          </a:prstGeom>
          <a:noFill/>
        </p:spPr>
        <p:txBody>
          <a:bodyPr wrap="square" rtlCol="0">
            <a:spAutoFit/>
          </a:bodyPr>
          <a:lstStyle/>
          <a:p>
            <a:r>
              <a:rPr lang="en-US" sz="2400" dirty="0" smtClean="0">
                <a:solidFill>
                  <a:srgbClr val="FF0000"/>
                </a:solidFill>
                <a:latin typeface="+mn-lt"/>
              </a:rPr>
              <a:t>1. Saturate</a:t>
            </a:r>
            <a:endParaRPr lang="en-US" sz="2400" dirty="0">
              <a:solidFill>
                <a:srgbClr val="FF0000"/>
              </a:solidFill>
              <a:latin typeface="+mn-lt"/>
            </a:endParaRPr>
          </a:p>
        </p:txBody>
      </p:sp>
      <mc:AlternateContent xmlns:mc="http://schemas.openxmlformats.org/markup-compatibility/2006" xmlns:a14="http://schemas.microsoft.com/office/drawing/2010/main">
        <mc:Choice Requires="a14">
          <p:sp>
            <p:nvSpPr>
              <p:cNvPr id="10" name="TextBox 9"/>
              <p:cNvSpPr txBox="1"/>
              <p:nvPr/>
            </p:nvSpPr>
            <p:spPr>
              <a:xfrm>
                <a:off x="4548680" y="1362670"/>
                <a:ext cx="181748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4</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48680" y="1362670"/>
                <a:ext cx="1817485"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48680" y="2292295"/>
                <a:ext cx="4424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548680" y="2292295"/>
                <a:ext cx="442429"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48680" y="1828800"/>
                <a:ext cx="112851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548680" y="1828800"/>
                <a:ext cx="1128514"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163601287"/>
                  </p:ext>
                </p:extLst>
              </p:nvPr>
            </p:nvGraphicFramePr>
            <p:xfrm>
              <a:off x="776780" y="4953000"/>
              <a:ext cx="7543800" cy="1554480"/>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27057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 −</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r>
                                  <a:rPr lang="en-US" smtClean="0">
                                    <a:latin typeface="Cambria Math"/>
                                  </a:rPr>
                                  <m:t>𝟎</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𝟎</m:t>
                                </m:r>
                                <m:r>
                                  <a:rPr lang="en-US" smtClean="0">
                                    <a:latin typeface="Cambria Math"/>
                                  </a:rPr>
                                  <m:t>,</m:t>
                                </m:r>
                                <m:r>
                                  <a:rPr lang="en-US" smtClean="0">
                                    <a:latin typeface="Cambria Math"/>
                                  </a:rPr>
                                  <m:t>𝟏</m:t>
                                </m:r>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r>
                                  <a:rPr lang="en-US" smtClean="0">
                                    <a:latin typeface="Cambria Math"/>
                                  </a:rPr>
                                  <m:t>𝟏</m:t>
                                </m:r>
                                <m:r>
                                  <a:rPr lang="en-US" smtClean="0">
                                    <a:latin typeface="Cambria Math"/>
                                  </a:rPr>
                                  <m:t>, ∞)</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4</m:t>
                                    </m:r>
                                  </m:sup>
                                </m:sSup>
                                <m:r>
                                  <a:rPr lang="en-US" sz="2000" smtClean="0">
                                    <a:latin typeface="Cambria Math"/>
                                  </a:rPr>
                                  <m:t>−</m:t>
                                </m:r>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a:rPr>
                                    </m:ctrlPr>
                                  </m:sSupPr>
                                  <m:e>
                                    <m:r>
                                      <a:rPr lang="en-US" sz="2000" smtClean="0">
                                        <a:latin typeface="Cambria Math"/>
                                      </a:rPr>
                                      <m:t>𝑥</m:t>
                                    </m:r>
                                  </m:e>
                                  <m:sup>
                                    <m:r>
                                      <a:rPr lang="en-US" sz="2000" smtClean="0">
                                        <a:latin typeface="Cambria Math"/>
                                      </a:rPr>
                                      <m:t>2</m:t>
                                    </m:r>
                                  </m:sup>
                                </m:sSup>
                                <m:r>
                                  <a:rPr lang="en-US" sz="2000" smtClean="0">
                                    <a:latin typeface="Cambria Math"/>
                                  </a:rPr>
                                  <m:t>−1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𝑥</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2190090117"/>
                  </p:ext>
                </p:extLst>
              </p:nvPr>
            </p:nvGraphicFramePr>
            <p:xfrm>
              <a:off x="776780" y="4953000"/>
              <a:ext cx="7543800" cy="1568324"/>
            </p:xfrm>
            <a:graphic>
              <a:graphicData uri="http://schemas.openxmlformats.org/drawingml/2006/table">
                <a:tbl>
                  <a:tblPr firstRow="1" bandRow="1">
                    <a:tableStyleId>{BDBED569-4797-4DF1-A0F4-6AAB3CD982D8}</a:tableStyleId>
                  </a:tblPr>
                  <a:tblGrid>
                    <a:gridCol w="1721330"/>
                    <a:gridCol w="1314653"/>
                    <a:gridCol w="565231"/>
                    <a:gridCol w="1160817"/>
                    <a:gridCol w="357174"/>
                    <a:gridCol w="892936"/>
                    <a:gridCol w="446468"/>
                    <a:gridCol w="1085191"/>
                  </a:tblGrid>
                  <a:tr h="365760">
                    <a:tc>
                      <a:txBody>
                        <a:bodyPr/>
                        <a:lstStyle/>
                        <a:p>
                          <a:endParaRPr lang="en-US" dirty="0"/>
                        </a:p>
                      </a:txBody>
                      <a:tcPr/>
                    </a:tc>
                    <a:tc>
                      <a:txBody>
                        <a:bodyPr/>
                        <a:lstStyle/>
                        <a:p>
                          <a:endParaRPr lang="en-US"/>
                        </a:p>
                      </a:txBody>
                      <a:tcPr>
                        <a:blipFill rotWithShape="1">
                          <a:blip r:embed="rId8"/>
                          <a:stretch>
                            <a:fillRect l="-130556" t="-1667" r="-342593" b="-358333"/>
                          </a:stretch>
                        </a:blipFill>
                      </a:tcPr>
                    </a:tc>
                    <a:tc>
                      <a:txBody>
                        <a:bodyPr/>
                        <a:lstStyle/>
                        <a:p>
                          <a:endParaRPr lang="en-US"/>
                        </a:p>
                      </a:txBody>
                      <a:tcPr>
                        <a:blipFill rotWithShape="1">
                          <a:blip r:embed="rId8"/>
                          <a:stretch>
                            <a:fillRect l="-535484" t="-1667" r="-695699" b="-358333"/>
                          </a:stretch>
                        </a:blipFill>
                      </a:tcPr>
                    </a:tc>
                    <a:tc>
                      <a:txBody>
                        <a:bodyPr/>
                        <a:lstStyle/>
                        <a:p>
                          <a:endParaRPr lang="en-US"/>
                        </a:p>
                      </a:txBody>
                      <a:tcPr>
                        <a:blipFill rotWithShape="1">
                          <a:blip r:embed="rId8"/>
                          <a:stretch>
                            <a:fillRect l="-311053" t="-1667" r="-240526" b="-358333"/>
                          </a:stretch>
                        </a:blipFill>
                      </a:tcPr>
                    </a:tc>
                    <a:tc>
                      <a:txBody>
                        <a:bodyPr/>
                        <a:lstStyle/>
                        <a:p>
                          <a:endParaRPr lang="en-US"/>
                        </a:p>
                      </a:txBody>
                      <a:tcPr>
                        <a:blipFill rotWithShape="1">
                          <a:blip r:embed="rId8"/>
                          <a:stretch>
                            <a:fillRect l="-1323729" t="-1667" r="-674576" b="-358333"/>
                          </a:stretch>
                        </a:blipFill>
                      </a:tcPr>
                    </a:tc>
                    <a:tc>
                      <a:txBody>
                        <a:bodyPr/>
                        <a:lstStyle/>
                        <a:p>
                          <a:endParaRPr lang="en-US"/>
                        </a:p>
                      </a:txBody>
                      <a:tcPr>
                        <a:blipFill rotWithShape="1">
                          <a:blip r:embed="rId8"/>
                          <a:stretch>
                            <a:fillRect l="-571429" t="-1667" r="-170748" b="-358333"/>
                          </a:stretch>
                        </a:blipFill>
                      </a:tcPr>
                    </a:tc>
                    <a:tc>
                      <a:txBody>
                        <a:bodyPr/>
                        <a:lstStyle/>
                        <a:p>
                          <a:endParaRPr lang="en-US"/>
                        </a:p>
                      </a:txBody>
                      <a:tcPr>
                        <a:blipFill rotWithShape="1">
                          <a:blip r:embed="rId8"/>
                          <a:stretch>
                            <a:fillRect l="-1352055" t="-1667" r="-243836" b="-358333"/>
                          </a:stretch>
                        </a:blipFill>
                      </a:tcPr>
                    </a:tc>
                    <a:tc>
                      <a:txBody>
                        <a:bodyPr/>
                        <a:lstStyle/>
                        <a:p>
                          <a:endParaRPr lang="en-US"/>
                        </a:p>
                      </a:txBody>
                      <a:tcPr>
                        <a:blipFill rotWithShape="1">
                          <a:blip r:embed="rId8"/>
                          <a:stretch>
                            <a:fillRect l="-595506" t="-1667" b="-358333"/>
                          </a:stretch>
                        </a:blipFill>
                      </a:tcPr>
                    </a:tc>
                  </a:tr>
                  <a:tr h="403162">
                    <a:tc>
                      <a:txBody>
                        <a:bodyPr/>
                        <a:lstStyle/>
                        <a:p>
                          <a:endParaRPr lang="en-US"/>
                        </a:p>
                      </a:txBody>
                      <a:tcPr>
                        <a:blipFill rotWithShape="1">
                          <a:blip r:embed="rId8"/>
                          <a:stretch>
                            <a:fillRect t="-92424" r="-339007" b="-225758"/>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r h="403162">
                    <a:tc>
                      <a:txBody>
                        <a:bodyPr/>
                        <a:lstStyle/>
                        <a:p>
                          <a:endParaRPr lang="en-US"/>
                        </a:p>
                      </a:txBody>
                      <a:tcPr>
                        <a:blipFill rotWithShape="1">
                          <a:blip r:embed="rId8"/>
                          <a:stretch>
                            <a:fillRect t="-192424" r="-339007" b="-125758"/>
                          </a:stretch>
                        </a:blipFill>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r h="396240">
                    <a:tc>
                      <a:txBody>
                        <a:bodyPr/>
                        <a:lstStyle/>
                        <a:p>
                          <a:endParaRPr lang="en-US"/>
                        </a:p>
                      </a:txBody>
                      <a:tcPr>
                        <a:blipFill rotWithShape="1">
                          <a:blip r:embed="rId8"/>
                          <a:stretch>
                            <a:fillRect t="-296923" r="-339007" b="-27692"/>
                          </a:stretch>
                        </a:blipFill>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a:t>
                          </a:r>
                          <a:endParaRPr lang="en-US" sz="20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1828057" y="4335742"/>
                <a:ext cx="111620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a:rPr>
                        <m:t>𝒙</m:t>
                      </m:r>
                      <m:r>
                        <a:rPr lang="en-US" sz="2000" b="1" i="1" smtClean="0">
                          <a:solidFill>
                            <a:srgbClr val="FF0000"/>
                          </a:solidFill>
                          <a:latin typeface="Cambria Math"/>
                          <a:sym typeface="Symbol"/>
                        </a:rPr>
                        <m:t></m:t>
                      </m:r>
                      <m:r>
                        <a:rPr lang="en-US" sz="2000" b="1" i="1" smtClean="0">
                          <a:solidFill>
                            <a:srgbClr val="FF0000"/>
                          </a:solidFill>
                          <a:latin typeface="Cambria Math"/>
                        </a:rPr>
                        <m:t>−</m:t>
                      </m:r>
                      <m:r>
                        <a:rPr lang="en-US" sz="2000" b="1" i="1" smtClean="0">
                          <a:solidFill>
                            <a:srgbClr val="FF0000"/>
                          </a:solidFill>
                          <a:latin typeface="Cambria Math"/>
                        </a:rPr>
                        <m:t>𝟐</m:t>
                      </m:r>
                    </m:oMath>
                  </m:oMathPara>
                </a14:m>
                <a:endParaRPr lang="en-US" sz="2000" b="1"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828057" y="4335742"/>
                <a:ext cx="1116203" cy="400110"/>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5" name="Table 24"/>
              <p:cNvGraphicFramePr>
                <a:graphicFrameLocks noGrp="1"/>
              </p:cNvGraphicFramePr>
              <p:nvPr>
                <p:extLst>
                  <p:ext uri="{D42A27DB-BD31-4B8C-83A1-F6EECF244321}">
                    <p14:modId xmlns:p14="http://schemas.microsoft.com/office/powerpoint/2010/main" val="2208784138"/>
                  </p:ext>
                </p:extLst>
              </p:nvPr>
            </p:nvGraphicFramePr>
            <p:xfrm>
              <a:off x="1455467" y="2862397"/>
              <a:ext cx="4604911" cy="1404430"/>
            </p:xfrm>
            <a:graphic>
              <a:graphicData uri="http://schemas.openxmlformats.org/drawingml/2006/table">
                <a:tbl>
                  <a:tblPr firstRow="1" bandRow="1">
                    <a:tableStyleId>{E8B1032C-EA38-4F05-BA0D-38AFFFC7BED3}</a:tableStyleId>
                  </a:tblPr>
                  <a:tblGrid>
                    <a:gridCol w="1721330"/>
                    <a:gridCol w="1314653"/>
                    <a:gridCol w="483737"/>
                    <a:gridCol w="1085191"/>
                  </a:tblGrid>
                  <a:tr h="270577">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 −</m:t>
                                </m:r>
                                <m:f>
                                  <m:fPr>
                                    <m:ctrlPr>
                                      <a:rPr lang="en-US" i="1" smtClean="0">
                                        <a:latin typeface="Cambria Math"/>
                                      </a:rPr>
                                    </m:ctrlPr>
                                  </m:fPr>
                                  <m:num>
                                    <m:r>
                                      <a:rPr lang="en-US" smtClean="0">
                                        <a:latin typeface="Cambria Math"/>
                                      </a:rPr>
                                      <m:t>𝟏</m:t>
                                    </m:r>
                                  </m:num>
                                  <m:den>
                                    <m:r>
                                      <a:rPr lang="en-US" smtClean="0">
                                        <a:latin typeface="Cambria Math"/>
                                      </a:rPr>
                                      <m:t>𝟐</m:t>
                                    </m:r>
                                  </m:den>
                                </m:f>
                                <m:r>
                                  <a:rPr lang="en-US"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f>
                                  <m:fPr>
                                    <m:ctrlPr>
                                      <a:rPr lang="en-US" i="1" smtClean="0">
                                        <a:latin typeface="Cambria Math"/>
                                      </a:rPr>
                                    </m:ctrlPr>
                                  </m:fPr>
                                  <m:num>
                                    <m:r>
                                      <a:rPr lang="en-US" smtClean="0">
                                        <a:latin typeface="Cambria Math"/>
                                      </a:rPr>
                                      <m:t>𝟏</m:t>
                                    </m:r>
                                  </m:num>
                                  <m:den>
                                    <m:r>
                                      <a:rPr lang="en-US" smtClean="0">
                                        <a:latin typeface="Cambria Math"/>
                                      </a:rPr>
                                      <m:t>𝟐</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a:rPr>
                                  <m:t>(−</m:t>
                                </m:r>
                                <m:f>
                                  <m:fPr>
                                    <m:ctrlPr>
                                      <a:rPr lang="en-US" i="1" smtClean="0">
                                        <a:latin typeface="Cambria Math"/>
                                      </a:rPr>
                                    </m:ctrlPr>
                                  </m:fPr>
                                  <m:num>
                                    <m:r>
                                      <a:rPr lang="en-US" smtClean="0">
                                        <a:latin typeface="Cambria Math"/>
                                      </a:rPr>
                                      <m:t>𝟏</m:t>
                                    </m:r>
                                  </m:num>
                                  <m:den>
                                    <m:r>
                                      <a:rPr lang="en-US" smtClean="0">
                                        <a:latin typeface="Cambria Math"/>
                                      </a:rPr>
                                      <m:t>𝟐</m:t>
                                    </m:r>
                                  </m:den>
                                </m:f>
                                <m:r>
                                  <a:rPr lang="en-US" smtClean="0">
                                    <a:latin typeface="Cambria Math"/>
                                  </a:rPr>
                                  <m:t>, ∞)</m:t>
                                </m:r>
                              </m:oMath>
                            </m:oMathPara>
                          </a14:m>
                          <a:endParaRPr lang="en-US"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a:rPr>
                                  <m:t>𝟒</m:t>
                                </m:r>
                                <m:r>
                                  <a:rPr lang="en-US" sz="2000" b="1" smtClean="0">
                                    <a:solidFill>
                                      <a:srgbClr val="FF0000"/>
                                    </a:solidFill>
                                    <a:latin typeface="Cambria Math"/>
                                  </a:rPr>
                                  <m:t>+</m:t>
                                </m:r>
                                <m:sSup>
                                  <m:sSupPr>
                                    <m:ctrlPr>
                                      <a:rPr lang="en-US" sz="2000" b="1" i="1" smtClean="0">
                                        <a:solidFill>
                                          <a:srgbClr val="FF0000"/>
                                        </a:solidFill>
                                        <a:latin typeface="Cambria Math"/>
                                      </a:rPr>
                                    </m:ctrlPr>
                                  </m:sSupPr>
                                  <m:e>
                                    <m:r>
                                      <a:rPr lang="en-US" sz="2000" b="1" i="1" smtClean="0">
                                        <a:solidFill>
                                          <a:srgbClr val="FF0000"/>
                                        </a:solidFill>
                                        <a:latin typeface="Cambria Math"/>
                                      </a:rPr>
                                      <m:t>𝒚</m:t>
                                    </m:r>
                                  </m:e>
                                  <m:sup>
                                    <m:r>
                                      <a:rPr lang="en-US" sz="2000" b="1" i="1" smtClean="0">
                                        <a:solidFill>
                                          <a:srgbClr val="FF0000"/>
                                        </a:solidFill>
                                        <a:latin typeface="Cambria Math"/>
                                      </a:rPr>
                                      <m:t>𝟐</m:t>
                                    </m:r>
                                  </m:sup>
                                </m:sSup>
                                <m:r>
                                  <a:rPr lang="en-US" sz="2000" b="1" smtClean="0">
                                    <a:solidFill>
                                      <a:srgbClr val="FF0000"/>
                                    </a:solidFill>
                                    <a:latin typeface="Cambria Math"/>
                                  </a:rPr>
                                  <m:t>−</m:t>
                                </m:r>
                                <m:r>
                                  <a:rPr lang="en-US" sz="2000" b="1" i="1" smtClean="0">
                                    <a:solidFill>
                                      <a:srgbClr val="FF0000"/>
                                    </a:solidFill>
                                    <a:latin typeface="Cambria Math"/>
                                  </a:rPr>
                                  <m:t>𝟏</m:t>
                                </m:r>
                              </m:oMath>
                            </m:oMathPara>
                          </a14:m>
                          <a:endParaRPr lang="en-US" sz="2000" b="1" dirty="0">
                            <a:solidFill>
                              <a:srgbClr val="FF0000"/>
                            </a:solidFill>
                          </a:endParaRPr>
                        </a:p>
                      </a:txBody>
                      <a:tcPr/>
                    </a:tc>
                    <a:tc>
                      <a:txBody>
                        <a:bodyPr/>
                        <a:lstStyle/>
                        <a:p>
                          <a:pPr algn="ctr"/>
                          <a:r>
                            <a:rPr lang="en-US" sz="2000" b="1" dirty="0" smtClean="0">
                              <a:solidFill>
                                <a:srgbClr val="FF0000"/>
                              </a:solidFill>
                            </a:rPr>
                            <a:t>+</a:t>
                          </a:r>
                          <a:endParaRPr lang="en-US" sz="2000" b="1" dirty="0">
                            <a:solidFill>
                              <a:srgbClr val="FF0000"/>
                            </a:solidFill>
                          </a:endParaRPr>
                        </a:p>
                      </a:txBody>
                      <a:tcPr/>
                    </a:tc>
                    <a:tc>
                      <a:txBody>
                        <a:bodyPr/>
                        <a:lstStyle/>
                        <a:p>
                          <a:pPr algn="ctr"/>
                          <a:r>
                            <a:rPr lang="en-US" sz="2000" b="1" dirty="0" smtClean="0">
                              <a:solidFill>
                                <a:srgbClr val="FF0000"/>
                              </a:solidFill>
                            </a:rPr>
                            <a:t>+</a:t>
                          </a:r>
                          <a:endParaRPr lang="en-US" sz="2000" b="1" dirty="0">
                            <a:solidFill>
                              <a:srgbClr val="FF0000"/>
                            </a:solidFill>
                          </a:endParaRPr>
                        </a:p>
                      </a:txBody>
                      <a:tcPr/>
                    </a:tc>
                    <a:tc>
                      <a:txBody>
                        <a:bodyPr/>
                        <a:lstStyle/>
                        <a:p>
                          <a:pPr algn="ctr"/>
                          <a:r>
                            <a:rPr lang="en-US" sz="2000" b="1" dirty="0" smtClean="0">
                              <a:solidFill>
                                <a:srgbClr val="FF0000"/>
                              </a:solidFill>
                            </a:rPr>
                            <a:t>+</a:t>
                          </a:r>
                          <a:endParaRPr lang="en-US" sz="2000" b="1" dirty="0">
                            <a:solidFill>
                              <a:srgbClr val="FF0000"/>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a:rPr>
                                  <m:t>−2</m:t>
                                </m:r>
                                <m:r>
                                  <m:rPr>
                                    <m:sty m:val="p"/>
                                  </m:rPr>
                                  <a:rPr lang="en-US" sz="2000" smtClean="0">
                                    <a:latin typeface="Cambria Math"/>
                                  </a:rPr>
                                  <m:t>y</m:t>
                                </m:r>
                                <m:r>
                                  <a:rPr lang="en-US" sz="2000" smtClean="0">
                                    <a:latin typeface="Cambria Math"/>
                                  </a:rPr>
                                  <m:t> −1</m:t>
                                </m:r>
                              </m:oMath>
                            </m:oMathPara>
                          </a14:m>
                          <a:endParaRPr lang="en-US" sz="2000" dirty="0"/>
                        </a:p>
                      </a:txBody>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bl>
              </a:graphicData>
            </a:graphic>
          </p:graphicFrame>
        </mc:Choice>
        <mc:Fallback xmlns="">
          <p:graphicFrame>
            <p:nvGraphicFramePr>
              <p:cNvPr id="25" name="Table 24"/>
              <p:cNvGraphicFramePr>
                <a:graphicFrameLocks noGrp="1"/>
              </p:cNvGraphicFramePr>
              <p:nvPr>
                <p:extLst>
                  <p:ext uri="{D42A27DB-BD31-4B8C-83A1-F6EECF244321}">
                    <p14:modId xmlns:p14="http://schemas.microsoft.com/office/powerpoint/2010/main" val="177982209"/>
                  </p:ext>
                </p:extLst>
              </p:nvPr>
            </p:nvGraphicFramePr>
            <p:xfrm>
              <a:off x="1455467" y="2862397"/>
              <a:ext cx="4604911" cy="1404430"/>
            </p:xfrm>
            <a:graphic>
              <a:graphicData uri="http://schemas.openxmlformats.org/drawingml/2006/table">
                <a:tbl>
                  <a:tblPr firstRow="1" bandRow="1">
                    <a:tableStyleId>{E8B1032C-EA38-4F05-BA0D-38AFFFC7BED3}</a:tableStyleId>
                  </a:tblPr>
                  <a:tblGrid>
                    <a:gridCol w="1721330"/>
                    <a:gridCol w="1314653"/>
                    <a:gridCol w="483737"/>
                    <a:gridCol w="1085191"/>
                  </a:tblGrid>
                  <a:tr h="605028">
                    <a:tc>
                      <a:txBody>
                        <a:bodyPr/>
                        <a:lstStyle/>
                        <a:p>
                          <a:endParaRPr lang="en-US" dirty="0"/>
                        </a:p>
                      </a:txBody>
                      <a:tcPr/>
                    </a:tc>
                    <a:tc>
                      <a:txBody>
                        <a:bodyPr/>
                        <a:lstStyle/>
                        <a:p>
                          <a:endParaRPr lang="en-US"/>
                        </a:p>
                      </a:txBody>
                      <a:tcPr>
                        <a:blipFill rotWithShape="1">
                          <a:blip r:embed="rId10"/>
                          <a:stretch>
                            <a:fillRect l="-131019" t="-1010" r="-119444" b="-150505"/>
                          </a:stretch>
                        </a:blipFill>
                      </a:tcPr>
                    </a:tc>
                    <a:tc>
                      <a:txBody>
                        <a:bodyPr/>
                        <a:lstStyle/>
                        <a:p>
                          <a:endParaRPr lang="en-US"/>
                        </a:p>
                      </a:txBody>
                      <a:tcPr>
                        <a:blipFill rotWithShape="1">
                          <a:blip r:embed="rId10"/>
                          <a:stretch>
                            <a:fillRect l="-631646" t="-1010" r="-226582" b="-150505"/>
                          </a:stretch>
                        </a:blipFill>
                      </a:tcPr>
                    </a:tc>
                    <a:tc>
                      <a:txBody>
                        <a:bodyPr/>
                        <a:lstStyle/>
                        <a:p>
                          <a:endParaRPr lang="en-US"/>
                        </a:p>
                      </a:txBody>
                      <a:tcPr>
                        <a:blipFill rotWithShape="1">
                          <a:blip r:embed="rId10"/>
                          <a:stretch>
                            <a:fillRect l="-324719" t="-1010" r="-562" b="-150505"/>
                          </a:stretch>
                        </a:blipFill>
                      </a:tcPr>
                    </a:tc>
                  </a:tr>
                  <a:tr h="403162">
                    <a:tc>
                      <a:txBody>
                        <a:bodyPr/>
                        <a:lstStyle/>
                        <a:p>
                          <a:endParaRPr lang="en-US"/>
                        </a:p>
                      </a:txBody>
                      <a:tcPr>
                        <a:blipFill rotWithShape="1">
                          <a:blip r:embed="rId10"/>
                          <a:stretch>
                            <a:fillRect l="-355" t="-151515" r="-168085" b="-125758"/>
                          </a:stretch>
                        </a:blipFill>
                      </a:tcPr>
                    </a:tc>
                    <a:tc>
                      <a:txBody>
                        <a:bodyPr/>
                        <a:lstStyle/>
                        <a:p>
                          <a:pPr algn="ctr"/>
                          <a:r>
                            <a:rPr lang="en-US" sz="2000" b="1" dirty="0" smtClean="0">
                              <a:solidFill>
                                <a:srgbClr val="FF0000"/>
                              </a:solidFill>
                            </a:rPr>
                            <a:t>+</a:t>
                          </a:r>
                          <a:endParaRPr lang="en-US" sz="2000" b="1" dirty="0">
                            <a:solidFill>
                              <a:srgbClr val="FF0000"/>
                            </a:solidFill>
                          </a:endParaRPr>
                        </a:p>
                      </a:txBody>
                      <a:tcPr/>
                    </a:tc>
                    <a:tc>
                      <a:txBody>
                        <a:bodyPr/>
                        <a:lstStyle/>
                        <a:p>
                          <a:pPr algn="ctr"/>
                          <a:r>
                            <a:rPr lang="en-US" sz="2000" b="1" dirty="0" smtClean="0">
                              <a:solidFill>
                                <a:srgbClr val="FF0000"/>
                              </a:solidFill>
                            </a:rPr>
                            <a:t>+</a:t>
                          </a:r>
                          <a:endParaRPr lang="en-US" sz="2000" b="1" dirty="0">
                            <a:solidFill>
                              <a:srgbClr val="FF0000"/>
                            </a:solidFill>
                          </a:endParaRPr>
                        </a:p>
                      </a:txBody>
                      <a:tcPr/>
                    </a:tc>
                    <a:tc>
                      <a:txBody>
                        <a:bodyPr/>
                        <a:lstStyle/>
                        <a:p>
                          <a:pPr algn="ctr"/>
                          <a:r>
                            <a:rPr lang="en-US" sz="2000" b="1" dirty="0" smtClean="0">
                              <a:solidFill>
                                <a:srgbClr val="FF0000"/>
                              </a:solidFill>
                            </a:rPr>
                            <a:t>+</a:t>
                          </a:r>
                          <a:endParaRPr lang="en-US" sz="2000" b="1" dirty="0">
                            <a:solidFill>
                              <a:srgbClr val="FF0000"/>
                            </a:solidFill>
                          </a:endParaRPr>
                        </a:p>
                      </a:txBody>
                      <a:tcPr/>
                    </a:tc>
                  </a:tr>
                  <a:tr h="396240">
                    <a:tc>
                      <a:txBody>
                        <a:bodyPr/>
                        <a:lstStyle/>
                        <a:p>
                          <a:endParaRPr lang="en-US"/>
                        </a:p>
                      </a:txBody>
                      <a:tcPr>
                        <a:blipFill rotWithShape="1">
                          <a:blip r:embed="rId10"/>
                          <a:stretch>
                            <a:fillRect l="-355" t="-255385" r="-168085" b="-27692"/>
                          </a:stretch>
                        </a:blipFill>
                      </a:tcPr>
                    </a:tc>
                    <a:tc>
                      <a:txBody>
                        <a:bodyPr/>
                        <a:lstStyle/>
                        <a:p>
                          <a:pPr algn="ctr"/>
                          <a:r>
                            <a:rPr lang="en-US" sz="2000" dirty="0" smtClean="0"/>
                            <a:t>+</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a:t>
                          </a:r>
                          <a:endParaRPr lang="en-US" sz="2000" dirty="0"/>
                        </a:p>
                      </a:txBody>
                      <a:tcPr/>
                    </a:tc>
                  </a:tr>
                </a:tbl>
              </a:graphicData>
            </a:graphic>
          </p:graphicFrame>
        </mc:Fallback>
      </mc:AlternateContent>
      <p:sp>
        <p:nvSpPr>
          <p:cNvPr id="20" name="Up Arrow 19"/>
          <p:cNvSpPr/>
          <p:nvPr/>
        </p:nvSpPr>
        <p:spPr>
          <a:xfrm>
            <a:off x="3124200" y="4335742"/>
            <a:ext cx="377816" cy="461665"/>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ight Arrow 2"/>
          <p:cNvSpPr/>
          <p:nvPr/>
        </p:nvSpPr>
        <p:spPr>
          <a:xfrm>
            <a:off x="2791225" y="1476586"/>
            <a:ext cx="1421582" cy="466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TextBox 14"/>
          <p:cNvSpPr txBox="1"/>
          <p:nvPr/>
        </p:nvSpPr>
        <p:spPr>
          <a:xfrm>
            <a:off x="3600312" y="4348425"/>
            <a:ext cx="2781594" cy="461665"/>
          </a:xfrm>
          <a:prstGeom prst="rect">
            <a:avLst/>
          </a:prstGeom>
          <a:noFill/>
        </p:spPr>
        <p:txBody>
          <a:bodyPr wrap="square" rtlCol="0">
            <a:spAutoFit/>
          </a:bodyPr>
          <a:lstStyle/>
          <a:p>
            <a:r>
              <a:rPr lang="en-US" sz="2400" dirty="0">
                <a:solidFill>
                  <a:srgbClr val="FF0000"/>
                </a:solidFill>
                <a:latin typeface="+mn-lt"/>
              </a:rPr>
              <a:t>2</a:t>
            </a:r>
            <a:r>
              <a:rPr lang="en-US" sz="2400" dirty="0" smtClean="0">
                <a:solidFill>
                  <a:srgbClr val="FF0000"/>
                </a:solidFill>
                <a:latin typeface="+mn-lt"/>
              </a:rPr>
              <a:t>. Search</a:t>
            </a:r>
            <a:endParaRPr lang="en-US" sz="2400" dirty="0">
              <a:solidFill>
                <a:srgbClr val="FF0000"/>
              </a:solidFill>
              <a:latin typeface="+mn-lt"/>
            </a:endParaRPr>
          </a:p>
        </p:txBody>
      </p:sp>
      <p:sp>
        <p:nvSpPr>
          <p:cNvPr id="17" name="Right Arrow 16"/>
          <p:cNvSpPr/>
          <p:nvPr/>
        </p:nvSpPr>
        <p:spPr>
          <a:xfrm rot="2640336">
            <a:off x="682471" y="2520895"/>
            <a:ext cx="1146443" cy="4661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extBox 3"/>
          <p:cNvSpPr txBox="1"/>
          <p:nvPr/>
        </p:nvSpPr>
        <p:spPr>
          <a:xfrm>
            <a:off x="6172200" y="3516868"/>
            <a:ext cx="1338828" cy="369332"/>
          </a:xfrm>
          <a:prstGeom prst="rect">
            <a:avLst/>
          </a:prstGeom>
          <a:noFill/>
        </p:spPr>
        <p:txBody>
          <a:bodyPr wrap="none" rtlCol="0">
            <a:spAutoFit/>
          </a:bodyPr>
          <a:lstStyle/>
          <a:p>
            <a:r>
              <a:rPr lang="en-US" b="1" dirty="0" smtClean="0">
                <a:solidFill>
                  <a:srgbClr val="FF0000"/>
                </a:solidFill>
              </a:rPr>
              <a:t>CONFLICT</a:t>
            </a:r>
            <a:endParaRPr lang="en-US" b="1" dirty="0">
              <a:solidFill>
                <a:srgbClr val="FF0000"/>
              </a:solidFill>
            </a:endParaRPr>
          </a:p>
        </p:txBody>
      </p:sp>
    </p:spTree>
    <p:extLst>
      <p:ext uri="{BB962C8B-B14F-4D97-AF65-F5344CB8AC3E}">
        <p14:creationId xmlns:p14="http://schemas.microsoft.com/office/powerpoint/2010/main" val="28664416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NLSat</a:t>
            </a:r>
            <a:r>
              <a:rPr lang="en-US" dirty="0" smtClean="0"/>
              <a:t>: Model-Driven </a:t>
            </a:r>
            <a:r>
              <a:rPr lang="en-US" dirty="0" smtClean="0"/>
              <a:t>Search</a:t>
            </a:r>
            <a:endParaRPr lang="en-US" dirty="0"/>
          </a:p>
        </p:txBody>
      </p:sp>
      <p:sp>
        <p:nvSpPr>
          <p:cNvPr id="3" name="Content Placeholder 2"/>
          <p:cNvSpPr>
            <a:spLocks noGrp="1"/>
          </p:cNvSpPr>
          <p:nvPr>
            <p:ph idx="1"/>
          </p:nvPr>
        </p:nvSpPr>
        <p:spPr>
          <a:xfrm>
            <a:off x="512618" y="1371601"/>
            <a:ext cx="8610600" cy="1828800"/>
          </a:xfrm>
        </p:spPr>
        <p:txBody>
          <a:bodyPr>
            <a:normAutofit/>
          </a:bodyPr>
          <a:lstStyle/>
          <a:p>
            <a:pPr marL="0" indent="0">
              <a:buNone/>
            </a:pPr>
            <a:r>
              <a:rPr lang="en-US" dirty="0"/>
              <a:t>Static x </a:t>
            </a:r>
            <a:r>
              <a:rPr lang="en-US" dirty="0" smtClean="0">
                <a:solidFill>
                  <a:srgbClr val="FF0000"/>
                </a:solidFill>
              </a:rPr>
              <a:t>Dynamic</a:t>
            </a:r>
            <a:endParaRPr lang="en-US" dirty="0" smtClean="0"/>
          </a:p>
          <a:p>
            <a:pPr marL="0" indent="0">
              <a:buNone/>
            </a:pPr>
            <a:r>
              <a:rPr lang="en-US" dirty="0" smtClean="0">
                <a:solidFill>
                  <a:srgbClr val="FF0000"/>
                </a:solidFill>
              </a:rPr>
              <a:t>Optimistic approach</a:t>
            </a:r>
          </a:p>
          <a:p>
            <a:pPr marL="0" indent="0">
              <a:buNone/>
            </a:pPr>
            <a:r>
              <a:rPr lang="en-US" dirty="0" smtClean="0"/>
              <a:t>Key ideas</a:t>
            </a:r>
            <a:endParaRPr lang="en-US" dirty="0"/>
          </a:p>
        </p:txBody>
      </p:sp>
      <p:sp>
        <p:nvSpPr>
          <p:cNvPr id="5" name="Content Placeholder 2"/>
          <p:cNvSpPr txBox="1">
            <a:spLocks/>
          </p:cNvSpPr>
          <p:nvPr/>
        </p:nvSpPr>
        <p:spPr bwMode="auto">
          <a:xfrm>
            <a:off x="511629" y="4397829"/>
            <a:ext cx="86106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	</a:t>
            </a:r>
            <a:r>
              <a:rPr lang="en-US" dirty="0" smtClean="0"/>
              <a:t>Start the Search before Saturate/Project</a:t>
            </a:r>
          </a:p>
          <a:p>
            <a:pPr marL="0" indent="0">
              <a:buFont typeface="Arial" charset="0"/>
              <a:buNone/>
            </a:pPr>
            <a:r>
              <a:rPr lang="en-US" dirty="0"/>
              <a:t>	</a:t>
            </a:r>
            <a:r>
              <a:rPr lang="en-US" dirty="0" smtClean="0">
                <a:solidFill>
                  <a:srgbClr val="FF0000"/>
                </a:solidFill>
              </a:rPr>
              <a:t>We saturate on demand</a:t>
            </a:r>
          </a:p>
          <a:p>
            <a:pPr marL="0" indent="0">
              <a:buFont typeface="Arial" charset="0"/>
              <a:buNone/>
            </a:pPr>
            <a:r>
              <a:rPr lang="en-US" dirty="0">
                <a:solidFill>
                  <a:srgbClr val="FF0000"/>
                </a:solidFill>
              </a:rPr>
              <a:t>	</a:t>
            </a:r>
            <a:r>
              <a:rPr lang="en-US" dirty="0" smtClean="0">
                <a:solidFill>
                  <a:srgbClr val="FF0000"/>
                </a:solidFill>
              </a:rPr>
              <a:t>Model guides the saturation</a:t>
            </a:r>
          </a:p>
          <a:p>
            <a:pPr marL="0" indent="0">
              <a:buFont typeface="Arial" charset="0"/>
              <a:buNone/>
            </a:pPr>
            <a:endParaRPr lang="en-US" dirty="0">
              <a:solidFill>
                <a:srgbClr val="FF0000"/>
              </a:solidFill>
            </a:endParaRPr>
          </a:p>
        </p:txBody>
      </p:sp>
      <p:sp>
        <p:nvSpPr>
          <p:cNvPr id="6" name="Left Arrow 5"/>
          <p:cNvSpPr/>
          <p:nvPr/>
        </p:nvSpPr>
        <p:spPr bwMode="auto">
          <a:xfrm rot="5400000">
            <a:off x="5977969" y="2848508"/>
            <a:ext cx="1993923" cy="1148260"/>
          </a:xfrm>
          <a:prstGeom prst="leftArrow">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Models</a:t>
            </a:r>
          </a:p>
        </p:txBody>
      </p:sp>
      <p:sp>
        <p:nvSpPr>
          <p:cNvPr id="7" name="Left Arrow 6"/>
          <p:cNvSpPr/>
          <p:nvPr/>
        </p:nvSpPr>
        <p:spPr bwMode="auto">
          <a:xfrm rot="16200000">
            <a:off x="7177927" y="1781710"/>
            <a:ext cx="1993923" cy="1148260"/>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Proofs</a:t>
            </a:r>
          </a:p>
        </p:txBody>
      </p:sp>
      <p:sp>
        <p:nvSpPr>
          <p:cNvPr id="8" name="Rectangle 7"/>
          <p:cNvSpPr/>
          <p:nvPr/>
        </p:nvSpPr>
        <p:spPr bwMode="auto">
          <a:xfrm rot="2771272">
            <a:off x="6581572" y="2362464"/>
            <a:ext cx="2142297" cy="79046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dirty="0" smtClean="0">
                <a:solidFill>
                  <a:schemeClr val="tx1"/>
                </a:solidFill>
              </a:rPr>
              <a:t>Conflict</a:t>
            </a:r>
          </a:p>
          <a:p>
            <a:pPr algn="ctr" defTabSz="1096963"/>
            <a:r>
              <a:rPr lang="en-US" sz="2800" dirty="0" smtClean="0">
                <a:solidFill>
                  <a:schemeClr val="tx1"/>
                </a:solidFill>
              </a:rPr>
              <a:t> Resolution</a:t>
            </a:r>
          </a:p>
        </p:txBody>
      </p:sp>
    </p:spTree>
    <p:extLst>
      <p:ext uri="{BB962C8B-B14F-4D97-AF65-F5344CB8AC3E}">
        <p14:creationId xmlns:p14="http://schemas.microsoft.com/office/powerpoint/2010/main" val="45865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Rectangle 2"/>
          <p:cNvSpPr/>
          <p:nvPr/>
        </p:nvSpPr>
        <p:spPr>
          <a:xfrm>
            <a:off x="2667000" y="2362200"/>
            <a:ext cx="2514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Simplify</a:t>
            </a:r>
            <a:endParaRPr lang="en-US" sz="2800" dirty="0"/>
          </a:p>
        </p:txBody>
      </p:sp>
      <p:sp>
        <p:nvSpPr>
          <p:cNvPr id="4" name="Rectangle 3"/>
          <p:cNvSpPr/>
          <p:nvPr/>
        </p:nvSpPr>
        <p:spPr>
          <a:xfrm>
            <a:off x="2095500" y="3505200"/>
            <a:ext cx="3657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Variable elimination</a:t>
            </a:r>
            <a:endParaRPr lang="en-US" sz="2800" dirty="0"/>
          </a:p>
        </p:txBody>
      </p:sp>
      <p:sp>
        <p:nvSpPr>
          <p:cNvPr id="5" name="Down Arrow 4"/>
          <p:cNvSpPr/>
          <p:nvPr/>
        </p:nvSpPr>
        <p:spPr>
          <a:xfrm>
            <a:off x="3657600" y="19050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p:sp>
        <p:nvSpPr>
          <p:cNvPr id="8" name="Rectangle 7"/>
          <p:cNvSpPr/>
          <p:nvPr/>
        </p:nvSpPr>
        <p:spPr>
          <a:xfrm>
            <a:off x="2124529" y="4648199"/>
            <a:ext cx="3657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i</a:t>
            </a:r>
            <a:r>
              <a:rPr lang="en-US" sz="2800" dirty="0" smtClean="0"/>
              <a:t>f-then-else elimination</a:t>
            </a:r>
            <a:endParaRPr lang="en-US" sz="2800" dirty="0"/>
          </a:p>
        </p:txBody>
      </p:sp>
      <p:sp>
        <p:nvSpPr>
          <p:cNvPr id="9" name="Down Arrow 8"/>
          <p:cNvSpPr/>
          <p:nvPr/>
        </p:nvSpPr>
        <p:spPr>
          <a:xfrm>
            <a:off x="3639453" y="3044371"/>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Down Arrow 9"/>
          <p:cNvSpPr/>
          <p:nvPr/>
        </p:nvSpPr>
        <p:spPr>
          <a:xfrm>
            <a:off x="3657600" y="41910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Down Arrow 10"/>
          <p:cNvSpPr/>
          <p:nvPr/>
        </p:nvSpPr>
        <p:spPr>
          <a:xfrm>
            <a:off x="3657600" y="54102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TextBox 11"/>
          <p:cNvSpPr txBox="1"/>
          <p:nvPr/>
        </p:nvSpPr>
        <p:spPr>
          <a:xfrm>
            <a:off x="3620869" y="5731771"/>
            <a:ext cx="646331" cy="646331"/>
          </a:xfrm>
          <a:prstGeom prst="rect">
            <a:avLst/>
          </a:prstGeom>
          <a:noFill/>
        </p:spPr>
        <p:txBody>
          <a:bodyPr wrap="none" rtlCol="0">
            <a:spAutoFit/>
          </a:bodyPr>
          <a:lstStyle/>
          <a:p>
            <a:r>
              <a:rPr lang="en-US" sz="3600" b="1" dirty="0" smtClean="0"/>
              <a:t>…</a:t>
            </a:r>
            <a:endParaRPr lang="en-US" sz="3600" b="1" dirty="0"/>
          </a:p>
        </p:txBody>
      </p:sp>
      <mc:AlternateContent xmlns:mc="http://schemas.openxmlformats.org/markup-compatibility/2006">
        <mc:Choice xmlns:a14="http://schemas.microsoft.com/office/drawing/2010/main" Requires="a14">
          <p:sp>
            <p:nvSpPr>
              <p:cNvPr id="13" name="TextBox 12"/>
              <p:cNvSpPr txBox="1"/>
              <p:nvPr/>
            </p:nvSpPr>
            <p:spPr>
              <a:xfrm>
                <a:off x="3657600" y="1295400"/>
                <a:ext cx="56457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oMath>
                  </m:oMathPara>
                </a14:m>
                <a:endParaRPr lang="en-US" sz="3200" dirty="0"/>
              </a:p>
            </p:txBody>
          </p:sp>
        </mc:Choice>
        <mc:Fallback>
          <p:sp>
            <p:nvSpPr>
              <p:cNvPr id="13" name="TextBox 12"/>
              <p:cNvSpPr txBox="1">
                <a:spLocks noRot="1" noChangeAspect="1" noMove="1" noResize="1" noEditPoints="1" noAdjustHandles="1" noChangeArrowheads="1" noChangeShapeType="1" noTextEdit="1"/>
              </p:cNvSpPr>
              <p:nvPr/>
            </p:nvSpPr>
            <p:spPr>
              <a:xfrm>
                <a:off x="3657600" y="1295400"/>
                <a:ext cx="564578" cy="584775"/>
              </a:xfrm>
              <a:prstGeom prst="rect">
                <a:avLst/>
              </a:prstGeom>
              <a:blipFill rotWithShape="1">
                <a:blip r:embed="rId2"/>
                <a:stretch>
                  <a:fillRect/>
                </a:stretch>
              </a:blipFill>
            </p:spPr>
            <p:txBody>
              <a:bodyPr/>
              <a:lstStyle/>
              <a:p>
                <a:r>
                  <a:rPr lang="en-US">
                    <a:noFill/>
                  </a:rPr>
                  <a:t> </a:t>
                </a:r>
              </a:p>
            </p:txBody>
          </p:sp>
        </mc:Fallback>
      </mc:AlternateContent>
      <p:sp>
        <p:nvSpPr>
          <p:cNvPr id="14" name="Down Arrow 13"/>
          <p:cNvSpPr/>
          <p:nvPr/>
        </p:nvSpPr>
        <p:spPr>
          <a:xfrm rot="16200000">
            <a:off x="5049159" y="5422417"/>
            <a:ext cx="533400" cy="1560287"/>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5" name="Rectangle 14"/>
          <p:cNvSpPr/>
          <p:nvPr/>
        </p:nvSpPr>
        <p:spPr>
          <a:xfrm>
            <a:off x="6248400" y="5943600"/>
            <a:ext cx="2514600" cy="609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smtClean="0"/>
              <a:t>Solver</a:t>
            </a:r>
            <a:endParaRPr lang="en-US" sz="2800" dirty="0"/>
          </a:p>
        </p:txBody>
      </p:sp>
      <p:sp>
        <p:nvSpPr>
          <p:cNvPr id="16" name="Rectangular Callout 15"/>
          <p:cNvSpPr/>
          <p:nvPr/>
        </p:nvSpPr>
        <p:spPr>
          <a:xfrm>
            <a:off x="5753100" y="1430564"/>
            <a:ext cx="3133271" cy="1329871"/>
          </a:xfrm>
          <a:prstGeom prst="wedgeRectCallout">
            <a:avLst>
              <a:gd name="adj1" fmla="val -46773"/>
              <a:gd name="adj2" fmla="val 8214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Modular Architecture is a “must have”</a:t>
            </a:r>
            <a:endParaRPr lang="en-US" sz="2400" dirty="0"/>
          </a:p>
        </p:txBody>
      </p:sp>
    </p:spTree>
    <p:extLst>
      <p:ext uri="{BB962C8B-B14F-4D97-AF65-F5344CB8AC3E}">
        <p14:creationId xmlns:p14="http://schemas.microsoft.com/office/powerpoint/2010/main" val="388924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animBg="1"/>
      <p:bldP spid="10" grpId="0" animBg="1"/>
      <p:bldP spid="11" grpId="0" animBg="1"/>
      <p:bldP spid="12" grpId="0"/>
      <p:bldP spid="14" grpId="0" animBg="1"/>
      <p:bldP spid="15" grpId="0" animBg="1"/>
      <p:bldP spid="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7030A0"/>
                </a:solidFill>
              </a:rPr>
              <a:t>Experimental Results (1)</a:t>
            </a:r>
            <a:endParaRPr lang="en-US" sz="5400" dirty="0">
              <a:solidFill>
                <a:srgbClr val="7030A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33600"/>
            <a:ext cx="8534400" cy="288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ular Callout 2"/>
          <p:cNvSpPr/>
          <p:nvPr/>
        </p:nvSpPr>
        <p:spPr>
          <a:xfrm>
            <a:off x="609600" y="1295400"/>
            <a:ext cx="2895600" cy="685800"/>
          </a:xfrm>
          <a:prstGeom prst="wedgeRectCallout">
            <a:avLst>
              <a:gd name="adj1" fmla="val -40223"/>
              <a:gd name="adj2" fmla="val 1595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OUR NEW ENGINE</a:t>
            </a:r>
            <a:endParaRPr lang="en-US" sz="2400" dirty="0"/>
          </a:p>
        </p:txBody>
      </p:sp>
    </p:spTree>
    <p:extLst>
      <p:ext uri="{BB962C8B-B14F-4D97-AF65-F5344CB8AC3E}">
        <p14:creationId xmlns:p14="http://schemas.microsoft.com/office/powerpoint/2010/main" val="362220714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7030A0"/>
                </a:solidFill>
              </a:rPr>
              <a:t>Experimental Results (2)</a:t>
            </a:r>
            <a:endParaRPr lang="en-US" sz="5400" dirty="0">
              <a:solidFill>
                <a:srgbClr val="7030A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6905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6010102" y="6172200"/>
            <a:ext cx="2895600" cy="685800"/>
          </a:xfrm>
          <a:prstGeom prst="wedgeRectCallout">
            <a:avLst>
              <a:gd name="adj1" fmla="val -60893"/>
              <a:gd name="adj2" fmla="val -145879"/>
            </a:avLst>
          </a:prstGeom>
          <a:gradFill>
            <a:gsLst>
              <a:gs pos="0">
                <a:schemeClr val="accent2">
                  <a:tint val="50000"/>
                  <a:satMod val="300000"/>
                  <a:alpha val="46000"/>
                </a:schemeClr>
              </a:gs>
              <a:gs pos="35000">
                <a:schemeClr val="accent2">
                  <a:tint val="37000"/>
                  <a:satMod val="30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OUR NEW ENGINE</a:t>
            </a:r>
            <a:endParaRPr lang="en-US" sz="2400" dirty="0"/>
          </a:p>
        </p:txBody>
      </p:sp>
    </p:spTree>
    <p:extLst>
      <p:ext uri="{BB962C8B-B14F-4D97-AF65-F5344CB8AC3E}">
        <p14:creationId xmlns:p14="http://schemas.microsoft.com/office/powerpoint/2010/main" val="3084468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Other examples</a:t>
            </a:r>
            <a:endParaRPr lang="en-US" dirty="0"/>
          </a:p>
        </p:txBody>
      </p:sp>
      <p:sp>
        <p:nvSpPr>
          <p:cNvPr id="3" name="Content Placeholder 2"/>
          <p:cNvSpPr>
            <a:spLocks noGrp="1"/>
          </p:cNvSpPr>
          <p:nvPr>
            <p:ph idx="1"/>
          </p:nvPr>
        </p:nvSpPr>
        <p:spPr>
          <a:xfrm>
            <a:off x="491915" y="2480129"/>
            <a:ext cx="3810000" cy="1828800"/>
          </a:xfrm>
        </p:spPr>
        <p:txBody>
          <a:bodyPr/>
          <a:lstStyle/>
          <a:p>
            <a:pPr marL="0" indent="0" algn="ctr">
              <a:buNone/>
            </a:pPr>
            <a:r>
              <a:rPr lang="en-US" sz="2800" dirty="0" smtClean="0"/>
              <a:t>Delayed </a:t>
            </a:r>
          </a:p>
          <a:p>
            <a:pPr marL="0" indent="0" algn="ctr">
              <a:buNone/>
            </a:pPr>
            <a:r>
              <a:rPr lang="en-US" sz="2800" dirty="0" smtClean="0"/>
              <a:t>Theory Combination</a:t>
            </a:r>
          </a:p>
          <a:p>
            <a:pPr marL="0" indent="0" algn="ctr">
              <a:buNone/>
            </a:pPr>
            <a:r>
              <a:rPr lang="en-US" sz="2400" dirty="0" smtClean="0"/>
              <a:t>[</a:t>
            </a:r>
            <a:r>
              <a:rPr lang="en-US" sz="2400" dirty="0" err="1" smtClean="0"/>
              <a:t>Bruttomesso</a:t>
            </a:r>
            <a:r>
              <a:rPr lang="en-US" sz="2400" dirty="0" smtClean="0"/>
              <a:t> et al 2006]</a:t>
            </a:r>
            <a:endParaRPr lang="en-US" sz="2400" dirty="0"/>
          </a:p>
        </p:txBody>
      </p:sp>
      <p:sp>
        <p:nvSpPr>
          <p:cNvPr id="4" name="Content Placeholder 2"/>
          <p:cNvSpPr txBox="1">
            <a:spLocks/>
          </p:cNvSpPr>
          <p:nvPr/>
        </p:nvSpPr>
        <p:spPr bwMode="auto">
          <a:xfrm>
            <a:off x="4876800" y="2743200"/>
            <a:ext cx="3429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Model-Based </a:t>
            </a:r>
          </a:p>
          <a:p>
            <a:pPr marL="0" indent="0" algn="ctr">
              <a:buFont typeface="Arial" charset="0"/>
              <a:buNone/>
            </a:pPr>
            <a:r>
              <a:rPr lang="en-US" sz="2800" dirty="0" smtClean="0"/>
              <a:t>Theory Combination</a:t>
            </a:r>
            <a:endParaRPr lang="en-US" sz="2800" dirty="0"/>
          </a:p>
        </p:txBody>
      </p:sp>
      <p:sp>
        <p:nvSpPr>
          <p:cNvPr id="9" name="TextBox 8"/>
          <p:cNvSpPr txBox="1"/>
          <p:nvPr/>
        </p:nvSpPr>
        <p:spPr>
          <a:xfrm>
            <a:off x="4284856" y="2971800"/>
            <a:ext cx="439544" cy="646331"/>
          </a:xfrm>
          <a:prstGeom prst="rect">
            <a:avLst/>
          </a:prstGeom>
          <a:noFill/>
        </p:spPr>
        <p:txBody>
          <a:bodyPr wrap="none" rtlCol="0">
            <a:spAutoFit/>
          </a:bodyPr>
          <a:lstStyle/>
          <a:p>
            <a:r>
              <a:rPr lang="en-US" sz="3600" b="1" dirty="0" smtClean="0">
                <a:solidFill>
                  <a:srgbClr val="FF0000"/>
                </a:solidFill>
                <a:latin typeface="+mn-lt"/>
              </a:rPr>
              <a:t>X</a:t>
            </a:r>
            <a:endParaRPr lang="en-US" sz="3600" b="1" dirty="0">
              <a:solidFill>
                <a:srgbClr val="FF0000"/>
              </a:solidFill>
              <a:latin typeface="+mn-lt"/>
            </a:endParaRPr>
          </a:p>
        </p:txBody>
      </p:sp>
    </p:spTree>
    <p:extLst>
      <p:ext uri="{BB962C8B-B14F-4D97-AF65-F5344CB8AC3E}">
        <p14:creationId xmlns:p14="http://schemas.microsoft.com/office/powerpoint/2010/main" val="13912115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Other examples</a:t>
            </a:r>
            <a:endParaRPr lang="en-US" dirty="0"/>
          </a:p>
        </p:txBody>
      </p:sp>
      <p:sp>
        <p:nvSpPr>
          <p:cNvPr id="7" name="Content Placeholder 2"/>
          <p:cNvSpPr txBox="1">
            <a:spLocks/>
          </p:cNvSpPr>
          <p:nvPr/>
        </p:nvSpPr>
        <p:spPr bwMode="auto">
          <a:xfrm>
            <a:off x="448372" y="2550886"/>
            <a:ext cx="3886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Array Theory by</a:t>
            </a:r>
          </a:p>
          <a:p>
            <a:pPr marL="0" indent="0" algn="ctr">
              <a:buFont typeface="Arial" charset="0"/>
              <a:buNone/>
            </a:pPr>
            <a:r>
              <a:rPr lang="en-US" sz="2800" dirty="0" smtClean="0"/>
              <a:t>Axiom Instantiation</a:t>
            </a:r>
            <a:endParaRPr lang="en-US" sz="2800" dirty="0"/>
          </a:p>
        </p:txBody>
      </p:sp>
      <p:sp>
        <p:nvSpPr>
          <p:cNvPr id="8" name="Content Placeholder 2"/>
          <p:cNvSpPr txBox="1">
            <a:spLocks/>
          </p:cNvSpPr>
          <p:nvPr/>
        </p:nvSpPr>
        <p:spPr bwMode="auto">
          <a:xfrm>
            <a:off x="4902200" y="2358572"/>
            <a:ext cx="3860800" cy="190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Lemmas on Demand</a:t>
            </a:r>
          </a:p>
          <a:p>
            <a:pPr marL="0" indent="0" algn="ctr">
              <a:buFont typeface="Arial" charset="0"/>
              <a:buNone/>
            </a:pPr>
            <a:r>
              <a:rPr lang="en-US" sz="2800" dirty="0" smtClean="0"/>
              <a:t>For Theory of Array</a:t>
            </a:r>
          </a:p>
          <a:p>
            <a:pPr marL="0" indent="0" algn="ctr">
              <a:buFont typeface="Arial" charset="0"/>
              <a:buNone/>
            </a:pPr>
            <a:r>
              <a:rPr lang="en-US" sz="2400" dirty="0" smtClean="0"/>
              <a:t>[</a:t>
            </a:r>
            <a:r>
              <a:rPr lang="en-US" sz="2400" dirty="0" err="1" smtClean="0"/>
              <a:t>Brummayer-Biere</a:t>
            </a:r>
            <a:r>
              <a:rPr lang="en-US" sz="2400" dirty="0" smtClean="0"/>
              <a:t> 2009]</a:t>
            </a:r>
          </a:p>
          <a:p>
            <a:pPr marL="0" indent="0" algn="ctr">
              <a:buFont typeface="Arial" charset="0"/>
              <a:buNone/>
            </a:pPr>
            <a:endParaRPr lang="en-US" sz="2800" dirty="0"/>
          </a:p>
        </p:txBody>
      </p:sp>
      <mc:AlternateContent xmlns:mc="http://schemas.openxmlformats.org/markup-compatibility/2006" xmlns:a14="http://schemas.microsoft.com/office/drawing/2010/main">
        <mc:Choice Requires="a14">
          <p:sp>
            <p:nvSpPr>
              <p:cNvPr id="6" name="TextBox 5"/>
              <p:cNvSpPr txBox="1"/>
              <p:nvPr/>
            </p:nvSpPr>
            <p:spPr>
              <a:xfrm>
                <a:off x="1295400" y="4760893"/>
                <a:ext cx="6096000" cy="9541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a:rPr>
                        <m:t>∀</m:t>
                      </m:r>
                      <m:r>
                        <a:rPr lang="en-US" sz="2800" b="0" i="1" smtClean="0">
                          <a:latin typeface="Cambria Math"/>
                        </a:rPr>
                        <m:t>𝑎</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𝑣</m:t>
                      </m:r>
                      <m:r>
                        <a:rPr lang="en-US" sz="2800" b="0" i="1" smtClean="0">
                          <a:latin typeface="Cambria Math"/>
                        </a:rPr>
                        <m:t>:    </m:t>
                      </m:r>
                      <m:r>
                        <a:rPr lang="en-US" sz="2800" b="0" i="1" smtClean="0">
                          <a:latin typeface="Cambria Math"/>
                        </a:rPr>
                        <m:t>𝑎</m:t>
                      </m:r>
                      <m:d>
                        <m:dPr>
                          <m:begChr m:val="["/>
                          <m:endChr m:val="]"/>
                          <m:ctrlPr>
                            <a:rPr lang="en-US" sz="2800" b="0" i="1" smtClean="0">
                              <a:latin typeface="Cambria Math"/>
                            </a:rPr>
                          </m:ctrlPr>
                        </m:dPr>
                        <m:e>
                          <m:r>
                            <a:rPr lang="en-US" sz="2800" b="0" i="1" smtClean="0">
                              <a:latin typeface="Cambria Math"/>
                            </a:rPr>
                            <m:t>𝑖</m:t>
                          </m:r>
                          <m:r>
                            <a:rPr lang="en-US" sz="2800" b="0" i="1" smtClean="0">
                              <a:latin typeface="Cambria Math"/>
                            </a:rPr>
                            <m:t>≔</m:t>
                          </m:r>
                          <m:r>
                            <a:rPr lang="en-US" sz="2800" b="0" i="1" smtClean="0">
                              <a:latin typeface="Cambria Math"/>
                            </a:rPr>
                            <m:t>𝑣</m:t>
                          </m:r>
                        </m:e>
                      </m:d>
                      <m:d>
                        <m:dPr>
                          <m:begChr m:val="["/>
                          <m:endChr m:val="]"/>
                          <m:ctrlPr>
                            <a:rPr lang="en-US" sz="2800" b="0" i="1" smtClean="0">
                              <a:latin typeface="Cambria Math"/>
                            </a:rPr>
                          </m:ctrlPr>
                        </m:dPr>
                        <m:e>
                          <m:r>
                            <a:rPr lang="en-US" sz="2800" b="0" i="1" smtClean="0">
                              <a:latin typeface="Cambria Math"/>
                            </a:rPr>
                            <m:t>𝑖</m:t>
                          </m:r>
                        </m:e>
                      </m:d>
                      <m:r>
                        <a:rPr lang="en-US" sz="2800" b="0" i="1" smtClean="0">
                          <a:latin typeface="Cambria Math"/>
                        </a:rPr>
                        <m:t>=</m:t>
                      </m:r>
                      <m:r>
                        <a:rPr lang="en-US" sz="2800" b="0" i="1" smtClean="0">
                          <a:latin typeface="Cambria Math"/>
                        </a:rPr>
                        <m:t>𝑣</m:t>
                      </m:r>
                    </m:oMath>
                  </m:oMathPara>
                </a14:m>
                <a:endParaRPr lang="en-US" sz="2800" b="0" dirty="0" smtClean="0"/>
              </a:p>
              <a:p>
                <a:pPr/>
                <a14:m>
                  <m:oMathPara xmlns:m="http://schemas.openxmlformats.org/officeDocument/2006/math">
                    <m:oMathParaPr>
                      <m:jc m:val="left"/>
                    </m:oMathParaPr>
                    <m:oMath xmlns:m="http://schemas.openxmlformats.org/officeDocument/2006/math">
                      <m:r>
                        <a:rPr lang="en-US" sz="2800" b="0" i="1" smtClean="0">
                          <a:latin typeface="Cambria Math"/>
                        </a:rPr>
                        <m:t>∀</m:t>
                      </m:r>
                      <m:r>
                        <a:rPr lang="en-US" sz="2800" b="0" i="1" smtClean="0">
                          <a:latin typeface="Cambria Math"/>
                        </a:rPr>
                        <m:t>𝑎</m:t>
                      </m:r>
                      <m:r>
                        <a:rPr lang="en-US" sz="2800" b="0" i="1" smtClean="0">
                          <a:latin typeface="Cambria Math"/>
                        </a:rPr>
                        <m:t>,</m:t>
                      </m:r>
                      <m:r>
                        <a:rPr lang="en-US" sz="2800" b="0" i="1" smtClean="0">
                          <a:latin typeface="Cambria Math"/>
                        </a:rPr>
                        <m:t>𝑖</m:t>
                      </m:r>
                      <m:r>
                        <a:rPr lang="en-US" sz="2800" b="0" i="1" smtClean="0">
                          <a:latin typeface="Cambria Math"/>
                        </a:rPr>
                        <m:t>,</m:t>
                      </m:r>
                      <m:r>
                        <a:rPr lang="en-US" sz="2800" b="0" i="1" smtClean="0">
                          <a:latin typeface="Cambria Math"/>
                        </a:rPr>
                        <m:t>𝑗</m:t>
                      </m:r>
                      <m:r>
                        <a:rPr lang="en-US" sz="2800" b="0" i="1" smtClean="0">
                          <a:latin typeface="Cambria Math"/>
                        </a:rPr>
                        <m:t>, </m:t>
                      </m:r>
                      <m:r>
                        <a:rPr lang="en-US" sz="2800" b="0" i="1" smtClean="0">
                          <a:latin typeface="Cambria Math"/>
                        </a:rPr>
                        <m:t>𝑣</m:t>
                      </m:r>
                      <m:r>
                        <a:rPr lang="en-US" sz="2800" b="0" i="1" smtClean="0">
                          <a:latin typeface="Cambria Math"/>
                        </a:rPr>
                        <m:t>: </m:t>
                      </m:r>
                      <m:r>
                        <a:rPr lang="en-US" sz="2800" b="0" i="1" smtClean="0">
                          <a:latin typeface="Cambria Math"/>
                        </a:rPr>
                        <m:t>𝑖</m:t>
                      </m:r>
                      <m:r>
                        <a:rPr lang="en-US" sz="2800" b="0" i="1" smtClean="0">
                          <a:latin typeface="Cambria Math"/>
                        </a:rPr>
                        <m:t>=</m:t>
                      </m:r>
                      <m:r>
                        <a:rPr lang="en-US" sz="2800" b="0" i="1" smtClean="0">
                          <a:latin typeface="Cambria Math"/>
                        </a:rPr>
                        <m:t>𝑗</m:t>
                      </m:r>
                      <m:r>
                        <a:rPr lang="en-US" sz="2800" b="0" i="1" smtClean="0">
                          <a:latin typeface="Cambria Math"/>
                        </a:rPr>
                        <m:t>∨</m:t>
                      </m:r>
                      <m:r>
                        <a:rPr lang="en-US" sz="2800" b="0" i="1" smtClean="0">
                          <a:latin typeface="Cambria Math"/>
                        </a:rPr>
                        <m:t>𝑎</m:t>
                      </m:r>
                      <m:d>
                        <m:dPr>
                          <m:begChr m:val="["/>
                          <m:endChr m:val="]"/>
                          <m:ctrlPr>
                            <a:rPr lang="en-US" sz="2800" b="0" i="1" smtClean="0">
                              <a:latin typeface="Cambria Math"/>
                            </a:rPr>
                          </m:ctrlPr>
                        </m:dPr>
                        <m:e>
                          <m:r>
                            <a:rPr lang="en-US" sz="2800" b="0" i="1" smtClean="0">
                              <a:latin typeface="Cambria Math"/>
                            </a:rPr>
                            <m:t>𝑖</m:t>
                          </m:r>
                          <m:r>
                            <a:rPr lang="en-US" sz="2800" b="0" i="1" smtClean="0">
                              <a:latin typeface="Cambria Math"/>
                            </a:rPr>
                            <m:t>≔</m:t>
                          </m:r>
                          <m:r>
                            <a:rPr lang="en-US" sz="2800" b="0" i="1" smtClean="0">
                              <a:latin typeface="Cambria Math"/>
                            </a:rPr>
                            <m:t>𝑣</m:t>
                          </m:r>
                        </m:e>
                      </m:d>
                      <m:d>
                        <m:dPr>
                          <m:begChr m:val="["/>
                          <m:endChr m:val="]"/>
                          <m:ctrlPr>
                            <a:rPr lang="en-US" sz="2800" b="0" i="1" smtClean="0">
                              <a:latin typeface="Cambria Math"/>
                            </a:rPr>
                          </m:ctrlPr>
                        </m:dPr>
                        <m:e>
                          <m:r>
                            <a:rPr lang="en-US" sz="2800" b="0" i="1" smtClean="0">
                              <a:latin typeface="Cambria Math"/>
                            </a:rPr>
                            <m:t>𝑗</m:t>
                          </m:r>
                        </m:e>
                      </m:d>
                      <m:r>
                        <a:rPr lang="en-US" sz="2800" b="0" i="1" smtClean="0">
                          <a:latin typeface="Cambria Math"/>
                        </a:rPr>
                        <m:t>=</m:t>
                      </m:r>
                      <m:r>
                        <a:rPr lang="en-US" sz="2800" b="0" i="1" smtClean="0">
                          <a:latin typeface="Cambria Math"/>
                        </a:rPr>
                        <m:t>𝑎</m:t>
                      </m:r>
                      <m:r>
                        <a:rPr lang="en-US" sz="2800" b="0" i="1" smtClean="0">
                          <a:latin typeface="Cambria Math"/>
                        </a:rPr>
                        <m:t>[</m:t>
                      </m:r>
                      <m:r>
                        <a:rPr lang="en-US" sz="2800" b="0" i="1" smtClean="0">
                          <a:latin typeface="Cambria Math"/>
                        </a:rPr>
                        <m:t>𝑗</m:t>
                      </m:r>
                      <m:r>
                        <a:rPr lang="en-US" sz="2800" b="0" i="1" smtClean="0">
                          <a:latin typeface="Cambria Math"/>
                        </a:rPr>
                        <m:t>]</m:t>
                      </m:r>
                    </m:oMath>
                  </m:oMathPara>
                </a14:m>
                <a:endParaRPr lang="en-US" sz="28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1295400" y="4760893"/>
                <a:ext cx="6096000" cy="954107"/>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4267200" y="2855685"/>
            <a:ext cx="439544" cy="646331"/>
          </a:xfrm>
          <a:prstGeom prst="rect">
            <a:avLst/>
          </a:prstGeom>
          <a:noFill/>
        </p:spPr>
        <p:txBody>
          <a:bodyPr wrap="none" rtlCol="0">
            <a:spAutoFit/>
          </a:bodyPr>
          <a:lstStyle/>
          <a:p>
            <a:r>
              <a:rPr lang="en-US" sz="3600" b="1" dirty="0" smtClean="0">
                <a:solidFill>
                  <a:srgbClr val="FF0000"/>
                </a:solidFill>
                <a:latin typeface="+mn-lt"/>
              </a:rPr>
              <a:t>X</a:t>
            </a:r>
            <a:endParaRPr lang="en-US" sz="3600" b="1" dirty="0">
              <a:solidFill>
                <a:srgbClr val="FF0000"/>
              </a:solidFill>
              <a:latin typeface="+mn-lt"/>
            </a:endParaRPr>
          </a:p>
        </p:txBody>
      </p:sp>
    </p:spTree>
    <p:extLst>
      <p:ext uri="{BB962C8B-B14F-4D97-AF65-F5344CB8AC3E}">
        <p14:creationId xmlns:p14="http://schemas.microsoft.com/office/powerpoint/2010/main" val="6744489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Other examples</a:t>
            </a:r>
            <a:br>
              <a:rPr lang="en-US" dirty="0" smtClean="0">
                <a:solidFill>
                  <a:srgbClr val="0070C0"/>
                </a:solidFill>
              </a:rPr>
            </a:br>
            <a:r>
              <a:rPr lang="en-US" sz="2800" dirty="0" smtClean="0">
                <a:solidFill>
                  <a:srgbClr val="0070C0"/>
                </a:solidFill>
              </a:rPr>
              <a:t>(for linear arithmetic)</a:t>
            </a:r>
            <a:endParaRPr lang="en-US" sz="2800" dirty="0"/>
          </a:p>
        </p:txBody>
      </p:sp>
      <p:sp>
        <p:nvSpPr>
          <p:cNvPr id="7" name="Content Placeholder 2"/>
          <p:cNvSpPr txBox="1">
            <a:spLocks/>
          </p:cNvSpPr>
          <p:nvPr/>
        </p:nvSpPr>
        <p:spPr bwMode="auto">
          <a:xfrm>
            <a:off x="228600" y="2852057"/>
            <a:ext cx="3886200" cy="121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Fourier-</a:t>
            </a:r>
            <a:r>
              <a:rPr lang="en-US" sz="2800" dirty="0" err="1" smtClean="0"/>
              <a:t>Motzkin</a:t>
            </a:r>
            <a:endParaRPr lang="en-US" sz="2800" dirty="0"/>
          </a:p>
        </p:txBody>
      </p:sp>
      <p:sp>
        <p:nvSpPr>
          <p:cNvPr id="8" name="Content Placeholder 2"/>
          <p:cNvSpPr txBox="1">
            <a:spLocks/>
          </p:cNvSpPr>
          <p:nvPr/>
        </p:nvSpPr>
        <p:spPr bwMode="auto">
          <a:xfrm>
            <a:off x="4724400" y="1930400"/>
            <a:ext cx="3860800" cy="190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Generalizing DPLL to richer </a:t>
            </a:r>
            <a:r>
              <a:rPr lang="en-US" sz="2800" dirty="0" smtClean="0"/>
              <a:t>logics</a:t>
            </a:r>
          </a:p>
          <a:p>
            <a:pPr marL="0" indent="0" algn="ctr">
              <a:buNone/>
            </a:pPr>
            <a:r>
              <a:rPr lang="en-US" sz="2400" dirty="0" smtClean="0"/>
              <a:t>[McMillan et al 2009]</a:t>
            </a:r>
          </a:p>
        </p:txBody>
      </p:sp>
      <p:sp>
        <p:nvSpPr>
          <p:cNvPr id="9" name="Content Placeholder 2"/>
          <p:cNvSpPr txBox="1">
            <a:spLocks/>
          </p:cNvSpPr>
          <p:nvPr/>
        </p:nvSpPr>
        <p:spPr bwMode="auto">
          <a:xfrm>
            <a:off x="4724400" y="3806372"/>
            <a:ext cx="3860800" cy="19086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t>Conflict Resolution</a:t>
            </a:r>
          </a:p>
          <a:p>
            <a:pPr marL="0" indent="0" algn="ctr">
              <a:buNone/>
            </a:pPr>
            <a:r>
              <a:rPr lang="en-US" sz="2400" dirty="0" smtClean="0"/>
              <a:t>[</a:t>
            </a:r>
            <a:r>
              <a:rPr lang="en-US" sz="2400" dirty="0" err="1" smtClean="0"/>
              <a:t>Korovin</a:t>
            </a:r>
            <a:r>
              <a:rPr lang="en-US" sz="2400" dirty="0" smtClean="0"/>
              <a:t> et al 2009]</a:t>
            </a:r>
          </a:p>
        </p:txBody>
      </p:sp>
      <p:sp>
        <p:nvSpPr>
          <p:cNvPr id="3" name="TextBox 2"/>
          <p:cNvSpPr txBox="1"/>
          <p:nvPr/>
        </p:nvSpPr>
        <p:spPr>
          <a:xfrm>
            <a:off x="4114800" y="2855685"/>
            <a:ext cx="439544" cy="646331"/>
          </a:xfrm>
          <a:prstGeom prst="rect">
            <a:avLst/>
          </a:prstGeom>
          <a:noFill/>
        </p:spPr>
        <p:txBody>
          <a:bodyPr wrap="none" rtlCol="0">
            <a:spAutoFit/>
          </a:bodyPr>
          <a:lstStyle/>
          <a:p>
            <a:r>
              <a:rPr lang="en-US" sz="3600" b="1" dirty="0" smtClean="0">
                <a:solidFill>
                  <a:srgbClr val="FF0000"/>
                </a:solidFill>
                <a:latin typeface="+mn-lt"/>
              </a:rPr>
              <a:t>X</a:t>
            </a:r>
            <a:endParaRPr lang="en-US" sz="3600" b="1" dirty="0">
              <a:solidFill>
                <a:srgbClr val="FF0000"/>
              </a:solidFill>
              <a:latin typeface="+mn-lt"/>
            </a:endParaRPr>
          </a:p>
        </p:txBody>
      </p:sp>
    </p:spTree>
    <p:extLst>
      <p:ext uri="{BB962C8B-B14F-4D97-AF65-F5344CB8AC3E}">
        <p14:creationId xmlns:p14="http://schemas.microsoft.com/office/powerpoint/2010/main" val="2537778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Saturation: successful instances</a:t>
            </a:r>
            <a:endParaRPr lang="en-US" dirty="0"/>
          </a:p>
        </p:txBody>
      </p:sp>
      <p:sp>
        <p:nvSpPr>
          <p:cNvPr id="7" name="Content Placeholder 2"/>
          <p:cNvSpPr txBox="1">
            <a:spLocks/>
          </p:cNvSpPr>
          <p:nvPr/>
        </p:nvSpPr>
        <p:spPr bwMode="auto">
          <a:xfrm>
            <a:off x="448372" y="1937658"/>
            <a:ext cx="7324028"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t>Polynomial time procedures</a:t>
            </a:r>
          </a:p>
        </p:txBody>
      </p:sp>
      <p:sp>
        <p:nvSpPr>
          <p:cNvPr id="10" name="Content Placeholder 2"/>
          <p:cNvSpPr txBox="1">
            <a:spLocks/>
          </p:cNvSpPr>
          <p:nvPr/>
        </p:nvSpPr>
        <p:spPr bwMode="auto">
          <a:xfrm>
            <a:off x="448372" y="2714172"/>
            <a:ext cx="7324028" cy="1248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solidFill>
                  <a:schemeClr val="accent6">
                    <a:lumMod val="75000"/>
                  </a:schemeClr>
                </a:solidFill>
              </a:rPr>
              <a:t>Gaussian Elimination</a:t>
            </a:r>
          </a:p>
          <a:p>
            <a:pPr marL="0" indent="0" algn="ctr">
              <a:buFont typeface="Arial" charset="0"/>
              <a:buNone/>
            </a:pPr>
            <a:r>
              <a:rPr lang="en-US" sz="2800" dirty="0" smtClean="0">
                <a:solidFill>
                  <a:schemeClr val="accent6">
                    <a:lumMod val="75000"/>
                  </a:schemeClr>
                </a:solidFill>
              </a:rPr>
              <a:t>Congruence Closure</a:t>
            </a:r>
          </a:p>
        </p:txBody>
      </p:sp>
    </p:spTree>
    <p:extLst>
      <p:ext uri="{BB962C8B-B14F-4D97-AF65-F5344CB8AC3E}">
        <p14:creationId xmlns:p14="http://schemas.microsoft.com/office/powerpoint/2010/main" val="374328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70C0"/>
                </a:solidFill>
              </a:rPr>
              <a:t>MCSat</a:t>
            </a:r>
            <a:endParaRPr lang="en-US" dirty="0"/>
          </a:p>
        </p:txBody>
      </p:sp>
      <p:sp>
        <p:nvSpPr>
          <p:cNvPr id="7" name="Content Placeholder 2"/>
          <p:cNvSpPr txBox="1">
            <a:spLocks/>
          </p:cNvSpPr>
          <p:nvPr/>
        </p:nvSpPr>
        <p:spPr bwMode="auto">
          <a:xfrm>
            <a:off x="762000" y="1937658"/>
            <a:ext cx="7628828" cy="37773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sz="2800" dirty="0" smtClean="0">
                <a:solidFill>
                  <a:srgbClr val="FF0000"/>
                </a:solidFill>
              </a:rPr>
              <a:t>Model-Driven SMT</a:t>
            </a:r>
          </a:p>
          <a:p>
            <a:pPr marL="0" indent="0" algn="ctr">
              <a:buFont typeface="Arial" charset="0"/>
              <a:buNone/>
            </a:pPr>
            <a:r>
              <a:rPr lang="en-US" sz="2800" dirty="0" smtClean="0"/>
              <a:t>Lift ideas from CDCL to SMT</a:t>
            </a:r>
          </a:p>
          <a:p>
            <a:pPr marL="0" indent="0" algn="ctr">
              <a:buFont typeface="Arial" charset="0"/>
              <a:buNone/>
            </a:pPr>
            <a:r>
              <a:rPr lang="en-US" sz="2800" dirty="0" smtClean="0"/>
              <a:t>Generalize ideas found in model-driven approaches</a:t>
            </a:r>
          </a:p>
          <a:p>
            <a:pPr marL="0" indent="0" algn="ctr">
              <a:buNone/>
            </a:pPr>
            <a:r>
              <a:rPr lang="en-US" sz="2800" dirty="0"/>
              <a:t>Easier to </a:t>
            </a:r>
            <a:r>
              <a:rPr lang="en-US" sz="2800" dirty="0" smtClean="0"/>
              <a:t>implement</a:t>
            </a:r>
          </a:p>
          <a:p>
            <a:pPr marL="0" indent="0" algn="ctr">
              <a:buNone/>
            </a:pPr>
            <a:endParaRPr lang="en-US" sz="2800" dirty="0"/>
          </a:p>
          <a:p>
            <a:pPr marL="0" indent="0" algn="ctr">
              <a:buFont typeface="Arial" charset="0"/>
              <a:buNone/>
            </a:pPr>
            <a:r>
              <a:rPr lang="en-US" sz="2800" dirty="0" smtClean="0">
                <a:solidFill>
                  <a:srgbClr val="FF0000"/>
                </a:solidFill>
              </a:rPr>
              <a:t>Model construction is explicit</a:t>
            </a:r>
            <a:endParaRPr lang="en-US" sz="2800" dirty="0">
              <a:solidFill>
                <a:srgbClr val="FF0000"/>
              </a:solidFill>
            </a:endParaRPr>
          </a:p>
          <a:p>
            <a:pPr marL="0" indent="0" algn="ctr">
              <a:buFont typeface="Arial" charset="0"/>
              <a:buNone/>
            </a:pPr>
            <a:endParaRPr lang="en-US" sz="2800" dirty="0" smtClean="0"/>
          </a:p>
        </p:txBody>
      </p:sp>
    </p:spTree>
    <p:extLst>
      <p:ext uri="{BB962C8B-B14F-4D97-AF65-F5344CB8AC3E}">
        <p14:creationId xmlns:p14="http://schemas.microsoft.com/office/powerpoint/2010/main" val="16230251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p:spTree>
    <p:extLst>
      <p:ext uri="{BB962C8B-B14F-4D97-AF65-F5344CB8AC3E}">
        <p14:creationId xmlns:p14="http://schemas.microsoft.com/office/powerpoint/2010/main" val="287988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890075" y="4724400"/>
            <a:ext cx="1817421" cy="461665"/>
          </a:xfrm>
          <a:prstGeom prst="rect">
            <a:avLst/>
          </a:prstGeom>
          <a:noFill/>
        </p:spPr>
        <p:txBody>
          <a:bodyPr wrap="none" rtlCol="0">
            <a:spAutoFit/>
          </a:bodyPr>
          <a:lstStyle/>
          <a:p>
            <a:r>
              <a:rPr lang="en-US" sz="2400" dirty="0" smtClean="0">
                <a:latin typeface="+mn-lt"/>
              </a:rPr>
              <a:t>Propagations</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08002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890075" y="4724400"/>
            <a:ext cx="1817421" cy="461665"/>
          </a:xfrm>
          <a:prstGeom prst="rect">
            <a:avLst/>
          </a:prstGeom>
          <a:noFill/>
        </p:spPr>
        <p:txBody>
          <a:bodyPr wrap="none" rtlCol="0">
            <a:spAutoFit/>
          </a:bodyPr>
          <a:lstStyle/>
          <a:p>
            <a:r>
              <a:rPr lang="en-US" sz="2400" dirty="0" smtClean="0">
                <a:latin typeface="+mn-lt"/>
              </a:rPr>
              <a:t>Propagations</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0805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Equivalence Preserving Simplifications</a:t>
            </a:r>
            <a:r>
              <a:rPr lang="en-US" dirty="0" smtClean="0"/>
              <a:t> </a:t>
            </a:r>
            <a:endParaRPr lang="en-US" dirty="0"/>
          </a:p>
        </p:txBody>
      </p:sp>
      <p:sp>
        <p:nvSpPr>
          <p:cNvPr id="4" name="Rectangle 3"/>
          <p:cNvSpPr/>
          <p:nvPr/>
        </p:nvSpPr>
        <p:spPr>
          <a:xfrm>
            <a:off x="2819400" y="2594429"/>
            <a:ext cx="25146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Simplify</a:t>
            </a:r>
            <a:endParaRPr lang="en-US" sz="2800" dirty="0"/>
          </a:p>
        </p:txBody>
      </p:sp>
      <p:sp>
        <p:nvSpPr>
          <p:cNvPr id="5" name="Down Arrow 4"/>
          <p:cNvSpPr/>
          <p:nvPr/>
        </p:nvSpPr>
        <p:spPr>
          <a:xfrm>
            <a:off x="3810000" y="2137229"/>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p:sp>
        <p:nvSpPr>
          <p:cNvPr id="6" name="Down Arrow 5"/>
          <p:cNvSpPr/>
          <p:nvPr/>
        </p:nvSpPr>
        <p:spPr>
          <a:xfrm>
            <a:off x="3791853" y="3276600"/>
            <a:ext cx="533400" cy="3810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p:cNvSpPr txBox="1"/>
              <p:nvPr/>
            </p:nvSpPr>
            <p:spPr>
              <a:xfrm>
                <a:off x="3810000" y="1527629"/>
                <a:ext cx="56457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3810000" y="1527629"/>
                <a:ext cx="564578" cy="58477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3810000" y="3733800"/>
                <a:ext cx="654345"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r>
                        <a:rPr lang="en-US" sz="3200" b="0" i="1" dirty="0" smtClean="0">
                          <a:latin typeface="Cambria Math"/>
                        </a:rPr>
                        <m:t>′</m:t>
                      </m:r>
                    </m:oMath>
                  </m:oMathPara>
                </a14:m>
                <a:endParaRPr lang="en-US" sz="3200" dirty="0"/>
              </a:p>
            </p:txBody>
          </p:sp>
        </mc:Choice>
        <mc:Fallback>
          <p:sp>
            <p:nvSpPr>
              <p:cNvPr id="8" name="TextBox 7"/>
              <p:cNvSpPr txBox="1">
                <a:spLocks noRot="1" noChangeAspect="1" noMove="1" noResize="1" noEditPoints="1" noAdjustHandles="1" noChangeArrowheads="1" noChangeShapeType="1" noTextEdit="1"/>
              </p:cNvSpPr>
              <p:nvPr/>
            </p:nvSpPr>
            <p:spPr>
              <a:xfrm>
                <a:off x="3810000" y="3733800"/>
                <a:ext cx="654345" cy="58477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524000" y="4495800"/>
                <a:ext cx="6705600" cy="3539430"/>
              </a:xfrm>
              <a:prstGeom prst="rect">
                <a:avLst/>
              </a:prstGeom>
              <a:noFill/>
            </p:spPr>
            <p:txBody>
              <a:bodyPr wrap="square" rtlCol="0">
                <a:spAutoFit/>
              </a:bodyPr>
              <a:lstStyle/>
              <a:p>
                <a:r>
                  <a:rPr lang="en-US" sz="2800" dirty="0" smtClean="0">
                    <a:latin typeface="+mn-lt"/>
                  </a:rPr>
                  <a:t>Examples:</a:t>
                </a:r>
              </a:p>
              <a:p>
                <a14:m>
                  <m:oMathPara xmlns:m="http://schemas.openxmlformats.org/officeDocument/2006/math">
                    <m:oMathParaPr>
                      <m:jc m:val="centerGroup"/>
                    </m:oMathParaPr>
                    <m:oMath xmlns:m="http://schemas.openxmlformats.org/officeDocument/2006/math">
                      <m:r>
                        <a:rPr lang="en-US" sz="2800" b="0" i="1" smtClean="0">
                          <a:latin typeface="Cambria Math"/>
                        </a:rPr>
                        <m:t>𝑥</m:t>
                      </m:r>
                      <m:r>
                        <a:rPr lang="en-US" sz="2800" b="0" i="1" smtClean="0">
                          <a:latin typeface="Cambria Math"/>
                        </a:rPr>
                        <m:t>+</m:t>
                      </m:r>
                      <m:r>
                        <a:rPr lang="en-US" sz="2800" b="0" i="1" smtClean="0">
                          <a:latin typeface="Cambria Math"/>
                        </a:rPr>
                        <m:t>𝑦</m:t>
                      </m:r>
                      <m:r>
                        <a:rPr lang="en-US" sz="2800" b="0" i="1" smtClean="0">
                          <a:latin typeface="Cambria Math"/>
                        </a:rPr>
                        <m:t>+1−</m:t>
                      </m:r>
                      <m:r>
                        <a:rPr lang="en-US" sz="2800" b="0" i="1" smtClean="0">
                          <a:latin typeface="Cambria Math"/>
                        </a:rPr>
                        <m:t>𝑥</m:t>
                      </m:r>
                      <m:r>
                        <a:rPr lang="en-US" sz="2800" b="0" i="1" smtClean="0">
                          <a:latin typeface="Cambria Math"/>
                        </a:rPr>
                        <m:t>−2 ↦  </m:t>
                      </m:r>
                      <m:r>
                        <a:rPr lang="en-US" sz="2800" b="0" i="1" smtClean="0">
                          <a:latin typeface="Cambria Math"/>
                        </a:rPr>
                        <m:t>𝑦</m:t>
                      </m:r>
                      <m:r>
                        <a:rPr lang="en-US" sz="2800" b="0" i="1" smtClean="0">
                          <a:latin typeface="Cambria Math"/>
                        </a:rPr>
                        <m:t> −1</m:t>
                      </m:r>
                    </m:oMath>
                  </m:oMathPara>
                </a14:m>
                <a:endParaRPr lang="en-US" sz="2800" b="0" dirty="0" smtClean="0">
                  <a:latin typeface="+mn-lt"/>
                </a:endParaRPr>
              </a:p>
              <a:p>
                <a14:m>
                  <m:oMathPara xmlns:m="http://schemas.openxmlformats.org/officeDocument/2006/math">
                    <m:oMathParaPr>
                      <m:jc m:val="centerGroup"/>
                    </m:oMathParaPr>
                    <m:oMath xmlns:m="http://schemas.openxmlformats.org/officeDocument/2006/math">
                      <m:r>
                        <a:rPr lang="en-US" sz="2800" b="0" i="1" smtClean="0">
                          <a:latin typeface="Cambria Math"/>
                        </a:rPr>
                        <m:t>𝑝</m:t>
                      </m:r>
                      <m:r>
                        <a:rPr lang="en-US" sz="2800" b="0" i="1" smtClean="0">
                          <a:latin typeface="Cambria Math"/>
                        </a:rPr>
                        <m:t>∧</m:t>
                      </m:r>
                      <m:r>
                        <a:rPr lang="en-US" sz="2800" b="0" i="1" smtClean="0">
                          <a:latin typeface="Cambria Math"/>
                        </a:rPr>
                        <m:t>𝑡𝑟𝑢𝑒</m:t>
                      </m:r>
                      <m:r>
                        <a:rPr lang="en-US" sz="2800" b="0" i="1" smtClean="0">
                          <a:latin typeface="Cambria Math"/>
                        </a:rPr>
                        <m:t>∧</m:t>
                      </m:r>
                      <m:r>
                        <a:rPr lang="en-US" sz="2800" b="0" i="1" smtClean="0">
                          <a:latin typeface="Cambria Math"/>
                        </a:rPr>
                        <m:t>𝑝</m:t>
                      </m:r>
                      <m:r>
                        <a:rPr lang="en-US" sz="2800" b="0" i="1" smtClean="0">
                          <a:solidFill>
                            <a:srgbClr val="FF0000"/>
                          </a:solidFill>
                          <a:latin typeface="Cambria Math"/>
                        </a:rPr>
                        <m:t>↦</m:t>
                      </m:r>
                      <m:r>
                        <a:rPr lang="en-US" sz="2800" b="0" i="1" smtClean="0">
                          <a:latin typeface="Cambria Math"/>
                        </a:rPr>
                        <m:t>𝑝</m:t>
                      </m:r>
                    </m:oMath>
                  </m:oMathPara>
                </a14:m>
                <a:endParaRPr lang="en-US" sz="2800" b="0" dirty="0" smtClean="0">
                  <a:latin typeface="+mn-lt"/>
                </a:endParaRPr>
              </a:p>
              <a:p>
                <a:endParaRPr lang="en-US" sz="2800" b="0" dirty="0" smtClean="0">
                  <a:latin typeface="+mn-lt"/>
                </a:endParaRPr>
              </a:p>
              <a:p>
                <a:endParaRPr lang="en-US" sz="2800" b="0" dirty="0" smtClean="0">
                  <a:latin typeface="+mn-lt"/>
                </a:endParaRPr>
              </a:p>
              <a:p>
                <a:endParaRPr lang="en-US" sz="2800" b="0" dirty="0" smtClean="0">
                  <a:latin typeface="+mn-lt"/>
                </a:endParaRPr>
              </a:p>
              <a:p>
                <a:endParaRPr lang="en-US" sz="2800" dirty="0" smtClean="0">
                  <a:latin typeface="+mn-lt"/>
                </a:endParaRPr>
              </a:p>
              <a:p>
                <a:endParaRPr lang="en-US" sz="2800" dirty="0">
                  <a:latin typeface="+mn-lt"/>
                </a:endParaRPr>
              </a:p>
            </p:txBody>
          </p:sp>
        </mc:Choice>
        <mc:Fallback>
          <p:sp>
            <p:nvSpPr>
              <p:cNvPr id="9" name="TextBox 8"/>
              <p:cNvSpPr txBox="1">
                <a:spLocks noRot="1" noChangeAspect="1" noMove="1" noResize="1" noEditPoints="1" noAdjustHandles="1" noChangeArrowheads="1" noChangeShapeType="1" noTextEdit="1"/>
              </p:cNvSpPr>
              <p:nvPr/>
            </p:nvSpPr>
            <p:spPr>
              <a:xfrm>
                <a:off x="1524000" y="4495800"/>
                <a:ext cx="6705600" cy="3539430"/>
              </a:xfrm>
              <a:prstGeom prst="rect">
                <a:avLst/>
              </a:prstGeom>
              <a:blipFill rotWithShape="1">
                <a:blip r:embed="rId4"/>
                <a:stretch>
                  <a:fillRect l="-1818" t="-1552"/>
                </a:stretch>
              </a:blipFill>
            </p:spPr>
            <p:txBody>
              <a:bodyPr/>
              <a:lstStyle/>
              <a:p>
                <a:r>
                  <a:rPr lang="en-US">
                    <a:noFill/>
                  </a:rPr>
                  <a:t> </a:t>
                </a:r>
              </a:p>
            </p:txBody>
          </p:sp>
        </mc:Fallback>
      </mc:AlternateContent>
    </p:spTree>
    <p:extLst>
      <p:ext uri="{BB962C8B-B14F-4D97-AF65-F5344CB8AC3E}">
        <p14:creationId xmlns:p14="http://schemas.microsoft.com/office/powerpoint/2010/main" val="14572921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890075" y="4724400"/>
            <a:ext cx="1817421" cy="461665"/>
          </a:xfrm>
          <a:prstGeom prst="rect">
            <a:avLst/>
          </a:prstGeom>
          <a:noFill/>
        </p:spPr>
        <p:txBody>
          <a:bodyPr wrap="none" rtlCol="0">
            <a:spAutoFit/>
          </a:bodyPr>
          <a:lstStyle/>
          <a:p>
            <a:r>
              <a:rPr lang="en-US" sz="2400" dirty="0" smtClean="0">
                <a:latin typeface="+mn-lt"/>
              </a:rPr>
              <a:t>Propagations</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956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505200" y="4724400"/>
            <a:ext cx="2456122" cy="461665"/>
          </a:xfrm>
          <a:prstGeom prst="rect">
            <a:avLst/>
          </a:prstGeom>
          <a:noFill/>
        </p:spPr>
        <p:txBody>
          <a:bodyPr wrap="none" rtlCol="0">
            <a:spAutoFit/>
          </a:bodyPr>
          <a:lstStyle/>
          <a:p>
            <a:r>
              <a:rPr lang="en-US" sz="2400" dirty="0" smtClean="0">
                <a:latin typeface="+mn-lt"/>
              </a:rPr>
              <a:t>Boolean Decisions</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3546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531412" y="4724400"/>
            <a:ext cx="2581476" cy="461665"/>
          </a:xfrm>
          <a:prstGeom prst="rect">
            <a:avLst/>
          </a:prstGeom>
          <a:noFill/>
        </p:spPr>
        <p:txBody>
          <a:bodyPr wrap="none" rtlCol="0">
            <a:spAutoFit/>
          </a:bodyPr>
          <a:lstStyle/>
          <a:p>
            <a:r>
              <a:rPr lang="en-US" sz="2400" dirty="0" smtClean="0">
                <a:latin typeface="+mn-lt"/>
              </a:rPr>
              <a:t>Semantic Decisions</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oMath>
                  </m:oMathPara>
                </a14:m>
                <a:endParaRPr lang="en-US" sz="2400" dirty="0"/>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5943600" y="3500735"/>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m:t>
                      </m:r>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5943600" y="3500735"/>
                <a:ext cx="1041375" cy="461665"/>
              </a:xfrm>
              <a:prstGeom prst="rect">
                <a:avLst/>
              </a:prstGeom>
              <a:blipFill rotWithShape="1">
                <a:blip r:embed="rId7"/>
                <a:stretch>
                  <a:fillRect/>
                </a:stretch>
              </a:blipFill>
            </p:spPr>
            <p:txBody>
              <a:bodyPr/>
              <a:lstStyle/>
              <a:p>
                <a:r>
                  <a:rPr lang="en-US">
                    <a:noFill/>
                  </a:rPr>
                  <a:t> </a:t>
                </a:r>
              </a:p>
            </p:txBody>
          </p:sp>
        </mc:Fallback>
      </mc:AlternateContent>
      <p:cxnSp>
        <p:nvCxnSpPr>
          <p:cNvPr id="19" name="Straight Connector 18"/>
          <p:cNvCxnSpPr/>
          <p:nvPr/>
        </p:nvCxnSpPr>
        <p:spPr>
          <a:xfrm>
            <a:off x="69342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3047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531412" y="4724400"/>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5943600" y="3500735"/>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→2</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5943600" y="3500735"/>
                <a:ext cx="1041375" cy="461665"/>
              </a:xfrm>
              <a:prstGeom prst="rect">
                <a:avLst/>
              </a:prstGeom>
              <a:blipFill rotWithShape="1">
                <a:blip r:embed="rId7"/>
                <a:stretch>
                  <a:fillRect/>
                </a:stretch>
              </a:blipFill>
            </p:spPr>
            <p:txBody>
              <a:bodyPr/>
              <a:lstStyle/>
              <a:p>
                <a:r>
                  <a:rPr lang="en-US">
                    <a:noFill/>
                  </a:rPr>
                  <a:t> </a:t>
                </a:r>
              </a:p>
            </p:txBody>
          </p:sp>
        </mc:Fallback>
      </mc:AlternateContent>
      <p:cxnSp>
        <p:nvCxnSpPr>
          <p:cNvPr id="19" name="Straight Connector 18"/>
          <p:cNvCxnSpPr/>
          <p:nvPr/>
        </p:nvCxnSpPr>
        <p:spPr>
          <a:xfrm>
            <a:off x="69342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122040" y="5410200"/>
                <a:ext cx="3449960" cy="830997"/>
              </a:xfrm>
              <a:prstGeom prst="rect">
                <a:avLst/>
              </a:prstGeom>
              <a:noFill/>
            </p:spPr>
            <p:txBody>
              <a:bodyPr wrap="square" rtlCol="0">
                <a:spAutoFit/>
              </a:bodyPr>
              <a:lstStyle/>
              <a:p>
                <a:r>
                  <a:rPr lang="en-US" sz="2400" dirty="0" smtClean="0">
                    <a:latin typeface="+mn-lt"/>
                  </a:rPr>
                  <a:t>We can’t find a value </a:t>
                </a:r>
                <a:r>
                  <a:rPr lang="en-US" sz="2400" dirty="0" smtClean="0">
                    <a:latin typeface="+mn-lt"/>
                  </a:rPr>
                  <a:t>for</a:t>
                </a:r>
                <a:r>
                  <a:rPr lang="en-US" sz="2400" dirty="0" smtClean="0">
                    <a:latin typeface="+mn-lt"/>
                  </a:rPr>
                  <a:t> </a:t>
                </a:r>
                <a14:m>
                  <m:oMath xmlns:m="http://schemas.openxmlformats.org/officeDocument/2006/math">
                    <m:r>
                      <a:rPr lang="en-US" sz="2400" b="0" i="1" smtClean="0">
                        <a:latin typeface="Cambria Math"/>
                      </a:rPr>
                      <m:t>𝑦</m:t>
                    </m:r>
                  </m:oMath>
                </a14:m>
                <a:r>
                  <a:rPr lang="en-US" sz="2400" dirty="0" smtClean="0">
                    <a:latin typeface="+mn-lt"/>
                  </a:rPr>
                  <a:t> </a:t>
                </a:r>
                <a:r>
                  <a:rPr lang="en-US" sz="2400" dirty="0" err="1" smtClean="0">
                    <a:latin typeface="+mn-lt"/>
                  </a:rPr>
                  <a:t>s.t.</a:t>
                </a:r>
                <a:r>
                  <a:rPr lang="en-US" sz="2400" dirty="0" smtClean="0">
                    <a:latin typeface="+mn-lt"/>
                  </a:rPr>
                  <a:t> </a:t>
                </a:r>
                <a14:m>
                  <m:oMath xmlns:m="http://schemas.openxmlformats.org/officeDocument/2006/math">
                    <m:r>
                      <a:rPr lang="en-US" sz="2400" b="0" i="1" smtClean="0">
                        <a:solidFill>
                          <a:srgbClr val="FF0000"/>
                        </a:solidFill>
                        <a:latin typeface="Cambria Math"/>
                      </a:rPr>
                      <m:t>4+</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a14:m>
                <a:endParaRPr lang="en-US" sz="2400" dirty="0">
                  <a:solidFill>
                    <a:srgbClr val="FF0000"/>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1122040" y="5410200"/>
                <a:ext cx="3449960" cy="830997"/>
              </a:xfrm>
              <a:prstGeom prst="rect">
                <a:avLst/>
              </a:prstGeom>
              <a:blipFill rotWithShape="1">
                <a:blip r:embed="rId8"/>
                <a:stretch>
                  <a:fillRect l="-2650" t="-5882" r="-177" b="-15441"/>
                </a:stretch>
              </a:blipFill>
            </p:spPr>
            <p:txBody>
              <a:bodyPr/>
              <a:lstStyle/>
              <a:p>
                <a:r>
                  <a:rPr lang="en-US">
                    <a:noFill/>
                  </a:rPr>
                  <a:t> </a:t>
                </a:r>
              </a:p>
            </p:txBody>
          </p:sp>
        </mc:Fallback>
      </mc:AlternateContent>
    </p:spTree>
    <p:extLst>
      <p:ext uri="{BB962C8B-B14F-4D97-AF65-F5344CB8AC3E}">
        <p14:creationId xmlns:p14="http://schemas.microsoft.com/office/powerpoint/2010/main" val="562195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sp>
        <p:nvSpPr>
          <p:cNvPr id="32" name="TextBox 31"/>
          <p:cNvSpPr txBox="1"/>
          <p:nvPr/>
        </p:nvSpPr>
        <p:spPr>
          <a:xfrm>
            <a:off x="3531412" y="4724400"/>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5943600" y="3500735"/>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→2</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5943600" y="3500735"/>
                <a:ext cx="1041375" cy="461665"/>
              </a:xfrm>
              <a:prstGeom prst="rect">
                <a:avLst/>
              </a:prstGeom>
              <a:blipFill rotWithShape="1">
                <a:blip r:embed="rId7"/>
                <a:stretch>
                  <a:fillRect/>
                </a:stretch>
              </a:blipFill>
            </p:spPr>
            <p:txBody>
              <a:bodyPr/>
              <a:lstStyle/>
              <a:p>
                <a:r>
                  <a:rPr lang="en-US">
                    <a:noFill/>
                  </a:rPr>
                  <a:t> </a:t>
                </a:r>
              </a:p>
            </p:txBody>
          </p:sp>
        </mc:Fallback>
      </mc:AlternateContent>
      <p:cxnSp>
        <p:nvCxnSpPr>
          <p:cNvPr id="19" name="Straight Connector 18"/>
          <p:cNvCxnSpPr/>
          <p:nvPr/>
        </p:nvCxnSpPr>
        <p:spPr>
          <a:xfrm>
            <a:off x="69342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1122040" y="5410200"/>
                <a:ext cx="3449960" cy="830997"/>
              </a:xfrm>
              <a:prstGeom prst="rect">
                <a:avLst/>
              </a:prstGeom>
              <a:noFill/>
            </p:spPr>
            <p:txBody>
              <a:bodyPr wrap="square" rtlCol="0">
                <a:spAutoFit/>
              </a:bodyPr>
              <a:lstStyle/>
              <a:p>
                <a:r>
                  <a:rPr lang="en-US" sz="2400" dirty="0" smtClean="0">
                    <a:latin typeface="+mn-lt"/>
                  </a:rPr>
                  <a:t>We can’t find a value </a:t>
                </a:r>
                <a:r>
                  <a:rPr lang="en-US" sz="2400" dirty="0" smtClean="0">
                    <a:latin typeface="+mn-lt"/>
                  </a:rPr>
                  <a:t>for</a:t>
                </a:r>
                <a:r>
                  <a:rPr lang="en-US" sz="2400" dirty="0" smtClean="0">
                    <a:latin typeface="+mn-lt"/>
                  </a:rPr>
                  <a:t> </a:t>
                </a:r>
                <a14:m>
                  <m:oMath xmlns:m="http://schemas.openxmlformats.org/officeDocument/2006/math">
                    <m:r>
                      <a:rPr lang="en-US" sz="2400" b="0" i="1" smtClean="0">
                        <a:latin typeface="Cambria Math"/>
                      </a:rPr>
                      <m:t>𝑦</m:t>
                    </m:r>
                  </m:oMath>
                </a14:m>
                <a:r>
                  <a:rPr lang="en-US" sz="2400" dirty="0" smtClean="0">
                    <a:latin typeface="+mn-lt"/>
                  </a:rPr>
                  <a:t> </a:t>
                </a:r>
                <a:r>
                  <a:rPr lang="en-US" sz="2400" dirty="0" err="1" smtClean="0">
                    <a:latin typeface="+mn-lt"/>
                  </a:rPr>
                  <a:t>s.t.</a:t>
                </a:r>
                <a:r>
                  <a:rPr lang="en-US" sz="2400" dirty="0" smtClean="0">
                    <a:latin typeface="+mn-lt"/>
                  </a:rPr>
                  <a:t> </a:t>
                </a:r>
                <a14:m>
                  <m:oMath xmlns:m="http://schemas.openxmlformats.org/officeDocument/2006/math">
                    <m:r>
                      <a:rPr lang="en-US" sz="2400" b="0" i="1" smtClean="0">
                        <a:solidFill>
                          <a:srgbClr val="FF0000"/>
                        </a:solidFill>
                        <a:latin typeface="Cambria Math"/>
                      </a:rPr>
                      <m:t>4+</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a14:m>
                <a:endParaRPr lang="en-US" sz="2400" dirty="0">
                  <a:solidFill>
                    <a:srgbClr val="FF0000"/>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1122040" y="5410200"/>
                <a:ext cx="3449960" cy="830997"/>
              </a:xfrm>
              <a:prstGeom prst="rect">
                <a:avLst/>
              </a:prstGeom>
              <a:blipFill rotWithShape="1">
                <a:blip r:embed="rId8"/>
                <a:stretch>
                  <a:fillRect l="-2650" t="-5882" r="-177" b="-15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798786" y="5276671"/>
                <a:ext cx="3695684" cy="1200329"/>
              </a:xfrm>
              <a:prstGeom prst="rect">
                <a:avLst/>
              </a:prstGeom>
              <a:noFill/>
            </p:spPr>
            <p:txBody>
              <a:bodyPr wrap="square" rtlCol="0">
                <a:spAutoFit/>
              </a:bodyPr>
              <a:lstStyle/>
              <a:p>
                <a:r>
                  <a:rPr lang="en-US" sz="2400" dirty="0" smtClean="0">
                    <a:latin typeface="+mn-lt"/>
                  </a:rPr>
                  <a:t>Learning that </a:t>
                </a:r>
              </a:p>
              <a:p>
                <a14:m>
                  <m:oMath xmlns:m="http://schemas.openxmlformats.org/officeDocument/2006/math">
                    <m:r>
                      <a:rPr lang="en-US" sz="2400" b="0" i="1" smtClean="0">
                        <a:solidFill>
                          <a:srgbClr val="FF0000"/>
                        </a:solidFill>
                        <a:latin typeface="Cambria Math"/>
                      </a:rPr>
                      <m:t>¬</m:t>
                    </m:r>
                    <m:d>
                      <m:dPr>
                        <m:ctrlPr>
                          <a:rPr lang="en-US" sz="2400" b="0" i="1" smtClean="0">
                            <a:solidFill>
                              <a:srgbClr val="FF0000"/>
                            </a:solidFill>
                            <a:latin typeface="Cambria Math"/>
                          </a:rPr>
                        </m:ctrlPr>
                      </m:dPr>
                      <m:e>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e>
                    </m:d>
                    <m:r>
                      <a:rPr lang="en-US" sz="2400" b="0" i="1" smtClean="0">
                        <a:solidFill>
                          <a:srgbClr val="FF0000"/>
                        </a:solidFill>
                        <a:latin typeface="Cambria Math"/>
                      </a:rPr>
                      <m:t>∨¬(</m:t>
                    </m:r>
                    <m:r>
                      <a:rPr lang="en-US" sz="2400" b="0" i="1" smtClean="0">
                        <a:solidFill>
                          <a:srgbClr val="FF0000"/>
                        </a:solidFill>
                        <a:latin typeface="Cambria Math"/>
                      </a:rPr>
                      <m:t>𝑥</m:t>
                    </m:r>
                  </m:oMath>
                </a14:m>
                <a:r>
                  <a:rPr lang="en-US" sz="2400" dirty="0" smtClean="0">
                    <a:solidFill>
                      <a:srgbClr val="FF0000"/>
                    </a:solidFill>
                    <a:latin typeface="+mn-lt"/>
                  </a:rPr>
                  <a:t>= 2)</a:t>
                </a:r>
              </a:p>
              <a:p>
                <a:r>
                  <a:rPr lang="en-US" sz="2400" dirty="0" smtClean="0">
                    <a:latin typeface="+mn-lt"/>
                  </a:rPr>
                  <a:t>is not productive</a:t>
                </a:r>
                <a:endParaRPr lang="en-US" sz="2400" dirty="0">
                  <a:latin typeface="+mn-lt"/>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98786" y="5276671"/>
                <a:ext cx="3695684" cy="1200329"/>
              </a:xfrm>
              <a:prstGeom prst="rect">
                <a:avLst/>
              </a:prstGeom>
              <a:blipFill rotWithShape="1">
                <a:blip r:embed="rId9"/>
                <a:stretch>
                  <a:fillRect l="-2475"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28597278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43800" y="3276598"/>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798786" y="5276671"/>
                <a:ext cx="3695684" cy="1200329"/>
              </a:xfrm>
              <a:prstGeom prst="rect">
                <a:avLst/>
              </a:prstGeom>
              <a:noFill/>
            </p:spPr>
            <p:txBody>
              <a:bodyPr wrap="square" rtlCol="0">
                <a:spAutoFit/>
              </a:bodyPr>
              <a:lstStyle/>
              <a:p>
                <a:r>
                  <a:rPr lang="en-US" sz="2400" dirty="0" smtClean="0">
                    <a:latin typeface="+mn-lt"/>
                  </a:rPr>
                  <a:t>Learning that </a:t>
                </a:r>
              </a:p>
              <a:p>
                <a14:m>
                  <m:oMath xmlns:m="http://schemas.openxmlformats.org/officeDocument/2006/math">
                    <m:r>
                      <a:rPr lang="en-US" sz="2400" b="0" i="1" smtClean="0">
                        <a:solidFill>
                          <a:srgbClr val="FF0000"/>
                        </a:solidFill>
                        <a:latin typeface="Cambria Math"/>
                      </a:rPr>
                      <m:t>¬</m:t>
                    </m:r>
                    <m:d>
                      <m:dPr>
                        <m:ctrlPr>
                          <a:rPr lang="en-US" sz="2400" b="0" i="1" smtClean="0">
                            <a:solidFill>
                              <a:srgbClr val="FF0000"/>
                            </a:solidFill>
                            <a:latin typeface="Cambria Math"/>
                          </a:rPr>
                        </m:ctrlPr>
                      </m:dPr>
                      <m:e>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e>
                    </m:d>
                    <m:r>
                      <a:rPr lang="en-US" sz="2400" b="0" i="1" smtClean="0">
                        <a:solidFill>
                          <a:srgbClr val="FF0000"/>
                        </a:solidFill>
                        <a:latin typeface="Cambria Math"/>
                      </a:rPr>
                      <m:t>∨¬(</m:t>
                    </m:r>
                    <m:r>
                      <a:rPr lang="en-US" sz="2400" b="0" i="1" smtClean="0">
                        <a:solidFill>
                          <a:srgbClr val="FF0000"/>
                        </a:solidFill>
                        <a:latin typeface="Cambria Math"/>
                      </a:rPr>
                      <m:t>𝑥</m:t>
                    </m:r>
                  </m:oMath>
                </a14:m>
                <a:r>
                  <a:rPr lang="en-US" sz="2400" dirty="0" smtClean="0">
                    <a:solidFill>
                      <a:srgbClr val="FF0000"/>
                    </a:solidFill>
                    <a:latin typeface="+mn-lt"/>
                  </a:rPr>
                  <a:t>= 2)</a:t>
                </a:r>
              </a:p>
              <a:p>
                <a:r>
                  <a:rPr lang="en-US" sz="2400" dirty="0" smtClean="0">
                    <a:latin typeface="+mn-lt"/>
                  </a:rPr>
                  <a:t>is not productive</a:t>
                </a:r>
                <a:endParaRPr lang="en-US" sz="2400" dirty="0">
                  <a:latin typeface="+mn-lt"/>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98786" y="5276671"/>
                <a:ext cx="3695684" cy="1200329"/>
              </a:xfrm>
              <a:prstGeom prst="rect">
                <a:avLst/>
              </a:prstGeom>
              <a:blipFill rotWithShape="1">
                <a:blip r:embed="rId9"/>
                <a:stretch>
                  <a:fillRect l="-2475" t="-4061"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6121769" y="3541069"/>
                <a:ext cx="1498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a:latin typeface="Cambria Math"/>
                        </a:rPr>
                        <m:t>𝑥</m:t>
                      </m:r>
                      <m:r>
                        <a:rPr lang="en-US" sz="2400" b="0" i="1" smtClean="0">
                          <a:latin typeface="Cambria Math"/>
                        </a:rPr>
                        <m:t>=</m:t>
                      </m:r>
                      <m:r>
                        <a:rPr lang="en-US" sz="2400" i="1">
                          <a:latin typeface="Cambria Math"/>
                        </a:rPr>
                        <m:t>2</m:t>
                      </m:r>
                      <m:r>
                        <a:rPr lang="en-US" sz="2400" b="0" i="1" smtClean="0">
                          <a:latin typeface="Cambria Math"/>
                        </a:rPr>
                        <m:t>)</m:t>
                      </m:r>
                    </m:oMath>
                  </m:oMathPara>
                </a14:m>
                <a:endParaRPr lang="en-US" sz="2400" dirty="0"/>
              </a:p>
            </p:txBody>
          </p:sp>
        </mc:Choice>
        <mc:Fallback>
          <p:sp>
            <p:nvSpPr>
              <p:cNvPr id="23" name="Rectangle 22"/>
              <p:cNvSpPr>
                <a:spLocks noRot="1" noChangeAspect="1" noMove="1" noResize="1" noEditPoints="1" noAdjustHandles="1" noChangeArrowheads="1" noChangeShapeType="1" noTextEdit="1"/>
              </p:cNvSpPr>
              <p:nvPr/>
            </p:nvSpPr>
            <p:spPr>
              <a:xfrm>
                <a:off x="6121769" y="3541069"/>
                <a:ext cx="1498231" cy="461665"/>
              </a:xfrm>
              <a:prstGeom prst="rect">
                <a:avLst/>
              </a:prstGeom>
              <a:blipFill rotWithShape="1">
                <a:blip r:embed="rId10"/>
                <a:stretch>
                  <a:fillRect r="-407" b="-19737"/>
                </a:stretch>
              </a:blipFill>
            </p:spPr>
            <p:txBody>
              <a:bodyPr/>
              <a:lstStyle/>
              <a:p>
                <a:r>
                  <a:rPr lang="en-US">
                    <a:noFill/>
                  </a:rPr>
                  <a:t> </a:t>
                </a:r>
              </a:p>
            </p:txBody>
          </p:sp>
        </mc:Fallback>
      </mc:AlternateContent>
      <p:cxnSp>
        <p:nvCxnSpPr>
          <p:cNvPr id="24" name="Straight Arrow Connector 23"/>
          <p:cNvCxnSpPr/>
          <p:nvPr/>
        </p:nvCxnSpPr>
        <p:spPr>
          <a:xfrm>
            <a:off x="5833298" y="379088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3848116" y="4648250"/>
                <a:ext cx="3695684" cy="461665"/>
              </a:xfrm>
              <a:prstGeom prst="rect">
                <a:avLst/>
              </a:prstGeom>
              <a:noFill/>
            </p:spPr>
            <p:txBody>
              <a:bodyPr wrap="square" rtlCol="0">
                <a:spAutoFit/>
              </a:bodyPr>
              <a:lstStyle/>
              <a:p>
                <a14:m>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e>
                    </m:d>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 </m:t>
                    </m:r>
                  </m:oMath>
                </a14:m>
                <a:r>
                  <a:rPr lang="en-US" sz="2400" dirty="0" smtClean="0">
                    <a:solidFill>
                      <a:schemeClr val="tx1"/>
                    </a:solidFill>
                    <a:latin typeface="+mn-lt"/>
                  </a:rPr>
                  <a:t>= 2</a:t>
                </a:r>
                <a:r>
                  <a:rPr lang="en-US" sz="2400" dirty="0" smtClean="0">
                    <a:solidFill>
                      <a:schemeClr val="tx1"/>
                    </a:solidFill>
                    <a:latin typeface="+mn-lt"/>
                  </a:rPr>
                  <a:t>)</a:t>
                </a:r>
                <a:endParaRPr lang="en-US" sz="2400" dirty="0" smtClean="0">
                  <a:solidFill>
                    <a:schemeClr val="tx1"/>
                  </a:solidFill>
                  <a:latin typeface="+mn-lt"/>
                </a:endParaRPr>
              </a:p>
            </p:txBody>
          </p:sp>
        </mc:Choice>
        <mc:Fallback>
          <p:sp>
            <p:nvSpPr>
              <p:cNvPr id="27" name="TextBox 26"/>
              <p:cNvSpPr txBox="1">
                <a:spLocks noRot="1" noChangeAspect="1" noMove="1" noResize="1" noEditPoints="1" noAdjustHandles="1" noChangeArrowheads="1" noChangeShapeType="1" noTextEdit="1"/>
              </p:cNvSpPr>
              <p:nvPr/>
            </p:nvSpPr>
            <p:spPr>
              <a:xfrm>
                <a:off x="3848116" y="4648250"/>
                <a:ext cx="3695684" cy="461665"/>
              </a:xfrm>
              <a:prstGeom prst="rect">
                <a:avLst/>
              </a:prstGeom>
              <a:blipFill rotWithShape="1">
                <a:blip r:embed="rId11"/>
                <a:stretch>
                  <a:fillRect t="-10667" r="-165" b="-30667"/>
                </a:stretch>
              </a:blipFill>
            </p:spPr>
            <p:txBody>
              <a:bodyPr/>
              <a:lstStyle/>
              <a:p>
                <a:r>
                  <a:rPr lang="en-US">
                    <a:noFill/>
                  </a:rPr>
                  <a:t> </a:t>
                </a:r>
              </a:p>
            </p:txBody>
          </p:sp>
        </mc:Fallback>
      </mc:AlternateContent>
      <p:cxnSp>
        <p:nvCxnSpPr>
          <p:cNvPr id="30" name="Straight Arrow Connector 29"/>
          <p:cNvCxnSpPr/>
          <p:nvPr/>
        </p:nvCxnSpPr>
        <p:spPr>
          <a:xfrm flipV="1">
            <a:off x="6870884" y="4002735"/>
            <a:ext cx="0" cy="64551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835655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870346"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43800" y="3276598"/>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798786" y="5276671"/>
                <a:ext cx="3695684" cy="1200329"/>
              </a:xfrm>
              <a:prstGeom prst="rect">
                <a:avLst/>
              </a:prstGeom>
              <a:noFill/>
            </p:spPr>
            <p:txBody>
              <a:bodyPr wrap="square" rtlCol="0">
                <a:spAutoFit/>
              </a:bodyPr>
              <a:lstStyle/>
              <a:p>
                <a:r>
                  <a:rPr lang="en-US" sz="2400" dirty="0" smtClean="0">
                    <a:latin typeface="+mn-lt"/>
                  </a:rPr>
                  <a:t>Learning that </a:t>
                </a:r>
              </a:p>
              <a:p>
                <a14:m>
                  <m:oMath xmlns:m="http://schemas.openxmlformats.org/officeDocument/2006/math">
                    <m:r>
                      <a:rPr lang="en-US" sz="2400" b="0" i="1" smtClean="0">
                        <a:solidFill>
                          <a:srgbClr val="FF0000"/>
                        </a:solidFill>
                        <a:latin typeface="Cambria Math"/>
                      </a:rPr>
                      <m:t>¬</m:t>
                    </m:r>
                    <m:d>
                      <m:dPr>
                        <m:ctrlPr>
                          <a:rPr lang="en-US" sz="2400" b="0" i="1" smtClean="0">
                            <a:solidFill>
                              <a:srgbClr val="FF0000"/>
                            </a:solidFill>
                            <a:latin typeface="Cambria Math"/>
                          </a:rPr>
                        </m:ctrlPr>
                      </m:dPr>
                      <m:e>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e>
                    </m:d>
                    <m:r>
                      <a:rPr lang="en-US" sz="2400" b="0" i="1" smtClean="0">
                        <a:solidFill>
                          <a:srgbClr val="FF0000"/>
                        </a:solidFill>
                        <a:latin typeface="Cambria Math"/>
                      </a:rPr>
                      <m:t>∨¬(</m:t>
                    </m:r>
                    <m:r>
                      <a:rPr lang="en-US" sz="2400" b="0" i="1" smtClean="0">
                        <a:solidFill>
                          <a:srgbClr val="FF0000"/>
                        </a:solidFill>
                        <a:latin typeface="Cambria Math"/>
                      </a:rPr>
                      <m:t>𝑥</m:t>
                    </m:r>
                  </m:oMath>
                </a14:m>
                <a:r>
                  <a:rPr lang="en-US" sz="2400" dirty="0" smtClean="0">
                    <a:solidFill>
                      <a:srgbClr val="FF0000"/>
                    </a:solidFill>
                    <a:latin typeface="+mn-lt"/>
                  </a:rPr>
                  <a:t>= 2)</a:t>
                </a:r>
              </a:p>
              <a:p>
                <a:r>
                  <a:rPr lang="en-US" sz="2400" dirty="0" smtClean="0">
                    <a:latin typeface="+mn-lt"/>
                  </a:rPr>
                  <a:t>is not productive</a:t>
                </a:r>
                <a:endParaRPr lang="en-US" sz="2400" dirty="0">
                  <a:latin typeface="+mn-lt"/>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98786" y="5276671"/>
                <a:ext cx="3695684" cy="1200329"/>
              </a:xfrm>
              <a:prstGeom prst="rect">
                <a:avLst/>
              </a:prstGeom>
              <a:blipFill rotWithShape="1">
                <a:blip r:embed="rId9"/>
                <a:stretch>
                  <a:fillRect l="-2475" t="-4061"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6121769" y="3541069"/>
                <a:ext cx="1498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a:latin typeface="Cambria Math"/>
                        </a:rPr>
                        <m:t>𝑥</m:t>
                      </m:r>
                      <m:r>
                        <a:rPr lang="en-US" sz="2400" b="0" i="1" smtClean="0">
                          <a:latin typeface="Cambria Math"/>
                        </a:rPr>
                        <m:t>=</m:t>
                      </m:r>
                      <m:r>
                        <a:rPr lang="en-US" sz="2400" i="1">
                          <a:latin typeface="Cambria Math"/>
                        </a:rPr>
                        <m:t>2</m:t>
                      </m:r>
                      <m:r>
                        <a:rPr lang="en-US" sz="2400" b="0" i="1" smtClean="0">
                          <a:latin typeface="Cambria Math"/>
                        </a:rPr>
                        <m:t>)</m:t>
                      </m:r>
                    </m:oMath>
                  </m:oMathPara>
                </a14:m>
                <a:endParaRPr lang="en-US" sz="2400" dirty="0"/>
              </a:p>
            </p:txBody>
          </p:sp>
        </mc:Choice>
        <mc:Fallback>
          <p:sp>
            <p:nvSpPr>
              <p:cNvPr id="23" name="Rectangle 22"/>
              <p:cNvSpPr>
                <a:spLocks noRot="1" noChangeAspect="1" noMove="1" noResize="1" noEditPoints="1" noAdjustHandles="1" noChangeArrowheads="1" noChangeShapeType="1" noTextEdit="1"/>
              </p:cNvSpPr>
              <p:nvPr/>
            </p:nvSpPr>
            <p:spPr>
              <a:xfrm>
                <a:off x="6121769" y="3541069"/>
                <a:ext cx="1498231" cy="461665"/>
              </a:xfrm>
              <a:prstGeom prst="rect">
                <a:avLst/>
              </a:prstGeom>
              <a:blipFill rotWithShape="1">
                <a:blip r:embed="rId10"/>
                <a:stretch>
                  <a:fillRect r="-407" b="-19737"/>
                </a:stretch>
              </a:blipFill>
            </p:spPr>
            <p:txBody>
              <a:bodyPr/>
              <a:lstStyle/>
              <a:p>
                <a:r>
                  <a:rPr lang="en-US">
                    <a:noFill/>
                  </a:rPr>
                  <a:t> </a:t>
                </a:r>
              </a:p>
            </p:txBody>
          </p:sp>
        </mc:Fallback>
      </mc:AlternateContent>
      <p:cxnSp>
        <p:nvCxnSpPr>
          <p:cNvPr id="24" name="Straight Arrow Connector 23"/>
          <p:cNvCxnSpPr/>
          <p:nvPr/>
        </p:nvCxnSpPr>
        <p:spPr>
          <a:xfrm>
            <a:off x="5833298" y="379088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3848116" y="4648250"/>
                <a:ext cx="3695684" cy="461665"/>
              </a:xfrm>
              <a:prstGeom prst="rect">
                <a:avLst/>
              </a:prstGeom>
              <a:noFill/>
            </p:spPr>
            <p:txBody>
              <a:bodyPr wrap="square" rtlCol="0">
                <a:spAutoFit/>
              </a:bodyPr>
              <a:lstStyle/>
              <a:p>
                <a14:m>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e>
                    </m:d>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 </m:t>
                    </m:r>
                  </m:oMath>
                </a14:m>
                <a:r>
                  <a:rPr lang="en-US" sz="2400" dirty="0" smtClean="0">
                    <a:solidFill>
                      <a:schemeClr val="tx1"/>
                    </a:solidFill>
                    <a:latin typeface="+mn-lt"/>
                  </a:rPr>
                  <a:t>= 2</a:t>
                </a:r>
                <a:r>
                  <a:rPr lang="en-US" sz="2400" dirty="0" smtClean="0">
                    <a:solidFill>
                      <a:schemeClr val="tx1"/>
                    </a:solidFill>
                    <a:latin typeface="+mn-lt"/>
                  </a:rPr>
                  <a:t>)</a:t>
                </a:r>
                <a:endParaRPr lang="en-US" sz="2400" dirty="0" smtClean="0">
                  <a:solidFill>
                    <a:schemeClr val="tx1"/>
                  </a:solidFill>
                  <a:latin typeface="+mn-lt"/>
                </a:endParaRPr>
              </a:p>
            </p:txBody>
          </p:sp>
        </mc:Choice>
        <mc:Fallback>
          <p:sp>
            <p:nvSpPr>
              <p:cNvPr id="27" name="TextBox 26"/>
              <p:cNvSpPr txBox="1">
                <a:spLocks noRot="1" noChangeAspect="1" noMove="1" noResize="1" noEditPoints="1" noAdjustHandles="1" noChangeArrowheads="1" noChangeShapeType="1" noTextEdit="1"/>
              </p:cNvSpPr>
              <p:nvPr/>
            </p:nvSpPr>
            <p:spPr>
              <a:xfrm>
                <a:off x="3848116" y="4648250"/>
                <a:ext cx="3695684" cy="461665"/>
              </a:xfrm>
              <a:prstGeom prst="rect">
                <a:avLst/>
              </a:prstGeom>
              <a:blipFill rotWithShape="1">
                <a:blip r:embed="rId11"/>
                <a:stretch>
                  <a:fillRect t="-10667" r="-165" b="-30667"/>
                </a:stretch>
              </a:blipFill>
            </p:spPr>
            <p:txBody>
              <a:bodyPr/>
              <a:lstStyle/>
              <a:p>
                <a:r>
                  <a:rPr lang="en-US">
                    <a:noFill/>
                  </a:rPr>
                  <a:t> </a:t>
                </a:r>
              </a:p>
            </p:txBody>
          </p:sp>
        </mc:Fallback>
      </mc:AlternateContent>
      <p:cxnSp>
        <p:nvCxnSpPr>
          <p:cNvPr id="30" name="Straight Arrow Connector 29"/>
          <p:cNvCxnSpPr/>
          <p:nvPr/>
        </p:nvCxnSpPr>
        <p:spPr>
          <a:xfrm flipV="1">
            <a:off x="6870884" y="4002735"/>
            <a:ext cx="0" cy="64551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 name="Rectangle 2"/>
              <p:cNvSpPr/>
              <p:nvPr/>
            </p:nvSpPr>
            <p:spPr>
              <a:xfrm>
                <a:off x="7590971" y="3560050"/>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→3</m:t>
                      </m:r>
                    </m:oMath>
                  </m:oMathPara>
                </a14:m>
                <a:endParaRPr lang="en-US" sz="2400" dirty="0"/>
              </a:p>
            </p:txBody>
          </p:sp>
        </mc:Choice>
        <mc:Fallback>
          <p:sp>
            <p:nvSpPr>
              <p:cNvPr id="3" name="Rectangle 2"/>
              <p:cNvSpPr>
                <a:spLocks noRot="1" noChangeAspect="1" noMove="1" noResize="1" noEditPoints="1" noAdjustHandles="1" noChangeArrowheads="1" noChangeShapeType="1" noTextEdit="1"/>
              </p:cNvSpPr>
              <p:nvPr/>
            </p:nvSpPr>
            <p:spPr>
              <a:xfrm>
                <a:off x="7590971" y="3560050"/>
                <a:ext cx="1041375" cy="461665"/>
              </a:xfrm>
              <a:prstGeom prst="rect">
                <a:avLst/>
              </a:prstGeom>
              <a:blipFill rotWithShape="1">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461750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870346"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m:oMathPara>
                </a14:m>
                <a:endParaRPr lang="en-US" sz="2400" dirty="0">
                  <a:solidFill>
                    <a:srgbClr val="FF0000"/>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543800" y="3276598"/>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798786" y="5276671"/>
                <a:ext cx="3695684" cy="1200329"/>
              </a:xfrm>
              <a:prstGeom prst="rect">
                <a:avLst/>
              </a:prstGeom>
              <a:noFill/>
            </p:spPr>
            <p:txBody>
              <a:bodyPr wrap="square" rtlCol="0">
                <a:spAutoFit/>
              </a:bodyPr>
              <a:lstStyle/>
              <a:p>
                <a:r>
                  <a:rPr lang="en-US" sz="2400" dirty="0" smtClean="0">
                    <a:latin typeface="+mn-lt"/>
                  </a:rPr>
                  <a:t>Learning that </a:t>
                </a:r>
              </a:p>
              <a:p>
                <a14:m>
                  <m:oMath xmlns:m="http://schemas.openxmlformats.org/officeDocument/2006/math">
                    <m:r>
                      <a:rPr lang="en-US" sz="2400" b="0" i="1" smtClean="0">
                        <a:solidFill>
                          <a:srgbClr val="FF0000"/>
                        </a:solidFill>
                        <a:latin typeface="Cambria Math"/>
                      </a:rPr>
                      <m:t>¬</m:t>
                    </m:r>
                    <m:d>
                      <m:dPr>
                        <m:ctrlPr>
                          <a:rPr lang="en-US" sz="2400" b="0" i="1" smtClean="0">
                            <a:solidFill>
                              <a:srgbClr val="FF0000"/>
                            </a:solidFill>
                            <a:latin typeface="Cambria Math"/>
                          </a:rPr>
                        </m:ctrlPr>
                      </m:dPr>
                      <m:e>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e>
                    </m:d>
                    <m:r>
                      <a:rPr lang="en-US" sz="2400" b="0" i="1" smtClean="0">
                        <a:solidFill>
                          <a:srgbClr val="FF0000"/>
                        </a:solidFill>
                        <a:latin typeface="Cambria Math"/>
                      </a:rPr>
                      <m:t>∨¬(</m:t>
                    </m:r>
                    <m:r>
                      <a:rPr lang="en-US" sz="2400" b="0" i="1" smtClean="0">
                        <a:solidFill>
                          <a:srgbClr val="FF0000"/>
                        </a:solidFill>
                        <a:latin typeface="Cambria Math"/>
                      </a:rPr>
                      <m:t>𝑥</m:t>
                    </m:r>
                  </m:oMath>
                </a14:m>
                <a:r>
                  <a:rPr lang="en-US" sz="2400" dirty="0" smtClean="0">
                    <a:solidFill>
                      <a:srgbClr val="FF0000"/>
                    </a:solidFill>
                    <a:latin typeface="+mn-lt"/>
                  </a:rPr>
                  <a:t>= 2)</a:t>
                </a:r>
              </a:p>
              <a:p>
                <a:r>
                  <a:rPr lang="en-US" sz="2400" dirty="0" smtClean="0">
                    <a:latin typeface="+mn-lt"/>
                  </a:rPr>
                  <a:t>is not productive</a:t>
                </a:r>
                <a:endParaRPr lang="en-US" sz="2400" dirty="0">
                  <a:latin typeface="+mn-lt"/>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98786" y="5276671"/>
                <a:ext cx="3695684" cy="1200329"/>
              </a:xfrm>
              <a:prstGeom prst="rect">
                <a:avLst/>
              </a:prstGeom>
              <a:blipFill rotWithShape="1">
                <a:blip r:embed="rId9"/>
                <a:stretch>
                  <a:fillRect l="-2475" t="-4061" b="-10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6121769" y="3541069"/>
                <a:ext cx="1498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r>
                        <a:rPr lang="en-US" sz="2400" i="1">
                          <a:latin typeface="Cambria Math"/>
                        </a:rPr>
                        <m:t>𝑥</m:t>
                      </m:r>
                      <m:r>
                        <a:rPr lang="en-US" sz="2400" b="0" i="1" smtClean="0">
                          <a:latin typeface="Cambria Math"/>
                        </a:rPr>
                        <m:t>=</m:t>
                      </m:r>
                      <m:r>
                        <a:rPr lang="en-US" sz="2400" i="1">
                          <a:latin typeface="Cambria Math"/>
                        </a:rPr>
                        <m:t>2</m:t>
                      </m:r>
                      <m:r>
                        <a:rPr lang="en-US" sz="2400" b="0" i="1" smtClean="0">
                          <a:latin typeface="Cambria Math"/>
                        </a:rPr>
                        <m:t>)</m:t>
                      </m:r>
                    </m:oMath>
                  </m:oMathPara>
                </a14:m>
                <a:endParaRPr lang="en-US" sz="2400" dirty="0"/>
              </a:p>
            </p:txBody>
          </p:sp>
        </mc:Choice>
        <mc:Fallback>
          <p:sp>
            <p:nvSpPr>
              <p:cNvPr id="23" name="Rectangle 22"/>
              <p:cNvSpPr>
                <a:spLocks noRot="1" noChangeAspect="1" noMove="1" noResize="1" noEditPoints="1" noAdjustHandles="1" noChangeArrowheads="1" noChangeShapeType="1" noTextEdit="1"/>
              </p:cNvSpPr>
              <p:nvPr/>
            </p:nvSpPr>
            <p:spPr>
              <a:xfrm>
                <a:off x="6121769" y="3541069"/>
                <a:ext cx="1498231" cy="461665"/>
              </a:xfrm>
              <a:prstGeom prst="rect">
                <a:avLst/>
              </a:prstGeom>
              <a:blipFill rotWithShape="1">
                <a:blip r:embed="rId10"/>
                <a:stretch>
                  <a:fillRect r="-407" b="-19737"/>
                </a:stretch>
              </a:blipFill>
            </p:spPr>
            <p:txBody>
              <a:bodyPr/>
              <a:lstStyle/>
              <a:p>
                <a:r>
                  <a:rPr lang="en-US">
                    <a:noFill/>
                  </a:rPr>
                  <a:t> </a:t>
                </a:r>
              </a:p>
            </p:txBody>
          </p:sp>
        </mc:Fallback>
      </mc:AlternateContent>
      <p:cxnSp>
        <p:nvCxnSpPr>
          <p:cNvPr id="24" name="Straight Arrow Connector 23"/>
          <p:cNvCxnSpPr/>
          <p:nvPr/>
        </p:nvCxnSpPr>
        <p:spPr>
          <a:xfrm>
            <a:off x="5833298" y="3790881"/>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3848116" y="4648250"/>
                <a:ext cx="3695684" cy="461665"/>
              </a:xfrm>
              <a:prstGeom prst="rect">
                <a:avLst/>
              </a:prstGeom>
              <a:noFill/>
            </p:spPr>
            <p:txBody>
              <a:bodyPr wrap="square" rtlCol="0">
                <a:spAutoFit/>
              </a:bodyPr>
              <a:lstStyle/>
              <a:p>
                <a14:m>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e>
                    </m:d>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 </m:t>
                    </m:r>
                  </m:oMath>
                </a14:m>
                <a:r>
                  <a:rPr lang="en-US" sz="2400" dirty="0" smtClean="0">
                    <a:solidFill>
                      <a:schemeClr val="tx1"/>
                    </a:solidFill>
                    <a:latin typeface="+mn-lt"/>
                  </a:rPr>
                  <a:t>= 2</a:t>
                </a:r>
                <a:r>
                  <a:rPr lang="en-US" sz="2400" dirty="0" smtClean="0">
                    <a:solidFill>
                      <a:schemeClr val="tx1"/>
                    </a:solidFill>
                    <a:latin typeface="+mn-lt"/>
                  </a:rPr>
                  <a:t>)</a:t>
                </a:r>
                <a:endParaRPr lang="en-US" sz="2400" dirty="0" smtClean="0">
                  <a:solidFill>
                    <a:schemeClr val="tx1"/>
                  </a:solidFill>
                  <a:latin typeface="+mn-lt"/>
                </a:endParaRPr>
              </a:p>
            </p:txBody>
          </p:sp>
        </mc:Choice>
        <mc:Fallback>
          <p:sp>
            <p:nvSpPr>
              <p:cNvPr id="27" name="TextBox 26"/>
              <p:cNvSpPr txBox="1">
                <a:spLocks noRot="1" noChangeAspect="1" noMove="1" noResize="1" noEditPoints="1" noAdjustHandles="1" noChangeArrowheads="1" noChangeShapeType="1" noTextEdit="1"/>
              </p:cNvSpPr>
              <p:nvPr/>
            </p:nvSpPr>
            <p:spPr>
              <a:xfrm>
                <a:off x="3848116" y="4648250"/>
                <a:ext cx="3695684" cy="461665"/>
              </a:xfrm>
              <a:prstGeom prst="rect">
                <a:avLst/>
              </a:prstGeom>
              <a:blipFill rotWithShape="1">
                <a:blip r:embed="rId11"/>
                <a:stretch>
                  <a:fillRect t="-10667" r="-165" b="-30667"/>
                </a:stretch>
              </a:blipFill>
            </p:spPr>
            <p:txBody>
              <a:bodyPr/>
              <a:lstStyle/>
              <a:p>
                <a:r>
                  <a:rPr lang="en-US">
                    <a:noFill/>
                  </a:rPr>
                  <a:t> </a:t>
                </a:r>
              </a:p>
            </p:txBody>
          </p:sp>
        </mc:Fallback>
      </mc:AlternateContent>
      <p:cxnSp>
        <p:nvCxnSpPr>
          <p:cNvPr id="30" name="Straight Arrow Connector 29"/>
          <p:cNvCxnSpPr/>
          <p:nvPr/>
        </p:nvCxnSpPr>
        <p:spPr>
          <a:xfrm flipV="1">
            <a:off x="6870884" y="4002735"/>
            <a:ext cx="0" cy="64551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 name="Rectangle 2"/>
              <p:cNvSpPr/>
              <p:nvPr/>
            </p:nvSpPr>
            <p:spPr>
              <a:xfrm>
                <a:off x="7590971" y="3560050"/>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→3</m:t>
                      </m:r>
                    </m:oMath>
                  </m:oMathPara>
                </a14:m>
                <a:endParaRPr lang="en-US" sz="2400" dirty="0">
                  <a:solidFill>
                    <a:srgbClr val="FF0000"/>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7590971" y="3560050"/>
                <a:ext cx="1041375" cy="461665"/>
              </a:xfrm>
              <a:prstGeom prst="rect">
                <a:avLst/>
              </a:prstGeom>
              <a:blipFill rotWithShape="1">
                <a:blip r:embed="rId12"/>
                <a:stretch>
                  <a:fillRect/>
                </a:stretch>
              </a:blipFill>
            </p:spPr>
            <p:txBody>
              <a:bodyPr/>
              <a:lstStyle/>
              <a:p>
                <a:r>
                  <a:rPr lang="en-US">
                    <a:noFill/>
                  </a:rPr>
                  <a:t> </a:t>
                </a:r>
              </a:p>
            </p:txBody>
          </p:sp>
        </mc:Fallback>
      </mc:AlternateContent>
      <p:sp>
        <p:nvSpPr>
          <p:cNvPr id="31" name="TextBox 30"/>
          <p:cNvSpPr txBox="1"/>
          <p:nvPr/>
        </p:nvSpPr>
        <p:spPr>
          <a:xfrm>
            <a:off x="762000" y="4648247"/>
            <a:ext cx="2151358" cy="461665"/>
          </a:xfrm>
          <a:prstGeom prst="rect">
            <a:avLst/>
          </a:prstGeom>
          <a:noFill/>
        </p:spPr>
        <p:txBody>
          <a:bodyPr wrap="none" rtlCol="0">
            <a:spAutoFit/>
          </a:bodyPr>
          <a:lstStyle/>
          <a:p>
            <a:r>
              <a:rPr lang="en-US" sz="2400" dirty="0" smtClean="0">
                <a:solidFill>
                  <a:srgbClr val="FF0000"/>
                </a:solidFill>
                <a:latin typeface="+mn-lt"/>
              </a:rPr>
              <a:t>“Same” </a:t>
            </a:r>
            <a:r>
              <a:rPr lang="en-US" sz="2400" dirty="0" smtClean="0">
                <a:solidFill>
                  <a:srgbClr val="FF0000"/>
                </a:solidFill>
                <a:latin typeface="+mn-lt"/>
              </a:rPr>
              <a:t>Conflict</a:t>
            </a:r>
            <a:endParaRPr lang="en-US" sz="2400" dirty="0">
              <a:solidFill>
                <a:srgbClr val="FF0000"/>
              </a:solidFill>
              <a:latin typeface="+mn-lt"/>
            </a:endParaRPr>
          </a:p>
        </p:txBody>
      </p:sp>
      <mc:AlternateContent xmlns:mc="http://schemas.openxmlformats.org/markup-compatibility/2006">
        <mc:Choice xmlns:a14="http://schemas.microsoft.com/office/drawing/2010/main" Requires="a14">
          <p:sp>
            <p:nvSpPr>
              <p:cNvPr id="32" name="TextBox 31"/>
              <p:cNvSpPr txBox="1"/>
              <p:nvPr/>
            </p:nvSpPr>
            <p:spPr>
              <a:xfrm>
                <a:off x="762000" y="5410199"/>
                <a:ext cx="3449960" cy="830997"/>
              </a:xfrm>
              <a:prstGeom prst="rect">
                <a:avLst/>
              </a:prstGeom>
              <a:noFill/>
            </p:spPr>
            <p:txBody>
              <a:bodyPr wrap="square" rtlCol="0">
                <a:spAutoFit/>
              </a:bodyPr>
              <a:lstStyle/>
              <a:p>
                <a:r>
                  <a:rPr lang="en-US" sz="2400" dirty="0" smtClean="0">
                    <a:latin typeface="+mn-lt"/>
                  </a:rPr>
                  <a:t>We can’t find a value </a:t>
                </a:r>
                <a:r>
                  <a:rPr lang="en-US" sz="2400" dirty="0" smtClean="0">
                    <a:latin typeface="+mn-lt"/>
                  </a:rPr>
                  <a:t>for</a:t>
                </a:r>
                <a:r>
                  <a:rPr lang="en-US" sz="2400" dirty="0" smtClean="0">
                    <a:latin typeface="+mn-lt"/>
                  </a:rPr>
                  <a:t> </a:t>
                </a:r>
                <a14:m>
                  <m:oMath xmlns:m="http://schemas.openxmlformats.org/officeDocument/2006/math">
                    <m:r>
                      <a:rPr lang="en-US" sz="2400" b="0" i="1" smtClean="0">
                        <a:latin typeface="Cambria Math"/>
                      </a:rPr>
                      <m:t>𝑦</m:t>
                    </m:r>
                  </m:oMath>
                </a14:m>
                <a:r>
                  <a:rPr lang="en-US" sz="2400" dirty="0" smtClean="0">
                    <a:latin typeface="+mn-lt"/>
                  </a:rPr>
                  <a:t> </a:t>
                </a:r>
                <a:r>
                  <a:rPr lang="en-US" sz="2400" dirty="0" err="1" smtClean="0">
                    <a:latin typeface="+mn-lt"/>
                  </a:rPr>
                  <a:t>s.t.</a:t>
                </a:r>
                <a:r>
                  <a:rPr lang="en-US" sz="2400" dirty="0" smtClean="0">
                    <a:latin typeface="+mn-lt"/>
                  </a:rPr>
                  <a:t> </a:t>
                </a:r>
                <a14:m>
                  <m:oMath xmlns:m="http://schemas.openxmlformats.org/officeDocument/2006/math">
                    <m:r>
                      <a:rPr lang="en-US" sz="2400" i="1" dirty="0" smtClean="0">
                        <a:solidFill>
                          <a:srgbClr val="FF0000"/>
                        </a:solidFill>
                        <a:latin typeface="Cambria Math"/>
                      </a:rPr>
                      <m:t>9</m:t>
                    </m:r>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a14:m>
                <a:endParaRPr lang="en-US" sz="2400" dirty="0">
                  <a:solidFill>
                    <a:srgbClr val="FF0000"/>
                  </a:solidFill>
                  <a:latin typeface="+mn-lt"/>
                </a:endParaRPr>
              </a:p>
            </p:txBody>
          </p:sp>
        </mc:Choice>
        <mc:Fallback>
          <p:sp>
            <p:nvSpPr>
              <p:cNvPr id="32" name="TextBox 31"/>
              <p:cNvSpPr txBox="1">
                <a:spLocks noRot="1" noChangeAspect="1" noMove="1" noResize="1" noEditPoints="1" noAdjustHandles="1" noChangeArrowheads="1" noChangeShapeType="1" noTextEdit="1"/>
              </p:cNvSpPr>
              <p:nvPr/>
            </p:nvSpPr>
            <p:spPr>
              <a:xfrm>
                <a:off x="762000" y="5410199"/>
                <a:ext cx="3449960" cy="830997"/>
              </a:xfrm>
              <a:prstGeom prst="rect">
                <a:avLst/>
              </a:prstGeom>
              <a:blipFill rotWithShape="1">
                <a:blip r:embed="rId13"/>
                <a:stretch>
                  <a:fillRect l="-2650" t="-5109" b="-15328"/>
                </a:stretch>
              </a:blipFill>
            </p:spPr>
            <p:txBody>
              <a:bodyPr/>
              <a:lstStyle/>
              <a:p>
                <a:r>
                  <a:rPr lang="en-US">
                    <a:noFill/>
                  </a:rPr>
                  <a:t> </a:t>
                </a:r>
              </a:p>
            </p:txBody>
          </p:sp>
        </mc:Fallback>
      </mc:AlternateContent>
    </p:spTree>
    <p:extLst>
      <p:ext uri="{BB962C8B-B14F-4D97-AF65-F5344CB8AC3E}">
        <p14:creationId xmlns:p14="http://schemas.microsoft.com/office/powerpoint/2010/main" val="17340454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rot="2069217">
            <a:off x="6067111" y="3574162"/>
            <a:ext cx="1280737" cy="2362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p:cNvSpPr/>
          <p:nvPr/>
        </p:nvSpPr>
        <p:spPr>
          <a:xfrm>
            <a:off x="762000" y="1769914"/>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874486" y="228600"/>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228600"/>
                <a:ext cx="7848600" cy="461665"/>
              </a:xfrm>
              <a:prstGeom prst="rect">
                <a:avLst/>
              </a:prstGeom>
              <a:blipFill rotWithShape="1">
                <a:blip r:embed="rId2"/>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2034381"/>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𝑥</m:t>
                      </m:r>
                      <m:r>
                        <a:rPr lang="en-US" sz="2400" i="1">
                          <a:latin typeface="Cambria Math"/>
                        </a:rPr>
                        <m:t>≥2</m:t>
                      </m:r>
                    </m:oMath>
                  </m:oMathPara>
                </a14:m>
                <a:endParaRPr lang="en-US" sz="2400" dirty="0"/>
              </a:p>
            </p:txBody>
          </p:sp>
        </mc:Choice>
        <mc:Fallback xmlns="">
          <p:sp>
            <p:nvSpPr>
              <p:cNvPr id="28" name="Rectangle 27"/>
              <p:cNvSpPr>
                <a:spLocks noRot="1" noChangeAspect="1" noMove="1" noResize="1" noEditPoints="1" noAdjustHandles="1" noChangeArrowheads="1" noChangeShapeType="1" noTextEdit="1"/>
              </p:cNvSpPr>
              <p:nvPr/>
            </p:nvSpPr>
            <p:spPr>
              <a:xfrm>
                <a:off x="940738" y="2034381"/>
                <a:ext cx="1014124" cy="461665"/>
              </a:xfrm>
              <a:prstGeom prst="rect">
                <a:avLst/>
              </a:prstGeom>
              <a:blipFill rotWithShape="1">
                <a:blip r:embed="rId3"/>
                <a:stretch>
                  <a:fillRect b="-2667"/>
                </a:stretch>
              </a:blipFill>
            </p:spPr>
            <p:txBody>
              <a:bodyPr/>
              <a:lstStyle/>
              <a:p>
                <a:r>
                  <a:rPr lang="en-US">
                    <a:noFill/>
                  </a:rPr>
                  <a:t> </a:t>
                </a:r>
              </a:p>
            </p:txBody>
          </p:sp>
        </mc:Fallback>
      </mc:AlternateContent>
      <p:sp>
        <p:nvSpPr>
          <p:cNvPr id="32" name="TextBox 31"/>
          <p:cNvSpPr txBox="1"/>
          <p:nvPr/>
        </p:nvSpPr>
        <p:spPr>
          <a:xfrm>
            <a:off x="3531412" y="3217714"/>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p:cxnSp>
        <p:nvCxnSpPr>
          <p:cNvPr id="5" name="Straight Connector 4"/>
          <p:cNvCxnSpPr/>
          <p:nvPr/>
        </p:nvCxnSpPr>
        <p:spPr>
          <a:xfrm>
            <a:off x="1954862" y="1769914"/>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2034380"/>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2034380"/>
                <a:ext cx="1014124" cy="461665"/>
              </a:xfrm>
              <a:prstGeom prst="rect">
                <a:avLst/>
              </a:prstGeom>
              <a:blipFill rotWithShape="1">
                <a:blip r:embed="rId4"/>
                <a:stretch>
                  <a:fillRect b="-2667"/>
                </a:stretch>
              </a:blipFill>
            </p:spPr>
            <p:txBody>
              <a:bodyPr/>
              <a:lstStyle/>
              <a:p>
                <a:r>
                  <a:rPr lang="en-US">
                    <a:noFill/>
                  </a:rPr>
                  <a:t> </a:t>
                </a:r>
              </a:p>
            </p:txBody>
          </p:sp>
        </mc:Fallback>
      </mc:AlternateContent>
      <p:cxnSp>
        <p:nvCxnSpPr>
          <p:cNvPr id="9" name="Straight Arrow Connector 8"/>
          <p:cNvCxnSpPr/>
          <p:nvPr/>
        </p:nvCxnSpPr>
        <p:spPr>
          <a:xfrm>
            <a:off x="1381548" y="779314"/>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1769912"/>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2265212"/>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1998514"/>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1998514"/>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2265214"/>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779314"/>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176991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1998514"/>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1998514"/>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1769914"/>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5943600" y="1994049"/>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→2</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5943600" y="1994049"/>
                <a:ext cx="1041375" cy="461665"/>
              </a:xfrm>
              <a:prstGeom prst="rect">
                <a:avLst/>
              </a:prstGeom>
              <a:blipFill rotWithShape="1">
                <a:blip r:embed="rId7"/>
                <a:stretch>
                  <a:fillRect/>
                </a:stretch>
              </a:blipFill>
            </p:spPr>
            <p:txBody>
              <a:bodyPr/>
              <a:lstStyle/>
              <a:p>
                <a:r>
                  <a:rPr lang="en-US">
                    <a:noFill/>
                  </a:rPr>
                  <a:t> </a:t>
                </a:r>
              </a:p>
            </p:txBody>
          </p:sp>
        </mc:Fallback>
      </mc:AlternateContent>
      <p:cxnSp>
        <p:nvCxnSpPr>
          <p:cNvPr id="19" name="Straight Connector 18"/>
          <p:cNvCxnSpPr/>
          <p:nvPr/>
        </p:nvCxnSpPr>
        <p:spPr>
          <a:xfrm>
            <a:off x="6934200" y="1769914"/>
            <a:ext cx="0" cy="99060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64262" y="4191000"/>
            <a:ext cx="1981200" cy="1752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0" name="Straight Arrow Connector 9"/>
          <p:cNvCxnSpPr/>
          <p:nvPr/>
        </p:nvCxnSpPr>
        <p:spPr>
          <a:xfrm>
            <a:off x="381000" y="50673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954862" y="3475757"/>
            <a:ext cx="0" cy="3183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600200" y="3429000"/>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600200" y="3429000"/>
                <a:ext cx="382604" cy="369332"/>
              </a:xfrm>
              <a:prstGeom prst="rect">
                <a:avLst/>
              </a:prstGeom>
              <a:blipFill rotWithShape="1">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3503596" y="5070146"/>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𝑥</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3503596" y="5070146"/>
                <a:ext cx="379206"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615185" y="40386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3615185" y="4038600"/>
                <a:ext cx="1859420" cy="461665"/>
              </a:xfrm>
              <a:prstGeom prst="rect">
                <a:avLst/>
              </a:prstGeom>
              <a:blipFill rotWithShape="1">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6324600" y="4053951"/>
                <a:ext cx="10413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→2</m:t>
                      </m:r>
                    </m:oMath>
                  </m:oMathPara>
                </a14:m>
                <a:endParaRPr lang="en-US" sz="2400" dirty="0">
                  <a:solidFill>
                    <a:srgbClr val="FF0000"/>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6324600" y="4053951"/>
                <a:ext cx="1041375" cy="461665"/>
              </a:xfrm>
              <a:prstGeom prst="rect">
                <a:avLst/>
              </a:prstGeom>
              <a:blipFill rotWithShape="1">
                <a:blip r:embed="rId11"/>
                <a:stretch>
                  <a:fillRect/>
                </a:stretch>
              </a:blipFill>
            </p:spPr>
            <p:txBody>
              <a:bodyPr/>
              <a:lstStyle/>
              <a:p>
                <a:r>
                  <a:rPr lang="en-US">
                    <a:noFill/>
                  </a:rPr>
                  <a:t> </a:t>
                </a:r>
              </a:p>
            </p:txBody>
          </p:sp>
        </mc:Fallback>
      </mc:AlternateContent>
      <p:cxnSp>
        <p:nvCxnSpPr>
          <p:cNvPr id="39" name="Straight Arrow Connector 38"/>
          <p:cNvCxnSpPr/>
          <p:nvPr/>
        </p:nvCxnSpPr>
        <p:spPr>
          <a:xfrm>
            <a:off x="4544895" y="4515616"/>
            <a:ext cx="929710" cy="551684"/>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4832534" y="5101629"/>
                <a:ext cx="210166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−1≤</m:t>
                      </m:r>
                      <m:r>
                        <a:rPr lang="en-US" sz="2400" b="0" i="1" smtClean="0">
                          <a:solidFill>
                            <a:schemeClr val="tx1"/>
                          </a:solidFill>
                          <a:latin typeface="Cambria Math"/>
                        </a:rPr>
                        <m:t>𝑥</m:t>
                      </m:r>
                      <m:r>
                        <a:rPr lang="en-US" sz="2400" b="0" i="1" smtClean="0">
                          <a:solidFill>
                            <a:srgbClr val="FF0000"/>
                          </a:solidFill>
                          <a:latin typeface="Cambria Math"/>
                        </a:rPr>
                        <m:t>, </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4832534" y="5101629"/>
                <a:ext cx="2101666" cy="461665"/>
              </a:xfrm>
              <a:prstGeom prst="rect">
                <a:avLst/>
              </a:prstGeom>
              <a:blipFill rotWithShape="1">
                <a:blip r:embed="rId1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180114" y="5964589"/>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m:t>
                      </m:r>
                      <m:r>
                        <a:rPr lang="en-US" sz="2400" b="0" i="1" smtClean="0">
                          <a:latin typeface="Cambria Math"/>
                        </a:rPr>
                        <m:t>≤1</m:t>
                      </m:r>
                    </m:oMath>
                  </m:oMathPara>
                </a14:m>
                <a:endParaRPr lang="en-US" sz="24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180114" y="5964589"/>
                <a:ext cx="3407600" cy="461665"/>
              </a:xfrm>
              <a:prstGeom prst="rect">
                <a:avLst/>
              </a:prstGeom>
              <a:blipFill rotWithShape="1">
                <a:blip r:embed="rId13"/>
                <a:stretch>
                  <a:fillRect b="-19737"/>
                </a:stretch>
              </a:blipFill>
            </p:spPr>
            <p:txBody>
              <a:bodyPr/>
              <a:lstStyle/>
              <a:p>
                <a:r>
                  <a:rPr lang="en-US">
                    <a:noFill/>
                  </a:rPr>
                  <a:t> </a:t>
                </a:r>
              </a:p>
            </p:txBody>
          </p:sp>
        </mc:Fallback>
      </mc:AlternateContent>
      <p:cxnSp>
        <p:nvCxnSpPr>
          <p:cNvPr id="45" name="Straight Connector 44"/>
          <p:cNvCxnSpPr>
            <a:stCxn id="4" idx="2"/>
            <a:endCxn id="4" idx="6"/>
          </p:cNvCxnSpPr>
          <p:nvPr/>
        </p:nvCxnSpPr>
        <p:spPr>
          <a:xfrm>
            <a:off x="964262" y="5067300"/>
            <a:ext cx="19812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6062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p:bldP spid="4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a:rPr>
                        <m:t>𝑥</m:t>
                      </m:r>
                      <m:r>
                        <a:rPr lang="en-US" sz="2400" i="1" smtClean="0">
                          <a:solidFill>
                            <a:schemeClr val="tx1"/>
                          </a:solidFill>
                          <a:latin typeface="Cambria Math"/>
                        </a:rPr>
                        <m:t>≥2</m:t>
                      </m:r>
                    </m:oMath>
                  </m:oMathPara>
                </a14:m>
                <a:endParaRPr lang="en-US" sz="2400" dirty="0">
                  <a:solidFill>
                    <a:schemeClr val="tx1"/>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6148676" y="3500735"/>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148676" y="3500735"/>
                <a:ext cx="1014124" cy="461665"/>
              </a:xfrm>
              <a:prstGeom prst="rect">
                <a:avLst/>
              </a:prstGeom>
              <a:blipFill rotWithShape="1">
                <a:blip r:embed="rId7"/>
                <a:stretch>
                  <a:fillRect b="-1316"/>
                </a:stretch>
              </a:blipFill>
            </p:spPr>
            <p:txBody>
              <a:bodyPr/>
              <a:lstStyle/>
              <a:p>
                <a:r>
                  <a:rPr lang="en-US">
                    <a:noFill/>
                  </a:rPr>
                  <a:t> </a:t>
                </a:r>
              </a:p>
            </p:txBody>
          </p:sp>
        </mc:Fallback>
      </mc:AlternateContent>
      <p:cxnSp>
        <p:nvCxnSpPr>
          <p:cNvPr id="19" name="Straight Connector 18"/>
          <p:cNvCxnSpPr/>
          <p:nvPr/>
        </p:nvCxnSpPr>
        <p:spPr>
          <a:xfrm>
            <a:off x="71628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882571" y="4934856"/>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m:t>
                      </m:r>
                      <m:r>
                        <a:rPr lang="en-US" sz="2400" b="0" i="1" smtClean="0">
                          <a:latin typeface="Cambria Math"/>
                        </a:rPr>
                        <m:t>≤1</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882571" y="4934856"/>
                <a:ext cx="3407600" cy="461665"/>
              </a:xfrm>
              <a:prstGeom prst="rect">
                <a:avLst/>
              </a:prstGeom>
              <a:blipFill rotWithShape="1">
                <a:blip r:embed="rId8"/>
                <a:stretch>
                  <a:fillRect b="-21333"/>
                </a:stretch>
              </a:blipFill>
            </p:spPr>
            <p:txBody>
              <a:bodyPr/>
              <a:lstStyle/>
              <a:p>
                <a:r>
                  <a:rPr lang="en-US">
                    <a:noFill/>
                  </a:rPr>
                  <a:t> </a:t>
                </a:r>
              </a:p>
            </p:txBody>
          </p:sp>
        </mc:Fallback>
      </mc:AlternateContent>
      <p:cxnSp>
        <p:nvCxnSpPr>
          <p:cNvPr id="22" name="Straight Arrow Connector 21"/>
          <p:cNvCxnSpPr/>
          <p:nvPr/>
        </p:nvCxnSpPr>
        <p:spPr>
          <a:xfrm flipV="1">
            <a:off x="6456981" y="4325257"/>
            <a:ext cx="0" cy="609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5867400" y="3771902"/>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4538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Preprocessor API</a:t>
            </a:r>
            <a:endParaRPr lang="en-US" dirty="0"/>
          </a:p>
        </p:txBody>
      </p:sp>
      <p:sp>
        <p:nvSpPr>
          <p:cNvPr id="3" name="Rectangle 2"/>
          <p:cNvSpPr/>
          <p:nvPr/>
        </p:nvSpPr>
        <p:spPr>
          <a:xfrm>
            <a:off x="2286000" y="2819401"/>
            <a:ext cx="42672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Preprocessor</a:t>
            </a:r>
            <a:endParaRPr lang="en-US" sz="2800" dirty="0"/>
          </a:p>
        </p:txBody>
      </p:sp>
      <p:sp>
        <p:nvSpPr>
          <p:cNvPr id="4" name="Down Arrow 3"/>
          <p:cNvSpPr/>
          <p:nvPr/>
        </p:nvSpPr>
        <p:spPr>
          <a:xfrm>
            <a:off x="3999678" y="2032575"/>
            <a:ext cx="609600" cy="64770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3906257" y="1447800"/>
                <a:ext cx="855421"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oMath>
                  </m:oMathPara>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3906257" y="1447800"/>
                <a:ext cx="855421" cy="584775"/>
              </a:xfrm>
              <a:prstGeom prst="rect">
                <a:avLst/>
              </a:prstGeom>
              <a:blipFill rotWithShape="1">
                <a:blip r:embed="rId2"/>
                <a:stretch>
                  <a:fillRect/>
                </a:stretch>
              </a:blipFill>
            </p:spPr>
            <p:txBody>
              <a:bodyPr/>
              <a:lstStyle/>
              <a:p>
                <a:r>
                  <a:rPr lang="en-US">
                    <a:noFill/>
                  </a:rPr>
                  <a:t> </a:t>
                </a:r>
              </a:p>
            </p:txBody>
          </p:sp>
        </mc:Fallback>
      </mc:AlternateContent>
      <p:sp>
        <p:nvSpPr>
          <p:cNvPr id="6" name="Down Arrow 5"/>
          <p:cNvSpPr/>
          <p:nvPr/>
        </p:nvSpPr>
        <p:spPr>
          <a:xfrm>
            <a:off x="2514600" y="4267201"/>
            <a:ext cx="609600" cy="64770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2344979" y="4976013"/>
                <a:ext cx="855421" cy="58477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3200" i="1" dirty="0" smtClean="0">
                          <a:latin typeface="Cambria Math"/>
                        </a:rPr>
                        <m:t>𝐹</m:t>
                      </m:r>
                      <m:r>
                        <a:rPr lang="en-US" sz="3200" b="0" i="1" dirty="0" smtClean="0">
                          <a:latin typeface="Cambria Math"/>
                        </a:rPr>
                        <m:t>′</m:t>
                      </m:r>
                    </m:oMath>
                  </m:oMathPara>
                </a14:m>
                <a:endParaRPr lang="en-US" sz="3200" dirty="0"/>
              </a:p>
            </p:txBody>
          </p:sp>
        </mc:Choice>
        <mc:Fallback>
          <p:sp>
            <p:nvSpPr>
              <p:cNvPr id="7" name="TextBox 6"/>
              <p:cNvSpPr txBox="1">
                <a:spLocks noRot="1" noChangeAspect="1" noMove="1" noResize="1" noEditPoints="1" noAdjustHandles="1" noChangeArrowheads="1" noChangeShapeType="1" noTextEdit="1"/>
              </p:cNvSpPr>
              <p:nvPr/>
            </p:nvSpPr>
            <p:spPr>
              <a:xfrm>
                <a:off x="2344979" y="4976013"/>
                <a:ext cx="855421" cy="584775"/>
              </a:xfrm>
              <a:prstGeom prst="rect">
                <a:avLst/>
              </a:prstGeom>
              <a:blipFill rotWithShape="1">
                <a:blip r:embed="rId3"/>
                <a:stretch>
                  <a:fillRect/>
                </a:stretch>
              </a:blipFill>
            </p:spPr>
            <p:txBody>
              <a:bodyPr/>
              <a:lstStyle/>
              <a:p>
                <a:r>
                  <a:rPr lang="en-US">
                    <a:noFill/>
                  </a:rPr>
                  <a:t> </a:t>
                </a:r>
              </a:p>
            </p:txBody>
          </p:sp>
        </mc:Fallback>
      </mc:AlternateContent>
      <p:sp>
        <p:nvSpPr>
          <p:cNvPr id="8" name="Down Arrow 7"/>
          <p:cNvSpPr/>
          <p:nvPr/>
        </p:nvSpPr>
        <p:spPr>
          <a:xfrm>
            <a:off x="3999678" y="4267200"/>
            <a:ext cx="609600" cy="64770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p:sp>
        <p:nvSpPr>
          <p:cNvPr id="9" name="TextBox 8"/>
          <p:cNvSpPr txBox="1"/>
          <p:nvPr/>
        </p:nvSpPr>
        <p:spPr>
          <a:xfrm>
            <a:off x="3646778" y="5026525"/>
            <a:ext cx="1537600" cy="830997"/>
          </a:xfrm>
          <a:prstGeom prst="rect">
            <a:avLst/>
          </a:prstGeom>
          <a:noFill/>
        </p:spPr>
        <p:txBody>
          <a:bodyPr wrap="none" rtlCol="0">
            <a:spAutoFit/>
          </a:bodyPr>
          <a:lstStyle/>
          <a:p>
            <a:pPr algn="ctr"/>
            <a:r>
              <a:rPr lang="en-US" sz="2400" dirty="0" smtClean="0"/>
              <a:t>Model</a:t>
            </a:r>
          </a:p>
          <a:p>
            <a:pPr algn="ctr"/>
            <a:r>
              <a:rPr lang="en-US" sz="2400" dirty="0"/>
              <a:t>C</a:t>
            </a:r>
            <a:r>
              <a:rPr lang="en-US" sz="2400" dirty="0" smtClean="0"/>
              <a:t>onverter</a:t>
            </a:r>
            <a:endParaRPr lang="en-US" sz="2400" dirty="0"/>
          </a:p>
        </p:txBody>
      </p:sp>
      <p:sp>
        <p:nvSpPr>
          <p:cNvPr id="10" name="Down Arrow 9"/>
          <p:cNvSpPr/>
          <p:nvPr/>
        </p:nvSpPr>
        <p:spPr>
          <a:xfrm>
            <a:off x="5689685" y="4267201"/>
            <a:ext cx="609600" cy="64770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  </a:t>
            </a:r>
            <a:endParaRPr lang="en-US" dirty="0"/>
          </a:p>
        </p:txBody>
      </p:sp>
      <p:sp>
        <p:nvSpPr>
          <p:cNvPr id="11" name="TextBox 10"/>
          <p:cNvSpPr txBox="1"/>
          <p:nvPr/>
        </p:nvSpPr>
        <p:spPr>
          <a:xfrm>
            <a:off x="5336785" y="5026526"/>
            <a:ext cx="1537600" cy="830997"/>
          </a:xfrm>
          <a:prstGeom prst="rect">
            <a:avLst/>
          </a:prstGeom>
          <a:noFill/>
        </p:spPr>
        <p:txBody>
          <a:bodyPr wrap="none" rtlCol="0">
            <a:spAutoFit/>
          </a:bodyPr>
          <a:lstStyle/>
          <a:p>
            <a:pPr algn="ctr"/>
            <a:r>
              <a:rPr lang="en-US" sz="2400" dirty="0" smtClean="0"/>
              <a:t>Proof</a:t>
            </a:r>
          </a:p>
          <a:p>
            <a:pPr algn="ctr"/>
            <a:r>
              <a:rPr lang="en-US" sz="2400" dirty="0"/>
              <a:t>C</a:t>
            </a:r>
            <a:r>
              <a:rPr lang="en-US" sz="2400" dirty="0" smtClean="0"/>
              <a:t>onverter</a:t>
            </a:r>
            <a:endParaRPr lang="en-US" sz="2400" dirty="0"/>
          </a:p>
        </p:txBody>
      </p:sp>
      <mc:AlternateContent xmlns:mc="http://schemas.openxmlformats.org/markup-compatibility/2006">
        <mc:Choice xmlns:a14="http://schemas.microsoft.com/office/drawing/2010/main" Requires="a14">
          <p:sp>
            <p:nvSpPr>
              <p:cNvPr id="12" name="Rectangular Callout 11"/>
              <p:cNvSpPr/>
              <p:nvPr/>
            </p:nvSpPr>
            <p:spPr>
              <a:xfrm>
                <a:off x="381000" y="1263893"/>
                <a:ext cx="2574415" cy="1434526"/>
              </a:xfrm>
              <a:prstGeom prst="wedgeRectCallout">
                <a:avLst>
                  <a:gd name="adj1" fmla="val 36673"/>
                  <a:gd name="adj2" fmla="val 746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 xmlns:m="http://schemas.openxmlformats.org/officeDocument/2006/math">
                    <m:r>
                      <a:rPr lang="en-US" sz="2400" i="1" dirty="0" smtClean="0">
                        <a:latin typeface="Cambria Math"/>
                      </a:rPr>
                      <m:t>𝐹</m:t>
                    </m:r>
                    <m:r>
                      <a:rPr lang="en-US" sz="2400" i="1" dirty="0" smtClean="0">
                        <a:latin typeface="Cambria Math"/>
                      </a:rPr>
                      <m:t> </m:t>
                    </m:r>
                  </m:oMath>
                </a14:m>
                <a:r>
                  <a:rPr lang="en-US" sz="2400" dirty="0" smtClean="0"/>
                  <a:t>and </a:t>
                </a:r>
                <a14:m>
                  <m:oMath xmlns:m="http://schemas.openxmlformats.org/officeDocument/2006/math">
                    <m:r>
                      <a:rPr lang="en-US" sz="2400" i="1" dirty="0" smtClean="0">
                        <a:latin typeface="Cambria Math"/>
                      </a:rPr>
                      <m:t>𝐹</m:t>
                    </m:r>
                    <m:r>
                      <a:rPr lang="en-US" sz="2400" i="1" dirty="0" smtClean="0">
                        <a:latin typeface="Cambria Math"/>
                      </a:rPr>
                      <m:t>’</m:t>
                    </m:r>
                  </m:oMath>
                </a14:m>
                <a:r>
                  <a:rPr lang="en-US" sz="2400" dirty="0" smtClean="0"/>
                  <a:t> may be only </a:t>
                </a:r>
                <a:r>
                  <a:rPr lang="en-US" sz="2400" dirty="0" err="1" smtClean="0"/>
                  <a:t>equisatisfiable</a:t>
                </a:r>
                <a:endParaRPr lang="en-US" sz="2400" dirty="0"/>
              </a:p>
            </p:txBody>
          </p:sp>
        </mc:Choice>
        <mc:Fallback>
          <p:sp>
            <p:nvSpPr>
              <p:cNvPr id="12" name="Rectangular Callout 11"/>
              <p:cNvSpPr>
                <a:spLocks noRot="1" noChangeAspect="1" noMove="1" noResize="1" noEditPoints="1" noAdjustHandles="1" noChangeArrowheads="1" noChangeShapeType="1" noTextEdit="1"/>
              </p:cNvSpPr>
              <p:nvPr/>
            </p:nvSpPr>
            <p:spPr>
              <a:xfrm>
                <a:off x="381000" y="1263893"/>
                <a:ext cx="2574415" cy="1434526"/>
              </a:xfrm>
              <a:prstGeom prst="wedgeRectCallout">
                <a:avLst>
                  <a:gd name="adj1" fmla="val 36673"/>
                  <a:gd name="adj2" fmla="val 74641"/>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51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6148676" y="3500735"/>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6148676" y="3500735"/>
                <a:ext cx="1014124" cy="461665"/>
              </a:xfrm>
              <a:prstGeom prst="rect">
                <a:avLst/>
              </a:prstGeom>
              <a:blipFill rotWithShape="1">
                <a:blip r:embed="rId7"/>
                <a:stretch>
                  <a:fillRect b="-1316"/>
                </a:stretch>
              </a:blipFill>
            </p:spPr>
            <p:txBody>
              <a:bodyPr/>
              <a:lstStyle/>
              <a:p>
                <a:r>
                  <a:rPr lang="en-US">
                    <a:noFill/>
                  </a:rPr>
                  <a:t> </a:t>
                </a:r>
              </a:p>
            </p:txBody>
          </p:sp>
        </mc:Fallback>
      </mc:AlternateContent>
      <p:cxnSp>
        <p:nvCxnSpPr>
          <p:cNvPr id="19" name="Straight Connector 18"/>
          <p:cNvCxnSpPr/>
          <p:nvPr/>
        </p:nvCxnSpPr>
        <p:spPr>
          <a:xfrm>
            <a:off x="71628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882571" y="4934856"/>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882571" y="4934856"/>
                <a:ext cx="3407600" cy="461665"/>
              </a:xfrm>
              <a:prstGeom prst="rect">
                <a:avLst/>
              </a:prstGeom>
              <a:blipFill rotWithShape="1">
                <a:blip r:embed="rId8"/>
                <a:stretch>
                  <a:fillRect b="-21333"/>
                </a:stretch>
              </a:blipFill>
            </p:spPr>
            <p:txBody>
              <a:bodyPr/>
              <a:lstStyle/>
              <a:p>
                <a:r>
                  <a:rPr lang="en-US">
                    <a:noFill/>
                  </a:rPr>
                  <a:t> </a:t>
                </a:r>
              </a:p>
            </p:txBody>
          </p:sp>
        </mc:Fallback>
      </mc:AlternateContent>
      <p:cxnSp>
        <p:nvCxnSpPr>
          <p:cNvPr id="22" name="Straight Arrow Connector 21"/>
          <p:cNvCxnSpPr/>
          <p:nvPr/>
        </p:nvCxnSpPr>
        <p:spPr>
          <a:xfrm flipV="1">
            <a:off x="6456981" y="4325257"/>
            <a:ext cx="0" cy="6096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5867400" y="3771902"/>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sp>
        <p:nvSpPr>
          <p:cNvPr id="23" name="TextBox 22"/>
          <p:cNvSpPr txBox="1"/>
          <p:nvPr/>
        </p:nvSpPr>
        <p:spPr>
          <a:xfrm>
            <a:off x="3681950" y="5562600"/>
            <a:ext cx="1138260" cy="461665"/>
          </a:xfrm>
          <a:prstGeom prst="rect">
            <a:avLst/>
          </a:prstGeom>
          <a:noFill/>
        </p:spPr>
        <p:txBody>
          <a:bodyPr wrap="none" rtlCol="0">
            <a:spAutoFit/>
          </a:bodyPr>
          <a:lstStyle/>
          <a:p>
            <a:r>
              <a:rPr lang="en-US" sz="2400" dirty="0" smtClean="0">
                <a:latin typeface="+mn-lt"/>
              </a:rPr>
              <a:t>Conflict</a:t>
            </a:r>
            <a:endParaRPr lang="en-US" sz="2400" dirty="0">
              <a:latin typeface="+mn-lt"/>
            </a:endParaRPr>
          </a:p>
        </p:txBody>
      </p:sp>
      <mc:AlternateContent xmlns:mc="http://schemas.openxmlformats.org/markup-compatibility/2006" xmlns:a14="http://schemas.microsoft.com/office/drawing/2010/main">
        <mc:Choice Requires="a14">
          <p:sp>
            <p:nvSpPr>
              <p:cNvPr id="24" name="TextBox 23"/>
              <p:cNvSpPr txBox="1"/>
              <p:nvPr/>
            </p:nvSpPr>
            <p:spPr>
              <a:xfrm>
                <a:off x="4191000" y="6024265"/>
                <a:ext cx="3046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d>
                        <m:dPr>
                          <m:ctrlPr>
                            <a:rPr lang="en-US" sz="2400" b="0" i="1" smtClean="0">
                              <a:latin typeface="Cambria Math"/>
                            </a:rPr>
                          </m:ctrlPr>
                        </m:dPr>
                        <m:e>
                          <m:r>
                            <a:rPr lang="en-US" sz="2400" b="0" i="1" smtClean="0">
                              <a:latin typeface="Cambria Math"/>
                            </a:rPr>
                            <m:t>𝑥</m:t>
                          </m:r>
                          <m:r>
                            <a:rPr lang="en-US" sz="2400" b="0" i="1" smtClean="0">
                              <a:latin typeface="Cambria Math"/>
                            </a:rPr>
                            <m:t>≥2</m:t>
                          </m:r>
                        </m:e>
                      </m:d>
                      <m:r>
                        <a:rPr lang="en-US" sz="2400" b="0" i="1" smtClean="0">
                          <a:latin typeface="Cambria Math"/>
                        </a:rPr>
                        <m:t>∨</m:t>
                      </m:r>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91000" y="6024265"/>
                <a:ext cx="3046988" cy="461665"/>
              </a:xfrm>
              <a:prstGeom prst="rect">
                <a:avLst/>
              </a:prstGeom>
              <a:blipFill rotWithShape="1">
                <a:blip r:embed="rId9"/>
                <a:stretch>
                  <a:fillRect b="-19737"/>
                </a:stretch>
              </a:blipFill>
            </p:spPr>
            <p:txBody>
              <a:bodyPr/>
              <a:lstStyle/>
              <a:p>
                <a:r>
                  <a:rPr lang="en-US">
                    <a:noFill/>
                  </a:rPr>
                  <a:t> </a:t>
                </a:r>
              </a:p>
            </p:txBody>
          </p:sp>
        </mc:Fallback>
      </mc:AlternateContent>
    </p:spTree>
    <p:extLst>
      <p:ext uri="{BB962C8B-B14F-4D97-AF65-F5344CB8AC3E}">
        <p14:creationId xmlns:p14="http://schemas.microsoft.com/office/powerpoint/2010/main" val="30583437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18594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1859420"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17" name="Straight Connector 16"/>
          <p:cNvCxnSpPr/>
          <p:nvPr/>
        </p:nvCxnSpPr>
        <p:spPr>
          <a:xfrm>
            <a:off x="5943600" y="32766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1628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3882571" y="4934856"/>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882571" y="4934856"/>
                <a:ext cx="3407600" cy="461665"/>
              </a:xfrm>
              <a:prstGeom prst="rect">
                <a:avLst/>
              </a:prstGeom>
              <a:blipFill rotWithShape="1">
                <a:blip r:embed="rId7"/>
                <a:stretch>
                  <a:fillRect b="-21333"/>
                </a:stretch>
              </a:blipFill>
            </p:spPr>
            <p:txBody>
              <a:bodyPr/>
              <a:lstStyle/>
              <a:p>
                <a:r>
                  <a:rPr lang="en-US">
                    <a:noFill/>
                  </a:rPr>
                  <a:t> </a:t>
                </a:r>
              </a:p>
            </p:txBody>
          </p:sp>
        </mc:Fallback>
      </mc:AlternateContent>
      <p:sp>
        <p:nvSpPr>
          <p:cNvPr id="23" name="TextBox 22"/>
          <p:cNvSpPr txBox="1"/>
          <p:nvPr/>
        </p:nvSpPr>
        <p:spPr>
          <a:xfrm>
            <a:off x="3681950" y="5562600"/>
            <a:ext cx="2907463" cy="461665"/>
          </a:xfrm>
          <a:prstGeom prst="rect">
            <a:avLst/>
          </a:prstGeom>
          <a:noFill/>
        </p:spPr>
        <p:txBody>
          <a:bodyPr wrap="none" rtlCol="0">
            <a:spAutoFit/>
          </a:bodyPr>
          <a:lstStyle/>
          <a:p>
            <a:r>
              <a:rPr lang="en-US" sz="2400" dirty="0" smtClean="0">
                <a:latin typeface="+mn-lt"/>
              </a:rPr>
              <a:t>Learned by resolution</a:t>
            </a:r>
            <a:endParaRPr lang="en-US" sz="2400" dirty="0">
              <a:latin typeface="+mn-lt"/>
            </a:endParaRPr>
          </a:p>
        </p:txBody>
      </p:sp>
      <mc:AlternateContent xmlns:mc="http://schemas.openxmlformats.org/markup-compatibility/2006" xmlns:a14="http://schemas.microsoft.com/office/drawing/2010/main">
        <mc:Choice Requires="a14">
          <p:sp>
            <p:nvSpPr>
              <p:cNvPr id="24" name="TextBox 23"/>
              <p:cNvSpPr txBox="1"/>
              <p:nvPr/>
            </p:nvSpPr>
            <p:spPr>
              <a:xfrm>
                <a:off x="4191000" y="6024265"/>
                <a:ext cx="38922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𝑥</m:t>
                          </m:r>
                          <m:r>
                            <a:rPr lang="en-US" sz="2400" b="0" i="1" smtClean="0">
                              <a:solidFill>
                                <a:schemeClr val="tx1"/>
                              </a:solidFill>
                              <a:latin typeface="Cambria Math"/>
                            </a:rPr>
                            <m:t>≥2</m:t>
                          </m:r>
                        </m:e>
                      </m:d>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191000" y="6024265"/>
                <a:ext cx="3892284" cy="461665"/>
              </a:xfrm>
              <a:prstGeom prst="rect">
                <a:avLst/>
              </a:prstGeom>
              <a:blipFill rotWithShape="1">
                <a:blip r:embed="rId8"/>
                <a:stretch>
                  <a:fillRect b="-19737"/>
                </a:stretch>
              </a:blipFill>
            </p:spPr>
            <p:txBody>
              <a:bodyPr/>
              <a:lstStyle/>
              <a:p>
                <a:r>
                  <a:rPr lang="en-US">
                    <a:noFill/>
                  </a:rPr>
                  <a:t> </a:t>
                </a:r>
              </a:p>
            </p:txBody>
          </p:sp>
        </mc:Fallback>
      </mc:AlternateContent>
    </p:spTree>
    <p:extLst>
      <p:ext uri="{BB962C8B-B14F-4D97-AF65-F5344CB8AC3E}">
        <p14:creationId xmlns:p14="http://schemas.microsoft.com/office/powerpoint/2010/main" val="6831564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62000" y="3276600"/>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874486" y="1735286"/>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𝑥</m:t>
                      </m:r>
                      <m:r>
                        <a:rPr lang="en-US" sz="2400" b="0" i="1" smtClean="0">
                          <a:latin typeface="Cambria Math"/>
                        </a:rPr>
                        <m:t>≥2,  </m:t>
                      </m:r>
                      <m:d>
                        <m:dPr>
                          <m:ctrlPr>
                            <a:rPr lang="en-US" sz="2400" b="0" i="1" smtClean="0">
                              <a:latin typeface="Cambria Math"/>
                            </a:rPr>
                          </m:ctrlPr>
                        </m:dPr>
                        <m:e>
                          <m:r>
                            <a:rPr lang="en-US" sz="2400" b="0" i="1" smtClean="0">
                              <a:latin typeface="Cambria Math"/>
                            </a:rPr>
                            <m:t>¬</m:t>
                          </m:r>
                          <m:r>
                            <a:rPr lang="en-US" sz="2400" b="0" i="1" smtClean="0">
                              <a:latin typeface="Cambria Math"/>
                            </a:rPr>
                            <m:t>𝑥</m:t>
                          </m:r>
                          <m:r>
                            <a:rPr lang="en-US" sz="2400" b="0" i="1" smtClean="0">
                              <a:latin typeface="Cambria Math"/>
                            </a:rPr>
                            <m:t>≥1∨</m:t>
                          </m:r>
                          <m:r>
                            <a:rPr lang="en-US" sz="2400" b="0" i="1" smtClean="0">
                              <a:latin typeface="Cambria Math"/>
                            </a:rPr>
                            <m:t>𝑦</m:t>
                          </m:r>
                          <m:r>
                            <a:rPr lang="en-US" sz="2400" b="0" i="1" smtClean="0">
                              <a:latin typeface="Cambria Math"/>
                            </a:rPr>
                            <m:t>≥1</m:t>
                          </m:r>
                        </m:e>
                      </m:d>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≤1∨</m:t>
                      </m:r>
                      <m:r>
                        <a:rPr lang="en-US" sz="2400" b="0" i="1" smtClean="0">
                          <a:latin typeface="Cambria Math"/>
                        </a:rPr>
                        <m:t>𝑥𝑦</m:t>
                      </m:r>
                      <m:r>
                        <a:rPr lang="en-US" sz="2400" b="0" i="1" smtClean="0">
                          <a:latin typeface="Cambria Math"/>
                        </a:rPr>
                        <m:t>&gt;1)</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74486" y="1735286"/>
                <a:ext cx="7848600" cy="461665"/>
              </a:xfrm>
              <a:prstGeom prst="rect">
                <a:avLst/>
              </a:prstGeom>
              <a:blipFill rotWithShape="1">
                <a:blip r:embed="rId2"/>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940738" y="3541067"/>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𝑥</m:t>
                      </m:r>
                      <m:r>
                        <a:rPr lang="en-US" sz="2400" i="1" smtClean="0">
                          <a:solidFill>
                            <a:srgbClr val="FF0000"/>
                          </a:solidFill>
                          <a:latin typeface="Cambria Math"/>
                        </a:rPr>
                        <m:t>≥2</m:t>
                      </m:r>
                    </m:oMath>
                  </m:oMathPara>
                </a14:m>
                <a:endParaRPr lang="en-US" sz="2400" dirty="0">
                  <a:solidFill>
                    <a:srgbClr val="FF0000"/>
                  </a:solidFill>
                </a:endParaRPr>
              </a:p>
            </p:txBody>
          </p:sp>
        </mc:Choice>
        <mc:Fallback xmlns="">
          <p:sp>
            <p:nvSpPr>
              <p:cNvPr id="28" name="Rectangle 27"/>
              <p:cNvSpPr>
                <a:spLocks noRot="1" noChangeAspect="1" noMove="1" noResize="1" noEditPoints="1" noAdjustHandles="1" noChangeArrowheads="1" noChangeShapeType="1" noTextEdit="1"/>
              </p:cNvSpPr>
              <p:nvPr/>
            </p:nvSpPr>
            <p:spPr>
              <a:xfrm>
                <a:off x="940738" y="3541067"/>
                <a:ext cx="1014124" cy="461665"/>
              </a:xfrm>
              <a:prstGeom prst="rect">
                <a:avLst/>
              </a:prstGeom>
              <a:blipFill rotWithShape="1">
                <a:blip r:embed="rId3"/>
                <a:stretch>
                  <a:fillRect b="-1316"/>
                </a:stretch>
              </a:blipFill>
            </p:spPr>
            <p:txBody>
              <a:bodyPr/>
              <a:lstStyle/>
              <a:p>
                <a:r>
                  <a:rPr lang="en-US">
                    <a:noFill/>
                  </a:rPr>
                  <a:t> </a:t>
                </a:r>
              </a:p>
            </p:txBody>
          </p:sp>
        </mc:Fallback>
      </mc:AlternateContent>
      <p:cxnSp>
        <p:nvCxnSpPr>
          <p:cNvPr id="5" name="Straight Connector 4"/>
          <p:cNvCxnSpPr/>
          <p:nvPr/>
        </p:nvCxnSpPr>
        <p:spPr>
          <a:xfrm>
            <a:off x="1954862"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a:off x="2057400" y="3541066"/>
                <a:ext cx="10141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𝑥</m:t>
                      </m:r>
                      <m:r>
                        <a:rPr lang="en-US" sz="2400" i="1" smtClean="0">
                          <a:latin typeface="Cambria Math"/>
                        </a:rPr>
                        <m:t>≥1</m:t>
                      </m:r>
                    </m:oMath>
                  </m:oMathPara>
                </a14:m>
                <a:endParaRPr lang="en-US" sz="2400" dirty="0"/>
              </a:p>
            </p:txBody>
          </p:sp>
        </mc:Choice>
        <mc:Fallback xmlns="">
          <p:sp>
            <p:nvSpPr>
              <p:cNvPr id="26" name="Rectangle 25"/>
              <p:cNvSpPr>
                <a:spLocks noRot="1" noChangeAspect="1" noMove="1" noResize="1" noEditPoints="1" noAdjustHandles="1" noChangeArrowheads="1" noChangeShapeType="1" noTextEdit="1"/>
              </p:cNvSpPr>
              <p:nvPr/>
            </p:nvSpPr>
            <p:spPr>
              <a:xfrm>
                <a:off x="2057400" y="3541066"/>
                <a:ext cx="1014124" cy="461665"/>
              </a:xfrm>
              <a:prstGeom prst="rect">
                <a:avLst/>
              </a:prstGeom>
              <a:blipFill rotWithShape="1">
                <a:blip r:embed="rId4"/>
                <a:stretch>
                  <a:fillRect b="-1316"/>
                </a:stretch>
              </a:blipFill>
            </p:spPr>
            <p:txBody>
              <a:bodyPr/>
              <a:lstStyle/>
              <a:p>
                <a:r>
                  <a:rPr lang="en-US">
                    <a:noFill/>
                  </a:rPr>
                  <a:t> </a:t>
                </a:r>
              </a:p>
            </p:txBody>
          </p:sp>
        </mc:Fallback>
      </mc:AlternateContent>
      <p:cxnSp>
        <p:nvCxnSpPr>
          <p:cNvPr id="9" name="Straight Arrow Connector 8"/>
          <p:cNvCxnSpPr/>
          <p:nvPr/>
        </p:nvCxnSpPr>
        <p:spPr>
          <a:xfrm>
            <a:off x="1381548"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a:off x="3071524" y="3276598"/>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828800" y="3771898"/>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3172901" y="3505200"/>
                <a:ext cx="10180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i="1" smtClean="0">
                          <a:latin typeface="Cambria Math"/>
                        </a:rPr>
                        <m:t>≥</m:t>
                      </m:r>
                      <m:r>
                        <a:rPr lang="en-US" sz="2400" b="0" i="1" smtClean="0">
                          <a:latin typeface="Cambria Math"/>
                        </a:rPr>
                        <m:t>1</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172901" y="3505200"/>
                <a:ext cx="1018099"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13" name="Straight Arrow Connector 12"/>
          <p:cNvCxnSpPr/>
          <p:nvPr/>
        </p:nvCxnSpPr>
        <p:spPr>
          <a:xfrm>
            <a:off x="2895600" y="3771900"/>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3429000" y="2286000"/>
            <a:ext cx="0" cy="8382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4114800" y="3276602"/>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4114800" y="3505200"/>
                <a:ext cx="2345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4114800" y="3505200"/>
                <a:ext cx="2345129" cy="461665"/>
              </a:xfrm>
              <a:prstGeom prst="rect">
                <a:avLst/>
              </a:prstGeom>
              <a:blipFill rotWithShape="1">
                <a:blip r:embed="rId6"/>
                <a:stretch>
                  <a:fillRect b="-19737"/>
                </a:stretch>
              </a:blipFill>
            </p:spPr>
            <p:txBody>
              <a:bodyPr/>
              <a:lstStyle/>
              <a:p>
                <a:r>
                  <a:rPr lang="en-US">
                    <a:noFill/>
                  </a:rPr>
                  <a:t> </a:t>
                </a:r>
              </a:p>
            </p:txBody>
          </p:sp>
        </mc:Fallback>
      </mc:AlternateContent>
      <p:cxnSp>
        <p:nvCxnSpPr>
          <p:cNvPr id="17" name="Straight Connector 16"/>
          <p:cNvCxnSpPr/>
          <p:nvPr/>
        </p:nvCxnSpPr>
        <p:spPr>
          <a:xfrm>
            <a:off x="6400800" y="32766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4974400" y="4944623"/>
                <a:ext cx="34076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r>
                        <a:rPr lang="en-US" sz="2400" b="0" i="1" smtClean="0">
                          <a:solidFill>
                            <a:schemeClr val="tx1"/>
                          </a:solidFill>
                          <a:latin typeface="Cambria Math"/>
                        </a:rPr>
                        <m:t>𝑥</m:t>
                      </m:r>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974400" y="4944623"/>
                <a:ext cx="3407600" cy="461665"/>
              </a:xfrm>
              <a:prstGeom prst="rect">
                <a:avLst/>
              </a:prstGeom>
              <a:blipFill rotWithShape="1">
                <a:blip r:embed="rId7"/>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3158" y="4918387"/>
                <a:ext cx="38922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𝑥</m:t>
                          </m:r>
                          <m:r>
                            <a:rPr lang="en-US" sz="2400" b="0" i="1" smtClean="0">
                              <a:solidFill>
                                <a:schemeClr val="tx1"/>
                              </a:solidFill>
                              <a:latin typeface="Cambria Math"/>
                            </a:rPr>
                            <m:t>≥2</m:t>
                          </m:r>
                        </m:e>
                      </m:d>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𝑥</m:t>
                          </m:r>
                        </m:e>
                        <m:sup>
                          <m:r>
                            <a:rPr lang="en-US" sz="2400" b="0" i="1" smtClean="0">
                              <a:solidFill>
                                <a:schemeClr val="tx1"/>
                              </a:solidFill>
                              <a:latin typeface="Cambria Math"/>
                            </a:rPr>
                            <m:t>2</m:t>
                          </m:r>
                        </m:sup>
                      </m:sSup>
                      <m:r>
                        <a:rPr lang="en-US" sz="2400" b="0" i="1" smtClean="0">
                          <a:solidFill>
                            <a:schemeClr val="tx1"/>
                          </a:solidFill>
                          <a:latin typeface="Cambria Math"/>
                        </a:rPr>
                        <m:t>+</m:t>
                      </m:r>
                      <m:sSup>
                        <m:sSupPr>
                          <m:ctrlPr>
                            <a:rPr lang="en-US" sz="2400" b="0" i="1" smtClean="0">
                              <a:solidFill>
                                <a:schemeClr val="tx1"/>
                              </a:solidFill>
                              <a:latin typeface="Cambria Math"/>
                            </a:rPr>
                          </m:ctrlPr>
                        </m:sSupPr>
                        <m:e>
                          <m:r>
                            <a:rPr lang="en-US" sz="2400" b="0" i="1" smtClean="0">
                              <a:solidFill>
                                <a:schemeClr val="tx1"/>
                              </a:solidFill>
                              <a:latin typeface="Cambria Math"/>
                            </a:rPr>
                            <m:t>𝑦</m:t>
                          </m:r>
                        </m:e>
                        <m:sup>
                          <m:r>
                            <a:rPr lang="en-US" sz="2400" b="0" i="1" smtClean="0">
                              <a:solidFill>
                                <a:schemeClr val="tx1"/>
                              </a:solidFill>
                              <a:latin typeface="Cambria Math"/>
                            </a:rPr>
                            <m:t>2</m:t>
                          </m:r>
                        </m:sup>
                      </m:sSup>
                      <m:r>
                        <a:rPr lang="en-US" sz="2400" b="0" i="1" smtClean="0">
                          <a:solidFill>
                            <a:schemeClr val="tx1"/>
                          </a:solidFill>
                          <a:latin typeface="Cambria Math"/>
                        </a:rPr>
                        <m:t>≤1)</m:t>
                      </m:r>
                    </m:oMath>
                  </m:oMathPara>
                </a14:m>
                <a:endParaRPr lang="en-US" sz="2400" dirty="0">
                  <a:solidFill>
                    <a:schemeClr val="tx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3158" y="4918387"/>
                <a:ext cx="3892284" cy="461665"/>
              </a:xfrm>
              <a:prstGeom prst="rect">
                <a:avLst/>
              </a:prstGeom>
              <a:blipFill rotWithShape="1">
                <a:blip r:embed="rId8"/>
                <a:stretch>
                  <a:fillRect b="-19737"/>
                </a:stretch>
              </a:blipFill>
            </p:spPr>
            <p:txBody>
              <a:bodyPr/>
              <a:lstStyle/>
              <a:p>
                <a:r>
                  <a:rPr lang="en-US">
                    <a:noFill/>
                  </a:rPr>
                  <a:t> </a:t>
                </a:r>
              </a:p>
            </p:txBody>
          </p:sp>
        </mc:Fallback>
      </mc:AlternateContent>
      <p:cxnSp>
        <p:nvCxnSpPr>
          <p:cNvPr id="4" name="Elbow Connector 3"/>
          <p:cNvCxnSpPr>
            <a:stCxn id="28" idx="2"/>
          </p:cNvCxnSpPr>
          <p:nvPr/>
        </p:nvCxnSpPr>
        <p:spPr>
          <a:xfrm rot="5400000" flipH="1" flipV="1">
            <a:off x="2897771" y="2481026"/>
            <a:ext cx="71734" cy="2971677"/>
          </a:xfrm>
          <a:prstGeom prst="bentConnector4">
            <a:avLst>
              <a:gd name="adj1" fmla="val -784051"/>
              <a:gd name="adj2" fmla="val 87837"/>
            </a:avLst>
          </a:prstGeom>
          <a:ln w="25400">
            <a:tailEnd type="arrow"/>
          </a:ln>
        </p:spPr>
        <p:style>
          <a:lnRef idx="1">
            <a:schemeClr val="accent2"/>
          </a:lnRef>
          <a:fillRef idx="0">
            <a:schemeClr val="accent2"/>
          </a:fillRef>
          <a:effectRef idx="0">
            <a:schemeClr val="accent2"/>
          </a:effectRef>
          <a:fontRef idx="minor">
            <a:schemeClr val="tx1"/>
          </a:fontRef>
        </p:style>
      </p:cxnSp>
      <p:cxnSp>
        <p:nvCxnSpPr>
          <p:cNvPr id="33" name="Elbow Connector 32"/>
          <p:cNvCxnSpPr>
            <a:stCxn id="24" idx="3"/>
          </p:cNvCxnSpPr>
          <p:nvPr/>
        </p:nvCxnSpPr>
        <p:spPr>
          <a:xfrm flipV="1">
            <a:off x="3965442" y="4002732"/>
            <a:ext cx="664615" cy="1146488"/>
          </a:xfrm>
          <a:prstGeom prst="bentConnector2">
            <a:avLst/>
          </a:prstGeom>
          <a:ln w="28575">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655798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FM Example</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18896" y="2967336"/>
                <a:ext cx="3926909" cy="461665"/>
              </a:xfrm>
              <a:prstGeom prst="rect">
                <a:avLst/>
              </a:prstGeom>
              <a:noFill/>
            </p:spPr>
            <p:txBody>
              <a:bodyPr wrap="none" rtlCol="0">
                <a:spAutoFit/>
              </a:bodyPr>
              <a:lstStyle/>
              <a:p>
                <a14:m>
                  <m:oMath xmlns:m="http://schemas.openxmlformats.org/officeDocument/2006/math">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𝑧</m:t>
                    </m:r>
                    <m:r>
                      <a:rPr lang="en-US" sz="2400" b="0" i="1" smtClean="0">
                        <a:latin typeface="Cambria Math"/>
                      </a:rPr>
                      <m:t>+1≤0</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a14:m>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418896" y="2967336"/>
                <a:ext cx="3926909" cy="461665"/>
              </a:xfrm>
              <a:prstGeom prst="rect">
                <a:avLst/>
              </a:prstGeom>
              <a:blipFill rotWithShape="1">
                <a:blip r:embed="rId2"/>
                <a:stretch>
                  <a:fillRect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448096" y="2967335"/>
                <a:ext cx="247670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  </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448096" y="2967335"/>
                <a:ext cx="2476704" cy="461665"/>
              </a:xfrm>
              <a:prstGeom prst="rect">
                <a:avLst/>
              </a:prstGeom>
              <a:blipFill rotWithShape="1">
                <a:blip r:embed="rId3"/>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545896" y="3805536"/>
                <a:ext cx="2625719" cy="461665"/>
              </a:xfrm>
              <a:prstGeom prst="rect">
                <a:avLst/>
              </a:prstGeom>
              <a:noFill/>
            </p:spPr>
            <p:txBody>
              <a:bodyPr wrap="none" rtlCol="0">
                <a:spAutoFit/>
              </a:bodyPr>
              <a:lstStyle/>
              <a:p>
                <a14:m>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𝑥</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oMath>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545896" y="3805536"/>
                <a:ext cx="2625719" cy="461665"/>
              </a:xfrm>
              <a:prstGeom prst="rect">
                <a:avLst/>
              </a:prstGeom>
              <a:blipFill rotWithShape="1">
                <a:blip r:embed="rId4"/>
                <a:stretch>
                  <a:fillRect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09327" y="3429001"/>
                <a:ext cx="49885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1609327" y="3429001"/>
                <a:ext cx="498855"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3466896" y="4567535"/>
                <a:ext cx="2098460" cy="461665"/>
              </a:xfrm>
              <a:prstGeom prst="rect">
                <a:avLst/>
              </a:prstGeom>
              <a:noFill/>
            </p:spPr>
            <p:txBody>
              <a:bodyPr wrap="none" rtlCol="0">
                <a:spAutoFit/>
              </a:bodyPr>
              <a:lstStyle/>
              <a:p>
                <a14:m>
                  <m:oMath xmlns:m="http://schemas.openxmlformats.org/officeDocument/2006/math">
                    <m:r>
                      <a:rPr lang="en-US" sz="2400" b="0" i="1" smtClean="0">
                        <a:solidFill>
                          <a:srgbClr val="FF0000"/>
                        </a:solidFill>
                        <a:latin typeface="Cambria Math"/>
                      </a:rPr>
                      <m:t>1≤</m:t>
                    </m:r>
                    <m:r>
                      <a:rPr lang="en-US" sz="2400" b="0" i="1" smtClean="0">
                        <a:solidFill>
                          <a:srgbClr val="FF0000"/>
                        </a:solidFill>
                        <a:latin typeface="Cambria Math"/>
                      </a:rPr>
                      <m:t>𝑥</m:t>
                    </m:r>
                  </m:oMath>
                </a14:m>
                <a:r>
                  <a:rPr lang="en-US" sz="2400" dirty="0" smtClean="0">
                    <a:solidFill>
                      <a:srgbClr val="FF0000"/>
                    </a:solidFill>
                  </a:rPr>
                  <a:t>,    </a:t>
                </a:r>
                <a14:m>
                  <m:oMath xmlns:m="http://schemas.openxmlformats.org/officeDocument/2006/math">
                    <m:r>
                      <a:rPr lang="en-US" sz="2400" b="0" i="1" dirty="0" smtClean="0">
                        <a:solidFill>
                          <a:srgbClr val="FF0000"/>
                        </a:solidFill>
                        <a:latin typeface="Cambria Math"/>
                      </a:rPr>
                      <m:t>𝑥</m:t>
                    </m:r>
                    <m:r>
                      <a:rPr lang="en-US" sz="2400" b="0" i="1" dirty="0" smtClean="0">
                        <a:solidFill>
                          <a:srgbClr val="FF0000"/>
                        </a:solidFill>
                        <a:latin typeface="Cambria Math"/>
                      </a:rPr>
                      <m:t>≤0</m:t>
                    </m:r>
                  </m:oMath>
                </a14:m>
                <a:endParaRPr lang="en-US" sz="2400" dirty="0">
                  <a:solidFill>
                    <a:srgbClr val="FF0000"/>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3466896" y="4567535"/>
                <a:ext cx="2098460" cy="461665"/>
              </a:xfrm>
              <a:prstGeom prst="rect">
                <a:avLst/>
              </a:prstGeom>
              <a:blipFill rotWithShape="1">
                <a:blip r:embed="rId6"/>
                <a:stretch>
                  <a:fillRect l="-872" t="-9211" b="-30263"/>
                </a:stretch>
              </a:blipFill>
            </p:spPr>
            <p:txBody>
              <a:bodyPr/>
              <a:lstStyle/>
              <a:p>
                <a:r>
                  <a:rPr lang="en-US">
                    <a:noFill/>
                  </a:rPr>
                  <a:t> </a:t>
                </a:r>
              </a:p>
            </p:txBody>
          </p:sp>
        </mc:Fallback>
      </mc:AlternateContent>
      <p:sp>
        <p:nvSpPr>
          <p:cNvPr id="11" name="Rectangle 10"/>
          <p:cNvSpPr/>
          <p:nvPr/>
        </p:nvSpPr>
        <p:spPr>
          <a:xfrm>
            <a:off x="609600" y="1428823"/>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2" name="Straight Connector 11"/>
          <p:cNvCxnSpPr/>
          <p:nvPr/>
        </p:nvCxnSpPr>
        <p:spPr>
          <a:xfrm>
            <a:off x="2971800" y="1428823"/>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5000" y="144027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038600" y="1428825"/>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Rectangle 14"/>
              <p:cNvSpPr/>
              <p:nvPr/>
            </p:nvSpPr>
            <p:spPr>
              <a:xfrm>
                <a:off x="708889" y="1693292"/>
                <a:ext cx="229973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a:latin typeface="Cambria Math"/>
                        </a:rPr>
                        <m:t>−</m:t>
                      </m:r>
                      <m:r>
                        <a:rPr lang="en-US" sz="2400" i="1">
                          <a:latin typeface="Cambria Math"/>
                        </a:rPr>
                        <m:t>𝑥</m:t>
                      </m:r>
                      <m:r>
                        <a:rPr lang="en-US" sz="2400" i="1">
                          <a:latin typeface="Cambria Math"/>
                        </a:rPr>
                        <m:t>+</m:t>
                      </m:r>
                      <m:r>
                        <a:rPr lang="en-US" sz="2400" i="1">
                          <a:latin typeface="Cambria Math"/>
                        </a:rPr>
                        <m:t>𝑧</m:t>
                      </m:r>
                      <m:r>
                        <a:rPr lang="en-US" sz="2400" i="1">
                          <a:latin typeface="Cambria Math"/>
                        </a:rPr>
                        <m:t>+1≤0</m:t>
                      </m:r>
                    </m:oMath>
                  </m:oMathPara>
                </a14:m>
                <a:endParaRPr lang="en-US" sz="2400" dirty="0"/>
              </a:p>
            </p:txBody>
          </p:sp>
        </mc:Choice>
        <mc:Fallback>
          <p:sp>
            <p:nvSpPr>
              <p:cNvPr id="15" name="Rectangle 14"/>
              <p:cNvSpPr>
                <a:spLocks noRot="1" noChangeAspect="1" noMove="1" noResize="1" noEditPoints="1" noAdjustHandles="1" noChangeArrowheads="1" noChangeShapeType="1" noTextEdit="1"/>
              </p:cNvSpPr>
              <p:nvPr/>
            </p:nvSpPr>
            <p:spPr>
              <a:xfrm>
                <a:off x="708889" y="1693292"/>
                <a:ext cx="2299732" cy="461665"/>
              </a:xfrm>
              <a:prstGeom prst="rect">
                <a:avLst/>
              </a:prstGeom>
              <a:blipFill rotWithShape="1">
                <a:blip r:embed="rId7"/>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3008621" y="1676400"/>
                <a:ext cx="102290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m:t>
                      </m:r>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3008621" y="1676400"/>
                <a:ext cx="1022909" cy="461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5867400" y="1693292"/>
                <a:ext cx="104535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5867400" y="1693292"/>
                <a:ext cx="1045350" cy="461665"/>
              </a:xfrm>
              <a:prstGeom prst="rect">
                <a:avLst/>
              </a:prstGeom>
              <a:blipFill rotWithShape="1">
                <a:blip r:embed="rId9"/>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4158035" y="1676399"/>
                <a:ext cx="155696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4158035" y="1676399"/>
                <a:ext cx="1556965" cy="461665"/>
              </a:xfrm>
              <a:prstGeom prst="rect">
                <a:avLst/>
              </a:prstGeom>
              <a:blipFill rotWithShape="1">
                <a:blip r:embed="rId10"/>
                <a:stretch>
                  <a:fillRect b="-11842"/>
                </a:stretch>
              </a:blipFill>
            </p:spPr>
            <p:txBody>
              <a:bodyPr/>
              <a:lstStyle/>
              <a:p>
                <a:r>
                  <a:rPr lang="en-US">
                    <a:noFill/>
                  </a:rPr>
                  <a:t> </a:t>
                </a:r>
              </a:p>
            </p:txBody>
          </p:sp>
        </mc:Fallback>
      </mc:AlternateContent>
      <p:cxnSp>
        <p:nvCxnSpPr>
          <p:cNvPr id="19" name="Straight Connector 18"/>
          <p:cNvCxnSpPr/>
          <p:nvPr/>
        </p:nvCxnSpPr>
        <p:spPr>
          <a:xfrm>
            <a:off x="6916379" y="1411931"/>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Rounded Rectangle 19"/>
              <p:cNvSpPr/>
              <p:nvPr/>
            </p:nvSpPr>
            <p:spPr>
              <a:xfrm>
                <a:off x="2382350" y="5377543"/>
                <a:ext cx="4121896"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 We can’t find a value of </a:t>
                </a:r>
                <a14:m>
                  <m:oMath xmlns:m="http://schemas.openxmlformats.org/officeDocument/2006/math">
                    <m:r>
                      <a:rPr lang="en-US" sz="2400" i="1" dirty="0" smtClean="0">
                        <a:latin typeface="Cambria Math"/>
                      </a:rPr>
                      <m:t>𝑥</m:t>
                    </m:r>
                  </m:oMath>
                </a14:m>
                <a:endParaRPr lang="en-US" sz="2400" dirty="0"/>
              </a:p>
            </p:txBody>
          </p:sp>
        </mc:Choice>
        <mc:Fallback>
          <p:sp>
            <p:nvSpPr>
              <p:cNvPr id="20" name="Rounded Rectangle 19"/>
              <p:cNvSpPr>
                <a:spLocks noRot="1" noChangeAspect="1" noMove="1" noResize="1" noEditPoints="1" noAdjustHandles="1" noChangeArrowheads="1" noChangeShapeType="1" noTextEdit="1"/>
              </p:cNvSpPr>
              <p:nvPr/>
            </p:nvSpPr>
            <p:spPr>
              <a:xfrm>
                <a:off x="2382350" y="5377543"/>
                <a:ext cx="4121896" cy="914400"/>
              </a:xfrm>
              <a:prstGeom prst="round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09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2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FM Example</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228600" y="2819401"/>
                <a:ext cx="3926909" cy="461665"/>
              </a:xfrm>
              <a:prstGeom prst="rect">
                <a:avLst/>
              </a:prstGeom>
              <a:noFill/>
            </p:spPr>
            <p:txBody>
              <a:bodyPr wrap="none" rtlCol="0">
                <a:spAutoFit/>
              </a:bodyPr>
              <a:lstStyle/>
              <a:p>
                <a14:m>
                  <m:oMath xmlns:m="http://schemas.openxmlformats.org/officeDocument/2006/math">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𝑧</m:t>
                    </m:r>
                    <m:r>
                      <a:rPr lang="en-US" sz="2400" b="0" i="1" smtClean="0">
                        <a:latin typeface="Cambria Math"/>
                      </a:rPr>
                      <m:t>+1≤0</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a14:m>
                <a:endParaRPr lang="en-US" sz="2400" dirty="0"/>
              </a:p>
            </p:txBody>
          </p:sp>
        </mc:Choice>
        <mc:Fallback>
          <p:sp>
            <p:nvSpPr>
              <p:cNvPr id="4" name="TextBox 3"/>
              <p:cNvSpPr txBox="1">
                <a:spLocks noRot="1" noChangeAspect="1" noMove="1" noResize="1" noEditPoints="1" noAdjustHandles="1" noChangeArrowheads="1" noChangeShapeType="1" noTextEdit="1"/>
              </p:cNvSpPr>
              <p:nvPr/>
            </p:nvSpPr>
            <p:spPr>
              <a:xfrm>
                <a:off x="228600" y="2819401"/>
                <a:ext cx="3926909" cy="461665"/>
              </a:xfrm>
              <a:prstGeom prst="rect">
                <a:avLst/>
              </a:prstGeom>
              <a:blipFill rotWithShape="1">
                <a:blip r:embed="rId2"/>
                <a:stretch>
                  <a:fillRect t="-9333" b="-30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5257800" y="2819400"/>
                <a:ext cx="247670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  </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5257800" y="2819400"/>
                <a:ext cx="2476704" cy="461665"/>
              </a:xfrm>
              <a:prstGeom prst="rect">
                <a:avLst/>
              </a:prstGeom>
              <a:blipFill rotWithShape="1">
                <a:blip r:embed="rId3"/>
                <a:stretch>
                  <a:fillRect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838200" y="3733801"/>
                <a:ext cx="4589718" cy="461665"/>
              </a:xfrm>
              <a:prstGeom prst="rect">
                <a:avLst/>
              </a:prstGeom>
              <a:noFill/>
            </p:spPr>
            <p:txBody>
              <a:bodyPr wrap="none" rtlCol="0">
                <a:spAutoFit/>
              </a:bodyPr>
              <a:lstStyle/>
              <a:p>
                <a14:m>
                  <m:oMath xmlns:m="http://schemas.openxmlformats.org/officeDocument/2006/math">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𝑧</m:t>
                    </m:r>
                    <m:r>
                      <a:rPr lang="en-US" sz="2400" b="0" i="1" smtClean="0">
                        <a:latin typeface="Cambria Math"/>
                      </a:rPr>
                      <m:t>+1≤0 ∧</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838200" y="3733801"/>
                <a:ext cx="4589718" cy="461665"/>
              </a:xfrm>
              <a:prstGeom prst="rect">
                <a:avLst/>
              </a:prstGeom>
              <a:blipFill rotWithShape="1">
                <a:blip r:embed="rId4"/>
                <a:stretch>
                  <a:fillRect l="-133" b="-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581400" y="4648201"/>
                <a:ext cx="207447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3581400" y="4648201"/>
                <a:ext cx="2074478" cy="461665"/>
              </a:xfrm>
              <a:prstGeom prst="rect">
                <a:avLst/>
              </a:prstGeom>
              <a:blipFill rotWithShape="1">
                <a:blip r:embed="rId5"/>
                <a:stretch>
                  <a:fillRect b="-12000"/>
                </a:stretch>
              </a:blipFill>
            </p:spPr>
            <p:txBody>
              <a:bodyPr/>
              <a:lstStyle/>
              <a:p>
                <a:r>
                  <a:rPr lang="en-US">
                    <a:noFill/>
                  </a:rPr>
                  <a:t> </a:t>
                </a:r>
              </a:p>
            </p:txBody>
          </p:sp>
        </mc:Fallback>
      </mc:AlternateContent>
      <p:cxnSp>
        <p:nvCxnSpPr>
          <p:cNvPr id="12" name="Straight Arrow Connector 11"/>
          <p:cNvCxnSpPr/>
          <p:nvPr/>
        </p:nvCxnSpPr>
        <p:spPr>
          <a:xfrm>
            <a:off x="1959626" y="3281065"/>
            <a:ext cx="464855" cy="4209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a:off x="3923081" y="4227226"/>
            <a:ext cx="464855" cy="420975"/>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p:sp>
        <p:nvSpPr>
          <p:cNvPr id="14" name="Rectangle 13"/>
          <p:cNvSpPr/>
          <p:nvPr/>
        </p:nvSpPr>
        <p:spPr>
          <a:xfrm>
            <a:off x="609600" y="1428823"/>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 name="Straight Connector 14"/>
          <p:cNvCxnSpPr/>
          <p:nvPr/>
        </p:nvCxnSpPr>
        <p:spPr>
          <a:xfrm>
            <a:off x="2971800" y="1428823"/>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44027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38600" y="1428825"/>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Rectangle 17"/>
              <p:cNvSpPr/>
              <p:nvPr/>
            </p:nvSpPr>
            <p:spPr>
              <a:xfrm>
                <a:off x="708889" y="1693292"/>
                <a:ext cx="229973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a:latin typeface="Cambria Math"/>
                        </a:rPr>
                        <m:t>−</m:t>
                      </m:r>
                      <m:r>
                        <a:rPr lang="en-US" sz="2400" i="1">
                          <a:latin typeface="Cambria Math"/>
                        </a:rPr>
                        <m:t>𝑥</m:t>
                      </m:r>
                      <m:r>
                        <a:rPr lang="en-US" sz="2400" i="1">
                          <a:latin typeface="Cambria Math"/>
                        </a:rPr>
                        <m:t>+</m:t>
                      </m:r>
                      <m:r>
                        <a:rPr lang="en-US" sz="2400" i="1">
                          <a:latin typeface="Cambria Math"/>
                        </a:rPr>
                        <m:t>𝑧</m:t>
                      </m:r>
                      <m:r>
                        <a:rPr lang="en-US" sz="2400" i="1">
                          <a:latin typeface="Cambria Math"/>
                        </a:rPr>
                        <m:t>+1≤0</m:t>
                      </m:r>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708889" y="1693292"/>
                <a:ext cx="2299732" cy="461665"/>
              </a:xfrm>
              <a:prstGeom prst="rect">
                <a:avLst/>
              </a:prstGeom>
              <a:blipFill rotWithShape="1">
                <a:blip r:embed="rId6"/>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008621" y="1676400"/>
                <a:ext cx="102290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m:t>
                      </m:r>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3008621" y="1676400"/>
                <a:ext cx="1022909"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67400" y="1693292"/>
                <a:ext cx="104535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5867400" y="1693292"/>
                <a:ext cx="1045350" cy="461665"/>
              </a:xfrm>
              <a:prstGeom prst="rect">
                <a:avLst/>
              </a:prstGeom>
              <a:blipFill rotWithShape="1">
                <a:blip r:embed="rId8"/>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158035" y="1676399"/>
                <a:ext cx="155696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4158035" y="1676399"/>
                <a:ext cx="1556965" cy="461665"/>
              </a:xfrm>
              <a:prstGeom prst="rect">
                <a:avLst/>
              </a:prstGeom>
              <a:blipFill rotWithShape="1">
                <a:blip r:embed="rId9"/>
                <a:stretch>
                  <a:fillRect b="-11842"/>
                </a:stretch>
              </a:blipFill>
            </p:spPr>
            <p:txBody>
              <a:bodyPr/>
              <a:lstStyle/>
              <a:p>
                <a:r>
                  <a:rPr lang="en-US">
                    <a:noFill/>
                  </a:rPr>
                  <a:t> </a:t>
                </a:r>
              </a:p>
            </p:txBody>
          </p:sp>
        </mc:Fallback>
      </mc:AlternateContent>
      <p:cxnSp>
        <p:nvCxnSpPr>
          <p:cNvPr id="22" name="Straight Connector 21"/>
          <p:cNvCxnSpPr/>
          <p:nvPr/>
        </p:nvCxnSpPr>
        <p:spPr>
          <a:xfrm>
            <a:off x="6916379" y="1411931"/>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889317" y="5791200"/>
                <a:ext cx="699723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m:t>
                      </m:r>
                      <m:d>
                        <m:dPr>
                          <m:ctrlPr>
                            <a:rPr lang="en-US" sz="2400" b="0" i="1" smtClean="0">
                              <a:solidFill>
                                <a:srgbClr val="FF0000"/>
                              </a:solidFill>
                              <a:latin typeface="Cambria Math"/>
                            </a:rPr>
                          </m:ctrlPr>
                        </m:dPr>
                        <m:e>
                          <m:r>
                            <a:rPr lang="en-US" sz="2400" b="0" i="1" smtClean="0">
                              <a:solidFill>
                                <a:srgbClr val="FF0000"/>
                              </a:solidFill>
                              <a:latin typeface="Cambria Math"/>
                            </a:rPr>
                            <m:t>−</m:t>
                          </m:r>
                          <m:r>
                            <a:rPr lang="en-US" sz="2400" b="0" i="1" smtClean="0">
                              <a:solidFill>
                                <a:srgbClr val="FF0000"/>
                              </a:solidFill>
                              <a:latin typeface="Cambria Math"/>
                            </a:rPr>
                            <m:t>𝑥</m:t>
                          </m:r>
                          <m:r>
                            <a:rPr lang="en-US" sz="2400" b="0" i="1" smtClean="0">
                              <a:solidFill>
                                <a:srgbClr val="FF0000"/>
                              </a:solidFill>
                              <a:latin typeface="Cambria Math"/>
                            </a:rPr>
                            <m:t>+</m:t>
                          </m:r>
                          <m:r>
                            <a:rPr lang="en-US" sz="2400" b="0" i="1" smtClean="0">
                              <a:solidFill>
                                <a:srgbClr val="FF0000"/>
                              </a:solidFill>
                              <a:latin typeface="Cambria Math"/>
                            </a:rPr>
                            <m:t>𝑧</m:t>
                          </m:r>
                          <m:r>
                            <a:rPr lang="en-US" sz="2400" b="0" i="1" smtClean="0">
                              <a:solidFill>
                                <a:srgbClr val="FF0000"/>
                              </a:solidFill>
                              <a:latin typeface="Cambria Math"/>
                            </a:rPr>
                            <m:t>+1≤0</m:t>
                          </m:r>
                        </m:e>
                      </m:d>
                      <m:r>
                        <a:rPr lang="en-US" sz="2400" b="0" i="1" smtClean="0">
                          <a:solidFill>
                            <a:srgbClr val="FF0000"/>
                          </a:solidFill>
                          <a:latin typeface="Cambria Math"/>
                        </a:rPr>
                        <m:t>∨¬</m:t>
                      </m:r>
                      <m:d>
                        <m:dPr>
                          <m:ctrlPr>
                            <a:rPr lang="en-US" sz="2400" b="0" i="1" smtClean="0">
                              <a:solidFill>
                                <a:srgbClr val="FF0000"/>
                              </a:solidFill>
                              <a:latin typeface="Cambria Math"/>
                            </a:rPr>
                          </m:ctrlPr>
                        </m:dPr>
                        <m:e>
                          <m:r>
                            <a:rPr lang="en-US" sz="2400" b="0" i="1" dirty="0" smtClean="0">
                              <a:solidFill>
                                <a:srgbClr val="FF0000"/>
                              </a:solidFill>
                              <a:latin typeface="Cambria Math"/>
                            </a:rPr>
                            <m:t>𝑥</m:t>
                          </m:r>
                          <m:r>
                            <a:rPr lang="en-US" sz="2400" b="0" i="1" dirty="0" smtClean="0">
                              <a:solidFill>
                                <a:srgbClr val="FF0000"/>
                              </a:solidFill>
                              <a:latin typeface="Cambria Math"/>
                            </a:rPr>
                            <m:t>−</m:t>
                          </m:r>
                          <m:r>
                            <a:rPr lang="en-US" sz="2400" b="0" i="1" dirty="0" smtClean="0">
                              <a:solidFill>
                                <a:srgbClr val="FF0000"/>
                              </a:solidFill>
                              <a:latin typeface="Cambria Math"/>
                            </a:rPr>
                            <m:t>𝑦</m:t>
                          </m:r>
                          <m:r>
                            <a:rPr lang="en-US" sz="2400" b="0" i="1" dirty="0" smtClean="0">
                              <a:solidFill>
                                <a:srgbClr val="FF0000"/>
                              </a:solidFill>
                              <a:latin typeface="Cambria Math"/>
                            </a:rPr>
                            <m:t>≤0</m:t>
                          </m:r>
                        </m:e>
                      </m:d>
                      <m:r>
                        <a:rPr lang="en-US" sz="2400" b="0" i="1" dirty="0" smtClean="0">
                          <a:solidFill>
                            <a:srgbClr val="FF0000"/>
                          </a:solidFill>
                          <a:latin typeface="Cambria Math"/>
                        </a:rPr>
                        <m:t>∨</m:t>
                      </m:r>
                      <m:r>
                        <a:rPr lang="en-US" sz="2400" b="0" i="1" dirty="0" smtClean="0">
                          <a:solidFill>
                            <a:srgbClr val="FF0000"/>
                          </a:solidFill>
                          <a:latin typeface="Cambria Math"/>
                        </a:rPr>
                        <m:t>𝑧</m:t>
                      </m:r>
                      <m:r>
                        <a:rPr lang="en-US" sz="2400" b="0" i="1" dirty="0" smtClean="0">
                          <a:solidFill>
                            <a:srgbClr val="FF0000"/>
                          </a:solidFill>
                          <a:latin typeface="Cambria Math"/>
                        </a:rPr>
                        <m:t>+1−</m:t>
                      </m:r>
                      <m:r>
                        <a:rPr lang="en-US" sz="2400" b="0" i="1" dirty="0" smtClean="0">
                          <a:solidFill>
                            <a:srgbClr val="FF0000"/>
                          </a:solidFill>
                          <a:latin typeface="Cambria Math"/>
                        </a:rPr>
                        <m:t>𝑦</m:t>
                      </m:r>
                      <m:r>
                        <a:rPr lang="en-US" sz="2400" b="0" i="1" dirty="0" smtClean="0">
                          <a:solidFill>
                            <a:srgbClr val="FF0000"/>
                          </a:solidFill>
                          <a:latin typeface="Cambria Math"/>
                        </a:rPr>
                        <m:t>≤0</m:t>
                      </m:r>
                    </m:oMath>
                  </m:oMathPara>
                </a14:m>
                <a:endParaRPr lang="en-US" sz="2400" dirty="0">
                  <a:solidFill>
                    <a:srgbClr val="FF0000"/>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889317" y="5791200"/>
                <a:ext cx="6997237" cy="461665"/>
              </a:xfrm>
              <a:prstGeom prst="rect">
                <a:avLst/>
              </a:prstGeom>
              <a:blipFill rotWithShape="1">
                <a:blip r:embed="rId10"/>
                <a:stretch>
                  <a:fillRect b="-11842"/>
                </a:stretch>
              </a:blipFill>
            </p:spPr>
            <p:txBody>
              <a:bodyPr/>
              <a:lstStyle/>
              <a:p>
                <a:r>
                  <a:rPr lang="en-US">
                    <a:noFill/>
                  </a:rPr>
                  <a:t> </a:t>
                </a:r>
              </a:p>
            </p:txBody>
          </p:sp>
        </mc:Fallback>
      </mc:AlternateContent>
      <p:sp>
        <p:nvSpPr>
          <p:cNvPr id="3" name="Rectangular Callout 2"/>
          <p:cNvSpPr/>
          <p:nvPr/>
        </p:nvSpPr>
        <p:spPr>
          <a:xfrm>
            <a:off x="6496152" y="3964633"/>
            <a:ext cx="2419248" cy="1369367"/>
          </a:xfrm>
          <a:prstGeom prst="wedgeRectCallout">
            <a:avLst>
              <a:gd name="adj1" fmla="val -97627"/>
              <a:gd name="adj2" fmla="val -1805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Fourier-</a:t>
            </a:r>
            <a:r>
              <a:rPr lang="en-US" sz="2400" dirty="0" err="1" smtClean="0"/>
              <a:t>Motzkin</a:t>
            </a:r>
            <a:endParaRPr lang="en-US" sz="2400" dirty="0"/>
          </a:p>
        </p:txBody>
      </p:sp>
    </p:spTree>
    <p:extLst>
      <p:ext uri="{BB962C8B-B14F-4D97-AF65-F5344CB8AC3E}">
        <p14:creationId xmlns:p14="http://schemas.microsoft.com/office/powerpoint/2010/main" val="104717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3" grpId="0"/>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FM Example</a:t>
            </a:r>
            <a:endParaRPr lang="en-US" dirty="0"/>
          </a:p>
        </p:txBody>
      </p:sp>
      <p:sp>
        <p:nvSpPr>
          <p:cNvPr id="14" name="Rectangle 13"/>
          <p:cNvSpPr/>
          <p:nvPr/>
        </p:nvSpPr>
        <p:spPr>
          <a:xfrm>
            <a:off x="609600" y="1428823"/>
            <a:ext cx="83820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 name="Straight Connector 14"/>
          <p:cNvCxnSpPr/>
          <p:nvPr/>
        </p:nvCxnSpPr>
        <p:spPr>
          <a:xfrm>
            <a:off x="2971800" y="1428823"/>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44027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38600" y="1428825"/>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Rectangle 17"/>
              <p:cNvSpPr/>
              <p:nvPr/>
            </p:nvSpPr>
            <p:spPr>
              <a:xfrm>
                <a:off x="708889" y="1693292"/>
                <a:ext cx="229973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a:latin typeface="Cambria Math"/>
                        </a:rPr>
                        <m:t>−</m:t>
                      </m:r>
                      <m:r>
                        <a:rPr lang="en-US" sz="2400" i="1">
                          <a:latin typeface="Cambria Math"/>
                        </a:rPr>
                        <m:t>𝑥</m:t>
                      </m:r>
                      <m:r>
                        <a:rPr lang="en-US" sz="2400" i="1">
                          <a:latin typeface="Cambria Math"/>
                        </a:rPr>
                        <m:t>+</m:t>
                      </m:r>
                      <m:r>
                        <a:rPr lang="en-US" sz="2400" i="1">
                          <a:latin typeface="Cambria Math"/>
                        </a:rPr>
                        <m:t>𝑧</m:t>
                      </m:r>
                      <m:r>
                        <a:rPr lang="en-US" sz="2400" i="1">
                          <a:latin typeface="Cambria Math"/>
                        </a:rPr>
                        <m:t>+1≤0</m:t>
                      </m:r>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708889" y="1693292"/>
                <a:ext cx="2299732" cy="461665"/>
              </a:xfrm>
              <a:prstGeom prst="rect">
                <a:avLst/>
              </a:prstGeom>
              <a:blipFill rotWithShape="1">
                <a:blip r:embed="rId2"/>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008621" y="1676400"/>
                <a:ext cx="102290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m:t>
                      </m:r>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3008621" y="1676400"/>
                <a:ext cx="1022909"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67400" y="1693292"/>
                <a:ext cx="207447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5867400" y="1693292"/>
                <a:ext cx="2074478"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158035" y="1676399"/>
                <a:ext cx="155696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4158035" y="1676399"/>
                <a:ext cx="1556965"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22" name="Straight Connector 21"/>
          <p:cNvCxnSpPr/>
          <p:nvPr/>
        </p:nvCxnSpPr>
        <p:spPr>
          <a:xfrm>
            <a:off x="7853897" y="1450594"/>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745175" y="2960913"/>
                <a:ext cx="699723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m:t>
                          </m:r>
                          <m:r>
                            <a:rPr lang="en-US" sz="2400" b="0" i="1" smtClean="0">
                              <a:solidFill>
                                <a:schemeClr val="tx1"/>
                              </a:solidFill>
                              <a:latin typeface="Cambria Math"/>
                            </a:rPr>
                            <m:t>𝑧</m:t>
                          </m:r>
                          <m:r>
                            <a:rPr lang="en-US" sz="2400" b="0" i="1" smtClean="0">
                              <a:solidFill>
                                <a:schemeClr val="tx1"/>
                              </a:solidFill>
                              <a:latin typeface="Cambria Math"/>
                            </a:rPr>
                            <m:t>+1≤0</m:t>
                          </m:r>
                        </m:e>
                      </m:d>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dirty="0" smtClean="0">
                              <a:solidFill>
                                <a:schemeClr val="tx1"/>
                              </a:solidFill>
                              <a:latin typeface="Cambria Math"/>
                            </a:rPr>
                            <m:t>𝑥</m:t>
                          </m:r>
                          <m:r>
                            <a:rPr lang="en-US" sz="2400" b="0" i="1" dirty="0" smtClean="0">
                              <a:solidFill>
                                <a:schemeClr val="tx1"/>
                              </a:solidFill>
                              <a:latin typeface="Cambria Math"/>
                            </a:rPr>
                            <m:t>−</m:t>
                          </m:r>
                          <m:r>
                            <a:rPr lang="en-US" sz="2400" b="0" i="1" dirty="0" smtClean="0">
                              <a:solidFill>
                                <a:schemeClr val="tx1"/>
                              </a:solidFill>
                              <a:latin typeface="Cambria Math"/>
                            </a:rPr>
                            <m:t>𝑦</m:t>
                          </m:r>
                          <m:r>
                            <a:rPr lang="en-US" sz="2400" b="0" i="1" dirty="0" smtClean="0">
                              <a:solidFill>
                                <a:schemeClr val="tx1"/>
                              </a:solidFill>
                              <a:latin typeface="Cambria Math"/>
                            </a:rPr>
                            <m:t>≤0</m:t>
                          </m:r>
                        </m:e>
                      </m:d>
                      <m:r>
                        <a:rPr lang="en-US" sz="2400" b="0" i="1" dirty="0" smtClean="0">
                          <a:solidFill>
                            <a:schemeClr val="tx1"/>
                          </a:solidFill>
                          <a:latin typeface="Cambria Math"/>
                        </a:rPr>
                        <m:t>∨</m:t>
                      </m:r>
                      <m:r>
                        <a:rPr lang="en-US" sz="2400" b="0" i="1" dirty="0" smtClean="0">
                          <a:solidFill>
                            <a:schemeClr val="tx1"/>
                          </a:solidFill>
                          <a:latin typeface="Cambria Math"/>
                        </a:rPr>
                        <m:t>𝑧</m:t>
                      </m:r>
                      <m:r>
                        <a:rPr lang="en-US" sz="2400" b="0" i="1" dirty="0" smtClean="0">
                          <a:solidFill>
                            <a:schemeClr val="tx1"/>
                          </a:solidFill>
                          <a:latin typeface="Cambria Math"/>
                        </a:rPr>
                        <m:t>+1−</m:t>
                      </m:r>
                      <m:r>
                        <a:rPr lang="en-US" sz="2400" b="0" i="1" dirty="0" smtClean="0">
                          <a:solidFill>
                            <a:schemeClr val="tx1"/>
                          </a:solidFill>
                          <a:latin typeface="Cambria Math"/>
                        </a:rPr>
                        <m:t>𝑦</m:t>
                      </m:r>
                      <m:r>
                        <a:rPr lang="en-US" sz="2400" b="0" i="1" dirty="0" smtClean="0">
                          <a:solidFill>
                            <a:schemeClr val="tx1"/>
                          </a:solidFill>
                          <a:latin typeface="Cambria Math"/>
                        </a:rPr>
                        <m:t>≤0</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745175" y="2960913"/>
                <a:ext cx="6997237" cy="461665"/>
              </a:xfrm>
              <a:prstGeom prst="rect">
                <a:avLst/>
              </a:prstGeom>
              <a:blipFill rotWithShape="1">
                <a:blip r:embed="rId6"/>
                <a:stretch>
                  <a:fillRect b="-13333"/>
                </a:stretch>
              </a:blipFill>
            </p:spPr>
            <p:txBody>
              <a:bodyPr/>
              <a:lstStyle/>
              <a:p>
                <a:r>
                  <a:rPr lang="en-US">
                    <a:noFill/>
                  </a:rPr>
                  <a:t> </a:t>
                </a:r>
              </a:p>
            </p:txBody>
          </p:sp>
        </mc:Fallback>
      </mc:AlternateContent>
      <p:cxnSp>
        <p:nvCxnSpPr>
          <p:cNvPr id="24" name="Straight Arrow Connector 23"/>
          <p:cNvCxnSpPr/>
          <p:nvPr/>
        </p:nvCxnSpPr>
        <p:spPr>
          <a:xfrm>
            <a:off x="5562600" y="1924125"/>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6629400" y="2154957"/>
            <a:ext cx="0" cy="80595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1" name="Elbow Connector 40"/>
          <p:cNvCxnSpPr>
            <a:stCxn id="18" idx="2"/>
          </p:cNvCxnSpPr>
          <p:nvPr/>
        </p:nvCxnSpPr>
        <p:spPr>
          <a:xfrm rot="5400000" flipH="1" flipV="1">
            <a:off x="3892731" y="104088"/>
            <a:ext cx="16893" cy="4084846"/>
          </a:xfrm>
          <a:prstGeom prst="bentConnector4">
            <a:avLst>
              <a:gd name="adj1" fmla="val -3673048"/>
              <a:gd name="adj2" fmla="val 64075"/>
            </a:avLst>
          </a:prstGeom>
          <a:ln w="25400">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91250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FM Example</a:t>
            </a:r>
            <a:endParaRPr lang="en-US" dirty="0"/>
          </a:p>
        </p:txBody>
      </p:sp>
      <p:sp>
        <p:nvSpPr>
          <p:cNvPr id="14" name="Rectangle 13"/>
          <p:cNvSpPr/>
          <p:nvPr/>
        </p:nvSpPr>
        <p:spPr>
          <a:xfrm>
            <a:off x="609600" y="1428823"/>
            <a:ext cx="83820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 name="Straight Connector 14"/>
          <p:cNvCxnSpPr/>
          <p:nvPr/>
        </p:nvCxnSpPr>
        <p:spPr>
          <a:xfrm>
            <a:off x="2971800" y="1428823"/>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44027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038600" y="1428825"/>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Rectangle 17"/>
              <p:cNvSpPr/>
              <p:nvPr/>
            </p:nvSpPr>
            <p:spPr>
              <a:xfrm>
                <a:off x="708889" y="1693292"/>
                <a:ext cx="229973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a:latin typeface="Cambria Math"/>
                        </a:rPr>
                        <m:t>−</m:t>
                      </m:r>
                      <m:r>
                        <a:rPr lang="en-US" sz="2400" i="1">
                          <a:latin typeface="Cambria Math"/>
                        </a:rPr>
                        <m:t>𝑥</m:t>
                      </m:r>
                      <m:r>
                        <a:rPr lang="en-US" sz="2400" i="1">
                          <a:latin typeface="Cambria Math"/>
                        </a:rPr>
                        <m:t>+</m:t>
                      </m:r>
                      <m:r>
                        <a:rPr lang="en-US" sz="2400" i="1">
                          <a:latin typeface="Cambria Math"/>
                        </a:rPr>
                        <m:t>𝑧</m:t>
                      </m:r>
                      <m:r>
                        <a:rPr lang="en-US" sz="2400" i="1">
                          <a:latin typeface="Cambria Math"/>
                        </a:rPr>
                        <m:t>+1≤0</m:t>
                      </m:r>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708889" y="1693292"/>
                <a:ext cx="2299732" cy="461665"/>
              </a:xfrm>
              <a:prstGeom prst="rect">
                <a:avLst/>
              </a:prstGeom>
              <a:blipFill rotWithShape="1">
                <a:blip r:embed="rId2"/>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008621" y="1676400"/>
                <a:ext cx="102290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m:t>
                      </m:r>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3008621" y="1676400"/>
                <a:ext cx="1022909"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867400" y="1693292"/>
                <a:ext cx="207447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5867400" y="1693292"/>
                <a:ext cx="2074478"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158035" y="1676399"/>
                <a:ext cx="155696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4158035" y="1676399"/>
                <a:ext cx="1556965" cy="461665"/>
              </a:xfrm>
              <a:prstGeom prst="rect">
                <a:avLst/>
              </a:prstGeom>
              <a:blipFill rotWithShape="1">
                <a:blip r:embed="rId5"/>
                <a:stretch>
                  <a:fillRect b="-11842"/>
                </a:stretch>
              </a:blipFill>
            </p:spPr>
            <p:txBody>
              <a:bodyPr/>
              <a:lstStyle/>
              <a:p>
                <a:r>
                  <a:rPr lang="en-US">
                    <a:noFill/>
                  </a:rPr>
                  <a:t> </a:t>
                </a:r>
              </a:p>
            </p:txBody>
          </p:sp>
        </mc:Fallback>
      </mc:AlternateContent>
      <p:cxnSp>
        <p:nvCxnSpPr>
          <p:cNvPr id="22" name="Straight Connector 21"/>
          <p:cNvCxnSpPr/>
          <p:nvPr/>
        </p:nvCxnSpPr>
        <p:spPr>
          <a:xfrm>
            <a:off x="7853897" y="1450594"/>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745175" y="2960913"/>
                <a:ext cx="699723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m:t>
                          </m:r>
                          <m:r>
                            <a:rPr lang="en-US" sz="2400" b="0" i="1" smtClean="0">
                              <a:solidFill>
                                <a:schemeClr val="tx1"/>
                              </a:solidFill>
                              <a:latin typeface="Cambria Math"/>
                            </a:rPr>
                            <m:t>𝑧</m:t>
                          </m:r>
                          <m:r>
                            <a:rPr lang="en-US" sz="2400" b="0" i="1" smtClean="0">
                              <a:solidFill>
                                <a:schemeClr val="tx1"/>
                              </a:solidFill>
                              <a:latin typeface="Cambria Math"/>
                            </a:rPr>
                            <m:t>+1≤0</m:t>
                          </m:r>
                        </m:e>
                      </m:d>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dirty="0" smtClean="0">
                              <a:solidFill>
                                <a:schemeClr val="tx1"/>
                              </a:solidFill>
                              <a:latin typeface="Cambria Math"/>
                            </a:rPr>
                            <m:t>𝑥</m:t>
                          </m:r>
                          <m:r>
                            <a:rPr lang="en-US" sz="2400" b="0" i="1" dirty="0" smtClean="0">
                              <a:solidFill>
                                <a:schemeClr val="tx1"/>
                              </a:solidFill>
                              <a:latin typeface="Cambria Math"/>
                            </a:rPr>
                            <m:t>−</m:t>
                          </m:r>
                          <m:r>
                            <a:rPr lang="en-US" sz="2400" b="0" i="1" dirty="0" smtClean="0">
                              <a:solidFill>
                                <a:schemeClr val="tx1"/>
                              </a:solidFill>
                              <a:latin typeface="Cambria Math"/>
                            </a:rPr>
                            <m:t>𝑦</m:t>
                          </m:r>
                          <m:r>
                            <a:rPr lang="en-US" sz="2400" b="0" i="1" dirty="0" smtClean="0">
                              <a:solidFill>
                                <a:schemeClr val="tx1"/>
                              </a:solidFill>
                              <a:latin typeface="Cambria Math"/>
                            </a:rPr>
                            <m:t>≤0</m:t>
                          </m:r>
                        </m:e>
                      </m:d>
                      <m:r>
                        <a:rPr lang="en-US" sz="2400" b="0" i="1" dirty="0" smtClean="0">
                          <a:solidFill>
                            <a:schemeClr val="tx1"/>
                          </a:solidFill>
                          <a:latin typeface="Cambria Math"/>
                        </a:rPr>
                        <m:t>∨</m:t>
                      </m:r>
                      <m:r>
                        <a:rPr lang="en-US" sz="2400" b="0" i="1" dirty="0" smtClean="0">
                          <a:solidFill>
                            <a:schemeClr val="tx1"/>
                          </a:solidFill>
                          <a:latin typeface="Cambria Math"/>
                        </a:rPr>
                        <m:t>𝑧</m:t>
                      </m:r>
                      <m:r>
                        <a:rPr lang="en-US" sz="2400" b="0" i="1" dirty="0" smtClean="0">
                          <a:solidFill>
                            <a:schemeClr val="tx1"/>
                          </a:solidFill>
                          <a:latin typeface="Cambria Math"/>
                        </a:rPr>
                        <m:t>+1−</m:t>
                      </m:r>
                      <m:r>
                        <a:rPr lang="en-US" sz="2400" b="0" i="1" dirty="0" smtClean="0">
                          <a:solidFill>
                            <a:schemeClr val="tx1"/>
                          </a:solidFill>
                          <a:latin typeface="Cambria Math"/>
                        </a:rPr>
                        <m:t>𝑦</m:t>
                      </m:r>
                      <m:r>
                        <a:rPr lang="en-US" sz="2400" b="0" i="1" dirty="0" smtClean="0">
                          <a:solidFill>
                            <a:schemeClr val="tx1"/>
                          </a:solidFill>
                          <a:latin typeface="Cambria Math"/>
                        </a:rPr>
                        <m:t>≤0</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745175" y="2960913"/>
                <a:ext cx="6997237" cy="461665"/>
              </a:xfrm>
              <a:prstGeom prst="rect">
                <a:avLst/>
              </a:prstGeom>
              <a:blipFill rotWithShape="1">
                <a:blip r:embed="rId6"/>
                <a:stretch>
                  <a:fillRect b="-13333"/>
                </a:stretch>
              </a:blipFill>
            </p:spPr>
            <p:txBody>
              <a:bodyPr/>
              <a:lstStyle/>
              <a:p>
                <a:r>
                  <a:rPr lang="en-US">
                    <a:noFill/>
                  </a:rPr>
                  <a:t> </a:t>
                </a:r>
              </a:p>
            </p:txBody>
          </p:sp>
        </mc:Fallback>
      </mc:AlternateContent>
      <p:cxnSp>
        <p:nvCxnSpPr>
          <p:cNvPr id="24" name="Straight Arrow Connector 23"/>
          <p:cNvCxnSpPr/>
          <p:nvPr/>
        </p:nvCxnSpPr>
        <p:spPr>
          <a:xfrm>
            <a:off x="5562600" y="1924125"/>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6629400" y="2154957"/>
            <a:ext cx="0" cy="80595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1" name="Elbow Connector 40"/>
          <p:cNvCxnSpPr>
            <a:stCxn id="18" idx="2"/>
          </p:cNvCxnSpPr>
          <p:nvPr/>
        </p:nvCxnSpPr>
        <p:spPr>
          <a:xfrm rot="5400000" flipH="1" flipV="1">
            <a:off x="3892731" y="104088"/>
            <a:ext cx="16893" cy="4084846"/>
          </a:xfrm>
          <a:prstGeom prst="bentConnector4">
            <a:avLst>
              <a:gd name="adj1" fmla="val -3673048"/>
              <a:gd name="adj2" fmla="val 64075"/>
            </a:avLst>
          </a:prstGeom>
          <a:ln w="25400">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7968691" y="1693294"/>
                <a:ext cx="104535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→1</m:t>
                      </m:r>
                    </m:oMath>
                  </m:oMathPara>
                </a14:m>
                <a:endParaRPr lang="en-US" sz="2400" dirty="0"/>
              </a:p>
            </p:txBody>
          </p:sp>
        </mc:Choice>
        <mc:Fallback>
          <p:sp>
            <p:nvSpPr>
              <p:cNvPr id="26" name="TextBox 25"/>
              <p:cNvSpPr txBox="1">
                <a:spLocks noRot="1" noChangeAspect="1" noMove="1" noResize="1" noEditPoints="1" noAdjustHandles="1" noChangeArrowheads="1" noChangeShapeType="1" noTextEdit="1"/>
              </p:cNvSpPr>
              <p:nvPr/>
            </p:nvSpPr>
            <p:spPr>
              <a:xfrm>
                <a:off x="7968691" y="1693294"/>
                <a:ext cx="1045351"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035954" y="4014598"/>
                <a:ext cx="3926909" cy="461665"/>
              </a:xfrm>
              <a:prstGeom prst="rect">
                <a:avLst/>
              </a:prstGeom>
              <a:noFill/>
            </p:spPr>
            <p:txBody>
              <a:bodyPr wrap="none" rtlCol="0">
                <a:spAutoFit/>
              </a:bodyPr>
              <a:lstStyle/>
              <a:p>
                <a14:m>
                  <m:oMath xmlns:m="http://schemas.openxmlformats.org/officeDocument/2006/math">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𝑧</m:t>
                    </m:r>
                    <m:r>
                      <a:rPr lang="en-US" sz="2400" b="0" i="1" smtClean="0">
                        <a:latin typeface="Cambria Math"/>
                      </a:rPr>
                      <m:t>+1≤0</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1035954" y="4014598"/>
                <a:ext cx="3926909" cy="461665"/>
              </a:xfrm>
              <a:prstGeom prst="rect">
                <a:avLst/>
              </a:prstGeom>
              <a:blipFill rotWithShape="1">
                <a:blip r:embed="rId8"/>
                <a:stretch>
                  <a:fillRect t="-9333"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6065154" y="4014597"/>
                <a:ext cx="247670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  </m:t>
                      </m:r>
                      <m:r>
                        <a:rPr lang="en-US" sz="2400" b="0" i="1" smtClean="0">
                          <a:latin typeface="Cambria Math"/>
                        </a:rPr>
                        <m:t>𝑦</m:t>
                      </m:r>
                      <m:r>
                        <a:rPr lang="en-US" sz="2400" b="0" i="1" smtClean="0">
                          <a:latin typeface="Cambria Math"/>
                        </a:rPr>
                        <m:t>→1</m:t>
                      </m:r>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a:off x="6065154" y="4014597"/>
                <a:ext cx="2476704" cy="461665"/>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1162954" y="4852798"/>
                <a:ext cx="2625719" cy="461665"/>
              </a:xfrm>
              <a:prstGeom prst="rect">
                <a:avLst/>
              </a:prstGeom>
              <a:noFill/>
            </p:spPr>
            <p:txBody>
              <a:bodyPr wrap="none" rtlCol="0">
                <a:spAutoFit/>
              </a:bodyPr>
              <a:lstStyle/>
              <a:p>
                <a14:m>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𝑥</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oMath>
                </a14:m>
                <a:endParaRPr lang="en-US" sz="2400" dirty="0"/>
              </a:p>
            </p:txBody>
          </p:sp>
        </mc:Choice>
        <mc:Fallback>
          <p:sp>
            <p:nvSpPr>
              <p:cNvPr id="38" name="TextBox 37"/>
              <p:cNvSpPr txBox="1">
                <a:spLocks noRot="1" noChangeAspect="1" noMove="1" noResize="1" noEditPoints="1" noAdjustHandles="1" noChangeArrowheads="1" noChangeShapeType="1" noTextEdit="1"/>
              </p:cNvSpPr>
              <p:nvPr/>
            </p:nvSpPr>
            <p:spPr>
              <a:xfrm>
                <a:off x="1162954" y="4852798"/>
                <a:ext cx="2625719" cy="461665"/>
              </a:xfrm>
              <a:prstGeom prst="rect">
                <a:avLst/>
              </a:prstGeom>
              <a:blipFill rotWithShape="1">
                <a:blip r:embed="rId10"/>
                <a:stretch>
                  <a:fillRect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226385" y="4476263"/>
                <a:ext cx="49885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p:sp>
            <p:nvSpPr>
              <p:cNvPr id="39" name="TextBox 38"/>
              <p:cNvSpPr txBox="1">
                <a:spLocks noRot="1" noChangeAspect="1" noMove="1" noResize="1" noEditPoints="1" noAdjustHandles="1" noChangeArrowheads="1" noChangeShapeType="1" noTextEdit="1"/>
              </p:cNvSpPr>
              <p:nvPr/>
            </p:nvSpPr>
            <p:spPr>
              <a:xfrm>
                <a:off x="2226385" y="4476263"/>
                <a:ext cx="498855" cy="46166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083954" y="5614797"/>
                <a:ext cx="2098460" cy="461665"/>
              </a:xfrm>
              <a:prstGeom prst="rect">
                <a:avLst/>
              </a:prstGeom>
              <a:noFill/>
            </p:spPr>
            <p:txBody>
              <a:bodyPr wrap="none" rtlCol="0">
                <a:spAutoFit/>
              </a:bodyPr>
              <a:lstStyle/>
              <a:p>
                <a14:m>
                  <m:oMath xmlns:m="http://schemas.openxmlformats.org/officeDocument/2006/math">
                    <m:r>
                      <a:rPr lang="en-US" sz="2400" b="0" i="1" smtClean="0">
                        <a:solidFill>
                          <a:srgbClr val="FF0000"/>
                        </a:solidFill>
                        <a:latin typeface="Cambria Math"/>
                      </a:rPr>
                      <m:t>1≤</m:t>
                    </m:r>
                    <m:r>
                      <a:rPr lang="en-US" sz="2400" b="0" i="1" smtClean="0">
                        <a:solidFill>
                          <a:srgbClr val="FF0000"/>
                        </a:solidFill>
                        <a:latin typeface="Cambria Math"/>
                      </a:rPr>
                      <m:t>𝑥</m:t>
                    </m:r>
                  </m:oMath>
                </a14:m>
                <a:r>
                  <a:rPr lang="en-US" sz="2400" dirty="0" smtClean="0">
                    <a:solidFill>
                      <a:srgbClr val="FF0000"/>
                    </a:solidFill>
                  </a:rPr>
                  <a:t>,    </a:t>
                </a:r>
                <a14:m>
                  <m:oMath xmlns:m="http://schemas.openxmlformats.org/officeDocument/2006/math">
                    <m:r>
                      <a:rPr lang="en-US" sz="2400" b="0" i="1" dirty="0" smtClean="0">
                        <a:solidFill>
                          <a:srgbClr val="FF0000"/>
                        </a:solidFill>
                        <a:latin typeface="Cambria Math"/>
                      </a:rPr>
                      <m:t>𝑥</m:t>
                    </m:r>
                    <m:r>
                      <a:rPr lang="en-US" sz="2400" b="0" i="1" dirty="0" smtClean="0">
                        <a:solidFill>
                          <a:srgbClr val="FF0000"/>
                        </a:solidFill>
                        <a:latin typeface="Cambria Math"/>
                      </a:rPr>
                      <m:t>≤1</m:t>
                    </m:r>
                  </m:oMath>
                </a14:m>
                <a:endParaRPr lang="en-US" sz="2400" dirty="0">
                  <a:solidFill>
                    <a:srgbClr val="FF0000"/>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4083954" y="5614797"/>
                <a:ext cx="2098460" cy="461665"/>
              </a:xfrm>
              <a:prstGeom prst="rect">
                <a:avLst/>
              </a:prstGeom>
              <a:blipFill rotWithShape="1">
                <a:blip r:embed="rId12"/>
                <a:stretch>
                  <a:fillRect l="-872"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39701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FM Example</a:t>
            </a:r>
            <a:endParaRPr lang="en-US" dirty="0"/>
          </a:p>
        </p:txBody>
      </p:sp>
      <p:sp>
        <p:nvSpPr>
          <p:cNvPr id="14" name="Rectangle 13"/>
          <p:cNvSpPr/>
          <p:nvPr/>
        </p:nvSpPr>
        <p:spPr>
          <a:xfrm>
            <a:off x="52792" y="1450594"/>
            <a:ext cx="9091207"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 name="Straight Connector 14"/>
          <p:cNvCxnSpPr/>
          <p:nvPr/>
        </p:nvCxnSpPr>
        <p:spPr>
          <a:xfrm>
            <a:off x="2414993" y="1450594"/>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58193" y="146204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81793" y="145059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Rectangle 17"/>
              <p:cNvSpPr/>
              <p:nvPr/>
            </p:nvSpPr>
            <p:spPr>
              <a:xfrm>
                <a:off x="152082" y="1715063"/>
                <a:ext cx="2299732"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i="1">
                          <a:latin typeface="Cambria Math"/>
                        </a:rPr>
                        <m:t>−</m:t>
                      </m:r>
                      <m:r>
                        <a:rPr lang="en-US" sz="2400" i="1">
                          <a:latin typeface="Cambria Math"/>
                        </a:rPr>
                        <m:t>𝑥</m:t>
                      </m:r>
                      <m:r>
                        <a:rPr lang="en-US" sz="2400" i="1">
                          <a:latin typeface="Cambria Math"/>
                        </a:rPr>
                        <m:t>+</m:t>
                      </m:r>
                      <m:r>
                        <a:rPr lang="en-US" sz="2400" i="1">
                          <a:latin typeface="Cambria Math"/>
                        </a:rPr>
                        <m:t>𝑧</m:t>
                      </m:r>
                      <m:r>
                        <a:rPr lang="en-US" sz="2400" i="1">
                          <a:latin typeface="Cambria Math"/>
                        </a:rPr>
                        <m:t>+1≤0</m:t>
                      </m:r>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152082" y="1715063"/>
                <a:ext cx="2299732" cy="461665"/>
              </a:xfrm>
              <a:prstGeom prst="rect">
                <a:avLst/>
              </a:prstGeom>
              <a:blipFill rotWithShape="1">
                <a:blip r:embed="rId2"/>
                <a:stretch>
                  <a:fillRect b="-1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2451814" y="1698171"/>
                <a:ext cx="1022909"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m:t>
                      </m:r>
                    </m:oMath>
                  </m:oMathPara>
                </a14:m>
                <a:endParaRPr lang="en-US" sz="2400" dirty="0"/>
              </a:p>
            </p:txBody>
          </p:sp>
        </mc:Choice>
        <mc:Fallback>
          <p:sp>
            <p:nvSpPr>
              <p:cNvPr id="19" name="TextBox 18"/>
              <p:cNvSpPr txBox="1">
                <a:spLocks noRot="1" noChangeAspect="1" noMove="1" noResize="1" noEditPoints="1" noAdjustHandles="1" noChangeArrowheads="1" noChangeShapeType="1" noTextEdit="1"/>
              </p:cNvSpPr>
              <p:nvPr/>
            </p:nvSpPr>
            <p:spPr>
              <a:xfrm>
                <a:off x="2451814" y="1698171"/>
                <a:ext cx="1022909"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310593" y="1715063"/>
                <a:ext cx="2074478"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𝑦</m:t>
                      </m:r>
                      <m:r>
                        <a:rPr lang="en-US" sz="2400" b="0" i="1" smtClean="0">
                          <a:latin typeface="Cambria Math"/>
                        </a:rPr>
                        <m:t>≤0</m:t>
                      </m:r>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5310593" y="1715063"/>
                <a:ext cx="2074478" cy="461665"/>
              </a:xfrm>
              <a:prstGeom prst="rect">
                <a:avLst/>
              </a:prstGeom>
              <a:blipFill rotWithShape="1">
                <a:blip r:embed="rId4"/>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3601228" y="1698170"/>
                <a:ext cx="155696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3601228" y="1698170"/>
                <a:ext cx="1556965" cy="461665"/>
              </a:xfrm>
              <a:prstGeom prst="rect">
                <a:avLst/>
              </a:prstGeom>
              <a:blipFill rotWithShape="1">
                <a:blip r:embed="rId5"/>
                <a:stretch>
                  <a:fillRect b="-13333"/>
                </a:stretch>
              </a:blipFill>
            </p:spPr>
            <p:txBody>
              <a:bodyPr/>
              <a:lstStyle/>
              <a:p>
                <a:r>
                  <a:rPr lang="en-US">
                    <a:noFill/>
                  </a:rPr>
                  <a:t> </a:t>
                </a:r>
              </a:p>
            </p:txBody>
          </p:sp>
        </mc:Fallback>
      </mc:AlternateContent>
      <p:cxnSp>
        <p:nvCxnSpPr>
          <p:cNvPr id="22" name="Straight Connector 21"/>
          <p:cNvCxnSpPr/>
          <p:nvPr/>
        </p:nvCxnSpPr>
        <p:spPr>
          <a:xfrm>
            <a:off x="7297090" y="1472365"/>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TextBox 22"/>
              <p:cNvSpPr txBox="1"/>
              <p:nvPr/>
            </p:nvSpPr>
            <p:spPr>
              <a:xfrm>
                <a:off x="188368" y="2982684"/>
                <a:ext cx="699723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smtClean="0">
                              <a:solidFill>
                                <a:schemeClr val="tx1"/>
                              </a:solidFill>
                              <a:latin typeface="Cambria Math"/>
                            </a:rPr>
                            <m:t>−</m:t>
                          </m:r>
                          <m:r>
                            <a:rPr lang="en-US" sz="2400" b="0" i="1" smtClean="0">
                              <a:solidFill>
                                <a:schemeClr val="tx1"/>
                              </a:solidFill>
                              <a:latin typeface="Cambria Math"/>
                            </a:rPr>
                            <m:t>𝑥</m:t>
                          </m:r>
                          <m:r>
                            <a:rPr lang="en-US" sz="2400" b="0" i="1" smtClean="0">
                              <a:solidFill>
                                <a:schemeClr val="tx1"/>
                              </a:solidFill>
                              <a:latin typeface="Cambria Math"/>
                            </a:rPr>
                            <m:t>+</m:t>
                          </m:r>
                          <m:r>
                            <a:rPr lang="en-US" sz="2400" b="0" i="1" smtClean="0">
                              <a:solidFill>
                                <a:schemeClr val="tx1"/>
                              </a:solidFill>
                              <a:latin typeface="Cambria Math"/>
                            </a:rPr>
                            <m:t>𝑧</m:t>
                          </m:r>
                          <m:r>
                            <a:rPr lang="en-US" sz="2400" b="0" i="1" smtClean="0">
                              <a:solidFill>
                                <a:schemeClr val="tx1"/>
                              </a:solidFill>
                              <a:latin typeface="Cambria Math"/>
                            </a:rPr>
                            <m:t>+1≤0</m:t>
                          </m:r>
                        </m:e>
                      </m:d>
                      <m:r>
                        <a:rPr lang="en-US" sz="2400" b="0" i="1" smtClean="0">
                          <a:solidFill>
                            <a:schemeClr val="tx1"/>
                          </a:solidFill>
                          <a:latin typeface="Cambria Math"/>
                        </a:rPr>
                        <m:t>∨¬</m:t>
                      </m:r>
                      <m:d>
                        <m:dPr>
                          <m:ctrlPr>
                            <a:rPr lang="en-US" sz="2400" b="0" i="1" smtClean="0">
                              <a:solidFill>
                                <a:schemeClr val="tx1"/>
                              </a:solidFill>
                              <a:latin typeface="Cambria Math"/>
                            </a:rPr>
                          </m:ctrlPr>
                        </m:dPr>
                        <m:e>
                          <m:r>
                            <a:rPr lang="en-US" sz="2400" b="0" i="1" dirty="0" smtClean="0">
                              <a:solidFill>
                                <a:schemeClr val="tx1"/>
                              </a:solidFill>
                              <a:latin typeface="Cambria Math"/>
                            </a:rPr>
                            <m:t>𝑥</m:t>
                          </m:r>
                          <m:r>
                            <a:rPr lang="en-US" sz="2400" b="0" i="1" dirty="0" smtClean="0">
                              <a:solidFill>
                                <a:schemeClr val="tx1"/>
                              </a:solidFill>
                              <a:latin typeface="Cambria Math"/>
                            </a:rPr>
                            <m:t>−</m:t>
                          </m:r>
                          <m:r>
                            <a:rPr lang="en-US" sz="2400" b="0" i="1" dirty="0" smtClean="0">
                              <a:solidFill>
                                <a:schemeClr val="tx1"/>
                              </a:solidFill>
                              <a:latin typeface="Cambria Math"/>
                            </a:rPr>
                            <m:t>𝑦</m:t>
                          </m:r>
                          <m:r>
                            <a:rPr lang="en-US" sz="2400" b="0" i="1" dirty="0" smtClean="0">
                              <a:solidFill>
                                <a:schemeClr val="tx1"/>
                              </a:solidFill>
                              <a:latin typeface="Cambria Math"/>
                            </a:rPr>
                            <m:t>≤0</m:t>
                          </m:r>
                        </m:e>
                      </m:d>
                      <m:r>
                        <a:rPr lang="en-US" sz="2400" b="0" i="1" dirty="0" smtClean="0">
                          <a:solidFill>
                            <a:schemeClr val="tx1"/>
                          </a:solidFill>
                          <a:latin typeface="Cambria Math"/>
                        </a:rPr>
                        <m:t>∨</m:t>
                      </m:r>
                      <m:r>
                        <a:rPr lang="en-US" sz="2400" b="0" i="1" dirty="0" smtClean="0">
                          <a:solidFill>
                            <a:schemeClr val="tx1"/>
                          </a:solidFill>
                          <a:latin typeface="Cambria Math"/>
                        </a:rPr>
                        <m:t>𝑧</m:t>
                      </m:r>
                      <m:r>
                        <a:rPr lang="en-US" sz="2400" b="0" i="1" dirty="0" smtClean="0">
                          <a:solidFill>
                            <a:schemeClr val="tx1"/>
                          </a:solidFill>
                          <a:latin typeface="Cambria Math"/>
                        </a:rPr>
                        <m:t>+1−</m:t>
                      </m:r>
                      <m:r>
                        <a:rPr lang="en-US" sz="2400" b="0" i="1" dirty="0" smtClean="0">
                          <a:solidFill>
                            <a:schemeClr val="tx1"/>
                          </a:solidFill>
                          <a:latin typeface="Cambria Math"/>
                        </a:rPr>
                        <m:t>𝑦</m:t>
                      </m:r>
                      <m:r>
                        <a:rPr lang="en-US" sz="2400" b="0" i="1" dirty="0" smtClean="0">
                          <a:solidFill>
                            <a:schemeClr val="tx1"/>
                          </a:solidFill>
                          <a:latin typeface="Cambria Math"/>
                        </a:rPr>
                        <m:t>≤0</m:t>
                      </m:r>
                    </m:oMath>
                  </m:oMathPara>
                </a14:m>
                <a:endParaRPr lang="en-US" sz="2400" dirty="0">
                  <a:solidFill>
                    <a:schemeClr val="tx1"/>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188368" y="2982684"/>
                <a:ext cx="6997237" cy="461665"/>
              </a:xfrm>
              <a:prstGeom prst="rect">
                <a:avLst/>
              </a:prstGeom>
              <a:blipFill rotWithShape="1">
                <a:blip r:embed="rId6"/>
                <a:stretch>
                  <a:fillRect b="-11842"/>
                </a:stretch>
              </a:blipFill>
            </p:spPr>
            <p:txBody>
              <a:bodyPr/>
              <a:lstStyle/>
              <a:p>
                <a:r>
                  <a:rPr lang="en-US">
                    <a:noFill/>
                  </a:rPr>
                  <a:t> </a:t>
                </a:r>
              </a:p>
            </p:txBody>
          </p:sp>
        </mc:Fallback>
      </mc:AlternateContent>
      <p:cxnSp>
        <p:nvCxnSpPr>
          <p:cNvPr id="24" name="Straight Arrow Connector 23"/>
          <p:cNvCxnSpPr/>
          <p:nvPr/>
        </p:nvCxnSpPr>
        <p:spPr>
          <a:xfrm>
            <a:off x="5005793" y="1945896"/>
            <a:ext cx="381000" cy="2"/>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6072593" y="2176728"/>
            <a:ext cx="0" cy="805956"/>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cxnSp>
        <p:nvCxnSpPr>
          <p:cNvPr id="41" name="Elbow Connector 40"/>
          <p:cNvCxnSpPr>
            <a:stCxn id="18" idx="2"/>
          </p:cNvCxnSpPr>
          <p:nvPr/>
        </p:nvCxnSpPr>
        <p:spPr>
          <a:xfrm rot="5400000" flipH="1" flipV="1">
            <a:off x="3335924" y="125859"/>
            <a:ext cx="16893" cy="4084846"/>
          </a:xfrm>
          <a:prstGeom prst="bentConnector4">
            <a:avLst>
              <a:gd name="adj1" fmla="val -3673048"/>
              <a:gd name="adj2" fmla="val 64075"/>
            </a:avLst>
          </a:prstGeom>
          <a:ln w="25400">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7260449" y="1715065"/>
                <a:ext cx="104535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→1</m:t>
                      </m:r>
                    </m:oMath>
                  </m:oMathPara>
                </a14:m>
                <a:endParaRPr lang="en-US" sz="2400" dirty="0"/>
              </a:p>
            </p:txBody>
          </p:sp>
        </mc:Choice>
        <mc:Fallback>
          <p:sp>
            <p:nvSpPr>
              <p:cNvPr id="26" name="TextBox 25"/>
              <p:cNvSpPr txBox="1">
                <a:spLocks noRot="1" noChangeAspect="1" noMove="1" noResize="1" noEditPoints="1" noAdjustHandles="1" noChangeArrowheads="1" noChangeShapeType="1" noTextEdit="1"/>
              </p:cNvSpPr>
              <p:nvPr/>
            </p:nvSpPr>
            <p:spPr>
              <a:xfrm>
                <a:off x="7260449" y="1715065"/>
                <a:ext cx="1045351" cy="461665"/>
              </a:xfrm>
              <a:prstGeom prst="rect">
                <a:avLst/>
              </a:prstGeom>
              <a:blipFill rotWithShape="1">
                <a:blip r:embed="rId7"/>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035954" y="4014598"/>
                <a:ext cx="3926909" cy="461665"/>
              </a:xfrm>
              <a:prstGeom prst="rect">
                <a:avLst/>
              </a:prstGeom>
              <a:noFill/>
            </p:spPr>
            <p:txBody>
              <a:bodyPr wrap="none" rtlCol="0">
                <a:spAutoFit/>
              </a:bodyPr>
              <a:lstStyle/>
              <a:p>
                <a14:m>
                  <m:oMath xmlns:m="http://schemas.openxmlformats.org/officeDocument/2006/math">
                    <m:r>
                      <a:rPr lang="en-US" sz="2400" b="0" i="1" smtClean="0">
                        <a:latin typeface="Cambria Math"/>
                      </a:rPr>
                      <m:t>−</m:t>
                    </m:r>
                    <m:r>
                      <a:rPr lang="en-US" sz="2400" b="0" i="1" smtClean="0">
                        <a:latin typeface="Cambria Math"/>
                      </a:rPr>
                      <m:t>𝑥</m:t>
                    </m:r>
                    <m:r>
                      <a:rPr lang="en-US" sz="2400" b="0" i="1" smtClean="0">
                        <a:latin typeface="Cambria Math"/>
                      </a:rPr>
                      <m:t>+</m:t>
                    </m:r>
                    <m:r>
                      <a:rPr lang="en-US" sz="2400" b="0" i="1" smtClean="0">
                        <a:latin typeface="Cambria Math"/>
                      </a:rPr>
                      <m:t>𝑧</m:t>
                    </m:r>
                    <m:r>
                      <a:rPr lang="en-US" sz="2400" b="0" i="1" smtClean="0">
                        <a:latin typeface="Cambria Math"/>
                      </a:rPr>
                      <m:t>+1≤0</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r>
                      <a:rPr lang="en-US" sz="2400" b="0" i="1" dirty="0" smtClean="0">
                        <a:latin typeface="Cambria Math"/>
                      </a:rPr>
                      <m:t>≤0</m:t>
                    </m:r>
                  </m:oMath>
                </a14:m>
                <a:endParaRPr lang="en-US" sz="2400" dirty="0"/>
              </a:p>
            </p:txBody>
          </p:sp>
        </mc:Choice>
        <mc:Fallback>
          <p:sp>
            <p:nvSpPr>
              <p:cNvPr id="36" name="TextBox 35"/>
              <p:cNvSpPr txBox="1">
                <a:spLocks noRot="1" noChangeAspect="1" noMove="1" noResize="1" noEditPoints="1" noAdjustHandles="1" noChangeArrowheads="1" noChangeShapeType="1" noTextEdit="1"/>
              </p:cNvSpPr>
              <p:nvPr/>
            </p:nvSpPr>
            <p:spPr>
              <a:xfrm>
                <a:off x="1035954" y="4014598"/>
                <a:ext cx="3926909" cy="461665"/>
              </a:xfrm>
              <a:prstGeom prst="rect">
                <a:avLst/>
              </a:prstGeom>
              <a:blipFill rotWithShape="1">
                <a:blip r:embed="rId8"/>
                <a:stretch>
                  <a:fillRect t="-9333"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p:cNvSpPr txBox="1"/>
              <p:nvPr/>
            </p:nvSpPr>
            <p:spPr>
              <a:xfrm>
                <a:off x="6065154" y="4014597"/>
                <a:ext cx="2476704"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𝑧</m:t>
                      </m:r>
                      <m:r>
                        <a:rPr lang="en-US" sz="2400" b="0" i="1" smtClean="0">
                          <a:latin typeface="Cambria Math"/>
                        </a:rPr>
                        <m:t>→0,  </m:t>
                      </m:r>
                      <m:r>
                        <a:rPr lang="en-US" sz="2400" b="0" i="1" smtClean="0">
                          <a:latin typeface="Cambria Math"/>
                        </a:rPr>
                        <m:t>𝑦</m:t>
                      </m:r>
                      <m:r>
                        <a:rPr lang="en-US" sz="2400" b="0" i="1" smtClean="0">
                          <a:latin typeface="Cambria Math"/>
                        </a:rPr>
                        <m:t>→1</m:t>
                      </m:r>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a:off x="6065154" y="4014597"/>
                <a:ext cx="2476704" cy="461665"/>
              </a:xfrm>
              <a:prstGeom prst="rect">
                <a:avLst/>
              </a:prstGeom>
              <a:blipFill rotWithShape="1">
                <a:blip r:embed="rId9"/>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1162954" y="4852798"/>
                <a:ext cx="2625719" cy="461665"/>
              </a:xfrm>
              <a:prstGeom prst="rect">
                <a:avLst/>
              </a:prstGeom>
              <a:noFill/>
            </p:spPr>
            <p:txBody>
              <a:bodyPr wrap="none" rtlCol="0">
                <a:spAutoFit/>
              </a:bodyPr>
              <a:lstStyle/>
              <a:p>
                <a14:m>
                  <m:oMath xmlns:m="http://schemas.openxmlformats.org/officeDocument/2006/math">
                    <m:r>
                      <a:rPr lang="en-US" sz="2400" b="0" i="1" smtClean="0">
                        <a:latin typeface="Cambria Math"/>
                      </a:rPr>
                      <m:t>𝑧</m:t>
                    </m:r>
                    <m:r>
                      <a:rPr lang="en-US" sz="2400" b="0" i="1" smtClean="0">
                        <a:latin typeface="Cambria Math"/>
                      </a:rPr>
                      <m:t>+1≤</m:t>
                    </m:r>
                    <m:r>
                      <a:rPr lang="en-US" sz="2400" b="0" i="1" smtClean="0">
                        <a:latin typeface="Cambria Math"/>
                      </a:rPr>
                      <m:t>𝑥</m:t>
                    </m:r>
                  </m:oMath>
                </a14:m>
                <a:r>
                  <a:rPr lang="en-US" sz="2400" dirty="0" smtClean="0"/>
                  <a:t>,    </a:t>
                </a:r>
                <a14:m>
                  <m:oMath xmlns:m="http://schemas.openxmlformats.org/officeDocument/2006/math">
                    <m:r>
                      <a:rPr lang="en-US" sz="2400" b="0" i="1" dirty="0" smtClean="0">
                        <a:latin typeface="Cambria Math"/>
                      </a:rPr>
                      <m:t>𝑥</m:t>
                    </m:r>
                    <m:r>
                      <a:rPr lang="en-US" sz="2400" b="0" i="1" dirty="0" smtClean="0">
                        <a:latin typeface="Cambria Math"/>
                      </a:rPr>
                      <m:t>≤</m:t>
                    </m:r>
                    <m:r>
                      <a:rPr lang="en-US" sz="2400" b="0" i="1" dirty="0" smtClean="0">
                        <a:latin typeface="Cambria Math"/>
                      </a:rPr>
                      <m:t>𝑦</m:t>
                    </m:r>
                  </m:oMath>
                </a14:m>
                <a:endParaRPr lang="en-US" sz="2400" dirty="0"/>
              </a:p>
            </p:txBody>
          </p:sp>
        </mc:Choice>
        <mc:Fallback>
          <p:sp>
            <p:nvSpPr>
              <p:cNvPr id="38" name="TextBox 37"/>
              <p:cNvSpPr txBox="1">
                <a:spLocks noRot="1" noChangeAspect="1" noMove="1" noResize="1" noEditPoints="1" noAdjustHandles="1" noChangeArrowheads="1" noChangeShapeType="1" noTextEdit="1"/>
              </p:cNvSpPr>
              <p:nvPr/>
            </p:nvSpPr>
            <p:spPr>
              <a:xfrm>
                <a:off x="1162954" y="4852798"/>
                <a:ext cx="2625719" cy="461665"/>
              </a:xfrm>
              <a:prstGeom prst="rect">
                <a:avLst/>
              </a:prstGeom>
              <a:blipFill rotWithShape="1">
                <a:blip r:embed="rId10"/>
                <a:stretch>
                  <a:fillRect t="-9211" b="-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2226385" y="4476263"/>
                <a:ext cx="49885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p:sp>
            <p:nvSpPr>
              <p:cNvPr id="39" name="TextBox 38"/>
              <p:cNvSpPr txBox="1">
                <a:spLocks noRot="1" noChangeAspect="1" noMove="1" noResize="1" noEditPoints="1" noAdjustHandles="1" noChangeArrowheads="1" noChangeShapeType="1" noTextEdit="1"/>
              </p:cNvSpPr>
              <p:nvPr/>
            </p:nvSpPr>
            <p:spPr>
              <a:xfrm>
                <a:off x="2226385" y="4476263"/>
                <a:ext cx="498855" cy="461665"/>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4083954" y="5614797"/>
                <a:ext cx="2098460" cy="461665"/>
              </a:xfrm>
              <a:prstGeom prst="rect">
                <a:avLst/>
              </a:prstGeom>
              <a:noFill/>
            </p:spPr>
            <p:txBody>
              <a:bodyPr wrap="none" rtlCol="0">
                <a:spAutoFit/>
              </a:bodyPr>
              <a:lstStyle/>
              <a:p>
                <a14:m>
                  <m:oMath xmlns:m="http://schemas.openxmlformats.org/officeDocument/2006/math">
                    <m:r>
                      <a:rPr lang="en-US" sz="2400" b="0" i="1" smtClean="0">
                        <a:solidFill>
                          <a:srgbClr val="FF0000"/>
                        </a:solidFill>
                        <a:latin typeface="Cambria Math"/>
                      </a:rPr>
                      <m:t>1≤</m:t>
                    </m:r>
                    <m:r>
                      <a:rPr lang="en-US" sz="2400" b="0" i="1" smtClean="0">
                        <a:solidFill>
                          <a:srgbClr val="FF0000"/>
                        </a:solidFill>
                        <a:latin typeface="Cambria Math"/>
                      </a:rPr>
                      <m:t>𝑥</m:t>
                    </m:r>
                  </m:oMath>
                </a14:m>
                <a:r>
                  <a:rPr lang="en-US" sz="2400" dirty="0" smtClean="0">
                    <a:solidFill>
                      <a:srgbClr val="FF0000"/>
                    </a:solidFill>
                  </a:rPr>
                  <a:t>,    </a:t>
                </a:r>
                <a14:m>
                  <m:oMath xmlns:m="http://schemas.openxmlformats.org/officeDocument/2006/math">
                    <m:r>
                      <a:rPr lang="en-US" sz="2400" b="0" i="1" dirty="0" smtClean="0">
                        <a:solidFill>
                          <a:srgbClr val="FF0000"/>
                        </a:solidFill>
                        <a:latin typeface="Cambria Math"/>
                      </a:rPr>
                      <m:t>𝑥</m:t>
                    </m:r>
                    <m:r>
                      <a:rPr lang="en-US" sz="2400" b="0" i="1" dirty="0" smtClean="0">
                        <a:solidFill>
                          <a:srgbClr val="FF0000"/>
                        </a:solidFill>
                        <a:latin typeface="Cambria Math"/>
                      </a:rPr>
                      <m:t>≤1</m:t>
                    </m:r>
                  </m:oMath>
                </a14:m>
                <a:endParaRPr lang="en-US" sz="2400" dirty="0">
                  <a:solidFill>
                    <a:srgbClr val="FF0000"/>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4083954" y="5614797"/>
                <a:ext cx="2098460" cy="461665"/>
              </a:xfrm>
              <a:prstGeom prst="rect">
                <a:avLst/>
              </a:prstGeom>
              <a:blipFill rotWithShape="1">
                <a:blip r:embed="rId12"/>
                <a:stretch>
                  <a:fillRect l="-872" t="-9211" b="-30263"/>
                </a:stretch>
              </a:blipFill>
            </p:spPr>
            <p:txBody>
              <a:bodyPr/>
              <a:lstStyle/>
              <a:p>
                <a:r>
                  <a:rPr lang="en-US">
                    <a:noFill/>
                  </a:rPr>
                  <a:t> </a:t>
                </a:r>
              </a:p>
            </p:txBody>
          </p:sp>
        </mc:Fallback>
      </mc:AlternateContent>
      <p:cxnSp>
        <p:nvCxnSpPr>
          <p:cNvPr id="27" name="Straight Connector 26"/>
          <p:cNvCxnSpPr/>
          <p:nvPr/>
        </p:nvCxnSpPr>
        <p:spPr>
          <a:xfrm>
            <a:off x="8229600" y="144780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p:cNvSpPr txBox="1"/>
              <p:nvPr/>
            </p:nvSpPr>
            <p:spPr>
              <a:xfrm>
                <a:off x="8174849" y="1676400"/>
                <a:ext cx="104137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𝑥</m:t>
                      </m:r>
                      <m:r>
                        <a:rPr lang="en-US" sz="2400" b="0" i="1" smtClean="0">
                          <a:solidFill>
                            <a:srgbClr val="FF0000"/>
                          </a:solidFill>
                          <a:latin typeface="Cambria Math"/>
                        </a:rPr>
                        <m:t>→1</m:t>
                      </m:r>
                    </m:oMath>
                  </m:oMathPara>
                </a14:m>
                <a:endParaRPr lang="en-US" sz="2400" dirty="0">
                  <a:solidFill>
                    <a:srgbClr val="FF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8174849" y="1676400"/>
                <a:ext cx="1041375" cy="461665"/>
              </a:xfrm>
              <a:prstGeom prst="rect">
                <a:avLst/>
              </a:prstGeom>
              <a:blipFill rotWithShape="1">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95484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Another Example</a:t>
            </a:r>
            <a:endParaRPr lang="en-US" dirty="0"/>
          </a:p>
        </p:txBody>
      </p:sp>
      <mc:AlternateContent xmlns:mc="http://schemas.openxmlformats.org/markup-compatibility/2006">
        <mc:Choice xmlns:a14="http://schemas.microsoft.com/office/drawing/2010/main" Requires="a14">
          <p:sp>
            <p:nvSpPr>
              <p:cNvPr id="3" name="TextBox 2"/>
              <p:cNvSpPr txBox="1"/>
              <p:nvPr/>
            </p:nvSpPr>
            <p:spPr>
              <a:xfrm>
                <a:off x="152400" y="1371600"/>
                <a:ext cx="893289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−4</m:t>
                      </m:r>
                      <m:r>
                        <a:rPr lang="en-US" sz="2400" b="0" i="1" smtClean="0">
                          <a:latin typeface="Cambria Math"/>
                        </a:rPr>
                        <m:t>𝑥𝑦</m:t>
                      </m:r>
                      <m:r>
                        <a:rPr lang="en-US" sz="2400" b="0" i="1" smtClean="0">
                          <a:latin typeface="Cambria Math"/>
                        </a:rPr>
                        <m:t>−4</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&gt;1,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&lt;1,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3</m:t>
                          </m:r>
                        </m:sup>
                      </m:sSup>
                      <m:r>
                        <a:rPr lang="en-US" sz="2400" b="0" i="1" smtClean="0">
                          <a:latin typeface="Cambria Math"/>
                        </a:rPr>
                        <m:t>+2</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+3</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−5&lt;0</m:t>
                      </m:r>
                    </m:oMath>
                  </m:oMathPara>
                </a14:m>
                <a:endParaRPr 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152400" y="1371600"/>
                <a:ext cx="8932895" cy="461665"/>
              </a:xfrm>
              <a:prstGeom prst="rect">
                <a:avLst/>
              </a:prstGeom>
              <a:blipFill rotWithShape="1">
                <a:blip r:embed="rId2"/>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213454369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Another Example</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600"/>
          <a:stretch/>
        </p:blipFill>
        <p:spPr bwMode="auto">
          <a:xfrm>
            <a:off x="-61015" y="1788467"/>
            <a:ext cx="891156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ular Callout 3"/>
              <p:cNvSpPr/>
              <p:nvPr/>
            </p:nvSpPr>
            <p:spPr>
              <a:xfrm>
                <a:off x="5999919" y="2386263"/>
                <a:ext cx="2895600" cy="762000"/>
              </a:xfrm>
              <a:prstGeom prst="wedgeRectCallout">
                <a:avLst>
                  <a:gd name="adj1" fmla="val -57176"/>
                  <a:gd name="adj2" fmla="val 8415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+2</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+3</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−5&lt;0</m:t>
                      </m:r>
                    </m:oMath>
                  </m:oMathPara>
                </a14:m>
                <a:endParaRPr lang="en-US" dirty="0"/>
              </a:p>
            </p:txBody>
          </p:sp>
        </mc:Choice>
        <mc:Fallback xmlns="">
          <p:sp>
            <p:nvSpPr>
              <p:cNvPr id="4" name="Rectangular Callout 3"/>
              <p:cNvSpPr>
                <a:spLocks noRot="1" noChangeAspect="1" noMove="1" noResize="1" noEditPoints="1" noAdjustHandles="1" noChangeArrowheads="1" noChangeShapeType="1" noTextEdit="1"/>
              </p:cNvSpPr>
              <p:nvPr/>
            </p:nvSpPr>
            <p:spPr>
              <a:xfrm>
                <a:off x="5999919" y="2386263"/>
                <a:ext cx="2895600" cy="762000"/>
              </a:xfrm>
              <a:prstGeom prst="wedgeRectCallout">
                <a:avLst>
                  <a:gd name="adj1" fmla="val -57176"/>
                  <a:gd name="adj2" fmla="val 84154"/>
                </a:avLst>
              </a:prstGeom>
              <a:blipFill rotWithShape="1">
                <a:blip r:embed="rId3"/>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2057400" y="5313947"/>
                <a:ext cx="2209800" cy="762000"/>
              </a:xfrm>
              <a:prstGeom prst="wedgeRectCallout">
                <a:avLst>
                  <a:gd name="adj1" fmla="val 52057"/>
                  <a:gd name="adj2" fmla="val -1212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&lt;1</m:t>
                      </m:r>
                    </m:oMath>
                  </m:oMathPara>
                </a14:m>
                <a:endParaRPr lang="en-US" dirty="0"/>
              </a:p>
            </p:txBody>
          </p:sp>
        </mc:Choice>
        <mc:Fallback xmlns="">
          <p:sp>
            <p:nvSpPr>
              <p:cNvPr id="7" name="Rectangular Callout 6"/>
              <p:cNvSpPr>
                <a:spLocks noRot="1" noChangeAspect="1" noMove="1" noResize="1" noEditPoints="1" noAdjustHandles="1" noChangeArrowheads="1" noChangeShapeType="1" noTextEdit="1"/>
              </p:cNvSpPr>
              <p:nvPr/>
            </p:nvSpPr>
            <p:spPr>
              <a:xfrm>
                <a:off x="2057400" y="5313947"/>
                <a:ext cx="2209800" cy="762000"/>
              </a:xfrm>
              <a:prstGeom prst="wedgeRectCallout">
                <a:avLst>
                  <a:gd name="adj1" fmla="val 52057"/>
                  <a:gd name="adj2" fmla="val -121259"/>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477253" y="3733800"/>
                <a:ext cx="2209800" cy="685800"/>
              </a:xfrm>
              <a:prstGeom prst="wedgeRectCallout">
                <a:avLst>
                  <a:gd name="adj1" fmla="val 91459"/>
                  <a:gd name="adj2" fmla="val 775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−4</m:t>
                      </m:r>
                      <m:r>
                        <a:rPr lang="en-US" b="0" i="1" smtClean="0">
                          <a:latin typeface="Cambria Math"/>
                        </a:rPr>
                        <m:t>𝑥𝑦</m:t>
                      </m:r>
                      <m:r>
                        <a:rPr lang="en-US" b="0" i="1" smtClean="0">
                          <a:latin typeface="Cambria Math"/>
                        </a:rPr>
                        <m:t> −4</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&gt;1</m:t>
                      </m:r>
                    </m:oMath>
                  </m:oMathPara>
                </a14:m>
                <a:endParaRPr lang="en-US" dirty="0"/>
              </a:p>
            </p:txBody>
          </p:sp>
        </mc:Choice>
        <mc:Fallback xmlns="">
          <p:sp>
            <p:nvSpPr>
              <p:cNvPr id="8" name="Rectangular Callout 7"/>
              <p:cNvSpPr>
                <a:spLocks noRot="1" noChangeAspect="1" noMove="1" noResize="1" noEditPoints="1" noAdjustHandles="1" noChangeArrowheads="1" noChangeShapeType="1" noTextEdit="1"/>
              </p:cNvSpPr>
              <p:nvPr/>
            </p:nvSpPr>
            <p:spPr>
              <a:xfrm>
                <a:off x="477253" y="3733800"/>
                <a:ext cx="2209800" cy="685800"/>
              </a:xfrm>
              <a:prstGeom prst="wedgeRectCallout">
                <a:avLst>
                  <a:gd name="adj1" fmla="val 91459"/>
                  <a:gd name="adj2" fmla="val 77512"/>
                </a:avLst>
              </a:prstGeom>
              <a:blipFill rotWithShape="1">
                <a:blip r:embed="rId5"/>
                <a:stretch>
                  <a:fillRect/>
                </a:stretch>
              </a:blipFill>
            </p:spPr>
            <p:txBody>
              <a:bodyPr/>
              <a:lstStyle/>
              <a:p>
                <a:r>
                  <a:rPr lang="en-US">
                    <a:noFill/>
                  </a:rPr>
                  <a:t> </a:t>
                </a:r>
              </a:p>
            </p:txBody>
          </p:sp>
        </mc:Fallback>
      </mc:AlternateContent>
      <p:sp>
        <p:nvSpPr>
          <p:cNvPr id="9" name="Rectangular Callout 8"/>
          <p:cNvSpPr/>
          <p:nvPr/>
        </p:nvSpPr>
        <p:spPr>
          <a:xfrm>
            <a:off x="685800" y="2514600"/>
            <a:ext cx="2133600" cy="633663"/>
          </a:xfrm>
          <a:prstGeom prst="wedgeRectCallout">
            <a:avLst>
              <a:gd name="adj1" fmla="val 118919"/>
              <a:gd name="adj2" fmla="val 14604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Feasible Region</a:t>
            </a:r>
            <a:endParaRPr lang="en-US" sz="2400" dirty="0"/>
          </a:p>
        </p:txBody>
      </p:sp>
      <p:sp>
        <p:nvSpPr>
          <p:cNvPr id="10" name="5-Point Star 9"/>
          <p:cNvSpPr/>
          <p:nvPr/>
        </p:nvSpPr>
        <p:spPr>
          <a:xfrm>
            <a:off x="5133474" y="3920289"/>
            <a:ext cx="152400" cy="19451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6705600" y="3588603"/>
                <a:ext cx="2144946" cy="1200329"/>
              </a:xfrm>
              <a:prstGeom prst="rect">
                <a:avLst/>
              </a:prstGeom>
              <a:noFill/>
            </p:spPr>
            <p:txBody>
              <a:bodyPr wrap="none" rtlCol="0">
                <a:spAutoFit/>
              </a:bodyPr>
              <a:lstStyle/>
              <a:p>
                <a:r>
                  <a:rPr lang="en-US" sz="2400" b="0" dirty="0" smtClean="0">
                    <a:latin typeface="+mn-lt"/>
                  </a:rPr>
                  <a:t>Starting search</a:t>
                </a:r>
              </a:p>
              <a:p>
                <a:r>
                  <a:rPr lang="en-US" sz="2400" dirty="0" smtClean="0">
                    <a:latin typeface="+mn-lt"/>
                  </a:rPr>
                  <a:t>Partial solution:</a:t>
                </a:r>
                <a:endParaRPr lang="en-US" sz="2400" b="0" dirty="0" smtClean="0">
                  <a:latin typeface="+mn-lt"/>
                </a:endParaRPr>
              </a:p>
              <a:p>
                <a:pPr/>
                <a14:m>
                  <m:oMathPara xmlns:m="http://schemas.openxmlformats.org/officeDocument/2006/math">
                    <m:oMathParaPr>
                      <m:jc m:val="left"/>
                    </m:oMathParaPr>
                    <m:oMath xmlns:m="http://schemas.openxmlformats.org/officeDocument/2006/math">
                      <m:r>
                        <a:rPr lang="en-US" sz="2400" b="0" i="1" smtClean="0">
                          <a:latin typeface="Cambria Math"/>
                        </a:rPr>
                        <m:t>𝑥</m:t>
                      </m:r>
                      <m:r>
                        <a:rPr lang="en-US" sz="2400" b="0" i="1" smtClean="0">
                          <a:latin typeface="Cambria Math"/>
                        </a:rPr>
                        <m:t>→</m:t>
                      </m:r>
                      <m:r>
                        <a:rPr lang="en-US" sz="2400" b="0" i="1" smtClean="0">
                          <a:latin typeface="Cambria Math"/>
                        </a:rPr>
                        <m:t> 0.5</m:t>
                      </m:r>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6705600" y="3588603"/>
                <a:ext cx="2144946" cy="1200329"/>
              </a:xfrm>
              <a:prstGeom prst="rect">
                <a:avLst/>
              </a:prstGeom>
              <a:blipFill rotWithShape="1">
                <a:blip r:embed="rId6"/>
                <a:stretch>
                  <a:fillRect l="-4261" t="-4061" r="-2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99920" y="5367497"/>
                <a:ext cx="3116726" cy="461665"/>
              </a:xfrm>
              <a:prstGeom prst="rect">
                <a:avLst/>
              </a:prstGeom>
              <a:noFill/>
            </p:spPr>
            <p:txBody>
              <a:bodyPr wrap="square" rtlCol="0">
                <a:spAutoFit/>
              </a:bodyPr>
              <a:lstStyle/>
              <a:p>
                <a:r>
                  <a:rPr lang="en-US" sz="2400" dirty="0" smtClean="0">
                    <a:solidFill>
                      <a:srgbClr val="FF0000"/>
                    </a:solidFill>
                    <a:latin typeface="+mn-lt"/>
                  </a:rPr>
                  <a:t>Can we extend it to </a:t>
                </a:r>
                <a14:m>
                  <m:oMath xmlns:m="http://schemas.openxmlformats.org/officeDocument/2006/math">
                    <m:r>
                      <a:rPr lang="en-US" sz="2400" b="0" i="1" smtClean="0">
                        <a:solidFill>
                          <a:srgbClr val="FF0000"/>
                        </a:solidFill>
                        <a:latin typeface="Cambria Math"/>
                      </a:rPr>
                      <m:t>𝑦</m:t>
                    </m:r>
                  </m:oMath>
                </a14:m>
                <a:r>
                  <a:rPr lang="en-US" sz="2400" dirty="0" smtClean="0">
                    <a:solidFill>
                      <a:srgbClr val="FF0000"/>
                    </a:solidFill>
                    <a:latin typeface="+mn-lt"/>
                  </a:rPr>
                  <a:t>?</a:t>
                </a:r>
                <a:endParaRPr lang="en-US" sz="2400" b="0" dirty="0" smtClean="0">
                  <a:solidFill>
                    <a:srgbClr val="FF0000"/>
                  </a:solidFill>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999920" y="5367497"/>
                <a:ext cx="3116726" cy="461665"/>
              </a:xfrm>
              <a:prstGeom prst="rect">
                <a:avLst/>
              </a:prstGeom>
              <a:blipFill rotWithShape="1">
                <a:blip r:embed="rId7"/>
                <a:stretch>
                  <a:fillRect l="-2930" t="-10526" b="-28947"/>
                </a:stretch>
              </a:blipFill>
            </p:spPr>
            <p:txBody>
              <a:bodyPr/>
              <a:lstStyle/>
              <a:p>
                <a:r>
                  <a:rPr lang="en-US">
                    <a:noFill/>
                  </a:rPr>
                  <a:t> </a:t>
                </a:r>
              </a:p>
            </p:txBody>
          </p:sp>
        </mc:Fallback>
      </mc:AlternateContent>
      <p:cxnSp>
        <p:nvCxnSpPr>
          <p:cNvPr id="14" name="Straight Connector 13"/>
          <p:cNvCxnSpPr/>
          <p:nvPr/>
        </p:nvCxnSpPr>
        <p:spPr>
          <a:xfrm>
            <a:off x="5209674" y="1981200"/>
            <a:ext cx="0" cy="449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248" y="4788930"/>
            <a:ext cx="3116726" cy="461665"/>
          </a:xfrm>
          <a:prstGeom prst="rect">
            <a:avLst/>
          </a:prstGeom>
          <a:noFill/>
        </p:spPr>
        <p:txBody>
          <a:bodyPr wrap="square" rtlCol="0">
            <a:spAutoFit/>
          </a:bodyPr>
          <a:lstStyle/>
          <a:p>
            <a:r>
              <a:rPr lang="en-US" sz="2400" b="1" dirty="0" smtClean="0">
                <a:solidFill>
                  <a:srgbClr val="0070C0"/>
                </a:solidFill>
                <a:latin typeface="+mn-lt"/>
              </a:rPr>
              <a:t>What is the core?</a:t>
            </a:r>
          </a:p>
        </p:txBody>
      </p:sp>
      <p:grpSp>
        <p:nvGrpSpPr>
          <p:cNvPr id="5" name="Group 4"/>
          <p:cNvGrpSpPr/>
          <p:nvPr/>
        </p:nvGrpSpPr>
        <p:grpSpPr>
          <a:xfrm>
            <a:off x="3657600" y="2886075"/>
            <a:ext cx="2133600" cy="2186160"/>
            <a:chOff x="3657600" y="2886075"/>
            <a:chExt cx="2133600" cy="2186160"/>
          </a:xfrm>
        </p:grpSpPr>
        <p:cxnSp>
          <p:nvCxnSpPr>
            <p:cNvPr id="13" name="Straight Arrow Connector 12"/>
            <p:cNvCxnSpPr/>
            <p:nvPr/>
          </p:nvCxnSpPr>
          <p:spPr>
            <a:xfrm>
              <a:off x="3657600" y="2981325"/>
              <a:ext cx="0" cy="152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4953000" y="2886075"/>
              <a:ext cx="76200" cy="1619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H="1">
              <a:off x="5638800" y="3733800"/>
              <a:ext cx="15240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638800" y="4229100"/>
              <a:ext cx="15240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4986337" y="4910310"/>
              <a:ext cx="76200" cy="1619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p:nvPr/>
          </p:nvCxnSpPr>
          <p:spPr>
            <a:xfrm flipV="1">
              <a:off x="3662362" y="4838872"/>
              <a:ext cx="0" cy="152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20" name="Group 19"/>
          <p:cNvGrpSpPr/>
          <p:nvPr/>
        </p:nvGrpSpPr>
        <p:grpSpPr>
          <a:xfrm>
            <a:off x="3810000" y="3114761"/>
            <a:ext cx="1752600" cy="1724111"/>
            <a:chOff x="3810000" y="3114761"/>
            <a:chExt cx="1752600" cy="1724111"/>
          </a:xfrm>
        </p:grpSpPr>
        <p:cxnSp>
          <p:nvCxnSpPr>
            <p:cNvPr id="28" name="Straight Arrow Connector 27"/>
            <p:cNvCxnSpPr/>
            <p:nvPr/>
          </p:nvCxnSpPr>
          <p:spPr>
            <a:xfrm flipV="1">
              <a:off x="4800600" y="4648200"/>
              <a:ext cx="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3114761"/>
              <a:ext cx="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10000" y="3916278"/>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410200" y="4078203"/>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114800" y="3657600"/>
            <a:ext cx="1828800" cy="2266898"/>
            <a:chOff x="4114800" y="3657600"/>
            <a:chExt cx="1828800" cy="2266898"/>
          </a:xfrm>
        </p:grpSpPr>
        <p:cxnSp>
          <p:nvCxnSpPr>
            <p:cNvPr id="33" name="Straight Arrow Connector 32"/>
            <p:cNvCxnSpPr/>
            <p:nvPr/>
          </p:nvCxnSpPr>
          <p:spPr>
            <a:xfrm flipH="1" flipV="1">
              <a:off x="4419600" y="36576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114800" y="4188767"/>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353050" y="5313947"/>
              <a:ext cx="590550" cy="610551"/>
              <a:chOff x="5353050" y="5313947"/>
              <a:chExt cx="590550" cy="610551"/>
            </a:xfrm>
          </p:grpSpPr>
          <p:cxnSp>
            <p:nvCxnSpPr>
              <p:cNvPr id="36" name="Straight Arrow Connector 35"/>
              <p:cNvCxnSpPr/>
              <p:nvPr/>
            </p:nvCxnSpPr>
            <p:spPr>
              <a:xfrm>
                <a:off x="5810250" y="5313947"/>
                <a:ext cx="13335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353050" y="5829162"/>
                <a:ext cx="209550" cy="95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34" name="TextBox 33"/>
              <p:cNvSpPr txBox="1"/>
              <p:nvPr/>
            </p:nvSpPr>
            <p:spPr>
              <a:xfrm>
                <a:off x="152400" y="1371600"/>
                <a:ext cx="893289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−4</m:t>
                      </m:r>
                      <m:r>
                        <a:rPr lang="en-US" sz="2400" b="0" i="1" smtClean="0">
                          <a:latin typeface="Cambria Math"/>
                        </a:rPr>
                        <m:t>𝑥𝑦</m:t>
                      </m:r>
                      <m:r>
                        <a:rPr lang="en-US" sz="2400" b="0" i="1" smtClean="0">
                          <a:latin typeface="Cambria Math"/>
                        </a:rPr>
                        <m:t>−4</m:t>
                      </m:r>
                      <m:r>
                        <a:rPr lang="en-US" sz="2400" b="0" i="1" smtClean="0">
                          <a:latin typeface="Cambria Math"/>
                        </a:rPr>
                        <m:t>𝑥</m:t>
                      </m:r>
                      <m:r>
                        <a:rPr lang="en-US" sz="2400" b="0" i="1" smtClean="0">
                          <a:latin typeface="Cambria Math"/>
                        </a:rPr>
                        <m:t>+</m:t>
                      </m:r>
                      <m:r>
                        <a:rPr lang="en-US" sz="2400" b="0" i="1" smtClean="0">
                          <a:latin typeface="Cambria Math"/>
                        </a:rPr>
                        <m:t>𝑦</m:t>
                      </m:r>
                      <m:r>
                        <a:rPr lang="en-US" sz="2400" b="0" i="1" smtClean="0">
                          <a:latin typeface="Cambria Math"/>
                        </a:rPr>
                        <m:t>&gt;1,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&lt;1,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3</m:t>
                          </m:r>
                        </m:sup>
                      </m:sSup>
                      <m:r>
                        <a:rPr lang="en-US" sz="2400" b="0" i="1" smtClean="0">
                          <a:latin typeface="Cambria Math"/>
                        </a:rPr>
                        <m:t>+2</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+3</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−5&lt;0</m:t>
                      </m:r>
                    </m:oMath>
                  </m:oMathPara>
                </a14:m>
                <a:endParaRPr 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152400" y="1371600"/>
                <a:ext cx="8932895" cy="461665"/>
              </a:xfrm>
              <a:prstGeom prst="rect">
                <a:avLst/>
              </a:prstGeom>
              <a:blipFill rotWithShape="1">
                <a:blip r:embed="rId8"/>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15626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096" y="1781318"/>
            <a:ext cx="4010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bwMode="auto">
          <a:xfrm>
            <a:off x="3215389" y="2748185"/>
            <a:ext cx="2383437" cy="1484025"/>
          </a:xfrm>
          <a:prstGeom prst="rect">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lang="en-US" sz="2400" kern="0" dirty="0" smtClean="0">
                <a:solidFill>
                  <a:srgbClr val="000000"/>
                </a:solidFill>
                <a:latin typeface="+mn-lt"/>
                <a:cs typeface="+mn-cs"/>
              </a:rPr>
              <a:t>Variable</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cs typeface="+mn-cs"/>
              </a:rPr>
              <a:t>Elimination</a:t>
            </a:r>
          </a:p>
        </p:txBody>
      </p:sp>
      <p:sp>
        <p:nvSpPr>
          <p:cNvPr id="12" name="Right Arrow 11"/>
          <p:cNvSpPr/>
          <p:nvPr/>
        </p:nvSpPr>
        <p:spPr bwMode="auto">
          <a:xfrm rot="5400000">
            <a:off x="4197244" y="175590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sp>
        <p:nvSpPr>
          <p:cNvPr id="13" name="Right Arrow 12"/>
          <p:cNvSpPr/>
          <p:nvPr/>
        </p:nvSpPr>
        <p:spPr bwMode="auto">
          <a:xfrm rot="5400000">
            <a:off x="4197245" y="3964451"/>
            <a:ext cx="419725" cy="1384959"/>
          </a:xfrm>
          <a:prstGeom prst="rightArrow">
            <a:avLst/>
          </a:prstGeom>
          <a:gradFill rotWithShape="1">
            <a:gsLst>
              <a:gs pos="0">
                <a:srgbClr val="E28A54">
                  <a:tint val="62000"/>
                  <a:satMod val="180000"/>
                </a:srgbClr>
              </a:gs>
              <a:gs pos="65000">
                <a:srgbClr val="E28A54">
                  <a:tint val="32000"/>
                  <a:satMod val="250000"/>
                </a:srgbClr>
              </a:gs>
              <a:gs pos="100000">
                <a:srgbClr val="E28A54">
                  <a:tint val="23000"/>
                  <a:satMod val="300000"/>
                </a:srgbClr>
              </a:gs>
            </a:gsLst>
            <a:lin ang="16200000" scaled="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mn-lt"/>
              <a:ea typeface="+mn-ea"/>
              <a:cs typeface="+mn-cs"/>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593" y="5033482"/>
            <a:ext cx="36290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bwMode="auto">
          <a:xfrm>
            <a:off x="437819" y="4614286"/>
            <a:ext cx="1933024" cy="1056089"/>
          </a:xfrm>
          <a:prstGeom prst="rect">
            <a:avLst/>
          </a:prstGeom>
          <a:gradFill rotWithShape="1">
            <a:gsLst>
              <a:gs pos="0">
                <a:srgbClr val="94D850">
                  <a:tint val="62000"/>
                  <a:satMod val="180000"/>
                </a:srgbClr>
              </a:gs>
              <a:gs pos="65000">
                <a:srgbClr val="94D850">
                  <a:tint val="32000"/>
                  <a:satMod val="250000"/>
                </a:srgbClr>
              </a:gs>
              <a:gs pos="100000">
                <a:srgbClr val="94D850">
                  <a:tint val="23000"/>
                  <a:satMod val="300000"/>
                </a:srgbClr>
              </a:gs>
            </a:gsLst>
            <a:lin ang="16200000" scaled="0"/>
          </a:gradFill>
          <a:ln w="9525" cap="flat" cmpd="sng" algn="ctr">
            <a:solidFill>
              <a:srgbClr val="94D850"/>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Proof</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
        <p:nvSpPr>
          <p:cNvPr id="16" name="Rectangle 15"/>
          <p:cNvSpPr/>
          <p:nvPr/>
        </p:nvSpPr>
        <p:spPr bwMode="auto">
          <a:xfrm>
            <a:off x="6412121" y="4761330"/>
            <a:ext cx="1933024" cy="1056089"/>
          </a:xfrm>
          <a:prstGeom prst="rect">
            <a:avLst/>
          </a:prstGeom>
          <a:gradFill rotWithShape="1">
            <a:gsLst>
              <a:gs pos="0">
                <a:srgbClr val="FFA94B">
                  <a:tint val="62000"/>
                  <a:satMod val="180000"/>
                </a:srgbClr>
              </a:gs>
              <a:gs pos="65000">
                <a:srgbClr val="FFA94B">
                  <a:tint val="32000"/>
                  <a:satMod val="250000"/>
                </a:srgbClr>
              </a:gs>
              <a:gs pos="100000">
                <a:srgbClr val="FFA94B">
                  <a:tint val="23000"/>
                  <a:satMod val="300000"/>
                </a:srgbClr>
              </a:gs>
            </a:gsLst>
            <a:lin ang="16200000" scaled="0"/>
          </a:gra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Model</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mn-lt"/>
                <a:ea typeface="+mn-ea"/>
                <a:cs typeface="+mn-cs"/>
              </a:rPr>
              <a:t>builder</a:t>
            </a:r>
          </a:p>
        </p:txBody>
      </p:sp>
    </p:spTree>
    <p:extLst>
      <p:ext uri="{BB962C8B-B14F-4D97-AF65-F5344CB8AC3E}">
        <p14:creationId xmlns:p14="http://schemas.microsoft.com/office/powerpoint/2010/main" val="3300546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Another Example</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600"/>
          <a:stretch/>
        </p:blipFill>
        <p:spPr bwMode="auto">
          <a:xfrm>
            <a:off x="-61015" y="1788467"/>
            <a:ext cx="891156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ular Callout 3"/>
              <p:cNvSpPr/>
              <p:nvPr/>
            </p:nvSpPr>
            <p:spPr>
              <a:xfrm>
                <a:off x="5999919" y="2386263"/>
                <a:ext cx="2895600" cy="762000"/>
              </a:xfrm>
              <a:prstGeom prst="wedgeRectCallout">
                <a:avLst>
                  <a:gd name="adj1" fmla="val -57176"/>
                  <a:gd name="adj2" fmla="val 8415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𝑥</m:t>
                          </m:r>
                        </m:e>
                        <m:sup>
                          <m:r>
                            <a:rPr lang="en-US" b="0" i="1" smtClean="0">
                              <a:latin typeface="Cambria Math"/>
                            </a:rPr>
                            <m:t>3</m:t>
                          </m:r>
                        </m:sup>
                      </m:sSup>
                      <m:r>
                        <a:rPr lang="en-US" b="0" i="1" smtClean="0">
                          <a:latin typeface="Cambria Math"/>
                        </a:rPr>
                        <m:t>+2</m:t>
                      </m:r>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+3</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−5&lt;0</m:t>
                      </m:r>
                    </m:oMath>
                  </m:oMathPara>
                </a14:m>
                <a:endParaRPr lang="en-US" dirty="0"/>
              </a:p>
            </p:txBody>
          </p:sp>
        </mc:Choice>
        <mc:Fallback xmlns="">
          <p:sp>
            <p:nvSpPr>
              <p:cNvPr id="4" name="Rectangular Callout 3"/>
              <p:cNvSpPr>
                <a:spLocks noRot="1" noChangeAspect="1" noMove="1" noResize="1" noEditPoints="1" noAdjustHandles="1" noChangeArrowheads="1" noChangeShapeType="1" noTextEdit="1"/>
              </p:cNvSpPr>
              <p:nvPr/>
            </p:nvSpPr>
            <p:spPr>
              <a:xfrm>
                <a:off x="5999919" y="2386263"/>
                <a:ext cx="2895600" cy="762000"/>
              </a:xfrm>
              <a:prstGeom prst="wedgeRectCallout">
                <a:avLst>
                  <a:gd name="adj1" fmla="val -57176"/>
                  <a:gd name="adj2" fmla="val 84154"/>
                </a:avLst>
              </a:prstGeom>
              <a:blipFill rotWithShape="1">
                <a:blip r:embed="rId3"/>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2057400" y="5313947"/>
                <a:ext cx="2209800" cy="762000"/>
              </a:xfrm>
              <a:prstGeom prst="wedgeRectCallout">
                <a:avLst>
                  <a:gd name="adj1" fmla="val 52057"/>
                  <a:gd name="adj2" fmla="val -1212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&lt;1</m:t>
                      </m:r>
                    </m:oMath>
                  </m:oMathPara>
                </a14:m>
                <a:endParaRPr lang="en-US" dirty="0"/>
              </a:p>
            </p:txBody>
          </p:sp>
        </mc:Choice>
        <mc:Fallback xmlns="">
          <p:sp>
            <p:nvSpPr>
              <p:cNvPr id="7" name="Rectangular Callout 6"/>
              <p:cNvSpPr>
                <a:spLocks noRot="1" noChangeAspect="1" noMove="1" noResize="1" noEditPoints="1" noAdjustHandles="1" noChangeArrowheads="1" noChangeShapeType="1" noTextEdit="1"/>
              </p:cNvSpPr>
              <p:nvPr/>
            </p:nvSpPr>
            <p:spPr>
              <a:xfrm>
                <a:off x="2057400" y="5313947"/>
                <a:ext cx="2209800" cy="762000"/>
              </a:xfrm>
              <a:prstGeom prst="wedgeRectCallout">
                <a:avLst>
                  <a:gd name="adj1" fmla="val 52057"/>
                  <a:gd name="adj2" fmla="val -121259"/>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477253" y="3733800"/>
                <a:ext cx="2209800" cy="685800"/>
              </a:xfrm>
              <a:prstGeom prst="wedgeRectCallout">
                <a:avLst>
                  <a:gd name="adj1" fmla="val 91459"/>
                  <a:gd name="adj2" fmla="val 775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−4</m:t>
                      </m:r>
                      <m:r>
                        <a:rPr lang="en-US" b="0" i="1" smtClean="0">
                          <a:latin typeface="Cambria Math"/>
                        </a:rPr>
                        <m:t>𝑥𝑦</m:t>
                      </m:r>
                      <m:r>
                        <a:rPr lang="en-US" b="0" i="1" smtClean="0">
                          <a:latin typeface="Cambria Math"/>
                        </a:rPr>
                        <m:t> −4</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&gt;1</m:t>
                      </m:r>
                    </m:oMath>
                  </m:oMathPara>
                </a14:m>
                <a:endParaRPr lang="en-US" dirty="0"/>
              </a:p>
            </p:txBody>
          </p:sp>
        </mc:Choice>
        <mc:Fallback xmlns="">
          <p:sp>
            <p:nvSpPr>
              <p:cNvPr id="8" name="Rectangular Callout 7"/>
              <p:cNvSpPr>
                <a:spLocks noRot="1" noChangeAspect="1" noMove="1" noResize="1" noEditPoints="1" noAdjustHandles="1" noChangeArrowheads="1" noChangeShapeType="1" noTextEdit="1"/>
              </p:cNvSpPr>
              <p:nvPr/>
            </p:nvSpPr>
            <p:spPr>
              <a:xfrm>
                <a:off x="477253" y="3733800"/>
                <a:ext cx="2209800" cy="685800"/>
              </a:xfrm>
              <a:prstGeom prst="wedgeRectCallout">
                <a:avLst>
                  <a:gd name="adj1" fmla="val 91459"/>
                  <a:gd name="adj2" fmla="val 77512"/>
                </a:avLst>
              </a:prstGeom>
              <a:blipFill rotWithShape="1">
                <a:blip r:embed="rId5"/>
                <a:stretch>
                  <a:fillRect/>
                </a:stretch>
              </a:blipFill>
            </p:spPr>
            <p:txBody>
              <a:bodyPr/>
              <a:lstStyle/>
              <a:p>
                <a:r>
                  <a:rPr lang="en-US">
                    <a:noFill/>
                  </a:rPr>
                  <a:t> </a:t>
                </a:r>
              </a:p>
            </p:txBody>
          </p:sp>
        </mc:Fallback>
      </mc:AlternateContent>
      <p:sp>
        <p:nvSpPr>
          <p:cNvPr id="9" name="Rectangular Callout 8"/>
          <p:cNvSpPr/>
          <p:nvPr/>
        </p:nvSpPr>
        <p:spPr>
          <a:xfrm>
            <a:off x="685800" y="2514600"/>
            <a:ext cx="2133600" cy="633663"/>
          </a:xfrm>
          <a:prstGeom prst="wedgeRectCallout">
            <a:avLst>
              <a:gd name="adj1" fmla="val 118919"/>
              <a:gd name="adj2" fmla="val 14604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Feasible Region</a:t>
            </a:r>
            <a:endParaRPr lang="en-US" sz="2400" dirty="0"/>
          </a:p>
        </p:txBody>
      </p:sp>
      <p:sp>
        <p:nvSpPr>
          <p:cNvPr id="10" name="5-Point Star 9"/>
          <p:cNvSpPr/>
          <p:nvPr/>
        </p:nvSpPr>
        <p:spPr>
          <a:xfrm>
            <a:off x="5133474" y="3920289"/>
            <a:ext cx="152400" cy="19451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p:cNvSpPr txBox="1"/>
              <p:nvPr/>
            </p:nvSpPr>
            <p:spPr>
              <a:xfrm>
                <a:off x="6705600" y="3588603"/>
                <a:ext cx="2144946" cy="1200329"/>
              </a:xfrm>
              <a:prstGeom prst="rect">
                <a:avLst/>
              </a:prstGeom>
              <a:noFill/>
            </p:spPr>
            <p:txBody>
              <a:bodyPr wrap="none" rtlCol="0">
                <a:spAutoFit/>
              </a:bodyPr>
              <a:lstStyle/>
              <a:p>
                <a:r>
                  <a:rPr lang="en-US" sz="2400" b="0" dirty="0" smtClean="0">
                    <a:latin typeface="+mn-lt"/>
                  </a:rPr>
                  <a:t>Starting search</a:t>
                </a:r>
              </a:p>
              <a:p>
                <a:r>
                  <a:rPr lang="en-US" sz="2400" dirty="0" smtClean="0">
                    <a:latin typeface="+mn-lt"/>
                  </a:rPr>
                  <a:t>Partial solution:</a:t>
                </a:r>
                <a:endParaRPr lang="en-US" sz="2400" b="0" dirty="0" smtClean="0">
                  <a:latin typeface="+mn-lt"/>
                </a:endParaRPr>
              </a:p>
              <a:p>
                <a:pPr/>
                <a14:m>
                  <m:oMathPara xmlns:m="http://schemas.openxmlformats.org/officeDocument/2006/math">
                    <m:oMathParaPr>
                      <m:jc m:val="left"/>
                    </m:oMathParaPr>
                    <m:oMath xmlns:m="http://schemas.openxmlformats.org/officeDocument/2006/math">
                      <m:r>
                        <a:rPr lang="en-US" sz="2400" b="0" i="1" smtClean="0">
                          <a:latin typeface="Cambria Math"/>
                        </a:rPr>
                        <m:t>𝑥</m:t>
                      </m:r>
                      <m:r>
                        <a:rPr lang="en-US" sz="2400" b="0" i="1" smtClean="0">
                          <a:latin typeface="Cambria Math"/>
                        </a:rPr>
                        <m:t> → 0.</m:t>
                      </m:r>
                      <m:r>
                        <a:rPr lang="en-US" sz="2400" b="0" i="1" smtClean="0">
                          <a:latin typeface="Cambria Math"/>
                        </a:rPr>
                        <m:t>5</m:t>
                      </m:r>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6705600" y="3588603"/>
                <a:ext cx="2144946" cy="1200329"/>
              </a:xfrm>
              <a:prstGeom prst="rect">
                <a:avLst/>
              </a:prstGeom>
              <a:blipFill rotWithShape="1">
                <a:blip r:embed="rId6"/>
                <a:stretch>
                  <a:fillRect l="-4261" t="-4061" r="-28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999920" y="5367497"/>
                <a:ext cx="3116726" cy="461665"/>
              </a:xfrm>
              <a:prstGeom prst="rect">
                <a:avLst/>
              </a:prstGeom>
              <a:noFill/>
            </p:spPr>
            <p:txBody>
              <a:bodyPr wrap="square" rtlCol="0">
                <a:spAutoFit/>
              </a:bodyPr>
              <a:lstStyle/>
              <a:p>
                <a:r>
                  <a:rPr lang="en-US" sz="2400" dirty="0" smtClean="0">
                    <a:solidFill>
                      <a:srgbClr val="FF0000"/>
                    </a:solidFill>
                    <a:latin typeface="+mn-lt"/>
                  </a:rPr>
                  <a:t>Can we extend it to </a:t>
                </a:r>
                <a14:m>
                  <m:oMath xmlns:m="http://schemas.openxmlformats.org/officeDocument/2006/math">
                    <m:r>
                      <a:rPr lang="en-US" sz="2400" b="0" i="1" smtClean="0">
                        <a:solidFill>
                          <a:srgbClr val="FF0000"/>
                        </a:solidFill>
                        <a:latin typeface="Cambria Math"/>
                      </a:rPr>
                      <m:t>𝑦</m:t>
                    </m:r>
                  </m:oMath>
                </a14:m>
                <a:r>
                  <a:rPr lang="en-US" sz="2400" dirty="0" smtClean="0">
                    <a:solidFill>
                      <a:srgbClr val="FF0000"/>
                    </a:solidFill>
                    <a:latin typeface="+mn-lt"/>
                  </a:rPr>
                  <a:t>?</a:t>
                </a:r>
                <a:endParaRPr lang="en-US" sz="2400" b="0" dirty="0" smtClean="0">
                  <a:solidFill>
                    <a:srgbClr val="FF0000"/>
                  </a:solidFill>
                  <a:latin typeface="+mn-lt"/>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999920" y="5367497"/>
                <a:ext cx="3116726" cy="461665"/>
              </a:xfrm>
              <a:prstGeom prst="rect">
                <a:avLst/>
              </a:prstGeom>
              <a:blipFill rotWithShape="1">
                <a:blip r:embed="rId7"/>
                <a:stretch>
                  <a:fillRect l="-2930" t="-10526" b="-28947"/>
                </a:stretch>
              </a:blipFill>
            </p:spPr>
            <p:txBody>
              <a:bodyPr/>
              <a:lstStyle/>
              <a:p>
                <a:r>
                  <a:rPr lang="en-US">
                    <a:noFill/>
                  </a:rPr>
                  <a:t> </a:t>
                </a:r>
              </a:p>
            </p:txBody>
          </p:sp>
        </mc:Fallback>
      </mc:AlternateContent>
      <p:cxnSp>
        <p:nvCxnSpPr>
          <p:cNvPr id="14" name="Straight Connector 13"/>
          <p:cNvCxnSpPr/>
          <p:nvPr/>
        </p:nvCxnSpPr>
        <p:spPr>
          <a:xfrm>
            <a:off x="5209674" y="1981200"/>
            <a:ext cx="0" cy="449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8248" y="4788930"/>
            <a:ext cx="3116726" cy="461665"/>
          </a:xfrm>
          <a:prstGeom prst="rect">
            <a:avLst/>
          </a:prstGeom>
          <a:noFill/>
        </p:spPr>
        <p:txBody>
          <a:bodyPr wrap="square" rtlCol="0">
            <a:spAutoFit/>
          </a:bodyPr>
          <a:lstStyle/>
          <a:p>
            <a:r>
              <a:rPr lang="en-US" sz="2400" b="1" dirty="0" smtClean="0">
                <a:solidFill>
                  <a:srgbClr val="0070C0"/>
                </a:solidFill>
                <a:latin typeface="+mn-lt"/>
              </a:rPr>
              <a:t>What is the core?</a:t>
            </a:r>
          </a:p>
        </p:txBody>
      </p:sp>
      <p:grpSp>
        <p:nvGrpSpPr>
          <p:cNvPr id="5" name="Group 4"/>
          <p:cNvGrpSpPr/>
          <p:nvPr/>
        </p:nvGrpSpPr>
        <p:grpSpPr>
          <a:xfrm>
            <a:off x="3657600" y="2886075"/>
            <a:ext cx="2133600" cy="2186160"/>
            <a:chOff x="3657600" y="2886075"/>
            <a:chExt cx="2133600" cy="2186160"/>
          </a:xfrm>
        </p:grpSpPr>
        <p:cxnSp>
          <p:nvCxnSpPr>
            <p:cNvPr id="13" name="Straight Arrow Connector 12"/>
            <p:cNvCxnSpPr/>
            <p:nvPr/>
          </p:nvCxnSpPr>
          <p:spPr>
            <a:xfrm>
              <a:off x="3657600" y="2981325"/>
              <a:ext cx="0" cy="152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flipH="1">
              <a:off x="4953000" y="2886075"/>
              <a:ext cx="76200" cy="1619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flipH="1">
              <a:off x="5638800" y="3733800"/>
              <a:ext cx="15240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4" name="Straight Arrow Connector 23"/>
            <p:cNvCxnSpPr/>
            <p:nvPr/>
          </p:nvCxnSpPr>
          <p:spPr>
            <a:xfrm flipH="1">
              <a:off x="5638800" y="4229100"/>
              <a:ext cx="152400"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p:nvPr/>
          </p:nvCxnSpPr>
          <p:spPr>
            <a:xfrm flipH="1" flipV="1">
              <a:off x="4986337" y="4910310"/>
              <a:ext cx="76200" cy="1619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p:nvPr/>
          </p:nvCxnSpPr>
          <p:spPr>
            <a:xfrm flipV="1">
              <a:off x="3662362" y="4838872"/>
              <a:ext cx="0" cy="15240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grpSp>
      <p:grpSp>
        <p:nvGrpSpPr>
          <p:cNvPr id="20" name="Group 19"/>
          <p:cNvGrpSpPr/>
          <p:nvPr/>
        </p:nvGrpSpPr>
        <p:grpSpPr>
          <a:xfrm>
            <a:off x="3810000" y="3114761"/>
            <a:ext cx="1752600" cy="1724111"/>
            <a:chOff x="3810000" y="3114761"/>
            <a:chExt cx="1752600" cy="1724111"/>
          </a:xfrm>
        </p:grpSpPr>
        <p:cxnSp>
          <p:nvCxnSpPr>
            <p:cNvPr id="28" name="Straight Arrow Connector 27"/>
            <p:cNvCxnSpPr/>
            <p:nvPr/>
          </p:nvCxnSpPr>
          <p:spPr>
            <a:xfrm flipV="1">
              <a:off x="4800600" y="4648200"/>
              <a:ext cx="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3114761"/>
              <a:ext cx="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810000" y="3916278"/>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410200" y="4078203"/>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114800" y="3657600"/>
            <a:ext cx="1828800" cy="2266898"/>
            <a:chOff x="4114800" y="3657600"/>
            <a:chExt cx="1828800" cy="2266898"/>
          </a:xfrm>
        </p:grpSpPr>
        <p:cxnSp>
          <p:nvCxnSpPr>
            <p:cNvPr id="33" name="Straight Arrow Connector 32"/>
            <p:cNvCxnSpPr/>
            <p:nvPr/>
          </p:nvCxnSpPr>
          <p:spPr>
            <a:xfrm flipH="1" flipV="1">
              <a:off x="4419600" y="36576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4114800" y="4188767"/>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5353050" y="5313947"/>
              <a:ext cx="590550" cy="610551"/>
              <a:chOff x="5353050" y="5313947"/>
              <a:chExt cx="590550" cy="610551"/>
            </a:xfrm>
          </p:grpSpPr>
          <p:cxnSp>
            <p:nvCxnSpPr>
              <p:cNvPr id="36" name="Straight Arrow Connector 35"/>
              <p:cNvCxnSpPr/>
              <p:nvPr/>
            </p:nvCxnSpPr>
            <p:spPr>
              <a:xfrm>
                <a:off x="5810250" y="5313947"/>
                <a:ext cx="133350" cy="190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353050" y="5829162"/>
                <a:ext cx="209550" cy="95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cxnSp>
        <p:nvCxnSpPr>
          <p:cNvPr id="21" name="Straight Connector 20"/>
          <p:cNvCxnSpPr/>
          <p:nvPr/>
        </p:nvCxnSpPr>
        <p:spPr>
          <a:xfrm>
            <a:off x="4953000" y="2209800"/>
            <a:ext cx="0" cy="4038600"/>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a:off x="5572125" y="2286000"/>
            <a:ext cx="0" cy="4038600"/>
          </a:xfrm>
          <a:prstGeom prst="line">
            <a:avLst/>
          </a:prstGeom>
          <a:ln>
            <a:prstDash val="dash"/>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37" name="TextBox 36"/>
              <p:cNvSpPr txBox="1"/>
              <p:nvPr/>
            </p:nvSpPr>
            <p:spPr>
              <a:xfrm>
                <a:off x="152400" y="1371600"/>
                <a:ext cx="893289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a:rPr>
                        <m:t>−4</m:t>
                      </m:r>
                      <m:r>
                        <a:rPr lang="en-US" sz="2400" b="0" i="1" smtClean="0">
                          <a:solidFill>
                            <a:srgbClr val="FF0000"/>
                          </a:solidFill>
                          <a:latin typeface="Cambria Math"/>
                        </a:rPr>
                        <m:t>𝑥𝑦</m:t>
                      </m:r>
                      <m:r>
                        <a:rPr lang="en-US" sz="2400" b="0" i="1" smtClean="0">
                          <a:solidFill>
                            <a:srgbClr val="FF0000"/>
                          </a:solidFill>
                          <a:latin typeface="Cambria Math"/>
                        </a:rPr>
                        <m:t>−4</m:t>
                      </m:r>
                      <m:r>
                        <a:rPr lang="en-US" sz="2400" b="0" i="1" smtClean="0">
                          <a:solidFill>
                            <a:srgbClr val="FF0000"/>
                          </a:solidFill>
                          <a:latin typeface="Cambria Math"/>
                        </a:rPr>
                        <m:t>𝑥</m:t>
                      </m:r>
                      <m:r>
                        <a:rPr lang="en-US" sz="2400" b="0" i="1" smtClean="0">
                          <a:solidFill>
                            <a:srgbClr val="FF0000"/>
                          </a:solidFill>
                          <a:latin typeface="Cambria Math"/>
                        </a:rPr>
                        <m:t>+</m:t>
                      </m:r>
                      <m:r>
                        <a:rPr lang="en-US" sz="2400" b="0" i="1" smtClean="0">
                          <a:solidFill>
                            <a:srgbClr val="FF0000"/>
                          </a:solidFill>
                          <a:latin typeface="Cambria Math"/>
                        </a:rPr>
                        <m:t>𝑦</m:t>
                      </m:r>
                      <m:r>
                        <a:rPr lang="en-US" sz="2400" b="0" i="1" smtClean="0">
                          <a:solidFill>
                            <a:srgbClr val="FF0000"/>
                          </a:solidFill>
                          <a:latin typeface="Cambria Math"/>
                        </a:rPr>
                        <m:t>&gt;1,  </m:t>
                      </m:r>
                      <m:sSup>
                        <m:sSupPr>
                          <m:ctrlPr>
                            <a:rPr lang="en-US" sz="2400" b="0" i="1" smtClean="0">
                              <a:solidFill>
                                <a:srgbClr val="FF0000"/>
                              </a:solidFill>
                              <a:latin typeface="Cambria Math"/>
                            </a:rPr>
                          </m:ctrlPr>
                        </m:sSupPr>
                        <m:e>
                          <m:r>
                            <a:rPr lang="en-US" sz="2400" b="0" i="1" smtClean="0">
                              <a:solidFill>
                                <a:srgbClr val="FF0000"/>
                              </a:solidFill>
                              <a:latin typeface="Cambria Math"/>
                            </a:rPr>
                            <m:t>𝑥</m:t>
                          </m:r>
                        </m:e>
                        <m:sup>
                          <m:r>
                            <a:rPr lang="en-US" sz="2400" b="0" i="1" smtClean="0">
                              <a:solidFill>
                                <a:srgbClr val="FF0000"/>
                              </a:solidFill>
                              <a:latin typeface="Cambria Math"/>
                            </a:rPr>
                            <m:t>2</m:t>
                          </m:r>
                        </m:sup>
                      </m:sSup>
                      <m:r>
                        <a:rPr lang="en-US" sz="2400" b="0" i="1" smtClean="0">
                          <a:solidFill>
                            <a:srgbClr val="FF0000"/>
                          </a:solidFill>
                          <a:latin typeface="Cambria Math"/>
                        </a:rPr>
                        <m:t>+</m:t>
                      </m:r>
                      <m:sSup>
                        <m:sSupPr>
                          <m:ctrlPr>
                            <a:rPr lang="en-US" sz="2400" b="0" i="1" smtClean="0">
                              <a:solidFill>
                                <a:srgbClr val="FF0000"/>
                              </a:solidFill>
                              <a:latin typeface="Cambria Math"/>
                            </a:rPr>
                          </m:ctrlPr>
                        </m:sSupPr>
                        <m:e>
                          <m:r>
                            <a:rPr lang="en-US" sz="2400" b="0" i="1" smtClean="0">
                              <a:solidFill>
                                <a:srgbClr val="FF0000"/>
                              </a:solidFill>
                              <a:latin typeface="Cambria Math"/>
                            </a:rPr>
                            <m:t>𝑦</m:t>
                          </m:r>
                        </m:e>
                        <m:sup>
                          <m:r>
                            <a:rPr lang="en-US" sz="2400" b="0" i="1" smtClean="0">
                              <a:solidFill>
                                <a:srgbClr val="FF0000"/>
                              </a:solidFill>
                              <a:latin typeface="Cambria Math"/>
                            </a:rPr>
                            <m:t>2</m:t>
                          </m:r>
                        </m:sup>
                      </m:sSup>
                      <m:r>
                        <a:rPr lang="en-US" sz="2400" b="0" i="1" smtClean="0">
                          <a:solidFill>
                            <a:srgbClr val="FF0000"/>
                          </a:solidFill>
                          <a:latin typeface="Cambria Math"/>
                        </a:rPr>
                        <m:t>&lt;1</m:t>
                      </m:r>
                      <m:r>
                        <a:rPr lang="en-US" sz="2400" b="0" i="1" smtClean="0">
                          <a:latin typeface="Cambria Math"/>
                        </a:rPr>
                        <m:t>,  </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3</m:t>
                          </m:r>
                        </m:sup>
                      </m:sSup>
                      <m:r>
                        <a:rPr lang="en-US" sz="2400" b="0" i="1" smtClean="0">
                          <a:latin typeface="Cambria Math"/>
                        </a:rPr>
                        <m:t>+2</m:t>
                      </m:r>
                      <m:sSup>
                        <m:sSupPr>
                          <m:ctrlPr>
                            <a:rPr lang="en-US" sz="2400" b="0" i="1" smtClean="0">
                              <a:latin typeface="Cambria Math"/>
                            </a:rPr>
                          </m:ctrlPr>
                        </m:sSupPr>
                        <m:e>
                          <m:r>
                            <a:rPr lang="en-US" sz="2400" b="0" i="1" smtClean="0">
                              <a:latin typeface="Cambria Math"/>
                            </a:rPr>
                            <m:t>𝑥</m:t>
                          </m:r>
                        </m:e>
                        <m:sup>
                          <m:r>
                            <a:rPr lang="en-US" sz="2400" b="0" i="1" smtClean="0">
                              <a:latin typeface="Cambria Math"/>
                            </a:rPr>
                            <m:t>2</m:t>
                          </m:r>
                        </m:sup>
                      </m:sSup>
                      <m:r>
                        <a:rPr lang="en-US" sz="2400" b="0" i="1" smtClean="0">
                          <a:latin typeface="Cambria Math"/>
                        </a:rPr>
                        <m:t>+3</m:t>
                      </m:r>
                      <m:sSup>
                        <m:sSupPr>
                          <m:ctrlPr>
                            <a:rPr lang="en-US" sz="2400" b="0" i="1" smtClean="0">
                              <a:latin typeface="Cambria Math"/>
                            </a:rPr>
                          </m:ctrlPr>
                        </m:sSupPr>
                        <m:e>
                          <m:r>
                            <a:rPr lang="en-US" sz="2400" b="0" i="1" smtClean="0">
                              <a:latin typeface="Cambria Math"/>
                            </a:rPr>
                            <m:t>𝑦</m:t>
                          </m:r>
                        </m:e>
                        <m:sup>
                          <m:r>
                            <a:rPr lang="en-US" sz="2400" b="0" i="1" smtClean="0">
                              <a:latin typeface="Cambria Math"/>
                            </a:rPr>
                            <m:t>2</m:t>
                          </m:r>
                        </m:sup>
                      </m:sSup>
                      <m:r>
                        <a:rPr lang="en-US" sz="2400" b="0" i="1" smtClean="0">
                          <a:latin typeface="Cambria Math"/>
                        </a:rPr>
                        <m:t>−5&lt;0</m:t>
                      </m:r>
                    </m:oMath>
                  </m:oMathPara>
                </a14:m>
                <a:endParaRPr lang="en-US" sz="2400" dirty="0"/>
              </a:p>
            </p:txBody>
          </p:sp>
        </mc:Choice>
        <mc:Fallback>
          <p:sp>
            <p:nvSpPr>
              <p:cNvPr id="37" name="TextBox 36"/>
              <p:cNvSpPr txBox="1">
                <a:spLocks noRot="1" noChangeAspect="1" noMove="1" noResize="1" noEditPoints="1" noAdjustHandles="1" noChangeArrowheads="1" noChangeShapeType="1" noTextEdit="1"/>
              </p:cNvSpPr>
              <p:nvPr/>
            </p:nvSpPr>
            <p:spPr>
              <a:xfrm>
                <a:off x="152400" y="1371600"/>
                <a:ext cx="8932895" cy="461665"/>
              </a:xfrm>
              <a:prstGeom prst="rect">
                <a:avLst/>
              </a:prstGeom>
              <a:blipFill rotWithShape="1">
                <a:blip r:embed="rId8"/>
                <a:stretch>
                  <a:fillRect b="-18421"/>
                </a:stretch>
              </a:blipFill>
            </p:spPr>
            <p:txBody>
              <a:bodyPr/>
              <a:lstStyle/>
              <a:p>
                <a:r>
                  <a:rPr lang="en-US">
                    <a:noFill/>
                  </a:rPr>
                  <a:t> </a:t>
                </a:r>
              </a:p>
            </p:txBody>
          </p:sp>
        </mc:Fallback>
      </mc:AlternateContent>
    </p:spTree>
    <p:extLst>
      <p:ext uri="{BB962C8B-B14F-4D97-AF65-F5344CB8AC3E}">
        <p14:creationId xmlns:p14="http://schemas.microsoft.com/office/powerpoint/2010/main" val="34100106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rot="1428791">
            <a:off x="5346223" y="2056534"/>
            <a:ext cx="3560702" cy="408511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27" name="TextBox 26"/>
          <p:cNvSpPr txBox="1"/>
          <p:nvPr/>
        </p:nvSpPr>
        <p:spPr>
          <a:xfrm>
            <a:off x="609600" y="1524000"/>
            <a:ext cx="7924800" cy="830997"/>
          </a:xfrm>
          <a:prstGeom prst="rect">
            <a:avLst/>
          </a:prstGeom>
          <a:noFill/>
        </p:spPr>
        <p:txBody>
          <a:bodyPr wrap="square" rtlCol="0">
            <a:spAutoFit/>
          </a:bodyPr>
          <a:lstStyle/>
          <a:p>
            <a:r>
              <a:rPr lang="en-US" sz="2400" dirty="0" smtClean="0">
                <a:latin typeface="+mn-lt"/>
              </a:rPr>
              <a:t>Every theory that admits </a:t>
            </a:r>
            <a:r>
              <a:rPr lang="en-US" sz="2400" dirty="0" smtClean="0">
                <a:solidFill>
                  <a:srgbClr val="FF0000"/>
                </a:solidFill>
                <a:latin typeface="+mn-lt"/>
              </a:rPr>
              <a:t>quantifier elimination </a:t>
            </a:r>
            <a:r>
              <a:rPr lang="en-US" sz="2400" dirty="0" smtClean="0">
                <a:latin typeface="+mn-lt"/>
              </a:rPr>
              <a:t>has a finite basis (given a fixed assignment order)</a:t>
            </a:r>
            <a:endParaRPr lang="en-US" sz="2400" dirty="0">
              <a:latin typeface="+mn-lt"/>
            </a:endParaRPr>
          </a:p>
        </p:txBody>
      </p:sp>
      <mc:AlternateContent xmlns:mc="http://schemas.openxmlformats.org/markup-compatibility/2006">
        <mc:Choice xmlns:a14="http://schemas.microsoft.com/office/drawing/2010/main" Requires="a14">
          <p:sp>
            <p:nvSpPr>
              <p:cNvPr id="8" name="TextBox 7"/>
              <p:cNvSpPr txBox="1"/>
              <p:nvPr/>
            </p:nvSpPr>
            <p:spPr>
              <a:xfrm>
                <a:off x="821307" y="2971800"/>
                <a:ext cx="24810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r>
                        <a:rPr lang="en-US" sz="2800" b="0" i="1" smtClean="0">
                          <a:latin typeface="Cambria Math"/>
                        </a:rPr>
                        <m:t>[</m:t>
                      </m:r>
                      <m:r>
                        <a:rPr lang="en-US" sz="2800" b="0" i="1" smtClean="0">
                          <a:latin typeface="Cambria Math"/>
                        </a:rPr>
                        <m:t>𝑥</m:t>
                      </m:r>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821307" y="2971800"/>
                <a:ext cx="2481064"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5334000" y="2971800"/>
                <a:ext cx="375801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1</m:t>
                          </m:r>
                        </m:sub>
                      </m:sSub>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𝑚</m:t>
                          </m:r>
                        </m:sub>
                      </m:sSub>
                    </m:oMath>
                  </m:oMathPara>
                </a14:m>
                <a:r>
                  <a:rPr lang="en-US" sz="2800" b="0" dirty="0" smtClean="0"/>
                  <a:t/>
                </a:r>
                <a:br>
                  <a:rPr lang="en-US" sz="2800" b="0" dirty="0" smtClean="0"/>
                </a:br>
                <a:endParaRPr lang="en-US" sz="28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334000" y="2971800"/>
                <a:ext cx="3758016" cy="954107"/>
              </a:xfrm>
              <a:prstGeom prst="rect">
                <a:avLst/>
              </a:prstGeom>
              <a:blipFill rotWithShape="1">
                <a:blip r:embed="rId3"/>
                <a:stretch>
                  <a:fillRect/>
                </a:stretch>
              </a:blipFill>
            </p:spPr>
            <p:txBody>
              <a:bodyPr/>
              <a:lstStyle/>
              <a:p>
                <a:r>
                  <a:rPr lang="en-US">
                    <a:noFill/>
                  </a:rPr>
                  <a:t> </a:t>
                </a:r>
              </a:p>
            </p:txBody>
          </p:sp>
        </mc:Fallback>
      </mc:AlternateContent>
      <p:cxnSp>
        <p:nvCxnSpPr>
          <p:cNvPr id="29" name="Straight Arrow Connector 28"/>
          <p:cNvCxnSpPr/>
          <p:nvPr/>
        </p:nvCxnSpPr>
        <p:spPr>
          <a:xfrm>
            <a:off x="1811907" y="3541425"/>
            <a:ext cx="464855" cy="420975"/>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1030956" y="3963106"/>
                <a:ext cx="30471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m:t>
                      </m:r>
                      <m:r>
                        <a:rPr lang="en-US" sz="2800" b="0" i="1" smtClean="0">
                          <a:latin typeface="Cambria Math"/>
                        </a:rPr>
                        <m:t>𝑥</m:t>
                      </m:r>
                      <m:r>
                        <a:rPr lang="en-US" sz="2800" b="0" i="1" smtClean="0">
                          <a:latin typeface="Cambria Math"/>
                        </a:rPr>
                        <m:t>:</m:t>
                      </m:r>
                      <m:r>
                        <a:rPr lang="en-US" sz="2800" b="0" i="1" smtClean="0">
                          <a:latin typeface="Cambria Math"/>
                        </a:rPr>
                        <m:t>𝐹</m:t>
                      </m:r>
                      <m:r>
                        <a:rPr lang="en-US" sz="2800" b="0" i="1" smtClean="0">
                          <a:latin typeface="Cambria Math"/>
                        </a:rPr>
                        <m:t>[</m:t>
                      </m:r>
                      <m:r>
                        <a:rPr lang="en-US" sz="2800" b="0" i="1" smtClean="0">
                          <a:latin typeface="Cambria Math"/>
                        </a:rPr>
                        <m:t>𝑥</m:t>
                      </m:r>
                      <m:r>
                        <a:rPr lang="en-US" sz="2800" b="0" i="1" smtClean="0">
                          <a:latin typeface="Cambria Math"/>
                        </a:rPr>
                        <m:t>,</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oMath>
                  </m:oMathPara>
                </a14:m>
                <a:endParaRPr lang="en-US" sz="2800" dirty="0"/>
              </a:p>
            </p:txBody>
          </p:sp>
        </mc:Choice>
        <mc:Fallback>
          <p:sp>
            <p:nvSpPr>
              <p:cNvPr id="30" name="TextBox 29"/>
              <p:cNvSpPr txBox="1">
                <a:spLocks noRot="1" noChangeAspect="1" noMove="1" noResize="1" noEditPoints="1" noAdjustHandles="1" noChangeArrowheads="1" noChangeShapeType="1" noTextEdit="1"/>
              </p:cNvSpPr>
              <p:nvPr/>
            </p:nvSpPr>
            <p:spPr>
              <a:xfrm>
                <a:off x="1030956" y="3963106"/>
                <a:ext cx="3047116" cy="523220"/>
              </a:xfrm>
              <a:prstGeom prst="rect">
                <a:avLst/>
              </a:prstGeom>
              <a:blipFill rotWithShape="1">
                <a:blip r:embed="rId4"/>
                <a:stretch>
                  <a:fillRect/>
                </a:stretch>
              </a:blipFill>
            </p:spPr>
            <p:txBody>
              <a:bodyPr/>
              <a:lstStyle/>
              <a:p>
                <a:r>
                  <a:rPr lang="en-US">
                    <a:noFill/>
                  </a:rPr>
                  <a:t> </a:t>
                </a:r>
              </a:p>
            </p:txBody>
          </p:sp>
        </mc:Fallback>
      </mc:AlternateContent>
      <p:cxnSp>
        <p:nvCxnSpPr>
          <p:cNvPr id="31" name="Straight Arrow Connector 30"/>
          <p:cNvCxnSpPr/>
          <p:nvPr/>
        </p:nvCxnSpPr>
        <p:spPr>
          <a:xfrm>
            <a:off x="2853547" y="4485620"/>
            <a:ext cx="464855" cy="420975"/>
          </a:xfrm>
          <a:prstGeom prst="straightConnector1">
            <a:avLst/>
          </a:prstGeom>
          <a:ln w="28575">
            <a:headEnd type="arrow" w="med" len="med"/>
            <a:tailEnd type="arrow" w="med"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2591424" y="5029200"/>
                <a:ext cx="52981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𝐶</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𝐶</m:t>
                          </m:r>
                        </m:e>
                        <m:sub>
                          <m:r>
                            <a:rPr lang="en-US" sz="2800" b="0" i="1" smtClean="0">
                              <a:latin typeface="Cambria Math"/>
                            </a:rPr>
                            <m:t>𝑘</m:t>
                          </m:r>
                        </m:sub>
                      </m:sSub>
                      <m:r>
                        <a:rPr lang="en-US" sz="2800" i="1">
                          <a:latin typeface="Cambria Math"/>
                        </a:rPr>
                        <m:t>[</m:t>
                      </m:r>
                      <m:sSub>
                        <m:sSubPr>
                          <m:ctrlPr>
                            <a:rPr lang="en-US" sz="2800" i="1">
                              <a:latin typeface="Cambria Math"/>
                            </a:rPr>
                          </m:ctrlPr>
                        </m:sSubPr>
                        <m:e>
                          <m:r>
                            <a:rPr lang="en-US" sz="2800" i="1">
                              <a:latin typeface="Cambria Math"/>
                            </a:rPr>
                            <m:t>𝑦</m:t>
                          </m:r>
                        </m:e>
                        <m:sub>
                          <m:r>
                            <a:rPr lang="en-US" sz="2800" i="1">
                              <a:latin typeface="Cambria Math"/>
                            </a:rPr>
                            <m:t>1</m:t>
                          </m:r>
                        </m:sub>
                      </m:sSub>
                      <m:r>
                        <a:rPr lang="en-US" sz="2800" i="1">
                          <a:latin typeface="Cambria Math"/>
                        </a:rPr>
                        <m:t>,…,</m:t>
                      </m:r>
                      <m:sSub>
                        <m:sSubPr>
                          <m:ctrlPr>
                            <a:rPr lang="en-US" sz="2800" i="1">
                              <a:latin typeface="Cambria Math"/>
                            </a:rPr>
                          </m:ctrlPr>
                        </m:sSubPr>
                        <m:e>
                          <m:r>
                            <a:rPr lang="en-US" sz="2800" i="1">
                              <a:latin typeface="Cambria Math"/>
                            </a:rPr>
                            <m:t>𝑦</m:t>
                          </m:r>
                        </m:e>
                        <m:sub>
                          <m:r>
                            <a:rPr lang="en-US" sz="2800" i="1">
                              <a:latin typeface="Cambria Math"/>
                            </a:rPr>
                            <m:t>𝑚</m:t>
                          </m:r>
                        </m:sub>
                      </m:sSub>
                      <m:r>
                        <a:rPr lang="en-US" sz="2800" i="1">
                          <a:latin typeface="Cambria Math"/>
                        </a:rPr>
                        <m:t>]</m:t>
                      </m:r>
                    </m:oMath>
                  </m:oMathPara>
                </a14:m>
                <a:endParaRPr lang="en-US" sz="2800" dirty="0"/>
              </a:p>
            </p:txBody>
          </p:sp>
        </mc:Choice>
        <mc:Fallback xmlns="">
          <p:sp>
            <p:nvSpPr>
              <p:cNvPr id="32" name="TextBox 31"/>
              <p:cNvSpPr txBox="1">
                <a:spLocks noRot="1" noChangeAspect="1" noMove="1" noResize="1" noEditPoints="1" noAdjustHandles="1" noChangeArrowheads="1" noChangeShapeType="1" noTextEdit="1"/>
              </p:cNvSpPr>
              <p:nvPr/>
            </p:nvSpPr>
            <p:spPr>
              <a:xfrm>
                <a:off x="2591424" y="5029200"/>
                <a:ext cx="5298117"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2590800" y="6106180"/>
                <a:ext cx="512448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m:t>
                      </m:r>
                      <m:r>
                        <a:rPr lang="en-US" sz="2800" b="0" i="1" smtClean="0">
                          <a:latin typeface="Cambria Math"/>
                        </a:rPr>
                        <m:t>𝐹</m:t>
                      </m:r>
                      <m:d>
                        <m:dPr>
                          <m:begChr m:val="["/>
                          <m:endChr m:val="]"/>
                          <m:ctrlPr>
                            <a:rPr lang="en-US" sz="2800" b="0" i="1" smtClean="0">
                              <a:latin typeface="Cambria Math"/>
                            </a:rPr>
                          </m:ctrlPr>
                        </m:dPr>
                        <m:e>
                          <m:r>
                            <a:rPr lang="en-US" sz="2800" b="0" i="1" smtClean="0">
                              <a:latin typeface="Cambria Math"/>
                            </a:rPr>
                            <m:t>𝑥</m:t>
                          </m:r>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e>
                      </m:d>
                      <m:r>
                        <a:rPr lang="en-US" sz="2800" b="0" i="1" smtClean="0">
                          <a:latin typeface="Cambria Math"/>
                        </a:rPr>
                        <m:t>∨</m:t>
                      </m:r>
                      <m:sSub>
                        <m:sSubPr>
                          <m:ctrlPr>
                            <a:rPr lang="en-US" sz="2800" b="0" i="1" smtClean="0">
                              <a:latin typeface="Cambria Math"/>
                            </a:rPr>
                          </m:ctrlPr>
                        </m:sSubPr>
                        <m:e>
                          <m:r>
                            <a:rPr lang="en-US" sz="2800" b="0" i="1" smtClean="0">
                              <a:latin typeface="Cambria Math"/>
                            </a:rPr>
                            <m:t>𝐶</m:t>
                          </m:r>
                        </m:e>
                        <m:sub>
                          <m:r>
                            <a:rPr lang="en-US" sz="2800" b="0" i="1" smtClean="0">
                              <a:latin typeface="Cambria Math"/>
                            </a:rPr>
                            <m:t>𝑘</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oMath>
                  </m:oMathPara>
                </a14:m>
                <a:endParaRPr lang="en-US" sz="2800" dirty="0"/>
              </a:p>
            </p:txBody>
          </p:sp>
        </mc:Choice>
        <mc:Fallback>
          <p:sp>
            <p:nvSpPr>
              <p:cNvPr id="34" name="TextBox 33"/>
              <p:cNvSpPr txBox="1">
                <a:spLocks noRot="1" noChangeAspect="1" noMove="1" noResize="1" noEditPoints="1" noAdjustHandles="1" noChangeArrowheads="1" noChangeShapeType="1" noTextEdit="1"/>
              </p:cNvSpPr>
              <p:nvPr/>
            </p:nvSpPr>
            <p:spPr>
              <a:xfrm>
                <a:off x="2590800" y="6106180"/>
                <a:ext cx="5124480" cy="523220"/>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448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0" grpId="0"/>
      <p:bldP spid="32" grpId="0"/>
      <p:bldP spid="3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3" name="Oval 2"/>
          <p:cNvSpPr/>
          <p:nvPr/>
        </p:nvSpPr>
        <p:spPr>
          <a:xfrm>
            <a:off x="2514600" y="522479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3886200" y="5420380"/>
                <a:ext cx="1219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886200" y="5420380"/>
                <a:ext cx="1219501" cy="523220"/>
              </a:xfrm>
              <a:prstGeom prst="rect">
                <a:avLst/>
              </a:prstGeom>
              <a:blipFill rotWithShape="1">
                <a:blip r:embed="rId2"/>
                <a:stretch>
                  <a:fillRect/>
                </a:stretch>
              </a:blipFill>
            </p:spPr>
            <p:txBody>
              <a:bodyPr/>
              <a:lstStyle/>
              <a:p>
                <a:r>
                  <a:rPr lang="en-US">
                    <a:noFill/>
                  </a:rPr>
                  <a:t> </a:t>
                </a:r>
              </a:p>
            </p:txBody>
          </p:sp>
        </mc:Fallback>
      </mc:AlternateContent>
      <p:sp>
        <p:nvSpPr>
          <p:cNvPr id="14" name="Oval 13"/>
          <p:cNvSpPr/>
          <p:nvPr/>
        </p:nvSpPr>
        <p:spPr>
          <a:xfrm>
            <a:off x="2550886" y="407161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3922486" y="4267200"/>
                <a:ext cx="16366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922486" y="4267200"/>
                <a:ext cx="1636666" cy="542136"/>
              </a:xfrm>
              <a:prstGeom prst="rect">
                <a:avLst/>
              </a:prstGeom>
              <a:blipFill rotWithShape="1">
                <a:blip r:embed="rId3"/>
                <a:stretch>
                  <a:fillRect/>
                </a:stretch>
              </a:blipFill>
            </p:spPr>
            <p:txBody>
              <a:bodyPr/>
              <a:lstStyle/>
              <a:p>
                <a:r>
                  <a:rPr lang="en-US">
                    <a:noFill/>
                  </a:rPr>
                  <a:t> </a:t>
                </a:r>
              </a:p>
            </p:txBody>
          </p:sp>
        </mc:Fallback>
      </mc:AlternateContent>
      <p:sp>
        <p:nvSpPr>
          <p:cNvPr id="16" name="Oval 15"/>
          <p:cNvSpPr/>
          <p:nvPr/>
        </p:nvSpPr>
        <p:spPr>
          <a:xfrm>
            <a:off x="2550886" y="15240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922486" y="1719590"/>
                <a:ext cx="34537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sSub>
                        <m:sSubPr>
                          <m:ctrlPr>
                            <a:rPr lang="en-US" sz="2800" b="0" i="1" smtClean="0">
                              <a:latin typeface="Cambria Math"/>
                            </a:rPr>
                          </m:ctrlPr>
                        </m:sSub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r>
                            <a:rPr lang="en-US" sz="2800" b="0" i="1" smtClean="0">
                              <a:latin typeface="Cambria Math"/>
                            </a:rPr>
                            <m:t>𝑥</m:t>
                          </m:r>
                        </m:e>
                        <m:sub>
                          <m:r>
                            <a:rPr lang="en-US" sz="2800" b="0" i="1" smtClean="0">
                              <a:latin typeface="Cambria Math"/>
                            </a:rPr>
                            <m:t>𝑛</m:t>
                          </m:r>
                        </m:sub>
                      </m:sSub>
                      <m:r>
                        <a:rPr lang="en-US" sz="2800" b="0" i="1" smtClean="0">
                          <a:latin typeface="Cambria Math"/>
                        </a:rPr>
                        <m:t>]</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2486" y="1719590"/>
                <a:ext cx="3453766" cy="542136"/>
              </a:xfrm>
              <a:prstGeom prst="rect">
                <a:avLst/>
              </a:prstGeom>
              <a:blipFill rotWithShape="1">
                <a:blip r:embed="rId4"/>
                <a:stretch>
                  <a:fillRect/>
                </a:stretch>
              </a:blipFill>
            </p:spPr>
            <p:txBody>
              <a:bodyPr/>
              <a:lstStyle/>
              <a:p>
                <a:r>
                  <a:rPr lang="en-US">
                    <a:noFill/>
                  </a:rPr>
                  <a:t> </a:t>
                </a:r>
              </a:p>
            </p:txBody>
          </p:sp>
        </mc:Fallback>
      </mc:AlternateContent>
      <p:sp>
        <p:nvSpPr>
          <p:cNvPr id="18" name="Oval 17"/>
          <p:cNvSpPr/>
          <p:nvPr/>
        </p:nvSpPr>
        <p:spPr>
          <a:xfrm>
            <a:off x="2550886" y="2648857"/>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3922486" y="2844447"/>
                <a:ext cx="3317639"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922486" y="2844447"/>
                <a:ext cx="3317639" cy="54213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19400" y="3429000"/>
                <a:ext cx="607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a:latin typeface="Cambria Math"/>
                        </a:rPr>
                        <m:t>…</m:t>
                      </m:r>
                    </m:oMath>
                  </m:oMathPara>
                </a14:m>
                <a:endParaRPr lang="en-US" sz="3200" b="1" dirty="0"/>
              </a:p>
            </p:txBody>
          </p:sp>
        </mc:Choice>
        <mc:Fallback xmlns="">
          <p:sp>
            <p:nvSpPr>
              <p:cNvPr id="5" name="Rectangle 4"/>
              <p:cNvSpPr>
                <a:spLocks noRot="1" noChangeAspect="1" noMove="1" noResize="1" noEditPoints="1" noAdjustHandles="1" noChangeArrowheads="1" noChangeShapeType="1" noTextEdit="1"/>
              </p:cNvSpPr>
              <p:nvPr/>
            </p:nvSpPr>
            <p:spPr>
              <a:xfrm>
                <a:off x="2819400" y="3429000"/>
                <a:ext cx="607859" cy="58477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648938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3" name="Oval 2"/>
          <p:cNvSpPr/>
          <p:nvPr/>
        </p:nvSpPr>
        <p:spPr>
          <a:xfrm>
            <a:off x="2514600" y="522479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3886200" y="5420380"/>
                <a:ext cx="1219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886200" y="5420380"/>
                <a:ext cx="1219501" cy="523220"/>
              </a:xfrm>
              <a:prstGeom prst="rect">
                <a:avLst/>
              </a:prstGeom>
              <a:blipFill rotWithShape="1">
                <a:blip r:embed="rId2"/>
                <a:stretch>
                  <a:fillRect/>
                </a:stretch>
              </a:blipFill>
            </p:spPr>
            <p:txBody>
              <a:bodyPr/>
              <a:lstStyle/>
              <a:p>
                <a:r>
                  <a:rPr lang="en-US">
                    <a:noFill/>
                  </a:rPr>
                  <a:t> </a:t>
                </a:r>
              </a:p>
            </p:txBody>
          </p:sp>
        </mc:Fallback>
      </mc:AlternateContent>
      <p:sp>
        <p:nvSpPr>
          <p:cNvPr id="14" name="Oval 13"/>
          <p:cNvSpPr/>
          <p:nvPr/>
        </p:nvSpPr>
        <p:spPr>
          <a:xfrm>
            <a:off x="2550886" y="407161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3922486" y="4267200"/>
                <a:ext cx="16366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922486" y="4267200"/>
                <a:ext cx="1636666" cy="542136"/>
              </a:xfrm>
              <a:prstGeom prst="rect">
                <a:avLst/>
              </a:prstGeom>
              <a:blipFill rotWithShape="1">
                <a:blip r:embed="rId3"/>
                <a:stretch>
                  <a:fillRect/>
                </a:stretch>
              </a:blipFill>
            </p:spPr>
            <p:txBody>
              <a:bodyPr/>
              <a:lstStyle/>
              <a:p>
                <a:r>
                  <a:rPr lang="en-US">
                    <a:noFill/>
                  </a:rPr>
                  <a:t> </a:t>
                </a:r>
              </a:p>
            </p:txBody>
          </p:sp>
        </mc:Fallback>
      </mc:AlternateContent>
      <p:sp>
        <p:nvSpPr>
          <p:cNvPr id="16" name="Oval 15"/>
          <p:cNvSpPr/>
          <p:nvPr/>
        </p:nvSpPr>
        <p:spPr>
          <a:xfrm>
            <a:off x="2550886" y="15240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922486" y="1719590"/>
                <a:ext cx="34537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sSub>
                        <m:sSubPr>
                          <m:ctrlPr>
                            <a:rPr lang="en-US" sz="2800" b="0" i="1" smtClean="0">
                              <a:latin typeface="Cambria Math"/>
                            </a:rPr>
                          </m:ctrlPr>
                        </m:sSub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r>
                            <a:rPr lang="en-US" sz="2800" b="0" i="1" smtClean="0">
                              <a:latin typeface="Cambria Math"/>
                            </a:rPr>
                            <m:t>𝑥</m:t>
                          </m:r>
                        </m:e>
                        <m:sub>
                          <m:r>
                            <a:rPr lang="en-US" sz="2800" b="0" i="1" smtClean="0">
                              <a:latin typeface="Cambria Math"/>
                            </a:rPr>
                            <m:t>𝑛</m:t>
                          </m:r>
                        </m:sub>
                      </m:sSub>
                      <m:r>
                        <a:rPr lang="en-US" sz="2800" b="0" i="1" smtClean="0">
                          <a:latin typeface="Cambria Math"/>
                        </a:rPr>
                        <m:t>]</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2486" y="1719590"/>
                <a:ext cx="3453766" cy="542136"/>
              </a:xfrm>
              <a:prstGeom prst="rect">
                <a:avLst/>
              </a:prstGeom>
              <a:blipFill rotWithShape="1">
                <a:blip r:embed="rId4"/>
                <a:stretch>
                  <a:fillRect/>
                </a:stretch>
              </a:blipFill>
            </p:spPr>
            <p:txBody>
              <a:bodyPr/>
              <a:lstStyle/>
              <a:p>
                <a:r>
                  <a:rPr lang="en-US">
                    <a:noFill/>
                  </a:rPr>
                  <a:t> </a:t>
                </a:r>
              </a:p>
            </p:txBody>
          </p:sp>
        </mc:Fallback>
      </mc:AlternateContent>
      <p:sp>
        <p:nvSpPr>
          <p:cNvPr id="18" name="Oval 17"/>
          <p:cNvSpPr/>
          <p:nvPr/>
        </p:nvSpPr>
        <p:spPr>
          <a:xfrm>
            <a:off x="2209800" y="2648857"/>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073761" y="2844447"/>
                <a:ext cx="3317639"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073761" y="2844447"/>
                <a:ext cx="3317639" cy="54213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19400" y="3429000"/>
                <a:ext cx="607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a:latin typeface="Cambria Math"/>
                        </a:rPr>
                        <m:t>…</m:t>
                      </m:r>
                    </m:oMath>
                  </m:oMathPara>
                </a14:m>
                <a:endParaRPr lang="en-US" sz="3200" b="1" dirty="0"/>
              </a:p>
            </p:txBody>
          </p:sp>
        </mc:Choice>
        <mc:Fallback xmlns="">
          <p:sp>
            <p:nvSpPr>
              <p:cNvPr id="5" name="Rectangle 4"/>
              <p:cNvSpPr>
                <a:spLocks noRot="1" noChangeAspect="1" noMove="1" noResize="1" noEditPoints="1" noAdjustHandles="1" noChangeArrowheads="1" noChangeShapeType="1" noTextEdit="1"/>
              </p:cNvSpPr>
              <p:nvPr/>
            </p:nvSpPr>
            <p:spPr>
              <a:xfrm>
                <a:off x="2819400" y="3429000"/>
                <a:ext cx="607859" cy="58477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521770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3" name="Oval 2"/>
          <p:cNvSpPr/>
          <p:nvPr/>
        </p:nvSpPr>
        <p:spPr>
          <a:xfrm>
            <a:off x="2514600" y="522479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3886200" y="5420380"/>
                <a:ext cx="1219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3886200" y="5420380"/>
                <a:ext cx="1219501" cy="523220"/>
              </a:xfrm>
              <a:prstGeom prst="rect">
                <a:avLst/>
              </a:prstGeom>
              <a:blipFill rotWithShape="1">
                <a:blip r:embed="rId2"/>
                <a:stretch>
                  <a:fillRect/>
                </a:stretch>
              </a:blipFill>
            </p:spPr>
            <p:txBody>
              <a:bodyPr/>
              <a:lstStyle/>
              <a:p>
                <a:r>
                  <a:rPr lang="en-US">
                    <a:noFill/>
                  </a:rPr>
                  <a:t> </a:t>
                </a:r>
              </a:p>
            </p:txBody>
          </p:sp>
        </mc:Fallback>
      </mc:AlternateContent>
      <p:sp>
        <p:nvSpPr>
          <p:cNvPr id="14" name="Oval 13"/>
          <p:cNvSpPr/>
          <p:nvPr/>
        </p:nvSpPr>
        <p:spPr>
          <a:xfrm>
            <a:off x="1600200" y="4071610"/>
            <a:ext cx="3200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953000" y="4267200"/>
                <a:ext cx="16366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953000" y="4267200"/>
                <a:ext cx="1636666" cy="542136"/>
              </a:xfrm>
              <a:prstGeom prst="rect">
                <a:avLst/>
              </a:prstGeom>
              <a:blipFill rotWithShape="1">
                <a:blip r:embed="rId3"/>
                <a:stretch>
                  <a:fillRect/>
                </a:stretch>
              </a:blipFill>
            </p:spPr>
            <p:txBody>
              <a:bodyPr/>
              <a:lstStyle/>
              <a:p>
                <a:r>
                  <a:rPr lang="en-US">
                    <a:noFill/>
                  </a:rPr>
                  <a:t> </a:t>
                </a:r>
              </a:p>
            </p:txBody>
          </p:sp>
        </mc:Fallback>
      </mc:AlternateContent>
      <p:sp>
        <p:nvSpPr>
          <p:cNvPr id="16" name="Oval 15"/>
          <p:cNvSpPr/>
          <p:nvPr/>
        </p:nvSpPr>
        <p:spPr>
          <a:xfrm>
            <a:off x="2550886" y="15240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922486" y="1719590"/>
                <a:ext cx="34537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sSub>
                        <m:sSubPr>
                          <m:ctrlPr>
                            <a:rPr lang="en-US" sz="2800" b="0" i="1" smtClean="0">
                              <a:latin typeface="Cambria Math"/>
                            </a:rPr>
                          </m:ctrlPr>
                        </m:sSub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r>
                            <a:rPr lang="en-US" sz="2800" b="0" i="1" smtClean="0">
                              <a:latin typeface="Cambria Math"/>
                            </a:rPr>
                            <m:t>𝑥</m:t>
                          </m:r>
                        </m:e>
                        <m:sub>
                          <m:r>
                            <a:rPr lang="en-US" sz="2800" b="0" i="1" smtClean="0">
                              <a:latin typeface="Cambria Math"/>
                            </a:rPr>
                            <m:t>𝑛</m:t>
                          </m:r>
                        </m:sub>
                      </m:sSub>
                      <m:r>
                        <a:rPr lang="en-US" sz="2800" b="0" i="1" smtClean="0">
                          <a:latin typeface="Cambria Math"/>
                        </a:rPr>
                        <m:t>]</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2486" y="1719590"/>
                <a:ext cx="3453766" cy="542136"/>
              </a:xfrm>
              <a:prstGeom prst="rect">
                <a:avLst/>
              </a:prstGeom>
              <a:blipFill rotWithShape="1">
                <a:blip r:embed="rId4"/>
                <a:stretch>
                  <a:fillRect/>
                </a:stretch>
              </a:blipFill>
            </p:spPr>
            <p:txBody>
              <a:bodyPr/>
              <a:lstStyle/>
              <a:p>
                <a:r>
                  <a:rPr lang="en-US">
                    <a:noFill/>
                  </a:rPr>
                  <a:t> </a:t>
                </a:r>
              </a:p>
            </p:txBody>
          </p:sp>
        </mc:Fallback>
      </mc:AlternateContent>
      <p:sp>
        <p:nvSpPr>
          <p:cNvPr id="18" name="Oval 17"/>
          <p:cNvSpPr/>
          <p:nvPr/>
        </p:nvSpPr>
        <p:spPr>
          <a:xfrm>
            <a:off x="2209800" y="2648857"/>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073761" y="2844447"/>
                <a:ext cx="3317639"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073761" y="2844447"/>
                <a:ext cx="3317639" cy="54213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19400" y="3429000"/>
                <a:ext cx="607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a:latin typeface="Cambria Math"/>
                        </a:rPr>
                        <m:t>…</m:t>
                      </m:r>
                    </m:oMath>
                  </m:oMathPara>
                </a14:m>
                <a:endParaRPr lang="en-US" sz="3200" b="1" dirty="0"/>
              </a:p>
            </p:txBody>
          </p:sp>
        </mc:Choice>
        <mc:Fallback xmlns="">
          <p:sp>
            <p:nvSpPr>
              <p:cNvPr id="5" name="Rectangle 4"/>
              <p:cNvSpPr>
                <a:spLocks noRot="1" noChangeAspect="1" noMove="1" noResize="1" noEditPoints="1" noAdjustHandles="1" noChangeArrowheads="1" noChangeShapeType="1" noTextEdit="1"/>
              </p:cNvSpPr>
              <p:nvPr/>
            </p:nvSpPr>
            <p:spPr>
              <a:xfrm>
                <a:off x="2819400" y="3429000"/>
                <a:ext cx="607859" cy="58477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2754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3" name="Oval 2"/>
          <p:cNvSpPr/>
          <p:nvPr/>
        </p:nvSpPr>
        <p:spPr>
          <a:xfrm>
            <a:off x="1066799" y="5224790"/>
            <a:ext cx="458256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p:cNvSpPr txBox="1"/>
              <p:nvPr/>
            </p:nvSpPr>
            <p:spPr>
              <a:xfrm>
                <a:off x="5867099" y="5420380"/>
                <a:ext cx="1219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867099" y="5420380"/>
                <a:ext cx="1219501" cy="523220"/>
              </a:xfrm>
              <a:prstGeom prst="rect">
                <a:avLst/>
              </a:prstGeom>
              <a:blipFill rotWithShape="1">
                <a:blip r:embed="rId2"/>
                <a:stretch>
                  <a:fillRect/>
                </a:stretch>
              </a:blipFill>
            </p:spPr>
            <p:txBody>
              <a:bodyPr/>
              <a:lstStyle/>
              <a:p>
                <a:r>
                  <a:rPr lang="en-US">
                    <a:noFill/>
                  </a:rPr>
                  <a:t> </a:t>
                </a:r>
              </a:p>
            </p:txBody>
          </p:sp>
        </mc:Fallback>
      </mc:AlternateContent>
      <p:sp>
        <p:nvSpPr>
          <p:cNvPr id="14" name="Oval 13"/>
          <p:cNvSpPr/>
          <p:nvPr/>
        </p:nvSpPr>
        <p:spPr>
          <a:xfrm>
            <a:off x="1600200" y="4071610"/>
            <a:ext cx="3200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953000" y="4267200"/>
                <a:ext cx="16366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953000" y="4267200"/>
                <a:ext cx="1636666" cy="542136"/>
              </a:xfrm>
              <a:prstGeom prst="rect">
                <a:avLst/>
              </a:prstGeom>
              <a:blipFill rotWithShape="1">
                <a:blip r:embed="rId3"/>
                <a:stretch>
                  <a:fillRect/>
                </a:stretch>
              </a:blipFill>
            </p:spPr>
            <p:txBody>
              <a:bodyPr/>
              <a:lstStyle/>
              <a:p>
                <a:r>
                  <a:rPr lang="en-US">
                    <a:noFill/>
                  </a:rPr>
                  <a:t> </a:t>
                </a:r>
              </a:p>
            </p:txBody>
          </p:sp>
        </mc:Fallback>
      </mc:AlternateContent>
      <p:sp>
        <p:nvSpPr>
          <p:cNvPr id="16" name="Oval 15"/>
          <p:cNvSpPr/>
          <p:nvPr/>
        </p:nvSpPr>
        <p:spPr>
          <a:xfrm>
            <a:off x="2550886" y="1524000"/>
            <a:ext cx="1143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3922486" y="1719590"/>
                <a:ext cx="3453766"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 </m:t>
                      </m:r>
                      <m:sSub>
                        <m:sSubPr>
                          <m:ctrlPr>
                            <a:rPr lang="en-US" sz="2800" b="0" i="1" smtClean="0">
                              <a:latin typeface="Cambria Math"/>
                            </a:rPr>
                          </m:ctrlPr>
                        </m:sSubPr>
                        <m:e>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r>
                            <a:rPr lang="en-US" sz="2800" b="0" i="1" smtClean="0">
                              <a:latin typeface="Cambria Math"/>
                            </a:rPr>
                            <m:t>𝑥</m:t>
                          </m:r>
                        </m:e>
                        <m:sub>
                          <m:r>
                            <a:rPr lang="en-US" sz="2800" b="0" i="1" smtClean="0">
                              <a:latin typeface="Cambria Math"/>
                            </a:rPr>
                            <m:t>𝑛</m:t>
                          </m:r>
                        </m:sub>
                      </m:sSub>
                      <m:r>
                        <a:rPr lang="en-US" sz="2800" b="0" i="1" smtClean="0">
                          <a:latin typeface="Cambria Math"/>
                        </a:rPr>
                        <m:t>]</m:t>
                      </m:r>
                    </m:oMath>
                  </m:oMathPara>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2486" y="1719590"/>
                <a:ext cx="3453766" cy="542136"/>
              </a:xfrm>
              <a:prstGeom prst="rect">
                <a:avLst/>
              </a:prstGeom>
              <a:blipFill rotWithShape="1">
                <a:blip r:embed="rId4"/>
                <a:stretch>
                  <a:fillRect/>
                </a:stretch>
              </a:blipFill>
            </p:spPr>
            <p:txBody>
              <a:bodyPr/>
              <a:lstStyle/>
              <a:p>
                <a:r>
                  <a:rPr lang="en-US">
                    <a:noFill/>
                  </a:rPr>
                  <a:t> </a:t>
                </a:r>
              </a:p>
            </p:txBody>
          </p:sp>
        </mc:Fallback>
      </mc:AlternateContent>
      <p:sp>
        <p:nvSpPr>
          <p:cNvPr id="18" name="Oval 17"/>
          <p:cNvSpPr/>
          <p:nvPr/>
        </p:nvSpPr>
        <p:spPr>
          <a:xfrm>
            <a:off x="2209800" y="2648857"/>
            <a:ext cx="1905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p:cNvSpPr txBox="1"/>
              <p:nvPr/>
            </p:nvSpPr>
            <p:spPr>
              <a:xfrm>
                <a:off x="4073761" y="2844447"/>
                <a:ext cx="3317639" cy="542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𝐹</m:t>
                          </m:r>
                        </m:e>
                        <m:sub>
                          <m:r>
                            <a:rPr lang="en-US" sz="2800" b="0" i="1" smtClean="0">
                              <a:latin typeface="Cambria Math"/>
                            </a:rPr>
                            <m:t>𝑛</m:t>
                          </m:r>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1,</m:t>
                          </m:r>
                        </m:sub>
                      </m:sSub>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2</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𝑛</m:t>
                          </m:r>
                          <m:r>
                            <a:rPr lang="en-US" sz="2800" b="0" i="1" smtClean="0">
                              <a:latin typeface="Cambria Math"/>
                            </a:rPr>
                            <m:t>−1</m:t>
                          </m:r>
                        </m:sub>
                      </m:sSub>
                      <m:r>
                        <a:rPr lang="en-US" sz="2800" b="0" i="1" smtClean="0">
                          <a:latin typeface="Cambria Math"/>
                        </a:rPr>
                        <m:t>]</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073761" y="2844447"/>
                <a:ext cx="3317639" cy="542136"/>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819400" y="3429000"/>
                <a:ext cx="60785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1" i="1">
                          <a:latin typeface="Cambria Math"/>
                        </a:rPr>
                        <m:t>…</m:t>
                      </m:r>
                    </m:oMath>
                  </m:oMathPara>
                </a14:m>
                <a:endParaRPr lang="en-US" sz="3200" b="1" dirty="0"/>
              </a:p>
            </p:txBody>
          </p:sp>
        </mc:Choice>
        <mc:Fallback xmlns="">
          <p:sp>
            <p:nvSpPr>
              <p:cNvPr id="5" name="Rectangle 4"/>
              <p:cNvSpPr>
                <a:spLocks noRot="1" noChangeAspect="1" noMove="1" noResize="1" noEditPoints="1" noAdjustHandles="1" noChangeArrowheads="1" noChangeShapeType="1" noTextEdit="1"/>
              </p:cNvSpPr>
              <p:nvPr/>
            </p:nvSpPr>
            <p:spPr>
              <a:xfrm>
                <a:off x="2819400" y="3429000"/>
                <a:ext cx="607859" cy="58477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29183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27" name="TextBox 26"/>
          <p:cNvSpPr txBox="1"/>
          <p:nvPr/>
        </p:nvSpPr>
        <p:spPr>
          <a:xfrm>
            <a:off x="609600" y="1524000"/>
            <a:ext cx="7924800" cy="830997"/>
          </a:xfrm>
          <a:prstGeom prst="rect">
            <a:avLst/>
          </a:prstGeom>
          <a:noFill/>
        </p:spPr>
        <p:txBody>
          <a:bodyPr wrap="square" rtlCol="0">
            <a:spAutoFit/>
          </a:bodyPr>
          <a:lstStyle/>
          <a:p>
            <a:r>
              <a:rPr lang="en-US" sz="2400" dirty="0" smtClean="0">
                <a:latin typeface="+mn-lt"/>
              </a:rPr>
              <a:t>Every “finite” theory has a finite </a:t>
            </a:r>
            <a:r>
              <a:rPr lang="en-US" sz="2400" dirty="0" smtClean="0">
                <a:latin typeface="+mn-lt"/>
              </a:rPr>
              <a:t>basis</a:t>
            </a:r>
          </a:p>
          <a:p>
            <a:r>
              <a:rPr lang="en-US" sz="2400" dirty="0" smtClean="0">
                <a:latin typeface="+mn-lt"/>
              </a:rPr>
              <a:t>Example: Fixed size Bit-vectors</a:t>
            </a:r>
            <a:endParaRPr lang="en-US" sz="2400" dirty="0">
              <a:latin typeface="+mn-lt"/>
            </a:endParaRPr>
          </a:p>
        </p:txBody>
      </p:sp>
      <mc:AlternateContent xmlns:mc="http://schemas.openxmlformats.org/markup-compatibility/2006">
        <mc:Choice xmlns:a14="http://schemas.microsoft.com/office/drawing/2010/main" Requires="a14">
          <p:sp>
            <p:nvSpPr>
              <p:cNvPr id="12" name="TextBox 11"/>
              <p:cNvSpPr txBox="1"/>
              <p:nvPr/>
            </p:nvSpPr>
            <p:spPr>
              <a:xfrm>
                <a:off x="821307" y="2743200"/>
                <a:ext cx="24810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𝐹</m:t>
                      </m:r>
                      <m:r>
                        <a:rPr lang="en-US" sz="2800" b="0" i="1" smtClean="0">
                          <a:latin typeface="Cambria Math"/>
                        </a:rPr>
                        <m:t>[</m:t>
                      </m:r>
                      <m:r>
                        <a:rPr lang="en-US" sz="2800" b="0" i="1" smtClean="0">
                          <a:latin typeface="Cambria Math"/>
                        </a:rPr>
                        <m:t>𝑥</m:t>
                      </m:r>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oMath>
                  </m:oMathPara>
                </a14:m>
                <a:endParaRPr lang="en-US" sz="2800" dirty="0"/>
              </a:p>
            </p:txBody>
          </p:sp>
        </mc:Choice>
        <mc:Fallback>
          <p:sp>
            <p:nvSpPr>
              <p:cNvPr id="12" name="TextBox 11"/>
              <p:cNvSpPr txBox="1">
                <a:spLocks noRot="1" noChangeAspect="1" noMove="1" noResize="1" noEditPoints="1" noAdjustHandles="1" noChangeArrowheads="1" noChangeShapeType="1" noTextEdit="1"/>
              </p:cNvSpPr>
              <p:nvPr/>
            </p:nvSpPr>
            <p:spPr>
              <a:xfrm>
                <a:off x="821307" y="2743200"/>
                <a:ext cx="2481064"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334000" y="2743200"/>
                <a:ext cx="375801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1</m:t>
                          </m:r>
                        </m:sub>
                      </m:sSub>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𝑚</m:t>
                          </m:r>
                        </m:sub>
                      </m:sSub>
                    </m:oMath>
                  </m:oMathPara>
                </a14:m>
                <a:r>
                  <a:rPr lang="en-US" sz="2800" b="0" dirty="0" smtClean="0"/>
                  <a:t/>
                </a:r>
                <a:br>
                  <a:rPr lang="en-US" sz="2800" b="0" dirty="0" smtClean="0"/>
                </a:br>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334000" y="2743200"/>
                <a:ext cx="3758016" cy="95410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914400" y="3886200"/>
                <a:ext cx="775276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m:t>
                      </m:r>
                      <m:r>
                        <a:rPr lang="en-US" sz="2800" b="0" i="1" smtClean="0">
                          <a:latin typeface="Cambria Math"/>
                        </a:rPr>
                        <m:t>𝐹</m:t>
                      </m:r>
                      <m:d>
                        <m:dPr>
                          <m:begChr m:val="["/>
                          <m:endChr m:val="]"/>
                          <m:ctrlPr>
                            <a:rPr lang="en-US" sz="2800" b="0" i="1" smtClean="0">
                              <a:latin typeface="Cambria Math"/>
                            </a:rPr>
                          </m:ctrlPr>
                        </m:dPr>
                        <m:e>
                          <m:r>
                            <a:rPr lang="en-US" sz="2800" b="0" i="1" smtClean="0">
                              <a:latin typeface="Cambria Math"/>
                            </a:rPr>
                            <m:t>𝑥</m:t>
                          </m:r>
                          <m:r>
                            <a:rPr lang="en-US" sz="2800" b="0" i="1" smtClean="0">
                              <a:latin typeface="Cambria Math"/>
                            </a:rPr>
                            <m:t>,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 …, </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𝑚</m:t>
                              </m:r>
                            </m:sub>
                          </m:sSub>
                        </m:e>
                      </m:d>
                      <m:r>
                        <a:rPr lang="en-US" sz="2800" b="0" i="1" smtClean="0">
                          <a:latin typeface="Cambria Math"/>
                        </a:rPr>
                        <m:t>∨¬(</m:t>
                      </m:r>
                      <m:sSub>
                        <m:sSubPr>
                          <m:ctrlPr>
                            <a:rPr lang="en-US" sz="2800" b="0" i="1" smtClean="0">
                              <a:latin typeface="Cambria Math"/>
                            </a:rPr>
                          </m:ctrlPr>
                        </m:sSubPr>
                        <m:e>
                          <m:r>
                            <a:rPr lang="en-US" sz="2800" b="0" i="1" smtClean="0">
                              <a:latin typeface="Cambria Math"/>
                            </a:rPr>
                            <m:t>𝑦</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m:t>
                          </m:r>
                          <m:r>
                            <a:rPr lang="en-US" sz="2800" b="0" i="1" smtClean="0">
                              <a:latin typeface="Cambria Math"/>
                            </a:rPr>
                            <m:t>𝑦</m:t>
                          </m:r>
                        </m:e>
                        <m:sub>
                          <m:r>
                            <a:rPr lang="en-US" sz="2800" b="0" i="1" smtClean="0">
                              <a:latin typeface="Cambria Math"/>
                            </a:rPr>
                            <m:t>𝑚</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𝛼</m:t>
                          </m:r>
                        </m:e>
                        <m:sub>
                          <m:r>
                            <a:rPr lang="en-US" sz="2800" b="0" i="1" smtClean="0">
                              <a:latin typeface="Cambria Math"/>
                            </a:rPr>
                            <m:t>𝑚</m:t>
                          </m:r>
                        </m:sub>
                      </m:sSub>
                      <m:r>
                        <a:rPr lang="en-US" sz="2800" b="0" i="1" smtClean="0">
                          <a:latin typeface="Cambria Math"/>
                        </a:rPr>
                        <m:t>)</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914400" y="3886200"/>
                <a:ext cx="7752763" cy="523220"/>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291102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 Finite Basis</a:t>
            </a:r>
            <a:endParaRPr lang="en-US" dirty="0"/>
          </a:p>
        </p:txBody>
      </p:sp>
      <p:sp>
        <p:nvSpPr>
          <p:cNvPr id="27" name="TextBox 26"/>
          <p:cNvSpPr txBox="1"/>
          <p:nvPr/>
        </p:nvSpPr>
        <p:spPr>
          <a:xfrm>
            <a:off x="685800" y="1524000"/>
            <a:ext cx="7924800" cy="461665"/>
          </a:xfrm>
          <a:prstGeom prst="rect">
            <a:avLst/>
          </a:prstGeom>
          <a:noFill/>
        </p:spPr>
        <p:txBody>
          <a:bodyPr wrap="square" rtlCol="0">
            <a:spAutoFit/>
          </a:bodyPr>
          <a:lstStyle/>
          <a:p>
            <a:r>
              <a:rPr lang="en-US" sz="2400" dirty="0" smtClean="0">
                <a:latin typeface="+mn-lt"/>
              </a:rPr>
              <a:t>Theory of </a:t>
            </a:r>
            <a:r>
              <a:rPr lang="en-US" sz="2400" dirty="0" err="1" smtClean="0">
                <a:latin typeface="+mn-lt"/>
              </a:rPr>
              <a:t>uninterpreted</a:t>
            </a:r>
            <a:r>
              <a:rPr lang="en-US" sz="2400" dirty="0" smtClean="0">
                <a:latin typeface="+mn-lt"/>
              </a:rPr>
              <a:t> functions has a finite basis</a:t>
            </a:r>
            <a:endParaRPr lang="en-US" sz="2400" dirty="0">
              <a:latin typeface="+mn-lt"/>
            </a:endParaRPr>
          </a:p>
        </p:txBody>
      </p:sp>
      <p:sp>
        <p:nvSpPr>
          <p:cNvPr id="7" name="TextBox 6"/>
          <p:cNvSpPr txBox="1"/>
          <p:nvPr/>
        </p:nvSpPr>
        <p:spPr>
          <a:xfrm>
            <a:off x="645886" y="2370294"/>
            <a:ext cx="7924800" cy="461665"/>
          </a:xfrm>
          <a:prstGeom prst="rect">
            <a:avLst/>
          </a:prstGeom>
          <a:noFill/>
        </p:spPr>
        <p:txBody>
          <a:bodyPr wrap="square" rtlCol="0">
            <a:spAutoFit/>
          </a:bodyPr>
          <a:lstStyle/>
          <a:p>
            <a:r>
              <a:rPr lang="en-US" sz="2400" dirty="0" smtClean="0">
                <a:latin typeface="+mn-lt"/>
              </a:rPr>
              <a:t>Theory of arrays has a finite basis [</a:t>
            </a:r>
            <a:r>
              <a:rPr lang="en-US" sz="2400" dirty="0" err="1" smtClean="0">
                <a:latin typeface="+mn-lt"/>
              </a:rPr>
              <a:t>Brummayer</a:t>
            </a:r>
            <a:r>
              <a:rPr lang="en-US" sz="2400" dirty="0" smtClean="0">
                <a:latin typeface="+mn-lt"/>
              </a:rPr>
              <a:t>- </a:t>
            </a:r>
            <a:r>
              <a:rPr lang="en-US" sz="2400" dirty="0" err="1" smtClean="0">
                <a:latin typeface="+mn-lt"/>
              </a:rPr>
              <a:t>Biere</a:t>
            </a:r>
            <a:r>
              <a:rPr lang="en-US" sz="2400" dirty="0" smtClean="0">
                <a:latin typeface="+mn-lt"/>
              </a:rPr>
              <a:t> 2009]</a:t>
            </a:r>
            <a:endParaRPr lang="en-US" sz="2400" dirty="0">
              <a:latin typeface="+mn-lt"/>
            </a:endParaRPr>
          </a:p>
        </p:txBody>
      </p:sp>
      <p:sp>
        <p:nvSpPr>
          <p:cNvPr id="8" name="TextBox 7"/>
          <p:cNvSpPr txBox="1"/>
          <p:nvPr/>
        </p:nvSpPr>
        <p:spPr>
          <a:xfrm>
            <a:off x="645886" y="3581400"/>
            <a:ext cx="7924800" cy="830997"/>
          </a:xfrm>
          <a:prstGeom prst="rect">
            <a:avLst/>
          </a:prstGeom>
          <a:noFill/>
        </p:spPr>
        <p:txBody>
          <a:bodyPr wrap="square" rtlCol="0">
            <a:spAutoFit/>
          </a:bodyPr>
          <a:lstStyle/>
          <a:p>
            <a:r>
              <a:rPr lang="en-US" sz="2400" dirty="0" smtClean="0">
                <a:solidFill>
                  <a:srgbClr val="FF0000"/>
                </a:solidFill>
                <a:latin typeface="+mn-lt"/>
              </a:rPr>
              <a:t>In both cases the Finite Basis is essentially composed of equalities between existing terms.</a:t>
            </a:r>
            <a:endParaRPr lang="en-US" sz="2400" dirty="0">
              <a:solidFill>
                <a:srgbClr val="FF0000"/>
              </a:solidFill>
              <a:latin typeface="+mn-lt"/>
            </a:endParaRPr>
          </a:p>
        </p:txBody>
      </p:sp>
    </p:spTree>
    <p:extLst>
      <p:ext uri="{BB962C8B-B14F-4D97-AF65-F5344CB8AC3E}">
        <p14:creationId xmlns:p14="http://schemas.microsoft.com/office/powerpoint/2010/main" val="18413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err="1" smtClean="0"/>
              <a:t>Uninterpreted</a:t>
            </a:r>
            <a:r>
              <a:rPr lang="en-US" dirty="0" smtClean="0"/>
              <a:t> Functions</a:t>
            </a:r>
            <a:endParaRPr lang="en-US" dirty="0"/>
          </a:p>
        </p:txBody>
      </p:sp>
      <mc:AlternateContent xmlns:mc="http://schemas.openxmlformats.org/markup-compatibility/2006">
        <mc:Choice xmlns:a14="http://schemas.microsoft.com/office/drawing/2010/main" Requires="a14">
          <p:sp>
            <p:nvSpPr>
              <p:cNvPr id="4" name="Content Placeholder 3"/>
              <p:cNvSpPr txBox="1">
                <a:spLocks noGrp="1"/>
              </p:cNvSpPr>
              <p:nvPr>
                <p:ph idx="1"/>
              </p:nvPr>
            </p:nvSpPr>
            <p:spPr>
              <a:xfrm>
                <a:off x="366486" y="1600200"/>
                <a:ext cx="5409622" cy="523220"/>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a:rPr>
                        <m:t>𝑎</m:t>
                      </m:r>
                      <m:r>
                        <a:rPr lang="en-US" sz="2800" b="0" i="1" dirty="0" smtClean="0">
                          <a:latin typeface="Cambria Math"/>
                        </a:rPr>
                        <m:t>=</m:t>
                      </m:r>
                      <m:r>
                        <a:rPr lang="en-US" sz="2800" b="0" i="1" dirty="0" smtClean="0">
                          <a:latin typeface="Cambria Math"/>
                        </a:rPr>
                        <m:t>𝑏</m:t>
                      </m:r>
                      <m:r>
                        <a:rPr lang="en-US" sz="2800" b="0" i="1" dirty="0" smtClean="0">
                          <a:latin typeface="Cambria Math"/>
                        </a:rPr>
                        <m:t>+1, </m:t>
                      </m:r>
                      <m:r>
                        <a:rPr lang="en-US" sz="2800" b="0" i="1" dirty="0" smtClean="0">
                          <a:latin typeface="Cambria Math"/>
                        </a:rPr>
                        <m:t>𝑓</m:t>
                      </m:r>
                      <m:d>
                        <m:dPr>
                          <m:ctrlPr>
                            <a:rPr lang="en-US" sz="2800" b="0" i="1" dirty="0" smtClean="0">
                              <a:latin typeface="Cambria Math"/>
                            </a:rPr>
                          </m:ctrlPr>
                        </m:dPr>
                        <m:e>
                          <m:r>
                            <a:rPr lang="en-US" sz="2800" b="0" i="1" dirty="0" smtClean="0">
                              <a:latin typeface="Cambria Math"/>
                            </a:rPr>
                            <m:t>𝑎</m:t>
                          </m:r>
                          <m:r>
                            <a:rPr lang="en-US" sz="2800" b="0" i="1" dirty="0" smtClean="0">
                              <a:latin typeface="Cambria Math"/>
                            </a:rPr>
                            <m:t>−1</m:t>
                          </m:r>
                        </m:e>
                      </m:d>
                      <m:r>
                        <a:rPr lang="en-US" sz="2800" b="0" i="1" dirty="0" smtClean="0">
                          <a:latin typeface="Cambria Math"/>
                        </a:rPr>
                        <m:t>&lt;</m:t>
                      </m:r>
                      <m:r>
                        <a:rPr lang="en-US" sz="2800" b="0" i="1" dirty="0" smtClean="0">
                          <a:latin typeface="Cambria Math"/>
                        </a:rPr>
                        <m:t>𝑐</m:t>
                      </m:r>
                      <m:r>
                        <a:rPr lang="en-US" sz="2800" b="0" i="1" dirty="0" smtClean="0">
                          <a:latin typeface="Cambria Math"/>
                        </a:rPr>
                        <m:t>, </m:t>
                      </m:r>
                      <m:r>
                        <a:rPr lang="en-US" sz="2800" b="0" i="1" dirty="0" smtClean="0">
                          <a:latin typeface="Cambria Math"/>
                        </a:rPr>
                        <m:t>𝑓</m:t>
                      </m:r>
                      <m:d>
                        <m:dPr>
                          <m:ctrlPr>
                            <a:rPr lang="en-US" sz="2800" b="0" i="1" dirty="0" smtClean="0">
                              <a:latin typeface="Cambria Math"/>
                            </a:rPr>
                          </m:ctrlPr>
                        </m:dPr>
                        <m:e>
                          <m:r>
                            <a:rPr lang="en-US" sz="2800" b="0" i="1" dirty="0" smtClean="0">
                              <a:latin typeface="Cambria Math"/>
                            </a:rPr>
                            <m:t>𝑏</m:t>
                          </m:r>
                        </m:e>
                      </m:d>
                      <m:r>
                        <a:rPr lang="en-US" sz="2800" b="0" i="1" dirty="0" smtClean="0">
                          <a:latin typeface="Cambria Math"/>
                        </a:rPr>
                        <m:t>&gt;</m:t>
                      </m:r>
                      <m:r>
                        <a:rPr lang="en-US" sz="2800" b="0" i="1" dirty="0" smtClean="0">
                          <a:latin typeface="Cambria Math"/>
                        </a:rPr>
                        <m:t>𝑎</m:t>
                      </m:r>
                    </m:oMath>
                  </m:oMathPara>
                </a14:m>
                <a:endParaRPr lang="en-US" sz="2800" dirty="0"/>
              </a:p>
            </p:txBody>
          </p:sp>
        </mc:Choice>
        <mc:Fallback>
          <p:sp>
            <p:nvSpPr>
              <p:cNvPr id="4" name="Content Placeholder 3"/>
              <p:cNvSpPr txBox="1">
                <a:spLocks noGrp="1" noRot="1" noChangeAspect="1" noMove="1" noResize="1" noEditPoints="1" noAdjustHandles="1" noChangeArrowheads="1" noChangeShapeType="1" noTextEdit="1"/>
              </p:cNvSpPr>
              <p:nvPr>
                <p:ph idx="1"/>
              </p:nvPr>
            </p:nvSpPr>
            <p:spPr>
              <a:xfrm>
                <a:off x="366486" y="1600200"/>
                <a:ext cx="5409622"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3"/>
              <p:cNvSpPr txBox="1">
                <a:spLocks/>
              </p:cNvSpPr>
              <p:nvPr/>
            </p:nvSpPr>
            <p:spPr bwMode="auto">
              <a:xfrm>
                <a:off x="366486" y="2529367"/>
                <a:ext cx="662848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latin typeface="Cambria Math"/>
                        </a:rPr>
                        <m:t>𝑎</m:t>
                      </m:r>
                      <m:r>
                        <a:rPr lang="en-US" sz="2800" i="1" dirty="0" smtClean="0">
                          <a:latin typeface="Cambria Math"/>
                        </a:rPr>
                        <m:t>=</m:t>
                      </m:r>
                      <m:r>
                        <a:rPr lang="en-US" sz="2800" i="1" dirty="0" smtClean="0">
                          <a:latin typeface="Cambria Math"/>
                        </a:rPr>
                        <m:t>𝑏</m:t>
                      </m:r>
                      <m:r>
                        <a:rPr lang="en-US" sz="2800" i="1" dirty="0" smtClean="0">
                          <a:latin typeface="Cambria Math"/>
                        </a:rPr>
                        <m:t>+1, </m:t>
                      </m:r>
                      <m:r>
                        <a:rPr lang="en-US" sz="2800" i="1" dirty="0" smtClean="0">
                          <a:latin typeface="Cambria Math"/>
                        </a:rPr>
                        <m:t>𝑓</m:t>
                      </m:r>
                      <m:d>
                        <m:dPr>
                          <m:ctrlPr>
                            <a:rPr lang="en-US" sz="2800" i="1" dirty="0" smtClean="0">
                              <a:latin typeface="Cambria Math"/>
                            </a:rPr>
                          </m:ctrlPr>
                        </m:dPr>
                        <m:e>
                          <m:r>
                            <a:rPr lang="en-US" sz="2800" b="0" i="1" dirty="0" smtClean="0">
                              <a:solidFill>
                                <a:srgbClr val="FF0000"/>
                              </a:solidFill>
                              <a:latin typeface="Cambria Math"/>
                            </a:rPr>
                            <m:t>𝑘</m:t>
                          </m:r>
                        </m:e>
                      </m:d>
                      <m:r>
                        <a:rPr lang="en-US" sz="2800" b="0" i="1" dirty="0" smtClean="0">
                          <a:latin typeface="Cambria Math"/>
                        </a:rPr>
                        <m:t>&lt;</m:t>
                      </m:r>
                      <m:r>
                        <a:rPr lang="en-US" sz="2800" i="1" dirty="0" smtClean="0">
                          <a:latin typeface="Cambria Math"/>
                        </a:rPr>
                        <m:t>𝑐</m:t>
                      </m:r>
                      <m:r>
                        <a:rPr lang="en-US" sz="2800" i="1" dirty="0" smtClean="0">
                          <a:latin typeface="Cambria Math"/>
                        </a:rPr>
                        <m:t>, </m:t>
                      </m:r>
                      <m:r>
                        <a:rPr lang="en-US" sz="2800" i="1" dirty="0" smtClean="0">
                          <a:latin typeface="Cambria Math"/>
                        </a:rPr>
                        <m:t>𝑓</m:t>
                      </m:r>
                      <m:d>
                        <m:dPr>
                          <m:ctrlPr>
                            <a:rPr lang="en-US" sz="2800" i="1" dirty="0" smtClean="0">
                              <a:latin typeface="Cambria Math"/>
                            </a:rPr>
                          </m:ctrlPr>
                        </m:dPr>
                        <m:e>
                          <m:r>
                            <a:rPr lang="en-US" sz="2800" i="1" dirty="0" smtClean="0">
                              <a:latin typeface="Cambria Math"/>
                            </a:rPr>
                            <m:t>𝑏</m:t>
                          </m:r>
                        </m:e>
                      </m:d>
                      <m:r>
                        <a:rPr lang="en-US" sz="2800" b="0" i="1" dirty="0" smtClean="0">
                          <a:latin typeface="Cambria Math"/>
                        </a:rPr>
                        <m:t>&gt;</m:t>
                      </m:r>
                      <m:r>
                        <a:rPr lang="en-US" sz="2800" i="1" dirty="0" smtClean="0">
                          <a:latin typeface="Cambria Math"/>
                        </a:rPr>
                        <m:t>𝑎</m:t>
                      </m:r>
                      <m:r>
                        <a:rPr lang="en-US" sz="2800" b="0" i="1" dirty="0" smtClean="0">
                          <a:latin typeface="Cambria Math"/>
                        </a:rPr>
                        <m:t>, </m:t>
                      </m:r>
                      <m:r>
                        <a:rPr lang="en-US" sz="2800" b="0" i="1" dirty="0" smtClean="0">
                          <a:solidFill>
                            <a:srgbClr val="FF0000"/>
                          </a:solidFill>
                          <a:latin typeface="Cambria Math"/>
                        </a:rPr>
                        <m:t>𝑘</m:t>
                      </m:r>
                      <m:r>
                        <a:rPr lang="en-US" sz="2800" b="0" i="1" dirty="0" smtClean="0">
                          <a:solidFill>
                            <a:srgbClr val="FF0000"/>
                          </a:solidFill>
                          <a:latin typeface="Cambria Math"/>
                        </a:rPr>
                        <m:t>=</m:t>
                      </m:r>
                      <m:r>
                        <a:rPr lang="en-US" sz="2800" b="0" i="1" dirty="0" smtClean="0">
                          <a:solidFill>
                            <a:srgbClr val="FF0000"/>
                          </a:solidFill>
                          <a:latin typeface="Cambria Math"/>
                        </a:rPr>
                        <m:t>𝑎</m:t>
                      </m:r>
                      <m:r>
                        <a:rPr lang="en-US" sz="2800" b="0" i="1" dirty="0" smtClean="0">
                          <a:solidFill>
                            <a:srgbClr val="FF0000"/>
                          </a:solidFill>
                          <a:latin typeface="Cambria Math"/>
                        </a:rPr>
                        <m:t> −1</m:t>
                      </m:r>
                    </m:oMath>
                  </m:oMathPara>
                </a14:m>
                <a:endParaRPr lang="en-US" sz="2800" dirty="0">
                  <a:solidFill>
                    <a:srgbClr val="FF0000"/>
                  </a:solidFill>
                </a:endParaRPr>
              </a:p>
            </p:txBody>
          </p:sp>
        </mc:Choice>
        <mc:Fallback>
          <p:sp>
            <p:nvSpPr>
              <p:cNvPr id="5" name="Content Placeholder 3"/>
              <p:cNvSpPr txBox="1">
                <a:spLocks noRot="1" noChangeAspect="1" noMove="1" noResize="1" noEditPoints="1" noAdjustHandles="1" noChangeArrowheads="1" noChangeShapeType="1" noTextEdit="1"/>
              </p:cNvSpPr>
              <p:nvPr/>
            </p:nvSpPr>
            <p:spPr bwMode="auto">
              <a:xfrm>
                <a:off x="366486" y="2529367"/>
                <a:ext cx="6628481" cy="523220"/>
              </a:xfrm>
              <a:prstGeom prst="rect">
                <a:avLst/>
              </a:prstGeom>
              <a:blipFill rotWithShape="1">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3"/>
              <p:cNvSpPr txBox="1">
                <a:spLocks/>
              </p:cNvSpPr>
              <p:nvPr/>
            </p:nvSpPr>
            <p:spPr bwMode="auto">
              <a:xfrm>
                <a:off x="366486" y="3429000"/>
                <a:ext cx="650755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a:rPr>
                        <m:t>𝑎</m:t>
                      </m:r>
                      <m:r>
                        <a:rPr lang="en-US" sz="2800" i="1" dirty="0" smtClean="0">
                          <a:solidFill>
                            <a:schemeClr val="tx1"/>
                          </a:solidFill>
                          <a:latin typeface="Cambria Math"/>
                        </a:rPr>
                        <m:t>=</m:t>
                      </m:r>
                      <m:r>
                        <a:rPr lang="en-US" sz="2800" i="1" dirty="0" smtClean="0">
                          <a:solidFill>
                            <a:schemeClr val="tx1"/>
                          </a:solidFill>
                          <a:latin typeface="Cambria Math"/>
                        </a:rPr>
                        <m:t>𝑏</m:t>
                      </m:r>
                      <m:r>
                        <a:rPr lang="en-US" sz="2800" i="1" dirty="0" smtClean="0">
                          <a:solidFill>
                            <a:schemeClr val="tx1"/>
                          </a:solidFill>
                          <a:latin typeface="Cambria Math"/>
                        </a:rPr>
                        <m:t>+1, </m:t>
                      </m:r>
                      <m:r>
                        <a:rPr lang="en-US" sz="2800" i="1" dirty="0" smtClean="0">
                          <a:solidFill>
                            <a:srgbClr val="FF0000"/>
                          </a:solidFill>
                          <a:latin typeface="Cambria Math"/>
                        </a:rPr>
                        <m:t>𝑓</m:t>
                      </m:r>
                      <m:d>
                        <m:dPr>
                          <m:ctrlPr>
                            <a:rPr lang="en-US" sz="2800" i="1" dirty="0" smtClean="0">
                              <a:solidFill>
                                <a:srgbClr val="FF0000"/>
                              </a:solidFill>
                              <a:latin typeface="Cambria Math"/>
                            </a:rPr>
                          </m:ctrlPr>
                        </m:dPr>
                        <m:e>
                          <m:r>
                            <a:rPr lang="en-US" sz="2800" b="0" i="1" dirty="0" smtClean="0">
                              <a:solidFill>
                                <a:srgbClr val="FF0000"/>
                              </a:solidFill>
                              <a:latin typeface="Cambria Math"/>
                            </a:rPr>
                            <m:t>𝑘</m:t>
                          </m:r>
                        </m:e>
                      </m:d>
                      <m:r>
                        <a:rPr lang="en-US" sz="2800" b="0" i="1" dirty="0" smtClean="0">
                          <a:solidFill>
                            <a:schemeClr val="tx1"/>
                          </a:solidFill>
                          <a:latin typeface="Cambria Math"/>
                        </a:rPr>
                        <m:t>&lt;</m:t>
                      </m:r>
                      <m:r>
                        <a:rPr lang="en-US" sz="2800" i="1" dirty="0" smtClean="0">
                          <a:solidFill>
                            <a:schemeClr val="tx1"/>
                          </a:solidFill>
                          <a:latin typeface="Cambria Math"/>
                        </a:rPr>
                        <m:t>𝑐</m:t>
                      </m:r>
                      <m:r>
                        <a:rPr lang="en-US" sz="2800" i="1" dirty="0" smtClean="0">
                          <a:solidFill>
                            <a:schemeClr val="tx1"/>
                          </a:solidFill>
                          <a:latin typeface="Cambria Math"/>
                        </a:rPr>
                        <m:t>, </m:t>
                      </m:r>
                      <m:r>
                        <a:rPr lang="en-US" sz="2800" i="1" dirty="0" smtClean="0">
                          <a:solidFill>
                            <a:srgbClr val="FF0000"/>
                          </a:solidFill>
                          <a:latin typeface="Cambria Math"/>
                        </a:rPr>
                        <m:t>𝑓</m:t>
                      </m:r>
                      <m:d>
                        <m:dPr>
                          <m:ctrlPr>
                            <a:rPr lang="en-US" sz="2800" i="1" dirty="0" smtClean="0">
                              <a:solidFill>
                                <a:srgbClr val="FF0000"/>
                              </a:solidFill>
                              <a:latin typeface="Cambria Math"/>
                            </a:rPr>
                          </m:ctrlPr>
                        </m:dPr>
                        <m:e>
                          <m:r>
                            <a:rPr lang="en-US" sz="2800" i="1" dirty="0" smtClean="0">
                              <a:solidFill>
                                <a:srgbClr val="FF0000"/>
                              </a:solidFill>
                              <a:latin typeface="Cambria Math"/>
                            </a:rPr>
                            <m:t>𝑏</m:t>
                          </m:r>
                        </m:e>
                      </m:d>
                      <m:r>
                        <a:rPr lang="en-US" sz="2800" b="0" i="1" dirty="0" smtClean="0">
                          <a:solidFill>
                            <a:schemeClr val="tx1"/>
                          </a:solidFill>
                          <a:latin typeface="Cambria Math"/>
                        </a:rPr>
                        <m:t>&gt;</m:t>
                      </m:r>
                      <m:r>
                        <a:rPr lang="en-US" sz="2800" i="1" dirty="0" smtClean="0">
                          <a:solidFill>
                            <a:schemeClr val="tx1"/>
                          </a:solidFill>
                          <a:latin typeface="Cambria Math"/>
                        </a:rPr>
                        <m:t>𝑎</m:t>
                      </m:r>
                      <m:r>
                        <a:rPr lang="en-US" sz="2800" b="0" i="1" dirty="0" smtClean="0">
                          <a:solidFill>
                            <a:schemeClr val="tx1"/>
                          </a:solidFill>
                          <a:latin typeface="Cambria Math"/>
                        </a:rPr>
                        <m:t>, </m:t>
                      </m:r>
                      <m:r>
                        <a:rPr lang="en-US" sz="2800" b="0" i="1" dirty="0" smtClean="0">
                          <a:solidFill>
                            <a:schemeClr val="tx1"/>
                          </a:solidFill>
                          <a:latin typeface="Cambria Math"/>
                        </a:rPr>
                        <m:t>𝑘</m:t>
                      </m:r>
                      <m:r>
                        <a:rPr lang="en-US" sz="2800" b="0" i="1" dirty="0" smtClean="0">
                          <a:solidFill>
                            <a:schemeClr val="tx1"/>
                          </a:solidFill>
                          <a:latin typeface="Cambria Math"/>
                        </a:rPr>
                        <m:t>=</m:t>
                      </m:r>
                      <m:r>
                        <a:rPr lang="en-US" sz="2800" b="0" i="1" dirty="0" smtClean="0">
                          <a:solidFill>
                            <a:schemeClr val="tx1"/>
                          </a:solidFill>
                          <a:latin typeface="Cambria Math"/>
                        </a:rPr>
                        <m:t>𝑎</m:t>
                      </m:r>
                      <m:r>
                        <a:rPr lang="en-US" sz="2800" b="0" i="1" dirty="0" smtClean="0">
                          <a:solidFill>
                            <a:schemeClr val="tx1"/>
                          </a:solidFill>
                          <a:latin typeface="Cambria Math"/>
                        </a:rPr>
                        <m:t> −1</m:t>
                      </m:r>
                    </m:oMath>
                  </m:oMathPara>
                </a14:m>
                <a:endParaRPr lang="en-US" sz="2800" dirty="0">
                  <a:solidFill>
                    <a:schemeClr val="tx1"/>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bwMode="auto">
              <a:xfrm>
                <a:off x="366486" y="3429000"/>
                <a:ext cx="6507551" cy="523220"/>
              </a:xfrm>
              <a:prstGeom prst="rect">
                <a:avLst/>
              </a:prstGeom>
              <a:blipFill rotWithShape="1">
                <a:blip r:embed="rId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ular Callout 6"/>
              <p:cNvSpPr/>
              <p:nvPr/>
            </p:nvSpPr>
            <p:spPr>
              <a:xfrm>
                <a:off x="2667000" y="4724400"/>
                <a:ext cx="4207037" cy="1219200"/>
              </a:xfrm>
              <a:prstGeom prst="wedgeRectCallout">
                <a:avLst>
                  <a:gd name="adj1" fmla="val -45602"/>
                  <a:gd name="adj2" fmla="val -1148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0" dirty="0" smtClean="0"/>
                  <a:t>Treat </a:t>
                </a:r>
                <a14:m>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𝑘</m:t>
                    </m:r>
                    <m:r>
                      <a:rPr lang="en-US" sz="2400" b="0" i="1" smtClean="0">
                        <a:latin typeface="Cambria Math"/>
                      </a:rPr>
                      <m:t>)</m:t>
                    </m:r>
                  </m:oMath>
                </a14:m>
                <a:r>
                  <a:rPr lang="en-US" sz="2400" dirty="0" smtClean="0"/>
                  <a:t> and </a:t>
                </a:r>
                <a14:m>
                  <m:oMath xmlns:m="http://schemas.openxmlformats.org/officeDocument/2006/math">
                    <m:r>
                      <a:rPr lang="en-US" sz="2400" i="1">
                        <a:latin typeface="Cambria Math"/>
                      </a:rPr>
                      <m:t>𝑓</m:t>
                    </m:r>
                    <m:r>
                      <a:rPr lang="en-US" sz="2400" i="1">
                        <a:latin typeface="Cambria Math"/>
                      </a:rPr>
                      <m:t>(</m:t>
                    </m:r>
                    <m:r>
                      <a:rPr lang="en-US" sz="2400" b="0" i="1" smtClean="0">
                        <a:latin typeface="Cambria Math"/>
                      </a:rPr>
                      <m:t>𝑏</m:t>
                    </m:r>
                    <m:r>
                      <a:rPr lang="en-US" sz="2400" b="0" i="1" smtClean="0">
                        <a:latin typeface="Cambria Math"/>
                      </a:rPr>
                      <m:t>)</m:t>
                    </m:r>
                  </m:oMath>
                </a14:m>
                <a:r>
                  <a:rPr lang="en-US" sz="2400" dirty="0" smtClean="0"/>
                  <a:t> as variables</a:t>
                </a:r>
              </a:p>
              <a:p>
                <a:pPr algn="ctr"/>
                <a:r>
                  <a:rPr lang="en-US" sz="2400" b="1" dirty="0" smtClean="0"/>
                  <a:t>Generalized variables</a:t>
                </a:r>
                <a:endParaRPr lang="en-US" sz="2400" b="1" dirty="0"/>
              </a:p>
            </p:txBody>
          </p:sp>
        </mc:Choice>
        <mc:Fallback>
          <p:sp>
            <p:nvSpPr>
              <p:cNvPr id="7" name="Rectangular Callout 6"/>
              <p:cNvSpPr>
                <a:spLocks noRot="1" noChangeAspect="1" noMove="1" noResize="1" noEditPoints="1" noAdjustHandles="1" noChangeArrowheads="1" noChangeShapeType="1" noTextEdit="1"/>
              </p:cNvSpPr>
              <p:nvPr/>
            </p:nvSpPr>
            <p:spPr>
              <a:xfrm>
                <a:off x="2667000" y="4724400"/>
                <a:ext cx="4207037" cy="1219200"/>
              </a:xfrm>
              <a:prstGeom prst="wedgeRectCallout">
                <a:avLst>
                  <a:gd name="adj1" fmla="val -45602"/>
                  <a:gd name="adj2" fmla="val -114881"/>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9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MCSat</a:t>
            </a:r>
            <a:r>
              <a:rPr lang="en-US" dirty="0" smtClean="0"/>
              <a:t>: </a:t>
            </a:r>
            <a:r>
              <a:rPr lang="en-US" dirty="0" err="1" smtClean="0"/>
              <a:t>Uninterpreted</a:t>
            </a:r>
            <a:r>
              <a:rPr lang="en-US" dirty="0" smtClean="0"/>
              <a:t> Functions</a:t>
            </a:r>
            <a:endParaRPr lang="en-US" dirty="0"/>
          </a:p>
        </p:txBody>
      </p:sp>
      <mc:AlternateContent xmlns:mc="http://schemas.openxmlformats.org/markup-compatibility/2006">
        <mc:Choice xmlns:a14="http://schemas.microsoft.com/office/drawing/2010/main" Requires="a14">
          <p:sp>
            <p:nvSpPr>
              <p:cNvPr id="6" name="Content Placeholder 3"/>
              <p:cNvSpPr txBox="1">
                <a:spLocks/>
              </p:cNvSpPr>
              <p:nvPr/>
            </p:nvSpPr>
            <p:spPr bwMode="auto">
              <a:xfrm>
                <a:off x="351972" y="1524000"/>
                <a:ext cx="6507551" cy="523220"/>
              </a:xfrm>
              <a:prstGeom prst="rect">
                <a:avLst/>
              </a:prstGeom>
              <a:noFill/>
              <a:ln w="9525">
                <a:noFill/>
                <a:miter lim="800000"/>
                <a:headEnd/>
                <a:tailEnd/>
              </a:ln>
            </p:spPr>
            <p:txBody>
              <a:bodyPr vert="horz" wrap="none" lIns="91440" tIns="45720" rIns="91440" bIns="45720" numCol="1" rtlCol="0" anchor="t" anchorCtr="0" compatLnSpc="1">
                <a:prstTxWarp prst="textNoShape">
                  <a:avLst/>
                </a:prstTxWarp>
                <a:sp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a:rPr>
                        <m:t>𝑎</m:t>
                      </m:r>
                      <m:r>
                        <a:rPr lang="en-US" sz="2800" i="1" dirty="0" smtClean="0">
                          <a:solidFill>
                            <a:schemeClr val="tx1"/>
                          </a:solidFill>
                          <a:latin typeface="Cambria Math"/>
                        </a:rPr>
                        <m:t>=</m:t>
                      </m:r>
                      <m:r>
                        <a:rPr lang="en-US" sz="2800" i="1" dirty="0" smtClean="0">
                          <a:solidFill>
                            <a:schemeClr val="tx1"/>
                          </a:solidFill>
                          <a:latin typeface="Cambria Math"/>
                        </a:rPr>
                        <m:t>𝑏</m:t>
                      </m:r>
                      <m:r>
                        <a:rPr lang="en-US" sz="2800" i="1" dirty="0" smtClean="0">
                          <a:solidFill>
                            <a:schemeClr val="tx1"/>
                          </a:solidFill>
                          <a:latin typeface="Cambria Math"/>
                        </a:rPr>
                        <m:t>+1, 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b="0" i="1" dirty="0" smtClean="0">
                              <a:solidFill>
                                <a:schemeClr val="tx1"/>
                              </a:solidFill>
                              <a:latin typeface="Cambria Math"/>
                            </a:rPr>
                            <m:t>𝑘</m:t>
                          </m:r>
                        </m:e>
                      </m:d>
                      <m:r>
                        <a:rPr lang="en-US" sz="2800" b="0" i="1" dirty="0" smtClean="0">
                          <a:solidFill>
                            <a:schemeClr val="tx1"/>
                          </a:solidFill>
                          <a:latin typeface="Cambria Math"/>
                        </a:rPr>
                        <m:t>&lt;</m:t>
                      </m:r>
                      <m:r>
                        <a:rPr lang="en-US" sz="2800" i="1" dirty="0" smtClean="0">
                          <a:solidFill>
                            <a:schemeClr val="tx1"/>
                          </a:solidFill>
                          <a:latin typeface="Cambria Math"/>
                        </a:rPr>
                        <m:t>𝑐</m:t>
                      </m:r>
                      <m:r>
                        <a:rPr lang="en-US" sz="2800" i="1" dirty="0" smtClean="0">
                          <a:solidFill>
                            <a:schemeClr val="tx1"/>
                          </a:solidFill>
                          <a:latin typeface="Cambria Math"/>
                        </a:rPr>
                        <m:t>, </m:t>
                      </m:r>
                      <m:r>
                        <a:rPr lang="en-US" sz="2800" i="1" dirty="0" smtClean="0">
                          <a:solidFill>
                            <a:schemeClr val="tx1"/>
                          </a:solidFill>
                          <a:latin typeface="Cambria Math"/>
                        </a:rPr>
                        <m:t>𝑓</m:t>
                      </m:r>
                      <m:d>
                        <m:dPr>
                          <m:ctrlPr>
                            <a:rPr lang="en-US" sz="2800" i="1" dirty="0" smtClean="0">
                              <a:solidFill>
                                <a:schemeClr val="tx1"/>
                              </a:solidFill>
                              <a:latin typeface="Cambria Math"/>
                            </a:rPr>
                          </m:ctrlPr>
                        </m:dPr>
                        <m:e>
                          <m:r>
                            <a:rPr lang="en-US" sz="2800" i="1" dirty="0" smtClean="0">
                              <a:solidFill>
                                <a:schemeClr val="tx1"/>
                              </a:solidFill>
                              <a:latin typeface="Cambria Math"/>
                            </a:rPr>
                            <m:t>𝑏</m:t>
                          </m:r>
                        </m:e>
                      </m:d>
                      <m:r>
                        <a:rPr lang="en-US" sz="2800" b="0" i="1" dirty="0" smtClean="0">
                          <a:solidFill>
                            <a:schemeClr val="tx1"/>
                          </a:solidFill>
                          <a:latin typeface="Cambria Math"/>
                        </a:rPr>
                        <m:t>&gt;</m:t>
                      </m:r>
                      <m:r>
                        <a:rPr lang="en-US" sz="2800" i="1" dirty="0" smtClean="0">
                          <a:solidFill>
                            <a:schemeClr val="tx1"/>
                          </a:solidFill>
                          <a:latin typeface="Cambria Math"/>
                        </a:rPr>
                        <m:t>𝑎</m:t>
                      </m:r>
                      <m:r>
                        <a:rPr lang="en-US" sz="2800" b="0" i="1" dirty="0" smtClean="0">
                          <a:solidFill>
                            <a:schemeClr val="tx1"/>
                          </a:solidFill>
                          <a:latin typeface="Cambria Math"/>
                        </a:rPr>
                        <m:t>, </m:t>
                      </m:r>
                      <m:r>
                        <a:rPr lang="en-US" sz="2800" b="0" i="1" dirty="0" smtClean="0">
                          <a:solidFill>
                            <a:schemeClr val="tx1"/>
                          </a:solidFill>
                          <a:latin typeface="Cambria Math"/>
                        </a:rPr>
                        <m:t>𝑘</m:t>
                      </m:r>
                      <m:r>
                        <a:rPr lang="en-US" sz="2800" b="0" i="1" dirty="0" smtClean="0">
                          <a:solidFill>
                            <a:schemeClr val="tx1"/>
                          </a:solidFill>
                          <a:latin typeface="Cambria Math"/>
                        </a:rPr>
                        <m:t>=</m:t>
                      </m:r>
                      <m:r>
                        <a:rPr lang="en-US" sz="2800" b="0" i="1" dirty="0" smtClean="0">
                          <a:solidFill>
                            <a:schemeClr val="tx1"/>
                          </a:solidFill>
                          <a:latin typeface="Cambria Math"/>
                        </a:rPr>
                        <m:t>𝑎</m:t>
                      </m:r>
                      <m:r>
                        <a:rPr lang="en-US" sz="2800" b="0" i="1" dirty="0" smtClean="0">
                          <a:solidFill>
                            <a:schemeClr val="tx1"/>
                          </a:solidFill>
                          <a:latin typeface="Cambria Math"/>
                        </a:rPr>
                        <m:t> −1</m:t>
                      </m:r>
                    </m:oMath>
                  </m:oMathPara>
                </a14:m>
                <a:endParaRPr lang="en-US" sz="2800" dirty="0">
                  <a:solidFill>
                    <a:schemeClr val="tx1"/>
                  </a:solidFill>
                </a:endParaRPr>
              </a:p>
            </p:txBody>
          </p:sp>
        </mc:Choice>
        <mc:Fallback>
          <p:sp>
            <p:nvSpPr>
              <p:cNvPr id="6" name="Content Placeholder 3"/>
              <p:cNvSpPr txBox="1">
                <a:spLocks noRot="1" noChangeAspect="1" noMove="1" noResize="1" noEditPoints="1" noAdjustHandles="1" noChangeArrowheads="1" noChangeShapeType="1" noTextEdit="1"/>
              </p:cNvSpPr>
              <p:nvPr/>
            </p:nvSpPr>
            <p:spPr bwMode="auto">
              <a:xfrm>
                <a:off x="351972" y="1524000"/>
                <a:ext cx="6507551" cy="523220"/>
              </a:xfrm>
              <a:prstGeom prst="rect">
                <a:avLst/>
              </a:prstGeom>
              <a:blipFill rotWithShape="1">
                <a:blip r:embed="rId2"/>
                <a:stretch>
                  <a:fillRect/>
                </a:stretch>
              </a:blipFill>
              <a:ln w="9525">
                <a:noFill/>
                <a:miter lim="800000"/>
                <a:headEnd/>
                <a:tailEnd/>
              </a:ln>
            </p:spPr>
            <p:txBody>
              <a:bodyPr/>
              <a:lstStyle/>
              <a:p>
                <a:r>
                  <a:rPr lang="en-US">
                    <a:noFill/>
                  </a:rPr>
                  <a:t> </a:t>
                </a:r>
              </a:p>
            </p:txBody>
          </p:sp>
        </mc:Fallback>
      </mc:AlternateContent>
      <p:sp>
        <p:nvSpPr>
          <p:cNvPr id="8" name="Rectangle 7"/>
          <p:cNvSpPr/>
          <p:nvPr/>
        </p:nvSpPr>
        <p:spPr>
          <a:xfrm>
            <a:off x="493486" y="2406448"/>
            <a:ext cx="7736114"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9" name="Straight Connector 8"/>
          <p:cNvCxnSpPr/>
          <p:nvPr/>
        </p:nvCxnSpPr>
        <p:spPr>
          <a:xfrm>
            <a:off x="1640306" y="2389844"/>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24086" y="2417895"/>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76286" y="2406450"/>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Rectangle 11"/>
              <p:cNvSpPr/>
              <p:nvPr/>
            </p:nvSpPr>
            <p:spPr>
              <a:xfrm>
                <a:off x="592775" y="2670917"/>
                <a:ext cx="104753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592775" y="2670917"/>
                <a:ext cx="1047531"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585686" y="2654025"/>
                <a:ext cx="104201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𝑏</m:t>
                      </m:r>
                      <m:r>
                        <a:rPr lang="en-US" sz="2400" b="0" i="1" smtClean="0">
                          <a:latin typeface="Cambria Math"/>
                        </a:rPr>
                        <m:t>→0</m:t>
                      </m:r>
                    </m:oMath>
                  </m:oMathPara>
                </a14:m>
                <a:endParaRPr lang="en-US" sz="2400" dirty="0"/>
              </a:p>
            </p:txBody>
          </p:sp>
        </mc:Choice>
        <mc:Fallback>
          <p:sp>
            <p:nvSpPr>
              <p:cNvPr id="13" name="TextBox 12"/>
              <p:cNvSpPr txBox="1">
                <a:spLocks noRot="1" noChangeAspect="1" noMove="1" noResize="1" noEditPoints="1" noAdjustHandles="1" noChangeArrowheads="1" noChangeShapeType="1" noTextEdit="1"/>
              </p:cNvSpPr>
              <p:nvPr/>
            </p:nvSpPr>
            <p:spPr>
              <a:xfrm>
                <a:off x="1585686" y="2654025"/>
                <a:ext cx="1042017" cy="461665"/>
              </a:xfrm>
              <a:prstGeom prst="rect">
                <a:avLst/>
              </a:prstGeom>
              <a:blipFill rotWithShape="1">
                <a:blip r:embed="rId4"/>
                <a:stretch>
                  <a:fillRect/>
                </a:stretch>
              </a:blipFill>
            </p:spPr>
            <p:txBody>
              <a:bodyPr/>
              <a:lstStyle/>
              <a:p>
                <a:r>
                  <a:rPr lang="en-US">
                    <a:noFill/>
                  </a:rPr>
                  <a:t> </a:t>
                </a:r>
              </a:p>
            </p:txBody>
          </p:sp>
        </mc:Fallback>
      </mc:AlternateContent>
      <p:cxnSp>
        <p:nvCxnSpPr>
          <p:cNvPr id="16" name="Straight Connector 15"/>
          <p:cNvCxnSpPr/>
          <p:nvPr/>
        </p:nvCxnSpPr>
        <p:spPr>
          <a:xfrm>
            <a:off x="5395686" y="2389556"/>
            <a:ext cx="0" cy="9906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2576286" y="2667000"/>
                <a:ext cx="148297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𝑘</m:t>
                      </m:r>
                      <m:r>
                        <a:rPr lang="en-US" sz="2400" b="0" i="1" smtClean="0">
                          <a:latin typeface="Cambria Math"/>
                        </a:rPr>
                        <m:t>)→0</m:t>
                      </m:r>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2576286" y="2667000"/>
                <a:ext cx="1482970" cy="461665"/>
              </a:xfrm>
              <a:prstGeom prst="rect">
                <a:avLst/>
              </a:prstGeom>
              <a:blipFill rotWithShape="1">
                <a:blip r:embed="rId5"/>
                <a:stretch>
                  <a:fillRect l="-412"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988916" y="2662535"/>
                <a:ext cx="1477456"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r>
                        <a:rPr lang="en-US" sz="2400" b="0" i="1" smtClean="0">
                          <a:latin typeface="Cambria Math"/>
                        </a:rPr>
                        <m:t>𝑏</m:t>
                      </m:r>
                      <m:r>
                        <a:rPr lang="en-US" sz="2400" b="0" i="1" smtClean="0">
                          <a:latin typeface="Cambria Math"/>
                        </a:rPr>
                        <m:t>)→2</m:t>
                      </m:r>
                    </m:oMath>
                  </m:oMathPara>
                </a14:m>
                <a:endParaRPr lang="en-US" sz="2400" dirty="0"/>
              </a:p>
            </p:txBody>
          </p:sp>
        </mc:Choice>
        <mc:Fallback>
          <p:sp>
            <p:nvSpPr>
              <p:cNvPr id="18" name="TextBox 17"/>
              <p:cNvSpPr txBox="1">
                <a:spLocks noRot="1" noChangeAspect="1" noMove="1" noResize="1" noEditPoints="1" noAdjustHandles="1" noChangeArrowheads="1" noChangeShapeType="1" noTextEdit="1"/>
              </p:cNvSpPr>
              <p:nvPr/>
            </p:nvSpPr>
            <p:spPr>
              <a:xfrm>
                <a:off x="3988916" y="2662535"/>
                <a:ext cx="1477456" cy="461665"/>
              </a:xfrm>
              <a:prstGeom prst="rect">
                <a:avLst/>
              </a:prstGeom>
              <a:blipFill rotWithShape="1">
                <a:blip r:embed="rId6"/>
                <a:stretch>
                  <a:fillRect b="-197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493486" y="3902946"/>
                <a:ext cx="4964116" cy="461665"/>
              </a:xfrm>
              <a:prstGeom prst="rect">
                <a:avLst/>
              </a:prstGeom>
              <a:noFill/>
            </p:spPr>
            <p:txBody>
              <a:bodyPr wrap="none" rtlCol="0">
                <a:spAutoFit/>
              </a:bodyPr>
              <a:lstStyle/>
              <a:p>
                <a:r>
                  <a:rPr lang="en-US" sz="2400" dirty="0" smtClean="0">
                    <a:solidFill>
                      <a:srgbClr val="FF0000"/>
                    </a:solidFill>
                    <a:latin typeface="+mn-lt"/>
                  </a:rPr>
                  <a:t>Conflict: </a:t>
                </a:r>
                <a14:m>
                  <m:oMath xmlns:m="http://schemas.openxmlformats.org/officeDocument/2006/math">
                    <m:r>
                      <a:rPr lang="en-US" sz="2400" b="0" i="1" smtClean="0">
                        <a:solidFill>
                          <a:srgbClr val="FF0000"/>
                        </a:solidFill>
                        <a:latin typeface="Cambria Math"/>
                      </a:rPr>
                      <m:t>𝑓</m:t>
                    </m:r>
                    <m:d>
                      <m:dPr>
                        <m:ctrlPr>
                          <a:rPr lang="en-US" sz="2400" b="0" i="1" smtClean="0">
                            <a:solidFill>
                              <a:srgbClr val="FF0000"/>
                            </a:solidFill>
                            <a:latin typeface="Cambria Math"/>
                          </a:rPr>
                        </m:ctrlPr>
                      </m:dPr>
                      <m:e>
                        <m:r>
                          <a:rPr lang="en-US" sz="2400" b="0" i="1" smtClean="0">
                            <a:solidFill>
                              <a:srgbClr val="FF0000"/>
                            </a:solidFill>
                            <a:latin typeface="Cambria Math"/>
                          </a:rPr>
                          <m:t>𝑘</m:t>
                        </m:r>
                      </m:e>
                    </m:d>
                  </m:oMath>
                </a14:m>
                <a:r>
                  <a:rPr lang="en-US" sz="2400" dirty="0" smtClean="0">
                    <a:solidFill>
                      <a:srgbClr val="FF0000"/>
                    </a:solidFill>
                    <a:latin typeface="+mn-lt"/>
                  </a:rPr>
                  <a:t> and </a:t>
                </a:r>
                <a14:m>
                  <m:oMath xmlns:m="http://schemas.openxmlformats.org/officeDocument/2006/math">
                    <m:r>
                      <a:rPr lang="en-US" sz="2400" b="0" i="1" smtClean="0">
                        <a:solidFill>
                          <a:srgbClr val="FF0000"/>
                        </a:solidFill>
                        <a:latin typeface="Cambria Math"/>
                      </a:rPr>
                      <m:t>𝑓</m:t>
                    </m:r>
                    <m:d>
                      <m:dPr>
                        <m:ctrlPr>
                          <a:rPr lang="en-US" sz="2400" b="0" i="1" smtClean="0">
                            <a:solidFill>
                              <a:srgbClr val="FF0000"/>
                            </a:solidFill>
                            <a:latin typeface="Cambria Math"/>
                          </a:rPr>
                        </m:ctrlPr>
                      </m:dPr>
                      <m:e>
                        <m:r>
                          <a:rPr lang="en-US" sz="2400" b="0" i="1" smtClean="0">
                            <a:solidFill>
                              <a:srgbClr val="FF0000"/>
                            </a:solidFill>
                            <a:latin typeface="Cambria Math"/>
                          </a:rPr>
                          <m:t>𝑏</m:t>
                        </m:r>
                      </m:e>
                    </m:d>
                  </m:oMath>
                </a14:m>
                <a:r>
                  <a:rPr lang="en-US" sz="2400" dirty="0" smtClean="0">
                    <a:solidFill>
                      <a:srgbClr val="FF0000"/>
                    </a:solidFill>
                    <a:latin typeface="+mn-lt"/>
                  </a:rPr>
                  <a:t> must be equal</a:t>
                </a:r>
                <a:endParaRPr lang="en-US" sz="2400" dirty="0">
                  <a:solidFill>
                    <a:srgbClr val="FF0000"/>
                  </a:solidFill>
                  <a:latin typeface="+mn-lt"/>
                </a:endParaRPr>
              </a:p>
            </p:txBody>
          </p:sp>
        </mc:Choice>
        <mc:Fallback>
          <p:sp>
            <p:nvSpPr>
              <p:cNvPr id="19" name="TextBox 18"/>
              <p:cNvSpPr txBox="1">
                <a:spLocks noRot="1" noChangeAspect="1" noMove="1" noResize="1" noEditPoints="1" noAdjustHandles="1" noChangeArrowheads="1" noChangeShapeType="1" noTextEdit="1"/>
              </p:cNvSpPr>
              <p:nvPr/>
            </p:nvSpPr>
            <p:spPr>
              <a:xfrm>
                <a:off x="493486" y="3902946"/>
                <a:ext cx="4964116" cy="461665"/>
              </a:xfrm>
              <a:prstGeom prst="rect">
                <a:avLst/>
              </a:prstGeom>
              <a:blipFill rotWithShape="1">
                <a:blip r:embed="rId7"/>
                <a:stretch>
                  <a:fillRect l="-1966" t="-10526" r="-860"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54940" y="4648200"/>
                <a:ext cx="343126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a:rPr>
                        <m:t>¬</m:t>
                      </m:r>
                      <m:d>
                        <m:dPr>
                          <m:ctrlPr>
                            <a:rPr lang="en-US" sz="2400" b="0" i="1" smtClean="0">
                              <a:solidFill>
                                <a:srgbClr val="FF0000"/>
                              </a:solidFill>
                              <a:latin typeface="Cambria Math"/>
                            </a:rPr>
                          </m:ctrlPr>
                        </m:dPr>
                        <m:e>
                          <m:r>
                            <a:rPr lang="en-US" sz="2400" b="0" i="1" smtClean="0">
                              <a:solidFill>
                                <a:srgbClr val="FF0000"/>
                              </a:solidFill>
                              <a:latin typeface="Cambria Math"/>
                            </a:rPr>
                            <m:t>𝑘</m:t>
                          </m:r>
                          <m:r>
                            <a:rPr lang="en-US" sz="2400" b="0" i="1" smtClean="0">
                              <a:solidFill>
                                <a:srgbClr val="FF0000"/>
                              </a:solidFill>
                              <a:latin typeface="Cambria Math"/>
                            </a:rPr>
                            <m:t>=</m:t>
                          </m:r>
                          <m:r>
                            <a:rPr lang="en-US" sz="2400" b="0" i="1" smtClean="0">
                              <a:solidFill>
                                <a:srgbClr val="FF0000"/>
                              </a:solidFill>
                              <a:latin typeface="Cambria Math"/>
                            </a:rPr>
                            <m:t>𝑏</m:t>
                          </m:r>
                        </m:e>
                      </m:d>
                      <m:r>
                        <a:rPr lang="en-US" sz="2400" b="0" i="1" smtClean="0">
                          <a:solidFill>
                            <a:srgbClr val="FF0000"/>
                          </a:solidFill>
                          <a:latin typeface="Cambria Math"/>
                        </a:rPr>
                        <m:t>∨</m:t>
                      </m:r>
                      <m:r>
                        <a:rPr lang="en-US" sz="2400" b="0" i="1" smtClean="0">
                          <a:solidFill>
                            <a:srgbClr val="FF0000"/>
                          </a:solidFill>
                          <a:latin typeface="Cambria Math"/>
                        </a:rPr>
                        <m:t>𝑓</m:t>
                      </m:r>
                      <m:d>
                        <m:dPr>
                          <m:ctrlPr>
                            <a:rPr lang="en-US" sz="2400" b="0" i="1" smtClean="0">
                              <a:solidFill>
                                <a:srgbClr val="FF0000"/>
                              </a:solidFill>
                              <a:latin typeface="Cambria Math"/>
                            </a:rPr>
                          </m:ctrlPr>
                        </m:dPr>
                        <m:e>
                          <m:r>
                            <a:rPr lang="en-US" sz="2400" b="0" i="1" smtClean="0">
                              <a:solidFill>
                                <a:srgbClr val="FF0000"/>
                              </a:solidFill>
                              <a:latin typeface="Cambria Math"/>
                            </a:rPr>
                            <m:t>𝑘</m:t>
                          </m:r>
                        </m:e>
                      </m:d>
                      <m:r>
                        <a:rPr lang="en-US" sz="2400" b="0" i="1" smtClean="0">
                          <a:solidFill>
                            <a:srgbClr val="FF0000"/>
                          </a:solidFill>
                          <a:latin typeface="Cambria Math"/>
                        </a:rPr>
                        <m:t>=</m:t>
                      </m:r>
                      <m:r>
                        <a:rPr lang="en-US" sz="2400" b="0" i="1" smtClean="0">
                          <a:solidFill>
                            <a:srgbClr val="FF0000"/>
                          </a:solidFill>
                          <a:latin typeface="Cambria Math"/>
                        </a:rPr>
                        <m:t>𝑓</m:t>
                      </m:r>
                      <m:r>
                        <a:rPr lang="en-US" sz="2400" b="0" i="1" smtClean="0">
                          <a:solidFill>
                            <a:srgbClr val="FF0000"/>
                          </a:solidFill>
                          <a:latin typeface="Cambria Math"/>
                        </a:rPr>
                        <m:t>(</m:t>
                      </m:r>
                      <m:r>
                        <a:rPr lang="en-US" sz="2400" b="0" i="1" smtClean="0">
                          <a:solidFill>
                            <a:srgbClr val="FF0000"/>
                          </a:solidFill>
                          <a:latin typeface="Cambria Math"/>
                        </a:rPr>
                        <m:t>𝑏</m:t>
                      </m:r>
                      <m:r>
                        <a:rPr lang="en-US" sz="2400" b="0" i="1" smtClean="0">
                          <a:solidFill>
                            <a:srgbClr val="FF0000"/>
                          </a:solidFill>
                          <a:latin typeface="Cambria Math"/>
                        </a:rPr>
                        <m:t>)</m:t>
                      </m:r>
                    </m:oMath>
                  </m:oMathPara>
                </a14:m>
                <a:endParaRPr lang="en-US" sz="2400" dirty="0">
                  <a:solidFill>
                    <a:srgbClr val="FF0000"/>
                  </a:solidFill>
                  <a:latin typeface="+mn-lt"/>
                </a:endParaRPr>
              </a:p>
            </p:txBody>
          </p:sp>
        </mc:Choice>
        <mc:Fallback>
          <p:sp>
            <p:nvSpPr>
              <p:cNvPr id="20" name="TextBox 19"/>
              <p:cNvSpPr txBox="1">
                <a:spLocks noRot="1" noChangeAspect="1" noMove="1" noResize="1" noEditPoints="1" noAdjustHandles="1" noChangeArrowheads="1" noChangeShapeType="1" noTextEdit="1"/>
              </p:cNvSpPr>
              <p:nvPr/>
            </p:nvSpPr>
            <p:spPr>
              <a:xfrm>
                <a:off x="454940" y="4648200"/>
                <a:ext cx="3431260" cy="461665"/>
              </a:xfrm>
              <a:prstGeom prst="rect">
                <a:avLst/>
              </a:prstGeom>
              <a:blipFill rotWithShape="1">
                <a:blip r:embed="rId8"/>
                <a:stretch>
                  <a:fillRect b="-17333"/>
                </a:stretch>
              </a:blipFill>
            </p:spPr>
            <p:txBody>
              <a:bodyPr/>
              <a:lstStyle/>
              <a:p>
                <a:r>
                  <a:rPr lang="en-US">
                    <a:noFill/>
                  </a:rPr>
                  <a:t> </a:t>
                </a:r>
              </a:p>
            </p:txBody>
          </p:sp>
        </mc:Fallback>
      </mc:AlternateContent>
    </p:spTree>
    <p:extLst>
      <p:ext uri="{BB962C8B-B14F-4D97-AF65-F5344CB8AC3E}">
        <p14:creationId xmlns:p14="http://schemas.microsoft.com/office/powerpoint/2010/main" val="197652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11298</TotalTime>
  <Words>6878</Words>
  <Application>Microsoft Office PowerPoint</Application>
  <PresentationFormat>On-screen Show (4:3)</PresentationFormat>
  <Paragraphs>1135</Paragraphs>
  <Slides>124</Slides>
  <Notes>29</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Internals of SMT Solvers</vt:lpstr>
      <vt:lpstr>Acknowledgements</vt:lpstr>
      <vt:lpstr>Herbrand Award 2013</vt:lpstr>
      <vt:lpstr>What is a SMT Solver?</vt:lpstr>
      <vt:lpstr>Multiple Approaches</vt:lpstr>
      <vt:lpstr>Preprocessing</vt:lpstr>
      <vt:lpstr>Equivalence Preserving Simplifications </vt:lpstr>
      <vt:lpstr>Preprocessor API</vt:lpstr>
      <vt:lpstr>Example</vt:lpstr>
      <vt:lpstr>Example</vt:lpstr>
      <vt:lpstr>Example</vt:lpstr>
      <vt:lpstr>Model Converters</vt:lpstr>
      <vt:lpstr>Model Converter: Filter</vt:lpstr>
      <vt:lpstr>Model Converter: Filter</vt:lpstr>
      <vt:lpstr>Model Converter: Extension + Filter</vt:lpstr>
      <vt:lpstr>Preprocessors</vt:lpstr>
      <vt:lpstr>Simple QF_BV  (bit-vector) solver</vt:lpstr>
      <vt:lpstr>Under/Over-Approximations</vt:lpstr>
      <vt:lpstr>Under/Over-Approximations</vt:lpstr>
      <vt:lpstr>Under/Over-Approximations</vt:lpstr>
      <vt:lpstr>Under/Over-Approximations</vt:lpstr>
      <vt:lpstr>Under/Over-Approximations</vt:lpstr>
      <vt:lpstr>Tracking: under/over-approximations</vt:lpstr>
      <vt:lpstr>CEGAR is your friend Counter-Example Guided Abstract Refinement</vt:lpstr>
      <vt:lpstr>CEGAR is your friend Counter-Example Guided Abstract Refinement</vt:lpstr>
      <vt:lpstr>CEGAR is your friend Counter-Example Guided Abstract Refinement</vt:lpstr>
      <vt:lpstr>Uninterpreted Functions by CEGAR</vt:lpstr>
      <vt:lpstr>Uninterpreted Functions by CEGAR</vt:lpstr>
      <vt:lpstr>Uninterpreted Functions by CEGAR</vt:lpstr>
      <vt:lpstr>Uninterpreted Functions by CEGAR</vt:lpstr>
      <vt:lpstr>Uninterpreted Functions by CEGAR</vt:lpstr>
      <vt:lpstr>Simple QF_UFBV Solver</vt:lpstr>
      <vt:lpstr>Simple QF_AUFBV Solver arrays on top of UF</vt:lpstr>
      <vt:lpstr>Simple UFBV Solver model-based quantifier instantiation</vt:lpstr>
      <vt:lpstr>Simple QF_NIA “solver” by CEGAR nonlinear integer arithmetic</vt:lpstr>
      <vt:lpstr>Lazy SMT as CEGAR</vt:lpstr>
      <vt:lpstr>Lazy SMT as CEGAR: 1. Abstract</vt:lpstr>
      <vt:lpstr>Lazy SMT as CEGAR: 2. Solve</vt:lpstr>
      <vt:lpstr>Lazy SMT as CEGAR: 2. Solve</vt:lpstr>
      <vt:lpstr>Lazy SMT as CEGAR: 3. Check</vt:lpstr>
      <vt:lpstr>Lazy SMT as CEGAR: 3. Check</vt:lpstr>
      <vt:lpstr>Lazy SMT as CEGAR: 4. Refine</vt:lpstr>
      <vt:lpstr>Lazy SMT as CEGAR: 4. Refine</vt:lpstr>
      <vt:lpstr>Lazy SMT as CEGAR: refinements</vt:lpstr>
      <vt:lpstr>DPLL(T) weakness</vt:lpstr>
      <vt:lpstr>CDCL: Conflict Driven Clause Learning</vt:lpstr>
      <vt:lpstr>DPLL(T) weakness</vt:lpstr>
      <vt:lpstr>Example: Nonlinear Real Arithmetic</vt:lpstr>
      <vt:lpstr>The RISE of Model-Driven Techniques in SMT</vt:lpstr>
      <vt:lpstr>Saturation   x    Search</vt:lpstr>
      <vt:lpstr>Two procedures</vt:lpstr>
      <vt:lpstr>Linear Arithmetic</vt:lpstr>
      <vt:lpstr>Fourier-Motzkin</vt:lpstr>
      <vt:lpstr>Polynomial Constraints</vt:lpstr>
      <vt:lpstr>CAD “Big Picture”</vt:lpstr>
      <vt:lpstr>CAD “Big Picture”</vt:lpstr>
      <vt:lpstr>CAD “Big Picture”</vt:lpstr>
      <vt:lpstr>CAD “Big Picture”</vt:lpstr>
      <vt:lpstr>NLSat: Model-Driven Search</vt:lpstr>
      <vt:lpstr>Experimental Results (1)</vt:lpstr>
      <vt:lpstr>Experimental Results (2)</vt:lpstr>
      <vt:lpstr>Other examples</vt:lpstr>
      <vt:lpstr>Other examples</vt:lpstr>
      <vt:lpstr>Other examples (for linear arithmetic)</vt:lpstr>
      <vt:lpstr>Saturation: successful instances</vt:lpstr>
      <vt:lpstr>MCSat</vt:lpstr>
      <vt:lpstr>MCSat</vt:lpstr>
      <vt:lpstr>MCSat</vt:lpstr>
      <vt:lpstr>MCSat</vt:lpstr>
      <vt:lpstr>MCSat</vt:lpstr>
      <vt:lpstr>MCSat</vt:lpstr>
      <vt:lpstr>MCSat</vt:lpstr>
      <vt:lpstr>MCSat</vt:lpstr>
      <vt:lpstr>MCSat</vt:lpstr>
      <vt:lpstr>MCSat</vt:lpstr>
      <vt:lpstr>MCSat</vt:lpstr>
      <vt:lpstr>MCSat</vt:lpstr>
      <vt:lpstr>PowerPoint Presentation</vt:lpstr>
      <vt:lpstr>MCSat</vt:lpstr>
      <vt:lpstr>MCSat</vt:lpstr>
      <vt:lpstr>MCSat</vt:lpstr>
      <vt:lpstr>MCSat</vt:lpstr>
      <vt:lpstr>MCSat: FM Example</vt:lpstr>
      <vt:lpstr>MCSat: FM Example</vt:lpstr>
      <vt:lpstr>MCSat: FM Example</vt:lpstr>
      <vt:lpstr>MCSat: FM Example</vt:lpstr>
      <vt:lpstr>MCSat: FM Example</vt:lpstr>
      <vt:lpstr>MCSat: Another Example</vt:lpstr>
      <vt:lpstr>MCSat: Another Example</vt:lpstr>
      <vt:lpstr>MCSat: Another Example</vt:lpstr>
      <vt:lpstr>MCSat – Finite Basis</vt:lpstr>
      <vt:lpstr>MCSat – Finite Basis</vt:lpstr>
      <vt:lpstr>MCSat – Finite Basis</vt:lpstr>
      <vt:lpstr>MCSat – Finite Basis</vt:lpstr>
      <vt:lpstr>MCSat – Finite Basis</vt:lpstr>
      <vt:lpstr>MCSat – Finite Basis</vt:lpstr>
      <vt:lpstr>MCSat – Finite Basis</vt:lpstr>
      <vt:lpstr>MCSat: Uninterpreted Functions</vt:lpstr>
      <vt:lpstr>MCSat: Uninterpreted Functions</vt:lpstr>
      <vt:lpstr>MCSat: Uninterpreted Functions</vt:lpstr>
      <vt:lpstr>MCSat: Uninterpreted Functions</vt:lpstr>
      <vt:lpstr>MCSat: Uninterpreted Functions</vt:lpstr>
      <vt:lpstr>MCSat – Finite Basis</vt:lpstr>
      <vt:lpstr>MCSat: Termination</vt:lpstr>
      <vt:lpstr>MCSat</vt:lpstr>
      <vt:lpstr>MCSat</vt:lpstr>
      <vt:lpstr>MCSat</vt:lpstr>
      <vt:lpstr>PowerPoint Presentation</vt:lpstr>
      <vt:lpstr>PowerPoint Presentation</vt:lpstr>
      <vt:lpstr>PowerPoint Presentation</vt:lpstr>
      <vt:lpstr>MCSat</vt:lpstr>
      <vt:lpstr>MCSat</vt:lpstr>
      <vt:lpstr>MCSat</vt:lpstr>
      <vt:lpstr>MCSat</vt:lpstr>
      <vt:lpstr>MCSat</vt:lpstr>
      <vt:lpstr>MCSat</vt:lpstr>
      <vt:lpstr>MCSat: Architecture</vt:lpstr>
      <vt:lpstr>MCSat: development</vt:lpstr>
      <vt:lpstr>MCSat prototype: 7k lines of code</vt:lpstr>
      <vt:lpstr>MCSat: preliminary results prototype: 7k lines of code</vt:lpstr>
      <vt:lpstr>MCSat: preliminary results prototype: 7k lines of code</vt:lpstr>
      <vt:lpstr>Conclusion</vt:lpstr>
      <vt:lpstr>Resources: Papers</vt:lpstr>
      <vt:lpstr>Resources: Source Code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Margus Veanes</dc:creator>
  <cp:lastModifiedBy>Leonardo de Moura</cp:lastModifiedBy>
  <cp:revision>572</cp:revision>
  <dcterms:created xsi:type="dcterms:W3CDTF">2010-12-09T09:07:23Z</dcterms:created>
  <dcterms:modified xsi:type="dcterms:W3CDTF">2013-07-03T22:09:08Z</dcterms:modified>
</cp:coreProperties>
</file>