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52"/>
  </p:notesMasterIdLst>
  <p:handoutMasterIdLst>
    <p:handoutMasterId r:id="rId53"/>
  </p:handoutMasterIdLst>
  <p:sldIdLst>
    <p:sldId id="295" r:id="rId5"/>
    <p:sldId id="493" r:id="rId6"/>
    <p:sldId id="502" r:id="rId7"/>
    <p:sldId id="501" r:id="rId8"/>
    <p:sldId id="504" r:id="rId9"/>
    <p:sldId id="503" r:id="rId10"/>
    <p:sldId id="505" r:id="rId11"/>
    <p:sldId id="529" r:id="rId12"/>
    <p:sldId id="530" r:id="rId13"/>
    <p:sldId id="495" r:id="rId14"/>
    <p:sldId id="497" r:id="rId15"/>
    <p:sldId id="498" r:id="rId16"/>
    <p:sldId id="499" r:id="rId17"/>
    <p:sldId id="508" r:id="rId18"/>
    <p:sldId id="513" r:id="rId19"/>
    <p:sldId id="510" r:id="rId20"/>
    <p:sldId id="550" r:id="rId21"/>
    <p:sldId id="517" r:id="rId22"/>
    <p:sldId id="526" r:id="rId23"/>
    <p:sldId id="518" r:id="rId24"/>
    <p:sldId id="519" r:id="rId25"/>
    <p:sldId id="520" r:id="rId26"/>
    <p:sldId id="533" r:id="rId27"/>
    <p:sldId id="521" r:id="rId28"/>
    <p:sldId id="534" r:id="rId29"/>
    <p:sldId id="522" r:id="rId30"/>
    <p:sldId id="535" r:id="rId31"/>
    <p:sldId id="524" r:id="rId32"/>
    <p:sldId id="527" r:id="rId33"/>
    <p:sldId id="551" r:id="rId34"/>
    <p:sldId id="531" r:id="rId35"/>
    <p:sldId id="525" r:id="rId36"/>
    <p:sldId id="532" r:id="rId37"/>
    <p:sldId id="536" r:id="rId38"/>
    <p:sldId id="537" r:id="rId39"/>
    <p:sldId id="539" r:id="rId40"/>
    <p:sldId id="538" r:id="rId41"/>
    <p:sldId id="540" r:id="rId42"/>
    <p:sldId id="541" r:id="rId43"/>
    <p:sldId id="542" r:id="rId44"/>
    <p:sldId id="543" r:id="rId45"/>
    <p:sldId id="544" r:id="rId46"/>
    <p:sldId id="545" r:id="rId47"/>
    <p:sldId id="547" r:id="rId48"/>
    <p:sldId id="548" r:id="rId49"/>
    <p:sldId id="549" r:id="rId50"/>
    <p:sldId id="546" r:id="rId5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2" autoAdjust="0"/>
    <p:restoredTop sz="94684" autoAdjust="0"/>
  </p:normalViewPr>
  <p:slideViewPr>
    <p:cSldViewPr snapToGrid="0">
      <p:cViewPr varScale="1">
        <p:scale>
          <a:sx n="106" d="100"/>
          <a:sy n="106" d="100"/>
        </p:scale>
        <p:origin x="-330"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6/29/2009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6/29/2009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6/29/2009 11:45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6165" y="2684941"/>
            <a:ext cx="8269462" cy="886397"/>
          </a:xfrm>
        </p:spPr>
        <p:txBody>
          <a:bodyPr/>
          <a:lstStyle/>
          <a:p>
            <a:r>
              <a:rPr lang="en-US" sz="3600" i="1" dirty="0" smtClean="0">
                <a:latin typeface="Calibri" pitchFamily="34" charset="0"/>
              </a:rPr>
              <a:t>Complete Instantiation for Quantified Formulas in SMT </a:t>
            </a:r>
            <a:r>
              <a:rPr sz="3600" smtClean="0">
                <a:latin typeface="Calibri" pitchFamily="34" charset="0"/>
              </a:rPr>
              <a:t/>
            </a:r>
            <a:br>
              <a:rPr sz="3600" smtClean="0">
                <a:latin typeface="Calibri" pitchFamily="34" charset="0"/>
              </a:rPr>
            </a:br>
            <a:r>
              <a:rPr sz="2800" smtClean="0">
                <a:latin typeface="Calibri" pitchFamily="34" charset="0"/>
              </a:rPr>
              <a:t>CAV 2009</a:t>
            </a:r>
            <a:endParaRPr lang="en-US" sz="2800" dirty="0">
              <a:latin typeface="Calibri" pitchFamily="34" charset="0"/>
            </a:endParaRPr>
          </a:p>
        </p:txBody>
      </p:sp>
      <p:sp>
        <p:nvSpPr>
          <p:cNvPr id="3" name="Subtitle 2"/>
          <p:cNvSpPr>
            <a:spLocks noGrp="1"/>
          </p:cNvSpPr>
          <p:nvPr>
            <p:ph type="subTitle" idx="1"/>
          </p:nvPr>
        </p:nvSpPr>
        <p:spPr>
          <a:xfrm>
            <a:off x="736338" y="4397170"/>
            <a:ext cx="7692761" cy="861774"/>
          </a:xfrm>
        </p:spPr>
        <p:txBody>
          <a:bodyPr/>
          <a:lstStyle/>
          <a:p>
            <a:pPr>
              <a:lnSpc>
                <a:spcPct val="100000"/>
              </a:lnSpc>
            </a:pPr>
            <a:r>
              <a:rPr lang="en-US" sz="2800" dirty="0" smtClean="0">
                <a:latin typeface="Calibri" pitchFamily="34" charset="0"/>
              </a:rPr>
              <a:t>Yeting Ge                                    Leonardo de Moura</a:t>
            </a:r>
          </a:p>
          <a:p>
            <a:pPr>
              <a:lnSpc>
                <a:spcPct val="100000"/>
              </a:lnSpc>
            </a:pPr>
            <a:r>
              <a:rPr lang="en-US" sz="2800" dirty="0" smtClean="0">
                <a:latin typeface="Calibri" pitchFamily="34" charset="0"/>
              </a:rPr>
              <a:t>New York University                 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applications need </a:t>
            </a:r>
            <a:r>
              <a:rPr lang="en-US" dirty="0" smtClean="0">
                <a:solidFill>
                  <a:srgbClr val="FF0000"/>
                </a:solidFill>
                <a:sym typeface="Symbol"/>
              </a:rPr>
              <a:t>quantifiers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125197"/>
          </a:xfrm>
        </p:spPr>
        <p:txBody>
          <a:bodyPr/>
          <a:lstStyle/>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applications need </a:t>
            </a:r>
            <a:r>
              <a:rPr lang="en-US" dirty="0" smtClean="0">
                <a:solidFill>
                  <a:srgbClr val="FF0000"/>
                </a:solidFill>
                <a:sym typeface="Symbol"/>
              </a:rPr>
              <a:t>quantifiers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969770"/>
          </a:xfrm>
        </p:spPr>
        <p:txBody>
          <a:bodyPr/>
          <a:lstStyle/>
          <a:p>
            <a:r>
              <a:rPr lang="en-US" sz="3100" dirty="0" smtClean="0">
                <a:latin typeface="Calibri" pitchFamily="34" charset="0"/>
                <a:sym typeface="Symbol"/>
              </a:rPr>
              <a:t>Modeling the runtime</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applications need </a:t>
            </a:r>
            <a:r>
              <a:rPr lang="en-US" dirty="0" smtClean="0">
                <a:solidFill>
                  <a:srgbClr val="FF0000"/>
                </a:solidFill>
                <a:sym typeface="Symbol"/>
              </a:rPr>
              <a:t>quantifiers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848746"/>
          </a:xfrm>
        </p:spPr>
        <p:txBody>
          <a:bodyPr/>
          <a:lstStyle/>
          <a:p>
            <a:r>
              <a:rPr lang="en-US" sz="3100" dirty="0" smtClean="0">
                <a:latin typeface="Calibri" pitchFamily="34" charset="0"/>
                <a:sym typeface="Symbol"/>
              </a:rPr>
              <a:t>Modeling the runtime</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Unsupported 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applications need </a:t>
            </a:r>
            <a:r>
              <a:rPr lang="en-US" dirty="0" smtClean="0">
                <a:solidFill>
                  <a:srgbClr val="FF0000"/>
                </a:solidFill>
                <a:sym typeface="Symbol"/>
              </a:rPr>
              <a:t>quantifiers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900794"/>
          </a:xfrm>
        </p:spPr>
        <p:txBody>
          <a:bodyPr/>
          <a:lstStyle/>
          <a:p>
            <a:r>
              <a:rPr lang="en-US" sz="3100" dirty="0" smtClean="0">
                <a:latin typeface="Calibri" pitchFamily="34" charset="0"/>
                <a:sym typeface="Symbol"/>
              </a:rPr>
              <a:t>Modeling the runtime</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Unsupported 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ular Callout 4"/>
          <p:cNvSpPr/>
          <p:nvPr/>
        </p:nvSpPr>
        <p:spPr bwMode="auto">
          <a:xfrm>
            <a:off x="3738880" y="4815840"/>
            <a:ext cx="4135120" cy="1148080"/>
          </a:xfrm>
          <a:prstGeom prst="wedgeRectCallout">
            <a:avLst>
              <a:gd name="adj1" fmla="val -49693"/>
              <a:gd name="adj2" fmla="val -15868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392963"/>
          </a:xfrm>
        </p:spPr>
        <p:txBody>
          <a:bodyPr/>
          <a:lstStyle/>
          <a:p>
            <a:r>
              <a:rPr lang="en-US" sz="3100" dirty="0" smtClean="0">
                <a:latin typeface="Calibri" pitchFamily="34" charset="0"/>
                <a:sym typeface="Symbol"/>
              </a:rPr>
              <a:t>Superposition Calculus + SMT.</a:t>
            </a:r>
          </a:p>
          <a:p>
            <a:r>
              <a:rPr lang="en-US" sz="3100" dirty="0" smtClean="0">
                <a:sym typeface="Symbol"/>
              </a:rPr>
              <a:t>Instantiation Based Methods</a:t>
            </a:r>
          </a:p>
          <a:p>
            <a:pPr lvl="1"/>
            <a:r>
              <a:rPr lang="en-US" sz="2700" dirty="0" smtClean="0">
                <a:latin typeface="Calibri" pitchFamily="34" charset="0"/>
                <a:sym typeface="Symbol"/>
              </a:rPr>
              <a:t>Implemented on top of “regular” SMT solvers.</a:t>
            </a:r>
          </a:p>
          <a:p>
            <a:pPr lvl="1"/>
            <a:r>
              <a:rPr lang="en-US" sz="2700" dirty="0" smtClean="0">
                <a:sym typeface="Symbol"/>
              </a:rPr>
              <a:t>Heuristic quantifier instantiation (E-Matching).</a:t>
            </a:r>
            <a:endParaRPr lang="en-US" sz="2700" dirty="0" smtClean="0">
              <a:solidFill>
                <a:srgbClr val="FF0000"/>
              </a:solidFill>
              <a:sym typeface="Symbol"/>
            </a:endParaRPr>
          </a:p>
          <a:p>
            <a:pPr lvl="1"/>
            <a:r>
              <a:rPr lang="en-US" sz="2700" dirty="0" smtClean="0">
                <a:solidFill>
                  <a:srgbClr val="FF0000"/>
                </a:solidFill>
                <a:sym typeface="Symbol"/>
              </a:rPr>
              <a:t>Complete quantifier instantiation</a:t>
            </a:r>
            <a:r>
              <a:rPr lang="en-US" sz="2700" dirty="0" smtClean="0">
                <a:sym typeface="Symbol"/>
              </a:rPr>
              <a:t>.</a:t>
            </a: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sym typeface="Symbol"/>
              </a:rPr>
              <a:t>Instantiation Based Methods: Related work</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err="1" smtClean="0">
                <a:sym typeface="Symbol"/>
              </a:rPr>
              <a:t>Bernays-Schönfinkel</a:t>
            </a:r>
            <a:r>
              <a:rPr lang="en-US" sz="3100" dirty="0" smtClean="0">
                <a:sym typeface="Symbol"/>
              </a:rPr>
              <a:t> class.</a:t>
            </a:r>
          </a:p>
          <a:p>
            <a:r>
              <a:rPr lang="en-US" sz="3100" dirty="0" smtClean="0">
                <a:sym typeface="Symbol"/>
              </a:rPr>
              <a:t>Stratified Many-Sorted Logic.</a:t>
            </a:r>
          </a:p>
          <a:p>
            <a:r>
              <a:rPr lang="en-US" sz="3100" dirty="0" smtClean="0">
                <a:solidFill>
                  <a:srgbClr val="FF0000"/>
                </a:solidFill>
                <a:sym typeface="Symbol"/>
              </a:rPr>
              <a:t>Array Property Fragment</a:t>
            </a:r>
            <a:r>
              <a:rPr lang="en-US" sz="3100" dirty="0" smtClean="0">
                <a:sym typeface="Symbol"/>
              </a:rPr>
              <a:t>.</a:t>
            </a:r>
          </a:p>
          <a:p>
            <a:r>
              <a:rPr lang="en-US" sz="3100" dirty="0" smtClean="0">
                <a:sym typeface="Symbol"/>
              </a:rPr>
              <a:t>Local theory extensions.</a:t>
            </a: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Simplifying Assumption: CNF</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Content Placeholder 2"/>
          <p:cNvSpPr>
            <a:spLocks noGrp="1"/>
          </p:cNvSpPr>
          <p:nvPr>
            <p:ph idx="1"/>
          </p:nvPr>
        </p:nvSpPr>
        <p:spPr>
          <a:xfrm>
            <a:off x="1828801" y="2678486"/>
            <a:ext cx="6561574" cy="1335750"/>
          </a:xfrm>
        </p:spPr>
        <p:txBody>
          <a:bodyPr/>
          <a:lstStyle/>
          <a:p>
            <a:pPr>
              <a:buNone/>
            </a:pPr>
            <a:r>
              <a:rPr lang="en-US" dirty="0" smtClean="0">
                <a:sym typeface="Symbol"/>
              </a:rPr>
              <a:t>x</a:t>
            </a:r>
            <a:r>
              <a:rPr lang="en-US" baseline="-25000" dirty="0" smtClean="0">
                <a:sym typeface="Symbol"/>
              </a:rPr>
              <a:t>1</a:t>
            </a:r>
            <a:r>
              <a:rPr lang="en-US" dirty="0" smtClean="0">
                <a:sym typeface="Symbol"/>
              </a:rPr>
              <a:t>, x</a:t>
            </a:r>
            <a:r>
              <a:rPr lang="en-US" baseline="-25000" dirty="0" smtClean="0">
                <a:sym typeface="Symbol"/>
              </a:rPr>
              <a:t>2</a:t>
            </a:r>
            <a:r>
              <a:rPr lang="en-US" dirty="0" smtClean="0">
                <a:sym typeface="Symbol"/>
              </a:rPr>
              <a:t>: </a:t>
            </a:r>
            <a:r>
              <a:rPr lang="en-US" dirty="0" smtClean="0"/>
              <a:t>p(</a:t>
            </a:r>
            <a:r>
              <a:rPr lang="en-US" dirty="0" smtClean="0">
                <a:sym typeface="Symbol"/>
              </a:rPr>
              <a:t>x</a:t>
            </a:r>
            <a:r>
              <a:rPr lang="en-US" baseline="-25000" dirty="0" smtClean="0">
                <a:sym typeface="Symbol"/>
              </a:rPr>
              <a:t>1</a:t>
            </a:r>
            <a:r>
              <a:rPr lang="en-US" dirty="0" smtClean="0"/>
              <a:t>,</a:t>
            </a:r>
            <a:r>
              <a:rPr lang="en-US" dirty="0" smtClean="0">
                <a:sym typeface="Symbol"/>
              </a:rPr>
              <a:t> x</a:t>
            </a:r>
            <a:r>
              <a:rPr lang="en-US" baseline="-25000" dirty="0" smtClean="0">
                <a:sym typeface="Symbol"/>
              </a:rPr>
              <a:t>2</a:t>
            </a:r>
            <a:r>
              <a:rPr lang="en-US" dirty="0" smtClean="0"/>
              <a:t>) </a:t>
            </a:r>
            <a:r>
              <a:rPr lang="en-US" dirty="0" smtClean="0">
                <a:sym typeface="Symbol"/>
              </a:rPr>
              <a:t> f(x</a:t>
            </a:r>
            <a:r>
              <a:rPr lang="en-US" baseline="-25000" dirty="0" smtClean="0">
                <a:sym typeface="Symbol"/>
              </a:rPr>
              <a:t>1</a:t>
            </a:r>
            <a:r>
              <a:rPr lang="en-US" dirty="0" smtClean="0">
                <a:sym typeface="Symbol"/>
              </a:rPr>
              <a:t>) = f(x</a:t>
            </a:r>
            <a:r>
              <a:rPr lang="en-US" baseline="-25000" dirty="0" smtClean="0">
                <a:sym typeface="Symbol"/>
              </a:rPr>
              <a:t>2</a:t>
            </a:r>
            <a:r>
              <a:rPr lang="en-US" dirty="0" smtClean="0">
                <a:sym typeface="Symbol"/>
              </a:rPr>
              <a:t>) + 1,</a:t>
            </a:r>
          </a:p>
          <a:p>
            <a:pPr>
              <a:buNone/>
            </a:pPr>
            <a:r>
              <a:rPr lang="en-US" dirty="0" smtClean="0">
                <a:sym typeface="Symbol"/>
              </a:rPr>
              <a:t>p(</a:t>
            </a:r>
            <a:r>
              <a:rPr lang="en-US" dirty="0" err="1" smtClean="0">
                <a:sym typeface="Symbol"/>
              </a:rPr>
              <a:t>a,b</a:t>
            </a:r>
            <a:r>
              <a:rPr lang="en-US" dirty="0" smtClean="0">
                <a:sym typeface="Symbol"/>
              </a:rPr>
              <a:t>), a &lt; b + 1</a:t>
            </a:r>
          </a:p>
          <a:p>
            <a:pPr>
              <a:buNone/>
            </a:pPr>
            <a:endParaRPr lang="en-US" dirty="0" smtClean="0">
              <a:sym typeface="Symbol"/>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Simplifying Assumption: CNF</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Content Placeholder 2"/>
          <p:cNvSpPr>
            <a:spLocks noGrp="1"/>
          </p:cNvSpPr>
          <p:nvPr>
            <p:ph idx="1"/>
          </p:nvPr>
        </p:nvSpPr>
        <p:spPr>
          <a:xfrm>
            <a:off x="1828801" y="2678486"/>
            <a:ext cx="6561574" cy="1335750"/>
          </a:xfrm>
        </p:spPr>
        <p:txBody>
          <a:bodyPr/>
          <a:lstStyle/>
          <a:p>
            <a:pPr>
              <a:buNone/>
            </a:pPr>
            <a:r>
              <a:rPr lang="en-US" dirty="0" smtClean="0">
                <a:sym typeface="Symbol"/>
              </a:rPr>
              <a:t></a:t>
            </a:r>
            <a:r>
              <a:rPr lang="en-US" dirty="0" smtClean="0"/>
              <a:t>p(</a:t>
            </a:r>
            <a:r>
              <a:rPr lang="en-US" dirty="0" smtClean="0">
                <a:sym typeface="Symbol"/>
              </a:rPr>
              <a:t>x</a:t>
            </a:r>
            <a:r>
              <a:rPr lang="en-US" baseline="-25000" dirty="0" smtClean="0">
                <a:sym typeface="Symbol"/>
              </a:rPr>
              <a:t>1</a:t>
            </a:r>
            <a:r>
              <a:rPr lang="en-US" dirty="0" smtClean="0"/>
              <a:t>,</a:t>
            </a:r>
            <a:r>
              <a:rPr lang="en-US" dirty="0" smtClean="0">
                <a:sym typeface="Symbol"/>
              </a:rPr>
              <a:t> x</a:t>
            </a:r>
            <a:r>
              <a:rPr lang="en-US" baseline="-25000" dirty="0" smtClean="0">
                <a:sym typeface="Symbol"/>
              </a:rPr>
              <a:t>2</a:t>
            </a:r>
            <a:r>
              <a:rPr lang="en-US" dirty="0" smtClean="0"/>
              <a:t>) </a:t>
            </a:r>
            <a:r>
              <a:rPr lang="en-US" dirty="0" smtClean="0">
                <a:sym typeface="Symbol"/>
              </a:rPr>
              <a:t> f(x</a:t>
            </a:r>
            <a:r>
              <a:rPr lang="en-US" baseline="-25000" dirty="0" smtClean="0">
                <a:sym typeface="Symbol"/>
              </a:rPr>
              <a:t>1</a:t>
            </a:r>
            <a:r>
              <a:rPr lang="en-US" dirty="0" smtClean="0">
                <a:sym typeface="Symbol"/>
              </a:rPr>
              <a:t>) = f(x</a:t>
            </a:r>
            <a:r>
              <a:rPr lang="en-US" baseline="-25000" dirty="0" smtClean="0">
                <a:sym typeface="Symbol"/>
              </a:rPr>
              <a:t>2</a:t>
            </a:r>
            <a:r>
              <a:rPr lang="en-US" dirty="0" smtClean="0">
                <a:sym typeface="Symbol"/>
              </a:rPr>
              <a:t>) + 1,</a:t>
            </a:r>
          </a:p>
          <a:p>
            <a:pPr>
              <a:buNone/>
            </a:pPr>
            <a:r>
              <a:rPr lang="en-US" dirty="0" smtClean="0">
                <a:sym typeface="Symbol"/>
              </a:rPr>
              <a:t>p(</a:t>
            </a:r>
            <a:r>
              <a:rPr lang="en-US" dirty="0" err="1" smtClean="0">
                <a:sym typeface="Symbol"/>
              </a:rPr>
              <a:t>a,b</a:t>
            </a:r>
            <a:r>
              <a:rPr lang="en-US" dirty="0" smtClean="0">
                <a:sym typeface="Symbol"/>
              </a:rPr>
              <a:t>), a &lt; b + 1</a:t>
            </a:r>
          </a:p>
          <a:p>
            <a:pPr>
              <a:buNone/>
            </a:pPr>
            <a:endParaRPr lang="en-US" dirty="0" smtClean="0">
              <a:sym typeface="Symbo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Essentially </a:t>
            </a:r>
            <a:r>
              <a:rPr lang="en-US" dirty="0" err="1" smtClean="0">
                <a:sym typeface="Symbol"/>
              </a:rPr>
              <a:t>uninterpreted</a:t>
            </a:r>
            <a:r>
              <a:rPr lang="en-US" dirty="0" smtClean="0">
                <a:sym typeface="Symbol"/>
              </a:rPr>
              <a:t> fragment</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ym typeface="Symbol"/>
              </a:rPr>
              <a:t>Variables appear only as arguments of </a:t>
            </a:r>
            <a:r>
              <a:rPr lang="en-US" sz="3100" dirty="0" err="1" smtClean="0">
                <a:sym typeface="Symbol"/>
              </a:rPr>
              <a:t>uninterpreted</a:t>
            </a:r>
            <a:r>
              <a:rPr lang="en-US" sz="3100" dirty="0" smtClean="0">
                <a:sym typeface="Symbol"/>
              </a:rPr>
              <a:t> symbols. </a:t>
            </a:r>
            <a:endParaRPr lang="en-US" sz="27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1489126" y="3184054"/>
            <a:ext cx="5225438" cy="523220"/>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f(g(x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a) &lt; 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h(f(x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p:txBody>
      </p:sp>
      <p:sp>
        <p:nvSpPr>
          <p:cNvPr id="6" name="&quot;No&quot; Symbol 5"/>
          <p:cNvSpPr/>
          <p:nvPr/>
        </p:nvSpPr>
        <p:spPr bwMode="auto">
          <a:xfrm>
            <a:off x="5160090" y="4360048"/>
            <a:ext cx="603949" cy="573693"/>
          </a:xfrm>
          <a:prstGeom prst="noSmoking">
            <a:avLst/>
          </a:prstGeom>
          <a:solidFill>
            <a:srgbClr val="FF0000"/>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Freeform 6"/>
          <p:cNvSpPr/>
          <p:nvPr/>
        </p:nvSpPr>
        <p:spPr bwMode="auto">
          <a:xfrm>
            <a:off x="6575550" y="3047902"/>
            <a:ext cx="717189" cy="512624"/>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a:xfrm>
            <a:off x="2016363" y="4383650"/>
            <a:ext cx="4572000" cy="523220"/>
          </a:xfrm>
          <a:prstGeom prst="rect">
            <a:avLst/>
          </a:prstGeom>
        </p:spPr>
        <p:txBody>
          <a:bodyPr>
            <a:spAutoFit/>
          </a:bodyPr>
          <a:lstStyle/>
          <a:p>
            <a:pPr>
              <a:buNone/>
            </a:pPr>
            <a:r>
              <a:rPr lang="en-US" sz="2800" dirty="0" smtClean="0">
                <a:solidFill>
                  <a:schemeClr val="bg1"/>
                </a:solidFill>
                <a:latin typeface="Calibri" pitchFamily="34" charset="0"/>
                <a:cs typeface="Calibri" pitchFamily="34" charset="0"/>
                <a:sym typeface="Symbol"/>
              </a:rPr>
              <a:t>f(</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1</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f(x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Basic Idea</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578894"/>
          </a:xfrm>
        </p:spPr>
        <p:txBody>
          <a:bodyPr/>
          <a:lstStyle/>
          <a:p>
            <a:pPr marL="0" indent="0">
              <a:spcBef>
                <a:spcPts val="0"/>
              </a:spcBef>
              <a:buNone/>
            </a:pPr>
            <a:r>
              <a:rPr lang="en-US" sz="2700" dirty="0" smtClean="0">
                <a:sym typeface="Symbol"/>
              </a:rPr>
              <a:t>Given a set of formulas </a:t>
            </a:r>
            <a:r>
              <a:rPr lang="en-US" sz="2700" dirty="0" smtClean="0">
                <a:solidFill>
                  <a:srgbClr val="FF0000"/>
                </a:solidFill>
                <a:sym typeface="Symbol"/>
              </a:rPr>
              <a:t>F</a:t>
            </a:r>
            <a:r>
              <a:rPr lang="en-US" sz="2700" dirty="0" smtClean="0">
                <a:sym typeface="Symbol"/>
              </a:rPr>
              <a:t>, </a:t>
            </a:r>
          </a:p>
          <a:p>
            <a:pPr marL="0" indent="0">
              <a:spcBef>
                <a:spcPts val="0"/>
              </a:spcBef>
              <a:buNone/>
            </a:pPr>
            <a:r>
              <a:rPr lang="en-US" sz="2700" dirty="0" smtClean="0">
                <a:sym typeface="Symbol"/>
              </a:rPr>
              <a:t>build an </a:t>
            </a:r>
            <a:r>
              <a:rPr lang="en-US" sz="2700" dirty="0" err="1" smtClean="0">
                <a:sym typeface="Symbol"/>
              </a:rPr>
              <a:t>equisatisfiable</a:t>
            </a:r>
            <a:r>
              <a:rPr lang="en-US" sz="2700" dirty="0" smtClean="0">
                <a:sym typeface="Symbol"/>
              </a:rPr>
              <a:t> set of quantifier-free formulas </a:t>
            </a:r>
            <a:r>
              <a:rPr lang="en-US" sz="2700" dirty="0" smtClean="0">
                <a:solidFill>
                  <a:srgbClr val="FF0000"/>
                </a:solidFill>
                <a:sym typeface="Symbol"/>
              </a:rPr>
              <a:t>F*</a:t>
            </a:r>
          </a:p>
          <a:p>
            <a:pPr marL="0" indent="0">
              <a:spcBef>
                <a:spcPts val="0"/>
              </a:spcBef>
              <a:buNone/>
            </a:pPr>
            <a:r>
              <a:rPr lang="en-US" sz="2700" dirty="0" smtClean="0">
                <a:sym typeface="Symbol"/>
              </a:rPr>
              <a:t>  </a:t>
            </a:r>
          </a:p>
          <a:p>
            <a:pPr>
              <a:buNone/>
            </a:pPr>
            <a:endParaRPr lang="en-US" sz="27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10" name="Text Placeholder 2"/>
          <p:cNvSpPr txBox="1">
            <a:spLocks/>
          </p:cNvSpPr>
          <p:nvPr/>
        </p:nvSpPr>
        <p:spPr>
          <a:xfrm>
            <a:off x="431745" y="4048438"/>
            <a:ext cx="8382000" cy="1869743"/>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0"/>
              </a:spcBef>
              <a:spcAft>
                <a:spcPts val="0"/>
              </a:spcAft>
              <a:buClrTx/>
              <a:buSzPct val="90000"/>
              <a:buFontTx/>
              <a:buNone/>
              <a:tabLst/>
              <a:defRPr/>
            </a:pPr>
            <a:r>
              <a:rPr lang="en-US" sz="2700" dirty="0" smtClean="0">
                <a:solidFill>
                  <a:schemeClr val="bg1"/>
                </a:solidFill>
                <a:latin typeface="Calibri" pitchFamily="34" charset="0"/>
                <a:sym typeface="Symbol"/>
              </a:rPr>
              <a:t>Suppose</a:t>
            </a:r>
          </a:p>
          <a:p>
            <a:pPr marL="514350" marR="0" lvl="0" indent="-514350" algn="l" defTabSz="914363" rtl="0" eaLnBrk="1" fontAlgn="auto" latinLnBrk="0" hangingPunct="1">
              <a:lnSpc>
                <a:spcPct val="90000"/>
              </a:lnSpc>
              <a:spcBef>
                <a:spcPts val="0"/>
              </a:spcBef>
              <a:spcAft>
                <a:spcPts val="0"/>
              </a:spcAft>
              <a:buClrTx/>
              <a:buSzPct val="90000"/>
              <a:buFont typeface="+mj-lt"/>
              <a:buAutoNum type="arabicPeriod"/>
              <a:tabLst/>
              <a:defRPr/>
            </a:pPr>
            <a:r>
              <a:rPr lang="en-US" sz="2700" dirty="0" smtClean="0">
                <a:solidFill>
                  <a:schemeClr val="bg1"/>
                </a:solidFill>
                <a:latin typeface="Calibri" pitchFamily="34" charset="0"/>
                <a:sym typeface="Symbol"/>
              </a:rPr>
              <a:t>We have a clause C[f(x)] containing f(x).</a:t>
            </a:r>
          </a:p>
          <a:p>
            <a:pPr marL="514350" marR="0" lvl="0" indent="-514350" algn="l" defTabSz="914363" rtl="0" eaLnBrk="1" fontAlgn="auto" latinLnBrk="0" hangingPunct="1">
              <a:lnSpc>
                <a:spcPct val="90000"/>
              </a:lnSpc>
              <a:spcBef>
                <a:spcPts val="0"/>
              </a:spcBef>
              <a:spcAft>
                <a:spcPts val="0"/>
              </a:spcAft>
              <a:buClrTx/>
              <a:buSzPct val="90000"/>
              <a:buFont typeface="+mj-lt"/>
              <a:buAutoNum type="arabicPeriod"/>
              <a:tabLst/>
              <a:defRPr/>
            </a:pPr>
            <a:r>
              <a:rPr kumimoji="0" lang="en-US" sz="27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We</a:t>
            </a:r>
            <a:r>
              <a:rPr kumimoji="0" lang="en-US" sz="27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have f(t).</a:t>
            </a:r>
          </a:p>
          <a:p>
            <a:pPr marL="514350" marR="0" lvl="0" indent="-514350" algn="l" defTabSz="914363" rtl="0" eaLnBrk="1" fontAlgn="auto" latinLnBrk="0" hangingPunct="1">
              <a:lnSpc>
                <a:spcPct val="90000"/>
              </a:lnSpc>
              <a:spcBef>
                <a:spcPts val="0"/>
              </a:spcBef>
              <a:spcAft>
                <a:spcPts val="0"/>
              </a:spcAft>
              <a:buClrTx/>
              <a:buSzPct val="90000"/>
              <a:tabLst/>
              <a:defRPr/>
            </a:pPr>
            <a:r>
              <a:rPr lang="en-US" sz="2700" baseline="0" dirty="0" smtClean="0">
                <a:solidFill>
                  <a:schemeClr val="bg1"/>
                </a:solidFill>
                <a:latin typeface="Calibri" pitchFamily="34" charset="0"/>
                <a:sym typeface="Wingdings" pitchFamily="2" charset="2"/>
              </a:rPr>
              <a:t></a:t>
            </a:r>
          </a:p>
          <a:p>
            <a:pPr marL="514350" marR="0" lvl="0" indent="-514350" algn="l" defTabSz="914363" rtl="0" eaLnBrk="1" fontAlgn="auto" latinLnBrk="0" hangingPunct="1">
              <a:lnSpc>
                <a:spcPct val="90000"/>
              </a:lnSpc>
              <a:spcBef>
                <a:spcPts val="0"/>
              </a:spcBef>
              <a:spcAft>
                <a:spcPts val="0"/>
              </a:spcAft>
              <a:buClrTx/>
              <a:buSzPct val="90000"/>
              <a:tabLst/>
              <a:defRPr/>
            </a:pPr>
            <a:r>
              <a:rPr kumimoji="0" lang="en-US" sz="2700" b="0" i="0" u="none" strike="noStrike" kern="1200" cap="none" spc="0" normalizeH="0" noProof="0" dirty="0" smtClean="0">
                <a:ln>
                  <a:noFill/>
                </a:ln>
                <a:solidFill>
                  <a:schemeClr val="bg1"/>
                </a:solidFill>
                <a:effectLst/>
                <a:uLnTx/>
                <a:uFillTx/>
                <a:latin typeface="Calibri" pitchFamily="34" charset="0"/>
                <a:ea typeface="+mn-ea"/>
                <a:cs typeface="+mn-cs"/>
                <a:sym typeface="Wingdings" pitchFamily="2" charset="2"/>
              </a:rPr>
              <a:t>Instantiate x with t:  C[f(t)]. </a:t>
            </a:r>
            <a:endParaRPr kumimoji="0" lang="en-US" sz="27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Text Placeholder 2"/>
          <p:cNvSpPr txBox="1">
            <a:spLocks/>
          </p:cNvSpPr>
          <p:nvPr/>
        </p:nvSpPr>
        <p:spPr>
          <a:xfrm>
            <a:off x="371456" y="2812492"/>
            <a:ext cx="8382000" cy="747897"/>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0"/>
              </a:spcBef>
              <a:spcAft>
                <a:spcPts val="0"/>
              </a:spcAft>
              <a:buClrTx/>
              <a:buSzPct val="90000"/>
              <a:buFontTx/>
              <a:buNone/>
              <a:tabLst/>
              <a:defRPr/>
            </a:pPr>
            <a:r>
              <a:rPr lang="en-US" sz="2700" dirty="0" smtClean="0">
                <a:solidFill>
                  <a:schemeClr val="bg1"/>
                </a:solidFill>
                <a:latin typeface="Calibri" pitchFamily="34" charset="0"/>
                <a:sym typeface="Symbol"/>
              </a:rPr>
              <a:t>“Domain” of </a:t>
            </a:r>
            <a:r>
              <a:rPr lang="en-US" sz="2700" dirty="0" smtClean="0">
                <a:solidFill>
                  <a:srgbClr val="FF0000"/>
                </a:solidFill>
                <a:latin typeface="Calibri" pitchFamily="34" charset="0"/>
                <a:sym typeface="Symbol"/>
              </a:rPr>
              <a:t>f</a:t>
            </a:r>
            <a:r>
              <a:rPr lang="en-US" sz="2700" dirty="0" smtClean="0">
                <a:solidFill>
                  <a:schemeClr val="bg1"/>
                </a:solidFill>
                <a:latin typeface="Calibri" pitchFamily="34" charset="0"/>
                <a:sym typeface="Symbol"/>
              </a:rPr>
              <a:t> is the set of ground terms </a:t>
            </a:r>
            <a:r>
              <a:rPr lang="en-US" sz="2700" dirty="0" err="1" smtClean="0">
                <a:solidFill>
                  <a:srgbClr val="FF0000"/>
                </a:solidFill>
                <a:latin typeface="Calibri" pitchFamily="34" charset="0"/>
                <a:sym typeface="Symbol"/>
              </a:rPr>
              <a:t>A</a:t>
            </a:r>
            <a:r>
              <a:rPr lang="en-US" sz="2700" baseline="-25000" dirty="0" err="1" smtClean="0">
                <a:solidFill>
                  <a:srgbClr val="FF0000"/>
                </a:solidFill>
                <a:latin typeface="Calibri" pitchFamily="34" charset="0"/>
                <a:sym typeface="Symbol"/>
              </a:rPr>
              <a:t>f</a:t>
            </a:r>
            <a:endParaRPr lang="en-US" sz="2700" baseline="-25000" dirty="0" smtClean="0">
              <a:solidFill>
                <a:srgbClr val="FF0000"/>
              </a:solidFill>
              <a:latin typeface="Calibri" pitchFamily="34" charset="0"/>
              <a:sym typeface="Symbol"/>
            </a:endParaRPr>
          </a:p>
          <a:p>
            <a:pPr>
              <a:lnSpc>
                <a:spcPct val="90000"/>
              </a:lnSpc>
              <a:buSzPct val="90000"/>
            </a:pPr>
            <a:r>
              <a:rPr lang="en-US" sz="2700" dirty="0" smtClean="0">
                <a:solidFill>
                  <a:srgbClr val="FF0000"/>
                </a:solidFill>
                <a:latin typeface="Calibri" pitchFamily="34" charset="0"/>
                <a:sym typeface="Symbol"/>
              </a:rPr>
              <a:t>t  </a:t>
            </a:r>
            <a:r>
              <a:rPr lang="en-US" sz="2700" dirty="0" err="1" smtClean="0">
                <a:solidFill>
                  <a:srgbClr val="FF0000"/>
                </a:solidFill>
                <a:latin typeface="Calibri" pitchFamily="34" charset="0"/>
                <a:sym typeface="Symbol"/>
              </a:rPr>
              <a:t>A</a:t>
            </a:r>
            <a:r>
              <a:rPr lang="en-US" sz="2700" baseline="-25000" dirty="0" err="1" smtClean="0">
                <a:solidFill>
                  <a:srgbClr val="FF0000"/>
                </a:solidFill>
                <a:latin typeface="Calibri" pitchFamily="34" charset="0"/>
                <a:sym typeface="Symbol"/>
              </a:rPr>
              <a:t>f</a:t>
            </a:r>
            <a:r>
              <a:rPr lang="en-US" sz="2700" dirty="0" smtClean="0">
                <a:solidFill>
                  <a:schemeClr val="bg1"/>
                </a:solidFill>
                <a:latin typeface="Calibri" pitchFamily="34" charset="0"/>
                <a:sym typeface="Symbol"/>
              </a:rPr>
              <a:t>    if   there is a ground term </a:t>
            </a:r>
            <a:r>
              <a:rPr lang="en-US" sz="2700" dirty="0" smtClean="0">
                <a:solidFill>
                  <a:srgbClr val="FF0000"/>
                </a:solidFill>
                <a:latin typeface="Calibri" pitchFamily="34" charset="0"/>
                <a:sym typeface="Symbol"/>
              </a:rPr>
              <a:t>f(t)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Satisfiability Modulo Theories (SMT)</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7" name="Content Placeholder 2"/>
          <p:cNvSpPr>
            <a:spLocks noGrp="1"/>
          </p:cNvSpPr>
          <p:nvPr>
            <p:ph idx="1"/>
          </p:nvPr>
        </p:nvSpPr>
        <p:spPr>
          <a:xfrm>
            <a:off x="1246093" y="2799153"/>
            <a:ext cx="6976019" cy="886397"/>
          </a:xfrm>
        </p:spPr>
        <p:txBody>
          <a:bodyPr/>
          <a:lstStyle/>
          <a:p>
            <a:pPr>
              <a:buNone/>
            </a:pPr>
            <a:r>
              <a:rPr lang="en-US" sz="3200" dirty="0" smtClean="0"/>
              <a:t>a &gt; 3, (a = b </a:t>
            </a:r>
            <a:r>
              <a:rPr lang="en-US" sz="3200" dirty="0" smtClean="0">
                <a:sym typeface="Symbol"/>
              </a:rPr>
              <a:t> a = b + 1), f(a) = 0, f(b) = 1</a:t>
            </a:r>
            <a:endParaRPr lang="en-US" sz="32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4572000" cy="1815882"/>
          </a:xfrm>
          <a:prstGeom prst="rect">
            <a:avLst/>
          </a:prstGeom>
        </p:spPr>
        <p:txBody>
          <a:bodyPr>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rgbClr val="FF0000"/>
                </a:solidFill>
                <a:latin typeface="Calibri" pitchFamily="34" charset="0"/>
                <a:cs typeface="Calibri" pitchFamily="34" charset="0"/>
                <a:sym typeface="Symbol"/>
              </a:rPr>
              <a:t>h(c) = 1,</a:t>
            </a:r>
          </a:p>
          <a:p>
            <a:pPr>
              <a:buNone/>
            </a:pPr>
            <a:r>
              <a:rPr lang="en-US" sz="2800" dirty="0" smtClean="0">
                <a:solidFill>
                  <a:srgbClr val="FF0000"/>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954107"/>
          </a:xfrm>
          <a:prstGeom prst="rect">
            <a:avLst/>
          </a:prstGeom>
        </p:spPr>
        <p:txBody>
          <a:bodyPr wrap="square">
            <a:spAutoFit/>
          </a:bodyPr>
          <a:lstStyle/>
          <a:p>
            <a:pPr>
              <a:buNone/>
            </a:pPr>
            <a:r>
              <a:rPr lang="en-US" sz="2800" dirty="0" smtClean="0">
                <a:solidFill>
                  <a:srgbClr val="FF0000"/>
                </a:solidFill>
                <a:latin typeface="Calibri" pitchFamily="34" charset="0"/>
                <a:cs typeface="Calibri" pitchFamily="34" charset="0"/>
                <a:sym typeface="Symbol"/>
              </a:rPr>
              <a:t>h(c) = 1,</a:t>
            </a:r>
          </a:p>
          <a:p>
            <a:pPr>
              <a:buNone/>
            </a:pPr>
            <a:r>
              <a:rPr lang="en-US" sz="2800" dirty="0" smtClean="0">
                <a:solidFill>
                  <a:srgbClr val="FF0000"/>
                </a:solidFill>
                <a:latin typeface="Calibri" pitchFamily="34" charset="0"/>
                <a:cs typeface="Calibri" pitchFamily="34" charset="0"/>
                <a:sym typeface="Symbol"/>
              </a:rPr>
              <a:t>f(a) = 0</a:t>
            </a:r>
          </a:p>
        </p:txBody>
      </p:sp>
      <p:sp>
        <p:nvSpPr>
          <p:cNvPr id="8" name="Rectangle 7"/>
          <p:cNvSpPr/>
          <p:nvPr/>
        </p:nvSpPr>
        <p:spPr>
          <a:xfrm>
            <a:off x="1296237" y="3599912"/>
            <a:ext cx="6440994" cy="523220"/>
          </a:xfrm>
          <a:prstGeom prst="rect">
            <a:avLst/>
          </a:prstGeom>
        </p:spPr>
        <p:txBody>
          <a:bodyPr wrap="square">
            <a:spAutoFit/>
          </a:bodyPr>
          <a:lstStyle/>
          <a:p>
            <a:pPr algn="ctr">
              <a:buNone/>
            </a:pPr>
            <a:r>
              <a:rPr lang="en-US" sz="2800" dirty="0" smtClean="0">
                <a:solidFill>
                  <a:schemeClr val="bg1"/>
                </a:solidFill>
                <a:latin typeface="Calibri" pitchFamily="34" charset="0"/>
                <a:cs typeface="Calibri" pitchFamily="34" charset="0"/>
                <a:sym typeface="Symbol"/>
              </a:rPr>
              <a:t>Copy quantifier-free formulas</a:t>
            </a:r>
            <a:endParaRPr lang="en-US" sz="2800" dirty="0" smtClean="0">
              <a:solidFill>
                <a:srgbClr val="FF0000"/>
              </a:solidFill>
              <a:latin typeface="Calibri" pitchFamily="34" charset="0"/>
              <a:cs typeface="Calibri" pitchFamily="34" charset="0"/>
              <a:sym typeface="Symbol"/>
            </a:endParaRP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a:xfrm>
            <a:off x="3176924" y="4566216"/>
            <a:ext cx="32941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 a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a:t>
            </a:r>
            <a:r>
              <a:rPr lang="en-US" sz="2800" dirty="0" smtClean="0">
                <a:solidFill>
                  <a:schemeClr val="bg1"/>
                </a:solidFill>
                <a:latin typeface="Calibri" pitchFamily="34" charset="0"/>
                <a:cs typeface="Calibri" pitchFamily="34" charset="0"/>
                <a:sym typeface="Symbol"/>
              </a:rPr>
              <a:t>: {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a:t>
            </a:r>
            <a:r>
              <a:rPr lang="en-US" sz="2800" dirty="0" smtClean="0">
                <a:solidFill>
                  <a:schemeClr val="bg1"/>
                </a:solidFill>
                <a:latin typeface="Calibri" pitchFamily="34" charset="0"/>
                <a:cs typeface="Calibri" pitchFamily="34" charset="0"/>
                <a:sym typeface="Symbol"/>
              </a:rPr>
              <a:t>: { c }</a:t>
            </a:r>
            <a:endParaRPr lang="en-US" sz="2800" dirty="0" smtClean="0">
              <a:solidFill>
                <a:srgbClr val="FF0000"/>
              </a:solidFill>
              <a:latin typeface="Calibri" pitchFamily="34" charset="0"/>
              <a:cs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954107"/>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t>
            </a:r>
            <a:r>
              <a:rPr lang="en-US" sz="2800" dirty="0" smtClean="0">
                <a:solidFill>
                  <a:srgbClr val="FF0000"/>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 = 0,</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3176924" y="4566216"/>
            <a:ext cx="32941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baseline="-25000" dirty="0" smtClean="0">
                <a:solidFill>
                  <a:schemeClr val="bg1"/>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 </a:t>
            </a:r>
            <a:r>
              <a:rPr lang="en-US" sz="2800" dirty="0" smtClean="0">
                <a:solidFill>
                  <a:srgbClr val="FF0000"/>
                </a:solidFill>
                <a:latin typeface="Calibri" pitchFamily="34" charset="0"/>
                <a:cs typeface="Calibri" pitchFamily="34" charset="0"/>
                <a:sym typeface="Symbol"/>
              </a:rPr>
              <a:t>a</a:t>
            </a:r>
            <a:r>
              <a:rPr lang="en-US" sz="2800" dirty="0" smtClean="0">
                <a:solidFill>
                  <a:schemeClr val="bg1"/>
                </a:solidFill>
                <a:latin typeface="Calibri" pitchFamily="34" charset="0"/>
                <a:cs typeface="Calibri" pitchFamily="34" charset="0"/>
                <a:sym typeface="Symbol"/>
              </a:rPr>
              <a:t>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 </a:t>
            </a:r>
            <a:r>
              <a:rPr lang="en-US" sz="2800" dirty="0" smtClean="0">
                <a:solidFill>
                  <a:schemeClr val="bg1"/>
                </a:solidFill>
                <a:latin typeface="Calibri" pitchFamily="34" charset="0"/>
                <a:cs typeface="Calibri" pitchFamily="34" charset="0"/>
                <a:sym typeface="Symbol"/>
              </a:rPr>
              <a:t>: {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 </a:t>
            </a:r>
            <a:r>
              <a:rPr lang="en-US" sz="2800" dirty="0" smtClean="0">
                <a:solidFill>
                  <a:schemeClr val="bg1"/>
                </a:solidFill>
                <a:latin typeface="Calibri" pitchFamily="34" charset="0"/>
                <a:cs typeface="Calibri" pitchFamily="34" charset="0"/>
                <a:sym typeface="Symbol"/>
              </a:rPr>
              <a:t>: { c }</a:t>
            </a:r>
            <a:endParaRPr lang="en-US" sz="2800" dirty="0" smtClean="0">
              <a:solidFill>
                <a:srgbClr val="FF0000"/>
              </a:solidFill>
              <a:latin typeface="Calibri" pitchFamily="34" charset="0"/>
              <a:cs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1384995"/>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a:p>
            <a:pPr>
              <a:buNone/>
            </a:pPr>
            <a:r>
              <a:rPr lang="en-US" sz="2800" dirty="0" smtClean="0">
                <a:solidFill>
                  <a:srgbClr val="FF0000"/>
                </a:solidFill>
                <a:latin typeface="Calibri" pitchFamily="34" charset="0"/>
                <a:cs typeface="Calibri" pitchFamily="34" charset="0"/>
                <a:sym typeface="Symbol"/>
              </a:rPr>
              <a:t>g(f(a),b) + 1  f(a)</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3176924" y="4566216"/>
            <a:ext cx="32941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baseline="-25000" dirty="0" smtClean="0">
                <a:solidFill>
                  <a:schemeClr val="bg1"/>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 a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 </a:t>
            </a:r>
            <a:r>
              <a:rPr lang="en-US" sz="2800" dirty="0" smtClean="0">
                <a:solidFill>
                  <a:schemeClr val="bg1"/>
                </a:solidFill>
                <a:latin typeface="Calibri" pitchFamily="34" charset="0"/>
                <a:cs typeface="Calibri" pitchFamily="34" charset="0"/>
                <a:sym typeface="Symbol"/>
              </a:rPr>
              <a:t>: { </a:t>
            </a:r>
            <a:r>
              <a:rPr lang="en-US" sz="2800" dirty="0" smtClean="0">
                <a:solidFill>
                  <a:srgbClr val="FF0000"/>
                </a:solidFill>
                <a:latin typeface="Calibri" pitchFamily="34" charset="0"/>
                <a:cs typeface="Calibri" pitchFamily="34" charset="0"/>
                <a:sym typeface="Symbol"/>
              </a:rPr>
              <a:t>[f(a), b] </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 </a:t>
            </a:r>
            <a:r>
              <a:rPr lang="en-US" sz="2800" dirty="0" smtClean="0">
                <a:solidFill>
                  <a:schemeClr val="bg1"/>
                </a:solidFill>
                <a:latin typeface="Calibri" pitchFamily="34" charset="0"/>
                <a:cs typeface="Calibri" pitchFamily="34" charset="0"/>
                <a:sym typeface="Symbol"/>
              </a:rPr>
              <a:t>: { c }</a:t>
            </a:r>
            <a:endParaRPr lang="en-US" sz="2800" dirty="0" smtClean="0">
              <a:solidFill>
                <a:srgbClr val="FF0000"/>
              </a:solidFill>
              <a:latin typeface="Calibri" pitchFamily="34" charset="0"/>
              <a:cs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1384995"/>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a:p>
            <a:pPr>
              <a:buNone/>
            </a:pPr>
            <a:r>
              <a:rPr lang="en-US" sz="2800" dirty="0" smtClean="0">
                <a:solidFill>
                  <a:schemeClr val="bg1"/>
                </a:solidFill>
                <a:latin typeface="Calibri" pitchFamily="34" charset="0"/>
                <a:cs typeface="Calibri" pitchFamily="34" charset="0"/>
                <a:sym typeface="Symbol"/>
              </a:rPr>
              <a:t>g(</a:t>
            </a:r>
            <a:r>
              <a:rPr lang="en-US" sz="2800" dirty="0" smtClean="0">
                <a:solidFill>
                  <a:srgbClr val="FF0000"/>
                </a:solidFill>
                <a:latin typeface="Calibri" pitchFamily="34" charset="0"/>
                <a:cs typeface="Calibri" pitchFamily="34" charset="0"/>
                <a:sym typeface="Symbol"/>
              </a:rPr>
              <a:t>f(a)</a:t>
            </a:r>
            <a:r>
              <a:rPr lang="en-US" sz="2800" dirty="0" smtClean="0">
                <a:solidFill>
                  <a:schemeClr val="bg1"/>
                </a:solidFill>
                <a:latin typeface="Calibri" pitchFamily="34" charset="0"/>
                <a:cs typeface="Calibri" pitchFamily="34" charset="0"/>
                <a:sym typeface="Symbol"/>
              </a:rPr>
              <a:t>,</a:t>
            </a:r>
            <a:r>
              <a:rPr lang="en-US" sz="2800" dirty="0" smtClean="0">
                <a:solidFill>
                  <a:srgbClr val="FF0000"/>
                </a:solidFill>
                <a:latin typeface="Calibri" pitchFamily="34" charset="0"/>
                <a:cs typeface="Calibri" pitchFamily="34" charset="0"/>
                <a:sym typeface="Symbol"/>
              </a:rPr>
              <a:t>b</a:t>
            </a:r>
            <a:r>
              <a:rPr lang="en-US" sz="2800" dirty="0" smtClean="0">
                <a:solidFill>
                  <a:schemeClr val="bg1"/>
                </a:solidFill>
                <a:latin typeface="Calibri" pitchFamily="34" charset="0"/>
                <a:cs typeface="Calibri" pitchFamily="34" charset="0"/>
                <a:sym typeface="Symbol"/>
              </a:rPr>
              <a:t>) + 1  f(a),</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3176924" y="4566216"/>
            <a:ext cx="32941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baseline="-25000" dirty="0" smtClean="0">
                <a:solidFill>
                  <a:schemeClr val="bg1"/>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 a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 </a:t>
            </a:r>
            <a:r>
              <a:rPr lang="en-US" sz="2800" dirty="0" smtClean="0">
                <a:solidFill>
                  <a:schemeClr val="bg1"/>
                </a:solidFill>
                <a:latin typeface="Calibri" pitchFamily="34" charset="0"/>
                <a:cs typeface="Calibri" pitchFamily="34" charset="0"/>
                <a:sym typeface="Symbol"/>
              </a:rPr>
              <a:t>: { [</a:t>
            </a:r>
            <a:r>
              <a:rPr lang="en-US" sz="2800" dirty="0" smtClean="0">
                <a:solidFill>
                  <a:srgbClr val="FF0000"/>
                </a:solidFill>
                <a:latin typeface="Calibri" pitchFamily="34" charset="0"/>
                <a:cs typeface="Calibri" pitchFamily="34" charset="0"/>
                <a:sym typeface="Symbol"/>
              </a:rPr>
              <a:t>f(a)</a:t>
            </a:r>
            <a:r>
              <a:rPr lang="en-US" sz="2800" dirty="0" smtClean="0">
                <a:solidFill>
                  <a:schemeClr val="bg1"/>
                </a:solidFill>
                <a:latin typeface="Calibri" pitchFamily="34" charset="0"/>
                <a:cs typeface="Calibri" pitchFamily="34" charset="0"/>
                <a:sym typeface="Symbol"/>
              </a:rPr>
              <a:t>, </a:t>
            </a:r>
            <a:r>
              <a:rPr lang="en-US" sz="2800" dirty="0" smtClean="0">
                <a:solidFill>
                  <a:srgbClr val="FF0000"/>
                </a:solidFill>
                <a:latin typeface="Calibri" pitchFamily="34" charset="0"/>
                <a:cs typeface="Calibri" pitchFamily="34" charset="0"/>
                <a:sym typeface="Symbol"/>
              </a:rPr>
              <a:t>b</a:t>
            </a:r>
            <a:r>
              <a:rPr lang="en-US" sz="2800" dirty="0" smtClean="0">
                <a:solidFill>
                  <a:schemeClr val="bg1"/>
                </a:solidFill>
                <a:latin typeface="Calibri" pitchFamily="34" charset="0"/>
                <a:cs typeface="Calibri" pitchFamily="34" charset="0"/>
                <a:sym typeface="Symbol"/>
              </a:rPr>
              <a:t>]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 </a:t>
            </a:r>
            <a:r>
              <a:rPr lang="en-US" sz="2800" dirty="0" smtClean="0">
                <a:solidFill>
                  <a:schemeClr val="bg1"/>
                </a:solidFill>
                <a:latin typeface="Calibri" pitchFamily="34" charset="0"/>
                <a:cs typeface="Calibri" pitchFamily="34" charset="0"/>
                <a:sym typeface="Symbol"/>
              </a:rPr>
              <a:t>: { c }</a:t>
            </a:r>
            <a:endParaRPr lang="en-US" sz="2800" dirty="0" smtClean="0">
              <a:solidFill>
                <a:srgbClr val="FF0000"/>
              </a:solidFill>
              <a:latin typeface="Calibri" pitchFamily="34" charset="0"/>
              <a:cs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a:p>
            <a:pPr>
              <a:buNone/>
            </a:pPr>
            <a:r>
              <a:rPr lang="en-US" sz="2800" dirty="0" smtClean="0">
                <a:solidFill>
                  <a:schemeClr val="bg1"/>
                </a:solidFill>
                <a:latin typeface="Calibri" pitchFamily="34" charset="0"/>
                <a:cs typeface="Calibri" pitchFamily="34" charset="0"/>
                <a:sym typeface="Symbol"/>
              </a:rPr>
              <a:t>g(f(a),b) + 1  f(a),</a:t>
            </a:r>
          </a:p>
          <a:p>
            <a:pPr>
              <a:buNone/>
            </a:pPr>
            <a:r>
              <a:rPr lang="en-US" sz="2800" dirty="0" smtClean="0">
                <a:solidFill>
                  <a:srgbClr val="FF0000"/>
                </a:solidFill>
                <a:latin typeface="Calibri" pitchFamily="34" charset="0"/>
                <a:cs typeface="Calibri" pitchFamily="34" charset="0"/>
                <a:sym typeface="Symbol"/>
              </a:rPr>
              <a:t>g(f(a), b) = 0  h(b) = 0</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3176924" y="4566216"/>
            <a:ext cx="32941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baseline="-25000" dirty="0" smtClean="0">
                <a:solidFill>
                  <a:schemeClr val="bg1"/>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 a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 </a:t>
            </a:r>
            <a:r>
              <a:rPr lang="en-US" sz="2800" dirty="0" smtClean="0">
                <a:solidFill>
                  <a:schemeClr val="bg1"/>
                </a:solidFill>
                <a:latin typeface="Calibri" pitchFamily="34" charset="0"/>
                <a:cs typeface="Calibri" pitchFamily="34" charset="0"/>
                <a:sym typeface="Symbol"/>
              </a:rPr>
              <a:t>: { [f(a), b]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 </a:t>
            </a:r>
            <a:r>
              <a:rPr lang="en-US" sz="2800" dirty="0" smtClean="0">
                <a:solidFill>
                  <a:schemeClr val="bg1"/>
                </a:solidFill>
                <a:latin typeface="Calibri" pitchFamily="34" charset="0"/>
                <a:cs typeface="Calibri" pitchFamily="34" charset="0"/>
                <a:sym typeface="Symbol"/>
              </a:rPr>
              <a:t>: { c, </a:t>
            </a:r>
            <a:r>
              <a:rPr lang="en-US" sz="2800" dirty="0" smtClean="0">
                <a:solidFill>
                  <a:srgbClr val="FF0000"/>
                </a:solidFill>
                <a:latin typeface="Calibri" pitchFamily="34" charset="0"/>
                <a:cs typeface="Calibri" pitchFamily="34" charset="0"/>
                <a:sym typeface="Symbol"/>
              </a:rPr>
              <a:t>b</a:t>
            </a:r>
            <a:r>
              <a:rPr lang="en-US" sz="2800" dirty="0" smtClean="0">
                <a:solidFill>
                  <a:schemeClr val="bg1"/>
                </a:solidFill>
                <a:latin typeface="Calibri" pitchFamily="34" charset="0"/>
                <a:cs typeface="Calibri" pitchFamily="34" charset="0"/>
                <a:sym typeface="Symbol"/>
              </a:rPr>
              <a:t> }</a:t>
            </a:r>
            <a:endParaRPr lang="en-US" sz="2800" dirty="0" smtClean="0">
              <a:solidFill>
                <a:srgbClr val="FF0000"/>
              </a:solidFill>
              <a:latin typeface="Calibri" pitchFamily="34" charset="0"/>
              <a:cs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a:t>
            </a:r>
            <a:r>
              <a:rPr lang="en-US" sz="2800" dirty="0" smtClean="0">
                <a:solidFill>
                  <a:srgbClr val="FF0000"/>
                </a:solidFill>
                <a:latin typeface="Calibri" pitchFamily="34" charset="0"/>
                <a:cs typeface="Calibri" pitchFamily="34" charset="0"/>
                <a:sym typeface="Symbol"/>
              </a:rPr>
              <a:t>x</a:t>
            </a:r>
            <a:r>
              <a:rPr lang="en-US" sz="2800" baseline="-25000" dirty="0" smtClean="0">
                <a:solidFill>
                  <a:srgbClr val="FF0000"/>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a:t>
            </a:r>
            <a:r>
              <a:rPr lang="en-US" sz="2800" dirty="0" smtClean="0">
                <a:solidFill>
                  <a:srgbClr val="FF0000"/>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 = 1,</a:t>
            </a:r>
          </a:p>
          <a:p>
            <a:pPr>
              <a:buNone/>
            </a:pPr>
            <a:r>
              <a:rPr lang="en-US" sz="2800" dirty="0" smtClean="0">
                <a:solidFill>
                  <a:schemeClr val="bg1"/>
                </a:solidFill>
                <a:latin typeface="Calibri" pitchFamily="34" charset="0"/>
                <a:cs typeface="Calibri" pitchFamily="34" charset="0"/>
                <a:sym typeface="Symbol"/>
              </a:rPr>
              <a:t>f(a) = 0,</a:t>
            </a:r>
          </a:p>
          <a:p>
            <a:pPr>
              <a:buNone/>
            </a:pPr>
            <a:r>
              <a:rPr lang="en-US" sz="2800" dirty="0" smtClean="0">
                <a:solidFill>
                  <a:schemeClr val="bg1"/>
                </a:solidFill>
                <a:latin typeface="Calibri" pitchFamily="34" charset="0"/>
                <a:cs typeface="Calibri" pitchFamily="34" charset="0"/>
                <a:sym typeface="Symbol"/>
              </a:rPr>
              <a:t>g(</a:t>
            </a:r>
            <a:r>
              <a:rPr lang="en-US" sz="2800" dirty="0" smtClean="0">
                <a:solidFill>
                  <a:srgbClr val="FF0000"/>
                </a:solidFill>
                <a:latin typeface="Calibri" pitchFamily="34" charset="0"/>
                <a:cs typeface="Calibri" pitchFamily="34" charset="0"/>
                <a:sym typeface="Symbol"/>
              </a:rPr>
              <a:t>f(a)</a:t>
            </a:r>
            <a:r>
              <a:rPr lang="en-US" sz="2800" dirty="0" smtClean="0">
                <a:solidFill>
                  <a:schemeClr val="bg1"/>
                </a:solidFill>
                <a:latin typeface="Calibri" pitchFamily="34" charset="0"/>
                <a:cs typeface="Calibri" pitchFamily="34" charset="0"/>
                <a:sym typeface="Symbol"/>
              </a:rPr>
              <a:t>,b) + 1  f(a),</a:t>
            </a:r>
          </a:p>
          <a:p>
            <a:pPr>
              <a:buNone/>
            </a:pPr>
            <a:r>
              <a:rPr lang="en-US" sz="2800" dirty="0" smtClean="0">
                <a:solidFill>
                  <a:schemeClr val="bg1"/>
                </a:solidFill>
                <a:latin typeface="Calibri" pitchFamily="34" charset="0"/>
                <a:cs typeface="Calibri" pitchFamily="34" charset="0"/>
                <a:sym typeface="Symbol"/>
              </a:rPr>
              <a:t>g(f(a), b) = 0  h(b) = 0</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3176924" y="4566216"/>
            <a:ext cx="4108131"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baseline="-25000" dirty="0" smtClean="0">
                <a:solidFill>
                  <a:schemeClr val="bg1"/>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 a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 </a:t>
            </a:r>
            <a:r>
              <a:rPr lang="en-US" sz="2800" dirty="0" smtClean="0">
                <a:solidFill>
                  <a:schemeClr val="bg1"/>
                </a:solidFill>
                <a:latin typeface="Calibri" pitchFamily="34" charset="0"/>
                <a:cs typeface="Calibri" pitchFamily="34" charset="0"/>
                <a:sym typeface="Symbol"/>
              </a:rPr>
              <a:t>: { [</a:t>
            </a:r>
            <a:r>
              <a:rPr lang="en-US" sz="2800" dirty="0" smtClean="0">
                <a:solidFill>
                  <a:srgbClr val="FF0000"/>
                </a:solidFill>
                <a:latin typeface="Calibri" pitchFamily="34" charset="0"/>
                <a:cs typeface="Calibri" pitchFamily="34" charset="0"/>
                <a:sym typeface="Symbol"/>
              </a:rPr>
              <a:t>f(a)</a:t>
            </a:r>
            <a:r>
              <a:rPr lang="en-US" sz="2800" dirty="0" smtClean="0">
                <a:solidFill>
                  <a:schemeClr val="bg1"/>
                </a:solidFill>
                <a:latin typeface="Calibri" pitchFamily="34" charset="0"/>
                <a:cs typeface="Calibri" pitchFamily="34" charset="0"/>
                <a:sym typeface="Symbol"/>
              </a:rPr>
              <a:t>, b]}</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 </a:t>
            </a:r>
            <a:r>
              <a:rPr lang="en-US" sz="2800" dirty="0" smtClean="0">
                <a:solidFill>
                  <a:schemeClr val="bg1"/>
                </a:solidFill>
                <a:latin typeface="Calibri" pitchFamily="34" charset="0"/>
                <a:cs typeface="Calibri" pitchFamily="34" charset="0"/>
                <a:sym typeface="Symbol"/>
              </a:rPr>
              <a:t>: { </a:t>
            </a:r>
            <a:r>
              <a:rPr lang="en-US" sz="2800" dirty="0" smtClean="0">
                <a:solidFill>
                  <a:srgbClr val="FF0000"/>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 b }</a:t>
            </a:r>
            <a:endParaRPr lang="en-US" sz="2800" dirty="0" smtClean="0">
              <a:solidFill>
                <a:srgbClr val="FF0000"/>
              </a:solidFill>
              <a:latin typeface="Calibri" pitchFamily="34" charset="0"/>
              <a:cs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2246769"/>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a:p>
            <a:pPr>
              <a:buNone/>
            </a:pPr>
            <a:r>
              <a:rPr lang="en-US" sz="2800" dirty="0" smtClean="0">
                <a:solidFill>
                  <a:schemeClr val="bg1"/>
                </a:solidFill>
                <a:latin typeface="Calibri" pitchFamily="34" charset="0"/>
                <a:cs typeface="Calibri" pitchFamily="34" charset="0"/>
                <a:sym typeface="Symbol"/>
              </a:rPr>
              <a:t>g(f(a),b) + 1  f(a),</a:t>
            </a:r>
          </a:p>
          <a:p>
            <a:pPr>
              <a:buNone/>
            </a:pPr>
            <a:r>
              <a:rPr lang="en-US" sz="2800" dirty="0" smtClean="0">
                <a:solidFill>
                  <a:schemeClr val="bg1"/>
                </a:solidFill>
                <a:latin typeface="Calibri" pitchFamily="34" charset="0"/>
                <a:cs typeface="Calibri" pitchFamily="34" charset="0"/>
                <a:sym typeface="Symbol"/>
              </a:rPr>
              <a:t>g(f(a), b) = 0  h(b) = 0,</a:t>
            </a:r>
          </a:p>
          <a:p>
            <a:pPr>
              <a:buNone/>
            </a:pPr>
            <a:r>
              <a:rPr lang="en-US" sz="2800" dirty="0" smtClean="0">
                <a:solidFill>
                  <a:srgbClr val="FF0000"/>
                </a:solidFill>
                <a:latin typeface="Calibri" pitchFamily="34" charset="0"/>
                <a:cs typeface="Calibri" pitchFamily="34" charset="0"/>
                <a:sym typeface="Symbol"/>
              </a:rPr>
              <a:t>g(f(a), c) = 0  h(c) = 0</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3176924" y="4566216"/>
            <a:ext cx="4108131"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“Domains”:</a:t>
            </a:r>
          </a:p>
          <a:p>
            <a:pPr>
              <a:buNone/>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a:t>
            </a:r>
            <a:r>
              <a:rPr lang="en-US" sz="2800" baseline="-25000" dirty="0" err="1" smtClean="0">
                <a:solidFill>
                  <a:schemeClr val="bg1"/>
                </a:solidFill>
                <a:latin typeface="Calibri" pitchFamily="34" charset="0"/>
                <a:cs typeface="Calibri" pitchFamily="34" charset="0"/>
                <a:sym typeface="Symbol"/>
              </a:rPr>
              <a:t>f</a:t>
            </a:r>
            <a:r>
              <a:rPr lang="en-US" sz="2800" baseline="-25000" dirty="0" smtClean="0">
                <a:solidFill>
                  <a:schemeClr val="bg1"/>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 a }</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g </a:t>
            </a:r>
            <a:r>
              <a:rPr lang="en-US" sz="2800" dirty="0" smtClean="0">
                <a:solidFill>
                  <a:schemeClr val="bg1"/>
                </a:solidFill>
                <a:latin typeface="Calibri" pitchFamily="34" charset="0"/>
                <a:cs typeface="Calibri" pitchFamily="34" charset="0"/>
                <a:sym typeface="Symbol"/>
              </a:rPr>
              <a:t>: { [f(a), b], </a:t>
            </a:r>
            <a:r>
              <a:rPr lang="en-US" sz="2800" dirty="0" smtClean="0">
                <a:solidFill>
                  <a:srgbClr val="FF0000"/>
                </a:solidFill>
                <a:latin typeface="Calibri" pitchFamily="34" charset="0"/>
                <a:cs typeface="Calibri" pitchFamily="34" charset="0"/>
                <a:sym typeface="Symbol"/>
              </a:rPr>
              <a:t>[f(a), c] </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 A</a:t>
            </a:r>
            <a:r>
              <a:rPr lang="en-US" sz="2800" baseline="-25000" dirty="0" smtClean="0">
                <a:solidFill>
                  <a:schemeClr val="bg1"/>
                </a:solidFill>
                <a:latin typeface="Calibri" pitchFamily="34" charset="0"/>
                <a:cs typeface="Calibri" pitchFamily="34" charset="0"/>
                <a:sym typeface="Symbol"/>
              </a:rPr>
              <a:t>h </a:t>
            </a:r>
            <a:r>
              <a:rPr lang="en-US" sz="2800" dirty="0" smtClean="0">
                <a:solidFill>
                  <a:schemeClr val="bg1"/>
                </a:solidFill>
                <a:latin typeface="Calibri" pitchFamily="34" charset="0"/>
                <a:cs typeface="Calibri" pitchFamily="34" charset="0"/>
                <a:sym typeface="Symbol"/>
              </a:rPr>
              <a:t>: { c, b }</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2246769"/>
          </a:xfrm>
          <a:prstGeom prst="rect">
            <a:avLst/>
          </a:prstGeom>
        </p:spPr>
        <p:txBody>
          <a:bodyPr wrap="square">
            <a:spAutoFit/>
          </a:bodyPr>
          <a:lstStyle/>
          <a:p>
            <a:pPr>
              <a:buNone/>
            </a:pPr>
            <a:r>
              <a:rPr lang="en-US" sz="2800" dirty="0" smtClean="0">
                <a:solidFill>
                  <a:srgbClr val="FF0000"/>
                </a:solidFill>
                <a:latin typeface="Calibri" pitchFamily="34" charset="0"/>
                <a:cs typeface="Calibri" pitchFamily="34" charset="0"/>
                <a:sym typeface="Symbol"/>
              </a:rPr>
              <a:t>h(c) = 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rgbClr val="FF0000"/>
                </a:solidFill>
                <a:latin typeface="Calibri" pitchFamily="34" charset="0"/>
                <a:cs typeface="Calibri" pitchFamily="34" charset="0"/>
                <a:sym typeface="Symbol"/>
              </a:rPr>
              <a:t>f(a) = 0</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rgbClr val="FF0000"/>
                </a:solidFill>
                <a:latin typeface="Calibri" pitchFamily="34" charset="0"/>
                <a:cs typeface="Calibri" pitchFamily="34" charset="0"/>
                <a:sym typeface="Symbol"/>
              </a:rPr>
              <a:t>g(f(a),b) + 1  f(a)</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g(f(a), b) = 0  </a:t>
            </a:r>
            <a:r>
              <a:rPr lang="en-US" sz="2800" dirty="0" smtClean="0">
                <a:solidFill>
                  <a:srgbClr val="FF0000"/>
                </a:solidFill>
                <a:latin typeface="Calibri" pitchFamily="34" charset="0"/>
                <a:cs typeface="Calibri" pitchFamily="34" charset="0"/>
                <a:sym typeface="Symbol"/>
              </a:rPr>
              <a:t>h(b) = 0</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rgbClr val="FF0000"/>
                </a:solidFill>
                <a:latin typeface="Calibri" pitchFamily="34" charset="0"/>
                <a:cs typeface="Calibri" pitchFamily="34" charset="0"/>
                <a:sym typeface="Symbol"/>
              </a:rPr>
              <a:t>g(f(a), c) = 0 </a:t>
            </a:r>
            <a:r>
              <a:rPr lang="en-US" sz="2800" dirty="0" smtClean="0">
                <a:solidFill>
                  <a:schemeClr val="bg1"/>
                </a:solidFill>
                <a:latin typeface="Calibri" pitchFamily="34" charset="0"/>
                <a:cs typeface="Calibri" pitchFamily="34" charset="0"/>
                <a:sym typeface="Symbol"/>
              </a:rPr>
              <a:t> h(c) = 0</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Rectangle 14"/>
          <p:cNvSpPr/>
          <p:nvPr/>
        </p:nvSpPr>
        <p:spPr>
          <a:xfrm>
            <a:off x="4320988" y="4420319"/>
            <a:ext cx="462537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a  2, b  2, c  3</a:t>
            </a:r>
          </a:p>
          <a:p>
            <a:pPr>
              <a:buNone/>
            </a:pPr>
            <a:r>
              <a:rPr lang="en-US" sz="2800" dirty="0" smtClean="0">
                <a:solidFill>
                  <a:schemeClr val="bg1"/>
                </a:solidFill>
                <a:latin typeface="Calibri" pitchFamily="34" charset="0"/>
                <a:cs typeface="Calibri" pitchFamily="34" charset="0"/>
                <a:sym typeface="Symbol"/>
              </a:rPr>
              <a:t>f  { 2  0, …}</a:t>
            </a:r>
          </a:p>
          <a:p>
            <a:pPr>
              <a:buNone/>
            </a:pPr>
            <a:r>
              <a:rPr lang="en-US" sz="2800" dirty="0" smtClean="0">
                <a:solidFill>
                  <a:schemeClr val="bg1"/>
                </a:solidFill>
                <a:latin typeface="Calibri" pitchFamily="34" charset="0"/>
                <a:cs typeface="Calibri" pitchFamily="34" charset="0"/>
                <a:sym typeface="Symbol"/>
              </a:rPr>
              <a:t>h  { 2  0, 3  1, …}</a:t>
            </a:r>
          </a:p>
          <a:p>
            <a:pPr>
              <a:buNone/>
            </a:pPr>
            <a:r>
              <a:rPr lang="en-US" sz="2800" dirty="0" smtClean="0">
                <a:solidFill>
                  <a:schemeClr val="bg1"/>
                </a:solidFill>
                <a:latin typeface="Calibri" pitchFamily="34" charset="0"/>
                <a:cs typeface="Calibri" pitchFamily="34" charset="0"/>
                <a:sym typeface="Symbol"/>
              </a:rPr>
              <a:t>g  { [0,2] -1, [0,3] 0, …}</a:t>
            </a:r>
          </a:p>
        </p:txBody>
      </p:sp>
      <p:sp>
        <p:nvSpPr>
          <p:cNvPr id="11" name="Down Arrow 10"/>
          <p:cNvSpPr/>
          <p:nvPr/>
        </p:nvSpPr>
        <p:spPr bwMode="auto">
          <a:xfrm>
            <a:off x="5928527" y="3727937"/>
            <a:ext cx="442128" cy="44212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4705978" y="40301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M </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Basic Idea (cont.)</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578894"/>
          </a:xfrm>
        </p:spPr>
        <p:txBody>
          <a:bodyPr/>
          <a:lstStyle/>
          <a:p>
            <a:pPr marL="0" indent="0">
              <a:spcBef>
                <a:spcPts val="0"/>
              </a:spcBef>
              <a:buNone/>
            </a:pPr>
            <a:r>
              <a:rPr lang="en-US" sz="2700" dirty="0" smtClean="0">
                <a:sym typeface="Symbol"/>
              </a:rPr>
              <a:t>Given a model </a:t>
            </a:r>
            <a:r>
              <a:rPr lang="en-US" sz="2700" dirty="0" smtClean="0">
                <a:solidFill>
                  <a:srgbClr val="FF0000"/>
                </a:solidFill>
                <a:sym typeface="Symbol"/>
              </a:rPr>
              <a:t>M</a:t>
            </a:r>
            <a:r>
              <a:rPr lang="en-US" sz="2700" dirty="0" smtClean="0">
                <a:sym typeface="Symbol"/>
              </a:rPr>
              <a:t> for </a:t>
            </a:r>
            <a:r>
              <a:rPr lang="en-US" sz="2700" dirty="0" smtClean="0">
                <a:solidFill>
                  <a:srgbClr val="FF0000"/>
                </a:solidFill>
                <a:sym typeface="Symbol"/>
              </a:rPr>
              <a:t>F*</a:t>
            </a:r>
            <a:r>
              <a:rPr lang="en-US" sz="2700" dirty="0" smtClean="0">
                <a:sym typeface="Symbol"/>
              </a:rPr>
              <a:t>,</a:t>
            </a:r>
          </a:p>
          <a:p>
            <a:pPr marL="0" indent="0">
              <a:spcBef>
                <a:spcPts val="0"/>
              </a:spcBef>
              <a:buNone/>
            </a:pPr>
            <a:r>
              <a:rPr lang="en-US" sz="2700" dirty="0" smtClean="0">
                <a:sym typeface="Symbol"/>
              </a:rPr>
              <a:t>Build a model </a:t>
            </a:r>
            <a:r>
              <a:rPr lang="en-US" sz="2700" dirty="0" smtClean="0">
                <a:solidFill>
                  <a:srgbClr val="FF0000"/>
                </a:solidFill>
                <a:sym typeface="Symbol"/>
              </a:rPr>
              <a:t>M</a:t>
            </a:r>
            <a:r>
              <a:rPr lang="en-US" sz="2700" baseline="30000" dirty="0" smtClean="0">
                <a:solidFill>
                  <a:srgbClr val="FF0000"/>
                </a:solidFill>
                <a:sym typeface="Symbol"/>
              </a:rPr>
              <a:t></a:t>
            </a:r>
            <a:r>
              <a:rPr lang="en-US" sz="2700" dirty="0" smtClean="0">
                <a:sym typeface="Symbol"/>
              </a:rPr>
              <a:t> for </a:t>
            </a:r>
            <a:r>
              <a:rPr lang="en-US" sz="2700" dirty="0" smtClean="0">
                <a:solidFill>
                  <a:srgbClr val="FF0000"/>
                </a:solidFill>
                <a:sym typeface="Symbol"/>
              </a:rPr>
              <a:t>F</a:t>
            </a:r>
          </a:p>
          <a:p>
            <a:pPr marL="0" indent="0">
              <a:spcBef>
                <a:spcPts val="0"/>
              </a:spcBef>
              <a:buNone/>
            </a:pPr>
            <a:endParaRPr lang="en-US" sz="2700" dirty="0" smtClean="0">
              <a:sym typeface="Symbol"/>
            </a:endParaRPr>
          </a:p>
          <a:p>
            <a:pPr>
              <a:buNone/>
            </a:pPr>
            <a:endParaRPr lang="en-US" sz="27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9" name="Text Placeholder 2"/>
          <p:cNvSpPr txBox="1">
            <a:spLocks/>
          </p:cNvSpPr>
          <p:nvPr/>
        </p:nvSpPr>
        <p:spPr>
          <a:xfrm>
            <a:off x="414999" y="2825891"/>
            <a:ext cx="8382000" cy="2243691"/>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0"/>
              </a:spcBef>
              <a:spcAft>
                <a:spcPts val="0"/>
              </a:spcAft>
              <a:buClrTx/>
              <a:buSzPct val="90000"/>
              <a:buFontTx/>
              <a:buNone/>
              <a:tabLst/>
              <a:defRPr/>
            </a:pPr>
            <a:r>
              <a:rPr lang="en-US" sz="2700" dirty="0" smtClean="0">
                <a:solidFill>
                  <a:schemeClr val="bg1"/>
                </a:solidFill>
                <a:latin typeface="Calibri" pitchFamily="34" charset="0"/>
                <a:sym typeface="Symbol"/>
              </a:rPr>
              <a:t>Define a projection function </a:t>
            </a:r>
            <a:r>
              <a:rPr lang="en-US" sz="2700" dirty="0" smtClean="0">
                <a:solidFill>
                  <a:srgbClr val="FF0000"/>
                </a:solidFill>
                <a:latin typeface="Calibri" pitchFamily="34" charset="0"/>
                <a:sym typeface="Symbol"/>
              </a:rPr>
              <a:t></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 </a:t>
            </a:r>
            <a:r>
              <a:rPr lang="en-US" sz="2700" dirty="0" err="1" smtClean="0">
                <a:solidFill>
                  <a:schemeClr val="bg1"/>
                </a:solidFill>
                <a:latin typeface="Calibri" pitchFamily="34" charset="0"/>
                <a:sym typeface="Symbol"/>
              </a:rPr>
              <a:t>s.t</a:t>
            </a:r>
            <a:r>
              <a:rPr lang="en-US" sz="2700" dirty="0" smtClean="0">
                <a:solidFill>
                  <a:schemeClr val="bg1"/>
                </a:solidFill>
                <a:latin typeface="Calibri" pitchFamily="34" charset="0"/>
                <a:sym typeface="Symbol"/>
              </a:rPr>
              <a:t>.</a:t>
            </a:r>
          </a:p>
          <a:p>
            <a:pPr lvl="0">
              <a:lnSpc>
                <a:spcPct val="90000"/>
              </a:lnSpc>
              <a:buSzPct val="90000"/>
            </a:pPr>
            <a:r>
              <a:rPr lang="en-US" sz="2700" dirty="0" smtClean="0">
                <a:solidFill>
                  <a:schemeClr val="bg1"/>
                </a:solidFill>
                <a:latin typeface="Calibri" pitchFamily="34" charset="0"/>
                <a:sym typeface="Symbol"/>
              </a:rPr>
              <a:t>range of </a:t>
            </a:r>
            <a:r>
              <a:rPr lang="en-US" sz="2700" dirty="0" smtClean="0">
                <a:solidFill>
                  <a:srgbClr val="FF0000"/>
                </a:solidFill>
                <a:latin typeface="Calibri" pitchFamily="34" charset="0"/>
                <a:sym typeface="Symbol"/>
              </a:rPr>
              <a:t></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 </a:t>
            </a:r>
            <a:r>
              <a:rPr lang="en-US" sz="2700" dirty="0" smtClean="0">
                <a:solidFill>
                  <a:schemeClr val="bg1"/>
                </a:solidFill>
                <a:latin typeface="Calibri" pitchFamily="34" charset="0"/>
                <a:sym typeface="Symbol"/>
              </a:rPr>
              <a:t>is</a:t>
            </a:r>
            <a:r>
              <a:rPr lang="en-US" sz="2700" dirty="0" smtClean="0">
                <a:solidFill>
                  <a:srgbClr val="FF0000"/>
                </a:solidFill>
                <a:latin typeface="Calibri" pitchFamily="34" charset="0"/>
                <a:sym typeface="Symbol"/>
              </a:rPr>
              <a:t> M(</a:t>
            </a:r>
            <a:r>
              <a:rPr lang="en-US" sz="2700" dirty="0" err="1" smtClean="0">
                <a:solidFill>
                  <a:srgbClr val="FF0000"/>
                </a:solidFill>
                <a:latin typeface="Calibri" pitchFamily="34" charset="0"/>
                <a:sym typeface="Symbol"/>
              </a:rPr>
              <a:t>A</a:t>
            </a:r>
            <a:r>
              <a:rPr lang="en-US" sz="2700" baseline="-25000" dirty="0" err="1"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a:t>
            </a:r>
            <a:r>
              <a:rPr lang="en-US" sz="2700" dirty="0" smtClean="0">
                <a:solidFill>
                  <a:schemeClr val="bg1"/>
                </a:solidFill>
                <a:latin typeface="Calibri" pitchFamily="34" charset="0"/>
                <a:sym typeface="Symbol"/>
              </a:rPr>
              <a:t>, and</a:t>
            </a:r>
          </a:p>
          <a:p>
            <a:pPr lvl="0">
              <a:lnSpc>
                <a:spcPct val="90000"/>
              </a:lnSpc>
              <a:buSzPct val="90000"/>
            </a:pPr>
            <a:r>
              <a:rPr lang="en-US" sz="2700" dirty="0" smtClean="0">
                <a:solidFill>
                  <a:srgbClr val="FF0000"/>
                </a:solidFill>
                <a:latin typeface="Calibri" pitchFamily="34" charset="0"/>
                <a:sym typeface="Symbol"/>
              </a:rPr>
              <a:t></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 (v) = v</a:t>
            </a:r>
            <a:r>
              <a:rPr lang="en-US" sz="2700" dirty="0" smtClean="0">
                <a:solidFill>
                  <a:schemeClr val="bg1"/>
                </a:solidFill>
                <a:latin typeface="Calibri" pitchFamily="34" charset="0"/>
                <a:sym typeface="Symbol"/>
              </a:rPr>
              <a:t>   if    </a:t>
            </a:r>
            <a:r>
              <a:rPr lang="en-US" sz="2700" dirty="0" smtClean="0">
                <a:solidFill>
                  <a:srgbClr val="FF0000"/>
                </a:solidFill>
                <a:latin typeface="Calibri" pitchFamily="34" charset="0"/>
                <a:sym typeface="Symbol"/>
              </a:rPr>
              <a:t>v  M(</a:t>
            </a:r>
            <a:r>
              <a:rPr lang="en-US" sz="2700" dirty="0" err="1" smtClean="0">
                <a:solidFill>
                  <a:srgbClr val="FF0000"/>
                </a:solidFill>
                <a:latin typeface="Calibri" pitchFamily="34" charset="0"/>
                <a:sym typeface="Symbol"/>
              </a:rPr>
              <a:t>A</a:t>
            </a:r>
            <a:r>
              <a:rPr lang="en-US" sz="2700" baseline="-25000" dirty="0" err="1"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a:t>
            </a:r>
          </a:p>
          <a:p>
            <a:pPr lvl="0">
              <a:lnSpc>
                <a:spcPct val="90000"/>
              </a:lnSpc>
              <a:buSzPct val="90000"/>
            </a:pPr>
            <a:endParaRPr lang="en-US" sz="2700" dirty="0" smtClean="0">
              <a:solidFill>
                <a:srgbClr val="FF0000"/>
              </a:solidFill>
              <a:latin typeface="Calibri" pitchFamily="34" charset="0"/>
              <a:sym typeface="Symbol"/>
            </a:endParaRPr>
          </a:p>
          <a:p>
            <a:pPr lvl="0">
              <a:lnSpc>
                <a:spcPct val="90000"/>
              </a:lnSpc>
              <a:buSzPct val="90000"/>
            </a:pPr>
            <a:r>
              <a:rPr lang="en-US" sz="2700" dirty="0" smtClean="0">
                <a:solidFill>
                  <a:schemeClr val="bg1"/>
                </a:solidFill>
                <a:latin typeface="Calibri" pitchFamily="34" charset="0"/>
                <a:sym typeface="Symbol"/>
              </a:rPr>
              <a:t>Then,</a:t>
            </a:r>
          </a:p>
          <a:p>
            <a:pPr lvl="0">
              <a:lnSpc>
                <a:spcPct val="90000"/>
              </a:lnSpc>
              <a:buSzPct val="90000"/>
            </a:pPr>
            <a:r>
              <a:rPr lang="en-US" sz="2700" dirty="0" smtClean="0">
                <a:solidFill>
                  <a:srgbClr val="FF0000"/>
                </a:solidFill>
                <a:latin typeface="Calibri" pitchFamily="34" charset="0"/>
                <a:sym typeface="Symbol"/>
              </a:rPr>
              <a:t>M</a:t>
            </a:r>
            <a:r>
              <a:rPr lang="en-US" sz="2700" baseline="30000" dirty="0" smtClean="0">
                <a:solidFill>
                  <a:srgbClr val="FF0000"/>
                </a:solidFill>
                <a:sym typeface="Symbol"/>
              </a:rPr>
              <a:t></a:t>
            </a:r>
            <a:r>
              <a:rPr lang="en-US" sz="2700" dirty="0" smtClean="0">
                <a:solidFill>
                  <a:srgbClr val="FF0000"/>
                </a:solidFill>
                <a:latin typeface="Calibri" pitchFamily="34" charset="0"/>
                <a:sym typeface="Symbol"/>
              </a:rPr>
              <a:t>(f)(v)  = M(f)(</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(v))</a:t>
            </a:r>
            <a:r>
              <a:rPr lang="en-US" sz="2700" dirty="0" smtClean="0">
                <a:solidFill>
                  <a:schemeClr val="bg1"/>
                </a:solidFill>
                <a:latin typeface="Calibri" pitchFamily="34" charset="0"/>
                <a:sym typeface="Symbol"/>
              </a:rPr>
              <a:t>	</a:t>
            </a:r>
            <a:endParaRPr lang="en-US" sz="2700" dirty="0" smtClean="0">
              <a:solidFill>
                <a:schemeClr val="bg1"/>
              </a:solidFill>
              <a:latin typeface="Calibri" pitchFamily="34" charset="0"/>
              <a:sym typeface="Wingdings"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Applications</a:t>
            </a:r>
            <a:endParaRPr lang="en-US" dirty="0"/>
          </a:p>
        </p:txBody>
      </p:sp>
      <p:sp>
        <p:nvSpPr>
          <p:cNvPr id="3" name="Content Placeholder 2"/>
          <p:cNvSpPr>
            <a:spLocks noGrp="1"/>
          </p:cNvSpPr>
          <p:nvPr>
            <p:ph idx="1"/>
          </p:nvPr>
        </p:nvSpPr>
        <p:spPr>
          <a:xfrm>
            <a:off x="318248" y="1645957"/>
            <a:ext cx="8382000" cy="2757678"/>
          </a:xfrm>
        </p:spPr>
        <p:txBody>
          <a:bodyPr/>
          <a:lstStyle/>
          <a:p>
            <a:r>
              <a:rPr lang="en-US" dirty="0" smtClean="0"/>
              <a:t>Dynamic symbolic execution (DART)</a:t>
            </a:r>
          </a:p>
          <a:p>
            <a:r>
              <a:rPr lang="en-US" dirty="0" smtClean="0"/>
              <a:t>Extended static checking</a:t>
            </a:r>
          </a:p>
          <a:p>
            <a:r>
              <a:rPr lang="en-US" dirty="0" smtClean="0"/>
              <a:t>Test-case generation</a:t>
            </a:r>
          </a:p>
          <a:p>
            <a:r>
              <a:rPr lang="en-US" dirty="0" smtClean="0"/>
              <a:t>Bounded model checking (BMC)</a:t>
            </a:r>
          </a:p>
          <a:p>
            <a:r>
              <a:rPr lang="en-US" dirty="0" smtClean="0"/>
              <a:t>Equivalence checking</a:t>
            </a:r>
          </a:p>
          <a:p>
            <a:r>
              <a:rPr lang="en-US" i="1" dirty="0" smtClean="0"/>
              <a:t>…</a:t>
            </a: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Basic Idea (cont.) </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6" name="Oval 5"/>
          <p:cNvSpPr/>
          <p:nvPr/>
        </p:nvSpPr>
        <p:spPr bwMode="auto">
          <a:xfrm>
            <a:off x="2086510" y="1480948"/>
            <a:ext cx="1667435" cy="188259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2328558" y="1489915"/>
            <a:ext cx="1174375" cy="97715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kumimoji="0" lang="en-US" sz="2000" b="0" i="0" u="none" strike="noStrike" cap="none" normalizeH="0" baseline="0" dirty="0" smtClean="0">
                <a:solidFill>
                  <a:schemeClr val="bg1"/>
                </a:solidFill>
                <a:latin typeface="Calibri" pitchFamily="34" charset="0"/>
                <a:cs typeface="Calibri" pitchFamily="34" charset="0"/>
              </a:rPr>
              <a:t>M(</a:t>
            </a:r>
            <a:r>
              <a:rPr kumimoji="0" lang="en-US" sz="2000" b="0" i="0" u="none" strike="noStrike" cap="none" normalizeH="0" baseline="0" dirty="0" err="1" smtClean="0">
                <a:solidFill>
                  <a:schemeClr val="bg1"/>
                </a:solidFill>
                <a:latin typeface="Calibri" pitchFamily="34" charset="0"/>
                <a:cs typeface="Calibri" pitchFamily="34" charset="0"/>
              </a:rPr>
              <a:t>A</a:t>
            </a:r>
            <a:r>
              <a:rPr kumimoji="0" lang="en-US" sz="2000" b="0" i="0" u="none" strike="noStrike" cap="none" normalizeH="0" baseline="-25000" dirty="0" err="1" smtClean="0">
                <a:solidFill>
                  <a:schemeClr val="bg1"/>
                </a:solidFill>
                <a:latin typeface="Calibri" pitchFamily="34" charset="0"/>
                <a:cs typeface="Calibri" pitchFamily="34" charset="0"/>
              </a:rPr>
              <a:t>f</a:t>
            </a:r>
            <a:r>
              <a:rPr lang="en-US" sz="2000" dirty="0" smtClean="0">
                <a:solidFill>
                  <a:schemeClr val="bg1"/>
                </a:solidFill>
                <a:latin typeface="Calibri" pitchFamily="34" charset="0"/>
                <a:cs typeface="Calibri" pitchFamily="34" charset="0"/>
              </a:rPr>
              <a:t>)</a:t>
            </a:r>
            <a:endParaRPr kumimoji="0" lang="en-US" sz="2000" b="0" i="0" u="none" strike="noStrike" cap="none" normalizeH="0" baseline="0" dirty="0" smtClean="0">
              <a:solidFill>
                <a:schemeClr val="bg1"/>
              </a:solidFill>
              <a:latin typeface="Calibri" pitchFamily="34" charset="0"/>
              <a:cs typeface="Calibri" pitchFamily="34" charset="0"/>
            </a:endParaRPr>
          </a:p>
        </p:txBody>
      </p:sp>
      <p:sp>
        <p:nvSpPr>
          <p:cNvPr id="8" name="Oval 7"/>
          <p:cNvSpPr/>
          <p:nvPr/>
        </p:nvSpPr>
        <p:spPr bwMode="auto">
          <a:xfrm>
            <a:off x="4551904" y="1507842"/>
            <a:ext cx="1969477" cy="1900519"/>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4788138" y="1516810"/>
            <a:ext cx="1482034" cy="1115858"/>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1"/>
                </a:solidFill>
                <a:latin typeface="Calibri" pitchFamily="34" charset="0"/>
                <a:cs typeface="Calibri" pitchFamily="34" charset="0"/>
              </a:rPr>
              <a:t>M(f(</a:t>
            </a:r>
            <a:r>
              <a:rPr kumimoji="0" lang="en-US" sz="2000" b="0" i="0" u="none" strike="noStrike" cap="none" normalizeH="0" baseline="0" dirty="0" err="1" smtClean="0">
                <a:solidFill>
                  <a:schemeClr val="bg1"/>
                </a:solidFill>
                <a:latin typeface="Calibri" pitchFamily="34" charset="0"/>
                <a:cs typeface="Calibri" pitchFamily="34" charset="0"/>
              </a:rPr>
              <a:t>A</a:t>
            </a:r>
            <a:r>
              <a:rPr kumimoji="0" lang="en-US" sz="2000" b="0" i="0" u="none" strike="noStrike" cap="none" normalizeH="0" baseline="-25000" dirty="0" err="1" smtClean="0">
                <a:solidFill>
                  <a:schemeClr val="bg1"/>
                </a:solidFill>
                <a:latin typeface="Calibri" pitchFamily="34" charset="0"/>
                <a:cs typeface="Calibri" pitchFamily="34" charset="0"/>
              </a:rPr>
              <a:t>f</a:t>
            </a:r>
            <a:r>
              <a:rPr kumimoji="0" lang="en-US" sz="2000" b="0" i="0" u="none" strike="noStrike" cap="none" normalizeH="0" baseline="0" dirty="0" smtClean="0">
                <a:solidFill>
                  <a:schemeClr val="bg1"/>
                </a:solidFill>
                <a:latin typeface="Calibri" pitchFamily="34" charset="0"/>
                <a:cs typeface="Calibri" pitchFamily="34" charset="0"/>
              </a:rPr>
              <a:t>))</a:t>
            </a:r>
          </a:p>
        </p:txBody>
      </p:sp>
      <p:sp>
        <p:nvSpPr>
          <p:cNvPr id="13" name="Right Arrow 12"/>
          <p:cNvSpPr/>
          <p:nvPr/>
        </p:nvSpPr>
        <p:spPr bwMode="auto">
          <a:xfrm>
            <a:off x="3557117" y="2270927"/>
            <a:ext cx="1155560" cy="341643"/>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1193882" y="4235869"/>
            <a:ext cx="1667435" cy="188259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1435930" y="4244836"/>
            <a:ext cx="1174375" cy="97715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000" dirty="0" smtClean="0">
                <a:solidFill>
                  <a:schemeClr val="bg1"/>
                </a:solidFill>
                <a:latin typeface="Calibri" pitchFamily="34" charset="0"/>
                <a:cs typeface="Calibri" pitchFamily="34" charset="0"/>
              </a:rPr>
              <a:t>M(</a:t>
            </a:r>
            <a:r>
              <a:rPr lang="en-US" sz="2000" dirty="0" err="1" smtClean="0">
                <a:solidFill>
                  <a:schemeClr val="bg1"/>
                </a:solidFill>
                <a:latin typeface="Calibri" pitchFamily="34" charset="0"/>
                <a:cs typeface="Calibri" pitchFamily="34" charset="0"/>
              </a:rPr>
              <a:t>A</a:t>
            </a:r>
            <a:r>
              <a:rPr lang="en-US" sz="2000" baseline="-25000" dirty="0" err="1" smtClean="0">
                <a:solidFill>
                  <a:schemeClr val="bg1"/>
                </a:solidFill>
                <a:latin typeface="Calibri" pitchFamily="34" charset="0"/>
                <a:cs typeface="Calibri" pitchFamily="34" charset="0"/>
              </a:rPr>
              <a:t>f</a:t>
            </a:r>
            <a:r>
              <a:rPr lang="en-US" sz="2000" dirty="0" smtClean="0">
                <a:solidFill>
                  <a:schemeClr val="bg1"/>
                </a:solidFill>
                <a:latin typeface="Calibri" pitchFamily="34" charset="0"/>
                <a:cs typeface="Calibri" pitchFamily="34" charset="0"/>
              </a:rPr>
              <a:t>)</a:t>
            </a:r>
          </a:p>
        </p:txBody>
      </p:sp>
      <p:sp>
        <p:nvSpPr>
          <p:cNvPr id="16" name="Oval 15"/>
          <p:cNvSpPr/>
          <p:nvPr/>
        </p:nvSpPr>
        <p:spPr bwMode="auto">
          <a:xfrm>
            <a:off x="6045858" y="4733955"/>
            <a:ext cx="1482034" cy="1115858"/>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1"/>
                </a:solidFill>
                <a:latin typeface="Calibri" pitchFamily="34" charset="0"/>
                <a:cs typeface="Calibri" pitchFamily="34" charset="0"/>
              </a:rPr>
              <a:t>M(f(</a:t>
            </a:r>
            <a:r>
              <a:rPr kumimoji="0" lang="en-US" sz="2000" b="0" i="0" u="none" strike="noStrike" cap="none" normalizeH="0" baseline="0" dirty="0" err="1" smtClean="0">
                <a:solidFill>
                  <a:schemeClr val="bg1"/>
                </a:solidFill>
                <a:latin typeface="Calibri" pitchFamily="34" charset="0"/>
                <a:cs typeface="Calibri" pitchFamily="34" charset="0"/>
              </a:rPr>
              <a:t>A</a:t>
            </a:r>
            <a:r>
              <a:rPr kumimoji="0" lang="en-US" sz="2000" b="0" i="0" u="none" strike="noStrike" cap="none" normalizeH="0" baseline="-25000" dirty="0" err="1" smtClean="0">
                <a:solidFill>
                  <a:schemeClr val="bg1"/>
                </a:solidFill>
                <a:latin typeface="Calibri" pitchFamily="34" charset="0"/>
                <a:cs typeface="Calibri" pitchFamily="34" charset="0"/>
              </a:rPr>
              <a:t>f</a:t>
            </a:r>
            <a:r>
              <a:rPr kumimoji="0" lang="en-US" sz="2000" b="0" i="0" u="none" strike="noStrike" cap="none" normalizeH="0" baseline="0" dirty="0" smtClean="0">
                <a:solidFill>
                  <a:schemeClr val="bg1"/>
                </a:solidFill>
                <a:latin typeface="Calibri" pitchFamily="34" charset="0"/>
                <a:cs typeface="Calibri" pitchFamily="34" charset="0"/>
              </a:rPr>
              <a:t>))</a:t>
            </a:r>
          </a:p>
        </p:txBody>
      </p:sp>
      <p:sp>
        <p:nvSpPr>
          <p:cNvPr id="17" name="Right Arrow 16"/>
          <p:cNvSpPr/>
          <p:nvPr/>
        </p:nvSpPr>
        <p:spPr bwMode="auto">
          <a:xfrm>
            <a:off x="2574054" y="5045946"/>
            <a:ext cx="1155560" cy="341643"/>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TextBox 17"/>
          <p:cNvSpPr txBox="1"/>
          <p:nvPr/>
        </p:nvSpPr>
        <p:spPr>
          <a:xfrm>
            <a:off x="4955514" y="4603818"/>
            <a:ext cx="1093593" cy="523220"/>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M(f)</a:t>
            </a:r>
          </a:p>
        </p:txBody>
      </p:sp>
      <p:sp>
        <p:nvSpPr>
          <p:cNvPr id="19" name="Oval 18"/>
          <p:cNvSpPr/>
          <p:nvPr/>
        </p:nvSpPr>
        <p:spPr bwMode="auto">
          <a:xfrm>
            <a:off x="3728629" y="4758977"/>
            <a:ext cx="1174375" cy="97715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000" dirty="0" smtClean="0">
                <a:solidFill>
                  <a:schemeClr val="bg1"/>
                </a:solidFill>
                <a:latin typeface="Calibri" pitchFamily="34" charset="0"/>
                <a:cs typeface="Calibri" pitchFamily="34" charset="0"/>
              </a:rPr>
              <a:t>M(</a:t>
            </a:r>
            <a:r>
              <a:rPr lang="en-US" sz="2000" dirty="0" err="1" smtClean="0">
                <a:solidFill>
                  <a:schemeClr val="bg1"/>
                </a:solidFill>
                <a:latin typeface="Calibri" pitchFamily="34" charset="0"/>
                <a:cs typeface="Calibri" pitchFamily="34" charset="0"/>
              </a:rPr>
              <a:t>A</a:t>
            </a:r>
            <a:r>
              <a:rPr lang="en-US" sz="2000" baseline="-25000" dirty="0" err="1" smtClean="0">
                <a:solidFill>
                  <a:schemeClr val="bg1"/>
                </a:solidFill>
                <a:latin typeface="Calibri" pitchFamily="34" charset="0"/>
                <a:cs typeface="Calibri" pitchFamily="34" charset="0"/>
              </a:rPr>
              <a:t>f</a:t>
            </a:r>
            <a:r>
              <a:rPr lang="en-US" sz="2000" dirty="0" smtClean="0">
                <a:solidFill>
                  <a:schemeClr val="bg1"/>
                </a:solidFill>
                <a:latin typeface="Calibri" pitchFamily="34" charset="0"/>
                <a:cs typeface="Calibri" pitchFamily="34" charset="0"/>
              </a:rPr>
              <a:t>)</a:t>
            </a:r>
          </a:p>
        </p:txBody>
      </p:sp>
      <p:sp>
        <p:nvSpPr>
          <p:cNvPr id="20" name="Right Arrow 19"/>
          <p:cNvSpPr/>
          <p:nvPr/>
        </p:nvSpPr>
        <p:spPr bwMode="auto">
          <a:xfrm>
            <a:off x="4906946" y="5107910"/>
            <a:ext cx="1155560" cy="341643"/>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TextBox 20"/>
          <p:cNvSpPr txBox="1"/>
          <p:nvPr/>
        </p:nvSpPr>
        <p:spPr>
          <a:xfrm>
            <a:off x="2877179" y="4575346"/>
            <a:ext cx="763674" cy="523220"/>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sym typeface="Symbol"/>
              </a:rPr>
              <a:t></a:t>
            </a:r>
            <a:r>
              <a:rPr lang="en-US" sz="2800" baseline="-25000" dirty="0" smtClean="0">
                <a:solidFill>
                  <a:schemeClr val="bg1"/>
                </a:solidFill>
                <a:latin typeface="Calibri" pitchFamily="34" charset="0"/>
                <a:cs typeface="Calibri" pitchFamily="34" charset="0"/>
              </a:rPr>
              <a:t>f</a:t>
            </a:r>
          </a:p>
        </p:txBody>
      </p:sp>
      <p:sp>
        <p:nvSpPr>
          <p:cNvPr id="22" name="TextBox 21"/>
          <p:cNvSpPr txBox="1"/>
          <p:nvPr/>
        </p:nvSpPr>
        <p:spPr>
          <a:xfrm>
            <a:off x="3630806" y="1379972"/>
            <a:ext cx="1093593" cy="523220"/>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M(f)</a:t>
            </a:r>
          </a:p>
        </p:txBody>
      </p:sp>
      <p:sp>
        <p:nvSpPr>
          <p:cNvPr id="23" name="TextBox 22"/>
          <p:cNvSpPr txBox="1"/>
          <p:nvPr/>
        </p:nvSpPr>
        <p:spPr>
          <a:xfrm>
            <a:off x="3712869" y="3903783"/>
            <a:ext cx="1093593" cy="523220"/>
          </a:xfrm>
          <a:prstGeom prst="rect">
            <a:avLst/>
          </a:prstGeom>
          <a:noFill/>
        </p:spPr>
        <p:txBody>
          <a:bodyPr wrap="square" rtlCol="0">
            <a:spAutoFit/>
          </a:bodyPr>
          <a:lstStyle/>
          <a:p>
            <a:pPr algn="ctr"/>
            <a:r>
              <a:rPr lang="en-US" sz="2800" dirty="0" smtClean="0">
                <a:solidFill>
                  <a:schemeClr val="bg1"/>
                </a:solidFill>
                <a:latin typeface="Calibri" pitchFamily="34" charset="0"/>
                <a:cs typeface="Calibri" pitchFamily="34" charset="0"/>
              </a:rPr>
              <a:t>M</a:t>
            </a:r>
            <a:r>
              <a:rPr lang="en-US" sz="2800" baseline="30000" dirty="0" smtClean="0">
                <a:solidFill>
                  <a:schemeClr val="bg1"/>
                </a:solidFill>
                <a:latin typeface="Calibri" pitchFamily="34" charset="0"/>
                <a:cs typeface="Calibri" pitchFamily="34" charset="0"/>
                <a:sym typeface="Symbol"/>
              </a:rPr>
              <a:t></a:t>
            </a:r>
            <a:r>
              <a:rPr lang="en-US" sz="2800" dirty="0" smtClean="0">
                <a:solidFill>
                  <a:schemeClr val="bg1"/>
                </a:solidFill>
                <a:latin typeface="Calibri" pitchFamily="34" charset="0"/>
                <a:cs typeface="Calibri" pitchFamily="34" charset="0"/>
              </a:rPr>
              <a:t>(f)</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Basic Idea (cont.)</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578894"/>
          </a:xfrm>
        </p:spPr>
        <p:txBody>
          <a:bodyPr/>
          <a:lstStyle/>
          <a:p>
            <a:pPr marL="0" indent="0">
              <a:spcBef>
                <a:spcPts val="0"/>
              </a:spcBef>
              <a:buNone/>
            </a:pPr>
            <a:r>
              <a:rPr lang="en-US" sz="2700" dirty="0" smtClean="0">
                <a:sym typeface="Symbol"/>
              </a:rPr>
              <a:t>Given a model </a:t>
            </a:r>
            <a:r>
              <a:rPr lang="en-US" sz="2700" dirty="0" smtClean="0">
                <a:solidFill>
                  <a:srgbClr val="FF0000"/>
                </a:solidFill>
                <a:sym typeface="Symbol"/>
              </a:rPr>
              <a:t>M</a:t>
            </a:r>
            <a:r>
              <a:rPr lang="en-US" sz="2700" dirty="0" smtClean="0">
                <a:sym typeface="Symbol"/>
              </a:rPr>
              <a:t> for </a:t>
            </a:r>
            <a:r>
              <a:rPr lang="en-US" sz="2700" dirty="0" smtClean="0">
                <a:solidFill>
                  <a:srgbClr val="FF0000"/>
                </a:solidFill>
                <a:sym typeface="Symbol"/>
              </a:rPr>
              <a:t>F*</a:t>
            </a:r>
            <a:r>
              <a:rPr lang="en-US" sz="2700" dirty="0" smtClean="0">
                <a:sym typeface="Symbol"/>
              </a:rPr>
              <a:t>,</a:t>
            </a:r>
          </a:p>
          <a:p>
            <a:pPr marL="0" indent="0">
              <a:spcBef>
                <a:spcPts val="0"/>
              </a:spcBef>
              <a:buNone/>
            </a:pPr>
            <a:r>
              <a:rPr lang="en-US" sz="2700" dirty="0" smtClean="0">
                <a:sym typeface="Symbol"/>
              </a:rPr>
              <a:t>Build a model </a:t>
            </a:r>
            <a:r>
              <a:rPr lang="en-US" sz="2700" dirty="0" smtClean="0">
                <a:solidFill>
                  <a:srgbClr val="FF0000"/>
                </a:solidFill>
                <a:sym typeface="Symbol"/>
              </a:rPr>
              <a:t>M</a:t>
            </a:r>
            <a:r>
              <a:rPr lang="en-US" sz="2700" baseline="30000" dirty="0" smtClean="0">
                <a:solidFill>
                  <a:srgbClr val="FF0000"/>
                </a:solidFill>
                <a:sym typeface="Symbol"/>
              </a:rPr>
              <a:t></a:t>
            </a:r>
            <a:r>
              <a:rPr lang="en-US" sz="2700" dirty="0" smtClean="0">
                <a:sym typeface="Symbol"/>
              </a:rPr>
              <a:t> for </a:t>
            </a:r>
            <a:r>
              <a:rPr lang="en-US" sz="2700" dirty="0" smtClean="0">
                <a:solidFill>
                  <a:srgbClr val="FF0000"/>
                </a:solidFill>
                <a:sym typeface="Symbol"/>
              </a:rPr>
              <a:t>F</a:t>
            </a:r>
          </a:p>
          <a:p>
            <a:pPr marL="0" indent="0">
              <a:spcBef>
                <a:spcPts val="0"/>
              </a:spcBef>
              <a:buNone/>
            </a:pPr>
            <a:endParaRPr lang="en-US" sz="2700" dirty="0" smtClean="0">
              <a:sym typeface="Symbol"/>
            </a:endParaRPr>
          </a:p>
          <a:p>
            <a:pPr>
              <a:buNone/>
            </a:pPr>
            <a:endParaRPr lang="en-US" sz="27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8" name="Text Placeholder 2"/>
          <p:cNvSpPr txBox="1">
            <a:spLocks/>
          </p:cNvSpPr>
          <p:nvPr/>
        </p:nvSpPr>
        <p:spPr>
          <a:xfrm>
            <a:off x="423371" y="2633296"/>
            <a:ext cx="8382000" cy="1509644"/>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0"/>
              </a:spcBef>
              <a:spcAft>
                <a:spcPts val="0"/>
              </a:spcAft>
              <a:buClrTx/>
              <a:buSzPct val="90000"/>
              <a:buFontTx/>
              <a:buNone/>
              <a:tabLst/>
              <a:defRPr/>
            </a:pPr>
            <a:r>
              <a:rPr lang="en-US" sz="2700" dirty="0" smtClean="0">
                <a:solidFill>
                  <a:schemeClr val="bg1"/>
                </a:solidFill>
                <a:latin typeface="Calibri" pitchFamily="34" charset="0"/>
                <a:sym typeface="Symbol"/>
              </a:rPr>
              <a:t>In our example, we have: </a:t>
            </a:r>
            <a:r>
              <a:rPr lang="en-US" sz="2700" dirty="0" smtClean="0">
                <a:solidFill>
                  <a:srgbClr val="FF0000"/>
                </a:solidFill>
                <a:latin typeface="Calibri" pitchFamily="34" charset="0"/>
                <a:sym typeface="Symbol"/>
              </a:rPr>
              <a:t>h(b)</a:t>
            </a:r>
            <a:r>
              <a:rPr lang="en-US" sz="2700" dirty="0" smtClean="0">
                <a:solidFill>
                  <a:schemeClr val="bg1"/>
                </a:solidFill>
                <a:latin typeface="Calibri" pitchFamily="34" charset="0"/>
                <a:sym typeface="Symbol"/>
              </a:rPr>
              <a:t> and </a:t>
            </a:r>
            <a:r>
              <a:rPr lang="en-US" sz="2700" dirty="0" smtClean="0">
                <a:solidFill>
                  <a:srgbClr val="FF0000"/>
                </a:solidFill>
                <a:latin typeface="Calibri" pitchFamily="34" charset="0"/>
                <a:sym typeface="Symbol"/>
              </a:rPr>
              <a:t>h(c)</a:t>
            </a:r>
          </a:p>
          <a:p>
            <a:pPr lvl="0">
              <a:lnSpc>
                <a:spcPct val="90000"/>
              </a:lnSpc>
              <a:buSzPct val="90000"/>
            </a:pPr>
            <a:r>
              <a:rPr lang="en-US" sz="2400" dirty="0" smtClean="0">
                <a:solidFill>
                  <a:schemeClr val="bg1"/>
                </a:solidFill>
                <a:latin typeface="Calibri" pitchFamily="34" charset="0"/>
                <a:cs typeface="Calibri" pitchFamily="34" charset="0"/>
                <a:sym typeface="Symbol"/>
              </a:rPr>
              <a:t> </a:t>
            </a:r>
            <a:r>
              <a:rPr lang="en-US" sz="2700" dirty="0" smtClean="0">
                <a:solidFill>
                  <a:schemeClr val="bg1"/>
                </a:solidFill>
                <a:latin typeface="Calibri" pitchFamily="34" charset="0"/>
                <a:sym typeface="Wingdings" pitchFamily="2" charset="2"/>
              </a:rPr>
              <a:t>A</a:t>
            </a:r>
            <a:r>
              <a:rPr lang="en-US" sz="2700" baseline="-25000" dirty="0" smtClean="0">
                <a:solidFill>
                  <a:schemeClr val="bg1"/>
                </a:solidFill>
                <a:latin typeface="Calibri" pitchFamily="34" charset="0"/>
                <a:sym typeface="Wingdings" pitchFamily="2" charset="2"/>
              </a:rPr>
              <a:t>h</a:t>
            </a:r>
            <a:r>
              <a:rPr lang="en-US" sz="2700" dirty="0" smtClean="0">
                <a:solidFill>
                  <a:schemeClr val="bg1"/>
                </a:solidFill>
                <a:latin typeface="Calibri" pitchFamily="34" charset="0"/>
                <a:sym typeface="Wingdings" pitchFamily="2" charset="2"/>
              </a:rPr>
              <a:t> = { b, c },   and   M(A</a:t>
            </a:r>
            <a:r>
              <a:rPr lang="en-US" sz="2700" baseline="-25000" dirty="0" smtClean="0">
                <a:solidFill>
                  <a:schemeClr val="bg1"/>
                </a:solidFill>
                <a:latin typeface="Calibri" pitchFamily="34" charset="0"/>
                <a:sym typeface="Wingdings" pitchFamily="2" charset="2"/>
              </a:rPr>
              <a:t>h</a:t>
            </a:r>
            <a:r>
              <a:rPr lang="en-US" sz="2700" dirty="0" smtClean="0">
                <a:solidFill>
                  <a:schemeClr val="bg1"/>
                </a:solidFill>
                <a:latin typeface="Calibri" pitchFamily="34" charset="0"/>
                <a:sym typeface="Wingdings" pitchFamily="2" charset="2"/>
              </a:rPr>
              <a:t>) = { 2, 3 }</a:t>
            </a:r>
          </a:p>
          <a:p>
            <a:pPr lvl="0">
              <a:lnSpc>
                <a:spcPct val="90000"/>
              </a:lnSpc>
              <a:buSzPct val="90000"/>
            </a:pPr>
            <a:r>
              <a:rPr lang="en-US" sz="2700" dirty="0" smtClean="0">
                <a:solidFill>
                  <a:schemeClr val="bg1"/>
                </a:solidFill>
                <a:latin typeface="Calibri" pitchFamily="34" charset="0"/>
                <a:sym typeface="Symbol"/>
              </a:rPr>
              <a:t> </a:t>
            </a:r>
          </a:p>
          <a:p>
            <a:pPr lvl="0" algn="ctr">
              <a:lnSpc>
                <a:spcPct val="90000"/>
              </a:lnSpc>
              <a:buSzPct val="90000"/>
            </a:pPr>
            <a:r>
              <a:rPr lang="en-US" sz="2800" dirty="0" smtClean="0">
                <a:solidFill>
                  <a:schemeClr val="bg1"/>
                </a:solidFill>
                <a:latin typeface="Calibri" pitchFamily="34" charset="0"/>
                <a:sym typeface="Symbol"/>
              </a:rPr>
              <a:t></a:t>
            </a:r>
            <a:r>
              <a:rPr lang="en-US" sz="2800" baseline="-25000" dirty="0" smtClean="0">
                <a:solidFill>
                  <a:schemeClr val="bg1"/>
                </a:solidFill>
                <a:latin typeface="Calibri" pitchFamily="34" charset="0"/>
                <a:sym typeface="Wingdings" pitchFamily="2" charset="2"/>
              </a:rPr>
              <a:t>h</a:t>
            </a:r>
            <a:r>
              <a:rPr lang="en-US" sz="2800" dirty="0" smtClean="0">
                <a:solidFill>
                  <a:schemeClr val="bg1"/>
                </a:solidFill>
                <a:latin typeface="Calibri" pitchFamily="34" charset="0"/>
                <a:sym typeface="Wingdings" pitchFamily="2" charset="2"/>
              </a:rPr>
              <a:t> = { 2 </a:t>
            </a:r>
            <a:r>
              <a:rPr lang="en-US" sz="2800" dirty="0" smtClean="0">
                <a:solidFill>
                  <a:schemeClr val="bg1"/>
                </a:solidFill>
                <a:latin typeface="Calibri" pitchFamily="34" charset="0"/>
                <a:cs typeface="Calibri" pitchFamily="34" charset="0"/>
                <a:sym typeface="Symbol"/>
              </a:rPr>
              <a:t> 2, 3  3, else  3 }</a:t>
            </a:r>
            <a:endParaRPr lang="en-US" sz="2700" dirty="0" smtClean="0">
              <a:solidFill>
                <a:schemeClr val="bg1"/>
              </a:solidFill>
              <a:latin typeface="Calibri" pitchFamily="34" charset="0"/>
              <a:sym typeface="Wingdings" pitchFamily="2" charset="2"/>
            </a:endParaRPr>
          </a:p>
        </p:txBody>
      </p:sp>
      <p:sp>
        <p:nvSpPr>
          <p:cNvPr id="6" name="Text Placeholder 2"/>
          <p:cNvSpPr txBox="1">
            <a:spLocks/>
          </p:cNvSpPr>
          <p:nvPr/>
        </p:nvSpPr>
        <p:spPr>
          <a:xfrm>
            <a:off x="279679" y="4421902"/>
            <a:ext cx="3076470" cy="775597"/>
          </a:xfrm>
          <a:prstGeom prst="rect">
            <a:avLst/>
          </a:prstGeom>
        </p:spPr>
        <p:txBody>
          <a:bodyPr vert="horz" wrap="square" lIns="0" tIns="0" rIns="0" bIns="0" rtlCol="0">
            <a:spAutoFit/>
          </a:bodyPr>
          <a:lstStyle/>
          <a:p>
            <a:pPr algn="ctr">
              <a:lnSpc>
                <a:spcPct val="90000"/>
              </a:lnSpc>
              <a:buSzPct val="90000"/>
            </a:pPr>
            <a:r>
              <a:rPr lang="en-US" sz="2800" dirty="0" smtClean="0">
                <a:solidFill>
                  <a:schemeClr val="bg1"/>
                </a:solidFill>
                <a:latin typeface="Calibri" pitchFamily="34" charset="0"/>
                <a:sym typeface="Wingdings" pitchFamily="2" charset="2"/>
              </a:rPr>
              <a:t>M(h) </a:t>
            </a:r>
          </a:p>
          <a:p>
            <a:pPr>
              <a:lnSpc>
                <a:spcPct val="90000"/>
              </a:lnSpc>
              <a:buSzPct val="90000"/>
            </a:pPr>
            <a:r>
              <a:rPr lang="en-US" sz="2800" dirty="0" smtClean="0">
                <a:solidFill>
                  <a:schemeClr val="bg1"/>
                </a:solidFill>
                <a:latin typeface="Calibri" pitchFamily="34" charset="0"/>
                <a:sym typeface="Wingdings" pitchFamily="2" charset="2"/>
              </a:rPr>
              <a:t>{ 2 </a:t>
            </a:r>
            <a:r>
              <a:rPr lang="en-US" sz="2800" dirty="0" smtClean="0">
                <a:solidFill>
                  <a:schemeClr val="bg1"/>
                </a:solidFill>
                <a:latin typeface="Calibri" pitchFamily="34" charset="0"/>
                <a:sym typeface="Symbol"/>
              </a:rPr>
              <a:t> 0, 3  1, …}</a:t>
            </a:r>
          </a:p>
        </p:txBody>
      </p:sp>
      <p:sp>
        <p:nvSpPr>
          <p:cNvPr id="7" name="Text Placeholder 2"/>
          <p:cNvSpPr txBox="1">
            <a:spLocks/>
          </p:cNvSpPr>
          <p:nvPr/>
        </p:nvSpPr>
        <p:spPr>
          <a:xfrm>
            <a:off x="4744161" y="4421902"/>
            <a:ext cx="4098388" cy="775597"/>
          </a:xfrm>
          <a:prstGeom prst="rect">
            <a:avLst/>
          </a:prstGeom>
        </p:spPr>
        <p:txBody>
          <a:bodyPr vert="horz" wrap="square" lIns="0" tIns="0" rIns="0" bIns="0" rtlCol="0">
            <a:spAutoFit/>
          </a:bodyPr>
          <a:lstStyle/>
          <a:p>
            <a:pPr algn="ctr">
              <a:lnSpc>
                <a:spcPct val="90000"/>
              </a:lnSpc>
              <a:buSzPct val="90000"/>
            </a:pPr>
            <a:r>
              <a:rPr lang="en-US" sz="2800" dirty="0" smtClean="0">
                <a:solidFill>
                  <a:schemeClr val="bg1"/>
                </a:solidFill>
                <a:latin typeface="Calibri" pitchFamily="34" charset="0"/>
                <a:sym typeface="Wingdings" pitchFamily="2" charset="2"/>
              </a:rPr>
              <a:t>M</a:t>
            </a:r>
            <a:r>
              <a:rPr lang="en-US" sz="2800" baseline="30000" dirty="0" smtClean="0">
                <a:solidFill>
                  <a:schemeClr val="bg1"/>
                </a:solidFill>
                <a:latin typeface="Calibri" pitchFamily="34" charset="0"/>
                <a:sym typeface="Symbol"/>
              </a:rPr>
              <a:t></a:t>
            </a:r>
            <a:r>
              <a:rPr lang="en-US" sz="2800" dirty="0" smtClean="0">
                <a:solidFill>
                  <a:schemeClr val="bg1"/>
                </a:solidFill>
                <a:latin typeface="Calibri" pitchFamily="34" charset="0"/>
                <a:sym typeface="Wingdings" pitchFamily="2" charset="2"/>
              </a:rPr>
              <a:t>(h)</a:t>
            </a:r>
          </a:p>
          <a:p>
            <a:pPr>
              <a:lnSpc>
                <a:spcPct val="90000"/>
              </a:lnSpc>
              <a:buSzPct val="90000"/>
            </a:pPr>
            <a:r>
              <a:rPr lang="en-US" sz="2800" dirty="0" smtClean="0">
                <a:solidFill>
                  <a:schemeClr val="bg1"/>
                </a:solidFill>
                <a:latin typeface="Calibri" pitchFamily="34" charset="0"/>
                <a:sym typeface="Wingdings" pitchFamily="2" charset="2"/>
              </a:rPr>
              <a:t>{ 2 </a:t>
            </a:r>
            <a:r>
              <a:rPr lang="en-US" sz="2800" dirty="0" smtClean="0">
                <a:solidFill>
                  <a:schemeClr val="bg1"/>
                </a:solidFill>
                <a:latin typeface="Calibri" pitchFamily="34" charset="0"/>
                <a:sym typeface="Symbol"/>
              </a:rPr>
              <a:t> 0, 3  1, else  1}</a:t>
            </a:r>
          </a:p>
        </p:txBody>
      </p:sp>
      <p:sp>
        <p:nvSpPr>
          <p:cNvPr id="9" name="Right Arrow 8"/>
          <p:cNvSpPr/>
          <p:nvPr/>
        </p:nvSpPr>
        <p:spPr bwMode="auto">
          <a:xfrm>
            <a:off x="3386295" y="4783015"/>
            <a:ext cx="978408" cy="48463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173458" y="5780104"/>
            <a:ext cx="4098388" cy="387798"/>
          </a:xfrm>
          <a:prstGeom prst="rect">
            <a:avLst/>
          </a:prstGeom>
        </p:spPr>
        <p:txBody>
          <a:bodyPr vert="horz" wrap="square" lIns="0" tIns="0" rIns="0" bIns="0" rtlCol="0">
            <a:spAutoFit/>
          </a:bodyPr>
          <a:lstStyle/>
          <a:p>
            <a:pPr>
              <a:lnSpc>
                <a:spcPct val="90000"/>
              </a:lnSpc>
              <a:buSzPct val="90000"/>
            </a:pPr>
            <a:r>
              <a:rPr lang="en-US" sz="2800" dirty="0" smtClean="0">
                <a:solidFill>
                  <a:schemeClr val="bg1"/>
                </a:solidFill>
                <a:latin typeface="Calibri" pitchFamily="34" charset="0"/>
                <a:sym typeface="Wingdings" pitchFamily="2" charset="2"/>
              </a:rPr>
              <a:t>M</a:t>
            </a:r>
            <a:r>
              <a:rPr lang="en-US" sz="2800" baseline="30000" dirty="0" smtClean="0">
                <a:solidFill>
                  <a:schemeClr val="bg1"/>
                </a:solidFill>
                <a:latin typeface="Calibri" pitchFamily="34" charset="0"/>
                <a:sym typeface="Symbol"/>
              </a:rPr>
              <a:t></a:t>
            </a:r>
            <a:r>
              <a:rPr lang="en-US" sz="2800" dirty="0" smtClean="0">
                <a:solidFill>
                  <a:schemeClr val="bg1"/>
                </a:solidFill>
                <a:latin typeface="Calibri" pitchFamily="34" charset="0"/>
                <a:sym typeface="Wingdings" pitchFamily="2" charset="2"/>
              </a:rPr>
              <a:t>(h) = </a:t>
            </a:r>
            <a:r>
              <a:rPr lang="en-US" sz="2800" dirty="0" smtClean="0">
                <a:solidFill>
                  <a:schemeClr val="bg1"/>
                </a:solidFill>
                <a:latin typeface="Calibri" pitchFamily="34" charset="0"/>
                <a:cs typeface="Calibri" pitchFamily="34" charset="0"/>
                <a:sym typeface="Symbol"/>
              </a:rPr>
              <a:t>x. if(x=2, 0, 1)</a:t>
            </a:r>
            <a:endParaRPr lang="en-US" sz="2700" dirty="0" smtClean="0">
              <a:solidFill>
                <a:schemeClr val="bg1"/>
              </a:solidFill>
              <a:latin typeface="Calibri" pitchFamily="34" charset="0"/>
              <a:sym typeface="Wingdings"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Rectangle 4"/>
          <p:cNvSpPr/>
          <p:nvPr/>
        </p:nvSpPr>
        <p:spPr>
          <a:xfrm>
            <a:off x="306475" y="1518219"/>
            <a:ext cx="359228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3" name="Rectangle 12"/>
          <p:cNvSpPr/>
          <p:nvPr/>
        </p:nvSpPr>
        <p:spPr>
          <a:xfrm>
            <a:off x="5076093"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7" name="Rectangle 6"/>
          <p:cNvSpPr/>
          <p:nvPr/>
        </p:nvSpPr>
        <p:spPr>
          <a:xfrm>
            <a:off x="4699279" y="1518219"/>
            <a:ext cx="3592285" cy="2246769"/>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a:p>
            <a:pPr>
              <a:buNone/>
            </a:pPr>
            <a:r>
              <a:rPr lang="en-US" sz="2800" dirty="0" smtClean="0">
                <a:solidFill>
                  <a:schemeClr val="bg1"/>
                </a:solidFill>
                <a:latin typeface="Calibri" pitchFamily="34" charset="0"/>
                <a:cs typeface="Calibri" pitchFamily="34" charset="0"/>
                <a:sym typeface="Symbol"/>
              </a:rPr>
              <a:t>g(f(a),b) + 1  f(a),</a:t>
            </a:r>
          </a:p>
          <a:p>
            <a:pPr>
              <a:buNone/>
            </a:pPr>
            <a:r>
              <a:rPr lang="en-US" sz="2800" dirty="0" smtClean="0">
                <a:solidFill>
                  <a:schemeClr val="bg1"/>
                </a:solidFill>
                <a:latin typeface="Calibri" pitchFamily="34" charset="0"/>
                <a:cs typeface="Calibri" pitchFamily="34" charset="0"/>
                <a:sym typeface="Symbol"/>
              </a:rPr>
              <a:t>g(f(a), b) = 0  h(b) = 0,</a:t>
            </a:r>
          </a:p>
          <a:p>
            <a:pPr>
              <a:buNone/>
            </a:pPr>
            <a:r>
              <a:rPr lang="en-US" sz="2800" dirty="0" smtClean="0">
                <a:solidFill>
                  <a:schemeClr val="bg1"/>
                </a:solidFill>
                <a:latin typeface="Calibri" pitchFamily="34" charset="0"/>
                <a:cs typeface="Calibri" pitchFamily="34" charset="0"/>
                <a:sym typeface="Symbol"/>
              </a:rPr>
              <a:t>g(f(a), c) = 0  h(c) = 0</a:t>
            </a:r>
          </a:p>
        </p:txBody>
      </p:sp>
      <p:sp>
        <p:nvSpPr>
          <p:cNvPr id="9" name="Right Arrow 8"/>
          <p:cNvSpPr/>
          <p:nvPr/>
        </p:nvSpPr>
        <p:spPr bwMode="auto">
          <a:xfrm>
            <a:off x="3858567" y="2160419"/>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a:xfrm>
            <a:off x="678264" y="412221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M</a:t>
            </a:r>
            <a:r>
              <a:rPr lang="en-US" sz="2800" baseline="30000" dirty="0" smtClean="0">
                <a:solidFill>
                  <a:schemeClr val="bg1"/>
                </a:solidFill>
                <a:latin typeface="Calibri" pitchFamily="34" charset="0"/>
                <a:cs typeface="Calibri" pitchFamily="34" charset="0"/>
                <a:sym typeface="Symbol"/>
              </a:rPr>
              <a:t></a:t>
            </a:r>
            <a:endParaRPr lang="en-US" sz="2800" b="1" baseline="30000" dirty="0" smtClean="0">
              <a:solidFill>
                <a:schemeClr val="bg1"/>
              </a:solidFill>
              <a:latin typeface="Calibri" pitchFamily="34" charset="0"/>
              <a:cs typeface="Calibri" pitchFamily="34" charset="0"/>
              <a:sym typeface="Symbol"/>
            </a:endParaRPr>
          </a:p>
        </p:txBody>
      </p:sp>
      <p:sp>
        <p:nvSpPr>
          <p:cNvPr id="12" name="Rectangle 11"/>
          <p:cNvSpPr/>
          <p:nvPr/>
        </p:nvSpPr>
        <p:spPr>
          <a:xfrm>
            <a:off x="313156" y="4512429"/>
            <a:ext cx="4243752"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a  2, b  2, c  3</a:t>
            </a:r>
          </a:p>
          <a:p>
            <a:pPr>
              <a:buNone/>
            </a:pPr>
            <a:r>
              <a:rPr lang="en-US" sz="2800" dirty="0" smtClean="0">
                <a:solidFill>
                  <a:schemeClr val="bg1"/>
                </a:solidFill>
                <a:latin typeface="Calibri" pitchFamily="34" charset="0"/>
                <a:cs typeface="Calibri" pitchFamily="34" charset="0"/>
                <a:sym typeface="Symbol"/>
              </a:rPr>
              <a:t>f  x. 2</a:t>
            </a:r>
          </a:p>
          <a:p>
            <a:pPr>
              <a:buNone/>
            </a:pPr>
            <a:r>
              <a:rPr lang="en-US" sz="2800" dirty="0" smtClean="0">
                <a:solidFill>
                  <a:schemeClr val="bg1"/>
                </a:solidFill>
                <a:latin typeface="Calibri" pitchFamily="34" charset="0"/>
                <a:cs typeface="Calibri" pitchFamily="34" charset="0"/>
                <a:sym typeface="Symbol"/>
              </a:rPr>
              <a:t>h  x. if(x=2, 0, 1)</a:t>
            </a:r>
          </a:p>
          <a:p>
            <a:pPr>
              <a:buNone/>
            </a:pPr>
            <a:r>
              <a:rPr lang="en-US" sz="2800" dirty="0" smtClean="0">
                <a:solidFill>
                  <a:schemeClr val="bg1"/>
                </a:solidFill>
                <a:latin typeface="Calibri" pitchFamily="34" charset="0"/>
                <a:cs typeface="Calibri" pitchFamily="34" charset="0"/>
                <a:sym typeface="Symbol"/>
              </a:rPr>
              <a:t>g  </a:t>
            </a:r>
            <a:r>
              <a:rPr lang="en-US" sz="2800" dirty="0" err="1" smtClean="0">
                <a:solidFill>
                  <a:schemeClr val="bg1"/>
                </a:solidFill>
                <a:latin typeface="Calibri" pitchFamily="34" charset="0"/>
                <a:cs typeface="Calibri" pitchFamily="34" charset="0"/>
                <a:sym typeface="Symbol"/>
              </a:rPr>
              <a:t>x,y</a:t>
            </a:r>
            <a:r>
              <a:rPr lang="en-US" sz="2800" dirty="0" smtClean="0">
                <a:solidFill>
                  <a:schemeClr val="bg1"/>
                </a:solidFill>
                <a:latin typeface="Calibri" pitchFamily="34" charset="0"/>
                <a:cs typeface="Calibri" pitchFamily="34" charset="0"/>
                <a:sym typeface="Symbol"/>
              </a:rPr>
              <a:t>. if(x=0y=2,-1, 0)</a:t>
            </a:r>
          </a:p>
        </p:txBody>
      </p:sp>
      <p:sp>
        <p:nvSpPr>
          <p:cNvPr id="17" name="Right Arrow 16"/>
          <p:cNvSpPr/>
          <p:nvPr/>
        </p:nvSpPr>
        <p:spPr bwMode="auto">
          <a:xfrm rot="10800000">
            <a:off x="3820048" y="4824895"/>
            <a:ext cx="60290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Down Arrow 17"/>
          <p:cNvSpPr/>
          <p:nvPr/>
        </p:nvSpPr>
        <p:spPr bwMode="auto">
          <a:xfrm>
            <a:off x="5928527" y="3727937"/>
            <a:ext cx="442128" cy="44212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ectangle 18"/>
          <p:cNvSpPr/>
          <p:nvPr/>
        </p:nvSpPr>
        <p:spPr>
          <a:xfrm>
            <a:off x="4705978" y="40301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M </a:t>
            </a:r>
          </a:p>
        </p:txBody>
      </p:sp>
      <p:sp>
        <p:nvSpPr>
          <p:cNvPr id="16" name="Rectangle 15"/>
          <p:cNvSpPr/>
          <p:nvPr/>
        </p:nvSpPr>
        <p:spPr>
          <a:xfrm>
            <a:off x="4518625" y="4429283"/>
            <a:ext cx="4625375"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a  2, b  2, c  3</a:t>
            </a:r>
          </a:p>
          <a:p>
            <a:pPr>
              <a:buNone/>
            </a:pPr>
            <a:r>
              <a:rPr lang="en-US" sz="2800" dirty="0" smtClean="0">
                <a:solidFill>
                  <a:schemeClr val="bg1"/>
                </a:solidFill>
                <a:latin typeface="Calibri" pitchFamily="34" charset="0"/>
                <a:cs typeface="Calibri" pitchFamily="34" charset="0"/>
                <a:sym typeface="Symbol"/>
              </a:rPr>
              <a:t>f  { 2  0, …}</a:t>
            </a:r>
          </a:p>
          <a:p>
            <a:pPr>
              <a:buNone/>
            </a:pPr>
            <a:r>
              <a:rPr lang="en-US" sz="2800" dirty="0" smtClean="0">
                <a:solidFill>
                  <a:schemeClr val="bg1"/>
                </a:solidFill>
                <a:latin typeface="Calibri" pitchFamily="34" charset="0"/>
                <a:cs typeface="Calibri" pitchFamily="34" charset="0"/>
                <a:sym typeface="Symbol"/>
              </a:rPr>
              <a:t>h  { 2  0, 3  1, …}</a:t>
            </a:r>
          </a:p>
          <a:p>
            <a:pPr>
              <a:buNone/>
            </a:pPr>
            <a:r>
              <a:rPr lang="en-US" sz="2800" dirty="0" smtClean="0">
                <a:solidFill>
                  <a:schemeClr val="bg1"/>
                </a:solidFill>
                <a:latin typeface="Calibri" pitchFamily="34" charset="0"/>
                <a:cs typeface="Calibri" pitchFamily="34" charset="0"/>
                <a:sym typeface="Symbol"/>
              </a:rPr>
              <a:t>g  { [0,2] -1, [0,3] 0, …}</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Example: Model Checking</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11" name="Rectangle 10"/>
          <p:cNvSpPr/>
          <p:nvPr/>
        </p:nvSpPr>
        <p:spPr>
          <a:xfrm>
            <a:off x="365108" y="1097663"/>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M</a:t>
            </a:r>
            <a:r>
              <a:rPr lang="en-US" sz="2800" baseline="30000" dirty="0" smtClean="0">
                <a:solidFill>
                  <a:schemeClr val="bg1"/>
                </a:solidFill>
                <a:latin typeface="Calibri" pitchFamily="34" charset="0"/>
                <a:cs typeface="Calibri" pitchFamily="34" charset="0"/>
                <a:sym typeface="Symbol"/>
              </a:rPr>
              <a:t></a:t>
            </a:r>
            <a:endParaRPr lang="en-US" sz="2800" b="1" baseline="30000" dirty="0" smtClean="0">
              <a:solidFill>
                <a:schemeClr val="bg1"/>
              </a:solidFill>
              <a:latin typeface="Calibri" pitchFamily="34" charset="0"/>
              <a:cs typeface="Calibri" pitchFamily="34" charset="0"/>
              <a:sym typeface="Symbol"/>
            </a:endParaRPr>
          </a:p>
        </p:txBody>
      </p:sp>
      <p:sp>
        <p:nvSpPr>
          <p:cNvPr id="12" name="Rectangle 11"/>
          <p:cNvSpPr/>
          <p:nvPr/>
        </p:nvSpPr>
        <p:spPr>
          <a:xfrm>
            <a:off x="0" y="1487875"/>
            <a:ext cx="4243752"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a  2, b  2, c  3</a:t>
            </a:r>
          </a:p>
          <a:p>
            <a:pPr>
              <a:buNone/>
            </a:pPr>
            <a:r>
              <a:rPr lang="en-US" sz="2800" dirty="0" smtClean="0">
                <a:solidFill>
                  <a:schemeClr val="bg1"/>
                </a:solidFill>
                <a:latin typeface="Calibri" pitchFamily="34" charset="0"/>
                <a:cs typeface="Calibri" pitchFamily="34" charset="0"/>
                <a:sym typeface="Symbol"/>
              </a:rPr>
              <a:t>f  x. 2</a:t>
            </a:r>
          </a:p>
          <a:p>
            <a:pPr>
              <a:buNone/>
            </a:pPr>
            <a:r>
              <a:rPr lang="en-US" sz="2800" dirty="0" smtClean="0">
                <a:solidFill>
                  <a:schemeClr val="bg1"/>
                </a:solidFill>
                <a:latin typeface="Calibri" pitchFamily="34" charset="0"/>
                <a:cs typeface="Calibri" pitchFamily="34" charset="0"/>
                <a:sym typeface="Symbol"/>
              </a:rPr>
              <a:t>h  x. if(x=2, 0, 1)</a:t>
            </a:r>
          </a:p>
          <a:p>
            <a:pPr>
              <a:buNone/>
            </a:pPr>
            <a:r>
              <a:rPr lang="en-US" sz="2800" dirty="0" smtClean="0">
                <a:solidFill>
                  <a:schemeClr val="bg1"/>
                </a:solidFill>
                <a:latin typeface="Calibri" pitchFamily="34" charset="0"/>
                <a:cs typeface="Calibri" pitchFamily="34" charset="0"/>
                <a:sym typeface="Symbol"/>
              </a:rPr>
              <a:t>g  </a:t>
            </a:r>
            <a:r>
              <a:rPr lang="en-US" sz="2800" dirty="0" err="1" smtClean="0">
                <a:solidFill>
                  <a:schemeClr val="bg1"/>
                </a:solidFill>
                <a:latin typeface="Calibri" pitchFamily="34" charset="0"/>
                <a:cs typeface="Calibri" pitchFamily="34" charset="0"/>
                <a:sym typeface="Symbol"/>
              </a:rPr>
              <a:t>x,y</a:t>
            </a:r>
            <a:r>
              <a:rPr lang="en-US" sz="2800" dirty="0" smtClean="0">
                <a:solidFill>
                  <a:schemeClr val="bg1"/>
                </a:solidFill>
                <a:latin typeface="Calibri" pitchFamily="34" charset="0"/>
                <a:cs typeface="Calibri" pitchFamily="34" charset="0"/>
                <a:sym typeface="Symbol"/>
              </a:rPr>
              <a:t>. if(x=0y=2,-1, 0)</a:t>
            </a:r>
          </a:p>
        </p:txBody>
      </p:sp>
      <p:sp>
        <p:nvSpPr>
          <p:cNvPr id="24" name="Rectangle 23"/>
          <p:cNvSpPr/>
          <p:nvPr/>
        </p:nvSpPr>
        <p:spPr>
          <a:xfrm>
            <a:off x="572756" y="3621677"/>
            <a:ext cx="8109020" cy="523220"/>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if(x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=0x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=2,-1,0) = 0  if(x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=2,0,1) = 0   </a:t>
            </a:r>
            <a:r>
              <a:rPr lang="en-US" sz="2800" dirty="0" smtClean="0">
                <a:solidFill>
                  <a:srgbClr val="FF0000"/>
                </a:solidFill>
                <a:latin typeface="Calibri" pitchFamily="34" charset="0"/>
                <a:cs typeface="Calibri" pitchFamily="34" charset="0"/>
                <a:sym typeface="Symbol"/>
              </a:rPr>
              <a:t>is valid</a:t>
            </a:r>
          </a:p>
        </p:txBody>
      </p:sp>
      <p:sp>
        <p:nvSpPr>
          <p:cNvPr id="25" name="Rectangle 24"/>
          <p:cNvSpPr/>
          <p:nvPr/>
        </p:nvSpPr>
        <p:spPr>
          <a:xfrm>
            <a:off x="4201886" y="1792874"/>
            <a:ext cx="4662435" cy="954107"/>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Does M</a:t>
            </a:r>
            <a:r>
              <a:rPr lang="en-US" sz="2800" baseline="30000" dirty="0" smtClean="0">
                <a:solidFill>
                  <a:schemeClr val="bg1"/>
                </a:solidFill>
                <a:latin typeface="Calibri" pitchFamily="34" charset="0"/>
                <a:cs typeface="Calibri" pitchFamily="34" charset="0"/>
                <a:sym typeface="Symbol"/>
              </a:rPr>
              <a:t></a:t>
            </a:r>
            <a:r>
              <a:rPr lang="en-US" sz="2800" dirty="0" smtClean="0">
                <a:solidFill>
                  <a:schemeClr val="bg1"/>
                </a:solidFill>
                <a:latin typeface="Calibri" pitchFamily="34" charset="0"/>
                <a:cs typeface="Calibri" pitchFamily="34" charset="0"/>
                <a:sym typeface="Symbol"/>
              </a:rPr>
              <a:t> satisfies?</a:t>
            </a:r>
          </a:p>
          <a:p>
            <a:pPr>
              <a:buNone/>
            </a:pPr>
            <a:r>
              <a:rPr lang="en-US" sz="2800" dirty="0" smtClean="0">
                <a:solidFill>
                  <a:schemeClr val="bg1"/>
                </a:solidFill>
                <a:latin typeface="Calibri" pitchFamily="34" charset="0"/>
                <a:cs typeface="Calibri" pitchFamily="34" charset="0"/>
                <a:sym typeface="Symbol"/>
              </a:rPr>
              <a:t>x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 </a:t>
            </a:r>
            <a:r>
              <a:rPr lang="en-US" sz="2800" dirty="0" smtClean="0">
                <a:solidFill>
                  <a:schemeClr val="bg1"/>
                </a:solidFill>
                <a:latin typeface="Calibri" pitchFamily="34" charset="0"/>
                <a:cs typeface="Calibri" pitchFamily="34" charset="0"/>
                <a:sym typeface="Symbol"/>
              </a:rPr>
              <a:t>: 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p:txBody>
      </p:sp>
      <p:sp>
        <p:nvSpPr>
          <p:cNvPr id="27" name="Down Arrow 26"/>
          <p:cNvSpPr/>
          <p:nvPr/>
        </p:nvSpPr>
        <p:spPr bwMode="auto">
          <a:xfrm rot="1521449">
            <a:off x="5193606" y="2833323"/>
            <a:ext cx="472273" cy="770176"/>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Rectangle 28"/>
          <p:cNvSpPr/>
          <p:nvPr/>
        </p:nvSpPr>
        <p:spPr>
          <a:xfrm>
            <a:off x="241158" y="4658334"/>
            <a:ext cx="8902841" cy="523220"/>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if(x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=0x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=2,-1,0)  0  if(x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=2,0,1)  0    </a:t>
            </a:r>
            <a:r>
              <a:rPr lang="en-US" sz="2800" dirty="0" smtClean="0">
                <a:solidFill>
                  <a:srgbClr val="FF0000"/>
                </a:solidFill>
                <a:latin typeface="Calibri" pitchFamily="34" charset="0"/>
                <a:cs typeface="Calibri" pitchFamily="34" charset="0"/>
                <a:sym typeface="Symbol"/>
              </a:rPr>
              <a:t>is </a:t>
            </a:r>
            <a:r>
              <a:rPr lang="en-US" sz="2800" dirty="0" err="1" smtClean="0">
                <a:solidFill>
                  <a:srgbClr val="FF0000"/>
                </a:solidFill>
                <a:latin typeface="Calibri" pitchFamily="34" charset="0"/>
                <a:cs typeface="Calibri" pitchFamily="34" charset="0"/>
                <a:sym typeface="Symbol"/>
              </a:rPr>
              <a:t>unsat</a:t>
            </a:r>
            <a:endParaRPr lang="en-US" sz="2800" dirty="0" smtClean="0">
              <a:solidFill>
                <a:srgbClr val="FF0000"/>
              </a:solidFill>
              <a:latin typeface="Calibri" pitchFamily="34" charset="0"/>
              <a:cs typeface="Calibri" pitchFamily="34" charset="0"/>
              <a:sym typeface="Symbol"/>
            </a:endParaRPr>
          </a:p>
        </p:txBody>
      </p:sp>
      <p:sp>
        <p:nvSpPr>
          <p:cNvPr id="30" name="Down Arrow 29"/>
          <p:cNvSpPr/>
          <p:nvPr/>
        </p:nvSpPr>
        <p:spPr bwMode="auto">
          <a:xfrm>
            <a:off x="4099727" y="4149973"/>
            <a:ext cx="484632" cy="53256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Rectangle 30"/>
          <p:cNvSpPr/>
          <p:nvPr/>
        </p:nvSpPr>
        <p:spPr>
          <a:xfrm>
            <a:off x="813916" y="5674887"/>
            <a:ext cx="7275007" cy="523220"/>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if(s</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=0</a:t>
            </a:r>
            <a:r>
              <a:rPr lang="en-US" sz="2800" dirty="0" smtClean="0">
                <a:solidFill>
                  <a:srgbClr val="FF0000"/>
                </a:solidFill>
                <a:latin typeface="Calibri" pitchFamily="34" charset="0"/>
                <a:cs typeface="Calibri" pitchFamily="34" charset="0"/>
                <a:sym typeface="Symbol"/>
              </a:rPr>
              <a:t>s</a:t>
            </a:r>
            <a:r>
              <a:rPr lang="en-US" sz="2800" baseline="-25000" dirty="0" smtClean="0">
                <a:solidFill>
                  <a:srgbClr val="FF0000"/>
                </a:solidFill>
                <a:latin typeface="Calibri" pitchFamily="34" charset="0"/>
                <a:cs typeface="Calibri" pitchFamily="34" charset="0"/>
                <a:sym typeface="Symbol"/>
              </a:rPr>
              <a:t>2</a:t>
            </a:r>
            <a:r>
              <a:rPr lang="en-US" sz="2800" dirty="0" smtClean="0">
                <a:solidFill>
                  <a:srgbClr val="FF0000"/>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a:t>
            </a:r>
            <a:r>
              <a:rPr lang="en-US" sz="2800" dirty="0" smtClean="0">
                <a:solidFill>
                  <a:srgbClr val="FF0000"/>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,0)  0  if(</a:t>
            </a:r>
            <a:r>
              <a:rPr lang="en-US" sz="2800" dirty="0" smtClean="0">
                <a:solidFill>
                  <a:srgbClr val="FF0000"/>
                </a:solidFill>
                <a:latin typeface="Calibri" pitchFamily="34" charset="0"/>
                <a:cs typeface="Calibri" pitchFamily="34" charset="0"/>
                <a:sym typeface="Symbol"/>
              </a:rPr>
              <a:t>s</a:t>
            </a:r>
            <a:r>
              <a:rPr lang="en-US" sz="2800" baseline="-25000" dirty="0" smtClean="0">
                <a:solidFill>
                  <a:srgbClr val="FF0000"/>
                </a:solidFill>
                <a:latin typeface="Calibri" pitchFamily="34" charset="0"/>
                <a:cs typeface="Calibri" pitchFamily="34" charset="0"/>
                <a:sym typeface="Symbol"/>
              </a:rPr>
              <a:t>2</a:t>
            </a:r>
            <a:r>
              <a:rPr lang="en-US" sz="2800" dirty="0" smtClean="0">
                <a:solidFill>
                  <a:srgbClr val="FF0000"/>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a:t>
            </a:r>
            <a:r>
              <a:rPr lang="en-US" sz="2800" dirty="0" smtClean="0">
                <a:solidFill>
                  <a:srgbClr val="FF0000"/>
                </a:solidFill>
                <a:latin typeface="Calibri" pitchFamily="34" charset="0"/>
                <a:cs typeface="Calibri" pitchFamily="34" charset="0"/>
                <a:sym typeface="Symbol"/>
              </a:rPr>
              <a:t>0</a:t>
            </a:r>
            <a:r>
              <a:rPr lang="en-US" sz="2800" dirty="0" smtClean="0">
                <a:solidFill>
                  <a:schemeClr val="bg1"/>
                </a:solidFill>
                <a:latin typeface="Calibri" pitchFamily="34" charset="0"/>
                <a:cs typeface="Calibri" pitchFamily="34" charset="0"/>
                <a:sym typeface="Symbol"/>
              </a:rPr>
              <a:t>,1)  0    </a:t>
            </a:r>
            <a:r>
              <a:rPr lang="en-US" sz="2800" dirty="0" smtClean="0">
                <a:solidFill>
                  <a:srgbClr val="FF0000"/>
                </a:solidFill>
                <a:latin typeface="Calibri" pitchFamily="34" charset="0"/>
                <a:cs typeface="Calibri" pitchFamily="34" charset="0"/>
                <a:sym typeface="Symbol"/>
              </a:rPr>
              <a:t>is </a:t>
            </a:r>
            <a:r>
              <a:rPr lang="en-US" sz="2800" dirty="0" err="1" smtClean="0">
                <a:solidFill>
                  <a:srgbClr val="FF0000"/>
                </a:solidFill>
                <a:latin typeface="Calibri" pitchFamily="34" charset="0"/>
                <a:cs typeface="Calibri" pitchFamily="34" charset="0"/>
                <a:sym typeface="Symbol"/>
              </a:rPr>
              <a:t>unsat</a:t>
            </a:r>
            <a:endParaRPr lang="en-US" sz="2800" dirty="0" smtClean="0">
              <a:solidFill>
                <a:srgbClr val="FF0000"/>
              </a:solidFill>
              <a:latin typeface="Calibri" pitchFamily="34" charset="0"/>
              <a:cs typeface="Calibri" pitchFamily="34" charset="0"/>
              <a:sym typeface="Symbol"/>
            </a:endParaRPr>
          </a:p>
        </p:txBody>
      </p:sp>
      <p:sp>
        <p:nvSpPr>
          <p:cNvPr id="32" name="Down Arrow 31"/>
          <p:cNvSpPr/>
          <p:nvPr/>
        </p:nvSpPr>
        <p:spPr bwMode="auto">
          <a:xfrm>
            <a:off x="4111451" y="5146435"/>
            <a:ext cx="484632" cy="53256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animBg="1"/>
      <p:bldP spid="29" grpId="0"/>
      <p:bldP spid="30" grpId="0" animBg="1"/>
      <p:bldP spid="31" grpId="0"/>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Why does it work?</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204945"/>
          </a:xfrm>
        </p:spPr>
        <p:txBody>
          <a:bodyPr/>
          <a:lstStyle/>
          <a:p>
            <a:pPr marL="0" indent="0">
              <a:spcBef>
                <a:spcPts val="0"/>
              </a:spcBef>
              <a:buNone/>
            </a:pPr>
            <a:r>
              <a:rPr lang="en-US" sz="2700" dirty="0" smtClean="0">
                <a:sym typeface="Symbol"/>
              </a:rPr>
              <a:t>Suppose </a:t>
            </a:r>
            <a:r>
              <a:rPr lang="en-US" sz="2700" dirty="0" smtClean="0">
                <a:solidFill>
                  <a:srgbClr val="FF0000"/>
                </a:solidFill>
                <a:sym typeface="Symbol"/>
              </a:rPr>
              <a:t>M</a:t>
            </a:r>
            <a:r>
              <a:rPr lang="en-US" sz="2700" baseline="30000" dirty="0" smtClean="0">
                <a:solidFill>
                  <a:srgbClr val="FF0000"/>
                </a:solidFill>
                <a:sym typeface="Symbol"/>
              </a:rPr>
              <a:t></a:t>
            </a:r>
            <a:r>
              <a:rPr lang="en-US" sz="2700" dirty="0" smtClean="0">
                <a:sym typeface="Symbol"/>
              </a:rPr>
              <a:t> does not satisfy </a:t>
            </a:r>
            <a:r>
              <a:rPr lang="en-US" sz="2700" dirty="0" smtClean="0">
                <a:solidFill>
                  <a:srgbClr val="FF0000"/>
                </a:solidFill>
                <a:sym typeface="Symbol"/>
              </a:rPr>
              <a:t>C[f(x)]</a:t>
            </a:r>
            <a:r>
              <a:rPr lang="en-US" sz="2700" dirty="0" smtClean="0">
                <a:sym typeface="Symbol"/>
              </a:rPr>
              <a:t>.</a:t>
            </a:r>
          </a:p>
          <a:p>
            <a:pPr marL="0" indent="0">
              <a:spcBef>
                <a:spcPts val="0"/>
              </a:spcBef>
              <a:buNone/>
            </a:pPr>
            <a:endParaRPr lang="en-US" sz="2700" dirty="0" smtClean="0">
              <a:sym typeface="Symbol"/>
            </a:endParaRPr>
          </a:p>
          <a:p>
            <a:pPr>
              <a:buNone/>
            </a:pPr>
            <a:endParaRPr lang="en-US" sz="27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10" name="Text Placeholder 2"/>
          <p:cNvSpPr txBox="1">
            <a:spLocks/>
          </p:cNvSpPr>
          <p:nvPr/>
        </p:nvSpPr>
        <p:spPr>
          <a:xfrm>
            <a:off x="421697" y="2340220"/>
            <a:ext cx="8382000" cy="747897"/>
          </a:xfrm>
          <a:prstGeom prst="rect">
            <a:avLst/>
          </a:prstGeom>
        </p:spPr>
        <p:txBody>
          <a:bodyPr vert="horz" wrap="square" lIns="0" tIns="0" rIns="0" bIns="0" rtlCol="0">
            <a:spAutoFit/>
          </a:bodyPr>
          <a:lstStyle/>
          <a:p>
            <a:pPr lvl="0">
              <a:lnSpc>
                <a:spcPct val="90000"/>
              </a:lnSpc>
              <a:buSzPct val="90000"/>
              <a:defRPr/>
            </a:pPr>
            <a:r>
              <a:rPr lang="en-US" sz="2700" dirty="0" smtClean="0">
                <a:solidFill>
                  <a:schemeClr val="bg1"/>
                </a:solidFill>
                <a:latin typeface="Calibri" pitchFamily="34" charset="0"/>
                <a:sym typeface="Symbol"/>
              </a:rPr>
              <a:t>Then for some value </a:t>
            </a:r>
            <a:r>
              <a:rPr lang="en-US" sz="2700" dirty="0" smtClean="0">
                <a:solidFill>
                  <a:srgbClr val="FF0000"/>
                </a:solidFill>
                <a:latin typeface="Calibri" pitchFamily="34" charset="0"/>
                <a:sym typeface="Symbol"/>
              </a:rPr>
              <a:t>v</a:t>
            </a:r>
            <a:r>
              <a:rPr lang="en-US" sz="2700" dirty="0" smtClean="0">
                <a:solidFill>
                  <a:schemeClr val="bg1"/>
                </a:solidFill>
                <a:latin typeface="Calibri" pitchFamily="34" charset="0"/>
                <a:sym typeface="Symbol"/>
              </a:rPr>
              <a:t>,</a:t>
            </a:r>
          </a:p>
          <a:p>
            <a:pPr lvl="0">
              <a:lnSpc>
                <a:spcPct val="90000"/>
              </a:lnSpc>
              <a:buSzPct val="90000"/>
            </a:pPr>
            <a:r>
              <a:rPr lang="en-US" sz="2700" dirty="0" smtClean="0">
                <a:solidFill>
                  <a:srgbClr val="FF0000"/>
                </a:solidFill>
                <a:sym typeface="Symbol"/>
              </a:rPr>
              <a:t>M</a:t>
            </a:r>
            <a:r>
              <a:rPr lang="en-US" sz="2700" baseline="30000" dirty="0" smtClean="0">
                <a:solidFill>
                  <a:srgbClr val="FF0000"/>
                </a:solidFill>
                <a:sym typeface="Symbol"/>
              </a:rPr>
              <a:t></a:t>
            </a:r>
            <a:r>
              <a:rPr lang="en-US" sz="2700" dirty="0" smtClean="0">
                <a:solidFill>
                  <a:srgbClr val="FF0000"/>
                </a:solidFill>
                <a:latin typeface="Calibri" pitchFamily="34" charset="0"/>
                <a:sym typeface="Symbol"/>
              </a:rPr>
              <a:t>{x v}   </a:t>
            </a:r>
            <a:r>
              <a:rPr lang="en-US" sz="2700" dirty="0" smtClean="0">
                <a:solidFill>
                  <a:schemeClr val="bg1"/>
                </a:solidFill>
                <a:latin typeface="Calibri" pitchFamily="34" charset="0"/>
                <a:sym typeface="Symbol"/>
              </a:rPr>
              <a:t>falsifies   </a:t>
            </a:r>
            <a:r>
              <a:rPr lang="en-US" sz="2700" dirty="0" smtClean="0">
                <a:solidFill>
                  <a:srgbClr val="FF0000"/>
                </a:solidFill>
                <a:latin typeface="Calibri" pitchFamily="34" charset="0"/>
                <a:sym typeface="Symbol"/>
              </a:rPr>
              <a:t>C[f(x)]</a:t>
            </a:r>
            <a:r>
              <a:rPr lang="en-US" sz="2700" dirty="0" smtClean="0">
                <a:solidFill>
                  <a:schemeClr val="bg1"/>
                </a:solidFill>
                <a:latin typeface="Calibri" pitchFamily="34" charset="0"/>
                <a:sym typeface="Symbol"/>
              </a:rPr>
              <a:t>.</a:t>
            </a:r>
          </a:p>
        </p:txBody>
      </p:sp>
      <p:sp>
        <p:nvSpPr>
          <p:cNvPr id="7" name="Text Placeholder 2"/>
          <p:cNvSpPr txBox="1">
            <a:spLocks/>
          </p:cNvSpPr>
          <p:nvPr/>
        </p:nvSpPr>
        <p:spPr>
          <a:xfrm>
            <a:off x="393227" y="3417068"/>
            <a:ext cx="8382000" cy="373949"/>
          </a:xfrm>
          <a:prstGeom prst="rect">
            <a:avLst/>
          </a:prstGeom>
        </p:spPr>
        <p:txBody>
          <a:bodyPr vert="horz" wrap="square" lIns="0" tIns="0" rIns="0" bIns="0" rtlCol="0">
            <a:spAutoFit/>
          </a:bodyPr>
          <a:lstStyle/>
          <a:p>
            <a:pPr lvl="0">
              <a:lnSpc>
                <a:spcPct val="90000"/>
              </a:lnSpc>
              <a:buSzPct val="90000"/>
            </a:pPr>
            <a:r>
              <a:rPr lang="en-US" sz="2700" dirty="0" smtClean="0">
                <a:solidFill>
                  <a:srgbClr val="FF0000"/>
                </a:solidFill>
                <a:sym typeface="Symbol"/>
              </a:rPr>
              <a:t>M</a:t>
            </a:r>
            <a:r>
              <a:rPr lang="en-US" sz="2700" baseline="30000" dirty="0" smtClean="0">
                <a:solidFill>
                  <a:srgbClr val="FF0000"/>
                </a:solidFill>
                <a:sym typeface="Symbol"/>
              </a:rPr>
              <a:t></a:t>
            </a:r>
            <a:r>
              <a:rPr lang="en-US" sz="2700" dirty="0" smtClean="0">
                <a:solidFill>
                  <a:srgbClr val="FF0000"/>
                </a:solidFill>
                <a:latin typeface="Calibri" pitchFamily="34" charset="0"/>
                <a:sym typeface="Symbol"/>
              </a:rPr>
              <a:t>{x </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(v)}   </a:t>
            </a:r>
            <a:r>
              <a:rPr lang="en-US" sz="2700" dirty="0" smtClean="0">
                <a:solidFill>
                  <a:schemeClr val="bg1"/>
                </a:solidFill>
                <a:latin typeface="Calibri" pitchFamily="34" charset="0"/>
                <a:sym typeface="Symbol"/>
              </a:rPr>
              <a:t>also falsifies   </a:t>
            </a:r>
            <a:r>
              <a:rPr lang="en-US" sz="2700" dirty="0" smtClean="0">
                <a:solidFill>
                  <a:srgbClr val="FF0000"/>
                </a:solidFill>
                <a:latin typeface="Calibri" pitchFamily="34" charset="0"/>
                <a:sym typeface="Symbol"/>
              </a:rPr>
              <a:t>C[f(x)]</a:t>
            </a:r>
            <a:r>
              <a:rPr lang="en-US" sz="2700" dirty="0" smtClean="0">
                <a:solidFill>
                  <a:schemeClr val="bg1"/>
                </a:solidFill>
                <a:latin typeface="Calibri" pitchFamily="34" charset="0"/>
                <a:sym typeface="Symbol"/>
              </a:rPr>
              <a:t>.</a:t>
            </a:r>
          </a:p>
        </p:txBody>
      </p:sp>
      <p:sp>
        <p:nvSpPr>
          <p:cNvPr id="8" name="Text Placeholder 2"/>
          <p:cNvSpPr txBox="1">
            <a:spLocks/>
          </p:cNvSpPr>
          <p:nvPr/>
        </p:nvSpPr>
        <p:spPr>
          <a:xfrm>
            <a:off x="384853" y="4112085"/>
            <a:ext cx="8382000" cy="747897"/>
          </a:xfrm>
          <a:prstGeom prst="rect">
            <a:avLst/>
          </a:prstGeom>
        </p:spPr>
        <p:txBody>
          <a:bodyPr vert="horz" wrap="square" lIns="0" tIns="0" rIns="0" bIns="0" rtlCol="0">
            <a:spAutoFit/>
          </a:bodyPr>
          <a:lstStyle/>
          <a:p>
            <a:pPr lvl="0">
              <a:lnSpc>
                <a:spcPct val="90000"/>
              </a:lnSpc>
              <a:buSzPct val="90000"/>
            </a:pPr>
            <a:r>
              <a:rPr lang="en-US" sz="2700" dirty="0" smtClean="0">
                <a:solidFill>
                  <a:schemeClr val="bg1"/>
                </a:solidFill>
                <a:latin typeface="Calibri" pitchFamily="34" charset="0"/>
                <a:sym typeface="Symbol"/>
              </a:rPr>
              <a:t>But, there is a term </a:t>
            </a:r>
            <a:r>
              <a:rPr lang="en-US" sz="2700" dirty="0" smtClean="0">
                <a:solidFill>
                  <a:srgbClr val="FF0000"/>
                </a:solidFill>
                <a:latin typeface="Calibri" pitchFamily="34" charset="0"/>
                <a:sym typeface="Symbol"/>
              </a:rPr>
              <a:t>t  </a:t>
            </a:r>
            <a:r>
              <a:rPr lang="en-US" sz="2700" dirty="0" err="1" smtClean="0">
                <a:solidFill>
                  <a:srgbClr val="FF0000"/>
                </a:solidFill>
                <a:latin typeface="Calibri" pitchFamily="34" charset="0"/>
                <a:sym typeface="Symbol"/>
              </a:rPr>
              <a:t>A</a:t>
            </a:r>
            <a:r>
              <a:rPr lang="en-US" sz="2700" baseline="-25000" dirty="0" err="1" smtClean="0">
                <a:solidFill>
                  <a:srgbClr val="FF0000"/>
                </a:solidFill>
                <a:latin typeface="Calibri" pitchFamily="34" charset="0"/>
                <a:sym typeface="Symbol"/>
              </a:rPr>
              <a:t>f</a:t>
            </a:r>
            <a:r>
              <a:rPr lang="en-US" sz="2700" dirty="0" smtClean="0">
                <a:solidFill>
                  <a:schemeClr val="bg1"/>
                </a:solidFill>
                <a:latin typeface="Calibri" pitchFamily="34" charset="0"/>
                <a:sym typeface="Symbol"/>
              </a:rPr>
              <a:t>  </a:t>
            </a:r>
            <a:r>
              <a:rPr lang="en-US" sz="2700" dirty="0" err="1" smtClean="0">
                <a:solidFill>
                  <a:schemeClr val="bg1"/>
                </a:solidFill>
                <a:latin typeface="Calibri" pitchFamily="34" charset="0"/>
                <a:sym typeface="Symbol"/>
              </a:rPr>
              <a:t>s.t</a:t>
            </a:r>
            <a:r>
              <a:rPr lang="en-US" sz="2700" dirty="0" smtClean="0">
                <a:solidFill>
                  <a:schemeClr val="bg1"/>
                </a:solidFill>
                <a:latin typeface="Calibri" pitchFamily="34" charset="0"/>
                <a:sym typeface="Symbol"/>
              </a:rPr>
              <a:t>. </a:t>
            </a:r>
            <a:r>
              <a:rPr lang="en-US" sz="2700" dirty="0" smtClean="0">
                <a:solidFill>
                  <a:srgbClr val="FF0000"/>
                </a:solidFill>
                <a:latin typeface="Calibri" pitchFamily="34" charset="0"/>
                <a:sym typeface="Symbol"/>
              </a:rPr>
              <a:t>M(t) = </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(v)</a:t>
            </a:r>
          </a:p>
          <a:p>
            <a:pPr lvl="0">
              <a:lnSpc>
                <a:spcPct val="90000"/>
              </a:lnSpc>
              <a:buSzPct val="90000"/>
            </a:pPr>
            <a:r>
              <a:rPr lang="en-US" sz="2700" dirty="0" smtClean="0">
                <a:solidFill>
                  <a:schemeClr val="bg1"/>
                </a:solidFill>
                <a:latin typeface="Calibri" pitchFamily="34" charset="0"/>
                <a:sym typeface="Symbol"/>
              </a:rPr>
              <a:t>Moreover, we instantiated</a:t>
            </a:r>
            <a:r>
              <a:rPr lang="en-US" sz="2700" dirty="0" smtClean="0">
                <a:solidFill>
                  <a:srgbClr val="FF0000"/>
                </a:solidFill>
                <a:latin typeface="Calibri" pitchFamily="34" charset="0"/>
                <a:sym typeface="Symbol"/>
              </a:rPr>
              <a:t> C[f(x)] </a:t>
            </a:r>
            <a:r>
              <a:rPr lang="en-US" sz="2700" dirty="0" smtClean="0">
                <a:solidFill>
                  <a:schemeClr val="bg1"/>
                </a:solidFill>
                <a:latin typeface="Calibri" pitchFamily="34" charset="0"/>
                <a:sym typeface="Symbol"/>
              </a:rPr>
              <a:t>with</a:t>
            </a:r>
            <a:r>
              <a:rPr lang="en-US" sz="2700" dirty="0" smtClean="0">
                <a:solidFill>
                  <a:srgbClr val="FF0000"/>
                </a:solidFill>
                <a:latin typeface="Calibri" pitchFamily="34" charset="0"/>
                <a:sym typeface="Symbol"/>
              </a:rPr>
              <a:t> t</a:t>
            </a:r>
            <a:r>
              <a:rPr lang="en-US" sz="2700" dirty="0" smtClean="0">
                <a:solidFill>
                  <a:schemeClr val="bg1"/>
                </a:solidFill>
                <a:latin typeface="Calibri" pitchFamily="34" charset="0"/>
                <a:sym typeface="Symbol"/>
              </a:rPr>
              <a:t>.</a:t>
            </a:r>
            <a:endParaRPr lang="en-US" sz="2700" dirty="0" smtClean="0">
              <a:solidFill>
                <a:srgbClr val="FF0000"/>
              </a:solidFill>
              <a:latin typeface="Calibri" pitchFamily="34" charset="0"/>
              <a:sym typeface="Symbol"/>
            </a:endParaRPr>
          </a:p>
        </p:txBody>
      </p:sp>
      <p:sp>
        <p:nvSpPr>
          <p:cNvPr id="11" name="Text Placeholder 2"/>
          <p:cNvSpPr txBox="1">
            <a:spLocks/>
          </p:cNvSpPr>
          <p:nvPr/>
        </p:nvSpPr>
        <p:spPr>
          <a:xfrm>
            <a:off x="381501" y="5113563"/>
            <a:ext cx="8382000" cy="747897"/>
          </a:xfrm>
          <a:prstGeom prst="rect">
            <a:avLst/>
          </a:prstGeom>
        </p:spPr>
        <p:txBody>
          <a:bodyPr vert="horz" wrap="square" lIns="0" tIns="0" rIns="0" bIns="0" rtlCol="0">
            <a:spAutoFit/>
          </a:bodyPr>
          <a:lstStyle/>
          <a:p>
            <a:pPr marL="0" marR="0" lvl="0" indent="0" algn="l" defTabSz="914363" rtl="0" eaLnBrk="1" fontAlgn="auto" latinLnBrk="0" hangingPunct="1">
              <a:lnSpc>
                <a:spcPct val="90000"/>
              </a:lnSpc>
              <a:spcBef>
                <a:spcPts val="0"/>
              </a:spcBef>
              <a:spcAft>
                <a:spcPts val="0"/>
              </a:spcAft>
              <a:buClrTx/>
              <a:buSzPct val="90000"/>
              <a:buFontTx/>
              <a:buNone/>
              <a:tabLst/>
              <a:defRPr/>
            </a:pPr>
            <a:r>
              <a:rPr lang="en-US" sz="2700" noProof="0" dirty="0" smtClean="0">
                <a:solidFill>
                  <a:schemeClr val="bg1"/>
                </a:solidFill>
                <a:latin typeface="Calibri" pitchFamily="34" charset="0"/>
                <a:sym typeface="Symbol"/>
              </a:rPr>
              <a:t>So,</a:t>
            </a:r>
            <a:r>
              <a:rPr kumimoji="0" lang="en-US" sz="27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r>
              <a:rPr kumimoji="0" lang="en-US" sz="27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M</a:t>
            </a:r>
            <a:r>
              <a:rPr kumimoji="0" lang="en-US" sz="27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must</a:t>
            </a:r>
            <a:r>
              <a:rPr kumimoji="0" lang="en-US" sz="27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not satisfy</a:t>
            </a:r>
            <a:r>
              <a:rPr kumimoji="0" lang="en-US" sz="27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r>
              <a:rPr kumimoji="0" lang="en-US" sz="27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C[f(t)]</a:t>
            </a:r>
            <a:r>
              <a:rPr lang="en-US" sz="2700" dirty="0" smtClean="0">
                <a:solidFill>
                  <a:schemeClr val="bg1"/>
                </a:solidFill>
                <a:latin typeface="Calibri" pitchFamily="34" charset="0"/>
                <a:sym typeface="Symbol"/>
              </a:rPr>
              <a:t>.</a:t>
            </a:r>
            <a:endParaRPr lang="en-US" sz="2700" noProof="0" dirty="0" smtClean="0">
              <a:solidFill>
                <a:schemeClr val="bg1"/>
              </a:solidFill>
              <a:latin typeface="Calibri" pitchFamily="34" charset="0"/>
              <a:sym typeface="Symbol"/>
            </a:endParaRPr>
          </a:p>
          <a:p>
            <a:pPr marL="0" marR="0" lvl="0" indent="0" algn="l" defTabSz="914363" rtl="0" eaLnBrk="1" fontAlgn="auto" latinLnBrk="0" hangingPunct="1">
              <a:lnSpc>
                <a:spcPct val="90000"/>
              </a:lnSpc>
              <a:spcBef>
                <a:spcPts val="0"/>
              </a:spcBef>
              <a:spcAft>
                <a:spcPts val="0"/>
              </a:spcAft>
              <a:buClrTx/>
              <a:buSzPct val="90000"/>
              <a:buFontTx/>
              <a:buNone/>
              <a:tabLst/>
              <a:defRPr/>
            </a:pPr>
            <a:r>
              <a:rPr lang="en-US" sz="2700" noProof="0" dirty="0" smtClean="0">
                <a:solidFill>
                  <a:schemeClr val="bg1"/>
                </a:solidFill>
                <a:latin typeface="Calibri" pitchFamily="34" charset="0"/>
                <a:sym typeface="Symbol"/>
              </a:rPr>
              <a:t>Contradiction: </a:t>
            </a:r>
            <a:r>
              <a:rPr lang="en-US" sz="2700" noProof="0" dirty="0" smtClean="0">
                <a:solidFill>
                  <a:srgbClr val="FF0000"/>
                </a:solidFill>
                <a:latin typeface="Calibri" pitchFamily="34" charset="0"/>
                <a:sym typeface="Symbol"/>
              </a:rPr>
              <a:t>M</a:t>
            </a:r>
            <a:r>
              <a:rPr lang="en-US" sz="2700" noProof="0" dirty="0" smtClean="0">
                <a:solidFill>
                  <a:schemeClr val="bg1"/>
                </a:solidFill>
                <a:latin typeface="Calibri" pitchFamily="34" charset="0"/>
                <a:sym typeface="Symbol"/>
              </a:rPr>
              <a:t> is a model for </a:t>
            </a:r>
            <a:r>
              <a:rPr lang="en-US" sz="2700" noProof="0" dirty="0" smtClean="0">
                <a:solidFill>
                  <a:srgbClr val="FF0000"/>
                </a:solidFill>
                <a:latin typeface="Calibri" pitchFamily="34" charset="0"/>
                <a:sym typeface="Symbol"/>
              </a:rPr>
              <a:t>F*</a:t>
            </a:r>
            <a:r>
              <a:rPr lang="en-US" sz="2700" noProof="0" dirty="0" smtClean="0">
                <a:solidFill>
                  <a:schemeClr val="bg1"/>
                </a:solidFill>
                <a:latin typeface="Calibri" pitchFamily="34" charset="0"/>
                <a:sym typeface="Symbol"/>
              </a:rPr>
              <a:t>.</a:t>
            </a:r>
            <a:endParaRPr kumimoji="0" lang="en-US" sz="27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Refinement 1: Lazy construction</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696397"/>
          </a:xfrm>
        </p:spPr>
        <p:txBody>
          <a:bodyPr/>
          <a:lstStyle/>
          <a:p>
            <a:r>
              <a:rPr lang="en-US" sz="3100" dirty="0" smtClean="0">
                <a:solidFill>
                  <a:srgbClr val="FF0000"/>
                </a:solidFill>
                <a:sym typeface="Symbol"/>
              </a:rPr>
              <a:t>F* </a:t>
            </a:r>
            <a:r>
              <a:rPr lang="en-US" sz="3100" dirty="0" smtClean="0">
                <a:sym typeface="Symbol"/>
              </a:rPr>
              <a:t>may be very big (or infinite).</a:t>
            </a:r>
            <a:endParaRPr lang="en-US" sz="3100" dirty="0" smtClean="0">
              <a:latin typeface="Calibri" pitchFamily="34" charset="0"/>
              <a:sym typeface="Symbol"/>
            </a:endParaRPr>
          </a:p>
          <a:p>
            <a:r>
              <a:rPr lang="en-US" sz="3100" dirty="0" smtClean="0">
                <a:sym typeface="Symbol"/>
              </a:rPr>
              <a:t>Lazy-construction</a:t>
            </a:r>
          </a:p>
          <a:p>
            <a:pPr lvl="1"/>
            <a:r>
              <a:rPr lang="en-US" sz="2700" dirty="0" smtClean="0">
                <a:sym typeface="Symbol"/>
              </a:rPr>
              <a:t>Build </a:t>
            </a:r>
            <a:r>
              <a:rPr lang="en-US" sz="2700" dirty="0" smtClean="0">
                <a:solidFill>
                  <a:srgbClr val="FF0000"/>
                </a:solidFill>
                <a:sym typeface="Symbol"/>
              </a:rPr>
              <a:t>F*</a:t>
            </a:r>
            <a:r>
              <a:rPr lang="en-US" sz="2700" dirty="0" smtClean="0">
                <a:sym typeface="Symbol"/>
              </a:rPr>
              <a:t> incrementally, </a:t>
            </a:r>
            <a:r>
              <a:rPr lang="en-US" sz="2700" dirty="0" smtClean="0">
                <a:solidFill>
                  <a:srgbClr val="FF0000"/>
                </a:solidFill>
                <a:sym typeface="Symbol"/>
              </a:rPr>
              <a:t>F*</a:t>
            </a:r>
            <a:r>
              <a:rPr lang="en-US" sz="2700" dirty="0" smtClean="0">
                <a:sym typeface="Symbol"/>
              </a:rPr>
              <a:t> is the limit of the sequence</a:t>
            </a:r>
          </a:p>
          <a:p>
            <a:pPr lvl="1">
              <a:buNone/>
            </a:pPr>
            <a:r>
              <a:rPr lang="en-US" sz="2700" dirty="0" smtClean="0">
                <a:sym typeface="Symbol"/>
              </a:rPr>
              <a:t>				</a:t>
            </a:r>
            <a:r>
              <a:rPr lang="en-US" sz="2700" dirty="0" smtClean="0">
                <a:solidFill>
                  <a:srgbClr val="FF0000"/>
                </a:solidFill>
                <a:sym typeface="Symbol"/>
              </a:rPr>
              <a:t>F</a:t>
            </a:r>
            <a:r>
              <a:rPr lang="en-US" sz="2700" baseline="30000" dirty="0" smtClean="0">
                <a:solidFill>
                  <a:srgbClr val="FF0000"/>
                </a:solidFill>
                <a:sym typeface="Symbol"/>
              </a:rPr>
              <a:t>0</a:t>
            </a:r>
            <a:r>
              <a:rPr lang="en-US" sz="2700" dirty="0" smtClean="0">
                <a:solidFill>
                  <a:srgbClr val="FF0000"/>
                </a:solidFill>
                <a:sym typeface="Symbol"/>
              </a:rPr>
              <a:t>  F</a:t>
            </a:r>
            <a:r>
              <a:rPr lang="en-US" sz="2700" baseline="30000" dirty="0" smtClean="0">
                <a:solidFill>
                  <a:srgbClr val="FF0000"/>
                </a:solidFill>
                <a:sym typeface="Symbol"/>
              </a:rPr>
              <a:t>1</a:t>
            </a:r>
            <a:r>
              <a:rPr lang="en-US" sz="2700" dirty="0" smtClean="0">
                <a:solidFill>
                  <a:srgbClr val="FF0000"/>
                </a:solidFill>
                <a:sym typeface="Symbol"/>
              </a:rPr>
              <a:t>  …  </a:t>
            </a:r>
            <a:r>
              <a:rPr lang="en-US" sz="2700" dirty="0" err="1" smtClean="0">
                <a:solidFill>
                  <a:srgbClr val="FF0000"/>
                </a:solidFill>
                <a:sym typeface="Symbol"/>
              </a:rPr>
              <a:t>F</a:t>
            </a:r>
            <a:r>
              <a:rPr lang="en-US" sz="2700" baseline="30000" dirty="0" err="1" smtClean="0">
                <a:solidFill>
                  <a:srgbClr val="FF0000"/>
                </a:solidFill>
                <a:sym typeface="Symbol"/>
              </a:rPr>
              <a:t>k</a:t>
            </a:r>
            <a:r>
              <a:rPr lang="en-US" sz="2700" dirty="0" smtClean="0">
                <a:solidFill>
                  <a:srgbClr val="FF0000"/>
                </a:solidFill>
                <a:sym typeface="Symbol"/>
              </a:rPr>
              <a:t>  …</a:t>
            </a:r>
          </a:p>
          <a:p>
            <a:pPr lvl="1"/>
            <a:r>
              <a:rPr lang="en-US" sz="2700" dirty="0" smtClean="0">
                <a:sym typeface="Symbol"/>
              </a:rPr>
              <a:t>If </a:t>
            </a:r>
            <a:r>
              <a:rPr lang="en-US" sz="2700" dirty="0" err="1" smtClean="0">
                <a:solidFill>
                  <a:srgbClr val="FF0000"/>
                </a:solidFill>
                <a:latin typeface="Calibri" pitchFamily="34" charset="0"/>
                <a:sym typeface="Symbol"/>
              </a:rPr>
              <a:t>F</a:t>
            </a:r>
            <a:r>
              <a:rPr lang="en-US" sz="2700" baseline="30000" dirty="0" err="1" smtClean="0">
                <a:solidFill>
                  <a:srgbClr val="FF0000"/>
                </a:solidFill>
                <a:latin typeface="Calibri" pitchFamily="34" charset="0"/>
                <a:sym typeface="Symbol"/>
              </a:rPr>
              <a:t>k</a:t>
            </a:r>
            <a:r>
              <a:rPr lang="en-US" sz="2700" dirty="0" smtClean="0">
                <a:latin typeface="Calibri" pitchFamily="34" charset="0"/>
                <a:sym typeface="Symbol"/>
              </a:rPr>
              <a:t> is </a:t>
            </a:r>
            <a:r>
              <a:rPr lang="en-US" sz="2700" dirty="0" err="1" smtClean="0">
                <a:latin typeface="Calibri" pitchFamily="34" charset="0"/>
                <a:sym typeface="Symbol"/>
              </a:rPr>
              <a:t>unsat</a:t>
            </a:r>
            <a:r>
              <a:rPr lang="en-US" sz="2700" dirty="0" smtClean="0">
                <a:latin typeface="Calibri" pitchFamily="34" charset="0"/>
                <a:sym typeface="Symbol"/>
              </a:rPr>
              <a:t> then </a:t>
            </a:r>
            <a:r>
              <a:rPr lang="en-US" sz="2700" dirty="0" smtClean="0">
                <a:solidFill>
                  <a:srgbClr val="FF0000"/>
                </a:solidFill>
                <a:latin typeface="Calibri" pitchFamily="34" charset="0"/>
                <a:sym typeface="Symbol"/>
              </a:rPr>
              <a:t>F</a:t>
            </a:r>
            <a:r>
              <a:rPr lang="en-US" sz="2700" dirty="0" smtClean="0">
                <a:latin typeface="Calibri" pitchFamily="34" charset="0"/>
                <a:sym typeface="Symbol"/>
              </a:rPr>
              <a:t> is </a:t>
            </a:r>
            <a:r>
              <a:rPr lang="en-US" sz="2700" dirty="0" err="1" smtClean="0">
                <a:latin typeface="Calibri" pitchFamily="34" charset="0"/>
                <a:sym typeface="Symbol"/>
              </a:rPr>
              <a:t>unsat</a:t>
            </a:r>
            <a:r>
              <a:rPr lang="en-US" sz="2700" dirty="0" smtClean="0">
                <a:latin typeface="Calibri" pitchFamily="34" charset="0"/>
                <a:sym typeface="Symbol"/>
              </a:rPr>
              <a:t>.</a:t>
            </a:r>
          </a:p>
          <a:p>
            <a:pPr lvl="1"/>
            <a:r>
              <a:rPr lang="en-US" sz="2700" dirty="0" smtClean="0">
                <a:sym typeface="Symbol"/>
              </a:rPr>
              <a:t>If </a:t>
            </a:r>
            <a:r>
              <a:rPr lang="en-US" sz="2700" dirty="0" err="1" smtClean="0">
                <a:solidFill>
                  <a:srgbClr val="FF0000"/>
                </a:solidFill>
                <a:sym typeface="Symbol"/>
              </a:rPr>
              <a:t>F</a:t>
            </a:r>
            <a:r>
              <a:rPr lang="en-US" sz="2700" baseline="30000" dirty="0" err="1" smtClean="0">
                <a:solidFill>
                  <a:srgbClr val="FF0000"/>
                </a:solidFill>
                <a:sym typeface="Symbol"/>
              </a:rPr>
              <a:t>k</a:t>
            </a:r>
            <a:r>
              <a:rPr lang="en-US" sz="2700" dirty="0" smtClean="0">
                <a:sym typeface="Symbol"/>
              </a:rPr>
              <a:t> is sat, then build (candidate) </a:t>
            </a:r>
            <a:r>
              <a:rPr lang="en-US" sz="2700" dirty="0" smtClean="0">
                <a:solidFill>
                  <a:srgbClr val="FF0000"/>
                </a:solidFill>
                <a:sym typeface="Symbol"/>
              </a:rPr>
              <a:t>M</a:t>
            </a:r>
            <a:r>
              <a:rPr lang="en-US" sz="2700" baseline="30000" dirty="0" smtClean="0">
                <a:solidFill>
                  <a:srgbClr val="FF0000"/>
                </a:solidFill>
                <a:sym typeface="Symbol"/>
              </a:rPr>
              <a:t></a:t>
            </a:r>
            <a:endParaRPr lang="en-US" sz="2700" dirty="0" smtClean="0">
              <a:latin typeface="Calibri" pitchFamily="34" charset="0"/>
              <a:sym typeface="Symbol"/>
            </a:endParaRPr>
          </a:p>
          <a:p>
            <a:pPr lvl="1"/>
            <a:r>
              <a:rPr lang="en-US" sz="2700" dirty="0" smtClean="0">
                <a:sym typeface="Symbol"/>
              </a:rPr>
              <a:t>If </a:t>
            </a:r>
            <a:r>
              <a:rPr lang="en-US" sz="2700" dirty="0" smtClean="0">
                <a:solidFill>
                  <a:srgbClr val="FF0000"/>
                </a:solidFill>
                <a:sym typeface="Symbol"/>
              </a:rPr>
              <a:t>M</a:t>
            </a:r>
            <a:r>
              <a:rPr lang="en-US" sz="2700" baseline="30000" dirty="0" smtClean="0">
                <a:solidFill>
                  <a:srgbClr val="FF0000"/>
                </a:solidFill>
                <a:sym typeface="Symbol"/>
              </a:rPr>
              <a:t> </a:t>
            </a:r>
            <a:r>
              <a:rPr lang="en-US" sz="2700" dirty="0" smtClean="0">
                <a:sym typeface="Symbol"/>
              </a:rPr>
              <a:t>satisfies all quantifiers in </a:t>
            </a:r>
            <a:r>
              <a:rPr lang="en-US" sz="2700" dirty="0" smtClean="0">
                <a:solidFill>
                  <a:srgbClr val="FF0000"/>
                </a:solidFill>
                <a:sym typeface="Symbol"/>
              </a:rPr>
              <a:t>F</a:t>
            </a:r>
            <a:r>
              <a:rPr lang="en-US" sz="2700" dirty="0" smtClean="0">
                <a:sym typeface="Symbol"/>
              </a:rPr>
              <a:t> then return sat.</a:t>
            </a:r>
          </a:p>
          <a:p>
            <a:pPr lvl="1"/>
            <a:endParaRPr lang="en-US" sz="2700" dirty="0" smtClean="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sym typeface="Symbol"/>
              </a:rPr>
              <a:t>Refinement 2: Model-based instantiation</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ym typeface="Symbol"/>
              </a:rPr>
              <a:t>Suppose </a:t>
            </a:r>
            <a:r>
              <a:rPr lang="en-US" sz="3100" dirty="0" smtClean="0">
                <a:solidFill>
                  <a:srgbClr val="FF0000"/>
                </a:solidFill>
                <a:sym typeface="Symbol"/>
              </a:rPr>
              <a:t>M</a:t>
            </a:r>
            <a:r>
              <a:rPr lang="en-US" sz="3100" baseline="30000" dirty="0" smtClean="0">
                <a:solidFill>
                  <a:srgbClr val="FF0000"/>
                </a:solidFill>
                <a:sym typeface="Symbol"/>
              </a:rPr>
              <a:t> </a:t>
            </a:r>
            <a:r>
              <a:rPr lang="en-US" sz="3100" dirty="0" smtClean="0">
                <a:sym typeface="Symbol"/>
              </a:rPr>
              <a:t>does not satisfy a clause </a:t>
            </a:r>
            <a:r>
              <a:rPr lang="en-US" sz="3100" dirty="0" smtClean="0">
                <a:solidFill>
                  <a:srgbClr val="FF0000"/>
                </a:solidFill>
                <a:sym typeface="Symbol"/>
              </a:rPr>
              <a:t>C[f(x)]</a:t>
            </a:r>
            <a:r>
              <a:rPr lang="en-US" sz="3100" dirty="0" smtClean="0">
                <a:sym typeface="Symbol"/>
              </a:rPr>
              <a:t> in </a:t>
            </a:r>
            <a:r>
              <a:rPr lang="en-US" sz="3100" dirty="0" smtClean="0">
                <a:solidFill>
                  <a:srgbClr val="FF0000"/>
                </a:solidFill>
                <a:sym typeface="Symbol"/>
              </a:rPr>
              <a:t>F</a:t>
            </a:r>
            <a:r>
              <a:rPr lang="en-US" sz="3100" dirty="0" smtClean="0">
                <a:sym typeface="Symbol"/>
              </a:rPr>
              <a:t>.</a:t>
            </a: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Text Placeholder 2"/>
          <p:cNvSpPr txBox="1">
            <a:spLocks/>
          </p:cNvSpPr>
          <p:nvPr/>
        </p:nvSpPr>
        <p:spPr>
          <a:xfrm>
            <a:off x="421697" y="2340220"/>
            <a:ext cx="8382000" cy="747897"/>
          </a:xfrm>
          <a:prstGeom prst="rect">
            <a:avLst/>
          </a:prstGeom>
        </p:spPr>
        <p:txBody>
          <a:bodyPr vert="horz" wrap="square" lIns="0" tIns="0" rIns="0" bIns="0" rtlCol="0">
            <a:spAutoFit/>
          </a:bodyPr>
          <a:lstStyle/>
          <a:p>
            <a:pPr lvl="0">
              <a:lnSpc>
                <a:spcPct val="90000"/>
              </a:lnSpc>
              <a:buSzPct val="90000"/>
              <a:defRPr/>
            </a:pPr>
            <a:r>
              <a:rPr lang="en-US" sz="2700" dirty="0" smtClean="0">
                <a:solidFill>
                  <a:schemeClr val="bg1"/>
                </a:solidFill>
                <a:latin typeface="Calibri" pitchFamily="34" charset="0"/>
                <a:sym typeface="Symbol"/>
              </a:rPr>
              <a:t>Add an instance </a:t>
            </a:r>
            <a:r>
              <a:rPr lang="en-US" sz="2700" dirty="0" smtClean="0">
                <a:solidFill>
                  <a:srgbClr val="FF0000"/>
                </a:solidFill>
                <a:latin typeface="Calibri" pitchFamily="34" charset="0"/>
                <a:sym typeface="Symbol"/>
              </a:rPr>
              <a:t>C[f(t)] </a:t>
            </a:r>
            <a:r>
              <a:rPr lang="en-US" sz="2700" dirty="0" smtClean="0">
                <a:solidFill>
                  <a:schemeClr val="bg1"/>
                </a:solidFill>
                <a:latin typeface="Calibri" pitchFamily="34" charset="0"/>
                <a:sym typeface="Symbol"/>
              </a:rPr>
              <a:t>which “blocks” this spurious model.</a:t>
            </a:r>
          </a:p>
          <a:p>
            <a:pPr lvl="0">
              <a:lnSpc>
                <a:spcPct val="90000"/>
              </a:lnSpc>
              <a:buSzPct val="90000"/>
              <a:defRPr/>
            </a:pPr>
            <a:r>
              <a:rPr lang="en-US" sz="2700" dirty="0" smtClean="0">
                <a:solidFill>
                  <a:schemeClr val="bg1"/>
                </a:solidFill>
                <a:latin typeface="Calibri" pitchFamily="34" charset="0"/>
                <a:sym typeface="Symbol"/>
              </a:rPr>
              <a:t>Issue: how to find </a:t>
            </a:r>
            <a:r>
              <a:rPr lang="en-US" sz="2700" dirty="0" smtClean="0">
                <a:solidFill>
                  <a:srgbClr val="FF0000"/>
                </a:solidFill>
                <a:latin typeface="Calibri" pitchFamily="34" charset="0"/>
                <a:sym typeface="Symbol"/>
              </a:rPr>
              <a:t>t</a:t>
            </a:r>
            <a:r>
              <a:rPr lang="en-US" sz="2700" dirty="0" smtClean="0">
                <a:solidFill>
                  <a:schemeClr val="bg1"/>
                </a:solidFill>
                <a:latin typeface="Calibri" pitchFamily="34" charset="0"/>
                <a:sym typeface="Symbol"/>
              </a:rPr>
              <a:t>?</a:t>
            </a:r>
          </a:p>
        </p:txBody>
      </p:sp>
      <p:sp>
        <p:nvSpPr>
          <p:cNvPr id="11" name="Text Placeholder 2"/>
          <p:cNvSpPr txBox="1">
            <a:spLocks/>
          </p:cNvSpPr>
          <p:nvPr/>
        </p:nvSpPr>
        <p:spPr>
          <a:xfrm>
            <a:off x="423372" y="3407020"/>
            <a:ext cx="8382000" cy="1121846"/>
          </a:xfrm>
          <a:prstGeom prst="rect">
            <a:avLst/>
          </a:prstGeom>
        </p:spPr>
        <p:txBody>
          <a:bodyPr vert="horz" wrap="square" lIns="0" tIns="0" rIns="0" bIns="0" rtlCol="0">
            <a:spAutoFit/>
          </a:bodyPr>
          <a:lstStyle/>
          <a:p>
            <a:pPr lvl="0">
              <a:lnSpc>
                <a:spcPct val="90000"/>
              </a:lnSpc>
              <a:buSzPct val="90000"/>
              <a:defRPr/>
            </a:pPr>
            <a:r>
              <a:rPr lang="en-US" sz="2700" dirty="0" smtClean="0">
                <a:solidFill>
                  <a:schemeClr val="bg1"/>
                </a:solidFill>
                <a:latin typeface="Calibri" pitchFamily="34" charset="0"/>
                <a:sym typeface="Symbol"/>
              </a:rPr>
              <a:t>Use model checking,</a:t>
            </a:r>
          </a:p>
          <a:p>
            <a:pPr lvl="0">
              <a:lnSpc>
                <a:spcPct val="90000"/>
              </a:lnSpc>
              <a:buSzPct val="90000"/>
              <a:defRPr/>
            </a:pPr>
            <a:r>
              <a:rPr lang="en-US" sz="2700" dirty="0" smtClean="0">
                <a:solidFill>
                  <a:schemeClr val="bg1"/>
                </a:solidFill>
                <a:latin typeface="Calibri" pitchFamily="34" charset="0"/>
                <a:sym typeface="Symbol"/>
              </a:rPr>
              <a:t>and the “inverse” mapping </a:t>
            </a:r>
            <a:r>
              <a:rPr lang="en-US" sz="2700" dirty="0" smtClean="0">
                <a:solidFill>
                  <a:srgbClr val="FF0000"/>
                </a:solidFill>
                <a:latin typeface="Calibri" pitchFamily="34" charset="0"/>
                <a:sym typeface="Symbol"/>
              </a:rPr>
              <a:t></a:t>
            </a:r>
            <a:r>
              <a:rPr lang="en-US" sz="2700" baseline="-25000" dirty="0" smtClean="0">
                <a:solidFill>
                  <a:srgbClr val="FF0000"/>
                </a:solidFill>
                <a:latin typeface="Calibri" pitchFamily="34" charset="0"/>
                <a:sym typeface="Symbol"/>
              </a:rPr>
              <a:t>f</a:t>
            </a:r>
            <a:r>
              <a:rPr lang="en-US" sz="2700" baseline="30000" dirty="0" smtClean="0">
                <a:solidFill>
                  <a:srgbClr val="FF0000"/>
                </a:solidFill>
                <a:latin typeface="Calibri" pitchFamily="34" charset="0"/>
                <a:sym typeface="Symbol"/>
              </a:rPr>
              <a:t>-1</a:t>
            </a:r>
            <a:r>
              <a:rPr lang="en-US" sz="2700" dirty="0" smtClean="0">
                <a:solidFill>
                  <a:schemeClr val="bg1"/>
                </a:solidFill>
                <a:latin typeface="Calibri" pitchFamily="34" charset="0"/>
                <a:sym typeface="Symbol"/>
              </a:rPr>
              <a:t> from values to terms (in </a:t>
            </a:r>
            <a:r>
              <a:rPr lang="en-US" sz="2700" dirty="0" err="1" smtClean="0">
                <a:solidFill>
                  <a:srgbClr val="FF0000"/>
                </a:solidFill>
                <a:latin typeface="Calibri" pitchFamily="34" charset="0"/>
                <a:sym typeface="Symbol"/>
              </a:rPr>
              <a:t>A</a:t>
            </a:r>
            <a:r>
              <a:rPr lang="en-US" sz="2700" baseline="-25000" dirty="0" err="1" smtClean="0">
                <a:solidFill>
                  <a:srgbClr val="FF0000"/>
                </a:solidFill>
                <a:latin typeface="Calibri" pitchFamily="34" charset="0"/>
                <a:sym typeface="Symbol"/>
              </a:rPr>
              <a:t>f</a:t>
            </a:r>
            <a:r>
              <a:rPr lang="en-US" sz="2700" dirty="0" smtClean="0">
                <a:solidFill>
                  <a:schemeClr val="bg1"/>
                </a:solidFill>
                <a:latin typeface="Calibri" pitchFamily="34" charset="0"/>
                <a:sym typeface="Symbol"/>
              </a:rPr>
              <a:t>).</a:t>
            </a:r>
          </a:p>
          <a:p>
            <a:pPr lvl="0">
              <a:lnSpc>
                <a:spcPct val="90000"/>
              </a:lnSpc>
              <a:buSzPct val="90000"/>
              <a:defRPr/>
            </a:pPr>
            <a:r>
              <a:rPr lang="en-US" sz="2700" dirty="0" smtClean="0">
                <a:solidFill>
                  <a:srgbClr val="FF0000"/>
                </a:solidFill>
                <a:latin typeface="Calibri" pitchFamily="34" charset="0"/>
                <a:sym typeface="Symbol"/>
              </a:rPr>
              <a:t></a:t>
            </a:r>
            <a:r>
              <a:rPr lang="en-US" sz="2700" baseline="-25000" dirty="0" smtClean="0">
                <a:solidFill>
                  <a:srgbClr val="FF0000"/>
                </a:solidFill>
                <a:latin typeface="Calibri" pitchFamily="34" charset="0"/>
                <a:sym typeface="Symbol"/>
              </a:rPr>
              <a:t>f</a:t>
            </a:r>
            <a:r>
              <a:rPr lang="en-US" sz="2700" baseline="30000" dirty="0" smtClean="0">
                <a:solidFill>
                  <a:srgbClr val="FF0000"/>
                </a:solidFill>
                <a:latin typeface="Calibri" pitchFamily="34" charset="0"/>
                <a:sym typeface="Symbol"/>
              </a:rPr>
              <a:t>-1</a:t>
            </a:r>
            <a:r>
              <a:rPr lang="en-US" sz="2700" dirty="0" smtClean="0">
                <a:solidFill>
                  <a:srgbClr val="FF0000"/>
                </a:solidFill>
                <a:latin typeface="Calibri" pitchFamily="34" charset="0"/>
                <a:sym typeface="Symbol"/>
              </a:rPr>
              <a:t>(v) = t       </a:t>
            </a:r>
            <a:r>
              <a:rPr lang="en-US" sz="2700" dirty="0" smtClean="0">
                <a:solidFill>
                  <a:schemeClr val="bg1"/>
                </a:solidFill>
                <a:latin typeface="Calibri" pitchFamily="34" charset="0"/>
                <a:sym typeface="Symbol"/>
              </a:rPr>
              <a:t>if</a:t>
            </a:r>
            <a:r>
              <a:rPr lang="en-US" sz="2700" dirty="0" smtClean="0">
                <a:solidFill>
                  <a:srgbClr val="FF0000"/>
                </a:solidFill>
                <a:latin typeface="Calibri" pitchFamily="34" charset="0"/>
                <a:sym typeface="Symbol"/>
              </a:rPr>
              <a:t>      M</a:t>
            </a:r>
            <a:r>
              <a:rPr lang="en-US" sz="2800" baseline="30000" dirty="0" smtClean="0">
                <a:solidFill>
                  <a:srgbClr val="FF0000"/>
                </a:solidFill>
                <a:sym typeface="Symbol"/>
              </a:rPr>
              <a:t></a:t>
            </a:r>
            <a:r>
              <a:rPr lang="en-US" sz="2700" dirty="0" smtClean="0">
                <a:solidFill>
                  <a:srgbClr val="FF0000"/>
                </a:solidFill>
                <a:latin typeface="Calibri" pitchFamily="34" charset="0"/>
                <a:sym typeface="Symbol"/>
              </a:rPr>
              <a:t>(t) = </a:t>
            </a:r>
            <a:r>
              <a:rPr lang="en-US" sz="2700" baseline="-25000" dirty="0" smtClean="0">
                <a:solidFill>
                  <a:srgbClr val="FF0000"/>
                </a:solidFill>
                <a:latin typeface="Calibri" pitchFamily="34" charset="0"/>
                <a:sym typeface="Symbol"/>
              </a:rPr>
              <a:t>f</a:t>
            </a:r>
            <a:r>
              <a:rPr lang="en-US" sz="2700" dirty="0" smtClean="0">
                <a:solidFill>
                  <a:srgbClr val="FF0000"/>
                </a:solidFill>
                <a:latin typeface="Calibri" pitchFamily="34" charset="0"/>
                <a:sym typeface="Symbol"/>
              </a:rPr>
              <a:t>(v)</a:t>
            </a:r>
            <a:endParaRPr lang="en-US" sz="27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lang="en-US" sz="4400" dirty="0" smtClean="0">
                <a:sym typeface="Symbol"/>
              </a:rPr>
              <a:t>Model-based instantiation: Example</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13" name="Content Placeholder 2"/>
          <p:cNvSpPr>
            <a:spLocks noGrp="1"/>
          </p:cNvSpPr>
          <p:nvPr>
            <p:ph idx="1"/>
          </p:nvPr>
        </p:nvSpPr>
        <p:spPr>
          <a:xfrm>
            <a:off x="281355" y="1557602"/>
            <a:ext cx="2069959" cy="1809726"/>
          </a:xfrm>
        </p:spPr>
        <p:txBody>
          <a:bodyPr/>
          <a:lstStyle/>
          <a:p>
            <a:pPr algn="ctr">
              <a:buNone/>
            </a:pPr>
            <a:r>
              <a:rPr lang="en-US" b="1" dirty="0" smtClean="0">
                <a:sym typeface="Symbol"/>
              </a:rPr>
              <a:t>F</a:t>
            </a:r>
          </a:p>
          <a:p>
            <a:pPr>
              <a:buNone/>
            </a:pPr>
            <a:r>
              <a:rPr lang="en-US" dirty="0" smtClean="0">
                <a:sym typeface="Symbol"/>
              </a:rPr>
              <a:t>x</a:t>
            </a:r>
            <a:r>
              <a:rPr lang="en-US" baseline="-25000" dirty="0" smtClean="0">
                <a:sym typeface="Symbol"/>
              </a:rPr>
              <a:t>1</a:t>
            </a:r>
            <a:r>
              <a:rPr lang="en-US" dirty="0" smtClean="0">
                <a:sym typeface="Symbol"/>
              </a:rPr>
              <a:t>: f(x</a:t>
            </a:r>
            <a:r>
              <a:rPr lang="en-US" baseline="-25000" dirty="0" smtClean="0">
                <a:sym typeface="Symbol"/>
              </a:rPr>
              <a:t>1</a:t>
            </a:r>
            <a:r>
              <a:rPr lang="en-US" dirty="0" smtClean="0">
                <a:sym typeface="Symbol"/>
              </a:rPr>
              <a:t>) &lt; 0,</a:t>
            </a:r>
          </a:p>
          <a:p>
            <a:pPr>
              <a:buNone/>
            </a:pPr>
            <a:r>
              <a:rPr lang="en-US" dirty="0" smtClean="0">
                <a:sym typeface="Symbol"/>
              </a:rPr>
              <a:t>f(a) = 1, </a:t>
            </a:r>
          </a:p>
          <a:p>
            <a:pPr>
              <a:buNone/>
            </a:pPr>
            <a:r>
              <a:rPr lang="en-US" dirty="0" smtClean="0">
                <a:sym typeface="Symbol"/>
              </a:rPr>
              <a:t>f(b) = -1</a:t>
            </a:r>
          </a:p>
        </p:txBody>
      </p:sp>
      <p:sp>
        <p:nvSpPr>
          <p:cNvPr id="14" name="Content Placeholder 2"/>
          <p:cNvSpPr txBox="1">
            <a:spLocks/>
          </p:cNvSpPr>
          <p:nvPr/>
        </p:nvSpPr>
        <p:spPr>
          <a:xfrm>
            <a:off x="2795118" y="1557602"/>
            <a:ext cx="1294561"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1"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t>
            </a:r>
            <a:r>
              <a:rPr kumimoji="0" lang="en-US" sz="2800" b="1" i="0" u="none" strike="noStrike" kern="1200" cap="none" spc="0" normalizeH="0" baseline="30000" noProof="0" dirty="0" smtClean="0">
                <a:ln>
                  <a:noFill/>
                </a:ln>
                <a:solidFill>
                  <a:schemeClr val="bg1"/>
                </a:solidFill>
                <a:effectLst/>
                <a:uLnTx/>
                <a:uFillTx/>
                <a:latin typeface="Calibri" pitchFamily="34" charset="0"/>
                <a:ea typeface="+mn-ea"/>
                <a:cs typeface="+mn-cs"/>
                <a:sym typeface="Symbol"/>
              </a:rPr>
              <a:t>0</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f(b) = -1</a:t>
            </a:r>
          </a:p>
        </p:txBody>
      </p:sp>
      <p:sp>
        <p:nvSpPr>
          <p:cNvPr id="6" name="Content Placeholder 2"/>
          <p:cNvSpPr txBox="1">
            <a:spLocks/>
          </p:cNvSpPr>
          <p:nvPr/>
        </p:nvSpPr>
        <p:spPr>
          <a:xfrm>
            <a:off x="4635642" y="1569325"/>
            <a:ext cx="3041299"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1"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M</a:t>
            </a:r>
            <a:r>
              <a:rPr kumimoji="0" lang="en-US" sz="2800" b="1" i="0" u="none" strike="noStrike" kern="1200" cap="none" spc="0" normalizeH="0" baseline="30000" noProof="0" dirty="0" smtClean="0">
                <a:ln>
                  <a:noFill/>
                </a:ln>
                <a:solidFill>
                  <a:schemeClr val="bg1"/>
                </a:solidFill>
                <a:effectLst/>
                <a:uLnTx/>
                <a:uFillTx/>
                <a:latin typeface="Calibri" pitchFamily="34" charset="0"/>
                <a:ea typeface="+mn-ea"/>
                <a:cs typeface="+mn-cs"/>
                <a:sym typeface="Symbol"/>
              </a:rPr>
              <a:t></a:t>
            </a:r>
          </a:p>
          <a:p>
            <a:pPr marL="384954" lvl="0" indent="-384954">
              <a:lnSpc>
                <a:spcPct val="90000"/>
              </a:lnSpc>
              <a:spcBef>
                <a:spcPct val="20000"/>
              </a:spcBef>
              <a:buSzPct val="90000"/>
              <a:defRPr/>
            </a:pPr>
            <a:r>
              <a:rPr lang="en-US" sz="2800" dirty="0" smtClean="0">
                <a:solidFill>
                  <a:schemeClr val="bg1"/>
                </a:solidFill>
                <a:latin typeface="Calibri" pitchFamily="34" charset="0"/>
                <a:sym typeface="Symbol"/>
              </a:rPr>
              <a:t>a2, b3</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p>
          <a:p>
            <a:pPr marL="384954" lvl="0" indent="-384954">
              <a:lnSpc>
                <a:spcPct val="90000"/>
              </a:lnSpc>
              <a:spcBef>
                <a:spcPct val="20000"/>
              </a:spcBef>
              <a:buSzPct val="90000"/>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t>
            </a:r>
            <a:r>
              <a:rPr lang="en-US" sz="2800" dirty="0" smtClean="0">
                <a:solidFill>
                  <a:schemeClr val="bg1"/>
                </a:solidFill>
                <a:latin typeface="Calibri" pitchFamily="34" charset="0"/>
                <a:sym typeface="Symbol"/>
              </a:rPr>
              <a:t> x. if(x = 2, 1, -1)</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Content Placeholder 2"/>
          <p:cNvSpPr txBox="1">
            <a:spLocks/>
          </p:cNvSpPr>
          <p:nvPr/>
        </p:nvSpPr>
        <p:spPr>
          <a:xfrm>
            <a:off x="3788228" y="3429944"/>
            <a:ext cx="5235191" cy="861774"/>
          </a:xfrm>
          <a:prstGeom prst="rect">
            <a:avLst/>
          </a:prstGeom>
        </p:spPr>
        <p:txBody>
          <a:bodyPr vert="horz" wrap="square" lIns="0" tIns="0" rIns="0" bIns="0" rtlCol="0">
            <a:spAutoFit/>
          </a:bodyPr>
          <a:lstStyle/>
          <a:p>
            <a:pPr marL="384954" lvl="0" indent="-384954" algn="ctr">
              <a:lnSpc>
                <a:spcPct val="90000"/>
              </a:lnSpc>
              <a:spcBef>
                <a:spcPct val="20000"/>
              </a:spcBef>
              <a:buSzPct val="90000"/>
              <a:defRPr/>
            </a:pPr>
            <a:r>
              <a:rPr kumimoji="0" lang="en-US" sz="2800" b="1"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Model </a:t>
            </a:r>
            <a:r>
              <a:rPr lang="en-US" sz="2800" b="1" dirty="0" smtClean="0">
                <a:solidFill>
                  <a:schemeClr val="bg1"/>
                </a:solidFill>
                <a:latin typeface="Calibri" pitchFamily="34" charset="0"/>
                <a:sym typeface="Symbol"/>
              </a:rPr>
              <a:t>Checking  </a:t>
            </a:r>
            <a:r>
              <a:rPr lang="en-US" sz="2800" dirty="0" smtClean="0">
                <a:solidFill>
                  <a:schemeClr val="bg1"/>
                </a:solidFill>
                <a:sym typeface="Symbol"/>
              </a:rPr>
              <a:t>x</a:t>
            </a:r>
            <a:r>
              <a:rPr lang="en-US" sz="2800" baseline="-25000" dirty="0" smtClean="0">
                <a:solidFill>
                  <a:schemeClr val="bg1"/>
                </a:solidFill>
                <a:sym typeface="Symbol"/>
              </a:rPr>
              <a:t>1</a:t>
            </a:r>
            <a:r>
              <a:rPr lang="en-US" sz="2800" dirty="0" smtClean="0">
                <a:solidFill>
                  <a:schemeClr val="bg1"/>
                </a:solidFill>
                <a:sym typeface="Symbol"/>
              </a:rPr>
              <a:t>: f(x</a:t>
            </a:r>
            <a:r>
              <a:rPr lang="en-US" sz="2800" baseline="-25000" dirty="0" smtClean="0">
                <a:solidFill>
                  <a:schemeClr val="bg1"/>
                </a:solidFill>
                <a:sym typeface="Symbol"/>
              </a:rPr>
              <a:t>1</a:t>
            </a:r>
            <a:r>
              <a:rPr lang="en-US" sz="2800" dirty="0" smtClean="0">
                <a:solidFill>
                  <a:schemeClr val="bg1"/>
                </a:solidFill>
                <a:sym typeface="Symbol"/>
              </a:rPr>
              <a:t>) &lt; 0</a:t>
            </a:r>
            <a:endParaRPr kumimoji="0" lang="en-US" sz="2800" i="0" u="none" strike="noStrike" kern="1200" cap="none" spc="0" normalizeH="0" baseline="30000" noProof="0" dirty="0" smtClean="0">
              <a:ln>
                <a:noFill/>
              </a:ln>
              <a:solidFill>
                <a:schemeClr val="bg1"/>
              </a:solidFill>
              <a:effectLst/>
              <a:uLnTx/>
              <a:uFillTx/>
              <a:latin typeface="Calibri" pitchFamily="34" charset="0"/>
              <a:ea typeface="+mn-ea"/>
              <a:cs typeface="+mn-cs"/>
              <a:sym typeface="Symbol"/>
            </a:endParaRPr>
          </a:p>
          <a:p>
            <a:pPr marL="384954" lvl="0" indent="-384954" algn="ctr">
              <a:lnSpc>
                <a:spcPct val="90000"/>
              </a:lnSpc>
              <a:spcBef>
                <a:spcPct val="20000"/>
              </a:spcBef>
              <a:buSzPct val="90000"/>
              <a:defRPr/>
            </a:pPr>
            <a:r>
              <a:rPr lang="en-US" sz="2800" dirty="0" smtClean="0">
                <a:solidFill>
                  <a:schemeClr val="bg1"/>
                </a:solidFill>
                <a:latin typeface="Calibri" pitchFamily="34" charset="0"/>
                <a:sym typeface="Symbol"/>
              </a:rPr>
              <a:t>not if(s</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 2, 1, -1) &lt; 0</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9" name="Content Placeholder 2"/>
          <p:cNvSpPr txBox="1">
            <a:spLocks/>
          </p:cNvSpPr>
          <p:nvPr/>
        </p:nvSpPr>
        <p:spPr>
          <a:xfrm>
            <a:off x="4264149" y="4875331"/>
            <a:ext cx="3711189"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sym typeface="Symbol"/>
              </a:rPr>
              <a:t>s</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 2  </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1" name="Text Placeholder 2"/>
          <p:cNvSpPr txBox="1">
            <a:spLocks/>
          </p:cNvSpPr>
          <p:nvPr/>
        </p:nvSpPr>
        <p:spPr>
          <a:xfrm>
            <a:off x="5517887" y="5335518"/>
            <a:ext cx="1485814" cy="373949"/>
          </a:xfrm>
          <a:prstGeom prst="rect">
            <a:avLst/>
          </a:prstGeom>
        </p:spPr>
        <p:txBody>
          <a:bodyPr vert="horz" wrap="square" lIns="0" tIns="0" rIns="0" bIns="0" rtlCol="0">
            <a:spAutoFit/>
          </a:bodyPr>
          <a:lstStyle/>
          <a:p>
            <a:pPr lvl="0">
              <a:lnSpc>
                <a:spcPct val="90000"/>
              </a:lnSpc>
              <a:buSzPct val="90000"/>
              <a:defRPr/>
            </a:pPr>
            <a:r>
              <a:rPr lang="en-US" sz="2700" dirty="0" smtClean="0">
                <a:solidFill>
                  <a:schemeClr val="bg1"/>
                </a:solidFill>
                <a:latin typeface="Calibri" pitchFamily="34" charset="0"/>
                <a:sym typeface="Symbol"/>
              </a:rPr>
              <a:t></a:t>
            </a:r>
            <a:r>
              <a:rPr lang="en-US" sz="2700" baseline="-25000" dirty="0" smtClean="0">
                <a:solidFill>
                  <a:schemeClr val="bg1"/>
                </a:solidFill>
                <a:latin typeface="Calibri" pitchFamily="34" charset="0"/>
                <a:sym typeface="Symbol"/>
              </a:rPr>
              <a:t>f</a:t>
            </a:r>
            <a:r>
              <a:rPr lang="en-US" sz="2700" baseline="30000" dirty="0" smtClean="0">
                <a:solidFill>
                  <a:schemeClr val="bg1"/>
                </a:solidFill>
                <a:latin typeface="Calibri" pitchFamily="34" charset="0"/>
                <a:sym typeface="Symbol"/>
              </a:rPr>
              <a:t>-1</a:t>
            </a:r>
            <a:r>
              <a:rPr lang="en-US" sz="2700" dirty="0" smtClean="0">
                <a:solidFill>
                  <a:schemeClr val="bg1"/>
                </a:solidFill>
                <a:latin typeface="Calibri" pitchFamily="34" charset="0"/>
                <a:sym typeface="Symbol"/>
              </a:rPr>
              <a:t>(2) = a</a:t>
            </a:r>
          </a:p>
        </p:txBody>
      </p:sp>
      <p:sp>
        <p:nvSpPr>
          <p:cNvPr id="12" name="Content Placeholder 2"/>
          <p:cNvSpPr txBox="1">
            <a:spLocks/>
          </p:cNvSpPr>
          <p:nvPr/>
        </p:nvSpPr>
        <p:spPr>
          <a:xfrm>
            <a:off x="2485294" y="4423057"/>
            <a:ext cx="1294561" cy="1809726"/>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1"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t>
            </a:r>
            <a:r>
              <a:rPr kumimoji="0" lang="en-US" sz="2800" b="1" i="0" u="none" strike="noStrike" kern="1200" cap="none" spc="0" normalizeH="0" baseline="30000" noProof="0" dirty="0" smtClean="0">
                <a:ln>
                  <a:noFill/>
                </a:ln>
                <a:solidFill>
                  <a:schemeClr val="bg1"/>
                </a:solidFill>
                <a:effectLst/>
                <a:uLnTx/>
                <a:uFillTx/>
                <a:latin typeface="Calibri" pitchFamily="34" charset="0"/>
                <a:ea typeface="+mn-ea"/>
                <a:cs typeface="+mn-cs"/>
                <a:sym typeface="Symbol"/>
              </a:rPr>
              <a:t>1</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f(b) = -1</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sym typeface="Symbol"/>
              </a:rPr>
              <a:t>f(a) &lt; 0</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16" name="Right Arrow 15"/>
          <p:cNvSpPr/>
          <p:nvPr/>
        </p:nvSpPr>
        <p:spPr bwMode="auto">
          <a:xfrm>
            <a:off x="4099728" y="2411626"/>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a:off x="2202264" y="2411626"/>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5400000">
            <a:off x="5699929" y="2925767"/>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5400000">
            <a:off x="5699929" y="4414597"/>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0800000">
            <a:off x="4093868" y="5035082"/>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0800000">
            <a:off x="1894954" y="5035083"/>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Content Placeholder 2"/>
          <p:cNvSpPr txBox="1">
            <a:spLocks/>
          </p:cNvSpPr>
          <p:nvPr/>
        </p:nvSpPr>
        <p:spPr>
          <a:xfrm>
            <a:off x="577781" y="5097971"/>
            <a:ext cx="1294561"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b="1" dirty="0" err="1" smtClean="0">
                <a:solidFill>
                  <a:schemeClr val="bg1"/>
                </a:solidFill>
                <a:latin typeface="Calibri" pitchFamily="34" charset="0"/>
                <a:sym typeface="Symbol"/>
              </a:rPr>
              <a:t>unsat</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7" grpId="0"/>
      <p:bldP spid="9" grpId="0"/>
      <p:bldP spid="11" grpId="0"/>
      <p:bldP spid="12" grpId="0"/>
      <p:bldP spid="16" grpId="0" animBg="1"/>
      <p:bldP spid="17" grpId="0" animBg="1"/>
      <p:bldP spid="18" grpId="0" animBg="1"/>
      <p:bldP spid="19" grpId="0" animBg="1"/>
      <p:bldP spid="20" grpId="0" animBg="1"/>
      <p:bldP spid="21" grpId="0" animBg="1"/>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Infinite F*</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356577"/>
          </a:xfrm>
        </p:spPr>
        <p:txBody>
          <a:bodyPr/>
          <a:lstStyle/>
          <a:p>
            <a:r>
              <a:rPr lang="en-US" sz="3100" dirty="0" smtClean="0">
                <a:solidFill>
                  <a:srgbClr val="FF0000"/>
                </a:solidFill>
                <a:sym typeface="Symbol"/>
              </a:rPr>
              <a:t>Is our procedure </a:t>
            </a:r>
            <a:r>
              <a:rPr lang="en-US" sz="3100" dirty="0" err="1" smtClean="0">
                <a:solidFill>
                  <a:srgbClr val="FF0000"/>
                </a:solidFill>
                <a:sym typeface="Symbol"/>
              </a:rPr>
              <a:t>refutationally</a:t>
            </a:r>
            <a:r>
              <a:rPr lang="en-US" sz="3100" dirty="0" smtClean="0">
                <a:solidFill>
                  <a:srgbClr val="FF0000"/>
                </a:solidFill>
                <a:sym typeface="Symbol"/>
              </a:rPr>
              <a:t> complete?</a:t>
            </a:r>
          </a:p>
          <a:p>
            <a:pPr>
              <a:buNone/>
            </a:pPr>
            <a:endParaRPr lang="en-US" sz="3100" dirty="0" smtClean="0">
              <a:solidFill>
                <a:srgbClr val="FF0000"/>
              </a:solidFill>
              <a:sym typeface="Symbol"/>
            </a:endParaRPr>
          </a:p>
          <a:p>
            <a:r>
              <a:rPr lang="en-US" sz="3100" dirty="0" smtClean="0">
                <a:sym typeface="Symbol"/>
              </a:rPr>
              <a:t>FOL </a:t>
            </a:r>
            <a:r>
              <a:rPr lang="en-US" sz="3100" dirty="0" smtClean="0">
                <a:sym typeface="Symbol"/>
              </a:rPr>
              <a:t>Compactness</a:t>
            </a:r>
          </a:p>
          <a:p>
            <a:pPr algn="ctr">
              <a:buNone/>
            </a:pPr>
            <a:r>
              <a:rPr lang="en-US" sz="2700" dirty="0" smtClean="0">
                <a:sym typeface="Symbol"/>
              </a:rPr>
              <a:t>A </a:t>
            </a:r>
            <a:r>
              <a:rPr lang="en-US" sz="2700" dirty="0" smtClean="0">
                <a:sym typeface="Symbol"/>
              </a:rPr>
              <a:t>set of sentences is </a:t>
            </a:r>
            <a:r>
              <a:rPr lang="en-US" sz="2700" dirty="0" err="1" smtClean="0">
                <a:sym typeface="Symbol"/>
              </a:rPr>
              <a:t>unsatisfiable</a:t>
            </a:r>
            <a:endParaRPr lang="en-US" sz="2700" dirty="0" smtClean="0">
              <a:sym typeface="Symbol"/>
            </a:endParaRPr>
          </a:p>
          <a:p>
            <a:pPr algn="ctr">
              <a:buNone/>
            </a:pPr>
            <a:r>
              <a:rPr lang="en-US" sz="2700" dirty="0" err="1" smtClean="0">
                <a:sym typeface="Symbol"/>
              </a:rPr>
              <a:t>iff</a:t>
            </a:r>
            <a:r>
              <a:rPr lang="en-US" sz="2700" dirty="0" smtClean="0">
                <a:sym typeface="Symbol"/>
              </a:rPr>
              <a:t> </a:t>
            </a:r>
          </a:p>
          <a:p>
            <a:pPr marL="0" lvl="1" algn="ctr">
              <a:buNone/>
            </a:pPr>
            <a:r>
              <a:rPr lang="en-US" sz="2700" dirty="0" smtClean="0">
                <a:sym typeface="Symbol"/>
              </a:rPr>
              <a:t>it </a:t>
            </a:r>
            <a:r>
              <a:rPr lang="en-US" sz="2700" dirty="0" smtClean="0">
                <a:sym typeface="Symbol"/>
              </a:rPr>
              <a:t>contains an </a:t>
            </a:r>
            <a:r>
              <a:rPr lang="en-US" sz="2700" dirty="0" err="1" smtClean="0">
                <a:sym typeface="Symbol"/>
              </a:rPr>
              <a:t>unsatisfiable</a:t>
            </a:r>
            <a:r>
              <a:rPr lang="en-US" sz="2700" dirty="0" smtClean="0">
                <a:sym typeface="Symbol"/>
              </a:rPr>
              <a:t> </a:t>
            </a:r>
            <a:r>
              <a:rPr lang="en-US" sz="2700" dirty="0" smtClean="0">
                <a:solidFill>
                  <a:srgbClr val="FF0000"/>
                </a:solidFill>
                <a:sym typeface="Symbol"/>
              </a:rPr>
              <a:t>finite</a:t>
            </a:r>
            <a:r>
              <a:rPr lang="en-US" sz="2700" dirty="0" smtClean="0">
                <a:sym typeface="Symbol"/>
              </a:rPr>
              <a:t> subset.</a:t>
            </a:r>
          </a:p>
          <a:p>
            <a:pPr marL="0" lvl="1">
              <a:buNone/>
            </a:pPr>
            <a:endParaRPr lang="en-US" sz="2700" dirty="0" smtClean="0">
              <a:sym typeface="Symbol"/>
            </a:endParaRPr>
          </a:p>
          <a:p>
            <a:r>
              <a:rPr lang="en-US" sz="3100" dirty="0" smtClean="0">
                <a:sym typeface="Symbol"/>
              </a:rPr>
              <a:t>A theory </a:t>
            </a:r>
            <a:r>
              <a:rPr lang="en-US" sz="3100" dirty="0" smtClean="0">
                <a:solidFill>
                  <a:srgbClr val="FF0000"/>
                </a:solidFill>
                <a:sym typeface="Symbol"/>
              </a:rPr>
              <a:t>T</a:t>
            </a:r>
            <a:r>
              <a:rPr lang="en-US" sz="3100" i="1" dirty="0" smtClean="0">
                <a:sym typeface="Symbol"/>
              </a:rPr>
              <a:t> </a:t>
            </a:r>
            <a:r>
              <a:rPr lang="en-US" sz="3100" dirty="0" smtClean="0">
                <a:sym typeface="Symbol"/>
              </a:rPr>
              <a:t>is a set of sentences, then 		</a:t>
            </a:r>
          </a:p>
          <a:p>
            <a:pPr>
              <a:buNone/>
            </a:pPr>
            <a:r>
              <a:rPr lang="en-US" sz="3100" dirty="0" smtClean="0">
                <a:sym typeface="Symbol"/>
              </a:rPr>
              <a:t>	apply compactness to </a:t>
            </a:r>
            <a:r>
              <a:rPr lang="en-US" sz="3100" dirty="0" smtClean="0">
                <a:solidFill>
                  <a:srgbClr val="FF0000"/>
                </a:solidFill>
                <a:sym typeface="Symbol"/>
              </a:rPr>
              <a:t>F*T</a:t>
            </a:r>
            <a:endParaRPr lang="en-US" sz="2700" dirty="0" smtClean="0">
              <a:solidFill>
                <a:srgbClr val="FF0000"/>
              </a:solidFill>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Infinite F*: 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13" name="Content Placeholder 2"/>
          <p:cNvSpPr>
            <a:spLocks noGrp="1"/>
          </p:cNvSpPr>
          <p:nvPr>
            <p:ph idx="1"/>
          </p:nvPr>
        </p:nvSpPr>
        <p:spPr>
          <a:xfrm>
            <a:off x="271307" y="1376732"/>
            <a:ext cx="4230355" cy="1809726"/>
          </a:xfrm>
        </p:spPr>
        <p:txBody>
          <a:bodyPr/>
          <a:lstStyle/>
          <a:p>
            <a:pPr algn="ctr">
              <a:buNone/>
            </a:pPr>
            <a:r>
              <a:rPr lang="en-US" b="1" dirty="0" smtClean="0">
                <a:sym typeface="Symbol"/>
              </a:rPr>
              <a:t>F</a:t>
            </a:r>
          </a:p>
          <a:p>
            <a:pPr>
              <a:buNone/>
            </a:pPr>
            <a:r>
              <a:rPr lang="en-US" dirty="0" smtClean="0">
                <a:sym typeface="Symbol"/>
              </a:rPr>
              <a:t>x</a:t>
            </a:r>
            <a:r>
              <a:rPr lang="en-US" baseline="-25000" dirty="0" smtClean="0">
                <a:sym typeface="Symbol"/>
              </a:rPr>
              <a:t>1</a:t>
            </a:r>
            <a:r>
              <a:rPr lang="en-US" dirty="0" smtClean="0">
                <a:sym typeface="Symbol"/>
              </a:rPr>
              <a:t>: f(x</a:t>
            </a:r>
            <a:r>
              <a:rPr lang="en-US" baseline="-25000" dirty="0" smtClean="0">
                <a:sym typeface="Symbol"/>
              </a:rPr>
              <a:t>1</a:t>
            </a:r>
            <a:r>
              <a:rPr lang="en-US" dirty="0" smtClean="0">
                <a:sym typeface="Symbol"/>
              </a:rPr>
              <a:t>) &lt; f(f(x</a:t>
            </a:r>
            <a:r>
              <a:rPr lang="en-US" baseline="-25000" dirty="0" smtClean="0">
                <a:sym typeface="Symbol"/>
              </a:rPr>
              <a:t>1</a:t>
            </a:r>
            <a:r>
              <a:rPr lang="en-US" dirty="0" smtClean="0">
                <a:sym typeface="Symbol"/>
              </a:rPr>
              <a:t>)),</a:t>
            </a:r>
          </a:p>
          <a:p>
            <a:pPr>
              <a:buNone/>
            </a:pPr>
            <a:r>
              <a:rPr lang="en-US" dirty="0" smtClean="0">
                <a:sym typeface="Symbol"/>
              </a:rPr>
              <a:t>x</a:t>
            </a:r>
            <a:r>
              <a:rPr lang="en-US" baseline="-25000" dirty="0" smtClean="0">
                <a:sym typeface="Symbol"/>
              </a:rPr>
              <a:t>1</a:t>
            </a:r>
            <a:r>
              <a:rPr lang="en-US" dirty="0" smtClean="0">
                <a:sym typeface="Symbol"/>
              </a:rPr>
              <a:t>: f(x</a:t>
            </a:r>
            <a:r>
              <a:rPr lang="en-US" baseline="-25000" dirty="0" smtClean="0">
                <a:sym typeface="Symbol"/>
              </a:rPr>
              <a:t>1</a:t>
            </a:r>
            <a:r>
              <a:rPr lang="en-US" dirty="0" smtClean="0">
                <a:sym typeface="Symbol"/>
              </a:rPr>
              <a:t>) &lt; a,</a:t>
            </a:r>
          </a:p>
          <a:p>
            <a:pPr>
              <a:buNone/>
            </a:pPr>
            <a:r>
              <a:rPr lang="en-US" dirty="0" smtClean="0">
                <a:sym typeface="Symbol"/>
              </a:rPr>
              <a:t>1 &lt; f(0).</a:t>
            </a:r>
          </a:p>
        </p:txBody>
      </p:sp>
      <p:sp>
        <p:nvSpPr>
          <p:cNvPr id="23" name="Content Placeholder 2"/>
          <p:cNvSpPr txBox="1">
            <a:spLocks/>
          </p:cNvSpPr>
          <p:nvPr/>
        </p:nvSpPr>
        <p:spPr>
          <a:xfrm>
            <a:off x="353368" y="3679480"/>
            <a:ext cx="5735933" cy="1809726"/>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1"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sym typeface="Symbol"/>
              </a:rPr>
              <a:t>f(0) &lt; f(f(0)),  f(f(0)) &lt; f(f(f(0))),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sym typeface="Symbol"/>
              </a:rPr>
              <a:t>f(0) &lt; a, f(f(0)) &lt; a,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sym typeface="Symbol"/>
              </a:rPr>
              <a:t>1 &lt; f(0)</a:t>
            </a:r>
          </a:p>
        </p:txBody>
      </p:sp>
      <p:sp>
        <p:nvSpPr>
          <p:cNvPr id="25" name="Rectangular Callout 24"/>
          <p:cNvSpPr/>
          <p:nvPr/>
        </p:nvSpPr>
        <p:spPr bwMode="auto">
          <a:xfrm>
            <a:off x="5486401" y="4220307"/>
            <a:ext cx="3315956" cy="1748413"/>
          </a:xfrm>
          <a:prstGeom prst="wedgeRectCallout">
            <a:avLst>
              <a:gd name="adj1" fmla="val -89924"/>
              <a:gd name="adj2" fmla="val -2428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Every finite subset of F* is </a:t>
            </a:r>
            <a:r>
              <a:rPr lang="en-US" sz="2800" dirty="0" err="1" smtClean="0">
                <a:solidFill>
                  <a:schemeClr val="bg1"/>
                </a:solidFill>
                <a:latin typeface="Segoe" pitchFamily="34" charset="0"/>
              </a:rPr>
              <a:t>satisfiable</a:t>
            </a:r>
            <a:r>
              <a:rPr lang="en-US" sz="2800" dirty="0" smtClean="0">
                <a:solidFill>
                  <a:schemeClr val="bg1"/>
                </a:solidFill>
                <a:latin typeface="Segoe" pitchFamily="34" charset="0"/>
              </a:rPr>
              <a:t>.</a:t>
            </a:r>
            <a:endParaRPr kumimoji="0" lang="en-US" sz="2800" b="0" i="0" u="none" strike="noStrike" cap="none" normalizeH="0" baseline="0" dirty="0" smtClean="0">
              <a:solidFill>
                <a:schemeClr val="bg1"/>
              </a:solidFill>
              <a:latin typeface="Segoe" pitchFamily="34" charset="0"/>
            </a:endParaRPr>
          </a:p>
        </p:txBody>
      </p:sp>
      <p:sp>
        <p:nvSpPr>
          <p:cNvPr id="26" name="Rectangular Callout 25"/>
          <p:cNvSpPr/>
          <p:nvPr/>
        </p:nvSpPr>
        <p:spPr bwMode="auto">
          <a:xfrm>
            <a:off x="4111453" y="2192216"/>
            <a:ext cx="2590798" cy="902678"/>
          </a:xfrm>
          <a:prstGeom prst="wedgeRectCallout">
            <a:avLst>
              <a:gd name="adj1" fmla="val -91475"/>
              <a:gd name="adj2" fmla="val -4209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Theory?</a:t>
            </a:r>
            <a:endParaRPr lang="en-US" dirty="0"/>
          </a:p>
        </p:txBody>
      </p:sp>
      <p:sp>
        <p:nvSpPr>
          <p:cNvPr id="3" name="Content Placeholder 2"/>
          <p:cNvSpPr>
            <a:spLocks noGrp="1"/>
          </p:cNvSpPr>
          <p:nvPr>
            <p:ph idx="1"/>
          </p:nvPr>
        </p:nvSpPr>
        <p:spPr>
          <a:xfrm>
            <a:off x="268006" y="2098822"/>
            <a:ext cx="8382000" cy="3083921"/>
          </a:xfrm>
        </p:spPr>
        <p:txBody>
          <a:bodyPr/>
          <a:lstStyle/>
          <a:p>
            <a:pPr algn="ctr">
              <a:buNone/>
            </a:pPr>
            <a:r>
              <a:rPr lang="en-US" sz="3200" dirty="0" smtClean="0"/>
              <a:t>A theory </a:t>
            </a:r>
            <a:r>
              <a:rPr lang="en-US" sz="3200" dirty="0" smtClean="0">
                <a:solidFill>
                  <a:srgbClr val="FF0000"/>
                </a:solidFill>
              </a:rPr>
              <a:t>T</a:t>
            </a:r>
            <a:r>
              <a:rPr lang="en-US" sz="3200" dirty="0" smtClean="0"/>
              <a:t> is a set of sentences.</a:t>
            </a:r>
          </a:p>
          <a:p>
            <a:pPr>
              <a:buNone/>
            </a:pPr>
            <a:endParaRPr lang="en-US" sz="3200" dirty="0" smtClean="0"/>
          </a:p>
          <a:p>
            <a:pPr algn="ctr">
              <a:buNone/>
            </a:pPr>
            <a:r>
              <a:rPr lang="en-US" sz="3200" dirty="0" smtClean="0">
                <a:solidFill>
                  <a:srgbClr val="FF0000"/>
                </a:solidFill>
              </a:rPr>
              <a:t>F</a:t>
            </a:r>
            <a:r>
              <a:rPr lang="en-US" sz="3200" dirty="0" smtClean="0"/>
              <a:t> is </a:t>
            </a:r>
            <a:r>
              <a:rPr lang="en-US" sz="3200" dirty="0" err="1" smtClean="0"/>
              <a:t>satisfiable</a:t>
            </a:r>
            <a:r>
              <a:rPr lang="en-US" sz="3200" dirty="0" smtClean="0"/>
              <a:t> modulo </a:t>
            </a:r>
            <a:r>
              <a:rPr lang="en-US" sz="3200" dirty="0" smtClean="0">
                <a:solidFill>
                  <a:srgbClr val="FF0000"/>
                </a:solidFill>
              </a:rPr>
              <a:t>T</a:t>
            </a:r>
            <a:r>
              <a:rPr lang="en-US" sz="3200" dirty="0" smtClean="0"/>
              <a:t> </a:t>
            </a:r>
          </a:p>
          <a:p>
            <a:pPr algn="ctr">
              <a:buNone/>
            </a:pPr>
            <a:r>
              <a:rPr lang="en-US" sz="3200" dirty="0" err="1" smtClean="0"/>
              <a:t>iff</a:t>
            </a:r>
            <a:r>
              <a:rPr lang="en-US" sz="3200" dirty="0" smtClean="0"/>
              <a:t>  </a:t>
            </a:r>
          </a:p>
          <a:p>
            <a:pPr algn="ctr">
              <a:buNone/>
            </a:pPr>
            <a:r>
              <a:rPr lang="en-US" sz="3200" dirty="0" smtClean="0">
                <a:solidFill>
                  <a:srgbClr val="FF0000"/>
                </a:solidFill>
              </a:rPr>
              <a:t>T</a:t>
            </a:r>
            <a:r>
              <a:rPr lang="en-US" sz="3200" dirty="0" smtClean="0">
                <a:solidFill>
                  <a:srgbClr val="FF0000"/>
                </a:solidFill>
                <a:sym typeface="Symbol"/>
              </a:rPr>
              <a:t>F </a:t>
            </a:r>
            <a:r>
              <a:rPr lang="en-US" sz="3200" dirty="0" smtClean="0">
                <a:sym typeface="Symbol"/>
              </a:rPr>
              <a:t>is </a:t>
            </a:r>
            <a:r>
              <a:rPr lang="en-US" sz="3200" dirty="0" err="1" smtClean="0">
                <a:sym typeface="Symbol"/>
              </a:rPr>
              <a:t>satisfiable</a:t>
            </a:r>
            <a:r>
              <a:rPr lang="en-US" sz="3200" dirty="0" smtClean="0">
                <a:sym typeface="Symbol"/>
              </a:rPr>
              <a:t>. </a:t>
            </a:r>
            <a:r>
              <a:rPr lang="en-US" sz="3200" dirty="0" smtClean="0"/>
              <a:t> </a:t>
            </a:r>
          </a:p>
          <a:p>
            <a:endParaRPr lang="en-US" dirty="0">
              <a:solidFill>
                <a:srgbClr val="FF0000"/>
              </a:solidFil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Infinite F*: What is wrong?</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8" name="Content Placeholder 7"/>
          <p:cNvSpPr>
            <a:spLocks noGrp="1"/>
          </p:cNvSpPr>
          <p:nvPr>
            <p:ph idx="1"/>
          </p:nvPr>
        </p:nvSpPr>
        <p:spPr>
          <a:xfrm>
            <a:off x="381000" y="1412875"/>
            <a:ext cx="8382000" cy="1723549"/>
          </a:xfrm>
        </p:spPr>
        <p:txBody>
          <a:bodyPr/>
          <a:lstStyle/>
          <a:p>
            <a:r>
              <a:rPr lang="en-US" dirty="0" smtClean="0"/>
              <a:t>Theory of linear arithmetic </a:t>
            </a:r>
            <a:r>
              <a:rPr lang="en-US" dirty="0" smtClean="0">
                <a:solidFill>
                  <a:srgbClr val="FF0000"/>
                </a:solidFill>
              </a:rPr>
              <a:t>T</a:t>
            </a:r>
            <a:r>
              <a:rPr lang="en-US" baseline="-25000" dirty="0" smtClean="0">
                <a:solidFill>
                  <a:srgbClr val="FF0000"/>
                </a:solidFill>
              </a:rPr>
              <a:t>Z  </a:t>
            </a:r>
            <a:r>
              <a:rPr lang="en-US" dirty="0" smtClean="0"/>
              <a:t>is the set of all first-order sentences that are true in the standard structure </a:t>
            </a:r>
            <a:r>
              <a:rPr lang="en-US" dirty="0" smtClean="0">
                <a:solidFill>
                  <a:srgbClr val="FF0000"/>
                </a:solidFill>
              </a:rPr>
              <a:t>Z</a:t>
            </a:r>
            <a:r>
              <a:rPr lang="en-US" dirty="0" smtClean="0"/>
              <a:t>.</a:t>
            </a:r>
          </a:p>
          <a:p>
            <a:r>
              <a:rPr lang="en-US" dirty="0" err="1" smtClean="0">
                <a:solidFill>
                  <a:srgbClr val="FF0000"/>
                </a:solidFill>
              </a:rPr>
              <a:t>T</a:t>
            </a:r>
            <a:r>
              <a:rPr lang="en-US" baseline="-25000" dirty="0" err="1" smtClean="0">
                <a:solidFill>
                  <a:srgbClr val="FF0000"/>
                </a:solidFill>
              </a:rPr>
              <a:t>z</a:t>
            </a:r>
            <a:r>
              <a:rPr lang="en-US" dirty="0" smtClean="0"/>
              <a:t> has non-standard models.</a:t>
            </a:r>
          </a:p>
          <a:p>
            <a:r>
              <a:rPr lang="en-US" dirty="0" smtClean="0">
                <a:solidFill>
                  <a:srgbClr val="FF0000"/>
                </a:solidFill>
              </a:rPr>
              <a:t>F </a:t>
            </a:r>
            <a:r>
              <a:rPr lang="en-US" dirty="0" smtClean="0"/>
              <a:t>and</a:t>
            </a:r>
            <a:r>
              <a:rPr lang="en-US" dirty="0" smtClean="0">
                <a:solidFill>
                  <a:srgbClr val="FF0000"/>
                </a:solidFill>
              </a:rPr>
              <a:t> </a:t>
            </a:r>
            <a:r>
              <a:rPr lang="en-US" dirty="0" smtClean="0">
                <a:solidFill>
                  <a:srgbClr val="FF0000"/>
                </a:solidFill>
              </a:rPr>
              <a:t>F</a:t>
            </a:r>
            <a:r>
              <a:rPr lang="en-US" dirty="0" smtClean="0">
                <a:solidFill>
                  <a:srgbClr val="FF0000"/>
                </a:solidFill>
              </a:rPr>
              <a:t>*</a:t>
            </a:r>
            <a:r>
              <a:rPr lang="en-US" dirty="0" smtClean="0"/>
              <a:t> </a:t>
            </a:r>
            <a:r>
              <a:rPr lang="en-US" dirty="0" smtClean="0"/>
              <a:t>are </a:t>
            </a:r>
            <a:r>
              <a:rPr lang="en-US" dirty="0" err="1" smtClean="0"/>
              <a:t>satisfiable</a:t>
            </a:r>
            <a:r>
              <a:rPr lang="en-US" dirty="0" smtClean="0"/>
              <a:t> </a:t>
            </a:r>
            <a:r>
              <a:rPr lang="en-US" dirty="0" smtClean="0"/>
              <a:t>in a non-standard model. </a:t>
            </a:r>
          </a:p>
        </p:txBody>
      </p:sp>
      <p:sp>
        <p:nvSpPr>
          <p:cNvPr id="9" name="Content Placeholder 7"/>
          <p:cNvSpPr txBox="1">
            <a:spLocks/>
          </p:cNvSpPr>
          <p:nvPr/>
        </p:nvSpPr>
        <p:spPr>
          <a:xfrm>
            <a:off x="362578" y="3665380"/>
            <a:ext cx="8382000" cy="1335750"/>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Alternative: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a theory is a class of structures.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Compactness does not hold.</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800" dirty="0" smtClean="0">
                <a:solidFill>
                  <a:srgbClr val="FF0000"/>
                </a:solidFill>
                <a:latin typeface="Calibri" pitchFamily="34" charset="0"/>
              </a:rPr>
              <a:t>F</a:t>
            </a:r>
            <a:r>
              <a:rPr lang="en-US" sz="2800" dirty="0" smtClean="0">
                <a:solidFill>
                  <a:schemeClr val="bg1"/>
                </a:solidFill>
                <a:latin typeface="Calibri" pitchFamily="34" charset="0"/>
              </a:rPr>
              <a:t> and </a:t>
            </a:r>
            <a:r>
              <a:rPr lang="en-US" sz="2800" dirty="0" smtClean="0">
                <a:solidFill>
                  <a:srgbClr val="FF0000"/>
                </a:solidFill>
                <a:latin typeface="Calibri" pitchFamily="34" charset="0"/>
              </a:rPr>
              <a:t>F*</a:t>
            </a:r>
            <a:r>
              <a:rPr lang="en-US" sz="2800" dirty="0" smtClean="0">
                <a:solidFill>
                  <a:schemeClr val="bg1"/>
                </a:solidFill>
                <a:latin typeface="Calibri" pitchFamily="34" charset="0"/>
              </a:rPr>
              <a:t> are still </a:t>
            </a:r>
            <a:r>
              <a:rPr lang="en-US" sz="2800" dirty="0" err="1" smtClean="0">
                <a:solidFill>
                  <a:schemeClr val="bg1"/>
                </a:solidFill>
                <a:latin typeface="Calibri" pitchFamily="34" charset="0"/>
              </a:rPr>
              <a:t>equisatisfiable</a:t>
            </a:r>
            <a:r>
              <a:rPr lang="en-US" sz="2800" dirty="0" smtClean="0">
                <a:solidFill>
                  <a:schemeClr val="bg1"/>
                </a:solidFill>
                <a:latin typeface="Calibri" pitchFamily="34" charset="0"/>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a:t>
            </a:r>
            <a:r>
              <a:rPr lang="en-US" baseline="-25000" dirty="0" smtClean="0">
                <a:sym typeface="Symbol"/>
              </a:rPr>
              <a:t>F</a:t>
            </a:r>
            <a:r>
              <a:rPr lang="en-US" dirty="0" smtClean="0">
                <a:sym typeface="Symbol"/>
              </a:rPr>
              <a:t> and Set Constraints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8" name="Content Placeholder 7"/>
          <p:cNvSpPr>
            <a:spLocks noGrp="1"/>
          </p:cNvSpPr>
          <p:nvPr>
            <p:ph idx="1"/>
          </p:nvPr>
        </p:nvSpPr>
        <p:spPr>
          <a:xfrm>
            <a:off x="381000" y="1412875"/>
            <a:ext cx="8382000" cy="2197525"/>
          </a:xfrm>
        </p:spPr>
        <p:txBody>
          <a:bodyPr/>
          <a:lstStyle/>
          <a:p>
            <a:pPr>
              <a:buNone/>
            </a:pPr>
            <a:r>
              <a:rPr lang="en-US" dirty="0" smtClean="0"/>
              <a:t>Given a clause </a:t>
            </a:r>
            <a:r>
              <a:rPr lang="en-US" dirty="0" smtClean="0">
                <a:solidFill>
                  <a:srgbClr val="FF0000"/>
                </a:solidFill>
              </a:rPr>
              <a:t>C</a:t>
            </a:r>
            <a:r>
              <a:rPr lang="en-US" baseline="-25000" dirty="0" smtClean="0">
                <a:solidFill>
                  <a:srgbClr val="FF0000"/>
                </a:solidFill>
              </a:rPr>
              <a:t>k</a:t>
            </a:r>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x</a:t>
            </a:r>
            <a:r>
              <a:rPr lang="en-US" baseline="-25000" dirty="0" err="1" smtClean="0">
                <a:solidFill>
                  <a:srgbClr val="FF0000"/>
                </a:solidFill>
              </a:rPr>
              <a:t>n</a:t>
            </a:r>
            <a:r>
              <a:rPr lang="en-US" dirty="0" smtClean="0">
                <a:solidFill>
                  <a:srgbClr val="FF0000"/>
                </a:solidFill>
              </a:rPr>
              <a:t>]</a:t>
            </a:r>
          </a:p>
          <a:p>
            <a:pPr>
              <a:buNone/>
            </a:pPr>
            <a:r>
              <a:rPr lang="en-US" dirty="0" smtClean="0"/>
              <a:t>Let</a:t>
            </a:r>
          </a:p>
          <a:p>
            <a:pPr>
              <a:buNone/>
            </a:pPr>
            <a:r>
              <a:rPr lang="en-US" dirty="0" smtClean="0"/>
              <a:t>	</a:t>
            </a:r>
            <a:r>
              <a:rPr lang="en-US" dirty="0" err="1" smtClean="0">
                <a:solidFill>
                  <a:srgbClr val="FF0000"/>
                </a:solidFill>
              </a:rPr>
              <a:t>S</a:t>
            </a:r>
            <a:r>
              <a:rPr lang="en-US" baseline="-25000" dirty="0" err="1" smtClean="0">
                <a:solidFill>
                  <a:srgbClr val="FF0000"/>
                </a:solidFill>
              </a:rPr>
              <a:t>k,i</a:t>
            </a:r>
            <a:r>
              <a:rPr lang="en-US" baseline="-25000" dirty="0" smtClean="0"/>
              <a:t> </a:t>
            </a:r>
            <a:r>
              <a:rPr lang="en-US" dirty="0" smtClean="0"/>
              <a:t>be the set of ground terms used to instantiate </a:t>
            </a:r>
            <a:r>
              <a:rPr lang="en-US" dirty="0" smtClean="0">
                <a:solidFill>
                  <a:srgbClr val="FF0000"/>
                </a:solidFill>
              </a:rPr>
              <a:t>x</a:t>
            </a:r>
            <a:r>
              <a:rPr lang="en-US" baseline="-25000" dirty="0" smtClean="0">
                <a:solidFill>
                  <a:srgbClr val="FF0000"/>
                </a:solidFill>
              </a:rPr>
              <a:t>i</a:t>
            </a:r>
            <a:r>
              <a:rPr lang="en-US" baseline="-25000" dirty="0" smtClean="0"/>
              <a:t> </a:t>
            </a:r>
            <a:r>
              <a:rPr lang="en-US" dirty="0" smtClean="0"/>
              <a:t>in clause </a:t>
            </a:r>
            <a:r>
              <a:rPr lang="en-US" dirty="0" smtClean="0">
                <a:solidFill>
                  <a:srgbClr val="FF0000"/>
                </a:solidFill>
              </a:rPr>
              <a:t>C</a:t>
            </a:r>
            <a:r>
              <a:rPr lang="en-US" baseline="-25000" dirty="0" smtClean="0">
                <a:solidFill>
                  <a:srgbClr val="FF0000"/>
                </a:solidFill>
              </a:rPr>
              <a:t>k</a:t>
            </a:r>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x</a:t>
            </a:r>
            <a:r>
              <a:rPr lang="en-US" baseline="-25000" dirty="0" err="1" smtClean="0">
                <a:solidFill>
                  <a:srgbClr val="FF0000"/>
                </a:solidFill>
              </a:rPr>
              <a:t>n</a:t>
            </a:r>
            <a:r>
              <a:rPr lang="en-US" dirty="0" smtClean="0">
                <a:solidFill>
                  <a:srgbClr val="FF0000"/>
                </a:solidFill>
              </a:rPr>
              <a:t>]</a:t>
            </a:r>
          </a:p>
          <a:p>
            <a:pPr>
              <a:buNone/>
            </a:pPr>
            <a:r>
              <a:rPr lang="en-US" dirty="0" smtClean="0"/>
              <a:t>How to characterize </a:t>
            </a:r>
            <a:r>
              <a:rPr lang="en-US" dirty="0" err="1" smtClean="0">
                <a:solidFill>
                  <a:srgbClr val="FF0000"/>
                </a:solidFill>
              </a:rPr>
              <a:t>S</a:t>
            </a:r>
            <a:r>
              <a:rPr lang="en-US" baseline="-25000" dirty="0" err="1" smtClean="0">
                <a:solidFill>
                  <a:srgbClr val="FF0000"/>
                </a:solidFill>
              </a:rPr>
              <a:t>k,i</a:t>
            </a:r>
            <a:r>
              <a:rPr lang="en-US" dirty="0" smtClean="0"/>
              <a:t>? </a:t>
            </a:r>
            <a:endParaRPr lang="en-US" dirty="0" smtClean="0">
              <a:solidFill>
                <a:srgbClr val="FF0000"/>
              </a:solidFill>
            </a:endParaRPr>
          </a:p>
        </p:txBody>
      </p:sp>
      <p:graphicFrame>
        <p:nvGraphicFramePr>
          <p:cNvPr id="7" name="Table 6"/>
          <p:cNvGraphicFramePr>
            <a:graphicFrameLocks noGrp="1"/>
          </p:cNvGraphicFramePr>
          <p:nvPr/>
        </p:nvGraphicFramePr>
        <p:xfrm>
          <a:off x="589499" y="3858845"/>
          <a:ext cx="7730536" cy="2194560"/>
        </p:xfrm>
        <a:graphic>
          <a:graphicData uri="http://schemas.openxmlformats.org/drawingml/2006/table">
            <a:tbl>
              <a:tblPr firstRow="1" bandRow="1">
                <a:tableStyleId>{21E4AEA4-8DFA-4A89-87EB-49C32662AFE0}</a:tableStyleId>
              </a:tblPr>
              <a:tblGrid>
                <a:gridCol w="3865268"/>
                <a:gridCol w="3865268"/>
              </a:tblGrid>
              <a:tr h="370840">
                <a:tc>
                  <a:txBody>
                    <a:bodyPr/>
                    <a:lstStyle/>
                    <a:p>
                      <a:pPr algn="ctr"/>
                      <a:r>
                        <a:rPr lang="en-US" sz="2400" dirty="0" smtClean="0">
                          <a:solidFill>
                            <a:schemeClr val="bg1"/>
                          </a:solidFill>
                          <a:latin typeface="Calibri" pitchFamily="34" charset="0"/>
                          <a:cs typeface="Calibri" pitchFamily="34" charset="0"/>
                        </a:rPr>
                        <a:t>F</a:t>
                      </a:r>
                    </a:p>
                    <a:p>
                      <a:pPr algn="ctr"/>
                      <a:r>
                        <a:rPr lang="en-US" sz="2400" dirty="0" smtClean="0">
                          <a:solidFill>
                            <a:schemeClr val="bg1"/>
                          </a:solidFill>
                          <a:latin typeface="Calibri" pitchFamily="34" charset="0"/>
                          <a:cs typeface="Calibri" pitchFamily="34" charset="0"/>
                        </a:rPr>
                        <a:t>j-</a:t>
                      </a:r>
                      <a:r>
                        <a:rPr lang="en-US" sz="2400" dirty="0" err="1" smtClean="0">
                          <a:solidFill>
                            <a:schemeClr val="bg1"/>
                          </a:solidFill>
                          <a:latin typeface="Calibri" pitchFamily="34" charset="0"/>
                          <a:cs typeface="Calibri" pitchFamily="34" charset="0"/>
                        </a:rPr>
                        <a:t>th</a:t>
                      </a:r>
                      <a:r>
                        <a:rPr lang="en-US" sz="2400" dirty="0" smtClean="0">
                          <a:solidFill>
                            <a:schemeClr val="bg1"/>
                          </a:solidFill>
                          <a:latin typeface="Calibri" pitchFamily="34" charset="0"/>
                          <a:cs typeface="Calibri" pitchFamily="34" charset="0"/>
                        </a:rPr>
                        <a:t> argument of f in C</a:t>
                      </a:r>
                      <a:r>
                        <a:rPr lang="en-US" sz="2400" baseline="-25000" dirty="0" smtClean="0">
                          <a:solidFill>
                            <a:schemeClr val="bg1"/>
                          </a:solidFill>
                          <a:latin typeface="Calibri" pitchFamily="34" charset="0"/>
                          <a:cs typeface="Calibri" pitchFamily="34" charset="0"/>
                        </a:rPr>
                        <a:t>k</a:t>
                      </a:r>
                      <a:endParaRPr lang="en-US" sz="2400" baseline="-25000" dirty="0">
                        <a:solidFill>
                          <a:schemeClr val="bg1"/>
                        </a:solidFill>
                        <a:latin typeface="Calibri" pitchFamily="34" charset="0"/>
                        <a:cs typeface="Calibri" pitchFamily="34" charset="0"/>
                      </a:endParaRPr>
                    </a:p>
                  </a:txBody>
                  <a:tcPr/>
                </a:tc>
                <a:tc>
                  <a:txBody>
                    <a:bodyPr/>
                    <a:lstStyle/>
                    <a:p>
                      <a:pPr algn="ctr"/>
                      <a:r>
                        <a:rPr lang="en-US" sz="2400" dirty="0" smtClean="0">
                          <a:solidFill>
                            <a:schemeClr val="bg1"/>
                          </a:solidFill>
                          <a:latin typeface="Calibri" pitchFamily="34" charset="0"/>
                          <a:cs typeface="Calibri" pitchFamily="34" charset="0"/>
                          <a:sym typeface="Symbol"/>
                        </a:rPr>
                        <a:t></a:t>
                      </a:r>
                      <a:r>
                        <a:rPr lang="en-US" sz="2400" baseline="-25000" dirty="0" smtClean="0">
                          <a:solidFill>
                            <a:schemeClr val="bg1"/>
                          </a:solidFill>
                          <a:latin typeface="Calibri" pitchFamily="34" charset="0"/>
                          <a:cs typeface="Calibri" pitchFamily="34" charset="0"/>
                          <a:sym typeface="Symbol"/>
                        </a:rPr>
                        <a:t>F</a:t>
                      </a:r>
                      <a:r>
                        <a:rPr lang="en-US" sz="2400" dirty="0" smtClean="0">
                          <a:solidFill>
                            <a:schemeClr val="bg1"/>
                          </a:solidFill>
                          <a:latin typeface="Calibri" pitchFamily="34" charset="0"/>
                          <a:cs typeface="Calibri" pitchFamily="34" charset="0"/>
                          <a:sym typeface="Symbol"/>
                        </a:rPr>
                        <a:t> </a:t>
                      </a:r>
                    </a:p>
                    <a:p>
                      <a:pPr algn="ctr"/>
                      <a:r>
                        <a:rPr lang="en-US" sz="2400" dirty="0" smtClean="0">
                          <a:solidFill>
                            <a:schemeClr val="bg1"/>
                          </a:solidFill>
                          <a:latin typeface="Calibri" pitchFamily="34" charset="0"/>
                          <a:cs typeface="Calibri" pitchFamily="34" charset="0"/>
                          <a:sym typeface="Symbol"/>
                        </a:rPr>
                        <a:t>system of set constraints</a:t>
                      </a:r>
                      <a:endParaRPr lang="en-US" sz="2400" dirty="0">
                        <a:latin typeface="Calibri" pitchFamily="34" charset="0"/>
                        <a:cs typeface="Calibri" pitchFamily="34" charset="0"/>
                      </a:endParaRPr>
                    </a:p>
                  </a:txBody>
                  <a:tcPr/>
                </a:tc>
              </a:tr>
              <a:tr h="370840">
                <a:tc>
                  <a:txBody>
                    <a:bodyPr/>
                    <a:lstStyle/>
                    <a:p>
                      <a:pPr algn="ctr"/>
                      <a:r>
                        <a:rPr lang="en-US" sz="2400" dirty="0" smtClean="0">
                          <a:latin typeface="Calibri" pitchFamily="34" charset="0"/>
                          <a:cs typeface="Calibri" pitchFamily="34" charset="0"/>
                        </a:rPr>
                        <a:t>a ground</a:t>
                      </a:r>
                      <a:r>
                        <a:rPr lang="en-US" sz="2400" baseline="0" dirty="0" smtClean="0">
                          <a:latin typeface="Calibri" pitchFamily="34" charset="0"/>
                          <a:cs typeface="Calibri" pitchFamily="34" charset="0"/>
                        </a:rPr>
                        <a:t> term t</a:t>
                      </a:r>
                      <a:endParaRPr lang="en-US" sz="2400" dirty="0">
                        <a:latin typeface="Calibri" pitchFamily="34" charset="0"/>
                        <a:cs typeface="Calibri" pitchFamily="34" charset="0"/>
                      </a:endParaRPr>
                    </a:p>
                  </a:txBody>
                  <a:tcPr/>
                </a:tc>
                <a:tc>
                  <a:txBody>
                    <a:bodyPr/>
                    <a:lstStyle/>
                    <a:p>
                      <a:pPr algn="ctr"/>
                      <a:r>
                        <a:rPr lang="en-US" sz="2400" dirty="0" smtClean="0">
                          <a:latin typeface="Calibri" pitchFamily="34" charset="0"/>
                          <a:cs typeface="Calibri" pitchFamily="34" charset="0"/>
                        </a:rPr>
                        <a:t>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baseline="-25000" dirty="0">
                        <a:latin typeface="Calibri" pitchFamily="34" charset="0"/>
                        <a:cs typeface="Calibri" pitchFamily="34" charset="0"/>
                      </a:endParaRPr>
                    </a:p>
                  </a:txBody>
                  <a:tcPr/>
                </a:tc>
              </a:tr>
              <a:tr h="370840">
                <a:tc>
                  <a:txBody>
                    <a:bodyPr/>
                    <a:lstStyle/>
                    <a:p>
                      <a:pPr algn="ctr"/>
                      <a:r>
                        <a:rPr lang="en-US" sz="2400" dirty="0" smtClean="0">
                          <a:latin typeface="Calibri" pitchFamily="34" charset="0"/>
                          <a:cs typeface="Calibri" pitchFamily="34" charset="0"/>
                        </a:rPr>
                        <a:t>t[x</a:t>
                      </a:r>
                      <a:r>
                        <a:rPr lang="en-US" sz="2400" baseline="-25000" dirty="0" smtClean="0">
                          <a:latin typeface="Calibri" pitchFamily="34" charset="0"/>
                          <a:cs typeface="Calibri" pitchFamily="34" charset="0"/>
                        </a:rPr>
                        <a:t>1</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x</a:t>
                      </a:r>
                      <a:r>
                        <a:rPr lang="en-US" sz="2400" baseline="-25000" dirty="0" err="1" smtClean="0">
                          <a:latin typeface="Calibri" pitchFamily="34" charset="0"/>
                          <a:cs typeface="Calibri" pitchFamily="34" charset="0"/>
                        </a:rPr>
                        <a:t>n</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a:tc>
                <a:tc>
                  <a:txBody>
                    <a:bodyPr/>
                    <a:lstStyle/>
                    <a:p>
                      <a:pPr algn="ctr"/>
                      <a:r>
                        <a:rPr lang="en-US" sz="2400" dirty="0" smtClean="0">
                          <a:latin typeface="Calibri" pitchFamily="34" charset="0"/>
                          <a:cs typeface="Calibri" pitchFamily="34" charset="0"/>
                        </a:rPr>
                        <a:t>t[S</a:t>
                      </a:r>
                      <a:r>
                        <a:rPr lang="en-US" sz="2400" baseline="-25000" dirty="0" smtClean="0">
                          <a:latin typeface="Calibri" pitchFamily="34" charset="0"/>
                          <a:cs typeface="Calibri" pitchFamily="34" charset="0"/>
                        </a:rPr>
                        <a:t>k,1</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k,n</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a:tc>
              </a:tr>
              <a:tr h="370840">
                <a:tc>
                  <a:txBody>
                    <a:bodyPr/>
                    <a:lstStyle/>
                    <a:p>
                      <a:pPr algn="ct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a:t>
                      </a:r>
                      <a:endParaRPr lang="en-US" sz="2400" dirty="0">
                        <a:latin typeface="Calibri" pitchFamily="34" charset="0"/>
                        <a:cs typeface="Calibri" pitchFamily="34" charset="0"/>
                      </a:endParaRPr>
                    </a:p>
                  </a:txBody>
                  <a:tcPr/>
                </a:tc>
                <a:tc>
                  <a:txBody>
                    <a:bodyPr/>
                    <a:lstStyle/>
                    <a:p>
                      <a:pPr algn="ct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smtClean="0">
                          <a:latin typeface="Calibri" pitchFamily="34" charset="0"/>
                          <a:cs typeface="Calibri" pitchFamily="34" charset="0"/>
                        </a:rPr>
                        <a:t> =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a:t>
            </a:r>
            <a:r>
              <a:rPr lang="en-US" baseline="-25000" dirty="0" smtClean="0">
                <a:sym typeface="Symbol"/>
              </a:rPr>
              <a:t>F</a:t>
            </a:r>
            <a:r>
              <a:rPr lang="en-US" dirty="0" smtClean="0">
                <a:sym typeface="Symbol"/>
              </a:rPr>
              <a:t>: 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9" name="Rectangle 8"/>
          <p:cNvSpPr/>
          <p:nvPr/>
        </p:nvSpPr>
        <p:spPr>
          <a:xfrm>
            <a:off x="306475" y="1518219"/>
            <a:ext cx="3542044" cy="1815882"/>
          </a:xfrm>
          <a:prstGeom prst="rect">
            <a:avLst/>
          </a:prstGeom>
        </p:spPr>
        <p:txBody>
          <a:bodyPr wrap="square">
            <a:spAutoFit/>
          </a:bodyPr>
          <a:lstStyle/>
          <a:p>
            <a:pPr>
              <a:buNone/>
            </a:pPr>
            <a:r>
              <a:rPr lang="en-US" sz="2800" dirty="0" smtClean="0">
                <a:solidFill>
                  <a:schemeClr val="bg1"/>
                </a:solidFill>
                <a:latin typeface="Calibri" pitchFamily="34" charset="0"/>
                <a:cs typeface="Calibri" pitchFamily="34" charset="0"/>
                <a:sym typeface="Symbol"/>
              </a:rPr>
              <a:t>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  h(x</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cs typeface="Calibri" pitchFamily="34" charset="0"/>
                <a:sym typeface="Symbol"/>
              </a:rPr>
              <a:t>) = 0,</a:t>
            </a:r>
          </a:p>
          <a:p>
            <a:pPr>
              <a:buNone/>
            </a:pPr>
            <a:r>
              <a:rPr lang="en-US" sz="2800" dirty="0" smtClean="0">
                <a:solidFill>
                  <a:schemeClr val="bg1"/>
                </a:solidFill>
                <a:latin typeface="Calibri" pitchFamily="34" charset="0"/>
                <a:cs typeface="Calibri" pitchFamily="34" charset="0"/>
                <a:sym typeface="Symbol"/>
              </a:rPr>
              <a:t>g(f(x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),b) + 1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h(c) = 1,</a:t>
            </a:r>
          </a:p>
          <a:p>
            <a:pPr>
              <a:buNone/>
            </a:pPr>
            <a:r>
              <a:rPr lang="en-US" sz="2800" dirty="0" smtClean="0">
                <a:solidFill>
                  <a:schemeClr val="bg1"/>
                </a:solidFill>
                <a:latin typeface="Calibri" pitchFamily="34" charset="0"/>
                <a:cs typeface="Calibri" pitchFamily="34" charset="0"/>
                <a:sym typeface="Symbol"/>
              </a:rPr>
              <a:t>f(a) = 0</a:t>
            </a:r>
          </a:p>
        </p:txBody>
      </p:sp>
      <p:sp>
        <p:nvSpPr>
          <p:cNvPr id="10" name="Rectangle 9"/>
          <p:cNvSpPr/>
          <p:nvPr/>
        </p:nvSpPr>
        <p:spPr>
          <a:xfrm>
            <a:off x="810568" y="1128007"/>
            <a:ext cx="1812052" cy="523220"/>
          </a:xfrm>
          <a:prstGeom prst="rect">
            <a:avLst/>
          </a:prstGeom>
        </p:spPr>
        <p:txBody>
          <a:bodyPr wrap="square">
            <a:spAutoFit/>
          </a:bodyPr>
          <a:lstStyle/>
          <a:p>
            <a:pPr algn="ctr">
              <a:buNone/>
            </a:pPr>
            <a:r>
              <a:rPr lang="en-US" sz="2800" b="1" dirty="0" smtClean="0">
                <a:solidFill>
                  <a:schemeClr val="bg1"/>
                </a:solidFill>
                <a:latin typeface="Calibri" pitchFamily="34" charset="0"/>
                <a:cs typeface="Calibri" pitchFamily="34" charset="0"/>
                <a:sym typeface="Symbol"/>
              </a:rPr>
              <a:t>F</a:t>
            </a:r>
          </a:p>
        </p:txBody>
      </p:sp>
      <p:sp>
        <p:nvSpPr>
          <p:cNvPr id="11" name="Rectangle 10"/>
          <p:cNvSpPr/>
          <p:nvPr/>
        </p:nvSpPr>
        <p:spPr>
          <a:xfrm>
            <a:off x="4330840" y="1590233"/>
            <a:ext cx="4692580" cy="1815882"/>
          </a:xfrm>
          <a:prstGeom prst="rect">
            <a:avLst/>
          </a:prstGeom>
        </p:spPr>
        <p:txBody>
          <a:bodyPr wrap="square">
            <a:spAutoFit/>
          </a:bodyPr>
          <a:lstStyle/>
          <a:p>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1,1</a:t>
            </a:r>
            <a:r>
              <a:rPr lang="en-US" sz="2800" dirty="0" smtClean="0">
                <a:solidFill>
                  <a:schemeClr val="bg1"/>
                </a:solidFill>
                <a:latin typeface="Calibri" pitchFamily="34" charset="0"/>
                <a:cs typeface="Calibri" pitchFamily="34" charset="0"/>
                <a:sym typeface="Symbol"/>
              </a:rPr>
              <a:t> = A</a:t>
            </a:r>
            <a:r>
              <a:rPr lang="en-US" sz="2800" baseline="-25000" dirty="0" smtClean="0">
                <a:solidFill>
                  <a:schemeClr val="bg1"/>
                </a:solidFill>
                <a:latin typeface="Calibri" pitchFamily="34" charset="0"/>
                <a:cs typeface="Calibri" pitchFamily="34" charset="0"/>
                <a:sym typeface="Symbol"/>
              </a:rPr>
              <a:t>g,1</a:t>
            </a:r>
            <a:r>
              <a:rPr lang="en-US" sz="2800" dirty="0" smtClean="0">
                <a:solidFill>
                  <a:schemeClr val="bg1"/>
                </a:solidFill>
                <a:latin typeface="Calibri" pitchFamily="34" charset="0"/>
                <a:cs typeface="Calibri" pitchFamily="34" charset="0"/>
              </a:rPr>
              <a:t>, S</a:t>
            </a:r>
            <a:r>
              <a:rPr lang="en-US" sz="2800" baseline="-25000" dirty="0" smtClean="0">
                <a:solidFill>
                  <a:schemeClr val="bg1"/>
                </a:solidFill>
                <a:latin typeface="Calibri" pitchFamily="34" charset="0"/>
                <a:cs typeface="Calibri" pitchFamily="34" charset="0"/>
              </a:rPr>
              <a:t>1,2</a:t>
            </a:r>
            <a:r>
              <a:rPr lang="en-US" sz="2800" dirty="0" smtClean="0">
                <a:solidFill>
                  <a:schemeClr val="bg1"/>
                </a:solidFill>
                <a:latin typeface="Calibri" pitchFamily="34" charset="0"/>
                <a:cs typeface="Calibri" pitchFamily="34" charset="0"/>
                <a:sym typeface="Symbol"/>
              </a:rPr>
              <a:t> = A</a:t>
            </a:r>
            <a:r>
              <a:rPr lang="en-US" sz="2800" baseline="-25000" dirty="0" smtClean="0">
                <a:solidFill>
                  <a:schemeClr val="bg1"/>
                </a:solidFill>
                <a:latin typeface="Calibri" pitchFamily="34" charset="0"/>
                <a:cs typeface="Calibri" pitchFamily="34" charset="0"/>
                <a:sym typeface="Symbol"/>
              </a:rPr>
              <a:t>g,2</a:t>
            </a:r>
            <a:r>
              <a:rPr lang="en-US" sz="2800" dirty="0" smtClean="0">
                <a:solidFill>
                  <a:schemeClr val="bg1"/>
                </a:solidFill>
                <a:latin typeface="Calibri" pitchFamily="34" charset="0"/>
                <a:cs typeface="Calibri" pitchFamily="34" charset="0"/>
              </a:rPr>
              <a:t>, S</a:t>
            </a:r>
            <a:r>
              <a:rPr lang="en-US" sz="2800" baseline="-25000" dirty="0" smtClean="0">
                <a:solidFill>
                  <a:schemeClr val="bg1"/>
                </a:solidFill>
                <a:latin typeface="Calibri" pitchFamily="34" charset="0"/>
                <a:cs typeface="Calibri" pitchFamily="34" charset="0"/>
              </a:rPr>
              <a:t>1,2</a:t>
            </a:r>
            <a:r>
              <a:rPr lang="en-US" sz="2800" dirty="0" smtClean="0">
                <a:solidFill>
                  <a:schemeClr val="bg1"/>
                </a:solidFill>
                <a:latin typeface="Calibri" pitchFamily="34" charset="0"/>
                <a:cs typeface="Calibri" pitchFamily="34" charset="0"/>
                <a:sym typeface="Symbol"/>
              </a:rPr>
              <a:t> = A</a:t>
            </a:r>
            <a:r>
              <a:rPr lang="en-US" sz="2800" baseline="-25000" dirty="0" smtClean="0">
                <a:solidFill>
                  <a:schemeClr val="bg1"/>
                </a:solidFill>
                <a:latin typeface="Calibri" pitchFamily="34" charset="0"/>
                <a:cs typeface="Calibri" pitchFamily="34" charset="0"/>
                <a:sym typeface="Symbol"/>
              </a:rPr>
              <a:t>h,1</a:t>
            </a:r>
            <a:endParaRPr lang="en-US" sz="2800" dirty="0" smtClean="0">
              <a:solidFill>
                <a:schemeClr val="bg1"/>
              </a:solidFill>
              <a:latin typeface="Calibri" pitchFamily="34" charset="0"/>
              <a:cs typeface="Calibri" pitchFamily="34" charset="0"/>
            </a:endParaRPr>
          </a:p>
          <a:p>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2,1</a:t>
            </a:r>
            <a:r>
              <a:rPr lang="en-US" sz="2800" dirty="0" smtClean="0">
                <a:solidFill>
                  <a:schemeClr val="bg1"/>
                </a:solidFill>
                <a:latin typeface="Calibri" pitchFamily="34" charset="0"/>
                <a:cs typeface="Calibri" pitchFamily="34" charset="0"/>
                <a:sym typeface="Symbol"/>
              </a:rPr>
              <a:t> = A</a:t>
            </a:r>
            <a:r>
              <a:rPr lang="en-US" sz="2800" baseline="-25000" dirty="0" smtClean="0">
                <a:solidFill>
                  <a:schemeClr val="bg1"/>
                </a:solidFill>
                <a:latin typeface="Calibri" pitchFamily="34" charset="0"/>
                <a:cs typeface="Calibri" pitchFamily="34" charset="0"/>
                <a:sym typeface="Symbol"/>
              </a:rPr>
              <a:t>f,1</a:t>
            </a:r>
            <a:r>
              <a:rPr lang="en-US" sz="2800" dirty="0" smtClean="0">
                <a:solidFill>
                  <a:schemeClr val="bg1"/>
                </a:solidFill>
                <a:latin typeface="Calibri" pitchFamily="34" charset="0"/>
                <a:cs typeface="Calibri" pitchFamily="34" charset="0"/>
              </a:rPr>
              <a:t>, f(S</a:t>
            </a:r>
            <a:r>
              <a:rPr lang="en-US" sz="2800" baseline="-25000" dirty="0" smtClean="0">
                <a:solidFill>
                  <a:schemeClr val="bg1"/>
                </a:solidFill>
                <a:latin typeface="Calibri" pitchFamily="34" charset="0"/>
                <a:cs typeface="Calibri" pitchFamily="34" charset="0"/>
              </a:rPr>
              <a:t>2,1</a:t>
            </a:r>
            <a:r>
              <a:rPr lang="en-US" sz="2800" dirty="0" smtClean="0">
                <a:solidFill>
                  <a:schemeClr val="bg1"/>
                </a:solidFill>
                <a:latin typeface="Calibri" pitchFamily="34" charset="0"/>
                <a:cs typeface="Calibri" pitchFamily="34" charset="0"/>
                <a:sym typeface="Symbol"/>
              </a:rPr>
              <a:t>)  A</a:t>
            </a:r>
            <a:r>
              <a:rPr lang="en-US" sz="2800" baseline="-25000" dirty="0" smtClean="0">
                <a:solidFill>
                  <a:schemeClr val="bg1"/>
                </a:solidFill>
                <a:latin typeface="Calibri" pitchFamily="34" charset="0"/>
                <a:cs typeface="Calibri" pitchFamily="34" charset="0"/>
                <a:sym typeface="Symbol"/>
              </a:rPr>
              <a:t>g,1</a:t>
            </a:r>
            <a:r>
              <a:rPr lang="en-US" sz="2800" dirty="0" smtClean="0">
                <a:solidFill>
                  <a:schemeClr val="bg1"/>
                </a:solidFill>
                <a:latin typeface="Calibri" pitchFamily="34" charset="0"/>
                <a:cs typeface="Calibri" pitchFamily="34" charset="0"/>
              </a:rPr>
              <a:t>, b</a:t>
            </a:r>
            <a:r>
              <a:rPr lang="en-US" sz="2800" dirty="0" smtClean="0">
                <a:solidFill>
                  <a:schemeClr val="bg1"/>
                </a:solidFill>
                <a:latin typeface="Calibri" pitchFamily="34" charset="0"/>
                <a:cs typeface="Calibri" pitchFamily="34" charset="0"/>
                <a:sym typeface="Symbol"/>
              </a:rPr>
              <a:t>  A</a:t>
            </a:r>
            <a:r>
              <a:rPr lang="en-US" sz="2800" baseline="-25000" dirty="0" smtClean="0">
                <a:solidFill>
                  <a:schemeClr val="bg1"/>
                </a:solidFill>
                <a:latin typeface="Calibri" pitchFamily="34" charset="0"/>
                <a:cs typeface="Calibri" pitchFamily="34" charset="0"/>
                <a:sym typeface="Symbol"/>
              </a:rPr>
              <a:t>g,2</a:t>
            </a:r>
            <a:endParaRPr lang="en-US" sz="2800" dirty="0" smtClean="0">
              <a:solidFill>
                <a:schemeClr val="bg1"/>
              </a:solidFill>
              <a:latin typeface="Calibri" pitchFamily="34" charset="0"/>
              <a:cs typeface="Calibri" pitchFamily="34" charset="0"/>
            </a:endParaRPr>
          </a:p>
          <a:p>
            <a:r>
              <a:rPr lang="en-US" sz="2800" dirty="0" smtClean="0">
                <a:solidFill>
                  <a:schemeClr val="bg1"/>
                </a:solidFill>
                <a:latin typeface="Calibri" pitchFamily="34" charset="0"/>
                <a:cs typeface="Calibri" pitchFamily="34" charset="0"/>
                <a:sym typeface="Symbol"/>
              </a:rPr>
              <a:t>c  A</a:t>
            </a:r>
            <a:r>
              <a:rPr lang="en-US" sz="2800" baseline="-25000" dirty="0" smtClean="0">
                <a:solidFill>
                  <a:schemeClr val="bg1"/>
                </a:solidFill>
                <a:latin typeface="Calibri" pitchFamily="34" charset="0"/>
                <a:cs typeface="Calibri" pitchFamily="34" charset="0"/>
                <a:sym typeface="Symbol"/>
              </a:rPr>
              <a:t>h,1</a:t>
            </a:r>
          </a:p>
          <a:p>
            <a:r>
              <a:rPr lang="en-US" sz="2800" dirty="0" smtClean="0">
                <a:solidFill>
                  <a:schemeClr val="bg1"/>
                </a:solidFill>
                <a:latin typeface="Calibri" pitchFamily="34" charset="0"/>
                <a:cs typeface="Calibri" pitchFamily="34" charset="0"/>
                <a:sym typeface="Symbol"/>
              </a:rPr>
              <a:t>a  A</a:t>
            </a:r>
            <a:r>
              <a:rPr lang="en-US" sz="2800" baseline="-25000" dirty="0" smtClean="0">
                <a:solidFill>
                  <a:schemeClr val="bg1"/>
                </a:solidFill>
                <a:latin typeface="Calibri" pitchFamily="34" charset="0"/>
                <a:cs typeface="Calibri" pitchFamily="34" charset="0"/>
                <a:sym typeface="Symbol"/>
              </a:rPr>
              <a:t>f,1</a:t>
            </a:r>
          </a:p>
        </p:txBody>
      </p:sp>
      <p:sp>
        <p:nvSpPr>
          <p:cNvPr id="12" name="Rectangle 11"/>
          <p:cNvSpPr/>
          <p:nvPr/>
        </p:nvSpPr>
        <p:spPr>
          <a:xfrm>
            <a:off x="5846468" y="1179925"/>
            <a:ext cx="1812052" cy="523220"/>
          </a:xfrm>
          <a:prstGeom prst="rect">
            <a:avLst/>
          </a:prstGeom>
        </p:spPr>
        <p:txBody>
          <a:bodyPr wrap="square">
            <a:spAutoFit/>
          </a:bodyPr>
          <a:lstStyle/>
          <a:p>
            <a:pPr algn="ctr">
              <a:buNone/>
            </a:pPr>
            <a:r>
              <a:rPr lang="en-US" sz="2800" dirty="0" smtClean="0">
                <a:solidFill>
                  <a:schemeClr val="bg1"/>
                </a:solidFill>
                <a:latin typeface="Calibri" pitchFamily="34" charset="0"/>
                <a:cs typeface="Calibri" pitchFamily="34" charset="0"/>
                <a:sym typeface="Symbol"/>
              </a:rPr>
              <a:t></a:t>
            </a:r>
            <a:r>
              <a:rPr lang="en-US" sz="2800" baseline="-25000" dirty="0" smtClean="0">
                <a:solidFill>
                  <a:schemeClr val="bg1"/>
                </a:solidFill>
                <a:latin typeface="Calibri" pitchFamily="34" charset="0"/>
                <a:cs typeface="Calibri" pitchFamily="34" charset="0"/>
                <a:sym typeface="Symbol"/>
              </a:rPr>
              <a:t>F</a:t>
            </a:r>
          </a:p>
        </p:txBody>
      </p:sp>
      <p:sp>
        <p:nvSpPr>
          <p:cNvPr id="13" name="Rectangle 12"/>
          <p:cNvSpPr/>
          <p:nvPr/>
        </p:nvSpPr>
        <p:spPr>
          <a:xfrm>
            <a:off x="4451420" y="4164286"/>
            <a:ext cx="4692580" cy="954107"/>
          </a:xfrm>
          <a:prstGeom prst="rect">
            <a:avLst/>
          </a:prstGeom>
        </p:spPr>
        <p:txBody>
          <a:bodyPr wrap="square">
            <a:spAutoFit/>
          </a:bodyPr>
          <a:lstStyle/>
          <a:p>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1,1</a:t>
            </a:r>
            <a:r>
              <a:rPr lang="en-US" sz="2800" dirty="0" smtClean="0">
                <a:solidFill>
                  <a:schemeClr val="bg1"/>
                </a:solidFill>
                <a:latin typeface="Calibri" pitchFamily="34" charset="0"/>
                <a:cs typeface="Calibri" pitchFamily="34" charset="0"/>
                <a:sym typeface="Symbol"/>
              </a:rPr>
              <a:t> = { f(a) },  </a:t>
            </a:r>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1,2</a:t>
            </a:r>
            <a:r>
              <a:rPr lang="en-US" sz="2800" dirty="0" smtClean="0">
                <a:solidFill>
                  <a:schemeClr val="bg1"/>
                </a:solidFill>
                <a:latin typeface="Calibri" pitchFamily="34" charset="0"/>
                <a:cs typeface="Calibri" pitchFamily="34" charset="0"/>
                <a:sym typeface="Symbol"/>
              </a:rPr>
              <a:t> = { b, c }</a:t>
            </a:r>
          </a:p>
          <a:p>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2,1</a:t>
            </a:r>
            <a:r>
              <a:rPr lang="en-US" sz="2800" dirty="0" smtClean="0">
                <a:solidFill>
                  <a:schemeClr val="bg1"/>
                </a:solidFill>
                <a:latin typeface="Calibri" pitchFamily="34" charset="0"/>
                <a:cs typeface="Calibri" pitchFamily="34" charset="0"/>
                <a:sym typeface="Symbol"/>
              </a:rPr>
              <a:t> = { a }</a:t>
            </a:r>
            <a:endParaRPr lang="en-US" sz="2800" baseline="-25000" dirty="0" smtClean="0">
              <a:solidFill>
                <a:schemeClr val="bg1"/>
              </a:solidFill>
              <a:latin typeface="Calibri" pitchFamily="34" charset="0"/>
              <a:cs typeface="Calibri" pitchFamily="34" charset="0"/>
              <a:sym typeface="Symbol"/>
            </a:endParaRPr>
          </a:p>
        </p:txBody>
      </p:sp>
      <p:sp>
        <p:nvSpPr>
          <p:cNvPr id="14" name="Rectangle 13"/>
          <p:cNvSpPr/>
          <p:nvPr/>
        </p:nvSpPr>
        <p:spPr>
          <a:xfrm>
            <a:off x="4793064" y="3653494"/>
            <a:ext cx="3235569" cy="523220"/>
          </a:xfrm>
          <a:prstGeom prst="rect">
            <a:avLst/>
          </a:prstGeom>
        </p:spPr>
        <p:txBody>
          <a:bodyPr wrap="square">
            <a:spAutoFit/>
          </a:bodyPr>
          <a:lstStyle/>
          <a:p>
            <a:pPr algn="ctr"/>
            <a:r>
              <a:rPr lang="en-US" sz="2800" dirty="0" smtClean="0">
                <a:solidFill>
                  <a:schemeClr val="bg1"/>
                </a:solidFill>
                <a:latin typeface="Calibri" pitchFamily="34" charset="0"/>
                <a:cs typeface="Calibri" pitchFamily="34" charset="0"/>
                <a:sym typeface="Symbol"/>
              </a:rPr>
              <a:t></a:t>
            </a:r>
            <a:r>
              <a:rPr lang="en-US" sz="2800" baseline="-25000" dirty="0" smtClean="0">
                <a:solidFill>
                  <a:schemeClr val="bg1"/>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least solution</a:t>
            </a:r>
            <a:endParaRPr lang="en-US" sz="2800" b="1" baseline="-25000" dirty="0" smtClean="0">
              <a:solidFill>
                <a:schemeClr val="bg1"/>
              </a:solidFill>
              <a:latin typeface="Calibri" pitchFamily="34" charset="0"/>
              <a:cs typeface="Calibri" pitchFamily="34" charset="0"/>
              <a:sym typeface="Symbol"/>
            </a:endParaRPr>
          </a:p>
        </p:txBody>
      </p:sp>
      <p:sp>
        <p:nvSpPr>
          <p:cNvPr id="15" name="Rectangle 14"/>
          <p:cNvSpPr/>
          <p:nvPr/>
        </p:nvSpPr>
        <p:spPr>
          <a:xfrm>
            <a:off x="222740" y="4328408"/>
            <a:ext cx="3706166" cy="523220"/>
          </a:xfrm>
          <a:prstGeom prst="rect">
            <a:avLst/>
          </a:prstGeom>
        </p:spPr>
        <p:txBody>
          <a:bodyPr wrap="square">
            <a:spAutoFit/>
          </a:bodyPr>
          <a:lstStyle/>
          <a:p>
            <a:pPr algn="ctr"/>
            <a:r>
              <a:rPr lang="en-US" sz="2800" dirty="0" smtClean="0">
                <a:solidFill>
                  <a:schemeClr val="bg1"/>
                </a:solidFill>
                <a:latin typeface="Calibri" pitchFamily="34" charset="0"/>
                <a:cs typeface="Calibri" pitchFamily="34" charset="0"/>
                <a:sym typeface="Symbol"/>
              </a:rPr>
              <a:t>Use </a:t>
            </a:r>
            <a:r>
              <a:rPr lang="en-US" sz="2800" baseline="-25000" dirty="0" smtClean="0">
                <a:solidFill>
                  <a:schemeClr val="bg1"/>
                </a:solidFill>
                <a:latin typeface="Calibri" pitchFamily="34" charset="0"/>
                <a:cs typeface="Calibri" pitchFamily="34" charset="0"/>
                <a:sym typeface="Symbol"/>
              </a:rPr>
              <a:t>F</a:t>
            </a:r>
            <a:r>
              <a:rPr lang="en-US" sz="2800" dirty="0" smtClean="0">
                <a:solidFill>
                  <a:schemeClr val="bg1"/>
                </a:solidFill>
                <a:latin typeface="Calibri" pitchFamily="34" charset="0"/>
                <a:cs typeface="Calibri" pitchFamily="34" charset="0"/>
                <a:sym typeface="Symbol"/>
              </a:rPr>
              <a:t> to generate F*</a:t>
            </a:r>
            <a:endParaRPr lang="en-US" sz="2800" baseline="-25000" dirty="0" smtClean="0">
              <a:solidFill>
                <a:schemeClr val="bg1"/>
              </a:solidFill>
              <a:latin typeface="Calibri" pitchFamily="34" charset="0"/>
              <a:cs typeface="Calibri" pitchFamily="34" charset="0"/>
              <a:sym typeface="Symbol"/>
            </a:endParaRPr>
          </a:p>
        </p:txBody>
      </p:sp>
      <p:sp>
        <p:nvSpPr>
          <p:cNvPr id="16" name="Right Arrow 15"/>
          <p:cNvSpPr/>
          <p:nvPr/>
        </p:nvSpPr>
        <p:spPr bwMode="auto">
          <a:xfrm>
            <a:off x="3759758" y="2170465"/>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5400000">
            <a:off x="6393265" y="3277460"/>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0800000">
            <a:off x="3912998" y="4402036"/>
            <a:ext cx="351691" cy="48232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Complexity</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8" name="Content Placeholder 7"/>
          <p:cNvSpPr>
            <a:spLocks noGrp="1"/>
          </p:cNvSpPr>
          <p:nvPr>
            <p:ph idx="1"/>
          </p:nvPr>
        </p:nvSpPr>
        <p:spPr>
          <a:xfrm>
            <a:off x="381000" y="1412875"/>
            <a:ext cx="8382000" cy="486263"/>
          </a:xfrm>
        </p:spPr>
        <p:txBody>
          <a:bodyPr/>
          <a:lstStyle/>
          <a:p>
            <a:r>
              <a:rPr lang="en-US" dirty="0" smtClean="0">
                <a:cs typeface="Calibri" pitchFamily="34" charset="0"/>
                <a:sym typeface="Symbol"/>
              </a:rPr>
              <a:t></a:t>
            </a:r>
            <a:r>
              <a:rPr lang="en-US" baseline="-25000" dirty="0" smtClean="0">
                <a:cs typeface="Calibri" pitchFamily="34" charset="0"/>
                <a:sym typeface="Symbol"/>
              </a:rPr>
              <a:t>F </a:t>
            </a:r>
            <a:r>
              <a:rPr lang="en-US" dirty="0" smtClean="0">
                <a:sym typeface="Symbol"/>
              </a:rPr>
              <a:t>is </a:t>
            </a:r>
            <a:r>
              <a:rPr lang="en-US" dirty="0" smtClean="0">
                <a:solidFill>
                  <a:srgbClr val="FF0000"/>
                </a:solidFill>
                <a:sym typeface="Symbol"/>
              </a:rPr>
              <a:t>stratified</a:t>
            </a:r>
            <a:r>
              <a:rPr lang="en-US" dirty="0" smtClean="0">
                <a:sym typeface="Symbol"/>
              </a:rPr>
              <a:t> then the least solution (and F*) is finite</a:t>
            </a:r>
          </a:p>
          <a:p>
            <a:pPr fontAlgn="t">
              <a:buNone/>
            </a:pPr>
            <a:r>
              <a:rPr lang="en-US" dirty="0" smtClean="0"/>
              <a:t>		</a:t>
            </a:r>
          </a:p>
        </p:txBody>
      </p:sp>
      <p:sp>
        <p:nvSpPr>
          <p:cNvPr id="9" name="Content Placeholder 7"/>
          <p:cNvSpPr txBox="1">
            <a:spLocks/>
          </p:cNvSpPr>
          <p:nvPr/>
        </p:nvSpPr>
        <p:spPr>
          <a:xfrm>
            <a:off x="362578" y="3665380"/>
            <a:ext cx="8620648" cy="1809726"/>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New decidable</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fragment: </a:t>
            </a:r>
            <a:r>
              <a:rPr lang="en-US" sz="2800" baseline="0" dirty="0" smtClean="0">
                <a:solidFill>
                  <a:schemeClr val="bg1"/>
                </a:solidFill>
                <a:latin typeface="Calibri" pitchFamily="34" charset="0"/>
              </a:rPr>
              <a:t>NEXPTIME-Hard.</a:t>
            </a:r>
          </a:p>
          <a:p>
            <a:pPr marL="384954" lvl="0" indent="-384954">
              <a:lnSpc>
                <a:spcPct val="90000"/>
              </a:lnSpc>
              <a:spcBef>
                <a:spcPct val="20000"/>
              </a:spcBef>
              <a:buSzPct val="90000"/>
              <a:buBlip>
                <a:blip r:embed="rId3"/>
              </a:buBlip>
            </a:pPr>
            <a:r>
              <a:rPr lang="en-US" sz="2800" dirty="0" smtClean="0">
                <a:solidFill>
                  <a:schemeClr val="bg1"/>
                </a:solidFill>
                <a:latin typeface="Calibri" pitchFamily="34" charset="0"/>
              </a:rPr>
              <a:t>The least solution of </a:t>
            </a:r>
            <a:r>
              <a:rPr lang="en-US" sz="2800" dirty="0" smtClean="0">
                <a:solidFill>
                  <a:schemeClr val="bg1"/>
                </a:solidFill>
                <a:cs typeface="Calibri" pitchFamily="34" charset="0"/>
                <a:sym typeface="Symbol"/>
              </a:rPr>
              <a:t></a:t>
            </a:r>
            <a:r>
              <a:rPr lang="en-US" sz="2800" baseline="-25000" dirty="0" smtClean="0">
                <a:solidFill>
                  <a:schemeClr val="bg1"/>
                </a:solidFill>
                <a:cs typeface="Calibri" pitchFamily="34" charset="0"/>
                <a:sym typeface="Symbol"/>
              </a:rPr>
              <a:t>F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is exponential in the worst case.</a:t>
            </a:r>
          </a:p>
          <a:p>
            <a:pPr marL="842136" lvl="1"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1</a:t>
            </a:r>
            <a:r>
              <a:rPr lang="en-US" sz="2800" dirty="0" smtClean="0">
                <a:solidFill>
                  <a:schemeClr val="bg1"/>
                </a:solidFill>
                <a:latin typeface="Calibri" pitchFamily="34" charset="0"/>
                <a:cs typeface="Calibri" pitchFamily="34" charset="0"/>
              </a:rPr>
              <a:t>, </a:t>
            </a:r>
            <a:r>
              <a:rPr lang="en-US" sz="2800" dirty="0" smtClean="0">
                <a:solidFill>
                  <a:schemeClr val="bg1"/>
                </a:solidFill>
                <a:latin typeface="Calibri" pitchFamily="34" charset="0"/>
              </a:rPr>
              <a:t>b</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1</a:t>
            </a:r>
            <a:r>
              <a:rPr lang="en-US" sz="2800" dirty="0" smtClean="0">
                <a:solidFill>
                  <a:schemeClr val="bg1"/>
                </a:solidFill>
                <a:latin typeface="Calibri" pitchFamily="34" charset="0"/>
                <a:cs typeface="Calibri" pitchFamily="34" charset="0"/>
              </a:rPr>
              <a:t>, f</a:t>
            </a:r>
            <a:r>
              <a:rPr lang="en-US" sz="2800" baseline="-25000" dirty="0" smtClean="0">
                <a:solidFill>
                  <a:schemeClr val="bg1"/>
                </a:solidFill>
                <a:latin typeface="Calibri" pitchFamily="34" charset="0"/>
                <a:cs typeface="Calibri" pitchFamily="34" charset="0"/>
              </a:rPr>
              <a:t>1</a:t>
            </a:r>
            <a:r>
              <a:rPr lang="en-US" sz="2800" dirty="0" smtClean="0">
                <a:solidFill>
                  <a:schemeClr val="bg1"/>
                </a:solidFill>
                <a:latin typeface="Calibri" pitchFamily="34" charset="0"/>
                <a:cs typeface="Calibri" pitchFamily="34" charset="0"/>
              </a:rPr>
              <a:t>(S</a:t>
            </a:r>
            <a:r>
              <a:rPr lang="en-US" sz="2800" baseline="-25000" dirty="0" smtClean="0">
                <a:solidFill>
                  <a:schemeClr val="bg1"/>
                </a:solidFill>
                <a:latin typeface="Calibri" pitchFamily="34" charset="0"/>
                <a:cs typeface="Calibri" pitchFamily="34" charset="0"/>
              </a:rPr>
              <a:t>1</a:t>
            </a:r>
            <a:r>
              <a:rPr lang="en-US" sz="2800" dirty="0" smtClean="0">
                <a:solidFill>
                  <a:schemeClr val="bg1"/>
                </a:solidFill>
                <a:latin typeface="Calibri" pitchFamily="34" charset="0"/>
                <a:cs typeface="Calibri" pitchFamily="34" charset="0"/>
              </a:rPr>
              <a:t>, S</a:t>
            </a:r>
            <a:r>
              <a:rPr lang="en-US" sz="2800" baseline="-25000" dirty="0" smtClean="0">
                <a:solidFill>
                  <a:schemeClr val="bg1"/>
                </a:solidFill>
                <a:latin typeface="Calibri" pitchFamily="34" charset="0"/>
                <a:cs typeface="Calibri" pitchFamily="34" charset="0"/>
              </a:rPr>
              <a:t>1</a:t>
            </a:r>
            <a:r>
              <a:rPr lang="en-US" sz="2800" dirty="0" smtClean="0">
                <a:solidFill>
                  <a:schemeClr val="bg1"/>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sym typeface="Symbol"/>
              </a:rPr>
              <a:t> S</a:t>
            </a:r>
            <a:r>
              <a:rPr lang="en-US" sz="2800" baseline="-25000" dirty="0" smtClean="0">
                <a:solidFill>
                  <a:schemeClr val="bg1"/>
                </a:solidFill>
                <a:latin typeface="Calibri" pitchFamily="34" charset="0"/>
                <a:cs typeface="Calibri" pitchFamily="34" charset="0"/>
                <a:sym typeface="Symbol"/>
              </a:rPr>
              <a:t>2</a:t>
            </a:r>
            <a:r>
              <a:rPr lang="en-US" sz="2800" dirty="0" smtClean="0">
                <a:solidFill>
                  <a:schemeClr val="bg1"/>
                </a:solidFill>
                <a:latin typeface="Calibri" pitchFamily="34" charset="0"/>
              </a:rPr>
              <a:t>, …, </a:t>
            </a:r>
            <a:r>
              <a:rPr lang="en-US" sz="2800" dirty="0" smtClean="0">
                <a:solidFill>
                  <a:schemeClr val="bg1"/>
                </a:solidFill>
                <a:latin typeface="Calibri" pitchFamily="34" charset="0"/>
                <a:cs typeface="Calibri" pitchFamily="34" charset="0"/>
              </a:rPr>
              <a:t>f</a:t>
            </a:r>
            <a:r>
              <a:rPr lang="en-US" sz="2800" baseline="-25000" dirty="0" smtClean="0">
                <a:solidFill>
                  <a:schemeClr val="bg1"/>
                </a:solidFill>
                <a:latin typeface="Calibri" pitchFamily="34" charset="0"/>
                <a:cs typeface="Calibri" pitchFamily="34" charset="0"/>
              </a:rPr>
              <a:t>n</a:t>
            </a:r>
            <a:r>
              <a:rPr lang="en-US" sz="2800" dirty="0" smtClean="0">
                <a:solidFill>
                  <a:schemeClr val="bg1"/>
                </a:solidFill>
                <a:latin typeface="Calibri" pitchFamily="34" charset="0"/>
                <a:cs typeface="Calibri" pitchFamily="34" charset="0"/>
              </a:rPr>
              <a:t>(</a:t>
            </a:r>
            <a:r>
              <a:rPr lang="en-US" sz="2800" dirty="0" err="1" smtClean="0">
                <a:solidFill>
                  <a:schemeClr val="bg1"/>
                </a:solidFill>
                <a:latin typeface="Calibri" pitchFamily="34" charset="0"/>
                <a:cs typeface="Calibri" pitchFamily="34" charset="0"/>
              </a:rPr>
              <a:t>S</a:t>
            </a:r>
            <a:r>
              <a:rPr lang="en-US" sz="2800" baseline="-25000" dirty="0" err="1" smtClean="0">
                <a:solidFill>
                  <a:schemeClr val="bg1"/>
                </a:solidFill>
                <a:latin typeface="Calibri" pitchFamily="34" charset="0"/>
                <a:cs typeface="Calibri" pitchFamily="34" charset="0"/>
              </a:rPr>
              <a:t>n</a:t>
            </a:r>
            <a:r>
              <a:rPr lang="en-US" sz="2800" dirty="0" smtClean="0">
                <a:solidFill>
                  <a:schemeClr val="bg1"/>
                </a:solidFill>
                <a:latin typeface="Calibri" pitchFamily="34" charset="0"/>
                <a:cs typeface="Calibri" pitchFamily="34" charset="0"/>
              </a:rPr>
              <a:t>, </a:t>
            </a:r>
            <a:r>
              <a:rPr lang="en-US" sz="2800" dirty="0" err="1" smtClean="0">
                <a:solidFill>
                  <a:schemeClr val="bg1"/>
                </a:solidFill>
                <a:latin typeface="Calibri" pitchFamily="34" charset="0"/>
                <a:cs typeface="Calibri" pitchFamily="34" charset="0"/>
              </a:rPr>
              <a:t>S</a:t>
            </a:r>
            <a:r>
              <a:rPr lang="en-US" sz="2800" baseline="-25000" dirty="0" err="1" smtClean="0">
                <a:solidFill>
                  <a:schemeClr val="bg1"/>
                </a:solidFill>
                <a:latin typeface="Calibri" pitchFamily="34" charset="0"/>
                <a:cs typeface="Calibri" pitchFamily="34" charset="0"/>
              </a:rPr>
              <a:t>n</a:t>
            </a:r>
            <a:r>
              <a:rPr lang="en-US" sz="2800" dirty="0" smtClean="0">
                <a:solidFill>
                  <a:schemeClr val="bg1"/>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sym typeface="Symbol"/>
              </a:rPr>
              <a:t> S</a:t>
            </a:r>
            <a:r>
              <a:rPr lang="en-US" sz="2800" baseline="-25000" dirty="0" smtClean="0">
                <a:solidFill>
                  <a:schemeClr val="bg1"/>
                </a:solidFill>
                <a:latin typeface="Calibri" pitchFamily="34" charset="0"/>
                <a:cs typeface="Calibri" pitchFamily="34" charset="0"/>
                <a:sym typeface="Symbol"/>
              </a:rPr>
              <a:t>n+1</a:t>
            </a:r>
            <a:endPar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F* can be doubly</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exponential in the size of F.</a:t>
            </a:r>
          </a:p>
        </p:txBody>
      </p:sp>
      <p:graphicFrame>
        <p:nvGraphicFramePr>
          <p:cNvPr id="6" name="Table 5"/>
          <p:cNvGraphicFramePr>
            <a:graphicFrameLocks noGrp="1"/>
          </p:cNvGraphicFramePr>
          <p:nvPr/>
        </p:nvGraphicFramePr>
        <p:xfrm>
          <a:off x="1245995" y="2009670"/>
          <a:ext cx="6561574" cy="1375902"/>
        </p:xfrm>
        <a:graphic>
          <a:graphicData uri="http://schemas.openxmlformats.org/drawingml/2006/table">
            <a:tbl>
              <a:tblPr firstRow="1" bandRow="1">
                <a:tableStyleId>{21E4AEA4-8DFA-4A89-87EB-49C32662AFE0}</a:tableStyleId>
              </a:tblPr>
              <a:tblGrid>
                <a:gridCol w="3280787"/>
                <a:gridCol w="3280787"/>
              </a:tblGrid>
              <a:tr h="366766">
                <a:tc>
                  <a:txBody>
                    <a:bodyPr/>
                    <a:lstStyle/>
                    <a:p>
                      <a:pPr algn="ctr"/>
                      <a:endParaRPr lang="en-US" sz="2400" baseline="-25000" dirty="0">
                        <a:solidFill>
                          <a:schemeClr val="bg1"/>
                        </a:solidFill>
                        <a:latin typeface="Calibri" pitchFamily="34" charset="0"/>
                        <a:cs typeface="Calibri" pitchFamily="34" charset="0"/>
                      </a:endParaRPr>
                    </a:p>
                  </a:txBody>
                  <a:tcPr/>
                </a:tc>
                <a:tc>
                  <a:txBody>
                    <a:bodyPr/>
                    <a:lstStyle/>
                    <a:p>
                      <a:pPr algn="ctr"/>
                      <a:endParaRPr lang="en-US" sz="2400" dirty="0">
                        <a:latin typeface="Calibri" pitchFamily="34" charset="0"/>
                        <a:cs typeface="Calibri" pitchFamily="34" charset="0"/>
                      </a:endParaRPr>
                    </a:p>
                  </a:txBody>
                  <a:tcPr/>
                </a:tc>
              </a:tr>
              <a:tr h="459351">
                <a:tc>
                  <a:txBody>
                    <a:bodyPr/>
                    <a:lstStyle/>
                    <a:p>
                      <a:pPr algn="ctr"/>
                      <a:r>
                        <a:rPr lang="en-US" sz="2400" dirty="0" smtClean="0">
                          <a:latin typeface="Calibri" pitchFamily="34" charset="0"/>
                          <a:cs typeface="Calibri" pitchFamily="34" charset="0"/>
                        </a:rPr>
                        <a:t>t[S</a:t>
                      </a:r>
                      <a:r>
                        <a:rPr lang="en-US" sz="2400" baseline="-25000" dirty="0" smtClean="0">
                          <a:latin typeface="Calibri" pitchFamily="34" charset="0"/>
                          <a:cs typeface="Calibri" pitchFamily="34" charset="0"/>
                        </a:rPr>
                        <a:t>k,1</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k,n</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a:tc>
                <a:tc>
                  <a:txBody>
                    <a:bodyPr/>
                    <a:lstStyle/>
                    <a:p>
                      <a:pPr algn="ctr"/>
                      <a:r>
                        <a:rPr lang="en-US" sz="2400" dirty="0" smtClean="0">
                          <a:latin typeface="Calibri" pitchFamily="34" charset="0"/>
                          <a:cs typeface="Calibri" pitchFamily="34" charset="0"/>
                        </a:rPr>
                        <a:t>level(</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dirty="0" smtClean="0">
                          <a:latin typeface="Calibri" pitchFamily="34" charset="0"/>
                          <a:cs typeface="Calibri" pitchFamily="34" charset="0"/>
                        </a:rPr>
                        <a:t>) &lt; level(</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r>
                        <a:rPr lang="en-US" sz="2400" dirty="0" smtClean="0">
                          <a:latin typeface="Calibri" pitchFamily="34" charset="0"/>
                          <a:cs typeface="Calibri" pitchFamily="34" charset="0"/>
                        </a:rPr>
                        <a:t>)</a:t>
                      </a:r>
                      <a:endParaRPr lang="en-US" sz="2400" baseline="-25000" dirty="0">
                        <a:latin typeface="Calibri" pitchFamily="34" charset="0"/>
                        <a:cs typeface="Calibri" pitchFamily="34" charset="0"/>
                      </a:endParaRPr>
                    </a:p>
                  </a:txBody>
                  <a:tcPr/>
                </a:tc>
              </a:tr>
              <a:tr h="459351">
                <a:tc>
                  <a:txBody>
                    <a:bodyPr/>
                    <a:lstStyle/>
                    <a:p>
                      <a:pPr algn="ct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smtClean="0">
                          <a:latin typeface="Calibri" pitchFamily="34" charset="0"/>
                          <a:cs typeface="Calibri" pitchFamily="34" charset="0"/>
                        </a:rPr>
                        <a:t> =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a:tc>
                <a:tc>
                  <a:txBody>
                    <a:bodyPr/>
                    <a:lstStyle/>
                    <a:p>
                      <a:pPr algn="ctr"/>
                      <a:r>
                        <a:rPr lang="en-US" sz="2400" dirty="0" smtClean="0">
                          <a:latin typeface="Calibri" pitchFamily="34" charset="0"/>
                          <a:cs typeface="Calibri" pitchFamily="34" charset="0"/>
                        </a:rPr>
                        <a:t>level(</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dirty="0" smtClean="0">
                          <a:latin typeface="Calibri" pitchFamily="34" charset="0"/>
                          <a:cs typeface="Calibri" pitchFamily="34" charset="0"/>
                        </a:rPr>
                        <a:t>) = level(</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Extensions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8" name="Content Placeholder 7"/>
          <p:cNvSpPr>
            <a:spLocks noGrp="1"/>
          </p:cNvSpPr>
          <p:nvPr>
            <p:ph idx="1"/>
          </p:nvPr>
        </p:nvSpPr>
        <p:spPr>
          <a:xfrm>
            <a:off x="381000" y="1412875"/>
            <a:ext cx="8382000" cy="387798"/>
          </a:xfrm>
        </p:spPr>
        <p:txBody>
          <a:bodyPr/>
          <a:lstStyle/>
          <a:p>
            <a:r>
              <a:rPr lang="en-US" dirty="0" smtClean="0">
                <a:cs typeface="Calibri" pitchFamily="34" charset="0"/>
                <a:sym typeface="Symbol"/>
              </a:rPr>
              <a:t>Arithmetical literals: </a:t>
            </a:r>
            <a:r>
              <a:rPr lang="en-US" dirty="0" smtClean="0">
                <a:solidFill>
                  <a:srgbClr val="FF0000"/>
                </a:solidFill>
                <a:sym typeface="Symbol"/>
              </a:rPr>
              <a:t></a:t>
            </a:r>
            <a:r>
              <a:rPr lang="en-US" baseline="-25000" dirty="0" smtClean="0">
                <a:solidFill>
                  <a:srgbClr val="FF0000"/>
                </a:solidFill>
                <a:sym typeface="Symbol"/>
              </a:rPr>
              <a:t>f</a:t>
            </a:r>
            <a:r>
              <a:rPr lang="en-US" dirty="0" smtClean="0">
                <a:cs typeface="Calibri" pitchFamily="34" charset="0"/>
                <a:sym typeface="Symbol"/>
              </a:rPr>
              <a:t> must be monotonic.</a:t>
            </a:r>
            <a:r>
              <a:rPr lang="en-US" dirty="0" smtClean="0"/>
              <a:t>		</a:t>
            </a:r>
          </a:p>
        </p:txBody>
      </p:sp>
      <p:sp>
        <p:nvSpPr>
          <p:cNvPr id="9" name="Content Placeholder 7"/>
          <p:cNvSpPr txBox="1">
            <a:spLocks/>
          </p:cNvSpPr>
          <p:nvPr/>
        </p:nvSpPr>
        <p:spPr>
          <a:xfrm>
            <a:off x="372627" y="3886444"/>
            <a:ext cx="8620648" cy="38779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800" dirty="0" smtClean="0">
                <a:solidFill>
                  <a:schemeClr val="bg1"/>
                </a:solidFill>
                <a:latin typeface="Calibri" pitchFamily="34" charset="0"/>
              </a:rPr>
              <a:t>Offsets:</a:t>
            </a:r>
            <a:endParaRPr lang="en-US" sz="2800" baseline="0" dirty="0" smtClean="0">
              <a:solidFill>
                <a:schemeClr val="bg1"/>
              </a:solidFill>
              <a:latin typeface="Calibri" pitchFamily="34" charset="0"/>
            </a:endParaRPr>
          </a:p>
        </p:txBody>
      </p:sp>
      <p:graphicFrame>
        <p:nvGraphicFramePr>
          <p:cNvPr id="7" name="Table 6"/>
          <p:cNvGraphicFramePr>
            <a:graphicFrameLocks noGrp="1"/>
          </p:cNvGraphicFramePr>
          <p:nvPr/>
        </p:nvGraphicFramePr>
        <p:xfrm>
          <a:off x="619644" y="1859223"/>
          <a:ext cx="7730536" cy="1828800"/>
        </p:xfrm>
        <a:graphic>
          <a:graphicData uri="http://schemas.openxmlformats.org/drawingml/2006/table">
            <a:tbl>
              <a:tblPr firstRow="1" bandRow="1">
                <a:tableStyleId>{21E4AEA4-8DFA-4A89-87EB-49C32662AFE0}</a:tableStyleId>
              </a:tblPr>
              <a:tblGrid>
                <a:gridCol w="3865268"/>
                <a:gridCol w="3865268"/>
              </a:tblGrid>
              <a:tr h="370840">
                <a:tc>
                  <a:txBody>
                    <a:bodyPr/>
                    <a:lstStyle/>
                    <a:p>
                      <a:pPr algn="ctr"/>
                      <a:r>
                        <a:rPr lang="en-US" sz="2400" b="0" dirty="0" smtClean="0">
                          <a:solidFill>
                            <a:schemeClr val="bg1"/>
                          </a:solidFill>
                          <a:latin typeface="Calibri" pitchFamily="34" charset="0"/>
                          <a:cs typeface="Calibri" pitchFamily="34" charset="0"/>
                        </a:rPr>
                        <a:t>Literal of C</a:t>
                      </a:r>
                      <a:r>
                        <a:rPr lang="en-US" sz="2400" b="0" baseline="-25000" dirty="0" smtClean="0">
                          <a:solidFill>
                            <a:schemeClr val="bg1"/>
                          </a:solidFill>
                          <a:latin typeface="Calibri" pitchFamily="34" charset="0"/>
                          <a:cs typeface="Calibri" pitchFamily="34" charset="0"/>
                        </a:rPr>
                        <a:t>k</a:t>
                      </a:r>
                      <a:endParaRPr lang="en-US" sz="2400" b="0" baseline="-25000" dirty="0">
                        <a:solidFill>
                          <a:schemeClr val="bg1"/>
                        </a:solidFill>
                        <a:latin typeface="Calibri" pitchFamily="34" charset="0"/>
                        <a:cs typeface="Calibri" pitchFamily="34" charset="0"/>
                      </a:endParaRPr>
                    </a:p>
                  </a:txBody>
                  <a:tcPr/>
                </a:tc>
                <a:tc>
                  <a:txBody>
                    <a:bodyPr/>
                    <a:lstStyle/>
                    <a:p>
                      <a:pPr algn="ctr"/>
                      <a:r>
                        <a:rPr lang="en-US" sz="2400" dirty="0" smtClean="0">
                          <a:solidFill>
                            <a:schemeClr val="bg1"/>
                          </a:solidFill>
                          <a:latin typeface="Calibri" pitchFamily="34" charset="0"/>
                          <a:cs typeface="Calibri" pitchFamily="34" charset="0"/>
                          <a:sym typeface="Symbol"/>
                        </a:rPr>
                        <a:t></a:t>
                      </a:r>
                      <a:r>
                        <a:rPr lang="en-US" sz="2400" baseline="-25000" dirty="0" smtClean="0">
                          <a:solidFill>
                            <a:schemeClr val="bg1"/>
                          </a:solidFill>
                          <a:latin typeface="Calibri" pitchFamily="34" charset="0"/>
                          <a:cs typeface="Calibri" pitchFamily="34" charset="0"/>
                          <a:sym typeface="Symbol"/>
                        </a:rPr>
                        <a:t>F</a:t>
                      </a:r>
                      <a:r>
                        <a:rPr lang="en-US" sz="2400" dirty="0" smtClean="0">
                          <a:solidFill>
                            <a:schemeClr val="bg1"/>
                          </a:solidFill>
                          <a:latin typeface="Calibri" pitchFamily="34" charset="0"/>
                          <a:cs typeface="Calibri" pitchFamily="34" charset="0"/>
                          <a:sym typeface="Symbol"/>
                        </a:rPr>
                        <a:t> </a:t>
                      </a:r>
                    </a:p>
                  </a:txBody>
                  <a:tcPr/>
                </a:tc>
              </a:tr>
              <a:tr h="370840">
                <a:tc>
                  <a:txBody>
                    <a:bodyPr/>
                    <a:lstStyle/>
                    <a:p>
                      <a:pPr algn="ctr"/>
                      <a:r>
                        <a:rPr lang="en-US" sz="2400" dirty="0" smtClean="0">
                          <a:latin typeface="Calibri" pitchFamily="34" charset="0"/>
                          <a:cs typeface="Calibri" pitchFamily="34" charset="0"/>
                          <a:sym typeface="Symbol"/>
                        </a:rPr>
                        <a:t></a:t>
                      </a: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dirty="0" smtClean="0">
                          <a:latin typeface="Calibri" pitchFamily="34" charset="0"/>
                          <a:cs typeface="Calibri" pitchFamily="34" charset="0"/>
                          <a:sym typeface="Symbol"/>
                        </a:rPr>
                        <a:t></a:t>
                      </a:r>
                      <a:r>
                        <a:rPr lang="en-US" sz="2400" dirty="0" err="1" smtClean="0">
                          <a:latin typeface="Calibri" pitchFamily="34" charset="0"/>
                          <a:cs typeface="Calibri" pitchFamily="34" charset="0"/>
                          <a:sym typeface="Symbol"/>
                        </a:rPr>
                        <a:t>x</a:t>
                      </a:r>
                      <a:r>
                        <a:rPr lang="en-US" sz="2400" baseline="-25000" dirty="0" err="1" smtClean="0">
                          <a:latin typeface="Calibri" pitchFamily="34" charset="0"/>
                          <a:cs typeface="Calibri" pitchFamily="34" charset="0"/>
                          <a:sym typeface="Symbol"/>
                        </a:rPr>
                        <a:t>j</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smtClean="0">
                          <a:latin typeface="Calibri" pitchFamily="34" charset="0"/>
                          <a:cs typeface="Calibri" pitchFamily="34" charset="0"/>
                        </a:rPr>
                        <a:t> = </a:t>
                      </a:r>
                      <a:r>
                        <a:rPr lang="en-US" sz="2400" baseline="0" dirty="0" err="1" smtClean="0">
                          <a:latin typeface="Calibri" pitchFamily="34" charset="0"/>
                          <a:cs typeface="Calibri" pitchFamily="34" charset="0"/>
                        </a:rPr>
                        <a:t>S</a:t>
                      </a:r>
                      <a:r>
                        <a:rPr lang="en-US" sz="2400" baseline="-25000" dirty="0" err="1" smtClean="0">
                          <a:latin typeface="Calibri" pitchFamily="34" charset="0"/>
                          <a:cs typeface="Calibri" pitchFamily="34" charset="0"/>
                          <a:sym typeface="Symbol"/>
                        </a:rPr>
                        <a:t>k,j</a:t>
                      </a:r>
                      <a:endParaRPr lang="en-US" sz="2400" dirty="0" smtClean="0">
                        <a:latin typeface="Calibri" pitchFamily="34" charset="0"/>
                        <a:cs typeface="Calibri" pitchFamily="34" charset="0"/>
                      </a:endParaRPr>
                    </a:p>
                  </a:txBody>
                  <a:tcPr/>
                </a:tc>
              </a:tr>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cs typeface="Calibri" pitchFamily="34" charset="0"/>
                          <a:sym typeface="Symbol"/>
                        </a:rPr>
                        <a:t></a:t>
                      </a: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dirty="0" smtClean="0">
                          <a:latin typeface="Calibri" pitchFamily="34" charset="0"/>
                          <a:cs typeface="Calibri" pitchFamily="34" charset="0"/>
                          <a:sym typeface="Symbol"/>
                        </a:rPr>
                        <a:t> t</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a:t>
                      </a:r>
                      <a:r>
                        <a:rPr lang="en-US" sz="2400" dirty="0" smtClean="0">
                          <a:latin typeface="Calibri" pitchFamily="34" charset="0"/>
                          <a:cs typeface="Calibri" pitchFamily="34" charset="0"/>
                        </a:rPr>
                        <a:t>(t</a:t>
                      </a:r>
                      <a:r>
                        <a:rPr lang="en-US" sz="2400" baseline="-250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x</a:t>
                      </a:r>
                      <a:r>
                        <a:rPr lang="en-US" sz="2400" baseline="-25000" dirty="0" smtClean="0">
                          <a:latin typeface="Calibri" pitchFamily="34" charset="0"/>
                          <a:cs typeface="Calibri" pitchFamily="34" charset="0"/>
                          <a:sym typeface="Symbol"/>
                        </a:rPr>
                        <a:t>i</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cs typeface="Calibri" pitchFamily="34" charset="0"/>
                        </a:rPr>
                        <a:t>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S</a:t>
                      </a:r>
                      <a:r>
                        <a:rPr lang="en-US" sz="2400" baseline="-25000" dirty="0" err="1" smtClean="0">
                          <a:latin typeface="Calibri" pitchFamily="34" charset="0"/>
                          <a:cs typeface="Calibri" pitchFamily="34" charset="0"/>
                          <a:sym typeface="Symbol"/>
                        </a:rPr>
                        <a:t>k,i</a:t>
                      </a:r>
                      <a:endParaRPr lang="en-US" sz="2400" dirty="0">
                        <a:latin typeface="Calibri" pitchFamily="34" charset="0"/>
                        <a:cs typeface="Calibri" pitchFamily="34" charset="0"/>
                      </a:endParaRPr>
                    </a:p>
                  </a:txBody>
                  <a:tcPr/>
                </a:tc>
              </a:tr>
              <a:tr h="370840">
                <a:tc>
                  <a:txBody>
                    <a:bodyPr/>
                    <a:lstStyle/>
                    <a:p>
                      <a:pPr algn="ct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dirty="0" smtClean="0">
                          <a:latin typeface="Calibri" pitchFamily="34" charset="0"/>
                          <a:cs typeface="Calibri" pitchFamily="34" charset="0"/>
                          <a:sym typeface="Symbol"/>
                        </a:rPr>
                        <a:t>= t</a:t>
                      </a:r>
                      <a:endParaRPr lang="en-US" sz="2400" dirty="0">
                        <a:latin typeface="Calibri" pitchFamily="34" charset="0"/>
                        <a:cs typeface="Calibri" pitchFamily="34" charset="0"/>
                      </a:endParaRPr>
                    </a:p>
                  </a:txBody>
                  <a:tcPr/>
                </a:tc>
                <a:tc>
                  <a:txBody>
                    <a:bodyPr/>
                    <a:lstStyle/>
                    <a:p>
                      <a:pPr algn="ctr"/>
                      <a:r>
                        <a:rPr lang="en-US" sz="2400" dirty="0" smtClean="0">
                          <a:latin typeface="Calibri" pitchFamily="34" charset="0"/>
                          <a:cs typeface="Calibri" pitchFamily="34" charset="0"/>
                        </a:rPr>
                        <a:t>{t+1, t-1}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endParaRPr lang="en-US" sz="2400" dirty="0">
                        <a:latin typeface="Calibri" pitchFamily="34" charset="0"/>
                        <a:cs typeface="Calibri" pitchFamily="34" charset="0"/>
                      </a:endParaRPr>
                    </a:p>
                  </a:txBody>
                  <a:tcPr/>
                </a:tc>
              </a:tr>
            </a:tbl>
          </a:graphicData>
        </a:graphic>
      </p:graphicFrame>
      <p:graphicFrame>
        <p:nvGraphicFramePr>
          <p:cNvPr id="11" name="Table 10"/>
          <p:cNvGraphicFramePr>
            <a:graphicFrameLocks noGrp="1"/>
          </p:cNvGraphicFramePr>
          <p:nvPr/>
        </p:nvGraphicFramePr>
        <p:xfrm>
          <a:off x="661512" y="4302647"/>
          <a:ext cx="7730536" cy="1280160"/>
        </p:xfrm>
        <a:graphic>
          <a:graphicData uri="http://schemas.openxmlformats.org/drawingml/2006/table">
            <a:tbl>
              <a:tblPr firstRow="1" bandRow="1">
                <a:tableStyleId>{21E4AEA4-8DFA-4A89-87EB-49C32662AFE0}</a:tableStyleId>
              </a:tblPr>
              <a:tblGrid>
                <a:gridCol w="3865268"/>
                <a:gridCol w="3865268"/>
              </a:tblGrid>
              <a:tr h="370840">
                <a:tc>
                  <a:txBody>
                    <a:bodyPr/>
                    <a:lstStyle/>
                    <a:p>
                      <a:pPr algn="ctr"/>
                      <a:r>
                        <a:rPr lang="en-US" sz="2400" b="0" dirty="0" smtClean="0">
                          <a:solidFill>
                            <a:schemeClr val="bg1"/>
                          </a:solidFill>
                          <a:latin typeface="Calibri" pitchFamily="34" charset="0"/>
                          <a:cs typeface="Calibri" pitchFamily="34" charset="0"/>
                        </a:rPr>
                        <a:t>j-</a:t>
                      </a:r>
                      <a:r>
                        <a:rPr lang="en-US" sz="2400" b="0" dirty="0" err="1" smtClean="0">
                          <a:solidFill>
                            <a:schemeClr val="bg1"/>
                          </a:solidFill>
                          <a:latin typeface="Calibri" pitchFamily="34" charset="0"/>
                          <a:cs typeface="Calibri" pitchFamily="34" charset="0"/>
                        </a:rPr>
                        <a:t>th</a:t>
                      </a:r>
                      <a:r>
                        <a:rPr lang="en-US" sz="2400" b="0" baseline="0" dirty="0" smtClean="0">
                          <a:solidFill>
                            <a:schemeClr val="bg1"/>
                          </a:solidFill>
                          <a:latin typeface="Calibri" pitchFamily="34" charset="0"/>
                          <a:cs typeface="Calibri" pitchFamily="34" charset="0"/>
                        </a:rPr>
                        <a:t> argument of f in </a:t>
                      </a:r>
                      <a:r>
                        <a:rPr lang="en-US" sz="2400" b="0" dirty="0" smtClean="0">
                          <a:solidFill>
                            <a:schemeClr val="bg1"/>
                          </a:solidFill>
                          <a:latin typeface="Calibri" pitchFamily="34" charset="0"/>
                          <a:cs typeface="Calibri" pitchFamily="34" charset="0"/>
                        </a:rPr>
                        <a:t>C</a:t>
                      </a:r>
                      <a:r>
                        <a:rPr lang="en-US" sz="2400" b="0" baseline="-25000" dirty="0" smtClean="0">
                          <a:solidFill>
                            <a:schemeClr val="bg1"/>
                          </a:solidFill>
                          <a:latin typeface="Calibri" pitchFamily="34" charset="0"/>
                          <a:cs typeface="Calibri" pitchFamily="34" charset="0"/>
                        </a:rPr>
                        <a:t>k</a:t>
                      </a:r>
                      <a:endParaRPr lang="en-US" sz="2400" b="0" baseline="-25000" dirty="0">
                        <a:solidFill>
                          <a:schemeClr val="bg1"/>
                        </a:solidFill>
                        <a:latin typeface="Calibri" pitchFamily="34" charset="0"/>
                        <a:cs typeface="Calibri" pitchFamily="34" charset="0"/>
                      </a:endParaRPr>
                    </a:p>
                  </a:txBody>
                  <a:tcPr/>
                </a:tc>
                <a:tc>
                  <a:txBody>
                    <a:bodyPr/>
                    <a:lstStyle/>
                    <a:p>
                      <a:pPr algn="ctr"/>
                      <a:r>
                        <a:rPr lang="en-US" sz="2400" dirty="0" smtClean="0">
                          <a:solidFill>
                            <a:schemeClr val="bg1"/>
                          </a:solidFill>
                          <a:latin typeface="Calibri" pitchFamily="34" charset="0"/>
                          <a:cs typeface="Calibri" pitchFamily="34" charset="0"/>
                          <a:sym typeface="Symbol"/>
                        </a:rPr>
                        <a:t></a:t>
                      </a:r>
                      <a:r>
                        <a:rPr lang="en-US" sz="2400" baseline="-25000" dirty="0" smtClean="0">
                          <a:solidFill>
                            <a:schemeClr val="bg1"/>
                          </a:solidFill>
                          <a:latin typeface="Calibri" pitchFamily="34" charset="0"/>
                          <a:cs typeface="Calibri" pitchFamily="34" charset="0"/>
                          <a:sym typeface="Symbol"/>
                        </a:rPr>
                        <a:t>F</a:t>
                      </a:r>
                      <a:r>
                        <a:rPr lang="en-US" sz="2400" dirty="0" smtClean="0">
                          <a:solidFill>
                            <a:schemeClr val="bg1"/>
                          </a:solidFill>
                          <a:latin typeface="Calibri" pitchFamily="34" charset="0"/>
                          <a:cs typeface="Calibri" pitchFamily="34" charset="0"/>
                          <a:sym typeface="Symbol"/>
                        </a:rPr>
                        <a:t> </a:t>
                      </a:r>
                    </a:p>
                  </a:txBody>
                  <a:tcPr/>
                </a:tc>
              </a:tr>
              <a:tr h="370840">
                <a:tc>
                  <a:txBody>
                    <a:bodyPr/>
                    <a:lstStyle/>
                    <a:p>
                      <a:pPr algn="ct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baseline="0" dirty="0" smtClean="0">
                          <a:latin typeface="Calibri" pitchFamily="34" charset="0"/>
                          <a:cs typeface="Calibri" pitchFamily="34" charset="0"/>
                          <a:sym typeface="Symbol"/>
                        </a:rPr>
                        <a:t>+ r </a:t>
                      </a:r>
                      <a:endParaRPr lang="en-US" sz="2400" dirty="0">
                        <a:latin typeface="Calibri" pitchFamily="34" charset="0"/>
                        <a:cs typeface="Calibri" pitchFamily="34" charset="0"/>
                      </a:endParaRP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err="1" smtClean="0">
                          <a:latin typeface="Calibri" pitchFamily="34" charset="0"/>
                          <a:cs typeface="Calibri" pitchFamily="34" charset="0"/>
                        </a:rPr>
                        <a:t>+r</a:t>
                      </a:r>
                      <a:r>
                        <a:rPr lang="en-US" sz="2400" baseline="0" dirty="0" smtClean="0">
                          <a:latin typeface="Calibri" pitchFamily="34" charset="0"/>
                          <a:cs typeface="Calibri" pitchFamily="34" charset="0"/>
                        </a:rPr>
                        <a: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a:t>
                      </a:r>
                      <a:r>
                        <a:rPr lang="en-US" sz="2400" baseline="-25000" dirty="0" err="1" smtClean="0">
                          <a:latin typeface="Calibri" pitchFamily="34" charset="0"/>
                          <a:cs typeface="Calibri" pitchFamily="34" charset="0"/>
                        </a:rPr>
                        <a:t>,j</a:t>
                      </a:r>
                      <a:r>
                        <a:rPr lang="en-US" sz="2400" baseline="0" dirty="0" smtClean="0">
                          <a:latin typeface="Calibri" pitchFamily="34" charset="0"/>
                          <a:cs typeface="Calibri" pitchFamily="34" charset="0"/>
                        </a:rPr>
                        <a:t>    </a:t>
                      </a:r>
                    </a:p>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err="1" smtClean="0">
                          <a:latin typeface="Calibri" pitchFamily="34" charset="0"/>
                          <a:cs typeface="Calibri" pitchFamily="34" charset="0"/>
                        </a:rPr>
                        <a:t>A</a:t>
                      </a:r>
                      <a:r>
                        <a:rPr lang="en-US" sz="2400" baseline="-25000" dirty="0" err="1" smtClean="0">
                          <a:latin typeface="Calibri" pitchFamily="34" charset="0"/>
                          <a:cs typeface="Calibri" pitchFamily="34" charset="0"/>
                        </a:rPr>
                        <a:t>f,j</a:t>
                      </a:r>
                      <a:r>
                        <a:rPr lang="en-US" sz="2400" baseline="0" dirty="0" smtClean="0">
                          <a:latin typeface="Calibri" pitchFamily="34" charset="0"/>
                          <a:cs typeface="Calibri" pitchFamily="34" charset="0"/>
                        </a:rPr>
                        <a:t>+(-r)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S</a:t>
                      </a:r>
                      <a:r>
                        <a:rPr lang="en-US" sz="2400" baseline="-25000" dirty="0" err="1" smtClean="0">
                          <a:latin typeface="Calibri" pitchFamily="34" charset="0"/>
                          <a:cs typeface="Calibri" pitchFamily="34" charset="0"/>
                          <a:sym typeface="Symbol"/>
                        </a:rPr>
                        <a:t>k</a:t>
                      </a:r>
                      <a:r>
                        <a:rPr lang="en-US" sz="2400" baseline="-25000" dirty="0" err="1" smtClean="0">
                          <a:latin typeface="Calibri" pitchFamily="34" charset="0"/>
                          <a:cs typeface="Calibri" pitchFamily="34" charset="0"/>
                        </a:rPr>
                        <a:t>,i</a:t>
                      </a:r>
                      <a:endParaRPr lang="en-US" sz="2400" baseline="-25000" dirty="0" smtClean="0">
                        <a:latin typeface="Calibri" pitchFamily="34" charset="0"/>
                        <a:cs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Extensions: Example</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12" name="Rectangle 11"/>
          <p:cNvSpPr/>
          <p:nvPr/>
        </p:nvSpPr>
        <p:spPr>
          <a:xfrm>
            <a:off x="1839439" y="2423654"/>
            <a:ext cx="5484725" cy="1384995"/>
          </a:xfrm>
          <a:prstGeom prst="rect">
            <a:avLst/>
          </a:prstGeom>
        </p:spPr>
        <p:txBody>
          <a:bodyPr wrap="square">
            <a:spAutoFit/>
          </a:bodyPr>
          <a:lstStyle/>
          <a:p>
            <a:pPr algn="ctr">
              <a:buNone/>
            </a:pPr>
            <a:r>
              <a:rPr lang="en-US" sz="2800" dirty="0" smtClean="0">
                <a:solidFill>
                  <a:schemeClr val="bg1"/>
                </a:solidFill>
                <a:latin typeface="Calibri" pitchFamily="34" charset="0"/>
                <a:cs typeface="Calibri" pitchFamily="34" charset="0"/>
                <a:sym typeface="Symbol"/>
              </a:rPr>
              <a:t>Shifting</a:t>
            </a:r>
          </a:p>
          <a:p>
            <a:pPr algn="ctr">
              <a:buNone/>
            </a:pPr>
            <a:endParaRPr lang="en-US" sz="2800" dirty="0" smtClean="0">
              <a:solidFill>
                <a:schemeClr val="bg1"/>
              </a:solidFill>
              <a:latin typeface="Calibri" pitchFamily="34" charset="0"/>
              <a:cs typeface="Calibri" pitchFamily="34" charset="0"/>
              <a:sym typeface="Symbol"/>
            </a:endParaRPr>
          </a:p>
          <a:p>
            <a:pPr>
              <a:buNone/>
            </a:pPr>
            <a:r>
              <a:rPr lang="en-US" sz="2800" dirty="0" smtClean="0">
                <a:solidFill>
                  <a:schemeClr val="bg1"/>
                </a:solidFill>
                <a:latin typeface="Calibri" pitchFamily="34" charset="0"/>
                <a:cs typeface="Calibri" pitchFamily="34" charset="0"/>
                <a:sym typeface="Symbol"/>
              </a:rPr>
              <a:t>(0  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n)  f(x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+2)</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More Extensions</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8" name="Content Placeholder 7"/>
          <p:cNvSpPr>
            <a:spLocks noGrp="1"/>
          </p:cNvSpPr>
          <p:nvPr>
            <p:ph idx="1"/>
          </p:nvPr>
        </p:nvSpPr>
        <p:spPr>
          <a:xfrm>
            <a:off x="381000" y="1412875"/>
            <a:ext cx="8382000" cy="861774"/>
          </a:xfrm>
        </p:spPr>
        <p:txBody>
          <a:bodyPr/>
          <a:lstStyle/>
          <a:p>
            <a:r>
              <a:rPr lang="en-US" dirty="0" smtClean="0">
                <a:cs typeface="Calibri" pitchFamily="34" charset="0"/>
                <a:sym typeface="Symbol"/>
              </a:rPr>
              <a:t>Many-sorted logic</a:t>
            </a:r>
          </a:p>
          <a:p>
            <a:r>
              <a:rPr lang="en-US" dirty="0" smtClean="0">
                <a:cs typeface="Calibri" pitchFamily="34" charset="0"/>
                <a:sym typeface="Symbol"/>
              </a:rPr>
              <a:t>Pseudo-Macros</a:t>
            </a:r>
            <a:r>
              <a:rPr lang="en-US" dirty="0" smtClean="0"/>
              <a:t>		</a:t>
            </a:r>
          </a:p>
        </p:txBody>
      </p:sp>
      <p:sp>
        <p:nvSpPr>
          <p:cNvPr id="10" name="Rectangle 9"/>
          <p:cNvSpPr/>
          <p:nvPr/>
        </p:nvSpPr>
        <p:spPr>
          <a:xfrm>
            <a:off x="688312" y="2402474"/>
            <a:ext cx="4526782" cy="1384995"/>
          </a:xfrm>
          <a:prstGeom prst="rect">
            <a:avLst/>
          </a:prstGeom>
        </p:spPr>
        <p:txBody>
          <a:bodyPr wrap="square">
            <a:spAutoFit/>
          </a:bodyPr>
          <a:lstStyle/>
          <a:p>
            <a:pPr>
              <a:buNone/>
            </a:pPr>
            <a:r>
              <a:rPr lang="en-US" sz="2800" dirty="0" smtClean="0">
                <a:solidFill>
                  <a:srgbClr val="FF0000"/>
                </a:solidFill>
                <a:latin typeface="Calibri" pitchFamily="34" charset="0"/>
                <a:cs typeface="Calibri" pitchFamily="34" charset="0"/>
                <a:sym typeface="Symbol"/>
              </a:rPr>
              <a:t>0  g(x</a:t>
            </a:r>
            <a:r>
              <a:rPr lang="en-US" sz="2800" baseline="-25000" dirty="0" smtClean="0">
                <a:solidFill>
                  <a:srgbClr val="FF0000"/>
                </a:solidFill>
                <a:latin typeface="Calibri" pitchFamily="34" charset="0"/>
                <a:cs typeface="Calibri" pitchFamily="34" charset="0"/>
                <a:sym typeface="Symbol"/>
              </a:rPr>
              <a:t>1</a:t>
            </a:r>
            <a:r>
              <a:rPr lang="en-US" sz="2800" dirty="0" smtClean="0">
                <a:solidFill>
                  <a:srgbClr val="FF0000"/>
                </a:solidFill>
                <a:latin typeface="Calibri" pitchFamily="34" charset="0"/>
                <a:cs typeface="Calibri" pitchFamily="34" charset="0"/>
                <a:sym typeface="Symbol"/>
              </a:rPr>
              <a:t>) </a:t>
            </a:r>
            <a:r>
              <a:rPr lang="en-US" sz="2800" dirty="0" smtClean="0">
                <a:solidFill>
                  <a:schemeClr val="bg1"/>
                </a:solidFill>
                <a:latin typeface="Calibri" pitchFamily="34" charset="0"/>
                <a:cs typeface="Calibri" pitchFamily="34" charset="0"/>
                <a:sym typeface="Symbol"/>
              </a:rPr>
              <a:t> f(g(x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rgbClr val="FF0000"/>
                </a:solidFill>
                <a:latin typeface="Calibri" pitchFamily="34" charset="0"/>
                <a:cs typeface="Calibri" pitchFamily="34" charset="0"/>
                <a:sym typeface="Symbol"/>
              </a:rPr>
              <a:t>0  g(x</a:t>
            </a:r>
            <a:r>
              <a:rPr lang="en-US" sz="2800" baseline="-25000" dirty="0" smtClean="0">
                <a:solidFill>
                  <a:srgbClr val="FF0000"/>
                </a:solidFill>
                <a:latin typeface="Calibri" pitchFamily="34" charset="0"/>
                <a:cs typeface="Calibri" pitchFamily="34" charset="0"/>
                <a:sym typeface="Symbol"/>
              </a:rPr>
              <a:t>1</a:t>
            </a:r>
            <a:r>
              <a:rPr lang="en-US" sz="2800" dirty="0" smtClean="0">
                <a:solidFill>
                  <a:srgbClr val="FF0000"/>
                </a:solidFill>
                <a:latin typeface="Calibri" pitchFamily="34" charset="0"/>
                <a:cs typeface="Calibri" pitchFamily="34" charset="0"/>
                <a:sym typeface="Symbol"/>
              </a:rPr>
              <a:t>)</a:t>
            </a:r>
            <a:r>
              <a:rPr lang="en-US" sz="2800" dirty="0" smtClean="0">
                <a:solidFill>
                  <a:schemeClr val="bg1"/>
                </a:solidFill>
                <a:latin typeface="Calibri" pitchFamily="34" charset="0"/>
                <a:cs typeface="Calibri" pitchFamily="34" charset="0"/>
                <a:sym typeface="Symbol"/>
              </a:rPr>
              <a:t>  h(g(x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 = 2x</a:t>
            </a:r>
            <a:r>
              <a:rPr lang="en-US" sz="2800" baseline="-25000" dirty="0" smtClean="0">
                <a:solidFill>
                  <a:schemeClr val="bg1"/>
                </a:solidFill>
                <a:latin typeface="Calibri" pitchFamily="34" charset="0"/>
                <a:cs typeface="Calibri" pitchFamily="34" charset="0"/>
                <a:sym typeface="Symbol"/>
              </a:rPr>
              <a:t>1</a:t>
            </a:r>
            <a:r>
              <a:rPr lang="en-US" sz="2800" dirty="0" smtClean="0">
                <a:solidFill>
                  <a:schemeClr val="bg1"/>
                </a:solidFill>
                <a:latin typeface="Calibri" pitchFamily="34" charset="0"/>
                <a:cs typeface="Calibri" pitchFamily="34" charset="0"/>
                <a:sym typeface="Symbol"/>
              </a:rPr>
              <a:t>,</a:t>
            </a:r>
          </a:p>
          <a:p>
            <a:pPr>
              <a:buNone/>
            </a:pPr>
            <a:r>
              <a:rPr lang="en-US" sz="2800" dirty="0" smtClean="0">
                <a:solidFill>
                  <a:schemeClr val="bg1"/>
                </a:solidFill>
                <a:latin typeface="Calibri" pitchFamily="34" charset="0"/>
                <a:cs typeface="Calibri" pitchFamily="34" charset="0"/>
                <a:sym typeface="Symbol"/>
              </a:rPr>
              <a:t>g(a) &lt; 0</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Conclusion</a:t>
            </a:r>
            <a:endParaRPr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7" name="Content Placeholder 6"/>
          <p:cNvSpPr>
            <a:spLocks noGrp="1"/>
          </p:cNvSpPr>
          <p:nvPr>
            <p:ph idx="1"/>
          </p:nvPr>
        </p:nvSpPr>
        <p:spPr>
          <a:xfrm>
            <a:off x="381000" y="1412875"/>
            <a:ext cx="8582130" cy="3533275"/>
          </a:xfrm>
        </p:spPr>
        <p:txBody>
          <a:bodyPr/>
          <a:lstStyle/>
          <a:p>
            <a:r>
              <a:rPr lang="en-US" dirty="0" smtClean="0"/>
              <a:t>SMT solvers usually return </a:t>
            </a:r>
            <a:r>
              <a:rPr lang="en-US" dirty="0" err="1" smtClean="0">
                <a:solidFill>
                  <a:srgbClr val="FF0000"/>
                </a:solidFill>
              </a:rPr>
              <a:t>unsat</a:t>
            </a:r>
            <a:r>
              <a:rPr lang="en-US" dirty="0" smtClean="0"/>
              <a:t> or </a:t>
            </a:r>
            <a:r>
              <a:rPr lang="en-US" dirty="0" smtClean="0">
                <a:solidFill>
                  <a:srgbClr val="FF0000"/>
                </a:solidFill>
              </a:rPr>
              <a:t>unknown</a:t>
            </a:r>
            <a:r>
              <a:rPr lang="en-US" dirty="0" smtClean="0"/>
              <a:t> for quantified SMT formulas.</a:t>
            </a:r>
          </a:p>
          <a:p>
            <a:r>
              <a:rPr lang="en-US" dirty="0" smtClean="0"/>
              <a:t>Z3 was the only SMT-solver in SMT-COMP’08 to correctly answer </a:t>
            </a:r>
            <a:r>
              <a:rPr lang="en-US" dirty="0" err="1" smtClean="0"/>
              <a:t>satisfiable</a:t>
            </a:r>
            <a:r>
              <a:rPr lang="en-US" dirty="0" smtClean="0"/>
              <a:t> quantified formulas.</a:t>
            </a:r>
          </a:p>
          <a:p>
            <a:r>
              <a:rPr lang="en-US" dirty="0" smtClean="0"/>
              <a:t>New decidable fragments. </a:t>
            </a:r>
          </a:p>
          <a:p>
            <a:r>
              <a:rPr lang="en-US" dirty="0" smtClean="0"/>
              <a:t>Model-based instantiation and Model checking.</a:t>
            </a:r>
          </a:p>
          <a:p>
            <a:r>
              <a:rPr lang="en-US" dirty="0" smtClean="0"/>
              <a:t>Conditions for </a:t>
            </a:r>
            <a:r>
              <a:rPr lang="en-US" dirty="0" err="1" smtClean="0"/>
              <a:t>refutationally</a:t>
            </a:r>
            <a:r>
              <a:rPr lang="en-US" dirty="0" smtClean="0"/>
              <a:t> complete procedures.</a:t>
            </a:r>
          </a:p>
          <a:p>
            <a:r>
              <a:rPr lang="en-US" dirty="0" smtClean="0"/>
              <a:t>Future work: more efficient model checking techniques.</a:t>
            </a:r>
            <a:endParaRPr lang="en-US" dirty="0"/>
          </a:p>
        </p:txBody>
      </p:sp>
      <p:sp>
        <p:nvSpPr>
          <p:cNvPr id="10" name="Rectangle 9"/>
          <p:cNvSpPr/>
          <p:nvPr/>
        </p:nvSpPr>
        <p:spPr bwMode="auto">
          <a:xfrm>
            <a:off x="2632668" y="5064370"/>
            <a:ext cx="3275763" cy="108522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Examples</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Content Placeholder 2"/>
          <p:cNvSpPr txBox="1">
            <a:spLocks/>
          </p:cNvSpPr>
          <p:nvPr/>
        </p:nvSpPr>
        <p:spPr>
          <a:xfrm>
            <a:off x="308200" y="1616699"/>
            <a:ext cx="8382000" cy="1809726"/>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Array Theory:</a:t>
            </a:r>
          </a:p>
          <a:p>
            <a:pPr marL="384954" marR="0" lvl="0" indent="-384954" algn="l"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rPr>
              <a:t>	</a:t>
            </a:r>
            <a:r>
              <a:rPr lang="en-US" sz="2800" dirty="0" smtClean="0">
                <a:solidFill>
                  <a:schemeClr val="bg1"/>
                </a:solidFill>
                <a:latin typeface="Calibri" pitchFamily="34" charset="0"/>
                <a:sym typeface="Symbol"/>
              </a:rPr>
              <a:t></a:t>
            </a:r>
            <a:r>
              <a:rPr lang="en-US" sz="2800" dirty="0" err="1" smtClean="0">
                <a:solidFill>
                  <a:schemeClr val="bg1"/>
                </a:solidFill>
                <a:latin typeface="Calibri" pitchFamily="34" charset="0"/>
                <a:sym typeface="Symbol"/>
              </a:rPr>
              <a:t>a,i,v</a:t>
            </a:r>
            <a:r>
              <a:rPr lang="en-US" sz="2800" dirty="0" smtClean="0">
                <a:solidFill>
                  <a:schemeClr val="bg1"/>
                </a:solidFill>
                <a:latin typeface="Calibri" pitchFamily="34" charset="0"/>
                <a:sym typeface="Symbol"/>
              </a:rPr>
              <a:t>:  read(write(</a:t>
            </a:r>
            <a:r>
              <a:rPr lang="en-US" sz="2800" dirty="0" err="1" smtClean="0">
                <a:solidFill>
                  <a:schemeClr val="bg1"/>
                </a:solidFill>
                <a:latin typeface="Calibri" pitchFamily="34" charset="0"/>
                <a:sym typeface="Symbol"/>
              </a:rPr>
              <a:t>a,i,v</a:t>
            </a:r>
            <a:r>
              <a:rPr lang="en-US" sz="2800" dirty="0" smtClean="0">
                <a:solidFill>
                  <a:schemeClr val="bg1"/>
                </a:solidFill>
                <a:latin typeface="Calibri" pitchFamily="34" charset="0"/>
                <a:sym typeface="Symbol"/>
              </a:rPr>
              <a:t>), </a:t>
            </a:r>
            <a:r>
              <a:rPr lang="en-US" sz="2800" dirty="0" err="1" smtClean="0">
                <a:solidFill>
                  <a:schemeClr val="bg1"/>
                </a:solidFill>
                <a:latin typeface="Calibri" pitchFamily="34" charset="0"/>
                <a:sym typeface="Symbol"/>
              </a:rPr>
              <a:t>i</a:t>
            </a:r>
            <a:r>
              <a:rPr lang="en-US" sz="2800" dirty="0" smtClean="0">
                <a:solidFill>
                  <a:schemeClr val="bg1"/>
                </a:solidFill>
                <a:latin typeface="Calibri" pitchFamily="34" charset="0"/>
                <a:sym typeface="Symbol"/>
              </a:rPr>
              <a:t>) = v</a:t>
            </a:r>
          </a:p>
          <a:p>
            <a:pPr marL="384954" indent="-384954">
              <a:lnSpc>
                <a:spcPct val="90000"/>
              </a:lnSpc>
              <a:spcBef>
                <a:spcPct val="20000"/>
              </a:spcBef>
              <a:buSzPct val="90000"/>
            </a:pPr>
            <a:r>
              <a:rPr lang="en-US" sz="2800" dirty="0" smtClean="0">
                <a:solidFill>
                  <a:schemeClr val="bg1"/>
                </a:solidFill>
                <a:latin typeface="Calibri" pitchFamily="34" charset="0"/>
                <a:sym typeface="Symbol"/>
              </a:rPr>
              <a:t>	</a:t>
            </a:r>
            <a:r>
              <a:rPr lang="en-US" sz="2800" dirty="0" err="1" smtClean="0">
                <a:solidFill>
                  <a:schemeClr val="bg1"/>
                </a:solidFill>
                <a:latin typeface="Calibri" pitchFamily="34" charset="0"/>
                <a:sym typeface="Symbol"/>
              </a:rPr>
              <a:t>a,i,v</a:t>
            </a:r>
            <a:r>
              <a:rPr lang="en-US" sz="2800" dirty="0" smtClean="0">
                <a:solidFill>
                  <a:schemeClr val="bg1"/>
                </a:solidFill>
                <a:latin typeface="Calibri" pitchFamily="34" charset="0"/>
                <a:sym typeface="Symbol"/>
              </a:rPr>
              <a:t>:  </a:t>
            </a:r>
            <a:r>
              <a:rPr lang="en-US" sz="2800" dirty="0" err="1" smtClean="0">
                <a:solidFill>
                  <a:schemeClr val="bg1"/>
                </a:solidFill>
                <a:latin typeface="Calibri" pitchFamily="34" charset="0"/>
                <a:sym typeface="Symbol"/>
              </a:rPr>
              <a:t>i</a:t>
            </a:r>
            <a:r>
              <a:rPr lang="en-US" sz="2800" dirty="0" smtClean="0">
                <a:solidFill>
                  <a:schemeClr val="bg1"/>
                </a:solidFill>
                <a:latin typeface="Calibri" pitchFamily="34" charset="0"/>
                <a:sym typeface="Symbol"/>
              </a:rPr>
              <a:t> = j  read(write(</a:t>
            </a:r>
            <a:r>
              <a:rPr lang="en-US" sz="2800" dirty="0" err="1" smtClean="0">
                <a:solidFill>
                  <a:schemeClr val="bg1"/>
                </a:solidFill>
                <a:latin typeface="Calibri" pitchFamily="34" charset="0"/>
                <a:sym typeface="Symbol"/>
              </a:rPr>
              <a:t>a,i,v</a:t>
            </a:r>
            <a:r>
              <a:rPr lang="en-US" sz="2800" dirty="0" smtClean="0">
                <a:solidFill>
                  <a:schemeClr val="bg1"/>
                </a:solidFill>
                <a:latin typeface="Calibri" pitchFamily="34" charset="0"/>
                <a:sym typeface="Symbol"/>
              </a:rPr>
              <a:t>), j) = read(</a:t>
            </a:r>
            <a:r>
              <a:rPr lang="en-US" sz="2800" dirty="0" err="1" smtClean="0">
                <a:solidFill>
                  <a:schemeClr val="bg1"/>
                </a:solidFill>
                <a:latin typeface="Calibri" pitchFamily="34" charset="0"/>
                <a:sym typeface="Symbol"/>
              </a:rPr>
              <a:t>a,j</a:t>
            </a:r>
            <a:r>
              <a:rPr lang="en-US" sz="28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308200" y="3628026"/>
            <a:ext cx="8382000" cy="1809726"/>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lang="en-US" sz="2800" dirty="0" smtClean="0">
                <a:solidFill>
                  <a:schemeClr val="bg1"/>
                </a:solidFill>
                <a:latin typeface="Calibri" pitchFamily="34" charset="0"/>
              </a:rPr>
              <a:t>Linear 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lang="en-US" sz="2800" dirty="0" smtClean="0">
                <a:solidFill>
                  <a:schemeClr val="bg1"/>
                </a:solidFill>
                <a:latin typeface="Calibri" pitchFamily="34" charset="0"/>
              </a:rPr>
              <a:t>Inductive </a:t>
            </a:r>
            <a:r>
              <a:rPr lang="en-US" sz="2800" dirty="0" err="1" smtClean="0">
                <a:solidFill>
                  <a:schemeClr val="bg1"/>
                </a:solidFill>
                <a:latin typeface="Calibri" pitchFamily="34" charset="0"/>
              </a:rPr>
              <a:t>datatypes</a:t>
            </a:r>
            <a:endParaRPr lang="en-US" sz="2800" dirty="0" smtClean="0">
              <a:solidFill>
                <a:schemeClr val="bg1"/>
              </a:solidFill>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Example</a:t>
            </a:r>
            <a:endParaRPr lang="en-US" dirty="0"/>
          </a:p>
        </p:txBody>
      </p:sp>
      <p:sp>
        <p:nvSpPr>
          <p:cNvPr id="3" name="Content Placeholder 2"/>
          <p:cNvSpPr>
            <a:spLocks noGrp="1"/>
          </p:cNvSpPr>
          <p:nvPr>
            <p:ph idx="1"/>
          </p:nvPr>
        </p:nvSpPr>
        <p:spPr>
          <a:xfrm>
            <a:off x="1314659" y="2180589"/>
            <a:ext cx="6513007" cy="387798"/>
          </a:xfrm>
        </p:spPr>
        <p:txBody>
          <a:bodyPr/>
          <a:lstStyle/>
          <a:p>
            <a:pPr>
              <a:buNone/>
            </a:pPr>
            <a:r>
              <a:rPr lang="en-US" dirty="0" smtClean="0"/>
              <a:t>a &gt; 3, (a = b </a:t>
            </a:r>
            <a:r>
              <a:rPr lang="en-US" dirty="0" smtClean="0">
                <a:sym typeface="Symbol"/>
              </a:rPr>
              <a:t> a = b + 1), f(a) = 0, f(b) = 1</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graphicFrame>
        <p:nvGraphicFramePr>
          <p:cNvPr id="5" name="Table 4"/>
          <p:cNvGraphicFramePr>
            <a:graphicFrameLocks noGrp="1"/>
          </p:cNvGraphicFramePr>
          <p:nvPr/>
        </p:nvGraphicFramePr>
        <p:xfrm>
          <a:off x="386960" y="3266996"/>
          <a:ext cx="8269794" cy="1886118"/>
        </p:xfrm>
        <a:graphic>
          <a:graphicData uri="http://schemas.openxmlformats.org/drawingml/2006/table">
            <a:tbl>
              <a:tblPr firstRow="1" bandRow="1">
                <a:tableStyleId>{9DCAF9ED-07DC-4A11-8D7F-57B35C25682E}</a:tableStyleId>
              </a:tblPr>
              <a:tblGrid>
                <a:gridCol w="4134897"/>
                <a:gridCol w="4134897"/>
              </a:tblGrid>
              <a:tr h="274063">
                <a:tc>
                  <a:txBody>
                    <a:bodyPr/>
                    <a:lstStyle/>
                    <a:p>
                      <a:endParaRPr lang="en-US" sz="2400" dirty="0">
                        <a:latin typeface="Calibri" pitchFamily="34" charset="0"/>
                        <a:cs typeface="Calibri" pitchFamily="34" charset="0"/>
                      </a:endParaRPr>
                    </a:p>
                  </a:txBody>
                  <a:tcPr/>
                </a:tc>
                <a:tc>
                  <a:txBody>
                    <a:bodyPr/>
                    <a:lstStyle/>
                    <a:p>
                      <a:endParaRPr lang="en-US" sz="2400" dirty="0">
                        <a:latin typeface="Calibri" pitchFamily="34" charset="0"/>
                        <a:cs typeface="Calibri" pitchFamily="34" charset="0"/>
                      </a:endParaRPr>
                    </a:p>
                  </a:txBody>
                  <a:tcPr/>
                </a:tc>
              </a:tr>
              <a:tr h="476306">
                <a:tc>
                  <a:txBody>
                    <a:bodyPr/>
                    <a:lstStyle/>
                    <a:p>
                      <a:r>
                        <a:rPr lang="en-US" sz="2400" dirty="0" err="1" smtClean="0">
                          <a:latin typeface="Calibri" pitchFamily="34" charset="0"/>
                          <a:cs typeface="Calibri" pitchFamily="34" charset="0"/>
                        </a:rPr>
                        <a:t>f,g,h</a:t>
                      </a:r>
                      <a:endParaRPr lang="en-US" sz="2400" dirty="0">
                        <a:latin typeface="Calibri" pitchFamily="34" charset="0"/>
                        <a:cs typeface="Calibri" pitchFamily="34" charset="0"/>
                      </a:endParaRPr>
                    </a:p>
                  </a:txBody>
                  <a:tcPr/>
                </a:tc>
                <a:tc>
                  <a:txBody>
                    <a:bodyPr/>
                    <a:lstStyle/>
                    <a:p>
                      <a:r>
                        <a:rPr lang="en-US" sz="2400" dirty="0" err="1" smtClean="0">
                          <a:latin typeface="Calibri" pitchFamily="34" charset="0"/>
                          <a:cs typeface="Calibri" pitchFamily="34" charset="0"/>
                        </a:rPr>
                        <a:t>Uninterpreted</a:t>
                      </a:r>
                      <a:r>
                        <a:rPr lang="en-US" sz="2400" dirty="0" smtClean="0">
                          <a:latin typeface="Calibri" pitchFamily="34" charset="0"/>
                          <a:cs typeface="Calibri" pitchFamily="34" charset="0"/>
                        </a:rPr>
                        <a:t> functions</a:t>
                      </a:r>
                      <a:endParaRPr lang="en-US" sz="2400" dirty="0">
                        <a:latin typeface="Calibri" pitchFamily="34" charset="0"/>
                        <a:cs typeface="Calibri" pitchFamily="34" charset="0"/>
                      </a:endParaRPr>
                    </a:p>
                  </a:txBody>
                  <a:tcPr/>
                </a:tc>
              </a:tr>
              <a:tr h="476306">
                <a:tc>
                  <a:txBody>
                    <a:bodyPr/>
                    <a:lstStyle/>
                    <a:p>
                      <a:r>
                        <a:rPr lang="en-US" sz="2400" dirty="0" err="1" smtClean="0">
                          <a:latin typeface="Calibri" pitchFamily="34" charset="0"/>
                          <a:cs typeface="Calibri" pitchFamily="34" charset="0"/>
                        </a:rPr>
                        <a:t>a,b,c</a:t>
                      </a:r>
                      <a:endParaRPr lang="en-US" sz="2400" dirty="0">
                        <a:latin typeface="Calibri" pitchFamily="34" charset="0"/>
                        <a:cs typeface="Calibri" pitchFamily="34" charset="0"/>
                      </a:endParaRPr>
                    </a:p>
                  </a:txBody>
                  <a:tcPr/>
                </a:tc>
                <a:tc>
                  <a:txBody>
                    <a:bodyPr/>
                    <a:lstStyle/>
                    <a:p>
                      <a:r>
                        <a:rPr lang="en-US" sz="2400" dirty="0" err="1" smtClean="0">
                          <a:latin typeface="Calibri" pitchFamily="34" charset="0"/>
                          <a:cs typeface="Calibri" pitchFamily="34" charset="0"/>
                        </a:rPr>
                        <a:t>Uninterpreted</a:t>
                      </a:r>
                      <a:r>
                        <a:rPr lang="en-US" sz="2400" dirty="0" smtClean="0">
                          <a:latin typeface="Calibri" pitchFamily="34" charset="0"/>
                          <a:cs typeface="Calibri" pitchFamily="34" charset="0"/>
                        </a:rPr>
                        <a:t> constants</a:t>
                      </a:r>
                      <a:endParaRPr lang="en-US" sz="2400" dirty="0">
                        <a:latin typeface="Calibri" pitchFamily="34" charset="0"/>
                        <a:cs typeface="Calibri" pitchFamily="34" charset="0"/>
                      </a:endParaRPr>
                    </a:p>
                  </a:txBody>
                  <a:tcPr/>
                </a:tc>
              </a:tr>
              <a:tr h="476306">
                <a:tc>
                  <a:txBody>
                    <a:bodyPr/>
                    <a:lstStyle/>
                    <a:p>
                      <a:r>
                        <a:rPr lang="en-US" sz="2400" dirty="0" smtClean="0">
                          <a:latin typeface="Calibri" pitchFamily="34" charset="0"/>
                          <a:cs typeface="Calibri" pitchFamily="34" charset="0"/>
                        </a:rPr>
                        <a:t>+,-,&lt;,</a:t>
                      </a:r>
                      <a:r>
                        <a:rPr lang="en-US" sz="2400" dirty="0" smtClean="0">
                          <a:latin typeface="Calibri" pitchFamily="34" charset="0"/>
                          <a:cs typeface="Calibri" pitchFamily="34" charset="0"/>
                          <a:sym typeface="Symbol"/>
                        </a:rPr>
                        <a:t>,0,1,…</a:t>
                      </a:r>
                      <a:endParaRPr lang="en-US" sz="2400" dirty="0">
                        <a:latin typeface="Calibri" pitchFamily="34" charset="0"/>
                        <a:cs typeface="Calibri" pitchFamily="34" charset="0"/>
                      </a:endParaRPr>
                    </a:p>
                  </a:txBody>
                  <a:tcPr/>
                </a:tc>
                <a:tc>
                  <a:txBody>
                    <a:bodyPr/>
                    <a:lstStyle/>
                    <a:p>
                      <a:r>
                        <a:rPr lang="en-US" sz="2400" dirty="0" smtClean="0">
                          <a:latin typeface="Calibri" pitchFamily="34" charset="0"/>
                          <a:cs typeface="Calibri" pitchFamily="34" charset="0"/>
                        </a:rPr>
                        <a:t>Interpreted symbols</a:t>
                      </a:r>
                      <a:endParaRPr lang="en-US" sz="2400" dirty="0">
                        <a:latin typeface="Calibri" pitchFamily="34" charset="0"/>
                        <a:cs typeface="Calibri" pitchFamily="34"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Example</a:t>
            </a:r>
            <a:endParaRPr lang="en-US" dirty="0"/>
          </a:p>
        </p:txBody>
      </p:sp>
      <p:sp>
        <p:nvSpPr>
          <p:cNvPr id="3" name="Content Placeholder 2"/>
          <p:cNvSpPr>
            <a:spLocks noGrp="1"/>
          </p:cNvSpPr>
          <p:nvPr>
            <p:ph idx="1"/>
          </p:nvPr>
        </p:nvSpPr>
        <p:spPr>
          <a:xfrm>
            <a:off x="1314659" y="2180589"/>
            <a:ext cx="6513007" cy="387798"/>
          </a:xfrm>
        </p:spPr>
        <p:txBody>
          <a:bodyPr/>
          <a:lstStyle/>
          <a:p>
            <a:pPr>
              <a:buNone/>
            </a:pPr>
            <a:r>
              <a:rPr lang="en-US" dirty="0" smtClean="0"/>
              <a:t>a &gt; 3, (a = b </a:t>
            </a:r>
            <a:r>
              <a:rPr lang="en-US" dirty="0" smtClean="0">
                <a:sym typeface="Symbol"/>
              </a:rPr>
              <a:t> a = b + 1), f(a) = 0, f(b) = 1</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Content Placeholder 2"/>
          <p:cNvSpPr txBox="1">
            <a:spLocks/>
          </p:cNvSpPr>
          <p:nvPr/>
        </p:nvSpPr>
        <p:spPr>
          <a:xfrm>
            <a:off x="1306286" y="3237340"/>
            <a:ext cx="6513007" cy="1809726"/>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val="FF0000"/>
                </a:solidFill>
                <a:latin typeface="Calibri" pitchFamily="34" charset="0"/>
              </a:rPr>
              <a:t>Model/Structure: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4</a:t>
            </a:r>
          </a:p>
          <a:p>
            <a:pPr marL="384954" lvl="0" indent="-384954">
              <a:lnSpc>
                <a:spcPct val="90000"/>
              </a:lnSpc>
              <a:spcBef>
                <a:spcPct val="20000"/>
              </a:spcBef>
              <a:buSzPct val="90000"/>
            </a:pPr>
            <a:r>
              <a:rPr lang="en-US" sz="2800" baseline="0" dirty="0" smtClean="0">
                <a:solidFill>
                  <a:schemeClr val="bg1"/>
                </a:solidFill>
                <a:latin typeface="Calibri" pitchFamily="34" charset="0"/>
                <a:sym typeface="Symbol"/>
              </a:rPr>
              <a:t>b</a:t>
            </a:r>
            <a:r>
              <a:rPr lang="en-US" sz="2800" dirty="0" smtClean="0">
                <a:solidFill>
                  <a:schemeClr val="bg1"/>
                </a:solidFill>
                <a:latin typeface="Calibri" pitchFamily="34" charset="0"/>
                <a:sym typeface="Symbol"/>
              </a:rPr>
              <a:t>  3</a:t>
            </a:r>
          </a:p>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f</a:t>
            </a:r>
            <a:r>
              <a:rPr lang="en-US" sz="2800" dirty="0" smtClean="0">
                <a:solidFill>
                  <a:schemeClr val="bg1"/>
                </a:solidFill>
                <a:latin typeface="Calibri" pitchFamily="34" charset="0"/>
                <a:sym typeface="Symbol"/>
              </a:rPr>
              <a:t>  { 4  0,  3  1,  …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Example</a:t>
            </a:r>
            <a:endParaRPr lang="en-US" dirty="0"/>
          </a:p>
        </p:txBody>
      </p:sp>
      <p:sp>
        <p:nvSpPr>
          <p:cNvPr id="3" name="Content Placeholder 2"/>
          <p:cNvSpPr>
            <a:spLocks noGrp="1"/>
          </p:cNvSpPr>
          <p:nvPr>
            <p:ph idx="1"/>
          </p:nvPr>
        </p:nvSpPr>
        <p:spPr>
          <a:xfrm>
            <a:off x="1314659" y="2180589"/>
            <a:ext cx="6513007" cy="387798"/>
          </a:xfrm>
        </p:spPr>
        <p:txBody>
          <a:bodyPr/>
          <a:lstStyle/>
          <a:p>
            <a:pPr>
              <a:buNone/>
            </a:pPr>
            <a:r>
              <a:rPr lang="en-US" dirty="0" smtClean="0"/>
              <a:t>a &gt; 3, (a = b </a:t>
            </a:r>
            <a:r>
              <a:rPr lang="en-US" dirty="0" smtClean="0">
                <a:sym typeface="Symbol"/>
              </a:rPr>
              <a:t> a = b + 1), f(a) = 0, f(b) = 1</a:t>
            </a:r>
            <a:endParaRPr lang="en-US" dirty="0"/>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
        <p:nvSpPr>
          <p:cNvPr id="5" name="Content Placeholder 2"/>
          <p:cNvSpPr txBox="1">
            <a:spLocks/>
          </p:cNvSpPr>
          <p:nvPr/>
        </p:nvSpPr>
        <p:spPr>
          <a:xfrm>
            <a:off x="1306286" y="3237340"/>
            <a:ext cx="6513007" cy="2283702"/>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val="FF0000"/>
                </a:solidFill>
                <a:latin typeface="Calibri" pitchFamily="34" charset="0"/>
              </a:rPr>
              <a:t>Model M: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M(a)</a:t>
            </a:r>
            <a:r>
              <a:rPr lang="en-US" sz="2800" dirty="0" smtClean="0">
                <a:solidFill>
                  <a:schemeClr val="bg1"/>
                </a:solidFill>
                <a:latin typeface="Calibri" pitchFamily="34" charset="0"/>
              </a:rPr>
              <a:t>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4</a:t>
            </a:r>
          </a:p>
          <a:p>
            <a:pPr marL="384954" lvl="0" indent="-384954">
              <a:lnSpc>
                <a:spcPct val="90000"/>
              </a:lnSpc>
              <a:spcBef>
                <a:spcPct val="20000"/>
              </a:spcBef>
              <a:buSzPct val="90000"/>
            </a:pPr>
            <a:r>
              <a:rPr lang="en-US" sz="2800" baseline="0" dirty="0" smtClean="0">
                <a:solidFill>
                  <a:schemeClr val="bg1"/>
                </a:solidFill>
                <a:latin typeface="Calibri" pitchFamily="34" charset="0"/>
                <a:sym typeface="Symbol"/>
              </a:rPr>
              <a:t>M(b) =</a:t>
            </a:r>
            <a:r>
              <a:rPr lang="en-US" sz="2800" dirty="0" smtClean="0">
                <a:solidFill>
                  <a:schemeClr val="bg1"/>
                </a:solidFill>
                <a:latin typeface="Calibri" pitchFamily="34" charset="0"/>
                <a:sym typeface="Symbol"/>
              </a:rPr>
              <a:t> 3</a:t>
            </a:r>
          </a:p>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M(f) =</a:t>
            </a:r>
            <a:r>
              <a:rPr lang="en-US" sz="2800" dirty="0" smtClean="0">
                <a:solidFill>
                  <a:schemeClr val="bg1"/>
                </a:solidFill>
                <a:latin typeface="Calibri" pitchFamily="34" charset="0"/>
                <a:sym typeface="Symbol"/>
              </a:rPr>
              <a:t> { 4  0, 3  1, … }</a:t>
            </a:r>
          </a:p>
          <a:p>
            <a:pPr marL="384954" lvl="0"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Solvers</a:t>
            </a:r>
            <a:endParaRPr lang="en-US" dirty="0"/>
          </a:p>
        </p:txBody>
      </p:sp>
      <p:sp>
        <p:nvSpPr>
          <p:cNvPr id="3" name="Content Placeholder 2"/>
          <p:cNvSpPr>
            <a:spLocks noGrp="1"/>
          </p:cNvSpPr>
          <p:nvPr>
            <p:ph idx="1"/>
          </p:nvPr>
        </p:nvSpPr>
        <p:spPr>
          <a:xfrm>
            <a:off x="318248" y="1645957"/>
            <a:ext cx="8382000" cy="3231654"/>
          </a:xfrm>
        </p:spPr>
        <p:txBody>
          <a:bodyPr/>
          <a:lstStyle/>
          <a:p>
            <a:pPr>
              <a:buNone/>
            </a:pPr>
            <a:r>
              <a:rPr lang="en-US" dirty="0" smtClean="0"/>
              <a:t>Many SMT Solvers:</a:t>
            </a:r>
          </a:p>
          <a:p>
            <a:r>
              <a:rPr lang="en-US" dirty="0" err="1" smtClean="0"/>
              <a:t>Barcelogic</a:t>
            </a:r>
            <a:r>
              <a:rPr lang="en-US" dirty="0" smtClean="0"/>
              <a:t>, Beaver, </a:t>
            </a:r>
            <a:r>
              <a:rPr lang="en-US" dirty="0" err="1" smtClean="0"/>
              <a:t>Boolector</a:t>
            </a:r>
            <a:r>
              <a:rPr lang="en-US" dirty="0" smtClean="0"/>
              <a:t>,</a:t>
            </a:r>
          </a:p>
          <a:p>
            <a:r>
              <a:rPr lang="en-US" dirty="0" smtClean="0"/>
              <a:t>CVC3, </a:t>
            </a:r>
            <a:r>
              <a:rPr lang="en-US" dirty="0" err="1" smtClean="0"/>
              <a:t>MathSAT</a:t>
            </a:r>
            <a:r>
              <a:rPr lang="en-US" dirty="0" smtClean="0"/>
              <a:t>, </a:t>
            </a:r>
            <a:r>
              <a:rPr lang="en-US" dirty="0" err="1" smtClean="0"/>
              <a:t>OpenSMT</a:t>
            </a:r>
            <a:r>
              <a:rPr lang="en-US" dirty="0" smtClean="0"/>
              <a:t>,</a:t>
            </a:r>
          </a:p>
          <a:p>
            <a:r>
              <a:rPr lang="en-US" dirty="0" smtClean="0"/>
              <a:t>Sateen, </a:t>
            </a:r>
            <a:r>
              <a:rPr lang="en-US" dirty="0" err="1" smtClean="0"/>
              <a:t>Yices</a:t>
            </a:r>
            <a:r>
              <a:rPr lang="en-US" dirty="0" smtClean="0"/>
              <a:t>, </a:t>
            </a:r>
            <a:r>
              <a:rPr lang="en-US" dirty="0" smtClean="0">
                <a:solidFill>
                  <a:srgbClr val="FF0000"/>
                </a:solidFill>
              </a:rPr>
              <a:t>Z3</a:t>
            </a:r>
            <a:r>
              <a:rPr lang="en-US" dirty="0" smtClean="0"/>
              <a:t>, …</a:t>
            </a:r>
          </a:p>
          <a:p>
            <a:endParaRPr lang="en-US" i="1" dirty="0" smtClean="0"/>
          </a:p>
          <a:p>
            <a:pPr>
              <a:buNone/>
            </a:pPr>
            <a:r>
              <a:rPr lang="en-US" dirty="0" smtClean="0"/>
              <a:t>They are very efficient for </a:t>
            </a:r>
            <a:r>
              <a:rPr lang="en-US" dirty="0" smtClean="0">
                <a:solidFill>
                  <a:srgbClr val="FF0000"/>
                </a:solidFill>
              </a:rPr>
              <a:t>quantifier-free formulas</a:t>
            </a:r>
            <a:r>
              <a:rPr lang="en-US" dirty="0" smtClean="0"/>
              <a:t>.</a:t>
            </a:r>
          </a:p>
          <a:p>
            <a:endParaRPr lang="en-US" dirty="0">
              <a:solidFill>
                <a:srgbClr val="FF0000"/>
              </a:solidFil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Complete Instantiation – CAV 2009</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12541</TotalTime>
  <Words>6840</Words>
  <Application>Microsoft Office PowerPoint</Application>
  <PresentationFormat>On-screen Show (4:3)</PresentationFormat>
  <Paragraphs>643</Paragraphs>
  <Slides>47</Slides>
  <Notes>39</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MSR_PPT template_07_light</vt:lpstr>
      <vt:lpstr>Complete Instantiation for Quantified Formulas in SMT  CAV 2009</vt:lpstr>
      <vt:lpstr>Satisfiability Modulo Theories (SMT)</vt:lpstr>
      <vt:lpstr>Many Applications</vt:lpstr>
      <vt:lpstr>What is a Theory?</vt:lpstr>
      <vt:lpstr>Theory: Examples</vt:lpstr>
      <vt:lpstr>SMT: Example</vt:lpstr>
      <vt:lpstr>SMT: Example</vt:lpstr>
      <vt:lpstr>SMT: Example</vt:lpstr>
      <vt:lpstr>SMT Solvers</vt:lpstr>
      <vt:lpstr>Many applications need quantifiers</vt:lpstr>
      <vt:lpstr>Many applications need quantifiers</vt:lpstr>
      <vt:lpstr>Many applications need quantifiers</vt:lpstr>
      <vt:lpstr>Many applications need quantifiers</vt:lpstr>
      <vt:lpstr>Many Approaches</vt:lpstr>
      <vt:lpstr>Instantiation Based Methods: Related work</vt:lpstr>
      <vt:lpstr>Simplifying Assumption: CNF</vt:lpstr>
      <vt:lpstr>Simplifying Assumption: CNF</vt:lpstr>
      <vt:lpstr>Essentially uninterpreted fragment</vt:lpstr>
      <vt:lpstr>Basic Idea</vt:lpstr>
      <vt:lpstr>Example</vt:lpstr>
      <vt:lpstr>Example</vt:lpstr>
      <vt:lpstr>Example</vt:lpstr>
      <vt:lpstr>Example</vt:lpstr>
      <vt:lpstr>Example</vt:lpstr>
      <vt:lpstr>Example</vt:lpstr>
      <vt:lpstr>Example</vt:lpstr>
      <vt:lpstr>Example</vt:lpstr>
      <vt:lpstr>Example</vt:lpstr>
      <vt:lpstr>Basic Idea (cont.)</vt:lpstr>
      <vt:lpstr>Basic Idea (cont.) </vt:lpstr>
      <vt:lpstr>Basic Idea (cont.)</vt:lpstr>
      <vt:lpstr>Example</vt:lpstr>
      <vt:lpstr>Example: Model Checking</vt:lpstr>
      <vt:lpstr>Why does it work?</vt:lpstr>
      <vt:lpstr>Refinement 1: Lazy construction</vt:lpstr>
      <vt:lpstr>Refinement 2: Model-based instantiation</vt:lpstr>
      <vt:lpstr>Model-based instantiation: Example</vt:lpstr>
      <vt:lpstr>Infinite F*</vt:lpstr>
      <vt:lpstr>Infinite F*: Example</vt:lpstr>
      <vt:lpstr>Infinite F*: What is wrong?</vt:lpstr>
      <vt:lpstr>F and Set Constraints</vt:lpstr>
      <vt:lpstr>F: Example</vt:lpstr>
      <vt:lpstr>Complexity</vt:lpstr>
      <vt:lpstr>Extensions</vt:lpstr>
      <vt:lpstr>Extensions: Example</vt:lpstr>
      <vt:lpstr>More Extensions</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273</cp:revision>
  <dcterms:created xsi:type="dcterms:W3CDTF">2007-07-26T21:26:45Z</dcterms:created>
  <dcterms:modified xsi:type="dcterms:W3CDTF">2009-06-30T07:21:43Z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