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tableStyles.xml" ContentType="application/vnd.openxmlformats-officedocument.presentationml.tableStyles+xml"/>
  <Override PartName="/ppt/tags/tag16.xml" ContentType="application/vnd.openxmlformats-officedocument.presentationml.tag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diagrams/layout1.xml" ContentType="application/vnd.openxmlformats-officedocument.drawingml.diagramLayout+xml"/>
  <Override PartName="/ppt/notesSlides/notesSlide7.xml" ContentType="application/vnd.openxmlformats-officedocument.presentationml.notesSlide+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tags/tag5.xml" ContentType="application/vnd.openxmlformats-officedocument.presentationml.tags+xml"/>
  <Override PartName="/ppt/diagrams/quickStyle3.xml" ContentType="application/vnd.openxmlformats-officedocument.drawingml.diagramStyl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notesSlides/notesSlide35.xml" ContentType="application/vnd.openxmlformats-officedocument.presentationml.notesSlide+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tags/tag24.xml" ContentType="application/vnd.openxmlformats-officedocument.presentationml.tags+xml"/>
  <Override PartName="/ppt/slides/slide89.xml" ContentType="application/vnd.openxmlformats-officedocument.presentationml.slide+xml"/>
  <Override PartName="/ppt/slides/slide108.xml" ContentType="application/vnd.openxmlformats-officedocument.presentationml.slide+xml"/>
  <Override PartName="/ppt/tags/tag13.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20.xml" ContentType="application/vnd.openxmlformats-officedocument.presentationml.tag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Override PartName="/ppt/diagrams/layout11.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tags/tag7.xml" ContentType="application/vnd.openxmlformats-officedocument.presentationml.tag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diagrams/layout8.xml" ContentType="application/vnd.openxmlformats-officedocument.drawingml.diagramLayout+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44.xml" ContentType="application/vnd.openxmlformats-officedocument.presentationml.notesSlide+xml"/>
  <Override PartName="/ppt/diagrams/data9.xml" ContentType="application/vnd.openxmlformats-officedocument.drawingml.diagramData+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diagrams/layout4.xml" ContentType="application/vnd.openxmlformats-officedocument.drawingml.diagramLayout+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notesSlides/notesSlide40.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tags/tag22.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tags/tag11.xml" ContentType="application/vnd.openxmlformats-officedocument.presentationml.tags+xml"/>
  <Override PartName="/ppt/diagrams/colors3.xml" ContentType="application/vnd.openxmlformats-officedocument.drawingml.diagramColors+xml"/>
  <Override PartName="/ppt/diagrams/quickStyle6.xml" ContentType="application/vnd.openxmlformats-officedocument.drawingml.diagramStyl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ags/tag4.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docProps/custom.xml" ContentType="application/vnd.openxmlformats-officedocument.custom-properties+xml"/>
  <Override PartName="/ppt/notesSlides/notesSlide12.xml" ContentType="application/vnd.openxmlformats-officedocument.presentationml.notesSlide+xml"/>
  <Override PartName="/ppt/diagrams/colors8.xml" ContentType="application/vnd.openxmlformats-officedocument.drawingml.diagramColors+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diagrams/quickStyle7.xml" ContentType="application/vnd.openxmlformats-officedocument.drawingml.diagramStyle+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notesSlides/notesSlide53.xml" ContentType="application/vnd.openxmlformats-officedocument.presentationml.notesSlide+xml"/>
  <Override PartName="/ppt/slides/slide40.xml" ContentType="application/vnd.openxmlformats-officedocument.presentationml.slide+xml"/>
  <Override PartName="/ppt/tags/tag17.xml" ContentType="application/vnd.openxmlformats-officedocument.presentationml.tags+xml"/>
  <Override PartName="/ppt/notesSlides/notesSlide42.xml" ContentType="application/vnd.openxmlformats-officedocument.presentationml.notesSlide+xml"/>
  <Default Extension="gif" ContentType="image/gif"/>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120"/>
  </p:notesMasterIdLst>
  <p:handoutMasterIdLst>
    <p:handoutMasterId r:id="rId121"/>
  </p:handoutMasterIdLst>
  <p:sldIdLst>
    <p:sldId id="295" r:id="rId5"/>
    <p:sldId id="425" r:id="rId6"/>
    <p:sldId id="426" r:id="rId7"/>
    <p:sldId id="427" r:id="rId8"/>
    <p:sldId id="428" r:id="rId9"/>
    <p:sldId id="429" r:id="rId10"/>
    <p:sldId id="430" r:id="rId11"/>
    <p:sldId id="431" r:id="rId12"/>
    <p:sldId id="432" r:id="rId13"/>
    <p:sldId id="433" r:id="rId14"/>
    <p:sldId id="434" r:id="rId15"/>
    <p:sldId id="435" r:id="rId16"/>
    <p:sldId id="437" r:id="rId17"/>
    <p:sldId id="438" r:id="rId18"/>
    <p:sldId id="453" r:id="rId19"/>
    <p:sldId id="439"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4" r:id="rId34"/>
    <p:sldId id="455" r:id="rId35"/>
    <p:sldId id="456" r:id="rId36"/>
    <p:sldId id="457" r:id="rId37"/>
    <p:sldId id="458" r:id="rId38"/>
    <p:sldId id="459" r:id="rId39"/>
    <p:sldId id="418" r:id="rId40"/>
    <p:sldId id="419" r:id="rId41"/>
    <p:sldId id="420" r:id="rId42"/>
    <p:sldId id="421" r:id="rId43"/>
    <p:sldId id="460" r:id="rId44"/>
    <p:sldId id="461" r:id="rId45"/>
    <p:sldId id="462" r:id="rId46"/>
    <p:sldId id="463" r:id="rId47"/>
    <p:sldId id="464" r:id="rId48"/>
    <p:sldId id="465" r:id="rId49"/>
    <p:sldId id="466" r:id="rId50"/>
    <p:sldId id="467" r:id="rId51"/>
    <p:sldId id="355" r:id="rId52"/>
    <p:sldId id="356" r:id="rId53"/>
    <p:sldId id="357" r:id="rId54"/>
    <p:sldId id="358" r:id="rId55"/>
    <p:sldId id="360" r:id="rId56"/>
    <p:sldId id="361" r:id="rId57"/>
    <p:sldId id="362" r:id="rId58"/>
    <p:sldId id="363" r:id="rId59"/>
    <p:sldId id="364" r:id="rId60"/>
    <p:sldId id="365" r:id="rId61"/>
    <p:sldId id="366" r:id="rId62"/>
    <p:sldId id="367" r:id="rId63"/>
    <p:sldId id="368" r:id="rId64"/>
    <p:sldId id="369" r:id="rId65"/>
    <p:sldId id="370" r:id="rId66"/>
    <p:sldId id="371" r:id="rId67"/>
    <p:sldId id="372" r:id="rId68"/>
    <p:sldId id="373" r:id="rId69"/>
    <p:sldId id="374" r:id="rId70"/>
    <p:sldId id="375" r:id="rId71"/>
    <p:sldId id="376" r:id="rId72"/>
    <p:sldId id="377" r:id="rId73"/>
    <p:sldId id="394" r:id="rId74"/>
    <p:sldId id="395" r:id="rId75"/>
    <p:sldId id="396" r:id="rId76"/>
    <p:sldId id="397" r:id="rId77"/>
    <p:sldId id="379" r:id="rId78"/>
    <p:sldId id="380" r:id="rId79"/>
    <p:sldId id="382" r:id="rId80"/>
    <p:sldId id="383" r:id="rId81"/>
    <p:sldId id="385" r:id="rId82"/>
    <p:sldId id="389" r:id="rId83"/>
    <p:sldId id="384" r:id="rId84"/>
    <p:sldId id="386" r:id="rId85"/>
    <p:sldId id="387" r:id="rId86"/>
    <p:sldId id="392" r:id="rId87"/>
    <p:sldId id="388" r:id="rId88"/>
    <p:sldId id="390" r:id="rId89"/>
    <p:sldId id="393" r:id="rId90"/>
    <p:sldId id="398" r:id="rId91"/>
    <p:sldId id="378" r:id="rId92"/>
    <p:sldId id="399" r:id="rId93"/>
    <p:sldId id="303" r:id="rId94"/>
    <p:sldId id="402" r:id="rId95"/>
    <p:sldId id="403" r:id="rId96"/>
    <p:sldId id="473" r:id="rId97"/>
    <p:sldId id="474" r:id="rId98"/>
    <p:sldId id="304" r:id="rId99"/>
    <p:sldId id="305" r:id="rId100"/>
    <p:sldId id="306" r:id="rId101"/>
    <p:sldId id="307" r:id="rId102"/>
    <p:sldId id="308" r:id="rId103"/>
    <p:sldId id="468" r:id="rId104"/>
    <p:sldId id="469" r:id="rId105"/>
    <p:sldId id="470" r:id="rId106"/>
    <p:sldId id="471" r:id="rId107"/>
    <p:sldId id="472" r:id="rId108"/>
    <p:sldId id="406" r:id="rId109"/>
    <p:sldId id="407" r:id="rId110"/>
    <p:sldId id="408" r:id="rId111"/>
    <p:sldId id="409" r:id="rId112"/>
    <p:sldId id="410" r:id="rId113"/>
    <p:sldId id="412" r:id="rId114"/>
    <p:sldId id="411" r:id="rId115"/>
    <p:sldId id="413" r:id="rId116"/>
    <p:sldId id="414" r:id="rId117"/>
    <p:sldId id="405" r:id="rId118"/>
    <p:sldId id="415" r:id="rId119"/>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C283"/>
    <a:srgbClr val="FFCD2D"/>
    <a:srgbClr val="CE7E5A"/>
    <a:srgbClr val="CF6A3D"/>
    <a:srgbClr val="9C42E6"/>
    <a:srgbClr val="D1943B"/>
    <a:srgbClr val="F8F57B"/>
    <a:srgbClr val="D5B953"/>
    <a:srgbClr val="B87DF3"/>
    <a:srgbClr val="F4A234"/>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684" autoAdjust="0"/>
  </p:normalViewPr>
  <p:slideViewPr>
    <p:cSldViewPr snapToGrid="0">
      <p:cViewPr varScale="1">
        <p:scale>
          <a:sx n="95" d="100"/>
          <a:sy n="95" d="100"/>
        </p:scale>
        <p:origin x="-108" y="-336"/>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A728FD-DA1C-4320-9F64-41E153BDF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93E2F48-C311-4190-AD51-7F8B2BA63A47}">
      <dgm:prSet/>
      <dgm:spPr/>
      <dgm:t>
        <a:bodyPr/>
        <a:lstStyle/>
        <a:p>
          <a:pPr algn="ctr" rtl="0"/>
          <a:r>
            <a:rPr lang="en-US" b="1" dirty="0" smtClean="0"/>
            <a:t>Test case generation</a:t>
          </a:r>
          <a:endParaRPr lang="en-US" dirty="0"/>
        </a:p>
      </dgm:t>
    </dgm:pt>
    <dgm:pt modelId="{C7FD790F-680E-4A8F-AEAF-03FD3C5EC264}" type="parTrans" cxnId="{9A94D50F-9CC8-4546-B25E-9D1D909B83C3}">
      <dgm:prSet/>
      <dgm:spPr/>
      <dgm:t>
        <a:bodyPr/>
        <a:lstStyle/>
        <a:p>
          <a:pPr algn="ctr"/>
          <a:endParaRPr lang="en-US"/>
        </a:p>
      </dgm:t>
    </dgm:pt>
    <dgm:pt modelId="{247C1435-A91A-4F26-8F6C-9497EACEB1FF}" type="sibTrans" cxnId="{9A94D50F-9CC8-4546-B25E-9D1D909B83C3}">
      <dgm:prSet/>
      <dgm:spPr/>
      <dgm:t>
        <a:bodyPr/>
        <a:lstStyle/>
        <a:p>
          <a:pPr algn="ctr"/>
          <a:endParaRPr lang="en-US"/>
        </a:p>
      </dgm:t>
    </dgm:pt>
    <dgm:pt modelId="{16ABD21D-6B4C-4964-96B9-1A50B1452172}">
      <dgm:prSet/>
      <dgm:spPr/>
      <dgm:t>
        <a:bodyPr/>
        <a:lstStyle/>
        <a:p>
          <a:pPr algn="ctr" rtl="0"/>
          <a:r>
            <a:rPr lang="en-US" b="1" dirty="0" smtClean="0"/>
            <a:t>Verifying Compilers</a:t>
          </a:r>
          <a:endParaRPr lang="en-US" dirty="0"/>
        </a:p>
      </dgm:t>
    </dgm:pt>
    <dgm:pt modelId="{D811FADF-6418-40DA-A681-E1CF0F008B02}" type="parTrans" cxnId="{22E14886-39DA-46BD-A5CE-C834F6F4D757}">
      <dgm:prSet/>
      <dgm:spPr/>
      <dgm:t>
        <a:bodyPr/>
        <a:lstStyle/>
        <a:p>
          <a:pPr algn="ctr"/>
          <a:endParaRPr lang="en-US"/>
        </a:p>
      </dgm:t>
    </dgm:pt>
    <dgm:pt modelId="{8037E45F-1C33-4495-84A2-61E12535AF6C}" type="sibTrans" cxnId="{22E14886-39DA-46BD-A5CE-C834F6F4D757}">
      <dgm:prSet/>
      <dgm:spPr/>
      <dgm:t>
        <a:bodyPr/>
        <a:lstStyle/>
        <a:p>
          <a:pPr algn="ctr"/>
          <a:endParaRPr lang="en-US"/>
        </a:p>
      </dgm:t>
    </dgm:pt>
    <dgm:pt modelId="{10BCAAC2-E0AB-4F7F-AD99-4B12FA756641}">
      <dgm:prSet/>
      <dgm:spPr/>
      <dgm:t>
        <a:bodyPr/>
        <a:lstStyle/>
        <a:p>
          <a:pPr algn="ctr" rtl="0"/>
          <a:r>
            <a:rPr lang="en-US" b="1" dirty="0" smtClean="0"/>
            <a:t>Predicate Abstraction</a:t>
          </a:r>
          <a:endParaRPr lang="en-US" dirty="0"/>
        </a:p>
      </dgm:t>
    </dgm:pt>
    <dgm:pt modelId="{70A49386-D90E-4C1B-BB45-D64ABDC75D49}" type="parTrans" cxnId="{0D62B2D8-8311-4B73-AAED-094B670A2691}">
      <dgm:prSet/>
      <dgm:spPr/>
      <dgm:t>
        <a:bodyPr/>
        <a:lstStyle/>
        <a:p>
          <a:pPr algn="ctr"/>
          <a:endParaRPr lang="en-US"/>
        </a:p>
      </dgm:t>
    </dgm:pt>
    <dgm:pt modelId="{5E06A297-C833-44AB-86B1-5455CF5019AA}" type="sibTrans" cxnId="{0D62B2D8-8311-4B73-AAED-094B670A2691}">
      <dgm:prSet/>
      <dgm:spPr/>
      <dgm:t>
        <a:bodyPr/>
        <a:lstStyle/>
        <a:p>
          <a:pPr algn="ctr"/>
          <a:endParaRPr lang="en-US"/>
        </a:p>
      </dgm:t>
    </dgm:pt>
    <dgm:pt modelId="{98EFB690-2F44-40DC-A544-D76023CFC90E}">
      <dgm:prSet/>
      <dgm:spPr/>
      <dgm:t>
        <a:bodyPr/>
        <a:lstStyle/>
        <a:p>
          <a:pPr algn="ctr" rtl="0"/>
          <a:r>
            <a:rPr lang="en-US" b="1" dirty="0" smtClean="0"/>
            <a:t>Invariant Generation</a:t>
          </a:r>
          <a:endParaRPr lang="en-US" dirty="0"/>
        </a:p>
      </dgm:t>
    </dgm:pt>
    <dgm:pt modelId="{96B2B7A0-7655-4A68-9C29-07A7BB43ACEA}" type="parTrans" cxnId="{638CF91E-B722-451E-9436-0DBEC69F9B8C}">
      <dgm:prSet/>
      <dgm:spPr/>
      <dgm:t>
        <a:bodyPr/>
        <a:lstStyle/>
        <a:p>
          <a:pPr algn="ctr"/>
          <a:endParaRPr lang="en-US"/>
        </a:p>
      </dgm:t>
    </dgm:pt>
    <dgm:pt modelId="{75A85F81-E5F6-42E8-B6A8-0975DFB3EAE8}" type="sibTrans" cxnId="{638CF91E-B722-451E-9436-0DBEC69F9B8C}">
      <dgm:prSet/>
      <dgm:spPr/>
      <dgm:t>
        <a:bodyPr/>
        <a:lstStyle/>
        <a:p>
          <a:pPr algn="ctr"/>
          <a:endParaRPr lang="en-US"/>
        </a:p>
      </dgm:t>
    </dgm:pt>
    <dgm:pt modelId="{35A186EA-B02E-4617-AAAB-5508528581EC}">
      <dgm:prSet/>
      <dgm:spPr/>
      <dgm:t>
        <a:bodyPr/>
        <a:lstStyle/>
        <a:p>
          <a:pPr algn="ctr" rtl="0"/>
          <a:r>
            <a:rPr lang="en-US" b="1" dirty="0" smtClean="0"/>
            <a:t>Type Checking</a:t>
          </a:r>
          <a:endParaRPr lang="en-US" dirty="0"/>
        </a:p>
      </dgm:t>
    </dgm:pt>
    <dgm:pt modelId="{30E7FE56-488D-40EC-A702-2B0612286212}" type="parTrans" cxnId="{9AD96461-84D2-4949-AD60-D813261EBAD7}">
      <dgm:prSet/>
      <dgm:spPr/>
      <dgm:t>
        <a:bodyPr/>
        <a:lstStyle/>
        <a:p>
          <a:pPr algn="ctr"/>
          <a:endParaRPr lang="en-US"/>
        </a:p>
      </dgm:t>
    </dgm:pt>
    <dgm:pt modelId="{C770B6D3-F35D-47CA-9A55-BD48FE787212}" type="sibTrans" cxnId="{9AD96461-84D2-4949-AD60-D813261EBAD7}">
      <dgm:prSet/>
      <dgm:spPr/>
      <dgm:t>
        <a:bodyPr/>
        <a:lstStyle/>
        <a:p>
          <a:pPr algn="ctr"/>
          <a:endParaRPr lang="en-US"/>
        </a:p>
      </dgm:t>
    </dgm:pt>
    <dgm:pt modelId="{A21B3DBC-A65B-4B25-856E-E617196ACB4E}">
      <dgm:prSet/>
      <dgm:spPr/>
      <dgm:t>
        <a:bodyPr/>
        <a:lstStyle/>
        <a:p>
          <a:pPr algn="ctr" rtl="0"/>
          <a:r>
            <a:rPr lang="en-US" b="1" dirty="0" smtClean="0"/>
            <a:t>Model Based Testing</a:t>
          </a:r>
          <a:endParaRPr lang="en-US" b="1" dirty="0"/>
        </a:p>
      </dgm:t>
    </dgm:pt>
    <dgm:pt modelId="{CEB7D2C2-743A-419B-B683-986C5FE6110D}" type="parTrans" cxnId="{81CD8FBF-F8E0-4F64-B5B1-3D12600FC6A6}">
      <dgm:prSet/>
      <dgm:spPr/>
      <dgm:t>
        <a:bodyPr/>
        <a:lstStyle/>
        <a:p>
          <a:pPr algn="ctr"/>
          <a:endParaRPr lang="en-US"/>
        </a:p>
      </dgm:t>
    </dgm:pt>
    <dgm:pt modelId="{14503B67-F4A6-4109-9074-7BD976EFD16D}" type="sibTrans" cxnId="{81CD8FBF-F8E0-4F64-B5B1-3D12600FC6A6}">
      <dgm:prSet/>
      <dgm:spPr/>
      <dgm:t>
        <a:bodyPr/>
        <a:lstStyle/>
        <a:p>
          <a:pPr algn="ctr"/>
          <a:endParaRPr lang="en-US"/>
        </a:p>
      </dgm:t>
    </dgm:pt>
    <dgm:pt modelId="{94705B86-31B9-4BB7-897E-19FC7AF1B13A}" type="pres">
      <dgm:prSet presAssocID="{20A728FD-DA1C-4320-9F64-41E153BDF21F}" presName="linear" presStyleCnt="0">
        <dgm:presLayoutVars>
          <dgm:animLvl val="lvl"/>
          <dgm:resizeHandles val="exact"/>
        </dgm:presLayoutVars>
      </dgm:prSet>
      <dgm:spPr/>
      <dgm:t>
        <a:bodyPr/>
        <a:lstStyle/>
        <a:p>
          <a:endParaRPr lang="en-US"/>
        </a:p>
      </dgm:t>
    </dgm:pt>
    <dgm:pt modelId="{FFB70455-7A51-4917-BE27-D1FAC3B7B8D1}" type="pres">
      <dgm:prSet presAssocID="{893E2F48-C311-4190-AD51-7F8B2BA63A47}" presName="parentText" presStyleLbl="node1" presStyleIdx="0" presStyleCnt="6">
        <dgm:presLayoutVars>
          <dgm:chMax val="0"/>
          <dgm:bulletEnabled val="1"/>
        </dgm:presLayoutVars>
      </dgm:prSet>
      <dgm:spPr/>
      <dgm:t>
        <a:bodyPr/>
        <a:lstStyle/>
        <a:p>
          <a:endParaRPr lang="en-US"/>
        </a:p>
      </dgm:t>
    </dgm:pt>
    <dgm:pt modelId="{B37D574C-4858-41CA-95ED-228BB0513E6A}" type="pres">
      <dgm:prSet presAssocID="{247C1435-A91A-4F26-8F6C-9497EACEB1FF}" presName="spacer" presStyleCnt="0"/>
      <dgm:spPr/>
    </dgm:pt>
    <dgm:pt modelId="{71497550-9F1D-4D88-9145-DDAD4329CE3E}" type="pres">
      <dgm:prSet presAssocID="{16ABD21D-6B4C-4964-96B9-1A50B1452172}" presName="parentText" presStyleLbl="node1" presStyleIdx="1" presStyleCnt="6">
        <dgm:presLayoutVars>
          <dgm:chMax val="0"/>
          <dgm:bulletEnabled val="1"/>
        </dgm:presLayoutVars>
      </dgm:prSet>
      <dgm:spPr/>
      <dgm:t>
        <a:bodyPr/>
        <a:lstStyle/>
        <a:p>
          <a:endParaRPr lang="en-US"/>
        </a:p>
      </dgm:t>
    </dgm:pt>
    <dgm:pt modelId="{A5E9C300-9A4D-4689-A170-84423EA75B74}" type="pres">
      <dgm:prSet presAssocID="{8037E45F-1C33-4495-84A2-61E12535AF6C}" presName="spacer" presStyleCnt="0"/>
      <dgm:spPr/>
    </dgm:pt>
    <dgm:pt modelId="{9E8040C1-5C12-4E02-8F39-1DE656AAD1FE}" type="pres">
      <dgm:prSet presAssocID="{10BCAAC2-E0AB-4F7F-AD99-4B12FA756641}" presName="parentText" presStyleLbl="node1" presStyleIdx="2" presStyleCnt="6">
        <dgm:presLayoutVars>
          <dgm:chMax val="0"/>
          <dgm:bulletEnabled val="1"/>
        </dgm:presLayoutVars>
      </dgm:prSet>
      <dgm:spPr/>
      <dgm:t>
        <a:bodyPr/>
        <a:lstStyle/>
        <a:p>
          <a:endParaRPr lang="en-US"/>
        </a:p>
      </dgm:t>
    </dgm:pt>
    <dgm:pt modelId="{7719BCE1-1794-49AD-9169-809F45DDBE46}" type="pres">
      <dgm:prSet presAssocID="{5E06A297-C833-44AB-86B1-5455CF5019AA}" presName="spacer" presStyleCnt="0"/>
      <dgm:spPr/>
    </dgm:pt>
    <dgm:pt modelId="{3973E97C-1B6E-46BE-AE9F-9D777A355762}" type="pres">
      <dgm:prSet presAssocID="{98EFB690-2F44-40DC-A544-D76023CFC90E}" presName="parentText" presStyleLbl="node1" presStyleIdx="3" presStyleCnt="6">
        <dgm:presLayoutVars>
          <dgm:chMax val="0"/>
          <dgm:bulletEnabled val="1"/>
        </dgm:presLayoutVars>
      </dgm:prSet>
      <dgm:spPr/>
      <dgm:t>
        <a:bodyPr/>
        <a:lstStyle/>
        <a:p>
          <a:endParaRPr lang="en-US"/>
        </a:p>
      </dgm:t>
    </dgm:pt>
    <dgm:pt modelId="{240FC017-D265-4C7A-9745-492BC16A7F10}" type="pres">
      <dgm:prSet presAssocID="{75A85F81-E5F6-42E8-B6A8-0975DFB3EAE8}" presName="spacer" presStyleCnt="0"/>
      <dgm:spPr/>
    </dgm:pt>
    <dgm:pt modelId="{BF66F49D-233C-415B-8655-05BD7089D001}" type="pres">
      <dgm:prSet presAssocID="{35A186EA-B02E-4617-AAAB-5508528581EC}" presName="parentText" presStyleLbl="node1" presStyleIdx="4" presStyleCnt="6">
        <dgm:presLayoutVars>
          <dgm:chMax val="0"/>
          <dgm:bulletEnabled val="1"/>
        </dgm:presLayoutVars>
      </dgm:prSet>
      <dgm:spPr/>
      <dgm:t>
        <a:bodyPr/>
        <a:lstStyle/>
        <a:p>
          <a:endParaRPr lang="en-US"/>
        </a:p>
      </dgm:t>
    </dgm:pt>
    <dgm:pt modelId="{3153FBDF-268C-42EC-B399-AF27511C8635}" type="pres">
      <dgm:prSet presAssocID="{C770B6D3-F35D-47CA-9A55-BD48FE787212}" presName="spacer" presStyleCnt="0"/>
      <dgm:spPr/>
    </dgm:pt>
    <dgm:pt modelId="{FB2D4B19-3337-4830-AD4B-119F5D9B67E6}" type="pres">
      <dgm:prSet presAssocID="{A21B3DBC-A65B-4B25-856E-E617196ACB4E}" presName="parentText" presStyleLbl="node1" presStyleIdx="5" presStyleCnt="6">
        <dgm:presLayoutVars>
          <dgm:chMax val="0"/>
          <dgm:bulletEnabled val="1"/>
        </dgm:presLayoutVars>
      </dgm:prSet>
      <dgm:spPr/>
      <dgm:t>
        <a:bodyPr/>
        <a:lstStyle/>
        <a:p>
          <a:endParaRPr lang="en-US"/>
        </a:p>
      </dgm:t>
    </dgm:pt>
  </dgm:ptLst>
  <dgm:cxnLst>
    <dgm:cxn modelId="{902C242F-1C76-48A8-B5DF-FD7D18A8ED66}" type="presOf" srcId="{35A186EA-B02E-4617-AAAB-5508528581EC}" destId="{BF66F49D-233C-415B-8655-05BD7089D001}" srcOrd="0" destOrd="0" presId="urn:microsoft.com/office/officeart/2005/8/layout/vList2"/>
    <dgm:cxn modelId="{9A94D50F-9CC8-4546-B25E-9D1D909B83C3}" srcId="{20A728FD-DA1C-4320-9F64-41E153BDF21F}" destId="{893E2F48-C311-4190-AD51-7F8B2BA63A47}" srcOrd="0" destOrd="0" parTransId="{C7FD790F-680E-4A8F-AEAF-03FD3C5EC264}" sibTransId="{247C1435-A91A-4F26-8F6C-9497EACEB1FF}"/>
    <dgm:cxn modelId="{22E14886-39DA-46BD-A5CE-C834F6F4D757}" srcId="{20A728FD-DA1C-4320-9F64-41E153BDF21F}" destId="{16ABD21D-6B4C-4964-96B9-1A50B1452172}" srcOrd="1" destOrd="0" parTransId="{D811FADF-6418-40DA-A681-E1CF0F008B02}" sibTransId="{8037E45F-1C33-4495-84A2-61E12535AF6C}"/>
    <dgm:cxn modelId="{D7A21834-D4A3-4033-8475-32ED41A33DB5}" type="presOf" srcId="{A21B3DBC-A65B-4B25-856E-E617196ACB4E}" destId="{FB2D4B19-3337-4830-AD4B-119F5D9B67E6}" srcOrd="0" destOrd="0" presId="urn:microsoft.com/office/officeart/2005/8/layout/vList2"/>
    <dgm:cxn modelId="{0D62B2D8-8311-4B73-AAED-094B670A2691}" srcId="{20A728FD-DA1C-4320-9F64-41E153BDF21F}" destId="{10BCAAC2-E0AB-4F7F-AD99-4B12FA756641}" srcOrd="2" destOrd="0" parTransId="{70A49386-D90E-4C1B-BB45-D64ABDC75D49}" sibTransId="{5E06A297-C833-44AB-86B1-5455CF5019AA}"/>
    <dgm:cxn modelId="{8CC0AB95-4671-451A-B49B-C2959635DCF7}" type="presOf" srcId="{16ABD21D-6B4C-4964-96B9-1A50B1452172}" destId="{71497550-9F1D-4D88-9145-DDAD4329CE3E}" srcOrd="0" destOrd="0" presId="urn:microsoft.com/office/officeart/2005/8/layout/vList2"/>
    <dgm:cxn modelId="{E383B65A-5625-4BB9-95F0-4B585E7EC4B6}" type="presOf" srcId="{893E2F48-C311-4190-AD51-7F8B2BA63A47}" destId="{FFB70455-7A51-4917-BE27-D1FAC3B7B8D1}" srcOrd="0" destOrd="0" presId="urn:microsoft.com/office/officeart/2005/8/layout/vList2"/>
    <dgm:cxn modelId="{48F13A75-2199-4DAD-B3C3-8A112D8498FD}" type="presOf" srcId="{98EFB690-2F44-40DC-A544-D76023CFC90E}" destId="{3973E97C-1B6E-46BE-AE9F-9D777A355762}" srcOrd="0" destOrd="0" presId="urn:microsoft.com/office/officeart/2005/8/layout/vList2"/>
    <dgm:cxn modelId="{81CD8FBF-F8E0-4F64-B5B1-3D12600FC6A6}" srcId="{20A728FD-DA1C-4320-9F64-41E153BDF21F}" destId="{A21B3DBC-A65B-4B25-856E-E617196ACB4E}" srcOrd="5" destOrd="0" parTransId="{CEB7D2C2-743A-419B-B683-986C5FE6110D}" sibTransId="{14503B67-F4A6-4109-9074-7BD976EFD16D}"/>
    <dgm:cxn modelId="{638CF91E-B722-451E-9436-0DBEC69F9B8C}" srcId="{20A728FD-DA1C-4320-9F64-41E153BDF21F}" destId="{98EFB690-2F44-40DC-A544-D76023CFC90E}" srcOrd="3" destOrd="0" parTransId="{96B2B7A0-7655-4A68-9C29-07A7BB43ACEA}" sibTransId="{75A85F81-E5F6-42E8-B6A8-0975DFB3EAE8}"/>
    <dgm:cxn modelId="{3911BACF-5293-41CD-AB2E-C0C19D074E6D}" type="presOf" srcId="{20A728FD-DA1C-4320-9F64-41E153BDF21F}" destId="{94705B86-31B9-4BB7-897E-19FC7AF1B13A}" srcOrd="0" destOrd="0" presId="urn:microsoft.com/office/officeart/2005/8/layout/vList2"/>
    <dgm:cxn modelId="{9A32FDDB-3E48-4C78-B1B0-99CC8A95A4B8}" type="presOf" srcId="{10BCAAC2-E0AB-4F7F-AD99-4B12FA756641}" destId="{9E8040C1-5C12-4E02-8F39-1DE656AAD1FE}" srcOrd="0" destOrd="0" presId="urn:microsoft.com/office/officeart/2005/8/layout/vList2"/>
    <dgm:cxn modelId="{9AD96461-84D2-4949-AD60-D813261EBAD7}" srcId="{20A728FD-DA1C-4320-9F64-41E153BDF21F}" destId="{35A186EA-B02E-4617-AAAB-5508528581EC}" srcOrd="4" destOrd="0" parTransId="{30E7FE56-488D-40EC-A702-2B0612286212}" sibTransId="{C770B6D3-F35D-47CA-9A55-BD48FE787212}"/>
    <dgm:cxn modelId="{BE3981F0-1716-4E3B-827E-89A7A4206A47}" type="presParOf" srcId="{94705B86-31B9-4BB7-897E-19FC7AF1B13A}" destId="{FFB70455-7A51-4917-BE27-D1FAC3B7B8D1}" srcOrd="0" destOrd="0" presId="urn:microsoft.com/office/officeart/2005/8/layout/vList2"/>
    <dgm:cxn modelId="{3E21BAE8-F663-4368-8CE5-FC8DC970F4FD}" type="presParOf" srcId="{94705B86-31B9-4BB7-897E-19FC7AF1B13A}" destId="{B37D574C-4858-41CA-95ED-228BB0513E6A}" srcOrd="1" destOrd="0" presId="urn:microsoft.com/office/officeart/2005/8/layout/vList2"/>
    <dgm:cxn modelId="{2808DC53-0017-43DC-9029-CF6E3EA1AF34}" type="presParOf" srcId="{94705B86-31B9-4BB7-897E-19FC7AF1B13A}" destId="{71497550-9F1D-4D88-9145-DDAD4329CE3E}" srcOrd="2" destOrd="0" presId="urn:microsoft.com/office/officeart/2005/8/layout/vList2"/>
    <dgm:cxn modelId="{C8859864-323E-44A5-8595-16A01FC47978}" type="presParOf" srcId="{94705B86-31B9-4BB7-897E-19FC7AF1B13A}" destId="{A5E9C300-9A4D-4689-A170-84423EA75B74}" srcOrd="3" destOrd="0" presId="urn:microsoft.com/office/officeart/2005/8/layout/vList2"/>
    <dgm:cxn modelId="{3ADE0C5C-AE43-4666-9E34-E0CA3847F595}" type="presParOf" srcId="{94705B86-31B9-4BB7-897E-19FC7AF1B13A}" destId="{9E8040C1-5C12-4E02-8F39-1DE656AAD1FE}" srcOrd="4" destOrd="0" presId="urn:microsoft.com/office/officeart/2005/8/layout/vList2"/>
    <dgm:cxn modelId="{C89ADC56-118D-411A-91F3-9D545975EFEE}" type="presParOf" srcId="{94705B86-31B9-4BB7-897E-19FC7AF1B13A}" destId="{7719BCE1-1794-49AD-9169-809F45DDBE46}" srcOrd="5" destOrd="0" presId="urn:microsoft.com/office/officeart/2005/8/layout/vList2"/>
    <dgm:cxn modelId="{A0329E19-FE75-4287-887D-5D11DF186408}" type="presParOf" srcId="{94705B86-31B9-4BB7-897E-19FC7AF1B13A}" destId="{3973E97C-1B6E-46BE-AE9F-9D777A355762}" srcOrd="6" destOrd="0" presId="urn:microsoft.com/office/officeart/2005/8/layout/vList2"/>
    <dgm:cxn modelId="{04941C2F-8C78-4C44-830D-5A91AFC5CC70}" type="presParOf" srcId="{94705B86-31B9-4BB7-897E-19FC7AF1B13A}" destId="{240FC017-D265-4C7A-9745-492BC16A7F10}" srcOrd="7" destOrd="0" presId="urn:microsoft.com/office/officeart/2005/8/layout/vList2"/>
    <dgm:cxn modelId="{38164E10-52B2-4DA2-AE6D-5591FF9E3A11}" type="presParOf" srcId="{94705B86-31B9-4BB7-897E-19FC7AF1B13A}" destId="{BF66F49D-233C-415B-8655-05BD7089D001}" srcOrd="8" destOrd="0" presId="urn:microsoft.com/office/officeart/2005/8/layout/vList2"/>
    <dgm:cxn modelId="{8DDD7297-4E15-4926-9C65-BCF7AA6CC300}" type="presParOf" srcId="{94705B86-31B9-4BB7-897E-19FC7AF1B13A}" destId="{3153FBDF-268C-42EC-B399-AF27511C8635}" srcOrd="9" destOrd="0" presId="urn:microsoft.com/office/officeart/2005/8/layout/vList2"/>
    <dgm:cxn modelId="{6B35BE04-8822-4A05-A03C-0DBAD7A9CCC2}" type="presParOf" srcId="{94705B86-31B9-4BB7-897E-19FC7AF1B13A}" destId="{FB2D4B19-3337-4830-AD4B-119F5D9B67E6}" srcOrd="1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A45FBC6-F120-492F-9A53-2986C4E07ECB}" type="doc">
      <dgm:prSet loTypeId="urn:microsoft.com/office/officeart/2005/8/layout/cycle5" loCatId="cycle" qsTypeId="urn:microsoft.com/office/officeart/2005/8/quickstyle/simple5" qsCatId="simple" csTypeId="urn:microsoft.com/office/officeart/2005/8/colors/colorful5" csCatId="colorful" phldr="1"/>
      <dgm:spPr/>
      <dgm:t>
        <a:bodyPr/>
        <a:lstStyle/>
        <a:p>
          <a:endParaRPr lang="en-US"/>
        </a:p>
      </dgm:t>
    </dgm:pt>
    <dgm:pt modelId="{9D7B0C9C-4500-4443-AE0D-4EB2938A326E}">
      <dgm:prSet phldrT="[Text]"/>
      <dgm:spPr/>
      <dgm:t>
        <a:bodyPr/>
        <a:lstStyle/>
        <a:p>
          <a:r>
            <a:rPr lang="en-US" dirty="0" smtClean="0"/>
            <a:t>Strategy 1</a:t>
          </a:r>
          <a:endParaRPr lang="en-US" dirty="0"/>
        </a:p>
      </dgm:t>
    </dgm:pt>
    <dgm:pt modelId="{728F66B4-10AA-4D93-907D-40F1625BCFEB}" type="parTrans" cxnId="{8F7385C3-8778-4EBD-8131-1FD62853175A}">
      <dgm:prSet/>
      <dgm:spPr/>
      <dgm:t>
        <a:bodyPr/>
        <a:lstStyle/>
        <a:p>
          <a:endParaRPr lang="en-US"/>
        </a:p>
      </dgm:t>
    </dgm:pt>
    <dgm:pt modelId="{1C42D4B9-1EFE-4B9E-B05F-7DEECCEACA85}" type="sibTrans" cxnId="{8F7385C3-8778-4EBD-8131-1FD62853175A}">
      <dgm:prSet/>
      <dgm:spPr/>
      <dgm:t>
        <a:bodyPr/>
        <a:lstStyle/>
        <a:p>
          <a:endParaRPr lang="en-US"/>
        </a:p>
      </dgm:t>
    </dgm:pt>
    <dgm:pt modelId="{7194E7DB-79ED-43A1-995C-C1294B668DA8}">
      <dgm:prSet phldrT="[Text]"/>
      <dgm:spPr/>
      <dgm:t>
        <a:bodyPr/>
        <a:lstStyle/>
        <a:p>
          <a:r>
            <a:rPr lang="en-US" dirty="0" smtClean="0"/>
            <a:t>Strategy 2</a:t>
          </a:r>
          <a:endParaRPr lang="en-US" dirty="0"/>
        </a:p>
      </dgm:t>
    </dgm:pt>
    <dgm:pt modelId="{05806625-3DF5-4518-9A0F-B10554F176A4}" type="parTrans" cxnId="{6A2BBD08-E5D2-403E-B15D-82C2EB753B01}">
      <dgm:prSet/>
      <dgm:spPr/>
      <dgm:t>
        <a:bodyPr/>
        <a:lstStyle/>
        <a:p>
          <a:endParaRPr lang="en-US"/>
        </a:p>
      </dgm:t>
    </dgm:pt>
    <dgm:pt modelId="{A26A83D3-7211-4B2F-BAF1-E4A8704346E1}" type="sibTrans" cxnId="{6A2BBD08-E5D2-403E-B15D-82C2EB753B01}">
      <dgm:prSet/>
      <dgm:spPr/>
      <dgm:t>
        <a:bodyPr/>
        <a:lstStyle/>
        <a:p>
          <a:endParaRPr lang="en-US"/>
        </a:p>
      </dgm:t>
    </dgm:pt>
    <dgm:pt modelId="{8234E32F-C73A-4BD5-A510-DC359B0077A9}">
      <dgm:prSet phldrT="[Text]"/>
      <dgm:spPr/>
      <dgm:t>
        <a:bodyPr/>
        <a:lstStyle/>
        <a:p>
          <a:r>
            <a:rPr lang="en-US" dirty="0" smtClean="0"/>
            <a:t>Strategy 3</a:t>
          </a:r>
          <a:endParaRPr lang="en-US" dirty="0"/>
        </a:p>
      </dgm:t>
    </dgm:pt>
    <dgm:pt modelId="{CEE2B0C7-BD4D-4E42-B9EA-DCBF98016091}" type="parTrans" cxnId="{9560B6FF-7651-41DF-A30D-7D58D389D617}">
      <dgm:prSet/>
      <dgm:spPr/>
      <dgm:t>
        <a:bodyPr/>
        <a:lstStyle/>
        <a:p>
          <a:endParaRPr lang="en-US"/>
        </a:p>
      </dgm:t>
    </dgm:pt>
    <dgm:pt modelId="{AFC6FAEC-008B-4CCE-8EF8-7D8B1310B872}" type="sibTrans" cxnId="{9560B6FF-7651-41DF-A30D-7D58D389D617}">
      <dgm:prSet/>
      <dgm:spPr/>
      <dgm:t>
        <a:bodyPr/>
        <a:lstStyle/>
        <a:p>
          <a:endParaRPr lang="en-US"/>
        </a:p>
      </dgm:t>
    </dgm:pt>
    <dgm:pt modelId="{4E725B17-4B43-4EDE-9035-AD574017C871}">
      <dgm:prSet phldrT="[Text]"/>
      <dgm:spPr/>
      <dgm:t>
        <a:bodyPr/>
        <a:lstStyle/>
        <a:p>
          <a:r>
            <a:rPr lang="en-US" dirty="0" smtClean="0"/>
            <a:t>Strategy 4</a:t>
          </a:r>
          <a:endParaRPr lang="en-US" dirty="0"/>
        </a:p>
      </dgm:t>
    </dgm:pt>
    <dgm:pt modelId="{84E46D3C-8FF0-4710-BDDE-590C87643F32}" type="parTrans" cxnId="{2FF7EFBF-8A76-4C0D-921B-3EE4E7371D2E}">
      <dgm:prSet/>
      <dgm:spPr/>
      <dgm:t>
        <a:bodyPr/>
        <a:lstStyle/>
        <a:p>
          <a:endParaRPr lang="en-US"/>
        </a:p>
      </dgm:t>
    </dgm:pt>
    <dgm:pt modelId="{E7211507-BC10-46C0-9C60-3B2AA9948AED}" type="sibTrans" cxnId="{2FF7EFBF-8A76-4C0D-921B-3EE4E7371D2E}">
      <dgm:prSet/>
      <dgm:spPr/>
      <dgm:t>
        <a:bodyPr/>
        <a:lstStyle/>
        <a:p>
          <a:endParaRPr lang="en-US"/>
        </a:p>
      </dgm:t>
    </dgm:pt>
    <dgm:pt modelId="{C8777454-BE38-4264-9EBE-302C6CA17DDC}">
      <dgm:prSet phldrT="[Text]"/>
      <dgm:spPr/>
      <dgm:t>
        <a:bodyPr/>
        <a:lstStyle/>
        <a:p>
          <a:r>
            <a:rPr lang="en-US" dirty="0" smtClean="0"/>
            <a:t>Strategy 5</a:t>
          </a:r>
          <a:endParaRPr lang="en-US" dirty="0"/>
        </a:p>
      </dgm:t>
    </dgm:pt>
    <dgm:pt modelId="{C6800DF9-67DF-437E-A90F-E3B6DBF1D923}" type="parTrans" cxnId="{4C767020-D24D-40E6-B3FB-37DFEF0D6EE1}">
      <dgm:prSet/>
      <dgm:spPr/>
      <dgm:t>
        <a:bodyPr/>
        <a:lstStyle/>
        <a:p>
          <a:endParaRPr lang="en-US"/>
        </a:p>
      </dgm:t>
    </dgm:pt>
    <dgm:pt modelId="{AB810746-CA84-45A3-A1ED-DEA7F75431ED}" type="sibTrans" cxnId="{4C767020-D24D-40E6-B3FB-37DFEF0D6EE1}">
      <dgm:prSet/>
      <dgm:spPr/>
      <dgm:t>
        <a:bodyPr/>
        <a:lstStyle/>
        <a:p>
          <a:endParaRPr lang="en-US"/>
        </a:p>
      </dgm:t>
    </dgm:pt>
    <dgm:pt modelId="{D1919AF7-FB7A-47FA-82C7-A37E187E0A79}" type="pres">
      <dgm:prSet presAssocID="{1A45FBC6-F120-492F-9A53-2986C4E07ECB}" presName="cycle" presStyleCnt="0">
        <dgm:presLayoutVars>
          <dgm:dir/>
          <dgm:resizeHandles val="exact"/>
        </dgm:presLayoutVars>
      </dgm:prSet>
      <dgm:spPr/>
      <dgm:t>
        <a:bodyPr/>
        <a:lstStyle/>
        <a:p>
          <a:endParaRPr lang="en-US"/>
        </a:p>
      </dgm:t>
    </dgm:pt>
    <dgm:pt modelId="{FDA6E5CD-74E2-4202-8A27-B346B5ED0E63}" type="pres">
      <dgm:prSet presAssocID="{9D7B0C9C-4500-4443-AE0D-4EB2938A326E}" presName="node" presStyleLbl="node1" presStyleIdx="0" presStyleCnt="5">
        <dgm:presLayoutVars>
          <dgm:bulletEnabled val="1"/>
        </dgm:presLayoutVars>
      </dgm:prSet>
      <dgm:spPr/>
      <dgm:t>
        <a:bodyPr/>
        <a:lstStyle/>
        <a:p>
          <a:endParaRPr lang="en-US"/>
        </a:p>
      </dgm:t>
    </dgm:pt>
    <dgm:pt modelId="{EAE8CEA6-46B1-4C48-9C81-88CD30FD20C2}" type="pres">
      <dgm:prSet presAssocID="{9D7B0C9C-4500-4443-AE0D-4EB2938A326E}" presName="spNode" presStyleCnt="0"/>
      <dgm:spPr/>
    </dgm:pt>
    <dgm:pt modelId="{80FC300B-413F-4ABD-8ACB-313FAC1285FB}" type="pres">
      <dgm:prSet presAssocID="{1C42D4B9-1EFE-4B9E-B05F-7DEECCEACA85}" presName="sibTrans" presStyleLbl="sibTrans1D1" presStyleIdx="0" presStyleCnt="5"/>
      <dgm:spPr/>
      <dgm:t>
        <a:bodyPr/>
        <a:lstStyle/>
        <a:p>
          <a:endParaRPr lang="en-US"/>
        </a:p>
      </dgm:t>
    </dgm:pt>
    <dgm:pt modelId="{D74C033F-9656-4796-A91E-FAA5EB67B74B}" type="pres">
      <dgm:prSet presAssocID="{7194E7DB-79ED-43A1-995C-C1294B668DA8}" presName="node" presStyleLbl="node1" presStyleIdx="1" presStyleCnt="5">
        <dgm:presLayoutVars>
          <dgm:bulletEnabled val="1"/>
        </dgm:presLayoutVars>
      </dgm:prSet>
      <dgm:spPr/>
      <dgm:t>
        <a:bodyPr/>
        <a:lstStyle/>
        <a:p>
          <a:endParaRPr lang="en-US"/>
        </a:p>
      </dgm:t>
    </dgm:pt>
    <dgm:pt modelId="{BD3643F7-C818-46D6-94FC-FA2920EC4E68}" type="pres">
      <dgm:prSet presAssocID="{7194E7DB-79ED-43A1-995C-C1294B668DA8}" presName="spNode" presStyleCnt="0"/>
      <dgm:spPr/>
    </dgm:pt>
    <dgm:pt modelId="{900B46D0-CF6F-4B3F-BD2C-E73915935287}" type="pres">
      <dgm:prSet presAssocID="{A26A83D3-7211-4B2F-BAF1-E4A8704346E1}" presName="sibTrans" presStyleLbl="sibTrans1D1" presStyleIdx="1" presStyleCnt="5"/>
      <dgm:spPr/>
      <dgm:t>
        <a:bodyPr/>
        <a:lstStyle/>
        <a:p>
          <a:endParaRPr lang="en-US"/>
        </a:p>
      </dgm:t>
    </dgm:pt>
    <dgm:pt modelId="{E241AFB1-F9E9-4917-AB44-1529106A71F3}" type="pres">
      <dgm:prSet presAssocID="{8234E32F-C73A-4BD5-A510-DC359B0077A9}" presName="node" presStyleLbl="node1" presStyleIdx="2" presStyleCnt="5">
        <dgm:presLayoutVars>
          <dgm:bulletEnabled val="1"/>
        </dgm:presLayoutVars>
      </dgm:prSet>
      <dgm:spPr/>
      <dgm:t>
        <a:bodyPr/>
        <a:lstStyle/>
        <a:p>
          <a:endParaRPr lang="en-US"/>
        </a:p>
      </dgm:t>
    </dgm:pt>
    <dgm:pt modelId="{C42FD0A8-BE1D-434D-82C5-68078F5EFF61}" type="pres">
      <dgm:prSet presAssocID="{8234E32F-C73A-4BD5-A510-DC359B0077A9}" presName="spNode" presStyleCnt="0"/>
      <dgm:spPr/>
    </dgm:pt>
    <dgm:pt modelId="{8E0B1A32-5E1B-4F84-8E9F-1B5E8DD6BA93}" type="pres">
      <dgm:prSet presAssocID="{AFC6FAEC-008B-4CCE-8EF8-7D8B1310B872}" presName="sibTrans" presStyleLbl="sibTrans1D1" presStyleIdx="2" presStyleCnt="5"/>
      <dgm:spPr/>
      <dgm:t>
        <a:bodyPr/>
        <a:lstStyle/>
        <a:p>
          <a:endParaRPr lang="en-US"/>
        </a:p>
      </dgm:t>
    </dgm:pt>
    <dgm:pt modelId="{0BE5C968-7945-4E6D-9A44-C0B7632D913F}" type="pres">
      <dgm:prSet presAssocID="{4E725B17-4B43-4EDE-9035-AD574017C871}" presName="node" presStyleLbl="node1" presStyleIdx="3" presStyleCnt="5">
        <dgm:presLayoutVars>
          <dgm:bulletEnabled val="1"/>
        </dgm:presLayoutVars>
      </dgm:prSet>
      <dgm:spPr/>
      <dgm:t>
        <a:bodyPr/>
        <a:lstStyle/>
        <a:p>
          <a:endParaRPr lang="en-US"/>
        </a:p>
      </dgm:t>
    </dgm:pt>
    <dgm:pt modelId="{392B1FEB-435E-492D-9104-1201B7E0AA4A}" type="pres">
      <dgm:prSet presAssocID="{4E725B17-4B43-4EDE-9035-AD574017C871}" presName="spNode" presStyleCnt="0"/>
      <dgm:spPr/>
    </dgm:pt>
    <dgm:pt modelId="{4FFBFC3F-D976-4F36-AC9B-FCA2006E448A}" type="pres">
      <dgm:prSet presAssocID="{E7211507-BC10-46C0-9C60-3B2AA9948AED}" presName="sibTrans" presStyleLbl="sibTrans1D1" presStyleIdx="3" presStyleCnt="5"/>
      <dgm:spPr/>
      <dgm:t>
        <a:bodyPr/>
        <a:lstStyle/>
        <a:p>
          <a:endParaRPr lang="en-US"/>
        </a:p>
      </dgm:t>
    </dgm:pt>
    <dgm:pt modelId="{3871A522-4140-49AA-85AC-06FB5D1C2B2D}" type="pres">
      <dgm:prSet presAssocID="{C8777454-BE38-4264-9EBE-302C6CA17DDC}" presName="node" presStyleLbl="node1" presStyleIdx="4" presStyleCnt="5">
        <dgm:presLayoutVars>
          <dgm:bulletEnabled val="1"/>
        </dgm:presLayoutVars>
      </dgm:prSet>
      <dgm:spPr/>
      <dgm:t>
        <a:bodyPr/>
        <a:lstStyle/>
        <a:p>
          <a:endParaRPr lang="en-US"/>
        </a:p>
      </dgm:t>
    </dgm:pt>
    <dgm:pt modelId="{54732B4F-DBFF-4573-A656-88706CD0A3A2}" type="pres">
      <dgm:prSet presAssocID="{C8777454-BE38-4264-9EBE-302C6CA17DDC}" presName="spNode" presStyleCnt="0"/>
      <dgm:spPr/>
    </dgm:pt>
    <dgm:pt modelId="{8B30B6ED-C769-43F4-B646-87754D03F194}" type="pres">
      <dgm:prSet presAssocID="{AB810746-CA84-45A3-A1ED-DEA7F75431ED}" presName="sibTrans" presStyleLbl="sibTrans1D1" presStyleIdx="4" presStyleCnt="5"/>
      <dgm:spPr/>
      <dgm:t>
        <a:bodyPr/>
        <a:lstStyle/>
        <a:p>
          <a:endParaRPr lang="en-US"/>
        </a:p>
      </dgm:t>
    </dgm:pt>
  </dgm:ptLst>
  <dgm:cxnLst>
    <dgm:cxn modelId="{C1366538-2984-4153-BCB5-8ECD1D9DAE96}" type="presOf" srcId="{9D7B0C9C-4500-4443-AE0D-4EB2938A326E}" destId="{FDA6E5CD-74E2-4202-8A27-B346B5ED0E63}" srcOrd="0" destOrd="0" presId="urn:microsoft.com/office/officeart/2005/8/layout/cycle5"/>
    <dgm:cxn modelId="{4BF9D77C-B33A-4A75-B949-E7EAC1F0DFAA}" type="presOf" srcId="{1A45FBC6-F120-492F-9A53-2986C4E07ECB}" destId="{D1919AF7-FB7A-47FA-82C7-A37E187E0A79}" srcOrd="0" destOrd="0" presId="urn:microsoft.com/office/officeart/2005/8/layout/cycle5"/>
    <dgm:cxn modelId="{CA804D86-9D3B-471D-9013-228CAC8647DC}" type="presOf" srcId="{4E725B17-4B43-4EDE-9035-AD574017C871}" destId="{0BE5C968-7945-4E6D-9A44-C0B7632D913F}" srcOrd="0" destOrd="0" presId="urn:microsoft.com/office/officeart/2005/8/layout/cycle5"/>
    <dgm:cxn modelId="{B609E4B8-ADC9-4736-B4E5-4179FBC40359}" type="presOf" srcId="{AFC6FAEC-008B-4CCE-8EF8-7D8B1310B872}" destId="{8E0B1A32-5E1B-4F84-8E9F-1B5E8DD6BA93}" srcOrd="0" destOrd="0" presId="urn:microsoft.com/office/officeart/2005/8/layout/cycle5"/>
    <dgm:cxn modelId="{A7DAEC23-B0DF-4208-98CA-8CCC399E03B0}" type="presOf" srcId="{C8777454-BE38-4264-9EBE-302C6CA17DDC}" destId="{3871A522-4140-49AA-85AC-06FB5D1C2B2D}" srcOrd="0" destOrd="0" presId="urn:microsoft.com/office/officeart/2005/8/layout/cycle5"/>
    <dgm:cxn modelId="{2F42F7ED-CA55-464B-87F1-7B528C397585}" type="presOf" srcId="{AB810746-CA84-45A3-A1ED-DEA7F75431ED}" destId="{8B30B6ED-C769-43F4-B646-87754D03F194}" srcOrd="0" destOrd="0" presId="urn:microsoft.com/office/officeart/2005/8/layout/cycle5"/>
    <dgm:cxn modelId="{0CF49A04-1003-4E21-930E-9BFAB9903F21}" type="presOf" srcId="{E7211507-BC10-46C0-9C60-3B2AA9948AED}" destId="{4FFBFC3F-D976-4F36-AC9B-FCA2006E448A}" srcOrd="0" destOrd="0" presId="urn:microsoft.com/office/officeart/2005/8/layout/cycle5"/>
    <dgm:cxn modelId="{8F7385C3-8778-4EBD-8131-1FD62853175A}" srcId="{1A45FBC6-F120-492F-9A53-2986C4E07ECB}" destId="{9D7B0C9C-4500-4443-AE0D-4EB2938A326E}" srcOrd="0" destOrd="0" parTransId="{728F66B4-10AA-4D93-907D-40F1625BCFEB}" sibTransId="{1C42D4B9-1EFE-4B9E-B05F-7DEECCEACA85}"/>
    <dgm:cxn modelId="{6A2BBD08-E5D2-403E-B15D-82C2EB753B01}" srcId="{1A45FBC6-F120-492F-9A53-2986C4E07ECB}" destId="{7194E7DB-79ED-43A1-995C-C1294B668DA8}" srcOrd="1" destOrd="0" parTransId="{05806625-3DF5-4518-9A0F-B10554F176A4}" sibTransId="{A26A83D3-7211-4B2F-BAF1-E4A8704346E1}"/>
    <dgm:cxn modelId="{4C767020-D24D-40E6-B3FB-37DFEF0D6EE1}" srcId="{1A45FBC6-F120-492F-9A53-2986C4E07ECB}" destId="{C8777454-BE38-4264-9EBE-302C6CA17DDC}" srcOrd="4" destOrd="0" parTransId="{C6800DF9-67DF-437E-A90F-E3B6DBF1D923}" sibTransId="{AB810746-CA84-45A3-A1ED-DEA7F75431ED}"/>
    <dgm:cxn modelId="{CFBF0CA5-7FF5-4A73-BE75-1CC1027115D2}" type="presOf" srcId="{8234E32F-C73A-4BD5-A510-DC359B0077A9}" destId="{E241AFB1-F9E9-4917-AB44-1529106A71F3}" srcOrd="0" destOrd="0" presId="urn:microsoft.com/office/officeart/2005/8/layout/cycle5"/>
    <dgm:cxn modelId="{F0A89880-E94B-4948-8B9F-86685ECB043A}" type="presOf" srcId="{1C42D4B9-1EFE-4B9E-B05F-7DEECCEACA85}" destId="{80FC300B-413F-4ABD-8ACB-313FAC1285FB}" srcOrd="0" destOrd="0" presId="urn:microsoft.com/office/officeart/2005/8/layout/cycle5"/>
    <dgm:cxn modelId="{5DB78237-AAF1-46E3-98A2-0B1554B6D8EC}" type="presOf" srcId="{A26A83D3-7211-4B2F-BAF1-E4A8704346E1}" destId="{900B46D0-CF6F-4B3F-BD2C-E73915935287}" srcOrd="0" destOrd="0" presId="urn:microsoft.com/office/officeart/2005/8/layout/cycle5"/>
    <dgm:cxn modelId="{2FF7EFBF-8A76-4C0D-921B-3EE4E7371D2E}" srcId="{1A45FBC6-F120-492F-9A53-2986C4E07ECB}" destId="{4E725B17-4B43-4EDE-9035-AD574017C871}" srcOrd="3" destOrd="0" parTransId="{84E46D3C-8FF0-4710-BDDE-590C87643F32}" sibTransId="{E7211507-BC10-46C0-9C60-3B2AA9948AED}"/>
    <dgm:cxn modelId="{BF4AC07B-4C91-463F-A6CB-B94A4BA07CA6}" type="presOf" srcId="{7194E7DB-79ED-43A1-995C-C1294B668DA8}" destId="{D74C033F-9656-4796-A91E-FAA5EB67B74B}" srcOrd="0" destOrd="0" presId="urn:microsoft.com/office/officeart/2005/8/layout/cycle5"/>
    <dgm:cxn modelId="{9560B6FF-7651-41DF-A30D-7D58D389D617}" srcId="{1A45FBC6-F120-492F-9A53-2986C4E07ECB}" destId="{8234E32F-C73A-4BD5-A510-DC359B0077A9}" srcOrd="2" destOrd="0" parTransId="{CEE2B0C7-BD4D-4E42-B9EA-DCBF98016091}" sibTransId="{AFC6FAEC-008B-4CCE-8EF8-7D8B1310B872}"/>
    <dgm:cxn modelId="{7E851E09-CE7F-44C2-B1A8-36A9AFCEFD6B}" type="presParOf" srcId="{D1919AF7-FB7A-47FA-82C7-A37E187E0A79}" destId="{FDA6E5CD-74E2-4202-8A27-B346B5ED0E63}" srcOrd="0" destOrd="0" presId="urn:microsoft.com/office/officeart/2005/8/layout/cycle5"/>
    <dgm:cxn modelId="{0171FF5E-3359-4D58-BC31-EA97E62DA0B0}" type="presParOf" srcId="{D1919AF7-FB7A-47FA-82C7-A37E187E0A79}" destId="{EAE8CEA6-46B1-4C48-9C81-88CD30FD20C2}" srcOrd="1" destOrd="0" presId="urn:microsoft.com/office/officeart/2005/8/layout/cycle5"/>
    <dgm:cxn modelId="{E1257294-7A10-4BF9-BC1B-AE71EC484478}" type="presParOf" srcId="{D1919AF7-FB7A-47FA-82C7-A37E187E0A79}" destId="{80FC300B-413F-4ABD-8ACB-313FAC1285FB}" srcOrd="2" destOrd="0" presId="urn:microsoft.com/office/officeart/2005/8/layout/cycle5"/>
    <dgm:cxn modelId="{D5D8C068-3165-49F6-AADC-D8390C12AE1C}" type="presParOf" srcId="{D1919AF7-FB7A-47FA-82C7-A37E187E0A79}" destId="{D74C033F-9656-4796-A91E-FAA5EB67B74B}" srcOrd="3" destOrd="0" presId="urn:microsoft.com/office/officeart/2005/8/layout/cycle5"/>
    <dgm:cxn modelId="{F26A01AB-E86D-4FD2-8D5D-237F4F7025D2}" type="presParOf" srcId="{D1919AF7-FB7A-47FA-82C7-A37E187E0A79}" destId="{BD3643F7-C818-46D6-94FC-FA2920EC4E68}" srcOrd="4" destOrd="0" presId="urn:microsoft.com/office/officeart/2005/8/layout/cycle5"/>
    <dgm:cxn modelId="{12FC4A3A-1EBA-4E4F-ABF3-15A4F2385F83}" type="presParOf" srcId="{D1919AF7-FB7A-47FA-82C7-A37E187E0A79}" destId="{900B46D0-CF6F-4B3F-BD2C-E73915935287}" srcOrd="5" destOrd="0" presId="urn:microsoft.com/office/officeart/2005/8/layout/cycle5"/>
    <dgm:cxn modelId="{B74A3295-3EB1-4374-A18A-51C162136597}" type="presParOf" srcId="{D1919AF7-FB7A-47FA-82C7-A37E187E0A79}" destId="{E241AFB1-F9E9-4917-AB44-1529106A71F3}" srcOrd="6" destOrd="0" presId="urn:microsoft.com/office/officeart/2005/8/layout/cycle5"/>
    <dgm:cxn modelId="{EDDB1A84-1BED-4CC1-A3E3-EB4022B02DDC}" type="presParOf" srcId="{D1919AF7-FB7A-47FA-82C7-A37E187E0A79}" destId="{C42FD0A8-BE1D-434D-82C5-68078F5EFF61}" srcOrd="7" destOrd="0" presId="urn:microsoft.com/office/officeart/2005/8/layout/cycle5"/>
    <dgm:cxn modelId="{A2973E62-2D9D-400F-85B0-DD0C6503DDBD}" type="presParOf" srcId="{D1919AF7-FB7A-47FA-82C7-A37E187E0A79}" destId="{8E0B1A32-5E1B-4F84-8E9F-1B5E8DD6BA93}" srcOrd="8" destOrd="0" presId="urn:microsoft.com/office/officeart/2005/8/layout/cycle5"/>
    <dgm:cxn modelId="{774E14BE-399E-42CC-BF6D-5C4ABC632660}" type="presParOf" srcId="{D1919AF7-FB7A-47FA-82C7-A37E187E0A79}" destId="{0BE5C968-7945-4E6D-9A44-C0B7632D913F}" srcOrd="9" destOrd="0" presId="urn:microsoft.com/office/officeart/2005/8/layout/cycle5"/>
    <dgm:cxn modelId="{E35A8BD7-43D8-4AB2-9C36-18E793229A15}" type="presParOf" srcId="{D1919AF7-FB7A-47FA-82C7-A37E187E0A79}" destId="{392B1FEB-435E-492D-9104-1201B7E0AA4A}" srcOrd="10" destOrd="0" presId="urn:microsoft.com/office/officeart/2005/8/layout/cycle5"/>
    <dgm:cxn modelId="{72A88569-7AD1-4C33-9E67-6176D625E052}" type="presParOf" srcId="{D1919AF7-FB7A-47FA-82C7-A37E187E0A79}" destId="{4FFBFC3F-D976-4F36-AC9B-FCA2006E448A}" srcOrd="11" destOrd="0" presId="urn:microsoft.com/office/officeart/2005/8/layout/cycle5"/>
    <dgm:cxn modelId="{3D6185D8-1A78-4A3E-8819-69738A5C84CF}" type="presParOf" srcId="{D1919AF7-FB7A-47FA-82C7-A37E187E0A79}" destId="{3871A522-4140-49AA-85AC-06FB5D1C2B2D}" srcOrd="12" destOrd="0" presId="urn:microsoft.com/office/officeart/2005/8/layout/cycle5"/>
    <dgm:cxn modelId="{4B9577E9-9741-494D-A9C0-CF42484E21A9}" type="presParOf" srcId="{D1919AF7-FB7A-47FA-82C7-A37E187E0A79}" destId="{54732B4F-DBFF-4573-A656-88706CD0A3A2}" srcOrd="13" destOrd="0" presId="urn:microsoft.com/office/officeart/2005/8/layout/cycle5"/>
    <dgm:cxn modelId="{A464B2C5-9AA3-4664-9D76-D702875AC838}" type="presParOf" srcId="{D1919AF7-FB7A-47FA-82C7-A37E187E0A79}" destId="{8B30B6ED-C769-43F4-B646-87754D03F194}" srcOrd="14"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Predicate Abstraction</a:t>
          </a:r>
          <a:endParaRPr lang="en-US" dirty="0"/>
        </a:p>
      </dgm:t>
    </dgm:pt>
    <dgm:pt modelId="{FAB02FCB-96B4-4F88-AF15-AC138074C1A3}" type="parTrans" cxnId="{7A9A5D84-41DC-4EB9-8751-1C72196C285D}">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F443A4FE-A641-4086-A387-6D1F967031D2}" type="presOf" srcId="{E92739AC-F107-4BAE-A129-3014333089C8}" destId="{3A6B0980-9756-4B2A-938B-D7872034D7EB}"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F7E5E9D5-4694-47BA-BA71-95ED2BD3F9C5}" type="presOf" srcId="{7FCD955C-5281-4A75-862A-E162C9DB1979}" destId="{A4F5C038-AF22-424E-A469-26086CD971C1}"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137076CA-9A6E-47E0-91CB-582CEC04E709}" type="presOf" srcId="{6B6B3B46-C0CC-4BB5-95C2-FEB1FB52B1E5}" destId="{75B58844-1A6B-4178-B654-1BDC9729BEDA}"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E602C3E-6B03-4146-90CB-D324EA358797}" type="presOf" srcId="{F16FB16E-0D23-4C04-88AD-9F29ACB4EA5B}" destId="{856B82B9-8B72-4709-AD97-A7D3F98FA0ED}" srcOrd="0" destOrd="0" presId="urn:microsoft.com/office/officeart/2005/8/layout/radial4"/>
    <dgm:cxn modelId="{FCA56FB0-4C4A-43F8-92D9-CBF88092341A}" type="presOf" srcId="{B673F427-DDA0-488B-BCD1-AB03C1C6BBF1}" destId="{4791977B-3D60-45CE-A267-EB0E534B83F4}" srcOrd="0" destOrd="0" presId="urn:microsoft.com/office/officeart/2005/8/layout/radial4"/>
    <dgm:cxn modelId="{64A7F164-9DF8-4A86-A8B8-E6E768DF9B03}" type="presOf" srcId="{C1A8F207-1092-4556-8209-56867C989A3A}" destId="{77EB5038-F5EC-4F96-9D5E-C6A83E1598AF}" srcOrd="0" destOrd="0" presId="urn:microsoft.com/office/officeart/2005/8/layout/radial4"/>
    <dgm:cxn modelId="{3C271E48-9235-4C5D-99C6-50959B290CC4}" type="presOf" srcId="{6EEF59A4-E19B-493C-8703-498CCC0BAE9B}" destId="{6C83C407-8751-4F47-B867-FED2BD8A834B}" srcOrd="0" destOrd="0" presId="urn:microsoft.com/office/officeart/2005/8/layout/radial4"/>
    <dgm:cxn modelId="{5A8E5C80-87CC-4C14-9E6D-99F25785F4F2}"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010D80C-E88E-460D-B12E-9EA29E23F958}" type="presParOf" srcId="{77EB5038-F5EC-4F96-9D5E-C6A83E1598AF}" destId="{3A6B0980-9756-4B2A-938B-D7872034D7EB}" srcOrd="0" destOrd="0" presId="urn:microsoft.com/office/officeart/2005/8/layout/radial4"/>
    <dgm:cxn modelId="{5961C1E7-AA6E-49E5-86EB-4ECE6C7DB5E5}" type="presParOf" srcId="{77EB5038-F5EC-4F96-9D5E-C6A83E1598AF}" destId="{4791977B-3D60-45CE-A267-EB0E534B83F4}" srcOrd="1" destOrd="0" presId="urn:microsoft.com/office/officeart/2005/8/layout/radial4"/>
    <dgm:cxn modelId="{77D303C4-5737-49BC-B30F-AAB3FA772CE2}" type="presParOf" srcId="{77EB5038-F5EC-4F96-9D5E-C6A83E1598AF}" destId="{75B58844-1A6B-4178-B654-1BDC9729BEDA}" srcOrd="2" destOrd="0" presId="urn:microsoft.com/office/officeart/2005/8/layout/radial4"/>
    <dgm:cxn modelId="{7F8CB5E7-2D6B-4BCB-9B74-E596DEF8E90F}" type="presParOf" srcId="{77EB5038-F5EC-4F96-9D5E-C6A83E1598AF}" destId="{6C83C407-8751-4F47-B867-FED2BD8A834B}" srcOrd="3" destOrd="0" presId="urn:microsoft.com/office/officeart/2005/8/layout/radial4"/>
    <dgm:cxn modelId="{ECE5174E-B0C8-4760-AD24-E16CBE452300}" type="presParOf" srcId="{77EB5038-F5EC-4F96-9D5E-C6A83E1598AF}" destId="{A4F5C038-AF22-424E-A469-26086CD971C1}" srcOrd="4" destOrd="0" presId="urn:microsoft.com/office/officeart/2005/8/layout/radial4"/>
    <dgm:cxn modelId="{3C16E728-D2A2-4AC6-8F62-E48A32E12568}" type="presParOf" srcId="{77EB5038-F5EC-4F96-9D5E-C6A83E1598AF}" destId="{4245A790-3F38-49C0-A396-70842A9BABC0}" srcOrd="5" destOrd="0" presId="urn:microsoft.com/office/officeart/2005/8/layout/radial4"/>
    <dgm:cxn modelId="{E0F44274-F946-4167-80D5-480FADCED53C}" type="presParOf" srcId="{77EB5038-F5EC-4F96-9D5E-C6A83E1598AF}" destId="{856B82B9-8B72-4709-AD97-A7D3F98FA0ED}"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colorful3" csCatId="colorful"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Text</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4BE23587-BF18-47E1-B53F-A506E2DBDDDC}">
      <dgm:prSet phldrT="[Text]"/>
      <dgm:spPr/>
      <dgm:t>
        <a:bodyPr/>
        <a:lstStyle/>
        <a:p>
          <a:r>
            <a:rPr lang="en-US" dirty="0" smtClean="0"/>
            <a:t>C/C++</a:t>
          </a:r>
          <a:endParaRPr lang="en-US" dirty="0"/>
        </a:p>
      </dgm:t>
    </dgm:pt>
    <dgm:pt modelId="{AE110CF7-280D-4A15-9432-15E93C1D0F3B}" type="parTrans" cxnId="{B1B2D082-5DDE-4606-80EE-04C69AF51A67}">
      <dgm:prSet/>
      <dgm:spPr/>
      <dgm:t>
        <a:bodyPr/>
        <a:lstStyle/>
        <a:p>
          <a:endParaRPr lang="en-US"/>
        </a:p>
      </dgm:t>
    </dgm:pt>
    <dgm:pt modelId="{7B6D276C-ED77-4CAD-8844-72179ADB3F7E}" type="sibTrans" cxnId="{B1B2D082-5DDE-4606-80EE-04C69AF51A67}">
      <dgm:prSet/>
      <dgm:spPr/>
      <dgm:t>
        <a:bodyPr/>
        <a:lstStyle/>
        <a:p>
          <a:endParaRPr lang="en-US"/>
        </a:p>
      </dgm:t>
    </dgm:pt>
    <dgm:pt modelId="{F16FB16E-0D23-4C04-88AD-9F29ACB4EA5B}">
      <dgm:prSet phldrT="[Text]"/>
      <dgm:spPr/>
      <dgm:t>
        <a:bodyPr/>
        <a:lstStyle/>
        <a:p>
          <a:r>
            <a:rPr lang="en-US" dirty="0" smtClean="0"/>
            <a:t>.NET</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4DC027FD-8C51-46D5-B496-597614E96E8D}">
      <dgm:prSet phldrT="[Text]"/>
      <dgm:spPr/>
      <dgm:t>
        <a:bodyPr/>
        <a:lstStyle/>
        <a:p>
          <a:r>
            <a:rPr lang="en-US" dirty="0" err="1" smtClean="0"/>
            <a:t>OCaml</a:t>
          </a:r>
          <a:endParaRPr lang="en-US" dirty="0"/>
        </a:p>
      </dgm:t>
    </dgm:pt>
    <dgm:pt modelId="{5609854C-A4E6-46EB-AF7B-08B33ECC8005}" type="parTrans" cxnId="{CA50539E-2E48-4518-ABB8-F1E8B7E157CC}">
      <dgm:prSet/>
      <dgm:spPr/>
      <dgm:t>
        <a:bodyPr/>
        <a:lstStyle/>
        <a:p>
          <a:endParaRPr lang="en-US"/>
        </a:p>
      </dgm:t>
    </dgm:pt>
    <dgm:pt modelId="{941ACAEF-45EF-43AB-8C41-7102706F7CC0}" type="sibTrans" cxnId="{CA50539E-2E48-4518-ABB8-F1E8B7E157CC}">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86854" custScaleY="85750"/>
      <dgm:spPr/>
      <dgm:t>
        <a:bodyPr/>
        <a:lstStyle/>
        <a:p>
          <a:endParaRPr lang="en-US"/>
        </a:p>
      </dgm:t>
    </dgm:pt>
    <dgm:pt modelId="{4791977B-3D60-45CE-A267-EB0E534B83F4}" type="pres">
      <dgm:prSet presAssocID="{B673F427-DDA0-488B-BCD1-AB03C1C6BBF1}" presName="parTrans" presStyleLbl="bgSibTrans2D1" presStyleIdx="0" presStyleCnt="4"/>
      <dgm:spPr/>
      <dgm:t>
        <a:bodyPr/>
        <a:lstStyle/>
        <a:p>
          <a:endParaRPr lang="en-US"/>
        </a:p>
      </dgm:t>
    </dgm:pt>
    <dgm:pt modelId="{75B58844-1A6B-4178-B654-1BDC9729BEDA}" type="pres">
      <dgm:prSet presAssocID="{6B6B3B46-C0CC-4BB5-95C2-FEB1FB52B1E5}" presName="node" presStyleLbl="node1" presStyleIdx="0" presStyleCnt="4">
        <dgm:presLayoutVars>
          <dgm:bulletEnabled val="1"/>
        </dgm:presLayoutVars>
      </dgm:prSet>
      <dgm:spPr/>
      <dgm:t>
        <a:bodyPr/>
        <a:lstStyle/>
        <a:p>
          <a:endParaRPr lang="en-US"/>
        </a:p>
      </dgm:t>
    </dgm:pt>
    <dgm:pt modelId="{37DAC68F-24B1-4F47-B42F-F4B9F50132B0}" type="pres">
      <dgm:prSet presAssocID="{AE110CF7-280D-4A15-9432-15E93C1D0F3B}" presName="parTrans" presStyleLbl="bgSibTrans2D1" presStyleIdx="1" presStyleCnt="4"/>
      <dgm:spPr/>
      <dgm:t>
        <a:bodyPr/>
        <a:lstStyle/>
        <a:p>
          <a:endParaRPr lang="en-US"/>
        </a:p>
      </dgm:t>
    </dgm:pt>
    <dgm:pt modelId="{8034B1A8-9228-48E4-AC62-0BA38AAD0108}" type="pres">
      <dgm:prSet presAssocID="{4BE23587-BF18-47E1-B53F-A506E2DBDDDC}" presName="node" presStyleLbl="node1" presStyleIdx="1" presStyleCnt="4">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4"/>
      <dgm:spPr/>
      <dgm:t>
        <a:bodyPr/>
        <a:lstStyle/>
        <a:p>
          <a:endParaRPr lang="en-US"/>
        </a:p>
      </dgm:t>
    </dgm:pt>
    <dgm:pt modelId="{856B82B9-8B72-4709-AD97-A7D3F98FA0ED}" type="pres">
      <dgm:prSet presAssocID="{F16FB16E-0D23-4C04-88AD-9F29ACB4EA5B}" presName="node" presStyleLbl="node1" presStyleIdx="2" presStyleCnt="4">
        <dgm:presLayoutVars>
          <dgm:bulletEnabled val="1"/>
        </dgm:presLayoutVars>
      </dgm:prSet>
      <dgm:spPr/>
      <dgm:t>
        <a:bodyPr/>
        <a:lstStyle/>
        <a:p>
          <a:endParaRPr lang="en-US"/>
        </a:p>
      </dgm:t>
    </dgm:pt>
    <dgm:pt modelId="{D9921DBB-414C-4209-91BF-C2CA9E8042AE}" type="pres">
      <dgm:prSet presAssocID="{5609854C-A4E6-46EB-AF7B-08B33ECC8005}" presName="parTrans" presStyleLbl="bgSibTrans2D1" presStyleIdx="3" presStyleCnt="4"/>
      <dgm:spPr/>
      <dgm:t>
        <a:bodyPr/>
        <a:lstStyle/>
        <a:p>
          <a:endParaRPr lang="en-US"/>
        </a:p>
      </dgm:t>
    </dgm:pt>
    <dgm:pt modelId="{0499D169-5D19-44F2-8B82-65543C2432CE}" type="pres">
      <dgm:prSet presAssocID="{4DC027FD-8C51-46D5-B496-597614E96E8D}" presName="node" presStyleLbl="node1" presStyleIdx="3" presStyleCnt="4">
        <dgm:presLayoutVars>
          <dgm:bulletEnabled val="1"/>
        </dgm:presLayoutVars>
      </dgm:prSet>
      <dgm:spPr/>
      <dgm:t>
        <a:bodyPr/>
        <a:lstStyle/>
        <a:p>
          <a:endParaRPr lang="en-US"/>
        </a:p>
      </dgm:t>
    </dgm:pt>
  </dgm:ptLst>
  <dgm:cxnLst>
    <dgm:cxn modelId="{8DD7F635-BAA8-4028-8F97-76CD9952AED6}" type="presOf" srcId="{4BE23587-BF18-47E1-B53F-A506E2DBDDDC}" destId="{8034B1A8-9228-48E4-AC62-0BA38AAD0108}" srcOrd="0" destOrd="0" presId="urn:microsoft.com/office/officeart/2005/8/layout/radial4"/>
    <dgm:cxn modelId="{8A83B841-E3C8-47AD-B6E3-63D28539BE22}" type="presOf" srcId="{F16FB16E-0D23-4C04-88AD-9F29ACB4EA5B}" destId="{856B82B9-8B72-4709-AD97-A7D3F98FA0ED}"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CA50539E-2E48-4518-ABB8-F1E8B7E157CC}" srcId="{E92739AC-F107-4BAE-A129-3014333089C8}" destId="{4DC027FD-8C51-46D5-B496-597614E96E8D}" srcOrd="3" destOrd="0" parTransId="{5609854C-A4E6-46EB-AF7B-08B33ECC8005}" sibTransId="{941ACAEF-45EF-43AB-8C41-7102706F7CC0}"/>
    <dgm:cxn modelId="{B1B2D082-5DDE-4606-80EE-04C69AF51A67}" srcId="{E92739AC-F107-4BAE-A129-3014333089C8}" destId="{4BE23587-BF18-47E1-B53F-A506E2DBDDDC}" srcOrd="1" destOrd="0" parTransId="{AE110CF7-280D-4A15-9432-15E93C1D0F3B}" sibTransId="{7B6D276C-ED77-4CAD-8844-72179ADB3F7E}"/>
    <dgm:cxn modelId="{3F18B5D5-6205-4D5F-BFC1-1372593CBBC8}" type="presOf" srcId="{5609854C-A4E6-46EB-AF7B-08B33ECC8005}" destId="{D9921DBB-414C-4209-91BF-C2CA9E8042AE}" srcOrd="0" destOrd="0" presId="urn:microsoft.com/office/officeart/2005/8/layout/radial4"/>
    <dgm:cxn modelId="{8D543CE6-B546-447D-93D3-DE90E0EC6B78}" type="presOf" srcId="{AE110CF7-280D-4A15-9432-15E93C1D0F3B}" destId="{37DAC68F-24B1-4F47-B42F-F4B9F50132B0}"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32BC261C-0D14-4571-A16A-F5859F22808B}" type="presOf" srcId="{C1A8F207-1092-4556-8209-56867C989A3A}" destId="{77EB5038-F5EC-4F96-9D5E-C6A83E1598AF}" srcOrd="0" destOrd="0" presId="urn:microsoft.com/office/officeart/2005/8/layout/radial4"/>
    <dgm:cxn modelId="{07521076-B536-40E4-8F2D-9AD457CA15BC}" type="presOf" srcId="{FAB02FCB-96B4-4F88-AF15-AC138074C1A3}" destId="{4245A790-3F38-49C0-A396-70842A9BABC0}" srcOrd="0" destOrd="0" presId="urn:microsoft.com/office/officeart/2005/8/layout/radial4"/>
    <dgm:cxn modelId="{256BAA60-581D-45D2-8D55-0DE05E24A77F}" type="presOf" srcId="{B673F427-DDA0-488B-BCD1-AB03C1C6BBF1}" destId="{4791977B-3D60-45CE-A267-EB0E534B83F4}" srcOrd="0" destOrd="0" presId="urn:microsoft.com/office/officeart/2005/8/layout/radial4"/>
    <dgm:cxn modelId="{62F0BD60-718F-4814-8259-9357DCB442F9}" type="presOf" srcId="{E92739AC-F107-4BAE-A129-3014333089C8}" destId="{3A6B0980-9756-4B2A-938B-D7872034D7EB}" srcOrd="0" destOrd="0" presId="urn:microsoft.com/office/officeart/2005/8/layout/radial4"/>
    <dgm:cxn modelId="{C8F7433C-4017-46A2-8CAA-37498BF00882}" type="presOf" srcId="{4DC027FD-8C51-46D5-B496-597614E96E8D}" destId="{0499D169-5D19-44F2-8B82-65543C2432CE}" srcOrd="0" destOrd="0" presId="urn:microsoft.com/office/officeart/2005/8/layout/radial4"/>
    <dgm:cxn modelId="{3184B1DC-3D7B-41BF-9799-B499A974525B}" type="presOf" srcId="{6B6B3B46-C0CC-4BB5-95C2-FEB1FB52B1E5}" destId="{75B58844-1A6B-4178-B654-1BDC9729BEDA}"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26C5D0D2-5827-4807-A09F-2E64CE96ECA2}" type="presParOf" srcId="{77EB5038-F5EC-4F96-9D5E-C6A83E1598AF}" destId="{3A6B0980-9756-4B2A-938B-D7872034D7EB}" srcOrd="0" destOrd="0" presId="urn:microsoft.com/office/officeart/2005/8/layout/radial4"/>
    <dgm:cxn modelId="{3F61E59F-1E6A-42A9-9224-D0EF5F0A925A}" type="presParOf" srcId="{77EB5038-F5EC-4F96-9D5E-C6A83E1598AF}" destId="{4791977B-3D60-45CE-A267-EB0E534B83F4}" srcOrd="1" destOrd="0" presId="urn:microsoft.com/office/officeart/2005/8/layout/radial4"/>
    <dgm:cxn modelId="{D7883669-DA46-4E33-88D4-15819FFA6EB0}" type="presParOf" srcId="{77EB5038-F5EC-4F96-9D5E-C6A83E1598AF}" destId="{75B58844-1A6B-4178-B654-1BDC9729BEDA}" srcOrd="2" destOrd="0" presId="urn:microsoft.com/office/officeart/2005/8/layout/radial4"/>
    <dgm:cxn modelId="{425E0748-B4AC-445B-9915-C39325F12FB7}" type="presParOf" srcId="{77EB5038-F5EC-4F96-9D5E-C6A83E1598AF}" destId="{37DAC68F-24B1-4F47-B42F-F4B9F50132B0}" srcOrd="3" destOrd="0" presId="urn:microsoft.com/office/officeart/2005/8/layout/radial4"/>
    <dgm:cxn modelId="{0074719E-BE06-46C3-9D83-9A8B9040C0CE}" type="presParOf" srcId="{77EB5038-F5EC-4F96-9D5E-C6A83E1598AF}" destId="{8034B1A8-9228-48E4-AC62-0BA38AAD0108}" srcOrd="4" destOrd="0" presId="urn:microsoft.com/office/officeart/2005/8/layout/radial4"/>
    <dgm:cxn modelId="{C67FE91F-4E65-4B11-921E-FC12A3EBB8C9}" type="presParOf" srcId="{77EB5038-F5EC-4F96-9D5E-C6A83E1598AF}" destId="{4245A790-3F38-49C0-A396-70842A9BABC0}" srcOrd="5" destOrd="0" presId="urn:microsoft.com/office/officeart/2005/8/layout/radial4"/>
    <dgm:cxn modelId="{EB1DB2C6-DF37-49EB-99E8-65CEC26E36E8}" type="presParOf" srcId="{77EB5038-F5EC-4F96-9D5E-C6A83E1598AF}" destId="{856B82B9-8B72-4709-AD97-A7D3F98FA0ED}" srcOrd="6" destOrd="0" presId="urn:microsoft.com/office/officeart/2005/8/layout/radial4"/>
    <dgm:cxn modelId="{3E4E8517-DB4C-40AD-837D-D421EC523D23}" type="presParOf" srcId="{77EB5038-F5EC-4F96-9D5E-C6A83E1598AF}" destId="{D9921DBB-414C-4209-91BF-C2CA9E8042AE}" srcOrd="7" destOrd="0" presId="urn:microsoft.com/office/officeart/2005/8/layout/radial4"/>
    <dgm:cxn modelId="{AA588B8E-D8A4-47B3-9417-1696CA6FAB0E}" type="presParOf" srcId="{77EB5038-F5EC-4F96-9D5E-C6A83E1598AF}" destId="{0499D169-5D19-44F2-8B82-65543C2432CE}" srcOrd="8" destOrd="0" presId="urn:microsoft.com/office/officeart/2005/8/layout/radial4"/>
  </dgm:cxnLst>
  <dgm:bg/>
  <dgm:whole/>
  <dgm:extLst>
    <a:ext uri="http://schemas.microsoft.com/office/drawing/2008/diagram">
      <dsp:dataModelExt xmlns:dsp="http://schemas.microsoft.com/office/drawing/2008/diagram" xmlns=""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26B01F-1839-479D-BCFF-D6A4A0F954EB}" type="doc">
      <dgm:prSet loTypeId="urn:microsoft.com/office/officeart/2005/8/layout/process1" loCatId="process" qsTypeId="urn:microsoft.com/office/officeart/2005/8/quickstyle/simple5" qsCatId="simple" csTypeId="urn:microsoft.com/office/officeart/2005/8/colors/colorful4" csCatId="colorful" phldr="1"/>
      <dgm:spPr/>
    </dgm:pt>
    <dgm:pt modelId="{D82C6D72-1C00-4F78-BC00-F88317320015}">
      <dgm:prSet phldrT="[Text]"/>
      <dgm:spPr/>
      <dgm:t>
        <a:bodyPr/>
        <a:lstStyle/>
        <a:p>
          <a:r>
            <a:rPr lang="en-US" i="1" dirty="0" smtClean="0"/>
            <a:t>F</a:t>
          </a:r>
          <a:r>
            <a:rPr lang="en-US" dirty="0" smtClean="0"/>
            <a:t> </a:t>
          </a:r>
          <a:r>
            <a:rPr lang="en-US" dirty="0" smtClean="0">
              <a:sym typeface="Symbol"/>
            </a:rPr>
            <a:t> </a:t>
          </a:r>
          <a:r>
            <a:rPr lang="en-US" i="1" dirty="0" smtClean="0">
              <a:sym typeface="Symbol"/>
            </a:rPr>
            <a:t>T</a:t>
          </a:r>
          <a:endParaRPr lang="en-US" dirty="0"/>
        </a:p>
      </dgm:t>
    </dgm:pt>
    <dgm:pt modelId="{B08E7B4D-886F-420B-9FD0-313B85AD01A4}" type="parTrans" cxnId="{52EB9AE2-C993-439A-A163-052AE5F81334}">
      <dgm:prSet/>
      <dgm:spPr/>
      <dgm:t>
        <a:bodyPr/>
        <a:lstStyle/>
        <a:p>
          <a:endParaRPr lang="en-US"/>
        </a:p>
      </dgm:t>
    </dgm:pt>
    <dgm:pt modelId="{FAEEEBB4-AF0F-4AA4-81B5-CA56ECC56F43}" type="sibTrans" cxnId="{52EB9AE2-C993-439A-A163-052AE5F81334}">
      <dgm:prSet/>
      <dgm:spPr/>
      <dgm:t>
        <a:bodyPr/>
        <a:lstStyle/>
        <a:p>
          <a:endParaRPr lang="en-US"/>
        </a:p>
      </dgm:t>
    </dgm:pt>
    <dgm:pt modelId="{7A8A54FE-D076-42DB-96DE-B73D5464CE2A}">
      <dgm:prSet phldrT="[Text]"/>
      <dgm:spPr/>
      <dgm:t>
        <a:bodyPr/>
        <a:lstStyle/>
        <a:p>
          <a:r>
            <a:rPr lang="en-US" dirty="0" smtClean="0"/>
            <a:t>First-order </a:t>
          </a:r>
        </a:p>
        <a:p>
          <a:r>
            <a:rPr lang="en-US" dirty="0" smtClean="0"/>
            <a:t>Theorem </a:t>
          </a:r>
          <a:r>
            <a:rPr lang="en-US" dirty="0" err="1" smtClean="0"/>
            <a:t>Prover</a:t>
          </a:r>
          <a:endParaRPr lang="en-US" dirty="0"/>
        </a:p>
      </dgm:t>
    </dgm:pt>
    <dgm:pt modelId="{A59902A5-D933-453B-A829-E0358935DAE5}" type="parTrans" cxnId="{7AC20E94-C0F5-4377-B3B9-ED1AF69EE323}">
      <dgm:prSet/>
      <dgm:spPr/>
      <dgm:t>
        <a:bodyPr/>
        <a:lstStyle/>
        <a:p>
          <a:endParaRPr lang="en-US"/>
        </a:p>
      </dgm:t>
    </dgm:pt>
    <dgm:pt modelId="{40929E25-5014-48B0-B6C9-931488316DA4}" type="sibTrans" cxnId="{7AC20E94-C0F5-4377-B3B9-ED1AF69EE323}">
      <dgm:prSet/>
      <dgm:spPr/>
      <dgm:t>
        <a:bodyPr/>
        <a:lstStyle/>
        <a:p>
          <a:endParaRPr lang="en-US"/>
        </a:p>
      </dgm:t>
    </dgm:pt>
    <dgm:pt modelId="{5BBD2AE6-0E1E-4493-9DD6-894846D1F7A6}" type="pres">
      <dgm:prSet presAssocID="{8326B01F-1839-479D-BCFF-D6A4A0F954EB}" presName="Name0" presStyleCnt="0">
        <dgm:presLayoutVars>
          <dgm:dir/>
          <dgm:resizeHandles val="exact"/>
        </dgm:presLayoutVars>
      </dgm:prSet>
      <dgm:spPr/>
    </dgm:pt>
    <dgm:pt modelId="{3E3B5FFD-483F-4E62-8189-15F108F7ADAB}" type="pres">
      <dgm:prSet presAssocID="{D82C6D72-1C00-4F78-BC00-F88317320015}" presName="node" presStyleLbl="node1" presStyleIdx="0" presStyleCnt="2">
        <dgm:presLayoutVars>
          <dgm:bulletEnabled val="1"/>
        </dgm:presLayoutVars>
      </dgm:prSet>
      <dgm:spPr/>
      <dgm:t>
        <a:bodyPr/>
        <a:lstStyle/>
        <a:p>
          <a:endParaRPr lang="en-US"/>
        </a:p>
      </dgm:t>
    </dgm:pt>
    <dgm:pt modelId="{DB6C2414-EC2D-4F97-90C3-35DA480F8343}" type="pres">
      <dgm:prSet presAssocID="{FAEEEBB4-AF0F-4AA4-81B5-CA56ECC56F43}" presName="sibTrans" presStyleLbl="sibTrans2D1" presStyleIdx="0" presStyleCnt="1"/>
      <dgm:spPr/>
      <dgm:t>
        <a:bodyPr/>
        <a:lstStyle/>
        <a:p>
          <a:endParaRPr lang="en-US"/>
        </a:p>
      </dgm:t>
    </dgm:pt>
    <dgm:pt modelId="{533B5E18-5D8D-45BE-8A82-6423785B2BE3}" type="pres">
      <dgm:prSet presAssocID="{FAEEEBB4-AF0F-4AA4-81B5-CA56ECC56F43}" presName="connectorText" presStyleLbl="sibTrans2D1" presStyleIdx="0" presStyleCnt="1"/>
      <dgm:spPr/>
      <dgm:t>
        <a:bodyPr/>
        <a:lstStyle/>
        <a:p>
          <a:endParaRPr lang="en-US"/>
        </a:p>
      </dgm:t>
    </dgm:pt>
    <dgm:pt modelId="{805C54DA-FD95-4B6F-BD7C-61F12619B0B6}" type="pres">
      <dgm:prSet presAssocID="{7A8A54FE-D076-42DB-96DE-B73D5464CE2A}" presName="node" presStyleLbl="node1" presStyleIdx="1" presStyleCnt="2" custScaleX="183324">
        <dgm:presLayoutVars>
          <dgm:bulletEnabled val="1"/>
        </dgm:presLayoutVars>
      </dgm:prSet>
      <dgm:spPr/>
      <dgm:t>
        <a:bodyPr/>
        <a:lstStyle/>
        <a:p>
          <a:endParaRPr lang="en-US"/>
        </a:p>
      </dgm:t>
    </dgm:pt>
  </dgm:ptLst>
  <dgm:cxnLst>
    <dgm:cxn modelId="{74DF62F8-753A-429F-AD81-636FFE05D3F5}" type="presOf" srcId="{D82C6D72-1C00-4F78-BC00-F88317320015}" destId="{3E3B5FFD-483F-4E62-8189-15F108F7ADAB}" srcOrd="0" destOrd="0" presId="urn:microsoft.com/office/officeart/2005/8/layout/process1"/>
    <dgm:cxn modelId="{52EB9AE2-C993-439A-A163-052AE5F81334}" srcId="{8326B01F-1839-479D-BCFF-D6A4A0F954EB}" destId="{D82C6D72-1C00-4F78-BC00-F88317320015}" srcOrd="0" destOrd="0" parTransId="{B08E7B4D-886F-420B-9FD0-313B85AD01A4}" sibTransId="{FAEEEBB4-AF0F-4AA4-81B5-CA56ECC56F43}"/>
    <dgm:cxn modelId="{4E828439-0F28-4C13-BC0E-F818E5265155}" type="presOf" srcId="{8326B01F-1839-479D-BCFF-D6A4A0F954EB}" destId="{5BBD2AE6-0E1E-4493-9DD6-894846D1F7A6}" srcOrd="0" destOrd="0" presId="urn:microsoft.com/office/officeart/2005/8/layout/process1"/>
    <dgm:cxn modelId="{292A567D-3347-424C-A216-74645EBB9EF3}" type="presOf" srcId="{7A8A54FE-D076-42DB-96DE-B73D5464CE2A}" destId="{805C54DA-FD95-4B6F-BD7C-61F12619B0B6}" srcOrd="0" destOrd="0" presId="urn:microsoft.com/office/officeart/2005/8/layout/process1"/>
    <dgm:cxn modelId="{7AC20E94-C0F5-4377-B3B9-ED1AF69EE323}" srcId="{8326B01F-1839-479D-BCFF-D6A4A0F954EB}" destId="{7A8A54FE-D076-42DB-96DE-B73D5464CE2A}" srcOrd="1" destOrd="0" parTransId="{A59902A5-D933-453B-A829-E0358935DAE5}" sibTransId="{40929E25-5014-48B0-B6C9-931488316DA4}"/>
    <dgm:cxn modelId="{47BBDFCA-A5C2-4EB1-A6B4-BEADC20BE24A}" type="presOf" srcId="{FAEEEBB4-AF0F-4AA4-81B5-CA56ECC56F43}" destId="{533B5E18-5D8D-45BE-8A82-6423785B2BE3}" srcOrd="1" destOrd="0" presId="urn:microsoft.com/office/officeart/2005/8/layout/process1"/>
    <dgm:cxn modelId="{F0D313B2-AE8D-4E6C-A108-6AB35B81AE2D}" type="presOf" srcId="{FAEEEBB4-AF0F-4AA4-81B5-CA56ECC56F43}" destId="{DB6C2414-EC2D-4F97-90C3-35DA480F8343}" srcOrd="0" destOrd="0" presId="urn:microsoft.com/office/officeart/2005/8/layout/process1"/>
    <dgm:cxn modelId="{3A368A8E-ECA3-476E-8381-D01C90A57B9E}" type="presParOf" srcId="{5BBD2AE6-0E1E-4493-9DD6-894846D1F7A6}" destId="{3E3B5FFD-483F-4E62-8189-15F108F7ADAB}" srcOrd="0" destOrd="0" presId="urn:microsoft.com/office/officeart/2005/8/layout/process1"/>
    <dgm:cxn modelId="{042930ED-3DD5-4E67-B173-46CD01FE4A70}" type="presParOf" srcId="{5BBD2AE6-0E1E-4493-9DD6-894846D1F7A6}" destId="{DB6C2414-EC2D-4F97-90C3-35DA480F8343}" srcOrd="1" destOrd="0" presId="urn:microsoft.com/office/officeart/2005/8/layout/process1"/>
    <dgm:cxn modelId="{C62F0A05-38EC-4B3E-BD7C-D53C0467FEBD}" type="presParOf" srcId="{DB6C2414-EC2D-4F97-90C3-35DA480F8343}" destId="{533B5E18-5D8D-45BE-8A82-6423785B2BE3}" srcOrd="0" destOrd="0" presId="urn:microsoft.com/office/officeart/2005/8/layout/process1"/>
    <dgm:cxn modelId="{4E5A0794-2E2C-4571-922E-05040FCE2A53}" type="presParOf" srcId="{5BBD2AE6-0E1E-4493-9DD6-894846D1F7A6}" destId="{805C54DA-FD95-4B6F-BD7C-61F12619B0B6}" srcOrd="2"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E0EE0B0B-8F05-40C9-BA29-9F1354CCC285}" type="presOf" srcId="{7FCD955C-5281-4A75-862A-E162C9DB1979}" destId="{A4F5C038-AF22-424E-A469-26086CD971C1}"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45279802-B4A1-4D25-9A13-6E88B6A024ED}" type="presOf" srcId="{B673F427-DDA0-488B-BCD1-AB03C1C6BBF1}" destId="{4791977B-3D60-45CE-A267-EB0E534B83F4}" srcOrd="0" destOrd="0" presId="urn:microsoft.com/office/officeart/2005/8/layout/radial4"/>
    <dgm:cxn modelId="{E2940353-794D-404B-86DF-CCAF69C3DE81}" type="presOf" srcId="{F16FB16E-0D23-4C04-88AD-9F29ACB4EA5B}" destId="{856B82B9-8B72-4709-AD97-A7D3F98FA0ED}"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7A9A5D84-41DC-4EB9-8751-1C72196C285D}" srcId="{E92739AC-F107-4BAE-A129-3014333089C8}" destId="{F16FB16E-0D23-4C04-88AD-9F29ACB4EA5B}" srcOrd="2" destOrd="0" parTransId="{FAB02FCB-96B4-4F88-AF15-AC138074C1A3}" sibTransId="{DC02768A-3E5B-486C-AC13-2CA793C4056B}"/>
    <dgm:cxn modelId="{EDCDFB77-C55B-4988-86E4-EF62F1FFC10A}" type="presOf" srcId="{6EEF59A4-E19B-493C-8703-498CCC0BAE9B}" destId="{6C83C407-8751-4F47-B867-FED2BD8A834B}" srcOrd="0" destOrd="0" presId="urn:microsoft.com/office/officeart/2005/8/layout/radial4"/>
    <dgm:cxn modelId="{649CC3C4-4557-4012-B223-7597425D7C38}" type="presOf" srcId="{FAB02FCB-96B4-4F88-AF15-AC138074C1A3}" destId="{4245A790-3F38-49C0-A396-70842A9BABC0}" srcOrd="0" destOrd="0" presId="urn:microsoft.com/office/officeart/2005/8/layout/radial4"/>
    <dgm:cxn modelId="{E8D9703B-273B-499D-8107-9E3BCF5411B4}" type="presOf" srcId="{C1A8F207-1092-4556-8209-56867C989A3A}" destId="{77EB5038-F5EC-4F96-9D5E-C6A83E1598AF}" srcOrd="0" destOrd="0" presId="urn:microsoft.com/office/officeart/2005/8/layout/radial4"/>
    <dgm:cxn modelId="{41DE8FC9-BDBD-4FEA-9B3C-8E155FD0BD77}" type="presOf" srcId="{E92739AC-F107-4BAE-A129-3014333089C8}" destId="{3A6B0980-9756-4B2A-938B-D7872034D7EB}"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730CD5F1-F552-4727-B607-F698A1480E25}" type="presOf" srcId="{6B6B3B46-C0CC-4BB5-95C2-FEB1FB52B1E5}" destId="{75B58844-1A6B-4178-B654-1BDC9729BEDA}" srcOrd="0" destOrd="0" presId="urn:microsoft.com/office/officeart/2005/8/layout/radial4"/>
    <dgm:cxn modelId="{D7F411CD-870A-4597-AD68-0CB81382CACA}" type="presParOf" srcId="{77EB5038-F5EC-4F96-9D5E-C6A83E1598AF}" destId="{3A6B0980-9756-4B2A-938B-D7872034D7EB}" srcOrd="0" destOrd="0" presId="urn:microsoft.com/office/officeart/2005/8/layout/radial4"/>
    <dgm:cxn modelId="{065216DA-4395-498A-8EFA-33F5A5234EE6}" type="presParOf" srcId="{77EB5038-F5EC-4F96-9D5E-C6A83E1598AF}" destId="{4791977B-3D60-45CE-A267-EB0E534B83F4}" srcOrd="1" destOrd="0" presId="urn:microsoft.com/office/officeart/2005/8/layout/radial4"/>
    <dgm:cxn modelId="{2A73AA11-C66C-4E0F-9500-16E2F4DC0363}" type="presParOf" srcId="{77EB5038-F5EC-4F96-9D5E-C6A83E1598AF}" destId="{75B58844-1A6B-4178-B654-1BDC9729BEDA}" srcOrd="2" destOrd="0" presId="urn:microsoft.com/office/officeart/2005/8/layout/radial4"/>
    <dgm:cxn modelId="{E25405B6-6D8D-4AC7-B2C3-9A35A4108013}" type="presParOf" srcId="{77EB5038-F5EC-4F96-9D5E-C6A83E1598AF}" destId="{6C83C407-8751-4F47-B867-FED2BD8A834B}" srcOrd="3" destOrd="0" presId="urn:microsoft.com/office/officeart/2005/8/layout/radial4"/>
    <dgm:cxn modelId="{32633A37-45B7-4142-A771-98917398AEAC}" type="presParOf" srcId="{77EB5038-F5EC-4F96-9D5E-C6A83E1598AF}" destId="{A4F5C038-AF22-424E-A469-26086CD971C1}" srcOrd="4" destOrd="0" presId="urn:microsoft.com/office/officeart/2005/8/layout/radial4"/>
    <dgm:cxn modelId="{E371C571-77AF-4C79-9DFF-F45A4D3630C7}" type="presParOf" srcId="{77EB5038-F5EC-4F96-9D5E-C6A83E1598AF}" destId="{4245A790-3F38-49C0-A396-70842A9BABC0}" srcOrd="5" destOrd="0" presId="urn:microsoft.com/office/officeart/2005/8/layout/radial4"/>
    <dgm:cxn modelId="{97C823A8-B8B6-44DB-AC43-03DFE7383721}" type="presParOf" srcId="{77EB5038-F5EC-4F96-9D5E-C6A83E1598AF}" destId="{856B82B9-8B72-4709-AD97-A7D3F98FA0ED}"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Test case generation</a:t>
          </a:r>
          <a:endParaRPr lang="en-US" dirty="0"/>
        </a:p>
      </dgm:t>
    </dgm:pt>
    <dgm:pt modelId="{B673F427-DDA0-488B-BCD1-AB03C1C6BBF1}" type="parTrans" cxnId="{D14A2E81-A5D5-4F77-B18D-B50B263F25AF}">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pPr/>
      <dgm:t>
        <a:bodyPr/>
        <a:lstStyle/>
        <a:p>
          <a:r>
            <a:rPr lang="en-US" dirty="0" smtClean="0"/>
            <a:t>Verifying Compiler</a:t>
          </a:r>
          <a:endParaRPr lang="en-US" dirty="0"/>
        </a:p>
      </dgm:t>
    </dgm:pt>
    <dgm:pt modelId="{6EEF59A4-E19B-493C-8703-498CCC0BAE9B}" type="parTrans" cxnId="{B8E18348-EC46-4EFE-8E86-ED537026D41B}">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463FC36F-47A0-4C28-8B32-DC163E44CAE3}" type="presOf" srcId="{6EEF59A4-E19B-493C-8703-498CCC0BAE9B}" destId="{6C83C407-8751-4F47-B867-FED2BD8A834B}" srcOrd="0" destOrd="0" presId="urn:microsoft.com/office/officeart/2005/8/layout/radial4"/>
    <dgm:cxn modelId="{424FBA94-42DC-42EC-8D5D-348FDFA1EDF9}" type="presOf" srcId="{6B6B3B46-C0CC-4BB5-95C2-FEB1FB52B1E5}" destId="{75B58844-1A6B-4178-B654-1BDC9729BEDA}"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E217B225-815C-48F9-B184-C2E6D585BB22}" type="presOf" srcId="{C1A8F207-1092-4556-8209-56867C989A3A}" destId="{77EB5038-F5EC-4F96-9D5E-C6A83E1598AF}" srcOrd="0" destOrd="0" presId="urn:microsoft.com/office/officeart/2005/8/layout/radial4"/>
    <dgm:cxn modelId="{B8E18348-EC46-4EFE-8E86-ED537026D41B}" srcId="{E92739AC-F107-4BAE-A129-3014333089C8}" destId="{7FCD955C-5281-4A75-862A-E162C9DB1979}" srcOrd="1" destOrd="0" parTransId="{6EEF59A4-E19B-493C-8703-498CCC0BAE9B}" sibTransId="{5047135A-01C7-40DE-AB70-5394030B7138}"/>
    <dgm:cxn modelId="{D71C9033-4022-41E4-8049-CD6606692F6E}" type="presOf" srcId="{E92739AC-F107-4BAE-A129-3014333089C8}" destId="{3A6B0980-9756-4B2A-938B-D7872034D7EB}"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0C5EAC1E-112D-4EFE-A899-2948FC8C9D64}" type="presOf" srcId="{B673F427-DDA0-488B-BCD1-AB03C1C6BBF1}" destId="{4791977B-3D60-45CE-A267-EB0E534B83F4}" srcOrd="0" destOrd="0" presId="urn:microsoft.com/office/officeart/2005/8/layout/radial4"/>
    <dgm:cxn modelId="{843ABDED-2FA9-4A3F-B57B-3D7E8EC60C73}" type="presOf" srcId="{F16FB16E-0D23-4C04-88AD-9F29ACB4EA5B}" destId="{856B82B9-8B72-4709-AD97-A7D3F98FA0ED}" srcOrd="0" destOrd="0" presId="urn:microsoft.com/office/officeart/2005/8/layout/radial4"/>
    <dgm:cxn modelId="{788AF3D2-E90D-4579-8A3F-08D935DE58AB}" type="presOf" srcId="{7FCD955C-5281-4A75-862A-E162C9DB1979}" destId="{A4F5C038-AF22-424E-A469-26086CD971C1}" srcOrd="0" destOrd="0" presId="urn:microsoft.com/office/officeart/2005/8/layout/radial4"/>
    <dgm:cxn modelId="{F42B3D26-E540-4C56-A7F8-A381A5AEDF61}" type="presOf" srcId="{FAB02FCB-96B4-4F88-AF15-AC138074C1A3}" destId="{4245A790-3F38-49C0-A396-70842A9BABC0}"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A110520B-75B5-418E-A8D8-0D86B7D58247}" type="presParOf" srcId="{77EB5038-F5EC-4F96-9D5E-C6A83E1598AF}" destId="{3A6B0980-9756-4B2A-938B-D7872034D7EB}" srcOrd="0" destOrd="0" presId="urn:microsoft.com/office/officeart/2005/8/layout/radial4"/>
    <dgm:cxn modelId="{85C79CB5-AD5E-42DA-BCE8-E38BB7D10CCF}" type="presParOf" srcId="{77EB5038-F5EC-4F96-9D5E-C6A83E1598AF}" destId="{4791977B-3D60-45CE-A267-EB0E534B83F4}" srcOrd="1" destOrd="0" presId="urn:microsoft.com/office/officeart/2005/8/layout/radial4"/>
    <dgm:cxn modelId="{EE2D1048-8FCC-4011-A2C7-603511E7414D}" type="presParOf" srcId="{77EB5038-F5EC-4F96-9D5E-C6A83E1598AF}" destId="{75B58844-1A6B-4178-B654-1BDC9729BEDA}" srcOrd="2" destOrd="0" presId="urn:microsoft.com/office/officeart/2005/8/layout/radial4"/>
    <dgm:cxn modelId="{E90417C4-45BF-482C-9E32-FE2E50654972}" type="presParOf" srcId="{77EB5038-F5EC-4F96-9D5E-C6A83E1598AF}" destId="{6C83C407-8751-4F47-B867-FED2BD8A834B}" srcOrd="3" destOrd="0" presId="urn:microsoft.com/office/officeart/2005/8/layout/radial4"/>
    <dgm:cxn modelId="{65C32962-7F98-4E7D-92F9-AAECF5DEFA6D}" type="presParOf" srcId="{77EB5038-F5EC-4F96-9D5E-C6A83E1598AF}" destId="{A4F5C038-AF22-424E-A469-26086CD971C1}" srcOrd="4" destOrd="0" presId="urn:microsoft.com/office/officeart/2005/8/layout/radial4"/>
    <dgm:cxn modelId="{EF282C9A-C56B-4FD0-9127-2F3363947E73}" type="presParOf" srcId="{77EB5038-F5EC-4F96-9D5E-C6A83E1598AF}" destId="{4245A790-3F38-49C0-A396-70842A9BABC0}" srcOrd="5" destOrd="0" presId="urn:microsoft.com/office/officeart/2005/8/layout/radial4"/>
    <dgm:cxn modelId="{D608A04A-FC45-4B51-9E91-A12D1414796B}" type="presParOf" srcId="{77EB5038-F5EC-4F96-9D5E-C6A83E1598AF}" destId="{856B82B9-8B72-4709-AD97-A7D3F98FA0ED}"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E8B62F-C810-4051-9DA4-6CB57C6DE232}" type="doc">
      <dgm:prSet loTypeId="urn:microsoft.com/office/officeart/2005/8/layout/lProcess3" loCatId="process" qsTypeId="urn:microsoft.com/office/officeart/2005/8/quickstyle/3d1" qsCatId="3D" csTypeId="urn:microsoft.com/office/officeart/2005/8/colors/colorful2" csCatId="colorful" phldr="1"/>
      <dgm:spPr/>
      <dgm:t>
        <a:bodyPr/>
        <a:lstStyle/>
        <a:p>
          <a:endParaRPr lang="en-US"/>
        </a:p>
      </dgm:t>
    </dgm:pt>
    <dgm:pt modelId="{7DDB8CD6-56C1-42C2-BB5C-4C1F64420C8E}">
      <dgm:prSet custT="1"/>
      <dgm:spPr/>
      <dgm:t>
        <a:bodyPr/>
        <a:lstStyle/>
        <a:p>
          <a:pPr rtl="0"/>
          <a:r>
            <a:rPr lang="en-US" sz="2400" dirty="0" smtClean="0"/>
            <a:t>PEX</a:t>
          </a:r>
          <a:endParaRPr lang="en-US" sz="2400" dirty="0"/>
        </a:p>
      </dgm:t>
    </dgm:pt>
    <dgm:pt modelId="{0894B246-23FE-4182-AE4E-5CA0C9BA32E9}" type="parTrans" cxnId="{422D7340-7DFF-4D4A-9139-DAA6F36BDB10}">
      <dgm:prSet/>
      <dgm:spPr/>
      <dgm:t>
        <a:bodyPr/>
        <a:lstStyle/>
        <a:p>
          <a:endParaRPr lang="en-US"/>
        </a:p>
      </dgm:t>
    </dgm:pt>
    <dgm:pt modelId="{19475CDF-7EDC-42F1-9CCC-C778F22DD55B}" type="sibTrans" cxnId="{422D7340-7DFF-4D4A-9139-DAA6F36BDB10}">
      <dgm:prSet/>
      <dgm:spPr/>
      <dgm:t>
        <a:bodyPr/>
        <a:lstStyle/>
        <a:p>
          <a:endParaRPr lang="en-US"/>
        </a:p>
      </dgm:t>
    </dgm:pt>
    <dgm:pt modelId="{856C0F70-B1A2-4B3F-902D-B80454C87284}">
      <dgm:prSet/>
      <dgm:spPr/>
      <dgm:t>
        <a:bodyPr/>
        <a:lstStyle/>
        <a:p>
          <a:pPr algn="l" rtl="0"/>
          <a:r>
            <a:rPr lang="en-US" dirty="0" smtClean="0"/>
            <a:t>Implements DART for .NET.</a:t>
          </a:r>
          <a:endParaRPr lang="en-US" dirty="0"/>
        </a:p>
      </dgm:t>
    </dgm:pt>
    <dgm:pt modelId="{6D74A80B-F5FB-4222-8980-4AF10B1D4016}" type="parTrans" cxnId="{29BB44F7-31C0-49DC-AD3D-C16241FFB7CB}">
      <dgm:prSet/>
      <dgm:spPr/>
      <dgm:t>
        <a:bodyPr/>
        <a:lstStyle/>
        <a:p>
          <a:endParaRPr lang="en-US"/>
        </a:p>
      </dgm:t>
    </dgm:pt>
    <dgm:pt modelId="{B69416B3-2DA9-4B0D-BA7E-72DCB8BA848F}" type="sibTrans" cxnId="{29BB44F7-31C0-49DC-AD3D-C16241FFB7CB}">
      <dgm:prSet/>
      <dgm:spPr/>
      <dgm:t>
        <a:bodyPr/>
        <a:lstStyle/>
        <a:p>
          <a:endParaRPr lang="en-US"/>
        </a:p>
      </dgm:t>
    </dgm:pt>
    <dgm:pt modelId="{525992B5-CB9A-4802-B10A-B0689DDF3E5A}">
      <dgm:prSet custT="1"/>
      <dgm:spPr/>
      <dgm:t>
        <a:bodyPr/>
        <a:lstStyle/>
        <a:p>
          <a:pPr rtl="0"/>
          <a:r>
            <a:rPr lang="en-US" sz="2400" dirty="0" smtClean="0"/>
            <a:t>YOGI</a:t>
          </a:r>
          <a:endParaRPr lang="en-US" sz="2400" dirty="0"/>
        </a:p>
      </dgm:t>
    </dgm:pt>
    <dgm:pt modelId="{57C7AFD1-2AE9-45B5-89E5-6A8CF43807DD}" type="parTrans" cxnId="{6ADB341C-E260-4DA7-B43A-0EE125896F91}">
      <dgm:prSet/>
      <dgm:spPr/>
      <dgm:t>
        <a:bodyPr/>
        <a:lstStyle/>
        <a:p>
          <a:endParaRPr lang="en-US"/>
        </a:p>
      </dgm:t>
    </dgm:pt>
    <dgm:pt modelId="{8F276D5B-76D9-4512-A10E-C3A4075118CE}" type="sibTrans" cxnId="{6ADB341C-E260-4DA7-B43A-0EE125896F91}">
      <dgm:prSet/>
      <dgm:spPr/>
      <dgm:t>
        <a:bodyPr/>
        <a:lstStyle/>
        <a:p>
          <a:endParaRPr lang="en-US"/>
        </a:p>
      </dgm:t>
    </dgm:pt>
    <dgm:pt modelId="{02B6CAE4-00BD-4E46-AAF4-6DF91269D152}">
      <dgm:prSet/>
      <dgm:spPr/>
      <dgm:t>
        <a:bodyPr/>
        <a:lstStyle/>
        <a:p>
          <a:pPr algn="l" rtl="0"/>
          <a:r>
            <a:rPr lang="en-US" dirty="0" smtClean="0"/>
            <a:t>Implements DART to check the feasibility of program paths generated statically using a SLAM-like tool.</a:t>
          </a:r>
          <a:endParaRPr lang="en-US" dirty="0"/>
        </a:p>
      </dgm:t>
    </dgm:pt>
    <dgm:pt modelId="{F4EE2433-B516-43C1-8DF5-B0124A237401}" type="parTrans" cxnId="{96A69025-1BCC-4CFD-B619-31C7151EFC8D}">
      <dgm:prSet/>
      <dgm:spPr/>
      <dgm:t>
        <a:bodyPr/>
        <a:lstStyle/>
        <a:p>
          <a:endParaRPr lang="en-US"/>
        </a:p>
      </dgm:t>
    </dgm:pt>
    <dgm:pt modelId="{8B01159D-A381-4F09-B00A-800285230399}" type="sibTrans" cxnId="{96A69025-1BCC-4CFD-B619-31C7151EFC8D}">
      <dgm:prSet/>
      <dgm:spPr/>
      <dgm:t>
        <a:bodyPr/>
        <a:lstStyle/>
        <a:p>
          <a:endParaRPr lang="en-US"/>
        </a:p>
      </dgm:t>
    </dgm:pt>
    <dgm:pt modelId="{A1740B39-6B47-40D4-B2EB-DA26D433F6C9}">
      <dgm:prSet custT="1"/>
      <dgm:spPr/>
      <dgm:t>
        <a:bodyPr/>
        <a:lstStyle/>
        <a:p>
          <a:pPr rtl="0"/>
          <a:r>
            <a:rPr lang="en-US" sz="2400" dirty="0" smtClean="0"/>
            <a:t>Vigilante</a:t>
          </a:r>
          <a:endParaRPr lang="en-US" sz="2400" dirty="0"/>
        </a:p>
      </dgm:t>
    </dgm:pt>
    <dgm:pt modelId="{6F7EF451-4195-47AE-99FA-C0A72C9EBED8}" type="parTrans" cxnId="{EB78E19D-AD5F-40C1-8CBA-DD92CE629A61}">
      <dgm:prSet/>
      <dgm:spPr/>
      <dgm:t>
        <a:bodyPr/>
        <a:lstStyle/>
        <a:p>
          <a:endParaRPr lang="en-US"/>
        </a:p>
      </dgm:t>
    </dgm:pt>
    <dgm:pt modelId="{390AF361-61EC-4CE7-8652-E6BE261EDDFC}" type="sibTrans" cxnId="{EB78E19D-AD5F-40C1-8CBA-DD92CE629A61}">
      <dgm:prSet/>
      <dgm:spPr/>
      <dgm:t>
        <a:bodyPr/>
        <a:lstStyle/>
        <a:p>
          <a:endParaRPr lang="en-US"/>
        </a:p>
      </dgm:t>
    </dgm:pt>
    <dgm:pt modelId="{E09FCB42-37BF-4C28-B068-6896F7165308}">
      <dgm:prSet/>
      <dgm:spPr/>
      <dgm:t>
        <a:bodyPr/>
        <a:lstStyle/>
        <a:p>
          <a:pPr algn="l" rtl="0"/>
          <a:r>
            <a:rPr lang="en-US" dirty="0" smtClean="0"/>
            <a:t>Partially implements DART to dynamically generate worm filters.</a:t>
          </a:r>
          <a:endParaRPr lang="en-US" dirty="0"/>
        </a:p>
      </dgm:t>
    </dgm:pt>
    <dgm:pt modelId="{2B06C95C-F7A6-4658-882C-0250C711DDDB}" type="parTrans" cxnId="{8A593432-AD7D-412C-8D77-D6231AE5776F}">
      <dgm:prSet/>
      <dgm:spPr/>
      <dgm:t>
        <a:bodyPr/>
        <a:lstStyle/>
        <a:p>
          <a:endParaRPr lang="en-US"/>
        </a:p>
      </dgm:t>
    </dgm:pt>
    <dgm:pt modelId="{03197E12-1075-40EA-A7C9-680D0FAA529E}" type="sibTrans" cxnId="{8A593432-AD7D-412C-8D77-D6231AE5776F}">
      <dgm:prSet/>
      <dgm:spPr/>
      <dgm:t>
        <a:bodyPr/>
        <a:lstStyle/>
        <a:p>
          <a:endParaRPr lang="en-US"/>
        </a:p>
      </dgm:t>
    </dgm:pt>
    <dgm:pt modelId="{923357D5-51AE-44C2-8121-052DEF53A8B9}">
      <dgm:prSet/>
      <dgm:spPr/>
      <dgm:t>
        <a:bodyPr/>
        <a:lstStyle/>
        <a:p>
          <a:pPr algn="l" rtl="0"/>
          <a:r>
            <a:rPr lang="en-US" dirty="0" smtClean="0"/>
            <a:t>Implements DART for x86 binaries.</a:t>
          </a:r>
          <a:endParaRPr lang="en-US" dirty="0"/>
        </a:p>
      </dgm:t>
    </dgm:pt>
    <dgm:pt modelId="{D647B360-2B7C-45FE-BE97-5D8CD4FA4328}">
      <dgm:prSet custT="1"/>
      <dgm:spPr/>
      <dgm:t>
        <a:bodyPr/>
        <a:lstStyle/>
        <a:p>
          <a:pPr rtl="0"/>
          <a:r>
            <a:rPr lang="en-US" sz="2400" dirty="0" smtClean="0"/>
            <a:t>SAGE</a:t>
          </a:r>
          <a:endParaRPr lang="en-US" sz="2400" dirty="0"/>
        </a:p>
      </dgm:t>
    </dgm:pt>
    <dgm:pt modelId="{67AA87C8-B82E-4DAD-AA90-AE4138CA7FCE}" type="sibTrans" cxnId="{054A221E-FEFE-4022-A66C-B330D05A9141}">
      <dgm:prSet/>
      <dgm:spPr/>
      <dgm:t>
        <a:bodyPr/>
        <a:lstStyle/>
        <a:p>
          <a:endParaRPr lang="en-US"/>
        </a:p>
      </dgm:t>
    </dgm:pt>
    <dgm:pt modelId="{0A82FA78-3F0D-4D96-866F-9A78E4E0611F}" type="parTrans" cxnId="{054A221E-FEFE-4022-A66C-B330D05A9141}">
      <dgm:prSet/>
      <dgm:spPr/>
      <dgm:t>
        <a:bodyPr/>
        <a:lstStyle/>
        <a:p>
          <a:endParaRPr lang="en-US"/>
        </a:p>
      </dgm:t>
    </dgm:pt>
    <dgm:pt modelId="{8B1B42A6-BB68-47F8-A0AE-D44F25091F95}" type="sibTrans" cxnId="{BF8CC962-E554-46EA-826E-99635A460D4E}">
      <dgm:prSet/>
      <dgm:spPr/>
      <dgm:t>
        <a:bodyPr/>
        <a:lstStyle/>
        <a:p>
          <a:endParaRPr lang="en-US"/>
        </a:p>
      </dgm:t>
    </dgm:pt>
    <dgm:pt modelId="{47B29B37-44EB-4DD8-BBC9-E5E18A04358D}" type="parTrans" cxnId="{BF8CC962-E554-46EA-826E-99635A460D4E}">
      <dgm:prSet/>
      <dgm:spPr/>
      <dgm:t>
        <a:bodyPr/>
        <a:lstStyle/>
        <a:p>
          <a:endParaRPr lang="en-US"/>
        </a:p>
      </dgm:t>
    </dgm:pt>
    <dgm:pt modelId="{9E30D01A-706F-488D-9094-3BC4C9286BAD}" type="pres">
      <dgm:prSet presAssocID="{DAE8B62F-C810-4051-9DA4-6CB57C6DE232}" presName="Name0" presStyleCnt="0">
        <dgm:presLayoutVars>
          <dgm:chPref val="3"/>
          <dgm:dir/>
          <dgm:animLvl val="lvl"/>
          <dgm:resizeHandles/>
        </dgm:presLayoutVars>
      </dgm:prSet>
      <dgm:spPr/>
      <dgm:t>
        <a:bodyPr/>
        <a:lstStyle/>
        <a:p>
          <a:endParaRPr lang="en-US"/>
        </a:p>
      </dgm:t>
    </dgm:pt>
    <dgm:pt modelId="{E9366405-6339-4F4B-A8C7-F6D7A54E0D79}" type="pres">
      <dgm:prSet presAssocID="{7DDB8CD6-56C1-42C2-BB5C-4C1F64420C8E}" presName="horFlow" presStyleCnt="0"/>
      <dgm:spPr/>
    </dgm:pt>
    <dgm:pt modelId="{3022196A-3257-4E21-8B67-27C47C3EB287}" type="pres">
      <dgm:prSet presAssocID="{7DDB8CD6-56C1-42C2-BB5C-4C1F64420C8E}" presName="bigChev" presStyleLbl="node1" presStyleIdx="0" presStyleCnt="4"/>
      <dgm:spPr/>
      <dgm:t>
        <a:bodyPr/>
        <a:lstStyle/>
        <a:p>
          <a:endParaRPr lang="en-US"/>
        </a:p>
      </dgm:t>
    </dgm:pt>
    <dgm:pt modelId="{AEAC1FFE-87B4-4015-8993-550A3E30022A}" type="pres">
      <dgm:prSet presAssocID="{6D74A80B-F5FB-4222-8980-4AF10B1D4016}" presName="parTrans" presStyleCnt="0"/>
      <dgm:spPr/>
    </dgm:pt>
    <dgm:pt modelId="{75022CE1-001A-482D-B6E3-A23252CF193A}" type="pres">
      <dgm:prSet presAssocID="{856C0F70-B1A2-4B3F-902D-B80454C87284}" presName="node" presStyleLbl="alignAccFollowNode1" presStyleIdx="0" presStyleCnt="4" custScaleX="323665">
        <dgm:presLayoutVars>
          <dgm:bulletEnabled val="1"/>
        </dgm:presLayoutVars>
      </dgm:prSet>
      <dgm:spPr/>
      <dgm:t>
        <a:bodyPr/>
        <a:lstStyle/>
        <a:p>
          <a:endParaRPr lang="en-US"/>
        </a:p>
      </dgm:t>
    </dgm:pt>
    <dgm:pt modelId="{6BE3257A-E811-49A4-AF05-D7156525A6FD}" type="pres">
      <dgm:prSet presAssocID="{7DDB8CD6-56C1-42C2-BB5C-4C1F64420C8E}" presName="vSp" presStyleCnt="0"/>
      <dgm:spPr/>
    </dgm:pt>
    <dgm:pt modelId="{2A80F6AA-89CD-405E-A804-8D84B32A7046}" type="pres">
      <dgm:prSet presAssocID="{D647B360-2B7C-45FE-BE97-5D8CD4FA4328}" presName="horFlow" presStyleCnt="0"/>
      <dgm:spPr/>
    </dgm:pt>
    <dgm:pt modelId="{CA80FAF8-E1FB-4DA3-AC96-5A8BFA34F0D8}" type="pres">
      <dgm:prSet presAssocID="{D647B360-2B7C-45FE-BE97-5D8CD4FA4328}" presName="bigChev" presStyleLbl="node1" presStyleIdx="1" presStyleCnt="4"/>
      <dgm:spPr/>
      <dgm:t>
        <a:bodyPr/>
        <a:lstStyle/>
        <a:p>
          <a:endParaRPr lang="en-US"/>
        </a:p>
      </dgm:t>
    </dgm:pt>
    <dgm:pt modelId="{C5C51D2D-41A3-4C47-9E4A-EC019873E844}" type="pres">
      <dgm:prSet presAssocID="{47B29B37-44EB-4DD8-BBC9-E5E18A04358D}" presName="parTrans" presStyleCnt="0"/>
      <dgm:spPr/>
    </dgm:pt>
    <dgm:pt modelId="{D5750C03-8B12-4A29-A0FD-18D38CACE075}" type="pres">
      <dgm:prSet presAssocID="{923357D5-51AE-44C2-8121-052DEF53A8B9}" presName="node" presStyleLbl="alignAccFollowNode1" presStyleIdx="1" presStyleCnt="4" custScaleX="323665">
        <dgm:presLayoutVars>
          <dgm:bulletEnabled val="1"/>
        </dgm:presLayoutVars>
      </dgm:prSet>
      <dgm:spPr/>
      <dgm:t>
        <a:bodyPr/>
        <a:lstStyle/>
        <a:p>
          <a:endParaRPr lang="en-US"/>
        </a:p>
      </dgm:t>
    </dgm:pt>
    <dgm:pt modelId="{BC3F0F33-D6F4-4F20-A45F-5E9E4F72BF14}" type="pres">
      <dgm:prSet presAssocID="{D647B360-2B7C-45FE-BE97-5D8CD4FA4328}" presName="vSp" presStyleCnt="0"/>
      <dgm:spPr/>
    </dgm:pt>
    <dgm:pt modelId="{66461601-FAA7-43F8-8622-801D413835DE}" type="pres">
      <dgm:prSet presAssocID="{525992B5-CB9A-4802-B10A-B0689DDF3E5A}" presName="horFlow" presStyleCnt="0"/>
      <dgm:spPr/>
    </dgm:pt>
    <dgm:pt modelId="{A5B23998-6121-4C9E-AB51-D125015951D7}" type="pres">
      <dgm:prSet presAssocID="{525992B5-CB9A-4802-B10A-B0689DDF3E5A}" presName="bigChev" presStyleLbl="node1" presStyleIdx="2" presStyleCnt="4"/>
      <dgm:spPr/>
      <dgm:t>
        <a:bodyPr/>
        <a:lstStyle/>
        <a:p>
          <a:endParaRPr lang="en-US"/>
        </a:p>
      </dgm:t>
    </dgm:pt>
    <dgm:pt modelId="{5BCDADC0-47A0-481D-BB75-D7A83509C55B}" type="pres">
      <dgm:prSet presAssocID="{F4EE2433-B516-43C1-8DF5-B0124A237401}" presName="parTrans" presStyleCnt="0"/>
      <dgm:spPr/>
    </dgm:pt>
    <dgm:pt modelId="{C8EC4D62-3389-4897-AB13-3184350BDDEC}" type="pres">
      <dgm:prSet presAssocID="{02B6CAE4-00BD-4E46-AAF4-6DF91269D152}" presName="node" presStyleLbl="alignAccFollowNode1" presStyleIdx="2" presStyleCnt="4" custScaleX="323665">
        <dgm:presLayoutVars>
          <dgm:bulletEnabled val="1"/>
        </dgm:presLayoutVars>
      </dgm:prSet>
      <dgm:spPr/>
      <dgm:t>
        <a:bodyPr/>
        <a:lstStyle/>
        <a:p>
          <a:endParaRPr lang="en-US"/>
        </a:p>
      </dgm:t>
    </dgm:pt>
    <dgm:pt modelId="{A6247E15-833D-4235-BD0B-6A7203B9CD90}" type="pres">
      <dgm:prSet presAssocID="{525992B5-CB9A-4802-B10A-B0689DDF3E5A}" presName="vSp" presStyleCnt="0"/>
      <dgm:spPr/>
    </dgm:pt>
    <dgm:pt modelId="{7A8C8416-7620-4E10-9E16-FA19623B2A48}" type="pres">
      <dgm:prSet presAssocID="{A1740B39-6B47-40D4-B2EB-DA26D433F6C9}" presName="horFlow" presStyleCnt="0"/>
      <dgm:spPr/>
    </dgm:pt>
    <dgm:pt modelId="{D86BEF52-A61A-46B3-B855-9E57331A6F58}" type="pres">
      <dgm:prSet presAssocID="{A1740B39-6B47-40D4-B2EB-DA26D433F6C9}" presName="bigChev" presStyleLbl="node1" presStyleIdx="3" presStyleCnt="4"/>
      <dgm:spPr/>
      <dgm:t>
        <a:bodyPr/>
        <a:lstStyle/>
        <a:p>
          <a:endParaRPr lang="en-US"/>
        </a:p>
      </dgm:t>
    </dgm:pt>
    <dgm:pt modelId="{F643F5DE-7DEB-47FE-AD75-581962F5EEB5}" type="pres">
      <dgm:prSet presAssocID="{2B06C95C-F7A6-4658-882C-0250C711DDDB}" presName="parTrans" presStyleCnt="0"/>
      <dgm:spPr/>
    </dgm:pt>
    <dgm:pt modelId="{7C49CE62-6522-4778-81F2-02C21B9968A5}" type="pres">
      <dgm:prSet presAssocID="{E09FCB42-37BF-4C28-B068-6896F7165308}" presName="node" presStyleLbl="alignAccFollowNode1" presStyleIdx="3" presStyleCnt="4" custScaleX="323665">
        <dgm:presLayoutVars>
          <dgm:bulletEnabled val="1"/>
        </dgm:presLayoutVars>
      </dgm:prSet>
      <dgm:spPr/>
      <dgm:t>
        <a:bodyPr/>
        <a:lstStyle/>
        <a:p>
          <a:endParaRPr lang="en-US"/>
        </a:p>
      </dgm:t>
    </dgm:pt>
  </dgm:ptLst>
  <dgm:cxnLst>
    <dgm:cxn modelId="{EB78E19D-AD5F-40C1-8CBA-DD92CE629A61}" srcId="{DAE8B62F-C810-4051-9DA4-6CB57C6DE232}" destId="{A1740B39-6B47-40D4-B2EB-DA26D433F6C9}" srcOrd="3" destOrd="0" parTransId="{6F7EF451-4195-47AE-99FA-C0A72C9EBED8}" sibTransId="{390AF361-61EC-4CE7-8652-E6BE261EDDFC}"/>
    <dgm:cxn modelId="{422D7340-7DFF-4D4A-9139-DAA6F36BDB10}" srcId="{DAE8B62F-C810-4051-9DA4-6CB57C6DE232}" destId="{7DDB8CD6-56C1-42C2-BB5C-4C1F64420C8E}" srcOrd="0" destOrd="0" parTransId="{0894B246-23FE-4182-AE4E-5CA0C9BA32E9}" sibTransId="{19475CDF-7EDC-42F1-9CCC-C778F22DD55B}"/>
    <dgm:cxn modelId="{2E00885A-FA11-4639-BCFC-7A9E32AE55B7}" type="presOf" srcId="{D647B360-2B7C-45FE-BE97-5D8CD4FA4328}" destId="{CA80FAF8-E1FB-4DA3-AC96-5A8BFA34F0D8}" srcOrd="0" destOrd="0" presId="urn:microsoft.com/office/officeart/2005/8/layout/lProcess3"/>
    <dgm:cxn modelId="{0198DDD9-929C-4E09-8C90-1ED2A208277B}" type="presOf" srcId="{A1740B39-6B47-40D4-B2EB-DA26D433F6C9}" destId="{D86BEF52-A61A-46B3-B855-9E57331A6F58}" srcOrd="0" destOrd="0" presId="urn:microsoft.com/office/officeart/2005/8/layout/lProcess3"/>
    <dgm:cxn modelId="{BF8CC962-E554-46EA-826E-99635A460D4E}" srcId="{D647B360-2B7C-45FE-BE97-5D8CD4FA4328}" destId="{923357D5-51AE-44C2-8121-052DEF53A8B9}" srcOrd="0" destOrd="0" parTransId="{47B29B37-44EB-4DD8-BBC9-E5E18A04358D}" sibTransId="{8B1B42A6-BB68-47F8-A0AE-D44F25091F95}"/>
    <dgm:cxn modelId="{96A69025-1BCC-4CFD-B619-31C7151EFC8D}" srcId="{525992B5-CB9A-4802-B10A-B0689DDF3E5A}" destId="{02B6CAE4-00BD-4E46-AAF4-6DF91269D152}" srcOrd="0" destOrd="0" parTransId="{F4EE2433-B516-43C1-8DF5-B0124A237401}" sibTransId="{8B01159D-A381-4F09-B00A-800285230399}"/>
    <dgm:cxn modelId="{054A221E-FEFE-4022-A66C-B330D05A9141}" srcId="{DAE8B62F-C810-4051-9DA4-6CB57C6DE232}" destId="{D647B360-2B7C-45FE-BE97-5D8CD4FA4328}" srcOrd="1" destOrd="0" parTransId="{0A82FA78-3F0D-4D96-866F-9A78E4E0611F}" sibTransId="{67AA87C8-B82E-4DAD-AA90-AE4138CA7FCE}"/>
    <dgm:cxn modelId="{E2B39FA3-2CDA-4C81-A4E6-479C84D44C94}" type="presOf" srcId="{525992B5-CB9A-4802-B10A-B0689DDF3E5A}" destId="{A5B23998-6121-4C9E-AB51-D125015951D7}" srcOrd="0" destOrd="0" presId="urn:microsoft.com/office/officeart/2005/8/layout/lProcess3"/>
    <dgm:cxn modelId="{101B0CBD-03FA-4295-954D-81E55BA20CA3}" type="presOf" srcId="{923357D5-51AE-44C2-8121-052DEF53A8B9}" destId="{D5750C03-8B12-4A29-A0FD-18D38CACE075}" srcOrd="0" destOrd="0" presId="urn:microsoft.com/office/officeart/2005/8/layout/lProcess3"/>
    <dgm:cxn modelId="{BEB767F8-67A1-47DC-ACA4-27B1CB3E9BE5}" type="presOf" srcId="{DAE8B62F-C810-4051-9DA4-6CB57C6DE232}" destId="{9E30D01A-706F-488D-9094-3BC4C9286BAD}" srcOrd="0" destOrd="0" presId="urn:microsoft.com/office/officeart/2005/8/layout/lProcess3"/>
    <dgm:cxn modelId="{29BB44F7-31C0-49DC-AD3D-C16241FFB7CB}" srcId="{7DDB8CD6-56C1-42C2-BB5C-4C1F64420C8E}" destId="{856C0F70-B1A2-4B3F-902D-B80454C87284}" srcOrd="0" destOrd="0" parTransId="{6D74A80B-F5FB-4222-8980-4AF10B1D4016}" sibTransId="{B69416B3-2DA9-4B0D-BA7E-72DCB8BA848F}"/>
    <dgm:cxn modelId="{CCB4C05F-F728-47F9-825A-14225F072DF1}" type="presOf" srcId="{7DDB8CD6-56C1-42C2-BB5C-4C1F64420C8E}" destId="{3022196A-3257-4E21-8B67-27C47C3EB287}" srcOrd="0" destOrd="0" presId="urn:microsoft.com/office/officeart/2005/8/layout/lProcess3"/>
    <dgm:cxn modelId="{20E8794F-1E66-4C31-BCE4-8C93D451D890}" type="presOf" srcId="{02B6CAE4-00BD-4E46-AAF4-6DF91269D152}" destId="{C8EC4D62-3389-4897-AB13-3184350BDDEC}" srcOrd="0" destOrd="0" presId="urn:microsoft.com/office/officeart/2005/8/layout/lProcess3"/>
    <dgm:cxn modelId="{8A593432-AD7D-412C-8D77-D6231AE5776F}" srcId="{A1740B39-6B47-40D4-B2EB-DA26D433F6C9}" destId="{E09FCB42-37BF-4C28-B068-6896F7165308}" srcOrd="0" destOrd="0" parTransId="{2B06C95C-F7A6-4658-882C-0250C711DDDB}" sibTransId="{03197E12-1075-40EA-A7C9-680D0FAA529E}"/>
    <dgm:cxn modelId="{6ADB341C-E260-4DA7-B43A-0EE125896F91}" srcId="{DAE8B62F-C810-4051-9DA4-6CB57C6DE232}" destId="{525992B5-CB9A-4802-B10A-B0689DDF3E5A}" srcOrd="2" destOrd="0" parTransId="{57C7AFD1-2AE9-45B5-89E5-6A8CF43807DD}" sibTransId="{8F276D5B-76D9-4512-A10E-C3A4075118CE}"/>
    <dgm:cxn modelId="{E4A418D2-17EC-4C94-9CB0-E767F01DD908}" type="presOf" srcId="{856C0F70-B1A2-4B3F-902D-B80454C87284}" destId="{75022CE1-001A-482D-B6E3-A23252CF193A}" srcOrd="0" destOrd="0" presId="urn:microsoft.com/office/officeart/2005/8/layout/lProcess3"/>
    <dgm:cxn modelId="{C1611526-491E-4669-AB8D-BEF8EDA1BD46}" type="presOf" srcId="{E09FCB42-37BF-4C28-B068-6896F7165308}" destId="{7C49CE62-6522-4778-81F2-02C21B9968A5}" srcOrd="0" destOrd="0" presId="urn:microsoft.com/office/officeart/2005/8/layout/lProcess3"/>
    <dgm:cxn modelId="{FEC6CB69-09EA-4027-BCAE-72902E3E3D3F}" type="presParOf" srcId="{9E30D01A-706F-488D-9094-3BC4C9286BAD}" destId="{E9366405-6339-4F4B-A8C7-F6D7A54E0D79}" srcOrd="0" destOrd="0" presId="urn:microsoft.com/office/officeart/2005/8/layout/lProcess3"/>
    <dgm:cxn modelId="{8748505B-AA9C-47C5-AAC9-074E5BFF7700}" type="presParOf" srcId="{E9366405-6339-4F4B-A8C7-F6D7A54E0D79}" destId="{3022196A-3257-4E21-8B67-27C47C3EB287}" srcOrd="0" destOrd="0" presId="urn:microsoft.com/office/officeart/2005/8/layout/lProcess3"/>
    <dgm:cxn modelId="{D58732E8-692A-4839-B4F9-E0C002C9FBEF}" type="presParOf" srcId="{E9366405-6339-4F4B-A8C7-F6D7A54E0D79}" destId="{AEAC1FFE-87B4-4015-8993-550A3E30022A}" srcOrd="1" destOrd="0" presId="urn:microsoft.com/office/officeart/2005/8/layout/lProcess3"/>
    <dgm:cxn modelId="{CDA7C34B-13FF-436C-91D4-4CEDE1280151}" type="presParOf" srcId="{E9366405-6339-4F4B-A8C7-F6D7A54E0D79}" destId="{75022CE1-001A-482D-B6E3-A23252CF193A}" srcOrd="2" destOrd="0" presId="urn:microsoft.com/office/officeart/2005/8/layout/lProcess3"/>
    <dgm:cxn modelId="{C94025B2-1354-4495-A5FD-F455608DA680}" type="presParOf" srcId="{9E30D01A-706F-488D-9094-3BC4C9286BAD}" destId="{6BE3257A-E811-49A4-AF05-D7156525A6FD}" srcOrd="1" destOrd="0" presId="urn:microsoft.com/office/officeart/2005/8/layout/lProcess3"/>
    <dgm:cxn modelId="{FE0BAD8D-68DE-4408-B0CF-E7ED81E945E6}" type="presParOf" srcId="{9E30D01A-706F-488D-9094-3BC4C9286BAD}" destId="{2A80F6AA-89CD-405E-A804-8D84B32A7046}" srcOrd="2" destOrd="0" presId="urn:microsoft.com/office/officeart/2005/8/layout/lProcess3"/>
    <dgm:cxn modelId="{0E0E7CEC-1260-422F-8BEC-F3133B4B0B11}" type="presParOf" srcId="{2A80F6AA-89CD-405E-A804-8D84B32A7046}" destId="{CA80FAF8-E1FB-4DA3-AC96-5A8BFA34F0D8}" srcOrd="0" destOrd="0" presId="urn:microsoft.com/office/officeart/2005/8/layout/lProcess3"/>
    <dgm:cxn modelId="{96AFD3D5-0D6A-49B0-A98C-F2DACE9D968E}" type="presParOf" srcId="{2A80F6AA-89CD-405E-A804-8D84B32A7046}" destId="{C5C51D2D-41A3-4C47-9E4A-EC019873E844}" srcOrd="1" destOrd="0" presId="urn:microsoft.com/office/officeart/2005/8/layout/lProcess3"/>
    <dgm:cxn modelId="{E2B7E927-456B-44C9-B50F-998891BB513E}" type="presParOf" srcId="{2A80F6AA-89CD-405E-A804-8D84B32A7046}" destId="{D5750C03-8B12-4A29-A0FD-18D38CACE075}" srcOrd="2" destOrd="0" presId="urn:microsoft.com/office/officeart/2005/8/layout/lProcess3"/>
    <dgm:cxn modelId="{02B86D74-3DB6-4DC6-ACD4-8F6C5BBE24B8}" type="presParOf" srcId="{9E30D01A-706F-488D-9094-3BC4C9286BAD}" destId="{BC3F0F33-D6F4-4F20-A45F-5E9E4F72BF14}" srcOrd="3" destOrd="0" presId="urn:microsoft.com/office/officeart/2005/8/layout/lProcess3"/>
    <dgm:cxn modelId="{CE67314E-387A-4A6F-B03D-F33353D33A8C}" type="presParOf" srcId="{9E30D01A-706F-488D-9094-3BC4C9286BAD}" destId="{66461601-FAA7-43F8-8622-801D413835DE}" srcOrd="4" destOrd="0" presId="urn:microsoft.com/office/officeart/2005/8/layout/lProcess3"/>
    <dgm:cxn modelId="{433CF0B8-F3E1-49C7-816F-110787783727}" type="presParOf" srcId="{66461601-FAA7-43F8-8622-801D413835DE}" destId="{A5B23998-6121-4C9E-AB51-D125015951D7}" srcOrd="0" destOrd="0" presId="urn:microsoft.com/office/officeart/2005/8/layout/lProcess3"/>
    <dgm:cxn modelId="{141209E7-F7E6-4206-A6B6-FB313C48B220}" type="presParOf" srcId="{66461601-FAA7-43F8-8622-801D413835DE}" destId="{5BCDADC0-47A0-481D-BB75-D7A83509C55B}" srcOrd="1" destOrd="0" presId="urn:microsoft.com/office/officeart/2005/8/layout/lProcess3"/>
    <dgm:cxn modelId="{10CCFD80-4167-41D9-8CA6-9724250FB997}" type="presParOf" srcId="{66461601-FAA7-43F8-8622-801D413835DE}" destId="{C8EC4D62-3389-4897-AB13-3184350BDDEC}" srcOrd="2" destOrd="0" presId="urn:microsoft.com/office/officeart/2005/8/layout/lProcess3"/>
    <dgm:cxn modelId="{E3A4D476-9A6E-42AB-91E6-5C938AF75E43}" type="presParOf" srcId="{9E30D01A-706F-488D-9094-3BC4C9286BAD}" destId="{A6247E15-833D-4235-BD0B-6A7203B9CD90}" srcOrd="5" destOrd="0" presId="urn:microsoft.com/office/officeart/2005/8/layout/lProcess3"/>
    <dgm:cxn modelId="{6CD11E93-B7E9-4424-BD49-9A74EC638496}" type="presParOf" srcId="{9E30D01A-706F-488D-9094-3BC4C9286BAD}" destId="{7A8C8416-7620-4E10-9E16-FA19623B2A48}" srcOrd="6" destOrd="0" presId="urn:microsoft.com/office/officeart/2005/8/layout/lProcess3"/>
    <dgm:cxn modelId="{3A99227A-8F9B-4F56-A5D9-B64C44790D2D}" type="presParOf" srcId="{7A8C8416-7620-4E10-9E16-FA19623B2A48}" destId="{D86BEF52-A61A-46B3-B855-9E57331A6F58}" srcOrd="0" destOrd="0" presId="urn:microsoft.com/office/officeart/2005/8/layout/lProcess3"/>
    <dgm:cxn modelId="{AF88119C-8DDE-4CE5-8201-FE6952AD71AF}" type="presParOf" srcId="{7A8C8416-7620-4E10-9E16-FA19623B2A48}" destId="{F643F5DE-7DEB-47FE-AD75-581962F5EEB5}" srcOrd="1" destOrd="0" presId="urn:microsoft.com/office/officeart/2005/8/layout/lProcess3"/>
    <dgm:cxn modelId="{A3709EA9-A009-4CF4-A8FB-7171F61692C7}" type="presParOf" srcId="{7A8C8416-7620-4E10-9E16-FA19623B2A48}" destId="{7C49CE62-6522-4778-81F2-02C21B9968A5}"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93BBDB-7EB4-48D1-AE71-0A1FDDC33E23}" type="doc">
      <dgm:prSet loTypeId="urn:microsoft.com/office/officeart/2005/8/layout/lProcess3" loCatId="process" qsTypeId="urn:microsoft.com/office/officeart/2005/8/quickstyle/simple5" qsCatId="simple" csTypeId="urn:microsoft.com/office/officeart/2005/8/colors/colorful2" csCatId="colorful" phldr="1"/>
      <dgm:spPr/>
      <dgm:t>
        <a:bodyPr/>
        <a:lstStyle/>
        <a:p>
          <a:endParaRPr lang="en-US"/>
        </a:p>
      </dgm:t>
    </dgm:pt>
    <dgm:pt modelId="{0AA7AB7C-D8E0-4A5C-9BAD-3FF9D31E8D9C}">
      <dgm:prSet/>
      <dgm:spPr/>
      <dgm:t>
        <a:bodyPr/>
        <a:lstStyle/>
        <a:p>
          <a:pPr rtl="0"/>
          <a:r>
            <a:rPr lang="en-US" dirty="0" smtClean="0"/>
            <a:t>Rich Combination </a:t>
          </a:r>
          <a:endParaRPr lang="en-US" dirty="0"/>
        </a:p>
      </dgm:t>
    </dgm:pt>
    <dgm:pt modelId="{3FEC70FB-C37C-4F76-9224-1C76D577344D}" type="parTrans" cxnId="{6AF09B1C-BBDE-4360-A2BB-A791C006723E}">
      <dgm:prSet/>
      <dgm:spPr/>
      <dgm:t>
        <a:bodyPr/>
        <a:lstStyle/>
        <a:p>
          <a:endParaRPr lang="en-US"/>
        </a:p>
      </dgm:t>
    </dgm:pt>
    <dgm:pt modelId="{FC5EC168-E9B6-436A-AD8B-FFB1914B1675}" type="sibTrans" cxnId="{6AF09B1C-BBDE-4360-A2BB-A791C006723E}">
      <dgm:prSet/>
      <dgm:spPr/>
      <dgm:t>
        <a:bodyPr/>
        <a:lstStyle/>
        <a:p>
          <a:endParaRPr lang="en-US"/>
        </a:p>
      </dgm:t>
    </dgm:pt>
    <dgm:pt modelId="{DCD6C682-3F79-49C8-925A-899C3DDD079E}">
      <dgm:prSet custT="1"/>
      <dgm:spPr/>
      <dgm:t>
        <a:bodyPr/>
        <a:lstStyle/>
        <a:p>
          <a:pPr rtl="0"/>
          <a:r>
            <a:rPr lang="en-US" sz="2000" dirty="0" smtClean="0"/>
            <a:t>Linear arithmetic</a:t>
          </a:r>
          <a:endParaRPr lang="en-US" sz="2000" dirty="0"/>
        </a:p>
      </dgm:t>
    </dgm:pt>
    <dgm:pt modelId="{FD69E769-6AB9-4F23-B1F5-100E679FC3B6}" type="parTrans" cxnId="{63F35585-72A9-45DE-AAE9-9619FFE5D665}">
      <dgm:prSet/>
      <dgm:spPr/>
      <dgm:t>
        <a:bodyPr/>
        <a:lstStyle/>
        <a:p>
          <a:endParaRPr lang="en-US"/>
        </a:p>
      </dgm:t>
    </dgm:pt>
    <dgm:pt modelId="{837FC13D-2056-4ACF-9D0E-01710BBE9B18}" type="sibTrans" cxnId="{63F35585-72A9-45DE-AAE9-9619FFE5D665}">
      <dgm:prSet/>
      <dgm:spPr/>
      <dgm:t>
        <a:bodyPr/>
        <a:lstStyle/>
        <a:p>
          <a:endParaRPr lang="en-US"/>
        </a:p>
      </dgm:t>
    </dgm:pt>
    <dgm:pt modelId="{0B62CA8E-A61A-4BDB-BE84-52C65B52D2FE}">
      <dgm:prSet custT="1"/>
      <dgm:spPr/>
      <dgm:t>
        <a:bodyPr/>
        <a:lstStyle/>
        <a:p>
          <a:pPr rtl="0"/>
          <a:r>
            <a:rPr lang="en-US" sz="2000" dirty="0" err="1" smtClean="0"/>
            <a:t>Bitvector</a:t>
          </a:r>
          <a:endParaRPr lang="en-US" sz="2000" dirty="0"/>
        </a:p>
      </dgm:t>
    </dgm:pt>
    <dgm:pt modelId="{ACDBE42A-7D57-47AE-808A-9CEE3CDF2EBB}" type="parTrans" cxnId="{1710C036-934F-44E5-90CF-BE22897FA1AB}">
      <dgm:prSet/>
      <dgm:spPr/>
      <dgm:t>
        <a:bodyPr/>
        <a:lstStyle/>
        <a:p>
          <a:endParaRPr lang="en-US"/>
        </a:p>
      </dgm:t>
    </dgm:pt>
    <dgm:pt modelId="{468A97CC-646C-4120-9ED0-5DD7E3143522}" type="sibTrans" cxnId="{1710C036-934F-44E5-90CF-BE22897FA1AB}">
      <dgm:prSet/>
      <dgm:spPr/>
      <dgm:t>
        <a:bodyPr/>
        <a:lstStyle/>
        <a:p>
          <a:endParaRPr lang="en-US"/>
        </a:p>
      </dgm:t>
    </dgm:pt>
    <dgm:pt modelId="{685E7CAE-0841-4C7F-B0B8-8EB8FBB3AF94}">
      <dgm:prSet custT="1"/>
      <dgm:spPr/>
      <dgm:t>
        <a:bodyPr/>
        <a:lstStyle/>
        <a:p>
          <a:pPr rtl="0"/>
          <a:r>
            <a:rPr lang="en-US" sz="2000" dirty="0" smtClean="0"/>
            <a:t>Arrays</a:t>
          </a:r>
          <a:endParaRPr lang="en-US" sz="2000" dirty="0"/>
        </a:p>
      </dgm:t>
    </dgm:pt>
    <dgm:pt modelId="{73B94771-E388-401D-ACF2-392B6C18F0AD}" type="parTrans" cxnId="{15BB63A1-4F61-49E7-AE8C-76D2FA0C6EE6}">
      <dgm:prSet/>
      <dgm:spPr/>
      <dgm:t>
        <a:bodyPr/>
        <a:lstStyle/>
        <a:p>
          <a:endParaRPr lang="en-US"/>
        </a:p>
      </dgm:t>
    </dgm:pt>
    <dgm:pt modelId="{C0871C79-92C4-466C-B088-8926A10319E5}" type="sibTrans" cxnId="{15BB63A1-4F61-49E7-AE8C-76D2FA0C6EE6}">
      <dgm:prSet/>
      <dgm:spPr/>
      <dgm:t>
        <a:bodyPr/>
        <a:lstStyle/>
        <a:p>
          <a:endParaRPr lang="en-US"/>
        </a:p>
      </dgm:t>
    </dgm:pt>
    <dgm:pt modelId="{AA2D6B40-9DF5-4CD0-9ADE-15E48D7FD28A}">
      <dgm:prSet/>
      <dgm:spPr/>
      <dgm:t>
        <a:bodyPr/>
        <a:lstStyle/>
        <a:p>
          <a:pPr rtl="0"/>
          <a:r>
            <a:rPr lang="en-US" dirty="0" smtClean="0"/>
            <a:t>Models</a:t>
          </a:r>
          <a:endParaRPr lang="en-US" dirty="0"/>
        </a:p>
      </dgm:t>
    </dgm:pt>
    <dgm:pt modelId="{9F6F8024-E9AB-4DBD-B374-47E28784687D}" type="parTrans" cxnId="{A2DA8950-E605-4057-B1C4-BA5147A98D55}">
      <dgm:prSet/>
      <dgm:spPr/>
      <dgm:t>
        <a:bodyPr/>
        <a:lstStyle/>
        <a:p>
          <a:endParaRPr lang="en-US"/>
        </a:p>
      </dgm:t>
    </dgm:pt>
    <dgm:pt modelId="{E6ADF561-E3BF-4E2D-B03D-884784B3FFF1}" type="sibTrans" cxnId="{A2DA8950-E605-4057-B1C4-BA5147A98D55}">
      <dgm:prSet/>
      <dgm:spPr/>
      <dgm:t>
        <a:bodyPr/>
        <a:lstStyle/>
        <a:p>
          <a:endParaRPr lang="en-US"/>
        </a:p>
      </dgm:t>
    </dgm:pt>
    <dgm:pt modelId="{737413C2-E5B5-4D12-842C-CEA8ECD61B9D}">
      <dgm:prSet/>
      <dgm:spPr/>
      <dgm:t>
        <a:bodyPr/>
        <a:lstStyle/>
        <a:p>
          <a:pPr rtl="0"/>
          <a:r>
            <a:rPr lang="en-US" dirty="0" smtClean="0"/>
            <a:t> </a:t>
          </a:r>
          <a:r>
            <a:rPr lang="en-US" dirty="0" smtClean="0">
              <a:sym typeface="Symbol"/>
            </a:rPr>
            <a:t>-Quantifier</a:t>
          </a:r>
          <a:endParaRPr lang="en-US" dirty="0"/>
        </a:p>
      </dgm:t>
    </dgm:pt>
    <dgm:pt modelId="{07A4EC84-2A89-4ED1-84B0-884A84D4BFFC}" type="parTrans" cxnId="{B99628C6-1188-40BD-9296-F155CBE1D533}">
      <dgm:prSet/>
      <dgm:spPr/>
      <dgm:t>
        <a:bodyPr/>
        <a:lstStyle/>
        <a:p>
          <a:endParaRPr lang="en-US"/>
        </a:p>
      </dgm:t>
    </dgm:pt>
    <dgm:pt modelId="{614848CE-DBD1-4081-9ACF-2CDAB61DF323}" type="sibTrans" cxnId="{B99628C6-1188-40BD-9296-F155CBE1D533}">
      <dgm:prSet/>
      <dgm:spPr/>
      <dgm:t>
        <a:bodyPr/>
        <a:lstStyle/>
        <a:p>
          <a:endParaRPr lang="en-US"/>
        </a:p>
      </dgm:t>
    </dgm:pt>
    <dgm:pt modelId="{8EED17EB-8B5F-477B-8F55-3AD2E57FFA22}">
      <dgm:prSet/>
      <dgm:spPr/>
      <dgm:t>
        <a:bodyPr/>
        <a:lstStyle/>
        <a:p>
          <a:pPr rtl="0"/>
          <a:r>
            <a:rPr lang="en-US" dirty="0" smtClean="0"/>
            <a:t> API</a:t>
          </a:r>
          <a:endParaRPr lang="en-US" dirty="0"/>
        </a:p>
      </dgm:t>
    </dgm:pt>
    <dgm:pt modelId="{B4306947-3D26-42D2-BA95-834ACE2C4024}" type="parTrans" cxnId="{BE95A50B-97A7-4564-B575-B5E1279BA328}">
      <dgm:prSet/>
      <dgm:spPr/>
      <dgm:t>
        <a:bodyPr/>
        <a:lstStyle/>
        <a:p>
          <a:endParaRPr lang="en-US"/>
        </a:p>
      </dgm:t>
    </dgm:pt>
    <dgm:pt modelId="{02827E2E-D6E7-4B04-B028-56B1A9BA8F12}" type="sibTrans" cxnId="{BE95A50B-97A7-4564-B575-B5E1279BA328}">
      <dgm:prSet/>
      <dgm:spPr/>
      <dgm:t>
        <a:bodyPr/>
        <a:lstStyle/>
        <a:p>
          <a:endParaRPr lang="en-US"/>
        </a:p>
      </dgm:t>
    </dgm:pt>
    <dgm:pt modelId="{EC601172-4C12-4082-A1B9-48596613FBF7}">
      <dgm:prSet custT="1"/>
      <dgm:spPr/>
      <dgm:t>
        <a:bodyPr/>
        <a:lstStyle/>
        <a:p>
          <a:pPr algn="l" rtl="0"/>
          <a:r>
            <a:rPr lang="en-US" sz="2000" dirty="0" smtClean="0"/>
            <a:t>Huge number of small problems. Textual interface is too inefficient.</a:t>
          </a:r>
          <a:endParaRPr lang="en-US" sz="2000" dirty="0"/>
        </a:p>
      </dgm:t>
    </dgm:pt>
    <dgm:pt modelId="{15241C58-26E4-4CBF-83B4-97794EDF25ED}" type="parTrans" cxnId="{E85F1025-58CA-4AC8-B7FB-AF05029CD76F}">
      <dgm:prSet/>
      <dgm:spPr/>
      <dgm:t>
        <a:bodyPr/>
        <a:lstStyle/>
        <a:p>
          <a:endParaRPr lang="en-US"/>
        </a:p>
      </dgm:t>
    </dgm:pt>
    <dgm:pt modelId="{E9D7D7E8-FC38-48C8-BBDF-5833B0F7BED9}" type="sibTrans" cxnId="{E85F1025-58CA-4AC8-B7FB-AF05029CD76F}">
      <dgm:prSet/>
      <dgm:spPr/>
      <dgm:t>
        <a:bodyPr/>
        <a:lstStyle/>
        <a:p>
          <a:endParaRPr lang="en-US"/>
        </a:p>
      </dgm:t>
    </dgm:pt>
    <dgm:pt modelId="{B2AB8F09-0973-49EA-959F-E90927281694}">
      <dgm:prSet custT="1"/>
      <dgm:spPr/>
      <dgm:t>
        <a:bodyPr/>
        <a:lstStyle/>
        <a:p>
          <a:pPr algn="l" rtl="0"/>
          <a:r>
            <a:rPr lang="en-US" sz="2000" dirty="0" smtClean="0"/>
            <a:t>Used to model custom theories (e.g., .NET type system)</a:t>
          </a:r>
          <a:endParaRPr lang="en-US" sz="2000" dirty="0"/>
        </a:p>
      </dgm:t>
    </dgm:pt>
    <dgm:pt modelId="{3C566FBD-7031-4C3C-9589-CCA0BE89EE31}" type="sibTrans" cxnId="{0075ADAD-E915-45D9-A1E6-115ED2608DFF}">
      <dgm:prSet/>
      <dgm:spPr/>
      <dgm:t>
        <a:bodyPr/>
        <a:lstStyle/>
        <a:p>
          <a:endParaRPr lang="en-US"/>
        </a:p>
      </dgm:t>
    </dgm:pt>
    <dgm:pt modelId="{1E0D50BC-8223-4CE1-9735-BDA5C003D79B}" type="parTrans" cxnId="{0075ADAD-E915-45D9-A1E6-115ED2608DFF}">
      <dgm:prSet/>
      <dgm:spPr/>
      <dgm:t>
        <a:bodyPr/>
        <a:lstStyle/>
        <a:p>
          <a:endParaRPr lang="en-US"/>
        </a:p>
      </dgm:t>
    </dgm:pt>
    <dgm:pt modelId="{4B3E45D2-E81A-44B0-BF55-280AA3C2A4BD}">
      <dgm:prSet custT="1"/>
      <dgm:spPr/>
      <dgm:t>
        <a:bodyPr/>
        <a:lstStyle/>
        <a:p>
          <a:pPr algn="l" rtl="0"/>
          <a:r>
            <a:rPr lang="en-US" sz="2000" dirty="0" smtClean="0"/>
            <a:t>Model used as test inputs</a:t>
          </a:r>
          <a:endParaRPr lang="en-US" sz="2000" dirty="0"/>
        </a:p>
      </dgm:t>
    </dgm:pt>
    <dgm:pt modelId="{0D5C1493-672E-4C62-85E0-283A436BA036}" type="sibTrans" cxnId="{BD0A3221-4B3D-4661-B1EA-BFFC40F9B946}">
      <dgm:prSet/>
      <dgm:spPr/>
      <dgm:t>
        <a:bodyPr/>
        <a:lstStyle/>
        <a:p>
          <a:endParaRPr lang="en-US"/>
        </a:p>
      </dgm:t>
    </dgm:pt>
    <dgm:pt modelId="{D2475283-8261-4E24-BB71-E9956082931C}" type="parTrans" cxnId="{BD0A3221-4B3D-4661-B1EA-BFFC40F9B946}">
      <dgm:prSet/>
      <dgm:spPr/>
      <dgm:t>
        <a:bodyPr/>
        <a:lstStyle/>
        <a:p>
          <a:endParaRPr lang="en-US"/>
        </a:p>
      </dgm:t>
    </dgm:pt>
    <dgm:pt modelId="{9C3F618A-E5CE-41EB-B4F0-F05D4CB8010C}">
      <dgm:prSet custT="1"/>
      <dgm:spPr/>
      <dgm:t>
        <a:bodyPr/>
        <a:lstStyle/>
        <a:p>
          <a:pPr rtl="0"/>
          <a:r>
            <a:rPr lang="en-US" sz="2000" dirty="0" smtClean="0"/>
            <a:t>Free</a:t>
          </a:r>
        </a:p>
        <a:p>
          <a:pPr rtl="0"/>
          <a:r>
            <a:rPr lang="en-US" sz="2000" dirty="0" smtClean="0"/>
            <a:t>Functions</a:t>
          </a:r>
          <a:endParaRPr lang="en-US" sz="2000" dirty="0"/>
        </a:p>
      </dgm:t>
    </dgm:pt>
    <dgm:pt modelId="{91DFA37F-7CD2-47AA-AAE9-96D9A325AA7C}" type="sibTrans" cxnId="{206284C4-C590-41D0-95E1-C141C5F2DE8C}">
      <dgm:prSet/>
      <dgm:spPr/>
      <dgm:t>
        <a:bodyPr/>
        <a:lstStyle/>
        <a:p>
          <a:endParaRPr lang="en-US"/>
        </a:p>
      </dgm:t>
    </dgm:pt>
    <dgm:pt modelId="{3854D2B2-69ED-4F20-B546-FFF7DBA4C2CC}" type="parTrans" cxnId="{206284C4-C590-41D0-95E1-C141C5F2DE8C}">
      <dgm:prSet/>
      <dgm:spPr/>
      <dgm:t>
        <a:bodyPr/>
        <a:lstStyle/>
        <a:p>
          <a:endParaRPr lang="en-US"/>
        </a:p>
      </dgm:t>
    </dgm:pt>
    <dgm:pt modelId="{0EC2896C-7856-468E-B719-37F8D8CB5653}" type="pres">
      <dgm:prSet presAssocID="{1D93BBDB-7EB4-48D1-AE71-0A1FDDC33E23}" presName="Name0" presStyleCnt="0">
        <dgm:presLayoutVars>
          <dgm:chPref val="3"/>
          <dgm:dir/>
          <dgm:animLvl val="lvl"/>
          <dgm:resizeHandles/>
        </dgm:presLayoutVars>
      </dgm:prSet>
      <dgm:spPr/>
      <dgm:t>
        <a:bodyPr/>
        <a:lstStyle/>
        <a:p>
          <a:endParaRPr lang="en-US"/>
        </a:p>
      </dgm:t>
    </dgm:pt>
    <dgm:pt modelId="{3A70B702-8351-4844-80E7-70EE9A740611}" type="pres">
      <dgm:prSet presAssocID="{0AA7AB7C-D8E0-4A5C-9BAD-3FF9D31E8D9C}" presName="horFlow" presStyleCnt="0"/>
      <dgm:spPr/>
    </dgm:pt>
    <dgm:pt modelId="{BD4B9DCF-58D1-42A8-A9C4-73101D4462EF}" type="pres">
      <dgm:prSet presAssocID="{0AA7AB7C-D8E0-4A5C-9BAD-3FF9D31E8D9C}" presName="bigChev" presStyleLbl="node1" presStyleIdx="0" presStyleCnt="4"/>
      <dgm:spPr/>
      <dgm:t>
        <a:bodyPr/>
        <a:lstStyle/>
        <a:p>
          <a:endParaRPr lang="en-US"/>
        </a:p>
      </dgm:t>
    </dgm:pt>
    <dgm:pt modelId="{D77E3D1C-3E5E-4D57-8062-219CEBCD5E1C}" type="pres">
      <dgm:prSet presAssocID="{FD69E769-6AB9-4F23-B1F5-100E679FC3B6}" presName="parTrans" presStyleCnt="0"/>
      <dgm:spPr/>
    </dgm:pt>
    <dgm:pt modelId="{FA327132-FEFB-46D2-BF2E-18AC7A245A49}" type="pres">
      <dgm:prSet presAssocID="{DCD6C682-3F79-49C8-925A-899C3DDD079E}" presName="node" presStyleLbl="alignAccFollowNode1" presStyleIdx="0" presStyleCnt="7">
        <dgm:presLayoutVars>
          <dgm:bulletEnabled val="1"/>
        </dgm:presLayoutVars>
      </dgm:prSet>
      <dgm:spPr/>
      <dgm:t>
        <a:bodyPr/>
        <a:lstStyle/>
        <a:p>
          <a:endParaRPr lang="en-US"/>
        </a:p>
      </dgm:t>
    </dgm:pt>
    <dgm:pt modelId="{D3F43C3C-A961-4B3C-B736-39D544906B2C}" type="pres">
      <dgm:prSet presAssocID="{837FC13D-2056-4ACF-9D0E-01710BBE9B18}" presName="sibTrans" presStyleCnt="0"/>
      <dgm:spPr/>
    </dgm:pt>
    <dgm:pt modelId="{102F7659-7151-4EC8-A80B-0B2F5DD80954}" type="pres">
      <dgm:prSet presAssocID="{0B62CA8E-A61A-4BDB-BE84-52C65B52D2FE}" presName="node" presStyleLbl="alignAccFollowNode1" presStyleIdx="1" presStyleCnt="7">
        <dgm:presLayoutVars>
          <dgm:bulletEnabled val="1"/>
        </dgm:presLayoutVars>
      </dgm:prSet>
      <dgm:spPr/>
      <dgm:t>
        <a:bodyPr/>
        <a:lstStyle/>
        <a:p>
          <a:endParaRPr lang="en-US"/>
        </a:p>
      </dgm:t>
    </dgm:pt>
    <dgm:pt modelId="{9755C056-5C01-4393-B14C-36BA05B5F3D0}" type="pres">
      <dgm:prSet presAssocID="{468A97CC-646C-4120-9ED0-5DD7E3143522}" presName="sibTrans" presStyleCnt="0"/>
      <dgm:spPr/>
    </dgm:pt>
    <dgm:pt modelId="{58E79265-FD94-4156-8E1F-E80CEBE3210C}" type="pres">
      <dgm:prSet presAssocID="{685E7CAE-0841-4C7F-B0B8-8EB8FBB3AF94}" presName="node" presStyleLbl="alignAccFollowNode1" presStyleIdx="2" presStyleCnt="7">
        <dgm:presLayoutVars>
          <dgm:bulletEnabled val="1"/>
        </dgm:presLayoutVars>
      </dgm:prSet>
      <dgm:spPr/>
      <dgm:t>
        <a:bodyPr/>
        <a:lstStyle/>
        <a:p>
          <a:endParaRPr lang="en-US"/>
        </a:p>
      </dgm:t>
    </dgm:pt>
    <dgm:pt modelId="{3DB3BAD5-247D-442F-B7BE-B20AB5D80EC8}" type="pres">
      <dgm:prSet presAssocID="{C0871C79-92C4-466C-B088-8926A10319E5}" presName="sibTrans" presStyleCnt="0"/>
      <dgm:spPr/>
    </dgm:pt>
    <dgm:pt modelId="{CC9F5C08-30D7-444D-9EA3-BC73B2A7F1F5}" type="pres">
      <dgm:prSet presAssocID="{9C3F618A-E5CE-41EB-B4F0-F05D4CB8010C}" presName="node" presStyleLbl="alignAccFollowNode1" presStyleIdx="3" presStyleCnt="7">
        <dgm:presLayoutVars>
          <dgm:bulletEnabled val="1"/>
        </dgm:presLayoutVars>
      </dgm:prSet>
      <dgm:spPr/>
      <dgm:t>
        <a:bodyPr/>
        <a:lstStyle/>
        <a:p>
          <a:endParaRPr lang="en-US"/>
        </a:p>
      </dgm:t>
    </dgm:pt>
    <dgm:pt modelId="{BD4F74D3-49FA-4C26-BC6B-D34B1DE89094}" type="pres">
      <dgm:prSet presAssocID="{0AA7AB7C-D8E0-4A5C-9BAD-3FF9D31E8D9C}" presName="vSp" presStyleCnt="0"/>
      <dgm:spPr/>
    </dgm:pt>
    <dgm:pt modelId="{DB6C633C-047F-4BAA-BDEC-04BD1BB8261D}" type="pres">
      <dgm:prSet presAssocID="{AA2D6B40-9DF5-4CD0-9ADE-15E48D7FD28A}" presName="horFlow" presStyleCnt="0"/>
      <dgm:spPr/>
    </dgm:pt>
    <dgm:pt modelId="{179C538A-AF2B-4FE1-8086-DFF86317623F}" type="pres">
      <dgm:prSet presAssocID="{AA2D6B40-9DF5-4CD0-9ADE-15E48D7FD28A}" presName="bigChev" presStyleLbl="node1" presStyleIdx="1" presStyleCnt="4"/>
      <dgm:spPr/>
      <dgm:t>
        <a:bodyPr/>
        <a:lstStyle/>
        <a:p>
          <a:endParaRPr lang="en-US"/>
        </a:p>
      </dgm:t>
    </dgm:pt>
    <dgm:pt modelId="{2351AF6C-FD13-45E8-81AB-C23128253FCF}" type="pres">
      <dgm:prSet presAssocID="{D2475283-8261-4E24-BB71-E9956082931C}" presName="parTrans" presStyleCnt="0"/>
      <dgm:spPr/>
    </dgm:pt>
    <dgm:pt modelId="{EFD35F54-D826-446E-9167-9FB5F71656E6}" type="pres">
      <dgm:prSet presAssocID="{4B3E45D2-E81A-44B0-BF55-280AA3C2A4BD}" presName="node" presStyleLbl="alignAccFollowNode1" presStyleIdx="4" presStyleCnt="7" custScaleX="362808">
        <dgm:presLayoutVars>
          <dgm:bulletEnabled val="1"/>
        </dgm:presLayoutVars>
      </dgm:prSet>
      <dgm:spPr/>
      <dgm:t>
        <a:bodyPr/>
        <a:lstStyle/>
        <a:p>
          <a:endParaRPr lang="en-US"/>
        </a:p>
      </dgm:t>
    </dgm:pt>
    <dgm:pt modelId="{CB8B6637-6603-49F4-98A5-CE64EE483EE7}" type="pres">
      <dgm:prSet presAssocID="{AA2D6B40-9DF5-4CD0-9ADE-15E48D7FD28A}" presName="vSp" presStyleCnt="0"/>
      <dgm:spPr/>
    </dgm:pt>
    <dgm:pt modelId="{6A53CBCC-14C2-4314-8591-EEB33CFCB06A}" type="pres">
      <dgm:prSet presAssocID="{737413C2-E5B5-4D12-842C-CEA8ECD61B9D}" presName="horFlow" presStyleCnt="0"/>
      <dgm:spPr/>
    </dgm:pt>
    <dgm:pt modelId="{76303C98-FC16-43BF-BCFB-E5CF5041F3AC}" type="pres">
      <dgm:prSet presAssocID="{737413C2-E5B5-4D12-842C-CEA8ECD61B9D}" presName="bigChev" presStyleLbl="node1" presStyleIdx="2" presStyleCnt="4"/>
      <dgm:spPr/>
      <dgm:t>
        <a:bodyPr/>
        <a:lstStyle/>
        <a:p>
          <a:endParaRPr lang="en-US"/>
        </a:p>
      </dgm:t>
    </dgm:pt>
    <dgm:pt modelId="{F2998634-A029-423A-B734-2177A732E4AD}" type="pres">
      <dgm:prSet presAssocID="{1E0D50BC-8223-4CE1-9735-BDA5C003D79B}" presName="parTrans" presStyleCnt="0"/>
      <dgm:spPr/>
    </dgm:pt>
    <dgm:pt modelId="{F870B098-690B-4005-84E7-A113FE1A0FF1}" type="pres">
      <dgm:prSet presAssocID="{B2AB8F09-0973-49EA-959F-E90927281694}" presName="node" presStyleLbl="alignAccFollowNode1" presStyleIdx="5" presStyleCnt="7" custScaleX="359186">
        <dgm:presLayoutVars>
          <dgm:bulletEnabled val="1"/>
        </dgm:presLayoutVars>
      </dgm:prSet>
      <dgm:spPr/>
      <dgm:t>
        <a:bodyPr/>
        <a:lstStyle/>
        <a:p>
          <a:endParaRPr lang="en-US"/>
        </a:p>
      </dgm:t>
    </dgm:pt>
    <dgm:pt modelId="{6DA834FD-F128-49EC-BFB7-CC889ADFCA85}" type="pres">
      <dgm:prSet presAssocID="{737413C2-E5B5-4D12-842C-CEA8ECD61B9D}" presName="vSp" presStyleCnt="0"/>
      <dgm:spPr/>
    </dgm:pt>
    <dgm:pt modelId="{74497034-67E3-48DF-A17D-5C983C820481}" type="pres">
      <dgm:prSet presAssocID="{8EED17EB-8B5F-477B-8F55-3AD2E57FFA22}" presName="horFlow" presStyleCnt="0"/>
      <dgm:spPr/>
    </dgm:pt>
    <dgm:pt modelId="{6B2D5F81-EB5C-45CC-8EF9-D4E6AF2AE0DD}" type="pres">
      <dgm:prSet presAssocID="{8EED17EB-8B5F-477B-8F55-3AD2E57FFA22}" presName="bigChev" presStyleLbl="node1" presStyleIdx="3" presStyleCnt="4"/>
      <dgm:spPr/>
      <dgm:t>
        <a:bodyPr/>
        <a:lstStyle/>
        <a:p>
          <a:endParaRPr lang="en-US"/>
        </a:p>
      </dgm:t>
    </dgm:pt>
    <dgm:pt modelId="{50DF43EF-1B4A-470A-A132-0E9FE7E62C74}" type="pres">
      <dgm:prSet presAssocID="{15241C58-26E4-4CBF-83B4-97794EDF25ED}" presName="parTrans" presStyleCnt="0"/>
      <dgm:spPr/>
    </dgm:pt>
    <dgm:pt modelId="{68227CD9-4DDB-4F5C-81E5-BF1A24AC14CA}" type="pres">
      <dgm:prSet presAssocID="{EC601172-4C12-4082-A1B9-48596613FBF7}" presName="node" presStyleLbl="alignAccFollowNode1" presStyleIdx="6" presStyleCnt="7" custScaleX="357960">
        <dgm:presLayoutVars>
          <dgm:bulletEnabled val="1"/>
        </dgm:presLayoutVars>
      </dgm:prSet>
      <dgm:spPr/>
      <dgm:t>
        <a:bodyPr/>
        <a:lstStyle/>
        <a:p>
          <a:endParaRPr lang="en-US"/>
        </a:p>
      </dgm:t>
    </dgm:pt>
  </dgm:ptLst>
  <dgm:cxnLst>
    <dgm:cxn modelId="{BE95A50B-97A7-4564-B575-B5E1279BA328}" srcId="{1D93BBDB-7EB4-48D1-AE71-0A1FDDC33E23}" destId="{8EED17EB-8B5F-477B-8F55-3AD2E57FFA22}" srcOrd="3" destOrd="0" parTransId="{B4306947-3D26-42D2-BA95-834ACE2C4024}" sibTransId="{02827E2E-D6E7-4B04-B028-56B1A9BA8F12}"/>
    <dgm:cxn modelId="{6AF09B1C-BBDE-4360-A2BB-A791C006723E}" srcId="{1D93BBDB-7EB4-48D1-AE71-0A1FDDC33E23}" destId="{0AA7AB7C-D8E0-4A5C-9BAD-3FF9D31E8D9C}" srcOrd="0" destOrd="0" parTransId="{3FEC70FB-C37C-4F76-9224-1C76D577344D}" sibTransId="{FC5EC168-E9B6-436A-AD8B-FFB1914B1675}"/>
    <dgm:cxn modelId="{1710C036-934F-44E5-90CF-BE22897FA1AB}" srcId="{0AA7AB7C-D8E0-4A5C-9BAD-3FF9D31E8D9C}" destId="{0B62CA8E-A61A-4BDB-BE84-52C65B52D2FE}" srcOrd="1" destOrd="0" parTransId="{ACDBE42A-7D57-47AE-808A-9CEE3CDF2EBB}" sibTransId="{468A97CC-646C-4120-9ED0-5DD7E3143522}"/>
    <dgm:cxn modelId="{C9ADB561-F1FD-4651-8359-14076B3E3897}" type="presOf" srcId="{1D93BBDB-7EB4-48D1-AE71-0A1FDDC33E23}" destId="{0EC2896C-7856-468E-B719-37F8D8CB5653}" srcOrd="0" destOrd="0" presId="urn:microsoft.com/office/officeart/2005/8/layout/lProcess3"/>
    <dgm:cxn modelId="{164F7535-34FF-41FC-B5BC-6BF6ADD216E4}" type="presOf" srcId="{737413C2-E5B5-4D12-842C-CEA8ECD61B9D}" destId="{76303C98-FC16-43BF-BCFB-E5CF5041F3AC}" srcOrd="0" destOrd="0" presId="urn:microsoft.com/office/officeart/2005/8/layout/lProcess3"/>
    <dgm:cxn modelId="{E3D06B7E-64DE-4E3B-9E86-4DF5511A7A0C}" type="presOf" srcId="{0B62CA8E-A61A-4BDB-BE84-52C65B52D2FE}" destId="{102F7659-7151-4EC8-A80B-0B2F5DD80954}" srcOrd="0" destOrd="0" presId="urn:microsoft.com/office/officeart/2005/8/layout/lProcess3"/>
    <dgm:cxn modelId="{5F53588A-2346-4750-8540-492751BD0857}" type="presOf" srcId="{DCD6C682-3F79-49C8-925A-899C3DDD079E}" destId="{FA327132-FEFB-46D2-BF2E-18AC7A245A49}" srcOrd="0" destOrd="0" presId="urn:microsoft.com/office/officeart/2005/8/layout/lProcess3"/>
    <dgm:cxn modelId="{63F35585-72A9-45DE-AAE9-9619FFE5D665}" srcId="{0AA7AB7C-D8E0-4A5C-9BAD-3FF9D31E8D9C}" destId="{DCD6C682-3F79-49C8-925A-899C3DDD079E}" srcOrd="0" destOrd="0" parTransId="{FD69E769-6AB9-4F23-B1F5-100E679FC3B6}" sibTransId="{837FC13D-2056-4ACF-9D0E-01710BBE9B18}"/>
    <dgm:cxn modelId="{F65AADD0-0E6A-472B-9A58-03C2EDC4985E}" type="presOf" srcId="{AA2D6B40-9DF5-4CD0-9ADE-15E48D7FD28A}" destId="{179C538A-AF2B-4FE1-8086-DFF86317623F}" srcOrd="0" destOrd="0" presId="urn:microsoft.com/office/officeart/2005/8/layout/lProcess3"/>
    <dgm:cxn modelId="{2C54D76B-5B83-4178-BA5C-CA1A6B189F41}" type="presOf" srcId="{4B3E45D2-E81A-44B0-BF55-280AA3C2A4BD}" destId="{EFD35F54-D826-446E-9167-9FB5F71656E6}" srcOrd="0" destOrd="0" presId="urn:microsoft.com/office/officeart/2005/8/layout/lProcess3"/>
    <dgm:cxn modelId="{28A25B54-9294-49C6-B785-E94BEA83C217}" type="presOf" srcId="{0AA7AB7C-D8E0-4A5C-9BAD-3FF9D31E8D9C}" destId="{BD4B9DCF-58D1-42A8-A9C4-73101D4462EF}" srcOrd="0" destOrd="0" presId="urn:microsoft.com/office/officeart/2005/8/layout/lProcess3"/>
    <dgm:cxn modelId="{BD0A3221-4B3D-4661-B1EA-BFFC40F9B946}" srcId="{AA2D6B40-9DF5-4CD0-9ADE-15E48D7FD28A}" destId="{4B3E45D2-E81A-44B0-BF55-280AA3C2A4BD}" srcOrd="0" destOrd="0" parTransId="{D2475283-8261-4E24-BB71-E9956082931C}" sibTransId="{0D5C1493-672E-4C62-85E0-283A436BA036}"/>
    <dgm:cxn modelId="{206284C4-C590-41D0-95E1-C141C5F2DE8C}" srcId="{0AA7AB7C-D8E0-4A5C-9BAD-3FF9D31E8D9C}" destId="{9C3F618A-E5CE-41EB-B4F0-F05D4CB8010C}" srcOrd="3" destOrd="0" parTransId="{3854D2B2-69ED-4F20-B546-FFF7DBA4C2CC}" sibTransId="{91DFA37F-7CD2-47AA-AAE9-96D9A325AA7C}"/>
    <dgm:cxn modelId="{15BB63A1-4F61-49E7-AE8C-76D2FA0C6EE6}" srcId="{0AA7AB7C-D8E0-4A5C-9BAD-3FF9D31E8D9C}" destId="{685E7CAE-0841-4C7F-B0B8-8EB8FBB3AF94}" srcOrd="2" destOrd="0" parTransId="{73B94771-E388-401D-ACF2-392B6C18F0AD}" sibTransId="{C0871C79-92C4-466C-B088-8926A10319E5}"/>
    <dgm:cxn modelId="{0D31BFAC-474F-457F-8EFE-D600C1C0D1E5}" type="presOf" srcId="{B2AB8F09-0973-49EA-959F-E90927281694}" destId="{F870B098-690B-4005-84E7-A113FE1A0FF1}" srcOrd="0" destOrd="0" presId="urn:microsoft.com/office/officeart/2005/8/layout/lProcess3"/>
    <dgm:cxn modelId="{B99628C6-1188-40BD-9296-F155CBE1D533}" srcId="{1D93BBDB-7EB4-48D1-AE71-0A1FDDC33E23}" destId="{737413C2-E5B5-4D12-842C-CEA8ECD61B9D}" srcOrd="2" destOrd="0" parTransId="{07A4EC84-2A89-4ED1-84B0-884A84D4BFFC}" sibTransId="{614848CE-DBD1-4081-9ACF-2CDAB61DF323}"/>
    <dgm:cxn modelId="{9F98C92C-BB62-4A47-B6F4-EAF88A02570B}" type="presOf" srcId="{EC601172-4C12-4082-A1B9-48596613FBF7}" destId="{68227CD9-4DDB-4F5C-81E5-BF1A24AC14CA}" srcOrd="0" destOrd="0" presId="urn:microsoft.com/office/officeart/2005/8/layout/lProcess3"/>
    <dgm:cxn modelId="{E85F1025-58CA-4AC8-B7FB-AF05029CD76F}" srcId="{8EED17EB-8B5F-477B-8F55-3AD2E57FFA22}" destId="{EC601172-4C12-4082-A1B9-48596613FBF7}" srcOrd="0" destOrd="0" parTransId="{15241C58-26E4-4CBF-83B4-97794EDF25ED}" sibTransId="{E9D7D7E8-FC38-48C8-BBDF-5833B0F7BED9}"/>
    <dgm:cxn modelId="{65F25FE9-6EA6-4B63-A3BA-C79FC5C0AE1F}" type="presOf" srcId="{9C3F618A-E5CE-41EB-B4F0-F05D4CB8010C}" destId="{CC9F5C08-30D7-444D-9EA3-BC73B2A7F1F5}" srcOrd="0" destOrd="0" presId="urn:microsoft.com/office/officeart/2005/8/layout/lProcess3"/>
    <dgm:cxn modelId="{0075ADAD-E915-45D9-A1E6-115ED2608DFF}" srcId="{737413C2-E5B5-4D12-842C-CEA8ECD61B9D}" destId="{B2AB8F09-0973-49EA-959F-E90927281694}" srcOrd="0" destOrd="0" parTransId="{1E0D50BC-8223-4CE1-9735-BDA5C003D79B}" sibTransId="{3C566FBD-7031-4C3C-9589-CCA0BE89EE31}"/>
    <dgm:cxn modelId="{A2DA8950-E605-4057-B1C4-BA5147A98D55}" srcId="{1D93BBDB-7EB4-48D1-AE71-0A1FDDC33E23}" destId="{AA2D6B40-9DF5-4CD0-9ADE-15E48D7FD28A}" srcOrd="1" destOrd="0" parTransId="{9F6F8024-E9AB-4DBD-B374-47E28784687D}" sibTransId="{E6ADF561-E3BF-4E2D-B03D-884784B3FFF1}"/>
    <dgm:cxn modelId="{A0A490FC-9563-4945-9287-59750850EDEA}" type="presOf" srcId="{8EED17EB-8B5F-477B-8F55-3AD2E57FFA22}" destId="{6B2D5F81-EB5C-45CC-8EF9-D4E6AF2AE0DD}" srcOrd="0" destOrd="0" presId="urn:microsoft.com/office/officeart/2005/8/layout/lProcess3"/>
    <dgm:cxn modelId="{4D144D5C-A5C3-488A-946A-5264F46BF019}" type="presOf" srcId="{685E7CAE-0841-4C7F-B0B8-8EB8FBB3AF94}" destId="{58E79265-FD94-4156-8E1F-E80CEBE3210C}" srcOrd="0" destOrd="0" presId="urn:microsoft.com/office/officeart/2005/8/layout/lProcess3"/>
    <dgm:cxn modelId="{64877A57-8E6D-48AF-BA7B-DC654663EBA6}" type="presParOf" srcId="{0EC2896C-7856-468E-B719-37F8D8CB5653}" destId="{3A70B702-8351-4844-80E7-70EE9A740611}" srcOrd="0" destOrd="0" presId="urn:microsoft.com/office/officeart/2005/8/layout/lProcess3"/>
    <dgm:cxn modelId="{95EB99A4-DFE5-4BE3-BB2F-A02D1CBB9B9F}" type="presParOf" srcId="{3A70B702-8351-4844-80E7-70EE9A740611}" destId="{BD4B9DCF-58D1-42A8-A9C4-73101D4462EF}" srcOrd="0" destOrd="0" presId="urn:microsoft.com/office/officeart/2005/8/layout/lProcess3"/>
    <dgm:cxn modelId="{62656CD5-F292-444B-B8C7-5217C4B4A01A}" type="presParOf" srcId="{3A70B702-8351-4844-80E7-70EE9A740611}" destId="{D77E3D1C-3E5E-4D57-8062-219CEBCD5E1C}" srcOrd="1" destOrd="0" presId="urn:microsoft.com/office/officeart/2005/8/layout/lProcess3"/>
    <dgm:cxn modelId="{3831D641-6D04-41DD-BE49-D3A52E29FA8C}" type="presParOf" srcId="{3A70B702-8351-4844-80E7-70EE9A740611}" destId="{FA327132-FEFB-46D2-BF2E-18AC7A245A49}" srcOrd="2" destOrd="0" presId="urn:microsoft.com/office/officeart/2005/8/layout/lProcess3"/>
    <dgm:cxn modelId="{952A1120-573F-4488-AA0B-FB7D9CDEBC26}" type="presParOf" srcId="{3A70B702-8351-4844-80E7-70EE9A740611}" destId="{D3F43C3C-A961-4B3C-B736-39D544906B2C}" srcOrd="3" destOrd="0" presId="urn:microsoft.com/office/officeart/2005/8/layout/lProcess3"/>
    <dgm:cxn modelId="{D761C88B-CBC8-4B37-B457-0D9F89151969}" type="presParOf" srcId="{3A70B702-8351-4844-80E7-70EE9A740611}" destId="{102F7659-7151-4EC8-A80B-0B2F5DD80954}" srcOrd="4" destOrd="0" presId="urn:microsoft.com/office/officeart/2005/8/layout/lProcess3"/>
    <dgm:cxn modelId="{BA4355CD-3F80-4AF1-91FB-2CA732ECC3A2}" type="presParOf" srcId="{3A70B702-8351-4844-80E7-70EE9A740611}" destId="{9755C056-5C01-4393-B14C-36BA05B5F3D0}" srcOrd="5" destOrd="0" presId="urn:microsoft.com/office/officeart/2005/8/layout/lProcess3"/>
    <dgm:cxn modelId="{F1DE7DC4-04A2-4267-B369-D6BAB175B103}" type="presParOf" srcId="{3A70B702-8351-4844-80E7-70EE9A740611}" destId="{58E79265-FD94-4156-8E1F-E80CEBE3210C}" srcOrd="6" destOrd="0" presId="urn:microsoft.com/office/officeart/2005/8/layout/lProcess3"/>
    <dgm:cxn modelId="{5AABCAFF-3C65-479C-8708-5D374E9D7D6D}" type="presParOf" srcId="{3A70B702-8351-4844-80E7-70EE9A740611}" destId="{3DB3BAD5-247D-442F-B7BE-B20AB5D80EC8}" srcOrd="7" destOrd="0" presId="urn:microsoft.com/office/officeart/2005/8/layout/lProcess3"/>
    <dgm:cxn modelId="{1698E911-0DC0-4AE1-AEED-CE6F19C22A53}" type="presParOf" srcId="{3A70B702-8351-4844-80E7-70EE9A740611}" destId="{CC9F5C08-30D7-444D-9EA3-BC73B2A7F1F5}" srcOrd="8" destOrd="0" presId="urn:microsoft.com/office/officeart/2005/8/layout/lProcess3"/>
    <dgm:cxn modelId="{18B5A9CE-A05A-4ED3-9B50-C95C57470E36}" type="presParOf" srcId="{0EC2896C-7856-468E-B719-37F8D8CB5653}" destId="{BD4F74D3-49FA-4C26-BC6B-D34B1DE89094}" srcOrd="1" destOrd="0" presId="urn:microsoft.com/office/officeart/2005/8/layout/lProcess3"/>
    <dgm:cxn modelId="{5F98416E-5DD6-47B5-9022-9637950C2FAB}" type="presParOf" srcId="{0EC2896C-7856-468E-B719-37F8D8CB5653}" destId="{DB6C633C-047F-4BAA-BDEC-04BD1BB8261D}" srcOrd="2" destOrd="0" presId="urn:microsoft.com/office/officeart/2005/8/layout/lProcess3"/>
    <dgm:cxn modelId="{827689EE-A7EF-4DB0-AD0F-BBBAFBC1C515}" type="presParOf" srcId="{DB6C633C-047F-4BAA-BDEC-04BD1BB8261D}" destId="{179C538A-AF2B-4FE1-8086-DFF86317623F}" srcOrd="0" destOrd="0" presId="urn:microsoft.com/office/officeart/2005/8/layout/lProcess3"/>
    <dgm:cxn modelId="{AE4E5BCE-DB66-4257-8F0B-17045A2B4A6B}" type="presParOf" srcId="{DB6C633C-047F-4BAA-BDEC-04BD1BB8261D}" destId="{2351AF6C-FD13-45E8-81AB-C23128253FCF}" srcOrd="1" destOrd="0" presId="urn:microsoft.com/office/officeart/2005/8/layout/lProcess3"/>
    <dgm:cxn modelId="{0CED5E1E-EF83-41EA-B4DD-2362D2395539}" type="presParOf" srcId="{DB6C633C-047F-4BAA-BDEC-04BD1BB8261D}" destId="{EFD35F54-D826-446E-9167-9FB5F71656E6}" srcOrd="2" destOrd="0" presId="urn:microsoft.com/office/officeart/2005/8/layout/lProcess3"/>
    <dgm:cxn modelId="{A060DEBD-0579-4708-9B0B-2641DB49817F}" type="presParOf" srcId="{0EC2896C-7856-468E-B719-37F8D8CB5653}" destId="{CB8B6637-6603-49F4-98A5-CE64EE483EE7}" srcOrd="3" destOrd="0" presId="urn:microsoft.com/office/officeart/2005/8/layout/lProcess3"/>
    <dgm:cxn modelId="{801E0F59-488F-4C3F-B7B8-D8CE1787DF6D}" type="presParOf" srcId="{0EC2896C-7856-468E-B719-37F8D8CB5653}" destId="{6A53CBCC-14C2-4314-8591-EEB33CFCB06A}" srcOrd="4" destOrd="0" presId="urn:microsoft.com/office/officeart/2005/8/layout/lProcess3"/>
    <dgm:cxn modelId="{DF571D03-9D1E-45FB-AC80-EF21D3493226}" type="presParOf" srcId="{6A53CBCC-14C2-4314-8591-EEB33CFCB06A}" destId="{76303C98-FC16-43BF-BCFB-E5CF5041F3AC}" srcOrd="0" destOrd="0" presId="urn:microsoft.com/office/officeart/2005/8/layout/lProcess3"/>
    <dgm:cxn modelId="{73323C19-FF67-4012-BE0F-7679ABAE7117}" type="presParOf" srcId="{6A53CBCC-14C2-4314-8591-EEB33CFCB06A}" destId="{F2998634-A029-423A-B734-2177A732E4AD}" srcOrd="1" destOrd="0" presId="urn:microsoft.com/office/officeart/2005/8/layout/lProcess3"/>
    <dgm:cxn modelId="{55F28440-EB77-4F75-9A62-94C3F9BE0F47}" type="presParOf" srcId="{6A53CBCC-14C2-4314-8591-EEB33CFCB06A}" destId="{F870B098-690B-4005-84E7-A113FE1A0FF1}" srcOrd="2" destOrd="0" presId="urn:microsoft.com/office/officeart/2005/8/layout/lProcess3"/>
    <dgm:cxn modelId="{7CBC127A-E005-44AE-A943-0FFD7D88253C}" type="presParOf" srcId="{0EC2896C-7856-468E-B719-37F8D8CB5653}" destId="{6DA834FD-F128-49EC-BFB7-CC889ADFCA85}" srcOrd="5" destOrd="0" presId="urn:microsoft.com/office/officeart/2005/8/layout/lProcess3"/>
    <dgm:cxn modelId="{3153DFE6-7F94-495B-BB82-7240A9FBC56E}" type="presParOf" srcId="{0EC2896C-7856-468E-B719-37F8D8CB5653}" destId="{74497034-67E3-48DF-A17D-5C983C820481}" srcOrd="6" destOrd="0" presId="urn:microsoft.com/office/officeart/2005/8/layout/lProcess3"/>
    <dgm:cxn modelId="{D26BBD02-4059-459F-AB8F-D0CE511C3019}" type="presParOf" srcId="{74497034-67E3-48DF-A17D-5C983C820481}" destId="{6B2D5F81-EB5C-45CC-8EF9-D4E6AF2AE0DD}" srcOrd="0" destOrd="0" presId="urn:microsoft.com/office/officeart/2005/8/layout/lProcess3"/>
    <dgm:cxn modelId="{2882A1AC-D000-4077-A750-33B59C94D900}" type="presParOf" srcId="{74497034-67E3-48DF-A17D-5C983C820481}" destId="{50DF43EF-1B4A-470A-A132-0E9FE7E62C74}" srcOrd="1" destOrd="0" presId="urn:microsoft.com/office/officeart/2005/8/layout/lProcess3"/>
    <dgm:cxn modelId="{D26CF2E7-8894-4E02-999A-DD576D661921}" type="presParOf" srcId="{74497034-67E3-48DF-A17D-5C983C820481}" destId="{68227CD9-4DDB-4F5C-81E5-BF1A24AC14CA}" srcOrd="2" destOrd="0" presId="urn:microsoft.com/office/officeart/2005/8/layout/l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1A8F207-1092-4556-8209-56867C989A3A}" type="doc">
      <dgm:prSet loTypeId="urn:microsoft.com/office/officeart/2005/8/layout/radial4" loCatId="relationship" qsTypeId="urn:microsoft.com/office/officeart/2005/8/quickstyle/simple4" qsCatId="simple" csTypeId="urn:microsoft.com/office/officeart/2005/8/colors/accent2_4" csCatId="accent2" phldr="1"/>
      <dgm:spPr/>
      <dgm:t>
        <a:bodyPr/>
        <a:lstStyle/>
        <a:p>
          <a:endParaRPr lang="en-US"/>
        </a:p>
      </dgm:t>
    </dgm:pt>
    <dgm:pt modelId="{E92739AC-F107-4BAE-A129-3014333089C8}">
      <dgm:prSet phldrT="[Text]"/>
      <dgm:spPr/>
      <dgm:t>
        <a:bodyPr/>
        <a:lstStyle/>
        <a:p>
          <a:r>
            <a:rPr lang="en-US" dirty="0" smtClean="0"/>
            <a:t>Z3</a:t>
          </a:r>
          <a:endParaRPr lang="en-US" dirty="0"/>
        </a:p>
      </dgm:t>
    </dgm:pt>
    <dgm:pt modelId="{5E4D493F-E895-4119-86FA-5520BCC01F66}" type="parTrans" cxnId="{562EC50B-CB00-4458-A4B7-137194F402BE}">
      <dgm:prSet/>
      <dgm:spPr/>
      <dgm:t>
        <a:bodyPr/>
        <a:lstStyle/>
        <a:p>
          <a:endParaRPr lang="en-US"/>
        </a:p>
      </dgm:t>
    </dgm:pt>
    <dgm:pt modelId="{8FF1CE41-0A1B-4EC7-9987-EDBB6E5F8C0D}" type="sibTrans" cxnId="{562EC50B-CB00-4458-A4B7-137194F402BE}">
      <dgm:prSet/>
      <dgm:spPr/>
      <dgm:t>
        <a:bodyPr/>
        <a:lstStyle/>
        <a:p>
          <a:endParaRPr lang="en-US"/>
        </a:p>
      </dgm:t>
    </dgm:pt>
    <dgm:pt modelId="{6B6B3B46-C0CC-4BB5-95C2-FEB1FB52B1E5}">
      <dgm:prSet phldrT="[Text]"/>
      <dgm:spPr/>
      <dgm:t>
        <a:bodyPr/>
        <a:lstStyle/>
        <a:p>
          <a:r>
            <a:rPr lang="en-US" dirty="0" smtClean="0"/>
            <a:t>Test case generation</a:t>
          </a:r>
          <a:endParaRPr lang="en-US" dirty="0"/>
        </a:p>
      </dgm:t>
    </dgm:pt>
    <dgm:pt modelId="{B673F427-DDA0-488B-BCD1-AB03C1C6BBF1}" type="parTrans" cxnId="{D14A2E81-A5D5-4F77-B18D-B50B263F25AF}">
      <dgm:prSet/>
      <dgm:spPr/>
      <dgm:t>
        <a:bodyPr/>
        <a:lstStyle/>
        <a:p>
          <a:endParaRPr lang="en-US"/>
        </a:p>
      </dgm:t>
    </dgm:pt>
    <dgm:pt modelId="{F94C3F2F-DB76-4BF0-9C91-0E290658E5A5}" type="sibTrans" cxnId="{D14A2E81-A5D5-4F77-B18D-B50B263F25AF}">
      <dgm:prSet/>
      <dgm:spPr/>
      <dgm:t>
        <a:bodyPr/>
        <a:lstStyle/>
        <a:p>
          <a:endParaRPr lang="en-US"/>
        </a:p>
      </dgm:t>
    </dgm:pt>
    <dgm:pt modelId="{F16FB16E-0D23-4C04-88AD-9F29ACB4EA5B}">
      <dgm:prSet phldrT="[Text]"/>
      <dgm:spPr/>
      <dgm:t>
        <a:bodyPr/>
        <a:lstStyle/>
        <a:p>
          <a:r>
            <a:rPr lang="en-US" dirty="0" smtClean="0"/>
            <a:t>Predicate Abstraction</a:t>
          </a:r>
          <a:endParaRPr lang="en-US" dirty="0"/>
        </a:p>
      </dgm:t>
    </dgm:pt>
    <dgm:pt modelId="{FAB02FCB-96B4-4F88-AF15-AC138074C1A3}" type="parTrans" cxnId="{7A9A5D84-41DC-4EB9-8751-1C72196C285D}">
      <dgm:prSet/>
      <dgm:spPr/>
      <dgm:t>
        <a:bodyPr/>
        <a:lstStyle/>
        <a:p>
          <a:endParaRPr lang="en-US"/>
        </a:p>
      </dgm:t>
    </dgm:pt>
    <dgm:pt modelId="{DC02768A-3E5B-486C-AC13-2CA793C4056B}" type="sibTrans" cxnId="{7A9A5D84-41DC-4EB9-8751-1C72196C285D}">
      <dgm:prSet/>
      <dgm:spPr/>
      <dgm:t>
        <a:bodyPr/>
        <a:lstStyle/>
        <a:p>
          <a:endParaRPr lang="en-US"/>
        </a:p>
      </dgm:t>
    </dgm:pt>
    <dgm:pt modelId="{7FCD955C-5281-4A75-862A-E162C9DB1979}">
      <dgm:prSet phldrT="[Text]">
        <dgm:style>
          <a:lnRef idx="1">
            <a:schemeClr val="accent3"/>
          </a:lnRef>
          <a:fillRef idx="3">
            <a:schemeClr val="accent3"/>
          </a:fillRef>
          <a:effectRef idx="2">
            <a:schemeClr val="accent3"/>
          </a:effectRef>
          <a:fontRef idx="minor">
            <a:schemeClr val="lt1"/>
          </a:fontRef>
        </dgm:style>
      </dgm:prSet>
      <dgm:spPr/>
      <dgm:t>
        <a:bodyPr/>
        <a:lstStyle/>
        <a:p>
          <a:r>
            <a:rPr lang="en-US" dirty="0" smtClean="0"/>
            <a:t>Verifying Compiler</a:t>
          </a:r>
          <a:endParaRPr lang="en-US" dirty="0"/>
        </a:p>
      </dgm:t>
    </dgm:pt>
    <dgm:pt modelId="{6EEF59A4-E19B-493C-8703-498CCC0BAE9B}" type="parTrans" cxnId="{B8E18348-EC46-4EFE-8E86-ED537026D41B}">
      <dgm:prSet>
        <dgm:style>
          <a:lnRef idx="1">
            <a:schemeClr val="accent3"/>
          </a:lnRef>
          <a:fillRef idx="3">
            <a:schemeClr val="accent3"/>
          </a:fillRef>
          <a:effectRef idx="2">
            <a:schemeClr val="accent3"/>
          </a:effectRef>
          <a:fontRef idx="minor">
            <a:schemeClr val="lt1"/>
          </a:fontRef>
        </dgm:style>
      </dgm:prSet>
      <dgm:spPr/>
      <dgm:t>
        <a:bodyPr/>
        <a:lstStyle/>
        <a:p>
          <a:endParaRPr lang="en-US"/>
        </a:p>
      </dgm:t>
    </dgm:pt>
    <dgm:pt modelId="{5047135A-01C7-40DE-AB70-5394030B7138}" type="sibTrans" cxnId="{B8E18348-EC46-4EFE-8E86-ED537026D41B}">
      <dgm:prSet/>
      <dgm:spPr/>
      <dgm:t>
        <a:bodyPr/>
        <a:lstStyle/>
        <a:p>
          <a:endParaRPr lang="en-US"/>
        </a:p>
      </dgm:t>
    </dgm:pt>
    <dgm:pt modelId="{77EB5038-F5EC-4F96-9D5E-C6A83E1598AF}" type="pres">
      <dgm:prSet presAssocID="{C1A8F207-1092-4556-8209-56867C989A3A}" presName="cycle" presStyleCnt="0">
        <dgm:presLayoutVars>
          <dgm:chMax val="1"/>
          <dgm:dir/>
          <dgm:animLvl val="ctr"/>
          <dgm:resizeHandles val="exact"/>
        </dgm:presLayoutVars>
      </dgm:prSet>
      <dgm:spPr/>
      <dgm:t>
        <a:bodyPr/>
        <a:lstStyle/>
        <a:p>
          <a:endParaRPr lang="en-US"/>
        </a:p>
      </dgm:t>
    </dgm:pt>
    <dgm:pt modelId="{3A6B0980-9756-4B2A-938B-D7872034D7EB}" type="pres">
      <dgm:prSet presAssocID="{E92739AC-F107-4BAE-A129-3014333089C8}" presName="centerShape" presStyleLbl="node0" presStyleIdx="0" presStyleCnt="1" custScaleX="61489" custScaleY="60708"/>
      <dgm:spPr/>
      <dgm:t>
        <a:bodyPr/>
        <a:lstStyle/>
        <a:p>
          <a:endParaRPr lang="en-US"/>
        </a:p>
      </dgm:t>
    </dgm:pt>
    <dgm:pt modelId="{4791977B-3D60-45CE-A267-EB0E534B83F4}" type="pres">
      <dgm:prSet presAssocID="{B673F427-DDA0-488B-BCD1-AB03C1C6BBF1}" presName="parTrans" presStyleLbl="bgSibTrans2D1" presStyleIdx="0" presStyleCnt="3"/>
      <dgm:spPr/>
      <dgm:t>
        <a:bodyPr/>
        <a:lstStyle/>
        <a:p>
          <a:endParaRPr lang="en-US"/>
        </a:p>
      </dgm:t>
    </dgm:pt>
    <dgm:pt modelId="{75B58844-1A6B-4178-B654-1BDC9729BEDA}" type="pres">
      <dgm:prSet presAssocID="{6B6B3B46-C0CC-4BB5-95C2-FEB1FB52B1E5}" presName="node" presStyleLbl="node1" presStyleIdx="0" presStyleCnt="3">
        <dgm:presLayoutVars>
          <dgm:bulletEnabled val="1"/>
        </dgm:presLayoutVars>
      </dgm:prSet>
      <dgm:spPr/>
      <dgm:t>
        <a:bodyPr/>
        <a:lstStyle/>
        <a:p>
          <a:endParaRPr lang="en-US"/>
        </a:p>
      </dgm:t>
    </dgm:pt>
    <dgm:pt modelId="{6C83C407-8751-4F47-B867-FED2BD8A834B}" type="pres">
      <dgm:prSet presAssocID="{6EEF59A4-E19B-493C-8703-498CCC0BAE9B}" presName="parTrans" presStyleLbl="bgSibTrans2D1" presStyleIdx="1" presStyleCnt="3"/>
      <dgm:spPr/>
      <dgm:t>
        <a:bodyPr/>
        <a:lstStyle/>
        <a:p>
          <a:endParaRPr lang="en-US"/>
        </a:p>
      </dgm:t>
    </dgm:pt>
    <dgm:pt modelId="{A4F5C038-AF22-424E-A469-26086CD971C1}" type="pres">
      <dgm:prSet presAssocID="{7FCD955C-5281-4A75-862A-E162C9DB1979}" presName="node" presStyleLbl="node1" presStyleIdx="1" presStyleCnt="3">
        <dgm:presLayoutVars>
          <dgm:bulletEnabled val="1"/>
        </dgm:presLayoutVars>
      </dgm:prSet>
      <dgm:spPr/>
      <dgm:t>
        <a:bodyPr/>
        <a:lstStyle/>
        <a:p>
          <a:endParaRPr lang="en-US"/>
        </a:p>
      </dgm:t>
    </dgm:pt>
    <dgm:pt modelId="{4245A790-3F38-49C0-A396-70842A9BABC0}" type="pres">
      <dgm:prSet presAssocID="{FAB02FCB-96B4-4F88-AF15-AC138074C1A3}" presName="parTrans" presStyleLbl="bgSibTrans2D1" presStyleIdx="2" presStyleCnt="3"/>
      <dgm:spPr/>
      <dgm:t>
        <a:bodyPr/>
        <a:lstStyle/>
        <a:p>
          <a:endParaRPr lang="en-US"/>
        </a:p>
      </dgm:t>
    </dgm:pt>
    <dgm:pt modelId="{856B82B9-8B72-4709-AD97-A7D3F98FA0ED}" type="pres">
      <dgm:prSet presAssocID="{F16FB16E-0D23-4C04-88AD-9F29ACB4EA5B}" presName="node" presStyleLbl="node1" presStyleIdx="2" presStyleCnt="3">
        <dgm:presLayoutVars>
          <dgm:bulletEnabled val="1"/>
        </dgm:presLayoutVars>
      </dgm:prSet>
      <dgm:spPr/>
      <dgm:t>
        <a:bodyPr/>
        <a:lstStyle/>
        <a:p>
          <a:endParaRPr lang="en-US"/>
        </a:p>
      </dgm:t>
    </dgm:pt>
  </dgm:ptLst>
  <dgm:cxnLst>
    <dgm:cxn modelId="{ADEF0F67-727A-48D5-820C-D0A2C7C05A4A}" type="presOf" srcId="{6EEF59A4-E19B-493C-8703-498CCC0BAE9B}" destId="{6C83C407-8751-4F47-B867-FED2BD8A834B}" srcOrd="0" destOrd="0" presId="urn:microsoft.com/office/officeart/2005/8/layout/radial4"/>
    <dgm:cxn modelId="{7F71ABDB-89E6-4FEE-81A6-7C064EE61FA0}" type="presOf" srcId="{6B6B3B46-C0CC-4BB5-95C2-FEB1FB52B1E5}" destId="{75B58844-1A6B-4178-B654-1BDC9729BEDA}" srcOrd="0" destOrd="0" presId="urn:microsoft.com/office/officeart/2005/8/layout/radial4"/>
    <dgm:cxn modelId="{562EC50B-CB00-4458-A4B7-137194F402BE}" srcId="{C1A8F207-1092-4556-8209-56867C989A3A}" destId="{E92739AC-F107-4BAE-A129-3014333089C8}" srcOrd="0" destOrd="0" parTransId="{5E4D493F-E895-4119-86FA-5520BCC01F66}" sibTransId="{8FF1CE41-0A1B-4EC7-9987-EDBB6E5F8C0D}"/>
    <dgm:cxn modelId="{B8E18348-EC46-4EFE-8E86-ED537026D41B}" srcId="{E92739AC-F107-4BAE-A129-3014333089C8}" destId="{7FCD955C-5281-4A75-862A-E162C9DB1979}" srcOrd="1" destOrd="0" parTransId="{6EEF59A4-E19B-493C-8703-498CCC0BAE9B}" sibTransId="{5047135A-01C7-40DE-AB70-5394030B7138}"/>
    <dgm:cxn modelId="{23DB8110-F7E0-4E06-A66A-FC357AFD4B5D}" type="presOf" srcId="{C1A8F207-1092-4556-8209-56867C989A3A}" destId="{77EB5038-F5EC-4F96-9D5E-C6A83E1598AF}" srcOrd="0" destOrd="0" presId="urn:microsoft.com/office/officeart/2005/8/layout/radial4"/>
    <dgm:cxn modelId="{7A9A5D84-41DC-4EB9-8751-1C72196C285D}" srcId="{E92739AC-F107-4BAE-A129-3014333089C8}" destId="{F16FB16E-0D23-4C04-88AD-9F29ACB4EA5B}" srcOrd="2" destOrd="0" parTransId="{FAB02FCB-96B4-4F88-AF15-AC138074C1A3}" sibTransId="{DC02768A-3E5B-486C-AC13-2CA793C4056B}"/>
    <dgm:cxn modelId="{1A0395BF-301B-4CD5-9C76-5A095FE19A3A}" type="presOf" srcId="{7FCD955C-5281-4A75-862A-E162C9DB1979}" destId="{A4F5C038-AF22-424E-A469-26086CD971C1}" srcOrd="0" destOrd="0" presId="urn:microsoft.com/office/officeart/2005/8/layout/radial4"/>
    <dgm:cxn modelId="{62ABF5CC-BCE0-4377-9DA7-10A622EECA76}" type="presOf" srcId="{F16FB16E-0D23-4C04-88AD-9F29ACB4EA5B}" destId="{856B82B9-8B72-4709-AD97-A7D3F98FA0ED}" srcOrd="0" destOrd="0" presId="urn:microsoft.com/office/officeart/2005/8/layout/radial4"/>
    <dgm:cxn modelId="{63302881-56B8-4A32-A192-EA46AA27F37A}" type="presOf" srcId="{B673F427-DDA0-488B-BCD1-AB03C1C6BBF1}" destId="{4791977B-3D60-45CE-A267-EB0E534B83F4}" srcOrd="0" destOrd="0" presId="urn:microsoft.com/office/officeart/2005/8/layout/radial4"/>
    <dgm:cxn modelId="{D14A2E81-A5D5-4F77-B18D-B50B263F25AF}" srcId="{E92739AC-F107-4BAE-A129-3014333089C8}" destId="{6B6B3B46-C0CC-4BB5-95C2-FEB1FB52B1E5}" srcOrd="0" destOrd="0" parTransId="{B673F427-DDA0-488B-BCD1-AB03C1C6BBF1}" sibTransId="{F94C3F2F-DB76-4BF0-9C91-0E290658E5A5}"/>
    <dgm:cxn modelId="{1E3CFD78-973A-4873-9D52-CA08BC1EB6D4}" type="presOf" srcId="{FAB02FCB-96B4-4F88-AF15-AC138074C1A3}" destId="{4245A790-3F38-49C0-A396-70842A9BABC0}" srcOrd="0" destOrd="0" presId="urn:microsoft.com/office/officeart/2005/8/layout/radial4"/>
    <dgm:cxn modelId="{92E271EF-DB5E-4F99-B956-0745F80F070A}" type="presOf" srcId="{E92739AC-F107-4BAE-A129-3014333089C8}" destId="{3A6B0980-9756-4B2A-938B-D7872034D7EB}" srcOrd="0" destOrd="0" presId="urn:microsoft.com/office/officeart/2005/8/layout/radial4"/>
    <dgm:cxn modelId="{35BEC997-4674-448E-BC0D-AD70414C7D12}" type="presParOf" srcId="{77EB5038-F5EC-4F96-9D5E-C6A83E1598AF}" destId="{3A6B0980-9756-4B2A-938B-D7872034D7EB}" srcOrd="0" destOrd="0" presId="urn:microsoft.com/office/officeart/2005/8/layout/radial4"/>
    <dgm:cxn modelId="{13A3191C-F959-4389-A519-F0AE16605244}" type="presParOf" srcId="{77EB5038-F5EC-4F96-9D5E-C6A83E1598AF}" destId="{4791977B-3D60-45CE-A267-EB0E534B83F4}" srcOrd="1" destOrd="0" presId="urn:microsoft.com/office/officeart/2005/8/layout/radial4"/>
    <dgm:cxn modelId="{59CFEDC0-C79A-4DDE-B808-4B6B10AB26C9}" type="presParOf" srcId="{77EB5038-F5EC-4F96-9D5E-C6A83E1598AF}" destId="{75B58844-1A6B-4178-B654-1BDC9729BEDA}" srcOrd="2" destOrd="0" presId="urn:microsoft.com/office/officeart/2005/8/layout/radial4"/>
    <dgm:cxn modelId="{CAAA09E4-810F-4F1B-AC77-538538B41B12}" type="presParOf" srcId="{77EB5038-F5EC-4F96-9D5E-C6A83E1598AF}" destId="{6C83C407-8751-4F47-B867-FED2BD8A834B}" srcOrd="3" destOrd="0" presId="urn:microsoft.com/office/officeart/2005/8/layout/radial4"/>
    <dgm:cxn modelId="{2D1C768F-0082-4D9D-9396-6044C57EB4CF}" type="presParOf" srcId="{77EB5038-F5EC-4F96-9D5E-C6A83E1598AF}" destId="{A4F5C038-AF22-424E-A469-26086CD971C1}" srcOrd="4" destOrd="0" presId="urn:microsoft.com/office/officeart/2005/8/layout/radial4"/>
    <dgm:cxn modelId="{3DEDDB12-227D-4632-A8C1-A29859851E3E}" type="presParOf" srcId="{77EB5038-F5EC-4F96-9D5E-C6A83E1598AF}" destId="{4245A790-3F38-49C0-A396-70842A9BABC0}" srcOrd="5" destOrd="0" presId="urn:microsoft.com/office/officeart/2005/8/layout/radial4"/>
    <dgm:cxn modelId="{0E7F1094-2D45-49E0-904E-E97B3913C8B7}" type="presParOf" srcId="{77EB5038-F5EC-4F96-9D5E-C6A83E1598AF}" destId="{856B82B9-8B72-4709-AD97-A7D3F98FA0ED}" srcOrd="6" destOrd="0" presId="urn:microsoft.com/office/officeart/2005/8/layout/radial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2A6D12-42AE-4E4C-A72E-5A0E348E4A1C}"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1D5FE7A9-EE4F-47AC-88F0-928F2AC31591}">
      <dgm:prSet/>
      <dgm:spPr/>
      <dgm:t>
        <a:bodyPr/>
        <a:lstStyle/>
        <a:p>
          <a:pPr rtl="0"/>
          <a:r>
            <a:rPr lang="en-US" dirty="0" smtClean="0"/>
            <a:t>Heuristic quantifier instantiation</a:t>
          </a:r>
          <a:endParaRPr lang="en-US" dirty="0"/>
        </a:p>
      </dgm:t>
    </dgm:pt>
    <dgm:pt modelId="{F83E7231-79A8-4F5F-9E80-6F6110DC77C7}" type="parTrans" cxnId="{16B4F643-B671-4BD8-B20B-12849B75329F}">
      <dgm:prSet/>
      <dgm:spPr/>
      <dgm:t>
        <a:bodyPr/>
        <a:lstStyle/>
        <a:p>
          <a:endParaRPr lang="en-US"/>
        </a:p>
      </dgm:t>
    </dgm:pt>
    <dgm:pt modelId="{C43C8184-D1A0-4C82-A9FE-D841D58179F3}" type="sibTrans" cxnId="{16B4F643-B671-4BD8-B20B-12849B75329F}">
      <dgm:prSet/>
      <dgm:spPr/>
      <dgm:t>
        <a:bodyPr/>
        <a:lstStyle/>
        <a:p>
          <a:endParaRPr lang="en-US"/>
        </a:p>
      </dgm:t>
    </dgm:pt>
    <dgm:pt modelId="{5A392EA8-FA47-4C5A-8565-4082EAC8B841}">
      <dgm:prSet/>
      <dgm:spPr/>
      <dgm:t>
        <a:bodyPr/>
        <a:lstStyle/>
        <a:p>
          <a:pPr rtl="0"/>
          <a:r>
            <a:rPr lang="en-US" dirty="0" smtClean="0"/>
            <a:t>Combining SMT with Saturation </a:t>
          </a:r>
          <a:r>
            <a:rPr lang="en-US" dirty="0" err="1" smtClean="0"/>
            <a:t>provers</a:t>
          </a:r>
          <a:endParaRPr lang="en-US" dirty="0"/>
        </a:p>
      </dgm:t>
    </dgm:pt>
    <dgm:pt modelId="{618B3C1B-CAE9-4F9E-9B23-048B880E8818}" type="parTrans" cxnId="{BAFBD07B-71D8-450C-AEFC-8127C963164A}">
      <dgm:prSet/>
      <dgm:spPr/>
      <dgm:t>
        <a:bodyPr/>
        <a:lstStyle/>
        <a:p>
          <a:endParaRPr lang="en-US"/>
        </a:p>
      </dgm:t>
    </dgm:pt>
    <dgm:pt modelId="{C3FE7091-3CD0-481B-A1E2-2745B8474AE8}" type="sibTrans" cxnId="{BAFBD07B-71D8-450C-AEFC-8127C963164A}">
      <dgm:prSet/>
      <dgm:spPr/>
      <dgm:t>
        <a:bodyPr/>
        <a:lstStyle/>
        <a:p>
          <a:endParaRPr lang="en-US"/>
        </a:p>
      </dgm:t>
    </dgm:pt>
    <dgm:pt modelId="{39768F9A-C1B2-492A-BEED-1CEAF41A05CA}">
      <dgm:prSet/>
      <dgm:spPr/>
      <dgm:t>
        <a:bodyPr/>
        <a:lstStyle/>
        <a:p>
          <a:pPr rtl="0"/>
          <a:r>
            <a:rPr lang="en-US" dirty="0" smtClean="0"/>
            <a:t>Complete quantifier instantiation</a:t>
          </a:r>
          <a:endParaRPr lang="en-US" dirty="0"/>
        </a:p>
      </dgm:t>
    </dgm:pt>
    <dgm:pt modelId="{6257E348-8887-48A7-BAA5-F84BF9EC7A93}" type="parTrans" cxnId="{F7A0DBA9-16C6-4FB4-B4D7-63FD948BFB13}">
      <dgm:prSet/>
      <dgm:spPr/>
      <dgm:t>
        <a:bodyPr/>
        <a:lstStyle/>
        <a:p>
          <a:endParaRPr lang="en-US"/>
        </a:p>
      </dgm:t>
    </dgm:pt>
    <dgm:pt modelId="{18A0AF87-02E3-403A-9248-8145F15B1990}" type="sibTrans" cxnId="{F7A0DBA9-16C6-4FB4-B4D7-63FD948BFB13}">
      <dgm:prSet/>
      <dgm:spPr/>
      <dgm:t>
        <a:bodyPr/>
        <a:lstStyle/>
        <a:p>
          <a:endParaRPr lang="en-US"/>
        </a:p>
      </dgm:t>
    </dgm:pt>
    <dgm:pt modelId="{1822D0C4-0A26-4377-9C47-02B1A676C6E5}">
      <dgm:prSet/>
      <dgm:spPr/>
      <dgm:t>
        <a:bodyPr/>
        <a:lstStyle/>
        <a:p>
          <a:pPr rtl="0"/>
          <a:r>
            <a:rPr lang="en-US" dirty="0" smtClean="0"/>
            <a:t>Decidable fragments</a:t>
          </a:r>
          <a:endParaRPr lang="en-US" dirty="0"/>
        </a:p>
      </dgm:t>
    </dgm:pt>
    <dgm:pt modelId="{767F8962-260A-425D-B823-2D0BCD7D5B47}" type="parTrans" cxnId="{3C687817-178F-4810-92AC-08B66CB59F4B}">
      <dgm:prSet/>
      <dgm:spPr/>
      <dgm:t>
        <a:bodyPr/>
        <a:lstStyle/>
        <a:p>
          <a:endParaRPr lang="en-US"/>
        </a:p>
      </dgm:t>
    </dgm:pt>
    <dgm:pt modelId="{8BA016C2-8C43-4681-8406-4D684F91DEBA}" type="sibTrans" cxnId="{3C687817-178F-4810-92AC-08B66CB59F4B}">
      <dgm:prSet/>
      <dgm:spPr/>
      <dgm:t>
        <a:bodyPr/>
        <a:lstStyle/>
        <a:p>
          <a:endParaRPr lang="en-US"/>
        </a:p>
      </dgm:t>
    </dgm:pt>
    <dgm:pt modelId="{1097DEA9-CB6E-4FA9-B6C6-3484716CAEF7}">
      <dgm:prSet/>
      <dgm:spPr/>
      <dgm:t>
        <a:bodyPr/>
        <a:lstStyle/>
        <a:p>
          <a:pPr rtl="0"/>
          <a:r>
            <a:rPr lang="en-US" dirty="0" smtClean="0"/>
            <a:t>Model based quantifier instantiation</a:t>
          </a:r>
          <a:endParaRPr lang="en-US" dirty="0"/>
        </a:p>
      </dgm:t>
    </dgm:pt>
    <dgm:pt modelId="{E0369E63-DFA5-4D48-B28D-E48E556CE902}" type="parTrans" cxnId="{B7B825E8-91F1-4328-9E6D-8AF7859E15D7}">
      <dgm:prSet/>
      <dgm:spPr/>
      <dgm:t>
        <a:bodyPr/>
        <a:lstStyle/>
        <a:p>
          <a:endParaRPr lang="en-US"/>
        </a:p>
      </dgm:t>
    </dgm:pt>
    <dgm:pt modelId="{BBCEC0F1-08CA-43CD-B455-D7E1C3967593}" type="sibTrans" cxnId="{B7B825E8-91F1-4328-9E6D-8AF7859E15D7}">
      <dgm:prSet/>
      <dgm:spPr/>
      <dgm:t>
        <a:bodyPr/>
        <a:lstStyle/>
        <a:p>
          <a:endParaRPr lang="en-US"/>
        </a:p>
      </dgm:t>
    </dgm:pt>
    <dgm:pt modelId="{D9A3EBC3-9180-4068-BFE9-97D6A7B48D9F}" type="pres">
      <dgm:prSet presAssocID="{722A6D12-42AE-4E4C-A72E-5A0E348E4A1C}" presName="Name0" presStyleCnt="0">
        <dgm:presLayoutVars>
          <dgm:dir/>
          <dgm:animLvl val="lvl"/>
          <dgm:resizeHandles val="exact"/>
        </dgm:presLayoutVars>
      </dgm:prSet>
      <dgm:spPr/>
      <dgm:t>
        <a:bodyPr/>
        <a:lstStyle/>
        <a:p>
          <a:endParaRPr lang="en-US"/>
        </a:p>
      </dgm:t>
    </dgm:pt>
    <dgm:pt modelId="{A986E606-DB17-4AE3-8A66-879BDFEE4E65}" type="pres">
      <dgm:prSet presAssocID="{1D5FE7A9-EE4F-47AC-88F0-928F2AC31591}" presName="linNode" presStyleCnt="0"/>
      <dgm:spPr/>
    </dgm:pt>
    <dgm:pt modelId="{52A4F95F-F1AB-4105-9DEE-78179B78A81B}" type="pres">
      <dgm:prSet presAssocID="{1D5FE7A9-EE4F-47AC-88F0-928F2AC31591}" presName="parentText" presStyleLbl="node1" presStyleIdx="0" presStyleCnt="5" custScaleX="191697">
        <dgm:presLayoutVars>
          <dgm:chMax val="1"/>
          <dgm:bulletEnabled val="1"/>
        </dgm:presLayoutVars>
      </dgm:prSet>
      <dgm:spPr/>
      <dgm:t>
        <a:bodyPr/>
        <a:lstStyle/>
        <a:p>
          <a:endParaRPr lang="en-US"/>
        </a:p>
      </dgm:t>
    </dgm:pt>
    <dgm:pt modelId="{19581284-BC35-491B-BA1D-59BEEE20AE27}" type="pres">
      <dgm:prSet presAssocID="{C43C8184-D1A0-4C82-A9FE-D841D58179F3}" presName="sp" presStyleCnt="0"/>
      <dgm:spPr/>
    </dgm:pt>
    <dgm:pt modelId="{F45D1C90-4FC4-4C92-9422-ADFD38047747}" type="pres">
      <dgm:prSet presAssocID="{5A392EA8-FA47-4C5A-8565-4082EAC8B841}" presName="linNode" presStyleCnt="0"/>
      <dgm:spPr/>
    </dgm:pt>
    <dgm:pt modelId="{EA10E22E-D9E7-4493-B666-635671DEC2D3}" type="pres">
      <dgm:prSet presAssocID="{5A392EA8-FA47-4C5A-8565-4082EAC8B841}" presName="parentText" presStyleLbl="node1" presStyleIdx="1" presStyleCnt="5" custScaleX="191697">
        <dgm:presLayoutVars>
          <dgm:chMax val="1"/>
          <dgm:bulletEnabled val="1"/>
        </dgm:presLayoutVars>
      </dgm:prSet>
      <dgm:spPr/>
      <dgm:t>
        <a:bodyPr/>
        <a:lstStyle/>
        <a:p>
          <a:endParaRPr lang="en-US"/>
        </a:p>
      </dgm:t>
    </dgm:pt>
    <dgm:pt modelId="{7100E527-7012-49F8-B886-BB4393245A95}" type="pres">
      <dgm:prSet presAssocID="{C3FE7091-3CD0-481B-A1E2-2745B8474AE8}" presName="sp" presStyleCnt="0"/>
      <dgm:spPr/>
    </dgm:pt>
    <dgm:pt modelId="{BD69EC8D-32F0-483E-B589-687D9C0EBEE9}" type="pres">
      <dgm:prSet presAssocID="{39768F9A-C1B2-492A-BEED-1CEAF41A05CA}" presName="linNode" presStyleCnt="0"/>
      <dgm:spPr/>
    </dgm:pt>
    <dgm:pt modelId="{F4F7A9AC-E7F4-4B3B-8466-97CBC798AA54}" type="pres">
      <dgm:prSet presAssocID="{39768F9A-C1B2-492A-BEED-1CEAF41A05CA}" presName="parentText" presStyleLbl="node1" presStyleIdx="2" presStyleCnt="5" custScaleX="191697">
        <dgm:presLayoutVars>
          <dgm:chMax val="1"/>
          <dgm:bulletEnabled val="1"/>
        </dgm:presLayoutVars>
      </dgm:prSet>
      <dgm:spPr/>
      <dgm:t>
        <a:bodyPr/>
        <a:lstStyle/>
        <a:p>
          <a:endParaRPr lang="en-US"/>
        </a:p>
      </dgm:t>
    </dgm:pt>
    <dgm:pt modelId="{997D7B69-7FE4-4C90-8B31-8165FA5048A6}" type="pres">
      <dgm:prSet presAssocID="{18A0AF87-02E3-403A-9248-8145F15B1990}" presName="sp" presStyleCnt="0"/>
      <dgm:spPr/>
    </dgm:pt>
    <dgm:pt modelId="{A7F4ED8B-7333-4C75-B634-D08AB3B8810B}" type="pres">
      <dgm:prSet presAssocID="{1822D0C4-0A26-4377-9C47-02B1A676C6E5}" presName="linNode" presStyleCnt="0"/>
      <dgm:spPr/>
    </dgm:pt>
    <dgm:pt modelId="{2404C232-44CA-4E4A-8F81-38E47494FB8B}" type="pres">
      <dgm:prSet presAssocID="{1822D0C4-0A26-4377-9C47-02B1A676C6E5}" presName="parentText" presStyleLbl="node1" presStyleIdx="3" presStyleCnt="5" custScaleX="191697">
        <dgm:presLayoutVars>
          <dgm:chMax val="1"/>
          <dgm:bulletEnabled val="1"/>
        </dgm:presLayoutVars>
      </dgm:prSet>
      <dgm:spPr/>
      <dgm:t>
        <a:bodyPr/>
        <a:lstStyle/>
        <a:p>
          <a:endParaRPr lang="en-US"/>
        </a:p>
      </dgm:t>
    </dgm:pt>
    <dgm:pt modelId="{076BD827-A810-4A7A-BF6B-39AEC3F630D8}" type="pres">
      <dgm:prSet presAssocID="{8BA016C2-8C43-4681-8406-4D684F91DEBA}" presName="sp" presStyleCnt="0"/>
      <dgm:spPr/>
    </dgm:pt>
    <dgm:pt modelId="{0B0D541F-171F-4CC7-8BA8-D3A5F736D4BE}" type="pres">
      <dgm:prSet presAssocID="{1097DEA9-CB6E-4FA9-B6C6-3484716CAEF7}" presName="linNode" presStyleCnt="0"/>
      <dgm:spPr/>
    </dgm:pt>
    <dgm:pt modelId="{FFB73037-AE30-4504-95CC-EF56331D7CE8}" type="pres">
      <dgm:prSet presAssocID="{1097DEA9-CB6E-4FA9-B6C6-3484716CAEF7}" presName="parentText" presStyleLbl="node1" presStyleIdx="4" presStyleCnt="5" custScaleX="191697">
        <dgm:presLayoutVars>
          <dgm:chMax val="1"/>
          <dgm:bulletEnabled val="1"/>
        </dgm:presLayoutVars>
      </dgm:prSet>
      <dgm:spPr/>
      <dgm:t>
        <a:bodyPr/>
        <a:lstStyle/>
        <a:p>
          <a:endParaRPr lang="en-US"/>
        </a:p>
      </dgm:t>
    </dgm:pt>
  </dgm:ptLst>
  <dgm:cxnLst>
    <dgm:cxn modelId="{BAFBD07B-71D8-450C-AEFC-8127C963164A}" srcId="{722A6D12-42AE-4E4C-A72E-5A0E348E4A1C}" destId="{5A392EA8-FA47-4C5A-8565-4082EAC8B841}" srcOrd="1" destOrd="0" parTransId="{618B3C1B-CAE9-4F9E-9B23-048B880E8818}" sibTransId="{C3FE7091-3CD0-481B-A1E2-2745B8474AE8}"/>
    <dgm:cxn modelId="{0CD6D22C-3136-452A-BFDA-06DFF86072F1}" type="presOf" srcId="{1D5FE7A9-EE4F-47AC-88F0-928F2AC31591}" destId="{52A4F95F-F1AB-4105-9DEE-78179B78A81B}" srcOrd="0" destOrd="0" presId="urn:microsoft.com/office/officeart/2005/8/layout/vList5"/>
    <dgm:cxn modelId="{16B4F643-B671-4BD8-B20B-12849B75329F}" srcId="{722A6D12-42AE-4E4C-A72E-5A0E348E4A1C}" destId="{1D5FE7A9-EE4F-47AC-88F0-928F2AC31591}" srcOrd="0" destOrd="0" parTransId="{F83E7231-79A8-4F5F-9E80-6F6110DC77C7}" sibTransId="{C43C8184-D1A0-4C82-A9FE-D841D58179F3}"/>
    <dgm:cxn modelId="{F7A0DBA9-16C6-4FB4-B4D7-63FD948BFB13}" srcId="{722A6D12-42AE-4E4C-A72E-5A0E348E4A1C}" destId="{39768F9A-C1B2-492A-BEED-1CEAF41A05CA}" srcOrd="2" destOrd="0" parTransId="{6257E348-8887-48A7-BAA5-F84BF9EC7A93}" sibTransId="{18A0AF87-02E3-403A-9248-8145F15B1990}"/>
    <dgm:cxn modelId="{B958BB67-8A29-4FA5-90C4-462E612B6672}" type="presOf" srcId="{1097DEA9-CB6E-4FA9-B6C6-3484716CAEF7}" destId="{FFB73037-AE30-4504-95CC-EF56331D7CE8}" srcOrd="0" destOrd="0" presId="urn:microsoft.com/office/officeart/2005/8/layout/vList5"/>
    <dgm:cxn modelId="{D7C8F58A-C178-4EBB-84E1-751B0839904A}" type="presOf" srcId="{722A6D12-42AE-4E4C-A72E-5A0E348E4A1C}" destId="{D9A3EBC3-9180-4068-BFE9-97D6A7B48D9F}" srcOrd="0" destOrd="0" presId="urn:microsoft.com/office/officeart/2005/8/layout/vList5"/>
    <dgm:cxn modelId="{0658EC4E-38BA-445C-86FB-30F44902F554}" type="presOf" srcId="{39768F9A-C1B2-492A-BEED-1CEAF41A05CA}" destId="{F4F7A9AC-E7F4-4B3B-8466-97CBC798AA54}" srcOrd="0" destOrd="0" presId="urn:microsoft.com/office/officeart/2005/8/layout/vList5"/>
    <dgm:cxn modelId="{B7B825E8-91F1-4328-9E6D-8AF7859E15D7}" srcId="{722A6D12-42AE-4E4C-A72E-5A0E348E4A1C}" destId="{1097DEA9-CB6E-4FA9-B6C6-3484716CAEF7}" srcOrd="4" destOrd="0" parTransId="{E0369E63-DFA5-4D48-B28D-E48E556CE902}" sibTransId="{BBCEC0F1-08CA-43CD-B455-D7E1C3967593}"/>
    <dgm:cxn modelId="{3C687817-178F-4810-92AC-08B66CB59F4B}" srcId="{722A6D12-42AE-4E4C-A72E-5A0E348E4A1C}" destId="{1822D0C4-0A26-4377-9C47-02B1A676C6E5}" srcOrd="3" destOrd="0" parTransId="{767F8962-260A-425D-B823-2D0BCD7D5B47}" sibTransId="{8BA016C2-8C43-4681-8406-4D684F91DEBA}"/>
    <dgm:cxn modelId="{4AC90B43-788F-4402-BC50-251F84A1E912}" type="presOf" srcId="{5A392EA8-FA47-4C5A-8565-4082EAC8B841}" destId="{EA10E22E-D9E7-4493-B666-635671DEC2D3}" srcOrd="0" destOrd="0" presId="urn:microsoft.com/office/officeart/2005/8/layout/vList5"/>
    <dgm:cxn modelId="{5EC3DB3E-DE5E-481E-98F1-CD9D4EA329BF}" type="presOf" srcId="{1822D0C4-0A26-4377-9C47-02B1A676C6E5}" destId="{2404C232-44CA-4E4A-8F81-38E47494FB8B}" srcOrd="0" destOrd="0" presId="urn:microsoft.com/office/officeart/2005/8/layout/vList5"/>
    <dgm:cxn modelId="{BD9869F1-0E62-4F37-BB0F-CCCE2AEDCA19}" type="presParOf" srcId="{D9A3EBC3-9180-4068-BFE9-97D6A7B48D9F}" destId="{A986E606-DB17-4AE3-8A66-879BDFEE4E65}" srcOrd="0" destOrd="0" presId="urn:microsoft.com/office/officeart/2005/8/layout/vList5"/>
    <dgm:cxn modelId="{361604D2-FD0E-4080-A240-09B4973A84C4}" type="presParOf" srcId="{A986E606-DB17-4AE3-8A66-879BDFEE4E65}" destId="{52A4F95F-F1AB-4105-9DEE-78179B78A81B}" srcOrd="0" destOrd="0" presId="urn:microsoft.com/office/officeart/2005/8/layout/vList5"/>
    <dgm:cxn modelId="{081E9A36-6F71-4547-B2B8-D1DF297C9C17}" type="presParOf" srcId="{D9A3EBC3-9180-4068-BFE9-97D6A7B48D9F}" destId="{19581284-BC35-491B-BA1D-59BEEE20AE27}" srcOrd="1" destOrd="0" presId="urn:microsoft.com/office/officeart/2005/8/layout/vList5"/>
    <dgm:cxn modelId="{FDC0505F-67E3-4D69-A59A-0F3F7E59B1AC}" type="presParOf" srcId="{D9A3EBC3-9180-4068-BFE9-97D6A7B48D9F}" destId="{F45D1C90-4FC4-4C92-9422-ADFD38047747}" srcOrd="2" destOrd="0" presId="urn:microsoft.com/office/officeart/2005/8/layout/vList5"/>
    <dgm:cxn modelId="{28C08769-03E7-4ECA-B025-F96E5C1F1011}" type="presParOf" srcId="{F45D1C90-4FC4-4C92-9422-ADFD38047747}" destId="{EA10E22E-D9E7-4493-B666-635671DEC2D3}" srcOrd="0" destOrd="0" presId="urn:microsoft.com/office/officeart/2005/8/layout/vList5"/>
    <dgm:cxn modelId="{03291584-35EB-4706-A370-7583735F5674}" type="presParOf" srcId="{D9A3EBC3-9180-4068-BFE9-97D6A7B48D9F}" destId="{7100E527-7012-49F8-B886-BB4393245A95}" srcOrd="3" destOrd="0" presId="urn:microsoft.com/office/officeart/2005/8/layout/vList5"/>
    <dgm:cxn modelId="{856DE2EA-0D4A-4922-A1F9-0D4BDEE63A75}" type="presParOf" srcId="{D9A3EBC3-9180-4068-BFE9-97D6A7B48D9F}" destId="{BD69EC8D-32F0-483E-B589-687D9C0EBEE9}" srcOrd="4" destOrd="0" presId="urn:microsoft.com/office/officeart/2005/8/layout/vList5"/>
    <dgm:cxn modelId="{73F5BD42-D44F-4B1E-A361-465DF002A3BD}" type="presParOf" srcId="{BD69EC8D-32F0-483E-B589-687D9C0EBEE9}" destId="{F4F7A9AC-E7F4-4B3B-8466-97CBC798AA54}" srcOrd="0" destOrd="0" presId="urn:microsoft.com/office/officeart/2005/8/layout/vList5"/>
    <dgm:cxn modelId="{951B10E3-8189-415A-BF44-47C25E13C9E2}" type="presParOf" srcId="{D9A3EBC3-9180-4068-BFE9-97D6A7B48D9F}" destId="{997D7B69-7FE4-4C90-8B31-8165FA5048A6}" srcOrd="5" destOrd="0" presId="urn:microsoft.com/office/officeart/2005/8/layout/vList5"/>
    <dgm:cxn modelId="{56586D18-A79D-4A44-9521-E3DD862266B6}" type="presParOf" srcId="{D9A3EBC3-9180-4068-BFE9-97D6A7B48D9F}" destId="{A7F4ED8B-7333-4C75-B634-D08AB3B8810B}" srcOrd="6" destOrd="0" presId="urn:microsoft.com/office/officeart/2005/8/layout/vList5"/>
    <dgm:cxn modelId="{1B9528EF-9806-4704-B751-625DB82AEC3F}" type="presParOf" srcId="{A7F4ED8B-7333-4C75-B634-D08AB3B8810B}" destId="{2404C232-44CA-4E4A-8F81-38E47494FB8B}" srcOrd="0" destOrd="0" presId="urn:microsoft.com/office/officeart/2005/8/layout/vList5"/>
    <dgm:cxn modelId="{A5E8556C-7620-4016-9125-6E379C759C31}" type="presParOf" srcId="{D9A3EBC3-9180-4068-BFE9-97D6A7B48D9F}" destId="{076BD827-A810-4A7A-BF6B-39AEC3F630D8}" srcOrd="7" destOrd="0" presId="urn:microsoft.com/office/officeart/2005/8/layout/vList5"/>
    <dgm:cxn modelId="{CC68BAFF-847F-44AF-B487-8B9385644DEF}" type="presParOf" srcId="{D9A3EBC3-9180-4068-BFE9-97D6A7B48D9F}" destId="{0B0D541F-171F-4CC7-8BA8-D3A5F736D4BE}" srcOrd="8" destOrd="0" presId="urn:microsoft.com/office/officeart/2005/8/layout/vList5"/>
    <dgm:cxn modelId="{C20F7FE5-5648-4C77-BCBF-9797D92B65ED}" type="presParOf" srcId="{0B0D541F-171F-4CC7-8BA8-D3A5F736D4BE}" destId="{FFB73037-AE30-4504-95CC-EF56331D7CE8}" srcOrd="0" destOrd="0" presId="urn:microsoft.com/office/officeart/2005/8/layout/vList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FB70455-7A51-4917-BE27-D1FAC3B7B8D1}" macro="" textlink="">
      <dsp:nvSpPr>
        <dsp:cNvPr id="0" name=""/>
        <dsp:cNvSpPr/>
      </dsp:nvSpPr>
      <dsp:spPr>
        <a:xfrm>
          <a:off x="0" y="76946"/>
          <a:ext cx="6640495" cy="631800"/>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Test case generation</a:t>
          </a:r>
          <a:endParaRPr lang="en-US" sz="2700" kern="1200" dirty="0"/>
        </a:p>
      </dsp:txBody>
      <dsp:txXfrm>
        <a:off x="0" y="76946"/>
        <a:ext cx="6640495" cy="631800"/>
      </dsp:txXfrm>
    </dsp:sp>
    <dsp:sp modelId="{71497550-9F1D-4D88-9145-DDAD4329CE3E}" macro="" textlink="">
      <dsp:nvSpPr>
        <dsp:cNvPr id="0" name=""/>
        <dsp:cNvSpPr/>
      </dsp:nvSpPr>
      <dsp:spPr>
        <a:xfrm>
          <a:off x="0" y="786506"/>
          <a:ext cx="6640495" cy="631800"/>
        </a:xfrm>
        <a:prstGeom prst="roundRect">
          <a:avLst/>
        </a:prstGeom>
        <a:gradFill rotWithShape="0">
          <a:gsLst>
            <a:gs pos="0">
              <a:schemeClr val="accent5">
                <a:hueOff val="2965043"/>
                <a:satOff val="-11024"/>
                <a:lumOff val="-2902"/>
                <a:alphaOff val="0"/>
                <a:shade val="15000"/>
                <a:satMod val="180000"/>
              </a:schemeClr>
            </a:gs>
            <a:gs pos="50000">
              <a:schemeClr val="accent5">
                <a:hueOff val="2965043"/>
                <a:satOff val="-11024"/>
                <a:lumOff val="-2902"/>
                <a:alphaOff val="0"/>
                <a:shade val="45000"/>
                <a:satMod val="170000"/>
              </a:schemeClr>
            </a:gs>
            <a:gs pos="70000">
              <a:schemeClr val="accent5">
                <a:hueOff val="2965043"/>
                <a:satOff val="-11024"/>
                <a:lumOff val="-2902"/>
                <a:alphaOff val="0"/>
                <a:tint val="99000"/>
                <a:shade val="65000"/>
                <a:satMod val="155000"/>
              </a:schemeClr>
            </a:gs>
            <a:gs pos="100000">
              <a:schemeClr val="accent5">
                <a:hueOff val="2965043"/>
                <a:satOff val="-11024"/>
                <a:lumOff val="-2902"/>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Verifying Compilers</a:t>
          </a:r>
          <a:endParaRPr lang="en-US" sz="2700" kern="1200" dirty="0"/>
        </a:p>
      </dsp:txBody>
      <dsp:txXfrm>
        <a:off x="0" y="786506"/>
        <a:ext cx="6640495" cy="631800"/>
      </dsp:txXfrm>
    </dsp:sp>
    <dsp:sp modelId="{9E8040C1-5C12-4E02-8F39-1DE656AAD1FE}" macro="" textlink="">
      <dsp:nvSpPr>
        <dsp:cNvPr id="0" name=""/>
        <dsp:cNvSpPr/>
      </dsp:nvSpPr>
      <dsp:spPr>
        <a:xfrm>
          <a:off x="0" y="1496067"/>
          <a:ext cx="6640495" cy="631800"/>
        </a:xfrm>
        <a:prstGeom prst="roundRect">
          <a:avLst/>
        </a:prstGeom>
        <a:gradFill rotWithShape="0">
          <a:gsLst>
            <a:gs pos="0">
              <a:schemeClr val="accent5">
                <a:hueOff val="5930085"/>
                <a:satOff val="-22047"/>
                <a:lumOff val="-5804"/>
                <a:alphaOff val="0"/>
                <a:shade val="15000"/>
                <a:satMod val="180000"/>
              </a:schemeClr>
            </a:gs>
            <a:gs pos="50000">
              <a:schemeClr val="accent5">
                <a:hueOff val="5930085"/>
                <a:satOff val="-22047"/>
                <a:lumOff val="-5804"/>
                <a:alphaOff val="0"/>
                <a:shade val="45000"/>
                <a:satMod val="170000"/>
              </a:schemeClr>
            </a:gs>
            <a:gs pos="70000">
              <a:schemeClr val="accent5">
                <a:hueOff val="5930085"/>
                <a:satOff val="-22047"/>
                <a:lumOff val="-5804"/>
                <a:alphaOff val="0"/>
                <a:tint val="99000"/>
                <a:shade val="65000"/>
                <a:satMod val="155000"/>
              </a:schemeClr>
            </a:gs>
            <a:gs pos="100000">
              <a:schemeClr val="accent5">
                <a:hueOff val="5930085"/>
                <a:satOff val="-22047"/>
                <a:lumOff val="-5804"/>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Predicate Abstraction</a:t>
          </a:r>
          <a:endParaRPr lang="en-US" sz="2700" kern="1200" dirty="0"/>
        </a:p>
      </dsp:txBody>
      <dsp:txXfrm>
        <a:off x="0" y="1496067"/>
        <a:ext cx="6640495" cy="631800"/>
      </dsp:txXfrm>
    </dsp:sp>
    <dsp:sp modelId="{3973E97C-1B6E-46BE-AE9F-9D777A355762}" macro="" textlink="">
      <dsp:nvSpPr>
        <dsp:cNvPr id="0" name=""/>
        <dsp:cNvSpPr/>
      </dsp:nvSpPr>
      <dsp:spPr>
        <a:xfrm>
          <a:off x="0" y="2205627"/>
          <a:ext cx="6640495" cy="631800"/>
        </a:xfrm>
        <a:prstGeom prst="roundRect">
          <a:avLst/>
        </a:prstGeom>
        <a:gradFill rotWithShape="0">
          <a:gsLst>
            <a:gs pos="0">
              <a:schemeClr val="accent5">
                <a:hueOff val="8895128"/>
                <a:satOff val="-33071"/>
                <a:lumOff val="-8706"/>
                <a:alphaOff val="0"/>
                <a:shade val="15000"/>
                <a:satMod val="180000"/>
              </a:schemeClr>
            </a:gs>
            <a:gs pos="50000">
              <a:schemeClr val="accent5">
                <a:hueOff val="8895128"/>
                <a:satOff val="-33071"/>
                <a:lumOff val="-8706"/>
                <a:alphaOff val="0"/>
                <a:shade val="45000"/>
                <a:satMod val="170000"/>
              </a:schemeClr>
            </a:gs>
            <a:gs pos="70000">
              <a:schemeClr val="accent5">
                <a:hueOff val="8895128"/>
                <a:satOff val="-33071"/>
                <a:lumOff val="-8706"/>
                <a:alphaOff val="0"/>
                <a:tint val="99000"/>
                <a:shade val="65000"/>
                <a:satMod val="155000"/>
              </a:schemeClr>
            </a:gs>
            <a:gs pos="100000">
              <a:schemeClr val="accent5">
                <a:hueOff val="8895128"/>
                <a:satOff val="-33071"/>
                <a:lumOff val="-870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Invariant Generation</a:t>
          </a:r>
          <a:endParaRPr lang="en-US" sz="2700" kern="1200" dirty="0"/>
        </a:p>
      </dsp:txBody>
      <dsp:txXfrm>
        <a:off x="0" y="2205627"/>
        <a:ext cx="6640495" cy="631800"/>
      </dsp:txXfrm>
    </dsp:sp>
    <dsp:sp modelId="{BF66F49D-233C-415B-8655-05BD7089D001}" macro="" textlink="">
      <dsp:nvSpPr>
        <dsp:cNvPr id="0" name=""/>
        <dsp:cNvSpPr/>
      </dsp:nvSpPr>
      <dsp:spPr>
        <a:xfrm>
          <a:off x="0" y="2915187"/>
          <a:ext cx="6640495" cy="631800"/>
        </a:xfrm>
        <a:prstGeom prst="roundRect">
          <a:avLst/>
        </a:prstGeom>
        <a:gradFill rotWithShape="0">
          <a:gsLst>
            <a:gs pos="0">
              <a:schemeClr val="accent5">
                <a:hueOff val="11860171"/>
                <a:satOff val="-44094"/>
                <a:lumOff val="-11608"/>
                <a:alphaOff val="0"/>
                <a:shade val="15000"/>
                <a:satMod val="180000"/>
              </a:schemeClr>
            </a:gs>
            <a:gs pos="50000">
              <a:schemeClr val="accent5">
                <a:hueOff val="11860171"/>
                <a:satOff val="-44094"/>
                <a:lumOff val="-11608"/>
                <a:alphaOff val="0"/>
                <a:shade val="45000"/>
                <a:satMod val="170000"/>
              </a:schemeClr>
            </a:gs>
            <a:gs pos="70000">
              <a:schemeClr val="accent5">
                <a:hueOff val="11860171"/>
                <a:satOff val="-44094"/>
                <a:lumOff val="-11608"/>
                <a:alphaOff val="0"/>
                <a:tint val="99000"/>
                <a:shade val="65000"/>
                <a:satMod val="155000"/>
              </a:schemeClr>
            </a:gs>
            <a:gs pos="100000">
              <a:schemeClr val="accent5">
                <a:hueOff val="11860171"/>
                <a:satOff val="-44094"/>
                <a:lumOff val="-11608"/>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Type Checking</a:t>
          </a:r>
          <a:endParaRPr lang="en-US" sz="2700" kern="1200" dirty="0"/>
        </a:p>
      </dsp:txBody>
      <dsp:txXfrm>
        <a:off x="0" y="2915187"/>
        <a:ext cx="6640495" cy="631800"/>
      </dsp:txXfrm>
    </dsp:sp>
    <dsp:sp modelId="{FB2D4B19-3337-4830-AD4B-119F5D9B67E6}" macro="" textlink="">
      <dsp:nvSpPr>
        <dsp:cNvPr id="0" name=""/>
        <dsp:cNvSpPr/>
      </dsp:nvSpPr>
      <dsp:spPr>
        <a:xfrm>
          <a:off x="0" y="3624747"/>
          <a:ext cx="6640495" cy="631800"/>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rtl="0">
            <a:lnSpc>
              <a:spcPct val="90000"/>
            </a:lnSpc>
            <a:spcBef>
              <a:spcPct val="0"/>
            </a:spcBef>
            <a:spcAft>
              <a:spcPct val="35000"/>
            </a:spcAft>
          </a:pPr>
          <a:r>
            <a:rPr lang="en-US" sz="2700" b="1" kern="1200" dirty="0" smtClean="0"/>
            <a:t>Model Based Testing</a:t>
          </a:r>
          <a:endParaRPr lang="en-US" sz="2700" b="1" kern="1200" dirty="0"/>
        </a:p>
      </dsp:txBody>
      <dsp:txXfrm>
        <a:off x="0" y="3624747"/>
        <a:ext cx="6640495" cy="631800"/>
      </dsp:txXfrm>
    </dsp:sp>
  </dsp:spTree>
</dgm:drawing>
</file>

<file path=ppt/diagrams/drawing10.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FDA6E5CD-74E2-4202-8A27-B346B5ED0E63}" macro="" textlink="">
      <dsp:nvSpPr>
        <dsp:cNvPr id="0" name=""/>
        <dsp:cNvSpPr/>
      </dsp:nvSpPr>
      <dsp:spPr>
        <a:xfrm>
          <a:off x="2317127" y="1832"/>
          <a:ext cx="1020170" cy="663111"/>
        </a:xfrm>
        <a:prstGeom prst="roundRect">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1</a:t>
          </a:r>
          <a:endParaRPr lang="en-US" sz="1700" kern="1200" dirty="0"/>
        </a:p>
      </dsp:txBody>
      <dsp:txXfrm>
        <a:off x="2317127" y="1832"/>
        <a:ext cx="1020170" cy="663111"/>
      </dsp:txXfrm>
    </dsp:sp>
    <dsp:sp modelId="{80FC300B-413F-4ABD-8ACB-313FAC1285FB}" macro="" textlink="">
      <dsp:nvSpPr>
        <dsp:cNvPr id="0" name=""/>
        <dsp:cNvSpPr/>
      </dsp:nvSpPr>
      <dsp:spPr>
        <a:xfrm>
          <a:off x="1503051" y="333387"/>
          <a:ext cx="2648322" cy="2648322"/>
        </a:xfrm>
        <a:custGeom>
          <a:avLst/>
          <a:gdLst/>
          <a:ahLst/>
          <a:cxnLst/>
          <a:rect l="0" t="0" r="0" b="0"/>
          <a:pathLst>
            <a:path>
              <a:moveTo>
                <a:pt x="1970752" y="168599"/>
              </a:moveTo>
              <a:arcTo wR="1324161" hR="1324161" stAng="17953746" swAng="1211046"/>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74C033F-9656-4796-A91E-FAA5EB67B74B}" macro="" textlink="">
      <dsp:nvSpPr>
        <dsp:cNvPr id="0" name=""/>
        <dsp:cNvSpPr/>
      </dsp:nvSpPr>
      <dsp:spPr>
        <a:xfrm>
          <a:off x="3576479" y="916805"/>
          <a:ext cx="1020170" cy="663111"/>
        </a:xfrm>
        <a:prstGeom prst="roundRect">
          <a:avLst/>
        </a:prstGeom>
        <a:gradFill rotWithShape="0">
          <a:gsLst>
            <a:gs pos="0">
              <a:schemeClr val="accent5">
                <a:hueOff val="3706303"/>
                <a:satOff val="-13780"/>
                <a:lumOff val="-3627"/>
                <a:alphaOff val="0"/>
                <a:shade val="15000"/>
                <a:satMod val="180000"/>
              </a:schemeClr>
            </a:gs>
            <a:gs pos="50000">
              <a:schemeClr val="accent5">
                <a:hueOff val="3706303"/>
                <a:satOff val="-13780"/>
                <a:lumOff val="-3627"/>
                <a:alphaOff val="0"/>
                <a:shade val="45000"/>
                <a:satMod val="170000"/>
              </a:schemeClr>
            </a:gs>
            <a:gs pos="70000">
              <a:schemeClr val="accent5">
                <a:hueOff val="3706303"/>
                <a:satOff val="-13780"/>
                <a:lumOff val="-3627"/>
                <a:alphaOff val="0"/>
                <a:tint val="99000"/>
                <a:shade val="65000"/>
                <a:satMod val="155000"/>
              </a:schemeClr>
            </a:gs>
            <a:gs pos="100000">
              <a:schemeClr val="accent5">
                <a:hueOff val="3706303"/>
                <a:satOff val="-13780"/>
                <a:lumOff val="-362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3706303"/>
              <a:satOff val="-13780"/>
              <a:lumOff val="-362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2</a:t>
          </a:r>
          <a:endParaRPr lang="en-US" sz="1700" kern="1200" dirty="0"/>
        </a:p>
      </dsp:txBody>
      <dsp:txXfrm>
        <a:off x="3576479" y="916805"/>
        <a:ext cx="1020170" cy="663111"/>
      </dsp:txXfrm>
    </dsp:sp>
    <dsp:sp modelId="{900B46D0-CF6F-4B3F-BD2C-E73915935287}" macro="" textlink="">
      <dsp:nvSpPr>
        <dsp:cNvPr id="0" name=""/>
        <dsp:cNvSpPr/>
      </dsp:nvSpPr>
      <dsp:spPr>
        <a:xfrm>
          <a:off x="1503051" y="333387"/>
          <a:ext cx="2648322" cy="2648322"/>
        </a:xfrm>
        <a:custGeom>
          <a:avLst/>
          <a:gdLst/>
          <a:ahLst/>
          <a:cxnLst/>
          <a:rect l="0" t="0" r="0" b="0"/>
          <a:pathLst>
            <a:path>
              <a:moveTo>
                <a:pt x="2645141" y="1415886"/>
              </a:moveTo>
              <a:arcTo wR="1324161" hR="1324161" stAng="21838325" swAng="1359345"/>
            </a:path>
          </a:pathLst>
        </a:custGeom>
        <a:noFill/>
        <a:ln w="9525" cap="flat" cmpd="sng" algn="ctr">
          <a:solidFill>
            <a:schemeClr val="accent5">
              <a:hueOff val="3706303"/>
              <a:satOff val="-13780"/>
              <a:lumOff val="-362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E241AFB1-F9E9-4917-AB44-1529106A71F3}" macro="" textlink="">
      <dsp:nvSpPr>
        <dsp:cNvPr id="0" name=""/>
        <dsp:cNvSpPr/>
      </dsp:nvSpPr>
      <dsp:spPr>
        <a:xfrm>
          <a:off x="3095449" y="2397262"/>
          <a:ext cx="1020170" cy="663111"/>
        </a:xfrm>
        <a:prstGeom prst="roundRect">
          <a:avLst/>
        </a:prstGeom>
        <a:gradFill rotWithShape="0">
          <a:gsLst>
            <a:gs pos="0">
              <a:schemeClr val="accent5">
                <a:hueOff val="7412607"/>
                <a:satOff val="-27559"/>
                <a:lumOff val="-7255"/>
                <a:alphaOff val="0"/>
                <a:shade val="15000"/>
                <a:satMod val="180000"/>
              </a:schemeClr>
            </a:gs>
            <a:gs pos="50000">
              <a:schemeClr val="accent5">
                <a:hueOff val="7412607"/>
                <a:satOff val="-27559"/>
                <a:lumOff val="-7255"/>
                <a:alphaOff val="0"/>
                <a:shade val="45000"/>
                <a:satMod val="170000"/>
              </a:schemeClr>
            </a:gs>
            <a:gs pos="70000">
              <a:schemeClr val="accent5">
                <a:hueOff val="7412607"/>
                <a:satOff val="-27559"/>
                <a:lumOff val="-7255"/>
                <a:alphaOff val="0"/>
                <a:tint val="99000"/>
                <a:shade val="65000"/>
                <a:satMod val="155000"/>
              </a:schemeClr>
            </a:gs>
            <a:gs pos="100000">
              <a:schemeClr val="accent5">
                <a:hueOff val="7412607"/>
                <a:satOff val="-27559"/>
                <a:lumOff val="-725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7412607"/>
              <a:satOff val="-27559"/>
              <a:lumOff val="-725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3</a:t>
          </a:r>
          <a:endParaRPr lang="en-US" sz="1700" kern="1200" dirty="0"/>
        </a:p>
      </dsp:txBody>
      <dsp:txXfrm>
        <a:off x="3095449" y="2397262"/>
        <a:ext cx="1020170" cy="663111"/>
      </dsp:txXfrm>
    </dsp:sp>
    <dsp:sp modelId="{8E0B1A32-5E1B-4F84-8E9F-1B5E8DD6BA93}" macro="" textlink="">
      <dsp:nvSpPr>
        <dsp:cNvPr id="0" name=""/>
        <dsp:cNvSpPr/>
      </dsp:nvSpPr>
      <dsp:spPr>
        <a:xfrm>
          <a:off x="1503051" y="333387"/>
          <a:ext cx="2648322" cy="2648322"/>
        </a:xfrm>
        <a:custGeom>
          <a:avLst/>
          <a:gdLst/>
          <a:ahLst/>
          <a:cxnLst/>
          <a:rect l="0" t="0" r="0" b="0"/>
          <a:pathLst>
            <a:path>
              <a:moveTo>
                <a:pt x="1486562" y="2638325"/>
              </a:moveTo>
              <a:arcTo wR="1324161" hR="1324161" stAng="4977314" swAng="845372"/>
            </a:path>
          </a:pathLst>
        </a:custGeom>
        <a:noFill/>
        <a:ln w="9525" cap="flat" cmpd="sng" algn="ctr">
          <a:solidFill>
            <a:schemeClr val="accent5">
              <a:hueOff val="7412607"/>
              <a:satOff val="-27559"/>
              <a:lumOff val="-7255"/>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BE5C968-7945-4E6D-9A44-C0B7632D913F}" macro="" textlink="">
      <dsp:nvSpPr>
        <dsp:cNvPr id="0" name=""/>
        <dsp:cNvSpPr/>
      </dsp:nvSpPr>
      <dsp:spPr>
        <a:xfrm>
          <a:off x="1538804" y="2397262"/>
          <a:ext cx="1020170" cy="663111"/>
        </a:xfrm>
        <a:prstGeom prst="roundRect">
          <a:avLst/>
        </a:prstGeom>
        <a:gradFill rotWithShape="0">
          <a:gsLst>
            <a:gs pos="0">
              <a:schemeClr val="accent5">
                <a:hueOff val="11118909"/>
                <a:satOff val="-41339"/>
                <a:lumOff val="-10882"/>
                <a:alphaOff val="0"/>
                <a:shade val="15000"/>
                <a:satMod val="180000"/>
              </a:schemeClr>
            </a:gs>
            <a:gs pos="50000">
              <a:schemeClr val="accent5">
                <a:hueOff val="11118909"/>
                <a:satOff val="-41339"/>
                <a:lumOff val="-10882"/>
                <a:alphaOff val="0"/>
                <a:shade val="45000"/>
                <a:satMod val="170000"/>
              </a:schemeClr>
            </a:gs>
            <a:gs pos="70000">
              <a:schemeClr val="accent5">
                <a:hueOff val="11118909"/>
                <a:satOff val="-41339"/>
                <a:lumOff val="-10882"/>
                <a:alphaOff val="0"/>
                <a:tint val="99000"/>
                <a:shade val="65000"/>
                <a:satMod val="155000"/>
              </a:schemeClr>
            </a:gs>
            <a:gs pos="100000">
              <a:schemeClr val="accent5">
                <a:hueOff val="11118909"/>
                <a:satOff val="-41339"/>
                <a:lumOff val="-10882"/>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1118909"/>
              <a:satOff val="-41339"/>
              <a:lumOff val="-10882"/>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4</a:t>
          </a:r>
          <a:endParaRPr lang="en-US" sz="1700" kern="1200" dirty="0"/>
        </a:p>
      </dsp:txBody>
      <dsp:txXfrm>
        <a:off x="1538804" y="2397262"/>
        <a:ext cx="1020170" cy="663111"/>
      </dsp:txXfrm>
    </dsp:sp>
    <dsp:sp modelId="{4FFBFC3F-D976-4F36-AC9B-FCA2006E448A}" macro="" textlink="">
      <dsp:nvSpPr>
        <dsp:cNvPr id="0" name=""/>
        <dsp:cNvSpPr/>
      </dsp:nvSpPr>
      <dsp:spPr>
        <a:xfrm>
          <a:off x="1503051" y="333387"/>
          <a:ext cx="2648322" cy="2648322"/>
        </a:xfrm>
        <a:custGeom>
          <a:avLst/>
          <a:gdLst/>
          <a:ahLst/>
          <a:cxnLst/>
          <a:rect l="0" t="0" r="0" b="0"/>
          <a:pathLst>
            <a:path>
              <a:moveTo>
                <a:pt x="140444" y="1917641"/>
              </a:moveTo>
              <a:arcTo wR="1324161" hR="1324161" stAng="9202330" swAng="1359345"/>
            </a:path>
          </a:pathLst>
        </a:custGeom>
        <a:noFill/>
        <a:ln w="9525" cap="flat" cmpd="sng" algn="ctr">
          <a:solidFill>
            <a:schemeClr val="accent5">
              <a:hueOff val="11118909"/>
              <a:satOff val="-41339"/>
              <a:lumOff val="-10882"/>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871A522-4140-49AA-85AC-06FB5D1C2B2D}" macro="" textlink="">
      <dsp:nvSpPr>
        <dsp:cNvPr id="0" name=""/>
        <dsp:cNvSpPr/>
      </dsp:nvSpPr>
      <dsp:spPr>
        <a:xfrm>
          <a:off x="1057774" y="916805"/>
          <a:ext cx="1020170" cy="663111"/>
        </a:xfrm>
        <a:prstGeom prst="roundRect">
          <a:avLst/>
        </a:prstGeom>
        <a:gradFill rotWithShape="0">
          <a:gsLst>
            <a:gs pos="0">
              <a:schemeClr val="accent5">
                <a:hueOff val="14825213"/>
                <a:satOff val="-55118"/>
                <a:lumOff val="-14510"/>
                <a:alphaOff val="0"/>
                <a:shade val="15000"/>
                <a:satMod val="180000"/>
              </a:schemeClr>
            </a:gs>
            <a:gs pos="50000">
              <a:schemeClr val="accent5">
                <a:hueOff val="14825213"/>
                <a:satOff val="-55118"/>
                <a:lumOff val="-14510"/>
                <a:alphaOff val="0"/>
                <a:shade val="45000"/>
                <a:satMod val="170000"/>
              </a:schemeClr>
            </a:gs>
            <a:gs pos="70000">
              <a:schemeClr val="accent5">
                <a:hueOff val="14825213"/>
                <a:satOff val="-55118"/>
                <a:lumOff val="-14510"/>
                <a:alphaOff val="0"/>
                <a:tint val="99000"/>
                <a:shade val="65000"/>
                <a:satMod val="155000"/>
              </a:schemeClr>
            </a:gs>
            <a:gs pos="100000">
              <a:schemeClr val="accent5">
                <a:hueOff val="14825213"/>
                <a:satOff val="-55118"/>
                <a:lumOff val="-1451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5">
              <a:hueOff val="14825213"/>
              <a:satOff val="-55118"/>
              <a:lumOff val="-1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Strategy 5</a:t>
          </a:r>
          <a:endParaRPr lang="en-US" sz="1700" kern="1200" dirty="0"/>
        </a:p>
      </dsp:txBody>
      <dsp:txXfrm>
        <a:off x="1057774" y="916805"/>
        <a:ext cx="1020170" cy="663111"/>
      </dsp:txXfrm>
    </dsp:sp>
    <dsp:sp modelId="{8B30B6ED-C769-43F4-B646-87754D03F194}" macro="" textlink="">
      <dsp:nvSpPr>
        <dsp:cNvPr id="0" name=""/>
        <dsp:cNvSpPr/>
      </dsp:nvSpPr>
      <dsp:spPr>
        <a:xfrm>
          <a:off x="1503051" y="333387"/>
          <a:ext cx="2648322" cy="2648322"/>
        </a:xfrm>
        <a:custGeom>
          <a:avLst/>
          <a:gdLst/>
          <a:ahLst/>
          <a:cxnLst/>
          <a:rect l="0" t="0" r="0" b="0"/>
          <a:pathLst>
            <a:path>
              <a:moveTo>
                <a:pt x="318565" y="462662"/>
              </a:moveTo>
              <a:arcTo wR="1324161" hR="1324161" stAng="13235208" swAng="1211046"/>
            </a:path>
          </a:pathLst>
        </a:custGeom>
        <a:noFill/>
        <a:ln w="9525" cap="flat" cmpd="sng" algn="ctr">
          <a:solidFill>
            <a:schemeClr val="accent5">
              <a:hueOff val="14825213"/>
              <a:satOff val="-55118"/>
              <a:lumOff val="-14510"/>
              <a:alphaOff val="0"/>
            </a:schemeClr>
          </a:solidFill>
          <a:prstDash val="solid"/>
          <a:tailEnd type="arrow"/>
        </a:ln>
        <a:effectLst/>
      </dsp:spPr>
      <dsp:style>
        <a:lnRef idx="1">
          <a:scrgbClr r="0" g="0" b="0"/>
        </a:lnRef>
        <a:fillRef idx="0">
          <a:scrgbClr r="0" g="0" b="0"/>
        </a:fillRef>
        <a:effectRef idx="0">
          <a:scrgbClr r="0" g="0" b="0"/>
        </a:effectRef>
        <a:fontRef idx="minor"/>
      </dsp:style>
    </dsp:sp>
  </dsp:spTree>
</dgm:drawing>
</file>

<file path=ppt/diagrams/drawing11.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3026401" y="2912031"/>
          <a:ext cx="1203520" cy="1188233"/>
        </a:xfrm>
        <a:prstGeom prst="ellipse">
          <a:avLst/>
        </a:prstGeom>
        <a:gradFill rotWithShape="0">
          <a:gsLst>
            <a:gs pos="0">
              <a:schemeClr val="accent2">
                <a:shade val="60000"/>
                <a:hueOff val="0"/>
                <a:satOff val="0"/>
                <a:lumOff val="0"/>
                <a:alphaOff val="0"/>
                <a:shade val="15000"/>
                <a:satMod val="180000"/>
              </a:schemeClr>
            </a:gs>
            <a:gs pos="50000">
              <a:schemeClr val="accent2">
                <a:shade val="60000"/>
                <a:hueOff val="0"/>
                <a:satOff val="0"/>
                <a:lumOff val="0"/>
                <a:alphaOff val="0"/>
                <a:shade val="45000"/>
                <a:satMod val="170000"/>
              </a:schemeClr>
            </a:gs>
            <a:gs pos="70000">
              <a:schemeClr val="accent2">
                <a:shade val="60000"/>
                <a:hueOff val="0"/>
                <a:satOff val="0"/>
                <a:lumOff val="0"/>
                <a:alphaOff val="0"/>
                <a:tint val="99000"/>
                <a:shade val="65000"/>
                <a:satMod val="155000"/>
              </a:schemeClr>
            </a:gs>
            <a:gs pos="100000">
              <a:schemeClr val="accent2">
                <a:shade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Z3</a:t>
          </a:r>
          <a:endParaRPr lang="en-US" sz="5200" kern="1200" dirty="0"/>
        </a:p>
      </dsp:txBody>
      <dsp:txXfrm>
        <a:off x="3026401" y="2912031"/>
        <a:ext cx="1203520" cy="1188233"/>
      </dsp:txXfrm>
    </dsp:sp>
    <dsp:sp modelId="{4791977B-3D60-45CE-A267-EB0E534B83F4}" macro="" textlink="">
      <dsp:nvSpPr>
        <dsp:cNvPr id="0" name=""/>
        <dsp:cNvSpPr/>
      </dsp:nvSpPr>
      <dsp:spPr>
        <a:xfrm rot="12900000">
          <a:off x="1355389" y="2287540"/>
          <a:ext cx="1861501" cy="557828"/>
        </a:xfrm>
        <a:prstGeom prst="leftArrow">
          <a:avLst>
            <a:gd name="adj1" fmla="val 60000"/>
            <a:gd name="adj2" fmla="val 50000"/>
          </a:avLst>
        </a:prstGeom>
        <a:gradFill rotWithShape="0">
          <a:gsLst>
            <a:gs pos="0">
              <a:schemeClr val="accent2">
                <a:shade val="90000"/>
                <a:hueOff val="0"/>
                <a:satOff val="0"/>
                <a:lumOff val="0"/>
                <a:alphaOff val="0"/>
                <a:shade val="15000"/>
                <a:satMod val="180000"/>
              </a:schemeClr>
            </a:gs>
            <a:gs pos="50000">
              <a:schemeClr val="accent2">
                <a:shade val="90000"/>
                <a:hueOff val="0"/>
                <a:satOff val="0"/>
                <a:lumOff val="0"/>
                <a:alphaOff val="0"/>
                <a:shade val="45000"/>
                <a:satMod val="170000"/>
              </a:schemeClr>
            </a:gs>
            <a:gs pos="70000">
              <a:schemeClr val="accent2">
                <a:shade val="90000"/>
                <a:hueOff val="0"/>
                <a:satOff val="0"/>
                <a:lumOff val="0"/>
                <a:alphaOff val="0"/>
                <a:tint val="99000"/>
                <a:shade val="65000"/>
                <a:satMod val="155000"/>
              </a:schemeClr>
            </a:gs>
            <a:gs pos="100000">
              <a:schemeClr val="accent2">
                <a:shade val="9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593999" y="1288826"/>
          <a:ext cx="1859429" cy="1487543"/>
        </a:xfrm>
        <a:prstGeom prst="roundRect">
          <a:avLst>
            <a:gd name="adj" fmla="val 10000"/>
          </a:avLst>
        </a:prstGeom>
        <a:gradFill rotWithShape="0">
          <a:gsLst>
            <a:gs pos="0">
              <a:schemeClr val="accent2">
                <a:shade val="50000"/>
                <a:hueOff val="0"/>
                <a:satOff val="0"/>
                <a:lumOff val="0"/>
                <a:alphaOff val="0"/>
                <a:shade val="15000"/>
                <a:satMod val="180000"/>
              </a:schemeClr>
            </a:gs>
            <a:gs pos="50000">
              <a:schemeClr val="accent2">
                <a:shade val="50000"/>
                <a:hueOff val="0"/>
                <a:satOff val="0"/>
                <a:lumOff val="0"/>
                <a:alphaOff val="0"/>
                <a:shade val="45000"/>
                <a:satMod val="170000"/>
              </a:schemeClr>
            </a:gs>
            <a:gs pos="70000">
              <a:schemeClr val="accent2">
                <a:shade val="50000"/>
                <a:hueOff val="0"/>
                <a:satOff val="0"/>
                <a:lumOff val="0"/>
                <a:alphaOff val="0"/>
                <a:tint val="99000"/>
                <a:shade val="65000"/>
                <a:satMod val="155000"/>
              </a:schemeClr>
            </a:gs>
            <a:gs pos="100000">
              <a:schemeClr val="accent2">
                <a:shade val="5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Test case generation</a:t>
          </a:r>
          <a:endParaRPr lang="en-US" sz="2600" kern="1200" dirty="0"/>
        </a:p>
      </dsp:txBody>
      <dsp:txXfrm>
        <a:off x="593999" y="1288826"/>
        <a:ext cx="1859429" cy="1487543"/>
      </dsp:txXfrm>
    </dsp:sp>
    <dsp:sp modelId="{6C83C407-8751-4F47-B867-FED2BD8A834B}" macro="" textlink="">
      <dsp:nvSpPr>
        <dsp:cNvPr id="0" name=""/>
        <dsp:cNvSpPr/>
      </dsp:nvSpPr>
      <dsp:spPr>
        <a:xfrm rot="16200000">
          <a:off x="2695002" y="1591336"/>
          <a:ext cx="1866317"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4F5C038-AF22-424E-A469-26086CD971C1}" macro="" textlink="">
      <dsp:nvSpPr>
        <dsp:cNvPr id="0" name=""/>
        <dsp:cNvSpPr/>
      </dsp:nvSpPr>
      <dsp:spPr>
        <a:xfrm>
          <a:off x="2698446" y="193320"/>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Verifying Compiler</a:t>
          </a:r>
          <a:endParaRPr lang="en-US" sz="2600" kern="1200" dirty="0"/>
        </a:p>
      </dsp:txBody>
      <dsp:txXfrm>
        <a:off x="2698446" y="193320"/>
        <a:ext cx="1859429" cy="1487543"/>
      </dsp:txXfrm>
    </dsp:sp>
    <dsp:sp modelId="{4245A790-3F38-49C0-A396-70842A9BABC0}" macro="" textlink="">
      <dsp:nvSpPr>
        <dsp:cNvPr id="0" name=""/>
        <dsp:cNvSpPr/>
      </dsp:nvSpPr>
      <dsp:spPr>
        <a:xfrm rot="19500000">
          <a:off x="4039431" y="2287540"/>
          <a:ext cx="1861501" cy="557828"/>
        </a:xfrm>
        <a:prstGeom prst="leftArrow">
          <a:avLst>
            <a:gd name="adj1" fmla="val 60000"/>
            <a:gd name="adj2" fmla="val 5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856B82B9-8B72-4709-AD97-A7D3F98FA0ED}" macro="" textlink="">
      <dsp:nvSpPr>
        <dsp:cNvPr id="0" name=""/>
        <dsp:cNvSpPr/>
      </dsp:nvSpPr>
      <dsp:spPr>
        <a:xfrm>
          <a:off x="4802894" y="1288826"/>
          <a:ext cx="1859429" cy="1487543"/>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Predicate Abstraction</a:t>
          </a:r>
          <a:endParaRPr lang="en-US" sz="2600" kern="1200" dirty="0"/>
        </a:p>
      </dsp:txBody>
      <dsp:txXfrm>
        <a:off x="4802894" y="1288826"/>
        <a:ext cx="1859429" cy="1487543"/>
      </dsp:txXfrm>
    </dsp:sp>
  </dsp:spTree>
</dgm:drawing>
</file>

<file path=ppt/diagrams/drawing2.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2822055" y="1320096"/>
          <a:ext cx="992453" cy="979838"/>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lvl="0" algn="ctr" defTabSz="1911350">
            <a:lnSpc>
              <a:spcPct val="90000"/>
            </a:lnSpc>
            <a:spcBef>
              <a:spcPct val="0"/>
            </a:spcBef>
            <a:spcAft>
              <a:spcPct val="35000"/>
            </a:spcAft>
          </a:pPr>
          <a:r>
            <a:rPr lang="en-US" sz="4300" kern="1200" dirty="0" smtClean="0"/>
            <a:t>Z3</a:t>
          </a:r>
          <a:endParaRPr lang="en-US" sz="4300" kern="1200" dirty="0"/>
        </a:p>
      </dsp:txBody>
      <dsp:txXfrm>
        <a:off x="2822055" y="1320096"/>
        <a:ext cx="992453" cy="979838"/>
      </dsp:txXfrm>
    </dsp:sp>
    <dsp:sp modelId="{4791977B-3D60-45CE-A267-EB0E534B83F4}" macro="" textlink="">
      <dsp:nvSpPr>
        <dsp:cNvPr id="0" name=""/>
        <dsp:cNvSpPr/>
      </dsp:nvSpPr>
      <dsp:spPr>
        <a:xfrm rot="11700000">
          <a:off x="1880008" y="1385486"/>
          <a:ext cx="923199" cy="325660"/>
        </a:xfrm>
        <a:prstGeom prst="leftArrow">
          <a:avLst>
            <a:gd name="adj1" fmla="val 60000"/>
            <a:gd name="adj2" fmla="val 5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1352969" y="994631"/>
          <a:ext cx="1085535" cy="868428"/>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Text</a:t>
          </a:r>
          <a:endParaRPr lang="en-US" sz="2300" kern="1200" dirty="0"/>
        </a:p>
      </dsp:txBody>
      <dsp:txXfrm>
        <a:off x="1352969" y="994631"/>
        <a:ext cx="1085535" cy="868428"/>
      </dsp:txXfrm>
    </dsp:sp>
    <dsp:sp modelId="{37DAC68F-24B1-4F47-B42F-F4B9F50132B0}" macro="" textlink="">
      <dsp:nvSpPr>
        <dsp:cNvPr id="0" name=""/>
        <dsp:cNvSpPr/>
      </dsp:nvSpPr>
      <dsp:spPr>
        <a:xfrm rot="14700000">
          <a:off x="2428060" y="732834"/>
          <a:ext cx="927705" cy="325660"/>
        </a:xfrm>
        <a:prstGeom prst="leftArrow">
          <a:avLst>
            <a:gd name="adj1" fmla="val 60000"/>
            <a:gd name="adj2" fmla="val 5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034B1A8-9228-48E4-AC62-0BA38AAD0108}" macro="" textlink="">
      <dsp:nvSpPr>
        <dsp:cNvPr id="0" name=""/>
        <dsp:cNvSpPr/>
      </dsp:nvSpPr>
      <dsp:spPr>
        <a:xfrm>
          <a:off x="2153113" y="41057"/>
          <a:ext cx="1085535" cy="868428"/>
        </a:xfrm>
        <a:prstGeom prst="roundRect">
          <a:avLst>
            <a:gd name="adj" fmla="val 10000"/>
          </a:avLst>
        </a:prstGeom>
        <a:gradFill rotWithShape="0">
          <a:gsLst>
            <a:gs pos="0">
              <a:schemeClr val="accent3">
                <a:hueOff val="1343675"/>
                <a:satOff val="-2482"/>
                <a:lumOff val="-915"/>
                <a:alphaOff val="0"/>
                <a:shade val="15000"/>
                <a:satMod val="180000"/>
              </a:schemeClr>
            </a:gs>
            <a:gs pos="50000">
              <a:schemeClr val="accent3">
                <a:hueOff val="1343675"/>
                <a:satOff val="-2482"/>
                <a:lumOff val="-915"/>
                <a:alphaOff val="0"/>
                <a:shade val="45000"/>
                <a:satMod val="170000"/>
              </a:schemeClr>
            </a:gs>
            <a:gs pos="70000">
              <a:schemeClr val="accent3">
                <a:hueOff val="1343675"/>
                <a:satOff val="-2482"/>
                <a:lumOff val="-915"/>
                <a:alphaOff val="0"/>
                <a:tint val="99000"/>
                <a:shade val="65000"/>
                <a:satMod val="155000"/>
              </a:schemeClr>
            </a:gs>
            <a:gs pos="100000">
              <a:schemeClr val="accent3">
                <a:hueOff val="1343675"/>
                <a:satOff val="-2482"/>
                <a:lumOff val="-915"/>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C/C++</a:t>
          </a:r>
          <a:endParaRPr lang="en-US" sz="2300" kern="1200" dirty="0"/>
        </a:p>
      </dsp:txBody>
      <dsp:txXfrm>
        <a:off x="2153113" y="41057"/>
        <a:ext cx="1085535" cy="868428"/>
      </dsp:txXfrm>
    </dsp:sp>
    <dsp:sp modelId="{4245A790-3F38-49C0-A396-70842A9BABC0}" macro="" textlink="">
      <dsp:nvSpPr>
        <dsp:cNvPr id="0" name=""/>
        <dsp:cNvSpPr/>
      </dsp:nvSpPr>
      <dsp:spPr>
        <a:xfrm rot="17700000">
          <a:off x="3280797" y="732834"/>
          <a:ext cx="927705" cy="325660"/>
        </a:xfrm>
        <a:prstGeom prst="leftArrow">
          <a:avLst>
            <a:gd name="adj1" fmla="val 60000"/>
            <a:gd name="adj2" fmla="val 5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3397915" y="41057"/>
          <a:ext cx="1085535" cy="868428"/>
        </a:xfrm>
        <a:prstGeom prst="roundRect">
          <a:avLst>
            <a:gd name="adj" fmla="val 10000"/>
          </a:avLst>
        </a:prstGeom>
        <a:gradFill rotWithShape="0">
          <a:gsLst>
            <a:gs pos="0">
              <a:schemeClr val="accent3">
                <a:hueOff val="2687350"/>
                <a:satOff val="-4965"/>
                <a:lumOff val="-1831"/>
                <a:alphaOff val="0"/>
                <a:shade val="15000"/>
                <a:satMod val="180000"/>
              </a:schemeClr>
            </a:gs>
            <a:gs pos="50000">
              <a:schemeClr val="accent3">
                <a:hueOff val="2687350"/>
                <a:satOff val="-4965"/>
                <a:lumOff val="-1831"/>
                <a:alphaOff val="0"/>
                <a:shade val="45000"/>
                <a:satMod val="170000"/>
              </a:schemeClr>
            </a:gs>
            <a:gs pos="70000">
              <a:schemeClr val="accent3">
                <a:hueOff val="2687350"/>
                <a:satOff val="-4965"/>
                <a:lumOff val="-1831"/>
                <a:alphaOff val="0"/>
                <a:tint val="99000"/>
                <a:shade val="65000"/>
                <a:satMod val="155000"/>
              </a:schemeClr>
            </a:gs>
            <a:gs pos="100000">
              <a:schemeClr val="accent3">
                <a:hueOff val="2687350"/>
                <a:satOff val="-4965"/>
                <a:lumOff val="-1831"/>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smtClean="0"/>
            <a:t>.NET</a:t>
          </a:r>
          <a:endParaRPr lang="en-US" sz="2300" kern="1200" dirty="0"/>
        </a:p>
      </dsp:txBody>
      <dsp:txXfrm>
        <a:off x="3397915" y="41057"/>
        <a:ext cx="1085535" cy="868428"/>
      </dsp:txXfrm>
    </dsp:sp>
    <dsp:sp modelId="{D9921DBB-414C-4209-91BF-C2CA9E8042AE}" macro="" textlink="">
      <dsp:nvSpPr>
        <dsp:cNvPr id="0" name=""/>
        <dsp:cNvSpPr/>
      </dsp:nvSpPr>
      <dsp:spPr>
        <a:xfrm rot="20700000">
          <a:off x="3833356" y="1385486"/>
          <a:ext cx="923199" cy="325660"/>
        </a:xfrm>
        <a:prstGeom prst="leftArrow">
          <a:avLst>
            <a:gd name="adj1" fmla="val 60000"/>
            <a:gd name="adj2" fmla="val 5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499D169-5D19-44F2-8B82-65543C2432CE}" macro="" textlink="">
      <dsp:nvSpPr>
        <dsp:cNvPr id="0" name=""/>
        <dsp:cNvSpPr/>
      </dsp:nvSpPr>
      <dsp:spPr>
        <a:xfrm>
          <a:off x="4198059" y="994631"/>
          <a:ext cx="1085535" cy="868428"/>
        </a:xfrm>
        <a:prstGeom prst="roundRect">
          <a:avLst>
            <a:gd name="adj" fmla="val 10000"/>
          </a:avLst>
        </a:prstGeom>
        <a:gradFill rotWithShape="0">
          <a:gsLst>
            <a:gs pos="0">
              <a:schemeClr val="accent3">
                <a:hueOff val="4031025"/>
                <a:satOff val="-7447"/>
                <a:lumOff val="-2746"/>
                <a:alphaOff val="0"/>
                <a:shade val="15000"/>
                <a:satMod val="180000"/>
              </a:schemeClr>
            </a:gs>
            <a:gs pos="50000">
              <a:schemeClr val="accent3">
                <a:hueOff val="4031025"/>
                <a:satOff val="-7447"/>
                <a:lumOff val="-2746"/>
                <a:alphaOff val="0"/>
                <a:shade val="45000"/>
                <a:satMod val="170000"/>
              </a:schemeClr>
            </a:gs>
            <a:gs pos="70000">
              <a:schemeClr val="accent3">
                <a:hueOff val="4031025"/>
                <a:satOff val="-7447"/>
                <a:lumOff val="-2746"/>
                <a:alphaOff val="0"/>
                <a:tint val="99000"/>
                <a:shade val="65000"/>
                <a:satMod val="155000"/>
              </a:schemeClr>
            </a:gs>
            <a:gs pos="100000">
              <a:schemeClr val="accent3">
                <a:hueOff val="4031025"/>
                <a:satOff val="-7447"/>
                <a:lumOff val="-2746"/>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3815" tIns="43815" rIns="43815" bIns="43815" numCol="1" spcCol="1270" anchor="ctr" anchorCtr="0">
          <a:noAutofit/>
        </a:bodyPr>
        <a:lstStyle/>
        <a:p>
          <a:pPr lvl="0" algn="ctr" defTabSz="1022350">
            <a:lnSpc>
              <a:spcPct val="90000"/>
            </a:lnSpc>
            <a:spcBef>
              <a:spcPct val="0"/>
            </a:spcBef>
            <a:spcAft>
              <a:spcPct val="35000"/>
            </a:spcAft>
          </a:pPr>
          <a:r>
            <a:rPr lang="en-US" sz="2300" kern="1200" dirty="0" err="1" smtClean="0"/>
            <a:t>OCaml</a:t>
          </a:r>
          <a:endParaRPr lang="en-US" sz="2300" kern="1200" dirty="0"/>
        </a:p>
      </dsp:txBody>
      <dsp:txXfrm>
        <a:off x="4198059" y="994631"/>
        <a:ext cx="1085535" cy="868428"/>
      </dsp:txXfrm>
    </dsp:sp>
  </dsp:spTree>
</dgm:drawing>
</file>

<file path=ppt/diagrams/drawing3.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E3B5FFD-483F-4E62-8189-15F108F7ADAB}" macro="" textlink="">
      <dsp:nvSpPr>
        <dsp:cNvPr id="0" name=""/>
        <dsp:cNvSpPr/>
      </dsp:nvSpPr>
      <dsp:spPr>
        <a:xfrm>
          <a:off x="2022" y="1466750"/>
          <a:ext cx="1884164" cy="1130498"/>
        </a:xfrm>
        <a:prstGeom prst="roundRect">
          <a:avLst>
            <a:gd name="adj" fmla="val 1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i="1" kern="1200" dirty="0" smtClean="0"/>
            <a:t>F</a:t>
          </a:r>
          <a:r>
            <a:rPr lang="en-US" sz="2600" kern="1200" dirty="0" smtClean="0"/>
            <a:t> </a:t>
          </a:r>
          <a:r>
            <a:rPr lang="en-US" sz="2600" kern="1200" dirty="0" smtClean="0">
              <a:sym typeface="Symbol"/>
            </a:rPr>
            <a:t> </a:t>
          </a:r>
          <a:r>
            <a:rPr lang="en-US" sz="2600" i="1" kern="1200" dirty="0" smtClean="0">
              <a:sym typeface="Symbol"/>
            </a:rPr>
            <a:t>T</a:t>
          </a:r>
          <a:endParaRPr lang="en-US" sz="2600" kern="1200" dirty="0"/>
        </a:p>
      </dsp:txBody>
      <dsp:txXfrm>
        <a:off x="2022" y="1466750"/>
        <a:ext cx="1884164" cy="1130498"/>
      </dsp:txXfrm>
    </dsp:sp>
    <dsp:sp modelId="{DB6C2414-EC2D-4F97-90C3-35DA480F8343}" macro="" textlink="">
      <dsp:nvSpPr>
        <dsp:cNvPr id="0" name=""/>
        <dsp:cNvSpPr/>
      </dsp:nvSpPr>
      <dsp:spPr>
        <a:xfrm>
          <a:off x="2074603" y="1798363"/>
          <a:ext cx="399442" cy="467272"/>
        </a:xfrm>
        <a:prstGeom prst="rightArrow">
          <a:avLst>
            <a:gd name="adj1" fmla="val 60000"/>
            <a:gd name="adj2" fmla="val 50000"/>
          </a:avLst>
        </a:prstGeom>
        <a:gradFill rotWithShape="0">
          <a:gsLst>
            <a:gs pos="0">
              <a:schemeClr val="accent4">
                <a:hueOff val="0"/>
                <a:satOff val="0"/>
                <a:lumOff val="0"/>
                <a:alphaOff val="0"/>
                <a:shade val="15000"/>
                <a:satMod val="180000"/>
              </a:schemeClr>
            </a:gs>
            <a:gs pos="50000">
              <a:schemeClr val="accent4">
                <a:hueOff val="0"/>
                <a:satOff val="0"/>
                <a:lumOff val="0"/>
                <a:alphaOff val="0"/>
                <a:shade val="45000"/>
                <a:satMod val="170000"/>
              </a:schemeClr>
            </a:gs>
            <a:gs pos="70000">
              <a:schemeClr val="accent4">
                <a:hueOff val="0"/>
                <a:satOff val="0"/>
                <a:lumOff val="0"/>
                <a:alphaOff val="0"/>
                <a:tint val="99000"/>
                <a:shade val="65000"/>
                <a:satMod val="155000"/>
              </a:schemeClr>
            </a:gs>
            <a:gs pos="100000">
              <a:schemeClr val="accent4">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074603" y="1798363"/>
        <a:ext cx="399442" cy="467272"/>
      </dsp:txXfrm>
    </dsp:sp>
    <dsp:sp modelId="{805C54DA-FD95-4B6F-BD7C-61F12619B0B6}" macro="" textlink="">
      <dsp:nvSpPr>
        <dsp:cNvPr id="0" name=""/>
        <dsp:cNvSpPr/>
      </dsp:nvSpPr>
      <dsp:spPr>
        <a:xfrm>
          <a:off x="2639852" y="1466750"/>
          <a:ext cx="3454124" cy="1130498"/>
        </a:xfrm>
        <a:prstGeom prst="roundRect">
          <a:avLst>
            <a:gd name="adj" fmla="val 10000"/>
          </a:avLst>
        </a:prstGeom>
        <a:gradFill rotWithShape="0">
          <a:gsLst>
            <a:gs pos="0">
              <a:schemeClr val="accent4">
                <a:hueOff val="-3519981"/>
                <a:satOff val="36448"/>
                <a:lumOff val="6667"/>
                <a:alphaOff val="0"/>
                <a:shade val="15000"/>
                <a:satMod val="180000"/>
              </a:schemeClr>
            </a:gs>
            <a:gs pos="50000">
              <a:schemeClr val="accent4">
                <a:hueOff val="-3519981"/>
                <a:satOff val="36448"/>
                <a:lumOff val="6667"/>
                <a:alphaOff val="0"/>
                <a:shade val="45000"/>
                <a:satMod val="170000"/>
              </a:schemeClr>
            </a:gs>
            <a:gs pos="70000">
              <a:schemeClr val="accent4">
                <a:hueOff val="-3519981"/>
                <a:satOff val="36448"/>
                <a:lumOff val="6667"/>
                <a:alphaOff val="0"/>
                <a:tint val="99000"/>
                <a:shade val="65000"/>
                <a:satMod val="155000"/>
              </a:schemeClr>
            </a:gs>
            <a:gs pos="100000">
              <a:schemeClr val="accent4">
                <a:hueOff val="-3519981"/>
                <a:satOff val="36448"/>
                <a:lumOff val="666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3519981"/>
              <a:satOff val="36448"/>
              <a:lumOff val="666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smtClean="0"/>
            <a:t>First-order </a:t>
          </a:r>
        </a:p>
        <a:p>
          <a:pPr lvl="0" algn="ctr" defTabSz="1155700">
            <a:lnSpc>
              <a:spcPct val="90000"/>
            </a:lnSpc>
            <a:spcBef>
              <a:spcPct val="0"/>
            </a:spcBef>
            <a:spcAft>
              <a:spcPct val="35000"/>
            </a:spcAft>
          </a:pPr>
          <a:r>
            <a:rPr lang="en-US" sz="2600" kern="1200" dirty="0" smtClean="0"/>
            <a:t>Theorem </a:t>
          </a:r>
          <a:r>
            <a:rPr lang="en-US" sz="2600" kern="1200" dirty="0" err="1" smtClean="0"/>
            <a:t>Prover</a:t>
          </a:r>
          <a:endParaRPr lang="en-US" sz="2600" kern="1200" dirty="0"/>
        </a:p>
      </dsp:txBody>
      <dsp:txXfrm>
        <a:off x="2639852" y="1466750"/>
        <a:ext cx="3454124" cy="1130498"/>
      </dsp:txXfrm>
    </dsp:sp>
  </dsp:spTree>
</dgm:drawing>
</file>

<file path=ppt/diagrams/drawing4.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3026401" y="2912031"/>
          <a:ext cx="1203520" cy="1188233"/>
        </a:xfrm>
        <a:prstGeom prst="ellipse">
          <a:avLst/>
        </a:prstGeom>
        <a:gradFill rotWithShape="0">
          <a:gsLst>
            <a:gs pos="0">
              <a:schemeClr val="accent2">
                <a:shade val="60000"/>
                <a:hueOff val="0"/>
                <a:satOff val="0"/>
                <a:lumOff val="0"/>
                <a:alphaOff val="0"/>
                <a:shade val="15000"/>
                <a:satMod val="180000"/>
              </a:schemeClr>
            </a:gs>
            <a:gs pos="50000">
              <a:schemeClr val="accent2">
                <a:shade val="60000"/>
                <a:hueOff val="0"/>
                <a:satOff val="0"/>
                <a:lumOff val="0"/>
                <a:alphaOff val="0"/>
                <a:shade val="45000"/>
                <a:satMod val="170000"/>
              </a:schemeClr>
            </a:gs>
            <a:gs pos="70000">
              <a:schemeClr val="accent2">
                <a:shade val="60000"/>
                <a:hueOff val="0"/>
                <a:satOff val="0"/>
                <a:lumOff val="0"/>
                <a:alphaOff val="0"/>
                <a:tint val="99000"/>
                <a:shade val="65000"/>
                <a:satMod val="155000"/>
              </a:schemeClr>
            </a:gs>
            <a:gs pos="100000">
              <a:schemeClr val="accent2">
                <a:shade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Z3</a:t>
          </a:r>
          <a:endParaRPr lang="en-US" sz="5200" kern="1200" dirty="0"/>
        </a:p>
      </dsp:txBody>
      <dsp:txXfrm>
        <a:off x="3026401" y="2912031"/>
        <a:ext cx="1203520" cy="1188233"/>
      </dsp:txXfrm>
    </dsp:sp>
    <dsp:sp modelId="{4791977B-3D60-45CE-A267-EB0E534B83F4}" macro="" textlink="">
      <dsp:nvSpPr>
        <dsp:cNvPr id="0" name=""/>
        <dsp:cNvSpPr/>
      </dsp:nvSpPr>
      <dsp:spPr>
        <a:xfrm rot="12900000">
          <a:off x="1355389" y="2287540"/>
          <a:ext cx="1861501" cy="557828"/>
        </a:xfrm>
        <a:prstGeom prst="leftArrow">
          <a:avLst>
            <a:gd name="adj1" fmla="val 60000"/>
            <a:gd name="adj2" fmla="val 50000"/>
          </a:avLst>
        </a:prstGeom>
        <a:gradFill rotWithShape="0">
          <a:gsLst>
            <a:gs pos="0">
              <a:schemeClr val="accent2">
                <a:shade val="90000"/>
                <a:hueOff val="0"/>
                <a:satOff val="0"/>
                <a:lumOff val="0"/>
                <a:alphaOff val="0"/>
                <a:shade val="15000"/>
                <a:satMod val="180000"/>
              </a:schemeClr>
            </a:gs>
            <a:gs pos="50000">
              <a:schemeClr val="accent2">
                <a:shade val="90000"/>
                <a:hueOff val="0"/>
                <a:satOff val="0"/>
                <a:lumOff val="0"/>
                <a:alphaOff val="0"/>
                <a:shade val="45000"/>
                <a:satMod val="170000"/>
              </a:schemeClr>
            </a:gs>
            <a:gs pos="70000">
              <a:schemeClr val="accent2">
                <a:shade val="90000"/>
                <a:hueOff val="0"/>
                <a:satOff val="0"/>
                <a:lumOff val="0"/>
                <a:alphaOff val="0"/>
                <a:tint val="99000"/>
                <a:shade val="65000"/>
                <a:satMod val="155000"/>
              </a:schemeClr>
            </a:gs>
            <a:gs pos="100000">
              <a:schemeClr val="accent2">
                <a:shade val="9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593999" y="1288826"/>
          <a:ext cx="1859429" cy="1487543"/>
        </a:xfrm>
        <a:prstGeom prst="roundRect">
          <a:avLst>
            <a:gd name="adj" fmla="val 10000"/>
          </a:avLst>
        </a:prstGeom>
        <a:gradFill rotWithShape="0">
          <a:gsLst>
            <a:gs pos="0">
              <a:schemeClr val="accent2">
                <a:shade val="50000"/>
                <a:hueOff val="0"/>
                <a:satOff val="0"/>
                <a:lumOff val="0"/>
                <a:alphaOff val="0"/>
                <a:shade val="15000"/>
                <a:satMod val="180000"/>
              </a:schemeClr>
            </a:gs>
            <a:gs pos="50000">
              <a:schemeClr val="accent2">
                <a:shade val="50000"/>
                <a:hueOff val="0"/>
                <a:satOff val="0"/>
                <a:lumOff val="0"/>
                <a:alphaOff val="0"/>
                <a:shade val="45000"/>
                <a:satMod val="170000"/>
              </a:schemeClr>
            </a:gs>
            <a:gs pos="70000">
              <a:schemeClr val="accent2">
                <a:shade val="50000"/>
                <a:hueOff val="0"/>
                <a:satOff val="0"/>
                <a:lumOff val="0"/>
                <a:alphaOff val="0"/>
                <a:tint val="99000"/>
                <a:shade val="65000"/>
                <a:satMod val="155000"/>
              </a:schemeClr>
            </a:gs>
            <a:gs pos="100000">
              <a:schemeClr val="accent2">
                <a:shade val="5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Test case generation</a:t>
          </a:r>
          <a:endParaRPr lang="en-US" sz="2600" kern="1200" dirty="0"/>
        </a:p>
      </dsp:txBody>
      <dsp:txXfrm>
        <a:off x="593999" y="1288826"/>
        <a:ext cx="1859429" cy="1487543"/>
      </dsp:txXfrm>
    </dsp:sp>
    <dsp:sp modelId="{6C83C407-8751-4F47-B867-FED2BD8A834B}" macro="" textlink="">
      <dsp:nvSpPr>
        <dsp:cNvPr id="0" name=""/>
        <dsp:cNvSpPr/>
      </dsp:nvSpPr>
      <dsp:spPr>
        <a:xfrm rot="16200000">
          <a:off x="2695002" y="1591336"/>
          <a:ext cx="1866317"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4F5C038-AF22-424E-A469-26086CD971C1}" macro="" textlink="">
      <dsp:nvSpPr>
        <dsp:cNvPr id="0" name=""/>
        <dsp:cNvSpPr/>
      </dsp:nvSpPr>
      <dsp:spPr>
        <a:xfrm>
          <a:off x="2698446" y="193320"/>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Verifying Compiler</a:t>
          </a:r>
          <a:endParaRPr lang="en-US" sz="2600" kern="1200" dirty="0"/>
        </a:p>
      </dsp:txBody>
      <dsp:txXfrm>
        <a:off x="2698446" y="193320"/>
        <a:ext cx="1859429" cy="1487543"/>
      </dsp:txXfrm>
    </dsp:sp>
    <dsp:sp modelId="{4245A790-3F38-49C0-A396-70842A9BABC0}" macro="" textlink="">
      <dsp:nvSpPr>
        <dsp:cNvPr id="0" name=""/>
        <dsp:cNvSpPr/>
      </dsp:nvSpPr>
      <dsp:spPr>
        <a:xfrm rot="19500000">
          <a:off x="4039431" y="2287540"/>
          <a:ext cx="1861501"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4802894" y="1288826"/>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Predicate Abstraction</a:t>
          </a:r>
          <a:endParaRPr lang="en-US" sz="2600" kern="1200" dirty="0"/>
        </a:p>
      </dsp:txBody>
      <dsp:txXfrm>
        <a:off x="4802894" y="1288826"/>
        <a:ext cx="1859429" cy="1487543"/>
      </dsp:txXfrm>
    </dsp:sp>
  </dsp:spTree>
</dgm:drawing>
</file>

<file path=ppt/diagrams/drawing5.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3026401" y="2912031"/>
          <a:ext cx="1203520" cy="1188233"/>
        </a:xfrm>
        <a:prstGeom prst="ellipse">
          <a:avLst/>
        </a:prstGeom>
        <a:gradFill rotWithShape="0">
          <a:gsLst>
            <a:gs pos="0">
              <a:schemeClr val="accent2">
                <a:shade val="60000"/>
                <a:hueOff val="0"/>
                <a:satOff val="0"/>
                <a:lumOff val="0"/>
                <a:alphaOff val="0"/>
                <a:shade val="15000"/>
                <a:satMod val="180000"/>
              </a:schemeClr>
            </a:gs>
            <a:gs pos="50000">
              <a:schemeClr val="accent2">
                <a:shade val="60000"/>
                <a:hueOff val="0"/>
                <a:satOff val="0"/>
                <a:lumOff val="0"/>
                <a:alphaOff val="0"/>
                <a:shade val="45000"/>
                <a:satMod val="170000"/>
              </a:schemeClr>
            </a:gs>
            <a:gs pos="70000">
              <a:schemeClr val="accent2">
                <a:shade val="60000"/>
                <a:hueOff val="0"/>
                <a:satOff val="0"/>
                <a:lumOff val="0"/>
                <a:alphaOff val="0"/>
                <a:tint val="99000"/>
                <a:shade val="65000"/>
                <a:satMod val="155000"/>
              </a:schemeClr>
            </a:gs>
            <a:gs pos="100000">
              <a:schemeClr val="accent2">
                <a:shade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Z3</a:t>
          </a:r>
          <a:endParaRPr lang="en-US" sz="5200" kern="1200" dirty="0"/>
        </a:p>
      </dsp:txBody>
      <dsp:txXfrm>
        <a:off x="3026401" y="2912031"/>
        <a:ext cx="1203520" cy="1188233"/>
      </dsp:txXfrm>
    </dsp:sp>
    <dsp:sp modelId="{4791977B-3D60-45CE-A267-EB0E534B83F4}" macro="" textlink="">
      <dsp:nvSpPr>
        <dsp:cNvPr id="0" name=""/>
        <dsp:cNvSpPr/>
      </dsp:nvSpPr>
      <dsp:spPr>
        <a:xfrm rot="12900000">
          <a:off x="1355389" y="2287540"/>
          <a:ext cx="1861501" cy="557828"/>
        </a:xfrm>
        <a:prstGeom prst="leftArrow">
          <a:avLst>
            <a:gd name="adj1" fmla="val 60000"/>
            <a:gd name="adj2" fmla="val 5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75B58844-1A6B-4178-B654-1BDC9729BEDA}" macro="" textlink="">
      <dsp:nvSpPr>
        <dsp:cNvPr id="0" name=""/>
        <dsp:cNvSpPr/>
      </dsp:nvSpPr>
      <dsp:spPr>
        <a:xfrm>
          <a:off x="593999" y="1288826"/>
          <a:ext cx="1859429" cy="1487543"/>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Test case generation</a:t>
          </a:r>
          <a:endParaRPr lang="en-US" sz="2600" kern="1200" dirty="0"/>
        </a:p>
      </dsp:txBody>
      <dsp:txXfrm>
        <a:off x="593999" y="1288826"/>
        <a:ext cx="1859429" cy="1487543"/>
      </dsp:txXfrm>
    </dsp:sp>
    <dsp:sp modelId="{6C83C407-8751-4F47-B867-FED2BD8A834B}" macro="" textlink="">
      <dsp:nvSpPr>
        <dsp:cNvPr id="0" name=""/>
        <dsp:cNvSpPr/>
      </dsp:nvSpPr>
      <dsp:spPr>
        <a:xfrm rot="16200000">
          <a:off x="2695002" y="1591336"/>
          <a:ext cx="1866317"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4F5C038-AF22-424E-A469-26086CD971C1}" macro="" textlink="">
      <dsp:nvSpPr>
        <dsp:cNvPr id="0" name=""/>
        <dsp:cNvSpPr/>
      </dsp:nvSpPr>
      <dsp:spPr>
        <a:xfrm>
          <a:off x="2698446" y="193320"/>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Verifying Compiler</a:t>
          </a:r>
          <a:endParaRPr lang="en-US" sz="2600" kern="1200" dirty="0"/>
        </a:p>
      </dsp:txBody>
      <dsp:txXfrm>
        <a:off x="2698446" y="193320"/>
        <a:ext cx="1859429" cy="1487543"/>
      </dsp:txXfrm>
    </dsp:sp>
    <dsp:sp modelId="{4245A790-3F38-49C0-A396-70842A9BABC0}" macro="" textlink="">
      <dsp:nvSpPr>
        <dsp:cNvPr id="0" name=""/>
        <dsp:cNvSpPr/>
      </dsp:nvSpPr>
      <dsp:spPr>
        <a:xfrm rot="19500000">
          <a:off x="4039431" y="2287540"/>
          <a:ext cx="1861501"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4802894" y="1288826"/>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Predicate Abstraction</a:t>
          </a:r>
          <a:endParaRPr lang="en-US" sz="2600" kern="1200" dirty="0"/>
        </a:p>
      </dsp:txBody>
      <dsp:txXfrm>
        <a:off x="4802894" y="1288826"/>
        <a:ext cx="1859429" cy="1487543"/>
      </dsp:txXfrm>
    </dsp:sp>
  </dsp:spTree>
</dgm:drawing>
</file>

<file path=ppt/diagrams/drawing6.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022196A-3257-4E21-8B67-27C47C3EB287}" macro="" textlink="">
      <dsp:nvSpPr>
        <dsp:cNvPr id="0" name=""/>
        <dsp:cNvSpPr/>
      </dsp:nvSpPr>
      <dsp:spPr>
        <a:xfrm>
          <a:off x="71759" y="1997"/>
          <a:ext cx="2316509" cy="926603"/>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PEX</a:t>
          </a:r>
          <a:endParaRPr lang="en-US" sz="2400" kern="1200" dirty="0"/>
        </a:p>
      </dsp:txBody>
      <dsp:txXfrm>
        <a:off x="71759" y="1997"/>
        <a:ext cx="2316509" cy="926603"/>
      </dsp:txXfrm>
    </dsp:sp>
    <dsp:sp modelId="{75022CE1-001A-482D-B6E3-A23252CF193A}" macro="" textlink="">
      <dsp:nvSpPr>
        <dsp:cNvPr id="0" name=""/>
        <dsp:cNvSpPr/>
      </dsp:nvSpPr>
      <dsp:spPr>
        <a:xfrm>
          <a:off x="2087123" y="80758"/>
          <a:ext cx="6223117" cy="769081"/>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for .NET.</a:t>
          </a:r>
          <a:endParaRPr lang="en-US" sz="1800" kern="1200" dirty="0"/>
        </a:p>
      </dsp:txBody>
      <dsp:txXfrm>
        <a:off x="2087123" y="80758"/>
        <a:ext cx="6223117" cy="769081"/>
      </dsp:txXfrm>
    </dsp:sp>
    <dsp:sp modelId="{CA80FAF8-E1FB-4DA3-AC96-5A8BFA34F0D8}" macro="" textlink="">
      <dsp:nvSpPr>
        <dsp:cNvPr id="0" name=""/>
        <dsp:cNvSpPr/>
      </dsp:nvSpPr>
      <dsp:spPr>
        <a:xfrm>
          <a:off x="71759" y="1058325"/>
          <a:ext cx="2316509" cy="926603"/>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SAGE</a:t>
          </a:r>
          <a:endParaRPr lang="en-US" sz="2400" kern="1200" dirty="0"/>
        </a:p>
      </dsp:txBody>
      <dsp:txXfrm>
        <a:off x="71759" y="1058325"/>
        <a:ext cx="2316509" cy="926603"/>
      </dsp:txXfrm>
    </dsp:sp>
    <dsp:sp modelId="{D5750C03-8B12-4A29-A0FD-18D38CACE075}" macro="" textlink="">
      <dsp:nvSpPr>
        <dsp:cNvPr id="0" name=""/>
        <dsp:cNvSpPr/>
      </dsp:nvSpPr>
      <dsp:spPr>
        <a:xfrm>
          <a:off x="2087123" y="1137087"/>
          <a:ext cx="6223117" cy="769081"/>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for x86 binaries.</a:t>
          </a:r>
          <a:endParaRPr lang="en-US" sz="1800" kern="1200" dirty="0"/>
        </a:p>
      </dsp:txBody>
      <dsp:txXfrm>
        <a:off x="2087123" y="1137087"/>
        <a:ext cx="6223117" cy="769081"/>
      </dsp:txXfrm>
    </dsp:sp>
    <dsp:sp modelId="{A5B23998-6121-4C9E-AB51-D125015951D7}" macro="" textlink="">
      <dsp:nvSpPr>
        <dsp:cNvPr id="0" name=""/>
        <dsp:cNvSpPr/>
      </dsp:nvSpPr>
      <dsp:spPr>
        <a:xfrm>
          <a:off x="71759" y="2114654"/>
          <a:ext cx="2316509" cy="926603"/>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YOGI</a:t>
          </a:r>
          <a:endParaRPr lang="en-US" sz="2400" kern="1200" dirty="0"/>
        </a:p>
      </dsp:txBody>
      <dsp:txXfrm>
        <a:off x="71759" y="2114654"/>
        <a:ext cx="2316509" cy="926603"/>
      </dsp:txXfrm>
    </dsp:sp>
    <dsp:sp modelId="{C8EC4D62-3389-4897-AB13-3184350BDDEC}" macro="" textlink="">
      <dsp:nvSpPr>
        <dsp:cNvPr id="0" name=""/>
        <dsp:cNvSpPr/>
      </dsp:nvSpPr>
      <dsp:spPr>
        <a:xfrm>
          <a:off x="2087123" y="2193415"/>
          <a:ext cx="6223117" cy="769081"/>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Implements DART to check the feasibility of program paths generated statically using a SLAM-like tool.</a:t>
          </a:r>
          <a:endParaRPr lang="en-US" sz="1800" kern="1200" dirty="0"/>
        </a:p>
      </dsp:txBody>
      <dsp:txXfrm>
        <a:off x="2087123" y="2193415"/>
        <a:ext cx="6223117" cy="769081"/>
      </dsp:txXfrm>
    </dsp:sp>
    <dsp:sp modelId="{D86BEF52-A61A-46B3-B855-9E57331A6F58}" macro="" textlink="">
      <dsp:nvSpPr>
        <dsp:cNvPr id="0" name=""/>
        <dsp:cNvSpPr/>
      </dsp:nvSpPr>
      <dsp:spPr>
        <a:xfrm>
          <a:off x="71759" y="3170982"/>
          <a:ext cx="2316509" cy="926603"/>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t>Vigilante</a:t>
          </a:r>
          <a:endParaRPr lang="en-US" sz="2400" kern="1200" dirty="0"/>
        </a:p>
      </dsp:txBody>
      <dsp:txXfrm>
        <a:off x="71759" y="3170982"/>
        <a:ext cx="2316509" cy="926603"/>
      </dsp:txXfrm>
    </dsp:sp>
    <dsp:sp modelId="{7C49CE62-6522-4778-81F2-02C21B9968A5}" macro="" textlink="">
      <dsp:nvSpPr>
        <dsp:cNvPr id="0" name=""/>
        <dsp:cNvSpPr/>
      </dsp:nvSpPr>
      <dsp:spPr>
        <a:xfrm>
          <a:off x="2087123" y="3249744"/>
          <a:ext cx="6223117" cy="769081"/>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1430" rIns="0" bIns="11430" numCol="1" spcCol="1270" anchor="ctr" anchorCtr="0">
          <a:noAutofit/>
        </a:bodyPr>
        <a:lstStyle/>
        <a:p>
          <a:pPr lvl="0" algn="l" defTabSz="800100" rtl="0">
            <a:lnSpc>
              <a:spcPct val="90000"/>
            </a:lnSpc>
            <a:spcBef>
              <a:spcPct val="0"/>
            </a:spcBef>
            <a:spcAft>
              <a:spcPct val="35000"/>
            </a:spcAft>
          </a:pPr>
          <a:r>
            <a:rPr lang="en-US" sz="1800" kern="1200" dirty="0" smtClean="0"/>
            <a:t>Partially implements DART to dynamically generate worm filters.</a:t>
          </a:r>
          <a:endParaRPr lang="en-US" sz="1800" kern="1200" dirty="0"/>
        </a:p>
      </dsp:txBody>
      <dsp:txXfrm>
        <a:off x="2087123" y="3249744"/>
        <a:ext cx="6223117" cy="769081"/>
      </dsp:txXfrm>
    </dsp:sp>
  </dsp:spTree>
</dgm:drawing>
</file>

<file path=ppt/diagrams/drawing7.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BD4B9DCF-58D1-42A8-A9C4-73101D4462EF}" macro="" textlink="">
      <dsp:nvSpPr>
        <dsp:cNvPr id="0" name=""/>
        <dsp:cNvSpPr/>
      </dsp:nvSpPr>
      <dsp:spPr>
        <a:xfrm>
          <a:off x="5518" y="924964"/>
          <a:ext cx="2279769" cy="911907"/>
        </a:xfrm>
        <a:prstGeom prst="chevron">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Rich Combination </a:t>
          </a:r>
          <a:endParaRPr lang="en-US" sz="1800" kern="1200" dirty="0"/>
        </a:p>
      </dsp:txBody>
      <dsp:txXfrm>
        <a:off x="5518" y="924964"/>
        <a:ext cx="2279769" cy="911907"/>
      </dsp:txXfrm>
    </dsp:sp>
    <dsp:sp modelId="{FA327132-FEFB-46D2-BF2E-18AC7A245A49}" macro="" textlink="">
      <dsp:nvSpPr>
        <dsp:cNvPr id="0" name=""/>
        <dsp:cNvSpPr/>
      </dsp:nvSpPr>
      <dsp:spPr>
        <a:xfrm>
          <a:off x="1988917" y="1002476"/>
          <a:ext cx="1892208" cy="756883"/>
        </a:xfrm>
        <a:prstGeom prst="chevron">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Linear arithmetic</a:t>
          </a:r>
          <a:endParaRPr lang="en-US" sz="2000" kern="1200" dirty="0"/>
        </a:p>
      </dsp:txBody>
      <dsp:txXfrm>
        <a:off x="1988917" y="1002476"/>
        <a:ext cx="1892208" cy="756883"/>
      </dsp:txXfrm>
    </dsp:sp>
    <dsp:sp modelId="{102F7659-7151-4EC8-A80B-0B2F5DD80954}" macro="" textlink="">
      <dsp:nvSpPr>
        <dsp:cNvPr id="0" name=""/>
        <dsp:cNvSpPr/>
      </dsp:nvSpPr>
      <dsp:spPr>
        <a:xfrm>
          <a:off x="3616217" y="1002476"/>
          <a:ext cx="1892208" cy="756883"/>
        </a:xfrm>
        <a:prstGeom prst="chevron">
          <a:avLst/>
        </a:prstGeom>
        <a:solidFill>
          <a:schemeClr val="accent2">
            <a:tint val="40000"/>
            <a:alpha val="90000"/>
            <a:hueOff val="-2022609"/>
            <a:satOff val="5577"/>
            <a:lumOff val="470"/>
            <a:alphaOff val="0"/>
          </a:schemeClr>
        </a:solidFill>
        <a:ln w="9525" cap="flat" cmpd="sng" algn="ctr">
          <a:solidFill>
            <a:schemeClr val="accent2">
              <a:tint val="40000"/>
              <a:alpha val="90000"/>
              <a:hueOff val="-2022609"/>
              <a:satOff val="5577"/>
              <a:lumOff val="47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err="1" smtClean="0"/>
            <a:t>Bitvector</a:t>
          </a:r>
          <a:endParaRPr lang="en-US" sz="2000" kern="1200" dirty="0"/>
        </a:p>
      </dsp:txBody>
      <dsp:txXfrm>
        <a:off x="3616217" y="1002476"/>
        <a:ext cx="1892208" cy="756883"/>
      </dsp:txXfrm>
    </dsp:sp>
    <dsp:sp modelId="{58E79265-FD94-4156-8E1F-E80CEBE3210C}" macro="" textlink="">
      <dsp:nvSpPr>
        <dsp:cNvPr id="0" name=""/>
        <dsp:cNvSpPr/>
      </dsp:nvSpPr>
      <dsp:spPr>
        <a:xfrm>
          <a:off x="5243516" y="1002476"/>
          <a:ext cx="1892208" cy="756883"/>
        </a:xfrm>
        <a:prstGeom prst="chevron">
          <a:avLst/>
        </a:prstGeom>
        <a:solidFill>
          <a:schemeClr val="accent2">
            <a:tint val="40000"/>
            <a:alpha val="90000"/>
            <a:hueOff val="-4045218"/>
            <a:satOff val="11155"/>
            <a:lumOff val="941"/>
            <a:alphaOff val="0"/>
          </a:schemeClr>
        </a:solidFill>
        <a:ln w="9525" cap="flat" cmpd="sng" algn="ctr">
          <a:solidFill>
            <a:schemeClr val="accent2">
              <a:tint val="40000"/>
              <a:alpha val="90000"/>
              <a:hueOff val="-4045218"/>
              <a:satOff val="11155"/>
              <a:lumOff val="94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Arrays</a:t>
          </a:r>
          <a:endParaRPr lang="en-US" sz="2000" kern="1200" dirty="0"/>
        </a:p>
      </dsp:txBody>
      <dsp:txXfrm>
        <a:off x="5243516" y="1002476"/>
        <a:ext cx="1892208" cy="756883"/>
      </dsp:txXfrm>
    </dsp:sp>
    <dsp:sp modelId="{CC9F5C08-30D7-444D-9EA3-BC73B2A7F1F5}" macro="" textlink="">
      <dsp:nvSpPr>
        <dsp:cNvPr id="0" name=""/>
        <dsp:cNvSpPr/>
      </dsp:nvSpPr>
      <dsp:spPr>
        <a:xfrm>
          <a:off x="6870815" y="1002476"/>
          <a:ext cx="1892208" cy="756883"/>
        </a:xfrm>
        <a:prstGeom prst="chevron">
          <a:avLst/>
        </a:prstGeom>
        <a:solidFill>
          <a:schemeClr val="accent2">
            <a:tint val="40000"/>
            <a:alpha val="90000"/>
            <a:hueOff val="-6067826"/>
            <a:satOff val="16732"/>
            <a:lumOff val="1411"/>
            <a:alphaOff val="0"/>
          </a:schemeClr>
        </a:solidFill>
        <a:ln w="9525" cap="flat" cmpd="sng" algn="ctr">
          <a:solidFill>
            <a:schemeClr val="accent2">
              <a:tint val="40000"/>
              <a:alpha val="90000"/>
              <a:hueOff val="-6067826"/>
              <a:satOff val="16732"/>
              <a:lumOff val="141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ctr" defTabSz="889000" rtl="0">
            <a:lnSpc>
              <a:spcPct val="90000"/>
            </a:lnSpc>
            <a:spcBef>
              <a:spcPct val="0"/>
            </a:spcBef>
            <a:spcAft>
              <a:spcPct val="35000"/>
            </a:spcAft>
          </a:pPr>
          <a:r>
            <a:rPr lang="en-US" sz="2000" kern="1200" dirty="0" smtClean="0"/>
            <a:t>Free</a:t>
          </a:r>
        </a:p>
        <a:p>
          <a:pPr lvl="0" algn="ctr" defTabSz="889000" rtl="0">
            <a:lnSpc>
              <a:spcPct val="90000"/>
            </a:lnSpc>
            <a:spcBef>
              <a:spcPct val="0"/>
            </a:spcBef>
            <a:spcAft>
              <a:spcPct val="35000"/>
            </a:spcAft>
          </a:pPr>
          <a:r>
            <a:rPr lang="en-US" sz="2000" kern="1200" dirty="0" smtClean="0"/>
            <a:t>Functions</a:t>
          </a:r>
          <a:endParaRPr lang="en-US" sz="2000" kern="1200" dirty="0"/>
        </a:p>
      </dsp:txBody>
      <dsp:txXfrm>
        <a:off x="6870815" y="1002476"/>
        <a:ext cx="1892208" cy="756883"/>
      </dsp:txXfrm>
    </dsp:sp>
    <dsp:sp modelId="{179C538A-AF2B-4FE1-8086-DFF86317623F}" macro="" textlink="">
      <dsp:nvSpPr>
        <dsp:cNvPr id="0" name=""/>
        <dsp:cNvSpPr/>
      </dsp:nvSpPr>
      <dsp:spPr>
        <a:xfrm>
          <a:off x="5518" y="1964539"/>
          <a:ext cx="2279769" cy="911907"/>
        </a:xfrm>
        <a:prstGeom prst="chevron">
          <a:avLst/>
        </a:prstGeom>
        <a:gradFill rotWithShape="0">
          <a:gsLst>
            <a:gs pos="0">
              <a:schemeClr val="accent2">
                <a:hueOff val="-3794743"/>
                <a:satOff val="10719"/>
                <a:lumOff val="2745"/>
                <a:alphaOff val="0"/>
                <a:shade val="15000"/>
                <a:satMod val="180000"/>
              </a:schemeClr>
            </a:gs>
            <a:gs pos="50000">
              <a:schemeClr val="accent2">
                <a:hueOff val="-3794743"/>
                <a:satOff val="10719"/>
                <a:lumOff val="2745"/>
                <a:alphaOff val="0"/>
                <a:shade val="45000"/>
                <a:satMod val="170000"/>
              </a:schemeClr>
            </a:gs>
            <a:gs pos="70000">
              <a:schemeClr val="accent2">
                <a:hueOff val="-3794743"/>
                <a:satOff val="10719"/>
                <a:lumOff val="2745"/>
                <a:alphaOff val="0"/>
                <a:tint val="99000"/>
                <a:shade val="65000"/>
                <a:satMod val="155000"/>
              </a:schemeClr>
            </a:gs>
            <a:gs pos="100000">
              <a:schemeClr val="accent2">
                <a:hueOff val="-3794743"/>
                <a:satOff val="10719"/>
                <a:lumOff val="2745"/>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3794743"/>
              <a:satOff val="10719"/>
              <a:lumOff val="2745"/>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Models</a:t>
          </a:r>
          <a:endParaRPr lang="en-US" sz="1800" kern="1200" dirty="0"/>
        </a:p>
      </dsp:txBody>
      <dsp:txXfrm>
        <a:off x="5518" y="1964539"/>
        <a:ext cx="2279769" cy="911907"/>
      </dsp:txXfrm>
    </dsp:sp>
    <dsp:sp modelId="{EFD35F54-D826-446E-9167-9FB5F71656E6}" macro="" textlink="">
      <dsp:nvSpPr>
        <dsp:cNvPr id="0" name=""/>
        <dsp:cNvSpPr/>
      </dsp:nvSpPr>
      <dsp:spPr>
        <a:xfrm>
          <a:off x="1988917" y="2042051"/>
          <a:ext cx="6865083" cy="756883"/>
        </a:xfrm>
        <a:prstGeom prst="chevron">
          <a:avLst/>
        </a:prstGeom>
        <a:solidFill>
          <a:schemeClr val="accent2">
            <a:tint val="40000"/>
            <a:alpha val="90000"/>
            <a:hueOff val="-8090435"/>
            <a:satOff val="22309"/>
            <a:lumOff val="1881"/>
            <a:alphaOff val="0"/>
          </a:schemeClr>
        </a:solidFill>
        <a:ln w="9525" cap="flat" cmpd="sng" algn="ctr">
          <a:solidFill>
            <a:schemeClr val="accent2">
              <a:tint val="40000"/>
              <a:alpha val="90000"/>
              <a:hueOff val="-8090435"/>
              <a:satOff val="22309"/>
              <a:lumOff val="1881"/>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Model used as test inputs</a:t>
          </a:r>
          <a:endParaRPr lang="en-US" sz="2000" kern="1200" dirty="0"/>
        </a:p>
      </dsp:txBody>
      <dsp:txXfrm>
        <a:off x="1988917" y="2042051"/>
        <a:ext cx="6865083" cy="756883"/>
      </dsp:txXfrm>
    </dsp:sp>
    <dsp:sp modelId="{76303C98-FC16-43BF-BCFB-E5CF5041F3AC}" macro="" textlink="">
      <dsp:nvSpPr>
        <dsp:cNvPr id="0" name=""/>
        <dsp:cNvSpPr/>
      </dsp:nvSpPr>
      <dsp:spPr>
        <a:xfrm>
          <a:off x="5518" y="3004114"/>
          <a:ext cx="2279769" cy="911907"/>
        </a:xfrm>
        <a:prstGeom prst="chevron">
          <a:avLst/>
        </a:prstGeom>
        <a:gradFill rotWithShape="0">
          <a:gsLst>
            <a:gs pos="0">
              <a:schemeClr val="accent2">
                <a:hueOff val="-7589485"/>
                <a:satOff val="21437"/>
                <a:lumOff val="5491"/>
                <a:alphaOff val="0"/>
                <a:shade val="15000"/>
                <a:satMod val="180000"/>
              </a:schemeClr>
            </a:gs>
            <a:gs pos="50000">
              <a:schemeClr val="accent2">
                <a:hueOff val="-7589485"/>
                <a:satOff val="21437"/>
                <a:lumOff val="5491"/>
                <a:alphaOff val="0"/>
                <a:shade val="45000"/>
                <a:satMod val="170000"/>
              </a:schemeClr>
            </a:gs>
            <a:gs pos="70000">
              <a:schemeClr val="accent2">
                <a:hueOff val="-7589485"/>
                <a:satOff val="21437"/>
                <a:lumOff val="5491"/>
                <a:alphaOff val="0"/>
                <a:tint val="99000"/>
                <a:shade val="65000"/>
                <a:satMod val="155000"/>
              </a:schemeClr>
            </a:gs>
            <a:gs pos="100000">
              <a:schemeClr val="accent2">
                <a:hueOff val="-7589485"/>
                <a:satOff val="21437"/>
                <a:lumOff val="5491"/>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7589485"/>
              <a:satOff val="21437"/>
              <a:lumOff val="5491"/>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t>
          </a:r>
          <a:r>
            <a:rPr lang="en-US" sz="1800" kern="1200" dirty="0" smtClean="0">
              <a:sym typeface="Symbol"/>
            </a:rPr>
            <a:t>-Quantifier</a:t>
          </a:r>
          <a:endParaRPr lang="en-US" sz="1800" kern="1200" dirty="0"/>
        </a:p>
      </dsp:txBody>
      <dsp:txXfrm>
        <a:off x="5518" y="3004114"/>
        <a:ext cx="2279769" cy="911907"/>
      </dsp:txXfrm>
    </dsp:sp>
    <dsp:sp modelId="{F870B098-690B-4005-84E7-A113FE1A0FF1}" macro="" textlink="">
      <dsp:nvSpPr>
        <dsp:cNvPr id="0" name=""/>
        <dsp:cNvSpPr/>
      </dsp:nvSpPr>
      <dsp:spPr>
        <a:xfrm>
          <a:off x="1988917" y="3081626"/>
          <a:ext cx="6796547" cy="756883"/>
        </a:xfrm>
        <a:prstGeom prst="chevron">
          <a:avLst/>
        </a:prstGeom>
        <a:solidFill>
          <a:schemeClr val="accent2">
            <a:tint val="40000"/>
            <a:alpha val="90000"/>
            <a:hueOff val="-10113044"/>
            <a:satOff val="27887"/>
            <a:lumOff val="2352"/>
            <a:alphaOff val="0"/>
          </a:schemeClr>
        </a:solidFill>
        <a:ln w="9525" cap="flat" cmpd="sng" algn="ctr">
          <a:solidFill>
            <a:schemeClr val="accent2">
              <a:tint val="40000"/>
              <a:alpha val="90000"/>
              <a:hueOff val="-10113044"/>
              <a:satOff val="27887"/>
              <a:lumOff val="235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Used to model custom theories (e.g., .NET type system)</a:t>
          </a:r>
          <a:endParaRPr lang="en-US" sz="2000" kern="1200" dirty="0"/>
        </a:p>
      </dsp:txBody>
      <dsp:txXfrm>
        <a:off x="1988917" y="3081626"/>
        <a:ext cx="6796547" cy="756883"/>
      </dsp:txXfrm>
    </dsp:sp>
    <dsp:sp modelId="{6B2D5F81-EB5C-45CC-8EF9-D4E6AF2AE0DD}" macro="" textlink="">
      <dsp:nvSpPr>
        <dsp:cNvPr id="0" name=""/>
        <dsp:cNvSpPr/>
      </dsp:nvSpPr>
      <dsp:spPr>
        <a:xfrm>
          <a:off x="5518" y="4043688"/>
          <a:ext cx="2279769" cy="911907"/>
        </a:xfrm>
        <a:prstGeom prst="chevron">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rtl="0">
            <a:lnSpc>
              <a:spcPct val="90000"/>
            </a:lnSpc>
            <a:spcBef>
              <a:spcPct val="0"/>
            </a:spcBef>
            <a:spcAft>
              <a:spcPct val="35000"/>
            </a:spcAft>
          </a:pPr>
          <a:r>
            <a:rPr lang="en-US" sz="1800" kern="1200" dirty="0" smtClean="0"/>
            <a:t> API</a:t>
          </a:r>
          <a:endParaRPr lang="en-US" sz="1800" kern="1200" dirty="0"/>
        </a:p>
      </dsp:txBody>
      <dsp:txXfrm>
        <a:off x="5518" y="4043688"/>
        <a:ext cx="2279769" cy="911907"/>
      </dsp:txXfrm>
    </dsp:sp>
    <dsp:sp modelId="{68227CD9-4DDB-4F5C-81E5-BF1A24AC14CA}" macro="" textlink="">
      <dsp:nvSpPr>
        <dsp:cNvPr id="0" name=""/>
        <dsp:cNvSpPr/>
      </dsp:nvSpPr>
      <dsp:spPr>
        <a:xfrm>
          <a:off x="1988917" y="4121200"/>
          <a:ext cx="6773348" cy="756883"/>
        </a:xfrm>
        <a:prstGeom prst="chevron">
          <a:avLst/>
        </a:prstGeom>
        <a:solidFill>
          <a:schemeClr val="accent2">
            <a:tint val="40000"/>
            <a:alpha val="90000"/>
            <a:hueOff val="-12135653"/>
            <a:satOff val="33464"/>
            <a:lumOff val="2822"/>
            <a:alphaOff val="0"/>
          </a:schemeClr>
        </a:solidFill>
        <a:ln w="9525" cap="flat" cmpd="sng" algn="ctr">
          <a:solidFill>
            <a:schemeClr val="accent2">
              <a:tint val="40000"/>
              <a:alpha val="90000"/>
              <a:hueOff val="-12135653"/>
              <a:satOff val="33464"/>
              <a:lumOff val="2822"/>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400" tIns="12700" rIns="0" bIns="12700" numCol="1" spcCol="1270" anchor="ctr" anchorCtr="0">
          <a:noAutofit/>
        </a:bodyPr>
        <a:lstStyle/>
        <a:p>
          <a:pPr lvl="0" algn="l" defTabSz="889000" rtl="0">
            <a:lnSpc>
              <a:spcPct val="90000"/>
            </a:lnSpc>
            <a:spcBef>
              <a:spcPct val="0"/>
            </a:spcBef>
            <a:spcAft>
              <a:spcPct val="35000"/>
            </a:spcAft>
          </a:pPr>
          <a:r>
            <a:rPr lang="en-US" sz="2000" kern="1200" dirty="0" smtClean="0"/>
            <a:t>Huge number of small problems. Textual interface is too inefficient.</a:t>
          </a:r>
          <a:endParaRPr lang="en-US" sz="2000" kern="1200" dirty="0"/>
        </a:p>
      </dsp:txBody>
      <dsp:txXfrm>
        <a:off x="1988917" y="4121200"/>
        <a:ext cx="6773348" cy="756883"/>
      </dsp:txXfrm>
    </dsp:sp>
  </dsp:spTree>
</dgm:drawing>
</file>

<file path=ppt/diagrams/drawing8.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3A6B0980-9756-4B2A-938B-D7872034D7EB}" macro="" textlink="">
      <dsp:nvSpPr>
        <dsp:cNvPr id="0" name=""/>
        <dsp:cNvSpPr/>
      </dsp:nvSpPr>
      <dsp:spPr>
        <a:xfrm>
          <a:off x="3026401" y="2912031"/>
          <a:ext cx="1203520" cy="1188233"/>
        </a:xfrm>
        <a:prstGeom prst="ellipse">
          <a:avLst/>
        </a:prstGeom>
        <a:gradFill rotWithShape="0">
          <a:gsLst>
            <a:gs pos="0">
              <a:schemeClr val="accent2">
                <a:shade val="60000"/>
                <a:hueOff val="0"/>
                <a:satOff val="0"/>
                <a:lumOff val="0"/>
                <a:alphaOff val="0"/>
                <a:shade val="15000"/>
                <a:satMod val="180000"/>
              </a:schemeClr>
            </a:gs>
            <a:gs pos="50000">
              <a:schemeClr val="accent2">
                <a:shade val="60000"/>
                <a:hueOff val="0"/>
                <a:satOff val="0"/>
                <a:lumOff val="0"/>
                <a:alphaOff val="0"/>
                <a:shade val="45000"/>
                <a:satMod val="170000"/>
              </a:schemeClr>
            </a:gs>
            <a:gs pos="70000">
              <a:schemeClr val="accent2">
                <a:shade val="60000"/>
                <a:hueOff val="0"/>
                <a:satOff val="0"/>
                <a:lumOff val="0"/>
                <a:alphaOff val="0"/>
                <a:tint val="99000"/>
                <a:shade val="65000"/>
                <a:satMod val="155000"/>
              </a:schemeClr>
            </a:gs>
            <a:gs pos="100000">
              <a:schemeClr val="accent2">
                <a:shade val="6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lvl="0" algn="ctr" defTabSz="2311400">
            <a:lnSpc>
              <a:spcPct val="90000"/>
            </a:lnSpc>
            <a:spcBef>
              <a:spcPct val="0"/>
            </a:spcBef>
            <a:spcAft>
              <a:spcPct val="35000"/>
            </a:spcAft>
          </a:pPr>
          <a:r>
            <a:rPr lang="en-US" sz="5200" kern="1200" dirty="0" smtClean="0"/>
            <a:t>Z3</a:t>
          </a:r>
          <a:endParaRPr lang="en-US" sz="5200" kern="1200" dirty="0"/>
        </a:p>
      </dsp:txBody>
      <dsp:txXfrm>
        <a:off x="3026401" y="2912031"/>
        <a:ext cx="1203520" cy="1188233"/>
      </dsp:txXfrm>
    </dsp:sp>
    <dsp:sp modelId="{4791977B-3D60-45CE-A267-EB0E534B83F4}" macro="" textlink="">
      <dsp:nvSpPr>
        <dsp:cNvPr id="0" name=""/>
        <dsp:cNvSpPr/>
      </dsp:nvSpPr>
      <dsp:spPr>
        <a:xfrm rot="12900000">
          <a:off x="1355389" y="2287540"/>
          <a:ext cx="1861501" cy="557828"/>
        </a:xfrm>
        <a:prstGeom prst="leftArrow">
          <a:avLst>
            <a:gd name="adj1" fmla="val 60000"/>
            <a:gd name="adj2" fmla="val 50000"/>
          </a:avLst>
        </a:prstGeom>
        <a:gradFill rotWithShape="0">
          <a:gsLst>
            <a:gs pos="0">
              <a:schemeClr val="accent2">
                <a:shade val="90000"/>
                <a:hueOff val="0"/>
                <a:satOff val="0"/>
                <a:lumOff val="0"/>
                <a:alphaOff val="0"/>
                <a:shade val="15000"/>
                <a:satMod val="180000"/>
              </a:schemeClr>
            </a:gs>
            <a:gs pos="50000">
              <a:schemeClr val="accent2">
                <a:shade val="90000"/>
                <a:hueOff val="0"/>
                <a:satOff val="0"/>
                <a:lumOff val="0"/>
                <a:alphaOff val="0"/>
                <a:shade val="45000"/>
                <a:satMod val="170000"/>
              </a:schemeClr>
            </a:gs>
            <a:gs pos="70000">
              <a:schemeClr val="accent2">
                <a:shade val="90000"/>
                <a:hueOff val="0"/>
                <a:satOff val="0"/>
                <a:lumOff val="0"/>
                <a:alphaOff val="0"/>
                <a:tint val="99000"/>
                <a:shade val="65000"/>
                <a:satMod val="155000"/>
              </a:schemeClr>
            </a:gs>
            <a:gs pos="100000">
              <a:schemeClr val="accent2">
                <a:shade val="9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5B58844-1A6B-4178-B654-1BDC9729BEDA}" macro="" textlink="">
      <dsp:nvSpPr>
        <dsp:cNvPr id="0" name=""/>
        <dsp:cNvSpPr/>
      </dsp:nvSpPr>
      <dsp:spPr>
        <a:xfrm>
          <a:off x="593999" y="1288826"/>
          <a:ext cx="1859429" cy="1487543"/>
        </a:xfrm>
        <a:prstGeom prst="roundRect">
          <a:avLst>
            <a:gd name="adj" fmla="val 10000"/>
          </a:avLst>
        </a:prstGeom>
        <a:gradFill rotWithShape="0">
          <a:gsLst>
            <a:gs pos="0">
              <a:schemeClr val="accent2">
                <a:shade val="50000"/>
                <a:hueOff val="0"/>
                <a:satOff val="0"/>
                <a:lumOff val="0"/>
                <a:alphaOff val="0"/>
                <a:shade val="15000"/>
                <a:satMod val="180000"/>
              </a:schemeClr>
            </a:gs>
            <a:gs pos="50000">
              <a:schemeClr val="accent2">
                <a:shade val="50000"/>
                <a:hueOff val="0"/>
                <a:satOff val="0"/>
                <a:lumOff val="0"/>
                <a:alphaOff val="0"/>
                <a:shade val="45000"/>
                <a:satMod val="170000"/>
              </a:schemeClr>
            </a:gs>
            <a:gs pos="70000">
              <a:schemeClr val="accent2">
                <a:shade val="50000"/>
                <a:hueOff val="0"/>
                <a:satOff val="0"/>
                <a:lumOff val="0"/>
                <a:alphaOff val="0"/>
                <a:tint val="99000"/>
                <a:shade val="65000"/>
                <a:satMod val="155000"/>
              </a:schemeClr>
            </a:gs>
            <a:gs pos="100000">
              <a:schemeClr val="accent2">
                <a:shade val="50000"/>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Test case generation</a:t>
          </a:r>
          <a:endParaRPr lang="en-US" sz="2600" kern="1200" dirty="0"/>
        </a:p>
      </dsp:txBody>
      <dsp:txXfrm>
        <a:off x="593999" y="1288826"/>
        <a:ext cx="1859429" cy="1487543"/>
      </dsp:txXfrm>
    </dsp:sp>
    <dsp:sp modelId="{6C83C407-8751-4F47-B867-FED2BD8A834B}" macro="" textlink="">
      <dsp:nvSpPr>
        <dsp:cNvPr id="0" name=""/>
        <dsp:cNvSpPr/>
      </dsp:nvSpPr>
      <dsp:spPr>
        <a:xfrm rot="16200000">
          <a:off x="2695002" y="1591336"/>
          <a:ext cx="1866317" cy="557828"/>
        </a:xfrm>
        <a:prstGeom prst="leftArrow">
          <a:avLst>
            <a:gd name="adj1" fmla="val 60000"/>
            <a:gd name="adj2" fmla="val 5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sp>
    <dsp:sp modelId="{A4F5C038-AF22-424E-A469-26086CD971C1}" macro="" textlink="">
      <dsp:nvSpPr>
        <dsp:cNvPr id="0" name=""/>
        <dsp:cNvSpPr/>
      </dsp:nvSpPr>
      <dsp:spPr>
        <a:xfrm>
          <a:off x="2698446" y="193320"/>
          <a:ext cx="1859429" cy="1487543"/>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Verifying Compiler</a:t>
          </a:r>
          <a:endParaRPr lang="en-US" sz="2600" kern="1200" dirty="0"/>
        </a:p>
      </dsp:txBody>
      <dsp:txXfrm>
        <a:off x="2698446" y="193320"/>
        <a:ext cx="1859429" cy="1487543"/>
      </dsp:txXfrm>
    </dsp:sp>
    <dsp:sp modelId="{4245A790-3F38-49C0-A396-70842A9BABC0}" macro="" textlink="">
      <dsp:nvSpPr>
        <dsp:cNvPr id="0" name=""/>
        <dsp:cNvSpPr/>
      </dsp:nvSpPr>
      <dsp:spPr>
        <a:xfrm rot="19500000">
          <a:off x="4039431" y="2287540"/>
          <a:ext cx="1861501" cy="557828"/>
        </a:xfrm>
        <a:prstGeom prst="leftArrow">
          <a:avLst>
            <a:gd name="adj1" fmla="val 60000"/>
            <a:gd name="adj2" fmla="val 50000"/>
          </a:avLst>
        </a:prstGeom>
        <a:gradFill rotWithShape="0">
          <a:gsLst>
            <a:gs pos="0">
              <a:schemeClr val="accent2">
                <a:shade val="90000"/>
                <a:hueOff val="213853"/>
                <a:satOff val="-4275"/>
                <a:lumOff val="21189"/>
                <a:alphaOff val="0"/>
                <a:shade val="15000"/>
                <a:satMod val="180000"/>
              </a:schemeClr>
            </a:gs>
            <a:gs pos="50000">
              <a:schemeClr val="accent2">
                <a:shade val="90000"/>
                <a:hueOff val="213853"/>
                <a:satOff val="-4275"/>
                <a:lumOff val="21189"/>
                <a:alphaOff val="0"/>
                <a:shade val="45000"/>
                <a:satMod val="170000"/>
              </a:schemeClr>
            </a:gs>
            <a:gs pos="70000">
              <a:schemeClr val="accent2">
                <a:shade val="90000"/>
                <a:hueOff val="213853"/>
                <a:satOff val="-4275"/>
                <a:lumOff val="21189"/>
                <a:alphaOff val="0"/>
                <a:tint val="99000"/>
                <a:shade val="65000"/>
                <a:satMod val="155000"/>
              </a:schemeClr>
            </a:gs>
            <a:gs pos="100000">
              <a:schemeClr val="accent2">
                <a:shade val="90000"/>
                <a:hueOff val="213853"/>
                <a:satOff val="-4275"/>
                <a:lumOff val="21189"/>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56B82B9-8B72-4709-AD97-A7D3F98FA0ED}" macro="" textlink="">
      <dsp:nvSpPr>
        <dsp:cNvPr id="0" name=""/>
        <dsp:cNvSpPr/>
      </dsp:nvSpPr>
      <dsp:spPr>
        <a:xfrm>
          <a:off x="4802894" y="1288826"/>
          <a:ext cx="1859429" cy="1487543"/>
        </a:xfrm>
        <a:prstGeom prst="roundRect">
          <a:avLst>
            <a:gd name="adj" fmla="val 10000"/>
          </a:avLst>
        </a:prstGeom>
        <a:gradFill rotWithShape="0">
          <a:gsLst>
            <a:gs pos="0">
              <a:schemeClr val="accent2">
                <a:shade val="50000"/>
                <a:hueOff val="221148"/>
                <a:satOff val="-5275"/>
                <a:lumOff val="30623"/>
                <a:alphaOff val="0"/>
                <a:shade val="15000"/>
                <a:satMod val="180000"/>
              </a:schemeClr>
            </a:gs>
            <a:gs pos="50000">
              <a:schemeClr val="accent2">
                <a:shade val="50000"/>
                <a:hueOff val="221148"/>
                <a:satOff val="-5275"/>
                <a:lumOff val="30623"/>
                <a:alphaOff val="0"/>
                <a:shade val="45000"/>
                <a:satMod val="170000"/>
              </a:schemeClr>
            </a:gs>
            <a:gs pos="70000">
              <a:schemeClr val="accent2">
                <a:shade val="50000"/>
                <a:hueOff val="221148"/>
                <a:satOff val="-5275"/>
                <a:lumOff val="30623"/>
                <a:alphaOff val="0"/>
                <a:tint val="99000"/>
                <a:shade val="65000"/>
                <a:satMod val="155000"/>
              </a:schemeClr>
            </a:gs>
            <a:gs pos="100000">
              <a:schemeClr val="accent2">
                <a:shade val="50000"/>
                <a:hueOff val="221148"/>
                <a:satOff val="-5275"/>
                <a:lumOff val="30623"/>
                <a:alphaOff val="0"/>
                <a:tint val="95500"/>
                <a:shade val="100000"/>
                <a:satMod val="155000"/>
              </a:schemeClr>
            </a:gs>
          </a:gsLst>
          <a:lin ang="16200000" scaled="0"/>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155700">
            <a:lnSpc>
              <a:spcPct val="90000"/>
            </a:lnSpc>
            <a:spcBef>
              <a:spcPct val="0"/>
            </a:spcBef>
            <a:spcAft>
              <a:spcPct val="35000"/>
            </a:spcAft>
          </a:pPr>
          <a:r>
            <a:rPr lang="en-US" sz="2600" kern="1200" dirty="0" smtClean="0"/>
            <a:t>Predicate Abstraction</a:t>
          </a:r>
          <a:endParaRPr lang="en-US" sz="2600" kern="1200" dirty="0"/>
        </a:p>
      </dsp:txBody>
      <dsp:txXfrm>
        <a:off x="4802894" y="1288826"/>
        <a:ext cx="1859429" cy="1487543"/>
      </dsp:txXfrm>
    </dsp:sp>
  </dsp:spTree>
</dgm:drawing>
</file>

<file path=ppt/diagrams/drawing9.xml><?xml version="1.0" encoding="utf-8"?>
<dgm:drawing xmlns:dgm="http://schemas.openxmlformats.org/drawingml/2006/diagram" xmlns:a="http://schemas.openxmlformats.org/drawingml/2006/main">
  <dsp:spTree xmlns:dsp="http://schemas.microsoft.com/office/drawing/2008/diagram">
    <dsp:nvGrpSpPr>
      <dsp:cNvPr id="0" name=""/>
      <dsp:cNvGrpSpPr/>
    </dsp:nvGrpSpPr>
    <dsp:grpSpPr/>
    <dsp:sp modelId="{52A4F95F-F1AB-4105-9DEE-78179B78A81B}" macro="" textlink="">
      <dsp:nvSpPr>
        <dsp:cNvPr id="0" name=""/>
        <dsp:cNvSpPr/>
      </dsp:nvSpPr>
      <dsp:spPr>
        <a:xfrm>
          <a:off x="1416820" y="1842"/>
          <a:ext cx="6310358" cy="805615"/>
        </a:xfrm>
        <a:prstGeom prst="roundRect">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Heuristic quantifier instantiation</a:t>
          </a:r>
          <a:endParaRPr lang="en-US" sz="2400" kern="1200" dirty="0"/>
        </a:p>
      </dsp:txBody>
      <dsp:txXfrm>
        <a:off x="1416820" y="1842"/>
        <a:ext cx="6310358" cy="805615"/>
      </dsp:txXfrm>
    </dsp:sp>
    <dsp:sp modelId="{EA10E22E-D9E7-4493-B666-635671DEC2D3}" macro="" textlink="">
      <dsp:nvSpPr>
        <dsp:cNvPr id="0" name=""/>
        <dsp:cNvSpPr/>
      </dsp:nvSpPr>
      <dsp:spPr>
        <a:xfrm>
          <a:off x="1416820" y="847738"/>
          <a:ext cx="6310358" cy="805615"/>
        </a:xfrm>
        <a:prstGeom prst="roundRect">
          <a:avLst/>
        </a:prstGeom>
        <a:gradFill rotWithShape="0">
          <a:gsLst>
            <a:gs pos="0">
              <a:schemeClr val="accent2">
                <a:hueOff val="-2846057"/>
                <a:satOff val="8039"/>
                <a:lumOff val="2059"/>
                <a:alphaOff val="0"/>
                <a:shade val="15000"/>
                <a:satMod val="180000"/>
              </a:schemeClr>
            </a:gs>
            <a:gs pos="50000">
              <a:schemeClr val="accent2">
                <a:hueOff val="-2846057"/>
                <a:satOff val="8039"/>
                <a:lumOff val="2059"/>
                <a:alphaOff val="0"/>
                <a:shade val="45000"/>
                <a:satMod val="170000"/>
              </a:schemeClr>
            </a:gs>
            <a:gs pos="70000">
              <a:schemeClr val="accent2">
                <a:hueOff val="-2846057"/>
                <a:satOff val="8039"/>
                <a:lumOff val="2059"/>
                <a:alphaOff val="0"/>
                <a:tint val="99000"/>
                <a:shade val="65000"/>
                <a:satMod val="155000"/>
              </a:schemeClr>
            </a:gs>
            <a:gs pos="100000">
              <a:schemeClr val="accent2">
                <a:hueOff val="-2846057"/>
                <a:satOff val="8039"/>
                <a:lumOff val="2059"/>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2846057"/>
              <a:satOff val="8039"/>
              <a:lumOff val="2059"/>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Combining SMT with Saturation </a:t>
          </a:r>
          <a:r>
            <a:rPr lang="en-US" sz="2400" kern="1200" dirty="0" err="1" smtClean="0"/>
            <a:t>provers</a:t>
          </a:r>
          <a:endParaRPr lang="en-US" sz="2400" kern="1200" dirty="0"/>
        </a:p>
      </dsp:txBody>
      <dsp:txXfrm>
        <a:off x="1416820" y="847738"/>
        <a:ext cx="6310358" cy="805615"/>
      </dsp:txXfrm>
    </dsp:sp>
    <dsp:sp modelId="{F4F7A9AC-E7F4-4B3B-8466-97CBC798AA54}" macro="" textlink="">
      <dsp:nvSpPr>
        <dsp:cNvPr id="0" name=""/>
        <dsp:cNvSpPr/>
      </dsp:nvSpPr>
      <dsp:spPr>
        <a:xfrm>
          <a:off x="1416820" y="1693635"/>
          <a:ext cx="6310358" cy="805615"/>
        </a:xfrm>
        <a:prstGeom prst="roundRect">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5692114"/>
              <a:satOff val="16078"/>
              <a:lumOff val="4118"/>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Complete quantifier instantiation</a:t>
          </a:r>
          <a:endParaRPr lang="en-US" sz="2400" kern="1200" dirty="0"/>
        </a:p>
      </dsp:txBody>
      <dsp:txXfrm>
        <a:off x="1416820" y="1693635"/>
        <a:ext cx="6310358" cy="805615"/>
      </dsp:txXfrm>
    </dsp:sp>
    <dsp:sp modelId="{2404C232-44CA-4E4A-8F81-38E47494FB8B}" macro="" textlink="">
      <dsp:nvSpPr>
        <dsp:cNvPr id="0" name=""/>
        <dsp:cNvSpPr/>
      </dsp:nvSpPr>
      <dsp:spPr>
        <a:xfrm>
          <a:off x="1416820" y="2539531"/>
          <a:ext cx="6310358" cy="805615"/>
        </a:xfrm>
        <a:prstGeom prst="roundRect">
          <a:avLst/>
        </a:prstGeom>
        <a:gradFill rotWithShape="0">
          <a:gsLst>
            <a:gs pos="0">
              <a:schemeClr val="accent2">
                <a:hueOff val="-8538171"/>
                <a:satOff val="24117"/>
                <a:lumOff val="6177"/>
                <a:alphaOff val="0"/>
                <a:shade val="15000"/>
                <a:satMod val="180000"/>
              </a:schemeClr>
            </a:gs>
            <a:gs pos="50000">
              <a:schemeClr val="accent2">
                <a:hueOff val="-8538171"/>
                <a:satOff val="24117"/>
                <a:lumOff val="6177"/>
                <a:alphaOff val="0"/>
                <a:shade val="45000"/>
                <a:satMod val="170000"/>
              </a:schemeClr>
            </a:gs>
            <a:gs pos="70000">
              <a:schemeClr val="accent2">
                <a:hueOff val="-8538171"/>
                <a:satOff val="24117"/>
                <a:lumOff val="6177"/>
                <a:alphaOff val="0"/>
                <a:tint val="99000"/>
                <a:shade val="65000"/>
                <a:satMod val="155000"/>
              </a:schemeClr>
            </a:gs>
            <a:gs pos="100000">
              <a:schemeClr val="accent2">
                <a:hueOff val="-8538171"/>
                <a:satOff val="24117"/>
                <a:lumOff val="6177"/>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8538171"/>
              <a:satOff val="24117"/>
              <a:lumOff val="6177"/>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Decidable fragments</a:t>
          </a:r>
          <a:endParaRPr lang="en-US" sz="2400" kern="1200" dirty="0"/>
        </a:p>
      </dsp:txBody>
      <dsp:txXfrm>
        <a:off x="1416820" y="2539531"/>
        <a:ext cx="6310358" cy="805615"/>
      </dsp:txXfrm>
    </dsp:sp>
    <dsp:sp modelId="{FFB73037-AE30-4504-95CC-EF56331D7CE8}" macro="" textlink="">
      <dsp:nvSpPr>
        <dsp:cNvPr id="0" name=""/>
        <dsp:cNvSpPr/>
      </dsp:nvSpPr>
      <dsp:spPr>
        <a:xfrm>
          <a:off x="1416820" y="3385427"/>
          <a:ext cx="6310358" cy="805615"/>
        </a:xfrm>
        <a:prstGeom prst="roundRect">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2">
              <a:hueOff val="-11384228"/>
              <a:satOff val="32156"/>
              <a:lumOff val="8236"/>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rtl="0">
            <a:lnSpc>
              <a:spcPct val="90000"/>
            </a:lnSpc>
            <a:spcBef>
              <a:spcPct val="0"/>
            </a:spcBef>
            <a:spcAft>
              <a:spcPct val="35000"/>
            </a:spcAft>
          </a:pPr>
          <a:r>
            <a:rPr lang="en-US" sz="2400" kern="1200" dirty="0" smtClean="0"/>
            <a:t>Model based quantifier instantiation</a:t>
          </a:r>
          <a:endParaRPr lang="en-US" sz="2400" kern="1200" dirty="0"/>
        </a:p>
      </dsp:txBody>
      <dsp:txXfrm>
        <a:off x="1416820" y="3385427"/>
        <a:ext cx="6310358" cy="805615"/>
      </dsp:txXfrm>
    </dsp:sp>
  </dsp:spTree>
</dgm: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9/11/2009</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9/11/2009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6:58 AM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37</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39</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40</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42</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43</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7:07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50</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51</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53</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7:16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94</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dirty="0"/>
          </a:p>
        </p:txBody>
      </p:sp>
      <p:sp>
        <p:nvSpPr>
          <p:cNvPr id="6" name="Footer Placeholder 5"/>
          <p:cNvSpPr>
            <a:spLocks noGrp="1"/>
          </p:cNvSpPr>
          <p:nvPr>
            <p:ph type="ftr" sz="quarter" idx="12"/>
          </p:nvPr>
        </p:nvSpPr>
        <p:spPr/>
        <p:txBody>
          <a:bodyPr/>
          <a:lstStyle/>
          <a:p>
            <a:r>
              <a:rPr lang="en-US"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rPr>
            </a:br>
            <a:r>
              <a:rPr lang="en-US" dirty="0"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7:10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7:11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6:54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107</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110</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9/11/2009 6:59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Segoe Semibold"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val="0085C0"/>
                    </a:gs>
                    <a:gs pos="68000">
                      <a:srgbClr val="0070C0"/>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val="F4A234"/>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research.microsoft.com/projects/z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research.microsoft.com/projects/z3" TargetMode="External"/><Relationship Id="rId9" Type="http://schemas.microsoft.com/office/2007/relationships/diagramDrawing" Target="../diagrams/drawing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13.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3375" y="2285431"/>
            <a:ext cx="7692761" cy="1107996"/>
          </a:xfrm>
        </p:spPr>
        <p:txBody>
          <a:bodyPr/>
          <a:lstStyle/>
          <a:p>
            <a:r>
              <a:rPr sz="4800" smtClean="0">
                <a:latin typeface="Calibri" pitchFamily="34" charset="0"/>
              </a:rPr>
              <a:t>SMT@Microsoft</a:t>
            </a:r>
            <a:br>
              <a:rPr sz="4800" smtClean="0">
                <a:latin typeface="Calibri" pitchFamily="34" charset="0"/>
              </a:rPr>
            </a:br>
            <a:r>
              <a:rPr sz="3200" smtClean="0">
                <a:latin typeface="Calibri" pitchFamily="34" charset="0"/>
              </a:rPr>
              <a:t>Midwest Verification Day, Iowa, 2009</a:t>
            </a:r>
            <a:endParaRPr lang="en-US" sz="4800" dirty="0">
              <a:latin typeface="Calibri" pitchFamily="34" charset="0"/>
            </a:endParaRPr>
          </a:p>
        </p:txBody>
      </p:sp>
      <p:sp>
        <p:nvSpPr>
          <p:cNvPr id="3" name="Subtitle 2"/>
          <p:cNvSpPr>
            <a:spLocks noGrp="1"/>
          </p:cNvSpPr>
          <p:nvPr>
            <p:ph type="subTitle" idx="1"/>
          </p:nvPr>
        </p:nvSpPr>
        <p:spPr>
          <a:xfrm>
            <a:off x="1073837" y="4522883"/>
            <a:ext cx="7692761" cy="861774"/>
          </a:xfrm>
        </p:spPr>
        <p:txBody>
          <a:bodyPr/>
          <a:lstStyle/>
          <a:p>
            <a:pPr>
              <a:lnSpc>
                <a:spcPct val="100000"/>
              </a:lnSpc>
            </a:pPr>
            <a:r>
              <a:rPr lang="en-US" sz="2800" dirty="0" smtClean="0"/>
              <a:t>Leonardo de Moura</a:t>
            </a:r>
          </a:p>
          <a:p>
            <a:pPr>
              <a:lnSpc>
                <a:spcPct val="100000"/>
              </a:lnSpc>
            </a:pPr>
            <a:r>
              <a:rPr lang="en-US" sz="2800" dirty="0" smtClean="0"/>
              <a:t>Microsoft Research</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233680" y="2265680"/>
            <a:ext cx="151384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ectangle 8"/>
          <p:cNvSpPr/>
          <p:nvPr/>
        </p:nvSpPr>
        <p:spPr bwMode="auto">
          <a:xfrm>
            <a:off x="7076661" y="2262588"/>
            <a:ext cx="102041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bwMode="auto">
          <a:xfrm>
            <a:off x="5751442" y="2255520"/>
            <a:ext cx="65951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ectangle 10"/>
          <p:cNvSpPr/>
          <p:nvPr/>
        </p:nvSpPr>
        <p:spPr bwMode="auto">
          <a:xfrm>
            <a:off x="5259344" y="225552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2"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09398"/>
          </a:xfrm>
        </p:spPr>
        <p:txBody>
          <a:bodyPr/>
          <a:lstStyle/>
          <a:p>
            <a:r>
              <a:rPr sz="4400" smtClean="0">
                <a:latin typeface="Calibri" pitchFamily="34" charset="0"/>
                <a:sym typeface="Symbol"/>
              </a:rPr>
              <a:t>Bad news</a:t>
            </a:r>
            <a:endParaRPr sz="44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09491" y="2599801"/>
            <a:ext cx="8382000" cy="1478866"/>
          </a:xfrm>
          <a:prstGeom prst="rect">
            <a:avLst/>
          </a:prstGeom>
        </p:spPr>
        <p:txBody>
          <a:bodyPr vert="horz" wrap="square" lIns="0" tIns="0" rIns="0" bIns="0" rtlCol="0">
            <a:spAutoFit/>
          </a:bodyPr>
          <a:lstStyle/>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There is no sound and </a:t>
            </a:r>
            <a:r>
              <a:rPr lang="en-US" sz="3100" b="1" dirty="0" err="1" smtClean="0">
                <a:solidFill>
                  <a:srgbClr val="FF0000"/>
                </a:solidFill>
                <a:latin typeface="Calibri" pitchFamily="34" charset="0"/>
                <a:sym typeface="Symbol"/>
              </a:rPr>
              <a:t>refutationally</a:t>
            </a:r>
            <a:r>
              <a:rPr lang="en-US" sz="3100" b="1" dirty="0" smtClean="0">
                <a:solidFill>
                  <a:srgbClr val="FF0000"/>
                </a:solidFill>
                <a:latin typeface="Calibri" pitchFamily="34" charset="0"/>
                <a:sym typeface="Symbol"/>
              </a:rPr>
              <a:t> complete</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procedure for </a:t>
            </a:r>
          </a:p>
          <a:p>
            <a:pPr marL="384954" indent="-384954" algn="ctr">
              <a:lnSpc>
                <a:spcPct val="90000"/>
              </a:lnSpc>
              <a:spcBef>
                <a:spcPct val="20000"/>
              </a:spcBef>
              <a:buSzPct val="90000"/>
            </a:pPr>
            <a:r>
              <a:rPr lang="en-US" sz="3100" b="1" dirty="0" smtClean="0">
                <a:solidFill>
                  <a:srgbClr val="FF0000"/>
                </a:solidFill>
                <a:latin typeface="Calibri" pitchFamily="34" charset="0"/>
                <a:sym typeface="Symbol"/>
              </a:rPr>
              <a:t>linear integer arithmetic + free function symbols</a:t>
            </a: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Many Approaches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graphicFrame>
        <p:nvGraphicFramePr>
          <p:cNvPr id="6" name="Diagram 5"/>
          <p:cNvGraphicFramePr/>
          <p:nvPr/>
        </p:nvGraphicFramePr>
        <p:xfrm>
          <a:off x="0" y="1675351"/>
          <a:ext cx="9144000" cy="419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modeling runtime </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003625"/>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Is the </a:t>
            </a:r>
            <a:r>
              <a:rPr lang="en-US" sz="3100" dirty="0" err="1" smtClean="0">
                <a:solidFill>
                  <a:schemeClr val="bg1"/>
                </a:solidFill>
                <a:latin typeface="Calibri" pitchFamily="34" charset="0"/>
                <a:sym typeface="Symbol"/>
              </a:rPr>
              <a:t>axiomatization</a:t>
            </a:r>
            <a:r>
              <a:rPr lang="en-US" sz="3100" dirty="0" smtClean="0">
                <a:solidFill>
                  <a:schemeClr val="bg1"/>
                </a:solidFill>
                <a:latin typeface="Calibri" pitchFamily="34" charset="0"/>
                <a:sym typeface="Symbol"/>
              </a:rPr>
              <a:t> of  the runtime consistent?</a:t>
            </a:r>
          </a:p>
          <a:p>
            <a:pPr marL="384954" indent="-384954">
              <a:lnSpc>
                <a:spcPct val="90000"/>
              </a:lnSpc>
              <a:spcBef>
                <a:spcPct val="20000"/>
              </a:spcBef>
              <a:buSzPct val="90000"/>
              <a:buFontTx/>
              <a:buBlip>
                <a:blip r:embed="rId4"/>
              </a:buBlip>
            </a:pPr>
            <a:r>
              <a:rPr lang="en-US" sz="3100" dirty="0" smtClean="0">
                <a:solidFill>
                  <a:srgbClr val="FF0000"/>
                </a:solidFill>
                <a:latin typeface="Calibri" pitchFamily="34" charset="0"/>
                <a:sym typeface="Symbol"/>
              </a:rPr>
              <a:t>False</a:t>
            </a:r>
            <a:r>
              <a:rPr lang="en-US" sz="3100" dirty="0" smtClean="0">
                <a:solidFill>
                  <a:schemeClr val="bg1"/>
                </a:solidFill>
                <a:latin typeface="Calibri" pitchFamily="34" charset="0"/>
                <a:sym typeface="Symbol"/>
              </a:rPr>
              <a:t> implies everything</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a:t>
            </a:r>
            <a:r>
              <a:rPr lang="en-US" sz="3100" dirty="0" smtClean="0">
                <a:solidFill>
                  <a:srgbClr val="FF0000"/>
                </a:solidFill>
                <a:latin typeface="Calibri" pitchFamily="34" charset="0"/>
                <a:sym typeface="Symbol"/>
              </a:rPr>
              <a:t>SMT + Saturation </a:t>
            </a:r>
            <a:r>
              <a:rPr lang="en-US" sz="3100" dirty="0" err="1" smtClean="0">
                <a:solidFill>
                  <a:srgbClr val="FF0000"/>
                </a:solidFill>
                <a:latin typeface="Calibri" pitchFamily="34" charset="0"/>
                <a:sym typeface="Symbol"/>
              </a:rPr>
              <a:t>Provers</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Found many bugs using this approach</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Challenge: Robustness</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5" name="Text Placeholder 2"/>
          <p:cNvSpPr txBox="1">
            <a:spLocks/>
          </p:cNvSpPr>
          <p:nvPr/>
        </p:nvSpPr>
        <p:spPr>
          <a:xfrm>
            <a:off x="389877" y="1665303"/>
            <a:ext cx="8382000" cy="2957733"/>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Standard complain</a:t>
            </a:r>
          </a:p>
          <a:p>
            <a:pPr marL="842136" lvl="1" indent="-384954">
              <a:lnSpc>
                <a:spcPct val="90000"/>
              </a:lnSpc>
              <a:spcBef>
                <a:spcPct val="20000"/>
              </a:spcBef>
              <a:buSzPct val="90000"/>
            </a:pPr>
            <a:r>
              <a:rPr lang="en-US" sz="3100" dirty="0" smtClean="0">
                <a:solidFill>
                  <a:schemeClr val="bg1"/>
                </a:solidFill>
                <a:latin typeface="Calibri" pitchFamily="34" charset="0"/>
                <a:sym typeface="Symbol"/>
              </a:rPr>
              <a:t>	</a:t>
            </a:r>
            <a:r>
              <a:rPr lang="en-US" sz="3100" dirty="0" smtClean="0">
                <a:solidFill>
                  <a:srgbClr val="FF0000"/>
                </a:solidFill>
                <a:latin typeface="Calibri" pitchFamily="34" charset="0"/>
                <a:sym typeface="Symbol"/>
              </a:rPr>
              <a:t>“I made a small modification in my Spec, and Z3 is </a:t>
            </a:r>
            <a:r>
              <a:rPr lang="en-US" sz="3100" dirty="0" err="1" smtClean="0">
                <a:solidFill>
                  <a:srgbClr val="FF0000"/>
                </a:solidFill>
                <a:latin typeface="Calibri" pitchFamily="34" charset="0"/>
                <a:sym typeface="Symbol"/>
              </a:rPr>
              <a:t>timingout</a:t>
            </a:r>
            <a:r>
              <a:rPr lang="en-US" sz="3100" dirty="0" smtClean="0">
                <a:solidFill>
                  <a:srgbClr val="FF0000"/>
                </a:solidFill>
                <a:latin typeface="Calibri" pitchFamily="34" charset="0"/>
                <a:sym typeface="Symbol"/>
              </a:rPr>
              <a:t>”</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This also happens with SAT solvers (NP-complete)</a:t>
            </a: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In our case, the problems are </a:t>
            </a:r>
            <a:r>
              <a:rPr lang="en-US" sz="3100" dirty="0" err="1" smtClean="0">
                <a:solidFill>
                  <a:schemeClr val="bg1"/>
                </a:solidFill>
                <a:latin typeface="Calibri" pitchFamily="34" charset="0"/>
                <a:sym typeface="Symbol"/>
              </a:rPr>
              <a:t>undecidable</a:t>
            </a:r>
            <a:endParaRPr lang="en-US" sz="3100" dirty="0" smtClean="0">
              <a:solidFill>
                <a:srgbClr val="FF0000"/>
              </a:solidFill>
              <a:latin typeface="Calibri" pitchFamily="34" charset="0"/>
              <a:sym typeface="Symbol"/>
            </a:endParaRPr>
          </a:p>
          <a:p>
            <a:pPr marL="384954" indent="-384954">
              <a:lnSpc>
                <a:spcPct val="90000"/>
              </a:lnSpc>
              <a:spcBef>
                <a:spcPct val="20000"/>
              </a:spcBef>
              <a:buSzPct val="90000"/>
              <a:buFontTx/>
              <a:buBlip>
                <a:blip r:embed="rId4"/>
              </a:buBlip>
            </a:pPr>
            <a:r>
              <a:rPr lang="en-US" sz="3100" dirty="0" smtClean="0">
                <a:solidFill>
                  <a:schemeClr val="bg1"/>
                </a:solidFill>
                <a:latin typeface="Calibri" pitchFamily="34" charset="0"/>
                <a:sym typeface="Symbol"/>
              </a:rPr>
              <a:t>Partial solution: parallelization</a:t>
            </a:r>
            <a:endParaRPr lang="en-US" sz="3100" dirty="0" smtClean="0">
              <a:solidFill>
                <a:srgbClr val="FF0000"/>
              </a:solidFill>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t>Parallel Z3</a:t>
            </a:r>
            <a:endParaRPr spc="-167">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381000" y="1840992"/>
            <a:ext cx="8382000" cy="1809726"/>
          </a:xfrm>
        </p:spPr>
        <p:txBody>
          <a:bodyPr/>
          <a:lstStyle/>
          <a:p>
            <a:r>
              <a:rPr lang="en-US" dirty="0" smtClean="0"/>
              <a:t>Joint work with Y. Hamadi (MSRC) and C. Wintersteiger</a:t>
            </a:r>
          </a:p>
          <a:p>
            <a:r>
              <a:rPr lang="en-US" dirty="0" smtClean="0"/>
              <a:t>Multi-core &amp; Multi-node (HPC)</a:t>
            </a:r>
          </a:p>
          <a:p>
            <a:r>
              <a:rPr lang="en-US" dirty="0" smtClean="0">
                <a:solidFill>
                  <a:srgbClr val="FF0000"/>
                </a:solidFill>
              </a:rPr>
              <a:t>Different strategies in parallel</a:t>
            </a:r>
          </a:p>
          <a:p>
            <a:r>
              <a:rPr lang="en-US" dirty="0" smtClean="0"/>
              <a:t>Collaborate exchanging lemmas</a:t>
            </a:r>
          </a:p>
        </p:txBody>
      </p:sp>
      <p:graphicFrame>
        <p:nvGraphicFramePr>
          <p:cNvPr id="5" name="Diagram 4"/>
          <p:cNvGraphicFramePr/>
          <p:nvPr/>
        </p:nvGraphicFramePr>
        <p:xfrm>
          <a:off x="4403981" y="2837642"/>
          <a:ext cx="5654425" cy="310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Overview</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Content Placeholder 2"/>
          <p:cNvSpPr>
            <a:spLocks noGrp="1"/>
          </p:cNvSpPr>
          <p:nvPr>
            <p:ph idx="4294967295"/>
          </p:nvPr>
        </p:nvSpPr>
        <p:spPr>
          <a:xfrm>
            <a:off x="432335" y="1582989"/>
            <a:ext cx="8382000" cy="4246563"/>
          </a:xfrm>
        </p:spPr>
        <p:txBody>
          <a:bodyPr/>
          <a:lstStyle/>
          <a:p>
            <a:r>
              <a:rPr lang="en-US" sz="2400" i="1" dirty="0" smtClean="0">
                <a:latin typeface="Calibri" pitchFamily="34" charset="0"/>
              </a:rPr>
              <a:t>http://research.microsoft.com/slam/</a:t>
            </a:r>
          </a:p>
          <a:p>
            <a:r>
              <a:rPr lang="en-US" sz="2400" i="1" dirty="0" smtClean="0">
                <a:solidFill>
                  <a:srgbClr val="FF0000"/>
                </a:solidFill>
                <a:latin typeface="Calibri" pitchFamily="34" charset="0"/>
              </a:rPr>
              <a:t>SLAM/SDV</a:t>
            </a:r>
            <a:r>
              <a:rPr lang="en-US" sz="2400" dirty="0" smtClean="0">
                <a:latin typeface="Calibri" pitchFamily="34" charset="0"/>
              </a:rPr>
              <a:t> is a software model checker.</a:t>
            </a:r>
          </a:p>
          <a:p>
            <a:r>
              <a:rPr lang="en-US" sz="2400" dirty="0" smtClean="0">
                <a:latin typeface="Calibri" pitchFamily="34" charset="0"/>
              </a:rPr>
              <a:t>Application domain: </a:t>
            </a:r>
            <a:r>
              <a:rPr lang="en-US" sz="2400" i="1" dirty="0" smtClean="0">
                <a:solidFill>
                  <a:srgbClr val="FF0000"/>
                </a:solidFill>
                <a:latin typeface="Calibri" pitchFamily="34" charset="0"/>
              </a:rPr>
              <a:t>device drivers</a:t>
            </a:r>
            <a:r>
              <a:rPr lang="en-US" sz="2400" i="1" dirty="0" smtClean="0">
                <a:latin typeface="Calibri" pitchFamily="34" charset="0"/>
              </a:rPr>
              <a:t>.</a:t>
            </a:r>
          </a:p>
          <a:p>
            <a:r>
              <a:rPr lang="en-US" sz="2400" dirty="0" smtClean="0">
                <a:latin typeface="Calibri" pitchFamily="34" charset="0"/>
              </a:rPr>
              <a:t>Architecture:</a:t>
            </a:r>
          </a:p>
          <a:p>
            <a:pPr lvl="1">
              <a:buNone/>
            </a:pPr>
            <a:r>
              <a:rPr lang="en-US" sz="2400" b="1" dirty="0" smtClean="0">
                <a:latin typeface="Calibri" pitchFamily="34" charset="0"/>
              </a:rPr>
              <a:t>c2bp  </a:t>
            </a:r>
            <a:r>
              <a:rPr lang="en-US" sz="2400" dirty="0" smtClean="0">
                <a:latin typeface="Calibri" pitchFamily="34" charset="0"/>
              </a:rPr>
              <a:t>C program → </a:t>
            </a:r>
            <a:r>
              <a:rPr lang="en-US" sz="2400" dirty="0" err="1" smtClean="0">
                <a:latin typeface="Calibri" pitchFamily="34" charset="0"/>
              </a:rPr>
              <a:t>boolean</a:t>
            </a:r>
            <a:r>
              <a:rPr lang="en-US" sz="2400" dirty="0" smtClean="0">
                <a:latin typeface="Calibri" pitchFamily="34" charset="0"/>
              </a:rPr>
              <a:t> program (</a:t>
            </a:r>
            <a:r>
              <a:rPr lang="en-US" sz="2400" i="1" dirty="0" smtClean="0">
                <a:latin typeface="Calibri" pitchFamily="34" charset="0"/>
              </a:rPr>
              <a:t>predicate abstraction).</a:t>
            </a:r>
          </a:p>
          <a:p>
            <a:pPr lvl="1">
              <a:buNone/>
            </a:pPr>
            <a:r>
              <a:rPr lang="en-US" sz="2400" b="1" dirty="0" smtClean="0">
                <a:latin typeface="Calibri" pitchFamily="34" charset="0"/>
              </a:rPr>
              <a:t>bebop </a:t>
            </a:r>
            <a:r>
              <a:rPr lang="en-US" sz="2400" dirty="0" smtClean="0">
                <a:latin typeface="Calibri" pitchFamily="34" charset="0"/>
              </a:rPr>
              <a:t>Model checker for </a:t>
            </a:r>
            <a:r>
              <a:rPr lang="en-US" sz="2400" dirty="0" err="1" smtClean="0">
                <a:latin typeface="Calibri" pitchFamily="34" charset="0"/>
              </a:rPr>
              <a:t>boolean</a:t>
            </a:r>
            <a:r>
              <a:rPr lang="en-US" sz="2400" dirty="0" smtClean="0">
                <a:latin typeface="Calibri" pitchFamily="34" charset="0"/>
              </a:rPr>
              <a:t> programs.</a:t>
            </a:r>
          </a:p>
          <a:p>
            <a:pPr lvl="1">
              <a:buNone/>
            </a:pPr>
            <a:r>
              <a:rPr lang="en-US" sz="2400" b="1" dirty="0" err="1" smtClean="0">
                <a:latin typeface="Calibri" pitchFamily="34" charset="0"/>
              </a:rPr>
              <a:t>newton</a:t>
            </a:r>
            <a:r>
              <a:rPr lang="en-US" sz="2400" b="1" dirty="0" smtClean="0">
                <a:latin typeface="Calibri" pitchFamily="34" charset="0"/>
              </a:rPr>
              <a:t> </a:t>
            </a:r>
            <a:r>
              <a:rPr lang="en-US" sz="2400" dirty="0" smtClean="0">
                <a:latin typeface="Calibri" pitchFamily="34" charset="0"/>
              </a:rPr>
              <a:t>Model refinement (check for path feasibility)</a:t>
            </a:r>
          </a:p>
          <a:p>
            <a:r>
              <a:rPr lang="en-US" sz="2400" dirty="0" smtClean="0">
                <a:latin typeface="Calibri" pitchFamily="34" charset="0"/>
              </a:rPr>
              <a:t>SMT solvers are used to perform predicate abstraction and to check path feasibility.</a:t>
            </a:r>
          </a:p>
          <a:p>
            <a:r>
              <a:rPr lang="en-US" sz="2400" dirty="0" smtClean="0">
                <a:latin typeface="Calibri" pitchFamily="34" charset="0"/>
              </a:rPr>
              <a:t>c2bp makes several calls to the SMT solver. The formulas are relatively small.</a:t>
            </a:r>
            <a:endParaRPr lang="en-US" sz="2400" dirty="0">
              <a:latin typeface="Calibri" pitchFamily="34" charset="0"/>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Predicate Abstraction: </a:t>
            </a:r>
            <a:r>
              <a:rPr i="1" smtClean="0">
                <a:latin typeface="Calibri" pitchFamily="34" charset="0"/>
              </a:rPr>
              <a:t>c2bp</a:t>
            </a:r>
            <a:endParaRPr lang="en-US" i="1" dirty="0">
              <a:latin typeface="Calibri" pitchFamily="34" charset="0"/>
            </a:endParaRPr>
          </a:p>
        </p:txBody>
      </p:sp>
      <p:sp>
        <p:nvSpPr>
          <p:cNvPr id="3" name="Content Placeholder 2"/>
          <p:cNvSpPr>
            <a:spLocks noGrp="1"/>
          </p:cNvSpPr>
          <p:nvPr>
            <p:ph idx="1"/>
          </p:nvPr>
        </p:nvSpPr>
        <p:spPr/>
        <p:txBody>
          <a:bodyPr/>
          <a:lstStyle/>
          <a:p>
            <a:r>
              <a:rPr lang="en-US" sz="2800" b="1" dirty="0" smtClean="0">
                <a:latin typeface="Calibri" pitchFamily="34" charset="0"/>
              </a:rPr>
              <a:t>Given</a:t>
            </a:r>
            <a:r>
              <a:rPr lang="en-US" sz="2800" dirty="0" smtClean="0">
                <a:latin typeface="Calibri" pitchFamily="34" charset="0"/>
              </a:rPr>
              <a:t> a C program </a:t>
            </a:r>
            <a:r>
              <a:rPr lang="en-US" sz="2800" i="1" dirty="0" smtClean="0">
                <a:solidFill>
                  <a:srgbClr val="FF0000"/>
                </a:solidFill>
                <a:latin typeface="Calibri" pitchFamily="34" charset="0"/>
              </a:rPr>
              <a:t>P</a:t>
            </a:r>
            <a:r>
              <a:rPr lang="en-US" sz="2800" dirty="0" smtClean="0">
                <a:latin typeface="Calibri" pitchFamily="34" charset="0"/>
              </a:rPr>
              <a:t> and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 , </a:t>
            </a:r>
            <a:r>
              <a:rPr lang="en-US" sz="2800" i="1" dirty="0" err="1" smtClean="0">
                <a:solidFill>
                  <a:srgbClr val="FF0000"/>
                </a:solidFill>
                <a:latin typeface="Calibri" pitchFamily="34" charset="0"/>
              </a:rPr>
              <a:t>p</a:t>
            </a:r>
            <a:r>
              <a:rPr lang="en-US" sz="2800" i="1" baseline="-25000" dirty="0" err="1" smtClean="0">
                <a:solidFill>
                  <a:srgbClr val="FF0000"/>
                </a:solidFill>
                <a:latin typeface="Calibri" pitchFamily="34" charset="0"/>
              </a:rPr>
              <a:t>n</a:t>
            </a:r>
            <a:r>
              <a:rPr lang="en-US" sz="2800" dirty="0" smtClean="0">
                <a:solidFill>
                  <a:srgbClr val="FF0000"/>
                </a:solidFill>
                <a:latin typeface="Calibri" pitchFamily="34" charset="0"/>
              </a:rPr>
              <a:t>}</a:t>
            </a:r>
            <a:r>
              <a:rPr lang="en-US" sz="2800" dirty="0" smtClean="0">
                <a:latin typeface="Calibri" pitchFamily="34" charset="0"/>
              </a:rPr>
              <a:t>.</a:t>
            </a:r>
          </a:p>
          <a:p>
            <a:r>
              <a:rPr lang="en-US" sz="2800" b="1" dirty="0" smtClean="0">
                <a:latin typeface="Calibri" pitchFamily="34" charset="0"/>
              </a:rPr>
              <a:t>Produce </a:t>
            </a:r>
            <a:r>
              <a:rPr lang="en-US" sz="2800" dirty="0" smtClean="0">
                <a:latin typeface="Calibri" pitchFamily="34" charset="0"/>
              </a:rPr>
              <a:t>a Boolean program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a:t>
            </a:r>
          </a:p>
          <a:p>
            <a:pPr lvl="1"/>
            <a:r>
              <a:rPr lang="en-US" sz="2800" dirty="0" smtClean="0">
                <a:latin typeface="Calibri" pitchFamily="34" charset="0"/>
              </a:rPr>
              <a:t>Same control flow structure as P.</a:t>
            </a:r>
          </a:p>
          <a:p>
            <a:pPr lvl="1"/>
            <a:r>
              <a:rPr lang="en-US" sz="2800" dirty="0" smtClean="0">
                <a:latin typeface="Calibri" pitchFamily="34" charset="0"/>
              </a:rPr>
              <a:t>Boolean variables {b</a:t>
            </a:r>
            <a:r>
              <a:rPr lang="en-US" sz="2800" baseline="-25000" dirty="0" smtClean="0">
                <a:latin typeface="Calibri" pitchFamily="34" charset="0"/>
              </a:rPr>
              <a:t>1</a:t>
            </a:r>
            <a:r>
              <a:rPr lang="en-US" sz="2800" dirty="0" smtClean="0">
                <a:latin typeface="Calibri" pitchFamily="34" charset="0"/>
              </a:rPr>
              <a:t>, … , </a:t>
            </a:r>
            <a:r>
              <a:rPr lang="en-US" sz="2800" dirty="0" err="1" smtClean="0">
                <a:latin typeface="Calibri" pitchFamily="34" charset="0"/>
              </a:rPr>
              <a:t>b</a:t>
            </a:r>
            <a:r>
              <a:rPr lang="en-US" sz="2800" baseline="-25000" dirty="0" err="1" smtClean="0">
                <a:latin typeface="Calibri" pitchFamily="34" charset="0"/>
              </a:rPr>
              <a:t>n</a:t>
            </a:r>
            <a:r>
              <a:rPr lang="en-US" sz="2800" dirty="0" smtClean="0">
                <a:latin typeface="Calibri" pitchFamily="34" charset="0"/>
              </a:rPr>
              <a:t>} to match {</a:t>
            </a:r>
            <a:r>
              <a:rPr lang="en-US" sz="2800" i="1" dirty="0" smtClean="0">
                <a:latin typeface="Calibri" pitchFamily="34" charset="0"/>
              </a:rPr>
              <a:t>p</a:t>
            </a:r>
            <a:r>
              <a:rPr lang="en-US" sz="2800" i="1" baseline="-25000" dirty="0" smtClean="0">
                <a:latin typeface="Calibri" pitchFamily="34" charset="0"/>
              </a:rPr>
              <a:t>1</a:t>
            </a:r>
            <a:r>
              <a:rPr lang="en-US" sz="2800" dirty="0" smtClean="0">
                <a:latin typeface="Calibri" pitchFamily="34" charset="0"/>
              </a:rPr>
              <a:t>, … , </a:t>
            </a:r>
            <a:r>
              <a:rPr lang="en-US" sz="2800" i="1" dirty="0" err="1" smtClean="0">
                <a:latin typeface="Calibri" pitchFamily="34" charset="0"/>
              </a:rPr>
              <a:t>p</a:t>
            </a:r>
            <a:r>
              <a:rPr lang="en-US" sz="2800" i="1" baseline="-25000" dirty="0" err="1" smtClean="0">
                <a:latin typeface="Calibri" pitchFamily="34" charset="0"/>
              </a:rPr>
              <a:t>n</a:t>
            </a:r>
            <a:r>
              <a:rPr lang="en-US" sz="2800" dirty="0" smtClean="0">
                <a:latin typeface="Calibri" pitchFamily="34" charset="0"/>
              </a:rPr>
              <a:t>}.</a:t>
            </a:r>
          </a:p>
          <a:p>
            <a:pPr lvl="1"/>
            <a:r>
              <a:rPr lang="en-US" sz="2800" dirty="0" smtClean="0">
                <a:latin typeface="Calibri" pitchFamily="34" charset="0"/>
              </a:rPr>
              <a:t>Properties true in </a:t>
            </a:r>
            <a:r>
              <a:rPr lang="en-US" sz="2800" i="1" dirty="0" smtClean="0">
                <a:latin typeface="Calibri" pitchFamily="34" charset="0"/>
              </a:rPr>
              <a:t>B</a:t>
            </a:r>
            <a:r>
              <a:rPr lang="en-US" sz="2800" dirty="0" smtClean="0">
                <a:latin typeface="Calibri" pitchFamily="34" charset="0"/>
              </a:rPr>
              <a:t>(</a:t>
            </a:r>
            <a:r>
              <a:rPr lang="en-US" sz="2800" i="1" dirty="0" smtClean="0">
                <a:latin typeface="Calibri" pitchFamily="34" charset="0"/>
              </a:rPr>
              <a:t>P</a:t>
            </a:r>
            <a:r>
              <a:rPr lang="en-US" sz="2800" dirty="0" smtClean="0">
                <a:latin typeface="Calibri" pitchFamily="34" charset="0"/>
              </a:rPr>
              <a:t>, </a:t>
            </a:r>
            <a:r>
              <a:rPr lang="en-US" sz="2800" i="1" dirty="0" smtClean="0">
                <a:latin typeface="Calibri" pitchFamily="34" charset="0"/>
              </a:rPr>
              <a:t>F</a:t>
            </a:r>
            <a:r>
              <a:rPr lang="en-US" sz="2800" dirty="0" smtClean="0">
                <a:latin typeface="Calibri" pitchFamily="34" charset="0"/>
              </a:rPr>
              <a:t>) are true in </a:t>
            </a:r>
            <a:r>
              <a:rPr lang="en-US" sz="2800" i="1" dirty="0" smtClean="0">
                <a:latin typeface="Calibri" pitchFamily="34" charset="0"/>
              </a:rPr>
              <a:t>P</a:t>
            </a:r>
            <a:r>
              <a:rPr lang="en-US" sz="2800" dirty="0" smtClean="0">
                <a:latin typeface="Calibri" pitchFamily="34" charset="0"/>
              </a:rPr>
              <a:t>.</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a pure Boolean expression.</a:t>
            </a:r>
          </a:p>
          <a:p>
            <a:r>
              <a:rPr lang="en-US" sz="2800" dirty="0" smtClean="0">
                <a:latin typeface="Calibri" pitchFamily="34" charset="0"/>
              </a:rPr>
              <a:t>Each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represents set of states for which </a:t>
            </a:r>
            <a:r>
              <a:rPr lang="en-US" sz="2800" i="1" dirty="0" smtClean="0">
                <a:latin typeface="Calibri" pitchFamily="34" charset="0"/>
              </a:rPr>
              <a:t>p</a:t>
            </a:r>
            <a:r>
              <a:rPr lang="en-US" sz="2800" i="1" baseline="-25000" dirty="0" smtClean="0">
                <a:latin typeface="Calibri" pitchFamily="34" charset="0"/>
              </a:rPr>
              <a:t>i</a:t>
            </a:r>
            <a:r>
              <a:rPr lang="en-US" sz="2800" dirty="0" smtClean="0">
                <a:latin typeface="Calibri" pitchFamily="34" charset="0"/>
              </a:rPr>
              <a:t> is true.</a:t>
            </a:r>
          </a:p>
          <a:p>
            <a:r>
              <a:rPr lang="en-US" sz="2800" dirty="0" smtClean="0">
                <a:latin typeface="Calibri" pitchFamily="34" charset="0"/>
              </a:rPr>
              <a:t>Performs modular abstraction.</a:t>
            </a:r>
            <a:endParaRPr lang="en-US" sz="2800" dirty="0">
              <a:latin typeface="Calibri" pitchFamily="34" charset="0"/>
            </a:endParaRPr>
          </a:p>
        </p:txBody>
      </p:sp>
      <p:sp>
        <p:nvSpPr>
          <p:cNvPr id="4"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Abstracting Expressions via </a:t>
            </a:r>
            <a:r>
              <a:rPr i="1" smtClean="0"/>
              <a:t>F</a:t>
            </a:r>
            <a:endParaRPr lang="en-US" i="1" dirty="0"/>
          </a:p>
        </p:txBody>
      </p:sp>
      <p:sp>
        <p:nvSpPr>
          <p:cNvPr id="3" name="Content Placeholder 2"/>
          <p:cNvSpPr>
            <a:spLocks noGrp="1"/>
          </p:cNvSpPr>
          <p:nvPr>
            <p:ph idx="1"/>
          </p:nvPr>
        </p:nvSpPr>
        <p:spPr/>
        <p:txBody>
          <a:bodyPr/>
          <a:lstStyle/>
          <a:p>
            <a:r>
              <a:rPr lang="en-US" i="1" dirty="0" err="1" smtClean="0">
                <a:solidFill>
                  <a:srgbClr val="FF0000"/>
                </a:solidFill>
              </a:rPr>
              <a:t>Implies</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implies </a:t>
            </a:r>
            <a:r>
              <a:rPr lang="en-US" i="1" dirty="0" smtClean="0"/>
              <a:t>e.</a:t>
            </a:r>
          </a:p>
          <a:p>
            <a:r>
              <a:rPr lang="en-US" i="1" dirty="0" err="1" smtClean="0">
                <a:solidFill>
                  <a:srgbClr val="FF0000"/>
                </a:solidFill>
              </a:rPr>
              <a:t>ImpliedBy</a:t>
            </a:r>
            <a:r>
              <a:rPr lang="en-US" i="1" baseline="-25000" dirty="0" err="1" smtClean="0">
                <a:solidFill>
                  <a:srgbClr val="FF0000"/>
                </a:solidFill>
              </a:rPr>
              <a:t>F</a:t>
            </a:r>
            <a:r>
              <a:rPr lang="en-US" i="1" dirty="0" smtClean="0">
                <a:solidFill>
                  <a:srgbClr val="FF0000"/>
                </a:solidFill>
              </a:rPr>
              <a:t> (e)</a:t>
            </a:r>
          </a:p>
          <a:p>
            <a:pPr lvl="1"/>
            <a:r>
              <a:rPr lang="en-US" dirty="0" smtClean="0"/>
              <a:t>Best Boolean function over </a:t>
            </a:r>
            <a:r>
              <a:rPr lang="en-US" i="1" dirty="0" smtClean="0"/>
              <a:t>F</a:t>
            </a:r>
            <a:r>
              <a:rPr lang="en-US" dirty="0" smtClean="0"/>
              <a:t> that is implied by </a:t>
            </a:r>
            <a:r>
              <a:rPr lang="en-US" i="1" dirty="0" smtClean="0"/>
              <a:t>e.</a:t>
            </a:r>
          </a:p>
          <a:p>
            <a:pPr lvl="1"/>
            <a:r>
              <a:rPr lang="en-US" i="1" dirty="0" err="1" smtClean="0"/>
              <a:t>ImpliedBy</a:t>
            </a:r>
            <a:r>
              <a:rPr lang="en-US" i="1" baseline="-25000" dirty="0" err="1" smtClean="0"/>
              <a:t>F</a:t>
            </a:r>
            <a:r>
              <a:rPr lang="en-US" i="1" dirty="0" smtClean="0"/>
              <a:t> (e) = not </a:t>
            </a:r>
            <a:r>
              <a:rPr lang="en-US" i="1" dirty="0" err="1" smtClean="0"/>
              <a:t>Implies</a:t>
            </a:r>
            <a:r>
              <a:rPr lang="en-US" i="1" baseline="-25000" dirty="0" err="1" smtClean="0"/>
              <a:t>F</a:t>
            </a:r>
            <a:r>
              <a:rPr lang="en-US" i="1" dirty="0" smtClean="0"/>
              <a:t> (</a:t>
            </a:r>
            <a:r>
              <a:rPr lang="en-US" i="1" dirty="0" smtClean="0">
                <a:sym typeface="Symbol"/>
              </a:rPr>
              <a:t>not </a:t>
            </a:r>
            <a:r>
              <a:rPr lang="en-US" i="1" dirty="0" smtClean="0"/>
              <a:t>e)</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Computing </a:t>
            </a:r>
            <a:r>
              <a:rPr i="1" smtClean="0"/>
              <a:t>Implies</a:t>
            </a:r>
            <a:r>
              <a:rPr i="1" baseline="-25000" smtClean="0"/>
              <a:t>F</a:t>
            </a:r>
            <a:r>
              <a:rPr i="1" smtClean="0"/>
              <a:t>(e)</a:t>
            </a:r>
            <a:endParaRPr lang="en-US" i="1" dirty="0"/>
          </a:p>
        </p:txBody>
      </p:sp>
      <p:sp>
        <p:nvSpPr>
          <p:cNvPr id="3" name="Content Placeholder 2"/>
          <p:cNvSpPr>
            <a:spLocks noGrp="1"/>
          </p:cNvSpPr>
          <p:nvPr>
            <p:ph idx="1"/>
          </p:nvPr>
        </p:nvSpPr>
        <p:spPr/>
        <p:txBody>
          <a:bodyPr/>
          <a:lstStyle/>
          <a:p>
            <a:r>
              <a:rPr lang="it-IT" dirty="0" smtClean="0"/>
              <a:t>minterm </a:t>
            </a:r>
            <a:r>
              <a:rPr lang="it-IT" i="1" dirty="0" smtClean="0"/>
              <a:t>m</a:t>
            </a:r>
            <a:r>
              <a:rPr lang="it-IT" dirty="0" smtClean="0"/>
              <a:t> = </a:t>
            </a:r>
            <a:r>
              <a:rPr lang="it-IT" i="1" dirty="0" smtClean="0"/>
              <a:t>l</a:t>
            </a:r>
            <a:r>
              <a:rPr lang="it-IT" i="1" baseline="-25000" dirty="0" smtClean="0"/>
              <a:t>1</a:t>
            </a:r>
            <a:r>
              <a:rPr lang="it-IT" dirty="0" smtClean="0"/>
              <a:t> ∧ ... ∧ </a:t>
            </a:r>
            <a:r>
              <a:rPr lang="it-IT" i="1" dirty="0" smtClean="0"/>
              <a:t>l</a:t>
            </a:r>
            <a:r>
              <a:rPr lang="it-IT" i="1" baseline="-25000" dirty="0" smtClean="0"/>
              <a:t>n</a:t>
            </a:r>
            <a:r>
              <a:rPr lang="it-IT" dirty="0" smtClean="0"/>
              <a:t>, where </a:t>
            </a:r>
            <a:r>
              <a:rPr lang="it-IT" i="1" dirty="0" smtClean="0"/>
              <a:t>l</a:t>
            </a:r>
            <a:r>
              <a:rPr lang="it-IT" i="1" baseline="-25000" dirty="0" smtClean="0"/>
              <a:t>i</a:t>
            </a:r>
            <a:r>
              <a:rPr lang="it-IT" dirty="0" smtClean="0"/>
              <a:t> = </a:t>
            </a:r>
            <a:r>
              <a:rPr lang="it-IT" i="1" dirty="0" smtClean="0"/>
              <a:t>p</a:t>
            </a:r>
            <a:r>
              <a:rPr lang="it-IT" i="1" baseline="-25000" dirty="0" smtClean="0"/>
              <a:t>i</a:t>
            </a:r>
            <a:r>
              <a:rPr lang="it-IT" dirty="0" smtClean="0"/>
              <a:t>, or </a:t>
            </a:r>
            <a:r>
              <a:rPr lang="it-IT" i="1" dirty="0" smtClean="0"/>
              <a:t>l</a:t>
            </a:r>
            <a:r>
              <a:rPr lang="it-IT" i="1" baseline="-25000" dirty="0" smtClean="0"/>
              <a:t>i</a:t>
            </a:r>
            <a:r>
              <a:rPr lang="it-IT" dirty="0" smtClean="0"/>
              <a:t> = </a:t>
            </a:r>
            <a:r>
              <a:rPr lang="it-IT" i="1" dirty="0" smtClean="0"/>
              <a:t>not p</a:t>
            </a:r>
            <a:r>
              <a:rPr lang="it-IT" i="1" baseline="-25000" dirty="0" smtClean="0"/>
              <a:t>i</a:t>
            </a:r>
            <a:r>
              <a:rPr lang="it-IT" dirty="0" smtClean="0"/>
              <a:t>.</a:t>
            </a:r>
          </a:p>
          <a:p>
            <a:r>
              <a:rPr lang="en-US" i="1" dirty="0" err="1" smtClean="0"/>
              <a:t>Implies</a:t>
            </a:r>
            <a:r>
              <a:rPr lang="en-US" i="1" baseline="-25000" dirty="0" err="1" smtClean="0"/>
              <a:t>F</a:t>
            </a:r>
            <a:r>
              <a:rPr lang="en-US" i="1" dirty="0" smtClean="0"/>
              <a:t> (e)</a:t>
            </a:r>
            <a:r>
              <a:rPr lang="en-US" dirty="0" smtClean="0"/>
              <a:t>:</a:t>
            </a:r>
            <a:r>
              <a:rPr lang="en-US" i="1" dirty="0" smtClean="0"/>
              <a:t> </a:t>
            </a:r>
            <a:r>
              <a:rPr lang="en-US" dirty="0" smtClean="0"/>
              <a:t>disjunction of all </a:t>
            </a:r>
            <a:r>
              <a:rPr lang="en-US" dirty="0" err="1" smtClean="0"/>
              <a:t>minterms</a:t>
            </a:r>
            <a:r>
              <a:rPr lang="en-US" dirty="0" smtClean="0"/>
              <a:t> that imply</a:t>
            </a:r>
            <a:r>
              <a:rPr lang="en-US" i="1" dirty="0" smtClean="0"/>
              <a:t> e.</a:t>
            </a:r>
          </a:p>
          <a:p>
            <a:r>
              <a:rPr lang="en-US" dirty="0" smtClean="0"/>
              <a:t>Naive approach</a:t>
            </a:r>
          </a:p>
          <a:p>
            <a:pPr lvl="1"/>
            <a:r>
              <a:rPr lang="en-US" dirty="0" smtClean="0"/>
              <a:t>Generate all 2</a:t>
            </a:r>
            <a:r>
              <a:rPr lang="en-US" i="1" baseline="30000" dirty="0" smtClean="0"/>
              <a:t>n</a:t>
            </a:r>
            <a:r>
              <a:rPr lang="en-US" dirty="0" smtClean="0"/>
              <a:t> possible </a:t>
            </a:r>
            <a:r>
              <a:rPr lang="en-US" dirty="0" err="1" smtClean="0"/>
              <a:t>minterms</a:t>
            </a:r>
            <a:r>
              <a:rPr lang="en-US" dirty="0" smtClean="0"/>
              <a:t>.</a:t>
            </a:r>
          </a:p>
          <a:p>
            <a:pPr lvl="1"/>
            <a:r>
              <a:rPr lang="en-US" dirty="0" smtClean="0"/>
              <a:t>For each </a:t>
            </a:r>
            <a:r>
              <a:rPr lang="en-US" dirty="0" err="1" smtClean="0"/>
              <a:t>minterm</a:t>
            </a:r>
            <a:r>
              <a:rPr lang="en-US" dirty="0" smtClean="0"/>
              <a:t> </a:t>
            </a:r>
            <a:r>
              <a:rPr lang="en-US" i="1" dirty="0" smtClean="0"/>
              <a:t>m</a:t>
            </a:r>
            <a:r>
              <a:rPr lang="en-US" dirty="0" smtClean="0"/>
              <a:t>, use SMT solver to check validity of 	</a:t>
            </a:r>
            <a:r>
              <a:rPr lang="en-US" i="1" dirty="0" smtClean="0"/>
              <a:t>m</a:t>
            </a:r>
            <a:r>
              <a:rPr lang="en-US" dirty="0" smtClean="0"/>
              <a:t> ⇒ </a:t>
            </a:r>
            <a:r>
              <a:rPr lang="en-US" i="1" dirty="0" smtClean="0"/>
              <a:t>e</a:t>
            </a:r>
            <a:r>
              <a:rPr lang="en-US" dirty="0" smtClean="0"/>
              <a:t>.</a:t>
            </a:r>
          </a:p>
          <a:p>
            <a:r>
              <a:rPr lang="en-US" dirty="0" smtClean="0"/>
              <a:t>Many possible optimizations</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6" name="Rectangle 15"/>
          <p:cNvSpPr/>
          <p:nvPr/>
        </p:nvSpPr>
        <p:spPr bwMode="auto">
          <a:xfrm>
            <a:off x="2888974" y="2265680"/>
            <a:ext cx="827374"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ectangle 16"/>
          <p:cNvSpPr/>
          <p:nvPr/>
        </p:nvSpPr>
        <p:spPr bwMode="auto">
          <a:xfrm>
            <a:off x="3778192" y="2265680"/>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0"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Computing </a:t>
            </a:r>
            <a:r>
              <a:rPr i="1" smtClean="0">
                <a:latin typeface="Calibri" pitchFamily="34" charset="0"/>
              </a:rPr>
              <a:t>Implies</a:t>
            </a:r>
            <a:r>
              <a:rPr i="1" baseline="-25000" smtClean="0">
                <a:latin typeface="Calibri" pitchFamily="34" charset="0"/>
              </a:rPr>
              <a:t>F</a:t>
            </a:r>
            <a:r>
              <a:rPr i="1" smtClean="0">
                <a:latin typeface="Calibri" pitchFamily="34" charset="0"/>
              </a:rPr>
              <a:t>(e)</a:t>
            </a:r>
            <a:endParaRPr lang="en-US" i="1" dirty="0">
              <a:latin typeface="Calibri" pitchFamily="34" charset="0"/>
            </a:endParaRPr>
          </a:p>
        </p:txBody>
      </p:sp>
      <p:sp>
        <p:nvSpPr>
          <p:cNvPr id="3" name="Content Placeholder 2"/>
          <p:cNvSpPr>
            <a:spLocks noGrp="1"/>
          </p:cNvSpPr>
          <p:nvPr>
            <p:ph idx="1"/>
          </p:nvPr>
        </p:nvSpPr>
        <p:spPr/>
        <p:txBody>
          <a:bodyPr/>
          <a:lstStyle/>
          <a:p>
            <a:r>
              <a:rPr lang="it-IT" sz="2800" dirty="0" smtClean="0">
                <a:latin typeface="Calibri" pitchFamily="34" charset="0"/>
              </a:rPr>
              <a:t>F = { x &lt; y, x = 2}</a:t>
            </a:r>
          </a:p>
          <a:p>
            <a:r>
              <a:rPr lang="en-US" sz="2800" i="1" dirty="0" smtClean="0">
                <a:latin typeface="Calibri" pitchFamily="34" charset="0"/>
              </a:rPr>
              <a:t>e </a:t>
            </a:r>
            <a:r>
              <a:rPr lang="en-US" sz="2800" dirty="0" smtClean="0">
                <a:latin typeface="Calibri" pitchFamily="34" charset="0"/>
              </a:rPr>
              <a:t>: y &gt; 1</a:t>
            </a:r>
            <a:endParaRPr lang="en-US" sz="2800" i="1" dirty="0" smtClean="0">
              <a:latin typeface="Calibri" pitchFamily="34" charset="0"/>
            </a:endParaRPr>
          </a:p>
          <a:p>
            <a:r>
              <a:rPr lang="en-US" sz="2800" dirty="0" err="1" smtClean="0">
                <a:latin typeface="Calibri" pitchFamily="34" charset="0"/>
              </a:rPr>
              <a:t>Minterms</a:t>
            </a:r>
            <a:r>
              <a:rPr lang="en-US" sz="2800" dirty="0" smtClean="0">
                <a:latin typeface="Calibri" pitchFamily="34" charset="0"/>
              </a:rPr>
              <a:t> over F</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r>
              <a:rPr lang="en-US" sz="2500" dirty="0" smtClean="0">
                <a:latin typeface="Calibri" pitchFamily="34" charset="0"/>
              </a:rPr>
              <a:t>!x&lt;y, x=2   implies y&gt;1</a:t>
            </a:r>
          </a:p>
          <a:p>
            <a:pPr lvl="1"/>
            <a:r>
              <a:rPr lang="en-US" sz="2500" dirty="0" smtClean="0">
                <a:latin typeface="Calibri" pitchFamily="34" charset="0"/>
              </a:rPr>
              <a:t> x&lt;y,  x=2   implies y&gt;1</a:t>
            </a:r>
          </a:p>
          <a:p>
            <a:pPr lvl="1">
              <a:buNone/>
            </a:pPr>
            <a:r>
              <a:rPr lang="en-US" sz="2500" dirty="0" smtClean="0">
                <a:latin typeface="Calibri" pitchFamily="34" charset="0"/>
              </a:rPr>
              <a:t>	</a:t>
            </a:r>
          </a:p>
        </p:txBody>
      </p:sp>
      <p:sp>
        <p:nvSpPr>
          <p:cNvPr id="5" name="&quot;No&quot; Symbol 4"/>
          <p:cNvSpPr/>
          <p:nvPr/>
        </p:nvSpPr>
        <p:spPr bwMode="auto">
          <a:xfrm>
            <a:off x="4136165" y="2871169"/>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quot;No&quot; Symbol 5"/>
          <p:cNvSpPr/>
          <p:nvPr/>
        </p:nvSpPr>
        <p:spPr bwMode="auto">
          <a:xfrm>
            <a:off x="4136165" y="3297035"/>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quot;No&quot; Symbol 6"/>
          <p:cNvSpPr/>
          <p:nvPr/>
        </p:nvSpPr>
        <p:spPr bwMode="auto">
          <a:xfrm>
            <a:off x="4136165" y="3724324"/>
            <a:ext cx="247828" cy="273466"/>
          </a:xfrm>
          <a:prstGeom prst="noSmoking">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Freeform 8"/>
          <p:cNvSpPr/>
          <p:nvPr/>
        </p:nvSpPr>
        <p:spPr bwMode="auto">
          <a:xfrm>
            <a:off x="4136165" y="4101764"/>
            <a:ext cx="418744" cy="239282"/>
          </a:xfrm>
          <a:custGeom>
            <a:avLst/>
            <a:gdLst>
              <a:gd name="connsiteX0" fmla="*/ 0 w 418744"/>
              <a:gd name="connsiteY0" fmla="*/ 111096 h 239282"/>
              <a:gd name="connsiteX1" fmla="*/ 34183 w 418744"/>
              <a:gd name="connsiteY1" fmla="*/ 239282 h 239282"/>
              <a:gd name="connsiteX2" fmla="*/ 418744 w 418744"/>
              <a:gd name="connsiteY2" fmla="*/ 0 h 239282"/>
              <a:gd name="connsiteX3" fmla="*/ 42729 w 418744"/>
              <a:gd name="connsiteY3" fmla="*/ 170916 h 239282"/>
              <a:gd name="connsiteX4" fmla="*/ 0 w 418744"/>
              <a:gd name="connsiteY4" fmla="*/ 111096 h 239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744" h="239282">
                <a:moveTo>
                  <a:pt x="0" y="111096"/>
                </a:moveTo>
                <a:lnTo>
                  <a:pt x="34183" y="239282"/>
                </a:lnTo>
                <a:lnTo>
                  <a:pt x="418744" y="0"/>
                </a:lnTo>
                <a:lnTo>
                  <a:pt x="42729" y="170916"/>
                </a:lnTo>
                <a:lnTo>
                  <a:pt x="0" y="111096"/>
                </a:lnTo>
                <a:close/>
              </a:path>
            </a:pathLst>
          </a:cu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Box 9"/>
          <p:cNvSpPr txBox="1"/>
          <p:nvPr/>
        </p:nvSpPr>
        <p:spPr>
          <a:xfrm>
            <a:off x="760575" y="4768553"/>
            <a:ext cx="3256020"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x&lt;y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x=2</a:t>
            </a:r>
          </a:p>
        </p:txBody>
      </p:sp>
      <p:sp>
        <p:nvSpPr>
          <p:cNvPr id="11" name="TextBox 10"/>
          <p:cNvSpPr txBox="1"/>
          <p:nvPr/>
        </p:nvSpPr>
        <p:spPr>
          <a:xfrm>
            <a:off x="787848" y="4776574"/>
            <a:ext cx="2949846" cy="461665"/>
          </a:xfrm>
          <a:prstGeom prst="rect">
            <a:avLst/>
          </a:prstGeom>
          <a:noFill/>
        </p:spPr>
        <p:txBody>
          <a:bodyPr wrap="none" rtlCol="0">
            <a:spAutoFit/>
          </a:bodyPr>
          <a:lstStyle/>
          <a:p>
            <a:r>
              <a:rPr lang="en-US" sz="2400" i="1" dirty="0" err="1" smtClean="0">
                <a:solidFill>
                  <a:srgbClr val="FF0000"/>
                </a:solidFill>
                <a:latin typeface="Calibri" pitchFamily="34" charset="0"/>
              </a:rPr>
              <a:t>Implies</a:t>
            </a:r>
            <a:r>
              <a:rPr lang="en-US" sz="2400" i="1" baseline="-25000" dirty="0" err="1" smtClean="0">
                <a:solidFill>
                  <a:srgbClr val="FF0000"/>
                </a:solidFill>
                <a:latin typeface="Calibri" pitchFamily="34" charset="0"/>
              </a:rPr>
              <a:t>F</a:t>
            </a:r>
            <a:r>
              <a:rPr lang="en-US" sz="2400" dirty="0" smtClean="0">
                <a:solidFill>
                  <a:srgbClr val="FF0000"/>
                </a:solidFill>
                <a:latin typeface="Calibri" pitchFamily="34" charset="0"/>
              </a:rPr>
              <a:t>(y&gt;1) = b</a:t>
            </a:r>
            <a:r>
              <a:rPr lang="en-US" sz="2400" baseline="-25000" dirty="0" smtClean="0">
                <a:solidFill>
                  <a:srgbClr val="FF0000"/>
                </a:solidFill>
                <a:latin typeface="Calibri" pitchFamily="34" charset="0"/>
              </a:rPr>
              <a:t>1</a:t>
            </a:r>
            <a:r>
              <a:rPr lang="en-US" sz="2400" dirty="0" smtClean="0">
                <a:solidFill>
                  <a:srgbClr val="FF0000"/>
                </a:solidFill>
                <a:latin typeface="Calibri" pitchFamily="34" charset="0"/>
              </a:rPr>
              <a:t> </a:t>
            </a:r>
            <a:r>
              <a:rPr lang="en-US" sz="2400" dirty="0" smtClean="0">
                <a:solidFill>
                  <a:srgbClr val="FF0000"/>
                </a:solidFill>
                <a:latin typeface="Calibri" pitchFamily="34" charset="0"/>
                <a:sym typeface="Symbol"/>
              </a:rPr>
              <a:t></a:t>
            </a:r>
            <a:r>
              <a:rPr lang="en-US" sz="2400" dirty="0" smtClean="0">
                <a:solidFill>
                  <a:srgbClr val="FF0000"/>
                </a:solidFill>
                <a:latin typeface="Calibri" pitchFamily="34" charset="0"/>
              </a:rPr>
              <a:t> b</a:t>
            </a:r>
            <a:r>
              <a:rPr lang="en-US" sz="2400" baseline="-25000" dirty="0" smtClean="0">
                <a:solidFill>
                  <a:srgbClr val="FF0000"/>
                </a:solidFill>
                <a:latin typeface="Calibri" pitchFamily="34" charset="0"/>
              </a:rPr>
              <a:t>2</a:t>
            </a:r>
            <a:endParaRPr lang="en-US" sz="2400" dirty="0" smtClean="0">
              <a:solidFill>
                <a:srgbClr val="FF0000"/>
              </a:solidFill>
              <a:latin typeface="Calibri" pitchFamily="34" charset="0"/>
            </a:endParaRPr>
          </a:p>
        </p:txBody>
      </p:sp>
      <p:sp>
        <p:nvSpPr>
          <p:cNvPr id="12"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p:bldP spid="10" grpId="1"/>
      <p:bldP spid="1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i="1" smtClean="0"/>
              <a:t>Newton</a:t>
            </a:r>
            <a:endParaRPr lang="en-US" i="1" dirty="0"/>
          </a:p>
        </p:txBody>
      </p:sp>
      <p:sp>
        <p:nvSpPr>
          <p:cNvPr id="3" name="Content Placeholder 2"/>
          <p:cNvSpPr>
            <a:spLocks noGrp="1"/>
          </p:cNvSpPr>
          <p:nvPr>
            <p:ph idx="1"/>
          </p:nvPr>
        </p:nvSpPr>
        <p:spPr/>
        <p:txBody>
          <a:bodyPr/>
          <a:lstStyle/>
          <a:p>
            <a:r>
              <a:rPr lang="en-US" dirty="0" smtClean="0"/>
              <a:t>Given an error path </a:t>
            </a:r>
            <a:r>
              <a:rPr lang="en-US" i="1" dirty="0" smtClean="0"/>
              <a:t>p</a:t>
            </a:r>
            <a:r>
              <a:rPr lang="en-US" dirty="0" smtClean="0"/>
              <a:t> in the Boolean program </a:t>
            </a:r>
            <a:r>
              <a:rPr lang="en-US" i="1" dirty="0" smtClean="0"/>
              <a:t>B</a:t>
            </a:r>
            <a:r>
              <a:rPr lang="en-US" dirty="0" smtClean="0"/>
              <a:t>.</a:t>
            </a:r>
          </a:p>
          <a:p>
            <a:r>
              <a:rPr lang="en-US" dirty="0" smtClean="0"/>
              <a:t>Is </a:t>
            </a:r>
            <a:r>
              <a:rPr lang="en-US" i="1" dirty="0" smtClean="0"/>
              <a:t>p</a:t>
            </a:r>
            <a:r>
              <a:rPr lang="en-US" dirty="0" smtClean="0"/>
              <a:t> a feasible path of the corresponding C program?</a:t>
            </a:r>
          </a:p>
          <a:p>
            <a:pPr lvl="1"/>
            <a:r>
              <a:rPr lang="en-US" dirty="0" smtClean="0"/>
              <a:t>Yes: found a bug.</a:t>
            </a:r>
          </a:p>
          <a:p>
            <a:pPr lvl="1"/>
            <a:r>
              <a:rPr lang="en-US" dirty="0" smtClean="0"/>
              <a:t>No: find predicates that explain the infeasibility.</a:t>
            </a:r>
          </a:p>
          <a:p>
            <a:r>
              <a:rPr lang="en-US" dirty="0" smtClean="0"/>
              <a:t>Execute path symbolically.</a:t>
            </a:r>
          </a:p>
          <a:p>
            <a:r>
              <a:rPr lang="en-US" dirty="0" smtClean="0"/>
              <a:t>Check conditions for inconsistency using Z3.</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 Z3</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2283702"/>
          </a:xfrm>
        </p:spPr>
        <p:txBody>
          <a:bodyPr/>
          <a:lstStyle/>
          <a:p>
            <a:pPr>
              <a:lnSpc>
                <a:spcPct val="90000"/>
              </a:lnSpc>
            </a:pPr>
            <a:r>
              <a:rPr lang="en-US" sz="2800" dirty="0" smtClean="0">
                <a:latin typeface="Calibri" pitchFamily="34" charset="0"/>
              </a:rPr>
              <a:t>All-SAT</a:t>
            </a:r>
          </a:p>
          <a:p>
            <a:pPr lvl="1"/>
            <a:r>
              <a:rPr lang="en-US" sz="2800" dirty="0" smtClean="0">
                <a:latin typeface="Calibri" pitchFamily="34" charset="0"/>
              </a:rPr>
              <a:t>Better (more precise) Predicate Abstraction</a:t>
            </a:r>
          </a:p>
          <a:p>
            <a:r>
              <a:rPr lang="en-US" sz="2800" dirty="0" err="1" smtClean="0">
                <a:latin typeface="Calibri" pitchFamily="34" charset="0"/>
              </a:rPr>
              <a:t>Unsatisfiable</a:t>
            </a:r>
            <a:r>
              <a:rPr lang="en-US" sz="2800" dirty="0" smtClean="0">
                <a:latin typeface="Calibri" pitchFamily="34" charset="0"/>
              </a:rPr>
              <a:t> cores</a:t>
            </a:r>
          </a:p>
          <a:p>
            <a:pPr lvl="1"/>
            <a:r>
              <a:rPr lang="en-US" sz="2800" dirty="0" smtClean="0">
                <a:latin typeface="Calibri" pitchFamily="34" charset="0"/>
              </a:rPr>
              <a:t>Why the abstract path is not feasible?</a:t>
            </a:r>
          </a:p>
          <a:p>
            <a:pPr lvl="1"/>
            <a:r>
              <a:rPr lang="en-US" sz="2800" dirty="0" smtClean="0">
                <a:latin typeface="Calibri" pitchFamily="34" charset="0"/>
              </a:rPr>
              <a:t>Fast Predicate Abstraction</a:t>
            </a:r>
          </a:p>
        </p:txBody>
      </p:sp>
      <p:sp>
        <p:nvSpPr>
          <p:cNvPr id="5" name="Footer Placeholder 3"/>
          <p:cNvSpPr>
            <a:spLocks noGrp="1"/>
          </p:cNvSpPr>
          <p:nvPr>
            <p:ph type="ftr" sz="quarter" idx="10"/>
          </p:nvPr>
        </p:nvSpPr>
        <p:spPr>
          <a:xfrm>
            <a:off x="3124200" y="6356350"/>
            <a:ext cx="2895600" cy="365125"/>
          </a:xfrm>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t>SLAM ↔ Z3: </a:t>
            </a:r>
            <a:r>
              <a:rPr smtClean="0">
                <a:latin typeface="Calibri" pitchFamily="34" charset="0"/>
              </a:rPr>
              <a:t>Unsatisfiable cores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1000" y="1676400"/>
            <a:ext cx="8382000" cy="5567678"/>
          </a:xfrm>
        </p:spPr>
        <p:txBody>
          <a:bodyPr/>
          <a:lstStyle/>
          <a:p>
            <a:pPr>
              <a:lnSpc>
                <a:spcPct val="90000"/>
              </a:lnSpc>
            </a:pPr>
            <a:r>
              <a:rPr lang="en-US" sz="2800" dirty="0" smtClean="0">
                <a:latin typeface="Calibri" pitchFamily="34" charset="0"/>
              </a:rPr>
              <a:t>Let </a:t>
            </a:r>
            <a:r>
              <a:rPr lang="en-US" sz="2800" i="1" dirty="0" smtClean="0">
                <a:latin typeface="Calibri" pitchFamily="34" charset="0"/>
              </a:rPr>
              <a:t>S</a:t>
            </a:r>
            <a:r>
              <a:rPr lang="en-US" sz="2800" dirty="0" smtClean="0">
                <a:latin typeface="Calibri" pitchFamily="34" charset="0"/>
              </a:rPr>
              <a:t> be an </a:t>
            </a:r>
            <a:r>
              <a:rPr lang="en-US" sz="2800" dirty="0" err="1" smtClean="0">
                <a:latin typeface="Calibri" pitchFamily="34" charset="0"/>
              </a:rPr>
              <a:t>unsatisfiable</a:t>
            </a:r>
            <a:r>
              <a:rPr lang="en-US" sz="2800" dirty="0" smtClean="0">
                <a:latin typeface="Calibri" pitchFamily="34" charset="0"/>
              </a:rPr>
              <a:t> set of formulas.</a:t>
            </a:r>
          </a:p>
          <a:p>
            <a:pPr>
              <a:lnSpc>
                <a:spcPct val="90000"/>
              </a:lnSpc>
            </a:pPr>
            <a:r>
              <a:rPr lang="en-US" sz="2800" i="1" dirty="0" smtClean="0">
                <a:latin typeface="Calibri" pitchFamily="34" charset="0"/>
              </a:rPr>
              <a:t>S</a:t>
            </a:r>
            <a:r>
              <a:rPr lang="en-US" sz="2800" dirty="0" smtClean="0">
                <a:latin typeface="Calibri" pitchFamily="34" charset="0"/>
              </a:rPr>
              <a:t>’ </a:t>
            </a:r>
            <a:r>
              <a:rPr lang="en-US" sz="2800" dirty="0" smtClean="0">
                <a:latin typeface="Calibri" pitchFamily="34" charset="0"/>
                <a:sym typeface="Symbol"/>
              </a:rPr>
              <a:t> S is an </a:t>
            </a:r>
            <a:r>
              <a:rPr lang="en-US" sz="2800" dirty="0" err="1" smtClean="0">
                <a:solidFill>
                  <a:srgbClr val="FF0000"/>
                </a:solidFill>
                <a:latin typeface="Calibri" pitchFamily="34" charset="0"/>
                <a:sym typeface="Symbol"/>
              </a:rPr>
              <a:t>unsatisfiable</a:t>
            </a:r>
            <a:r>
              <a:rPr lang="en-US" sz="2800" dirty="0" smtClean="0">
                <a:solidFill>
                  <a:srgbClr val="FF0000"/>
                </a:solidFill>
                <a:latin typeface="Calibri" pitchFamily="34" charset="0"/>
                <a:sym typeface="Symbol"/>
              </a:rPr>
              <a:t> core</a:t>
            </a:r>
            <a:r>
              <a:rPr lang="en-US" sz="2800" dirty="0" smtClean="0">
                <a:latin typeface="Calibri" pitchFamily="34" charset="0"/>
                <a:sym typeface="Symbol"/>
              </a:rPr>
              <a:t> of S if:</a:t>
            </a:r>
          </a:p>
          <a:p>
            <a:pPr lvl="1"/>
            <a:r>
              <a:rPr lang="en-US" sz="2500" i="1" dirty="0" smtClean="0">
                <a:latin typeface="Calibri" pitchFamily="34" charset="0"/>
                <a:sym typeface="Symbol"/>
              </a:rPr>
              <a:t>S’ </a:t>
            </a:r>
            <a:r>
              <a:rPr lang="en-US" sz="2400" dirty="0" smtClean="0">
                <a:latin typeface="Calibri" pitchFamily="34" charset="0"/>
                <a:sym typeface="Symbol"/>
              </a:rPr>
              <a:t>is also </a:t>
            </a:r>
            <a:r>
              <a:rPr lang="en-US" sz="2400" dirty="0" err="1" smtClean="0">
                <a:latin typeface="Calibri" pitchFamily="34" charset="0"/>
                <a:sym typeface="Symbol"/>
              </a:rPr>
              <a:t>unsatisfiable</a:t>
            </a:r>
            <a:r>
              <a:rPr lang="en-US" sz="2400" dirty="0" smtClean="0">
                <a:latin typeface="Calibri" pitchFamily="34" charset="0"/>
                <a:sym typeface="Symbol"/>
              </a:rPr>
              <a:t>, and</a:t>
            </a:r>
          </a:p>
          <a:p>
            <a:pPr lvl="1"/>
            <a:r>
              <a:rPr lang="en-US" sz="2500" dirty="0" smtClean="0">
                <a:latin typeface="Calibri" pitchFamily="34" charset="0"/>
              </a:rPr>
              <a:t>There is not </a:t>
            </a:r>
            <a:r>
              <a:rPr lang="en-US" sz="2500" i="1" dirty="0" smtClean="0">
                <a:latin typeface="Calibri" pitchFamily="34" charset="0"/>
              </a:rPr>
              <a:t>S’’</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S’</a:t>
            </a:r>
            <a:r>
              <a:rPr lang="en-US" sz="2500" dirty="0" smtClean="0">
                <a:latin typeface="Calibri" pitchFamily="34" charset="0"/>
                <a:sym typeface="Symbol"/>
              </a:rPr>
              <a:t> that is also </a:t>
            </a:r>
            <a:r>
              <a:rPr lang="en-US" sz="2500" dirty="0" err="1" smtClean="0">
                <a:latin typeface="Calibri" pitchFamily="34" charset="0"/>
                <a:sym typeface="Symbol"/>
              </a:rPr>
              <a:t>unsatisfiable</a:t>
            </a:r>
            <a:r>
              <a:rPr lang="en-US" sz="2500" dirty="0" smtClean="0">
                <a:latin typeface="Calibri" pitchFamily="34" charset="0"/>
                <a:sym typeface="Symbol"/>
              </a:rPr>
              <a:t>.</a:t>
            </a:r>
            <a:r>
              <a:rPr lang="en-US" sz="2500" dirty="0" smtClean="0">
                <a:latin typeface="Calibri" pitchFamily="34" charset="0"/>
              </a:rPr>
              <a:t> </a:t>
            </a:r>
          </a:p>
          <a:p>
            <a:r>
              <a:rPr lang="en-US" sz="2800" dirty="0" smtClean="0">
                <a:latin typeface="Calibri" pitchFamily="34" charset="0"/>
              </a:rPr>
              <a:t>Computing </a:t>
            </a:r>
            <a:r>
              <a:rPr lang="en-US" sz="2800" dirty="0" err="1" smtClean="0">
                <a:latin typeface="Calibri" pitchFamily="34" charset="0"/>
              </a:rPr>
              <a:t>Implies</a:t>
            </a:r>
            <a:r>
              <a:rPr lang="en-US" sz="2800" baseline="-25000" dirty="0" err="1" smtClean="0">
                <a:latin typeface="Calibri" pitchFamily="34" charset="0"/>
              </a:rPr>
              <a:t>F</a:t>
            </a:r>
            <a:r>
              <a:rPr lang="en-US" sz="2800" dirty="0" smtClean="0">
                <a:latin typeface="Calibri" pitchFamily="34" charset="0"/>
              </a:rPr>
              <a:t>(</a:t>
            </a:r>
            <a:r>
              <a:rPr lang="en-US" sz="2800" i="1" dirty="0" smtClean="0">
                <a:solidFill>
                  <a:srgbClr val="FF0000"/>
                </a:solidFill>
                <a:latin typeface="Calibri" pitchFamily="34" charset="0"/>
              </a:rPr>
              <a:t>e</a:t>
            </a:r>
            <a:r>
              <a:rPr lang="en-US" sz="2800" dirty="0" smtClean="0">
                <a:latin typeface="Calibri" pitchFamily="34" charset="0"/>
              </a:rPr>
              <a:t>) with </a:t>
            </a:r>
            <a:r>
              <a:rPr lang="en-US" sz="2800" i="1" dirty="0" smtClean="0">
                <a:solidFill>
                  <a:srgbClr val="FF0000"/>
                </a:solidFill>
                <a:latin typeface="Calibri" pitchFamily="34" charset="0"/>
              </a:rPr>
              <a:t>F </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1</a:t>
            </a:r>
            <a:r>
              <a:rPr lang="en-US" sz="2800" dirty="0" smtClean="0">
                <a:solidFill>
                  <a:srgbClr val="FF0000"/>
                </a:solidFill>
                <a:latin typeface="Calibri" pitchFamily="34" charset="0"/>
              </a:rPr>
              <a:t>, </a:t>
            </a:r>
            <a:r>
              <a:rPr lang="en-US" sz="2800" i="1" dirty="0" smtClean="0">
                <a:solidFill>
                  <a:srgbClr val="FF0000"/>
                </a:solidFill>
                <a:latin typeface="Calibri" pitchFamily="34" charset="0"/>
              </a:rPr>
              <a:t>p</a:t>
            </a:r>
            <a:r>
              <a:rPr lang="en-US" sz="2800" i="1" baseline="-25000" dirty="0" smtClean="0">
                <a:solidFill>
                  <a:srgbClr val="FF0000"/>
                </a:solidFill>
                <a:latin typeface="Calibri" pitchFamily="34" charset="0"/>
              </a:rPr>
              <a:t>2,</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3,</a:t>
            </a:r>
            <a:r>
              <a:rPr lang="en-US" sz="2800" i="1" dirty="0" smtClean="0">
                <a:solidFill>
                  <a:srgbClr val="FF0000"/>
                </a:solidFill>
                <a:latin typeface="Calibri" pitchFamily="34" charset="0"/>
              </a:rPr>
              <a:t> p</a:t>
            </a:r>
            <a:r>
              <a:rPr lang="en-US" sz="2800" i="1" baseline="-25000" dirty="0" smtClean="0">
                <a:solidFill>
                  <a:srgbClr val="FF0000"/>
                </a:solidFill>
                <a:latin typeface="Calibri" pitchFamily="34" charset="0"/>
              </a:rPr>
              <a:t>4</a:t>
            </a:r>
            <a:r>
              <a:rPr lang="en-US" sz="2800" dirty="0" smtClean="0">
                <a:solidFill>
                  <a:srgbClr val="FF0000"/>
                </a:solidFill>
                <a:latin typeface="Calibri" pitchFamily="34" charset="0"/>
              </a:rPr>
              <a:t>}</a:t>
            </a:r>
            <a:endParaRPr lang="en-US" sz="2800" i="1" dirty="0" smtClean="0">
              <a:solidFill>
                <a:srgbClr val="FF0000"/>
              </a:solidFill>
              <a:latin typeface="Calibri" pitchFamily="34" charset="0"/>
            </a:endParaRPr>
          </a:p>
          <a:p>
            <a:pPr lvl="1"/>
            <a:r>
              <a:rPr lang="en-US" sz="2500" dirty="0" smtClean="0">
                <a:latin typeface="Calibri" pitchFamily="34" charset="0"/>
              </a:rPr>
              <a:t>Assume</a:t>
            </a:r>
            <a:r>
              <a:rPr lang="en-US" sz="2500" i="1" dirty="0" smtClean="0">
                <a:latin typeface="Calibri" pitchFamily="34" charset="0"/>
              </a:rPr>
              <a:t> 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 </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valid</a:t>
            </a:r>
          </a:p>
          <a:p>
            <a:pPr lvl="1"/>
            <a:r>
              <a:rPr lang="en-US" sz="2500" dirty="0" smtClean="0">
                <a:latin typeface="Calibri" pitchFamily="34" charset="0"/>
              </a:rPr>
              <a:t>That is </a:t>
            </a:r>
            <a:r>
              <a:rPr lang="en-US" sz="2500" i="1" dirty="0" smtClean="0">
                <a:latin typeface="Calibri" pitchFamily="34" charset="0"/>
              </a:rPr>
              <a:t>p</a:t>
            </a:r>
            <a:r>
              <a:rPr lang="en-US" sz="2500" i="1" baseline="-25000" dirty="0" smtClean="0">
                <a:latin typeface="Calibri" pitchFamily="34" charset="0"/>
              </a:rPr>
              <a:t>1</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2</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3</a:t>
            </a:r>
            <a:r>
              <a:rPr lang="en-US" sz="2500" dirty="0" smtClean="0">
                <a:latin typeface="Calibri" pitchFamily="34" charset="0"/>
              </a:rPr>
              <a:t>, </a:t>
            </a:r>
            <a:r>
              <a:rPr lang="en-US" sz="2500" i="1" dirty="0" smtClean="0">
                <a:latin typeface="Calibri" pitchFamily="34" charset="0"/>
              </a:rPr>
              <a:t>p</a:t>
            </a:r>
            <a:r>
              <a:rPr lang="en-US" sz="2500" i="1" baseline="-25000" dirty="0" smtClean="0">
                <a:latin typeface="Calibri" pitchFamily="34" charset="0"/>
              </a:rPr>
              <a:t>4</a:t>
            </a:r>
            <a:r>
              <a:rPr lang="en-US" sz="2500" dirty="0" smtClean="0">
                <a:latin typeface="Calibri" pitchFamily="34" charset="0"/>
              </a:rPr>
              <a:t>,</a:t>
            </a:r>
            <a:r>
              <a:rPr lang="en-US" sz="2500" dirty="0" smtClean="0">
                <a:latin typeface="Calibri" pitchFamily="34" charset="0"/>
                <a:sym typeface="Symbol"/>
              </a:rPr>
              <a:t> </a:t>
            </a:r>
            <a:r>
              <a:rPr lang="en-US" sz="2500" i="1" dirty="0" smtClean="0">
                <a:latin typeface="Calibri" pitchFamily="34" charset="0"/>
                <a:sym typeface="Symbol"/>
              </a:rPr>
              <a:t>e </a:t>
            </a:r>
            <a:r>
              <a:rPr lang="en-US" sz="2500" dirty="0" smtClean="0">
                <a:latin typeface="Calibri" pitchFamily="34" charset="0"/>
                <a:sym typeface="Symbol"/>
              </a:rPr>
              <a:t>is </a:t>
            </a:r>
            <a:r>
              <a:rPr lang="en-US" sz="2500" dirty="0" err="1" smtClean="0">
                <a:latin typeface="Calibri" pitchFamily="34" charset="0"/>
                <a:sym typeface="Symbol"/>
              </a:rPr>
              <a:t>unsat</a:t>
            </a:r>
            <a:endParaRPr lang="en-US" sz="2500" dirty="0" smtClean="0">
              <a:latin typeface="Calibri" pitchFamily="34" charset="0"/>
              <a:sym typeface="Symbol"/>
            </a:endParaRPr>
          </a:p>
          <a:p>
            <a:pPr lvl="1"/>
            <a:r>
              <a:rPr lang="en-US" sz="2500" dirty="0" smtClean="0">
                <a:latin typeface="Calibri" pitchFamily="34" charset="0"/>
                <a:sym typeface="Symbol"/>
              </a:rPr>
              <a:t>Now assume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1</a:t>
            </a:r>
            <a:r>
              <a:rPr lang="en-US" sz="2500" dirty="0" smtClean="0">
                <a:solidFill>
                  <a:srgbClr val="FF0000"/>
                </a:solidFill>
                <a:latin typeface="Calibri" pitchFamily="34" charset="0"/>
              </a:rPr>
              <a:t>, </a:t>
            </a:r>
            <a:r>
              <a:rPr lang="en-US" sz="2500" i="1" dirty="0" smtClean="0">
                <a:solidFill>
                  <a:srgbClr val="FF0000"/>
                </a:solidFill>
                <a:latin typeface="Calibri" pitchFamily="34" charset="0"/>
              </a:rPr>
              <a:t>p</a:t>
            </a:r>
            <a:r>
              <a:rPr lang="en-US" sz="2500" i="1" baseline="-25000" dirty="0" smtClean="0">
                <a:solidFill>
                  <a:srgbClr val="FF0000"/>
                </a:solidFill>
                <a:latin typeface="Calibri" pitchFamily="34" charset="0"/>
              </a:rPr>
              <a:t>3</a:t>
            </a:r>
            <a:r>
              <a:rPr lang="en-US" sz="2500" dirty="0" smtClean="0">
                <a:solidFill>
                  <a:srgbClr val="FF0000"/>
                </a:solidFill>
                <a:latin typeface="Calibri" pitchFamily="34" charset="0"/>
              </a:rPr>
              <a:t>, </a:t>
            </a:r>
            <a:r>
              <a:rPr lang="en-US" sz="2500" dirty="0" smtClean="0">
                <a:solidFill>
                  <a:srgbClr val="FF0000"/>
                </a:solidFill>
                <a:latin typeface="Calibri" pitchFamily="34" charset="0"/>
                <a:sym typeface="Symbol"/>
              </a:rPr>
              <a:t></a:t>
            </a:r>
            <a:r>
              <a:rPr lang="en-US" sz="2500" i="1" dirty="0" smtClean="0">
                <a:solidFill>
                  <a:srgbClr val="FF0000"/>
                </a:solidFill>
                <a:latin typeface="Calibri" pitchFamily="34" charset="0"/>
                <a:sym typeface="Symbol"/>
              </a:rPr>
              <a:t>e</a:t>
            </a:r>
            <a:r>
              <a:rPr lang="en-US" sz="2500" i="1" dirty="0" smtClean="0">
                <a:latin typeface="Calibri" pitchFamily="34" charset="0"/>
                <a:sym typeface="Symbol"/>
              </a:rPr>
              <a:t> </a:t>
            </a:r>
            <a:r>
              <a:rPr lang="en-US" sz="2500" dirty="0" smtClean="0">
                <a:latin typeface="Calibri" pitchFamily="34" charset="0"/>
                <a:sym typeface="Symbol"/>
              </a:rPr>
              <a:t>is the </a:t>
            </a:r>
            <a:r>
              <a:rPr lang="en-US" sz="2500" dirty="0" err="1" smtClean="0">
                <a:solidFill>
                  <a:srgbClr val="FF0000"/>
                </a:solidFill>
                <a:latin typeface="Calibri" pitchFamily="34" charset="0"/>
                <a:sym typeface="Symbol"/>
              </a:rPr>
              <a:t>unsatisfiable</a:t>
            </a:r>
            <a:r>
              <a:rPr lang="en-US" sz="2500" dirty="0" smtClean="0">
                <a:solidFill>
                  <a:srgbClr val="FF0000"/>
                </a:solidFill>
                <a:latin typeface="Calibri" pitchFamily="34" charset="0"/>
                <a:sym typeface="Symbol"/>
              </a:rPr>
              <a:t> core</a:t>
            </a:r>
          </a:p>
          <a:p>
            <a:pPr lvl="1"/>
            <a:r>
              <a:rPr lang="en-US" sz="2500" dirty="0" smtClean="0">
                <a:latin typeface="Calibri" pitchFamily="34" charset="0"/>
                <a:sym typeface="Symbol"/>
              </a:rPr>
              <a:t>Then it is unnecessary to check:</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2"/>
            <a:r>
              <a:rPr lang="en-US" sz="2400" i="1" dirty="0" smtClean="0">
                <a:latin typeface="Calibri" pitchFamily="34" charset="0"/>
              </a:rPr>
              <a:t>p</a:t>
            </a:r>
            <a:r>
              <a:rPr lang="en-US" sz="2400" i="1" baseline="-25000" dirty="0" smtClean="0">
                <a:latin typeface="Calibri" pitchFamily="34" charset="0"/>
              </a:rPr>
              <a:t>1</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2</a:t>
            </a:r>
            <a:r>
              <a:rPr lang="en-US" sz="2400" dirty="0" smtClean="0">
                <a:latin typeface="Calibri" pitchFamily="34" charset="0"/>
              </a:rPr>
              <a:t>, </a:t>
            </a:r>
            <a:r>
              <a:rPr lang="en-US" sz="2400" i="1" dirty="0" smtClean="0">
                <a:latin typeface="Calibri" pitchFamily="34" charset="0"/>
              </a:rPr>
              <a:t>p</a:t>
            </a:r>
            <a:r>
              <a:rPr lang="en-US" sz="2400" i="1" baseline="-25000" dirty="0" smtClean="0">
                <a:latin typeface="Calibri" pitchFamily="34" charset="0"/>
              </a:rPr>
              <a:t>3</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rPr>
              <a:t>p</a:t>
            </a:r>
            <a:r>
              <a:rPr lang="en-US" sz="2400" i="1" baseline="-25000" dirty="0" smtClean="0">
                <a:latin typeface="Calibri" pitchFamily="34" charset="0"/>
              </a:rPr>
              <a:t>4</a:t>
            </a:r>
            <a:r>
              <a:rPr lang="en-US" sz="2400" dirty="0" smtClean="0">
                <a:latin typeface="Calibri" pitchFamily="34" charset="0"/>
              </a:rPr>
              <a:t> </a:t>
            </a:r>
            <a:r>
              <a:rPr lang="en-US" sz="2400" dirty="0" smtClean="0">
                <a:latin typeface="Calibri" pitchFamily="34" charset="0"/>
                <a:sym typeface="Symbol"/>
              </a:rPr>
              <a:t> </a:t>
            </a:r>
            <a:r>
              <a:rPr lang="en-US" sz="2400" i="1" dirty="0" smtClean="0">
                <a:latin typeface="Calibri" pitchFamily="34" charset="0"/>
                <a:sym typeface="Symbol"/>
              </a:rPr>
              <a:t>e</a:t>
            </a:r>
            <a:endParaRPr lang="en-US" sz="2200" dirty="0" smtClean="0">
              <a:latin typeface="Calibri" pitchFamily="34" charset="0"/>
              <a:sym typeface="Symbol"/>
            </a:endParaRPr>
          </a:p>
          <a:p>
            <a:pPr lvl="1"/>
            <a:endParaRPr lang="en-US" sz="2800" dirty="0" smtClean="0">
              <a:latin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Other Microsoft clients</a:t>
            </a:r>
            <a:endParaRPr lang="en-US" dirty="0">
              <a:latin typeface="Calibri" pitchFamily="34" charset="0"/>
            </a:endParaRPr>
          </a:p>
        </p:txBody>
      </p:sp>
      <p:sp>
        <p:nvSpPr>
          <p:cNvPr id="3" name="Content Placeholder 2"/>
          <p:cNvSpPr>
            <a:spLocks noGrp="1"/>
          </p:cNvSpPr>
          <p:nvPr>
            <p:ph idx="1"/>
          </p:nvPr>
        </p:nvSpPr>
        <p:spPr>
          <a:xfrm>
            <a:off x="259080" y="1605915"/>
            <a:ext cx="8382000" cy="4493538"/>
          </a:xfrm>
        </p:spPr>
        <p:txBody>
          <a:bodyPr/>
          <a:lstStyle/>
          <a:p>
            <a:pPr lvl="0">
              <a:spcBef>
                <a:spcPts val="0"/>
              </a:spcBef>
              <a:spcAft>
                <a:spcPts val="600"/>
              </a:spcAft>
            </a:pPr>
            <a:r>
              <a:rPr lang="en-US" dirty="0" smtClean="0"/>
              <a:t>Model programs (M. Veanes – MSRR)</a:t>
            </a:r>
          </a:p>
          <a:p>
            <a:pPr lvl="0">
              <a:spcBef>
                <a:spcPts val="0"/>
              </a:spcBef>
              <a:spcAft>
                <a:spcPts val="600"/>
              </a:spcAft>
            </a:pPr>
            <a:r>
              <a:rPr lang="en-US" dirty="0" smtClean="0"/>
              <a:t>Termination (B. Cook – MSRC)</a:t>
            </a:r>
          </a:p>
          <a:p>
            <a:pPr lvl="0">
              <a:spcBef>
                <a:spcPts val="0"/>
              </a:spcBef>
              <a:spcAft>
                <a:spcPts val="600"/>
              </a:spcAft>
            </a:pPr>
            <a:r>
              <a:rPr lang="en-US" dirty="0" smtClean="0"/>
              <a:t>Security protocols (A. Gordon and C. </a:t>
            </a:r>
            <a:r>
              <a:rPr lang="en-US" dirty="0" err="1" smtClean="0"/>
              <a:t>Fournet</a:t>
            </a:r>
            <a:r>
              <a:rPr lang="en-US" dirty="0" smtClean="0"/>
              <a:t> - MSRC)</a:t>
            </a:r>
          </a:p>
          <a:p>
            <a:pPr lvl="0">
              <a:spcBef>
                <a:spcPts val="0"/>
              </a:spcBef>
              <a:spcAft>
                <a:spcPts val="600"/>
              </a:spcAft>
            </a:pPr>
            <a:r>
              <a:rPr lang="en-US" dirty="0" smtClean="0"/>
              <a:t>Business Application Modeling (E. Jackson - MSRR)</a:t>
            </a:r>
          </a:p>
          <a:p>
            <a:pPr lvl="0">
              <a:spcBef>
                <a:spcPts val="0"/>
              </a:spcBef>
              <a:spcAft>
                <a:spcPts val="600"/>
              </a:spcAft>
            </a:pPr>
            <a:r>
              <a:rPr lang="en-US" dirty="0" smtClean="0"/>
              <a:t>Cryptography (R. </a:t>
            </a:r>
            <a:r>
              <a:rPr lang="en-US" dirty="0" err="1" smtClean="0"/>
              <a:t>Venki</a:t>
            </a:r>
            <a:r>
              <a:rPr lang="en-US" dirty="0" smtClean="0"/>
              <a:t> – MSRR)</a:t>
            </a:r>
          </a:p>
          <a:p>
            <a:pPr lvl="0">
              <a:spcBef>
                <a:spcPts val="0"/>
              </a:spcBef>
              <a:spcAft>
                <a:spcPts val="600"/>
              </a:spcAft>
            </a:pPr>
            <a:r>
              <a:rPr lang="en-US" dirty="0" smtClean="0"/>
              <a:t>Verifying Garbage Collectors (C. Hawblitzel – MSRR)</a:t>
            </a:r>
          </a:p>
          <a:p>
            <a:pPr lvl="0">
              <a:spcBef>
                <a:spcPts val="0"/>
              </a:spcBef>
              <a:spcAft>
                <a:spcPts val="600"/>
              </a:spcAft>
            </a:pPr>
            <a:r>
              <a:rPr lang="en-US" dirty="0" smtClean="0"/>
              <a:t>Model Based Testing (L. </a:t>
            </a:r>
            <a:r>
              <a:rPr lang="en-US" dirty="0" err="1" smtClean="0"/>
              <a:t>Bruck</a:t>
            </a:r>
            <a:r>
              <a:rPr lang="en-US" dirty="0" smtClean="0"/>
              <a:t> – SQL) </a:t>
            </a:r>
          </a:p>
          <a:p>
            <a:pPr>
              <a:spcBef>
                <a:spcPts val="0"/>
              </a:spcBef>
              <a:spcAft>
                <a:spcPts val="600"/>
              </a:spcAft>
            </a:pPr>
            <a:r>
              <a:rPr lang="en-US" dirty="0" smtClean="0"/>
              <a:t>Semantic type checking for D models (G. </a:t>
            </a:r>
            <a:r>
              <a:rPr lang="en-US" dirty="0" err="1" smtClean="0"/>
              <a:t>Bierman</a:t>
            </a:r>
            <a:r>
              <a:rPr lang="en-US" dirty="0" smtClean="0"/>
              <a:t> – MSRC)</a:t>
            </a:r>
          </a:p>
          <a:p>
            <a:pPr>
              <a:spcBef>
                <a:spcPts val="0"/>
              </a:spcBef>
              <a:spcAft>
                <a:spcPts val="600"/>
              </a:spcAft>
            </a:pPr>
            <a:r>
              <a:rPr lang="en-US" dirty="0" smtClean="0">
                <a:solidFill>
                  <a:srgbClr val="FF0000"/>
                </a:solidFill>
              </a:rPr>
              <a:t>More coming soon…</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Conclusion</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Text Placeholder 2"/>
          <p:cNvSpPr txBox="1">
            <a:spLocks/>
          </p:cNvSpPr>
          <p:nvPr/>
        </p:nvSpPr>
        <p:spPr>
          <a:xfrm>
            <a:off x="389877" y="1665303"/>
            <a:ext cx="8382000" cy="1809726"/>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SMT is hot at Microsoft.</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Many applications.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Z3 is a new and </a:t>
            </a:r>
            <a:r>
              <a:rPr lang="en-US" sz="2800" dirty="0" smtClean="0">
                <a:solidFill>
                  <a:srgbClr val="FF0000"/>
                </a:solidFill>
                <a:latin typeface="Calibri" pitchFamily="34" charset="0"/>
                <a:sym typeface="Symbol"/>
              </a:rPr>
              <a:t>very efficient</a:t>
            </a:r>
            <a:r>
              <a:rPr lang="en-US" sz="2800" dirty="0" smtClean="0">
                <a:solidFill>
                  <a:schemeClr val="bg1"/>
                </a:solidFill>
                <a:latin typeface="Calibri" pitchFamily="34" charset="0"/>
                <a:sym typeface="Symbol"/>
              </a:rPr>
              <a:t> SMT solver.</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sp>
        <p:nvSpPr>
          <p:cNvPr id="6" name="Rectangle 5"/>
          <p:cNvSpPr/>
          <p:nvPr/>
        </p:nvSpPr>
        <p:spPr bwMode="auto">
          <a:xfrm>
            <a:off x="2240782" y="3888712"/>
            <a:ext cx="4572000" cy="1808703"/>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solidFill>
                  <a:schemeClr val="bg1"/>
                </a:solidFill>
                <a:latin typeface="Segoe" pitchFamily="34" charset="0"/>
              </a:rPr>
              <a:t>Thank You!</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val="000000">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ectangle 19"/>
          <p:cNvSpPr/>
          <p:nvPr/>
        </p:nvSpPr>
        <p:spPr bwMode="auto">
          <a:xfrm>
            <a:off x="6786440" y="227584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ectangle 20"/>
          <p:cNvSpPr/>
          <p:nvPr/>
        </p:nvSpPr>
        <p:spPr bwMode="auto">
          <a:xfrm>
            <a:off x="2619508" y="2265680"/>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val="000000">
                      <a:alpha val="43137"/>
                    </a:srgbClr>
                  </a:outerShdw>
                </a:effectLst>
                <a:latin typeface="Segoe" pitchFamily="34" charset="0"/>
              </a:rPr>
              <a:t>Uninterpreted</a:t>
            </a:r>
            <a:r>
              <a:rPr lang="en-US" sz="2800" dirty="0" smtClean="0">
                <a:solidFill>
                  <a:schemeClr val="tx1"/>
                </a:solidFill>
                <a:effectLst>
                  <a:outerShdw blurRad="38100" dist="38100" dir="2700000" algn="tl">
                    <a:srgbClr val="000000">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11"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SMT@Microsoft: Solver</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2" name="Text Placeholder 2"/>
          <p:cNvSpPr txBox="1">
            <a:spLocks/>
          </p:cNvSpPr>
          <p:nvPr/>
        </p:nvSpPr>
        <p:spPr>
          <a:xfrm>
            <a:off x="416560" y="1503273"/>
            <a:ext cx="8382000" cy="4653582"/>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Z3 is a new solver developed at Microsoft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Development/Research driven by internal customers.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Free for academic research.</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Interfaces:</a:t>
            </a: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endParaRPr lang="en-US" sz="2800" dirty="0" smtClean="0">
              <a:solidFill>
                <a:schemeClr val="bg1"/>
              </a:solidFill>
              <a:latin typeface="Calibri" pitchFamily="34" charset="0"/>
              <a:sym typeface="Symbol"/>
            </a:endParaRPr>
          </a:p>
          <a:p>
            <a:pPr marL="384954" indent="-384954">
              <a:lnSpc>
                <a:spcPct val="90000"/>
              </a:lnSpc>
              <a:spcBef>
                <a:spcPct val="20000"/>
              </a:spcBef>
              <a:buSzPct val="90000"/>
            </a:pPr>
            <a:endParaRPr lang="en-US" sz="2800" dirty="0" smtClean="0">
              <a:solidFill>
                <a:schemeClr val="bg1"/>
              </a:solidFill>
              <a:latin typeface="Calibri" pitchFamily="34" charset="0"/>
              <a:sym typeface="Symbol"/>
              <a:hlinkClick r:id="rId4"/>
            </a:endParaRP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hlinkClick r:id="rId4"/>
              </a:rPr>
              <a:t>http://research.microsoft.com/projects/z3</a:t>
            </a:r>
            <a:endParaRPr lang="en-US" sz="2800" dirty="0" smtClean="0">
              <a:solidFill>
                <a:schemeClr val="bg1"/>
              </a:solidFill>
              <a:latin typeface="Calibri" pitchFamily="34" charset="0"/>
              <a:sym typeface="Symbol"/>
            </a:endParaRPr>
          </a:p>
        </p:txBody>
      </p:sp>
      <p:graphicFrame>
        <p:nvGraphicFramePr>
          <p:cNvPr id="25" name="Diagram 24"/>
          <p:cNvGraphicFramePr/>
          <p:nvPr/>
        </p:nvGraphicFramePr>
        <p:xfrm>
          <a:off x="993596" y="3328288"/>
          <a:ext cx="6636564" cy="23409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For most SMT solvers: </a:t>
            </a:r>
            <a:r>
              <a:rPr lang="en-US" b="1" i="1" dirty="0" smtClean="0">
                <a:solidFill>
                  <a:srgbClr val="FF0000"/>
                </a:solidFill>
              </a:rPr>
              <a:t>F is a set of ground formulas</a:t>
            </a:r>
            <a:r>
              <a:rPr lang="en-US" i="1" dirty="0" smtClean="0">
                <a:solidFill>
                  <a:srgbClr val="FF0000"/>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val="FF0000"/>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val="FF0000"/>
                </a:solidFill>
              </a:rPr>
              <a:t>An SMT Solver is a collection of</a:t>
            </a:r>
          </a:p>
          <a:p>
            <a:pPr algn="ctr">
              <a:buNone/>
            </a:pPr>
            <a:r>
              <a:rPr lang="en-US" sz="3600" b="1" dirty="0" smtClean="0">
                <a:solidFill>
                  <a:srgbClr val="FF0000"/>
                </a:solidFill>
              </a:rPr>
              <a:t>Little Engines of Proof</a:t>
            </a: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pic>
        <p:nvPicPr>
          <p:cNvPr id="1026" name="Picture 2" descr="C:\Users\leonardo\AppData\Local\Microsoft\Windows\Temporary Internet Files\Content.IE5\DWH3FF2P\MCIN00695_0000[1].wmf"/>
          <p:cNvPicPr>
            <a:picLocks noChangeAspect="1" noChangeArrowheads="1"/>
          </p:cNvPicPr>
          <p:nvPr/>
        </p:nvPicPr>
        <p:blipFill>
          <a:blip r:embed="rId3"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4" cstate="print"/>
          <a:srcRect/>
          <a:stretch>
            <a:fillRect/>
          </a:stretch>
        </p:blipFill>
        <p:spPr bwMode="auto">
          <a:xfrm>
            <a:off x="520607" y="4133388"/>
            <a:ext cx="2376701" cy="1907122"/>
          </a:xfrm>
          <a:prstGeom prst="rect">
            <a:avLst/>
          </a:prstGeom>
          <a:noFill/>
        </p:spPr>
      </p:pic>
    </p:spTree>
    <p:custDataLst>
      <p:tags r:id="rId1"/>
    </p:custData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b</a:t>
            </a:r>
            <a:endParaRPr kumimoji="0" lang="en-US" sz="2800" b="0" i="0" u="none" strike="noStrike" cap="none" normalizeH="0" baseline="0" dirty="0" smtClean="0">
              <a:solidFill>
                <a:schemeClr val="bg1"/>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val="FF0000"/>
                </a:solidFill>
              </a:rPr>
              <a:t>a = b</a:t>
            </a:r>
            <a:r>
              <a:rPr lang="en-US" i="1" dirty="0" smtClean="0"/>
              <a:t>, b = c,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rgbClr val="FF0000"/>
                </a:solidFill>
                <a:latin typeface="Segoe"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1"/>
                                        </p:tgtEl>
                                      </p:cBhvr>
                                    </p:animEffect>
                                    <p:set>
                                      <p:cBhvr>
                                        <p:cTn id="7" dur="1" fill="hold">
                                          <p:stCondLst>
                                            <p:cond delay="1999"/>
                                          </p:stCondLst>
                                        </p:cTn>
                                        <p:tgtEl>
                                          <p:spTgt spid="1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2"/>
                                        </p:tgtEl>
                                      </p:cBhvr>
                                    </p:animEffect>
                                    <p:set>
                                      <p:cBhvr>
                                        <p:cTn id="10" dur="1" fill="hold">
                                          <p:stCondLst>
                                            <p:cond delay="1999"/>
                                          </p:stCondLst>
                                        </p:cTn>
                                        <p:tgtEl>
                                          <p:spTgt spid="12"/>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b = c</a:t>
            </a:r>
            <a:r>
              <a:rPr lang="en-US" i="1" dirty="0" smtClean="0"/>
              <a:t>, d = e,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c</a:t>
            </a:r>
            <a:endParaRPr kumimoji="0" lang="en-US" sz="2800" b="0" i="0" u="none" strike="noStrike" cap="none" normalizeH="0" baseline="0" dirty="0" smtClean="0">
              <a:solidFill>
                <a:srgbClr val="FF0000"/>
              </a:solidFill>
              <a:latin typeface="Segoe"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d</a:t>
            </a:r>
            <a:endParaRPr kumimoji="0" lang="en-US" sz="2800" b="0" i="0" u="none" strike="noStrike" cap="none" normalizeH="0" baseline="0" dirty="0" smtClean="0">
              <a:solidFill>
                <a:schemeClr val="bg1"/>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endParaRPr kumimoji="0" lang="en-US" sz="2800" b="0" i="0" u="none" strike="noStrike" cap="none" normalizeH="0" baseline="0" dirty="0" smtClean="0">
              <a:solidFill>
                <a:srgbClr val="FF0000"/>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21"/>
                                        </p:tgtEl>
                                      </p:cBhvr>
                                    </p:animEffect>
                                    <p:set>
                                      <p:cBhvr>
                                        <p:cTn id="7" dur="1" fill="hold">
                                          <p:stCondLst>
                                            <p:cond delay="1999"/>
                                          </p:stCondLst>
                                        </p:cTn>
                                        <p:tgtEl>
                                          <p:spTgt spid="2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3"/>
                                        </p:tgtEl>
                                      </p:cBhvr>
                                    </p:animEffect>
                                    <p:set>
                                      <p:cBhvr>
                                        <p:cTn id="10" dur="1" fill="hold">
                                          <p:stCondLst>
                                            <p:cond delay="1999"/>
                                          </p:stCondLst>
                                        </p:cTn>
                                        <p:tgtEl>
                                          <p:spTgt spid="1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1"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a:t>
            </a:r>
            <a:r>
              <a:rPr lang="en-US" i="1" dirty="0" smtClean="0">
                <a:solidFill>
                  <a:srgbClr val="FF0000"/>
                </a:solidFill>
              </a:rPr>
              <a:t>d = e</a:t>
            </a:r>
            <a:r>
              <a:rPr lang="en-US" i="1" dirty="0" smtClean="0"/>
              <a:t>, b = s,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d</a:t>
            </a:r>
            <a:endParaRPr kumimoji="0" lang="en-US" sz="2800" b="0" i="0" u="none" strike="noStrike" cap="none" normalizeH="0" baseline="0" dirty="0" smtClean="0">
              <a:solidFill>
                <a:srgbClr val="FF0000"/>
              </a:solidFill>
              <a:latin typeface="Segoe"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e</a:t>
            </a:r>
            <a:endParaRPr kumimoji="0" lang="en-US" sz="2800" b="0" i="0" u="none" strike="noStrike" cap="none" normalizeH="0" baseline="0" dirty="0" smtClean="0">
              <a:solidFill>
                <a:srgbClr val="FF0000"/>
              </a:solidFill>
              <a:latin typeface="Segoe"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a:t>
            </a:r>
            <a:endParaRPr kumimoji="0" lang="en-US" sz="2800" b="0" i="0" u="none" strike="noStrike" cap="none" normalizeH="0" baseline="0" dirty="0" smtClean="0">
              <a:solidFill>
                <a:schemeClr val="bg1"/>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5"/>
                                        </p:tgtEl>
                                      </p:cBhvr>
                                    </p:animEffect>
                                    <p:set>
                                      <p:cBhvr>
                                        <p:cTn id="7" dur="1" fill="hold">
                                          <p:stCondLst>
                                            <p:cond delay="1999"/>
                                          </p:stCondLst>
                                        </p:cTn>
                                        <p:tgtEl>
                                          <p:spTgt spid="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4"/>
                                        </p:tgtEl>
                                      </p:cBhvr>
                                    </p:animEffect>
                                    <p:set>
                                      <p:cBhvr>
                                        <p:cTn id="10" dur="1" fill="hold">
                                          <p:stCondLst>
                                            <p:cond delay="1999"/>
                                          </p:stCondLst>
                                        </p:cTn>
                                        <p:tgtEl>
                                          <p:spTgt spid="1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Symbolic Reasoning</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5" name="Text Placeholder 2"/>
          <p:cNvSpPr txBox="1">
            <a:spLocks/>
          </p:cNvSpPr>
          <p:nvPr/>
        </p:nvSpPr>
        <p:spPr>
          <a:xfrm>
            <a:off x="896633" y="2694283"/>
            <a:ext cx="6640495" cy="1828193"/>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dirty="0" smtClean="0">
                <a:solidFill>
                  <a:schemeClr val="bg1"/>
                </a:solidFill>
                <a:latin typeface="Calibri" pitchFamily="34" charset="0"/>
                <a:sym typeface="Symbol"/>
              </a:rPr>
              <a:t>Verification/Analysis tools need some form of </a:t>
            </a:r>
            <a:r>
              <a:rPr lang="en-US" sz="4400" b="1" dirty="0" smtClean="0">
                <a:solidFill>
                  <a:srgbClr val="FF0000"/>
                </a:solidFill>
                <a:latin typeface="Calibri" pitchFamily="34" charset="0"/>
                <a:sym typeface="Symbol"/>
              </a:rPr>
              <a:t>Symbolic Reasoning</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a:t>
            </a:r>
            <a:r>
              <a:rPr lang="en-US" i="1" dirty="0" smtClean="0">
                <a:solidFill>
                  <a:srgbClr val="FF0000"/>
                </a:solidFill>
              </a:rPr>
              <a:t>b = s</a:t>
            </a:r>
            <a:r>
              <a:rPr lang="en-US" i="1" dirty="0" smtClean="0"/>
              <a:t>, d = 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a:t>
            </a:r>
            <a:r>
              <a:rPr kumimoji="0" lang="en-US" sz="2800" b="0" i="0" u="none" strike="noStrike" cap="none" normalizeH="0" baseline="0" dirty="0" err="1" smtClean="0">
                <a:solidFill>
                  <a:srgbClr val="FF0000"/>
                </a:solidFill>
                <a:latin typeface="Segoe" pitchFamily="34" charset="0"/>
              </a:rPr>
              <a:t>b</a:t>
            </a:r>
            <a:r>
              <a:rPr kumimoji="0" lang="en-US" sz="2800" b="0" i="0" u="none" strike="noStrike" cap="none" normalizeH="0" baseline="0" dirty="0" err="1" smtClean="0">
                <a:solidFill>
                  <a:schemeClr val="bg1"/>
                </a:solidFill>
                <a:latin typeface="Segoe" pitchFamily="34" charset="0"/>
              </a:rPr>
              <a:t>,c</a:t>
            </a:r>
            <a:endParaRPr kumimoji="0" lang="en-US" sz="2800" b="0" i="0" u="none" strike="noStrike" cap="none" normalizeH="0" baseline="0" dirty="0" smtClean="0">
              <a:solidFill>
                <a:schemeClr val="bg1"/>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8"/>
                                        </p:tgtEl>
                                      </p:cBhvr>
                                    </p:animEffect>
                                    <p:set>
                                      <p:cBhvr>
                                        <p:cTn id="7" dur="1" fill="hold">
                                          <p:stCondLst>
                                            <p:cond delay="1999"/>
                                          </p:stCondLst>
                                        </p:cTn>
                                        <p:tgtEl>
                                          <p:spTgt spid="1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a:t>
            </a:r>
            <a:r>
              <a:rPr lang="en-US" i="1" dirty="0" smtClean="0">
                <a:solidFill>
                  <a:srgbClr val="FF0000"/>
                </a:solidFill>
              </a:rPr>
              <a:t>d = t</a:t>
            </a:r>
            <a:r>
              <a:rPr lang="en-US" i="1" dirty="0" smtClean="0"/>
              <a:t>, a</a:t>
            </a:r>
            <a:r>
              <a:rPr lang="en-US" i="1" dirty="0" smtClean="0">
                <a:sym typeface="Symbol"/>
              </a:rPr>
              <a:t> e,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val="FF0000"/>
                </a:solidFill>
                <a:latin typeface="Segoe" pitchFamily="34" charset="0"/>
              </a:rPr>
              <a:t>t</a:t>
            </a:r>
            <a:endParaRPr kumimoji="0" lang="en-US" sz="2800" b="0" i="0" u="none" strike="noStrike" cap="none" normalizeH="0" baseline="0" dirty="0" smtClean="0">
              <a:solidFill>
                <a:srgbClr val="FF0000"/>
              </a:solidFill>
              <a:latin typeface="Segoe"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val="FF0000"/>
                </a:solidFill>
                <a:latin typeface="Segoe" pitchFamily="34" charset="0"/>
              </a:rPr>
              <a:t>d</a:t>
            </a:r>
            <a:r>
              <a:rPr lang="en-US" sz="2800" dirty="0" err="1" smtClean="0">
                <a:solidFill>
                  <a:schemeClr val="bg1"/>
                </a:solidFill>
                <a:latin typeface="Segoe" pitchFamily="34" charset="0"/>
              </a:rPr>
              <a:t>,e</a:t>
            </a:r>
            <a:endParaRPr kumimoji="0" lang="en-US" sz="2800" b="0" i="0" u="none" strike="noStrike" cap="none" normalizeH="0" baseline="0" dirty="0" smtClean="0">
              <a:solidFill>
                <a:schemeClr val="bg1"/>
              </a:solidFill>
              <a:latin typeface="Segoe"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7"/>
                                        </p:tgtEl>
                                      </p:cBhvr>
                                    </p:animEffect>
                                    <p:set>
                                      <p:cBhvr>
                                        <p:cTn id="10" dur="1" fill="hold">
                                          <p:stCondLst>
                                            <p:cond delay="1999"/>
                                          </p:stCondLst>
                                        </p:cTn>
                                        <p:tgtEl>
                                          <p:spTgt spid="1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2"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a</a:t>
            </a:r>
            <a:r>
              <a:rPr lang="en-US" i="1" dirty="0" smtClean="0">
                <a:solidFill>
                  <a:srgbClr val="FF0000"/>
                </a:solidFill>
                <a:sym typeface="Symbol"/>
              </a:rPr>
              <a:t> e</a:t>
            </a:r>
            <a:r>
              <a:rPr lang="en-US" i="1" dirty="0" smtClean="0">
                <a:sym typeface="Symbol"/>
              </a:rPr>
              <a:t>, </a:t>
            </a:r>
            <a:r>
              <a:rPr lang="en-US" i="1" dirty="0" smtClean="0"/>
              <a:t>a</a:t>
            </a:r>
            <a:r>
              <a:rPr lang="en-US" i="1" dirty="0" smtClean="0">
                <a:sym typeface="Symbol"/>
              </a:rPr>
              <a:t> s</a:t>
            </a:r>
            <a:endParaRPr lang="en-US" i="1" dirty="0" smtClean="0"/>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a:t>
            </a:r>
            <a:r>
              <a:rPr lang="en-US" sz="2800" dirty="0" err="1" smtClean="0">
                <a:solidFill>
                  <a:srgbClr val="FF0000"/>
                </a:solidFill>
                <a:latin typeface="Segoe" pitchFamily="34" charset="0"/>
              </a:rPr>
              <a:t>e</a:t>
            </a:r>
            <a:r>
              <a:rPr lang="en-US" sz="2800" dirty="0" err="1" smtClean="0">
                <a:solidFill>
                  <a:schemeClr val="bg1"/>
                </a:solidFill>
                <a:latin typeface="Segoe" pitchFamily="34" charset="0"/>
              </a:rPr>
              <a:t>,t</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 </a:t>
            </a:r>
            <a:r>
              <a:rPr lang="en-US" i="1" dirty="0" smtClean="0">
                <a:solidFill>
                  <a:srgbClr val="FF0000"/>
                </a:solidFill>
              </a:rPr>
              <a:t>a</a:t>
            </a:r>
            <a:r>
              <a:rPr lang="en-US" i="1" dirty="0" smtClean="0">
                <a:solidFill>
                  <a:srgbClr val="FF0000"/>
                </a:solidFill>
                <a:sym typeface="Symbol"/>
              </a:rPr>
              <a:t> s</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rgbClr val="FF0000"/>
                </a:solidFill>
                <a:latin typeface="Segoe" pitchFamily="34" charset="0"/>
              </a:rPr>
              <a:t>a</a:t>
            </a:r>
            <a:r>
              <a:rPr kumimoji="0" lang="en-US" sz="2800" b="0" i="0" u="none" strike="noStrike" cap="none" normalizeH="0" baseline="0" dirty="0" err="1" smtClean="0">
                <a:solidFill>
                  <a:schemeClr val="bg1"/>
                </a:solidFill>
                <a:latin typeface="Segoe" pitchFamily="34" charset="0"/>
              </a:rPr>
              <a:t>,b,c,</a:t>
            </a:r>
            <a:r>
              <a:rPr kumimoji="0" lang="en-US" sz="2800" b="0" i="0" u="none" strike="noStrike" cap="none" normalizeH="0" baseline="0" dirty="0" err="1" smtClean="0">
                <a:solidFill>
                  <a:srgbClr val="FF0000"/>
                </a:solidFill>
                <a:latin typeface="Segoe" pitchFamily="34" charset="0"/>
              </a:rPr>
              <a:t>s</a:t>
            </a:r>
            <a:endParaRPr kumimoji="0" lang="en-US" sz="2800" b="0" i="0" u="none" strike="noStrike" cap="none" normalizeH="0" baseline="0" dirty="0" smtClean="0">
              <a:solidFill>
                <a:srgbClr val="FF0000"/>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7" name="Rectangle 6"/>
          <p:cNvSpPr/>
          <p:nvPr/>
        </p:nvSpPr>
        <p:spPr bwMode="auto">
          <a:xfrm>
            <a:off x="1290320" y="367792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a:t>
            </a:r>
            <a:r>
              <a:rPr lang="en-US" i="1" dirty="0" smtClean="0">
                <a:sym typeface="Symbol"/>
              </a:rPr>
              <a:t> 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a,b,c,s</a:t>
            </a:r>
            <a:endParaRPr kumimoji="0" lang="en-US" sz="2800" b="0" i="0" u="none" strike="noStrike" cap="none" normalizeH="0" baseline="0" dirty="0" smtClean="0">
              <a:solidFill>
                <a:schemeClr val="bg1"/>
              </a:solidFill>
              <a:latin typeface="Segoe"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Segoe" pitchFamily="34" charset="0"/>
              </a:rPr>
              <a:t>d,e,t</a:t>
            </a:r>
            <a:endParaRPr kumimoji="0" lang="en-US" sz="2800" b="0" i="0" u="none" strike="noStrike" cap="none" normalizeH="0" baseline="0" dirty="0" smtClean="0">
              <a:solidFill>
                <a:schemeClr val="bg1"/>
              </a:solidFill>
              <a:latin typeface="Segoe" pitchFamily="34" charset="0"/>
            </a:endParaRPr>
          </a:p>
        </p:txBody>
      </p:sp>
      <p:sp>
        <p:nvSpPr>
          <p:cNvPr id="8" name="Content Placeholder 2"/>
          <p:cNvSpPr txBox="1">
            <a:spLocks/>
          </p:cNvSpPr>
          <p:nvPr/>
        </p:nvSpPr>
        <p:spPr>
          <a:xfrm>
            <a:off x="2758440" y="4369051"/>
            <a:ext cx="4333240" cy="1809726"/>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Model</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noProof="0" dirty="0" smtClean="0">
                <a:solidFill>
                  <a:schemeClr val="bg1"/>
                </a:solidFill>
                <a:latin typeface="Calibri" pitchFamily="34" charset="0"/>
              </a:rPr>
              <a:t>|M| = { 0, 1 }</a:t>
            </a:r>
            <a:endPar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endParaRP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rPr>
              <a:t>M(a) = M(b) = M(c) = M(s) = 0</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i="1" dirty="0" smtClean="0">
                <a:solidFill>
                  <a:schemeClr val="bg1"/>
                </a:solidFill>
                <a:latin typeface="Calibri" pitchFamily="34" charset="0"/>
              </a:rPr>
              <a:t>M(d) = M(e) = M(t) = 1</a:t>
            </a:r>
            <a:endParaRPr kumimoji="0" lang="en-US" sz="2800" b="0" i="1"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g(e)</a:t>
            </a:r>
            <a:endParaRPr kumimoji="0" lang="en-US" sz="2400" b="0" i="0" u="none" strike="noStrike" cap="none" normalizeH="0" baseline="0" dirty="0" smtClean="0">
              <a:solidFill>
                <a:schemeClr val="bg1"/>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val="FF0000"/>
                </a:solidFill>
                <a:latin typeface="Segoe" pitchFamily="34" charset="0"/>
              </a:rPr>
              <a:t>d</a:t>
            </a:r>
            <a:r>
              <a:rPr lang="en-US" sz="2400" dirty="0" err="1" smtClean="0">
                <a:solidFill>
                  <a:schemeClr val="bg1"/>
                </a:solidFill>
                <a:latin typeface="Segoe" pitchFamily="34" charset="0"/>
              </a:rPr>
              <a:t>,</a:t>
            </a:r>
            <a:r>
              <a:rPr lang="en-US" sz="2400" dirty="0" err="1" smtClean="0">
                <a:solidFill>
                  <a:srgbClr val="FF0000"/>
                </a:solidFill>
                <a:latin typeface="Segoe" pitchFamily="34" charset="0"/>
              </a:rPr>
              <a:t>e</a:t>
            </a:r>
            <a:r>
              <a:rPr lang="en-US" sz="2400" dirty="0" err="1" smtClean="0">
                <a:solidFill>
                  <a:schemeClr val="bg1"/>
                </a:solidFill>
                <a:latin typeface="Segoe" pitchFamily="34" charset="0"/>
              </a:rPr>
              <a:t>,t</a:t>
            </a:r>
            <a:endParaRPr kumimoji="0" lang="en-US" sz="2400" b="0" i="0" u="none" strike="noStrike" cap="none" normalizeH="0" baseline="0" dirty="0" smtClean="0">
              <a:solidFill>
                <a:schemeClr val="bg1"/>
              </a:solidFill>
              <a:latin typeface="Segoe" pitchFamily="34" charset="0"/>
            </a:endParaRPr>
          </a:p>
        </p:txBody>
      </p:sp>
      <p:sp>
        <p:nvSpPr>
          <p:cNvPr id="12" name="Oval 11"/>
          <p:cNvSpPr/>
          <p:nvPr/>
        </p:nvSpPr>
        <p:spPr bwMode="auto">
          <a:xfrm>
            <a:off x="2995444" y="2778761"/>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endParaRPr kumimoji="0" lang="en-US" sz="2400" b="0" i="0" u="none" strike="noStrike" cap="none" normalizeH="0" baseline="0" dirty="0" smtClean="0">
              <a:solidFill>
                <a:srgbClr val="FF0000"/>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a:t>
            </a:r>
            <a:endParaRPr kumimoji="0" lang="en-US" sz="2400" b="0" i="0" u="none" strike="noStrike" cap="none" normalizeH="0" baseline="0" dirty="0" smtClean="0">
              <a:solidFill>
                <a:schemeClr val="bg1"/>
              </a:solidFill>
              <a:latin typeface="Segoe" pitchFamily="34" charset="0"/>
            </a:endParaRPr>
          </a:p>
        </p:txBody>
      </p:sp>
      <p:sp>
        <p:nvSpPr>
          <p:cNvPr id="15" name="Oval 14"/>
          <p:cNvSpPr/>
          <p:nvPr/>
        </p:nvSpPr>
        <p:spPr bwMode="auto">
          <a:xfrm>
            <a:off x="4124956" y="2776278"/>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2"/>
                                        </p:tgtEl>
                                      </p:cBhvr>
                                    </p:animEffect>
                                    <p:set>
                                      <p:cBhvr>
                                        <p:cTn id="7" dur="1" fill="hold">
                                          <p:stCondLst>
                                            <p:cond delay="1999"/>
                                          </p:stCondLst>
                                        </p:cTn>
                                        <p:tgtEl>
                                          <p:spTgt spid="1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5"/>
                                        </p:tgtEl>
                                      </p:cBhvr>
                                    </p:animEffect>
                                    <p:set>
                                      <p:cBhvr>
                                        <p:cTn id="10" dur="1" fill="hold">
                                          <p:stCondLst>
                                            <p:cond delay="1999"/>
                                          </p:stCondLst>
                                        </p:cTn>
                                        <p:tgtEl>
                                          <p:spTgt spid="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f(a, g(d)) </a:t>
            </a:r>
            <a:r>
              <a:rPr lang="en-US" i="1" dirty="0" smtClean="0">
                <a:sym typeface="Symbol"/>
              </a:rPr>
              <a:t>  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rgbClr val="FF0000"/>
                </a:solidFill>
                <a:latin typeface="Segoe" pitchFamily="34" charset="0"/>
              </a:rPr>
              <a:t>a</a:t>
            </a:r>
            <a:r>
              <a:rPr kumimoji="0" lang="en-US" sz="2400" b="0" i="0" u="none" strike="noStrike" cap="none" normalizeH="0" baseline="0" dirty="0" err="1" smtClean="0">
                <a:solidFill>
                  <a:schemeClr val="bg1"/>
                </a:solidFill>
                <a:latin typeface="Segoe" pitchFamily="34" charset="0"/>
              </a:rPr>
              <a:t>,</a:t>
            </a:r>
            <a:r>
              <a:rPr kumimoji="0" lang="en-US" sz="2400" b="0" i="0" u="none" strike="noStrike" cap="none" normalizeH="0" baseline="0" dirty="0" err="1" smtClean="0">
                <a:solidFill>
                  <a:srgbClr val="FF0000"/>
                </a:solidFill>
                <a:latin typeface="Segoe" pitchFamily="34" charset="0"/>
              </a:rPr>
              <a:t>b</a:t>
            </a:r>
            <a:r>
              <a:rPr kumimoji="0" lang="en-US" sz="2400" b="0" i="0" u="none" strike="noStrike" cap="none" normalizeH="0" baseline="0" dirty="0" err="1" smtClean="0">
                <a:solidFill>
                  <a:schemeClr val="bg1"/>
                </a:solidFill>
                <a:latin typeface="Segoe" pitchFamily="34" charset="0"/>
              </a:rPr>
              <a:t>,c,s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4" name="Oval 13"/>
          <p:cNvSpPr/>
          <p:nvPr/>
        </p:nvSpPr>
        <p:spPr bwMode="auto">
          <a:xfrm>
            <a:off x="5259803" y="2383032"/>
            <a:ext cx="1854771" cy="180745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endParaRPr kumimoji="0" lang="en-US" sz="2400" b="0" i="0" u="none" strike="noStrike" cap="none" normalizeH="0" baseline="0" dirty="0" smtClean="0">
              <a:solidFill>
                <a:srgbClr val="FF0000"/>
              </a:solidFill>
              <a:latin typeface="Segoe" pitchFamily="34" charset="0"/>
            </a:endParaRPr>
          </a:p>
        </p:txBody>
      </p:sp>
      <p:sp>
        <p:nvSpPr>
          <p:cNvPr id="16" name="Oval 15"/>
          <p:cNvSpPr/>
          <p:nvPr/>
        </p:nvSpPr>
        <p:spPr bwMode="auto">
          <a:xfrm>
            <a:off x="7152640" y="2377440"/>
            <a:ext cx="1866248" cy="181864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8" name="Content Placeholder 2"/>
          <p:cNvSpPr txBox="1">
            <a:spLocks/>
          </p:cNvSpPr>
          <p:nvPr/>
        </p:nvSpPr>
        <p:spPr>
          <a:xfrm>
            <a:off x="381000" y="4592571"/>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chemeClr val="bg1"/>
                </a:solidFill>
                <a:latin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ea typeface="+mn-ea"/>
                <a:cs typeface="+mn-cs"/>
              </a:rPr>
              <a:t>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kumimoji="0" lang="en-US" sz="2800" b="0" u="none" strike="noStrike" kern="1200" cap="none" spc="0" normalizeH="0" baseline="-25000" noProof="0" dirty="0" smtClean="0">
                <a:ln>
                  <a:noFill/>
                </a:ln>
                <a:solidFill>
                  <a:schemeClr val="bg1"/>
                </a:solidFill>
                <a:effectLst/>
                <a:uLnTx/>
                <a:uFillTx/>
                <a:latin typeface="Calibri" pitchFamily="34" charset="0"/>
                <a:ea typeface="+mn-ea"/>
                <a:cs typeface="+mn-cs"/>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x</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y</a:t>
            </a:r>
            <a:r>
              <a:rPr lang="en-US" sz="2800" baseline="-25000" dirty="0"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implies f(x</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x</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f(y</a:t>
            </a:r>
            <a:r>
              <a:rPr lang="en-US" sz="2800" baseline="-25000" dirty="0" smtClean="0">
                <a:solidFill>
                  <a:schemeClr val="bg1"/>
                </a:solidFill>
                <a:latin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 …, </a:t>
            </a:r>
            <a:r>
              <a:rPr kumimoji="0" lang="en-US" sz="2800" b="0" u="none" strike="noStrike" kern="1200" cap="none" spc="0" normalizeH="0" noProof="0" dirty="0" err="1" smtClean="0">
                <a:ln>
                  <a:noFill/>
                </a:ln>
                <a:solidFill>
                  <a:schemeClr val="bg1"/>
                </a:solidFill>
                <a:effectLst/>
                <a:uLnTx/>
                <a:uFillTx/>
                <a:latin typeface="Calibri" pitchFamily="34" charset="0"/>
                <a:ea typeface="+mn-ea"/>
                <a:cs typeface="+mn-cs"/>
              </a:rPr>
              <a:t>y</a:t>
            </a:r>
            <a:r>
              <a:rPr lang="en-US" sz="2800" baseline="-25000" noProof="0" dirty="0" err="1" smtClean="0">
                <a:solidFill>
                  <a:schemeClr val="bg1"/>
                </a:solidFill>
                <a:latin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ea typeface="+mn-ea"/>
                <a:cs typeface="+mn-cs"/>
              </a:rPr>
              <a:t>)</a:t>
            </a:r>
            <a:endParaRPr kumimoji="0" lang="en-US" sz="2800" b="0" u="none" strike="noStrike" kern="1200" cap="none" spc="0" normalizeH="0" baseline="0" noProof="0" dirty="0" smtClean="0">
              <a:ln>
                <a:noFill/>
              </a:ln>
              <a:solidFill>
                <a:srgbClr val="FF0000"/>
              </a:solidFill>
              <a:effectLst/>
              <a:uLnTx/>
              <a:uFillTx/>
              <a:latin typeface="Calibri" pitchFamily="34" charset="0"/>
              <a:ea typeface="+mn-ea"/>
              <a:cs typeface="+mn-cs"/>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g(d)</a:t>
            </a:r>
            <a:r>
              <a:rPr lang="en-US" sz="2400" dirty="0" smtClean="0">
                <a:solidFill>
                  <a:schemeClr val="bg1"/>
                </a:solidFill>
                <a:latin typeface="Segoe" pitchFamily="34" charset="0"/>
              </a:rPr>
              <a:t>,</a:t>
            </a:r>
            <a:r>
              <a:rPr lang="en-US" sz="2400" dirty="0" smtClean="0">
                <a:solidFill>
                  <a:srgbClr val="FF0000"/>
                </a:solidFill>
                <a:latin typeface="Segoe" pitchFamily="34" charset="0"/>
              </a:rPr>
              <a:t>g(e)</a:t>
            </a:r>
            <a:endParaRPr kumimoji="0" lang="en-US" sz="2400" b="0" i="0" u="none" strike="noStrike" cap="none" normalizeH="0" baseline="0" dirty="0" smtClean="0">
              <a:solidFill>
                <a:srgbClr val="FF0000"/>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f(</a:t>
            </a:r>
            <a:r>
              <a:rPr lang="en-US" sz="2400" dirty="0" err="1" smtClean="0">
                <a:solidFill>
                  <a:schemeClr val="bg1"/>
                </a:solidFill>
                <a:latin typeface="Segoe" pitchFamily="34" charset="0"/>
              </a:rPr>
              <a:t>a,g</a:t>
            </a:r>
            <a:r>
              <a:rPr lang="en-US" sz="2400" dirty="0" smtClean="0">
                <a:solidFill>
                  <a:schemeClr val="bg1"/>
                </a:solidFill>
                <a:latin typeface="Segoe" pitchFamily="34" charset="0"/>
              </a:rPr>
              <a:t>(d)),f(</a:t>
            </a:r>
            <a:r>
              <a:rPr lang="en-US" sz="2400" dirty="0" err="1" smtClean="0">
                <a:solidFill>
                  <a:schemeClr val="bg1"/>
                </a:solidFill>
                <a:latin typeface="Segoe" pitchFamily="34" charset="0"/>
              </a:rPr>
              <a:t>b,g</a:t>
            </a:r>
            <a:r>
              <a:rPr lang="en-US" sz="2400" dirty="0" smtClean="0">
                <a:solidFill>
                  <a:schemeClr val="bg1"/>
                </a:solidFill>
                <a:latin typeface="Segoe" pitchFamily="34" charset="0"/>
              </a:rPr>
              <a:t>(e))</a:t>
            </a:r>
            <a:endParaRPr kumimoji="0" lang="en-US" sz="24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
                                        </p:tgtEl>
                                      </p:cBhvr>
                                    </p:animEffect>
                                    <p:set>
                                      <p:cBhvr>
                                        <p:cTn id="7" dur="1" fill="hold">
                                          <p:stCondLst>
                                            <p:cond delay="19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16"/>
                                        </p:tgtEl>
                                      </p:cBhvr>
                                    </p:animEffect>
                                    <p:set>
                                      <p:cBhvr>
                                        <p:cTn id="10" dur="1" fill="hold">
                                          <p:stCondLst>
                                            <p:cond delay="19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t>a = b,</a:t>
            </a:r>
            <a:r>
              <a:rPr lang="en-US" i="1" dirty="0" smtClean="0">
                <a:solidFill>
                  <a:srgbClr val="FF0000"/>
                </a:solidFill>
              </a:rPr>
              <a:t> </a:t>
            </a:r>
            <a:r>
              <a:rPr lang="en-US" i="1" dirty="0" smtClean="0"/>
              <a:t>b = c, d = e, b = s, d = t, </a:t>
            </a:r>
            <a:r>
              <a:rPr lang="en-US" i="1" dirty="0" smtClean="0">
                <a:solidFill>
                  <a:srgbClr val="FF0000"/>
                </a:solidFill>
              </a:rPr>
              <a:t>f(a, g(d)) </a:t>
            </a:r>
            <a:r>
              <a:rPr lang="en-US" i="1" dirty="0" smtClean="0">
                <a:sym typeface="Symbol"/>
              </a:rPr>
              <a:t>  </a:t>
            </a:r>
            <a:r>
              <a:rPr lang="en-US" i="1" dirty="0" smtClean="0">
                <a:solidFill>
                  <a:srgbClr val="FF0000"/>
                </a:solidFill>
                <a:sym typeface="Symbol"/>
              </a:rPr>
              <a:t>f(b, g(e))</a:t>
            </a:r>
            <a:endParaRPr lang="en-US" i="1"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
        <p:nvSpPr>
          <p:cNvPr id="11" name="Oval 10"/>
          <p:cNvSpPr/>
          <p:nvPr/>
        </p:nvSpPr>
        <p:spPr bwMode="auto">
          <a:xfrm>
            <a:off x="121920" y="2522178"/>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smtClean="0">
                <a:solidFill>
                  <a:schemeClr val="bg1"/>
                </a:solidFill>
                <a:latin typeface="Segoe" pitchFamily="34" charset="0"/>
              </a:rPr>
              <a:t>a,b,c,s</a:t>
            </a:r>
            <a:endParaRPr kumimoji="0" lang="en-US" sz="2400" b="0" i="0" u="none" strike="noStrike" cap="none" normalizeH="0" baseline="0" dirty="0" smtClean="0">
              <a:solidFill>
                <a:schemeClr val="bg1"/>
              </a:solidFill>
              <a:latin typeface="Segoe" pitchFamily="34" charset="0"/>
            </a:endParaRPr>
          </a:p>
        </p:txBody>
      </p:sp>
      <p:sp>
        <p:nvSpPr>
          <p:cNvPr id="10" name="Oval 9"/>
          <p:cNvSpPr/>
          <p:nvPr/>
        </p:nvSpPr>
        <p:spPr bwMode="auto">
          <a:xfrm>
            <a:off x="1785589" y="2738121"/>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Segoe" pitchFamily="34" charset="0"/>
              </a:rPr>
              <a:t>d,e,t</a:t>
            </a:r>
            <a:endParaRPr kumimoji="0" lang="en-US" sz="2400" b="0" i="0" u="none" strike="noStrike" cap="none" normalizeH="0" baseline="0" dirty="0" smtClean="0">
              <a:solidFill>
                <a:schemeClr val="bg1"/>
              </a:solidFill>
              <a:latin typeface="Segoe" pitchFamily="34" charset="0"/>
            </a:endParaRPr>
          </a:p>
        </p:txBody>
      </p:sp>
      <p:sp>
        <p:nvSpPr>
          <p:cNvPr id="13" name="Oval 12"/>
          <p:cNvSpPr/>
          <p:nvPr/>
        </p:nvSpPr>
        <p:spPr bwMode="auto">
          <a:xfrm>
            <a:off x="3126203" y="2413512"/>
            <a:ext cx="1995385" cy="1874008"/>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Segoe" pitchFamily="34" charset="0"/>
              </a:rPr>
              <a:t>g(d),g(e)</a:t>
            </a:r>
            <a:endParaRPr kumimoji="0" lang="en-US" sz="2400" b="0" i="0" u="none" strike="noStrike" cap="none" normalizeH="0" baseline="0" dirty="0" smtClean="0">
              <a:solidFill>
                <a:schemeClr val="bg1"/>
              </a:solidFill>
              <a:latin typeface="Segoe" pitchFamily="34" charset="0"/>
            </a:endParaRPr>
          </a:p>
        </p:txBody>
      </p:sp>
      <p:sp>
        <p:nvSpPr>
          <p:cNvPr id="17" name="Oval 16"/>
          <p:cNvSpPr/>
          <p:nvPr/>
        </p:nvSpPr>
        <p:spPr bwMode="auto">
          <a:xfrm>
            <a:off x="5344161" y="2210311"/>
            <a:ext cx="3545840" cy="231088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a,g</a:t>
            </a:r>
            <a:r>
              <a:rPr lang="en-US" sz="2400" dirty="0" smtClean="0">
                <a:solidFill>
                  <a:srgbClr val="FF0000"/>
                </a:solidFill>
                <a:latin typeface="Segoe" pitchFamily="34" charset="0"/>
              </a:rPr>
              <a:t>(d))</a:t>
            </a:r>
            <a:r>
              <a:rPr lang="en-US" sz="2400" dirty="0" smtClean="0">
                <a:solidFill>
                  <a:schemeClr val="bg1"/>
                </a:solidFill>
                <a:latin typeface="Segoe" pitchFamily="34" charset="0"/>
              </a:rPr>
              <a:t>,</a:t>
            </a:r>
            <a:r>
              <a:rPr lang="en-US" sz="2400" dirty="0" smtClean="0">
                <a:solidFill>
                  <a:srgbClr val="FF0000"/>
                </a:solidFill>
                <a:latin typeface="Segoe" pitchFamily="34" charset="0"/>
              </a:rPr>
              <a:t>f(</a:t>
            </a:r>
            <a:r>
              <a:rPr lang="en-US" sz="2400" dirty="0" err="1" smtClean="0">
                <a:solidFill>
                  <a:srgbClr val="FF0000"/>
                </a:solidFill>
                <a:latin typeface="Segoe" pitchFamily="34" charset="0"/>
              </a:rPr>
              <a:t>b,g</a:t>
            </a:r>
            <a:r>
              <a:rPr lang="en-US" sz="2400" dirty="0" smtClean="0">
                <a:solidFill>
                  <a:srgbClr val="FF0000"/>
                </a:solidFill>
                <a:latin typeface="Segoe" pitchFamily="34" charset="0"/>
              </a:rPr>
              <a:t>(e))</a:t>
            </a:r>
            <a:endParaRPr kumimoji="0" lang="en-US" sz="2400" b="0" i="0" u="none" strike="noStrike" cap="none" normalizeH="0" baseline="0" dirty="0" smtClean="0">
              <a:solidFill>
                <a:srgbClr val="FF0000"/>
              </a:solidFill>
              <a:latin typeface="Segoe" pitchFamily="34" charset="0"/>
            </a:endParaRPr>
          </a:p>
        </p:txBody>
      </p:sp>
      <p:sp>
        <p:nvSpPr>
          <p:cNvPr id="12" name="Rectangle 11"/>
          <p:cNvSpPr/>
          <p:nvPr/>
        </p:nvSpPr>
        <p:spPr bwMode="auto">
          <a:xfrm>
            <a:off x="5252720" y="401320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err="1" smtClean="0">
                <a:solidFill>
                  <a:schemeClr val="bg1"/>
                </a:solidFill>
                <a:latin typeface="Segoe" pitchFamily="34" charset="0"/>
              </a:rPr>
              <a:t>Unsatisfiable</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1809726"/>
          </a:xfrm>
        </p:spPr>
        <p:txBody>
          <a:bodyPr/>
          <a:lstStyle/>
          <a:p>
            <a:pPr algn="ctr">
              <a:buNone/>
            </a:pPr>
            <a:r>
              <a:rPr lang="en-US" dirty="0" smtClean="0"/>
              <a:t>(fully shared) DAGs for representing terms</a:t>
            </a:r>
          </a:p>
          <a:p>
            <a:pPr algn="ctr">
              <a:buNone/>
            </a:pPr>
            <a:r>
              <a:rPr lang="en-US" dirty="0" smtClean="0"/>
              <a:t>Union-find data-structure + Congruence Closure</a:t>
            </a:r>
          </a:p>
          <a:p>
            <a:pPr algn="ctr">
              <a:buNone/>
            </a:pPr>
            <a:r>
              <a:rPr lang="en-US" dirty="0" smtClean="0"/>
              <a:t>O(n log n)</a:t>
            </a:r>
          </a:p>
          <a:p>
            <a:pPr algn="ctr">
              <a:buNone/>
            </a:pPr>
            <a:endParaRPr lang="en-US" dirty="0" smtClean="0">
              <a:solidFill>
                <a:srgbClr val="FF0000"/>
              </a:solidFill>
            </a:endParaRPr>
          </a:p>
        </p:txBody>
      </p:sp>
      <p:sp>
        <p:nvSpPr>
          <p:cNvPr id="9" name="Footer Placeholder 3"/>
          <p:cNvSpPr>
            <a:spLocks noGrp="1"/>
          </p:cNvSpPr>
          <p:nvPr>
            <p:ph type="ftr" sz="quarter" idx="10"/>
          </p:nvPr>
        </p:nvSpPr>
        <p:spPr>
          <a:xfrm>
            <a:off x="1979720" y="6376446"/>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Symbolic Reasoning</a:t>
            </a:r>
            <a:endParaRPr lang="en-US" dirty="0"/>
          </a:p>
        </p:txBody>
      </p:sp>
      <p:sp>
        <p:nvSpPr>
          <p:cNvPr id="10" name="Freeform 9"/>
          <p:cNvSpPr/>
          <p:nvPr/>
        </p:nvSpPr>
        <p:spPr>
          <a:xfrm>
            <a:off x="868680" y="2203704"/>
            <a:ext cx="7223760" cy="3794760"/>
          </a:xfrm>
          <a:custGeom>
            <a:avLst/>
            <a:gdLst>
              <a:gd name="connsiteX0" fmla="*/ 0 w 7223760"/>
              <a:gd name="connsiteY0" fmla="*/ 3794760 h 3794760"/>
              <a:gd name="connsiteX1" fmla="*/ 4773168 w 7223760"/>
              <a:gd name="connsiteY1" fmla="*/ 2834640 h 3794760"/>
              <a:gd name="connsiteX2" fmla="*/ 7223760 w 7223760"/>
              <a:gd name="connsiteY2" fmla="*/ 0 h 3794760"/>
            </a:gdLst>
            <a:ahLst/>
            <a:cxnLst>
              <a:cxn ang="0">
                <a:pos x="connsiteX0" y="connsiteY0"/>
              </a:cxn>
              <a:cxn ang="0">
                <a:pos x="connsiteX1" y="connsiteY1"/>
              </a:cxn>
              <a:cxn ang="0">
                <a:pos x="connsiteX2" y="connsiteY2"/>
              </a:cxn>
            </a:cxnLst>
            <a:rect l="l" t="t" r="r" b="b"/>
            <a:pathLst>
              <a:path w="7223760" h="3794760">
                <a:moveTo>
                  <a:pt x="0" y="3794760"/>
                </a:moveTo>
                <a:cubicBezTo>
                  <a:pt x="1784604" y="3630930"/>
                  <a:pt x="3569208" y="3467100"/>
                  <a:pt x="4773168" y="2834640"/>
                </a:cubicBezTo>
                <a:cubicBezTo>
                  <a:pt x="5977128" y="2202180"/>
                  <a:pt x="7223760" y="0"/>
                  <a:pt x="7223760" y="0"/>
                </a:cubicBezTo>
              </a:path>
            </a:pathLst>
          </a:custGeom>
          <a:ln w="254000">
            <a:gradFill>
              <a:gsLst>
                <a:gs pos="0">
                  <a:schemeClr val="accent4">
                    <a:lumMod val="50000"/>
                  </a:schemeClr>
                </a:gs>
                <a:gs pos="0">
                  <a:schemeClr val="accent4">
                    <a:lumMod val="75000"/>
                  </a:schemeClr>
                </a:gs>
                <a:gs pos="0">
                  <a:schemeClr val="accent4">
                    <a:lumMod val="60000"/>
                    <a:lumOff val="40000"/>
                  </a:schemeClr>
                </a:gs>
                <a:gs pos="0">
                  <a:schemeClr val="accent4">
                    <a:lumMod val="60000"/>
                    <a:lumOff val="40000"/>
                  </a:schemeClr>
                </a:gs>
                <a:gs pos="25000">
                  <a:srgbClr val="21D6E0"/>
                </a:gs>
                <a:gs pos="75000">
                  <a:srgbClr val="0087E6"/>
                </a:gs>
                <a:gs pos="100000">
                  <a:srgbClr val="005CBF"/>
                </a:gs>
              </a:gsLst>
              <a:lin ang="5400000" scaled="0"/>
            </a:gradFill>
            <a:tailEnd type="stealt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4266304" y="4704678"/>
            <a:ext cx="2204450"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PSpace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(QBF)</a:t>
            </a:r>
          </a:p>
        </p:txBody>
      </p:sp>
      <p:sp>
        <p:nvSpPr>
          <p:cNvPr id="12" name="TextBox 11"/>
          <p:cNvSpPr txBox="1"/>
          <p:nvPr/>
        </p:nvSpPr>
        <p:spPr>
          <a:xfrm>
            <a:off x="6695813" y="2986681"/>
            <a:ext cx="22300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Semi-decidable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(First-order logic)</a:t>
            </a:r>
          </a:p>
        </p:txBody>
      </p:sp>
      <p:sp>
        <p:nvSpPr>
          <p:cNvPr id="13" name="TextBox 12"/>
          <p:cNvSpPr txBox="1"/>
          <p:nvPr/>
        </p:nvSpPr>
        <p:spPr>
          <a:xfrm>
            <a:off x="2055787" y="5161161"/>
            <a:ext cx="2550698"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NP-complete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(Propositional logic)</a:t>
            </a:r>
          </a:p>
        </p:txBody>
      </p:sp>
      <p:sp>
        <p:nvSpPr>
          <p:cNvPr id="14" name="TextBox 13"/>
          <p:cNvSpPr txBox="1"/>
          <p:nvPr/>
        </p:nvSpPr>
        <p:spPr>
          <a:xfrm>
            <a:off x="5533913" y="3901620"/>
            <a:ext cx="2634054"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NEXPTime</a:t>
            </a: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-complete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(EPR)</a:t>
            </a:r>
          </a:p>
        </p:txBody>
      </p:sp>
      <p:sp>
        <p:nvSpPr>
          <p:cNvPr id="15" name="TextBox 14"/>
          <p:cNvSpPr txBox="1"/>
          <p:nvPr/>
        </p:nvSpPr>
        <p:spPr>
          <a:xfrm>
            <a:off x="661416" y="5462016"/>
            <a:ext cx="1300356"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P-time</a:t>
            </a: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(Equality)</a:t>
            </a:r>
          </a:p>
        </p:txBody>
      </p:sp>
      <p:sp>
        <p:nvSpPr>
          <p:cNvPr id="19" name="Content Placeholder 2"/>
          <p:cNvSpPr>
            <a:spLocks noGrp="1"/>
          </p:cNvSpPr>
          <p:nvPr>
            <p:ph idx="1"/>
          </p:nvPr>
        </p:nvSpPr>
        <p:spPr>
          <a:xfrm>
            <a:off x="547254" y="2000308"/>
            <a:ext cx="5844402" cy="1249573"/>
          </a:xfrm>
        </p:spPr>
        <p:txBody>
          <a:bodyPr/>
          <a:lstStyle/>
          <a:p>
            <a:r>
              <a:rPr lang="en-US" dirty="0" smtClean="0">
                <a:solidFill>
                  <a:srgbClr val="FF0000"/>
                </a:solidFill>
              </a:rPr>
              <a:t>Logic is “The Calculus of Computer Science” </a:t>
            </a:r>
            <a:r>
              <a:rPr lang="en-US" dirty="0" smtClean="0"/>
              <a:t>(Z. Manna).</a:t>
            </a:r>
          </a:p>
          <a:p>
            <a:r>
              <a:rPr lang="en-US" dirty="0" smtClean="0"/>
              <a:t>High computational complexity</a:t>
            </a:r>
          </a:p>
        </p:txBody>
      </p:sp>
      <p:sp>
        <p:nvSpPr>
          <p:cNvPr id="1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7" name="TextBox 16"/>
          <p:cNvSpPr txBox="1"/>
          <p:nvPr/>
        </p:nvSpPr>
        <p:spPr>
          <a:xfrm>
            <a:off x="7295948" y="1964706"/>
            <a:ext cx="1627369" cy="646331"/>
          </a:xfrm>
          <a:prstGeom prst="rect">
            <a:avLst/>
          </a:prstGeom>
          <a:noFill/>
        </p:spPr>
        <p:txBody>
          <a:bodyPr wrap="non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spc="50" dirty="0" err="1"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Undecidable</a:t>
            </a:r>
            <a:endPar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lgn="ctr"/>
            <a:r>
              <a:rPr lang="en-US"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(FOL + LA)</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Combining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178676" y="1665303"/>
            <a:ext cx="8755117" cy="3083921"/>
          </a:xfrm>
        </p:spPr>
        <p:txBody>
          <a:bodyPr/>
          <a:lstStyle/>
          <a:p>
            <a:pPr marL="0" indent="0" algn="ctr">
              <a:spcBef>
                <a:spcPts val="0"/>
              </a:spcBef>
              <a:buNone/>
            </a:pPr>
            <a:r>
              <a:rPr lang="en-US" sz="3200" dirty="0" smtClean="0">
                <a:solidFill>
                  <a:srgbClr val="FF0000"/>
                </a:solidFill>
                <a:sym typeface="Symbol"/>
              </a:rPr>
              <a:t>In practice, we need a combination of theory solvers.</a:t>
            </a:r>
          </a:p>
          <a:p>
            <a:pPr algn="ctr">
              <a:buNone/>
            </a:pPr>
            <a:endParaRPr lang="en-US" sz="3200" dirty="0" smtClean="0">
              <a:sym typeface="Symbol"/>
            </a:endParaRPr>
          </a:p>
          <a:p>
            <a:pPr algn="ctr">
              <a:buNone/>
            </a:pPr>
            <a:r>
              <a:rPr lang="en-US" sz="3200" dirty="0" smtClean="0">
                <a:latin typeface="Calibri" pitchFamily="34" charset="0"/>
                <a:sym typeface="Symbol"/>
              </a:rPr>
              <a:t>Nelson-</a:t>
            </a:r>
            <a:r>
              <a:rPr lang="en-US" sz="3200" dirty="0" err="1" smtClean="0">
                <a:latin typeface="Calibri" pitchFamily="34" charset="0"/>
                <a:sym typeface="Symbol"/>
              </a:rPr>
              <a:t>Oppen</a:t>
            </a:r>
            <a:r>
              <a:rPr lang="en-US" sz="3200" dirty="0" smtClean="0">
                <a:latin typeface="Calibri" pitchFamily="34" charset="0"/>
                <a:sym typeface="Symbol"/>
              </a:rPr>
              <a:t> combination method.</a:t>
            </a:r>
          </a:p>
          <a:p>
            <a:pPr algn="ctr">
              <a:buNone/>
            </a:pPr>
            <a:r>
              <a:rPr lang="en-US" sz="3200" dirty="0" smtClean="0">
                <a:sym typeface="Symbol"/>
              </a:rPr>
              <a:t>Reduction techniques.</a:t>
            </a:r>
            <a:endParaRPr lang="en-US" sz="3200" dirty="0" smtClean="0">
              <a:latin typeface="Calibri" pitchFamily="34" charset="0"/>
              <a:sym typeface="Symbol"/>
            </a:endParaRPr>
          </a:p>
          <a:p>
            <a:pPr algn="ctr">
              <a:buNone/>
            </a:pPr>
            <a:r>
              <a:rPr lang="en-US" sz="3200" dirty="0" smtClean="0">
                <a:latin typeface="Calibri" pitchFamily="34" charset="0"/>
                <a:sym typeface="Symbol"/>
              </a:rPr>
              <a:t>Model-based theory combination.</a:t>
            </a: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 </a:t>
            </a:r>
            <a:r>
              <a:rPr smtClean="0">
                <a:sym typeface="Symbol"/>
              </a:rPr>
              <a:t/>
            </a:r>
            <a:br>
              <a:rPr smtClean="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p     q,</a:t>
            </a:r>
          </a:p>
          <a:p>
            <a:r>
              <a:rPr lang="en-US" sz="3200" dirty="0" smtClean="0">
                <a:solidFill>
                  <a:schemeClr val="bg1"/>
                </a:solidFill>
                <a:latin typeface="Calibri" pitchFamily="34" charset="0"/>
                <a:cs typeface="Calibri" pitchFamily="34" charset="0"/>
                <a:sym typeface="Symbol"/>
              </a:rPr>
              <a:t>   p  q,</a:t>
            </a:r>
          </a:p>
          <a:p>
            <a:r>
              <a:rPr lang="en-US" sz="3200" dirty="0" smtClean="0">
                <a:solidFill>
                  <a:schemeClr val="bg1"/>
                </a:solidFill>
                <a:latin typeface="Calibri" pitchFamily="34" charset="0"/>
                <a:cs typeface="Calibri" pitchFamily="34" charset="0"/>
                <a:sym typeface="Symbol"/>
              </a:rPr>
              <a:t>p     q,</a:t>
            </a:r>
          </a:p>
          <a:p>
            <a:r>
              <a:rPr lang="en-US" sz="3200" dirty="0" smtClean="0">
                <a:solidFill>
                  <a:schemeClr val="bg1"/>
                </a:solidFill>
                <a:latin typeface="Calibri" pitchFamily="34" charset="0"/>
                <a:cs typeface="Calibri" pitchFamily="34" charset="0"/>
                <a:sym typeface="Symbol"/>
              </a:rPr>
              <a:t>p  q</a:t>
            </a:r>
            <a:endParaRPr lang="en-US" sz="3200" dirty="0">
              <a:solidFill>
                <a:schemeClr val="bg1"/>
              </a:solidFill>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br>
              <a:rPr smtClean="0">
                <a:latin typeface="Calibri" pitchFamily="34" charset="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rgbClr val="FF0000"/>
                </a:solidFill>
                <a:latin typeface="Calibri" pitchFamily="34" charset="0"/>
                <a:cs typeface="Calibri" pitchFamily="34" charset="0"/>
                <a:sym typeface="Symbol"/>
              </a:rPr>
              <a:t>   </a:t>
            </a:r>
            <a:r>
              <a:rPr lang="en-US" sz="3200" b="1" dirty="0" smtClean="0">
                <a:solidFill>
                  <a:srgbClr val="FF000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false,</a:t>
            </a:r>
          </a:p>
          <a:p>
            <a:r>
              <a:rPr lang="en-US" sz="3200" dirty="0" smtClean="0">
                <a:solidFill>
                  <a:schemeClr val="bg1"/>
                </a:solidFill>
                <a:latin typeface="Calibri" pitchFamily="34" charset="0"/>
                <a:cs typeface="Calibri" pitchFamily="34" charset="0"/>
                <a:sym typeface="Symbol"/>
              </a:rPr>
              <a:t>q = false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r>
              <a:rPr lang="en-US" dirty="0" smtClean="0">
                <a:sym typeface="Symbol"/>
              </a:rPr>
              <a:t> </a:t>
            </a:r>
            <a:br>
              <a:rPr lang="en-US" dirty="0" smtClean="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false,</a:t>
            </a:r>
          </a:p>
          <a:p>
            <a:r>
              <a:rPr lang="en-US" sz="3200" dirty="0" smtClean="0">
                <a:solidFill>
                  <a:schemeClr val="bg1"/>
                </a:solidFill>
                <a:latin typeface="Calibri" pitchFamily="34" charset="0"/>
                <a:cs typeface="Calibri" pitchFamily="34" charset="0"/>
                <a:sym typeface="Symbol"/>
              </a:rPr>
              <a:t>q = true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a:t>
            </a:r>
            <a:br>
              <a:rPr smtClean="0">
                <a:latin typeface="Calibri" pitchFamily="34" charset="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endParaRPr lang="en-US" sz="3200" b="1" dirty="0">
              <a:solidFill>
                <a:srgbClr val="00B05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true,</a:t>
            </a:r>
          </a:p>
          <a:p>
            <a:r>
              <a:rPr lang="en-US" sz="3200" dirty="0" smtClean="0">
                <a:solidFill>
                  <a:schemeClr val="bg1"/>
                </a:solidFill>
                <a:latin typeface="Calibri" pitchFamily="34" charset="0"/>
                <a:cs typeface="Calibri" pitchFamily="34" charset="0"/>
                <a:sym typeface="Symbol"/>
              </a:rPr>
              <a:t>q = false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329595"/>
          </a:xfrm>
        </p:spPr>
        <p:txBody>
          <a:bodyPr/>
          <a:lstStyle/>
          <a:p>
            <a:r>
              <a:rPr smtClean="0">
                <a:latin typeface="Calibri" pitchFamily="34" charset="0"/>
                <a:sym typeface="Symbol"/>
              </a:rPr>
              <a:t>SAT (propositional checkers): </a:t>
            </a:r>
            <a:r>
              <a:rPr smtClean="0">
                <a:sym typeface="Symbol"/>
              </a:rPr>
              <a:t/>
            </a:r>
            <a:br>
              <a:rPr smtClean="0">
                <a:sym typeface="Symbol"/>
              </a:rPr>
            </a:br>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9" name="Rectangle 8"/>
          <p:cNvSpPr/>
          <p:nvPr/>
        </p:nvSpPr>
        <p:spPr>
          <a:xfrm>
            <a:off x="3371608" y="2228334"/>
            <a:ext cx="1911591" cy="2062103"/>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   </a:t>
            </a:r>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   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00B050"/>
                </a:solidFill>
                <a:latin typeface="Calibri" pitchFamily="34" charset="0"/>
                <a:cs typeface="Calibri" pitchFamily="34" charset="0"/>
                <a:sym typeface="Symbol"/>
              </a:rPr>
              <a:t>p     q</a:t>
            </a:r>
            <a:r>
              <a:rPr lang="en-US" sz="3200" dirty="0" smtClean="0">
                <a:solidFill>
                  <a:schemeClr val="bg1"/>
                </a:solidFill>
                <a:latin typeface="Calibri" pitchFamily="34" charset="0"/>
                <a:cs typeface="Calibri" pitchFamily="34" charset="0"/>
                <a:sym typeface="Symbol"/>
              </a:rPr>
              <a:t>,</a:t>
            </a:r>
          </a:p>
          <a:p>
            <a:r>
              <a:rPr lang="en-US" sz="3200" b="1" dirty="0" smtClean="0">
                <a:solidFill>
                  <a:srgbClr val="FF0000"/>
                </a:solidFill>
                <a:latin typeface="Calibri" pitchFamily="34" charset="0"/>
                <a:cs typeface="Calibri" pitchFamily="34" charset="0"/>
                <a:sym typeface="Symbol"/>
              </a:rPr>
              <a:t>p  q</a:t>
            </a:r>
            <a:endParaRPr lang="en-US" sz="3200" b="1" dirty="0">
              <a:solidFill>
                <a:srgbClr val="FF0000"/>
              </a:solidFill>
              <a:latin typeface="Calibri" pitchFamily="34" charset="0"/>
              <a:cs typeface="Calibri" pitchFamily="34" charset="0"/>
            </a:endParaRPr>
          </a:p>
        </p:txBody>
      </p:sp>
      <p:sp>
        <p:nvSpPr>
          <p:cNvPr id="10" name="Rectangle 9"/>
          <p:cNvSpPr/>
          <p:nvPr/>
        </p:nvSpPr>
        <p:spPr>
          <a:xfrm>
            <a:off x="6007100" y="2507734"/>
            <a:ext cx="2451099" cy="1569660"/>
          </a:xfrm>
          <a:prstGeom prst="rect">
            <a:avLst/>
          </a:prstGeom>
        </p:spPr>
        <p:txBody>
          <a:bodyPr wrap="square">
            <a:spAutoFit/>
          </a:bodyPr>
          <a:lstStyle/>
          <a:p>
            <a:r>
              <a:rPr lang="en-US" sz="3200" dirty="0" smtClean="0">
                <a:solidFill>
                  <a:schemeClr val="bg1"/>
                </a:solidFill>
                <a:latin typeface="Calibri" pitchFamily="34" charset="0"/>
                <a:cs typeface="Calibri" pitchFamily="34" charset="0"/>
                <a:sym typeface="Symbol"/>
              </a:rPr>
              <a:t>Assignment:</a:t>
            </a:r>
          </a:p>
          <a:p>
            <a:r>
              <a:rPr lang="en-US" sz="3200" dirty="0" smtClean="0">
                <a:solidFill>
                  <a:schemeClr val="bg1"/>
                </a:solidFill>
                <a:latin typeface="Calibri" pitchFamily="34" charset="0"/>
                <a:cs typeface="Calibri" pitchFamily="34" charset="0"/>
                <a:sym typeface="Symbol"/>
              </a:rPr>
              <a:t>p = true,</a:t>
            </a:r>
          </a:p>
          <a:p>
            <a:r>
              <a:rPr lang="en-US" sz="3200" dirty="0" smtClean="0">
                <a:solidFill>
                  <a:schemeClr val="bg1"/>
                </a:solidFill>
                <a:latin typeface="Calibri" pitchFamily="34" charset="0"/>
                <a:cs typeface="Calibri" pitchFamily="34" charset="0"/>
                <a:sym typeface="Symbol"/>
              </a:rPr>
              <a:t>q = true</a:t>
            </a: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Guessing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Deducing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r>
              <a:rPr lang="en-US" sz="3100" dirty="0" smtClean="0">
                <a:solidFill>
                  <a:srgbClr val="FF0000"/>
                </a:solidFill>
                <a:latin typeface="Calibri" pitchFamily="34" charset="0"/>
                <a:sym typeface="Symbol"/>
              </a:rPr>
              <a:t>Backtracking</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val="FF0000"/>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val="FF0000"/>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Applications</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graphicFrame>
        <p:nvGraphicFramePr>
          <p:cNvPr id="6" name="Diagram 5"/>
          <p:cNvGraphicFramePr/>
          <p:nvPr/>
        </p:nvGraphicFramePr>
        <p:xfrm>
          <a:off x="1225114" y="1682217"/>
          <a:ext cx="6640495" cy="4333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r>
              <a:rPr lang="en-US" sz="3100" dirty="0" smtClean="0">
                <a:sym typeface="Symbol"/>
              </a:rPr>
              <a:t>…</a:t>
            </a:r>
            <a:endParaRPr lang="en-US" sz="2700" dirty="0" smtClean="0">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Solvers</a:t>
            </a:r>
            <a:r>
              <a:rPr smtClean="0">
                <a:latin typeface="Calibri" pitchFamily="34" charset="0"/>
                <a:sym typeface="Symbol"/>
              </a:rPr>
              <a:t> = DPLL + </a:t>
            </a:r>
            <a:r>
              <a:rPr smtClean="0">
                <a:sym typeface="Symbol"/>
              </a:rPr>
              <a:t>Decision Procedures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858697"/>
          </a:xfrm>
        </p:spPr>
        <p:txBody>
          <a:bodyPr/>
          <a:lstStyle/>
          <a:p>
            <a:r>
              <a:rPr lang="en-US" sz="3100" dirty="0" smtClean="0">
                <a:solidFill>
                  <a:srgbClr val="FF0000"/>
                </a:solidFill>
                <a:latin typeface="Calibri" pitchFamily="34" charset="0"/>
                <a:sym typeface="Symbol"/>
              </a:rPr>
              <a:t>Efficient decision procedures for conjunctions of ground </a:t>
            </a:r>
            <a:r>
              <a:rPr lang="en-US" sz="3100" dirty="0" smtClean="0">
                <a:solidFill>
                  <a:srgbClr val="FF0000"/>
                </a:solidFill>
                <a:sym typeface="Symbol"/>
              </a:rPr>
              <a:t>literals</a:t>
            </a:r>
            <a:r>
              <a:rPr lang="en-US" sz="3100" dirty="0" smtClean="0">
                <a:solidFill>
                  <a:srgbClr val="FF0000"/>
                </a:solidFill>
                <a:latin typeface="Calibri" pitchFamily="34" charset="0"/>
                <a:sym typeface="Symbol"/>
              </a:rPr>
              <a:t>.</a:t>
            </a:r>
          </a:p>
        </p:txBody>
      </p:sp>
      <p:sp>
        <p:nvSpPr>
          <p:cNvPr id="6" name="Rectangle 5"/>
          <p:cNvSpPr/>
          <p:nvPr/>
        </p:nvSpPr>
        <p:spPr>
          <a:xfrm>
            <a:off x="630762" y="2862590"/>
            <a:ext cx="6965368" cy="954107"/>
          </a:xfrm>
          <a:prstGeom prst="rect">
            <a:avLst/>
          </a:prstGeom>
        </p:spPr>
        <p:txBody>
          <a:bodyPr wrap="none">
            <a:spAutoFit/>
          </a:bodyPr>
          <a:lstStyle/>
          <a:p>
            <a:pPr lvl="1"/>
            <a:r>
              <a:rPr lang="en-US" sz="2800" dirty="0" smtClean="0">
                <a:solidFill>
                  <a:srgbClr val="FF0000"/>
                </a:solidFill>
                <a:latin typeface="Calibri" pitchFamily="34" charset="0"/>
                <a:sym typeface="Symbol"/>
              </a:rPr>
              <a:t> a=b, a&lt;5 </a:t>
            </a:r>
            <a:r>
              <a:rPr lang="en-US" sz="2800" dirty="0" smtClean="0">
                <a:solidFill>
                  <a:schemeClr val="bg1"/>
                </a:solidFill>
                <a:latin typeface="Calibri" pitchFamily="34" charset="0"/>
                <a:sym typeface="Symbol"/>
              </a:rPr>
              <a:t>| a=b  f(a)=f(b),   a &lt; 5  a &gt; 10</a:t>
            </a:r>
          </a:p>
          <a:p>
            <a:pPr lvl="1">
              <a:buNone/>
            </a:pPr>
            <a:endParaRPr lang="en-US" sz="2800" dirty="0" smtClean="0">
              <a:solidFill>
                <a:schemeClr val="bg1"/>
              </a:solidFill>
              <a:latin typeface="Calibri" pitchFamily="34" charset="0"/>
              <a:sym typeface="Symbol"/>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Theory Conflicts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0" name="Rectangle 9"/>
          <p:cNvSpPr/>
          <p:nvPr/>
        </p:nvSpPr>
        <p:spPr>
          <a:xfrm>
            <a:off x="1441938" y="2248562"/>
            <a:ext cx="5370844"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t>
            </a:r>
            <a:r>
              <a:rPr lang="en-US" sz="2800" dirty="0" smtClean="0">
                <a:solidFill>
                  <a:srgbClr val="FF0000"/>
                </a:solidFill>
                <a:latin typeface="Calibri" pitchFamily="34" charset="0"/>
                <a:sym typeface="Symbol"/>
              </a:rPr>
              <a:t>a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c &gt; 0</a:t>
            </a:r>
            <a:r>
              <a:rPr lang="en-US" sz="2800" dirty="0" smtClean="0">
                <a:solidFill>
                  <a:schemeClr val="bg2">
                    <a:lumMod val="75000"/>
                  </a:schemeClr>
                </a:solidFill>
                <a:latin typeface="Calibri" pitchFamily="34" charset="0"/>
                <a:sym typeface="Symbol"/>
              </a:rPr>
              <a:t>, </a:t>
            </a:r>
            <a:r>
              <a:rPr lang="en-US" sz="2800" dirty="0" smtClean="0">
                <a:solidFill>
                  <a:srgbClr val="FF0000"/>
                </a:solidFill>
                <a:latin typeface="Calibri" pitchFamily="34" charset="0"/>
                <a:sym typeface="Symbol"/>
              </a:rPr>
              <a:t>a + c &lt; 0 </a:t>
            </a:r>
            <a:r>
              <a:rPr lang="en-US" sz="2800" dirty="0" smtClean="0">
                <a:solidFill>
                  <a:schemeClr val="bg2">
                    <a:lumMod val="75000"/>
                  </a:schemeClr>
                </a:solidFill>
                <a:latin typeface="Calibri" pitchFamily="34" charset="0"/>
                <a:sym typeface="Symbol"/>
              </a:rPr>
              <a:t>| F </a:t>
            </a:r>
          </a:p>
        </p:txBody>
      </p:sp>
      <p:sp>
        <p:nvSpPr>
          <p:cNvPr id="11" name="Down Arrow 10"/>
          <p:cNvSpPr/>
          <p:nvPr/>
        </p:nvSpPr>
        <p:spPr bwMode="auto">
          <a:xfrm>
            <a:off x="3680488" y="2783617"/>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Rectangle 11"/>
          <p:cNvSpPr/>
          <p:nvPr/>
        </p:nvSpPr>
        <p:spPr>
          <a:xfrm>
            <a:off x="961292" y="3757490"/>
            <a:ext cx="5370844" cy="523220"/>
          </a:xfrm>
          <a:prstGeom prst="rect">
            <a:avLst/>
          </a:prstGeom>
        </p:spPr>
        <p:txBody>
          <a:bodyPr wrap="square">
            <a:spAutoFit/>
          </a:bodyPr>
          <a:lstStyle/>
          <a:p>
            <a:pPr lvl="1" algn="ctr"/>
            <a:r>
              <a:rPr lang="en-US" sz="2800" dirty="0" smtClean="0">
                <a:solidFill>
                  <a:schemeClr val="bg2">
                    <a:lumMod val="75000"/>
                  </a:schemeClr>
                </a:solidFill>
                <a:latin typeface="Calibri" pitchFamily="34" charset="0"/>
                <a:sym typeface="Symbol"/>
              </a:rPr>
              <a:t>backtrack</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Naïve recipe?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1" name="Rectangle 10"/>
          <p:cNvSpPr/>
          <p:nvPr/>
        </p:nvSpPr>
        <p:spPr>
          <a:xfrm>
            <a:off x="1304794" y="1897855"/>
            <a:ext cx="6979218" cy="584775"/>
          </a:xfrm>
          <a:prstGeom prst="rect">
            <a:avLst/>
          </a:prstGeom>
        </p:spPr>
        <p:txBody>
          <a:bodyPr wrap="none">
            <a:spAutoFit/>
          </a:bodyPr>
          <a:lstStyle/>
          <a:p>
            <a:r>
              <a:rPr lang="en-US" sz="3200" b="1" dirty="0" smtClean="0">
                <a:solidFill>
                  <a:srgbClr val="FF0000"/>
                </a:solidFill>
                <a:latin typeface="Calibri" pitchFamily="34" charset="0"/>
                <a:sym typeface="Symbol"/>
              </a:rPr>
              <a:t>SMT Solver = DPLL + Decision Procedure</a:t>
            </a:r>
            <a:endParaRPr lang="en-US" sz="3200" b="1" dirty="0">
              <a:solidFill>
                <a:srgbClr val="FF0000"/>
              </a:solidFill>
              <a:latin typeface="Calibri" pitchFamily="34" charset="0"/>
            </a:endParaRPr>
          </a:p>
        </p:txBody>
      </p:sp>
      <p:sp>
        <p:nvSpPr>
          <p:cNvPr id="12" name="Rectangular Callout 11"/>
          <p:cNvSpPr/>
          <p:nvPr/>
        </p:nvSpPr>
        <p:spPr bwMode="auto">
          <a:xfrm>
            <a:off x="2059913" y="3607357"/>
            <a:ext cx="5255288" cy="2110155"/>
          </a:xfrm>
          <a:prstGeom prst="wedgeRectCallout">
            <a:avLst>
              <a:gd name="adj1" fmla="val 36436"/>
              <a:gd name="adj2" fmla="val -10423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Standard question:</a:t>
            </a:r>
          </a:p>
          <a:p>
            <a:pPr marL="0" marR="0" indent="0" defTabSz="1096963" rtl="0" eaLnBrk="1" fontAlgn="base" latinLnBrk="0" hangingPunct="1">
              <a:lnSpc>
                <a:spcPct val="100000"/>
              </a:lnSpc>
              <a:spcBef>
                <a:spcPct val="0"/>
              </a:spcBef>
              <a:spcAft>
                <a:spcPct val="0"/>
              </a:spcAft>
              <a:buClrTx/>
              <a:buSzTx/>
              <a:buFontTx/>
              <a:buNone/>
              <a:tabLst/>
            </a:pPr>
            <a:endParaRPr lang="en-US" sz="2800" dirty="0" smtClean="0">
              <a:solidFill>
                <a:schemeClr val="bg1"/>
              </a:solidFill>
              <a:latin typeface="Segoe" pitchFamily="34" charset="0"/>
            </a:endParaRPr>
          </a:p>
          <a:p>
            <a:pPr marL="0" marR="0" indent="0"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Why</a:t>
            </a:r>
            <a:r>
              <a:rPr kumimoji="0" lang="en-US" sz="2800" b="0" i="0" u="none" strike="noStrike" cap="none" normalizeH="0" dirty="0" smtClean="0">
                <a:solidFill>
                  <a:schemeClr val="bg1"/>
                </a:solidFill>
                <a:latin typeface="Segoe" pitchFamily="34" charset="0"/>
              </a:rPr>
              <a:t> don’t you use CPLEX for handling linear arithmetic?</a:t>
            </a:r>
            <a:endParaRPr kumimoji="0" lang="en-US" sz="2800" b="0" i="0"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1" name="Rectangle 10"/>
          <p:cNvSpPr/>
          <p:nvPr/>
        </p:nvSpPr>
        <p:spPr>
          <a:xfrm>
            <a:off x="701868" y="1716985"/>
            <a:ext cx="5688865" cy="1569660"/>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endParaRPr lang="en-US" sz="3200" dirty="0" smtClean="0">
              <a:solidFill>
                <a:srgbClr val="FF0000"/>
              </a:solidFill>
              <a:latin typeface="Calibri" pitchFamily="34" charset="0"/>
              <a:sym typeface="Symbol"/>
            </a:endParaRPr>
          </a:p>
        </p:txBody>
      </p:sp>
      <p:sp>
        <p:nvSpPr>
          <p:cNvPr id="6" name="Rectangle 5"/>
          <p:cNvSpPr/>
          <p:nvPr/>
        </p:nvSpPr>
        <p:spPr>
          <a:xfrm>
            <a:off x="1914178" y="3554848"/>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
        <p:nvSpPr>
          <p:cNvPr id="7" name="Down Arrow 6"/>
          <p:cNvSpPr/>
          <p:nvPr/>
        </p:nvSpPr>
        <p:spPr bwMode="auto">
          <a:xfrm>
            <a:off x="4223067" y="4150192"/>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1212473" y="5174266"/>
            <a:ext cx="7129306" cy="523220"/>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 a=b, </a:t>
            </a:r>
            <a:r>
              <a:rPr lang="en-US" sz="2800" dirty="0" smtClean="0">
                <a:solidFill>
                  <a:srgbClr val="FF0000"/>
                </a:solidFill>
                <a:latin typeface="Calibri" pitchFamily="34" charset="0"/>
                <a:sym typeface="Symbol"/>
              </a:rPr>
              <a:t>a&lt;5</a:t>
            </a:r>
            <a:r>
              <a:rPr lang="en-US" sz="2800" dirty="0" smtClean="0">
                <a:solidFill>
                  <a:schemeClr val="bg2">
                    <a:lumMod val="75000"/>
                  </a:schemeClr>
                </a:solidFill>
                <a:latin typeface="Calibri" pitchFamily="34" charset="0"/>
                <a:sym typeface="Symbol"/>
              </a:rPr>
              <a:t>,</a:t>
            </a:r>
            <a:r>
              <a:rPr lang="en-US" sz="2800" dirty="0" smtClean="0">
                <a:solidFill>
                  <a:srgbClr val="FF0000"/>
                </a:solidFill>
                <a:latin typeface="Calibri" pitchFamily="34" charset="0"/>
                <a:sym typeface="Symbol"/>
              </a:rPr>
              <a:t> a&lt;6 </a:t>
            </a:r>
            <a:r>
              <a:rPr lang="en-US" sz="2800" dirty="0" smtClean="0">
                <a:solidFill>
                  <a:schemeClr val="bg1"/>
                </a:solidFill>
                <a:latin typeface="Calibri" pitchFamily="34" charset="0"/>
                <a:sym typeface="Symbol"/>
              </a:rPr>
              <a:t>| … </a:t>
            </a:r>
            <a:r>
              <a:rPr lang="en-US" sz="2800" dirty="0" smtClean="0">
                <a:solidFill>
                  <a:srgbClr val="FF0000"/>
                </a:solidFill>
                <a:latin typeface="Calibri" pitchFamily="34" charset="0"/>
                <a:sym typeface="Symbol"/>
              </a:rPr>
              <a:t>a&lt;6</a:t>
            </a:r>
            <a:r>
              <a:rPr lang="en-US" sz="2800" dirty="0" smtClean="0">
                <a:solidFill>
                  <a:schemeClr val="bg1"/>
                </a:solidFill>
                <a:latin typeface="Calibri" pitchFamily="34" charset="0"/>
                <a:sym typeface="Symbol"/>
              </a:rPr>
              <a:t>  f(a) = a</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Efficient SMT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1" name="Rectangle 10"/>
          <p:cNvSpPr/>
          <p:nvPr/>
        </p:nvSpPr>
        <p:spPr>
          <a:xfrm>
            <a:off x="701868" y="1716985"/>
            <a:ext cx="6437788" cy="2062103"/>
          </a:xfrm>
          <a:prstGeom prst="rect">
            <a:avLst/>
          </a:prstGeom>
        </p:spPr>
        <p:txBody>
          <a:bodyPr wrap="none">
            <a:spAutoFit/>
          </a:bodyPr>
          <a:lstStyle/>
          <a:p>
            <a:r>
              <a:rPr lang="en-US" sz="3200" dirty="0" smtClean="0">
                <a:solidFill>
                  <a:srgbClr val="FF0000"/>
                </a:solidFill>
                <a:latin typeface="Calibri" pitchFamily="34" charset="0"/>
                <a:sym typeface="Symbol"/>
              </a:rPr>
              <a:t>Decision Procedures must be:</a:t>
            </a:r>
          </a:p>
          <a:p>
            <a:r>
              <a:rPr lang="en-US" sz="3200" dirty="0" smtClean="0">
                <a:solidFill>
                  <a:srgbClr val="FF0000"/>
                </a:solidFill>
                <a:latin typeface="Calibri" pitchFamily="34" charset="0"/>
                <a:sym typeface="Symbol"/>
              </a:rPr>
              <a:t>	</a:t>
            </a:r>
            <a:r>
              <a:rPr lang="en-US" sz="3200" dirty="0" smtClean="0">
                <a:solidFill>
                  <a:schemeClr val="bg2">
                    <a:lumMod val="75000"/>
                  </a:schemeClr>
                </a:solidFill>
                <a:latin typeface="Calibri" pitchFamily="34" charset="0"/>
                <a:sym typeface="Symbol"/>
              </a:rPr>
              <a:t>Incremental &amp; Backtracking</a:t>
            </a:r>
          </a:p>
          <a:p>
            <a:r>
              <a:rPr lang="en-US" sz="3200" dirty="0" smtClean="0">
                <a:solidFill>
                  <a:schemeClr val="bg2">
                    <a:lumMod val="75000"/>
                  </a:schemeClr>
                </a:solidFill>
                <a:latin typeface="Calibri" pitchFamily="34" charset="0"/>
                <a:sym typeface="Symbol"/>
              </a:rPr>
              <a:t>	Theory Propagation</a:t>
            </a:r>
          </a:p>
          <a:p>
            <a:r>
              <a:rPr lang="en-US" sz="3200" dirty="0" smtClean="0">
                <a:solidFill>
                  <a:schemeClr val="bg2">
                    <a:lumMod val="75000"/>
                  </a:schemeClr>
                </a:solidFill>
                <a:latin typeface="Calibri" pitchFamily="34" charset="0"/>
                <a:sym typeface="Symbol"/>
              </a:rPr>
              <a:t>	Precise (theory) lemma learning</a:t>
            </a:r>
            <a:endParaRPr lang="en-US" sz="3200" dirty="0" smtClean="0">
              <a:solidFill>
                <a:srgbClr val="FF0000"/>
              </a:solidFill>
              <a:latin typeface="Calibri" pitchFamily="34" charset="0"/>
              <a:sym typeface="Symbol"/>
            </a:endParaRPr>
          </a:p>
        </p:txBody>
      </p:sp>
      <p:sp>
        <p:nvSpPr>
          <p:cNvPr id="12" name="Rectangle 11"/>
          <p:cNvSpPr/>
          <p:nvPr/>
        </p:nvSpPr>
        <p:spPr>
          <a:xfrm>
            <a:off x="1554104" y="3687116"/>
            <a:ext cx="6826210" cy="3108543"/>
          </a:xfrm>
          <a:prstGeom prst="rect">
            <a:avLst/>
          </a:prstGeom>
        </p:spPr>
        <p:txBody>
          <a:bodyPr wrap="square">
            <a:spAutoFit/>
          </a:bodyPr>
          <a:lstStyle/>
          <a:p>
            <a:pPr lvl="1"/>
            <a:r>
              <a:rPr lang="en-US" sz="2800" dirty="0" smtClean="0">
                <a:solidFill>
                  <a:schemeClr val="bg2">
                    <a:lumMod val="75000"/>
                  </a:schemeClr>
                </a:solidFill>
                <a:latin typeface="Calibri" pitchFamily="34" charset="0"/>
                <a:sym typeface="Symbol"/>
              </a:rPr>
              <a:t>a=b, a &gt; 0, c &gt; 0, a + c &lt; 0 | F </a:t>
            </a:r>
          </a:p>
          <a:p>
            <a:pPr lvl="1"/>
            <a:r>
              <a:rPr lang="en-US" sz="2800" dirty="0" smtClean="0">
                <a:solidFill>
                  <a:schemeClr val="bg2">
                    <a:lumMod val="75000"/>
                  </a:schemeClr>
                </a:solidFill>
                <a:latin typeface="Calibri" pitchFamily="34" charset="0"/>
                <a:sym typeface="Symbol"/>
              </a:rPr>
              <a:t>Learn clause:</a:t>
            </a:r>
          </a:p>
          <a:p>
            <a:pPr lvl="1"/>
            <a:r>
              <a:rPr lang="en-US" sz="2800" dirty="0" smtClean="0">
                <a:solidFill>
                  <a:schemeClr val="bg2">
                    <a:lumMod val="75000"/>
                  </a:schemeClr>
                </a:solidFill>
                <a:latin typeface="Calibri" pitchFamily="34" charset="0"/>
                <a:sym typeface="Symbol"/>
              </a:rPr>
              <a:t>(a=b)  (a &gt; 0)  (c &gt; 0)  (a + c &lt; 0)</a:t>
            </a:r>
          </a:p>
          <a:p>
            <a:pPr lvl="1"/>
            <a:r>
              <a:rPr lang="en-US" sz="2800" dirty="0" smtClean="0">
                <a:solidFill>
                  <a:srgbClr val="FF0000"/>
                </a:solidFill>
                <a:latin typeface="Calibri" pitchFamily="34" charset="0"/>
                <a:sym typeface="Symbol"/>
              </a:rPr>
              <a:t>Imprecise!</a:t>
            </a:r>
          </a:p>
          <a:p>
            <a:pPr lvl="1"/>
            <a:r>
              <a:rPr lang="en-US" sz="2800" dirty="0" smtClean="0">
                <a:solidFill>
                  <a:schemeClr val="bg2">
                    <a:lumMod val="75000"/>
                  </a:schemeClr>
                </a:solidFill>
                <a:latin typeface="Calibri" pitchFamily="34" charset="0"/>
                <a:sym typeface="Symbol"/>
              </a:rPr>
              <a:t>Precise clause:</a:t>
            </a:r>
          </a:p>
          <a:p>
            <a:pPr lvl="1"/>
            <a:r>
              <a:rPr lang="en-US" sz="2800" dirty="0" smtClean="0">
                <a:solidFill>
                  <a:schemeClr val="bg2">
                    <a:lumMod val="75000"/>
                  </a:schemeClr>
                </a:solidFill>
                <a:latin typeface="Calibri" pitchFamily="34" charset="0"/>
                <a:sym typeface="Symbol"/>
              </a:rPr>
              <a:t>a &gt; 0  c &gt; 0  a + c &lt; 0</a:t>
            </a:r>
          </a:p>
          <a:p>
            <a:pPr lvl="1"/>
            <a:endParaRPr lang="en-US" sz="2800" dirty="0" smtClean="0">
              <a:solidFill>
                <a:srgbClr val="FF0000"/>
              </a:solidFill>
              <a:latin typeface="Calibri" pitchFamily="34" charset="0"/>
              <a:sym typeface="Symbol"/>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SAT</a:t>
            </a:r>
            <a:endParaRPr lang="en-US" dirty="0"/>
          </a:p>
        </p:txBody>
      </p:sp>
      <p:sp>
        <p:nvSpPr>
          <p:cNvPr id="6" name="Rectangle 5"/>
          <p:cNvSpPr/>
          <p:nvPr/>
        </p:nvSpPr>
        <p:spPr>
          <a:xfrm>
            <a:off x="705758" y="1891608"/>
            <a:ext cx="7149713"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For some theories, SMT can be reduced to SAT</a:t>
            </a:r>
          </a:p>
        </p:txBody>
      </p:sp>
      <p:sp>
        <p:nvSpPr>
          <p:cNvPr id="8" name="Rectangle 7"/>
          <p:cNvSpPr/>
          <p:nvPr/>
        </p:nvSpPr>
        <p:spPr>
          <a:xfrm>
            <a:off x="2125345" y="4355116"/>
            <a:ext cx="4310539" cy="480131"/>
          </a:xfrm>
          <a:prstGeom prst="rect">
            <a:avLst/>
          </a:prstGeom>
        </p:spPr>
        <p:txBody>
          <a:bodyPr wrap="none">
            <a:spAutoFit/>
          </a:bodyPr>
          <a:lstStyle/>
          <a:p>
            <a:pPr marL="384954" lvl="0" indent="-384954" algn="ctr">
              <a:lnSpc>
                <a:spcPct val="90000"/>
              </a:lnSpc>
              <a:spcBef>
                <a:spcPct val="20000"/>
              </a:spcBef>
              <a:buSzPct val="90000"/>
              <a:defRPr/>
            </a:pPr>
            <a:r>
              <a:rPr lang="en-US" sz="2800" b="1" dirty="0" smtClean="0">
                <a:solidFill>
                  <a:schemeClr val="bg1"/>
                </a:solidFill>
                <a:latin typeface="Calibri" pitchFamily="34" charset="0"/>
                <a:sym typeface="Symbol"/>
              </a:rPr>
              <a:t>bvmul</a:t>
            </a:r>
            <a:r>
              <a:rPr lang="en-US" sz="2800" b="1" baseline="-25000" dirty="0" smtClean="0">
                <a:solidFill>
                  <a:schemeClr val="bg1"/>
                </a:solidFill>
                <a:latin typeface="Calibri" pitchFamily="34" charset="0"/>
                <a:sym typeface="Symbol"/>
              </a:rPr>
              <a:t>32</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a,b</a:t>
            </a:r>
            <a:r>
              <a:rPr lang="en-US" sz="2800" b="1" dirty="0" smtClean="0">
                <a:solidFill>
                  <a:schemeClr val="bg1"/>
                </a:solidFill>
                <a:latin typeface="Calibri" pitchFamily="34" charset="0"/>
                <a:sym typeface="Symbol"/>
              </a:rPr>
              <a:t>) = bvmul</a:t>
            </a:r>
            <a:r>
              <a:rPr lang="en-US" sz="2800" b="1" baseline="-25000" dirty="0" smtClean="0">
                <a:solidFill>
                  <a:schemeClr val="bg1"/>
                </a:solidFill>
                <a:latin typeface="Calibri" pitchFamily="34" charset="0"/>
                <a:sym typeface="Symbol"/>
              </a:rPr>
              <a:t>32 </a:t>
            </a:r>
            <a:r>
              <a:rPr lang="en-US" sz="2800" b="1" dirty="0" smtClean="0">
                <a:solidFill>
                  <a:schemeClr val="bg1"/>
                </a:solidFill>
                <a:latin typeface="Calibri" pitchFamily="34" charset="0"/>
                <a:sym typeface="Symbol"/>
              </a:rPr>
              <a:t>(</a:t>
            </a:r>
            <a:r>
              <a:rPr lang="en-US" sz="2800" b="1" dirty="0" err="1" smtClean="0">
                <a:solidFill>
                  <a:schemeClr val="bg1"/>
                </a:solidFill>
                <a:latin typeface="Calibri" pitchFamily="34" charset="0"/>
                <a:sym typeface="Symbol"/>
              </a:rPr>
              <a:t>b,a</a:t>
            </a:r>
            <a:r>
              <a:rPr lang="en-US" sz="2800" b="1" dirty="0" smtClean="0">
                <a:solidFill>
                  <a:schemeClr val="bg1"/>
                </a:solidFill>
                <a:latin typeface="Calibri" pitchFamily="34" charset="0"/>
                <a:sym typeface="Symbol"/>
              </a:rPr>
              <a:t>)</a:t>
            </a:r>
          </a:p>
        </p:txBody>
      </p:sp>
      <p:sp>
        <p:nvSpPr>
          <p:cNvPr id="9" name="Rectangle 8"/>
          <p:cNvSpPr/>
          <p:nvPr/>
        </p:nvSpPr>
        <p:spPr>
          <a:xfrm>
            <a:off x="1112439" y="2988546"/>
            <a:ext cx="6336351" cy="701731"/>
          </a:xfrm>
          <a:prstGeom prst="rect">
            <a:avLst/>
          </a:prstGeom>
        </p:spPr>
        <p:txBody>
          <a:bodyPr wrap="none">
            <a:spAutoFit/>
          </a:bodyPr>
          <a:lstStyle/>
          <a:p>
            <a:pPr marL="384954" lvl="0" indent="-384954" algn="ctr">
              <a:lnSpc>
                <a:spcPct val="90000"/>
              </a:lnSpc>
              <a:spcBef>
                <a:spcPct val="20000"/>
              </a:spcBef>
              <a:buSzPct val="90000"/>
              <a:defRPr/>
            </a:pPr>
            <a:r>
              <a:rPr lang="en-US" sz="4400" b="1" dirty="0" smtClean="0">
                <a:solidFill>
                  <a:srgbClr val="FF0000"/>
                </a:solidFill>
                <a:latin typeface="Calibri" pitchFamily="34" charset="0"/>
                <a:sym typeface="Symbol"/>
              </a:rPr>
              <a:t>Higher level of abstraction</a:t>
            </a:r>
          </a:p>
        </p:txBody>
      </p:sp>
      <p:sp>
        <p:nvSpPr>
          <p:cNvPr id="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SMT x First-order </a:t>
            </a:r>
            <a:r>
              <a:rPr lang="en-US" dirty="0" err="1" smtClean="0"/>
              <a:t>provers</a:t>
            </a:r>
            <a:endParaRPr lang="en-US" dirty="0"/>
          </a:p>
        </p:txBody>
      </p:sp>
      <p:graphicFrame>
        <p:nvGraphicFramePr>
          <p:cNvPr id="5" name="Diagram 4"/>
          <p:cNvGraphicFramePr/>
          <p:nvPr/>
        </p:nvGraphicFramePr>
        <p:xfrm>
          <a:off x="1393372" y="1306565"/>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ular Callout 6"/>
          <p:cNvSpPr/>
          <p:nvPr/>
        </p:nvSpPr>
        <p:spPr bwMode="auto">
          <a:xfrm>
            <a:off x="2743200" y="4893547"/>
            <a:ext cx="3888712" cy="1034980"/>
          </a:xfrm>
          <a:prstGeom prst="wedgeRectCallout">
            <a:avLst>
              <a:gd name="adj1" fmla="val -50536"/>
              <a:gd name="adj2" fmla="val -18604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800" i="1" dirty="0" smtClean="0">
                <a:solidFill>
                  <a:schemeClr val="bg1"/>
                </a:solidFill>
                <a:latin typeface="Segoe" pitchFamily="34" charset="0"/>
              </a:rPr>
              <a:t>T</a:t>
            </a:r>
            <a:r>
              <a:rPr lang="en-US" sz="2800" dirty="0" smtClean="0">
                <a:solidFill>
                  <a:schemeClr val="bg1"/>
                </a:solidFill>
                <a:latin typeface="Segoe" pitchFamily="34" charset="0"/>
              </a:rPr>
              <a:t> may not have a finite </a:t>
            </a:r>
            <a:r>
              <a:rPr lang="en-US" sz="2800" dirty="0" err="1" smtClean="0">
                <a:solidFill>
                  <a:schemeClr val="bg1"/>
                </a:solidFill>
                <a:latin typeface="Segoe" pitchFamily="34" charset="0"/>
              </a:rPr>
              <a:t>axiomatization</a:t>
            </a:r>
            <a:endParaRPr kumimoji="0" lang="en-US" sz="2800" b="0" u="none" strike="noStrike" cap="none" normalizeH="0" baseline="0" dirty="0" smtClean="0">
              <a:solidFill>
                <a:schemeClr val="bg1"/>
              </a:solidFill>
              <a:latin typeface="Segoe" pitchFamily="34" charset="0"/>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Some Applications @ Microsoft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pic>
        <p:nvPicPr>
          <p:cNvPr id="7" name="Picture 6" descr="formula_small.png"/>
          <p:cNvPicPr>
            <a:picLocks noChangeAspect="1"/>
          </p:cNvPicPr>
          <p:nvPr/>
        </p:nvPicPr>
        <p:blipFill>
          <a:blip r:embed="rId3" cstate="print"/>
          <a:stretch>
            <a:fillRect/>
          </a:stretch>
        </p:blipFill>
        <p:spPr>
          <a:xfrm>
            <a:off x="6330631" y="1742716"/>
            <a:ext cx="1511939" cy="847417"/>
          </a:xfrm>
          <a:prstGeom prst="rect">
            <a:avLst/>
          </a:prstGeom>
        </p:spPr>
      </p:pic>
      <p:pic>
        <p:nvPicPr>
          <p:cNvPr id="8" name="Picture 7" descr="SpecSharpLogo-h100-w367.png"/>
          <p:cNvPicPr>
            <a:picLocks noChangeAspect="1"/>
          </p:cNvPicPr>
          <p:nvPr/>
        </p:nvPicPr>
        <p:blipFill>
          <a:blip r:embed="rId4" cstate="print"/>
          <a:stretch>
            <a:fillRect/>
          </a:stretch>
        </p:blipFill>
        <p:spPr>
          <a:xfrm>
            <a:off x="637890" y="1638781"/>
            <a:ext cx="2969751" cy="798716"/>
          </a:xfrm>
          <a:prstGeom prst="rect">
            <a:avLst/>
          </a:prstGeom>
        </p:spPr>
      </p:pic>
      <p:sp>
        <p:nvSpPr>
          <p:cNvPr id="11" name="Rounded Rectangle 10"/>
          <p:cNvSpPr/>
          <p:nvPr/>
        </p:nvSpPr>
        <p:spPr>
          <a:xfrm>
            <a:off x="645113" y="3584363"/>
            <a:ext cx="2008527" cy="590497"/>
          </a:xfrm>
          <a:prstGeom prst="roundRect">
            <a:avLst/>
          </a:prstGeom>
        </p:spPr>
        <p:style>
          <a:lnRef idx="1">
            <a:schemeClr val="accent5"/>
          </a:lnRef>
          <a:fillRef idx="2">
            <a:schemeClr val="accent5"/>
          </a:fillRef>
          <a:effectRef idx="1">
            <a:schemeClr val="accent5"/>
          </a:effectRef>
          <a:fontRef idx="minor">
            <a:schemeClr val="dk1"/>
          </a:fontRef>
        </p:style>
        <p:txBody>
          <a:bodyPr lIns="64008" tIns="32004" rIns="64008" bIns="32004" rtlCol="0" anchor="ctr"/>
          <a:lstStyle/>
          <a:p>
            <a:pPr algn="ctr"/>
            <a:r>
              <a:rPr lang="en-US" sz="3200" b="1" dirty="0" smtClean="0">
                <a:solidFill>
                  <a:srgbClr val="FF0000"/>
                </a:solidFill>
                <a:latin typeface="Calibri" pitchFamily="34" charset="0"/>
              </a:rPr>
              <a:t>VCC</a:t>
            </a:r>
            <a:endParaRPr lang="en-US" sz="3200" b="1" dirty="0">
              <a:solidFill>
                <a:srgbClr val="FF0000"/>
              </a:solidFill>
              <a:latin typeface="Calibri" pitchFamily="34" charset="0"/>
            </a:endParaRPr>
          </a:p>
        </p:txBody>
      </p:sp>
      <p:grpSp>
        <p:nvGrpSpPr>
          <p:cNvPr id="3" name="Group 6"/>
          <p:cNvGrpSpPr/>
          <p:nvPr/>
        </p:nvGrpSpPr>
        <p:grpSpPr>
          <a:xfrm>
            <a:off x="2019445" y="2635286"/>
            <a:ext cx="3119766" cy="777252"/>
            <a:chOff x="1485114" y="2859314"/>
            <a:chExt cx="3156226" cy="618689"/>
          </a:xfrm>
        </p:grpSpPr>
        <p:pic>
          <p:nvPicPr>
            <p:cNvPr id="13" name="Picture 7" descr="logo.gif"/>
            <p:cNvPicPr>
              <a:picLocks noChangeAspect="1"/>
            </p:cNvPicPr>
            <p:nvPr/>
          </p:nvPicPr>
          <p:blipFill>
            <a:blip r:embed="rId5" cstate="print"/>
            <a:stretch>
              <a:fillRect/>
            </a:stretch>
          </p:blipFill>
          <p:spPr>
            <a:xfrm>
              <a:off x="1485114" y="2888344"/>
              <a:ext cx="3156226" cy="589659"/>
            </a:xfrm>
            <a:prstGeom prst="rect">
              <a:avLst/>
            </a:prstGeom>
          </p:spPr>
          <p:style>
            <a:lnRef idx="1">
              <a:schemeClr val="accent4"/>
            </a:lnRef>
            <a:fillRef idx="3">
              <a:schemeClr val="accent4"/>
            </a:fillRef>
            <a:effectRef idx="2">
              <a:schemeClr val="accent4"/>
            </a:effectRef>
            <a:fontRef idx="minor">
              <a:schemeClr val="lt1"/>
            </a:fontRef>
          </p:style>
        </p:pic>
        <p:sp>
          <p:nvSpPr>
            <p:cNvPr id="14" name="TextBox 13"/>
            <p:cNvSpPr txBox="1"/>
            <p:nvPr/>
          </p:nvSpPr>
          <p:spPr>
            <a:xfrm>
              <a:off x="2394858" y="2859314"/>
              <a:ext cx="1245818" cy="367483"/>
            </a:xfrm>
            <a:prstGeom prst="rect">
              <a:avLst/>
            </a:prstGeom>
            <a:noFill/>
            <a:ln>
              <a:noFill/>
            </a:ln>
          </p:spPr>
          <p:style>
            <a:lnRef idx="1">
              <a:schemeClr val="accent4"/>
            </a:lnRef>
            <a:fillRef idx="3">
              <a:schemeClr val="accent4"/>
            </a:fillRef>
            <a:effectRef idx="2">
              <a:schemeClr val="accent4"/>
            </a:effectRef>
            <a:fontRef idx="minor">
              <a:schemeClr val="lt1"/>
            </a:fontRef>
          </p:style>
          <p:txBody>
            <a:bodyPr wrap="none" rtlCol="0">
              <a:spAutoFit/>
            </a:bodyPr>
            <a:lstStyle/>
            <a:p>
              <a:r>
                <a:rPr lang="en-US" sz="2400" b="1" dirty="0" smtClean="0">
                  <a:latin typeface="Calibri" pitchFamily="34" charset="0"/>
                </a:rPr>
                <a:t>Hyper-V</a:t>
              </a:r>
              <a:endParaRPr lang="en-US" sz="2400" b="1" dirty="0">
                <a:latin typeface="Calibri" pitchFamily="34" charset="0"/>
              </a:endParaRPr>
            </a:p>
          </p:txBody>
        </p:sp>
      </p:grpSp>
      <p:pic>
        <p:nvPicPr>
          <p:cNvPr id="15" name="Picture 14" descr="yogi_logo.jpg"/>
          <p:cNvPicPr>
            <a:picLocks noChangeAspect="1"/>
          </p:cNvPicPr>
          <p:nvPr/>
        </p:nvPicPr>
        <p:blipFill>
          <a:blip r:embed="rId6" cstate="print"/>
          <a:stretch>
            <a:fillRect/>
          </a:stretch>
        </p:blipFill>
        <p:spPr>
          <a:xfrm>
            <a:off x="6228218" y="3640890"/>
            <a:ext cx="1689100" cy="835961"/>
          </a:xfrm>
          <a:prstGeom prst="rect">
            <a:avLst/>
          </a:prstGeom>
        </p:spPr>
      </p:pic>
      <p:pic>
        <p:nvPicPr>
          <p:cNvPr id="16" name="Picture 15" descr="PexWeb.png"/>
          <p:cNvPicPr>
            <a:picLocks noChangeAspect="1"/>
          </p:cNvPicPr>
          <p:nvPr/>
        </p:nvPicPr>
        <p:blipFill>
          <a:blip r:embed="rId7" cstate="print"/>
          <a:stretch>
            <a:fillRect/>
          </a:stretch>
        </p:blipFill>
        <p:spPr>
          <a:xfrm>
            <a:off x="4141533" y="5156124"/>
            <a:ext cx="1853238" cy="1038936"/>
          </a:xfrm>
          <a:prstGeom prst="rect">
            <a:avLst/>
          </a:prstGeom>
        </p:spPr>
      </p:pic>
      <p:pic>
        <p:nvPicPr>
          <p:cNvPr id="18" name="Picture 2"/>
          <p:cNvPicPr>
            <a:picLocks noChangeAspect="1" noChangeArrowheads="1"/>
          </p:cNvPicPr>
          <p:nvPr/>
        </p:nvPicPr>
        <p:blipFill>
          <a:blip r:embed="rId8" cstate="print"/>
          <a:srcRect/>
          <a:stretch>
            <a:fillRect/>
          </a:stretch>
        </p:blipFill>
        <p:spPr bwMode="auto">
          <a:xfrm>
            <a:off x="3007998" y="3805886"/>
            <a:ext cx="2222422" cy="991184"/>
          </a:xfrm>
          <a:prstGeom prst="rect">
            <a:avLst/>
          </a:prstGeom>
          <a:noFill/>
          <a:ln w="9525">
            <a:noFill/>
            <a:miter lim="800000"/>
            <a:headEnd/>
            <a:tailEnd/>
          </a:ln>
          <a:effectLst/>
        </p:spPr>
      </p:pic>
      <p:sp>
        <p:nvSpPr>
          <p:cNvPr id="21" name="Rounded Rectangle 20"/>
          <p:cNvSpPr/>
          <p:nvPr/>
        </p:nvSpPr>
        <p:spPr bwMode="auto">
          <a:xfrm>
            <a:off x="5956160" y="2707528"/>
            <a:ext cx="2583180" cy="731520"/>
          </a:xfrm>
          <a:prstGeom prst="round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Calibri" pitchFamily="34" charset="0"/>
              </a:rPr>
              <a:t>Terminator T-2</a:t>
            </a:r>
          </a:p>
        </p:txBody>
      </p:sp>
      <p:sp>
        <p:nvSpPr>
          <p:cNvPr id="22" name="Rounded Rectangle 21"/>
          <p:cNvSpPr/>
          <p:nvPr/>
        </p:nvSpPr>
        <p:spPr bwMode="auto">
          <a:xfrm>
            <a:off x="284913" y="4352626"/>
            <a:ext cx="2060750" cy="73152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err="1" smtClean="0">
                <a:solidFill>
                  <a:schemeClr val="bg1"/>
                </a:solidFill>
                <a:latin typeface="Calibri" pitchFamily="34" charset="0"/>
              </a:rPr>
              <a:t>NModel</a:t>
            </a:r>
            <a:endParaRPr kumimoji="0" lang="en-US" sz="2800" b="1" i="0" u="none" strike="noStrike" cap="none" normalizeH="0" baseline="0" dirty="0" smtClean="0">
              <a:solidFill>
                <a:schemeClr val="bg1"/>
              </a:solidFill>
              <a:latin typeface="Calibri" pitchFamily="34" charset="0"/>
            </a:endParaRPr>
          </a:p>
        </p:txBody>
      </p:sp>
      <p:sp>
        <p:nvSpPr>
          <p:cNvPr id="23" name="Rounded Rectangle 22"/>
          <p:cNvSpPr/>
          <p:nvPr/>
        </p:nvSpPr>
        <p:spPr>
          <a:xfrm>
            <a:off x="3913414" y="1772206"/>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HAVOC</a:t>
            </a:r>
            <a:endParaRPr lang="en-US" sz="3200" b="1" dirty="0">
              <a:solidFill>
                <a:schemeClr val="bg1"/>
              </a:solidFill>
              <a:latin typeface="Calibri" pitchFamily="34" charset="0"/>
            </a:endParaRPr>
          </a:p>
        </p:txBody>
      </p:sp>
      <p:sp>
        <p:nvSpPr>
          <p:cNvPr id="24" name="Rounded Rectangle 23"/>
          <p:cNvSpPr/>
          <p:nvPr/>
        </p:nvSpPr>
        <p:spPr>
          <a:xfrm>
            <a:off x="6737013" y="5399660"/>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F7</a:t>
            </a:r>
            <a:endParaRPr lang="en-US" sz="3200" b="1" dirty="0">
              <a:solidFill>
                <a:schemeClr val="bg1"/>
              </a:solidFill>
              <a:latin typeface="Calibri" pitchFamily="34" charset="0"/>
            </a:endParaRPr>
          </a:p>
        </p:txBody>
      </p:sp>
      <p:sp>
        <p:nvSpPr>
          <p:cNvPr id="25" name="Rounded Rectangle 24"/>
          <p:cNvSpPr/>
          <p:nvPr/>
        </p:nvSpPr>
        <p:spPr>
          <a:xfrm>
            <a:off x="438371" y="5873609"/>
            <a:ext cx="2008527" cy="590497"/>
          </a:xfrm>
          <a:prstGeom prst="roundRect">
            <a:avLst/>
          </a:prstGeom>
        </p:spPr>
        <p:style>
          <a:lnRef idx="1">
            <a:schemeClr val="dk1"/>
          </a:lnRef>
          <a:fillRef idx="2">
            <a:schemeClr val="dk1"/>
          </a:fillRef>
          <a:effectRef idx="1">
            <a:schemeClr val="dk1"/>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SAGE</a:t>
            </a:r>
            <a:endParaRPr lang="en-US" sz="3200" b="1" dirty="0">
              <a:solidFill>
                <a:schemeClr val="bg1"/>
              </a:solidFill>
              <a:latin typeface="Calibri" pitchFamily="34" charset="0"/>
            </a:endParaRPr>
          </a:p>
        </p:txBody>
      </p:sp>
      <p:sp>
        <p:nvSpPr>
          <p:cNvPr id="26" name="Rounded Rectangle 25"/>
          <p:cNvSpPr/>
          <p:nvPr/>
        </p:nvSpPr>
        <p:spPr>
          <a:xfrm>
            <a:off x="6134132" y="4585744"/>
            <a:ext cx="2008527" cy="590497"/>
          </a:xfrm>
          <a:prstGeom prst="roundRect">
            <a:avLst/>
          </a:prstGeom>
        </p:spPr>
        <p:style>
          <a:lnRef idx="1">
            <a:schemeClr val="accent2"/>
          </a:lnRef>
          <a:fillRef idx="2">
            <a:schemeClr val="accent2"/>
          </a:fillRef>
          <a:effectRef idx="1">
            <a:schemeClr val="accent2"/>
          </a:effectRef>
          <a:fontRef idx="minor">
            <a:schemeClr val="dk1"/>
          </a:fontRef>
        </p:style>
        <p:txBody>
          <a:bodyPr lIns="64008" tIns="32004" rIns="64008" bIns="32004" rtlCol="0" anchor="ctr"/>
          <a:lstStyle/>
          <a:p>
            <a:pPr algn="ctr"/>
            <a:r>
              <a:rPr lang="en-US" sz="3200" b="1" dirty="0" smtClean="0">
                <a:solidFill>
                  <a:schemeClr val="bg1"/>
                </a:solidFill>
                <a:latin typeface="Calibri" pitchFamily="34" charset="0"/>
              </a:rPr>
              <a:t>Vigilante</a:t>
            </a:r>
            <a:endParaRPr lang="en-US" sz="3200" b="1" dirty="0">
              <a:solidFill>
                <a:schemeClr val="bg1"/>
              </a:solidFill>
              <a:latin typeface="Calibri" pitchFamily="34" charset="0"/>
            </a:endParaRPr>
          </a:p>
        </p:txBody>
      </p:sp>
      <p:sp>
        <p:nvSpPr>
          <p:cNvPr id="19" name="Rounded Rectangle 18"/>
          <p:cNvSpPr/>
          <p:nvPr/>
        </p:nvSpPr>
        <p:spPr>
          <a:xfrm>
            <a:off x="1749995" y="5158918"/>
            <a:ext cx="2008527" cy="590497"/>
          </a:xfrm>
          <a:prstGeom prst="roundRect">
            <a:avLst/>
          </a:prstGeom>
        </p:spPr>
        <p:style>
          <a:lnRef idx="1">
            <a:schemeClr val="accent4"/>
          </a:lnRef>
          <a:fillRef idx="2">
            <a:schemeClr val="accent4"/>
          </a:fillRef>
          <a:effectRef idx="1">
            <a:schemeClr val="accent4"/>
          </a:effectRef>
          <a:fontRef idx="minor">
            <a:schemeClr val="dk1"/>
          </a:fontRef>
        </p:style>
        <p:txBody>
          <a:bodyPr lIns="64008" tIns="32004" rIns="64008" bIns="32004" rtlCol="0" anchor="ctr"/>
          <a:lstStyle/>
          <a:p>
            <a:pPr algn="ctr"/>
            <a:r>
              <a:rPr lang="en-US" sz="2400" b="1" dirty="0" err="1" smtClean="0">
                <a:solidFill>
                  <a:schemeClr val="bg1"/>
                </a:solidFill>
                <a:latin typeface="Calibri" pitchFamily="34" charset="0"/>
              </a:rPr>
              <a:t>SpecExplorer</a:t>
            </a:r>
            <a:endParaRPr lang="en-US" sz="2400" b="1" dirty="0">
              <a:solidFill>
                <a:schemeClr val="bg1"/>
              </a:solidFill>
              <a:latin typeface="Calibri" pitchFamily="34" charset="0"/>
            </a:endParaRPr>
          </a:p>
        </p:txBody>
      </p:sp>
      <p:sp>
        <p:nvSpPr>
          <p:cNvPr id="27"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Test-case generation</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2" name="Text Placeholder 2"/>
          <p:cNvSpPr txBox="1">
            <a:spLocks/>
          </p:cNvSpPr>
          <p:nvPr/>
        </p:nvSpPr>
        <p:spPr>
          <a:xfrm>
            <a:off x="416560" y="1613801"/>
            <a:ext cx="8382000" cy="3705630"/>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Test (correctness + usability) is 95% of the deal:</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Dev/Test is 1-1 in products.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Developers are responsible for unit tests.</a:t>
            </a:r>
          </a:p>
          <a:p>
            <a:pPr marL="384954"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Tools:</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Annotations and static analysis (SAL + ESP)</a:t>
            </a:r>
          </a:p>
          <a:p>
            <a:pPr marL="842136" lvl="1" indent="-384954">
              <a:lnSpc>
                <a:spcPct val="90000"/>
              </a:lnSpc>
              <a:spcBef>
                <a:spcPct val="20000"/>
              </a:spcBef>
              <a:buSzPct val="90000"/>
              <a:buFontTx/>
              <a:buBlip>
                <a:blip r:embed="rId3"/>
              </a:buBlip>
            </a:pPr>
            <a:r>
              <a:rPr lang="en-US" sz="2800" dirty="0" smtClean="0">
                <a:solidFill>
                  <a:schemeClr val="bg1"/>
                </a:solidFill>
                <a:latin typeface="Calibri" pitchFamily="34" charset="0"/>
                <a:sym typeface="Symbol"/>
              </a:rPr>
              <a:t>File </a:t>
            </a:r>
            <a:r>
              <a:rPr lang="en-US" sz="2800" dirty="0" err="1" smtClean="0">
                <a:solidFill>
                  <a:schemeClr val="bg1"/>
                </a:solidFill>
                <a:latin typeface="Calibri" pitchFamily="34" charset="0"/>
                <a:sym typeface="Symbol"/>
              </a:rPr>
              <a:t>Fuzzing</a:t>
            </a:r>
            <a:endParaRPr lang="en-US" sz="2800" dirty="0" smtClean="0">
              <a:solidFill>
                <a:schemeClr val="bg1"/>
              </a:solidFill>
              <a:latin typeface="Calibri" pitchFamily="34" charset="0"/>
              <a:sym typeface="Symbol"/>
            </a:endParaRPr>
          </a:p>
          <a:p>
            <a:pPr marL="842136" lvl="1" indent="-384954">
              <a:lnSpc>
                <a:spcPct val="90000"/>
              </a:lnSpc>
              <a:spcBef>
                <a:spcPct val="20000"/>
              </a:spcBef>
              <a:buSzPct val="90000"/>
              <a:buFontTx/>
              <a:buBlip>
                <a:blip r:embed="rId3"/>
              </a:buBlip>
            </a:pPr>
            <a:r>
              <a:rPr lang="en-US" sz="2800" dirty="0" smtClean="0">
                <a:solidFill>
                  <a:srgbClr val="FF0000"/>
                </a:solidFill>
                <a:latin typeface="Calibri" pitchFamily="34" charset="0"/>
                <a:sym typeface="Symbol"/>
              </a:rPr>
              <a:t>Unit test case generation</a:t>
            </a:r>
          </a:p>
          <a:p>
            <a:pPr marL="1299317" lvl="2" indent="-384954">
              <a:lnSpc>
                <a:spcPct val="90000"/>
              </a:lnSpc>
              <a:spcBef>
                <a:spcPct val="20000"/>
              </a:spcBef>
              <a:buSzPct val="90000"/>
            </a:pPr>
            <a:endParaRPr lang="en-US" sz="2800" dirty="0" smtClean="0">
              <a:solidFill>
                <a:schemeClr val="bg1"/>
              </a:solidFill>
              <a:latin typeface="Calibri" pitchFamily="34" charset="0"/>
              <a:sym typeface="Symbol"/>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solidFill>
                  <a:srgbClr val="FF0000"/>
                </a:solidFill>
                <a:latin typeface="Calibri" pitchFamily="34" charset="0"/>
              </a:rPr>
              <a:t>Security is critical</a:t>
            </a:r>
            <a:endParaRPr sz="4800" spc="-167">
              <a:solidFill>
                <a:srgbClr val="FF0000"/>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2" name="Text Placeholder 2"/>
          <p:cNvSpPr txBox="1">
            <a:spLocks/>
          </p:cNvSpPr>
          <p:nvPr/>
        </p:nvSpPr>
        <p:spPr>
          <a:xfrm>
            <a:off x="416560" y="1613801"/>
            <a:ext cx="8382000" cy="4395049"/>
          </a:xfrm>
          <a:prstGeom prst="rect">
            <a:avLst/>
          </a:prstGeom>
        </p:spPr>
        <p:txBody>
          <a:bodyPr vert="horz" wrap="square" lIns="0" tIns="0" rIns="0" bIns="0" rtlCol="0">
            <a:spAutoFit/>
          </a:bodyPr>
          <a:lstStyle/>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bugs can be very expensive: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of each MS Security Bulletin: $600k to $Millions.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Cost due to worms: $Billions.</a:t>
            </a:r>
          </a:p>
          <a:p>
            <a:pPr marL="842136" lvl="1" indent="-384954">
              <a:lnSpc>
                <a:spcPct val="90000"/>
              </a:lnSpc>
              <a:spcBef>
                <a:spcPct val="20000"/>
              </a:spcBef>
              <a:buSzPct val="90000"/>
              <a:buFontTx/>
              <a:buBlip>
                <a:blip r:embed="rId3"/>
              </a:buBlip>
            </a:pPr>
            <a:r>
              <a:rPr lang="en-US" sz="2400" dirty="0" smtClean="0">
                <a:solidFill>
                  <a:srgbClr val="FF0000"/>
                </a:solidFill>
                <a:latin typeface="Calibri" pitchFamily="34" charset="0"/>
                <a:sym typeface="Symbol"/>
              </a:rPr>
              <a:t>The real victim is the customer.</a:t>
            </a:r>
            <a:endParaRPr lang="en-US" sz="2400" dirty="0" smtClean="0">
              <a:solidFill>
                <a:schemeClr val="bg1"/>
              </a:solidFill>
              <a:latin typeface="Calibri" pitchFamily="34" charset="0"/>
              <a:sym typeface="Symbol"/>
            </a:endParaRP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Most security exploits are initiated via files or packets.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Ex: Internet Explorer parses dozens of file formats.</a:t>
            </a:r>
          </a:p>
          <a:p>
            <a:pPr marL="384954"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Security testing: </a:t>
            </a:r>
            <a:r>
              <a:rPr lang="en-US" sz="2400" dirty="0" smtClean="0">
                <a:solidFill>
                  <a:srgbClr val="FF0000"/>
                </a:solidFill>
                <a:latin typeface="Calibri" pitchFamily="34" charset="0"/>
                <a:sym typeface="Symbol"/>
              </a:rPr>
              <a:t>hunting for million dollar bugs</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Write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Read A/V</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Null pointer dereference</a:t>
            </a:r>
          </a:p>
          <a:p>
            <a:pPr marL="842136" lvl="1" indent="-384954">
              <a:lnSpc>
                <a:spcPct val="90000"/>
              </a:lnSpc>
              <a:spcBef>
                <a:spcPct val="20000"/>
              </a:spcBef>
              <a:buSzPct val="90000"/>
              <a:buFontTx/>
              <a:buBlip>
                <a:blip r:embed="rId3"/>
              </a:buBlip>
            </a:pPr>
            <a:r>
              <a:rPr lang="en-US" sz="2400" dirty="0" smtClean="0">
                <a:solidFill>
                  <a:schemeClr val="bg1"/>
                </a:solidFill>
                <a:latin typeface="Calibri" pitchFamily="34" charset="0"/>
                <a:sym typeface="Symbol"/>
              </a:rPr>
              <a:t>Division by zero</a:t>
            </a:r>
          </a:p>
        </p:txBody>
      </p:sp>
      <p:pic>
        <p:nvPicPr>
          <p:cNvPr id="5" name="Picture 4" descr="cartoon_bug.jpg"/>
          <p:cNvPicPr>
            <a:picLocks noChangeAspect="1"/>
          </p:cNvPicPr>
          <p:nvPr/>
        </p:nvPicPr>
        <p:blipFill>
          <a:blip r:embed="rId4" cstate="print"/>
          <a:stretch>
            <a:fillRect/>
          </a:stretch>
        </p:blipFill>
        <p:spPr>
          <a:xfrm>
            <a:off x="6736173" y="396660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Hunting for Security Bugs.</a:t>
            </a:r>
            <a:endParaRPr lang="en-US" sz="4800" dirty="0">
              <a:latin typeface="Calibri" pitchFamily="34" charset="0"/>
            </a:endParaRPr>
          </a:p>
        </p:txBody>
      </p:sp>
      <p:sp>
        <p:nvSpPr>
          <p:cNvPr id="3" name="Content Placeholder 2"/>
          <p:cNvSpPr>
            <a:spLocks noGrp="1"/>
          </p:cNvSpPr>
          <p:nvPr>
            <p:ph idx="1"/>
          </p:nvPr>
        </p:nvSpPr>
        <p:spPr>
          <a:xfrm>
            <a:off x="362526" y="1782329"/>
            <a:ext cx="8382000" cy="3988784"/>
          </a:xfrm>
        </p:spPr>
        <p:txBody>
          <a:bodyPr/>
          <a:lstStyle/>
          <a:p>
            <a:r>
              <a:rPr lang="en-US" sz="2400" dirty="0" smtClean="0">
                <a:latin typeface="Calibri" pitchFamily="34" charset="0"/>
              </a:rPr>
              <a:t>Two main techniques used by </a:t>
            </a:r>
            <a:r>
              <a:rPr lang="en-US" sz="2400" i="1" dirty="0" smtClean="0">
                <a:solidFill>
                  <a:srgbClr val="FF0000"/>
                </a:solidFill>
                <a:latin typeface="Calibri" pitchFamily="34" charset="0"/>
              </a:rPr>
              <a:t>“black hats”</a:t>
            </a:r>
            <a:r>
              <a:rPr lang="en-US" sz="2400" dirty="0" smtClean="0">
                <a:latin typeface="Calibri" pitchFamily="34" charset="0"/>
              </a:rPr>
              <a:t>:</a:t>
            </a:r>
          </a:p>
          <a:p>
            <a:pPr lvl="1"/>
            <a:r>
              <a:rPr lang="en-US" sz="2400" dirty="0" smtClean="0">
                <a:latin typeface="Calibri" pitchFamily="34" charset="0"/>
              </a:rPr>
              <a:t>Code inspection (of binaries).</a:t>
            </a:r>
          </a:p>
          <a:p>
            <a:pPr lvl="1"/>
            <a:r>
              <a:rPr lang="en-US" sz="2400" i="1" dirty="0" smtClean="0">
                <a:solidFill>
                  <a:srgbClr val="FF0000"/>
                </a:solidFill>
                <a:latin typeface="Calibri" pitchFamily="34" charset="0"/>
              </a:rPr>
              <a:t>Black box fuzz testing.</a:t>
            </a:r>
          </a:p>
          <a:p>
            <a:r>
              <a:rPr lang="en-US" sz="2400" b="1" dirty="0" smtClean="0">
                <a:latin typeface="Calibri" pitchFamily="34" charset="0"/>
              </a:rPr>
              <a:t>Black box </a:t>
            </a:r>
            <a:r>
              <a:rPr lang="en-US" sz="2400" dirty="0" smtClean="0">
                <a:latin typeface="Calibri" pitchFamily="34" charset="0"/>
              </a:rPr>
              <a:t>fuzz testing:</a:t>
            </a:r>
          </a:p>
          <a:p>
            <a:pPr lvl="1"/>
            <a:r>
              <a:rPr lang="en-US" sz="2400" dirty="0" smtClean="0">
                <a:latin typeface="Calibri" pitchFamily="34" charset="0"/>
              </a:rPr>
              <a:t>A form of black box random testing.</a:t>
            </a:r>
          </a:p>
          <a:p>
            <a:pPr lvl="1"/>
            <a:r>
              <a:rPr lang="en-US" sz="2400" dirty="0" smtClean="0">
                <a:latin typeface="Calibri" pitchFamily="34" charset="0"/>
              </a:rPr>
              <a:t>Randomly </a:t>
            </a:r>
            <a:r>
              <a:rPr lang="en-US" sz="2400" i="1" dirty="0" smtClean="0">
                <a:solidFill>
                  <a:srgbClr val="FF0000"/>
                </a:solidFill>
                <a:latin typeface="Calibri" pitchFamily="34" charset="0"/>
              </a:rPr>
              <a:t>fuzz</a:t>
            </a:r>
            <a:r>
              <a:rPr lang="en-US" sz="2400" dirty="0" smtClean="0">
                <a:latin typeface="Calibri" pitchFamily="34" charset="0"/>
              </a:rPr>
              <a:t> (=modify) a well formed input.</a:t>
            </a:r>
          </a:p>
          <a:p>
            <a:pPr lvl="1"/>
            <a:r>
              <a:rPr lang="en-US" sz="2400" dirty="0" smtClean="0">
                <a:latin typeface="Calibri" pitchFamily="34" charset="0"/>
              </a:rPr>
              <a:t>Grammar-based </a:t>
            </a:r>
            <a:r>
              <a:rPr lang="en-US" sz="2400" dirty="0" err="1" smtClean="0">
                <a:latin typeface="Calibri" pitchFamily="34" charset="0"/>
              </a:rPr>
              <a:t>fuzzing</a:t>
            </a:r>
            <a:r>
              <a:rPr lang="en-US" sz="2400" dirty="0" smtClean="0">
                <a:latin typeface="Calibri" pitchFamily="34" charset="0"/>
              </a:rPr>
              <a:t>: rules to encode how to fuzz.</a:t>
            </a:r>
          </a:p>
          <a:p>
            <a:r>
              <a:rPr lang="en-US" sz="2400" b="1" dirty="0" smtClean="0">
                <a:latin typeface="Calibri" pitchFamily="34" charset="0"/>
              </a:rPr>
              <a:t>Heavily</a:t>
            </a:r>
            <a:r>
              <a:rPr lang="en-US" sz="2400" dirty="0" smtClean="0">
                <a:latin typeface="Calibri" pitchFamily="34" charset="0"/>
              </a:rPr>
              <a:t> used in security testing</a:t>
            </a:r>
          </a:p>
          <a:p>
            <a:pPr lvl="1"/>
            <a:r>
              <a:rPr lang="en-US" sz="2400" dirty="0" smtClean="0">
                <a:latin typeface="Calibri" pitchFamily="34" charset="0"/>
              </a:rPr>
              <a:t>At MS: several internal tools.</a:t>
            </a:r>
          </a:p>
          <a:p>
            <a:pPr lvl="1"/>
            <a:r>
              <a:rPr lang="en-US" sz="2400" dirty="0" smtClean="0">
                <a:latin typeface="Calibri" pitchFamily="34" charset="0"/>
              </a:rPr>
              <a:t>Conceptually simple yet effective in practice</a:t>
            </a:r>
            <a:endParaRPr lang="en-US" sz="2400" dirty="0">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pic>
        <p:nvPicPr>
          <p:cNvPr id="5" name="Picture 4" descr="blackhat.jpg"/>
          <p:cNvPicPr>
            <a:picLocks noChangeAspect="1"/>
          </p:cNvPicPr>
          <p:nvPr/>
        </p:nvPicPr>
        <p:blipFill>
          <a:blip r:embed="rId2" cstate="print"/>
          <a:stretch>
            <a:fillRect/>
          </a:stretch>
        </p:blipFill>
        <p:spPr>
          <a:xfrm>
            <a:off x="6128623" y="1786394"/>
            <a:ext cx="883920" cy="962090"/>
          </a:xfrm>
          <a:prstGeom prst="rect">
            <a:avLst/>
          </a:prstGeom>
        </p:spPr>
      </p:pic>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smtClean="0">
                <a:latin typeface="Calibri" pitchFamily="34" charset="0"/>
              </a:rPr>
              <a:t>Directed Automated Random Testing ( DART)</a:t>
            </a:r>
            <a:endParaRPr sz="40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ounded Rectangle 8"/>
          <p:cNvSpPr>
            <a:spLocks noChangeArrowheads="1"/>
          </p:cNvSpPr>
          <p:nvPr/>
        </p:nvSpPr>
        <p:spPr bwMode="auto">
          <a:xfrm>
            <a:off x="3798295" y="2310430"/>
            <a:ext cx="2037885" cy="788987"/>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Execution Path</a:t>
            </a:r>
          </a:p>
        </p:txBody>
      </p:sp>
      <p:sp>
        <p:nvSpPr>
          <p:cNvPr id="6" name="Bent Arrow 5"/>
          <p:cNvSpPr/>
          <p:nvPr/>
        </p:nvSpPr>
        <p:spPr bwMode="auto">
          <a:xfrm>
            <a:off x="1925565" y="2701664"/>
            <a:ext cx="1880213" cy="481573"/>
          </a:xfrm>
          <a:prstGeom prst="ben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7" name="Bent Arrow 6"/>
          <p:cNvSpPr/>
          <p:nvPr/>
        </p:nvSpPr>
        <p:spPr bwMode="auto">
          <a:xfrm rot="5400000">
            <a:off x="6187870" y="2413078"/>
            <a:ext cx="512385" cy="1215766"/>
          </a:xfrm>
          <a:prstGeom prst="bentArrow">
            <a:avLst>
              <a:gd name="adj1" fmla="val 20519"/>
              <a:gd name="adj2" fmla="val 17245"/>
              <a:gd name="adj3" fmla="val 23074"/>
              <a:gd name="adj4" fmla="val 46831"/>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8" name="Bent Arrow 7"/>
          <p:cNvSpPr/>
          <p:nvPr/>
        </p:nvSpPr>
        <p:spPr bwMode="auto">
          <a:xfrm rot="10800000">
            <a:off x="5680566" y="4264602"/>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9" name="TextBox 15"/>
          <p:cNvSpPr txBox="1">
            <a:spLocks noChangeArrowheads="1"/>
          </p:cNvSpPr>
          <p:nvPr/>
        </p:nvSpPr>
        <p:spPr bwMode="auto">
          <a:xfrm>
            <a:off x="590565" y="2223861"/>
            <a:ext cx="2987136"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Run Test </a:t>
            </a:r>
            <a:r>
              <a:rPr lang="en-US" sz="2400" dirty="0" smtClean="0">
                <a:solidFill>
                  <a:schemeClr val="accent2">
                    <a:lumMod val="75000"/>
                  </a:schemeClr>
                </a:solidFill>
                <a:latin typeface="Calibri" pitchFamily="34" charset="0"/>
              </a:rPr>
              <a:t>and Monitor</a:t>
            </a:r>
            <a:endParaRPr lang="en-US" sz="2400" dirty="0">
              <a:solidFill>
                <a:schemeClr val="accent2">
                  <a:lumMod val="75000"/>
                </a:schemeClr>
              </a:solidFill>
              <a:latin typeface="Calibri" pitchFamily="34" charset="0"/>
            </a:endParaRPr>
          </a:p>
        </p:txBody>
      </p:sp>
      <p:sp>
        <p:nvSpPr>
          <p:cNvPr id="10" name="TextBox 16"/>
          <p:cNvSpPr txBox="1">
            <a:spLocks noChangeArrowheads="1"/>
          </p:cNvSpPr>
          <p:nvPr/>
        </p:nvSpPr>
        <p:spPr bwMode="auto">
          <a:xfrm>
            <a:off x="6280890" y="2264043"/>
            <a:ext cx="2126263" cy="461665"/>
          </a:xfrm>
          <a:prstGeom prst="rect">
            <a:avLst/>
          </a:prstGeom>
          <a:noFill/>
          <a:ln w="9525">
            <a:noFill/>
            <a:miter lim="800000"/>
            <a:headEnd/>
            <a:tailEnd/>
          </a:ln>
        </p:spPr>
        <p:txBody>
          <a:bodyPr wrap="square">
            <a:spAutoFit/>
          </a:bodyPr>
          <a:lstStyle/>
          <a:p>
            <a:r>
              <a:rPr lang="en-US" sz="2400" dirty="0">
                <a:solidFill>
                  <a:schemeClr val="accent2">
                    <a:lumMod val="75000"/>
                  </a:schemeClr>
                </a:solidFill>
                <a:latin typeface="Calibri" pitchFamily="34" charset="0"/>
              </a:rPr>
              <a:t>Path </a:t>
            </a:r>
            <a:r>
              <a:rPr lang="en-US" sz="2400" dirty="0" smtClean="0">
                <a:solidFill>
                  <a:schemeClr val="accent2">
                    <a:lumMod val="75000"/>
                  </a:schemeClr>
                </a:solidFill>
                <a:latin typeface="Calibri" pitchFamily="34" charset="0"/>
              </a:rPr>
              <a:t>Condition</a:t>
            </a:r>
            <a:endParaRPr lang="en-US" sz="2400" dirty="0">
              <a:solidFill>
                <a:schemeClr val="accent2">
                  <a:lumMod val="75000"/>
                </a:schemeClr>
              </a:solidFill>
              <a:latin typeface="Calibri" pitchFamily="34" charset="0"/>
            </a:endParaRPr>
          </a:p>
        </p:txBody>
      </p:sp>
      <p:sp>
        <p:nvSpPr>
          <p:cNvPr id="11" name="TextBox 18"/>
          <p:cNvSpPr txBox="1">
            <a:spLocks noChangeArrowheads="1"/>
          </p:cNvSpPr>
          <p:nvPr/>
        </p:nvSpPr>
        <p:spPr bwMode="auto">
          <a:xfrm>
            <a:off x="2797600" y="4944374"/>
            <a:ext cx="1466254"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Solve</a:t>
            </a:r>
            <a:endParaRPr lang="en-US" sz="2400" dirty="0">
              <a:solidFill>
                <a:schemeClr val="accent2">
                  <a:lumMod val="75000"/>
                </a:schemeClr>
              </a:solidFill>
              <a:latin typeface="Calibri" pitchFamily="34" charset="0"/>
            </a:endParaRPr>
          </a:p>
        </p:txBody>
      </p:sp>
      <p:sp>
        <p:nvSpPr>
          <p:cNvPr id="12" name="Right Arrow 11"/>
          <p:cNvSpPr/>
          <p:nvPr/>
        </p:nvSpPr>
        <p:spPr>
          <a:xfrm>
            <a:off x="179157" y="3336913"/>
            <a:ext cx="1211876" cy="627400"/>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b="1" dirty="0" smtClean="0">
                <a:solidFill>
                  <a:schemeClr val="tx1"/>
                </a:solidFill>
                <a:latin typeface="Calibri" pitchFamily="34" charset="0"/>
              </a:rPr>
              <a:t>seed</a:t>
            </a:r>
            <a:endParaRPr lang="en-US" sz="2400" b="1" dirty="0">
              <a:solidFill>
                <a:schemeClr val="tx1"/>
              </a:solidFill>
              <a:latin typeface="Calibri" pitchFamily="34" charset="0"/>
            </a:endParaRPr>
          </a:p>
        </p:txBody>
      </p:sp>
      <p:sp>
        <p:nvSpPr>
          <p:cNvPr id="13" name="TextBox 18"/>
          <p:cNvSpPr txBox="1">
            <a:spLocks noChangeArrowheads="1"/>
          </p:cNvSpPr>
          <p:nvPr/>
        </p:nvSpPr>
        <p:spPr bwMode="auto">
          <a:xfrm>
            <a:off x="333962" y="4079283"/>
            <a:ext cx="1592492" cy="461665"/>
          </a:xfrm>
          <a:prstGeom prst="rect">
            <a:avLst/>
          </a:prstGeom>
          <a:noFill/>
          <a:ln w="9525">
            <a:noFill/>
            <a:miter lim="800000"/>
            <a:headEnd/>
            <a:tailEnd/>
          </a:ln>
        </p:spPr>
        <p:txBody>
          <a:bodyPr wrap="square">
            <a:spAutoFit/>
          </a:bodyPr>
          <a:lstStyle/>
          <a:p>
            <a:r>
              <a:rPr lang="en-US" sz="2400" dirty="0" smtClean="0">
                <a:solidFill>
                  <a:schemeClr val="accent2">
                    <a:lumMod val="75000"/>
                  </a:schemeClr>
                </a:solidFill>
                <a:latin typeface="Calibri" pitchFamily="34" charset="0"/>
              </a:rPr>
              <a:t>New input</a:t>
            </a:r>
            <a:endParaRPr lang="en-US" sz="2400" dirty="0">
              <a:solidFill>
                <a:schemeClr val="accent2">
                  <a:lumMod val="75000"/>
                </a:schemeClr>
              </a:solidFill>
              <a:latin typeface="Calibri" pitchFamily="34" charset="0"/>
            </a:endParaRPr>
          </a:p>
        </p:txBody>
      </p:sp>
      <p:sp>
        <p:nvSpPr>
          <p:cNvPr id="14" name="Rounded Rectangle 6"/>
          <p:cNvSpPr>
            <a:spLocks noChangeArrowheads="1"/>
          </p:cNvSpPr>
          <p:nvPr/>
        </p:nvSpPr>
        <p:spPr bwMode="auto">
          <a:xfrm>
            <a:off x="1383846" y="3216600"/>
            <a:ext cx="1256422" cy="815593"/>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Test</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Inputs</a:t>
            </a:r>
          </a:p>
        </p:txBody>
      </p:sp>
      <p:sp>
        <p:nvSpPr>
          <p:cNvPr id="15" name="Bent Arrow 14"/>
          <p:cNvSpPr/>
          <p:nvPr/>
        </p:nvSpPr>
        <p:spPr bwMode="auto">
          <a:xfrm rot="10800000">
            <a:off x="2761292" y="4274960"/>
            <a:ext cx="1385656" cy="713788"/>
          </a:xfrm>
          <a:prstGeom prst="bentArrow">
            <a:avLst>
              <a:gd name="adj1" fmla="val 15687"/>
              <a:gd name="adj2" fmla="val 14357"/>
              <a:gd name="adj3" fmla="val 17018"/>
              <a:gd name="adj4" fmla="val 4375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endParaRPr lang="en-US" sz="2000">
              <a:solidFill>
                <a:srgbClr val="7030A0"/>
              </a:solidFill>
              <a:effectLst>
                <a:outerShdw blurRad="38100" dist="38100" dir="2700000" algn="tl">
                  <a:srgbClr val="000000">
                    <a:alpha val="43137"/>
                  </a:srgbClr>
                </a:outerShdw>
              </a:effectLst>
              <a:latin typeface="Segoe" pitchFamily="34" charset="0"/>
            </a:endParaRPr>
          </a:p>
        </p:txBody>
      </p:sp>
      <p:sp>
        <p:nvSpPr>
          <p:cNvPr id="16" name="Rounded Rectangle 7"/>
          <p:cNvSpPr>
            <a:spLocks noChangeArrowheads="1"/>
          </p:cNvSpPr>
          <p:nvPr/>
        </p:nvSpPr>
        <p:spPr bwMode="auto">
          <a:xfrm>
            <a:off x="3866026" y="4267817"/>
            <a:ext cx="1854720" cy="918811"/>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defRPr/>
            </a:pPr>
            <a:r>
              <a:rPr lang="en-US" sz="2400" b="1" dirty="0">
                <a:solidFill>
                  <a:schemeClr val="tx1"/>
                </a:solidFill>
                <a:effectLst>
                  <a:outerShdw blurRad="38100" dist="38100" dir="2700000" algn="tl">
                    <a:srgbClr val="000000">
                      <a:alpha val="43137"/>
                    </a:srgbClr>
                  </a:outerShdw>
                </a:effectLst>
                <a:latin typeface="Calibri" pitchFamily="34" charset="0"/>
              </a:rPr>
              <a:t>Constraint System</a:t>
            </a:r>
          </a:p>
        </p:txBody>
      </p:sp>
      <p:sp>
        <p:nvSpPr>
          <p:cNvPr id="17" name="Up Arrow 16"/>
          <p:cNvSpPr/>
          <p:nvPr/>
        </p:nvSpPr>
        <p:spPr bwMode="auto">
          <a:xfrm>
            <a:off x="1837677" y="4065973"/>
            <a:ext cx="257453" cy="435005"/>
          </a:xfrm>
          <a:prstGeom prst="up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8" name="Picture 17" descr="z3.png"/>
          <p:cNvPicPr>
            <a:picLocks noChangeAspect="1"/>
          </p:cNvPicPr>
          <p:nvPr/>
        </p:nvPicPr>
        <p:blipFill>
          <a:blip r:embed="rId3" cstate="print"/>
          <a:stretch>
            <a:fillRect/>
          </a:stretch>
        </p:blipFill>
        <p:spPr>
          <a:xfrm>
            <a:off x="1521370" y="4558918"/>
            <a:ext cx="1213872" cy="701903"/>
          </a:xfrm>
          <a:prstGeom prst="rect">
            <a:avLst/>
          </a:prstGeom>
        </p:spPr>
      </p:pic>
      <p:sp>
        <p:nvSpPr>
          <p:cNvPr id="19" name="Can 9"/>
          <p:cNvSpPr>
            <a:spLocks noChangeArrowheads="1"/>
          </p:cNvSpPr>
          <p:nvPr/>
        </p:nvSpPr>
        <p:spPr bwMode="auto">
          <a:xfrm>
            <a:off x="6397006" y="3286208"/>
            <a:ext cx="1256422" cy="1007105"/>
          </a:xfrm>
          <a:prstGeom prst="can">
            <a:avLst>
              <a:gd name="adj" fmla="val 25000"/>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algn="ctr" defTabSz="1096963" fontAlgn="base">
              <a:spcBef>
                <a:spcPct val="0"/>
              </a:spcBef>
              <a:spcAft>
                <a:spcPct val="0"/>
              </a:spcAft>
            </a:pPr>
            <a:r>
              <a:rPr lang="en-US" sz="2400" b="1" dirty="0">
                <a:solidFill>
                  <a:schemeClr val="tx1"/>
                </a:solidFill>
                <a:effectLst>
                  <a:outerShdw blurRad="38100" dist="38100" dir="2700000" algn="tl">
                    <a:srgbClr val="000000">
                      <a:alpha val="43137"/>
                    </a:srgbClr>
                  </a:outerShdw>
                </a:effectLst>
                <a:latin typeface="Calibri" pitchFamily="34" charset="0"/>
              </a:rPr>
              <a:t>Known</a:t>
            </a:r>
            <a:br>
              <a:rPr lang="en-US" sz="2400" b="1" dirty="0">
                <a:solidFill>
                  <a:schemeClr val="tx1"/>
                </a:solidFill>
                <a:effectLst>
                  <a:outerShdw blurRad="38100" dist="38100" dir="2700000" algn="tl">
                    <a:srgbClr val="000000">
                      <a:alpha val="43137"/>
                    </a:srgbClr>
                  </a:outerShdw>
                </a:effectLst>
                <a:latin typeface="Calibri" pitchFamily="34" charset="0"/>
              </a:rPr>
            </a:br>
            <a:r>
              <a:rPr lang="en-US" sz="2400" b="1" dirty="0">
                <a:solidFill>
                  <a:schemeClr val="tx1"/>
                </a:solidFill>
                <a:effectLst>
                  <a:outerShdw blurRad="38100" dist="38100" dir="2700000" algn="tl">
                    <a:srgbClr val="000000">
                      <a:alpha val="43137"/>
                    </a:srgbClr>
                  </a:outerShdw>
                </a:effectLst>
                <a:latin typeface="Calibri" pitchFamily="34" charset="0"/>
              </a:rPr>
              <a:t>Paths</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DARTish projects at Microsoft</a:t>
            </a:r>
            <a:endParaRPr lang="en-US" dirty="0"/>
          </a:p>
        </p:txBody>
      </p:sp>
      <p:graphicFrame>
        <p:nvGraphicFramePr>
          <p:cNvPr id="5" name="Content Placeholder 4"/>
          <p:cNvGraphicFramePr>
            <a:graphicFrameLocks noGrp="1"/>
          </p:cNvGraphicFramePr>
          <p:nvPr>
            <p:ph idx="1"/>
          </p:nvPr>
        </p:nvGraphicFramePr>
        <p:xfrm>
          <a:off x="292223" y="1767987"/>
          <a:ext cx="8382000" cy="4099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77621"/>
          </a:xfrm>
        </p:spPr>
        <p:txBody>
          <a:bodyPr/>
          <a:lstStyle/>
          <a:p>
            <a:r>
              <a:rPr smtClean="0"/>
              <a:t>What is </a:t>
            </a:r>
            <a:r>
              <a:rPr smtClean="0">
                <a:latin typeface="Magneto" pitchFamily="82" charset="0"/>
              </a:rPr>
              <a:t>Pex</a:t>
            </a:r>
            <a:r>
              <a:rPr smtClean="0"/>
              <a:t>?</a:t>
            </a:r>
            <a:endParaRPr lang="en-US" dirty="0"/>
          </a:p>
        </p:txBody>
      </p:sp>
      <p:sp>
        <p:nvSpPr>
          <p:cNvPr id="3" name="Content Placeholder 2"/>
          <p:cNvSpPr>
            <a:spLocks noGrp="1"/>
          </p:cNvSpPr>
          <p:nvPr>
            <p:ph idx="1"/>
          </p:nvPr>
        </p:nvSpPr>
        <p:spPr>
          <a:xfrm>
            <a:off x="354367" y="1696960"/>
            <a:ext cx="8382000" cy="1674305"/>
          </a:xfrm>
        </p:spPr>
        <p:txBody>
          <a:bodyPr/>
          <a:lstStyle/>
          <a:p>
            <a:r>
              <a:rPr lang="en-US" dirty="0" smtClean="0"/>
              <a:t>Test input generator</a:t>
            </a:r>
          </a:p>
          <a:p>
            <a:pPr lvl="1"/>
            <a:r>
              <a:rPr lang="en-US" dirty="0" err="1" smtClean="0"/>
              <a:t>Pex</a:t>
            </a:r>
            <a:r>
              <a:rPr lang="en-US" dirty="0" smtClean="0"/>
              <a:t> starts from parameterized unit tests</a:t>
            </a:r>
          </a:p>
          <a:p>
            <a:pPr lvl="1"/>
            <a:r>
              <a:rPr lang="en-US" dirty="0" smtClean="0"/>
              <a:t>Generated tests are emitted as traditional unit tests</a:t>
            </a:r>
          </a:p>
          <a:p>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The Spec</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pic>
        <p:nvPicPr>
          <p:cNvPr id="5" name="Picture 3"/>
          <p:cNvPicPr>
            <a:picLocks noChangeAspect="1" noChangeArrowheads="1"/>
          </p:cNvPicPr>
          <p:nvPr/>
        </p:nvPicPr>
        <p:blipFill>
          <a:blip r:embed="rId2" cstate="print"/>
          <a:srcRect/>
          <a:stretch>
            <a:fillRect/>
          </a:stretch>
        </p:blipFill>
        <p:spPr bwMode="auto">
          <a:xfrm>
            <a:off x="381000" y="3267075"/>
            <a:ext cx="6715125" cy="2981325"/>
          </a:xfrm>
          <a:prstGeom prst="rect">
            <a:avLst/>
          </a:prstGeom>
          <a:noFill/>
          <a:ln w="9525">
            <a:noFill/>
            <a:miter lim="800000"/>
            <a:headEnd/>
            <a:tailEnd/>
          </a:ln>
          <a:effectLst/>
        </p:spPr>
      </p:pic>
      <p:pic>
        <p:nvPicPr>
          <p:cNvPr id="6" name="Picture 2"/>
          <p:cNvPicPr>
            <a:picLocks noChangeAspect="1" noChangeArrowheads="1"/>
          </p:cNvPicPr>
          <p:nvPr/>
        </p:nvPicPr>
        <p:blipFill>
          <a:blip r:embed="rId3" cstate="print"/>
          <a:srcRect/>
          <a:stretch>
            <a:fillRect/>
          </a:stretch>
        </p:blipFill>
        <p:spPr bwMode="auto">
          <a:xfrm>
            <a:off x="4438650" y="1371600"/>
            <a:ext cx="4400550" cy="2657475"/>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AddItem Test</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4438650" y="1371600"/>
            <a:ext cx="4400550" cy="2657475"/>
          </a:xfrm>
          <a:prstGeom prst="rect">
            <a:avLst/>
          </a:prstGeom>
          <a:noFill/>
          <a:ln w="9525">
            <a:noFill/>
            <a:miter lim="800000"/>
            <a:headEnd/>
            <a:tailEnd/>
          </a:ln>
          <a:effectLst/>
        </p:spPr>
      </p:pic>
      <p:grpSp>
        <p:nvGrpSpPr>
          <p:cNvPr id="6" name="Group 10"/>
          <p:cNvGrpSpPr/>
          <p:nvPr/>
        </p:nvGrpSpPr>
        <p:grpSpPr>
          <a:xfrm>
            <a:off x="76200" y="2895600"/>
            <a:ext cx="3886200" cy="3581400"/>
            <a:chOff x="76200" y="2895600"/>
            <a:chExt cx="3886200" cy="3581400"/>
          </a:xfrm>
        </p:grpSpPr>
        <p:sp>
          <p:nvSpPr>
            <p:cNvPr id="7" name="Rounded Rectangle 6"/>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8" name="TextBox 7"/>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9" name="Group 11"/>
          <p:cNvGrpSpPr/>
          <p:nvPr/>
        </p:nvGrpSpPr>
        <p:grpSpPr>
          <a:xfrm>
            <a:off x="76200" y="1143000"/>
            <a:ext cx="3886200" cy="1892082"/>
            <a:chOff x="76200" y="1143000"/>
            <a:chExt cx="3886200" cy="1892082"/>
          </a:xfrm>
        </p:grpSpPr>
        <p:sp>
          <p:nvSpPr>
            <p:cNvPr id="10" name="Rounded Rectangle 9"/>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1" name="TextBox 10"/>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Starting Pex</a:t>
            </a:r>
            <a:r>
              <a:rPr lang="en-US" dirty="0" smtClean="0"/>
              <a:t>…</a:t>
            </a:r>
            <a:endParaRPr lang="en-US" dirty="0"/>
          </a:p>
        </p:txBody>
      </p:sp>
      <p:sp>
        <p:nvSpPr>
          <p:cNvPr id="13" name="Content Placeholder 12"/>
          <p:cNvSpPr>
            <a:spLocks noGrp="1"/>
          </p:cNvSpPr>
          <p:nvPr>
            <p:ph idx="1"/>
          </p:nvPr>
        </p:nvSpPr>
        <p:spPr/>
        <p:txBody>
          <a:bodyPr/>
          <a:lstStyle/>
          <a:p>
            <a:endParaRPr lang="en-US"/>
          </a:p>
        </p:txBody>
      </p:sp>
      <p:grpSp>
        <p:nvGrpSpPr>
          <p:cNvPr id="3" name="Group 10"/>
          <p:cNvGrpSpPr/>
          <p:nvPr/>
        </p:nvGrpSpPr>
        <p:grpSpPr>
          <a:xfrm>
            <a:off x="76200" y="2895600"/>
            <a:ext cx="3886200" cy="3581400"/>
            <a:chOff x="76200" y="2895600"/>
            <a:chExt cx="3886200" cy="3581400"/>
          </a:xfrm>
        </p:grpSpPr>
        <p:sp>
          <p:nvSpPr>
            <p:cNvPr id="6" name="Rounded Rectangle 5"/>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4" name="TextBox 3"/>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7" name="Group 11"/>
          <p:cNvGrpSpPr/>
          <p:nvPr/>
        </p:nvGrpSpPr>
        <p:grpSpPr>
          <a:xfrm>
            <a:off x="76200" y="1143000"/>
            <a:ext cx="3886200" cy="1892082"/>
            <a:chOff x="76200" y="1143000"/>
            <a:chExt cx="3886200" cy="1892082"/>
          </a:xfrm>
        </p:grpSpPr>
        <p:sp>
          <p:nvSpPr>
            <p:cNvPr id="5" name="Rounded Rectangle 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0" name="TextBox 9"/>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625600"/>
                <a:gridCol w="1625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dirty="0"/>
                    </a:p>
                  </a:txBody>
                  <a:tcPr/>
                </a:tc>
                <a:tc>
                  <a:txBody>
                    <a:bodyPr/>
                    <a:lstStyle/>
                    <a:p>
                      <a:endParaRPr lang="en-US" dirty="0"/>
                    </a:p>
                  </a:txBody>
                  <a:tcPr/>
                </a:tc>
                <a:tc>
                  <a:txBody>
                    <a:bodyPr/>
                    <a:lstStyle/>
                    <a:p>
                      <a:endParaRPr lang="en-US" sz="1600" dirty="0">
                        <a:latin typeface="Consolas" pitchFamily="49" charset="0"/>
                      </a:endParaRPr>
                    </a:p>
                  </a:txBody>
                  <a:tcPr/>
                </a:tc>
              </a:tr>
            </a:tbl>
          </a:graphicData>
        </a:graphic>
      </p:graphicFrame>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0" name="Content Placeholder 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741680"/>
        </p:xfrm>
        <a:graphic>
          <a:graphicData uri="http://schemas.openxmlformats.org/drawingml/2006/table">
            <a:tbl>
              <a:tblPr firstRow="1" bandRow="1">
                <a:tableStyleId>{9DCAF9ED-07DC-4A11-8D7F-57B35C25682E}</a:tableStyleId>
              </a:tblPr>
              <a:tblGrid>
                <a:gridCol w="1625600"/>
                <a:gridCol w="1117600"/>
                <a:gridCol w="21336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endParaRPr lang="en-US" sz="1600" dirty="0"/>
                    </a:p>
                  </a:txBody>
                  <a:tcPr/>
                </a:tc>
              </a:tr>
              <a:tr h="370840">
                <a:tc>
                  <a:txBody>
                    <a:bodyPr/>
                    <a:lstStyle/>
                    <a:p>
                      <a:endParaRPr lang="en-US" sz="1600" dirty="0">
                        <a:latin typeface="Consolas" pitchFamily="49" charset="0"/>
                      </a:endParaRPr>
                    </a:p>
                  </a:txBody>
                  <a:tcPr/>
                </a:tc>
                <a:tc>
                  <a:txBody>
                    <a:bodyPr/>
                    <a:lstStyle/>
                    <a:p>
                      <a:r>
                        <a:rPr lang="en-US" sz="1600" b="1" dirty="0" smtClean="0">
                          <a:solidFill>
                            <a:srgbClr val="FF0000"/>
                          </a:solidFill>
                          <a:latin typeface="Consolas" pitchFamily="49" charset="0"/>
                        </a:rPr>
                        <a:t>(0,null)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34" name="Rounded Rectangle 33"/>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5" name="TextBox 34"/>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37" name="Rounded Rectangle 36"/>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38" name="TextBox 37"/>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rgbClr val="FF0000"/>
                  </a:solidFill>
                  <a:latin typeface="Consolas" pitchFamily="49" charset="0"/>
                </a:rPr>
                <a:t>int</a:t>
              </a:r>
              <a:r>
                <a:rPr lang="en-US" sz="1400" b="1" dirty="0" smtClean="0">
                  <a:solidFill>
                    <a:srgbClr val="FF0000"/>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Test case generation</a:t>
            </a:r>
            <a:endParaRPr lang="en-US" dirty="0">
              <a:latin typeface="Calibri" pitchFamily="34" charset="0"/>
            </a:endParaRPr>
          </a:p>
        </p:txBody>
      </p:sp>
      <p:sp>
        <p:nvSpPr>
          <p:cNvPr id="10" name="Content Placeholder 9"/>
          <p:cNvSpPr>
            <a:spLocks noGrp="1"/>
          </p:cNvSpPr>
          <p:nvPr>
            <p:ph idx="1"/>
          </p:nvPr>
        </p:nvSpPr>
        <p:spPr>
          <a:xfrm>
            <a:off x="371856" y="1807907"/>
            <a:ext cx="2768909" cy="4105739"/>
          </a:xfrm>
        </p:spPr>
        <p:txBody>
          <a:bodyPr/>
          <a:lstStyle/>
          <a:p>
            <a:pPr>
              <a:spcBef>
                <a:spcPts val="300"/>
              </a:spcBef>
              <a:spcAft>
                <a:spcPts val="300"/>
              </a:spcAft>
              <a:buNone/>
            </a:pPr>
            <a:r>
              <a:rPr lang="en-US" sz="2800" b="1" dirty="0" smtClean="0">
                <a:latin typeface="Cordia New" pitchFamily="34" charset="-34"/>
                <a:cs typeface="Cordia New" pitchFamily="34" charset="-34"/>
              </a:rPr>
              <a:t>unsigned </a:t>
            </a:r>
            <a:r>
              <a:rPr lang="en-US" sz="2800" dirty="0" smtClean="0">
                <a:latin typeface="Cordia New" pitchFamily="34" charset="-34"/>
                <a:cs typeface="Cordia New" pitchFamily="34" charset="-34"/>
              </a:rPr>
              <a:t>GCD(x, y) {</a:t>
            </a:r>
          </a:p>
          <a:p>
            <a:pPr>
              <a:spcBef>
                <a:spcPts val="300"/>
              </a:spcBef>
              <a:spcAft>
                <a:spcPts val="300"/>
              </a:spcAft>
              <a:buNone/>
            </a:pPr>
            <a:r>
              <a:rPr lang="en-US" sz="2800" b="1" dirty="0" smtClean="0">
                <a:latin typeface="Cordia New" pitchFamily="34" charset="-34"/>
                <a:cs typeface="Cordia New" pitchFamily="34" charset="-34"/>
              </a:rPr>
              <a:t>  requires</a:t>
            </a:r>
            <a:r>
              <a:rPr lang="en-US" sz="2800" dirty="0" smtClean="0">
                <a:latin typeface="Cordia New" pitchFamily="34" charset="-34"/>
                <a:cs typeface="Cordia New" pitchFamily="34" charset="-34"/>
              </a:rPr>
              <a:t>(y &gt; 0);</a:t>
            </a:r>
          </a:p>
          <a:p>
            <a:pPr>
              <a:spcBef>
                <a:spcPts val="300"/>
              </a:spcBef>
              <a:spcAft>
                <a:spcPts val="300"/>
              </a:spcAft>
              <a:buNone/>
            </a:pPr>
            <a:r>
              <a:rPr lang="en-US" sz="2800" b="1" dirty="0" smtClean="0">
                <a:latin typeface="Cordia New" pitchFamily="34" charset="-34"/>
                <a:cs typeface="Cordia New" pitchFamily="34" charset="-34"/>
              </a:rPr>
              <a:t>  while</a:t>
            </a:r>
            <a:r>
              <a:rPr lang="en-US" sz="2800" dirty="0" smtClean="0">
                <a:latin typeface="Cordia New" pitchFamily="34" charset="-34"/>
                <a:cs typeface="Cordia New" pitchFamily="34" charset="-34"/>
              </a:rPr>
              <a:t> (true) {</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unsigned</a:t>
            </a:r>
            <a:r>
              <a:rPr lang="en-US" sz="2800" dirty="0" smtClean="0">
                <a:latin typeface="Cordia New" pitchFamily="34" charset="-34"/>
                <a:cs typeface="Cordia New" pitchFamily="34" charset="-34"/>
              </a:rPr>
              <a:t> m = x % y;</a:t>
            </a:r>
          </a:p>
          <a:p>
            <a:pPr>
              <a:spcBef>
                <a:spcPts val="300"/>
              </a:spcBef>
              <a:spcAft>
                <a:spcPts val="300"/>
              </a:spcAft>
              <a:buNone/>
            </a:pPr>
            <a:r>
              <a:rPr lang="en-US" sz="2800" dirty="0" smtClean="0">
                <a:latin typeface="Cordia New" pitchFamily="34" charset="-34"/>
                <a:cs typeface="Cordia New" pitchFamily="34" charset="-34"/>
              </a:rPr>
              <a:t>	 </a:t>
            </a:r>
            <a:r>
              <a:rPr lang="en-US" sz="2800" b="1" dirty="0" smtClean="0">
                <a:latin typeface="Cordia New" pitchFamily="34" charset="-34"/>
                <a:cs typeface="Cordia New" pitchFamily="34" charset="-34"/>
              </a:rPr>
              <a:t>if</a:t>
            </a:r>
            <a:r>
              <a:rPr lang="en-US" sz="2800" dirty="0" smtClean="0">
                <a:latin typeface="Cordia New" pitchFamily="34" charset="-34"/>
                <a:cs typeface="Cordia New" pitchFamily="34" charset="-34"/>
              </a:rPr>
              <a:t> (m == 0) </a:t>
            </a:r>
            <a:r>
              <a:rPr lang="en-US" sz="2800" b="1" dirty="0" smtClean="0">
                <a:latin typeface="Cordia New" pitchFamily="34" charset="-34"/>
                <a:cs typeface="Cordia New" pitchFamily="34" charset="-34"/>
              </a:rPr>
              <a:t>return</a:t>
            </a:r>
            <a:r>
              <a:rPr lang="en-US" sz="2800" dirty="0" smtClean="0">
                <a:latin typeface="Cordia New" pitchFamily="34" charset="-34"/>
                <a:cs typeface="Cordia New" pitchFamily="34" charset="-34"/>
              </a:rPr>
              <a:t> y;</a:t>
            </a:r>
          </a:p>
          <a:p>
            <a:pPr>
              <a:spcBef>
                <a:spcPts val="300"/>
              </a:spcBef>
              <a:spcAft>
                <a:spcPts val="300"/>
              </a:spcAft>
              <a:buNone/>
            </a:pPr>
            <a:r>
              <a:rPr lang="en-US" sz="2800" dirty="0" smtClean="0">
                <a:latin typeface="Cordia New" pitchFamily="34" charset="-34"/>
                <a:cs typeface="Cordia New" pitchFamily="34" charset="-34"/>
              </a:rPr>
              <a:t>	 x = y;</a:t>
            </a:r>
          </a:p>
          <a:p>
            <a:pPr>
              <a:spcBef>
                <a:spcPts val="300"/>
              </a:spcBef>
              <a:spcAft>
                <a:spcPts val="300"/>
              </a:spcAft>
              <a:buNone/>
            </a:pPr>
            <a:r>
              <a:rPr lang="en-US" sz="2800" dirty="0" smtClean="0">
                <a:latin typeface="Cordia New" pitchFamily="34" charset="-34"/>
                <a:cs typeface="Cordia New" pitchFamily="34" charset="-34"/>
              </a:rPr>
              <a:t>	 y = m;</a:t>
            </a:r>
          </a:p>
          <a:p>
            <a:pPr>
              <a:spcBef>
                <a:spcPts val="300"/>
              </a:spcBef>
              <a:spcAft>
                <a:spcPts val="300"/>
              </a:spcAft>
              <a:buNone/>
            </a:pPr>
            <a:r>
              <a:rPr lang="en-US" sz="2800" dirty="0" smtClean="0">
                <a:latin typeface="Cordia New" pitchFamily="34" charset="-34"/>
                <a:cs typeface="Cordia New" pitchFamily="34" charset="-34"/>
              </a:rPr>
              <a:t>   }</a:t>
            </a:r>
          </a:p>
          <a:p>
            <a:pPr>
              <a:spcBef>
                <a:spcPts val="300"/>
              </a:spcBef>
              <a:spcAft>
                <a:spcPts val="300"/>
              </a:spcAft>
              <a:buNone/>
            </a:pPr>
            <a:r>
              <a:rPr lang="en-US" sz="2800" dirty="0" smtClean="0">
                <a:latin typeface="Cordia New" pitchFamily="34" charset="-34"/>
                <a:cs typeface="Cordia New" pitchFamily="34" charset="-34"/>
              </a:rPr>
              <a:t>}</a:t>
            </a:r>
          </a:p>
        </p:txBody>
      </p:sp>
      <p:sp>
        <p:nvSpPr>
          <p:cNvPr id="6" name="Rectangular Callout 5"/>
          <p:cNvSpPr/>
          <p:nvPr/>
        </p:nvSpPr>
        <p:spPr bwMode="auto">
          <a:xfrm>
            <a:off x="1044138" y="5499652"/>
            <a:ext cx="4508523" cy="835018"/>
          </a:xfrm>
          <a:prstGeom prst="wedgeRectCallout">
            <a:avLst>
              <a:gd name="adj1" fmla="val -33778"/>
              <a:gd name="adj2" fmla="val -177253"/>
            </a:avLst>
          </a:prstGeom>
          <a:solidFill>
            <a:srgbClr val="6699FF">
              <a:alpha val="69804"/>
            </a:srgbClr>
          </a:solidFill>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ts val="300"/>
              </a:spcBef>
              <a:spcAft>
                <a:spcPct val="0"/>
              </a:spcAft>
              <a:buClrTx/>
              <a:buSzTx/>
              <a:buFontTx/>
              <a:buNone/>
              <a:tabLst/>
            </a:pPr>
            <a:r>
              <a:rPr lang="en-US" sz="2400" dirty="0" smtClean="0">
                <a:solidFill>
                  <a:schemeClr val="tx1"/>
                </a:solidFill>
                <a:effectLst>
                  <a:outerShdw blurRad="38100" dist="38100" dir="2700000" algn="tl">
                    <a:srgbClr val="000000">
                      <a:alpha val="43137"/>
                    </a:srgbClr>
                  </a:outerShdw>
                </a:effectLst>
                <a:latin typeface="Calibri" pitchFamily="34" charset="0"/>
              </a:rPr>
              <a:t>We want a trace where the loop is executed twice.</a:t>
            </a: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Content Placeholder 9"/>
          <p:cNvSpPr txBox="1">
            <a:spLocks/>
          </p:cNvSpPr>
          <p:nvPr/>
        </p:nvSpPr>
        <p:spPr>
          <a:xfrm>
            <a:off x="3985585" y="1861559"/>
            <a:ext cx="1991139" cy="3539430"/>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&gt; 0)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not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 </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sym typeface="Symbol"/>
              </a:rPr>
              <a:t>and</a:t>
            </a:r>
            <a:endPar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x</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y</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and</a:t>
            </a:r>
          </a:p>
          <a:p>
            <a:pPr marL="384954" marR="0" lvl="0" indent="-384954" algn="l" defTabSz="914363" rtl="0" eaLnBrk="1" fontAlgn="auto" latinLnBrk="0" hangingPunct="1">
              <a:lnSpc>
                <a:spcPct val="90000"/>
              </a:lnSpc>
              <a:spcBef>
                <a:spcPct val="20000"/>
              </a:spcBef>
              <a:spcAft>
                <a:spcPts val="40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(m</a:t>
            </a:r>
            <a:r>
              <a:rPr kumimoji="0" lang="en-US" sz="2800" b="0"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1</a:t>
            </a:r>
            <a:r>
              <a:rPr kumimoji="0" lang="en-US" sz="28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 0)</a:t>
            </a:r>
          </a:p>
        </p:txBody>
      </p:sp>
      <p:sp>
        <p:nvSpPr>
          <p:cNvPr id="11" name="Right Arrow 10"/>
          <p:cNvSpPr/>
          <p:nvPr/>
        </p:nvSpPr>
        <p:spPr bwMode="auto">
          <a:xfrm>
            <a:off x="5903649" y="2606571"/>
            <a:ext cx="1704513"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tx1"/>
                </a:solidFill>
                <a:effectLst>
                  <a:outerShdw blurRad="38100" dist="38100" dir="2700000" algn="tl">
                    <a:srgbClr val="000000">
                      <a:alpha val="43137"/>
                    </a:srgbClr>
                  </a:outerShdw>
                </a:effectLst>
                <a:latin typeface="Segoe" pitchFamily="34" charset="0"/>
              </a:rPr>
              <a:t>Solver</a:t>
            </a:r>
            <a:endPar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Content Placeholder 9"/>
          <p:cNvSpPr txBox="1">
            <a:spLocks/>
          </p:cNvSpPr>
          <p:nvPr/>
        </p:nvSpPr>
        <p:spPr>
          <a:xfrm>
            <a:off x="7699907" y="1924374"/>
            <a:ext cx="1126037" cy="3014158"/>
          </a:xfrm>
          <a:prstGeom prst="rect">
            <a:avLst/>
          </a:prstGeom>
        </p:spPr>
        <p:txBody>
          <a:bodyPr vert="horz" wrap="square" lIns="0" tIns="0" rIns="0" bIns="0" rtlCol="0">
            <a:spAutoFit/>
          </a:bodyPr>
          <a:lstStyle/>
          <a:p>
            <a:pPr marL="384954" lvl="0" indent="-384954">
              <a:lnSpc>
                <a:spcPct val="90000"/>
              </a:lnSpc>
              <a:spcBef>
                <a:spcPct val="20000"/>
              </a:spcBef>
              <a:spcAft>
                <a:spcPts val="400"/>
              </a:spcAft>
              <a:buSzPct val="90000"/>
            </a:pPr>
            <a:r>
              <a:rPr kumimoji="0" lang="en-US" sz="28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x</a:t>
            </a:r>
            <a:r>
              <a:rPr kumimoji="0" lang="en-US" sz="2800" b="1" i="0" u="none" strike="noStrike" kern="1200" cap="none" spc="0" normalizeH="0" baseline="-25000" noProof="0" dirty="0" smtClean="0">
                <a:ln>
                  <a:noFill/>
                </a:ln>
                <a:solidFill>
                  <a:schemeClr val="bg1"/>
                </a:solidFill>
                <a:effectLst/>
                <a:uLnTx/>
                <a:uFillTx/>
                <a:latin typeface="Cordia New" pitchFamily="34" charset="-34"/>
                <a:ea typeface="+mn-ea"/>
                <a:cs typeface="Cordia New" pitchFamily="34" charset="-34"/>
              </a:rPr>
              <a:t>0 </a:t>
            </a:r>
            <a:r>
              <a:rPr lang="en-US" sz="2800" b="1" dirty="0" smtClean="0">
                <a:solidFill>
                  <a:schemeClr val="bg1"/>
                </a:solidFill>
                <a:latin typeface="Cordia New" pitchFamily="34" charset="-34"/>
                <a:cs typeface="Cordia New" pitchFamily="34" charset="-34"/>
              </a:rPr>
              <a:t>= 2</a:t>
            </a:r>
          </a:p>
          <a:p>
            <a:pPr marL="384954" lvl="0" indent="-384954">
              <a:lnSpc>
                <a:spcPct val="90000"/>
              </a:lnSpc>
              <a:spcBef>
                <a:spcPct val="20000"/>
              </a:spcBef>
              <a:spcAft>
                <a:spcPts val="400"/>
              </a:spcAft>
              <a:buSzPct val="90000"/>
            </a:pPr>
            <a:r>
              <a:rPr lang="en-US" sz="2800" b="1" dirty="0" smtClean="0">
                <a:solidFill>
                  <a:schemeClr val="bg1"/>
                </a:solidFill>
                <a:latin typeface="Cordia New" pitchFamily="34" charset="-34"/>
                <a:cs typeface="Cordia New" pitchFamily="34" charset="-34"/>
              </a:rPr>
              <a:t>y</a:t>
            </a:r>
            <a:r>
              <a:rPr lang="en-US" sz="2800" b="1" baseline="-25000" dirty="0" smtClean="0">
                <a:solidFill>
                  <a:schemeClr val="bg1"/>
                </a:solidFill>
                <a:latin typeface="Cordia New" pitchFamily="34" charset="-34"/>
                <a:cs typeface="Cordia New" pitchFamily="34" charset="-34"/>
              </a:rPr>
              <a:t>0</a:t>
            </a:r>
            <a:r>
              <a:rPr lang="en-US" sz="2800" b="1" dirty="0" smtClean="0">
                <a:solidFill>
                  <a:schemeClr val="bg1"/>
                </a:solidFill>
                <a:latin typeface="Cordia New" pitchFamily="34" charset="-34"/>
                <a:cs typeface="Cordia New" pitchFamily="34" charset="-34"/>
              </a:rPr>
              <a:t> =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0</a:t>
            </a:r>
            <a:r>
              <a:rPr lang="en-US" sz="2800" dirty="0" smtClean="0">
                <a:solidFill>
                  <a:schemeClr val="bg1"/>
                </a:solidFill>
                <a:latin typeface="Cordia New" pitchFamily="34" charset="-34"/>
                <a:cs typeface="Cordia New" pitchFamily="34" charset="-34"/>
              </a:rPr>
              <a:t> =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x</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4</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y</a:t>
            </a:r>
            <a:r>
              <a:rPr lang="en-US" sz="2800" baseline="-25000" dirty="0" smtClean="0">
                <a:solidFill>
                  <a:schemeClr val="bg1"/>
                </a:solidFill>
                <a:latin typeface="Cordia New" pitchFamily="34" charset="-34"/>
                <a:cs typeface="Cordia New" pitchFamily="34" charset="-34"/>
              </a:rPr>
              <a:t>1 </a:t>
            </a:r>
            <a:r>
              <a:rPr lang="en-US" sz="2800" dirty="0" smtClean="0">
                <a:solidFill>
                  <a:schemeClr val="bg1"/>
                </a:solidFill>
                <a:latin typeface="Cordia New" pitchFamily="34" charset="-34"/>
                <a:cs typeface="Cordia New" pitchFamily="34" charset="-34"/>
              </a:rPr>
              <a:t>= 2</a:t>
            </a:r>
          </a:p>
          <a:p>
            <a:pPr marL="384954" indent="-384954">
              <a:lnSpc>
                <a:spcPct val="90000"/>
              </a:lnSpc>
              <a:spcBef>
                <a:spcPct val="20000"/>
              </a:spcBef>
              <a:spcAft>
                <a:spcPts val="400"/>
              </a:spcAft>
              <a:buSzPct val="90000"/>
            </a:pPr>
            <a:r>
              <a:rPr lang="en-US" sz="2800" dirty="0" smtClean="0">
                <a:solidFill>
                  <a:schemeClr val="bg1"/>
                </a:solidFill>
                <a:latin typeface="Cordia New" pitchFamily="34" charset="-34"/>
                <a:cs typeface="Cordia New" pitchFamily="34" charset="-34"/>
              </a:rPr>
              <a:t>m</a:t>
            </a:r>
            <a:r>
              <a:rPr lang="en-US" sz="2800" baseline="-25000" dirty="0" smtClean="0">
                <a:solidFill>
                  <a:schemeClr val="bg1"/>
                </a:solidFill>
                <a:latin typeface="Cordia New" pitchFamily="34" charset="-34"/>
                <a:cs typeface="Cordia New" pitchFamily="34" charset="-34"/>
              </a:rPr>
              <a:t>1</a:t>
            </a:r>
            <a:r>
              <a:rPr lang="en-US" sz="2800" dirty="0" smtClean="0">
                <a:solidFill>
                  <a:schemeClr val="bg1"/>
                </a:solidFill>
                <a:latin typeface="Cordia New" pitchFamily="34" charset="-34"/>
                <a:cs typeface="Cordia New" pitchFamily="34" charset="-34"/>
              </a:rPr>
              <a:t> = 0</a:t>
            </a:r>
          </a:p>
        </p:txBody>
      </p:sp>
      <p:sp>
        <p:nvSpPr>
          <p:cNvPr id="13" name="Right Arrow 12"/>
          <p:cNvSpPr/>
          <p:nvPr/>
        </p:nvSpPr>
        <p:spPr bwMode="auto">
          <a:xfrm>
            <a:off x="2537787" y="2606571"/>
            <a:ext cx="1254052" cy="630936"/>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rPr>
              <a:t>SSA</a:t>
            </a:r>
          </a:p>
        </p:txBody>
      </p:sp>
      <p:sp>
        <p:nvSpPr>
          <p:cNvPr id="1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animBg="1"/>
      <p:bldP spid="12" grpId="0"/>
      <p:bldP spid="1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1" y="1198880"/>
          <a:ext cx="4876800" cy="949960"/>
        </p:xfrm>
        <a:graphic>
          <a:graphicData uri="http://schemas.openxmlformats.org/drawingml/2006/table">
            <a:tbl>
              <a:tblPr firstRow="1" bandRow="1">
                <a:tableStyleId>{9DCAF9ED-07DC-4A11-8D7F-57B35C25682E}</a:tableStyleId>
              </a:tblPr>
              <a:tblGrid>
                <a:gridCol w="1676399"/>
                <a:gridCol w="1143000"/>
                <a:gridCol w="2057401"/>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capacity &lt; 0</a:t>
              </a:r>
              <a:r>
                <a:rPr lang="en-US" sz="1400" dirty="0" smtClean="0">
                  <a:solidFill>
                    <a:schemeClr val="bg1"/>
                  </a:solidFill>
                  <a:latin typeface="Consolas" pitchFamily="49" charset="0"/>
                </a:rPr>
                <a:t>)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a:t>
              </a:r>
              <a:r>
                <a:rPr lang="en-US" sz="1400" b="1" dirty="0" smtClean="0">
                  <a:solidFill>
                    <a:schemeClr val="bg1"/>
                  </a:solidFill>
                  <a:latin typeface="Consolas" pitchFamily="49" charset="0"/>
                </a:rPr>
                <a:t>new </a:t>
              </a:r>
              <a:r>
                <a:rPr lang="en-US" sz="1400" b="1" dirty="0" err="1" smtClean="0">
                  <a:solidFill>
                    <a:schemeClr val="bg1"/>
                  </a:solidFill>
                  <a:latin typeface="Consolas" pitchFamily="49" charset="0"/>
                </a:rPr>
                <a:t>ArrayList</a:t>
              </a:r>
              <a:r>
                <a:rPr lang="en-US" sz="1400" b="1" dirty="0" smtClean="0">
                  <a:solidFill>
                    <a:schemeClr val="bg1"/>
                  </a:solidFill>
                  <a:latin typeface="Consolas" pitchFamily="49" charset="0"/>
                </a:rPr>
                <a:t>(c);</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9"/>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p>
          </p:txBody>
        </p:sp>
      </p:gr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124200" y="5029200"/>
            <a:ext cx="2057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ArrayList: Run 1, (0,null)</a:t>
            </a:r>
            <a:endParaRPr lang="en-US" dirty="0"/>
          </a:p>
        </p:txBody>
      </p:sp>
      <p:sp>
        <p:nvSpPr>
          <p:cNvPr id="19" name="Content Placeholder 18"/>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4876800" cy="949960"/>
        </p:xfrm>
        <a:graphic>
          <a:graphicData uri="http://schemas.openxmlformats.org/drawingml/2006/table">
            <a:tbl>
              <a:tblPr firstRow="1" bandRow="1">
                <a:tableStyleId>{9DCAF9ED-07DC-4A11-8D7F-57B35C25682E}</a:tableStyleId>
              </a:tblPr>
              <a:tblGrid>
                <a:gridCol w="1625600"/>
                <a:gridCol w="1193800"/>
                <a:gridCol w="2057400"/>
              </a:tblGrid>
              <a:tr h="370840">
                <a:tc>
                  <a:txBody>
                    <a:bodyPr/>
                    <a:lstStyle/>
                    <a:p>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a:t>
              </a:r>
              <a:r>
                <a:rPr lang="en-US" sz="1400" b="1" dirty="0" smtClean="0">
                  <a:solidFill>
                    <a:srgbClr val="FF0000"/>
                  </a:solidFill>
                  <a:latin typeface="Consolas" pitchFamily="49" charset="0"/>
                </a:rPr>
                <a:t>list[0] == item</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8"/>
          <p:cNvGrpSpPr/>
          <p:nvPr/>
        </p:nvGrpSpPr>
        <p:grpSpPr>
          <a:xfrm>
            <a:off x="3581400" y="2209800"/>
            <a:ext cx="2438400" cy="738664"/>
            <a:chOff x="4572000" y="2362200"/>
            <a:chExt cx="2057400" cy="738664"/>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item == item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4" name="TextBox 13"/>
          <p:cNvSpPr txBox="1"/>
          <p:nvPr/>
        </p:nvSpPr>
        <p:spPr>
          <a:xfrm>
            <a:off x="4191000" y="3200400"/>
            <a:ext cx="3724096" cy="1477328"/>
          </a:xfrm>
          <a:prstGeom prst="rect">
            <a:avLst/>
          </a:prstGeom>
          <a:noFill/>
        </p:spPr>
        <p:txBody>
          <a:bodyPr wrap="none" rtlCol="0">
            <a:spAutoFit/>
          </a:bodyPr>
          <a:lstStyle/>
          <a:p>
            <a:r>
              <a:rPr lang="en-US" dirty="0" smtClean="0"/>
              <a:t>This is a </a:t>
            </a:r>
            <a:r>
              <a:rPr lang="en-US" i="1" dirty="0" smtClean="0"/>
              <a:t>tautology</a:t>
            </a:r>
            <a:r>
              <a:rPr lang="en-US" dirty="0" smtClean="0"/>
              <a:t>, </a:t>
            </a:r>
          </a:p>
          <a:p>
            <a:r>
              <a:rPr lang="en-US" dirty="0" smtClean="0"/>
              <a:t>i.e. a constraint that is always true,</a:t>
            </a:r>
          </a:p>
          <a:p>
            <a:r>
              <a:rPr lang="en-US" dirty="0" smtClean="0"/>
              <a:t>regardless of the chosen values.</a:t>
            </a:r>
          </a:p>
          <a:p>
            <a:endParaRPr lang="en-US" dirty="0" smtClean="0"/>
          </a:p>
          <a:p>
            <a:r>
              <a:rPr lang="en-US" dirty="0" smtClean="0"/>
              <a:t>We can ignore </a:t>
            </a:r>
            <a:r>
              <a:rPr lang="en-US" smtClean="0"/>
              <a:t>such constraints.</a:t>
            </a:r>
            <a:endParaRPr lang="en-US" dirty="0" smtClean="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Picking the next branch to cover</a:t>
            </a:r>
            <a:endParaRPr lang="en-US" sz="4000" dirty="0"/>
          </a:p>
        </p:txBody>
      </p:sp>
      <p:sp>
        <p:nvSpPr>
          <p:cNvPr id="10" name="Content Placeholder 9"/>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1" dirty="0" smtClean="0">
                          <a:solidFill>
                            <a:srgbClr val="FF0000"/>
                          </a:solidFill>
                          <a:latin typeface="Consolas" pitchFamily="49" charset="0"/>
                        </a:rPr>
                        <a:t>0!=c</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4" name="Picture 13"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18" name="Bent Arrow 17"/>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3600" smtClean="0"/>
              <a:t>ArrayList: Solve constraints using SMT solver</a:t>
            </a:r>
            <a:endParaRPr lang="en-US" sz="3600" dirty="0"/>
          </a:p>
        </p:txBody>
      </p:sp>
      <p:sp>
        <p:nvSpPr>
          <p:cNvPr id="17" name="Content Placeholder 16"/>
          <p:cNvSpPr>
            <a:spLocks noGrp="1"/>
          </p:cNvSpPr>
          <p:nvPr>
            <p:ph idx="1"/>
          </p:nvPr>
        </p:nvSpPr>
        <p:spPr/>
        <p:txBody>
          <a:bodyPr/>
          <a:lstStyle/>
          <a:p>
            <a:endParaRPr lang="en-US" dirty="0"/>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(count == </a:t>
              </a:r>
              <a:r>
                <a:rPr lang="en-US" sz="1400" b="1"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 object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list.Add</a:t>
              </a:r>
              <a:r>
                <a:rPr lang="en-US" sz="1400"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20" name="Picture 19" descr="z3.png"/>
          <p:cNvPicPr>
            <a:picLocks noChangeAspect="1"/>
          </p:cNvPicPr>
          <p:nvPr/>
        </p:nvPicPr>
        <p:blipFill>
          <a:blip r:embed="rId2" cstate="print"/>
          <a:stretch>
            <a:fillRect/>
          </a:stretch>
        </p:blipFill>
        <p:spPr>
          <a:xfrm>
            <a:off x="5758090" y="3238118"/>
            <a:ext cx="1213872" cy="701903"/>
          </a:xfrm>
          <a:prstGeom prst="rect">
            <a:avLst/>
          </a:prstGeom>
        </p:spPr>
      </p:pic>
      <p:sp>
        <p:nvSpPr>
          <p:cNvPr id="21" name="Bent Arrow 20"/>
          <p:cNvSpPr/>
          <p:nvPr/>
        </p:nvSpPr>
        <p:spPr bwMode="auto">
          <a:xfrm flipV="1">
            <a:off x="4439920" y="2580640"/>
            <a:ext cx="127000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Up Arrow 21"/>
          <p:cNvSpPr/>
          <p:nvPr/>
        </p:nvSpPr>
        <p:spPr bwMode="auto">
          <a:xfrm>
            <a:off x="6136640" y="256032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a:t>
            </a:r>
            <a:r>
              <a:rPr lang="en-US" sz="4000" dirty="0" smtClean="0"/>
              <a:t>u</a:t>
            </a:r>
            <a:r>
              <a:rPr sz="4000" smtClean="0"/>
              <a:t>n 2,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32080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b="1" dirty="0" smtClean="0">
                  <a:solidFill>
                    <a:srgbClr val="FF0000"/>
                  </a:solidFill>
                  <a:latin typeface="Consolas" pitchFamily="49" charset="0"/>
                </a:rPr>
                <a:t>count == </a:t>
              </a:r>
              <a:r>
                <a:rPr lang="en-US" sz="1400" b="1" dirty="0" err="1" smtClean="0">
                  <a:solidFill>
                    <a:srgbClr val="FF0000"/>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Rounded Rectangle 9"/>
          <p:cNvSpPr/>
          <p:nvPr/>
        </p:nvSpPr>
        <p:spPr bwMode="auto">
          <a:xfrm>
            <a:off x="3124200" y="5163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grpSp>
        <p:nvGrpSpPr>
          <p:cNvPr id="5" name="Group 16"/>
          <p:cNvGrpSpPr/>
          <p:nvPr/>
        </p:nvGrpSpPr>
        <p:grpSpPr>
          <a:xfrm>
            <a:off x="3124200" y="5029200"/>
            <a:ext cx="2057400" cy="738664"/>
            <a:chOff x="4572000" y="2362200"/>
            <a:chExt cx="2057400" cy="738664"/>
          </a:xfrm>
        </p:grpSpPr>
        <p:sp>
          <p:nvSpPr>
            <p:cNvPr id="18" name="Rounded Rectangle 17"/>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9" name="TextBox 18"/>
            <p:cNvSpPr txBox="1"/>
            <p:nvPr/>
          </p:nvSpPr>
          <p:spPr>
            <a:xfrm>
              <a:off x="4572001" y="2362200"/>
              <a:ext cx="1981199" cy="738664"/>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0 == c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false</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Pick new branch</a:t>
            </a:r>
            <a:endParaRPr lang="en-US" sz="4000" dirty="0"/>
          </a:p>
        </p:txBody>
      </p:sp>
      <p:sp>
        <p:nvSpPr>
          <p:cNvPr id="17" name="Content Placeholder 16"/>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1" dirty="0" smtClean="0">
                          <a:solidFill>
                            <a:srgbClr val="FF0000"/>
                          </a:solidFill>
                          <a:latin typeface="Consolas" pitchFamily="49" charset="0"/>
                        </a:rPr>
                        <a:t>c&lt;0</a:t>
                      </a:r>
                    </a:p>
                  </a:txBody>
                  <a:tcPr/>
                </a:tc>
                <a:tc>
                  <a:txBody>
                    <a:bodyPr/>
                    <a:lstStyle/>
                    <a:p>
                      <a:endParaRPr lang="en-US" sz="1600" dirty="0">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a:t>
              </a:r>
              <a:r>
                <a:rPr lang="en-US" sz="1400" b="1" dirty="0" smtClean="0">
                  <a:solidFill>
                    <a:schemeClr val="bg1"/>
                  </a:solidFill>
                  <a:latin typeface="Consolas" pitchFamily="49" charset="0"/>
                </a:rPr>
                <a:t>if (</a:t>
              </a:r>
              <a:r>
                <a:rPr lang="en-US" sz="1400" dirty="0" smtClean="0">
                  <a:solidFill>
                    <a:schemeClr val="bg1"/>
                  </a:solidFill>
                  <a:latin typeface="Consolas" pitchFamily="49" charset="0"/>
                </a:rPr>
                <a:t>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pic>
        <p:nvPicPr>
          <p:cNvPr id="10" name="Picture 9" descr="z3.png"/>
          <p:cNvPicPr>
            <a:picLocks noChangeAspect="1"/>
          </p:cNvPicPr>
          <p:nvPr/>
        </p:nvPicPr>
        <p:blipFill>
          <a:blip r:embed="rId2" cstate="print"/>
          <a:stretch>
            <a:fillRect/>
          </a:stretch>
        </p:blipFill>
        <p:spPr>
          <a:xfrm>
            <a:off x="5900330" y="3624198"/>
            <a:ext cx="1213872" cy="701903"/>
          </a:xfrm>
          <a:prstGeom prst="rect">
            <a:avLst/>
          </a:prstGeom>
        </p:spPr>
      </p:pic>
      <p:sp>
        <p:nvSpPr>
          <p:cNvPr id="14" name="Bent Arrow 13"/>
          <p:cNvSpPr/>
          <p:nvPr/>
        </p:nvSpPr>
        <p:spPr bwMode="auto">
          <a:xfrm flipV="1">
            <a:off x="4196080" y="299720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8" name="Content Placeholder 17"/>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
        <p:nvSpPr>
          <p:cNvPr id="10" name="Up Arrow 9"/>
          <p:cNvSpPr/>
          <p:nvPr/>
        </p:nvSpPr>
        <p:spPr bwMode="auto">
          <a:xfrm>
            <a:off x="6146800" y="2956560"/>
            <a:ext cx="375920" cy="609600"/>
          </a:xfrm>
          <a:prstGeom prst="up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pic>
        <p:nvPicPr>
          <p:cNvPr id="14" name="Picture 13" descr="z3.png"/>
          <p:cNvPicPr>
            <a:picLocks noChangeAspect="1"/>
          </p:cNvPicPr>
          <p:nvPr/>
        </p:nvPicPr>
        <p:blipFill>
          <a:blip r:embed="rId2" cstate="print"/>
          <a:stretch>
            <a:fillRect/>
          </a:stretch>
        </p:blipFill>
        <p:spPr>
          <a:xfrm>
            <a:off x="5900330" y="3654678"/>
            <a:ext cx="1213872" cy="701903"/>
          </a:xfrm>
          <a:prstGeom prst="rect">
            <a:avLst/>
          </a:prstGeom>
        </p:spPr>
      </p:pic>
      <p:sp>
        <p:nvSpPr>
          <p:cNvPr id="17" name="Bent Arrow 16"/>
          <p:cNvSpPr/>
          <p:nvPr/>
        </p:nvSpPr>
        <p:spPr bwMode="auto">
          <a:xfrm flipV="1">
            <a:off x="4196080" y="3027680"/>
            <a:ext cx="1656080" cy="1137920"/>
          </a:xfrm>
          <a:prstGeom prst="bentArrow">
            <a:avLst>
              <a:gd name="adj1" fmla="val 20652"/>
              <a:gd name="adj2" fmla="val 17217"/>
              <a:gd name="adj3" fmla="val 25000"/>
              <a:gd name="adj4" fmla="val 24186"/>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20" name="Content Placeholder 19"/>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b="1" dirty="0" smtClean="0">
                          <a:solidFill>
                            <a:srgbClr val="FF0000"/>
                          </a:solidFill>
                          <a:latin typeface="Consolas" pitchFamily="49" charset="0"/>
                        </a:rPr>
                        <a:t>(-1,null)</a:t>
                      </a:r>
                      <a:endParaRPr lang="en-US" sz="1600" b="1" dirty="0">
                        <a:solidFill>
                          <a:srgbClr val="FF0000"/>
                        </a:solidFill>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grpSp>
        <p:nvGrpSpPr>
          <p:cNvPr id="5" name="Group 13"/>
          <p:cNvGrpSpPr/>
          <p:nvPr/>
        </p:nvGrpSpPr>
        <p:grpSpPr>
          <a:xfrm>
            <a:off x="3429000" y="3962400"/>
            <a:ext cx="2057400" cy="609600"/>
            <a:chOff x="4572000" y="2362200"/>
            <a:chExt cx="2057400" cy="609600"/>
          </a:xfrm>
        </p:grpSpPr>
        <p:sp>
          <p:nvSpPr>
            <p:cNvPr id="17" name="Rounded Rectangle 16"/>
            <p:cNvSpPr/>
            <p:nvPr/>
          </p:nvSpPr>
          <p:spPr bwMode="auto">
            <a:xfrm>
              <a:off x="4572000" y="2496766"/>
              <a:ext cx="2057400" cy="475034"/>
            </a:xfrm>
            <a:prstGeom prst="roundRect">
              <a:avLst>
                <a:gd name="adj" fmla="val 312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8" name="TextBox 17"/>
            <p:cNvSpPr txBox="1"/>
            <p:nvPr/>
          </p:nvSpPr>
          <p:spPr>
            <a:xfrm>
              <a:off x="4572001" y="2362200"/>
              <a:ext cx="1981199" cy="52322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c &lt; 0   </a:t>
              </a:r>
              <a:r>
                <a:rPr lang="en-US" sz="1400" dirty="0" smtClean="0">
                  <a:solidFill>
                    <a:schemeClr val="bg1"/>
                  </a:solidFill>
                  <a:latin typeface="Consolas" pitchFamily="49" charset="0"/>
                  <a:sym typeface="Wingdings" pitchFamily="2" charset="2"/>
                </a:rPr>
                <a:t></a:t>
              </a:r>
              <a:r>
                <a:rPr lang="en-US" sz="1400" dirty="0" smtClean="0">
                  <a:solidFill>
                    <a:schemeClr val="bg1"/>
                  </a:solidFill>
                  <a:latin typeface="Consolas" pitchFamily="49" charset="0"/>
                </a:rPr>
                <a:t>  true</a:t>
              </a:r>
            </a:p>
          </p:txBody>
        </p:sp>
      </p:gr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smtClean="0"/>
              <a:t>ArrayList: Run 3, (-1, null)</a:t>
            </a:r>
            <a:endParaRPr lang="en-US" sz="4000" dirty="0"/>
          </a:p>
        </p:txBody>
      </p:sp>
      <p:sp>
        <p:nvSpPr>
          <p:cNvPr id="14" name="Content Placeholder 13"/>
          <p:cNvSpPr>
            <a:spLocks noGrp="1"/>
          </p:cNvSpPr>
          <p:nvPr>
            <p:ph idx="1"/>
          </p:nvPr>
        </p:nvSpPr>
        <p:spPr/>
        <p:txBody>
          <a:bodyPr/>
          <a:lstStyle/>
          <a:p>
            <a:endParaRPr lang="en-US"/>
          </a:p>
        </p:txBody>
      </p:sp>
      <p:graphicFrame>
        <p:nvGraphicFramePr>
          <p:cNvPr id="11" name="Table 10"/>
          <p:cNvGraphicFramePr>
            <a:graphicFrameLocks noGrp="1"/>
          </p:cNvGraphicFramePr>
          <p:nvPr/>
        </p:nvGraphicFramePr>
        <p:xfrm>
          <a:off x="4038600" y="1198880"/>
          <a:ext cx="5105400" cy="1691640"/>
        </p:xfrm>
        <a:graphic>
          <a:graphicData uri="http://schemas.openxmlformats.org/drawingml/2006/table">
            <a:tbl>
              <a:tblPr firstRow="1" bandRow="1">
                <a:tableStyleId>{9DCAF9ED-07DC-4A11-8D7F-57B35C25682E}</a:tableStyleId>
              </a:tblPr>
              <a:tblGrid>
                <a:gridCol w="1754981"/>
                <a:gridCol w="1196578"/>
                <a:gridCol w="2153841"/>
              </a:tblGrid>
              <a:tr h="370840">
                <a:tc>
                  <a:txBody>
                    <a:bodyPr/>
                    <a:lstStyle/>
                    <a:p>
                      <a:r>
                        <a:rPr lang="en-US" sz="1600" dirty="0" smtClean="0"/>
                        <a:t>Constraints to solve</a:t>
                      </a:r>
                      <a:endParaRPr lang="en-US" sz="1600" dirty="0"/>
                    </a:p>
                  </a:txBody>
                  <a:tcPr/>
                </a:tc>
                <a:tc>
                  <a:txBody>
                    <a:bodyPr/>
                    <a:lstStyle/>
                    <a:p>
                      <a:r>
                        <a:rPr lang="en-US" sz="1600" dirty="0" smtClean="0"/>
                        <a:t>Inputs</a:t>
                      </a:r>
                      <a:endParaRPr lang="en-US" sz="1600" dirty="0"/>
                    </a:p>
                  </a:txBody>
                  <a:tcPr/>
                </a:tc>
                <a:tc>
                  <a:txBody>
                    <a:bodyPr/>
                    <a:lstStyle/>
                    <a:p>
                      <a:r>
                        <a:rPr lang="en-US" sz="1600" dirty="0" smtClean="0"/>
                        <a:t>Observed Constraints</a:t>
                      </a:r>
                      <a:endParaRPr lang="en-US" sz="1600" dirty="0"/>
                    </a:p>
                  </a:txBody>
                  <a:tcPr/>
                </a:tc>
              </a:tr>
              <a:tr h="370840">
                <a:tc>
                  <a:txBody>
                    <a:bodyPr/>
                    <a:lstStyle/>
                    <a:p>
                      <a:endParaRPr lang="en-US" sz="1600" dirty="0">
                        <a:latin typeface="Consolas" pitchFamily="49" charset="0"/>
                      </a:endParaRPr>
                    </a:p>
                  </a:txBody>
                  <a:tcPr/>
                </a:tc>
                <a:tc>
                  <a:txBody>
                    <a:bodyPr/>
                    <a:lstStyle/>
                    <a:p>
                      <a:r>
                        <a:rPr lang="en-US" sz="1600" dirty="0" smtClean="0">
                          <a:latin typeface="Consolas" pitchFamily="49" charset="0"/>
                        </a:rPr>
                        <a:t>(0,null)</a:t>
                      </a:r>
                      <a:endParaRPr lang="en-US" sz="1600" dirty="0">
                        <a:latin typeface="Consolas" pitchFamily="49" charset="0"/>
                      </a:endParaRPr>
                    </a:p>
                  </a:txBody>
                  <a:tcPr/>
                </a:tc>
                <a:tc>
                  <a:txBody>
                    <a:bodyPr/>
                    <a:lstStyle/>
                    <a:p>
                      <a:r>
                        <a:rPr lang="en-US" sz="1600" dirty="0" smtClean="0">
                          <a:latin typeface="Consolas" pitchFamily="49" charset="0"/>
                        </a:rPr>
                        <a:t>!(c&lt;0) &amp;&amp;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dirty="0" smtClean="0">
                          <a:latin typeface="Consolas" pitchFamily="49" charset="0"/>
                        </a:rPr>
                        <a:t>!(c&lt;0) &amp;&amp; </a:t>
                      </a:r>
                      <a:r>
                        <a:rPr lang="en-US" sz="1600" b="0" dirty="0" smtClean="0">
                          <a:solidFill>
                            <a:schemeClr val="bg1"/>
                          </a:solidFill>
                          <a:latin typeface="Consolas" pitchFamily="49" charset="0"/>
                        </a:rPr>
                        <a:t>0!=c</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 &amp;&amp;</a:t>
                      </a:r>
                      <a:r>
                        <a:rPr lang="en-US" sz="1600" baseline="0" dirty="0" smtClean="0">
                          <a:latin typeface="Consolas" pitchFamily="49" charset="0"/>
                        </a:rPr>
                        <a:t> 0!=c</a:t>
                      </a:r>
                      <a:endParaRPr lang="en-US" sz="1600" dirty="0">
                        <a:latin typeface="Consolas" pitchFamily="49" charset="0"/>
                      </a:endParaRPr>
                    </a:p>
                  </a:txBody>
                  <a:tcPr/>
                </a:tc>
              </a:tr>
              <a:tr h="37084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600" b="0" dirty="0" smtClean="0">
                          <a:solidFill>
                            <a:schemeClr val="bg1"/>
                          </a:solidFill>
                          <a:latin typeface="Consolas" pitchFamily="49" charset="0"/>
                        </a:rPr>
                        <a:t>c&lt;0</a:t>
                      </a:r>
                    </a:p>
                  </a:txBody>
                  <a:tcPr/>
                </a:tc>
                <a:tc>
                  <a:txBody>
                    <a:bodyPr/>
                    <a:lstStyle/>
                    <a:p>
                      <a:r>
                        <a:rPr lang="en-US" sz="1600" dirty="0" smtClean="0">
                          <a:latin typeface="Consolas" pitchFamily="49" charset="0"/>
                        </a:rPr>
                        <a:t>(-1,null)</a:t>
                      </a:r>
                      <a:endParaRPr lang="en-US" sz="1600" dirty="0">
                        <a:latin typeface="Consolas" pitchFamily="49" charset="0"/>
                      </a:endParaRPr>
                    </a:p>
                  </a:txBody>
                  <a:tcPr/>
                </a:tc>
                <a:tc>
                  <a:txBody>
                    <a:bodyPr/>
                    <a:lstStyle/>
                    <a:p>
                      <a:r>
                        <a:rPr lang="en-US" sz="1600" dirty="0" smtClean="0">
                          <a:latin typeface="Consolas" pitchFamily="49" charset="0"/>
                        </a:rPr>
                        <a:t>c&lt;0</a:t>
                      </a:r>
                      <a:endParaRPr lang="en-US" sz="1600" dirty="0">
                        <a:latin typeface="Consolas" pitchFamily="49" charset="0"/>
                      </a:endParaRPr>
                    </a:p>
                  </a:txBody>
                  <a:tcPr/>
                </a:tc>
              </a:tr>
            </a:tbl>
          </a:graphicData>
        </a:graphic>
      </p:graphicFrame>
      <p:grpSp>
        <p:nvGrpSpPr>
          <p:cNvPr id="3" name="Group 10"/>
          <p:cNvGrpSpPr/>
          <p:nvPr/>
        </p:nvGrpSpPr>
        <p:grpSpPr>
          <a:xfrm>
            <a:off x="76200" y="2895600"/>
            <a:ext cx="3886200" cy="3581400"/>
            <a:chOff x="76200" y="2895600"/>
            <a:chExt cx="3886200" cy="3581400"/>
          </a:xfrm>
        </p:grpSpPr>
        <p:sp>
          <p:nvSpPr>
            <p:cNvPr id="12" name="Rounded Rectangle 11"/>
            <p:cNvSpPr/>
            <p:nvPr/>
          </p:nvSpPr>
          <p:spPr bwMode="auto">
            <a:xfrm>
              <a:off x="76200" y="3048000"/>
              <a:ext cx="3886200" cy="3429000"/>
            </a:xfrm>
            <a:prstGeom prst="roundRect">
              <a:avLst>
                <a:gd name="adj" fmla="val 3128"/>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3" name="TextBox 12"/>
            <p:cNvSpPr txBox="1"/>
            <p:nvPr/>
          </p:nvSpPr>
          <p:spPr>
            <a:xfrm>
              <a:off x="76201" y="2895600"/>
              <a:ext cx="3886199" cy="3539430"/>
            </a:xfrm>
            <a:prstGeom prst="rect">
              <a:avLst/>
            </a:prstGeom>
            <a:noFill/>
          </p:spPr>
          <p:txBody>
            <a:bodyPr wrap="square" rtlCol="0">
              <a:spAutoFit/>
            </a:bodyPr>
            <a:lstStyle/>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 {</a:t>
              </a:r>
            </a:p>
            <a:p>
              <a:r>
                <a:rPr lang="en-US" sz="1400" dirty="0" smtClean="0">
                  <a:solidFill>
                    <a:schemeClr val="bg1"/>
                  </a:solidFill>
                  <a:latin typeface="Consolas" pitchFamily="49" charset="0"/>
                </a:rPr>
                <a:t>  object[] items;</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count;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a:t>
              </a:r>
              <a:r>
                <a:rPr lang="en-US" sz="1400" dirty="0" err="1" smtClean="0">
                  <a:solidFill>
                    <a:schemeClr val="bg1"/>
                  </a:solidFill>
                  <a:latin typeface="Consolas" pitchFamily="49" charset="0"/>
                </a:rPr>
                <a:t>int</a:t>
              </a:r>
              <a:r>
                <a:rPr lang="en-US" sz="1400" dirty="0" smtClean="0">
                  <a:solidFill>
                    <a:schemeClr val="bg1"/>
                  </a:solidFill>
                  <a:latin typeface="Consolas" pitchFamily="49" charset="0"/>
                </a:rPr>
                <a:t> capacity) {</a:t>
              </a:r>
            </a:p>
            <a:p>
              <a:r>
                <a:rPr lang="en-US" sz="1400" dirty="0" smtClean="0">
                  <a:solidFill>
                    <a:schemeClr val="bg1"/>
                  </a:solidFill>
                  <a:latin typeface="Consolas" pitchFamily="49" charset="0"/>
                </a:rPr>
                <a:t>    if (capacity &lt; 0) throw ...;</a:t>
              </a:r>
            </a:p>
            <a:p>
              <a:r>
                <a:rPr lang="en-US" sz="1400" dirty="0" smtClean="0">
                  <a:solidFill>
                    <a:schemeClr val="bg1"/>
                  </a:solidFill>
                  <a:latin typeface="Consolas" pitchFamily="49" charset="0"/>
                </a:rPr>
                <a:t>    items = new object[capacity];</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void Add(object item) {</a:t>
              </a:r>
            </a:p>
            <a:p>
              <a:r>
                <a:rPr lang="en-US" sz="1400" dirty="0" smtClean="0">
                  <a:solidFill>
                    <a:schemeClr val="bg1"/>
                  </a:solidFill>
                  <a:latin typeface="Consolas" pitchFamily="49" charset="0"/>
                </a:rPr>
                <a:t>    if (count == </a:t>
              </a:r>
              <a:r>
                <a:rPr lang="en-US" sz="1400" dirty="0" err="1" smtClean="0">
                  <a:solidFill>
                    <a:schemeClr val="bg1"/>
                  </a:solidFill>
                  <a:latin typeface="Consolas" pitchFamily="49" charset="0"/>
                </a:rPr>
                <a:t>items.Length</a:t>
              </a:r>
              <a:r>
                <a:rPr lang="en-US" sz="1400" b="1" dirty="0" smtClean="0">
                  <a:solidFill>
                    <a:schemeClr val="bg1"/>
                  </a:solidFill>
                  <a:latin typeface="Consolas" pitchFamily="49" charset="0"/>
                </a:rPr>
                <a:t>) </a:t>
              </a:r>
              <a:r>
                <a:rPr lang="en-US" sz="1400" dirty="0" smtClean="0">
                  <a:solidFill>
                    <a:schemeClr val="bg1"/>
                  </a:solidFill>
                  <a:latin typeface="Consolas" pitchFamily="49" charset="0"/>
                </a:rPr>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ResizeArray</a:t>
              </a:r>
              <a:r>
                <a:rPr lang="en-US" sz="1400" dirty="0" smtClean="0">
                  <a:solidFill>
                    <a:schemeClr val="bg1"/>
                  </a:solidFill>
                  <a:latin typeface="Consolas" pitchFamily="49" charset="0"/>
                </a:rPr>
                <a:t>();</a:t>
              </a:r>
            </a:p>
            <a:p>
              <a:endParaRPr lang="en-US" sz="1400" dirty="0" smtClean="0">
                <a:solidFill>
                  <a:schemeClr val="bg1"/>
                </a:solidFill>
                <a:latin typeface="Consolas" pitchFamily="49" charset="0"/>
              </a:endParaRPr>
            </a:p>
            <a:p>
              <a:r>
                <a:rPr lang="en-US" sz="1400" dirty="0" smtClean="0">
                  <a:solidFill>
                    <a:schemeClr val="bg1"/>
                  </a:solidFill>
                  <a:latin typeface="Consolas" pitchFamily="49" charset="0"/>
                </a:rPr>
                <a:t>    items[</a:t>
              </a:r>
              <a:r>
                <a:rPr lang="en-US" sz="1400" dirty="0" err="1" smtClean="0">
                  <a:solidFill>
                    <a:schemeClr val="bg1"/>
                  </a:solidFill>
                  <a:latin typeface="Consolas" pitchFamily="49" charset="0"/>
                </a:rPr>
                <a:t>this.count</a:t>
              </a:r>
              <a:r>
                <a:rPr lang="en-US" sz="1400" dirty="0" smtClean="0">
                  <a:solidFill>
                    <a:schemeClr val="bg1"/>
                  </a:solidFill>
                  <a:latin typeface="Consolas" pitchFamily="49" charset="0"/>
                </a:rPr>
                <a:t>++] = item;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a:t>
              </a:r>
            </a:p>
          </p:txBody>
        </p:sp>
      </p:grpSp>
      <p:grpSp>
        <p:nvGrpSpPr>
          <p:cNvPr id="4" name="Group 11"/>
          <p:cNvGrpSpPr/>
          <p:nvPr/>
        </p:nvGrpSpPr>
        <p:grpSpPr>
          <a:xfrm>
            <a:off x="76200" y="1143000"/>
            <a:ext cx="3886200" cy="1892082"/>
            <a:chOff x="76200" y="1143000"/>
            <a:chExt cx="3886200" cy="1892082"/>
          </a:xfrm>
        </p:grpSpPr>
        <p:sp>
          <p:nvSpPr>
            <p:cNvPr id="15" name="Rounded Rectangle 14"/>
            <p:cNvSpPr/>
            <p:nvPr/>
          </p:nvSpPr>
          <p:spPr bwMode="auto">
            <a:xfrm>
              <a:off x="76200" y="1143000"/>
              <a:ext cx="3886200" cy="1752600"/>
            </a:xfrm>
            <a:prstGeom prst="roundRect">
              <a:avLst>
                <a:gd name="adj" fmla="val 4724"/>
              </a:avLst>
            </a:prstGeom>
            <a:solidFill>
              <a:schemeClr val="tx1"/>
            </a:solidFill>
            <a:ln>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vert="horz" wrap="square" lIns="109728" tIns="0" rIns="109728" bIns="54864" numCol="1" rtlCol="0" anchor="t" anchorCtr="0" compatLnSpc="1">
              <a:prstTxWarp prst="textNoShape">
                <a:avLst/>
              </a:prstTxWarp>
            </a:bodyPr>
            <a:lstStyle/>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a:p>
              <a:pPr marR="0" indent="0" defTabSz="1096963" fontAlgn="base">
                <a:lnSpc>
                  <a:spcPct val="100000"/>
                </a:lnSpc>
                <a:spcBef>
                  <a:spcPct val="0"/>
                </a:spcBef>
                <a:spcAft>
                  <a:spcPct val="0"/>
                </a:spcAft>
                <a:buClrTx/>
                <a:buSzTx/>
                <a:buFontTx/>
                <a:buNone/>
                <a:tabLst/>
              </a:pPr>
              <a:endParaRPr lang="en-US" sz="1400" dirty="0" smtClean="0">
                <a:solidFill>
                  <a:srgbClr val="002060"/>
                </a:solidFill>
              </a:endParaRPr>
            </a:p>
          </p:txBody>
        </p:sp>
        <p:sp>
          <p:nvSpPr>
            <p:cNvPr id="16" name="TextBox 15"/>
            <p:cNvSpPr txBox="1"/>
            <p:nvPr/>
          </p:nvSpPr>
          <p:spPr>
            <a:xfrm>
              <a:off x="76200" y="1219200"/>
              <a:ext cx="3886199" cy="1815882"/>
            </a:xfrm>
            <a:prstGeom prst="rect">
              <a:avLst/>
            </a:prstGeom>
            <a:noFill/>
          </p:spPr>
          <p:txBody>
            <a:bodyPr wrap="square" rtlCol="0">
              <a:spAutoFit/>
            </a:bodyPr>
            <a:lstStyle/>
            <a:p>
              <a:r>
                <a:rPr lang="en-US" sz="1400" dirty="0" smtClean="0">
                  <a:solidFill>
                    <a:schemeClr val="bg1"/>
                  </a:solidFill>
                  <a:latin typeface="Consolas" pitchFamily="49" charset="0"/>
                </a:rPr>
                <a:t>class </a:t>
              </a:r>
              <a:r>
                <a:rPr lang="en-US" sz="1400" dirty="0" err="1" smtClean="0">
                  <a:solidFill>
                    <a:schemeClr val="bg1"/>
                  </a:solidFill>
                  <a:latin typeface="Consolas" pitchFamily="49" charset="0"/>
                </a:rPr>
                <a:t>ArrayListTest</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PexMethod</a:t>
              </a:r>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void </a:t>
              </a:r>
              <a:r>
                <a:rPr lang="en-US" sz="1400" dirty="0" err="1" smtClean="0">
                  <a:solidFill>
                    <a:schemeClr val="bg1"/>
                  </a:solidFill>
                  <a:latin typeface="Consolas" pitchFamily="49" charset="0"/>
                </a:rPr>
                <a:t>AddItem</a:t>
              </a:r>
              <a:r>
                <a:rPr lang="en-US" sz="1400" b="1" dirty="0" smtClean="0">
                  <a:solidFill>
                    <a:schemeClr val="bg1"/>
                  </a:solidFill>
                  <a:latin typeface="Consolas" pitchFamily="49" charset="0"/>
                </a:rPr>
                <a:t>(</a:t>
              </a:r>
              <a:r>
                <a:rPr lang="en-US" sz="1400" b="1" dirty="0" err="1" smtClean="0">
                  <a:solidFill>
                    <a:schemeClr val="bg1"/>
                  </a:solidFill>
                  <a:latin typeface="Consolas" pitchFamily="49" charset="0"/>
                </a:rPr>
                <a:t>int</a:t>
              </a:r>
              <a:r>
                <a:rPr lang="en-US" sz="1400" b="1" dirty="0" smtClean="0">
                  <a:solidFill>
                    <a:schemeClr val="bg1"/>
                  </a:solidFill>
                  <a:latin typeface="Consolas" pitchFamily="49" charset="0"/>
                </a:rPr>
                <a:t> c, object item</a:t>
              </a:r>
              <a:r>
                <a:rPr lang="en-US" sz="1400" dirty="0" smtClean="0">
                  <a:solidFill>
                    <a:schemeClr val="bg1"/>
                  </a:solidFill>
                  <a:latin typeface="Consolas" pitchFamily="49" charset="0"/>
                </a:rPr>
                <a:t>) {</a:t>
              </a:r>
              <a:br>
                <a:rPr lang="en-US" sz="1400" dirty="0" smtClean="0">
                  <a:solidFill>
                    <a:schemeClr val="bg1"/>
                  </a:solidFill>
                  <a:latin typeface="Consolas" pitchFamily="49" charset="0"/>
                </a:rPr>
              </a:br>
              <a:r>
                <a:rPr lang="en-US" sz="1400" dirty="0" smtClean="0">
                  <a:solidFill>
                    <a:schemeClr val="bg1"/>
                  </a:solidFill>
                  <a:latin typeface="Consolas" pitchFamily="49" charset="0"/>
                </a:rPr>
                <a:t>      </a:t>
              </a:r>
              <a:r>
                <a:rPr lang="en-US" sz="1400" dirty="0" err="1" smtClean="0">
                  <a:solidFill>
                    <a:schemeClr val="bg1"/>
                  </a:solidFill>
                  <a:latin typeface="Consolas" pitchFamily="49" charset="0"/>
                </a:rPr>
                <a:t>var</a:t>
              </a:r>
              <a:r>
                <a:rPr lang="en-US" sz="1400" dirty="0" smtClean="0">
                  <a:solidFill>
                    <a:schemeClr val="bg1"/>
                  </a:solidFill>
                  <a:latin typeface="Consolas" pitchFamily="49" charset="0"/>
                </a:rPr>
                <a:t> list = new </a:t>
              </a:r>
              <a:r>
                <a:rPr lang="en-US" sz="1400" dirty="0" err="1" smtClean="0">
                  <a:solidFill>
                    <a:schemeClr val="bg1"/>
                  </a:solidFill>
                  <a:latin typeface="Consolas" pitchFamily="49" charset="0"/>
                </a:rPr>
                <a:t>ArrayList</a:t>
              </a:r>
              <a:r>
                <a:rPr lang="en-US" sz="1400" dirty="0" smtClean="0">
                  <a:solidFill>
                    <a:schemeClr val="bg1"/>
                  </a:solidFill>
                  <a:latin typeface="Consolas" pitchFamily="49" charset="0"/>
                </a:rPr>
                <a:t>(c);</a:t>
              </a:r>
              <a:br>
                <a:rPr lang="en-US" sz="1400" dirty="0" smtClean="0">
                  <a:solidFill>
                    <a:schemeClr val="bg1"/>
                  </a:solidFill>
                  <a:latin typeface="Consolas" pitchFamily="49" charset="0"/>
                </a:rPr>
              </a:br>
              <a:r>
                <a:rPr lang="en-US" sz="1400" b="1" dirty="0" smtClean="0">
                  <a:solidFill>
                    <a:schemeClr val="bg1"/>
                  </a:solidFill>
                  <a:latin typeface="Consolas" pitchFamily="49" charset="0"/>
                </a:rPr>
                <a:t>      </a:t>
              </a:r>
              <a:r>
                <a:rPr lang="en-US" sz="1400" b="1" dirty="0" err="1" smtClean="0">
                  <a:solidFill>
                    <a:schemeClr val="bg1"/>
                  </a:solidFill>
                  <a:latin typeface="Consolas" pitchFamily="49" charset="0"/>
                </a:rPr>
                <a:t>list.Add</a:t>
              </a:r>
              <a:r>
                <a:rPr lang="en-US" sz="1400" b="1" dirty="0" smtClean="0">
                  <a:solidFill>
                    <a:schemeClr val="bg1"/>
                  </a:solidFill>
                  <a:latin typeface="Consolas" pitchFamily="49" charset="0"/>
                </a:rPr>
                <a:t>(item);</a:t>
              </a:r>
            </a:p>
            <a:p>
              <a:r>
                <a:rPr lang="en-US" sz="1400" dirty="0" smtClean="0">
                  <a:solidFill>
                    <a:schemeClr val="bg1"/>
                  </a:solidFill>
                  <a:latin typeface="Consolas" pitchFamily="49" charset="0"/>
                </a:rPr>
                <a:t>      Assert(list[0] == item); }</a:t>
              </a:r>
            </a:p>
            <a:p>
              <a:r>
                <a:rPr lang="en-US" sz="1400" dirty="0" smtClean="0">
                  <a:solidFill>
                    <a:schemeClr val="bg1"/>
                  </a:solidFill>
                  <a:latin typeface="Consolas" pitchFamily="49" charset="0"/>
                </a:rPr>
                <a:t>}</a:t>
              </a:r>
              <a:br>
                <a:rPr lang="en-US" sz="1400" dirty="0" smtClean="0">
                  <a:solidFill>
                    <a:schemeClr val="bg1"/>
                  </a:solidFill>
                  <a:latin typeface="Consolas" pitchFamily="49" charset="0"/>
                </a:rPr>
              </a:br>
              <a:endParaRPr lang="en-US" sz="1400" dirty="0" smtClean="0">
                <a:solidFill>
                  <a:schemeClr val="bg1"/>
                </a:solidFill>
                <a:latin typeface="Consolas" pitchFamily="49" charset="0"/>
              </a:endParaRPr>
            </a:p>
          </p:txBody>
        </p:sp>
      </p:gr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rPr>
              <a:t>Type checking</a:t>
            </a:r>
            <a:endParaRPr lang="en-US" dirty="0">
              <a:latin typeface="Calibri" pitchFamily="34" charset="0"/>
            </a:endParaRPr>
          </a:p>
        </p:txBody>
      </p:sp>
      <p:sp>
        <p:nvSpPr>
          <p:cNvPr id="10" name="Content Placeholder 9"/>
          <p:cNvSpPr>
            <a:spLocks noGrp="1"/>
          </p:cNvSpPr>
          <p:nvPr>
            <p:ph idx="1"/>
          </p:nvPr>
        </p:nvSpPr>
        <p:spPr>
          <a:xfrm>
            <a:off x="802163" y="1646542"/>
            <a:ext cx="5446238" cy="1011046"/>
          </a:xfrm>
        </p:spPr>
        <p:txBody>
          <a:bodyPr/>
          <a:lstStyle/>
          <a:p>
            <a:pPr marL="0">
              <a:spcBef>
                <a:spcPts val="0"/>
              </a:spcBef>
              <a:buNone/>
            </a:pPr>
            <a:r>
              <a:rPr lang="en-US" sz="3600" dirty="0" smtClean="0">
                <a:latin typeface="Cordia New" pitchFamily="34" charset="-34"/>
                <a:cs typeface="Cordia New" pitchFamily="34" charset="-34"/>
              </a:rPr>
              <a:t>Signature:</a:t>
            </a:r>
          </a:p>
          <a:p>
            <a:pPr marL="0">
              <a:spcBef>
                <a:spcPts val="0"/>
              </a:spcBef>
              <a:buNone/>
            </a:pPr>
            <a:r>
              <a:rPr lang="en-US" sz="3600" b="1" dirty="0" smtClean="0">
                <a:latin typeface="Cordia New" pitchFamily="34" charset="-34"/>
                <a:cs typeface="Cordia New" pitchFamily="34" charset="-34"/>
              </a:rPr>
              <a:t>div : </a:t>
            </a:r>
            <a:r>
              <a:rPr lang="en-US" sz="3600" b="1" dirty="0" err="1" smtClean="0">
                <a:latin typeface="Cordia New" pitchFamily="34" charset="-34"/>
                <a:cs typeface="Cordia New" pitchFamily="34" charset="-34"/>
              </a:rPr>
              <a:t>int</a:t>
            </a:r>
            <a:r>
              <a:rPr lang="en-US" sz="3600" b="1" dirty="0" smtClean="0">
                <a:latin typeface="Cordia New" pitchFamily="34" charset="-34"/>
                <a:cs typeface="Cordia New" pitchFamily="34" charset="-34"/>
              </a:rPr>
              <a:t>, </a:t>
            </a:r>
            <a:r>
              <a:rPr lang="en-US" sz="3600" b="1" dirty="0" smtClean="0">
                <a:latin typeface="Cordia New" pitchFamily="34" charset="-34"/>
                <a:cs typeface="Cordia New" pitchFamily="34" charset="-34"/>
                <a:sym typeface="Symbol"/>
              </a:rPr>
              <a:t> { x : </a:t>
            </a:r>
            <a:r>
              <a:rPr lang="en-US" sz="3600" b="1" dirty="0" err="1" smtClean="0">
                <a:latin typeface="Cordia New" pitchFamily="34" charset="-34"/>
                <a:cs typeface="Cordia New" pitchFamily="34" charset="-34"/>
                <a:sym typeface="Symbol"/>
              </a:rPr>
              <a:t>int</a:t>
            </a:r>
            <a:r>
              <a:rPr lang="en-US" sz="3600" b="1" dirty="0" smtClean="0">
                <a:latin typeface="Cordia New" pitchFamily="34" charset="-34"/>
                <a:cs typeface="Cordia New" pitchFamily="34" charset="-34"/>
                <a:sym typeface="Symbol"/>
              </a:rPr>
              <a:t> | x  0 }  </a:t>
            </a:r>
            <a:r>
              <a:rPr lang="en-US" sz="3600" b="1" dirty="0" err="1" smtClean="0">
                <a:latin typeface="Cordia New" pitchFamily="34" charset="-34"/>
                <a:cs typeface="Cordia New" pitchFamily="34" charset="-34"/>
                <a:sym typeface="Symbol"/>
              </a:rPr>
              <a:t>int</a:t>
            </a:r>
            <a:endParaRPr lang="en-US" sz="3600" dirty="0" smtClean="0">
              <a:latin typeface="Cordia New" pitchFamily="34" charset="-34"/>
              <a:cs typeface="Cordia New" pitchFamily="34" charset="-34"/>
            </a:endParaRPr>
          </a:p>
        </p:txBody>
      </p:sp>
      <p:sp>
        <p:nvSpPr>
          <p:cNvPr id="1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15" name="Rectangular Callout 14"/>
          <p:cNvSpPr/>
          <p:nvPr/>
        </p:nvSpPr>
        <p:spPr bwMode="auto">
          <a:xfrm>
            <a:off x="6104964" y="2859742"/>
            <a:ext cx="2590800" cy="896470"/>
          </a:xfrm>
          <a:prstGeom prst="wedgeRectCallout">
            <a:avLst>
              <a:gd name="adj1" fmla="val -139141"/>
              <a:gd name="adj2" fmla="val -88795"/>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Subtype</a:t>
            </a:r>
          </a:p>
        </p:txBody>
      </p:sp>
      <p:sp>
        <p:nvSpPr>
          <p:cNvPr id="18" name="Content Placeholder 9"/>
          <p:cNvSpPr txBox="1">
            <a:spLocks/>
          </p:cNvSpPr>
          <p:nvPr/>
        </p:nvSpPr>
        <p:spPr>
          <a:xfrm>
            <a:off x="802163" y="3197436"/>
            <a:ext cx="5446238" cy="1495794"/>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dirty="0" smtClean="0">
                <a:solidFill>
                  <a:schemeClr val="bg1"/>
                </a:solidFill>
                <a:latin typeface="Cordia New" pitchFamily="34" charset="-34"/>
                <a:cs typeface="Cordia New" pitchFamily="34" charset="-34"/>
              </a:rPr>
              <a:t>Call site</a:t>
            </a:r>
            <a:r>
              <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a:t>
            </a:r>
          </a:p>
          <a:p>
            <a:pPr lvl="0" indent="-384954">
              <a:lnSpc>
                <a:spcPct val="90000"/>
              </a:lnSpc>
              <a:buSzPct val="90000"/>
            </a:pPr>
            <a:r>
              <a:rPr lang="en-US" sz="3600" b="1" dirty="0" smtClean="0">
                <a:solidFill>
                  <a:schemeClr val="bg1"/>
                </a:solidFill>
                <a:latin typeface="Cordia New" pitchFamily="34" charset="-34"/>
                <a:cs typeface="Cordia New" pitchFamily="34" charset="-34"/>
              </a:rPr>
              <a:t>if 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then</a:t>
            </a:r>
          </a:p>
          <a:p>
            <a:pPr lvl="0" indent="-384954">
              <a:lnSpc>
                <a:spcPct val="90000"/>
              </a:lnSpc>
              <a:buSzPct val="90000"/>
            </a:pPr>
            <a:r>
              <a:rPr lang="en-US" sz="3600" b="1" dirty="0" smtClean="0">
                <a:solidFill>
                  <a:schemeClr val="bg1"/>
                </a:solidFill>
                <a:latin typeface="Cordia New" pitchFamily="34" charset="-34"/>
                <a:cs typeface="Cordia New" pitchFamily="34" charset="-34"/>
              </a:rPr>
              <a:t>	return div(a, b)</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
        <p:nvSpPr>
          <p:cNvPr id="19" name="Content Placeholder 9"/>
          <p:cNvSpPr txBox="1">
            <a:spLocks/>
          </p:cNvSpPr>
          <p:nvPr/>
        </p:nvSpPr>
        <p:spPr>
          <a:xfrm>
            <a:off x="793198" y="5035208"/>
            <a:ext cx="5446238" cy="997196"/>
          </a:xfrm>
          <a:prstGeom prst="rect">
            <a:avLst/>
          </a:prstGeom>
        </p:spPr>
        <p:txBody>
          <a:bodyPr vert="horz" lIns="0" tIns="0" rIns="0" bIns="0" rtlCol="0">
            <a:spAutoFit/>
          </a:bodyPr>
          <a:lstStyle/>
          <a:p>
            <a:pPr marL="0" marR="0" lvl="0" indent="-384954" algn="l" defTabSz="914363" rtl="0" eaLnBrk="1" fontAlgn="auto" latinLnBrk="0" hangingPunct="1">
              <a:lnSpc>
                <a:spcPct val="90000"/>
              </a:lnSpc>
              <a:spcBef>
                <a:spcPts val="0"/>
              </a:spcBef>
              <a:spcAft>
                <a:spcPts val="0"/>
              </a:spcAft>
              <a:buClrTx/>
              <a:buSzPct val="90000"/>
              <a:buFontTx/>
              <a:buNone/>
              <a:tabLst/>
              <a:defRPr/>
            </a:pPr>
            <a:r>
              <a:rPr lang="en-US" sz="3600" noProof="0" dirty="0" smtClean="0">
                <a:solidFill>
                  <a:schemeClr val="bg1"/>
                </a:solidFill>
                <a:latin typeface="Cordia New" pitchFamily="34" charset="-34"/>
                <a:cs typeface="Cordia New" pitchFamily="34" charset="-34"/>
              </a:rPr>
              <a:t>Verification condition</a:t>
            </a:r>
            <a:endParaRPr kumimoji="0" lang="en-US" sz="3600" b="0"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a:p>
            <a:pPr lvl="0" indent="-384954">
              <a:lnSpc>
                <a:spcPct val="90000"/>
              </a:lnSpc>
              <a:buSzPct val="90000"/>
            </a:pPr>
            <a:r>
              <a:rPr lang="en-US" sz="3600" b="1" dirty="0" smtClean="0">
                <a:solidFill>
                  <a:schemeClr val="bg1"/>
                </a:solidFill>
                <a:latin typeface="Cordia New" pitchFamily="34" charset="-34"/>
                <a:cs typeface="Cordia New" pitchFamily="34" charset="-34"/>
              </a:rPr>
              <a:t>a </a:t>
            </a:r>
            <a:r>
              <a:rPr lang="en-US" sz="3600" dirty="0" smtClean="0">
                <a:solidFill>
                  <a:schemeClr val="bg1"/>
                </a:solidFill>
                <a:latin typeface="Cordia New" pitchFamily="34" charset="-34"/>
                <a:cs typeface="Cordia New" pitchFamily="34" charset="-34"/>
                <a:sym typeface="Symbol"/>
              </a:rPr>
              <a:t> </a:t>
            </a:r>
            <a:r>
              <a:rPr lang="en-US" sz="3600" b="1" dirty="0" smtClean="0">
                <a:solidFill>
                  <a:schemeClr val="bg1"/>
                </a:solidFill>
                <a:latin typeface="Cordia New" pitchFamily="34" charset="-34"/>
                <a:cs typeface="Cordia New" pitchFamily="34" charset="-34"/>
                <a:sym typeface="Symbol"/>
              </a:rPr>
              <a:t>1 and</a:t>
            </a:r>
            <a:r>
              <a:rPr lang="en-US" sz="3600" b="1" dirty="0" smtClean="0">
                <a:solidFill>
                  <a:schemeClr val="bg1"/>
                </a:solidFill>
                <a:latin typeface="Cordia New" pitchFamily="34" charset="-34"/>
                <a:cs typeface="Cordia New" pitchFamily="34" charset="-34"/>
              </a:rPr>
              <a:t> a </a:t>
            </a:r>
            <a:r>
              <a:rPr lang="en-US" sz="3600" dirty="0" smtClean="0">
                <a:solidFill>
                  <a:schemeClr val="bg1"/>
                </a:solidFill>
                <a:latin typeface="Cordia New" pitchFamily="34" charset="-34"/>
                <a:cs typeface="Cordia New" pitchFamily="34" charset="-34"/>
                <a:sym typeface="Symbol"/>
              </a:rPr>
              <a:t></a:t>
            </a:r>
            <a:r>
              <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rPr>
              <a:t> b implies</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rPr>
              <a:t> b </a:t>
            </a:r>
            <a:r>
              <a:rPr kumimoji="0" lang="en-US" sz="3600" b="1" i="0" u="none" strike="noStrike" kern="1200" cap="none" spc="0" normalizeH="0" noProof="0" dirty="0" smtClean="0">
                <a:ln>
                  <a:noFill/>
                </a:ln>
                <a:solidFill>
                  <a:schemeClr val="bg1"/>
                </a:solidFill>
                <a:effectLst/>
                <a:uLnTx/>
                <a:uFillTx/>
                <a:latin typeface="Cordia New" pitchFamily="34" charset="-34"/>
                <a:ea typeface="+mn-ea"/>
                <a:cs typeface="Cordia New" pitchFamily="34" charset="-34"/>
                <a:sym typeface="Symbol"/>
              </a:rPr>
              <a:t> 0</a:t>
            </a:r>
            <a:endParaRPr kumimoji="0" lang="en-US" sz="3600" b="1" i="0" u="none" strike="noStrike" kern="1200" cap="none" spc="0" normalizeH="0" baseline="0" noProof="0" dirty="0" smtClean="0">
              <a:ln>
                <a:noFill/>
              </a:ln>
              <a:solidFill>
                <a:schemeClr val="bg1"/>
              </a:solidFill>
              <a:effectLst/>
              <a:uLnTx/>
              <a:uFillTx/>
              <a:latin typeface="Cordia New" pitchFamily="34" charset="-34"/>
              <a:ea typeface="+mn-ea"/>
              <a:cs typeface="Cordia New" pitchFamily="34" charset="-34"/>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a:t>
            </a:r>
            <a:r>
              <a:rPr lang="en-US" dirty="0" smtClean="0"/>
              <a:t>↔ Z3</a:t>
            </a:r>
            <a:endParaRPr lang="en-US" dirty="0"/>
          </a:p>
        </p:txBody>
      </p:sp>
      <p:graphicFrame>
        <p:nvGraphicFramePr>
          <p:cNvPr id="5" name="Content Placeholder 4"/>
          <p:cNvGraphicFramePr>
            <a:graphicFrameLocks noGrp="1"/>
          </p:cNvGraphicFramePr>
          <p:nvPr>
            <p:ph idx="1"/>
          </p:nvPr>
        </p:nvGraphicFramePr>
        <p:xfrm>
          <a:off x="152400" y="977439"/>
          <a:ext cx="8859520" cy="5880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Incrementality</a:t>
            </a:r>
            <a:endParaRPr lang="en-US" dirty="0"/>
          </a:p>
        </p:txBody>
      </p:sp>
      <p:sp>
        <p:nvSpPr>
          <p:cNvPr id="3" name="Content Placeholder 2"/>
          <p:cNvSpPr>
            <a:spLocks noGrp="1"/>
          </p:cNvSpPr>
          <p:nvPr>
            <p:ph idx="1"/>
          </p:nvPr>
        </p:nvSpPr>
        <p:spPr>
          <a:xfrm>
            <a:off x="360680" y="1697355"/>
            <a:ext cx="8382000" cy="2148280"/>
          </a:xfrm>
        </p:spPr>
        <p:txBody>
          <a:bodyPr/>
          <a:lstStyle/>
          <a:p>
            <a:r>
              <a:rPr lang="en-US" dirty="0" err="1" smtClean="0"/>
              <a:t>Pex</a:t>
            </a:r>
            <a:r>
              <a:rPr lang="en-US" dirty="0" smtClean="0"/>
              <a:t> “sends” several similar formulas to Z3.</a:t>
            </a:r>
          </a:p>
          <a:p>
            <a:r>
              <a:rPr lang="en-US" dirty="0" smtClean="0"/>
              <a:t>Plus: backtracking primitives in the Z3 API.</a:t>
            </a:r>
          </a:p>
          <a:p>
            <a:pPr lvl="1"/>
            <a:r>
              <a:rPr lang="en-US" b="1" dirty="0" smtClean="0"/>
              <a:t>push</a:t>
            </a:r>
          </a:p>
          <a:p>
            <a:pPr lvl="1"/>
            <a:r>
              <a:rPr lang="en-US" b="1" dirty="0" smtClean="0"/>
              <a:t>pop</a:t>
            </a:r>
          </a:p>
          <a:p>
            <a:r>
              <a:rPr lang="en-US" dirty="0" smtClean="0"/>
              <a:t>Reuse (some) lemmas.</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56203"/>
            <a:ext cx="8382000" cy="4899803"/>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dirty="0" smtClean="0"/>
              <a:t>Simple solution:</a:t>
            </a:r>
          </a:p>
          <a:p>
            <a:pPr lvl="1">
              <a:buNone/>
            </a:pPr>
            <a:r>
              <a:rPr lang="en-US" dirty="0" smtClean="0"/>
              <a:t>	Assert </a:t>
            </a:r>
            <a:r>
              <a:rPr lang="en-US" i="1" dirty="0" smtClean="0"/>
              <a:t>C</a:t>
            </a:r>
          </a:p>
          <a:p>
            <a:pPr lvl="1">
              <a:buNone/>
            </a:pPr>
            <a:r>
              <a:rPr lang="en-US" i="1" dirty="0" smtClean="0"/>
              <a:t>	</a:t>
            </a:r>
            <a:r>
              <a:rPr lang="en-US" dirty="0" smtClean="0"/>
              <a:t>while </a:t>
            </a:r>
            <a:r>
              <a:rPr lang="en-US" dirty="0" err="1" smtClean="0"/>
              <a:t>satisfiable</a:t>
            </a:r>
            <a:endParaRPr lang="en-US" dirty="0" smtClean="0"/>
          </a:p>
          <a:p>
            <a:pPr lvl="1">
              <a:buNone/>
            </a:pPr>
            <a:r>
              <a:rPr lang="en-US" dirty="0" smtClean="0"/>
              <a:t>		  Peek </a:t>
            </a:r>
            <a:r>
              <a:rPr lang="en-US" i="1" dirty="0" smtClean="0"/>
              <a:t>x</a:t>
            </a:r>
            <a:r>
              <a:rPr lang="en-US" i="1" baseline="-25000" dirty="0" smtClean="0"/>
              <a:t>i</a:t>
            </a:r>
            <a:r>
              <a:rPr lang="en-US" dirty="0" smtClean="0"/>
              <a:t> such that </a:t>
            </a:r>
            <a:r>
              <a:rPr lang="en-US" i="1" dirty="0" smtClean="0"/>
              <a:t>M</a:t>
            </a:r>
            <a:r>
              <a:rPr lang="en-US" dirty="0" smtClean="0"/>
              <a:t>[</a:t>
            </a:r>
            <a:r>
              <a:rPr lang="en-US" i="1" dirty="0" smtClean="0"/>
              <a:t>x</a:t>
            </a:r>
            <a:r>
              <a:rPr lang="en-US" i="1" baseline="-25000" dirty="0" smtClean="0"/>
              <a:t>i</a:t>
            </a:r>
            <a:r>
              <a:rPr lang="en-US" dirty="0" smtClean="0"/>
              <a:t>] is big</a:t>
            </a:r>
          </a:p>
          <a:p>
            <a:pPr lvl="1">
              <a:buNone/>
            </a:pPr>
            <a:r>
              <a:rPr lang="en-US" dirty="0" smtClean="0"/>
              <a:t>		  Assert </a:t>
            </a:r>
            <a:r>
              <a:rPr lang="en-US" i="1" dirty="0" smtClean="0"/>
              <a:t>x</a:t>
            </a:r>
            <a:r>
              <a:rPr lang="en-US" i="1" baseline="-25000" dirty="0" smtClean="0"/>
              <a:t>i</a:t>
            </a:r>
            <a:r>
              <a:rPr lang="en-US" dirty="0" smtClean="0"/>
              <a:t> &lt; </a:t>
            </a:r>
            <a:r>
              <a:rPr lang="en-US" i="1" dirty="0" smtClean="0"/>
              <a:t>n</a:t>
            </a:r>
            <a:r>
              <a:rPr lang="en-US" dirty="0" smtClean="0"/>
              <a:t>, where </a:t>
            </a:r>
            <a:r>
              <a:rPr lang="en-US" i="1" dirty="0" smtClean="0"/>
              <a:t>n</a:t>
            </a:r>
            <a:r>
              <a:rPr lang="en-US" dirty="0" smtClean="0"/>
              <a:t> is a small constant</a:t>
            </a:r>
          </a:p>
          <a:p>
            <a:pPr lvl="1">
              <a:buNone/>
            </a:pPr>
            <a:r>
              <a:rPr lang="en-US" dirty="0" smtClean="0"/>
              <a:t>	Return last found model </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PEX ↔ Z3: Small models</a:t>
            </a:r>
            <a:endParaRPr lang="en-US" dirty="0"/>
          </a:p>
        </p:txBody>
      </p:sp>
      <p:sp>
        <p:nvSpPr>
          <p:cNvPr id="3" name="Content Placeholder 2"/>
          <p:cNvSpPr>
            <a:spLocks noGrp="1"/>
          </p:cNvSpPr>
          <p:nvPr>
            <p:ph idx="1"/>
          </p:nvPr>
        </p:nvSpPr>
        <p:spPr>
          <a:xfrm>
            <a:off x="360680" y="1466251"/>
            <a:ext cx="8382000" cy="4752070"/>
          </a:xfrm>
        </p:spPr>
        <p:txBody>
          <a:bodyPr/>
          <a:lstStyle/>
          <a:p>
            <a:r>
              <a:rPr lang="en-US" b="1" dirty="0" smtClean="0"/>
              <a:t>Given</a:t>
            </a:r>
            <a:r>
              <a:rPr lang="en-US" dirty="0" smtClean="0"/>
              <a:t> a set of constraints </a:t>
            </a:r>
            <a:r>
              <a:rPr lang="en-US" i="1" dirty="0" smtClean="0"/>
              <a:t>C</a:t>
            </a:r>
            <a:r>
              <a:rPr lang="en-US" dirty="0" smtClean="0"/>
              <a:t>, find a model </a:t>
            </a:r>
            <a:r>
              <a:rPr lang="en-US" i="1" dirty="0" smtClean="0"/>
              <a:t>M</a:t>
            </a:r>
            <a:r>
              <a:rPr lang="en-US" dirty="0" smtClean="0"/>
              <a:t> that </a:t>
            </a:r>
            <a:r>
              <a:rPr lang="en-US" dirty="0" smtClean="0">
                <a:solidFill>
                  <a:srgbClr val="FF0000"/>
                </a:solidFill>
              </a:rPr>
              <a:t>minimizes</a:t>
            </a:r>
            <a:r>
              <a:rPr lang="en-US" dirty="0" smtClean="0"/>
              <a:t> the interpretation for x</a:t>
            </a:r>
            <a:r>
              <a:rPr lang="en-US" baseline="-25000" dirty="0" smtClean="0"/>
              <a:t>0</a:t>
            </a:r>
            <a:r>
              <a:rPr lang="en-US" dirty="0" smtClean="0"/>
              <a:t>, …, </a:t>
            </a:r>
            <a:r>
              <a:rPr lang="en-US" dirty="0" err="1" smtClean="0"/>
              <a:t>x</a:t>
            </a:r>
            <a:r>
              <a:rPr lang="en-US" baseline="-25000" dirty="0" err="1" smtClean="0"/>
              <a:t>n</a:t>
            </a:r>
            <a:r>
              <a:rPr lang="en-US" dirty="0" smtClean="0"/>
              <a:t>.</a:t>
            </a:r>
          </a:p>
          <a:p>
            <a:r>
              <a:rPr lang="en-US" dirty="0" smtClean="0"/>
              <a:t>In the </a:t>
            </a:r>
            <a:r>
              <a:rPr lang="en-US" dirty="0" err="1" smtClean="0"/>
              <a:t>ArrayList</a:t>
            </a:r>
            <a:r>
              <a:rPr lang="en-US" dirty="0" smtClean="0"/>
              <a:t> example:</a:t>
            </a:r>
          </a:p>
          <a:p>
            <a:pPr lvl="1"/>
            <a:r>
              <a:rPr lang="en-US" dirty="0" smtClean="0"/>
              <a:t>Why is the model where </a:t>
            </a:r>
            <a:r>
              <a:rPr lang="en-US" i="1" dirty="0" smtClean="0"/>
              <a:t>c</a:t>
            </a:r>
            <a:r>
              <a:rPr lang="en-US" dirty="0" smtClean="0"/>
              <a:t> =  2147483648 less desirable than the model with </a:t>
            </a:r>
            <a:r>
              <a:rPr lang="en-US" i="1" dirty="0" smtClean="0"/>
              <a:t>c</a:t>
            </a:r>
            <a:r>
              <a:rPr lang="en-US" dirty="0" smtClean="0"/>
              <a:t> = 1? </a:t>
            </a:r>
          </a:p>
          <a:p>
            <a:pPr lvl="1">
              <a:buNone/>
            </a:pPr>
            <a:r>
              <a:rPr lang="en-US" dirty="0" smtClean="0"/>
              <a:t>			</a:t>
            </a:r>
            <a:r>
              <a:rPr lang="en-US" dirty="0" smtClean="0">
                <a:latin typeface="Consolas" pitchFamily="49" charset="0"/>
              </a:rPr>
              <a:t> </a:t>
            </a:r>
            <a:r>
              <a:rPr lang="en-US" sz="2000" dirty="0" smtClean="0">
                <a:solidFill>
                  <a:srgbClr val="FF0000"/>
                </a:solidFill>
                <a:latin typeface="Consolas" pitchFamily="49" charset="0"/>
              </a:rPr>
              <a:t>!(c&lt;0) &amp;&amp; 0!=c</a:t>
            </a:r>
            <a:endParaRPr lang="en-US" sz="2000" dirty="0" smtClean="0">
              <a:solidFill>
                <a:srgbClr val="FF0000"/>
              </a:solidFill>
            </a:endParaRPr>
          </a:p>
          <a:p>
            <a:r>
              <a:rPr lang="en-US" b="1" dirty="0" smtClean="0"/>
              <a:t>Refinement</a:t>
            </a:r>
            <a:r>
              <a:rPr lang="en-US" dirty="0" smtClean="0"/>
              <a:t>:</a:t>
            </a:r>
          </a:p>
          <a:p>
            <a:pPr lvl="1"/>
            <a:r>
              <a:rPr lang="en-US" dirty="0" smtClean="0"/>
              <a:t>Eager solution stops as soon as the system becomes </a:t>
            </a:r>
            <a:r>
              <a:rPr lang="en-US" dirty="0" err="1" smtClean="0"/>
              <a:t>unsatisfiable</a:t>
            </a:r>
            <a:r>
              <a:rPr lang="en-US" dirty="0" smtClean="0"/>
              <a:t>.</a:t>
            </a:r>
          </a:p>
          <a:p>
            <a:pPr lvl="1"/>
            <a:r>
              <a:rPr lang="en-US" dirty="0" smtClean="0"/>
              <a:t>A “bad” choice (peek </a:t>
            </a:r>
            <a:r>
              <a:rPr lang="en-US" i="1" dirty="0" smtClean="0"/>
              <a:t>x</a:t>
            </a:r>
            <a:r>
              <a:rPr lang="en-US" i="1" baseline="-25000" dirty="0" smtClean="0"/>
              <a:t>i</a:t>
            </a:r>
            <a:r>
              <a:rPr lang="en-US" dirty="0" smtClean="0"/>
              <a:t>) may prevent us from finding a good solution.</a:t>
            </a:r>
          </a:p>
          <a:p>
            <a:pPr lvl="1"/>
            <a:r>
              <a:rPr lang="en-US" dirty="0" smtClean="0"/>
              <a:t>Use </a:t>
            </a:r>
            <a:r>
              <a:rPr lang="en-US" b="1" dirty="0" smtClean="0"/>
              <a:t>push</a:t>
            </a:r>
            <a:r>
              <a:rPr lang="en-US" dirty="0" smtClean="0"/>
              <a:t> and </a:t>
            </a:r>
            <a:r>
              <a:rPr lang="en-US" b="1" dirty="0" smtClean="0"/>
              <a:t>pop</a:t>
            </a:r>
            <a:r>
              <a:rPr lang="en-US" dirty="0" smtClean="0"/>
              <a:t> to retract “bad” choices.</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75435"/>
            <a:ext cx="8382000" cy="4450449"/>
          </a:xfrm>
        </p:spPr>
        <p:txBody>
          <a:bodyPr/>
          <a:lstStyle/>
          <a:p>
            <a:r>
              <a:rPr lang="en-US" dirty="0" smtClean="0">
                <a:solidFill>
                  <a:srgbClr val="FF0000"/>
                </a:solidFill>
              </a:rPr>
              <a:t>Apply DART to large applications (not units).</a:t>
            </a:r>
          </a:p>
          <a:p>
            <a:r>
              <a:rPr lang="en-US" dirty="0" smtClean="0"/>
              <a:t>Start with well-formed input (not random).</a:t>
            </a:r>
          </a:p>
          <a:p>
            <a:r>
              <a:rPr lang="en-US" dirty="0" smtClean="0"/>
              <a:t>Combine with generational search (not DFS).</a:t>
            </a:r>
          </a:p>
          <a:p>
            <a:pPr lvl="1"/>
            <a:r>
              <a:rPr lang="en-US" dirty="0" smtClean="0"/>
              <a:t>Negate 1-by-1 each constraint in a path constraint.</a:t>
            </a:r>
          </a:p>
          <a:p>
            <a:pPr lvl="1"/>
            <a:r>
              <a:rPr lang="en-US" dirty="0" smtClean="0"/>
              <a:t>Generate many children for each parent run.</a:t>
            </a:r>
          </a:p>
          <a:p>
            <a:pPr lvl="1"/>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2" name="Title 1"/>
          <p:cNvSpPr>
            <a:spLocks noGrp="1"/>
          </p:cNvSpPr>
          <p:nvPr>
            <p:ph type="title"/>
          </p:nvPr>
        </p:nvSpPr>
        <p:spPr/>
        <p:txBody>
          <a:bodyPr/>
          <a:lstStyle/>
          <a:p>
            <a:r>
              <a:rPr smtClean="0"/>
              <a:t>SAGE</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23" name="Oval 22"/>
          <p:cNvSpPr/>
          <p:nvPr/>
        </p:nvSpPr>
        <p:spPr bwMode="auto">
          <a:xfrm>
            <a:off x="1808480" y="4348480"/>
            <a:ext cx="4876800" cy="741680"/>
          </a:xfrm>
          <a:prstGeom prst="ellipse">
            <a:avLst/>
          </a:prstGeom>
          <a:gradFill>
            <a:gsLst>
              <a:gs pos="0">
                <a:schemeClr val="accent3">
                  <a:tint val="62000"/>
                  <a:satMod val="180000"/>
                  <a:alpha val="35000"/>
                </a:schemeClr>
              </a:gs>
              <a:gs pos="65000">
                <a:schemeClr val="accent3">
                  <a:tint val="32000"/>
                  <a:satMod val="250000"/>
                </a:schemeClr>
              </a:gs>
              <a:gs pos="100000">
                <a:schemeClr val="accent3">
                  <a:tint val="23000"/>
                  <a:satMod val="300000"/>
                </a:schemeClr>
              </a:gs>
            </a:gsLst>
          </a:gra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5" name="Right Arrow 4"/>
          <p:cNvSpPr/>
          <p:nvPr/>
        </p:nvSpPr>
        <p:spPr bwMode="auto">
          <a:xfrm>
            <a:off x="1056640"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6" name="Oval 5"/>
          <p:cNvSpPr/>
          <p:nvPr/>
        </p:nvSpPr>
        <p:spPr bwMode="auto">
          <a:xfrm>
            <a:off x="1755422"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7" name="Right Arrow 6"/>
          <p:cNvSpPr/>
          <p:nvPr/>
        </p:nvSpPr>
        <p:spPr bwMode="auto">
          <a:xfrm>
            <a:off x="2017324"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Oval 7"/>
          <p:cNvSpPr/>
          <p:nvPr/>
        </p:nvSpPr>
        <p:spPr bwMode="auto">
          <a:xfrm>
            <a:off x="2716106"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9" name="Right Arrow 8"/>
          <p:cNvSpPr/>
          <p:nvPr/>
        </p:nvSpPr>
        <p:spPr bwMode="auto">
          <a:xfrm>
            <a:off x="2978008"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Oval 9"/>
          <p:cNvSpPr/>
          <p:nvPr/>
        </p:nvSpPr>
        <p:spPr bwMode="auto">
          <a:xfrm>
            <a:off x="367679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1" name="Right Arrow 10"/>
          <p:cNvSpPr/>
          <p:nvPr/>
        </p:nvSpPr>
        <p:spPr bwMode="auto">
          <a:xfrm>
            <a:off x="3938692"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2" name="Oval 11"/>
          <p:cNvSpPr/>
          <p:nvPr/>
        </p:nvSpPr>
        <p:spPr bwMode="auto">
          <a:xfrm>
            <a:off x="4637474"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3" name="Right Arrow 12"/>
          <p:cNvSpPr/>
          <p:nvPr/>
        </p:nvSpPr>
        <p:spPr bwMode="auto">
          <a:xfrm>
            <a:off x="4899376" y="5100320"/>
            <a:ext cx="650240" cy="274320"/>
          </a:xfrm>
          <a:prstGeom prst="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4" name="Oval 13"/>
          <p:cNvSpPr/>
          <p:nvPr/>
        </p:nvSpPr>
        <p:spPr bwMode="auto">
          <a:xfrm>
            <a:off x="5598160" y="5130800"/>
            <a:ext cx="213360" cy="213360"/>
          </a:xfrm>
          <a:prstGeom prst="ellipse">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7" name="Right Arrow 16"/>
          <p:cNvSpPr/>
          <p:nvPr/>
        </p:nvSpPr>
        <p:spPr bwMode="auto">
          <a:xfrm rot="19341167">
            <a:off x="18807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8" name="Right Arrow 17"/>
          <p:cNvSpPr/>
          <p:nvPr/>
        </p:nvSpPr>
        <p:spPr bwMode="auto">
          <a:xfrm rot="19341167">
            <a:off x="28459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9" name="Right Arrow 18"/>
          <p:cNvSpPr/>
          <p:nvPr/>
        </p:nvSpPr>
        <p:spPr bwMode="auto">
          <a:xfrm rot="19341167">
            <a:off x="38111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0" name="Right Arrow 19"/>
          <p:cNvSpPr/>
          <p:nvPr/>
        </p:nvSpPr>
        <p:spPr bwMode="auto">
          <a:xfrm rot="19341167">
            <a:off x="47763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1" name="Right Arrow 20"/>
          <p:cNvSpPr/>
          <p:nvPr/>
        </p:nvSpPr>
        <p:spPr bwMode="auto">
          <a:xfrm rot="19341167">
            <a:off x="5741528" y="4744720"/>
            <a:ext cx="650240" cy="274320"/>
          </a:xfrm>
          <a:prstGeom prst="rightArrow">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22" name="TextBox 21"/>
          <p:cNvSpPr txBox="1"/>
          <p:nvPr/>
        </p:nvSpPr>
        <p:spPr>
          <a:xfrm>
            <a:off x="5852160" y="5039360"/>
            <a:ext cx="806311" cy="369332"/>
          </a:xfrm>
          <a:prstGeom prst="rect">
            <a:avLst/>
          </a:prstGeom>
          <a:noFill/>
        </p:spPr>
        <p:txBody>
          <a:bodyPr wrap="none" rtlCol="0">
            <a:spAutoFit/>
          </a:bodyPr>
          <a:lstStyle/>
          <a:p>
            <a:r>
              <a:rPr lang="en-US" dirty="0" smtClean="0">
                <a:solidFill>
                  <a:schemeClr val="accent2">
                    <a:lumMod val="75000"/>
                  </a:schemeClr>
                </a:solidFill>
                <a:latin typeface="Calibri" pitchFamily="34" charset="0"/>
              </a:rPr>
              <a:t>parent</a:t>
            </a:r>
          </a:p>
        </p:txBody>
      </p:sp>
      <p:sp>
        <p:nvSpPr>
          <p:cNvPr id="29" name="TextBox 28"/>
          <p:cNvSpPr txBox="1"/>
          <p:nvPr/>
        </p:nvSpPr>
        <p:spPr>
          <a:xfrm>
            <a:off x="6725920" y="4551680"/>
            <a:ext cx="1371722" cy="369332"/>
          </a:xfrm>
          <a:prstGeom prst="rect">
            <a:avLst/>
          </a:prstGeom>
          <a:noFill/>
        </p:spPr>
        <p:txBody>
          <a:bodyPr wrap="none" rtlCol="0">
            <a:spAutoFit/>
          </a:bodyPr>
          <a:lstStyle/>
          <a:p>
            <a:r>
              <a:rPr lang="en-US" dirty="0" smtClean="0">
                <a:solidFill>
                  <a:schemeClr val="accent3">
                    <a:lumMod val="75000"/>
                  </a:schemeClr>
                </a:solidFill>
                <a:latin typeface="Calibri" pitchFamily="34" charset="0"/>
              </a:rPr>
              <a:t>generation 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p:bldP spid="2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7"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00 00 00 00 00 00 00 00 00 00 00 00 00 00 00 00 ;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8" name="TextBox 4"/>
          <p:cNvSpPr txBox="1">
            <a:spLocks noChangeArrowheads="1"/>
          </p:cNvSpPr>
          <p:nvPr/>
        </p:nvSpPr>
        <p:spPr bwMode="auto">
          <a:xfrm>
            <a:off x="228600" y="4648200"/>
            <a:ext cx="30480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0 – seed file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10" name="Rectangle 9"/>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11" name="Rectangle 5"/>
          <p:cNvSpPr>
            <a:spLocks noChangeArrowheads="1"/>
          </p:cNvSpPr>
          <p:nvPr/>
        </p:nvSpPr>
        <p:spPr bwMode="auto">
          <a:xfrm>
            <a:off x="228600" y="2971800"/>
            <a:ext cx="8991600" cy="1600200"/>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00 00 00 00 00 00 00 00 ; RIFF............</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2"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a:t>
            </a:r>
          </a:p>
        </p:txBody>
      </p:sp>
      <p:sp>
        <p:nvSpPr>
          <p:cNvPr id="13" name="Rectangle 12"/>
          <p:cNvSpPr/>
          <p:nvPr/>
        </p:nvSpPr>
        <p:spPr>
          <a:xfrm>
            <a:off x="6781800" y="3048000"/>
            <a:ext cx="457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r>
              <a:rPr lang="en-US" dirty="0" smtClean="0"/>
              <a:t>`	</a:t>
            </a:r>
            <a:endParaRPr lang="en-US" dirty="0"/>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00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2</a:t>
            </a:r>
          </a:p>
        </p:txBody>
      </p:sp>
      <p:sp>
        <p:nvSpPr>
          <p:cNvPr id="12" name="Rectangle 11"/>
          <p:cNvSpPr/>
          <p:nvPr/>
        </p:nvSpPr>
        <p:spPr>
          <a:xfrm>
            <a:off x="7660640" y="30480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00 00 00 00 00 00 00 00 00 00 00 00 ; ................</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3</a:t>
            </a:r>
          </a:p>
        </p:txBody>
      </p:sp>
      <p:sp>
        <p:nvSpPr>
          <p:cNvPr id="8" name="Rectangle 7"/>
          <p:cNvSpPr/>
          <p:nvPr/>
        </p:nvSpPr>
        <p:spPr>
          <a:xfrm>
            <a:off x="7239000" y="3048000"/>
            <a:ext cx="762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00 00 00 00 ; ....strh........</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4</a:t>
            </a:r>
          </a:p>
        </p:txBody>
      </p:sp>
      <p:sp>
        <p:nvSpPr>
          <p:cNvPr id="8" name="Rectangle 7"/>
          <p:cNvSpPr/>
          <p:nvPr/>
        </p:nvSpPr>
        <p:spPr>
          <a:xfrm>
            <a:off x="7289800" y="365760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4"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val="FF0000"/>
                </a:solidFill>
                <a:latin typeface="Calibri" pitchFamily="34" charset="0"/>
                <a:sym typeface="Symbol"/>
              </a:rPr>
              <a:t>Is formula </a:t>
            </a:r>
            <a:r>
              <a:rPr lang="en-US" sz="4400" b="1" i="1" dirty="0" smtClean="0">
                <a:solidFill>
                  <a:srgbClr val="FF0000"/>
                </a:solidFill>
                <a:latin typeface="Calibri" pitchFamily="34" charset="0"/>
                <a:sym typeface="Symbol"/>
              </a:rPr>
              <a:t>F</a:t>
            </a:r>
            <a:r>
              <a:rPr lang="en-US" sz="4400" b="1" dirty="0" smtClean="0">
                <a:solidFill>
                  <a:srgbClr val="FF0000"/>
                </a:solidFill>
                <a:latin typeface="Calibri" pitchFamily="34" charset="0"/>
                <a:sym typeface="Symbol"/>
              </a:rPr>
              <a:t> </a:t>
            </a:r>
            <a:r>
              <a:rPr lang="en-US" sz="4400" b="1" dirty="0" err="1" smtClean="0">
                <a:solidFill>
                  <a:srgbClr val="FF0000"/>
                </a:solidFill>
                <a:latin typeface="Calibri" pitchFamily="34" charset="0"/>
                <a:sym typeface="Symbol"/>
              </a:rPr>
              <a:t>satisfiable</a:t>
            </a:r>
            <a:r>
              <a:rPr lang="en-US" sz="4400" b="1" dirty="0" smtClean="0">
                <a:solidFill>
                  <a:srgbClr val="FF0000"/>
                </a:solidFill>
                <a:latin typeface="Calibri" pitchFamily="34" charset="0"/>
                <a:sym typeface="Symbol"/>
              </a:rPr>
              <a:t> modulo theory </a:t>
            </a:r>
            <a:r>
              <a:rPr lang="en-US" sz="4400" b="1" i="1" dirty="0" smtClean="0">
                <a:solidFill>
                  <a:srgbClr val="FF0000"/>
                </a:solidFill>
                <a:latin typeface="Calibri" pitchFamily="34" charset="0"/>
                <a:sym typeface="Symbol"/>
              </a:rPr>
              <a:t>T </a:t>
            </a:r>
            <a:r>
              <a:rPr lang="en-US" sz="4400" b="1" dirty="0" smtClean="0">
                <a:solidFill>
                  <a:srgbClr val="FF0000"/>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00 00 00 00 00 00 00 00 00 00 00 00 ; ................</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5</a:t>
            </a:r>
          </a:p>
        </p:txBody>
      </p:sp>
      <p:sp>
        <p:nvSpPr>
          <p:cNvPr id="8" name="Rectangle 7"/>
          <p:cNvSpPr/>
          <p:nvPr/>
        </p:nvSpPr>
        <p:spPr>
          <a:xfrm>
            <a:off x="8051800" y="3657600"/>
            <a:ext cx="533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00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6</a:t>
            </a:r>
          </a:p>
        </p:txBody>
      </p:sp>
      <p:sp>
        <p:nvSpPr>
          <p:cNvPr id="8" name="Rectangle 7"/>
          <p:cNvSpPr/>
          <p:nvPr/>
        </p:nvSpPr>
        <p:spPr>
          <a:xfrm>
            <a:off x="7269480" y="3855720"/>
            <a:ext cx="381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00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7</a:t>
            </a:r>
          </a:p>
        </p:txBody>
      </p:sp>
      <p:sp>
        <p:nvSpPr>
          <p:cNvPr id="8" name="Rectangle 7"/>
          <p:cNvSpPr/>
          <p:nvPr/>
        </p:nvSpPr>
        <p:spPr>
          <a:xfrm>
            <a:off x="8117840" y="3876040"/>
            <a:ext cx="1524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C9 9D E4 4E ; ............ÉäN</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1981200" cy="366713"/>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8</a:t>
            </a:r>
          </a:p>
        </p:txBody>
      </p:sp>
      <p:sp>
        <p:nvSpPr>
          <p:cNvPr id="8" name="Rectangle 7"/>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9"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00 00 00 00 28 00 00 00 ; ....strf....(...</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10" name="TextBox 4"/>
          <p:cNvSpPr txBox="1">
            <a:spLocks noChangeArrowheads="1"/>
          </p:cNvSpPr>
          <p:nvPr/>
        </p:nvSpPr>
        <p:spPr bwMode="auto">
          <a:xfrm>
            <a:off x="228600" y="4648200"/>
            <a:ext cx="1981200" cy="369888"/>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9</a:t>
            </a:r>
          </a:p>
        </p:txBody>
      </p:sp>
      <p:sp>
        <p:nvSpPr>
          <p:cNvPr id="12" name="Rectangle 11"/>
          <p:cNvSpPr/>
          <p:nvPr/>
        </p:nvSpPr>
        <p:spPr>
          <a:xfrm>
            <a:off x="8077200" y="4114800"/>
            <a:ext cx="3810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p:cNvSpPr/>
          <p:nvPr/>
        </p:nvSpPr>
        <p:spPr>
          <a:xfrm>
            <a:off x="5257800" y="4114800"/>
            <a:ext cx="3048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2971800"/>
            <a:ext cx="8534400" cy="16002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p:txBody>
          <a:bodyPr/>
          <a:lstStyle/>
          <a:p>
            <a:r>
              <a:rPr smtClean="0"/>
              <a:t>Zero to Crash in 10 Generations</a:t>
            </a:r>
            <a:endParaRPr lang="en-US" dirty="0"/>
          </a:p>
        </p:txBody>
      </p:sp>
      <p:sp>
        <p:nvSpPr>
          <p:cNvPr id="3" name="Content Placeholder 2"/>
          <p:cNvSpPr>
            <a:spLocks noGrp="1"/>
          </p:cNvSpPr>
          <p:nvPr>
            <p:ph idx="1"/>
          </p:nvPr>
        </p:nvSpPr>
        <p:spPr>
          <a:xfrm>
            <a:off x="381000" y="1595755"/>
            <a:ext cx="8382000" cy="861774"/>
          </a:xfrm>
        </p:spPr>
        <p:txBody>
          <a:bodyPr/>
          <a:lstStyle/>
          <a:p>
            <a:r>
              <a:rPr lang="en-US" dirty="0" smtClean="0"/>
              <a:t>Starting with 100 zero bytes …</a:t>
            </a:r>
          </a:p>
          <a:p>
            <a:r>
              <a:rPr lang="en-US" dirty="0" smtClean="0"/>
              <a:t>SAGE generates a crashing test for Media1 parser</a:t>
            </a:r>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
        <p:nvSpPr>
          <p:cNvPr id="5" name="Rectangle 5"/>
          <p:cNvSpPr>
            <a:spLocks noChangeArrowheads="1"/>
          </p:cNvSpPr>
          <p:nvPr/>
        </p:nvSpPr>
        <p:spPr bwMode="auto">
          <a:xfrm>
            <a:off x="228600" y="2971800"/>
            <a:ext cx="8991600" cy="1600438"/>
          </a:xfrm>
          <a:prstGeom prst="rect">
            <a:avLst/>
          </a:prstGeom>
          <a:noFill/>
          <a:ln w="9525">
            <a:noFill/>
            <a:miter lim="800000"/>
            <a:headEnd/>
            <a:tailEnd/>
          </a:ln>
        </p:spPr>
        <p:txBody>
          <a:bodyPr>
            <a:spAutoFit/>
          </a:bodyPr>
          <a:lstStyle/>
          <a:p>
            <a:pPr eaLnBrk="1" hangingPunct="1"/>
            <a:r>
              <a:rPr lang="pt-BR" sz="1400" dirty="0">
                <a:solidFill>
                  <a:schemeClr val="bg1"/>
                </a:solidFill>
                <a:latin typeface="Courier New" pitchFamily="49" charset="0"/>
              </a:rPr>
              <a:t>00000000h: 52 49 46 46 3D 00 00 00 ** ** ** 20 00 00 00 00 ; RIFF=...*** ....</a:t>
            </a:r>
          </a:p>
          <a:p>
            <a:pPr eaLnBrk="1" hangingPunct="1"/>
            <a:r>
              <a:rPr lang="pt-BR" sz="1400" dirty="0">
                <a:solidFill>
                  <a:schemeClr val="bg1"/>
                </a:solidFill>
                <a:latin typeface="Courier New" pitchFamily="49" charset="0"/>
              </a:rPr>
              <a:t>00000010h: 00 00 00 00 00 00 00 00 00 00 00 00 00 00 00 00 ; ................</a:t>
            </a:r>
          </a:p>
          <a:p>
            <a:pPr eaLnBrk="1" hangingPunct="1"/>
            <a:r>
              <a:rPr lang="pt-BR" sz="1400" dirty="0">
                <a:solidFill>
                  <a:schemeClr val="bg1"/>
                </a:solidFill>
                <a:latin typeface="Courier New" pitchFamily="49" charset="0"/>
              </a:rPr>
              <a:t>00000020h: 00 00 00 00 00 00 00 00 00 00 00 00 00 00 00 00 ; ................</a:t>
            </a:r>
          </a:p>
          <a:p>
            <a:pPr eaLnBrk="1" hangingPunct="1"/>
            <a:r>
              <a:rPr lang="pt-BR" sz="1400" dirty="0">
                <a:solidFill>
                  <a:schemeClr val="bg1"/>
                </a:solidFill>
                <a:latin typeface="Courier New" pitchFamily="49" charset="0"/>
              </a:rPr>
              <a:t>00000030h: 00 00 00 00 73 74 72 68 00 00 00 00 76 69 64 73 ; ....strh....vids</a:t>
            </a:r>
          </a:p>
          <a:p>
            <a:pPr eaLnBrk="1" hangingPunct="1"/>
            <a:r>
              <a:rPr lang="pt-BR" sz="1400" dirty="0">
                <a:solidFill>
                  <a:schemeClr val="bg1"/>
                </a:solidFill>
                <a:latin typeface="Courier New" pitchFamily="49" charset="0"/>
              </a:rPr>
              <a:t>00000040h: 00 00 00 00 73 74 72 66 B2 75 76 3A 28 00 00 00 ; ....strf²uv:(...</a:t>
            </a:r>
          </a:p>
          <a:p>
            <a:pPr eaLnBrk="1" hangingPunct="1"/>
            <a:r>
              <a:rPr lang="pt-BR" sz="1400" dirty="0">
                <a:solidFill>
                  <a:schemeClr val="bg1"/>
                </a:solidFill>
                <a:latin typeface="Courier New" pitchFamily="49" charset="0"/>
              </a:rPr>
              <a:t>00000050h: 00 00 00 00 00 00 00 00 00 00 00 00 01 00 00 00 ; ................</a:t>
            </a:r>
          </a:p>
          <a:p>
            <a:pPr eaLnBrk="1" hangingPunct="1"/>
            <a:r>
              <a:rPr lang="pt-BR" sz="1400" dirty="0">
                <a:solidFill>
                  <a:schemeClr val="bg1"/>
                </a:solidFill>
                <a:latin typeface="Courier New" pitchFamily="49" charset="0"/>
              </a:rPr>
              <a:t>00000060h: 00 00 00 00                                     ; ....</a:t>
            </a:r>
            <a:endParaRPr lang="en-US" sz="1400" dirty="0">
              <a:solidFill>
                <a:schemeClr val="bg1"/>
              </a:solidFill>
              <a:latin typeface="Courier New" pitchFamily="49" charset="0"/>
            </a:endParaRPr>
          </a:p>
        </p:txBody>
      </p:sp>
      <p:sp>
        <p:nvSpPr>
          <p:cNvPr id="6" name="TextBox 4"/>
          <p:cNvSpPr txBox="1">
            <a:spLocks noChangeArrowheads="1"/>
          </p:cNvSpPr>
          <p:nvPr/>
        </p:nvSpPr>
        <p:spPr bwMode="auto">
          <a:xfrm>
            <a:off x="228600" y="4648200"/>
            <a:ext cx="7721600" cy="369332"/>
          </a:xfrm>
          <a:prstGeom prst="rect">
            <a:avLst/>
          </a:prstGeom>
          <a:noFill/>
          <a:ln w="9525">
            <a:noFill/>
            <a:miter lim="800000"/>
            <a:headEnd/>
            <a:tailEnd/>
          </a:ln>
        </p:spPr>
        <p:txBody>
          <a:bodyPr>
            <a:spAutoFit/>
          </a:bodyPr>
          <a:lstStyle/>
          <a:p>
            <a:pPr eaLnBrk="1" hangingPunct="1"/>
            <a:r>
              <a:rPr lang="en-US" dirty="0">
                <a:solidFill>
                  <a:schemeClr val="bg1"/>
                </a:solidFill>
                <a:latin typeface="Calibri" pitchFamily="34" charset="0"/>
              </a:rPr>
              <a:t>Generation 10 – </a:t>
            </a:r>
            <a:r>
              <a:rPr lang="en-US" dirty="0" smtClean="0">
                <a:solidFill>
                  <a:srgbClr val="FF0000"/>
                </a:solidFill>
                <a:latin typeface="Calibri" pitchFamily="34" charset="0"/>
              </a:rPr>
              <a:t>CRASH</a:t>
            </a:r>
            <a:endParaRPr lang="en-US" dirty="0">
              <a:solidFill>
                <a:srgbClr val="FF0000"/>
              </a:solidFill>
              <a:latin typeface="Calibri" pitchFamily="34" charset="0"/>
            </a:endParaRPr>
          </a:p>
        </p:txBody>
      </p:sp>
      <p:sp>
        <p:nvSpPr>
          <p:cNvPr id="8" name="Rectangle 7"/>
          <p:cNvSpPr/>
          <p:nvPr/>
        </p:nvSpPr>
        <p:spPr>
          <a:xfrm>
            <a:off x="7620000" y="3886200"/>
            <a:ext cx="4572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p:cNvSpPr/>
          <p:nvPr/>
        </p:nvSpPr>
        <p:spPr>
          <a:xfrm>
            <a:off x="4343400" y="3886200"/>
            <a:ext cx="9144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(cont.)</a:t>
            </a:r>
            <a:endParaRPr lang="en-US" dirty="0"/>
          </a:p>
        </p:txBody>
      </p:sp>
      <p:sp>
        <p:nvSpPr>
          <p:cNvPr id="3" name="Content Placeholder 2"/>
          <p:cNvSpPr>
            <a:spLocks noGrp="1"/>
          </p:cNvSpPr>
          <p:nvPr>
            <p:ph idx="1"/>
          </p:nvPr>
        </p:nvSpPr>
        <p:spPr>
          <a:xfrm>
            <a:off x="360680" y="1626235"/>
            <a:ext cx="8382000" cy="3231654"/>
          </a:xfrm>
        </p:spPr>
        <p:txBody>
          <a:bodyPr/>
          <a:lstStyle/>
          <a:p>
            <a:r>
              <a:rPr lang="en-US" dirty="0" smtClean="0">
                <a:solidFill>
                  <a:srgbClr val="FF0000"/>
                </a:solidFill>
              </a:rPr>
              <a:t>SAGE is very effective at finding bugs.</a:t>
            </a:r>
          </a:p>
          <a:p>
            <a:r>
              <a:rPr lang="en-US" dirty="0" smtClean="0"/>
              <a:t>Works on large applications.</a:t>
            </a:r>
          </a:p>
          <a:p>
            <a:r>
              <a:rPr lang="en-US" dirty="0" smtClean="0"/>
              <a:t>Fully automated</a:t>
            </a:r>
          </a:p>
          <a:p>
            <a:r>
              <a:rPr lang="en-US" dirty="0" smtClean="0"/>
              <a:t>Easy to deploy (x86 analysis – any language)</a:t>
            </a:r>
          </a:p>
          <a:p>
            <a:r>
              <a:rPr lang="en-US" dirty="0" smtClean="0"/>
              <a:t>Used in various groups inside Microsoft</a:t>
            </a:r>
          </a:p>
          <a:p>
            <a:r>
              <a:rPr lang="en-US" dirty="0" smtClean="0"/>
              <a:t>Powered by Z3.</a:t>
            </a:r>
          </a:p>
          <a:p>
            <a:endParaRPr lang="en-US" dirty="0"/>
          </a:p>
        </p:txBody>
      </p:sp>
      <p:sp>
        <p:nvSpPr>
          <p:cNvPr id="4" name="Footer Placeholder 3"/>
          <p:cNvSpPr>
            <a:spLocks noGrp="1"/>
          </p:cNvSpPr>
          <p:nvPr>
            <p:ph type="ftr" sz="quarter" idx="10"/>
          </p:nvPr>
        </p:nvSpPr>
        <p:spPr/>
        <p:txBody>
          <a:bodyPr/>
          <a:lstStyle/>
          <a:p>
            <a:r>
              <a:rPr lang="en-US"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SAGE↔ Z3</a:t>
            </a:r>
            <a:endParaRPr lang="en-US" dirty="0"/>
          </a:p>
        </p:txBody>
      </p:sp>
      <p:sp>
        <p:nvSpPr>
          <p:cNvPr id="3" name="Content Placeholder 2"/>
          <p:cNvSpPr>
            <a:spLocks noGrp="1"/>
          </p:cNvSpPr>
          <p:nvPr>
            <p:ph idx="1"/>
          </p:nvPr>
        </p:nvSpPr>
        <p:spPr>
          <a:xfrm>
            <a:off x="360680" y="1697355"/>
            <a:ext cx="8382000" cy="2622256"/>
          </a:xfrm>
        </p:spPr>
        <p:txBody>
          <a:bodyPr/>
          <a:lstStyle/>
          <a:p>
            <a:r>
              <a:rPr lang="en-US" dirty="0" smtClean="0"/>
              <a:t>Formulas are usually big conjunctions.</a:t>
            </a:r>
          </a:p>
          <a:p>
            <a:r>
              <a:rPr lang="en-US" dirty="0" smtClean="0"/>
              <a:t>SAGE uses only the </a:t>
            </a:r>
            <a:r>
              <a:rPr lang="en-US" dirty="0" err="1" smtClean="0"/>
              <a:t>bitvector</a:t>
            </a:r>
            <a:r>
              <a:rPr lang="en-US" dirty="0" smtClean="0"/>
              <a:t> and array theories.</a:t>
            </a:r>
          </a:p>
          <a:p>
            <a:r>
              <a:rPr lang="en-US" dirty="0" smtClean="0"/>
              <a:t>Pre-processing step has a huge performance impact.</a:t>
            </a:r>
          </a:p>
          <a:p>
            <a:pPr lvl="1"/>
            <a:r>
              <a:rPr lang="en-US" dirty="0" smtClean="0"/>
              <a:t>Eliminate variables.</a:t>
            </a:r>
          </a:p>
          <a:p>
            <a:pPr lvl="1"/>
            <a:r>
              <a:rPr lang="en-US" dirty="0" smtClean="0"/>
              <a:t>Simplify formulas.</a:t>
            </a:r>
          </a:p>
          <a:p>
            <a:r>
              <a:rPr lang="en-US" dirty="0" smtClean="0"/>
              <a:t>Early </a:t>
            </a:r>
            <a:r>
              <a:rPr lang="en-US" dirty="0" err="1" smtClean="0"/>
              <a:t>unsat</a:t>
            </a:r>
            <a:r>
              <a:rPr lang="en-US" dirty="0" smtClean="0"/>
              <a:t> detection.</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SMT: Some Applications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graphicFrame>
        <p:nvGraphicFramePr>
          <p:cNvPr id="6" name="Diagram 5"/>
          <p:cNvGraphicFramePr/>
          <p:nvPr/>
        </p:nvGraphicFramePr>
        <p:xfrm>
          <a:off x="912316" y="1611248"/>
          <a:ext cx="7256323" cy="42935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553998"/>
          </a:xfrm>
        </p:spPr>
        <p:txBody>
          <a:bodyPr/>
          <a:lstStyle/>
          <a:p>
            <a:r>
              <a:rPr sz="4000" i="1" smtClean="0"/>
              <a:t>Spec# Approach for a Verifying Compiler</a:t>
            </a:r>
            <a:endParaRPr lang="en-US" sz="4000" dirty="0"/>
          </a:p>
        </p:txBody>
      </p:sp>
      <p:sp>
        <p:nvSpPr>
          <p:cNvPr id="3" name="Content Placeholder 2"/>
          <p:cNvSpPr>
            <a:spLocks noGrp="1"/>
          </p:cNvSpPr>
          <p:nvPr>
            <p:ph idx="1"/>
          </p:nvPr>
        </p:nvSpPr>
        <p:spPr>
          <a:xfrm>
            <a:off x="381000" y="1588366"/>
            <a:ext cx="8382000" cy="4801314"/>
          </a:xfrm>
        </p:spPr>
        <p:txBody>
          <a:bodyPr/>
          <a:lstStyle/>
          <a:p>
            <a:r>
              <a:rPr lang="en-US" sz="2400" i="1" dirty="0" smtClean="0">
                <a:solidFill>
                  <a:srgbClr val="FF0000"/>
                </a:solidFill>
                <a:latin typeface="Calibri" pitchFamily="34" charset="0"/>
              </a:rPr>
              <a:t>Source Language</a:t>
            </a:r>
          </a:p>
          <a:p>
            <a:pPr lvl="1"/>
            <a:r>
              <a:rPr lang="en-US" sz="2400" dirty="0" smtClean="0">
                <a:latin typeface="Calibri" pitchFamily="34" charset="0"/>
              </a:rPr>
              <a:t>C# + goodies = Spec#</a:t>
            </a:r>
          </a:p>
          <a:p>
            <a:r>
              <a:rPr lang="en-US" sz="2400" i="1" dirty="0" smtClean="0">
                <a:solidFill>
                  <a:srgbClr val="FF0000"/>
                </a:solidFill>
                <a:latin typeface="Calibri" pitchFamily="34" charset="0"/>
              </a:rPr>
              <a:t>Specifications</a:t>
            </a:r>
          </a:p>
          <a:p>
            <a:pPr lvl="1"/>
            <a:r>
              <a:rPr lang="en-US" sz="2400" dirty="0" smtClean="0">
                <a:latin typeface="Calibri" pitchFamily="34" charset="0"/>
              </a:rPr>
              <a:t>method contracts,</a:t>
            </a:r>
          </a:p>
          <a:p>
            <a:pPr lvl="1"/>
            <a:r>
              <a:rPr lang="en-US" sz="2400" dirty="0" smtClean="0">
                <a:latin typeface="Calibri" pitchFamily="34" charset="0"/>
              </a:rPr>
              <a:t>invariants,</a:t>
            </a:r>
          </a:p>
          <a:p>
            <a:pPr lvl="1"/>
            <a:r>
              <a:rPr lang="en-US" sz="2400" dirty="0" smtClean="0">
                <a:latin typeface="Calibri" pitchFamily="34" charset="0"/>
              </a:rPr>
              <a:t>field and type annotations.</a:t>
            </a:r>
          </a:p>
          <a:p>
            <a:r>
              <a:rPr lang="en-US" sz="2400" i="1" dirty="0" smtClean="0">
                <a:solidFill>
                  <a:srgbClr val="FF0000"/>
                </a:solidFill>
                <a:latin typeface="Calibri" pitchFamily="34" charset="0"/>
              </a:rPr>
              <a:t>Program</a:t>
            </a:r>
            <a:r>
              <a:rPr lang="en-US" sz="2400" i="1" dirty="0" smtClean="0">
                <a:latin typeface="Calibri" pitchFamily="34" charset="0"/>
              </a:rPr>
              <a:t> </a:t>
            </a:r>
            <a:r>
              <a:rPr lang="en-US" sz="2400" i="1" dirty="0" smtClean="0">
                <a:solidFill>
                  <a:srgbClr val="FF0000"/>
                </a:solidFill>
                <a:latin typeface="Calibri" pitchFamily="34" charset="0"/>
              </a:rPr>
              <a:t>Logic</a:t>
            </a:r>
            <a:r>
              <a:rPr lang="en-US" sz="2400" i="1" dirty="0" smtClean="0">
                <a:latin typeface="Calibri" pitchFamily="34" charset="0"/>
              </a:rPr>
              <a:t>: </a:t>
            </a:r>
          </a:p>
          <a:p>
            <a:pPr lvl="1"/>
            <a:r>
              <a:rPr lang="en-US" sz="2400" i="1" dirty="0" err="1" smtClean="0">
                <a:latin typeface="Calibri" pitchFamily="34" charset="0"/>
              </a:rPr>
              <a:t>Dijkstra’s</a:t>
            </a:r>
            <a:r>
              <a:rPr lang="en-US" sz="2400" i="1" dirty="0" smtClean="0">
                <a:latin typeface="Calibri" pitchFamily="34" charset="0"/>
              </a:rPr>
              <a:t> weakest preconditions.</a:t>
            </a:r>
          </a:p>
          <a:p>
            <a:r>
              <a:rPr lang="en-US" sz="2400" i="1" dirty="0" smtClean="0">
                <a:solidFill>
                  <a:srgbClr val="FF0000"/>
                </a:solidFill>
                <a:latin typeface="Calibri" pitchFamily="34" charset="0"/>
              </a:rPr>
              <a:t>Automatic</a:t>
            </a:r>
            <a:r>
              <a:rPr lang="en-US" sz="2400" i="1" dirty="0" smtClean="0">
                <a:latin typeface="Calibri" pitchFamily="34" charset="0"/>
              </a:rPr>
              <a:t> </a:t>
            </a:r>
            <a:r>
              <a:rPr lang="en-US" sz="2400" i="1" dirty="0" smtClean="0">
                <a:solidFill>
                  <a:srgbClr val="FF0000"/>
                </a:solidFill>
                <a:latin typeface="Calibri" pitchFamily="34" charset="0"/>
              </a:rPr>
              <a:t>Verification</a:t>
            </a:r>
          </a:p>
          <a:p>
            <a:pPr lvl="1"/>
            <a:r>
              <a:rPr lang="en-US" sz="2400" dirty="0" smtClean="0">
                <a:latin typeface="Calibri" pitchFamily="34" charset="0"/>
              </a:rPr>
              <a:t>type checking,</a:t>
            </a:r>
          </a:p>
          <a:p>
            <a:pPr lvl="1"/>
            <a:r>
              <a:rPr lang="en-US" sz="2400" dirty="0" smtClean="0">
                <a:latin typeface="Calibri" pitchFamily="34" charset="0"/>
              </a:rPr>
              <a:t>verification condition generation (VCG),</a:t>
            </a:r>
          </a:p>
          <a:p>
            <a:pPr lvl="1"/>
            <a:r>
              <a:rPr lang="en-US" sz="2400" dirty="0" smtClean="0">
                <a:latin typeface="Calibri" pitchFamily="34" charset="0"/>
              </a:rPr>
              <a:t>automatic theorem proving Z3</a:t>
            </a:r>
            <a:endParaRPr lang="en-US" sz="2400" dirty="0">
              <a:latin typeface="Calibri" pitchFamily="34" charset="0"/>
            </a:endParaRPr>
          </a:p>
        </p:txBody>
      </p:sp>
      <p:sp>
        <p:nvSpPr>
          <p:cNvPr id="5" name="TextBox 4"/>
          <p:cNvSpPr txBox="1">
            <a:spLocks noChangeArrowheads="1"/>
          </p:cNvSpPr>
          <p:nvPr/>
        </p:nvSpPr>
        <p:spPr bwMode="auto">
          <a:xfrm>
            <a:off x="5796897" y="1744054"/>
            <a:ext cx="2987675" cy="366713"/>
          </a:xfrm>
          <a:prstGeom prst="rect">
            <a:avLst/>
          </a:prstGeom>
          <a:noFill/>
          <a:ln w="9525">
            <a:noFill/>
            <a:miter lim="800000"/>
            <a:headEnd/>
            <a:tailEnd/>
          </a:ln>
        </p:spPr>
        <p:txBody>
          <a:bodyPr>
            <a:spAutoFit/>
          </a:bodyPr>
          <a:lstStyle/>
          <a:p>
            <a:r>
              <a:rPr lang="en-US" sz="1800" i="1" dirty="0">
                <a:solidFill>
                  <a:schemeClr val="accent2"/>
                </a:solidFill>
              </a:rPr>
              <a:t>Spec# (annotated C#)</a:t>
            </a:r>
          </a:p>
        </p:txBody>
      </p:sp>
      <p:sp>
        <p:nvSpPr>
          <p:cNvPr id="6" name="TextBox 5"/>
          <p:cNvSpPr txBox="1">
            <a:spLocks noChangeArrowheads="1"/>
          </p:cNvSpPr>
          <p:nvPr/>
        </p:nvSpPr>
        <p:spPr bwMode="auto">
          <a:xfrm>
            <a:off x="6019800" y="2971800"/>
            <a:ext cx="2987675" cy="366713"/>
          </a:xfrm>
          <a:prstGeom prst="rect">
            <a:avLst/>
          </a:prstGeom>
          <a:noFill/>
          <a:ln w="9525">
            <a:noFill/>
            <a:miter lim="800000"/>
            <a:headEnd/>
            <a:tailEnd/>
          </a:ln>
        </p:spPr>
        <p:txBody>
          <a:bodyPr>
            <a:spAutoFit/>
          </a:bodyPr>
          <a:lstStyle/>
          <a:p>
            <a:r>
              <a:rPr lang="en-US" sz="1800" i="1" dirty="0">
                <a:solidFill>
                  <a:schemeClr val="accent2"/>
                </a:solidFill>
              </a:rPr>
              <a:t>Boogie PL</a:t>
            </a:r>
          </a:p>
        </p:txBody>
      </p:sp>
      <p:sp>
        <p:nvSpPr>
          <p:cNvPr id="7" name="TextBox 6"/>
          <p:cNvSpPr txBox="1">
            <a:spLocks noChangeArrowheads="1"/>
          </p:cNvSpPr>
          <p:nvPr/>
        </p:nvSpPr>
        <p:spPr bwMode="auto">
          <a:xfrm>
            <a:off x="5851525" y="229076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Spec# Compiler</a:t>
            </a:r>
          </a:p>
        </p:txBody>
      </p:sp>
      <p:sp>
        <p:nvSpPr>
          <p:cNvPr id="8" name="TextBox 7"/>
          <p:cNvSpPr txBox="1">
            <a:spLocks noChangeArrowheads="1"/>
          </p:cNvSpPr>
          <p:nvPr/>
        </p:nvSpPr>
        <p:spPr bwMode="auto">
          <a:xfrm>
            <a:off x="5849938" y="3656013"/>
            <a:ext cx="2987675" cy="376237"/>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a:spAutoFit/>
          </a:bodyPr>
          <a:lstStyle/>
          <a:p>
            <a:pPr algn="ctr"/>
            <a:r>
              <a:rPr lang="en-US" sz="1800" dirty="0"/>
              <a:t>VC Generator</a:t>
            </a:r>
          </a:p>
        </p:txBody>
      </p:sp>
      <p:sp>
        <p:nvSpPr>
          <p:cNvPr id="9" name="TextBox 8"/>
          <p:cNvSpPr txBox="1">
            <a:spLocks noChangeArrowheads="1"/>
          </p:cNvSpPr>
          <p:nvPr/>
        </p:nvSpPr>
        <p:spPr bwMode="auto">
          <a:xfrm>
            <a:off x="6156325" y="4343400"/>
            <a:ext cx="2987675" cy="366713"/>
          </a:xfrm>
          <a:prstGeom prst="rect">
            <a:avLst/>
          </a:prstGeom>
          <a:noFill/>
          <a:ln w="9525">
            <a:noFill/>
            <a:miter lim="800000"/>
            <a:headEnd/>
            <a:tailEnd/>
          </a:ln>
        </p:spPr>
        <p:txBody>
          <a:bodyPr>
            <a:spAutoFit/>
          </a:bodyPr>
          <a:lstStyle/>
          <a:p>
            <a:r>
              <a:rPr lang="en-US" sz="1800" i="1" dirty="0">
                <a:solidFill>
                  <a:schemeClr val="accent2"/>
                </a:solidFill>
              </a:rPr>
              <a:t>Formulas</a:t>
            </a:r>
          </a:p>
        </p:txBody>
      </p:sp>
      <p:sp>
        <p:nvSpPr>
          <p:cNvPr id="10" name="TextBox 9"/>
          <p:cNvSpPr txBox="1">
            <a:spLocks noChangeArrowheads="1"/>
          </p:cNvSpPr>
          <p:nvPr/>
        </p:nvSpPr>
        <p:spPr bwMode="auto">
          <a:xfrm>
            <a:off x="5883275" y="5021263"/>
            <a:ext cx="2947904" cy="369332"/>
          </a:xfrm>
          <a:prstGeom prst="rect">
            <a:avLst/>
          </a:prstGeom>
          <a:ln>
            <a:headEnd/>
            <a:tailEnd/>
          </a:ln>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n-US" sz="1800" dirty="0" smtClean="0"/>
              <a:t>Z3</a:t>
            </a:r>
            <a:endParaRPr lang="en-US" sz="1800" dirty="0"/>
          </a:p>
        </p:txBody>
      </p:sp>
      <p:sp>
        <p:nvSpPr>
          <p:cNvPr id="11" name="Line 25"/>
          <p:cNvSpPr>
            <a:spLocks noChangeShapeType="1"/>
          </p:cNvSpPr>
          <p:nvPr/>
        </p:nvSpPr>
        <p:spPr bwMode="auto">
          <a:xfrm>
            <a:off x="7315200" y="5410200"/>
            <a:ext cx="0" cy="533400"/>
          </a:xfrm>
          <a:prstGeom prst="line">
            <a:avLst/>
          </a:prstGeom>
          <a:ln>
            <a:headEnd/>
            <a:tailEnd type="triangle" w="med" len="med"/>
          </a:ln>
        </p:spPr>
        <p:style>
          <a:lnRef idx="2">
            <a:schemeClr val="accent2"/>
          </a:lnRef>
          <a:fillRef idx="0">
            <a:schemeClr val="accent2"/>
          </a:fillRef>
          <a:effectRef idx="1">
            <a:schemeClr val="accent2"/>
          </a:effectRef>
          <a:fontRef idx="minor">
            <a:schemeClr val="tx1"/>
          </a:fontRef>
        </p:style>
        <p:txBody>
          <a:bodyPr/>
          <a:lstStyle/>
          <a:p>
            <a:endParaRPr lang="en-US"/>
          </a:p>
        </p:txBody>
      </p:sp>
      <p:cxnSp>
        <p:nvCxnSpPr>
          <p:cNvPr id="12" name="AutoShape 27"/>
          <p:cNvCxnSpPr>
            <a:cxnSpLocks noChangeShapeType="1"/>
            <a:stCxn id="7" idx="2"/>
            <a:endCxn id="8" idx="0"/>
          </p:cNvCxnSpPr>
          <p:nvPr/>
        </p:nvCxnSpPr>
        <p:spPr bwMode="auto">
          <a:xfrm flipH="1">
            <a:off x="7343775" y="2667000"/>
            <a:ext cx="1588" cy="989013"/>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13" name="AutoShape 28"/>
          <p:cNvCxnSpPr>
            <a:cxnSpLocks noChangeShapeType="1"/>
            <a:stCxn id="8" idx="2"/>
            <a:endCxn id="10" idx="0"/>
          </p:cNvCxnSpPr>
          <p:nvPr/>
        </p:nvCxnSpPr>
        <p:spPr bwMode="auto">
          <a:xfrm rot="16200000" flipH="1">
            <a:off x="6855995" y="4520030"/>
            <a:ext cx="989013" cy="13451"/>
          </a:xfrm>
          <a:prstGeom prst="straightConnector1">
            <a:avLst/>
          </a:prstGeom>
          <a:ln>
            <a:headEnd/>
            <a:tailEnd type="triangle" w="med" len="med"/>
          </a:ln>
        </p:spPr>
        <p:style>
          <a:lnRef idx="2">
            <a:schemeClr val="accent2"/>
          </a:lnRef>
          <a:fillRef idx="0">
            <a:schemeClr val="accent2"/>
          </a:fillRef>
          <a:effectRef idx="1">
            <a:schemeClr val="accent2"/>
          </a:effectRef>
          <a:fontRef idx="minor">
            <a:schemeClr val="tx1"/>
          </a:fontRef>
        </p:style>
      </p:cxn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42934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tabLst/>
              <a:defRPr/>
            </a:pPr>
            <a:r>
              <a:rPr lang="en-US" sz="3100" i="1" dirty="0" smtClean="0">
                <a:solidFill>
                  <a:schemeClr val="bg1"/>
                </a:solidFill>
                <a:latin typeface="Times New Roman" pitchFamily="18" charset="0"/>
                <a:cs typeface="Times New Roman" pitchFamily="18" charset="0"/>
                <a:sym typeface="Symbol"/>
              </a:rPr>
              <a:t>b + 2 = c  and  f(read(write(a,b,3), c-2) ≠ f(c-b+1)</a:t>
            </a:r>
          </a:p>
        </p:txBody>
      </p:sp>
      <p:sp>
        <p:nvSpPr>
          <p:cNvPr id="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AutoShape 15"/>
          <p:cNvSpPr>
            <a:spLocks noChangeArrowheads="1"/>
          </p:cNvSpPr>
          <p:nvPr/>
        </p:nvSpPr>
        <p:spPr bwMode="auto">
          <a:xfrm>
            <a:off x="1345553" y="2746724"/>
            <a:ext cx="6934200" cy="3394846"/>
          </a:xfrm>
          <a:prstGeom prst="roundRect">
            <a:avLst>
              <a:gd name="adj" fmla="val 16667"/>
            </a:avLst>
          </a:prstGeom>
          <a:solidFill>
            <a:srgbClr val="000000">
              <a:alpha val="12157"/>
            </a:srgbClr>
          </a:solidFill>
          <a:ln cap="rnd">
            <a:solidFill>
              <a:srgbClr val="FFFFFF">
                <a:alpha val="25000"/>
              </a:srgbClr>
            </a:solidFill>
            <a:headEnd type="none" w="sm" len="sm"/>
            <a:tailEnd type="none" w="sm" len="sm"/>
          </a:ln>
          <a:effectLst>
            <a:outerShdw blurRad="44450" dir="5400000" algn="ctr">
              <a:srgbClr val="000000">
                <a:alpha val="0"/>
              </a:srgbClr>
            </a:outerShdw>
            <a:softEdge rad="317500"/>
          </a:effectLst>
          <a:scene3d>
            <a:camera prst="orthographicFront">
              <a:rot lat="0" lon="0" rev="0"/>
            </a:camera>
            <a:lightRig rig="threePt" dir="t"/>
          </a:scene3d>
          <a:sp3d>
            <a:bevelT w="635000" h="254000"/>
            <a:bevelB w="635000" h="0"/>
            <a:contourClr>
              <a:srgbClr val="777777"/>
            </a:contourClr>
          </a:sp3d>
        </p:spPr>
        <p:style>
          <a:lnRef idx="0">
            <a:schemeClr val="accent2"/>
          </a:lnRef>
          <a:fillRef idx="3">
            <a:schemeClr val="accent2"/>
          </a:fillRef>
          <a:effectRef idx="3">
            <a:schemeClr val="accent2"/>
          </a:effectRef>
          <a:fontRef idx="minor">
            <a:schemeClr val="lt1"/>
          </a:fontRef>
        </p:style>
        <p:txBody>
          <a:bodyPr vert="horz" wrap="square" lIns="380985" tIns="380985" rIns="380985" bIns="380985" numCol="1" anchor="ctr" anchorCtr="0" compatLnSpc="1">
            <a:prstTxWarp prst="textNoShape">
              <a:avLst/>
            </a:prstTxWarp>
          </a:bodyPr>
          <a:lstStyle/>
          <a:p>
            <a:pPr algn="ctr" defTabSz="914099" eaLnBrk="0" hangingPunct="0">
              <a:lnSpc>
                <a:spcPct val="85000"/>
              </a:lnSpc>
              <a:spcBef>
                <a:spcPct val="20000"/>
              </a:spcBef>
            </a:pPr>
            <a:endParaRPr lang="en-US" sz="1500" dirty="0" smtClean="0">
              <a:solidFill>
                <a:schemeClr val="tx1"/>
              </a:solidFill>
            </a:endParaRPr>
          </a:p>
        </p:txBody>
      </p:sp>
      <p:sp>
        <p:nvSpPr>
          <p:cNvPr id="43016" name="AutoShape 8"/>
          <p:cNvSpPr>
            <a:spLocks noChangeArrowheads="1"/>
          </p:cNvSpPr>
          <p:nvPr/>
        </p:nvSpPr>
        <p:spPr bwMode="auto">
          <a:xfrm rot="3390031">
            <a:off x="489773" y="2952362"/>
            <a:ext cx="5916921" cy="1752600"/>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r>
              <a:rPr lang="en-US" dirty="0" smtClean="0"/>
              <a:t>V</a:t>
            </a:r>
            <a:endParaRPr lang="en-US" dirty="0"/>
          </a:p>
        </p:txBody>
      </p:sp>
      <p:sp>
        <p:nvSpPr>
          <p:cNvPr id="43024" name="AutoShape 16"/>
          <p:cNvSpPr>
            <a:spLocks noChangeArrowheads="1"/>
          </p:cNvSpPr>
          <p:nvPr/>
        </p:nvSpPr>
        <p:spPr bwMode="auto">
          <a:xfrm rot="16200000">
            <a:off x="-676609" y="4337555"/>
            <a:ext cx="3507828" cy="352425"/>
          </a:xfrm>
          <a:prstGeom prst="roundRect">
            <a:avLst>
              <a:gd name="adj" fmla="val 16667"/>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tx1"/>
                </a:solidFill>
                <a:latin typeface="Segoe" pitchFamily="34" charset="0"/>
              </a:rPr>
              <a:t>Static program verifier (Boogie)</a:t>
            </a:r>
          </a:p>
        </p:txBody>
      </p:sp>
      <p:sp>
        <p:nvSpPr>
          <p:cNvPr id="17" name="TextBox 16"/>
          <p:cNvSpPr txBox="1"/>
          <p:nvPr/>
        </p:nvSpPr>
        <p:spPr>
          <a:xfrm>
            <a:off x="1836455" y="1867665"/>
            <a:ext cx="1455576" cy="446272"/>
          </a:xfrm>
          <a:prstGeom prst="rect">
            <a:avLst/>
          </a:prstGeom>
          <a:noFill/>
        </p:spPr>
        <p:txBody>
          <a:bodyPr wrap="square" lIns="76197" tIns="38098" rIns="76197" bIns="38098" rtlCol="0">
            <a:spAutoFit/>
          </a:bodyPr>
          <a:lstStyle/>
          <a:p>
            <a:r>
              <a:rPr lang="en-US" sz="2400" dirty="0" smtClean="0">
                <a:solidFill>
                  <a:schemeClr val="bg1"/>
                </a:solidFill>
                <a:effectLst>
                  <a:outerShdw blurRad="38100" dist="38100" dir="2700000" algn="tl">
                    <a:srgbClr val="000000">
                      <a:alpha val="43137"/>
                    </a:srgbClr>
                  </a:outerShdw>
                </a:effectLst>
                <a:latin typeface="Segoe" pitchFamily="34" charset="0"/>
              </a:rPr>
              <a:t>MSIL</a:t>
            </a:r>
          </a:p>
        </p:txBody>
      </p:sp>
      <p:sp>
        <p:nvSpPr>
          <p:cNvPr id="18" name="Rounded Rectangle 17"/>
          <p:cNvSpPr/>
          <p:nvPr/>
        </p:nvSpPr>
        <p:spPr bwMode="auto">
          <a:xfrm>
            <a:off x="3999594" y="5529460"/>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b="1" dirty="0" smtClean="0">
                <a:solidFill>
                  <a:schemeClr val="tx1"/>
                </a:solidFill>
                <a:latin typeface="Segoe" pitchFamily="34" charset="0"/>
              </a:rPr>
              <a:t>Z3</a:t>
            </a:r>
          </a:p>
        </p:txBody>
      </p:sp>
      <p:sp>
        <p:nvSpPr>
          <p:cNvPr id="19" name="Rounded Rectangle 18"/>
          <p:cNvSpPr/>
          <p:nvPr/>
        </p:nvSpPr>
        <p:spPr bwMode="auto">
          <a:xfrm>
            <a:off x="2947299" y="4450252"/>
            <a:ext cx="2201333"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 generator</a:t>
            </a:r>
          </a:p>
        </p:txBody>
      </p:sp>
      <p:sp>
        <p:nvSpPr>
          <p:cNvPr id="43013" name="Text Box 5"/>
          <p:cNvSpPr txBox="1">
            <a:spLocks noChangeArrowheads="1"/>
          </p:cNvSpPr>
          <p:nvPr/>
        </p:nvSpPr>
        <p:spPr bwMode="auto">
          <a:xfrm>
            <a:off x="3234567" y="5001425"/>
            <a:ext cx="32004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rPr>
              <a:t>V</a:t>
            </a:r>
            <a:r>
              <a:rPr lang="en-US" sz="2400" dirty="0" smtClean="0">
                <a:solidFill>
                  <a:schemeClr val="bg1"/>
                </a:solidFill>
                <a:effectLst>
                  <a:outerShdw blurRad="38100" dist="38100" dir="2700000" algn="tl">
                    <a:srgbClr val="000000">
                      <a:alpha val="43137"/>
                    </a:srgbClr>
                  </a:outerShdw>
                </a:effectLst>
                <a:latin typeface="+mn-lt"/>
              </a:rPr>
              <a:t>erification </a:t>
            </a:r>
            <a:r>
              <a:rPr lang="en-US" sz="2400" dirty="0">
                <a:solidFill>
                  <a:schemeClr val="bg1"/>
                </a:solidFill>
                <a:effectLst>
                  <a:outerShdw blurRad="38100" dist="38100" dir="2700000" algn="tl">
                    <a:srgbClr val="000000">
                      <a:alpha val="43137"/>
                    </a:srgbClr>
                  </a:outerShdw>
                </a:effectLst>
                <a:latin typeface="+mn-lt"/>
              </a:rPr>
              <a:t>condition</a:t>
            </a:r>
          </a:p>
        </p:txBody>
      </p:sp>
      <p:sp>
        <p:nvSpPr>
          <p:cNvPr id="43015" name="Text Box 7"/>
          <p:cNvSpPr txBox="1">
            <a:spLocks noChangeArrowheads="1"/>
          </p:cNvSpPr>
          <p:nvPr/>
        </p:nvSpPr>
        <p:spPr bwMode="auto">
          <a:xfrm>
            <a:off x="5029223" y="6125506"/>
            <a:ext cx="3657600" cy="461661"/>
          </a:xfrm>
          <a:prstGeom prst="rect">
            <a:avLst/>
          </a:prstGeom>
          <a:noFill/>
          <a:ln w="9525">
            <a:noFill/>
            <a:miter lim="800000"/>
            <a:headEnd/>
            <a:tailEnd/>
          </a:ln>
          <a:effectLst/>
        </p:spPr>
        <p:txBody>
          <a:bodyPr lIns="91436" tIns="45718" rIns="91436" bIns="45718">
            <a:spAutoFit/>
          </a:bodyPr>
          <a:lstStyle/>
          <a:p>
            <a:pPr>
              <a:spcBef>
                <a:spcPct val="50000"/>
              </a:spcBef>
            </a:pPr>
            <a:r>
              <a:rPr lang="en-US" sz="2400" dirty="0">
                <a:solidFill>
                  <a:schemeClr val="tx1"/>
                </a:solidFill>
                <a:latin typeface="+mn-lt"/>
              </a:rPr>
              <a:t>“correct” or list of errors</a:t>
            </a:r>
          </a:p>
        </p:txBody>
      </p:sp>
      <p:sp>
        <p:nvSpPr>
          <p:cNvPr id="22" name="Rounded Rectangle 21"/>
          <p:cNvSpPr/>
          <p:nvPr/>
        </p:nvSpPr>
        <p:spPr bwMode="auto">
          <a:xfrm>
            <a:off x="978720" y="1346448"/>
            <a:ext cx="2367755"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Spec# compiler</a:t>
            </a:r>
          </a:p>
        </p:txBody>
      </p:sp>
      <p:sp>
        <p:nvSpPr>
          <p:cNvPr id="43014" name="Text Box 6"/>
          <p:cNvSpPr txBox="1">
            <a:spLocks noChangeArrowheads="1"/>
          </p:cNvSpPr>
          <p:nvPr/>
        </p:nvSpPr>
        <p:spPr bwMode="auto">
          <a:xfrm>
            <a:off x="794195" y="875836"/>
            <a:ext cx="1474077"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a:solidFill>
                  <a:schemeClr val="bg1"/>
                </a:solidFill>
                <a:effectLst>
                  <a:outerShdw blurRad="38100" dist="38100" dir="2700000" algn="tl">
                    <a:srgbClr val="000000">
                      <a:alpha val="43137"/>
                    </a:srgbClr>
                  </a:outerShdw>
                </a:effectLst>
                <a:latin typeface="+mn-lt"/>
              </a:rPr>
              <a:t>Spec#</a:t>
            </a:r>
          </a:p>
        </p:txBody>
      </p:sp>
      <p:sp>
        <p:nvSpPr>
          <p:cNvPr id="43010" name="Rectangle 2"/>
          <p:cNvSpPr>
            <a:spLocks noGrp="1" noChangeArrowheads="1"/>
          </p:cNvSpPr>
          <p:nvPr>
            <p:ph type="title"/>
          </p:nvPr>
        </p:nvSpPr>
        <p:spPr/>
        <p:txBody>
          <a:bodyPr/>
          <a:lstStyle/>
          <a:p>
            <a:r>
              <a:rPr lang="en-US" dirty="0" smtClean="0"/>
              <a:t>Verification architecture</a:t>
            </a:r>
            <a:endParaRPr lang="en-US" dirty="0"/>
          </a:p>
        </p:txBody>
      </p:sp>
      <p:sp>
        <p:nvSpPr>
          <p:cNvPr id="25" name="Text Box 6"/>
          <p:cNvSpPr txBox="1">
            <a:spLocks noChangeArrowheads="1"/>
          </p:cNvSpPr>
          <p:nvPr/>
        </p:nvSpPr>
        <p:spPr bwMode="auto">
          <a:xfrm>
            <a:off x="4942601"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21" name="Rounded Rectangle 20"/>
          <p:cNvSpPr/>
          <p:nvPr/>
        </p:nvSpPr>
        <p:spPr bwMode="auto">
          <a:xfrm>
            <a:off x="1486757" y="2361684"/>
            <a:ext cx="2201333" cy="790949"/>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err="1" smtClean="0">
                <a:solidFill>
                  <a:schemeClr val="tx1"/>
                </a:solidFill>
                <a:latin typeface="Segoe" pitchFamily="34" charset="0"/>
              </a:rPr>
              <a:t>Bytecode</a:t>
            </a:r>
            <a:r>
              <a:rPr lang="en-US" sz="2400" dirty="0" smtClean="0">
                <a:solidFill>
                  <a:schemeClr val="tx1"/>
                </a:solidFill>
                <a:latin typeface="Segoe" pitchFamily="34" charset="0"/>
              </a:rPr>
              <a:t> translator</a:t>
            </a:r>
          </a:p>
        </p:txBody>
      </p:sp>
      <p:sp>
        <p:nvSpPr>
          <p:cNvPr id="29" name="Text Box 6"/>
          <p:cNvSpPr txBox="1">
            <a:spLocks noChangeArrowheads="1"/>
          </p:cNvSpPr>
          <p:nvPr/>
        </p:nvSpPr>
        <p:spPr bwMode="auto">
          <a:xfrm>
            <a:off x="6483143" y="919356"/>
            <a:ext cx="675999" cy="461661"/>
          </a:xfrm>
          <a:prstGeom prst="rect">
            <a:avLst/>
          </a:prstGeom>
          <a:noFill/>
          <a:ln w="9525">
            <a:noFill/>
            <a:miter lim="800000"/>
            <a:headEnd/>
            <a:tailEnd/>
          </a:ln>
          <a:effectLst/>
        </p:spPr>
        <p:txBody>
          <a:bodyPr wrap="square" lIns="91436" tIns="45718" rIns="91436" bIns="45718">
            <a:spAutoFit/>
          </a:bodyPr>
          <a:lstStyle/>
          <a:p>
            <a:pPr>
              <a:spcBef>
                <a:spcPct val="50000"/>
              </a:spcBef>
            </a:pPr>
            <a:r>
              <a:rPr lang="en-US" sz="2400" dirty="0" smtClean="0">
                <a:solidFill>
                  <a:schemeClr val="bg1"/>
                </a:solidFill>
                <a:effectLst>
                  <a:outerShdw blurRad="38100" dist="38100" dir="2700000" algn="tl">
                    <a:srgbClr val="000000">
                      <a:alpha val="43137"/>
                    </a:srgbClr>
                  </a:outerShdw>
                </a:effectLst>
                <a:latin typeface="+mn-lt"/>
              </a:rPr>
              <a:t>C</a:t>
            </a:r>
            <a:endParaRPr lang="en-US" sz="2400" dirty="0">
              <a:solidFill>
                <a:schemeClr val="bg1"/>
              </a:solidFill>
              <a:effectLst>
                <a:outerShdw blurRad="38100" dist="38100" dir="2700000" algn="tl">
                  <a:srgbClr val="000000">
                    <a:alpha val="43137"/>
                  </a:srgbClr>
                </a:outerShdw>
              </a:effectLst>
              <a:latin typeface="+mn-lt"/>
            </a:endParaRPr>
          </a:p>
        </p:txBody>
      </p:sp>
      <p:sp>
        <p:nvSpPr>
          <p:cNvPr id="32" name="Rounded Rectangle 31"/>
          <p:cNvSpPr/>
          <p:nvPr/>
        </p:nvSpPr>
        <p:spPr bwMode="auto">
          <a:xfrm>
            <a:off x="2159564" y="3622053"/>
            <a:ext cx="2460276"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Boogie</a:t>
            </a:r>
          </a:p>
        </p:txBody>
      </p:sp>
      <p:sp>
        <p:nvSpPr>
          <p:cNvPr id="24" name="AutoShape 8"/>
          <p:cNvSpPr>
            <a:spLocks noChangeArrowheads="1"/>
          </p:cNvSpPr>
          <p:nvPr/>
        </p:nvSpPr>
        <p:spPr bwMode="auto">
          <a:xfrm rot="6900663">
            <a:off x="3330571" y="2052639"/>
            <a:ext cx="2417322"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6" name="AutoShape 8"/>
          <p:cNvSpPr>
            <a:spLocks noChangeArrowheads="1"/>
          </p:cNvSpPr>
          <p:nvPr/>
        </p:nvSpPr>
        <p:spPr bwMode="auto">
          <a:xfrm rot="8271147">
            <a:off x="3692604" y="2116933"/>
            <a:ext cx="3230017" cy="923965"/>
          </a:xfrm>
          <a:prstGeom prst="rightArrow">
            <a:avLst>
              <a:gd name="adj1" fmla="val 50000"/>
              <a:gd name="adj2" fmla="val 91304"/>
            </a:avLst>
          </a:prstGeom>
          <a:ln>
            <a:headEnd/>
            <a:tailEnd/>
          </a:ln>
        </p:spPr>
        <p:style>
          <a:lnRef idx="1">
            <a:schemeClr val="accent2"/>
          </a:lnRef>
          <a:fillRef idx="2">
            <a:schemeClr val="accent2"/>
          </a:fillRef>
          <a:effectRef idx="1">
            <a:schemeClr val="accent2"/>
          </a:effectRef>
          <a:fontRef idx="minor">
            <a:schemeClr val="dk1"/>
          </a:fontRef>
        </p:style>
        <p:txBody>
          <a:bodyPr wrap="none" lIns="91436" tIns="45718" rIns="91436" bIns="45718" anchor="ctr"/>
          <a:lstStyle/>
          <a:p>
            <a:endParaRPr lang="en-US"/>
          </a:p>
        </p:txBody>
      </p:sp>
      <p:sp>
        <p:nvSpPr>
          <p:cNvPr id="27" name="Rounded Rectangle 26"/>
          <p:cNvSpPr/>
          <p:nvPr/>
        </p:nvSpPr>
        <p:spPr bwMode="auto">
          <a:xfrm>
            <a:off x="3739096" y="1729727"/>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VCC</a:t>
            </a:r>
          </a:p>
        </p:txBody>
      </p:sp>
      <p:sp>
        <p:nvSpPr>
          <p:cNvPr id="28" name="Rounded Rectangle 27"/>
          <p:cNvSpPr/>
          <p:nvPr/>
        </p:nvSpPr>
        <p:spPr bwMode="auto">
          <a:xfrm>
            <a:off x="5664981" y="1708641"/>
            <a:ext cx="1699061" cy="491003"/>
          </a:xfrm>
          <a:prstGeom prst="roundRect">
            <a:avLst>
              <a:gd name="adj" fmla="val 9033"/>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1"/>
                </a:solidFill>
                <a:latin typeface="Segoe" pitchFamily="34" charset="0"/>
              </a:rPr>
              <a:t>HAVOC</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24" grpId="0" animBg="1"/>
      <p:bldP spid="26" grpId="0" animBg="1"/>
      <p:bldP spid="27" grpId="0" animBg="1"/>
      <p:bldP spid="2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HAVOC</a:t>
            </a:r>
            <a:endParaRPr lang="en-US" dirty="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Content Placeholder 2"/>
          <p:cNvSpPr>
            <a:spLocks noGrp="1"/>
          </p:cNvSpPr>
          <p:nvPr>
            <p:ph idx="1"/>
          </p:nvPr>
        </p:nvSpPr>
        <p:spPr>
          <a:xfrm>
            <a:off x="381000" y="1567122"/>
            <a:ext cx="8382000" cy="4524315"/>
          </a:xfrm>
        </p:spPr>
        <p:txBody>
          <a:bodyPr/>
          <a:lstStyle/>
          <a:p>
            <a:r>
              <a:rPr lang="en-US" dirty="0" smtClean="0"/>
              <a:t>A tool for specifying and checking properties of systems software written in C.</a:t>
            </a:r>
          </a:p>
          <a:p>
            <a:r>
              <a:rPr lang="en-US" dirty="0" smtClean="0"/>
              <a:t>It also translates annotated C into Boogie PL.</a:t>
            </a:r>
          </a:p>
          <a:p>
            <a:r>
              <a:rPr lang="en-US" dirty="0" smtClean="0"/>
              <a:t>It allows the expression of </a:t>
            </a:r>
            <a:r>
              <a:rPr lang="en-US" i="1" dirty="0" smtClean="0">
                <a:solidFill>
                  <a:srgbClr val="FF0000"/>
                </a:solidFill>
              </a:rPr>
              <a:t>richer properties about the program heap and data structures</a:t>
            </a:r>
            <a:r>
              <a:rPr lang="en-US" i="1" dirty="0" smtClean="0"/>
              <a:t> </a:t>
            </a:r>
            <a:r>
              <a:rPr lang="en-US" dirty="0" smtClean="0"/>
              <a:t>such as linked lists and arrays.</a:t>
            </a:r>
          </a:p>
          <a:p>
            <a:r>
              <a:rPr lang="en-US" dirty="0" smtClean="0"/>
              <a:t>HAVOC is being used to specify and check:</a:t>
            </a:r>
          </a:p>
          <a:p>
            <a:pPr lvl="1"/>
            <a:r>
              <a:rPr lang="en-US" dirty="0" smtClean="0"/>
              <a:t>Complex locking protocols over heap-allocated data structures </a:t>
            </a:r>
            <a:r>
              <a:rPr lang="en-US" sz="2400" dirty="0" smtClean="0"/>
              <a:t>in Windows.</a:t>
            </a:r>
          </a:p>
          <a:p>
            <a:pPr lvl="1"/>
            <a:r>
              <a:rPr lang="en-US" dirty="0" smtClean="0"/>
              <a:t>Properties of collections such as IRP queues in device drivers.</a:t>
            </a:r>
          </a:p>
          <a:p>
            <a:pPr lvl="1"/>
            <a:r>
              <a:rPr lang="en-US" dirty="0" smtClean="0"/>
              <a:t>Correctness properties of custom storage allocators.</a:t>
            </a:r>
            <a:endParaRPr 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A </a:t>
            </a:r>
            <a:r>
              <a:rPr smtClean="0">
                <a:solidFill>
                  <a:srgbClr val="FF0000"/>
                </a:solidFill>
              </a:rPr>
              <a:t>V</a:t>
            </a:r>
            <a:r>
              <a:rPr smtClean="0"/>
              <a:t>erifying </a:t>
            </a:r>
            <a:r>
              <a:rPr smtClean="0">
                <a:solidFill>
                  <a:srgbClr val="FF0000"/>
                </a:solidFill>
              </a:rPr>
              <a:t>C C</a:t>
            </a:r>
            <a:r>
              <a:rPr smtClean="0"/>
              <a:t>ompiler</a:t>
            </a:r>
            <a:endParaRPr lang="en-US" dirty="0"/>
          </a:p>
        </p:txBody>
      </p:sp>
      <p:sp>
        <p:nvSpPr>
          <p:cNvPr id="3" name="Content Placeholder 2"/>
          <p:cNvSpPr>
            <a:spLocks noGrp="1"/>
          </p:cNvSpPr>
          <p:nvPr>
            <p:ph idx="1"/>
          </p:nvPr>
        </p:nvSpPr>
        <p:spPr>
          <a:xfrm>
            <a:off x="371764" y="1634548"/>
            <a:ext cx="8382000" cy="2536079"/>
          </a:xfrm>
        </p:spPr>
        <p:txBody>
          <a:bodyPr/>
          <a:lstStyle/>
          <a:p>
            <a:r>
              <a:rPr lang="en-US" dirty="0" smtClean="0"/>
              <a:t>VCC translates an </a:t>
            </a:r>
            <a:r>
              <a:rPr lang="en-US" i="1" dirty="0" smtClean="0">
                <a:solidFill>
                  <a:srgbClr val="FF0000"/>
                </a:solidFill>
              </a:rPr>
              <a:t>annotated C program </a:t>
            </a:r>
            <a:r>
              <a:rPr lang="en-US" dirty="0" smtClean="0"/>
              <a:t>into a </a:t>
            </a:r>
            <a:r>
              <a:rPr lang="en-US" i="1" dirty="0" smtClean="0">
                <a:solidFill>
                  <a:srgbClr val="FF0000"/>
                </a:solidFill>
              </a:rPr>
              <a:t>Boogie PL</a:t>
            </a:r>
            <a:r>
              <a:rPr lang="en-US" i="1" dirty="0" smtClean="0"/>
              <a:t> </a:t>
            </a:r>
            <a:r>
              <a:rPr lang="en-US" dirty="0" smtClean="0"/>
              <a:t>program.</a:t>
            </a:r>
          </a:p>
          <a:p>
            <a:r>
              <a:rPr lang="en-US" dirty="0" smtClean="0"/>
              <a:t>A C-</a:t>
            </a:r>
            <a:r>
              <a:rPr lang="en-US" dirty="0" err="1" smtClean="0"/>
              <a:t>ish</a:t>
            </a:r>
            <a:r>
              <a:rPr lang="en-US" dirty="0" smtClean="0"/>
              <a:t> memory model</a:t>
            </a:r>
          </a:p>
          <a:p>
            <a:pPr lvl="1"/>
            <a:r>
              <a:rPr lang="en-US" dirty="0" smtClean="0"/>
              <a:t>Abstract heaps</a:t>
            </a:r>
          </a:p>
          <a:p>
            <a:pPr lvl="1"/>
            <a:r>
              <a:rPr lang="en-US" dirty="0" smtClean="0"/>
              <a:t>Bit-level precision</a:t>
            </a:r>
          </a:p>
          <a:p>
            <a:r>
              <a:rPr lang="en-US" dirty="0" smtClean="0"/>
              <a:t>Microsoft Hypervisor: verification grand challenge.</a:t>
            </a: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lang="en-US" dirty="0" smtClean="0">
                <a:latin typeface="Calibri" pitchFamily="34" charset="0"/>
              </a:rPr>
              <a:t>Hypervisor: A Manhattan Project </a:t>
            </a:r>
            <a:endParaRPr lang="en-US" dirty="0"/>
          </a:p>
        </p:txBody>
      </p:sp>
      <p:sp>
        <p:nvSpPr>
          <p:cNvPr id="3" name="Content Placeholder 2"/>
          <p:cNvSpPr>
            <a:spLocks noGrp="1"/>
          </p:cNvSpPr>
          <p:nvPr>
            <p:ph idx="1"/>
          </p:nvPr>
        </p:nvSpPr>
        <p:spPr>
          <a:xfrm>
            <a:off x="953768" y="1477944"/>
            <a:ext cx="8009374" cy="5029200"/>
          </a:xfrm>
        </p:spPr>
        <p:txBody>
          <a:bodyPr>
            <a:normAutofit/>
          </a:bodyPr>
          <a:lstStyle/>
          <a:p>
            <a:pPr>
              <a:buNone/>
            </a:pPr>
            <a:r>
              <a:rPr lang="en-US" sz="1200" dirty="0"/>
              <a:t> </a:t>
            </a:r>
            <a:r>
              <a:rPr lang="en-US" sz="1200" dirty="0" smtClean="0"/>
              <a:t>   </a:t>
            </a:r>
          </a:p>
          <a:p>
            <a:pPr>
              <a:buNone/>
            </a:pPr>
            <a:r>
              <a:rPr lang="en-US" sz="1200" dirty="0"/>
              <a:t> </a:t>
            </a:r>
            <a:r>
              <a:rPr lang="en-US" sz="1200" dirty="0" smtClean="0"/>
              <a:t>    </a:t>
            </a:r>
          </a:p>
          <a:p>
            <a:pPr>
              <a:buNone/>
            </a:pPr>
            <a:r>
              <a:rPr lang="en-US" sz="1200" dirty="0"/>
              <a:t> </a:t>
            </a:r>
            <a:r>
              <a:rPr lang="en-US" sz="1200" dirty="0" smtClean="0"/>
              <a:t>    </a:t>
            </a:r>
            <a:endParaRPr lang="en-US" sz="4000" dirty="0">
              <a:solidFill>
                <a:srgbClr val="00B050"/>
              </a:solidFill>
            </a:endParaRPr>
          </a:p>
          <a:p>
            <a:pPr>
              <a:buNone/>
            </a:pPr>
            <a:endParaRPr lang="en-US" dirty="0" smtClean="0"/>
          </a:p>
          <a:p>
            <a:pPr>
              <a:buNone/>
            </a:pPr>
            <a:endParaRPr lang="en-US" dirty="0"/>
          </a:p>
          <a:p>
            <a:pPr>
              <a:buNone/>
            </a:pPr>
            <a:endParaRPr lang="en-US" dirty="0" smtClean="0"/>
          </a:p>
          <a:p>
            <a:pPr lvl="1"/>
            <a:r>
              <a:rPr lang="en-US" sz="2400" b="1" dirty="0" smtClean="0"/>
              <a:t>Meta</a:t>
            </a:r>
            <a:r>
              <a:rPr lang="en-US" sz="2400" dirty="0" smtClean="0"/>
              <a:t> </a:t>
            </a:r>
            <a:r>
              <a:rPr lang="en-US" sz="2400" b="1" dirty="0" smtClean="0"/>
              <a:t>OS</a:t>
            </a:r>
            <a:r>
              <a:rPr lang="en-US" sz="2400" dirty="0" smtClean="0"/>
              <a:t>: small layer of software </a:t>
            </a:r>
            <a:br>
              <a:rPr lang="en-US" sz="2400" dirty="0" smtClean="0"/>
            </a:br>
            <a:r>
              <a:rPr lang="en-US" sz="2400" dirty="0" smtClean="0"/>
              <a:t>between hardware and OS</a:t>
            </a:r>
          </a:p>
          <a:p>
            <a:pPr lvl="1"/>
            <a:r>
              <a:rPr lang="en-US" sz="2400" b="1" dirty="0" smtClean="0"/>
              <a:t>Mini</a:t>
            </a:r>
            <a:r>
              <a:rPr lang="en-US" sz="2400" dirty="0" smtClean="0"/>
              <a:t>: 60K lines of non-trivial </a:t>
            </a:r>
            <a:br>
              <a:rPr lang="en-US" sz="2400" dirty="0" smtClean="0"/>
            </a:br>
            <a:r>
              <a:rPr lang="en-US" sz="2400" dirty="0" smtClean="0"/>
              <a:t>concurrent systems C code</a:t>
            </a:r>
          </a:p>
          <a:p>
            <a:pPr lvl="1"/>
            <a:r>
              <a:rPr lang="en-US" sz="2400" b="1" dirty="0" smtClean="0"/>
              <a:t>Critical: </a:t>
            </a:r>
            <a:r>
              <a:rPr lang="en-US" sz="2400" dirty="0" smtClean="0"/>
              <a:t>must </a:t>
            </a:r>
            <a:r>
              <a:rPr lang="en-US" sz="2400" dirty="0" smtClean="0">
                <a:solidFill>
                  <a:srgbClr val="FF0000"/>
                </a:solidFill>
              </a:rPr>
              <a:t>provide functional resource abstraction</a:t>
            </a:r>
          </a:p>
          <a:p>
            <a:pPr lvl="1"/>
            <a:r>
              <a:rPr lang="en-US" sz="2400" b="1" dirty="0" smtClean="0"/>
              <a:t>Trusted</a:t>
            </a:r>
            <a:r>
              <a:rPr lang="en-US" sz="2400" dirty="0" smtClean="0"/>
              <a:t>: a verification grand challenge</a:t>
            </a:r>
          </a:p>
          <a:p>
            <a:pPr lvl="1"/>
            <a:endParaRPr lang="en-US" dirty="0" smtClean="0"/>
          </a:p>
          <a:p>
            <a:pPr lvl="1">
              <a:buNone/>
            </a:pPr>
            <a:endParaRPr lang="en-US" dirty="0" smtClean="0"/>
          </a:p>
          <a:p>
            <a:pPr algn="just">
              <a:buNone/>
            </a:pPr>
            <a:endParaRPr lang="en-US" dirty="0"/>
          </a:p>
          <a:p>
            <a:pPr algn="just">
              <a:buNone/>
            </a:pPr>
            <a:endParaRPr lang="en-US" dirty="0" smtClean="0"/>
          </a:p>
          <a:p>
            <a:pPr algn="just">
              <a:buNone/>
            </a:pPr>
            <a:endParaRPr lang="en-US" dirty="0"/>
          </a:p>
          <a:p>
            <a:pPr algn="just">
              <a:buNone/>
            </a:pPr>
            <a:endParaRPr lang="en-US" dirty="0" smtClean="0"/>
          </a:p>
          <a:p>
            <a:pPr algn="just">
              <a:buNone/>
            </a:pPr>
            <a:endParaRPr lang="en-US" dirty="0" smtClean="0"/>
          </a:p>
          <a:p>
            <a:pPr algn="just">
              <a:buNone/>
            </a:pPr>
            <a:endParaRPr lang="en-US" dirty="0" smtClean="0"/>
          </a:p>
          <a:p>
            <a:pPr lvl="1">
              <a:buNone/>
            </a:pPr>
            <a:endParaRPr lang="en-US" dirty="0" smtClean="0"/>
          </a:p>
        </p:txBody>
      </p:sp>
      <p:grpSp>
        <p:nvGrpSpPr>
          <p:cNvPr id="7" name="Group 13"/>
          <p:cNvGrpSpPr/>
          <p:nvPr/>
        </p:nvGrpSpPr>
        <p:grpSpPr>
          <a:xfrm>
            <a:off x="3048000" y="1407160"/>
            <a:ext cx="2514600" cy="1828800"/>
            <a:chOff x="6172200" y="3124200"/>
            <a:chExt cx="2514600" cy="1828800"/>
          </a:xfrm>
        </p:grpSpPr>
        <p:sp>
          <p:nvSpPr>
            <p:cNvPr id="4" name="Rounded Rectangle 3"/>
            <p:cNvSpPr/>
            <p:nvPr/>
          </p:nvSpPr>
          <p:spPr>
            <a:xfrm>
              <a:off x="6172200" y="4191000"/>
              <a:ext cx="2514600" cy="762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t>Hardware</a:t>
              </a:r>
              <a:endParaRPr lang="en-US" dirty="0"/>
            </a:p>
          </p:txBody>
        </p:sp>
        <p:sp>
          <p:nvSpPr>
            <p:cNvPr id="5" name="Rounded Rectangle 4"/>
            <p:cNvSpPr/>
            <p:nvPr/>
          </p:nvSpPr>
          <p:spPr>
            <a:xfrm>
              <a:off x="6172200" y="3962400"/>
              <a:ext cx="2514600" cy="228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Hypervisor</a:t>
              </a:r>
              <a:endParaRPr lang="en-US" dirty="0"/>
            </a:p>
          </p:txBody>
        </p:sp>
        <p:sp>
          <p:nvSpPr>
            <p:cNvPr id="6" name="Rounded Rectangle 5"/>
            <p:cNvSpPr/>
            <p:nvPr/>
          </p:nvSpPr>
          <p:spPr>
            <a:xfrm>
              <a:off x="6172200" y="3124200"/>
              <a:ext cx="838200" cy="838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ounded Rectangle 7"/>
            <p:cNvSpPr/>
            <p:nvPr/>
          </p:nvSpPr>
          <p:spPr>
            <a:xfrm>
              <a:off x="7010400" y="3124200"/>
              <a:ext cx="838200" cy="838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pic>
          <p:nvPicPr>
            <p:cNvPr id="16388" name="Picture 4" descr="http://www.wacom-asia.com/vista/img/Vista.gif"/>
            <p:cNvPicPr>
              <a:picLocks noChangeAspect="1" noChangeArrowheads="1"/>
            </p:cNvPicPr>
            <p:nvPr/>
          </p:nvPicPr>
          <p:blipFill>
            <a:blip r:embed="rId2" cstate="print"/>
            <a:srcRect/>
            <a:stretch>
              <a:fillRect/>
            </a:stretch>
          </p:blipFill>
          <p:spPr bwMode="auto">
            <a:xfrm>
              <a:off x="6400800" y="3352800"/>
              <a:ext cx="381000" cy="381000"/>
            </a:xfrm>
            <a:prstGeom prst="rect">
              <a:avLst/>
            </a:prstGeom>
            <a:noFill/>
          </p:spPr>
        </p:pic>
        <p:pic>
          <p:nvPicPr>
            <p:cNvPr id="16390" name="Picture 6" descr="http://www.novosoft-online.com/images/Logo_XP.gif"/>
            <p:cNvPicPr>
              <a:picLocks noChangeAspect="1" noChangeArrowheads="1"/>
            </p:cNvPicPr>
            <p:nvPr/>
          </p:nvPicPr>
          <p:blipFill>
            <a:blip r:embed="rId3" cstate="print"/>
            <a:srcRect/>
            <a:stretch>
              <a:fillRect/>
            </a:stretch>
          </p:blipFill>
          <p:spPr bwMode="auto">
            <a:xfrm>
              <a:off x="7162800" y="3398380"/>
              <a:ext cx="533400" cy="319058"/>
            </a:xfrm>
            <a:prstGeom prst="rect">
              <a:avLst/>
            </a:prstGeom>
            <a:noFill/>
          </p:spPr>
        </p:pic>
        <p:sp>
          <p:nvSpPr>
            <p:cNvPr id="12" name="Rounded Rectangle 11"/>
            <p:cNvSpPr/>
            <p:nvPr/>
          </p:nvSpPr>
          <p:spPr>
            <a:xfrm>
              <a:off x="7848600" y="3124200"/>
              <a:ext cx="8382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6392" name="Picture 8" descr="http://content.answers.com/main/content/wp/en/d/de/Windows_Server_System_logo.jpg"/>
            <p:cNvPicPr>
              <a:picLocks noChangeAspect="1" noChangeArrowheads="1"/>
            </p:cNvPicPr>
            <p:nvPr/>
          </p:nvPicPr>
          <p:blipFill>
            <a:blip r:embed="rId4" cstate="print"/>
            <a:srcRect/>
            <a:stretch>
              <a:fillRect/>
            </a:stretch>
          </p:blipFill>
          <p:spPr bwMode="auto">
            <a:xfrm>
              <a:off x="8001000" y="3352800"/>
              <a:ext cx="546100" cy="360426"/>
            </a:xfrm>
            <a:prstGeom prst="rect">
              <a:avLst/>
            </a:prstGeom>
            <a:noFill/>
          </p:spPr>
        </p:pic>
      </p:gr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Hypervisor: Some </a:t>
            </a:r>
            <a:r>
              <a:rPr smtClean="0">
                <a:sym typeface="Symbol"/>
              </a:rPr>
              <a:t>S</a:t>
            </a:r>
            <a:r>
              <a:rPr smtClean="0">
                <a:latin typeface="Calibri" pitchFamily="34" charset="0"/>
                <a:sym typeface="Symbol"/>
              </a:rPr>
              <a:t>tatistics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1809726"/>
          </a:xfrm>
        </p:spPr>
        <p:txBody>
          <a:bodyPr/>
          <a:lstStyle/>
          <a:p>
            <a:r>
              <a:rPr lang="en-US" dirty="0" smtClean="0">
                <a:latin typeface="Calibri" pitchFamily="34" charset="0"/>
                <a:sym typeface="Symbol"/>
              </a:rPr>
              <a:t>VCs have several Mb</a:t>
            </a:r>
          </a:p>
          <a:p>
            <a:r>
              <a:rPr lang="en-US" dirty="0" smtClean="0">
                <a:sym typeface="Symbol"/>
              </a:rPr>
              <a:t>Thousands of non ground clauses</a:t>
            </a:r>
            <a:endParaRPr lang="en-US" dirty="0" smtClean="0">
              <a:latin typeface="Calibri" pitchFamily="34" charset="0"/>
              <a:sym typeface="Symbol"/>
            </a:endParaRPr>
          </a:p>
          <a:p>
            <a:r>
              <a:rPr lang="en-US" dirty="0" smtClean="0">
                <a:sym typeface="Symbol"/>
              </a:rPr>
              <a:t>Developers are willing to wait at most 5 min per VC</a:t>
            </a:r>
          </a:p>
          <a:p>
            <a:endParaRPr lang="en-US" dirty="0" smtClean="0">
              <a:sym typeface="Symbol"/>
            </a:endParaRPr>
          </a:p>
        </p:txBody>
      </p:sp>
      <p:sp>
        <p:nvSpPr>
          <p:cNvPr id="6" name="Footer Placeholder 3"/>
          <p:cNvSpPr>
            <a:spLocks noGrp="1"/>
          </p:cNvSpPr>
          <p:nvPr>
            <p:ph type="ftr" sz="quarter" idx="10"/>
          </p:nvPr>
        </p:nvSpPr>
        <p:spPr>
          <a:xfrm>
            <a:off x="1979720" y="6356350"/>
            <a:ext cx="4971496" cy="365125"/>
          </a:xfrm>
        </p:spPr>
        <p:txBody>
          <a:bodyPr/>
          <a:lstStyle/>
          <a:p>
            <a:r>
              <a:rPr lang="en-US" i="1" dirty="0" err="1" smtClean="0"/>
              <a:t>SMT@Microsoft</a:t>
            </a:r>
            <a:endParaRPr lang="en-US" dirty="0"/>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649956"/>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pPr lvl="1">
              <a:buNone/>
            </a:pPr>
            <a:r>
              <a:rPr lang="en-US" sz="2900" dirty="0" smtClean="0">
                <a:latin typeface="Calibri" pitchFamily="34" charset="0"/>
                <a:sym typeface="Symbol"/>
              </a:rPr>
              <a:t> </a:t>
            </a:r>
            <a:r>
              <a:rPr lang="en-US" sz="2900" dirty="0" smtClean="0">
                <a:latin typeface="Calibri" pitchFamily="34" charset="0"/>
              </a:rPr>
              <a:t>h,o,f:</a:t>
            </a:r>
            <a:r>
              <a:rPr lang="en-US" sz="2900" dirty="0" smtClean="0">
                <a:latin typeface="Calibri" pitchFamily="34" charset="0"/>
                <a:sym typeface="Symbol"/>
              </a:rPr>
              <a:t/>
            </a:r>
            <a:br>
              <a:rPr lang="en-US" sz="2900" dirty="0" smtClean="0">
                <a:latin typeface="Calibri" pitchFamily="34" charset="0"/>
                <a:sym typeface="Symbol"/>
              </a:rPr>
            </a:br>
            <a:r>
              <a:rPr lang="en-US" sz="2900" dirty="0" smtClean="0">
                <a:latin typeface="Calibri" pitchFamily="34" charset="0"/>
                <a:sym typeface="Symbol"/>
              </a:rPr>
              <a:t>	IsHeap(h) </a:t>
            </a:r>
            <a:r>
              <a:rPr lang="en-US" sz="2900" dirty="0" smtClean="0">
                <a:solidFill>
                  <a:schemeClr val="tx1"/>
                </a:solidFill>
                <a:latin typeface="Calibri" pitchFamily="34" charset="0"/>
              </a:rPr>
              <a:t> </a:t>
            </a:r>
            <a:r>
              <a:rPr lang="en-US" sz="2900" dirty="0" smtClean="0">
                <a:latin typeface="Calibri" pitchFamily="34" charset="0"/>
              </a:rPr>
              <a:t>o ≠ null </a:t>
            </a:r>
            <a:r>
              <a:rPr lang="en-US" sz="2900" dirty="0" smtClean="0">
                <a:latin typeface="Calibri" pitchFamily="34" charset="0"/>
                <a:sym typeface="Symbol"/>
              </a:rPr>
              <a:t> read(h, o, alloc) = t</a:t>
            </a:r>
            <a:br>
              <a:rPr lang="en-US" sz="2900" dirty="0" smtClean="0">
                <a:latin typeface="Calibri" pitchFamily="34" charset="0"/>
                <a:sym typeface="Symbol"/>
              </a:rPr>
            </a:br>
            <a:r>
              <a:rPr lang="en-US" sz="2900" dirty="0" smtClean="0">
                <a:latin typeface="Calibri" pitchFamily="34" charset="0"/>
                <a:sym typeface="Symbol"/>
              </a:rPr>
              <a:t>	</a:t>
            </a:r>
            <a:br>
              <a:rPr lang="en-US" sz="2900" dirty="0" smtClean="0">
                <a:latin typeface="Calibri" pitchFamily="34" charset="0"/>
                <a:sym typeface="Symbol"/>
              </a:rPr>
            </a:br>
            <a:r>
              <a:rPr lang="en-US" sz="2900" dirty="0" smtClean="0">
                <a:latin typeface="Calibri" pitchFamily="34" charset="0"/>
                <a:sym typeface="Symbol"/>
              </a:rPr>
              <a:t>	read(h,o, f) = null  read(h, read(h,o,f),alloc) = t</a:t>
            </a: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331681"/>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pPr lvl="1">
              <a:buNone/>
            </a:pPr>
            <a:r>
              <a:rPr lang="en-US" sz="2900" dirty="0" smtClean="0">
                <a:latin typeface="Calibri" pitchFamily="34" charset="0"/>
                <a:sym typeface="Symbol"/>
              </a:rPr>
              <a:t> o, f:</a:t>
            </a:r>
            <a:br>
              <a:rPr lang="en-US" sz="2900" dirty="0" smtClean="0">
                <a:latin typeface="Calibri" pitchFamily="34" charset="0"/>
                <a:sym typeface="Symbol"/>
              </a:rPr>
            </a:br>
            <a:r>
              <a:rPr lang="en-US" sz="2900" dirty="0" smtClean="0">
                <a:latin typeface="Calibri" pitchFamily="34" charset="0"/>
                <a:sym typeface="Symbol"/>
              </a:rPr>
              <a:t>	o ≠ null  read(h</a:t>
            </a:r>
            <a:r>
              <a:rPr lang="en-US" sz="2900" baseline="-25000" dirty="0" smtClean="0">
                <a:latin typeface="Calibri" pitchFamily="34" charset="0"/>
                <a:sym typeface="Symbol"/>
              </a:rPr>
              <a:t>0</a:t>
            </a:r>
            <a:r>
              <a:rPr lang="en-US" sz="2900" dirty="0" smtClean="0">
                <a:latin typeface="Calibri" pitchFamily="34" charset="0"/>
                <a:sym typeface="Symbol"/>
              </a:rPr>
              <a:t>, o, alloc) = t </a:t>
            </a:r>
            <a:br>
              <a:rPr lang="en-US" sz="2900" dirty="0" smtClean="0">
                <a:latin typeface="Calibri" pitchFamily="34" charset="0"/>
                <a:sym typeface="Symbol"/>
              </a:rPr>
            </a:br>
            <a:r>
              <a:rPr lang="en-US" sz="2900" dirty="0" smtClean="0">
                <a:latin typeface="Calibri" pitchFamily="34" charset="0"/>
                <a:sym typeface="Symbol"/>
              </a:rPr>
              <a:t>	   read(h</a:t>
            </a:r>
            <a:r>
              <a:rPr lang="en-US" sz="2900" baseline="-25000" dirty="0" smtClean="0">
                <a:latin typeface="Calibri" pitchFamily="34" charset="0"/>
                <a:sym typeface="Symbol"/>
              </a:rPr>
              <a:t>1</a:t>
            </a:r>
            <a:r>
              <a:rPr lang="en-US" sz="2900" dirty="0" smtClean="0">
                <a:latin typeface="Calibri" pitchFamily="34" charset="0"/>
                <a:sym typeface="Symbol"/>
              </a:rPr>
              <a:t>,o,f) = read(h</a:t>
            </a:r>
            <a:r>
              <a:rPr lang="en-US" sz="2900" baseline="-25000" dirty="0" smtClean="0">
                <a:latin typeface="Calibri" pitchFamily="34" charset="0"/>
                <a:sym typeface="Symbol"/>
              </a:rPr>
              <a:t>0</a:t>
            </a:r>
            <a:r>
              <a:rPr lang="en-US" sz="2900" dirty="0" smtClean="0">
                <a:latin typeface="Calibri" pitchFamily="34" charset="0"/>
                <a:sym typeface="Symbol"/>
              </a:rPr>
              <a:t>,o,f)  (o,f)  M </a:t>
            </a:r>
            <a:endParaRPr lang="en-US" sz="2800" dirty="0" smtClean="0">
              <a:latin typeface="Calibri" pitchFamily="34" charset="0"/>
              <a:sym typeface="Symbol"/>
            </a:endParaRPr>
          </a:p>
          <a:p>
            <a:pPr>
              <a:buNone/>
            </a:pPr>
            <a:endParaRPr lang="en-US" dirty="0" smtClean="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103927"/>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p>
          <a:p>
            <a:pPr marL="747419" lvl="2" indent="-384954">
              <a:buNone/>
            </a:pPr>
            <a:r>
              <a:rPr lang="en-US" sz="3200" dirty="0" smtClean="0">
                <a:latin typeface="Calibri" pitchFamily="34" charset="0"/>
                <a:sym typeface="Symbol"/>
              </a:rPr>
              <a:t> i,j: i  j  read(a,i)  read(b,j)</a:t>
            </a:r>
          </a:p>
          <a:p>
            <a:pPr>
              <a:buNone/>
            </a:pPr>
            <a:endParaRPr lang="en-US" dirty="0" smtClean="0"/>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898264"/>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pPr marL="703764" lvl="3" indent="-384954">
              <a:buFont typeface="Symbol"/>
              <a:buChar char="&quot;"/>
            </a:pPr>
            <a:r>
              <a:rPr lang="en-US" sz="2800" dirty="0" smtClean="0">
                <a:latin typeface="Calibri" pitchFamily="34" charset="0"/>
                <a:sym typeface="Symbol"/>
              </a:rPr>
              <a:t>x: p(x,x)</a:t>
            </a:r>
          </a:p>
          <a:p>
            <a:pPr marL="703764" lvl="3" indent="-384954">
              <a:buFont typeface="Symbol"/>
              <a:buChar char="&quot;"/>
            </a:pPr>
            <a:r>
              <a:rPr lang="en-US" sz="2800" dirty="0" smtClean="0">
                <a:latin typeface="Calibri" pitchFamily="34" charset="0"/>
                <a:sym typeface="Symbol"/>
              </a:rPr>
              <a:t>x,y,z: p(x,y), p(y,z)  p(x,z)</a:t>
            </a:r>
          </a:p>
          <a:p>
            <a:pPr marL="703764" lvl="3" indent="-384954">
              <a:buFont typeface="Symbol"/>
              <a:buChar char="&quot;"/>
            </a:pPr>
            <a:r>
              <a:rPr lang="en-US" sz="2800" dirty="0" smtClean="0">
                <a:latin typeface="Calibri" pitchFamily="34" charset="0"/>
                <a:sym typeface="Symbol"/>
              </a:rPr>
              <a:t>x,y: p(x,y), p(y,x)  x = y</a:t>
            </a:r>
          </a:p>
          <a:p>
            <a:pPr marL="703764" lvl="3" indent="-384954">
              <a:buFont typeface="Symbol"/>
              <a:buChar char="&quot;"/>
            </a:pPr>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lstStyle/>
          <a:p>
            <a:r>
              <a:rPr smtClean="0">
                <a:latin typeface="Calibri" pitchFamily="34" charset="0"/>
                <a:sym typeface="Symbol"/>
              </a:rPr>
              <a:t>Main Challenge</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3950312"/>
          </a:xfrm>
        </p:spPr>
        <p:txBody>
          <a:bodyPr/>
          <a:lstStyle/>
          <a:p>
            <a:r>
              <a:rPr lang="en-US" sz="3100" dirty="0" smtClean="0">
                <a:solidFill>
                  <a:srgbClr val="FF0000"/>
                </a:solidFill>
                <a:latin typeface="Calibri" pitchFamily="34" charset="0"/>
                <a:sym typeface="Symbol"/>
              </a:rPr>
              <a:t>Quantifiers, quantifiers, quantifiers, …</a:t>
            </a:r>
          </a:p>
          <a:p>
            <a:r>
              <a:rPr lang="en-US" sz="3100" dirty="0" smtClean="0">
                <a:latin typeface="Calibri" pitchFamily="34" charset="0"/>
                <a:sym typeface="Symbol"/>
              </a:rPr>
              <a:t>Modeling the runtime</a:t>
            </a:r>
          </a:p>
          <a:p>
            <a:r>
              <a:rPr lang="en-US" sz="3100" dirty="0" smtClean="0">
                <a:latin typeface="Calibri" pitchFamily="34" charset="0"/>
                <a:sym typeface="Symbol"/>
              </a:rPr>
              <a:t>Frame axioms</a:t>
            </a:r>
          </a:p>
          <a:p>
            <a:r>
              <a:rPr lang="en-US" sz="3100" dirty="0" smtClean="0">
                <a:latin typeface="Calibri" pitchFamily="34" charset="0"/>
                <a:sym typeface="Symbol"/>
              </a:rPr>
              <a:t>User provided assertions</a:t>
            </a:r>
            <a:endParaRPr lang="en-US" dirty="0" smtClean="0">
              <a:sym typeface="Symbol"/>
            </a:endParaRPr>
          </a:p>
          <a:p>
            <a:r>
              <a:rPr lang="en-US" sz="3100" dirty="0" smtClean="0">
                <a:latin typeface="Calibri" pitchFamily="34" charset="0"/>
                <a:sym typeface="Symbol"/>
              </a:rPr>
              <a:t>Theories</a:t>
            </a:r>
          </a:p>
          <a:p>
            <a:r>
              <a:rPr lang="en-US" sz="2800" dirty="0" smtClean="0">
                <a:solidFill>
                  <a:srgbClr val="FF0000"/>
                </a:solidFill>
                <a:latin typeface="Calibri" pitchFamily="34" charset="0"/>
              </a:rPr>
              <a:t>Solver must be fast in satisfiable instances.</a:t>
            </a:r>
          </a:p>
          <a:p>
            <a:endParaRPr lang="en-US" sz="2800" dirty="0" smtClean="0">
              <a:latin typeface="Calibri" pitchFamily="34" charset="0"/>
              <a:sym typeface="Symbol"/>
            </a:endParaRPr>
          </a:p>
          <a:p>
            <a:pPr lvl="1">
              <a:buNone/>
            </a:pPr>
            <a:endParaRPr lang="en-US" sz="2800" dirty="0" smtClean="0">
              <a:latin typeface="Calibri" pitchFamily="34" charset="0"/>
              <a:sym typeface="Symbol"/>
            </a:endParaRPr>
          </a:p>
        </p:txBody>
      </p:sp>
      <p:sp>
        <p:nvSpPr>
          <p:cNvPr id="4" name="Footer Placeholder 3"/>
          <p:cNvSpPr>
            <a:spLocks noGrp="1"/>
          </p:cNvSpPr>
          <p:nvPr>
            <p:ph type="ftr" sz="quarter" idx="10"/>
          </p:nvPr>
        </p:nvSpPr>
        <p:spPr/>
        <p:txBody>
          <a:bodyPr/>
          <a:lstStyle/>
          <a:p>
            <a:r>
              <a:rPr lang="en-US" dirty="0" err="1" smtClean="0">
                <a:latin typeface="Calibri" pitchFamily="34" charset="0"/>
              </a:rPr>
              <a:t>SMT@Microsoft</a:t>
            </a:r>
            <a:endParaRPr lang="en-US" dirty="0"/>
          </a:p>
        </p:txBody>
      </p:sp>
      <p:sp>
        <p:nvSpPr>
          <p:cNvPr id="5" name="Rectangular Callout 4"/>
          <p:cNvSpPr/>
          <p:nvPr/>
        </p:nvSpPr>
        <p:spPr bwMode="auto">
          <a:xfrm>
            <a:off x="3738880" y="4815840"/>
            <a:ext cx="4135120" cy="1148080"/>
          </a:xfrm>
          <a:prstGeom prst="wedgeRectCallout">
            <a:avLst>
              <a:gd name="adj1" fmla="val -75458"/>
              <a:gd name="adj2" fmla="val -67976"/>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chemeClr val="bg1"/>
                </a:solidFill>
                <a:latin typeface="Segoe" pitchFamily="34" charset="0"/>
              </a:rPr>
              <a:t>We want to find</a:t>
            </a:r>
            <a:r>
              <a:rPr kumimoji="0" lang="en-US" sz="2800" b="1" i="0" u="none" strike="noStrike" cap="none" normalizeH="0" dirty="0" smtClean="0">
                <a:solidFill>
                  <a:schemeClr val="bg1"/>
                </a:solidFill>
                <a:latin typeface="Segoe" pitchFamily="34" charset="0"/>
              </a:rPr>
              <a:t> bugs!</a:t>
            </a:r>
            <a:endParaRPr kumimoji="0" lang="en-US" sz="2800" b="1" i="0" u="none" strike="noStrike" cap="none" normalizeH="0" baseline="0" dirty="0" smtClean="0">
              <a:solidFill>
                <a:schemeClr val="bg1"/>
              </a:solidFill>
              <a:latin typeface="Segoe" pitchFamily="34" charset="0"/>
            </a:endParaRPr>
          </a:p>
        </p:txBody>
      </p:sp>
      <p:pic>
        <p:nvPicPr>
          <p:cNvPr id="6" name="Picture 5" descr="cartoon_bug.jpg"/>
          <p:cNvPicPr>
            <a:picLocks noChangeAspect="1"/>
          </p:cNvPicPr>
          <p:nvPr/>
        </p:nvPicPr>
        <p:blipFill>
          <a:blip r:embed="rId3" cstate="print"/>
          <a:stretch>
            <a:fillRect/>
          </a:stretch>
        </p:blipFill>
        <p:spPr>
          <a:xfrm>
            <a:off x="6895971" y="2634951"/>
            <a:ext cx="2062006" cy="215947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4.4|70.4"/>
</p:tagLst>
</file>

<file path=ppt/tags/tag10.xml><?xml version="1.0" encoding="utf-8"?>
<p:tagLst xmlns:a="http://schemas.openxmlformats.org/drawingml/2006/main" xmlns:r="http://schemas.openxmlformats.org/officeDocument/2006/relationships" xmlns:p="http://schemas.openxmlformats.org/presentationml/2006/main">
  <p:tag name="TIMING" val="|2.5"/>
</p:tagLst>
</file>

<file path=ppt/tags/tag11.xml><?xml version="1.0" encoding="utf-8"?>
<p:tagLst xmlns:a="http://schemas.openxmlformats.org/drawingml/2006/main" xmlns:r="http://schemas.openxmlformats.org/officeDocument/2006/relationships" xmlns:p="http://schemas.openxmlformats.org/presentationml/2006/main">
  <p:tag name="TIMING" val="|1.3"/>
</p:tagLst>
</file>

<file path=ppt/tags/tag12.xml><?xml version="1.0" encoding="utf-8"?>
<p:tagLst xmlns:a="http://schemas.openxmlformats.org/drawingml/2006/main" xmlns:r="http://schemas.openxmlformats.org/officeDocument/2006/relationships" xmlns:p="http://schemas.openxmlformats.org/presentationml/2006/main">
  <p:tag name="TIMING" val="|19.6"/>
</p:tagLst>
</file>

<file path=ppt/tags/tag13.xml><?xml version="1.0" encoding="utf-8"?>
<p:tagLst xmlns:a="http://schemas.openxmlformats.org/drawingml/2006/main" xmlns:r="http://schemas.openxmlformats.org/officeDocument/2006/relationships" xmlns:p="http://schemas.openxmlformats.org/presentationml/2006/main">
  <p:tag name="TIMING" val="|22.2"/>
</p:tagLst>
</file>

<file path=ppt/tags/tag14.xml><?xml version="1.0" encoding="utf-8"?>
<p:tagLst xmlns:a="http://schemas.openxmlformats.org/drawingml/2006/main" xmlns:r="http://schemas.openxmlformats.org/officeDocument/2006/relationships" xmlns:p="http://schemas.openxmlformats.org/presentationml/2006/main">
  <p:tag name="TIMING" val="|10.5|0"/>
</p:tagLst>
</file>

<file path=ppt/tags/tag15.xml><?xml version="1.0" encoding="utf-8"?>
<p:tagLst xmlns:a="http://schemas.openxmlformats.org/drawingml/2006/main" xmlns:r="http://schemas.openxmlformats.org/officeDocument/2006/relationships" xmlns:p="http://schemas.openxmlformats.org/presentationml/2006/main">
  <p:tag name="TIMING" val="|19.9"/>
</p:tagLst>
</file>

<file path=ppt/tags/tag16.xml><?xml version="1.0" encoding="utf-8"?>
<p:tagLst xmlns:a="http://schemas.openxmlformats.org/drawingml/2006/main" xmlns:r="http://schemas.openxmlformats.org/officeDocument/2006/relationships" xmlns:p="http://schemas.openxmlformats.org/presentationml/2006/main">
  <p:tag name="TIMING" val="|51.2"/>
</p:tagLst>
</file>

<file path=ppt/tags/tag17.xml><?xml version="1.0" encoding="utf-8"?>
<p:tagLst xmlns:a="http://schemas.openxmlformats.org/drawingml/2006/main" xmlns:r="http://schemas.openxmlformats.org/officeDocument/2006/relationships" xmlns:p="http://schemas.openxmlformats.org/presentationml/2006/main">
  <p:tag name="TIMING" val="|23.9"/>
</p:tagLst>
</file>

<file path=ppt/tags/tag18.xml><?xml version="1.0" encoding="utf-8"?>
<p:tagLst xmlns:a="http://schemas.openxmlformats.org/drawingml/2006/main" xmlns:r="http://schemas.openxmlformats.org/officeDocument/2006/relationships" xmlns:p="http://schemas.openxmlformats.org/presentationml/2006/main">
  <p:tag name="TIMING" val="|18.4"/>
</p:tagLst>
</file>

<file path=ppt/tags/tag19.xml><?xml version="1.0" encoding="utf-8"?>
<p:tagLst xmlns:a="http://schemas.openxmlformats.org/drawingml/2006/main" xmlns:r="http://schemas.openxmlformats.org/officeDocument/2006/relationships" xmlns:p="http://schemas.openxmlformats.org/presentationml/2006/main">
  <p:tag name="TIMING" val="|7.2"/>
</p:tagLst>
</file>

<file path=ppt/tags/tag2.xml><?xml version="1.0" encoding="utf-8"?>
<p:tagLst xmlns:a="http://schemas.openxmlformats.org/drawingml/2006/main" xmlns:r="http://schemas.openxmlformats.org/officeDocument/2006/relationships" xmlns:p="http://schemas.openxmlformats.org/presentationml/2006/main">
  <p:tag name="TIMING" val="|30.7|14.2"/>
</p:tagLst>
</file>

<file path=ppt/tags/tag20.xml><?xml version="1.0" encoding="utf-8"?>
<p:tagLst xmlns:a="http://schemas.openxmlformats.org/drawingml/2006/main" xmlns:r="http://schemas.openxmlformats.org/officeDocument/2006/relationships" xmlns:p="http://schemas.openxmlformats.org/presentationml/2006/main">
  <p:tag name="TIMING" val="|5.3|15.1|3.5|25"/>
</p:tagLst>
</file>

<file path=ppt/tags/tag21.xml><?xml version="1.0" encoding="utf-8"?>
<p:tagLst xmlns:a="http://schemas.openxmlformats.org/drawingml/2006/main" xmlns:r="http://schemas.openxmlformats.org/officeDocument/2006/relationships" xmlns:p="http://schemas.openxmlformats.org/presentationml/2006/main">
  <p:tag name="TIMING" val="|6.6|12|22.9|2.2"/>
</p:tagLst>
</file>

<file path=ppt/tags/tag22.xml><?xml version="1.0" encoding="utf-8"?>
<p:tagLst xmlns:a="http://schemas.openxmlformats.org/drawingml/2006/main" xmlns:r="http://schemas.openxmlformats.org/officeDocument/2006/relationships" xmlns:p="http://schemas.openxmlformats.org/presentationml/2006/main">
  <p:tag name="TIMING" val="|24.8"/>
</p:tagLst>
</file>

<file path=ppt/tags/tag23.xml><?xml version="1.0" encoding="utf-8"?>
<p:tagLst xmlns:a="http://schemas.openxmlformats.org/drawingml/2006/main" xmlns:r="http://schemas.openxmlformats.org/officeDocument/2006/relationships" xmlns:p="http://schemas.openxmlformats.org/presentationml/2006/main">
  <p:tag name="TIMING" val="|1.5|10.5|10.2|9.1"/>
</p:tagLst>
</file>

<file path=ppt/tags/tag24.xml><?xml version="1.0" encoding="utf-8"?>
<p:tagLst xmlns:a="http://schemas.openxmlformats.org/drawingml/2006/main" xmlns:r="http://schemas.openxmlformats.org/officeDocument/2006/relationships" xmlns:p="http://schemas.openxmlformats.org/presentationml/2006/main">
  <p:tag name="TIMING" val="|3|22.8|25.5|5.8"/>
</p:tagLst>
</file>

<file path=ppt/tags/tag3.xml><?xml version="1.0" encoding="utf-8"?>
<p:tagLst xmlns:a="http://schemas.openxmlformats.org/drawingml/2006/main" xmlns:r="http://schemas.openxmlformats.org/officeDocument/2006/relationships" xmlns:p="http://schemas.openxmlformats.org/presentationml/2006/main">
  <p:tag name="TIMING" val="|21.1"/>
</p:tagLst>
</file>

<file path=ppt/tags/tag4.xml><?xml version="1.0" encoding="utf-8"?>
<p:tagLst xmlns:a="http://schemas.openxmlformats.org/drawingml/2006/main" xmlns:r="http://schemas.openxmlformats.org/officeDocument/2006/relationships" xmlns:p="http://schemas.openxmlformats.org/presentationml/2006/main">
  <p:tag name="TIMING" val="|24"/>
</p:tagLst>
</file>

<file path=ppt/tags/tag5.xml><?xml version="1.0" encoding="utf-8"?>
<p:tagLst xmlns:a="http://schemas.openxmlformats.org/drawingml/2006/main" xmlns:r="http://schemas.openxmlformats.org/officeDocument/2006/relationships" xmlns:p="http://schemas.openxmlformats.org/presentationml/2006/main">
  <p:tag name="TIMING" val="|24"/>
</p:tagLst>
</file>

<file path=ppt/tags/tag6.xml><?xml version="1.0" encoding="utf-8"?>
<p:tagLst xmlns:a="http://schemas.openxmlformats.org/drawingml/2006/main" xmlns:r="http://schemas.openxmlformats.org/officeDocument/2006/relationships" xmlns:p="http://schemas.openxmlformats.org/presentationml/2006/main">
  <p:tag name="TIMING" val="|23.6"/>
</p:tagLst>
</file>

<file path=ppt/tags/tag7.xml><?xml version="1.0" encoding="utf-8"?>
<p:tagLst xmlns:a="http://schemas.openxmlformats.org/drawingml/2006/main" xmlns:r="http://schemas.openxmlformats.org/officeDocument/2006/relationships" xmlns:p="http://schemas.openxmlformats.org/presentationml/2006/main">
  <p:tag name="TIMING" val="|6.3"/>
</p:tagLst>
</file>

<file path=ppt/tags/tag8.xml><?xml version="1.0" encoding="utf-8"?>
<p:tagLst xmlns:a="http://schemas.openxmlformats.org/drawingml/2006/main" xmlns:r="http://schemas.openxmlformats.org/officeDocument/2006/relationships" xmlns:p="http://schemas.openxmlformats.org/presentationml/2006/main">
  <p:tag name="TIMING" val="|8.7"/>
</p:tagLst>
</file>

<file path=ppt/tags/tag9.xml><?xml version="1.0" encoding="utf-8"?>
<p:tagLst xmlns:a="http://schemas.openxmlformats.org/drawingml/2006/main" xmlns:r="http://schemas.openxmlformats.org/officeDocument/2006/relationships" xmlns:p="http://schemas.openxmlformats.org/presentationml/2006/main">
  <p:tag name="TIMING" val="|3"/>
</p:tagLst>
</file>

<file path=ppt/theme/theme1.xml><?xml version="1.0" encoding="utf-8"?>
<a:theme xmlns:a="http://schemas.openxmlformats.org/drawingml/2006/main" name="MSR_PPT template_07_light">
  <a:themeElements>
    <a:clrScheme name="MSR 2007">
      <a:dk1>
        <a:srgbClr val="000000"/>
      </a:dk1>
      <a:lt1>
        <a:srgbClr val="FFFFFF"/>
      </a:lt1>
      <a:dk2>
        <a:srgbClr val="3F3F3F"/>
      </a:dk2>
      <a:lt2>
        <a:srgbClr val="FFFFFF"/>
      </a:lt2>
      <a:accent1>
        <a:srgbClr val="FFDF79"/>
      </a:accent1>
      <a:accent2>
        <a:srgbClr val="5782B5"/>
      </a:accent2>
      <a:accent3>
        <a:srgbClr val="E28A54"/>
      </a:accent3>
      <a:accent4>
        <a:srgbClr val="94D850"/>
      </a:accent4>
      <a:accent5>
        <a:srgbClr val="FFA94B"/>
      </a:accent5>
      <a:accent6>
        <a:srgbClr val="9047B9"/>
      </a:accent6>
      <a:hlink>
        <a:srgbClr val="009ED6"/>
      </a:hlink>
      <a:folHlink>
        <a:srgbClr val="DDD819"/>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3074916C7A05429E3860C96E939D68" ma:contentTypeVersion="3" ma:contentTypeDescription="Create a new document." ma:contentTypeScope="" ma:versionID="2f9d0a3e4dab1dbcfa92ef49294c9fd6">
  <xsd:schema xmlns:xsd="http://www.w3.org/2001/XMLSchema" xmlns:p="http://schemas.microsoft.com/office/2006/metadata/properties" targetNamespace="http://schemas.microsoft.com/office/2006/metadata/properties" ma:root="true" ma:fieldsID="1767b50499e116a953c72fb09f4df49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9024F-16CA-4CA6-95A1-D32F69EDB8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D9F50A16-2F0A-48CD-98C8-4E4AE3627974}">
  <ds:schemaRefs>
    <ds:schemaRef ds:uri="http://schemas.microsoft.com/office/2006/metadata/properties"/>
  </ds:schemaRefs>
</ds:datastoreItem>
</file>

<file path=customXml/itemProps3.xml><?xml version="1.0" encoding="utf-8"?>
<ds:datastoreItem xmlns:ds="http://schemas.openxmlformats.org/officeDocument/2006/customXml" ds:itemID="{E7F898CC-13F8-471E-88EA-EFAA80FECF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9444</TotalTime>
  <Words>10507</Words>
  <Application>Microsoft Office PowerPoint</Application>
  <PresentationFormat>On-screen Show (4:3)</PresentationFormat>
  <Paragraphs>1398</Paragraphs>
  <Slides>115</Slides>
  <Notes>55</Notes>
  <HiddenSlides>0</HiddenSlides>
  <MMClips>0</MMClips>
  <ScaleCrop>false</ScaleCrop>
  <HeadingPairs>
    <vt:vector size="4" baseType="variant">
      <vt:variant>
        <vt:lpstr>Theme</vt:lpstr>
      </vt:variant>
      <vt:variant>
        <vt:i4>1</vt:i4>
      </vt:variant>
      <vt:variant>
        <vt:lpstr>Slide Titles</vt:lpstr>
      </vt:variant>
      <vt:variant>
        <vt:i4>115</vt:i4>
      </vt:variant>
    </vt:vector>
  </HeadingPairs>
  <TitlesOfParts>
    <vt:vector size="116" baseType="lpstr">
      <vt:lpstr>MSR_PPT template_07_light</vt:lpstr>
      <vt:lpstr>SMT@Microsoft Midwest Verification Day, Iowa, 2009</vt:lpstr>
      <vt:lpstr>Symbolic Reasoning</vt:lpstr>
      <vt:lpstr>Symbolic Reasoning</vt:lpstr>
      <vt:lpstr>Applications</vt:lpstr>
      <vt:lpstr>Some Applications @ Microsoft</vt:lpstr>
      <vt:lpstr>Test case generation</vt:lpstr>
      <vt:lpstr>Type checking</vt:lpstr>
      <vt:lpstr>Satisfiability Modulo Theories (SMT)</vt:lpstr>
      <vt:lpstr>Satisfiability Modulo Theories (SMT)</vt:lpstr>
      <vt:lpstr>Satisfiability Modulo Theories (SMT)</vt:lpstr>
      <vt:lpstr>Satisfiability Modulo Theories (SMT)</vt:lpstr>
      <vt:lpstr>Satisfiability Modulo Theories (SMT)</vt:lpstr>
      <vt:lpstr>SMT@Microsoft: Solver</vt:lpstr>
      <vt:lpstr>Ground formulas</vt:lpstr>
      <vt:lpstr>Little Engines of Proof</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Combining Solvers</vt:lpstr>
      <vt:lpstr>SAT (propositional checkers):  Case Analysis</vt:lpstr>
      <vt:lpstr>SAT (propositional checkers): Case Analysis</vt:lpstr>
      <vt:lpstr>SAT (propositional checkers):  Case Analysis</vt:lpstr>
      <vt:lpstr>SAT (propositional checkers): Case Analysis</vt:lpstr>
      <vt:lpstr>SAT (propositional checkers):  Case Analysis</vt:lpstr>
      <vt:lpstr>DPLL</vt:lpstr>
      <vt:lpstr>DPLL</vt:lpstr>
      <vt:lpstr>DPLL</vt:lpstr>
      <vt:lpstr>DPLL</vt:lpstr>
      <vt:lpstr>Modern DPLL</vt:lpstr>
      <vt:lpstr>Solvers = DPLL + Decision Procedures</vt:lpstr>
      <vt:lpstr>Theory Conflicts</vt:lpstr>
      <vt:lpstr>Naïve recipe?</vt:lpstr>
      <vt:lpstr>Efficient SMT solvers</vt:lpstr>
      <vt:lpstr>Efficient SMT solvers</vt:lpstr>
      <vt:lpstr>SMT x SAT</vt:lpstr>
      <vt:lpstr>SMT x First-order provers</vt:lpstr>
      <vt:lpstr>SMT: Some Applications</vt:lpstr>
      <vt:lpstr>SMT: Some Applications</vt:lpstr>
      <vt:lpstr>Test-case generation</vt:lpstr>
      <vt:lpstr>Security is critical</vt:lpstr>
      <vt:lpstr>Hunting for Security Bugs.</vt:lpstr>
      <vt:lpstr>Directed Automated Random Testing ( DART)</vt:lpstr>
      <vt:lpstr>DARTish projects at Microsoft</vt:lpstr>
      <vt:lpstr>What is Pex?</vt:lpstr>
      <vt:lpstr>ArrayList: The Spec</vt:lpstr>
      <vt:lpstr>ArrayList: AddItem Test</vt:lpstr>
      <vt:lpstr>ArrayList: Starting Pex…</vt:lpstr>
      <vt:lpstr>ArrayList: Run 1, (0,null)</vt:lpstr>
      <vt:lpstr>ArrayList: Run 1, (0,null)</vt:lpstr>
      <vt:lpstr>ArrayList: Run 1, (0,null)</vt:lpstr>
      <vt:lpstr>ArrayList: Run 1, (0,null)</vt:lpstr>
      <vt:lpstr>ArrayList: Picking the next branch to cover</vt:lpstr>
      <vt:lpstr>ArrayList: Solve constraints using SMT solver</vt:lpstr>
      <vt:lpstr>ArrayList: Run 2, (1, null)</vt:lpstr>
      <vt:lpstr>ArrayList: Pick new branch</vt:lpstr>
      <vt:lpstr>ArrayList: Run 3, (-1, null)</vt:lpstr>
      <vt:lpstr>ArrayList: Run 3, (-1, null)</vt:lpstr>
      <vt:lpstr>ArrayList: Run 3, (-1, null)</vt:lpstr>
      <vt:lpstr>PEX ↔ Z3</vt:lpstr>
      <vt:lpstr>PEX ↔ Z3: Incrementality</vt:lpstr>
      <vt:lpstr>PEX ↔ Z3: Small models</vt:lpstr>
      <vt:lpstr>PEX ↔ Z3: Small models</vt:lpstr>
      <vt:lpstr>SAGE</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Zero to Crash in 10 Generations</vt:lpstr>
      <vt:lpstr>SAGE (cont.)</vt:lpstr>
      <vt:lpstr>SAGE↔ Z3</vt:lpstr>
      <vt:lpstr>SMT: Some Applications</vt:lpstr>
      <vt:lpstr>Spec# Approach for a Verifying Compiler</vt:lpstr>
      <vt:lpstr>Verification architecture</vt:lpstr>
      <vt:lpstr>HAVOC</vt:lpstr>
      <vt:lpstr>A Verifying C Compiler</vt:lpstr>
      <vt:lpstr>Hypervisor: A Manhattan Project </vt:lpstr>
      <vt:lpstr>Hypervisor: Some Statistics</vt:lpstr>
      <vt:lpstr>Main Challenge</vt:lpstr>
      <vt:lpstr>Main Challenge</vt:lpstr>
      <vt:lpstr>Main Challenge</vt:lpstr>
      <vt:lpstr>Main Challenge</vt:lpstr>
      <vt:lpstr>Main Challenge</vt:lpstr>
      <vt:lpstr>Bad news</vt:lpstr>
      <vt:lpstr>Many Approaches</vt:lpstr>
      <vt:lpstr>Challenge: modeling runtime </vt:lpstr>
      <vt:lpstr>Challenge: Robustness</vt:lpstr>
      <vt:lpstr>Parallel Z3</vt:lpstr>
      <vt:lpstr>SMT: Some Applications</vt:lpstr>
      <vt:lpstr>Overview</vt:lpstr>
      <vt:lpstr>Predicate Abstraction: c2bp</vt:lpstr>
      <vt:lpstr>Abstracting Expressions via F</vt:lpstr>
      <vt:lpstr>Computing ImpliesF(e)</vt:lpstr>
      <vt:lpstr>Computing ImpliesF(e)</vt:lpstr>
      <vt:lpstr>Newton</vt:lpstr>
      <vt:lpstr>SLAM ↔ Z3</vt:lpstr>
      <vt:lpstr>SLAM ↔ Z3: Unsatisfiable cores</vt:lpstr>
      <vt:lpstr>Other Microsoft clients</vt:lpstr>
      <vt:lpstr>Conclusion</vt:lpstr>
    </vt:vector>
  </TitlesOfParts>
  <Manager>&lt;Content Manager Name Here&gt;</Manager>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Name of Event</dc:subject>
  <dc:creator>Colleen Nelson</dc:creator>
  <dc:description>Template: Mark Johnson, Silver Fox Productions Inc.
Formatting:
Event Date:
Event Location:
Audience:</dc:description>
  <cp:lastModifiedBy>Leonardo de Moura</cp:lastModifiedBy>
  <cp:revision>156</cp:revision>
  <dcterms:created xsi:type="dcterms:W3CDTF">2007-07-26T21:26:45Z</dcterms:created>
  <dcterms:modified xsi:type="dcterms:W3CDTF">2009-09-11T14:16:43Z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0x0101006E3074916C7A05429E3860C96E939D68</vt:lpwstr>
  </property>
</Properties>
</file>