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74"/>
  </p:notesMasterIdLst>
  <p:handoutMasterIdLst>
    <p:handoutMasterId r:id="rId75"/>
  </p:handoutMasterIdLst>
  <p:sldIdLst>
    <p:sldId id="295" r:id="rId5"/>
    <p:sldId id="427" r:id="rId6"/>
    <p:sldId id="426" r:id="rId7"/>
    <p:sldId id="431" r:id="rId8"/>
    <p:sldId id="428" r:id="rId9"/>
    <p:sldId id="429" r:id="rId10"/>
    <p:sldId id="430" r:id="rId11"/>
    <p:sldId id="432" r:id="rId12"/>
    <p:sldId id="425" r:id="rId13"/>
    <p:sldId id="482" r:id="rId14"/>
    <p:sldId id="433" r:id="rId15"/>
    <p:sldId id="434" r:id="rId16"/>
    <p:sldId id="435" r:id="rId17"/>
    <p:sldId id="446" r:id="rId18"/>
    <p:sldId id="447" r:id="rId19"/>
    <p:sldId id="448" r:id="rId20"/>
    <p:sldId id="449" r:id="rId21"/>
    <p:sldId id="450" r:id="rId22"/>
    <p:sldId id="488" r:id="rId23"/>
    <p:sldId id="490" r:id="rId24"/>
    <p:sldId id="489" r:id="rId25"/>
    <p:sldId id="491" r:id="rId26"/>
    <p:sldId id="492" r:id="rId27"/>
    <p:sldId id="436" r:id="rId28"/>
    <p:sldId id="452" r:id="rId29"/>
    <p:sldId id="437" r:id="rId30"/>
    <p:sldId id="438" r:id="rId31"/>
    <p:sldId id="439" r:id="rId32"/>
    <p:sldId id="440" r:id="rId33"/>
    <p:sldId id="441" r:id="rId34"/>
    <p:sldId id="483" r:id="rId35"/>
    <p:sldId id="445" r:id="rId36"/>
    <p:sldId id="442" r:id="rId37"/>
    <p:sldId id="451" r:id="rId38"/>
    <p:sldId id="444" r:id="rId39"/>
    <p:sldId id="400" r:id="rId40"/>
    <p:sldId id="401" r:id="rId41"/>
    <p:sldId id="310" r:id="rId42"/>
    <p:sldId id="311" r:id="rId43"/>
    <p:sldId id="312" r:id="rId44"/>
    <p:sldId id="313" r:id="rId45"/>
    <p:sldId id="317" r:id="rId46"/>
    <p:sldId id="453" r:id="rId47"/>
    <p:sldId id="454" r:id="rId48"/>
    <p:sldId id="455" r:id="rId49"/>
    <p:sldId id="456" r:id="rId50"/>
    <p:sldId id="457" r:id="rId51"/>
    <p:sldId id="458" r:id="rId52"/>
    <p:sldId id="459" r:id="rId53"/>
    <p:sldId id="460" r:id="rId54"/>
    <p:sldId id="461" r:id="rId55"/>
    <p:sldId id="462" r:id="rId56"/>
    <p:sldId id="464" r:id="rId57"/>
    <p:sldId id="465" r:id="rId58"/>
    <p:sldId id="466" r:id="rId59"/>
    <p:sldId id="471" r:id="rId60"/>
    <p:sldId id="474" r:id="rId61"/>
    <p:sldId id="475" r:id="rId62"/>
    <p:sldId id="476" r:id="rId63"/>
    <p:sldId id="477" r:id="rId64"/>
    <p:sldId id="484" r:id="rId65"/>
    <p:sldId id="486" r:id="rId66"/>
    <p:sldId id="487" r:id="rId67"/>
    <p:sldId id="478" r:id="rId68"/>
    <p:sldId id="479" r:id="rId69"/>
    <p:sldId id="404" r:id="rId70"/>
    <p:sldId id="480" r:id="rId71"/>
    <p:sldId id="481" r:id="rId72"/>
    <p:sldId id="318" r:id="rId7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88" autoAdjust="0"/>
    <p:restoredTop sz="94684" autoAdjust="0"/>
  </p:normalViewPr>
  <p:slideViewPr>
    <p:cSldViewPr snapToGrid="0">
      <p:cViewPr varScale="1">
        <p:scale>
          <a:sx n="107" d="100"/>
          <a:sy n="107" d="100"/>
        </p:scale>
        <p:origin x="-294" y="-9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562EC50B-CB00-4458-A4B7-137194F402BE}" srcId="{C1A8F207-1092-4556-8209-56867C989A3A}" destId="{E92739AC-F107-4BAE-A129-3014333089C8}" srcOrd="0" destOrd="0" parTransId="{5E4D493F-E895-4119-86FA-5520BCC01F66}" sibTransId="{8FF1CE41-0A1B-4EC7-9987-EDBB6E5F8C0D}"/>
    <dgm:cxn modelId="{9EC563C7-8612-4973-A393-C5A7DBA1B52D}" type="presOf" srcId="{E92739AC-F107-4BAE-A129-3014333089C8}" destId="{3A6B0980-9756-4B2A-938B-D7872034D7EB}"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D43EB030-7EDB-4232-8AFA-D68DE15C0BCF}" type="presOf" srcId="{B673F427-DDA0-488B-BCD1-AB03C1C6BBF1}" destId="{4791977B-3D60-45CE-A267-EB0E534B83F4}"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4C4F80AB-BB74-47FC-949F-9DB7BF1F4A23}" type="presOf" srcId="{5609854C-A4E6-46EB-AF7B-08B33ECC8005}" destId="{D9921DBB-414C-4209-91BF-C2CA9E8042AE}" srcOrd="0" destOrd="0" presId="urn:microsoft.com/office/officeart/2005/8/layout/radial4"/>
    <dgm:cxn modelId="{AF295EC5-C08E-4251-913A-49C4A066A8B2}" type="presOf" srcId="{F16FB16E-0D23-4C04-88AD-9F29ACB4EA5B}" destId="{856B82B9-8B72-4709-AD97-A7D3F98FA0ED}"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E01AD92D-D83C-438D-A010-8280DE65054F}" type="presOf" srcId="{4BE23587-BF18-47E1-B53F-A506E2DBDDDC}" destId="{8034B1A8-9228-48E4-AC62-0BA38AAD0108}" srcOrd="0" destOrd="0" presId="urn:microsoft.com/office/officeart/2005/8/layout/radial4"/>
    <dgm:cxn modelId="{DC8E8DF0-1187-40D7-ACC3-A2D518908A5C}" type="presOf" srcId="{6B6B3B46-C0CC-4BB5-95C2-FEB1FB52B1E5}" destId="{75B58844-1A6B-4178-B654-1BDC9729BEDA}" srcOrd="0" destOrd="0" presId="urn:microsoft.com/office/officeart/2005/8/layout/radial4"/>
    <dgm:cxn modelId="{2CD40B3D-543D-4B54-A348-6383EEB2421D}" type="presOf" srcId="{AE110CF7-280D-4A15-9432-15E93C1D0F3B}" destId="{37DAC68F-24B1-4F47-B42F-F4B9F50132B0}" srcOrd="0" destOrd="0" presId="urn:microsoft.com/office/officeart/2005/8/layout/radial4"/>
    <dgm:cxn modelId="{3DAFCE3F-D7FE-4F81-8120-9DDDC8404C1C}" type="presOf" srcId="{FAB02FCB-96B4-4F88-AF15-AC138074C1A3}" destId="{4245A790-3F38-49C0-A396-70842A9BABC0}" srcOrd="0" destOrd="0" presId="urn:microsoft.com/office/officeart/2005/8/layout/radial4"/>
    <dgm:cxn modelId="{0C959B33-0A7C-43FC-801E-6AB21F1F5A44}" type="presOf" srcId="{4DC027FD-8C51-46D5-B496-597614E96E8D}" destId="{0499D169-5D19-44F2-8B82-65543C2432CE}"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5E546C25-70B4-480C-9BAC-7C4BB6A8A5AD}" type="presOf" srcId="{C1A8F207-1092-4556-8209-56867C989A3A}" destId="{77EB5038-F5EC-4F96-9D5E-C6A83E1598AF}" srcOrd="0" destOrd="0" presId="urn:microsoft.com/office/officeart/2005/8/layout/radial4"/>
    <dgm:cxn modelId="{5E2A9179-4623-40C9-BEC1-20E6AA4F6CC8}" type="presParOf" srcId="{77EB5038-F5EC-4F96-9D5E-C6A83E1598AF}" destId="{3A6B0980-9756-4B2A-938B-D7872034D7EB}" srcOrd="0" destOrd="0" presId="urn:microsoft.com/office/officeart/2005/8/layout/radial4"/>
    <dgm:cxn modelId="{C00F2803-AFE0-4297-9ED8-27B112537004}" type="presParOf" srcId="{77EB5038-F5EC-4F96-9D5E-C6A83E1598AF}" destId="{4791977B-3D60-45CE-A267-EB0E534B83F4}" srcOrd="1" destOrd="0" presId="urn:microsoft.com/office/officeart/2005/8/layout/radial4"/>
    <dgm:cxn modelId="{112E11C2-3348-493E-8220-2108FF9FAA53}" type="presParOf" srcId="{77EB5038-F5EC-4F96-9D5E-C6A83E1598AF}" destId="{75B58844-1A6B-4178-B654-1BDC9729BEDA}" srcOrd="2" destOrd="0" presId="urn:microsoft.com/office/officeart/2005/8/layout/radial4"/>
    <dgm:cxn modelId="{A05401E1-4B1A-40DD-A883-A3C664D13063}" type="presParOf" srcId="{77EB5038-F5EC-4F96-9D5E-C6A83E1598AF}" destId="{37DAC68F-24B1-4F47-B42F-F4B9F50132B0}" srcOrd="3" destOrd="0" presId="urn:microsoft.com/office/officeart/2005/8/layout/radial4"/>
    <dgm:cxn modelId="{0EC21DFF-77B8-41F8-8FAF-99656EB12007}" type="presParOf" srcId="{77EB5038-F5EC-4F96-9D5E-C6A83E1598AF}" destId="{8034B1A8-9228-48E4-AC62-0BA38AAD0108}" srcOrd="4" destOrd="0" presId="urn:microsoft.com/office/officeart/2005/8/layout/radial4"/>
    <dgm:cxn modelId="{DE9077F4-C365-4315-9657-ED865FF93BBE}" type="presParOf" srcId="{77EB5038-F5EC-4F96-9D5E-C6A83E1598AF}" destId="{4245A790-3F38-49C0-A396-70842A9BABC0}" srcOrd="5" destOrd="0" presId="urn:microsoft.com/office/officeart/2005/8/layout/radial4"/>
    <dgm:cxn modelId="{C79FA2E5-953A-49BE-90A0-D4DAEC51D999}" type="presParOf" srcId="{77EB5038-F5EC-4F96-9D5E-C6A83E1598AF}" destId="{856B82B9-8B72-4709-AD97-A7D3F98FA0ED}" srcOrd="6" destOrd="0" presId="urn:microsoft.com/office/officeart/2005/8/layout/radial4"/>
    <dgm:cxn modelId="{19CA4C96-1670-4F52-8026-B4B6D22D7205}" type="presParOf" srcId="{77EB5038-F5EC-4F96-9D5E-C6A83E1598AF}" destId="{D9921DBB-414C-4209-91BF-C2CA9E8042AE}" srcOrd="7" destOrd="0" presId="urn:microsoft.com/office/officeart/2005/8/layout/radial4"/>
    <dgm:cxn modelId="{514B5578-9260-4B04-9A45-AC708D138596}"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26B01F-1839-479D-BCFF-D6A4A0F954EB}" type="doc">
      <dgm:prSet loTypeId="urn:microsoft.com/office/officeart/2005/8/layout/process1" loCatId="process" qsTypeId="urn:microsoft.com/office/officeart/2005/8/quickstyle/simple5" qsCatId="simple" csTypeId="urn:microsoft.com/office/officeart/2005/8/colors/colorful4" csCatId="colorful" phldr="1"/>
      <dgm:spPr/>
    </dgm:pt>
    <dgm:pt modelId="{D82C6D72-1C00-4F78-BC00-F88317320015}">
      <dgm:prSet phldrT="[Text]"/>
      <dgm:spPr/>
      <dgm:t>
        <a:bodyPr/>
        <a:lstStyle/>
        <a:p>
          <a:r>
            <a:rPr lang="en-US" i="1" dirty="0" smtClean="0"/>
            <a:t>F</a:t>
          </a:r>
          <a:r>
            <a:rPr lang="en-US" dirty="0" smtClean="0"/>
            <a:t> </a:t>
          </a:r>
          <a:r>
            <a:rPr lang="en-US" dirty="0" smtClean="0">
              <a:sym typeface="Symbol"/>
            </a:rPr>
            <a:t> </a:t>
          </a:r>
          <a:r>
            <a:rPr lang="en-US" i="1" dirty="0" smtClean="0">
              <a:sym typeface="Symbol"/>
            </a:rPr>
            <a:t>T</a:t>
          </a:r>
          <a:endParaRPr lang="en-US" dirty="0"/>
        </a:p>
      </dgm:t>
    </dgm:pt>
    <dgm:pt modelId="{B08E7B4D-886F-420B-9FD0-313B85AD01A4}" type="parTrans" cxnId="{52EB9AE2-C993-439A-A163-052AE5F81334}">
      <dgm:prSet/>
      <dgm:spPr/>
      <dgm:t>
        <a:bodyPr/>
        <a:lstStyle/>
        <a:p>
          <a:endParaRPr lang="en-US"/>
        </a:p>
      </dgm:t>
    </dgm:pt>
    <dgm:pt modelId="{FAEEEBB4-AF0F-4AA4-81B5-CA56ECC56F43}" type="sibTrans" cxnId="{52EB9AE2-C993-439A-A163-052AE5F81334}">
      <dgm:prSet/>
      <dgm:spPr/>
      <dgm:t>
        <a:bodyPr/>
        <a:lstStyle/>
        <a:p>
          <a:endParaRPr lang="en-US"/>
        </a:p>
      </dgm:t>
    </dgm:pt>
    <dgm:pt modelId="{7A8A54FE-D076-42DB-96DE-B73D5464CE2A}">
      <dgm:prSet phldrT="[Text]"/>
      <dgm:spPr/>
      <dgm:t>
        <a:bodyPr/>
        <a:lstStyle/>
        <a:p>
          <a:r>
            <a:rPr lang="en-US" dirty="0" smtClean="0"/>
            <a:t>First-order </a:t>
          </a:r>
        </a:p>
        <a:p>
          <a:r>
            <a:rPr lang="en-US" dirty="0" smtClean="0"/>
            <a:t>Theorem </a:t>
          </a:r>
          <a:r>
            <a:rPr lang="en-US" dirty="0" err="1" smtClean="0"/>
            <a:t>Prover</a:t>
          </a:r>
          <a:endParaRPr lang="en-US" dirty="0"/>
        </a:p>
      </dgm:t>
    </dgm:pt>
    <dgm:pt modelId="{A59902A5-D933-453B-A829-E0358935DAE5}" type="parTrans" cxnId="{7AC20E94-C0F5-4377-B3B9-ED1AF69EE323}">
      <dgm:prSet/>
      <dgm:spPr/>
      <dgm:t>
        <a:bodyPr/>
        <a:lstStyle/>
        <a:p>
          <a:endParaRPr lang="en-US"/>
        </a:p>
      </dgm:t>
    </dgm:pt>
    <dgm:pt modelId="{40929E25-5014-48B0-B6C9-931488316DA4}" type="sibTrans" cxnId="{7AC20E94-C0F5-4377-B3B9-ED1AF69EE323}">
      <dgm:prSet/>
      <dgm:spPr/>
      <dgm:t>
        <a:bodyPr/>
        <a:lstStyle/>
        <a:p>
          <a:endParaRPr lang="en-US"/>
        </a:p>
      </dgm:t>
    </dgm:pt>
    <dgm:pt modelId="{5BBD2AE6-0E1E-4493-9DD6-894846D1F7A6}" type="pres">
      <dgm:prSet presAssocID="{8326B01F-1839-479D-BCFF-D6A4A0F954EB}" presName="Name0" presStyleCnt="0">
        <dgm:presLayoutVars>
          <dgm:dir/>
          <dgm:resizeHandles val="exact"/>
        </dgm:presLayoutVars>
      </dgm:prSet>
      <dgm:spPr/>
    </dgm:pt>
    <dgm:pt modelId="{3E3B5FFD-483F-4E62-8189-15F108F7ADAB}" type="pres">
      <dgm:prSet presAssocID="{D82C6D72-1C00-4F78-BC00-F88317320015}" presName="node" presStyleLbl="node1" presStyleIdx="0" presStyleCnt="2">
        <dgm:presLayoutVars>
          <dgm:bulletEnabled val="1"/>
        </dgm:presLayoutVars>
      </dgm:prSet>
      <dgm:spPr/>
      <dgm:t>
        <a:bodyPr/>
        <a:lstStyle/>
        <a:p>
          <a:endParaRPr lang="en-US"/>
        </a:p>
      </dgm:t>
    </dgm:pt>
    <dgm:pt modelId="{DB6C2414-EC2D-4F97-90C3-35DA480F8343}" type="pres">
      <dgm:prSet presAssocID="{FAEEEBB4-AF0F-4AA4-81B5-CA56ECC56F43}" presName="sibTrans" presStyleLbl="sibTrans2D1" presStyleIdx="0" presStyleCnt="1"/>
      <dgm:spPr/>
      <dgm:t>
        <a:bodyPr/>
        <a:lstStyle/>
        <a:p>
          <a:endParaRPr lang="en-US"/>
        </a:p>
      </dgm:t>
    </dgm:pt>
    <dgm:pt modelId="{533B5E18-5D8D-45BE-8A82-6423785B2BE3}" type="pres">
      <dgm:prSet presAssocID="{FAEEEBB4-AF0F-4AA4-81B5-CA56ECC56F43}" presName="connectorText" presStyleLbl="sibTrans2D1" presStyleIdx="0" presStyleCnt="1"/>
      <dgm:spPr/>
      <dgm:t>
        <a:bodyPr/>
        <a:lstStyle/>
        <a:p>
          <a:endParaRPr lang="en-US"/>
        </a:p>
      </dgm:t>
    </dgm:pt>
    <dgm:pt modelId="{805C54DA-FD95-4B6F-BD7C-61F12619B0B6}" type="pres">
      <dgm:prSet presAssocID="{7A8A54FE-D076-42DB-96DE-B73D5464CE2A}" presName="node" presStyleLbl="node1" presStyleIdx="1" presStyleCnt="2" custScaleX="183324">
        <dgm:presLayoutVars>
          <dgm:bulletEnabled val="1"/>
        </dgm:presLayoutVars>
      </dgm:prSet>
      <dgm:spPr/>
      <dgm:t>
        <a:bodyPr/>
        <a:lstStyle/>
        <a:p>
          <a:endParaRPr lang="en-US"/>
        </a:p>
      </dgm:t>
    </dgm:pt>
  </dgm:ptLst>
  <dgm:cxnLst>
    <dgm:cxn modelId="{241F56AA-ABFF-423C-AD1A-D2FBE73A0815}" type="presOf" srcId="{FAEEEBB4-AF0F-4AA4-81B5-CA56ECC56F43}" destId="{533B5E18-5D8D-45BE-8A82-6423785B2BE3}" srcOrd="1" destOrd="0" presId="urn:microsoft.com/office/officeart/2005/8/layout/process1"/>
    <dgm:cxn modelId="{52EB9AE2-C993-439A-A163-052AE5F81334}" srcId="{8326B01F-1839-479D-BCFF-D6A4A0F954EB}" destId="{D82C6D72-1C00-4F78-BC00-F88317320015}" srcOrd="0" destOrd="0" parTransId="{B08E7B4D-886F-420B-9FD0-313B85AD01A4}" sibTransId="{FAEEEBB4-AF0F-4AA4-81B5-CA56ECC56F43}"/>
    <dgm:cxn modelId="{77D4B6CB-943D-48B2-A4F5-7986EE8404C8}" type="presOf" srcId="{8326B01F-1839-479D-BCFF-D6A4A0F954EB}" destId="{5BBD2AE6-0E1E-4493-9DD6-894846D1F7A6}" srcOrd="0" destOrd="0" presId="urn:microsoft.com/office/officeart/2005/8/layout/process1"/>
    <dgm:cxn modelId="{D4F3A768-7CF2-4218-80F5-564F622DDB97}" type="presOf" srcId="{FAEEEBB4-AF0F-4AA4-81B5-CA56ECC56F43}" destId="{DB6C2414-EC2D-4F97-90C3-35DA480F8343}" srcOrd="0" destOrd="0" presId="urn:microsoft.com/office/officeart/2005/8/layout/process1"/>
    <dgm:cxn modelId="{AAF01502-D9D9-49B0-B93B-C33169D10F85}" type="presOf" srcId="{7A8A54FE-D076-42DB-96DE-B73D5464CE2A}" destId="{805C54DA-FD95-4B6F-BD7C-61F12619B0B6}" srcOrd="0" destOrd="0" presId="urn:microsoft.com/office/officeart/2005/8/layout/process1"/>
    <dgm:cxn modelId="{7AC20E94-C0F5-4377-B3B9-ED1AF69EE323}" srcId="{8326B01F-1839-479D-BCFF-D6A4A0F954EB}" destId="{7A8A54FE-D076-42DB-96DE-B73D5464CE2A}" srcOrd="1" destOrd="0" parTransId="{A59902A5-D933-453B-A829-E0358935DAE5}" sibTransId="{40929E25-5014-48B0-B6C9-931488316DA4}"/>
    <dgm:cxn modelId="{D253EE39-7260-48C7-A1DD-10627AC84C5C}" type="presOf" srcId="{D82C6D72-1C00-4F78-BC00-F88317320015}" destId="{3E3B5FFD-483F-4E62-8189-15F108F7ADAB}" srcOrd="0" destOrd="0" presId="urn:microsoft.com/office/officeart/2005/8/layout/process1"/>
    <dgm:cxn modelId="{06BCA3F1-992A-49ED-BE46-E594F88D0F60}" type="presParOf" srcId="{5BBD2AE6-0E1E-4493-9DD6-894846D1F7A6}" destId="{3E3B5FFD-483F-4E62-8189-15F108F7ADAB}" srcOrd="0" destOrd="0" presId="urn:microsoft.com/office/officeart/2005/8/layout/process1"/>
    <dgm:cxn modelId="{AB99DFA8-3DB3-4C4B-ABE3-6B7384A09A47}" type="presParOf" srcId="{5BBD2AE6-0E1E-4493-9DD6-894846D1F7A6}" destId="{DB6C2414-EC2D-4F97-90C3-35DA480F8343}" srcOrd="1" destOrd="0" presId="urn:microsoft.com/office/officeart/2005/8/layout/process1"/>
    <dgm:cxn modelId="{589E6AB4-BA7E-42BC-9915-030E4DDF98DF}" type="presParOf" srcId="{DB6C2414-EC2D-4F97-90C3-35DA480F8343}" destId="{533B5E18-5D8D-45BE-8A82-6423785B2BE3}" srcOrd="0" destOrd="0" presId="urn:microsoft.com/office/officeart/2005/8/layout/process1"/>
    <dgm:cxn modelId="{88F029C4-6AD2-4C00-BE47-18A790A631D6}" type="presParOf" srcId="{5BBD2AE6-0E1E-4493-9DD6-894846D1F7A6}" destId="{805C54DA-FD95-4B6F-BD7C-61F12619B0B6}"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0AFF858F-EB1E-42AD-B901-41CF55CBE009}" srcId="{62C68AAC-6DDF-499E-9CF9-6A7EC8765DF0}" destId="{3411FCD8-4028-47BE-979F-A94DA2B0E6C7}" srcOrd="1" destOrd="0" parTransId="{B69D2197-B49F-4F5F-B03F-24E52C020513}" sibTransId="{F3268670-5C0B-48CD-8F58-30DDFFACB787}"/>
    <dgm:cxn modelId="{A7121A6D-624F-4796-8D64-BE744A068AC4}" type="presOf" srcId="{135E012C-EB75-44BD-8624-C7D87D77903F}" destId="{66753691-48EF-44CA-9DF1-40405054014D}" srcOrd="0" destOrd="0" presId="urn:microsoft.com/office/officeart/2005/8/layout/process1"/>
    <dgm:cxn modelId="{FB8C25CE-CB3F-4ECA-8C2C-6559ADA37E14}" srcId="{62C68AAC-6DDF-499E-9CF9-6A7EC8765DF0}" destId="{90EB4602-A927-4B03-AB1B-B3CCC18611E7}" srcOrd="0" destOrd="0" parTransId="{C50FFEC0-1000-4229-BCA6-60BF345101F6}" sibTransId="{135E012C-EB75-44BD-8624-C7D87D77903F}"/>
    <dgm:cxn modelId="{C65420B3-4CD2-4252-B239-8582DAF73181}" type="presOf" srcId="{3411FCD8-4028-47BE-979F-A94DA2B0E6C7}" destId="{40C0E305-4B11-4977-A04E-EAB83E945248}" srcOrd="0" destOrd="0" presId="urn:microsoft.com/office/officeart/2005/8/layout/process1"/>
    <dgm:cxn modelId="{673FDAE1-BF40-4373-A9D9-1F16136333EE}" type="presOf" srcId="{62C68AAC-6DDF-499E-9CF9-6A7EC8765DF0}" destId="{2A9F89C3-0213-446F-9F57-68D8F61CFAF0}" srcOrd="0" destOrd="0" presId="urn:microsoft.com/office/officeart/2005/8/layout/process1"/>
    <dgm:cxn modelId="{6C72E340-6EB6-4AF5-90D2-B488E49CDE81}" type="presOf" srcId="{135E012C-EB75-44BD-8624-C7D87D77903F}" destId="{47353F76-3C17-49FA-ABD1-B25A36085DA4}" srcOrd="1" destOrd="0" presId="urn:microsoft.com/office/officeart/2005/8/layout/process1"/>
    <dgm:cxn modelId="{6572B5D2-77C6-410D-A66C-E949BD8CBD63}" type="presOf" srcId="{90EB4602-A927-4B03-AB1B-B3CCC18611E7}" destId="{61BD5CC9-D19E-4D51-9B27-20E60A241DCF}" srcOrd="0" destOrd="0" presId="urn:microsoft.com/office/officeart/2005/8/layout/process1"/>
    <dgm:cxn modelId="{EE821663-98B2-4AC0-BF43-DC8486807665}" type="presParOf" srcId="{2A9F89C3-0213-446F-9F57-68D8F61CFAF0}" destId="{61BD5CC9-D19E-4D51-9B27-20E60A241DCF}" srcOrd="0" destOrd="0" presId="urn:microsoft.com/office/officeart/2005/8/layout/process1"/>
    <dgm:cxn modelId="{187F0F62-CE6E-4F91-AD02-B4F4E277A6CA}" type="presParOf" srcId="{2A9F89C3-0213-446F-9F57-68D8F61CFAF0}" destId="{66753691-48EF-44CA-9DF1-40405054014D}" srcOrd="1" destOrd="0" presId="urn:microsoft.com/office/officeart/2005/8/layout/process1"/>
    <dgm:cxn modelId="{1472507F-4AE6-4C4E-BB4D-B28C0556EA39}" type="presParOf" srcId="{66753691-48EF-44CA-9DF1-40405054014D}" destId="{47353F76-3C17-49FA-ABD1-B25A36085DA4}" srcOrd="0" destOrd="0" presId="urn:microsoft.com/office/officeart/2005/8/layout/process1"/>
    <dgm:cxn modelId="{4C1D54D6-1132-4F1C-B0D1-83F49EB7D27F}"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4E974684-CBED-4AB9-A352-E797956582B8}" type="presOf" srcId="{1097DEA9-CB6E-4FA9-B6C6-3484716CAEF7}" destId="{FFB73037-AE30-4504-95CC-EF56331D7CE8}" srcOrd="0" destOrd="0" presId="urn:microsoft.com/office/officeart/2005/8/layout/vList5"/>
    <dgm:cxn modelId="{F7A0DBA9-16C6-4FB4-B4D7-63FD948BFB13}" srcId="{722A6D12-42AE-4E4C-A72E-5A0E348E4A1C}" destId="{39768F9A-C1B2-492A-BEED-1CEAF41A05CA}" srcOrd="2" destOrd="0" parTransId="{6257E348-8887-48A7-BAA5-F84BF9EC7A93}" sibTransId="{18A0AF87-02E3-403A-9248-8145F15B1990}"/>
    <dgm:cxn modelId="{BC0001E6-7FD9-4736-85E8-DCDAAB3D18E2}" type="presOf" srcId="{5A392EA8-FA47-4C5A-8565-4082EAC8B841}" destId="{EA10E22E-D9E7-4493-B666-635671DEC2D3}" srcOrd="0" destOrd="0" presId="urn:microsoft.com/office/officeart/2005/8/layout/vList5"/>
    <dgm:cxn modelId="{16B4F643-B671-4BD8-B20B-12849B75329F}" srcId="{722A6D12-42AE-4E4C-A72E-5A0E348E4A1C}" destId="{1D5FE7A9-EE4F-47AC-88F0-928F2AC31591}" srcOrd="0" destOrd="0" parTransId="{F83E7231-79A8-4F5F-9E80-6F6110DC77C7}" sibTransId="{C43C8184-D1A0-4C82-A9FE-D841D58179F3}"/>
    <dgm:cxn modelId="{F7936361-CC7B-4BBF-8F93-C0EF22CB4431}" type="presOf" srcId="{1822D0C4-0A26-4377-9C47-02B1A676C6E5}" destId="{2404C232-44CA-4E4A-8F81-38E47494FB8B}" srcOrd="0" destOrd="0" presId="urn:microsoft.com/office/officeart/2005/8/layout/vList5"/>
    <dgm:cxn modelId="{BAFBD07B-71D8-450C-AEFC-8127C963164A}" srcId="{722A6D12-42AE-4E4C-A72E-5A0E348E4A1C}" destId="{5A392EA8-FA47-4C5A-8565-4082EAC8B841}" srcOrd="1" destOrd="0" parTransId="{618B3C1B-CAE9-4F9E-9B23-048B880E8818}" sibTransId="{C3FE7091-3CD0-481B-A1E2-2745B8474AE8}"/>
    <dgm:cxn modelId="{B7B825E8-91F1-4328-9E6D-8AF7859E15D7}" srcId="{722A6D12-42AE-4E4C-A72E-5A0E348E4A1C}" destId="{1097DEA9-CB6E-4FA9-B6C6-3484716CAEF7}" srcOrd="4" destOrd="0" parTransId="{E0369E63-DFA5-4D48-B28D-E48E556CE902}" sibTransId="{BBCEC0F1-08CA-43CD-B455-D7E1C3967593}"/>
    <dgm:cxn modelId="{DAC25D51-292F-46A4-A6B6-31294685FAAD}" type="presOf" srcId="{1D5FE7A9-EE4F-47AC-88F0-928F2AC31591}" destId="{52A4F95F-F1AB-4105-9DEE-78179B78A81B}" srcOrd="0" destOrd="0" presId="urn:microsoft.com/office/officeart/2005/8/layout/vList5"/>
    <dgm:cxn modelId="{523B1E97-9A12-44D4-BA0F-554516B34569}" type="presOf" srcId="{722A6D12-42AE-4E4C-A72E-5A0E348E4A1C}" destId="{D9A3EBC3-9180-4068-BFE9-97D6A7B48D9F}" srcOrd="0" destOrd="0" presId="urn:microsoft.com/office/officeart/2005/8/layout/vList5"/>
    <dgm:cxn modelId="{3C687817-178F-4810-92AC-08B66CB59F4B}" srcId="{722A6D12-42AE-4E4C-A72E-5A0E348E4A1C}" destId="{1822D0C4-0A26-4377-9C47-02B1A676C6E5}" srcOrd="3" destOrd="0" parTransId="{767F8962-260A-425D-B823-2D0BCD7D5B47}" sibTransId="{8BA016C2-8C43-4681-8406-4D684F91DEBA}"/>
    <dgm:cxn modelId="{B2F4DBA3-A5C8-4CFA-9C0A-56CAF2A05D45}" type="presOf" srcId="{39768F9A-C1B2-492A-BEED-1CEAF41A05CA}" destId="{F4F7A9AC-E7F4-4B3B-8466-97CBC798AA54}" srcOrd="0" destOrd="0" presId="urn:microsoft.com/office/officeart/2005/8/layout/vList5"/>
    <dgm:cxn modelId="{CADB38A4-E5CB-4A54-B05B-6EE7A630FAF5}" type="presParOf" srcId="{D9A3EBC3-9180-4068-BFE9-97D6A7B48D9F}" destId="{A986E606-DB17-4AE3-8A66-879BDFEE4E65}" srcOrd="0" destOrd="0" presId="urn:microsoft.com/office/officeart/2005/8/layout/vList5"/>
    <dgm:cxn modelId="{7ADED5FE-200E-4ECA-B4A2-4C655DCCD2E3}" type="presParOf" srcId="{A986E606-DB17-4AE3-8A66-879BDFEE4E65}" destId="{52A4F95F-F1AB-4105-9DEE-78179B78A81B}" srcOrd="0" destOrd="0" presId="urn:microsoft.com/office/officeart/2005/8/layout/vList5"/>
    <dgm:cxn modelId="{EC21C8A0-69A6-4F1F-A50E-21C3D4DA7C7A}" type="presParOf" srcId="{D9A3EBC3-9180-4068-BFE9-97D6A7B48D9F}" destId="{19581284-BC35-491B-BA1D-59BEEE20AE27}" srcOrd="1" destOrd="0" presId="urn:microsoft.com/office/officeart/2005/8/layout/vList5"/>
    <dgm:cxn modelId="{FC7C4D6A-9597-4387-A8DD-7D9D27A140E9}" type="presParOf" srcId="{D9A3EBC3-9180-4068-BFE9-97D6A7B48D9F}" destId="{F45D1C90-4FC4-4C92-9422-ADFD38047747}" srcOrd="2" destOrd="0" presId="urn:microsoft.com/office/officeart/2005/8/layout/vList5"/>
    <dgm:cxn modelId="{B41EAE6D-CEC9-4E9C-A453-7E830968BAF3}" type="presParOf" srcId="{F45D1C90-4FC4-4C92-9422-ADFD38047747}" destId="{EA10E22E-D9E7-4493-B666-635671DEC2D3}" srcOrd="0" destOrd="0" presId="urn:microsoft.com/office/officeart/2005/8/layout/vList5"/>
    <dgm:cxn modelId="{31FB361C-14EE-4596-8EB1-07DE321BFFD6}" type="presParOf" srcId="{D9A3EBC3-9180-4068-BFE9-97D6A7B48D9F}" destId="{7100E527-7012-49F8-B886-BB4393245A95}" srcOrd="3" destOrd="0" presId="urn:microsoft.com/office/officeart/2005/8/layout/vList5"/>
    <dgm:cxn modelId="{5C99AEBB-6832-4AA0-A980-BE3EBC4DE7D3}" type="presParOf" srcId="{D9A3EBC3-9180-4068-BFE9-97D6A7B48D9F}" destId="{BD69EC8D-32F0-483E-B589-687D9C0EBEE9}" srcOrd="4" destOrd="0" presId="urn:microsoft.com/office/officeart/2005/8/layout/vList5"/>
    <dgm:cxn modelId="{2A3B0E41-75C7-4E97-8042-3D3679131C06}" type="presParOf" srcId="{BD69EC8D-32F0-483E-B589-687D9C0EBEE9}" destId="{F4F7A9AC-E7F4-4B3B-8466-97CBC798AA54}" srcOrd="0" destOrd="0" presId="urn:microsoft.com/office/officeart/2005/8/layout/vList5"/>
    <dgm:cxn modelId="{6B166EE5-435A-49D4-89E6-3D9FD7AE1D11}" type="presParOf" srcId="{D9A3EBC3-9180-4068-BFE9-97D6A7B48D9F}" destId="{997D7B69-7FE4-4C90-8B31-8165FA5048A6}" srcOrd="5" destOrd="0" presId="urn:microsoft.com/office/officeart/2005/8/layout/vList5"/>
    <dgm:cxn modelId="{F57EFD51-7B78-40F5-929A-A0E58B55390C}" type="presParOf" srcId="{D9A3EBC3-9180-4068-BFE9-97D6A7B48D9F}" destId="{A7F4ED8B-7333-4C75-B634-D08AB3B8810B}" srcOrd="6" destOrd="0" presId="urn:microsoft.com/office/officeart/2005/8/layout/vList5"/>
    <dgm:cxn modelId="{D24D981D-9192-4285-991C-70F338207559}" type="presParOf" srcId="{A7F4ED8B-7333-4C75-B634-D08AB3B8810B}" destId="{2404C232-44CA-4E4A-8F81-38E47494FB8B}" srcOrd="0" destOrd="0" presId="urn:microsoft.com/office/officeart/2005/8/layout/vList5"/>
    <dgm:cxn modelId="{CAEEDA90-D70C-49F1-8DA5-10BC8BEDEF66}" type="presParOf" srcId="{D9A3EBC3-9180-4068-BFE9-97D6A7B48D9F}" destId="{076BD827-A810-4A7A-BF6B-39AEC3F630D8}" srcOrd="7" destOrd="0" presId="urn:microsoft.com/office/officeart/2005/8/layout/vList5"/>
    <dgm:cxn modelId="{1BF64B34-C9B5-48FD-8EC7-F9EEB93E1566}" type="presParOf" srcId="{D9A3EBC3-9180-4068-BFE9-97D6A7B48D9F}" destId="{0B0D541F-171F-4CC7-8BA8-D3A5F736D4BE}" srcOrd="8" destOrd="0" presId="urn:microsoft.com/office/officeart/2005/8/layout/vList5"/>
    <dgm:cxn modelId="{8CFBFBE6-297A-4BC0-A214-8163D9CE411E}"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5F8EBE-2CC3-44BF-B0DA-A29A454B12AC}" type="doc">
      <dgm:prSet loTypeId="urn:microsoft.com/office/officeart/2005/8/layout/cycle2" loCatId="cycle" qsTypeId="urn:microsoft.com/office/officeart/2005/8/quickstyle/simple4" qsCatId="simple" csTypeId="urn:microsoft.com/office/officeart/2005/8/colors/colorful2" csCatId="colorful"/>
      <dgm:spPr/>
      <dgm:t>
        <a:bodyPr/>
        <a:lstStyle/>
        <a:p>
          <a:endParaRPr lang="en-US"/>
        </a:p>
      </dgm:t>
    </dgm:pt>
    <dgm:pt modelId="{DE419551-BDD1-4D8B-A504-6B8F6837A5FA}">
      <dgm:prSet/>
      <dgm:spPr/>
      <dgm:t>
        <a:bodyPr/>
        <a:lstStyle/>
        <a:p>
          <a:pPr rtl="0"/>
          <a:r>
            <a:rPr lang="en-US" dirty="0" smtClean="0"/>
            <a:t>Generate candidate model</a:t>
          </a:r>
          <a:endParaRPr lang="en-US" dirty="0"/>
        </a:p>
      </dgm:t>
    </dgm:pt>
    <dgm:pt modelId="{8D41F178-2E20-49B3-A3E0-E07F58CA82A4}" type="parTrans" cxnId="{1EECA7AD-4C01-489F-AFDA-3FBBC355A757}">
      <dgm:prSet/>
      <dgm:spPr/>
      <dgm:t>
        <a:bodyPr/>
        <a:lstStyle/>
        <a:p>
          <a:endParaRPr lang="en-US"/>
        </a:p>
      </dgm:t>
    </dgm:pt>
    <dgm:pt modelId="{7854995F-8E80-4E58-91AD-CEB3E836B4ED}" type="sibTrans" cxnId="{1EECA7AD-4C01-489F-AFDA-3FBBC355A757}">
      <dgm:prSet/>
      <dgm:spPr/>
      <dgm:t>
        <a:bodyPr/>
        <a:lstStyle/>
        <a:p>
          <a:endParaRPr lang="en-US"/>
        </a:p>
      </dgm:t>
    </dgm:pt>
    <dgm:pt modelId="{8A9A9E5E-C409-42BA-AF27-BBF35B813AB7}">
      <dgm:prSet/>
      <dgm:spPr/>
      <dgm:t>
        <a:bodyPr/>
        <a:lstStyle/>
        <a:p>
          <a:pPr rtl="0"/>
          <a:r>
            <a:rPr lang="en-US" dirty="0" smtClean="0"/>
            <a:t>Model check</a:t>
          </a:r>
          <a:endParaRPr lang="en-US" dirty="0"/>
        </a:p>
      </dgm:t>
    </dgm:pt>
    <dgm:pt modelId="{F866EF91-6978-4E6A-8ED6-0F7BFAE6A3C2}" type="parTrans" cxnId="{CE794A47-127A-42E9-90FA-6D77FD26F083}">
      <dgm:prSet/>
      <dgm:spPr/>
      <dgm:t>
        <a:bodyPr/>
        <a:lstStyle/>
        <a:p>
          <a:endParaRPr lang="en-US"/>
        </a:p>
      </dgm:t>
    </dgm:pt>
    <dgm:pt modelId="{227A7599-43AF-4ED7-AF0D-E5FEC1D1ACD2}" type="sibTrans" cxnId="{CE794A47-127A-42E9-90FA-6D77FD26F083}">
      <dgm:prSet/>
      <dgm:spPr/>
      <dgm:t>
        <a:bodyPr/>
        <a:lstStyle/>
        <a:p>
          <a:endParaRPr lang="en-US"/>
        </a:p>
      </dgm:t>
    </dgm:pt>
    <dgm:pt modelId="{0618A11C-54C0-445E-B738-AB557701F570}">
      <dgm:prSet/>
      <dgm:spPr/>
      <dgm:t>
        <a:bodyPr/>
        <a:lstStyle/>
        <a:p>
          <a:pPr rtl="0"/>
          <a:r>
            <a:rPr lang="en-US" dirty="0" smtClean="0"/>
            <a:t>Instantiate quantifiers</a:t>
          </a:r>
          <a:endParaRPr lang="en-US" dirty="0"/>
        </a:p>
      </dgm:t>
    </dgm:pt>
    <dgm:pt modelId="{DFB73182-C713-4F7B-AC95-419525EBA7B7}" type="parTrans" cxnId="{D356DD48-0C92-4C8B-B40C-3CAC3ECE503A}">
      <dgm:prSet/>
      <dgm:spPr/>
      <dgm:t>
        <a:bodyPr/>
        <a:lstStyle/>
        <a:p>
          <a:endParaRPr lang="en-US"/>
        </a:p>
      </dgm:t>
    </dgm:pt>
    <dgm:pt modelId="{315F6193-60A5-49B8-BFF3-98880647616C}" type="sibTrans" cxnId="{D356DD48-0C92-4C8B-B40C-3CAC3ECE503A}">
      <dgm:prSet/>
      <dgm:spPr/>
      <dgm:t>
        <a:bodyPr/>
        <a:lstStyle/>
        <a:p>
          <a:endParaRPr lang="en-US"/>
        </a:p>
      </dgm:t>
    </dgm:pt>
    <dgm:pt modelId="{5207FFD0-1AA1-483F-AACE-5C838A920DEC}" type="pres">
      <dgm:prSet presAssocID="{AE5F8EBE-2CC3-44BF-B0DA-A29A454B12AC}" presName="cycle" presStyleCnt="0">
        <dgm:presLayoutVars>
          <dgm:dir/>
          <dgm:resizeHandles val="exact"/>
        </dgm:presLayoutVars>
      </dgm:prSet>
      <dgm:spPr/>
      <dgm:t>
        <a:bodyPr/>
        <a:lstStyle/>
        <a:p>
          <a:endParaRPr lang="en-US"/>
        </a:p>
      </dgm:t>
    </dgm:pt>
    <dgm:pt modelId="{DB708BF5-1055-4B06-B374-4AB7D43F4B67}" type="pres">
      <dgm:prSet presAssocID="{DE419551-BDD1-4D8B-A504-6B8F6837A5FA}" presName="node" presStyleLbl="node1" presStyleIdx="0" presStyleCnt="3">
        <dgm:presLayoutVars>
          <dgm:bulletEnabled val="1"/>
        </dgm:presLayoutVars>
      </dgm:prSet>
      <dgm:spPr/>
      <dgm:t>
        <a:bodyPr/>
        <a:lstStyle/>
        <a:p>
          <a:endParaRPr lang="en-US"/>
        </a:p>
      </dgm:t>
    </dgm:pt>
    <dgm:pt modelId="{989D72FD-C9FC-422F-AADF-C5E5E1B64462}" type="pres">
      <dgm:prSet presAssocID="{7854995F-8E80-4E58-91AD-CEB3E836B4ED}" presName="sibTrans" presStyleLbl="sibTrans2D1" presStyleIdx="0" presStyleCnt="3"/>
      <dgm:spPr/>
      <dgm:t>
        <a:bodyPr/>
        <a:lstStyle/>
        <a:p>
          <a:endParaRPr lang="en-US"/>
        </a:p>
      </dgm:t>
    </dgm:pt>
    <dgm:pt modelId="{96EAD46A-87C4-435A-BE25-00752F505717}" type="pres">
      <dgm:prSet presAssocID="{7854995F-8E80-4E58-91AD-CEB3E836B4ED}" presName="connectorText" presStyleLbl="sibTrans2D1" presStyleIdx="0" presStyleCnt="3"/>
      <dgm:spPr/>
      <dgm:t>
        <a:bodyPr/>
        <a:lstStyle/>
        <a:p>
          <a:endParaRPr lang="en-US"/>
        </a:p>
      </dgm:t>
    </dgm:pt>
    <dgm:pt modelId="{B235E755-CE7B-4830-8B27-CEB76E394B2E}" type="pres">
      <dgm:prSet presAssocID="{8A9A9E5E-C409-42BA-AF27-BBF35B813AB7}" presName="node" presStyleLbl="node1" presStyleIdx="1" presStyleCnt="3">
        <dgm:presLayoutVars>
          <dgm:bulletEnabled val="1"/>
        </dgm:presLayoutVars>
      </dgm:prSet>
      <dgm:spPr/>
      <dgm:t>
        <a:bodyPr/>
        <a:lstStyle/>
        <a:p>
          <a:endParaRPr lang="en-US"/>
        </a:p>
      </dgm:t>
    </dgm:pt>
    <dgm:pt modelId="{30E7138C-D620-40F8-B02E-12AF9D8E8B3D}" type="pres">
      <dgm:prSet presAssocID="{227A7599-43AF-4ED7-AF0D-E5FEC1D1ACD2}" presName="sibTrans" presStyleLbl="sibTrans2D1" presStyleIdx="1" presStyleCnt="3"/>
      <dgm:spPr/>
      <dgm:t>
        <a:bodyPr/>
        <a:lstStyle/>
        <a:p>
          <a:endParaRPr lang="en-US"/>
        </a:p>
      </dgm:t>
    </dgm:pt>
    <dgm:pt modelId="{0BDA7AE5-B0DA-4B68-87EA-A7A8565A9D3A}" type="pres">
      <dgm:prSet presAssocID="{227A7599-43AF-4ED7-AF0D-E5FEC1D1ACD2}" presName="connectorText" presStyleLbl="sibTrans2D1" presStyleIdx="1" presStyleCnt="3"/>
      <dgm:spPr/>
      <dgm:t>
        <a:bodyPr/>
        <a:lstStyle/>
        <a:p>
          <a:endParaRPr lang="en-US"/>
        </a:p>
      </dgm:t>
    </dgm:pt>
    <dgm:pt modelId="{47446868-7420-46E7-8885-66D2DA8712D1}" type="pres">
      <dgm:prSet presAssocID="{0618A11C-54C0-445E-B738-AB557701F570}" presName="node" presStyleLbl="node1" presStyleIdx="2" presStyleCnt="3">
        <dgm:presLayoutVars>
          <dgm:bulletEnabled val="1"/>
        </dgm:presLayoutVars>
      </dgm:prSet>
      <dgm:spPr/>
      <dgm:t>
        <a:bodyPr/>
        <a:lstStyle/>
        <a:p>
          <a:endParaRPr lang="en-US"/>
        </a:p>
      </dgm:t>
    </dgm:pt>
    <dgm:pt modelId="{C616E846-17BE-4ACB-B818-A3552CF11758}" type="pres">
      <dgm:prSet presAssocID="{315F6193-60A5-49B8-BFF3-98880647616C}" presName="sibTrans" presStyleLbl="sibTrans2D1" presStyleIdx="2" presStyleCnt="3"/>
      <dgm:spPr/>
      <dgm:t>
        <a:bodyPr/>
        <a:lstStyle/>
        <a:p>
          <a:endParaRPr lang="en-US"/>
        </a:p>
      </dgm:t>
    </dgm:pt>
    <dgm:pt modelId="{52C836A3-21B1-4D90-A1B8-EDB7A584A098}" type="pres">
      <dgm:prSet presAssocID="{315F6193-60A5-49B8-BFF3-98880647616C}" presName="connectorText" presStyleLbl="sibTrans2D1" presStyleIdx="2" presStyleCnt="3"/>
      <dgm:spPr/>
      <dgm:t>
        <a:bodyPr/>
        <a:lstStyle/>
        <a:p>
          <a:endParaRPr lang="en-US"/>
        </a:p>
      </dgm:t>
    </dgm:pt>
  </dgm:ptLst>
  <dgm:cxnLst>
    <dgm:cxn modelId="{91577384-2579-40A1-81D6-76CC6323E15B}" type="presOf" srcId="{DE419551-BDD1-4D8B-A504-6B8F6837A5FA}" destId="{DB708BF5-1055-4B06-B374-4AB7D43F4B67}" srcOrd="0" destOrd="0" presId="urn:microsoft.com/office/officeart/2005/8/layout/cycle2"/>
    <dgm:cxn modelId="{ABDD0E2F-8629-4764-8AD2-92AE0812627B}" type="presOf" srcId="{315F6193-60A5-49B8-BFF3-98880647616C}" destId="{C616E846-17BE-4ACB-B818-A3552CF11758}" srcOrd="0" destOrd="0" presId="urn:microsoft.com/office/officeart/2005/8/layout/cycle2"/>
    <dgm:cxn modelId="{4AD3155C-3459-489B-8716-0E820EBB1931}" type="presOf" srcId="{227A7599-43AF-4ED7-AF0D-E5FEC1D1ACD2}" destId="{30E7138C-D620-40F8-B02E-12AF9D8E8B3D}" srcOrd="0" destOrd="0" presId="urn:microsoft.com/office/officeart/2005/8/layout/cycle2"/>
    <dgm:cxn modelId="{D356DD48-0C92-4C8B-B40C-3CAC3ECE503A}" srcId="{AE5F8EBE-2CC3-44BF-B0DA-A29A454B12AC}" destId="{0618A11C-54C0-445E-B738-AB557701F570}" srcOrd="2" destOrd="0" parTransId="{DFB73182-C713-4F7B-AC95-419525EBA7B7}" sibTransId="{315F6193-60A5-49B8-BFF3-98880647616C}"/>
    <dgm:cxn modelId="{7AED4E1C-0461-4650-A7BA-469838A3D203}" type="presOf" srcId="{AE5F8EBE-2CC3-44BF-B0DA-A29A454B12AC}" destId="{5207FFD0-1AA1-483F-AACE-5C838A920DEC}" srcOrd="0" destOrd="0" presId="urn:microsoft.com/office/officeart/2005/8/layout/cycle2"/>
    <dgm:cxn modelId="{05408743-B45D-4F5D-BA32-F055E4D23632}" type="presOf" srcId="{7854995F-8E80-4E58-91AD-CEB3E836B4ED}" destId="{96EAD46A-87C4-435A-BE25-00752F505717}" srcOrd="1" destOrd="0" presId="urn:microsoft.com/office/officeart/2005/8/layout/cycle2"/>
    <dgm:cxn modelId="{02A4061C-AD39-48EB-BBCF-0094A172DEF5}" type="presOf" srcId="{227A7599-43AF-4ED7-AF0D-E5FEC1D1ACD2}" destId="{0BDA7AE5-B0DA-4B68-87EA-A7A8565A9D3A}" srcOrd="1" destOrd="0" presId="urn:microsoft.com/office/officeart/2005/8/layout/cycle2"/>
    <dgm:cxn modelId="{7ECCC955-F429-48AD-9DE9-9845DFAE55C0}" type="presOf" srcId="{7854995F-8E80-4E58-91AD-CEB3E836B4ED}" destId="{989D72FD-C9FC-422F-AADF-C5E5E1B64462}" srcOrd="0" destOrd="0" presId="urn:microsoft.com/office/officeart/2005/8/layout/cycle2"/>
    <dgm:cxn modelId="{A4F8C40E-6F77-46F9-BB44-3C8BA205FEB3}" type="presOf" srcId="{8A9A9E5E-C409-42BA-AF27-BBF35B813AB7}" destId="{B235E755-CE7B-4830-8B27-CEB76E394B2E}" srcOrd="0" destOrd="0" presId="urn:microsoft.com/office/officeart/2005/8/layout/cycle2"/>
    <dgm:cxn modelId="{91E58DC5-00AE-4773-85CC-5BC368FCD81E}" type="presOf" srcId="{315F6193-60A5-49B8-BFF3-98880647616C}" destId="{52C836A3-21B1-4D90-A1B8-EDB7A584A098}" srcOrd="1" destOrd="0" presId="urn:microsoft.com/office/officeart/2005/8/layout/cycle2"/>
    <dgm:cxn modelId="{435440E5-D4A9-451D-888E-75166034CA64}" type="presOf" srcId="{0618A11C-54C0-445E-B738-AB557701F570}" destId="{47446868-7420-46E7-8885-66D2DA8712D1}" srcOrd="0" destOrd="0" presId="urn:microsoft.com/office/officeart/2005/8/layout/cycle2"/>
    <dgm:cxn modelId="{1EECA7AD-4C01-489F-AFDA-3FBBC355A757}" srcId="{AE5F8EBE-2CC3-44BF-B0DA-A29A454B12AC}" destId="{DE419551-BDD1-4D8B-A504-6B8F6837A5FA}" srcOrd="0" destOrd="0" parTransId="{8D41F178-2E20-49B3-A3E0-E07F58CA82A4}" sibTransId="{7854995F-8E80-4E58-91AD-CEB3E836B4ED}"/>
    <dgm:cxn modelId="{CE794A47-127A-42E9-90FA-6D77FD26F083}" srcId="{AE5F8EBE-2CC3-44BF-B0DA-A29A454B12AC}" destId="{8A9A9E5E-C409-42BA-AF27-BBF35B813AB7}" srcOrd="1" destOrd="0" parTransId="{F866EF91-6978-4E6A-8ED6-0F7BFAE6A3C2}" sibTransId="{227A7599-43AF-4ED7-AF0D-E5FEC1D1ACD2}"/>
    <dgm:cxn modelId="{18A5CE4C-58AB-460C-AD3C-8897FB13CDDE}" type="presParOf" srcId="{5207FFD0-1AA1-483F-AACE-5C838A920DEC}" destId="{DB708BF5-1055-4B06-B374-4AB7D43F4B67}" srcOrd="0" destOrd="0" presId="urn:microsoft.com/office/officeart/2005/8/layout/cycle2"/>
    <dgm:cxn modelId="{8218E34A-912B-4277-9763-F3E60FCB9FCE}" type="presParOf" srcId="{5207FFD0-1AA1-483F-AACE-5C838A920DEC}" destId="{989D72FD-C9FC-422F-AADF-C5E5E1B64462}" srcOrd="1" destOrd="0" presId="urn:microsoft.com/office/officeart/2005/8/layout/cycle2"/>
    <dgm:cxn modelId="{5BC21D1B-959D-434A-A678-216308A46F44}" type="presParOf" srcId="{989D72FD-C9FC-422F-AADF-C5E5E1B64462}" destId="{96EAD46A-87C4-435A-BE25-00752F505717}" srcOrd="0" destOrd="0" presId="urn:microsoft.com/office/officeart/2005/8/layout/cycle2"/>
    <dgm:cxn modelId="{EBFA526A-AF79-4104-9EEC-B3C67A6A96E5}" type="presParOf" srcId="{5207FFD0-1AA1-483F-AACE-5C838A920DEC}" destId="{B235E755-CE7B-4830-8B27-CEB76E394B2E}" srcOrd="2" destOrd="0" presId="urn:microsoft.com/office/officeart/2005/8/layout/cycle2"/>
    <dgm:cxn modelId="{1EF26A80-FB9D-402C-BCC2-6A7A729665A6}" type="presParOf" srcId="{5207FFD0-1AA1-483F-AACE-5C838A920DEC}" destId="{30E7138C-D620-40F8-B02E-12AF9D8E8B3D}" srcOrd="3" destOrd="0" presId="urn:microsoft.com/office/officeart/2005/8/layout/cycle2"/>
    <dgm:cxn modelId="{EA7C2BAE-8CB8-4E43-A87C-C74E0216BDF7}" type="presParOf" srcId="{30E7138C-D620-40F8-B02E-12AF9D8E8B3D}" destId="{0BDA7AE5-B0DA-4B68-87EA-A7A8565A9D3A}" srcOrd="0" destOrd="0" presId="urn:microsoft.com/office/officeart/2005/8/layout/cycle2"/>
    <dgm:cxn modelId="{6C4F6C59-4251-4251-90DE-7989CEB04F33}" type="presParOf" srcId="{5207FFD0-1AA1-483F-AACE-5C838A920DEC}" destId="{47446868-7420-46E7-8885-66D2DA8712D1}" srcOrd="4" destOrd="0" presId="urn:microsoft.com/office/officeart/2005/8/layout/cycle2"/>
    <dgm:cxn modelId="{5F90A0D7-CDC2-4163-96F0-232E79F33A1F}" type="presParOf" srcId="{5207FFD0-1AA1-483F-AACE-5C838A920DEC}" destId="{C616E846-17BE-4ACB-B818-A3552CF11758}" srcOrd="5" destOrd="0" presId="urn:microsoft.com/office/officeart/2005/8/layout/cycle2"/>
    <dgm:cxn modelId="{3C50B742-25A0-476C-AB2E-D5142565FF28}" type="presParOf" srcId="{C616E846-17BE-4ACB-B818-A3552CF11758}" destId="{52C836A3-21B1-4D90-A1B8-EDB7A584A098}"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27EED39E-914C-459C-95A2-49948E801941}" type="presOf" srcId="{AFC6FAEC-008B-4CCE-8EF8-7D8B1310B872}" destId="{8E0B1A32-5E1B-4F84-8E9F-1B5E8DD6BA93}" srcOrd="0" destOrd="0" presId="urn:microsoft.com/office/officeart/2005/8/layout/cycle5"/>
    <dgm:cxn modelId="{E8B83296-1C4F-454C-BCD2-CF2D068A28CB}" type="presOf" srcId="{8234E32F-C73A-4BD5-A510-DC359B0077A9}" destId="{E241AFB1-F9E9-4917-AB44-1529106A71F3}" srcOrd="0" destOrd="0" presId="urn:microsoft.com/office/officeart/2005/8/layout/cycle5"/>
    <dgm:cxn modelId="{5DABD7DC-0FB5-4019-9FEF-7C910B9FEAE9}" type="presOf" srcId="{C8777454-BE38-4264-9EBE-302C6CA17DDC}" destId="{3871A522-4140-49AA-85AC-06FB5D1C2B2D}" srcOrd="0" destOrd="0" presId="urn:microsoft.com/office/officeart/2005/8/layout/cycle5"/>
    <dgm:cxn modelId="{2C610200-9540-4FA1-9EB5-3CFC8E0482A0}" type="presOf" srcId="{1C42D4B9-1EFE-4B9E-B05F-7DEECCEACA85}" destId="{80FC300B-413F-4ABD-8ACB-313FAC1285FB}" srcOrd="0" destOrd="0" presId="urn:microsoft.com/office/officeart/2005/8/layout/cycle5"/>
    <dgm:cxn modelId="{FEDAF8CB-CD7C-441C-9E0D-E0EEB01C3595}" type="presOf" srcId="{E7211507-BC10-46C0-9C60-3B2AA9948AED}" destId="{4FFBFC3F-D976-4F36-AC9B-FCA2006E448A}" srcOrd="0" destOrd="0" presId="urn:microsoft.com/office/officeart/2005/8/layout/cycle5"/>
    <dgm:cxn modelId="{6DA56C2E-A0E4-4A0A-8144-685A789F4C72}" type="presOf" srcId="{1A45FBC6-F120-492F-9A53-2986C4E07ECB}" destId="{D1919AF7-FB7A-47FA-82C7-A37E187E0A79}" srcOrd="0" destOrd="0" presId="urn:microsoft.com/office/officeart/2005/8/layout/cycle5"/>
    <dgm:cxn modelId="{404CD7EA-816A-4986-B08F-6D32954E9D30}" type="presOf" srcId="{4E725B17-4B43-4EDE-9035-AD574017C871}" destId="{0BE5C968-7945-4E6D-9A44-C0B7632D913F}" srcOrd="0" destOrd="0" presId="urn:microsoft.com/office/officeart/2005/8/layout/cycle5"/>
    <dgm:cxn modelId="{8F7385C3-8778-4EBD-8131-1FD62853175A}" srcId="{1A45FBC6-F120-492F-9A53-2986C4E07ECB}" destId="{9D7B0C9C-4500-4443-AE0D-4EB2938A326E}" srcOrd="0" destOrd="0" parTransId="{728F66B4-10AA-4D93-907D-40F1625BCFEB}" sibTransId="{1C42D4B9-1EFE-4B9E-B05F-7DEECCEACA85}"/>
    <dgm:cxn modelId="{6A2BBD08-E5D2-403E-B15D-82C2EB753B01}" srcId="{1A45FBC6-F120-492F-9A53-2986C4E07ECB}" destId="{7194E7DB-79ED-43A1-995C-C1294B668DA8}" srcOrd="1" destOrd="0" parTransId="{05806625-3DF5-4518-9A0F-B10554F176A4}" sibTransId="{A26A83D3-7211-4B2F-BAF1-E4A8704346E1}"/>
    <dgm:cxn modelId="{4C767020-D24D-40E6-B3FB-37DFEF0D6EE1}" srcId="{1A45FBC6-F120-492F-9A53-2986C4E07ECB}" destId="{C8777454-BE38-4264-9EBE-302C6CA17DDC}" srcOrd="4" destOrd="0" parTransId="{C6800DF9-67DF-437E-A90F-E3B6DBF1D923}" sibTransId="{AB810746-CA84-45A3-A1ED-DEA7F75431ED}"/>
    <dgm:cxn modelId="{85284774-FE15-46BF-AB0D-5F7669ED1E60}" type="presOf" srcId="{A26A83D3-7211-4B2F-BAF1-E4A8704346E1}" destId="{900B46D0-CF6F-4B3F-BD2C-E73915935287}" srcOrd="0" destOrd="0" presId="urn:microsoft.com/office/officeart/2005/8/layout/cycle5"/>
    <dgm:cxn modelId="{DEADF03E-2C31-435D-9EC9-61BDD8656D98}" type="presOf" srcId="{7194E7DB-79ED-43A1-995C-C1294B668DA8}" destId="{D74C033F-9656-4796-A91E-FAA5EB67B74B}" srcOrd="0" destOrd="0" presId="urn:microsoft.com/office/officeart/2005/8/layout/cycle5"/>
    <dgm:cxn modelId="{2FF7EFBF-8A76-4C0D-921B-3EE4E7371D2E}" srcId="{1A45FBC6-F120-492F-9A53-2986C4E07ECB}" destId="{4E725B17-4B43-4EDE-9035-AD574017C871}" srcOrd="3" destOrd="0" parTransId="{84E46D3C-8FF0-4710-BDDE-590C87643F32}" sibTransId="{E7211507-BC10-46C0-9C60-3B2AA9948AED}"/>
    <dgm:cxn modelId="{D43E783E-98C2-438A-AF39-8D13863C2BC3}" type="presOf" srcId="{AB810746-CA84-45A3-A1ED-DEA7F75431ED}" destId="{8B30B6ED-C769-43F4-B646-87754D03F194}" srcOrd="0" destOrd="0" presId="urn:microsoft.com/office/officeart/2005/8/layout/cycle5"/>
    <dgm:cxn modelId="{59038721-6E8B-467B-8F7B-61E74F0B28EF}" type="presOf" srcId="{9D7B0C9C-4500-4443-AE0D-4EB2938A326E}" destId="{FDA6E5CD-74E2-4202-8A27-B346B5ED0E63}" srcOrd="0" destOrd="0" presId="urn:microsoft.com/office/officeart/2005/8/layout/cycle5"/>
    <dgm:cxn modelId="{9560B6FF-7651-41DF-A30D-7D58D389D617}" srcId="{1A45FBC6-F120-492F-9A53-2986C4E07ECB}" destId="{8234E32F-C73A-4BD5-A510-DC359B0077A9}" srcOrd="2" destOrd="0" parTransId="{CEE2B0C7-BD4D-4E42-B9EA-DCBF98016091}" sibTransId="{AFC6FAEC-008B-4CCE-8EF8-7D8B1310B872}"/>
    <dgm:cxn modelId="{14694CA7-CC42-4573-ACBE-2AF61DE1B2F5}" type="presParOf" srcId="{D1919AF7-FB7A-47FA-82C7-A37E187E0A79}" destId="{FDA6E5CD-74E2-4202-8A27-B346B5ED0E63}" srcOrd="0" destOrd="0" presId="urn:microsoft.com/office/officeart/2005/8/layout/cycle5"/>
    <dgm:cxn modelId="{C839BBD5-BEEB-4159-AD8C-2B698CCF6AE5}" type="presParOf" srcId="{D1919AF7-FB7A-47FA-82C7-A37E187E0A79}" destId="{EAE8CEA6-46B1-4C48-9C81-88CD30FD20C2}" srcOrd="1" destOrd="0" presId="urn:microsoft.com/office/officeart/2005/8/layout/cycle5"/>
    <dgm:cxn modelId="{26BB3AE7-6181-4D6F-8FCC-2BB89427BA4F}" type="presParOf" srcId="{D1919AF7-FB7A-47FA-82C7-A37E187E0A79}" destId="{80FC300B-413F-4ABD-8ACB-313FAC1285FB}" srcOrd="2" destOrd="0" presId="urn:microsoft.com/office/officeart/2005/8/layout/cycle5"/>
    <dgm:cxn modelId="{14DA9043-4816-4F9C-A763-ED65694C84A7}" type="presParOf" srcId="{D1919AF7-FB7A-47FA-82C7-A37E187E0A79}" destId="{D74C033F-9656-4796-A91E-FAA5EB67B74B}" srcOrd="3" destOrd="0" presId="urn:microsoft.com/office/officeart/2005/8/layout/cycle5"/>
    <dgm:cxn modelId="{70DB9B4D-DE91-4000-B379-DD3D45CE94D1}" type="presParOf" srcId="{D1919AF7-FB7A-47FA-82C7-A37E187E0A79}" destId="{BD3643F7-C818-46D6-94FC-FA2920EC4E68}" srcOrd="4" destOrd="0" presId="urn:microsoft.com/office/officeart/2005/8/layout/cycle5"/>
    <dgm:cxn modelId="{A5F8E5B9-A4AD-4CD8-A32E-9EE6584ECE22}" type="presParOf" srcId="{D1919AF7-FB7A-47FA-82C7-A37E187E0A79}" destId="{900B46D0-CF6F-4B3F-BD2C-E73915935287}" srcOrd="5" destOrd="0" presId="urn:microsoft.com/office/officeart/2005/8/layout/cycle5"/>
    <dgm:cxn modelId="{A2888CB0-84E2-4DBF-A326-E9061457F56C}" type="presParOf" srcId="{D1919AF7-FB7A-47FA-82C7-A37E187E0A79}" destId="{E241AFB1-F9E9-4917-AB44-1529106A71F3}" srcOrd="6" destOrd="0" presId="urn:microsoft.com/office/officeart/2005/8/layout/cycle5"/>
    <dgm:cxn modelId="{C3558A26-CF04-4CB6-A346-FD821E2A29F3}" type="presParOf" srcId="{D1919AF7-FB7A-47FA-82C7-A37E187E0A79}" destId="{C42FD0A8-BE1D-434D-82C5-68078F5EFF61}" srcOrd="7" destOrd="0" presId="urn:microsoft.com/office/officeart/2005/8/layout/cycle5"/>
    <dgm:cxn modelId="{824E50F8-2B9A-458E-99F0-9D81A99167FF}" type="presParOf" srcId="{D1919AF7-FB7A-47FA-82C7-A37E187E0A79}" destId="{8E0B1A32-5E1B-4F84-8E9F-1B5E8DD6BA93}" srcOrd="8" destOrd="0" presId="urn:microsoft.com/office/officeart/2005/8/layout/cycle5"/>
    <dgm:cxn modelId="{3DDB9462-ED9B-4958-B85F-6D3F979F6751}" type="presParOf" srcId="{D1919AF7-FB7A-47FA-82C7-A37E187E0A79}" destId="{0BE5C968-7945-4E6D-9A44-C0B7632D913F}" srcOrd="9" destOrd="0" presId="urn:microsoft.com/office/officeart/2005/8/layout/cycle5"/>
    <dgm:cxn modelId="{941A5D9B-F68A-4EC9-ADD6-F19E8E8026A7}" type="presParOf" srcId="{D1919AF7-FB7A-47FA-82C7-A37E187E0A79}" destId="{392B1FEB-435E-492D-9104-1201B7E0AA4A}" srcOrd="10" destOrd="0" presId="urn:microsoft.com/office/officeart/2005/8/layout/cycle5"/>
    <dgm:cxn modelId="{73928D34-AE1C-4EAD-9D84-70972185D789}" type="presParOf" srcId="{D1919AF7-FB7A-47FA-82C7-A37E187E0A79}" destId="{4FFBFC3F-D976-4F36-AC9B-FCA2006E448A}" srcOrd="11" destOrd="0" presId="urn:microsoft.com/office/officeart/2005/8/layout/cycle5"/>
    <dgm:cxn modelId="{011728FC-9C24-4647-A251-82BE4DA91AF7}" type="presParOf" srcId="{D1919AF7-FB7A-47FA-82C7-A37E187E0A79}" destId="{3871A522-4140-49AA-85AC-06FB5D1C2B2D}" srcOrd="12" destOrd="0" presId="urn:microsoft.com/office/officeart/2005/8/layout/cycle5"/>
    <dgm:cxn modelId="{18B07150-D873-4CE8-A01F-2E845BF35669}" type="presParOf" srcId="{D1919AF7-FB7A-47FA-82C7-A37E187E0A79}" destId="{54732B4F-DBFF-4573-A656-88706CD0A3A2}" srcOrd="13" destOrd="0" presId="urn:microsoft.com/office/officeart/2005/8/layout/cycle5"/>
    <dgm:cxn modelId="{17B874AD-14D7-4832-A785-B352093ABD0E}"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822055" y="1320096"/>
        <a:ext cx="992453" cy="979838"/>
      </dsp:txXfrm>
    </dsp:sp>
    <dsp:sp modelId="{4791977B-3D60-45CE-A267-EB0E534B83F4}" macro="" textlink="">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52969" y="994631"/>
        <a:ext cx="1085535" cy="868428"/>
      </dsp:txXfrm>
    </dsp:sp>
    <dsp:sp modelId="{37DAC68F-24B1-4F47-B42F-F4B9F50132B0}" macro="" textlink="">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macro="" textlink="">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53113" y="41057"/>
        <a:ext cx="1085535" cy="868428"/>
      </dsp:txXfrm>
    </dsp:sp>
    <dsp:sp modelId="{4245A790-3F38-49C0-A396-70842A9BABC0}" macro="" textlink="">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397915" y="41057"/>
        <a:ext cx="1085535" cy="868428"/>
      </dsp:txXfrm>
    </dsp:sp>
    <dsp:sp modelId="{D9921DBB-414C-4209-91BF-C2CA9E8042AE}" macro="" textlink="">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macro="" textlink="">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198059" y="994631"/>
        <a:ext cx="1085535" cy="868428"/>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E3B5FFD-483F-4E62-8189-15F108F7ADAB}" macro="" textlink="">
      <dsp:nvSpPr>
        <dsp:cNvPr id="0" name=""/>
        <dsp:cNvSpPr/>
      </dsp:nvSpPr>
      <dsp:spPr>
        <a:xfrm>
          <a:off x="2022" y="1466750"/>
          <a:ext cx="1884164" cy="1130498"/>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F</a:t>
          </a:r>
          <a:r>
            <a:rPr lang="en-US" sz="2600" kern="1200" dirty="0" smtClean="0"/>
            <a:t> </a:t>
          </a:r>
          <a:r>
            <a:rPr lang="en-US" sz="2600" kern="1200" dirty="0" smtClean="0">
              <a:sym typeface="Symbol"/>
            </a:rPr>
            <a:t> </a:t>
          </a:r>
          <a:r>
            <a:rPr lang="en-US" sz="2600" i="1" kern="1200" dirty="0" smtClean="0">
              <a:sym typeface="Symbol"/>
            </a:rPr>
            <a:t>T</a:t>
          </a:r>
          <a:endParaRPr lang="en-US" sz="2600" kern="1200" dirty="0"/>
        </a:p>
      </dsp:txBody>
      <dsp:txXfrm>
        <a:off x="2022" y="1466750"/>
        <a:ext cx="1884164" cy="1130498"/>
      </dsp:txXfrm>
    </dsp:sp>
    <dsp:sp modelId="{DB6C2414-EC2D-4F97-90C3-35DA480F8343}" macro="" textlink="">
      <dsp:nvSpPr>
        <dsp:cNvPr id="0" name=""/>
        <dsp:cNvSpPr/>
      </dsp:nvSpPr>
      <dsp:spPr>
        <a:xfrm>
          <a:off x="2074603" y="1798363"/>
          <a:ext cx="399442" cy="467272"/>
        </a:xfrm>
        <a:prstGeom prst="righ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074603" y="1798363"/>
        <a:ext cx="399442" cy="467272"/>
      </dsp:txXfrm>
    </dsp:sp>
    <dsp:sp modelId="{805C54DA-FD95-4B6F-BD7C-61F12619B0B6}" macro="" textlink="">
      <dsp:nvSpPr>
        <dsp:cNvPr id="0" name=""/>
        <dsp:cNvSpPr/>
      </dsp:nvSpPr>
      <dsp:spPr>
        <a:xfrm>
          <a:off x="2639852" y="1466750"/>
          <a:ext cx="3454124" cy="1130498"/>
        </a:xfrm>
        <a:prstGeom prst="roundRect">
          <a:avLst>
            <a:gd name="adj" fmla="val 10000"/>
          </a:avLst>
        </a:prstGeom>
        <a:gradFill rotWithShape="0">
          <a:gsLst>
            <a:gs pos="0">
              <a:schemeClr val="accent4">
                <a:hueOff val="-3519981"/>
                <a:satOff val="36448"/>
                <a:lumOff val="6667"/>
                <a:alphaOff val="0"/>
                <a:shade val="15000"/>
                <a:satMod val="180000"/>
              </a:schemeClr>
            </a:gs>
            <a:gs pos="50000">
              <a:schemeClr val="accent4">
                <a:hueOff val="-3519981"/>
                <a:satOff val="36448"/>
                <a:lumOff val="6667"/>
                <a:alphaOff val="0"/>
                <a:shade val="45000"/>
                <a:satMod val="170000"/>
              </a:schemeClr>
            </a:gs>
            <a:gs pos="70000">
              <a:schemeClr val="accent4">
                <a:hueOff val="-3519981"/>
                <a:satOff val="36448"/>
                <a:lumOff val="6667"/>
                <a:alphaOff val="0"/>
                <a:tint val="99000"/>
                <a:shade val="65000"/>
                <a:satMod val="155000"/>
              </a:schemeClr>
            </a:gs>
            <a:gs pos="100000">
              <a:schemeClr val="accent4">
                <a:hueOff val="-3519981"/>
                <a:satOff val="36448"/>
                <a:lumOff val="666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3519981"/>
              <a:satOff val="36448"/>
              <a:lumOff val="666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First-order </a:t>
          </a:r>
        </a:p>
        <a:p>
          <a:pPr lvl="0" algn="ctr" defTabSz="1155700">
            <a:lnSpc>
              <a:spcPct val="90000"/>
            </a:lnSpc>
            <a:spcBef>
              <a:spcPct val="0"/>
            </a:spcBef>
            <a:spcAft>
              <a:spcPct val="35000"/>
            </a:spcAft>
          </a:pPr>
          <a:r>
            <a:rPr lang="en-US" sz="2600" kern="1200" dirty="0" smtClean="0"/>
            <a:t>Theorem </a:t>
          </a:r>
          <a:r>
            <a:rPr lang="en-US" sz="2600" kern="1200" dirty="0" err="1" smtClean="0"/>
            <a:t>Prover</a:t>
          </a:r>
          <a:endParaRPr lang="en-US" sz="2600" kern="1200" dirty="0"/>
        </a:p>
      </dsp:txBody>
      <dsp:txXfrm>
        <a:off x="2639852" y="1466750"/>
        <a:ext cx="3454124" cy="1130498"/>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61BD5CC9-D19E-4D51-9B27-20E60A241DCF}" macro="" textlink="">
      <dsp:nvSpPr>
        <dsp:cNvPr id="0" name=""/>
        <dsp:cNvSpPr/>
      </dsp:nvSpPr>
      <dsp:spPr>
        <a:xfrm>
          <a:off x="11234" y="1240149"/>
          <a:ext cx="2539007" cy="152340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Annotated Program</a:t>
          </a:r>
          <a:endParaRPr lang="en-US" sz="3300" kern="1200" dirty="0"/>
        </a:p>
      </dsp:txBody>
      <dsp:txXfrm>
        <a:off x="11234" y="1240149"/>
        <a:ext cx="2539007" cy="1523404"/>
      </dsp:txXfrm>
    </dsp:sp>
    <dsp:sp modelId="{66753691-48EF-44CA-9DF1-40405054014D}" macro="" textlink="">
      <dsp:nvSpPr>
        <dsp:cNvPr id="0" name=""/>
        <dsp:cNvSpPr/>
      </dsp:nvSpPr>
      <dsp:spPr>
        <a:xfrm rot="29239">
          <a:off x="2801622" y="1702217"/>
          <a:ext cx="532965" cy="629673"/>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29239">
        <a:off x="2801622" y="1702217"/>
        <a:ext cx="532965" cy="629673"/>
      </dsp:txXfrm>
    </dsp:sp>
    <dsp:sp modelId="{40C0E305-4B11-4977-A04E-EAB83E945248}" macro="" textlink="">
      <dsp:nvSpPr>
        <dsp:cNvPr id="0" name=""/>
        <dsp:cNvSpPr/>
      </dsp:nvSpPr>
      <dsp:spPr>
        <a:xfrm>
          <a:off x="3555801" y="1270297"/>
          <a:ext cx="2539007" cy="1523404"/>
        </a:xfrm>
        <a:prstGeom prst="roundRect">
          <a:avLst>
            <a:gd name="adj" fmla="val 1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Verification Condition </a:t>
          </a:r>
          <a:r>
            <a:rPr lang="en-US" sz="3300" i="1" kern="1200" dirty="0" smtClean="0"/>
            <a:t>F</a:t>
          </a:r>
          <a:endParaRPr lang="en-US" sz="3300" i="1" kern="1200" dirty="0"/>
        </a:p>
      </dsp:txBody>
      <dsp:txXfrm>
        <a:off x="3555801" y="1270297"/>
        <a:ext cx="2539007" cy="1523404"/>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52A4F95F-F1AB-4105-9DEE-78179B78A81B}" macro="" textlink="">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16820" y="1842"/>
        <a:ext cx="6310358" cy="805615"/>
      </dsp:txXfrm>
    </dsp:sp>
    <dsp:sp modelId="{EA10E22E-D9E7-4493-B666-635671DEC2D3}" macro="" textlink="">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16820" y="847738"/>
        <a:ext cx="6310358" cy="805615"/>
      </dsp:txXfrm>
    </dsp:sp>
    <dsp:sp modelId="{F4F7A9AC-E7F4-4B3B-8466-97CBC798AA54}" macro="" textlink="">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16820" y="1693635"/>
        <a:ext cx="6310358" cy="805615"/>
      </dsp:txXfrm>
    </dsp:sp>
    <dsp:sp modelId="{2404C232-44CA-4E4A-8F81-38E47494FB8B}" macro="" textlink="">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16820" y="2539531"/>
        <a:ext cx="6310358" cy="805615"/>
      </dsp:txXfrm>
    </dsp:sp>
    <dsp:sp modelId="{FFB73037-AE30-4504-95CC-EF56331D7CE8}" macro="" textlink="">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16820" y="3385427"/>
        <a:ext cx="6310358" cy="805615"/>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DB708BF5-1055-4B06-B374-4AB7D43F4B67}" macro="" textlink="">
      <dsp:nvSpPr>
        <dsp:cNvPr id="0" name=""/>
        <dsp:cNvSpPr/>
      </dsp:nvSpPr>
      <dsp:spPr>
        <a:xfrm>
          <a:off x="3246144" y="343"/>
          <a:ext cx="1885913" cy="1885913"/>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Generate candidate model</a:t>
          </a:r>
          <a:endParaRPr lang="en-US" sz="2100" kern="1200" dirty="0"/>
        </a:p>
      </dsp:txBody>
      <dsp:txXfrm>
        <a:off x="3246144" y="343"/>
        <a:ext cx="1885913" cy="1885913"/>
      </dsp:txXfrm>
    </dsp:sp>
    <dsp:sp modelId="{989D72FD-C9FC-422F-AADF-C5E5E1B64462}" macro="" textlink="">
      <dsp:nvSpPr>
        <dsp:cNvPr id="0" name=""/>
        <dsp:cNvSpPr/>
      </dsp:nvSpPr>
      <dsp:spPr>
        <a:xfrm rot="3600000">
          <a:off x="4639291" y="1839089"/>
          <a:ext cx="501469" cy="636495"/>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3600000">
        <a:off x="4639291" y="1839089"/>
        <a:ext cx="501469" cy="636495"/>
      </dsp:txXfrm>
    </dsp:sp>
    <dsp:sp modelId="{B235E755-CE7B-4830-8B27-CEB76E394B2E}" macro="" textlink="">
      <dsp:nvSpPr>
        <dsp:cNvPr id="0" name=""/>
        <dsp:cNvSpPr/>
      </dsp:nvSpPr>
      <dsp:spPr>
        <a:xfrm>
          <a:off x="4662186" y="2452999"/>
          <a:ext cx="1885913" cy="1885913"/>
        </a:xfrm>
        <a:prstGeom prst="ellipse">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Model check</a:t>
          </a:r>
          <a:endParaRPr lang="en-US" sz="2100" kern="1200" dirty="0"/>
        </a:p>
      </dsp:txBody>
      <dsp:txXfrm>
        <a:off x="4662186" y="2452999"/>
        <a:ext cx="1885913" cy="1885913"/>
      </dsp:txXfrm>
    </dsp:sp>
    <dsp:sp modelId="{30E7138C-D620-40F8-B02E-12AF9D8E8B3D}" macro="" textlink="">
      <dsp:nvSpPr>
        <dsp:cNvPr id="0" name=""/>
        <dsp:cNvSpPr/>
      </dsp:nvSpPr>
      <dsp:spPr>
        <a:xfrm rot="10800000">
          <a:off x="3952559" y="3077708"/>
          <a:ext cx="501469" cy="636495"/>
        </a:xfrm>
        <a:prstGeom prst="rightArrow">
          <a:avLst>
            <a:gd name="adj1" fmla="val 60000"/>
            <a:gd name="adj2" fmla="val 50000"/>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952559" y="3077708"/>
        <a:ext cx="501469" cy="636495"/>
      </dsp:txXfrm>
    </dsp:sp>
    <dsp:sp modelId="{47446868-7420-46E7-8885-66D2DA8712D1}" macro="" textlink="">
      <dsp:nvSpPr>
        <dsp:cNvPr id="0" name=""/>
        <dsp:cNvSpPr/>
      </dsp:nvSpPr>
      <dsp:spPr>
        <a:xfrm>
          <a:off x="1830103" y="2452999"/>
          <a:ext cx="1885913" cy="1885913"/>
        </a:xfrm>
        <a:prstGeom prst="ellipse">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Instantiate quantifiers</a:t>
          </a:r>
          <a:endParaRPr lang="en-US" sz="2100" kern="1200" dirty="0"/>
        </a:p>
      </dsp:txBody>
      <dsp:txXfrm>
        <a:off x="1830103" y="2452999"/>
        <a:ext cx="1885913" cy="1885913"/>
      </dsp:txXfrm>
    </dsp:sp>
    <dsp:sp modelId="{C616E846-17BE-4ACB-B818-A3552CF11758}" macro="" textlink="">
      <dsp:nvSpPr>
        <dsp:cNvPr id="0" name=""/>
        <dsp:cNvSpPr/>
      </dsp:nvSpPr>
      <dsp:spPr>
        <a:xfrm rot="18000000">
          <a:off x="3223249" y="1863671"/>
          <a:ext cx="501469" cy="636495"/>
        </a:xfrm>
        <a:prstGeom prst="rightArrow">
          <a:avLst>
            <a:gd name="adj1" fmla="val 60000"/>
            <a:gd name="adj2" fmla="val 5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8000000">
        <a:off x="3223249" y="1863671"/>
        <a:ext cx="501469" cy="636495"/>
      </dsp:txXfrm>
    </dsp:sp>
  </dsp:spTree>
</dgm:drawing>
</file>

<file path=ppt/diagrams/drawing6.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DA6E5CD-74E2-4202-8A27-B346B5ED0E63}" macro="" textlink="">
      <dsp:nvSpPr>
        <dsp:cNvPr id="0" name=""/>
        <dsp:cNvSpPr/>
      </dsp:nvSpPr>
      <dsp:spPr>
        <a:xfrm>
          <a:off x="2317127" y="1832"/>
          <a:ext cx="1020170" cy="663111"/>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1</a:t>
          </a:r>
          <a:endParaRPr lang="en-US" sz="1700" kern="1200" dirty="0"/>
        </a:p>
      </dsp:txBody>
      <dsp:txXfrm>
        <a:off x="2317127" y="1832"/>
        <a:ext cx="1020170" cy="663111"/>
      </dsp:txXfrm>
    </dsp:sp>
    <dsp:sp modelId="{80FC300B-413F-4ABD-8ACB-313FAC1285FB}" macro="" textlink="">
      <dsp:nvSpPr>
        <dsp:cNvPr id="0" name=""/>
        <dsp:cNvSpPr/>
      </dsp:nvSpPr>
      <dsp:spPr>
        <a:xfrm>
          <a:off x="1503051" y="333387"/>
          <a:ext cx="2648322" cy="2648322"/>
        </a:xfrm>
        <a:custGeom>
          <a:avLst/>
          <a:gdLst/>
          <a:ahLst/>
          <a:cxnLst/>
          <a:rect l="0" t="0" r="0" b="0"/>
          <a:pathLst>
            <a:path>
              <a:moveTo>
                <a:pt x="1970752" y="168599"/>
              </a:moveTo>
              <a:arcTo wR="1324161" hR="1324161" stAng="17953746" swAng="121104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4C033F-9656-4796-A91E-FAA5EB67B74B}" macro="" textlink="">
      <dsp:nvSpPr>
        <dsp:cNvPr id="0" name=""/>
        <dsp:cNvSpPr/>
      </dsp:nvSpPr>
      <dsp:spPr>
        <a:xfrm>
          <a:off x="3576479" y="916805"/>
          <a:ext cx="1020170" cy="663111"/>
        </a:xfrm>
        <a:prstGeom prst="roundRect">
          <a:avLst/>
        </a:prstGeom>
        <a:gradFill rotWithShape="0">
          <a:gsLst>
            <a:gs pos="0">
              <a:schemeClr val="accent5">
                <a:hueOff val="3706303"/>
                <a:satOff val="-13780"/>
                <a:lumOff val="-3627"/>
                <a:alphaOff val="0"/>
                <a:shade val="15000"/>
                <a:satMod val="180000"/>
              </a:schemeClr>
            </a:gs>
            <a:gs pos="50000">
              <a:schemeClr val="accent5">
                <a:hueOff val="3706303"/>
                <a:satOff val="-13780"/>
                <a:lumOff val="-3627"/>
                <a:alphaOff val="0"/>
                <a:shade val="45000"/>
                <a:satMod val="170000"/>
              </a:schemeClr>
            </a:gs>
            <a:gs pos="70000">
              <a:schemeClr val="accent5">
                <a:hueOff val="3706303"/>
                <a:satOff val="-13780"/>
                <a:lumOff val="-3627"/>
                <a:alphaOff val="0"/>
                <a:tint val="99000"/>
                <a:shade val="65000"/>
                <a:satMod val="155000"/>
              </a:schemeClr>
            </a:gs>
            <a:gs pos="100000">
              <a:schemeClr val="accent5">
                <a:hueOff val="3706303"/>
                <a:satOff val="-13780"/>
                <a:lumOff val="-362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3706303"/>
              <a:satOff val="-13780"/>
              <a:lumOff val="-362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2</a:t>
          </a:r>
          <a:endParaRPr lang="en-US" sz="1700" kern="1200" dirty="0"/>
        </a:p>
      </dsp:txBody>
      <dsp:txXfrm>
        <a:off x="3576479" y="916805"/>
        <a:ext cx="1020170" cy="663111"/>
      </dsp:txXfrm>
    </dsp:sp>
    <dsp:sp modelId="{900B46D0-CF6F-4B3F-BD2C-E73915935287}" macro="" textlink="">
      <dsp:nvSpPr>
        <dsp:cNvPr id="0" name=""/>
        <dsp:cNvSpPr/>
      </dsp:nvSpPr>
      <dsp:spPr>
        <a:xfrm>
          <a:off x="1503051" y="333387"/>
          <a:ext cx="2648322" cy="2648322"/>
        </a:xfrm>
        <a:custGeom>
          <a:avLst/>
          <a:gdLst/>
          <a:ahLst/>
          <a:cxnLst/>
          <a:rect l="0" t="0" r="0" b="0"/>
          <a:pathLst>
            <a:path>
              <a:moveTo>
                <a:pt x="2645141" y="1415886"/>
              </a:moveTo>
              <a:arcTo wR="1324161" hR="1324161" stAng="21838325" swAng="1359345"/>
            </a:path>
          </a:pathLst>
        </a:custGeom>
        <a:noFill/>
        <a:ln w="9525" cap="flat" cmpd="sng" algn="ctr">
          <a:solidFill>
            <a:schemeClr val="accent5">
              <a:hueOff val="3706303"/>
              <a:satOff val="-13780"/>
              <a:lumOff val="-362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41AFB1-F9E9-4917-AB44-1529106A71F3}" macro="" textlink="">
      <dsp:nvSpPr>
        <dsp:cNvPr id="0" name=""/>
        <dsp:cNvSpPr/>
      </dsp:nvSpPr>
      <dsp:spPr>
        <a:xfrm>
          <a:off x="3095449" y="2397262"/>
          <a:ext cx="1020170" cy="663111"/>
        </a:xfrm>
        <a:prstGeom prst="roundRect">
          <a:avLst/>
        </a:prstGeom>
        <a:gradFill rotWithShape="0">
          <a:gsLst>
            <a:gs pos="0">
              <a:schemeClr val="accent5">
                <a:hueOff val="7412607"/>
                <a:satOff val="-27559"/>
                <a:lumOff val="-7255"/>
                <a:alphaOff val="0"/>
                <a:shade val="15000"/>
                <a:satMod val="180000"/>
              </a:schemeClr>
            </a:gs>
            <a:gs pos="50000">
              <a:schemeClr val="accent5">
                <a:hueOff val="7412607"/>
                <a:satOff val="-27559"/>
                <a:lumOff val="-7255"/>
                <a:alphaOff val="0"/>
                <a:shade val="45000"/>
                <a:satMod val="170000"/>
              </a:schemeClr>
            </a:gs>
            <a:gs pos="70000">
              <a:schemeClr val="accent5">
                <a:hueOff val="7412607"/>
                <a:satOff val="-27559"/>
                <a:lumOff val="-7255"/>
                <a:alphaOff val="0"/>
                <a:tint val="99000"/>
                <a:shade val="65000"/>
                <a:satMod val="155000"/>
              </a:schemeClr>
            </a:gs>
            <a:gs pos="100000">
              <a:schemeClr val="accent5">
                <a:hueOff val="7412607"/>
                <a:satOff val="-27559"/>
                <a:lumOff val="-725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7412607"/>
              <a:satOff val="-27559"/>
              <a:lumOff val="-725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3</a:t>
          </a:r>
          <a:endParaRPr lang="en-US" sz="1700" kern="1200" dirty="0"/>
        </a:p>
      </dsp:txBody>
      <dsp:txXfrm>
        <a:off x="3095449" y="2397262"/>
        <a:ext cx="1020170" cy="663111"/>
      </dsp:txXfrm>
    </dsp:sp>
    <dsp:sp modelId="{8E0B1A32-5E1B-4F84-8E9F-1B5E8DD6BA93}" macro="" textlink="">
      <dsp:nvSpPr>
        <dsp:cNvPr id="0" name=""/>
        <dsp:cNvSpPr/>
      </dsp:nvSpPr>
      <dsp:spPr>
        <a:xfrm>
          <a:off x="1503051" y="333387"/>
          <a:ext cx="2648322" cy="2648322"/>
        </a:xfrm>
        <a:custGeom>
          <a:avLst/>
          <a:gdLst/>
          <a:ahLst/>
          <a:cxnLst/>
          <a:rect l="0" t="0" r="0" b="0"/>
          <a:pathLst>
            <a:path>
              <a:moveTo>
                <a:pt x="1486562" y="2638325"/>
              </a:moveTo>
              <a:arcTo wR="1324161" hR="1324161" stAng="4977314" swAng="845372"/>
            </a:path>
          </a:pathLst>
        </a:custGeom>
        <a:noFill/>
        <a:ln w="9525" cap="flat" cmpd="sng" algn="ctr">
          <a:solidFill>
            <a:schemeClr val="accent5">
              <a:hueOff val="7412607"/>
              <a:satOff val="-27559"/>
              <a:lumOff val="-725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E5C968-7945-4E6D-9A44-C0B7632D913F}" macro="" textlink="">
      <dsp:nvSpPr>
        <dsp:cNvPr id="0" name=""/>
        <dsp:cNvSpPr/>
      </dsp:nvSpPr>
      <dsp:spPr>
        <a:xfrm>
          <a:off x="1538804" y="2397262"/>
          <a:ext cx="1020170" cy="663111"/>
        </a:xfrm>
        <a:prstGeom prst="roundRect">
          <a:avLst/>
        </a:prstGeom>
        <a:gradFill rotWithShape="0">
          <a:gsLst>
            <a:gs pos="0">
              <a:schemeClr val="accent5">
                <a:hueOff val="11118909"/>
                <a:satOff val="-41339"/>
                <a:lumOff val="-10882"/>
                <a:alphaOff val="0"/>
                <a:shade val="15000"/>
                <a:satMod val="180000"/>
              </a:schemeClr>
            </a:gs>
            <a:gs pos="50000">
              <a:schemeClr val="accent5">
                <a:hueOff val="11118909"/>
                <a:satOff val="-41339"/>
                <a:lumOff val="-10882"/>
                <a:alphaOff val="0"/>
                <a:shade val="45000"/>
                <a:satMod val="170000"/>
              </a:schemeClr>
            </a:gs>
            <a:gs pos="70000">
              <a:schemeClr val="accent5">
                <a:hueOff val="11118909"/>
                <a:satOff val="-41339"/>
                <a:lumOff val="-10882"/>
                <a:alphaOff val="0"/>
                <a:tint val="99000"/>
                <a:shade val="65000"/>
                <a:satMod val="155000"/>
              </a:schemeClr>
            </a:gs>
            <a:gs pos="100000">
              <a:schemeClr val="accent5">
                <a:hueOff val="11118909"/>
                <a:satOff val="-41339"/>
                <a:lumOff val="-1088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1118909"/>
              <a:satOff val="-41339"/>
              <a:lumOff val="-1088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4</a:t>
          </a:r>
          <a:endParaRPr lang="en-US" sz="1700" kern="1200" dirty="0"/>
        </a:p>
      </dsp:txBody>
      <dsp:txXfrm>
        <a:off x="1538804" y="2397262"/>
        <a:ext cx="1020170" cy="663111"/>
      </dsp:txXfrm>
    </dsp:sp>
    <dsp:sp modelId="{4FFBFC3F-D976-4F36-AC9B-FCA2006E448A}" macro="" textlink="">
      <dsp:nvSpPr>
        <dsp:cNvPr id="0" name=""/>
        <dsp:cNvSpPr/>
      </dsp:nvSpPr>
      <dsp:spPr>
        <a:xfrm>
          <a:off x="1503051" y="333387"/>
          <a:ext cx="2648322" cy="2648322"/>
        </a:xfrm>
        <a:custGeom>
          <a:avLst/>
          <a:gdLst/>
          <a:ahLst/>
          <a:cxnLst/>
          <a:rect l="0" t="0" r="0" b="0"/>
          <a:pathLst>
            <a:path>
              <a:moveTo>
                <a:pt x="140444" y="1917641"/>
              </a:moveTo>
              <a:arcTo wR="1324161" hR="1324161" stAng="9202330" swAng="1359345"/>
            </a:path>
          </a:pathLst>
        </a:custGeom>
        <a:noFill/>
        <a:ln w="9525" cap="flat" cmpd="sng" algn="ctr">
          <a:solidFill>
            <a:schemeClr val="accent5">
              <a:hueOff val="11118909"/>
              <a:satOff val="-41339"/>
              <a:lumOff val="-1088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1A522-4140-49AA-85AC-06FB5D1C2B2D}" macro="" textlink="">
      <dsp:nvSpPr>
        <dsp:cNvPr id="0" name=""/>
        <dsp:cNvSpPr/>
      </dsp:nvSpPr>
      <dsp:spPr>
        <a:xfrm>
          <a:off x="1057774" y="916805"/>
          <a:ext cx="1020170" cy="663111"/>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4825213"/>
              <a:satOff val="-55118"/>
              <a:lumOff val="-1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5</a:t>
          </a:r>
          <a:endParaRPr lang="en-US" sz="1700" kern="1200" dirty="0"/>
        </a:p>
      </dsp:txBody>
      <dsp:txXfrm>
        <a:off x="1057774" y="916805"/>
        <a:ext cx="1020170" cy="663111"/>
      </dsp:txXfrm>
    </dsp:sp>
    <dsp:sp modelId="{8B30B6ED-C769-43F4-B646-87754D03F194}" macro="" textlink="">
      <dsp:nvSpPr>
        <dsp:cNvPr id="0" name=""/>
        <dsp:cNvSpPr/>
      </dsp:nvSpPr>
      <dsp:spPr>
        <a:xfrm>
          <a:off x="1503051" y="333387"/>
          <a:ext cx="2648322" cy="2648322"/>
        </a:xfrm>
        <a:custGeom>
          <a:avLst/>
          <a:gdLst/>
          <a:ahLst/>
          <a:cxnLst/>
          <a:rect l="0" t="0" r="0" b="0"/>
          <a:pathLst>
            <a:path>
              <a:moveTo>
                <a:pt x="318565" y="462662"/>
              </a:moveTo>
              <a:arcTo wR="1324161" hR="1324161" stAng="13235208" swAng="1211046"/>
            </a:path>
          </a:pathLst>
        </a:custGeom>
        <a:noFill/>
        <a:ln w="9525" cap="flat" cmpd="sng" algn="ctr">
          <a:solidFill>
            <a:schemeClr val="accent5">
              <a:hueOff val="14825213"/>
              <a:satOff val="-55118"/>
              <a:lumOff val="-14510"/>
              <a:alphaOff val="0"/>
            </a:schemeClr>
          </a:solidFill>
          <a:prstDash val="solid"/>
          <a:tailEnd type="arrow"/>
        </a:ln>
        <a:effectLst/>
      </dsp:spPr>
      <dsp:style>
        <a:lnRef idx="1">
          <a:scrgbClr r="0" g="0" b="0"/>
        </a:lnRef>
        <a:fillRef idx="0">
          <a:scrgbClr r="0" g="0" b="0"/>
        </a:fillRef>
        <a:effectRef idx="0">
          <a:scrgbClr r="0" g="0" b="0"/>
        </a:effectRef>
        <a:fontRef idx="minor"/>
      </dsp:style>
    </dsp:sp>
  </dsp:spTree>
</dgm: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4/6/2009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55</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56</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57</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59</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60</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61</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62</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63</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2:08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research.microsoft.com/projects/z3" TargetMode="External"/><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645" y="2684941"/>
            <a:ext cx="8032982" cy="1024896"/>
          </a:xfrm>
        </p:spPr>
        <p:txBody>
          <a:bodyPr/>
          <a:lstStyle/>
          <a:p>
            <a:r>
              <a:rPr lang="en-US" sz="4200" i="1" dirty="0" smtClean="0">
                <a:latin typeface="Calibri" pitchFamily="34" charset="0"/>
              </a:rPr>
              <a:t>Quantifiers in </a:t>
            </a:r>
            <a:r>
              <a:rPr lang="en-US" sz="4200" i="1" dirty="0" err="1" smtClean="0">
                <a:latin typeface="Calibri" pitchFamily="34" charset="0"/>
              </a:rPr>
              <a:t>Satisfiability</a:t>
            </a:r>
            <a:r>
              <a:rPr lang="en-US" sz="4200" i="1" dirty="0" smtClean="0">
                <a:latin typeface="Calibri" pitchFamily="34" charset="0"/>
              </a:rPr>
              <a:t> Modulo Theories </a:t>
            </a:r>
            <a:r>
              <a:rPr sz="4800" smtClean="0">
                <a:latin typeface="Calibri" pitchFamily="34" charset="0"/>
              </a:rPr>
              <a:t/>
            </a:r>
            <a:br>
              <a:rPr sz="4800" smtClean="0">
                <a:latin typeface="Calibri" pitchFamily="34" charset="0"/>
              </a:rPr>
            </a:br>
            <a:r>
              <a:rPr sz="3200" smtClean="0">
                <a:latin typeface="Calibri" pitchFamily="34" charset="0"/>
              </a:rPr>
              <a:t>Manchester 2009</a:t>
            </a:r>
            <a:endParaRPr lang="en-US" sz="4800" dirty="0">
              <a:latin typeface="Calibri" pitchFamily="34" charset="0"/>
            </a:endParaRPr>
          </a:p>
        </p:txBody>
      </p:sp>
      <p:sp>
        <p:nvSpPr>
          <p:cNvPr id="3" name="Subtitle 2"/>
          <p:cNvSpPr>
            <a:spLocks noGrp="1"/>
          </p:cNvSpPr>
          <p:nvPr>
            <p:ph type="subTitle" idx="1"/>
          </p:nvPr>
        </p:nvSpPr>
        <p:spPr>
          <a:xfrm>
            <a:off x="702645" y="4404844"/>
            <a:ext cx="7692761" cy="861774"/>
          </a:xfrm>
        </p:spPr>
        <p:txBody>
          <a:bodyPr/>
          <a:lstStyle/>
          <a:p>
            <a:pPr>
              <a:lnSpc>
                <a:spcPct val="100000"/>
              </a:lnSpc>
            </a:pPr>
            <a:r>
              <a:rPr lang="en-US" sz="2800" dirty="0" smtClean="0">
                <a:latin typeface="Calibri" pitchFamily="34" charset="0"/>
              </a:rPr>
              <a:t>Leonardo de Moura</a:t>
            </a:r>
          </a:p>
          <a:p>
            <a:pPr>
              <a:lnSpc>
                <a:spcPct val="100000"/>
              </a:lnSpc>
            </a:pPr>
            <a:r>
              <a:rPr lang="en-US" sz="2800" dirty="0" smtClean="0">
                <a:latin typeface="Calibri" pitchFamily="34" charset="0"/>
              </a:rPr>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22" name="Text Placeholder 2"/>
          <p:cNvSpPr txBox="1">
            <a:spLocks/>
          </p:cNvSpPr>
          <p:nvPr/>
        </p:nvSpPr>
        <p:spPr>
          <a:xfrm>
            <a:off x="416560" y="1503273"/>
            <a:ext cx="8382000" cy="512755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First-order </a:t>
            </a:r>
            <a:r>
              <a:rPr lang="en-US" dirty="0" err="1" smtClean="0"/>
              <a:t>provers</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5" name="Diagram 4"/>
          <p:cNvGraphicFramePr/>
          <p:nvPr/>
        </p:nvGraphicFramePr>
        <p:xfrm>
          <a:off x="1393372" y="130656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ular Callout 6"/>
          <p:cNvSpPr/>
          <p:nvPr/>
        </p:nvSpPr>
        <p:spPr bwMode="auto">
          <a:xfrm>
            <a:off x="2743200" y="4893547"/>
            <a:ext cx="3888712" cy="1034980"/>
          </a:xfrm>
          <a:prstGeom prst="wedgeRectCallout">
            <a:avLst>
              <a:gd name="adj1" fmla="val -50536"/>
              <a:gd name="adj2" fmla="val -18604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i="1" dirty="0" smtClean="0">
                <a:solidFill>
                  <a:schemeClr val="bg1"/>
                </a:solidFill>
                <a:latin typeface="Segoe" pitchFamily="34" charset="0"/>
              </a:rPr>
              <a:t>T</a:t>
            </a:r>
            <a:r>
              <a:rPr lang="en-US" sz="2800" dirty="0" smtClean="0">
                <a:solidFill>
                  <a:schemeClr val="bg1"/>
                </a:solidFill>
                <a:latin typeface="Segoe" pitchFamily="34" charset="0"/>
              </a:rPr>
              <a:t> may not have a finite </a:t>
            </a:r>
            <a:r>
              <a:rPr lang="en-US" sz="2800" dirty="0" err="1" smtClean="0">
                <a:solidFill>
                  <a:schemeClr val="bg1"/>
                </a:solidFill>
                <a:latin typeface="Segoe" pitchFamily="34" charset="0"/>
              </a:rPr>
              <a:t>axiomatization</a:t>
            </a:r>
            <a:endParaRPr kumimoji="0" lang="en-US" sz="2800" b="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SAT</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Rectangle 5"/>
          <p:cNvSpPr/>
          <p:nvPr/>
        </p:nvSpPr>
        <p:spPr>
          <a:xfrm>
            <a:off x="705758" y="1891608"/>
            <a:ext cx="7149713"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For some theories, SMT can be reduced to SAT</a:t>
            </a:r>
          </a:p>
        </p:txBody>
      </p:sp>
      <p:sp>
        <p:nvSpPr>
          <p:cNvPr id="8" name="Rectangle 7"/>
          <p:cNvSpPr/>
          <p:nvPr/>
        </p:nvSpPr>
        <p:spPr>
          <a:xfrm>
            <a:off x="2125345" y="4355116"/>
            <a:ext cx="4310539"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bvmul</a:t>
            </a:r>
            <a:r>
              <a:rPr lang="en-US" sz="2800" b="1" baseline="-25000" dirty="0" smtClean="0">
                <a:solidFill>
                  <a:schemeClr val="bg1"/>
                </a:solidFill>
                <a:latin typeface="Calibri" pitchFamily="34" charset="0"/>
                <a:sym typeface="Symbol"/>
              </a:rPr>
              <a:t>32</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a,b</a:t>
            </a:r>
            <a:r>
              <a:rPr lang="en-US" sz="2800" b="1" dirty="0" smtClean="0">
                <a:solidFill>
                  <a:schemeClr val="bg1"/>
                </a:solidFill>
                <a:latin typeface="Calibri" pitchFamily="34" charset="0"/>
                <a:sym typeface="Symbol"/>
              </a:rPr>
              <a:t>) = bvmul</a:t>
            </a:r>
            <a:r>
              <a:rPr lang="en-US" sz="2800" b="1" baseline="-25000" dirty="0" smtClean="0">
                <a:solidFill>
                  <a:schemeClr val="bg1"/>
                </a:solidFill>
                <a:latin typeface="Calibri" pitchFamily="34" charset="0"/>
                <a:sym typeface="Symbol"/>
              </a:rPr>
              <a:t>32 </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b,a</a:t>
            </a:r>
            <a:r>
              <a:rPr lang="en-US" sz="2800" b="1" dirty="0" smtClean="0">
                <a:solidFill>
                  <a:schemeClr val="bg1"/>
                </a:solidFill>
                <a:latin typeface="Calibri" pitchFamily="34" charset="0"/>
                <a:sym typeface="Symbol"/>
              </a:rPr>
              <a:t>)</a:t>
            </a:r>
          </a:p>
        </p:txBody>
      </p:sp>
      <p:sp>
        <p:nvSpPr>
          <p:cNvPr id="9" name="Rectangle 8"/>
          <p:cNvSpPr/>
          <p:nvPr/>
        </p:nvSpPr>
        <p:spPr>
          <a:xfrm>
            <a:off x="1112439" y="2988546"/>
            <a:ext cx="6336351" cy="701731"/>
          </a:xfrm>
          <a:prstGeom prst="rect">
            <a:avLst/>
          </a:prstGeom>
        </p:spPr>
        <p:txBody>
          <a:bodyPr wrap="none">
            <a:spAutoFit/>
          </a:bodyPr>
          <a:lstStyle/>
          <a:p>
            <a:pPr marL="384954" lvl="0" indent="-384954" algn="ctr">
              <a:lnSpc>
                <a:spcPct val="90000"/>
              </a:lnSpc>
              <a:spcBef>
                <a:spcPct val="20000"/>
              </a:spcBef>
              <a:buSzPct val="90000"/>
              <a:defRPr/>
            </a:pPr>
            <a:r>
              <a:rPr lang="en-US" sz="4400" b="1" dirty="0" smtClean="0">
                <a:solidFill>
                  <a:srgbClr val="FF0000"/>
                </a:solidFill>
                <a:latin typeface="Calibri" pitchFamily="34" charset="0"/>
                <a:sym typeface="Symbol"/>
              </a:rPr>
              <a:t>Higher level of abstraction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For most SMT solvers: </a:t>
            </a:r>
            <a:r>
              <a:rPr lang="en-US" b="1" i="1" dirty="0" smtClean="0">
                <a:solidFill>
                  <a:srgbClr val="FF0000"/>
                </a:solidFill>
              </a:rPr>
              <a:t>F is a set of ground formulas</a:t>
            </a:r>
            <a:r>
              <a:rPr lang="en-US" i="1" dirty="0" smtClean="0">
                <a:solidFill>
                  <a:srgbClr val="FF0000"/>
                </a:solidFill>
              </a:rPr>
              <a:t> </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val="FF0000"/>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Solvers</a:t>
            </a:r>
            <a:r>
              <a:rPr smtClean="0">
                <a:latin typeface="Calibri" pitchFamily="34" charset="0"/>
                <a:sym typeface="Symbol"/>
              </a:rPr>
              <a:t> = DPLL + </a:t>
            </a:r>
            <a:r>
              <a:rPr smtClean="0">
                <a:sym typeface="Symbol"/>
              </a:rPr>
              <a:t>Decision Procedures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atoms.</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graphicFrame>
        <p:nvGraphicFramePr>
          <p:cNvPr id="7" name="Table 6"/>
          <p:cNvGraphicFramePr>
            <a:graphicFrameLocks noGrp="1"/>
          </p:cNvGraphicFramePr>
          <p:nvPr/>
        </p:nvGraphicFramePr>
        <p:xfrm>
          <a:off x="1192405" y="4270829"/>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endParaRPr lang="en-US" dirty="0"/>
                    </a:p>
                  </a:txBody>
                  <a:tcPr/>
                </a:tc>
                <a:tc>
                  <a:txBody>
                    <a:bodyPr/>
                    <a:lstStyle/>
                    <a:p>
                      <a:endParaRPr lang="en-US" dirty="0"/>
                    </a:p>
                  </a:txBody>
                  <a:tcPr/>
                </a:tc>
              </a:tr>
              <a:tr h="370840">
                <a:tc>
                  <a:txBody>
                    <a:bodyPr/>
                    <a:lstStyle/>
                    <a:p>
                      <a:r>
                        <a:rPr lang="en-US" dirty="0" smtClean="0"/>
                        <a:t>Difference Logic</a:t>
                      </a:r>
                      <a:endParaRPr lang="en-US" dirty="0"/>
                    </a:p>
                  </a:txBody>
                  <a:tcPr/>
                </a:tc>
                <a:tc>
                  <a:txBody>
                    <a:bodyPr/>
                    <a:lstStyle/>
                    <a:p>
                      <a:r>
                        <a:rPr lang="en-US" dirty="0" err="1" smtClean="0"/>
                        <a:t>Belmann</a:t>
                      </a:r>
                      <a:r>
                        <a:rPr lang="en-US" dirty="0" smtClean="0"/>
                        <a:t>-Ford</a:t>
                      </a:r>
                      <a:endParaRPr lang="en-US" dirty="0"/>
                    </a:p>
                  </a:txBody>
                  <a:tcPr/>
                </a:tc>
              </a:tr>
              <a:tr h="370840">
                <a:tc>
                  <a:txBody>
                    <a:bodyPr/>
                    <a:lstStyle/>
                    <a:p>
                      <a:r>
                        <a:rPr lang="en-US" dirty="0" err="1" smtClean="0"/>
                        <a:t>Uninterpreted</a:t>
                      </a:r>
                      <a:r>
                        <a:rPr lang="en-US" dirty="0" smtClean="0"/>
                        <a:t> functions</a:t>
                      </a:r>
                      <a:endParaRPr lang="en-US" dirty="0"/>
                    </a:p>
                  </a:txBody>
                  <a:tcPr/>
                </a:tc>
                <a:tc>
                  <a:txBody>
                    <a:bodyPr/>
                    <a:lstStyle/>
                    <a:p>
                      <a:r>
                        <a:rPr lang="en-US" dirty="0" smtClean="0"/>
                        <a:t>Congruence closure</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Linear arithmetic</a:t>
                      </a:r>
                    </a:p>
                  </a:txBody>
                  <a:tcPr/>
                </a:tc>
                <a:tc>
                  <a:txBody>
                    <a:bodyPr/>
                    <a:lstStyle/>
                    <a:p>
                      <a:r>
                        <a:rPr lang="en-US" dirty="0" smtClean="0"/>
                        <a:t>Simplex</a:t>
                      </a:r>
                      <a:endParaRPr lang="en-US" dirty="0"/>
                    </a:p>
                  </a:txBody>
                  <a:tcPr/>
                </a:tc>
              </a:tr>
            </a:tbl>
          </a:graphicData>
        </a:graphic>
      </p:graphicFrame>
      <p:sp>
        <p:nvSpPr>
          <p:cNvPr id="8" name="Rectangle 7"/>
          <p:cNvSpPr/>
          <p:nvPr/>
        </p:nvSpPr>
        <p:spPr>
          <a:xfrm>
            <a:off x="2691858" y="3810844"/>
            <a:ext cx="2996654"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chemeClr val="bg1"/>
                </a:solidFill>
                <a:latin typeface="Calibri" pitchFamily="34" charset="0"/>
                <a:sym typeface="Symbol"/>
              </a:rPr>
              <a:t>Efficient algorithms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Model Generation</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4"/>
            <a:ext cx="8382000" cy="3214726"/>
          </a:xfrm>
        </p:spPr>
        <p:txBody>
          <a:bodyPr/>
          <a:lstStyle/>
          <a:p>
            <a:r>
              <a:rPr lang="en-US" dirty="0" smtClean="0">
                <a:solidFill>
                  <a:srgbClr val="FF0000"/>
                </a:solidFill>
                <a:sym typeface="Symbol"/>
              </a:rPr>
              <a:t>How to represent the model of </a:t>
            </a:r>
            <a:r>
              <a:rPr lang="en-US" dirty="0" err="1" smtClean="0">
                <a:solidFill>
                  <a:srgbClr val="FF0000"/>
                </a:solidFill>
                <a:sym typeface="Symbol"/>
              </a:rPr>
              <a:t>satisfiable</a:t>
            </a:r>
            <a:r>
              <a:rPr lang="en-US" dirty="0" smtClean="0">
                <a:solidFill>
                  <a:srgbClr val="FF0000"/>
                </a:solidFill>
                <a:sym typeface="Symbol"/>
              </a:rPr>
              <a:t> formulae?</a:t>
            </a:r>
            <a:endParaRPr lang="en-US" dirty="0" smtClean="0">
              <a:solidFill>
                <a:srgbClr val="FF0000"/>
              </a:solidFill>
              <a:latin typeface="Calibri" pitchFamily="34" charset="0"/>
              <a:sym typeface="Symbol"/>
            </a:endParaRPr>
          </a:p>
          <a:p>
            <a:r>
              <a:rPr lang="en-US" dirty="0" err="1" smtClean="0">
                <a:sym typeface="Symbol"/>
              </a:rPr>
              <a:t>Functor</a:t>
            </a:r>
            <a:r>
              <a:rPr lang="en-US" dirty="0" smtClean="0">
                <a:sym typeface="Symbol"/>
              </a:rPr>
              <a:t>: </a:t>
            </a:r>
          </a:p>
          <a:p>
            <a:pPr lvl="1"/>
            <a:r>
              <a:rPr lang="en-US" sz="2800" dirty="0" smtClean="0">
                <a:sym typeface="Symbol"/>
              </a:rPr>
              <a:t>Given a model </a:t>
            </a:r>
            <a:r>
              <a:rPr lang="en-US" sz="2800" i="1" dirty="0" smtClean="0">
                <a:sym typeface="Symbol"/>
              </a:rPr>
              <a:t>M</a:t>
            </a:r>
            <a:r>
              <a:rPr lang="en-US" sz="2800" dirty="0" smtClean="0">
                <a:sym typeface="Symbol"/>
              </a:rPr>
              <a:t> for </a:t>
            </a:r>
            <a:r>
              <a:rPr lang="en-US" sz="2800" i="1" dirty="0" smtClean="0">
                <a:sym typeface="Symbol"/>
              </a:rPr>
              <a:t>T</a:t>
            </a:r>
          </a:p>
          <a:p>
            <a:pPr lvl="1"/>
            <a:r>
              <a:rPr lang="en-US" sz="2800" dirty="0" smtClean="0">
                <a:sym typeface="Symbol"/>
              </a:rPr>
              <a:t>Generate a model </a:t>
            </a:r>
            <a:r>
              <a:rPr lang="en-US" sz="2800" i="1" dirty="0" smtClean="0">
                <a:sym typeface="Symbol"/>
              </a:rPr>
              <a:t>M’</a:t>
            </a:r>
            <a:r>
              <a:rPr lang="en-US" sz="2800" dirty="0" smtClean="0">
                <a:sym typeface="Symbol"/>
              </a:rPr>
              <a:t> for </a:t>
            </a:r>
            <a:r>
              <a:rPr lang="en-US" sz="2800" i="1" dirty="0" smtClean="0">
                <a:sym typeface="Symbol"/>
              </a:rPr>
              <a:t>F</a:t>
            </a:r>
            <a:r>
              <a:rPr lang="en-US" sz="2800" dirty="0" smtClean="0">
                <a:sym typeface="Symbol"/>
              </a:rPr>
              <a:t> (modulo </a:t>
            </a:r>
            <a:r>
              <a:rPr lang="en-US" sz="2800" i="1" dirty="0" smtClean="0">
                <a:sym typeface="Symbol"/>
              </a:rPr>
              <a:t>T</a:t>
            </a:r>
            <a:r>
              <a:rPr lang="en-US" sz="2800" dirty="0" smtClean="0">
                <a:sym typeface="Symbol"/>
              </a:rPr>
              <a:t>)</a:t>
            </a:r>
          </a:p>
          <a:p>
            <a:r>
              <a:rPr lang="en-US" dirty="0" smtClean="0">
                <a:sym typeface="Symbol"/>
              </a:rPr>
              <a:t>Example:</a:t>
            </a:r>
          </a:p>
          <a:p>
            <a:pPr lvl="1">
              <a:buNone/>
            </a:pPr>
            <a:r>
              <a:rPr lang="en-US" dirty="0" smtClean="0">
                <a:sym typeface="Symbol"/>
              </a:rPr>
              <a:t>F:    f(a) = 0 and a &gt; b and f(b) &gt; f(a) + 1</a:t>
            </a:r>
            <a:endParaRPr lang="en-US" i="1" dirty="0" smtClean="0">
              <a:sym typeface="Symbol"/>
            </a:endParaRPr>
          </a:p>
          <a:p>
            <a:endParaRPr lang="en-US" sz="31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6" name="Table 5"/>
          <p:cNvGraphicFramePr>
            <a:graphicFrameLocks noGrp="1"/>
          </p:cNvGraphicFramePr>
          <p:nvPr/>
        </p:nvGraphicFramePr>
        <p:xfrm>
          <a:off x="1001486" y="4582327"/>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Symbol</a:t>
                      </a:r>
                      <a:endParaRPr lang="en-US" dirty="0"/>
                    </a:p>
                  </a:txBody>
                  <a:tcPr/>
                </a:tc>
                <a:tc>
                  <a:txBody>
                    <a:bodyPr/>
                    <a:lstStyle/>
                    <a:p>
                      <a:r>
                        <a:rPr lang="en-US" dirty="0" smtClean="0"/>
                        <a:t>Interpretation</a:t>
                      </a:r>
                      <a:endParaRPr lang="en-US" dirty="0"/>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r>
              <a:tr h="370840">
                <a:tc>
                  <a:txBody>
                    <a:bodyPr/>
                    <a:lstStyle/>
                    <a:p>
                      <a:r>
                        <a:rPr lang="en-US" dirty="0" smtClean="0"/>
                        <a:t>f</a:t>
                      </a:r>
                      <a:endParaRPr lang="en-US" dirty="0"/>
                    </a:p>
                  </a:txBody>
                  <a:tcPr/>
                </a:tc>
                <a:tc>
                  <a:txBody>
                    <a:bodyPr/>
                    <a:lstStyle/>
                    <a:p>
                      <a:r>
                        <a:rPr lang="en-US" dirty="0" err="1" smtClean="0"/>
                        <a:t>ite</a:t>
                      </a:r>
                      <a:r>
                        <a:rPr lang="en-US" dirty="0" smtClean="0"/>
                        <a:t>(x=1, 0, 2)</a:t>
                      </a:r>
                      <a:endParaRPr lang="en-US" dirty="0"/>
                    </a:p>
                  </a:txBody>
                  <a:tcPr/>
                </a:tc>
              </a:tr>
            </a:tbl>
          </a:graphicData>
        </a:graphic>
      </p:graphicFrame>
      <p:sp>
        <p:nvSpPr>
          <p:cNvPr id="7" name="TextBox 6"/>
          <p:cNvSpPr txBox="1"/>
          <p:nvPr/>
        </p:nvSpPr>
        <p:spPr>
          <a:xfrm>
            <a:off x="422030" y="5164853"/>
            <a:ext cx="492443" cy="369332"/>
          </a:xfrm>
          <a:prstGeom prst="rect">
            <a:avLst/>
          </a:prstGeom>
          <a:noFill/>
        </p:spPr>
        <p:txBody>
          <a:bodyPr wrap="none" rtlCol="0">
            <a:spAutoFit/>
          </a:bodyPr>
          <a:lstStyle/>
          <a:p>
            <a:r>
              <a:rPr lang="en-US" i="1" dirty="0" smtClean="0">
                <a:solidFill>
                  <a:schemeClr val="bg1"/>
                </a:solidFill>
              </a:rPr>
              <a:t>M’</a:t>
            </a:r>
            <a:r>
              <a:rPr lang="en-US" dirty="0" smtClean="0">
                <a:solidFill>
                  <a:schemeClr val="bg1"/>
                </a:solidFil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Symbolic Reasoning</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0" name="Freeform 9"/>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val="21D6E0"/>
                </a:gs>
                <a:gs pos="75000">
                  <a:srgbClr val="0087E6"/>
                </a:gs>
                <a:gs pos="100000">
                  <a:srgbClr val="005CBF"/>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26280" y="4480560"/>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(QBF)</a:t>
            </a:r>
          </a:p>
        </p:txBody>
      </p:sp>
      <p:sp>
        <p:nvSpPr>
          <p:cNvPr id="12" name="TextBox 11"/>
          <p:cNvSpPr txBox="1"/>
          <p:nvPr/>
        </p:nvSpPr>
        <p:spPr>
          <a:xfrm>
            <a:off x="6758566" y="1597152"/>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(First-order logic)</a:t>
            </a:r>
          </a:p>
        </p:txBody>
      </p:sp>
      <p:sp>
        <p:nvSpPr>
          <p:cNvPr id="13" name="TextBox 12"/>
          <p:cNvSpPr txBox="1"/>
          <p:nvPr/>
        </p:nvSpPr>
        <p:spPr>
          <a:xfrm>
            <a:off x="2127504" y="5053584"/>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(Propositional logic)</a:t>
            </a:r>
          </a:p>
        </p:txBody>
      </p:sp>
      <p:sp>
        <p:nvSpPr>
          <p:cNvPr id="14" name="TextBox 13"/>
          <p:cNvSpPr txBox="1"/>
          <p:nvPr/>
        </p:nvSpPr>
        <p:spPr>
          <a:xfrm>
            <a:off x="5775960" y="3453384"/>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(EPR)</a:t>
            </a:r>
          </a:p>
        </p:txBody>
      </p:sp>
      <p:sp>
        <p:nvSpPr>
          <p:cNvPr id="15" name="TextBox 14"/>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(Equality)</a:t>
            </a:r>
          </a:p>
        </p:txBody>
      </p:sp>
      <p:sp>
        <p:nvSpPr>
          <p:cNvPr id="19" name="Content Placeholder 2"/>
          <p:cNvSpPr>
            <a:spLocks noGrp="1"/>
          </p:cNvSpPr>
          <p:nvPr>
            <p:ph idx="1"/>
          </p:nvPr>
        </p:nvSpPr>
        <p:spPr>
          <a:xfrm>
            <a:off x="547254" y="2000308"/>
            <a:ext cx="5844402" cy="1249573"/>
          </a:xfrm>
        </p:spPr>
        <p:txBody>
          <a:bodyPr/>
          <a:lstStyle/>
          <a:p>
            <a:r>
              <a:rPr lang="en-US" dirty="0" smtClean="0">
                <a:solidFill>
                  <a:srgbClr val="FF0000"/>
                </a:solidFill>
              </a:rPr>
              <a:t>Logic is “The Calculus of Computer Science” </a:t>
            </a:r>
            <a:r>
              <a:rPr lang="en-US" dirty="0" smtClean="0"/>
              <a:t>(Z. Manna).</a:t>
            </a:r>
          </a:p>
          <a:p>
            <a:r>
              <a:rPr lang="en-US" dirty="0" smtClean="0"/>
              <a:t>High computational complexity</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Model Generation</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4"/>
            <a:ext cx="8382000" cy="3214726"/>
          </a:xfrm>
        </p:spPr>
        <p:txBody>
          <a:bodyPr/>
          <a:lstStyle/>
          <a:p>
            <a:r>
              <a:rPr lang="en-US" dirty="0" smtClean="0">
                <a:solidFill>
                  <a:srgbClr val="FF0000"/>
                </a:solidFill>
                <a:sym typeface="Symbol"/>
              </a:rPr>
              <a:t>How to represent the model of </a:t>
            </a:r>
            <a:r>
              <a:rPr lang="en-US" dirty="0" err="1" smtClean="0">
                <a:solidFill>
                  <a:srgbClr val="FF0000"/>
                </a:solidFill>
                <a:sym typeface="Symbol"/>
              </a:rPr>
              <a:t>satisfiable</a:t>
            </a:r>
            <a:r>
              <a:rPr lang="en-US" dirty="0" smtClean="0">
                <a:solidFill>
                  <a:srgbClr val="FF0000"/>
                </a:solidFill>
                <a:sym typeface="Symbol"/>
              </a:rPr>
              <a:t> formulae?</a:t>
            </a:r>
            <a:endParaRPr lang="en-US" dirty="0" smtClean="0">
              <a:solidFill>
                <a:srgbClr val="FF0000"/>
              </a:solidFill>
              <a:latin typeface="Calibri" pitchFamily="34" charset="0"/>
              <a:sym typeface="Symbol"/>
            </a:endParaRPr>
          </a:p>
          <a:p>
            <a:r>
              <a:rPr lang="en-US" dirty="0" err="1" smtClean="0">
                <a:sym typeface="Symbol"/>
              </a:rPr>
              <a:t>Functor</a:t>
            </a:r>
            <a:r>
              <a:rPr lang="en-US" dirty="0" smtClean="0">
                <a:sym typeface="Symbol"/>
              </a:rPr>
              <a:t>: </a:t>
            </a:r>
          </a:p>
          <a:p>
            <a:pPr lvl="1"/>
            <a:r>
              <a:rPr lang="en-US" sz="2800" dirty="0" smtClean="0">
                <a:sym typeface="Symbol"/>
              </a:rPr>
              <a:t>Given a model </a:t>
            </a:r>
            <a:r>
              <a:rPr lang="en-US" sz="2800" i="1" dirty="0" smtClean="0">
                <a:sym typeface="Symbol"/>
              </a:rPr>
              <a:t>M</a:t>
            </a:r>
            <a:r>
              <a:rPr lang="en-US" sz="2800" dirty="0" smtClean="0">
                <a:sym typeface="Symbol"/>
              </a:rPr>
              <a:t> for </a:t>
            </a:r>
            <a:r>
              <a:rPr lang="en-US" sz="2800" i="1" dirty="0" smtClean="0">
                <a:sym typeface="Symbol"/>
              </a:rPr>
              <a:t>T</a:t>
            </a:r>
          </a:p>
          <a:p>
            <a:pPr lvl="1"/>
            <a:r>
              <a:rPr lang="en-US" sz="2800" dirty="0" smtClean="0">
                <a:sym typeface="Symbol"/>
              </a:rPr>
              <a:t>Generate a model </a:t>
            </a:r>
            <a:r>
              <a:rPr lang="en-US" sz="2800" i="1" dirty="0" smtClean="0">
                <a:sym typeface="Symbol"/>
              </a:rPr>
              <a:t>M’</a:t>
            </a:r>
            <a:r>
              <a:rPr lang="en-US" sz="2800" dirty="0" smtClean="0">
                <a:sym typeface="Symbol"/>
              </a:rPr>
              <a:t> for </a:t>
            </a:r>
            <a:r>
              <a:rPr lang="en-US" sz="2800" i="1" dirty="0" smtClean="0">
                <a:sym typeface="Symbol"/>
              </a:rPr>
              <a:t>F</a:t>
            </a:r>
            <a:r>
              <a:rPr lang="en-US" sz="2800" dirty="0" smtClean="0">
                <a:sym typeface="Symbol"/>
              </a:rPr>
              <a:t> (modulo </a:t>
            </a:r>
            <a:r>
              <a:rPr lang="en-US" sz="2800" i="1" dirty="0" smtClean="0">
                <a:sym typeface="Symbol"/>
              </a:rPr>
              <a:t>T</a:t>
            </a:r>
            <a:r>
              <a:rPr lang="en-US" sz="2800" dirty="0" smtClean="0">
                <a:sym typeface="Symbol"/>
              </a:rPr>
              <a:t>)</a:t>
            </a:r>
          </a:p>
          <a:p>
            <a:r>
              <a:rPr lang="en-US" dirty="0" smtClean="0">
                <a:sym typeface="Symbol"/>
              </a:rPr>
              <a:t>Example:</a:t>
            </a:r>
          </a:p>
          <a:p>
            <a:pPr lvl="1">
              <a:buNone/>
            </a:pPr>
            <a:r>
              <a:rPr lang="en-US" dirty="0" smtClean="0">
                <a:sym typeface="Symbol"/>
              </a:rPr>
              <a:t>F:    f(a) = 0 and a &gt; b and f(b) &gt; f(a) + 1</a:t>
            </a:r>
            <a:endParaRPr lang="en-US" i="1" dirty="0" smtClean="0">
              <a:sym typeface="Symbol"/>
            </a:endParaRPr>
          </a:p>
          <a:p>
            <a:endParaRPr lang="en-US" sz="31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6" name="Table 5"/>
          <p:cNvGraphicFramePr>
            <a:graphicFrameLocks noGrp="1"/>
          </p:cNvGraphicFramePr>
          <p:nvPr/>
        </p:nvGraphicFramePr>
        <p:xfrm>
          <a:off x="1001486" y="4582327"/>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Symbol</a:t>
                      </a:r>
                      <a:endParaRPr lang="en-US" dirty="0"/>
                    </a:p>
                  </a:txBody>
                  <a:tcPr/>
                </a:tc>
                <a:tc>
                  <a:txBody>
                    <a:bodyPr/>
                    <a:lstStyle/>
                    <a:p>
                      <a:r>
                        <a:rPr lang="en-US" dirty="0" smtClean="0"/>
                        <a:t>Interpretation</a:t>
                      </a:r>
                      <a:endParaRPr lang="en-US" dirty="0"/>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r>
              <a:tr h="370840">
                <a:tc>
                  <a:txBody>
                    <a:bodyPr/>
                    <a:lstStyle/>
                    <a:p>
                      <a:r>
                        <a:rPr lang="en-US" dirty="0" smtClean="0"/>
                        <a:t>f</a:t>
                      </a:r>
                      <a:endParaRPr lang="en-US" dirty="0"/>
                    </a:p>
                  </a:txBody>
                  <a:tcPr/>
                </a:tc>
                <a:tc>
                  <a:txBody>
                    <a:bodyPr/>
                    <a:lstStyle/>
                    <a:p>
                      <a:r>
                        <a:rPr lang="en-US" dirty="0" err="1" smtClean="0"/>
                        <a:t>ite</a:t>
                      </a:r>
                      <a:r>
                        <a:rPr lang="en-US" dirty="0" smtClean="0"/>
                        <a:t>(x=1, 0, 2)</a:t>
                      </a:r>
                      <a:endParaRPr lang="en-US" dirty="0"/>
                    </a:p>
                  </a:txBody>
                  <a:tcPr/>
                </a:tc>
              </a:tr>
            </a:tbl>
          </a:graphicData>
        </a:graphic>
      </p:graphicFrame>
      <p:sp>
        <p:nvSpPr>
          <p:cNvPr id="8" name="Rectangular Callout 7"/>
          <p:cNvSpPr/>
          <p:nvPr/>
        </p:nvSpPr>
        <p:spPr bwMode="auto">
          <a:xfrm>
            <a:off x="4975607" y="2061586"/>
            <a:ext cx="3856894" cy="1235947"/>
          </a:xfrm>
          <a:prstGeom prst="wedgeRectCallout">
            <a:avLst>
              <a:gd name="adj1" fmla="val -33004"/>
              <a:gd name="adj2" fmla="val 156809"/>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Interpretation is given using </a:t>
            </a:r>
            <a:r>
              <a:rPr lang="en-US" sz="2800" i="1" dirty="0" smtClean="0">
                <a:solidFill>
                  <a:schemeClr val="bg1"/>
                </a:solidFill>
                <a:latin typeface="Segoe" pitchFamily="34" charset="0"/>
              </a:rPr>
              <a:t>T</a:t>
            </a:r>
            <a:r>
              <a:rPr lang="en-US" sz="2800" dirty="0" smtClean="0">
                <a:solidFill>
                  <a:schemeClr val="bg1"/>
                </a:solidFill>
                <a:latin typeface="Segoe" pitchFamily="34" charset="0"/>
              </a:rPr>
              <a:t>-symbols</a:t>
            </a:r>
            <a:endParaRPr kumimoji="0" lang="en-US" sz="2800" b="0" i="0" u="none" strike="noStrike" cap="none" normalizeH="0" baseline="0" dirty="0" smtClean="0">
              <a:solidFill>
                <a:schemeClr val="bg1"/>
              </a:solidFill>
              <a:latin typeface="Segoe" pitchFamily="34" charset="0"/>
            </a:endParaRPr>
          </a:p>
        </p:txBody>
      </p:sp>
      <p:sp>
        <p:nvSpPr>
          <p:cNvPr id="9" name="TextBox 8"/>
          <p:cNvSpPr txBox="1"/>
          <p:nvPr/>
        </p:nvSpPr>
        <p:spPr>
          <a:xfrm>
            <a:off x="422030" y="5164853"/>
            <a:ext cx="492443" cy="369332"/>
          </a:xfrm>
          <a:prstGeom prst="rect">
            <a:avLst/>
          </a:prstGeom>
          <a:noFill/>
        </p:spPr>
        <p:txBody>
          <a:bodyPr wrap="none" rtlCol="0">
            <a:spAutoFit/>
          </a:bodyPr>
          <a:lstStyle/>
          <a:p>
            <a:r>
              <a:rPr lang="en-US" i="1" dirty="0" smtClean="0">
                <a:solidFill>
                  <a:schemeClr val="bg1"/>
                </a:solidFill>
              </a:rPr>
              <a:t>M’</a:t>
            </a:r>
            <a:r>
              <a:rPr lang="en-US" dirty="0" smtClean="0">
                <a:solidFill>
                  <a:schemeClr val="bg1"/>
                </a:solidFill>
              </a:rPr>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Model Generation</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4"/>
            <a:ext cx="8382000" cy="3214726"/>
          </a:xfrm>
        </p:spPr>
        <p:txBody>
          <a:bodyPr/>
          <a:lstStyle/>
          <a:p>
            <a:r>
              <a:rPr lang="en-US" dirty="0" smtClean="0">
                <a:solidFill>
                  <a:srgbClr val="FF0000"/>
                </a:solidFill>
                <a:sym typeface="Symbol"/>
              </a:rPr>
              <a:t>How to represent the model of </a:t>
            </a:r>
            <a:r>
              <a:rPr lang="en-US" dirty="0" err="1" smtClean="0">
                <a:solidFill>
                  <a:srgbClr val="FF0000"/>
                </a:solidFill>
                <a:sym typeface="Symbol"/>
              </a:rPr>
              <a:t>satisfiable</a:t>
            </a:r>
            <a:r>
              <a:rPr lang="en-US" dirty="0" smtClean="0">
                <a:solidFill>
                  <a:srgbClr val="FF0000"/>
                </a:solidFill>
                <a:sym typeface="Symbol"/>
              </a:rPr>
              <a:t> formulae?</a:t>
            </a:r>
            <a:endParaRPr lang="en-US" dirty="0" smtClean="0">
              <a:solidFill>
                <a:srgbClr val="FF0000"/>
              </a:solidFill>
              <a:latin typeface="Calibri" pitchFamily="34" charset="0"/>
              <a:sym typeface="Symbol"/>
            </a:endParaRPr>
          </a:p>
          <a:p>
            <a:r>
              <a:rPr lang="en-US" dirty="0" err="1" smtClean="0">
                <a:sym typeface="Symbol"/>
              </a:rPr>
              <a:t>Functor</a:t>
            </a:r>
            <a:r>
              <a:rPr lang="en-US" dirty="0" smtClean="0">
                <a:sym typeface="Symbol"/>
              </a:rPr>
              <a:t>: </a:t>
            </a:r>
          </a:p>
          <a:p>
            <a:pPr lvl="1"/>
            <a:r>
              <a:rPr lang="en-US" sz="2800" dirty="0" smtClean="0">
                <a:sym typeface="Symbol"/>
              </a:rPr>
              <a:t>Given a model </a:t>
            </a:r>
            <a:r>
              <a:rPr lang="en-US" sz="2800" i="1" dirty="0" smtClean="0">
                <a:sym typeface="Symbol"/>
              </a:rPr>
              <a:t>M</a:t>
            </a:r>
            <a:r>
              <a:rPr lang="en-US" sz="2800" dirty="0" smtClean="0">
                <a:sym typeface="Symbol"/>
              </a:rPr>
              <a:t> for </a:t>
            </a:r>
            <a:r>
              <a:rPr lang="en-US" sz="2800" i="1" dirty="0" smtClean="0">
                <a:sym typeface="Symbol"/>
              </a:rPr>
              <a:t>T</a:t>
            </a:r>
          </a:p>
          <a:p>
            <a:pPr lvl="1"/>
            <a:r>
              <a:rPr lang="en-US" sz="2800" dirty="0" smtClean="0">
                <a:sym typeface="Symbol"/>
              </a:rPr>
              <a:t>Generate a model </a:t>
            </a:r>
            <a:r>
              <a:rPr lang="en-US" sz="2800" i="1" dirty="0" smtClean="0">
                <a:sym typeface="Symbol"/>
              </a:rPr>
              <a:t>M’</a:t>
            </a:r>
            <a:r>
              <a:rPr lang="en-US" sz="2800" dirty="0" smtClean="0">
                <a:sym typeface="Symbol"/>
              </a:rPr>
              <a:t> for </a:t>
            </a:r>
            <a:r>
              <a:rPr lang="en-US" sz="2800" i="1" dirty="0" smtClean="0">
                <a:sym typeface="Symbol"/>
              </a:rPr>
              <a:t>F</a:t>
            </a:r>
            <a:r>
              <a:rPr lang="en-US" sz="2800" dirty="0" smtClean="0">
                <a:sym typeface="Symbol"/>
              </a:rPr>
              <a:t> (modulo </a:t>
            </a:r>
            <a:r>
              <a:rPr lang="en-US" sz="2800" i="1" dirty="0" smtClean="0">
                <a:sym typeface="Symbol"/>
              </a:rPr>
              <a:t>T</a:t>
            </a:r>
            <a:r>
              <a:rPr lang="en-US" sz="2800" dirty="0" smtClean="0">
                <a:sym typeface="Symbol"/>
              </a:rPr>
              <a:t>)</a:t>
            </a:r>
          </a:p>
          <a:p>
            <a:r>
              <a:rPr lang="en-US" dirty="0" smtClean="0">
                <a:sym typeface="Symbol"/>
              </a:rPr>
              <a:t>Example:</a:t>
            </a:r>
          </a:p>
          <a:p>
            <a:pPr lvl="1">
              <a:buNone/>
            </a:pPr>
            <a:r>
              <a:rPr lang="en-US" dirty="0" smtClean="0">
                <a:sym typeface="Symbol"/>
              </a:rPr>
              <a:t>F:    f(a) = 0 and a &gt; b and f(b) &gt; f(a) + 1</a:t>
            </a:r>
            <a:endParaRPr lang="en-US" i="1" dirty="0" smtClean="0">
              <a:sym typeface="Symbol"/>
            </a:endParaRPr>
          </a:p>
          <a:p>
            <a:endParaRPr lang="en-US" sz="31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6" name="Table 5"/>
          <p:cNvGraphicFramePr>
            <a:graphicFrameLocks noGrp="1"/>
          </p:cNvGraphicFramePr>
          <p:nvPr/>
        </p:nvGraphicFramePr>
        <p:xfrm>
          <a:off x="1001486" y="4582327"/>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Symbol</a:t>
                      </a:r>
                      <a:endParaRPr lang="en-US" dirty="0"/>
                    </a:p>
                  </a:txBody>
                  <a:tcPr/>
                </a:tc>
                <a:tc>
                  <a:txBody>
                    <a:bodyPr/>
                    <a:lstStyle/>
                    <a:p>
                      <a:r>
                        <a:rPr lang="en-US" dirty="0" smtClean="0"/>
                        <a:t>Interpretation</a:t>
                      </a:r>
                      <a:endParaRPr lang="en-US" dirty="0"/>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r>
              <a:tr h="370840">
                <a:tc>
                  <a:txBody>
                    <a:bodyPr/>
                    <a:lstStyle/>
                    <a:p>
                      <a:r>
                        <a:rPr lang="en-US" dirty="0" smtClean="0"/>
                        <a:t>f</a:t>
                      </a:r>
                      <a:endParaRPr lang="en-US" dirty="0"/>
                    </a:p>
                  </a:txBody>
                  <a:tcPr/>
                </a:tc>
                <a:tc>
                  <a:txBody>
                    <a:bodyPr/>
                    <a:lstStyle/>
                    <a:p>
                      <a:r>
                        <a:rPr lang="en-US" dirty="0" err="1" smtClean="0"/>
                        <a:t>ite</a:t>
                      </a:r>
                      <a:r>
                        <a:rPr lang="en-US" dirty="0" smtClean="0"/>
                        <a:t>(x=1, 0, 2)</a:t>
                      </a:r>
                      <a:endParaRPr lang="en-US" dirty="0"/>
                    </a:p>
                  </a:txBody>
                  <a:tcPr/>
                </a:tc>
              </a:tr>
            </a:tbl>
          </a:graphicData>
        </a:graphic>
      </p:graphicFrame>
      <p:sp>
        <p:nvSpPr>
          <p:cNvPr id="7" name="Rectangular Callout 6"/>
          <p:cNvSpPr/>
          <p:nvPr/>
        </p:nvSpPr>
        <p:spPr bwMode="auto">
          <a:xfrm>
            <a:off x="5596932" y="2401556"/>
            <a:ext cx="3074795" cy="1235947"/>
          </a:xfrm>
          <a:prstGeom prst="wedgeRectCallout">
            <a:avLst>
              <a:gd name="adj1" fmla="val -86568"/>
              <a:gd name="adj2" fmla="val 22510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Non ground term</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(l</a:t>
            </a:r>
            <a:r>
              <a:rPr kumimoji="0" lang="en-US" sz="2400" b="0" i="0" u="none" strike="noStrike" cap="none" normalizeH="0" baseline="0" dirty="0" smtClean="0">
                <a:solidFill>
                  <a:schemeClr val="bg1"/>
                </a:solidFill>
                <a:latin typeface="Segoe" pitchFamily="34" charset="0"/>
              </a:rPr>
              <a:t>ambda expression)</a:t>
            </a:r>
          </a:p>
        </p:txBody>
      </p:sp>
      <p:sp>
        <p:nvSpPr>
          <p:cNvPr id="9" name="TextBox 8"/>
          <p:cNvSpPr txBox="1"/>
          <p:nvPr/>
        </p:nvSpPr>
        <p:spPr>
          <a:xfrm>
            <a:off x="422030" y="5164853"/>
            <a:ext cx="492443" cy="369332"/>
          </a:xfrm>
          <a:prstGeom prst="rect">
            <a:avLst/>
          </a:prstGeom>
          <a:noFill/>
        </p:spPr>
        <p:txBody>
          <a:bodyPr wrap="none" rtlCol="0">
            <a:spAutoFit/>
          </a:bodyPr>
          <a:lstStyle/>
          <a:p>
            <a:r>
              <a:rPr lang="en-US" i="1" dirty="0" smtClean="0">
                <a:solidFill>
                  <a:schemeClr val="bg1"/>
                </a:solidFill>
              </a:rPr>
              <a:t>M’</a:t>
            </a:r>
            <a:r>
              <a:rPr lang="en-US" dirty="0" smtClean="0">
                <a:solidFill>
                  <a:schemeClr val="bg1"/>
                </a:solidFill>
              </a:rPr>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Model Checking</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4"/>
            <a:ext cx="8382000" cy="912558"/>
          </a:xfrm>
        </p:spPr>
        <p:txBody>
          <a:bodyPr/>
          <a:lstStyle/>
          <a:p>
            <a:pPr>
              <a:buNone/>
            </a:pPr>
            <a:endParaRPr lang="en-US" i="1" dirty="0" smtClean="0">
              <a:sym typeface="Symbol"/>
            </a:endParaRPr>
          </a:p>
          <a:p>
            <a:endParaRPr lang="en-US" sz="31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6" name="Table 5"/>
          <p:cNvGraphicFramePr>
            <a:graphicFrameLocks noGrp="1"/>
          </p:cNvGraphicFramePr>
          <p:nvPr/>
        </p:nvGraphicFramePr>
        <p:xfrm>
          <a:off x="991438" y="1366855"/>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Symbol</a:t>
                      </a:r>
                      <a:endParaRPr lang="en-US" dirty="0"/>
                    </a:p>
                  </a:txBody>
                  <a:tcPr/>
                </a:tc>
                <a:tc>
                  <a:txBody>
                    <a:bodyPr/>
                    <a:lstStyle/>
                    <a:p>
                      <a:r>
                        <a:rPr lang="en-US" dirty="0" smtClean="0"/>
                        <a:t>Interpretation</a:t>
                      </a:r>
                      <a:endParaRPr lang="en-US" dirty="0"/>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r>
              <a:tr h="370840">
                <a:tc>
                  <a:txBody>
                    <a:bodyPr/>
                    <a:lstStyle/>
                    <a:p>
                      <a:r>
                        <a:rPr lang="en-US" dirty="0" smtClean="0"/>
                        <a:t>f</a:t>
                      </a:r>
                      <a:endParaRPr lang="en-US" dirty="0"/>
                    </a:p>
                  </a:txBody>
                  <a:tcPr/>
                </a:tc>
                <a:tc>
                  <a:txBody>
                    <a:bodyPr/>
                    <a:lstStyle/>
                    <a:p>
                      <a:r>
                        <a:rPr lang="en-US" dirty="0" err="1" smtClean="0"/>
                        <a:t>ite</a:t>
                      </a:r>
                      <a:r>
                        <a:rPr lang="en-US" dirty="0" smtClean="0"/>
                        <a:t>(x=1, 0, 2)</a:t>
                      </a:r>
                      <a:endParaRPr lang="en-US" dirty="0"/>
                    </a:p>
                  </a:txBody>
                  <a:tcPr/>
                </a:tc>
              </a:tr>
            </a:tbl>
          </a:graphicData>
        </a:graphic>
      </p:graphicFrame>
      <p:sp>
        <p:nvSpPr>
          <p:cNvPr id="9" name="TextBox 8"/>
          <p:cNvSpPr txBox="1"/>
          <p:nvPr/>
        </p:nvSpPr>
        <p:spPr>
          <a:xfrm>
            <a:off x="411982" y="1949381"/>
            <a:ext cx="492443" cy="369332"/>
          </a:xfrm>
          <a:prstGeom prst="rect">
            <a:avLst/>
          </a:prstGeom>
          <a:noFill/>
        </p:spPr>
        <p:txBody>
          <a:bodyPr wrap="none" rtlCol="0">
            <a:spAutoFit/>
          </a:bodyPr>
          <a:lstStyle/>
          <a:p>
            <a:r>
              <a:rPr lang="en-US" i="1" dirty="0" smtClean="0">
                <a:solidFill>
                  <a:schemeClr val="bg1"/>
                </a:solidFill>
              </a:rPr>
              <a:t>M’</a:t>
            </a:r>
            <a:r>
              <a:rPr lang="en-US" dirty="0" smtClean="0">
                <a:solidFill>
                  <a:schemeClr val="bg1"/>
                </a:solidFill>
              </a:rPr>
              <a:t>:</a:t>
            </a:r>
          </a:p>
        </p:txBody>
      </p:sp>
      <p:sp>
        <p:nvSpPr>
          <p:cNvPr id="8" name="Rectangle 7"/>
          <p:cNvSpPr/>
          <p:nvPr/>
        </p:nvSpPr>
        <p:spPr>
          <a:xfrm>
            <a:off x="1774654" y="3083562"/>
            <a:ext cx="4461093" cy="523220"/>
          </a:xfrm>
          <a:prstGeom prst="rect">
            <a:avLst/>
          </a:prstGeom>
        </p:spPr>
        <p:txBody>
          <a:bodyPr wrap="square">
            <a:spAutoFit/>
          </a:bodyPr>
          <a:lstStyle/>
          <a:p>
            <a:r>
              <a:rPr lang="en-US" sz="2800" dirty="0" smtClean="0">
                <a:solidFill>
                  <a:srgbClr val="FF0000"/>
                </a:solidFill>
                <a:latin typeface="Calibri" pitchFamily="34" charset="0"/>
                <a:sym typeface="Symbol"/>
              </a:rPr>
              <a:t>Is x: f(x) &gt; 0 satisfied by </a:t>
            </a:r>
            <a:r>
              <a:rPr lang="en-US" sz="2800" i="1" dirty="0" smtClean="0">
                <a:solidFill>
                  <a:srgbClr val="FF0000"/>
                </a:solidFill>
                <a:latin typeface="Calibri" pitchFamily="34" charset="0"/>
                <a:sym typeface="Symbol"/>
              </a:rPr>
              <a:t>M’?</a:t>
            </a:r>
            <a:r>
              <a:rPr lang="en-US" sz="2800" dirty="0" smtClean="0">
                <a:solidFill>
                  <a:schemeClr val="bg1"/>
                </a:solidFill>
                <a:latin typeface="Calibri" pitchFamily="34" charset="0"/>
                <a:sym typeface="Symbol"/>
              </a:rPr>
              <a:t> </a:t>
            </a:r>
            <a:endParaRPr lang="en-US" sz="2800" dirty="0"/>
          </a:p>
        </p:txBody>
      </p:sp>
      <p:sp>
        <p:nvSpPr>
          <p:cNvPr id="10" name="Rectangle 9"/>
          <p:cNvSpPr/>
          <p:nvPr/>
        </p:nvSpPr>
        <p:spPr>
          <a:xfrm>
            <a:off x="472272" y="3879056"/>
            <a:ext cx="6993653" cy="954107"/>
          </a:xfrm>
          <a:prstGeom prst="rect">
            <a:avLst/>
          </a:prstGeom>
        </p:spPr>
        <p:txBody>
          <a:bodyPr wrap="square">
            <a:spAutoFit/>
          </a:bodyPr>
          <a:lstStyle/>
          <a:p>
            <a:pPr algn="ctr"/>
            <a:r>
              <a:rPr lang="en-US" sz="2800" dirty="0" smtClean="0">
                <a:solidFill>
                  <a:schemeClr val="bg1"/>
                </a:solidFill>
                <a:latin typeface="Calibri" pitchFamily="34" charset="0"/>
                <a:sym typeface="Symbol"/>
              </a:rPr>
              <a:t>Yes,</a:t>
            </a:r>
          </a:p>
          <a:p>
            <a:pPr algn="ctr"/>
            <a:r>
              <a:rPr lang="en-US" sz="2800" dirty="0" smtClean="0">
                <a:solidFill>
                  <a:schemeClr val="bg1"/>
                </a:solidFill>
                <a:latin typeface="Calibri" pitchFamily="34" charset="0"/>
                <a:sym typeface="Symbol"/>
              </a:rPr>
              <a:t>not (</a:t>
            </a:r>
            <a:r>
              <a:rPr lang="en-US" sz="2800" dirty="0" err="1" smtClean="0">
                <a:solidFill>
                  <a:schemeClr val="bg1"/>
                </a:solidFill>
                <a:latin typeface="Calibri" pitchFamily="34" charset="0"/>
                <a:sym typeface="Symbol"/>
              </a:rPr>
              <a:t>ite</a:t>
            </a:r>
            <a:r>
              <a:rPr lang="en-US" sz="2800" dirty="0" smtClean="0">
                <a:solidFill>
                  <a:schemeClr val="bg1"/>
                </a:solidFill>
                <a:latin typeface="Calibri" pitchFamily="34" charset="0"/>
                <a:sym typeface="Symbol"/>
              </a:rPr>
              <a:t>(k=1,0,2) &gt; 0) is </a:t>
            </a:r>
            <a:r>
              <a:rPr lang="en-US" sz="2800" dirty="0" err="1" smtClean="0">
                <a:solidFill>
                  <a:schemeClr val="bg1"/>
                </a:solidFill>
                <a:latin typeface="Calibri" pitchFamily="34" charset="0"/>
                <a:sym typeface="Symbol"/>
              </a:rPr>
              <a:t>unsatisfiable</a:t>
            </a:r>
            <a:endParaRPr lang="en-US" sz="2800"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Model Checking</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4"/>
            <a:ext cx="8382000" cy="912558"/>
          </a:xfrm>
        </p:spPr>
        <p:txBody>
          <a:bodyPr/>
          <a:lstStyle/>
          <a:p>
            <a:pPr>
              <a:buNone/>
            </a:pPr>
            <a:endParaRPr lang="en-US" i="1" dirty="0" smtClean="0">
              <a:sym typeface="Symbol"/>
            </a:endParaRPr>
          </a:p>
          <a:p>
            <a:endParaRPr lang="en-US" sz="3100" dirty="0" smtClean="0">
              <a:sym typeface="Symbol"/>
            </a:endParaRPr>
          </a:p>
        </p:txBody>
      </p:sp>
      <p:graphicFrame>
        <p:nvGraphicFramePr>
          <p:cNvPr id="6" name="Table 5"/>
          <p:cNvGraphicFramePr>
            <a:graphicFrameLocks noGrp="1"/>
          </p:cNvGraphicFramePr>
          <p:nvPr/>
        </p:nvGraphicFramePr>
        <p:xfrm>
          <a:off x="991438" y="1366855"/>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Symbol</a:t>
                      </a:r>
                      <a:endParaRPr lang="en-US" dirty="0"/>
                    </a:p>
                  </a:txBody>
                  <a:tcPr/>
                </a:tc>
                <a:tc>
                  <a:txBody>
                    <a:bodyPr/>
                    <a:lstStyle/>
                    <a:p>
                      <a:r>
                        <a:rPr lang="en-US" dirty="0" smtClean="0"/>
                        <a:t>Interpretation</a:t>
                      </a:r>
                      <a:endParaRPr lang="en-US" dirty="0"/>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r>
              <a:tr h="370840">
                <a:tc>
                  <a:txBody>
                    <a:bodyPr/>
                    <a:lstStyle/>
                    <a:p>
                      <a:r>
                        <a:rPr lang="en-US" dirty="0" smtClean="0"/>
                        <a:t>f</a:t>
                      </a:r>
                      <a:endParaRPr lang="en-US" dirty="0"/>
                    </a:p>
                  </a:txBody>
                  <a:tcPr/>
                </a:tc>
                <a:tc>
                  <a:txBody>
                    <a:bodyPr/>
                    <a:lstStyle/>
                    <a:p>
                      <a:r>
                        <a:rPr lang="en-US" dirty="0" err="1" smtClean="0"/>
                        <a:t>ite</a:t>
                      </a:r>
                      <a:r>
                        <a:rPr lang="en-US" dirty="0" smtClean="0"/>
                        <a:t>(x=1, 0, 2)</a:t>
                      </a:r>
                      <a:endParaRPr lang="en-US" dirty="0"/>
                    </a:p>
                  </a:txBody>
                  <a:tcPr/>
                </a:tc>
              </a:tr>
            </a:tbl>
          </a:graphicData>
        </a:graphic>
      </p:graphicFrame>
      <p:sp>
        <p:nvSpPr>
          <p:cNvPr id="9" name="TextBox 8"/>
          <p:cNvSpPr txBox="1"/>
          <p:nvPr/>
        </p:nvSpPr>
        <p:spPr>
          <a:xfrm>
            <a:off x="411982" y="1949381"/>
            <a:ext cx="492443" cy="369332"/>
          </a:xfrm>
          <a:prstGeom prst="rect">
            <a:avLst/>
          </a:prstGeom>
          <a:noFill/>
        </p:spPr>
        <p:txBody>
          <a:bodyPr wrap="none" rtlCol="0">
            <a:spAutoFit/>
          </a:bodyPr>
          <a:lstStyle/>
          <a:p>
            <a:r>
              <a:rPr lang="en-US" i="1" dirty="0" smtClean="0">
                <a:solidFill>
                  <a:schemeClr val="bg1"/>
                </a:solidFill>
              </a:rPr>
              <a:t>M’</a:t>
            </a:r>
            <a:r>
              <a:rPr lang="en-US" dirty="0" smtClean="0">
                <a:solidFill>
                  <a:schemeClr val="bg1"/>
                </a:solidFill>
              </a:rPr>
              <a:t>:</a:t>
            </a:r>
          </a:p>
        </p:txBody>
      </p:sp>
      <p:sp>
        <p:nvSpPr>
          <p:cNvPr id="8" name="Rectangle 7"/>
          <p:cNvSpPr/>
          <p:nvPr/>
        </p:nvSpPr>
        <p:spPr>
          <a:xfrm>
            <a:off x="1774654" y="3083562"/>
            <a:ext cx="4461093" cy="523220"/>
          </a:xfrm>
          <a:prstGeom prst="rect">
            <a:avLst/>
          </a:prstGeom>
        </p:spPr>
        <p:txBody>
          <a:bodyPr wrap="square">
            <a:spAutoFit/>
          </a:bodyPr>
          <a:lstStyle/>
          <a:p>
            <a:r>
              <a:rPr lang="en-US" sz="2800" dirty="0" smtClean="0">
                <a:solidFill>
                  <a:srgbClr val="FF0000"/>
                </a:solidFill>
                <a:latin typeface="Calibri" pitchFamily="34" charset="0"/>
                <a:sym typeface="Symbol"/>
              </a:rPr>
              <a:t>Is x: f(x) &gt; 0 satisfied by </a:t>
            </a:r>
            <a:r>
              <a:rPr lang="en-US" sz="2800" i="1" dirty="0" smtClean="0">
                <a:solidFill>
                  <a:srgbClr val="FF0000"/>
                </a:solidFill>
                <a:latin typeface="Calibri" pitchFamily="34" charset="0"/>
                <a:sym typeface="Symbol"/>
              </a:rPr>
              <a:t>M’?</a:t>
            </a:r>
            <a:r>
              <a:rPr lang="en-US" sz="2800" dirty="0" smtClean="0">
                <a:solidFill>
                  <a:schemeClr val="bg1"/>
                </a:solidFill>
                <a:latin typeface="Calibri" pitchFamily="34" charset="0"/>
                <a:sym typeface="Symbol"/>
              </a:rPr>
              <a:t> </a:t>
            </a:r>
            <a:endParaRPr lang="en-US" sz="2800" dirty="0"/>
          </a:p>
        </p:txBody>
      </p:sp>
      <p:sp>
        <p:nvSpPr>
          <p:cNvPr id="10" name="Rectangle 9"/>
          <p:cNvSpPr/>
          <p:nvPr/>
        </p:nvSpPr>
        <p:spPr>
          <a:xfrm>
            <a:off x="472272" y="3879056"/>
            <a:ext cx="6993653" cy="954107"/>
          </a:xfrm>
          <a:prstGeom prst="rect">
            <a:avLst/>
          </a:prstGeom>
        </p:spPr>
        <p:txBody>
          <a:bodyPr wrap="square">
            <a:spAutoFit/>
          </a:bodyPr>
          <a:lstStyle/>
          <a:p>
            <a:pPr algn="ctr"/>
            <a:r>
              <a:rPr lang="en-US" sz="2800" dirty="0" smtClean="0">
                <a:solidFill>
                  <a:schemeClr val="bg1"/>
                </a:solidFill>
                <a:latin typeface="Calibri" pitchFamily="34" charset="0"/>
                <a:sym typeface="Symbol"/>
              </a:rPr>
              <a:t>Yes,</a:t>
            </a:r>
          </a:p>
          <a:p>
            <a:pPr algn="ctr"/>
            <a:r>
              <a:rPr lang="en-US" sz="2800" dirty="0" smtClean="0">
                <a:solidFill>
                  <a:schemeClr val="bg1"/>
                </a:solidFill>
                <a:latin typeface="Calibri" pitchFamily="34" charset="0"/>
                <a:sym typeface="Symbol"/>
              </a:rPr>
              <a:t>not (</a:t>
            </a:r>
            <a:r>
              <a:rPr lang="en-US" sz="2800" dirty="0" err="1" smtClean="0">
                <a:solidFill>
                  <a:schemeClr val="bg1"/>
                </a:solidFill>
                <a:latin typeface="Calibri" pitchFamily="34" charset="0"/>
                <a:sym typeface="Symbol"/>
              </a:rPr>
              <a:t>ite</a:t>
            </a:r>
            <a:r>
              <a:rPr lang="en-US" sz="2800" dirty="0" smtClean="0">
                <a:solidFill>
                  <a:schemeClr val="bg1"/>
                </a:solidFill>
                <a:latin typeface="Calibri" pitchFamily="34" charset="0"/>
                <a:sym typeface="Symbol"/>
              </a:rPr>
              <a:t>(k=1,0,2) &gt; 0) is </a:t>
            </a:r>
            <a:r>
              <a:rPr lang="en-US" sz="2800" dirty="0" err="1" smtClean="0">
                <a:solidFill>
                  <a:schemeClr val="bg1"/>
                </a:solidFill>
                <a:latin typeface="Calibri" pitchFamily="34" charset="0"/>
                <a:sym typeface="Symbol"/>
              </a:rPr>
              <a:t>unsatisfiable</a:t>
            </a:r>
            <a:endParaRPr lang="en-US" sz="2800" dirty="0">
              <a:solidFill>
                <a:schemeClr val="bg1"/>
              </a:solidFill>
            </a:endParaRPr>
          </a:p>
        </p:txBody>
      </p:sp>
      <p:sp>
        <p:nvSpPr>
          <p:cNvPr id="11" name="Rectangular Callout 10"/>
          <p:cNvSpPr/>
          <p:nvPr/>
        </p:nvSpPr>
        <p:spPr bwMode="auto">
          <a:xfrm>
            <a:off x="924448" y="5004079"/>
            <a:ext cx="5064369" cy="1522325"/>
          </a:xfrm>
          <a:prstGeom prst="wedgeRectCallout">
            <a:avLst>
              <a:gd name="adj1" fmla="val 7688"/>
              <a:gd name="adj2" fmla="val -66499"/>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buFont typeface="Arial" pitchFamily="34" charset="0"/>
              <a:buChar char="•"/>
            </a:pPr>
            <a:r>
              <a:rPr lang="en-US" sz="2800" dirty="0" smtClean="0">
                <a:solidFill>
                  <a:schemeClr val="bg1"/>
                </a:solidFill>
                <a:latin typeface="Calibri" pitchFamily="34" charset="0"/>
              </a:rPr>
              <a:t> Negated quantifier</a:t>
            </a:r>
            <a:r>
              <a:rPr lang="en-US" sz="2800" i="1" dirty="0" smtClean="0">
                <a:solidFill>
                  <a:schemeClr val="bg1"/>
                </a:solidFill>
                <a:latin typeface="Calibri" pitchFamily="34" charset="0"/>
              </a:rPr>
              <a:t> </a:t>
            </a:r>
          </a:p>
          <a:p>
            <a:pPr defTabSz="1096963" fontAlgn="base">
              <a:spcBef>
                <a:spcPct val="0"/>
              </a:spcBef>
              <a:spcAft>
                <a:spcPct val="0"/>
              </a:spcAft>
              <a:buFont typeface="Arial" pitchFamily="34" charset="0"/>
              <a:buChar char="•"/>
            </a:pPr>
            <a:r>
              <a:rPr lang="en-US" sz="2800" i="1" dirty="0" smtClean="0">
                <a:solidFill>
                  <a:schemeClr val="bg1"/>
                </a:solidFill>
                <a:latin typeface="Calibri" pitchFamily="34" charset="0"/>
              </a:rPr>
              <a:t> </a:t>
            </a:r>
            <a:r>
              <a:rPr lang="en-US" sz="2800" dirty="0" smtClean="0">
                <a:solidFill>
                  <a:schemeClr val="bg1"/>
                </a:solidFill>
                <a:latin typeface="Calibri" pitchFamily="34" charset="0"/>
              </a:rPr>
              <a:t>Replaced </a:t>
            </a:r>
            <a:r>
              <a:rPr lang="en-US" sz="2800" i="1" dirty="0" smtClean="0">
                <a:solidFill>
                  <a:schemeClr val="bg1"/>
                </a:solidFill>
                <a:latin typeface="Calibri" pitchFamily="34" charset="0"/>
              </a:rPr>
              <a:t>f</a:t>
            </a:r>
            <a:r>
              <a:rPr lang="en-US" sz="2800" dirty="0" smtClean="0">
                <a:solidFill>
                  <a:schemeClr val="bg1"/>
                </a:solidFill>
                <a:latin typeface="Calibri" pitchFamily="34" charset="0"/>
              </a:rPr>
              <a:t> by its interpretation</a:t>
            </a:r>
          </a:p>
          <a:p>
            <a:pPr marL="0" marR="0" indent="0" defTabSz="1096963" rtl="0" eaLnBrk="1" fontAlgn="base" latinLnBrk="0" hangingPunct="1">
              <a:lnSpc>
                <a:spcPct val="100000"/>
              </a:lnSpc>
              <a:spcBef>
                <a:spcPct val="0"/>
              </a:spcBef>
              <a:spcAft>
                <a:spcPct val="0"/>
              </a:spcAft>
              <a:buClrTx/>
              <a:buSzTx/>
              <a:buFont typeface="Arial" pitchFamily="34" charset="0"/>
              <a:buChar char="•"/>
              <a:tabLst/>
            </a:pPr>
            <a:r>
              <a:rPr lang="en-US" sz="2800" dirty="0" smtClean="0">
                <a:solidFill>
                  <a:schemeClr val="bg1"/>
                </a:solidFill>
                <a:latin typeface="Calibri" pitchFamily="34" charset="0"/>
              </a:rPr>
              <a:t> Replaced </a:t>
            </a:r>
            <a:r>
              <a:rPr lang="en-US" sz="2800" i="1" dirty="0" smtClean="0">
                <a:solidFill>
                  <a:schemeClr val="bg1"/>
                </a:solidFill>
                <a:latin typeface="Calibri" pitchFamily="34" charset="0"/>
              </a:rPr>
              <a:t>x</a:t>
            </a:r>
            <a:r>
              <a:rPr lang="en-US" sz="2800" dirty="0" smtClean="0">
                <a:solidFill>
                  <a:schemeClr val="bg1"/>
                </a:solidFill>
                <a:latin typeface="Calibri" pitchFamily="34" charset="0"/>
              </a:rPr>
              <a:t> by fresh constant </a:t>
            </a:r>
            <a:r>
              <a:rPr lang="en-US" sz="2800" i="1" dirty="0" smtClean="0">
                <a:solidFill>
                  <a:schemeClr val="bg1"/>
                </a:solidFill>
                <a:latin typeface="Calibri" pitchFamily="34" charset="0"/>
              </a:rPr>
              <a:t>k</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Compilers</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19" name="Diagram 18"/>
          <p:cNvGraphicFramePr/>
          <p:nvPr/>
        </p:nvGraphicFramePr>
        <p:xfrm>
          <a:off x="1222550" y="131661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ular Callout 19"/>
          <p:cNvSpPr/>
          <p:nvPr/>
        </p:nvSpPr>
        <p:spPr bwMode="auto">
          <a:xfrm>
            <a:off x="3104941" y="4501662"/>
            <a:ext cx="3778180" cy="1346479"/>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re/post</a:t>
            </a:r>
            <a:r>
              <a:rPr kumimoji="0" lang="en-US" sz="2800" b="0" i="0" u="none" strike="noStrike" cap="none" normalizeH="0" dirty="0" smtClean="0">
                <a:solidFill>
                  <a:schemeClr val="bg1"/>
                </a:solidFill>
                <a:latin typeface="Segoe" pitchFamily="34" charset="0"/>
              </a:rPr>
              <a:t> conditions</a:t>
            </a:r>
          </a:p>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a:t>
            </a:r>
            <a:r>
              <a:rPr lang="en-US" sz="2800" baseline="0" dirty="0" smtClean="0">
                <a:solidFill>
                  <a:schemeClr val="bg1"/>
                </a:solidFill>
                <a:latin typeface="Segoe" pitchFamily="34" charset="0"/>
              </a:rPr>
              <a:t>nvariants</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solidFill>
                  <a:schemeClr val="bg1"/>
                </a:solidFill>
                <a:latin typeface="Segoe" pitchFamily="34" charset="0"/>
              </a:rPr>
              <a:t>and other annotations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sym typeface="Symbol"/>
              </a:rPr>
              <a:t> </a:t>
            </a: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err="1" smtClean="0"/>
              <a:t>Satisfiability</a:t>
            </a:r>
            <a:r>
              <a:rPr lang="en-US" dirty="0" smtClean="0"/>
              <a:t> Modulo Theories (SMT)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val="FF0000"/>
                </a:solidFill>
                <a:latin typeface="Calibri" pitchFamily="34" charset="0"/>
                <a:sym typeface="Symbol"/>
              </a:rPr>
              <a:t>Is formula </a:t>
            </a:r>
            <a:r>
              <a:rPr lang="en-US" sz="4400" b="1" i="1" dirty="0" smtClean="0">
                <a:solidFill>
                  <a:srgbClr val="FF0000"/>
                </a:solidFill>
                <a:latin typeface="Calibri" pitchFamily="34" charset="0"/>
                <a:sym typeface="Symbol"/>
              </a:rPr>
              <a:t>F</a:t>
            </a:r>
            <a:r>
              <a:rPr lang="en-US" sz="4400" b="1" dirty="0" smtClean="0">
                <a:solidFill>
                  <a:srgbClr val="FF0000"/>
                </a:solidFill>
                <a:latin typeface="Calibri" pitchFamily="34" charset="0"/>
                <a:sym typeface="Symbol"/>
              </a:rPr>
              <a:t> </a:t>
            </a:r>
            <a:r>
              <a:rPr lang="en-US" sz="4400" b="1" dirty="0" err="1" smtClean="0">
                <a:solidFill>
                  <a:srgbClr val="FF0000"/>
                </a:solidFill>
                <a:latin typeface="Calibri" pitchFamily="34" charset="0"/>
                <a:sym typeface="Symbol"/>
              </a:rPr>
              <a:t>satisfiable</a:t>
            </a:r>
            <a:r>
              <a:rPr lang="en-US" sz="4400" b="1" dirty="0" smtClean="0">
                <a:solidFill>
                  <a:srgbClr val="FF0000"/>
                </a:solidFill>
                <a:latin typeface="Calibri" pitchFamily="34" charset="0"/>
                <a:sym typeface="Symbol"/>
              </a:rPr>
              <a:t> modulo theory </a:t>
            </a:r>
            <a:r>
              <a:rPr lang="en-US" sz="4400" b="1" i="1" dirty="0" smtClean="0">
                <a:solidFill>
                  <a:srgbClr val="FF0000"/>
                </a:solidFill>
                <a:latin typeface="Calibri" pitchFamily="34" charset="0"/>
                <a:sym typeface="Symbol"/>
              </a:rPr>
              <a:t>T </a:t>
            </a:r>
            <a:r>
              <a:rPr lang="en-US" sz="4400" b="1" dirty="0" smtClean="0">
                <a:solidFill>
                  <a:srgbClr val="FF0000"/>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Some statistics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757678"/>
          </a:xfrm>
        </p:spPr>
        <p:txBody>
          <a:bodyPr/>
          <a:lstStyle/>
          <a:p>
            <a:r>
              <a:rPr lang="en-US" dirty="0" smtClean="0">
                <a:solidFill>
                  <a:srgbClr val="FF0000"/>
                </a:solidFill>
                <a:latin typeface="Calibri" pitchFamily="34" charset="0"/>
                <a:sym typeface="Symbol"/>
              </a:rPr>
              <a:t>Grand challenge: Microsoft Hypervisor</a:t>
            </a:r>
          </a:p>
          <a:p>
            <a:r>
              <a:rPr lang="en-US" dirty="0" smtClean="0">
                <a:sym typeface="Symbol"/>
              </a:rPr>
              <a:t>70k lines of dense C code</a:t>
            </a:r>
          </a:p>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inocchio.gif"/>
          <p:cNvPicPr>
            <a:picLocks noChangeAspect="1"/>
          </p:cNvPicPr>
          <p:nvPr/>
        </p:nvPicPr>
        <p:blipFill>
          <a:blip r:embed="rId3" cstate="print"/>
          <a:stretch>
            <a:fillRect/>
          </a:stretch>
        </p:blipFill>
        <p:spPr>
          <a:xfrm>
            <a:off x="6136932" y="3019167"/>
            <a:ext cx="2451014" cy="2833542"/>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g(b),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3500532" y="4476166"/>
            <a:ext cx="2235200" cy="843280"/>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Trigger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 = g(b)</a:t>
            </a:r>
            <a:r>
              <a:rPr lang="en-US" sz="3100" dirty="0" smtClean="0">
                <a:solidFill>
                  <a:schemeClr val="bg1"/>
                </a:solidFill>
                <a:latin typeface="Calibri" pitchFamily="34" charset="0"/>
                <a:sym typeface="Symbol"/>
              </a:rPr>
              <a:t>,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f(a)</a:t>
            </a:r>
            <a:r>
              <a:rPr lang="en-US" sz="3100" dirty="0" smtClean="0">
                <a:solidFill>
                  <a:schemeClr val="bg1"/>
                </a:solidFill>
                <a:latin typeface="Calibri" pitchFamily="34" charset="0"/>
                <a:sym typeface="Symbol"/>
              </a:rPr>
              <a:t>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3362960" y="3860800"/>
            <a:ext cx="2275840" cy="75184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x</a:t>
            </a:r>
            <a:r>
              <a:rPr kumimoji="0" lang="en-US" sz="2800" b="0" i="0" u="none" strike="noStrike" cap="none" normalizeH="0" baseline="0" dirty="0" smtClean="0">
                <a:solidFill>
                  <a:schemeClr val="bg1"/>
                </a:solidFill>
                <a:latin typeface="Segoe" pitchFamily="34" charset="0"/>
              </a:rPr>
              <a:t>=b</a:t>
            </a:r>
          </a:p>
        </p:txBody>
      </p:sp>
      <p:sp>
        <p:nvSpPr>
          <p:cNvPr id="9" name="Rectangle 8"/>
          <p:cNvSpPr/>
          <p:nvPr/>
        </p:nvSpPr>
        <p:spPr>
          <a:xfrm>
            <a:off x="5354320" y="4003060"/>
            <a:ext cx="2387600" cy="521681"/>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endParaRPr lang="en-US" sz="3100" dirty="0" smtClean="0">
              <a:solidFill>
                <a:schemeClr val="bg1"/>
              </a:solidFill>
              <a:latin typeface="Calibri" pitchFamily="34" charset="0"/>
              <a:sym typeface="Symbol"/>
            </a:endParaRPr>
          </a:p>
        </p:txBody>
      </p:sp>
      <p:sp>
        <p:nvSpPr>
          <p:cNvPr id="10" name="Rectangular Callout 9"/>
          <p:cNvSpPr/>
          <p:nvPr/>
        </p:nvSpPr>
        <p:spPr bwMode="auto">
          <a:xfrm>
            <a:off x="2224217" y="4720281"/>
            <a:ext cx="5881816" cy="1544595"/>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Equalities</a:t>
            </a:r>
            <a:r>
              <a:rPr kumimoji="0" lang="en-US" sz="2800" b="0" i="0" u="none" strike="noStrike" cap="none" normalizeH="0" dirty="0" smtClean="0">
                <a:solidFill>
                  <a:schemeClr val="bg1"/>
                </a:solidFill>
                <a:latin typeface="Segoe" pitchFamily="34" charset="0"/>
              </a:rPr>
              <a:t> and ground terms come from the partial model </a:t>
            </a:r>
            <a:r>
              <a:rPr kumimoji="0" lang="en-US" sz="2800" b="0" u="none" strike="noStrike" cap="none" normalizeH="0" dirty="0" smtClean="0">
                <a:solidFill>
                  <a:srgbClr val="FF0000"/>
                </a:solidFill>
                <a:latin typeface="Segoe" pitchFamily="34" charset="0"/>
              </a:rPr>
              <a:t>M</a:t>
            </a:r>
            <a:endParaRPr kumimoji="0" lang="en-US" sz="2800" b="0" i="0" u="none" strike="noStrike" cap="none" normalizeH="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why do we use it?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Integrates smoothly with DPLL.</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Software verification problems are </a:t>
            </a:r>
            <a:r>
              <a:rPr lang="en-US" sz="3100" dirty="0" smtClean="0">
                <a:solidFill>
                  <a:srgbClr val="FF0000"/>
                </a:solidFill>
                <a:latin typeface="Calibri" pitchFamily="34" charset="0"/>
                <a:sym typeface="Symbol"/>
              </a:rPr>
              <a:t>big &amp; shallow</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Decides useful theories: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orders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Efficient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8617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E-matching is NP-Hard.</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 practice</a:t>
            </a:r>
          </a:p>
        </p:txBody>
      </p:sp>
      <p:graphicFrame>
        <p:nvGraphicFramePr>
          <p:cNvPr id="9" name="Table 8"/>
          <p:cNvGraphicFramePr>
            <a:graphicFrameLocks noGrp="1"/>
          </p:cNvGraphicFramePr>
          <p:nvPr/>
        </p:nvGraphicFramePr>
        <p:xfrm>
          <a:off x="650240" y="2697480"/>
          <a:ext cx="7447280" cy="1737360"/>
        </p:xfrm>
        <a:graphic>
          <a:graphicData uri="http://schemas.openxmlformats.org/drawingml/2006/table">
            <a:tbl>
              <a:tblPr firstRow="1" bandRow="1">
                <a:tableStyleId>{284E427A-3D55-4303-BF80-6455036E1DE7}</a:tableStyleId>
              </a:tblPr>
              <a:tblGrid>
                <a:gridCol w="3723640"/>
                <a:gridCol w="3723640"/>
              </a:tblGrid>
              <a:tr h="370840">
                <a:tc>
                  <a:txBody>
                    <a:bodyPr/>
                    <a:lstStyle/>
                    <a:p>
                      <a:r>
                        <a:rPr lang="en-US" sz="2400" dirty="0" smtClean="0"/>
                        <a:t>Problem</a:t>
                      </a:r>
                      <a:endParaRPr lang="en-US" sz="2400" dirty="0">
                        <a:latin typeface="Calibri" pitchFamily="34" charset="0"/>
                      </a:endParaRPr>
                    </a:p>
                  </a:txBody>
                  <a:tcPr/>
                </a:tc>
                <a:tc>
                  <a:txBody>
                    <a:bodyPr/>
                    <a:lstStyle/>
                    <a:p>
                      <a:r>
                        <a:rPr lang="en-US" sz="2400" dirty="0" smtClean="0"/>
                        <a:t>Indexing Technique</a:t>
                      </a:r>
                      <a:endParaRPr lang="en-US" sz="2400" dirty="0">
                        <a:latin typeface="Calibri" pitchFamily="34" charset="0"/>
                      </a:endParaRPr>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sym typeface="Symbol"/>
                        </a:rPr>
                        <a:t>Fast retrieval</a:t>
                      </a:r>
                    </a:p>
                    <a:p>
                      <a:endParaRPr lang="en-US" sz="2400" dirty="0">
                        <a:latin typeface="Calibri" pitchFamily="34" charset="0"/>
                      </a:endParaRPr>
                    </a:p>
                  </a:txBody>
                  <a:tcPr/>
                </a:tc>
                <a:tc>
                  <a:txBody>
                    <a:bodyPr/>
                    <a:lstStyle/>
                    <a:p>
                      <a:r>
                        <a:rPr lang="en-US" sz="2400" dirty="0" smtClean="0"/>
                        <a:t>E-matching code trees</a:t>
                      </a:r>
                      <a:endParaRPr lang="en-US" sz="2400" dirty="0" smtClean="0">
                        <a:latin typeface="Calibri" pitchFamily="34" charset="0"/>
                      </a:endParaRPr>
                    </a:p>
                  </a:txBody>
                  <a:tcPr/>
                </a:tc>
              </a:tr>
              <a:tr h="370840">
                <a:tc>
                  <a:txBody>
                    <a:bodyPr/>
                    <a:lstStyle/>
                    <a:p>
                      <a:r>
                        <a:rPr lang="en-US" sz="2400" dirty="0" smtClean="0"/>
                        <a:t>Incremental E-Matching</a:t>
                      </a:r>
                      <a:endParaRPr lang="en-US" sz="2400" dirty="0">
                        <a:latin typeface="Calibri" pitchFamily="34" charset="0"/>
                      </a:endParaRPr>
                    </a:p>
                  </a:txBody>
                  <a:tcPr/>
                </a:tc>
                <a:tc>
                  <a:txBody>
                    <a:bodyPr/>
                    <a:lstStyle/>
                    <a:p>
                      <a:r>
                        <a:rPr lang="en-US" sz="2400" dirty="0" smtClean="0"/>
                        <a:t>Inverted path index</a:t>
                      </a:r>
                      <a:endParaRPr lang="en-US" sz="2400" dirty="0" smtClean="0">
                        <a:latin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code trees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11" name="Rounded Rectangle 10"/>
          <p:cNvSpPr/>
          <p:nvPr/>
        </p:nvSpPr>
        <p:spPr bwMode="auto">
          <a:xfrm>
            <a:off x="162560" y="1869440"/>
            <a:ext cx="3230880" cy="154432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r>
              <a:rPr lang="pt-BR" sz="2400" dirty="0" smtClean="0">
                <a:solidFill>
                  <a:schemeClr val="tx1"/>
                </a:solidFill>
                <a:latin typeface="Calibri" pitchFamily="34" charset="0"/>
              </a:rPr>
              <a:t>Trigger:  </a:t>
            </a:r>
          </a:p>
          <a:p>
            <a:endParaRPr lang="pt-BR" sz="2400" dirty="0" smtClean="0">
              <a:solidFill>
                <a:schemeClr val="tx1"/>
              </a:solidFill>
              <a:latin typeface="Calibri" pitchFamily="34" charset="0"/>
            </a:endParaRPr>
          </a:p>
          <a:p>
            <a:r>
              <a:rPr lang="pt-BR" sz="2400" dirty="0" smtClean="0">
                <a:solidFill>
                  <a:schemeClr val="tx1"/>
                </a:solidFill>
                <a:latin typeface="Calibri" pitchFamily="34" charset="0"/>
              </a:rPr>
              <a:t>f(x1, g(x1, a), h(x2), b)</a:t>
            </a:r>
          </a:p>
        </p:txBody>
      </p:sp>
      <p:sp>
        <p:nvSpPr>
          <p:cNvPr id="12" name="Rounded Rectangle 11"/>
          <p:cNvSpPr/>
          <p:nvPr/>
        </p:nvSpPr>
        <p:spPr bwMode="auto">
          <a:xfrm>
            <a:off x="5588000" y="1869440"/>
            <a:ext cx="3230880" cy="410464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457200" indent="-457200"/>
            <a:r>
              <a:rPr lang="pt-BR" sz="2400" dirty="0" smtClean="0">
                <a:solidFill>
                  <a:schemeClr val="tx1"/>
                </a:solidFill>
                <a:latin typeface="Calibri" pitchFamily="34" charset="0"/>
              </a:rPr>
              <a:t>Instructions:</a:t>
            </a:r>
          </a:p>
          <a:p>
            <a:pPr marL="457200" indent="-457200"/>
            <a:endParaRPr lang="pt-BR" sz="2400" dirty="0" smtClean="0">
              <a:solidFill>
                <a:schemeClr val="tx1"/>
              </a:solidFill>
              <a:latin typeface="Calibri" pitchFamily="34" charset="0"/>
            </a:endParaRPr>
          </a:p>
          <a:p>
            <a:pPr marL="457200" indent="-457200">
              <a:buFont typeface="+mj-lt"/>
              <a:buAutoNum type="arabicPeriod"/>
            </a:pPr>
            <a:r>
              <a:rPr lang="pt-BR" sz="2400" dirty="0" smtClean="0">
                <a:solidFill>
                  <a:schemeClr val="tx1"/>
                </a:solidFill>
                <a:latin typeface="Calibri" pitchFamily="34" charset="0"/>
              </a:rPr>
              <a:t>init(f, 2)</a:t>
            </a:r>
          </a:p>
          <a:p>
            <a:pPr marL="457200" indent="-457200">
              <a:buFont typeface="+mj-lt"/>
              <a:buAutoNum type="arabicPeriod"/>
            </a:pPr>
            <a:r>
              <a:rPr lang="pt-BR" sz="2400" dirty="0" smtClean="0">
                <a:solidFill>
                  <a:schemeClr val="tx1"/>
                </a:solidFill>
                <a:latin typeface="Calibri" pitchFamily="34" charset="0"/>
              </a:rPr>
              <a:t>check(r4, b, 3)</a:t>
            </a:r>
          </a:p>
          <a:p>
            <a:pPr marL="457200" indent="-457200">
              <a:buFont typeface="+mj-lt"/>
              <a:buAutoNum type="arabicPeriod"/>
            </a:pPr>
            <a:r>
              <a:rPr lang="pt-BR" sz="2400" dirty="0" smtClean="0">
                <a:solidFill>
                  <a:schemeClr val="tx1"/>
                </a:solidFill>
                <a:latin typeface="Calibri" pitchFamily="34" charset="0"/>
              </a:rPr>
              <a:t>bind(r2, g, r5, 4)</a:t>
            </a:r>
          </a:p>
          <a:p>
            <a:pPr marL="457200" indent="-457200">
              <a:buFont typeface="+mj-lt"/>
              <a:buAutoNum type="arabicPeriod"/>
            </a:pPr>
            <a:r>
              <a:rPr lang="pt-BR" sz="2400" dirty="0" smtClean="0">
                <a:solidFill>
                  <a:schemeClr val="tx1"/>
                </a:solidFill>
                <a:latin typeface="Calibri" pitchFamily="34" charset="0"/>
              </a:rPr>
              <a:t>compare(r1, r5, 5)</a:t>
            </a:r>
          </a:p>
          <a:p>
            <a:pPr marL="457200" indent="-457200">
              <a:buFont typeface="+mj-lt"/>
              <a:buAutoNum type="arabicPeriod"/>
            </a:pPr>
            <a:r>
              <a:rPr lang="pt-BR" sz="2400" dirty="0" smtClean="0">
                <a:solidFill>
                  <a:schemeClr val="tx1"/>
                </a:solidFill>
                <a:latin typeface="Calibri" pitchFamily="34" charset="0"/>
              </a:rPr>
              <a:t>check(r6, a, 6)</a:t>
            </a:r>
          </a:p>
          <a:p>
            <a:pPr marL="457200" indent="-457200">
              <a:buFont typeface="+mj-lt"/>
              <a:buAutoNum type="arabicPeriod"/>
            </a:pPr>
            <a:r>
              <a:rPr lang="pt-BR" sz="2400" dirty="0" smtClean="0">
                <a:solidFill>
                  <a:schemeClr val="tx1"/>
                </a:solidFill>
                <a:latin typeface="Calibri" pitchFamily="34" charset="0"/>
              </a:rPr>
              <a:t>bind(r3, h, r7, 7)</a:t>
            </a:r>
          </a:p>
          <a:p>
            <a:pPr marL="457200" indent="-457200">
              <a:buFont typeface="+mj-lt"/>
              <a:buAutoNum type="arabicPeriod"/>
            </a:pPr>
            <a:r>
              <a:rPr lang="pt-BR" sz="2400" dirty="0" smtClean="0">
                <a:solidFill>
                  <a:schemeClr val="tx1"/>
                </a:solidFill>
                <a:latin typeface="Calibri" pitchFamily="34" charset="0"/>
              </a:rPr>
              <a:t>yield(r1, r7)</a:t>
            </a:r>
          </a:p>
        </p:txBody>
      </p:sp>
      <p:sp>
        <p:nvSpPr>
          <p:cNvPr id="13" name="Right Arrow 12"/>
          <p:cNvSpPr/>
          <p:nvPr/>
        </p:nvSpPr>
        <p:spPr bwMode="auto">
          <a:xfrm>
            <a:off x="3505200" y="2387600"/>
            <a:ext cx="1930400" cy="87376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Compiler</a:t>
            </a:r>
          </a:p>
        </p:txBody>
      </p:sp>
      <p:sp>
        <p:nvSpPr>
          <p:cNvPr id="14" name="Rectangular Callout 13"/>
          <p:cNvSpPr/>
          <p:nvPr/>
        </p:nvSpPr>
        <p:spPr bwMode="auto">
          <a:xfrm>
            <a:off x="741680" y="3901440"/>
            <a:ext cx="3972560" cy="1137920"/>
          </a:xfrm>
          <a:prstGeom prst="wedgeRectCallout">
            <a:avLst>
              <a:gd name="adj1" fmla="val 52236"/>
              <a:gd name="adj2" fmla="val -940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Similar triggers share several instructions.</a:t>
            </a:r>
            <a:endParaRPr kumimoji="0" lang="en-US" sz="2400" b="0" i="0" u="none" strike="noStrike" cap="none" normalizeH="0" baseline="0" dirty="0" smtClean="0">
              <a:solidFill>
                <a:schemeClr val="bg1"/>
              </a:solidFill>
              <a:latin typeface="Calibri" pitchFamily="34" charset="0"/>
            </a:endParaRPr>
          </a:p>
        </p:txBody>
      </p:sp>
      <p:sp>
        <p:nvSpPr>
          <p:cNvPr id="15" name="Rectangle 14"/>
          <p:cNvSpPr/>
          <p:nvPr/>
        </p:nvSpPr>
        <p:spPr bwMode="auto">
          <a:xfrm>
            <a:off x="1788160" y="4826000"/>
            <a:ext cx="3434080" cy="13512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Combine code sequences in a code tree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1952842"/>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x: p(x)</a:t>
            </a:r>
            <a:r>
              <a:rPr lang="en-US" sz="3100" noProof="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not p(x)</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triggers: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solidFill>
                  <a:schemeClr val="bg1"/>
                </a:solidFill>
                <a:latin typeface="Segoe" pitchFamily="34" charset="0"/>
              </a:rPr>
              <a:t>Trigger</a:t>
            </a:r>
            <a:r>
              <a:rPr kumimoji="0" lang="en-US" sz="2800" i="0" u="none" strike="noStrike" cap="none" normalizeH="0" dirty="0" smtClean="0">
                <a:solidFill>
                  <a:schemeClr val="bg1"/>
                </a:solidFill>
                <a:latin typeface="Segoe" pitchFamily="34" charset="0"/>
              </a:rPr>
              <a:t> </a:t>
            </a:r>
            <a:r>
              <a:rPr kumimoji="0" lang="en-US" sz="2800" i="0" u="none" strike="noStrike" cap="none" normalizeH="0" baseline="0" dirty="0" smtClean="0">
                <a:solidFill>
                  <a:schemeClr val="bg1"/>
                </a:solidFill>
                <a:latin typeface="Segoe" pitchFamily="34" charset="0"/>
              </a:rPr>
              <a:t>is too restrictive</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triggers: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More “liberal”</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trigger</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510139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triggers: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f(g(a)) = a</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2733040" y="4856480"/>
            <a:ext cx="3027680" cy="74168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55107" y="4986800"/>
            <a:ext cx="1244251"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sney-pinocchio-lifesize-marionette-1.jpg"/>
          <p:cNvPicPr>
            <a:picLocks noChangeAspect="1"/>
          </p:cNvPicPr>
          <p:nvPr/>
        </p:nvPicPr>
        <p:blipFill>
          <a:blip r:embed="rId3" cstate="print"/>
          <a:srcRect l="16000" r="16000"/>
          <a:stretch>
            <a:fillRect/>
          </a:stretch>
        </p:blipFill>
        <p:spPr>
          <a:xfrm>
            <a:off x="6598631" y="2140808"/>
            <a:ext cx="2350627" cy="3456803"/>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300236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triggers.</a:t>
            </a:r>
            <a:endParaRPr lang="en-US" sz="3100" dirty="0" smtClean="0">
              <a:solidFill>
                <a:schemeClr val="bg1"/>
              </a:solidFill>
              <a:latin typeface="Calibri" pitchFamily="34" charset="0"/>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It is not refutationally complete.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Down Arrow 5"/>
          <p:cNvSpPr/>
          <p:nvPr/>
        </p:nvSpPr>
        <p:spPr bwMode="auto">
          <a:xfrm>
            <a:off x="2934119" y="3788229"/>
            <a:ext cx="854110" cy="1004835"/>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1426866" y="4943788"/>
            <a:ext cx="3908808" cy="107517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False positives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DPLL(</a:t>
            </a:r>
            <a:r>
              <a:rPr lang="en-US" sz="4800" dirty="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Tight integration: </a:t>
            </a:r>
            <a:r>
              <a:rPr lang="en-US" sz="3100" dirty="0" smtClean="0">
                <a:solidFill>
                  <a:srgbClr val="FF0000"/>
                </a:solidFill>
                <a:latin typeface="Calibri" pitchFamily="34" charset="0"/>
                <a:sym typeface="Symbol"/>
              </a:rPr>
              <a:t>DPLL + Saturation solver</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p:txBody>
      </p:sp>
      <p:sp>
        <p:nvSpPr>
          <p:cNvPr id="9" name="Isosceles Triangle 8"/>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10" name="Plus 9"/>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12" name="TextBox 11"/>
          <p:cNvSpPr txBox="1"/>
          <p:nvPr/>
        </p:nvSpPr>
        <p:spPr>
          <a:xfrm rot="2155875">
            <a:off x="654907" y="3657600"/>
            <a:ext cx="3035639" cy="584775"/>
          </a:xfrm>
          <a:prstGeom prst="rect">
            <a:avLst/>
          </a:prstGeom>
          <a:solidFill>
            <a:schemeClr val="tx1"/>
          </a:solidFill>
          <a:ln>
            <a:solidFill>
              <a:srgbClr val="FF0000"/>
            </a:solidFill>
          </a:ln>
        </p:spPr>
        <p:txBody>
          <a:bodyPr wrap="none" rtlCol="0">
            <a:spAutoFit/>
          </a:bodyPr>
          <a:lstStyle/>
          <a:p>
            <a:r>
              <a:rPr lang="en-US" sz="32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3" name="TextBox 12"/>
          <p:cNvSpPr txBox="1"/>
          <p:nvPr/>
        </p:nvSpPr>
        <p:spPr>
          <a:xfrm rot="2155875">
            <a:off x="5203451" y="3858728"/>
            <a:ext cx="3121999" cy="584775"/>
          </a:xfrm>
          <a:prstGeom prst="rect">
            <a:avLst/>
          </a:prstGeom>
          <a:solidFill>
            <a:schemeClr val="tx1"/>
          </a:solidFill>
          <a:ln>
            <a:solidFill>
              <a:srgbClr val="0070C0"/>
            </a:solidFill>
          </a:ln>
        </p:spPr>
        <p:txBody>
          <a:bodyPr wrap="square" rtlCol="0">
            <a:spAutoFit/>
          </a:bodyPr>
          <a:lstStyle/>
          <a:p>
            <a:pPr algn="ctr"/>
            <a:r>
              <a:rPr lang="en-US" sz="3200" dirty="0" smtClean="0">
                <a:solidFill>
                  <a:srgbClr val="002060"/>
                </a:solidFill>
                <a:effectLst>
                  <a:outerShdw blurRad="38100" dist="38100" dir="2700000" algn="tl">
                    <a:srgbClr val="000000">
                      <a:alpha val="43137"/>
                    </a:srgbClr>
                  </a:outerShdw>
                </a:effectLst>
                <a:latin typeface="Calibri" pitchFamily="34" charset="0"/>
              </a:rPr>
              <a:t>DPLL + Theories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solidFill>
                  <a:srgbClr val="FF0000"/>
                </a:solidFill>
                <a:latin typeface="Calibri" pitchFamily="34" charset="0"/>
                <a:sym typeface="Symbol"/>
              </a:rPr>
              <a:t></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361175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Inference rule: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a:p>
            <a:pPr marL="384954" lvl="0"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DPLL(</a:t>
            </a:r>
            <a:r>
              <a:rPr lang="en-US" sz="3200" dirty="0" smtClean="0">
                <a:solidFill>
                  <a:schemeClr val="bg1"/>
                </a:solidFill>
                <a:latin typeface="Calibri" pitchFamily="34" charset="0"/>
                <a:sym typeface="Symbol"/>
              </a:rPr>
              <a:t>) is </a:t>
            </a:r>
            <a:r>
              <a:rPr lang="en-US" sz="3200" dirty="0" smtClean="0">
                <a:solidFill>
                  <a:srgbClr val="FF0000"/>
                </a:solidFill>
                <a:latin typeface="Calibri" pitchFamily="34" charset="0"/>
                <a:sym typeface="Symbol"/>
              </a:rPr>
              <a:t>parametric</a:t>
            </a:r>
            <a:r>
              <a:rPr lang="en-US" sz="3200" dirty="0" smtClean="0">
                <a:solidFill>
                  <a:schemeClr val="bg1"/>
                </a:solidFill>
                <a:latin typeface="Calibri" pitchFamily="34" charset="0"/>
                <a:sym typeface="Symbol"/>
              </a:rPr>
              <a:t>.</a:t>
            </a:r>
          </a:p>
          <a:p>
            <a:pPr marL="384954" lvl="0" indent="-384954">
              <a:lnSpc>
                <a:spcPct val="90000"/>
              </a:lnSpc>
              <a:spcBef>
                <a:spcPct val="20000"/>
              </a:spcBef>
              <a:buSzPct val="90000"/>
              <a:buBlip>
                <a:blip r:embed="rId3"/>
              </a:buBlip>
            </a:pPr>
            <a:r>
              <a:rPr lang="en-US" sz="3200" dirty="0" smtClean="0">
                <a:solidFill>
                  <a:schemeClr val="bg1"/>
                </a:solidFill>
                <a:latin typeface="Calibri" pitchFamily="34" charset="0"/>
                <a:sym typeface="Symbol"/>
              </a:rPr>
              <a:t>Examples: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Resolution</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Superposition calculus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a:t>
            </a:r>
          </a:p>
        </p:txBody>
      </p:sp>
      <p:pic>
        <p:nvPicPr>
          <p:cNvPr id="2050" name="Picture 2"/>
          <p:cNvPicPr>
            <a:picLocks noChangeAspect="1" noChangeArrowheads="1"/>
          </p:cNvPicPr>
          <p:nvPr/>
        </p:nvPicPr>
        <p:blipFill>
          <a:blip r:embed="rId4" cstate="print"/>
          <a:srcRect/>
          <a:stretch>
            <a:fillRect/>
          </a:stretch>
        </p:blipFill>
        <p:spPr bwMode="auto">
          <a:xfrm>
            <a:off x="3558488" y="1795979"/>
            <a:ext cx="2076450" cy="942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M | F</a:t>
            </a: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ounded Rectangular Callout 6"/>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8" name="Rounded Rectangular Callout 7"/>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x: </a:t>
            </a:r>
            <a:r>
              <a:rPr lang="en-US" sz="3200" dirty="0" smtClean="0">
                <a:solidFill>
                  <a:schemeClr val="bg1"/>
                </a:solidFill>
                <a:latin typeface="Calibri" pitchFamily="34" charset="0"/>
                <a:sym typeface="Symbol"/>
              </a:rPr>
              <a:t>p(x)r(x), x: p(x)s(x)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p(x)s(x)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 </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9" name="Down Arrow 8"/>
          <p:cNvSpPr/>
          <p:nvPr/>
        </p:nvSpPr>
        <p:spPr bwMode="auto">
          <a:xfrm>
            <a:off x="4040659" y="2384854"/>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356926" y="4116060"/>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p(x)s(x), </a:t>
            </a:r>
            <a:r>
              <a:rPr lang="en-US" sz="3200" dirty="0" smtClean="0">
                <a:solidFill>
                  <a:srgbClr val="FF0000"/>
                </a:solidFill>
                <a:latin typeface="Calibri" pitchFamily="34" charset="0"/>
                <a:sym typeface="Symbol"/>
              </a:rPr>
              <a:t>r(x)s(x) </a:t>
            </a:r>
            <a:endPar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1" name="TextBox 10"/>
          <p:cNvSpPr txBox="1"/>
          <p:nvPr/>
        </p:nvSpPr>
        <p:spPr>
          <a:xfrm>
            <a:off x="5362832" y="2780270"/>
            <a:ext cx="2006062" cy="584775"/>
          </a:xfrm>
          <a:prstGeom prst="rect">
            <a:avLst/>
          </a:prstGeom>
          <a:noFill/>
        </p:spPr>
        <p:txBody>
          <a:bodyPr wrap="none" rtlCol="0">
            <a:spAutoFit/>
          </a:bodyPr>
          <a:lstStyle/>
          <a:p>
            <a:r>
              <a:rPr lang="en-US" sz="3200" b="1" dirty="0" smtClean="0">
                <a:solidFill>
                  <a:srgbClr val="FF0000"/>
                </a:solidFill>
                <a:latin typeface="Calibri" pitchFamily="34" charset="0"/>
              </a:rPr>
              <a:t>Resolution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389877" y="1665303"/>
            <a:ext cx="8382000" cy="2477601"/>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Using ground atoms from </a:t>
            </a:r>
            <a:r>
              <a:rPr lang="en-US" sz="3100" dirty="0" smtClean="0">
                <a:solidFill>
                  <a:srgbClr val="FF0000"/>
                </a:solidFill>
                <a:latin typeface="Calibri" pitchFamily="34" charset="0"/>
                <a:sym typeface="Symbol"/>
              </a:rPr>
              <a:t>M</a:t>
            </a:r>
            <a:r>
              <a:rPr lang="en-US" sz="3100" dirty="0" smtClean="0">
                <a:solidFill>
                  <a:schemeClr val="bg1"/>
                </a:solidFill>
                <a:latin typeface="Calibri" pitchFamily="34" charset="0"/>
                <a:sym typeface="Symbol"/>
              </a:rPr>
              <a:t>:</a:t>
            </a:r>
          </a:p>
          <a:p>
            <a:pPr marL="842136" lvl="1" indent="-384954" algn="ctr">
              <a:lnSpc>
                <a:spcPct val="90000"/>
              </a:lnSpc>
              <a:spcBef>
                <a:spcPct val="20000"/>
              </a:spcBef>
              <a:buSzPct val="90000"/>
            </a:pPr>
            <a:r>
              <a:rPr lang="en-US" sz="2800" dirty="0" smtClean="0">
                <a:solidFill>
                  <a:schemeClr val="bg1"/>
                </a:solidFill>
                <a:latin typeface="Calibri" pitchFamily="34" charset="0"/>
                <a:sym typeface="Symbol"/>
              </a:rPr>
              <a:t>M | 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Main issue: backtracking.</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rgbClr val="FF0000"/>
                </a:solidFill>
                <a:latin typeface="Calibri" pitchFamily="34" charset="0"/>
                <a:sym typeface="Symbol"/>
              </a:rPr>
              <a:t>Hypothetical clauses:</a:t>
            </a:r>
          </a:p>
          <a:p>
            <a:pPr marL="1299317" lvl="2" indent="-384954">
              <a:lnSpc>
                <a:spcPct val="90000"/>
              </a:lnSpc>
              <a:spcBef>
                <a:spcPct val="20000"/>
              </a:spcBef>
              <a:buSzPct val="90000"/>
            </a:pPr>
            <a:r>
              <a:rPr lang="en-US" sz="3100" dirty="0" smtClean="0">
                <a:solidFill>
                  <a:srgbClr val="FF0000"/>
                </a:solidFill>
                <a:latin typeface="Calibri" pitchFamily="34" charset="0"/>
                <a:sym typeface="Symbol"/>
              </a:rPr>
              <a:t>        H </a:t>
            </a:r>
            <a:r>
              <a:rPr lang="en-US" sz="3100" dirty="0" smtClean="0">
                <a:solidFill>
                  <a:srgbClr val="FF0000"/>
                </a:solidFill>
                <a:latin typeface="Calibri" pitchFamily="34" charset="0"/>
                <a:sym typeface="Wingdings 3"/>
              </a:rPr>
              <a:t> C</a:t>
            </a: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12" name="Rectangular Callout 11"/>
          <p:cNvSpPr/>
          <p:nvPr/>
        </p:nvSpPr>
        <p:spPr bwMode="auto">
          <a:xfrm>
            <a:off x="4201298" y="4720281"/>
            <a:ext cx="3262184" cy="1322173"/>
          </a:xfrm>
          <a:prstGeom prst="wedgeRectCallout">
            <a:avLst>
              <a:gd name="adj1" fmla="val -83332"/>
              <a:gd name="adj2" fmla="val -10759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r>
              <a:rPr kumimoji="0" lang="en-US" sz="2800" b="1" i="0" u="none" strike="noStrike" cap="none" normalizeH="0" baseline="0" dirty="0" smtClean="0">
                <a:solidFill>
                  <a:schemeClr val="bg1"/>
                </a:solidFill>
                <a:latin typeface="Segoe" pitchFamily="34" charset="0"/>
              </a:rPr>
              <a:t>(regular)</a:t>
            </a:r>
            <a:r>
              <a:rPr kumimoji="0" lang="en-US" sz="2800" b="1" i="0" u="none" strike="noStrike" cap="none" normalizeH="0" dirty="0" smtClean="0">
                <a:solidFill>
                  <a:schemeClr val="bg1"/>
                </a:solidFill>
                <a:latin typeface="Segoe" pitchFamily="34" charset="0"/>
              </a:rPr>
              <a:t> </a:t>
            </a:r>
            <a:r>
              <a:rPr kumimoji="0" lang="en-US" sz="2800" b="1" i="0" u="none" strike="noStrike" cap="none" normalizeH="0" baseline="0" dirty="0" smtClean="0">
                <a:solidFill>
                  <a:schemeClr val="bg1"/>
                </a:solidFill>
                <a:latin typeface="Segoe" pitchFamily="34" charset="0"/>
              </a:rPr>
              <a:t>Clause</a:t>
            </a:r>
          </a:p>
        </p:txBody>
      </p:sp>
      <p:sp>
        <p:nvSpPr>
          <p:cNvPr id="13" name="Rectangular Callout 12"/>
          <p:cNvSpPr/>
          <p:nvPr/>
        </p:nvSpPr>
        <p:spPr bwMode="auto">
          <a:xfrm>
            <a:off x="461319" y="4835611"/>
            <a:ext cx="3072713" cy="1219201"/>
          </a:xfrm>
          <a:prstGeom prst="wedgeRectCallout">
            <a:avLst>
              <a:gd name="adj1" fmla="val -1159"/>
              <a:gd name="adj2" fmla="val -11218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(hypothesis)</a:t>
            </a: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 literals</a:t>
            </a:r>
            <a:endParaRPr kumimoji="0" lang="en-US" sz="2800" b="1" i="0" u="none" strike="noStrike" cap="none" normalizeH="0" baseline="0" dirty="0" smtClean="0">
              <a:solidFill>
                <a:schemeClr val="bg1"/>
              </a:solidFill>
              <a:latin typeface="Segoe" pitchFamily="34" charset="0"/>
            </a:endParaRPr>
          </a:p>
        </p:txBody>
      </p:sp>
      <p:sp>
        <p:nvSpPr>
          <p:cNvPr id="14" name="Rectangular Callout 13"/>
          <p:cNvSpPr/>
          <p:nvPr/>
        </p:nvSpPr>
        <p:spPr bwMode="auto">
          <a:xfrm>
            <a:off x="5276334" y="2607275"/>
            <a:ext cx="3015049" cy="1594022"/>
          </a:xfrm>
          <a:prstGeom prst="wedgeRectCallout">
            <a:avLst>
              <a:gd name="adj1" fmla="val -167783"/>
              <a:gd name="adj2" fmla="val 98305"/>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Track l</a:t>
            </a:r>
            <a:r>
              <a:rPr kumimoji="0" lang="en-US" sz="2800" b="1" i="0" u="none" strike="noStrike" cap="none" normalizeH="0" baseline="0" dirty="0" smtClean="0">
                <a:solidFill>
                  <a:schemeClr val="bg1"/>
                </a:solidFill>
                <a:latin typeface="Segoe" pitchFamily="34" charset="0"/>
              </a:rPr>
              <a:t>iterals from M used to</a:t>
            </a:r>
            <a:r>
              <a:rPr kumimoji="0" lang="en-US" sz="2800" b="1" i="0" u="none" strike="noStrike" cap="none" normalizeH="0" dirty="0" smtClean="0">
                <a:solidFill>
                  <a:schemeClr val="bg1"/>
                </a:solidFill>
                <a:latin typeface="Segoe" pitchFamily="34" charset="0"/>
              </a:rPr>
              <a:t> derive C</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076661" y="2262588"/>
            <a:ext cx="102041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751442" y="2255520"/>
            <a:ext cx="65951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259344"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0" y="181358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0" name="Down Arrow 9"/>
          <p:cNvSpPr/>
          <p:nvPr/>
        </p:nvSpPr>
        <p:spPr bwMode="auto">
          <a:xfrm>
            <a:off x="3373394" y="2496065"/>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Text Placeholder 2"/>
          <p:cNvSpPr txBox="1">
            <a:spLocks/>
          </p:cNvSpPr>
          <p:nvPr/>
        </p:nvSpPr>
        <p:spPr>
          <a:xfrm>
            <a:off x="321275" y="4338480"/>
            <a:ext cx="8171935"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a:t>
            </a:r>
            <a:r>
              <a:rPr lang="en-US" sz="3200" dirty="0" smtClean="0">
                <a:solidFill>
                  <a:srgbClr val="FF0000"/>
                </a:solidFill>
                <a:latin typeface="Calibri" pitchFamily="34" charset="0"/>
                <a:sym typeface="Symbol"/>
              </a:rPr>
              <a:t>p(a)</a:t>
            </a:r>
            <a:r>
              <a:rPr lang="en-US" sz="3200" dirty="0" smtClean="0">
                <a:solidFill>
                  <a:srgbClr val="FF0000"/>
                </a:solidFill>
                <a:latin typeface="Calibri" pitchFamily="34" charset="0"/>
                <a:sym typeface="Wingdings 3"/>
              </a:rPr>
              <a:t></a:t>
            </a:r>
            <a:r>
              <a:rPr lang="en-US" sz="3200" dirty="0" smtClean="0">
                <a:solidFill>
                  <a:srgbClr val="FF0000"/>
                </a:solidFill>
                <a:latin typeface="Calibri" pitchFamily="34" charset="0"/>
                <a:sym typeface="Symbol"/>
              </a:rPr>
              <a:t>r(a)</a:t>
            </a:r>
            <a:endPar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grpSp>
        <p:nvGrpSpPr>
          <p:cNvPr id="3" name="Group 19"/>
          <p:cNvGrpSpPr/>
          <p:nvPr/>
        </p:nvGrpSpPr>
        <p:grpSpPr>
          <a:xfrm>
            <a:off x="4267201" y="2769172"/>
            <a:ext cx="3888260" cy="1489704"/>
            <a:chOff x="4736757" y="2571464"/>
            <a:chExt cx="3888260" cy="1489704"/>
          </a:xfrm>
        </p:grpSpPr>
        <p:sp>
          <p:nvSpPr>
            <p:cNvPr id="16" name="Text Placeholder 2"/>
            <p:cNvSpPr txBox="1">
              <a:spLocks/>
            </p:cNvSpPr>
            <p:nvPr/>
          </p:nvSpPr>
          <p:spPr>
            <a:xfrm>
              <a:off x="4736757" y="2571464"/>
              <a:ext cx="3888260"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cxnSp>
          <p:nvCxnSpPr>
            <p:cNvPr id="18" name="Straight Connector 17"/>
            <p:cNvCxnSpPr/>
            <p:nvPr/>
          </p:nvCxnSpPr>
          <p:spPr>
            <a:xfrm flipV="1">
              <a:off x="5152768" y="3027406"/>
              <a:ext cx="3052118" cy="123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txBox="1">
              <a:spLocks/>
            </p:cNvSpPr>
            <p:nvPr/>
          </p:nvSpPr>
          <p:spPr>
            <a:xfrm>
              <a:off x="5754130" y="3143994"/>
              <a:ext cx="1462216"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r(a)</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grpSp>
      <p:sp>
        <p:nvSpPr>
          <p:cNvPr id="26" name="Down Arrow 25"/>
          <p:cNvSpPr/>
          <p:nvPr/>
        </p:nvSpPr>
        <p:spPr bwMode="auto">
          <a:xfrm rot="19436052">
            <a:off x="5399012" y="3107229"/>
            <a:ext cx="351143" cy="1449414"/>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Down Arrow 26"/>
          <p:cNvSpPr/>
          <p:nvPr/>
        </p:nvSpPr>
        <p:spPr bwMode="auto">
          <a:xfrm rot="18387829">
            <a:off x="6521350" y="3531790"/>
            <a:ext cx="351143" cy="968964"/>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6"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Backtracking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r>
              <a:rPr lang="en-US" sz="3200" b="1" dirty="0" smtClean="0">
                <a:solidFill>
                  <a:srgbClr val="0070C0"/>
                </a:solidFill>
                <a:latin typeface="Calibri" pitchFamily="34" charset="0"/>
                <a:sym typeface="Symbol"/>
              </a:rPr>
              <a:t>p(a)</a:t>
            </a:r>
            <a:r>
              <a:rPr lang="en-US" sz="3200" b="1" dirty="0" smtClean="0">
                <a:solidFill>
                  <a:srgbClr val="0070C0"/>
                </a:solidFill>
                <a:latin typeface="Calibri" pitchFamily="34" charset="0"/>
                <a:sym typeface="Wingdings 3"/>
              </a:rPr>
              <a:t></a:t>
            </a:r>
            <a:r>
              <a:rPr lang="en-US" sz="3200" b="1" dirty="0" smtClean="0">
                <a:solidFill>
                  <a:srgbClr val="0070C0"/>
                </a:solidFill>
                <a:latin typeface="Calibri" pitchFamily="34" charset="0"/>
                <a:sym typeface="Symbol"/>
              </a:rPr>
              <a:t>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Backtracking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r>
              <a:rPr lang="en-US" sz="3200" b="1" dirty="0" smtClean="0">
                <a:solidFill>
                  <a:srgbClr val="0070C0"/>
                </a:solidFill>
                <a:latin typeface="Calibri" pitchFamily="34" charset="0"/>
                <a:sym typeface="Symbol"/>
              </a:rPr>
              <a:t>p(a)</a:t>
            </a:r>
            <a:r>
              <a:rPr lang="en-US" sz="3200" b="1" dirty="0" smtClean="0">
                <a:solidFill>
                  <a:srgbClr val="0070C0"/>
                </a:solidFill>
                <a:latin typeface="Calibri" pitchFamily="34" charset="0"/>
                <a:sym typeface="Wingdings 3"/>
              </a:rPr>
              <a:t></a:t>
            </a:r>
            <a:r>
              <a:rPr lang="en-US" sz="3200" b="1" dirty="0" smtClean="0">
                <a:solidFill>
                  <a:srgbClr val="0070C0"/>
                </a:solidFill>
                <a:latin typeface="Calibri" pitchFamily="34" charset="0"/>
                <a:sym typeface="Symbol"/>
              </a:rPr>
              <a:t>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3" name="Down Arrow 12"/>
          <p:cNvSpPr/>
          <p:nvPr/>
        </p:nvSpPr>
        <p:spPr bwMode="auto">
          <a:xfrm>
            <a:off x="3472248" y="2434281"/>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TextBox 13"/>
          <p:cNvSpPr txBox="1"/>
          <p:nvPr/>
        </p:nvSpPr>
        <p:spPr>
          <a:xfrm>
            <a:off x="4683211" y="2755556"/>
            <a:ext cx="4201599" cy="584775"/>
          </a:xfrm>
          <a:prstGeom prst="rect">
            <a:avLst/>
          </a:prstGeom>
          <a:noFill/>
        </p:spPr>
        <p:txBody>
          <a:bodyPr wrap="none" rtlCol="0">
            <a:spAutoFit/>
          </a:bodyPr>
          <a:lstStyle/>
          <a:p>
            <a:r>
              <a:rPr lang="en-US" sz="3200" b="1" dirty="0" smtClean="0">
                <a:solidFill>
                  <a:srgbClr val="FF0000"/>
                </a:solidFill>
                <a:latin typeface="Calibri" pitchFamily="34" charset="0"/>
              </a:rPr>
              <a:t>p(a) is removed from M</a:t>
            </a:r>
          </a:p>
        </p:txBody>
      </p:sp>
      <p:sp>
        <p:nvSpPr>
          <p:cNvPr id="15" name="Text Placeholder 2"/>
          <p:cNvSpPr txBox="1">
            <a:spLocks/>
          </p:cNvSpPr>
          <p:nvPr/>
        </p:nvSpPr>
        <p:spPr>
          <a:xfrm>
            <a:off x="0" y="4091345"/>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p(a)r(a),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20" name="&quot;No&quot; Symbol 19"/>
          <p:cNvSpPr/>
          <p:nvPr/>
        </p:nvSpPr>
        <p:spPr bwMode="auto">
          <a:xfrm>
            <a:off x="6647934" y="1631091"/>
            <a:ext cx="803190" cy="778476"/>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190821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indent="-384954">
              <a:lnSpc>
                <a:spcPct val="90000"/>
              </a:lnSpc>
              <a:spcBef>
                <a:spcPct val="20000"/>
              </a:spcBef>
              <a:buSzPct val="90000"/>
              <a:buFontTx/>
              <a:buBlip>
                <a:blip r:embed="rId3"/>
              </a:buBlip>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11" name="Rectangle 10"/>
          <p:cNvSpPr/>
          <p:nvPr/>
        </p:nvSpPr>
        <p:spPr>
          <a:xfrm>
            <a:off x="1445960" y="2627868"/>
            <a:ext cx="4748416" cy="535531"/>
          </a:xfrm>
          <a:prstGeom prst="rect">
            <a:avLst/>
          </a:prstGeom>
        </p:spPr>
        <p:txBody>
          <a:bodyPr wrap="none">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 | </a:t>
            </a:r>
            <a:r>
              <a:rPr lang="en-US" sz="3200" dirty="0" smtClean="0">
                <a:solidFill>
                  <a:srgbClr val="FF0000"/>
                </a:solidFill>
                <a:latin typeface="Calibri" pitchFamily="34" charset="0"/>
                <a:sym typeface="Symbol"/>
              </a:rPr>
              <a:t>p(a)</a:t>
            </a:r>
            <a:r>
              <a:rPr lang="en-US" sz="3200" dirty="0" smtClean="0">
                <a:solidFill>
                  <a:schemeClr val="bg1"/>
                </a:solidFill>
                <a:latin typeface="Calibri" pitchFamily="34" charset="0"/>
                <a:sym typeface="Symbol"/>
              </a:rPr>
              <a:t>q(a), </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p>
        </p:txBody>
      </p:sp>
      <p:sp>
        <p:nvSpPr>
          <p:cNvPr id="12" name="&quot;No&quot; Symbol 11"/>
          <p:cNvSpPr/>
          <p:nvPr/>
        </p:nvSpPr>
        <p:spPr bwMode="auto">
          <a:xfrm>
            <a:off x="2919313" y="2501102"/>
            <a:ext cx="803190" cy="778476"/>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238219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It is still refutanionally complete if:</a:t>
            </a: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 has the reduction property</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grpSp>
        <p:nvGrpSpPr>
          <p:cNvPr id="3" name="Group 10"/>
          <p:cNvGrpSpPr/>
          <p:nvPr/>
        </p:nvGrpSpPr>
        <p:grpSpPr>
          <a:xfrm>
            <a:off x="1050330" y="3484614"/>
            <a:ext cx="6705024" cy="2631980"/>
            <a:chOff x="605486" y="2224225"/>
            <a:chExt cx="8028224" cy="3731740"/>
          </a:xfrm>
        </p:grpSpPr>
        <p:sp>
          <p:nvSpPr>
            <p:cNvPr id="6" name="Isosceles Triangle 5"/>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rgbClr val="FF0000"/>
                  </a:solidFill>
                  <a:latin typeface="Segoe" pitchFamily="34" charset="0"/>
                </a:rPr>
                <a:t>a</a:t>
              </a:r>
              <a:r>
                <a:rPr kumimoji="0" lang="en-US" sz="2000" b="1" i="0" u="none" strike="noStrike" cap="none" normalizeH="0" baseline="0" dirty="0" smtClean="0">
                  <a:solidFill>
                    <a:srgbClr val="FF0000"/>
                  </a:solidFill>
                  <a:latin typeface="Segoe" pitchFamily="34" charset="0"/>
                </a:rPr>
                <a:t>nd-or</a:t>
              </a:r>
              <a:r>
                <a:rPr kumimoji="0" lang="en-US" sz="20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chemeClr val="bg1"/>
                  </a:solidFill>
                  <a:latin typeface="Segoe" pitchFamily="34" charset="0"/>
                </a:rPr>
                <a:t>(ground)</a:t>
              </a:r>
              <a:endParaRPr kumimoji="0" lang="en-US" sz="20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7" name="Plus 6"/>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000" dirty="0" smtClean="0">
                  <a:solidFill>
                    <a:schemeClr val="bg1"/>
                  </a:solidFill>
                  <a:effectLst>
                    <a:outerShdw blurRad="38100" dist="38100" dir="2700000" algn="tl">
                      <a:srgbClr val="000000">
                        <a:alpha val="43137"/>
                      </a:srgbClr>
                    </a:outerShdw>
                  </a:effectLst>
                  <a:latin typeface="Segoe" pitchFamily="34" charset="0"/>
                </a:rPr>
                <a:t>(</a:t>
              </a:r>
              <a:r>
                <a:rPr lang="en-US" sz="2000" b="1" dirty="0" smtClean="0">
                  <a:solidFill>
                    <a:schemeClr val="bg1"/>
                  </a:solidFill>
                  <a:latin typeface="Segoe" pitchFamily="34" charset="0"/>
                </a:rPr>
                <a:t>non-ground)</a:t>
              </a:r>
              <a:endParaRPr kumimoji="0" lang="en-US" sz="2000" b="1" i="0" u="none" strike="noStrike" cap="none" normalizeH="0" baseline="0" dirty="0" smtClean="0">
                <a:solidFill>
                  <a:schemeClr val="bg1"/>
                </a:solidFill>
                <a:latin typeface="Segoe" pitchFamily="34" charset="0"/>
              </a:endParaRPr>
            </a:p>
          </p:txBody>
        </p:sp>
        <p:sp>
          <p:nvSpPr>
            <p:cNvPr id="9" name="TextBox 8"/>
            <p:cNvSpPr txBox="1"/>
            <p:nvPr/>
          </p:nvSpPr>
          <p:spPr>
            <a:xfrm rot="2155875">
              <a:off x="1717637" y="3250962"/>
              <a:ext cx="2355807" cy="567294"/>
            </a:xfrm>
            <a:prstGeom prst="rect">
              <a:avLst/>
            </a:prstGeom>
            <a:solidFill>
              <a:schemeClr val="tx1"/>
            </a:solidFill>
            <a:ln>
              <a:solidFill>
                <a:srgbClr val="FF0000"/>
              </a:solidFill>
            </a:ln>
          </p:spPr>
          <p:txBody>
            <a:bodyPr wrap="none" rtlCol="0">
              <a:spAutoFit/>
            </a:bodyPr>
            <a:lstStyle/>
            <a:p>
              <a:r>
                <a:rPr lang="en-US" sz="20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0" name="TextBox 9"/>
            <p:cNvSpPr txBox="1"/>
            <p:nvPr/>
          </p:nvSpPr>
          <p:spPr>
            <a:xfrm rot="2155875">
              <a:off x="5511711" y="3468526"/>
              <a:ext cx="3121999" cy="584775"/>
            </a:xfrm>
            <a:prstGeom prst="rect">
              <a:avLst/>
            </a:prstGeom>
            <a:solidFill>
              <a:schemeClr val="tx1"/>
            </a:solidFill>
            <a:ln>
              <a:solidFill>
                <a:srgbClr val="0070C0"/>
              </a:solidFill>
            </a:ln>
          </p:spPr>
          <p:txBody>
            <a:bodyPr wrap="square" rtlCol="0">
              <a:spAutoFit/>
            </a:bodyPr>
            <a:lstStyle/>
            <a:p>
              <a:pPr algn="ctr"/>
              <a:r>
                <a:rPr lang="en-US" sz="2000" dirty="0" smtClean="0">
                  <a:solidFill>
                    <a:srgbClr val="002060"/>
                  </a:solidFill>
                  <a:effectLst>
                    <a:outerShdw blurRad="38100" dist="38100" dir="2700000" algn="tl">
                      <a:srgbClr val="000000">
                        <a:alpha val="43137"/>
                      </a:srgbClr>
                    </a:outerShdw>
                  </a:effectLst>
                  <a:latin typeface="Calibri" pitchFamily="34" charset="0"/>
                </a:rPr>
                <a:t>DPLL + Theories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821680" y="372872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5" name="Rectangle 14"/>
          <p:cNvSpPr/>
          <p:nvPr/>
        </p:nvSpPr>
        <p:spPr bwMode="auto">
          <a:xfrm>
            <a:off x="609600" y="369824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238219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It is still refutanionally complete if:</a:t>
            </a: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 has the reduction property</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12" name="Left Arrow 11"/>
          <p:cNvSpPr/>
          <p:nvPr/>
        </p:nvSpPr>
        <p:spPr bwMode="auto">
          <a:xfrm>
            <a:off x="2651760" y="3647440"/>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4" name="Right Arrow 13"/>
          <p:cNvSpPr/>
          <p:nvPr/>
        </p:nvSpPr>
        <p:spPr bwMode="auto">
          <a:xfrm>
            <a:off x="2783840" y="4907280"/>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a:t>
            </a:r>
            <a:r>
              <a:rPr sz="4800" smtClean="0">
                <a:solidFill>
                  <a:srgbClr val="FF0000"/>
                </a:solidFill>
                <a:latin typeface="Calibri" pitchFamily="34" charset="0"/>
                <a:sym typeface="Symbol"/>
              </a:rPr>
              <a:t>Problem</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010545" cy="95410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Interpreted symtbols</a:t>
            </a:r>
          </a:p>
          <a:p>
            <a:pPr marL="384954" indent="-384954">
              <a:lnSpc>
                <a:spcPct val="90000"/>
              </a:lnSpc>
              <a:spcBef>
                <a:spcPct val="20000"/>
              </a:spcBef>
              <a:buSzPct val="90000"/>
            </a:pPr>
            <a:r>
              <a:rPr lang="en-US" sz="3100" dirty="0" smtClean="0">
                <a:solidFill>
                  <a:schemeClr val="bg1"/>
                </a:solidFill>
                <a:latin typeface="Calibri" pitchFamily="34" charset="0"/>
                <a:sym typeface="Symbol"/>
              </a:rPr>
              <a:t>	(f(a) &gt; 2),     f(x) &gt; 5</a:t>
            </a:r>
          </a:p>
        </p:txBody>
      </p:sp>
      <p:sp>
        <p:nvSpPr>
          <p:cNvPr id="9" name="Text Placeholder 2"/>
          <p:cNvSpPr txBox="1">
            <a:spLocks/>
          </p:cNvSpPr>
          <p:nvPr/>
        </p:nvSpPr>
        <p:spPr>
          <a:xfrm>
            <a:off x="431745" y="3043603"/>
            <a:ext cx="8010545" cy="24329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It is </a:t>
            </a:r>
            <a:r>
              <a:rPr lang="en-US" sz="3100" dirty="0" err="1" smtClean="0">
                <a:solidFill>
                  <a:srgbClr val="FF0000"/>
                </a:solidFill>
                <a:latin typeface="Calibri" pitchFamily="34" charset="0"/>
                <a:sym typeface="Symbol"/>
              </a:rPr>
              <a:t>refutationally</a:t>
            </a:r>
            <a:r>
              <a:rPr lang="en-US" sz="3100" dirty="0" smtClean="0">
                <a:solidFill>
                  <a:srgbClr val="FF0000"/>
                </a:solidFill>
                <a:latin typeface="Calibri" pitchFamily="34" charset="0"/>
                <a:sym typeface="Symbol"/>
              </a:rPr>
              <a:t> complete if</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Interpreted symbols only occur in ground clauses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Non ground clauses are variable inactive</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“Good” ordering is used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Non ground clauses + interpreted symbols</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There is no sound and </a:t>
            </a:r>
            <a:r>
              <a:rPr lang="en-US" sz="3100" b="1" dirty="0" err="1" smtClean="0">
                <a:solidFill>
                  <a:srgbClr val="FF0000"/>
                </a:solidFill>
                <a:latin typeface="Calibri" pitchFamily="34" charset="0"/>
                <a:sym typeface="Symbol"/>
              </a:rPr>
              <a:t>refutationally</a:t>
            </a:r>
            <a:r>
              <a:rPr lang="en-US" sz="3100" b="1" dirty="0" smtClean="0">
                <a:solidFill>
                  <a:srgbClr val="FF0000"/>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linear arithmetic + </a:t>
            </a:r>
            <a:r>
              <a:rPr lang="en-US" sz="3100" b="1" dirty="0" err="1" smtClean="0">
                <a:solidFill>
                  <a:srgbClr val="FF0000"/>
                </a:solidFill>
                <a:latin typeface="Calibri" pitchFamily="34" charset="0"/>
                <a:sym typeface="Symbol"/>
              </a:rPr>
              <a:t>unintepreted</a:t>
            </a:r>
            <a:r>
              <a:rPr lang="en-US" sz="3100" b="1" dirty="0" smtClean="0">
                <a:solidFill>
                  <a:srgbClr val="FF0000"/>
                </a:solidFill>
                <a:latin typeface="Calibri" pitchFamily="34" charset="0"/>
                <a:sym typeface="Symbol"/>
              </a:rPr>
              <a:t> function symbols</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Essentially unintepreted fragment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8586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Universal variables only occur as arguments of </a:t>
            </a:r>
            <a:r>
              <a:rPr lang="en-US" sz="3100" dirty="0" err="1" smtClean="0">
                <a:solidFill>
                  <a:schemeClr val="bg1"/>
                </a:solidFill>
                <a:latin typeface="Calibri" pitchFamily="34" charset="0"/>
                <a:sym typeface="Symbol"/>
              </a:rPr>
              <a:t>uninterpreted</a:t>
            </a:r>
            <a:r>
              <a:rPr lang="en-US" sz="3100" dirty="0" smtClean="0">
                <a:solidFill>
                  <a:schemeClr val="bg1"/>
                </a:solidFill>
                <a:latin typeface="Calibri" pitchFamily="34" charset="0"/>
                <a:sym typeface="Symbol"/>
              </a:rPr>
              <a:t> symbols.</a:t>
            </a:r>
          </a:p>
        </p:txBody>
      </p:sp>
      <p:sp>
        <p:nvSpPr>
          <p:cNvPr id="6" name="Rectangle 5"/>
          <p:cNvSpPr/>
          <p:nvPr/>
        </p:nvSpPr>
        <p:spPr>
          <a:xfrm>
            <a:off x="2116588" y="2756178"/>
            <a:ext cx="3751348"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+ 1 &gt; g(f(x))</a:t>
            </a:r>
          </a:p>
        </p:txBody>
      </p:sp>
      <p:sp>
        <p:nvSpPr>
          <p:cNvPr id="8" name="Rectangle 7"/>
          <p:cNvSpPr/>
          <p:nvPr/>
        </p:nvSpPr>
        <p:spPr>
          <a:xfrm>
            <a:off x="1786667" y="3722494"/>
            <a:ext cx="4320413"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t>
            </a:r>
            <a:r>
              <a:rPr lang="en-US" sz="3100" dirty="0" err="1" smtClean="0">
                <a:solidFill>
                  <a:schemeClr val="bg1"/>
                </a:solidFill>
                <a:latin typeface="Calibri" pitchFamily="34" charset="0"/>
                <a:sym typeface="Symbol"/>
              </a:rPr>
              <a:t>x,y</a:t>
            </a:r>
            <a:r>
              <a:rPr lang="en-US" sz="3100" dirty="0" smtClean="0">
                <a:solidFill>
                  <a:schemeClr val="bg1"/>
                </a:solidFill>
                <a:latin typeface="Calibri" pitchFamily="34" charset="0"/>
                <a:sym typeface="Symbol"/>
              </a:rPr>
              <a:t>: f(</a:t>
            </a:r>
            <a:r>
              <a:rPr lang="en-US" sz="3100" dirty="0" err="1" smtClean="0">
                <a:solidFill>
                  <a:schemeClr val="bg1"/>
                </a:solidFill>
                <a:latin typeface="Calibri" pitchFamily="34" charset="0"/>
                <a:sym typeface="Symbol"/>
              </a:rPr>
              <a:t>x+y</a:t>
            </a:r>
            <a:r>
              <a:rPr lang="en-US" sz="3100" dirty="0" smtClean="0">
                <a:solidFill>
                  <a:schemeClr val="bg1"/>
                </a:solidFill>
                <a:latin typeface="Calibri" pitchFamily="34" charset="0"/>
                <a:sym typeface="Symbol"/>
              </a:rPr>
              <a:t>) = f(x) + f(y)</a:t>
            </a:r>
          </a:p>
        </p:txBody>
      </p:sp>
      <p:sp>
        <p:nvSpPr>
          <p:cNvPr id="9" name="&quot;No&quot; Symbol 8"/>
          <p:cNvSpPr/>
          <p:nvPr/>
        </p:nvSpPr>
        <p:spPr bwMode="auto">
          <a:xfrm>
            <a:off x="6045350" y="3694179"/>
            <a:ext cx="536319" cy="591802"/>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Freeform 9"/>
          <p:cNvSpPr/>
          <p:nvPr/>
        </p:nvSpPr>
        <p:spPr bwMode="auto">
          <a:xfrm>
            <a:off x="5924771" y="2673746"/>
            <a:ext cx="807624" cy="461499"/>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Almost</a:t>
            </a:r>
            <a:r>
              <a:rPr sz="4800" smtClean="0">
                <a:latin typeface="Calibri" pitchFamily="34" charset="0"/>
                <a:sym typeface="Symbol"/>
              </a:rPr>
              <a:t> unintepreted fragment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4"/>
            <a:ext cx="8382000" cy="8586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Relax restriction on the occurrence of universal variables.</a:t>
            </a:r>
          </a:p>
        </p:txBody>
      </p:sp>
      <p:sp>
        <p:nvSpPr>
          <p:cNvPr id="11" name="Rectangle 10"/>
          <p:cNvSpPr/>
          <p:nvPr/>
        </p:nvSpPr>
        <p:spPr>
          <a:xfrm>
            <a:off x="2830021" y="2605453"/>
            <a:ext cx="2276585" cy="2620717"/>
          </a:xfrm>
          <a:prstGeom prst="rect">
            <a:avLst/>
          </a:prstGeom>
        </p:spPr>
        <p:txBody>
          <a:bodyPr wrap="none">
            <a:spAutoFit/>
          </a:bodyPr>
          <a:lstStyle/>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not (x  y)</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not (x  t)</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f(x + c)</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x =</a:t>
            </a:r>
            <a:r>
              <a:rPr lang="en-US" sz="3100" baseline="-25000" dirty="0" smtClean="0">
                <a:solidFill>
                  <a:schemeClr val="bg1"/>
                </a:solidFill>
                <a:latin typeface="Calibri" pitchFamily="34" charset="0"/>
                <a:sym typeface="Symbol"/>
              </a:rPr>
              <a:t>c</a:t>
            </a:r>
            <a:r>
              <a:rPr lang="en-US" sz="3100" dirty="0" smtClean="0">
                <a:solidFill>
                  <a:schemeClr val="bg1"/>
                </a:solidFill>
                <a:latin typeface="Calibri" pitchFamily="34" charset="0"/>
                <a:sym typeface="Symbol"/>
              </a:rPr>
              <a:t> t</a:t>
            </a:r>
          </a:p>
          <a:p>
            <a:pPr marL="842136" lvl="1" indent="-384954" algn="ctr">
              <a:lnSpc>
                <a:spcPct val="90000"/>
              </a:lnSpc>
              <a:spcBef>
                <a:spcPct val="20000"/>
              </a:spcBef>
              <a:buSzPct val="90000"/>
            </a:pPr>
            <a:r>
              <a:rPr lang="en-US" sz="3100" dirty="0" smtClean="0">
                <a:solidFill>
                  <a:schemeClr val="bg1"/>
                </a:solidFill>
                <a:latin typeface="Calibri" pitchFamily="34" charset="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888974" y="2265680"/>
            <a:ext cx="827374"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778192"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Complete quantifier instantiation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338708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If </a:t>
            </a:r>
            <a:r>
              <a:rPr lang="en-US" sz="3100" i="1" dirty="0" smtClean="0">
                <a:solidFill>
                  <a:schemeClr val="bg1"/>
                </a:solidFill>
                <a:latin typeface="Calibri" pitchFamily="34" charset="0"/>
                <a:sym typeface="Symbol"/>
              </a:rPr>
              <a:t>F </a:t>
            </a:r>
            <a:r>
              <a:rPr lang="en-US" sz="3100" dirty="0" smtClean="0">
                <a:solidFill>
                  <a:schemeClr val="bg1"/>
                </a:solidFill>
                <a:latin typeface="Calibri" pitchFamily="34" charset="0"/>
                <a:sym typeface="Symbol"/>
              </a:rPr>
              <a:t>is in the almost </a:t>
            </a:r>
            <a:r>
              <a:rPr lang="en-US" sz="3100" dirty="0" err="1" smtClean="0">
                <a:solidFill>
                  <a:schemeClr val="bg1"/>
                </a:solidFill>
                <a:latin typeface="Calibri" pitchFamily="34" charset="0"/>
                <a:sym typeface="Symbol"/>
              </a:rPr>
              <a:t>uninterpreted</a:t>
            </a:r>
            <a:r>
              <a:rPr lang="en-US" sz="3100" dirty="0" smtClean="0">
                <a:solidFill>
                  <a:schemeClr val="bg1"/>
                </a:solidFill>
                <a:latin typeface="Calibri" pitchFamily="34" charset="0"/>
                <a:sym typeface="Symbol"/>
              </a:rPr>
              <a:t> fragment</a:t>
            </a:r>
          </a:p>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Convert </a:t>
            </a:r>
            <a:r>
              <a:rPr lang="en-US" sz="3100" i="1" dirty="0" smtClean="0">
                <a:solidFill>
                  <a:srgbClr val="FF0000"/>
                </a:solidFill>
                <a:latin typeface="Calibri" pitchFamily="34" charset="0"/>
                <a:sym typeface="Symbol"/>
              </a:rPr>
              <a:t>F</a:t>
            </a:r>
            <a:r>
              <a:rPr lang="en-US" sz="3100" dirty="0" smtClean="0">
                <a:solidFill>
                  <a:srgbClr val="FF0000"/>
                </a:solidFill>
                <a:latin typeface="Calibri" pitchFamily="34" charset="0"/>
                <a:sym typeface="Symbol"/>
              </a:rPr>
              <a:t> into an </a:t>
            </a:r>
            <a:r>
              <a:rPr lang="en-US" sz="3100" dirty="0" err="1" smtClean="0">
                <a:solidFill>
                  <a:srgbClr val="FF0000"/>
                </a:solidFill>
                <a:latin typeface="Calibri" pitchFamily="34" charset="0"/>
                <a:sym typeface="Symbol"/>
              </a:rPr>
              <a:t>equisatisfiable</a:t>
            </a:r>
            <a:r>
              <a:rPr lang="en-US" sz="3100" dirty="0" smtClean="0">
                <a:solidFill>
                  <a:srgbClr val="FF0000"/>
                </a:solidFill>
                <a:latin typeface="Calibri" pitchFamily="34" charset="0"/>
                <a:sym typeface="Symbol"/>
              </a:rPr>
              <a:t> (modulo </a:t>
            </a:r>
            <a:r>
              <a:rPr lang="en-US" sz="3100" i="1" dirty="0" smtClean="0">
                <a:solidFill>
                  <a:srgbClr val="FF0000"/>
                </a:solidFill>
                <a:latin typeface="Calibri" pitchFamily="34" charset="0"/>
                <a:sym typeface="Symbol"/>
              </a:rPr>
              <a:t>T</a:t>
            </a:r>
            <a:r>
              <a:rPr lang="en-US" sz="3100" dirty="0" smtClean="0">
                <a:solidFill>
                  <a:srgbClr val="FF0000"/>
                </a:solidFill>
                <a:latin typeface="Calibri" pitchFamily="34" charset="0"/>
                <a:sym typeface="Symbol"/>
              </a:rPr>
              <a:t>) set of ground clauses </a:t>
            </a:r>
            <a:r>
              <a:rPr lang="en-US" sz="3100" i="1" dirty="0" smtClean="0">
                <a:solidFill>
                  <a:srgbClr val="FF0000"/>
                </a:solidFill>
                <a:latin typeface="Calibri" pitchFamily="34" charset="0"/>
                <a:sym typeface="Symbol"/>
              </a:rPr>
              <a:t>F*</a:t>
            </a:r>
            <a:r>
              <a:rPr lang="en-US" sz="3100" dirty="0" smtClean="0">
                <a:solidFill>
                  <a:srgbClr val="FF0000"/>
                </a:solidFill>
                <a:latin typeface="Calibri" pitchFamily="34" charset="0"/>
                <a:sym typeface="Symbol"/>
              </a:rPr>
              <a:t> </a:t>
            </a:r>
          </a:p>
          <a:p>
            <a:pPr marL="384954" indent="-384954">
              <a:lnSpc>
                <a:spcPct val="90000"/>
              </a:lnSpc>
              <a:spcBef>
                <a:spcPct val="20000"/>
              </a:spcBef>
              <a:buSzPct val="90000"/>
              <a:buFontTx/>
              <a:buBlip>
                <a:blip r:embed="rId3"/>
              </a:buBlip>
            </a:pPr>
            <a:r>
              <a:rPr lang="en-US" sz="3100" i="1" dirty="0" smtClean="0">
                <a:solidFill>
                  <a:schemeClr val="bg1"/>
                </a:solidFill>
                <a:latin typeface="Calibri" pitchFamily="34" charset="0"/>
                <a:sym typeface="Symbol"/>
              </a:rPr>
              <a:t>F* </a:t>
            </a:r>
            <a:r>
              <a:rPr lang="en-US" sz="3100" dirty="0" smtClean="0">
                <a:solidFill>
                  <a:schemeClr val="bg1"/>
                </a:solidFill>
                <a:latin typeface="Calibri" pitchFamily="34" charset="0"/>
                <a:sym typeface="Symbol"/>
              </a:rPr>
              <a:t>may be infinite </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It is a decision procedure if </a:t>
            </a:r>
            <a:r>
              <a:rPr lang="en-US" sz="3100" i="1" dirty="0" smtClean="0">
                <a:solidFill>
                  <a:schemeClr val="bg1"/>
                </a:solidFill>
                <a:latin typeface="Calibri" pitchFamily="34" charset="0"/>
                <a:sym typeface="Symbol"/>
              </a:rPr>
              <a:t>F*</a:t>
            </a:r>
            <a:r>
              <a:rPr lang="en-US" sz="3100" dirty="0" smtClean="0">
                <a:solidFill>
                  <a:schemeClr val="bg1"/>
                </a:solidFill>
                <a:latin typeface="Calibri" pitchFamily="34" charset="0"/>
                <a:sym typeface="Symbol"/>
              </a:rPr>
              <a:t> is finite</a:t>
            </a:r>
          </a:p>
          <a:p>
            <a:pPr marL="384954"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Subsumes EPR, Array Property Fragment, Stratified Vocabularies for Many Sorted Logic</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Generating F* </a:t>
            </a:r>
            <a:r>
              <a:rPr lang="en-US" sz="2400" dirty="0" smtClean="0">
                <a:sym typeface="Symbol"/>
              </a:rPr>
              <a:t>(for the essentially </a:t>
            </a:r>
            <a:r>
              <a:rPr lang="en-US" sz="2400" dirty="0" err="1" smtClean="0">
                <a:sym typeface="Symbol"/>
              </a:rPr>
              <a:t>unintepreted</a:t>
            </a:r>
            <a:r>
              <a:rPr lang="en-US" sz="2400" dirty="0" smtClean="0">
                <a:sym typeface="Symbol"/>
              </a:rPr>
              <a:t> fragment)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165173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i="1" dirty="0" smtClean="0">
                <a:solidFill>
                  <a:schemeClr val="bg1"/>
                </a:solidFill>
                <a:latin typeface="Calibri" pitchFamily="34" charset="0"/>
                <a:sym typeface="Symbol"/>
              </a:rPr>
              <a:t>F </a:t>
            </a:r>
            <a:r>
              <a:rPr lang="en-US" sz="2800" dirty="0" smtClean="0">
                <a:solidFill>
                  <a:schemeClr val="bg1"/>
                </a:solidFill>
                <a:latin typeface="Calibri" pitchFamily="34" charset="0"/>
                <a:sym typeface="Symbol"/>
              </a:rPr>
              <a:t>induces a system </a:t>
            </a:r>
            <a:r>
              <a:rPr lang="en-US" sz="2800" i="1" baseline="-25000" dirty="0" smtClean="0">
                <a:solidFill>
                  <a:schemeClr val="bg1"/>
                </a:solidFill>
                <a:latin typeface="Calibri" pitchFamily="34" charset="0"/>
                <a:sym typeface="Symbol"/>
              </a:rPr>
              <a:t>F</a:t>
            </a:r>
            <a:r>
              <a:rPr lang="en-US" sz="2800" dirty="0" smtClean="0">
                <a:solidFill>
                  <a:schemeClr val="bg1"/>
                </a:solidFill>
                <a:latin typeface="Calibri" pitchFamily="34" charset="0"/>
                <a:sym typeface="Symbol"/>
              </a:rPr>
              <a:t> of set constraints</a:t>
            </a:r>
          </a:p>
          <a:p>
            <a:pPr marL="384954" indent="-384954">
              <a:lnSpc>
                <a:spcPct val="90000"/>
              </a:lnSpc>
              <a:spcBef>
                <a:spcPct val="20000"/>
              </a:spcBef>
              <a:buSzPct val="90000"/>
              <a:buFontTx/>
              <a:buBlip>
                <a:blip r:embed="rId3"/>
              </a:buBlip>
            </a:pPr>
            <a:r>
              <a:rPr lang="en-US" sz="2800" i="1" dirty="0" err="1" smtClean="0">
                <a:solidFill>
                  <a:schemeClr val="bg1"/>
                </a:solidFill>
                <a:latin typeface="Calibri" pitchFamily="34" charset="0"/>
                <a:sym typeface="Symbol"/>
              </a:rPr>
              <a:t>S</a:t>
            </a:r>
            <a:r>
              <a:rPr lang="en-US" sz="2800" i="1" baseline="-25000" dirty="0" err="1" smtClean="0">
                <a:solidFill>
                  <a:schemeClr val="bg1"/>
                </a:solidFill>
                <a:latin typeface="Calibri" pitchFamily="34" charset="0"/>
                <a:sym typeface="Symbol"/>
              </a:rPr>
              <a:t>k,i</a:t>
            </a:r>
            <a:r>
              <a:rPr lang="en-US" sz="2800" dirty="0" smtClean="0">
                <a:solidFill>
                  <a:schemeClr val="bg1"/>
                </a:solidFill>
                <a:latin typeface="Calibri" pitchFamily="34" charset="0"/>
                <a:sym typeface="Symbol"/>
              </a:rPr>
              <a:t> set of ground instances for variable </a:t>
            </a:r>
            <a:r>
              <a:rPr lang="en-US" sz="2800" i="1" dirty="0" smtClean="0">
                <a:solidFill>
                  <a:schemeClr val="bg1"/>
                </a:solidFill>
                <a:latin typeface="Calibri" pitchFamily="34" charset="0"/>
                <a:sym typeface="Symbol"/>
              </a:rPr>
              <a:t>x</a:t>
            </a:r>
            <a:r>
              <a:rPr lang="en-US" sz="2800" i="1" baseline="-25000" dirty="0" smtClean="0">
                <a:solidFill>
                  <a:schemeClr val="bg1"/>
                </a:solidFill>
                <a:latin typeface="Calibri" pitchFamily="34" charset="0"/>
                <a:sym typeface="Symbol"/>
              </a:rPr>
              <a:t>i</a:t>
            </a:r>
            <a:r>
              <a:rPr lang="en-US" sz="2800" dirty="0" smtClean="0">
                <a:solidFill>
                  <a:schemeClr val="bg1"/>
                </a:solidFill>
                <a:latin typeface="Calibri" pitchFamily="34" charset="0"/>
                <a:sym typeface="Symbol"/>
              </a:rPr>
              <a:t> in clause </a:t>
            </a:r>
            <a:r>
              <a:rPr lang="en-US" sz="2800" i="1" dirty="0" smtClean="0">
                <a:solidFill>
                  <a:schemeClr val="bg1"/>
                </a:solidFill>
                <a:latin typeface="Calibri" pitchFamily="34" charset="0"/>
                <a:sym typeface="Symbol"/>
              </a:rPr>
              <a:t>C</a:t>
            </a:r>
            <a:r>
              <a:rPr lang="en-US" sz="2800" i="1" baseline="-25000" dirty="0" smtClean="0">
                <a:solidFill>
                  <a:schemeClr val="bg1"/>
                </a:solidFill>
                <a:latin typeface="Calibri" pitchFamily="34" charset="0"/>
                <a:sym typeface="Symbol"/>
              </a:rPr>
              <a:t>k</a:t>
            </a:r>
          </a:p>
          <a:p>
            <a:pPr marL="384954" indent="-384954">
              <a:lnSpc>
                <a:spcPct val="90000"/>
              </a:lnSpc>
              <a:spcBef>
                <a:spcPct val="20000"/>
              </a:spcBef>
              <a:buSzPct val="90000"/>
              <a:buBlip>
                <a:blip r:embed="rId3"/>
              </a:buBlip>
            </a:pPr>
            <a:r>
              <a:rPr lang="en-US" sz="2800" i="1" dirty="0" err="1" smtClean="0">
                <a:solidFill>
                  <a:schemeClr val="bg1"/>
                </a:solidFill>
                <a:latin typeface="Calibri" pitchFamily="34" charset="0"/>
                <a:sym typeface="Symbol"/>
              </a:rPr>
              <a:t>A</a:t>
            </a:r>
            <a:r>
              <a:rPr lang="en-US" sz="2800" i="1" baseline="-25000" dirty="0" err="1" smtClean="0">
                <a:solidFill>
                  <a:schemeClr val="bg1"/>
                </a:solidFill>
                <a:latin typeface="Calibri" pitchFamily="34" charset="0"/>
                <a:sym typeface="Symbol"/>
              </a:rPr>
              <a:t>f,j</a:t>
            </a:r>
            <a:r>
              <a:rPr lang="en-US" sz="2800" dirty="0" smtClean="0">
                <a:solidFill>
                  <a:schemeClr val="bg1"/>
                </a:solidFill>
                <a:latin typeface="Calibri" pitchFamily="34" charset="0"/>
                <a:sym typeface="Symbol"/>
              </a:rPr>
              <a:t> set of ground </a:t>
            </a:r>
            <a:r>
              <a:rPr lang="en-US" sz="2800" i="1" dirty="0" smtClean="0">
                <a:solidFill>
                  <a:schemeClr val="bg1"/>
                </a:solidFill>
                <a:latin typeface="Calibri" pitchFamily="34" charset="0"/>
                <a:sym typeface="Symbol"/>
              </a:rPr>
              <a:t>j</a:t>
            </a:r>
            <a:r>
              <a:rPr lang="en-US" sz="2800" dirty="0" smtClean="0">
                <a:solidFill>
                  <a:schemeClr val="bg1"/>
                </a:solidFill>
                <a:latin typeface="Calibri" pitchFamily="34" charset="0"/>
                <a:sym typeface="Symbol"/>
              </a:rPr>
              <a:t>-</a:t>
            </a:r>
            <a:r>
              <a:rPr lang="en-US" sz="2800" dirty="0" err="1" smtClean="0">
                <a:solidFill>
                  <a:schemeClr val="bg1"/>
                </a:solidFill>
                <a:latin typeface="Calibri" pitchFamily="34" charset="0"/>
                <a:sym typeface="Symbol"/>
              </a:rPr>
              <a:t>th</a:t>
            </a:r>
            <a:r>
              <a:rPr lang="en-US" sz="2800" dirty="0" smtClean="0">
                <a:solidFill>
                  <a:schemeClr val="bg1"/>
                </a:solidFill>
                <a:latin typeface="Calibri" pitchFamily="34" charset="0"/>
                <a:sym typeface="Symbol"/>
              </a:rPr>
              <a:t> arguments of </a:t>
            </a:r>
            <a:r>
              <a:rPr lang="en-US" sz="2800" i="1" dirty="0" smtClean="0">
                <a:solidFill>
                  <a:schemeClr val="bg1"/>
                </a:solidFill>
                <a:latin typeface="Calibri" pitchFamily="34" charset="0"/>
                <a:sym typeface="Symbol"/>
              </a:rPr>
              <a:t>f</a:t>
            </a:r>
            <a:endParaRPr lang="en-US" sz="2800" i="1" baseline="-250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i="1" baseline="-25000" dirty="0" smtClean="0">
              <a:solidFill>
                <a:schemeClr val="bg1"/>
              </a:solidFill>
              <a:latin typeface="Calibri" pitchFamily="34" charset="0"/>
              <a:sym typeface="Symbol"/>
            </a:endParaRPr>
          </a:p>
        </p:txBody>
      </p:sp>
      <p:graphicFrame>
        <p:nvGraphicFramePr>
          <p:cNvPr id="5" name="Table 4"/>
          <p:cNvGraphicFramePr>
            <a:graphicFrameLocks noGrp="1"/>
          </p:cNvGraphicFramePr>
          <p:nvPr/>
        </p:nvGraphicFramePr>
        <p:xfrm>
          <a:off x="257451" y="3199161"/>
          <a:ext cx="8424910" cy="1828800"/>
        </p:xfrm>
        <a:graphic>
          <a:graphicData uri="http://schemas.openxmlformats.org/drawingml/2006/table">
            <a:tbl>
              <a:tblPr firstRow="1" bandRow="1">
                <a:tableStyleId>{21E4AEA4-8DFA-4A89-87EB-49C32662AFE0}</a:tableStyleId>
              </a:tblPr>
              <a:tblGrid>
                <a:gridCol w="4212455"/>
                <a:gridCol w="4212455"/>
              </a:tblGrid>
              <a:tr h="370840">
                <a:tc>
                  <a:txBody>
                    <a:bodyPr/>
                    <a:lstStyle/>
                    <a:p>
                      <a:r>
                        <a:rPr lang="en-US" sz="2400" b="0" i="1" dirty="0" smtClean="0">
                          <a:latin typeface="Calibri" pitchFamily="34" charset="0"/>
                        </a:rPr>
                        <a:t>j</a:t>
                      </a:r>
                      <a:r>
                        <a:rPr lang="en-US" sz="2400" b="0" dirty="0" smtClean="0">
                          <a:latin typeface="Calibri" pitchFamily="34" charset="0"/>
                        </a:rPr>
                        <a:t>-</a:t>
                      </a:r>
                      <a:r>
                        <a:rPr lang="en-US" sz="2400" b="0" dirty="0" err="1" smtClean="0">
                          <a:latin typeface="Calibri" pitchFamily="34" charset="0"/>
                        </a:rPr>
                        <a:t>th</a:t>
                      </a:r>
                      <a:r>
                        <a:rPr lang="en-US" sz="2400" b="0" dirty="0" smtClean="0">
                          <a:latin typeface="Calibri" pitchFamily="34" charset="0"/>
                        </a:rPr>
                        <a:t> argument of </a:t>
                      </a:r>
                      <a:r>
                        <a:rPr lang="en-US" sz="2400" b="0" i="1" dirty="0" smtClean="0">
                          <a:latin typeface="Calibri" pitchFamily="34" charset="0"/>
                        </a:rPr>
                        <a:t>f</a:t>
                      </a:r>
                      <a:r>
                        <a:rPr lang="en-US" sz="2400" b="0" dirty="0" smtClean="0">
                          <a:latin typeface="Calibri" pitchFamily="34" charset="0"/>
                        </a:rPr>
                        <a:t> in clause </a:t>
                      </a:r>
                      <a:r>
                        <a:rPr lang="en-US" sz="2400" b="0" i="1" dirty="0" smtClean="0">
                          <a:latin typeface="Calibri" pitchFamily="34" charset="0"/>
                        </a:rPr>
                        <a:t>C</a:t>
                      </a:r>
                      <a:r>
                        <a:rPr lang="en-US" sz="2400" b="0" i="1" baseline="-25000" dirty="0" smtClean="0">
                          <a:latin typeface="Calibri" pitchFamily="34" charset="0"/>
                        </a:rPr>
                        <a:t>k</a:t>
                      </a:r>
                      <a:endParaRPr lang="en-US" sz="2400" b="0" i="1" baseline="-25000" dirty="0">
                        <a:latin typeface="Calibri" pitchFamily="34" charset="0"/>
                      </a:endParaRPr>
                    </a:p>
                  </a:txBody>
                  <a:tcPr/>
                </a:tc>
                <a:tc>
                  <a:txBody>
                    <a:bodyPr/>
                    <a:lstStyle/>
                    <a:p>
                      <a:r>
                        <a:rPr lang="en-US" sz="2400" b="0" dirty="0" smtClean="0">
                          <a:latin typeface="Calibri" pitchFamily="34" charset="0"/>
                        </a:rPr>
                        <a:t>Set</a:t>
                      </a:r>
                      <a:r>
                        <a:rPr lang="en-US" sz="2400" b="0" baseline="0" dirty="0" smtClean="0">
                          <a:latin typeface="Calibri" pitchFamily="34" charset="0"/>
                        </a:rPr>
                        <a:t> Constraint</a:t>
                      </a:r>
                      <a:endParaRPr lang="en-US" sz="2400" b="0" dirty="0">
                        <a:latin typeface="Calibri" pitchFamily="34" charset="0"/>
                      </a:endParaRPr>
                    </a:p>
                  </a:txBody>
                  <a:tcPr/>
                </a:tc>
              </a:tr>
              <a:tr h="370840">
                <a:tc>
                  <a:txBody>
                    <a:bodyPr/>
                    <a:lstStyle/>
                    <a:p>
                      <a:r>
                        <a:rPr lang="en-US" sz="2400" dirty="0" smtClean="0">
                          <a:latin typeface="Calibri" pitchFamily="34" charset="0"/>
                        </a:rPr>
                        <a:t>a ground</a:t>
                      </a:r>
                      <a:r>
                        <a:rPr lang="en-US" sz="2400" baseline="0" dirty="0" smtClean="0">
                          <a:latin typeface="Calibri" pitchFamily="34" charset="0"/>
                        </a:rPr>
                        <a:t> term </a:t>
                      </a:r>
                      <a:r>
                        <a:rPr lang="en-US" sz="2400" i="1" baseline="0" dirty="0" smtClean="0">
                          <a:latin typeface="Calibri" pitchFamily="34" charset="0"/>
                        </a:rPr>
                        <a:t>t</a:t>
                      </a:r>
                      <a:endParaRPr lang="en-US" sz="2400" i="1" dirty="0">
                        <a:latin typeface="Calibri" pitchFamily="34" charset="0"/>
                      </a:endParaRPr>
                    </a:p>
                  </a:txBody>
                  <a:tcPr/>
                </a:tc>
                <a:tc>
                  <a:txBody>
                    <a:bodyPr/>
                    <a:lstStyle/>
                    <a:p>
                      <a:r>
                        <a:rPr lang="en-US" sz="2400" i="1" dirty="0" smtClean="0">
                          <a:latin typeface="Calibri" pitchFamily="34" charset="0"/>
                        </a:rPr>
                        <a:t>t </a:t>
                      </a:r>
                      <a:r>
                        <a:rPr lang="en-US" sz="2400" i="0" dirty="0" smtClean="0">
                          <a:latin typeface="Calibri" pitchFamily="34" charset="0"/>
                          <a:sym typeface="Symbol"/>
                        </a:rPr>
                        <a:t> </a:t>
                      </a:r>
                      <a:r>
                        <a:rPr lang="en-US" sz="2400" i="1" dirty="0" err="1" smtClean="0">
                          <a:solidFill>
                            <a:schemeClr val="bg1"/>
                          </a:solidFill>
                          <a:latin typeface="Calibri" pitchFamily="34" charset="0"/>
                          <a:sym typeface="Symbol"/>
                        </a:rPr>
                        <a:t>A</a:t>
                      </a:r>
                      <a:r>
                        <a:rPr lang="en-US" sz="2400" i="1" baseline="-25000" dirty="0" err="1" smtClean="0">
                          <a:solidFill>
                            <a:schemeClr val="bg1"/>
                          </a:solidFill>
                          <a:latin typeface="Calibri" pitchFamily="34" charset="0"/>
                          <a:sym typeface="Symbol"/>
                        </a:rPr>
                        <a:t>f,j</a:t>
                      </a:r>
                      <a:endParaRPr lang="en-US" sz="2400" i="0" dirty="0">
                        <a:latin typeface="Calibri" pitchFamily="34" charset="0"/>
                      </a:endParaRPr>
                    </a:p>
                  </a:txBody>
                  <a:tcPr/>
                </a:tc>
              </a:tr>
              <a:tr h="370840">
                <a:tc>
                  <a:txBody>
                    <a:bodyPr/>
                    <a:lstStyle/>
                    <a:p>
                      <a:r>
                        <a:rPr lang="en-US" sz="2400" i="1" dirty="0" smtClean="0">
                          <a:latin typeface="Calibri" pitchFamily="34" charset="0"/>
                        </a:rPr>
                        <a:t>t </a:t>
                      </a:r>
                      <a:r>
                        <a:rPr lang="en-US" sz="2400" dirty="0" smtClean="0">
                          <a:latin typeface="Calibri" pitchFamily="34" charset="0"/>
                        </a:rPr>
                        <a:t>[</a:t>
                      </a:r>
                      <a:r>
                        <a:rPr lang="en-US" sz="2400" i="1" dirty="0" smtClean="0">
                          <a:latin typeface="Calibri" pitchFamily="34" charset="0"/>
                        </a:rPr>
                        <a:t>x</a:t>
                      </a:r>
                      <a:r>
                        <a:rPr lang="en-US" sz="2400" i="1" baseline="-25000" dirty="0" smtClean="0">
                          <a:latin typeface="Calibri" pitchFamily="34" charset="0"/>
                        </a:rPr>
                        <a:t>1</a:t>
                      </a:r>
                      <a:r>
                        <a:rPr lang="en-US" sz="2400" dirty="0" smtClean="0">
                          <a:latin typeface="Calibri" pitchFamily="34" charset="0"/>
                        </a:rPr>
                        <a:t>,…,</a:t>
                      </a:r>
                      <a:r>
                        <a:rPr lang="en-US" sz="2400" i="1" dirty="0" err="1" smtClean="0">
                          <a:latin typeface="Calibri" pitchFamily="34" charset="0"/>
                        </a:rPr>
                        <a:t>x</a:t>
                      </a:r>
                      <a:r>
                        <a:rPr lang="en-US" sz="2400" i="1" baseline="-25000" dirty="0" err="1" smtClean="0">
                          <a:latin typeface="Calibri" pitchFamily="34" charset="0"/>
                        </a:rPr>
                        <a:t>n</a:t>
                      </a:r>
                      <a:r>
                        <a:rPr lang="en-US" sz="2400" dirty="0" smtClean="0">
                          <a:latin typeface="Calibri" pitchFamily="34" charset="0"/>
                        </a:rPr>
                        <a:t>]</a:t>
                      </a:r>
                      <a:endParaRPr lang="en-US" sz="2400" dirty="0">
                        <a:latin typeface="Calibri" pitchFamily="34" charset="0"/>
                      </a:endParaRPr>
                    </a:p>
                  </a:txBody>
                  <a:tcPr/>
                </a:tc>
                <a:tc>
                  <a:txBody>
                    <a:bodyPr/>
                    <a:lstStyle/>
                    <a:p>
                      <a:r>
                        <a:rPr lang="en-US" sz="2400" i="1" dirty="0" smtClean="0">
                          <a:latin typeface="Calibri" pitchFamily="34" charset="0"/>
                        </a:rPr>
                        <a:t>t </a:t>
                      </a:r>
                      <a:r>
                        <a:rPr lang="en-US" sz="2400" i="0" dirty="0" smtClean="0">
                          <a:latin typeface="Calibri" pitchFamily="34" charset="0"/>
                        </a:rPr>
                        <a:t>[</a:t>
                      </a:r>
                      <a:r>
                        <a:rPr lang="en-US" sz="2400" i="1" dirty="0" smtClean="0">
                          <a:latin typeface="Calibri" pitchFamily="34" charset="0"/>
                        </a:rPr>
                        <a:t>S</a:t>
                      </a:r>
                      <a:r>
                        <a:rPr lang="en-US" sz="2400" i="1" baseline="-25000" dirty="0" smtClean="0">
                          <a:latin typeface="Calibri" pitchFamily="34" charset="0"/>
                        </a:rPr>
                        <a:t>k,1</a:t>
                      </a:r>
                      <a:r>
                        <a:rPr lang="en-US" sz="2400" dirty="0" smtClean="0">
                          <a:latin typeface="Calibri" pitchFamily="34" charset="0"/>
                        </a:rPr>
                        <a:t>,…,</a:t>
                      </a:r>
                      <a:r>
                        <a:rPr lang="en-US" sz="2400" i="1" dirty="0" err="1" smtClean="0">
                          <a:latin typeface="Calibri" pitchFamily="34" charset="0"/>
                        </a:rPr>
                        <a:t>S</a:t>
                      </a:r>
                      <a:r>
                        <a:rPr lang="en-US" sz="2400" i="1" baseline="-25000" dirty="0" err="1" smtClean="0">
                          <a:latin typeface="Calibri" pitchFamily="34" charset="0"/>
                        </a:rPr>
                        <a:t>k,n</a:t>
                      </a:r>
                      <a:r>
                        <a:rPr lang="en-US" sz="2400" dirty="0" smtClean="0">
                          <a:latin typeface="Calibri" pitchFamily="34" charset="0"/>
                        </a:rPr>
                        <a:t>] </a:t>
                      </a:r>
                      <a:r>
                        <a:rPr lang="en-US" sz="2400" i="0" dirty="0" smtClean="0">
                          <a:latin typeface="Calibri" pitchFamily="34" charset="0"/>
                          <a:sym typeface="Symbol"/>
                        </a:rPr>
                        <a:t> </a:t>
                      </a:r>
                      <a:r>
                        <a:rPr lang="en-US" sz="2400" i="1" dirty="0" err="1" smtClean="0">
                          <a:solidFill>
                            <a:schemeClr val="bg1"/>
                          </a:solidFill>
                          <a:latin typeface="Calibri" pitchFamily="34" charset="0"/>
                          <a:sym typeface="Symbol"/>
                        </a:rPr>
                        <a:t>A</a:t>
                      </a:r>
                      <a:r>
                        <a:rPr lang="en-US" sz="2400" i="1" baseline="-25000" dirty="0" err="1" smtClean="0">
                          <a:solidFill>
                            <a:schemeClr val="bg1"/>
                          </a:solidFill>
                          <a:latin typeface="Calibri" pitchFamily="34" charset="0"/>
                          <a:sym typeface="Symbol"/>
                        </a:rPr>
                        <a:t>f,j</a:t>
                      </a:r>
                      <a:endParaRPr lang="en-US" sz="2400" i="1" dirty="0">
                        <a:latin typeface="Calibri" pitchFamily="34" charset="0"/>
                      </a:endParaRPr>
                    </a:p>
                  </a:txBody>
                  <a:tcPr/>
                </a:tc>
              </a:tr>
              <a:tr h="370840">
                <a:tc>
                  <a:txBody>
                    <a:bodyPr/>
                    <a:lstStyle/>
                    <a:p>
                      <a:r>
                        <a:rPr lang="en-US" sz="2400" i="1" dirty="0" smtClean="0">
                          <a:latin typeface="Calibri" pitchFamily="34" charset="0"/>
                        </a:rPr>
                        <a:t>x</a:t>
                      </a:r>
                      <a:r>
                        <a:rPr lang="en-US" sz="2400" i="1" baseline="-25000" dirty="0" smtClean="0">
                          <a:latin typeface="Calibri" pitchFamily="34" charset="0"/>
                        </a:rPr>
                        <a:t>i</a:t>
                      </a:r>
                      <a:endParaRPr lang="en-US" sz="2400" dirty="0">
                        <a:latin typeface="Calibri" pitchFamily="34" charset="0"/>
                      </a:endParaRPr>
                    </a:p>
                  </a:txBody>
                  <a:tcPr/>
                </a:tc>
                <a:tc>
                  <a:txBody>
                    <a:bodyPr/>
                    <a:lstStyle/>
                    <a:p>
                      <a:r>
                        <a:rPr lang="en-US" sz="2400" i="1" dirty="0" err="1" smtClean="0">
                          <a:latin typeface="Calibri" pitchFamily="34" charset="0"/>
                        </a:rPr>
                        <a:t>S</a:t>
                      </a:r>
                      <a:r>
                        <a:rPr lang="en-US" sz="2400" i="1" baseline="-25000" dirty="0" err="1" smtClean="0">
                          <a:latin typeface="Calibri" pitchFamily="34" charset="0"/>
                        </a:rPr>
                        <a:t>k,i</a:t>
                      </a:r>
                      <a:r>
                        <a:rPr lang="en-US" sz="2400" i="1" baseline="-25000" dirty="0" smtClean="0">
                          <a:latin typeface="Calibri" pitchFamily="34" charset="0"/>
                        </a:rPr>
                        <a:t> </a:t>
                      </a:r>
                      <a:r>
                        <a:rPr lang="en-US" sz="2400" i="0" dirty="0" smtClean="0">
                          <a:latin typeface="Calibri" pitchFamily="34" charset="0"/>
                          <a:sym typeface="Symbol"/>
                        </a:rPr>
                        <a:t> </a:t>
                      </a:r>
                      <a:r>
                        <a:rPr lang="en-US" sz="2400" i="1" dirty="0" err="1" smtClean="0">
                          <a:solidFill>
                            <a:schemeClr val="bg1"/>
                          </a:solidFill>
                          <a:latin typeface="Calibri" pitchFamily="34" charset="0"/>
                          <a:sym typeface="Symbol"/>
                        </a:rPr>
                        <a:t>A</a:t>
                      </a:r>
                      <a:r>
                        <a:rPr lang="en-US" sz="2400" i="1" baseline="-25000" dirty="0" err="1" smtClean="0">
                          <a:solidFill>
                            <a:schemeClr val="bg1"/>
                          </a:solidFill>
                          <a:latin typeface="Calibri" pitchFamily="34" charset="0"/>
                          <a:sym typeface="Symbol"/>
                        </a:rPr>
                        <a:t>f,j</a:t>
                      </a:r>
                      <a:endParaRPr lang="en-US" sz="2400" dirty="0">
                        <a:latin typeface="Calibri" pitchFamily="34" charset="0"/>
                      </a:endParaRPr>
                    </a:p>
                  </a:txBody>
                  <a:tcPr/>
                </a:tc>
              </a:tr>
            </a:tbl>
          </a:graphicData>
        </a:graphic>
      </p:graphicFrame>
      <p:sp>
        <p:nvSpPr>
          <p:cNvPr id="6" name="Text Placeholder 2"/>
          <p:cNvSpPr txBox="1">
            <a:spLocks/>
          </p:cNvSpPr>
          <p:nvPr/>
        </p:nvSpPr>
        <p:spPr>
          <a:xfrm>
            <a:off x="391351" y="5200221"/>
            <a:ext cx="8382000" cy="117775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i="1" dirty="0" smtClean="0">
                <a:solidFill>
                  <a:schemeClr val="bg1"/>
                </a:solidFill>
                <a:latin typeface="Calibri" pitchFamily="34" charset="0"/>
                <a:sym typeface="Symbol"/>
              </a:rPr>
              <a:t>F*</a:t>
            </a:r>
            <a:r>
              <a:rPr lang="en-US" sz="2800" dirty="0" smtClean="0">
                <a:solidFill>
                  <a:schemeClr val="bg1"/>
                </a:solidFill>
                <a:latin typeface="Calibri" pitchFamily="34" charset="0"/>
                <a:sym typeface="Symbol"/>
              </a:rPr>
              <a:t> is generated using the least solution of </a:t>
            </a:r>
            <a:r>
              <a:rPr lang="en-US" sz="2800" i="1" baseline="-25000" dirty="0" smtClean="0">
                <a:solidFill>
                  <a:schemeClr val="bg1"/>
                </a:solidFill>
                <a:latin typeface="Calibri" pitchFamily="34" charset="0"/>
                <a:sym typeface="Symbol"/>
              </a:rPr>
              <a:t>F</a:t>
            </a:r>
            <a:endParaRPr lang="en-US" sz="2800" i="1" dirty="0" smtClean="0">
              <a:solidFill>
                <a:schemeClr val="bg1"/>
              </a:solidFill>
              <a:latin typeface="Calibri" pitchFamily="34" charset="0"/>
              <a:sym typeface="Symbol"/>
            </a:endParaRPr>
          </a:p>
          <a:p>
            <a:pPr marL="384954" indent="-384954">
              <a:lnSpc>
                <a:spcPct val="90000"/>
              </a:lnSpc>
              <a:spcBef>
                <a:spcPct val="20000"/>
              </a:spcBef>
              <a:buSzPct val="90000"/>
              <a:buBlip>
                <a:blip r:embed="rId3"/>
              </a:buBlip>
            </a:pPr>
            <a:r>
              <a:rPr lang="en-US" sz="2800" i="1" dirty="0" smtClean="0">
                <a:solidFill>
                  <a:schemeClr val="bg1"/>
                </a:solidFill>
                <a:latin typeface="Calibri" pitchFamily="34" charset="0"/>
                <a:sym typeface="Symbol"/>
              </a:rPr>
              <a:t>F* </a:t>
            </a:r>
            <a:r>
              <a:rPr lang="en-US" sz="2800" dirty="0" smtClean="0">
                <a:solidFill>
                  <a:schemeClr val="bg1"/>
                </a:solidFill>
                <a:latin typeface="Calibri" pitchFamily="34" charset="0"/>
                <a:sym typeface="Symbol"/>
              </a:rPr>
              <a:t>= { </a:t>
            </a:r>
            <a:r>
              <a:rPr lang="en-US" sz="2800" i="1" dirty="0" smtClean="0">
                <a:solidFill>
                  <a:schemeClr val="bg1"/>
                </a:solidFill>
                <a:latin typeface="Calibri" pitchFamily="34" charset="0"/>
                <a:sym typeface="Symbol"/>
              </a:rPr>
              <a:t>C</a:t>
            </a:r>
            <a:r>
              <a:rPr lang="en-US" sz="2800" i="1" baseline="-25000" dirty="0" smtClean="0">
                <a:solidFill>
                  <a:schemeClr val="bg1"/>
                </a:solidFill>
                <a:latin typeface="Calibri" pitchFamily="34" charset="0"/>
                <a:sym typeface="Symbol"/>
              </a:rPr>
              <a:t>k </a:t>
            </a:r>
            <a:r>
              <a:rPr lang="en-US" sz="2800" dirty="0" smtClean="0">
                <a:solidFill>
                  <a:schemeClr val="bg1"/>
                </a:solidFill>
                <a:latin typeface="Calibri" pitchFamily="34" charset="0"/>
              </a:rPr>
              <a:t>[</a:t>
            </a:r>
            <a:r>
              <a:rPr lang="en-US" sz="2800" i="1" dirty="0" smtClean="0">
                <a:solidFill>
                  <a:schemeClr val="bg1"/>
                </a:solidFill>
                <a:latin typeface="Calibri" pitchFamily="34" charset="0"/>
              </a:rPr>
              <a:t>S</a:t>
            </a:r>
            <a:r>
              <a:rPr lang="en-US" sz="2800" i="1" baseline="-25000" dirty="0" smtClean="0">
                <a:solidFill>
                  <a:schemeClr val="bg1"/>
                </a:solidFill>
                <a:latin typeface="Calibri" pitchFamily="34" charset="0"/>
              </a:rPr>
              <a:t>k,1</a:t>
            </a:r>
            <a:r>
              <a:rPr lang="en-US" sz="2800" dirty="0" smtClean="0">
                <a:solidFill>
                  <a:schemeClr val="bg1"/>
                </a:solidFill>
                <a:latin typeface="Calibri" pitchFamily="34" charset="0"/>
              </a:rPr>
              <a:t>,…,</a:t>
            </a:r>
            <a:r>
              <a:rPr lang="en-US" sz="2800" i="1" dirty="0" err="1" smtClean="0">
                <a:solidFill>
                  <a:schemeClr val="bg1"/>
                </a:solidFill>
                <a:latin typeface="Calibri" pitchFamily="34" charset="0"/>
              </a:rPr>
              <a:t>S</a:t>
            </a:r>
            <a:r>
              <a:rPr lang="en-US" sz="2800" i="1" baseline="-25000" dirty="0" err="1" smtClean="0">
                <a:solidFill>
                  <a:schemeClr val="bg1"/>
                </a:solidFill>
                <a:latin typeface="Calibri" pitchFamily="34" charset="0"/>
              </a:rPr>
              <a:t>k,n</a:t>
            </a:r>
            <a:r>
              <a:rPr lang="en-US" sz="2800" dirty="0" smtClean="0">
                <a:solidFill>
                  <a:schemeClr val="bg1"/>
                </a:solidFill>
                <a:latin typeface="Calibri" pitchFamily="34" charset="0"/>
              </a:rPr>
              <a:t>] | </a:t>
            </a:r>
            <a:r>
              <a:rPr lang="en-US" sz="2800" i="1" dirty="0" smtClean="0">
                <a:solidFill>
                  <a:schemeClr val="bg1"/>
                </a:solidFill>
                <a:latin typeface="Calibri" pitchFamily="34" charset="0"/>
                <a:sym typeface="Symbol"/>
              </a:rPr>
              <a:t>C</a:t>
            </a:r>
            <a:r>
              <a:rPr lang="en-US" sz="2800" i="1" baseline="-25000" dirty="0" smtClean="0">
                <a:solidFill>
                  <a:schemeClr val="bg1"/>
                </a:solidFill>
                <a:latin typeface="Calibri" pitchFamily="34" charset="0"/>
                <a:sym typeface="Symbol"/>
              </a:rPr>
              <a:t>k </a:t>
            </a:r>
            <a:r>
              <a:rPr lang="en-US" sz="2800" dirty="0" smtClean="0">
                <a:solidFill>
                  <a:schemeClr val="bg1"/>
                </a:solidFill>
                <a:latin typeface="Calibri" pitchFamily="34" charset="0"/>
                <a:sym typeface="Symbol"/>
              </a:rPr>
              <a:t> </a:t>
            </a:r>
            <a:r>
              <a:rPr lang="en-US" sz="2800" i="1" dirty="0" smtClean="0">
                <a:solidFill>
                  <a:schemeClr val="bg1"/>
                </a:solidFill>
                <a:latin typeface="Calibri" pitchFamily="34" charset="0"/>
                <a:sym typeface="Symbol"/>
              </a:rPr>
              <a:t>F </a:t>
            </a:r>
            <a:r>
              <a:rPr lang="en-US" sz="2800" dirty="0" smtClean="0">
                <a:solidFill>
                  <a:schemeClr val="bg1"/>
                </a:solidFill>
                <a:latin typeface="Calibri" pitchFamily="34" charset="0"/>
                <a:sym typeface="Symbol"/>
              </a:rPr>
              <a:t>}</a:t>
            </a:r>
            <a:endParaRPr lang="en-US" sz="2800" dirty="0" smtClean="0">
              <a:solidFill>
                <a:schemeClr val="bg1"/>
              </a:solidFill>
              <a:latin typeface="Calibri" pitchFamily="34" charset="0"/>
            </a:endParaRPr>
          </a:p>
          <a:p>
            <a:pPr marL="384954" indent="-384954">
              <a:lnSpc>
                <a:spcPct val="90000"/>
              </a:lnSpc>
              <a:spcBef>
                <a:spcPct val="20000"/>
              </a:spcBef>
              <a:buSzPct val="90000"/>
              <a:buFontTx/>
              <a:buBlip>
                <a:blip r:embed="rId3"/>
              </a:buBlip>
            </a:pPr>
            <a:endParaRPr lang="en-US" sz="2800" i="1" baseline="-250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Generating F* </a:t>
            </a:r>
            <a:r>
              <a:rPr lang="en-US" sz="2400" dirty="0" smtClean="0">
                <a:sym typeface="Symbol"/>
              </a:rPr>
              <a:t>(for the essentially </a:t>
            </a:r>
            <a:r>
              <a:rPr lang="en-US" sz="2400" dirty="0" err="1" smtClean="0">
                <a:sym typeface="Symbol"/>
              </a:rPr>
              <a:t>unintepreted</a:t>
            </a:r>
            <a:r>
              <a:rPr lang="en-US" sz="2400" dirty="0" smtClean="0">
                <a:sym typeface="Symbol"/>
              </a:rPr>
              <a:t> fragment)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165173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i="1" dirty="0" smtClean="0">
                <a:solidFill>
                  <a:schemeClr val="bg1"/>
                </a:solidFill>
                <a:latin typeface="Calibri" pitchFamily="34" charset="0"/>
                <a:sym typeface="Symbol"/>
              </a:rPr>
              <a:t>F </a:t>
            </a:r>
            <a:r>
              <a:rPr lang="en-US" sz="2800" dirty="0" smtClean="0">
                <a:solidFill>
                  <a:schemeClr val="bg1"/>
                </a:solidFill>
                <a:latin typeface="Calibri" pitchFamily="34" charset="0"/>
                <a:sym typeface="Symbol"/>
              </a:rPr>
              <a:t>induces a system </a:t>
            </a:r>
            <a:r>
              <a:rPr lang="en-US" sz="2800" i="1" baseline="-25000" dirty="0" smtClean="0">
                <a:solidFill>
                  <a:schemeClr val="bg1"/>
                </a:solidFill>
                <a:latin typeface="Calibri" pitchFamily="34" charset="0"/>
                <a:sym typeface="Symbol"/>
              </a:rPr>
              <a:t>F</a:t>
            </a:r>
            <a:r>
              <a:rPr lang="en-US" sz="2800" dirty="0" smtClean="0">
                <a:solidFill>
                  <a:schemeClr val="bg1"/>
                </a:solidFill>
                <a:latin typeface="Calibri" pitchFamily="34" charset="0"/>
                <a:sym typeface="Symbol"/>
              </a:rPr>
              <a:t> of set constraints</a:t>
            </a:r>
          </a:p>
          <a:p>
            <a:pPr marL="384954" indent="-384954">
              <a:lnSpc>
                <a:spcPct val="90000"/>
              </a:lnSpc>
              <a:spcBef>
                <a:spcPct val="20000"/>
              </a:spcBef>
              <a:buSzPct val="90000"/>
              <a:buFontTx/>
              <a:buBlip>
                <a:blip r:embed="rId3"/>
              </a:buBlip>
            </a:pPr>
            <a:r>
              <a:rPr lang="en-US" sz="2800" i="1" dirty="0" err="1" smtClean="0">
                <a:solidFill>
                  <a:schemeClr val="bg1"/>
                </a:solidFill>
                <a:latin typeface="Calibri" pitchFamily="34" charset="0"/>
                <a:sym typeface="Symbol"/>
              </a:rPr>
              <a:t>S</a:t>
            </a:r>
            <a:r>
              <a:rPr lang="en-US" sz="2800" i="1" baseline="-25000" dirty="0" err="1" smtClean="0">
                <a:solidFill>
                  <a:schemeClr val="bg1"/>
                </a:solidFill>
                <a:latin typeface="Calibri" pitchFamily="34" charset="0"/>
                <a:sym typeface="Symbol"/>
              </a:rPr>
              <a:t>k,i</a:t>
            </a:r>
            <a:r>
              <a:rPr lang="en-US" sz="2800" dirty="0" smtClean="0">
                <a:solidFill>
                  <a:schemeClr val="bg1"/>
                </a:solidFill>
                <a:latin typeface="Calibri" pitchFamily="34" charset="0"/>
                <a:sym typeface="Symbol"/>
              </a:rPr>
              <a:t> set of ground instances for variable </a:t>
            </a:r>
            <a:r>
              <a:rPr lang="en-US" sz="2800" i="1" dirty="0" smtClean="0">
                <a:solidFill>
                  <a:schemeClr val="bg1"/>
                </a:solidFill>
                <a:latin typeface="Calibri" pitchFamily="34" charset="0"/>
                <a:sym typeface="Symbol"/>
              </a:rPr>
              <a:t>x</a:t>
            </a:r>
            <a:r>
              <a:rPr lang="en-US" sz="2800" i="1" baseline="-25000" dirty="0" smtClean="0">
                <a:solidFill>
                  <a:schemeClr val="bg1"/>
                </a:solidFill>
                <a:latin typeface="Calibri" pitchFamily="34" charset="0"/>
                <a:sym typeface="Symbol"/>
              </a:rPr>
              <a:t>i</a:t>
            </a:r>
            <a:r>
              <a:rPr lang="en-US" sz="2800" dirty="0" smtClean="0">
                <a:solidFill>
                  <a:schemeClr val="bg1"/>
                </a:solidFill>
                <a:latin typeface="Calibri" pitchFamily="34" charset="0"/>
                <a:sym typeface="Symbol"/>
              </a:rPr>
              <a:t> in clause </a:t>
            </a:r>
            <a:r>
              <a:rPr lang="en-US" sz="2800" i="1" dirty="0" smtClean="0">
                <a:solidFill>
                  <a:schemeClr val="bg1"/>
                </a:solidFill>
                <a:latin typeface="Calibri" pitchFamily="34" charset="0"/>
                <a:sym typeface="Symbol"/>
              </a:rPr>
              <a:t>C</a:t>
            </a:r>
            <a:r>
              <a:rPr lang="en-US" sz="2800" i="1" baseline="-25000" dirty="0" smtClean="0">
                <a:solidFill>
                  <a:schemeClr val="bg1"/>
                </a:solidFill>
                <a:latin typeface="Calibri" pitchFamily="34" charset="0"/>
                <a:sym typeface="Symbol"/>
              </a:rPr>
              <a:t>k</a:t>
            </a:r>
          </a:p>
          <a:p>
            <a:pPr marL="384954" indent="-384954">
              <a:lnSpc>
                <a:spcPct val="90000"/>
              </a:lnSpc>
              <a:spcBef>
                <a:spcPct val="20000"/>
              </a:spcBef>
              <a:buSzPct val="90000"/>
              <a:buBlip>
                <a:blip r:embed="rId3"/>
              </a:buBlip>
            </a:pPr>
            <a:r>
              <a:rPr lang="en-US" sz="2800" i="1" dirty="0" err="1" smtClean="0">
                <a:solidFill>
                  <a:schemeClr val="bg1"/>
                </a:solidFill>
                <a:latin typeface="Calibri" pitchFamily="34" charset="0"/>
                <a:sym typeface="Symbol"/>
              </a:rPr>
              <a:t>A</a:t>
            </a:r>
            <a:r>
              <a:rPr lang="en-US" sz="2800" i="1" baseline="-25000" dirty="0" err="1" smtClean="0">
                <a:solidFill>
                  <a:schemeClr val="bg1"/>
                </a:solidFill>
                <a:latin typeface="Calibri" pitchFamily="34" charset="0"/>
                <a:sym typeface="Symbol"/>
              </a:rPr>
              <a:t>f,j</a:t>
            </a:r>
            <a:r>
              <a:rPr lang="en-US" sz="2800" dirty="0" smtClean="0">
                <a:solidFill>
                  <a:schemeClr val="bg1"/>
                </a:solidFill>
                <a:latin typeface="Calibri" pitchFamily="34" charset="0"/>
                <a:sym typeface="Symbol"/>
              </a:rPr>
              <a:t> set of ground </a:t>
            </a:r>
            <a:r>
              <a:rPr lang="en-US" sz="2800" i="1" dirty="0" smtClean="0">
                <a:solidFill>
                  <a:schemeClr val="bg1"/>
                </a:solidFill>
                <a:latin typeface="Calibri" pitchFamily="34" charset="0"/>
                <a:sym typeface="Symbol"/>
              </a:rPr>
              <a:t>j</a:t>
            </a:r>
            <a:r>
              <a:rPr lang="en-US" sz="2800" dirty="0" smtClean="0">
                <a:solidFill>
                  <a:schemeClr val="bg1"/>
                </a:solidFill>
                <a:latin typeface="Calibri" pitchFamily="34" charset="0"/>
                <a:sym typeface="Symbol"/>
              </a:rPr>
              <a:t>-</a:t>
            </a:r>
            <a:r>
              <a:rPr lang="en-US" sz="2800" dirty="0" err="1" smtClean="0">
                <a:solidFill>
                  <a:schemeClr val="bg1"/>
                </a:solidFill>
                <a:latin typeface="Calibri" pitchFamily="34" charset="0"/>
                <a:sym typeface="Symbol"/>
              </a:rPr>
              <a:t>th</a:t>
            </a:r>
            <a:r>
              <a:rPr lang="en-US" sz="2800" dirty="0" smtClean="0">
                <a:solidFill>
                  <a:schemeClr val="bg1"/>
                </a:solidFill>
                <a:latin typeface="Calibri" pitchFamily="34" charset="0"/>
                <a:sym typeface="Symbol"/>
              </a:rPr>
              <a:t> arguments of </a:t>
            </a:r>
            <a:r>
              <a:rPr lang="en-US" sz="2800" i="1" dirty="0" smtClean="0">
                <a:solidFill>
                  <a:schemeClr val="bg1"/>
                </a:solidFill>
                <a:latin typeface="Calibri" pitchFamily="34" charset="0"/>
                <a:sym typeface="Symbol"/>
              </a:rPr>
              <a:t>f</a:t>
            </a:r>
            <a:endParaRPr lang="en-US" sz="2800" i="1" baseline="-250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i="1" baseline="-25000" dirty="0" smtClean="0">
              <a:solidFill>
                <a:schemeClr val="bg1"/>
              </a:solidFill>
              <a:latin typeface="Calibri" pitchFamily="34" charset="0"/>
              <a:sym typeface="Symbol"/>
            </a:endParaRPr>
          </a:p>
        </p:txBody>
      </p:sp>
      <p:graphicFrame>
        <p:nvGraphicFramePr>
          <p:cNvPr id="5" name="Table 4"/>
          <p:cNvGraphicFramePr>
            <a:graphicFrameLocks noGrp="1"/>
          </p:cNvGraphicFramePr>
          <p:nvPr/>
        </p:nvGraphicFramePr>
        <p:xfrm>
          <a:off x="257451" y="3199161"/>
          <a:ext cx="8424910" cy="1828800"/>
        </p:xfrm>
        <a:graphic>
          <a:graphicData uri="http://schemas.openxmlformats.org/drawingml/2006/table">
            <a:tbl>
              <a:tblPr firstRow="1" bandRow="1">
                <a:tableStyleId>{21E4AEA4-8DFA-4A89-87EB-49C32662AFE0}</a:tableStyleId>
              </a:tblPr>
              <a:tblGrid>
                <a:gridCol w="4212455"/>
                <a:gridCol w="4212455"/>
              </a:tblGrid>
              <a:tr h="370840">
                <a:tc>
                  <a:txBody>
                    <a:bodyPr/>
                    <a:lstStyle/>
                    <a:p>
                      <a:r>
                        <a:rPr lang="en-US" sz="2400" b="0" i="1" dirty="0" smtClean="0">
                          <a:latin typeface="Calibri" pitchFamily="34" charset="0"/>
                        </a:rPr>
                        <a:t>j</a:t>
                      </a:r>
                      <a:r>
                        <a:rPr lang="en-US" sz="2400" b="0" dirty="0" smtClean="0">
                          <a:latin typeface="Calibri" pitchFamily="34" charset="0"/>
                        </a:rPr>
                        <a:t>-</a:t>
                      </a:r>
                      <a:r>
                        <a:rPr lang="en-US" sz="2400" b="0" dirty="0" err="1" smtClean="0">
                          <a:latin typeface="Calibri" pitchFamily="34" charset="0"/>
                        </a:rPr>
                        <a:t>th</a:t>
                      </a:r>
                      <a:r>
                        <a:rPr lang="en-US" sz="2400" b="0" dirty="0" smtClean="0">
                          <a:latin typeface="Calibri" pitchFamily="34" charset="0"/>
                        </a:rPr>
                        <a:t> argument of </a:t>
                      </a:r>
                      <a:r>
                        <a:rPr lang="en-US" sz="2400" b="0" i="1" dirty="0" smtClean="0">
                          <a:latin typeface="Calibri" pitchFamily="34" charset="0"/>
                        </a:rPr>
                        <a:t>f</a:t>
                      </a:r>
                      <a:r>
                        <a:rPr lang="en-US" sz="2400" b="0" dirty="0" smtClean="0">
                          <a:latin typeface="Calibri" pitchFamily="34" charset="0"/>
                        </a:rPr>
                        <a:t> in clause </a:t>
                      </a:r>
                      <a:r>
                        <a:rPr lang="en-US" sz="2400" b="0" i="1" dirty="0" smtClean="0">
                          <a:latin typeface="Calibri" pitchFamily="34" charset="0"/>
                        </a:rPr>
                        <a:t>C</a:t>
                      </a:r>
                      <a:r>
                        <a:rPr lang="en-US" sz="2400" b="0" i="1" baseline="-25000" dirty="0" smtClean="0">
                          <a:latin typeface="Calibri" pitchFamily="34" charset="0"/>
                        </a:rPr>
                        <a:t>k</a:t>
                      </a:r>
                      <a:endParaRPr lang="en-US" sz="2400" b="0" i="1" baseline="-25000" dirty="0">
                        <a:latin typeface="Calibri" pitchFamily="34" charset="0"/>
                      </a:endParaRPr>
                    </a:p>
                  </a:txBody>
                  <a:tcPr/>
                </a:tc>
                <a:tc>
                  <a:txBody>
                    <a:bodyPr/>
                    <a:lstStyle/>
                    <a:p>
                      <a:r>
                        <a:rPr lang="en-US" sz="2400" b="0" dirty="0" smtClean="0">
                          <a:latin typeface="Calibri" pitchFamily="34" charset="0"/>
                        </a:rPr>
                        <a:t>Set</a:t>
                      </a:r>
                      <a:r>
                        <a:rPr lang="en-US" sz="2400" b="0" baseline="0" dirty="0" smtClean="0">
                          <a:latin typeface="Calibri" pitchFamily="34" charset="0"/>
                        </a:rPr>
                        <a:t> Constraint</a:t>
                      </a:r>
                      <a:endParaRPr lang="en-US" sz="2400" b="0" dirty="0">
                        <a:latin typeface="Calibri" pitchFamily="34" charset="0"/>
                      </a:endParaRPr>
                    </a:p>
                  </a:txBody>
                  <a:tcPr/>
                </a:tc>
              </a:tr>
              <a:tr h="370840">
                <a:tc>
                  <a:txBody>
                    <a:bodyPr/>
                    <a:lstStyle/>
                    <a:p>
                      <a:r>
                        <a:rPr lang="en-US" sz="2400" dirty="0" smtClean="0">
                          <a:latin typeface="Calibri" pitchFamily="34" charset="0"/>
                        </a:rPr>
                        <a:t>a ground</a:t>
                      </a:r>
                      <a:r>
                        <a:rPr lang="en-US" sz="2400" baseline="0" dirty="0" smtClean="0">
                          <a:latin typeface="Calibri" pitchFamily="34" charset="0"/>
                        </a:rPr>
                        <a:t> term </a:t>
                      </a:r>
                      <a:r>
                        <a:rPr lang="en-US" sz="2400" i="1" baseline="0" dirty="0" smtClean="0">
                          <a:latin typeface="Calibri" pitchFamily="34" charset="0"/>
                        </a:rPr>
                        <a:t>t</a:t>
                      </a:r>
                      <a:endParaRPr lang="en-US" sz="2400" i="1" dirty="0">
                        <a:latin typeface="Calibri" pitchFamily="34" charset="0"/>
                      </a:endParaRPr>
                    </a:p>
                  </a:txBody>
                  <a:tcPr/>
                </a:tc>
                <a:tc>
                  <a:txBody>
                    <a:bodyPr/>
                    <a:lstStyle/>
                    <a:p>
                      <a:r>
                        <a:rPr lang="en-US" sz="2400" i="1" dirty="0" smtClean="0">
                          <a:latin typeface="Calibri" pitchFamily="34" charset="0"/>
                        </a:rPr>
                        <a:t>t </a:t>
                      </a:r>
                      <a:r>
                        <a:rPr lang="en-US" sz="2400" i="0" dirty="0" smtClean="0">
                          <a:latin typeface="Calibri" pitchFamily="34" charset="0"/>
                          <a:sym typeface="Symbol"/>
                        </a:rPr>
                        <a:t> </a:t>
                      </a:r>
                      <a:r>
                        <a:rPr lang="en-US" sz="2400" i="1" dirty="0" err="1" smtClean="0">
                          <a:solidFill>
                            <a:schemeClr val="bg1"/>
                          </a:solidFill>
                          <a:latin typeface="Calibri" pitchFamily="34" charset="0"/>
                          <a:sym typeface="Symbol"/>
                        </a:rPr>
                        <a:t>A</a:t>
                      </a:r>
                      <a:r>
                        <a:rPr lang="en-US" sz="2400" i="1" baseline="-25000" dirty="0" err="1" smtClean="0">
                          <a:solidFill>
                            <a:schemeClr val="bg1"/>
                          </a:solidFill>
                          <a:latin typeface="Calibri" pitchFamily="34" charset="0"/>
                          <a:sym typeface="Symbol"/>
                        </a:rPr>
                        <a:t>f,j</a:t>
                      </a:r>
                      <a:endParaRPr lang="en-US" sz="2400" i="0" dirty="0">
                        <a:latin typeface="Calibri" pitchFamily="34" charset="0"/>
                      </a:endParaRPr>
                    </a:p>
                  </a:txBody>
                  <a:tcPr/>
                </a:tc>
              </a:tr>
              <a:tr h="370840">
                <a:tc>
                  <a:txBody>
                    <a:bodyPr/>
                    <a:lstStyle/>
                    <a:p>
                      <a:r>
                        <a:rPr lang="en-US" sz="2400" i="1" dirty="0" smtClean="0">
                          <a:latin typeface="Calibri" pitchFamily="34" charset="0"/>
                        </a:rPr>
                        <a:t>t </a:t>
                      </a:r>
                      <a:r>
                        <a:rPr lang="en-US" sz="2400" dirty="0" smtClean="0">
                          <a:latin typeface="Calibri" pitchFamily="34" charset="0"/>
                        </a:rPr>
                        <a:t>[</a:t>
                      </a:r>
                      <a:r>
                        <a:rPr lang="en-US" sz="2400" i="1" dirty="0" smtClean="0">
                          <a:latin typeface="Calibri" pitchFamily="34" charset="0"/>
                        </a:rPr>
                        <a:t>x</a:t>
                      </a:r>
                      <a:r>
                        <a:rPr lang="en-US" sz="2400" i="1" baseline="-25000" dirty="0" smtClean="0">
                          <a:latin typeface="Calibri" pitchFamily="34" charset="0"/>
                        </a:rPr>
                        <a:t>1</a:t>
                      </a:r>
                      <a:r>
                        <a:rPr lang="en-US" sz="2400" dirty="0" smtClean="0">
                          <a:latin typeface="Calibri" pitchFamily="34" charset="0"/>
                        </a:rPr>
                        <a:t>,…,</a:t>
                      </a:r>
                      <a:r>
                        <a:rPr lang="en-US" sz="2400" i="1" dirty="0" err="1" smtClean="0">
                          <a:latin typeface="Calibri" pitchFamily="34" charset="0"/>
                        </a:rPr>
                        <a:t>x</a:t>
                      </a:r>
                      <a:r>
                        <a:rPr lang="en-US" sz="2400" i="1" baseline="-25000" dirty="0" err="1" smtClean="0">
                          <a:latin typeface="Calibri" pitchFamily="34" charset="0"/>
                        </a:rPr>
                        <a:t>n</a:t>
                      </a:r>
                      <a:r>
                        <a:rPr lang="en-US" sz="2400" dirty="0" smtClean="0">
                          <a:latin typeface="Calibri" pitchFamily="34" charset="0"/>
                        </a:rPr>
                        <a:t>]</a:t>
                      </a:r>
                      <a:endParaRPr lang="en-US" sz="2400" dirty="0">
                        <a:latin typeface="Calibri" pitchFamily="34" charset="0"/>
                      </a:endParaRPr>
                    </a:p>
                  </a:txBody>
                  <a:tcPr/>
                </a:tc>
                <a:tc>
                  <a:txBody>
                    <a:bodyPr/>
                    <a:lstStyle/>
                    <a:p>
                      <a:r>
                        <a:rPr lang="en-US" sz="2400" i="1" dirty="0" smtClean="0">
                          <a:latin typeface="Calibri" pitchFamily="34" charset="0"/>
                        </a:rPr>
                        <a:t>t </a:t>
                      </a:r>
                      <a:r>
                        <a:rPr lang="en-US" sz="2400" i="0" dirty="0" smtClean="0">
                          <a:latin typeface="Calibri" pitchFamily="34" charset="0"/>
                        </a:rPr>
                        <a:t>[</a:t>
                      </a:r>
                      <a:r>
                        <a:rPr lang="en-US" sz="2400" i="1" dirty="0" smtClean="0">
                          <a:latin typeface="Calibri" pitchFamily="34" charset="0"/>
                        </a:rPr>
                        <a:t>S</a:t>
                      </a:r>
                      <a:r>
                        <a:rPr lang="en-US" sz="2400" i="1" baseline="-25000" dirty="0" smtClean="0">
                          <a:latin typeface="Calibri" pitchFamily="34" charset="0"/>
                        </a:rPr>
                        <a:t>k,1</a:t>
                      </a:r>
                      <a:r>
                        <a:rPr lang="en-US" sz="2400" dirty="0" smtClean="0">
                          <a:latin typeface="Calibri" pitchFamily="34" charset="0"/>
                        </a:rPr>
                        <a:t>,…,</a:t>
                      </a:r>
                      <a:r>
                        <a:rPr lang="en-US" sz="2400" i="1" dirty="0" err="1" smtClean="0">
                          <a:latin typeface="Calibri" pitchFamily="34" charset="0"/>
                        </a:rPr>
                        <a:t>S</a:t>
                      </a:r>
                      <a:r>
                        <a:rPr lang="en-US" sz="2400" i="1" baseline="-25000" dirty="0" err="1" smtClean="0">
                          <a:latin typeface="Calibri" pitchFamily="34" charset="0"/>
                        </a:rPr>
                        <a:t>k,n</a:t>
                      </a:r>
                      <a:r>
                        <a:rPr lang="en-US" sz="2400" dirty="0" smtClean="0">
                          <a:latin typeface="Calibri" pitchFamily="34" charset="0"/>
                        </a:rPr>
                        <a:t>] </a:t>
                      </a:r>
                      <a:r>
                        <a:rPr lang="en-US" sz="2400" i="0" dirty="0" smtClean="0">
                          <a:latin typeface="Calibri" pitchFamily="34" charset="0"/>
                          <a:sym typeface="Symbol"/>
                        </a:rPr>
                        <a:t> </a:t>
                      </a:r>
                      <a:r>
                        <a:rPr lang="en-US" sz="2400" i="1" dirty="0" err="1" smtClean="0">
                          <a:solidFill>
                            <a:schemeClr val="bg1"/>
                          </a:solidFill>
                          <a:latin typeface="Calibri" pitchFamily="34" charset="0"/>
                          <a:sym typeface="Symbol"/>
                        </a:rPr>
                        <a:t>A</a:t>
                      </a:r>
                      <a:r>
                        <a:rPr lang="en-US" sz="2400" i="1" baseline="-25000" dirty="0" err="1" smtClean="0">
                          <a:solidFill>
                            <a:schemeClr val="bg1"/>
                          </a:solidFill>
                          <a:latin typeface="Calibri" pitchFamily="34" charset="0"/>
                          <a:sym typeface="Symbol"/>
                        </a:rPr>
                        <a:t>f,j</a:t>
                      </a:r>
                      <a:endParaRPr lang="en-US" sz="2400" i="1" dirty="0">
                        <a:latin typeface="Calibri" pitchFamily="34" charset="0"/>
                      </a:endParaRPr>
                    </a:p>
                  </a:txBody>
                  <a:tcPr/>
                </a:tc>
              </a:tr>
              <a:tr h="370840">
                <a:tc>
                  <a:txBody>
                    <a:bodyPr/>
                    <a:lstStyle/>
                    <a:p>
                      <a:r>
                        <a:rPr lang="en-US" sz="2400" i="1" dirty="0" smtClean="0">
                          <a:latin typeface="Calibri" pitchFamily="34" charset="0"/>
                        </a:rPr>
                        <a:t>x</a:t>
                      </a:r>
                      <a:r>
                        <a:rPr lang="en-US" sz="2400" i="1" baseline="-25000" dirty="0" smtClean="0">
                          <a:latin typeface="Calibri" pitchFamily="34" charset="0"/>
                        </a:rPr>
                        <a:t>i</a:t>
                      </a:r>
                      <a:endParaRPr lang="en-US" sz="2400" dirty="0">
                        <a:latin typeface="Calibri" pitchFamily="34" charset="0"/>
                      </a:endParaRPr>
                    </a:p>
                  </a:txBody>
                  <a:tcPr/>
                </a:tc>
                <a:tc>
                  <a:txBody>
                    <a:bodyPr/>
                    <a:lstStyle/>
                    <a:p>
                      <a:r>
                        <a:rPr lang="en-US" sz="2400" i="1" dirty="0" err="1" smtClean="0">
                          <a:latin typeface="Calibri" pitchFamily="34" charset="0"/>
                        </a:rPr>
                        <a:t>S</a:t>
                      </a:r>
                      <a:r>
                        <a:rPr lang="en-US" sz="2400" i="1" baseline="-25000" dirty="0" err="1" smtClean="0">
                          <a:latin typeface="Calibri" pitchFamily="34" charset="0"/>
                        </a:rPr>
                        <a:t>k,i</a:t>
                      </a:r>
                      <a:r>
                        <a:rPr lang="en-US" sz="2400" i="1" baseline="-25000" dirty="0" smtClean="0">
                          <a:latin typeface="Calibri" pitchFamily="34" charset="0"/>
                        </a:rPr>
                        <a:t> </a:t>
                      </a:r>
                      <a:r>
                        <a:rPr lang="en-US" sz="2400" i="0" dirty="0" smtClean="0">
                          <a:latin typeface="Calibri" pitchFamily="34" charset="0"/>
                          <a:sym typeface="Symbol"/>
                        </a:rPr>
                        <a:t> </a:t>
                      </a:r>
                      <a:r>
                        <a:rPr lang="en-US" sz="2400" i="1" dirty="0" err="1" smtClean="0">
                          <a:solidFill>
                            <a:schemeClr val="bg1"/>
                          </a:solidFill>
                          <a:latin typeface="Calibri" pitchFamily="34" charset="0"/>
                          <a:sym typeface="Symbol"/>
                        </a:rPr>
                        <a:t>A</a:t>
                      </a:r>
                      <a:r>
                        <a:rPr lang="en-US" sz="2400" i="1" baseline="-25000" dirty="0" err="1" smtClean="0">
                          <a:solidFill>
                            <a:schemeClr val="bg1"/>
                          </a:solidFill>
                          <a:latin typeface="Calibri" pitchFamily="34" charset="0"/>
                          <a:sym typeface="Symbol"/>
                        </a:rPr>
                        <a:t>f,j</a:t>
                      </a:r>
                      <a:endParaRPr lang="en-US" sz="2400" dirty="0">
                        <a:latin typeface="Calibri" pitchFamily="34" charset="0"/>
                      </a:endParaRPr>
                    </a:p>
                  </a:txBody>
                  <a:tcPr/>
                </a:tc>
              </a:tr>
            </a:tbl>
          </a:graphicData>
        </a:graphic>
      </p:graphicFrame>
      <p:sp>
        <p:nvSpPr>
          <p:cNvPr id="6" name="Text Placeholder 2"/>
          <p:cNvSpPr txBox="1">
            <a:spLocks/>
          </p:cNvSpPr>
          <p:nvPr/>
        </p:nvSpPr>
        <p:spPr>
          <a:xfrm>
            <a:off x="391351" y="5200221"/>
            <a:ext cx="8382000" cy="117775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i="1" dirty="0" smtClean="0">
                <a:solidFill>
                  <a:schemeClr val="bg1"/>
                </a:solidFill>
                <a:latin typeface="Calibri" pitchFamily="34" charset="0"/>
                <a:sym typeface="Symbol"/>
              </a:rPr>
              <a:t>F*</a:t>
            </a:r>
            <a:r>
              <a:rPr lang="en-US" sz="2800" dirty="0" smtClean="0">
                <a:solidFill>
                  <a:schemeClr val="bg1"/>
                </a:solidFill>
                <a:latin typeface="Calibri" pitchFamily="34" charset="0"/>
                <a:sym typeface="Symbol"/>
              </a:rPr>
              <a:t> is generated using the least solution of </a:t>
            </a:r>
            <a:r>
              <a:rPr lang="en-US" sz="2800" i="1" baseline="-25000" dirty="0" smtClean="0">
                <a:solidFill>
                  <a:schemeClr val="bg1"/>
                </a:solidFill>
                <a:latin typeface="Calibri" pitchFamily="34" charset="0"/>
                <a:sym typeface="Symbol"/>
              </a:rPr>
              <a:t>F</a:t>
            </a:r>
            <a:endParaRPr lang="en-US" sz="2800" i="1" dirty="0" smtClean="0">
              <a:solidFill>
                <a:schemeClr val="bg1"/>
              </a:solidFill>
              <a:latin typeface="Calibri" pitchFamily="34" charset="0"/>
              <a:sym typeface="Symbol"/>
            </a:endParaRPr>
          </a:p>
          <a:p>
            <a:pPr marL="384954" indent="-384954">
              <a:lnSpc>
                <a:spcPct val="90000"/>
              </a:lnSpc>
              <a:spcBef>
                <a:spcPct val="20000"/>
              </a:spcBef>
              <a:buSzPct val="90000"/>
              <a:buBlip>
                <a:blip r:embed="rId3"/>
              </a:buBlip>
            </a:pPr>
            <a:r>
              <a:rPr lang="en-US" sz="2800" i="1" dirty="0" smtClean="0">
                <a:solidFill>
                  <a:schemeClr val="bg1"/>
                </a:solidFill>
                <a:latin typeface="Calibri" pitchFamily="34" charset="0"/>
                <a:sym typeface="Symbol"/>
              </a:rPr>
              <a:t>F* </a:t>
            </a:r>
            <a:r>
              <a:rPr lang="en-US" sz="2800" dirty="0" smtClean="0">
                <a:solidFill>
                  <a:schemeClr val="bg1"/>
                </a:solidFill>
                <a:latin typeface="Calibri" pitchFamily="34" charset="0"/>
                <a:sym typeface="Symbol"/>
              </a:rPr>
              <a:t>= { </a:t>
            </a:r>
            <a:r>
              <a:rPr lang="en-US" sz="2800" i="1" dirty="0" smtClean="0">
                <a:solidFill>
                  <a:schemeClr val="bg1"/>
                </a:solidFill>
                <a:latin typeface="Calibri" pitchFamily="34" charset="0"/>
                <a:sym typeface="Symbol"/>
              </a:rPr>
              <a:t>C</a:t>
            </a:r>
            <a:r>
              <a:rPr lang="en-US" sz="2800" i="1" baseline="-25000" dirty="0" smtClean="0">
                <a:solidFill>
                  <a:schemeClr val="bg1"/>
                </a:solidFill>
                <a:latin typeface="Calibri" pitchFamily="34" charset="0"/>
                <a:sym typeface="Symbol"/>
              </a:rPr>
              <a:t>k </a:t>
            </a:r>
            <a:r>
              <a:rPr lang="en-US" sz="2800" dirty="0" smtClean="0">
                <a:solidFill>
                  <a:schemeClr val="bg1"/>
                </a:solidFill>
                <a:latin typeface="Calibri" pitchFamily="34" charset="0"/>
              </a:rPr>
              <a:t>[</a:t>
            </a:r>
            <a:r>
              <a:rPr lang="en-US" sz="2800" i="1" dirty="0" smtClean="0">
                <a:solidFill>
                  <a:schemeClr val="bg1"/>
                </a:solidFill>
                <a:latin typeface="Calibri" pitchFamily="34" charset="0"/>
              </a:rPr>
              <a:t>S</a:t>
            </a:r>
            <a:r>
              <a:rPr lang="en-US" sz="2800" i="1" baseline="-25000" dirty="0" smtClean="0">
                <a:solidFill>
                  <a:schemeClr val="bg1"/>
                </a:solidFill>
                <a:latin typeface="Calibri" pitchFamily="34" charset="0"/>
              </a:rPr>
              <a:t>k,1</a:t>
            </a:r>
            <a:r>
              <a:rPr lang="en-US" sz="2800" dirty="0" smtClean="0">
                <a:solidFill>
                  <a:schemeClr val="bg1"/>
                </a:solidFill>
                <a:latin typeface="Calibri" pitchFamily="34" charset="0"/>
              </a:rPr>
              <a:t>,…,</a:t>
            </a:r>
            <a:r>
              <a:rPr lang="en-US" sz="2800" i="1" dirty="0" err="1" smtClean="0">
                <a:solidFill>
                  <a:schemeClr val="bg1"/>
                </a:solidFill>
                <a:latin typeface="Calibri" pitchFamily="34" charset="0"/>
              </a:rPr>
              <a:t>S</a:t>
            </a:r>
            <a:r>
              <a:rPr lang="en-US" sz="2800" i="1" baseline="-25000" dirty="0" err="1" smtClean="0">
                <a:solidFill>
                  <a:schemeClr val="bg1"/>
                </a:solidFill>
                <a:latin typeface="Calibri" pitchFamily="34" charset="0"/>
              </a:rPr>
              <a:t>k,n</a:t>
            </a:r>
            <a:r>
              <a:rPr lang="en-US" sz="2800" dirty="0" smtClean="0">
                <a:solidFill>
                  <a:schemeClr val="bg1"/>
                </a:solidFill>
                <a:latin typeface="Calibri" pitchFamily="34" charset="0"/>
              </a:rPr>
              <a:t>] | </a:t>
            </a:r>
            <a:r>
              <a:rPr lang="en-US" sz="2800" i="1" dirty="0" smtClean="0">
                <a:solidFill>
                  <a:schemeClr val="bg1"/>
                </a:solidFill>
                <a:latin typeface="Calibri" pitchFamily="34" charset="0"/>
                <a:sym typeface="Symbol"/>
              </a:rPr>
              <a:t>C</a:t>
            </a:r>
            <a:r>
              <a:rPr lang="en-US" sz="2800" i="1" baseline="-25000" dirty="0" smtClean="0">
                <a:solidFill>
                  <a:schemeClr val="bg1"/>
                </a:solidFill>
                <a:latin typeface="Calibri" pitchFamily="34" charset="0"/>
                <a:sym typeface="Symbol"/>
              </a:rPr>
              <a:t>k </a:t>
            </a:r>
            <a:r>
              <a:rPr lang="en-US" sz="2800" dirty="0" smtClean="0">
                <a:solidFill>
                  <a:schemeClr val="bg1"/>
                </a:solidFill>
                <a:latin typeface="Calibri" pitchFamily="34" charset="0"/>
                <a:sym typeface="Symbol"/>
              </a:rPr>
              <a:t> </a:t>
            </a:r>
            <a:r>
              <a:rPr lang="en-US" sz="2800" i="1" dirty="0" smtClean="0">
                <a:solidFill>
                  <a:schemeClr val="bg1"/>
                </a:solidFill>
                <a:latin typeface="Calibri" pitchFamily="34" charset="0"/>
                <a:sym typeface="Symbol"/>
              </a:rPr>
              <a:t>F </a:t>
            </a:r>
            <a:r>
              <a:rPr lang="en-US" sz="2800" dirty="0" smtClean="0">
                <a:solidFill>
                  <a:schemeClr val="bg1"/>
                </a:solidFill>
                <a:latin typeface="Calibri" pitchFamily="34" charset="0"/>
                <a:sym typeface="Symbol"/>
              </a:rPr>
              <a:t>}</a:t>
            </a:r>
            <a:endParaRPr lang="en-US" sz="2800" dirty="0" smtClean="0">
              <a:solidFill>
                <a:schemeClr val="bg1"/>
              </a:solidFill>
              <a:latin typeface="Calibri" pitchFamily="34" charset="0"/>
            </a:endParaRPr>
          </a:p>
          <a:p>
            <a:pPr marL="384954" indent="-384954">
              <a:lnSpc>
                <a:spcPct val="90000"/>
              </a:lnSpc>
              <a:spcBef>
                <a:spcPct val="20000"/>
              </a:spcBef>
              <a:buSzPct val="90000"/>
              <a:buFontTx/>
              <a:buBlip>
                <a:blip r:embed="rId3"/>
              </a:buBlip>
            </a:pPr>
            <a:endParaRPr lang="en-US" sz="2800" i="1" baseline="-25000" dirty="0" smtClean="0">
              <a:solidFill>
                <a:schemeClr val="bg1"/>
              </a:solidFill>
              <a:latin typeface="Calibri" pitchFamily="34" charset="0"/>
              <a:sym typeface="Symbol"/>
            </a:endParaRPr>
          </a:p>
        </p:txBody>
      </p:sp>
      <p:sp>
        <p:nvSpPr>
          <p:cNvPr id="8" name="Rounded Rectangular Callout 7"/>
          <p:cNvSpPr/>
          <p:nvPr/>
        </p:nvSpPr>
        <p:spPr bwMode="auto">
          <a:xfrm>
            <a:off x="5486400" y="1766656"/>
            <a:ext cx="3426781" cy="1873189"/>
          </a:xfrm>
          <a:prstGeom prst="wedgeRoundRectCallout">
            <a:avLst>
              <a:gd name="adj1" fmla="val -68242"/>
              <a:gd name="adj2" fmla="val 133116"/>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solidFill>
                  <a:schemeClr val="bg1"/>
                </a:solidFill>
                <a:latin typeface="Segoe" pitchFamily="34" charset="0"/>
              </a:rPr>
              <a:t>We assume</a:t>
            </a:r>
            <a:r>
              <a:rPr kumimoji="0" lang="en-US" sz="2800" i="0" u="none" strike="noStrike" cap="none" normalizeH="0" dirty="0" smtClean="0">
                <a:solidFill>
                  <a:schemeClr val="bg1"/>
                </a:solidFill>
                <a:latin typeface="Segoe" pitchFamily="34" charset="0"/>
              </a:rPr>
              <a:t> the least solution is not empty</a:t>
            </a:r>
            <a:endParaRPr kumimoji="0" lang="en-US" sz="280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Generating F*: Example</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9" name="Text Placeholder 2"/>
          <p:cNvSpPr txBox="1">
            <a:spLocks/>
          </p:cNvSpPr>
          <p:nvPr/>
        </p:nvSpPr>
        <p:spPr>
          <a:xfrm>
            <a:off x="389877" y="2117463"/>
            <a:ext cx="3388303" cy="1335750"/>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800" dirty="0" smtClean="0">
                <a:solidFill>
                  <a:schemeClr val="bg1"/>
                </a:solidFill>
                <a:latin typeface="Calibri" pitchFamily="34" charset="0"/>
                <a:sym typeface="Symbol"/>
              </a:rPr>
              <a:t>g(x</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 x</a:t>
            </a:r>
            <a:r>
              <a:rPr lang="en-US" sz="2800" baseline="-25000" dirty="0" smtClean="0">
                <a:solidFill>
                  <a:schemeClr val="bg1"/>
                </a:solidFill>
                <a:latin typeface="Calibri" pitchFamily="34" charset="0"/>
                <a:sym typeface="Symbol"/>
              </a:rPr>
              <a:t>2</a:t>
            </a:r>
            <a:r>
              <a:rPr lang="en-US" sz="2800" dirty="0" smtClean="0">
                <a:solidFill>
                  <a:schemeClr val="bg1"/>
                </a:solidFill>
                <a:latin typeface="Calibri" pitchFamily="34" charset="0"/>
                <a:sym typeface="Symbol"/>
              </a:rPr>
              <a:t>) = 0  h(x</a:t>
            </a:r>
            <a:r>
              <a:rPr lang="en-US" sz="2800" baseline="-25000" dirty="0" smtClean="0">
                <a:solidFill>
                  <a:schemeClr val="bg1"/>
                </a:solidFill>
                <a:latin typeface="Calibri" pitchFamily="34" charset="0"/>
                <a:sym typeface="Symbol"/>
              </a:rPr>
              <a:t>2</a:t>
            </a:r>
            <a:r>
              <a:rPr lang="en-US" sz="2800" dirty="0" smtClean="0">
                <a:solidFill>
                  <a:schemeClr val="bg1"/>
                </a:solidFill>
                <a:latin typeface="Calibri" pitchFamily="34" charset="0"/>
                <a:sym typeface="Symbol"/>
              </a:rPr>
              <a:t>) = 0,</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g(f(x</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),b) + 1 &lt; f(x</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h(b) = 1,    f(a) = 0</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0" name="Text Placeholder 2"/>
          <p:cNvSpPr txBox="1">
            <a:spLocks/>
          </p:cNvSpPr>
          <p:nvPr/>
        </p:nvSpPr>
        <p:spPr>
          <a:xfrm>
            <a:off x="331596" y="4289582"/>
            <a:ext cx="4783015" cy="1335750"/>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800" dirty="0" smtClean="0">
                <a:solidFill>
                  <a:schemeClr val="bg1"/>
                </a:solidFill>
                <a:latin typeface="Calibri" pitchFamily="34" charset="0"/>
                <a:sym typeface="Symbol"/>
              </a:rPr>
              <a:t>S</a:t>
            </a:r>
            <a:r>
              <a:rPr lang="en-US" sz="2800" baseline="-25000" dirty="0" smtClean="0">
                <a:solidFill>
                  <a:schemeClr val="bg1"/>
                </a:solidFill>
                <a:latin typeface="Calibri" pitchFamily="34" charset="0"/>
                <a:sym typeface="Symbol"/>
              </a:rPr>
              <a:t>1,1</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g,1</a:t>
            </a:r>
            <a:r>
              <a:rPr lang="en-US" sz="2800" dirty="0" smtClean="0">
                <a:solidFill>
                  <a:schemeClr val="bg1"/>
                </a:solidFill>
                <a:latin typeface="Calibri" pitchFamily="34" charset="0"/>
                <a:sym typeface="Symbol"/>
              </a:rPr>
              <a:t> = { f(a) } </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S</a:t>
            </a:r>
            <a:r>
              <a:rPr lang="en-US" sz="2800" baseline="-25000" dirty="0" smtClean="0">
                <a:solidFill>
                  <a:schemeClr val="bg1"/>
                </a:solidFill>
                <a:latin typeface="Calibri" pitchFamily="34" charset="0"/>
                <a:sym typeface="Symbol"/>
              </a:rPr>
              <a:t>1,2</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g,2</a:t>
            </a:r>
            <a:r>
              <a:rPr lang="en-US" sz="2800" dirty="0" smtClean="0">
                <a:solidFill>
                  <a:schemeClr val="bg1"/>
                </a:solidFill>
                <a:latin typeface="Calibri" pitchFamily="34" charset="0"/>
                <a:sym typeface="Symbol"/>
              </a:rPr>
              <a:t> = A</a:t>
            </a:r>
            <a:r>
              <a:rPr lang="en-US" sz="2800" baseline="-25000" dirty="0" smtClean="0">
                <a:solidFill>
                  <a:schemeClr val="bg1"/>
                </a:solidFill>
                <a:latin typeface="Calibri" pitchFamily="34" charset="0"/>
                <a:sym typeface="Symbol"/>
              </a:rPr>
              <a:t>h,1</a:t>
            </a:r>
            <a:r>
              <a:rPr lang="en-US" sz="2800" dirty="0" smtClean="0">
                <a:solidFill>
                  <a:schemeClr val="bg1"/>
                </a:solidFill>
                <a:latin typeface="Calibri" pitchFamily="34" charset="0"/>
                <a:sym typeface="Symbol"/>
              </a:rPr>
              <a:t> = {b}</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S</a:t>
            </a:r>
            <a:r>
              <a:rPr lang="en-US" sz="2800" baseline="-25000" dirty="0" smtClean="0">
                <a:solidFill>
                  <a:schemeClr val="bg1"/>
                </a:solidFill>
                <a:latin typeface="Calibri" pitchFamily="34" charset="0"/>
                <a:sym typeface="Symbol"/>
              </a:rPr>
              <a:t>2,1</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f,1</a:t>
            </a:r>
            <a:r>
              <a:rPr lang="en-US" sz="2800" dirty="0" smtClean="0">
                <a:solidFill>
                  <a:schemeClr val="bg1"/>
                </a:solidFill>
                <a:latin typeface="Calibri" pitchFamily="34" charset="0"/>
                <a:sym typeface="Symbol"/>
              </a:rPr>
              <a:t>= {a}</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1" name="Right Arrow 10"/>
          <p:cNvSpPr/>
          <p:nvPr/>
        </p:nvSpPr>
        <p:spPr bwMode="auto">
          <a:xfrm>
            <a:off x="3788228" y="2542217"/>
            <a:ext cx="445845" cy="484632"/>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Text Placeholder 2"/>
          <p:cNvSpPr txBox="1">
            <a:spLocks/>
          </p:cNvSpPr>
          <p:nvPr/>
        </p:nvSpPr>
        <p:spPr>
          <a:xfrm>
            <a:off x="4513385" y="2261490"/>
            <a:ext cx="4783015" cy="1809726"/>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800" dirty="0" smtClean="0">
                <a:solidFill>
                  <a:schemeClr val="bg1"/>
                </a:solidFill>
                <a:latin typeface="Calibri" pitchFamily="34" charset="0"/>
                <a:sym typeface="Symbol"/>
              </a:rPr>
              <a:t>S</a:t>
            </a:r>
            <a:r>
              <a:rPr lang="en-US" sz="2800" baseline="-25000" dirty="0" smtClean="0">
                <a:solidFill>
                  <a:schemeClr val="bg1"/>
                </a:solidFill>
                <a:latin typeface="Calibri" pitchFamily="34" charset="0"/>
                <a:sym typeface="Symbol"/>
              </a:rPr>
              <a:t>1,1</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g,1</a:t>
            </a:r>
            <a:r>
              <a:rPr lang="en-US" sz="2800" dirty="0" smtClean="0">
                <a:solidFill>
                  <a:schemeClr val="bg1"/>
                </a:solidFill>
                <a:latin typeface="Calibri" pitchFamily="34" charset="0"/>
                <a:sym typeface="Symbol"/>
              </a:rPr>
              <a:t>, S</a:t>
            </a:r>
            <a:r>
              <a:rPr lang="en-US" sz="2800" baseline="-25000" dirty="0" smtClean="0">
                <a:solidFill>
                  <a:schemeClr val="bg1"/>
                </a:solidFill>
                <a:latin typeface="Calibri" pitchFamily="34" charset="0"/>
                <a:sym typeface="Symbol"/>
              </a:rPr>
              <a:t>1,2</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g,2</a:t>
            </a:r>
            <a:r>
              <a:rPr lang="en-US" sz="2800" dirty="0" smtClean="0">
                <a:solidFill>
                  <a:schemeClr val="bg1"/>
                </a:solidFill>
                <a:latin typeface="Calibri" pitchFamily="34" charset="0"/>
                <a:sym typeface="Symbol"/>
              </a:rPr>
              <a:t>, S</a:t>
            </a:r>
            <a:r>
              <a:rPr lang="en-US" sz="2800" baseline="-25000" dirty="0" smtClean="0">
                <a:solidFill>
                  <a:schemeClr val="bg1"/>
                </a:solidFill>
                <a:latin typeface="Calibri" pitchFamily="34" charset="0"/>
                <a:sym typeface="Symbol"/>
              </a:rPr>
              <a:t>1,2</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h,1</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S</a:t>
            </a:r>
            <a:r>
              <a:rPr lang="en-US" sz="2800" baseline="-25000" dirty="0" smtClean="0">
                <a:solidFill>
                  <a:schemeClr val="bg1"/>
                </a:solidFill>
                <a:latin typeface="Calibri" pitchFamily="34" charset="0"/>
                <a:sym typeface="Symbol"/>
              </a:rPr>
              <a:t>2,1</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f,1</a:t>
            </a:r>
            <a:r>
              <a:rPr lang="en-US" sz="2800" dirty="0" smtClean="0">
                <a:solidFill>
                  <a:schemeClr val="bg1"/>
                </a:solidFill>
                <a:latin typeface="Calibri" pitchFamily="34" charset="0"/>
                <a:sym typeface="Symbol"/>
              </a:rPr>
              <a:t>,  f(S</a:t>
            </a:r>
            <a:r>
              <a:rPr lang="en-US" sz="2800" baseline="-25000" dirty="0" smtClean="0">
                <a:solidFill>
                  <a:schemeClr val="bg1"/>
                </a:solidFill>
                <a:latin typeface="Calibri" pitchFamily="34" charset="0"/>
                <a:sym typeface="Symbol"/>
              </a:rPr>
              <a:t>2,1</a:t>
            </a:r>
            <a:r>
              <a:rPr lang="en-US" sz="2800" dirty="0" smtClean="0">
                <a:solidFill>
                  <a:schemeClr val="bg1"/>
                </a:solidFill>
                <a:latin typeface="Calibri" pitchFamily="34" charset="0"/>
                <a:sym typeface="Symbol"/>
              </a:rPr>
              <a:t>)  A</a:t>
            </a:r>
            <a:r>
              <a:rPr lang="en-US" sz="2800" baseline="-25000" dirty="0" smtClean="0">
                <a:solidFill>
                  <a:schemeClr val="bg1"/>
                </a:solidFill>
                <a:latin typeface="Calibri" pitchFamily="34" charset="0"/>
                <a:sym typeface="Symbol"/>
              </a:rPr>
              <a:t>g,1</a:t>
            </a:r>
            <a:r>
              <a:rPr lang="en-US" sz="2800" dirty="0" smtClean="0">
                <a:solidFill>
                  <a:schemeClr val="bg1"/>
                </a:solidFill>
                <a:latin typeface="Calibri" pitchFamily="34" charset="0"/>
                <a:sym typeface="Symbol"/>
              </a:rPr>
              <a:t>,  b  A</a:t>
            </a:r>
            <a:r>
              <a:rPr lang="en-US" sz="2800" baseline="-25000" dirty="0" smtClean="0">
                <a:solidFill>
                  <a:schemeClr val="bg1"/>
                </a:solidFill>
                <a:latin typeface="Calibri" pitchFamily="34" charset="0"/>
                <a:sym typeface="Symbol"/>
              </a:rPr>
              <a:t>g,2</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b  A</a:t>
            </a:r>
            <a:r>
              <a:rPr lang="en-US" sz="2800" baseline="-25000" dirty="0" smtClean="0">
                <a:solidFill>
                  <a:schemeClr val="bg1"/>
                </a:solidFill>
                <a:latin typeface="Calibri" pitchFamily="34" charset="0"/>
                <a:sym typeface="Symbol"/>
              </a:rPr>
              <a:t>h,1</a:t>
            </a:r>
            <a:r>
              <a:rPr lang="en-US" sz="2800" dirty="0" smtClean="0">
                <a:solidFill>
                  <a:schemeClr val="bg1"/>
                </a:solidFill>
                <a:latin typeface="Calibri" pitchFamily="34" charset="0"/>
                <a:sym typeface="Symbol"/>
              </a:rPr>
              <a:t>,  a  A</a:t>
            </a:r>
            <a:r>
              <a:rPr lang="en-US" sz="2800" baseline="-25000" dirty="0" smtClean="0">
                <a:solidFill>
                  <a:schemeClr val="bg1"/>
                </a:solidFill>
                <a:latin typeface="Calibri" pitchFamily="34" charset="0"/>
                <a:sym typeface="Symbol"/>
              </a:rPr>
              <a:t>f,1</a:t>
            </a:r>
            <a:endParaRPr lang="en-US" sz="2800" dirty="0" smtClean="0">
              <a:solidFill>
                <a:schemeClr val="bg1"/>
              </a:solidFill>
              <a:latin typeface="Calibri" pitchFamily="34" charset="0"/>
              <a:sym typeface="Symbol"/>
            </a:endParaRPr>
          </a:p>
          <a:p>
            <a:pPr marL="384954" lvl="0" indent="-384954">
              <a:lnSpc>
                <a:spcPct val="90000"/>
              </a:lnSpc>
              <a:spcBef>
                <a:spcPct val="20000"/>
              </a:spcBef>
              <a:buSzPct val="90000"/>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3" name="Text Placeholder 2"/>
          <p:cNvSpPr txBox="1">
            <a:spLocks/>
          </p:cNvSpPr>
          <p:nvPr/>
        </p:nvSpPr>
        <p:spPr>
          <a:xfrm>
            <a:off x="926124" y="3889323"/>
            <a:ext cx="2088382"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800" dirty="0" smtClean="0">
                <a:solidFill>
                  <a:srgbClr val="FF0000"/>
                </a:solidFill>
                <a:latin typeface="Calibri" pitchFamily="34" charset="0"/>
                <a:sym typeface="Symbol"/>
              </a:rPr>
              <a:t>Least solution</a:t>
            </a:r>
            <a:endPar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p:txBody>
      </p:sp>
      <p:sp>
        <p:nvSpPr>
          <p:cNvPr id="14" name="Text Placeholder 2"/>
          <p:cNvSpPr txBox="1">
            <a:spLocks/>
          </p:cNvSpPr>
          <p:nvPr/>
        </p:nvSpPr>
        <p:spPr>
          <a:xfrm>
            <a:off x="1018234" y="1710505"/>
            <a:ext cx="2088382" cy="387798"/>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2800" dirty="0" smtClean="0">
                <a:solidFill>
                  <a:srgbClr val="FF0000"/>
                </a:solidFill>
                <a:latin typeface="Calibri" pitchFamily="34" charset="0"/>
                <a:sym typeface="Symbol"/>
              </a:rPr>
              <a:t>F</a:t>
            </a:r>
            <a:endPar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p:txBody>
      </p:sp>
      <p:sp>
        <p:nvSpPr>
          <p:cNvPr id="15" name="Text Placeholder 2"/>
          <p:cNvSpPr txBox="1">
            <a:spLocks/>
          </p:cNvSpPr>
          <p:nvPr/>
        </p:nvSpPr>
        <p:spPr>
          <a:xfrm>
            <a:off x="5451231" y="1832760"/>
            <a:ext cx="2088382" cy="387798"/>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2800" dirty="0" smtClean="0">
                <a:solidFill>
                  <a:srgbClr val="FF0000"/>
                </a:solidFill>
                <a:latin typeface="Calibri" pitchFamily="34" charset="0"/>
                <a:sym typeface="Symbol"/>
              </a:rPr>
              <a:t></a:t>
            </a:r>
            <a:r>
              <a:rPr lang="en-US" sz="2800" baseline="-25000" dirty="0" smtClean="0">
                <a:solidFill>
                  <a:srgbClr val="FF0000"/>
                </a:solidFill>
                <a:latin typeface="Calibri" pitchFamily="34" charset="0"/>
                <a:sym typeface="Symbol"/>
              </a:rPr>
              <a:t>F</a:t>
            </a:r>
            <a:endParaRPr kumimoji="0" lang="en-US" sz="2800" b="0" i="0" u="none" strike="noStrike" kern="1200" cap="none" spc="0" normalizeH="0" baseline="-25000" noProof="0" dirty="0" smtClean="0">
              <a:ln>
                <a:noFill/>
              </a:ln>
              <a:solidFill>
                <a:srgbClr val="FF0000"/>
              </a:solidFill>
              <a:effectLst/>
              <a:uLnTx/>
              <a:uFillTx/>
              <a:latin typeface="Calibri" pitchFamily="34" charset="0"/>
              <a:ea typeface="+mn-ea"/>
              <a:cs typeface="+mn-cs"/>
              <a:sym typeface="Symbol"/>
            </a:endParaRPr>
          </a:p>
        </p:txBody>
      </p:sp>
      <p:sp>
        <p:nvSpPr>
          <p:cNvPr id="16" name="Down Arrow 15"/>
          <p:cNvSpPr/>
          <p:nvPr/>
        </p:nvSpPr>
        <p:spPr bwMode="auto">
          <a:xfrm rot="4313729">
            <a:off x="3401931" y="3079322"/>
            <a:ext cx="512451" cy="1354076"/>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Text Placeholder 2"/>
          <p:cNvSpPr txBox="1">
            <a:spLocks/>
          </p:cNvSpPr>
          <p:nvPr/>
        </p:nvSpPr>
        <p:spPr>
          <a:xfrm>
            <a:off x="4451086" y="4229292"/>
            <a:ext cx="3868949" cy="1335750"/>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800" dirty="0" smtClean="0">
                <a:solidFill>
                  <a:schemeClr val="bg1"/>
                </a:solidFill>
                <a:latin typeface="Calibri" pitchFamily="34" charset="0"/>
                <a:sym typeface="Symbol"/>
              </a:rPr>
              <a:t>g(f(a), b) = 0  h(b) = 0,</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g(f(a),b) + 1 &lt; f(a),</a:t>
            </a:r>
          </a:p>
          <a:p>
            <a:pPr marL="384954" lvl="0" indent="-384954">
              <a:lnSpc>
                <a:spcPct val="90000"/>
              </a:lnSpc>
              <a:spcBef>
                <a:spcPct val="20000"/>
              </a:spcBef>
              <a:buSzPct val="90000"/>
            </a:pPr>
            <a:r>
              <a:rPr lang="en-US" sz="2800" dirty="0" smtClean="0">
                <a:solidFill>
                  <a:schemeClr val="bg1"/>
                </a:solidFill>
                <a:latin typeface="Calibri" pitchFamily="34" charset="0"/>
                <a:sym typeface="Symbol"/>
              </a:rPr>
              <a:t>h(b) = 1,    f(a) = 0</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20" name="Text Placeholder 2"/>
          <p:cNvSpPr txBox="1">
            <a:spLocks/>
          </p:cNvSpPr>
          <p:nvPr/>
        </p:nvSpPr>
        <p:spPr>
          <a:xfrm>
            <a:off x="4999056" y="3772092"/>
            <a:ext cx="2088382" cy="387798"/>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2800" dirty="0" smtClean="0">
                <a:solidFill>
                  <a:srgbClr val="FF0000"/>
                </a:solidFill>
                <a:latin typeface="Calibri" pitchFamily="34" charset="0"/>
                <a:sym typeface="Symbol"/>
              </a:rPr>
              <a:t>F*</a:t>
            </a:r>
            <a:endPar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p:txBody>
      </p:sp>
      <p:sp>
        <p:nvSpPr>
          <p:cNvPr id="21" name="Right Arrow 20"/>
          <p:cNvSpPr/>
          <p:nvPr/>
        </p:nvSpPr>
        <p:spPr bwMode="auto">
          <a:xfrm>
            <a:off x="3759758" y="4473176"/>
            <a:ext cx="445845" cy="484632"/>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p:bldP spid="15" grpId="0"/>
      <p:bldP spid="16" grpId="0" animBg="1"/>
      <p:bldP spid="19" grpId="0"/>
      <p:bldP spid="20" grpId="0"/>
      <p:bldP spid="2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err="1" smtClean="0">
                <a:sym typeface="Symbol"/>
              </a:rPr>
              <a:t>Refutationally</a:t>
            </a:r>
            <a:r>
              <a:rPr lang="en-US" dirty="0" smtClean="0">
                <a:sym typeface="Symbol"/>
              </a:rPr>
              <a:t> complete procedure</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348249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Compactness</a:t>
            </a:r>
          </a:p>
          <a:p>
            <a:pPr marL="914363" lvl="3">
              <a:lnSpc>
                <a:spcPct val="90000"/>
              </a:lnSpc>
              <a:spcBef>
                <a:spcPct val="20000"/>
              </a:spcBef>
              <a:buSzPct val="90000"/>
            </a:pPr>
            <a:r>
              <a:rPr lang="en-US" sz="3100" i="1" dirty="0" smtClean="0">
                <a:solidFill>
                  <a:schemeClr val="bg1"/>
                </a:solidFill>
                <a:latin typeface="Calibri" pitchFamily="34" charset="0"/>
                <a:sym typeface="Symbol"/>
              </a:rPr>
              <a:t>A set F of first order sentences is </a:t>
            </a:r>
            <a:r>
              <a:rPr lang="en-US" sz="3100" i="1" dirty="0" err="1" smtClean="0">
                <a:solidFill>
                  <a:schemeClr val="bg1"/>
                </a:solidFill>
                <a:latin typeface="Calibri" pitchFamily="34" charset="0"/>
                <a:sym typeface="Symbol"/>
              </a:rPr>
              <a:t>unsatisifiable</a:t>
            </a:r>
            <a:r>
              <a:rPr lang="en-US" sz="3100" i="1" dirty="0" smtClean="0">
                <a:solidFill>
                  <a:schemeClr val="bg1"/>
                </a:solidFill>
                <a:latin typeface="Calibri" pitchFamily="34" charset="0"/>
                <a:sym typeface="Symbol"/>
              </a:rPr>
              <a:t> </a:t>
            </a:r>
            <a:r>
              <a:rPr lang="en-US" sz="3100" i="1" dirty="0" err="1" smtClean="0">
                <a:solidFill>
                  <a:schemeClr val="bg1"/>
                </a:solidFill>
                <a:latin typeface="Calibri" pitchFamily="34" charset="0"/>
                <a:sym typeface="Symbol"/>
              </a:rPr>
              <a:t>iff</a:t>
            </a:r>
            <a:r>
              <a:rPr lang="en-US" sz="3100" i="1" dirty="0" smtClean="0">
                <a:solidFill>
                  <a:schemeClr val="bg1"/>
                </a:solidFill>
                <a:latin typeface="Calibri" pitchFamily="34" charset="0"/>
                <a:sym typeface="Symbol"/>
              </a:rPr>
              <a:t> it contains an </a:t>
            </a:r>
            <a:r>
              <a:rPr lang="en-US" sz="3100" i="1" dirty="0" err="1" smtClean="0">
                <a:solidFill>
                  <a:schemeClr val="bg1"/>
                </a:solidFill>
                <a:latin typeface="Calibri" pitchFamily="34" charset="0"/>
                <a:sym typeface="Symbol"/>
              </a:rPr>
              <a:t>unsatisfiable</a:t>
            </a:r>
            <a:r>
              <a:rPr lang="en-US" sz="3100" i="1" dirty="0" smtClean="0">
                <a:solidFill>
                  <a:schemeClr val="bg1"/>
                </a:solidFill>
                <a:latin typeface="Calibri" pitchFamily="34" charset="0"/>
                <a:sym typeface="Symbol"/>
              </a:rPr>
              <a:t> finite subset</a:t>
            </a:r>
          </a:p>
          <a:p>
            <a:pPr marL="914363" lvl="3">
              <a:lnSpc>
                <a:spcPct val="90000"/>
              </a:lnSpc>
              <a:spcBef>
                <a:spcPct val="20000"/>
              </a:spcBef>
              <a:buSzPct val="90000"/>
            </a:pPr>
            <a:r>
              <a:rPr lang="en-US" sz="3100" dirty="0" smtClean="0">
                <a:solidFill>
                  <a:schemeClr val="bg1"/>
                </a:solidFill>
                <a:latin typeface="Calibri" pitchFamily="34" charset="0"/>
                <a:sym typeface="Symbol"/>
              </a:rPr>
              <a:t> </a:t>
            </a:r>
            <a:endParaRPr lang="en-US" sz="3100" i="1"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If we view </a:t>
            </a:r>
            <a:r>
              <a:rPr lang="en-US" sz="3100" i="1" dirty="0" smtClean="0">
                <a:solidFill>
                  <a:schemeClr val="bg1"/>
                </a:solidFill>
                <a:latin typeface="Calibri" pitchFamily="34" charset="0"/>
                <a:sym typeface="Symbol"/>
              </a:rPr>
              <a:t>T </a:t>
            </a:r>
            <a:r>
              <a:rPr lang="en-US" sz="3100" dirty="0" smtClean="0">
                <a:solidFill>
                  <a:schemeClr val="bg1"/>
                </a:solidFill>
                <a:latin typeface="Calibri" pitchFamily="34" charset="0"/>
                <a:sym typeface="Symbol"/>
              </a:rPr>
              <a:t>as a set of sentences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Apply compactness to </a:t>
            </a:r>
            <a:r>
              <a:rPr lang="en-US" sz="3100" i="1" dirty="0" smtClean="0">
                <a:solidFill>
                  <a:schemeClr val="bg1"/>
                </a:solidFill>
                <a:latin typeface="Calibri" pitchFamily="34" charset="0"/>
                <a:sym typeface="Symbol"/>
              </a:rPr>
              <a:t>T </a:t>
            </a:r>
            <a:r>
              <a:rPr lang="en-US" sz="3100" dirty="0" smtClean="0">
                <a:solidFill>
                  <a:schemeClr val="bg1"/>
                </a:solidFill>
                <a:latin typeface="Calibri" pitchFamily="34" charset="0"/>
                <a:sym typeface="Symbol"/>
              </a:rPr>
              <a:t></a:t>
            </a:r>
            <a:r>
              <a:rPr lang="en-US" sz="3100" i="1" dirty="0" smtClean="0">
                <a:solidFill>
                  <a:schemeClr val="bg1"/>
                </a:solidFill>
                <a:latin typeface="Calibri" pitchFamily="34" charset="0"/>
                <a:sym typeface="Symbol"/>
              </a:rPr>
              <a:t> F*</a:t>
            </a:r>
          </a:p>
          <a:p>
            <a:pPr marL="842136" lvl="1" indent="-384954">
              <a:lnSpc>
                <a:spcPct val="90000"/>
              </a:lnSpc>
              <a:spcBef>
                <a:spcPct val="20000"/>
              </a:spcBef>
              <a:buSzPct val="90000"/>
            </a:pPr>
            <a:endParaRPr lang="en-US" sz="3100" i="1"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Rectangle 4"/>
          <p:cNvSpPr/>
          <p:nvPr/>
        </p:nvSpPr>
        <p:spPr>
          <a:xfrm>
            <a:off x="297836" y="1871923"/>
            <a:ext cx="3105337" cy="1571199"/>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f(f(x)) &gt; 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&lt; a</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f(0) = 0</a:t>
            </a:r>
          </a:p>
        </p:txBody>
      </p:sp>
      <p:sp>
        <p:nvSpPr>
          <p:cNvPr id="8" name="Rectangle 7"/>
          <p:cNvSpPr/>
          <p:nvPr/>
        </p:nvSpPr>
        <p:spPr>
          <a:xfrm>
            <a:off x="369850" y="4667040"/>
            <a:ext cx="8271732" cy="1571199"/>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f(f(0)) &gt; f(0), f(f(f(0))) &gt; f(f(0)),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f(0) &lt; a, f(f(0)) &lt; a,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f(0) = 0</a:t>
            </a:r>
          </a:p>
        </p:txBody>
      </p:sp>
      <p:sp>
        <p:nvSpPr>
          <p:cNvPr id="9" name="Up-Down Arrow 8"/>
          <p:cNvSpPr/>
          <p:nvPr/>
        </p:nvSpPr>
        <p:spPr bwMode="auto">
          <a:xfrm>
            <a:off x="1426866" y="3537020"/>
            <a:ext cx="462224" cy="944545"/>
          </a:xfrm>
          <a:prstGeom prst="up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ular Callout 9"/>
          <p:cNvSpPr/>
          <p:nvPr/>
        </p:nvSpPr>
        <p:spPr bwMode="auto">
          <a:xfrm>
            <a:off x="3436537" y="2954215"/>
            <a:ext cx="5245239" cy="1406769"/>
          </a:xfrm>
          <a:prstGeom prst="wedgeRectCallout">
            <a:avLst>
              <a:gd name="adj1" fmla="val -70184"/>
              <a:gd name="adj2" fmla="val -446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Satisfiable</a:t>
            </a:r>
            <a:r>
              <a:rPr kumimoji="0" lang="en-US" sz="2400" b="0" i="0" u="none" strike="noStrike" cap="none" normalizeH="0" baseline="0" dirty="0" smtClean="0">
                <a:solidFill>
                  <a:schemeClr val="bg1"/>
                </a:solidFill>
                <a:latin typeface="Segoe" pitchFamily="34" charset="0"/>
              </a:rPr>
              <a:t> if</a:t>
            </a:r>
            <a:r>
              <a:rPr kumimoji="0" lang="en-US" sz="2400" b="0" i="0" u="none" strike="noStrike" cap="none" normalizeH="0" dirty="0" smtClean="0">
                <a:solidFill>
                  <a:schemeClr val="bg1"/>
                </a:solidFill>
                <a:latin typeface="Segoe" pitchFamily="34" charset="0"/>
              </a:rPr>
              <a:t> </a:t>
            </a:r>
            <a:r>
              <a:rPr kumimoji="0" lang="en-US" sz="2400" b="0" i="1" u="none" strike="noStrike" cap="none" normalizeH="0" dirty="0" smtClean="0">
                <a:solidFill>
                  <a:schemeClr val="bg1"/>
                </a:solidFill>
                <a:latin typeface="Segoe" pitchFamily="34" charset="0"/>
              </a:rPr>
              <a:t>T</a:t>
            </a:r>
            <a:r>
              <a:rPr kumimoji="0" lang="en-US" sz="2400" b="0" i="0" u="none" strike="noStrike" cap="none" normalizeH="0" dirty="0" smtClean="0">
                <a:solidFill>
                  <a:schemeClr val="bg1"/>
                </a:solidFill>
                <a:latin typeface="Segoe" pitchFamily="34" charset="0"/>
              </a:rPr>
              <a:t> is</a:t>
            </a:r>
            <a:r>
              <a:rPr kumimoji="0" lang="en-US" sz="2400" b="0" i="0" u="none" strike="noStrike" cap="none" normalizeH="0" baseline="0" dirty="0" smtClean="0">
                <a:solidFill>
                  <a:schemeClr val="bg1"/>
                </a:solidFill>
                <a:latin typeface="Segoe" pitchFamily="34" charset="0"/>
              </a:rPr>
              <a:t> </a:t>
            </a:r>
            <a:r>
              <a:rPr kumimoji="0" lang="en-US" sz="2400" b="0" i="0" u="none" strike="noStrike" cap="none" normalizeH="0" baseline="0" dirty="0" err="1" smtClean="0">
                <a:solidFill>
                  <a:schemeClr val="bg1"/>
                </a:solidFill>
                <a:latin typeface="Segoe" pitchFamily="34" charset="0"/>
              </a:rPr>
              <a:t>Th</a:t>
            </a:r>
            <a:r>
              <a:rPr kumimoji="0" lang="en-US" sz="2400" b="0" i="0" u="none" strike="noStrike" cap="none" normalizeH="0" baseline="0" dirty="0" smtClean="0">
                <a:solidFill>
                  <a:schemeClr val="bg1"/>
                </a:solidFill>
                <a:latin typeface="Segoe" pitchFamily="34" charset="0"/>
              </a:rPr>
              <a:t>(Z), but </a:t>
            </a:r>
            <a:r>
              <a:rPr kumimoji="0" lang="en-US" sz="2400" b="0" i="0" u="none" strike="noStrike" cap="none" normalizeH="0" baseline="0" dirty="0" err="1" smtClean="0">
                <a:solidFill>
                  <a:schemeClr val="bg1"/>
                </a:solidFill>
                <a:latin typeface="Segoe" pitchFamily="34" charset="0"/>
              </a:rPr>
              <a:t>unsatisfiable</a:t>
            </a:r>
            <a:r>
              <a:rPr kumimoji="0" lang="en-US" sz="2400" b="0" i="0" u="none" strike="noStrike" cap="none" normalizeH="0" baseline="0" dirty="0" smtClean="0">
                <a:solidFill>
                  <a:schemeClr val="bg1"/>
                </a:solidFill>
                <a:latin typeface="Segoe" pitchFamily="34" charset="0"/>
              </a:rPr>
              <a:t> </a:t>
            </a:r>
            <a:r>
              <a:rPr kumimoji="0" lang="en-US" sz="2400" b="0" i="1" u="none" strike="noStrike" cap="none" normalizeH="0" baseline="0" dirty="0" smtClean="0">
                <a:solidFill>
                  <a:schemeClr val="bg1"/>
                </a:solidFill>
                <a:latin typeface="Segoe" pitchFamily="34" charset="0"/>
              </a:rPr>
              <a:t>T</a:t>
            </a:r>
            <a:r>
              <a:rPr kumimoji="0" lang="en-US" sz="2400" b="0" i="0" u="none" strike="noStrike" cap="none" normalizeH="0" baseline="0" dirty="0" smtClean="0">
                <a:solidFill>
                  <a:schemeClr val="bg1"/>
                </a:solidFill>
                <a:latin typeface="Segoe" pitchFamily="34" charset="0"/>
              </a:rPr>
              <a:t> is the </a:t>
            </a:r>
            <a:r>
              <a:rPr kumimoji="0" lang="en-US" sz="2400" b="0" i="0" u="none" strike="noStrike" cap="none" normalizeH="0" baseline="0" dirty="0" err="1" smtClean="0">
                <a:solidFill>
                  <a:schemeClr val="bg1"/>
                </a:solidFill>
                <a:latin typeface="Segoe" pitchFamily="34" charset="0"/>
              </a:rPr>
              <a:t>the</a:t>
            </a:r>
            <a:r>
              <a:rPr kumimoji="0" lang="en-US" sz="2400" b="0" i="0" u="none" strike="noStrike" cap="none" normalizeH="0" baseline="0" dirty="0" smtClean="0">
                <a:solidFill>
                  <a:schemeClr val="bg1"/>
                </a:solidFill>
                <a:latin typeface="Segoe" pitchFamily="34" charset="0"/>
              </a:rPr>
              <a:t> class of structures</a:t>
            </a:r>
            <a:r>
              <a:rPr kumimoji="0" lang="en-US" sz="2400" b="0" i="0" u="none" strike="noStrike" cap="none" normalizeH="0" dirty="0" smtClean="0">
                <a:solidFill>
                  <a:schemeClr val="bg1"/>
                </a:solidFill>
                <a:latin typeface="Segoe" pitchFamily="34" charset="0"/>
              </a:rPr>
              <a:t> </a:t>
            </a:r>
            <a:r>
              <a:rPr kumimoji="0" lang="en-US" sz="2400" b="0" i="0" u="none" strike="noStrike" cap="none" normalizeH="0" baseline="0" dirty="0" smtClean="0">
                <a:solidFill>
                  <a:schemeClr val="bg1"/>
                </a:solidFill>
                <a:latin typeface="Segoe" pitchFamily="34" charset="0"/>
              </a:rPr>
              <a:t>Exp(Z)</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CEGAR-like loop for quantifiers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6" name="Diagram 5"/>
          <p:cNvGraphicFramePr/>
          <p:nvPr/>
        </p:nvGraphicFramePr>
        <p:xfrm>
          <a:off x="257797" y="1634822"/>
          <a:ext cx="8378203" cy="4339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What is the best approach?</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7"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b="1" dirty="0" smtClean="0">
                <a:solidFill>
                  <a:srgbClr val="FF0000"/>
                </a:solidFill>
                <a:latin typeface="Calibri" pitchFamily="34" charset="0"/>
                <a:sym typeface="Symbol"/>
              </a:rPr>
              <a:t>There is no winner</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Portfolio of algorithms/techniques</a:t>
            </a: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val="FF0000"/>
                </a:solidFill>
              </a:rPr>
              <a:t>Different strategies in parallel</a:t>
            </a:r>
          </a:p>
          <a:p>
            <a:r>
              <a:rPr lang="en-US" dirty="0" smtClean="0"/>
              <a:t>Collaborate exchanging lemmas</a:t>
            </a: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
        <p:nvSpPr>
          <p:cNvPr id="5" name="Text Placeholder 2"/>
          <p:cNvSpPr txBox="1">
            <a:spLocks/>
          </p:cNvSpPr>
          <p:nvPr/>
        </p:nvSpPr>
        <p:spPr>
          <a:xfrm>
            <a:off x="389877" y="1665303"/>
            <a:ext cx="8382000" cy="297466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Some VCs produced by verifying compilers are very challenging</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Most VCs contain many non ground formulas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Z3 2.0 won all </a:t>
            </a:r>
            <a:r>
              <a:rPr lang="en-US" sz="3200" dirty="0" smtClean="0">
                <a:solidFill>
                  <a:schemeClr val="bg1"/>
                </a:solidFill>
                <a:latin typeface="Calibri" pitchFamily="34" charset="0"/>
                <a:sym typeface="Symbol"/>
              </a:rPr>
              <a:t>-divisions in SMT-COMP’08</a:t>
            </a:r>
            <a:r>
              <a:rPr lang="en-US" sz="3200" dirty="0" smtClean="0">
                <a:effectLst>
                  <a:outerShdw blurRad="38100" dist="38100" dir="2700000" algn="tl">
                    <a:srgbClr val="000000">
                      <a:alpha val="43137"/>
                    </a:srgbClr>
                  </a:outerShdw>
                </a:effectLst>
                <a:latin typeface="Calibri" pitchFamily="34" charset="0"/>
              </a:rPr>
              <a:t> </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Many challenges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Many approaches/algorithms</a:t>
            </a:r>
          </a:p>
        </p:txBody>
      </p:sp>
      <p:sp>
        <p:nvSpPr>
          <p:cNvPr id="6" name="Rectangle 5"/>
          <p:cNvSpPr/>
          <p:nvPr/>
        </p:nvSpPr>
        <p:spPr bwMode="auto">
          <a:xfrm>
            <a:off x="2540862" y="4934884"/>
            <a:ext cx="3829793" cy="122475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78644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619508"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a:t>
            </a:r>
            <a:endParaRPr lang="en-US" dirty="0"/>
          </a:p>
        </p:txBody>
      </p:sp>
      <p:sp>
        <p:nvSpPr>
          <p:cNvPr id="3" name="Content Placeholder 2"/>
          <p:cNvSpPr>
            <a:spLocks noGrp="1"/>
          </p:cNvSpPr>
          <p:nvPr>
            <p:ph idx="1"/>
          </p:nvPr>
        </p:nvSpPr>
        <p:spPr>
          <a:xfrm>
            <a:off x="381000" y="1696971"/>
            <a:ext cx="8382000" cy="3145476"/>
          </a:xfrm>
        </p:spPr>
        <p:txBody>
          <a:bodyPr/>
          <a:lstStyle/>
          <a:p>
            <a:r>
              <a:rPr lang="en-US" i="1" dirty="0" smtClean="0">
                <a:solidFill>
                  <a:srgbClr val="FF0000"/>
                </a:solidFill>
              </a:rPr>
              <a:t>A Theory is a set of sentences</a:t>
            </a:r>
          </a:p>
          <a:p>
            <a:pPr>
              <a:buNone/>
            </a:pPr>
            <a:endParaRPr lang="en-US" i="1" dirty="0" smtClean="0">
              <a:solidFill>
                <a:srgbClr val="FF0000"/>
              </a:solidFill>
            </a:endParaRPr>
          </a:p>
          <a:p>
            <a:r>
              <a:rPr lang="en-US" dirty="0" smtClean="0"/>
              <a:t>Alternative definition:</a:t>
            </a:r>
          </a:p>
          <a:p>
            <a:pPr lvl="1">
              <a:buNone/>
            </a:pPr>
            <a:r>
              <a:rPr lang="en-US" sz="2800" i="1" dirty="0" smtClean="0"/>
              <a:t>A Theory is a class of structures</a:t>
            </a:r>
          </a:p>
          <a:p>
            <a:pPr lvl="1">
              <a:buNone/>
            </a:pPr>
            <a:endParaRPr lang="en-US" sz="2800" i="1" dirty="0" smtClean="0"/>
          </a:p>
          <a:p>
            <a:r>
              <a:rPr lang="en-US" i="1" dirty="0" err="1" smtClean="0"/>
              <a:t>Th</a:t>
            </a:r>
            <a:r>
              <a:rPr lang="en-US" i="1" dirty="0" smtClean="0"/>
              <a:t>(M)</a:t>
            </a:r>
            <a:r>
              <a:rPr lang="en-US" dirty="0" smtClean="0"/>
              <a:t> is the set of sentences that are true in the structure </a:t>
            </a:r>
            <a:r>
              <a:rPr lang="en-US" i="1" dirty="0" smtClean="0"/>
              <a:t>M</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Quantifiers in </a:t>
            </a:r>
            <a:r>
              <a:rPr lang="en-US" i="1" dirty="0" err="1" smtClean="0">
                <a:latin typeface="Calibri" pitchFamily="34" charset="0"/>
              </a:rPr>
              <a:t>Satisfiability</a:t>
            </a:r>
            <a:r>
              <a:rPr lang="en-US" i="1" dirty="0" smtClean="0">
                <a:latin typeface="Calibri" pitchFamily="34" charset="0"/>
              </a:rPr>
              <a:t> Modulo Theories</a:t>
            </a:r>
            <a:endParaRPr lang="en-US" dirty="0"/>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810160" y="5893706"/>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488738" y="52091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10999</TotalTime>
  <Words>9253</Words>
  <Application>Microsoft Office PowerPoint</Application>
  <PresentationFormat>On-screen Show (4:3)</PresentationFormat>
  <Paragraphs>838</Paragraphs>
  <Slides>69</Slides>
  <Notes>64</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MSR_PPT template_07_light</vt:lpstr>
      <vt:lpstr>Quantifiers in Satisfiability Modulo Theories  Manchester 2009</vt:lpstr>
      <vt:lpstr>Symbolic Reasoning</vt:lpstr>
      <vt:lpstr>Satisfiability Modulo Theories (SMT)</vt:lpstr>
      <vt:lpstr>Satisfiability Modulo Theories (SMT)</vt:lpstr>
      <vt:lpstr>Satisfiability Modulo Theories (SMT)</vt:lpstr>
      <vt:lpstr>Satisfiability Modulo Theories (SMT)</vt:lpstr>
      <vt:lpstr>Satisfiability Modulo Theories (SMT)</vt:lpstr>
      <vt:lpstr>Theories</vt:lpstr>
      <vt:lpstr>SMT: Some Applications @ Microsoft</vt:lpstr>
      <vt:lpstr>SMT@Microsoft: Solver</vt:lpstr>
      <vt:lpstr>SMT x First-order provers</vt:lpstr>
      <vt:lpstr>SMT x SAT</vt:lpstr>
      <vt:lpstr>Ground formulas</vt:lpstr>
      <vt:lpstr>DPLL</vt:lpstr>
      <vt:lpstr>DPLL</vt:lpstr>
      <vt:lpstr>DPLL</vt:lpstr>
      <vt:lpstr>DPLL</vt:lpstr>
      <vt:lpstr>Solvers = DPLL + Decision Procedures</vt:lpstr>
      <vt:lpstr>Model Generation</vt:lpstr>
      <vt:lpstr>Model Generation</vt:lpstr>
      <vt:lpstr>Model Generation</vt:lpstr>
      <vt:lpstr>Model Checking</vt:lpstr>
      <vt:lpstr>Model Checking</vt:lpstr>
      <vt:lpstr>Verifying Compilers</vt:lpstr>
      <vt:lpstr>Verification conditions: Structure</vt:lpstr>
      <vt:lpstr>Main Challenge</vt:lpstr>
      <vt:lpstr>Main Challenge</vt:lpstr>
      <vt:lpstr>Main Challenge</vt:lpstr>
      <vt:lpstr>Main Challenge</vt:lpstr>
      <vt:lpstr>Main Challenge</vt:lpstr>
      <vt:lpstr>Some statistics</vt:lpstr>
      <vt:lpstr>Many Approaches</vt:lpstr>
      <vt:lpstr>E-matching &amp; Quantifier instantiation</vt:lpstr>
      <vt:lpstr>E-matching &amp; Quantifier instantiation</vt:lpstr>
      <vt:lpstr>E-matching: why do we use it?</vt:lpstr>
      <vt:lpstr>Efficient E-matching</vt:lpstr>
      <vt:lpstr>E-matching code trees</vt:lpstr>
      <vt:lpstr>E-matching: Limitations</vt:lpstr>
      <vt:lpstr>E-matching: Limitations</vt:lpstr>
      <vt:lpstr>E-matching: Limitations</vt:lpstr>
      <vt:lpstr>E-matching: Limitations</vt:lpstr>
      <vt:lpstr>E-matching: Limitations</vt:lpstr>
      <vt:lpstr>DPLL()</vt:lpstr>
      <vt:lpstr>DPLL()</vt:lpstr>
      <vt:lpstr>DPLL()</vt:lpstr>
      <vt:lpstr>DPLL(): Deduce I</vt:lpstr>
      <vt:lpstr>DPLL(): Deduce I</vt:lpstr>
      <vt:lpstr>DPLL(): Deduce I</vt:lpstr>
      <vt:lpstr>DPLL(): Deduce II</vt:lpstr>
      <vt:lpstr>DPLL(): Deduce II</vt:lpstr>
      <vt:lpstr>DPLL(): Backtracking</vt:lpstr>
      <vt:lpstr>DPLL(): Backtracking</vt:lpstr>
      <vt:lpstr>DPLL(): Improvement</vt:lpstr>
      <vt:lpstr>DPLL(): Improvement</vt:lpstr>
      <vt:lpstr>DPLL(): Improvement</vt:lpstr>
      <vt:lpstr>DPLL(): Problem</vt:lpstr>
      <vt:lpstr>Non ground clauses + interpreted symbols</vt:lpstr>
      <vt:lpstr>Essentially unintepreted fragment</vt:lpstr>
      <vt:lpstr>Almost unintepreted fragment</vt:lpstr>
      <vt:lpstr>Complete quantifier instantiation</vt:lpstr>
      <vt:lpstr>Generating F* (for the essentially unintepreted fragment)</vt:lpstr>
      <vt:lpstr>Generating F* (for the essentially unintepreted fragment)</vt:lpstr>
      <vt:lpstr>Generating F*: Example</vt:lpstr>
      <vt:lpstr>Refutationally complete procedure</vt:lpstr>
      <vt:lpstr>Example</vt:lpstr>
      <vt:lpstr>CEGAR-like loop for quantifiers</vt:lpstr>
      <vt:lpstr>What is the best approach?</vt:lpstr>
      <vt:lpstr>Parallel Z3</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203</cp:revision>
  <dcterms:created xsi:type="dcterms:W3CDTF">2007-07-26T21:26:45Z</dcterms:created>
  <dcterms:modified xsi:type="dcterms:W3CDTF">2009-04-06T21:09:41Z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