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tags/tag52.xml" ContentType="application/vnd.openxmlformats-officedocument.presentationml.tags+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tags/tag30.xml" ContentType="application/vnd.openxmlformats-officedocument.presentationml.tag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diagrams/data7.xml" ContentType="application/vnd.openxmlformats-officedocument.drawingml.diagramData+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diagrams/quickStyle8.xml" ContentType="application/vnd.openxmlformats-officedocument.drawingml.diagramStyl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slides/slide138.xml" ContentType="application/vnd.openxmlformats-officedocument.presentationml.slide+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tags/tag43.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diagrams/colors6.xml" ContentType="application/vnd.openxmlformats-officedocument.drawingml.diagramColor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51.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diagrams/data5.xml" ContentType="application/vnd.openxmlformats-officedocument.drawingml.diagramData+xml"/>
  <Override PartName="/ppt/tags/tag44.xml" ContentType="application/vnd.openxmlformats-officedocument.presentationml.tags+xml"/>
  <Override PartName="/ppt/notesSlides/notesSlide40.xml" ContentType="application/vnd.openxmlformats-officedocument.presentationml.notesSlide+xml"/>
  <Override PartName="/ppt/diagrams/colors7.xml" ContentType="application/vnd.openxmlformats-officedocument.drawingml.diagramColors+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tags/tag45.xml" ContentType="application/vnd.openxmlformats-officedocument.presentationml.tags+xml"/>
  <Override PartName="/ppt/diagrams/data6.xml" ContentType="application/vnd.openxmlformats-officedocument.drawingml.diagramData+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tags/tag34.xml" ContentType="application/vnd.openxmlformats-officedocument.presentationml.tags+xml"/>
  <Override PartName="/ppt/diagrams/colors8.xml" ContentType="application/vnd.openxmlformats-officedocument.drawingml.diagramColor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tags/tag31.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44"/>
  </p:notesMasterIdLst>
  <p:handoutMasterIdLst>
    <p:handoutMasterId r:id="rId145"/>
  </p:handoutMasterIdLst>
  <p:sldIdLst>
    <p:sldId id="295" r:id="rId5"/>
    <p:sldId id="426" r:id="rId6"/>
    <p:sldId id="550" r:id="rId7"/>
    <p:sldId id="494" r:id="rId8"/>
    <p:sldId id="425" r:id="rId9"/>
    <p:sldId id="551" r:id="rId10"/>
    <p:sldId id="496" r:id="rId11"/>
    <p:sldId id="493" r:id="rId12"/>
    <p:sldId id="431" r:id="rId13"/>
    <p:sldId id="428" r:id="rId14"/>
    <p:sldId id="429" r:id="rId15"/>
    <p:sldId id="430" r:id="rId16"/>
    <p:sldId id="432" r:id="rId17"/>
    <p:sldId id="482" r:id="rId18"/>
    <p:sldId id="435" r:id="rId19"/>
    <p:sldId id="616"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615" r:id="rId35"/>
    <p:sldId id="617" r:id="rId36"/>
    <p:sldId id="618" r:id="rId37"/>
    <p:sldId id="619" r:id="rId38"/>
    <p:sldId id="620" r:id="rId39"/>
    <p:sldId id="621" r:id="rId40"/>
    <p:sldId id="622" r:id="rId41"/>
    <p:sldId id="623" r:id="rId42"/>
    <p:sldId id="624" r:id="rId43"/>
    <p:sldId id="625" r:id="rId44"/>
    <p:sldId id="626" r:id="rId45"/>
    <p:sldId id="605" r:id="rId46"/>
    <p:sldId id="606" r:id="rId47"/>
    <p:sldId id="607" r:id="rId48"/>
    <p:sldId id="608" r:id="rId49"/>
    <p:sldId id="610" r:id="rId50"/>
    <p:sldId id="611" r:id="rId51"/>
    <p:sldId id="612" r:id="rId52"/>
    <p:sldId id="446" r:id="rId53"/>
    <p:sldId id="613" r:id="rId54"/>
    <p:sldId id="630" r:id="rId55"/>
    <p:sldId id="629" r:id="rId56"/>
    <p:sldId id="628" r:id="rId57"/>
    <p:sldId id="631" r:id="rId58"/>
    <p:sldId id="627" r:id="rId59"/>
    <p:sldId id="447" r:id="rId60"/>
    <p:sldId id="448" r:id="rId61"/>
    <p:sldId id="449" r:id="rId62"/>
    <p:sldId id="499" r:id="rId63"/>
    <p:sldId id="450" r:id="rId64"/>
    <p:sldId id="501" r:id="rId65"/>
    <p:sldId id="497" r:id="rId66"/>
    <p:sldId id="498" r:id="rId67"/>
    <p:sldId id="500" r:id="rId68"/>
    <p:sldId id="434" r:id="rId69"/>
    <p:sldId id="433" r:id="rId70"/>
    <p:sldId id="604" r:id="rId71"/>
    <p:sldId id="566" r:id="rId72"/>
    <p:sldId id="567" r:id="rId73"/>
    <p:sldId id="568" r:id="rId74"/>
    <p:sldId id="569" r:id="rId75"/>
    <p:sldId id="570" r:id="rId76"/>
    <p:sldId id="571" r:id="rId77"/>
    <p:sldId id="572" r:id="rId78"/>
    <p:sldId id="573" r:id="rId79"/>
    <p:sldId id="574" r:id="rId80"/>
    <p:sldId id="575" r:id="rId81"/>
    <p:sldId id="576" r:id="rId82"/>
    <p:sldId id="577" r:id="rId83"/>
    <p:sldId id="578" r:id="rId84"/>
    <p:sldId id="579" r:id="rId85"/>
    <p:sldId id="580" r:id="rId86"/>
    <p:sldId id="581" r:id="rId87"/>
    <p:sldId id="582" r:id="rId88"/>
    <p:sldId id="583" r:id="rId89"/>
    <p:sldId id="584" r:id="rId90"/>
    <p:sldId id="585" r:id="rId91"/>
    <p:sldId id="586" r:id="rId92"/>
    <p:sldId id="587" r:id="rId93"/>
    <p:sldId id="588" r:id="rId94"/>
    <p:sldId id="589" r:id="rId95"/>
    <p:sldId id="590" r:id="rId96"/>
    <p:sldId id="591" r:id="rId97"/>
    <p:sldId id="592" r:id="rId98"/>
    <p:sldId id="593" r:id="rId99"/>
    <p:sldId id="594" r:id="rId100"/>
    <p:sldId id="595" r:id="rId101"/>
    <p:sldId id="596" r:id="rId102"/>
    <p:sldId id="597" r:id="rId103"/>
    <p:sldId id="598" r:id="rId104"/>
    <p:sldId id="599" r:id="rId105"/>
    <p:sldId id="600" r:id="rId106"/>
    <p:sldId id="601" r:id="rId107"/>
    <p:sldId id="602" r:id="rId108"/>
    <p:sldId id="603" r:id="rId109"/>
    <p:sldId id="517" r:id="rId110"/>
    <p:sldId id="502" r:id="rId111"/>
    <p:sldId id="614" r:id="rId112"/>
    <p:sldId id="506" r:id="rId113"/>
    <p:sldId id="507" r:id="rId114"/>
    <p:sldId id="510" r:id="rId115"/>
    <p:sldId id="511" r:id="rId116"/>
    <p:sldId id="512" r:id="rId117"/>
    <p:sldId id="513" r:id="rId118"/>
    <p:sldId id="514" r:id="rId119"/>
    <p:sldId id="518" r:id="rId120"/>
    <p:sldId id="452" r:id="rId121"/>
    <p:sldId id="503" r:id="rId122"/>
    <p:sldId id="483" r:id="rId123"/>
    <p:sldId id="437" r:id="rId124"/>
    <p:sldId id="549" r:id="rId125"/>
    <p:sldId id="438" r:id="rId126"/>
    <p:sldId id="439" r:id="rId127"/>
    <p:sldId id="440" r:id="rId128"/>
    <p:sldId id="441" r:id="rId129"/>
    <p:sldId id="474" r:id="rId130"/>
    <p:sldId id="445" r:id="rId131"/>
    <p:sldId id="504" r:id="rId132"/>
    <p:sldId id="505" r:id="rId133"/>
    <p:sldId id="481" r:id="rId134"/>
    <p:sldId id="318" r:id="rId135"/>
    <p:sldId id="442" r:id="rId136"/>
    <p:sldId id="451" r:id="rId137"/>
    <p:sldId id="444" r:id="rId138"/>
    <p:sldId id="400" r:id="rId139"/>
    <p:sldId id="401" r:id="rId140"/>
    <p:sldId id="453" r:id="rId141"/>
    <p:sldId id="454" r:id="rId142"/>
    <p:sldId id="466" r:id="rId14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C42E6"/>
    <a:srgbClr val="F1C283"/>
    <a:srgbClr val="FFCD2D"/>
    <a:srgbClr val="CE7E5A"/>
    <a:srgbClr val="CF6A3D"/>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4" autoAdjust="0"/>
    <p:restoredTop sz="94684" autoAdjust="0"/>
  </p:normalViewPr>
  <p:slideViewPr>
    <p:cSldViewPr snapToGrid="0">
      <p:cViewPr varScale="1">
        <p:scale>
          <a:sx n="106" d="100"/>
          <a:sy n="106" d="100"/>
        </p:scale>
        <p:origin x="-174"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2A8AA481-1A75-49B5-8F26-8964D7807C4A}" type="presOf" srcId="{20A728FD-DA1C-4320-9F64-41E153BDF21F}" destId="{94705B86-31B9-4BB7-897E-19FC7AF1B13A}" srcOrd="0" destOrd="0" presId="urn:microsoft.com/office/officeart/2005/8/layout/vList2"/>
    <dgm:cxn modelId="{9AD96461-84D2-4949-AD60-D813261EBAD7}" srcId="{20A728FD-DA1C-4320-9F64-41E153BDF21F}" destId="{35A186EA-B02E-4617-AAAB-5508528581EC}" srcOrd="4" destOrd="0" parTransId="{30E7FE56-488D-40EC-A702-2B0612286212}" sibTransId="{C770B6D3-F35D-47CA-9A55-BD48FE787212}"/>
    <dgm:cxn modelId="{D73E8074-6B69-4A09-8473-11F13F31E257}" type="presOf" srcId="{16ABD21D-6B4C-4964-96B9-1A50B1452172}" destId="{71497550-9F1D-4D88-9145-DDAD4329CE3E}" srcOrd="0" destOrd="0" presId="urn:microsoft.com/office/officeart/2005/8/layout/vList2"/>
    <dgm:cxn modelId="{2B521F78-B5E6-43F9-8608-EEBC8D01B67E}" type="presOf" srcId="{10BCAAC2-E0AB-4F7F-AD99-4B12FA756641}" destId="{9E8040C1-5C12-4E02-8F39-1DE656AAD1FE}" srcOrd="0" destOrd="0" presId="urn:microsoft.com/office/officeart/2005/8/layout/vList2"/>
    <dgm:cxn modelId="{4BF813E4-8672-4904-86BB-040C1EF96356}" type="presOf" srcId="{893E2F48-C311-4190-AD51-7F8B2BA63A47}" destId="{FFB70455-7A51-4917-BE27-D1FAC3B7B8D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7A3F784E-FE88-4718-9FA9-D60EC506437F}" type="presOf" srcId="{A21B3DBC-A65B-4B25-856E-E617196ACB4E}" destId="{FB2D4B19-3337-4830-AD4B-119F5D9B67E6}" srcOrd="0" destOrd="0" presId="urn:microsoft.com/office/officeart/2005/8/layout/vList2"/>
    <dgm:cxn modelId="{638CF91E-B722-451E-9436-0DBEC69F9B8C}" srcId="{20A728FD-DA1C-4320-9F64-41E153BDF21F}" destId="{98EFB690-2F44-40DC-A544-D76023CFC90E}" srcOrd="3" destOrd="0" parTransId="{96B2B7A0-7655-4A68-9C29-07A7BB43ACEA}" sibTransId="{75A85F81-E5F6-42E8-B6A8-0975DFB3EAE8}"/>
    <dgm:cxn modelId="{11A0A260-23C7-48F8-B5D9-BC8B7E1E5B2A}" type="presOf" srcId="{98EFB690-2F44-40DC-A544-D76023CFC90E}" destId="{3973E97C-1B6E-46BE-AE9F-9D777A355762}"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326083D4-2B26-4FF9-BE4C-B39F2453DDE6}" type="presOf" srcId="{35A186EA-B02E-4617-AAAB-5508528581EC}" destId="{BF66F49D-233C-415B-8655-05BD7089D001}" srcOrd="0" destOrd="0" presId="urn:microsoft.com/office/officeart/2005/8/layout/vList2"/>
    <dgm:cxn modelId="{22E14886-39DA-46BD-A5CE-C834F6F4D757}" srcId="{20A728FD-DA1C-4320-9F64-41E153BDF21F}" destId="{16ABD21D-6B4C-4964-96B9-1A50B1452172}" srcOrd="1" destOrd="0" parTransId="{D811FADF-6418-40DA-A681-E1CF0F008B02}" sibTransId="{8037E45F-1C33-4495-84A2-61E12535AF6C}"/>
    <dgm:cxn modelId="{81CD8FBF-F8E0-4F64-B5B1-3D12600FC6A6}" srcId="{20A728FD-DA1C-4320-9F64-41E153BDF21F}" destId="{A21B3DBC-A65B-4B25-856E-E617196ACB4E}" srcOrd="5" destOrd="0" parTransId="{CEB7D2C2-743A-419B-B683-986C5FE6110D}" sibTransId="{14503B67-F4A6-4109-9074-7BD976EFD16D}"/>
    <dgm:cxn modelId="{6E8997FA-9979-4B56-B4E9-53015E0244F7}" type="presParOf" srcId="{94705B86-31B9-4BB7-897E-19FC7AF1B13A}" destId="{FFB70455-7A51-4917-BE27-D1FAC3B7B8D1}" srcOrd="0" destOrd="0" presId="urn:microsoft.com/office/officeart/2005/8/layout/vList2"/>
    <dgm:cxn modelId="{1AF2DEB7-D9F9-4A03-9B36-BB7E69993D4A}" type="presParOf" srcId="{94705B86-31B9-4BB7-897E-19FC7AF1B13A}" destId="{B37D574C-4858-41CA-95ED-228BB0513E6A}" srcOrd="1" destOrd="0" presId="urn:microsoft.com/office/officeart/2005/8/layout/vList2"/>
    <dgm:cxn modelId="{F53A2B1C-09FF-4890-964E-730CF812065D}" type="presParOf" srcId="{94705B86-31B9-4BB7-897E-19FC7AF1B13A}" destId="{71497550-9F1D-4D88-9145-DDAD4329CE3E}" srcOrd="2" destOrd="0" presId="urn:microsoft.com/office/officeart/2005/8/layout/vList2"/>
    <dgm:cxn modelId="{3FEADEAC-1A5E-4DF0-A53A-C29182E3F180}" type="presParOf" srcId="{94705B86-31B9-4BB7-897E-19FC7AF1B13A}" destId="{A5E9C300-9A4D-4689-A170-84423EA75B74}" srcOrd="3" destOrd="0" presId="urn:microsoft.com/office/officeart/2005/8/layout/vList2"/>
    <dgm:cxn modelId="{FC38DD9D-FB8B-4AB4-9B4B-A0CB0966AFF6}" type="presParOf" srcId="{94705B86-31B9-4BB7-897E-19FC7AF1B13A}" destId="{9E8040C1-5C12-4E02-8F39-1DE656AAD1FE}" srcOrd="4" destOrd="0" presId="urn:microsoft.com/office/officeart/2005/8/layout/vList2"/>
    <dgm:cxn modelId="{4CB3094D-7644-4F1B-BF9C-A25EC243944F}" type="presParOf" srcId="{94705B86-31B9-4BB7-897E-19FC7AF1B13A}" destId="{7719BCE1-1794-49AD-9169-809F45DDBE46}" srcOrd="5" destOrd="0" presId="urn:microsoft.com/office/officeart/2005/8/layout/vList2"/>
    <dgm:cxn modelId="{19578C1D-AC4D-4505-BCFE-39187E07B33A}" type="presParOf" srcId="{94705B86-31B9-4BB7-897E-19FC7AF1B13A}" destId="{3973E97C-1B6E-46BE-AE9F-9D777A355762}" srcOrd="6" destOrd="0" presId="urn:microsoft.com/office/officeart/2005/8/layout/vList2"/>
    <dgm:cxn modelId="{C83D8D85-F881-4D0F-9A59-413BBBC7249E}" type="presParOf" srcId="{94705B86-31B9-4BB7-897E-19FC7AF1B13A}" destId="{240FC017-D265-4C7A-9745-492BC16A7F10}" srcOrd="7" destOrd="0" presId="urn:microsoft.com/office/officeart/2005/8/layout/vList2"/>
    <dgm:cxn modelId="{587351B7-231A-4C8D-89A3-8CF146613743}" type="presParOf" srcId="{94705B86-31B9-4BB7-897E-19FC7AF1B13A}" destId="{BF66F49D-233C-415B-8655-05BD7089D001}" srcOrd="8" destOrd="0" presId="urn:microsoft.com/office/officeart/2005/8/layout/vList2"/>
    <dgm:cxn modelId="{F1ED47A7-6447-4D8F-9104-FEDD0FE49806}" type="presParOf" srcId="{94705B86-31B9-4BB7-897E-19FC7AF1B13A}" destId="{3153FBDF-268C-42EC-B399-AF27511C8635}" srcOrd="9" destOrd="0" presId="urn:microsoft.com/office/officeart/2005/8/layout/vList2"/>
    <dgm:cxn modelId="{32718FC4-FBA7-460A-A6AB-55FB9E1CF0AD}"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9EC563C7-8612-4973-A393-C5A7DBA1B52D}"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43EB030-7EDB-4232-8AFA-D68DE15C0BCF}"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4C4F80AB-BB74-47FC-949F-9DB7BF1F4A23}" type="presOf" srcId="{5609854C-A4E6-46EB-AF7B-08B33ECC8005}" destId="{D9921DBB-414C-4209-91BF-C2CA9E8042AE}"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E01AD92D-D83C-438D-A010-8280DE65054F}" type="presOf" srcId="{4BE23587-BF18-47E1-B53F-A506E2DBDDDC}" destId="{8034B1A8-9228-48E4-AC62-0BA38AAD0108}"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2CD40B3D-543D-4B54-A348-6383EEB2421D}" type="presOf" srcId="{AE110CF7-280D-4A15-9432-15E93C1D0F3B}" destId="{37DAC68F-24B1-4F47-B42F-F4B9F50132B0}"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5E546C25-70B4-480C-9BAC-7C4BB6A8A5AD}" type="presOf" srcId="{C1A8F207-1092-4556-8209-56867C989A3A}" destId="{77EB5038-F5EC-4F96-9D5E-C6A83E1598AF}" srcOrd="0" destOrd="0" presId="urn:microsoft.com/office/officeart/2005/8/layout/radial4"/>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241F56AA-ABFF-423C-AD1A-D2FBE73A0815}" type="presOf" srcId="{FAEEEBB4-AF0F-4AA4-81B5-CA56ECC56F43}" destId="{533B5E18-5D8D-45BE-8A82-6423785B2BE3}" srcOrd="1"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77D4B6CB-943D-48B2-A4F5-7986EE8404C8}" type="presOf" srcId="{8326B01F-1839-479D-BCFF-D6A4A0F954EB}" destId="{5BBD2AE6-0E1E-4493-9DD6-894846D1F7A6}" srcOrd="0" destOrd="0" presId="urn:microsoft.com/office/officeart/2005/8/layout/process1"/>
    <dgm:cxn modelId="{D4F3A768-7CF2-4218-80F5-564F622DDB97}" type="presOf" srcId="{FAEEEBB4-AF0F-4AA4-81B5-CA56ECC56F43}" destId="{DB6C2414-EC2D-4F97-90C3-35DA480F8343}" srcOrd="0" destOrd="0" presId="urn:microsoft.com/office/officeart/2005/8/layout/process1"/>
    <dgm:cxn modelId="{AAF01502-D9D9-49B0-B93B-C33169D10F85}"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D253EE39-7260-48C7-A1DD-10627AC84C5C}" type="presOf" srcId="{D82C6D72-1C00-4F78-BC00-F88317320015}" destId="{3E3B5FFD-483F-4E62-8189-15F108F7ADAB}" srcOrd="0" destOrd="0" presId="urn:microsoft.com/office/officeart/2005/8/layout/process1"/>
    <dgm:cxn modelId="{06BCA3F1-992A-49ED-BE46-E594F88D0F60}" type="presParOf" srcId="{5BBD2AE6-0E1E-4493-9DD6-894846D1F7A6}" destId="{3E3B5FFD-483F-4E62-8189-15F108F7ADAB}" srcOrd="0" destOrd="0" presId="urn:microsoft.com/office/officeart/2005/8/layout/process1"/>
    <dgm:cxn modelId="{AB99DFA8-3DB3-4C4B-ABE3-6B7384A09A47}" type="presParOf" srcId="{5BBD2AE6-0E1E-4493-9DD6-894846D1F7A6}" destId="{DB6C2414-EC2D-4F97-90C3-35DA480F8343}" srcOrd="1" destOrd="0" presId="urn:microsoft.com/office/officeart/2005/8/layout/process1"/>
    <dgm:cxn modelId="{589E6AB4-BA7E-42BC-9915-030E4DDF98DF}" type="presParOf" srcId="{DB6C2414-EC2D-4F97-90C3-35DA480F8343}" destId="{533B5E18-5D8D-45BE-8A82-6423785B2BE3}" srcOrd="0" destOrd="0" presId="urn:microsoft.com/office/officeart/2005/8/layout/process1"/>
    <dgm:cxn modelId="{88F029C4-6AD2-4C00-BE47-18A790A631D6}"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B78E19D-AD5F-40C1-8CBA-DD92CE629A61}" srcId="{DAE8B62F-C810-4051-9DA4-6CB57C6DE232}" destId="{A1740B39-6B47-40D4-B2EB-DA26D433F6C9}" srcOrd="3" destOrd="0" parTransId="{6F7EF451-4195-47AE-99FA-C0A72C9EBED8}" sibTransId="{390AF361-61EC-4CE7-8652-E6BE261EDDFC}"/>
    <dgm:cxn modelId="{422D7340-7DFF-4D4A-9139-DAA6F36BDB10}" srcId="{DAE8B62F-C810-4051-9DA4-6CB57C6DE232}" destId="{7DDB8CD6-56C1-42C2-BB5C-4C1F64420C8E}" srcOrd="0" destOrd="0" parTransId="{0894B246-23FE-4182-AE4E-5CA0C9BA32E9}" sibTransId="{19475CDF-7EDC-42F1-9CCC-C778F22DD55B}"/>
    <dgm:cxn modelId="{38A84A8F-5856-4465-A849-BCDBFAFA5CF3}" type="presOf" srcId="{E09FCB42-37BF-4C28-B068-6896F7165308}" destId="{7C49CE62-6522-4778-81F2-02C21B9968A5}" srcOrd="0" destOrd="0" presId="urn:microsoft.com/office/officeart/2005/8/layout/lProcess3"/>
    <dgm:cxn modelId="{E2AF0A97-A097-447B-AEE9-DFB96B33FBA3}" type="presOf" srcId="{923357D5-51AE-44C2-8121-052DEF53A8B9}" destId="{D5750C03-8B12-4A29-A0FD-18D38CACE075}" srcOrd="0" destOrd="0" presId="urn:microsoft.com/office/officeart/2005/8/layout/lProcess3"/>
    <dgm:cxn modelId="{A8C38F09-E085-4370-A84A-FE7B2A8E4B12}" type="presOf" srcId="{525992B5-CB9A-4802-B10A-B0689DDF3E5A}" destId="{A5B23998-6121-4C9E-AB51-D125015951D7}" srcOrd="0" destOrd="0" presId="urn:microsoft.com/office/officeart/2005/8/layout/lProcess3"/>
    <dgm:cxn modelId="{DD49EE7C-73CF-469E-8676-115EA785A436}" type="presOf" srcId="{7DDB8CD6-56C1-42C2-BB5C-4C1F64420C8E}" destId="{3022196A-3257-4E21-8B67-27C47C3EB287}" srcOrd="0" destOrd="0" presId="urn:microsoft.com/office/officeart/2005/8/layout/lProcess3"/>
    <dgm:cxn modelId="{C778EF1F-8FA6-47CC-9C0D-D63476764D15}" type="presOf" srcId="{DAE8B62F-C810-4051-9DA4-6CB57C6DE232}" destId="{9E30D01A-706F-488D-9094-3BC4C9286BAD}"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96A69025-1BCC-4CFD-B619-31C7151EFC8D}" srcId="{525992B5-CB9A-4802-B10A-B0689DDF3E5A}" destId="{02B6CAE4-00BD-4E46-AAF4-6DF91269D152}" srcOrd="0" destOrd="0" parTransId="{F4EE2433-B516-43C1-8DF5-B0124A237401}" sibTransId="{8B01159D-A381-4F09-B00A-800285230399}"/>
    <dgm:cxn modelId="{054A221E-FEFE-4022-A66C-B330D05A9141}" srcId="{DAE8B62F-C810-4051-9DA4-6CB57C6DE232}" destId="{D647B360-2B7C-45FE-BE97-5D8CD4FA4328}" srcOrd="1" destOrd="0" parTransId="{0A82FA78-3F0D-4D96-866F-9A78E4E0611F}" sibTransId="{67AA87C8-B82E-4DAD-AA90-AE4138CA7FCE}"/>
    <dgm:cxn modelId="{7F878B4A-2A8F-482B-AEFB-7873ABE9C94C}" type="presOf" srcId="{02B6CAE4-00BD-4E46-AAF4-6DF91269D152}" destId="{C8EC4D62-3389-4897-AB13-3184350BDDEC}" srcOrd="0" destOrd="0" presId="urn:microsoft.com/office/officeart/2005/8/layout/lProcess3"/>
    <dgm:cxn modelId="{E1CD8F4C-F03B-4B50-96D1-49337544A038}" type="presOf" srcId="{A1740B39-6B47-40D4-B2EB-DA26D433F6C9}" destId="{D86BEF52-A61A-46B3-B855-9E57331A6F58}"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2C61DAC6-7DE2-4931-BE9D-2E1DE00C77EE}" type="presOf" srcId="{856C0F70-B1A2-4B3F-902D-B80454C87284}" destId="{75022CE1-001A-482D-B6E3-A23252CF193A}" srcOrd="0" destOrd="0" presId="urn:microsoft.com/office/officeart/2005/8/layout/lProcess3"/>
    <dgm:cxn modelId="{8A593432-AD7D-412C-8D77-D6231AE5776F}" srcId="{A1740B39-6B47-40D4-B2EB-DA26D433F6C9}" destId="{E09FCB42-37BF-4C28-B068-6896F7165308}" srcOrd="0" destOrd="0" parTransId="{2B06C95C-F7A6-4658-882C-0250C711DDDB}" sibTransId="{03197E12-1075-40EA-A7C9-680D0FAA529E}"/>
    <dgm:cxn modelId="{508A3980-6605-4394-A976-196E7050CFD2}" type="presOf" srcId="{D647B360-2B7C-45FE-BE97-5D8CD4FA4328}" destId="{CA80FAF8-E1FB-4DA3-AC96-5A8BFA34F0D8}" srcOrd="0" destOrd="0" presId="urn:microsoft.com/office/officeart/2005/8/layout/lProcess3"/>
    <dgm:cxn modelId="{6ADB341C-E260-4DA7-B43A-0EE125896F91}" srcId="{DAE8B62F-C810-4051-9DA4-6CB57C6DE232}" destId="{525992B5-CB9A-4802-B10A-B0689DDF3E5A}" srcOrd="2" destOrd="0" parTransId="{57C7AFD1-2AE9-45B5-89E5-6A8CF43807DD}" sibTransId="{8F276D5B-76D9-4512-A10E-C3A4075118CE}"/>
    <dgm:cxn modelId="{E76F6ED0-26B2-482E-AB48-E26D6112FB77}" type="presParOf" srcId="{9E30D01A-706F-488D-9094-3BC4C9286BAD}" destId="{E9366405-6339-4F4B-A8C7-F6D7A54E0D79}" srcOrd="0" destOrd="0" presId="urn:microsoft.com/office/officeart/2005/8/layout/lProcess3"/>
    <dgm:cxn modelId="{AC666686-A6D0-471F-94EA-36D96CFB60EC}" type="presParOf" srcId="{E9366405-6339-4F4B-A8C7-F6D7A54E0D79}" destId="{3022196A-3257-4E21-8B67-27C47C3EB287}" srcOrd="0" destOrd="0" presId="urn:microsoft.com/office/officeart/2005/8/layout/lProcess3"/>
    <dgm:cxn modelId="{2946211E-8F59-4D21-BD51-D89D954267EF}" type="presParOf" srcId="{E9366405-6339-4F4B-A8C7-F6D7A54E0D79}" destId="{AEAC1FFE-87B4-4015-8993-550A3E30022A}" srcOrd="1" destOrd="0" presId="urn:microsoft.com/office/officeart/2005/8/layout/lProcess3"/>
    <dgm:cxn modelId="{0BB94FB2-6C44-4AA5-8123-77EE1E4FC3B7}" type="presParOf" srcId="{E9366405-6339-4F4B-A8C7-F6D7A54E0D79}" destId="{75022CE1-001A-482D-B6E3-A23252CF193A}" srcOrd="2" destOrd="0" presId="urn:microsoft.com/office/officeart/2005/8/layout/lProcess3"/>
    <dgm:cxn modelId="{5B5FF943-E87D-4BA2-9448-643C350F4046}" type="presParOf" srcId="{9E30D01A-706F-488D-9094-3BC4C9286BAD}" destId="{6BE3257A-E811-49A4-AF05-D7156525A6FD}" srcOrd="1" destOrd="0" presId="urn:microsoft.com/office/officeart/2005/8/layout/lProcess3"/>
    <dgm:cxn modelId="{E9770F0D-FC30-4252-A4A1-9B073B1C53B2}" type="presParOf" srcId="{9E30D01A-706F-488D-9094-3BC4C9286BAD}" destId="{2A80F6AA-89CD-405E-A804-8D84B32A7046}" srcOrd="2" destOrd="0" presId="urn:microsoft.com/office/officeart/2005/8/layout/lProcess3"/>
    <dgm:cxn modelId="{A3DAECC8-3F5D-4013-9C7D-40135520077D}" type="presParOf" srcId="{2A80F6AA-89CD-405E-A804-8D84B32A7046}" destId="{CA80FAF8-E1FB-4DA3-AC96-5A8BFA34F0D8}" srcOrd="0" destOrd="0" presId="urn:microsoft.com/office/officeart/2005/8/layout/lProcess3"/>
    <dgm:cxn modelId="{64DEEB1A-8B46-44A5-A4B9-3373D9952B09}" type="presParOf" srcId="{2A80F6AA-89CD-405E-A804-8D84B32A7046}" destId="{C5C51D2D-41A3-4C47-9E4A-EC019873E844}" srcOrd="1" destOrd="0" presId="urn:microsoft.com/office/officeart/2005/8/layout/lProcess3"/>
    <dgm:cxn modelId="{B68CEC5F-1454-4D6A-ADEA-46F3A4AE53A9}" type="presParOf" srcId="{2A80F6AA-89CD-405E-A804-8D84B32A7046}" destId="{D5750C03-8B12-4A29-A0FD-18D38CACE075}" srcOrd="2" destOrd="0" presId="urn:microsoft.com/office/officeart/2005/8/layout/lProcess3"/>
    <dgm:cxn modelId="{98C09AA0-7213-4EE6-A2AE-DD64F9ACC65F}" type="presParOf" srcId="{9E30D01A-706F-488D-9094-3BC4C9286BAD}" destId="{BC3F0F33-D6F4-4F20-A45F-5E9E4F72BF14}" srcOrd="3" destOrd="0" presId="urn:microsoft.com/office/officeart/2005/8/layout/lProcess3"/>
    <dgm:cxn modelId="{E67158EA-FA35-4AA2-A878-DB4FC00019C2}" type="presParOf" srcId="{9E30D01A-706F-488D-9094-3BC4C9286BAD}" destId="{66461601-FAA7-43F8-8622-801D413835DE}" srcOrd="4" destOrd="0" presId="urn:microsoft.com/office/officeart/2005/8/layout/lProcess3"/>
    <dgm:cxn modelId="{68C5553C-A994-463B-89D4-26A693C828CC}" type="presParOf" srcId="{66461601-FAA7-43F8-8622-801D413835DE}" destId="{A5B23998-6121-4C9E-AB51-D125015951D7}" srcOrd="0" destOrd="0" presId="urn:microsoft.com/office/officeart/2005/8/layout/lProcess3"/>
    <dgm:cxn modelId="{AB8DA732-7BB0-4DB1-9808-8AC4AA9E651F}" type="presParOf" srcId="{66461601-FAA7-43F8-8622-801D413835DE}" destId="{5BCDADC0-47A0-481D-BB75-D7A83509C55B}" srcOrd="1" destOrd="0" presId="urn:microsoft.com/office/officeart/2005/8/layout/lProcess3"/>
    <dgm:cxn modelId="{294EB865-C387-4141-BCBC-AE4B03438C2D}" type="presParOf" srcId="{66461601-FAA7-43F8-8622-801D413835DE}" destId="{C8EC4D62-3389-4897-AB13-3184350BDDEC}" srcOrd="2" destOrd="0" presId="urn:microsoft.com/office/officeart/2005/8/layout/lProcess3"/>
    <dgm:cxn modelId="{E0F2D9FD-F634-4FFE-AC0A-A748110AD28B}" type="presParOf" srcId="{9E30D01A-706F-488D-9094-3BC4C9286BAD}" destId="{A6247E15-833D-4235-BD0B-6A7203B9CD90}" srcOrd="5" destOrd="0" presId="urn:microsoft.com/office/officeart/2005/8/layout/lProcess3"/>
    <dgm:cxn modelId="{BA1275D9-6CC3-4B4F-971F-52182CB5D342}" type="presParOf" srcId="{9E30D01A-706F-488D-9094-3BC4C9286BAD}" destId="{7A8C8416-7620-4E10-9E16-FA19623B2A48}" srcOrd="6" destOrd="0" presId="urn:microsoft.com/office/officeart/2005/8/layout/lProcess3"/>
    <dgm:cxn modelId="{9F99C723-2502-490E-AD9A-F0C8E235C8CE}" type="presParOf" srcId="{7A8C8416-7620-4E10-9E16-FA19623B2A48}" destId="{D86BEF52-A61A-46B3-B855-9E57331A6F58}" srcOrd="0" destOrd="0" presId="urn:microsoft.com/office/officeart/2005/8/layout/lProcess3"/>
    <dgm:cxn modelId="{6F5D7E05-FB17-4E9D-8B77-FED96BDA806F}" type="presParOf" srcId="{7A8C8416-7620-4E10-9E16-FA19623B2A48}" destId="{F643F5DE-7DEB-47FE-AD75-581962F5EEB5}" srcOrd="1" destOrd="0" presId="urn:microsoft.com/office/officeart/2005/8/layout/lProcess3"/>
    <dgm:cxn modelId="{AD2B23AB-6DF6-4809-897F-C6C43B2AEF75}"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BE95A50B-97A7-4564-B575-B5E1279BA328}" srcId="{1D93BBDB-7EB4-48D1-AE71-0A1FDDC33E23}" destId="{8EED17EB-8B5F-477B-8F55-3AD2E57FFA22}" srcOrd="3" destOrd="0" parTransId="{B4306947-3D26-42D2-BA95-834ACE2C4024}" sibTransId="{02827E2E-D6E7-4B04-B028-56B1A9BA8F12}"/>
    <dgm:cxn modelId="{6AF09B1C-BBDE-4360-A2BB-A791C006723E}" srcId="{1D93BBDB-7EB4-48D1-AE71-0A1FDDC33E23}" destId="{0AA7AB7C-D8E0-4A5C-9BAD-3FF9D31E8D9C}" srcOrd="0" destOrd="0" parTransId="{3FEC70FB-C37C-4F76-9224-1C76D577344D}" sibTransId="{FC5EC168-E9B6-436A-AD8B-FFB1914B1675}"/>
    <dgm:cxn modelId="{3D4B13E9-6117-4188-92C8-BB0A24F04164}" type="presOf" srcId="{1D93BBDB-7EB4-48D1-AE71-0A1FDDC33E23}" destId="{0EC2896C-7856-468E-B719-37F8D8CB5653}" srcOrd="0" destOrd="0" presId="urn:microsoft.com/office/officeart/2005/8/layout/lProcess3"/>
    <dgm:cxn modelId="{41C1105E-0EDE-4385-A905-3ABC1DF4A02F}" type="presOf" srcId="{9C3F618A-E5CE-41EB-B4F0-F05D4CB8010C}" destId="{CC9F5C08-30D7-444D-9EA3-BC73B2A7F1F5}" srcOrd="0" destOrd="0" presId="urn:microsoft.com/office/officeart/2005/8/layout/lProcess3"/>
    <dgm:cxn modelId="{D532E806-EBCD-4161-90D0-2DC43B535658}" type="presOf" srcId="{DCD6C682-3F79-49C8-925A-899C3DDD079E}" destId="{FA327132-FEFB-46D2-BF2E-18AC7A245A49}" srcOrd="0" destOrd="0" presId="urn:microsoft.com/office/officeart/2005/8/layout/lProcess3"/>
    <dgm:cxn modelId="{1710C036-934F-44E5-90CF-BE22897FA1AB}" srcId="{0AA7AB7C-D8E0-4A5C-9BAD-3FF9D31E8D9C}" destId="{0B62CA8E-A61A-4BDB-BE84-52C65B52D2FE}" srcOrd="1" destOrd="0" parTransId="{ACDBE42A-7D57-47AE-808A-9CEE3CDF2EBB}" sibTransId="{468A97CC-646C-4120-9ED0-5DD7E3143522}"/>
    <dgm:cxn modelId="{63F35585-72A9-45DE-AAE9-9619FFE5D665}" srcId="{0AA7AB7C-D8E0-4A5C-9BAD-3FF9D31E8D9C}" destId="{DCD6C682-3F79-49C8-925A-899C3DDD079E}" srcOrd="0" destOrd="0" parTransId="{FD69E769-6AB9-4F23-B1F5-100E679FC3B6}" sibTransId="{837FC13D-2056-4ACF-9D0E-01710BBE9B18}"/>
    <dgm:cxn modelId="{F3E40860-D03B-4AED-8D33-995015B4E021}" type="presOf" srcId="{EC601172-4C12-4082-A1B9-48596613FBF7}" destId="{68227CD9-4DDB-4F5C-81E5-BF1A24AC14CA}" srcOrd="0" destOrd="0" presId="urn:microsoft.com/office/officeart/2005/8/layout/lProcess3"/>
    <dgm:cxn modelId="{9B1CF081-72F1-49F2-9258-B4A7C982020B}" type="presOf" srcId="{737413C2-E5B5-4D12-842C-CEA8ECD61B9D}" destId="{76303C98-FC16-43BF-BCFB-E5CF5041F3AC}" srcOrd="0" destOrd="0" presId="urn:microsoft.com/office/officeart/2005/8/layout/lProcess3"/>
    <dgm:cxn modelId="{1297110D-34C1-4EE5-A406-F9EB171861A5}" type="presOf" srcId="{AA2D6B40-9DF5-4CD0-9ADE-15E48D7FD28A}" destId="{179C538A-AF2B-4FE1-8086-DFF86317623F}" srcOrd="0" destOrd="0" presId="urn:microsoft.com/office/officeart/2005/8/layout/lProcess3"/>
    <dgm:cxn modelId="{BD0A3221-4B3D-4661-B1EA-BFFC40F9B946}" srcId="{AA2D6B40-9DF5-4CD0-9ADE-15E48D7FD28A}" destId="{4B3E45D2-E81A-44B0-BF55-280AA3C2A4BD}" srcOrd="0" destOrd="0" parTransId="{D2475283-8261-4E24-BB71-E9956082931C}" sibTransId="{0D5C1493-672E-4C62-85E0-283A436BA036}"/>
    <dgm:cxn modelId="{206284C4-C590-41D0-95E1-C141C5F2DE8C}" srcId="{0AA7AB7C-D8E0-4A5C-9BAD-3FF9D31E8D9C}" destId="{9C3F618A-E5CE-41EB-B4F0-F05D4CB8010C}" srcOrd="3" destOrd="0" parTransId="{3854D2B2-69ED-4F20-B546-FFF7DBA4C2CC}" sibTransId="{91DFA37F-7CD2-47AA-AAE9-96D9A325AA7C}"/>
    <dgm:cxn modelId="{836FC81D-C088-4C81-B798-BD11E1FC0C20}" type="presOf" srcId="{4B3E45D2-E81A-44B0-BF55-280AA3C2A4BD}" destId="{EFD35F54-D826-446E-9167-9FB5F71656E6}" srcOrd="0" destOrd="0" presId="urn:microsoft.com/office/officeart/2005/8/layout/lProcess3"/>
    <dgm:cxn modelId="{15BB63A1-4F61-49E7-AE8C-76D2FA0C6EE6}" srcId="{0AA7AB7C-D8E0-4A5C-9BAD-3FF9D31E8D9C}" destId="{685E7CAE-0841-4C7F-B0B8-8EB8FBB3AF94}" srcOrd="2" destOrd="0" parTransId="{73B94771-E388-401D-ACF2-392B6C18F0AD}" sibTransId="{C0871C79-92C4-466C-B088-8926A10319E5}"/>
    <dgm:cxn modelId="{AE718420-572B-4D55-8294-F30B13250D84}" type="presOf" srcId="{685E7CAE-0841-4C7F-B0B8-8EB8FBB3AF94}" destId="{58E79265-FD94-4156-8E1F-E80CEBE3210C}"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644664E2-78B6-4D98-B138-F0032CB677D8}" type="presOf" srcId="{0B62CA8E-A61A-4BDB-BE84-52C65B52D2FE}" destId="{102F7659-7151-4EC8-A80B-0B2F5DD80954}" srcOrd="0" destOrd="0" presId="urn:microsoft.com/office/officeart/2005/8/layout/lProcess3"/>
    <dgm:cxn modelId="{C985BD27-DD81-4C27-AF31-1B6499F84C04}" type="presOf" srcId="{8EED17EB-8B5F-477B-8F55-3AD2E57FFA22}" destId="{6B2D5F81-EB5C-45CC-8EF9-D4E6AF2AE0DD}"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0075ADAD-E915-45D9-A1E6-115ED2608DFF}" srcId="{737413C2-E5B5-4D12-842C-CEA8ECD61B9D}" destId="{B2AB8F09-0973-49EA-959F-E90927281694}" srcOrd="0" destOrd="0" parTransId="{1E0D50BC-8223-4CE1-9735-BDA5C003D79B}" sibTransId="{3C566FBD-7031-4C3C-9589-CCA0BE89EE31}"/>
    <dgm:cxn modelId="{F900F753-6B9F-4B58-8221-18D406B739F2}" type="presOf" srcId="{0AA7AB7C-D8E0-4A5C-9BAD-3FF9D31E8D9C}" destId="{BD4B9DCF-58D1-42A8-A9C4-73101D4462EF}" srcOrd="0" destOrd="0" presId="urn:microsoft.com/office/officeart/2005/8/layout/lProcess3"/>
    <dgm:cxn modelId="{A2DA8950-E605-4057-B1C4-BA5147A98D55}" srcId="{1D93BBDB-7EB4-48D1-AE71-0A1FDDC33E23}" destId="{AA2D6B40-9DF5-4CD0-9ADE-15E48D7FD28A}" srcOrd="1" destOrd="0" parTransId="{9F6F8024-E9AB-4DBD-B374-47E28784687D}" sibTransId="{E6ADF561-E3BF-4E2D-B03D-884784B3FFF1}"/>
    <dgm:cxn modelId="{DBAF54F3-1AD9-4DDC-A005-7079FCB36E7E}" type="presOf" srcId="{B2AB8F09-0973-49EA-959F-E90927281694}" destId="{F870B098-690B-4005-84E7-A113FE1A0FF1}" srcOrd="0" destOrd="0" presId="urn:microsoft.com/office/officeart/2005/8/layout/lProcess3"/>
    <dgm:cxn modelId="{7AE7ADE1-C27C-4E92-9805-3309163404B8}" type="presParOf" srcId="{0EC2896C-7856-468E-B719-37F8D8CB5653}" destId="{3A70B702-8351-4844-80E7-70EE9A740611}" srcOrd="0" destOrd="0" presId="urn:microsoft.com/office/officeart/2005/8/layout/lProcess3"/>
    <dgm:cxn modelId="{0EFEF3B5-F4A3-4AF0-8E47-23C51D17111F}" type="presParOf" srcId="{3A70B702-8351-4844-80E7-70EE9A740611}" destId="{BD4B9DCF-58D1-42A8-A9C4-73101D4462EF}" srcOrd="0" destOrd="0" presId="urn:microsoft.com/office/officeart/2005/8/layout/lProcess3"/>
    <dgm:cxn modelId="{8C068C35-725C-4D0F-9CBE-9836E01FEDD3}" type="presParOf" srcId="{3A70B702-8351-4844-80E7-70EE9A740611}" destId="{D77E3D1C-3E5E-4D57-8062-219CEBCD5E1C}" srcOrd="1" destOrd="0" presId="urn:microsoft.com/office/officeart/2005/8/layout/lProcess3"/>
    <dgm:cxn modelId="{3B174310-B1B9-4D90-95F6-70C2FA02108A}" type="presParOf" srcId="{3A70B702-8351-4844-80E7-70EE9A740611}" destId="{FA327132-FEFB-46D2-BF2E-18AC7A245A49}" srcOrd="2" destOrd="0" presId="urn:microsoft.com/office/officeart/2005/8/layout/lProcess3"/>
    <dgm:cxn modelId="{68B82D57-01BE-4FAD-ACBE-BB3A8BBCC8B2}" type="presParOf" srcId="{3A70B702-8351-4844-80E7-70EE9A740611}" destId="{D3F43C3C-A961-4B3C-B736-39D544906B2C}" srcOrd="3" destOrd="0" presId="urn:microsoft.com/office/officeart/2005/8/layout/lProcess3"/>
    <dgm:cxn modelId="{767AB19B-C6DA-4240-B0BF-FB8BC85BD518}" type="presParOf" srcId="{3A70B702-8351-4844-80E7-70EE9A740611}" destId="{102F7659-7151-4EC8-A80B-0B2F5DD80954}" srcOrd="4" destOrd="0" presId="urn:microsoft.com/office/officeart/2005/8/layout/lProcess3"/>
    <dgm:cxn modelId="{C1EC1799-0090-4093-AD29-9FDD66CB9525}" type="presParOf" srcId="{3A70B702-8351-4844-80E7-70EE9A740611}" destId="{9755C056-5C01-4393-B14C-36BA05B5F3D0}" srcOrd="5" destOrd="0" presId="urn:microsoft.com/office/officeart/2005/8/layout/lProcess3"/>
    <dgm:cxn modelId="{DF4C43FD-6615-40AB-B9D4-3862615E3963}" type="presParOf" srcId="{3A70B702-8351-4844-80E7-70EE9A740611}" destId="{58E79265-FD94-4156-8E1F-E80CEBE3210C}" srcOrd="6" destOrd="0" presId="urn:microsoft.com/office/officeart/2005/8/layout/lProcess3"/>
    <dgm:cxn modelId="{12396736-D3EB-421A-84BB-3BC75FC17D2C}" type="presParOf" srcId="{3A70B702-8351-4844-80E7-70EE9A740611}" destId="{3DB3BAD5-247D-442F-B7BE-B20AB5D80EC8}" srcOrd="7" destOrd="0" presId="urn:microsoft.com/office/officeart/2005/8/layout/lProcess3"/>
    <dgm:cxn modelId="{A765E84A-FABD-4CE2-BAE6-1712838ECAB0}" type="presParOf" srcId="{3A70B702-8351-4844-80E7-70EE9A740611}" destId="{CC9F5C08-30D7-444D-9EA3-BC73B2A7F1F5}" srcOrd="8" destOrd="0" presId="urn:microsoft.com/office/officeart/2005/8/layout/lProcess3"/>
    <dgm:cxn modelId="{53A28D4C-5DE6-49ED-BA4A-D04D05B007D9}" type="presParOf" srcId="{0EC2896C-7856-468E-B719-37F8D8CB5653}" destId="{BD4F74D3-49FA-4C26-BC6B-D34B1DE89094}" srcOrd="1" destOrd="0" presId="urn:microsoft.com/office/officeart/2005/8/layout/lProcess3"/>
    <dgm:cxn modelId="{6F7B945F-40CE-4CFF-9F7F-16D46A273A6E}" type="presParOf" srcId="{0EC2896C-7856-468E-B719-37F8D8CB5653}" destId="{DB6C633C-047F-4BAA-BDEC-04BD1BB8261D}" srcOrd="2" destOrd="0" presId="urn:microsoft.com/office/officeart/2005/8/layout/lProcess3"/>
    <dgm:cxn modelId="{15F182AC-7C04-48D0-B5E2-07748A4E8F7D}" type="presParOf" srcId="{DB6C633C-047F-4BAA-BDEC-04BD1BB8261D}" destId="{179C538A-AF2B-4FE1-8086-DFF86317623F}" srcOrd="0" destOrd="0" presId="urn:microsoft.com/office/officeart/2005/8/layout/lProcess3"/>
    <dgm:cxn modelId="{D1EEB900-0F8A-4A54-A1A2-ABD5E9C36F1D}" type="presParOf" srcId="{DB6C633C-047F-4BAA-BDEC-04BD1BB8261D}" destId="{2351AF6C-FD13-45E8-81AB-C23128253FCF}" srcOrd="1" destOrd="0" presId="urn:microsoft.com/office/officeart/2005/8/layout/lProcess3"/>
    <dgm:cxn modelId="{4C46FA0E-FD0E-479B-A145-8D381FD8A6E1}" type="presParOf" srcId="{DB6C633C-047F-4BAA-BDEC-04BD1BB8261D}" destId="{EFD35F54-D826-446E-9167-9FB5F71656E6}" srcOrd="2" destOrd="0" presId="urn:microsoft.com/office/officeart/2005/8/layout/lProcess3"/>
    <dgm:cxn modelId="{454A5CAD-9020-4C5D-91BE-74CF4DAB973C}" type="presParOf" srcId="{0EC2896C-7856-468E-B719-37F8D8CB5653}" destId="{CB8B6637-6603-49F4-98A5-CE64EE483EE7}" srcOrd="3" destOrd="0" presId="urn:microsoft.com/office/officeart/2005/8/layout/lProcess3"/>
    <dgm:cxn modelId="{744AA0CC-0AEA-419C-A429-46540A572F07}" type="presParOf" srcId="{0EC2896C-7856-468E-B719-37F8D8CB5653}" destId="{6A53CBCC-14C2-4314-8591-EEB33CFCB06A}" srcOrd="4" destOrd="0" presId="urn:microsoft.com/office/officeart/2005/8/layout/lProcess3"/>
    <dgm:cxn modelId="{6F8BCB69-403A-4018-BB1C-58B276D201F4}" type="presParOf" srcId="{6A53CBCC-14C2-4314-8591-EEB33CFCB06A}" destId="{76303C98-FC16-43BF-BCFB-E5CF5041F3AC}" srcOrd="0" destOrd="0" presId="urn:microsoft.com/office/officeart/2005/8/layout/lProcess3"/>
    <dgm:cxn modelId="{B39E5C9F-B72D-44B2-809A-CCDB302AA075}" type="presParOf" srcId="{6A53CBCC-14C2-4314-8591-EEB33CFCB06A}" destId="{F2998634-A029-423A-B734-2177A732E4AD}" srcOrd="1" destOrd="0" presId="urn:microsoft.com/office/officeart/2005/8/layout/lProcess3"/>
    <dgm:cxn modelId="{BBDBA1DD-12B7-473D-8097-3B6693868BAE}" type="presParOf" srcId="{6A53CBCC-14C2-4314-8591-EEB33CFCB06A}" destId="{F870B098-690B-4005-84E7-A113FE1A0FF1}" srcOrd="2" destOrd="0" presId="urn:microsoft.com/office/officeart/2005/8/layout/lProcess3"/>
    <dgm:cxn modelId="{1D33DE38-EB5A-4652-8A2B-395862DA419F}" type="presParOf" srcId="{0EC2896C-7856-468E-B719-37F8D8CB5653}" destId="{6DA834FD-F128-49EC-BFB7-CC889ADFCA85}" srcOrd="5" destOrd="0" presId="urn:microsoft.com/office/officeart/2005/8/layout/lProcess3"/>
    <dgm:cxn modelId="{AF8EC7BD-4CEA-41BA-84DC-ECEC3B650911}" type="presParOf" srcId="{0EC2896C-7856-468E-B719-37F8D8CB5653}" destId="{74497034-67E3-48DF-A17D-5C983C820481}" srcOrd="6" destOrd="0" presId="urn:microsoft.com/office/officeart/2005/8/layout/lProcess3"/>
    <dgm:cxn modelId="{6CF5824E-94D6-44CF-A717-FB19751A9690}" type="presParOf" srcId="{74497034-67E3-48DF-A17D-5C983C820481}" destId="{6B2D5F81-EB5C-45CC-8EF9-D4E6AF2AE0DD}" srcOrd="0" destOrd="0" presId="urn:microsoft.com/office/officeart/2005/8/layout/lProcess3"/>
    <dgm:cxn modelId="{366CC6A5-7289-42E4-BA57-07A90FB34619}" type="presParOf" srcId="{74497034-67E3-48DF-A17D-5C983C820481}" destId="{50DF43EF-1B4A-470A-A132-0E9FE7E62C74}" srcOrd="1" destOrd="0" presId="urn:microsoft.com/office/officeart/2005/8/layout/lProcess3"/>
    <dgm:cxn modelId="{5182BDC3-1E8F-4871-A5E4-6658B172DC84}"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1DA9137D-5D9F-49AC-B96D-D0D366F05232}" type="presOf" srcId="{62C68AAC-6DDF-499E-9CF9-6A7EC8765DF0}" destId="{2A9F89C3-0213-446F-9F57-68D8F61CFAF0}"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FB8C25CE-CB3F-4ECA-8C2C-6559ADA37E14}" srcId="{62C68AAC-6DDF-499E-9CF9-6A7EC8765DF0}" destId="{90EB4602-A927-4B03-AB1B-B3CCC18611E7}" srcOrd="0" destOrd="0" parTransId="{C50FFEC0-1000-4229-BCA6-60BF345101F6}" sibTransId="{135E012C-EB75-44BD-8624-C7D87D77903F}"/>
    <dgm:cxn modelId="{1A09DD27-47AC-4E29-BCD1-AEC3DD982275}" type="presOf" srcId="{135E012C-EB75-44BD-8624-C7D87D77903F}" destId="{47353F76-3C17-49FA-ABD1-B25A36085DA4}" srcOrd="1" destOrd="0" presId="urn:microsoft.com/office/officeart/2005/8/layout/process1"/>
    <dgm:cxn modelId="{070A1EF6-F32D-4327-B199-3A927237FE21}" type="presOf" srcId="{135E012C-EB75-44BD-8624-C7D87D77903F}" destId="{66753691-48EF-44CA-9DF1-40405054014D}" srcOrd="0" destOrd="0" presId="urn:microsoft.com/office/officeart/2005/8/layout/process1"/>
    <dgm:cxn modelId="{827B8F1F-68D0-46E0-B0FE-25D41B71C7F2}" type="presOf" srcId="{90EB4602-A927-4B03-AB1B-B3CCC18611E7}" destId="{61BD5CC9-D19E-4D51-9B27-20E60A241DCF}" srcOrd="0" destOrd="0" presId="urn:microsoft.com/office/officeart/2005/8/layout/process1"/>
    <dgm:cxn modelId="{4EE2840E-BDF9-4D77-9054-0DA1C14C403A}" type="presOf" srcId="{3411FCD8-4028-47BE-979F-A94DA2B0E6C7}" destId="{40C0E305-4B11-4977-A04E-EAB83E945248}" srcOrd="0" destOrd="0" presId="urn:microsoft.com/office/officeart/2005/8/layout/process1"/>
    <dgm:cxn modelId="{387C3F2C-0C30-494C-B969-A51BC2ACC9FC}" type="presParOf" srcId="{2A9F89C3-0213-446F-9F57-68D8F61CFAF0}" destId="{61BD5CC9-D19E-4D51-9B27-20E60A241DCF}" srcOrd="0" destOrd="0" presId="urn:microsoft.com/office/officeart/2005/8/layout/process1"/>
    <dgm:cxn modelId="{2724A21A-565F-458F-992E-E29B3AAC67DC}" type="presParOf" srcId="{2A9F89C3-0213-446F-9F57-68D8F61CFAF0}" destId="{66753691-48EF-44CA-9DF1-40405054014D}" srcOrd="1" destOrd="0" presId="urn:microsoft.com/office/officeart/2005/8/layout/process1"/>
    <dgm:cxn modelId="{637D6AC6-2394-44FF-840B-072BA7B982BE}" type="presParOf" srcId="{66753691-48EF-44CA-9DF1-40405054014D}" destId="{47353F76-3C17-49FA-ABD1-B25A36085DA4}" srcOrd="0" destOrd="0" presId="urn:microsoft.com/office/officeart/2005/8/layout/process1"/>
    <dgm:cxn modelId="{EB3D17BE-06A3-4929-BD20-678BF55FFA14}"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4E974684-CBED-4AB9-A352-E797956582B8}" type="presOf" srcId="{1097DEA9-CB6E-4FA9-B6C6-3484716CAEF7}" destId="{FFB73037-AE30-4504-95CC-EF56331D7CE8}"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BC0001E6-7FD9-4736-85E8-DCDAAB3D18E2}"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936361-CC7B-4BBF-8F93-C0EF22CB4431}" type="presOf" srcId="{1822D0C4-0A26-4377-9C47-02B1A676C6E5}" destId="{2404C232-44CA-4E4A-8F81-38E47494FB8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B7B825E8-91F1-4328-9E6D-8AF7859E15D7}" srcId="{722A6D12-42AE-4E4C-A72E-5A0E348E4A1C}" destId="{1097DEA9-CB6E-4FA9-B6C6-3484716CAEF7}" srcOrd="4" destOrd="0" parTransId="{E0369E63-DFA5-4D48-B28D-E48E556CE902}" sibTransId="{BBCEC0F1-08CA-43CD-B455-D7E1C3967593}"/>
    <dgm:cxn modelId="{DAC25D51-292F-46A4-A6B6-31294685FAAD}" type="presOf" srcId="{1D5FE7A9-EE4F-47AC-88F0-928F2AC31591}" destId="{52A4F95F-F1AB-4105-9DEE-78179B78A81B}" srcOrd="0" destOrd="0" presId="urn:microsoft.com/office/officeart/2005/8/layout/vList5"/>
    <dgm:cxn modelId="{523B1E97-9A12-44D4-BA0F-554516B34569}" type="presOf" srcId="{722A6D12-42AE-4E4C-A72E-5A0E348E4A1C}" destId="{D9A3EBC3-9180-4068-BFE9-97D6A7B48D9F}"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27EED39E-914C-459C-95A2-49948E801941}" type="presOf" srcId="{AFC6FAEC-008B-4CCE-8EF8-7D8B1310B872}" destId="{8E0B1A32-5E1B-4F84-8E9F-1B5E8DD6BA93}" srcOrd="0" destOrd="0" presId="urn:microsoft.com/office/officeart/2005/8/layout/cycle5"/>
    <dgm:cxn modelId="{E8B83296-1C4F-454C-BCD2-CF2D068A28CB}" type="presOf" srcId="{8234E32F-C73A-4BD5-A510-DC359B0077A9}" destId="{E241AFB1-F9E9-4917-AB44-1529106A71F3}" srcOrd="0" destOrd="0" presId="urn:microsoft.com/office/officeart/2005/8/layout/cycle5"/>
    <dgm:cxn modelId="{5DABD7DC-0FB5-4019-9FEF-7C910B9FEAE9}" type="presOf" srcId="{C8777454-BE38-4264-9EBE-302C6CA17DDC}" destId="{3871A522-4140-49AA-85AC-06FB5D1C2B2D}" srcOrd="0" destOrd="0" presId="urn:microsoft.com/office/officeart/2005/8/layout/cycle5"/>
    <dgm:cxn modelId="{2C610200-9540-4FA1-9EB5-3CFC8E0482A0}" type="presOf" srcId="{1C42D4B9-1EFE-4B9E-B05F-7DEECCEACA85}" destId="{80FC300B-413F-4ABD-8ACB-313FAC1285FB}" srcOrd="0" destOrd="0" presId="urn:microsoft.com/office/officeart/2005/8/layout/cycle5"/>
    <dgm:cxn modelId="{FEDAF8CB-CD7C-441C-9E0D-E0EEB01C3595}" type="presOf" srcId="{E7211507-BC10-46C0-9C60-3B2AA9948AED}" destId="{4FFBFC3F-D976-4F36-AC9B-FCA2006E448A}" srcOrd="0" destOrd="0" presId="urn:microsoft.com/office/officeart/2005/8/layout/cycle5"/>
    <dgm:cxn modelId="{6DA56C2E-A0E4-4A0A-8144-685A789F4C72}" type="presOf" srcId="{1A45FBC6-F120-492F-9A53-2986C4E07ECB}" destId="{D1919AF7-FB7A-47FA-82C7-A37E187E0A79}" srcOrd="0" destOrd="0" presId="urn:microsoft.com/office/officeart/2005/8/layout/cycle5"/>
    <dgm:cxn modelId="{404CD7EA-816A-4986-B08F-6D32954E9D30}" type="presOf" srcId="{4E725B17-4B43-4EDE-9035-AD574017C871}" destId="{0BE5C968-7945-4E6D-9A44-C0B7632D913F}"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85284774-FE15-46BF-AB0D-5F7669ED1E60}" type="presOf" srcId="{A26A83D3-7211-4B2F-BAF1-E4A8704346E1}" destId="{900B46D0-CF6F-4B3F-BD2C-E73915935287}" srcOrd="0" destOrd="0" presId="urn:microsoft.com/office/officeart/2005/8/layout/cycle5"/>
    <dgm:cxn modelId="{DEADF03E-2C31-435D-9EC9-61BDD8656D98}" type="presOf" srcId="{7194E7DB-79ED-43A1-995C-C1294B668DA8}" destId="{D74C033F-9656-4796-A91E-FAA5EB67B74B}"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D43E783E-98C2-438A-AF39-8D13863C2BC3}" type="presOf" srcId="{AB810746-CA84-45A3-A1ED-DEA7F75431ED}" destId="{8B30B6ED-C769-43F4-B646-87754D03F194}" srcOrd="0" destOrd="0" presId="urn:microsoft.com/office/officeart/2005/8/layout/cycle5"/>
    <dgm:cxn modelId="{59038721-6E8B-467B-8F7B-61E74F0B28EF}" type="presOf" srcId="{9D7B0C9C-4500-4443-AE0D-4EB2938A326E}" destId="{FDA6E5CD-74E2-4202-8A27-B346B5ED0E63}"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14694CA7-CC42-4573-ACBE-2AF61DE1B2F5}" type="presParOf" srcId="{D1919AF7-FB7A-47FA-82C7-A37E187E0A79}" destId="{FDA6E5CD-74E2-4202-8A27-B346B5ED0E63}" srcOrd="0" destOrd="0" presId="urn:microsoft.com/office/officeart/2005/8/layout/cycle5"/>
    <dgm:cxn modelId="{C839BBD5-BEEB-4159-AD8C-2B698CCF6AE5}" type="presParOf" srcId="{D1919AF7-FB7A-47FA-82C7-A37E187E0A79}" destId="{EAE8CEA6-46B1-4C48-9C81-88CD30FD20C2}" srcOrd="1" destOrd="0" presId="urn:microsoft.com/office/officeart/2005/8/layout/cycle5"/>
    <dgm:cxn modelId="{26BB3AE7-6181-4D6F-8FCC-2BB89427BA4F}" type="presParOf" srcId="{D1919AF7-FB7A-47FA-82C7-A37E187E0A79}" destId="{80FC300B-413F-4ABD-8ACB-313FAC1285FB}" srcOrd="2" destOrd="0" presId="urn:microsoft.com/office/officeart/2005/8/layout/cycle5"/>
    <dgm:cxn modelId="{14DA9043-4816-4F9C-A763-ED65694C84A7}" type="presParOf" srcId="{D1919AF7-FB7A-47FA-82C7-A37E187E0A79}" destId="{D74C033F-9656-4796-A91E-FAA5EB67B74B}" srcOrd="3" destOrd="0" presId="urn:microsoft.com/office/officeart/2005/8/layout/cycle5"/>
    <dgm:cxn modelId="{70DB9B4D-DE91-4000-B379-DD3D45CE94D1}" type="presParOf" srcId="{D1919AF7-FB7A-47FA-82C7-A37E187E0A79}" destId="{BD3643F7-C818-46D6-94FC-FA2920EC4E68}" srcOrd="4" destOrd="0" presId="urn:microsoft.com/office/officeart/2005/8/layout/cycle5"/>
    <dgm:cxn modelId="{A5F8E5B9-A4AD-4CD8-A32E-9EE6584ECE22}" type="presParOf" srcId="{D1919AF7-FB7A-47FA-82C7-A37E187E0A79}" destId="{900B46D0-CF6F-4B3F-BD2C-E73915935287}" srcOrd="5" destOrd="0" presId="urn:microsoft.com/office/officeart/2005/8/layout/cycle5"/>
    <dgm:cxn modelId="{A2888CB0-84E2-4DBF-A326-E9061457F56C}" type="presParOf" srcId="{D1919AF7-FB7A-47FA-82C7-A37E187E0A79}" destId="{E241AFB1-F9E9-4917-AB44-1529106A71F3}" srcOrd="6" destOrd="0" presId="urn:microsoft.com/office/officeart/2005/8/layout/cycle5"/>
    <dgm:cxn modelId="{C3558A26-CF04-4CB6-A346-FD821E2A29F3}" type="presParOf" srcId="{D1919AF7-FB7A-47FA-82C7-A37E187E0A79}" destId="{C42FD0A8-BE1D-434D-82C5-68078F5EFF61}" srcOrd="7" destOrd="0" presId="urn:microsoft.com/office/officeart/2005/8/layout/cycle5"/>
    <dgm:cxn modelId="{824E50F8-2B9A-458E-99F0-9D81A99167FF}" type="presParOf" srcId="{D1919AF7-FB7A-47FA-82C7-A37E187E0A79}" destId="{8E0B1A32-5E1B-4F84-8E9F-1B5E8DD6BA93}" srcOrd="8" destOrd="0" presId="urn:microsoft.com/office/officeart/2005/8/layout/cycle5"/>
    <dgm:cxn modelId="{3DDB9462-ED9B-4958-B85F-6D3F979F6751}" type="presParOf" srcId="{D1919AF7-FB7A-47FA-82C7-A37E187E0A79}" destId="{0BE5C968-7945-4E6D-9A44-C0B7632D913F}" srcOrd="9" destOrd="0" presId="urn:microsoft.com/office/officeart/2005/8/layout/cycle5"/>
    <dgm:cxn modelId="{941A5D9B-F68A-4EC9-ADD6-F19E8E8026A7}" type="presParOf" srcId="{D1919AF7-FB7A-47FA-82C7-A37E187E0A79}" destId="{392B1FEB-435E-492D-9104-1201B7E0AA4A}" srcOrd="10" destOrd="0" presId="urn:microsoft.com/office/officeart/2005/8/layout/cycle5"/>
    <dgm:cxn modelId="{73928D34-AE1C-4EAD-9D84-70972185D789}" type="presParOf" srcId="{D1919AF7-FB7A-47FA-82C7-A37E187E0A79}" destId="{4FFBFC3F-D976-4F36-AC9B-FCA2006E448A}" srcOrd="11" destOrd="0" presId="urn:microsoft.com/office/officeart/2005/8/layout/cycle5"/>
    <dgm:cxn modelId="{011728FC-9C24-4647-A251-82BE4DA91AF7}" type="presParOf" srcId="{D1919AF7-FB7A-47FA-82C7-A37E187E0A79}" destId="{3871A522-4140-49AA-85AC-06FB5D1C2B2D}" srcOrd="12" destOrd="0" presId="urn:microsoft.com/office/officeart/2005/8/layout/cycle5"/>
    <dgm:cxn modelId="{18B07150-D873-4CE8-A01F-2E845BF35669}" type="presParOf" srcId="{D1919AF7-FB7A-47FA-82C7-A37E187E0A79}" destId="{54732B4F-DBFF-4573-A656-88706CD0A3A2}" srcOrd="13" destOrd="0" presId="urn:microsoft.com/office/officeart/2005/8/layout/cycle5"/>
    <dgm:cxn modelId="{17B874AD-14D7-4832-A785-B352093ABD0E}"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FB70455-7A51-4917-BE27-D1FAC3B7B8D1}" macro="" textlink="">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0" y="76946"/>
        <a:ext cx="6640495" cy="631800"/>
      </dsp:txXfrm>
    </dsp:sp>
    <dsp:sp modelId="{71497550-9F1D-4D88-9145-DDAD4329CE3E}" macro="" textlink="">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0" y="786506"/>
        <a:ext cx="6640495" cy="631800"/>
      </dsp:txXfrm>
    </dsp:sp>
    <dsp:sp modelId="{9E8040C1-5C12-4E02-8F39-1DE656AAD1FE}" macro="" textlink="">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0" y="1496067"/>
        <a:ext cx="6640495" cy="631800"/>
      </dsp:txXfrm>
    </dsp:sp>
    <dsp:sp modelId="{3973E97C-1B6E-46BE-AE9F-9D777A355762}" macro="" textlink="">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0" y="2205627"/>
        <a:ext cx="6640495" cy="631800"/>
      </dsp:txXfrm>
    </dsp:sp>
    <dsp:sp modelId="{BF66F49D-233C-415B-8655-05BD7089D001}" macro="" textlink="">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0" y="2915187"/>
        <a:ext cx="6640495" cy="631800"/>
      </dsp:txXfrm>
    </dsp:sp>
    <dsp:sp modelId="{FB2D4B19-3337-4830-AD4B-119F5D9B67E6}" macro="" textlink="">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0" y="3624747"/>
        <a:ext cx="6640495" cy="631800"/>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E3B5FFD-483F-4E62-8189-15F108F7ADAB}" macro="" textlink="">
      <dsp:nvSpPr>
        <dsp:cNvPr id="0" name=""/>
        <dsp:cNvSpPr/>
      </dsp:nvSpPr>
      <dsp:spPr>
        <a:xfrm>
          <a:off x="2022" y="1466750"/>
          <a:ext cx="1884164" cy="1130498"/>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F</a:t>
          </a:r>
          <a:r>
            <a:rPr lang="en-US" sz="2600" kern="1200" dirty="0" smtClean="0"/>
            <a:t> </a:t>
          </a:r>
          <a:r>
            <a:rPr lang="en-US" sz="2600" kern="1200" dirty="0" smtClean="0">
              <a:sym typeface="Symbol"/>
            </a:rPr>
            <a:t> </a:t>
          </a:r>
          <a:r>
            <a:rPr lang="en-US" sz="2600" i="1" kern="1200" dirty="0" smtClean="0">
              <a:sym typeface="Symbol"/>
            </a:rPr>
            <a:t>T</a:t>
          </a:r>
          <a:endParaRPr lang="en-US" sz="2600" kern="1200" dirty="0"/>
        </a:p>
      </dsp:txBody>
      <dsp:txXfrm>
        <a:off x="2022" y="1466750"/>
        <a:ext cx="1884164" cy="1130498"/>
      </dsp:txXfrm>
    </dsp:sp>
    <dsp:sp modelId="{DB6C2414-EC2D-4F97-90C3-35DA480F8343}" macro="" textlink="">
      <dsp:nvSpPr>
        <dsp:cNvPr id="0" name=""/>
        <dsp:cNvSpPr/>
      </dsp:nvSpPr>
      <dsp:spPr>
        <a:xfrm>
          <a:off x="2074603" y="1798363"/>
          <a:ext cx="399442" cy="467272"/>
        </a:xfrm>
        <a:prstGeom prst="righ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074603" y="1798363"/>
        <a:ext cx="399442" cy="467272"/>
      </dsp:txXfrm>
    </dsp:sp>
    <dsp:sp modelId="{805C54DA-FD95-4B6F-BD7C-61F12619B0B6}" macro="" textlink="">
      <dsp:nvSpPr>
        <dsp:cNvPr id="0" name=""/>
        <dsp:cNvSpPr/>
      </dsp:nvSpPr>
      <dsp:spPr>
        <a:xfrm>
          <a:off x="2639852" y="1466750"/>
          <a:ext cx="3454124" cy="1130498"/>
        </a:xfrm>
        <a:prstGeom prst="roundRect">
          <a:avLst>
            <a:gd name="adj" fmla="val 10000"/>
          </a:avLst>
        </a:prstGeom>
        <a:gradFill rotWithShape="0">
          <a:gsLst>
            <a:gs pos="0">
              <a:schemeClr val="accent4">
                <a:hueOff val="-3519981"/>
                <a:satOff val="36448"/>
                <a:lumOff val="6667"/>
                <a:alphaOff val="0"/>
                <a:shade val="15000"/>
                <a:satMod val="180000"/>
              </a:schemeClr>
            </a:gs>
            <a:gs pos="50000">
              <a:schemeClr val="accent4">
                <a:hueOff val="-3519981"/>
                <a:satOff val="36448"/>
                <a:lumOff val="6667"/>
                <a:alphaOff val="0"/>
                <a:shade val="45000"/>
                <a:satMod val="170000"/>
              </a:schemeClr>
            </a:gs>
            <a:gs pos="70000">
              <a:schemeClr val="accent4">
                <a:hueOff val="-3519981"/>
                <a:satOff val="36448"/>
                <a:lumOff val="6667"/>
                <a:alphaOff val="0"/>
                <a:tint val="99000"/>
                <a:shade val="65000"/>
                <a:satMod val="155000"/>
              </a:schemeClr>
            </a:gs>
            <a:gs pos="100000">
              <a:schemeClr val="accent4">
                <a:hueOff val="-3519981"/>
                <a:satOff val="36448"/>
                <a:lumOff val="666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3519981"/>
              <a:satOff val="36448"/>
              <a:lumOff val="666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First-order </a:t>
          </a:r>
        </a:p>
        <a:p>
          <a:pPr lvl="0" algn="ctr" defTabSz="1155700">
            <a:lnSpc>
              <a:spcPct val="90000"/>
            </a:lnSpc>
            <a:spcBef>
              <a:spcPct val="0"/>
            </a:spcBef>
            <a:spcAft>
              <a:spcPct val="35000"/>
            </a:spcAft>
          </a:pPr>
          <a:r>
            <a:rPr lang="en-US" sz="2600" kern="1200" dirty="0" smtClean="0"/>
            <a:t>Theorem </a:t>
          </a:r>
          <a:r>
            <a:rPr lang="en-US" sz="2600" kern="1200" dirty="0" err="1" smtClean="0"/>
            <a:t>Prover</a:t>
          </a:r>
          <a:endParaRPr lang="en-US" sz="2600" kern="1200" dirty="0"/>
        </a:p>
      </dsp:txBody>
      <dsp:txXfrm>
        <a:off x="2639852" y="1466750"/>
        <a:ext cx="3454124" cy="1130498"/>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022196A-3257-4E21-8B67-27C47C3EB287}" macro="" textlink="">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71759" y="1997"/>
        <a:ext cx="2316509" cy="926603"/>
      </dsp:txXfrm>
    </dsp:sp>
    <dsp:sp modelId="{75022CE1-001A-482D-B6E3-A23252CF193A}" macro="" textlink="">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.NET.</a:t>
          </a:r>
          <a:endParaRPr lang="en-US" sz="2300" kern="1200" dirty="0"/>
        </a:p>
      </dsp:txBody>
      <dsp:txXfrm>
        <a:off x="2087123" y="80758"/>
        <a:ext cx="6223117" cy="769081"/>
      </dsp:txXfrm>
    </dsp:sp>
    <dsp:sp modelId="{CA80FAF8-E1FB-4DA3-AC96-5A8BFA34F0D8}" macro="" textlink="">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71759" y="1058325"/>
        <a:ext cx="2316509" cy="926603"/>
      </dsp:txXfrm>
    </dsp:sp>
    <dsp:sp modelId="{D5750C03-8B12-4A29-A0FD-18D38CACE075}" macro="" textlink="">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x86 binaries.</a:t>
          </a:r>
          <a:endParaRPr lang="en-US" sz="2300" kern="1200" dirty="0"/>
        </a:p>
      </dsp:txBody>
      <dsp:txXfrm>
        <a:off x="2087123" y="1137087"/>
        <a:ext cx="6223117" cy="769081"/>
      </dsp:txXfrm>
    </dsp:sp>
    <dsp:sp modelId="{A5B23998-6121-4C9E-AB51-D125015951D7}" macro="" textlink="">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71759" y="2114654"/>
        <a:ext cx="2316509" cy="926603"/>
      </dsp:txXfrm>
    </dsp:sp>
    <dsp:sp modelId="{C8EC4D62-3389-4897-AB13-3184350BDDEC}" macro="" textlink="">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to check the feasibility of program paths generated statically.</a:t>
          </a:r>
          <a:endParaRPr lang="en-US" sz="2300" kern="1200" dirty="0"/>
        </a:p>
      </dsp:txBody>
      <dsp:txXfrm>
        <a:off x="2087123" y="2193415"/>
        <a:ext cx="6223117" cy="769081"/>
      </dsp:txXfrm>
    </dsp:sp>
    <dsp:sp modelId="{D86BEF52-A61A-46B3-B855-9E57331A6F58}" macro="" textlink="">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71759" y="3170982"/>
        <a:ext cx="2316509" cy="926603"/>
      </dsp:txXfrm>
    </dsp:sp>
    <dsp:sp modelId="{7C49CE62-6522-4778-81F2-02C21B9968A5}" macro="" textlink="">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Partially implements DART to dynamically generate worm filters.</a:t>
          </a:r>
          <a:endParaRPr lang="en-US" sz="2300" kern="1200" dirty="0"/>
        </a:p>
      </dsp:txBody>
      <dsp:txXfrm>
        <a:off x="2087123" y="3249744"/>
        <a:ext cx="6223117" cy="769081"/>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BD4B9DCF-58D1-42A8-A9C4-73101D4462EF}" macro="" textlink="">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5518" y="924964"/>
        <a:ext cx="2279769" cy="911907"/>
      </dsp:txXfrm>
    </dsp:sp>
    <dsp:sp modelId="{FA327132-FEFB-46D2-BF2E-18AC7A245A49}" macro="" textlink="">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1988917" y="1002476"/>
        <a:ext cx="1892208" cy="756883"/>
      </dsp:txXfrm>
    </dsp:sp>
    <dsp:sp modelId="{102F7659-7151-4EC8-A80B-0B2F5DD80954}" macro="" textlink="">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616217" y="1002476"/>
        <a:ext cx="1892208" cy="756883"/>
      </dsp:txXfrm>
    </dsp:sp>
    <dsp:sp modelId="{58E79265-FD94-4156-8E1F-E80CEBE3210C}" macro="" textlink="">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243516" y="1002476"/>
        <a:ext cx="1892208" cy="756883"/>
      </dsp:txXfrm>
    </dsp:sp>
    <dsp:sp modelId="{CC9F5C08-30D7-444D-9EA3-BC73B2A7F1F5}" macro="" textlink="">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6870815" y="1002476"/>
        <a:ext cx="1892208" cy="756883"/>
      </dsp:txXfrm>
    </dsp:sp>
    <dsp:sp modelId="{179C538A-AF2B-4FE1-8086-DFF86317623F}" macro="" textlink="">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5518" y="1964539"/>
        <a:ext cx="2279769" cy="911907"/>
      </dsp:txXfrm>
    </dsp:sp>
    <dsp:sp modelId="{EFD35F54-D826-446E-9167-9FB5F71656E6}" macro="" textlink="">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1988917" y="2042051"/>
        <a:ext cx="6865083" cy="756883"/>
      </dsp:txXfrm>
    </dsp:sp>
    <dsp:sp modelId="{76303C98-FC16-43BF-BCFB-E5CF5041F3AC}" macro="" textlink="">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5518" y="3004114"/>
        <a:ext cx="2279769" cy="911907"/>
      </dsp:txXfrm>
    </dsp:sp>
    <dsp:sp modelId="{F870B098-690B-4005-84E7-A113FE1A0FF1}" macro="" textlink="">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1988917" y="3081626"/>
        <a:ext cx="6796547" cy="756883"/>
      </dsp:txXfrm>
    </dsp:sp>
    <dsp:sp modelId="{6B2D5F81-EB5C-45CC-8EF9-D4E6AF2AE0DD}" macro="" textlink="">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5518" y="4043688"/>
        <a:ext cx="2279769" cy="911907"/>
      </dsp:txXfrm>
    </dsp:sp>
    <dsp:sp modelId="{68227CD9-4DDB-4F5C-81E5-BF1A24AC14CA}" macro="" textlink="">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1988917" y="4121200"/>
        <a:ext cx="6773348" cy="756883"/>
      </dsp:txXfrm>
    </dsp:sp>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61BD5CC9-D19E-4D51-9B27-20E60A241DCF}" macro="" textlink="">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11234" y="1240149"/>
        <a:ext cx="2539007" cy="1523404"/>
      </dsp:txXfrm>
    </dsp:sp>
    <dsp:sp modelId="{66753691-48EF-44CA-9DF1-40405054014D}" macro="" textlink="">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2" y="1702217"/>
        <a:ext cx="532965" cy="629673"/>
      </dsp:txXfrm>
    </dsp:sp>
    <dsp:sp modelId="{40C0E305-4B11-4977-A04E-EAB83E945248}" macro="" textlink="">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555801" y="1270297"/>
        <a:ext cx="2539007" cy="1523404"/>
      </dsp:txXfrm>
    </dsp:sp>
  </dsp:spTree>
</dgm:drawing>
</file>

<file path=ppt/diagrams/drawing7.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52A4F95F-F1AB-4105-9DEE-78179B78A81B}" macro="" textlink="">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16820" y="1842"/>
        <a:ext cx="6310358" cy="805615"/>
      </dsp:txXfrm>
    </dsp:sp>
    <dsp:sp modelId="{EA10E22E-D9E7-4493-B666-635671DEC2D3}" macro="" textlink="">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16820" y="847738"/>
        <a:ext cx="6310358" cy="805615"/>
      </dsp:txXfrm>
    </dsp:sp>
    <dsp:sp modelId="{F4F7A9AC-E7F4-4B3B-8466-97CBC798AA54}" macro="" textlink="">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16820" y="1693635"/>
        <a:ext cx="6310358" cy="805615"/>
      </dsp:txXfrm>
    </dsp:sp>
    <dsp:sp modelId="{2404C232-44CA-4E4A-8F81-38E47494FB8B}" macro="" textlink="">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16820" y="2539531"/>
        <a:ext cx="6310358" cy="805615"/>
      </dsp:txXfrm>
    </dsp:sp>
    <dsp:sp modelId="{FFB73037-AE30-4504-95CC-EF56331D7CE8}" macro="" textlink="">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16820" y="3385427"/>
        <a:ext cx="6310358" cy="805615"/>
      </dsp:txXfrm>
    </dsp:sp>
  </dsp:spTree>
</dgm:drawing>
</file>

<file path=ppt/diagrams/drawing8.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DA6E5CD-74E2-4202-8A27-B346B5ED0E63}" macro="" textlink="">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17127" y="1832"/>
        <a:ext cx="1020170" cy="663111"/>
      </dsp:txXfrm>
    </dsp:sp>
    <dsp:sp modelId="{80FC300B-413F-4ABD-8ACB-313FAC1285FB}" macro="" textlink="">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macro="" textlink="">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576479" y="916805"/>
        <a:ext cx="1020170" cy="663111"/>
      </dsp:txXfrm>
    </dsp:sp>
    <dsp:sp modelId="{900B46D0-CF6F-4B3F-BD2C-E73915935287}" macro="" textlink="">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macro="" textlink="">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095449" y="2397262"/>
        <a:ext cx="1020170" cy="663111"/>
      </dsp:txXfrm>
    </dsp:sp>
    <dsp:sp modelId="{8E0B1A32-5E1B-4F84-8E9F-1B5E8DD6BA93}" macro="" textlink="">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macro="" textlink="">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38804" y="2397262"/>
        <a:ext cx="1020170" cy="663111"/>
      </dsp:txXfrm>
    </dsp:sp>
    <dsp:sp modelId="{4FFBFC3F-D976-4F36-AC9B-FCA2006E448A}" macro="" textlink="">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macro="" textlink="">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57774" y="916805"/>
        <a:ext cx="1020170" cy="663111"/>
      </dsp:txXfrm>
    </dsp:sp>
    <dsp:sp modelId="{8B30B6ED-C769-43F4-B646-87754D03F194}" macro="" textlink="">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gm: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8/25/2009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8/25/2009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10:04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12:36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10:04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8/26/2009 12:28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107</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10:04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11:33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8/25/2009 11:34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1.xml"/><Relationship Id="rId1" Type="http://schemas.openxmlformats.org/officeDocument/2006/relationships/tags" Target="../tags/tag4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1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14.jpe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2.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55.xml"/><Relationship Id="rId5" Type="http://schemas.openxmlformats.org/officeDocument/2006/relationships/hyperlink" Target="http://research.microsoft.com/projects/z3" TargetMode="External"/><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tags" Target="../tags/tag3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661993"/>
          </a:xfrm>
        </p:spPr>
        <p:txBody>
          <a:bodyPr/>
          <a:lstStyle/>
          <a:p>
            <a:r>
              <a:rPr lang="en-US" sz="4400" i="1" dirty="0" smtClean="0"/>
              <a:t>Satisfiability Modulo Theories: </a:t>
            </a:r>
            <a:br>
              <a:rPr lang="en-US" sz="4400" i="1" dirty="0" smtClean="0"/>
            </a:br>
            <a:r>
              <a:rPr lang="en-US" sz="4400" i="1" dirty="0" smtClean="0"/>
              <a:t>A Calculus of Computation</a:t>
            </a:r>
            <a:r>
              <a:rPr lang="en-US" sz="4400" dirty="0" smtClean="0"/>
              <a:t> </a:t>
            </a:r>
            <a:r>
              <a:rPr lang="en-US" sz="4200" i="1" dirty="0" smtClean="0">
                <a:latin typeface="Calibri" pitchFamily="34" charset="0"/>
              </a:rPr>
              <a:t> </a:t>
            </a:r>
            <a:r>
              <a:rPr sz="4800" smtClean="0">
                <a:latin typeface="Calibri" pitchFamily="34" charset="0"/>
              </a:rPr>
              <a:t/>
            </a:r>
            <a:br>
              <a:rPr sz="4800" smtClean="0">
                <a:latin typeface="Calibri" pitchFamily="34" charset="0"/>
              </a:rPr>
            </a:br>
            <a:r>
              <a:rPr sz="3200" smtClean="0">
                <a:latin typeface="Calibri" pitchFamily="34" charset="0"/>
              </a:rPr>
              <a:t>PUC</a:t>
            </a:r>
            <a:r>
              <a:rPr sz="3200" smtClean="0">
                <a:latin typeface="Calibri" pitchFamily="34" charset="0"/>
              </a:rPr>
              <a:t>, Rio de Janeiro, 2009 </a:t>
            </a:r>
            <a:endParaRPr lang="en-US" sz="4800" dirty="0">
              <a:latin typeface="Calibri" pitchFamily="34" charset="0"/>
            </a:endParaRPr>
          </a:p>
        </p:txBody>
      </p:sp>
      <p:sp>
        <p:nvSpPr>
          <p:cNvPr id="3" name="Subtitle 2"/>
          <p:cNvSpPr>
            <a:spLocks noGrp="1"/>
          </p:cNvSpPr>
          <p:nvPr>
            <p:ph type="subTitle" idx="1"/>
          </p:nvPr>
        </p:nvSpPr>
        <p:spPr>
          <a:xfrm>
            <a:off x="702645" y="4919768"/>
            <a:ext cx="7692761" cy="861774"/>
          </a:xfrm>
        </p:spPr>
        <p:txBody>
          <a:bodyPr/>
          <a:lstStyle/>
          <a:p>
            <a:pPr>
              <a:lnSpc>
                <a:spcPct val="100000"/>
              </a:lnSpc>
            </a:pPr>
            <a:r>
              <a:rPr lang="en-US" sz="2800" dirty="0" smtClean="0">
                <a:latin typeface="Calibri" pitchFamily="34" charset="0"/>
              </a:rPr>
              <a:t>Leonardo de Moura</a:t>
            </a: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2"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7</a:t>
            </a:r>
          </a:p>
        </p:txBody>
      </p:sp>
      <p:sp>
        <p:nvSpPr>
          <p:cNvPr id="8" name="Rectangle 7"/>
          <p:cNvSpPr/>
          <p:nvPr/>
        </p:nvSpPr>
        <p:spPr>
          <a:xfrm>
            <a:off x="8117840" y="3876040"/>
            <a:ext cx="152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C9 9D E4 4E ; ............ÉäN</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6713"/>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8</a:t>
            </a:r>
          </a:p>
        </p:txBody>
      </p:sp>
      <p:sp>
        <p:nvSpPr>
          <p:cNvPr id="8" name="Rectangle 7"/>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9</a:t>
            </a:r>
          </a:p>
        </p:txBody>
      </p:sp>
      <p:sp>
        <p:nvSpPr>
          <p:cNvPr id="12" name="Rectangle 11"/>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5257800" y="4114800"/>
            <a:ext cx="304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val="FF0000"/>
                </a:solidFill>
                <a:latin typeface="Calibri" pitchFamily="34" charset="0"/>
              </a:rPr>
              <a:t>CRASH</a:t>
            </a:r>
            <a:endParaRPr lang="en-US" dirty="0">
              <a:solidFill>
                <a:srgbClr val="FF0000"/>
              </a:solidFill>
              <a:latin typeface="Calibri" pitchFamily="34" charset="0"/>
            </a:endParaRPr>
          </a:p>
        </p:txBody>
      </p:sp>
      <p:sp>
        <p:nvSpPr>
          <p:cNvPr id="8" name="Rectangle 7"/>
          <p:cNvSpPr/>
          <p:nvPr/>
        </p:nvSpPr>
        <p:spPr>
          <a:xfrm>
            <a:off x="7620000" y="3886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t>Early </a:t>
            </a:r>
            <a:r>
              <a:rPr lang="en-US" dirty="0" err="1" smtClean="0"/>
              <a:t>unsat</a:t>
            </a:r>
            <a:r>
              <a:rPr lang="en-US" dirty="0" smtClean="0"/>
              <a:t> detection.</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Verifying Compilers</a:t>
            </a:r>
            <a:endParaRPr lang="en-US" dirty="0"/>
          </a:p>
        </p:txBody>
      </p:sp>
      <p:graphicFrame>
        <p:nvGraphicFramePr>
          <p:cNvPr id="4" name="Diagram 3"/>
          <p:cNvGraphicFramePr/>
          <p:nvPr/>
        </p:nvGraphicFramePr>
        <p:xfrm>
          <a:off x="1272792" y="19697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ular Callout 4"/>
          <p:cNvSpPr/>
          <p:nvPr/>
        </p:nvSpPr>
        <p:spPr bwMode="auto">
          <a:xfrm>
            <a:off x="3155183" y="5154805"/>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val="FF0000"/>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val="FF0000"/>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
        <p:nvSpPr>
          <p:cNvPr id="4" name="Title 3"/>
          <p:cNvSpPr>
            <a:spLocks noGrp="1"/>
          </p:cNvSpPr>
          <p:nvPr>
            <p:ph type="title"/>
          </p:nvPr>
        </p:nvSpPr>
        <p:spPr/>
        <p:txBody>
          <a:bodyPr/>
          <a:lstStyle/>
          <a:p>
            <a:r>
              <a:rPr lang="en-US" dirty="0" smtClean="0"/>
              <a:t>Annotations: Example</a:t>
            </a:r>
            <a:endParaRPr lang="en-US"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val="FF0000"/>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val="FF0000"/>
                </a:solidFill>
                <a:latin typeface="Calibri" pitchFamily="34" charset="0"/>
              </a:rPr>
              <a:t>Program</a:t>
            </a:r>
            <a:r>
              <a:rPr lang="en-US" sz="2400" i="1" dirty="0" smtClean="0">
                <a:latin typeface="Calibri" pitchFamily="34" charset="0"/>
              </a:rPr>
              <a:t> </a:t>
            </a:r>
            <a:r>
              <a:rPr lang="en-US" sz="2400" i="1" dirty="0" smtClean="0">
                <a:solidFill>
                  <a:srgbClr val="FF0000"/>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val="FF0000"/>
                </a:solidFill>
                <a:latin typeface="Calibri" pitchFamily="34" charset="0"/>
              </a:rPr>
              <a:t>Automatic</a:t>
            </a:r>
            <a:r>
              <a:rPr lang="en-US" sz="2400" i="1" dirty="0" smtClean="0">
                <a:latin typeface="Calibri" pitchFamily="34" charset="0"/>
              </a:rPr>
              <a:t> </a:t>
            </a:r>
            <a:r>
              <a:rPr lang="en-US" sz="2400" i="1" dirty="0" smtClean="0">
                <a:solidFill>
                  <a:srgbClr val="FF0000"/>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b="1" dirty="0" smtClean="0">
                <a:solidFill>
                  <a:srgbClr val="FF0000"/>
                </a:solidFill>
              </a:rPr>
              <a:t>SMT</a:t>
            </a:r>
            <a:endParaRPr lang="en-US" sz="2400" b="1" dirty="0">
              <a:solidFill>
                <a:srgbClr val="FF0000"/>
              </a:solidFill>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SMT Solver</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Modeling execution traces</a:t>
            </a:r>
            <a:endParaRPr lang="en-US" dirty="0"/>
          </a:p>
        </p:txBody>
      </p:sp>
      <p:sp>
        <p:nvSpPr>
          <p:cNvPr id="3" name="Oval 2"/>
          <p:cNvSpPr/>
          <p:nvPr/>
        </p:nvSpPr>
        <p:spPr bwMode="auto">
          <a:xfrm>
            <a:off x="764275" y="204717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Oval 3"/>
          <p:cNvSpPr/>
          <p:nvPr/>
        </p:nvSpPr>
        <p:spPr bwMode="auto">
          <a:xfrm>
            <a:off x="1719619" y="193799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2784144" y="1665035"/>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698544" y="199258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4531058" y="170597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5745709" y="180151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2784144" y="307075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766782" y="302981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Oval 10"/>
          <p:cNvSpPr/>
          <p:nvPr/>
        </p:nvSpPr>
        <p:spPr bwMode="auto">
          <a:xfrm>
            <a:off x="4599295" y="2674968"/>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5773003" y="257943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Oval 12"/>
          <p:cNvSpPr/>
          <p:nvPr/>
        </p:nvSpPr>
        <p:spPr bwMode="auto">
          <a:xfrm>
            <a:off x="6673755" y="2988866"/>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7219666" y="263402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7847463" y="333006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777923" y="46675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1678675" y="474942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Oval 17"/>
          <p:cNvSpPr/>
          <p:nvPr/>
        </p:nvSpPr>
        <p:spPr bwMode="auto">
          <a:xfrm>
            <a:off x="2797792" y="461294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Oval 18"/>
          <p:cNvSpPr/>
          <p:nvPr/>
        </p:nvSpPr>
        <p:spPr bwMode="auto">
          <a:xfrm>
            <a:off x="3848670" y="504967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Lightning Bolt 19"/>
          <p:cNvSpPr/>
          <p:nvPr/>
        </p:nvSpPr>
        <p:spPr bwMode="auto">
          <a:xfrm>
            <a:off x="4804013" y="4612943"/>
            <a:ext cx="668740" cy="600502"/>
          </a:xfrm>
          <a:prstGeom prst="lightningBol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2" name="Straight Arrow Connector 21"/>
          <p:cNvCxnSpPr>
            <a:stCxn id="3" idx="7"/>
            <a:endCxn id="4" idx="1"/>
          </p:cNvCxnSpPr>
          <p:nvPr/>
        </p:nvCxnSpPr>
        <p:spPr>
          <a:xfrm rot="5400000" flipH="1" flipV="1">
            <a:off x="1282890" y="1610443"/>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5" name="Straight Arrow Connector 24"/>
          <p:cNvCxnSpPr>
            <a:stCxn id="4" idx="7"/>
            <a:endCxn id="5" idx="2"/>
          </p:cNvCxnSpPr>
          <p:nvPr/>
        </p:nvCxnSpPr>
        <p:spPr>
          <a:xfrm rot="5400000" flipH="1" flipV="1">
            <a:off x="2230724" y="1412551"/>
            <a:ext cx="205402" cy="9014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5" idx="6"/>
            <a:endCxn id="6" idx="2"/>
          </p:cNvCxnSpPr>
          <p:nvPr/>
        </p:nvCxnSpPr>
        <p:spPr>
          <a:xfrm>
            <a:off x="2975212" y="1760569"/>
            <a:ext cx="723332" cy="32754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6" idx="6"/>
            <a:endCxn id="7" idx="2"/>
          </p:cNvCxnSpPr>
          <p:nvPr/>
        </p:nvCxnSpPr>
        <p:spPr>
          <a:xfrm flipV="1">
            <a:off x="3889612" y="1801513"/>
            <a:ext cx="641446" cy="2866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7" idx="6"/>
            <a:endCxn id="8" idx="2"/>
          </p:cNvCxnSpPr>
          <p:nvPr/>
        </p:nvCxnSpPr>
        <p:spPr>
          <a:xfrm>
            <a:off x="4722126" y="1801513"/>
            <a:ext cx="1023583" cy="955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3" idx="5"/>
            <a:endCxn id="4" idx="3"/>
          </p:cNvCxnSpPr>
          <p:nvPr/>
        </p:nvCxnSpPr>
        <p:spPr>
          <a:xfrm rot="5400000" flipH="1" flipV="1">
            <a:off x="1282890" y="1745549"/>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8" name="Straight Arrow Connector 37"/>
          <p:cNvCxnSpPr>
            <a:stCxn id="4" idx="5"/>
            <a:endCxn id="9" idx="1"/>
          </p:cNvCxnSpPr>
          <p:nvPr/>
        </p:nvCxnSpPr>
        <p:spPr>
          <a:xfrm rot="16200000" flipH="1">
            <a:off x="1848586" y="2135196"/>
            <a:ext cx="997658" cy="92941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0" name="Straight Arrow Connector 39"/>
          <p:cNvCxnSpPr>
            <a:stCxn id="9" idx="6"/>
            <a:endCxn id="10" idx="2"/>
          </p:cNvCxnSpPr>
          <p:nvPr/>
        </p:nvCxnSpPr>
        <p:spPr>
          <a:xfrm flipV="1">
            <a:off x="2975212" y="3125344"/>
            <a:ext cx="791570" cy="4094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2" name="Straight Arrow Connector 41"/>
          <p:cNvCxnSpPr>
            <a:stCxn id="10" idx="6"/>
            <a:endCxn id="11" idx="2"/>
          </p:cNvCxnSpPr>
          <p:nvPr/>
        </p:nvCxnSpPr>
        <p:spPr>
          <a:xfrm flipV="1">
            <a:off x="3957850" y="2770502"/>
            <a:ext cx="641445" cy="35484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4" name="Straight Arrow Connector 43"/>
          <p:cNvCxnSpPr>
            <a:stCxn id="11" idx="7"/>
            <a:endCxn id="12" idx="2"/>
          </p:cNvCxnSpPr>
          <p:nvPr/>
        </p:nvCxnSpPr>
        <p:spPr>
          <a:xfrm rot="5400000" flipH="1" flipV="1">
            <a:off x="5253701" y="2183648"/>
            <a:ext cx="27982" cy="10106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6" name="Straight Arrow Connector 45"/>
          <p:cNvCxnSpPr>
            <a:stCxn id="12" idx="5"/>
            <a:endCxn id="13" idx="1"/>
          </p:cNvCxnSpPr>
          <p:nvPr/>
        </p:nvCxnSpPr>
        <p:spPr>
          <a:xfrm rot="16200000" flipH="1">
            <a:off x="6181750" y="2496860"/>
            <a:ext cx="274327" cy="76564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9" name="Straight Arrow Connector 48"/>
          <p:cNvCxnSpPr>
            <a:stCxn id="13" idx="7"/>
            <a:endCxn id="14" idx="2"/>
          </p:cNvCxnSpPr>
          <p:nvPr/>
        </p:nvCxnSpPr>
        <p:spPr>
          <a:xfrm rot="5400000" flipH="1" flipV="1">
            <a:off x="6884610" y="2681791"/>
            <a:ext cx="287289" cy="3828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1" name="Straight Arrow Connector 50"/>
          <p:cNvCxnSpPr>
            <a:stCxn id="14" idx="5"/>
            <a:endCxn id="15" idx="1"/>
          </p:cNvCxnSpPr>
          <p:nvPr/>
        </p:nvCxnSpPr>
        <p:spPr>
          <a:xfrm rot="16200000" flipH="1">
            <a:off x="7348633" y="2831230"/>
            <a:ext cx="560930" cy="4926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3" name="Straight Arrow Connector 52"/>
          <p:cNvCxnSpPr>
            <a:stCxn id="15" idx="5"/>
          </p:cNvCxnSpPr>
          <p:nvPr/>
        </p:nvCxnSpPr>
        <p:spPr>
          <a:xfrm rot="16200000" flipH="1">
            <a:off x="8222972" y="3280724"/>
            <a:ext cx="125184" cy="5500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6" name="Straight Arrow Connector 55"/>
          <p:cNvCxnSpPr>
            <a:stCxn id="16" idx="6"/>
            <a:endCxn id="17" idx="2"/>
          </p:cNvCxnSpPr>
          <p:nvPr/>
        </p:nvCxnSpPr>
        <p:spPr>
          <a:xfrm>
            <a:off x="968991" y="4763075"/>
            <a:ext cx="709684" cy="818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8" name="Straight Arrow Connector 57"/>
          <p:cNvCxnSpPr>
            <a:stCxn id="17" idx="6"/>
            <a:endCxn id="18" idx="2"/>
          </p:cNvCxnSpPr>
          <p:nvPr/>
        </p:nvCxnSpPr>
        <p:spPr>
          <a:xfrm flipV="1">
            <a:off x="1869743" y="4708483"/>
            <a:ext cx="928049" cy="13647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0" name="Straight Arrow Connector 59"/>
          <p:cNvCxnSpPr>
            <a:stCxn id="18" idx="6"/>
            <a:endCxn id="19" idx="2"/>
          </p:cNvCxnSpPr>
          <p:nvPr/>
        </p:nvCxnSpPr>
        <p:spPr>
          <a:xfrm>
            <a:off x="2988860" y="4708483"/>
            <a:ext cx="859810" cy="43672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2" name="Straight Arrow Connector 61"/>
          <p:cNvCxnSpPr>
            <a:stCxn id="19" idx="6"/>
            <a:endCxn id="20" idx="2"/>
          </p:cNvCxnSpPr>
          <p:nvPr/>
        </p:nvCxnSpPr>
        <p:spPr>
          <a:xfrm flipV="1">
            <a:off x="4039738" y="4882752"/>
            <a:ext cx="919757" cy="26245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3" name="TextBox 62"/>
          <p:cNvSpPr txBox="1"/>
          <p:nvPr/>
        </p:nvSpPr>
        <p:spPr>
          <a:xfrm>
            <a:off x="8488908" y="3302755"/>
            <a:ext cx="668740" cy="584775"/>
          </a:xfrm>
          <a:prstGeom prst="rect">
            <a:avLst/>
          </a:prstGeom>
          <a:noFill/>
        </p:spPr>
        <p:txBody>
          <a:bodyPr wrap="square" rtlCol="0">
            <a:spAutoFit/>
          </a:bodyPr>
          <a:lstStyle/>
          <a:p>
            <a:r>
              <a:rPr lang="en-US" sz="3200" dirty="0" smtClean="0"/>
              <a:t>…</a:t>
            </a:r>
            <a:endParaRPr lang="en-US" sz="3200" dirty="0"/>
          </a:p>
        </p:txBody>
      </p:sp>
      <p:sp>
        <p:nvSpPr>
          <p:cNvPr id="64" name="TextBox 63"/>
          <p:cNvSpPr txBox="1"/>
          <p:nvPr/>
        </p:nvSpPr>
        <p:spPr>
          <a:xfrm>
            <a:off x="6098264" y="1616177"/>
            <a:ext cx="2402006"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latin typeface="Calibri" pitchFamily="34" charset="0"/>
              </a:rPr>
              <a:t>terminates</a:t>
            </a:r>
            <a:endParaRPr lang="en-US" sz="2800" dirty="0">
              <a:solidFill>
                <a:schemeClr val="bg1"/>
              </a:solidFill>
              <a:latin typeface="Calibri" pitchFamily="34" charset="0"/>
            </a:endParaRPr>
          </a:p>
        </p:txBody>
      </p:sp>
      <p:sp>
        <p:nvSpPr>
          <p:cNvPr id="65" name="TextBox 64"/>
          <p:cNvSpPr txBox="1"/>
          <p:nvPr/>
        </p:nvSpPr>
        <p:spPr>
          <a:xfrm>
            <a:off x="7397091" y="3698544"/>
            <a:ext cx="1692334" cy="523220"/>
          </a:xfrm>
          <a:prstGeom prst="rect">
            <a:avLst/>
          </a:prstGeom>
          <a:noFill/>
        </p:spPr>
        <p:txBody>
          <a:bodyPr wrap="square" rtlCol="0">
            <a:spAutoFit/>
          </a:bodyPr>
          <a:lstStyle/>
          <a:p>
            <a:r>
              <a:rPr lang="en-US" sz="2800" dirty="0" smtClean="0">
                <a:solidFill>
                  <a:schemeClr val="bg1"/>
                </a:solidFill>
                <a:effectLst>
                  <a:outerShdw blurRad="38100" dist="38100" dir="2700000" algn="tl">
                    <a:srgbClr val="000000">
                      <a:alpha val="43137"/>
                    </a:srgbClr>
                  </a:outerShdw>
                </a:effectLst>
              </a:rPr>
              <a:t>diverges</a:t>
            </a:r>
            <a:endParaRPr lang="en-US" sz="2800" dirty="0">
              <a:solidFill>
                <a:schemeClr val="bg1"/>
              </a:solidFill>
              <a:effectLst>
                <a:outerShdw blurRad="38100" dist="38100" dir="2700000" algn="tl">
                  <a:srgbClr val="000000">
                    <a:alpha val="43137"/>
                  </a:srgbClr>
                </a:outerShdw>
              </a:effectLst>
            </a:endParaRPr>
          </a:p>
        </p:txBody>
      </p:sp>
      <p:sp>
        <p:nvSpPr>
          <p:cNvPr id="66" name="TextBox 65"/>
          <p:cNvSpPr txBox="1"/>
          <p:nvPr/>
        </p:nvSpPr>
        <p:spPr>
          <a:xfrm>
            <a:off x="5615993" y="4695722"/>
            <a:ext cx="2579423"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rPr>
              <a:t>goes wrong</a:t>
            </a:r>
            <a:endParaRPr lang="en-US" sz="2800" dirty="0">
              <a:solidFill>
                <a:schemeClr val="bg1"/>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30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par>
                          <p:cTn id="83" fill="hold">
                            <p:stCondLst>
                              <p:cond delay="3000"/>
                            </p:stCondLst>
                            <p:childTnLst>
                              <p:par>
                                <p:cTn id="84" presetID="1"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500"/>
                                        <p:tgtEl>
                                          <p:spTgt spid="49"/>
                                        </p:tgtEl>
                                      </p:cBhvr>
                                    </p:animEffect>
                                  </p:childTnLst>
                                </p:cTn>
                              </p:par>
                            </p:childTnLst>
                          </p:cTn>
                        </p:par>
                        <p:par>
                          <p:cTn id="90" fill="hold">
                            <p:stCondLst>
                              <p:cond delay="3500"/>
                            </p:stCondLst>
                            <p:childTnLst>
                              <p:par>
                                <p:cTn id="91" presetID="1"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par>
                          <p:cTn id="93" fill="hold">
                            <p:stCondLst>
                              <p:cond delay="3500"/>
                            </p:stCondLst>
                            <p:childTnLst>
                              <p:par>
                                <p:cTn id="94" presetID="22" presetClass="entr" presetSubtype="8" fill="hold"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left)">
                                      <p:cBhvr>
                                        <p:cTn id="96" dur="500"/>
                                        <p:tgtEl>
                                          <p:spTgt spid="51"/>
                                        </p:tgtEl>
                                      </p:cBhvr>
                                    </p:animEffect>
                                  </p:childTnLst>
                                </p:cTn>
                              </p:par>
                            </p:childTnLst>
                          </p:cTn>
                        </p:par>
                        <p:par>
                          <p:cTn id="97" fill="hold">
                            <p:stCondLst>
                              <p:cond delay="4000"/>
                            </p:stCondLst>
                            <p:childTnLst>
                              <p:par>
                                <p:cTn id="98" presetID="1"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childTnLst>
                          </p:cTn>
                        </p:par>
                        <p:par>
                          <p:cTn id="100" fill="hold">
                            <p:stCondLst>
                              <p:cond delay="4000"/>
                            </p:stCondLst>
                            <p:childTnLst>
                              <p:par>
                                <p:cTn id="101" presetID="22" presetClass="entr" presetSubtype="8"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par>
                          <p:cTn id="104" fill="hold">
                            <p:stCondLst>
                              <p:cond delay="4500"/>
                            </p:stCondLst>
                            <p:childTnLst>
                              <p:par>
                                <p:cTn id="105" presetID="22" presetClass="entr" presetSubtype="8"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000"/>
                            </p:stCondLst>
                            <p:childTnLst>
                              <p:par>
                                <p:cTn id="109" presetID="10" presetClass="entr" presetSubtype="0" fill="hold" grpId="0" nodeType="after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30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8" fill="hold"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left)">
                                      <p:cBhvr>
                                        <p:cTn id="126" dur="500"/>
                                        <p:tgtEl>
                                          <p:spTgt spid="58"/>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par>
                          <p:cTn id="137" fill="hold">
                            <p:stCondLst>
                              <p:cond delay="1500"/>
                            </p:stCondLst>
                            <p:childTnLst>
                              <p:par>
                                <p:cTn id="138" presetID="22" presetClass="entr" presetSubtype="8" fill="hold"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left)">
                                      <p:cBhvr>
                                        <p:cTn id="140" dur="500"/>
                                        <p:tgtEl>
                                          <p:spTgt spid="62"/>
                                        </p:tgtEl>
                                      </p:cBhvr>
                                    </p:animEffect>
                                  </p:childTnLst>
                                </p:cTn>
                              </p:par>
                            </p:childTnLst>
                          </p:cTn>
                        </p:par>
                        <p:par>
                          <p:cTn id="141" fill="hold">
                            <p:stCondLst>
                              <p:cond delay="2000"/>
                            </p:stCondLst>
                            <p:childTnLst>
                              <p:par>
                                <p:cTn id="142" presetID="10" presetClass="entr" presetSubtype="0" fill="hold" grpId="0" nodeType="after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fade">
                                      <p:cBhvr>
                                        <p:cTn id="144" dur="500"/>
                                        <p:tgtEl>
                                          <p:spTgt spid="20"/>
                                        </p:tgtEl>
                                      </p:cBhvr>
                                    </p:animEffect>
                                  </p:childTnLst>
                                </p:cTn>
                              </p:par>
                            </p:childTnLst>
                          </p:cTn>
                        </p:par>
                        <p:par>
                          <p:cTn id="145" fill="hold">
                            <p:stCondLst>
                              <p:cond delay="25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3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63" grpId="0"/>
      <p:bldP spid="64"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States and execution traces</a:t>
            </a:r>
            <a:endParaRPr lang="en-US" dirty="0">
              <a:latin typeface="Calibri" pitchFamily="34" charset="0"/>
            </a:endParaRPr>
          </a:p>
        </p:txBody>
      </p:sp>
      <p:sp>
        <p:nvSpPr>
          <p:cNvPr id="3" name="Content Placeholder 2"/>
          <p:cNvSpPr>
            <a:spLocks noGrp="1"/>
          </p:cNvSpPr>
          <p:nvPr>
            <p:ph idx="1"/>
          </p:nvPr>
        </p:nvSpPr>
        <p:spPr>
          <a:xfrm>
            <a:off x="381000" y="1412875"/>
            <a:ext cx="8382000" cy="3462486"/>
          </a:xfrm>
        </p:spPr>
        <p:txBody>
          <a:bodyPr/>
          <a:lstStyle/>
          <a:p>
            <a:r>
              <a:rPr lang="en-US" dirty="0" smtClean="0">
                <a:latin typeface="Calibri" pitchFamily="34" charset="0"/>
              </a:rPr>
              <a:t>State</a:t>
            </a:r>
          </a:p>
          <a:p>
            <a:pPr lvl="1"/>
            <a:r>
              <a:rPr smtClean="0">
                <a:latin typeface="Calibri" pitchFamily="34" charset="0"/>
              </a:rPr>
              <a:t>Cartesian product of variables</a:t>
            </a:r>
            <a:endParaRPr lang="en-US" dirty="0" smtClean="0">
              <a:latin typeface="Calibri" pitchFamily="34" charset="0"/>
            </a:endParaRPr>
          </a:p>
          <a:p>
            <a:r>
              <a:rPr lang="en-US" dirty="0" smtClean="0">
                <a:latin typeface="Calibri" pitchFamily="34" charset="0"/>
              </a:rPr>
              <a:t>Execution trace</a:t>
            </a:r>
          </a:p>
          <a:p>
            <a:pPr lvl="1"/>
            <a:r>
              <a:rPr smtClean="0">
                <a:latin typeface="Calibri" pitchFamily="34" charset="0"/>
              </a:rPr>
              <a:t>Nonempty finite sequence of states</a:t>
            </a:r>
          </a:p>
          <a:p>
            <a:pPr lvl="1"/>
            <a:r>
              <a:rPr smtClean="0">
                <a:latin typeface="Calibri" pitchFamily="34" charset="0"/>
              </a:rPr>
              <a:t>Infinite sequence of states</a:t>
            </a:r>
          </a:p>
          <a:p>
            <a:pPr lvl="1"/>
            <a:r>
              <a:rPr smtClean="0">
                <a:latin typeface="Calibri" pitchFamily="34" charset="0"/>
              </a:rPr>
              <a:t>Nonempty finite sequence of states</a:t>
            </a:r>
            <a:r>
              <a:rPr lang="en-US" dirty="0" smtClean="0">
                <a:latin typeface="Calibri" pitchFamily="34" charset="0"/>
              </a:rPr>
              <a:t> </a:t>
            </a:r>
            <a:r>
              <a:rPr smtClean="0">
                <a:latin typeface="Calibri" pitchFamily="34" charset="0"/>
              </a:rPr>
              <a:t> </a:t>
            </a:r>
            <a:r>
              <a:rPr lang="en-US" dirty="0" smtClean="0">
                <a:latin typeface="Calibri" pitchFamily="34" charset="0"/>
              </a:rPr>
              <a:t/>
            </a:r>
            <a:br>
              <a:rPr lang="en-US" dirty="0" smtClean="0">
                <a:latin typeface="Calibri" pitchFamily="34" charset="0"/>
              </a:rPr>
            </a:br>
            <a:r>
              <a:rPr smtClean="0">
                <a:latin typeface="Calibri" pitchFamily="34" charset="0"/>
              </a:rPr>
              <a:t>followed by special error state</a:t>
            </a:r>
            <a:endParaRPr lang="en-US" dirty="0">
              <a:latin typeface="Calibri" pitchFamily="34" charset="0"/>
            </a:endParaRPr>
          </a:p>
        </p:txBody>
      </p:sp>
      <p:sp>
        <p:nvSpPr>
          <p:cNvPr id="4" name="Oval 3"/>
          <p:cNvSpPr/>
          <p:nvPr/>
        </p:nvSpPr>
        <p:spPr bwMode="auto">
          <a:xfrm>
            <a:off x="7069541" y="167868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7410735" y="31526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8243249" y="309805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7369792" y="365760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7356144" y="416257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Lightning Bolt 8"/>
          <p:cNvSpPr/>
          <p:nvPr/>
        </p:nvSpPr>
        <p:spPr bwMode="auto">
          <a:xfrm>
            <a:off x="8162787" y="4024740"/>
            <a:ext cx="668740" cy="600502"/>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5" idx="6"/>
            <a:endCxn id="6" idx="2"/>
          </p:cNvCxnSpPr>
          <p:nvPr/>
        </p:nvCxnSpPr>
        <p:spPr>
          <a:xfrm flipV="1">
            <a:off x="7601803" y="3193584"/>
            <a:ext cx="641446" cy="545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a:stCxn id="7" idx="6"/>
          </p:cNvCxnSpPr>
          <p:nvPr/>
        </p:nvCxnSpPr>
        <p:spPr>
          <a:xfrm flipV="1">
            <a:off x="7560860" y="3722914"/>
            <a:ext cx="718982" cy="3022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7" name="Straight Arrow Connector 16"/>
          <p:cNvCxnSpPr>
            <a:stCxn id="8" idx="6"/>
            <a:endCxn id="9" idx="2"/>
          </p:cNvCxnSpPr>
          <p:nvPr/>
        </p:nvCxnSpPr>
        <p:spPr>
          <a:xfrm>
            <a:off x="7547212" y="4258108"/>
            <a:ext cx="771057" cy="3644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9" name="TextBox 18"/>
          <p:cNvSpPr txBox="1"/>
          <p:nvPr/>
        </p:nvSpPr>
        <p:spPr>
          <a:xfrm>
            <a:off x="8234626" y="3326016"/>
            <a:ext cx="653143"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20" name="TextBox 19"/>
          <p:cNvSpPr txBox="1"/>
          <p:nvPr/>
        </p:nvSpPr>
        <p:spPr>
          <a:xfrm>
            <a:off x="6905773" y="2006223"/>
            <a:ext cx="2320119" cy="369332"/>
          </a:xfrm>
          <a:prstGeom prst="rect">
            <a:avLst/>
          </a:prstGeom>
          <a:noFill/>
        </p:spPr>
        <p:txBody>
          <a:bodyPr wrap="square" rtlCol="0">
            <a:spAutoFit/>
          </a:bodyPr>
          <a:lstStyle/>
          <a:p>
            <a:r>
              <a:rPr lang="en-US" dirty="0" smtClean="0">
                <a:solidFill>
                  <a:schemeClr val="bg1"/>
                </a:solidFill>
              </a:rPr>
              <a:t>(x: </a:t>
            </a:r>
            <a:r>
              <a:rPr lang="en-US" dirty="0" err="1" smtClean="0">
                <a:solidFill>
                  <a:schemeClr val="bg1"/>
                </a:solidFill>
              </a:rPr>
              <a:t>int</a:t>
            </a:r>
            <a:r>
              <a:rPr lang="en-US" dirty="0" smtClean="0">
                <a:solidFill>
                  <a:schemeClr val="bg1"/>
                </a:solidFill>
              </a:rPr>
              <a:t>, y: </a:t>
            </a:r>
            <a:r>
              <a:rPr lang="en-US" dirty="0" err="1" smtClean="0">
                <a:solidFill>
                  <a:schemeClr val="bg1"/>
                </a:solidFill>
              </a:rPr>
              <a:t>int</a:t>
            </a:r>
            <a:r>
              <a:rPr lang="en-US" dirty="0" smtClean="0">
                <a:solidFill>
                  <a:schemeClr val="bg1"/>
                </a:solidFill>
              </a:rPr>
              <a:t>, z: </a:t>
            </a:r>
            <a:r>
              <a:rPr lang="en-US" dirty="0" err="1" smtClean="0">
                <a:solidFill>
                  <a:schemeClr val="bg1"/>
                </a:solidFill>
              </a:rPr>
              <a:t>bool</a:t>
            </a:r>
            <a:r>
              <a:rPr lang="en-US" dirty="0" smtClean="0">
                <a:solidFill>
                  <a:schemeClr val="bg1"/>
                </a:solidFill>
              </a:rPr>
              <a:t>)</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5022914"/>
          </a:xfrm>
        </p:spPr>
        <p:txBody>
          <a:bodyPr/>
          <a:lstStyle/>
          <a:p>
            <a:pPr>
              <a:tabLst>
                <a:tab pos="3206750" algn="l"/>
              </a:tabLst>
            </a:pPr>
            <a:r>
              <a:rPr lang="en-US" sz="3200" dirty="0" smtClean="0"/>
              <a:t>Hoare triple	{ P }  S  { Q }	says that</a:t>
            </a:r>
          </a:p>
          <a:p>
            <a:pPr lvl="1">
              <a:buNone/>
            </a:pPr>
            <a:r>
              <a:rPr sz="3200" smtClean="0"/>
              <a:t>	every terminating execution trace of S that starts in a state satisfying P</a:t>
            </a:r>
          </a:p>
          <a:p>
            <a:pPr lvl="2"/>
            <a:r>
              <a:rPr sz="3200" smtClean="0"/>
              <a:t>does not go wrong, and</a:t>
            </a:r>
          </a:p>
          <a:p>
            <a:pPr lvl="2"/>
            <a:r>
              <a:rPr sz="3200" smtClean="0"/>
              <a:t>terminates in a state satisfying Q</a:t>
            </a:r>
          </a:p>
          <a:p>
            <a:r>
              <a:rPr lang="en-US" sz="3200" dirty="0" smtClean="0">
                <a:sym typeface="Symbol"/>
              </a:rPr>
              <a:t>Given S and Q, what is the weakest </a:t>
            </a:r>
            <a:r>
              <a:rPr lang="en-US" sz="3200" dirty="0" smtClean="0">
                <a:solidFill>
                  <a:srgbClr val="FF0000"/>
                </a:solidFill>
                <a:sym typeface="Symbol"/>
              </a:rPr>
              <a:t>P’ </a:t>
            </a:r>
            <a:r>
              <a:rPr lang="en-US" sz="3200" dirty="0" smtClean="0">
                <a:sym typeface="Symbol"/>
              </a:rPr>
              <a:t>satisfying {</a:t>
            </a:r>
            <a:r>
              <a:rPr lang="en-US" sz="3200" dirty="0" smtClean="0">
                <a:solidFill>
                  <a:srgbClr val="FF0000"/>
                </a:solidFill>
                <a:sym typeface="Symbol"/>
              </a:rPr>
              <a:t>P’</a:t>
            </a:r>
            <a:r>
              <a:rPr lang="en-US" sz="3200" dirty="0" smtClean="0">
                <a:sym typeface="Symbol"/>
              </a:rPr>
              <a:t>} S {Q} ?</a:t>
            </a:r>
          </a:p>
          <a:p>
            <a:pPr lvl="1"/>
            <a:r>
              <a:rPr sz="3200" smtClean="0">
                <a:sym typeface="Symbol"/>
              </a:rPr>
              <a:t>P' is called the </a:t>
            </a:r>
            <a:r>
              <a:rPr sz="3200" i="1" smtClean="0">
                <a:solidFill>
                  <a:srgbClr val="FF0000"/>
                </a:solidFill>
                <a:sym typeface="Symbol"/>
              </a:rPr>
              <a:t>weakest precondition</a:t>
            </a:r>
            <a:r>
              <a:rPr sz="3200" smtClean="0">
                <a:solidFill>
                  <a:srgbClr val="FF0000"/>
                </a:solidFill>
                <a:sym typeface="Symbol"/>
              </a:rPr>
              <a:t> </a:t>
            </a:r>
            <a:r>
              <a:rPr sz="3200" smtClean="0">
                <a:sym typeface="Symbol"/>
              </a:rPr>
              <a:t>of S with respect to Q, written </a:t>
            </a:r>
            <a:r>
              <a:rPr sz="3200" smtClean="0">
                <a:solidFill>
                  <a:srgbClr val="FF0000"/>
                </a:solidFill>
                <a:sym typeface="Symbol"/>
              </a:rPr>
              <a:t>wp(S, Q)</a:t>
            </a:r>
          </a:p>
          <a:p>
            <a:pPr lvl="1"/>
            <a:r>
              <a:rPr sz="3200" smtClean="0">
                <a:sym typeface="Symbol"/>
              </a:rPr>
              <a:t>to check {P} S {Q}, check </a:t>
            </a:r>
            <a:r>
              <a:rPr sz="3200" smtClean="0">
                <a:solidFill>
                  <a:srgbClr val="FF0000"/>
                </a:solidFill>
                <a:sym typeface="Symbol"/>
              </a:rPr>
              <a:t>P </a:t>
            </a:r>
            <a:r>
              <a:rPr lang="en-US" sz="3200" dirty="0" smtClean="0">
                <a:solidFill>
                  <a:srgbClr val="FF0000"/>
                </a:solidFill>
                <a:sym typeface="Symbol"/>
              </a:rPr>
              <a:t> P’</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210862"/>
          </a:xfrm>
        </p:spPr>
        <p:txBody>
          <a:bodyPr/>
          <a:lstStyle/>
          <a:p>
            <a:r>
              <a:rPr lang="en-US" dirty="0" err="1" smtClean="0">
                <a:latin typeface="Calibri" pitchFamily="34" charset="0"/>
              </a:rPr>
              <a:t>wp</a:t>
            </a:r>
            <a:r>
              <a:rPr lang="en-US" dirty="0" smtClean="0">
                <a:latin typeface="Calibri" pitchFamily="34" charset="0"/>
              </a:rPr>
              <a:t>( x := E,  Q ) =</a:t>
            </a:r>
          </a:p>
          <a:p>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S ; T,  Q ) =</a:t>
            </a:r>
          </a:p>
          <a:p>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While loop with loop invariant</a:t>
            </a:r>
            <a:endParaRPr lang="en-US" dirty="0"/>
          </a:p>
        </p:txBody>
      </p:sp>
      <p:sp>
        <p:nvSpPr>
          <p:cNvPr id="3" name="Content Placeholder 2"/>
          <p:cNvSpPr>
            <a:spLocks noGrp="1"/>
          </p:cNvSpPr>
          <p:nvPr>
            <p:ph idx="1"/>
          </p:nvPr>
        </p:nvSpPr>
        <p:spPr>
          <a:xfrm>
            <a:off x="381000" y="1275072"/>
            <a:ext cx="8763000" cy="5055230"/>
          </a:xfrm>
        </p:spPr>
        <p:txBody>
          <a:bodyPr/>
          <a:lstStyle/>
          <a:p>
            <a:pPr>
              <a:buNone/>
              <a:tabLst>
                <a:tab pos="914400" algn="l"/>
              </a:tabLst>
            </a:pPr>
            <a:r>
              <a:rPr lang="en-US" dirty="0" smtClean="0"/>
              <a:t>	while E</a:t>
            </a:r>
            <a:br>
              <a:rPr lang="en-US" dirty="0" smtClean="0"/>
            </a:br>
            <a:r>
              <a:rPr lang="en-US" dirty="0" smtClean="0"/>
              <a:t>	invariant J</a:t>
            </a:r>
            <a:br>
              <a:rPr lang="en-US" dirty="0" smtClean="0"/>
            </a:br>
            <a:r>
              <a:rPr lang="en-US" dirty="0" smtClean="0"/>
              <a:t>do</a:t>
            </a:r>
            <a:br>
              <a:rPr lang="en-US" dirty="0" smtClean="0"/>
            </a:br>
            <a:r>
              <a:rPr lang="en-US" dirty="0" smtClean="0"/>
              <a:t>	S</a:t>
            </a:r>
            <a:br>
              <a:rPr lang="en-US" dirty="0" smtClean="0"/>
            </a:br>
            <a:r>
              <a:rPr lang="en-US" dirty="0" smtClean="0"/>
              <a:t>end</a:t>
            </a:r>
          </a:p>
          <a:p>
            <a:pPr>
              <a:lnSpc>
                <a:spcPct val="100000"/>
              </a:lnSpc>
              <a:spcBef>
                <a:spcPts val="1800"/>
              </a:spcBef>
              <a:buNone/>
              <a:tabLst>
                <a:tab pos="914400" algn="l"/>
                <a:tab pos="1377950" algn="l"/>
              </a:tabLst>
            </a:pPr>
            <a:r>
              <a:rPr lang="en-US" dirty="0" smtClean="0"/>
              <a:t>	=	</a:t>
            </a:r>
            <a:r>
              <a:rPr lang="en-US" dirty="0" smtClean="0">
                <a:solidFill>
                  <a:schemeClr val="accent2"/>
                </a:solidFill>
              </a:rPr>
              <a:t>assert</a:t>
            </a:r>
            <a:r>
              <a:rPr lang="en-US" dirty="0" smtClean="0"/>
              <a:t> J;</a:t>
            </a:r>
            <a:br>
              <a:rPr lang="en-US" dirty="0" smtClean="0"/>
            </a:br>
            <a:r>
              <a:rPr lang="en-US" dirty="0" smtClean="0"/>
              <a:t>	</a:t>
            </a:r>
            <a:r>
              <a:rPr lang="en-US" dirty="0" smtClean="0">
                <a:solidFill>
                  <a:schemeClr val="accent2"/>
                </a:solidFill>
              </a:rPr>
              <a:t>havoc</a:t>
            </a:r>
            <a:r>
              <a:rPr lang="en-US" dirty="0" smtClean="0"/>
              <a:t> x;  </a:t>
            </a:r>
            <a:r>
              <a:rPr lang="en-US" dirty="0" smtClean="0">
                <a:solidFill>
                  <a:schemeClr val="accent2"/>
                </a:solidFill>
              </a:rPr>
              <a:t>assume</a:t>
            </a:r>
            <a:r>
              <a:rPr lang="en-US" dirty="0" smtClean="0"/>
              <a:t> J;</a:t>
            </a:r>
            <a:br>
              <a:rPr lang="en-US" dirty="0" smtClean="0"/>
            </a:br>
            <a:r>
              <a:rPr lang="en-US" dirty="0" smtClean="0"/>
              <a:t>	(	</a:t>
            </a:r>
            <a:r>
              <a:rPr lang="en-US" dirty="0" smtClean="0">
                <a:solidFill>
                  <a:schemeClr val="accent2"/>
                </a:solidFill>
              </a:rPr>
              <a:t>assume</a:t>
            </a:r>
            <a:r>
              <a:rPr lang="en-US" dirty="0" smtClean="0"/>
              <a:t> E;  S;  </a:t>
            </a:r>
            <a:r>
              <a:rPr lang="en-US" dirty="0" smtClean="0">
                <a:solidFill>
                  <a:schemeClr val="accent2"/>
                </a:solidFill>
              </a:rPr>
              <a:t>assert</a:t>
            </a:r>
            <a:r>
              <a:rPr lang="en-US" dirty="0" smtClean="0"/>
              <a:t> J;  </a:t>
            </a:r>
            <a:r>
              <a:rPr lang="en-US" dirty="0" smtClean="0">
                <a:solidFill>
                  <a:schemeClr val="accent2"/>
                </a:solidFill>
              </a:rPr>
              <a:t>assume</a:t>
            </a:r>
            <a:r>
              <a:rPr lang="en-US" dirty="0" smtClean="0"/>
              <a:t> </a:t>
            </a:r>
            <a:r>
              <a:rPr lang="en-US" dirty="0" smtClean="0">
                <a:solidFill>
                  <a:schemeClr val="accent2"/>
                </a:solidFill>
              </a:rPr>
              <a:t>false</a:t>
            </a:r>
            <a:r>
              <a:rPr lang="en-US" dirty="0" smtClean="0"/>
              <a:t/>
            </a:r>
            <a:br>
              <a:rPr lang="en-US" dirty="0" smtClean="0"/>
            </a:br>
            <a:r>
              <a:rPr lang="en-US" dirty="0" smtClean="0"/>
              <a:t>	</a:t>
            </a:r>
            <a:r>
              <a:rPr lang="en-US" dirty="0" smtClean="0">
                <a:sym typeface="Symbol"/>
              </a:rPr>
              <a:t>	</a:t>
            </a:r>
            <a:r>
              <a:rPr lang="en-US" dirty="0" smtClean="0">
                <a:solidFill>
                  <a:schemeClr val="accent2"/>
                </a:solidFill>
                <a:sym typeface="Symbol"/>
              </a:rPr>
              <a:t>assume</a:t>
            </a:r>
            <a:r>
              <a:rPr lang="en-US" dirty="0" smtClean="0">
                <a:sym typeface="Symbol"/>
              </a:rPr>
              <a:t> </a:t>
            </a:r>
            <a:r>
              <a:rPr lang="en-US" dirty="0" smtClean="0">
                <a:latin typeface="Segoe UI"/>
                <a:cs typeface="Segoe UI"/>
                <a:sym typeface="Symbol"/>
              </a:rPr>
              <a:t>¬</a:t>
            </a:r>
            <a:r>
              <a:rPr lang="en-US" dirty="0" smtClean="0"/>
              <a:t>E</a:t>
            </a:r>
            <a:br>
              <a:rPr lang="en-US" dirty="0" smtClean="0"/>
            </a:br>
            <a:r>
              <a:rPr lang="en-US" dirty="0" smtClean="0"/>
              <a:t>	)</a:t>
            </a:r>
            <a:endParaRPr lang="en-US" dirty="0"/>
          </a:p>
        </p:txBody>
      </p:sp>
      <p:sp>
        <p:nvSpPr>
          <p:cNvPr id="6" name="Rounded Rectangle 5"/>
          <p:cNvSpPr/>
          <p:nvPr/>
        </p:nvSpPr>
        <p:spPr bwMode="auto">
          <a:xfrm>
            <a:off x="4394578" y="1487620"/>
            <a:ext cx="3725839" cy="107817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where x denotes the assignment targets</a:t>
            </a:r>
            <a:r>
              <a:rPr kumimoji="0" lang="en-US" sz="24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of S</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Brace 6"/>
          <p:cNvSpPr/>
          <p:nvPr/>
        </p:nvSpPr>
        <p:spPr>
          <a:xfrm>
            <a:off x="4212209" y="3799477"/>
            <a:ext cx="368489" cy="47767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4648937" y="3690295"/>
            <a:ext cx="3138985" cy="646331"/>
          </a:xfrm>
          <a:prstGeom prst="rect">
            <a:avLst/>
          </a:prstGeom>
          <a:noFill/>
        </p:spPr>
        <p:txBody>
          <a:bodyPr wrap="square" rtlCol="0">
            <a:spAutoFit/>
          </a:bodyPr>
          <a:lstStyle/>
          <a:p>
            <a:r>
              <a:rPr lang="en-US" dirty="0" smtClean="0">
                <a:solidFill>
                  <a:schemeClr val="bg1"/>
                </a:solidFill>
              </a:rPr>
              <a:t>“fast forward” to an arbitrary iteration of the loop</a:t>
            </a:r>
            <a:endParaRPr lang="en-US" dirty="0">
              <a:solidFill>
                <a:schemeClr val="bg1"/>
              </a:solidFill>
            </a:endParaRPr>
          </a:p>
        </p:txBody>
      </p:sp>
      <p:cxnSp>
        <p:nvCxnSpPr>
          <p:cNvPr id="10" name="Straight Arrow Connector 9"/>
          <p:cNvCxnSpPr/>
          <p:nvPr/>
        </p:nvCxnSpPr>
        <p:spPr>
          <a:xfrm rot="10800000" flipV="1">
            <a:off x="2662964" y="3446734"/>
            <a:ext cx="382137" cy="1364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flipH="1" flipV="1">
            <a:off x="5618303" y="4864376"/>
            <a:ext cx="300250" cy="409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113338" y="3201078"/>
            <a:ext cx="5063320" cy="369332"/>
          </a:xfrm>
          <a:prstGeom prst="rect">
            <a:avLst/>
          </a:prstGeom>
          <a:noFill/>
        </p:spPr>
        <p:txBody>
          <a:bodyPr wrap="square" rtlCol="0">
            <a:spAutoFit/>
          </a:bodyPr>
          <a:lstStyle/>
          <a:p>
            <a:r>
              <a:rPr lang="en-US" dirty="0" smtClean="0">
                <a:solidFill>
                  <a:schemeClr val="bg1"/>
                </a:solidFill>
              </a:rPr>
              <a:t>check that the loop invariant holds initially</a:t>
            </a:r>
            <a:endParaRPr lang="en-US" dirty="0">
              <a:solidFill>
                <a:schemeClr val="bg1"/>
              </a:solidFill>
            </a:endParaRPr>
          </a:p>
        </p:txBody>
      </p:sp>
      <p:sp>
        <p:nvSpPr>
          <p:cNvPr id="14" name="TextBox 13"/>
          <p:cNvSpPr txBox="1"/>
          <p:nvPr/>
        </p:nvSpPr>
        <p:spPr>
          <a:xfrm>
            <a:off x="4478723" y="5021328"/>
            <a:ext cx="3575699" cy="646331"/>
          </a:xfrm>
          <a:prstGeom prst="rect">
            <a:avLst/>
          </a:prstGeom>
          <a:noFill/>
        </p:spPr>
        <p:txBody>
          <a:bodyPr wrap="square" rtlCol="0">
            <a:spAutoFit/>
          </a:bodyPr>
          <a:lstStyle/>
          <a:p>
            <a:r>
              <a:rPr lang="en-US" dirty="0" smtClean="0">
                <a:solidFill>
                  <a:schemeClr val="bg1"/>
                </a:solidFill>
              </a:rPr>
              <a:t>check that the loop invariant is maintained by the loop body</a:t>
            </a:r>
            <a:endParaRPr lang="en-US" dirty="0">
              <a:solidFill>
                <a:schemeClr val="bg1"/>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60K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val="FF0000"/>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1"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 annotation burden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343445"/>
          </a:xfrm>
        </p:spPr>
        <p:txBody>
          <a:bodyPr/>
          <a:lstStyle/>
          <a:p>
            <a:r>
              <a:rPr lang="en-US" sz="3100" dirty="0" smtClean="0">
                <a:latin typeface="Calibri" pitchFamily="34" charset="0"/>
                <a:sym typeface="Symbol"/>
              </a:rPr>
              <a:t>Partial solutions</a:t>
            </a:r>
          </a:p>
          <a:p>
            <a:pPr lvl="1"/>
            <a:r>
              <a:rPr lang="en-US" sz="2700" dirty="0" smtClean="0">
                <a:sym typeface="Symbol"/>
              </a:rPr>
              <a:t>Automatic generation of: </a:t>
            </a:r>
            <a:r>
              <a:rPr lang="en-US" sz="2700" dirty="0" smtClean="0">
                <a:latin typeface="Calibri" pitchFamily="34" charset="0"/>
                <a:sym typeface="Symbol"/>
              </a:rPr>
              <a:t>Loop </a:t>
            </a:r>
            <a:r>
              <a:rPr lang="en-US" sz="2700" dirty="0" smtClean="0">
                <a:sym typeface="Symbol"/>
              </a:rPr>
              <a:t>I</a:t>
            </a:r>
            <a:r>
              <a:rPr lang="en-US" sz="2700" dirty="0" smtClean="0">
                <a:latin typeface="Calibri" pitchFamily="34" charset="0"/>
                <a:sym typeface="Symbol"/>
              </a:rPr>
              <a:t>nvariants</a:t>
            </a:r>
          </a:p>
          <a:p>
            <a:pPr lvl="1"/>
            <a:r>
              <a:rPr lang="en-US" sz="2700" dirty="0" smtClean="0">
                <a:sym typeface="Symbol"/>
              </a:rPr>
              <a:t>Houdini-style automatic annotation generation</a:t>
            </a:r>
            <a:r>
              <a:rPr lang="en-US" sz="2700" dirty="0" smtClean="0">
                <a:latin typeface="Calibri" pitchFamily="34" charset="0"/>
                <a:sym typeface="Symbol"/>
              </a:rPr>
              <a:t> </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4" cstate="print"/>
          <a:stretch>
            <a:fillRect/>
          </a:stretch>
        </p:blipFill>
        <p:spPr>
          <a:xfrm>
            <a:off x="6895971" y="2634951"/>
            <a:ext cx="2062006" cy="2159472"/>
          </a:xfrm>
          <a:prstGeom prst="rect">
            <a:avLst/>
          </a:prstGeom>
        </p:spPr>
      </p:pic>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integer arithmetic + free function symbols</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runtime </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0036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4"/>
              </a:buBlip>
            </a:pPr>
            <a:r>
              <a:rPr lang="en-US" sz="3100" dirty="0" smtClean="0">
                <a:solidFill>
                  <a:srgbClr val="FF0000"/>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a:t>
            </a:r>
            <a:r>
              <a:rPr lang="en-US" sz="3100" dirty="0" smtClean="0">
                <a:solidFill>
                  <a:srgbClr val="FF0000"/>
                </a:solidFill>
                <a:latin typeface="Calibri" pitchFamily="34" charset="0"/>
                <a:sym typeface="Symbol"/>
              </a:rPr>
              <a:t>SMT + Saturation </a:t>
            </a:r>
            <a:r>
              <a:rPr lang="en-US" sz="3100" dirty="0" err="1" smtClean="0">
                <a:solidFill>
                  <a:srgbClr val="FF0000"/>
                </a:solidFill>
                <a:latin typeface="Calibri" pitchFamily="34" charset="0"/>
                <a:sym typeface="Symbol"/>
              </a:rPr>
              <a:t>Provers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Found many bugs using this approach</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val="FF0000"/>
                </a:solidFill>
                <a:latin typeface="Calibri" pitchFamily="34" charset="0"/>
                <a:sym typeface="Symbol"/>
              </a:rPr>
              <a:t>“I made a small modification in my Spec, and Z3 is </a:t>
            </a:r>
            <a:r>
              <a:rPr lang="en-US" sz="3100" dirty="0" err="1" smtClean="0">
                <a:solidFill>
                  <a:srgbClr val="FF0000"/>
                </a:solidFill>
                <a:latin typeface="Calibri" pitchFamily="34" charset="0"/>
                <a:sym typeface="Symbol"/>
              </a:rPr>
              <a:t>timingout</a:t>
            </a:r>
            <a:r>
              <a:rPr lang="en-US" sz="3100" dirty="0" smtClean="0">
                <a:solidFill>
                  <a:srgbClr val="FF0000"/>
                </a:solidFill>
                <a:latin typeface="Calibri" pitchFamily="34" charset="0"/>
                <a:sym typeface="Symbol"/>
              </a:rPr>
              <a:t>”</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parallelization</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idx="1"/>
          </p:nvPr>
        </p:nvSpPr>
        <p:spPr>
          <a:xfrm>
            <a:off x="381000" y="1696971"/>
            <a:ext cx="8382000" cy="2283702"/>
          </a:xfrm>
        </p:spPr>
        <p:txBody>
          <a:bodyPr/>
          <a:lstStyle/>
          <a:p>
            <a:r>
              <a:rPr lang="en-US" b="1" i="1" dirty="0" smtClean="0">
                <a:solidFill>
                  <a:srgbClr val="FF0000"/>
                </a:solidFill>
              </a:rPr>
              <a:t>A Theory is a set of sentences</a:t>
            </a:r>
          </a:p>
          <a:p>
            <a:pPr>
              <a:buNone/>
            </a:pPr>
            <a:endParaRPr lang="en-US" i="1" dirty="0" smtClean="0">
              <a:solidFill>
                <a:srgbClr val="FF0000"/>
              </a:solidFill>
            </a:endParaRPr>
          </a:p>
          <a:p>
            <a:r>
              <a:rPr lang="en-US" dirty="0" smtClean="0"/>
              <a:t>Alternative definition:</a:t>
            </a:r>
          </a:p>
          <a:p>
            <a:pPr lvl="1">
              <a:buNone/>
            </a:pPr>
            <a:r>
              <a:rPr lang="en-US" sz="2800" b="1" i="1" dirty="0" smtClean="0">
                <a:solidFill>
                  <a:srgbClr val="0070C0"/>
                </a:solidFill>
              </a:rPr>
              <a:t>A Theory is a class of structures</a:t>
            </a:r>
          </a:p>
          <a:p>
            <a:pPr lvl="1">
              <a:buNone/>
            </a:pPr>
            <a:endParaRPr lang="en-US" sz="2800" i="1" dirty="0" smtClean="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49942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Logic as a platform</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Most verification/analysis tools need symbolic reasoning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SMT is a hot area</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Many applications &amp; challenges</a:t>
            </a:r>
          </a:p>
          <a:p>
            <a:pPr marL="384954" indent="-384954">
              <a:lnSpc>
                <a:spcPct val="90000"/>
              </a:lnSpc>
              <a:spcBef>
                <a:spcPct val="20000"/>
              </a:spcBef>
              <a:buSzPct val="90000"/>
              <a:buFontTx/>
              <a:buBlip>
                <a:blip r:embed="rId4"/>
              </a:buBlip>
            </a:pPr>
            <a:r>
              <a:rPr lang="en-US" sz="3200" dirty="0" smtClean="0">
                <a:solidFill>
                  <a:schemeClr val="bg1"/>
                </a:solidFill>
                <a:latin typeface="Calibri" pitchFamily="34" charset="0"/>
                <a:sym typeface="Symbol"/>
                <a:hlinkClick r:id="rId5"/>
              </a:rPr>
              <a:t>http://research.microsoft.com/projects/z3</a:t>
            </a:r>
            <a:endParaRPr lang="en-US" sz="32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4"/>
              </a:buBlip>
            </a:pPr>
            <a:endParaRPr lang="en-US" sz="3100" dirty="0" smtClean="0">
              <a:solidFill>
                <a:schemeClr val="bg1"/>
              </a:solidFill>
              <a:latin typeface="Calibri" pitchFamily="34" charset="0"/>
              <a:sym typeface="Symbol"/>
            </a:endParaRPr>
          </a:p>
        </p:txBody>
      </p:sp>
      <p:sp>
        <p:nvSpPr>
          <p:cNvPr id="6" name="Rectangle 5"/>
          <p:cNvSpPr/>
          <p:nvPr/>
        </p:nvSpPr>
        <p:spPr bwMode="auto">
          <a:xfrm>
            <a:off x="2540862" y="4934884"/>
            <a:ext cx="3829793" cy="12247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Trigger</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
        <p:nvSpPr>
          <p:cNvPr id="11"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Efficient for most VCs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Trigger: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 g(x1, a), h(x2), b)</a:t>
            </a: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triggers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SMT</a:t>
            </a:r>
          </a:p>
        </p:txBody>
      </p:sp>
      <p:sp>
        <p:nvSpPr>
          <p:cNvPr id="1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cstate="print"/>
          <a:srcRect/>
          <a:stretch>
            <a:fillRect/>
          </a:stretch>
        </p:blipFill>
        <p:spPr bwMode="auto">
          <a:xfrm>
            <a:off x="3558488" y="1795979"/>
            <a:ext cx="2076450" cy="942975"/>
          </a:xfrm>
          <a:prstGeom prst="rect">
            <a:avLst/>
          </a:prstGeom>
          <a:noFill/>
          <a:ln w="9525">
            <a:noFill/>
            <a:miter lim="800000"/>
            <a:headEnd/>
            <a:tailEnd/>
          </a:ln>
          <a:effectLst/>
        </p:spPr>
      </p:pic>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52304" y="257320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740224" y="254272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2" name="Left Arrow 11"/>
          <p:cNvSpPr/>
          <p:nvPr/>
        </p:nvSpPr>
        <p:spPr bwMode="auto">
          <a:xfrm>
            <a:off x="2782384" y="249192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914464" y="375176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val="FF0000"/>
                </a:solidFill>
              </a:rPr>
              <a:t>An SMT Solver is a collection of</a:t>
            </a:r>
          </a:p>
          <a:p>
            <a:pPr algn="ctr">
              <a:buNone/>
            </a:pPr>
            <a:r>
              <a:rPr lang="en-US" sz="3600" b="1" dirty="0" smtClean="0">
                <a:solidFill>
                  <a:srgbClr val="FF0000"/>
                </a:solidFill>
              </a:rPr>
              <a:t>Little Engines of Proof</a:t>
            </a:r>
            <a:endParaRPr lang="en-US" sz="3600" b="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pic>
        <p:nvPicPr>
          <p:cNvPr id="1026" name="Picture 2" descr="C:\Users\leonardo\AppData\Local\Microsoft\Windows\Temporary Internet Files\Content.IE5\DWH3FF2P\MCIN00695_0000[1].wmf"/>
          <p:cNvPicPr>
            <a:picLocks noChangeAspect="1" noChangeArrowheads="1"/>
          </p:cNvPicPr>
          <p:nvPr/>
        </p:nvPicPr>
        <p:blipFill>
          <a:blip r:embed="rId3"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4" cstate="print"/>
          <a:srcRect/>
          <a:stretch>
            <a:fillRect/>
          </a:stretch>
        </p:blipFill>
        <p:spPr bwMode="auto">
          <a:xfrm>
            <a:off x="520607" y="4133388"/>
            <a:ext cx="2376701" cy="1907122"/>
          </a:xfrm>
          <a:prstGeom prst="rect">
            <a:avLst/>
          </a:prstGeom>
          <a:noFill/>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a = b</a:t>
            </a:r>
            <a:r>
              <a:rPr lang="en-US" i="1" dirty="0" smtClean="0"/>
              <a:t>,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rgbClr val="FF0000"/>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b = c</a:t>
            </a:r>
            <a:r>
              <a:rPr lang="en-US" i="1" dirty="0" smtClean="0"/>
              <a:t>,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c</a:t>
            </a:r>
            <a:endParaRPr kumimoji="0" lang="en-US" sz="2800" b="0" i="0" u="none" strike="noStrike" cap="none" normalizeH="0" baseline="0" dirty="0" smtClean="0">
              <a:solidFill>
                <a:srgbClr val="FF0000"/>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21"/>
                                        </p:tgtEl>
                                      </p:cBhvr>
                                    </p:animEffect>
                                    <p:set>
                                      <p:cBhvr>
                                        <p:cTn id="7" dur="1" fill="hold">
                                          <p:stCondLst>
                                            <p:cond delay="1999"/>
                                          </p:stCondLst>
                                        </p:cTn>
                                        <p:tgtEl>
                                          <p:spTgt spid="2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t>
            </a:r>
            <a:r>
              <a:rPr lang="en-US" i="1" dirty="0" smtClean="0"/>
              <a:t>A Calculus of Computation</a:t>
            </a:r>
            <a:endParaRPr lang="en-US" dirty="0"/>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val="FF0000"/>
                </a:solidFill>
                <a:latin typeface="Calibri" pitchFamily="34" charset="0"/>
                <a:sym typeface="Symbol"/>
              </a:rPr>
              <a:t>Symbolic Reasoning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a:t>
            </a:r>
            <a:r>
              <a:rPr lang="en-US" i="1" dirty="0" smtClean="0">
                <a:solidFill>
                  <a:srgbClr val="FF0000"/>
                </a:solidFill>
              </a:rPr>
              <a:t>d = e</a:t>
            </a:r>
            <a:r>
              <a:rPr lang="en-US" i="1" dirty="0" smtClean="0"/>
              <a:t>,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d</a:t>
            </a:r>
            <a:endParaRPr kumimoji="0" lang="en-US" sz="2800" b="0" i="0" u="none" strike="noStrike" cap="none" normalizeH="0" baseline="0" dirty="0" smtClean="0">
              <a:solidFill>
                <a:srgbClr val="FF0000"/>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e</a:t>
            </a:r>
            <a:endParaRPr kumimoji="0" lang="en-US" sz="2800" b="0" i="0" u="none" strike="noStrike" cap="none" normalizeH="0" baseline="0" dirty="0" smtClean="0">
              <a:solidFill>
                <a:srgbClr val="FF0000"/>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4"/>
                                        </p:tgtEl>
                                      </p:cBhvr>
                                    </p:animEffect>
                                    <p:set>
                                      <p:cBhvr>
                                        <p:cTn id="10" dur="1" fill="hold">
                                          <p:stCondLst>
                                            <p:cond delay="1999"/>
                                          </p:stCondLst>
                                        </p:cTn>
                                        <p:tgtEl>
                                          <p:spTgt spid="1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a:t>
            </a:r>
            <a:r>
              <a:rPr lang="en-US" i="1" dirty="0" smtClean="0">
                <a:solidFill>
                  <a:srgbClr val="FF0000"/>
                </a:solidFill>
              </a:rPr>
              <a:t>b = s</a:t>
            </a:r>
            <a:r>
              <a:rPr lang="en-US" i="1" dirty="0" smtClean="0"/>
              <a:t>,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r>
              <a:rPr kumimoji="0" lang="en-US" sz="2800" b="0" i="0" u="none" strike="noStrike" cap="none" normalizeH="0" baseline="0" dirty="0" err="1"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8"/>
                                        </p:tgtEl>
                                      </p:cBhvr>
                                    </p:animEffect>
                                    <p:set>
                                      <p:cBhvr>
                                        <p:cTn id="7" dur="1" fill="hold">
                                          <p:stCondLst>
                                            <p:cond delay="19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a:t>
            </a:r>
            <a:r>
              <a:rPr lang="en-US" i="1" dirty="0" smtClean="0">
                <a:solidFill>
                  <a:srgbClr val="FF0000"/>
                </a:solidFill>
              </a:rPr>
              <a:t>d = t</a:t>
            </a:r>
            <a:r>
              <a:rPr lang="en-US" i="1" dirty="0" smtClean="0"/>
              <a: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t</a:t>
            </a:r>
            <a:endParaRPr kumimoji="0" lang="en-US" sz="2800" b="0" i="0" u="none" strike="noStrike" cap="none" normalizeH="0" baseline="0" dirty="0" smtClean="0">
              <a:solidFill>
                <a:srgbClr val="FF0000"/>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val="FF0000"/>
                </a:solidFill>
                <a:latin typeface="Segoe" pitchFamily="34" charset="0"/>
              </a:rPr>
              <a:t>d</a:t>
            </a:r>
            <a:r>
              <a:rPr lang="en-US" sz="2800" dirty="0" err="1"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a</a:t>
            </a:r>
            <a:r>
              <a:rPr lang="en-US" i="1" dirty="0" smtClean="0">
                <a:solidFill>
                  <a:srgbClr val="FF0000"/>
                </a:solidFill>
                <a:sym typeface="Symbol"/>
              </a:rPr>
              <a:t> e</a:t>
            </a:r>
            <a:r>
              <a:rPr lang="en-US" i="1" dirty="0" smtClean="0">
                <a:sym typeface="Symbol"/>
              </a:rPr>
              <a:t>,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a:t>
            </a:r>
            <a:r>
              <a:rPr lang="en-US" sz="2800" dirty="0" err="1" smtClean="0">
                <a:solidFill>
                  <a:srgbClr val="FF0000"/>
                </a:solidFill>
                <a:latin typeface="Segoe" pitchFamily="34" charset="0"/>
              </a:rPr>
              <a:t>e</a:t>
            </a:r>
            <a:r>
              <a:rPr lang="en-US" sz="2800" dirty="0" err="1"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 </a:t>
            </a:r>
            <a:r>
              <a:rPr lang="en-US" i="1" dirty="0" smtClean="0">
                <a:solidFill>
                  <a:srgbClr val="FF0000"/>
                </a:solidFill>
              </a:rPr>
              <a:t>a</a:t>
            </a:r>
            <a:r>
              <a:rPr lang="en-US" i="1" dirty="0" smtClean="0">
                <a:solidFill>
                  <a:srgbClr val="FF0000"/>
                </a:solidFill>
                <a:sym typeface="Symbol"/>
              </a:rPr>
              <a:t> s</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a:t>
            </a:r>
            <a:r>
              <a:rPr kumimoji="0" lang="en-US" sz="2800" b="0" i="0" u="none" strike="noStrike" cap="none" normalizeH="0" baseline="0" dirty="0" err="1"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7" name="Rectangle 6"/>
          <p:cNvSpPr/>
          <p:nvPr/>
        </p:nvSpPr>
        <p:spPr bwMode="auto">
          <a:xfrm>
            <a:off x="1290320" y="367792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8" name="Content Placeholder 2"/>
          <p:cNvSpPr txBox="1">
            <a:spLocks/>
          </p:cNvSpPr>
          <p:nvPr/>
        </p:nvSpPr>
        <p:spPr>
          <a:xfrm>
            <a:off x="2758440" y="4369051"/>
            <a:ext cx="4333240" cy="1809726"/>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Model</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noProof="0" dirty="0" smtClean="0">
                <a:solidFill>
                  <a:schemeClr val="bg1"/>
                </a:solidFill>
                <a:latin typeface="Calibri" pitchFamily="34" charset="0"/>
              </a:rPr>
              <a:t>|M| = { 0, 1 }</a:t>
            </a:r>
            <a:endPar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rPr>
              <a:t>M(a) = M(b) = M(c) = M(s) = 0</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i="1" dirty="0" smtClean="0">
                <a:solidFill>
                  <a:schemeClr val="bg1"/>
                </a:solidFill>
                <a:latin typeface="Calibri" pitchFamily="34" charset="0"/>
              </a:rPr>
              <a:t>M(d) = M(e) = M(t) = 1</a:t>
            </a:r>
            <a:endPar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g(e)</a:t>
            </a:r>
            <a:endParaRPr kumimoji="0" lang="en-US" sz="2400" b="0" i="0" u="none" strike="noStrike" cap="none" normalizeH="0" baseline="0" dirty="0" smtClean="0">
              <a:solidFill>
                <a:schemeClr val="bg1"/>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val="FF0000"/>
                </a:solidFill>
                <a:latin typeface="Segoe" pitchFamily="34" charset="0"/>
              </a:rPr>
              <a:t>d</a:t>
            </a:r>
            <a:r>
              <a:rPr lang="en-US" sz="2400" dirty="0" err="1" smtClean="0">
                <a:solidFill>
                  <a:schemeClr val="bg1"/>
                </a:solidFill>
                <a:latin typeface="Segoe" pitchFamily="34" charset="0"/>
              </a:rPr>
              <a:t>,</a:t>
            </a:r>
            <a:r>
              <a:rPr lang="en-US" sz="2400" dirty="0" err="1" smtClean="0">
                <a:solidFill>
                  <a:srgbClr val="FF0000"/>
                </a:solidFill>
                <a:latin typeface="Segoe" pitchFamily="34" charset="0"/>
              </a:rPr>
              <a:t>e</a:t>
            </a:r>
            <a:r>
              <a:rPr lang="en-US" sz="2400" dirty="0" err="1" smtClean="0">
                <a:solidFill>
                  <a:schemeClr val="bg1"/>
                </a:solidFill>
                <a:latin typeface="Segoe" pitchFamily="34" charset="0"/>
              </a:rPr>
              <a:t>,t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endParaRPr kumimoji="0" lang="en-US" sz="2400" b="0" i="0" u="none" strike="noStrike" cap="none" normalizeH="0" baseline="0" dirty="0" smtClean="0">
              <a:solidFill>
                <a:srgbClr val="FF0000"/>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5"/>
                                        </p:tgtEl>
                                      </p:cBhvr>
                                    </p:animEffect>
                                    <p:set>
                                      <p:cBhvr>
                                        <p:cTn id="10" dur="1" fill="hold">
                                          <p:stCondLst>
                                            <p:cond delay="1999"/>
                                          </p:stCondLst>
                                        </p:cTn>
                                        <p:tgtEl>
                                          <p:spTgt spid="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rgbClr val="FF0000"/>
                </a:solidFill>
                <a:latin typeface="Segoe" pitchFamily="34" charset="0"/>
              </a:rPr>
              <a:t>a</a:t>
            </a:r>
            <a:r>
              <a:rPr kumimoji="0" lang="en-US" sz="2400" b="0" i="0" u="none" strike="noStrike" cap="none" normalizeH="0" baseline="0" dirty="0" err="1" smtClean="0">
                <a:solidFill>
                  <a:schemeClr val="bg1"/>
                </a:solidFill>
                <a:latin typeface="Segoe" pitchFamily="34" charset="0"/>
              </a:rPr>
              <a:t>,</a:t>
            </a:r>
            <a:r>
              <a:rPr kumimoji="0" lang="en-US" sz="2400" b="0" i="0" u="none" strike="noStrike" cap="none" normalizeH="0" baseline="0" dirty="0" err="1" smtClean="0">
                <a:solidFill>
                  <a:srgbClr val="FF0000"/>
                </a:solidFill>
                <a:latin typeface="Segoe" pitchFamily="34" charset="0"/>
              </a:rPr>
              <a:t>b</a:t>
            </a:r>
            <a:r>
              <a:rPr kumimoji="0" lang="en-US" sz="2400" b="0" i="0" u="none" strike="noStrike" cap="none" normalizeH="0" baseline="0" dirty="0" err="1" smtClean="0">
                <a:solidFill>
                  <a:schemeClr val="bg1"/>
                </a:solidFill>
                <a:latin typeface="Segoe" pitchFamily="34" charset="0"/>
              </a:rPr>
              <a:t>,c,s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r>
              <a:rPr lang="en-US" sz="2400" dirty="0" smtClean="0">
                <a:solidFill>
                  <a:schemeClr val="bg1"/>
                </a:solidFill>
                <a:latin typeface="Segoe" pitchFamily="34" charset="0"/>
              </a:rPr>
              <a:t>,</a:t>
            </a: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f(a, g(d)) </a:t>
            </a:r>
            <a:r>
              <a:rPr lang="en-US" i="1" dirty="0" smtClean="0">
                <a:sym typeface="Symbol"/>
              </a:rPr>
              <a:t>  </a:t>
            </a:r>
            <a:r>
              <a:rPr lang="en-US" i="1" dirty="0" smtClean="0">
                <a:solidFill>
                  <a:srgbClr val="FF0000"/>
                </a:solidFill>
                <a:sym typeface="Symbol"/>
              </a:rPr>
              <a:t>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r>
              <a:rPr lang="en-US" sz="2400" dirty="0" smtClean="0">
                <a:solidFill>
                  <a:schemeClr val="bg1"/>
                </a:solidFill>
                <a:latin typeface="Segoe" pitchFamily="34" charset="0"/>
              </a:rPr>
              <a:t>,</a:t>
            </a: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2" name="Rectangle 11"/>
          <p:cNvSpPr/>
          <p:nvPr/>
        </p:nvSpPr>
        <p:spPr bwMode="auto">
          <a:xfrm>
            <a:off x="5252720" y="401320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6304" y="4704678"/>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12" name="TextBox 11"/>
          <p:cNvSpPr txBox="1"/>
          <p:nvPr/>
        </p:nvSpPr>
        <p:spPr>
          <a:xfrm>
            <a:off x="6695813" y="2986681"/>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Semi-decidable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13" name="TextBox 12"/>
          <p:cNvSpPr txBox="1"/>
          <p:nvPr/>
        </p:nvSpPr>
        <p:spPr>
          <a:xfrm>
            <a:off x="2055787" y="5161161"/>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4" name="TextBox 13"/>
          <p:cNvSpPr txBox="1"/>
          <p:nvPr/>
        </p:nvSpPr>
        <p:spPr>
          <a:xfrm>
            <a:off x="5533913" y="3901620"/>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val="FF0000"/>
                </a:solidFill>
              </a:rPr>
              <a:t>Logic is “The Calculus of Computer Science” </a:t>
            </a:r>
            <a:r>
              <a:rPr lang="en-US" dirty="0" smtClean="0"/>
              <a:t>(Z. Manna).</a:t>
            </a:r>
          </a:p>
          <a:p>
            <a:r>
              <a:rPr lang="en-US" dirty="0" smtClean="0"/>
              <a:t>High computational complexity</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7" name="TextBox 16"/>
          <p:cNvSpPr txBox="1"/>
          <p:nvPr/>
        </p:nvSpPr>
        <p:spPr>
          <a:xfrm>
            <a:off x="7295948" y="1964706"/>
            <a:ext cx="1627369"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(FOL + LA)</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1809726"/>
          </a:xfrm>
        </p:spPr>
        <p:txBody>
          <a:bodyPr/>
          <a:lstStyle/>
          <a:p>
            <a:pPr algn="ctr">
              <a:buNone/>
            </a:pPr>
            <a:r>
              <a:rPr lang="en-US" dirty="0" smtClean="0"/>
              <a:t>(fully shared) DAGs for representing terms</a:t>
            </a:r>
          </a:p>
          <a:p>
            <a:pPr algn="ctr">
              <a:buNone/>
            </a:pPr>
            <a:r>
              <a:rPr lang="en-US" dirty="0" smtClean="0"/>
              <a:t>Union-find data-structure + Congruence Closure</a:t>
            </a:r>
          </a:p>
          <a:p>
            <a:pPr algn="ctr">
              <a:buNone/>
            </a:pPr>
            <a:r>
              <a:rPr lang="en-US" dirty="0" smtClean="0"/>
              <a:t>O(n log n)</a:t>
            </a:r>
          </a:p>
          <a:p>
            <a:pPr algn="ctr">
              <a:buNone/>
            </a:pPr>
            <a:endParaRPr lang="en-US"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2757678"/>
          </a:xfrm>
        </p:spPr>
        <p:txBody>
          <a:bodyPr/>
          <a:lstStyle/>
          <a:p>
            <a:pPr algn="ctr">
              <a:buNone/>
            </a:pPr>
            <a:r>
              <a:rPr lang="en-US" dirty="0" smtClean="0">
                <a:solidFill>
                  <a:srgbClr val="FF0000"/>
                </a:solidFill>
              </a:rPr>
              <a:t>Many theories can be reduced to</a:t>
            </a:r>
          </a:p>
          <a:p>
            <a:pPr algn="ctr">
              <a:buNone/>
            </a:pPr>
            <a:r>
              <a:rPr lang="en-US" dirty="0" smtClean="0">
                <a:solidFill>
                  <a:srgbClr val="FF0000"/>
                </a:solidFill>
              </a:rPr>
              <a:t>Equality + </a:t>
            </a:r>
            <a:r>
              <a:rPr lang="en-US" dirty="0" err="1" smtClean="0">
                <a:solidFill>
                  <a:srgbClr val="FF0000"/>
                </a:solidFill>
              </a:rPr>
              <a:t>Uninterpreted</a:t>
            </a:r>
            <a:r>
              <a:rPr lang="en-US" dirty="0" smtClean="0">
                <a:solidFill>
                  <a:srgbClr val="FF0000"/>
                </a:solidFill>
              </a:rPr>
              <a:t> functions</a:t>
            </a:r>
          </a:p>
          <a:p>
            <a:pPr algn="ctr">
              <a:buNone/>
            </a:pPr>
            <a:endParaRPr lang="en-US" dirty="0" smtClean="0">
              <a:solidFill>
                <a:srgbClr val="FF0000"/>
              </a:solidFill>
            </a:endParaRPr>
          </a:p>
          <a:p>
            <a:pPr algn="ctr">
              <a:buNone/>
            </a:pPr>
            <a:r>
              <a:rPr lang="en-US" dirty="0" smtClean="0"/>
              <a:t>Arrays, Sets</a:t>
            </a:r>
          </a:p>
          <a:p>
            <a:pPr algn="ctr">
              <a:buNone/>
            </a:pPr>
            <a:r>
              <a:rPr lang="en-US" dirty="0" smtClean="0"/>
              <a:t>Lists, </a:t>
            </a:r>
            <a:r>
              <a:rPr lang="en-US" dirty="0" err="1" smtClean="0"/>
              <a:t>Tuples</a:t>
            </a:r>
            <a:endParaRPr lang="en-US" dirty="0" smtClean="0"/>
          </a:p>
          <a:p>
            <a:pPr algn="ctr">
              <a:buNone/>
            </a:pPr>
            <a:r>
              <a:rPr lang="en-US" dirty="0" smtClean="0"/>
              <a:t>Inductive </a:t>
            </a:r>
            <a:r>
              <a:rPr lang="en-US" dirty="0" err="1" smtClean="0"/>
              <a:t>Datatypes</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59594" y="1809987"/>
            <a:ext cx="8382000" cy="387798"/>
          </a:xfrm>
        </p:spPr>
        <p:txBody>
          <a:bodyPr/>
          <a:lstStyle/>
          <a:p>
            <a:pPr algn="ctr">
              <a:buNone/>
            </a:pPr>
            <a:r>
              <a:rPr lang="en-US" dirty="0" smtClean="0"/>
              <a:t>a </a:t>
            </a:r>
            <a:r>
              <a:rPr lang="en-US" dirty="0" smtClean="0"/>
              <a:t>– b ≤ 2</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19" name="Content Placeholder 2"/>
          <p:cNvSpPr txBox="1">
            <a:spLocks/>
          </p:cNvSpPr>
          <p:nvPr/>
        </p:nvSpPr>
        <p:spPr>
          <a:xfrm>
            <a:off x="359594" y="2779183"/>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noProof="0" dirty="0" smtClean="0">
                <a:solidFill>
                  <a:schemeClr val="bg1"/>
                </a:solidFill>
                <a:latin typeface="Calibri" pitchFamily="34" charset="0"/>
              </a:rPr>
              <a:t>x := x + 1</a:t>
            </a:r>
            <a:endPar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0" name="Content Placeholder 2"/>
          <p:cNvSpPr txBox="1">
            <a:spLocks/>
          </p:cNvSpPr>
          <p:nvPr/>
        </p:nvSpPr>
        <p:spPr>
          <a:xfrm>
            <a:off x="359594" y="3748379"/>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noProof="0" dirty="0" smtClean="0">
                <a:solidFill>
                  <a:schemeClr val="bg1"/>
                </a:solidFill>
                <a:latin typeface="Calibri" pitchFamily="34" charset="0"/>
              </a:rPr>
              <a:t>x</a:t>
            </a:r>
            <a:r>
              <a:rPr lang="en-US" sz="2800" baseline="-25000" noProof="0" dirty="0" smtClean="0">
                <a:solidFill>
                  <a:schemeClr val="bg1"/>
                </a:solidFill>
                <a:latin typeface="Calibri" pitchFamily="34" charset="0"/>
              </a:rPr>
              <a:t>1</a:t>
            </a:r>
            <a:r>
              <a:rPr lang="en-US" sz="2800" noProof="0" dirty="0" smtClean="0">
                <a:solidFill>
                  <a:schemeClr val="bg1"/>
                </a:solidFill>
                <a:latin typeface="Calibri" pitchFamily="34" charset="0"/>
              </a:rPr>
              <a:t> = x</a:t>
            </a:r>
            <a:r>
              <a:rPr lang="en-US" sz="2800" baseline="-25000" noProof="0" dirty="0" smtClean="0">
                <a:solidFill>
                  <a:schemeClr val="bg1"/>
                </a:solidFill>
                <a:latin typeface="Calibri" pitchFamily="34" charset="0"/>
              </a:rPr>
              <a:t>0</a:t>
            </a:r>
            <a:r>
              <a:rPr lang="en-US" sz="2800" noProof="0" dirty="0" smtClean="0">
                <a:solidFill>
                  <a:schemeClr val="bg1"/>
                </a:solidFill>
                <a:latin typeface="Calibri" pitchFamily="34" charset="0"/>
              </a:rPr>
              <a:t> + 1</a:t>
            </a:r>
            <a:endPar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1" name="Content Placeholder 2"/>
          <p:cNvSpPr txBox="1">
            <a:spLocks/>
          </p:cNvSpPr>
          <p:nvPr/>
        </p:nvSpPr>
        <p:spPr>
          <a:xfrm>
            <a:off x="359594" y="4717575"/>
            <a:ext cx="8382000" cy="387798"/>
          </a:xfrm>
          <a:prstGeom prst="rect">
            <a:avLst/>
          </a:prstGeom>
        </p:spPr>
        <p:txBody>
          <a:bodyPr vert="horz" lIns="0" tIns="0" rIns="0" bIns="0" rtlCol="0">
            <a:spAutoFit/>
          </a:bodyPr>
          <a:lstStyle/>
          <a:p>
            <a:pPr marL="384954" indent="-384954" algn="ctr">
              <a:lnSpc>
                <a:spcPct val="90000"/>
              </a:lnSpc>
              <a:spcBef>
                <a:spcPct val="20000"/>
              </a:spcBef>
              <a:buSzPct val="90000"/>
            </a:pPr>
            <a:r>
              <a:rPr lang="en-US" sz="2800" noProof="0" dirty="0" smtClean="0">
                <a:solidFill>
                  <a:schemeClr val="bg1"/>
                </a:solidFill>
                <a:latin typeface="Calibri" pitchFamily="34" charset="0"/>
              </a:rPr>
              <a:t>x</a:t>
            </a:r>
            <a:r>
              <a:rPr lang="en-US" sz="2800" baseline="-25000" noProof="0" dirty="0" smtClean="0">
                <a:solidFill>
                  <a:schemeClr val="bg1"/>
                </a:solidFill>
                <a:latin typeface="Calibri" pitchFamily="34" charset="0"/>
              </a:rPr>
              <a:t>1</a:t>
            </a:r>
            <a:r>
              <a:rPr lang="en-US" sz="2800" noProof="0" dirty="0" smtClean="0">
                <a:solidFill>
                  <a:schemeClr val="bg1"/>
                </a:solidFill>
                <a:latin typeface="Calibri" pitchFamily="34" charset="0"/>
              </a:rPr>
              <a:t> </a:t>
            </a:r>
            <a:r>
              <a:rPr lang="en-US" sz="2800" i="1" dirty="0" smtClean="0">
                <a:solidFill>
                  <a:schemeClr val="bg1"/>
                </a:solidFill>
              </a:rPr>
              <a:t>≤ </a:t>
            </a:r>
            <a:r>
              <a:rPr lang="en-US" sz="2800" noProof="0" dirty="0" smtClean="0">
                <a:solidFill>
                  <a:schemeClr val="bg1"/>
                </a:solidFill>
                <a:latin typeface="Calibri" pitchFamily="34" charset="0"/>
              </a:rPr>
              <a:t>x</a:t>
            </a:r>
            <a:r>
              <a:rPr lang="en-US" sz="2800" baseline="-25000" noProof="0" dirty="0" smtClean="0">
                <a:solidFill>
                  <a:schemeClr val="bg1"/>
                </a:solidFill>
                <a:latin typeface="Calibri" pitchFamily="34" charset="0"/>
              </a:rPr>
              <a:t>0</a:t>
            </a:r>
            <a:r>
              <a:rPr lang="en-US" sz="2800" noProof="0" dirty="0" smtClean="0">
                <a:solidFill>
                  <a:schemeClr val="bg1"/>
                </a:solidFill>
                <a:latin typeface="Calibri" pitchFamily="34" charset="0"/>
              </a:rPr>
              <a:t> </a:t>
            </a:r>
            <a:r>
              <a:rPr lang="en-US" sz="2800" dirty="0" smtClean="0">
                <a:solidFill>
                  <a:schemeClr val="bg1"/>
                </a:solidFill>
                <a:latin typeface="Calibri" pitchFamily="34" charset="0"/>
              </a:rPr>
              <a:t>+ 1, </a:t>
            </a:r>
            <a:r>
              <a:rPr lang="en-US" sz="2800" dirty="0" smtClean="0">
                <a:solidFill>
                  <a:schemeClr val="bg1"/>
                </a:solidFill>
                <a:latin typeface="Calibri" pitchFamily="34" charset="0"/>
              </a:rPr>
              <a:t> x</a:t>
            </a:r>
            <a:r>
              <a:rPr lang="en-US" sz="2800" baseline="-25000" dirty="0" smtClean="0">
                <a:solidFill>
                  <a:schemeClr val="bg1"/>
                </a:solidFill>
                <a:latin typeface="Calibri" pitchFamily="34" charset="0"/>
              </a:rPr>
              <a:t>1</a:t>
            </a:r>
            <a:r>
              <a:rPr lang="en-US" sz="2800" dirty="0" smtClean="0">
                <a:solidFill>
                  <a:schemeClr val="bg1"/>
                </a:solidFill>
                <a:latin typeface="Calibri" pitchFamily="34" charset="0"/>
              </a:rPr>
              <a:t> </a:t>
            </a:r>
            <a:r>
              <a:rPr lang="en-US" sz="2800" i="1" dirty="0" smtClean="0">
                <a:solidFill>
                  <a:schemeClr val="bg1"/>
                </a:solidFill>
              </a:rPr>
              <a:t>≥ </a:t>
            </a:r>
            <a:r>
              <a:rPr lang="en-US" sz="2800" dirty="0" smtClean="0">
                <a:solidFill>
                  <a:schemeClr val="bg1"/>
                </a:solidFill>
                <a:latin typeface="Calibri" pitchFamily="34" charset="0"/>
              </a:rPr>
              <a:t>x</a:t>
            </a:r>
            <a:r>
              <a:rPr lang="en-US" sz="2800" baseline="-25000" dirty="0" smtClean="0">
                <a:solidFill>
                  <a:schemeClr val="bg1"/>
                </a:solidFill>
                <a:latin typeface="Calibri" pitchFamily="34" charset="0"/>
              </a:rPr>
              <a:t>0</a:t>
            </a:r>
            <a:r>
              <a:rPr lang="en-US" sz="2800" dirty="0" smtClean="0">
                <a:solidFill>
                  <a:schemeClr val="bg1"/>
                </a:solidFill>
                <a:latin typeface="Calibri" pitchFamily="34" charset="0"/>
              </a:rPr>
              <a:t> + </a:t>
            </a:r>
            <a:r>
              <a:rPr lang="en-US" sz="2800" dirty="0" smtClean="0">
                <a:solidFill>
                  <a:schemeClr val="bg1"/>
                </a:solidFill>
                <a:latin typeface="Calibri" pitchFamily="34" charset="0"/>
              </a:rPr>
              <a:t>1</a:t>
            </a:r>
            <a:endParaRPr lang="en-US" sz="2800" dirty="0" smtClean="0">
              <a:solidFill>
                <a:schemeClr val="bg1"/>
              </a:solidFill>
              <a:latin typeface="Calibri" pitchFamily="34" charset="0"/>
            </a:endParaRPr>
          </a:p>
        </p:txBody>
      </p:sp>
      <p:sp>
        <p:nvSpPr>
          <p:cNvPr id="23" name="Content Placeholder 2"/>
          <p:cNvSpPr txBox="1">
            <a:spLocks/>
          </p:cNvSpPr>
          <p:nvPr/>
        </p:nvSpPr>
        <p:spPr>
          <a:xfrm>
            <a:off x="359594" y="5686770"/>
            <a:ext cx="8382000" cy="387798"/>
          </a:xfrm>
          <a:prstGeom prst="rect">
            <a:avLst/>
          </a:prstGeom>
        </p:spPr>
        <p:txBody>
          <a:bodyPr vert="horz" lIns="0" tIns="0" rIns="0" bIns="0" rtlCol="0">
            <a:spAutoFit/>
          </a:bodyPr>
          <a:lstStyle/>
          <a:p>
            <a:pPr marL="384954" indent="-384954" algn="ctr">
              <a:lnSpc>
                <a:spcPct val="90000"/>
              </a:lnSpc>
              <a:spcBef>
                <a:spcPct val="20000"/>
              </a:spcBef>
              <a:buSzPct val="90000"/>
            </a:pPr>
            <a:r>
              <a:rPr lang="en-US" sz="2800" noProof="0" dirty="0" smtClean="0">
                <a:solidFill>
                  <a:schemeClr val="bg1"/>
                </a:solidFill>
                <a:latin typeface="Calibri" pitchFamily="34" charset="0"/>
              </a:rPr>
              <a:t>x</a:t>
            </a:r>
            <a:r>
              <a:rPr lang="en-US" sz="2800" baseline="-25000" noProof="0" dirty="0" smtClean="0">
                <a:solidFill>
                  <a:schemeClr val="bg1"/>
                </a:solidFill>
                <a:latin typeface="Calibri" pitchFamily="34" charset="0"/>
              </a:rPr>
              <a:t>1</a:t>
            </a:r>
            <a:r>
              <a:rPr lang="en-US" sz="2800" noProof="0" dirty="0" smtClean="0">
                <a:solidFill>
                  <a:schemeClr val="bg1"/>
                </a:solidFill>
                <a:latin typeface="Calibri" pitchFamily="34" charset="0"/>
              </a:rPr>
              <a:t> </a:t>
            </a:r>
            <a:r>
              <a:rPr lang="en-US" sz="2800" dirty="0" smtClean="0">
                <a:solidFill>
                  <a:schemeClr val="bg1"/>
                </a:solidFill>
                <a:latin typeface="Calibri" pitchFamily="34" charset="0"/>
              </a:rPr>
              <a:t>– </a:t>
            </a:r>
            <a:r>
              <a:rPr lang="en-US" sz="2800" dirty="0" smtClean="0">
                <a:solidFill>
                  <a:schemeClr val="bg1"/>
                </a:solidFill>
                <a:latin typeface="Calibri" pitchFamily="34" charset="0"/>
              </a:rPr>
              <a:t>x</a:t>
            </a:r>
            <a:r>
              <a:rPr lang="en-US" sz="2800" baseline="-25000" dirty="0" smtClean="0">
                <a:solidFill>
                  <a:schemeClr val="bg1"/>
                </a:solidFill>
                <a:latin typeface="Calibri" pitchFamily="34" charset="0"/>
              </a:rPr>
              <a:t>0 </a:t>
            </a:r>
            <a:r>
              <a:rPr lang="en-US" sz="2800" i="1" dirty="0" smtClean="0">
                <a:solidFill>
                  <a:schemeClr val="bg1"/>
                </a:solidFill>
              </a:rPr>
              <a:t>≤</a:t>
            </a:r>
            <a:r>
              <a:rPr lang="en-US" sz="2800" dirty="0" smtClean="0">
                <a:solidFill>
                  <a:schemeClr val="bg1"/>
                </a:solidFill>
                <a:latin typeface="Calibri" pitchFamily="34" charset="0"/>
              </a:rPr>
              <a:t> </a:t>
            </a:r>
            <a:r>
              <a:rPr lang="en-US" sz="2800" dirty="0" smtClean="0">
                <a:solidFill>
                  <a:schemeClr val="bg1"/>
                </a:solidFill>
                <a:latin typeface="Calibri" pitchFamily="34" charset="0"/>
              </a:rPr>
              <a:t>1, </a:t>
            </a:r>
            <a:r>
              <a:rPr lang="en-US" sz="2800" dirty="0" smtClean="0">
                <a:solidFill>
                  <a:schemeClr val="bg1"/>
                </a:solidFill>
                <a:latin typeface="Calibri" pitchFamily="34" charset="0"/>
              </a:rPr>
              <a:t> x</a:t>
            </a:r>
            <a:r>
              <a:rPr lang="en-US" sz="2800" baseline="-25000" dirty="0" smtClean="0">
                <a:solidFill>
                  <a:schemeClr val="bg1"/>
                </a:solidFill>
                <a:latin typeface="Calibri" pitchFamily="34" charset="0"/>
              </a:rPr>
              <a:t>0 </a:t>
            </a:r>
            <a:r>
              <a:rPr lang="en-US" sz="2800" dirty="0" smtClean="0">
                <a:solidFill>
                  <a:schemeClr val="bg1"/>
                </a:solidFill>
                <a:latin typeface="Calibri" pitchFamily="34" charset="0"/>
              </a:rPr>
              <a:t>–</a:t>
            </a:r>
            <a:r>
              <a:rPr lang="en-US" sz="2800" dirty="0" smtClean="0">
                <a:solidFill>
                  <a:schemeClr val="bg1"/>
                </a:solidFill>
                <a:latin typeface="Calibri" pitchFamily="34" charset="0"/>
              </a:rPr>
              <a:t> x</a:t>
            </a:r>
            <a:r>
              <a:rPr lang="en-US" sz="2800" baseline="-25000" dirty="0" smtClean="0">
                <a:solidFill>
                  <a:schemeClr val="bg1"/>
                </a:solidFill>
                <a:latin typeface="Calibri" pitchFamily="34" charset="0"/>
              </a:rPr>
              <a:t>1</a:t>
            </a:r>
            <a:r>
              <a:rPr lang="en-US" sz="2800" dirty="0" smtClean="0">
                <a:solidFill>
                  <a:schemeClr val="bg1"/>
                </a:solidFill>
                <a:latin typeface="Calibri" pitchFamily="34" charset="0"/>
              </a:rPr>
              <a:t> </a:t>
            </a:r>
            <a:r>
              <a:rPr lang="en-US" sz="2800" i="1" dirty="0" smtClean="0">
                <a:solidFill>
                  <a:schemeClr val="bg1"/>
                </a:solidFill>
              </a:rPr>
              <a:t>≤ </a:t>
            </a:r>
            <a:r>
              <a:rPr lang="en-US" sz="2800" dirty="0" smtClean="0">
                <a:solidFill>
                  <a:schemeClr val="bg1"/>
                </a:solidFill>
                <a:latin typeface="Calibri" pitchFamily="34" charset="0"/>
              </a:rPr>
              <a:t>-1</a:t>
            </a:r>
            <a:endParaRPr lang="en-US" sz="2800" dirty="0" smtClean="0">
              <a:solidFill>
                <a:schemeClr val="bg1"/>
              </a:solidFill>
              <a:latin typeface="Calibri" pitchFamily="34" charset="0"/>
            </a:endParaRPr>
          </a:p>
        </p:txBody>
      </p:sp>
      <p:sp>
        <p:nvSpPr>
          <p:cNvPr id="24" name="Down Arrow 23"/>
          <p:cNvSpPr/>
          <p:nvPr/>
        </p:nvSpPr>
        <p:spPr bwMode="auto">
          <a:xfrm>
            <a:off x="4308278" y="3215811"/>
            <a:ext cx="484632" cy="49316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Down Arrow 24"/>
          <p:cNvSpPr/>
          <p:nvPr/>
        </p:nvSpPr>
        <p:spPr bwMode="auto">
          <a:xfrm>
            <a:off x="4308278" y="4190144"/>
            <a:ext cx="484632" cy="49316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Down Arrow 25"/>
          <p:cNvSpPr/>
          <p:nvPr/>
        </p:nvSpPr>
        <p:spPr bwMode="auto">
          <a:xfrm>
            <a:off x="4308278" y="5205573"/>
            <a:ext cx="484632" cy="49316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P spid="24" grpId="0"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b – c ≤ -3,   b – d ≤ -1,   d – a </a:t>
            </a:r>
            <a:r>
              <a:rPr lang="en-US" dirty="0" smtClean="0"/>
              <a:t>≤ </a:t>
            </a:r>
            <a:r>
              <a:rPr lang="en-US" dirty="0" smtClean="0"/>
              <a:t> 4,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solidFill>
                  <a:srgbClr val="FF0000"/>
                </a:solidFill>
              </a:rPr>
              <a:t>a </a:t>
            </a:r>
            <a:r>
              <a:rPr lang="en-US" dirty="0" smtClean="0">
                <a:solidFill>
                  <a:srgbClr val="FF0000"/>
                </a:solidFill>
              </a:rPr>
              <a:t>– b ≤ 2</a:t>
            </a:r>
            <a:r>
              <a:rPr lang="en-US" dirty="0" smtClean="0"/>
              <a:t>,   b – c ≤ -3,   b – d ≤ -1,   d – a </a:t>
            </a:r>
            <a:r>
              <a:rPr lang="en-US" dirty="0" smtClean="0"/>
              <a:t>≤ </a:t>
            </a:r>
            <a:r>
              <a:rPr lang="en-US" dirty="0" smtClean="0"/>
              <a:t> 4,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a:t>
            </a:r>
            <a:r>
              <a:rPr lang="en-US" dirty="0" smtClean="0">
                <a:solidFill>
                  <a:srgbClr val="FF0000"/>
                </a:solidFill>
              </a:rPr>
              <a:t>b – c ≤ -3</a:t>
            </a:r>
            <a:r>
              <a:rPr lang="en-US" dirty="0" smtClean="0"/>
              <a:t>,   b – d ≤ -1,   d – a </a:t>
            </a:r>
            <a:r>
              <a:rPr lang="en-US" dirty="0" smtClean="0"/>
              <a:t>≤ </a:t>
            </a:r>
            <a:r>
              <a:rPr lang="en-US" dirty="0" smtClean="0"/>
              <a:t> 4,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cxnSp>
        <p:nvCxnSpPr>
          <p:cNvPr id="14" name="Straight Arrow Connector 13"/>
          <p:cNvCxnSpPr>
            <a:stCxn id="7" idx="0"/>
            <a:endCxn id="6" idx="4"/>
          </p:cNvCxnSpPr>
          <p:nvPr/>
        </p:nvCxnSpPr>
        <p:spPr>
          <a:xfrm rot="5400000" flipH="1" flipV="1">
            <a:off x="4721860" y="4859020"/>
            <a:ext cx="7518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130800" y="46736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-3</a:t>
            </a:r>
            <a:endParaRPr lang="en-US" sz="280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b – c ≤ -3,   </a:t>
            </a:r>
            <a:r>
              <a:rPr lang="en-US" dirty="0" smtClean="0">
                <a:solidFill>
                  <a:srgbClr val="FF0000"/>
                </a:solidFill>
              </a:rPr>
              <a:t>b – d ≤ -1</a:t>
            </a:r>
            <a:r>
              <a:rPr lang="en-US" dirty="0" smtClean="0"/>
              <a:t>,   d – a </a:t>
            </a:r>
            <a:r>
              <a:rPr lang="en-US" dirty="0" smtClean="0"/>
              <a:t>≤ </a:t>
            </a:r>
            <a:r>
              <a:rPr lang="en-US" dirty="0" smtClean="0"/>
              <a:t> 4,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cxnSp>
        <p:nvCxnSpPr>
          <p:cNvPr id="14" name="Straight Arrow Connector 13"/>
          <p:cNvCxnSpPr>
            <a:stCxn id="7" idx="0"/>
            <a:endCxn id="6" idx="4"/>
          </p:cNvCxnSpPr>
          <p:nvPr/>
        </p:nvCxnSpPr>
        <p:spPr>
          <a:xfrm rot="5400000" flipH="1" flipV="1">
            <a:off x="4721860" y="4859020"/>
            <a:ext cx="7518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130800" y="46736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-3</a:t>
            </a:r>
            <a:endParaRPr lang="en-US" sz="2800" dirty="0" smtClean="0">
              <a:solidFill>
                <a:schemeClr val="bg1"/>
              </a:solidFill>
              <a:latin typeface="Calibri" pitchFamily="34" charset="0"/>
              <a:cs typeface="Calibri" pitchFamily="34" charset="0"/>
            </a:endParaRPr>
          </a:p>
        </p:txBody>
      </p:sp>
      <p:cxnSp>
        <p:nvCxnSpPr>
          <p:cNvPr id="16" name="Straight Arrow Connector 15"/>
          <p:cNvCxnSpPr>
            <a:stCxn id="8" idx="4"/>
            <a:endCxn id="6" idx="0"/>
          </p:cNvCxnSpPr>
          <p:nvPr/>
        </p:nvCxnSpPr>
        <p:spPr>
          <a:xfrm rot="5400000">
            <a:off x="4798060" y="3360420"/>
            <a:ext cx="5994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194300" y="3060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-1</a:t>
            </a:r>
            <a:endParaRPr lang="en-US" sz="280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b – c ≤ -3,   b – d ≤ -1,   </a:t>
            </a:r>
            <a:r>
              <a:rPr lang="en-US" dirty="0" smtClean="0">
                <a:solidFill>
                  <a:srgbClr val="FF0000"/>
                </a:solidFill>
              </a:rPr>
              <a:t>d – a </a:t>
            </a:r>
            <a:r>
              <a:rPr lang="en-US" dirty="0" smtClean="0">
                <a:solidFill>
                  <a:srgbClr val="FF0000"/>
                </a:solidFill>
              </a:rPr>
              <a:t>≤ </a:t>
            </a:r>
            <a:r>
              <a:rPr lang="en-US" dirty="0" smtClean="0">
                <a:solidFill>
                  <a:srgbClr val="FF0000"/>
                </a:solidFill>
              </a:rPr>
              <a:t> 4</a:t>
            </a:r>
            <a:r>
              <a:rPr lang="en-US" dirty="0" smtClean="0"/>
              <a:t>,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cxnSp>
        <p:nvCxnSpPr>
          <p:cNvPr id="14" name="Straight Arrow Connector 13"/>
          <p:cNvCxnSpPr>
            <a:stCxn id="7" idx="0"/>
            <a:endCxn id="6" idx="4"/>
          </p:cNvCxnSpPr>
          <p:nvPr/>
        </p:nvCxnSpPr>
        <p:spPr>
          <a:xfrm rot="5400000" flipH="1" flipV="1">
            <a:off x="4721860" y="4859020"/>
            <a:ext cx="7518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130800" y="46736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-3</a:t>
            </a:r>
            <a:endParaRPr lang="en-US" sz="2800" dirty="0" smtClean="0">
              <a:solidFill>
                <a:schemeClr val="bg1"/>
              </a:solidFill>
              <a:latin typeface="Calibri" pitchFamily="34" charset="0"/>
              <a:cs typeface="Calibri" pitchFamily="34" charset="0"/>
            </a:endParaRPr>
          </a:p>
        </p:txBody>
      </p:sp>
      <p:cxnSp>
        <p:nvCxnSpPr>
          <p:cNvPr id="16" name="Straight Arrow Connector 15"/>
          <p:cNvCxnSpPr>
            <a:stCxn id="8" idx="4"/>
            <a:endCxn id="6" idx="0"/>
          </p:cNvCxnSpPr>
          <p:nvPr/>
        </p:nvCxnSpPr>
        <p:spPr>
          <a:xfrm rot="5400000">
            <a:off x="4798060" y="3360420"/>
            <a:ext cx="5994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194300" y="3060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-1</a:t>
            </a:r>
            <a:endParaRPr lang="en-US" sz="2800" dirty="0" smtClean="0">
              <a:solidFill>
                <a:schemeClr val="bg1"/>
              </a:solidFill>
              <a:latin typeface="Calibri" pitchFamily="34" charset="0"/>
              <a:cs typeface="Calibri" pitchFamily="34" charset="0"/>
            </a:endParaRPr>
          </a:p>
        </p:txBody>
      </p:sp>
      <p:cxnSp>
        <p:nvCxnSpPr>
          <p:cNvPr id="19" name="Straight Arrow Connector 18"/>
          <p:cNvCxnSpPr>
            <a:stCxn id="5" idx="7"/>
            <a:endCxn id="8" idx="2"/>
          </p:cNvCxnSpPr>
          <p:nvPr/>
        </p:nvCxnSpPr>
        <p:spPr>
          <a:xfrm rot="5400000" flipH="1" flipV="1">
            <a:off x="3131950" y="2226310"/>
            <a:ext cx="1131440" cy="19772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403600" y="27051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4</a:t>
            </a:r>
            <a:endParaRPr lang="en-US" sz="280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b – c ≤ -3,   b – d ≤ -1,   d – a </a:t>
            </a:r>
            <a:r>
              <a:rPr lang="en-US" dirty="0" smtClean="0"/>
              <a:t>≤ </a:t>
            </a:r>
            <a:r>
              <a:rPr lang="en-US" dirty="0" smtClean="0"/>
              <a:t> 4,   </a:t>
            </a:r>
            <a:r>
              <a:rPr lang="en-US" dirty="0" smtClean="0">
                <a:solidFill>
                  <a:srgbClr val="FF0000"/>
                </a:solidFill>
              </a:rPr>
              <a:t>c – a </a:t>
            </a:r>
            <a:r>
              <a:rPr lang="en-US" dirty="0" smtClean="0">
                <a:solidFill>
                  <a:srgbClr val="FF0000"/>
                </a:solidFill>
              </a:rPr>
              <a:t>≤ </a:t>
            </a:r>
            <a:r>
              <a:rPr lang="en-US" dirty="0" smtClean="0">
                <a:solidFill>
                  <a:srgbClr val="FF0000"/>
                </a:solidFill>
              </a:rPr>
              <a:t>0</a:t>
            </a:r>
            <a:endParaRPr lang="en-US"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cxnSp>
        <p:nvCxnSpPr>
          <p:cNvPr id="14" name="Straight Arrow Connector 13"/>
          <p:cNvCxnSpPr>
            <a:stCxn id="7" idx="0"/>
            <a:endCxn id="6" idx="4"/>
          </p:cNvCxnSpPr>
          <p:nvPr/>
        </p:nvCxnSpPr>
        <p:spPr>
          <a:xfrm rot="5400000" flipH="1" flipV="1">
            <a:off x="4721860" y="4859020"/>
            <a:ext cx="7518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130800" y="46736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-3</a:t>
            </a:r>
            <a:endParaRPr lang="en-US" sz="2800" dirty="0" smtClean="0">
              <a:solidFill>
                <a:schemeClr val="bg1"/>
              </a:solidFill>
              <a:latin typeface="Calibri" pitchFamily="34" charset="0"/>
              <a:cs typeface="Calibri" pitchFamily="34" charset="0"/>
            </a:endParaRPr>
          </a:p>
        </p:txBody>
      </p:sp>
      <p:cxnSp>
        <p:nvCxnSpPr>
          <p:cNvPr id="16" name="Straight Arrow Connector 15"/>
          <p:cNvCxnSpPr>
            <a:stCxn id="8" idx="4"/>
            <a:endCxn id="6" idx="0"/>
          </p:cNvCxnSpPr>
          <p:nvPr/>
        </p:nvCxnSpPr>
        <p:spPr>
          <a:xfrm rot="5400000">
            <a:off x="4798060" y="3360420"/>
            <a:ext cx="5994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194300" y="3060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-1</a:t>
            </a:r>
            <a:endParaRPr lang="en-US" sz="2800" dirty="0" smtClean="0">
              <a:solidFill>
                <a:schemeClr val="bg1"/>
              </a:solidFill>
              <a:latin typeface="Calibri" pitchFamily="34" charset="0"/>
              <a:cs typeface="Calibri" pitchFamily="34" charset="0"/>
            </a:endParaRPr>
          </a:p>
        </p:txBody>
      </p:sp>
      <p:cxnSp>
        <p:nvCxnSpPr>
          <p:cNvPr id="19" name="Straight Arrow Connector 18"/>
          <p:cNvCxnSpPr>
            <a:stCxn id="5" idx="7"/>
            <a:endCxn id="8" idx="2"/>
          </p:cNvCxnSpPr>
          <p:nvPr/>
        </p:nvCxnSpPr>
        <p:spPr>
          <a:xfrm rot="5400000" flipH="1" flipV="1">
            <a:off x="3131950" y="2226310"/>
            <a:ext cx="1131440" cy="19772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403600" y="27051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4</a:t>
            </a:r>
            <a:endParaRPr lang="en-US" sz="2800" dirty="0" smtClean="0">
              <a:solidFill>
                <a:schemeClr val="bg1"/>
              </a:solidFill>
              <a:latin typeface="Calibri" pitchFamily="34" charset="0"/>
              <a:cs typeface="Calibri" pitchFamily="34" charset="0"/>
            </a:endParaRPr>
          </a:p>
        </p:txBody>
      </p:sp>
      <p:cxnSp>
        <p:nvCxnSpPr>
          <p:cNvPr id="21" name="Straight Arrow Connector 20"/>
          <p:cNvCxnSpPr>
            <a:stCxn id="5" idx="5"/>
            <a:endCxn id="7" idx="1"/>
          </p:cNvCxnSpPr>
          <p:nvPr/>
        </p:nvCxnSpPr>
        <p:spPr>
          <a:xfrm rot="16200000" flipH="1">
            <a:off x="3261490" y="3810130"/>
            <a:ext cx="992880" cy="20977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3403600" y="48641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0</a:t>
            </a:r>
            <a:endParaRPr lang="en-US" sz="280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dirty="0" smtClean="0"/>
              <a:t>Difference Arithmetic </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a:t>
            </a:r>
            <a:r>
              <a:rPr lang="en-US" dirty="0" smtClean="0"/>
              <a:t>– b ≤ 2,   b – c ≤ -3,   b – d ≤ -1,   d – a </a:t>
            </a:r>
            <a:r>
              <a:rPr lang="en-US" dirty="0" smtClean="0"/>
              <a:t>≤ </a:t>
            </a:r>
            <a:r>
              <a:rPr lang="en-US" dirty="0" smtClean="0"/>
              <a:t> 4,   c – a </a:t>
            </a:r>
            <a:r>
              <a:rPr lang="en-US" dirty="0" smtClean="0"/>
              <a:t>≤ </a:t>
            </a:r>
            <a:r>
              <a:rPr lang="en-US" dirty="0" smtClean="0"/>
              <a:t>0</a:t>
            </a:r>
            <a:endParaRPr lang="en-US"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Oval 4"/>
          <p:cNvSpPr/>
          <p:nvPr/>
        </p:nvSpPr>
        <p:spPr bwMode="auto">
          <a:xfrm>
            <a:off x="20066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6" name="Oval 5"/>
          <p:cNvSpPr/>
          <p:nvPr/>
        </p:nvSpPr>
        <p:spPr bwMode="auto">
          <a:xfrm>
            <a:off x="4686300" y="36601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7" name="Oval 6"/>
          <p:cNvSpPr/>
          <p:nvPr/>
        </p:nvSpPr>
        <p:spPr bwMode="auto">
          <a:xfrm>
            <a:off x="4686300" y="52349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8" name="Oval 7"/>
          <p:cNvSpPr/>
          <p:nvPr/>
        </p:nvSpPr>
        <p:spPr bwMode="auto">
          <a:xfrm>
            <a:off x="4686300" y="22377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cxnSp>
        <p:nvCxnSpPr>
          <p:cNvPr id="11" name="Straight Arrow Connector 10"/>
          <p:cNvCxnSpPr>
            <a:stCxn id="6" idx="2"/>
            <a:endCxn id="5" idx="6"/>
          </p:cNvCxnSpPr>
          <p:nvPr/>
        </p:nvCxnSpPr>
        <p:spPr>
          <a:xfrm rot="10800000">
            <a:off x="2829560" y="4071620"/>
            <a:ext cx="185674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3683000" y="3568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2</a:t>
            </a:r>
            <a:endParaRPr lang="en-US" sz="2800" dirty="0" smtClean="0">
              <a:solidFill>
                <a:schemeClr val="bg1"/>
              </a:solidFill>
              <a:latin typeface="Calibri" pitchFamily="34" charset="0"/>
              <a:cs typeface="Calibri" pitchFamily="34" charset="0"/>
            </a:endParaRPr>
          </a:p>
        </p:txBody>
      </p:sp>
      <p:cxnSp>
        <p:nvCxnSpPr>
          <p:cNvPr id="14" name="Straight Arrow Connector 13"/>
          <p:cNvCxnSpPr>
            <a:stCxn id="7" idx="0"/>
            <a:endCxn id="6" idx="4"/>
          </p:cNvCxnSpPr>
          <p:nvPr/>
        </p:nvCxnSpPr>
        <p:spPr>
          <a:xfrm rot="5400000" flipH="1" flipV="1">
            <a:off x="4721860" y="4859020"/>
            <a:ext cx="75184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5130800" y="46736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-3</a:t>
            </a:r>
            <a:endParaRPr lang="en-US" sz="2800" dirty="0" smtClean="0">
              <a:solidFill>
                <a:schemeClr val="bg1"/>
              </a:solidFill>
              <a:latin typeface="Calibri" pitchFamily="34" charset="0"/>
              <a:cs typeface="Calibri" pitchFamily="34" charset="0"/>
            </a:endParaRPr>
          </a:p>
        </p:txBody>
      </p:sp>
      <p:cxnSp>
        <p:nvCxnSpPr>
          <p:cNvPr id="16" name="Straight Arrow Connector 15"/>
          <p:cNvCxnSpPr>
            <a:stCxn id="8" idx="4"/>
            <a:endCxn id="6" idx="0"/>
          </p:cNvCxnSpPr>
          <p:nvPr/>
        </p:nvCxnSpPr>
        <p:spPr>
          <a:xfrm rot="5400000">
            <a:off x="4798060" y="3360420"/>
            <a:ext cx="59944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194300" y="30607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-1</a:t>
            </a:r>
            <a:endParaRPr lang="en-US" sz="2800" dirty="0" smtClean="0">
              <a:solidFill>
                <a:schemeClr val="bg1"/>
              </a:solidFill>
              <a:latin typeface="Calibri" pitchFamily="34" charset="0"/>
              <a:cs typeface="Calibri" pitchFamily="34" charset="0"/>
            </a:endParaRPr>
          </a:p>
        </p:txBody>
      </p:sp>
      <p:cxnSp>
        <p:nvCxnSpPr>
          <p:cNvPr id="19" name="Straight Arrow Connector 18"/>
          <p:cNvCxnSpPr>
            <a:stCxn id="5" idx="7"/>
            <a:endCxn id="8" idx="2"/>
          </p:cNvCxnSpPr>
          <p:nvPr/>
        </p:nvCxnSpPr>
        <p:spPr>
          <a:xfrm rot="5400000" flipH="1" flipV="1">
            <a:off x="3131950" y="2226310"/>
            <a:ext cx="1131440" cy="19772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3403600" y="27051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4</a:t>
            </a:r>
            <a:endParaRPr lang="en-US" sz="2800" dirty="0" smtClean="0">
              <a:solidFill>
                <a:schemeClr val="bg1"/>
              </a:solidFill>
              <a:latin typeface="Calibri" pitchFamily="34" charset="0"/>
              <a:cs typeface="Calibri" pitchFamily="34" charset="0"/>
            </a:endParaRPr>
          </a:p>
        </p:txBody>
      </p:sp>
      <p:cxnSp>
        <p:nvCxnSpPr>
          <p:cNvPr id="21" name="Straight Arrow Connector 20"/>
          <p:cNvCxnSpPr>
            <a:stCxn id="5" idx="5"/>
            <a:endCxn id="7" idx="1"/>
          </p:cNvCxnSpPr>
          <p:nvPr/>
        </p:nvCxnSpPr>
        <p:spPr>
          <a:xfrm rot="16200000" flipH="1">
            <a:off x="3261490" y="3810130"/>
            <a:ext cx="992880" cy="20977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3403600" y="4864100"/>
            <a:ext cx="495300" cy="523220"/>
          </a:xfrm>
          <a:prstGeom prst="rect">
            <a:avLst/>
          </a:prstGeom>
          <a:noFill/>
        </p:spPr>
        <p:txBody>
          <a:bodyPr wrap="square" rtlCol="0">
            <a:spAutoFit/>
          </a:bodyPr>
          <a:lstStyle/>
          <a:p>
            <a:r>
              <a:rPr lang="en-US" sz="2800" dirty="0" smtClean="0">
                <a:solidFill>
                  <a:schemeClr val="bg1"/>
                </a:solidFill>
                <a:latin typeface="Calibri" pitchFamily="34" charset="0"/>
                <a:cs typeface="Calibri" pitchFamily="34" charset="0"/>
              </a:rPr>
              <a:t>0</a:t>
            </a:r>
            <a:endParaRPr lang="en-US" sz="2800" dirty="0" smtClean="0">
              <a:solidFill>
                <a:schemeClr val="bg1"/>
              </a:solidFill>
              <a:latin typeface="Calibri" pitchFamily="34" charset="0"/>
              <a:cs typeface="Calibri" pitchFamily="34" charset="0"/>
            </a:endParaRPr>
          </a:p>
        </p:txBody>
      </p:sp>
      <p:sp>
        <p:nvSpPr>
          <p:cNvPr id="23" name="Rectangle 22"/>
          <p:cNvSpPr/>
          <p:nvPr/>
        </p:nvSpPr>
        <p:spPr bwMode="auto">
          <a:xfrm>
            <a:off x="6083300" y="3022600"/>
            <a:ext cx="2768600" cy="20066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iff</a:t>
            </a:r>
            <a:endParaRPr kumimoji="0" lang="en-US" sz="2800" b="0"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Negative Cycle</a:t>
            </a: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Content Placeholder 2"/>
          <p:cNvSpPr txBox="1">
            <a:spLocks/>
          </p:cNvSpPr>
          <p:nvPr/>
        </p:nvSpPr>
        <p:spPr>
          <a:xfrm>
            <a:off x="355600" y="3030470"/>
            <a:ext cx="1727200" cy="2283702"/>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 – b ≤ 2,  </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b – c ≤ -3,   </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c – a ≤ 0</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chemeClr val="bg1"/>
              </a:solidFill>
              <a:latin typeface="Calibri" pitchFamily="34" charset="0"/>
            </a:endParaRPr>
          </a:p>
          <a:p>
            <a:pPr marL="384954" lvl="0" indent="-384954">
              <a:lnSpc>
                <a:spcPct val="90000"/>
              </a:lnSpc>
              <a:spcBef>
                <a:spcPct val="20000"/>
              </a:spcBef>
              <a:buSzPct val="90000"/>
            </a:pPr>
            <a:r>
              <a:rPr lang="en-US" sz="2800" dirty="0" smtClean="0">
                <a:solidFill>
                  <a:schemeClr val="bg1"/>
                </a:solidFill>
                <a:latin typeface="Calibri" pitchFamily="34" charset="0"/>
              </a:rPr>
              <a:t>0 </a:t>
            </a:r>
            <a:r>
              <a:rPr lang="en-US" sz="2800" dirty="0" smtClean="0">
                <a:solidFill>
                  <a:schemeClr val="bg1"/>
                </a:solidFill>
                <a:latin typeface="Calibri" pitchFamily="34" charset="0"/>
              </a:rPr>
              <a:t>≤ -1</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cxnSp>
        <p:nvCxnSpPr>
          <p:cNvPr id="27" name="Straight Connector 26"/>
          <p:cNvCxnSpPr/>
          <p:nvPr/>
        </p:nvCxnSpPr>
        <p:spPr>
          <a:xfrm rot="10800000">
            <a:off x="304800" y="4533900"/>
            <a:ext cx="1524000" cy="34376"/>
          </a:xfrm>
          <a:prstGeom prst="line">
            <a:avLst/>
          </a:prstGeom>
        </p:spPr>
        <p:style>
          <a:lnRef idx="2">
            <a:schemeClr val="accent2"/>
          </a:lnRef>
          <a:fillRef idx="0">
            <a:schemeClr val="accent2"/>
          </a:fillRef>
          <a:effectRef idx="1">
            <a:schemeClr val="accent2"/>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a:t>
            </a:r>
            <a:r>
              <a:rPr lang="en-US" dirty="0" smtClean="0"/>
              <a:t>Difference Arithmetic</a:t>
            </a:r>
            <a:endParaRPr lang="en-US" dirty="0"/>
          </a:p>
        </p:txBody>
      </p:sp>
      <p:sp>
        <p:nvSpPr>
          <p:cNvPr id="3" name="Content Placeholder 2"/>
          <p:cNvSpPr>
            <a:spLocks noGrp="1"/>
          </p:cNvSpPr>
          <p:nvPr>
            <p:ph idx="1"/>
          </p:nvPr>
        </p:nvSpPr>
        <p:spPr>
          <a:xfrm>
            <a:off x="381000" y="2712971"/>
            <a:ext cx="8382000" cy="2283702"/>
          </a:xfrm>
        </p:spPr>
        <p:txBody>
          <a:bodyPr/>
          <a:lstStyle/>
          <a:p>
            <a:pPr algn="ctr">
              <a:buNone/>
            </a:pPr>
            <a:r>
              <a:rPr lang="en-US" dirty="0" smtClean="0"/>
              <a:t>Shortest Path Algorithms</a:t>
            </a:r>
          </a:p>
          <a:p>
            <a:pPr algn="ctr">
              <a:buNone/>
            </a:pPr>
            <a:endParaRPr lang="en-US" dirty="0" smtClean="0"/>
          </a:p>
          <a:p>
            <a:pPr algn="ctr">
              <a:buNone/>
            </a:pPr>
            <a:r>
              <a:rPr lang="en-US" dirty="0" smtClean="0"/>
              <a:t>Bellman-Ford: O(nm)</a:t>
            </a:r>
          </a:p>
          <a:p>
            <a:pPr algn="ctr">
              <a:buNone/>
            </a:pPr>
            <a:r>
              <a:rPr lang="en-US" dirty="0" smtClean="0"/>
              <a:t>Floyd-</a:t>
            </a:r>
            <a:r>
              <a:rPr lang="en-US" dirty="0" err="1" smtClean="0"/>
              <a:t>Warshall</a:t>
            </a:r>
            <a:r>
              <a:rPr lang="en-US" dirty="0" smtClean="0"/>
              <a:t>: O(n</a:t>
            </a:r>
            <a:r>
              <a:rPr lang="en-US" baseline="30000" dirty="0" smtClean="0"/>
              <a:t>3</a:t>
            </a:r>
            <a:r>
              <a:rPr lang="en-US" dirty="0" smtClean="0"/>
              <a:t>)</a:t>
            </a:r>
            <a:endParaRPr lang="en-US" dirty="0" smtClean="0"/>
          </a:p>
          <a:p>
            <a:pPr algn="ctr">
              <a:buNone/>
            </a:pPr>
            <a:endParaRPr lang="en-US"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Other Little Engines</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graphicFrame>
        <p:nvGraphicFramePr>
          <p:cNvPr id="5" name="Table 4"/>
          <p:cNvGraphicFramePr>
            <a:graphicFrameLocks noGrp="1"/>
          </p:cNvGraphicFramePr>
          <p:nvPr/>
        </p:nvGraphicFramePr>
        <p:xfrm>
          <a:off x="177800" y="2032000"/>
          <a:ext cx="8788400" cy="3535680"/>
        </p:xfrm>
        <a:graphic>
          <a:graphicData uri="http://schemas.openxmlformats.org/drawingml/2006/table">
            <a:tbl>
              <a:tblPr firstRow="1" bandRow="1">
                <a:tableStyleId>{21E4AEA4-8DFA-4A89-87EB-49C32662AFE0}</a:tableStyleId>
              </a:tblPr>
              <a:tblGrid>
                <a:gridCol w="4394200"/>
                <a:gridCol w="4394200"/>
              </a:tblGrid>
              <a:tr h="370840">
                <a:tc>
                  <a:txBody>
                    <a:bodyPr/>
                    <a:lstStyle/>
                    <a:p>
                      <a:endParaRPr lang="en-US" sz="2800" dirty="0">
                        <a:latin typeface="Calibri" pitchFamily="34" charset="0"/>
                        <a:cs typeface="Calibri" pitchFamily="34" charset="0"/>
                      </a:endParaRPr>
                    </a:p>
                  </a:txBody>
                  <a:tcPr/>
                </a:tc>
                <a:tc>
                  <a:txBody>
                    <a:bodyPr/>
                    <a:lstStyle/>
                    <a:p>
                      <a:endParaRPr lang="en-US" sz="2800">
                        <a:latin typeface="Calibri" pitchFamily="34" charset="0"/>
                        <a:cs typeface="Calibri" pitchFamily="34" charset="0"/>
                      </a:endParaRPr>
                    </a:p>
                  </a:txBody>
                  <a:tcPr/>
                </a:tc>
              </a:tr>
              <a:tr h="370840">
                <a:tc>
                  <a:txBody>
                    <a:bodyPr/>
                    <a:lstStyle/>
                    <a:p>
                      <a:r>
                        <a:rPr lang="en-US" sz="2400" dirty="0" smtClean="0"/>
                        <a:t>Linear Arithmetic </a:t>
                      </a:r>
                      <a:endParaRPr lang="en-US" sz="2400" dirty="0">
                        <a:latin typeface="Calibri" pitchFamily="34" charset="0"/>
                        <a:cs typeface="Calibri" pitchFamily="34" charset="0"/>
                      </a:endParaRPr>
                    </a:p>
                  </a:txBody>
                  <a:tcPr/>
                </a:tc>
                <a:tc>
                  <a:txBody>
                    <a:bodyPr/>
                    <a:lstStyle/>
                    <a:p>
                      <a:r>
                        <a:rPr lang="en-US" sz="2400" dirty="0" smtClean="0"/>
                        <a:t>Simplex, Fourier </a:t>
                      </a:r>
                      <a:r>
                        <a:rPr lang="en-US" sz="2400" dirty="0" err="1" smtClean="0"/>
                        <a:t>Motzkin</a:t>
                      </a:r>
                      <a:endParaRPr lang="en-US" sz="2400" dirty="0">
                        <a:latin typeface="Calibri" pitchFamily="34" charset="0"/>
                        <a:cs typeface="Calibri" pitchFamily="34" charset="0"/>
                      </a:endParaRPr>
                    </a:p>
                  </a:txBody>
                  <a:tcPr/>
                </a:tc>
              </a:tr>
              <a:tr h="370840">
                <a:tc>
                  <a:txBody>
                    <a:bodyPr/>
                    <a:lstStyle/>
                    <a:p>
                      <a:r>
                        <a:rPr lang="en-US" sz="2400" dirty="0" smtClean="0"/>
                        <a:t>Non</a:t>
                      </a:r>
                      <a:r>
                        <a:rPr lang="en-US" sz="2400" baseline="0" dirty="0" smtClean="0"/>
                        <a:t>-linear (complex) arithmetic</a:t>
                      </a:r>
                      <a:endParaRPr lang="en-US" sz="2400" dirty="0">
                        <a:latin typeface="Calibri" pitchFamily="34" charset="0"/>
                        <a:cs typeface="Calibri" pitchFamily="34" charset="0"/>
                      </a:endParaRPr>
                    </a:p>
                  </a:txBody>
                  <a:tcPr/>
                </a:tc>
                <a:tc>
                  <a:txBody>
                    <a:bodyPr/>
                    <a:lstStyle/>
                    <a:p>
                      <a:r>
                        <a:rPr lang="en-US" sz="2400" dirty="0" err="1" smtClean="0"/>
                        <a:t>Grobner</a:t>
                      </a:r>
                      <a:r>
                        <a:rPr lang="en-US" sz="2400" dirty="0" smtClean="0"/>
                        <a:t> Basis</a:t>
                      </a:r>
                      <a:endParaRPr lang="en-US" sz="2400" dirty="0">
                        <a:latin typeface="Calibri" pitchFamily="34" charset="0"/>
                        <a:cs typeface="Calibri" pitchFamily="34" charset="0"/>
                      </a:endParaRPr>
                    </a:p>
                  </a:txBody>
                  <a:tcPr/>
                </a:tc>
              </a:tr>
              <a:tr h="370840">
                <a:tc>
                  <a:txBody>
                    <a:bodyPr/>
                    <a:lstStyle/>
                    <a:p>
                      <a:r>
                        <a:rPr lang="en-US" sz="2400" dirty="0" smtClean="0"/>
                        <a:t>Non-linear (real) arithmetic</a:t>
                      </a:r>
                      <a:endParaRPr lang="en-US" sz="2400" dirty="0">
                        <a:latin typeface="Calibri" pitchFamily="34" charset="0"/>
                        <a:cs typeface="Calibri" pitchFamily="34" charset="0"/>
                      </a:endParaRPr>
                    </a:p>
                  </a:txBody>
                  <a:tcPr/>
                </a:tc>
                <a:tc>
                  <a:txBody>
                    <a:bodyPr/>
                    <a:lstStyle/>
                    <a:p>
                      <a:r>
                        <a:rPr lang="en-US" sz="2400" dirty="0" smtClean="0"/>
                        <a:t>Cylindrical</a:t>
                      </a:r>
                      <a:r>
                        <a:rPr lang="en-US" sz="2400" baseline="0" dirty="0" smtClean="0"/>
                        <a:t> Algebraic Decomposition</a:t>
                      </a:r>
                      <a:endParaRPr lang="en-US" sz="2400" dirty="0">
                        <a:latin typeface="Calibri" pitchFamily="34" charset="0"/>
                        <a:cs typeface="Calibri" pitchFamily="34" charset="0"/>
                      </a:endParaRPr>
                    </a:p>
                  </a:txBody>
                  <a:tcPr/>
                </a:tc>
              </a:tr>
              <a:tr h="370840">
                <a:tc>
                  <a:txBody>
                    <a:bodyPr/>
                    <a:lstStyle/>
                    <a:p>
                      <a:r>
                        <a:rPr lang="en-US" sz="2400" dirty="0" err="1" smtClean="0"/>
                        <a:t>Equational</a:t>
                      </a:r>
                      <a:r>
                        <a:rPr lang="en-US" sz="2400" baseline="0" dirty="0" smtClean="0"/>
                        <a:t> theories</a:t>
                      </a:r>
                      <a:endParaRPr lang="en-US" sz="2400" dirty="0">
                        <a:latin typeface="Calibri" pitchFamily="34" charset="0"/>
                        <a:cs typeface="Calibri" pitchFamily="34" charset="0"/>
                      </a:endParaRPr>
                    </a:p>
                  </a:txBody>
                  <a:tcPr/>
                </a:tc>
                <a:tc>
                  <a:txBody>
                    <a:bodyPr/>
                    <a:lstStyle/>
                    <a:p>
                      <a:r>
                        <a:rPr lang="en-US" sz="2400" dirty="0" smtClean="0"/>
                        <a:t>Knuth-</a:t>
                      </a:r>
                      <a:r>
                        <a:rPr lang="en-US" sz="2400" dirty="0" err="1" smtClean="0"/>
                        <a:t>Bendix</a:t>
                      </a:r>
                      <a:r>
                        <a:rPr lang="en-US" sz="2400" dirty="0" smtClean="0"/>
                        <a:t> Completion</a:t>
                      </a:r>
                      <a:endParaRPr lang="en-US" sz="2400" dirty="0">
                        <a:latin typeface="Calibri" pitchFamily="34" charset="0"/>
                        <a:cs typeface="Calibri" pitchFamily="34" charset="0"/>
                      </a:endParaRPr>
                    </a:p>
                  </a:txBody>
                  <a:tcPr/>
                </a:tc>
              </a:tr>
              <a:tr h="370840">
                <a:tc>
                  <a:txBody>
                    <a:bodyPr/>
                    <a:lstStyle/>
                    <a:p>
                      <a:r>
                        <a:rPr lang="en-US" sz="2400" dirty="0" err="1" smtClean="0"/>
                        <a:t>Bitvectors</a:t>
                      </a:r>
                      <a:endParaRPr lang="en-US" sz="2400" dirty="0">
                        <a:latin typeface="Calibri" pitchFamily="34" charset="0"/>
                        <a:cs typeface="Calibri" pitchFamily="34" charset="0"/>
                      </a:endParaRPr>
                    </a:p>
                  </a:txBody>
                  <a:tcPr/>
                </a:tc>
                <a:tc>
                  <a:txBody>
                    <a:bodyPr/>
                    <a:lstStyle/>
                    <a:p>
                      <a:r>
                        <a:rPr lang="en-US" sz="2400" dirty="0" smtClean="0"/>
                        <a:t>Bit-blasting, rewriting</a:t>
                      </a:r>
                      <a:endParaRPr lang="en-US" sz="2400" dirty="0">
                        <a:latin typeface="Calibri" pitchFamily="34" charset="0"/>
                        <a:cs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1400504" y="2348296"/>
            <a:ext cx="5883165" cy="387798"/>
          </a:xfrm>
        </p:spPr>
        <p:txBody>
          <a:bodyPr/>
          <a:lstStyle/>
          <a:p>
            <a:pPr>
              <a:buNone/>
            </a:pPr>
            <a:r>
              <a:rPr lang="en-US" dirty="0" smtClean="0"/>
              <a:t>x</a:t>
            </a:r>
            <a:r>
              <a:rPr lang="en-US" baseline="30000" dirty="0" smtClean="0"/>
              <a:t>2</a:t>
            </a:r>
            <a:r>
              <a:rPr lang="en-US" dirty="0" smtClean="0"/>
              <a:t>y – 1 = 0,    xy</a:t>
            </a:r>
            <a:r>
              <a:rPr lang="en-US" baseline="30000" dirty="0" smtClean="0"/>
              <a:t>2</a:t>
            </a:r>
            <a:r>
              <a:rPr lang="en-US" dirty="0" smtClean="0"/>
              <a:t> – y = 0,     </a:t>
            </a:r>
            <a:r>
              <a:rPr lang="en-US" dirty="0" err="1" smtClean="0"/>
              <a:t>xz</a:t>
            </a:r>
            <a:r>
              <a:rPr lang="en-US" dirty="0" smtClean="0"/>
              <a:t> – z + 1 = 0</a:t>
            </a:r>
            <a:endParaRPr lang="en-US" dirty="0"/>
          </a:p>
        </p:txBody>
      </p:sp>
      <p:sp>
        <p:nvSpPr>
          <p:cNvPr id="6" name="Rectangle 5"/>
          <p:cNvSpPr/>
          <p:nvPr/>
        </p:nvSpPr>
        <p:spPr bwMode="auto">
          <a:xfrm>
            <a:off x="2617076" y="3436883"/>
            <a:ext cx="3489434" cy="172369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Tool:</a:t>
            </a:r>
            <a:r>
              <a:rPr kumimoji="0" lang="en-US" sz="2800" b="0" i="0" u="none" strike="noStrike" cap="none" normalizeH="0" dirty="0" smtClean="0">
                <a:solidFill>
                  <a:schemeClr val="bg1"/>
                </a:solidFill>
                <a:latin typeface="Segoe" pitchFamily="34" charset="0"/>
              </a:rPr>
              <a:t> </a:t>
            </a:r>
            <a:r>
              <a:rPr kumimoji="0" lang="en-US" sz="2800" b="0" i="0" u="none" strike="noStrike" cap="none" normalizeH="0" dirty="0" err="1" smtClean="0">
                <a:solidFill>
                  <a:schemeClr val="bg1"/>
                </a:solidFill>
                <a:latin typeface="Segoe" pitchFamily="34" charset="0"/>
              </a:rPr>
              <a:t>Gröbner</a:t>
            </a:r>
            <a:r>
              <a:rPr kumimoji="0" lang="en-US" sz="2800" b="0" i="0" u="none" strike="noStrike" cap="none" normalizeH="0" dirty="0" smtClean="0">
                <a:solidFill>
                  <a:schemeClr val="bg1"/>
                </a:solidFill>
                <a:latin typeface="Segoe" pitchFamily="34" charset="0"/>
              </a:rPr>
              <a:t> Basis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1400504" y="2348296"/>
            <a:ext cx="5883165" cy="2757678"/>
          </a:xfrm>
        </p:spPr>
        <p:txBody>
          <a:bodyPr/>
          <a:lstStyle/>
          <a:p>
            <a:pPr>
              <a:buNone/>
            </a:pPr>
            <a:r>
              <a:rPr lang="en-US" dirty="0" smtClean="0"/>
              <a:t>Polynomial Ideals:</a:t>
            </a:r>
          </a:p>
          <a:p>
            <a:pPr>
              <a:buNone/>
            </a:pPr>
            <a:r>
              <a:rPr lang="en-US" dirty="0" smtClean="0">
                <a:solidFill>
                  <a:srgbClr val="FF0000"/>
                </a:solidFill>
              </a:rPr>
              <a:t>Algebraic generalization of </a:t>
            </a:r>
            <a:r>
              <a:rPr lang="en-US" dirty="0" err="1" smtClean="0">
                <a:solidFill>
                  <a:srgbClr val="FF0000"/>
                </a:solidFill>
              </a:rPr>
              <a:t>zeroness</a:t>
            </a:r>
            <a:endParaRPr lang="en-US" dirty="0" smtClean="0">
              <a:solidFill>
                <a:srgbClr val="FF0000"/>
              </a:solidFill>
            </a:endParaRPr>
          </a:p>
          <a:p>
            <a:pPr>
              <a:buNone/>
            </a:pPr>
            <a:endParaRPr lang="en-US" dirty="0" smtClean="0"/>
          </a:p>
          <a:p>
            <a:pPr>
              <a:buNone/>
            </a:pPr>
            <a:r>
              <a:rPr lang="en-US" dirty="0" smtClean="0"/>
              <a:t>0 </a:t>
            </a:r>
            <a:r>
              <a:rPr lang="en-US" dirty="0" smtClean="0">
                <a:sym typeface="Symbol"/>
              </a:rPr>
              <a:t> </a:t>
            </a:r>
            <a:r>
              <a:rPr lang="en-US" i="1" dirty="0" smtClean="0">
                <a:sym typeface="Symbol"/>
              </a:rPr>
              <a:t>I</a:t>
            </a:r>
          </a:p>
          <a:p>
            <a:pPr>
              <a:buNone/>
            </a:pPr>
            <a:r>
              <a:rPr lang="en-US" i="1" dirty="0" smtClean="0">
                <a:sym typeface="Symbol"/>
              </a:rPr>
              <a:t>p </a:t>
            </a:r>
            <a:r>
              <a:rPr lang="en-US" dirty="0" smtClean="0">
                <a:sym typeface="Symbol"/>
              </a:rPr>
              <a:t> </a:t>
            </a:r>
            <a:r>
              <a:rPr lang="en-US" i="1" dirty="0" smtClean="0">
                <a:sym typeface="Symbol"/>
              </a:rPr>
              <a:t>I, q </a:t>
            </a:r>
            <a:r>
              <a:rPr lang="en-US" dirty="0" smtClean="0">
                <a:sym typeface="Symbol"/>
              </a:rPr>
              <a:t> </a:t>
            </a:r>
            <a:r>
              <a:rPr lang="en-US" i="1" dirty="0" smtClean="0">
                <a:sym typeface="Symbol"/>
              </a:rPr>
              <a:t>I   </a:t>
            </a:r>
            <a:r>
              <a:rPr lang="en-US" dirty="0" smtClean="0">
                <a:sym typeface="Symbol"/>
              </a:rPr>
              <a:t>implies  p + q  </a:t>
            </a:r>
            <a:r>
              <a:rPr lang="en-US" i="1" dirty="0" smtClean="0">
                <a:sym typeface="Symbol"/>
              </a:rPr>
              <a:t>I</a:t>
            </a:r>
          </a:p>
          <a:p>
            <a:pPr>
              <a:buNone/>
            </a:pPr>
            <a:r>
              <a:rPr lang="en-US" i="1" dirty="0" smtClean="0">
                <a:sym typeface="Symbol"/>
              </a:rPr>
              <a:t>p </a:t>
            </a:r>
            <a:r>
              <a:rPr lang="en-US" dirty="0" smtClean="0">
                <a:sym typeface="Symbol"/>
              </a:rPr>
              <a:t> </a:t>
            </a:r>
            <a:r>
              <a:rPr lang="en-US" i="1" dirty="0" smtClean="0">
                <a:sym typeface="Symbol"/>
              </a:rPr>
              <a:t>I             </a:t>
            </a:r>
            <a:r>
              <a:rPr lang="en-US" dirty="0" smtClean="0">
                <a:sym typeface="Symbol"/>
              </a:rPr>
              <a:t>implies  </a:t>
            </a:r>
            <a:r>
              <a:rPr lang="en-US" dirty="0" err="1" smtClean="0">
                <a:sym typeface="Symbol"/>
              </a:rPr>
              <a:t>pq</a:t>
            </a:r>
            <a:r>
              <a:rPr lang="en-US" dirty="0" smtClean="0">
                <a:sym typeface="Symbol"/>
              </a:rPr>
              <a:t>  </a:t>
            </a:r>
            <a:r>
              <a:rPr lang="en-US" i="1" dirty="0" smtClean="0">
                <a:sym typeface="Symbol"/>
              </a:rPr>
              <a:t>I</a:t>
            </a:r>
            <a:endParaRPr lang="en-US" i="1"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588579" y="1828800"/>
            <a:ext cx="8071945" cy="1723549"/>
          </a:xfrm>
        </p:spPr>
        <p:txBody>
          <a:bodyPr/>
          <a:lstStyle/>
          <a:p>
            <a:pPr marL="0" indent="0">
              <a:buNone/>
            </a:pPr>
            <a:r>
              <a:rPr lang="en-US" dirty="0" smtClean="0"/>
              <a:t>The ideal generated by a finite collection of polynomials P = { p</a:t>
            </a:r>
            <a:r>
              <a:rPr lang="en-US" baseline="-25000" dirty="0" smtClean="0"/>
              <a:t>1</a:t>
            </a:r>
            <a:r>
              <a:rPr lang="en-US" dirty="0" smtClean="0"/>
              <a:t>, …, </a:t>
            </a:r>
            <a:r>
              <a:rPr lang="en-US" dirty="0" err="1" smtClean="0"/>
              <a:t>p</a:t>
            </a:r>
            <a:r>
              <a:rPr lang="en-US" baseline="-25000" dirty="0" err="1" smtClean="0"/>
              <a:t>n</a:t>
            </a:r>
            <a:r>
              <a:rPr lang="en-US" baseline="-25000" dirty="0" smtClean="0"/>
              <a:t> </a:t>
            </a:r>
            <a:r>
              <a:rPr lang="en-US" dirty="0" smtClean="0"/>
              <a:t>} is defined as:</a:t>
            </a:r>
          </a:p>
          <a:p>
            <a:pPr marL="0" indent="0">
              <a:buNone/>
            </a:pPr>
            <a:endParaRPr lang="en-US" dirty="0" smtClean="0">
              <a:solidFill>
                <a:srgbClr val="FF0000"/>
              </a:solidFill>
            </a:endParaRPr>
          </a:p>
          <a:p>
            <a:pPr marL="0" indent="0">
              <a:buNone/>
            </a:pPr>
            <a:r>
              <a:rPr lang="en-US" i="1" dirty="0" smtClean="0"/>
              <a:t>I</a:t>
            </a:r>
            <a:r>
              <a:rPr lang="en-US" dirty="0" smtClean="0"/>
              <a:t>(P) = {p</a:t>
            </a:r>
            <a:r>
              <a:rPr lang="en-US" baseline="-25000" dirty="0" smtClean="0"/>
              <a:t>1</a:t>
            </a:r>
            <a:r>
              <a:rPr lang="en-US" dirty="0" smtClean="0"/>
              <a:t> q</a:t>
            </a:r>
            <a:r>
              <a:rPr lang="en-US" baseline="-25000" dirty="0" smtClean="0"/>
              <a:t>1</a:t>
            </a:r>
            <a:r>
              <a:rPr lang="en-US" dirty="0" smtClean="0"/>
              <a:t> + … + </a:t>
            </a:r>
            <a:r>
              <a:rPr lang="en-US" dirty="0" err="1" smtClean="0"/>
              <a:t>p</a:t>
            </a:r>
            <a:r>
              <a:rPr lang="en-US" baseline="-25000" dirty="0" err="1" smtClean="0"/>
              <a:t>n</a:t>
            </a:r>
            <a:r>
              <a:rPr lang="en-US" dirty="0" smtClean="0"/>
              <a:t> </a:t>
            </a:r>
            <a:r>
              <a:rPr lang="en-US" dirty="0" err="1" smtClean="0"/>
              <a:t>q</a:t>
            </a:r>
            <a:r>
              <a:rPr lang="en-US" baseline="-25000" dirty="0" err="1" smtClean="0"/>
              <a:t>n</a:t>
            </a:r>
            <a:r>
              <a:rPr lang="en-US" baseline="-25000" dirty="0" smtClean="0"/>
              <a:t> </a:t>
            </a:r>
            <a:r>
              <a:rPr lang="en-US" dirty="0" smtClean="0"/>
              <a:t>| q</a:t>
            </a:r>
            <a:r>
              <a:rPr lang="en-US" baseline="-25000" dirty="0" smtClean="0"/>
              <a:t>1 </a:t>
            </a:r>
            <a:r>
              <a:rPr lang="en-US" dirty="0" smtClean="0"/>
              <a:t>, …, </a:t>
            </a:r>
            <a:r>
              <a:rPr lang="en-US" dirty="0" err="1" smtClean="0"/>
              <a:t>q</a:t>
            </a:r>
            <a:r>
              <a:rPr lang="en-US" baseline="-25000" dirty="0" err="1" smtClean="0"/>
              <a:t>n</a:t>
            </a:r>
            <a:r>
              <a:rPr lang="en-US" dirty="0" smtClean="0"/>
              <a:t> are polynomials}</a:t>
            </a:r>
          </a:p>
        </p:txBody>
      </p:sp>
      <p:sp>
        <p:nvSpPr>
          <p:cNvPr id="6" name="Content Placeholder 4"/>
          <p:cNvSpPr txBox="1">
            <a:spLocks/>
          </p:cNvSpPr>
          <p:nvPr/>
        </p:nvSpPr>
        <p:spPr>
          <a:xfrm>
            <a:off x="583324" y="3925614"/>
            <a:ext cx="8071945" cy="1809726"/>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 is called a basis for </a:t>
            </a: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rPr>
              <a:t>I</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Intuition:</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For all s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I</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(P),</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a:t>
            </a:r>
            <a:r>
              <a:rPr kumimoji="0" lang="en-US" sz="2800" b="0" i="0" u="none" strike="noStrike" kern="1200" cap="none" spc="0" normalizeH="0" baseline="-2500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0, …,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p</a:t>
            </a:r>
            <a:r>
              <a:rPr kumimoji="0" lang="en-US" sz="2800" b="0" i="0" u="none" strike="noStrike" kern="1200" cap="none" spc="0" normalizeH="0" baseline="-25000" noProof="0" dirty="0" err="1" smtClean="0">
                <a:ln>
                  <a:noFill/>
                </a:ln>
                <a:solidFill>
                  <a:schemeClr val="bg1"/>
                </a:solidFill>
                <a:effectLst/>
                <a:uLnTx/>
                <a:uFillTx/>
                <a:latin typeface="Calibri" pitchFamily="34" charset="0"/>
                <a:ea typeface="+mn-ea"/>
                <a:cs typeface="+mn-cs"/>
              </a:rPr>
              <a:t>n</a:t>
            </a:r>
            <a:r>
              <a:rPr kumimoji="0" lang="en-US" sz="2800" b="0" i="0" u="none" strike="noStrike" kern="1200" cap="none" spc="0" normalizeH="0" baseline="-2500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0  implies   s = 0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588579" y="1828800"/>
            <a:ext cx="8071945" cy="3231654"/>
          </a:xfrm>
        </p:spPr>
        <p:txBody>
          <a:bodyPr/>
          <a:lstStyle/>
          <a:p>
            <a:pPr marL="0" indent="0" algn="ctr">
              <a:buNone/>
            </a:pPr>
            <a:r>
              <a:rPr lang="en-US" dirty="0" smtClean="0">
                <a:solidFill>
                  <a:srgbClr val="FF0000"/>
                </a:solidFill>
              </a:rPr>
              <a:t>Hilbert’s Weak </a:t>
            </a:r>
            <a:r>
              <a:rPr lang="en-US" dirty="0" err="1" smtClean="0">
                <a:solidFill>
                  <a:srgbClr val="FF0000"/>
                </a:solidFill>
              </a:rPr>
              <a:t>Nullstellensatz</a:t>
            </a:r>
            <a:endParaRPr lang="en-US" dirty="0" smtClean="0">
              <a:solidFill>
                <a:srgbClr val="FF0000"/>
              </a:solidFill>
            </a:endParaRPr>
          </a:p>
          <a:p>
            <a:pPr marL="0" indent="0">
              <a:buNone/>
            </a:pPr>
            <a:endParaRPr lang="en-US" dirty="0" smtClean="0"/>
          </a:p>
          <a:p>
            <a:pPr marL="0" indent="0" algn="ctr">
              <a:buNone/>
            </a:pPr>
            <a:r>
              <a:rPr lang="en-US" dirty="0" smtClean="0"/>
              <a:t>p</a:t>
            </a:r>
            <a:r>
              <a:rPr lang="en-US" baseline="-25000" dirty="0" smtClean="0"/>
              <a:t>1 </a:t>
            </a:r>
            <a:r>
              <a:rPr lang="en-US" dirty="0" smtClean="0"/>
              <a:t>= 0, …, </a:t>
            </a:r>
            <a:r>
              <a:rPr lang="en-US" dirty="0" err="1" smtClean="0"/>
              <a:t>p</a:t>
            </a:r>
            <a:r>
              <a:rPr lang="en-US" baseline="-25000" dirty="0" err="1" smtClean="0"/>
              <a:t>n</a:t>
            </a:r>
            <a:r>
              <a:rPr lang="en-US" baseline="-25000" dirty="0" smtClean="0"/>
              <a:t> </a:t>
            </a:r>
            <a:r>
              <a:rPr lang="en-US" dirty="0" smtClean="0"/>
              <a:t>= 0 is </a:t>
            </a:r>
            <a:r>
              <a:rPr lang="en-US" dirty="0" err="1" smtClean="0"/>
              <a:t>unsatisfiable</a:t>
            </a:r>
            <a:r>
              <a:rPr lang="en-US" dirty="0" smtClean="0"/>
              <a:t> over C </a:t>
            </a:r>
          </a:p>
          <a:p>
            <a:pPr marL="0" indent="0" algn="ctr">
              <a:buNone/>
            </a:pPr>
            <a:r>
              <a:rPr lang="en-US" dirty="0" err="1" smtClean="0"/>
              <a:t>iff</a:t>
            </a:r>
            <a:endParaRPr lang="en-US" dirty="0" smtClean="0"/>
          </a:p>
          <a:p>
            <a:pPr marL="0" indent="0" algn="ctr">
              <a:buNone/>
            </a:pPr>
            <a:r>
              <a:rPr lang="en-US" i="1" dirty="0" smtClean="0"/>
              <a:t>I</a:t>
            </a:r>
            <a:r>
              <a:rPr lang="en-US" dirty="0" smtClean="0"/>
              <a:t>({p</a:t>
            </a:r>
            <a:r>
              <a:rPr lang="en-US" baseline="-25000" dirty="0" smtClean="0"/>
              <a:t>1</a:t>
            </a:r>
            <a:r>
              <a:rPr lang="en-US" dirty="0" smtClean="0"/>
              <a:t>, …, </a:t>
            </a:r>
            <a:r>
              <a:rPr lang="en-US" dirty="0" err="1" smtClean="0"/>
              <a:t>p</a:t>
            </a:r>
            <a:r>
              <a:rPr lang="en-US" baseline="-25000" dirty="0" err="1" smtClean="0"/>
              <a:t>n</a:t>
            </a:r>
            <a:r>
              <a:rPr lang="en-US" dirty="0" smtClean="0"/>
              <a:t>}) contains all polynomials</a:t>
            </a:r>
          </a:p>
          <a:p>
            <a:pPr marL="0" indent="0" algn="ctr">
              <a:buNone/>
            </a:pPr>
            <a:r>
              <a:rPr lang="en-US" dirty="0" smtClean="0"/>
              <a:t> </a:t>
            </a:r>
          </a:p>
          <a:p>
            <a:pPr marL="0" indent="0" algn="ctr">
              <a:buNone/>
            </a:pPr>
            <a:r>
              <a:rPr lang="en-US" dirty="0" smtClean="0"/>
              <a:t>1 </a:t>
            </a:r>
            <a:r>
              <a:rPr lang="en-US" dirty="0" smtClean="0">
                <a:sym typeface="Symbol"/>
              </a:rPr>
              <a:t> </a:t>
            </a:r>
            <a:r>
              <a:rPr lang="en-US" i="1" dirty="0" smtClean="0"/>
              <a:t>I</a:t>
            </a:r>
            <a:r>
              <a:rPr lang="en-US" dirty="0" smtClean="0"/>
              <a:t>({p</a:t>
            </a:r>
            <a:r>
              <a:rPr lang="en-US" baseline="-25000" dirty="0" smtClean="0"/>
              <a:t>1</a:t>
            </a:r>
            <a:r>
              <a:rPr lang="en-US" dirty="0" smtClean="0"/>
              <a:t>, …, </a:t>
            </a:r>
            <a:r>
              <a:rPr lang="en-US" dirty="0" err="1" smtClean="0"/>
              <a:t>p</a:t>
            </a:r>
            <a:r>
              <a:rPr lang="en-US" baseline="-25000" dirty="0" err="1" smtClean="0"/>
              <a:t>n</a:t>
            </a:r>
            <a:r>
              <a:rPr lang="en-US" dirty="0" smtClean="0"/>
              <a:t>})</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588579" y="1608082"/>
            <a:ext cx="8071945" cy="2283702"/>
          </a:xfrm>
        </p:spPr>
        <p:txBody>
          <a:bodyPr/>
          <a:lstStyle/>
          <a:p>
            <a:pPr marL="0" indent="0" algn="ctr">
              <a:buNone/>
            </a:pPr>
            <a:r>
              <a:rPr lang="en-US" dirty="0" smtClean="0">
                <a:solidFill>
                  <a:srgbClr val="FF0000"/>
                </a:solidFill>
              </a:rPr>
              <a:t>1</a:t>
            </a:r>
            <a:r>
              <a:rPr lang="en-US" baseline="30000" dirty="0" smtClean="0">
                <a:solidFill>
                  <a:srgbClr val="FF0000"/>
                </a:solidFill>
              </a:rPr>
              <a:t>st</a:t>
            </a:r>
            <a:r>
              <a:rPr lang="en-US" dirty="0" smtClean="0">
                <a:solidFill>
                  <a:srgbClr val="FF0000"/>
                </a:solidFill>
              </a:rPr>
              <a:t> Key Idea: polynomials as rewrite rules.</a:t>
            </a:r>
          </a:p>
          <a:p>
            <a:pPr marL="0" indent="0" algn="ctr">
              <a:buNone/>
            </a:pPr>
            <a:r>
              <a:rPr lang="en-US" dirty="0" smtClean="0"/>
              <a:t>xy</a:t>
            </a:r>
            <a:r>
              <a:rPr lang="en-US" baseline="30000" dirty="0" smtClean="0"/>
              <a:t>2</a:t>
            </a:r>
            <a:r>
              <a:rPr lang="en-US" dirty="0" smtClean="0"/>
              <a:t> – y = 0</a:t>
            </a:r>
          </a:p>
          <a:p>
            <a:pPr marL="0" indent="0" algn="ctr">
              <a:buNone/>
            </a:pPr>
            <a:r>
              <a:rPr lang="en-US" dirty="0" smtClean="0"/>
              <a:t>Becomes</a:t>
            </a:r>
          </a:p>
          <a:p>
            <a:pPr marL="0" indent="0" algn="ctr">
              <a:buNone/>
            </a:pPr>
            <a:r>
              <a:rPr lang="en-US" dirty="0" smtClean="0"/>
              <a:t>xy</a:t>
            </a:r>
            <a:r>
              <a:rPr lang="en-US" baseline="30000" dirty="0" smtClean="0"/>
              <a:t>2</a:t>
            </a:r>
            <a:r>
              <a:rPr lang="en-US" dirty="0" smtClean="0"/>
              <a:t> </a:t>
            </a:r>
            <a:r>
              <a:rPr lang="en-US" dirty="0" smtClean="0">
                <a:sym typeface="Symbol"/>
              </a:rPr>
              <a:t></a:t>
            </a:r>
            <a:r>
              <a:rPr lang="en-US" dirty="0" smtClean="0"/>
              <a:t> y</a:t>
            </a:r>
          </a:p>
          <a:p>
            <a:pPr marL="0" indent="0" algn="ctr">
              <a:buNone/>
            </a:pPr>
            <a:r>
              <a:rPr lang="en-US" dirty="0" smtClean="0"/>
              <a:t> </a:t>
            </a:r>
          </a:p>
        </p:txBody>
      </p:sp>
      <p:sp>
        <p:nvSpPr>
          <p:cNvPr id="6" name="Content Placeholder 4"/>
          <p:cNvSpPr txBox="1">
            <a:spLocks/>
          </p:cNvSpPr>
          <p:nvPr/>
        </p:nvSpPr>
        <p:spPr>
          <a:xfrm>
            <a:off x="294290" y="4009695"/>
            <a:ext cx="8586951" cy="861774"/>
          </a:xfrm>
          <a:prstGeom prst="rect">
            <a:avLst/>
          </a:prstGeom>
        </p:spPr>
        <p:txBody>
          <a:bodyPr vert="horz" wrap="square" lIns="0" tIns="0" rIns="0" bIns="0" rtlCol="0">
            <a:spAutoFit/>
          </a:bodyPr>
          <a:lstStyle/>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The rewriting system is terminating but it is not </a:t>
            </a:r>
            <a:r>
              <a:rPr lang="en-US" sz="2800" b="1" dirty="0" smtClean="0">
                <a:solidFill>
                  <a:srgbClr val="FF0000"/>
                </a:solidFill>
                <a:latin typeface="Calibri" pitchFamily="34" charset="0"/>
              </a:rPr>
              <a:t>confluent</a:t>
            </a:r>
            <a:r>
              <a:rPr lang="en-US" sz="2800" dirty="0" smtClean="0">
                <a:solidFill>
                  <a:srgbClr val="FF0000"/>
                </a:solidFill>
                <a:latin typeface="Calibri" pitchFamily="34" charset="0"/>
              </a:rPr>
              <a:t>.</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endParaRPr>
          </a:p>
          <a:p>
            <a:pPr marL="0" marR="0" lvl="0" indent="0" algn="ctr"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lang="en-US" sz="2800" dirty="0" smtClean="0">
                <a:solidFill>
                  <a:schemeClr val="bg1"/>
                </a:solidFill>
                <a:latin typeface="Calibri" pitchFamily="34" charset="0"/>
              </a:rPr>
              <a:t>x</a:t>
            </a:r>
            <a:r>
              <a:rPr lang="en-US" sz="2800" baseline="30000" dirty="0" smtClean="0">
                <a:solidFill>
                  <a:schemeClr val="bg1"/>
                </a:solidFill>
                <a:latin typeface="Calibri" pitchFamily="34" charset="0"/>
              </a:rPr>
              <a:t>2</a:t>
            </a:r>
            <a:r>
              <a:rPr lang="en-US" sz="2800" dirty="0" smtClean="0">
                <a:solidFill>
                  <a:schemeClr val="bg1"/>
                </a:solidFill>
                <a:latin typeface="Calibri" pitchFamily="34" charset="0"/>
              </a:rPr>
              <a:t>y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p:txBody>
      </p:sp>
      <p:sp>
        <p:nvSpPr>
          <p:cNvPr id="8" name="Content Placeholder 4"/>
          <p:cNvSpPr txBox="1">
            <a:spLocks/>
          </p:cNvSpPr>
          <p:nvPr/>
        </p:nvSpPr>
        <p:spPr>
          <a:xfrm>
            <a:off x="3473671" y="5433847"/>
            <a:ext cx="101424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30000" dirty="0" smtClean="0">
                <a:solidFill>
                  <a:schemeClr val="bg1"/>
                </a:solidFill>
                <a:latin typeface="Calibri" pitchFamily="34" charset="0"/>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ight Arrow 9"/>
          <p:cNvSpPr/>
          <p:nvPr/>
        </p:nvSpPr>
        <p:spPr bwMode="auto">
          <a:xfrm rot="20971689">
            <a:off x="4348097" y="5351021"/>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rot="548127">
            <a:off x="4321820" y="5745161"/>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4"/>
          <p:cNvSpPr txBox="1">
            <a:spLocks/>
          </p:cNvSpPr>
          <p:nvPr/>
        </p:nvSpPr>
        <p:spPr>
          <a:xfrm>
            <a:off x="5034457" y="5176344"/>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4" name="Content Placeholder 4"/>
          <p:cNvSpPr txBox="1">
            <a:spLocks/>
          </p:cNvSpPr>
          <p:nvPr/>
        </p:nvSpPr>
        <p:spPr>
          <a:xfrm>
            <a:off x="4987161" y="5696606"/>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P spid="11" grpId="0" animBg="1"/>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 Calculus of Computation</a:t>
            </a:r>
            <a:endParaRPr lang="en-US" dirty="0"/>
          </a:p>
        </p:txBody>
      </p:sp>
      <p:sp>
        <p:nvSpPr>
          <p:cNvPr id="5" name="Content Placeholder 4"/>
          <p:cNvSpPr>
            <a:spLocks noGrp="1"/>
          </p:cNvSpPr>
          <p:nvPr>
            <p:ph idx="1"/>
          </p:nvPr>
        </p:nvSpPr>
        <p:spPr>
          <a:xfrm>
            <a:off x="588579" y="1608082"/>
            <a:ext cx="8071945" cy="1809726"/>
          </a:xfrm>
        </p:spPr>
        <p:txBody>
          <a:bodyPr/>
          <a:lstStyle/>
          <a:p>
            <a:pPr marL="0" indent="0" algn="ctr">
              <a:buNone/>
            </a:pPr>
            <a:r>
              <a:rPr lang="en-US" dirty="0" smtClean="0">
                <a:solidFill>
                  <a:srgbClr val="FF0000"/>
                </a:solidFill>
              </a:rPr>
              <a:t>2</a:t>
            </a:r>
            <a:r>
              <a:rPr lang="en-US" baseline="30000" dirty="0" smtClean="0">
                <a:solidFill>
                  <a:srgbClr val="FF0000"/>
                </a:solidFill>
              </a:rPr>
              <a:t>nd</a:t>
            </a:r>
            <a:r>
              <a:rPr lang="en-US" dirty="0" smtClean="0">
                <a:solidFill>
                  <a:srgbClr val="FF0000"/>
                </a:solidFill>
              </a:rPr>
              <a:t> Key Idea: Completion.</a:t>
            </a:r>
          </a:p>
          <a:p>
            <a:pPr marL="0" lvl="0" indent="0" algn="ctr">
              <a:buNone/>
            </a:pPr>
            <a:r>
              <a:rPr lang="en-US" dirty="0" smtClean="0"/>
              <a:t>xy</a:t>
            </a:r>
            <a:r>
              <a:rPr lang="en-US" baseline="30000" dirty="0" smtClean="0"/>
              <a:t>2</a:t>
            </a:r>
            <a:r>
              <a:rPr lang="en-US" dirty="0" smtClean="0"/>
              <a:t> </a:t>
            </a:r>
            <a:r>
              <a:rPr lang="en-US" dirty="0" smtClean="0">
                <a:sym typeface="Symbol"/>
              </a:rPr>
              <a:t></a:t>
            </a:r>
            <a:r>
              <a:rPr lang="en-US" dirty="0" smtClean="0"/>
              <a:t> y,        x</a:t>
            </a:r>
            <a:r>
              <a:rPr lang="en-US" baseline="30000" dirty="0" smtClean="0"/>
              <a:t>2</a:t>
            </a:r>
            <a:r>
              <a:rPr lang="en-US" dirty="0" smtClean="0"/>
              <a:t>y </a:t>
            </a:r>
            <a:r>
              <a:rPr lang="en-US" dirty="0" smtClean="0">
                <a:sym typeface="Symbol"/>
              </a:rPr>
              <a:t></a:t>
            </a:r>
            <a:r>
              <a:rPr lang="en-US" dirty="0" smtClean="0"/>
              <a:t> 1 </a:t>
            </a:r>
          </a:p>
          <a:p>
            <a:pPr marL="0" indent="0" algn="ctr">
              <a:buNone/>
            </a:pPr>
            <a:endParaRPr lang="en-US" dirty="0" smtClean="0">
              <a:solidFill>
                <a:srgbClr val="FF0000"/>
              </a:solidFill>
            </a:endParaRPr>
          </a:p>
          <a:p>
            <a:pPr marL="0" indent="0" algn="ctr">
              <a:buNone/>
            </a:pPr>
            <a:r>
              <a:rPr lang="en-US" dirty="0" smtClean="0"/>
              <a:t> </a:t>
            </a:r>
          </a:p>
        </p:txBody>
      </p:sp>
      <p:sp>
        <p:nvSpPr>
          <p:cNvPr id="8" name="Content Placeholder 4"/>
          <p:cNvSpPr txBox="1">
            <a:spLocks/>
          </p:cNvSpPr>
          <p:nvPr/>
        </p:nvSpPr>
        <p:spPr>
          <a:xfrm>
            <a:off x="3368567" y="3069020"/>
            <a:ext cx="101424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30000" dirty="0" smtClean="0">
                <a:solidFill>
                  <a:schemeClr val="bg1"/>
                </a:solidFill>
                <a:latin typeface="Calibri" pitchFamily="34" charset="0"/>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ight Arrow 9"/>
          <p:cNvSpPr/>
          <p:nvPr/>
        </p:nvSpPr>
        <p:spPr bwMode="auto">
          <a:xfrm rot="20971689">
            <a:off x="4242993" y="2986194"/>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rot="548127">
            <a:off x="4216716" y="3380334"/>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4"/>
          <p:cNvSpPr txBox="1">
            <a:spLocks/>
          </p:cNvSpPr>
          <p:nvPr/>
        </p:nvSpPr>
        <p:spPr>
          <a:xfrm>
            <a:off x="4929353" y="2811517"/>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4" name="Content Placeholder 4"/>
          <p:cNvSpPr txBox="1">
            <a:spLocks/>
          </p:cNvSpPr>
          <p:nvPr/>
        </p:nvSpPr>
        <p:spPr>
          <a:xfrm>
            <a:off x="4882057" y="3331779"/>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p>
        </p:txBody>
      </p:sp>
      <p:sp>
        <p:nvSpPr>
          <p:cNvPr id="12" name="Content Placeholder 4"/>
          <p:cNvSpPr txBox="1">
            <a:spLocks/>
          </p:cNvSpPr>
          <p:nvPr/>
        </p:nvSpPr>
        <p:spPr>
          <a:xfrm>
            <a:off x="635875" y="4083264"/>
            <a:ext cx="8071945" cy="1809726"/>
          </a:xfrm>
          <a:prstGeom prst="rect">
            <a:avLst/>
          </a:prstGeom>
        </p:spPr>
        <p:txBody>
          <a:bodyPr vert="horz" lIns="0" tIns="0" rIns="0" bIns="0" rtlCol="0">
            <a:spAutoFit/>
          </a:bodyPr>
          <a:lstStyle/>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Add polynomial: </a:t>
            </a:r>
          </a:p>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err="1" smtClean="0">
                <a:solidFill>
                  <a:schemeClr val="bg1"/>
                </a:solidFill>
                <a:latin typeface="Calibri" pitchFamily="34" charset="0"/>
                <a:cs typeface="Calibri" pitchFamily="34" charset="0"/>
              </a:rPr>
              <a:t>xy</a:t>
            </a:r>
            <a:r>
              <a:rPr lang="en-US" sz="2800" dirty="0" smtClean="0">
                <a:solidFill>
                  <a:schemeClr val="bg1"/>
                </a:solidFill>
                <a:latin typeface="Calibri" pitchFamily="34" charset="0"/>
                <a:cs typeface="Calibri" pitchFamily="34" charset="0"/>
              </a:rPr>
              <a:t> – y = 0</a:t>
            </a:r>
            <a:endParaRPr kumimoji="0" lang="en-US" sz="2800" b="0" i="0" u="none" strike="noStrike" kern="1200" cap="none" spc="0" normalizeH="0" baseline="0" noProof="0" dirty="0" smtClean="0">
              <a:ln>
                <a:noFill/>
              </a:ln>
              <a:solidFill>
                <a:srgbClr val="FF0000"/>
              </a:solidFill>
              <a:effectLst/>
              <a:uLnTx/>
              <a:uFillTx/>
              <a:latin typeface="Calibri" pitchFamily="34" charset="0"/>
              <a:cs typeface="Calibri" pitchFamily="34" charset="0"/>
            </a:endParaRPr>
          </a:p>
          <a:p>
            <a:pPr marL="0" marR="0" lvl="0" indent="0"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a:p>
            <a:pPr lvl="0" algn="ctr">
              <a:lnSpc>
                <a:spcPct val="90000"/>
              </a:lnSpc>
              <a:spcBef>
                <a:spcPct val="20000"/>
              </a:spcBef>
              <a:buSzPct val="90000"/>
            </a:pPr>
            <a:r>
              <a:rPr lang="en-US" sz="2800" dirty="0" err="1" smtClean="0">
                <a:solidFill>
                  <a:schemeClr val="bg1"/>
                </a:solidFill>
                <a:latin typeface="Calibri" pitchFamily="34" charset="0"/>
                <a:cs typeface="Calibri" pitchFamily="34" charset="0"/>
              </a:rPr>
              <a:t>xy</a:t>
            </a:r>
            <a:r>
              <a:rPr lang="en-US" sz="2800" dirty="0" smtClean="0">
                <a:solidFill>
                  <a:schemeClr val="bg1"/>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sym typeface="Symbol"/>
              </a:rPr>
              <a:t></a:t>
            </a:r>
            <a:r>
              <a:rPr lang="en-US" sz="2800" dirty="0" smtClean="0">
                <a:solidFill>
                  <a:schemeClr val="bg1"/>
                </a:solidFill>
                <a:latin typeface="Calibri" pitchFamily="34" charset="0"/>
                <a:cs typeface="Calibri" pitchFamily="34" charset="0"/>
              </a:rPr>
              <a:t> y</a:t>
            </a:r>
            <a:endParaRPr kumimoji="0" lang="en-US" sz="2800" b="0" i="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 Calculus of Computation</a:t>
            </a:r>
            <a:endParaRPr lang="en-US" dirty="0"/>
          </a:p>
        </p:txBody>
      </p:sp>
      <p:sp>
        <p:nvSpPr>
          <p:cNvPr id="15" name="Content Placeholder 4"/>
          <p:cNvSpPr txBox="1">
            <a:spLocks/>
          </p:cNvSpPr>
          <p:nvPr/>
        </p:nvSpPr>
        <p:spPr>
          <a:xfrm>
            <a:off x="1169275" y="1507478"/>
            <a:ext cx="5883165" cy="38779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 1 = 0,    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 y = 0,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 z + 1 = 0</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17" name="Content Placeholder 4"/>
          <p:cNvSpPr txBox="1">
            <a:spLocks/>
          </p:cNvSpPr>
          <p:nvPr/>
        </p:nvSpPr>
        <p:spPr>
          <a:xfrm>
            <a:off x="1169275" y="2077293"/>
            <a:ext cx="5883165" cy="387798"/>
          </a:xfrm>
          <a:prstGeom prst="rect">
            <a:avLst/>
          </a:prstGeom>
        </p:spPr>
        <p:txBody>
          <a:bodyPr vert="horz"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19" name="Content Placeholder 4"/>
          <p:cNvSpPr txBox="1">
            <a:spLocks/>
          </p:cNvSpPr>
          <p:nvPr/>
        </p:nvSpPr>
        <p:spPr>
          <a:xfrm>
            <a:off x="1169275" y="264710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1" name="Content Placeholder 4"/>
          <p:cNvSpPr txBox="1">
            <a:spLocks/>
          </p:cNvSpPr>
          <p:nvPr/>
        </p:nvSpPr>
        <p:spPr>
          <a:xfrm>
            <a:off x="1169275" y="3216923"/>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2" name="Content Placeholder 4"/>
          <p:cNvSpPr txBox="1">
            <a:spLocks/>
          </p:cNvSpPr>
          <p:nvPr/>
        </p:nvSpPr>
        <p:spPr>
          <a:xfrm>
            <a:off x="1169275" y="378673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3" name="Content Placeholder 4"/>
          <p:cNvSpPr txBox="1">
            <a:spLocks/>
          </p:cNvSpPr>
          <p:nvPr/>
        </p:nvSpPr>
        <p:spPr>
          <a:xfrm>
            <a:off x="1169275" y="4356553"/>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4" name="Content Placeholder 4"/>
          <p:cNvSpPr txBox="1">
            <a:spLocks/>
          </p:cNvSpPr>
          <p:nvPr/>
        </p:nvSpPr>
        <p:spPr>
          <a:xfrm>
            <a:off x="1169275" y="492636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5" name="Content Placeholder 4"/>
          <p:cNvSpPr txBox="1">
            <a:spLocks/>
          </p:cNvSpPr>
          <p:nvPr/>
        </p:nvSpPr>
        <p:spPr>
          <a:xfrm>
            <a:off x="1169275" y="5496185"/>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rgbClr val="FF0000"/>
                </a:solidFill>
                <a:latin typeface="Calibri" pitchFamily="34" charset="0"/>
              </a:rPr>
              <a:t>1 = 0</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Combining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178676" y="1665303"/>
            <a:ext cx="8755117" cy="3083921"/>
          </a:xfrm>
        </p:spPr>
        <p:txBody>
          <a:bodyPr/>
          <a:lstStyle/>
          <a:p>
            <a:pPr marL="0" indent="0" algn="ctr">
              <a:spcBef>
                <a:spcPts val="0"/>
              </a:spcBef>
              <a:buNone/>
            </a:pPr>
            <a:r>
              <a:rPr lang="en-US" sz="3200" dirty="0" smtClean="0">
                <a:solidFill>
                  <a:srgbClr val="FF0000"/>
                </a:solidFill>
                <a:sym typeface="Symbol"/>
              </a:rPr>
              <a:t>In practice, we need a combination of theory solvers.</a:t>
            </a:r>
          </a:p>
          <a:p>
            <a:pPr algn="ctr">
              <a:buNone/>
            </a:pPr>
            <a:endParaRPr lang="en-US" sz="3200" dirty="0" smtClean="0">
              <a:sym typeface="Symbol"/>
            </a:endParaRPr>
          </a:p>
          <a:p>
            <a:pPr algn="ctr">
              <a:buNone/>
            </a:pPr>
            <a:r>
              <a:rPr lang="en-US" sz="3200" dirty="0" smtClean="0">
                <a:latin typeface="Calibri" pitchFamily="34" charset="0"/>
                <a:sym typeface="Symbol"/>
              </a:rPr>
              <a:t>Nelson-</a:t>
            </a:r>
            <a:r>
              <a:rPr lang="en-US" sz="3200" dirty="0" err="1" smtClean="0">
                <a:latin typeface="Calibri" pitchFamily="34" charset="0"/>
                <a:sym typeface="Symbol"/>
              </a:rPr>
              <a:t>Oppen</a:t>
            </a:r>
            <a:r>
              <a:rPr lang="en-US" sz="3200" dirty="0" smtClean="0">
                <a:latin typeface="Calibri" pitchFamily="34" charset="0"/>
                <a:sym typeface="Symbol"/>
              </a:rPr>
              <a:t> combination method.</a:t>
            </a:r>
          </a:p>
          <a:p>
            <a:pPr algn="ctr">
              <a:buNone/>
            </a:pPr>
            <a:r>
              <a:rPr lang="en-US" sz="3200" dirty="0" smtClean="0">
                <a:sym typeface="Symbol"/>
              </a:rPr>
              <a:t>Reduction techniques.</a:t>
            </a:r>
            <a:endParaRPr lang="en-US" sz="3200" dirty="0" smtClean="0">
              <a:latin typeface="Calibri" pitchFamily="34" charset="0"/>
              <a:sym typeface="Symbol"/>
            </a:endParaRPr>
          </a:p>
          <a:p>
            <a:pPr algn="ctr">
              <a:buNone/>
            </a:pPr>
            <a:r>
              <a:rPr lang="en-US" sz="3200" dirty="0" smtClean="0">
                <a:latin typeface="Calibri" pitchFamily="34" charset="0"/>
                <a:sym typeface="Symbol"/>
              </a:rPr>
              <a:t>Model-based theory combination.</a:t>
            </a: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
        <p:nvSpPr>
          <p:cNvPr id="2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 </a:t>
            </a:r>
            <a:r>
              <a:rPr smtClean="0">
                <a:sym typeface="Symbol"/>
              </a:rPr>
              <a:t/>
            </a:r>
            <a:br>
              <a:rPr smtClean="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p </a:t>
            </a:r>
            <a:r>
              <a:rPr lang="en-US" sz="3200" dirty="0" smtClean="0">
                <a:solidFill>
                  <a:schemeClr val="bg1"/>
                </a:solidFill>
                <a:latin typeface="Calibri" pitchFamily="34" charset="0"/>
                <a:cs typeface="Calibri" pitchFamily="34" charset="0"/>
                <a:sym typeface="Symbol"/>
              </a:rPr>
              <a:t> </a:t>
            </a:r>
            <a:r>
              <a:rPr lang="en-US" sz="3200" dirty="0" smtClean="0">
                <a:solidFill>
                  <a:schemeClr val="bg1"/>
                </a:solidFill>
                <a:latin typeface="Calibri" pitchFamily="34" charset="0"/>
                <a:cs typeface="Calibri" pitchFamily="34" charset="0"/>
                <a:sym typeface="Symbol"/>
              </a:rPr>
              <a:t>   q,</a:t>
            </a:r>
          </a:p>
          <a:p>
            <a:r>
              <a:rPr lang="en-US" sz="3200" dirty="0" smtClean="0">
                <a:solidFill>
                  <a:schemeClr val="bg1"/>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dirty="0" smtClean="0">
                <a:solidFill>
                  <a:schemeClr val="bg1"/>
                </a:solidFill>
                <a:latin typeface="Calibri" pitchFamily="34" charset="0"/>
                <a:cs typeface="Calibri" pitchFamily="34" charset="0"/>
                <a:sym typeface="Symbol"/>
              </a:rPr>
              <a:t>p </a:t>
            </a:r>
            <a:r>
              <a:rPr lang="en-US" sz="3200" dirty="0" smtClean="0">
                <a:solidFill>
                  <a:schemeClr val="bg1"/>
                </a:solidFill>
                <a:latin typeface="Calibri" pitchFamily="34" charset="0"/>
                <a:cs typeface="Calibri" pitchFamily="34" charset="0"/>
                <a:sym typeface="Symbol"/>
              </a:rPr>
              <a:t> </a:t>
            </a:r>
            <a:r>
              <a:rPr lang="en-US" sz="3200" dirty="0" smtClean="0">
                <a:solidFill>
                  <a:schemeClr val="bg1"/>
                </a:solidFill>
                <a:latin typeface="Calibri" pitchFamily="34" charset="0"/>
                <a:cs typeface="Calibri" pitchFamily="34" charset="0"/>
                <a:sym typeface="Symbol"/>
              </a:rPr>
              <a:t>   q,</a:t>
            </a:r>
          </a:p>
          <a:p>
            <a:r>
              <a:rPr lang="en-US" sz="3200" dirty="0" smtClean="0">
                <a:solidFill>
                  <a:schemeClr val="bg1"/>
                </a:solidFill>
                <a:latin typeface="Calibri" pitchFamily="34" charset="0"/>
                <a:cs typeface="Calibri" pitchFamily="34" charset="0"/>
                <a:sym typeface="Symbol"/>
              </a:rPr>
              <a:t>p </a:t>
            </a:r>
            <a:r>
              <a:rPr lang="en-US" sz="3200" dirty="0" smtClean="0">
                <a:solidFill>
                  <a:schemeClr val="bg1"/>
                </a:solidFill>
                <a:latin typeface="Calibri" pitchFamily="34" charset="0"/>
                <a:cs typeface="Calibri" pitchFamily="34" charset="0"/>
                <a:sym typeface="Symbol"/>
              </a:rPr>
              <a:t> </a:t>
            </a:r>
            <a:r>
              <a:rPr lang="en-US" sz="3200" dirty="0" smtClean="0">
                <a:solidFill>
                  <a:schemeClr val="bg1"/>
                </a:solidFill>
                <a:latin typeface="Calibri" pitchFamily="34" charset="0"/>
                <a:cs typeface="Calibri" pitchFamily="34" charset="0"/>
                <a:sym typeface="Symbol"/>
              </a:rPr>
              <a:t>q</a:t>
            </a:r>
            <a:endParaRPr lang="en-US" sz="3200" dirty="0">
              <a:solidFill>
                <a:schemeClr val="bg1"/>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r>
              <a:rPr smtClean="0">
                <a:latin typeface="Calibri" pitchFamily="34" charset="0"/>
                <a:sym typeface="Symbol"/>
              </a:rPr>
              <a:t>):</a:t>
            </a:r>
            <a:br>
              <a:rPr smtClean="0">
                <a:latin typeface="Calibri" pitchFamily="34" charset="0"/>
                <a:sym typeface="Symbol"/>
              </a:rPr>
            </a:br>
            <a:r>
              <a:rPr lang="en-US" dirty="0" smtClean="0">
                <a:sym typeface="Symbol"/>
              </a:rPr>
              <a:t>Case </a:t>
            </a:r>
            <a:r>
              <a:rPr lang="en-US" dirty="0" smtClean="0">
                <a:sym typeface="Symbol"/>
              </a:rPr>
              <a:t>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rgbClr val="FF0000"/>
                </a:solidFill>
                <a:latin typeface="Calibri" pitchFamily="34" charset="0"/>
                <a:cs typeface="Calibri" pitchFamily="34" charset="0"/>
                <a:sym typeface="Symbol"/>
              </a:rPr>
              <a:t>   </a:t>
            </a:r>
            <a:r>
              <a:rPr lang="en-US" sz="3200" b="1" dirty="0" smtClean="0">
                <a:solidFill>
                  <a:srgbClr val="FF0000"/>
                </a:solidFill>
                <a:latin typeface="Calibri" pitchFamily="34" charset="0"/>
                <a:cs typeface="Calibri" pitchFamily="34" charset="0"/>
                <a:sym typeface="Symbol"/>
              </a:rPr>
              <a:t>p </a:t>
            </a:r>
            <a:r>
              <a:rPr lang="en-US" sz="3200" b="1" dirty="0" smtClean="0">
                <a:solidFill>
                  <a:srgbClr val="FF0000"/>
                </a:solidFill>
                <a:latin typeface="Calibri" pitchFamily="34" charset="0"/>
                <a:cs typeface="Calibri" pitchFamily="34" charset="0"/>
                <a:sym typeface="Symbol"/>
              </a:rPr>
              <a:t> </a:t>
            </a:r>
            <a:r>
              <a:rPr lang="en-US" sz="3200" b="1" dirty="0" smtClean="0">
                <a:solidFill>
                  <a:srgbClr val="FF000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false,</a:t>
            </a:r>
          </a:p>
          <a:p>
            <a:r>
              <a:rPr lang="en-US" sz="3200" dirty="0" smtClean="0">
                <a:solidFill>
                  <a:schemeClr val="bg1"/>
                </a:solidFill>
                <a:latin typeface="Calibri" pitchFamily="34" charset="0"/>
                <a:cs typeface="Calibri" pitchFamily="34" charset="0"/>
                <a:sym typeface="Symbol"/>
              </a:rPr>
              <a:t>q = false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r>
              <a:rPr smtClean="0">
                <a:latin typeface="Calibri" pitchFamily="34" charset="0"/>
                <a:sym typeface="Symbol"/>
              </a:rPr>
              <a:t>):</a:t>
            </a:r>
            <a:r>
              <a:rPr lang="en-US" dirty="0" smtClean="0">
                <a:sym typeface="Symbol"/>
              </a:rPr>
              <a:t> </a:t>
            </a:r>
            <a:r>
              <a:rPr lang="en-US" dirty="0" smtClean="0">
                <a:sym typeface="Symbol"/>
              </a:rPr>
              <a:t/>
            </a:r>
            <a:br>
              <a:rPr lang="en-US" dirty="0" smtClean="0">
                <a:sym typeface="Symbol"/>
              </a:rPr>
            </a:br>
            <a:r>
              <a:rPr lang="en-US" dirty="0" smtClean="0">
                <a:sym typeface="Symbol"/>
              </a:rPr>
              <a:t>Case </a:t>
            </a:r>
            <a:r>
              <a:rPr lang="en-US" dirty="0" smtClean="0">
                <a:sym typeface="Symbol"/>
              </a:rPr>
              <a:t>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false,</a:t>
            </a:r>
          </a:p>
          <a:p>
            <a:r>
              <a:rPr lang="en-US" sz="3200" dirty="0" smtClean="0">
                <a:solidFill>
                  <a:schemeClr val="bg1"/>
                </a:solidFill>
                <a:latin typeface="Calibri" pitchFamily="34" charset="0"/>
                <a:cs typeface="Calibri" pitchFamily="34" charset="0"/>
                <a:sym typeface="Symbol"/>
              </a:rPr>
              <a:t>q = true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r>
              <a:rPr smtClean="0">
                <a:latin typeface="Calibri" pitchFamily="34" charset="0"/>
                <a:sym typeface="Symbol"/>
              </a:rPr>
              <a:t>):</a:t>
            </a:r>
            <a:br>
              <a:rPr smtClean="0">
                <a:latin typeface="Calibri" pitchFamily="34" charset="0"/>
                <a:sym typeface="Symbol"/>
              </a:rPr>
            </a:br>
            <a:r>
              <a:rPr lang="en-US" dirty="0" smtClean="0">
                <a:sym typeface="Symbol"/>
              </a:rPr>
              <a:t>Case </a:t>
            </a:r>
            <a:r>
              <a:rPr lang="en-US" dirty="0" smtClean="0">
                <a:sym typeface="Symbol"/>
              </a:rPr>
              <a:t>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p </a:t>
            </a:r>
            <a:r>
              <a:rPr lang="en-US" sz="3200" b="1" dirty="0" smtClean="0">
                <a:solidFill>
                  <a:srgbClr val="FF0000"/>
                </a:solidFill>
                <a:latin typeface="Calibri" pitchFamily="34" charset="0"/>
                <a:cs typeface="Calibri" pitchFamily="34" charset="0"/>
                <a:sym typeface="Symbol"/>
              </a:rPr>
              <a:t> </a:t>
            </a:r>
            <a:r>
              <a:rPr lang="en-US" sz="3200" b="1" dirty="0" smtClean="0">
                <a:solidFill>
                  <a:srgbClr val="FF000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true,</a:t>
            </a:r>
          </a:p>
          <a:p>
            <a:r>
              <a:rPr lang="en-US" sz="3200" dirty="0" smtClean="0">
                <a:solidFill>
                  <a:schemeClr val="bg1"/>
                </a:solidFill>
                <a:latin typeface="Calibri" pitchFamily="34" charset="0"/>
                <a:cs typeface="Calibri" pitchFamily="34" charset="0"/>
                <a:sym typeface="Symbol"/>
              </a:rPr>
              <a:t>q = false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 </a:t>
            </a:r>
            <a:r>
              <a:rPr smtClean="0">
                <a:sym typeface="Symbol"/>
              </a:rPr>
              <a:t/>
            </a:r>
            <a:br>
              <a:rPr smtClean="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a:t>
            </a:r>
            <a:r>
              <a:rPr lang="en-US" sz="3200" b="1" dirty="0" smtClean="0">
                <a:solidFill>
                  <a:srgbClr val="00B050"/>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p </a:t>
            </a:r>
            <a:r>
              <a:rPr lang="en-US" sz="3200" b="1" dirty="0" smtClean="0">
                <a:solidFill>
                  <a:srgbClr val="FF0000"/>
                </a:solidFill>
                <a:latin typeface="Calibri" pitchFamily="34" charset="0"/>
                <a:cs typeface="Calibri" pitchFamily="34" charset="0"/>
                <a:sym typeface="Symbol"/>
              </a:rPr>
              <a:t> </a:t>
            </a:r>
            <a:r>
              <a:rPr lang="en-US" sz="3200" b="1" dirty="0" smtClean="0">
                <a:solidFill>
                  <a:srgbClr val="FF0000"/>
                </a:solidFill>
                <a:latin typeface="Calibri" pitchFamily="34" charset="0"/>
                <a:cs typeface="Calibri" pitchFamily="34" charset="0"/>
                <a:sym typeface="Symbol"/>
              </a:rPr>
              <a:t>q</a:t>
            </a:r>
            <a:endParaRPr lang="en-US" sz="3200" b="1" dirty="0">
              <a:solidFill>
                <a:srgbClr val="FF000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true,</a:t>
            </a:r>
          </a:p>
          <a:p>
            <a:r>
              <a:rPr lang="en-US" sz="3200" dirty="0" smtClean="0">
                <a:solidFill>
                  <a:schemeClr val="bg1"/>
                </a:solidFill>
                <a:latin typeface="Calibri" pitchFamily="34" charset="0"/>
                <a:cs typeface="Calibri" pitchFamily="34" charset="0"/>
                <a:sym typeface="Symbol"/>
              </a:rPr>
              <a:t>q = true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SAT (propositional checkers): 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 (case-splitting)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r>
              <a:rPr lang="en-US" sz="3100" dirty="0" smtClean="0">
                <a:sym typeface="Symbol"/>
              </a:rPr>
              <a:t>…</a:t>
            </a:r>
            <a:endParaRPr lang="en-US" sz="2700" dirty="0" smtClean="0">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val="6699FF">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
            </a:r>
            <a:r>
              <a:rPr lang="en-US" sz="3100" dirty="0" smtClean="0">
                <a:solidFill>
                  <a:srgbClr val="FF0000"/>
                </a:solidFill>
                <a:sym typeface="Symbol"/>
              </a:rPr>
              <a:t>literals</a:t>
            </a:r>
            <a:r>
              <a:rPr lang="en-US" sz="3100" dirty="0" smtClean="0">
                <a:solidFill>
                  <a:srgbClr val="FF0000"/>
                </a:solidFill>
                <a:latin typeface="Calibri" pitchFamily="34" charset="0"/>
                <a:sym typeface="Symbol"/>
              </a:rPr>
              <a:t>.</a:t>
            </a:r>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Theory Conflicts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0" name="Rectangle 9"/>
          <p:cNvSpPr/>
          <p:nvPr/>
        </p:nvSpPr>
        <p:spPr>
          <a:xfrm>
            <a:off x="1441938" y="2248562"/>
            <a:ext cx="5370844"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t>
            </a:r>
            <a:r>
              <a:rPr lang="en-US" sz="2800" dirty="0" smtClean="0">
                <a:solidFill>
                  <a:srgbClr val="FF0000"/>
                </a:solidFill>
                <a:latin typeface="Calibri" pitchFamily="34" charset="0"/>
                <a:sym typeface="Symbol"/>
              </a:rPr>
              <a:t>a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c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a + c &lt; 0 </a:t>
            </a:r>
            <a:r>
              <a:rPr lang="en-US" sz="2800" dirty="0" smtClean="0">
                <a:solidFill>
                  <a:schemeClr val="bg2">
                    <a:lumMod val="75000"/>
                  </a:schemeClr>
                </a:solidFill>
                <a:latin typeface="Calibri" pitchFamily="34" charset="0"/>
                <a:sym typeface="Symbol"/>
              </a:rPr>
              <a:t>| F </a:t>
            </a:r>
          </a:p>
        </p:txBody>
      </p:sp>
      <p:sp>
        <p:nvSpPr>
          <p:cNvPr id="11" name="Down Arrow 10"/>
          <p:cNvSpPr/>
          <p:nvPr/>
        </p:nvSpPr>
        <p:spPr bwMode="auto">
          <a:xfrm>
            <a:off x="3680488" y="2783617"/>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961292" y="3757490"/>
            <a:ext cx="5370844" cy="523220"/>
          </a:xfrm>
          <a:prstGeom prst="rect">
            <a:avLst/>
          </a:prstGeom>
        </p:spPr>
        <p:txBody>
          <a:bodyPr wrap="square">
            <a:spAutoFit/>
          </a:bodyPr>
          <a:lstStyle/>
          <a:p>
            <a:pPr lvl="1" algn="ctr"/>
            <a:r>
              <a:rPr lang="en-US" sz="2800" dirty="0" smtClean="0">
                <a:solidFill>
                  <a:schemeClr val="bg2">
                    <a:lumMod val="75000"/>
                  </a:schemeClr>
                </a:solidFill>
                <a:latin typeface="Calibri" pitchFamily="34" charset="0"/>
                <a:sym typeface="Symbol"/>
              </a:rPr>
              <a:t>backtrack</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Naïve recipe?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1" name="Rectangle 10"/>
          <p:cNvSpPr/>
          <p:nvPr/>
        </p:nvSpPr>
        <p:spPr>
          <a:xfrm>
            <a:off x="1304794" y="1897855"/>
            <a:ext cx="6979218" cy="584775"/>
          </a:xfrm>
          <a:prstGeom prst="rect">
            <a:avLst/>
          </a:prstGeom>
        </p:spPr>
        <p:txBody>
          <a:bodyPr wrap="none">
            <a:spAutoFit/>
          </a:bodyPr>
          <a:lstStyle/>
          <a:p>
            <a:r>
              <a:rPr lang="en-US" sz="3200" b="1" dirty="0" smtClean="0">
                <a:solidFill>
                  <a:srgbClr val="FF0000"/>
                </a:solidFill>
                <a:latin typeface="Calibri" pitchFamily="34" charset="0"/>
                <a:sym typeface="Symbol"/>
              </a:rPr>
              <a:t>SMT Solver = DPLL + Decision Procedure</a:t>
            </a:r>
            <a:endParaRPr lang="en-US" sz="3200" b="1" dirty="0">
              <a:solidFill>
                <a:srgbClr val="FF0000"/>
              </a:solidFill>
              <a:latin typeface="Calibri" pitchFamily="34" charset="0"/>
            </a:endParaRPr>
          </a:p>
        </p:txBody>
      </p:sp>
      <p:sp>
        <p:nvSpPr>
          <p:cNvPr id="12" name="Rectangular Callout 11"/>
          <p:cNvSpPr/>
          <p:nvPr/>
        </p:nvSpPr>
        <p:spPr bwMode="auto">
          <a:xfrm>
            <a:off x="2059913" y="3607357"/>
            <a:ext cx="5255288" cy="2110155"/>
          </a:xfrm>
          <a:prstGeom prst="wedgeRectCallout">
            <a:avLst>
              <a:gd name="adj1" fmla="val 36436"/>
              <a:gd name="adj2" fmla="val -10423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Standard question:</a:t>
            </a:r>
          </a:p>
          <a:p>
            <a:pPr marL="0" marR="0" indent="0" defTabSz="1096963" rtl="0" eaLnBrk="1" fontAlgn="base" latinLnBrk="0" hangingPunct="1">
              <a:lnSpc>
                <a:spcPct val="100000"/>
              </a:lnSpc>
              <a:spcBef>
                <a:spcPct val="0"/>
              </a:spcBef>
              <a:spcAft>
                <a:spcPct val="0"/>
              </a:spcAft>
              <a:buClrTx/>
              <a:buSzTx/>
              <a:buFontTx/>
              <a:buNone/>
              <a:tabLst/>
            </a:pPr>
            <a:endParaRPr lang="en-US" sz="2800" dirty="0" smtClean="0">
              <a:solidFill>
                <a:schemeClr val="bg1"/>
              </a:solidFill>
              <a:latin typeface="Segoe" pitchFamily="34" charset="0"/>
            </a:endParaRP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Why</a:t>
            </a:r>
            <a:r>
              <a:rPr kumimoji="0" lang="en-US" sz="2800" b="0" i="0" u="none" strike="noStrike" cap="none" normalizeH="0" dirty="0" smtClean="0">
                <a:solidFill>
                  <a:schemeClr val="bg1"/>
                </a:solidFill>
                <a:latin typeface="Segoe" pitchFamily="34" charset="0"/>
              </a:rPr>
              <a:t> don’t you use CPLEX for handling linear arithmetic?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1" name="Rectangle 10"/>
          <p:cNvSpPr/>
          <p:nvPr/>
        </p:nvSpPr>
        <p:spPr>
          <a:xfrm>
            <a:off x="701868" y="1716985"/>
            <a:ext cx="5688865" cy="1569660"/>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endParaRPr lang="en-US" sz="3200" dirty="0" smtClean="0">
              <a:solidFill>
                <a:srgbClr val="FF0000"/>
              </a:solidFill>
              <a:latin typeface="Calibri" pitchFamily="34" charset="0"/>
              <a:sym typeface="Symbol"/>
            </a:endParaRPr>
          </a:p>
        </p:txBody>
      </p:sp>
      <p:sp>
        <p:nvSpPr>
          <p:cNvPr id="6" name="Rectangle 5"/>
          <p:cNvSpPr/>
          <p:nvPr/>
        </p:nvSpPr>
        <p:spPr>
          <a:xfrm>
            <a:off x="1914178" y="3554848"/>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
        <p:nvSpPr>
          <p:cNvPr id="7" name="Down Arrow 6"/>
          <p:cNvSpPr/>
          <p:nvPr/>
        </p:nvSpPr>
        <p:spPr bwMode="auto">
          <a:xfrm>
            <a:off x="4223067" y="4150192"/>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1212473" y="5174266"/>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a:t>
            </a:r>
            <a:r>
              <a:rPr lang="en-US" sz="2800" dirty="0" smtClean="0">
                <a:solidFill>
                  <a:schemeClr val="bg2">
                    <a:lumMod val="75000"/>
                  </a:schemeClr>
                </a:solidFill>
                <a:latin typeface="Calibri" pitchFamily="34" charset="0"/>
                <a:sym typeface="Symbol"/>
              </a:rPr>
              <a:t>,</a:t>
            </a:r>
            <a:r>
              <a:rPr lang="en-US" sz="2800" dirty="0" smtClean="0">
                <a:solidFill>
                  <a:srgbClr val="FF0000"/>
                </a:solidFill>
                <a:latin typeface="Calibri" pitchFamily="34" charset="0"/>
                <a:sym typeface="Symbol"/>
              </a:rPr>
              <a:t> a&lt;6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1" name="Rectangle 10"/>
          <p:cNvSpPr/>
          <p:nvPr/>
        </p:nvSpPr>
        <p:spPr>
          <a:xfrm>
            <a:off x="701868" y="1716985"/>
            <a:ext cx="6437788" cy="2062103"/>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p>
          <a:p>
            <a:r>
              <a:rPr lang="en-US" sz="3200" dirty="0" smtClean="0">
                <a:solidFill>
                  <a:schemeClr val="bg2">
                    <a:lumMod val="75000"/>
                  </a:schemeClr>
                </a:solidFill>
                <a:latin typeface="Calibri" pitchFamily="34" charset="0"/>
                <a:sym typeface="Symbol"/>
              </a:rPr>
              <a:t>	Precise (theory) lemma learning</a:t>
            </a:r>
            <a:endParaRPr lang="en-US" sz="3200" dirty="0" smtClean="0">
              <a:solidFill>
                <a:srgbClr val="FF0000"/>
              </a:solidFill>
              <a:latin typeface="Calibri" pitchFamily="34" charset="0"/>
              <a:sym typeface="Symbol"/>
            </a:endParaRPr>
          </a:p>
        </p:txBody>
      </p:sp>
      <p:sp>
        <p:nvSpPr>
          <p:cNvPr id="12" name="Rectangle 11"/>
          <p:cNvSpPr/>
          <p:nvPr/>
        </p:nvSpPr>
        <p:spPr>
          <a:xfrm>
            <a:off x="1554104" y="3687116"/>
            <a:ext cx="6826210" cy="3108543"/>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 &gt; 0, c &gt; 0, a + c &lt; 0 | F </a:t>
            </a:r>
          </a:p>
          <a:p>
            <a:pPr lvl="1"/>
            <a:r>
              <a:rPr lang="en-US" sz="2800" dirty="0" smtClean="0">
                <a:solidFill>
                  <a:schemeClr val="bg2">
                    <a:lumMod val="75000"/>
                  </a:schemeClr>
                </a:solidFill>
                <a:latin typeface="Calibri" pitchFamily="34" charset="0"/>
                <a:sym typeface="Symbol"/>
              </a:rPr>
              <a:t>Learn clause:</a:t>
            </a:r>
          </a:p>
          <a:p>
            <a:pPr lvl="1"/>
            <a:r>
              <a:rPr lang="en-US" sz="2800" dirty="0" smtClean="0">
                <a:solidFill>
                  <a:schemeClr val="bg2">
                    <a:lumMod val="75000"/>
                  </a:schemeClr>
                </a:solidFill>
                <a:latin typeface="Calibri" pitchFamily="34" charset="0"/>
                <a:sym typeface="Symbol"/>
              </a:rPr>
              <a:t>(a=b)  (a &gt; 0)  (c &gt; 0)  (a + c &lt; 0)</a:t>
            </a:r>
          </a:p>
          <a:p>
            <a:pPr lvl="1"/>
            <a:r>
              <a:rPr lang="en-US" sz="2800" dirty="0" smtClean="0">
                <a:solidFill>
                  <a:srgbClr val="FF0000"/>
                </a:solidFill>
                <a:latin typeface="Calibri" pitchFamily="34" charset="0"/>
                <a:sym typeface="Symbol"/>
              </a:rPr>
              <a:t>Imprecise!</a:t>
            </a:r>
          </a:p>
          <a:p>
            <a:pPr lvl="1"/>
            <a:r>
              <a:rPr lang="en-US" sz="2800" dirty="0" smtClean="0">
                <a:solidFill>
                  <a:schemeClr val="bg2">
                    <a:lumMod val="75000"/>
                  </a:schemeClr>
                </a:solidFill>
                <a:latin typeface="Calibri" pitchFamily="34" charset="0"/>
                <a:sym typeface="Symbol"/>
              </a:rPr>
              <a:t>Precise clause:</a:t>
            </a:r>
          </a:p>
          <a:p>
            <a:pPr lvl="1"/>
            <a:r>
              <a:rPr lang="en-US" sz="2800" dirty="0" smtClean="0">
                <a:solidFill>
                  <a:schemeClr val="bg2">
                    <a:lumMod val="75000"/>
                  </a:schemeClr>
                </a:solidFill>
                <a:latin typeface="Calibri" pitchFamily="34" charset="0"/>
                <a:sym typeface="Symbol"/>
              </a:rPr>
              <a:t>a &gt; 0  c &gt; 0  a + c &lt; 0</a:t>
            </a:r>
          </a:p>
          <a:p>
            <a:pPr lvl="1"/>
            <a:endParaRPr lang="en-US" sz="2800" dirty="0" smtClean="0">
              <a:solidFill>
                <a:srgbClr val="FF0000"/>
              </a:solidFill>
              <a:latin typeface="Calibri" pitchFamily="34" charset="0"/>
              <a:sym typeface="Symbo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Test case generation</a:t>
            </a:r>
            <a:endParaRPr lang="en-US" dirty="0"/>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 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val="FF0000"/>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Type checking</a:t>
            </a:r>
            <a:endParaRPr lang="en-US" dirty="0">
              <a:latin typeface="Calibri" pitchFamily="34" charset="0"/>
            </a:endParaRPr>
          </a:p>
        </p:txBody>
      </p:sp>
      <p:sp>
        <p:nvSpPr>
          <p:cNvPr id="10" name="Content Placeholder 9"/>
          <p:cNvSpPr>
            <a:spLocks noGrp="1"/>
          </p:cNvSpPr>
          <p:nvPr>
            <p:ph idx="1"/>
          </p:nvPr>
        </p:nvSpPr>
        <p:spPr>
          <a:xfrm>
            <a:off x="802163" y="1646542"/>
            <a:ext cx="5446238" cy="1011046"/>
          </a:xfrm>
        </p:spPr>
        <p:txBody>
          <a:bodyPr/>
          <a:lstStyle/>
          <a:p>
            <a:pPr marL="0">
              <a:spcBef>
                <a:spcPts val="0"/>
              </a:spcBef>
              <a:buNone/>
            </a:pPr>
            <a:r>
              <a:rPr lang="en-US" sz="3600" dirty="0" smtClean="0">
                <a:latin typeface="Cordia New" pitchFamily="34" charset="-34"/>
                <a:cs typeface="Cordia New" pitchFamily="34" charset="-34"/>
              </a:rPr>
              <a:t>Signature:</a:t>
            </a:r>
          </a:p>
          <a:p>
            <a:pPr marL="0">
              <a:spcBef>
                <a:spcPts val="0"/>
              </a:spcBef>
              <a:buNone/>
            </a:pPr>
            <a:r>
              <a:rPr lang="en-US" sz="3600" b="1" dirty="0" smtClean="0">
                <a:latin typeface="Cordia New" pitchFamily="34" charset="-34"/>
                <a:cs typeface="Cordia New" pitchFamily="34" charset="-34"/>
              </a:rPr>
              <a:t>div : </a:t>
            </a:r>
            <a:r>
              <a:rPr lang="en-US" sz="3600" b="1" dirty="0" err="1" smtClean="0">
                <a:latin typeface="Cordia New" pitchFamily="34" charset="-34"/>
                <a:cs typeface="Cordia New" pitchFamily="34" charset="-34"/>
              </a:rPr>
              <a:t>int</a:t>
            </a:r>
            <a:r>
              <a:rPr lang="en-US" sz="3600" b="1" dirty="0" smtClean="0">
                <a:latin typeface="Cordia New" pitchFamily="34" charset="-34"/>
                <a:cs typeface="Cordia New" pitchFamily="34" charset="-34"/>
              </a:rPr>
              <a:t>, </a:t>
            </a:r>
            <a:r>
              <a:rPr lang="en-US" sz="3600" b="1" dirty="0" smtClean="0">
                <a:latin typeface="Cordia New" pitchFamily="34" charset="-34"/>
                <a:cs typeface="Cordia New" pitchFamily="34" charset="-34"/>
                <a:sym typeface="Symbol"/>
              </a:rPr>
              <a:t> { x : </a:t>
            </a:r>
            <a:r>
              <a:rPr lang="en-US" sz="3600" b="1" dirty="0" err="1" smtClean="0">
                <a:latin typeface="Cordia New" pitchFamily="34" charset="-34"/>
                <a:cs typeface="Cordia New" pitchFamily="34" charset="-34"/>
                <a:sym typeface="Symbol"/>
              </a:rPr>
              <a:t>int</a:t>
            </a:r>
            <a:r>
              <a:rPr lang="en-US" sz="3600" b="1" dirty="0" smtClean="0">
                <a:latin typeface="Cordia New" pitchFamily="34" charset="-34"/>
                <a:cs typeface="Cordia New" pitchFamily="34" charset="-34"/>
                <a:sym typeface="Symbol"/>
              </a:rPr>
              <a:t> | x  0 }  </a:t>
            </a:r>
            <a:r>
              <a:rPr lang="en-US" sz="3600" b="1" dirty="0" err="1" smtClean="0">
                <a:latin typeface="Cordia New" pitchFamily="34" charset="-34"/>
                <a:cs typeface="Cordia New" pitchFamily="34" charset="-34"/>
                <a:sym typeface="Symbol"/>
              </a:rPr>
              <a:t>int</a:t>
            </a:r>
            <a:endParaRPr lang="en-US" sz="3600" dirty="0" smtClean="0">
              <a:latin typeface="Cordia New" pitchFamily="34" charset="-34"/>
              <a:cs typeface="Cordia New" pitchFamily="34" charset="-34"/>
            </a:endParaRP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15" name="Rectangular Callout 14"/>
          <p:cNvSpPr/>
          <p:nvPr/>
        </p:nvSpPr>
        <p:spPr bwMode="auto">
          <a:xfrm>
            <a:off x="6104964" y="2859742"/>
            <a:ext cx="2590800" cy="896470"/>
          </a:xfrm>
          <a:prstGeom prst="wedgeRectCallout">
            <a:avLst>
              <a:gd name="adj1" fmla="val -139141"/>
              <a:gd name="adj2" fmla="val -8879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Subtype</a:t>
            </a:r>
          </a:p>
        </p:txBody>
      </p:sp>
      <p:sp>
        <p:nvSpPr>
          <p:cNvPr id="18" name="Content Placeholder 9"/>
          <p:cNvSpPr txBox="1">
            <a:spLocks/>
          </p:cNvSpPr>
          <p:nvPr/>
        </p:nvSpPr>
        <p:spPr>
          <a:xfrm>
            <a:off x="802163" y="3197436"/>
            <a:ext cx="5446238" cy="1495794"/>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dirty="0" smtClean="0">
                <a:solidFill>
                  <a:schemeClr val="bg1"/>
                </a:solidFill>
                <a:latin typeface="Cordia New" pitchFamily="34" charset="-34"/>
                <a:cs typeface="Cordia New" pitchFamily="34" charset="-34"/>
              </a:rPr>
              <a:t>Call site</a:t>
            </a:r>
            <a:r>
              <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a:t>
            </a:r>
          </a:p>
          <a:p>
            <a:pPr lvl="0" indent="-384954">
              <a:lnSpc>
                <a:spcPct val="90000"/>
              </a:lnSpc>
              <a:buSzPct val="90000"/>
            </a:pPr>
            <a:r>
              <a:rPr lang="en-US" sz="3600" b="1" dirty="0" smtClean="0">
                <a:solidFill>
                  <a:schemeClr val="bg1"/>
                </a:solidFill>
                <a:latin typeface="Cordia New" pitchFamily="34" charset="-34"/>
                <a:cs typeface="Cordia New" pitchFamily="34" charset="-34"/>
              </a:rPr>
              <a:t>if 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then</a:t>
            </a:r>
          </a:p>
          <a:p>
            <a:pPr lvl="0" indent="-384954">
              <a:lnSpc>
                <a:spcPct val="90000"/>
              </a:lnSpc>
              <a:buSzPct val="90000"/>
            </a:pPr>
            <a:r>
              <a:rPr lang="en-US" sz="3600" b="1" dirty="0" smtClean="0">
                <a:solidFill>
                  <a:schemeClr val="bg1"/>
                </a:solidFill>
                <a:latin typeface="Cordia New" pitchFamily="34" charset="-34"/>
                <a:cs typeface="Cordia New" pitchFamily="34" charset="-34"/>
              </a:rPr>
              <a:t>	return div(a, b)</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
        <p:nvSpPr>
          <p:cNvPr id="19" name="Content Placeholder 9"/>
          <p:cNvSpPr txBox="1">
            <a:spLocks/>
          </p:cNvSpPr>
          <p:nvPr/>
        </p:nvSpPr>
        <p:spPr>
          <a:xfrm>
            <a:off x="793198" y="5035208"/>
            <a:ext cx="5446238" cy="997196"/>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noProof="0" dirty="0" smtClean="0">
                <a:solidFill>
                  <a:schemeClr val="bg1"/>
                </a:solidFill>
                <a:latin typeface="Cordia New" pitchFamily="34" charset="-34"/>
                <a:cs typeface="Cordia New" pitchFamily="34" charset="-34"/>
              </a:rPr>
              <a:t>Verification condition</a:t>
            </a:r>
            <a:endPar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lvl="0" indent="-384954">
              <a:lnSpc>
                <a:spcPct val="90000"/>
              </a:lnSpc>
              <a:buSzPct val="90000"/>
            </a:pPr>
            <a:r>
              <a:rPr lang="en-US" sz="3600" b="1" dirty="0" smtClean="0">
                <a:solidFill>
                  <a:schemeClr val="bg1"/>
                </a:solidFill>
                <a:latin typeface="Cordia New" pitchFamily="34" charset="-34"/>
                <a:cs typeface="Cordia New" pitchFamily="34" charset="-34"/>
              </a:rPr>
              <a:t>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implies</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rPr>
              <a:t> b </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sym typeface="Symbol"/>
              </a:rPr>
              <a:t> 0</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pic>
        <p:nvPicPr>
          <p:cNvPr id="5" name="Picture 4" descr="blackhat.jpg"/>
          <p:cNvPicPr>
            <a:picLocks noChangeAspect="1"/>
          </p:cNvPicPr>
          <p:nvPr/>
        </p:nvPicPr>
        <p:blipFill>
          <a:blip r:embed="rId2" cstate="print"/>
          <a:stretch>
            <a:fillRect/>
          </a:stretch>
        </p:blipFill>
        <p:spPr>
          <a:xfrm>
            <a:off x="6128623" y="1786394"/>
            <a:ext cx="883920" cy="962090"/>
          </a:xfrm>
          <a:prstGeom prst="rect">
            <a:avLst/>
          </a:prstGeom>
        </p:spPr>
      </p:pic>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
        <p:nvSpPr>
          <p:cNvPr id="2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438650" y="1371600"/>
            <a:ext cx="4400550" cy="2657475"/>
          </a:xfrm>
          <a:prstGeom prst="rect">
            <a:avLst/>
          </a:prstGeom>
          <a:noFill/>
          <a:ln w="9525">
            <a:noFill/>
            <a:miter lim="800000"/>
            <a:headEnd/>
            <a:tailEnd/>
          </a:ln>
          <a:effectLst/>
        </p:spPr>
      </p:pic>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3"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6"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4" name="Picture 13" descr="z3.png"/>
          <p:cNvPicPr>
            <a:picLocks noChangeAspect="1"/>
          </p:cNvPicPr>
          <p:nvPr/>
        </p:nvPicPr>
        <p:blipFill>
          <a:blip r:embed="rId2"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Incrementality</a:t>
            </a:r>
            <a:endParaRPr lang="en-US" dirty="0"/>
          </a:p>
        </p:txBody>
      </p:sp>
      <p:sp>
        <p:nvSpPr>
          <p:cNvPr id="3" name="Content Placeholder 2"/>
          <p:cNvSpPr>
            <a:spLocks noGrp="1"/>
          </p:cNvSpPr>
          <p:nvPr>
            <p:ph idx="1"/>
          </p:nvPr>
        </p:nvSpPr>
        <p:spPr>
          <a:xfrm>
            <a:off x="360680" y="1697355"/>
            <a:ext cx="8382000" cy="2148280"/>
          </a:xfrm>
        </p:spPr>
        <p:txBody>
          <a:bodyPr/>
          <a:lstStyle/>
          <a:p>
            <a:r>
              <a:rPr lang="en-US" dirty="0" err="1" smtClean="0"/>
              <a:t>Pex</a:t>
            </a:r>
            <a:r>
              <a:rPr lang="en-US" dirty="0" smtClean="0"/>
              <a:t> “sends” several similar formulas to Z3.</a:t>
            </a:r>
          </a:p>
          <a:p>
            <a:r>
              <a:rPr lang="en-US" dirty="0" smtClean="0"/>
              <a:t>Plus: backtracking primitives in the Z3 API.</a:t>
            </a:r>
          </a:p>
          <a:p>
            <a:pPr lvl="1"/>
            <a:r>
              <a:rPr lang="en-US" b="1" dirty="0" smtClean="0"/>
              <a:t>push</a:t>
            </a:r>
          </a:p>
          <a:p>
            <a:pPr lvl="1"/>
            <a:r>
              <a:rPr lang="en-US" b="1" dirty="0" smtClean="0"/>
              <a:t>pop</a:t>
            </a:r>
          </a:p>
          <a:p>
            <a:r>
              <a:rPr lang="en-US" dirty="0" smtClean="0"/>
              <a:t>Reuse (some) lemmas.</a:t>
            </a:r>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56203"/>
            <a:ext cx="8382000" cy="4899803"/>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dirty="0" smtClean="0"/>
              <a:t>Simple solution:</a:t>
            </a:r>
          </a:p>
          <a:p>
            <a:pPr lvl="1">
              <a:buNone/>
            </a:pPr>
            <a:r>
              <a:rPr lang="en-US" dirty="0" smtClean="0"/>
              <a:t>	Assert </a:t>
            </a:r>
            <a:r>
              <a:rPr lang="en-US" i="1" dirty="0" smtClean="0"/>
              <a:t>C</a:t>
            </a:r>
          </a:p>
          <a:p>
            <a:pPr lvl="1">
              <a:buNone/>
            </a:pPr>
            <a:r>
              <a:rPr lang="en-US" i="1" dirty="0" smtClean="0"/>
              <a:t>	</a:t>
            </a:r>
            <a:r>
              <a:rPr lang="en-US" dirty="0" smtClean="0"/>
              <a:t>while </a:t>
            </a:r>
            <a:r>
              <a:rPr lang="en-US" dirty="0" err="1" smtClean="0"/>
              <a:t>satisfiable</a:t>
            </a:r>
            <a:endParaRPr lang="en-US" dirty="0" smtClean="0"/>
          </a:p>
          <a:p>
            <a:pPr lvl="1">
              <a:buNone/>
            </a:pPr>
            <a:r>
              <a:rPr lang="en-US" dirty="0" smtClean="0"/>
              <a:t>		  Peek </a:t>
            </a:r>
            <a:r>
              <a:rPr lang="en-US" i="1" dirty="0" smtClean="0"/>
              <a:t>x</a:t>
            </a:r>
            <a:r>
              <a:rPr lang="en-US" i="1" baseline="-25000" dirty="0" smtClean="0"/>
              <a:t>i</a:t>
            </a:r>
            <a:r>
              <a:rPr lang="en-US" dirty="0" smtClean="0"/>
              <a:t> such that </a:t>
            </a:r>
            <a:r>
              <a:rPr lang="en-US" i="1" dirty="0" smtClean="0"/>
              <a:t>M</a:t>
            </a:r>
            <a:r>
              <a:rPr lang="en-US" dirty="0" smtClean="0"/>
              <a:t>[</a:t>
            </a:r>
            <a:r>
              <a:rPr lang="en-US" i="1" dirty="0" smtClean="0"/>
              <a:t>x</a:t>
            </a:r>
            <a:r>
              <a:rPr lang="en-US" i="1" baseline="-25000" dirty="0" smtClean="0"/>
              <a:t>i</a:t>
            </a:r>
            <a:r>
              <a:rPr lang="en-US" dirty="0" smtClean="0"/>
              <a:t>] is big</a:t>
            </a:r>
          </a:p>
          <a:p>
            <a:pPr lvl="1">
              <a:buNone/>
            </a:pPr>
            <a:r>
              <a:rPr lang="en-US" dirty="0" smtClean="0"/>
              <a:t>		  Assert </a:t>
            </a:r>
            <a:r>
              <a:rPr lang="en-US" i="1" dirty="0" smtClean="0"/>
              <a:t>x</a:t>
            </a:r>
            <a:r>
              <a:rPr lang="en-US" i="1" baseline="-25000" dirty="0" smtClean="0"/>
              <a:t>i</a:t>
            </a:r>
            <a:r>
              <a:rPr lang="en-US" dirty="0" smtClean="0"/>
              <a:t> &lt; </a:t>
            </a:r>
            <a:r>
              <a:rPr lang="en-US" i="1" dirty="0" smtClean="0"/>
              <a:t>n</a:t>
            </a:r>
            <a:r>
              <a:rPr lang="en-US" dirty="0" smtClean="0"/>
              <a:t>, where </a:t>
            </a:r>
            <a:r>
              <a:rPr lang="en-US" i="1" dirty="0" smtClean="0"/>
              <a:t>n</a:t>
            </a:r>
            <a:r>
              <a:rPr lang="en-US" dirty="0" smtClean="0"/>
              <a:t> is a small constant</a:t>
            </a:r>
          </a:p>
          <a:p>
            <a:pPr lvl="1">
              <a:buNone/>
            </a:pPr>
            <a:r>
              <a:rPr lang="en-US" dirty="0" smtClean="0"/>
              <a:t>	Return last found model </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66251"/>
            <a:ext cx="8382000" cy="4752070"/>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 </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b="1" dirty="0" smtClean="0"/>
              <a:t>Refinement</a:t>
            </a:r>
            <a:r>
              <a:rPr lang="en-US" dirty="0" smtClean="0"/>
              <a:t>:</a:t>
            </a:r>
          </a:p>
          <a:p>
            <a:pPr lvl="1"/>
            <a:r>
              <a:rPr lang="en-US" dirty="0" smtClean="0"/>
              <a:t>Eager solution stops as soon as the system becomes </a:t>
            </a:r>
            <a:r>
              <a:rPr lang="en-US" dirty="0" err="1" smtClean="0"/>
              <a:t>unsatisfiable</a:t>
            </a:r>
            <a:r>
              <a:rPr lang="en-US" dirty="0" smtClean="0"/>
              <a:t>.</a:t>
            </a:r>
          </a:p>
          <a:p>
            <a:pPr lvl="1"/>
            <a:r>
              <a:rPr lang="en-US" dirty="0" smtClean="0"/>
              <a:t>A “bad” choice (peek </a:t>
            </a:r>
            <a:r>
              <a:rPr lang="en-US" i="1" dirty="0" smtClean="0"/>
              <a:t>x</a:t>
            </a:r>
            <a:r>
              <a:rPr lang="en-US" i="1" baseline="-25000" dirty="0" smtClean="0"/>
              <a:t>i</a:t>
            </a:r>
            <a:r>
              <a:rPr lang="en-US" dirty="0" smtClean="0"/>
              <a:t>) may prevent us from finding a good solution.</a:t>
            </a:r>
          </a:p>
          <a:p>
            <a:pPr lvl="1"/>
            <a:r>
              <a:rPr lang="en-US" dirty="0" smtClean="0"/>
              <a:t>Use </a:t>
            </a:r>
            <a:r>
              <a:rPr lang="en-US" b="1" dirty="0" smtClean="0"/>
              <a:t>push</a:t>
            </a:r>
            <a:r>
              <a:rPr lang="en-US" dirty="0" smtClean="0"/>
              <a:t> and </a:t>
            </a:r>
            <a:r>
              <a:rPr lang="en-US" b="1" dirty="0" smtClean="0"/>
              <a:t>pop</a:t>
            </a:r>
            <a:r>
              <a:rPr lang="en-US" dirty="0" smtClean="0"/>
              <a:t> to retract “bad” choices.</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
        <p:nvSpPr>
          <p:cNvPr id="2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10" name="Rectangle 9"/>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00 00 00 00 00 00 00 00 ; RIFF............</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2"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a:t>
            </a:r>
          </a:p>
        </p:txBody>
      </p:sp>
      <p:sp>
        <p:nvSpPr>
          <p:cNvPr id="13" name="Rectangle 12"/>
          <p:cNvSpPr/>
          <p:nvPr/>
        </p:nvSpPr>
        <p:spPr>
          <a:xfrm>
            <a:off x="6781800" y="30480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smtClean="0"/>
              <a:t>`	</a:t>
            </a:r>
            <a:endParaRPr lang="en-US" dirty="0"/>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a:xfrm>
            <a:off x="2393576" y="6356350"/>
            <a:ext cx="4159624" cy="365125"/>
          </a:xfrm>
        </p:spPr>
        <p:txBody>
          <a:bodyPr/>
          <a:lstStyle/>
          <a:p>
            <a:r>
              <a:rPr lang="en-US" i="1" dirty="0" smtClean="0"/>
              <a:t>Satisfiability Modulo Theories: A Calculus of Computation</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2</a:t>
            </a:r>
          </a:p>
        </p:txBody>
      </p:sp>
      <p:sp>
        <p:nvSpPr>
          <p:cNvPr id="12" name="Rectangle 11"/>
          <p:cNvSpPr/>
          <p:nvPr/>
        </p:nvSpPr>
        <p:spPr>
          <a:xfrm>
            <a:off x="7660640" y="3048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3</a:t>
            </a:r>
          </a:p>
        </p:txBody>
      </p:sp>
      <p:sp>
        <p:nvSpPr>
          <p:cNvPr id="8" name="Rectangle 7"/>
          <p:cNvSpPr/>
          <p:nvPr/>
        </p:nvSpPr>
        <p:spPr>
          <a:xfrm>
            <a:off x="7239000" y="3048000"/>
            <a:ext cx="76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00 00 00 00 ; ....strh........</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4</a:t>
            </a:r>
          </a:p>
        </p:txBody>
      </p:sp>
      <p:sp>
        <p:nvSpPr>
          <p:cNvPr id="8" name="Rectangle 7"/>
          <p:cNvSpPr/>
          <p:nvPr/>
        </p:nvSpPr>
        <p:spPr>
          <a:xfrm>
            <a:off x="7289800" y="36576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5</a:t>
            </a:r>
          </a:p>
        </p:txBody>
      </p:sp>
      <p:sp>
        <p:nvSpPr>
          <p:cNvPr id="8" name="Rectangle 7"/>
          <p:cNvSpPr/>
          <p:nvPr/>
        </p:nvSpPr>
        <p:spPr>
          <a:xfrm>
            <a:off x="8051800" y="36576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00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6</a:t>
            </a:r>
          </a:p>
        </p:txBody>
      </p:sp>
      <p:sp>
        <p:nvSpPr>
          <p:cNvPr id="8" name="Rectangle 7"/>
          <p:cNvSpPr/>
          <p:nvPr/>
        </p:nvSpPr>
        <p:spPr>
          <a:xfrm>
            <a:off x="7269480" y="385572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 Calculus of Computation</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4|70.4"/>
</p:tagLst>
</file>

<file path=ppt/tags/tag10.xml><?xml version="1.0" encoding="utf-8"?>
<p:tagLst xmlns:a="http://schemas.openxmlformats.org/drawingml/2006/main" xmlns:r="http://schemas.openxmlformats.org/officeDocument/2006/relationships" xmlns:p="http://schemas.openxmlformats.org/presentationml/2006/main">
  <p:tag name="TIMING" val="|3"/>
</p:tagLst>
</file>

<file path=ppt/tags/tag11.xml><?xml version="1.0" encoding="utf-8"?>
<p:tagLst xmlns:a="http://schemas.openxmlformats.org/drawingml/2006/main" xmlns:r="http://schemas.openxmlformats.org/officeDocument/2006/relationships" xmlns:p="http://schemas.openxmlformats.org/presentationml/2006/main">
  <p:tag name="TIMING" val="|2.5"/>
</p:tagLst>
</file>

<file path=ppt/tags/tag12.xml><?xml version="1.0" encoding="utf-8"?>
<p:tagLst xmlns:a="http://schemas.openxmlformats.org/drawingml/2006/main" xmlns:r="http://schemas.openxmlformats.org/officeDocument/2006/relationships" xmlns:p="http://schemas.openxmlformats.org/presentationml/2006/main">
  <p:tag name="TIMING" val="|1.3"/>
</p:tagLst>
</file>

<file path=ppt/tags/tag13.xml><?xml version="1.0" encoding="utf-8"?>
<p:tagLst xmlns:a="http://schemas.openxmlformats.org/drawingml/2006/main" xmlns:r="http://schemas.openxmlformats.org/officeDocument/2006/relationships" xmlns:p="http://schemas.openxmlformats.org/presentationml/2006/main">
  <p:tag name="TIMING" val="|19.6"/>
</p:tagLst>
</file>

<file path=ppt/tags/tag14.xml><?xml version="1.0" encoding="utf-8"?>
<p:tagLst xmlns:a="http://schemas.openxmlformats.org/drawingml/2006/main" xmlns:r="http://schemas.openxmlformats.org/officeDocument/2006/relationships" xmlns:p="http://schemas.openxmlformats.org/presentationml/2006/main">
  <p:tag name="TIMING" val="|22.2"/>
</p:tagLst>
</file>

<file path=ppt/tags/tag15.xml><?xml version="1.0" encoding="utf-8"?>
<p:tagLst xmlns:a="http://schemas.openxmlformats.org/drawingml/2006/main" xmlns:r="http://schemas.openxmlformats.org/officeDocument/2006/relationships" xmlns:p="http://schemas.openxmlformats.org/presentationml/2006/main">
  <p:tag name="TIMING" val="|10.5|0"/>
</p:tagLst>
</file>

<file path=ppt/tags/tag16.xml><?xml version="1.0" encoding="utf-8"?>
<p:tagLst xmlns:a="http://schemas.openxmlformats.org/drawingml/2006/main" xmlns:r="http://schemas.openxmlformats.org/officeDocument/2006/relationships" xmlns:p="http://schemas.openxmlformats.org/presentationml/2006/main">
  <p:tag name="TIMING" val="|19.9"/>
</p:tagLst>
</file>

<file path=ppt/tags/tag17.xml><?xml version="1.0" encoding="utf-8"?>
<p:tagLst xmlns:a="http://schemas.openxmlformats.org/drawingml/2006/main" xmlns:r="http://schemas.openxmlformats.org/officeDocument/2006/relationships" xmlns:p="http://schemas.openxmlformats.org/presentationml/2006/main">
  <p:tag name="TIMING" val="|51.2"/>
</p:tagLst>
</file>

<file path=ppt/tags/tag18.xml><?xml version="1.0" encoding="utf-8"?>
<p:tagLst xmlns:a="http://schemas.openxmlformats.org/drawingml/2006/main" xmlns:r="http://schemas.openxmlformats.org/officeDocument/2006/relationships" xmlns:p="http://schemas.openxmlformats.org/presentationml/2006/main">
  <p:tag name="TIMING" val="|23.6"/>
</p:tagLst>
</file>

<file path=ppt/tags/tag19.xml><?xml version="1.0" encoding="utf-8"?>
<p:tagLst xmlns:a="http://schemas.openxmlformats.org/drawingml/2006/main" xmlns:r="http://schemas.openxmlformats.org/officeDocument/2006/relationships" xmlns:p="http://schemas.openxmlformats.org/presentationml/2006/main">
  <p:tag name="TIMING" val="|23.6"/>
</p:tagLst>
</file>

<file path=ppt/tags/tag2.xml><?xml version="1.0" encoding="utf-8"?>
<p:tagLst xmlns:a="http://schemas.openxmlformats.org/drawingml/2006/main" xmlns:r="http://schemas.openxmlformats.org/officeDocument/2006/relationships" xmlns:p="http://schemas.openxmlformats.org/presentationml/2006/main">
  <p:tag name="TIMING" val="|30.7|14.2"/>
</p:tagLst>
</file>

<file path=ppt/tags/tag20.xml><?xml version="1.0" encoding="utf-8"?>
<p:tagLst xmlns:a="http://schemas.openxmlformats.org/drawingml/2006/main" xmlns:r="http://schemas.openxmlformats.org/officeDocument/2006/relationships" xmlns:p="http://schemas.openxmlformats.org/presentationml/2006/main">
  <p:tag name="TIMING" val="|23.6"/>
</p:tagLst>
</file>

<file path=ppt/tags/tag21.xml><?xml version="1.0" encoding="utf-8"?>
<p:tagLst xmlns:a="http://schemas.openxmlformats.org/drawingml/2006/main" xmlns:r="http://schemas.openxmlformats.org/officeDocument/2006/relationships" xmlns:p="http://schemas.openxmlformats.org/presentationml/2006/main">
  <p:tag name="TIMING" val="|23.6"/>
</p:tagLst>
</file>

<file path=ppt/tags/tag22.xml><?xml version="1.0" encoding="utf-8"?>
<p:tagLst xmlns:a="http://schemas.openxmlformats.org/drawingml/2006/main" xmlns:r="http://schemas.openxmlformats.org/officeDocument/2006/relationships" xmlns:p="http://schemas.openxmlformats.org/presentationml/2006/main">
  <p:tag name="TIMING" val="|23.6"/>
</p:tagLst>
</file>

<file path=ppt/tags/tag23.xml><?xml version="1.0" encoding="utf-8"?>
<p:tagLst xmlns:a="http://schemas.openxmlformats.org/drawingml/2006/main" xmlns:r="http://schemas.openxmlformats.org/officeDocument/2006/relationships" xmlns:p="http://schemas.openxmlformats.org/presentationml/2006/main">
  <p:tag name="TIMING" val="|23.6"/>
</p:tagLst>
</file>

<file path=ppt/tags/tag24.xml><?xml version="1.0" encoding="utf-8"?>
<p:tagLst xmlns:a="http://schemas.openxmlformats.org/drawingml/2006/main" xmlns:r="http://schemas.openxmlformats.org/officeDocument/2006/relationships" xmlns:p="http://schemas.openxmlformats.org/presentationml/2006/main">
  <p:tag name="TIMING" val="|23.6"/>
</p:tagLst>
</file>

<file path=ppt/tags/tag25.xml><?xml version="1.0" encoding="utf-8"?>
<p:tagLst xmlns:a="http://schemas.openxmlformats.org/drawingml/2006/main" xmlns:r="http://schemas.openxmlformats.org/officeDocument/2006/relationships" xmlns:p="http://schemas.openxmlformats.org/presentationml/2006/main">
  <p:tag name="TIMING" val="|23.6"/>
</p:tagLst>
</file>

<file path=ppt/tags/tag26.xml><?xml version="1.0" encoding="utf-8"?>
<p:tagLst xmlns:a="http://schemas.openxmlformats.org/drawingml/2006/main" xmlns:r="http://schemas.openxmlformats.org/officeDocument/2006/relationships" xmlns:p="http://schemas.openxmlformats.org/presentationml/2006/main">
  <p:tag name="TIMING" val="|48.7"/>
</p:tagLst>
</file>

<file path=ppt/tags/tag27.xml><?xml version="1.0" encoding="utf-8"?>
<p:tagLst xmlns:a="http://schemas.openxmlformats.org/drawingml/2006/main" xmlns:r="http://schemas.openxmlformats.org/officeDocument/2006/relationships" xmlns:p="http://schemas.openxmlformats.org/presentationml/2006/main">
  <p:tag name="TIMING" val="|33.5"/>
</p:tagLst>
</file>

<file path=ppt/tags/tag28.xml><?xml version="1.0" encoding="utf-8"?>
<p:tagLst xmlns:a="http://schemas.openxmlformats.org/drawingml/2006/main" xmlns:r="http://schemas.openxmlformats.org/officeDocument/2006/relationships" xmlns:p="http://schemas.openxmlformats.org/presentationml/2006/main">
  <p:tag name="TIMING" val="|64.5|28"/>
</p:tagLst>
</file>

<file path=ppt/tags/tag29.xml><?xml version="1.0" encoding="utf-8"?>
<p:tagLst xmlns:a="http://schemas.openxmlformats.org/drawingml/2006/main" xmlns:r="http://schemas.openxmlformats.org/officeDocument/2006/relationships" xmlns:p="http://schemas.openxmlformats.org/presentationml/2006/main">
  <p:tag name="TIMING" val="|32.2"/>
</p:tagLst>
</file>

<file path=ppt/tags/tag3.xml><?xml version="1.0" encoding="utf-8"?>
<p:tagLst xmlns:a="http://schemas.openxmlformats.org/drawingml/2006/main" xmlns:r="http://schemas.openxmlformats.org/officeDocument/2006/relationships" xmlns:p="http://schemas.openxmlformats.org/presentationml/2006/main">
  <p:tag name="TIMING" val="|21.1"/>
</p:tagLst>
</file>

<file path=ppt/tags/tag30.xml><?xml version="1.0" encoding="utf-8"?>
<p:tagLst xmlns:a="http://schemas.openxmlformats.org/drawingml/2006/main" xmlns:r="http://schemas.openxmlformats.org/officeDocument/2006/relationships" xmlns:p="http://schemas.openxmlformats.org/presentationml/2006/main">
  <p:tag name="TIMING" val="|17.5|20.7|11.1|9|7.6|17|16.3"/>
</p:tagLst>
</file>

<file path=ppt/tags/tag31.xml><?xml version="1.0" encoding="utf-8"?>
<p:tagLst xmlns:a="http://schemas.openxmlformats.org/drawingml/2006/main" xmlns:r="http://schemas.openxmlformats.org/officeDocument/2006/relationships" xmlns:p="http://schemas.openxmlformats.org/presentationml/2006/main">
  <p:tag name="TIMING" val="|26.8"/>
</p:tagLst>
</file>

<file path=ppt/tags/tag32.xml><?xml version="1.0" encoding="utf-8"?>
<p:tagLst xmlns:a="http://schemas.openxmlformats.org/drawingml/2006/main" xmlns:r="http://schemas.openxmlformats.org/officeDocument/2006/relationships" xmlns:p="http://schemas.openxmlformats.org/presentationml/2006/main">
  <p:tag name="TIMING" val="|24.6"/>
</p:tagLst>
</file>

<file path=ppt/tags/tag33.xml><?xml version="1.0" encoding="utf-8"?>
<p:tagLst xmlns:a="http://schemas.openxmlformats.org/drawingml/2006/main" xmlns:r="http://schemas.openxmlformats.org/officeDocument/2006/relationships" xmlns:p="http://schemas.openxmlformats.org/presentationml/2006/main">
  <p:tag name="TIMING" val="|11.9"/>
</p:tagLst>
</file>

<file path=ppt/tags/tag34.xml><?xml version="1.0" encoding="utf-8"?>
<p:tagLst xmlns:a="http://schemas.openxmlformats.org/drawingml/2006/main" xmlns:r="http://schemas.openxmlformats.org/officeDocument/2006/relationships" xmlns:p="http://schemas.openxmlformats.org/presentationml/2006/main">
  <p:tag name="TIMING" val="|23.9"/>
</p:tagLst>
</file>

<file path=ppt/tags/tag35.xml><?xml version="1.0" encoding="utf-8"?>
<p:tagLst xmlns:a="http://schemas.openxmlformats.org/drawingml/2006/main" xmlns:r="http://schemas.openxmlformats.org/officeDocument/2006/relationships" xmlns:p="http://schemas.openxmlformats.org/presentationml/2006/main">
  <p:tag name="TIMING" val="|18.4"/>
</p:tagLst>
</file>

<file path=ppt/tags/tag36.xml><?xml version="1.0" encoding="utf-8"?>
<p:tagLst xmlns:a="http://schemas.openxmlformats.org/drawingml/2006/main" xmlns:r="http://schemas.openxmlformats.org/officeDocument/2006/relationships" xmlns:p="http://schemas.openxmlformats.org/presentationml/2006/main">
  <p:tag name="TIMING" val="|7.2"/>
</p:tagLst>
</file>

<file path=ppt/tags/tag37.xml><?xml version="1.0" encoding="utf-8"?>
<p:tagLst xmlns:a="http://schemas.openxmlformats.org/drawingml/2006/main" xmlns:r="http://schemas.openxmlformats.org/officeDocument/2006/relationships" xmlns:p="http://schemas.openxmlformats.org/presentationml/2006/main">
  <p:tag name="TIMING" val="|5.3|15.1|3.5|25"/>
</p:tagLst>
</file>

<file path=ppt/tags/tag38.xml><?xml version="1.0" encoding="utf-8"?>
<p:tagLst xmlns:a="http://schemas.openxmlformats.org/drawingml/2006/main" xmlns:r="http://schemas.openxmlformats.org/officeDocument/2006/relationships" xmlns:p="http://schemas.openxmlformats.org/presentationml/2006/main">
  <p:tag name="TIMING" val="|6.6|12|22.9|2.2"/>
</p:tagLst>
</file>

<file path=ppt/tags/tag39.xml><?xml version="1.0" encoding="utf-8"?>
<p:tagLst xmlns:a="http://schemas.openxmlformats.org/drawingml/2006/main" xmlns:r="http://schemas.openxmlformats.org/officeDocument/2006/relationships" xmlns:p="http://schemas.openxmlformats.org/presentationml/2006/main">
  <p:tag name="TIMING" val="|24.8"/>
</p:tagLst>
</file>

<file path=ppt/tags/tag4.xml><?xml version="1.0" encoding="utf-8"?>
<p:tagLst xmlns:a="http://schemas.openxmlformats.org/drawingml/2006/main" xmlns:r="http://schemas.openxmlformats.org/officeDocument/2006/relationships" xmlns:p="http://schemas.openxmlformats.org/presentationml/2006/main">
  <p:tag name="TIMING" val="|6.3"/>
</p:tagLst>
</file>

<file path=ppt/tags/tag40.xml><?xml version="1.0" encoding="utf-8"?>
<p:tagLst xmlns:a="http://schemas.openxmlformats.org/drawingml/2006/main" xmlns:r="http://schemas.openxmlformats.org/officeDocument/2006/relationships" xmlns:p="http://schemas.openxmlformats.org/presentationml/2006/main">
  <p:tag name="TIMING" val="|7|10.7"/>
</p:tagLst>
</file>

<file path=ppt/tags/tag41.xml><?xml version="1.0" encoding="utf-8"?>
<p:tagLst xmlns:a="http://schemas.openxmlformats.org/drawingml/2006/main" xmlns:r="http://schemas.openxmlformats.org/officeDocument/2006/relationships" xmlns:p="http://schemas.openxmlformats.org/presentationml/2006/main">
  <p:tag name="TIMING" val="|4.1|34.4"/>
</p:tagLst>
</file>

<file path=ppt/tags/tag42.xml><?xml version="1.0" encoding="utf-8"?>
<p:tagLst xmlns:a="http://schemas.openxmlformats.org/drawingml/2006/main" xmlns:r="http://schemas.openxmlformats.org/officeDocument/2006/relationships" xmlns:p="http://schemas.openxmlformats.org/presentationml/2006/main">
  <p:tag name="TIMING" val="|0|0.4"/>
</p:tagLst>
</file>

<file path=ppt/tags/tag43.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44.xml><?xml version="1.0" encoding="utf-8"?>
<p:tagLst xmlns:a="http://schemas.openxmlformats.org/drawingml/2006/main" xmlns:r="http://schemas.openxmlformats.org/officeDocument/2006/relationships" xmlns:p="http://schemas.openxmlformats.org/presentationml/2006/main">
  <p:tag name="TIMING" val="|15.3"/>
</p:tagLst>
</file>

<file path=ppt/tags/tag45.xml><?xml version="1.0" encoding="utf-8"?>
<p:tagLst xmlns:a="http://schemas.openxmlformats.org/drawingml/2006/main" xmlns:r="http://schemas.openxmlformats.org/officeDocument/2006/relationships" xmlns:p="http://schemas.openxmlformats.org/presentationml/2006/main">
  <p:tag name="TIMING" val="|22.8"/>
</p:tagLst>
</file>

<file path=ppt/tags/tag46.xml><?xml version="1.0" encoding="utf-8"?>
<p:tagLst xmlns:a="http://schemas.openxmlformats.org/drawingml/2006/main" xmlns:r="http://schemas.openxmlformats.org/officeDocument/2006/relationships" xmlns:p="http://schemas.openxmlformats.org/presentationml/2006/main">
  <p:tag name="TIMING" val="|5|1.5|1.2"/>
</p:tagLst>
</file>

<file path=ppt/tags/tag47.xml><?xml version="1.0" encoding="utf-8"?>
<p:tagLst xmlns:a="http://schemas.openxmlformats.org/drawingml/2006/main" xmlns:r="http://schemas.openxmlformats.org/officeDocument/2006/relationships" xmlns:p="http://schemas.openxmlformats.org/presentationml/2006/main">
  <p:tag name="TIMING" val="|19.2"/>
</p:tagLst>
</file>

<file path=ppt/tags/tag48.xml><?xml version="1.0" encoding="utf-8"?>
<p:tagLst xmlns:a="http://schemas.openxmlformats.org/drawingml/2006/main" xmlns:r="http://schemas.openxmlformats.org/officeDocument/2006/relationships" xmlns:p="http://schemas.openxmlformats.org/presentationml/2006/main">
  <p:tag name="TIMING" val="|1.5|4.6|0.8|2.5|0.5|1.7"/>
</p:tagLst>
</file>

<file path=ppt/tags/tag49.xml><?xml version="1.0" encoding="utf-8"?>
<p:tagLst xmlns:a="http://schemas.openxmlformats.org/drawingml/2006/main" xmlns:r="http://schemas.openxmlformats.org/officeDocument/2006/relationships" xmlns:p="http://schemas.openxmlformats.org/presentationml/2006/main">
  <p:tag name="TIMING" val="|4.1"/>
</p:tagLst>
</file>

<file path=ppt/tags/tag5.xml><?xml version="1.0" encoding="utf-8"?>
<p:tagLst xmlns:a="http://schemas.openxmlformats.org/drawingml/2006/main" xmlns:r="http://schemas.openxmlformats.org/officeDocument/2006/relationships" xmlns:p="http://schemas.openxmlformats.org/presentationml/2006/main">
  <p:tag name="TIMING" val="|24"/>
</p:tagLst>
</file>

<file path=ppt/tags/tag50.xml><?xml version="1.0" encoding="utf-8"?>
<p:tagLst xmlns:a="http://schemas.openxmlformats.org/drawingml/2006/main" xmlns:r="http://schemas.openxmlformats.org/officeDocument/2006/relationships" xmlns:p="http://schemas.openxmlformats.org/presentationml/2006/main">
  <p:tag name="TIMING" val="|36.4"/>
</p:tagLst>
</file>

<file path=ppt/tags/tag51.xml><?xml version="1.0" encoding="utf-8"?>
<p:tagLst xmlns:a="http://schemas.openxmlformats.org/drawingml/2006/main" xmlns:r="http://schemas.openxmlformats.org/officeDocument/2006/relationships" xmlns:p="http://schemas.openxmlformats.org/presentationml/2006/main">
  <p:tag name="TIMING" val="|3.3"/>
</p:tagLst>
</file>

<file path=ppt/tags/tag52.xml><?xml version="1.0" encoding="utf-8"?>
<p:tagLst xmlns:a="http://schemas.openxmlformats.org/drawingml/2006/main" xmlns:r="http://schemas.openxmlformats.org/officeDocument/2006/relationships" xmlns:p="http://schemas.openxmlformats.org/presentationml/2006/main">
  <p:tag name="TIMING" val="|2.7"/>
</p:tagLst>
</file>

<file path=ppt/tags/tag53.xml><?xml version="1.0" encoding="utf-8"?>
<p:tagLst xmlns:a="http://schemas.openxmlformats.org/drawingml/2006/main" xmlns:r="http://schemas.openxmlformats.org/officeDocument/2006/relationships" xmlns:p="http://schemas.openxmlformats.org/presentationml/2006/main">
  <p:tag name="TIMING" val="|1.5|10.5|10.2|9.1"/>
</p:tagLst>
</file>

<file path=ppt/tags/tag54.xml><?xml version="1.0" encoding="utf-8"?>
<p:tagLst xmlns:a="http://schemas.openxmlformats.org/drawingml/2006/main" xmlns:r="http://schemas.openxmlformats.org/officeDocument/2006/relationships" xmlns:p="http://schemas.openxmlformats.org/presentationml/2006/main">
  <p:tag name="TIMING" val="|3|22.8|25.5|5.8"/>
</p:tagLst>
</file>

<file path=ppt/tags/tag55.xml><?xml version="1.0" encoding="utf-8"?>
<p:tagLst xmlns:a="http://schemas.openxmlformats.org/drawingml/2006/main" xmlns:r="http://schemas.openxmlformats.org/officeDocument/2006/relationships" xmlns:p="http://schemas.openxmlformats.org/presentationml/2006/main">
  <p:tag name="TIMING" val="|52.8"/>
</p:tagLst>
</file>

<file path=ppt/tags/tag6.xml><?xml version="1.0" encoding="utf-8"?>
<p:tagLst xmlns:a="http://schemas.openxmlformats.org/drawingml/2006/main" xmlns:r="http://schemas.openxmlformats.org/officeDocument/2006/relationships" xmlns:p="http://schemas.openxmlformats.org/presentationml/2006/main">
  <p:tag name="TIMING" val="|24"/>
</p:tagLst>
</file>

<file path=ppt/tags/tag7.xml><?xml version="1.0" encoding="utf-8"?>
<p:tagLst xmlns:a="http://schemas.openxmlformats.org/drawingml/2006/main" xmlns:r="http://schemas.openxmlformats.org/officeDocument/2006/relationships" xmlns:p="http://schemas.openxmlformats.org/presentationml/2006/main">
  <p:tag name="TIMING" val="|23.6"/>
</p:tagLst>
</file>

<file path=ppt/tags/tag8.xml><?xml version="1.0" encoding="utf-8"?>
<p:tagLst xmlns:a="http://schemas.openxmlformats.org/drawingml/2006/main" xmlns:r="http://schemas.openxmlformats.org/officeDocument/2006/relationships" xmlns:p="http://schemas.openxmlformats.org/presentationml/2006/main">
  <p:tag name="TIMING" val="|6.3"/>
</p:tagLst>
</file>

<file path=ppt/tags/tag9.xml><?xml version="1.0" encoding="utf-8"?>
<p:tagLst xmlns:a="http://schemas.openxmlformats.org/drawingml/2006/main" xmlns:r="http://schemas.openxmlformats.org/officeDocument/2006/relationships" xmlns:p="http://schemas.openxmlformats.org/presentationml/2006/main">
  <p:tag name="TIMING" val="|8.7"/>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13018</TotalTime>
  <Words>12322</Words>
  <Application>Microsoft Office PowerPoint</Application>
  <PresentationFormat>On-screen Show (4:3)</PresentationFormat>
  <Paragraphs>1633</Paragraphs>
  <Slides>139</Slides>
  <Notes>56</Notes>
  <HiddenSlides>12</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MSR_PPT template_07_light</vt:lpstr>
      <vt:lpstr>Satisfiability Modulo Theories:  A Calculus of Computation   PUC, Rio de Janeiro, 2009 </vt:lpstr>
      <vt:lpstr>Symbolic Reasoning</vt:lpstr>
      <vt:lpstr>Symbolic Reasoning</vt:lpstr>
      <vt:lpstr>Applications</vt:lpstr>
      <vt:lpstr>Some Applications @ Microsoft</vt:lpstr>
      <vt:lpstr>Test case generation</vt:lpstr>
      <vt:lpstr>Type checking</vt:lpstr>
      <vt:lpstr>Satisfiability Modulo Theories (SMT)</vt:lpstr>
      <vt:lpstr>Satisfiability Modulo Theories (SMT)</vt:lpstr>
      <vt:lpstr>Satisfiability Modulo Theories (SMT)</vt:lpstr>
      <vt:lpstr>Satisfiability Modulo Theories (SMT)</vt:lpstr>
      <vt:lpstr>Satisfiability Modulo Theories (SMT)</vt:lpstr>
      <vt:lpstr>Theories</vt:lpstr>
      <vt:lpstr>SMT@Microsoft: Solver</vt:lpstr>
      <vt:lpstr>Ground formulas</vt:lpstr>
      <vt:lpstr>Little Engines of Proof</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Difference Arithmetic </vt:lpstr>
      <vt:lpstr>Deciding Difference Arithmetic </vt:lpstr>
      <vt:lpstr>Deciding Difference Arithmetic </vt:lpstr>
      <vt:lpstr>Deciding Difference Arithmetic </vt:lpstr>
      <vt:lpstr>Deciding Difference Arithmetic </vt:lpstr>
      <vt:lpstr>Deciding Difference Arithmetic </vt:lpstr>
      <vt:lpstr>Deciding Difference Arithmetic </vt:lpstr>
      <vt:lpstr>Deciding Difference Arithmetic </vt:lpstr>
      <vt:lpstr>Deciding Difference Arithmetic</vt:lpstr>
      <vt:lpstr>Other Little Engines</vt:lpstr>
      <vt:lpstr>Deciding Polynomial Equations (over  C)</vt:lpstr>
      <vt:lpstr>Deciding Polynomial Equations (over  C)</vt:lpstr>
      <vt:lpstr>Deciding Polynomial Equations (over  C)</vt:lpstr>
      <vt:lpstr>Deciding Polynomial Equations (over  C)</vt:lpstr>
      <vt:lpstr>Deciding Polynomial Equations (over  C)</vt:lpstr>
      <vt:lpstr>Deciding Polynomial Equations (over  C)</vt:lpstr>
      <vt:lpstr>Deciding Polynomial Equations (over  C)</vt:lpstr>
      <vt:lpstr>Combining Solvers</vt:lpstr>
      <vt:lpstr>SAT (propositional checkers):  Case Analysis</vt:lpstr>
      <vt:lpstr>SAT (propositional checkers): Case Analysis</vt:lpstr>
      <vt:lpstr>SAT (propositional checkers):  Case Analysis</vt:lpstr>
      <vt:lpstr>SAT (propositional checkers): Case Analysis</vt:lpstr>
      <vt:lpstr>SAT (propositional checkers):  Case Analysis</vt:lpstr>
      <vt:lpstr>SAT (propositional checkers): DPLL</vt:lpstr>
      <vt:lpstr>DPLL</vt:lpstr>
      <vt:lpstr>DPLL</vt:lpstr>
      <vt:lpstr>DPLL</vt:lpstr>
      <vt:lpstr>Modern DPLL</vt:lpstr>
      <vt:lpstr>Solvers = DPLL + Decision Procedures</vt:lpstr>
      <vt:lpstr>Theory Conflicts</vt:lpstr>
      <vt:lpstr>Naïve recipe?</vt:lpstr>
      <vt:lpstr>Efficient SMT solvers</vt:lpstr>
      <vt:lpstr>Efficient SMT solvers</vt:lpstr>
      <vt:lpstr>SMT x SAT</vt:lpstr>
      <vt:lpstr>SMT x First-order provers</vt:lpstr>
      <vt:lpstr>Test case generation</vt:lpstr>
      <vt:lpstr>Test 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PEX ↔ Z3</vt:lpstr>
      <vt:lpstr>PEX ↔ Z3: Incrementality</vt:lpstr>
      <vt:lpstr>PEX ↔ Z3: Small models</vt:lpstr>
      <vt:lpstr>PEX ↔ Z3: Small models</vt:lpstr>
      <vt:lpstr>SAGE</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SAGE (cont.)</vt:lpstr>
      <vt:lpstr>SAGE↔ Z3</vt:lpstr>
      <vt:lpstr>Verifying Compilers</vt:lpstr>
      <vt:lpstr>Annotations: Example</vt:lpstr>
      <vt:lpstr>Spec# Approach for a Verifying Compiler</vt:lpstr>
      <vt:lpstr>Modeling execution traces</vt:lpstr>
      <vt:lpstr>States and execution traces</vt:lpstr>
      <vt:lpstr>Command language</vt:lpstr>
      <vt:lpstr>Reasoning about execution traces</vt:lpstr>
      <vt:lpstr>Reasoning about execution traces</vt:lpstr>
      <vt:lpstr>Weakest preconditions</vt:lpstr>
      <vt:lpstr>Structured if statement</vt:lpstr>
      <vt:lpstr>While loop with loop invariant</vt:lpstr>
      <vt:lpstr>Verification conditions: Structure</vt:lpstr>
      <vt:lpstr>Hypervisor: A Manhattan Project </vt:lpstr>
      <vt:lpstr>Hypervisor: Some Statistics</vt:lpstr>
      <vt:lpstr>Challenge: annotation burden</vt:lpstr>
      <vt:lpstr>Challenge</vt:lpstr>
      <vt:lpstr>Challenge</vt:lpstr>
      <vt:lpstr>Challenge</vt:lpstr>
      <vt:lpstr>Challenge</vt:lpstr>
      <vt:lpstr>Challenge</vt:lpstr>
      <vt:lpstr>Bad news</vt:lpstr>
      <vt:lpstr>Many Approaches</vt:lpstr>
      <vt:lpstr>Challenge: modeling runtime </vt:lpstr>
      <vt:lpstr>Challenge: Robustness</vt:lpstr>
      <vt:lpstr>Parallel Z3</vt:lpstr>
      <vt:lpstr>Conclusion</vt:lpstr>
      <vt:lpstr>E-matching &amp; Quantifier instantiation</vt:lpstr>
      <vt:lpstr>E-matching &amp; Quantifier instantiation</vt:lpstr>
      <vt:lpstr>E-matching: why do we use it?</vt:lpstr>
      <vt:lpstr>Efficient E-matching</vt:lpstr>
      <vt:lpstr>E-matching code trees</vt:lpstr>
      <vt:lpstr>DPLL()</vt:lpstr>
      <vt:lpstr>DPLL()</vt:lpstr>
      <vt:lpstr>DPLL()</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319</cp:revision>
  <dcterms:created xsi:type="dcterms:W3CDTF">2007-07-26T21:26:45Z</dcterms:created>
  <dcterms:modified xsi:type="dcterms:W3CDTF">2009-08-26T03:41:18Z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